
<file path=[Content_Types].xml><?xml version="1.0" encoding="utf-8"?>
<Types xmlns="http://schemas.openxmlformats.org/package/2006/content-types">
  <Override PartName="/ppt/slides/slide47.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426.xml" ContentType="application/vnd.openxmlformats-officedocument.presentationml.slide+xml"/>
  <Override PartName="/ppt/slides/slide473.xml" ContentType="application/vnd.openxmlformats-officedocument.presentationml.slide+xml"/>
  <Override PartName="/ppt/slides/slide120.xml" ContentType="application/vnd.openxmlformats-officedocument.presentationml.slide+xml"/>
  <Override PartName="/ppt/slides/slide218.xml" ContentType="application/vnd.openxmlformats-officedocument.presentationml.slide+xml"/>
  <Override PartName="/ppt/slides/slide265.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388.xml" ContentType="application/vnd.openxmlformats-officedocument.presentationml.slide+xml"/>
  <Override PartName="/ppt/slides/slide404.xml" ContentType="application/vnd.openxmlformats-officedocument.presentationml.slide+xml"/>
  <Override PartName="/ppt/slides/slide451.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50.xml" ContentType="application/vnd.openxmlformats-officedocument.presentationml.slide+xml"/>
  <Override PartName="/ppt/slides/slide243.xml" ContentType="application/vnd.openxmlformats-officedocument.presentationml.slide+xml"/>
  <Override PartName="/ppt/slides/slide290.xml" ContentType="application/vnd.openxmlformats-officedocument.presentationml.slide+xml"/>
  <Override PartName="/ppt/notesSlides/notesSlide16.xml" ContentType="application/vnd.openxmlformats-officedocument.presentationml.notesSlide+xml"/>
  <Override PartName="/ppt/slides/slide221.xml" ContentType="application/vnd.openxmlformats-officedocument.presentationml.slide+xml"/>
  <Override PartName="/ppt/slides/slide319.xml" ContentType="application/vnd.openxmlformats-officedocument.presentationml.slide+xml"/>
  <Override PartName="/ppt/slides/slide366.xml" ContentType="application/vnd.openxmlformats-officedocument.presentationml.slide+xml"/>
  <Override PartName="/ppt/slides/slide158.xml" ContentType="application/vnd.openxmlformats-officedocument.presentationml.slide+xml"/>
  <Override PartName="/ppt/slides/slide344.xml" ContentType="application/vnd.openxmlformats-officedocument.presentationml.slide+xml"/>
  <Override PartName="/ppt/slides/slide391.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467.xml" ContentType="application/vnd.openxmlformats-officedocument.presentationml.slide+xml"/>
  <Override PartName="/ppt/notesSlides/notesSlide7.xml" ContentType="application/vnd.openxmlformats-officedocument.presentationml.notesSlide+xml"/>
  <Override PartName="/ppt/slides/slide88.xml" ContentType="application/vnd.openxmlformats-officedocument.presentationml.slide+xml"/>
  <Override PartName="/ppt/slides/slide259.xml" ContentType="application/vnd.openxmlformats-officedocument.presentationml.slide+xml"/>
  <Override PartName="/ppt/slides/slide322.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14.xml" ContentType="application/vnd.openxmlformats-officedocument.presentationml.slide+xml"/>
  <Override PartName="/ppt/slides/slide161.xml" ContentType="application/vnd.openxmlformats-officedocument.presentationml.slide+xml"/>
  <Override PartName="/ppt/slides/slide300.xml" ContentType="application/vnd.openxmlformats-officedocument.presentationml.slide+xml"/>
  <Override PartName="/ppt/slides/slide445.xml" ContentType="application/vnd.openxmlformats-officedocument.presentationml.slide+xml"/>
  <Override PartName="/ppt/slides/slide237.xml" ContentType="application/vnd.openxmlformats-officedocument.presentationml.slide+xml"/>
  <Override PartName="/ppt/slides/slide284.xml" ContentType="application/vnd.openxmlformats-officedocument.presentationml.slide+xml"/>
  <Override PartName="/ppt/slides/slide423.xml" ContentType="application/vnd.openxmlformats-officedocument.presentationml.slide+xml"/>
  <Override PartName="/ppt/slides/slide470.xml" ContentType="application/vnd.openxmlformats-officedocument.presentationml.slide+xml"/>
  <Override PartName="/ppt/theme/theme2.xml" ContentType="application/vnd.openxmlformats-officedocument.theme+xml"/>
  <Override PartName="/ppt/slides/slide44.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62.xml" ContentType="application/vnd.openxmlformats-officedocument.presentationml.slide+xml"/>
  <Override PartName="/ppt/slides/slide22.xml" ContentType="application/vnd.openxmlformats-officedocument.presentationml.slide+xml"/>
  <Override PartName="/ppt/slides/slide199.xml" ContentType="application/vnd.openxmlformats-officedocument.presentationml.slide+xml"/>
  <Override PartName="/ppt/slides/slide401.xml" ContentType="application/vnd.openxmlformats-officedocument.presentationml.slide+xml"/>
  <Override PartName="/ppt/slides/slide240.xml" ContentType="application/vnd.openxmlformats-officedocument.presentationml.slide+xml"/>
  <Override PartName="/ppt/slides/slide338.xml" ContentType="application/vnd.openxmlformats-officedocument.presentationml.slide+xml"/>
  <Override PartName="/ppt/slides/slide385.xml" ContentType="application/vnd.openxmlformats-officedocument.presentationml.slide+xml"/>
  <Override PartName="/ppt/notesSlides/notesSlide13.xml" ContentType="application/vnd.openxmlformats-officedocument.presentationml.notesSlide+xml"/>
  <Override PartName="/ppt/slides/slide177.xml" ContentType="application/vnd.openxmlformats-officedocument.presentationml.slide+xml"/>
  <Override PartName="/ppt/slides/slide316.xml" ContentType="application/vnd.openxmlformats-officedocument.presentationml.slide+xml"/>
  <Override PartName="/ppt/slides/slide363.xml" ContentType="application/vnd.openxmlformats-officedocument.presentationml.slide+xml"/>
  <Override PartName="/ppt/slides/slide108.xml" ContentType="application/vnd.openxmlformats-officedocument.presentationml.slide+xml"/>
  <Override PartName="/ppt/slides/slide155.xml" ContentType="application/vnd.openxmlformats-officedocument.presentationml.slide+xml"/>
  <Override PartName="/ppt/slides/slide439.xml" ContentType="application/vnd.openxmlformats-officedocument.presentationml.slide+xml"/>
  <Override PartName="/ppt/slides/slide278.xml" ContentType="application/vnd.openxmlformats-officedocument.presentationml.slide+xml"/>
  <Override PartName="/ppt/slides/slide341.xml" ContentType="application/vnd.openxmlformats-officedocument.presentationml.slide+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s/slide417.xml" ContentType="application/vnd.openxmlformats-officedocument.presentationml.slide+xml"/>
  <Override PartName="/ppt/slides/slide46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s/slide256.xml" ContentType="application/vnd.openxmlformats-officedocument.presentationml.slide+xml"/>
  <Override PartName="/ppt/slides/slide442.xml" ContentType="application/vnd.openxmlformats-officedocument.presentationml.slide+xml"/>
  <Override PartName="/ppt/slides/slide16.xml" ContentType="application/vnd.openxmlformats-officedocument.presentationml.slide+xml"/>
  <Override PartName="/ppt/slides/slide63.xml" ContentType="application/vnd.openxmlformats-officedocument.presentationml.slide+xml"/>
  <Override PartName="/ppt/slides/slide234.xml" ContentType="application/vnd.openxmlformats-officedocument.presentationml.slide+xml"/>
  <Override PartName="/ppt/slides/slide281.xml" ContentType="application/vnd.openxmlformats-officedocument.presentationml.slide+xml"/>
  <Override PartName="/ppt/slides/slide379.xml" ContentType="application/vnd.openxmlformats-officedocument.presentationml.slide+xml"/>
  <Override PartName="/ppt/slides/slide41.xml" ContentType="application/vnd.openxmlformats-officedocument.presentationml.slide+xml"/>
  <Override PartName="/ppt/slides/slide357.xml" ContentType="application/vnd.openxmlformats-officedocument.presentationml.slide+xml"/>
  <Override PartName="/ppt/slides/slide420.xml" ContentType="application/vnd.openxmlformats-officedocument.presentationml.slide+xml"/>
  <Override PartName="/ppt/slides/slide149.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335.xml" ContentType="application/vnd.openxmlformats-officedocument.presentationml.slide+xml"/>
  <Override PartName="/ppt/slides/slide382.xml" ContentType="application/vnd.openxmlformats-officedocument.presentationml.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slides/slide458.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297.xml" ContentType="application/vnd.openxmlformats-officedocument.presentationml.slide+xml"/>
  <Override PartName="/ppt/slides/slide313.xml" ContentType="application/vnd.openxmlformats-officedocument.presentationml.slide+xml"/>
  <Override PartName="/ppt/slides/slide360.xml" ContentType="application/vnd.openxmlformats-officedocument.presentationml.slide+xml"/>
  <Override PartName="/ppt/slideLayouts/slideLayout9.xml" ContentType="application/vnd.openxmlformats-officedocument.presentationml.slideLayout+xml"/>
  <Override PartName="/ppt/slides/slide57.xml" ContentType="application/vnd.openxmlformats-officedocument.presentationml.slide+xml"/>
  <Override PartName="/ppt/slides/slide105.xml" ContentType="application/vnd.openxmlformats-officedocument.presentationml.slide+xml"/>
  <Override PartName="/ppt/slides/slide152.xml" ContentType="application/vnd.openxmlformats-officedocument.presentationml.slide+xml"/>
  <Override PartName="/ppt/slides/slide436.xml" ContentType="application/vnd.openxmlformats-officedocument.presentationml.slide+xml"/>
  <Override PartName="/ppt/notesSlides/notesSlide1.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s/slide264.xml" ContentType="application/vnd.openxmlformats-officedocument.presentationml.slide+xml"/>
  <Override PartName="/ppt/slides/slide275.xml" ContentType="application/vnd.openxmlformats-officedocument.presentationml.slide+xml"/>
  <Override PartName="/ppt/slides/slide414.xml" ContentType="application/vnd.openxmlformats-officedocument.presentationml.slide+xml"/>
  <Override PartName="/ppt/slides/slide461.xml" ContentType="application/vnd.openxmlformats-officedocument.presentationml.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53.xml" ContentType="application/vnd.openxmlformats-officedocument.presentationml.slide+xml"/>
  <Override PartName="/ppt/slides/slide398.xml" ContentType="application/vnd.openxmlformats-officedocument.presentationml.slide+xml"/>
  <Override PartName="/ppt/slides/slide403.xml" ContentType="application/vnd.openxmlformats-officedocument.presentationml.slide+xml"/>
  <Override PartName="/ppt/slides/slide450.xml" ContentType="application/vnd.openxmlformats-officedocument.presentationml.slide+xml"/>
  <Override PartName="/ppt/slides/slide13.xml" ContentType="application/vnd.openxmlformats-officedocument.presentationml.slide+xml"/>
  <Override PartName="/ppt/slides/slide60.xml" ContentType="application/vnd.openxmlformats-officedocument.presentationml.slide+xml"/>
  <Override PartName="/ppt/slides/slide242.xml" ContentType="application/vnd.openxmlformats-officedocument.presentationml.slide+xml"/>
  <Override PartName="/ppt/slides/slide329.xml" ContentType="application/vnd.openxmlformats-officedocument.presentationml.slide+xml"/>
  <Override PartName="/ppt/slides/slide376.xml" ContentType="application/vnd.openxmlformats-officedocument.presentationml.slide+xml"/>
  <Override PartName="/ppt/slides/slide387.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168.xml" ContentType="application/vnd.openxmlformats-officedocument.presentationml.slide+xml"/>
  <Override PartName="/ppt/slides/slide179.xml" ContentType="application/vnd.openxmlformats-officedocument.presentationml.slide+xml"/>
  <Override PartName="/ppt/slides/slide231.xml" ContentType="application/vnd.openxmlformats-officedocument.presentationml.slide+xml"/>
  <Override PartName="/ppt/slides/slide318.xml" ContentType="application/vnd.openxmlformats-officedocument.presentationml.slide+xml"/>
  <Override PartName="/ppt/slides/slide365.xml" ContentType="application/vnd.openxmlformats-officedocument.presentationml.slide+xml"/>
  <Override PartName="/ppt/slideLayouts/slideLayout12.xml" ContentType="application/vnd.openxmlformats-officedocument.presentationml.slideLayout+xml"/>
  <Override PartName="/ppt/slides/slide157.xml" ContentType="application/vnd.openxmlformats-officedocument.presentationml.slide+xml"/>
  <Override PartName="/ppt/slides/slide220.xml" ContentType="application/vnd.openxmlformats-officedocument.presentationml.slide+xml"/>
  <Override PartName="/ppt/slides/slide307.xml" ContentType="application/vnd.openxmlformats-officedocument.presentationml.slide+xml"/>
  <Override PartName="/ppt/slides/slide354.xml" ContentType="application/vnd.openxmlformats-officedocument.presentationml.slide+xml"/>
  <Override PartName="/ppt/slides/slide98.xml" ContentType="application/vnd.openxmlformats-officedocument.presentationml.slide+xml"/>
  <Override PartName="/ppt/slides/slide146.xml" ContentType="application/vnd.openxmlformats-officedocument.presentationml.slide+xml"/>
  <Override PartName="/ppt/slides/slide193.xml" ContentType="application/vnd.openxmlformats-officedocument.presentationml.slide+xml"/>
  <Override PartName="/ppt/slides/slide332.xml" ContentType="application/vnd.openxmlformats-officedocument.presentationml.slide+xml"/>
  <Override PartName="/ppt/slides/slide343.xml" ContentType="application/vnd.openxmlformats-officedocument.presentationml.slide+xml"/>
  <Override PartName="/ppt/slides/slide390.xml" ContentType="application/vnd.openxmlformats-officedocument.presentationml.slide+xml"/>
  <Override PartName="/ppt/slides/slide477.xml" ContentType="application/vnd.openxmlformats-officedocument.presentationml.slide+xml"/>
  <Override PartName="/ppt/notesSlides/notesSlide6.xml" ContentType="application/vnd.openxmlformats-officedocument.presentationml.notesSlide+xml"/>
  <Override PartName="/ppt/slides/slide87.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69.xml" ContentType="application/vnd.openxmlformats-officedocument.presentationml.slide+xml"/>
  <Override PartName="/ppt/slides/slide321.xml" ContentType="application/vnd.openxmlformats-officedocument.presentationml.slide+xml"/>
  <Override PartName="/ppt/slides/slide419.xml" ContentType="application/vnd.openxmlformats-officedocument.presentationml.slide+xml"/>
  <Override PartName="/ppt/slides/slide466.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258.xml" ContentType="application/vnd.openxmlformats-officedocument.presentationml.slide+xml"/>
  <Override PartName="/ppt/slides/slide310.xml" ContentType="application/vnd.openxmlformats-officedocument.presentationml.slide+xml"/>
  <Override PartName="/ppt/slides/slide408.xml" ContentType="application/vnd.openxmlformats-officedocument.presentationml.slide+xml"/>
  <Override PartName="/ppt/slides/slide444.xml" ContentType="application/vnd.openxmlformats-officedocument.presentationml.slide+xml"/>
  <Override PartName="/ppt/slides/slide455.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s/slide283.xml" ContentType="application/vnd.openxmlformats-officedocument.presentationml.slide+xml"/>
  <Override PartName="/ppt/slides/slide294.xml" ContentType="application/vnd.openxmlformats-officedocument.presentationml.slide+xml"/>
  <Override PartName="/ppt/slides/slide433.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slides/slide272.xml" ContentType="application/vnd.openxmlformats-officedocument.presentationml.slide+xml"/>
  <Override PartName="/ppt/slides/slide422.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261.xml" ContentType="application/vnd.openxmlformats-officedocument.presentationml.slide+xml"/>
  <Override PartName="/ppt/slides/slide348.xml" ContentType="application/vnd.openxmlformats-officedocument.presentationml.slide+xml"/>
  <Override PartName="/ppt/slides/slide359.xml" ContentType="application/vnd.openxmlformats-officedocument.presentationml.slide+xml"/>
  <Override PartName="/ppt/slides/slide395.xml" ContentType="application/vnd.openxmlformats-officedocument.presentationml.slide+xml"/>
  <Override PartName="/ppt/slides/slide400.xml" ContentType="application/vnd.openxmlformats-officedocument.presentationml.slide+xml"/>
  <Override PartName="/ppt/slides/slide41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slides/slide337.xml" ContentType="application/vnd.openxmlformats-officedocument.presentationml.slide+xml"/>
  <Override PartName="/ppt/slides/slide384.xml" ContentType="application/vnd.openxmlformats-officedocument.presentationml.slide+xml"/>
  <Override PartName="/ppt/notesSlides/notesSlide23.xml" ContentType="application/vnd.openxmlformats-officedocument.presentationml.notesSlide+xml"/>
  <Override PartName="/ppt/slides/slide129.xml" ContentType="application/vnd.openxmlformats-officedocument.presentationml.slide+xml"/>
  <Override PartName="/ppt/slides/slide176.xml" ContentType="application/vnd.openxmlformats-officedocument.presentationml.slide+xml"/>
  <Override PartName="/ppt/slides/slide326.xml" ContentType="application/vnd.openxmlformats-officedocument.presentationml.slide+xml"/>
  <Override PartName="/ppt/slides/slide373.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slides/slide299.xml" ContentType="application/vnd.openxmlformats-officedocument.presentationml.slide+xml"/>
  <Override PartName="/ppt/slides/slide304.xml" ContentType="application/vnd.openxmlformats-officedocument.presentationml.slide+xml"/>
  <Override PartName="/ppt/slides/slide315.xml" ContentType="application/vnd.openxmlformats-officedocument.presentationml.slide+xml"/>
  <Override PartName="/ppt/slides/slide351.xml" ContentType="application/vnd.openxmlformats-officedocument.presentationml.slide+xml"/>
  <Override PartName="/ppt/slides/slide362.xml" ContentType="application/vnd.openxmlformats-officedocument.presentationml.slide+xml"/>
  <Override PartName="/ppt/slides/slide44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slides/slide288.xml" ContentType="application/vnd.openxmlformats-officedocument.presentationml.slide+xml"/>
  <Override PartName="/ppt/slides/slide340.xml" ContentType="application/vnd.openxmlformats-officedocument.presentationml.slide+xml"/>
  <Override PartName="/ppt/slides/slide438.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77.xml" ContentType="application/vnd.openxmlformats-officedocument.presentationml.slide+xml"/>
  <Override PartName="/ppt/slides/slide416.xml" ContentType="application/vnd.openxmlformats-officedocument.presentationml.slide+xml"/>
  <Override PartName="/ppt/slides/slide427.xml" ContentType="application/vnd.openxmlformats-officedocument.presentationml.slide+xml"/>
  <Override PartName="/ppt/slides/slide463.xml" ContentType="application/vnd.openxmlformats-officedocument.presentationml.slide+xml"/>
  <Override PartName="/ppt/slides/slide474.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slides/slide255.xml" ContentType="application/vnd.openxmlformats-officedocument.presentationml.slide+xml"/>
  <Override PartName="/ppt/slides/slide266.xml" ContentType="application/vnd.openxmlformats-officedocument.presentationml.slide+xml"/>
  <Override PartName="/ppt/slides/slide405.xml" ContentType="application/vnd.openxmlformats-officedocument.presentationml.slide+xml"/>
  <Override PartName="/ppt/slides/slide452.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s/slide291.xml" ContentType="application/vnd.openxmlformats-officedocument.presentationml.slide+xml"/>
  <Override PartName="/ppt/slides/slide378.xml" ContentType="application/vnd.openxmlformats-officedocument.presentationml.slide+xml"/>
  <Override PartName="/ppt/slides/slide389.xml" ContentType="application/vnd.openxmlformats-officedocument.presentationml.slide+xml"/>
  <Override PartName="/ppt/slides/slide44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slides/slide51.xml" ContentType="application/vnd.openxmlformats-officedocument.presentationml.slide+xml"/>
  <Override PartName="/ppt/slides/slide233.xml" ContentType="application/vnd.openxmlformats-officedocument.presentationml.slide+xml"/>
  <Override PartName="/ppt/slides/slide280.xml" ContentType="application/vnd.openxmlformats-officedocument.presentationml.slide+xml"/>
  <Override PartName="/ppt/slides/slide367.xml" ContentType="application/vnd.openxmlformats-officedocument.presentationml.slide+xml"/>
  <Override PartName="/ppt/slides/slide430.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309.xml" ContentType="application/vnd.openxmlformats-officedocument.presentationml.slide+xml"/>
  <Override PartName="/ppt/slides/slide356.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s/slide345.xml" ContentType="application/vnd.openxmlformats-officedocument.presentationml.slide+xml"/>
  <Override PartName="/ppt/slides/slide392.xml" ContentType="application/vnd.openxmlformats-officedocument.presentationml.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323.xml" ContentType="application/vnd.openxmlformats-officedocument.presentationml.slide+xml"/>
  <Override PartName="/ppt/slides/slide334.xml" ContentType="application/vnd.openxmlformats-officedocument.presentationml.slide+xml"/>
  <Override PartName="/ppt/slides/slide370.xml" ContentType="application/vnd.openxmlformats-officedocument.presentationml.slide+xml"/>
  <Override PartName="/ppt/slides/slide381.xml" ContentType="application/vnd.openxmlformats-officedocument.presentationml.slide+xml"/>
  <Override PartName="/ppt/slides/slide468.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slides/slide312.xml" ContentType="application/vnd.openxmlformats-officedocument.presentationml.slide+xml"/>
  <Override PartName="/ppt/slides/slide446.xml" ContentType="application/vnd.openxmlformats-officedocument.presentationml.slide+xml"/>
  <Override PartName="/ppt/slides/slide457.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s/slide285.xml" ContentType="application/vnd.openxmlformats-officedocument.presentationml.slide+xml"/>
  <Override PartName="/ppt/slides/slide296.xml" ContentType="application/vnd.openxmlformats-officedocument.presentationml.slide+xml"/>
  <Override PartName="/ppt/slides/slide301.xml" ContentType="application/vnd.openxmlformats-officedocument.presentationml.slide+xml"/>
  <Override PartName="/ppt/slides/slide43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slides/slide227.xml" ContentType="application/vnd.openxmlformats-officedocument.presentationml.slide+xml"/>
  <Override PartName="/ppt/slides/slide274.xml" ContentType="application/vnd.openxmlformats-officedocument.presentationml.slide+xml"/>
  <Override PartName="/ppt/slides/slide424.xml" ContentType="application/vnd.openxmlformats-officedocument.presentationml.slide+xml"/>
  <Override PartName="/ppt/slides/slide471.xml" ContentType="application/vnd.openxmlformats-officedocument.presentationml.slide+xml"/>
  <Override PartName="/ppt/theme/theme3.xml" ContentType="application/vnd.openxmlformats-officedocument.them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Override PartName="/ppt/slides/slide263.xml" ContentType="application/vnd.openxmlformats-officedocument.presentationml.slide+xml"/>
  <Override PartName="/ppt/slides/slide397.xml" ContentType="application/vnd.openxmlformats-officedocument.presentationml.slide+xml"/>
  <Override PartName="/ppt/slides/slide402.xml" ContentType="application/vnd.openxmlformats-officedocument.presentationml.slide+xml"/>
  <Override PartName="/ppt/slides/slide413.xml" ContentType="application/vnd.openxmlformats-officedocument.presentationml.slide+xml"/>
  <Override PartName="/ppt/slides/slide46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41.xml" ContentType="application/vnd.openxmlformats-officedocument.presentationml.slide+xml"/>
  <Override PartName="/ppt/slides/slide252.xml" ContentType="application/vnd.openxmlformats-officedocument.presentationml.slide+xml"/>
  <Override PartName="/ppt/slides/slide339.xml" ContentType="application/vnd.openxmlformats-officedocument.presentationml.slide+xml"/>
  <Override PartName="/ppt/slides/slide386.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178.xml" ContentType="application/vnd.openxmlformats-officedocument.presentationml.slide+xml"/>
  <Override PartName="/ppt/slides/slide230.xml" ContentType="application/vnd.openxmlformats-officedocument.presentationml.slide+xml"/>
  <Override PartName="/ppt/slides/slide328.xml" ContentType="application/vnd.openxmlformats-officedocument.presentationml.slide+xml"/>
  <Override PartName="/ppt/slides/slide375.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s/slide167.xml" ContentType="application/vnd.openxmlformats-officedocument.presentationml.slide+xml"/>
  <Override PartName="/ppt/slides/slide306.xml" ContentType="application/vnd.openxmlformats-officedocument.presentationml.slide+xml"/>
  <Override PartName="/ppt/slides/slide317.xml" ContentType="application/vnd.openxmlformats-officedocument.presentationml.slide+xml"/>
  <Override PartName="/ppt/slides/slide353.xml" ContentType="application/vnd.openxmlformats-officedocument.presentationml.slide+xml"/>
  <Override PartName="/ppt/slides/slide364.xml" ContentType="application/vnd.openxmlformats-officedocument.presentationml.slide+xml"/>
  <Override PartName="/ppt/commentAuthors.xml" ContentType="application/vnd.openxmlformats-officedocument.presentationml.commentAuthors+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92.xml" ContentType="application/vnd.openxmlformats-officedocument.presentationml.slide+xml"/>
  <Override PartName="/ppt/slides/slide342.xml" ContentType="application/vnd.openxmlformats-officedocument.presentationml.slid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slides/slide279.xml" ContentType="application/vnd.openxmlformats-officedocument.presentationml.slide+xml"/>
  <Override PartName="/ppt/slides/slide331.xml" ContentType="application/vnd.openxmlformats-officedocument.presentationml.slide+xml"/>
  <Override PartName="/ppt/slides/slide418.xml" ContentType="application/vnd.openxmlformats-officedocument.presentationml.slide+xml"/>
  <Override PartName="/ppt/slides/slide429.xml" ContentType="application/vnd.openxmlformats-officedocument.presentationml.slide+xml"/>
  <Override PartName="/ppt/slides/slide465.xml" ContentType="application/vnd.openxmlformats-officedocument.presentationml.slide+xml"/>
  <Override PartName="/ppt/slides/slide476.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slides/slide257.xml" ContentType="application/vnd.openxmlformats-officedocument.presentationml.slide+xml"/>
  <Override PartName="/ppt/slides/slide268.xml" ContentType="application/vnd.openxmlformats-officedocument.presentationml.slide+xml"/>
  <Override PartName="/ppt/slides/slide320.xml" ContentType="application/vnd.openxmlformats-officedocument.presentationml.slide+xml"/>
  <Override PartName="/ppt/slides/slide407.xml" ContentType="application/vnd.openxmlformats-officedocument.presentationml.slide+xml"/>
  <Override PartName="/ppt/slides/slide454.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246.xml" ContentType="application/vnd.openxmlformats-officedocument.presentationml.slide+xml"/>
  <Override PartName="/ppt/slides/slide293.xml" ContentType="application/vnd.openxmlformats-officedocument.presentationml.slide+xml"/>
  <Override PartName="/ppt/slides/slide44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53.xml" ContentType="application/vnd.openxmlformats-officedocument.presentationml.slide+xml"/>
  <Override PartName="/ppt/slides/slide235.xml" ContentType="application/vnd.openxmlformats-officedocument.presentationml.slide+xml"/>
  <Override PartName="/ppt/slides/slide282.xml" ContentType="application/vnd.openxmlformats-officedocument.presentationml.slide+xml"/>
  <Override PartName="/ppt/slides/slide369.xml" ContentType="application/vnd.openxmlformats-officedocument.presentationml.slide+xml"/>
  <Override PartName="/ppt/slides/slide421.xml" ContentType="application/vnd.openxmlformats-officedocument.presentationml.slide+xml"/>
  <Override PartName="/ppt/slides/slide432.xml" ContentType="application/vnd.openxmlformats-officedocument.presentationml.slide+xml"/>
  <Default Extension="jpeg" ContentType="image/jpeg"/>
  <Override PartName="/ppt/slides/slide31.xml" ContentType="application/vnd.openxmlformats-officedocument.presentationml.slide+xml"/>
  <Override PartName="/ppt/slides/slide42.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60.xml" ContentType="application/vnd.openxmlformats-officedocument.presentationml.slide+xml"/>
  <Override PartName="/ppt/slides/slide271.xml" ContentType="application/vnd.openxmlformats-officedocument.presentationml.slide+xml"/>
  <Override PartName="/ppt/slides/slide358.xml" ContentType="application/vnd.openxmlformats-officedocument.presentationml.slide+xml"/>
  <Override PartName="/ppt/slides/slide410.xml" ContentType="application/vnd.openxmlformats-officedocument.presentationml.slide+xml"/>
  <Override PartName="/ppt/slides/slide20.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347.xml" ContentType="application/vnd.openxmlformats-officedocument.presentationml.slide+xml"/>
  <Override PartName="/ppt/slides/slide394.xml" ContentType="application/vnd.openxmlformats-officedocument.presentationml.slide+xml"/>
  <Override PartName="/ppt/notesSlides/notesSlide22.xml" ContentType="application/vnd.openxmlformats-officedocument.presentationml.notesSlide+xml"/>
  <Override PartName="/ppt/slides/slide139.xml" ContentType="application/vnd.openxmlformats-officedocument.presentationml.slide+xml"/>
  <Override PartName="/ppt/slides/slide186.xml" ContentType="application/vnd.openxmlformats-officedocument.presentationml.slide+xml"/>
  <Override PartName="/ppt/slides/slide325.xml" ContentType="application/vnd.openxmlformats-officedocument.presentationml.slide+xml"/>
  <Override PartName="/ppt/slides/slide336.xml" ContentType="application/vnd.openxmlformats-officedocument.presentationml.slide+xml"/>
  <Override PartName="/ppt/slides/slide372.xml" ContentType="application/vnd.openxmlformats-officedocument.presentationml.slide+xml"/>
  <Override PartName="/ppt/slides/slide383.xml" ContentType="application/vnd.openxmlformats-officedocument.presentationml.slide+xml"/>
  <Override PartName="/ppt/notesSlides/notesSlide11.xml" ContentType="application/vnd.openxmlformats-officedocument.presentationml.notesSlide+xml"/>
  <Override PartName="/ppt/slides/slide117.xml" ContentType="application/vnd.openxmlformats-officedocument.presentationml.slide+xml"/>
  <Override PartName="/ppt/slides/slide128.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314.xml" ContentType="application/vnd.openxmlformats-officedocument.presentationml.slide+xml"/>
  <Override PartName="/ppt/slides/slide361.xml" ContentType="application/vnd.openxmlformats-officedocument.presentationml.slide+xml"/>
  <Override PartName="/ppt/slides/slide448.xml" ContentType="application/vnd.openxmlformats-officedocument.presentationml.slide+xml"/>
  <Override PartName="/ppt/slides/slide459.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106.xml" ContentType="application/vnd.openxmlformats-officedocument.presentationml.slide+xml"/>
  <Override PartName="/ppt/slides/slide153.xml" ContentType="application/vnd.openxmlformats-officedocument.presentationml.slide+xml"/>
  <Override PartName="/ppt/slides/slide287.xml" ContentType="application/vnd.openxmlformats-officedocument.presentationml.slide+xml"/>
  <Override PartName="/ppt/slides/slide298.xml" ContentType="application/vnd.openxmlformats-officedocument.presentationml.slide+xml"/>
  <Override PartName="/ppt/slides/slide303.xml" ContentType="application/vnd.openxmlformats-officedocument.presentationml.slide+xml"/>
  <Override PartName="/ppt/slides/slide350.xml" ContentType="application/vnd.openxmlformats-officedocument.presentationml.slide+xml"/>
  <Override PartName="/ppt/slides/slide437.xml" ContentType="application/vnd.openxmlformats-officedocument.presentationml.slide+xml"/>
  <Override PartName="/ppt/slides/slide58.xml" ContentType="application/vnd.openxmlformats-officedocument.presentationml.slide+xml"/>
  <Override PartName="/ppt/slides/slide229.xml" ContentType="application/vnd.openxmlformats-officedocument.presentationml.slide+xml"/>
  <Override PartName="/ppt/slides/slide276.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31.xml" ContentType="application/vnd.openxmlformats-officedocument.presentationml.slide+xml"/>
  <Override PartName="/ppt/slides/slide399.xml" ContentType="application/vnd.openxmlformats-officedocument.presentationml.slide+xml"/>
  <Override PartName="/ppt/slides/slide415.xml" ContentType="application/vnd.openxmlformats-officedocument.presentationml.slide+xml"/>
  <Override PartName="/ppt/slides/slide462.xml" ContentType="application/vnd.openxmlformats-officedocument.presentationml.slide+xml"/>
  <Override PartName="/ppt/slides/slide207.xml" ContentType="application/vnd.openxmlformats-officedocument.presentationml.slide+xml"/>
  <Override PartName="/ppt/slides/slide254.xml" ContentType="application/vnd.openxmlformats-officedocument.presentationml.slide+xml"/>
  <Override PartName="/ppt/slides/slide440.xml" ContentType="application/vnd.openxmlformats-officedocument.presentationml.slide+xml"/>
  <Override PartName="/ppt/notesSlides/notesSlide27.xml" ContentType="application/vnd.openxmlformats-officedocument.presentationml.notesSlide+xml"/>
  <Override PartName="/ppt/slides/slide14.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377.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slides/slide308.xml" ContentType="application/vnd.openxmlformats-officedocument.presentationml.slide+xml"/>
  <Override PartName="/ppt/slides/slide355.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333.xml" ContentType="application/vnd.openxmlformats-officedocument.presentationml.slide+xml"/>
  <Override PartName="/ppt/slides/slide380.xml" ContentType="application/vnd.openxmlformats-officedocument.presentationml.slide+xml"/>
  <Override PartName="/ppt/slides/slide478.xml" ContentType="application/vnd.openxmlformats-officedocument.presentationml.slide+xml"/>
  <Override PartName="/ppt/slides/slide77.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409.xml" ContentType="application/vnd.openxmlformats-officedocument.presentationml.slide+xml"/>
  <Override PartName="/ppt/slides/slide456.xml" ContentType="application/vnd.openxmlformats-officedocument.presentationml.slide+xml"/>
  <Override PartName="/ppt/slides/slide5.xml" ContentType="application/vnd.openxmlformats-officedocument.presentationml.slide+xml"/>
  <Override PartName="/ppt/slides/slide103.xml" ContentType="application/vnd.openxmlformats-officedocument.presentationml.slide+xml"/>
  <Override PartName="/ppt/slides/slide150.xml" ContentType="application/vnd.openxmlformats-officedocument.presentationml.slide+xml"/>
  <Override PartName="/ppt/slides/slide248.xml" ContentType="application/vnd.openxmlformats-officedocument.presentationml.slide+xml"/>
  <Override PartName="/ppt/slides/slide295.xml" ContentType="application/vnd.openxmlformats-officedocument.presentationml.slide+xml"/>
  <Override PartName="/ppt/slides/slide311.xml" ContentType="application/vnd.openxmlformats-officedocument.presentationml.slide+xml"/>
  <Override PartName="/ppt/slideLayouts/slideLayout7.xml" ContentType="application/vnd.openxmlformats-officedocument.presentationml.slideLayout+xml"/>
  <Override PartName="/ppt/slides/slide55.xml" ContentType="application/vnd.openxmlformats-officedocument.presentationml.slide+xml"/>
  <Override PartName="/ppt/slides/slide434.xml" ContentType="application/vnd.openxmlformats-officedocument.presentationml.slide+xml"/>
  <Override PartName="/ppt/slides/slide33.xml" ContentType="application/vnd.openxmlformats-officedocument.presentationml.slide+xml"/>
  <Override PartName="/ppt/slides/slide80.xml" ContentType="application/vnd.openxmlformats-officedocument.presentationml.slide+xml"/>
  <Override PartName="/ppt/slides/slide226.xml" ContentType="application/vnd.openxmlformats-officedocument.presentationml.slide+xml"/>
  <Override PartName="/ppt/slides/slide273.xml" ContentType="application/vnd.openxmlformats-officedocument.presentationml.slide+xml"/>
  <Override PartName="/ppt/slides/slide412.xml" ContentType="application/vnd.openxmlformats-officedocument.presentationml.slide+xml"/>
  <Override PartName="/ppt/presentation.xml" ContentType="application/vnd.openxmlformats-officedocument.presentationml.presentation.main+xml"/>
  <Override PartName="/ppt/slides/slide204.xml" ContentType="application/vnd.openxmlformats-officedocument.presentationml.slide+xml"/>
  <Override PartName="/ppt/slides/slide251.xml" ContentType="application/vnd.openxmlformats-officedocument.presentationml.slide+xml"/>
  <Override PartName="/ppt/slides/slide349.xml" ContentType="application/vnd.openxmlformats-officedocument.presentationml.slide+xml"/>
  <Override PartName="/ppt/slides/slide396.xml" ContentType="application/vnd.openxmlformats-officedocument.presentationml.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327.xml" ContentType="application/vnd.openxmlformats-officedocument.presentationml.slide+xml"/>
  <Override PartName="/ppt/slides/slide374.xml" ContentType="application/vnd.openxmlformats-officedocument.presentationml.slide+xml"/>
  <Override PartName="/ppt/slides/slide119.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Override PartName="/ppt/slides/slide305.xml" ContentType="application/vnd.openxmlformats-officedocument.presentationml.slide+xml"/>
  <Override PartName="/ppt/slides/slide352.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slides/slide289.xml" ContentType="application/vnd.openxmlformats-officedocument.presentationml.slide+xml"/>
  <Override PartName="/ppt/slides/slide330.xml" ContentType="application/vnd.openxmlformats-officedocument.presentationml.slide+xml"/>
  <Override PartName="/ppt/slides/slide428.xml" ContentType="application/vnd.openxmlformats-officedocument.presentationml.slide+xml"/>
  <Override PartName="/ppt/slides/slide475.xml" ContentType="application/vnd.openxmlformats-officedocument.presentationml.slide+xml"/>
  <Override PartName="/ppt/slides/slide122.xml" ContentType="application/vnd.openxmlformats-officedocument.presentationml.slide+xml"/>
  <Override PartName="/ppt/slides/slide267.xml" ContentType="application/vnd.openxmlformats-officedocument.presentationml.slide+xml"/>
  <Override PartName="/ppt/slides/slide27.xml" ContentType="application/vnd.openxmlformats-officedocument.presentationml.slide+xml"/>
  <Override PartName="/ppt/slides/slide74.xml" ContentType="application/vnd.openxmlformats-officedocument.presentationml.slide+xml"/>
  <Override PartName="/ppt/slides/slide406.xml" ContentType="application/vnd.openxmlformats-officedocument.presentationml.slide+xml"/>
  <Override PartName="/ppt/slides/slide453.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52.xml" ContentType="application/vnd.openxmlformats-officedocument.presentationml.slide+xml"/>
  <Override PartName="/ppt/slides/slide100.xml" ContentType="application/vnd.openxmlformats-officedocument.presentationml.slide+xml"/>
  <Override PartName="/ppt/slides/slide245.xml" ContentType="application/vnd.openxmlformats-officedocument.presentationml.slide+xml"/>
  <Override PartName="/ppt/slides/slide292.xml" ContentType="application/vnd.openxmlformats-officedocument.presentationml.slide+xml"/>
  <Override PartName="/ppt/slides/slide431.xml" ContentType="application/vnd.openxmlformats-officedocument.presentationml.slide+xml"/>
  <Override PartName="/ppt/notesSlides/notesSlide18.xml" ContentType="application/vnd.openxmlformats-officedocument.presentationml.notesSlide+xml"/>
  <Override PartName="/ppt/slides/slide223.xml" ContentType="application/vnd.openxmlformats-officedocument.presentationml.slide+xml"/>
  <Override PartName="/ppt/slides/slide270.xml" ContentType="application/vnd.openxmlformats-officedocument.presentationml.slide+xml"/>
  <Override PartName="/ppt/slides/slide368.xml" ContentType="application/vnd.openxmlformats-officedocument.presentationml.slide+xml"/>
  <Override PartName="/ppt/slides/slide30.xml" ContentType="application/vnd.openxmlformats-officedocument.presentationml.slide+xml"/>
  <Override PartName="/ppt/slides/slide346.xml" ContentType="application/vnd.openxmlformats-officedocument.presentationml.slide+xml"/>
  <Override PartName="/ppt/slides/slide393.xml" ContentType="application/vnd.openxmlformats-officedocument.presentationml.slide+xml"/>
  <Override PartName="/ppt/slides/slide138.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469.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324.xml" ContentType="application/vnd.openxmlformats-officedocument.presentationml.slide+xml"/>
  <Override PartName="/ppt/slides/slide371.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s/slide302.xml" ContentType="application/vnd.openxmlformats-officedocument.presentationml.slide+xml"/>
  <Override PartName="/ppt/slides/slide447.xml" ContentType="application/vnd.openxmlformats-officedocument.presentationml.slide+xml"/>
  <Override PartName="/ppt/slides/slide141.xml" ContentType="application/vnd.openxmlformats-officedocument.presentationml.slide+xml"/>
  <Override PartName="/ppt/slides/slide239.xml" ContentType="application/vnd.openxmlformats-officedocument.presentationml.slide+xml"/>
  <Override PartName="/ppt/slides/slide286.xml" ContentType="application/vnd.openxmlformats-officedocument.presentationml.slide+xml"/>
  <Override PartName="/ppt/slides/slide425.xml" ContentType="application/vnd.openxmlformats-officedocument.presentationml.slide+xml"/>
  <Override PartName="/ppt/slides/slide472.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480"/>
  </p:notesMasterIdLst>
  <p:handoutMasterIdLst>
    <p:handoutMasterId r:id="rId481"/>
  </p:handoutMasterIdLst>
  <p:sldIdLst>
    <p:sldId id="510" r:id="rId2"/>
    <p:sldId id="773" r:id="rId3"/>
    <p:sldId id="531" r:id="rId4"/>
    <p:sldId id="548" r:id="rId5"/>
    <p:sldId id="614" r:id="rId6"/>
    <p:sldId id="615" r:id="rId7"/>
    <p:sldId id="616" r:id="rId8"/>
    <p:sldId id="617" r:id="rId9"/>
    <p:sldId id="618" r:id="rId10"/>
    <p:sldId id="619" r:id="rId11"/>
    <p:sldId id="620" r:id="rId12"/>
    <p:sldId id="621" r:id="rId13"/>
    <p:sldId id="622" r:id="rId14"/>
    <p:sldId id="623" r:id="rId15"/>
    <p:sldId id="624" r:id="rId16"/>
    <p:sldId id="625" r:id="rId17"/>
    <p:sldId id="626" r:id="rId18"/>
    <p:sldId id="627" r:id="rId19"/>
    <p:sldId id="628" r:id="rId20"/>
    <p:sldId id="629" r:id="rId21"/>
    <p:sldId id="630" r:id="rId22"/>
    <p:sldId id="631" r:id="rId23"/>
    <p:sldId id="632" r:id="rId24"/>
    <p:sldId id="633" r:id="rId25"/>
    <p:sldId id="634" r:id="rId26"/>
    <p:sldId id="635" r:id="rId27"/>
    <p:sldId id="636" r:id="rId28"/>
    <p:sldId id="637" r:id="rId29"/>
    <p:sldId id="638" r:id="rId30"/>
    <p:sldId id="639" r:id="rId31"/>
    <p:sldId id="640" r:id="rId32"/>
    <p:sldId id="641" r:id="rId33"/>
    <p:sldId id="642" r:id="rId34"/>
    <p:sldId id="643" r:id="rId35"/>
    <p:sldId id="644" r:id="rId36"/>
    <p:sldId id="645" r:id="rId37"/>
    <p:sldId id="646" r:id="rId38"/>
    <p:sldId id="647" r:id="rId39"/>
    <p:sldId id="648" r:id="rId40"/>
    <p:sldId id="532" r:id="rId41"/>
    <p:sldId id="269" r:id="rId42"/>
    <p:sldId id="270" r:id="rId43"/>
    <p:sldId id="271" r:id="rId44"/>
    <p:sldId id="272" r:id="rId45"/>
    <p:sldId id="273" r:id="rId46"/>
    <p:sldId id="274" r:id="rId47"/>
    <p:sldId id="536" r:id="rId48"/>
    <p:sldId id="537" r:id="rId49"/>
    <p:sldId id="275" r:id="rId50"/>
    <p:sldId id="535" r:id="rId51"/>
    <p:sldId id="276" r:id="rId52"/>
    <p:sldId id="534" r:id="rId53"/>
    <p:sldId id="533" r:id="rId54"/>
    <p:sldId id="277" r:id="rId55"/>
    <p:sldId id="278" r:id="rId56"/>
    <p:sldId id="279" r:id="rId57"/>
    <p:sldId id="280" r:id="rId58"/>
    <p:sldId id="281" r:id="rId59"/>
    <p:sldId id="282" r:id="rId60"/>
    <p:sldId id="283" r:id="rId61"/>
    <p:sldId id="284" r:id="rId62"/>
    <p:sldId id="285" r:id="rId63"/>
    <p:sldId id="286" r:id="rId64"/>
    <p:sldId id="287" r:id="rId65"/>
    <p:sldId id="288" r:id="rId66"/>
    <p:sldId id="549" r:id="rId67"/>
    <p:sldId id="289" r:id="rId68"/>
    <p:sldId id="290" r:id="rId69"/>
    <p:sldId id="291" r:id="rId70"/>
    <p:sldId id="292" r:id="rId71"/>
    <p:sldId id="293" r:id="rId72"/>
    <p:sldId id="294" r:id="rId73"/>
    <p:sldId id="295" r:id="rId74"/>
    <p:sldId id="296" r:id="rId75"/>
    <p:sldId id="297" r:id="rId76"/>
    <p:sldId id="298" r:id="rId77"/>
    <p:sldId id="299" r:id="rId78"/>
    <p:sldId id="300" r:id="rId79"/>
    <p:sldId id="301" r:id="rId80"/>
    <p:sldId id="302" r:id="rId81"/>
    <p:sldId id="303" r:id="rId82"/>
    <p:sldId id="304" r:id="rId83"/>
    <p:sldId id="305" r:id="rId84"/>
    <p:sldId id="306" r:id="rId85"/>
    <p:sldId id="307" r:id="rId86"/>
    <p:sldId id="308" r:id="rId87"/>
    <p:sldId id="309" r:id="rId88"/>
    <p:sldId id="310" r:id="rId89"/>
    <p:sldId id="311" r:id="rId90"/>
    <p:sldId id="312" r:id="rId91"/>
    <p:sldId id="604" r:id="rId92"/>
    <p:sldId id="313" r:id="rId93"/>
    <p:sldId id="314" r:id="rId94"/>
    <p:sldId id="315" r:id="rId95"/>
    <p:sldId id="316" r:id="rId96"/>
    <p:sldId id="317" r:id="rId97"/>
    <p:sldId id="318" r:id="rId98"/>
    <p:sldId id="319" r:id="rId99"/>
    <p:sldId id="320" r:id="rId100"/>
    <p:sldId id="321" r:id="rId101"/>
    <p:sldId id="322" r:id="rId102"/>
    <p:sldId id="323" r:id="rId103"/>
    <p:sldId id="774" r:id="rId104"/>
    <p:sldId id="324" r:id="rId105"/>
    <p:sldId id="325" r:id="rId106"/>
    <p:sldId id="326" r:id="rId107"/>
    <p:sldId id="327" r:id="rId108"/>
    <p:sldId id="511" r:id="rId109"/>
    <p:sldId id="512" r:id="rId110"/>
    <p:sldId id="513" r:id="rId111"/>
    <p:sldId id="514" r:id="rId112"/>
    <p:sldId id="515" r:id="rId113"/>
    <p:sldId id="516" r:id="rId114"/>
    <p:sldId id="517" r:id="rId115"/>
    <p:sldId id="518" r:id="rId116"/>
    <p:sldId id="519" r:id="rId117"/>
    <p:sldId id="520" r:id="rId118"/>
    <p:sldId id="521" r:id="rId119"/>
    <p:sldId id="329" r:id="rId120"/>
    <p:sldId id="330" r:id="rId121"/>
    <p:sldId id="331" r:id="rId122"/>
    <p:sldId id="332" r:id="rId123"/>
    <p:sldId id="333" r:id="rId124"/>
    <p:sldId id="334" r:id="rId125"/>
    <p:sldId id="335" r:id="rId126"/>
    <p:sldId id="337" r:id="rId127"/>
    <p:sldId id="338" r:id="rId128"/>
    <p:sldId id="340" r:id="rId129"/>
    <p:sldId id="551" r:id="rId130"/>
    <p:sldId id="341" r:id="rId131"/>
    <p:sldId id="342" r:id="rId132"/>
    <p:sldId id="343" r:id="rId133"/>
    <p:sldId id="344" r:id="rId134"/>
    <p:sldId id="345" r:id="rId135"/>
    <p:sldId id="346" r:id="rId136"/>
    <p:sldId id="347" r:id="rId137"/>
    <p:sldId id="348" r:id="rId138"/>
    <p:sldId id="349" r:id="rId139"/>
    <p:sldId id="350" r:id="rId140"/>
    <p:sldId id="351" r:id="rId141"/>
    <p:sldId id="352" r:id="rId142"/>
    <p:sldId id="353" r:id="rId143"/>
    <p:sldId id="354" r:id="rId144"/>
    <p:sldId id="796" r:id="rId145"/>
    <p:sldId id="373" r:id="rId146"/>
    <p:sldId id="374" r:id="rId147"/>
    <p:sldId id="375" r:id="rId148"/>
    <p:sldId id="376" r:id="rId149"/>
    <p:sldId id="377" r:id="rId150"/>
    <p:sldId id="378" r:id="rId151"/>
    <p:sldId id="379" r:id="rId152"/>
    <p:sldId id="380" r:id="rId153"/>
    <p:sldId id="381" r:id="rId154"/>
    <p:sldId id="382" r:id="rId155"/>
    <p:sldId id="383" r:id="rId156"/>
    <p:sldId id="775" r:id="rId157"/>
    <p:sldId id="776" r:id="rId158"/>
    <p:sldId id="777" r:id="rId159"/>
    <p:sldId id="778" r:id="rId160"/>
    <p:sldId id="779" r:id="rId161"/>
    <p:sldId id="780" r:id="rId162"/>
    <p:sldId id="781" r:id="rId163"/>
    <p:sldId id="782" r:id="rId164"/>
    <p:sldId id="783" r:id="rId165"/>
    <p:sldId id="784" r:id="rId166"/>
    <p:sldId id="785" r:id="rId167"/>
    <p:sldId id="786" r:id="rId168"/>
    <p:sldId id="787" r:id="rId169"/>
    <p:sldId id="788" r:id="rId170"/>
    <p:sldId id="789" r:id="rId171"/>
    <p:sldId id="790" r:id="rId172"/>
    <p:sldId id="791" r:id="rId173"/>
    <p:sldId id="792" r:id="rId174"/>
    <p:sldId id="793" r:id="rId175"/>
    <p:sldId id="794" r:id="rId176"/>
    <p:sldId id="795" r:id="rId177"/>
    <p:sldId id="607" r:id="rId178"/>
    <p:sldId id="608" r:id="rId179"/>
    <p:sldId id="609" r:id="rId180"/>
    <p:sldId id="610" r:id="rId181"/>
    <p:sldId id="611" r:id="rId182"/>
    <p:sldId id="612" r:id="rId183"/>
    <p:sldId id="613" r:id="rId184"/>
    <p:sldId id="871" r:id="rId185"/>
    <p:sldId id="872" r:id="rId186"/>
    <p:sldId id="873" r:id="rId187"/>
    <p:sldId id="874" r:id="rId188"/>
    <p:sldId id="875" r:id="rId189"/>
    <p:sldId id="876" r:id="rId190"/>
    <p:sldId id="385" r:id="rId191"/>
    <p:sldId id="552" r:id="rId192"/>
    <p:sldId id="386" r:id="rId193"/>
    <p:sldId id="387" r:id="rId194"/>
    <p:sldId id="388" r:id="rId195"/>
    <p:sldId id="389" r:id="rId196"/>
    <p:sldId id="390" r:id="rId197"/>
    <p:sldId id="391" r:id="rId198"/>
    <p:sldId id="392" r:id="rId199"/>
    <p:sldId id="393" r:id="rId200"/>
    <p:sldId id="605" r:id="rId201"/>
    <p:sldId id="394" r:id="rId202"/>
    <p:sldId id="396" r:id="rId203"/>
    <p:sldId id="397" r:id="rId204"/>
    <p:sldId id="398" r:id="rId205"/>
    <p:sldId id="399" r:id="rId206"/>
    <p:sldId id="544" r:id="rId207"/>
    <p:sldId id="840" r:id="rId208"/>
    <p:sldId id="841" r:id="rId209"/>
    <p:sldId id="842" r:id="rId210"/>
    <p:sldId id="843" r:id="rId211"/>
    <p:sldId id="844" r:id="rId212"/>
    <p:sldId id="845" r:id="rId213"/>
    <p:sldId id="847" r:id="rId214"/>
    <p:sldId id="848" r:id="rId215"/>
    <p:sldId id="849" r:id="rId216"/>
    <p:sldId id="850" r:id="rId217"/>
    <p:sldId id="851" r:id="rId218"/>
    <p:sldId id="852" r:id="rId219"/>
    <p:sldId id="853" r:id="rId220"/>
    <p:sldId id="854" r:id="rId221"/>
    <p:sldId id="855" r:id="rId222"/>
    <p:sldId id="856" r:id="rId223"/>
    <p:sldId id="857" r:id="rId224"/>
    <p:sldId id="858" r:id="rId225"/>
    <p:sldId id="859" r:id="rId226"/>
    <p:sldId id="860" r:id="rId227"/>
    <p:sldId id="861" r:id="rId228"/>
    <p:sldId id="862" r:id="rId229"/>
    <p:sldId id="863" r:id="rId230"/>
    <p:sldId id="864" r:id="rId231"/>
    <p:sldId id="865" r:id="rId232"/>
    <p:sldId id="866" r:id="rId233"/>
    <p:sldId id="867" r:id="rId234"/>
    <p:sldId id="868" r:id="rId235"/>
    <p:sldId id="869" r:id="rId236"/>
    <p:sldId id="870" r:id="rId237"/>
    <p:sldId id="522" r:id="rId238"/>
    <p:sldId id="523" r:id="rId239"/>
    <p:sldId id="524" r:id="rId240"/>
    <p:sldId id="525" r:id="rId241"/>
    <p:sldId id="526" r:id="rId242"/>
    <p:sldId id="527" r:id="rId243"/>
    <p:sldId id="528" r:id="rId244"/>
    <p:sldId id="529" r:id="rId245"/>
    <p:sldId id="530" r:id="rId246"/>
    <p:sldId id="400" r:id="rId247"/>
    <p:sldId id="839" r:id="rId248"/>
    <p:sldId id="906" r:id="rId249"/>
    <p:sldId id="907" r:id="rId250"/>
    <p:sldId id="908" r:id="rId251"/>
    <p:sldId id="909" r:id="rId252"/>
    <p:sldId id="910" r:id="rId253"/>
    <p:sldId id="911" r:id="rId254"/>
    <p:sldId id="912" r:id="rId255"/>
    <p:sldId id="649" r:id="rId256"/>
    <p:sldId id="913" r:id="rId257"/>
    <p:sldId id="914" r:id="rId258"/>
    <p:sldId id="915" r:id="rId259"/>
    <p:sldId id="916" r:id="rId260"/>
    <p:sldId id="917" r:id="rId261"/>
    <p:sldId id="918" r:id="rId262"/>
    <p:sldId id="919" r:id="rId263"/>
    <p:sldId id="920" r:id="rId264"/>
    <p:sldId id="921" r:id="rId265"/>
    <p:sldId id="922" r:id="rId266"/>
    <p:sldId id="650" r:id="rId267"/>
    <p:sldId id="401" r:id="rId268"/>
    <p:sldId id="877" r:id="rId269"/>
    <p:sldId id="904" r:id="rId270"/>
    <p:sldId id="905" r:id="rId271"/>
    <p:sldId id="896" r:id="rId272"/>
    <p:sldId id="897" r:id="rId273"/>
    <p:sldId id="898" r:id="rId274"/>
    <p:sldId id="899" r:id="rId275"/>
    <p:sldId id="900" r:id="rId276"/>
    <p:sldId id="901" r:id="rId277"/>
    <p:sldId id="402" r:id="rId278"/>
    <p:sldId id="878" r:id="rId279"/>
    <p:sldId id="879" r:id="rId280"/>
    <p:sldId id="880" r:id="rId281"/>
    <p:sldId id="881" r:id="rId282"/>
    <p:sldId id="882" r:id="rId283"/>
    <p:sldId id="883" r:id="rId284"/>
    <p:sldId id="884" r:id="rId285"/>
    <p:sldId id="885" r:id="rId286"/>
    <p:sldId id="886" r:id="rId287"/>
    <p:sldId id="887" r:id="rId288"/>
    <p:sldId id="888" r:id="rId289"/>
    <p:sldId id="889" r:id="rId290"/>
    <p:sldId id="890" r:id="rId291"/>
    <p:sldId id="891" r:id="rId292"/>
    <p:sldId id="892" r:id="rId293"/>
    <p:sldId id="893" r:id="rId294"/>
    <p:sldId id="894" r:id="rId295"/>
    <p:sldId id="895" r:id="rId296"/>
    <p:sldId id="403" r:id="rId297"/>
    <p:sldId id="404" r:id="rId298"/>
    <p:sldId id="902" r:id="rId299"/>
    <p:sldId id="405" r:id="rId300"/>
    <p:sldId id="903" r:id="rId301"/>
    <p:sldId id="923" r:id="rId302"/>
    <p:sldId id="924" r:id="rId303"/>
    <p:sldId id="925" r:id="rId304"/>
    <p:sldId id="926" r:id="rId305"/>
    <p:sldId id="927" r:id="rId306"/>
    <p:sldId id="928" r:id="rId307"/>
    <p:sldId id="929" r:id="rId308"/>
    <p:sldId id="930" r:id="rId309"/>
    <p:sldId id="931" r:id="rId310"/>
    <p:sldId id="932" r:id="rId311"/>
    <p:sldId id="933" r:id="rId312"/>
    <p:sldId id="934" r:id="rId313"/>
    <p:sldId id="935" r:id="rId314"/>
    <p:sldId id="936" r:id="rId315"/>
    <p:sldId id="937" r:id="rId316"/>
    <p:sldId id="938" r:id="rId317"/>
    <p:sldId id="939" r:id="rId318"/>
    <p:sldId id="940" r:id="rId319"/>
    <p:sldId id="941" r:id="rId320"/>
    <p:sldId id="942" r:id="rId321"/>
    <p:sldId id="943" r:id="rId322"/>
    <p:sldId id="944" r:id="rId323"/>
    <p:sldId id="945" r:id="rId324"/>
    <p:sldId id="946" r:id="rId325"/>
    <p:sldId id="947" r:id="rId326"/>
    <p:sldId id="948" r:id="rId327"/>
    <p:sldId id="949" r:id="rId328"/>
    <p:sldId id="950" r:id="rId329"/>
    <p:sldId id="951" r:id="rId330"/>
    <p:sldId id="952" r:id="rId331"/>
    <p:sldId id="953" r:id="rId332"/>
    <p:sldId id="954" r:id="rId333"/>
    <p:sldId id="955" r:id="rId334"/>
    <p:sldId id="956" r:id="rId335"/>
    <p:sldId id="957" r:id="rId336"/>
    <p:sldId id="958" r:id="rId337"/>
    <p:sldId id="959" r:id="rId338"/>
    <p:sldId id="960" r:id="rId339"/>
    <p:sldId id="961" r:id="rId340"/>
    <p:sldId id="962" r:id="rId341"/>
    <p:sldId id="978" r:id="rId342"/>
    <p:sldId id="963" r:id="rId343"/>
    <p:sldId id="979" r:id="rId344"/>
    <p:sldId id="964" r:id="rId345"/>
    <p:sldId id="980" r:id="rId346"/>
    <p:sldId id="965" r:id="rId347"/>
    <p:sldId id="966" r:id="rId348"/>
    <p:sldId id="967" r:id="rId349"/>
    <p:sldId id="981" r:id="rId350"/>
    <p:sldId id="968" r:id="rId351"/>
    <p:sldId id="969" r:id="rId352"/>
    <p:sldId id="970" r:id="rId353"/>
    <p:sldId id="971" r:id="rId354"/>
    <p:sldId id="972" r:id="rId355"/>
    <p:sldId id="973" r:id="rId356"/>
    <p:sldId id="974" r:id="rId357"/>
    <p:sldId id="975" r:id="rId358"/>
    <p:sldId id="982" r:id="rId359"/>
    <p:sldId id="976" r:id="rId360"/>
    <p:sldId id="406" r:id="rId361"/>
    <p:sldId id="407" r:id="rId362"/>
    <p:sldId id="408" r:id="rId363"/>
    <p:sldId id="409" r:id="rId364"/>
    <p:sldId id="410" r:id="rId365"/>
    <p:sldId id="411" r:id="rId366"/>
    <p:sldId id="412" r:id="rId367"/>
    <p:sldId id="413" r:id="rId368"/>
    <p:sldId id="414" r:id="rId369"/>
    <p:sldId id="415" r:id="rId370"/>
    <p:sldId id="416" r:id="rId371"/>
    <p:sldId id="417" r:id="rId372"/>
    <p:sldId id="418" r:id="rId373"/>
    <p:sldId id="419" r:id="rId374"/>
    <p:sldId id="420" r:id="rId375"/>
    <p:sldId id="421" r:id="rId376"/>
    <p:sldId id="422" r:id="rId377"/>
    <p:sldId id="423" r:id="rId378"/>
    <p:sldId id="797" r:id="rId379"/>
    <p:sldId id="798" r:id="rId380"/>
    <p:sldId id="799" r:id="rId381"/>
    <p:sldId id="800" r:id="rId382"/>
    <p:sldId id="801" r:id="rId383"/>
    <p:sldId id="802" r:id="rId384"/>
    <p:sldId id="803" r:id="rId385"/>
    <p:sldId id="804" r:id="rId386"/>
    <p:sldId id="424" r:id="rId387"/>
    <p:sldId id="425" r:id="rId388"/>
    <p:sldId id="426" r:id="rId389"/>
    <p:sldId id="427" r:id="rId390"/>
    <p:sldId id="428" r:id="rId391"/>
    <p:sldId id="429" r:id="rId392"/>
    <p:sldId id="430" r:id="rId393"/>
    <p:sldId id="431" r:id="rId394"/>
    <p:sldId id="432" r:id="rId395"/>
    <p:sldId id="433" r:id="rId396"/>
    <p:sldId id="434" r:id="rId397"/>
    <p:sldId id="435" r:id="rId398"/>
    <p:sldId id="436" r:id="rId399"/>
    <p:sldId id="437" r:id="rId400"/>
    <p:sldId id="438" r:id="rId401"/>
    <p:sldId id="439" r:id="rId402"/>
    <p:sldId id="440" r:id="rId403"/>
    <p:sldId id="441" r:id="rId404"/>
    <p:sldId id="443" r:id="rId405"/>
    <p:sldId id="663" r:id="rId406"/>
    <p:sldId id="664" r:id="rId407"/>
    <p:sldId id="665" r:id="rId408"/>
    <p:sldId id="666" r:id="rId409"/>
    <p:sldId id="671" r:id="rId410"/>
    <p:sldId id="672" r:id="rId411"/>
    <p:sldId id="675" r:id="rId412"/>
    <p:sldId id="808" r:id="rId413"/>
    <p:sldId id="444" r:id="rId414"/>
    <p:sldId id="445" r:id="rId415"/>
    <p:sldId id="446" r:id="rId416"/>
    <p:sldId id="447" r:id="rId417"/>
    <p:sldId id="448" r:id="rId418"/>
    <p:sldId id="810" r:id="rId419"/>
    <p:sldId id="814" r:id="rId420"/>
    <p:sldId id="815" r:id="rId421"/>
    <p:sldId id="816" r:id="rId422"/>
    <p:sldId id="817" r:id="rId423"/>
    <p:sldId id="819" r:id="rId424"/>
    <p:sldId id="822" r:id="rId425"/>
    <p:sldId id="825" r:id="rId426"/>
    <p:sldId id="826" r:id="rId427"/>
    <p:sldId id="449" r:id="rId428"/>
    <p:sldId id="809" r:id="rId429"/>
    <p:sldId id="805" r:id="rId430"/>
    <p:sldId id="806" r:id="rId431"/>
    <p:sldId id="450" r:id="rId432"/>
    <p:sldId id="451" r:id="rId433"/>
    <p:sldId id="452" r:id="rId434"/>
    <p:sldId id="453" r:id="rId435"/>
    <p:sldId id="454" r:id="rId436"/>
    <p:sldId id="807" r:id="rId437"/>
    <p:sldId id="546" r:id="rId438"/>
    <p:sldId id="457" r:id="rId439"/>
    <p:sldId id="458" r:id="rId440"/>
    <p:sldId id="547" r:id="rId441"/>
    <p:sldId id="455" r:id="rId442"/>
    <p:sldId id="456" r:id="rId443"/>
    <p:sldId id="462" r:id="rId444"/>
    <p:sldId id="463" r:id="rId445"/>
    <p:sldId id="464" r:id="rId446"/>
    <p:sldId id="465" r:id="rId447"/>
    <p:sldId id="466" r:id="rId448"/>
    <p:sldId id="467" r:id="rId449"/>
    <p:sldId id="468" r:id="rId450"/>
    <p:sldId id="469" r:id="rId451"/>
    <p:sldId id="470" r:id="rId452"/>
    <p:sldId id="471" r:id="rId453"/>
    <p:sldId id="472" r:id="rId454"/>
    <p:sldId id="473" r:id="rId455"/>
    <p:sldId id="474" r:id="rId456"/>
    <p:sldId id="475" r:id="rId457"/>
    <p:sldId id="476" r:id="rId458"/>
    <p:sldId id="477" r:id="rId459"/>
    <p:sldId id="478" r:id="rId460"/>
    <p:sldId id="827" r:id="rId461"/>
    <p:sldId id="828" r:id="rId462"/>
    <p:sldId id="829" r:id="rId463"/>
    <p:sldId id="487" r:id="rId464"/>
    <p:sldId id="488" r:id="rId465"/>
    <p:sldId id="489" r:id="rId466"/>
    <p:sldId id="490" r:id="rId467"/>
    <p:sldId id="491" r:id="rId468"/>
    <p:sldId id="492" r:id="rId469"/>
    <p:sldId id="493" r:id="rId470"/>
    <p:sldId id="494" r:id="rId471"/>
    <p:sldId id="495" r:id="rId472"/>
    <p:sldId id="497" r:id="rId473"/>
    <p:sldId id="498" r:id="rId474"/>
    <p:sldId id="499" r:id="rId475"/>
    <p:sldId id="553" r:id="rId476"/>
    <p:sldId id="554" r:id="rId477"/>
    <p:sldId id="555" r:id="rId478"/>
    <p:sldId id="509" r:id="rId4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initials="J" lastIdx="0"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5" d="100"/>
          <a:sy n="55" d="100"/>
        </p:scale>
        <p:origin x="-462"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475" Type="http://schemas.openxmlformats.org/officeDocument/2006/relationships/slide" Target="slides/slide474.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86" Type="http://schemas.openxmlformats.org/officeDocument/2006/relationships/tableStyles" Target="tableStyles.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477" Type="http://schemas.openxmlformats.org/officeDocument/2006/relationships/slide" Target="slides/slide476.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358" Type="http://schemas.openxmlformats.org/officeDocument/2006/relationships/slide" Target="slides/slide357.xml"/><Relationship Id="rId379" Type="http://schemas.openxmlformats.org/officeDocument/2006/relationships/slide" Target="slides/slide378.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25" Type="http://schemas.openxmlformats.org/officeDocument/2006/relationships/slide" Target="slides/slide424.xml"/><Relationship Id="rId446" Type="http://schemas.openxmlformats.org/officeDocument/2006/relationships/slide" Target="slides/slide445.xml"/><Relationship Id="rId467" Type="http://schemas.openxmlformats.org/officeDocument/2006/relationships/slide" Target="slides/slide466.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348" Type="http://schemas.openxmlformats.org/officeDocument/2006/relationships/slide" Target="slides/slide347.xml"/><Relationship Id="rId369" Type="http://schemas.openxmlformats.org/officeDocument/2006/relationships/slide" Target="slides/slide368.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380" Type="http://schemas.openxmlformats.org/officeDocument/2006/relationships/slide" Target="slides/slide379.xml"/><Relationship Id="rId415" Type="http://schemas.openxmlformats.org/officeDocument/2006/relationships/slide" Target="slides/slide414.xml"/><Relationship Id="rId436" Type="http://schemas.openxmlformats.org/officeDocument/2006/relationships/slide" Target="slides/slide435.xml"/><Relationship Id="rId457" Type="http://schemas.openxmlformats.org/officeDocument/2006/relationships/slide" Target="slides/slide456.xml"/><Relationship Id="rId240" Type="http://schemas.openxmlformats.org/officeDocument/2006/relationships/slide" Target="slides/slide239.xml"/><Relationship Id="rId261" Type="http://schemas.openxmlformats.org/officeDocument/2006/relationships/slide" Target="slides/slide260.xml"/><Relationship Id="rId478" Type="http://schemas.openxmlformats.org/officeDocument/2006/relationships/slide" Target="slides/slide47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359" Type="http://schemas.openxmlformats.org/officeDocument/2006/relationships/slide" Target="slides/slide358.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70" Type="http://schemas.openxmlformats.org/officeDocument/2006/relationships/slide" Target="slides/slide369.xml"/><Relationship Id="rId391" Type="http://schemas.openxmlformats.org/officeDocument/2006/relationships/slide" Target="slides/slide390.xml"/><Relationship Id="rId405" Type="http://schemas.openxmlformats.org/officeDocument/2006/relationships/slide" Target="slides/slide404.xml"/><Relationship Id="rId426" Type="http://schemas.openxmlformats.org/officeDocument/2006/relationships/slide" Target="slides/slide425.xml"/><Relationship Id="rId447" Type="http://schemas.openxmlformats.org/officeDocument/2006/relationships/slide" Target="slides/slide446.xml"/><Relationship Id="rId230" Type="http://schemas.openxmlformats.org/officeDocument/2006/relationships/slide" Target="slides/slide229.xml"/><Relationship Id="rId251" Type="http://schemas.openxmlformats.org/officeDocument/2006/relationships/slide" Target="slides/slide250.xml"/><Relationship Id="rId468" Type="http://schemas.openxmlformats.org/officeDocument/2006/relationships/slide" Target="slides/slide467.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381" Type="http://schemas.openxmlformats.org/officeDocument/2006/relationships/slide" Target="slides/slide380.xml"/><Relationship Id="rId416" Type="http://schemas.openxmlformats.org/officeDocument/2006/relationships/slide" Target="slides/slide415.xml"/><Relationship Id="rId220" Type="http://schemas.openxmlformats.org/officeDocument/2006/relationships/slide" Target="slides/slide219.xml"/><Relationship Id="rId241" Type="http://schemas.openxmlformats.org/officeDocument/2006/relationships/slide" Target="slides/slide240.xml"/><Relationship Id="rId437" Type="http://schemas.openxmlformats.org/officeDocument/2006/relationships/slide" Target="slides/slide436.xml"/><Relationship Id="rId458" Type="http://schemas.openxmlformats.org/officeDocument/2006/relationships/slide" Target="slides/slide457.xml"/><Relationship Id="rId479" Type="http://schemas.openxmlformats.org/officeDocument/2006/relationships/slide" Target="slides/slide4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371" Type="http://schemas.openxmlformats.org/officeDocument/2006/relationships/slide" Target="slides/slide370.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27" Type="http://schemas.openxmlformats.org/officeDocument/2006/relationships/slide" Target="slides/slide426.xml"/><Relationship Id="rId448" Type="http://schemas.openxmlformats.org/officeDocument/2006/relationships/slide" Target="slides/slide447.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80" Type="http://schemas.openxmlformats.org/officeDocument/2006/relationships/notesMaster" Target="notesMasters/notesMaster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382" Type="http://schemas.openxmlformats.org/officeDocument/2006/relationships/slide" Target="slides/slide381.xml"/><Relationship Id="rId417" Type="http://schemas.openxmlformats.org/officeDocument/2006/relationships/slide" Target="slides/slide416.xml"/><Relationship Id="rId438" Type="http://schemas.openxmlformats.org/officeDocument/2006/relationships/slide" Target="slides/slide437.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470" Type="http://schemas.openxmlformats.org/officeDocument/2006/relationships/slide" Target="slides/slide469.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393" Type="http://schemas.openxmlformats.org/officeDocument/2006/relationships/slide" Target="slides/slide392.xml"/><Relationship Id="rId407" Type="http://schemas.openxmlformats.org/officeDocument/2006/relationships/slide" Target="slides/slide406.xml"/><Relationship Id="rId428" Type="http://schemas.openxmlformats.org/officeDocument/2006/relationships/slide" Target="slides/slide427.xml"/><Relationship Id="rId449" Type="http://schemas.openxmlformats.org/officeDocument/2006/relationships/slide" Target="slides/slide448.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1" Type="http://schemas.openxmlformats.org/officeDocument/2006/relationships/handoutMaster" Target="handoutMasters/handout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418" Type="http://schemas.openxmlformats.org/officeDocument/2006/relationships/slide" Target="slides/slide417.xml"/><Relationship Id="rId439" Type="http://schemas.openxmlformats.org/officeDocument/2006/relationships/slide" Target="slides/slide438.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450" Type="http://schemas.openxmlformats.org/officeDocument/2006/relationships/slide" Target="slides/slide449.xml"/><Relationship Id="rId471" Type="http://schemas.openxmlformats.org/officeDocument/2006/relationships/slide" Target="slides/slide47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slide" Target="slides/slide393.xml"/><Relationship Id="rId408" Type="http://schemas.openxmlformats.org/officeDocument/2006/relationships/slide" Target="slides/slide407.xml"/><Relationship Id="rId429" Type="http://schemas.openxmlformats.org/officeDocument/2006/relationships/slide" Target="slides/slide428.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440" Type="http://schemas.openxmlformats.org/officeDocument/2006/relationships/slide" Target="slides/slide439.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461" Type="http://schemas.openxmlformats.org/officeDocument/2006/relationships/slide" Target="slides/slide460.xml"/><Relationship Id="rId482" Type="http://schemas.openxmlformats.org/officeDocument/2006/relationships/commentAuthors" Target="commentAuthors.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451" Type="http://schemas.openxmlformats.org/officeDocument/2006/relationships/slide" Target="slides/slide450.xml"/><Relationship Id="rId472" Type="http://schemas.openxmlformats.org/officeDocument/2006/relationships/slide" Target="slides/slide471.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62" Type="http://schemas.openxmlformats.org/officeDocument/2006/relationships/slide" Target="slides/slide461.xml"/><Relationship Id="rId483" Type="http://schemas.openxmlformats.org/officeDocument/2006/relationships/presProps" Target="presProp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473" Type="http://schemas.openxmlformats.org/officeDocument/2006/relationships/slide" Target="slides/slide472.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slide" Target="slides/slide462.xml"/><Relationship Id="rId484" Type="http://schemas.openxmlformats.org/officeDocument/2006/relationships/viewProps" Target="view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474" Type="http://schemas.openxmlformats.org/officeDocument/2006/relationships/slide" Target="slides/slide473.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85" Type="http://schemas.openxmlformats.org/officeDocument/2006/relationships/theme" Target="theme/theme1.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slide" Target="slides/slide475.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060032-E9D1-452D-8AD3-151857749358}" type="datetimeFigureOut">
              <a:rPr lang="en-US" smtClean="0"/>
              <a:t>5/29/2015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B84E1A-1342-475F-A1AE-68435F4B2C81}"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4A515A-7F26-450E-87C5-BF77C8571CD4}" type="datetimeFigureOut">
              <a:rPr lang="en-US" smtClean="0"/>
              <a:t>5/29/2015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BA0D29-090C-4B3C-B5F0-54D9F76DCD9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634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04E3044-3464-41CB-9728-2306C3E3D38D}" type="slidenum">
              <a:rPr lang="en-US" smtClean="0"/>
              <a:pPr/>
              <a:t>82</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481D184A-3F7E-47F2-A18B-91CC5D0A6491}" type="slidenum">
              <a:rPr lang="en-US" smtClean="0"/>
              <a:pPr/>
              <a:t>395</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374367D8-05DA-4408-9AF3-71FBBA0005E5}" type="slidenum">
              <a:rPr lang="en-US" smtClean="0"/>
              <a:pPr/>
              <a:t>396</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952C4265-2205-4A5F-89F1-9061B6AAF7A7}" type="slidenum">
              <a:rPr lang="en-US" smtClean="0"/>
              <a:pPr/>
              <a:t>397</a:t>
            </a:fld>
            <a:endParaRPr 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01B679FE-AD98-4F57-91AE-1DD2AACE0489}" type="slidenum">
              <a:rPr lang="en-US" smtClean="0"/>
              <a:pPr/>
              <a:t>398</a:t>
            </a:fld>
            <a:endParaRPr lang="en-US"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8699561D-E998-4A3F-AB66-E945DCDB7287}" type="slidenum">
              <a:rPr lang="en-US" smtClean="0"/>
              <a:pPr/>
              <a:t>399</a:t>
            </a:fld>
            <a:endParaRPr 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564114C9-4312-4B6F-8F3F-FE85F9F891C9}" type="slidenum">
              <a:rPr lang="en-US" smtClean="0"/>
              <a:pPr/>
              <a:t>400</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F5742CE6-E0ED-468D-ABC1-6737E5A86A94}" type="slidenum">
              <a:rPr lang="en-US" smtClean="0"/>
              <a:pPr/>
              <a:t>401</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A614F71-3AEC-4C3F-9CC1-5A5489FE0233}" type="slidenum">
              <a:rPr lang="en-US" smtClean="0"/>
              <a:pPr/>
              <a:t>402</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B0E5FB2B-A67A-4C1A-A465-346B9759A2E8}" type="slidenum">
              <a:rPr lang="en-US" smtClean="0"/>
              <a:pPr/>
              <a:t>403</a:t>
            </a:fld>
            <a:endParaRPr lang="en-US"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BA0E1002-C271-411A-A0BE-D7A3CEF5D755}" type="slidenum">
              <a:rPr lang="en-US" smtClean="0"/>
              <a:pPr/>
              <a:t>404</a:t>
            </a:fld>
            <a:endParaRPr lang="en-US"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B3156A-A664-4053-9538-C6322FCB5FA4}" type="slidenum">
              <a:rPr lang="en-US" smtClean="0"/>
              <a:pPr/>
              <a:t>138</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B5615C18-77C5-4D8C-B10D-7B50DF976CDC}" type="slidenum">
              <a:rPr lang="en-US" smtClean="0"/>
              <a:pPr/>
              <a:t>414</a:t>
            </a:fld>
            <a:endParaRPr lang="en-U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B5615C18-77C5-4D8C-B10D-7B50DF976CDC}" type="slidenum">
              <a:rPr lang="en-US" smtClean="0"/>
              <a:pPr/>
              <a:t>415</a:t>
            </a:fld>
            <a:endParaRPr lang="en-U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47BAAE1E-F754-4F9B-9915-DDD2D2405DDF}" type="slidenum">
              <a:rPr lang="en-US" smtClean="0"/>
              <a:pPr/>
              <a:t>416</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A5F798BE-7849-4EAE-8B05-4E278CBA300C}" type="slidenum">
              <a:rPr lang="en-US" smtClean="0"/>
              <a:pPr/>
              <a:t>427</a:t>
            </a:fld>
            <a:endParaRPr lang="en-US"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C5AA1C44-9E5A-41E1-AD62-C4DBDDD9645B}" type="slidenum">
              <a:rPr lang="en-US" smtClean="0"/>
              <a:pPr/>
              <a:t>431</a:t>
            </a:fld>
            <a:endParaRPr lang="en-US"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CC201C6C-970A-42EC-B023-78B26D39AAD5}" type="slidenum">
              <a:rPr lang="en-US" smtClean="0"/>
              <a:pPr/>
              <a:t>432</a:t>
            </a:fld>
            <a:endParaRPr lang="en-US"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5B686B49-531D-49AE-97A6-4E655E4D89A1}" type="slidenum">
              <a:rPr lang="en-US" smtClean="0"/>
              <a:pPr/>
              <a:t>433</a:t>
            </a:fld>
            <a:endParaRPr lang="en-US"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092EF041-4B6C-428A-8E2A-AA31CC9189F7}" type="slidenum">
              <a:rPr lang="en-US" smtClean="0"/>
              <a:pPr/>
              <a:t>434</a:t>
            </a:fld>
            <a:endParaRPr lang="en-US"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661A6851-2635-4F2C-8440-35D26D1961A1}" type="slidenum">
              <a:rPr lang="en-US" smtClean="0"/>
              <a:pPr/>
              <a:t>377</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841EA7D1-D5B1-4742-83A8-BF91F64F9C37}" type="slidenum">
              <a:rPr lang="en-US" smtClean="0"/>
              <a:pPr/>
              <a:t>386</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02B021AF-8595-4460-BF3D-74DB8B252BB2}" type="slidenum">
              <a:rPr lang="en-US" smtClean="0"/>
              <a:pPr/>
              <a:t>388</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5B8B48FF-3D1F-486F-8171-E7A46F9B5D40}" type="slidenum">
              <a:rPr lang="en-US" smtClean="0"/>
              <a:pPr/>
              <a:t>389</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5B8B48FF-3D1F-486F-8171-E7A46F9B5D40}" type="slidenum">
              <a:rPr lang="en-US" smtClean="0"/>
              <a:pPr/>
              <a:t>390</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F0BC827D-CB6B-421E-86CC-5B73FE87C098}" type="slidenum">
              <a:rPr lang="en-US" smtClean="0"/>
              <a:pPr/>
              <a:t>391</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1075356D-4927-4B4E-B064-7E0AC42885B0}" type="slidenum">
              <a:rPr lang="en-US" smtClean="0"/>
              <a:pPr/>
              <a:t>394</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30D3ACB-9F15-40F0-B2DC-F199A69F0E6A}" type="datetime12">
              <a:rPr lang="en-US" smtClean="0"/>
              <a:pPr/>
              <a:t>4:25 PM</a:t>
            </a:fld>
            <a:endParaRPr lang="en-US"/>
          </a:p>
        </p:txBody>
      </p:sp>
      <p:sp>
        <p:nvSpPr>
          <p:cNvPr id="17" name="Footer Placeholder 16"/>
          <p:cNvSpPr>
            <a:spLocks noGrp="1"/>
          </p:cNvSpPr>
          <p:nvPr>
            <p:ph type="ftr" sz="quarter" idx="11"/>
          </p:nvPr>
        </p:nvSpPr>
        <p:spPr/>
        <p:txBody>
          <a:bodyPr/>
          <a:lstStyle/>
          <a:p>
            <a:r>
              <a:rPr lang="en-US" smtClean="0"/>
              <a:t>Nursing  Pharmacology</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3FF6EFA-CE3E-45B5-8032-ADD62FD9E906}"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DC446F8-8123-497F-90EB-D9B0A280BDE4}"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6" name="Slide Number Placeholder 5"/>
          <p:cNvSpPr>
            <a:spLocks noGrp="1"/>
          </p:cNvSpPr>
          <p:nvPr>
            <p:ph type="sldNum" sz="quarter" idx="12"/>
          </p:nvPr>
        </p:nvSpPr>
        <p:spPr/>
        <p:txBody>
          <a:bodyPr/>
          <a:lstStyle/>
          <a:p>
            <a:fld id="{B3FF6EFA-CE3E-45B5-8032-ADD62FD9E9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95F73B-F1CC-4681-86FA-80552061C7D2}"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6" name="Slide Number Placeholder 5"/>
          <p:cNvSpPr>
            <a:spLocks noGrp="1"/>
          </p:cNvSpPr>
          <p:nvPr>
            <p:ph type="sldNum" sz="quarter" idx="12"/>
          </p:nvPr>
        </p:nvSpPr>
        <p:spPr/>
        <p:txBody>
          <a:bodyPr/>
          <a:lstStyle/>
          <a:p>
            <a:fld id="{B3FF6EFA-CE3E-45B5-8032-ADD62FD9E90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EFB347B-6768-419B-A23D-6853C99424FB}"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6" name="Slide Number Placeholder 5"/>
          <p:cNvSpPr>
            <a:spLocks noGrp="1"/>
          </p:cNvSpPr>
          <p:nvPr>
            <p:ph type="sldNum" sz="quarter" idx="12"/>
          </p:nvPr>
        </p:nvSpPr>
        <p:spPr/>
        <p:txBody>
          <a:bodyPr/>
          <a:lstStyle/>
          <a:p>
            <a:fld id="{B3FF6EFA-CE3E-45B5-8032-ADD62FD9E906}"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1599FEA-88ED-4928-9F69-D81A80D98AB7}" type="datetime12">
              <a:rPr lang="en-US" smtClean="0"/>
              <a:pPr/>
              <a:t>4:25 PM</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Nursing  Pharmacology</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3FF6EFA-CE3E-45B5-8032-ADD62FD9E90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43875C5-AA49-4BB3-B456-854051FC65CF}"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7" name="Slide Number Placeholder 6"/>
          <p:cNvSpPr>
            <a:spLocks noGrp="1"/>
          </p:cNvSpPr>
          <p:nvPr>
            <p:ph type="sldNum" sz="quarter" idx="12"/>
          </p:nvPr>
        </p:nvSpPr>
        <p:spPr/>
        <p:txBody>
          <a:bodyPr/>
          <a:lstStyle/>
          <a:p>
            <a:fld id="{B3FF6EFA-CE3E-45B5-8032-ADD62FD9E906}"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FCB87D5-3708-497F-B93E-03BA14558879}" type="datetime12">
              <a:rPr lang="en-US" smtClean="0"/>
              <a:pPr/>
              <a:t>4:25 PM</a:t>
            </a:fld>
            <a:endParaRPr lang="en-US"/>
          </a:p>
        </p:txBody>
      </p:sp>
      <p:sp>
        <p:nvSpPr>
          <p:cNvPr id="8" name="Footer Placeholder 7"/>
          <p:cNvSpPr>
            <a:spLocks noGrp="1"/>
          </p:cNvSpPr>
          <p:nvPr>
            <p:ph type="ftr" sz="quarter" idx="11"/>
          </p:nvPr>
        </p:nvSpPr>
        <p:spPr/>
        <p:txBody>
          <a:bodyPr/>
          <a:lstStyle/>
          <a:p>
            <a:r>
              <a:rPr lang="en-US" smtClean="0"/>
              <a:t>Nursing  Pharmacology</a:t>
            </a:r>
            <a:endParaRPr lang="en-US"/>
          </a:p>
        </p:txBody>
      </p:sp>
      <p:sp>
        <p:nvSpPr>
          <p:cNvPr id="9" name="Slide Number Placeholder 8"/>
          <p:cNvSpPr>
            <a:spLocks noGrp="1"/>
          </p:cNvSpPr>
          <p:nvPr>
            <p:ph type="sldNum" sz="quarter" idx="12"/>
          </p:nvPr>
        </p:nvSpPr>
        <p:spPr/>
        <p:txBody>
          <a:bodyPr/>
          <a:lstStyle/>
          <a:p>
            <a:fld id="{B3FF6EFA-CE3E-45B5-8032-ADD62FD9E906}"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1C73C28-D2B0-45C9-8692-FEC3A31253C7}" type="datetime12">
              <a:rPr lang="en-US" smtClean="0"/>
              <a:pPr/>
              <a:t>4:25 PM</a:t>
            </a:fld>
            <a:endParaRPr lang="en-US"/>
          </a:p>
        </p:txBody>
      </p:sp>
      <p:sp>
        <p:nvSpPr>
          <p:cNvPr id="4" name="Footer Placeholder 3"/>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96555D-FCAF-4C97-921D-24D366B475A7}"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3E51884-64BF-40FE-AD3F-1863960D0095}"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7" name="Slide Number Placeholder 6"/>
          <p:cNvSpPr>
            <a:spLocks noGrp="1"/>
          </p:cNvSpPr>
          <p:nvPr>
            <p:ph type="sldNum" sz="quarter" idx="12"/>
          </p:nvPr>
        </p:nvSpPr>
        <p:spPr/>
        <p:txBody>
          <a:bodyPr/>
          <a:lstStyle/>
          <a:p>
            <a:fld id="{B3FF6EFA-CE3E-45B5-8032-ADD62FD9E906}"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8BAC310-618D-4127-B401-4F986A7D751C}" type="datetime12">
              <a:rPr lang="en-US" smtClean="0"/>
              <a:pPr/>
              <a:t>4:25 PM</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Nursing  Pharmacology</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3FF6EFA-CE3E-45B5-8032-ADD62FD9E906}"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92801B8-87E2-449E-97CA-21D921682939}" type="datetime12">
              <a:rPr lang="en-US" smtClean="0"/>
              <a:pPr/>
              <a:t>4:25 PM</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Nursing  Pharmacology</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3FF6EFA-CE3E-45B5-8032-ADD62FD9E90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8" Type="http://schemas.openxmlformats.org/officeDocument/2006/relationships/hyperlink" Target="http://www.rxlist.com/script/main/art.asp?articlekey=10215" TargetMode="External"/><Relationship Id="rId3" Type="http://schemas.openxmlformats.org/officeDocument/2006/relationships/hyperlink" Target="http://en.wikipedia.org/wiki/Antibiotic" TargetMode="External"/><Relationship Id="rId7" Type="http://schemas.openxmlformats.org/officeDocument/2006/relationships/hyperlink" Target="http://www.rxlist.com/script/main/art.asp?articlekey=10216" TargetMode="External"/><Relationship Id="rId2" Type="http://schemas.openxmlformats.org/officeDocument/2006/relationships/hyperlink" Target="http://en.wikipedia.org/wiki/Nitroimidazole" TargetMode="External"/><Relationship Id="rId1" Type="http://schemas.openxmlformats.org/officeDocument/2006/relationships/slideLayout" Target="../slideLayouts/slideLayout2.xml"/><Relationship Id="rId6" Type="http://schemas.openxmlformats.org/officeDocument/2006/relationships/hyperlink" Target="http://en.wikipedia.org/wiki/Protozoa" TargetMode="External"/><Relationship Id="rId5" Type="http://schemas.openxmlformats.org/officeDocument/2006/relationships/hyperlink" Target="http://en.wikipedia.org/wiki/Bacterium" TargetMode="External"/><Relationship Id="rId4" Type="http://schemas.openxmlformats.org/officeDocument/2006/relationships/hyperlink" Target="http://en.wikipedia.org/wiki/Anaerobe" TargetMode="Externa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hyperlink" Target="http://en.wikipedia.org/wiki/Lumefantrine" TargetMode="External"/><Relationship Id="rId7" Type="http://schemas.openxmlformats.org/officeDocument/2006/relationships/hyperlink" Target="http://en.wikipedia.org/wiki/Pyronaridine" TargetMode="External"/><Relationship Id="rId2" Type="http://schemas.openxmlformats.org/officeDocument/2006/relationships/hyperlink" Target="http://en.wikipedia.org/wiki/Mefloquine" TargetMode="External"/><Relationship Id="rId1" Type="http://schemas.openxmlformats.org/officeDocument/2006/relationships/slideLayout" Target="../slideLayouts/slideLayout2.xml"/><Relationship Id="rId6" Type="http://schemas.openxmlformats.org/officeDocument/2006/relationships/hyperlink" Target="http://en.wikipedia.org/wiki/Piperaquine" TargetMode="External"/><Relationship Id="rId5" Type="http://schemas.openxmlformats.org/officeDocument/2006/relationships/hyperlink" Target="http://en.wikipedia.org/wiki/Amodiaquine" TargetMode="External"/><Relationship Id="rId4" Type="http://schemas.openxmlformats.org/officeDocument/2006/relationships/hyperlink" Target="http://en.wikipedia.org/wiki/Coartem" TargetMode="Externa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hyperlink" Target="http://en.wikipedia.org/wiki/Folic_acid" TargetMode="External"/><Relationship Id="rId2" Type="http://schemas.openxmlformats.org/officeDocument/2006/relationships/hyperlink" Target="http://en.wikipedia.org/wiki/Tetrahydrofolic_acid" TargetMode="Externa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hyperlink" Target="http://en.wikipedia.org/wiki/Alkaloid" TargetMode="External"/><Relationship Id="rId7" Type="http://schemas.openxmlformats.org/officeDocument/2006/relationships/hyperlink" Target="http://en.wikipedia.org/wiki/Anti-inflammatory" TargetMode="External"/><Relationship Id="rId2" Type="http://schemas.openxmlformats.org/officeDocument/2006/relationships/hyperlink" Target="http://en.wikipedia.org/wiki/Crystal" TargetMode="External"/><Relationship Id="rId1" Type="http://schemas.openxmlformats.org/officeDocument/2006/relationships/slideLayout" Target="../slideLayouts/slideLayout2.xml"/><Relationship Id="rId6" Type="http://schemas.openxmlformats.org/officeDocument/2006/relationships/hyperlink" Target="http://en.wikipedia.org/wiki/Analgesic" TargetMode="External"/><Relationship Id="rId5" Type="http://schemas.openxmlformats.org/officeDocument/2006/relationships/hyperlink" Target="http://en.wikipedia.org/wiki/Antimalarial_drug" TargetMode="External"/><Relationship Id="rId4" Type="http://schemas.openxmlformats.org/officeDocument/2006/relationships/hyperlink" Target="http://en.wikipedia.org/wiki/Antipyretic" TargetMode="External"/></Relationships>
</file>

<file path=ppt/slides/_rels/slide16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hyperlink" Target="http://en.wikipedia.org/wiki/Parasitic_disease" TargetMode="External"/><Relationship Id="rId2" Type="http://schemas.openxmlformats.org/officeDocument/2006/relationships/hyperlink" Target="http://en.wikipedia.org/wiki/Malaria" TargetMode="External"/><Relationship Id="rId1" Type="http://schemas.openxmlformats.org/officeDocument/2006/relationships/slideLayout" Target="../slideLayouts/slideLayout2.xml"/><Relationship Id="rId4" Type="http://schemas.openxmlformats.org/officeDocument/2006/relationships/hyperlink" Target="http://en.wikipedia.org/wiki/Babesia" TargetMode="Externa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hyperlink" Target="http://en.wikipedia.org/wiki/Hemoglobin" TargetMode="Externa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hyperlink" Target="http://www.google.com/url?sa=i&amp;rct=j&amp;q=&amp;esrc=s&amp;source=images&amp;cd=&amp;cad=rja&amp;uact=8&amp;docid=2OJU7UxJB8LGhM&amp;tbnid=RHtOXHc13WahdM:&amp;ved=0CAcQjRw&amp;url=http://en.wikipedia.org/wiki/Renin%E2%80%93angiotensin_system&amp;ei=qFI1VNeaCeTl7gb5l4HACA&amp;bvm=bv.76943099,d.ZGU&amp;psig=AFQjCNFFqU6pKR7eeq2Yq3olWFg1M9uIJg&amp;ust=1412867105224657" TargetMode="External"/><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96.xml.rels><?xml version="1.0" encoding="UTF-8" standalone="yes"?>
<Relationships xmlns="http://schemas.openxmlformats.org/package/2006/relationships"><Relationship Id="rId3" Type="http://schemas.openxmlformats.org/officeDocument/2006/relationships/hyperlink" Target="http://midas-touch.hubpages.com/hub/GABA-Supplemen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en.wikipedia.org/wiki/Neurotransmitter" TargetMode="External"/></Relationships>
</file>

<file path=ppt/slides/_rels/slide39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2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5.xml.rels><?xml version="1.0" encoding="UTF-8" standalone="yes"?>
<Relationships xmlns="http://schemas.openxmlformats.org/package/2006/relationships"><Relationship Id="rId8" Type="http://schemas.openxmlformats.org/officeDocument/2006/relationships/hyperlink" Target="http://en.wikipedia.org/wiki/Pain" TargetMode="External"/><Relationship Id="rId3" Type="http://schemas.openxmlformats.org/officeDocument/2006/relationships/hyperlink" Target="http://en.wikipedia.org/wiki/Prostanoid" TargetMode="External"/><Relationship Id="rId7" Type="http://schemas.openxmlformats.org/officeDocument/2006/relationships/hyperlink" Target="http://en.wikipedia.org/wiki/Inflammation" TargetMode="External"/><Relationship Id="rId2" Type="http://schemas.openxmlformats.org/officeDocument/2006/relationships/hyperlink" Target="http://en.wikipedia.org/wiki/Enzyme" TargetMode="External"/><Relationship Id="rId1" Type="http://schemas.openxmlformats.org/officeDocument/2006/relationships/slideLayout" Target="../slideLayouts/slideLayout2.xml"/><Relationship Id="rId6" Type="http://schemas.openxmlformats.org/officeDocument/2006/relationships/hyperlink" Target="http://en.wikipedia.org/wiki/Thromboxane" TargetMode="External"/><Relationship Id="rId11" Type="http://schemas.openxmlformats.org/officeDocument/2006/relationships/hyperlink" Target="http://en.wikipedia.org/wiki/Ibuprofen" TargetMode="External"/><Relationship Id="rId5" Type="http://schemas.openxmlformats.org/officeDocument/2006/relationships/hyperlink" Target="http://en.wikipedia.org/wiki/Prostacyclin" TargetMode="External"/><Relationship Id="rId10" Type="http://schemas.openxmlformats.org/officeDocument/2006/relationships/hyperlink" Target="http://en.wikipedia.org/wiki/Aspirin" TargetMode="External"/><Relationship Id="rId4" Type="http://schemas.openxmlformats.org/officeDocument/2006/relationships/hyperlink" Target="http://en.wikipedia.org/wiki/Prostaglandin" TargetMode="External"/><Relationship Id="rId9" Type="http://schemas.openxmlformats.org/officeDocument/2006/relationships/hyperlink" Target="http://en.wikipedia.org/wiki/Non-steroidal_anti-inflammatory_drug" TargetMode="Externa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hyperlink" Target="http://en.wikipedia.org/wiki/Monobactam" TargetMode="External"/><Relationship Id="rId13" Type="http://schemas.openxmlformats.org/officeDocument/2006/relationships/hyperlink" Target="http://en.wikipedia.org/wiki/Clavulanic_acid" TargetMode="External"/><Relationship Id="rId3" Type="http://schemas.openxmlformats.org/officeDocument/2006/relationships/hyperlink" Target="http://en.wikipedia.org/wiki/Beta-lactam" TargetMode="External"/><Relationship Id="rId7" Type="http://schemas.openxmlformats.org/officeDocument/2006/relationships/hyperlink" Target="http://en.wikipedia.org/wiki/Cephem" TargetMode="External"/><Relationship Id="rId12" Type="http://schemas.openxmlformats.org/officeDocument/2006/relationships/hyperlink" Target="http://en.wikipedia.org/wiki/Beta-lactamase_inhibitor" TargetMode="External"/><Relationship Id="rId2" Type="http://schemas.openxmlformats.org/officeDocument/2006/relationships/hyperlink" Target="http://en.wikipedia.org/wiki/Antibiotic" TargetMode="External"/><Relationship Id="rId1" Type="http://schemas.openxmlformats.org/officeDocument/2006/relationships/slideLayout" Target="../slideLayouts/slideLayout2.xml"/><Relationship Id="rId6" Type="http://schemas.openxmlformats.org/officeDocument/2006/relationships/hyperlink" Target="http://en.wikipedia.org/wiki/Cephalosporin" TargetMode="External"/><Relationship Id="rId11" Type="http://schemas.openxmlformats.org/officeDocument/2006/relationships/hyperlink" Target="http://en.wikipedia.org/wiki/Beta-lactamase" TargetMode="External"/><Relationship Id="rId5" Type="http://schemas.openxmlformats.org/officeDocument/2006/relationships/hyperlink" Target="http://en.wikipedia.org/wiki/Penam" TargetMode="External"/><Relationship Id="rId10" Type="http://schemas.openxmlformats.org/officeDocument/2006/relationships/hyperlink" Target="http://en.wikipedia.org/wiki/Cell_wall" TargetMode="External"/><Relationship Id="rId4" Type="http://schemas.openxmlformats.org/officeDocument/2006/relationships/hyperlink" Target="http://en.wikipedia.org/wiki/Penicillin" TargetMode="External"/><Relationship Id="rId9" Type="http://schemas.openxmlformats.org/officeDocument/2006/relationships/hyperlink" Target="http://en.wikipedia.org/wiki/Carbapenem"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400"/>
            <a:ext cx="6400800" cy="1600200"/>
          </a:xfrm>
        </p:spPr>
        <p:txBody>
          <a:bodyPr>
            <a:normAutofit fontScale="40000" lnSpcReduction="20000"/>
          </a:bodyPr>
          <a:lstStyle/>
          <a:p>
            <a:r>
              <a:rPr lang="en-US" sz="4600" b="1" dirty="0" smtClean="0">
                <a:latin typeface="Times New Roman" pitchFamily="18" charset="0"/>
                <a:cs typeface="Times New Roman" pitchFamily="18" charset="0"/>
              </a:rPr>
              <a:t>Introduction to </a:t>
            </a:r>
          </a:p>
          <a:p>
            <a:r>
              <a:rPr lang="en-US" sz="4600" b="1" dirty="0" smtClean="0">
                <a:latin typeface="Times New Roman" pitchFamily="18" charset="0"/>
                <a:cs typeface="Times New Roman" pitchFamily="18" charset="0"/>
              </a:rPr>
              <a:t>NURSING PHARMACOLOGY</a:t>
            </a:r>
          </a:p>
          <a:p>
            <a:r>
              <a:rPr lang="en-US" sz="4600" b="1" dirty="0" smtClean="0">
                <a:latin typeface="Times New Roman" pitchFamily="18" charset="0"/>
                <a:cs typeface="Times New Roman" pitchFamily="18" charset="0"/>
              </a:rPr>
              <a:t>BLOCK 1 and 2</a:t>
            </a:r>
          </a:p>
          <a:p>
            <a:r>
              <a:rPr lang="en-US" sz="4600" b="1" dirty="0" smtClean="0">
                <a:latin typeface="Times New Roman" pitchFamily="18" charset="0"/>
                <a:cs typeface="Times New Roman" pitchFamily="18" charset="0"/>
              </a:rPr>
              <a:t>Kariuki, Peter</a:t>
            </a:r>
          </a:p>
          <a:p>
            <a:r>
              <a:rPr lang="en-US" sz="4600" b="1" dirty="0" smtClean="0">
                <a:latin typeface="Times New Roman" pitchFamily="18" charset="0"/>
                <a:cs typeface="Times New Roman" pitchFamily="18" charset="0"/>
              </a:rPr>
              <a:t>©2015</a:t>
            </a:r>
          </a:p>
          <a:p>
            <a:endParaRPr lang="en-US" dirty="0">
              <a:latin typeface="Times New Roman" pitchFamily="18" charset="0"/>
              <a:cs typeface="Times New Roman" pitchFamily="18" charset="0"/>
            </a:endParaRPr>
          </a:p>
        </p:txBody>
      </p:sp>
      <p:sp>
        <p:nvSpPr>
          <p:cNvPr id="2" name="Title 1"/>
          <p:cNvSpPr>
            <a:spLocks noGrp="1"/>
          </p:cNvSpPr>
          <p:nvPr>
            <p:ph type="ctrTitle"/>
          </p:nvPr>
        </p:nvSpPr>
        <p:spPr>
          <a:xfrm>
            <a:off x="685800" y="-2057400"/>
            <a:ext cx="7772400" cy="1470025"/>
          </a:xfrm>
        </p:spPr>
        <p:style>
          <a:lnRef idx="2">
            <a:schemeClr val="accent1"/>
          </a:lnRef>
          <a:fillRef idx="1">
            <a:schemeClr val="lt1"/>
          </a:fillRef>
          <a:effectRef idx="0">
            <a:schemeClr val="accent1"/>
          </a:effectRef>
          <a:fontRef idx="minor">
            <a:schemeClr val="dk1"/>
          </a:fontRef>
        </p:style>
        <p:txBody>
          <a:bodyPr>
            <a:normAutofit/>
          </a:bodyPr>
          <a:lstStyle/>
          <a:p>
            <a:r>
              <a:rPr lang="en-US" sz="3600" b="1" dirty="0" smtClean="0">
                <a:latin typeface="Times New Roman" pitchFamily="18" charset="0"/>
                <a:cs typeface="Times New Roman" pitchFamily="18" charset="0"/>
              </a:rPr>
              <a:t>PHARMACOLOGY </a:t>
            </a:r>
            <a:endParaRPr lang="en-US"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Drug Legislation and Regulation</a:t>
            </a:r>
          </a:p>
        </p:txBody>
      </p:sp>
      <p:sp>
        <p:nvSpPr>
          <p:cNvPr id="4" name="Date Placeholder 3"/>
          <p:cNvSpPr>
            <a:spLocks noGrp="1"/>
          </p:cNvSpPr>
          <p:nvPr>
            <p:ph type="dt" sz="half" idx="10"/>
          </p:nvPr>
        </p:nvSpPr>
        <p:spPr/>
        <p:txBody>
          <a:bodyPr/>
          <a:lstStyle/>
          <a:p>
            <a:fld id="{8E947649-A1A3-4C59-9467-16763FAE931B}"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10</a:t>
            </a:fld>
            <a:endParaRPr lang="en-US"/>
          </a:p>
        </p:txBody>
      </p:sp>
      <p:sp>
        <p:nvSpPr>
          <p:cNvPr id="30723" name="Rectangle 3"/>
          <p:cNvSpPr>
            <a:spLocks noGrp="1" noChangeArrowheads="1"/>
          </p:cNvSpPr>
          <p:nvPr>
            <p:ph sz="quarter" idx="1"/>
          </p:nvPr>
        </p:nvSpPr>
        <p:spPr>
          <a:noFill/>
        </p:spPr>
        <p:txBody>
          <a:bodyPr/>
          <a:lstStyle/>
          <a:p>
            <a:pPr eaLnBrk="1" hangingPunct="1"/>
            <a:r>
              <a:rPr lang="en-US" smtClean="0"/>
              <a:t>Food and Drug Administration (FDA)</a:t>
            </a:r>
          </a:p>
          <a:p>
            <a:pPr lvl="1" eaLnBrk="1" hangingPunct="1"/>
            <a:r>
              <a:rPr lang="en-US" smtClean="0"/>
              <a:t>1938, passage of Food, Drug, and Cosmetic Act</a:t>
            </a:r>
          </a:p>
          <a:p>
            <a:pPr lvl="1" eaLnBrk="1" hangingPunct="1"/>
            <a:r>
              <a:rPr lang="en-US" smtClean="0"/>
              <a:t>New Drug Application (NDA)</a:t>
            </a:r>
          </a:p>
          <a:p>
            <a:pPr lvl="1" eaLnBrk="1" hangingPunct="1"/>
            <a:r>
              <a:rPr lang="en-US" smtClean="0"/>
              <a:t>1951, Durham-Humphrey Amendment</a:t>
            </a:r>
          </a:p>
          <a:p>
            <a:pPr lvl="2" eaLnBrk="1" hangingPunct="1"/>
            <a:r>
              <a:rPr lang="en-US" smtClean="0"/>
              <a:t>Legend drug</a:t>
            </a:r>
          </a:p>
          <a:p>
            <a:pPr lvl="2" eaLnBrk="1" hangingPunct="1"/>
            <a:r>
              <a:rPr lang="en-US" smtClean="0"/>
              <a:t>Over-the-counter drug</a:t>
            </a:r>
          </a:p>
          <a:p>
            <a:pPr lvl="1" eaLnBrk="1" hangingPunct="1"/>
            <a:endParaRPr lang="en-US"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0C38EE1B-0A9A-45C0-8893-C77953663686}"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651C4332-2539-49E6-9765-4D5096ABF93D}" type="slidenum">
              <a:rPr lang="en-US" smtClean="0"/>
              <a:pPr>
                <a:defRPr/>
              </a:pPr>
              <a:t>100</a:t>
            </a:fld>
            <a:endParaRPr lang="en-US"/>
          </a:p>
        </p:txBody>
      </p:sp>
      <p:sp>
        <p:nvSpPr>
          <p:cNvPr id="55298" name="Rectangle 3"/>
          <p:cNvSpPr>
            <a:spLocks noGrp="1" noChangeArrowheads="1"/>
          </p:cNvSpPr>
          <p:nvPr>
            <p:ph sz="quarter" idx="1"/>
          </p:nvPr>
        </p:nvSpPr>
        <p:spPr>
          <a:xfrm>
            <a:off x="457200" y="228600"/>
            <a:ext cx="8229600" cy="6248400"/>
          </a:xfrm>
        </p:spPr>
        <p:txBody>
          <a:bodyPr>
            <a:normAutofit/>
          </a:bodyPr>
          <a:lstStyle/>
          <a:p>
            <a:pPr eaLnBrk="1" hangingPunct="1">
              <a:lnSpc>
                <a:spcPct val="80000"/>
              </a:lnSpc>
              <a:buFontTx/>
              <a:buNone/>
            </a:pPr>
            <a:r>
              <a:rPr lang="en-US" b="1" dirty="0" smtClean="0"/>
              <a:t>4.ETHAMBUTOL</a:t>
            </a:r>
            <a:r>
              <a:rPr lang="en-US" dirty="0" smtClean="0"/>
              <a:t>- </a:t>
            </a:r>
            <a:r>
              <a:rPr lang="en-US" dirty="0" err="1" smtClean="0"/>
              <a:t>Bacteriostatic</a:t>
            </a:r>
            <a:endParaRPr lang="en-US" dirty="0" smtClean="0"/>
          </a:p>
          <a:p>
            <a:pPr eaLnBrk="1" hangingPunct="1">
              <a:lnSpc>
                <a:spcPct val="80000"/>
              </a:lnSpc>
              <a:buFontTx/>
              <a:buNone/>
            </a:pPr>
            <a:r>
              <a:rPr lang="en-US" b="1" u="sng" dirty="0" smtClean="0"/>
              <a:t>Mechanism</a:t>
            </a:r>
            <a:r>
              <a:rPr lang="en-US" b="1" dirty="0" smtClean="0"/>
              <a:t>: </a:t>
            </a:r>
            <a:r>
              <a:rPr lang="en-US" dirty="0" smtClean="0"/>
              <a:t>inhibits </a:t>
            </a:r>
            <a:r>
              <a:rPr lang="en-US" dirty="0" err="1" smtClean="0"/>
              <a:t>mycobacterial</a:t>
            </a:r>
            <a:r>
              <a:rPr lang="en-US" dirty="0" smtClean="0"/>
              <a:t> enzyme involved in cell wall synthesis</a:t>
            </a:r>
          </a:p>
          <a:p>
            <a:pPr eaLnBrk="1" hangingPunct="1">
              <a:lnSpc>
                <a:spcPct val="80000"/>
              </a:lnSpc>
              <a:buFontTx/>
              <a:buNone/>
            </a:pPr>
            <a:r>
              <a:rPr lang="en-US" b="1" u="sng" dirty="0" smtClean="0"/>
              <a:t>Administration</a:t>
            </a:r>
            <a:r>
              <a:rPr lang="en-US" b="1" dirty="0" smtClean="0"/>
              <a:t>: </a:t>
            </a:r>
            <a:r>
              <a:rPr lang="en-US" dirty="0" smtClean="0"/>
              <a:t>per</a:t>
            </a:r>
            <a:r>
              <a:rPr lang="en-US" b="1" dirty="0" smtClean="0"/>
              <a:t> </a:t>
            </a:r>
            <a:r>
              <a:rPr lang="en-US" dirty="0" smtClean="0"/>
              <a:t>oral &amp; well absorbed</a:t>
            </a:r>
          </a:p>
          <a:p>
            <a:pPr eaLnBrk="1" hangingPunct="1">
              <a:lnSpc>
                <a:spcPct val="80000"/>
              </a:lnSpc>
              <a:buFont typeface="Arial" charset="0"/>
              <a:buNone/>
            </a:pPr>
            <a:r>
              <a:rPr lang="en-US" b="1" u="sng" dirty="0" smtClean="0"/>
              <a:t>Distribution</a:t>
            </a:r>
            <a:r>
              <a:rPr lang="en-US" b="1" dirty="0" smtClean="0"/>
              <a:t>: </a:t>
            </a:r>
            <a:r>
              <a:rPr lang="en-US" dirty="0" smtClean="0"/>
              <a:t>achieves</a:t>
            </a:r>
            <a:r>
              <a:rPr lang="en-US" b="1" dirty="0" smtClean="0"/>
              <a:t> </a:t>
            </a:r>
            <a:r>
              <a:rPr lang="en-US" dirty="0" smtClean="0"/>
              <a:t>effective concentration in most tissues; penetrates  </a:t>
            </a:r>
          </a:p>
          <a:p>
            <a:pPr eaLnBrk="1" hangingPunct="1">
              <a:lnSpc>
                <a:spcPct val="80000"/>
              </a:lnSpc>
              <a:buFont typeface="Arial" charset="0"/>
              <a:buNone/>
            </a:pPr>
            <a:r>
              <a:rPr lang="en-US" dirty="0" smtClean="0"/>
              <a:t>only inflamed </a:t>
            </a:r>
            <a:r>
              <a:rPr lang="en-US" dirty="0" err="1" smtClean="0"/>
              <a:t>meninges</a:t>
            </a:r>
            <a:r>
              <a:rPr lang="en-US" dirty="0" smtClean="0"/>
              <a:t>.</a:t>
            </a:r>
          </a:p>
          <a:p>
            <a:pPr eaLnBrk="1" hangingPunct="1">
              <a:lnSpc>
                <a:spcPct val="80000"/>
              </a:lnSpc>
              <a:buFontTx/>
              <a:buNone/>
            </a:pPr>
            <a:r>
              <a:rPr lang="en-US" b="1" u="sng" dirty="0" smtClean="0"/>
              <a:t>Elimination</a:t>
            </a:r>
            <a:r>
              <a:rPr lang="en-US" dirty="0" smtClean="0"/>
              <a:t>: t</a:t>
            </a:r>
            <a:r>
              <a:rPr lang="en-US" baseline="-25000" dirty="0" smtClean="0"/>
              <a:t>1/2</a:t>
            </a:r>
            <a:r>
              <a:rPr lang="en-US" dirty="0" smtClean="0"/>
              <a:t> -4hrs.</a:t>
            </a:r>
          </a:p>
          <a:p>
            <a:pPr eaLnBrk="1" hangingPunct="1">
              <a:lnSpc>
                <a:spcPct val="80000"/>
              </a:lnSpc>
            </a:pPr>
            <a:r>
              <a:rPr lang="en-US" dirty="0" smtClean="0"/>
              <a:t>Undergoes renal clearance (</a:t>
            </a:r>
            <a:r>
              <a:rPr lang="en-US" i="1" dirty="0" smtClean="0"/>
              <a:t>NB. Monitor Renal function</a:t>
            </a:r>
            <a:r>
              <a:rPr lang="en-US" dirty="0" smtClean="0"/>
              <a:t>)</a:t>
            </a:r>
          </a:p>
          <a:p>
            <a:pPr eaLnBrk="1" hangingPunct="1">
              <a:lnSpc>
                <a:spcPct val="80000"/>
              </a:lnSpc>
              <a:buFontTx/>
              <a:buNone/>
            </a:pPr>
            <a:r>
              <a:rPr lang="en-US" b="1" u="sng" dirty="0" smtClean="0"/>
              <a:t>S/E</a:t>
            </a:r>
          </a:p>
          <a:p>
            <a:pPr eaLnBrk="1" hangingPunct="1">
              <a:lnSpc>
                <a:spcPct val="80000"/>
              </a:lnSpc>
            </a:pPr>
            <a:r>
              <a:rPr lang="en-US" dirty="0" smtClean="0"/>
              <a:t>Optic neuritis –can be unilateral or bilateral leading to decreased visual acuity, red-green color blindness.</a:t>
            </a:r>
          </a:p>
          <a:p>
            <a:pPr eaLnBrk="1" hangingPunct="1">
              <a:lnSpc>
                <a:spcPct val="80000"/>
              </a:lnSpc>
              <a:buFont typeface="Arial" charset="0"/>
              <a:buNone/>
            </a:pPr>
            <a:r>
              <a:rPr lang="en-US" dirty="0" smtClean="0"/>
              <a:t>	</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777DA2B3-05AF-41B0-AAF5-E76921E3BA34}"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E18F5A82-2A87-46AC-BBCD-9106A3AE6402}" type="slidenum">
              <a:rPr lang="en-US" smtClean="0"/>
              <a:pPr>
                <a:defRPr/>
              </a:pPr>
              <a:t>101</a:t>
            </a:fld>
            <a:endParaRPr lang="en-US"/>
          </a:p>
        </p:txBody>
      </p:sp>
      <p:sp>
        <p:nvSpPr>
          <p:cNvPr id="56322" name="Rectangle 3"/>
          <p:cNvSpPr>
            <a:spLocks noGrp="1" noChangeArrowheads="1"/>
          </p:cNvSpPr>
          <p:nvPr>
            <p:ph sz="quarter" idx="1"/>
          </p:nvPr>
        </p:nvSpPr>
        <p:spPr>
          <a:xfrm>
            <a:off x="457200" y="228600"/>
            <a:ext cx="8229600" cy="6248400"/>
          </a:xfrm>
        </p:spPr>
        <p:txBody>
          <a:bodyPr/>
          <a:lstStyle/>
          <a:p>
            <a:pPr eaLnBrk="1" hangingPunct="1">
              <a:lnSpc>
                <a:spcPct val="80000"/>
              </a:lnSpc>
              <a:buFont typeface="Arial" charset="0"/>
              <a:buNone/>
            </a:pPr>
            <a:r>
              <a:rPr lang="en-US" b="1" dirty="0" smtClean="0"/>
              <a:t>S/E</a:t>
            </a:r>
            <a:r>
              <a:rPr lang="en-US" dirty="0" smtClean="0"/>
              <a:t> </a:t>
            </a:r>
          </a:p>
          <a:p>
            <a:pPr eaLnBrk="1" hangingPunct="1">
              <a:lnSpc>
                <a:spcPct val="80000"/>
              </a:lnSpc>
              <a:buFont typeface="Arial" charset="0"/>
              <a:buNone/>
            </a:pPr>
            <a:r>
              <a:rPr lang="en-US" dirty="0" err="1" smtClean="0"/>
              <a:t>NB:it</a:t>
            </a:r>
            <a:r>
              <a:rPr lang="en-US" dirty="0" smtClean="0"/>
              <a:t> is reversible if prompt discontinuation of drug. </a:t>
            </a:r>
          </a:p>
          <a:p>
            <a:pPr eaLnBrk="1" hangingPunct="1">
              <a:lnSpc>
                <a:spcPct val="80000"/>
              </a:lnSpc>
              <a:buFont typeface="Arial" charset="0"/>
              <a:buNone/>
            </a:pPr>
            <a:r>
              <a:rPr lang="en-US" dirty="0" smtClean="0"/>
              <a:t>	Examine visual function regularly.</a:t>
            </a:r>
          </a:p>
          <a:p>
            <a:pPr eaLnBrk="1" hangingPunct="1">
              <a:lnSpc>
                <a:spcPct val="80000"/>
              </a:lnSpc>
            </a:pPr>
            <a:r>
              <a:rPr lang="en-US" dirty="0" smtClean="0"/>
              <a:t>Peripheral neuritis(rare)-in the form of numbness, tingling sensation</a:t>
            </a:r>
          </a:p>
          <a:p>
            <a:pPr eaLnBrk="1" hangingPunct="1">
              <a:lnSpc>
                <a:spcPct val="80000"/>
              </a:lnSpc>
            </a:pPr>
            <a:r>
              <a:rPr lang="en-US" dirty="0" smtClean="0"/>
              <a:t>GIT disturbances</a:t>
            </a:r>
          </a:p>
          <a:p>
            <a:pPr eaLnBrk="1" hangingPunct="1">
              <a:lnSpc>
                <a:spcPct val="80000"/>
              </a:lnSpc>
              <a:buFontTx/>
              <a:buNone/>
            </a:pPr>
            <a:r>
              <a:rPr lang="en-US" b="1" u="sng" dirty="0" smtClean="0"/>
              <a:t>Interaction</a:t>
            </a:r>
            <a:r>
              <a:rPr lang="en-US" dirty="0" smtClean="0"/>
              <a:t> – inhibits uric acid excretion (worsens gout).</a:t>
            </a:r>
          </a:p>
          <a:p>
            <a:pPr eaLnBrk="1" hangingPunct="1">
              <a:lnSpc>
                <a:spcPct val="80000"/>
              </a:lnSpc>
              <a:buFontTx/>
              <a:buNone/>
            </a:pPr>
            <a:r>
              <a:rPr lang="en-US" b="1" dirty="0" smtClean="0"/>
              <a:t>C/I: </a:t>
            </a:r>
            <a:r>
              <a:rPr lang="en-US" dirty="0" smtClean="0"/>
              <a:t>optic neuritis</a:t>
            </a:r>
          </a:p>
          <a:p>
            <a:pPr eaLnBrk="1" hangingPunct="1">
              <a:lnSpc>
                <a:spcPct val="80000"/>
              </a:lnSpc>
              <a:buFontTx/>
              <a:buNone/>
            </a:pPr>
            <a:endParaRPr lang="en-US" dirty="0"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54B4B4C2-4DCE-4EC4-BFFE-190A123441F6}"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4BB0893C-9E8E-47BA-90CA-AB60C6A2F4EB}" type="slidenum">
              <a:rPr lang="en-US" smtClean="0"/>
              <a:pPr>
                <a:defRPr/>
              </a:pPr>
              <a:t>102</a:t>
            </a:fld>
            <a:endParaRPr lang="en-US"/>
          </a:p>
        </p:txBody>
      </p:sp>
      <p:sp>
        <p:nvSpPr>
          <p:cNvPr id="57346" name="Rectangle 3"/>
          <p:cNvSpPr>
            <a:spLocks noGrp="1" noChangeArrowheads="1"/>
          </p:cNvSpPr>
          <p:nvPr>
            <p:ph sz="quarter" idx="1"/>
          </p:nvPr>
        </p:nvSpPr>
        <p:spPr>
          <a:xfrm>
            <a:off x="304800" y="304800"/>
            <a:ext cx="8686800" cy="6324600"/>
          </a:xfrm>
        </p:spPr>
        <p:txBody>
          <a:bodyPr>
            <a:normAutofit/>
          </a:bodyPr>
          <a:lstStyle/>
          <a:p>
            <a:pPr eaLnBrk="1" hangingPunct="1">
              <a:buFontTx/>
              <a:buNone/>
            </a:pPr>
            <a:r>
              <a:rPr lang="en-US" b="1" dirty="0" smtClean="0"/>
              <a:t>5. STREPTOMYCIN- (</a:t>
            </a:r>
            <a:r>
              <a:rPr lang="en-US" dirty="0" smtClean="0"/>
              <a:t>an</a:t>
            </a:r>
            <a:r>
              <a:rPr lang="en-US" b="1" dirty="0" smtClean="0"/>
              <a:t> </a:t>
            </a:r>
            <a:r>
              <a:rPr lang="en-US" dirty="0" err="1" smtClean="0"/>
              <a:t>aminoglycoside</a:t>
            </a:r>
            <a:r>
              <a:rPr lang="en-US" dirty="0" smtClean="0"/>
              <a:t>): 2</a:t>
            </a:r>
            <a:r>
              <a:rPr lang="en-US" baseline="30000" dirty="0" smtClean="0"/>
              <a:t>nd</a:t>
            </a:r>
            <a:r>
              <a:rPr lang="en-US" dirty="0" smtClean="0"/>
              <a:t> line.</a:t>
            </a:r>
          </a:p>
          <a:p>
            <a:pPr eaLnBrk="1" hangingPunct="1">
              <a:buFontTx/>
              <a:buNone/>
            </a:pPr>
            <a:r>
              <a:rPr lang="en-US" b="1" u="sng" dirty="0" smtClean="0"/>
              <a:t>USES</a:t>
            </a:r>
            <a:r>
              <a:rPr lang="en-US" b="1" dirty="0" smtClean="0"/>
              <a:t>:  </a:t>
            </a:r>
          </a:p>
          <a:p>
            <a:pPr eaLnBrk="1" hangingPunct="1"/>
            <a:r>
              <a:rPr lang="en-US" dirty="0" smtClean="0"/>
              <a:t>Severe tuberculosis (life threatening) – </a:t>
            </a:r>
            <a:r>
              <a:rPr lang="en-US" dirty="0" err="1" smtClean="0"/>
              <a:t>miliary</a:t>
            </a:r>
            <a:r>
              <a:rPr lang="en-US" dirty="0" smtClean="0"/>
              <a:t> TB (disseminated), </a:t>
            </a:r>
            <a:r>
              <a:rPr lang="en-US" dirty="0" err="1" smtClean="0"/>
              <a:t>tuberculous</a:t>
            </a:r>
            <a:r>
              <a:rPr lang="en-US" dirty="0" smtClean="0"/>
              <a:t> meningitis, resistant TB.</a:t>
            </a:r>
          </a:p>
          <a:p>
            <a:pPr eaLnBrk="1" hangingPunct="1">
              <a:buFontTx/>
              <a:buNone/>
            </a:pPr>
            <a:r>
              <a:rPr lang="en-US" b="1" u="sng" dirty="0" smtClean="0"/>
              <a:t>S/E</a:t>
            </a:r>
            <a:r>
              <a:rPr lang="en-US" dirty="0" smtClean="0"/>
              <a:t> – see notes on </a:t>
            </a:r>
            <a:r>
              <a:rPr lang="en-US" dirty="0" err="1" smtClean="0"/>
              <a:t>aminoglycosides</a:t>
            </a:r>
            <a:r>
              <a:rPr lang="en-US" dirty="0" smtClean="0"/>
              <a:t>. </a:t>
            </a:r>
          </a:p>
          <a:p>
            <a:pPr eaLnBrk="1" hangingPunct="1">
              <a:buFontTx/>
              <a:buNone/>
            </a:pPr>
            <a:r>
              <a:rPr lang="en-US" dirty="0" smtClean="0"/>
              <a:t>	-limit treatment duration to 6 months </a:t>
            </a:r>
          </a:p>
          <a:p>
            <a:pPr eaLnBrk="1" hangingPunct="1">
              <a:buFontTx/>
              <a:buNone/>
            </a:pPr>
            <a:r>
              <a:rPr lang="en-US" b="1" dirty="0" smtClean="0"/>
              <a:t>Dose: </a:t>
            </a:r>
            <a:r>
              <a:rPr lang="en-US" dirty="0" smtClean="0"/>
              <a:t>15mg/kg/d (I.M only).</a:t>
            </a:r>
            <a:endParaRPr lang="en-US" b="1" dirty="0" smtClean="0"/>
          </a:p>
          <a:p>
            <a:pPr eaLnBrk="1" hangingPunct="1">
              <a:buFontTx/>
              <a:buNone/>
            </a:pPr>
            <a:r>
              <a:rPr lang="en-US" b="1" dirty="0" smtClean="0"/>
              <a:t>2</a:t>
            </a:r>
            <a:r>
              <a:rPr lang="en-US" b="1" baseline="30000" dirty="0" smtClean="0"/>
              <a:t>nd</a:t>
            </a:r>
            <a:r>
              <a:rPr lang="en-US" b="1" dirty="0" smtClean="0"/>
              <a:t> line drugs</a:t>
            </a:r>
          </a:p>
          <a:p>
            <a:pPr eaLnBrk="1" hangingPunct="1">
              <a:buFontTx/>
              <a:buNone/>
            </a:pPr>
            <a:r>
              <a:rPr lang="en-US" dirty="0" smtClean="0"/>
              <a:t>They include </a:t>
            </a:r>
            <a:r>
              <a:rPr lang="en-US" b="1" dirty="0" err="1" smtClean="0"/>
              <a:t>amikacin</a:t>
            </a:r>
            <a:r>
              <a:rPr lang="en-US" b="1" dirty="0" smtClean="0"/>
              <a:t>, </a:t>
            </a:r>
            <a:r>
              <a:rPr lang="en-US" b="1" dirty="0" err="1" smtClean="0"/>
              <a:t>ethionamide</a:t>
            </a:r>
            <a:r>
              <a:rPr lang="en-US" b="1" dirty="0" smtClean="0"/>
              <a:t>, ciprofloxacin, </a:t>
            </a:r>
            <a:r>
              <a:rPr lang="en-US" b="1" dirty="0" err="1" smtClean="0"/>
              <a:t>capreomycin</a:t>
            </a:r>
            <a:r>
              <a:rPr lang="en-US" b="1" dirty="0" smtClean="0"/>
              <a:t>, </a:t>
            </a:r>
            <a:r>
              <a:rPr lang="en-US" b="1" dirty="0" err="1" smtClean="0"/>
              <a:t>cycloserine</a:t>
            </a:r>
            <a:r>
              <a:rPr lang="en-US" b="1" dirty="0" smtClean="0"/>
              <a:t> </a:t>
            </a:r>
            <a:r>
              <a:rPr lang="en-US" b="1" dirty="0" err="1" smtClean="0"/>
              <a:t>e.t.c</a:t>
            </a:r>
            <a:r>
              <a:rPr lang="en-US" b="1" dirty="0" smtClean="0"/>
              <a:t>.</a:t>
            </a:r>
          </a:p>
          <a:p>
            <a:pPr eaLnBrk="1" hangingPunct="1">
              <a:buFontTx/>
              <a:buNone/>
            </a:pPr>
            <a:r>
              <a:rPr lang="en-US" b="1" dirty="0" smtClean="0"/>
              <a:t>NB: refer MOH/CDC/JPHIEGO TB RX</a:t>
            </a:r>
            <a:endParaRPr lang="en-US" dirty="0"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97562"/>
          </a:xfrm>
        </p:spPr>
        <p:txBody>
          <a:bodyPr>
            <a:normAutofit/>
          </a:bodyPr>
          <a:lstStyle/>
          <a:p>
            <a:r>
              <a:rPr lang="en-US" dirty="0" smtClean="0"/>
              <a:t>DRUGS USED IN LEPROSY</a:t>
            </a:r>
            <a:br>
              <a:rPr lang="en-US" dirty="0" smtClean="0"/>
            </a:br>
            <a:endParaRPr lang="en-US" dirty="0"/>
          </a:p>
        </p:txBody>
      </p:sp>
      <p:sp>
        <p:nvSpPr>
          <p:cNvPr id="3" name="Date Placeholder 2"/>
          <p:cNvSpPr>
            <a:spLocks noGrp="1"/>
          </p:cNvSpPr>
          <p:nvPr>
            <p:ph type="dt" sz="half" idx="10"/>
          </p:nvPr>
        </p:nvSpPr>
        <p:spPr/>
        <p:txBody>
          <a:bodyPr/>
          <a:lstStyle/>
          <a:p>
            <a:fld id="{27BEFCB1-F11F-478A-87C4-31EDC1E296CF}" type="datetime12">
              <a:rPr lang="en-US" smtClean="0"/>
              <a:pPr/>
              <a:t>4:25 PM</a:t>
            </a:fld>
            <a:endParaRPr lang="en-US"/>
          </a:p>
        </p:txBody>
      </p:sp>
      <p:sp>
        <p:nvSpPr>
          <p:cNvPr id="4" name="Footer Placeholder 3"/>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103</a:t>
            </a:fld>
            <a:endParaRPr 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4F3EA2A0-FCEC-4AE8-8E5F-1989C6EE48A0}"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2F545125-AC02-4F12-99E3-E2B843A53193}" type="slidenum">
              <a:rPr lang="en-US" smtClean="0"/>
              <a:pPr>
                <a:defRPr/>
              </a:pPr>
              <a:t>104</a:t>
            </a:fld>
            <a:endParaRPr lang="en-US"/>
          </a:p>
        </p:txBody>
      </p:sp>
      <p:sp>
        <p:nvSpPr>
          <p:cNvPr id="58370" name="Rectangle 3"/>
          <p:cNvSpPr>
            <a:spLocks noGrp="1" noChangeArrowheads="1"/>
          </p:cNvSpPr>
          <p:nvPr>
            <p:ph sz="quarter" idx="1"/>
          </p:nvPr>
        </p:nvSpPr>
        <p:spPr>
          <a:xfrm>
            <a:off x="457200" y="228600"/>
            <a:ext cx="8229600" cy="6629400"/>
          </a:xfrm>
        </p:spPr>
        <p:txBody>
          <a:bodyPr/>
          <a:lstStyle/>
          <a:p>
            <a:pPr eaLnBrk="1" hangingPunct="1">
              <a:lnSpc>
                <a:spcPct val="80000"/>
              </a:lnSpc>
              <a:buFont typeface="Arial" charset="0"/>
              <a:buNone/>
            </a:pPr>
            <a:r>
              <a:rPr lang="en-US" b="1" dirty="0" smtClean="0"/>
              <a:t>b). DRUGS USED IN LEPROSY</a:t>
            </a:r>
            <a:r>
              <a:rPr lang="en-US" dirty="0" smtClean="0"/>
              <a:t> (</a:t>
            </a:r>
            <a:r>
              <a:rPr lang="en-US" i="1" dirty="0" smtClean="0"/>
              <a:t>M. </a:t>
            </a:r>
            <a:r>
              <a:rPr lang="en-US" i="1" dirty="0" err="1" smtClean="0"/>
              <a:t>leprae</a:t>
            </a:r>
            <a:r>
              <a:rPr lang="en-US" dirty="0" smtClean="0"/>
              <a:t>)</a:t>
            </a:r>
          </a:p>
          <a:p>
            <a:pPr eaLnBrk="1" hangingPunct="1">
              <a:lnSpc>
                <a:spcPct val="80000"/>
              </a:lnSpc>
            </a:pPr>
            <a:r>
              <a:rPr lang="en-US" dirty="0" smtClean="0"/>
              <a:t>The two major forms of leprosy are:</a:t>
            </a:r>
          </a:p>
          <a:p>
            <a:pPr lvl="1" eaLnBrk="1" hangingPunct="1">
              <a:lnSpc>
                <a:spcPct val="80000"/>
              </a:lnSpc>
            </a:pPr>
            <a:r>
              <a:rPr lang="en-US" sz="3200" dirty="0" err="1" smtClean="0"/>
              <a:t>Tuberculoid</a:t>
            </a:r>
            <a:r>
              <a:rPr lang="en-US" sz="3200" dirty="0" smtClean="0"/>
              <a:t>  type – with few bacilli</a:t>
            </a:r>
          </a:p>
          <a:p>
            <a:pPr lvl="1" eaLnBrk="1" hangingPunct="1">
              <a:lnSpc>
                <a:spcPct val="80000"/>
              </a:lnSpc>
            </a:pPr>
            <a:r>
              <a:rPr lang="en-US" sz="3200" dirty="0" smtClean="0"/>
              <a:t> </a:t>
            </a:r>
            <a:r>
              <a:rPr lang="en-US" sz="3200" dirty="0" err="1" smtClean="0"/>
              <a:t>lepromatous</a:t>
            </a:r>
            <a:r>
              <a:rPr lang="en-US" sz="3200" dirty="0" smtClean="0"/>
              <a:t> type – with numerous bacilli</a:t>
            </a:r>
            <a:endParaRPr lang="en-US" sz="3200" b="1" dirty="0" smtClean="0"/>
          </a:p>
          <a:p>
            <a:pPr eaLnBrk="1" hangingPunct="1">
              <a:lnSpc>
                <a:spcPct val="80000"/>
              </a:lnSpc>
              <a:buFontTx/>
              <a:buNone/>
            </a:pPr>
            <a:r>
              <a:rPr lang="en-US" b="1" dirty="0" smtClean="0"/>
              <a:t>1. </a:t>
            </a:r>
            <a:r>
              <a:rPr lang="en-US" b="1" dirty="0" err="1" smtClean="0"/>
              <a:t>Dapsone</a:t>
            </a:r>
            <a:endParaRPr lang="en-US" b="1" dirty="0" smtClean="0"/>
          </a:p>
          <a:p>
            <a:pPr eaLnBrk="1" hangingPunct="1">
              <a:lnSpc>
                <a:spcPct val="80000"/>
              </a:lnSpc>
            </a:pPr>
            <a:r>
              <a:rPr lang="en-US" b="1" u="sng" dirty="0" smtClean="0"/>
              <a:t>Mechanism</a:t>
            </a:r>
            <a:r>
              <a:rPr lang="en-US" u="sng" dirty="0" smtClean="0"/>
              <a:t>: </a:t>
            </a:r>
            <a:r>
              <a:rPr lang="en-US" dirty="0" smtClean="0"/>
              <a:t>folic acid synthesis inhibitor</a:t>
            </a:r>
          </a:p>
          <a:p>
            <a:pPr eaLnBrk="1" hangingPunct="1">
              <a:lnSpc>
                <a:spcPct val="80000"/>
              </a:lnSpc>
            </a:pPr>
            <a:r>
              <a:rPr lang="en-US" b="1" u="sng" dirty="0" smtClean="0"/>
              <a:t>Administration</a:t>
            </a:r>
            <a:r>
              <a:rPr lang="en-US" dirty="0" smtClean="0"/>
              <a:t>: per oral</a:t>
            </a:r>
          </a:p>
          <a:p>
            <a:pPr eaLnBrk="1" hangingPunct="1">
              <a:lnSpc>
                <a:spcPct val="80000"/>
              </a:lnSpc>
            </a:pPr>
            <a:r>
              <a:rPr lang="en-US" b="1" u="sng" dirty="0" smtClean="0"/>
              <a:t>Absorption</a:t>
            </a:r>
            <a:r>
              <a:rPr lang="en-US" dirty="0" smtClean="0"/>
              <a:t>: well absorbed</a:t>
            </a:r>
          </a:p>
          <a:p>
            <a:pPr eaLnBrk="1" hangingPunct="1">
              <a:lnSpc>
                <a:spcPct val="80000"/>
              </a:lnSpc>
            </a:pPr>
            <a:r>
              <a:rPr lang="en-US" b="1" u="sng" dirty="0" smtClean="0"/>
              <a:t>Distribution</a:t>
            </a:r>
            <a:r>
              <a:rPr lang="en-US" dirty="0" smtClean="0"/>
              <a:t>: wide into tissues and fluids</a:t>
            </a:r>
          </a:p>
          <a:p>
            <a:pPr eaLnBrk="1" hangingPunct="1">
              <a:lnSpc>
                <a:spcPct val="80000"/>
              </a:lnSpc>
            </a:pPr>
            <a:r>
              <a:rPr lang="en-US" b="1" u="sng" dirty="0" smtClean="0"/>
              <a:t>Elimination</a:t>
            </a:r>
            <a:r>
              <a:rPr lang="en-US" dirty="0" smtClean="0"/>
              <a:t>: t</a:t>
            </a:r>
            <a:r>
              <a:rPr lang="en-US" baseline="-25000" dirty="0" smtClean="0"/>
              <a:t>1/2</a:t>
            </a:r>
            <a:r>
              <a:rPr lang="en-US" dirty="0" smtClean="0"/>
              <a:t> – 1-2 days </a:t>
            </a:r>
            <a:r>
              <a:rPr lang="en-US" i="1" dirty="0" smtClean="0"/>
              <a:t>(average =27 hrs)</a:t>
            </a:r>
            <a:r>
              <a:rPr lang="en-US" dirty="0" smtClean="0"/>
              <a:t> – retained in organs e.g. liver, kidney, skin, muscle.</a:t>
            </a:r>
          </a:p>
          <a:p>
            <a:pPr eaLnBrk="1" hangingPunct="1">
              <a:lnSpc>
                <a:spcPct val="80000"/>
              </a:lnSpc>
              <a:buFont typeface="Arial" charset="0"/>
              <a:buNone/>
            </a:pPr>
            <a:r>
              <a:rPr lang="en-US" dirty="0" smtClean="0"/>
              <a:t>		-</a:t>
            </a:r>
            <a:r>
              <a:rPr lang="en-US" dirty="0" err="1" smtClean="0"/>
              <a:t>Biliary</a:t>
            </a:r>
            <a:r>
              <a:rPr lang="en-US" dirty="0" smtClean="0"/>
              <a:t> excretion and renal excretion</a:t>
            </a:r>
          </a:p>
          <a:p>
            <a:pPr eaLnBrk="1" hangingPunct="1">
              <a:lnSpc>
                <a:spcPct val="80000"/>
              </a:lnSpc>
            </a:pPr>
            <a:endParaRPr lang="en-US" dirty="0" smtClean="0"/>
          </a:p>
          <a:p>
            <a:pPr eaLnBrk="1" hangingPunct="1">
              <a:lnSpc>
                <a:spcPct val="80000"/>
              </a:lnSpc>
            </a:pPr>
            <a:endParaRPr lang="en-US" dirty="0" smtClean="0"/>
          </a:p>
          <a:p>
            <a:pPr eaLnBrk="1" hangingPunct="1">
              <a:lnSpc>
                <a:spcPct val="80000"/>
              </a:lnSpc>
              <a:buFont typeface="Arial" charset="0"/>
              <a:buNone/>
            </a:pPr>
            <a:endParaRPr lang="en-US" dirty="0" smtClean="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8D7BA6A-61F4-4683-9BEA-AD95000C5B0F}"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EE5282C4-AC03-418D-9F3E-3136BE8C437B}" type="slidenum">
              <a:rPr lang="en-US" smtClean="0"/>
              <a:pPr>
                <a:defRPr/>
              </a:pPr>
              <a:t>105</a:t>
            </a:fld>
            <a:endParaRPr lang="en-US"/>
          </a:p>
        </p:txBody>
      </p:sp>
      <p:sp>
        <p:nvSpPr>
          <p:cNvPr id="59394" name="Rectangle 3"/>
          <p:cNvSpPr>
            <a:spLocks noGrp="1" noChangeArrowheads="1"/>
          </p:cNvSpPr>
          <p:nvPr>
            <p:ph sz="quarter" idx="1"/>
          </p:nvPr>
        </p:nvSpPr>
        <p:spPr>
          <a:xfrm>
            <a:off x="457200" y="228600"/>
            <a:ext cx="8229600" cy="6629400"/>
          </a:xfrm>
        </p:spPr>
        <p:txBody>
          <a:bodyPr/>
          <a:lstStyle/>
          <a:p>
            <a:pPr eaLnBrk="1" hangingPunct="1">
              <a:lnSpc>
                <a:spcPct val="80000"/>
              </a:lnSpc>
              <a:buFont typeface="Arial" charset="0"/>
              <a:buNone/>
            </a:pPr>
            <a:r>
              <a:rPr lang="en-US" b="1" u="sng" dirty="0" smtClean="0"/>
              <a:t>S/E</a:t>
            </a:r>
          </a:p>
          <a:p>
            <a:pPr eaLnBrk="1" hangingPunct="1">
              <a:lnSpc>
                <a:spcPct val="80000"/>
              </a:lnSpc>
            </a:pPr>
            <a:r>
              <a:rPr lang="en-US" dirty="0" err="1" smtClean="0"/>
              <a:t>Hemolysis</a:t>
            </a:r>
            <a:r>
              <a:rPr lang="en-US" dirty="0" smtClean="0"/>
              <a:t> (mild)</a:t>
            </a:r>
          </a:p>
          <a:p>
            <a:pPr eaLnBrk="1" hangingPunct="1">
              <a:lnSpc>
                <a:spcPct val="80000"/>
              </a:lnSpc>
            </a:pPr>
            <a:r>
              <a:rPr lang="en-US" dirty="0" smtClean="0"/>
              <a:t>GIT disturbance  (anorexia, nausea, vomiting)</a:t>
            </a:r>
          </a:p>
          <a:p>
            <a:pPr eaLnBrk="1" hangingPunct="1">
              <a:lnSpc>
                <a:spcPct val="80000"/>
              </a:lnSpc>
            </a:pPr>
            <a:r>
              <a:rPr lang="en-US" dirty="0" smtClean="0"/>
              <a:t>Hypersensitivity - Allergic dermatitis, fever, </a:t>
            </a:r>
            <a:r>
              <a:rPr lang="en-US" dirty="0" err="1" smtClean="0"/>
              <a:t>erythema</a:t>
            </a:r>
            <a:r>
              <a:rPr lang="en-US" dirty="0" smtClean="0"/>
              <a:t> </a:t>
            </a:r>
            <a:r>
              <a:rPr lang="en-US" dirty="0" err="1" smtClean="0"/>
              <a:t>nodosum</a:t>
            </a:r>
            <a:r>
              <a:rPr lang="en-US" dirty="0" smtClean="0"/>
              <a:t> </a:t>
            </a:r>
            <a:r>
              <a:rPr lang="en-US" dirty="0" err="1" smtClean="0"/>
              <a:t>leprosum</a:t>
            </a:r>
            <a:r>
              <a:rPr lang="en-US" dirty="0" smtClean="0"/>
              <a:t> (</a:t>
            </a:r>
            <a:r>
              <a:rPr lang="en-US" dirty="0" err="1" smtClean="0"/>
              <a:t>leproid</a:t>
            </a:r>
            <a:r>
              <a:rPr lang="en-US" dirty="0" smtClean="0"/>
              <a:t>-like reaction) (administer corticosteroid for the latter)</a:t>
            </a:r>
          </a:p>
          <a:p>
            <a:pPr eaLnBrk="1" hangingPunct="1">
              <a:lnSpc>
                <a:spcPct val="80000"/>
              </a:lnSpc>
            </a:pPr>
            <a:r>
              <a:rPr lang="en-US" dirty="0" smtClean="0"/>
              <a:t>Neuropathy</a:t>
            </a:r>
            <a:endParaRPr lang="en-US" i="1" dirty="0" smtClean="0"/>
          </a:p>
          <a:p>
            <a:pPr eaLnBrk="1" hangingPunct="1">
              <a:lnSpc>
                <a:spcPct val="80000"/>
              </a:lnSpc>
              <a:buFont typeface="Arial" charset="0"/>
              <a:buNone/>
            </a:pPr>
            <a:endParaRPr lang="en-US" sz="1800" dirty="0"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991A29D1-F057-4BAA-BEB8-B86B212B1E5D}"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E52ABB1A-356E-473F-AAEF-6793D2A1AAE6}" type="slidenum">
              <a:rPr lang="en-US" smtClean="0"/>
              <a:pPr>
                <a:defRPr/>
              </a:pPr>
              <a:t>106</a:t>
            </a:fld>
            <a:endParaRPr lang="en-US"/>
          </a:p>
        </p:txBody>
      </p:sp>
      <p:sp>
        <p:nvSpPr>
          <p:cNvPr id="60418" name="Rectangle 2"/>
          <p:cNvSpPr>
            <a:spLocks noGrp="1" noChangeArrowheads="1"/>
          </p:cNvSpPr>
          <p:nvPr>
            <p:ph sz="quarter" idx="1"/>
          </p:nvPr>
        </p:nvSpPr>
        <p:spPr>
          <a:xfrm>
            <a:off x="228600" y="152400"/>
            <a:ext cx="8686800" cy="6477000"/>
          </a:xfrm>
        </p:spPr>
        <p:txBody>
          <a:bodyPr/>
          <a:lstStyle/>
          <a:p>
            <a:pPr eaLnBrk="1" hangingPunct="1">
              <a:lnSpc>
                <a:spcPct val="80000"/>
              </a:lnSpc>
              <a:buFontTx/>
              <a:buNone/>
            </a:pPr>
            <a:r>
              <a:rPr lang="en-US" b="1" dirty="0" smtClean="0"/>
              <a:t>2. CLOFAZIMINE</a:t>
            </a:r>
          </a:p>
          <a:p>
            <a:pPr eaLnBrk="1" hangingPunct="1">
              <a:lnSpc>
                <a:spcPct val="80000"/>
              </a:lnSpc>
              <a:buFontTx/>
              <a:buNone/>
            </a:pPr>
            <a:r>
              <a:rPr lang="en-US" u="sng" dirty="0" smtClean="0"/>
              <a:t>Mechanism:</a:t>
            </a:r>
            <a:r>
              <a:rPr lang="en-US" dirty="0" smtClean="0"/>
              <a:t> interferes with DNA functioning</a:t>
            </a:r>
          </a:p>
          <a:p>
            <a:pPr eaLnBrk="1" hangingPunct="1">
              <a:lnSpc>
                <a:spcPct val="80000"/>
              </a:lnSpc>
              <a:buFontTx/>
              <a:buNone/>
            </a:pPr>
            <a:r>
              <a:rPr lang="en-US" u="sng" dirty="0" smtClean="0"/>
              <a:t>Administration</a:t>
            </a:r>
            <a:r>
              <a:rPr lang="en-US" dirty="0" smtClean="0"/>
              <a:t>: per oral</a:t>
            </a:r>
          </a:p>
          <a:p>
            <a:pPr eaLnBrk="1" hangingPunct="1">
              <a:lnSpc>
                <a:spcPct val="80000"/>
              </a:lnSpc>
              <a:buFontTx/>
              <a:buNone/>
            </a:pPr>
            <a:r>
              <a:rPr lang="en-US" u="sng" dirty="0" smtClean="0"/>
              <a:t>Absorption</a:t>
            </a:r>
            <a:r>
              <a:rPr lang="en-US" dirty="0" smtClean="0"/>
              <a:t>: variable</a:t>
            </a:r>
          </a:p>
          <a:p>
            <a:pPr eaLnBrk="1" hangingPunct="1">
              <a:lnSpc>
                <a:spcPct val="80000"/>
              </a:lnSpc>
              <a:buFontTx/>
              <a:buNone/>
            </a:pPr>
            <a:r>
              <a:rPr lang="en-US" u="sng" dirty="0" smtClean="0"/>
              <a:t>Elimination</a:t>
            </a:r>
            <a:r>
              <a:rPr lang="en-US" dirty="0" smtClean="0"/>
              <a:t>: </a:t>
            </a:r>
            <a:r>
              <a:rPr lang="en-US" dirty="0" err="1" smtClean="0"/>
              <a:t>biliary</a:t>
            </a:r>
            <a:r>
              <a:rPr lang="en-US" dirty="0" smtClean="0"/>
              <a:t> excretion</a:t>
            </a:r>
          </a:p>
          <a:p>
            <a:pPr eaLnBrk="1" hangingPunct="1">
              <a:lnSpc>
                <a:spcPct val="80000"/>
              </a:lnSpc>
            </a:pPr>
            <a:r>
              <a:rPr lang="en-US" dirty="0" smtClean="0"/>
              <a:t>t</a:t>
            </a:r>
            <a:r>
              <a:rPr lang="en-US" baseline="-25000" dirty="0" smtClean="0"/>
              <a:t>1/2</a:t>
            </a:r>
            <a:r>
              <a:rPr lang="en-US" dirty="0" smtClean="0"/>
              <a:t> – long (2 months) due to storage in tissues  </a:t>
            </a:r>
          </a:p>
          <a:p>
            <a:pPr eaLnBrk="1" hangingPunct="1">
              <a:lnSpc>
                <a:spcPct val="80000"/>
              </a:lnSpc>
              <a:buFont typeface="Arial" charset="0"/>
              <a:buNone/>
            </a:pPr>
            <a:r>
              <a:rPr lang="en-US" dirty="0" smtClean="0"/>
              <a:t>such as </a:t>
            </a:r>
            <a:r>
              <a:rPr lang="en-US" dirty="0" err="1" smtClean="0"/>
              <a:t>reticuloendothelial</a:t>
            </a:r>
            <a:r>
              <a:rPr lang="en-US" dirty="0" smtClean="0"/>
              <a:t> system (macrophages) and skin from where it is slowly released.</a:t>
            </a:r>
          </a:p>
          <a:p>
            <a:pPr eaLnBrk="1" hangingPunct="1">
              <a:lnSpc>
                <a:spcPct val="80000"/>
              </a:lnSpc>
              <a:buFontTx/>
              <a:buNone/>
            </a:pPr>
            <a:r>
              <a:rPr lang="en-US" u="sng" dirty="0" smtClean="0"/>
              <a:t>S/E</a:t>
            </a:r>
          </a:p>
          <a:p>
            <a:pPr eaLnBrk="1" hangingPunct="1">
              <a:lnSpc>
                <a:spcPct val="80000"/>
              </a:lnSpc>
            </a:pPr>
            <a:r>
              <a:rPr lang="en-US" dirty="0" smtClean="0"/>
              <a:t>Red-brown discoloration of skin and urine (wounds – blue-black color)</a:t>
            </a:r>
          </a:p>
          <a:p>
            <a:pPr eaLnBrk="1" hangingPunct="1">
              <a:lnSpc>
                <a:spcPct val="80000"/>
              </a:lnSpc>
            </a:pPr>
            <a:r>
              <a:rPr lang="en-US" dirty="0" smtClean="0"/>
              <a:t>GIT disturbance</a:t>
            </a:r>
          </a:p>
          <a:p>
            <a:pPr eaLnBrk="1" hangingPunct="1">
              <a:lnSpc>
                <a:spcPct val="80000"/>
              </a:lnSpc>
            </a:pPr>
            <a:r>
              <a:rPr lang="en-US" dirty="0" smtClean="0"/>
              <a:t>CNS disturbance – headache</a:t>
            </a:r>
          </a:p>
          <a:p>
            <a:pPr eaLnBrk="1" hangingPunct="1">
              <a:lnSpc>
                <a:spcPct val="80000"/>
              </a:lnSpc>
            </a:pPr>
            <a:endParaRPr lang="en-US" dirty="0" smtClean="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04BEDB1-3FE1-43E8-8E60-D8AF6EA52A93}"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C79D38C4-E539-4EC3-B991-F4A9676F8777}" type="slidenum">
              <a:rPr lang="en-US" smtClean="0"/>
              <a:pPr>
                <a:defRPr/>
              </a:pPr>
              <a:t>107</a:t>
            </a:fld>
            <a:endParaRPr lang="en-US"/>
          </a:p>
        </p:txBody>
      </p:sp>
      <p:sp>
        <p:nvSpPr>
          <p:cNvPr id="61442" name="Rectangle 2"/>
          <p:cNvSpPr>
            <a:spLocks noGrp="1" noChangeArrowheads="1"/>
          </p:cNvSpPr>
          <p:nvPr>
            <p:ph sz="quarter" idx="1"/>
          </p:nvPr>
        </p:nvSpPr>
        <p:spPr>
          <a:xfrm>
            <a:off x="457200" y="228600"/>
            <a:ext cx="8382000" cy="6400800"/>
          </a:xfrm>
        </p:spPr>
        <p:txBody>
          <a:bodyPr/>
          <a:lstStyle/>
          <a:p>
            <a:pPr eaLnBrk="1" hangingPunct="1">
              <a:buFontTx/>
              <a:buNone/>
            </a:pPr>
            <a:r>
              <a:rPr lang="en-US" b="1" dirty="0" smtClean="0"/>
              <a:t>3. RIFAMPICIN</a:t>
            </a:r>
          </a:p>
          <a:p>
            <a:pPr eaLnBrk="1" hangingPunct="1"/>
            <a:r>
              <a:rPr lang="en-US" u="sng" dirty="0" smtClean="0"/>
              <a:t>Uses</a:t>
            </a:r>
            <a:r>
              <a:rPr lang="en-US" dirty="0" smtClean="0"/>
              <a:t>: In combination with </a:t>
            </a:r>
            <a:r>
              <a:rPr lang="en-US" dirty="0" err="1" smtClean="0"/>
              <a:t>dapsone</a:t>
            </a:r>
            <a:r>
              <a:rPr lang="en-US" dirty="0" smtClean="0"/>
              <a:t> to reduce resistance</a:t>
            </a:r>
          </a:p>
          <a:p>
            <a:pPr eaLnBrk="1" hangingPunct="1"/>
            <a:r>
              <a:rPr lang="en-US" u="sng" dirty="0" smtClean="0"/>
              <a:t>Dose: </a:t>
            </a:r>
            <a:r>
              <a:rPr lang="en-US" dirty="0" smtClean="0"/>
              <a:t>600mg OD (P.O)</a:t>
            </a:r>
          </a:p>
          <a:p>
            <a:pPr eaLnBrk="1" hangingPunct="1">
              <a:buFont typeface="Arial" charset="0"/>
              <a:buNone/>
            </a:pPr>
            <a:r>
              <a:rPr lang="en-US" u="sng" dirty="0" smtClean="0"/>
              <a:t>Other minor drugs-  </a:t>
            </a:r>
            <a:r>
              <a:rPr lang="en-US" b="1" dirty="0" err="1" smtClean="0"/>
              <a:t>Ethionamide</a:t>
            </a:r>
            <a:r>
              <a:rPr lang="en-US" dirty="0" smtClean="0"/>
              <a:t> &amp; </a:t>
            </a:r>
            <a:r>
              <a:rPr lang="en-US" b="1" dirty="0" smtClean="0"/>
              <a:t>Thalidomide</a:t>
            </a:r>
            <a:endParaRPr lang="en-US" b="1" u="sng" dirty="0" smtClean="0"/>
          </a:p>
          <a:p>
            <a:pPr eaLnBrk="1" hangingPunct="1">
              <a:buFontTx/>
              <a:buNone/>
            </a:pPr>
            <a:r>
              <a:rPr lang="en-US" b="1" u="sng" dirty="0" smtClean="0"/>
              <a:t>Treatment Regimens for leprosy</a:t>
            </a:r>
          </a:p>
          <a:p>
            <a:pPr eaLnBrk="1" hangingPunct="1"/>
            <a:r>
              <a:rPr lang="en-US" dirty="0" err="1" smtClean="0"/>
              <a:t>Tuberculoid</a:t>
            </a:r>
            <a:r>
              <a:rPr lang="en-US" dirty="0" smtClean="0"/>
              <a:t> leprosy- </a:t>
            </a:r>
            <a:r>
              <a:rPr lang="en-US" dirty="0" err="1" smtClean="0"/>
              <a:t>Dapsone</a:t>
            </a:r>
            <a:r>
              <a:rPr lang="en-US" dirty="0" smtClean="0"/>
              <a:t> &amp; </a:t>
            </a:r>
            <a:r>
              <a:rPr lang="en-US" dirty="0" err="1" smtClean="0"/>
              <a:t>rifampicin</a:t>
            </a:r>
            <a:r>
              <a:rPr lang="en-US" dirty="0" smtClean="0"/>
              <a:t> for 6 months</a:t>
            </a:r>
          </a:p>
          <a:p>
            <a:pPr eaLnBrk="1" hangingPunct="1"/>
            <a:r>
              <a:rPr lang="en-US" dirty="0" err="1" smtClean="0"/>
              <a:t>Lepromatous</a:t>
            </a:r>
            <a:r>
              <a:rPr lang="en-US" dirty="0" smtClean="0"/>
              <a:t> leprosy- </a:t>
            </a:r>
            <a:r>
              <a:rPr lang="en-US" dirty="0" err="1" smtClean="0"/>
              <a:t>dapsone</a:t>
            </a:r>
            <a:r>
              <a:rPr lang="en-US" dirty="0" smtClean="0"/>
              <a:t>, </a:t>
            </a:r>
            <a:r>
              <a:rPr lang="en-US" dirty="0" err="1" smtClean="0"/>
              <a:t>rifampicin</a:t>
            </a:r>
            <a:r>
              <a:rPr lang="en-US" dirty="0" smtClean="0"/>
              <a:t>, &amp; </a:t>
            </a:r>
            <a:r>
              <a:rPr lang="en-US" dirty="0" err="1" smtClean="0"/>
              <a:t>clofazimine</a:t>
            </a:r>
            <a:r>
              <a:rPr lang="en-US" dirty="0" smtClean="0"/>
              <a:t> for ≥2 years </a:t>
            </a:r>
            <a:r>
              <a:rPr lang="en-US" i="1" dirty="0" smtClean="0"/>
              <a:t>(follow up for 4-6 yrs)</a:t>
            </a:r>
          </a:p>
          <a:p>
            <a:pPr eaLnBrk="1" hangingPunct="1"/>
            <a:endParaRPr lang="en-US" i="1" dirty="0" smtClean="0"/>
          </a:p>
          <a:p>
            <a:pPr eaLnBrk="1" hangingPunct="1"/>
            <a:endParaRPr lang="en-US" i="1" dirty="0" smtClean="0"/>
          </a:p>
          <a:p>
            <a:pPr eaLnBrk="1" hangingPunct="1"/>
            <a:endParaRPr lang="en-US" i="1" dirty="0" smtClean="0"/>
          </a:p>
          <a:p>
            <a: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i="1" dirty="0" smtClean="0"/>
          </a:p>
          <a:p>
            <a:pPr eaLnBrk="1" hangingPunct="1"/>
            <a:endParaRPr lang="en-US" i="1" dirty="0" smtClean="0"/>
          </a:p>
          <a:p>
            <a:pPr eaLnBrk="1" hangingPunct="1"/>
            <a:endParaRPr lang="en-US" i="1" dirty="0" smtClean="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2A43C9D7-F3B9-40F1-A949-6385C1497F9D}"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108</a:t>
            </a:fld>
            <a:endParaRPr lang="en-US"/>
          </a:p>
        </p:txBody>
      </p:sp>
      <p:sp>
        <p:nvSpPr>
          <p:cNvPr id="69634" name="Rectangle 2"/>
          <p:cNvSpPr>
            <a:spLocks noGrp="1" noChangeArrowheads="1"/>
          </p:cNvSpPr>
          <p:nvPr>
            <p:ph sz="quarter" idx="1"/>
          </p:nvPr>
        </p:nvSpPr>
        <p:spPr>
          <a:xfrm>
            <a:off x="304800" y="0"/>
            <a:ext cx="8534400" cy="6858000"/>
          </a:xfrm>
        </p:spPr>
        <p:txBody>
          <a:bodyPr>
            <a:noAutofit/>
          </a:bodyPr>
          <a:lstStyle/>
          <a:p>
            <a:pPr algn="ctr" eaLnBrk="1" hangingPunct="1">
              <a:lnSpc>
                <a:spcPct val="80000"/>
              </a:lnSpc>
              <a:buFont typeface="Arial" charset="0"/>
              <a:buNone/>
            </a:pPr>
            <a:r>
              <a:rPr lang="en-US" b="1" dirty="0" smtClean="0"/>
              <a:t>	</a:t>
            </a:r>
          </a:p>
          <a:p>
            <a:pPr algn="ctr" eaLnBrk="1" hangingPunct="1">
              <a:lnSpc>
                <a:spcPct val="80000"/>
              </a:lnSpc>
              <a:buFont typeface="Arial" charset="0"/>
              <a:buNone/>
            </a:pPr>
            <a:r>
              <a:rPr lang="en-US" sz="4000" b="1" dirty="0" smtClean="0"/>
              <a:t>ANTIFUNGALS</a:t>
            </a:r>
          </a:p>
          <a:p>
            <a:pPr eaLnBrk="1" hangingPunct="1">
              <a:lnSpc>
                <a:spcPct val="80000"/>
              </a:lnSpc>
              <a:buFont typeface="Arial" charset="0"/>
              <a:buNone/>
            </a:pPr>
            <a:r>
              <a:rPr lang="en-US" b="1" dirty="0" smtClean="0"/>
              <a:t>Fungal infections:</a:t>
            </a:r>
            <a:endParaRPr lang="en-US" dirty="0" smtClean="0"/>
          </a:p>
          <a:p>
            <a:pPr eaLnBrk="1" hangingPunct="1">
              <a:lnSpc>
                <a:spcPct val="80000"/>
              </a:lnSpc>
            </a:pPr>
            <a:r>
              <a:rPr lang="en-US" dirty="0" smtClean="0"/>
              <a:t>Largely grouped into : Superficial (mucocutaneous, subcutaneous) and Systemic infections.</a:t>
            </a:r>
          </a:p>
          <a:p>
            <a:pPr eaLnBrk="1" hangingPunct="1">
              <a:lnSpc>
                <a:spcPct val="80000"/>
              </a:lnSpc>
              <a:buFontTx/>
              <a:buNone/>
            </a:pPr>
            <a:r>
              <a:rPr lang="en-US" b="1" dirty="0" smtClean="0"/>
              <a:t>1. AMPHOTERICIN B</a:t>
            </a:r>
            <a:r>
              <a:rPr lang="en-US" dirty="0" smtClean="0"/>
              <a:t> –fungicidal, broad spectrum</a:t>
            </a:r>
          </a:p>
          <a:p>
            <a:pPr eaLnBrk="1" hangingPunct="1">
              <a:lnSpc>
                <a:spcPct val="80000"/>
              </a:lnSpc>
              <a:buFontTx/>
              <a:buNone/>
            </a:pPr>
            <a:r>
              <a:rPr lang="en-US" u="sng" dirty="0" smtClean="0"/>
              <a:t>MOA</a:t>
            </a:r>
            <a:r>
              <a:rPr lang="en-US" dirty="0" smtClean="0"/>
              <a:t>: Binds ergosterol &amp; form pores leading to leakage of ions and macromolecules &amp; cell death</a:t>
            </a:r>
          </a:p>
          <a:p>
            <a:pPr eaLnBrk="1" hangingPunct="1">
              <a:lnSpc>
                <a:spcPct val="80000"/>
              </a:lnSpc>
              <a:buFontTx/>
              <a:buNone/>
            </a:pPr>
            <a:r>
              <a:rPr lang="en-US" u="sng" dirty="0" smtClean="0"/>
              <a:t>Administered</a:t>
            </a:r>
            <a:r>
              <a:rPr lang="en-US" dirty="0" smtClean="0"/>
              <a:t>: Parenteral for systemic effect.</a:t>
            </a:r>
          </a:p>
          <a:p>
            <a:pPr eaLnBrk="1" hangingPunct="1">
              <a:lnSpc>
                <a:spcPct val="80000"/>
              </a:lnSpc>
              <a:buFontTx/>
              <a:buNone/>
            </a:pPr>
            <a:r>
              <a:rPr lang="en-US" u="sng" dirty="0" smtClean="0"/>
              <a:t>Distribution</a:t>
            </a:r>
            <a:r>
              <a:rPr lang="en-US" dirty="0" smtClean="0"/>
              <a:t>: widely into body tissues and fluids</a:t>
            </a:r>
          </a:p>
          <a:p>
            <a:pPr eaLnBrk="1" hangingPunct="1">
              <a:lnSpc>
                <a:spcPct val="80000"/>
              </a:lnSpc>
              <a:buNone/>
            </a:pPr>
            <a:r>
              <a:rPr lang="en-US" dirty="0" smtClean="0"/>
              <a:t>Enters  CSF if inflamed meninges and when co-administered with Flucytosine.</a:t>
            </a:r>
          </a:p>
          <a:p>
            <a:pPr eaLnBrk="1" hangingPunct="1">
              <a:lnSpc>
                <a:spcPct val="80000"/>
              </a:lnSpc>
            </a:pPr>
            <a:endParaRPr lang="en-US" dirty="0"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738947F2-9DA5-420B-BCD5-B8CF82E35DE2}"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109</a:t>
            </a:fld>
            <a:endParaRPr lang="en-US"/>
          </a:p>
        </p:txBody>
      </p:sp>
      <p:sp>
        <p:nvSpPr>
          <p:cNvPr id="70658" name="Rectangle 2"/>
          <p:cNvSpPr>
            <a:spLocks noGrp="1" noChangeArrowheads="1"/>
          </p:cNvSpPr>
          <p:nvPr>
            <p:ph sz="quarter" idx="1"/>
          </p:nvPr>
        </p:nvSpPr>
        <p:spPr>
          <a:xfrm>
            <a:off x="457200" y="304800"/>
            <a:ext cx="8229600" cy="6248400"/>
          </a:xfrm>
        </p:spPr>
        <p:txBody>
          <a:bodyPr>
            <a:noAutofit/>
          </a:bodyPr>
          <a:lstStyle/>
          <a:p>
            <a:pPr>
              <a:lnSpc>
                <a:spcPct val="80000"/>
              </a:lnSpc>
              <a:buNone/>
            </a:pPr>
            <a:r>
              <a:rPr lang="en-US" u="sng" dirty="0" smtClean="0"/>
              <a:t>Elimination</a:t>
            </a:r>
            <a:r>
              <a:rPr lang="en-US" dirty="0" smtClean="0"/>
              <a:t>: t</a:t>
            </a:r>
            <a:r>
              <a:rPr lang="en-US" baseline="-25000" dirty="0" smtClean="0"/>
              <a:t>1/2</a:t>
            </a:r>
            <a:r>
              <a:rPr lang="en-US" dirty="0" smtClean="0"/>
              <a:t> – 15 days (persists in the body for several weeks after cessation of treatment)</a:t>
            </a:r>
          </a:p>
          <a:p>
            <a:pPr>
              <a:lnSpc>
                <a:spcPct val="80000"/>
              </a:lnSpc>
            </a:pPr>
            <a:r>
              <a:rPr lang="en-US" dirty="0" smtClean="0"/>
              <a:t>Largely metabolized, Some renal excretion</a:t>
            </a:r>
            <a:endParaRPr lang="en-US" b="1" u="sng" dirty="0" smtClean="0"/>
          </a:p>
          <a:p>
            <a:pPr eaLnBrk="1" hangingPunct="1">
              <a:lnSpc>
                <a:spcPct val="80000"/>
              </a:lnSpc>
              <a:buFontTx/>
              <a:buNone/>
            </a:pPr>
            <a:r>
              <a:rPr lang="en-US" b="1" u="sng" dirty="0" smtClean="0"/>
              <a:t>S/E</a:t>
            </a:r>
          </a:p>
          <a:p>
            <a:pPr eaLnBrk="1" hangingPunct="1">
              <a:lnSpc>
                <a:spcPct val="80000"/>
              </a:lnSpc>
              <a:buFontTx/>
              <a:buNone/>
            </a:pPr>
            <a:r>
              <a:rPr lang="en-US" dirty="0" smtClean="0"/>
              <a:t>	1. Nephrotoxic: very common</a:t>
            </a:r>
          </a:p>
          <a:p>
            <a:pPr eaLnBrk="1" hangingPunct="1">
              <a:lnSpc>
                <a:spcPct val="80000"/>
              </a:lnSpc>
              <a:buFontTx/>
              <a:buNone/>
            </a:pPr>
            <a:r>
              <a:rPr lang="en-US" dirty="0" smtClean="0"/>
              <a:t>	2. Hepatic dysfunction</a:t>
            </a:r>
          </a:p>
          <a:p>
            <a:pPr eaLnBrk="1" hangingPunct="1">
              <a:lnSpc>
                <a:spcPct val="80000"/>
              </a:lnSpc>
              <a:buFontTx/>
              <a:buNone/>
            </a:pPr>
            <a:r>
              <a:rPr lang="en-US" dirty="0" smtClean="0"/>
              <a:t>	3. Thrombocytopenia</a:t>
            </a:r>
          </a:p>
          <a:p>
            <a:pPr eaLnBrk="1" hangingPunct="1">
              <a:lnSpc>
                <a:spcPct val="80000"/>
              </a:lnSpc>
              <a:buFontTx/>
              <a:buNone/>
            </a:pPr>
            <a:r>
              <a:rPr lang="en-US" dirty="0" smtClean="0"/>
              <a:t>	4. Anaphylactic reactions</a:t>
            </a:r>
          </a:p>
          <a:p>
            <a:pPr eaLnBrk="1" hangingPunct="1">
              <a:lnSpc>
                <a:spcPct val="80000"/>
              </a:lnSpc>
              <a:buFontTx/>
              <a:buNone/>
            </a:pPr>
            <a:r>
              <a:rPr lang="en-US" dirty="0" smtClean="0"/>
              <a:t>	5. Infusion related effects: -Fever, chills, nausea &amp; vomiting, headache, muscle spasm and joint pain, hypotension, Local thrombophlebitis</a:t>
            </a:r>
          </a:p>
          <a:p>
            <a:pPr eaLnBrk="1" hangingPunct="1">
              <a:lnSpc>
                <a:spcPct val="80000"/>
              </a:lnSpc>
              <a:buFontTx/>
              <a:buNone/>
            </a:pPr>
            <a:r>
              <a:rPr lang="en-US" b="1" u="sng" dirty="0" smtClean="0"/>
              <a:t>D/I</a:t>
            </a:r>
            <a:r>
              <a:rPr lang="en-US" b="1" dirty="0" smtClean="0"/>
              <a:t> </a:t>
            </a:r>
            <a:r>
              <a:rPr lang="en-US" dirty="0" smtClean="0"/>
              <a:t>– synergistic with </a:t>
            </a:r>
            <a:r>
              <a:rPr lang="en-US" dirty="0" err="1" smtClean="0"/>
              <a:t>flucytosine</a:t>
            </a:r>
            <a:r>
              <a:rPr lang="en-US" dirty="0" smtClean="0"/>
              <a:t> ( probably by increasing permeability)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Controlled Substances</a:t>
            </a:r>
          </a:p>
        </p:txBody>
      </p:sp>
      <p:sp>
        <p:nvSpPr>
          <p:cNvPr id="4" name="Date Placeholder 3"/>
          <p:cNvSpPr>
            <a:spLocks noGrp="1"/>
          </p:cNvSpPr>
          <p:nvPr>
            <p:ph type="dt" sz="half" idx="10"/>
          </p:nvPr>
        </p:nvSpPr>
        <p:spPr/>
        <p:txBody>
          <a:bodyPr/>
          <a:lstStyle/>
          <a:p>
            <a:fld id="{92199A22-777B-4DE2-BC09-789A10423A05}"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11</a:t>
            </a:fld>
            <a:endParaRPr lang="en-US"/>
          </a:p>
        </p:txBody>
      </p:sp>
      <p:sp>
        <p:nvSpPr>
          <p:cNvPr id="31747" name="Rectangle 3"/>
          <p:cNvSpPr>
            <a:spLocks noGrp="1" noChangeArrowheads="1"/>
          </p:cNvSpPr>
          <p:nvPr>
            <p:ph sz="quarter" idx="1"/>
          </p:nvPr>
        </p:nvSpPr>
        <p:spPr>
          <a:noFill/>
        </p:spPr>
        <p:txBody>
          <a:bodyPr/>
          <a:lstStyle/>
          <a:p>
            <a:pPr eaLnBrk="1" hangingPunct="1"/>
            <a:r>
              <a:rPr lang="en-US" smtClean="0"/>
              <a:t>Controlled Substances Act</a:t>
            </a:r>
          </a:p>
          <a:p>
            <a:pPr lvl="1" eaLnBrk="1" hangingPunct="1"/>
            <a:r>
              <a:rPr lang="en-US" smtClean="0"/>
              <a:t>1970</a:t>
            </a:r>
          </a:p>
          <a:p>
            <a:pPr lvl="1" eaLnBrk="1" hangingPunct="1"/>
            <a:r>
              <a:rPr lang="en-US" smtClean="0"/>
              <a:t>Combat escalating drug abuse</a:t>
            </a:r>
          </a:p>
          <a:p>
            <a:pPr lvl="1" eaLnBrk="1" hangingPunct="1"/>
            <a:r>
              <a:rPr lang="en-US" smtClean="0"/>
              <a:t>1973, establishment of DEA</a:t>
            </a:r>
          </a:p>
          <a:p>
            <a:pPr lvl="1" eaLnBrk="1" hangingPunct="1"/>
            <a:endParaRPr lang="en-US"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9597BCE6-78B8-4099-B078-A9302B47A931}"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110</a:t>
            </a:fld>
            <a:endParaRPr lang="en-US"/>
          </a:p>
        </p:txBody>
      </p:sp>
      <p:sp>
        <p:nvSpPr>
          <p:cNvPr id="71682" name="Rectangle 2"/>
          <p:cNvSpPr>
            <a:spLocks noGrp="1" noChangeArrowheads="1"/>
          </p:cNvSpPr>
          <p:nvPr>
            <p:ph sz="quarter" idx="1"/>
          </p:nvPr>
        </p:nvSpPr>
        <p:spPr>
          <a:xfrm>
            <a:off x="457200" y="457200"/>
            <a:ext cx="8229600" cy="6096000"/>
          </a:xfrm>
        </p:spPr>
        <p:txBody>
          <a:bodyPr>
            <a:noAutofit/>
          </a:bodyPr>
          <a:lstStyle/>
          <a:p>
            <a:pPr eaLnBrk="1" hangingPunct="1">
              <a:lnSpc>
                <a:spcPct val="90000"/>
              </a:lnSpc>
              <a:buFontTx/>
              <a:buNone/>
            </a:pPr>
            <a:r>
              <a:rPr lang="en-US" b="1" u="sng" dirty="0" smtClean="0"/>
              <a:t>Uses</a:t>
            </a:r>
            <a:r>
              <a:rPr lang="en-US" b="1" dirty="0" smtClean="0"/>
              <a:t>: </a:t>
            </a:r>
          </a:p>
          <a:p>
            <a:pPr eaLnBrk="1" hangingPunct="1">
              <a:lnSpc>
                <a:spcPct val="90000"/>
              </a:lnSpc>
              <a:buFontTx/>
              <a:buNone/>
            </a:pPr>
            <a:r>
              <a:rPr lang="en-US" dirty="0" smtClean="0"/>
              <a:t>Systemic use:</a:t>
            </a:r>
          </a:p>
          <a:p>
            <a:pPr eaLnBrk="1" hangingPunct="1">
              <a:lnSpc>
                <a:spcPct val="90000"/>
              </a:lnSpc>
              <a:buFontTx/>
              <a:buNone/>
            </a:pPr>
            <a:r>
              <a:rPr lang="en-US" b="1" dirty="0" smtClean="0"/>
              <a:t>	1.(DOC)</a:t>
            </a:r>
            <a:r>
              <a:rPr lang="en-US" dirty="0" smtClean="0"/>
              <a:t> for </a:t>
            </a:r>
            <a:r>
              <a:rPr lang="en-US" b="1" dirty="0" smtClean="0"/>
              <a:t>serious</a:t>
            </a:r>
            <a:r>
              <a:rPr lang="en-US" dirty="0" smtClean="0"/>
              <a:t> systemic </a:t>
            </a:r>
            <a:r>
              <a:rPr lang="en-US" dirty="0" err="1" smtClean="0"/>
              <a:t>mycotic</a:t>
            </a:r>
            <a:r>
              <a:rPr lang="en-US" dirty="0" smtClean="0"/>
              <a:t>. infections e.g. cryptococcal  meningitis, fungal pneumonia, sepsis due to fungi. </a:t>
            </a:r>
          </a:p>
          <a:p>
            <a:pPr eaLnBrk="1" hangingPunct="1">
              <a:lnSpc>
                <a:spcPct val="90000"/>
              </a:lnSpc>
              <a:buNone/>
            </a:pPr>
            <a:r>
              <a:rPr lang="en-US" dirty="0" smtClean="0"/>
              <a:t> Local  use:</a:t>
            </a:r>
          </a:p>
          <a:p>
            <a:pPr eaLnBrk="1" hangingPunct="1">
              <a:lnSpc>
                <a:spcPct val="90000"/>
              </a:lnSpc>
              <a:buFontTx/>
              <a:buNone/>
            </a:pPr>
            <a:r>
              <a:rPr lang="en-US" dirty="0" smtClean="0"/>
              <a:t>	2. Mycotic infections of – GIT, eye, fungal arthritis, </a:t>
            </a:r>
            <a:r>
              <a:rPr lang="en-US" dirty="0" err="1" smtClean="0"/>
              <a:t>mycotic</a:t>
            </a:r>
            <a:r>
              <a:rPr lang="en-US" dirty="0" smtClean="0"/>
              <a:t> infections of the bladder (through bladder irrigation) </a:t>
            </a:r>
          </a:p>
          <a:p>
            <a:pPr eaLnBrk="1" hangingPunct="1">
              <a:lnSpc>
                <a:spcPct val="90000"/>
              </a:lnSpc>
              <a:buFontTx/>
              <a:buNone/>
            </a:pPr>
            <a:r>
              <a:rPr lang="en-US" b="1" dirty="0" smtClean="0"/>
              <a:t>Contraindication(C/I)</a:t>
            </a:r>
          </a:p>
          <a:p>
            <a:pPr eaLnBrk="1" hangingPunct="1">
              <a:lnSpc>
                <a:spcPct val="90000"/>
              </a:lnSpc>
              <a:buFontTx/>
              <a:buNone/>
            </a:pPr>
            <a:r>
              <a:rPr lang="en-US" dirty="0" smtClean="0"/>
              <a:t>	Renal failure.</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0E46C398-AF2B-413B-AFA9-2852A0D31C9A}"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111</a:t>
            </a:fld>
            <a:endParaRPr lang="en-US"/>
          </a:p>
        </p:txBody>
      </p:sp>
      <p:sp>
        <p:nvSpPr>
          <p:cNvPr id="72706" name="Rectangle 2"/>
          <p:cNvSpPr>
            <a:spLocks noGrp="1" noChangeArrowheads="1"/>
          </p:cNvSpPr>
          <p:nvPr>
            <p:ph sz="quarter" idx="1"/>
          </p:nvPr>
        </p:nvSpPr>
        <p:spPr>
          <a:xfrm>
            <a:off x="457200" y="457200"/>
            <a:ext cx="8229600" cy="6096000"/>
          </a:xfrm>
        </p:spPr>
        <p:txBody>
          <a:bodyPr>
            <a:normAutofit/>
          </a:bodyPr>
          <a:lstStyle/>
          <a:p>
            <a:pPr eaLnBrk="1" hangingPunct="1">
              <a:lnSpc>
                <a:spcPct val="80000"/>
              </a:lnSpc>
              <a:buFontTx/>
              <a:buNone/>
            </a:pPr>
            <a:r>
              <a:rPr lang="en-US" sz="3600" b="1" dirty="0" smtClean="0"/>
              <a:t>2. AZOLES</a:t>
            </a:r>
            <a:endParaRPr lang="en-US" sz="3600" dirty="0" smtClean="0"/>
          </a:p>
          <a:p>
            <a:pPr eaLnBrk="1" hangingPunct="1">
              <a:lnSpc>
                <a:spcPct val="80000"/>
              </a:lnSpc>
              <a:buFontTx/>
              <a:buNone/>
            </a:pPr>
            <a:r>
              <a:rPr lang="en-US" u="sng" dirty="0" smtClean="0"/>
              <a:t>Mechanism</a:t>
            </a:r>
            <a:r>
              <a:rPr lang="en-US" dirty="0" smtClean="0"/>
              <a:t>: Inhibition of synthesis of ergosterol</a:t>
            </a:r>
          </a:p>
          <a:p>
            <a:pPr eaLnBrk="1" hangingPunct="1">
              <a:lnSpc>
                <a:spcPct val="80000"/>
              </a:lnSpc>
              <a:buFontTx/>
              <a:buNone/>
            </a:pPr>
            <a:r>
              <a:rPr lang="en-US" u="sng" dirty="0" smtClean="0"/>
              <a:t>Spectrum</a:t>
            </a:r>
            <a:r>
              <a:rPr lang="en-US" dirty="0" smtClean="0"/>
              <a:t>: Broad</a:t>
            </a:r>
          </a:p>
          <a:p>
            <a:pPr>
              <a:lnSpc>
                <a:spcPct val="80000"/>
              </a:lnSpc>
              <a:buNone/>
            </a:pPr>
            <a:r>
              <a:rPr lang="en-US" u="sng" dirty="0" smtClean="0"/>
              <a:t>Examples: </a:t>
            </a:r>
            <a:r>
              <a:rPr lang="en-US" dirty="0" smtClean="0"/>
              <a:t>ketoconazole, fluconazole, itraconazole</a:t>
            </a:r>
          </a:p>
          <a:p>
            <a:pPr>
              <a:lnSpc>
                <a:spcPct val="80000"/>
              </a:lnSpc>
              <a:buNone/>
            </a:pPr>
            <a:endParaRPr lang="en-US" b="1" u="sng" dirty="0" smtClean="0"/>
          </a:p>
          <a:p>
            <a:pPr>
              <a:lnSpc>
                <a:spcPct val="80000"/>
              </a:lnSpc>
              <a:buNone/>
            </a:pPr>
            <a:r>
              <a:rPr lang="en-US" b="1" dirty="0" smtClean="0"/>
              <a:t>A) KETOCONAZOLE:</a:t>
            </a:r>
          </a:p>
          <a:p>
            <a:pPr>
              <a:lnSpc>
                <a:spcPct val="80000"/>
              </a:lnSpc>
              <a:buNone/>
            </a:pPr>
            <a:r>
              <a:rPr lang="en-US" b="1" u="sng" dirty="0" smtClean="0"/>
              <a:t>Administration</a:t>
            </a:r>
            <a:r>
              <a:rPr lang="en-US" dirty="0" smtClean="0"/>
              <a:t>: per oral</a:t>
            </a:r>
          </a:p>
          <a:p>
            <a:pPr>
              <a:lnSpc>
                <a:spcPct val="80000"/>
              </a:lnSpc>
              <a:buNone/>
            </a:pPr>
            <a:r>
              <a:rPr lang="en-US" b="1" u="sng" dirty="0" smtClean="0"/>
              <a:t>Absorption</a:t>
            </a:r>
            <a:r>
              <a:rPr lang="en-US" dirty="0" smtClean="0"/>
              <a:t>: best on acidic medium and with food.</a:t>
            </a:r>
          </a:p>
          <a:p>
            <a:pPr>
              <a:lnSpc>
                <a:spcPct val="80000"/>
              </a:lnSpc>
              <a:buNone/>
            </a:pPr>
            <a:r>
              <a:rPr lang="en-US" u="sng" dirty="0" smtClean="0"/>
              <a:t>Absorption reduced by</a:t>
            </a:r>
            <a:r>
              <a:rPr lang="en-US" dirty="0" smtClean="0"/>
              <a:t>: antacids, proton pump inhibitors, H</a:t>
            </a:r>
            <a:r>
              <a:rPr lang="en-US" baseline="-25000" dirty="0" smtClean="0"/>
              <a:t>2</a:t>
            </a:r>
            <a:r>
              <a:rPr lang="en-US" dirty="0" smtClean="0"/>
              <a:t>- blockers which reduce gastric pH</a:t>
            </a:r>
          </a:p>
          <a:p>
            <a:pPr>
              <a:lnSpc>
                <a:spcPct val="80000"/>
              </a:lnSpc>
              <a:buNone/>
            </a:pPr>
            <a:r>
              <a:rPr lang="en-US" b="1" u="sng" dirty="0" smtClean="0"/>
              <a:t>Distribution</a:t>
            </a:r>
            <a:r>
              <a:rPr lang="en-US" dirty="0" smtClean="0"/>
              <a:t>: has poor CSF penetration</a:t>
            </a:r>
          </a:p>
          <a:p>
            <a:pPr>
              <a:lnSpc>
                <a:spcPct val="80000"/>
              </a:lnSpc>
              <a:buNone/>
            </a:pPr>
            <a:r>
              <a:rPr lang="en-US" b="1" u="sng" dirty="0" smtClean="0"/>
              <a:t>Elimination</a:t>
            </a:r>
            <a:r>
              <a:rPr lang="en-US" dirty="0" smtClean="0"/>
              <a:t>: hepatic elimination</a:t>
            </a:r>
          </a:p>
          <a:p>
            <a:pPr eaLnBrk="1" hangingPunct="1">
              <a:lnSpc>
                <a:spcPct val="80000"/>
              </a:lnSpc>
              <a:buFontTx/>
              <a:buNone/>
            </a:pPr>
            <a:endParaRPr lang="en-US" u="sng" dirty="0" smtClean="0"/>
          </a:p>
          <a:p>
            <a:pPr eaLnBrk="1" hangingPunct="1">
              <a:lnSpc>
                <a:spcPct val="80000"/>
              </a:lnSpc>
              <a:buFontTx/>
              <a:buNone/>
            </a:pPr>
            <a:endParaRPr lang="en-US" dirty="0" smtClean="0"/>
          </a:p>
          <a:p>
            <a:pPr eaLnBrk="1" hangingPunct="1">
              <a:lnSpc>
                <a:spcPct val="80000"/>
              </a:lnSpc>
            </a:pPr>
            <a:endParaRPr lang="en-US" i="1" dirty="0"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1C68D6C-4863-4124-9C9E-C05ED66EA4EE}"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112</a:t>
            </a:fld>
            <a:endParaRPr lang="en-US"/>
          </a:p>
        </p:txBody>
      </p:sp>
      <p:sp>
        <p:nvSpPr>
          <p:cNvPr id="73730" name="Rectangle 2"/>
          <p:cNvSpPr>
            <a:spLocks noGrp="1" noChangeArrowheads="1"/>
          </p:cNvSpPr>
          <p:nvPr>
            <p:ph sz="quarter" idx="1"/>
          </p:nvPr>
        </p:nvSpPr>
        <p:spPr>
          <a:xfrm>
            <a:off x="457200" y="381000"/>
            <a:ext cx="8229600" cy="6477000"/>
          </a:xfrm>
        </p:spPr>
        <p:txBody>
          <a:bodyPr/>
          <a:lstStyle/>
          <a:p>
            <a:pPr eaLnBrk="1" hangingPunct="1">
              <a:lnSpc>
                <a:spcPct val="80000"/>
              </a:lnSpc>
              <a:buFontTx/>
              <a:buNone/>
            </a:pPr>
            <a:r>
              <a:rPr lang="en-US" b="1" u="sng" dirty="0" smtClean="0"/>
              <a:t>S/E</a:t>
            </a:r>
            <a:endParaRPr lang="en-US" b="1" dirty="0" smtClean="0"/>
          </a:p>
          <a:p>
            <a:pPr eaLnBrk="1" hangingPunct="1">
              <a:lnSpc>
                <a:spcPct val="80000"/>
              </a:lnSpc>
              <a:buFontTx/>
              <a:buNone/>
            </a:pPr>
            <a:r>
              <a:rPr lang="en-US" dirty="0" smtClean="0"/>
              <a:t>	1. Endocrine effects: gynecomastia, menstrual irregularities, infertility, alopecia, decreased libido (inhibit steroid hormone synthesis).</a:t>
            </a:r>
          </a:p>
          <a:p>
            <a:pPr eaLnBrk="1" hangingPunct="1">
              <a:lnSpc>
                <a:spcPct val="80000"/>
              </a:lnSpc>
              <a:buFontTx/>
              <a:buNone/>
            </a:pPr>
            <a:r>
              <a:rPr lang="en-US" dirty="0" smtClean="0"/>
              <a:t>	2. GIT irritation</a:t>
            </a:r>
          </a:p>
          <a:p>
            <a:pPr eaLnBrk="1" hangingPunct="1">
              <a:lnSpc>
                <a:spcPct val="80000"/>
              </a:lnSpc>
              <a:buFontTx/>
              <a:buNone/>
            </a:pPr>
            <a:r>
              <a:rPr lang="en-US" b="1" u="sng" dirty="0" smtClean="0"/>
              <a:t>D/I</a:t>
            </a:r>
            <a:r>
              <a:rPr lang="en-US" b="1" dirty="0" smtClean="0"/>
              <a:t> </a:t>
            </a:r>
          </a:p>
          <a:p>
            <a:pPr eaLnBrk="1" hangingPunct="1">
              <a:lnSpc>
                <a:spcPct val="80000"/>
              </a:lnSpc>
              <a:buFontTx/>
              <a:buNone/>
            </a:pPr>
            <a:r>
              <a:rPr lang="en-US" dirty="0" err="1" smtClean="0"/>
              <a:t>Rifampicin</a:t>
            </a:r>
            <a:r>
              <a:rPr lang="en-US" dirty="0" smtClean="0"/>
              <a:t> </a:t>
            </a:r>
          </a:p>
          <a:p>
            <a:pPr eaLnBrk="1" hangingPunct="1">
              <a:lnSpc>
                <a:spcPct val="80000"/>
              </a:lnSpc>
              <a:buFontTx/>
              <a:buNone/>
            </a:pPr>
            <a:r>
              <a:rPr lang="en-US" b="1" u="sng" dirty="0" smtClean="0"/>
              <a:t>Uses</a:t>
            </a:r>
          </a:p>
          <a:p>
            <a:pPr eaLnBrk="1" hangingPunct="1">
              <a:lnSpc>
                <a:spcPct val="80000"/>
              </a:lnSpc>
            </a:pPr>
            <a:r>
              <a:rPr lang="en-US" dirty="0" smtClean="0"/>
              <a:t>Mucocutaneous </a:t>
            </a:r>
            <a:r>
              <a:rPr lang="en-US" dirty="0" err="1" smtClean="0"/>
              <a:t>candidiasis</a:t>
            </a:r>
            <a:endParaRPr lang="en-US" dirty="0" smtClean="0"/>
          </a:p>
          <a:p>
            <a:pPr eaLnBrk="1" hangingPunct="1">
              <a:lnSpc>
                <a:spcPct val="80000"/>
              </a:lnSpc>
              <a:buNone/>
            </a:pPr>
            <a:r>
              <a:rPr lang="en-US" b="1" dirty="0" smtClean="0"/>
              <a:t>Dose</a:t>
            </a:r>
            <a:r>
              <a:rPr lang="en-US" dirty="0" smtClean="0"/>
              <a:t>: 200-400 mg OD (P.O).</a:t>
            </a:r>
          </a:p>
          <a:p>
            <a:pPr eaLnBrk="1" hangingPunct="1">
              <a:lnSpc>
                <a:spcPct val="80000"/>
              </a:lnSpc>
              <a:buFont typeface="Arial" charset="0"/>
              <a:buNone/>
            </a:pPr>
            <a:r>
              <a:rPr lang="en-US" b="1" u="sng" dirty="0" smtClean="0"/>
              <a:t>C/I</a:t>
            </a:r>
            <a:r>
              <a:rPr lang="en-US" u="sng" dirty="0" smtClean="0"/>
              <a:t>: </a:t>
            </a:r>
            <a:r>
              <a:rPr lang="en-US" dirty="0" smtClean="0"/>
              <a:t>pregnancy and lactation, hepatic disorders.</a:t>
            </a:r>
          </a:p>
          <a:p>
            <a:pPr eaLnBrk="1" hangingPunct="1">
              <a:lnSpc>
                <a:spcPct val="80000"/>
              </a:lnSpc>
            </a:pPr>
            <a:endParaRPr lang="en-US" sz="2000" dirty="0"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BEB296C0-C8FF-45CF-BAE8-2A81A083389A}"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113</a:t>
            </a:fld>
            <a:endParaRPr lang="en-US"/>
          </a:p>
        </p:txBody>
      </p:sp>
      <p:sp>
        <p:nvSpPr>
          <p:cNvPr id="74754" name="Rectangle 2"/>
          <p:cNvSpPr>
            <a:spLocks noGrp="1" noChangeArrowheads="1"/>
          </p:cNvSpPr>
          <p:nvPr>
            <p:ph sz="quarter" idx="1"/>
          </p:nvPr>
        </p:nvSpPr>
        <p:spPr>
          <a:xfrm>
            <a:off x="457200" y="381000"/>
            <a:ext cx="8229600" cy="6324600"/>
          </a:xfrm>
        </p:spPr>
        <p:txBody>
          <a:bodyPr>
            <a:normAutofit/>
          </a:bodyPr>
          <a:lstStyle/>
          <a:p>
            <a:pPr eaLnBrk="1" hangingPunct="1">
              <a:lnSpc>
                <a:spcPct val="80000"/>
              </a:lnSpc>
              <a:buFontTx/>
              <a:buNone/>
            </a:pPr>
            <a:r>
              <a:rPr lang="en-US" b="1" dirty="0" smtClean="0"/>
              <a:t>B) ITRACONAZOLE</a:t>
            </a:r>
            <a:r>
              <a:rPr lang="en-US" dirty="0" smtClean="0"/>
              <a:t> </a:t>
            </a:r>
            <a:r>
              <a:rPr lang="en-US" i="1" dirty="0" smtClean="0"/>
              <a:t>(most potent of the azoles)</a:t>
            </a:r>
            <a:endParaRPr lang="en-US" dirty="0" smtClean="0"/>
          </a:p>
          <a:p>
            <a:pPr eaLnBrk="1" hangingPunct="1">
              <a:lnSpc>
                <a:spcPct val="80000"/>
              </a:lnSpc>
              <a:buFontTx/>
              <a:buNone/>
            </a:pPr>
            <a:r>
              <a:rPr lang="en-US" b="1" u="sng" dirty="0" smtClean="0"/>
              <a:t>Administration</a:t>
            </a:r>
            <a:r>
              <a:rPr lang="en-US" dirty="0" smtClean="0"/>
              <a:t>: oral &amp; parenteral (I.V)</a:t>
            </a:r>
          </a:p>
          <a:p>
            <a:pPr eaLnBrk="1" hangingPunct="1">
              <a:lnSpc>
                <a:spcPct val="80000"/>
              </a:lnSpc>
              <a:buFontTx/>
              <a:buNone/>
            </a:pPr>
            <a:r>
              <a:rPr lang="en-US" dirty="0" smtClean="0"/>
              <a:t>Has features like ketoconazole.</a:t>
            </a:r>
          </a:p>
          <a:p>
            <a:pPr eaLnBrk="1" hangingPunct="1">
              <a:lnSpc>
                <a:spcPct val="80000"/>
              </a:lnSpc>
              <a:buFontTx/>
              <a:buNone/>
            </a:pPr>
            <a:r>
              <a:rPr lang="en-US" b="1" u="sng" dirty="0" smtClean="0"/>
              <a:t>S/E</a:t>
            </a:r>
            <a:r>
              <a:rPr lang="en-US" dirty="0" smtClean="0"/>
              <a:t> (dose dependent) </a:t>
            </a:r>
          </a:p>
          <a:p>
            <a:pPr eaLnBrk="1" hangingPunct="1">
              <a:lnSpc>
                <a:spcPct val="80000"/>
              </a:lnSpc>
              <a:buFontTx/>
              <a:buNone/>
            </a:pPr>
            <a:r>
              <a:rPr lang="en-US" dirty="0" smtClean="0"/>
              <a:t>	1. GIT irritation</a:t>
            </a:r>
          </a:p>
          <a:p>
            <a:pPr eaLnBrk="1" hangingPunct="1">
              <a:lnSpc>
                <a:spcPct val="80000"/>
              </a:lnSpc>
              <a:buFont typeface="Arial" charset="0"/>
              <a:buNone/>
            </a:pPr>
            <a:r>
              <a:rPr lang="en-US" b="1" u="sng" dirty="0" smtClean="0"/>
              <a:t>Uses</a:t>
            </a:r>
            <a:r>
              <a:rPr lang="en-US" dirty="0" smtClean="0"/>
              <a:t> 		</a:t>
            </a:r>
          </a:p>
          <a:p>
            <a:pPr eaLnBrk="1" hangingPunct="1">
              <a:lnSpc>
                <a:spcPct val="80000"/>
              </a:lnSpc>
              <a:buFontTx/>
              <a:buNone/>
            </a:pPr>
            <a:r>
              <a:rPr lang="en-US" dirty="0" smtClean="0"/>
              <a:t>	1. </a:t>
            </a:r>
            <a:r>
              <a:rPr lang="en-US" dirty="0" err="1" smtClean="0"/>
              <a:t>Aspergillosis</a:t>
            </a:r>
            <a:r>
              <a:rPr lang="en-US" dirty="0" smtClean="0"/>
              <a:t> (the main drug with significant activity)</a:t>
            </a:r>
          </a:p>
          <a:p>
            <a:pPr eaLnBrk="1" hangingPunct="1">
              <a:lnSpc>
                <a:spcPct val="80000"/>
              </a:lnSpc>
              <a:buFontTx/>
              <a:buNone/>
            </a:pPr>
            <a:r>
              <a:rPr lang="en-US" dirty="0" smtClean="0"/>
              <a:t>	2. DOC for  </a:t>
            </a:r>
            <a:r>
              <a:rPr lang="en-US" dirty="0" err="1" smtClean="0"/>
              <a:t>Dermatophytoses</a:t>
            </a:r>
            <a:r>
              <a:rPr lang="en-US" dirty="0" smtClean="0"/>
              <a:t>, </a:t>
            </a:r>
            <a:r>
              <a:rPr lang="en-US" dirty="0" err="1" smtClean="0"/>
              <a:t>Onychomycosis</a:t>
            </a:r>
            <a:r>
              <a:rPr lang="en-US" dirty="0" smtClean="0"/>
              <a:t>, </a:t>
            </a:r>
            <a:r>
              <a:rPr lang="en-US" dirty="0" err="1" smtClean="0"/>
              <a:t>Histoplasma</a:t>
            </a:r>
            <a:r>
              <a:rPr lang="en-US" dirty="0" smtClean="0"/>
              <a:t>, </a:t>
            </a:r>
            <a:r>
              <a:rPr lang="en-US" dirty="0" err="1" smtClean="0"/>
              <a:t>Blastomyces</a:t>
            </a:r>
            <a:r>
              <a:rPr lang="en-US" dirty="0" smtClean="0"/>
              <a:t>, </a:t>
            </a:r>
            <a:r>
              <a:rPr lang="en-US" dirty="0" err="1" smtClean="0"/>
              <a:t>Sporothrix</a:t>
            </a:r>
            <a:r>
              <a:rPr lang="en-US" dirty="0" smtClean="0"/>
              <a:t>.</a:t>
            </a:r>
          </a:p>
          <a:p>
            <a:pPr eaLnBrk="1" hangingPunct="1">
              <a:lnSpc>
                <a:spcPct val="80000"/>
              </a:lnSpc>
              <a:buFontTx/>
              <a:buNone/>
            </a:pPr>
            <a:r>
              <a:rPr lang="en-US" b="1" u="sng" dirty="0" smtClean="0"/>
              <a:t>Dose</a:t>
            </a:r>
            <a:r>
              <a:rPr lang="en-US" dirty="0" smtClean="0"/>
              <a:t>: 100-400mg/d (I.V, P.O)</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5C56ED52-C48F-4232-B12A-4DB88DFF6F74}"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114</a:t>
            </a:fld>
            <a:endParaRPr lang="en-US"/>
          </a:p>
        </p:txBody>
      </p:sp>
      <p:sp>
        <p:nvSpPr>
          <p:cNvPr id="75778" name="Rectangle 2"/>
          <p:cNvSpPr>
            <a:spLocks noGrp="1" noChangeArrowheads="1"/>
          </p:cNvSpPr>
          <p:nvPr>
            <p:ph sz="quarter" idx="1"/>
          </p:nvPr>
        </p:nvSpPr>
        <p:spPr>
          <a:xfrm>
            <a:off x="457200" y="228600"/>
            <a:ext cx="8229600" cy="6324600"/>
          </a:xfrm>
        </p:spPr>
        <p:txBody>
          <a:bodyPr>
            <a:noAutofit/>
          </a:bodyPr>
          <a:lstStyle/>
          <a:p>
            <a:pPr eaLnBrk="1" hangingPunct="1">
              <a:lnSpc>
                <a:spcPct val="80000"/>
              </a:lnSpc>
              <a:buFontTx/>
              <a:buNone/>
            </a:pPr>
            <a:r>
              <a:rPr lang="en-US" b="1" dirty="0" smtClean="0"/>
              <a:t>C) FLUCONAZOLE</a:t>
            </a:r>
            <a:endParaRPr lang="en-US" dirty="0" smtClean="0"/>
          </a:p>
          <a:p>
            <a:pPr eaLnBrk="1" hangingPunct="1">
              <a:lnSpc>
                <a:spcPct val="80000"/>
              </a:lnSpc>
              <a:buFontTx/>
              <a:buNone/>
            </a:pPr>
            <a:r>
              <a:rPr lang="en-US" b="1" u="sng" dirty="0" smtClean="0"/>
              <a:t>Administration</a:t>
            </a:r>
            <a:r>
              <a:rPr lang="en-US" dirty="0" smtClean="0"/>
              <a:t>: oral &amp; parenteral</a:t>
            </a:r>
          </a:p>
          <a:p>
            <a:pPr eaLnBrk="1" hangingPunct="1">
              <a:lnSpc>
                <a:spcPct val="80000"/>
              </a:lnSpc>
              <a:buFontTx/>
              <a:buNone/>
            </a:pPr>
            <a:r>
              <a:rPr lang="en-US" b="1" u="sng" dirty="0" smtClean="0"/>
              <a:t>Absorption</a:t>
            </a:r>
            <a:r>
              <a:rPr lang="en-US" dirty="0" smtClean="0"/>
              <a:t>: good</a:t>
            </a:r>
          </a:p>
          <a:p>
            <a:pPr eaLnBrk="1" hangingPunct="1">
              <a:lnSpc>
                <a:spcPct val="80000"/>
              </a:lnSpc>
              <a:buFontTx/>
              <a:buNone/>
            </a:pPr>
            <a:r>
              <a:rPr lang="en-US" b="1" u="sng" dirty="0" smtClean="0"/>
              <a:t>Distribution</a:t>
            </a:r>
            <a:r>
              <a:rPr lang="en-US" dirty="0" smtClean="0"/>
              <a:t>: good and can enter into CSF</a:t>
            </a:r>
          </a:p>
          <a:p>
            <a:pPr eaLnBrk="1" hangingPunct="1">
              <a:lnSpc>
                <a:spcPct val="80000"/>
              </a:lnSpc>
              <a:buFontTx/>
              <a:buNone/>
            </a:pPr>
            <a:r>
              <a:rPr lang="en-US" b="1" u="sng" dirty="0" smtClean="0"/>
              <a:t>S/E</a:t>
            </a:r>
            <a:r>
              <a:rPr lang="en-US" dirty="0" smtClean="0"/>
              <a:t> </a:t>
            </a:r>
          </a:p>
          <a:p>
            <a:pPr eaLnBrk="1" hangingPunct="1">
              <a:lnSpc>
                <a:spcPct val="80000"/>
              </a:lnSpc>
            </a:pPr>
            <a:r>
              <a:rPr lang="en-US" dirty="0" smtClean="0"/>
              <a:t>Least effect on GIT irritation</a:t>
            </a:r>
          </a:p>
          <a:p>
            <a:pPr eaLnBrk="1" hangingPunct="1">
              <a:lnSpc>
                <a:spcPct val="80000"/>
              </a:lnSpc>
              <a:buFontTx/>
              <a:buNone/>
            </a:pPr>
            <a:r>
              <a:rPr lang="en-US" b="1" u="sng" dirty="0" smtClean="0"/>
              <a:t>USES</a:t>
            </a:r>
          </a:p>
          <a:p>
            <a:pPr eaLnBrk="1" hangingPunct="1">
              <a:lnSpc>
                <a:spcPct val="80000"/>
              </a:lnSpc>
              <a:buFontTx/>
              <a:buNone/>
            </a:pPr>
            <a:r>
              <a:rPr lang="en-US" dirty="0" smtClean="0"/>
              <a:t>	1. DOC treatment of cryptococcal meningitis</a:t>
            </a:r>
          </a:p>
          <a:p>
            <a:pPr eaLnBrk="1" hangingPunct="1">
              <a:lnSpc>
                <a:spcPct val="80000"/>
              </a:lnSpc>
              <a:buFontTx/>
              <a:buNone/>
            </a:pPr>
            <a:r>
              <a:rPr lang="en-US" dirty="0" smtClean="0"/>
              <a:t>	2. DOC prophylaxis of cryptococcal meningitis</a:t>
            </a:r>
          </a:p>
          <a:p>
            <a:pPr eaLnBrk="1" hangingPunct="1">
              <a:lnSpc>
                <a:spcPct val="80000"/>
              </a:lnSpc>
              <a:buFontTx/>
              <a:buNone/>
            </a:pPr>
            <a:r>
              <a:rPr lang="en-US" dirty="0" smtClean="0"/>
              <a:t>	3. </a:t>
            </a:r>
            <a:r>
              <a:rPr lang="en-US" dirty="0" err="1" smtClean="0"/>
              <a:t>Candidemia</a:t>
            </a:r>
            <a:endParaRPr lang="en-US" dirty="0" smtClean="0"/>
          </a:p>
          <a:p>
            <a:pPr eaLnBrk="1" hangingPunct="1">
              <a:lnSpc>
                <a:spcPct val="80000"/>
              </a:lnSpc>
              <a:buFontTx/>
              <a:buNone/>
            </a:pPr>
            <a:r>
              <a:rPr lang="en-US" dirty="0" smtClean="0"/>
              <a:t>	4. </a:t>
            </a:r>
            <a:r>
              <a:rPr lang="en-US" dirty="0" err="1" smtClean="0"/>
              <a:t>Mucocutaneus</a:t>
            </a:r>
            <a:r>
              <a:rPr lang="en-US" dirty="0" smtClean="0"/>
              <a:t> </a:t>
            </a:r>
            <a:r>
              <a:rPr lang="en-US" dirty="0" err="1" smtClean="0"/>
              <a:t>candidiasis</a:t>
            </a:r>
            <a:endParaRPr lang="en-US" dirty="0" smtClean="0"/>
          </a:p>
          <a:p>
            <a:pPr eaLnBrk="1" hangingPunct="1">
              <a:lnSpc>
                <a:spcPct val="80000"/>
              </a:lnSpc>
              <a:buFontTx/>
              <a:buNone/>
            </a:pPr>
            <a:endParaRPr lang="en-US" i="1" dirty="0" smtClean="0"/>
          </a:p>
          <a:p>
            <a:pPr eaLnBrk="1" hangingPunct="1">
              <a:lnSpc>
                <a:spcPct val="80000"/>
              </a:lnSpc>
              <a:buFontTx/>
              <a:buNone/>
            </a:pPr>
            <a:r>
              <a:rPr lang="en-US" b="1" u="sng" dirty="0" smtClean="0"/>
              <a:t>Dose</a:t>
            </a:r>
            <a:r>
              <a:rPr lang="en-US" b="1" dirty="0" smtClean="0"/>
              <a:t>: </a:t>
            </a:r>
            <a:r>
              <a:rPr lang="en-US" dirty="0" smtClean="0"/>
              <a:t>100-800mg/d in divided doses.</a:t>
            </a:r>
          </a:p>
          <a:p>
            <a:pPr eaLnBrk="1" hangingPunct="1">
              <a:lnSpc>
                <a:spcPct val="80000"/>
              </a:lnSpc>
              <a:buFontTx/>
              <a:buNone/>
            </a:pPr>
            <a:endParaRPr lang="en-US" b="1" dirty="0" smtClean="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6073E8F1-1F19-4423-899F-881C74A9178C}"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115</a:t>
            </a:fld>
            <a:endParaRPr lang="en-US"/>
          </a:p>
        </p:txBody>
      </p:sp>
      <p:sp>
        <p:nvSpPr>
          <p:cNvPr id="76802" name="Rectangle 2"/>
          <p:cNvSpPr>
            <a:spLocks noGrp="1" noChangeArrowheads="1"/>
          </p:cNvSpPr>
          <p:nvPr>
            <p:ph sz="quarter" idx="1"/>
          </p:nvPr>
        </p:nvSpPr>
        <p:spPr>
          <a:xfrm>
            <a:off x="457200" y="381000"/>
            <a:ext cx="8229600" cy="6172200"/>
          </a:xfrm>
        </p:spPr>
        <p:txBody>
          <a:bodyPr>
            <a:noAutofit/>
          </a:bodyPr>
          <a:lstStyle/>
          <a:p>
            <a:pPr eaLnBrk="1" hangingPunct="1">
              <a:lnSpc>
                <a:spcPct val="80000"/>
              </a:lnSpc>
              <a:buFontTx/>
              <a:buNone/>
            </a:pPr>
            <a:r>
              <a:rPr lang="en-US" b="1" dirty="0" smtClean="0"/>
              <a:t>3. FLUCYTOSINE</a:t>
            </a:r>
          </a:p>
          <a:p>
            <a:pPr eaLnBrk="1" hangingPunct="1">
              <a:lnSpc>
                <a:spcPct val="80000"/>
              </a:lnSpc>
              <a:buFontTx/>
              <a:buNone/>
            </a:pPr>
            <a:r>
              <a:rPr lang="en-US" b="1" u="sng" dirty="0" smtClean="0"/>
              <a:t>Mechanism</a:t>
            </a:r>
            <a:r>
              <a:rPr lang="en-US" dirty="0" smtClean="0"/>
              <a:t>: </a:t>
            </a:r>
            <a:r>
              <a:rPr lang="sr-Cyrl-CS" dirty="0" smtClean="0"/>
              <a:t>inhibit DNA and RNA synthesis</a:t>
            </a:r>
            <a:r>
              <a:rPr lang="en-US" dirty="0" smtClean="0"/>
              <a:t>.</a:t>
            </a:r>
          </a:p>
          <a:p>
            <a:pPr eaLnBrk="1" hangingPunct="1">
              <a:lnSpc>
                <a:spcPct val="80000"/>
              </a:lnSpc>
              <a:buFontTx/>
              <a:buNone/>
            </a:pPr>
            <a:r>
              <a:rPr lang="en-US" b="1" u="sng" dirty="0" smtClean="0"/>
              <a:t>Administration</a:t>
            </a:r>
            <a:r>
              <a:rPr lang="en-US" dirty="0" smtClean="0"/>
              <a:t>: oral &amp; well absorbed.</a:t>
            </a:r>
          </a:p>
          <a:p>
            <a:pPr eaLnBrk="1" hangingPunct="1">
              <a:lnSpc>
                <a:spcPct val="80000"/>
              </a:lnSpc>
              <a:buFontTx/>
              <a:buNone/>
            </a:pPr>
            <a:r>
              <a:rPr lang="en-US" b="1" u="sng" dirty="0" smtClean="0"/>
              <a:t>Distribution</a:t>
            </a:r>
            <a:r>
              <a:rPr lang="en-US" dirty="0" smtClean="0"/>
              <a:t>: into all body tissues and fluids including CSF</a:t>
            </a:r>
          </a:p>
          <a:p>
            <a:pPr eaLnBrk="1" hangingPunct="1">
              <a:lnSpc>
                <a:spcPct val="80000"/>
              </a:lnSpc>
              <a:buFontTx/>
              <a:buNone/>
            </a:pPr>
            <a:r>
              <a:rPr lang="en-US" b="1" u="sng" dirty="0" smtClean="0"/>
              <a:t>Elimination</a:t>
            </a:r>
            <a:r>
              <a:rPr lang="en-US" dirty="0" smtClean="0"/>
              <a:t>: t</a:t>
            </a:r>
            <a:r>
              <a:rPr lang="en-US" baseline="-25000" dirty="0" smtClean="0"/>
              <a:t>1/2</a:t>
            </a:r>
            <a:r>
              <a:rPr lang="en-US" dirty="0" smtClean="0"/>
              <a:t> -4hrs; Renal excretion.</a:t>
            </a:r>
          </a:p>
          <a:p>
            <a:pPr eaLnBrk="1" hangingPunct="1">
              <a:lnSpc>
                <a:spcPct val="80000"/>
              </a:lnSpc>
              <a:buFontTx/>
              <a:buNone/>
            </a:pPr>
            <a:r>
              <a:rPr lang="en-US" b="1" u="sng" dirty="0" smtClean="0"/>
              <a:t>S/E</a:t>
            </a:r>
          </a:p>
          <a:p>
            <a:pPr eaLnBrk="1" hangingPunct="1">
              <a:lnSpc>
                <a:spcPct val="80000"/>
              </a:lnSpc>
              <a:buAutoNum type="arabicPeriod"/>
            </a:pPr>
            <a:r>
              <a:rPr lang="en-US" dirty="0" smtClean="0"/>
              <a:t>Bone marrow depression: pancytopenia</a:t>
            </a:r>
          </a:p>
          <a:p>
            <a:pPr eaLnBrk="1" hangingPunct="1">
              <a:lnSpc>
                <a:spcPct val="80000"/>
              </a:lnSpc>
              <a:buAutoNum type="arabicPeriod"/>
            </a:pPr>
            <a:r>
              <a:rPr lang="en-US" dirty="0" smtClean="0"/>
              <a:t>Alopecia</a:t>
            </a:r>
          </a:p>
          <a:p>
            <a:pPr eaLnBrk="1" hangingPunct="1">
              <a:lnSpc>
                <a:spcPct val="80000"/>
              </a:lnSpc>
              <a:buAutoNum type="arabicPeriod"/>
            </a:pPr>
            <a:r>
              <a:rPr lang="en-US" dirty="0" smtClean="0"/>
              <a:t>Liver damage</a:t>
            </a:r>
          </a:p>
          <a:p>
            <a:pPr eaLnBrk="1" hangingPunct="1">
              <a:lnSpc>
                <a:spcPct val="80000"/>
              </a:lnSpc>
              <a:buAutoNum type="arabicPeriod"/>
            </a:pPr>
            <a:r>
              <a:rPr lang="en-US" dirty="0" smtClean="0"/>
              <a:t>Toxic enterocolitis (GIT disturbance)</a:t>
            </a:r>
          </a:p>
          <a:p>
            <a:pPr eaLnBrk="1" hangingPunct="1">
              <a:lnSpc>
                <a:spcPct val="80000"/>
              </a:lnSpc>
              <a:buFontTx/>
              <a:buNone/>
            </a:pPr>
            <a:r>
              <a:rPr lang="en-US" b="1" u="sng" dirty="0" smtClean="0"/>
              <a:t>D/I</a:t>
            </a:r>
          </a:p>
          <a:p>
            <a:pPr eaLnBrk="1" hangingPunct="1">
              <a:lnSpc>
                <a:spcPct val="80000"/>
              </a:lnSpc>
            </a:pPr>
            <a:r>
              <a:rPr lang="en-US" dirty="0" smtClean="0"/>
              <a:t>Synergistic with amphotericin B and azoles</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22C24B22-1CF4-46AF-B8E8-2DFD21BCD984}"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116</a:t>
            </a:fld>
            <a:endParaRPr lang="en-US"/>
          </a:p>
        </p:txBody>
      </p:sp>
      <p:sp>
        <p:nvSpPr>
          <p:cNvPr id="76802" name="Rectangle 2"/>
          <p:cNvSpPr>
            <a:spLocks noGrp="1" noChangeArrowheads="1"/>
          </p:cNvSpPr>
          <p:nvPr>
            <p:ph sz="quarter" idx="1"/>
          </p:nvPr>
        </p:nvSpPr>
        <p:spPr>
          <a:xfrm>
            <a:off x="228600" y="152400"/>
            <a:ext cx="8686800" cy="6553200"/>
          </a:xfrm>
        </p:spPr>
        <p:txBody>
          <a:bodyPr>
            <a:noAutofit/>
          </a:bodyPr>
          <a:lstStyle/>
          <a:p>
            <a:pPr>
              <a:lnSpc>
                <a:spcPct val="80000"/>
              </a:lnSpc>
              <a:buNone/>
            </a:pPr>
            <a:r>
              <a:rPr lang="en-US" b="1" u="sng" dirty="0" smtClean="0"/>
              <a:t>Uses</a:t>
            </a:r>
            <a:r>
              <a:rPr lang="en-US" dirty="0" smtClean="0"/>
              <a:t>: (always combined with others to prevent resistance)</a:t>
            </a:r>
          </a:p>
          <a:p>
            <a:pPr>
              <a:lnSpc>
                <a:spcPct val="80000"/>
              </a:lnSpc>
            </a:pPr>
            <a:r>
              <a:rPr lang="en-US" dirty="0" smtClean="0"/>
              <a:t>Cryptococcal meningitis</a:t>
            </a:r>
            <a:endParaRPr lang="en-US" i="1" dirty="0" smtClean="0"/>
          </a:p>
          <a:p>
            <a:pPr>
              <a:lnSpc>
                <a:spcPct val="80000"/>
              </a:lnSpc>
            </a:pPr>
            <a:r>
              <a:rPr lang="en-US" dirty="0" smtClean="0"/>
              <a:t>Some dermatophytic infection</a:t>
            </a:r>
            <a:endParaRPr lang="en-US" b="1" dirty="0" smtClean="0"/>
          </a:p>
          <a:p>
            <a:pPr marL="457200" indent="-457200">
              <a:buNone/>
              <a:defRPr/>
            </a:pPr>
            <a:r>
              <a:rPr lang="en-US" b="1" u="sng" dirty="0" smtClean="0"/>
              <a:t>4. GRISEOFULVIN</a:t>
            </a:r>
            <a:endParaRPr lang="en-US" u="sng" dirty="0" smtClean="0"/>
          </a:p>
          <a:p>
            <a:pPr marL="457200" indent="-457200">
              <a:buNone/>
              <a:defRPr/>
            </a:pPr>
            <a:r>
              <a:rPr lang="en-US" dirty="0" smtClean="0"/>
              <a:t>D</a:t>
            </a:r>
            <a:r>
              <a:rPr lang="sr-Cyrl-CS" dirty="0" smtClean="0"/>
              <a:t>eposited in newly forming skin</a:t>
            </a:r>
            <a:r>
              <a:rPr lang="en-US" dirty="0" smtClean="0"/>
              <a:t>,nail, hair where it</a:t>
            </a:r>
            <a:r>
              <a:rPr lang="sr-Cyrl-CS" dirty="0" smtClean="0"/>
              <a:t> </a:t>
            </a:r>
            <a:endParaRPr lang="en-US" dirty="0" smtClean="0"/>
          </a:p>
          <a:p>
            <a:pPr marL="457200" indent="-457200">
              <a:buNone/>
              <a:defRPr/>
            </a:pPr>
            <a:r>
              <a:rPr lang="sr-Cyrl-CS" dirty="0" smtClean="0"/>
              <a:t>binds to keratin, protecting </a:t>
            </a:r>
            <a:r>
              <a:rPr lang="en-US" dirty="0" smtClean="0"/>
              <a:t> </a:t>
            </a:r>
            <a:r>
              <a:rPr lang="sr-Cyrl-CS" dirty="0" smtClean="0"/>
              <a:t>from new infections</a:t>
            </a:r>
            <a:r>
              <a:rPr lang="en-US" dirty="0" smtClean="0"/>
              <a:t>.</a:t>
            </a:r>
          </a:p>
          <a:p>
            <a:pPr>
              <a:buFont typeface="Arial" charset="0"/>
              <a:buNone/>
              <a:defRPr/>
            </a:pPr>
            <a:r>
              <a:rPr lang="sr-Cyrl-CS" b="1" u="sng" dirty="0" smtClean="0"/>
              <a:t>Abs</a:t>
            </a:r>
            <a:r>
              <a:rPr lang="en-US" b="1" u="sng" dirty="0" err="1" smtClean="0"/>
              <a:t>orption</a:t>
            </a:r>
            <a:r>
              <a:rPr lang="en-US" u="sng" dirty="0" smtClean="0"/>
              <a:t>:</a:t>
            </a:r>
            <a:r>
              <a:rPr lang="sr-Cyrl-CS" u="sng" dirty="0" smtClean="0"/>
              <a:t>  </a:t>
            </a:r>
            <a:r>
              <a:rPr lang="sr-Cyrl-CS" dirty="0" smtClean="0"/>
              <a:t>improved with fatty foods</a:t>
            </a:r>
            <a:r>
              <a:rPr lang="en-US" dirty="0" smtClean="0"/>
              <a:t>.</a:t>
            </a:r>
          </a:p>
          <a:p>
            <a:pPr>
              <a:buFont typeface="Arial" charset="0"/>
              <a:buNone/>
              <a:defRPr/>
            </a:pPr>
            <a:r>
              <a:rPr lang="en-US" b="1" u="sng" dirty="0" smtClean="0"/>
              <a:t>Use</a:t>
            </a:r>
            <a:r>
              <a:rPr lang="en-US" dirty="0" smtClean="0"/>
              <a:t>: treatm</a:t>
            </a:r>
            <a:r>
              <a:rPr lang="sr-Cyrl-CS" dirty="0" smtClean="0"/>
              <a:t>ent of dermatophytosis </a:t>
            </a:r>
            <a:endParaRPr lang="en-US" dirty="0" smtClean="0"/>
          </a:p>
          <a:p>
            <a:pPr>
              <a:buFont typeface="Arial" charset="0"/>
              <a:buNone/>
              <a:defRPr/>
            </a:pPr>
            <a:r>
              <a:rPr lang="en-US" b="1" u="sng" dirty="0" smtClean="0"/>
              <a:t>Dose</a:t>
            </a:r>
            <a:r>
              <a:rPr lang="en-US" dirty="0" smtClean="0"/>
              <a:t>:</a:t>
            </a:r>
            <a:r>
              <a:rPr lang="sr-Cyrl-CS" dirty="0" smtClean="0"/>
              <a:t>1 g/d. </a:t>
            </a:r>
            <a:r>
              <a:rPr lang="en-US" dirty="0" smtClean="0"/>
              <a:t>(</a:t>
            </a:r>
            <a:r>
              <a:rPr lang="sr-Cyrl-CS" dirty="0" smtClean="0"/>
              <a:t>may require therapy for months</a:t>
            </a:r>
            <a:r>
              <a:rPr lang="en-US" dirty="0" smtClean="0"/>
              <a:t>)</a:t>
            </a:r>
          </a:p>
          <a:p>
            <a:pPr>
              <a:buFont typeface="Arial" charset="0"/>
              <a:buNone/>
              <a:defRPr/>
            </a:pPr>
            <a:r>
              <a:rPr lang="en-US" b="1" u="sng" dirty="0" smtClean="0"/>
              <a:t>S/E</a:t>
            </a:r>
            <a:r>
              <a:rPr lang="en-US" u="sng" dirty="0" smtClean="0"/>
              <a:t>:</a:t>
            </a:r>
            <a:r>
              <a:rPr lang="en-US" dirty="0" smtClean="0"/>
              <a:t> A</a:t>
            </a:r>
            <a:r>
              <a:rPr lang="sr-Cyrl-CS" dirty="0" smtClean="0"/>
              <a:t>llergic</a:t>
            </a:r>
            <a:r>
              <a:rPr lang="en-US" dirty="0" smtClean="0"/>
              <a:t> reactions</a:t>
            </a:r>
            <a:r>
              <a:rPr lang="sr-Cyrl-CS" dirty="0" smtClean="0"/>
              <a:t>, hepatitis</a:t>
            </a:r>
            <a:endParaRPr lang="en-US" dirty="0" smtClean="0"/>
          </a:p>
          <a:p>
            <a:pPr eaLnBrk="1" hangingPunct="1">
              <a:lnSpc>
                <a:spcPct val="80000"/>
              </a:lnSpc>
              <a:buFontTx/>
              <a:buNone/>
            </a:pPr>
            <a:endParaRPr lang="en-US" dirty="0" smtClean="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6015978A-6E7B-44D2-99B9-44270CC067B4}"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117</a:t>
            </a:fld>
            <a:endParaRPr lang="en-US"/>
          </a:p>
        </p:txBody>
      </p:sp>
      <p:sp>
        <p:nvSpPr>
          <p:cNvPr id="77826" name="Rectangle 2"/>
          <p:cNvSpPr>
            <a:spLocks noGrp="1" noChangeArrowheads="1"/>
          </p:cNvSpPr>
          <p:nvPr>
            <p:ph sz="quarter" idx="1"/>
          </p:nvPr>
        </p:nvSpPr>
        <p:spPr>
          <a:xfrm>
            <a:off x="457200" y="304800"/>
            <a:ext cx="8229600" cy="5821363"/>
          </a:xfrm>
        </p:spPr>
        <p:txBody>
          <a:bodyPr>
            <a:normAutofit/>
          </a:bodyPr>
          <a:lstStyle/>
          <a:p>
            <a:pPr eaLnBrk="1" hangingPunct="1">
              <a:lnSpc>
                <a:spcPct val="80000"/>
              </a:lnSpc>
              <a:buFontTx/>
              <a:buNone/>
              <a:defRPr/>
            </a:pPr>
            <a:r>
              <a:rPr lang="en-US" b="1" dirty="0" smtClean="0"/>
              <a:t>TOPICAL  ANTIFUNGALS </a:t>
            </a:r>
          </a:p>
          <a:p>
            <a:pPr eaLnBrk="1" hangingPunct="1">
              <a:lnSpc>
                <a:spcPct val="80000"/>
              </a:lnSpc>
              <a:buFontTx/>
              <a:buNone/>
              <a:defRPr/>
            </a:pPr>
            <a:r>
              <a:rPr lang="en-US" b="1" dirty="0" smtClean="0"/>
              <a:t> 1.NYSTATIN</a:t>
            </a:r>
            <a:endParaRPr lang="en-US" dirty="0" smtClean="0"/>
          </a:p>
          <a:p>
            <a:pPr eaLnBrk="1" hangingPunct="1">
              <a:lnSpc>
                <a:spcPct val="80000"/>
              </a:lnSpc>
              <a:buFontTx/>
              <a:buNone/>
              <a:defRPr/>
            </a:pPr>
            <a:r>
              <a:rPr lang="en-US" b="1" u="sng" dirty="0" smtClean="0"/>
              <a:t>Mechanism</a:t>
            </a:r>
            <a:r>
              <a:rPr lang="en-US" dirty="0" smtClean="0"/>
              <a:t>: binds ergosterol causing pore formation &amp; cell wall disruption.</a:t>
            </a:r>
          </a:p>
          <a:p>
            <a:pPr eaLnBrk="1" hangingPunct="1">
              <a:lnSpc>
                <a:spcPct val="80000"/>
              </a:lnSpc>
              <a:buFontTx/>
              <a:buNone/>
              <a:defRPr/>
            </a:pPr>
            <a:r>
              <a:rPr lang="en-US" b="1" u="sng" dirty="0" smtClean="0"/>
              <a:t>Administration</a:t>
            </a:r>
            <a:r>
              <a:rPr lang="en-US" dirty="0" smtClean="0"/>
              <a:t>: topical or local only (it is too toxic for systemic use)</a:t>
            </a:r>
          </a:p>
          <a:p>
            <a:pPr eaLnBrk="1" hangingPunct="1">
              <a:lnSpc>
                <a:spcPct val="80000"/>
              </a:lnSpc>
              <a:buFontTx/>
              <a:buNone/>
              <a:defRPr/>
            </a:pPr>
            <a:r>
              <a:rPr lang="en-US" b="1" u="sng" dirty="0" smtClean="0"/>
              <a:t>Absorption</a:t>
            </a:r>
            <a:r>
              <a:rPr lang="en-US" dirty="0" smtClean="0"/>
              <a:t>: very poor.</a:t>
            </a:r>
          </a:p>
          <a:p>
            <a:pPr eaLnBrk="1" hangingPunct="1">
              <a:lnSpc>
                <a:spcPct val="80000"/>
              </a:lnSpc>
              <a:buFontTx/>
              <a:buNone/>
              <a:defRPr/>
            </a:pPr>
            <a:r>
              <a:rPr lang="en-US" b="1" u="sng" dirty="0" smtClean="0"/>
              <a:t>Uses</a:t>
            </a:r>
          </a:p>
          <a:p>
            <a:pPr eaLnBrk="1" hangingPunct="1">
              <a:lnSpc>
                <a:spcPct val="80000"/>
              </a:lnSpc>
              <a:defRPr/>
            </a:pPr>
            <a:r>
              <a:rPr lang="en-US" dirty="0" smtClean="0"/>
              <a:t>Candida infections – oropharynx, GIT, vagina, </a:t>
            </a:r>
            <a:r>
              <a:rPr lang="en-US" dirty="0" err="1" smtClean="0"/>
              <a:t>cutaneous</a:t>
            </a:r>
            <a:r>
              <a:rPr lang="en-US" dirty="0" smtClean="0"/>
              <a:t>.</a:t>
            </a:r>
          </a:p>
          <a:p>
            <a:pPr eaLnBrk="1" hangingPunct="1">
              <a:buFont typeface="Arial" charset="0"/>
              <a:buNone/>
              <a:defRPr/>
            </a:pPr>
            <a:endParaRPr lang="en-US" b="1" dirty="0" smtClean="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FE289736-2870-4F7D-BC46-5C133B329263}"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118</a:t>
            </a:fld>
            <a:endParaRPr lang="en-US"/>
          </a:p>
        </p:txBody>
      </p:sp>
      <p:sp>
        <p:nvSpPr>
          <p:cNvPr id="77826" name="Rectangle 2"/>
          <p:cNvSpPr>
            <a:spLocks noGrp="1" noChangeArrowheads="1"/>
          </p:cNvSpPr>
          <p:nvPr>
            <p:ph sz="quarter" idx="1"/>
          </p:nvPr>
        </p:nvSpPr>
        <p:spPr>
          <a:xfrm>
            <a:off x="457200" y="304800"/>
            <a:ext cx="8229600" cy="5821363"/>
          </a:xfrm>
        </p:spPr>
        <p:txBody>
          <a:bodyPr>
            <a:normAutofit/>
          </a:bodyPr>
          <a:lstStyle/>
          <a:p>
            <a:pPr eaLnBrk="1" hangingPunct="1">
              <a:buFont typeface="Arial" charset="0"/>
              <a:buNone/>
              <a:defRPr/>
            </a:pPr>
            <a:endParaRPr lang="en-US" b="1" dirty="0" smtClean="0"/>
          </a:p>
          <a:p>
            <a:pPr eaLnBrk="1" hangingPunct="1">
              <a:buFont typeface="Arial" charset="0"/>
              <a:buNone/>
              <a:defRPr/>
            </a:pPr>
            <a:r>
              <a:rPr lang="en-US" b="1" dirty="0" smtClean="0"/>
              <a:t>2. </a:t>
            </a:r>
            <a:r>
              <a:rPr lang="sr-Cyrl-CS" b="1" dirty="0" smtClean="0"/>
              <a:t>TOPICAL AZOLES</a:t>
            </a:r>
          </a:p>
          <a:p>
            <a:pPr eaLnBrk="1" hangingPunct="1">
              <a:buFont typeface="Arial" charset="0"/>
              <a:buNone/>
              <a:defRPr/>
            </a:pPr>
            <a:r>
              <a:rPr lang="en-US" dirty="0" smtClean="0"/>
              <a:t>e.g. C</a:t>
            </a:r>
            <a:r>
              <a:rPr lang="sr-Cyrl-CS" dirty="0" smtClean="0"/>
              <a:t>lotrimazole and miconazole</a:t>
            </a:r>
            <a:endParaRPr lang="en-US" dirty="0" smtClean="0"/>
          </a:p>
          <a:p>
            <a:pPr eaLnBrk="1" hangingPunct="1">
              <a:buFont typeface="Arial" charset="0"/>
              <a:buNone/>
              <a:defRPr/>
            </a:pPr>
            <a:r>
              <a:rPr lang="en-US" b="1" u="sng" dirty="0" smtClean="0"/>
              <a:t>Uses</a:t>
            </a:r>
            <a:endParaRPr lang="en-GB" b="1" u="sng" dirty="0" smtClean="0"/>
          </a:p>
          <a:p>
            <a:pPr eaLnBrk="1" hangingPunct="1">
              <a:defRPr/>
            </a:pPr>
            <a:r>
              <a:rPr lang="sr-Cyrl-CS" dirty="0" smtClean="0"/>
              <a:t>vulvovaginal candidiasis</a:t>
            </a:r>
            <a:endParaRPr lang="en-US" dirty="0" smtClean="0"/>
          </a:p>
          <a:p>
            <a:pPr eaLnBrk="1" hangingPunct="1">
              <a:defRPr/>
            </a:pPr>
            <a:r>
              <a:rPr lang="sr-Cyrl-CS" dirty="0" smtClean="0"/>
              <a:t>oral thrush</a:t>
            </a:r>
            <a:endParaRPr lang="en-US" dirty="0" smtClean="0"/>
          </a:p>
          <a:p>
            <a:pPr eaLnBrk="1" hangingPunct="1">
              <a:defRPr/>
            </a:pPr>
            <a:r>
              <a:rPr lang="sr-Cyrl-CS" dirty="0" smtClean="0"/>
              <a:t>dermatophytic infections</a:t>
            </a:r>
            <a:r>
              <a:rPr lang="en-US" dirty="0" smtClean="0"/>
              <a:t> (-</a:t>
            </a:r>
            <a:r>
              <a:rPr lang="sr-Cyrl-CS" dirty="0" smtClean="0"/>
              <a:t>tinea corporis, tinea pedis, and tinea cruris</a:t>
            </a:r>
            <a:r>
              <a:rPr lang="en-US" dirty="0" smtClean="0"/>
              <a:t>)</a:t>
            </a:r>
            <a:r>
              <a:rPr lang="sr-Cyrl-CS" dirty="0" smtClean="0"/>
              <a:t>. </a:t>
            </a:r>
            <a:endParaRPr lang="en-US" dirty="0" smtClean="0"/>
          </a:p>
          <a:p>
            <a:pPr eaLnBrk="1" hangingPunct="1">
              <a:buFont typeface="Arial" charset="0"/>
              <a:buNone/>
              <a:defRPr/>
            </a:pPr>
            <a:r>
              <a:rPr lang="en-US" b="1" u="sng" dirty="0" smtClean="0"/>
              <a:t>S/E: </a:t>
            </a:r>
            <a:r>
              <a:rPr lang="en-US" dirty="0" smtClean="0"/>
              <a:t>very</a:t>
            </a:r>
            <a:r>
              <a:rPr lang="sr-Cyrl-CS" dirty="0" smtClean="0"/>
              <a:t> rare</a:t>
            </a:r>
            <a:endParaRPr lang="en-US" dirty="0" smtClean="0"/>
          </a:p>
          <a:p>
            <a:pPr eaLnBrk="1" hangingPunct="1">
              <a:buFont typeface="Arial" charset="0"/>
              <a:buNone/>
              <a:defRPr/>
            </a:pPr>
            <a:endParaRPr lang="en-US" dirty="0" smtClean="0"/>
          </a:p>
          <a:p>
            <a:pPr eaLnBrk="1" hangingPunct="1">
              <a:buFont typeface="Arial" charset="0"/>
              <a:buNone/>
              <a:defRPr/>
            </a:pPr>
            <a:endParaRPr lang="en-US" dirty="0" smtClean="0"/>
          </a:p>
          <a:p>
            <a:pPr eaLnBrk="1" hangingPunct="1">
              <a:buFont typeface="Arial" charset="0"/>
              <a:buNone/>
              <a:defRPr/>
            </a:pPr>
            <a:endParaRPr lang="en-GB" dirty="0" smtClean="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5332558B-AFE8-4352-BDB8-486C4E3B1567}"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119</a:t>
            </a:fld>
            <a:endParaRPr lang="en-US"/>
          </a:p>
        </p:txBody>
      </p:sp>
      <p:sp>
        <p:nvSpPr>
          <p:cNvPr id="117762" name="Rectangle 2"/>
          <p:cNvSpPr>
            <a:spLocks noGrp="1" noChangeArrowheads="1"/>
          </p:cNvSpPr>
          <p:nvPr>
            <p:ph sz="quarter" idx="1"/>
          </p:nvPr>
        </p:nvSpPr>
        <p:spPr>
          <a:xfrm>
            <a:off x="457729" y="0"/>
            <a:ext cx="8228542" cy="6477000"/>
          </a:xfrm>
        </p:spPr>
        <p:txBody>
          <a:bodyPr>
            <a:noAutofit/>
          </a:bodyPr>
          <a:lstStyle/>
          <a:p>
            <a:pPr eaLnBrk="1" hangingPunct="1">
              <a:lnSpc>
                <a:spcPct val="80000"/>
              </a:lnSpc>
              <a:buFontTx/>
              <a:buNone/>
              <a:defRPr/>
            </a:pPr>
            <a:r>
              <a:rPr lang="en-US" b="1" dirty="0" smtClean="0"/>
              <a:t>Treatment of </a:t>
            </a:r>
            <a:r>
              <a:rPr lang="en-US" b="1" dirty="0" err="1" smtClean="0"/>
              <a:t>Trypanosomiasis</a:t>
            </a:r>
            <a:endParaRPr lang="en-US" b="1" dirty="0" smtClean="0"/>
          </a:p>
          <a:p>
            <a:pPr eaLnBrk="1" hangingPunct="1">
              <a:lnSpc>
                <a:spcPct val="80000"/>
              </a:lnSpc>
              <a:buFontTx/>
              <a:buNone/>
              <a:defRPr/>
            </a:pPr>
            <a:r>
              <a:rPr lang="en-US" b="1" dirty="0" smtClean="0"/>
              <a:t>1</a:t>
            </a:r>
            <a:r>
              <a:rPr lang="en-US" b="1" dirty="0"/>
              <a:t>. SURAMIN</a:t>
            </a:r>
          </a:p>
          <a:p>
            <a:pPr eaLnBrk="1" hangingPunct="1">
              <a:lnSpc>
                <a:spcPct val="80000"/>
              </a:lnSpc>
              <a:buFontTx/>
              <a:buNone/>
              <a:defRPr/>
            </a:pPr>
            <a:r>
              <a:rPr lang="en-US" u="sng" dirty="0" err="1"/>
              <a:t>Adm</a:t>
            </a:r>
            <a:r>
              <a:rPr lang="en-US" dirty="0"/>
              <a:t>: parenteral </a:t>
            </a:r>
          </a:p>
          <a:p>
            <a:pPr eaLnBrk="1" hangingPunct="1">
              <a:lnSpc>
                <a:spcPct val="80000"/>
              </a:lnSpc>
              <a:buFontTx/>
              <a:buNone/>
              <a:defRPr/>
            </a:pPr>
            <a:r>
              <a:rPr lang="en-US" u="sng" dirty="0"/>
              <a:t>Distribution</a:t>
            </a:r>
            <a:r>
              <a:rPr lang="en-US" dirty="0"/>
              <a:t> – does NOT enter CNS</a:t>
            </a:r>
          </a:p>
          <a:p>
            <a:pPr eaLnBrk="1" hangingPunct="1">
              <a:lnSpc>
                <a:spcPct val="80000"/>
              </a:lnSpc>
              <a:buFontTx/>
              <a:buNone/>
              <a:defRPr/>
            </a:pPr>
            <a:r>
              <a:rPr lang="en-US" u="sng" dirty="0"/>
              <a:t>Elimination</a:t>
            </a:r>
            <a:r>
              <a:rPr lang="en-US" dirty="0"/>
              <a:t>: </a:t>
            </a:r>
            <a:r>
              <a:rPr lang="en-US" dirty="0" smtClean="0"/>
              <a:t>Slow </a:t>
            </a:r>
            <a:r>
              <a:rPr lang="en-US" dirty="0"/>
              <a:t>renal excretion</a:t>
            </a:r>
          </a:p>
          <a:p>
            <a:pPr eaLnBrk="1" hangingPunct="1">
              <a:lnSpc>
                <a:spcPct val="80000"/>
              </a:lnSpc>
              <a:buFontTx/>
              <a:buNone/>
              <a:defRPr/>
            </a:pPr>
            <a:r>
              <a:rPr lang="en-US" u="sng" dirty="0"/>
              <a:t>S/E</a:t>
            </a:r>
          </a:p>
          <a:p>
            <a:pPr eaLnBrk="1" hangingPunct="1">
              <a:lnSpc>
                <a:spcPct val="80000"/>
              </a:lnSpc>
              <a:buFontTx/>
              <a:buNone/>
              <a:defRPr/>
            </a:pPr>
            <a:r>
              <a:rPr lang="en-US" u="sng" dirty="0"/>
              <a:t>Immediate</a:t>
            </a:r>
          </a:p>
          <a:p>
            <a:pPr eaLnBrk="1" hangingPunct="1">
              <a:lnSpc>
                <a:spcPct val="80000"/>
              </a:lnSpc>
              <a:buFontTx/>
              <a:buNone/>
              <a:defRPr/>
            </a:pPr>
            <a:r>
              <a:rPr lang="en-US" dirty="0">
                <a:cs typeface="Arial" charset="0"/>
              </a:rPr>
              <a:t>	•</a:t>
            </a:r>
            <a:r>
              <a:rPr lang="en-US" dirty="0"/>
              <a:t> Fatigue, vomiting</a:t>
            </a:r>
          </a:p>
          <a:p>
            <a:pPr eaLnBrk="1" hangingPunct="1">
              <a:lnSpc>
                <a:spcPct val="80000"/>
              </a:lnSpc>
              <a:buFontTx/>
              <a:buNone/>
              <a:defRPr/>
            </a:pPr>
            <a:r>
              <a:rPr lang="en-US" dirty="0">
                <a:cs typeface="Arial" charset="0"/>
              </a:rPr>
              <a:t>	•</a:t>
            </a:r>
            <a:r>
              <a:rPr lang="en-US" dirty="0"/>
              <a:t> Seizures, shock, death</a:t>
            </a:r>
          </a:p>
          <a:p>
            <a:pPr eaLnBrk="1" hangingPunct="1">
              <a:lnSpc>
                <a:spcPct val="80000"/>
              </a:lnSpc>
              <a:buFontTx/>
              <a:buNone/>
              <a:defRPr/>
            </a:pPr>
            <a:r>
              <a:rPr lang="en-US" u="sng" dirty="0"/>
              <a:t>Later </a:t>
            </a:r>
            <a:r>
              <a:rPr lang="en-US" u="sng" dirty="0" smtClean="0"/>
              <a:t>reactions</a:t>
            </a:r>
            <a:endParaRPr lang="en-US" u="sng" dirty="0"/>
          </a:p>
          <a:p>
            <a:pPr eaLnBrk="1" hangingPunct="1">
              <a:lnSpc>
                <a:spcPct val="80000"/>
              </a:lnSpc>
              <a:buFontTx/>
              <a:buNone/>
              <a:defRPr/>
            </a:pPr>
            <a:r>
              <a:rPr lang="en-US" dirty="0">
                <a:cs typeface="Arial" charset="0"/>
              </a:rPr>
              <a:t>	•</a:t>
            </a:r>
            <a:r>
              <a:rPr lang="en-US" dirty="0"/>
              <a:t> Neuropathy, </a:t>
            </a:r>
            <a:r>
              <a:rPr lang="en-US" dirty="0" err="1" smtClean="0"/>
              <a:t>paresthesias</a:t>
            </a:r>
            <a:r>
              <a:rPr lang="en-US" dirty="0" smtClean="0"/>
              <a:t>.</a:t>
            </a:r>
            <a:endParaRPr lang="en-US" dirty="0"/>
          </a:p>
          <a:p>
            <a:pPr eaLnBrk="1" hangingPunct="1">
              <a:lnSpc>
                <a:spcPct val="80000"/>
              </a:lnSpc>
              <a:buFontTx/>
              <a:buNone/>
              <a:defRPr/>
            </a:pPr>
            <a:r>
              <a:rPr lang="en-US" dirty="0">
                <a:cs typeface="Arial" charset="0"/>
              </a:rPr>
              <a:t>	•</a:t>
            </a:r>
            <a:r>
              <a:rPr lang="en-US" dirty="0"/>
              <a:t> Renal damage</a:t>
            </a:r>
          </a:p>
          <a:p>
            <a:pPr eaLnBrk="1" hangingPunct="1">
              <a:lnSpc>
                <a:spcPct val="80000"/>
              </a:lnSpc>
              <a:buFontTx/>
              <a:buNone/>
              <a:defRPr/>
            </a:pPr>
            <a:r>
              <a:rPr lang="en-US" dirty="0">
                <a:cs typeface="Arial" charset="0"/>
              </a:rPr>
              <a:t>	•</a:t>
            </a:r>
            <a:r>
              <a:rPr lang="en-US" dirty="0"/>
              <a:t> Hematologic effects – </a:t>
            </a:r>
            <a:r>
              <a:rPr lang="en-US" dirty="0" err="1"/>
              <a:t>hemolysis</a:t>
            </a:r>
            <a:r>
              <a:rPr lang="en-US" dirty="0"/>
              <a:t>, </a:t>
            </a:r>
            <a:r>
              <a:rPr lang="en-US" dirty="0" err="1" smtClean="0"/>
              <a:t>agranulocytosis</a:t>
            </a:r>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34" descr="PharmPrac Template"/>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32771" name="Rectangle 2"/>
          <p:cNvSpPr>
            <a:spLocks noGrp="1" noChangeArrowheads="1"/>
          </p:cNvSpPr>
          <p:nvPr>
            <p:ph type="title"/>
          </p:nvPr>
        </p:nvSpPr>
        <p:spPr/>
        <p:txBody>
          <a:bodyPr/>
          <a:lstStyle/>
          <a:p>
            <a:pPr eaLnBrk="1" hangingPunct="1"/>
            <a:r>
              <a:rPr lang="en-US" smtClean="0"/>
              <a:t>Controlled Substances</a:t>
            </a:r>
          </a:p>
        </p:txBody>
      </p:sp>
      <p:graphicFrame>
        <p:nvGraphicFramePr>
          <p:cNvPr id="134181" name="Group 37"/>
          <p:cNvGraphicFramePr>
            <a:graphicFrameLocks noGrp="1"/>
          </p:cNvGraphicFramePr>
          <p:nvPr>
            <p:ph type="tbl" idx="1"/>
          </p:nvPr>
        </p:nvGraphicFramePr>
        <p:xfrm>
          <a:off x="1219200" y="1981200"/>
          <a:ext cx="6553200" cy="4251960"/>
        </p:xfrm>
        <a:graphic>
          <a:graphicData uri="http://schemas.openxmlformats.org/drawingml/2006/table">
            <a:tbl>
              <a:tblPr/>
              <a:tblGrid>
                <a:gridCol w="2438400"/>
                <a:gridCol w="4114800"/>
              </a:tblGrid>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Label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Abuse Potential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highest potential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C-II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high possibility, which can lead to severe dependence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C-III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less potential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C-IV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low potential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lowest potential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3009498E-4D1E-429C-80F5-C9AFACBE8E7F}"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120</a:t>
            </a:fld>
            <a:endParaRPr lang="en-US"/>
          </a:p>
        </p:txBody>
      </p:sp>
      <p:sp>
        <p:nvSpPr>
          <p:cNvPr id="117762" name="Rectangle 2"/>
          <p:cNvSpPr>
            <a:spLocks noGrp="1" noChangeArrowheads="1"/>
          </p:cNvSpPr>
          <p:nvPr>
            <p:ph sz="quarter" idx="1"/>
          </p:nvPr>
        </p:nvSpPr>
        <p:spPr>
          <a:xfrm>
            <a:off x="457729" y="381000"/>
            <a:ext cx="8228542" cy="6096000"/>
          </a:xfrm>
        </p:spPr>
        <p:txBody>
          <a:bodyPr>
            <a:normAutofit/>
          </a:bodyPr>
          <a:lstStyle/>
          <a:p>
            <a:pPr>
              <a:lnSpc>
                <a:spcPct val="80000"/>
              </a:lnSpc>
              <a:buNone/>
              <a:defRPr/>
            </a:pPr>
            <a:r>
              <a:rPr lang="en-US" b="1" dirty="0" smtClean="0"/>
              <a:t>SURAMIN</a:t>
            </a:r>
          </a:p>
          <a:p>
            <a:pPr>
              <a:lnSpc>
                <a:spcPct val="80000"/>
              </a:lnSpc>
              <a:buNone/>
              <a:defRPr/>
            </a:pPr>
            <a:r>
              <a:rPr lang="en-US" u="sng" dirty="0" smtClean="0"/>
              <a:t>Uses:</a:t>
            </a:r>
          </a:p>
          <a:p>
            <a:pPr>
              <a:lnSpc>
                <a:spcPct val="80000"/>
              </a:lnSpc>
              <a:buNone/>
              <a:defRPr/>
            </a:pPr>
            <a:r>
              <a:rPr lang="en-US" dirty="0" smtClean="0">
                <a:cs typeface="Arial" charset="0"/>
              </a:rPr>
              <a:t>	•</a:t>
            </a:r>
            <a:r>
              <a:rPr lang="en-US" dirty="0" smtClean="0"/>
              <a:t> Early (</a:t>
            </a:r>
            <a:r>
              <a:rPr lang="en-US" dirty="0" err="1" smtClean="0"/>
              <a:t>hemolymphatic</a:t>
            </a:r>
            <a:r>
              <a:rPr lang="en-US" dirty="0" smtClean="0"/>
              <a:t>) stages of African </a:t>
            </a:r>
            <a:r>
              <a:rPr lang="en-US" dirty="0" err="1" smtClean="0"/>
              <a:t>trypanosomiasis</a:t>
            </a:r>
            <a:endParaRPr lang="en-US" dirty="0" smtClean="0"/>
          </a:p>
          <a:p>
            <a:pPr>
              <a:lnSpc>
                <a:spcPct val="80000"/>
              </a:lnSpc>
              <a:buNone/>
              <a:defRPr/>
            </a:pPr>
            <a:r>
              <a:rPr lang="en-US" u="sng" dirty="0" smtClean="0"/>
              <a:t>Dose: </a:t>
            </a:r>
            <a:r>
              <a:rPr lang="en-US" dirty="0" smtClean="0"/>
              <a:t>200mg IV stat then 20mg/kg IV on days 1, 3, 7, 14, &amp; 21.</a:t>
            </a:r>
          </a:p>
          <a:p>
            <a:pPr eaLnBrk="1" hangingPunct="1">
              <a:lnSpc>
                <a:spcPct val="80000"/>
              </a:lnSpc>
              <a:buFontTx/>
              <a:buNone/>
              <a:defRPr/>
            </a:pPr>
            <a:r>
              <a:rPr lang="en-US" b="1" dirty="0" smtClean="0"/>
              <a:t> </a:t>
            </a:r>
            <a:endParaRPr lang="en-US" b="1" dirty="0"/>
          </a:p>
        </p:txBody>
      </p:sp>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7CC95836-F651-4845-ACFE-AC99F26025CE}"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121</a:t>
            </a:fld>
            <a:endParaRPr lang="en-US"/>
          </a:p>
        </p:txBody>
      </p:sp>
      <p:sp>
        <p:nvSpPr>
          <p:cNvPr id="119810" name="Rectangle 2"/>
          <p:cNvSpPr>
            <a:spLocks noGrp="1" noChangeArrowheads="1"/>
          </p:cNvSpPr>
          <p:nvPr>
            <p:ph sz="quarter" idx="1"/>
          </p:nvPr>
        </p:nvSpPr>
        <p:spPr>
          <a:xfrm>
            <a:off x="190500" y="0"/>
            <a:ext cx="8763000" cy="6858000"/>
          </a:xfrm>
        </p:spPr>
        <p:txBody>
          <a:bodyPr>
            <a:noAutofit/>
          </a:bodyPr>
          <a:lstStyle/>
          <a:p>
            <a:pPr eaLnBrk="1" hangingPunct="1">
              <a:lnSpc>
                <a:spcPct val="80000"/>
              </a:lnSpc>
              <a:buFontTx/>
              <a:buNone/>
              <a:defRPr/>
            </a:pPr>
            <a:r>
              <a:rPr lang="en-US" b="1" dirty="0"/>
              <a:t>2. PENTAMIDINE</a:t>
            </a:r>
            <a:endParaRPr lang="en-US" dirty="0"/>
          </a:p>
          <a:p>
            <a:pPr eaLnBrk="1" hangingPunct="1">
              <a:lnSpc>
                <a:spcPct val="80000"/>
              </a:lnSpc>
              <a:buFontTx/>
              <a:buNone/>
              <a:defRPr/>
            </a:pPr>
            <a:r>
              <a:rPr lang="en-US" u="sng" dirty="0" err="1"/>
              <a:t>Mxn</a:t>
            </a:r>
            <a:r>
              <a:rPr lang="en-US" u="sng" dirty="0"/>
              <a:t>: </a:t>
            </a:r>
            <a:r>
              <a:rPr lang="en-US" dirty="0"/>
              <a:t>thought to interfere with nuclear metabolism</a:t>
            </a:r>
          </a:p>
          <a:p>
            <a:pPr eaLnBrk="1" hangingPunct="1">
              <a:lnSpc>
                <a:spcPct val="80000"/>
              </a:lnSpc>
              <a:buFontTx/>
              <a:buNone/>
              <a:defRPr/>
            </a:pPr>
            <a:r>
              <a:rPr lang="en-US" u="sng" dirty="0" err="1"/>
              <a:t>Adm</a:t>
            </a:r>
            <a:r>
              <a:rPr lang="en-US" dirty="0"/>
              <a:t>: parenteral</a:t>
            </a:r>
          </a:p>
          <a:p>
            <a:pPr eaLnBrk="1" hangingPunct="1">
              <a:lnSpc>
                <a:spcPct val="80000"/>
              </a:lnSpc>
              <a:buFontTx/>
              <a:buNone/>
              <a:defRPr/>
            </a:pPr>
            <a:r>
              <a:rPr lang="en-US" u="sng" dirty="0"/>
              <a:t>Distribution</a:t>
            </a:r>
            <a:r>
              <a:rPr lang="en-US" dirty="0"/>
              <a:t>: sequestered and accumulates in tissues but </a:t>
            </a:r>
            <a:r>
              <a:rPr lang="en-US" b="1" dirty="0"/>
              <a:t>NOT</a:t>
            </a:r>
            <a:r>
              <a:rPr lang="en-US" dirty="0"/>
              <a:t> CNS</a:t>
            </a:r>
            <a:r>
              <a:rPr lang="en-US" dirty="0" smtClean="0"/>
              <a:t>, followed by  </a:t>
            </a:r>
            <a:r>
              <a:rPr lang="en-US" dirty="0"/>
              <a:t>slow release back into circulation</a:t>
            </a:r>
          </a:p>
          <a:p>
            <a:pPr eaLnBrk="1" hangingPunct="1">
              <a:lnSpc>
                <a:spcPct val="80000"/>
              </a:lnSpc>
              <a:buFontTx/>
              <a:buNone/>
              <a:defRPr/>
            </a:pPr>
            <a:r>
              <a:rPr lang="en-US" u="sng" dirty="0"/>
              <a:t>Elimination</a:t>
            </a:r>
            <a:r>
              <a:rPr lang="en-US" dirty="0"/>
              <a:t>: t</a:t>
            </a:r>
            <a:r>
              <a:rPr lang="en-US" baseline="-25000" dirty="0"/>
              <a:t>1/2</a:t>
            </a:r>
            <a:r>
              <a:rPr lang="en-US" dirty="0"/>
              <a:t> – </a:t>
            </a:r>
            <a:r>
              <a:rPr lang="en-US" dirty="0" smtClean="0"/>
              <a:t>long</a:t>
            </a:r>
            <a:endParaRPr lang="en-US" dirty="0"/>
          </a:p>
          <a:p>
            <a:pPr eaLnBrk="1" hangingPunct="1">
              <a:lnSpc>
                <a:spcPct val="80000"/>
              </a:lnSpc>
              <a:buFontTx/>
              <a:buNone/>
              <a:defRPr/>
            </a:pPr>
            <a:r>
              <a:rPr lang="en-US" u="sng" dirty="0"/>
              <a:t>S/E</a:t>
            </a:r>
            <a:r>
              <a:rPr lang="en-US" dirty="0"/>
              <a:t> (highly toxic, and common)</a:t>
            </a:r>
          </a:p>
          <a:p>
            <a:pPr eaLnBrk="1" hangingPunct="1">
              <a:lnSpc>
                <a:spcPct val="80000"/>
              </a:lnSpc>
              <a:defRPr/>
            </a:pPr>
            <a:r>
              <a:rPr lang="en-US" dirty="0" smtClean="0"/>
              <a:t>Hypotension</a:t>
            </a:r>
            <a:r>
              <a:rPr lang="en-US" dirty="0"/>
              <a:t>, tachycardia, dizziness, </a:t>
            </a:r>
            <a:r>
              <a:rPr lang="en-US" dirty="0" err="1" smtClean="0"/>
              <a:t>dyspnea</a:t>
            </a:r>
            <a:r>
              <a:rPr lang="en-US" dirty="0" smtClean="0"/>
              <a:t> due to rapid IV infusion.</a:t>
            </a:r>
            <a:endParaRPr lang="en-US" dirty="0"/>
          </a:p>
          <a:p>
            <a:pPr eaLnBrk="1" hangingPunct="1">
              <a:lnSpc>
                <a:spcPct val="80000"/>
              </a:lnSpc>
              <a:defRPr/>
            </a:pPr>
            <a:r>
              <a:rPr lang="en-US" dirty="0" smtClean="0"/>
              <a:t>Pancreatic </a:t>
            </a:r>
            <a:r>
              <a:rPr lang="en-US" dirty="0"/>
              <a:t>toxicity – </a:t>
            </a:r>
            <a:r>
              <a:rPr lang="en-US" dirty="0" smtClean="0"/>
              <a:t>(hypoglycemia later </a:t>
            </a:r>
            <a:r>
              <a:rPr lang="en-US" dirty="0"/>
              <a:t>followed by hyperglycemia)</a:t>
            </a:r>
          </a:p>
          <a:p>
            <a:pPr eaLnBrk="1" hangingPunct="1">
              <a:lnSpc>
                <a:spcPct val="80000"/>
              </a:lnSpc>
              <a:defRPr/>
            </a:pPr>
            <a:r>
              <a:rPr lang="en-US" dirty="0"/>
              <a:t>Renal damage (</a:t>
            </a:r>
            <a:r>
              <a:rPr lang="en-US" dirty="0" smtClean="0"/>
              <a:t>reversible) &amp; Liver damage</a:t>
            </a:r>
            <a:endParaRPr lang="en-US" dirty="0"/>
          </a:p>
          <a:p>
            <a:pPr eaLnBrk="1" hangingPunct="1">
              <a:lnSpc>
                <a:spcPct val="80000"/>
              </a:lnSpc>
              <a:defRPr/>
            </a:pPr>
            <a:r>
              <a:rPr lang="en-US" dirty="0"/>
              <a:t>Metallic taste </a:t>
            </a:r>
          </a:p>
          <a:p>
            <a:pPr eaLnBrk="1" hangingPunct="1">
              <a:lnSpc>
                <a:spcPct val="80000"/>
              </a:lnSpc>
              <a:buNone/>
              <a:defRPr/>
            </a:pPr>
            <a:endParaRPr lang="en-US" dirty="0"/>
          </a:p>
        </p:txBody>
      </p:sp>
    </p:spTree>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EA46F7EB-CC7D-4FDE-8818-3F74B7DB5047}"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122</a:t>
            </a:fld>
            <a:endParaRPr lang="en-US"/>
          </a:p>
        </p:txBody>
      </p:sp>
      <p:sp>
        <p:nvSpPr>
          <p:cNvPr id="119810" name="Rectangle 2"/>
          <p:cNvSpPr>
            <a:spLocks noGrp="1" noChangeArrowheads="1"/>
          </p:cNvSpPr>
          <p:nvPr>
            <p:ph sz="quarter" idx="1"/>
          </p:nvPr>
        </p:nvSpPr>
        <p:spPr>
          <a:xfrm>
            <a:off x="190500" y="0"/>
            <a:ext cx="8763000" cy="6858000"/>
          </a:xfrm>
        </p:spPr>
        <p:txBody>
          <a:bodyPr>
            <a:normAutofit/>
          </a:bodyPr>
          <a:lstStyle/>
          <a:p>
            <a:pPr eaLnBrk="1" hangingPunct="1">
              <a:lnSpc>
                <a:spcPct val="80000"/>
              </a:lnSpc>
              <a:buFontTx/>
              <a:buNone/>
              <a:defRPr/>
            </a:pPr>
            <a:r>
              <a:rPr lang="en-US" b="1" dirty="0"/>
              <a:t>2. </a:t>
            </a:r>
            <a:r>
              <a:rPr lang="en-US" b="1" dirty="0" smtClean="0"/>
              <a:t>PENTAMIDINE</a:t>
            </a:r>
            <a:endParaRPr lang="en-US" dirty="0"/>
          </a:p>
          <a:p>
            <a:pPr eaLnBrk="1" hangingPunct="1">
              <a:lnSpc>
                <a:spcPct val="80000"/>
              </a:lnSpc>
              <a:buFontTx/>
              <a:buNone/>
              <a:defRPr/>
            </a:pPr>
            <a:r>
              <a:rPr lang="en-US" u="sng" dirty="0"/>
              <a:t>Uses</a:t>
            </a:r>
          </a:p>
          <a:p>
            <a:pPr eaLnBrk="1" hangingPunct="1">
              <a:lnSpc>
                <a:spcPct val="80000"/>
              </a:lnSpc>
              <a:defRPr/>
            </a:pPr>
            <a:r>
              <a:rPr lang="en-US" dirty="0"/>
              <a:t>Alternative (to </a:t>
            </a:r>
            <a:r>
              <a:rPr lang="en-US" dirty="0" err="1"/>
              <a:t>Suramin</a:t>
            </a:r>
            <a:r>
              <a:rPr lang="en-US" dirty="0"/>
              <a:t>) in early (</a:t>
            </a:r>
            <a:r>
              <a:rPr lang="en-US" dirty="0" err="1"/>
              <a:t>hemolymphatic</a:t>
            </a:r>
            <a:r>
              <a:rPr lang="en-US" dirty="0"/>
              <a:t> stages) African </a:t>
            </a:r>
            <a:r>
              <a:rPr lang="en-US" dirty="0" err="1" smtClean="0"/>
              <a:t>trypanosomiasis</a:t>
            </a:r>
            <a:endParaRPr lang="en-US" dirty="0"/>
          </a:p>
          <a:p>
            <a:pPr eaLnBrk="1" hangingPunct="1">
              <a:lnSpc>
                <a:spcPct val="80000"/>
              </a:lnSpc>
              <a:defRPr/>
            </a:pPr>
            <a:r>
              <a:rPr lang="en-US" dirty="0"/>
              <a:t>Visceral </a:t>
            </a:r>
            <a:r>
              <a:rPr lang="en-US" dirty="0" err="1"/>
              <a:t>leishmaniasis</a:t>
            </a:r>
            <a:r>
              <a:rPr lang="en-US" dirty="0"/>
              <a:t> – Alternative to sodium </a:t>
            </a:r>
            <a:r>
              <a:rPr lang="en-US" dirty="0" err="1" smtClean="0"/>
              <a:t>stibogluconate</a:t>
            </a:r>
            <a:endParaRPr lang="en-US" dirty="0"/>
          </a:p>
          <a:p>
            <a:pPr eaLnBrk="1" hangingPunct="1">
              <a:lnSpc>
                <a:spcPct val="80000"/>
              </a:lnSpc>
              <a:defRPr/>
            </a:pPr>
            <a:r>
              <a:rPr lang="en-US" i="1" dirty="0" err="1" smtClean="0"/>
              <a:t>Pneumocystis</a:t>
            </a:r>
            <a:r>
              <a:rPr lang="en-US" i="1" dirty="0" smtClean="0"/>
              <a:t> </a:t>
            </a:r>
            <a:r>
              <a:rPr lang="en-US" i="1" dirty="0" err="1"/>
              <a:t>jiroveci</a:t>
            </a:r>
            <a:r>
              <a:rPr lang="en-US" i="1" dirty="0"/>
              <a:t> </a:t>
            </a:r>
            <a:r>
              <a:rPr lang="en-US" dirty="0"/>
              <a:t>infection: Alternative to </a:t>
            </a:r>
            <a:r>
              <a:rPr lang="en-US" dirty="0" smtClean="0"/>
              <a:t>Co-</a:t>
            </a:r>
            <a:r>
              <a:rPr lang="en-US" dirty="0" err="1" smtClean="0"/>
              <a:t>trimoxazole</a:t>
            </a:r>
            <a:endParaRPr lang="en-US" dirty="0"/>
          </a:p>
        </p:txBody>
      </p:sp>
    </p:spTree>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2CACA196-402A-4945-A5BA-44371D997AC9}"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123</a:t>
            </a:fld>
            <a:endParaRPr lang="en-US"/>
          </a:p>
        </p:txBody>
      </p:sp>
      <p:sp>
        <p:nvSpPr>
          <p:cNvPr id="118786" name="Rectangle 2"/>
          <p:cNvSpPr>
            <a:spLocks noGrp="1" noChangeArrowheads="1"/>
          </p:cNvSpPr>
          <p:nvPr>
            <p:ph sz="quarter" idx="1"/>
          </p:nvPr>
        </p:nvSpPr>
        <p:spPr>
          <a:xfrm>
            <a:off x="228600" y="228866"/>
            <a:ext cx="8686800" cy="6324864"/>
          </a:xfrm>
        </p:spPr>
        <p:txBody>
          <a:bodyPr>
            <a:noAutofit/>
          </a:bodyPr>
          <a:lstStyle/>
          <a:p>
            <a:pPr eaLnBrk="1" hangingPunct="1">
              <a:lnSpc>
                <a:spcPct val="80000"/>
              </a:lnSpc>
              <a:buFontTx/>
              <a:buNone/>
              <a:defRPr/>
            </a:pPr>
            <a:r>
              <a:rPr lang="en-US" b="1" dirty="0"/>
              <a:t>3</a:t>
            </a:r>
            <a:r>
              <a:rPr lang="en-US" b="1" dirty="0" smtClean="0"/>
              <a:t>. </a:t>
            </a:r>
            <a:r>
              <a:rPr lang="en-US" b="1" dirty="0"/>
              <a:t>MELARSOPROL </a:t>
            </a:r>
          </a:p>
          <a:p>
            <a:pPr eaLnBrk="1" hangingPunct="1">
              <a:lnSpc>
                <a:spcPct val="80000"/>
              </a:lnSpc>
              <a:buFontTx/>
              <a:buNone/>
              <a:defRPr/>
            </a:pPr>
            <a:r>
              <a:rPr lang="en-US" u="sng" dirty="0" err="1" smtClean="0"/>
              <a:t>Adm</a:t>
            </a:r>
            <a:r>
              <a:rPr lang="en-US" dirty="0"/>
              <a:t>: parenteral</a:t>
            </a:r>
          </a:p>
          <a:p>
            <a:pPr eaLnBrk="1" hangingPunct="1">
              <a:lnSpc>
                <a:spcPct val="80000"/>
              </a:lnSpc>
              <a:buFontTx/>
              <a:buNone/>
              <a:defRPr/>
            </a:pPr>
            <a:r>
              <a:rPr lang="en-US" u="sng" dirty="0"/>
              <a:t>Distribution</a:t>
            </a:r>
            <a:r>
              <a:rPr lang="en-US" dirty="0"/>
              <a:t>: slow accumulation in the CNS</a:t>
            </a:r>
          </a:p>
          <a:p>
            <a:pPr eaLnBrk="1" hangingPunct="1">
              <a:lnSpc>
                <a:spcPct val="80000"/>
              </a:lnSpc>
              <a:buFontTx/>
              <a:buNone/>
              <a:defRPr/>
            </a:pPr>
            <a:r>
              <a:rPr lang="en-US" u="sng" dirty="0"/>
              <a:t>Elimination</a:t>
            </a:r>
            <a:r>
              <a:rPr lang="en-US" dirty="0"/>
              <a:t>: rapid metabolism, urinary &amp; fecal excretion</a:t>
            </a:r>
          </a:p>
          <a:p>
            <a:pPr eaLnBrk="1" hangingPunct="1">
              <a:lnSpc>
                <a:spcPct val="80000"/>
              </a:lnSpc>
              <a:buFontTx/>
              <a:buNone/>
              <a:defRPr/>
            </a:pPr>
            <a:r>
              <a:rPr lang="en-US" u="sng" dirty="0"/>
              <a:t>S/E</a:t>
            </a:r>
            <a:r>
              <a:rPr lang="en-US" dirty="0"/>
              <a:t> (very toxic)</a:t>
            </a:r>
          </a:p>
          <a:p>
            <a:pPr eaLnBrk="1" hangingPunct="1">
              <a:lnSpc>
                <a:spcPct val="80000"/>
              </a:lnSpc>
              <a:defRPr/>
            </a:pPr>
            <a:r>
              <a:rPr lang="en-US" dirty="0"/>
              <a:t>Fever, </a:t>
            </a:r>
            <a:r>
              <a:rPr lang="en-US" dirty="0" err="1"/>
              <a:t>arthalgia</a:t>
            </a:r>
            <a:r>
              <a:rPr lang="en-US" dirty="0"/>
              <a:t>, vomiting, Hypertension</a:t>
            </a:r>
          </a:p>
          <a:p>
            <a:pPr eaLnBrk="1" hangingPunct="1">
              <a:lnSpc>
                <a:spcPct val="80000"/>
              </a:lnSpc>
              <a:defRPr/>
            </a:pPr>
            <a:r>
              <a:rPr lang="en-US" dirty="0"/>
              <a:t>Reactive encephalopathy </a:t>
            </a:r>
            <a:r>
              <a:rPr lang="en-US" i="1" dirty="0"/>
              <a:t>(</a:t>
            </a:r>
            <a:r>
              <a:rPr lang="en-US" i="1" dirty="0" smtClean="0"/>
              <a:t>reaction </a:t>
            </a:r>
            <a:r>
              <a:rPr lang="en-US" i="1" dirty="0"/>
              <a:t>to byproducts of trypanosome death) – </a:t>
            </a:r>
            <a:r>
              <a:rPr lang="en-US" dirty="0"/>
              <a:t>leads to cerebral edema, seizures, coma, death</a:t>
            </a:r>
          </a:p>
          <a:p>
            <a:pPr eaLnBrk="1" hangingPunct="1">
              <a:lnSpc>
                <a:spcPct val="80000"/>
              </a:lnSpc>
              <a:defRPr/>
            </a:pPr>
            <a:r>
              <a:rPr lang="en-US" dirty="0"/>
              <a:t>Renal </a:t>
            </a:r>
            <a:r>
              <a:rPr lang="en-US" dirty="0" smtClean="0"/>
              <a:t>damage, Cardiac toxicities, Hypersensitivity </a:t>
            </a:r>
            <a:endParaRPr lang="en-US" dirty="0"/>
          </a:p>
          <a:p>
            <a:pPr eaLnBrk="1" hangingPunct="1">
              <a:lnSpc>
                <a:spcPct val="80000"/>
              </a:lnSpc>
              <a:buFontTx/>
              <a:buNone/>
              <a:defRPr/>
            </a:pPr>
            <a:r>
              <a:rPr lang="en-US" u="sng" dirty="0" smtClean="0"/>
              <a:t>Uses: </a:t>
            </a:r>
            <a:r>
              <a:rPr lang="en-US" dirty="0" smtClean="0"/>
              <a:t>Advanced </a:t>
            </a:r>
            <a:r>
              <a:rPr lang="en-US" dirty="0" err="1"/>
              <a:t>trypanosomiasis</a:t>
            </a:r>
            <a:r>
              <a:rPr lang="en-US" dirty="0"/>
              <a:t> (CNS disease) - 1st line </a:t>
            </a:r>
            <a:r>
              <a:rPr lang="en-US" dirty="0" smtClean="0"/>
              <a:t>drug</a:t>
            </a:r>
            <a:endParaRPr lang="en-US" dirty="0"/>
          </a:p>
        </p:txBody>
      </p:sp>
    </p:spTree>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B8203803-45F9-4782-A33B-38F028CE261B}"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124</a:t>
            </a:fld>
            <a:endParaRPr lang="en-US"/>
          </a:p>
        </p:txBody>
      </p:sp>
      <p:sp>
        <p:nvSpPr>
          <p:cNvPr id="124930" name="Rectangle 2"/>
          <p:cNvSpPr>
            <a:spLocks noGrp="1" noChangeArrowheads="1"/>
          </p:cNvSpPr>
          <p:nvPr>
            <p:ph sz="quarter" idx="1"/>
          </p:nvPr>
        </p:nvSpPr>
        <p:spPr>
          <a:xfrm>
            <a:off x="228600" y="381001"/>
            <a:ext cx="8610600" cy="6172729"/>
          </a:xfrm>
        </p:spPr>
        <p:txBody>
          <a:bodyPr>
            <a:noAutofit/>
          </a:bodyPr>
          <a:lstStyle/>
          <a:p>
            <a:pPr eaLnBrk="1" hangingPunct="1">
              <a:lnSpc>
                <a:spcPct val="80000"/>
              </a:lnSpc>
              <a:buFontTx/>
              <a:buNone/>
              <a:defRPr/>
            </a:pPr>
            <a:r>
              <a:rPr lang="en-US" b="1" dirty="0"/>
              <a:t>4. EFLORNITHINE</a:t>
            </a:r>
            <a:endParaRPr lang="en-US" dirty="0"/>
          </a:p>
          <a:p>
            <a:pPr eaLnBrk="1" hangingPunct="1">
              <a:lnSpc>
                <a:spcPct val="80000"/>
              </a:lnSpc>
              <a:buFontTx/>
              <a:buNone/>
              <a:defRPr/>
            </a:pPr>
            <a:r>
              <a:rPr lang="en-US" u="sng" dirty="0" err="1" smtClean="0"/>
              <a:t>Adm</a:t>
            </a:r>
            <a:r>
              <a:rPr lang="en-US" dirty="0"/>
              <a:t>: </a:t>
            </a:r>
            <a:r>
              <a:rPr lang="en-US" dirty="0" smtClean="0"/>
              <a:t>oral &amp; parenteral with adequate absorption.</a:t>
            </a:r>
            <a:endParaRPr lang="en-US" dirty="0"/>
          </a:p>
          <a:p>
            <a:pPr eaLnBrk="1" hangingPunct="1">
              <a:lnSpc>
                <a:spcPct val="80000"/>
              </a:lnSpc>
              <a:buFontTx/>
              <a:buNone/>
              <a:defRPr/>
            </a:pPr>
            <a:r>
              <a:rPr lang="en-US" u="sng" dirty="0"/>
              <a:t>Distribution</a:t>
            </a:r>
            <a:r>
              <a:rPr lang="en-US" dirty="0"/>
              <a:t>: </a:t>
            </a:r>
            <a:r>
              <a:rPr lang="en-US" dirty="0" smtClean="0"/>
              <a:t>achieves effective </a:t>
            </a:r>
            <a:r>
              <a:rPr lang="en-US" dirty="0"/>
              <a:t>CNS penetration</a:t>
            </a:r>
          </a:p>
          <a:p>
            <a:pPr eaLnBrk="1" hangingPunct="1">
              <a:lnSpc>
                <a:spcPct val="80000"/>
              </a:lnSpc>
              <a:buFontTx/>
              <a:buNone/>
              <a:defRPr/>
            </a:pPr>
            <a:r>
              <a:rPr lang="en-US" u="sng" dirty="0"/>
              <a:t>Elimination</a:t>
            </a:r>
            <a:r>
              <a:rPr lang="en-US" dirty="0"/>
              <a:t>: renal </a:t>
            </a:r>
            <a:r>
              <a:rPr lang="en-US" dirty="0" smtClean="0"/>
              <a:t>excretion</a:t>
            </a:r>
            <a:endParaRPr lang="en-US" u="sng" dirty="0"/>
          </a:p>
          <a:p>
            <a:pPr eaLnBrk="1" hangingPunct="1">
              <a:lnSpc>
                <a:spcPct val="80000"/>
              </a:lnSpc>
              <a:buFontTx/>
              <a:buNone/>
              <a:defRPr/>
            </a:pPr>
            <a:r>
              <a:rPr lang="en-US" u="sng" dirty="0"/>
              <a:t>S/E</a:t>
            </a:r>
            <a:r>
              <a:rPr lang="en-US" dirty="0"/>
              <a:t> (</a:t>
            </a:r>
            <a:r>
              <a:rPr lang="en-US" dirty="0" smtClean="0"/>
              <a:t>most are reversible &amp; less </a:t>
            </a:r>
            <a:r>
              <a:rPr lang="en-US" dirty="0"/>
              <a:t>toxic than </a:t>
            </a:r>
            <a:r>
              <a:rPr lang="en-US" dirty="0" err="1"/>
              <a:t>melarsoprol</a:t>
            </a:r>
            <a:r>
              <a:rPr lang="en-US" dirty="0"/>
              <a:t>)</a:t>
            </a:r>
          </a:p>
          <a:p>
            <a:pPr eaLnBrk="1" hangingPunct="1">
              <a:lnSpc>
                <a:spcPct val="80000"/>
              </a:lnSpc>
              <a:defRPr/>
            </a:pPr>
            <a:r>
              <a:rPr lang="en-US" dirty="0"/>
              <a:t>GIT disturbance </a:t>
            </a:r>
          </a:p>
          <a:p>
            <a:pPr eaLnBrk="1" hangingPunct="1">
              <a:lnSpc>
                <a:spcPct val="80000"/>
              </a:lnSpc>
              <a:defRPr/>
            </a:pPr>
            <a:r>
              <a:rPr lang="en-US" dirty="0"/>
              <a:t>Hematologic abnormalities – anemia, leucopenia, thrombocytopenia</a:t>
            </a:r>
          </a:p>
          <a:p>
            <a:pPr eaLnBrk="1" hangingPunct="1">
              <a:lnSpc>
                <a:spcPct val="80000"/>
              </a:lnSpc>
              <a:defRPr/>
            </a:pPr>
            <a:r>
              <a:rPr lang="en-US" dirty="0" smtClean="0"/>
              <a:t>Seizures, Hearing loss, </a:t>
            </a:r>
            <a:r>
              <a:rPr lang="en-US" dirty="0" err="1" smtClean="0"/>
              <a:t>Teratogenic</a:t>
            </a:r>
            <a:r>
              <a:rPr lang="en-US" dirty="0" smtClean="0"/>
              <a:t> risk</a:t>
            </a:r>
            <a:endParaRPr lang="en-US" dirty="0"/>
          </a:p>
          <a:p>
            <a:pPr eaLnBrk="1" hangingPunct="1">
              <a:lnSpc>
                <a:spcPct val="80000"/>
              </a:lnSpc>
              <a:buFontTx/>
              <a:buNone/>
              <a:defRPr/>
            </a:pPr>
            <a:r>
              <a:rPr lang="en-US" u="sng" dirty="0"/>
              <a:t>Uses</a:t>
            </a:r>
            <a:r>
              <a:rPr lang="en-US" dirty="0"/>
              <a:t>:</a:t>
            </a:r>
          </a:p>
          <a:p>
            <a:pPr eaLnBrk="1" hangingPunct="1">
              <a:lnSpc>
                <a:spcPct val="80000"/>
              </a:lnSpc>
              <a:defRPr/>
            </a:pPr>
            <a:r>
              <a:rPr lang="en-US" dirty="0"/>
              <a:t>Advanced (CNS) African </a:t>
            </a:r>
            <a:r>
              <a:rPr lang="en-US" dirty="0" err="1"/>
              <a:t>trypanosomiasis</a:t>
            </a:r>
            <a:r>
              <a:rPr lang="sr-Cyrl-CS" dirty="0"/>
              <a:t> </a:t>
            </a:r>
            <a:endParaRPr lang="en-US" dirty="0"/>
          </a:p>
          <a:p>
            <a:pPr eaLnBrk="1" hangingPunct="1">
              <a:lnSpc>
                <a:spcPct val="80000"/>
              </a:lnSpc>
              <a:buFontTx/>
              <a:buNone/>
              <a:defRPr/>
            </a:pPr>
            <a:r>
              <a:rPr lang="en-US" dirty="0"/>
              <a:t>Dose: </a:t>
            </a:r>
            <a:r>
              <a:rPr lang="sr-Cyrl-CS" dirty="0"/>
              <a:t>100 mg/kg </a:t>
            </a:r>
            <a:r>
              <a:rPr lang="en-US" dirty="0"/>
              <a:t>IV</a:t>
            </a:r>
            <a:r>
              <a:rPr lang="sr-Cyrl-CS" dirty="0"/>
              <a:t> </a:t>
            </a:r>
            <a:r>
              <a:rPr lang="en-US" dirty="0"/>
              <a:t>QID </a:t>
            </a:r>
            <a:r>
              <a:rPr lang="sr-Cyrl-CS" dirty="0"/>
              <a:t>for 7–14 days</a:t>
            </a:r>
            <a:endParaRPr lang="en-US" dirty="0"/>
          </a:p>
          <a:p>
            <a:pPr eaLnBrk="1" hangingPunct="1">
              <a:lnSpc>
                <a:spcPct val="80000"/>
              </a:lnSpc>
              <a:defRPr/>
            </a:pPr>
            <a:endParaRPr lang="en-US" dirty="0"/>
          </a:p>
        </p:txBody>
      </p:sp>
    </p:spTree>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6608BFDA-87B2-4720-91DE-286A54B68407}"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125</a:t>
            </a:fld>
            <a:endParaRPr lang="en-US"/>
          </a:p>
        </p:txBody>
      </p:sp>
      <p:sp>
        <p:nvSpPr>
          <p:cNvPr id="120834" name="Rectangle 2"/>
          <p:cNvSpPr>
            <a:spLocks noGrp="1" noChangeArrowheads="1"/>
          </p:cNvSpPr>
          <p:nvPr>
            <p:ph sz="quarter" idx="1"/>
          </p:nvPr>
        </p:nvSpPr>
        <p:spPr>
          <a:xfrm>
            <a:off x="254000" y="190500"/>
            <a:ext cx="8636000" cy="6477000"/>
          </a:xfrm>
        </p:spPr>
        <p:txBody>
          <a:bodyPr>
            <a:normAutofit/>
          </a:bodyPr>
          <a:lstStyle/>
          <a:p>
            <a:pPr eaLnBrk="1" hangingPunct="1">
              <a:lnSpc>
                <a:spcPct val="80000"/>
              </a:lnSpc>
              <a:buFontTx/>
              <a:buNone/>
              <a:defRPr/>
            </a:pPr>
            <a:r>
              <a:rPr lang="en-US" b="1" dirty="0"/>
              <a:t>5. NIFURTIMOX</a:t>
            </a:r>
          </a:p>
          <a:p>
            <a:pPr eaLnBrk="1" hangingPunct="1">
              <a:lnSpc>
                <a:spcPct val="80000"/>
              </a:lnSpc>
              <a:buFontTx/>
              <a:buNone/>
              <a:defRPr/>
            </a:pPr>
            <a:r>
              <a:rPr lang="en-US" u="sng" dirty="0" err="1"/>
              <a:t>Adm</a:t>
            </a:r>
            <a:r>
              <a:rPr lang="en-US" dirty="0"/>
              <a:t>: </a:t>
            </a:r>
            <a:r>
              <a:rPr lang="en-US" dirty="0" smtClean="0"/>
              <a:t>oral &amp; good absorption.</a:t>
            </a:r>
            <a:endParaRPr lang="en-US" dirty="0"/>
          </a:p>
          <a:p>
            <a:pPr eaLnBrk="1" hangingPunct="1">
              <a:lnSpc>
                <a:spcPct val="80000"/>
              </a:lnSpc>
              <a:buFontTx/>
              <a:buNone/>
              <a:defRPr/>
            </a:pPr>
            <a:r>
              <a:rPr lang="en-US" dirty="0"/>
              <a:t>S/E </a:t>
            </a:r>
            <a:endParaRPr lang="en-US" i="1" dirty="0"/>
          </a:p>
          <a:p>
            <a:pPr eaLnBrk="1" hangingPunct="1">
              <a:lnSpc>
                <a:spcPct val="80000"/>
              </a:lnSpc>
              <a:buFontTx/>
              <a:buNone/>
              <a:defRPr/>
            </a:pPr>
            <a:r>
              <a:rPr lang="en-US" dirty="0">
                <a:cs typeface="Arial" charset="0"/>
              </a:rPr>
              <a:t> 	• </a:t>
            </a:r>
            <a:r>
              <a:rPr lang="en-US" dirty="0"/>
              <a:t>GIT irritation </a:t>
            </a:r>
          </a:p>
          <a:p>
            <a:pPr eaLnBrk="1" hangingPunct="1">
              <a:lnSpc>
                <a:spcPct val="80000"/>
              </a:lnSpc>
              <a:buFontTx/>
              <a:buNone/>
              <a:defRPr/>
            </a:pPr>
            <a:r>
              <a:rPr lang="en-US" dirty="0">
                <a:cs typeface="Arial" charset="0"/>
              </a:rPr>
              <a:t>	• </a:t>
            </a:r>
            <a:r>
              <a:rPr lang="en-US" dirty="0" smtClean="0">
                <a:cs typeface="Arial" charset="0"/>
              </a:rPr>
              <a:t>Hypersensitivity reactions</a:t>
            </a:r>
            <a:endParaRPr lang="en-US" dirty="0" smtClean="0"/>
          </a:p>
          <a:p>
            <a:pPr eaLnBrk="1" hangingPunct="1">
              <a:lnSpc>
                <a:spcPct val="80000"/>
              </a:lnSpc>
              <a:buFontTx/>
              <a:buNone/>
              <a:defRPr/>
            </a:pPr>
            <a:r>
              <a:rPr lang="en-US" dirty="0" smtClean="0">
                <a:cs typeface="Arial" charset="0"/>
              </a:rPr>
              <a:t>	• </a:t>
            </a:r>
            <a:r>
              <a:rPr lang="en-US" dirty="0" smtClean="0"/>
              <a:t>Neuropathies (seizures</a:t>
            </a:r>
            <a:r>
              <a:rPr lang="en-US" dirty="0"/>
              <a:t>, vertigo,</a:t>
            </a:r>
            <a:r>
              <a:rPr lang="en-US" dirty="0">
                <a:cs typeface="Arial" charset="0"/>
              </a:rPr>
              <a:t> f</a:t>
            </a:r>
            <a:r>
              <a:rPr lang="en-US" dirty="0"/>
              <a:t>ever, restlessness, </a:t>
            </a:r>
            <a:r>
              <a:rPr lang="en-US" dirty="0" smtClean="0"/>
              <a:t>insomnia)</a:t>
            </a:r>
            <a:endParaRPr lang="en-US" dirty="0"/>
          </a:p>
          <a:p>
            <a:pPr eaLnBrk="1" hangingPunct="1">
              <a:lnSpc>
                <a:spcPct val="80000"/>
              </a:lnSpc>
              <a:buFontTx/>
              <a:buNone/>
              <a:defRPr/>
            </a:pPr>
            <a:r>
              <a:rPr lang="en-US" dirty="0"/>
              <a:t>	</a:t>
            </a:r>
            <a:r>
              <a:rPr lang="en-US" dirty="0">
                <a:cs typeface="Arial" charset="0"/>
              </a:rPr>
              <a:t>•</a:t>
            </a:r>
            <a:r>
              <a:rPr lang="en-US" dirty="0"/>
              <a:t> </a:t>
            </a:r>
            <a:r>
              <a:rPr lang="en-US" dirty="0" err="1"/>
              <a:t>Myalgia</a:t>
            </a:r>
            <a:r>
              <a:rPr lang="en-US" dirty="0"/>
              <a:t>, </a:t>
            </a:r>
            <a:r>
              <a:rPr lang="en-US" dirty="0" err="1"/>
              <a:t>arthralgia</a:t>
            </a:r>
            <a:endParaRPr lang="en-US" dirty="0"/>
          </a:p>
          <a:p>
            <a:pPr eaLnBrk="1" hangingPunct="1">
              <a:lnSpc>
                <a:spcPct val="80000"/>
              </a:lnSpc>
              <a:buFontTx/>
              <a:buNone/>
              <a:defRPr/>
            </a:pPr>
            <a:r>
              <a:rPr lang="en-US" dirty="0"/>
              <a:t>Uses:</a:t>
            </a:r>
          </a:p>
          <a:p>
            <a:pPr eaLnBrk="1" hangingPunct="1">
              <a:lnSpc>
                <a:spcPct val="90000"/>
              </a:lnSpc>
              <a:buFontTx/>
              <a:buNone/>
              <a:defRPr/>
            </a:pPr>
            <a:r>
              <a:rPr lang="en-US" dirty="0">
                <a:cs typeface="Arial" charset="0"/>
              </a:rPr>
              <a:t>	•</a:t>
            </a:r>
            <a:r>
              <a:rPr lang="en-US" dirty="0"/>
              <a:t>Acute </a:t>
            </a:r>
            <a:r>
              <a:rPr lang="en-US" dirty="0" err="1"/>
              <a:t>Chaga’s</a:t>
            </a:r>
            <a:r>
              <a:rPr lang="en-US" dirty="0"/>
              <a:t> disease (early stages</a:t>
            </a:r>
            <a:r>
              <a:rPr lang="en-US" dirty="0" smtClean="0"/>
              <a:t>)- not effective in chronic disease.</a:t>
            </a:r>
            <a:endParaRPr lang="en-US" dirty="0"/>
          </a:p>
          <a:p>
            <a:pPr eaLnBrk="1" hangingPunct="1">
              <a:lnSpc>
                <a:spcPct val="90000"/>
              </a:lnSpc>
              <a:buFontTx/>
              <a:buNone/>
              <a:defRPr/>
            </a:pPr>
            <a:endParaRPr lang="en-US" dirty="0"/>
          </a:p>
        </p:txBody>
      </p:sp>
    </p:spTree>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38E563A5-7D20-4CA9-A8C5-C7DDA1F37B06}"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126</a:t>
            </a:fld>
            <a:endParaRPr lang="en-US"/>
          </a:p>
        </p:txBody>
      </p:sp>
      <p:sp>
        <p:nvSpPr>
          <p:cNvPr id="122882" name="Rectangle 2"/>
          <p:cNvSpPr>
            <a:spLocks noGrp="1" noChangeArrowheads="1"/>
          </p:cNvSpPr>
          <p:nvPr>
            <p:ph sz="quarter" idx="1"/>
          </p:nvPr>
        </p:nvSpPr>
        <p:spPr>
          <a:xfrm>
            <a:off x="304271" y="228866"/>
            <a:ext cx="8687594" cy="6324864"/>
          </a:xfrm>
        </p:spPr>
        <p:txBody>
          <a:bodyPr>
            <a:noAutofit/>
          </a:bodyPr>
          <a:lstStyle/>
          <a:p>
            <a:pPr marL="380985" indent="-380985">
              <a:lnSpc>
                <a:spcPct val="80000"/>
              </a:lnSpc>
              <a:buNone/>
              <a:defRPr/>
            </a:pPr>
            <a:r>
              <a:rPr lang="en-US" b="1" u="sng" dirty="0" smtClean="0"/>
              <a:t>TREATMENT OF LEISHMANIASIS</a:t>
            </a:r>
            <a:r>
              <a:rPr lang="en-US" b="1" dirty="0" smtClean="0"/>
              <a:t>: </a:t>
            </a:r>
            <a:r>
              <a:rPr lang="en-US" dirty="0" err="1" smtClean="0"/>
              <a:t>cutaneous</a:t>
            </a:r>
            <a:r>
              <a:rPr lang="en-US" dirty="0"/>
              <a:t>, mucocutaneous, visceral  </a:t>
            </a:r>
            <a:endParaRPr lang="en-US" b="1" dirty="0"/>
          </a:p>
          <a:p>
            <a:pPr marL="380985" indent="-380985">
              <a:lnSpc>
                <a:spcPct val="80000"/>
              </a:lnSpc>
              <a:buNone/>
              <a:defRPr/>
            </a:pPr>
            <a:r>
              <a:rPr lang="en-US" b="1" dirty="0"/>
              <a:t>1. SODIUM </a:t>
            </a:r>
            <a:r>
              <a:rPr lang="en-US" b="1" dirty="0" smtClean="0"/>
              <a:t>STIBOGLUCONATE</a:t>
            </a:r>
            <a:endParaRPr lang="en-US" dirty="0"/>
          </a:p>
          <a:p>
            <a:pPr marL="380985" indent="-380985">
              <a:lnSpc>
                <a:spcPct val="80000"/>
              </a:lnSpc>
              <a:buNone/>
              <a:defRPr/>
            </a:pPr>
            <a:r>
              <a:rPr lang="en-US" u="sng" dirty="0" err="1" smtClean="0"/>
              <a:t>Adm</a:t>
            </a:r>
            <a:r>
              <a:rPr lang="en-US" dirty="0"/>
              <a:t>: parenteral (not </a:t>
            </a:r>
            <a:r>
              <a:rPr lang="en-US" dirty="0" smtClean="0"/>
              <a:t>absorbed </a:t>
            </a:r>
            <a:r>
              <a:rPr lang="en-US" dirty="0"/>
              <a:t>orally)</a:t>
            </a:r>
          </a:p>
          <a:p>
            <a:pPr marL="380985" indent="-380985">
              <a:lnSpc>
                <a:spcPct val="80000"/>
              </a:lnSpc>
              <a:buNone/>
              <a:defRPr/>
            </a:pPr>
            <a:r>
              <a:rPr lang="en-US" u="sng" dirty="0"/>
              <a:t>Distribution</a:t>
            </a:r>
            <a:r>
              <a:rPr lang="en-US" dirty="0"/>
              <a:t>: some sequestration into tissues.</a:t>
            </a:r>
          </a:p>
          <a:p>
            <a:pPr marL="380985" indent="-380985">
              <a:lnSpc>
                <a:spcPct val="80000"/>
              </a:lnSpc>
              <a:buNone/>
              <a:defRPr/>
            </a:pPr>
            <a:r>
              <a:rPr lang="en-US" u="sng" dirty="0"/>
              <a:t>Elimination</a:t>
            </a:r>
            <a:r>
              <a:rPr lang="en-US" dirty="0"/>
              <a:t>: renal excretion</a:t>
            </a:r>
          </a:p>
          <a:p>
            <a:pPr marL="380985" indent="-380985">
              <a:lnSpc>
                <a:spcPct val="80000"/>
              </a:lnSpc>
              <a:buNone/>
              <a:defRPr/>
            </a:pPr>
            <a:r>
              <a:rPr lang="en-US" u="sng" dirty="0"/>
              <a:t>S/E</a:t>
            </a:r>
            <a:r>
              <a:rPr lang="en-US" dirty="0"/>
              <a:t> (toxicity increases </a:t>
            </a:r>
            <a:r>
              <a:rPr lang="en-US" dirty="0" smtClean="0"/>
              <a:t>with duration of </a:t>
            </a:r>
            <a:r>
              <a:rPr lang="en-US" dirty="0"/>
              <a:t>therapy)</a:t>
            </a:r>
          </a:p>
          <a:p>
            <a:pPr marL="380985" indent="-380985">
              <a:lnSpc>
                <a:spcPct val="80000"/>
              </a:lnSpc>
              <a:buNone/>
              <a:defRPr/>
            </a:pPr>
            <a:r>
              <a:rPr lang="en-US" dirty="0">
                <a:cs typeface="Arial" charset="0"/>
              </a:rPr>
              <a:t>	•</a:t>
            </a:r>
            <a:r>
              <a:rPr lang="en-US" dirty="0"/>
              <a:t>Pain at injection site</a:t>
            </a:r>
          </a:p>
          <a:p>
            <a:pPr marL="380985" indent="-380985">
              <a:lnSpc>
                <a:spcPct val="80000"/>
              </a:lnSpc>
              <a:buNone/>
              <a:defRPr/>
            </a:pPr>
            <a:r>
              <a:rPr lang="en-US" dirty="0">
                <a:cs typeface="Arial" charset="0"/>
              </a:rPr>
              <a:t>	•</a:t>
            </a:r>
            <a:r>
              <a:rPr lang="en-US" dirty="0"/>
              <a:t>GIT disturbance </a:t>
            </a:r>
          </a:p>
          <a:p>
            <a:pPr marL="380985" indent="-380985">
              <a:lnSpc>
                <a:spcPct val="80000"/>
              </a:lnSpc>
              <a:buNone/>
              <a:defRPr/>
            </a:pPr>
            <a:r>
              <a:rPr lang="en-US" dirty="0">
                <a:cs typeface="Arial" charset="0"/>
              </a:rPr>
              <a:t>	•</a:t>
            </a:r>
            <a:r>
              <a:rPr lang="en-US" dirty="0"/>
              <a:t>Fever, headache, </a:t>
            </a:r>
            <a:r>
              <a:rPr lang="en-US" dirty="0" err="1"/>
              <a:t>myalgias</a:t>
            </a:r>
            <a:r>
              <a:rPr lang="en-US" dirty="0"/>
              <a:t>, </a:t>
            </a:r>
            <a:r>
              <a:rPr lang="en-US" dirty="0" err="1"/>
              <a:t>arthralgias</a:t>
            </a:r>
            <a:endParaRPr lang="en-US" dirty="0"/>
          </a:p>
          <a:p>
            <a:pPr marL="380985" indent="-380985">
              <a:lnSpc>
                <a:spcPct val="80000"/>
              </a:lnSpc>
              <a:buNone/>
              <a:defRPr/>
            </a:pPr>
            <a:r>
              <a:rPr lang="en-US" dirty="0">
                <a:cs typeface="Arial" charset="0"/>
              </a:rPr>
              <a:t>	•</a:t>
            </a:r>
            <a:r>
              <a:rPr lang="en-US" dirty="0"/>
              <a:t>Cardiac conduction defects </a:t>
            </a:r>
            <a:r>
              <a:rPr lang="en-US" dirty="0" smtClean="0"/>
              <a:t>-arrhythmias</a:t>
            </a:r>
            <a:endParaRPr lang="en-US" dirty="0"/>
          </a:p>
          <a:p>
            <a:pPr marL="380985" indent="-380985">
              <a:lnSpc>
                <a:spcPct val="80000"/>
              </a:lnSpc>
              <a:buNone/>
              <a:defRPr/>
            </a:pPr>
            <a:r>
              <a:rPr lang="en-US" dirty="0">
                <a:cs typeface="Arial" charset="0"/>
              </a:rPr>
              <a:t>	•</a:t>
            </a:r>
            <a:r>
              <a:rPr lang="en-US" dirty="0"/>
              <a:t>Hepatic and renal </a:t>
            </a:r>
            <a:r>
              <a:rPr lang="en-US" dirty="0" smtClean="0"/>
              <a:t>damage</a:t>
            </a:r>
            <a:endParaRPr lang="en-US" i="1" dirty="0"/>
          </a:p>
          <a:p>
            <a:pPr marL="380985" indent="-380985">
              <a:lnSpc>
                <a:spcPct val="80000"/>
              </a:lnSpc>
              <a:buNone/>
              <a:defRPr/>
            </a:pPr>
            <a:r>
              <a:rPr lang="en-US" dirty="0">
                <a:cs typeface="Arial" charset="0"/>
              </a:rPr>
              <a:t>	</a:t>
            </a:r>
            <a:r>
              <a:rPr lang="en-US" dirty="0" smtClean="0">
                <a:cs typeface="Arial" charset="0"/>
              </a:rPr>
              <a:t>•</a:t>
            </a:r>
            <a:r>
              <a:rPr lang="en-US" dirty="0" smtClean="0"/>
              <a:t>Hemolytic anemia</a:t>
            </a:r>
            <a:endParaRPr lang="en-US" dirty="0"/>
          </a:p>
        </p:txBody>
      </p:sp>
    </p:spTree>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11E2B60-5513-49D1-8DF2-93AB8117D72E}"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127</a:t>
            </a:fld>
            <a:endParaRPr lang="en-US"/>
          </a:p>
        </p:txBody>
      </p:sp>
      <p:sp>
        <p:nvSpPr>
          <p:cNvPr id="123906" name="Rectangle 2"/>
          <p:cNvSpPr>
            <a:spLocks noGrp="1" noChangeArrowheads="1"/>
          </p:cNvSpPr>
          <p:nvPr>
            <p:ph sz="quarter" idx="1"/>
          </p:nvPr>
        </p:nvSpPr>
        <p:spPr>
          <a:xfrm>
            <a:off x="304800" y="228600"/>
            <a:ext cx="8534400" cy="6248400"/>
          </a:xfrm>
        </p:spPr>
        <p:txBody>
          <a:bodyPr>
            <a:normAutofit/>
          </a:bodyPr>
          <a:lstStyle/>
          <a:p>
            <a:pPr marL="380985" indent="-380985">
              <a:lnSpc>
                <a:spcPct val="80000"/>
              </a:lnSpc>
              <a:buNone/>
              <a:defRPr/>
            </a:pPr>
            <a:r>
              <a:rPr lang="en-US" u="sng" dirty="0" smtClean="0"/>
              <a:t>Uses</a:t>
            </a:r>
            <a:r>
              <a:rPr lang="en-US" dirty="0" smtClean="0"/>
              <a:t>:</a:t>
            </a:r>
          </a:p>
          <a:p>
            <a:pPr marL="380985" indent="-380985">
              <a:lnSpc>
                <a:spcPct val="80000"/>
              </a:lnSpc>
              <a:buNone/>
              <a:defRPr/>
            </a:pPr>
            <a:r>
              <a:rPr lang="en-US" dirty="0" smtClean="0">
                <a:cs typeface="Arial" charset="0"/>
              </a:rPr>
              <a:t>	•</a:t>
            </a:r>
            <a:r>
              <a:rPr lang="en-US" dirty="0" err="1" smtClean="0"/>
              <a:t>Cutaneous</a:t>
            </a:r>
            <a:r>
              <a:rPr lang="en-US" dirty="0" smtClean="0"/>
              <a:t> &amp; mucocutaneous </a:t>
            </a:r>
            <a:r>
              <a:rPr lang="en-US" dirty="0" err="1" smtClean="0"/>
              <a:t>leishmaniasis</a:t>
            </a:r>
            <a:r>
              <a:rPr lang="en-US" dirty="0" smtClean="0"/>
              <a:t> (1st line)</a:t>
            </a:r>
          </a:p>
          <a:p>
            <a:pPr marL="380985" indent="-380985">
              <a:lnSpc>
                <a:spcPct val="80000"/>
              </a:lnSpc>
              <a:buNone/>
              <a:defRPr/>
            </a:pPr>
            <a:r>
              <a:rPr lang="en-US" dirty="0" smtClean="0">
                <a:cs typeface="Arial" charset="0"/>
              </a:rPr>
              <a:t>	•</a:t>
            </a:r>
            <a:r>
              <a:rPr lang="en-US" dirty="0" smtClean="0"/>
              <a:t>Visceral </a:t>
            </a:r>
            <a:r>
              <a:rPr lang="en-US" dirty="0" err="1" smtClean="0"/>
              <a:t>leishmaniasis</a:t>
            </a:r>
            <a:r>
              <a:rPr lang="en-US" dirty="0" smtClean="0"/>
              <a:t> (1st line)</a:t>
            </a:r>
            <a:r>
              <a:rPr lang="sr-Cyrl-CS" dirty="0" smtClean="0"/>
              <a:t> </a:t>
            </a:r>
            <a:endParaRPr lang="en-US" dirty="0" smtClean="0"/>
          </a:p>
          <a:p>
            <a:pPr marL="380985" indent="-380985">
              <a:lnSpc>
                <a:spcPct val="80000"/>
              </a:lnSpc>
              <a:buNone/>
              <a:defRPr/>
            </a:pPr>
            <a:endParaRPr lang="en-US" u="sng" dirty="0" smtClean="0"/>
          </a:p>
          <a:p>
            <a:pPr marL="380985" indent="-380985">
              <a:lnSpc>
                <a:spcPct val="80000"/>
              </a:lnSpc>
              <a:buNone/>
              <a:defRPr/>
            </a:pPr>
            <a:r>
              <a:rPr lang="en-US" u="sng" dirty="0" smtClean="0"/>
              <a:t>D</a:t>
            </a:r>
            <a:r>
              <a:rPr lang="sr-Cyrl-CS" u="sng" dirty="0" smtClean="0"/>
              <a:t>ose</a:t>
            </a:r>
            <a:r>
              <a:rPr lang="en-US" dirty="0" smtClean="0"/>
              <a:t>: </a:t>
            </a:r>
            <a:r>
              <a:rPr lang="sr-Cyrl-CS" dirty="0" smtClean="0"/>
              <a:t>20 mg/kg/d </a:t>
            </a:r>
            <a:r>
              <a:rPr lang="en-US" dirty="0" smtClean="0"/>
              <a:t>IV </a:t>
            </a:r>
            <a:r>
              <a:rPr lang="sr-Cyrl-CS" dirty="0" smtClean="0"/>
              <a:t>or </a:t>
            </a:r>
            <a:r>
              <a:rPr lang="en-US" dirty="0" smtClean="0"/>
              <a:t>IM</a:t>
            </a:r>
            <a:r>
              <a:rPr lang="sr-Cyrl-CS" dirty="0" smtClean="0"/>
              <a:t> </a:t>
            </a:r>
            <a:r>
              <a:rPr lang="en-US" dirty="0" smtClean="0"/>
              <a:t>(OD)</a:t>
            </a:r>
            <a:r>
              <a:rPr lang="sr-Cyrl-CS" dirty="0" smtClean="0"/>
              <a:t>for 20 days</a:t>
            </a:r>
            <a:r>
              <a:rPr lang="en-US" dirty="0" smtClean="0"/>
              <a:t> (</a:t>
            </a:r>
            <a:r>
              <a:rPr lang="sr-Cyrl-CS" dirty="0" smtClean="0"/>
              <a:t>cutaneous leishmaniasis</a:t>
            </a:r>
            <a:r>
              <a:rPr lang="en-US" dirty="0" smtClean="0"/>
              <a:t>)</a:t>
            </a:r>
            <a:r>
              <a:rPr lang="sr-Cyrl-CS" dirty="0" smtClean="0"/>
              <a:t> and 28 days </a:t>
            </a:r>
            <a:r>
              <a:rPr lang="en-US" dirty="0" smtClean="0"/>
              <a:t>(</a:t>
            </a:r>
            <a:r>
              <a:rPr lang="sr-Cyrl-CS" dirty="0" smtClean="0"/>
              <a:t>visceral and mucocutaneous</a:t>
            </a:r>
            <a:r>
              <a:rPr lang="en-US" dirty="0" smtClean="0"/>
              <a:t> </a:t>
            </a:r>
            <a:r>
              <a:rPr lang="sr-Cyrl-CS" dirty="0" smtClean="0"/>
              <a:t>disease</a:t>
            </a:r>
            <a:r>
              <a:rPr lang="en-US" dirty="0" smtClean="0"/>
              <a:t>)</a:t>
            </a:r>
            <a:r>
              <a:rPr lang="sr-Cyrl-CS" dirty="0" smtClean="0"/>
              <a:t>.</a:t>
            </a:r>
            <a:endParaRPr lang="en-US" dirty="0" smtClean="0"/>
          </a:p>
          <a:p>
            <a:pPr eaLnBrk="1" hangingPunct="1">
              <a:buNone/>
              <a:defRPr/>
            </a:pPr>
            <a:r>
              <a:rPr lang="en-US" b="1" dirty="0" smtClean="0"/>
              <a:t>Other anti-</a:t>
            </a:r>
            <a:r>
              <a:rPr lang="en-US" b="1" dirty="0" err="1" smtClean="0"/>
              <a:t>leishmania</a:t>
            </a:r>
            <a:r>
              <a:rPr lang="en-US" b="1" dirty="0" smtClean="0"/>
              <a:t> agents that can be combined with sodium </a:t>
            </a:r>
            <a:r>
              <a:rPr lang="en-US" b="1" dirty="0" err="1" smtClean="0"/>
              <a:t>stibogluconate</a:t>
            </a:r>
            <a:endParaRPr lang="en-US" b="1" dirty="0" smtClean="0"/>
          </a:p>
          <a:p>
            <a:pPr eaLnBrk="1" hangingPunct="1">
              <a:buNone/>
              <a:defRPr/>
            </a:pPr>
            <a:r>
              <a:rPr lang="en-US" dirty="0" smtClean="0"/>
              <a:t>2. </a:t>
            </a:r>
            <a:r>
              <a:rPr lang="en-US" dirty="0" err="1" smtClean="0"/>
              <a:t>Pentamidine</a:t>
            </a:r>
            <a:endParaRPr lang="en-US" dirty="0" smtClean="0"/>
          </a:p>
          <a:p>
            <a:pPr eaLnBrk="1" hangingPunct="1">
              <a:buNone/>
              <a:defRPr/>
            </a:pPr>
            <a:r>
              <a:rPr lang="en-US" dirty="0" smtClean="0"/>
              <a:t>3. Amphotericin B</a:t>
            </a:r>
          </a:p>
        </p:txBody>
      </p:sp>
    </p:spTree>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CB4B47D-D1AE-49F9-ADD2-7F117C575A32}"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128</a:t>
            </a:fld>
            <a:endParaRPr lang="en-US"/>
          </a:p>
        </p:txBody>
      </p:sp>
      <p:sp>
        <p:nvSpPr>
          <p:cNvPr id="125954" name="Rectangle 2"/>
          <p:cNvSpPr>
            <a:spLocks noGrp="1" noChangeArrowheads="1"/>
          </p:cNvSpPr>
          <p:nvPr>
            <p:ph sz="quarter" idx="1"/>
          </p:nvPr>
        </p:nvSpPr>
        <p:spPr>
          <a:xfrm>
            <a:off x="228600" y="0"/>
            <a:ext cx="8915400" cy="6705865"/>
          </a:xfrm>
        </p:spPr>
        <p:txBody>
          <a:bodyPr>
            <a:noAutofit/>
          </a:bodyPr>
          <a:lstStyle/>
          <a:p>
            <a:pPr algn="ctr">
              <a:lnSpc>
                <a:spcPct val="80000"/>
              </a:lnSpc>
              <a:buNone/>
              <a:defRPr/>
            </a:pPr>
            <a:endParaRPr lang="en-US" b="1" u="sng" dirty="0" smtClean="0"/>
          </a:p>
          <a:p>
            <a:pPr algn="ctr">
              <a:lnSpc>
                <a:spcPct val="80000"/>
              </a:lnSpc>
              <a:buNone/>
              <a:defRPr/>
            </a:pPr>
            <a:r>
              <a:rPr lang="en-US" b="1" u="sng" dirty="0" smtClean="0"/>
              <a:t>ANTI-HELMINTHICS</a:t>
            </a:r>
          </a:p>
          <a:p>
            <a:pPr>
              <a:lnSpc>
                <a:spcPct val="80000"/>
              </a:lnSpc>
              <a:defRPr/>
            </a:pPr>
            <a:endParaRPr lang="en-US" b="1" dirty="0" smtClean="0"/>
          </a:p>
          <a:p>
            <a:pPr>
              <a:lnSpc>
                <a:spcPct val="80000"/>
              </a:lnSpc>
              <a:defRPr/>
            </a:pPr>
            <a:r>
              <a:rPr lang="en-US" dirty="0" err="1" smtClean="0"/>
              <a:t>Helminths</a:t>
            </a:r>
            <a:r>
              <a:rPr lang="en-US" dirty="0" smtClean="0"/>
              <a:t> are large, </a:t>
            </a:r>
            <a:r>
              <a:rPr lang="en-US" dirty="0" err="1" smtClean="0"/>
              <a:t>multicellular</a:t>
            </a:r>
            <a:r>
              <a:rPr lang="en-US" dirty="0" smtClean="0"/>
              <a:t> organisms that are generally visible to the naked eye in their adult stages</a:t>
            </a:r>
          </a:p>
          <a:p>
            <a:pPr>
              <a:lnSpc>
                <a:spcPct val="80000"/>
              </a:lnSpc>
              <a:defRPr/>
            </a:pPr>
            <a:r>
              <a:rPr lang="en-US" b="1" dirty="0" err="1" smtClean="0"/>
              <a:t>Anthelmintics</a:t>
            </a:r>
            <a:r>
              <a:rPr lang="en-US" dirty="0" smtClean="0"/>
              <a:t> or </a:t>
            </a:r>
            <a:r>
              <a:rPr lang="en-US" b="1" dirty="0" err="1" smtClean="0"/>
              <a:t>antihelminthics</a:t>
            </a:r>
            <a:r>
              <a:rPr lang="en-US" dirty="0" smtClean="0"/>
              <a:t> are drugs that expel </a:t>
            </a:r>
            <a:r>
              <a:rPr lang="en-US" b="1" dirty="0" smtClean="0"/>
              <a:t>parasitic worms (</a:t>
            </a:r>
            <a:r>
              <a:rPr lang="en-US" b="1" dirty="0" err="1" smtClean="0"/>
              <a:t>helminths</a:t>
            </a:r>
            <a:r>
              <a:rPr lang="en-US" b="1" dirty="0" smtClean="0"/>
              <a:t>) </a:t>
            </a:r>
            <a:r>
              <a:rPr lang="en-US" dirty="0" smtClean="0"/>
              <a:t>from the body, by either stunning or killing them </a:t>
            </a:r>
            <a:endParaRPr lang="en-US" b="1" u="sng" dirty="0" smtClean="0"/>
          </a:p>
          <a:p>
            <a:pPr>
              <a:lnSpc>
                <a:spcPct val="80000"/>
              </a:lnSpc>
              <a:defRPr/>
            </a:pPr>
            <a:r>
              <a:rPr lang="en-US" dirty="0" smtClean="0"/>
              <a:t>This includes both </a:t>
            </a:r>
            <a:r>
              <a:rPr lang="en-US" b="1" dirty="0" smtClean="0"/>
              <a:t>flat worms, e.g., flukes and tapeworms and round worms, i.e., nematodes</a:t>
            </a:r>
            <a:r>
              <a:rPr lang="en-US" dirty="0" smtClean="0"/>
              <a:t>.</a:t>
            </a:r>
          </a:p>
          <a:p>
            <a:pPr eaLnBrk="1" hangingPunct="1">
              <a:lnSpc>
                <a:spcPct val="80000"/>
              </a:lnSpc>
              <a:buNone/>
              <a:defRPr/>
            </a:pPr>
            <a:endParaRPr lang="en-US" dirty="0"/>
          </a:p>
        </p:txBody>
      </p:sp>
    </p:spTree>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fontScale="90000"/>
          </a:bodyPr>
          <a:lstStyle/>
          <a:p>
            <a:r>
              <a:rPr lang="en-US" b="1" u="sng" dirty="0" smtClean="0"/>
              <a:t/>
            </a:r>
            <a:br>
              <a:rPr lang="en-US" b="1" u="sng" dirty="0" smtClean="0"/>
            </a:br>
            <a:r>
              <a:rPr lang="en-US" b="1" u="sng" dirty="0" smtClean="0"/>
              <a:t>ANTI-HELMINTHICS……</a:t>
            </a:r>
            <a:br>
              <a:rPr lang="en-US" b="1" u="sng" dirty="0" smtClean="0"/>
            </a:br>
            <a:endParaRPr lang="en-US" dirty="0"/>
          </a:p>
        </p:txBody>
      </p:sp>
      <p:sp>
        <p:nvSpPr>
          <p:cNvPr id="4" name="Date Placeholder 3"/>
          <p:cNvSpPr>
            <a:spLocks noGrp="1"/>
          </p:cNvSpPr>
          <p:nvPr>
            <p:ph type="dt" sz="half" idx="10"/>
          </p:nvPr>
        </p:nvSpPr>
        <p:spPr/>
        <p:txBody>
          <a:bodyPr/>
          <a:lstStyle/>
          <a:p>
            <a:fld id="{0CF64ECB-6F04-43FC-BD1A-2D981DA512BE}"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6" name="Slide Number Placeholder 5"/>
          <p:cNvSpPr>
            <a:spLocks noGrp="1"/>
          </p:cNvSpPr>
          <p:nvPr>
            <p:ph type="sldNum" sz="quarter" idx="12"/>
          </p:nvPr>
        </p:nvSpPr>
        <p:spPr/>
        <p:txBody>
          <a:bodyPr/>
          <a:lstStyle/>
          <a:p>
            <a:fld id="{B3FF6EFA-CE3E-45B5-8032-ADD62FD9E906}" type="slidenum">
              <a:rPr lang="en-US" smtClean="0"/>
              <a:pPr/>
              <a:t>129</a:t>
            </a:fld>
            <a:endParaRPr lang="en-US"/>
          </a:p>
        </p:txBody>
      </p:sp>
      <p:sp>
        <p:nvSpPr>
          <p:cNvPr id="3" name="Content Placeholder 2"/>
          <p:cNvSpPr>
            <a:spLocks noGrp="1"/>
          </p:cNvSpPr>
          <p:nvPr>
            <p:ph sz="quarter" idx="1"/>
          </p:nvPr>
        </p:nvSpPr>
        <p:spPr>
          <a:xfrm>
            <a:off x="304800" y="838200"/>
            <a:ext cx="8534400" cy="5562600"/>
          </a:xfrm>
        </p:spPr>
        <p:txBody>
          <a:bodyPr>
            <a:normAutofit/>
          </a:bodyPr>
          <a:lstStyle/>
          <a:p>
            <a:pPr>
              <a:lnSpc>
                <a:spcPct val="80000"/>
              </a:lnSpc>
              <a:buNone/>
              <a:defRPr/>
            </a:pPr>
            <a:r>
              <a:rPr lang="en-US" b="1" dirty="0" smtClean="0"/>
              <a:t>1. BENZIMIDAZOLES</a:t>
            </a:r>
          </a:p>
          <a:p>
            <a:pPr>
              <a:lnSpc>
                <a:spcPct val="80000"/>
              </a:lnSpc>
              <a:buNone/>
              <a:defRPr/>
            </a:pPr>
            <a:r>
              <a:rPr lang="en-US" dirty="0" smtClean="0"/>
              <a:t>	E.g. </a:t>
            </a:r>
            <a:r>
              <a:rPr lang="en-US" dirty="0" err="1" smtClean="0"/>
              <a:t>Albendazole</a:t>
            </a:r>
            <a:r>
              <a:rPr lang="en-US" dirty="0" smtClean="0"/>
              <a:t>, </a:t>
            </a:r>
            <a:r>
              <a:rPr lang="en-US" dirty="0" err="1" smtClean="0"/>
              <a:t>mebendazole</a:t>
            </a:r>
            <a:r>
              <a:rPr lang="en-US" dirty="0" smtClean="0"/>
              <a:t>, </a:t>
            </a:r>
            <a:r>
              <a:rPr lang="en-US" dirty="0" err="1" smtClean="0"/>
              <a:t>thiabendazole</a:t>
            </a:r>
            <a:endParaRPr lang="en-US" dirty="0" smtClean="0"/>
          </a:p>
          <a:p>
            <a:pPr>
              <a:lnSpc>
                <a:spcPct val="80000"/>
              </a:lnSpc>
              <a:buNone/>
              <a:defRPr/>
            </a:pPr>
            <a:r>
              <a:rPr lang="en-US" u="sng" dirty="0" smtClean="0"/>
              <a:t>Spectrum</a:t>
            </a:r>
            <a:r>
              <a:rPr lang="en-US" dirty="0" smtClean="0"/>
              <a:t>: broad</a:t>
            </a:r>
          </a:p>
          <a:p>
            <a:pPr>
              <a:lnSpc>
                <a:spcPct val="80000"/>
              </a:lnSpc>
              <a:buNone/>
              <a:defRPr/>
            </a:pPr>
            <a:r>
              <a:rPr lang="en-US" u="sng" dirty="0" err="1" smtClean="0"/>
              <a:t>Adm</a:t>
            </a:r>
            <a:r>
              <a:rPr lang="en-US" dirty="0" smtClean="0"/>
              <a:t>:  oral with minimal absorption.</a:t>
            </a:r>
          </a:p>
          <a:p>
            <a:pPr>
              <a:lnSpc>
                <a:spcPct val="80000"/>
              </a:lnSpc>
              <a:buNone/>
              <a:defRPr/>
            </a:pPr>
            <a:r>
              <a:rPr lang="en-US" u="sng" dirty="0" smtClean="0"/>
              <a:t>Distribution</a:t>
            </a:r>
            <a:r>
              <a:rPr lang="en-US" dirty="0" smtClean="0"/>
              <a:t>: plasma concentration of </a:t>
            </a:r>
            <a:r>
              <a:rPr lang="en-US" dirty="0" err="1" smtClean="0"/>
              <a:t>albendazole</a:t>
            </a:r>
            <a:r>
              <a:rPr lang="en-US" dirty="0" smtClean="0"/>
              <a:t> is x100 that of </a:t>
            </a:r>
            <a:r>
              <a:rPr lang="en-US" dirty="0" err="1" smtClean="0"/>
              <a:t>mebendazole</a:t>
            </a:r>
            <a:endParaRPr lang="en-US" dirty="0" smtClean="0"/>
          </a:p>
          <a:p>
            <a:pPr>
              <a:lnSpc>
                <a:spcPct val="80000"/>
              </a:lnSpc>
              <a:buNone/>
              <a:defRPr/>
            </a:pPr>
            <a:r>
              <a:rPr lang="en-US" u="sng" dirty="0" smtClean="0"/>
              <a:t>Elimination</a:t>
            </a:r>
            <a:r>
              <a:rPr lang="en-US" dirty="0" smtClean="0"/>
              <a:t>: rapid metabolism, </a:t>
            </a:r>
            <a:r>
              <a:rPr lang="en-US" dirty="0" err="1" smtClean="0"/>
              <a:t>biliary</a:t>
            </a:r>
            <a:r>
              <a:rPr lang="en-US" dirty="0" smtClean="0"/>
              <a:t> &amp; renal excretion of products</a:t>
            </a:r>
          </a:p>
          <a:p>
            <a:pPr>
              <a:lnSpc>
                <a:spcPct val="80000"/>
              </a:lnSpc>
              <a:buNone/>
              <a:defRPr/>
            </a:pPr>
            <a:r>
              <a:rPr lang="en-US" u="sng" dirty="0" smtClean="0"/>
              <a:t>S/E</a:t>
            </a:r>
            <a:r>
              <a:rPr lang="en-US" dirty="0" smtClean="0"/>
              <a:t> -GIT irritation, Rash </a:t>
            </a:r>
          </a:p>
          <a:p>
            <a:pPr>
              <a:lnSpc>
                <a:spcPct val="80000"/>
              </a:lnSpc>
              <a:buNone/>
              <a:defRPr/>
            </a:pPr>
            <a:r>
              <a:rPr lang="en-US" dirty="0" smtClean="0"/>
              <a:t>	   -</a:t>
            </a:r>
            <a:r>
              <a:rPr lang="en-US" dirty="0" err="1" smtClean="0"/>
              <a:t>Teratogenic</a:t>
            </a:r>
            <a:r>
              <a:rPr lang="en-US" dirty="0" smtClean="0"/>
              <a:t> and </a:t>
            </a:r>
            <a:r>
              <a:rPr lang="en-US" dirty="0" err="1" smtClean="0"/>
              <a:t>embryotoxic</a:t>
            </a:r>
            <a:r>
              <a:rPr lang="en-US" dirty="0" smtClean="0"/>
              <a:t> risk (best avoided      	in pregnancy)</a:t>
            </a:r>
          </a:p>
          <a:p>
            <a:pPr>
              <a:lnSpc>
                <a:spcPct val="80000"/>
              </a:lnSpc>
              <a:buNone/>
              <a:defRPr/>
            </a:pPr>
            <a:r>
              <a:rPr lang="en-US" dirty="0" smtClean="0"/>
              <a:t>	-More toxic effects with </a:t>
            </a:r>
            <a:r>
              <a:rPr lang="en-US" dirty="0" err="1" smtClean="0"/>
              <a:t>Thiabendazole</a:t>
            </a:r>
            <a:r>
              <a:rPr lang="en-US" dirty="0" smtClean="0"/>
              <a:t> (CNS disturbance, Steven Johnsons syndrome, dizziness, GIT upset) </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Drug Testing and Approval</a:t>
            </a:r>
          </a:p>
        </p:txBody>
      </p:sp>
      <p:sp>
        <p:nvSpPr>
          <p:cNvPr id="4" name="Date Placeholder 3"/>
          <p:cNvSpPr>
            <a:spLocks noGrp="1"/>
          </p:cNvSpPr>
          <p:nvPr>
            <p:ph type="dt" sz="half" idx="10"/>
          </p:nvPr>
        </p:nvSpPr>
        <p:spPr/>
        <p:txBody>
          <a:bodyPr/>
          <a:lstStyle/>
          <a:p>
            <a:fld id="{40F8BF3B-057B-4E08-81E9-25C512FB10E1}"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13</a:t>
            </a:fld>
            <a:endParaRPr lang="en-US"/>
          </a:p>
        </p:txBody>
      </p:sp>
      <p:sp>
        <p:nvSpPr>
          <p:cNvPr id="34819" name="Rectangle 4"/>
          <p:cNvSpPr>
            <a:spLocks noChangeArrowheads="1"/>
          </p:cNvSpPr>
          <p:nvPr/>
        </p:nvSpPr>
        <p:spPr bwMode="auto">
          <a:xfrm>
            <a:off x="609600" y="1752600"/>
            <a:ext cx="7772400" cy="411480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3200"/>
              <a:t>FDA requires the manufacturer of a new drug to provide evidence of the drug’s safety and effectiveness</a:t>
            </a:r>
          </a:p>
          <a:p>
            <a:pPr marL="342900" indent="-342900">
              <a:lnSpc>
                <a:spcPct val="90000"/>
              </a:lnSpc>
              <a:spcBef>
                <a:spcPct val="20000"/>
              </a:spcBef>
              <a:buFontTx/>
              <a:buChar char="•"/>
            </a:pPr>
            <a:r>
              <a:rPr lang="en-US" sz="3200"/>
              <a:t>New Drug Application (NDA)</a:t>
            </a:r>
          </a:p>
          <a:p>
            <a:pPr marL="742950" lvl="1" indent="-285750">
              <a:lnSpc>
                <a:spcPct val="90000"/>
              </a:lnSpc>
              <a:spcBef>
                <a:spcPct val="20000"/>
              </a:spcBef>
              <a:buFontTx/>
              <a:buChar char="–"/>
            </a:pPr>
            <a:r>
              <a:rPr lang="en-US" sz="2800">
                <a:solidFill>
                  <a:schemeClr val="bg1"/>
                </a:solidFill>
              </a:rPr>
              <a:t>Specifies the proposed labeling</a:t>
            </a:r>
          </a:p>
          <a:p>
            <a:pPr marL="742950" lvl="1" indent="-285750">
              <a:lnSpc>
                <a:spcPct val="90000"/>
              </a:lnSpc>
              <a:spcBef>
                <a:spcPct val="20000"/>
              </a:spcBef>
              <a:buFontTx/>
              <a:buChar char="–"/>
            </a:pPr>
            <a:r>
              <a:rPr lang="en-US" sz="2800">
                <a:solidFill>
                  <a:schemeClr val="bg1"/>
                </a:solidFill>
              </a:rPr>
              <a:t>Documents the drug’s development and testing</a:t>
            </a:r>
          </a:p>
          <a:p>
            <a:pPr marL="742950" lvl="1" indent="-285750">
              <a:lnSpc>
                <a:spcPct val="90000"/>
              </a:lnSpc>
              <a:spcBef>
                <a:spcPct val="20000"/>
              </a:spcBef>
              <a:buFontTx/>
              <a:buChar char="–"/>
            </a:pPr>
            <a:r>
              <a:rPr lang="en-US" sz="2800">
                <a:solidFill>
                  <a:schemeClr val="bg1"/>
                </a:solidFill>
              </a:rPr>
              <a:t>Details manufacturing, processing, packaging</a:t>
            </a:r>
          </a:p>
          <a:p>
            <a:pPr marL="742950" lvl="1" indent="-285750">
              <a:lnSpc>
                <a:spcPct val="90000"/>
              </a:lnSpc>
              <a:spcBef>
                <a:spcPct val="20000"/>
              </a:spcBef>
              <a:buFontTx/>
              <a:buChar char="–"/>
            </a:pPr>
            <a:r>
              <a:rPr lang="en-US" sz="2800">
                <a:solidFill>
                  <a:schemeClr val="bg1"/>
                </a:solidFill>
              </a:rPr>
              <a:t>Quality control</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80A6FFCF-D2C8-4BC5-BCDA-01F59EBB5CB7}"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130</a:t>
            </a:fld>
            <a:endParaRPr lang="en-US"/>
          </a:p>
        </p:txBody>
      </p:sp>
      <p:sp>
        <p:nvSpPr>
          <p:cNvPr id="126978" name="Rectangle 2"/>
          <p:cNvSpPr>
            <a:spLocks noGrp="1" noChangeArrowheads="1"/>
          </p:cNvSpPr>
          <p:nvPr>
            <p:ph sz="quarter" idx="1"/>
          </p:nvPr>
        </p:nvSpPr>
        <p:spPr>
          <a:xfrm>
            <a:off x="228600" y="152136"/>
            <a:ext cx="8686800" cy="6553729"/>
          </a:xfrm>
        </p:spPr>
        <p:txBody>
          <a:bodyPr>
            <a:noAutofit/>
          </a:bodyPr>
          <a:lstStyle/>
          <a:p>
            <a:pPr>
              <a:lnSpc>
                <a:spcPct val="80000"/>
              </a:lnSpc>
              <a:buNone/>
              <a:defRPr/>
            </a:pPr>
            <a:r>
              <a:rPr lang="en-US" u="sng" dirty="0" smtClean="0"/>
              <a:t>Uses</a:t>
            </a:r>
          </a:p>
          <a:p>
            <a:pPr>
              <a:lnSpc>
                <a:spcPct val="80000"/>
              </a:lnSpc>
              <a:buNone/>
              <a:defRPr/>
            </a:pPr>
            <a:r>
              <a:rPr lang="en-US" u="sng" dirty="0" err="1" smtClean="0"/>
              <a:t>Mebendazole</a:t>
            </a:r>
            <a:r>
              <a:rPr lang="en-US" dirty="0" smtClean="0"/>
              <a:t>: Hookworm, roundworm, pinworm &amp; whipworms</a:t>
            </a:r>
          </a:p>
          <a:p>
            <a:pPr>
              <a:lnSpc>
                <a:spcPct val="80000"/>
              </a:lnSpc>
              <a:buNone/>
              <a:defRPr/>
            </a:pPr>
            <a:r>
              <a:rPr lang="en-US" u="sng" dirty="0" err="1" smtClean="0"/>
              <a:t>Thiabendazole</a:t>
            </a:r>
            <a:r>
              <a:rPr lang="en-US" dirty="0" smtClean="0"/>
              <a:t> – </a:t>
            </a:r>
            <a:r>
              <a:rPr lang="en-US" dirty="0" err="1" smtClean="0"/>
              <a:t>strongyloidiasis</a:t>
            </a:r>
            <a:r>
              <a:rPr lang="en-US" dirty="0" smtClean="0"/>
              <a:t>, </a:t>
            </a:r>
            <a:r>
              <a:rPr lang="en-US" dirty="0" err="1" smtClean="0"/>
              <a:t>cutaneous</a:t>
            </a:r>
            <a:r>
              <a:rPr lang="en-US" dirty="0" smtClean="0"/>
              <a:t> larva </a:t>
            </a:r>
            <a:r>
              <a:rPr lang="en-US" dirty="0" err="1" smtClean="0"/>
              <a:t>migrans</a:t>
            </a:r>
            <a:endParaRPr lang="en-US" u="sng" dirty="0" smtClean="0"/>
          </a:p>
          <a:p>
            <a:pPr eaLnBrk="1" hangingPunct="1">
              <a:lnSpc>
                <a:spcPct val="80000"/>
              </a:lnSpc>
              <a:buFontTx/>
              <a:buNone/>
              <a:defRPr/>
            </a:pPr>
            <a:r>
              <a:rPr lang="en-US" u="sng" dirty="0" err="1" smtClean="0"/>
              <a:t>Albendazole</a:t>
            </a:r>
            <a:endParaRPr lang="en-US" u="sng" dirty="0" smtClean="0"/>
          </a:p>
          <a:p>
            <a:pPr eaLnBrk="1" hangingPunct="1">
              <a:lnSpc>
                <a:spcPct val="80000"/>
              </a:lnSpc>
              <a:buFontTx/>
              <a:buNone/>
              <a:defRPr/>
            </a:pPr>
            <a:r>
              <a:rPr lang="en-US" dirty="0" smtClean="0"/>
              <a:t>1. Intestinal Nematode infestation</a:t>
            </a:r>
          </a:p>
          <a:p>
            <a:pPr>
              <a:lnSpc>
                <a:spcPct val="80000"/>
              </a:lnSpc>
              <a:buNone/>
              <a:defRPr/>
            </a:pPr>
            <a:r>
              <a:rPr lang="en-US" dirty="0" smtClean="0"/>
              <a:t>	-Hook, Round, Whip, Pinworms (</a:t>
            </a:r>
            <a:r>
              <a:rPr lang="en-US" dirty="0" err="1" smtClean="0"/>
              <a:t>enterobiasis</a:t>
            </a:r>
            <a:r>
              <a:rPr lang="en-US" dirty="0" smtClean="0"/>
              <a:t>)</a:t>
            </a:r>
          </a:p>
          <a:p>
            <a:pPr eaLnBrk="1" hangingPunct="1">
              <a:lnSpc>
                <a:spcPct val="80000"/>
              </a:lnSpc>
              <a:buFontTx/>
              <a:buNone/>
              <a:defRPr/>
            </a:pPr>
            <a:r>
              <a:rPr lang="en-US" dirty="0" smtClean="0"/>
              <a:t>	-</a:t>
            </a:r>
            <a:r>
              <a:rPr lang="en-US" dirty="0" err="1" smtClean="0"/>
              <a:t>Strongyloidiasis</a:t>
            </a:r>
            <a:r>
              <a:rPr lang="en-US" dirty="0" smtClean="0"/>
              <a:t> </a:t>
            </a:r>
          </a:p>
          <a:p>
            <a:pPr>
              <a:lnSpc>
                <a:spcPct val="80000"/>
              </a:lnSpc>
              <a:buNone/>
              <a:defRPr/>
            </a:pPr>
            <a:r>
              <a:rPr lang="en-US" dirty="0" smtClean="0"/>
              <a:t>2. DOC in </a:t>
            </a:r>
            <a:r>
              <a:rPr lang="en-US" dirty="0" err="1" smtClean="0"/>
              <a:t>Hydatid</a:t>
            </a:r>
            <a:r>
              <a:rPr lang="en-US" dirty="0" smtClean="0"/>
              <a:t> disease- (usually in combination with </a:t>
            </a:r>
            <a:r>
              <a:rPr lang="en-US" dirty="0" err="1" smtClean="0"/>
              <a:t>praziquantel</a:t>
            </a:r>
            <a:r>
              <a:rPr lang="en-US" dirty="0" smtClean="0"/>
              <a:t>) </a:t>
            </a:r>
          </a:p>
          <a:p>
            <a:pPr>
              <a:lnSpc>
                <a:spcPct val="80000"/>
              </a:lnSpc>
              <a:buNone/>
              <a:defRPr/>
            </a:pPr>
            <a:r>
              <a:rPr lang="en-US" dirty="0" smtClean="0"/>
              <a:t>3. DOC in </a:t>
            </a:r>
            <a:r>
              <a:rPr lang="en-US" dirty="0" err="1" smtClean="0"/>
              <a:t>Neurocysticercosis</a:t>
            </a:r>
            <a:r>
              <a:rPr lang="en-US" dirty="0" smtClean="0"/>
              <a:t> ( combined with a corticosteroid)</a:t>
            </a:r>
          </a:p>
          <a:p>
            <a:pPr eaLnBrk="1" hangingPunct="1">
              <a:lnSpc>
                <a:spcPct val="80000"/>
              </a:lnSpc>
              <a:buFontTx/>
              <a:buNone/>
              <a:defRPr/>
            </a:pPr>
            <a:r>
              <a:rPr lang="en-US" dirty="0" smtClean="0"/>
              <a:t>4. </a:t>
            </a:r>
            <a:r>
              <a:rPr lang="en-US" dirty="0" err="1" smtClean="0"/>
              <a:t>Cutaneous</a:t>
            </a:r>
            <a:r>
              <a:rPr lang="en-US" dirty="0" smtClean="0"/>
              <a:t>  larva </a:t>
            </a:r>
            <a:r>
              <a:rPr lang="en-US" dirty="0" err="1" smtClean="0"/>
              <a:t>migrans</a:t>
            </a:r>
            <a:r>
              <a:rPr lang="en-US" dirty="0" smtClean="0"/>
              <a:t>.</a:t>
            </a:r>
            <a:endParaRPr lang="en-US" dirty="0"/>
          </a:p>
        </p:txBody>
      </p:sp>
    </p:spTree>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9CE1C751-62CC-466F-979D-F19596D2E67F}"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131</a:t>
            </a:fld>
            <a:endParaRPr lang="en-US"/>
          </a:p>
        </p:txBody>
      </p:sp>
      <p:sp>
        <p:nvSpPr>
          <p:cNvPr id="128002" name="Rectangle 2"/>
          <p:cNvSpPr>
            <a:spLocks noGrp="1" noChangeArrowheads="1"/>
          </p:cNvSpPr>
          <p:nvPr>
            <p:ph sz="quarter" idx="1"/>
          </p:nvPr>
        </p:nvSpPr>
        <p:spPr>
          <a:xfrm>
            <a:off x="457729" y="304271"/>
            <a:ext cx="8228542" cy="6324865"/>
          </a:xfrm>
        </p:spPr>
        <p:txBody>
          <a:bodyPr>
            <a:normAutofit/>
          </a:bodyPr>
          <a:lstStyle/>
          <a:p>
            <a:pPr eaLnBrk="1" hangingPunct="1">
              <a:lnSpc>
                <a:spcPct val="80000"/>
              </a:lnSpc>
              <a:buFontTx/>
              <a:buNone/>
              <a:defRPr/>
            </a:pPr>
            <a:r>
              <a:rPr lang="en-US" b="1" dirty="0"/>
              <a:t>2</a:t>
            </a:r>
            <a:r>
              <a:rPr lang="en-US" b="1" dirty="0" smtClean="0"/>
              <a:t>. LEVAMISOLE</a:t>
            </a:r>
            <a:endParaRPr lang="en-US" b="1" dirty="0"/>
          </a:p>
          <a:p>
            <a:pPr eaLnBrk="1" hangingPunct="1">
              <a:lnSpc>
                <a:spcPct val="80000"/>
              </a:lnSpc>
              <a:buNone/>
              <a:defRPr/>
            </a:pPr>
            <a:r>
              <a:rPr lang="en-US" u="sng" dirty="0" smtClean="0"/>
              <a:t>Administration</a:t>
            </a:r>
            <a:r>
              <a:rPr lang="en-US" dirty="0" smtClean="0"/>
              <a:t>: </a:t>
            </a:r>
            <a:r>
              <a:rPr lang="en-US" dirty="0"/>
              <a:t>oral</a:t>
            </a:r>
          </a:p>
          <a:p>
            <a:pPr eaLnBrk="1" hangingPunct="1">
              <a:lnSpc>
                <a:spcPct val="80000"/>
              </a:lnSpc>
              <a:buNone/>
              <a:defRPr/>
            </a:pPr>
            <a:r>
              <a:rPr lang="en-US" u="sng" dirty="0" smtClean="0"/>
              <a:t>Absorption</a:t>
            </a:r>
            <a:r>
              <a:rPr lang="en-US" dirty="0" smtClean="0"/>
              <a:t>: </a:t>
            </a:r>
            <a:r>
              <a:rPr lang="en-US" dirty="0"/>
              <a:t>rapid</a:t>
            </a:r>
          </a:p>
          <a:p>
            <a:pPr eaLnBrk="1" hangingPunct="1">
              <a:lnSpc>
                <a:spcPct val="80000"/>
              </a:lnSpc>
              <a:buNone/>
              <a:defRPr/>
            </a:pPr>
            <a:r>
              <a:rPr lang="en-US" u="sng" dirty="0"/>
              <a:t>Distribution</a:t>
            </a:r>
            <a:r>
              <a:rPr lang="en-US" dirty="0"/>
              <a:t>: wide including CSF</a:t>
            </a:r>
          </a:p>
          <a:p>
            <a:pPr eaLnBrk="1" hangingPunct="1">
              <a:lnSpc>
                <a:spcPct val="80000"/>
              </a:lnSpc>
              <a:buNone/>
              <a:defRPr/>
            </a:pPr>
            <a:r>
              <a:rPr lang="en-US" u="sng" dirty="0"/>
              <a:t>Elimination</a:t>
            </a:r>
            <a:r>
              <a:rPr lang="en-US" dirty="0"/>
              <a:t>: metabolized, renal </a:t>
            </a:r>
            <a:r>
              <a:rPr lang="en-US" dirty="0" smtClean="0"/>
              <a:t>excretion.</a:t>
            </a:r>
            <a:endParaRPr lang="en-US" dirty="0"/>
          </a:p>
          <a:p>
            <a:pPr eaLnBrk="1" hangingPunct="1">
              <a:lnSpc>
                <a:spcPct val="80000"/>
              </a:lnSpc>
              <a:buNone/>
              <a:defRPr/>
            </a:pPr>
            <a:r>
              <a:rPr lang="en-US" u="sng" dirty="0" smtClean="0"/>
              <a:t>S/E</a:t>
            </a:r>
            <a:endParaRPr lang="en-US" dirty="0"/>
          </a:p>
          <a:p>
            <a:pPr eaLnBrk="1" hangingPunct="1">
              <a:lnSpc>
                <a:spcPct val="80000"/>
              </a:lnSpc>
              <a:defRPr/>
            </a:pPr>
            <a:r>
              <a:rPr lang="en-US" dirty="0"/>
              <a:t>GIT irritation</a:t>
            </a:r>
          </a:p>
          <a:p>
            <a:pPr eaLnBrk="1" hangingPunct="1">
              <a:lnSpc>
                <a:spcPct val="80000"/>
              </a:lnSpc>
              <a:buNone/>
              <a:defRPr/>
            </a:pPr>
            <a:r>
              <a:rPr lang="en-US" u="sng" dirty="0" smtClean="0"/>
              <a:t>Uses</a:t>
            </a:r>
            <a:r>
              <a:rPr lang="en-US" dirty="0"/>
              <a:t>: Round worms</a:t>
            </a:r>
          </a:p>
          <a:p>
            <a:pPr eaLnBrk="1" hangingPunct="1">
              <a:lnSpc>
                <a:spcPct val="80000"/>
              </a:lnSpc>
              <a:buFontTx/>
              <a:buNone/>
              <a:defRPr/>
            </a:pPr>
            <a:endParaRPr lang="en-US" dirty="0"/>
          </a:p>
          <a:p>
            <a:pPr eaLnBrk="1" hangingPunct="1">
              <a:lnSpc>
                <a:spcPct val="80000"/>
              </a:lnSpc>
              <a:buFontTx/>
              <a:buNone/>
              <a:defRPr/>
            </a:pPr>
            <a:endParaRPr lang="en-US" dirty="0"/>
          </a:p>
        </p:txBody>
      </p:sp>
    </p:spTree>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F3260083-36DA-4BB7-ABAE-0C4F25754C8B}"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132</a:t>
            </a:fld>
            <a:endParaRPr lang="en-US"/>
          </a:p>
        </p:txBody>
      </p:sp>
      <p:sp>
        <p:nvSpPr>
          <p:cNvPr id="128002" name="Rectangle 2"/>
          <p:cNvSpPr>
            <a:spLocks noGrp="1" noChangeArrowheads="1"/>
          </p:cNvSpPr>
          <p:nvPr>
            <p:ph sz="quarter" idx="1"/>
          </p:nvPr>
        </p:nvSpPr>
        <p:spPr>
          <a:xfrm>
            <a:off x="457729" y="304271"/>
            <a:ext cx="8228542" cy="6324865"/>
          </a:xfrm>
        </p:spPr>
        <p:txBody>
          <a:bodyPr>
            <a:normAutofit/>
          </a:bodyPr>
          <a:lstStyle/>
          <a:p>
            <a:pPr eaLnBrk="1" hangingPunct="1">
              <a:lnSpc>
                <a:spcPct val="80000"/>
              </a:lnSpc>
              <a:buFontTx/>
              <a:buNone/>
              <a:defRPr/>
            </a:pPr>
            <a:r>
              <a:rPr lang="en-US" b="1" dirty="0" smtClean="0"/>
              <a:t>3</a:t>
            </a:r>
            <a:r>
              <a:rPr lang="en-US" b="1" dirty="0"/>
              <a:t>. PYRANTEL PAMOATE</a:t>
            </a:r>
            <a:r>
              <a:rPr lang="en-US" dirty="0"/>
              <a:t> </a:t>
            </a:r>
          </a:p>
          <a:p>
            <a:pPr eaLnBrk="1" hangingPunct="1">
              <a:lnSpc>
                <a:spcPct val="80000"/>
              </a:lnSpc>
              <a:buNone/>
              <a:defRPr/>
            </a:pPr>
            <a:r>
              <a:rPr lang="en-US" u="sng" dirty="0" smtClean="0"/>
              <a:t>Administration</a:t>
            </a:r>
            <a:r>
              <a:rPr lang="en-US" dirty="0" smtClean="0"/>
              <a:t>: </a:t>
            </a:r>
            <a:r>
              <a:rPr lang="en-US" dirty="0"/>
              <a:t>oral</a:t>
            </a:r>
          </a:p>
          <a:p>
            <a:pPr eaLnBrk="1" hangingPunct="1">
              <a:lnSpc>
                <a:spcPct val="80000"/>
              </a:lnSpc>
              <a:buNone/>
              <a:defRPr/>
            </a:pPr>
            <a:r>
              <a:rPr lang="en-US" u="sng" dirty="0" smtClean="0"/>
              <a:t>Absorption</a:t>
            </a:r>
            <a:r>
              <a:rPr lang="en-US" dirty="0" smtClean="0"/>
              <a:t>: poor.</a:t>
            </a:r>
            <a:endParaRPr lang="en-US" dirty="0"/>
          </a:p>
          <a:p>
            <a:pPr eaLnBrk="1" hangingPunct="1">
              <a:lnSpc>
                <a:spcPct val="80000"/>
              </a:lnSpc>
              <a:buNone/>
              <a:defRPr/>
            </a:pPr>
            <a:r>
              <a:rPr lang="en-US" u="sng" dirty="0"/>
              <a:t>S/E</a:t>
            </a:r>
          </a:p>
          <a:p>
            <a:pPr eaLnBrk="1" hangingPunct="1">
              <a:lnSpc>
                <a:spcPct val="80000"/>
              </a:lnSpc>
              <a:defRPr/>
            </a:pPr>
            <a:r>
              <a:rPr lang="en-US" dirty="0"/>
              <a:t>GIT irritation (nausea, vomiting, diarrhea)</a:t>
            </a:r>
          </a:p>
          <a:p>
            <a:pPr eaLnBrk="1" hangingPunct="1">
              <a:lnSpc>
                <a:spcPct val="80000"/>
              </a:lnSpc>
              <a:defRPr/>
            </a:pPr>
            <a:r>
              <a:rPr lang="en-US" dirty="0"/>
              <a:t>Mild </a:t>
            </a:r>
            <a:r>
              <a:rPr lang="en-US" dirty="0" smtClean="0"/>
              <a:t>CNS disturbance </a:t>
            </a:r>
            <a:r>
              <a:rPr lang="en-US" dirty="0"/>
              <a:t>–headache, insomnia, drowsiness </a:t>
            </a:r>
          </a:p>
          <a:p>
            <a:pPr eaLnBrk="1" hangingPunct="1">
              <a:lnSpc>
                <a:spcPct val="80000"/>
              </a:lnSpc>
              <a:buNone/>
              <a:defRPr/>
            </a:pPr>
            <a:r>
              <a:rPr lang="en-US" u="sng" dirty="0"/>
              <a:t>Uses</a:t>
            </a:r>
            <a:r>
              <a:rPr lang="en-US" dirty="0"/>
              <a:t>:</a:t>
            </a:r>
          </a:p>
          <a:p>
            <a:pPr eaLnBrk="1" hangingPunct="1">
              <a:lnSpc>
                <a:spcPct val="80000"/>
              </a:lnSpc>
              <a:defRPr/>
            </a:pPr>
            <a:r>
              <a:rPr lang="en-US" dirty="0" smtClean="0"/>
              <a:t>Hookworm, roundworm, pinworms</a:t>
            </a:r>
            <a:endParaRPr lang="en-US" dirty="0"/>
          </a:p>
          <a:p>
            <a:pPr eaLnBrk="1" hangingPunct="1">
              <a:lnSpc>
                <a:spcPct val="80000"/>
              </a:lnSpc>
              <a:defRPr/>
            </a:pPr>
            <a:endParaRPr lang="en-US" dirty="0"/>
          </a:p>
        </p:txBody>
      </p:sp>
    </p:spTree>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6C46EBEA-D51F-4897-BF5C-7874E928C9DB}"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133</a:t>
            </a:fld>
            <a:endParaRPr lang="en-US"/>
          </a:p>
        </p:txBody>
      </p:sp>
      <p:sp>
        <p:nvSpPr>
          <p:cNvPr id="130050" name="Rectangle 2"/>
          <p:cNvSpPr>
            <a:spLocks noGrp="1" noChangeArrowheads="1"/>
          </p:cNvSpPr>
          <p:nvPr>
            <p:ph sz="quarter" idx="1"/>
          </p:nvPr>
        </p:nvSpPr>
        <p:spPr>
          <a:xfrm>
            <a:off x="152400" y="304271"/>
            <a:ext cx="8763000" cy="6401594"/>
          </a:xfrm>
        </p:spPr>
        <p:txBody>
          <a:bodyPr>
            <a:noAutofit/>
          </a:bodyPr>
          <a:lstStyle/>
          <a:p>
            <a:pPr eaLnBrk="1" hangingPunct="1">
              <a:lnSpc>
                <a:spcPct val="80000"/>
              </a:lnSpc>
              <a:buFontTx/>
              <a:buNone/>
              <a:defRPr/>
            </a:pPr>
            <a:r>
              <a:rPr lang="en-US" b="1" dirty="0"/>
              <a:t>4. PIPERAZINE</a:t>
            </a:r>
          </a:p>
          <a:p>
            <a:pPr eaLnBrk="1" hangingPunct="1">
              <a:lnSpc>
                <a:spcPct val="80000"/>
              </a:lnSpc>
              <a:buFontTx/>
              <a:buNone/>
              <a:defRPr/>
            </a:pPr>
            <a:r>
              <a:rPr lang="en-US" u="sng" dirty="0" smtClean="0"/>
              <a:t>Administration</a:t>
            </a:r>
            <a:r>
              <a:rPr lang="en-US" dirty="0" smtClean="0"/>
              <a:t>: </a:t>
            </a:r>
            <a:r>
              <a:rPr lang="en-US" dirty="0"/>
              <a:t>oral </a:t>
            </a:r>
            <a:r>
              <a:rPr lang="en-US" dirty="0" smtClean="0"/>
              <a:t> &amp; moderately absorbed.</a:t>
            </a:r>
            <a:endParaRPr lang="en-US" dirty="0"/>
          </a:p>
          <a:p>
            <a:pPr eaLnBrk="1" hangingPunct="1">
              <a:lnSpc>
                <a:spcPct val="80000"/>
              </a:lnSpc>
              <a:buFontTx/>
              <a:buNone/>
              <a:defRPr/>
            </a:pPr>
            <a:r>
              <a:rPr lang="en-US" u="sng" dirty="0" smtClean="0"/>
              <a:t>Elimination</a:t>
            </a:r>
            <a:r>
              <a:rPr lang="en-US" dirty="0"/>
              <a:t>: </a:t>
            </a:r>
            <a:r>
              <a:rPr lang="en-US" dirty="0" smtClean="0"/>
              <a:t>renal </a:t>
            </a:r>
            <a:r>
              <a:rPr lang="en-US" dirty="0"/>
              <a:t>excretion</a:t>
            </a:r>
          </a:p>
          <a:p>
            <a:pPr eaLnBrk="1" hangingPunct="1">
              <a:lnSpc>
                <a:spcPct val="80000"/>
              </a:lnSpc>
              <a:buFontTx/>
              <a:buNone/>
              <a:defRPr/>
            </a:pPr>
            <a:r>
              <a:rPr lang="en-US" u="sng" dirty="0"/>
              <a:t>S/E</a:t>
            </a:r>
            <a:r>
              <a:rPr lang="en-US" dirty="0"/>
              <a:t> </a:t>
            </a:r>
            <a:endParaRPr lang="en-US" dirty="0" smtClean="0"/>
          </a:p>
          <a:p>
            <a:pPr eaLnBrk="1" hangingPunct="1">
              <a:lnSpc>
                <a:spcPct val="80000"/>
              </a:lnSpc>
              <a:buFontTx/>
              <a:buNone/>
              <a:defRPr/>
            </a:pPr>
            <a:r>
              <a:rPr lang="en-US" dirty="0" smtClean="0"/>
              <a:t>	-</a:t>
            </a:r>
            <a:r>
              <a:rPr lang="en-US" dirty="0"/>
              <a:t>GIT disturbance</a:t>
            </a:r>
          </a:p>
          <a:p>
            <a:pPr eaLnBrk="1" hangingPunct="1">
              <a:lnSpc>
                <a:spcPct val="80000"/>
              </a:lnSpc>
              <a:buFontTx/>
              <a:buNone/>
              <a:defRPr/>
            </a:pPr>
            <a:r>
              <a:rPr lang="en-US" dirty="0"/>
              <a:t>	-Allergic </a:t>
            </a:r>
            <a:r>
              <a:rPr lang="en-US" dirty="0" smtClean="0"/>
              <a:t>reactions: </a:t>
            </a:r>
            <a:r>
              <a:rPr lang="en-US" dirty="0" err="1"/>
              <a:t>Urticaria</a:t>
            </a:r>
            <a:r>
              <a:rPr lang="en-US" dirty="0"/>
              <a:t>, fever, </a:t>
            </a:r>
            <a:r>
              <a:rPr lang="en-US" dirty="0" smtClean="0"/>
              <a:t>bronchospasm.</a:t>
            </a:r>
            <a:endParaRPr lang="en-US" dirty="0"/>
          </a:p>
          <a:p>
            <a:pPr eaLnBrk="1" hangingPunct="1">
              <a:lnSpc>
                <a:spcPct val="80000"/>
              </a:lnSpc>
              <a:buFontTx/>
              <a:buNone/>
              <a:defRPr/>
            </a:pPr>
            <a:r>
              <a:rPr lang="en-US" dirty="0"/>
              <a:t>	-Mild neurotoxicity – dizziness, somnolence, </a:t>
            </a:r>
            <a:r>
              <a:rPr lang="en-US" dirty="0" err="1"/>
              <a:t>paresthesia</a:t>
            </a:r>
            <a:r>
              <a:rPr lang="en-US" dirty="0"/>
              <a:t>, vertigo, </a:t>
            </a:r>
            <a:r>
              <a:rPr lang="en-US" dirty="0" err="1" smtClean="0"/>
              <a:t>inco</a:t>
            </a:r>
            <a:r>
              <a:rPr lang="en-US" dirty="0" smtClean="0"/>
              <a:t>-ordination</a:t>
            </a:r>
            <a:r>
              <a:rPr lang="en-US" dirty="0"/>
              <a:t>, visual </a:t>
            </a:r>
            <a:r>
              <a:rPr lang="en-US" dirty="0" smtClean="0"/>
              <a:t>disturbance.</a:t>
            </a:r>
            <a:endParaRPr lang="en-US" dirty="0"/>
          </a:p>
        </p:txBody>
      </p:sp>
    </p:spTree>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35B49174-8BEE-4F18-94AE-C42333C2B84C}"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134</a:t>
            </a:fld>
            <a:endParaRPr lang="en-US"/>
          </a:p>
        </p:txBody>
      </p:sp>
      <p:sp>
        <p:nvSpPr>
          <p:cNvPr id="130050" name="Rectangle 2"/>
          <p:cNvSpPr>
            <a:spLocks noGrp="1" noChangeArrowheads="1"/>
          </p:cNvSpPr>
          <p:nvPr>
            <p:ph sz="quarter" idx="1"/>
          </p:nvPr>
        </p:nvSpPr>
        <p:spPr>
          <a:xfrm>
            <a:off x="152400" y="304271"/>
            <a:ext cx="8763000" cy="6401594"/>
          </a:xfrm>
        </p:spPr>
        <p:txBody>
          <a:bodyPr>
            <a:noAutofit/>
          </a:bodyPr>
          <a:lstStyle/>
          <a:p>
            <a:pPr>
              <a:lnSpc>
                <a:spcPct val="80000"/>
              </a:lnSpc>
              <a:buNone/>
              <a:defRPr/>
            </a:pPr>
            <a:r>
              <a:rPr lang="en-US" b="1" dirty="0" err="1" smtClean="0"/>
              <a:t>Piperazine</a:t>
            </a:r>
            <a:r>
              <a:rPr lang="en-US" b="1" dirty="0" smtClean="0"/>
              <a:t>…….</a:t>
            </a:r>
          </a:p>
          <a:p>
            <a:pPr>
              <a:lnSpc>
                <a:spcPct val="80000"/>
              </a:lnSpc>
              <a:buNone/>
              <a:defRPr/>
            </a:pPr>
            <a:r>
              <a:rPr lang="en-US" u="sng" dirty="0" smtClean="0"/>
              <a:t>C/I </a:t>
            </a:r>
          </a:p>
          <a:p>
            <a:pPr>
              <a:lnSpc>
                <a:spcPct val="80000"/>
              </a:lnSpc>
              <a:buNone/>
              <a:defRPr/>
            </a:pPr>
            <a:r>
              <a:rPr lang="en-US" dirty="0" smtClean="0"/>
              <a:t>	-Persons with History of neurological disease</a:t>
            </a:r>
          </a:p>
          <a:p>
            <a:pPr>
              <a:lnSpc>
                <a:spcPct val="80000"/>
              </a:lnSpc>
              <a:buNone/>
              <a:defRPr/>
            </a:pPr>
            <a:r>
              <a:rPr lang="en-US" dirty="0" smtClean="0"/>
              <a:t>	-Persons with impaired hepatic or renal function</a:t>
            </a:r>
          </a:p>
          <a:p>
            <a:pPr>
              <a:lnSpc>
                <a:spcPct val="80000"/>
              </a:lnSpc>
              <a:buNone/>
              <a:defRPr/>
            </a:pPr>
            <a:r>
              <a:rPr lang="en-US" dirty="0" smtClean="0"/>
              <a:t>	-Do not co-</a:t>
            </a:r>
            <a:r>
              <a:rPr lang="en-US" dirty="0" err="1" smtClean="0"/>
              <a:t>adminster</a:t>
            </a:r>
            <a:r>
              <a:rPr lang="en-US" dirty="0" smtClean="0"/>
              <a:t> with </a:t>
            </a:r>
            <a:r>
              <a:rPr lang="en-US" dirty="0" err="1" smtClean="0"/>
              <a:t>phenothiazines</a:t>
            </a:r>
            <a:r>
              <a:rPr lang="en-US" dirty="0" smtClean="0"/>
              <a:t> e.g. chlorpromazine</a:t>
            </a:r>
          </a:p>
          <a:p>
            <a:pPr>
              <a:lnSpc>
                <a:spcPct val="80000"/>
              </a:lnSpc>
              <a:buNone/>
              <a:defRPr/>
            </a:pPr>
            <a:r>
              <a:rPr lang="en-US" dirty="0" smtClean="0"/>
              <a:t>	-Avoid in pregnancy</a:t>
            </a:r>
          </a:p>
          <a:p>
            <a:pPr>
              <a:lnSpc>
                <a:spcPct val="80000"/>
              </a:lnSpc>
              <a:buNone/>
              <a:defRPr/>
            </a:pPr>
            <a:r>
              <a:rPr lang="en-US" u="sng" dirty="0" smtClean="0"/>
              <a:t>Uses</a:t>
            </a:r>
            <a:r>
              <a:rPr lang="en-US" dirty="0" smtClean="0"/>
              <a:t>: </a:t>
            </a:r>
          </a:p>
          <a:p>
            <a:pPr>
              <a:lnSpc>
                <a:spcPct val="80000"/>
              </a:lnSpc>
              <a:buNone/>
              <a:defRPr/>
            </a:pPr>
            <a:r>
              <a:rPr lang="en-US" dirty="0" smtClean="0"/>
              <a:t>	-Roundworm and pinworms</a:t>
            </a:r>
          </a:p>
          <a:p>
            <a:pPr>
              <a:lnSpc>
                <a:spcPct val="80000"/>
              </a:lnSpc>
              <a:buNone/>
              <a:defRPr/>
            </a:pPr>
            <a:r>
              <a:rPr lang="en-US" dirty="0" smtClean="0"/>
              <a:t>	-Treatment of </a:t>
            </a:r>
            <a:r>
              <a:rPr lang="en-US" dirty="0" err="1" smtClean="0"/>
              <a:t>filariasis</a:t>
            </a:r>
            <a:endParaRPr lang="en-US" dirty="0" smtClean="0"/>
          </a:p>
          <a:p>
            <a:pPr>
              <a:lnSpc>
                <a:spcPct val="80000"/>
              </a:lnSpc>
              <a:buNone/>
              <a:defRPr/>
            </a:pPr>
            <a:endParaRPr lang="en-US" dirty="0" smtClean="0"/>
          </a:p>
          <a:p>
            <a:pPr eaLnBrk="1" hangingPunct="1">
              <a:lnSpc>
                <a:spcPct val="80000"/>
              </a:lnSpc>
              <a:buFontTx/>
              <a:buNone/>
              <a:defRPr/>
            </a:pPr>
            <a:endParaRPr lang="en-US" b="1" dirty="0" smtClean="0"/>
          </a:p>
          <a:p>
            <a:pPr eaLnBrk="1" hangingPunct="1">
              <a:lnSpc>
                <a:spcPct val="80000"/>
              </a:lnSpc>
              <a:buFontTx/>
              <a:buNone/>
              <a:defRPr/>
            </a:pPr>
            <a:endParaRPr lang="en-US" b="1" dirty="0"/>
          </a:p>
        </p:txBody>
      </p:sp>
    </p:spTree>
  </p:cSld>
  <p:clrMapOvr>
    <a:masterClrMapping/>
  </p:clrMapOv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4FA49F2-D315-41FC-B7C7-423D4D0F1C6C}"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135</a:t>
            </a:fld>
            <a:endParaRPr lang="en-US"/>
          </a:p>
        </p:txBody>
      </p:sp>
      <p:sp>
        <p:nvSpPr>
          <p:cNvPr id="131074" name="Rectangle 2"/>
          <p:cNvSpPr>
            <a:spLocks noGrp="1" noChangeArrowheads="1"/>
          </p:cNvSpPr>
          <p:nvPr>
            <p:ph sz="quarter" idx="1"/>
          </p:nvPr>
        </p:nvSpPr>
        <p:spPr>
          <a:xfrm>
            <a:off x="152136" y="228865"/>
            <a:ext cx="8763000" cy="6477000"/>
          </a:xfrm>
        </p:spPr>
        <p:txBody>
          <a:bodyPr>
            <a:noAutofit/>
          </a:bodyPr>
          <a:lstStyle/>
          <a:p>
            <a:pPr eaLnBrk="1" hangingPunct="1">
              <a:lnSpc>
                <a:spcPct val="80000"/>
              </a:lnSpc>
              <a:buFontTx/>
              <a:buNone/>
              <a:defRPr/>
            </a:pPr>
            <a:r>
              <a:rPr lang="en-US" b="1" dirty="0"/>
              <a:t>5. IVERMECTIN</a:t>
            </a:r>
          </a:p>
          <a:p>
            <a:pPr eaLnBrk="1" hangingPunct="1">
              <a:lnSpc>
                <a:spcPct val="80000"/>
              </a:lnSpc>
              <a:buFontTx/>
              <a:buNone/>
              <a:defRPr/>
            </a:pPr>
            <a:r>
              <a:rPr lang="en-US" dirty="0"/>
              <a:t>	-</a:t>
            </a:r>
            <a:r>
              <a:rPr lang="en-US" dirty="0" err="1" smtClean="0"/>
              <a:t>Microfilaricidal</a:t>
            </a:r>
            <a:endParaRPr lang="en-US" dirty="0"/>
          </a:p>
          <a:p>
            <a:pPr eaLnBrk="1" hangingPunct="1">
              <a:lnSpc>
                <a:spcPct val="80000"/>
              </a:lnSpc>
              <a:buFontTx/>
              <a:buNone/>
              <a:defRPr/>
            </a:pPr>
            <a:r>
              <a:rPr lang="en-US" u="sng" dirty="0" smtClean="0"/>
              <a:t>Administration</a:t>
            </a:r>
            <a:r>
              <a:rPr lang="en-US" dirty="0" smtClean="0"/>
              <a:t>: </a:t>
            </a:r>
            <a:r>
              <a:rPr lang="en-US" dirty="0"/>
              <a:t>oral (on empty stomach)</a:t>
            </a:r>
          </a:p>
          <a:p>
            <a:pPr eaLnBrk="1" hangingPunct="1">
              <a:lnSpc>
                <a:spcPct val="80000"/>
              </a:lnSpc>
              <a:buFontTx/>
              <a:buNone/>
              <a:defRPr/>
            </a:pPr>
            <a:r>
              <a:rPr lang="en-US" u="sng" dirty="0" smtClean="0"/>
              <a:t>Absorption</a:t>
            </a:r>
            <a:r>
              <a:rPr lang="en-US" dirty="0" smtClean="0"/>
              <a:t>: </a:t>
            </a:r>
            <a:r>
              <a:rPr lang="en-US" dirty="0"/>
              <a:t>rapid</a:t>
            </a:r>
          </a:p>
          <a:p>
            <a:pPr eaLnBrk="1" hangingPunct="1">
              <a:lnSpc>
                <a:spcPct val="80000"/>
              </a:lnSpc>
              <a:buFontTx/>
              <a:buNone/>
              <a:defRPr/>
            </a:pPr>
            <a:r>
              <a:rPr lang="en-US" u="sng" dirty="0"/>
              <a:t>Distribution</a:t>
            </a:r>
            <a:r>
              <a:rPr lang="en-US" dirty="0"/>
              <a:t>: wide, slowly into eyes </a:t>
            </a:r>
            <a:r>
              <a:rPr lang="en-US" dirty="0" smtClean="0"/>
              <a:t>(but not </a:t>
            </a:r>
            <a:r>
              <a:rPr lang="en-US" dirty="0"/>
              <a:t>meninges)</a:t>
            </a:r>
          </a:p>
          <a:p>
            <a:pPr eaLnBrk="1" hangingPunct="1">
              <a:lnSpc>
                <a:spcPct val="80000"/>
              </a:lnSpc>
              <a:buFontTx/>
              <a:buNone/>
              <a:defRPr/>
            </a:pPr>
            <a:r>
              <a:rPr lang="en-US" u="sng" dirty="0"/>
              <a:t>Elimination</a:t>
            </a:r>
            <a:r>
              <a:rPr lang="en-US" dirty="0"/>
              <a:t>: metabolism, </a:t>
            </a:r>
            <a:r>
              <a:rPr lang="en-US" dirty="0" err="1"/>
              <a:t>biliary</a:t>
            </a:r>
            <a:r>
              <a:rPr lang="en-US" dirty="0"/>
              <a:t> excretion</a:t>
            </a:r>
          </a:p>
          <a:p>
            <a:pPr eaLnBrk="1" hangingPunct="1">
              <a:lnSpc>
                <a:spcPct val="80000"/>
              </a:lnSpc>
              <a:buFontTx/>
              <a:buNone/>
              <a:defRPr/>
            </a:pPr>
            <a:r>
              <a:rPr lang="en-US" b="1" u="sng" dirty="0"/>
              <a:t>USES</a:t>
            </a:r>
            <a:r>
              <a:rPr lang="en-US" dirty="0"/>
              <a:t>:</a:t>
            </a:r>
          </a:p>
          <a:p>
            <a:pPr eaLnBrk="1" hangingPunct="1">
              <a:lnSpc>
                <a:spcPct val="80000"/>
              </a:lnSpc>
              <a:buFontTx/>
              <a:buNone/>
              <a:defRPr/>
            </a:pPr>
            <a:r>
              <a:rPr lang="en-US" dirty="0"/>
              <a:t>	1. </a:t>
            </a:r>
            <a:r>
              <a:rPr lang="en-US" dirty="0" err="1"/>
              <a:t>Onchocerciasis</a:t>
            </a:r>
            <a:r>
              <a:rPr lang="en-US" dirty="0"/>
              <a:t> </a:t>
            </a:r>
          </a:p>
          <a:p>
            <a:pPr eaLnBrk="1" hangingPunct="1">
              <a:lnSpc>
                <a:spcPct val="80000"/>
              </a:lnSpc>
              <a:buFontTx/>
              <a:buNone/>
              <a:defRPr/>
            </a:pPr>
            <a:r>
              <a:rPr lang="en-US" dirty="0"/>
              <a:t>	2. </a:t>
            </a:r>
            <a:r>
              <a:rPr lang="en-US" dirty="0" err="1" smtClean="0"/>
              <a:t>Strongyloidiasis</a:t>
            </a:r>
            <a:endParaRPr lang="en-US" dirty="0"/>
          </a:p>
          <a:p>
            <a:pPr eaLnBrk="1" hangingPunct="1">
              <a:lnSpc>
                <a:spcPct val="80000"/>
              </a:lnSpc>
              <a:buFontTx/>
              <a:buNone/>
              <a:defRPr/>
            </a:pPr>
            <a:r>
              <a:rPr lang="en-US" dirty="0"/>
              <a:t>	3. Elephantiasis (2</a:t>
            </a:r>
            <a:r>
              <a:rPr lang="en-US" baseline="30000" dirty="0"/>
              <a:t>nd</a:t>
            </a:r>
            <a:r>
              <a:rPr lang="en-US" dirty="0"/>
              <a:t> line, or combined </a:t>
            </a:r>
            <a:r>
              <a:rPr lang="en-US" dirty="0" smtClean="0"/>
              <a:t>with </a:t>
            </a:r>
            <a:r>
              <a:rPr lang="en-US" dirty="0" err="1"/>
              <a:t>diethlycarbazine</a:t>
            </a:r>
            <a:r>
              <a:rPr lang="en-US" dirty="0"/>
              <a:t>)</a:t>
            </a:r>
          </a:p>
          <a:p>
            <a:pPr eaLnBrk="1" hangingPunct="1">
              <a:lnSpc>
                <a:spcPct val="80000"/>
              </a:lnSpc>
              <a:buFontTx/>
              <a:buNone/>
              <a:defRPr/>
            </a:pPr>
            <a:r>
              <a:rPr lang="en-US" dirty="0"/>
              <a:t>	4. </a:t>
            </a:r>
            <a:r>
              <a:rPr lang="en-US" dirty="0" smtClean="0"/>
              <a:t>Others: </a:t>
            </a:r>
            <a:r>
              <a:rPr lang="en-US" dirty="0" err="1" smtClean="0"/>
              <a:t>Cutaneous</a:t>
            </a:r>
            <a:r>
              <a:rPr lang="en-US" dirty="0" smtClean="0"/>
              <a:t> </a:t>
            </a:r>
            <a:r>
              <a:rPr lang="en-US" dirty="0"/>
              <a:t>larva </a:t>
            </a:r>
            <a:r>
              <a:rPr lang="en-US" dirty="0" err="1" smtClean="0"/>
              <a:t>migrans</a:t>
            </a:r>
            <a:r>
              <a:rPr lang="en-US" dirty="0"/>
              <a:t> </a:t>
            </a:r>
            <a:r>
              <a:rPr lang="en-US" dirty="0" smtClean="0"/>
              <a:t>&amp; Scabies</a:t>
            </a:r>
            <a:endParaRPr lang="en-US" dirty="0"/>
          </a:p>
          <a:p>
            <a:pPr eaLnBrk="1" hangingPunct="1">
              <a:lnSpc>
                <a:spcPct val="80000"/>
              </a:lnSpc>
              <a:buFontTx/>
              <a:buNone/>
              <a:defRPr/>
            </a:pPr>
            <a:r>
              <a:rPr lang="en-US" dirty="0"/>
              <a:t>	</a:t>
            </a:r>
          </a:p>
        </p:txBody>
      </p:sp>
    </p:spTree>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28BA249-732F-454B-B443-10ADA336732A}"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136</a:t>
            </a:fld>
            <a:endParaRPr lang="en-US"/>
          </a:p>
        </p:txBody>
      </p:sp>
      <p:sp>
        <p:nvSpPr>
          <p:cNvPr id="132098" name="Rectangle 2"/>
          <p:cNvSpPr>
            <a:spLocks noGrp="1" noChangeArrowheads="1"/>
          </p:cNvSpPr>
          <p:nvPr>
            <p:ph sz="quarter" idx="1"/>
          </p:nvPr>
        </p:nvSpPr>
        <p:spPr>
          <a:xfrm>
            <a:off x="228601" y="152400"/>
            <a:ext cx="8686536" cy="6553200"/>
          </a:xfrm>
        </p:spPr>
        <p:txBody>
          <a:bodyPr>
            <a:noAutofit/>
          </a:bodyPr>
          <a:lstStyle/>
          <a:p>
            <a:pPr eaLnBrk="1" hangingPunct="1">
              <a:lnSpc>
                <a:spcPct val="80000"/>
              </a:lnSpc>
              <a:buFontTx/>
              <a:buNone/>
              <a:defRPr/>
            </a:pPr>
            <a:r>
              <a:rPr lang="en-US" b="1" dirty="0" err="1" smtClean="0"/>
              <a:t>Ivermectin</a:t>
            </a:r>
            <a:r>
              <a:rPr lang="en-US" b="1" dirty="0" smtClean="0"/>
              <a:t>….</a:t>
            </a:r>
          </a:p>
          <a:p>
            <a:pPr eaLnBrk="1" hangingPunct="1">
              <a:lnSpc>
                <a:spcPct val="80000"/>
              </a:lnSpc>
              <a:buFontTx/>
              <a:buNone/>
              <a:defRPr/>
            </a:pPr>
            <a:r>
              <a:rPr lang="en-US" b="1" u="sng" dirty="0" smtClean="0"/>
              <a:t>S/E</a:t>
            </a:r>
            <a:r>
              <a:rPr lang="en-US" dirty="0" smtClean="0"/>
              <a:t> </a:t>
            </a:r>
            <a:endParaRPr lang="en-US" dirty="0"/>
          </a:p>
          <a:p>
            <a:pPr>
              <a:lnSpc>
                <a:spcPct val="80000"/>
              </a:lnSpc>
              <a:defRPr/>
            </a:pPr>
            <a:r>
              <a:rPr lang="en-US" b="1" dirty="0" err="1" smtClean="0"/>
              <a:t>Mazotti</a:t>
            </a:r>
            <a:r>
              <a:rPr lang="en-US" b="1" dirty="0" smtClean="0"/>
              <a:t> reaction:</a:t>
            </a:r>
            <a:r>
              <a:rPr lang="en-US" dirty="0"/>
              <a:t> </a:t>
            </a:r>
            <a:r>
              <a:rPr lang="en-US" dirty="0" smtClean="0"/>
              <a:t>hypotension, tachycardia</a:t>
            </a:r>
            <a:r>
              <a:rPr lang="en-US" dirty="0"/>
              <a:t>, </a:t>
            </a:r>
            <a:r>
              <a:rPr lang="en-US" dirty="0" err="1"/>
              <a:t>lymphangitis</a:t>
            </a:r>
            <a:r>
              <a:rPr lang="en-US" dirty="0"/>
              <a:t>, </a:t>
            </a:r>
            <a:r>
              <a:rPr lang="en-US" dirty="0" err="1"/>
              <a:t>lymphadenopathy</a:t>
            </a:r>
            <a:r>
              <a:rPr lang="en-US" dirty="0"/>
              <a:t>, peripheral </a:t>
            </a:r>
            <a:r>
              <a:rPr lang="en-US" dirty="0" smtClean="0"/>
              <a:t>edema, </a:t>
            </a:r>
            <a:r>
              <a:rPr lang="en-US" dirty="0"/>
              <a:t>dizziness, somnolence, rash, </a:t>
            </a:r>
            <a:r>
              <a:rPr lang="en-US" dirty="0" err="1"/>
              <a:t>pruritus</a:t>
            </a:r>
            <a:r>
              <a:rPr lang="en-US" dirty="0"/>
              <a:t>, </a:t>
            </a:r>
            <a:r>
              <a:rPr lang="en-US" dirty="0" err="1"/>
              <a:t>myalgia</a:t>
            </a:r>
            <a:r>
              <a:rPr lang="en-US" dirty="0"/>
              <a:t>, </a:t>
            </a:r>
            <a:r>
              <a:rPr lang="en-US" dirty="0" err="1"/>
              <a:t>arthralgia</a:t>
            </a:r>
            <a:r>
              <a:rPr lang="en-US" dirty="0"/>
              <a:t> </a:t>
            </a:r>
            <a:r>
              <a:rPr lang="en-US" dirty="0" smtClean="0"/>
              <a:t>Bronchospasm</a:t>
            </a:r>
            <a:r>
              <a:rPr lang="en-US" dirty="0"/>
              <a:t>, </a:t>
            </a:r>
            <a:r>
              <a:rPr lang="en-US" dirty="0" smtClean="0"/>
              <a:t>corneal </a:t>
            </a:r>
            <a:r>
              <a:rPr lang="en-US" dirty="0"/>
              <a:t>opacities, eyelid edema, conjunctivitis, </a:t>
            </a:r>
            <a:r>
              <a:rPr lang="en-US" dirty="0" err="1"/>
              <a:t>keratitis</a:t>
            </a:r>
            <a:r>
              <a:rPr lang="en-US" dirty="0"/>
              <a:t>, optic </a:t>
            </a:r>
            <a:r>
              <a:rPr lang="en-US" dirty="0" smtClean="0"/>
              <a:t>neuritis.</a:t>
            </a:r>
            <a:endParaRPr lang="en-US" b="1" u="sng" dirty="0" smtClean="0"/>
          </a:p>
          <a:p>
            <a:pPr eaLnBrk="1" hangingPunct="1">
              <a:lnSpc>
                <a:spcPct val="80000"/>
              </a:lnSpc>
              <a:buFontTx/>
              <a:buNone/>
              <a:defRPr/>
            </a:pPr>
            <a:r>
              <a:rPr lang="en-US" b="1" u="sng" dirty="0" smtClean="0"/>
              <a:t>Caution </a:t>
            </a:r>
            <a:r>
              <a:rPr lang="en-US" b="1" u="sng" dirty="0"/>
              <a:t>&amp; C/I</a:t>
            </a:r>
          </a:p>
          <a:p>
            <a:pPr eaLnBrk="1" hangingPunct="1">
              <a:lnSpc>
                <a:spcPct val="80000"/>
              </a:lnSpc>
              <a:buFontTx/>
              <a:buNone/>
              <a:defRPr/>
            </a:pPr>
            <a:r>
              <a:rPr lang="en-US" dirty="0"/>
              <a:t>	-Avoid simultaneous use </a:t>
            </a:r>
            <a:r>
              <a:rPr lang="en-US" dirty="0" smtClean="0"/>
              <a:t>with </a:t>
            </a:r>
            <a:r>
              <a:rPr lang="en-US" dirty="0"/>
              <a:t>barbiturates, benzodiazepines, </a:t>
            </a:r>
            <a:r>
              <a:rPr lang="en-US" dirty="0" err="1"/>
              <a:t>valproic</a:t>
            </a:r>
            <a:r>
              <a:rPr lang="en-US" dirty="0"/>
              <a:t> acid</a:t>
            </a:r>
          </a:p>
          <a:p>
            <a:pPr eaLnBrk="1" hangingPunct="1">
              <a:lnSpc>
                <a:spcPct val="80000"/>
              </a:lnSpc>
              <a:buFontTx/>
              <a:buNone/>
              <a:defRPr/>
            </a:pPr>
            <a:r>
              <a:rPr lang="en-US" dirty="0"/>
              <a:t>	-Avoid in pregnancy, breastfeeding and children &lt; 5 yrs</a:t>
            </a:r>
          </a:p>
          <a:p>
            <a:pPr eaLnBrk="1" hangingPunct="1">
              <a:lnSpc>
                <a:spcPct val="80000"/>
              </a:lnSpc>
              <a:buFontTx/>
              <a:buNone/>
              <a:defRPr/>
            </a:pPr>
            <a:r>
              <a:rPr lang="en-US" dirty="0"/>
              <a:t>	-Avoid in those with impaired </a:t>
            </a:r>
            <a:r>
              <a:rPr lang="en-US" dirty="0" smtClean="0"/>
              <a:t>Blood Brain Barrier  </a:t>
            </a:r>
            <a:r>
              <a:rPr lang="en-US" dirty="0" err="1" smtClean="0"/>
              <a:t>e.g</a:t>
            </a:r>
            <a:r>
              <a:rPr lang="en-US" dirty="0" smtClean="0"/>
              <a:t>  meningitis</a:t>
            </a:r>
            <a:endParaRPr lang="en-US" dirty="0"/>
          </a:p>
        </p:txBody>
      </p:sp>
    </p:spTree>
  </p:cSld>
  <p:clrMapOvr>
    <a:masterClrMapping/>
  </p:clrMapOv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857F2B71-0183-478A-9B23-7E840FAC04F2}"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137</a:t>
            </a:fld>
            <a:endParaRPr lang="en-US"/>
          </a:p>
        </p:txBody>
      </p:sp>
      <p:sp>
        <p:nvSpPr>
          <p:cNvPr id="133122" name="Rectangle 2"/>
          <p:cNvSpPr>
            <a:spLocks noGrp="1" noChangeArrowheads="1"/>
          </p:cNvSpPr>
          <p:nvPr>
            <p:ph sz="quarter" idx="1"/>
          </p:nvPr>
        </p:nvSpPr>
        <p:spPr>
          <a:xfrm>
            <a:off x="228600" y="228866"/>
            <a:ext cx="8686800" cy="6476734"/>
          </a:xfrm>
        </p:spPr>
        <p:txBody>
          <a:bodyPr>
            <a:noAutofit/>
          </a:bodyPr>
          <a:lstStyle/>
          <a:p>
            <a:pPr eaLnBrk="1" hangingPunct="1">
              <a:lnSpc>
                <a:spcPct val="80000"/>
              </a:lnSpc>
              <a:buFontTx/>
              <a:buNone/>
              <a:defRPr/>
            </a:pPr>
            <a:r>
              <a:rPr lang="en-US" b="1" dirty="0"/>
              <a:t>6. DIETHYLCARBAZINE</a:t>
            </a:r>
            <a:r>
              <a:rPr lang="en-US" dirty="0"/>
              <a:t> - micro and </a:t>
            </a:r>
            <a:r>
              <a:rPr lang="en-US" dirty="0" err="1"/>
              <a:t>macrofilaricide</a:t>
            </a:r>
            <a:r>
              <a:rPr lang="en-US" dirty="0"/>
              <a:t> </a:t>
            </a:r>
          </a:p>
          <a:p>
            <a:pPr eaLnBrk="1" hangingPunct="1">
              <a:lnSpc>
                <a:spcPct val="80000"/>
              </a:lnSpc>
              <a:buFontTx/>
              <a:buNone/>
              <a:defRPr/>
            </a:pPr>
            <a:r>
              <a:rPr lang="en-US" u="sng" dirty="0" smtClean="0"/>
              <a:t>Administration</a:t>
            </a:r>
            <a:r>
              <a:rPr lang="en-US" dirty="0" smtClean="0"/>
              <a:t>: per oral &amp; rapidly absorbed.</a:t>
            </a:r>
            <a:endParaRPr lang="en-US" dirty="0"/>
          </a:p>
          <a:p>
            <a:pPr eaLnBrk="1" hangingPunct="1">
              <a:lnSpc>
                <a:spcPct val="80000"/>
              </a:lnSpc>
              <a:buFontTx/>
              <a:buNone/>
              <a:defRPr/>
            </a:pPr>
            <a:r>
              <a:rPr lang="en-US" u="sng" dirty="0" smtClean="0"/>
              <a:t>Distribution</a:t>
            </a:r>
            <a:r>
              <a:rPr lang="en-US" dirty="0"/>
              <a:t>: into all tissues except </a:t>
            </a:r>
            <a:r>
              <a:rPr lang="en-US" dirty="0" smtClean="0"/>
              <a:t>fat tissue.</a:t>
            </a:r>
            <a:endParaRPr lang="en-US" dirty="0"/>
          </a:p>
          <a:p>
            <a:pPr eaLnBrk="1" hangingPunct="1">
              <a:lnSpc>
                <a:spcPct val="80000"/>
              </a:lnSpc>
              <a:buFontTx/>
              <a:buNone/>
              <a:defRPr/>
            </a:pPr>
            <a:r>
              <a:rPr lang="en-US" u="sng" dirty="0"/>
              <a:t>Elimination</a:t>
            </a:r>
            <a:r>
              <a:rPr lang="en-US" dirty="0"/>
              <a:t>:  Mainly renal </a:t>
            </a:r>
            <a:r>
              <a:rPr lang="en-US" dirty="0" smtClean="0"/>
              <a:t>excretion.</a:t>
            </a:r>
            <a:endParaRPr lang="en-US" dirty="0"/>
          </a:p>
          <a:p>
            <a:pPr eaLnBrk="1" hangingPunct="1">
              <a:lnSpc>
                <a:spcPct val="80000"/>
              </a:lnSpc>
              <a:buFontTx/>
              <a:buNone/>
              <a:defRPr/>
            </a:pPr>
            <a:r>
              <a:rPr lang="en-US" u="sng" dirty="0" smtClean="0"/>
              <a:t>S/E</a:t>
            </a:r>
            <a:r>
              <a:rPr lang="en-US" dirty="0" smtClean="0"/>
              <a:t>-GIT </a:t>
            </a:r>
            <a:r>
              <a:rPr lang="en-US" dirty="0"/>
              <a:t>irritation – nausea, vomiting, anorexia</a:t>
            </a:r>
          </a:p>
          <a:p>
            <a:pPr eaLnBrk="1" hangingPunct="1">
              <a:lnSpc>
                <a:spcPct val="80000"/>
              </a:lnSpc>
              <a:buFontTx/>
              <a:buNone/>
              <a:defRPr/>
            </a:pPr>
            <a:r>
              <a:rPr lang="en-US" dirty="0"/>
              <a:t>	-Headache, dizziness, malaise, </a:t>
            </a:r>
            <a:r>
              <a:rPr lang="en-US" dirty="0" smtClean="0"/>
              <a:t>sleepiness</a:t>
            </a:r>
            <a:endParaRPr lang="en-US" dirty="0"/>
          </a:p>
          <a:p>
            <a:pPr eaLnBrk="1" hangingPunct="1">
              <a:lnSpc>
                <a:spcPct val="80000"/>
              </a:lnSpc>
              <a:buFontTx/>
              <a:buNone/>
              <a:defRPr/>
            </a:pPr>
            <a:r>
              <a:rPr lang="en-US" u="sng" dirty="0"/>
              <a:t>Uses</a:t>
            </a:r>
          </a:p>
          <a:p>
            <a:pPr eaLnBrk="1" hangingPunct="1">
              <a:lnSpc>
                <a:spcPct val="80000"/>
              </a:lnSpc>
              <a:buFontTx/>
              <a:buNone/>
              <a:defRPr/>
            </a:pPr>
            <a:r>
              <a:rPr lang="en-US" dirty="0"/>
              <a:t>1. DOC </a:t>
            </a:r>
            <a:r>
              <a:rPr lang="en-US" dirty="0" smtClean="0"/>
              <a:t>in treatment &amp; prophylaxis of </a:t>
            </a:r>
            <a:r>
              <a:rPr lang="en-US" dirty="0"/>
              <a:t> </a:t>
            </a:r>
            <a:r>
              <a:rPr lang="en-US" i="1" dirty="0" smtClean="0"/>
              <a:t>W</a:t>
            </a:r>
            <a:r>
              <a:rPr lang="en-US" i="1" dirty="0"/>
              <a:t>. </a:t>
            </a:r>
            <a:r>
              <a:rPr lang="en-US" i="1" dirty="0" err="1"/>
              <a:t>bancrofti</a:t>
            </a:r>
            <a:r>
              <a:rPr lang="en-US" i="1" dirty="0"/>
              <a:t> </a:t>
            </a:r>
            <a:r>
              <a:rPr lang="en-US" dirty="0"/>
              <a:t>(</a:t>
            </a:r>
            <a:r>
              <a:rPr lang="en-US" dirty="0" err="1" smtClean="0"/>
              <a:t>elephatiasis</a:t>
            </a:r>
            <a:r>
              <a:rPr lang="en-US" dirty="0" smtClean="0"/>
              <a:t>), </a:t>
            </a:r>
            <a:r>
              <a:rPr lang="en-US" i="1" dirty="0" smtClean="0"/>
              <a:t>B</a:t>
            </a:r>
            <a:r>
              <a:rPr lang="en-US" i="1" dirty="0"/>
              <a:t>. </a:t>
            </a:r>
            <a:r>
              <a:rPr lang="en-US" i="1" dirty="0" err="1" smtClean="0"/>
              <a:t>malayi</a:t>
            </a:r>
            <a:r>
              <a:rPr lang="en-US" dirty="0" smtClean="0"/>
              <a:t>, </a:t>
            </a:r>
            <a:r>
              <a:rPr lang="en-US" i="1" dirty="0" smtClean="0"/>
              <a:t>Loa </a:t>
            </a:r>
            <a:r>
              <a:rPr lang="en-US" i="1" dirty="0" err="1"/>
              <a:t>loa</a:t>
            </a:r>
            <a:r>
              <a:rPr lang="en-US" i="1" dirty="0"/>
              <a:t> </a:t>
            </a:r>
            <a:r>
              <a:rPr lang="en-US" dirty="0"/>
              <a:t>(</a:t>
            </a:r>
            <a:r>
              <a:rPr lang="en-US" dirty="0" err="1"/>
              <a:t>loiasis</a:t>
            </a:r>
            <a:r>
              <a:rPr lang="en-US" dirty="0"/>
              <a:t>)</a:t>
            </a:r>
          </a:p>
          <a:p>
            <a:pPr eaLnBrk="1" hangingPunct="1">
              <a:lnSpc>
                <a:spcPct val="80000"/>
              </a:lnSpc>
              <a:buFontTx/>
              <a:buNone/>
              <a:defRPr/>
            </a:pPr>
            <a:r>
              <a:rPr lang="en-US" dirty="0"/>
              <a:t>2. </a:t>
            </a:r>
            <a:r>
              <a:rPr lang="en-US" dirty="0" err="1" smtClean="0"/>
              <a:t>Onchocerciasis</a:t>
            </a:r>
            <a:endParaRPr lang="en-US" dirty="0"/>
          </a:p>
          <a:p>
            <a:pPr eaLnBrk="1" hangingPunct="1">
              <a:lnSpc>
                <a:spcPct val="80000"/>
              </a:lnSpc>
              <a:buFontTx/>
              <a:buNone/>
              <a:defRPr/>
            </a:pPr>
            <a:r>
              <a:rPr lang="en-US" dirty="0"/>
              <a:t>3. Mass </a:t>
            </a:r>
            <a:r>
              <a:rPr lang="en-US" dirty="0" smtClean="0"/>
              <a:t>treatment </a:t>
            </a:r>
            <a:r>
              <a:rPr lang="en-US" dirty="0"/>
              <a:t>for </a:t>
            </a:r>
            <a:r>
              <a:rPr lang="en-US" i="1" dirty="0"/>
              <a:t>W. </a:t>
            </a:r>
            <a:r>
              <a:rPr lang="en-US" i="1" dirty="0" err="1"/>
              <a:t>bancrofti</a:t>
            </a:r>
            <a:r>
              <a:rPr lang="en-US" i="1" dirty="0"/>
              <a:t> </a:t>
            </a:r>
            <a:r>
              <a:rPr lang="en-US" dirty="0"/>
              <a:t>to reduce transmission </a:t>
            </a:r>
          </a:p>
          <a:p>
            <a:pPr>
              <a:lnSpc>
                <a:spcPct val="80000"/>
              </a:lnSpc>
              <a:defRPr/>
            </a:pPr>
            <a:r>
              <a:rPr lang="en-US" dirty="0" smtClean="0"/>
              <a:t>Take caution in persons with:</a:t>
            </a:r>
            <a:r>
              <a:rPr lang="en-US" dirty="0"/>
              <a:t> </a:t>
            </a:r>
            <a:r>
              <a:rPr lang="en-US" dirty="0" smtClean="0"/>
              <a:t>Hypertension</a:t>
            </a:r>
            <a:r>
              <a:rPr lang="en-US" dirty="0"/>
              <a:t>, Renal </a:t>
            </a:r>
            <a:r>
              <a:rPr lang="en-US" dirty="0" smtClean="0"/>
              <a:t>disease.</a:t>
            </a:r>
            <a:endParaRPr lang="en-US" dirty="0"/>
          </a:p>
        </p:txBody>
      </p:sp>
    </p:spTree>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7B1FF0D0-0429-4587-96EF-D280E46A7E10}"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138</a:t>
            </a:fld>
            <a:endParaRPr lang="en-US"/>
          </a:p>
        </p:txBody>
      </p:sp>
      <p:sp>
        <p:nvSpPr>
          <p:cNvPr id="134146" name="Rectangle 2"/>
          <p:cNvSpPr>
            <a:spLocks noGrp="1" noChangeArrowheads="1"/>
          </p:cNvSpPr>
          <p:nvPr>
            <p:ph sz="quarter" idx="1"/>
          </p:nvPr>
        </p:nvSpPr>
        <p:spPr>
          <a:xfrm>
            <a:off x="304271" y="228865"/>
            <a:ext cx="8687594" cy="6248135"/>
          </a:xfrm>
        </p:spPr>
        <p:txBody>
          <a:bodyPr>
            <a:noAutofit/>
          </a:bodyPr>
          <a:lstStyle/>
          <a:p>
            <a:pPr eaLnBrk="1" hangingPunct="1">
              <a:lnSpc>
                <a:spcPct val="80000"/>
              </a:lnSpc>
              <a:buFontTx/>
              <a:buNone/>
              <a:defRPr/>
            </a:pPr>
            <a:r>
              <a:rPr lang="en-US" b="1" dirty="0"/>
              <a:t>7. </a:t>
            </a:r>
            <a:r>
              <a:rPr lang="en-US" b="1" dirty="0" smtClean="0"/>
              <a:t>NICLOSAMIDE</a:t>
            </a:r>
            <a:endParaRPr lang="en-US" dirty="0"/>
          </a:p>
          <a:p>
            <a:pPr eaLnBrk="1" hangingPunct="1">
              <a:lnSpc>
                <a:spcPct val="80000"/>
              </a:lnSpc>
              <a:buFontTx/>
              <a:buNone/>
              <a:defRPr/>
            </a:pPr>
            <a:r>
              <a:rPr lang="en-US" u="sng" dirty="0" err="1"/>
              <a:t>Adm</a:t>
            </a:r>
            <a:r>
              <a:rPr lang="en-US" dirty="0"/>
              <a:t>: oral (chew, on empty stomach </a:t>
            </a:r>
            <a:r>
              <a:rPr lang="en-US" dirty="0" smtClean="0"/>
              <a:t>– best taken </a:t>
            </a:r>
            <a:r>
              <a:rPr lang="en-US" dirty="0"/>
              <a:t>2hrs before breakfast) </a:t>
            </a:r>
          </a:p>
          <a:p>
            <a:pPr eaLnBrk="1" hangingPunct="1">
              <a:lnSpc>
                <a:spcPct val="80000"/>
              </a:lnSpc>
              <a:buFontTx/>
              <a:buNone/>
              <a:defRPr/>
            </a:pPr>
            <a:r>
              <a:rPr lang="en-US" u="sng" dirty="0" smtClean="0"/>
              <a:t>Absorption</a:t>
            </a:r>
            <a:r>
              <a:rPr lang="en-US" dirty="0" smtClean="0"/>
              <a:t>: </a:t>
            </a:r>
            <a:r>
              <a:rPr lang="en-US" dirty="0"/>
              <a:t>minimal</a:t>
            </a:r>
          </a:p>
          <a:p>
            <a:pPr eaLnBrk="1" hangingPunct="1">
              <a:lnSpc>
                <a:spcPct val="80000"/>
              </a:lnSpc>
              <a:buFontTx/>
              <a:buNone/>
              <a:defRPr/>
            </a:pPr>
            <a:r>
              <a:rPr lang="en-US" u="sng" dirty="0"/>
              <a:t>S/E</a:t>
            </a:r>
            <a:r>
              <a:rPr lang="en-US" dirty="0"/>
              <a:t> </a:t>
            </a:r>
            <a:r>
              <a:rPr lang="en-US" dirty="0" smtClean="0"/>
              <a:t> -</a:t>
            </a:r>
            <a:r>
              <a:rPr lang="en-US" dirty="0"/>
              <a:t>GIT </a:t>
            </a:r>
            <a:r>
              <a:rPr lang="en-US" dirty="0" smtClean="0"/>
              <a:t>effects, Headache</a:t>
            </a:r>
            <a:r>
              <a:rPr lang="en-US" dirty="0"/>
              <a:t>, vertigo</a:t>
            </a:r>
          </a:p>
          <a:p>
            <a:pPr eaLnBrk="1" hangingPunct="1">
              <a:lnSpc>
                <a:spcPct val="80000"/>
              </a:lnSpc>
              <a:buFontTx/>
              <a:buNone/>
              <a:defRPr/>
            </a:pPr>
            <a:r>
              <a:rPr lang="en-US" dirty="0"/>
              <a:t>	</a:t>
            </a:r>
            <a:r>
              <a:rPr lang="en-US" dirty="0" smtClean="0"/>
              <a:t>    -</a:t>
            </a:r>
            <a:r>
              <a:rPr lang="en-US" dirty="0"/>
              <a:t>Rash, </a:t>
            </a:r>
            <a:r>
              <a:rPr lang="en-US" dirty="0" err="1"/>
              <a:t>urticaria</a:t>
            </a:r>
            <a:r>
              <a:rPr lang="en-US" dirty="0"/>
              <a:t>, </a:t>
            </a:r>
            <a:r>
              <a:rPr lang="en-US" dirty="0" err="1" smtClean="0"/>
              <a:t>pruritus</a:t>
            </a:r>
            <a:r>
              <a:rPr lang="en-US" dirty="0" smtClean="0"/>
              <a:t>.</a:t>
            </a:r>
            <a:endParaRPr lang="en-US" dirty="0"/>
          </a:p>
          <a:p>
            <a:pPr eaLnBrk="1" hangingPunct="1">
              <a:lnSpc>
                <a:spcPct val="80000"/>
              </a:lnSpc>
              <a:buFontTx/>
              <a:buNone/>
              <a:defRPr/>
            </a:pPr>
            <a:r>
              <a:rPr lang="en-US" u="sng" dirty="0"/>
              <a:t>Caution</a:t>
            </a:r>
            <a:r>
              <a:rPr lang="en-US" dirty="0" smtClean="0"/>
              <a:t>: -</a:t>
            </a:r>
            <a:r>
              <a:rPr lang="en-US" dirty="0"/>
              <a:t>Avoid alcohol </a:t>
            </a:r>
          </a:p>
          <a:p>
            <a:pPr eaLnBrk="1" hangingPunct="1">
              <a:lnSpc>
                <a:spcPct val="80000"/>
              </a:lnSpc>
              <a:buFontTx/>
              <a:buNone/>
              <a:defRPr/>
            </a:pPr>
            <a:r>
              <a:rPr lang="en-US" dirty="0"/>
              <a:t>	-Avoid in pregnancy and children below 2 </a:t>
            </a:r>
            <a:r>
              <a:rPr lang="en-US" dirty="0" smtClean="0"/>
              <a:t>yrs.</a:t>
            </a:r>
            <a:endParaRPr lang="en-US" u="sng" dirty="0"/>
          </a:p>
          <a:p>
            <a:pPr eaLnBrk="1" hangingPunct="1">
              <a:lnSpc>
                <a:spcPct val="80000"/>
              </a:lnSpc>
              <a:buFontTx/>
              <a:buNone/>
              <a:defRPr/>
            </a:pPr>
            <a:r>
              <a:rPr lang="en-US" u="sng" dirty="0"/>
              <a:t>Uses</a:t>
            </a:r>
            <a:r>
              <a:rPr lang="en-US" dirty="0"/>
              <a:t>:</a:t>
            </a:r>
          </a:p>
          <a:p>
            <a:pPr eaLnBrk="1" hangingPunct="1">
              <a:lnSpc>
                <a:spcPct val="80000"/>
              </a:lnSpc>
              <a:buFontTx/>
              <a:buNone/>
              <a:defRPr/>
            </a:pPr>
            <a:r>
              <a:rPr lang="en-US" dirty="0"/>
              <a:t>	-DOC in beef, pork </a:t>
            </a:r>
            <a:r>
              <a:rPr lang="en-US" dirty="0" smtClean="0"/>
              <a:t>and </a:t>
            </a:r>
            <a:r>
              <a:rPr lang="en-US" dirty="0"/>
              <a:t>fish tapeworms</a:t>
            </a:r>
          </a:p>
          <a:p>
            <a:pPr eaLnBrk="1" hangingPunct="1">
              <a:lnSpc>
                <a:spcPct val="80000"/>
              </a:lnSpc>
              <a:buFontTx/>
              <a:buNone/>
              <a:defRPr/>
            </a:pPr>
            <a:r>
              <a:rPr lang="en-US" dirty="0"/>
              <a:t>	-Dwarf tapeworm (alternative to </a:t>
            </a:r>
            <a:r>
              <a:rPr lang="en-US" dirty="0" err="1"/>
              <a:t>praziquantel</a:t>
            </a:r>
            <a:r>
              <a:rPr lang="en-US" dirty="0" smtClean="0"/>
              <a:t>).</a:t>
            </a:r>
            <a:endParaRPr lang="en-US" dirty="0"/>
          </a:p>
          <a:p>
            <a:pPr eaLnBrk="1" hangingPunct="1">
              <a:lnSpc>
                <a:spcPct val="80000"/>
              </a:lnSpc>
              <a:buFontTx/>
              <a:buNone/>
              <a:defRPr/>
            </a:pPr>
            <a:r>
              <a:rPr lang="en-US" dirty="0"/>
              <a:t>	-Alternative in intestinal flukes (e.g. </a:t>
            </a:r>
            <a:r>
              <a:rPr lang="en-US" i="1" dirty="0" err="1"/>
              <a:t>Fasciolopsis</a:t>
            </a:r>
            <a:r>
              <a:rPr lang="en-US" i="1" dirty="0"/>
              <a:t> </a:t>
            </a:r>
            <a:r>
              <a:rPr lang="en-US" i="1" dirty="0" err="1"/>
              <a:t>buski</a:t>
            </a:r>
            <a:r>
              <a:rPr lang="en-US" dirty="0"/>
              <a:t>)</a:t>
            </a:r>
          </a:p>
        </p:txBody>
      </p:sp>
    </p:spTree>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4D5615A4-5570-438D-A020-12E8FF57AA01}"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139</a:t>
            </a:fld>
            <a:endParaRPr lang="en-US"/>
          </a:p>
        </p:txBody>
      </p:sp>
      <p:sp>
        <p:nvSpPr>
          <p:cNvPr id="135170" name="Rectangle 2"/>
          <p:cNvSpPr>
            <a:spLocks noGrp="1" noChangeArrowheads="1"/>
          </p:cNvSpPr>
          <p:nvPr>
            <p:ph sz="quarter" idx="1"/>
          </p:nvPr>
        </p:nvSpPr>
        <p:spPr>
          <a:xfrm>
            <a:off x="228601" y="152136"/>
            <a:ext cx="8686536" cy="6553464"/>
          </a:xfrm>
        </p:spPr>
        <p:txBody>
          <a:bodyPr>
            <a:noAutofit/>
          </a:bodyPr>
          <a:lstStyle/>
          <a:p>
            <a:pPr eaLnBrk="1" hangingPunct="1">
              <a:lnSpc>
                <a:spcPct val="80000"/>
              </a:lnSpc>
              <a:buFontTx/>
              <a:buNone/>
              <a:defRPr/>
            </a:pPr>
            <a:r>
              <a:rPr lang="en-US" b="1" dirty="0"/>
              <a:t>8. PRAZIQUANTEL</a:t>
            </a:r>
          </a:p>
          <a:p>
            <a:pPr eaLnBrk="1" hangingPunct="1">
              <a:lnSpc>
                <a:spcPct val="80000"/>
              </a:lnSpc>
              <a:buFontTx/>
              <a:buNone/>
              <a:defRPr/>
            </a:pPr>
            <a:r>
              <a:rPr lang="en-US" u="sng" dirty="0" err="1" smtClean="0"/>
              <a:t>Adm</a:t>
            </a:r>
            <a:r>
              <a:rPr lang="en-US" dirty="0" smtClean="0"/>
              <a:t>: Oral &amp;rapid absorption especially with </a:t>
            </a:r>
            <a:r>
              <a:rPr lang="en-US" dirty="0"/>
              <a:t>carbohydrate meal </a:t>
            </a:r>
            <a:endParaRPr lang="en-US" dirty="0" smtClean="0"/>
          </a:p>
          <a:p>
            <a:pPr eaLnBrk="1" hangingPunct="1">
              <a:lnSpc>
                <a:spcPct val="80000"/>
              </a:lnSpc>
              <a:buFontTx/>
              <a:buNone/>
              <a:defRPr/>
            </a:pPr>
            <a:r>
              <a:rPr lang="en-US" u="sng" dirty="0" smtClean="0"/>
              <a:t>Distribution</a:t>
            </a:r>
            <a:r>
              <a:rPr lang="en-US" dirty="0"/>
              <a:t>: wide including CSF, breast </a:t>
            </a:r>
            <a:r>
              <a:rPr lang="en-US" dirty="0" smtClean="0"/>
              <a:t>milk.</a:t>
            </a:r>
            <a:endParaRPr lang="en-US" dirty="0"/>
          </a:p>
          <a:p>
            <a:pPr eaLnBrk="1" hangingPunct="1">
              <a:lnSpc>
                <a:spcPct val="80000"/>
              </a:lnSpc>
              <a:buFontTx/>
              <a:buNone/>
              <a:defRPr/>
            </a:pPr>
            <a:r>
              <a:rPr lang="en-US" u="sng" dirty="0"/>
              <a:t>Elimination</a:t>
            </a:r>
            <a:r>
              <a:rPr lang="en-US" dirty="0"/>
              <a:t>: </a:t>
            </a:r>
            <a:r>
              <a:rPr lang="en-US" dirty="0" smtClean="0"/>
              <a:t>renal</a:t>
            </a:r>
            <a:r>
              <a:rPr lang="en-US" dirty="0"/>
              <a:t> </a:t>
            </a:r>
            <a:r>
              <a:rPr lang="en-US" dirty="0" smtClean="0"/>
              <a:t>&amp; </a:t>
            </a:r>
            <a:r>
              <a:rPr lang="en-US" dirty="0" err="1"/>
              <a:t>biliary</a:t>
            </a:r>
            <a:r>
              <a:rPr lang="en-US" dirty="0"/>
              <a:t> </a:t>
            </a:r>
            <a:r>
              <a:rPr lang="en-US" dirty="0" smtClean="0"/>
              <a:t>excretion</a:t>
            </a:r>
            <a:endParaRPr lang="en-US" dirty="0"/>
          </a:p>
          <a:p>
            <a:pPr eaLnBrk="1" hangingPunct="1">
              <a:lnSpc>
                <a:spcPct val="80000"/>
              </a:lnSpc>
              <a:buFontTx/>
              <a:buNone/>
              <a:defRPr/>
            </a:pPr>
            <a:r>
              <a:rPr lang="en-US" u="sng" dirty="0"/>
              <a:t>S/E</a:t>
            </a:r>
            <a:r>
              <a:rPr lang="en-US" dirty="0"/>
              <a:t> </a:t>
            </a:r>
          </a:p>
          <a:p>
            <a:pPr eaLnBrk="1" hangingPunct="1">
              <a:lnSpc>
                <a:spcPct val="80000"/>
              </a:lnSpc>
              <a:buFontTx/>
              <a:buNone/>
              <a:defRPr/>
            </a:pPr>
            <a:r>
              <a:rPr lang="en-US" dirty="0"/>
              <a:t>	-Fever, headache, dizziness, drowsiness, lassitude </a:t>
            </a:r>
          </a:p>
          <a:p>
            <a:pPr eaLnBrk="1" hangingPunct="1">
              <a:lnSpc>
                <a:spcPct val="80000"/>
              </a:lnSpc>
              <a:buFontTx/>
              <a:buNone/>
              <a:defRPr/>
            </a:pPr>
            <a:r>
              <a:rPr lang="en-US" dirty="0"/>
              <a:t>	-GIT </a:t>
            </a:r>
            <a:r>
              <a:rPr lang="en-US" dirty="0" smtClean="0"/>
              <a:t>effects, Rash</a:t>
            </a:r>
            <a:r>
              <a:rPr lang="en-US" dirty="0"/>
              <a:t>, </a:t>
            </a:r>
            <a:r>
              <a:rPr lang="en-US" dirty="0" err="1"/>
              <a:t>pruritus</a:t>
            </a:r>
            <a:r>
              <a:rPr lang="en-US" dirty="0"/>
              <a:t>, </a:t>
            </a:r>
            <a:r>
              <a:rPr lang="en-US" dirty="0" err="1"/>
              <a:t>urticaria</a:t>
            </a:r>
            <a:endParaRPr lang="en-US" dirty="0"/>
          </a:p>
          <a:p>
            <a:pPr eaLnBrk="1" hangingPunct="1">
              <a:lnSpc>
                <a:spcPct val="80000"/>
              </a:lnSpc>
              <a:buFontTx/>
              <a:buNone/>
              <a:defRPr/>
            </a:pPr>
            <a:r>
              <a:rPr lang="en-US" dirty="0"/>
              <a:t>	-Mild liver </a:t>
            </a:r>
            <a:r>
              <a:rPr lang="en-US" dirty="0" smtClean="0"/>
              <a:t>damage</a:t>
            </a:r>
            <a:endParaRPr lang="en-US" dirty="0"/>
          </a:p>
          <a:p>
            <a:pPr eaLnBrk="1" hangingPunct="1">
              <a:lnSpc>
                <a:spcPct val="80000"/>
              </a:lnSpc>
              <a:defRPr/>
            </a:pPr>
            <a:r>
              <a:rPr lang="en-US" b="1" dirty="0" smtClean="0"/>
              <a:t>Reaction </a:t>
            </a:r>
            <a:r>
              <a:rPr lang="en-US" b="1" dirty="0"/>
              <a:t>to dying </a:t>
            </a:r>
            <a:r>
              <a:rPr lang="en-US" b="1" dirty="0" smtClean="0"/>
              <a:t>parasite</a:t>
            </a:r>
            <a:endParaRPr lang="en-US" dirty="0"/>
          </a:p>
          <a:p>
            <a:pPr eaLnBrk="1" hangingPunct="1">
              <a:lnSpc>
                <a:spcPct val="80000"/>
              </a:lnSpc>
              <a:buFontTx/>
              <a:buNone/>
              <a:defRPr/>
            </a:pPr>
            <a:r>
              <a:rPr lang="en-US" dirty="0"/>
              <a:t>	</a:t>
            </a:r>
            <a:r>
              <a:rPr lang="en-US" dirty="0" smtClean="0"/>
              <a:t>-Mental </a:t>
            </a:r>
            <a:r>
              <a:rPr lang="en-US" dirty="0"/>
              <a:t>changes, seizures, increased CSF </a:t>
            </a:r>
            <a:r>
              <a:rPr lang="en-US" dirty="0" smtClean="0"/>
              <a:t>fluid, </a:t>
            </a:r>
            <a:r>
              <a:rPr lang="en-US" dirty="0" err="1"/>
              <a:t>arachnoiditis</a:t>
            </a:r>
            <a:r>
              <a:rPr lang="en-US" dirty="0"/>
              <a:t>, </a:t>
            </a:r>
            <a:r>
              <a:rPr lang="en-US" dirty="0" smtClean="0"/>
              <a:t>hyperthermia.</a:t>
            </a:r>
            <a:endParaRPr lang="en-US" i="1"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34" descr="PharmPrac Template"/>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36867" name="Rectangle 2"/>
          <p:cNvSpPr>
            <a:spLocks noGrp="1" noChangeArrowheads="1"/>
          </p:cNvSpPr>
          <p:nvPr>
            <p:ph type="title"/>
          </p:nvPr>
        </p:nvSpPr>
        <p:spPr/>
        <p:txBody>
          <a:bodyPr/>
          <a:lstStyle/>
          <a:p>
            <a:pPr eaLnBrk="1" hangingPunct="1"/>
            <a:r>
              <a:rPr lang="en-US" smtClean="0"/>
              <a:t>FDA Pregnancy Categories</a:t>
            </a:r>
          </a:p>
        </p:txBody>
      </p:sp>
      <p:graphicFrame>
        <p:nvGraphicFramePr>
          <p:cNvPr id="142369" name="Group 33"/>
          <p:cNvGraphicFramePr>
            <a:graphicFrameLocks noGrp="1"/>
          </p:cNvGraphicFramePr>
          <p:nvPr>
            <p:ph type="tbl" idx="1"/>
          </p:nvPr>
        </p:nvGraphicFramePr>
        <p:xfrm>
          <a:off x="1447800" y="1981200"/>
          <a:ext cx="6324600" cy="4114800"/>
        </p:xfrm>
        <a:graphic>
          <a:graphicData uri="http://schemas.openxmlformats.org/drawingml/2006/table">
            <a:tbl>
              <a:tblPr/>
              <a:tblGrid>
                <a:gridCol w="2286000"/>
                <a:gridCol w="4038600"/>
              </a:tblGrid>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Category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pitchFamily="18" charset="0"/>
                        </a:rPr>
                        <a:t>Risk Level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No risk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Risk cannot be ruled out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Caution is advised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Is a definite risk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Do not use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17BE5719-D224-41CB-B4ED-B85918FA0443}"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140</a:t>
            </a:fld>
            <a:endParaRPr lang="en-US"/>
          </a:p>
        </p:txBody>
      </p:sp>
      <p:sp>
        <p:nvSpPr>
          <p:cNvPr id="136194" name="Rectangle 2"/>
          <p:cNvSpPr>
            <a:spLocks noGrp="1" noChangeArrowheads="1"/>
          </p:cNvSpPr>
          <p:nvPr>
            <p:ph sz="quarter" idx="1"/>
          </p:nvPr>
        </p:nvSpPr>
        <p:spPr>
          <a:xfrm>
            <a:off x="457729" y="228865"/>
            <a:ext cx="8228542" cy="6248135"/>
          </a:xfrm>
        </p:spPr>
        <p:txBody>
          <a:bodyPr>
            <a:normAutofit/>
          </a:bodyPr>
          <a:lstStyle/>
          <a:p>
            <a:pPr eaLnBrk="1" hangingPunct="1">
              <a:lnSpc>
                <a:spcPct val="80000"/>
              </a:lnSpc>
              <a:buFontTx/>
              <a:buNone/>
              <a:defRPr/>
            </a:pPr>
            <a:r>
              <a:rPr lang="en-US" b="1" dirty="0" err="1" smtClean="0"/>
              <a:t>Praziquantel</a:t>
            </a:r>
            <a:r>
              <a:rPr lang="en-US" b="1" dirty="0" smtClean="0"/>
              <a:t>….</a:t>
            </a:r>
            <a:endParaRPr lang="en-US" dirty="0"/>
          </a:p>
          <a:p>
            <a:pPr eaLnBrk="1" hangingPunct="1">
              <a:lnSpc>
                <a:spcPct val="80000"/>
              </a:lnSpc>
              <a:buFontTx/>
              <a:buNone/>
              <a:defRPr/>
            </a:pPr>
            <a:r>
              <a:rPr lang="en-US" u="sng" dirty="0"/>
              <a:t>C/I</a:t>
            </a:r>
          </a:p>
          <a:p>
            <a:pPr eaLnBrk="1" hangingPunct="1">
              <a:lnSpc>
                <a:spcPct val="80000"/>
              </a:lnSpc>
              <a:buFontTx/>
              <a:buNone/>
              <a:defRPr/>
            </a:pPr>
            <a:r>
              <a:rPr lang="en-US" dirty="0"/>
              <a:t>	-Ocular </a:t>
            </a:r>
            <a:r>
              <a:rPr lang="en-US" dirty="0" err="1"/>
              <a:t>cysticercosis</a:t>
            </a:r>
            <a:r>
              <a:rPr lang="en-US" dirty="0"/>
              <a:t>  - parasite degeneration leads to irreparable damage</a:t>
            </a:r>
          </a:p>
          <a:p>
            <a:pPr eaLnBrk="1" hangingPunct="1">
              <a:lnSpc>
                <a:spcPct val="80000"/>
              </a:lnSpc>
              <a:buFontTx/>
              <a:buNone/>
              <a:defRPr/>
            </a:pPr>
            <a:r>
              <a:rPr lang="en-US" dirty="0"/>
              <a:t>	-Avoid in pregnancy</a:t>
            </a:r>
          </a:p>
          <a:p>
            <a:pPr eaLnBrk="1" hangingPunct="1">
              <a:lnSpc>
                <a:spcPct val="80000"/>
              </a:lnSpc>
              <a:buFontTx/>
              <a:buNone/>
              <a:defRPr/>
            </a:pPr>
            <a:r>
              <a:rPr lang="en-US" dirty="0"/>
              <a:t>	-stop breastfeeding for 3 days after </a:t>
            </a:r>
            <a:r>
              <a:rPr lang="en-US" dirty="0" smtClean="0"/>
              <a:t>treatment.</a:t>
            </a:r>
            <a:endParaRPr lang="en-US" u="sng" dirty="0"/>
          </a:p>
          <a:p>
            <a:pPr eaLnBrk="1" hangingPunct="1">
              <a:lnSpc>
                <a:spcPct val="80000"/>
              </a:lnSpc>
              <a:buFontTx/>
              <a:buNone/>
              <a:defRPr/>
            </a:pPr>
            <a:r>
              <a:rPr lang="en-US" u="sng" dirty="0"/>
              <a:t>Uses</a:t>
            </a:r>
            <a:r>
              <a:rPr lang="en-US" dirty="0"/>
              <a:t>:</a:t>
            </a:r>
          </a:p>
          <a:p>
            <a:pPr eaLnBrk="1" hangingPunct="1">
              <a:lnSpc>
                <a:spcPct val="80000"/>
              </a:lnSpc>
              <a:buFontTx/>
              <a:buNone/>
              <a:defRPr/>
            </a:pPr>
            <a:r>
              <a:rPr lang="en-US" dirty="0"/>
              <a:t>1.Schistosomiasis – DOC for all </a:t>
            </a:r>
            <a:r>
              <a:rPr lang="en-US" dirty="0" smtClean="0"/>
              <a:t>forms</a:t>
            </a:r>
            <a:endParaRPr lang="en-US" dirty="0"/>
          </a:p>
          <a:p>
            <a:pPr>
              <a:lnSpc>
                <a:spcPct val="80000"/>
              </a:lnSpc>
              <a:buNone/>
              <a:defRPr/>
            </a:pPr>
            <a:r>
              <a:rPr lang="en-US" dirty="0"/>
              <a:t>2. </a:t>
            </a:r>
            <a:r>
              <a:rPr lang="en-US" i="1" dirty="0" err="1" smtClean="0"/>
              <a:t>Hymenolepsis</a:t>
            </a:r>
            <a:r>
              <a:rPr lang="en-US" i="1" dirty="0" smtClean="0"/>
              <a:t> nana</a:t>
            </a:r>
            <a:r>
              <a:rPr lang="en-US" b="1" dirty="0" smtClean="0"/>
              <a:t>- Dwarf Tapeworm</a:t>
            </a:r>
          </a:p>
          <a:p>
            <a:pPr eaLnBrk="1" hangingPunct="1">
              <a:lnSpc>
                <a:spcPct val="80000"/>
              </a:lnSpc>
              <a:buFontTx/>
              <a:buNone/>
              <a:defRPr/>
            </a:pPr>
            <a:r>
              <a:rPr lang="en-US" i="1" dirty="0" smtClean="0"/>
              <a:t> </a:t>
            </a:r>
            <a:r>
              <a:rPr lang="en-US" dirty="0"/>
              <a:t>- </a:t>
            </a:r>
            <a:r>
              <a:rPr lang="en-US" dirty="0" smtClean="0"/>
              <a:t>DOC</a:t>
            </a:r>
            <a:endParaRPr lang="en-US" dirty="0"/>
          </a:p>
          <a:p>
            <a:pPr eaLnBrk="1" hangingPunct="1">
              <a:lnSpc>
                <a:spcPct val="80000"/>
              </a:lnSpc>
              <a:buFontTx/>
              <a:buNone/>
              <a:defRPr/>
            </a:pPr>
            <a:r>
              <a:rPr lang="en-US" dirty="0"/>
              <a:t>3. </a:t>
            </a:r>
            <a:r>
              <a:rPr lang="en-US" dirty="0" err="1" smtClean="0"/>
              <a:t>Taeniasis</a:t>
            </a:r>
            <a:endParaRPr lang="en-US" dirty="0"/>
          </a:p>
          <a:p>
            <a:pPr eaLnBrk="1" hangingPunct="1">
              <a:lnSpc>
                <a:spcPct val="80000"/>
              </a:lnSpc>
              <a:buFontTx/>
              <a:buNone/>
              <a:defRPr/>
            </a:pPr>
            <a:r>
              <a:rPr lang="en-US" dirty="0"/>
              <a:t>4. </a:t>
            </a:r>
            <a:r>
              <a:rPr lang="en-US" dirty="0" err="1"/>
              <a:t>Neurocysticercosis</a:t>
            </a:r>
            <a:r>
              <a:rPr lang="en-US" dirty="0"/>
              <a:t> – alternative to </a:t>
            </a:r>
            <a:r>
              <a:rPr lang="en-US" dirty="0" err="1" smtClean="0"/>
              <a:t>albendazole</a:t>
            </a:r>
            <a:r>
              <a:rPr lang="en-US" dirty="0" smtClean="0"/>
              <a:t>.</a:t>
            </a:r>
            <a:endParaRPr lang="en-US" dirty="0"/>
          </a:p>
          <a:p>
            <a:pPr eaLnBrk="1" hangingPunct="1">
              <a:lnSpc>
                <a:spcPct val="80000"/>
              </a:lnSpc>
              <a:buFontTx/>
              <a:buNone/>
              <a:defRPr/>
            </a:pPr>
            <a:r>
              <a:rPr lang="en-US" dirty="0"/>
              <a:t>5. </a:t>
            </a:r>
            <a:r>
              <a:rPr lang="en-US" dirty="0" err="1"/>
              <a:t>Hydatid</a:t>
            </a:r>
            <a:r>
              <a:rPr lang="en-US" dirty="0"/>
              <a:t> disease – added to </a:t>
            </a:r>
            <a:r>
              <a:rPr lang="en-US" dirty="0" err="1" smtClean="0"/>
              <a:t>albendazole</a:t>
            </a:r>
            <a:r>
              <a:rPr lang="en-US" dirty="0" smtClean="0"/>
              <a:t>.</a:t>
            </a:r>
            <a:endParaRPr lang="en-US" dirty="0"/>
          </a:p>
        </p:txBody>
      </p:sp>
    </p:spTree>
  </p:cSld>
  <p:clrMapOvr>
    <a:masterClrMapping/>
  </p:clrMapOv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6F868BF9-ECDB-43D4-BCED-08999D7D3C6D}"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141</a:t>
            </a:fld>
            <a:endParaRPr lang="en-US"/>
          </a:p>
        </p:txBody>
      </p:sp>
      <p:sp>
        <p:nvSpPr>
          <p:cNvPr id="137218" name="Rectangle 2"/>
          <p:cNvSpPr>
            <a:spLocks noGrp="1" noChangeArrowheads="1"/>
          </p:cNvSpPr>
          <p:nvPr>
            <p:ph sz="quarter" idx="1"/>
          </p:nvPr>
        </p:nvSpPr>
        <p:spPr>
          <a:xfrm>
            <a:off x="457729" y="304271"/>
            <a:ext cx="8457407" cy="6401594"/>
          </a:xfrm>
        </p:spPr>
        <p:txBody>
          <a:bodyPr>
            <a:normAutofit/>
          </a:bodyPr>
          <a:lstStyle/>
          <a:p>
            <a:pPr eaLnBrk="1" hangingPunct="1">
              <a:lnSpc>
                <a:spcPct val="80000"/>
              </a:lnSpc>
              <a:buFontTx/>
              <a:buNone/>
              <a:defRPr/>
            </a:pPr>
            <a:r>
              <a:rPr lang="en-US" b="1" dirty="0"/>
              <a:t>9. </a:t>
            </a:r>
            <a:r>
              <a:rPr lang="en-US" b="1" dirty="0" smtClean="0"/>
              <a:t>METRIFONATE</a:t>
            </a:r>
            <a:endParaRPr lang="en-US" b="1" dirty="0"/>
          </a:p>
          <a:p>
            <a:pPr eaLnBrk="1" hangingPunct="1">
              <a:lnSpc>
                <a:spcPct val="80000"/>
              </a:lnSpc>
              <a:buFontTx/>
              <a:buNone/>
              <a:defRPr/>
            </a:pPr>
            <a:r>
              <a:rPr lang="en-US" u="sng" dirty="0" smtClean="0"/>
              <a:t>Administration</a:t>
            </a:r>
            <a:r>
              <a:rPr lang="en-US" dirty="0" smtClean="0"/>
              <a:t>: oral and ready absorbed.</a:t>
            </a:r>
            <a:endParaRPr lang="en-US" dirty="0"/>
          </a:p>
          <a:p>
            <a:pPr eaLnBrk="1" hangingPunct="1">
              <a:lnSpc>
                <a:spcPct val="80000"/>
              </a:lnSpc>
              <a:buFontTx/>
              <a:buNone/>
              <a:defRPr/>
            </a:pPr>
            <a:r>
              <a:rPr lang="en-US" u="sng" dirty="0"/>
              <a:t>Distribution</a:t>
            </a:r>
            <a:r>
              <a:rPr lang="en-US" dirty="0"/>
              <a:t>: well, wide</a:t>
            </a:r>
          </a:p>
          <a:p>
            <a:pPr eaLnBrk="1" hangingPunct="1">
              <a:lnSpc>
                <a:spcPct val="80000"/>
              </a:lnSpc>
              <a:buFontTx/>
              <a:buNone/>
              <a:defRPr/>
            </a:pPr>
            <a:r>
              <a:rPr lang="en-US" u="sng" dirty="0" smtClean="0"/>
              <a:t>S/E</a:t>
            </a:r>
            <a:endParaRPr lang="en-US" u="sng" dirty="0"/>
          </a:p>
          <a:p>
            <a:pPr eaLnBrk="1" hangingPunct="1">
              <a:lnSpc>
                <a:spcPct val="80000"/>
              </a:lnSpc>
              <a:buFontTx/>
              <a:buNone/>
              <a:defRPr/>
            </a:pPr>
            <a:r>
              <a:rPr lang="en-US" dirty="0"/>
              <a:t>	</a:t>
            </a:r>
            <a:r>
              <a:rPr lang="en-US" dirty="0" smtClean="0"/>
              <a:t>-Bronchospasm, diarrhea, abdominal spasms </a:t>
            </a:r>
          </a:p>
          <a:p>
            <a:pPr eaLnBrk="1" hangingPunct="1">
              <a:lnSpc>
                <a:spcPct val="80000"/>
              </a:lnSpc>
              <a:buFontTx/>
              <a:buNone/>
              <a:defRPr/>
            </a:pPr>
            <a:r>
              <a:rPr lang="en-US" dirty="0" smtClean="0"/>
              <a:t>	-Dizziness, vertigo</a:t>
            </a:r>
          </a:p>
          <a:p>
            <a:pPr eaLnBrk="1" hangingPunct="1">
              <a:lnSpc>
                <a:spcPct val="80000"/>
              </a:lnSpc>
              <a:buFontTx/>
              <a:buNone/>
              <a:defRPr/>
            </a:pPr>
            <a:r>
              <a:rPr lang="en-US" dirty="0" smtClean="0"/>
              <a:t>	-Sweating</a:t>
            </a:r>
            <a:endParaRPr lang="en-US" dirty="0"/>
          </a:p>
          <a:p>
            <a:pPr eaLnBrk="1" hangingPunct="1">
              <a:lnSpc>
                <a:spcPct val="80000"/>
              </a:lnSpc>
              <a:buFontTx/>
              <a:buNone/>
              <a:defRPr/>
            </a:pPr>
            <a:r>
              <a:rPr lang="en-US" u="sng" dirty="0"/>
              <a:t>C/I</a:t>
            </a:r>
            <a:r>
              <a:rPr lang="en-US" dirty="0"/>
              <a:t> </a:t>
            </a:r>
          </a:p>
          <a:p>
            <a:pPr eaLnBrk="1" hangingPunct="1">
              <a:lnSpc>
                <a:spcPct val="80000"/>
              </a:lnSpc>
              <a:buFontTx/>
              <a:buNone/>
              <a:defRPr/>
            </a:pPr>
            <a:r>
              <a:rPr lang="en-US" dirty="0"/>
              <a:t>	-Avoid use of muscle relaxants, or in persons recently exposed to organophosphates </a:t>
            </a:r>
          </a:p>
          <a:p>
            <a:pPr eaLnBrk="1" hangingPunct="1">
              <a:lnSpc>
                <a:spcPct val="80000"/>
              </a:lnSpc>
              <a:buFontTx/>
              <a:buNone/>
              <a:defRPr/>
            </a:pPr>
            <a:r>
              <a:rPr lang="en-US" dirty="0"/>
              <a:t>	-Avoid in </a:t>
            </a:r>
            <a:r>
              <a:rPr lang="en-US" dirty="0" smtClean="0"/>
              <a:t>pregnancy</a:t>
            </a:r>
          </a:p>
          <a:p>
            <a:pPr eaLnBrk="1" hangingPunct="1">
              <a:lnSpc>
                <a:spcPct val="80000"/>
              </a:lnSpc>
              <a:buFontTx/>
              <a:buNone/>
              <a:defRPr/>
            </a:pPr>
            <a:r>
              <a:rPr lang="en-US" dirty="0" smtClean="0"/>
              <a:t>USE: </a:t>
            </a:r>
            <a:r>
              <a:rPr lang="en-US" i="1" dirty="0" smtClean="0"/>
              <a:t>Schistosoma haematobium.</a:t>
            </a:r>
            <a:endParaRPr lang="en-US" i="1" dirty="0"/>
          </a:p>
        </p:txBody>
      </p:sp>
    </p:spTree>
  </p:cSld>
  <p:clrMapOvr>
    <a:masterClrMapping/>
  </p:clrMapOv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7514170F-83DE-4DBC-8E0F-CC1D0DA49ED0}"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142</a:t>
            </a:fld>
            <a:endParaRPr lang="en-US"/>
          </a:p>
        </p:txBody>
      </p:sp>
      <p:sp>
        <p:nvSpPr>
          <p:cNvPr id="138242" name="Rectangle 2"/>
          <p:cNvSpPr>
            <a:spLocks noGrp="1" noChangeArrowheads="1"/>
          </p:cNvSpPr>
          <p:nvPr>
            <p:ph sz="quarter" idx="1"/>
          </p:nvPr>
        </p:nvSpPr>
        <p:spPr>
          <a:xfrm>
            <a:off x="304800" y="304271"/>
            <a:ext cx="8534400" cy="6325129"/>
          </a:xfrm>
        </p:spPr>
        <p:txBody>
          <a:bodyPr>
            <a:noAutofit/>
          </a:bodyPr>
          <a:lstStyle/>
          <a:p>
            <a:pPr eaLnBrk="1" hangingPunct="1">
              <a:lnSpc>
                <a:spcPct val="90000"/>
              </a:lnSpc>
              <a:buFontTx/>
              <a:buNone/>
              <a:defRPr/>
            </a:pPr>
            <a:r>
              <a:rPr lang="en-US" b="1" dirty="0"/>
              <a:t>10. OXAMNIQUINE </a:t>
            </a:r>
            <a:r>
              <a:rPr lang="en-US" dirty="0"/>
              <a:t>–acts </a:t>
            </a:r>
            <a:r>
              <a:rPr lang="en-US" b="1" dirty="0"/>
              <a:t>only on </a:t>
            </a:r>
            <a:r>
              <a:rPr lang="en-US" b="1" i="1" dirty="0"/>
              <a:t>S. </a:t>
            </a:r>
            <a:r>
              <a:rPr lang="en-US" b="1" i="1" dirty="0" err="1"/>
              <a:t>mansoni</a:t>
            </a:r>
            <a:endParaRPr lang="en-US" b="1" i="1" dirty="0"/>
          </a:p>
          <a:p>
            <a:pPr eaLnBrk="1" hangingPunct="1">
              <a:lnSpc>
                <a:spcPct val="90000"/>
              </a:lnSpc>
              <a:buFontTx/>
              <a:buNone/>
              <a:defRPr/>
            </a:pPr>
            <a:r>
              <a:rPr lang="en-US" u="sng" dirty="0" err="1"/>
              <a:t>Adm</a:t>
            </a:r>
            <a:r>
              <a:rPr lang="en-US" dirty="0"/>
              <a:t>: oral, </a:t>
            </a:r>
            <a:r>
              <a:rPr lang="en-US" dirty="0" smtClean="0"/>
              <a:t>taken with food &amp; readily absorbed.</a:t>
            </a:r>
            <a:endParaRPr lang="en-US" dirty="0"/>
          </a:p>
          <a:p>
            <a:pPr eaLnBrk="1" hangingPunct="1">
              <a:lnSpc>
                <a:spcPct val="90000"/>
              </a:lnSpc>
              <a:buFontTx/>
              <a:buNone/>
              <a:defRPr/>
            </a:pPr>
            <a:r>
              <a:rPr lang="en-US" u="sng" dirty="0" smtClean="0"/>
              <a:t>Elimination</a:t>
            </a:r>
            <a:r>
              <a:rPr lang="en-US" dirty="0"/>
              <a:t>:  </a:t>
            </a:r>
            <a:r>
              <a:rPr lang="en-US" dirty="0" smtClean="0"/>
              <a:t>metabolized followed by renal </a:t>
            </a:r>
            <a:r>
              <a:rPr lang="en-US" dirty="0"/>
              <a:t>excretion</a:t>
            </a:r>
          </a:p>
          <a:p>
            <a:pPr eaLnBrk="1" hangingPunct="1">
              <a:lnSpc>
                <a:spcPct val="90000"/>
              </a:lnSpc>
              <a:buFontTx/>
              <a:buNone/>
              <a:defRPr/>
            </a:pPr>
            <a:r>
              <a:rPr lang="en-US" u="sng" dirty="0" smtClean="0"/>
              <a:t>S/E</a:t>
            </a:r>
            <a:endParaRPr lang="en-US" dirty="0"/>
          </a:p>
          <a:p>
            <a:pPr eaLnBrk="1" hangingPunct="1">
              <a:lnSpc>
                <a:spcPct val="90000"/>
              </a:lnSpc>
              <a:buFontTx/>
              <a:buNone/>
              <a:defRPr/>
            </a:pPr>
            <a:r>
              <a:rPr lang="en-US" dirty="0"/>
              <a:t>	</a:t>
            </a:r>
            <a:r>
              <a:rPr lang="en-US" dirty="0" smtClean="0"/>
              <a:t>-Fever</a:t>
            </a:r>
            <a:r>
              <a:rPr lang="en-US" dirty="0"/>
              <a:t>, headache, dizziness, drowsiness</a:t>
            </a:r>
          </a:p>
          <a:p>
            <a:pPr eaLnBrk="1" hangingPunct="1">
              <a:lnSpc>
                <a:spcPct val="90000"/>
              </a:lnSpc>
              <a:buFontTx/>
              <a:buNone/>
              <a:defRPr/>
            </a:pPr>
            <a:r>
              <a:rPr lang="en-US" dirty="0"/>
              <a:t>	-GIT </a:t>
            </a:r>
            <a:r>
              <a:rPr lang="en-US" dirty="0" smtClean="0"/>
              <a:t>effects, </a:t>
            </a:r>
            <a:r>
              <a:rPr lang="en-US" dirty="0" err="1" smtClean="0"/>
              <a:t>Urticaria</a:t>
            </a:r>
            <a:r>
              <a:rPr lang="en-US" dirty="0"/>
              <a:t>, </a:t>
            </a:r>
            <a:r>
              <a:rPr lang="en-US" dirty="0" err="1"/>
              <a:t>pruritus</a:t>
            </a:r>
            <a:endParaRPr lang="en-US" dirty="0"/>
          </a:p>
          <a:p>
            <a:pPr eaLnBrk="1" hangingPunct="1">
              <a:lnSpc>
                <a:spcPct val="90000"/>
              </a:lnSpc>
              <a:buFontTx/>
              <a:buNone/>
              <a:defRPr/>
            </a:pPr>
            <a:r>
              <a:rPr lang="en-US" dirty="0"/>
              <a:t>	-Orange discoloration of </a:t>
            </a:r>
            <a:r>
              <a:rPr lang="en-US" dirty="0" smtClean="0"/>
              <a:t>urine</a:t>
            </a:r>
            <a:endParaRPr lang="en-US" dirty="0"/>
          </a:p>
          <a:p>
            <a:pPr eaLnBrk="1" hangingPunct="1">
              <a:lnSpc>
                <a:spcPct val="90000"/>
              </a:lnSpc>
              <a:buFontTx/>
              <a:buNone/>
              <a:defRPr/>
            </a:pPr>
            <a:r>
              <a:rPr lang="en-US" u="sng" dirty="0" smtClean="0"/>
              <a:t>Uncommon S/E</a:t>
            </a:r>
            <a:endParaRPr lang="en-US" u="sng" dirty="0"/>
          </a:p>
          <a:p>
            <a:pPr eaLnBrk="1" hangingPunct="1">
              <a:lnSpc>
                <a:spcPct val="90000"/>
              </a:lnSpc>
              <a:buFontTx/>
              <a:buNone/>
              <a:defRPr/>
            </a:pPr>
            <a:r>
              <a:rPr lang="en-US" dirty="0"/>
              <a:t>	</a:t>
            </a:r>
            <a:r>
              <a:rPr lang="en-US" dirty="0" smtClean="0"/>
              <a:t>-Seizures</a:t>
            </a:r>
            <a:r>
              <a:rPr lang="en-US" dirty="0"/>
              <a:t>, insomnia, </a:t>
            </a:r>
            <a:r>
              <a:rPr lang="en-US" dirty="0" smtClean="0"/>
              <a:t>amnesia, behavioral change, hallucinations</a:t>
            </a:r>
            <a:endParaRPr lang="en-US" dirty="0"/>
          </a:p>
          <a:p>
            <a:pPr eaLnBrk="1" hangingPunct="1">
              <a:lnSpc>
                <a:spcPct val="90000"/>
              </a:lnSpc>
              <a:buFontTx/>
              <a:buNone/>
              <a:defRPr/>
            </a:pPr>
            <a:r>
              <a:rPr lang="en-US" dirty="0"/>
              <a:t>	-</a:t>
            </a:r>
            <a:r>
              <a:rPr lang="en-US" dirty="0" err="1"/>
              <a:t>Microhematuria</a:t>
            </a:r>
            <a:r>
              <a:rPr lang="en-US" dirty="0"/>
              <a:t>, </a:t>
            </a:r>
            <a:r>
              <a:rPr lang="en-US" dirty="0" err="1"/>
              <a:t>proteinuria</a:t>
            </a:r>
            <a:endParaRPr lang="en-US" dirty="0"/>
          </a:p>
        </p:txBody>
      </p:sp>
    </p:spTree>
  </p:cSld>
  <p:clrMapOvr>
    <a:masterClrMapping/>
  </p:clrMapOvr>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EACF3BD8-08F0-409E-BE26-26A91F798E2E}"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143</a:t>
            </a:fld>
            <a:endParaRPr lang="en-US"/>
          </a:p>
        </p:txBody>
      </p:sp>
      <p:sp>
        <p:nvSpPr>
          <p:cNvPr id="139266" name="Rectangle 2"/>
          <p:cNvSpPr>
            <a:spLocks noGrp="1" noChangeArrowheads="1"/>
          </p:cNvSpPr>
          <p:nvPr>
            <p:ph sz="quarter" idx="1"/>
          </p:nvPr>
        </p:nvSpPr>
        <p:spPr>
          <a:xfrm>
            <a:off x="457729" y="304271"/>
            <a:ext cx="8228542" cy="6249458"/>
          </a:xfrm>
        </p:spPr>
        <p:txBody>
          <a:bodyPr>
            <a:normAutofit/>
          </a:bodyPr>
          <a:lstStyle/>
          <a:p>
            <a:pPr eaLnBrk="1" hangingPunct="1">
              <a:lnSpc>
                <a:spcPct val="80000"/>
              </a:lnSpc>
              <a:buFontTx/>
              <a:buNone/>
              <a:defRPr/>
            </a:pPr>
            <a:r>
              <a:rPr lang="en-US" b="1" dirty="0" err="1" smtClean="0"/>
              <a:t>Oxamniquine</a:t>
            </a:r>
            <a:r>
              <a:rPr lang="en-US" dirty="0" smtClean="0"/>
              <a:t>  ……</a:t>
            </a:r>
            <a:endParaRPr lang="en-US" dirty="0"/>
          </a:p>
          <a:p>
            <a:pPr eaLnBrk="1" hangingPunct="1">
              <a:lnSpc>
                <a:spcPct val="80000"/>
              </a:lnSpc>
              <a:buNone/>
              <a:defRPr/>
            </a:pPr>
            <a:r>
              <a:rPr lang="en-US" u="sng" dirty="0"/>
              <a:t>Caution</a:t>
            </a:r>
          </a:p>
          <a:p>
            <a:pPr eaLnBrk="1" hangingPunct="1">
              <a:lnSpc>
                <a:spcPct val="80000"/>
              </a:lnSpc>
              <a:buFontTx/>
              <a:buNone/>
              <a:defRPr/>
            </a:pPr>
            <a:r>
              <a:rPr lang="en-US" dirty="0"/>
              <a:t>	-In patients </a:t>
            </a:r>
            <a:r>
              <a:rPr lang="en-US" dirty="0" smtClean="0"/>
              <a:t>with epilepsy</a:t>
            </a:r>
            <a:endParaRPr lang="en-US" dirty="0"/>
          </a:p>
          <a:p>
            <a:pPr eaLnBrk="1" hangingPunct="1">
              <a:lnSpc>
                <a:spcPct val="80000"/>
              </a:lnSpc>
              <a:buFontTx/>
              <a:buNone/>
              <a:defRPr/>
            </a:pPr>
            <a:r>
              <a:rPr lang="en-US" u="sng" dirty="0" smtClean="0"/>
              <a:t>C/I</a:t>
            </a:r>
            <a:r>
              <a:rPr lang="en-US" dirty="0" smtClean="0"/>
              <a:t>: in pregnancy</a:t>
            </a:r>
            <a:endParaRPr lang="en-US" dirty="0"/>
          </a:p>
          <a:p>
            <a:pPr eaLnBrk="1" hangingPunct="1">
              <a:lnSpc>
                <a:spcPct val="80000"/>
              </a:lnSpc>
              <a:buNone/>
              <a:defRPr/>
            </a:pPr>
            <a:r>
              <a:rPr lang="en-US" u="sng" dirty="0" smtClean="0"/>
              <a:t>USES</a:t>
            </a:r>
            <a:endParaRPr lang="en-US" u="sng" dirty="0"/>
          </a:p>
          <a:p>
            <a:pPr eaLnBrk="1" hangingPunct="1">
              <a:lnSpc>
                <a:spcPct val="80000"/>
              </a:lnSpc>
              <a:buFontTx/>
              <a:buNone/>
              <a:defRPr/>
            </a:pPr>
            <a:r>
              <a:rPr lang="en-US" dirty="0"/>
              <a:t>	</a:t>
            </a:r>
            <a:r>
              <a:rPr lang="en-US" i="1" dirty="0" smtClean="0"/>
              <a:t>S</a:t>
            </a:r>
            <a:r>
              <a:rPr lang="en-US" i="1" dirty="0"/>
              <a:t>. </a:t>
            </a:r>
            <a:r>
              <a:rPr lang="en-US" i="1" dirty="0" err="1"/>
              <a:t>mansoni</a:t>
            </a:r>
            <a:r>
              <a:rPr lang="en-US" i="1" dirty="0"/>
              <a:t> </a:t>
            </a:r>
            <a:r>
              <a:rPr lang="en-US" dirty="0" smtClean="0"/>
              <a:t>infection.</a:t>
            </a:r>
          </a:p>
          <a:p>
            <a:pPr eaLnBrk="1" hangingPunct="1">
              <a:lnSpc>
                <a:spcPct val="80000"/>
              </a:lnSpc>
              <a:buFontTx/>
              <a:buNone/>
              <a:defRPr/>
            </a:pPr>
            <a:endParaRPr lang="en-US" dirty="0" smtClean="0"/>
          </a:p>
          <a:p>
            <a:pPr eaLnBrk="1" hangingPunct="1">
              <a:lnSpc>
                <a:spcPct val="80000"/>
              </a:lnSpc>
              <a:buFontTx/>
              <a:buNone/>
              <a:defRPr/>
            </a:pPr>
            <a:endParaRPr lang="en-US" dirty="0"/>
          </a:p>
          <a:p>
            <a:pPr eaLnBrk="1" hangingPunct="1">
              <a:lnSpc>
                <a:spcPct val="80000"/>
              </a:lnSpc>
              <a:buFontTx/>
              <a:buNone/>
              <a:defRPr/>
            </a:pPr>
            <a:endParaRPr lang="en-US" b="1" dirty="0"/>
          </a:p>
        </p:txBody>
      </p:sp>
    </p:spTree>
  </p:cSld>
  <p:clrMapOvr>
    <a:masterClrMapping/>
  </p:clrMapOvr>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38200"/>
          </a:xfrm>
        </p:spPr>
        <p:txBody>
          <a:bodyPr>
            <a:normAutofit fontScale="90000"/>
          </a:bodyPr>
          <a:lstStyle/>
          <a:p>
            <a:r>
              <a:rPr lang="en-US" b="1" dirty="0" smtClean="0"/>
              <a:t/>
            </a:r>
            <a:br>
              <a:rPr lang="en-US" b="1" dirty="0" smtClean="0"/>
            </a:br>
            <a:r>
              <a:rPr lang="en-US" b="1" dirty="0" smtClean="0"/>
              <a:t>ANTI-PROTOZOAL AGENTS</a:t>
            </a:r>
            <a:br>
              <a:rPr lang="en-US" b="1" dirty="0" smtClean="0"/>
            </a:br>
            <a:endParaRPr lang="en-US" dirty="0"/>
          </a:p>
        </p:txBody>
      </p:sp>
      <p:sp>
        <p:nvSpPr>
          <p:cNvPr id="4" name="Date Placeholder 3"/>
          <p:cNvSpPr>
            <a:spLocks noGrp="1"/>
          </p:cNvSpPr>
          <p:nvPr>
            <p:ph type="dt" sz="half" idx="10"/>
          </p:nvPr>
        </p:nvSpPr>
        <p:spPr/>
        <p:txBody>
          <a:bodyPr/>
          <a:lstStyle/>
          <a:p>
            <a:fld id="{2F2247F2-1839-4007-B014-956BA4904614}"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6" name="Slide Number Placeholder 5"/>
          <p:cNvSpPr>
            <a:spLocks noGrp="1"/>
          </p:cNvSpPr>
          <p:nvPr>
            <p:ph type="sldNum" sz="quarter" idx="12"/>
          </p:nvPr>
        </p:nvSpPr>
        <p:spPr/>
        <p:txBody>
          <a:bodyPr/>
          <a:lstStyle/>
          <a:p>
            <a:fld id="{B3FF6EFA-CE3E-45B5-8032-ADD62FD9E906}" type="slidenum">
              <a:rPr lang="en-US" smtClean="0"/>
              <a:pPr/>
              <a:t>144</a:t>
            </a:fld>
            <a:endParaRPr lang="en-US"/>
          </a:p>
        </p:txBody>
      </p:sp>
      <p:sp>
        <p:nvSpPr>
          <p:cNvPr id="3" name="Content Placeholder 2"/>
          <p:cNvSpPr>
            <a:spLocks noGrp="1"/>
          </p:cNvSpPr>
          <p:nvPr>
            <p:ph sz="quarter" idx="1"/>
          </p:nvPr>
        </p:nvSpPr>
        <p:spPr>
          <a:xfrm>
            <a:off x="457200" y="838200"/>
            <a:ext cx="8229600" cy="5287963"/>
          </a:xfrm>
        </p:spPr>
        <p:txBody>
          <a:bodyPr>
            <a:normAutofit/>
          </a:bodyPr>
          <a:lstStyle/>
          <a:p>
            <a:pPr algn="ctr">
              <a:buNone/>
            </a:pPr>
            <a:endParaRPr lang="en-US" dirty="0" smtClean="0"/>
          </a:p>
          <a:p>
            <a:pPr algn="ctr">
              <a:buNone/>
            </a:pPr>
            <a:r>
              <a:rPr lang="en-US" dirty="0" smtClean="0"/>
              <a:t>Protozoa are microscopic, one-celled organisms that can be free-living or parasitic in nature. </a:t>
            </a:r>
          </a:p>
          <a:p>
            <a:pPr algn="ctr">
              <a:buNone/>
            </a:pPr>
            <a:r>
              <a:rPr lang="en-US" dirty="0" smtClean="0"/>
              <a:t>Transmission of protozoa that live in a human's intestine to another human typically occurs through a fecal-oral route (for example, contaminated food or water or person-to-person contact). </a:t>
            </a:r>
          </a:p>
          <a:p>
            <a:pPr algn="ctr">
              <a:buNone/>
            </a:pPr>
            <a:r>
              <a:rPr lang="en-US" dirty="0" smtClean="0"/>
              <a:t>Protozoa that live in the blood or tissue of humans are transmitted to other humans by an arthropod vector (for example, through the bite of a mosquito or sand fly).</a:t>
            </a:r>
            <a:endParaRPr lang="en-US" b="1" dirty="0" smtClean="0"/>
          </a:p>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strips(downLeft)">
                                      <p:cBhvr>
                                        <p:cTn id="7" dur="500"/>
                                        <p:tgtEl>
                                          <p:spTgt spid="3">
                                            <p:txEl>
                                              <p:pRg st="1" end="1"/>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strips(downLeft)">
                                      <p:cBhvr>
                                        <p:cTn id="10" dur="500"/>
                                        <p:tgtEl>
                                          <p:spTgt spid="3">
                                            <p:txEl>
                                              <p:pRg st="2" end="2"/>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strips(downLeft)">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9529DC15-7DC2-4AF6-8068-19FD17AC6095}"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145</a:t>
            </a:fld>
            <a:endParaRPr lang="en-US"/>
          </a:p>
        </p:txBody>
      </p:sp>
      <p:sp>
        <p:nvSpPr>
          <p:cNvPr id="97282" name="Rectangle 2"/>
          <p:cNvSpPr>
            <a:spLocks noGrp="1" noChangeArrowheads="1"/>
          </p:cNvSpPr>
          <p:nvPr>
            <p:ph sz="quarter" idx="1"/>
          </p:nvPr>
        </p:nvSpPr>
        <p:spPr>
          <a:xfrm>
            <a:off x="0" y="0"/>
            <a:ext cx="9372600" cy="6858000"/>
          </a:xfrm>
        </p:spPr>
        <p:txBody>
          <a:bodyPr>
            <a:normAutofit/>
          </a:bodyPr>
          <a:lstStyle/>
          <a:p>
            <a:pPr algn="ctr">
              <a:lnSpc>
                <a:spcPct val="90000"/>
              </a:lnSpc>
              <a:buNone/>
              <a:defRPr/>
            </a:pPr>
            <a:r>
              <a:rPr lang="en-US" b="1" u="sng" dirty="0" smtClean="0"/>
              <a:t>ANTI-PROTOZOAL AGENTS</a:t>
            </a:r>
          </a:p>
          <a:p>
            <a:pPr eaLnBrk="1" hangingPunct="1">
              <a:lnSpc>
                <a:spcPct val="90000"/>
              </a:lnSpc>
              <a:buFontTx/>
              <a:buNone/>
              <a:defRPr/>
            </a:pPr>
            <a:r>
              <a:rPr lang="en-US" b="1" dirty="0" smtClean="0"/>
              <a:t>AMOEBIASIS </a:t>
            </a:r>
            <a:r>
              <a:rPr lang="en-US" b="1" dirty="0"/>
              <a:t>(</a:t>
            </a:r>
            <a:r>
              <a:rPr lang="en-US" b="1" i="1" dirty="0" smtClean="0"/>
              <a:t>E. </a:t>
            </a:r>
            <a:r>
              <a:rPr lang="en-US" b="1" i="1" dirty="0" err="1" smtClean="0"/>
              <a:t>histolytica</a:t>
            </a:r>
            <a:r>
              <a:rPr lang="en-US" b="1" dirty="0"/>
              <a:t>) </a:t>
            </a:r>
            <a:endParaRPr lang="en-US" dirty="0"/>
          </a:p>
          <a:p>
            <a:pPr eaLnBrk="1" hangingPunct="1">
              <a:lnSpc>
                <a:spcPct val="90000"/>
              </a:lnSpc>
              <a:defRPr/>
            </a:pPr>
            <a:r>
              <a:rPr lang="en-US" dirty="0" err="1"/>
              <a:t>Trophozoites</a:t>
            </a:r>
            <a:r>
              <a:rPr lang="en-US" dirty="0"/>
              <a:t> and cysts are involved.</a:t>
            </a:r>
          </a:p>
          <a:p>
            <a:pPr eaLnBrk="1" hangingPunct="1">
              <a:lnSpc>
                <a:spcPct val="90000"/>
              </a:lnSpc>
              <a:defRPr/>
            </a:pPr>
            <a:r>
              <a:rPr lang="en-US" dirty="0" err="1"/>
              <a:t>Trophozoites</a:t>
            </a:r>
            <a:r>
              <a:rPr lang="en-US" dirty="0"/>
              <a:t> can invade colon epithelium causing ulceration; can spread to liver.</a:t>
            </a:r>
            <a:endParaRPr lang="en-US" i="1" dirty="0"/>
          </a:p>
          <a:p>
            <a:pPr eaLnBrk="1" hangingPunct="1">
              <a:lnSpc>
                <a:spcPct val="90000"/>
              </a:lnSpc>
              <a:defRPr/>
            </a:pPr>
            <a:r>
              <a:rPr lang="en-US" dirty="0" err="1" smtClean="0"/>
              <a:t>Trophozoites</a:t>
            </a:r>
            <a:r>
              <a:rPr lang="en-US" dirty="0" smtClean="0"/>
              <a:t> </a:t>
            </a:r>
            <a:r>
              <a:rPr lang="en-US" dirty="0"/>
              <a:t>can simply live on gut bacteria – </a:t>
            </a:r>
          </a:p>
          <a:p>
            <a:pPr eaLnBrk="1" hangingPunct="1">
              <a:lnSpc>
                <a:spcPct val="90000"/>
              </a:lnSpc>
              <a:buFontTx/>
              <a:buNone/>
              <a:defRPr/>
            </a:pPr>
            <a:r>
              <a:rPr lang="en-US" dirty="0" smtClean="0"/>
              <a:t>thus </a:t>
            </a:r>
            <a:r>
              <a:rPr lang="en-US" dirty="0" err="1"/>
              <a:t>broadspectrum</a:t>
            </a:r>
            <a:r>
              <a:rPr lang="en-US" dirty="0"/>
              <a:t> </a:t>
            </a:r>
            <a:r>
              <a:rPr lang="en-US" dirty="0" err="1"/>
              <a:t>antiobiotic</a:t>
            </a:r>
            <a:r>
              <a:rPr lang="en-US" dirty="0"/>
              <a:t>  can eradicate them. </a:t>
            </a:r>
          </a:p>
          <a:p>
            <a:pPr eaLnBrk="1" hangingPunct="1">
              <a:lnSpc>
                <a:spcPct val="90000"/>
              </a:lnSpc>
              <a:buFontTx/>
              <a:buNone/>
              <a:defRPr/>
            </a:pPr>
            <a:r>
              <a:rPr lang="en-US" u="sng" dirty="0"/>
              <a:t>Range of illness/symptoms</a:t>
            </a:r>
          </a:p>
          <a:p>
            <a:pPr eaLnBrk="1" hangingPunct="1">
              <a:lnSpc>
                <a:spcPct val="90000"/>
              </a:lnSpc>
              <a:defRPr/>
            </a:pPr>
            <a:r>
              <a:rPr lang="en-US" dirty="0"/>
              <a:t>Asymptomatic carrier</a:t>
            </a:r>
          </a:p>
          <a:p>
            <a:pPr eaLnBrk="1" hangingPunct="1">
              <a:lnSpc>
                <a:spcPct val="90000"/>
              </a:lnSpc>
              <a:defRPr/>
            </a:pPr>
            <a:r>
              <a:rPr lang="en-US" dirty="0"/>
              <a:t>Mild diarrhea</a:t>
            </a:r>
          </a:p>
          <a:p>
            <a:pPr eaLnBrk="1" hangingPunct="1">
              <a:lnSpc>
                <a:spcPct val="90000"/>
              </a:lnSpc>
              <a:defRPr/>
            </a:pPr>
            <a:r>
              <a:rPr lang="en-US" dirty="0" err="1"/>
              <a:t>Fulminant</a:t>
            </a:r>
            <a:r>
              <a:rPr lang="en-US" dirty="0"/>
              <a:t> dysentery</a:t>
            </a:r>
          </a:p>
        </p:txBody>
      </p:sp>
    </p:spTree>
  </p:cSld>
  <p:clrMapOvr>
    <a:masterClrMapping/>
  </p:clrMapOvr>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E6DE91B5-7B05-4478-95E0-3CDF1D4D800E}"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146</a:t>
            </a:fld>
            <a:endParaRPr lang="en-US"/>
          </a:p>
        </p:txBody>
      </p:sp>
      <p:sp>
        <p:nvSpPr>
          <p:cNvPr id="98306" name="Rectangle 2"/>
          <p:cNvSpPr>
            <a:spLocks noGrp="1" noChangeArrowheads="1"/>
          </p:cNvSpPr>
          <p:nvPr>
            <p:ph sz="quarter" idx="1"/>
          </p:nvPr>
        </p:nvSpPr>
        <p:spPr>
          <a:xfrm>
            <a:off x="457729" y="304270"/>
            <a:ext cx="8228542" cy="6553729"/>
          </a:xfrm>
        </p:spPr>
        <p:txBody>
          <a:bodyPr>
            <a:normAutofit/>
          </a:bodyPr>
          <a:lstStyle/>
          <a:p>
            <a:pPr eaLnBrk="1" hangingPunct="1">
              <a:lnSpc>
                <a:spcPct val="80000"/>
              </a:lnSpc>
              <a:buFontTx/>
              <a:buNone/>
              <a:defRPr/>
            </a:pPr>
            <a:r>
              <a:rPr lang="en-US" b="1" dirty="0"/>
              <a:t>1. Metronidazole &amp; </a:t>
            </a:r>
            <a:r>
              <a:rPr lang="en-US" b="1" dirty="0" err="1"/>
              <a:t>Tinidazole</a:t>
            </a:r>
            <a:endParaRPr lang="en-US" b="1" dirty="0"/>
          </a:p>
          <a:p>
            <a:pPr>
              <a:lnSpc>
                <a:spcPct val="80000"/>
              </a:lnSpc>
              <a:defRPr/>
            </a:pPr>
            <a:r>
              <a:rPr lang="en-US" dirty="0" err="1" smtClean="0"/>
              <a:t>Metronidazole</a:t>
            </a:r>
            <a:r>
              <a:rPr lang="en-US" dirty="0" smtClean="0"/>
              <a:t> is a </a:t>
            </a:r>
            <a:r>
              <a:rPr lang="en-US" dirty="0" err="1" smtClean="0">
                <a:hlinkClick r:id="rId2" tooltip="Nitroimidazole"/>
              </a:rPr>
              <a:t>nitroimidazole</a:t>
            </a:r>
            <a:r>
              <a:rPr lang="en-US" dirty="0" smtClean="0"/>
              <a:t> </a:t>
            </a:r>
            <a:r>
              <a:rPr lang="en-US" dirty="0" smtClean="0">
                <a:hlinkClick r:id="rId3" tooltip="Antibiotic"/>
              </a:rPr>
              <a:t>antibiotic</a:t>
            </a:r>
            <a:r>
              <a:rPr lang="en-US" dirty="0" smtClean="0"/>
              <a:t> medication used particularly for </a:t>
            </a:r>
            <a:r>
              <a:rPr lang="en-US" dirty="0" smtClean="0">
                <a:hlinkClick r:id="rId4" tooltip="Anaerobe"/>
              </a:rPr>
              <a:t>anaerobic</a:t>
            </a:r>
            <a:r>
              <a:rPr lang="en-US" dirty="0" smtClean="0"/>
              <a:t> </a:t>
            </a:r>
            <a:r>
              <a:rPr lang="en-US" dirty="0" smtClean="0">
                <a:hlinkClick r:id="rId5" tooltip="Bacterium"/>
              </a:rPr>
              <a:t>bacteria</a:t>
            </a:r>
            <a:r>
              <a:rPr lang="en-US" dirty="0" smtClean="0"/>
              <a:t> and </a:t>
            </a:r>
            <a:r>
              <a:rPr lang="en-US" dirty="0" smtClean="0">
                <a:hlinkClick r:id="rId6" tooltip="Protozoa"/>
              </a:rPr>
              <a:t>protozoa</a:t>
            </a:r>
            <a:r>
              <a:rPr lang="en-US" dirty="0" smtClean="0"/>
              <a:t>. </a:t>
            </a:r>
          </a:p>
          <a:p>
            <a:pPr>
              <a:lnSpc>
                <a:spcPct val="80000"/>
              </a:lnSpc>
              <a:defRPr/>
            </a:pPr>
            <a:r>
              <a:rPr lang="en-US" dirty="0" err="1" smtClean="0"/>
              <a:t>Metronidazole</a:t>
            </a:r>
            <a:r>
              <a:rPr lang="en-US" dirty="0" smtClean="0"/>
              <a:t> is an </a:t>
            </a:r>
            <a:r>
              <a:rPr lang="en-US" b="1" dirty="0" smtClean="0"/>
              <a:t>antibiotic, </a:t>
            </a:r>
            <a:r>
              <a:rPr lang="en-US" b="1" dirty="0" err="1" smtClean="0"/>
              <a:t>amebicide</a:t>
            </a:r>
            <a:r>
              <a:rPr lang="en-US" dirty="0" smtClean="0"/>
              <a:t>, and </a:t>
            </a:r>
            <a:r>
              <a:rPr lang="en-US" b="1" dirty="0" err="1" smtClean="0"/>
              <a:t>antiprotozoal</a:t>
            </a:r>
            <a:r>
              <a:rPr lang="en-US" b="1" dirty="0" smtClean="0"/>
              <a:t>.</a:t>
            </a:r>
            <a:endParaRPr lang="en-US" b="1" u="sng" dirty="0" smtClean="0"/>
          </a:p>
          <a:p>
            <a:pPr>
              <a:lnSpc>
                <a:spcPct val="80000"/>
              </a:lnSpc>
              <a:defRPr/>
            </a:pPr>
            <a:r>
              <a:rPr lang="en-US" dirty="0" err="1" smtClean="0"/>
              <a:t>Tinidazole</a:t>
            </a:r>
            <a:r>
              <a:rPr lang="en-US" dirty="0" smtClean="0"/>
              <a:t> is a synthetic </a:t>
            </a:r>
            <a:r>
              <a:rPr lang="en-US" dirty="0" err="1" smtClean="0">
                <a:hlinkClick r:id="rId7"/>
              </a:rPr>
              <a:t>antiprotozoal</a:t>
            </a:r>
            <a:r>
              <a:rPr lang="en-US" dirty="0" smtClean="0"/>
              <a:t> and </a:t>
            </a:r>
            <a:r>
              <a:rPr lang="en-US" dirty="0" smtClean="0">
                <a:hlinkClick r:id="rId8"/>
              </a:rPr>
              <a:t>antibacterial</a:t>
            </a:r>
            <a:r>
              <a:rPr lang="en-US" dirty="0" smtClean="0"/>
              <a:t> agent.</a:t>
            </a:r>
            <a:endParaRPr lang="en-US" u="sng" dirty="0" smtClean="0"/>
          </a:p>
          <a:p>
            <a:pPr eaLnBrk="1" hangingPunct="1">
              <a:lnSpc>
                <a:spcPct val="80000"/>
              </a:lnSpc>
              <a:buFontTx/>
              <a:buNone/>
              <a:defRPr/>
            </a:pPr>
            <a:r>
              <a:rPr lang="en-US" u="sng" dirty="0" err="1" smtClean="0"/>
              <a:t>Mxn</a:t>
            </a:r>
            <a:r>
              <a:rPr lang="en-US" dirty="0"/>
              <a:t>: </a:t>
            </a:r>
            <a:r>
              <a:rPr lang="en-US" dirty="0" smtClean="0"/>
              <a:t>the drug is reduced </a:t>
            </a:r>
            <a:r>
              <a:rPr lang="en-US" dirty="0"/>
              <a:t>to reactive products toxic to DNA &amp; proteins- </a:t>
            </a:r>
            <a:r>
              <a:rPr lang="en-US" dirty="0" smtClean="0"/>
              <a:t>producing </a:t>
            </a:r>
            <a:r>
              <a:rPr lang="en-US" dirty="0" err="1" smtClean="0"/>
              <a:t>cidal</a:t>
            </a:r>
            <a:r>
              <a:rPr lang="en-US" dirty="0" smtClean="0"/>
              <a:t> </a:t>
            </a:r>
            <a:r>
              <a:rPr lang="en-US" dirty="0"/>
              <a:t>activity.</a:t>
            </a:r>
          </a:p>
          <a:p>
            <a:pPr eaLnBrk="1" hangingPunct="1">
              <a:lnSpc>
                <a:spcPct val="80000"/>
              </a:lnSpc>
              <a:buFontTx/>
              <a:buNone/>
              <a:defRPr/>
            </a:pPr>
            <a:r>
              <a:rPr lang="en-US" u="sng" dirty="0" smtClean="0"/>
              <a:t>Administration</a:t>
            </a:r>
            <a:r>
              <a:rPr lang="en-US" dirty="0" smtClean="0"/>
              <a:t>: </a:t>
            </a:r>
            <a:r>
              <a:rPr lang="en-US" dirty="0"/>
              <a:t>oral, </a:t>
            </a:r>
            <a:r>
              <a:rPr lang="en-US" dirty="0" smtClean="0"/>
              <a:t>parenteral</a:t>
            </a:r>
            <a:endParaRPr lang="en-US" dirty="0"/>
          </a:p>
          <a:p>
            <a:pPr eaLnBrk="1" hangingPunct="1">
              <a:lnSpc>
                <a:spcPct val="80000"/>
              </a:lnSpc>
              <a:buFontTx/>
              <a:buNone/>
              <a:defRPr/>
            </a:pPr>
            <a:r>
              <a:rPr lang="en-US" u="sng" dirty="0" smtClean="0"/>
              <a:t>Absorption</a:t>
            </a:r>
            <a:r>
              <a:rPr lang="en-US" dirty="0" smtClean="0"/>
              <a:t>: </a:t>
            </a:r>
            <a:r>
              <a:rPr lang="en-US" dirty="0"/>
              <a:t>complete &amp; rapid</a:t>
            </a:r>
          </a:p>
          <a:p>
            <a:pPr eaLnBrk="1" hangingPunct="1">
              <a:lnSpc>
                <a:spcPct val="80000"/>
              </a:lnSpc>
              <a:buFontTx/>
              <a:buNone/>
              <a:defRPr/>
            </a:pPr>
            <a:r>
              <a:rPr lang="en-US" u="sng" dirty="0" smtClean="0"/>
              <a:t>Distribution</a:t>
            </a:r>
            <a:r>
              <a:rPr lang="en-US" dirty="0"/>
              <a:t>: well into all tissues (including saliva, breast milk)</a:t>
            </a:r>
          </a:p>
          <a:p>
            <a:pPr eaLnBrk="1" hangingPunct="1">
              <a:lnSpc>
                <a:spcPct val="80000"/>
              </a:lnSpc>
              <a:buFontTx/>
              <a:buNone/>
              <a:defRPr/>
            </a:pPr>
            <a:r>
              <a:rPr lang="en-US" u="sng" dirty="0"/>
              <a:t>Elimination</a:t>
            </a:r>
            <a:r>
              <a:rPr lang="en-US" dirty="0"/>
              <a:t>: Metabolized in liver then excretion by renal route.</a:t>
            </a:r>
          </a:p>
          <a:p>
            <a:pPr eaLnBrk="1" hangingPunct="1">
              <a:lnSpc>
                <a:spcPct val="80000"/>
              </a:lnSpc>
              <a:buFontTx/>
              <a:buNone/>
              <a:defRPr/>
            </a:pPr>
            <a:endParaRPr lang="en-US" u="sng"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8306">
                                            <p:txEl>
                                              <p:pRg st="0" end="0"/>
                                            </p:txEl>
                                          </p:spTgt>
                                        </p:tgtEl>
                                        <p:attrNameLst>
                                          <p:attrName>style.visibility</p:attrName>
                                        </p:attrNameLst>
                                      </p:cBhvr>
                                      <p:to>
                                        <p:strVal val="visible"/>
                                      </p:to>
                                    </p:set>
                                    <p:animEffect transition="in" filter="blinds(horizontal)">
                                      <p:cBhvr>
                                        <p:cTn id="7" dur="500"/>
                                        <p:tgtEl>
                                          <p:spTgt spid="983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8306">
                                            <p:txEl>
                                              <p:pRg st="1" end="1"/>
                                            </p:txEl>
                                          </p:spTgt>
                                        </p:tgtEl>
                                        <p:attrNameLst>
                                          <p:attrName>style.visibility</p:attrName>
                                        </p:attrNameLst>
                                      </p:cBhvr>
                                      <p:to>
                                        <p:strVal val="visible"/>
                                      </p:to>
                                    </p:set>
                                    <p:animEffect transition="in" filter="blinds(horizontal)">
                                      <p:cBhvr>
                                        <p:cTn id="12" dur="500"/>
                                        <p:tgtEl>
                                          <p:spTgt spid="983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8306">
                                            <p:txEl>
                                              <p:pRg st="2" end="2"/>
                                            </p:txEl>
                                          </p:spTgt>
                                        </p:tgtEl>
                                        <p:attrNameLst>
                                          <p:attrName>style.visibility</p:attrName>
                                        </p:attrNameLst>
                                      </p:cBhvr>
                                      <p:to>
                                        <p:strVal val="visible"/>
                                      </p:to>
                                    </p:set>
                                    <p:animEffect transition="in" filter="blinds(horizontal)">
                                      <p:cBhvr>
                                        <p:cTn id="17" dur="500"/>
                                        <p:tgtEl>
                                          <p:spTgt spid="9830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8306">
                                            <p:txEl>
                                              <p:pRg st="3" end="3"/>
                                            </p:txEl>
                                          </p:spTgt>
                                        </p:tgtEl>
                                        <p:attrNameLst>
                                          <p:attrName>style.visibility</p:attrName>
                                        </p:attrNameLst>
                                      </p:cBhvr>
                                      <p:to>
                                        <p:strVal val="visible"/>
                                      </p:to>
                                    </p:set>
                                    <p:animEffect transition="in" filter="blinds(horizontal)">
                                      <p:cBhvr>
                                        <p:cTn id="22" dur="500"/>
                                        <p:tgtEl>
                                          <p:spTgt spid="9830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8306">
                                            <p:txEl>
                                              <p:pRg st="4" end="4"/>
                                            </p:txEl>
                                          </p:spTgt>
                                        </p:tgtEl>
                                        <p:attrNameLst>
                                          <p:attrName>style.visibility</p:attrName>
                                        </p:attrNameLst>
                                      </p:cBhvr>
                                      <p:to>
                                        <p:strVal val="visible"/>
                                      </p:to>
                                    </p:set>
                                    <p:animEffect transition="in" filter="blinds(horizontal)">
                                      <p:cBhvr>
                                        <p:cTn id="27" dur="500"/>
                                        <p:tgtEl>
                                          <p:spTgt spid="9830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8306">
                                            <p:txEl>
                                              <p:pRg st="5" end="5"/>
                                            </p:txEl>
                                          </p:spTgt>
                                        </p:tgtEl>
                                        <p:attrNameLst>
                                          <p:attrName>style.visibility</p:attrName>
                                        </p:attrNameLst>
                                      </p:cBhvr>
                                      <p:to>
                                        <p:strVal val="visible"/>
                                      </p:to>
                                    </p:set>
                                    <p:animEffect transition="in" filter="blinds(horizontal)">
                                      <p:cBhvr>
                                        <p:cTn id="32" dur="500"/>
                                        <p:tgtEl>
                                          <p:spTgt spid="9830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8306">
                                            <p:txEl>
                                              <p:pRg st="6" end="6"/>
                                            </p:txEl>
                                          </p:spTgt>
                                        </p:tgtEl>
                                        <p:attrNameLst>
                                          <p:attrName>style.visibility</p:attrName>
                                        </p:attrNameLst>
                                      </p:cBhvr>
                                      <p:to>
                                        <p:strVal val="visible"/>
                                      </p:to>
                                    </p:set>
                                    <p:animEffect transition="in" filter="blinds(horizontal)">
                                      <p:cBhvr>
                                        <p:cTn id="37" dur="500"/>
                                        <p:tgtEl>
                                          <p:spTgt spid="9830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8306">
                                            <p:txEl>
                                              <p:pRg st="7" end="7"/>
                                            </p:txEl>
                                          </p:spTgt>
                                        </p:tgtEl>
                                        <p:attrNameLst>
                                          <p:attrName>style.visibility</p:attrName>
                                        </p:attrNameLst>
                                      </p:cBhvr>
                                      <p:to>
                                        <p:strVal val="visible"/>
                                      </p:to>
                                    </p:set>
                                    <p:animEffect transition="in" filter="blinds(horizontal)">
                                      <p:cBhvr>
                                        <p:cTn id="42" dur="500"/>
                                        <p:tgtEl>
                                          <p:spTgt spid="9830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8306">
                                            <p:txEl>
                                              <p:pRg st="8" end="8"/>
                                            </p:txEl>
                                          </p:spTgt>
                                        </p:tgtEl>
                                        <p:attrNameLst>
                                          <p:attrName>style.visibility</p:attrName>
                                        </p:attrNameLst>
                                      </p:cBhvr>
                                      <p:to>
                                        <p:strVal val="visible"/>
                                      </p:to>
                                    </p:set>
                                    <p:animEffect transition="in" filter="blinds(horizontal)">
                                      <p:cBhvr>
                                        <p:cTn id="47" dur="500"/>
                                        <p:tgtEl>
                                          <p:spTgt spid="9830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build="p"/>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5F57BA1F-0D58-4D28-B5A7-5F356B978486}"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147</a:t>
            </a:fld>
            <a:endParaRPr lang="en-US"/>
          </a:p>
        </p:txBody>
      </p:sp>
      <p:sp>
        <p:nvSpPr>
          <p:cNvPr id="98306" name="Rectangle 2"/>
          <p:cNvSpPr>
            <a:spLocks noGrp="1" noChangeArrowheads="1"/>
          </p:cNvSpPr>
          <p:nvPr>
            <p:ph sz="quarter" idx="1"/>
          </p:nvPr>
        </p:nvSpPr>
        <p:spPr>
          <a:xfrm>
            <a:off x="457729" y="304271"/>
            <a:ext cx="8228542" cy="6249458"/>
          </a:xfrm>
        </p:spPr>
        <p:txBody>
          <a:bodyPr>
            <a:normAutofit/>
          </a:bodyPr>
          <a:lstStyle/>
          <a:p>
            <a:pPr eaLnBrk="1" hangingPunct="1">
              <a:lnSpc>
                <a:spcPct val="80000"/>
              </a:lnSpc>
              <a:buFontTx/>
              <a:buNone/>
              <a:defRPr/>
            </a:pPr>
            <a:r>
              <a:rPr lang="en-US" b="1" dirty="0" err="1" smtClean="0"/>
              <a:t>Metronidazole</a:t>
            </a:r>
            <a:r>
              <a:rPr lang="en-US" b="1" dirty="0" smtClean="0"/>
              <a:t> </a:t>
            </a:r>
            <a:r>
              <a:rPr lang="en-US" b="1" dirty="0"/>
              <a:t>&amp; </a:t>
            </a:r>
            <a:r>
              <a:rPr lang="en-US" b="1" dirty="0" err="1" smtClean="0"/>
              <a:t>Tinidazole</a:t>
            </a:r>
            <a:r>
              <a:rPr lang="en-US" b="1" dirty="0" smtClean="0"/>
              <a:t>…..</a:t>
            </a:r>
            <a:endParaRPr lang="en-US" u="sng" dirty="0"/>
          </a:p>
          <a:p>
            <a:pPr eaLnBrk="1" hangingPunct="1">
              <a:lnSpc>
                <a:spcPct val="80000"/>
              </a:lnSpc>
              <a:buFontTx/>
              <a:buNone/>
              <a:defRPr/>
            </a:pPr>
            <a:r>
              <a:rPr lang="en-US" u="sng" dirty="0"/>
              <a:t>S/E</a:t>
            </a:r>
          </a:p>
          <a:p>
            <a:pPr eaLnBrk="1" hangingPunct="1">
              <a:lnSpc>
                <a:spcPct val="80000"/>
              </a:lnSpc>
              <a:defRPr/>
            </a:pPr>
            <a:r>
              <a:rPr lang="en-US" dirty="0"/>
              <a:t>Metallic taste  </a:t>
            </a:r>
          </a:p>
          <a:p>
            <a:pPr eaLnBrk="1" hangingPunct="1">
              <a:lnSpc>
                <a:spcPct val="80000"/>
              </a:lnSpc>
              <a:defRPr/>
            </a:pPr>
            <a:r>
              <a:rPr lang="en-US" dirty="0"/>
              <a:t>GIT irritation </a:t>
            </a:r>
            <a:r>
              <a:rPr lang="en-US" dirty="0" smtClean="0"/>
              <a:t>–hence take </a:t>
            </a:r>
            <a:r>
              <a:rPr lang="en-US" dirty="0"/>
              <a:t>with food</a:t>
            </a:r>
          </a:p>
          <a:p>
            <a:pPr eaLnBrk="1" hangingPunct="1">
              <a:lnSpc>
                <a:spcPct val="80000"/>
              </a:lnSpc>
              <a:defRPr/>
            </a:pPr>
            <a:r>
              <a:rPr lang="en-US" dirty="0" err="1"/>
              <a:t>Disulfiram</a:t>
            </a:r>
            <a:r>
              <a:rPr lang="en-US" dirty="0"/>
              <a:t>-like </a:t>
            </a:r>
            <a:r>
              <a:rPr lang="en-US" dirty="0" smtClean="0"/>
              <a:t>reaction </a:t>
            </a:r>
            <a:r>
              <a:rPr lang="en-US" dirty="0"/>
              <a:t>with alcohol</a:t>
            </a:r>
          </a:p>
          <a:p>
            <a:pPr eaLnBrk="1" hangingPunct="1">
              <a:lnSpc>
                <a:spcPct val="80000"/>
              </a:lnSpc>
              <a:defRPr/>
            </a:pPr>
            <a:r>
              <a:rPr lang="en-US" dirty="0" err="1"/>
              <a:t>Neruotoxic</a:t>
            </a:r>
            <a:r>
              <a:rPr lang="en-US" dirty="0"/>
              <a:t> - (</a:t>
            </a:r>
            <a:r>
              <a:rPr lang="en-US" dirty="0" smtClean="0"/>
              <a:t>especially </a:t>
            </a:r>
            <a:r>
              <a:rPr lang="en-US" dirty="0"/>
              <a:t>with parenteral </a:t>
            </a:r>
            <a:r>
              <a:rPr lang="en-US" dirty="0" smtClean="0"/>
              <a:t>administration.)</a:t>
            </a:r>
            <a:endParaRPr lang="en-US" dirty="0"/>
          </a:p>
          <a:p>
            <a:pPr eaLnBrk="1" hangingPunct="1">
              <a:lnSpc>
                <a:spcPct val="80000"/>
              </a:lnSpc>
              <a:defRPr/>
            </a:pPr>
            <a:r>
              <a:rPr lang="en-US" dirty="0" err="1"/>
              <a:t>Monoliasis</a:t>
            </a:r>
            <a:r>
              <a:rPr lang="en-US" dirty="0"/>
              <a:t> (oral </a:t>
            </a:r>
            <a:r>
              <a:rPr lang="en-US" dirty="0" err="1"/>
              <a:t>candidiasis</a:t>
            </a:r>
            <a:r>
              <a:rPr lang="en-US" dirty="0"/>
              <a:t>)</a:t>
            </a:r>
          </a:p>
          <a:p>
            <a:pPr eaLnBrk="1" hangingPunct="1">
              <a:lnSpc>
                <a:spcPct val="80000"/>
              </a:lnSpc>
              <a:defRPr/>
            </a:pPr>
            <a:r>
              <a:rPr lang="en-US" dirty="0"/>
              <a:t>Pancreatitis</a:t>
            </a:r>
          </a:p>
          <a:p>
            <a:pPr eaLnBrk="1" hangingPunct="1">
              <a:lnSpc>
                <a:spcPct val="80000"/>
              </a:lnSpc>
              <a:buNone/>
              <a:defRPr/>
            </a:pPr>
            <a:endParaRPr lang="en-US" i="1" dirty="0" smtClean="0"/>
          </a:p>
          <a:p>
            <a:pPr eaLnBrk="1" hangingPunct="1">
              <a:lnSpc>
                <a:spcPct val="80000"/>
              </a:lnSpc>
              <a:buNone/>
              <a:defRPr/>
            </a:pPr>
            <a:r>
              <a:rPr lang="en-US" i="1" dirty="0" smtClean="0"/>
              <a:t>best </a:t>
            </a:r>
            <a:r>
              <a:rPr lang="en-US" i="1" dirty="0"/>
              <a:t>avoided in pregnancy </a:t>
            </a:r>
            <a:endParaRPr lang="en-US" dirty="0"/>
          </a:p>
        </p:txBody>
      </p:sp>
    </p:spTree>
  </p:cSld>
  <p:clrMapOvr>
    <a:masterClrMapping/>
  </p:clrMapOvr>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F212B019-EAE9-4184-8ACC-9ED80B93C918}"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148</a:t>
            </a:fld>
            <a:endParaRPr lang="en-US"/>
          </a:p>
        </p:txBody>
      </p:sp>
      <p:sp>
        <p:nvSpPr>
          <p:cNvPr id="153603" name="Rectangle 3"/>
          <p:cNvSpPr>
            <a:spLocks noGrp="1" noChangeArrowheads="1"/>
          </p:cNvSpPr>
          <p:nvPr>
            <p:ph sz="quarter" idx="1"/>
          </p:nvPr>
        </p:nvSpPr>
        <p:spPr>
          <a:xfrm>
            <a:off x="457729" y="228866"/>
            <a:ext cx="8228542" cy="6324864"/>
          </a:xfrm>
        </p:spPr>
        <p:txBody>
          <a:bodyPr>
            <a:normAutofit/>
          </a:bodyPr>
          <a:lstStyle/>
          <a:p>
            <a:pPr eaLnBrk="1" hangingPunct="1">
              <a:lnSpc>
                <a:spcPct val="80000"/>
              </a:lnSpc>
              <a:buFontTx/>
              <a:buNone/>
              <a:defRPr/>
            </a:pPr>
            <a:r>
              <a:rPr lang="en-US" b="1" dirty="0"/>
              <a:t> </a:t>
            </a:r>
            <a:r>
              <a:rPr lang="en-US" b="1" dirty="0" err="1" smtClean="0"/>
              <a:t>Metronidazole</a:t>
            </a:r>
            <a:r>
              <a:rPr lang="en-US" b="1" dirty="0" smtClean="0"/>
              <a:t>…..</a:t>
            </a:r>
            <a:endParaRPr lang="en-US" b="1" dirty="0"/>
          </a:p>
          <a:p>
            <a:pPr eaLnBrk="1" hangingPunct="1">
              <a:lnSpc>
                <a:spcPct val="80000"/>
              </a:lnSpc>
              <a:buFontTx/>
              <a:buNone/>
              <a:defRPr/>
            </a:pPr>
            <a:r>
              <a:rPr lang="en-US" u="sng" dirty="0"/>
              <a:t>D/I</a:t>
            </a:r>
          </a:p>
          <a:p>
            <a:pPr eaLnBrk="1" hangingPunct="1">
              <a:lnSpc>
                <a:spcPct val="80000"/>
              </a:lnSpc>
              <a:defRPr/>
            </a:pPr>
            <a:r>
              <a:rPr lang="en-US" dirty="0"/>
              <a:t>Potentiates  effect of oral anticoagulants</a:t>
            </a:r>
          </a:p>
          <a:p>
            <a:pPr eaLnBrk="1" hangingPunct="1">
              <a:lnSpc>
                <a:spcPct val="80000"/>
              </a:lnSpc>
              <a:defRPr/>
            </a:pPr>
            <a:r>
              <a:rPr lang="en-US" dirty="0"/>
              <a:t>Potentiates toxicity of lithium</a:t>
            </a:r>
          </a:p>
          <a:p>
            <a:pPr eaLnBrk="1" hangingPunct="1">
              <a:lnSpc>
                <a:spcPct val="80000"/>
              </a:lnSpc>
              <a:buFontTx/>
              <a:buNone/>
              <a:defRPr/>
            </a:pPr>
            <a:r>
              <a:rPr lang="en-US" u="sng" dirty="0"/>
              <a:t>Uses</a:t>
            </a:r>
          </a:p>
          <a:p>
            <a:pPr marL="514350" indent="-514350" eaLnBrk="1" hangingPunct="1">
              <a:lnSpc>
                <a:spcPct val="80000"/>
              </a:lnSpc>
              <a:buAutoNum type="arabicPeriod"/>
              <a:defRPr/>
            </a:pPr>
            <a:r>
              <a:rPr lang="en-US" dirty="0" smtClean="0"/>
              <a:t>DOC </a:t>
            </a:r>
            <a:r>
              <a:rPr lang="en-US" dirty="0"/>
              <a:t>for all extra – intestinal amebiasis -  (</a:t>
            </a:r>
            <a:r>
              <a:rPr lang="en-US" dirty="0" smtClean="0"/>
              <a:t>add </a:t>
            </a:r>
            <a:r>
              <a:rPr lang="en-US" dirty="0"/>
              <a:t>a </a:t>
            </a:r>
            <a:r>
              <a:rPr lang="en-US" dirty="0" err="1"/>
              <a:t>luminally</a:t>
            </a:r>
            <a:r>
              <a:rPr lang="en-US" dirty="0"/>
              <a:t> active agent </a:t>
            </a:r>
            <a:r>
              <a:rPr lang="en-US" dirty="0" smtClean="0"/>
              <a:t>for eradication) =</a:t>
            </a:r>
            <a:r>
              <a:rPr lang="en-US" dirty="0"/>
              <a:t>800mg </a:t>
            </a:r>
            <a:r>
              <a:rPr lang="en-US" dirty="0" smtClean="0"/>
              <a:t>TDS*5/7</a:t>
            </a:r>
          </a:p>
          <a:p>
            <a:pPr marL="514350" indent="-514350" eaLnBrk="1" hangingPunct="1">
              <a:lnSpc>
                <a:spcPct val="80000"/>
              </a:lnSpc>
              <a:buAutoNum type="arabicPeriod"/>
              <a:defRPr/>
            </a:pPr>
            <a:r>
              <a:rPr lang="en-US" dirty="0" smtClean="0"/>
              <a:t>DOC </a:t>
            </a:r>
            <a:r>
              <a:rPr lang="en-US" dirty="0"/>
              <a:t>for </a:t>
            </a:r>
            <a:r>
              <a:rPr lang="en-US" dirty="0" err="1"/>
              <a:t>giardiasis</a:t>
            </a:r>
            <a:r>
              <a:rPr lang="en-US" dirty="0"/>
              <a:t>=2g daily *3/7 </a:t>
            </a:r>
          </a:p>
          <a:p>
            <a:pPr eaLnBrk="1" hangingPunct="1">
              <a:lnSpc>
                <a:spcPct val="80000"/>
              </a:lnSpc>
              <a:buNone/>
              <a:defRPr/>
            </a:pPr>
            <a:r>
              <a:rPr lang="en-US" dirty="0"/>
              <a:t>3. </a:t>
            </a:r>
            <a:r>
              <a:rPr lang="en-US" dirty="0" smtClean="0"/>
              <a:t> DOC </a:t>
            </a:r>
            <a:r>
              <a:rPr lang="en-US" dirty="0"/>
              <a:t>for </a:t>
            </a:r>
            <a:r>
              <a:rPr lang="en-US" dirty="0" err="1"/>
              <a:t>trichomoniasis</a:t>
            </a:r>
            <a:r>
              <a:rPr lang="en-US" dirty="0"/>
              <a:t> =400mg BD*1/52</a:t>
            </a:r>
          </a:p>
          <a:p>
            <a:pPr>
              <a:lnSpc>
                <a:spcPct val="80000"/>
              </a:lnSpc>
              <a:buNone/>
              <a:defRPr/>
            </a:pPr>
            <a:r>
              <a:rPr lang="en-US" dirty="0"/>
              <a:t>4. </a:t>
            </a:r>
            <a:r>
              <a:rPr lang="en-US" dirty="0" smtClean="0"/>
              <a:t> Anaerobic bacteria-infections of the vagina, stomach, skin, joints, and respiratory tract=400mg </a:t>
            </a:r>
            <a:r>
              <a:rPr lang="en-US" dirty="0"/>
              <a:t>TDS.</a:t>
            </a:r>
          </a:p>
        </p:txBody>
      </p:sp>
    </p:spTree>
  </p:cSld>
  <p:clrMapOvr>
    <a:masterClrMapping/>
  </p:clrMapOv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24492255-F7F4-4A3A-A10D-89F28B18BEB3}"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149</a:t>
            </a:fld>
            <a:endParaRPr lang="en-US"/>
          </a:p>
        </p:txBody>
      </p:sp>
      <p:sp>
        <p:nvSpPr>
          <p:cNvPr id="99330" name="Rectangle 2"/>
          <p:cNvSpPr>
            <a:spLocks noGrp="1" noChangeArrowheads="1"/>
          </p:cNvSpPr>
          <p:nvPr>
            <p:ph sz="quarter" idx="1"/>
          </p:nvPr>
        </p:nvSpPr>
        <p:spPr>
          <a:xfrm>
            <a:off x="457729" y="304271"/>
            <a:ext cx="8228542" cy="6249458"/>
          </a:xfrm>
        </p:spPr>
        <p:txBody>
          <a:bodyPr>
            <a:normAutofit/>
          </a:bodyPr>
          <a:lstStyle/>
          <a:p>
            <a:pPr eaLnBrk="1" hangingPunct="1">
              <a:lnSpc>
                <a:spcPct val="80000"/>
              </a:lnSpc>
              <a:buFontTx/>
              <a:buNone/>
              <a:defRPr/>
            </a:pPr>
            <a:r>
              <a:rPr lang="en-US" b="1" dirty="0"/>
              <a:t>2. </a:t>
            </a:r>
            <a:r>
              <a:rPr lang="en-US" b="1" dirty="0" err="1"/>
              <a:t>Diloxanide</a:t>
            </a:r>
            <a:r>
              <a:rPr lang="en-US" b="1" dirty="0"/>
              <a:t> </a:t>
            </a:r>
            <a:r>
              <a:rPr lang="en-US" b="1" dirty="0" err="1" smtClean="0"/>
              <a:t>furoate</a:t>
            </a:r>
            <a:r>
              <a:rPr lang="en-US" b="1" dirty="0" smtClean="0"/>
              <a:t> (</a:t>
            </a:r>
            <a:r>
              <a:rPr lang="en-US" b="1" dirty="0" err="1" smtClean="0"/>
              <a:t>Dyrade</a:t>
            </a:r>
            <a:r>
              <a:rPr lang="en-US" b="1" dirty="0" smtClean="0"/>
              <a:t>-M)</a:t>
            </a:r>
            <a:endParaRPr lang="en-US" b="1" dirty="0"/>
          </a:p>
          <a:p>
            <a:pPr eaLnBrk="1" hangingPunct="1">
              <a:lnSpc>
                <a:spcPct val="80000"/>
              </a:lnSpc>
              <a:buFontTx/>
              <a:buNone/>
              <a:defRPr/>
            </a:pPr>
            <a:r>
              <a:rPr lang="en-US" u="sng" dirty="0" err="1"/>
              <a:t>Mxn</a:t>
            </a:r>
            <a:r>
              <a:rPr lang="en-US" dirty="0"/>
              <a:t>: unknown</a:t>
            </a:r>
          </a:p>
          <a:p>
            <a:pPr eaLnBrk="1" hangingPunct="1">
              <a:lnSpc>
                <a:spcPct val="80000"/>
              </a:lnSpc>
              <a:buFontTx/>
              <a:buNone/>
              <a:defRPr/>
            </a:pPr>
            <a:r>
              <a:rPr lang="en-US" u="sng" dirty="0"/>
              <a:t>Uses</a:t>
            </a:r>
          </a:p>
          <a:p>
            <a:pPr eaLnBrk="1" hangingPunct="1">
              <a:lnSpc>
                <a:spcPct val="80000"/>
              </a:lnSpc>
              <a:defRPr/>
            </a:pPr>
            <a:r>
              <a:rPr lang="en-US" dirty="0"/>
              <a:t>Luminal </a:t>
            </a:r>
            <a:r>
              <a:rPr lang="en-US" dirty="0" err="1"/>
              <a:t>amoebiasis</a:t>
            </a:r>
            <a:endParaRPr lang="en-US" dirty="0"/>
          </a:p>
          <a:p>
            <a:pPr eaLnBrk="1" hangingPunct="1">
              <a:lnSpc>
                <a:spcPct val="80000"/>
              </a:lnSpc>
              <a:defRPr/>
            </a:pPr>
            <a:r>
              <a:rPr lang="en-US" dirty="0" smtClean="0"/>
              <a:t>Treatment of </a:t>
            </a:r>
            <a:r>
              <a:rPr lang="en-US" dirty="0"/>
              <a:t>asymptomatic carriers or used along with tissue </a:t>
            </a:r>
            <a:r>
              <a:rPr lang="en-US" dirty="0" err="1"/>
              <a:t>amebicide</a:t>
            </a:r>
            <a:r>
              <a:rPr lang="en-US" dirty="0"/>
              <a:t> to eradicate infection</a:t>
            </a:r>
          </a:p>
          <a:p>
            <a:pPr eaLnBrk="1" hangingPunct="1">
              <a:lnSpc>
                <a:spcPct val="80000"/>
              </a:lnSpc>
              <a:buFontTx/>
              <a:buNone/>
              <a:defRPr/>
            </a:pPr>
            <a:r>
              <a:rPr lang="en-US" u="sng" dirty="0" smtClean="0"/>
              <a:t>Administration</a:t>
            </a:r>
            <a:r>
              <a:rPr lang="en-US" dirty="0" smtClean="0"/>
              <a:t>: oral</a:t>
            </a:r>
            <a:endParaRPr lang="en-US" dirty="0"/>
          </a:p>
          <a:p>
            <a:pPr eaLnBrk="1" hangingPunct="1">
              <a:lnSpc>
                <a:spcPct val="80000"/>
              </a:lnSpc>
              <a:buFontTx/>
              <a:buNone/>
              <a:defRPr/>
            </a:pPr>
            <a:r>
              <a:rPr lang="en-US" u="sng" dirty="0" smtClean="0"/>
              <a:t>Absorption</a:t>
            </a:r>
            <a:r>
              <a:rPr lang="en-US" dirty="0" smtClean="0"/>
              <a:t>: </a:t>
            </a:r>
            <a:r>
              <a:rPr lang="en-US" dirty="0"/>
              <a:t>most of </a:t>
            </a:r>
            <a:r>
              <a:rPr lang="en-US" dirty="0" err="1"/>
              <a:t>diloxanide</a:t>
            </a:r>
            <a:r>
              <a:rPr lang="en-US" dirty="0"/>
              <a:t> is absorbed (90%) - what is left (10%) is still effective</a:t>
            </a:r>
          </a:p>
          <a:p>
            <a:pPr eaLnBrk="1" hangingPunct="1">
              <a:lnSpc>
                <a:spcPct val="80000"/>
              </a:lnSpc>
              <a:buFontTx/>
              <a:buNone/>
              <a:defRPr/>
            </a:pPr>
            <a:r>
              <a:rPr lang="en-US" u="sng" dirty="0"/>
              <a:t>Elimination</a:t>
            </a:r>
            <a:r>
              <a:rPr lang="en-US" dirty="0"/>
              <a:t>: metabolized in liver then undergoes renal excretion</a:t>
            </a:r>
          </a:p>
          <a:p>
            <a:pPr eaLnBrk="1" hangingPunct="1">
              <a:lnSpc>
                <a:spcPct val="80000"/>
              </a:lnSpc>
              <a:buFontTx/>
              <a:buNone/>
              <a:defRPr/>
            </a:pPr>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Receptors</a:t>
            </a:r>
          </a:p>
        </p:txBody>
      </p:sp>
      <p:sp>
        <p:nvSpPr>
          <p:cNvPr id="4" name="Date Placeholder 3"/>
          <p:cNvSpPr>
            <a:spLocks noGrp="1"/>
          </p:cNvSpPr>
          <p:nvPr>
            <p:ph type="dt" sz="half" idx="10"/>
          </p:nvPr>
        </p:nvSpPr>
        <p:spPr/>
        <p:txBody>
          <a:bodyPr/>
          <a:lstStyle/>
          <a:p>
            <a:fld id="{390678AB-5234-4476-84A6-B1D5B22D8CB0}"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15</a:t>
            </a:fld>
            <a:endParaRPr lang="en-US"/>
          </a:p>
        </p:txBody>
      </p:sp>
      <p:sp>
        <p:nvSpPr>
          <p:cNvPr id="6147" name="Rectangle 3"/>
          <p:cNvSpPr>
            <a:spLocks noGrp="1" noChangeArrowheads="1"/>
          </p:cNvSpPr>
          <p:nvPr>
            <p:ph sz="quarter" idx="1"/>
          </p:nvPr>
        </p:nvSpPr>
        <p:spPr>
          <a:noFill/>
        </p:spPr>
        <p:txBody>
          <a:bodyPr/>
          <a:lstStyle/>
          <a:p>
            <a:pPr eaLnBrk="1" hangingPunct="1"/>
            <a:r>
              <a:rPr lang="en-US" smtClean="0"/>
              <a:t>A </a:t>
            </a:r>
            <a:r>
              <a:rPr lang="en-US" b="1" smtClean="0">
                <a:solidFill>
                  <a:srgbClr val="FFFF66"/>
                </a:solidFill>
              </a:rPr>
              <a:t>receptor</a:t>
            </a:r>
            <a:r>
              <a:rPr lang="en-US" smtClean="0"/>
              <a:t> is a protein molecule on the surface of or within a cell that recognizes and binds with specific molecules, thereby producing some effect within the cell.</a:t>
            </a: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996FD64D-7231-4293-97BB-676D2A357366}"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150</a:t>
            </a:fld>
            <a:endParaRPr lang="en-US"/>
          </a:p>
        </p:txBody>
      </p:sp>
      <p:sp>
        <p:nvSpPr>
          <p:cNvPr id="99330" name="Rectangle 2"/>
          <p:cNvSpPr>
            <a:spLocks noGrp="1" noChangeArrowheads="1"/>
          </p:cNvSpPr>
          <p:nvPr>
            <p:ph sz="quarter" idx="1"/>
          </p:nvPr>
        </p:nvSpPr>
        <p:spPr>
          <a:xfrm>
            <a:off x="457729" y="304271"/>
            <a:ext cx="8228542" cy="6249458"/>
          </a:xfrm>
        </p:spPr>
        <p:txBody>
          <a:bodyPr>
            <a:normAutofit/>
          </a:bodyPr>
          <a:lstStyle/>
          <a:p>
            <a:pPr eaLnBrk="1" hangingPunct="1">
              <a:lnSpc>
                <a:spcPct val="80000"/>
              </a:lnSpc>
              <a:buFontTx/>
              <a:buNone/>
              <a:defRPr/>
            </a:pPr>
            <a:r>
              <a:rPr lang="en-US" b="1" dirty="0" err="1" smtClean="0"/>
              <a:t>Diloxanide</a:t>
            </a:r>
            <a:r>
              <a:rPr lang="en-US" b="1" dirty="0" smtClean="0"/>
              <a:t> </a:t>
            </a:r>
            <a:r>
              <a:rPr lang="en-US" b="1" dirty="0" err="1" smtClean="0"/>
              <a:t>furoate</a:t>
            </a:r>
            <a:r>
              <a:rPr lang="en-US" b="1" dirty="0" smtClean="0"/>
              <a:t>…</a:t>
            </a:r>
            <a:endParaRPr lang="en-US" b="1" dirty="0"/>
          </a:p>
          <a:p>
            <a:pPr eaLnBrk="1" hangingPunct="1">
              <a:lnSpc>
                <a:spcPct val="80000"/>
              </a:lnSpc>
              <a:buFontTx/>
              <a:buNone/>
              <a:defRPr/>
            </a:pPr>
            <a:endParaRPr lang="en-US" dirty="0"/>
          </a:p>
          <a:p>
            <a:pPr eaLnBrk="1" hangingPunct="1">
              <a:lnSpc>
                <a:spcPct val="80000"/>
              </a:lnSpc>
              <a:buFontTx/>
              <a:buNone/>
              <a:defRPr/>
            </a:pPr>
            <a:r>
              <a:rPr lang="en-US" u="sng" dirty="0"/>
              <a:t>S/E</a:t>
            </a:r>
          </a:p>
          <a:p>
            <a:pPr eaLnBrk="1" hangingPunct="1">
              <a:lnSpc>
                <a:spcPct val="80000"/>
              </a:lnSpc>
              <a:defRPr/>
            </a:pPr>
            <a:r>
              <a:rPr lang="en-US" dirty="0"/>
              <a:t>Flatulence</a:t>
            </a:r>
          </a:p>
          <a:p>
            <a:pPr eaLnBrk="1" hangingPunct="1">
              <a:lnSpc>
                <a:spcPct val="80000"/>
              </a:lnSpc>
              <a:defRPr/>
            </a:pPr>
            <a:r>
              <a:rPr lang="en-US" dirty="0"/>
              <a:t>Dry mouth</a:t>
            </a:r>
          </a:p>
          <a:p>
            <a:pPr eaLnBrk="1" hangingPunct="1">
              <a:lnSpc>
                <a:spcPct val="80000"/>
              </a:lnSpc>
              <a:defRPr/>
            </a:pPr>
            <a:r>
              <a:rPr lang="en-US" dirty="0"/>
              <a:t>Nausea, abdominal cramps</a:t>
            </a:r>
          </a:p>
          <a:p>
            <a:pPr eaLnBrk="1" hangingPunct="1">
              <a:lnSpc>
                <a:spcPct val="80000"/>
              </a:lnSpc>
              <a:defRPr/>
            </a:pPr>
            <a:r>
              <a:rPr lang="en-US" dirty="0"/>
              <a:t>Allergic </a:t>
            </a:r>
            <a:r>
              <a:rPr lang="en-US" dirty="0" smtClean="0"/>
              <a:t>reaction</a:t>
            </a:r>
            <a:endParaRPr lang="en-US" dirty="0"/>
          </a:p>
          <a:p>
            <a:pPr eaLnBrk="1" hangingPunct="1">
              <a:lnSpc>
                <a:spcPct val="80000"/>
              </a:lnSpc>
              <a:buFontTx/>
              <a:buNone/>
              <a:defRPr/>
            </a:pPr>
            <a:endParaRPr lang="en-US" dirty="0"/>
          </a:p>
          <a:p>
            <a:pPr eaLnBrk="1" hangingPunct="1">
              <a:lnSpc>
                <a:spcPct val="80000"/>
              </a:lnSpc>
              <a:buFontTx/>
              <a:buNone/>
              <a:defRPr/>
            </a:pPr>
            <a:r>
              <a:rPr lang="en-US" dirty="0"/>
              <a:t>C/I</a:t>
            </a:r>
          </a:p>
          <a:p>
            <a:pPr eaLnBrk="1" hangingPunct="1">
              <a:lnSpc>
                <a:spcPct val="80000"/>
              </a:lnSpc>
              <a:defRPr/>
            </a:pPr>
            <a:r>
              <a:rPr lang="en-US" dirty="0"/>
              <a:t> pregnancy and young children (&lt;2yrs) </a:t>
            </a:r>
          </a:p>
          <a:p>
            <a:pPr eaLnBrk="1" hangingPunct="1">
              <a:lnSpc>
                <a:spcPct val="80000"/>
              </a:lnSpc>
              <a:defRPr/>
            </a:pPr>
            <a:endParaRPr lang="en-US" dirty="0"/>
          </a:p>
        </p:txBody>
      </p:sp>
    </p:spTree>
  </p:cSld>
  <p:clrMapOvr>
    <a:masterClrMapping/>
  </p:clrMapOvr>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8030ADBF-D745-4E92-87FF-E1652BDDB8DE}"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151</a:t>
            </a:fld>
            <a:endParaRPr lang="en-US"/>
          </a:p>
        </p:txBody>
      </p:sp>
      <p:sp>
        <p:nvSpPr>
          <p:cNvPr id="100354" name="Rectangle 2"/>
          <p:cNvSpPr>
            <a:spLocks noGrp="1" noChangeArrowheads="1"/>
          </p:cNvSpPr>
          <p:nvPr>
            <p:ph sz="quarter" idx="1"/>
          </p:nvPr>
        </p:nvSpPr>
        <p:spPr>
          <a:xfrm>
            <a:off x="457729" y="304271"/>
            <a:ext cx="8228542" cy="6324865"/>
          </a:xfrm>
        </p:spPr>
        <p:txBody>
          <a:bodyPr>
            <a:noAutofit/>
          </a:bodyPr>
          <a:lstStyle/>
          <a:p>
            <a:pPr eaLnBrk="1" hangingPunct="1">
              <a:lnSpc>
                <a:spcPct val="90000"/>
              </a:lnSpc>
              <a:buFontTx/>
              <a:buNone/>
              <a:defRPr/>
            </a:pPr>
            <a:r>
              <a:rPr lang="en-US" b="1" dirty="0"/>
              <a:t>3. PARAMOMYCIN</a:t>
            </a:r>
            <a:r>
              <a:rPr lang="en-US" dirty="0"/>
              <a:t> </a:t>
            </a:r>
            <a:r>
              <a:rPr lang="en-US" dirty="0" smtClean="0"/>
              <a:t>(</a:t>
            </a:r>
            <a:r>
              <a:rPr lang="en-US" dirty="0"/>
              <a:t>an </a:t>
            </a:r>
            <a:r>
              <a:rPr lang="en-US" dirty="0" err="1"/>
              <a:t>aminoglycoside</a:t>
            </a:r>
            <a:r>
              <a:rPr lang="en-US" dirty="0"/>
              <a:t>)</a:t>
            </a:r>
          </a:p>
          <a:p>
            <a:pPr eaLnBrk="1" hangingPunct="1">
              <a:lnSpc>
                <a:spcPct val="90000"/>
              </a:lnSpc>
              <a:buFontTx/>
              <a:buNone/>
              <a:defRPr/>
            </a:pPr>
            <a:r>
              <a:rPr lang="en-US" u="sng" dirty="0"/>
              <a:t>Uses</a:t>
            </a:r>
          </a:p>
          <a:p>
            <a:pPr eaLnBrk="1" hangingPunct="1">
              <a:lnSpc>
                <a:spcPct val="90000"/>
              </a:lnSpc>
              <a:defRPr/>
            </a:pPr>
            <a:r>
              <a:rPr lang="en-US" dirty="0"/>
              <a:t>Luminal </a:t>
            </a:r>
            <a:r>
              <a:rPr lang="en-US" dirty="0" err="1"/>
              <a:t>amebicide</a:t>
            </a:r>
            <a:endParaRPr lang="en-US" dirty="0"/>
          </a:p>
          <a:p>
            <a:pPr eaLnBrk="1" hangingPunct="1">
              <a:lnSpc>
                <a:spcPct val="90000"/>
              </a:lnSpc>
              <a:defRPr/>
            </a:pPr>
            <a:r>
              <a:rPr lang="en-US" dirty="0"/>
              <a:t>Tapeworm infestation (not DOC)</a:t>
            </a:r>
          </a:p>
          <a:p>
            <a:pPr eaLnBrk="1" hangingPunct="1">
              <a:lnSpc>
                <a:spcPct val="90000"/>
              </a:lnSpc>
              <a:defRPr/>
            </a:pPr>
            <a:r>
              <a:rPr lang="en-US" dirty="0"/>
              <a:t>Cryptosporidiosis (as an alternative)</a:t>
            </a:r>
          </a:p>
          <a:p>
            <a:pPr>
              <a:lnSpc>
                <a:spcPct val="90000"/>
              </a:lnSpc>
              <a:buNone/>
              <a:defRPr/>
            </a:pPr>
            <a:r>
              <a:rPr lang="en-US" u="sng" dirty="0" err="1"/>
              <a:t>Adm</a:t>
            </a:r>
            <a:r>
              <a:rPr lang="en-US" dirty="0"/>
              <a:t>: </a:t>
            </a:r>
            <a:r>
              <a:rPr lang="en-US" dirty="0" smtClean="0"/>
              <a:t>oral &amp; absorption </a:t>
            </a:r>
            <a:r>
              <a:rPr lang="en-US" dirty="0"/>
              <a:t>is insignificant </a:t>
            </a:r>
          </a:p>
          <a:p>
            <a:pPr eaLnBrk="1" hangingPunct="1">
              <a:lnSpc>
                <a:spcPct val="90000"/>
              </a:lnSpc>
              <a:buFontTx/>
              <a:buNone/>
              <a:defRPr/>
            </a:pPr>
            <a:r>
              <a:rPr lang="en-US" u="sng" dirty="0" smtClean="0"/>
              <a:t>S/E</a:t>
            </a:r>
            <a:r>
              <a:rPr lang="en-US" dirty="0" smtClean="0"/>
              <a:t> </a:t>
            </a:r>
            <a:endParaRPr lang="en-US" dirty="0"/>
          </a:p>
          <a:p>
            <a:pPr eaLnBrk="1" hangingPunct="1">
              <a:lnSpc>
                <a:spcPct val="90000"/>
              </a:lnSpc>
              <a:defRPr/>
            </a:pPr>
            <a:r>
              <a:rPr lang="en-US" dirty="0"/>
              <a:t>GIT irritation, diarrhea</a:t>
            </a:r>
          </a:p>
          <a:p>
            <a:pPr eaLnBrk="1" hangingPunct="1">
              <a:lnSpc>
                <a:spcPct val="90000"/>
              </a:lnSpc>
              <a:buFontTx/>
              <a:buNone/>
              <a:defRPr/>
            </a:pPr>
            <a:r>
              <a:rPr lang="en-US" u="sng" dirty="0"/>
              <a:t>Caution</a:t>
            </a:r>
          </a:p>
          <a:p>
            <a:pPr eaLnBrk="1" hangingPunct="1">
              <a:lnSpc>
                <a:spcPct val="90000"/>
              </a:lnSpc>
              <a:defRPr/>
            </a:pPr>
            <a:r>
              <a:rPr lang="en-US" dirty="0"/>
              <a:t>Persons with GIT ulcers</a:t>
            </a:r>
          </a:p>
          <a:p>
            <a:pPr eaLnBrk="1" hangingPunct="1">
              <a:lnSpc>
                <a:spcPct val="90000"/>
              </a:lnSpc>
              <a:defRPr/>
            </a:pPr>
            <a:r>
              <a:rPr lang="en-US" dirty="0"/>
              <a:t>Persons with renal </a:t>
            </a:r>
            <a:r>
              <a:rPr lang="en-US" dirty="0" smtClean="0"/>
              <a:t>dysfunction.</a:t>
            </a:r>
            <a:endParaRPr lang="en-US" dirty="0"/>
          </a:p>
        </p:txBody>
      </p:sp>
    </p:spTree>
  </p:cSld>
  <p:clrMapOvr>
    <a:masterClrMapping/>
  </p:clrMapOvr>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12C1CAC0-5058-43D9-831A-D8F54A3B4AF6}"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152</a:t>
            </a:fld>
            <a:endParaRPr lang="en-US"/>
          </a:p>
        </p:txBody>
      </p:sp>
      <p:sp>
        <p:nvSpPr>
          <p:cNvPr id="101378" name="Rectangle 2"/>
          <p:cNvSpPr>
            <a:spLocks noGrp="1" noChangeArrowheads="1"/>
          </p:cNvSpPr>
          <p:nvPr>
            <p:ph sz="quarter" idx="1"/>
          </p:nvPr>
        </p:nvSpPr>
        <p:spPr>
          <a:xfrm>
            <a:off x="457729" y="228865"/>
            <a:ext cx="8228542" cy="6477000"/>
          </a:xfrm>
        </p:spPr>
        <p:txBody>
          <a:bodyPr>
            <a:noAutofit/>
          </a:bodyPr>
          <a:lstStyle/>
          <a:p>
            <a:pPr eaLnBrk="1" hangingPunct="1">
              <a:lnSpc>
                <a:spcPct val="80000"/>
              </a:lnSpc>
              <a:buFontTx/>
              <a:buNone/>
              <a:defRPr/>
            </a:pPr>
            <a:r>
              <a:rPr lang="en-US" b="1" dirty="0"/>
              <a:t>4. IODOQUINOL</a:t>
            </a:r>
            <a:r>
              <a:rPr lang="en-US" dirty="0"/>
              <a:t> </a:t>
            </a:r>
          </a:p>
          <a:p>
            <a:pPr eaLnBrk="1" hangingPunct="1">
              <a:lnSpc>
                <a:spcPct val="80000"/>
              </a:lnSpc>
              <a:buFontTx/>
              <a:buNone/>
              <a:defRPr/>
            </a:pPr>
            <a:r>
              <a:rPr lang="en-US" u="sng" dirty="0"/>
              <a:t>Uses:</a:t>
            </a:r>
            <a:r>
              <a:rPr lang="en-US" dirty="0"/>
              <a:t> Luminal </a:t>
            </a:r>
            <a:r>
              <a:rPr lang="en-US" dirty="0" err="1" smtClean="0"/>
              <a:t>amebicide</a:t>
            </a:r>
            <a:endParaRPr lang="en-US" dirty="0"/>
          </a:p>
          <a:p>
            <a:pPr eaLnBrk="1" hangingPunct="1">
              <a:lnSpc>
                <a:spcPct val="80000"/>
              </a:lnSpc>
              <a:buFontTx/>
              <a:buNone/>
              <a:defRPr/>
            </a:pPr>
            <a:r>
              <a:rPr lang="en-US" u="sng" dirty="0" err="1"/>
              <a:t>Adm</a:t>
            </a:r>
            <a:r>
              <a:rPr lang="en-US" dirty="0"/>
              <a:t>: </a:t>
            </a:r>
            <a:r>
              <a:rPr lang="en-US" dirty="0" smtClean="0"/>
              <a:t>oral with poor absorption</a:t>
            </a:r>
            <a:endParaRPr lang="en-US" dirty="0"/>
          </a:p>
          <a:p>
            <a:pPr eaLnBrk="1" hangingPunct="1">
              <a:lnSpc>
                <a:spcPct val="80000"/>
              </a:lnSpc>
              <a:buFontTx/>
              <a:buNone/>
              <a:defRPr/>
            </a:pPr>
            <a:r>
              <a:rPr lang="en-US" u="sng" dirty="0" smtClean="0"/>
              <a:t>Elimination</a:t>
            </a:r>
            <a:r>
              <a:rPr lang="en-US" dirty="0"/>
              <a:t>: metabolized by liver &amp; renal excretion</a:t>
            </a:r>
          </a:p>
          <a:p>
            <a:pPr eaLnBrk="1" hangingPunct="1">
              <a:lnSpc>
                <a:spcPct val="80000"/>
              </a:lnSpc>
              <a:buFontTx/>
              <a:buNone/>
              <a:defRPr/>
            </a:pPr>
            <a:r>
              <a:rPr lang="en-US" u="sng" dirty="0"/>
              <a:t>S/E</a:t>
            </a:r>
          </a:p>
          <a:p>
            <a:pPr eaLnBrk="1" hangingPunct="1">
              <a:lnSpc>
                <a:spcPct val="80000"/>
              </a:lnSpc>
              <a:defRPr/>
            </a:pPr>
            <a:r>
              <a:rPr lang="en-US" dirty="0"/>
              <a:t>GIT </a:t>
            </a:r>
            <a:r>
              <a:rPr lang="en-US" dirty="0" smtClean="0"/>
              <a:t>distress, Headache, Allergic reaction(skin</a:t>
            </a:r>
            <a:r>
              <a:rPr lang="en-US" dirty="0"/>
              <a:t>)</a:t>
            </a:r>
          </a:p>
          <a:p>
            <a:pPr eaLnBrk="1" hangingPunct="1">
              <a:lnSpc>
                <a:spcPct val="80000"/>
              </a:lnSpc>
              <a:buFontTx/>
              <a:buNone/>
              <a:defRPr/>
            </a:pPr>
            <a:r>
              <a:rPr lang="en-US" u="sng" dirty="0" smtClean="0"/>
              <a:t>D/I</a:t>
            </a:r>
            <a:endParaRPr lang="en-US" u="sng" dirty="0"/>
          </a:p>
          <a:p>
            <a:pPr eaLnBrk="1" hangingPunct="1">
              <a:lnSpc>
                <a:spcPct val="80000"/>
              </a:lnSpc>
              <a:defRPr/>
            </a:pPr>
            <a:r>
              <a:rPr lang="en-US" dirty="0"/>
              <a:t>Increases protein binding of iodine, decreasing serum iodine</a:t>
            </a:r>
          </a:p>
          <a:p>
            <a:pPr eaLnBrk="1" hangingPunct="1">
              <a:lnSpc>
                <a:spcPct val="80000"/>
              </a:lnSpc>
              <a:buFontTx/>
              <a:buNone/>
              <a:defRPr/>
            </a:pPr>
            <a:r>
              <a:rPr lang="en-US" u="sng" dirty="0"/>
              <a:t>C/I</a:t>
            </a:r>
          </a:p>
          <a:p>
            <a:pPr eaLnBrk="1" hangingPunct="1">
              <a:lnSpc>
                <a:spcPct val="80000"/>
              </a:lnSpc>
              <a:defRPr/>
            </a:pPr>
            <a:r>
              <a:rPr lang="en-US" dirty="0"/>
              <a:t>In persons intolerant to iodine</a:t>
            </a:r>
          </a:p>
          <a:p>
            <a:pPr eaLnBrk="1" hangingPunct="1">
              <a:lnSpc>
                <a:spcPct val="80000"/>
              </a:lnSpc>
              <a:buFontTx/>
              <a:buNone/>
              <a:defRPr/>
            </a:pPr>
            <a:r>
              <a:rPr lang="en-US" u="sng" dirty="0"/>
              <a:t>Caution in: </a:t>
            </a:r>
            <a:r>
              <a:rPr lang="en-US" dirty="0"/>
              <a:t>thyroid disease, renal and hepatic impairment &amp; optic neuropathy</a:t>
            </a:r>
          </a:p>
        </p:txBody>
      </p:sp>
    </p:spTree>
  </p:cSld>
  <p:clrMapOvr>
    <a:masterClrMapping/>
  </p:clrMapOvr>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002AA6EA-2064-4DA9-B9F9-250796776E3C}"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153</a:t>
            </a:fld>
            <a:endParaRPr lang="en-US"/>
          </a:p>
        </p:txBody>
      </p:sp>
      <p:sp>
        <p:nvSpPr>
          <p:cNvPr id="102402" name="Rectangle 2"/>
          <p:cNvSpPr>
            <a:spLocks noGrp="1" noChangeArrowheads="1"/>
          </p:cNvSpPr>
          <p:nvPr>
            <p:ph sz="quarter" idx="1"/>
          </p:nvPr>
        </p:nvSpPr>
        <p:spPr>
          <a:xfrm>
            <a:off x="152400" y="152136"/>
            <a:ext cx="8686800" cy="6629135"/>
          </a:xfrm>
        </p:spPr>
        <p:txBody>
          <a:bodyPr>
            <a:noAutofit/>
          </a:bodyPr>
          <a:lstStyle/>
          <a:p>
            <a:pPr eaLnBrk="1" hangingPunct="1">
              <a:lnSpc>
                <a:spcPct val="80000"/>
              </a:lnSpc>
              <a:buFontTx/>
              <a:buNone/>
              <a:defRPr/>
            </a:pPr>
            <a:r>
              <a:rPr lang="en-US" b="1" dirty="0"/>
              <a:t>5. CHLOROQUINE </a:t>
            </a:r>
            <a:endParaRPr lang="en-US" dirty="0"/>
          </a:p>
          <a:p>
            <a:pPr eaLnBrk="1" hangingPunct="1">
              <a:lnSpc>
                <a:spcPct val="80000"/>
              </a:lnSpc>
              <a:buFontTx/>
              <a:buNone/>
              <a:defRPr/>
            </a:pPr>
            <a:r>
              <a:rPr lang="en-US" u="sng" dirty="0"/>
              <a:t>Uses</a:t>
            </a:r>
            <a:r>
              <a:rPr lang="en-US" dirty="0"/>
              <a:t>: </a:t>
            </a:r>
          </a:p>
          <a:p>
            <a:pPr eaLnBrk="1" hangingPunct="1">
              <a:lnSpc>
                <a:spcPct val="80000"/>
              </a:lnSpc>
              <a:defRPr/>
            </a:pPr>
            <a:r>
              <a:rPr lang="en-US" dirty="0"/>
              <a:t>Extra-intestinal amebiasis (along </a:t>
            </a:r>
            <a:r>
              <a:rPr lang="en-US" dirty="0" smtClean="0"/>
              <a:t>with </a:t>
            </a:r>
            <a:r>
              <a:rPr lang="en-US" dirty="0" err="1"/>
              <a:t>metronidazole</a:t>
            </a:r>
            <a:r>
              <a:rPr lang="en-US" dirty="0"/>
              <a:t> and </a:t>
            </a:r>
            <a:r>
              <a:rPr lang="en-US" dirty="0" err="1"/>
              <a:t>diloxanide</a:t>
            </a:r>
            <a:r>
              <a:rPr lang="en-US" dirty="0"/>
              <a:t>)</a:t>
            </a:r>
          </a:p>
          <a:p>
            <a:pPr eaLnBrk="1" hangingPunct="1">
              <a:lnSpc>
                <a:spcPct val="80000"/>
              </a:lnSpc>
              <a:defRPr/>
            </a:pPr>
            <a:r>
              <a:rPr lang="en-US" dirty="0"/>
              <a:t>Sensitive plasmodium </a:t>
            </a:r>
            <a:r>
              <a:rPr lang="en-US" dirty="0" smtClean="0"/>
              <a:t>parasites (malaria)</a:t>
            </a:r>
            <a:endParaRPr lang="en-US" dirty="0"/>
          </a:p>
          <a:p>
            <a:pPr eaLnBrk="1" hangingPunct="1">
              <a:lnSpc>
                <a:spcPct val="80000"/>
              </a:lnSpc>
              <a:buFontTx/>
              <a:buNone/>
              <a:defRPr/>
            </a:pPr>
            <a:endParaRPr lang="en-US" dirty="0"/>
          </a:p>
          <a:p>
            <a:pPr eaLnBrk="1" hangingPunct="1">
              <a:lnSpc>
                <a:spcPct val="80000"/>
              </a:lnSpc>
              <a:buFontTx/>
              <a:buNone/>
              <a:defRPr/>
            </a:pPr>
            <a:r>
              <a:rPr lang="en-US" b="1" dirty="0"/>
              <a:t>6. EMETINE</a:t>
            </a:r>
            <a:r>
              <a:rPr lang="en-US" dirty="0"/>
              <a:t>  &amp; </a:t>
            </a:r>
            <a:r>
              <a:rPr lang="en-US" b="1" dirty="0"/>
              <a:t>DIHYDROEMETINE</a:t>
            </a:r>
            <a:r>
              <a:rPr lang="en-US" dirty="0"/>
              <a:t> (</a:t>
            </a:r>
            <a:r>
              <a:rPr lang="en-US" dirty="0" smtClean="0"/>
              <a:t>very </a:t>
            </a:r>
            <a:r>
              <a:rPr lang="en-US" dirty="0"/>
              <a:t>effective</a:t>
            </a:r>
            <a:r>
              <a:rPr lang="en-US" dirty="0" smtClean="0"/>
              <a:t>)</a:t>
            </a:r>
            <a:endParaRPr lang="en-US" dirty="0"/>
          </a:p>
          <a:p>
            <a:pPr eaLnBrk="1" hangingPunct="1">
              <a:lnSpc>
                <a:spcPct val="80000"/>
              </a:lnSpc>
              <a:buFontTx/>
              <a:buNone/>
              <a:defRPr/>
            </a:pPr>
            <a:r>
              <a:rPr lang="en-US" u="sng" dirty="0" err="1"/>
              <a:t>Adm</a:t>
            </a:r>
            <a:r>
              <a:rPr lang="en-US" dirty="0"/>
              <a:t>:  parenteral </a:t>
            </a:r>
            <a:r>
              <a:rPr lang="en-US" dirty="0" smtClean="0"/>
              <a:t>–S.C </a:t>
            </a:r>
            <a:r>
              <a:rPr lang="en-US" dirty="0"/>
              <a:t>or </a:t>
            </a:r>
            <a:r>
              <a:rPr lang="en-US" dirty="0" smtClean="0"/>
              <a:t>I.M-( </a:t>
            </a:r>
            <a:r>
              <a:rPr lang="en-US" b="1" dirty="0"/>
              <a:t>NEVER</a:t>
            </a:r>
            <a:r>
              <a:rPr lang="en-US" dirty="0"/>
              <a:t> </a:t>
            </a:r>
            <a:r>
              <a:rPr lang="en-US" b="1" dirty="0"/>
              <a:t>IV</a:t>
            </a:r>
            <a:r>
              <a:rPr lang="en-US" dirty="0"/>
              <a:t>) </a:t>
            </a:r>
          </a:p>
          <a:p>
            <a:pPr eaLnBrk="1" hangingPunct="1">
              <a:lnSpc>
                <a:spcPct val="80000"/>
              </a:lnSpc>
              <a:buFontTx/>
              <a:buNone/>
              <a:defRPr/>
            </a:pPr>
            <a:r>
              <a:rPr lang="en-US" u="sng" dirty="0"/>
              <a:t>Distribution</a:t>
            </a:r>
            <a:r>
              <a:rPr lang="en-US" dirty="0"/>
              <a:t>: the drug is </a:t>
            </a:r>
            <a:r>
              <a:rPr lang="en-US" dirty="0" smtClean="0"/>
              <a:t>concentrated </a:t>
            </a:r>
            <a:r>
              <a:rPr lang="en-US" dirty="0"/>
              <a:t>in the liver</a:t>
            </a:r>
          </a:p>
          <a:p>
            <a:pPr eaLnBrk="1" hangingPunct="1">
              <a:lnSpc>
                <a:spcPct val="80000"/>
              </a:lnSpc>
              <a:buFontTx/>
              <a:buNone/>
              <a:defRPr/>
            </a:pPr>
            <a:r>
              <a:rPr lang="en-US" u="sng" dirty="0"/>
              <a:t>Elimination</a:t>
            </a:r>
            <a:r>
              <a:rPr lang="en-US" dirty="0"/>
              <a:t>: Slow metabolism in liver &amp; excretion by kidneys.</a:t>
            </a:r>
          </a:p>
          <a:p>
            <a:pPr eaLnBrk="1" hangingPunct="1">
              <a:lnSpc>
                <a:spcPct val="80000"/>
              </a:lnSpc>
              <a:buFontTx/>
              <a:buNone/>
              <a:defRPr/>
            </a:pPr>
            <a:r>
              <a:rPr lang="en-US" u="sng" dirty="0" smtClean="0"/>
              <a:t>S/E:</a:t>
            </a:r>
            <a:r>
              <a:rPr lang="en-US" dirty="0" smtClean="0"/>
              <a:t> Increase </a:t>
            </a:r>
            <a:r>
              <a:rPr lang="en-US" dirty="0"/>
              <a:t>with dosage and duration (</a:t>
            </a:r>
            <a:r>
              <a:rPr lang="en-US" b="1" dirty="0"/>
              <a:t>NEVER</a:t>
            </a:r>
            <a:r>
              <a:rPr lang="en-US" dirty="0"/>
              <a:t> </a:t>
            </a:r>
            <a:r>
              <a:rPr lang="en-US" dirty="0" smtClean="0"/>
              <a:t>use drug </a:t>
            </a:r>
            <a:r>
              <a:rPr lang="en-US" dirty="0"/>
              <a:t>for &gt; 10 days)</a:t>
            </a:r>
          </a:p>
          <a:p>
            <a:pPr eaLnBrk="1" hangingPunct="1">
              <a:lnSpc>
                <a:spcPct val="80000"/>
              </a:lnSpc>
              <a:buFontTx/>
              <a:buNone/>
              <a:defRPr/>
            </a:pPr>
            <a:r>
              <a:rPr lang="en-US" dirty="0">
                <a:cs typeface="Arial" charset="0"/>
              </a:rPr>
              <a:t>	</a:t>
            </a:r>
            <a:endParaRPr lang="en-US" dirty="0"/>
          </a:p>
        </p:txBody>
      </p:sp>
    </p:spTree>
  </p:cSld>
  <p:clrMapOvr>
    <a:masterClrMapping/>
  </p:clrMapOvr>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6C2C0E15-DE0C-40BD-9F9A-2013E2541695}"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154</a:t>
            </a:fld>
            <a:endParaRPr lang="en-US"/>
          </a:p>
        </p:txBody>
      </p:sp>
      <p:sp>
        <p:nvSpPr>
          <p:cNvPr id="102402" name="Rectangle 2"/>
          <p:cNvSpPr>
            <a:spLocks noGrp="1" noChangeArrowheads="1"/>
          </p:cNvSpPr>
          <p:nvPr>
            <p:ph sz="quarter" idx="1"/>
          </p:nvPr>
        </p:nvSpPr>
        <p:spPr>
          <a:xfrm>
            <a:off x="457729" y="152136"/>
            <a:ext cx="8228542" cy="6629135"/>
          </a:xfrm>
        </p:spPr>
        <p:txBody>
          <a:bodyPr>
            <a:noAutofit/>
          </a:bodyPr>
          <a:lstStyle/>
          <a:p>
            <a:pPr eaLnBrk="1" hangingPunct="1">
              <a:lnSpc>
                <a:spcPct val="80000"/>
              </a:lnSpc>
              <a:buFontTx/>
              <a:buNone/>
              <a:defRPr/>
            </a:pPr>
            <a:r>
              <a:rPr lang="en-US" dirty="0" smtClean="0">
                <a:cs typeface="Arial" charset="0"/>
              </a:rPr>
              <a:t>S/E:●</a:t>
            </a:r>
            <a:r>
              <a:rPr lang="en-US" dirty="0" smtClean="0"/>
              <a:t> </a:t>
            </a:r>
            <a:r>
              <a:rPr lang="en-US" dirty="0"/>
              <a:t>Pain at site of injection, sterile abscess</a:t>
            </a:r>
          </a:p>
          <a:p>
            <a:pPr eaLnBrk="1" hangingPunct="1">
              <a:lnSpc>
                <a:spcPct val="80000"/>
              </a:lnSpc>
              <a:buFontTx/>
              <a:buNone/>
              <a:defRPr/>
            </a:pPr>
            <a:r>
              <a:rPr lang="en-US" dirty="0">
                <a:cs typeface="Arial" charset="0"/>
              </a:rPr>
              <a:t>	 </a:t>
            </a:r>
            <a:r>
              <a:rPr lang="en-US" dirty="0" smtClean="0">
                <a:cs typeface="Arial" charset="0"/>
              </a:rPr>
              <a:t>  ●</a:t>
            </a:r>
            <a:r>
              <a:rPr lang="en-US" dirty="0" smtClean="0"/>
              <a:t> </a:t>
            </a:r>
            <a:r>
              <a:rPr lang="en-US" dirty="0"/>
              <a:t>GIT distress </a:t>
            </a:r>
            <a:r>
              <a:rPr lang="en-US" dirty="0" smtClean="0"/>
              <a:t> </a:t>
            </a:r>
            <a:endParaRPr lang="en-US" dirty="0"/>
          </a:p>
          <a:p>
            <a:pPr eaLnBrk="1" hangingPunct="1">
              <a:lnSpc>
                <a:spcPct val="80000"/>
              </a:lnSpc>
              <a:buFontTx/>
              <a:buNone/>
              <a:defRPr/>
            </a:pPr>
            <a:r>
              <a:rPr lang="en-US" dirty="0">
                <a:cs typeface="Arial" charset="0"/>
              </a:rPr>
              <a:t>	</a:t>
            </a:r>
            <a:r>
              <a:rPr lang="en-US" dirty="0" smtClean="0">
                <a:cs typeface="Arial" charset="0"/>
              </a:rPr>
              <a:t>   ●</a:t>
            </a:r>
            <a:r>
              <a:rPr lang="en-US" dirty="0" smtClean="0"/>
              <a:t> </a:t>
            </a:r>
            <a:r>
              <a:rPr lang="en-US" dirty="0"/>
              <a:t>Muscle weakness, ECG changes, dizziness, rashes</a:t>
            </a:r>
          </a:p>
          <a:p>
            <a:pPr eaLnBrk="1" hangingPunct="1">
              <a:lnSpc>
                <a:spcPct val="80000"/>
              </a:lnSpc>
              <a:buFontTx/>
              <a:buNone/>
              <a:defRPr/>
            </a:pPr>
            <a:r>
              <a:rPr lang="en-US" u="sng" dirty="0"/>
              <a:t>Serious S/E</a:t>
            </a:r>
          </a:p>
          <a:p>
            <a:pPr eaLnBrk="1" hangingPunct="1">
              <a:lnSpc>
                <a:spcPct val="80000"/>
              </a:lnSpc>
              <a:buFontTx/>
              <a:buNone/>
              <a:defRPr/>
            </a:pPr>
            <a:r>
              <a:rPr lang="en-US" dirty="0"/>
              <a:t>	 </a:t>
            </a:r>
            <a:r>
              <a:rPr lang="en-US" dirty="0">
                <a:cs typeface="Arial" charset="0"/>
              </a:rPr>
              <a:t>●</a:t>
            </a:r>
            <a:r>
              <a:rPr lang="en-US" dirty="0"/>
              <a:t> </a:t>
            </a:r>
            <a:r>
              <a:rPr lang="en-US" dirty="0" err="1"/>
              <a:t>Cardiotoxic</a:t>
            </a:r>
            <a:r>
              <a:rPr lang="en-US" dirty="0"/>
              <a:t> </a:t>
            </a:r>
            <a:r>
              <a:rPr lang="en-US" dirty="0" smtClean="0"/>
              <a:t>–can cause arrhythmias</a:t>
            </a:r>
            <a:r>
              <a:rPr lang="en-US" dirty="0"/>
              <a:t>, hypotension, </a:t>
            </a:r>
            <a:r>
              <a:rPr lang="en-US" dirty="0" smtClean="0"/>
              <a:t>Congestive cardiac failure.</a:t>
            </a:r>
            <a:endParaRPr lang="en-US" dirty="0"/>
          </a:p>
          <a:p>
            <a:pPr eaLnBrk="1" hangingPunct="1">
              <a:lnSpc>
                <a:spcPct val="80000"/>
              </a:lnSpc>
              <a:buFontTx/>
              <a:buNone/>
              <a:defRPr/>
            </a:pPr>
            <a:r>
              <a:rPr lang="en-US" u="sng" dirty="0"/>
              <a:t>C/I</a:t>
            </a:r>
          </a:p>
          <a:p>
            <a:pPr eaLnBrk="1" hangingPunct="1">
              <a:lnSpc>
                <a:spcPct val="80000"/>
              </a:lnSpc>
              <a:buFontTx/>
              <a:buNone/>
              <a:defRPr/>
            </a:pPr>
            <a:r>
              <a:rPr lang="en-US" dirty="0" smtClean="0">
                <a:cs typeface="Arial" charset="0"/>
              </a:rPr>
              <a:t>●</a:t>
            </a:r>
            <a:r>
              <a:rPr lang="en-US" dirty="0" smtClean="0"/>
              <a:t> </a:t>
            </a:r>
            <a:r>
              <a:rPr lang="en-US" dirty="0"/>
              <a:t>Heart </a:t>
            </a:r>
            <a:r>
              <a:rPr lang="en-US" dirty="0" smtClean="0"/>
              <a:t>disease, Renal failure, Children </a:t>
            </a:r>
            <a:r>
              <a:rPr lang="en-US" dirty="0"/>
              <a:t>&lt;</a:t>
            </a:r>
            <a:r>
              <a:rPr lang="en-US" dirty="0" smtClean="0"/>
              <a:t>12yrs, </a:t>
            </a:r>
          </a:p>
          <a:p>
            <a:pPr eaLnBrk="1" hangingPunct="1">
              <a:lnSpc>
                <a:spcPct val="80000"/>
              </a:lnSpc>
              <a:buFontTx/>
              <a:buNone/>
              <a:defRPr/>
            </a:pPr>
            <a:r>
              <a:rPr lang="en-US" dirty="0" smtClean="0"/>
              <a:t>Pregnancy</a:t>
            </a:r>
            <a:endParaRPr lang="en-US" dirty="0"/>
          </a:p>
          <a:p>
            <a:pPr eaLnBrk="1" hangingPunct="1">
              <a:lnSpc>
                <a:spcPct val="80000"/>
              </a:lnSpc>
              <a:buFontTx/>
              <a:buNone/>
              <a:defRPr/>
            </a:pPr>
            <a:r>
              <a:rPr lang="en-US" u="sng" dirty="0"/>
              <a:t>Uses</a:t>
            </a:r>
            <a:r>
              <a:rPr lang="en-US" dirty="0"/>
              <a:t>:</a:t>
            </a:r>
          </a:p>
          <a:p>
            <a:pPr eaLnBrk="1" hangingPunct="1">
              <a:lnSpc>
                <a:spcPct val="80000"/>
              </a:lnSpc>
              <a:defRPr/>
            </a:pPr>
            <a:r>
              <a:rPr lang="en-US" dirty="0"/>
              <a:t>Systemic amebiasis (last alternative,  or in seriously ill persons)  </a:t>
            </a:r>
          </a:p>
          <a:p>
            <a:pPr eaLnBrk="1" hangingPunct="1">
              <a:lnSpc>
                <a:spcPct val="80000"/>
              </a:lnSpc>
              <a:defRPr/>
            </a:pPr>
            <a:r>
              <a:rPr lang="en-US" dirty="0" err="1"/>
              <a:t>Fasciola</a:t>
            </a:r>
            <a:r>
              <a:rPr lang="en-US" dirty="0"/>
              <a:t> hepatica </a:t>
            </a:r>
            <a:r>
              <a:rPr lang="en-US" dirty="0" smtClean="0"/>
              <a:t>(as an alternative</a:t>
            </a:r>
            <a:r>
              <a:rPr lang="en-US" dirty="0"/>
              <a:t>)</a:t>
            </a:r>
          </a:p>
        </p:txBody>
      </p:sp>
    </p:spTree>
  </p:cSld>
  <p:clrMapOvr>
    <a:masterClrMapping/>
  </p:clrMapOvr>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E40A4BC5-23A7-490B-B2C4-6D14E36DD6AF}"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155</a:t>
            </a:fld>
            <a:endParaRPr lang="en-US"/>
          </a:p>
        </p:txBody>
      </p:sp>
      <p:sp>
        <p:nvSpPr>
          <p:cNvPr id="104450" name="Rectangle 2"/>
          <p:cNvSpPr>
            <a:spLocks noGrp="1" noChangeArrowheads="1"/>
          </p:cNvSpPr>
          <p:nvPr>
            <p:ph sz="quarter" idx="1"/>
          </p:nvPr>
        </p:nvSpPr>
        <p:spPr>
          <a:xfrm>
            <a:off x="457729" y="0"/>
            <a:ext cx="8228542" cy="6629136"/>
          </a:xfrm>
        </p:spPr>
        <p:txBody>
          <a:bodyPr>
            <a:noAutofit/>
          </a:bodyPr>
          <a:lstStyle/>
          <a:p>
            <a:pPr algn="ctr" eaLnBrk="1" hangingPunct="1">
              <a:lnSpc>
                <a:spcPct val="80000"/>
              </a:lnSpc>
              <a:buFontTx/>
              <a:buNone/>
              <a:defRPr/>
            </a:pPr>
            <a:r>
              <a:rPr lang="en-US" b="1" u="sng" dirty="0" smtClean="0"/>
              <a:t>OTHER INTESTINAL PROTOZOAS</a:t>
            </a:r>
            <a:endParaRPr lang="en-US" b="1" u="sng" dirty="0"/>
          </a:p>
          <a:p>
            <a:pPr eaLnBrk="1" hangingPunct="1">
              <a:lnSpc>
                <a:spcPct val="80000"/>
              </a:lnSpc>
              <a:buFontTx/>
              <a:buNone/>
              <a:defRPr/>
            </a:pPr>
            <a:r>
              <a:rPr lang="en-US" b="1" u="sng" dirty="0" err="1"/>
              <a:t>Giardiasis</a:t>
            </a:r>
            <a:r>
              <a:rPr lang="en-US" b="1" dirty="0"/>
              <a:t> – </a:t>
            </a:r>
            <a:r>
              <a:rPr lang="en-US" dirty="0"/>
              <a:t>Metronidazole, </a:t>
            </a:r>
            <a:r>
              <a:rPr lang="en-US" dirty="0" err="1" smtClean="0"/>
              <a:t>Mepacrine</a:t>
            </a:r>
            <a:endParaRPr lang="en-US" b="1" dirty="0"/>
          </a:p>
          <a:p>
            <a:pPr eaLnBrk="1" hangingPunct="1">
              <a:lnSpc>
                <a:spcPct val="80000"/>
              </a:lnSpc>
              <a:buFontTx/>
              <a:buNone/>
              <a:defRPr/>
            </a:pPr>
            <a:r>
              <a:rPr lang="en-US" b="1" u="sng" dirty="0" err="1"/>
              <a:t>Trichomoniasis</a:t>
            </a:r>
            <a:r>
              <a:rPr lang="en-US" b="1" dirty="0"/>
              <a:t>  - </a:t>
            </a:r>
            <a:r>
              <a:rPr lang="en-US" dirty="0"/>
              <a:t>Metronidazole, </a:t>
            </a:r>
            <a:r>
              <a:rPr lang="en-US" dirty="0" err="1" smtClean="0"/>
              <a:t>Tinidazole</a:t>
            </a:r>
            <a:endParaRPr lang="en-US" b="1" dirty="0"/>
          </a:p>
          <a:p>
            <a:pPr eaLnBrk="1" hangingPunct="1">
              <a:lnSpc>
                <a:spcPct val="80000"/>
              </a:lnSpc>
              <a:buFontTx/>
              <a:buNone/>
              <a:defRPr/>
            </a:pPr>
            <a:r>
              <a:rPr lang="en-US" b="1" dirty="0"/>
              <a:t>Less common intestinal protozoa</a:t>
            </a:r>
          </a:p>
          <a:p>
            <a:pPr eaLnBrk="1" hangingPunct="1">
              <a:lnSpc>
                <a:spcPct val="80000"/>
              </a:lnSpc>
              <a:buFontTx/>
              <a:buNone/>
              <a:defRPr/>
            </a:pPr>
            <a:r>
              <a:rPr lang="en-US" b="1" u="sng" dirty="0"/>
              <a:t>Cryptosporidiosis</a:t>
            </a:r>
            <a:r>
              <a:rPr lang="en-US" dirty="0"/>
              <a:t> (usually associated with </a:t>
            </a:r>
            <a:r>
              <a:rPr lang="en-US" dirty="0" err="1"/>
              <a:t>immunocompromised</a:t>
            </a:r>
            <a:r>
              <a:rPr lang="en-US" dirty="0"/>
              <a:t> states)</a:t>
            </a:r>
          </a:p>
          <a:p>
            <a:pPr eaLnBrk="1" hangingPunct="1">
              <a:lnSpc>
                <a:spcPct val="80000"/>
              </a:lnSpc>
              <a:defRPr/>
            </a:pPr>
            <a:r>
              <a:rPr lang="en-US" dirty="0" err="1"/>
              <a:t>Paramomycin</a:t>
            </a:r>
            <a:endParaRPr lang="en-US" dirty="0"/>
          </a:p>
          <a:p>
            <a:pPr eaLnBrk="1" hangingPunct="1">
              <a:lnSpc>
                <a:spcPct val="80000"/>
              </a:lnSpc>
              <a:defRPr/>
            </a:pPr>
            <a:r>
              <a:rPr lang="en-US" dirty="0" err="1" smtClean="0"/>
              <a:t>Azithromycin</a:t>
            </a:r>
            <a:endParaRPr lang="en-US" dirty="0"/>
          </a:p>
          <a:p>
            <a:pPr eaLnBrk="1" hangingPunct="1">
              <a:lnSpc>
                <a:spcPct val="80000"/>
              </a:lnSpc>
              <a:buFontTx/>
              <a:buNone/>
              <a:defRPr/>
            </a:pPr>
            <a:r>
              <a:rPr lang="en-US" b="1" u="sng" dirty="0" err="1"/>
              <a:t>Balantidium</a:t>
            </a:r>
            <a:r>
              <a:rPr lang="en-US" b="1" u="sng" dirty="0"/>
              <a:t> coli</a:t>
            </a:r>
          </a:p>
          <a:p>
            <a:pPr eaLnBrk="1" hangingPunct="1">
              <a:lnSpc>
                <a:spcPct val="80000"/>
              </a:lnSpc>
              <a:defRPr/>
            </a:pPr>
            <a:r>
              <a:rPr lang="en-US" dirty="0"/>
              <a:t>Tetracycline</a:t>
            </a:r>
          </a:p>
          <a:p>
            <a:pPr eaLnBrk="1" hangingPunct="1">
              <a:lnSpc>
                <a:spcPct val="80000"/>
              </a:lnSpc>
              <a:defRPr/>
            </a:pPr>
            <a:r>
              <a:rPr lang="en-US" dirty="0" err="1" smtClean="0"/>
              <a:t>Metronidazole</a:t>
            </a:r>
            <a:endParaRPr lang="en-US" dirty="0"/>
          </a:p>
          <a:p>
            <a:pPr eaLnBrk="1" hangingPunct="1">
              <a:lnSpc>
                <a:spcPct val="80000"/>
              </a:lnSpc>
              <a:buFontTx/>
              <a:buNone/>
              <a:defRPr/>
            </a:pPr>
            <a:r>
              <a:rPr lang="en-US" b="1" u="sng" dirty="0" err="1"/>
              <a:t>Isospora</a:t>
            </a:r>
            <a:r>
              <a:rPr lang="en-US" b="1" u="sng" dirty="0"/>
              <a:t> belli</a:t>
            </a:r>
          </a:p>
          <a:p>
            <a:pPr eaLnBrk="1" hangingPunct="1">
              <a:lnSpc>
                <a:spcPct val="80000"/>
              </a:lnSpc>
              <a:defRPr/>
            </a:pPr>
            <a:r>
              <a:rPr lang="en-US" dirty="0"/>
              <a:t>Co-</a:t>
            </a:r>
            <a:r>
              <a:rPr lang="en-US" dirty="0" err="1"/>
              <a:t>trimoxazole</a:t>
            </a:r>
            <a:endParaRPr lang="en-US" dirty="0"/>
          </a:p>
          <a:p>
            <a:pPr eaLnBrk="1" hangingPunct="1">
              <a:lnSpc>
                <a:spcPct val="80000"/>
              </a:lnSpc>
              <a:defRPr/>
            </a:pPr>
            <a:r>
              <a:rPr lang="en-US" dirty="0" err="1" smtClean="0"/>
              <a:t>Pyrimethamine</a:t>
            </a:r>
            <a:endParaRPr lang="en-US" dirty="0" smtClean="0"/>
          </a:p>
          <a:p>
            <a:pPr eaLnBrk="1" hangingPunct="1">
              <a:lnSpc>
                <a:spcPct val="80000"/>
              </a:lnSpc>
              <a:defRPr/>
            </a:pPr>
            <a:endParaRPr lang="en-US" dirty="0" smtClean="0"/>
          </a:p>
          <a:p>
            <a:pPr eaLnBrk="1" hangingPunct="1">
              <a:lnSpc>
                <a:spcPct val="80000"/>
              </a:lnSpc>
              <a:defRPr/>
            </a:pPr>
            <a:endParaRPr lang="en-US" dirty="0" smtClean="0"/>
          </a:p>
          <a:p>
            <a:pPr eaLnBrk="1" hangingPunct="1">
              <a:lnSpc>
                <a:spcPct val="80000"/>
              </a:lnSpc>
              <a:defRPr/>
            </a:pPr>
            <a:endParaRPr lang="en-US" dirty="0" smtClean="0"/>
          </a:p>
          <a:p>
            <a:pPr eaLnBrk="1" hangingPunct="1">
              <a:lnSpc>
                <a:spcPct val="80000"/>
              </a:lnSpc>
              <a:defRPr/>
            </a:pPr>
            <a:endParaRPr lang="en-US" dirty="0"/>
          </a:p>
          <a:p>
            <a:pPr eaLnBrk="1" hangingPunct="1">
              <a:lnSpc>
                <a:spcPct val="80000"/>
              </a:lnSpc>
              <a:buFontTx/>
              <a:buNone/>
              <a:defRPr/>
            </a:pPr>
            <a:endParaRPr lang="en-US" dirty="0"/>
          </a:p>
        </p:txBody>
      </p:sp>
    </p:spTree>
  </p:cSld>
  <p:clrMapOvr>
    <a:masterClrMapping/>
  </p:clrMapOvr>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smtClean="0"/>
              <a:t>ANTIMALARIAL DRUGS</a:t>
            </a:r>
            <a:endParaRPr lang="en-US" dirty="0"/>
          </a:p>
        </p:txBody>
      </p:sp>
      <p:sp>
        <p:nvSpPr>
          <p:cNvPr id="4" name="Date Placeholder 3"/>
          <p:cNvSpPr>
            <a:spLocks noGrp="1"/>
          </p:cNvSpPr>
          <p:nvPr>
            <p:ph type="dt" sz="half" idx="10"/>
          </p:nvPr>
        </p:nvSpPr>
        <p:spPr/>
        <p:txBody>
          <a:bodyPr/>
          <a:lstStyle/>
          <a:p>
            <a:fld id="{EF2B7C97-120E-4F17-8061-BCDF15896B59}"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6" name="Slide Number Placeholder 5"/>
          <p:cNvSpPr>
            <a:spLocks noGrp="1"/>
          </p:cNvSpPr>
          <p:nvPr>
            <p:ph type="sldNum" sz="quarter" idx="12"/>
          </p:nvPr>
        </p:nvSpPr>
        <p:spPr/>
        <p:txBody>
          <a:bodyPr/>
          <a:lstStyle/>
          <a:p>
            <a:fld id="{B3FF6EFA-CE3E-45B5-8032-ADD62FD9E906}" type="slidenum">
              <a:rPr lang="en-US" smtClean="0"/>
              <a:pPr/>
              <a:t>156</a:t>
            </a:fld>
            <a:endParaRPr lang="en-US"/>
          </a:p>
        </p:txBody>
      </p:sp>
      <p:sp>
        <p:nvSpPr>
          <p:cNvPr id="3" name="Content Placeholder 2"/>
          <p:cNvSpPr>
            <a:spLocks noGrp="1"/>
          </p:cNvSpPr>
          <p:nvPr>
            <p:ph sz="quarter" idx="1"/>
          </p:nvPr>
        </p:nvSpPr>
        <p:spPr/>
        <p:txBody>
          <a:bodyPr>
            <a:normAutofit/>
          </a:bodyPr>
          <a:lstStyle/>
          <a:p>
            <a:r>
              <a:rPr lang="en-US" sz="1400" b="1" dirty="0" smtClean="0"/>
              <a:t>Anopheles Mosquito</a:t>
            </a:r>
            <a:endParaRPr lang="en-US" sz="1400" dirty="0"/>
          </a:p>
        </p:txBody>
      </p:sp>
      <p:pic>
        <p:nvPicPr>
          <p:cNvPr id="297986" name="Picture 2" descr="http://www.malariasite.com/malaria/anopheles-mosquito.jpg"/>
          <p:cNvPicPr>
            <a:picLocks noChangeAspect="1" noChangeArrowheads="1"/>
          </p:cNvPicPr>
          <p:nvPr/>
        </p:nvPicPr>
        <p:blipFill>
          <a:blip r:embed="rId2" cstate="print"/>
          <a:srcRect/>
          <a:stretch>
            <a:fillRect/>
          </a:stretch>
        </p:blipFill>
        <p:spPr bwMode="auto">
          <a:xfrm>
            <a:off x="3505200" y="838200"/>
            <a:ext cx="5105400" cy="5867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7986"/>
                                        </p:tgtEl>
                                        <p:attrNameLst>
                                          <p:attrName>style.visibility</p:attrName>
                                        </p:attrNameLst>
                                      </p:cBhvr>
                                      <p:to>
                                        <p:strVal val="visible"/>
                                      </p:to>
                                    </p:set>
                                    <p:animEffect transition="in" filter="blinds(horizontal)">
                                      <p:cBhvr>
                                        <p:cTn id="7" dur="500"/>
                                        <p:tgtEl>
                                          <p:spTgt spid="2979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5F8FADF2-D696-4586-ADA6-E78EB091DCCB}"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157</a:t>
            </a:fld>
            <a:endParaRPr lang="en-US"/>
          </a:p>
        </p:txBody>
      </p:sp>
      <p:sp>
        <p:nvSpPr>
          <p:cNvPr id="105474" name="Rectangle 2"/>
          <p:cNvSpPr>
            <a:spLocks noGrp="1" noChangeArrowheads="1"/>
          </p:cNvSpPr>
          <p:nvPr>
            <p:ph sz="quarter" idx="1"/>
          </p:nvPr>
        </p:nvSpPr>
        <p:spPr>
          <a:xfrm>
            <a:off x="457728" y="1"/>
            <a:ext cx="8686271" cy="6477000"/>
          </a:xfrm>
        </p:spPr>
        <p:txBody>
          <a:bodyPr>
            <a:noAutofit/>
          </a:bodyPr>
          <a:lstStyle/>
          <a:p>
            <a:pPr algn="ctr" eaLnBrk="1" hangingPunct="1">
              <a:lnSpc>
                <a:spcPct val="80000"/>
              </a:lnSpc>
              <a:buFontTx/>
              <a:buNone/>
              <a:defRPr/>
            </a:pPr>
            <a:r>
              <a:rPr lang="en-US" b="1" u="sng" dirty="0" smtClean="0"/>
              <a:t>ANTIMALARIALS</a:t>
            </a:r>
          </a:p>
          <a:p>
            <a:pPr eaLnBrk="1" hangingPunct="1">
              <a:lnSpc>
                <a:spcPct val="80000"/>
              </a:lnSpc>
              <a:buFontTx/>
              <a:buNone/>
              <a:defRPr/>
            </a:pPr>
            <a:r>
              <a:rPr lang="en-US" b="1" dirty="0" smtClean="0"/>
              <a:t>1</a:t>
            </a:r>
            <a:r>
              <a:rPr lang="en-US" b="1" dirty="0"/>
              <a:t>. ARTEMISININ</a:t>
            </a:r>
            <a:r>
              <a:rPr lang="en-US" dirty="0"/>
              <a:t> and its derivatives </a:t>
            </a:r>
          </a:p>
          <a:p>
            <a:pPr eaLnBrk="1" hangingPunct="1">
              <a:lnSpc>
                <a:spcPct val="80000"/>
              </a:lnSpc>
              <a:buFontTx/>
              <a:buNone/>
              <a:defRPr/>
            </a:pPr>
            <a:r>
              <a:rPr lang="en-US" dirty="0">
                <a:cs typeface="Arial" charset="0"/>
              </a:rPr>
              <a:t>	•</a:t>
            </a:r>
            <a:r>
              <a:rPr lang="en-US" dirty="0"/>
              <a:t> </a:t>
            </a:r>
            <a:r>
              <a:rPr lang="en-US" b="1" dirty="0" err="1"/>
              <a:t>Artemisinin</a:t>
            </a:r>
            <a:r>
              <a:rPr lang="en-US" dirty="0"/>
              <a:t> –  Limited to oral use</a:t>
            </a:r>
            <a:endParaRPr lang="en-US" b="1" dirty="0"/>
          </a:p>
          <a:p>
            <a:pPr eaLnBrk="1" hangingPunct="1">
              <a:lnSpc>
                <a:spcPct val="80000"/>
              </a:lnSpc>
              <a:buFontTx/>
              <a:buNone/>
              <a:defRPr/>
            </a:pPr>
            <a:r>
              <a:rPr lang="en-US" dirty="0">
                <a:cs typeface="Arial" charset="0"/>
              </a:rPr>
              <a:t>	•</a:t>
            </a:r>
            <a:r>
              <a:rPr lang="en-US" b="1" dirty="0"/>
              <a:t> </a:t>
            </a:r>
            <a:r>
              <a:rPr lang="en-US" b="1" dirty="0" err="1"/>
              <a:t>Artesunate</a:t>
            </a:r>
            <a:r>
              <a:rPr lang="en-US" dirty="0"/>
              <a:t> – oral, IV, IM, rectal </a:t>
            </a:r>
            <a:endParaRPr lang="en-US" b="1" dirty="0"/>
          </a:p>
          <a:p>
            <a:pPr eaLnBrk="1" hangingPunct="1">
              <a:lnSpc>
                <a:spcPct val="80000"/>
              </a:lnSpc>
              <a:buFontTx/>
              <a:buNone/>
              <a:defRPr/>
            </a:pPr>
            <a:r>
              <a:rPr lang="en-US" dirty="0">
                <a:cs typeface="Arial" charset="0"/>
              </a:rPr>
              <a:t>	•</a:t>
            </a:r>
            <a:r>
              <a:rPr lang="en-US" b="1" dirty="0"/>
              <a:t> </a:t>
            </a:r>
            <a:r>
              <a:rPr lang="en-US" b="1" dirty="0" err="1"/>
              <a:t>Artemether</a:t>
            </a:r>
            <a:r>
              <a:rPr lang="en-US" b="1" dirty="0"/>
              <a:t> – </a:t>
            </a:r>
            <a:r>
              <a:rPr lang="en-US" dirty="0"/>
              <a:t>oral, IM, </a:t>
            </a:r>
            <a:r>
              <a:rPr lang="en-US" dirty="0" smtClean="0"/>
              <a:t>rectal</a:t>
            </a:r>
          </a:p>
          <a:p>
            <a:pPr>
              <a:lnSpc>
                <a:spcPct val="80000"/>
              </a:lnSpc>
              <a:defRPr/>
            </a:pPr>
            <a:r>
              <a:rPr lang="en-US" dirty="0" smtClean="0"/>
              <a:t>Combined with drugs such as </a:t>
            </a:r>
            <a:r>
              <a:rPr lang="en-US" dirty="0" err="1" smtClean="0">
                <a:hlinkClick r:id="rId2" tooltip="Mefloquine"/>
              </a:rPr>
              <a:t>mefloquine</a:t>
            </a:r>
            <a:r>
              <a:rPr lang="en-US" dirty="0" smtClean="0"/>
              <a:t> , </a:t>
            </a:r>
            <a:r>
              <a:rPr lang="en-US" dirty="0" err="1" smtClean="0">
                <a:hlinkClick r:id="rId3" tooltip="Lumefantrine"/>
              </a:rPr>
              <a:t>lumefantrine</a:t>
            </a:r>
            <a:r>
              <a:rPr lang="en-US" dirty="0" smtClean="0"/>
              <a:t> (</a:t>
            </a:r>
            <a:r>
              <a:rPr lang="en-US" dirty="0" err="1" smtClean="0">
                <a:hlinkClick r:id="rId4" tooltip="Coartem"/>
              </a:rPr>
              <a:t>Coartem</a:t>
            </a:r>
            <a:r>
              <a:rPr lang="en-US" dirty="0" smtClean="0"/>
              <a:t>), </a:t>
            </a:r>
            <a:r>
              <a:rPr lang="en-US" dirty="0" err="1" smtClean="0">
                <a:hlinkClick r:id="rId5" tooltip="Amodiaquine"/>
              </a:rPr>
              <a:t>amodiaquine</a:t>
            </a:r>
            <a:r>
              <a:rPr lang="en-US" dirty="0" smtClean="0"/>
              <a:t> , </a:t>
            </a:r>
            <a:r>
              <a:rPr lang="en-US" dirty="0" err="1" smtClean="0">
                <a:hlinkClick r:id="rId6" tooltip="Piperaquine"/>
              </a:rPr>
              <a:t>piperaquine</a:t>
            </a:r>
            <a:r>
              <a:rPr lang="en-US" dirty="0" smtClean="0"/>
              <a:t> (Duo-</a:t>
            </a:r>
            <a:r>
              <a:rPr lang="en-US" dirty="0" err="1" smtClean="0"/>
              <a:t>Cotecxin</a:t>
            </a:r>
            <a:r>
              <a:rPr lang="en-US" dirty="0" smtClean="0"/>
              <a:t>), and </a:t>
            </a:r>
            <a:r>
              <a:rPr lang="en-US" dirty="0" err="1" smtClean="0">
                <a:hlinkClick r:id="rId7" tooltip="Pyronaridine"/>
              </a:rPr>
              <a:t>pyronaridine</a:t>
            </a:r>
            <a:r>
              <a:rPr lang="en-US" dirty="0" smtClean="0"/>
              <a:t> (</a:t>
            </a:r>
            <a:r>
              <a:rPr lang="en-US" dirty="0" err="1" smtClean="0"/>
              <a:t>Pyramax</a:t>
            </a:r>
            <a:r>
              <a:rPr lang="en-US" dirty="0" smtClean="0"/>
              <a:t>). =</a:t>
            </a:r>
            <a:r>
              <a:rPr lang="en-US" dirty="0" err="1" smtClean="0"/>
              <a:t>Artemisinin</a:t>
            </a:r>
            <a:r>
              <a:rPr lang="en-US" dirty="0" smtClean="0"/>
              <a:t>-based Combination Therapy (ACT)</a:t>
            </a:r>
            <a:endParaRPr lang="en-US" dirty="0"/>
          </a:p>
          <a:p>
            <a:pPr>
              <a:lnSpc>
                <a:spcPct val="80000"/>
              </a:lnSpc>
              <a:buNone/>
              <a:defRPr/>
            </a:pPr>
            <a:r>
              <a:rPr lang="en-US" dirty="0" err="1"/>
              <a:t>Mxn</a:t>
            </a:r>
            <a:r>
              <a:rPr lang="en-US" dirty="0"/>
              <a:t>: Fast acting blood </a:t>
            </a:r>
            <a:r>
              <a:rPr lang="en-US" dirty="0" err="1"/>
              <a:t>schizonticide</a:t>
            </a:r>
            <a:r>
              <a:rPr lang="en-US" dirty="0"/>
              <a:t> on all </a:t>
            </a:r>
            <a:r>
              <a:rPr lang="en-US" dirty="0" smtClean="0"/>
              <a:t>species, kill the parasites-not well known</a:t>
            </a:r>
            <a:endParaRPr lang="en-US" dirty="0"/>
          </a:p>
        </p:txBody>
      </p:sp>
    </p:spTree>
  </p:cSld>
  <p:clrMapOvr>
    <a:masterClrMapping/>
  </p:clrMapOvr>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ARTEMISININ……..</a:t>
            </a:r>
            <a:endParaRPr lang="en-US" dirty="0"/>
          </a:p>
        </p:txBody>
      </p:sp>
      <p:sp>
        <p:nvSpPr>
          <p:cNvPr id="4" name="Date Placeholder 3"/>
          <p:cNvSpPr>
            <a:spLocks noGrp="1"/>
          </p:cNvSpPr>
          <p:nvPr>
            <p:ph type="dt" sz="half" idx="10"/>
          </p:nvPr>
        </p:nvSpPr>
        <p:spPr/>
        <p:txBody>
          <a:bodyPr/>
          <a:lstStyle/>
          <a:p>
            <a:fld id="{C3761DBD-1AD5-4DBF-A9B6-C140F55410DC}"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6" name="Slide Number Placeholder 5"/>
          <p:cNvSpPr>
            <a:spLocks noGrp="1"/>
          </p:cNvSpPr>
          <p:nvPr>
            <p:ph type="sldNum" sz="quarter" idx="12"/>
          </p:nvPr>
        </p:nvSpPr>
        <p:spPr/>
        <p:txBody>
          <a:bodyPr/>
          <a:lstStyle/>
          <a:p>
            <a:fld id="{B3FF6EFA-CE3E-45B5-8032-ADD62FD9E906}" type="slidenum">
              <a:rPr lang="en-US" smtClean="0"/>
              <a:pPr/>
              <a:t>158</a:t>
            </a:fld>
            <a:endParaRPr lang="en-US"/>
          </a:p>
        </p:txBody>
      </p:sp>
      <p:sp>
        <p:nvSpPr>
          <p:cNvPr id="3" name="Content Placeholder 2"/>
          <p:cNvSpPr>
            <a:spLocks noGrp="1"/>
          </p:cNvSpPr>
          <p:nvPr>
            <p:ph sz="quarter" idx="1"/>
          </p:nvPr>
        </p:nvSpPr>
        <p:spPr/>
        <p:txBody>
          <a:bodyPr/>
          <a:lstStyle/>
          <a:p>
            <a:pPr>
              <a:lnSpc>
                <a:spcPct val="80000"/>
              </a:lnSpc>
              <a:buNone/>
              <a:defRPr/>
            </a:pPr>
            <a:r>
              <a:rPr lang="en-US" u="sng" dirty="0" smtClean="0"/>
              <a:t>Uses</a:t>
            </a:r>
            <a:r>
              <a:rPr lang="en-US" dirty="0" smtClean="0"/>
              <a:t>: </a:t>
            </a:r>
            <a:r>
              <a:rPr lang="en-US" dirty="0" smtClean="0">
                <a:cs typeface="Arial" charset="0"/>
              </a:rPr>
              <a:t>•Standard for RX of uncomplicated </a:t>
            </a:r>
            <a:r>
              <a:rPr lang="en-US" i="1" dirty="0" smtClean="0"/>
              <a:t>P. </a:t>
            </a:r>
            <a:r>
              <a:rPr lang="en-US" i="1" dirty="0" err="1" smtClean="0"/>
              <a:t>falciparum</a:t>
            </a:r>
            <a:r>
              <a:rPr lang="en-US" i="1" dirty="0" smtClean="0"/>
              <a:t> </a:t>
            </a:r>
          </a:p>
          <a:p>
            <a:pPr>
              <a:lnSpc>
                <a:spcPct val="80000"/>
              </a:lnSpc>
              <a:buNone/>
              <a:defRPr/>
            </a:pPr>
            <a:r>
              <a:rPr lang="en-US" dirty="0" smtClean="0"/>
              <a:t>	   </a:t>
            </a:r>
            <a:r>
              <a:rPr lang="en-US" u="sng" dirty="0" smtClean="0"/>
              <a:t>S/E</a:t>
            </a:r>
            <a:r>
              <a:rPr lang="en-US" dirty="0" smtClean="0"/>
              <a:t> (fairly well tolerated) </a:t>
            </a:r>
          </a:p>
          <a:p>
            <a:pPr>
              <a:lnSpc>
                <a:spcPct val="80000"/>
              </a:lnSpc>
              <a:buNone/>
              <a:defRPr/>
            </a:pPr>
            <a:r>
              <a:rPr lang="en-US" dirty="0" smtClean="0">
                <a:cs typeface="Arial" charset="0"/>
              </a:rPr>
              <a:t>	•</a:t>
            </a:r>
            <a:r>
              <a:rPr lang="en-US" dirty="0" smtClean="0"/>
              <a:t> GIT disturbance (nausea, vomiting, diarrhea)</a:t>
            </a:r>
          </a:p>
          <a:p>
            <a:pPr>
              <a:lnSpc>
                <a:spcPct val="80000"/>
              </a:lnSpc>
              <a:buNone/>
              <a:defRPr/>
            </a:pPr>
            <a:r>
              <a:rPr lang="en-US" dirty="0" smtClean="0">
                <a:cs typeface="Arial" charset="0"/>
              </a:rPr>
              <a:t>	• </a:t>
            </a:r>
            <a:r>
              <a:rPr lang="en-US" dirty="0" smtClean="0"/>
              <a:t>Irreversible neurotoxicity w/ high  doses.</a:t>
            </a:r>
          </a:p>
          <a:p>
            <a:pPr>
              <a:lnSpc>
                <a:spcPct val="80000"/>
              </a:lnSpc>
              <a:buNone/>
              <a:defRPr/>
            </a:pPr>
            <a:r>
              <a:rPr lang="en-US" dirty="0" smtClean="0">
                <a:cs typeface="Arial" charset="0"/>
              </a:rPr>
              <a:t>	•</a:t>
            </a:r>
            <a:r>
              <a:rPr lang="en-US" dirty="0" smtClean="0"/>
              <a:t> Avoid in pregnancy</a:t>
            </a:r>
          </a:p>
          <a:p>
            <a:pPr>
              <a:lnSpc>
                <a:spcPct val="80000"/>
              </a:lnSpc>
              <a:buNone/>
              <a:defRPr/>
            </a:pPr>
            <a:endParaRPr lang="en-US" dirty="0" smtClean="0"/>
          </a:p>
          <a:p>
            <a:pPr>
              <a:lnSpc>
                <a:spcPct val="80000"/>
              </a:lnSpc>
              <a:buNone/>
              <a:defRPr/>
            </a:pPr>
            <a:r>
              <a:rPr lang="en-US" dirty="0" smtClean="0"/>
              <a:t>NB: WHO discourages </a:t>
            </a:r>
            <a:r>
              <a:rPr lang="en-US" dirty="0" err="1" smtClean="0"/>
              <a:t>monotherapy</a:t>
            </a:r>
            <a:endParaRPr lang="en-US" dirty="0" smtClean="0"/>
          </a:p>
          <a:p>
            <a:endParaRPr lang="en-US" dirty="0"/>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US" i="1" dirty="0" smtClean="0"/>
              <a:t>Artemisia </a:t>
            </a:r>
            <a:r>
              <a:rPr lang="en-US" i="1" dirty="0" err="1" smtClean="0"/>
              <a:t>annua</a:t>
            </a:r>
            <a:r>
              <a:rPr lang="en-US" i="1" dirty="0" smtClean="0"/>
              <a:t> plant</a:t>
            </a:r>
            <a:endParaRPr lang="en-US" dirty="0"/>
          </a:p>
        </p:txBody>
      </p:sp>
      <p:sp>
        <p:nvSpPr>
          <p:cNvPr id="4" name="Date Placeholder 3"/>
          <p:cNvSpPr>
            <a:spLocks noGrp="1"/>
          </p:cNvSpPr>
          <p:nvPr>
            <p:ph type="dt" sz="half" idx="10"/>
          </p:nvPr>
        </p:nvSpPr>
        <p:spPr/>
        <p:txBody>
          <a:bodyPr/>
          <a:lstStyle/>
          <a:p>
            <a:fld id="{4FAA8640-D9E6-4053-967A-D649D8C1BB70}"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6" name="Slide Number Placeholder 5"/>
          <p:cNvSpPr>
            <a:spLocks noGrp="1"/>
          </p:cNvSpPr>
          <p:nvPr>
            <p:ph type="sldNum" sz="quarter" idx="12"/>
          </p:nvPr>
        </p:nvSpPr>
        <p:spPr/>
        <p:txBody>
          <a:bodyPr/>
          <a:lstStyle/>
          <a:p>
            <a:fld id="{B3FF6EFA-CE3E-45B5-8032-ADD62FD9E906}" type="slidenum">
              <a:rPr lang="en-US" smtClean="0"/>
              <a:pPr/>
              <a:t>159</a:t>
            </a:fld>
            <a:endParaRPr lang="en-US"/>
          </a:p>
        </p:txBody>
      </p:sp>
      <p:sp>
        <p:nvSpPr>
          <p:cNvPr id="3" name="Content Placeholder 2"/>
          <p:cNvSpPr>
            <a:spLocks noGrp="1"/>
          </p:cNvSpPr>
          <p:nvPr>
            <p:ph sz="quarter" idx="1"/>
          </p:nvPr>
        </p:nvSpPr>
        <p:spPr/>
        <p:txBody>
          <a:bodyPr/>
          <a:lstStyle/>
          <a:p>
            <a:endParaRPr lang="en-US"/>
          </a:p>
        </p:txBody>
      </p:sp>
      <p:pic>
        <p:nvPicPr>
          <p:cNvPr id="1026" name="Picture 2" descr="http://upload.wikimedia.org/wikipedia/commons/thumb/2/20/Artemisia_annua.jpg/150px-Artemisia_annua.jpg"/>
          <p:cNvPicPr>
            <a:picLocks noChangeAspect="1" noChangeArrowheads="1"/>
          </p:cNvPicPr>
          <p:nvPr/>
        </p:nvPicPr>
        <p:blipFill>
          <a:blip r:embed="rId2" cstate="print"/>
          <a:srcRect/>
          <a:stretch>
            <a:fillRect/>
          </a:stretch>
        </p:blipFill>
        <p:spPr bwMode="auto">
          <a:xfrm>
            <a:off x="304800" y="609600"/>
            <a:ext cx="8610600" cy="58674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Receptors</a:t>
            </a:r>
          </a:p>
        </p:txBody>
      </p:sp>
      <p:sp>
        <p:nvSpPr>
          <p:cNvPr id="4" name="Date Placeholder 3"/>
          <p:cNvSpPr>
            <a:spLocks noGrp="1"/>
          </p:cNvSpPr>
          <p:nvPr>
            <p:ph type="dt" sz="half" idx="10"/>
          </p:nvPr>
        </p:nvSpPr>
        <p:spPr/>
        <p:txBody>
          <a:bodyPr/>
          <a:lstStyle/>
          <a:p>
            <a:fld id="{8491754C-A48F-4F26-9F41-AD9B262A1E33}"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16</a:t>
            </a:fld>
            <a:endParaRPr lang="en-US"/>
          </a:p>
        </p:txBody>
      </p:sp>
      <p:sp>
        <p:nvSpPr>
          <p:cNvPr id="7171" name="Rectangle 3"/>
          <p:cNvSpPr>
            <a:spLocks noGrp="1" noChangeArrowheads="1"/>
          </p:cNvSpPr>
          <p:nvPr>
            <p:ph sz="quarter" idx="1"/>
          </p:nvPr>
        </p:nvSpPr>
        <p:spPr>
          <a:noFill/>
        </p:spPr>
        <p:txBody>
          <a:bodyPr/>
          <a:lstStyle/>
          <a:p>
            <a:pPr eaLnBrk="1" hangingPunct="1"/>
            <a:r>
              <a:rPr lang="en-US" dirty="0" smtClean="0"/>
              <a:t>A </a:t>
            </a:r>
            <a:r>
              <a:rPr lang="en-US" b="1" dirty="0" smtClean="0">
                <a:solidFill>
                  <a:srgbClr val="FF0000"/>
                </a:solidFill>
              </a:rPr>
              <a:t>receptor</a:t>
            </a:r>
            <a:r>
              <a:rPr lang="en-US" dirty="0" smtClean="0"/>
              <a:t> is a protein molecule on the surface of or within a cell that recognizes and binds with specific molecules, thereby producing some effect within the cell.</a:t>
            </a:r>
          </a:p>
          <a:p>
            <a:pPr lvl="1" eaLnBrk="1" hangingPunct="1"/>
            <a:r>
              <a:rPr lang="en-US" dirty="0" smtClean="0"/>
              <a:t>receptor site may have </a:t>
            </a:r>
            <a:r>
              <a:rPr lang="en-US" b="1" dirty="0" smtClean="0">
                <a:solidFill>
                  <a:srgbClr val="FF0000"/>
                </a:solidFill>
              </a:rPr>
              <a:t>specificity</a:t>
            </a:r>
          </a:p>
          <a:p>
            <a:pPr lvl="1" eaLnBrk="1" hangingPunct="1"/>
            <a:r>
              <a:rPr lang="en-US" dirty="0" smtClean="0"/>
              <a:t>the </a:t>
            </a:r>
            <a:r>
              <a:rPr lang="en-US" b="1" dirty="0" smtClean="0">
                <a:solidFill>
                  <a:srgbClr val="FF0000"/>
                </a:solidFill>
              </a:rPr>
              <a:t>affinity</a:t>
            </a:r>
            <a:r>
              <a:rPr lang="en-US" b="1" dirty="0" smtClean="0">
                <a:solidFill>
                  <a:srgbClr val="FFFF66"/>
                </a:solidFill>
              </a:rPr>
              <a:t> </a:t>
            </a:r>
            <a:r>
              <a:rPr lang="en-US" dirty="0" smtClean="0"/>
              <a:t>is the strength by which a particular chemical messenger binds to its receptor site or cell</a:t>
            </a: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4D439E08-36C0-4B1B-A545-7886D6EC8CFF}"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160</a:t>
            </a:fld>
            <a:endParaRPr lang="en-US"/>
          </a:p>
        </p:txBody>
      </p:sp>
      <p:sp>
        <p:nvSpPr>
          <p:cNvPr id="106498" name="Rectangle 2"/>
          <p:cNvSpPr>
            <a:spLocks noGrp="1" noChangeArrowheads="1"/>
          </p:cNvSpPr>
          <p:nvPr>
            <p:ph sz="quarter" idx="1"/>
          </p:nvPr>
        </p:nvSpPr>
        <p:spPr>
          <a:xfrm>
            <a:off x="457729" y="228865"/>
            <a:ext cx="8382000" cy="6400271"/>
          </a:xfrm>
        </p:spPr>
        <p:txBody>
          <a:bodyPr>
            <a:noAutofit/>
          </a:bodyPr>
          <a:lstStyle/>
          <a:p>
            <a:pPr eaLnBrk="1" hangingPunct="1">
              <a:lnSpc>
                <a:spcPct val="80000"/>
              </a:lnSpc>
              <a:buFontTx/>
              <a:buNone/>
              <a:defRPr/>
            </a:pPr>
            <a:r>
              <a:rPr lang="en-US" b="1" dirty="0"/>
              <a:t>2. </a:t>
            </a:r>
            <a:r>
              <a:rPr lang="en-US" b="1" dirty="0" smtClean="0"/>
              <a:t>Sulfonamide-</a:t>
            </a:r>
            <a:r>
              <a:rPr lang="en-US" b="1" dirty="0" err="1" smtClean="0"/>
              <a:t>pyrimethamine</a:t>
            </a:r>
            <a:r>
              <a:rPr lang="en-US" b="1" dirty="0" smtClean="0"/>
              <a:t>  </a:t>
            </a:r>
            <a:endParaRPr lang="en-US" b="1" dirty="0"/>
          </a:p>
          <a:p>
            <a:pPr eaLnBrk="1" hangingPunct="1">
              <a:lnSpc>
                <a:spcPct val="80000"/>
              </a:lnSpc>
              <a:buFontTx/>
              <a:buNone/>
              <a:defRPr/>
            </a:pPr>
            <a:r>
              <a:rPr lang="en-US" b="1" dirty="0" err="1"/>
              <a:t>Pyrimethamine</a:t>
            </a:r>
            <a:r>
              <a:rPr lang="en-US" b="1" dirty="0"/>
              <a:t> </a:t>
            </a:r>
            <a:endParaRPr lang="en-US" dirty="0"/>
          </a:p>
          <a:p>
            <a:pPr>
              <a:lnSpc>
                <a:spcPct val="80000"/>
              </a:lnSpc>
              <a:buNone/>
              <a:defRPr/>
            </a:pPr>
            <a:r>
              <a:rPr lang="en-US" dirty="0" smtClean="0">
                <a:cs typeface="Arial" charset="0"/>
              </a:rPr>
              <a:t>●</a:t>
            </a:r>
            <a:r>
              <a:rPr lang="en-US" dirty="0" smtClean="0"/>
              <a:t> </a:t>
            </a:r>
            <a:r>
              <a:rPr lang="en-US" dirty="0" err="1" smtClean="0"/>
              <a:t>Pyrimethamine</a:t>
            </a:r>
            <a:r>
              <a:rPr lang="en-US" dirty="0" smtClean="0"/>
              <a:t> interferes with </a:t>
            </a:r>
            <a:r>
              <a:rPr lang="en-US" dirty="0" err="1" smtClean="0">
                <a:hlinkClick r:id="rId2" tooltip="Tetrahydrofolic acid"/>
              </a:rPr>
              <a:t>tetrahydrofolic</a:t>
            </a:r>
            <a:r>
              <a:rPr lang="en-US" dirty="0" smtClean="0">
                <a:hlinkClick r:id="rId2" tooltip="Tetrahydrofolic acid"/>
              </a:rPr>
              <a:t> acid</a:t>
            </a:r>
            <a:r>
              <a:rPr lang="en-US" dirty="0" smtClean="0"/>
              <a:t> synthesis from </a:t>
            </a:r>
            <a:r>
              <a:rPr lang="en-US" dirty="0" smtClean="0">
                <a:hlinkClick r:id="rId3" tooltip="Folic acid"/>
              </a:rPr>
              <a:t>folic acid </a:t>
            </a:r>
            <a:r>
              <a:rPr lang="en-US" dirty="0" smtClean="0"/>
              <a:t>- </a:t>
            </a:r>
            <a:r>
              <a:rPr lang="en-US" dirty="0" err="1" smtClean="0"/>
              <a:t>folate</a:t>
            </a:r>
            <a:r>
              <a:rPr lang="en-US" dirty="0" smtClean="0"/>
              <a:t> needed to synthesize DNA</a:t>
            </a:r>
            <a:endParaRPr lang="en-US" dirty="0" smtClean="0">
              <a:cs typeface="Arial" charset="0"/>
            </a:endParaRPr>
          </a:p>
          <a:p>
            <a:pPr>
              <a:lnSpc>
                <a:spcPct val="80000"/>
              </a:lnSpc>
              <a:defRPr/>
            </a:pPr>
            <a:r>
              <a:rPr lang="en-US" dirty="0" smtClean="0"/>
              <a:t>Acts </a:t>
            </a:r>
            <a:r>
              <a:rPr lang="en-US" dirty="0"/>
              <a:t>slowly against all </a:t>
            </a:r>
            <a:r>
              <a:rPr lang="en-US" dirty="0" err="1"/>
              <a:t>erythrocytic</a:t>
            </a:r>
            <a:r>
              <a:rPr lang="en-US" dirty="0"/>
              <a:t> stage of all species of plasmodium. </a:t>
            </a:r>
          </a:p>
          <a:p>
            <a:pPr eaLnBrk="1" hangingPunct="1">
              <a:lnSpc>
                <a:spcPct val="80000"/>
              </a:lnSpc>
              <a:buFontTx/>
              <a:buNone/>
              <a:defRPr/>
            </a:pPr>
            <a:r>
              <a:rPr lang="en-US" u="sng" dirty="0" err="1"/>
              <a:t>Adm</a:t>
            </a:r>
            <a:r>
              <a:rPr lang="en-US" dirty="0"/>
              <a:t>: oral</a:t>
            </a:r>
          </a:p>
          <a:p>
            <a:pPr eaLnBrk="1" hangingPunct="1">
              <a:lnSpc>
                <a:spcPct val="80000"/>
              </a:lnSpc>
              <a:buFontTx/>
              <a:buNone/>
              <a:defRPr/>
            </a:pPr>
            <a:r>
              <a:rPr lang="en-US" u="sng" dirty="0" smtClean="0"/>
              <a:t>Elimination</a:t>
            </a:r>
            <a:r>
              <a:rPr lang="en-US" dirty="0" smtClean="0"/>
              <a:t>:</a:t>
            </a:r>
            <a:r>
              <a:rPr lang="en-US" dirty="0"/>
              <a:t> </a:t>
            </a:r>
            <a:r>
              <a:rPr lang="en-US" dirty="0" smtClean="0"/>
              <a:t>long </a:t>
            </a:r>
            <a:r>
              <a:rPr lang="en-US" dirty="0"/>
              <a:t>t</a:t>
            </a:r>
            <a:r>
              <a:rPr lang="en-US" baseline="-25000" dirty="0"/>
              <a:t>1/2</a:t>
            </a:r>
            <a:r>
              <a:rPr lang="en-US" dirty="0"/>
              <a:t> -(allows once a week dosing) 	</a:t>
            </a:r>
          </a:p>
          <a:p>
            <a:pPr eaLnBrk="1" hangingPunct="1">
              <a:lnSpc>
                <a:spcPct val="80000"/>
              </a:lnSpc>
              <a:buFontTx/>
              <a:buNone/>
              <a:defRPr/>
            </a:pPr>
            <a:r>
              <a:rPr lang="en-US" u="sng" dirty="0" smtClean="0"/>
              <a:t>S/E</a:t>
            </a:r>
            <a:endParaRPr lang="en-US" dirty="0"/>
          </a:p>
          <a:p>
            <a:pPr eaLnBrk="1" hangingPunct="1">
              <a:lnSpc>
                <a:spcPct val="80000"/>
              </a:lnSpc>
              <a:defRPr/>
            </a:pPr>
            <a:r>
              <a:rPr lang="en-US" dirty="0"/>
              <a:t>GIT irritation</a:t>
            </a:r>
          </a:p>
          <a:p>
            <a:pPr eaLnBrk="1" hangingPunct="1">
              <a:lnSpc>
                <a:spcPct val="80000"/>
              </a:lnSpc>
              <a:defRPr/>
            </a:pPr>
            <a:r>
              <a:rPr lang="en-US" dirty="0"/>
              <a:t>Rashes, itching</a:t>
            </a:r>
          </a:p>
          <a:p>
            <a:pPr eaLnBrk="1" hangingPunct="1">
              <a:lnSpc>
                <a:spcPct val="80000"/>
              </a:lnSpc>
              <a:defRPr/>
            </a:pPr>
            <a:r>
              <a:rPr lang="en-US" dirty="0" err="1"/>
              <a:t>Teratogenic</a:t>
            </a:r>
            <a:r>
              <a:rPr lang="en-US" dirty="0"/>
              <a:t> in animals (use if benefits outweigh risk in pregnancy)</a:t>
            </a:r>
            <a:endParaRPr lang="en-US" i="1" dirty="0"/>
          </a:p>
          <a:p>
            <a:pPr eaLnBrk="1" hangingPunct="1">
              <a:lnSpc>
                <a:spcPct val="80000"/>
              </a:lnSpc>
              <a:defRPr/>
            </a:pPr>
            <a:r>
              <a:rPr lang="en-US" i="1" dirty="0"/>
              <a:t>Always supplement folic acid if </a:t>
            </a:r>
            <a:r>
              <a:rPr lang="en-US" i="1" dirty="0" err="1"/>
              <a:t>antifolates</a:t>
            </a:r>
            <a:r>
              <a:rPr lang="en-US" i="1" dirty="0"/>
              <a:t> are used in pregnancy</a:t>
            </a:r>
            <a:endParaRPr lang="en-US" dirty="0"/>
          </a:p>
          <a:p>
            <a:pPr eaLnBrk="1" hangingPunct="1">
              <a:lnSpc>
                <a:spcPct val="80000"/>
              </a:lnSpc>
              <a:buNone/>
              <a:defRPr/>
            </a:pPr>
            <a:endParaRPr lang="en-US" dirty="0"/>
          </a:p>
        </p:txBody>
      </p:sp>
    </p:spTree>
  </p:cSld>
  <p:clrMapOvr>
    <a:masterClrMapping/>
  </p:clrMapOvr>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7C84E3E4-03A0-4992-9B0F-83978AFA1B3E}"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161</a:t>
            </a:fld>
            <a:endParaRPr lang="en-US"/>
          </a:p>
        </p:txBody>
      </p:sp>
      <p:sp>
        <p:nvSpPr>
          <p:cNvPr id="106498" name="Rectangle 2"/>
          <p:cNvSpPr>
            <a:spLocks noGrp="1" noChangeArrowheads="1"/>
          </p:cNvSpPr>
          <p:nvPr>
            <p:ph sz="quarter" idx="1"/>
          </p:nvPr>
        </p:nvSpPr>
        <p:spPr>
          <a:xfrm>
            <a:off x="457729" y="228865"/>
            <a:ext cx="8382000" cy="6400271"/>
          </a:xfrm>
        </p:spPr>
        <p:txBody>
          <a:bodyPr>
            <a:normAutofit/>
          </a:bodyPr>
          <a:lstStyle/>
          <a:p>
            <a:pPr eaLnBrk="1" hangingPunct="1">
              <a:lnSpc>
                <a:spcPct val="80000"/>
              </a:lnSpc>
              <a:buFontTx/>
              <a:buNone/>
              <a:defRPr/>
            </a:pPr>
            <a:r>
              <a:rPr lang="en-US" b="1" dirty="0" smtClean="0"/>
              <a:t> </a:t>
            </a:r>
            <a:r>
              <a:rPr lang="en-US" b="1" dirty="0" err="1"/>
              <a:t>Sulphonamide-pyrimethamine</a:t>
            </a:r>
            <a:r>
              <a:rPr lang="en-US" b="1" dirty="0"/>
              <a:t>  </a:t>
            </a:r>
            <a:endParaRPr lang="en-US" dirty="0"/>
          </a:p>
          <a:p>
            <a:pPr eaLnBrk="1" hangingPunct="1">
              <a:lnSpc>
                <a:spcPct val="80000"/>
              </a:lnSpc>
              <a:buFontTx/>
              <a:buNone/>
              <a:defRPr/>
            </a:pPr>
            <a:r>
              <a:rPr lang="en-US" u="sng" dirty="0"/>
              <a:t>Uses</a:t>
            </a:r>
            <a:r>
              <a:rPr lang="en-US" dirty="0"/>
              <a:t>: </a:t>
            </a:r>
          </a:p>
          <a:p>
            <a:pPr eaLnBrk="1" hangingPunct="1">
              <a:lnSpc>
                <a:spcPct val="80000"/>
              </a:lnSpc>
              <a:defRPr/>
            </a:pPr>
            <a:r>
              <a:rPr lang="en-US" dirty="0"/>
              <a:t>Malaria prophylaxis e.g</a:t>
            </a:r>
            <a:r>
              <a:rPr lang="en-US" dirty="0" smtClean="0"/>
              <a:t>. </a:t>
            </a:r>
            <a:r>
              <a:rPr lang="en-US" dirty="0"/>
              <a:t>pregnancy</a:t>
            </a:r>
          </a:p>
          <a:p>
            <a:pPr>
              <a:lnSpc>
                <a:spcPct val="80000"/>
              </a:lnSpc>
              <a:defRPr/>
            </a:pPr>
            <a:r>
              <a:rPr lang="en-US" dirty="0"/>
              <a:t>Toxoplasmosis </a:t>
            </a:r>
            <a:r>
              <a:rPr lang="en-US" dirty="0" smtClean="0"/>
              <a:t>-</a:t>
            </a:r>
            <a:r>
              <a:rPr lang="en-US" b="1" dirty="0" smtClean="0"/>
              <a:t> </a:t>
            </a:r>
            <a:r>
              <a:rPr lang="en-US" dirty="0" smtClean="0"/>
              <a:t>a parasitic disease caused by the protozoan </a:t>
            </a:r>
            <a:r>
              <a:rPr lang="en-US" b="1" dirty="0" err="1" smtClean="0"/>
              <a:t>Toxoplasma</a:t>
            </a:r>
            <a:r>
              <a:rPr lang="en-US" dirty="0" smtClean="0"/>
              <a:t> </a:t>
            </a:r>
            <a:r>
              <a:rPr lang="en-US" b="1" dirty="0" err="1" smtClean="0"/>
              <a:t>gondii</a:t>
            </a:r>
            <a:r>
              <a:rPr lang="en-US" dirty="0" smtClean="0"/>
              <a:t>(combined with sulfadiazine </a:t>
            </a:r>
            <a:r>
              <a:rPr lang="en-US" dirty="0"/>
              <a:t>or </a:t>
            </a:r>
            <a:r>
              <a:rPr lang="en-US" dirty="0" err="1"/>
              <a:t>clindamycin</a:t>
            </a:r>
            <a:r>
              <a:rPr lang="en-US" dirty="0"/>
              <a:t> and folic </a:t>
            </a:r>
            <a:r>
              <a:rPr lang="en-US" dirty="0" smtClean="0"/>
              <a:t>acid)</a:t>
            </a:r>
            <a:endParaRPr lang="en-US" dirty="0"/>
          </a:p>
          <a:p>
            <a:pPr eaLnBrk="1" hangingPunct="1">
              <a:lnSpc>
                <a:spcPct val="80000"/>
              </a:lnSpc>
              <a:buFontTx/>
              <a:buNone/>
              <a:defRPr/>
            </a:pPr>
            <a:r>
              <a:rPr lang="en-US" u="sng" dirty="0" smtClean="0"/>
              <a:t>Examples</a:t>
            </a:r>
            <a:r>
              <a:rPr lang="en-US" dirty="0" smtClean="0"/>
              <a:t> </a:t>
            </a:r>
          </a:p>
          <a:p>
            <a:pPr eaLnBrk="1" hangingPunct="1">
              <a:lnSpc>
                <a:spcPct val="80000"/>
              </a:lnSpc>
              <a:buFontTx/>
              <a:buNone/>
              <a:defRPr/>
            </a:pPr>
            <a:r>
              <a:rPr lang="en-US" dirty="0" smtClean="0"/>
              <a:t>FANSIDAR </a:t>
            </a:r>
            <a:r>
              <a:rPr lang="en-US" dirty="0"/>
              <a:t>= SULPHADOXINE + </a:t>
            </a:r>
            <a:r>
              <a:rPr lang="en-US" dirty="0" smtClean="0"/>
              <a:t>PYRIMETHAMINE</a:t>
            </a:r>
            <a:endParaRPr lang="en-US" dirty="0"/>
          </a:p>
          <a:p>
            <a:pPr eaLnBrk="1" hangingPunct="1">
              <a:lnSpc>
                <a:spcPct val="80000"/>
              </a:lnSpc>
              <a:buFontTx/>
              <a:buNone/>
              <a:defRPr/>
            </a:pPr>
            <a:r>
              <a:rPr lang="en-US" dirty="0"/>
              <a:t>METAKELFIN </a:t>
            </a:r>
            <a:r>
              <a:rPr lang="en-US" dirty="0" smtClean="0"/>
              <a:t>= SULPHALENE + PYRIMETHAMINE </a:t>
            </a:r>
            <a:endParaRPr lang="en-US" dirty="0"/>
          </a:p>
          <a:p>
            <a:pPr eaLnBrk="1" hangingPunct="1">
              <a:lnSpc>
                <a:spcPct val="80000"/>
              </a:lnSpc>
              <a:buFontTx/>
              <a:buNone/>
              <a:defRPr/>
            </a:pPr>
            <a:endParaRPr lang="en-US" dirty="0"/>
          </a:p>
        </p:txBody>
      </p:sp>
    </p:spTree>
  </p:cSld>
  <p:clrMapOvr>
    <a:masterClrMapping/>
  </p:clrMapOvr>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58EA9CDB-6FB0-45B0-814E-215B438C887D}"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162</a:t>
            </a:fld>
            <a:endParaRPr lang="en-US"/>
          </a:p>
        </p:txBody>
      </p:sp>
      <p:sp>
        <p:nvSpPr>
          <p:cNvPr id="107522" name="Rectangle 2"/>
          <p:cNvSpPr>
            <a:spLocks noGrp="1" noChangeArrowheads="1"/>
          </p:cNvSpPr>
          <p:nvPr>
            <p:ph sz="quarter" idx="1"/>
          </p:nvPr>
        </p:nvSpPr>
        <p:spPr>
          <a:xfrm>
            <a:off x="457729" y="228865"/>
            <a:ext cx="8228542" cy="6400271"/>
          </a:xfrm>
        </p:spPr>
        <p:txBody>
          <a:bodyPr>
            <a:noAutofit/>
          </a:bodyPr>
          <a:lstStyle/>
          <a:p>
            <a:pPr eaLnBrk="1" hangingPunct="1">
              <a:lnSpc>
                <a:spcPct val="90000"/>
              </a:lnSpc>
              <a:buFontTx/>
              <a:buNone/>
              <a:defRPr/>
            </a:pPr>
            <a:r>
              <a:rPr lang="en-US" b="1" dirty="0"/>
              <a:t>3. PROGUANIL</a:t>
            </a:r>
            <a:r>
              <a:rPr lang="en-US" dirty="0"/>
              <a:t> </a:t>
            </a:r>
          </a:p>
          <a:p>
            <a:pPr eaLnBrk="1" hangingPunct="1">
              <a:lnSpc>
                <a:spcPct val="90000"/>
              </a:lnSpc>
              <a:buFontTx/>
              <a:buNone/>
              <a:defRPr/>
            </a:pPr>
            <a:r>
              <a:rPr lang="en-US" dirty="0">
                <a:cs typeface="Arial" charset="0"/>
              </a:rPr>
              <a:t>	●</a:t>
            </a:r>
            <a:r>
              <a:rPr lang="en-US" dirty="0"/>
              <a:t>A slowly acting blood </a:t>
            </a:r>
            <a:r>
              <a:rPr lang="en-US" dirty="0" err="1"/>
              <a:t>schizonticide</a:t>
            </a:r>
            <a:r>
              <a:rPr lang="en-US" dirty="0"/>
              <a:t> against all 4 forms of plasmodium </a:t>
            </a:r>
          </a:p>
          <a:p>
            <a:pPr eaLnBrk="1" hangingPunct="1">
              <a:lnSpc>
                <a:spcPct val="90000"/>
              </a:lnSpc>
              <a:buFontTx/>
              <a:buNone/>
              <a:defRPr/>
            </a:pPr>
            <a:r>
              <a:rPr lang="en-US" u="sng" dirty="0" err="1"/>
              <a:t>Adm</a:t>
            </a:r>
            <a:r>
              <a:rPr lang="en-US" dirty="0"/>
              <a:t>: </a:t>
            </a:r>
            <a:r>
              <a:rPr lang="en-US" dirty="0" smtClean="0"/>
              <a:t>oral &amp; adequately absorbed.</a:t>
            </a:r>
            <a:endParaRPr lang="en-US" dirty="0"/>
          </a:p>
          <a:p>
            <a:pPr eaLnBrk="1" hangingPunct="1">
              <a:lnSpc>
                <a:spcPct val="90000"/>
              </a:lnSpc>
              <a:buFontTx/>
              <a:buNone/>
              <a:defRPr/>
            </a:pPr>
            <a:r>
              <a:rPr lang="en-US" u="sng" dirty="0"/>
              <a:t>Elimination</a:t>
            </a:r>
            <a:r>
              <a:rPr lang="en-US" dirty="0"/>
              <a:t>: t</a:t>
            </a:r>
            <a:r>
              <a:rPr lang="en-US" baseline="-25000" dirty="0"/>
              <a:t>1/2</a:t>
            </a:r>
            <a:r>
              <a:rPr lang="en-US" dirty="0"/>
              <a:t> – long (once daily dosing</a:t>
            </a:r>
            <a:r>
              <a:rPr lang="en-US" dirty="0" smtClean="0"/>
              <a:t>)</a:t>
            </a:r>
            <a:endParaRPr lang="en-US" dirty="0"/>
          </a:p>
          <a:p>
            <a:pPr eaLnBrk="1" hangingPunct="1">
              <a:lnSpc>
                <a:spcPct val="90000"/>
              </a:lnSpc>
              <a:buFontTx/>
              <a:buNone/>
              <a:defRPr/>
            </a:pPr>
            <a:r>
              <a:rPr lang="en-US" u="sng" dirty="0"/>
              <a:t>S/E</a:t>
            </a:r>
          </a:p>
          <a:p>
            <a:pPr eaLnBrk="1" hangingPunct="1">
              <a:lnSpc>
                <a:spcPct val="90000"/>
              </a:lnSpc>
              <a:defRPr/>
            </a:pPr>
            <a:r>
              <a:rPr lang="en-US" dirty="0"/>
              <a:t>GIT </a:t>
            </a:r>
            <a:r>
              <a:rPr lang="en-US" dirty="0" smtClean="0"/>
              <a:t>irritation, Skin rash, Mouth ulcers &amp; Alopecia</a:t>
            </a:r>
            <a:endParaRPr lang="en-US" dirty="0"/>
          </a:p>
          <a:p>
            <a:pPr eaLnBrk="1" hangingPunct="1">
              <a:lnSpc>
                <a:spcPct val="90000"/>
              </a:lnSpc>
              <a:buFontTx/>
              <a:buNone/>
              <a:defRPr/>
            </a:pPr>
            <a:r>
              <a:rPr lang="en-US" u="sng" dirty="0"/>
              <a:t>Uses</a:t>
            </a:r>
            <a:r>
              <a:rPr lang="en-US" dirty="0"/>
              <a:t>:</a:t>
            </a:r>
          </a:p>
          <a:p>
            <a:pPr eaLnBrk="1" hangingPunct="1">
              <a:lnSpc>
                <a:spcPct val="90000"/>
              </a:lnSpc>
              <a:defRPr/>
            </a:pPr>
            <a:r>
              <a:rPr lang="en-US" dirty="0"/>
              <a:t>Prophylaxis of malaria – (alternative to mefloquine)</a:t>
            </a:r>
          </a:p>
          <a:p>
            <a:pPr eaLnBrk="1" hangingPunct="1">
              <a:lnSpc>
                <a:spcPct val="90000"/>
              </a:lnSpc>
              <a:buFontTx/>
              <a:buNone/>
              <a:defRPr/>
            </a:pPr>
            <a:r>
              <a:rPr lang="en-US" dirty="0"/>
              <a:t>Dose: 2 tabs daily.</a:t>
            </a:r>
          </a:p>
        </p:txBody>
      </p:sp>
    </p:spTree>
  </p:cSld>
  <p:clrMapOvr>
    <a:masterClrMapping/>
  </p:clrMapOvr>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9335EA1F-EE86-4252-A33D-454C931BD044}"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163</a:t>
            </a:fld>
            <a:endParaRPr lang="en-US"/>
          </a:p>
        </p:txBody>
      </p:sp>
      <p:sp>
        <p:nvSpPr>
          <p:cNvPr id="108546" name="Rectangle 2"/>
          <p:cNvSpPr>
            <a:spLocks noGrp="1" noChangeArrowheads="1"/>
          </p:cNvSpPr>
          <p:nvPr>
            <p:ph sz="quarter" idx="1"/>
          </p:nvPr>
        </p:nvSpPr>
        <p:spPr>
          <a:xfrm>
            <a:off x="457729" y="0"/>
            <a:ext cx="8228542" cy="6858000"/>
          </a:xfrm>
        </p:spPr>
        <p:txBody>
          <a:bodyPr>
            <a:normAutofit/>
          </a:bodyPr>
          <a:lstStyle/>
          <a:p>
            <a:pPr eaLnBrk="1" hangingPunct="1">
              <a:lnSpc>
                <a:spcPct val="90000"/>
              </a:lnSpc>
              <a:buFontTx/>
              <a:buNone/>
              <a:defRPr/>
            </a:pPr>
            <a:r>
              <a:rPr lang="en-US" b="1" dirty="0" smtClean="0"/>
              <a:t> </a:t>
            </a:r>
          </a:p>
          <a:p>
            <a:pPr eaLnBrk="1" hangingPunct="1">
              <a:lnSpc>
                <a:spcPct val="90000"/>
              </a:lnSpc>
              <a:buFontTx/>
              <a:buNone/>
              <a:defRPr/>
            </a:pPr>
            <a:r>
              <a:rPr lang="en-US" b="1" dirty="0" smtClean="0"/>
              <a:t>4. QUININE </a:t>
            </a:r>
            <a:r>
              <a:rPr lang="en-US" dirty="0" smtClean="0"/>
              <a:t>&amp; </a:t>
            </a:r>
            <a:r>
              <a:rPr lang="en-US" b="1" dirty="0"/>
              <a:t>QUINIDINE </a:t>
            </a:r>
            <a:r>
              <a:rPr lang="en-US" dirty="0"/>
              <a:t> </a:t>
            </a:r>
          </a:p>
          <a:p>
            <a:pPr>
              <a:lnSpc>
                <a:spcPct val="90000"/>
              </a:lnSpc>
              <a:buNone/>
              <a:defRPr/>
            </a:pPr>
            <a:r>
              <a:rPr lang="en-US" dirty="0" smtClean="0">
                <a:cs typeface="Arial" charset="0"/>
              </a:rPr>
              <a:t>●</a:t>
            </a:r>
            <a:r>
              <a:rPr lang="en-US" dirty="0" smtClean="0"/>
              <a:t> Quinine is a natural white </a:t>
            </a:r>
            <a:r>
              <a:rPr lang="en-US" dirty="0" smtClean="0">
                <a:hlinkClick r:id="rId2" tooltip="Crystal"/>
              </a:rPr>
              <a:t>crystalline</a:t>
            </a:r>
            <a:r>
              <a:rPr lang="en-US" dirty="0" smtClean="0"/>
              <a:t> </a:t>
            </a:r>
            <a:r>
              <a:rPr lang="en-US" dirty="0" smtClean="0">
                <a:hlinkClick r:id="rId3" tooltip="Alkaloid"/>
              </a:rPr>
              <a:t>alkaloid</a:t>
            </a:r>
            <a:r>
              <a:rPr lang="en-US" dirty="0" smtClean="0"/>
              <a:t> having </a:t>
            </a:r>
            <a:r>
              <a:rPr lang="en-US" dirty="0" smtClean="0">
                <a:hlinkClick r:id="rId4" tooltip="Antipyretic"/>
              </a:rPr>
              <a:t>antipyretic</a:t>
            </a:r>
            <a:r>
              <a:rPr lang="en-US" dirty="0" smtClean="0"/>
              <a:t> (fever-reducing), </a:t>
            </a:r>
            <a:r>
              <a:rPr lang="en-US" dirty="0" err="1" smtClean="0">
                <a:hlinkClick r:id="rId5" tooltip="Antimalarial drug"/>
              </a:rPr>
              <a:t>antimalarial</a:t>
            </a:r>
            <a:r>
              <a:rPr lang="en-US" dirty="0" smtClean="0"/>
              <a:t>, </a:t>
            </a:r>
            <a:r>
              <a:rPr lang="en-US" dirty="0" smtClean="0">
                <a:hlinkClick r:id="rId6" tooltip="Analgesic"/>
              </a:rPr>
              <a:t>analgesic</a:t>
            </a:r>
            <a:r>
              <a:rPr lang="en-US" dirty="0" smtClean="0"/>
              <a:t> (painkilling), and </a:t>
            </a:r>
            <a:r>
              <a:rPr lang="en-US" dirty="0" smtClean="0">
                <a:hlinkClick r:id="rId7" tooltip="Anti-inflammatory"/>
              </a:rPr>
              <a:t>anti-inflammatory</a:t>
            </a:r>
            <a:r>
              <a:rPr lang="en-US" dirty="0" smtClean="0"/>
              <a:t> properties and a bitter taste</a:t>
            </a:r>
          </a:p>
          <a:p>
            <a:pPr>
              <a:lnSpc>
                <a:spcPct val="90000"/>
              </a:lnSpc>
              <a:defRPr/>
            </a:pPr>
            <a:r>
              <a:rPr lang="en-US" dirty="0" err="1" smtClean="0"/>
              <a:t>Quinidine</a:t>
            </a:r>
            <a:r>
              <a:rPr lang="en-US" dirty="0" smtClean="0"/>
              <a:t> is an </a:t>
            </a:r>
            <a:r>
              <a:rPr lang="en-US" dirty="0" err="1" smtClean="0"/>
              <a:t>antimalarial</a:t>
            </a:r>
            <a:r>
              <a:rPr lang="en-US" dirty="0" smtClean="0"/>
              <a:t> </a:t>
            </a:r>
            <a:r>
              <a:rPr lang="en-US" dirty="0" err="1" smtClean="0"/>
              <a:t>schizonticide</a:t>
            </a:r>
            <a:r>
              <a:rPr lang="en-US" dirty="0" smtClean="0"/>
              <a:t> and an </a:t>
            </a:r>
            <a:r>
              <a:rPr lang="en-US" dirty="0" err="1" smtClean="0"/>
              <a:t>antiarrhythmic</a:t>
            </a:r>
            <a:r>
              <a:rPr lang="en-US" dirty="0" smtClean="0"/>
              <a:t> agent ; it is the isomer of quinine</a:t>
            </a:r>
            <a:endParaRPr lang="en-US" dirty="0" smtClean="0">
              <a:cs typeface="Arial" charset="0"/>
            </a:endParaRPr>
          </a:p>
          <a:p>
            <a:pPr>
              <a:lnSpc>
                <a:spcPct val="90000"/>
              </a:lnSpc>
              <a:buNone/>
              <a:defRPr/>
            </a:pPr>
            <a:r>
              <a:rPr lang="en-US" dirty="0" smtClean="0"/>
              <a:t>MOA: not well known, but rapid </a:t>
            </a:r>
            <a:r>
              <a:rPr lang="en-US" dirty="0"/>
              <a:t>blood </a:t>
            </a:r>
            <a:r>
              <a:rPr lang="en-US" dirty="0" err="1"/>
              <a:t>schizonticide</a:t>
            </a:r>
            <a:r>
              <a:rPr lang="en-US" dirty="0"/>
              <a:t> against all 4 species</a:t>
            </a:r>
            <a:r>
              <a:rPr lang="en-US" dirty="0" smtClean="0"/>
              <a:t>.</a:t>
            </a:r>
            <a:endParaRPr lang="en-US" dirty="0"/>
          </a:p>
          <a:p>
            <a:pPr eaLnBrk="1" hangingPunct="1">
              <a:lnSpc>
                <a:spcPct val="90000"/>
              </a:lnSpc>
              <a:buFontTx/>
              <a:buNone/>
              <a:defRPr/>
            </a:pPr>
            <a:r>
              <a:rPr lang="en-US" u="sng" dirty="0" err="1"/>
              <a:t>Adm</a:t>
            </a:r>
            <a:r>
              <a:rPr lang="en-US" dirty="0"/>
              <a:t>: oral, parenteral </a:t>
            </a:r>
          </a:p>
          <a:p>
            <a:pPr eaLnBrk="1" hangingPunct="1">
              <a:lnSpc>
                <a:spcPct val="90000"/>
              </a:lnSpc>
              <a:buFontTx/>
              <a:buNone/>
              <a:defRPr/>
            </a:pPr>
            <a:r>
              <a:rPr lang="en-US" u="sng" dirty="0"/>
              <a:t>Abs</a:t>
            </a:r>
            <a:r>
              <a:rPr lang="en-US" dirty="0"/>
              <a:t>: rapid, impaired by Al</a:t>
            </a:r>
            <a:r>
              <a:rPr lang="en-US" baseline="30000" dirty="0"/>
              <a:t>3+</a:t>
            </a:r>
            <a:r>
              <a:rPr lang="en-US" dirty="0"/>
              <a:t> containing antacids</a:t>
            </a:r>
          </a:p>
          <a:p>
            <a:pPr eaLnBrk="1" hangingPunct="1">
              <a:lnSpc>
                <a:spcPct val="90000"/>
              </a:lnSpc>
              <a:buFontTx/>
              <a:buNone/>
              <a:defRPr/>
            </a:pPr>
            <a:r>
              <a:rPr lang="en-US" u="sng" dirty="0"/>
              <a:t>Distribution</a:t>
            </a:r>
            <a:r>
              <a:rPr lang="en-US" dirty="0"/>
              <a:t>: </a:t>
            </a:r>
            <a:r>
              <a:rPr lang="en-US" dirty="0" smtClean="0"/>
              <a:t>wide &amp; with extensive </a:t>
            </a:r>
            <a:r>
              <a:rPr lang="en-US" dirty="0"/>
              <a:t>protein- </a:t>
            </a:r>
            <a:r>
              <a:rPr lang="en-US" dirty="0" smtClean="0"/>
              <a:t>binding hence a loading </a:t>
            </a:r>
            <a:r>
              <a:rPr lang="en-US" dirty="0"/>
              <a:t>dose is </a:t>
            </a:r>
            <a:r>
              <a:rPr lang="en-US" dirty="0" smtClean="0"/>
              <a:t>required.</a:t>
            </a:r>
            <a:endParaRPr lang="en-US" dirty="0"/>
          </a:p>
          <a:p>
            <a:pPr eaLnBrk="1" hangingPunct="1">
              <a:lnSpc>
                <a:spcPct val="90000"/>
              </a:lnSpc>
              <a:buFontTx/>
              <a:buNone/>
              <a:defRPr/>
            </a:pPr>
            <a:r>
              <a:rPr lang="en-US" u="sng" dirty="0" smtClean="0"/>
              <a:t>Elimination</a:t>
            </a:r>
            <a:r>
              <a:rPr lang="en-US" dirty="0" smtClean="0"/>
              <a:t>:</a:t>
            </a:r>
            <a:endParaRPr lang="en-US" dirty="0"/>
          </a:p>
          <a:p>
            <a:pPr eaLnBrk="1" hangingPunct="1">
              <a:lnSpc>
                <a:spcPct val="90000"/>
              </a:lnSpc>
              <a:defRPr/>
            </a:pPr>
            <a:r>
              <a:rPr lang="en-US" dirty="0"/>
              <a:t>Liver metabolism, renal excretion (NB. Monitor in renal impairment)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8546">
                                            <p:txEl>
                                              <p:pRg st="0" end="0"/>
                                            </p:txEl>
                                          </p:spTgt>
                                        </p:tgtEl>
                                        <p:attrNameLst>
                                          <p:attrName>style.visibility</p:attrName>
                                        </p:attrNameLst>
                                      </p:cBhvr>
                                      <p:to>
                                        <p:strVal val="visible"/>
                                      </p:to>
                                    </p:set>
                                    <p:animEffect transition="in" filter="blinds(horizontal)">
                                      <p:cBhvr>
                                        <p:cTn id="7" dur="500"/>
                                        <p:tgtEl>
                                          <p:spTgt spid="1085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8546">
                                            <p:txEl>
                                              <p:pRg st="1" end="1"/>
                                            </p:txEl>
                                          </p:spTgt>
                                        </p:tgtEl>
                                        <p:attrNameLst>
                                          <p:attrName>style.visibility</p:attrName>
                                        </p:attrNameLst>
                                      </p:cBhvr>
                                      <p:to>
                                        <p:strVal val="visible"/>
                                      </p:to>
                                    </p:set>
                                    <p:animEffect transition="in" filter="blinds(horizontal)">
                                      <p:cBhvr>
                                        <p:cTn id="12" dur="500"/>
                                        <p:tgtEl>
                                          <p:spTgt spid="1085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8546">
                                            <p:txEl>
                                              <p:pRg st="2" end="2"/>
                                            </p:txEl>
                                          </p:spTgt>
                                        </p:tgtEl>
                                        <p:attrNameLst>
                                          <p:attrName>style.visibility</p:attrName>
                                        </p:attrNameLst>
                                      </p:cBhvr>
                                      <p:to>
                                        <p:strVal val="visible"/>
                                      </p:to>
                                    </p:set>
                                    <p:animEffect transition="in" filter="blinds(horizontal)">
                                      <p:cBhvr>
                                        <p:cTn id="17" dur="500"/>
                                        <p:tgtEl>
                                          <p:spTgt spid="10854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8546">
                                            <p:txEl>
                                              <p:pRg st="3" end="3"/>
                                            </p:txEl>
                                          </p:spTgt>
                                        </p:tgtEl>
                                        <p:attrNameLst>
                                          <p:attrName>style.visibility</p:attrName>
                                        </p:attrNameLst>
                                      </p:cBhvr>
                                      <p:to>
                                        <p:strVal val="visible"/>
                                      </p:to>
                                    </p:set>
                                    <p:animEffect transition="in" filter="blinds(horizontal)">
                                      <p:cBhvr>
                                        <p:cTn id="22" dur="500"/>
                                        <p:tgtEl>
                                          <p:spTgt spid="10854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8546">
                                            <p:txEl>
                                              <p:pRg st="4" end="4"/>
                                            </p:txEl>
                                          </p:spTgt>
                                        </p:tgtEl>
                                        <p:attrNameLst>
                                          <p:attrName>style.visibility</p:attrName>
                                        </p:attrNameLst>
                                      </p:cBhvr>
                                      <p:to>
                                        <p:strVal val="visible"/>
                                      </p:to>
                                    </p:set>
                                    <p:animEffect transition="in" filter="blinds(horizontal)">
                                      <p:cBhvr>
                                        <p:cTn id="27" dur="500"/>
                                        <p:tgtEl>
                                          <p:spTgt spid="10854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8546">
                                            <p:txEl>
                                              <p:pRg st="5" end="5"/>
                                            </p:txEl>
                                          </p:spTgt>
                                        </p:tgtEl>
                                        <p:attrNameLst>
                                          <p:attrName>style.visibility</p:attrName>
                                        </p:attrNameLst>
                                      </p:cBhvr>
                                      <p:to>
                                        <p:strVal val="visible"/>
                                      </p:to>
                                    </p:set>
                                    <p:animEffect transition="in" filter="blinds(horizontal)">
                                      <p:cBhvr>
                                        <p:cTn id="32" dur="500"/>
                                        <p:tgtEl>
                                          <p:spTgt spid="10854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8546">
                                            <p:txEl>
                                              <p:pRg st="6" end="6"/>
                                            </p:txEl>
                                          </p:spTgt>
                                        </p:tgtEl>
                                        <p:attrNameLst>
                                          <p:attrName>style.visibility</p:attrName>
                                        </p:attrNameLst>
                                      </p:cBhvr>
                                      <p:to>
                                        <p:strVal val="visible"/>
                                      </p:to>
                                    </p:set>
                                    <p:animEffect transition="in" filter="blinds(horizontal)">
                                      <p:cBhvr>
                                        <p:cTn id="37" dur="500"/>
                                        <p:tgtEl>
                                          <p:spTgt spid="10854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8546">
                                            <p:txEl>
                                              <p:pRg st="7" end="7"/>
                                            </p:txEl>
                                          </p:spTgt>
                                        </p:tgtEl>
                                        <p:attrNameLst>
                                          <p:attrName>style.visibility</p:attrName>
                                        </p:attrNameLst>
                                      </p:cBhvr>
                                      <p:to>
                                        <p:strVal val="visible"/>
                                      </p:to>
                                    </p:set>
                                    <p:animEffect transition="in" filter="blinds(horizontal)">
                                      <p:cBhvr>
                                        <p:cTn id="42" dur="500"/>
                                        <p:tgtEl>
                                          <p:spTgt spid="10854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08546">
                                            <p:txEl>
                                              <p:pRg st="8" end="8"/>
                                            </p:txEl>
                                          </p:spTgt>
                                        </p:tgtEl>
                                        <p:attrNameLst>
                                          <p:attrName>style.visibility</p:attrName>
                                        </p:attrNameLst>
                                      </p:cBhvr>
                                      <p:to>
                                        <p:strVal val="visible"/>
                                      </p:to>
                                    </p:set>
                                    <p:animEffect transition="in" filter="blinds(horizontal)">
                                      <p:cBhvr>
                                        <p:cTn id="47" dur="500"/>
                                        <p:tgtEl>
                                          <p:spTgt spid="10854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08546">
                                            <p:txEl>
                                              <p:pRg st="9" end="9"/>
                                            </p:txEl>
                                          </p:spTgt>
                                        </p:tgtEl>
                                        <p:attrNameLst>
                                          <p:attrName>style.visibility</p:attrName>
                                        </p:attrNameLst>
                                      </p:cBhvr>
                                      <p:to>
                                        <p:strVal val="visible"/>
                                      </p:to>
                                    </p:set>
                                    <p:animEffect transition="in" filter="blinds(horizontal)">
                                      <p:cBhvr>
                                        <p:cTn id="52" dur="500"/>
                                        <p:tgtEl>
                                          <p:spTgt spid="10854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build="p"/>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52400"/>
          </a:xfrm>
        </p:spPr>
        <p:txBody>
          <a:bodyPr>
            <a:normAutofit fontScale="90000"/>
          </a:bodyPr>
          <a:lstStyle/>
          <a:p>
            <a:endParaRPr lang="en-US" dirty="0"/>
          </a:p>
        </p:txBody>
      </p:sp>
      <p:sp>
        <p:nvSpPr>
          <p:cNvPr id="4" name="Date Placeholder 3"/>
          <p:cNvSpPr>
            <a:spLocks noGrp="1"/>
          </p:cNvSpPr>
          <p:nvPr>
            <p:ph type="dt" sz="half" idx="10"/>
          </p:nvPr>
        </p:nvSpPr>
        <p:spPr/>
        <p:txBody>
          <a:bodyPr/>
          <a:lstStyle/>
          <a:p>
            <a:fld id="{9E6841E7-880E-4E5E-8869-D15FFEE6AF0D}"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6" name="Slide Number Placeholder 5"/>
          <p:cNvSpPr>
            <a:spLocks noGrp="1"/>
          </p:cNvSpPr>
          <p:nvPr>
            <p:ph type="sldNum" sz="quarter" idx="12"/>
          </p:nvPr>
        </p:nvSpPr>
        <p:spPr/>
        <p:txBody>
          <a:bodyPr/>
          <a:lstStyle/>
          <a:p>
            <a:fld id="{B3FF6EFA-CE3E-45B5-8032-ADD62FD9E906}" type="slidenum">
              <a:rPr lang="en-US" smtClean="0"/>
              <a:pPr/>
              <a:t>164</a:t>
            </a:fld>
            <a:endParaRPr lang="en-US"/>
          </a:p>
        </p:txBody>
      </p:sp>
      <p:sp>
        <p:nvSpPr>
          <p:cNvPr id="3" name="Content Placeholder 2"/>
          <p:cNvSpPr>
            <a:spLocks noGrp="1"/>
          </p:cNvSpPr>
          <p:nvPr>
            <p:ph sz="quarter" idx="1"/>
          </p:nvPr>
        </p:nvSpPr>
        <p:spPr>
          <a:xfrm>
            <a:off x="457200" y="1600200"/>
            <a:ext cx="8229600" cy="5029200"/>
          </a:xfrm>
        </p:spPr>
        <p:txBody>
          <a:bodyPr>
            <a:normAutofit fontScale="925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dirty="0" smtClean="0"/>
              <a:t>19th-century illustration of </a:t>
            </a:r>
            <a:r>
              <a:rPr lang="en-US" i="1" dirty="0" smtClean="0"/>
              <a:t>Cinchona calisaya</a:t>
            </a:r>
            <a:endParaRPr lang="en-US" dirty="0"/>
          </a:p>
        </p:txBody>
      </p:sp>
      <p:pic>
        <p:nvPicPr>
          <p:cNvPr id="300034" name="Picture 2" descr="http://upload.wikimedia.org/wikipedia/commons/thumb/5/5d/Cinchona_calisaya_-_K%C3%B6hler%E2%80%93s_Medizinal-Pflanzen-179.jpg/130px-Cinchona_calisaya_-_K%C3%B6hler%E2%80%93s_Medizinal-Pflanzen-179.jpg"/>
          <p:cNvPicPr>
            <a:picLocks noChangeAspect="1" noChangeArrowheads="1"/>
          </p:cNvPicPr>
          <p:nvPr/>
        </p:nvPicPr>
        <p:blipFill>
          <a:blip r:embed="rId2" cstate="print"/>
          <a:srcRect/>
          <a:stretch>
            <a:fillRect/>
          </a:stretch>
        </p:blipFill>
        <p:spPr bwMode="auto">
          <a:xfrm>
            <a:off x="1600200" y="228600"/>
            <a:ext cx="5486400" cy="5867400"/>
          </a:xfrm>
          <a:prstGeom prst="rect">
            <a:avLst/>
          </a:prstGeom>
          <a:noFill/>
        </p:spPr>
      </p:pic>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69D04A93-B31F-4C7D-9C2B-EA9219F614B4}"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165</a:t>
            </a:fld>
            <a:endParaRPr lang="en-US"/>
          </a:p>
        </p:txBody>
      </p:sp>
      <p:sp>
        <p:nvSpPr>
          <p:cNvPr id="155651" name="Rectangle 3"/>
          <p:cNvSpPr>
            <a:spLocks noGrp="1" noChangeArrowheads="1"/>
          </p:cNvSpPr>
          <p:nvPr>
            <p:ph sz="quarter" idx="1"/>
          </p:nvPr>
        </p:nvSpPr>
        <p:spPr>
          <a:xfrm>
            <a:off x="457729" y="152401"/>
            <a:ext cx="8457407" cy="6553200"/>
          </a:xfrm>
        </p:spPr>
        <p:txBody>
          <a:bodyPr>
            <a:noAutofit/>
          </a:bodyPr>
          <a:lstStyle/>
          <a:p>
            <a:pPr eaLnBrk="1" hangingPunct="1">
              <a:lnSpc>
                <a:spcPct val="80000"/>
              </a:lnSpc>
              <a:buFontTx/>
              <a:buNone/>
              <a:defRPr/>
            </a:pPr>
            <a:r>
              <a:rPr lang="en-US" b="1" u="sng" dirty="0" smtClean="0"/>
              <a:t>S/E</a:t>
            </a:r>
            <a:endParaRPr lang="en-US" dirty="0"/>
          </a:p>
          <a:p>
            <a:pPr eaLnBrk="1" hangingPunct="1">
              <a:lnSpc>
                <a:spcPct val="80000"/>
              </a:lnSpc>
              <a:buFontTx/>
              <a:buNone/>
              <a:defRPr/>
            </a:pPr>
            <a:r>
              <a:rPr lang="en-US" dirty="0"/>
              <a:t>1.</a:t>
            </a:r>
            <a:r>
              <a:rPr lang="en-US" b="1" dirty="0"/>
              <a:t>Cinchonism</a:t>
            </a:r>
            <a:r>
              <a:rPr lang="en-US" dirty="0"/>
              <a:t> – </a:t>
            </a:r>
            <a:r>
              <a:rPr lang="en-US" dirty="0" smtClean="0"/>
              <a:t>a </a:t>
            </a:r>
            <a:r>
              <a:rPr lang="en-US" dirty="0"/>
              <a:t>combination of </a:t>
            </a:r>
            <a:r>
              <a:rPr lang="en-US" dirty="0" smtClean="0"/>
              <a:t> </a:t>
            </a:r>
            <a:r>
              <a:rPr lang="en-US" dirty="0"/>
              <a:t>–Tinnitus, visual disturbance, dizziness, headache, nausea</a:t>
            </a:r>
          </a:p>
          <a:p>
            <a:pPr eaLnBrk="1" hangingPunct="1">
              <a:lnSpc>
                <a:spcPct val="80000"/>
              </a:lnSpc>
              <a:buFontTx/>
              <a:buNone/>
              <a:defRPr/>
            </a:pPr>
            <a:r>
              <a:rPr lang="en-US" b="1" u="sng" dirty="0"/>
              <a:t>Serious S/E</a:t>
            </a:r>
          </a:p>
          <a:p>
            <a:pPr eaLnBrk="1" hangingPunct="1">
              <a:lnSpc>
                <a:spcPct val="80000"/>
              </a:lnSpc>
              <a:buFontTx/>
              <a:buNone/>
              <a:defRPr/>
            </a:pPr>
            <a:r>
              <a:rPr lang="en-US" dirty="0"/>
              <a:t>2. Audio-visual disturbance</a:t>
            </a:r>
          </a:p>
          <a:p>
            <a:pPr eaLnBrk="1" hangingPunct="1">
              <a:lnSpc>
                <a:spcPct val="80000"/>
              </a:lnSpc>
              <a:buFontTx/>
              <a:buNone/>
              <a:defRPr/>
            </a:pPr>
            <a:r>
              <a:rPr lang="en-US" dirty="0"/>
              <a:t>3. Hypersensitivity </a:t>
            </a:r>
            <a:r>
              <a:rPr lang="en-US" dirty="0" smtClean="0"/>
              <a:t>reactions</a:t>
            </a:r>
            <a:endParaRPr lang="en-US" dirty="0"/>
          </a:p>
          <a:p>
            <a:pPr eaLnBrk="1" hangingPunct="1">
              <a:lnSpc>
                <a:spcPct val="80000"/>
              </a:lnSpc>
              <a:buFontTx/>
              <a:buNone/>
              <a:defRPr/>
            </a:pPr>
            <a:r>
              <a:rPr lang="en-US" dirty="0"/>
              <a:t>4. Hypoglycemia (stimulates insulin release, felt most in pregnancy)</a:t>
            </a:r>
          </a:p>
          <a:p>
            <a:pPr eaLnBrk="1" hangingPunct="1">
              <a:lnSpc>
                <a:spcPct val="80000"/>
              </a:lnSpc>
              <a:buFontTx/>
              <a:buNone/>
              <a:defRPr/>
            </a:pPr>
            <a:r>
              <a:rPr lang="en-US" dirty="0"/>
              <a:t>5.GIT irritation </a:t>
            </a:r>
          </a:p>
          <a:p>
            <a:pPr eaLnBrk="1" hangingPunct="1">
              <a:lnSpc>
                <a:spcPct val="80000"/>
              </a:lnSpc>
              <a:buFontTx/>
              <a:buNone/>
              <a:defRPr/>
            </a:pPr>
            <a:r>
              <a:rPr lang="en-US" dirty="0"/>
              <a:t>6. Hematological abnormalities – </a:t>
            </a:r>
            <a:r>
              <a:rPr lang="en-US" dirty="0" err="1" smtClean="0"/>
              <a:t>hemolysis</a:t>
            </a:r>
            <a:r>
              <a:rPr lang="en-US" dirty="0" smtClean="0"/>
              <a:t>, </a:t>
            </a:r>
            <a:r>
              <a:rPr lang="en-US" dirty="0" err="1"/>
              <a:t>leukopenia</a:t>
            </a:r>
            <a:r>
              <a:rPr lang="en-US" dirty="0"/>
              <a:t>, </a:t>
            </a:r>
            <a:r>
              <a:rPr lang="en-US" dirty="0" err="1"/>
              <a:t>agranulocytosis</a:t>
            </a:r>
            <a:r>
              <a:rPr lang="en-US" dirty="0"/>
              <a:t>, thrombocytopenia</a:t>
            </a:r>
          </a:p>
          <a:p>
            <a:pPr eaLnBrk="1" hangingPunct="1">
              <a:lnSpc>
                <a:spcPct val="80000"/>
              </a:lnSpc>
              <a:buFontTx/>
              <a:buNone/>
              <a:defRPr/>
            </a:pPr>
            <a:r>
              <a:rPr lang="en-US" dirty="0"/>
              <a:t>7. Thrombophlebitis at site of infusion</a:t>
            </a:r>
          </a:p>
          <a:p>
            <a:pPr eaLnBrk="1" hangingPunct="1">
              <a:lnSpc>
                <a:spcPct val="80000"/>
              </a:lnSpc>
              <a:buFontTx/>
              <a:buNone/>
              <a:defRPr/>
            </a:pPr>
            <a:r>
              <a:rPr lang="en-US" dirty="0"/>
              <a:t>8. Mild uterine </a:t>
            </a:r>
            <a:r>
              <a:rPr lang="en-US" dirty="0" smtClean="0"/>
              <a:t>contractions </a:t>
            </a:r>
            <a:r>
              <a:rPr lang="en-US" dirty="0"/>
              <a:t>(</a:t>
            </a:r>
            <a:r>
              <a:rPr lang="en-US" dirty="0" smtClean="0"/>
              <a:t>esp. </a:t>
            </a:r>
            <a:r>
              <a:rPr lang="en-US" dirty="0"/>
              <a:t>3rd trimester</a:t>
            </a:r>
            <a:r>
              <a:rPr lang="en-US" dirty="0" smtClean="0"/>
              <a:t>)</a:t>
            </a:r>
            <a:endParaRPr lang="en-US" dirty="0"/>
          </a:p>
          <a:p>
            <a:pPr eaLnBrk="1" hangingPunct="1">
              <a:lnSpc>
                <a:spcPct val="80000"/>
              </a:lnSpc>
              <a:buFontTx/>
              <a:buNone/>
              <a:defRPr/>
            </a:pPr>
            <a:r>
              <a:rPr lang="en-US" dirty="0"/>
              <a:t>9. Hypotension – with rapid infusion</a:t>
            </a:r>
          </a:p>
          <a:p>
            <a:pPr eaLnBrk="1" hangingPunct="1">
              <a:lnSpc>
                <a:spcPct val="80000"/>
              </a:lnSpc>
              <a:buFontTx/>
              <a:buNone/>
              <a:defRPr/>
            </a:pPr>
            <a:endParaRPr lang="en-US" dirty="0"/>
          </a:p>
        </p:txBody>
      </p:sp>
    </p:spTree>
  </p:cSld>
  <p:clrMapOvr>
    <a:masterClrMapping/>
  </p:clrMapOvr>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CB7D01A9-1C32-46E5-AD99-2E31C4705D6F}"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166</a:t>
            </a:fld>
            <a:endParaRPr lang="en-US"/>
          </a:p>
        </p:txBody>
      </p:sp>
      <p:sp>
        <p:nvSpPr>
          <p:cNvPr id="156675" name="Rectangle 3"/>
          <p:cNvSpPr>
            <a:spLocks noGrp="1" noChangeArrowheads="1"/>
          </p:cNvSpPr>
          <p:nvPr>
            <p:ph sz="quarter" idx="1"/>
          </p:nvPr>
        </p:nvSpPr>
        <p:spPr>
          <a:xfrm>
            <a:off x="457729" y="457730"/>
            <a:ext cx="8228542" cy="6400271"/>
          </a:xfrm>
        </p:spPr>
        <p:txBody>
          <a:bodyPr>
            <a:normAutofit/>
          </a:bodyPr>
          <a:lstStyle/>
          <a:p>
            <a:pPr eaLnBrk="1" hangingPunct="1">
              <a:lnSpc>
                <a:spcPct val="80000"/>
              </a:lnSpc>
              <a:buFontTx/>
              <a:buNone/>
              <a:defRPr/>
            </a:pPr>
            <a:r>
              <a:rPr lang="en-US" dirty="0" smtClean="0"/>
              <a:t>Quinine……</a:t>
            </a:r>
            <a:endParaRPr lang="en-US" dirty="0"/>
          </a:p>
          <a:p>
            <a:pPr eaLnBrk="1" hangingPunct="1">
              <a:lnSpc>
                <a:spcPct val="80000"/>
              </a:lnSpc>
              <a:buFontTx/>
              <a:buNone/>
              <a:defRPr/>
            </a:pPr>
            <a:r>
              <a:rPr lang="en-US" b="1" u="sng" dirty="0"/>
              <a:t>Precautions/ </a:t>
            </a:r>
            <a:r>
              <a:rPr lang="en-US" b="1" u="sng" dirty="0" smtClean="0"/>
              <a:t>avoid in:</a:t>
            </a:r>
            <a:endParaRPr lang="en-US" b="1" u="sng" dirty="0"/>
          </a:p>
          <a:p>
            <a:pPr eaLnBrk="1" hangingPunct="1">
              <a:lnSpc>
                <a:spcPct val="80000"/>
              </a:lnSpc>
              <a:defRPr/>
            </a:pPr>
            <a:r>
              <a:rPr lang="en-US" dirty="0" smtClean="0"/>
              <a:t>Severe </a:t>
            </a:r>
            <a:r>
              <a:rPr lang="en-US" dirty="0" err="1"/>
              <a:t>cinchonism</a:t>
            </a:r>
            <a:r>
              <a:rPr lang="en-US" dirty="0"/>
              <a:t> </a:t>
            </a:r>
            <a:r>
              <a:rPr lang="en-US" dirty="0" smtClean="0"/>
              <a:t>(</a:t>
            </a:r>
            <a:r>
              <a:rPr lang="en-US" dirty="0"/>
              <a:t>discontinue therapy)</a:t>
            </a:r>
          </a:p>
          <a:p>
            <a:pPr eaLnBrk="1" hangingPunct="1">
              <a:lnSpc>
                <a:spcPct val="80000"/>
              </a:lnSpc>
              <a:defRPr/>
            </a:pPr>
            <a:r>
              <a:rPr lang="en-US" dirty="0"/>
              <a:t>Auditory or visual problems</a:t>
            </a:r>
          </a:p>
          <a:p>
            <a:pPr eaLnBrk="1" hangingPunct="1">
              <a:lnSpc>
                <a:spcPct val="80000"/>
              </a:lnSpc>
              <a:defRPr/>
            </a:pPr>
            <a:r>
              <a:rPr lang="en-US" dirty="0"/>
              <a:t>Presence of myasthenia gravis</a:t>
            </a:r>
          </a:p>
          <a:p>
            <a:pPr eaLnBrk="1" hangingPunct="1">
              <a:lnSpc>
                <a:spcPct val="80000"/>
              </a:lnSpc>
              <a:defRPr/>
            </a:pPr>
            <a:r>
              <a:rPr lang="en-US" dirty="0"/>
              <a:t>Cardiac abnormalities</a:t>
            </a:r>
          </a:p>
          <a:p>
            <a:pPr eaLnBrk="1" hangingPunct="1">
              <a:lnSpc>
                <a:spcPct val="80000"/>
              </a:lnSpc>
              <a:defRPr/>
            </a:pPr>
            <a:r>
              <a:rPr lang="en-US" dirty="0"/>
              <a:t>Patients who have recently received </a:t>
            </a:r>
            <a:r>
              <a:rPr lang="en-US" dirty="0" err="1" smtClean="0"/>
              <a:t>mefloquine</a:t>
            </a:r>
            <a:endParaRPr lang="en-US" dirty="0"/>
          </a:p>
          <a:p>
            <a:pPr eaLnBrk="1" hangingPunct="1">
              <a:lnSpc>
                <a:spcPct val="80000"/>
              </a:lnSpc>
              <a:buFontTx/>
              <a:buNone/>
              <a:defRPr/>
            </a:pPr>
            <a:r>
              <a:rPr lang="en-US" b="1" u="sng" dirty="0"/>
              <a:t>D/I</a:t>
            </a:r>
          </a:p>
          <a:p>
            <a:pPr eaLnBrk="1" hangingPunct="1">
              <a:lnSpc>
                <a:spcPct val="80000"/>
              </a:lnSpc>
              <a:defRPr/>
            </a:pPr>
            <a:r>
              <a:rPr lang="en-US" dirty="0"/>
              <a:t>Mefloquine (increases </a:t>
            </a:r>
            <a:r>
              <a:rPr lang="en-US" dirty="0" smtClean="0"/>
              <a:t>quinine </a:t>
            </a:r>
            <a:r>
              <a:rPr lang="en-US" dirty="0"/>
              <a:t>toxicity) – do not co-administer </a:t>
            </a:r>
          </a:p>
          <a:p>
            <a:pPr>
              <a:lnSpc>
                <a:spcPct val="80000"/>
              </a:lnSpc>
              <a:defRPr/>
            </a:pPr>
            <a:r>
              <a:rPr lang="en-US" dirty="0" smtClean="0"/>
              <a:t>Quinine </a:t>
            </a:r>
            <a:r>
              <a:rPr lang="en-US" dirty="0"/>
              <a:t>raises </a:t>
            </a:r>
            <a:r>
              <a:rPr lang="en-US" dirty="0" smtClean="0"/>
              <a:t>the </a:t>
            </a:r>
            <a:r>
              <a:rPr lang="en-US" dirty="0"/>
              <a:t>plasma </a:t>
            </a:r>
            <a:r>
              <a:rPr lang="en-US" dirty="0" smtClean="0"/>
              <a:t>conc. of </a:t>
            </a:r>
            <a:r>
              <a:rPr lang="en-US" dirty="0" err="1" smtClean="0"/>
              <a:t>Warfarin</a:t>
            </a:r>
            <a:r>
              <a:rPr lang="en-US" dirty="0" smtClean="0"/>
              <a:t> and </a:t>
            </a:r>
            <a:r>
              <a:rPr lang="en-US" dirty="0" err="1" smtClean="0"/>
              <a:t>Digoxin</a:t>
            </a:r>
            <a:r>
              <a:rPr lang="en-US" dirty="0" smtClean="0"/>
              <a:t> </a:t>
            </a:r>
            <a:endParaRPr lang="en-US" dirty="0"/>
          </a:p>
          <a:p>
            <a:pPr eaLnBrk="1" hangingPunct="1">
              <a:lnSpc>
                <a:spcPct val="80000"/>
              </a:lnSpc>
              <a:defRPr/>
            </a:pPr>
            <a:endParaRPr lang="en-US" dirty="0"/>
          </a:p>
          <a:p>
            <a:pPr eaLnBrk="1" hangingPunct="1">
              <a:lnSpc>
                <a:spcPct val="80000"/>
              </a:lnSpc>
              <a:buFontTx/>
              <a:buNone/>
              <a:defRPr/>
            </a:pPr>
            <a:endParaRPr lang="en-US" b="1" u="sng" dirty="0"/>
          </a:p>
        </p:txBody>
      </p:sp>
    </p:spTree>
  </p:cSld>
  <p:clrMapOvr>
    <a:masterClrMapping/>
  </p:clrMapOvr>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68F8EE7C-34AB-49D9-BF97-153649E8A30D}"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167</a:t>
            </a:fld>
            <a:endParaRPr lang="en-US"/>
          </a:p>
        </p:txBody>
      </p:sp>
      <p:sp>
        <p:nvSpPr>
          <p:cNvPr id="156675" name="Rectangle 3"/>
          <p:cNvSpPr>
            <a:spLocks noGrp="1" noChangeArrowheads="1"/>
          </p:cNvSpPr>
          <p:nvPr>
            <p:ph sz="quarter" idx="1"/>
          </p:nvPr>
        </p:nvSpPr>
        <p:spPr>
          <a:xfrm>
            <a:off x="457729" y="457730"/>
            <a:ext cx="8228542" cy="6400271"/>
          </a:xfrm>
        </p:spPr>
        <p:txBody>
          <a:bodyPr>
            <a:normAutofit/>
          </a:bodyPr>
          <a:lstStyle/>
          <a:p>
            <a:pPr eaLnBrk="1" hangingPunct="1">
              <a:lnSpc>
                <a:spcPct val="80000"/>
              </a:lnSpc>
              <a:buFontTx/>
              <a:buNone/>
              <a:defRPr/>
            </a:pPr>
            <a:r>
              <a:rPr lang="en-US" dirty="0"/>
              <a:t>Quinine: </a:t>
            </a:r>
          </a:p>
          <a:p>
            <a:pPr eaLnBrk="1" hangingPunct="1">
              <a:lnSpc>
                <a:spcPct val="80000"/>
              </a:lnSpc>
              <a:buFontTx/>
              <a:buNone/>
              <a:defRPr/>
            </a:pPr>
            <a:r>
              <a:rPr lang="en-US" b="1" u="sng" dirty="0"/>
              <a:t>Uses</a:t>
            </a:r>
            <a:r>
              <a:rPr lang="en-US" dirty="0"/>
              <a:t>: </a:t>
            </a:r>
          </a:p>
          <a:p>
            <a:pPr eaLnBrk="1" hangingPunct="1">
              <a:lnSpc>
                <a:spcPct val="80000"/>
              </a:lnSpc>
              <a:defRPr/>
            </a:pPr>
            <a:r>
              <a:rPr lang="en-US" dirty="0"/>
              <a:t>1. Severe </a:t>
            </a:r>
            <a:r>
              <a:rPr lang="en-US" dirty="0" err="1"/>
              <a:t>falciparum</a:t>
            </a:r>
            <a:r>
              <a:rPr lang="en-US" dirty="0"/>
              <a:t> malaria (DOC, parenteral</a:t>
            </a:r>
            <a:r>
              <a:rPr lang="en-US" dirty="0" smtClean="0"/>
              <a:t>)</a:t>
            </a:r>
            <a:endParaRPr lang="en-US" dirty="0"/>
          </a:p>
          <a:p>
            <a:r>
              <a:rPr lang="en-US" dirty="0"/>
              <a:t>2. </a:t>
            </a:r>
            <a:r>
              <a:rPr lang="en-US" dirty="0" err="1"/>
              <a:t>Babesiosis</a:t>
            </a:r>
            <a:r>
              <a:rPr lang="en-US" dirty="0"/>
              <a:t> (</a:t>
            </a:r>
            <a:r>
              <a:rPr lang="en-US" dirty="0" err="1"/>
              <a:t>Babesia</a:t>
            </a:r>
            <a:r>
              <a:rPr lang="en-US" dirty="0"/>
              <a:t> </a:t>
            </a:r>
            <a:r>
              <a:rPr lang="en-US" dirty="0" err="1"/>
              <a:t>microti</a:t>
            </a:r>
            <a:r>
              <a:rPr lang="en-US" dirty="0" smtClean="0"/>
              <a:t>) </a:t>
            </a:r>
            <a:r>
              <a:rPr lang="en-US" b="1" dirty="0" err="1" smtClean="0"/>
              <a:t>Babesiosis</a:t>
            </a:r>
            <a:r>
              <a:rPr lang="en-US" dirty="0" smtClean="0"/>
              <a:t> is a </a:t>
            </a:r>
            <a:r>
              <a:rPr lang="en-US" dirty="0" smtClean="0">
                <a:hlinkClick r:id="rId2" tooltip="Malaria"/>
              </a:rPr>
              <a:t>malaria-like</a:t>
            </a:r>
            <a:r>
              <a:rPr lang="en-US" dirty="0" smtClean="0"/>
              <a:t> </a:t>
            </a:r>
            <a:r>
              <a:rPr lang="en-US" dirty="0" smtClean="0">
                <a:hlinkClick r:id="rId3" tooltip="Parasitic disease"/>
              </a:rPr>
              <a:t>parasitic disease</a:t>
            </a:r>
            <a:r>
              <a:rPr lang="en-US" dirty="0" smtClean="0"/>
              <a:t> caused by infection with </a:t>
            </a:r>
            <a:r>
              <a:rPr lang="en-US" i="1" dirty="0" err="1" smtClean="0">
                <a:hlinkClick r:id="rId4" tooltip="Babesia"/>
              </a:rPr>
              <a:t>Babesia</a:t>
            </a:r>
            <a:r>
              <a:rPr lang="en-US" i="1" dirty="0" smtClean="0"/>
              <a:t>-</a:t>
            </a:r>
            <a:r>
              <a:rPr lang="en-US" dirty="0" smtClean="0"/>
              <a:t> </a:t>
            </a:r>
            <a:r>
              <a:rPr lang="en-US" dirty="0"/>
              <a:t>DOC in combination </a:t>
            </a:r>
            <a:r>
              <a:rPr lang="en-US" dirty="0" smtClean="0"/>
              <a:t>with </a:t>
            </a:r>
            <a:r>
              <a:rPr lang="en-US" dirty="0" err="1" smtClean="0"/>
              <a:t>clindamycin</a:t>
            </a:r>
            <a:endParaRPr lang="en-US" dirty="0"/>
          </a:p>
          <a:p>
            <a:pPr eaLnBrk="1" hangingPunct="1">
              <a:lnSpc>
                <a:spcPct val="80000"/>
              </a:lnSpc>
              <a:defRPr/>
            </a:pPr>
            <a:r>
              <a:rPr lang="en-US" dirty="0"/>
              <a:t>3. Nocturnal leg cramps</a:t>
            </a:r>
          </a:p>
          <a:p>
            <a:pPr eaLnBrk="1" hangingPunct="1">
              <a:lnSpc>
                <a:spcPct val="80000"/>
              </a:lnSpc>
              <a:buNone/>
              <a:defRPr/>
            </a:pPr>
            <a:r>
              <a:rPr lang="en-US" b="1" u="sng" dirty="0" smtClean="0"/>
              <a:t>Dose</a:t>
            </a:r>
            <a:r>
              <a:rPr lang="en-US" b="1" dirty="0"/>
              <a:t>: </a:t>
            </a:r>
            <a:endParaRPr lang="en-US" b="1" dirty="0" smtClean="0"/>
          </a:p>
          <a:p>
            <a:pPr eaLnBrk="1" hangingPunct="1">
              <a:lnSpc>
                <a:spcPct val="80000"/>
              </a:lnSpc>
              <a:buNone/>
              <a:defRPr/>
            </a:pPr>
            <a:r>
              <a:rPr lang="en-US" dirty="0" smtClean="0"/>
              <a:t>P.O</a:t>
            </a:r>
            <a:r>
              <a:rPr lang="en-US" dirty="0"/>
              <a:t>= 600mg TDS *1/52</a:t>
            </a:r>
          </a:p>
          <a:p>
            <a:pPr eaLnBrk="1" hangingPunct="1">
              <a:lnSpc>
                <a:spcPct val="80000"/>
              </a:lnSpc>
              <a:buFontTx/>
              <a:buNone/>
              <a:defRPr/>
            </a:pPr>
            <a:r>
              <a:rPr lang="en-US" dirty="0" smtClean="0"/>
              <a:t> IV </a:t>
            </a:r>
            <a:r>
              <a:rPr lang="en-US" dirty="0"/>
              <a:t>infusion: loading </a:t>
            </a:r>
            <a:r>
              <a:rPr lang="en-US" dirty="0" smtClean="0"/>
              <a:t>with 20mg/kg(max.1.4g</a:t>
            </a:r>
            <a:r>
              <a:rPr lang="en-US" dirty="0"/>
              <a:t>) then  </a:t>
            </a:r>
            <a:r>
              <a:rPr lang="en-US" b="1" dirty="0" smtClean="0"/>
              <a:t>10mg/kg</a:t>
            </a:r>
            <a:r>
              <a:rPr lang="en-US" dirty="0" smtClean="0"/>
              <a:t>(max.700mg</a:t>
            </a:r>
            <a:r>
              <a:rPr lang="en-US" dirty="0"/>
              <a:t>) TDS over 4 hours. </a:t>
            </a:r>
          </a:p>
          <a:p>
            <a:pPr eaLnBrk="1" hangingPunct="1">
              <a:lnSpc>
                <a:spcPct val="80000"/>
              </a:lnSpc>
              <a:buFontTx/>
              <a:buNone/>
              <a:defRPr/>
            </a:pPr>
            <a:r>
              <a:rPr lang="en-US" dirty="0"/>
              <a:t>NB: When patient can swallow, switch to oral drug to complete 7 days therapy.</a:t>
            </a:r>
          </a:p>
        </p:txBody>
      </p:sp>
    </p:spTree>
  </p:cSld>
  <p:clrMapOvr>
    <a:masterClrMapping/>
  </p:clrMapOvr>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C63C6A42-3E73-4086-AEF0-B50988B91DC3}"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168</a:t>
            </a:fld>
            <a:endParaRPr lang="en-US"/>
          </a:p>
        </p:txBody>
      </p:sp>
      <p:sp>
        <p:nvSpPr>
          <p:cNvPr id="110594" name="Rectangle 2"/>
          <p:cNvSpPr>
            <a:spLocks noGrp="1" noChangeArrowheads="1"/>
          </p:cNvSpPr>
          <p:nvPr>
            <p:ph sz="quarter" idx="1"/>
          </p:nvPr>
        </p:nvSpPr>
        <p:spPr>
          <a:xfrm>
            <a:off x="457729" y="304271"/>
            <a:ext cx="8457407" cy="6324865"/>
          </a:xfrm>
        </p:spPr>
        <p:txBody>
          <a:bodyPr>
            <a:noAutofit/>
          </a:bodyPr>
          <a:lstStyle/>
          <a:p>
            <a:pPr eaLnBrk="1" hangingPunct="1">
              <a:lnSpc>
                <a:spcPct val="80000"/>
              </a:lnSpc>
              <a:buFontTx/>
              <a:buNone/>
              <a:defRPr/>
            </a:pPr>
            <a:r>
              <a:rPr lang="en-US" b="1" dirty="0"/>
              <a:t>5. MEFLOQUINE </a:t>
            </a:r>
          </a:p>
          <a:p>
            <a:pPr eaLnBrk="1" hangingPunct="1">
              <a:lnSpc>
                <a:spcPct val="80000"/>
              </a:lnSpc>
              <a:buFontTx/>
              <a:buNone/>
              <a:defRPr/>
            </a:pPr>
            <a:r>
              <a:rPr lang="en-US" dirty="0">
                <a:cs typeface="Arial" charset="0"/>
              </a:rPr>
              <a:t>	●</a:t>
            </a:r>
            <a:r>
              <a:rPr lang="en-US" dirty="0"/>
              <a:t>Strong blood </a:t>
            </a:r>
            <a:r>
              <a:rPr lang="en-US" dirty="0" err="1"/>
              <a:t>schizonticide</a:t>
            </a:r>
            <a:r>
              <a:rPr lang="en-US" dirty="0"/>
              <a:t> </a:t>
            </a:r>
            <a:endParaRPr lang="en-US" u="sng" dirty="0"/>
          </a:p>
          <a:p>
            <a:pPr eaLnBrk="1" hangingPunct="1">
              <a:lnSpc>
                <a:spcPct val="80000"/>
              </a:lnSpc>
              <a:buFontTx/>
              <a:buNone/>
              <a:defRPr/>
            </a:pPr>
            <a:r>
              <a:rPr lang="en-US" u="sng" dirty="0" err="1"/>
              <a:t>Adm</a:t>
            </a:r>
            <a:r>
              <a:rPr lang="en-US" dirty="0"/>
              <a:t>: oral </a:t>
            </a:r>
            <a:r>
              <a:rPr lang="en-US" dirty="0" smtClean="0"/>
              <a:t>(produces severe </a:t>
            </a:r>
            <a:r>
              <a:rPr lang="en-US" dirty="0"/>
              <a:t>local irritation with parenteral use)</a:t>
            </a:r>
          </a:p>
          <a:p>
            <a:pPr eaLnBrk="1" hangingPunct="1">
              <a:lnSpc>
                <a:spcPct val="80000"/>
              </a:lnSpc>
              <a:buFontTx/>
              <a:buNone/>
              <a:defRPr/>
            </a:pPr>
            <a:r>
              <a:rPr lang="en-US" u="sng" dirty="0" smtClean="0"/>
              <a:t>Absorption</a:t>
            </a:r>
            <a:r>
              <a:rPr lang="en-US" dirty="0" smtClean="0"/>
              <a:t>: </a:t>
            </a:r>
            <a:r>
              <a:rPr lang="en-US" dirty="0"/>
              <a:t>good but slow</a:t>
            </a:r>
          </a:p>
          <a:p>
            <a:pPr eaLnBrk="1" hangingPunct="1">
              <a:lnSpc>
                <a:spcPct val="80000"/>
              </a:lnSpc>
              <a:buFontTx/>
              <a:buNone/>
              <a:defRPr/>
            </a:pPr>
            <a:r>
              <a:rPr lang="en-US" u="sng" dirty="0"/>
              <a:t>Distribution</a:t>
            </a:r>
            <a:r>
              <a:rPr lang="en-US" dirty="0"/>
              <a:t>: extensively in tissues</a:t>
            </a:r>
          </a:p>
          <a:p>
            <a:pPr eaLnBrk="1" hangingPunct="1">
              <a:lnSpc>
                <a:spcPct val="80000"/>
              </a:lnSpc>
              <a:buFontTx/>
              <a:buNone/>
              <a:defRPr/>
            </a:pPr>
            <a:r>
              <a:rPr lang="en-US" u="sng" dirty="0"/>
              <a:t>Elimination</a:t>
            </a:r>
            <a:r>
              <a:rPr lang="en-US" dirty="0"/>
              <a:t>: t</a:t>
            </a:r>
            <a:r>
              <a:rPr lang="en-US" baseline="-25000" dirty="0"/>
              <a:t>1/2</a:t>
            </a:r>
            <a:r>
              <a:rPr lang="en-US" dirty="0"/>
              <a:t>- </a:t>
            </a:r>
            <a:r>
              <a:rPr lang="en-US" dirty="0" smtClean="0"/>
              <a:t>long</a:t>
            </a:r>
            <a:endParaRPr lang="en-US" dirty="0"/>
          </a:p>
          <a:p>
            <a:pPr eaLnBrk="1" hangingPunct="1">
              <a:lnSpc>
                <a:spcPct val="80000"/>
              </a:lnSpc>
              <a:buFontTx/>
              <a:buNone/>
              <a:defRPr/>
            </a:pPr>
            <a:r>
              <a:rPr lang="en-US" dirty="0">
                <a:cs typeface="Arial" charset="0"/>
              </a:rPr>
              <a:t>	•</a:t>
            </a:r>
            <a:r>
              <a:rPr lang="en-US" dirty="0"/>
              <a:t> Some metabolism, </a:t>
            </a:r>
            <a:r>
              <a:rPr lang="en-US" dirty="0" err="1"/>
              <a:t>Biliary</a:t>
            </a:r>
            <a:r>
              <a:rPr lang="en-US" dirty="0"/>
              <a:t> excretion mainly</a:t>
            </a:r>
            <a:r>
              <a:rPr lang="en-US" dirty="0" smtClean="0"/>
              <a:t>.</a:t>
            </a:r>
            <a:endParaRPr lang="en-US" dirty="0"/>
          </a:p>
          <a:p>
            <a:pPr eaLnBrk="1" hangingPunct="1">
              <a:lnSpc>
                <a:spcPct val="80000"/>
              </a:lnSpc>
              <a:buFontTx/>
              <a:buNone/>
              <a:defRPr/>
            </a:pPr>
            <a:r>
              <a:rPr lang="en-US" u="sng" dirty="0"/>
              <a:t>S/E</a:t>
            </a:r>
            <a:r>
              <a:rPr lang="en-US" dirty="0"/>
              <a:t> </a:t>
            </a:r>
          </a:p>
          <a:p>
            <a:pPr eaLnBrk="1" hangingPunct="1">
              <a:lnSpc>
                <a:spcPct val="80000"/>
              </a:lnSpc>
              <a:buFontTx/>
              <a:buNone/>
              <a:defRPr/>
            </a:pPr>
            <a:r>
              <a:rPr lang="en-US" dirty="0">
                <a:cs typeface="Arial" charset="0"/>
              </a:rPr>
              <a:t>	●</a:t>
            </a:r>
            <a:r>
              <a:rPr lang="en-US" dirty="0"/>
              <a:t>GIT </a:t>
            </a:r>
            <a:r>
              <a:rPr lang="en-US" dirty="0" smtClean="0"/>
              <a:t>irritation, Sleep </a:t>
            </a:r>
            <a:r>
              <a:rPr lang="en-US" dirty="0"/>
              <a:t>disorders</a:t>
            </a:r>
          </a:p>
          <a:p>
            <a:pPr eaLnBrk="1" hangingPunct="1">
              <a:lnSpc>
                <a:spcPct val="80000"/>
              </a:lnSpc>
              <a:buFontTx/>
              <a:buNone/>
              <a:defRPr/>
            </a:pPr>
            <a:r>
              <a:rPr lang="en-US" dirty="0">
                <a:cs typeface="Arial" charset="0"/>
              </a:rPr>
              <a:t>	●</a:t>
            </a:r>
            <a:r>
              <a:rPr lang="en-US" dirty="0"/>
              <a:t>Behavioral (Neuropsychiatric) </a:t>
            </a:r>
            <a:r>
              <a:rPr lang="en-US" dirty="0" smtClean="0"/>
              <a:t>disturbance</a:t>
            </a:r>
            <a:endParaRPr lang="en-US" dirty="0"/>
          </a:p>
          <a:p>
            <a:pPr eaLnBrk="1" hangingPunct="1">
              <a:lnSpc>
                <a:spcPct val="80000"/>
              </a:lnSpc>
              <a:buFontTx/>
              <a:buNone/>
              <a:defRPr/>
            </a:pPr>
            <a:r>
              <a:rPr lang="en-US" dirty="0">
                <a:cs typeface="Arial" charset="0"/>
              </a:rPr>
              <a:t>	●</a:t>
            </a:r>
            <a:r>
              <a:rPr lang="en-US" dirty="0"/>
              <a:t>Hepatic </a:t>
            </a:r>
            <a:r>
              <a:rPr lang="en-US" dirty="0" smtClean="0"/>
              <a:t>damage, </a:t>
            </a:r>
            <a:r>
              <a:rPr lang="en-US" dirty="0" err="1" smtClean="0"/>
              <a:t>arrhytmias</a:t>
            </a:r>
            <a:endParaRPr lang="en-US" dirty="0"/>
          </a:p>
          <a:p>
            <a:pPr eaLnBrk="1" hangingPunct="1">
              <a:lnSpc>
                <a:spcPct val="80000"/>
              </a:lnSpc>
              <a:buFontTx/>
              <a:buNone/>
              <a:defRPr/>
            </a:pPr>
            <a:r>
              <a:rPr lang="en-US" dirty="0">
                <a:cs typeface="Arial" charset="0"/>
              </a:rPr>
              <a:t>	●</a:t>
            </a:r>
            <a:r>
              <a:rPr lang="en-US" dirty="0" err="1"/>
              <a:t>Leukopenia</a:t>
            </a:r>
            <a:r>
              <a:rPr lang="en-US" dirty="0"/>
              <a:t> and thrombocytopenia</a:t>
            </a:r>
          </a:p>
          <a:p>
            <a:pPr eaLnBrk="1" hangingPunct="1">
              <a:lnSpc>
                <a:spcPct val="80000"/>
              </a:lnSpc>
              <a:buFontTx/>
              <a:buNone/>
              <a:defRPr/>
            </a:pPr>
            <a:endParaRPr lang="en-US" dirty="0"/>
          </a:p>
        </p:txBody>
      </p:sp>
    </p:spTree>
  </p:cSld>
  <p:clrMapOvr>
    <a:masterClrMapping/>
  </p:clrMapOvr>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03B87489-135A-497A-AC69-3337D4A19D7F}"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169</a:t>
            </a:fld>
            <a:endParaRPr lang="en-US"/>
          </a:p>
        </p:txBody>
      </p:sp>
      <p:sp>
        <p:nvSpPr>
          <p:cNvPr id="157699" name="Rectangle 3"/>
          <p:cNvSpPr>
            <a:spLocks noGrp="1" noChangeArrowheads="1"/>
          </p:cNvSpPr>
          <p:nvPr>
            <p:ph sz="quarter" idx="1"/>
          </p:nvPr>
        </p:nvSpPr>
        <p:spPr>
          <a:xfrm>
            <a:off x="457729" y="457730"/>
            <a:ext cx="8228542" cy="6400271"/>
          </a:xfrm>
        </p:spPr>
        <p:txBody>
          <a:bodyPr>
            <a:noAutofit/>
          </a:bodyPr>
          <a:lstStyle/>
          <a:p>
            <a:pPr eaLnBrk="1" hangingPunct="1">
              <a:lnSpc>
                <a:spcPct val="90000"/>
              </a:lnSpc>
              <a:buFontTx/>
              <a:buNone/>
              <a:defRPr/>
            </a:pPr>
            <a:r>
              <a:rPr lang="en-US" b="1" dirty="0" smtClean="0"/>
              <a:t>MEFLOQUINE</a:t>
            </a:r>
            <a:endParaRPr lang="en-US" b="1" dirty="0"/>
          </a:p>
          <a:p>
            <a:pPr eaLnBrk="1" hangingPunct="1">
              <a:lnSpc>
                <a:spcPct val="90000"/>
              </a:lnSpc>
              <a:buFontTx/>
              <a:buNone/>
              <a:defRPr/>
            </a:pPr>
            <a:r>
              <a:rPr lang="en-US" u="sng" dirty="0"/>
              <a:t>C/I</a:t>
            </a:r>
            <a:r>
              <a:rPr lang="en-US" dirty="0"/>
              <a:t> – </a:t>
            </a:r>
            <a:r>
              <a:rPr lang="en-US" dirty="0" smtClean="0"/>
              <a:t>in the presence </a:t>
            </a:r>
            <a:r>
              <a:rPr lang="en-US" dirty="0"/>
              <a:t>or History of</a:t>
            </a:r>
          </a:p>
          <a:p>
            <a:pPr eaLnBrk="1" hangingPunct="1">
              <a:lnSpc>
                <a:spcPct val="90000"/>
              </a:lnSpc>
              <a:buFontTx/>
              <a:buNone/>
              <a:defRPr/>
            </a:pPr>
            <a:r>
              <a:rPr lang="en-US" dirty="0"/>
              <a:t>	1.Cardiac conduction defects</a:t>
            </a:r>
          </a:p>
          <a:p>
            <a:pPr eaLnBrk="1" hangingPunct="1">
              <a:lnSpc>
                <a:spcPct val="90000"/>
              </a:lnSpc>
              <a:buFontTx/>
              <a:buNone/>
              <a:defRPr/>
            </a:pPr>
            <a:r>
              <a:rPr lang="en-US" dirty="0"/>
              <a:t>	2. Epilepsy</a:t>
            </a:r>
          </a:p>
          <a:p>
            <a:pPr eaLnBrk="1" hangingPunct="1">
              <a:lnSpc>
                <a:spcPct val="90000"/>
              </a:lnSpc>
              <a:buFontTx/>
              <a:buNone/>
              <a:defRPr/>
            </a:pPr>
            <a:r>
              <a:rPr lang="en-US" dirty="0"/>
              <a:t>	3. Neuropsychiatric disorders</a:t>
            </a:r>
          </a:p>
          <a:p>
            <a:pPr eaLnBrk="1" hangingPunct="1">
              <a:lnSpc>
                <a:spcPct val="90000"/>
              </a:lnSpc>
              <a:buFontTx/>
              <a:buNone/>
              <a:defRPr/>
            </a:pPr>
            <a:r>
              <a:rPr lang="en-US" dirty="0"/>
              <a:t>	4. Hypersensitivity (to related drugs) e.g. Quinine, </a:t>
            </a:r>
            <a:r>
              <a:rPr lang="en-US" dirty="0" err="1"/>
              <a:t>quinidine</a:t>
            </a:r>
            <a:r>
              <a:rPr lang="en-US" dirty="0"/>
              <a:t> or </a:t>
            </a:r>
            <a:r>
              <a:rPr lang="en-US" dirty="0" err="1"/>
              <a:t>halofantrine</a:t>
            </a:r>
            <a:r>
              <a:rPr lang="en-US" dirty="0"/>
              <a:t> (do not </a:t>
            </a:r>
            <a:r>
              <a:rPr lang="en-US" dirty="0" smtClean="0"/>
              <a:t>co-administer)</a:t>
            </a:r>
            <a:endParaRPr lang="en-US" dirty="0"/>
          </a:p>
          <a:p>
            <a:pPr eaLnBrk="1" hangingPunct="1">
              <a:lnSpc>
                <a:spcPct val="90000"/>
              </a:lnSpc>
              <a:buFontTx/>
              <a:buNone/>
              <a:defRPr/>
            </a:pPr>
            <a:r>
              <a:rPr lang="en-US" u="sng" dirty="0"/>
              <a:t>Uses</a:t>
            </a:r>
            <a:r>
              <a:rPr lang="en-US" dirty="0"/>
              <a:t>:</a:t>
            </a:r>
          </a:p>
          <a:p>
            <a:pPr eaLnBrk="1" hangingPunct="1">
              <a:lnSpc>
                <a:spcPct val="90000"/>
              </a:lnSpc>
              <a:buFontTx/>
              <a:buNone/>
              <a:defRPr/>
            </a:pPr>
            <a:r>
              <a:rPr lang="en-US" dirty="0"/>
              <a:t>	1.Chemoprophylaxis=1 tab(250mg) weekly.</a:t>
            </a:r>
          </a:p>
          <a:p>
            <a:pPr eaLnBrk="1" hangingPunct="1">
              <a:lnSpc>
                <a:spcPct val="90000"/>
              </a:lnSpc>
              <a:buFontTx/>
              <a:buNone/>
              <a:defRPr/>
            </a:pPr>
            <a:r>
              <a:rPr lang="en-US" dirty="0"/>
              <a:t>	 </a:t>
            </a:r>
            <a:r>
              <a:rPr lang="en-US" dirty="0">
                <a:cs typeface="Arial" charset="0"/>
              </a:rPr>
              <a:t>●</a:t>
            </a:r>
            <a:r>
              <a:rPr lang="en-US" dirty="0"/>
              <a:t> </a:t>
            </a:r>
            <a:r>
              <a:rPr lang="en-US" dirty="0" smtClean="0"/>
              <a:t>NB.co-administer </a:t>
            </a:r>
            <a:r>
              <a:rPr lang="en-US" dirty="0"/>
              <a:t>with </a:t>
            </a:r>
            <a:r>
              <a:rPr lang="en-US" dirty="0" err="1"/>
              <a:t>primaquine</a:t>
            </a:r>
            <a:r>
              <a:rPr lang="en-US" dirty="0"/>
              <a:t> for radical cure of P. </a:t>
            </a:r>
            <a:r>
              <a:rPr lang="en-US" dirty="0" err="1"/>
              <a:t>vivax</a:t>
            </a:r>
            <a:r>
              <a:rPr lang="en-US" dirty="0"/>
              <a:t> &amp; </a:t>
            </a:r>
            <a:r>
              <a:rPr lang="en-US" dirty="0" err="1"/>
              <a:t>ovale</a:t>
            </a:r>
            <a:r>
              <a:rPr lang="en-US" dirty="0" smtClean="0"/>
              <a:t>)</a:t>
            </a:r>
            <a:endParaRPr lang="en-US" dirty="0"/>
          </a:p>
          <a:p>
            <a:pPr eaLnBrk="1" hangingPunct="1">
              <a:lnSpc>
                <a:spcPct val="90000"/>
              </a:lnSpc>
              <a:buFontTx/>
              <a:buNone/>
              <a:defRPr/>
            </a:pPr>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914400" y="-152400"/>
            <a:ext cx="7772400" cy="1143000"/>
          </a:xfrm>
        </p:spPr>
        <p:txBody>
          <a:bodyPr/>
          <a:lstStyle/>
          <a:p>
            <a:pPr eaLnBrk="1" hangingPunct="1"/>
            <a:r>
              <a:rPr lang="en-US" b="1" dirty="0" smtClean="0">
                <a:solidFill>
                  <a:schemeClr val="tx1"/>
                </a:solidFill>
                <a:latin typeface="Times New Roman" pitchFamily="18" charset="0"/>
                <a:cs typeface="Times New Roman" pitchFamily="18" charset="0"/>
              </a:rPr>
              <a:t>Mechanisms of Drug Action</a:t>
            </a:r>
          </a:p>
        </p:txBody>
      </p:sp>
      <p:sp>
        <p:nvSpPr>
          <p:cNvPr id="4" name="Date Placeholder 3"/>
          <p:cNvSpPr>
            <a:spLocks noGrp="1"/>
          </p:cNvSpPr>
          <p:nvPr>
            <p:ph type="dt" sz="half" idx="10"/>
          </p:nvPr>
        </p:nvSpPr>
        <p:spPr/>
        <p:txBody>
          <a:bodyPr/>
          <a:lstStyle/>
          <a:p>
            <a:fld id="{F52D51C7-7B3B-46D1-8A66-85991093FEF2}"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17</a:t>
            </a:fld>
            <a:endParaRPr lang="en-US"/>
          </a:p>
        </p:txBody>
      </p:sp>
      <p:sp>
        <p:nvSpPr>
          <p:cNvPr id="8195" name="Rectangle 3"/>
          <p:cNvSpPr>
            <a:spLocks noGrp="1" noChangeArrowheads="1"/>
          </p:cNvSpPr>
          <p:nvPr>
            <p:ph sz="quarter" idx="1"/>
          </p:nvPr>
        </p:nvSpPr>
        <p:spPr>
          <a:xfrm>
            <a:off x="914400" y="914400"/>
            <a:ext cx="7772400" cy="5943600"/>
          </a:xfrm>
          <a:noFill/>
        </p:spPr>
        <p:txBody>
          <a:bodyPr>
            <a:noAutofit/>
          </a:bodyPr>
          <a:lstStyle/>
          <a:p>
            <a:pPr marL="0" indent="0" eaLnBrk="1" hangingPunct="1">
              <a:buFontTx/>
              <a:buNone/>
            </a:pPr>
            <a:r>
              <a:rPr lang="en-US" sz="3200" b="1" u="sng" dirty="0" smtClean="0">
                <a:latin typeface="Times New Roman" pitchFamily="18" charset="0"/>
                <a:cs typeface="Times New Roman" pitchFamily="18" charset="0"/>
              </a:rPr>
              <a:t>Agonist</a:t>
            </a:r>
          </a:p>
          <a:p>
            <a:pPr marL="0" indent="0" eaLnBrk="1" hangingPunct="1">
              <a:buFontTx/>
              <a:buNone/>
            </a:pPr>
            <a:r>
              <a:rPr lang="en-US" sz="3200" dirty="0" smtClean="0">
                <a:latin typeface="Times New Roman" pitchFamily="18" charset="0"/>
                <a:cs typeface="Times New Roman" pitchFamily="18" charset="0"/>
              </a:rPr>
              <a:t>An </a:t>
            </a:r>
            <a:r>
              <a:rPr lang="en-US" sz="3200" dirty="0" smtClean="0">
                <a:solidFill>
                  <a:srgbClr val="FF0000"/>
                </a:solidFill>
                <a:latin typeface="Times New Roman" pitchFamily="18" charset="0"/>
                <a:cs typeface="Times New Roman" pitchFamily="18" charset="0"/>
              </a:rPr>
              <a:t>agonist </a:t>
            </a:r>
            <a:r>
              <a:rPr lang="en-US" sz="3200" dirty="0" smtClean="0">
                <a:latin typeface="Times New Roman" pitchFamily="18" charset="0"/>
                <a:cs typeface="Times New Roman" pitchFamily="18" charset="0"/>
              </a:rPr>
              <a:t>is a drug that binds to a particular receptor site and triggers the cell’s response in a manner similar to the action of the body’s own chemical messenger.</a:t>
            </a:r>
          </a:p>
          <a:p>
            <a:pPr marL="0" indent="0" eaLnBrk="1" hangingPunct="1">
              <a:buFontTx/>
              <a:buNone/>
            </a:pPr>
            <a:r>
              <a:rPr lang="en-US" sz="3200" dirty="0" smtClean="0">
                <a:latin typeface="Times New Roman" pitchFamily="18" charset="0"/>
                <a:cs typeface="Times New Roman" pitchFamily="18" charset="0"/>
              </a:rPr>
              <a:t>Chemical messengers……..Neurotransmitters.</a:t>
            </a:r>
          </a:p>
          <a:p>
            <a:pPr marL="0" indent="0" eaLnBrk="1" hangingPunct="1">
              <a:buFontTx/>
              <a:buNone/>
            </a:pPr>
            <a:r>
              <a:rPr lang="en-US" sz="3200" dirty="0" smtClean="0">
                <a:latin typeface="Times New Roman" pitchFamily="18" charset="0"/>
                <a:cs typeface="Times New Roman" pitchFamily="18" charset="0"/>
              </a:rPr>
              <a:t>Examples; Serotonin, dopamine, acetylcholine, gaba among others.</a:t>
            </a: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20BB6D18-9D3E-4C8F-889A-C9BF7703526A}"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170</a:t>
            </a:fld>
            <a:endParaRPr lang="en-US"/>
          </a:p>
        </p:txBody>
      </p:sp>
      <p:sp>
        <p:nvSpPr>
          <p:cNvPr id="111618" name="Rectangle 2"/>
          <p:cNvSpPr>
            <a:spLocks noGrp="1" noChangeArrowheads="1"/>
          </p:cNvSpPr>
          <p:nvPr>
            <p:ph sz="quarter" idx="1"/>
          </p:nvPr>
        </p:nvSpPr>
        <p:spPr>
          <a:xfrm>
            <a:off x="457729" y="152136"/>
            <a:ext cx="8457407" cy="6629135"/>
          </a:xfrm>
        </p:spPr>
        <p:txBody>
          <a:bodyPr>
            <a:normAutofit/>
          </a:bodyPr>
          <a:lstStyle/>
          <a:p>
            <a:pPr eaLnBrk="1" hangingPunct="1">
              <a:lnSpc>
                <a:spcPct val="80000"/>
              </a:lnSpc>
              <a:buFontTx/>
              <a:buNone/>
              <a:defRPr/>
            </a:pPr>
            <a:r>
              <a:rPr lang="en-US" b="1" dirty="0"/>
              <a:t>6. HALOFANTRINE</a:t>
            </a:r>
            <a:endParaRPr lang="en-US" dirty="0"/>
          </a:p>
          <a:p>
            <a:pPr eaLnBrk="1" hangingPunct="1">
              <a:lnSpc>
                <a:spcPct val="80000"/>
              </a:lnSpc>
              <a:buFontTx/>
              <a:buNone/>
              <a:defRPr/>
            </a:pPr>
            <a:r>
              <a:rPr lang="en-US" dirty="0">
                <a:cs typeface="Arial" charset="0"/>
              </a:rPr>
              <a:t>	●</a:t>
            </a:r>
            <a:r>
              <a:rPr lang="en-US" dirty="0"/>
              <a:t>Rapid blood </a:t>
            </a:r>
            <a:r>
              <a:rPr lang="en-US" dirty="0" err="1"/>
              <a:t>schizonticide</a:t>
            </a:r>
            <a:r>
              <a:rPr lang="en-US" dirty="0"/>
              <a:t> against all 4 species </a:t>
            </a:r>
          </a:p>
          <a:p>
            <a:pPr eaLnBrk="1" hangingPunct="1">
              <a:lnSpc>
                <a:spcPct val="80000"/>
              </a:lnSpc>
              <a:buFontTx/>
              <a:buNone/>
              <a:defRPr/>
            </a:pPr>
            <a:r>
              <a:rPr lang="en-US" u="sng" dirty="0" smtClean="0"/>
              <a:t>Administration</a:t>
            </a:r>
            <a:r>
              <a:rPr lang="en-US" dirty="0" smtClean="0"/>
              <a:t>: </a:t>
            </a:r>
            <a:r>
              <a:rPr lang="en-US" dirty="0"/>
              <a:t>oral</a:t>
            </a:r>
          </a:p>
          <a:p>
            <a:pPr eaLnBrk="1" hangingPunct="1">
              <a:lnSpc>
                <a:spcPct val="80000"/>
              </a:lnSpc>
              <a:buFontTx/>
              <a:buNone/>
              <a:defRPr/>
            </a:pPr>
            <a:r>
              <a:rPr lang="en-US" u="sng" dirty="0" smtClean="0"/>
              <a:t>Absorption</a:t>
            </a:r>
            <a:r>
              <a:rPr lang="en-US" dirty="0" smtClean="0"/>
              <a:t>: </a:t>
            </a:r>
            <a:r>
              <a:rPr lang="en-US" dirty="0"/>
              <a:t>variable, enhanced with meals (</a:t>
            </a:r>
            <a:r>
              <a:rPr lang="en-US" dirty="0" err="1" smtClean="0"/>
              <a:t>especialy</a:t>
            </a:r>
            <a:r>
              <a:rPr lang="en-US" dirty="0" smtClean="0"/>
              <a:t> </a:t>
            </a:r>
            <a:r>
              <a:rPr lang="en-US" dirty="0"/>
              <a:t>fatty foods)</a:t>
            </a:r>
            <a:r>
              <a:rPr lang="en-US" i="1" dirty="0"/>
              <a:t>- </a:t>
            </a:r>
            <a:r>
              <a:rPr lang="en-US" b="1" i="1" dirty="0"/>
              <a:t>but take on empty stomach to avoid high plasma conc. associated </a:t>
            </a:r>
            <a:r>
              <a:rPr lang="en-US" b="1" i="1" dirty="0" smtClean="0"/>
              <a:t>with </a:t>
            </a:r>
            <a:r>
              <a:rPr lang="en-US" b="1" i="1" dirty="0"/>
              <a:t>toxicities</a:t>
            </a:r>
            <a:endParaRPr lang="en-US" dirty="0"/>
          </a:p>
          <a:p>
            <a:pPr eaLnBrk="1" hangingPunct="1">
              <a:lnSpc>
                <a:spcPct val="80000"/>
              </a:lnSpc>
              <a:buFontTx/>
              <a:buNone/>
              <a:defRPr/>
            </a:pPr>
            <a:r>
              <a:rPr lang="en-US" u="sng" dirty="0"/>
              <a:t>S/E</a:t>
            </a:r>
          </a:p>
          <a:p>
            <a:pPr eaLnBrk="1" hangingPunct="1">
              <a:lnSpc>
                <a:spcPct val="80000"/>
              </a:lnSpc>
              <a:buFontTx/>
              <a:buNone/>
              <a:defRPr/>
            </a:pPr>
            <a:r>
              <a:rPr lang="en-US" dirty="0">
                <a:cs typeface="Arial" charset="0"/>
              </a:rPr>
              <a:t>	•</a:t>
            </a:r>
            <a:r>
              <a:rPr lang="en-US" dirty="0"/>
              <a:t> GIT irritation 	</a:t>
            </a:r>
            <a:r>
              <a:rPr lang="en-US" dirty="0">
                <a:cs typeface="Arial" charset="0"/>
              </a:rPr>
              <a:t>•</a:t>
            </a:r>
            <a:r>
              <a:rPr lang="en-US" dirty="0"/>
              <a:t> Headache, cough</a:t>
            </a:r>
          </a:p>
          <a:p>
            <a:pPr eaLnBrk="1" hangingPunct="1">
              <a:lnSpc>
                <a:spcPct val="80000"/>
              </a:lnSpc>
              <a:buFontTx/>
              <a:buNone/>
              <a:defRPr/>
            </a:pPr>
            <a:r>
              <a:rPr lang="en-US" dirty="0">
                <a:cs typeface="Arial" charset="0"/>
              </a:rPr>
              <a:t>	•</a:t>
            </a:r>
            <a:r>
              <a:rPr lang="en-US" dirty="0"/>
              <a:t> </a:t>
            </a:r>
            <a:r>
              <a:rPr lang="en-US" dirty="0" err="1"/>
              <a:t>Pruritus</a:t>
            </a:r>
            <a:r>
              <a:rPr lang="en-US" dirty="0"/>
              <a:t>, rash	</a:t>
            </a:r>
            <a:r>
              <a:rPr lang="en-US" dirty="0">
                <a:cs typeface="Arial" charset="0"/>
              </a:rPr>
              <a:t>•</a:t>
            </a:r>
            <a:r>
              <a:rPr lang="en-US" dirty="0"/>
              <a:t> Mild hepatic </a:t>
            </a:r>
            <a:r>
              <a:rPr lang="en-US" dirty="0" smtClean="0"/>
              <a:t>damage</a:t>
            </a:r>
            <a:endParaRPr lang="en-US" dirty="0"/>
          </a:p>
          <a:p>
            <a:pPr eaLnBrk="1" hangingPunct="1">
              <a:lnSpc>
                <a:spcPct val="80000"/>
              </a:lnSpc>
              <a:buFontTx/>
              <a:buNone/>
              <a:defRPr/>
            </a:pPr>
            <a:r>
              <a:rPr lang="en-US" dirty="0">
                <a:cs typeface="Arial" charset="0"/>
              </a:rPr>
              <a:t>	•</a:t>
            </a:r>
            <a:r>
              <a:rPr lang="en-US" dirty="0"/>
              <a:t> Cardiac conduction defects – arrhythmias, </a:t>
            </a:r>
            <a:r>
              <a:rPr lang="en-US" dirty="0" smtClean="0"/>
              <a:t>death</a:t>
            </a:r>
            <a:endParaRPr lang="en-US" dirty="0"/>
          </a:p>
          <a:p>
            <a:pPr eaLnBrk="1" hangingPunct="1">
              <a:lnSpc>
                <a:spcPct val="80000"/>
              </a:lnSpc>
              <a:buFontTx/>
              <a:buNone/>
              <a:defRPr/>
            </a:pPr>
            <a:r>
              <a:rPr lang="en-US" dirty="0">
                <a:cs typeface="Arial" charset="0"/>
              </a:rPr>
              <a:t>	•</a:t>
            </a:r>
            <a:r>
              <a:rPr lang="en-US" dirty="0"/>
              <a:t> </a:t>
            </a:r>
            <a:r>
              <a:rPr lang="en-US" dirty="0" err="1"/>
              <a:t>Embryotoxic</a:t>
            </a:r>
            <a:r>
              <a:rPr lang="en-US" dirty="0"/>
              <a:t> in animals </a:t>
            </a:r>
          </a:p>
          <a:p>
            <a:pPr eaLnBrk="1" hangingPunct="1">
              <a:lnSpc>
                <a:spcPct val="80000"/>
              </a:lnSpc>
              <a:buNone/>
              <a:defRPr/>
            </a:pPr>
            <a:endParaRPr lang="en-US" dirty="0"/>
          </a:p>
        </p:txBody>
      </p:sp>
    </p:spTree>
  </p:cSld>
  <p:clrMapOvr>
    <a:masterClrMapping/>
  </p:clrMapOvr>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5C8FC23D-2A8C-4F20-9523-2978FE055DD8}"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171</a:t>
            </a:fld>
            <a:endParaRPr lang="en-US"/>
          </a:p>
        </p:txBody>
      </p:sp>
      <p:sp>
        <p:nvSpPr>
          <p:cNvPr id="111618" name="Rectangle 2"/>
          <p:cNvSpPr>
            <a:spLocks noGrp="1" noChangeArrowheads="1"/>
          </p:cNvSpPr>
          <p:nvPr>
            <p:ph sz="quarter" idx="1"/>
          </p:nvPr>
        </p:nvSpPr>
        <p:spPr>
          <a:xfrm>
            <a:off x="457729" y="152136"/>
            <a:ext cx="8457407" cy="6629135"/>
          </a:xfrm>
        </p:spPr>
        <p:txBody>
          <a:bodyPr>
            <a:normAutofit/>
          </a:bodyPr>
          <a:lstStyle/>
          <a:p>
            <a:pPr eaLnBrk="1" hangingPunct="1">
              <a:lnSpc>
                <a:spcPct val="80000"/>
              </a:lnSpc>
              <a:buFontTx/>
              <a:buNone/>
              <a:defRPr/>
            </a:pPr>
            <a:r>
              <a:rPr lang="en-US" b="1" dirty="0" smtClean="0"/>
              <a:t>HALOFANTRINE……</a:t>
            </a:r>
            <a:endParaRPr lang="en-US" dirty="0"/>
          </a:p>
          <a:p>
            <a:pPr eaLnBrk="1" hangingPunct="1">
              <a:lnSpc>
                <a:spcPct val="80000"/>
              </a:lnSpc>
              <a:buFontTx/>
              <a:buNone/>
              <a:defRPr/>
            </a:pPr>
            <a:r>
              <a:rPr lang="en-US" u="sng" dirty="0" smtClean="0"/>
              <a:t>C/I</a:t>
            </a:r>
            <a:endParaRPr lang="en-US" u="sng" dirty="0"/>
          </a:p>
          <a:p>
            <a:pPr eaLnBrk="1" hangingPunct="1">
              <a:lnSpc>
                <a:spcPct val="80000"/>
              </a:lnSpc>
              <a:defRPr/>
            </a:pPr>
            <a:r>
              <a:rPr lang="en-US" dirty="0"/>
              <a:t>Persons </a:t>
            </a:r>
            <a:r>
              <a:rPr lang="en-US" dirty="0" smtClean="0"/>
              <a:t>with </a:t>
            </a:r>
            <a:r>
              <a:rPr lang="en-US" dirty="0"/>
              <a:t>cardiac conduction defects</a:t>
            </a:r>
          </a:p>
          <a:p>
            <a:pPr eaLnBrk="1" hangingPunct="1">
              <a:lnSpc>
                <a:spcPct val="80000"/>
              </a:lnSpc>
              <a:defRPr/>
            </a:pPr>
            <a:r>
              <a:rPr lang="en-US" dirty="0"/>
              <a:t>Persons recently on mefloquine</a:t>
            </a:r>
          </a:p>
          <a:p>
            <a:pPr eaLnBrk="1" hangingPunct="1">
              <a:lnSpc>
                <a:spcPct val="80000"/>
              </a:lnSpc>
              <a:defRPr/>
            </a:pPr>
            <a:r>
              <a:rPr lang="en-US" dirty="0"/>
              <a:t>Pregnancy</a:t>
            </a:r>
          </a:p>
          <a:p>
            <a:pPr eaLnBrk="1" hangingPunct="1">
              <a:lnSpc>
                <a:spcPct val="80000"/>
              </a:lnSpc>
              <a:buFontTx/>
              <a:buNone/>
              <a:defRPr/>
            </a:pPr>
            <a:r>
              <a:rPr lang="en-US" u="sng" dirty="0"/>
              <a:t>Uses</a:t>
            </a:r>
            <a:r>
              <a:rPr lang="en-US" dirty="0"/>
              <a:t>:</a:t>
            </a:r>
          </a:p>
          <a:p>
            <a:pPr eaLnBrk="1" hangingPunct="1">
              <a:lnSpc>
                <a:spcPct val="80000"/>
              </a:lnSpc>
              <a:defRPr/>
            </a:pPr>
            <a:r>
              <a:rPr lang="en-US" dirty="0" smtClean="0"/>
              <a:t>Treatment  </a:t>
            </a:r>
            <a:r>
              <a:rPr lang="en-US" dirty="0"/>
              <a:t>of  </a:t>
            </a:r>
            <a:r>
              <a:rPr lang="en-US" dirty="0" err="1"/>
              <a:t>falciparum</a:t>
            </a:r>
            <a:r>
              <a:rPr lang="en-US" dirty="0"/>
              <a:t> malaria (NOT for chemoprophylaxis)</a:t>
            </a:r>
          </a:p>
          <a:p>
            <a:pPr eaLnBrk="1" hangingPunct="1">
              <a:lnSpc>
                <a:spcPct val="80000"/>
              </a:lnSpc>
              <a:buFontTx/>
              <a:buNone/>
              <a:defRPr/>
            </a:pPr>
            <a:r>
              <a:rPr lang="en-US" u="sng" dirty="0"/>
              <a:t>Dose</a:t>
            </a:r>
            <a:r>
              <a:rPr lang="en-US" dirty="0"/>
              <a:t>: &gt;40kg= 500mg TDS- QID (max 6 tabs)</a:t>
            </a:r>
          </a:p>
          <a:p>
            <a:pPr eaLnBrk="1" hangingPunct="1">
              <a:lnSpc>
                <a:spcPct val="80000"/>
              </a:lnSpc>
              <a:buFontTx/>
              <a:buNone/>
              <a:defRPr/>
            </a:pPr>
            <a:r>
              <a:rPr lang="en-US" dirty="0"/>
              <a:t>&lt;40kg=8mg/kg QID( max 24mg/kg).</a:t>
            </a:r>
          </a:p>
          <a:p>
            <a:pPr eaLnBrk="1" hangingPunct="1">
              <a:lnSpc>
                <a:spcPct val="80000"/>
              </a:lnSpc>
              <a:defRPr/>
            </a:pPr>
            <a:endParaRPr lang="en-US" dirty="0"/>
          </a:p>
        </p:txBody>
      </p:sp>
    </p:spTree>
  </p:cSld>
  <p:clrMapOvr>
    <a:masterClrMapping/>
  </p:clrMapOvr>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C27F0AD2-F371-4B5B-B369-F6BD13487981}"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172</a:t>
            </a:fld>
            <a:endParaRPr lang="en-US"/>
          </a:p>
        </p:txBody>
      </p:sp>
      <p:sp>
        <p:nvSpPr>
          <p:cNvPr id="114690" name="Rectangle 2"/>
          <p:cNvSpPr>
            <a:spLocks noGrp="1" noChangeArrowheads="1"/>
          </p:cNvSpPr>
          <p:nvPr>
            <p:ph sz="quarter" idx="1"/>
          </p:nvPr>
        </p:nvSpPr>
        <p:spPr>
          <a:xfrm>
            <a:off x="457729" y="228600"/>
            <a:ext cx="8382000" cy="6629400"/>
          </a:xfrm>
        </p:spPr>
        <p:txBody>
          <a:bodyPr>
            <a:noAutofit/>
          </a:bodyPr>
          <a:lstStyle/>
          <a:p>
            <a:pPr eaLnBrk="1" hangingPunct="1">
              <a:lnSpc>
                <a:spcPct val="80000"/>
              </a:lnSpc>
              <a:buFontTx/>
              <a:buNone/>
              <a:defRPr/>
            </a:pPr>
            <a:r>
              <a:rPr lang="en-US" b="1" dirty="0"/>
              <a:t>8. PRIMAQUINE</a:t>
            </a:r>
            <a:endParaRPr lang="en-US" i="1" dirty="0"/>
          </a:p>
          <a:p>
            <a:pPr eaLnBrk="1" hangingPunct="1">
              <a:lnSpc>
                <a:spcPct val="80000"/>
              </a:lnSpc>
              <a:defRPr/>
            </a:pPr>
            <a:r>
              <a:rPr lang="en-US" dirty="0"/>
              <a:t>The only drug against </a:t>
            </a:r>
            <a:r>
              <a:rPr lang="en-US" dirty="0" err="1"/>
              <a:t>hypnozoites</a:t>
            </a:r>
            <a:r>
              <a:rPr lang="en-US" dirty="0"/>
              <a:t> (dormant state in </a:t>
            </a:r>
            <a:r>
              <a:rPr lang="en-US" dirty="0" smtClean="0"/>
              <a:t>liver. It is also </a:t>
            </a:r>
            <a:r>
              <a:rPr lang="en-US" dirty="0" err="1" smtClean="0"/>
              <a:t>gametocidal</a:t>
            </a:r>
            <a:endParaRPr lang="en-US" u="sng" dirty="0"/>
          </a:p>
          <a:p>
            <a:pPr eaLnBrk="1" hangingPunct="1">
              <a:lnSpc>
                <a:spcPct val="80000"/>
              </a:lnSpc>
              <a:buFontTx/>
              <a:buNone/>
              <a:defRPr/>
            </a:pPr>
            <a:r>
              <a:rPr lang="en-US" u="sng" dirty="0" err="1"/>
              <a:t>Adm</a:t>
            </a:r>
            <a:r>
              <a:rPr lang="en-US" dirty="0"/>
              <a:t>: oral (</a:t>
            </a:r>
            <a:r>
              <a:rPr lang="en-US" b="1" dirty="0"/>
              <a:t>NEVER</a:t>
            </a:r>
            <a:r>
              <a:rPr lang="en-US" dirty="0"/>
              <a:t> give parenteral –lead to severe hypotension)</a:t>
            </a:r>
          </a:p>
          <a:p>
            <a:pPr eaLnBrk="1" hangingPunct="1">
              <a:lnSpc>
                <a:spcPct val="80000"/>
              </a:lnSpc>
              <a:buFontTx/>
              <a:buNone/>
              <a:defRPr/>
            </a:pPr>
            <a:r>
              <a:rPr lang="en-US" u="sng" dirty="0"/>
              <a:t>Abs</a:t>
            </a:r>
            <a:r>
              <a:rPr lang="en-US" dirty="0"/>
              <a:t>: adequate</a:t>
            </a:r>
          </a:p>
          <a:p>
            <a:pPr eaLnBrk="1" hangingPunct="1">
              <a:lnSpc>
                <a:spcPct val="80000"/>
              </a:lnSpc>
              <a:buFontTx/>
              <a:buNone/>
              <a:defRPr/>
            </a:pPr>
            <a:r>
              <a:rPr lang="en-US" u="sng" dirty="0"/>
              <a:t>S/E</a:t>
            </a:r>
          </a:p>
          <a:p>
            <a:pPr eaLnBrk="1" hangingPunct="1">
              <a:lnSpc>
                <a:spcPct val="80000"/>
              </a:lnSpc>
              <a:defRPr/>
            </a:pPr>
            <a:r>
              <a:rPr lang="en-US" dirty="0"/>
              <a:t>GIT distress - take w/ food</a:t>
            </a:r>
          </a:p>
          <a:p>
            <a:pPr eaLnBrk="1" hangingPunct="1">
              <a:lnSpc>
                <a:spcPct val="80000"/>
              </a:lnSpc>
              <a:defRPr/>
            </a:pPr>
            <a:r>
              <a:rPr lang="en-US" dirty="0" err="1"/>
              <a:t>Hemolysis</a:t>
            </a:r>
            <a:r>
              <a:rPr lang="en-US" dirty="0"/>
              <a:t> and </a:t>
            </a:r>
            <a:r>
              <a:rPr lang="en-US" dirty="0" err="1"/>
              <a:t>methemoglobinemia</a:t>
            </a:r>
            <a:r>
              <a:rPr lang="en-US" dirty="0"/>
              <a:t> </a:t>
            </a:r>
            <a:r>
              <a:rPr lang="en-US" i="1" dirty="0"/>
              <a:t> </a:t>
            </a:r>
            <a:r>
              <a:rPr lang="en-US" i="1" dirty="0" err="1"/>
              <a:t>esp</a:t>
            </a:r>
            <a:r>
              <a:rPr lang="en-US" i="1" dirty="0"/>
              <a:t> in G6PDH deficiency</a:t>
            </a:r>
            <a:endParaRPr lang="en-US" dirty="0"/>
          </a:p>
          <a:p>
            <a:pPr eaLnBrk="1" hangingPunct="1">
              <a:lnSpc>
                <a:spcPct val="80000"/>
              </a:lnSpc>
              <a:buFontTx/>
              <a:buNone/>
              <a:defRPr/>
            </a:pPr>
            <a:r>
              <a:rPr lang="en-US" u="sng" dirty="0"/>
              <a:t>Serious  S/E</a:t>
            </a:r>
          </a:p>
          <a:p>
            <a:pPr eaLnBrk="1" hangingPunct="1">
              <a:lnSpc>
                <a:spcPct val="80000"/>
              </a:lnSpc>
              <a:defRPr/>
            </a:pPr>
            <a:r>
              <a:rPr lang="en-US" dirty="0"/>
              <a:t>Hematological abnormalities – leucopenia, </a:t>
            </a:r>
            <a:r>
              <a:rPr lang="en-US" dirty="0" err="1"/>
              <a:t>agranulocytosis</a:t>
            </a:r>
            <a:r>
              <a:rPr lang="en-US" dirty="0"/>
              <a:t>, </a:t>
            </a:r>
          </a:p>
          <a:p>
            <a:pPr eaLnBrk="1" hangingPunct="1">
              <a:lnSpc>
                <a:spcPct val="80000"/>
              </a:lnSpc>
              <a:defRPr/>
            </a:pPr>
            <a:r>
              <a:rPr lang="en-US" dirty="0"/>
              <a:t>Cardiac </a:t>
            </a:r>
            <a:r>
              <a:rPr lang="en-US" dirty="0" smtClean="0"/>
              <a:t>arrhythmias</a:t>
            </a:r>
            <a:endParaRPr lang="en-US" dirty="0"/>
          </a:p>
        </p:txBody>
      </p:sp>
    </p:spTree>
  </p:cSld>
  <p:clrMapOvr>
    <a:masterClrMapping/>
  </p:clrMapOvr>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33F1AC14-E036-4188-B495-2889AE693997}"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173</a:t>
            </a:fld>
            <a:endParaRPr lang="en-US"/>
          </a:p>
        </p:txBody>
      </p:sp>
      <p:sp>
        <p:nvSpPr>
          <p:cNvPr id="114690" name="Rectangle 2"/>
          <p:cNvSpPr>
            <a:spLocks noGrp="1" noChangeArrowheads="1"/>
          </p:cNvSpPr>
          <p:nvPr>
            <p:ph sz="quarter" idx="1"/>
          </p:nvPr>
        </p:nvSpPr>
        <p:spPr>
          <a:xfrm>
            <a:off x="457729" y="0"/>
            <a:ext cx="8382000" cy="6858000"/>
          </a:xfrm>
        </p:spPr>
        <p:txBody>
          <a:bodyPr>
            <a:normAutofit/>
          </a:bodyPr>
          <a:lstStyle/>
          <a:p>
            <a:pPr eaLnBrk="1" hangingPunct="1">
              <a:lnSpc>
                <a:spcPct val="80000"/>
              </a:lnSpc>
              <a:buFontTx/>
              <a:buNone/>
              <a:defRPr/>
            </a:pPr>
            <a:r>
              <a:rPr lang="en-US" b="1" dirty="0" smtClean="0"/>
              <a:t>PRIMAQUINE…..</a:t>
            </a:r>
            <a:endParaRPr lang="en-US" i="1" dirty="0"/>
          </a:p>
          <a:p>
            <a:pPr eaLnBrk="1" hangingPunct="1">
              <a:lnSpc>
                <a:spcPct val="80000"/>
              </a:lnSpc>
              <a:buFontTx/>
              <a:buNone/>
              <a:defRPr/>
            </a:pPr>
            <a:r>
              <a:rPr lang="en-US" u="sng" dirty="0" smtClean="0"/>
              <a:t>C/I</a:t>
            </a:r>
            <a:endParaRPr lang="en-US" u="sng" dirty="0"/>
          </a:p>
          <a:p>
            <a:pPr>
              <a:lnSpc>
                <a:spcPct val="80000"/>
              </a:lnSpc>
              <a:defRPr/>
            </a:pPr>
            <a:r>
              <a:rPr lang="en-US" dirty="0"/>
              <a:t>Those at risk of </a:t>
            </a:r>
            <a:r>
              <a:rPr lang="en-US" dirty="0" err="1"/>
              <a:t>granulocytopenia</a:t>
            </a:r>
            <a:r>
              <a:rPr lang="en-US" dirty="0"/>
              <a:t>, </a:t>
            </a:r>
            <a:r>
              <a:rPr lang="en-US" dirty="0" err="1" smtClean="0"/>
              <a:t>methemoglobinemia</a:t>
            </a:r>
            <a:r>
              <a:rPr lang="en-US" dirty="0" smtClean="0"/>
              <a:t> (</a:t>
            </a:r>
            <a:r>
              <a:rPr lang="en-US" dirty="0" err="1" smtClean="0"/>
              <a:t>Methemoglobin</a:t>
            </a:r>
            <a:r>
              <a:rPr lang="en-US" dirty="0" smtClean="0"/>
              <a:t> is an oxidized form of </a:t>
            </a:r>
            <a:r>
              <a:rPr lang="en-US" dirty="0" smtClean="0">
                <a:hlinkClick r:id="rId2" tooltip="Hemoglobin"/>
              </a:rPr>
              <a:t>hemoglobin</a:t>
            </a:r>
            <a:r>
              <a:rPr lang="en-US" dirty="0" smtClean="0"/>
              <a:t> that has a decreased affinity for oxygen).</a:t>
            </a:r>
            <a:endParaRPr lang="en-US" dirty="0"/>
          </a:p>
          <a:p>
            <a:pPr eaLnBrk="1" hangingPunct="1">
              <a:lnSpc>
                <a:spcPct val="80000"/>
              </a:lnSpc>
              <a:defRPr/>
            </a:pPr>
            <a:r>
              <a:rPr lang="en-US" dirty="0"/>
              <a:t>In pregnancy </a:t>
            </a:r>
          </a:p>
          <a:p>
            <a:pPr eaLnBrk="1" hangingPunct="1">
              <a:lnSpc>
                <a:spcPct val="80000"/>
              </a:lnSpc>
              <a:buFontTx/>
              <a:buNone/>
              <a:defRPr/>
            </a:pPr>
            <a:r>
              <a:rPr lang="en-US" u="sng" dirty="0"/>
              <a:t>Uses</a:t>
            </a:r>
            <a:r>
              <a:rPr lang="en-US" dirty="0"/>
              <a:t>:</a:t>
            </a:r>
          </a:p>
          <a:p>
            <a:pPr eaLnBrk="1" hangingPunct="1">
              <a:lnSpc>
                <a:spcPct val="80000"/>
              </a:lnSpc>
              <a:defRPr/>
            </a:pPr>
            <a:r>
              <a:rPr lang="en-US" dirty="0"/>
              <a:t>Radical cure of P</a:t>
            </a:r>
            <a:r>
              <a:rPr lang="en-US" dirty="0" smtClean="0"/>
              <a:t>. </a:t>
            </a:r>
            <a:r>
              <a:rPr lang="en-US" dirty="0" err="1" smtClean="0"/>
              <a:t>vivax</a:t>
            </a:r>
            <a:r>
              <a:rPr lang="en-US" dirty="0" smtClean="0"/>
              <a:t> </a:t>
            </a:r>
            <a:r>
              <a:rPr lang="en-US" dirty="0"/>
              <a:t>&amp; </a:t>
            </a:r>
            <a:r>
              <a:rPr lang="en-US" dirty="0" err="1"/>
              <a:t>ovale</a:t>
            </a:r>
            <a:r>
              <a:rPr lang="en-US" dirty="0"/>
              <a:t> infections (add a </a:t>
            </a:r>
            <a:r>
              <a:rPr lang="en-US" dirty="0" err="1"/>
              <a:t>schizonticide</a:t>
            </a:r>
            <a:r>
              <a:rPr lang="en-US" dirty="0"/>
              <a:t> too)</a:t>
            </a:r>
          </a:p>
          <a:p>
            <a:pPr eaLnBrk="1" hangingPunct="1">
              <a:lnSpc>
                <a:spcPct val="80000"/>
              </a:lnSpc>
              <a:defRPr/>
            </a:pPr>
            <a:r>
              <a:rPr lang="en-US" dirty="0"/>
              <a:t>Terminal prophylaxis (after end of travel) to eradicate any liver forms</a:t>
            </a:r>
          </a:p>
          <a:p>
            <a:pPr eaLnBrk="1" hangingPunct="1">
              <a:lnSpc>
                <a:spcPct val="80000"/>
              </a:lnSpc>
              <a:defRPr/>
            </a:pPr>
            <a:r>
              <a:rPr lang="en-US" dirty="0"/>
              <a:t>Alternative for mild </a:t>
            </a:r>
            <a:r>
              <a:rPr lang="en-US" dirty="0" err="1"/>
              <a:t>Pneumocystis</a:t>
            </a:r>
            <a:r>
              <a:rPr lang="en-US" dirty="0"/>
              <a:t> </a:t>
            </a:r>
            <a:r>
              <a:rPr lang="en-US" dirty="0" err="1"/>
              <a:t>jiroveci</a:t>
            </a:r>
            <a:r>
              <a:rPr lang="en-US" dirty="0"/>
              <a:t> infection (along w/ </a:t>
            </a:r>
            <a:r>
              <a:rPr lang="en-US" dirty="0" err="1"/>
              <a:t>clindamycin</a:t>
            </a:r>
            <a:r>
              <a:rPr lang="en-US" dirty="0"/>
              <a:t>)</a:t>
            </a:r>
          </a:p>
          <a:p>
            <a:pPr eaLnBrk="1" hangingPunct="1">
              <a:lnSpc>
                <a:spcPct val="80000"/>
              </a:lnSpc>
              <a:defRPr/>
            </a:pPr>
            <a:endParaRPr lang="en-US" dirty="0"/>
          </a:p>
          <a:p>
            <a:pPr eaLnBrk="1" hangingPunct="1">
              <a:lnSpc>
                <a:spcPct val="80000"/>
              </a:lnSpc>
              <a:buNone/>
              <a:defRPr/>
            </a:pPr>
            <a:r>
              <a:rPr lang="en-US" u="sng" dirty="0"/>
              <a:t>Dose: </a:t>
            </a:r>
            <a:r>
              <a:rPr lang="en-US" dirty="0"/>
              <a:t>15mg OD (PO)  for 2-3 weeks.</a:t>
            </a:r>
          </a:p>
        </p:txBody>
      </p:sp>
    </p:spTree>
  </p:cSld>
  <p:clrMapOvr>
    <a:masterClrMapping/>
  </p:clrMapOvr>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8216280-B5B4-40FB-978C-B5A302105836}"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174</a:t>
            </a:fld>
            <a:endParaRPr lang="en-US"/>
          </a:p>
        </p:txBody>
      </p:sp>
      <p:sp>
        <p:nvSpPr>
          <p:cNvPr id="115714" name="Rectangle 2"/>
          <p:cNvSpPr>
            <a:spLocks noGrp="1" noChangeArrowheads="1"/>
          </p:cNvSpPr>
          <p:nvPr>
            <p:ph sz="quarter" idx="1"/>
          </p:nvPr>
        </p:nvSpPr>
        <p:spPr>
          <a:xfrm>
            <a:off x="457729" y="304271"/>
            <a:ext cx="8228542" cy="6096000"/>
          </a:xfrm>
        </p:spPr>
        <p:txBody>
          <a:bodyPr>
            <a:normAutofit/>
          </a:bodyPr>
          <a:lstStyle/>
          <a:p>
            <a:pPr>
              <a:lnSpc>
                <a:spcPct val="80000"/>
              </a:lnSpc>
              <a:buNone/>
              <a:defRPr/>
            </a:pPr>
            <a:r>
              <a:rPr lang="en-US" b="1" dirty="0"/>
              <a:t>9. </a:t>
            </a:r>
            <a:r>
              <a:rPr lang="en-US" b="1" dirty="0" smtClean="0"/>
              <a:t>AMODIAQUINE</a:t>
            </a:r>
            <a:r>
              <a:rPr lang="en-US" dirty="0" smtClean="0"/>
              <a:t> (</a:t>
            </a:r>
            <a:r>
              <a:rPr lang="en-US" dirty="0" err="1" smtClean="0"/>
              <a:t>Camoquin</a:t>
            </a:r>
            <a:r>
              <a:rPr lang="en-US" dirty="0" smtClean="0"/>
              <a:t>, </a:t>
            </a:r>
            <a:r>
              <a:rPr lang="en-US" dirty="0" err="1" smtClean="0"/>
              <a:t>Flavoquine</a:t>
            </a:r>
            <a:r>
              <a:rPr lang="en-US" dirty="0" smtClean="0"/>
              <a:t>)</a:t>
            </a:r>
          </a:p>
          <a:p>
            <a:pPr>
              <a:lnSpc>
                <a:spcPct val="80000"/>
              </a:lnSpc>
              <a:defRPr/>
            </a:pPr>
            <a:r>
              <a:rPr lang="en-US" dirty="0" smtClean="0"/>
              <a:t>The mode of action of </a:t>
            </a:r>
            <a:r>
              <a:rPr lang="en-US" dirty="0" err="1" smtClean="0"/>
              <a:t>amodiaquine</a:t>
            </a:r>
            <a:r>
              <a:rPr lang="en-US" dirty="0" smtClean="0"/>
              <a:t> has not yet been determined. </a:t>
            </a:r>
            <a:endParaRPr lang="en-US" dirty="0"/>
          </a:p>
          <a:p>
            <a:pPr eaLnBrk="1" hangingPunct="1">
              <a:lnSpc>
                <a:spcPct val="80000"/>
              </a:lnSpc>
              <a:buFontTx/>
              <a:buNone/>
              <a:defRPr/>
            </a:pPr>
            <a:r>
              <a:rPr lang="en-US" u="sng" dirty="0" err="1"/>
              <a:t>Adm</a:t>
            </a:r>
            <a:r>
              <a:rPr lang="en-US" dirty="0"/>
              <a:t>: oral</a:t>
            </a:r>
          </a:p>
          <a:p>
            <a:pPr eaLnBrk="1" hangingPunct="1">
              <a:lnSpc>
                <a:spcPct val="80000"/>
              </a:lnSpc>
              <a:buFontTx/>
              <a:buNone/>
              <a:defRPr/>
            </a:pPr>
            <a:r>
              <a:rPr lang="en-US" u="sng" dirty="0"/>
              <a:t>S/E</a:t>
            </a:r>
          </a:p>
          <a:p>
            <a:pPr>
              <a:lnSpc>
                <a:spcPct val="80000"/>
              </a:lnSpc>
              <a:buNone/>
              <a:defRPr/>
            </a:pPr>
            <a:r>
              <a:rPr lang="en-US" dirty="0" smtClean="0">
                <a:cs typeface="Arial" charset="0"/>
              </a:rPr>
              <a:t>•</a:t>
            </a:r>
            <a:r>
              <a:rPr lang="en-US" dirty="0" err="1"/>
              <a:t>Agranulocytosis</a:t>
            </a:r>
            <a:r>
              <a:rPr lang="en-US" dirty="0"/>
              <a:t>, </a:t>
            </a:r>
            <a:r>
              <a:rPr lang="en-US" dirty="0" err="1"/>
              <a:t>hepatotoxic</a:t>
            </a:r>
            <a:r>
              <a:rPr lang="en-US" dirty="0"/>
              <a:t>, peripheral neuropathy, visual disturbances</a:t>
            </a:r>
            <a:r>
              <a:rPr lang="en-US" dirty="0" smtClean="0"/>
              <a:t>. </a:t>
            </a:r>
          </a:p>
          <a:p>
            <a:pPr>
              <a:lnSpc>
                <a:spcPct val="80000"/>
              </a:lnSpc>
              <a:defRPr/>
            </a:pPr>
            <a:r>
              <a:rPr lang="en-US" dirty="0" err="1" smtClean="0"/>
              <a:t>Aminoquinolines</a:t>
            </a:r>
            <a:r>
              <a:rPr lang="en-US" dirty="0" smtClean="0"/>
              <a:t> depress cardiac muscle, impair cardiac conductivity, and produce vasodilatation with resultant hypotension.</a:t>
            </a:r>
            <a:endParaRPr lang="en-US" dirty="0"/>
          </a:p>
          <a:p>
            <a:pPr eaLnBrk="1" hangingPunct="1">
              <a:lnSpc>
                <a:spcPct val="80000"/>
              </a:lnSpc>
              <a:buFontTx/>
              <a:buNone/>
              <a:defRPr/>
            </a:pPr>
            <a:r>
              <a:rPr lang="en-US" u="sng" dirty="0"/>
              <a:t>Uses</a:t>
            </a:r>
            <a:r>
              <a:rPr lang="en-US" dirty="0"/>
              <a:t>:</a:t>
            </a:r>
          </a:p>
          <a:p>
            <a:pPr eaLnBrk="1" hangingPunct="1">
              <a:lnSpc>
                <a:spcPct val="80000"/>
              </a:lnSpc>
              <a:buFontTx/>
              <a:buNone/>
              <a:defRPr/>
            </a:pPr>
            <a:r>
              <a:rPr lang="en-US" dirty="0">
                <a:cs typeface="Arial" charset="0"/>
              </a:rPr>
              <a:t>	•</a:t>
            </a:r>
            <a:r>
              <a:rPr lang="en-US" dirty="0"/>
              <a:t>Sensitive strains of malaria</a:t>
            </a:r>
          </a:p>
          <a:p>
            <a:pPr eaLnBrk="1" hangingPunct="1">
              <a:lnSpc>
                <a:spcPct val="80000"/>
              </a:lnSpc>
              <a:buFontTx/>
              <a:buNone/>
              <a:defRPr/>
            </a:pPr>
            <a:r>
              <a:rPr lang="en-US" dirty="0">
                <a:cs typeface="Arial" charset="0"/>
              </a:rPr>
              <a:t>	•</a:t>
            </a:r>
            <a:r>
              <a:rPr lang="en-US" dirty="0"/>
              <a:t>(</a:t>
            </a:r>
            <a:r>
              <a:rPr lang="en-US" b="1" dirty="0"/>
              <a:t>don’t use for prophylaxis due to </a:t>
            </a:r>
            <a:r>
              <a:rPr lang="en-US" b="1" dirty="0" smtClean="0"/>
              <a:t>its S/E</a:t>
            </a:r>
            <a:r>
              <a:rPr lang="en-US" dirty="0"/>
              <a:t>)</a:t>
            </a:r>
          </a:p>
          <a:p>
            <a:pPr eaLnBrk="1" hangingPunct="1">
              <a:lnSpc>
                <a:spcPct val="80000"/>
              </a:lnSpc>
              <a:buFontTx/>
              <a:buNone/>
              <a:defRPr/>
            </a:pPr>
            <a:r>
              <a:rPr lang="en-US" u="sng" dirty="0" smtClean="0"/>
              <a:t>Dose: </a:t>
            </a:r>
            <a:r>
              <a:rPr lang="en-US" dirty="0" smtClean="0"/>
              <a:t>600mg (PO) OD  X 3/7</a:t>
            </a:r>
          </a:p>
          <a:p>
            <a:pPr eaLnBrk="1" hangingPunct="1">
              <a:lnSpc>
                <a:spcPct val="80000"/>
              </a:lnSpc>
              <a:buFontTx/>
              <a:buNone/>
              <a:defRPr/>
            </a:pPr>
            <a:endParaRPr lang="en-US" b="1" dirty="0"/>
          </a:p>
          <a:p>
            <a:pPr eaLnBrk="1" hangingPunct="1">
              <a:lnSpc>
                <a:spcPct val="80000"/>
              </a:lnSpc>
              <a:buFontTx/>
              <a:buNone/>
              <a:defRPr/>
            </a:pPr>
            <a:endParaRPr lang="en-US" dirty="0"/>
          </a:p>
        </p:txBody>
      </p:sp>
    </p:spTree>
  </p:cSld>
  <p:clrMapOvr>
    <a:masterClrMapping/>
  </p:clrMapOvr>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FE5CEEFF-EED0-4516-82B5-95622D27074B}"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175</a:t>
            </a:fld>
            <a:endParaRPr lang="en-US"/>
          </a:p>
        </p:txBody>
      </p:sp>
      <p:sp>
        <p:nvSpPr>
          <p:cNvPr id="116738" name="Rectangle 2"/>
          <p:cNvSpPr>
            <a:spLocks noGrp="1" noChangeArrowheads="1"/>
          </p:cNvSpPr>
          <p:nvPr>
            <p:ph sz="quarter" idx="1"/>
          </p:nvPr>
        </p:nvSpPr>
        <p:spPr>
          <a:xfrm>
            <a:off x="457729" y="381000"/>
            <a:ext cx="8228542" cy="5745428"/>
          </a:xfrm>
        </p:spPr>
        <p:txBody>
          <a:bodyPr>
            <a:normAutofit/>
          </a:bodyPr>
          <a:lstStyle/>
          <a:p>
            <a:pPr eaLnBrk="1" hangingPunct="1">
              <a:buFontTx/>
              <a:buNone/>
              <a:defRPr/>
            </a:pPr>
            <a:r>
              <a:rPr lang="en-US" b="1" dirty="0"/>
              <a:t>10. </a:t>
            </a:r>
            <a:r>
              <a:rPr lang="en-US" b="1" dirty="0" err="1" smtClean="0"/>
              <a:t>Antibacterials</a:t>
            </a:r>
            <a:r>
              <a:rPr lang="en-US" b="1" dirty="0" smtClean="0"/>
              <a:t> used as </a:t>
            </a:r>
            <a:r>
              <a:rPr lang="en-US" b="1" dirty="0" err="1" smtClean="0"/>
              <a:t>antimalarials</a:t>
            </a:r>
            <a:r>
              <a:rPr lang="en-US" b="1" dirty="0" smtClean="0"/>
              <a:t> </a:t>
            </a:r>
            <a:r>
              <a:rPr lang="en-US" b="1" dirty="0"/>
              <a:t>–</a:t>
            </a:r>
          </a:p>
          <a:p>
            <a:pPr eaLnBrk="1" hangingPunct="1">
              <a:buFontTx/>
              <a:buNone/>
              <a:defRPr/>
            </a:pPr>
            <a:r>
              <a:rPr lang="en-US" dirty="0" err="1" smtClean="0"/>
              <a:t>E.g.Tetracycline</a:t>
            </a:r>
            <a:r>
              <a:rPr lang="en-US" dirty="0"/>
              <a:t>, </a:t>
            </a:r>
            <a:r>
              <a:rPr lang="en-US" dirty="0" err="1"/>
              <a:t>doxycycline</a:t>
            </a:r>
            <a:r>
              <a:rPr lang="en-US" dirty="0"/>
              <a:t>, </a:t>
            </a:r>
            <a:r>
              <a:rPr lang="en-US" dirty="0" err="1"/>
              <a:t>clindamycin</a:t>
            </a:r>
            <a:endParaRPr lang="en-US" dirty="0"/>
          </a:p>
          <a:p>
            <a:pPr eaLnBrk="1" hangingPunct="1">
              <a:defRPr/>
            </a:pPr>
            <a:r>
              <a:rPr lang="en-US" dirty="0"/>
              <a:t>Are SLOW </a:t>
            </a:r>
            <a:r>
              <a:rPr lang="en-US" dirty="0" err="1" smtClean="0"/>
              <a:t>schizonticides</a:t>
            </a:r>
            <a:r>
              <a:rPr lang="en-US" dirty="0" smtClean="0"/>
              <a:t>– </a:t>
            </a:r>
            <a:r>
              <a:rPr lang="en-US" dirty="0"/>
              <a:t>hence </a:t>
            </a:r>
            <a:r>
              <a:rPr lang="en-US" b="1" dirty="0"/>
              <a:t>never </a:t>
            </a:r>
            <a:r>
              <a:rPr lang="en-US" dirty="0"/>
              <a:t>use</a:t>
            </a:r>
            <a:r>
              <a:rPr lang="en-US" b="1" dirty="0"/>
              <a:t> alone </a:t>
            </a:r>
            <a:r>
              <a:rPr lang="en-US" dirty="0"/>
              <a:t>for </a:t>
            </a:r>
            <a:r>
              <a:rPr lang="en-US" dirty="0" smtClean="0"/>
              <a:t>treatment.</a:t>
            </a:r>
            <a:endParaRPr lang="en-US" dirty="0"/>
          </a:p>
          <a:p>
            <a:pPr eaLnBrk="1" hangingPunct="1">
              <a:buFontTx/>
              <a:buNone/>
              <a:defRPr/>
            </a:pPr>
            <a:r>
              <a:rPr lang="en-US" u="sng" dirty="0"/>
              <a:t>Uses</a:t>
            </a:r>
            <a:r>
              <a:rPr lang="en-US" dirty="0"/>
              <a:t>:</a:t>
            </a:r>
          </a:p>
          <a:p>
            <a:pPr eaLnBrk="1" hangingPunct="1">
              <a:defRPr/>
            </a:pPr>
            <a:r>
              <a:rPr lang="en-US" dirty="0" smtClean="0"/>
              <a:t>Treatment of </a:t>
            </a:r>
            <a:r>
              <a:rPr lang="en-US" dirty="0" err="1"/>
              <a:t>falciparum</a:t>
            </a:r>
            <a:r>
              <a:rPr lang="en-US" dirty="0"/>
              <a:t> malaria in </a:t>
            </a:r>
            <a:r>
              <a:rPr lang="en-US" dirty="0" smtClean="0"/>
              <a:t>conjunction with other </a:t>
            </a:r>
            <a:r>
              <a:rPr lang="en-US" dirty="0"/>
              <a:t>drugs e.g. quinine</a:t>
            </a:r>
          </a:p>
          <a:p>
            <a:pPr eaLnBrk="1" hangingPunct="1">
              <a:defRPr/>
            </a:pPr>
            <a:r>
              <a:rPr lang="en-US" dirty="0"/>
              <a:t>Chemoprophylaxis of malaria  (</a:t>
            </a:r>
            <a:r>
              <a:rPr lang="en-US" dirty="0" err="1"/>
              <a:t>Doxycycline</a:t>
            </a:r>
            <a:r>
              <a:rPr lang="en-US" dirty="0" smtClean="0"/>
              <a:t>). </a:t>
            </a:r>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endParaRPr lang="en-US" dirty="0"/>
          </a:p>
        </p:txBody>
      </p:sp>
    </p:spTree>
  </p:cSld>
  <p:clrMapOvr>
    <a:masterClrMapping/>
  </p:clrMapOvr>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WHO guidelines</a:t>
            </a:r>
            <a:endParaRPr lang="en-US" dirty="0"/>
          </a:p>
        </p:txBody>
      </p:sp>
      <p:sp>
        <p:nvSpPr>
          <p:cNvPr id="4" name="Date Placeholder 3"/>
          <p:cNvSpPr>
            <a:spLocks noGrp="1"/>
          </p:cNvSpPr>
          <p:nvPr>
            <p:ph type="dt" sz="half" idx="10"/>
          </p:nvPr>
        </p:nvSpPr>
        <p:spPr/>
        <p:txBody>
          <a:bodyPr/>
          <a:lstStyle/>
          <a:p>
            <a:fld id="{E07D3AC1-2EDE-4812-A990-C1433D39DC3D}"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6" name="Slide Number Placeholder 5"/>
          <p:cNvSpPr>
            <a:spLocks noGrp="1"/>
          </p:cNvSpPr>
          <p:nvPr>
            <p:ph type="sldNum" sz="quarter" idx="12"/>
          </p:nvPr>
        </p:nvSpPr>
        <p:spPr/>
        <p:txBody>
          <a:bodyPr/>
          <a:lstStyle/>
          <a:p>
            <a:fld id="{B3FF6EFA-CE3E-45B5-8032-ADD62FD9E906}" type="slidenum">
              <a:rPr lang="en-US" smtClean="0"/>
              <a:pPr/>
              <a:t>176</a:t>
            </a:fld>
            <a:endParaRPr lang="en-US"/>
          </a:p>
        </p:txBody>
      </p:sp>
      <p:sp>
        <p:nvSpPr>
          <p:cNvPr id="3" name="Content Placeholder 2"/>
          <p:cNvSpPr>
            <a:spLocks noGrp="1"/>
          </p:cNvSpPr>
          <p:nvPr>
            <p:ph sz="quarter" idx="1"/>
          </p:nvPr>
        </p:nvSpPr>
        <p:spPr>
          <a:xfrm>
            <a:off x="457200" y="838200"/>
            <a:ext cx="8229600" cy="5287963"/>
          </a:xfrm>
        </p:spPr>
        <p:txBody>
          <a:bodyPr>
            <a:normAutofit/>
          </a:bodyPr>
          <a:lstStyle/>
          <a:p>
            <a:r>
              <a:rPr lang="en-US" dirty="0" err="1" smtClean="0"/>
              <a:t>Artemisinin</a:t>
            </a:r>
            <a:r>
              <a:rPr lang="en-US" dirty="0" smtClean="0"/>
              <a:t>-based combination therapies (ACTs) are the recommended treatments for uncomplicated </a:t>
            </a:r>
            <a:r>
              <a:rPr lang="en-US" i="1" dirty="0" smtClean="0"/>
              <a:t>P. </a:t>
            </a:r>
            <a:r>
              <a:rPr lang="en-US" i="1" dirty="0" err="1" smtClean="0"/>
              <a:t>falciparum</a:t>
            </a:r>
            <a:r>
              <a:rPr lang="en-US" i="1" dirty="0" smtClean="0"/>
              <a:t> malaria.</a:t>
            </a:r>
          </a:p>
          <a:p>
            <a:r>
              <a:rPr lang="en-US" dirty="0" smtClean="0"/>
              <a:t>Severe malaria is a medical emergency.</a:t>
            </a:r>
          </a:p>
          <a:p>
            <a:r>
              <a:rPr lang="en-US" dirty="0" smtClean="0"/>
              <a:t>For adults, </a:t>
            </a:r>
            <a:r>
              <a:rPr lang="en-US" dirty="0" err="1" smtClean="0"/>
              <a:t>artesunate</a:t>
            </a:r>
            <a:r>
              <a:rPr lang="en-US" dirty="0" smtClean="0"/>
              <a:t> IV or IM: OR  </a:t>
            </a:r>
            <a:r>
              <a:rPr lang="en-US" dirty="0" err="1" smtClean="0"/>
              <a:t>artemether</a:t>
            </a:r>
            <a:r>
              <a:rPr lang="en-US" dirty="0" smtClean="0"/>
              <a:t> or quinine is an acceptable alternative if </a:t>
            </a:r>
            <a:r>
              <a:rPr lang="en-US" dirty="0" err="1" smtClean="0"/>
              <a:t>parenteral</a:t>
            </a:r>
            <a:r>
              <a:rPr lang="en-US" dirty="0" smtClean="0"/>
              <a:t> </a:t>
            </a:r>
            <a:r>
              <a:rPr lang="en-US" dirty="0" err="1" smtClean="0"/>
              <a:t>artesunate</a:t>
            </a:r>
            <a:r>
              <a:rPr lang="en-US" dirty="0" smtClean="0"/>
              <a:t> is not available.</a:t>
            </a:r>
          </a:p>
          <a:p>
            <a:r>
              <a:rPr lang="en-US" dirty="0" smtClean="0"/>
              <a:t>Give </a:t>
            </a:r>
            <a:r>
              <a:rPr lang="en-US" dirty="0" err="1" smtClean="0"/>
              <a:t>parenteral</a:t>
            </a:r>
            <a:r>
              <a:rPr lang="en-US" dirty="0" smtClean="0"/>
              <a:t> </a:t>
            </a:r>
            <a:r>
              <a:rPr lang="en-US" dirty="0" err="1" smtClean="0"/>
              <a:t>antimalarials</a:t>
            </a:r>
            <a:r>
              <a:rPr lang="en-US" dirty="0" smtClean="0"/>
              <a:t> in the treatment of severe malaria for a minimum of 24 h</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Viruses and Their Characteristics</a:t>
            </a:r>
          </a:p>
        </p:txBody>
      </p:sp>
      <p:sp>
        <p:nvSpPr>
          <p:cNvPr id="6" name="Date Placeholder 5"/>
          <p:cNvSpPr>
            <a:spLocks noGrp="1"/>
          </p:cNvSpPr>
          <p:nvPr>
            <p:ph type="dt" sz="half" idx="10"/>
          </p:nvPr>
        </p:nvSpPr>
        <p:spPr/>
        <p:txBody>
          <a:bodyPr/>
          <a:lstStyle/>
          <a:p>
            <a:fld id="{63F90553-B90A-4987-A9EB-57255171B864}" type="datetime12">
              <a:rPr lang="en-US" smtClean="0"/>
              <a:pPr/>
              <a:t>4:25 PM</a:t>
            </a:fld>
            <a:endParaRPr lang="en-US"/>
          </a:p>
        </p:txBody>
      </p:sp>
      <p:sp>
        <p:nvSpPr>
          <p:cNvPr id="8" name="Footer Placeholder 7"/>
          <p:cNvSpPr>
            <a:spLocks noGrp="1"/>
          </p:cNvSpPr>
          <p:nvPr>
            <p:ph type="ftr" sz="quarter" idx="11"/>
          </p:nvPr>
        </p:nvSpPr>
        <p:spPr/>
        <p:txBody>
          <a:bodyPr/>
          <a:lstStyle/>
          <a:p>
            <a:r>
              <a:rPr lang="en-US" smtClean="0"/>
              <a:t>Nursing  Pharmacology</a:t>
            </a:r>
            <a:endParaRPr lang="en-US"/>
          </a:p>
        </p:txBody>
      </p:sp>
      <p:sp>
        <p:nvSpPr>
          <p:cNvPr id="7" name="Slide Number Placeholder 6"/>
          <p:cNvSpPr>
            <a:spLocks noGrp="1"/>
          </p:cNvSpPr>
          <p:nvPr>
            <p:ph type="sldNum" sz="quarter" idx="12"/>
          </p:nvPr>
        </p:nvSpPr>
        <p:spPr/>
        <p:txBody>
          <a:bodyPr/>
          <a:lstStyle/>
          <a:p>
            <a:fld id="{B3FF6EFA-CE3E-45B5-8032-ADD62FD9E906}" type="slidenum">
              <a:rPr lang="en-US" smtClean="0"/>
              <a:pPr/>
              <a:t>177</a:t>
            </a:fld>
            <a:endParaRPr lang="en-US"/>
          </a:p>
        </p:txBody>
      </p:sp>
      <p:sp>
        <p:nvSpPr>
          <p:cNvPr id="27651" name="Rectangle 3"/>
          <p:cNvSpPr>
            <a:spLocks noGrp="1" noChangeArrowheads="1"/>
          </p:cNvSpPr>
          <p:nvPr>
            <p:ph sz="quarter" idx="1"/>
          </p:nvPr>
        </p:nvSpPr>
        <p:spPr>
          <a:xfrm>
            <a:off x="685800" y="1981200"/>
            <a:ext cx="3810000" cy="4114800"/>
          </a:xfrm>
          <a:noFill/>
        </p:spPr>
        <p:txBody>
          <a:bodyPr/>
          <a:lstStyle/>
          <a:p>
            <a:pPr eaLnBrk="1" hangingPunct="1">
              <a:buFontTx/>
              <a:buNone/>
            </a:pPr>
            <a:r>
              <a:rPr lang="en-US" b="1" smtClean="0">
                <a:solidFill>
                  <a:srgbClr val="FFFF66"/>
                </a:solidFill>
              </a:rPr>
              <a:t>Virus </a:t>
            </a:r>
            <a:endParaRPr lang="en-US" smtClean="0"/>
          </a:p>
          <a:p>
            <a:pPr lvl="1" eaLnBrk="1" hangingPunct="1"/>
            <a:r>
              <a:rPr lang="en-US" smtClean="0"/>
              <a:t>Does not have components of a cell</a:t>
            </a:r>
          </a:p>
          <a:p>
            <a:pPr lvl="1" eaLnBrk="1" hangingPunct="1"/>
            <a:r>
              <a:rPr lang="en-US" smtClean="0"/>
              <a:t>Unable to replicate outside of a living host cell</a:t>
            </a:r>
          </a:p>
        </p:txBody>
      </p:sp>
      <p:pic>
        <p:nvPicPr>
          <p:cNvPr id="27652" name="Picture 5" descr="virus"/>
          <p:cNvPicPr>
            <a:picLocks noChangeAspect="1" noChangeArrowheads="1"/>
          </p:cNvPicPr>
          <p:nvPr/>
        </p:nvPicPr>
        <p:blipFill>
          <a:blip r:embed="rId2" cstate="print"/>
          <a:srcRect l="13428" r="13429"/>
          <a:stretch>
            <a:fillRect/>
          </a:stretch>
        </p:blipFill>
        <p:spPr bwMode="auto">
          <a:xfrm>
            <a:off x="4495800" y="2286000"/>
            <a:ext cx="3886200" cy="3051175"/>
          </a:xfrm>
          <a:prstGeom prst="rect">
            <a:avLst/>
          </a:prstGeom>
          <a:noFill/>
          <a:ln w="9525">
            <a:noFill/>
            <a:miter lim="800000"/>
            <a:headEnd/>
            <a:tailEnd/>
          </a:ln>
        </p:spPr>
      </p:pic>
      <p:sp>
        <p:nvSpPr>
          <p:cNvPr id="27653" name="Text Box 6"/>
          <p:cNvSpPr txBox="1">
            <a:spLocks noChangeArrowheads="1"/>
          </p:cNvSpPr>
          <p:nvPr/>
        </p:nvSpPr>
        <p:spPr bwMode="auto">
          <a:xfrm>
            <a:off x="4572000" y="5334000"/>
            <a:ext cx="4038600" cy="457200"/>
          </a:xfrm>
          <a:prstGeom prst="rect">
            <a:avLst/>
          </a:prstGeom>
          <a:noFill/>
          <a:ln w="9525">
            <a:noFill/>
            <a:miter lim="800000"/>
            <a:headEnd/>
            <a:tailEnd/>
          </a:ln>
        </p:spPr>
        <p:txBody>
          <a:bodyPr>
            <a:spAutoFit/>
          </a:bodyPr>
          <a:lstStyle/>
          <a:p>
            <a:pPr>
              <a:spcBef>
                <a:spcPct val="50000"/>
              </a:spcBef>
            </a:pPr>
            <a:r>
              <a:rPr lang="en-US"/>
              <a:t>A virus infecting a bacterium.</a:t>
            </a: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smtClean="0"/>
              <a:t>Viruses and Their Characteristics</a:t>
            </a:r>
          </a:p>
        </p:txBody>
      </p:sp>
      <p:sp>
        <p:nvSpPr>
          <p:cNvPr id="4" name="Date Placeholder 3"/>
          <p:cNvSpPr>
            <a:spLocks noGrp="1"/>
          </p:cNvSpPr>
          <p:nvPr>
            <p:ph type="dt" sz="half" idx="10"/>
          </p:nvPr>
        </p:nvSpPr>
        <p:spPr/>
        <p:txBody>
          <a:bodyPr/>
          <a:lstStyle/>
          <a:p>
            <a:fld id="{B762C1F7-0C23-48CD-88E2-F38CB78FB518}"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dirty="0"/>
          </a:p>
        </p:txBody>
      </p:sp>
      <p:sp>
        <p:nvSpPr>
          <p:cNvPr id="5" name="Slide Number Placeholder 4"/>
          <p:cNvSpPr>
            <a:spLocks noGrp="1"/>
          </p:cNvSpPr>
          <p:nvPr>
            <p:ph type="sldNum" sz="quarter" idx="12"/>
          </p:nvPr>
        </p:nvSpPr>
        <p:spPr/>
        <p:txBody>
          <a:bodyPr/>
          <a:lstStyle/>
          <a:p>
            <a:fld id="{B3FF6EFA-CE3E-45B5-8032-ADD62FD9E906}" type="slidenum">
              <a:rPr lang="en-US" smtClean="0"/>
              <a:pPr/>
              <a:t>178</a:t>
            </a:fld>
            <a:endParaRPr lang="en-US"/>
          </a:p>
        </p:txBody>
      </p:sp>
      <p:sp>
        <p:nvSpPr>
          <p:cNvPr id="28675" name="Rectangle 3"/>
          <p:cNvSpPr>
            <a:spLocks noGrp="1" noChangeArrowheads="1"/>
          </p:cNvSpPr>
          <p:nvPr>
            <p:ph sz="quarter" idx="1"/>
          </p:nvPr>
        </p:nvSpPr>
        <p:spPr>
          <a:xfrm>
            <a:off x="685800" y="1981200"/>
            <a:ext cx="7010400" cy="4114800"/>
          </a:xfrm>
          <a:noFill/>
        </p:spPr>
        <p:txBody>
          <a:bodyPr/>
          <a:lstStyle/>
          <a:p>
            <a:pPr marL="0" indent="0" eaLnBrk="1" hangingPunct="1">
              <a:buFontTx/>
              <a:buNone/>
            </a:pPr>
            <a:r>
              <a:rPr lang="en-US" dirty="0" smtClean="0"/>
              <a:t>Most viruses are spread through the following routes:</a:t>
            </a:r>
          </a:p>
          <a:p>
            <a:pPr marL="796925" lvl="1" eaLnBrk="1" hangingPunct="1"/>
            <a:r>
              <a:rPr lang="en-US" dirty="0" smtClean="0"/>
              <a:t>Direct contact</a:t>
            </a:r>
          </a:p>
          <a:p>
            <a:pPr marL="796925" lvl="1" eaLnBrk="1" hangingPunct="1"/>
            <a:r>
              <a:rPr lang="en-US" dirty="0" smtClean="0"/>
              <a:t>Ingestion of contaminated food and water</a:t>
            </a:r>
          </a:p>
          <a:p>
            <a:pPr marL="796925" lvl="1" eaLnBrk="1" hangingPunct="1"/>
            <a:r>
              <a:rPr lang="en-US" dirty="0" smtClean="0"/>
              <a:t>Inhalation of airborne particles</a:t>
            </a:r>
          </a:p>
          <a:p>
            <a:pPr marL="796925" lvl="1" eaLnBrk="1" hangingPunct="1"/>
            <a:r>
              <a:rPr lang="en-US" dirty="0" smtClean="0"/>
              <a:t>Exposure to contaminated body fluids/equipment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blinds(horizontal)">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blinds(horizontal)">
                                      <p:cBhvr>
                                        <p:cTn id="12" dur="500"/>
                                        <p:tgtEl>
                                          <p:spTgt spid="28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blinds(horizontal)">
                                      <p:cBhvr>
                                        <p:cTn id="17" dur="500"/>
                                        <p:tgtEl>
                                          <p:spTgt spid="28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8675">
                                            <p:txEl>
                                              <p:pRg st="3" end="3"/>
                                            </p:txEl>
                                          </p:spTgt>
                                        </p:tgtEl>
                                        <p:attrNameLst>
                                          <p:attrName>style.visibility</p:attrName>
                                        </p:attrNameLst>
                                      </p:cBhvr>
                                      <p:to>
                                        <p:strVal val="visible"/>
                                      </p:to>
                                    </p:set>
                                    <p:animEffect transition="in" filter="blinds(horizontal)">
                                      <p:cBhvr>
                                        <p:cTn id="22" dur="500"/>
                                        <p:tgtEl>
                                          <p:spTgt spid="286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8675">
                                            <p:txEl>
                                              <p:pRg st="4" end="4"/>
                                            </p:txEl>
                                          </p:spTgt>
                                        </p:tgtEl>
                                        <p:attrNameLst>
                                          <p:attrName>style.visibility</p:attrName>
                                        </p:attrNameLst>
                                      </p:cBhvr>
                                      <p:to>
                                        <p:strVal val="visible"/>
                                      </p:to>
                                    </p:set>
                                    <p:animEffect transition="in" filter="blinds(horizontal)">
                                      <p:cBhvr>
                                        <p:cTn id="27" dur="500"/>
                                        <p:tgtEl>
                                          <p:spTgt spid="286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Viruses and Their Characteristics</a:t>
            </a:r>
          </a:p>
        </p:txBody>
      </p:sp>
      <p:sp>
        <p:nvSpPr>
          <p:cNvPr id="4" name="Date Placeholder 3"/>
          <p:cNvSpPr>
            <a:spLocks noGrp="1"/>
          </p:cNvSpPr>
          <p:nvPr>
            <p:ph type="dt" sz="half" idx="10"/>
          </p:nvPr>
        </p:nvSpPr>
        <p:spPr/>
        <p:txBody>
          <a:bodyPr/>
          <a:lstStyle/>
          <a:p>
            <a:fld id="{4723F10A-D196-4FA2-814B-67A1C0EBD90A}"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dirty="0"/>
          </a:p>
        </p:txBody>
      </p:sp>
      <p:sp>
        <p:nvSpPr>
          <p:cNvPr id="5" name="Slide Number Placeholder 4"/>
          <p:cNvSpPr>
            <a:spLocks noGrp="1"/>
          </p:cNvSpPr>
          <p:nvPr>
            <p:ph type="sldNum" sz="quarter" idx="12"/>
          </p:nvPr>
        </p:nvSpPr>
        <p:spPr/>
        <p:txBody>
          <a:bodyPr/>
          <a:lstStyle/>
          <a:p>
            <a:fld id="{B3FF6EFA-CE3E-45B5-8032-ADD62FD9E906}" type="slidenum">
              <a:rPr lang="en-US" smtClean="0"/>
              <a:pPr/>
              <a:t>179</a:t>
            </a:fld>
            <a:endParaRPr lang="en-US"/>
          </a:p>
        </p:txBody>
      </p:sp>
      <p:sp>
        <p:nvSpPr>
          <p:cNvPr id="29699" name="Rectangle 3"/>
          <p:cNvSpPr>
            <a:spLocks noGrp="1" noChangeArrowheads="1"/>
          </p:cNvSpPr>
          <p:nvPr>
            <p:ph sz="quarter" idx="1"/>
          </p:nvPr>
        </p:nvSpPr>
        <p:spPr>
          <a:xfrm>
            <a:off x="685800" y="1981200"/>
            <a:ext cx="7010400" cy="4114800"/>
          </a:xfrm>
          <a:noFill/>
        </p:spPr>
        <p:txBody>
          <a:bodyPr/>
          <a:lstStyle/>
          <a:p>
            <a:pPr eaLnBrk="1" hangingPunct="1"/>
            <a:r>
              <a:rPr lang="en-US" dirty="0" smtClean="0"/>
              <a:t>Parts of a virus particle, </a:t>
            </a:r>
            <a:r>
              <a:rPr lang="en-US" dirty="0" err="1" smtClean="0"/>
              <a:t>virion</a:t>
            </a:r>
            <a:endParaRPr lang="en-US" dirty="0" smtClean="0"/>
          </a:p>
          <a:p>
            <a:pPr lvl="1" eaLnBrk="1" hangingPunct="1"/>
            <a:r>
              <a:rPr lang="en-US" dirty="0" smtClean="0"/>
              <a:t>Nucleic acid consisting of either DNA or RNA, </a:t>
            </a:r>
            <a:r>
              <a:rPr lang="en-US" b="1" dirty="0" smtClean="0"/>
              <a:t>not both</a:t>
            </a:r>
          </a:p>
          <a:p>
            <a:pPr lvl="1" eaLnBrk="1" hangingPunct="1"/>
            <a:r>
              <a:rPr lang="en-US" dirty="0" err="1" smtClean="0"/>
              <a:t>Capsid</a:t>
            </a:r>
            <a:r>
              <a:rPr lang="en-US" dirty="0" smtClean="0"/>
              <a:t> (protein shell) that surrounds and protects the nucleic acid</a:t>
            </a:r>
          </a:p>
          <a:p>
            <a:pPr eaLnBrk="1" hangingPunct="1"/>
            <a:r>
              <a:rPr lang="en-US" dirty="0" smtClean="0"/>
              <a:t>Naked virus</a:t>
            </a:r>
          </a:p>
          <a:p>
            <a:pPr lvl="1" eaLnBrk="1" hangingPunct="1"/>
            <a:r>
              <a:rPr lang="en-US" dirty="0" smtClean="0"/>
              <a:t>Virus without an envelope covering the </a:t>
            </a:r>
            <a:r>
              <a:rPr lang="en-US" dirty="0" err="1" smtClean="0"/>
              <a:t>capsid</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blinds(horizontal)">
                                      <p:cBhvr>
                                        <p:cTn id="7" dur="500"/>
                                        <p:tgtEl>
                                          <p:spTgt spid="29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blinds(horizontal)">
                                      <p:cBhvr>
                                        <p:cTn id="12" dur="500"/>
                                        <p:tgtEl>
                                          <p:spTgt spid="296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Effect transition="in" filter="blinds(horizontal)">
                                      <p:cBhvr>
                                        <p:cTn id="17" dur="500"/>
                                        <p:tgtEl>
                                          <p:spTgt spid="296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9699">
                                            <p:txEl>
                                              <p:pRg st="3" end="3"/>
                                            </p:txEl>
                                          </p:spTgt>
                                        </p:tgtEl>
                                        <p:attrNameLst>
                                          <p:attrName>style.visibility</p:attrName>
                                        </p:attrNameLst>
                                      </p:cBhvr>
                                      <p:to>
                                        <p:strVal val="visible"/>
                                      </p:to>
                                    </p:set>
                                    <p:animEffect transition="in" filter="blinds(horizontal)">
                                      <p:cBhvr>
                                        <p:cTn id="22" dur="500"/>
                                        <p:tgtEl>
                                          <p:spTgt spid="29699">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9699">
                                            <p:txEl>
                                              <p:pRg st="4" end="4"/>
                                            </p:txEl>
                                          </p:spTgt>
                                        </p:tgtEl>
                                        <p:attrNameLst>
                                          <p:attrName>style.visibility</p:attrName>
                                        </p:attrNameLst>
                                      </p:cBhvr>
                                      <p:to>
                                        <p:strVal val="visible"/>
                                      </p:to>
                                    </p:set>
                                    <p:animEffect transition="in" filter="blinds(horizontal)">
                                      <p:cBhvr>
                                        <p:cTn id="25" dur="500"/>
                                        <p:tgtEl>
                                          <p:spTgt spid="296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Mechanisms of Drug Action</a:t>
            </a:r>
          </a:p>
        </p:txBody>
      </p:sp>
      <p:sp>
        <p:nvSpPr>
          <p:cNvPr id="4" name="Date Placeholder 3"/>
          <p:cNvSpPr>
            <a:spLocks noGrp="1"/>
          </p:cNvSpPr>
          <p:nvPr>
            <p:ph type="dt" sz="half" idx="10"/>
          </p:nvPr>
        </p:nvSpPr>
        <p:spPr/>
        <p:txBody>
          <a:bodyPr/>
          <a:lstStyle/>
          <a:p>
            <a:fld id="{A1E4A11B-C463-4189-B1C5-A21B73581BB7}"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18</a:t>
            </a:fld>
            <a:endParaRPr lang="en-US"/>
          </a:p>
        </p:txBody>
      </p:sp>
      <p:sp>
        <p:nvSpPr>
          <p:cNvPr id="9219" name="Rectangle 3"/>
          <p:cNvSpPr>
            <a:spLocks noGrp="1" noChangeArrowheads="1"/>
          </p:cNvSpPr>
          <p:nvPr>
            <p:ph sz="quarter" idx="1"/>
          </p:nvPr>
        </p:nvSpPr>
        <p:spPr>
          <a:noFill/>
        </p:spPr>
        <p:txBody>
          <a:bodyPr/>
          <a:lstStyle/>
          <a:p>
            <a:pPr marL="0" indent="0" eaLnBrk="1" hangingPunct="1">
              <a:buFontTx/>
              <a:buNone/>
            </a:pPr>
            <a:r>
              <a:rPr lang="en-US" b="1" dirty="0" smtClean="0"/>
              <a:t>Antagonist</a:t>
            </a:r>
          </a:p>
          <a:p>
            <a:pPr marL="0" indent="0" eaLnBrk="1" hangingPunct="1">
              <a:buFontTx/>
              <a:buNone/>
            </a:pPr>
            <a:endParaRPr lang="en-US" dirty="0" smtClean="0"/>
          </a:p>
          <a:p>
            <a:pPr marL="0" indent="0" eaLnBrk="1" hangingPunct="1">
              <a:buFontTx/>
              <a:buNone/>
            </a:pPr>
            <a:r>
              <a:rPr lang="en-US" dirty="0" smtClean="0"/>
              <a:t>An </a:t>
            </a:r>
            <a:r>
              <a:rPr lang="en-US" b="1" dirty="0" smtClean="0">
                <a:solidFill>
                  <a:srgbClr val="FF0000"/>
                </a:solidFill>
              </a:rPr>
              <a:t>antagonist </a:t>
            </a:r>
            <a:r>
              <a:rPr lang="en-US" dirty="0" smtClean="0"/>
              <a:t>is a drug that binds to a receptor site and blocks the action of the endogenous messenger or other drugs.</a:t>
            </a: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Stages of Viral Infection</a:t>
            </a:r>
          </a:p>
        </p:txBody>
      </p:sp>
      <p:sp>
        <p:nvSpPr>
          <p:cNvPr id="4" name="Date Placeholder 3"/>
          <p:cNvSpPr>
            <a:spLocks noGrp="1"/>
          </p:cNvSpPr>
          <p:nvPr>
            <p:ph type="dt" sz="half" idx="10"/>
          </p:nvPr>
        </p:nvSpPr>
        <p:spPr/>
        <p:txBody>
          <a:bodyPr/>
          <a:lstStyle/>
          <a:p>
            <a:fld id="{2FCF3AF5-C41C-4B32-94DE-FE0AC39CA894}"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180</a:t>
            </a:fld>
            <a:endParaRPr lang="en-US"/>
          </a:p>
        </p:txBody>
      </p:sp>
      <p:sp>
        <p:nvSpPr>
          <p:cNvPr id="30723" name="Rectangle 3"/>
          <p:cNvSpPr>
            <a:spLocks noGrp="1" noChangeArrowheads="1"/>
          </p:cNvSpPr>
          <p:nvPr>
            <p:ph sz="quarter" idx="1"/>
          </p:nvPr>
        </p:nvSpPr>
        <p:spPr>
          <a:xfrm>
            <a:off x="685800" y="1981200"/>
            <a:ext cx="7010400" cy="4114800"/>
          </a:xfrm>
          <a:noFill/>
        </p:spPr>
        <p:txBody>
          <a:bodyPr/>
          <a:lstStyle/>
          <a:p>
            <a:pPr marL="609600" indent="-609600" eaLnBrk="1" hangingPunct="1">
              <a:buFontTx/>
              <a:buAutoNum type="arabicPeriod"/>
            </a:pPr>
            <a:r>
              <a:rPr lang="en-US" b="1" smtClean="0"/>
              <a:t>Virus </a:t>
            </a:r>
            <a:r>
              <a:rPr lang="en-US" b="1" smtClean="0">
                <a:solidFill>
                  <a:srgbClr val="FFFF66"/>
                </a:solidFill>
              </a:rPr>
              <a:t>attaches</a:t>
            </a:r>
            <a:r>
              <a:rPr lang="en-US" b="1" smtClean="0"/>
              <a:t> to a cell receptor.</a:t>
            </a: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Stages of Viral Infection</a:t>
            </a:r>
          </a:p>
        </p:txBody>
      </p:sp>
      <p:sp>
        <p:nvSpPr>
          <p:cNvPr id="4" name="Date Placeholder 3"/>
          <p:cNvSpPr>
            <a:spLocks noGrp="1"/>
          </p:cNvSpPr>
          <p:nvPr>
            <p:ph type="dt" sz="half" idx="10"/>
          </p:nvPr>
        </p:nvSpPr>
        <p:spPr/>
        <p:txBody>
          <a:bodyPr/>
          <a:lstStyle/>
          <a:p>
            <a:fld id="{05963435-786C-4281-BF40-6E3AA24FCF68}"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181</a:t>
            </a:fld>
            <a:endParaRPr lang="en-US"/>
          </a:p>
        </p:txBody>
      </p:sp>
      <p:sp>
        <p:nvSpPr>
          <p:cNvPr id="31747" name="Rectangle 3"/>
          <p:cNvSpPr>
            <a:spLocks noGrp="1" noChangeArrowheads="1"/>
          </p:cNvSpPr>
          <p:nvPr>
            <p:ph sz="quarter" idx="1"/>
          </p:nvPr>
        </p:nvSpPr>
        <p:spPr>
          <a:xfrm>
            <a:off x="685800" y="1981200"/>
            <a:ext cx="7010400" cy="4114800"/>
          </a:xfrm>
          <a:noFill/>
        </p:spPr>
        <p:txBody>
          <a:bodyPr/>
          <a:lstStyle/>
          <a:p>
            <a:pPr marL="609600" indent="-609600" eaLnBrk="1" hangingPunct="1">
              <a:buFontTx/>
              <a:buAutoNum type="arabicPeriod"/>
            </a:pPr>
            <a:r>
              <a:rPr lang="en-US" smtClean="0"/>
              <a:t>Virus attaches to a cell receptor.</a:t>
            </a:r>
          </a:p>
          <a:p>
            <a:pPr marL="609600" indent="-609600" eaLnBrk="1" hangingPunct="1">
              <a:buFontTx/>
              <a:buAutoNum type="arabicPeriod"/>
            </a:pPr>
            <a:r>
              <a:rPr lang="en-US" b="1" smtClean="0"/>
              <a:t>Cell membrane indents and closes around the virus, thus the virus </a:t>
            </a:r>
            <a:r>
              <a:rPr lang="en-US" b="1" smtClean="0">
                <a:solidFill>
                  <a:srgbClr val="FFFF66"/>
                </a:solidFill>
              </a:rPr>
              <a:t>penetrates</a:t>
            </a:r>
            <a:r>
              <a:rPr lang="en-US" b="1" smtClean="0"/>
              <a:t> the cell.</a:t>
            </a: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Stages of Viral Infection</a:t>
            </a:r>
          </a:p>
        </p:txBody>
      </p:sp>
      <p:sp>
        <p:nvSpPr>
          <p:cNvPr id="4" name="Date Placeholder 3"/>
          <p:cNvSpPr>
            <a:spLocks noGrp="1"/>
          </p:cNvSpPr>
          <p:nvPr>
            <p:ph type="dt" sz="half" idx="10"/>
          </p:nvPr>
        </p:nvSpPr>
        <p:spPr/>
        <p:txBody>
          <a:bodyPr/>
          <a:lstStyle/>
          <a:p>
            <a:fld id="{09186319-6E75-4939-A823-DE9797AAEAF2}"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182</a:t>
            </a:fld>
            <a:endParaRPr lang="en-US"/>
          </a:p>
        </p:txBody>
      </p:sp>
      <p:sp>
        <p:nvSpPr>
          <p:cNvPr id="32771" name="Rectangle 3"/>
          <p:cNvSpPr>
            <a:spLocks noGrp="1" noChangeArrowheads="1"/>
          </p:cNvSpPr>
          <p:nvPr>
            <p:ph sz="quarter" idx="1"/>
          </p:nvPr>
        </p:nvSpPr>
        <p:spPr>
          <a:xfrm>
            <a:off x="685800" y="1981200"/>
            <a:ext cx="7010400" cy="4114800"/>
          </a:xfrm>
          <a:noFill/>
        </p:spPr>
        <p:txBody>
          <a:bodyPr/>
          <a:lstStyle/>
          <a:p>
            <a:pPr marL="609600" indent="-609600" eaLnBrk="1" hangingPunct="1">
              <a:buFontTx/>
              <a:buAutoNum type="arabicPeriod"/>
            </a:pPr>
            <a:r>
              <a:rPr lang="en-US" smtClean="0"/>
              <a:t>Virus attaches to a cell receptor.</a:t>
            </a:r>
          </a:p>
          <a:p>
            <a:pPr marL="609600" indent="-609600" eaLnBrk="1" hangingPunct="1">
              <a:buFontTx/>
              <a:buAutoNum type="arabicPeriod"/>
            </a:pPr>
            <a:r>
              <a:rPr lang="en-US" smtClean="0"/>
              <a:t>Cell membrane indents and closes around the virus, thus the virus penetrates the cell.</a:t>
            </a:r>
          </a:p>
          <a:p>
            <a:pPr marL="609600" indent="-609600" eaLnBrk="1" hangingPunct="1">
              <a:buFontTx/>
              <a:buAutoNum type="arabicPeriod"/>
            </a:pPr>
            <a:r>
              <a:rPr lang="en-US" b="1" smtClean="0"/>
              <a:t>Virus </a:t>
            </a:r>
            <a:r>
              <a:rPr lang="en-US" b="1" smtClean="0">
                <a:solidFill>
                  <a:srgbClr val="FFFF66"/>
                </a:solidFill>
              </a:rPr>
              <a:t>escapes</a:t>
            </a:r>
            <a:r>
              <a:rPr lang="en-US" b="1" smtClean="0"/>
              <a:t> into cytoplasm.</a:t>
            </a:r>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Stages of Viral Infection</a:t>
            </a:r>
          </a:p>
        </p:txBody>
      </p:sp>
      <p:sp>
        <p:nvSpPr>
          <p:cNvPr id="4" name="Date Placeholder 3"/>
          <p:cNvSpPr>
            <a:spLocks noGrp="1"/>
          </p:cNvSpPr>
          <p:nvPr>
            <p:ph type="dt" sz="half" idx="10"/>
          </p:nvPr>
        </p:nvSpPr>
        <p:spPr/>
        <p:txBody>
          <a:bodyPr/>
          <a:lstStyle/>
          <a:p>
            <a:fld id="{BADED3AC-1782-4E46-AC46-14195B27B353}"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183</a:t>
            </a:fld>
            <a:endParaRPr lang="en-US"/>
          </a:p>
        </p:txBody>
      </p:sp>
      <p:sp>
        <p:nvSpPr>
          <p:cNvPr id="33795" name="Rectangle 3"/>
          <p:cNvSpPr>
            <a:spLocks noGrp="1" noChangeArrowheads="1"/>
          </p:cNvSpPr>
          <p:nvPr>
            <p:ph sz="quarter" idx="1"/>
          </p:nvPr>
        </p:nvSpPr>
        <p:spPr>
          <a:xfrm>
            <a:off x="685800" y="1981200"/>
            <a:ext cx="7010400" cy="4114800"/>
          </a:xfrm>
          <a:noFill/>
        </p:spPr>
        <p:txBody>
          <a:bodyPr/>
          <a:lstStyle/>
          <a:p>
            <a:pPr marL="609600" indent="-609600" eaLnBrk="1" hangingPunct="1">
              <a:lnSpc>
                <a:spcPct val="90000"/>
              </a:lnSpc>
              <a:buFontTx/>
              <a:buAutoNum type="arabicPeriod"/>
            </a:pPr>
            <a:r>
              <a:rPr lang="en-US" smtClean="0"/>
              <a:t>Virus attaches to a cell receptor.</a:t>
            </a:r>
          </a:p>
          <a:p>
            <a:pPr marL="609600" indent="-609600" eaLnBrk="1" hangingPunct="1">
              <a:lnSpc>
                <a:spcPct val="90000"/>
              </a:lnSpc>
              <a:buFontTx/>
              <a:buAutoNum type="arabicPeriod"/>
            </a:pPr>
            <a:r>
              <a:rPr lang="en-US" smtClean="0"/>
              <a:t>Cell membrane indents and closes around the virus, thus the virus penetrates the cell.</a:t>
            </a:r>
          </a:p>
          <a:p>
            <a:pPr marL="609600" indent="-609600" eaLnBrk="1" hangingPunct="1">
              <a:lnSpc>
                <a:spcPct val="90000"/>
              </a:lnSpc>
              <a:buFontTx/>
              <a:buAutoNum type="arabicPeriod"/>
            </a:pPr>
            <a:r>
              <a:rPr lang="en-US" smtClean="0"/>
              <a:t>Virus escapes into cytoplasm.</a:t>
            </a:r>
          </a:p>
          <a:p>
            <a:pPr marL="609600" indent="-609600" eaLnBrk="1" hangingPunct="1">
              <a:lnSpc>
                <a:spcPct val="90000"/>
              </a:lnSpc>
              <a:buFontTx/>
              <a:buAutoNum type="arabicPeriod"/>
            </a:pPr>
            <a:r>
              <a:rPr lang="en-US" b="1" smtClean="0"/>
              <a:t>Virus </a:t>
            </a:r>
            <a:r>
              <a:rPr lang="en-US" b="1" smtClean="0">
                <a:solidFill>
                  <a:srgbClr val="FFFF66"/>
                </a:solidFill>
              </a:rPr>
              <a:t>uncoats</a:t>
            </a:r>
            <a:r>
              <a:rPr lang="en-US" b="1" smtClean="0"/>
              <a:t>, shedding its covering and releasing DNA or RNA into cell nucleus.</a:t>
            </a:r>
          </a:p>
          <a:p>
            <a:pPr marL="609600" indent="-609600" eaLnBrk="1" hangingPunct="1">
              <a:lnSpc>
                <a:spcPct val="90000"/>
              </a:lnSpc>
              <a:buFontTx/>
              <a:buAutoNum type="arabicPeriod"/>
            </a:pPr>
            <a:endParaRPr lang="en-US" b="1" smtClean="0"/>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E663084-F799-4984-B4E7-618A91C86D7F}" type="datetime12">
              <a:rPr lang="en-US" smtClean="0"/>
              <a:pPr/>
              <a:t>4:25 PM</a:t>
            </a:fld>
            <a:endParaRPr lang="en-US"/>
          </a:p>
        </p:txBody>
      </p:sp>
      <p:sp>
        <p:nvSpPr>
          <p:cNvPr id="4" name="Footer Placeholder 3"/>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184</a:t>
            </a:fld>
            <a:endParaRPr lang="en-US"/>
          </a:p>
        </p:txBody>
      </p:sp>
      <p:sp>
        <p:nvSpPr>
          <p:cNvPr id="7" name="Rectangle 6"/>
          <p:cNvSpPr/>
          <p:nvPr/>
        </p:nvSpPr>
        <p:spPr>
          <a:xfrm>
            <a:off x="0" y="685800"/>
            <a:ext cx="9144000" cy="3046988"/>
          </a:xfrm>
          <a:prstGeom prst="rect">
            <a:avLst/>
          </a:prstGeom>
        </p:spPr>
        <p:txBody>
          <a:bodyPr wrap="square">
            <a:spAutoFit/>
          </a:bodyPr>
          <a:lstStyle/>
          <a:p>
            <a:r>
              <a:rPr lang="en-GB" sz="3200" dirty="0" smtClean="0">
                <a:latin typeface="Times New Roman" pitchFamily="18" charset="0"/>
                <a:cs typeface="Times New Roman" pitchFamily="18" charset="0"/>
              </a:rPr>
              <a:t>Viruses are intracellular parasites. </a:t>
            </a:r>
          </a:p>
          <a:p>
            <a:endParaRPr lang="en-GB" sz="3200" dirty="0" smtClean="0">
              <a:latin typeface="Times New Roman" pitchFamily="18" charset="0"/>
              <a:cs typeface="Times New Roman" pitchFamily="18" charset="0"/>
            </a:endParaRPr>
          </a:p>
          <a:p>
            <a:r>
              <a:rPr lang="en-GB" sz="3200" dirty="0" smtClean="0">
                <a:latin typeface="Times New Roman" pitchFamily="18" charset="0"/>
                <a:cs typeface="Times New Roman" pitchFamily="18" charset="0"/>
              </a:rPr>
              <a:t>HIV belongs to a group of viruses known as </a:t>
            </a:r>
            <a:r>
              <a:rPr lang="en-GB" sz="3200" b="1" dirty="0" smtClean="0">
                <a:latin typeface="Times New Roman" pitchFamily="18" charset="0"/>
                <a:cs typeface="Times New Roman" pitchFamily="18" charset="0"/>
              </a:rPr>
              <a:t>retroviruses, which carry their </a:t>
            </a:r>
            <a:r>
              <a:rPr lang="en-GB" sz="3200" dirty="0" smtClean="0">
                <a:latin typeface="Times New Roman" pitchFamily="18" charset="0"/>
                <a:cs typeface="Times New Roman" pitchFamily="18" charset="0"/>
              </a:rPr>
              <a:t>genetic material in the form of ribonucleic acid (RNA) rather than deoxyribonucleic acid (DNA).</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CA75BC-6AE4-4518-8273-80DD15251F61}"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185</a:t>
            </a:fld>
            <a:endParaRPr lang="en-US"/>
          </a:p>
        </p:txBody>
      </p:sp>
      <p:pic>
        <p:nvPicPr>
          <p:cNvPr id="303106" name="Picture 2" descr="http://www.niaid.nih.gov/SiteCollectionImages/topics/hivaids/hivReplicationCycle.gif"/>
          <p:cNvPicPr>
            <a:picLocks noChangeAspect="1" noChangeArrowheads="1"/>
          </p:cNvPicPr>
          <p:nvPr/>
        </p:nvPicPr>
        <p:blipFill>
          <a:blip r:embed="rId2" cstate="print"/>
          <a:srcRect/>
          <a:stretch>
            <a:fillRect/>
          </a:stretch>
        </p:blipFill>
        <p:spPr bwMode="auto">
          <a:xfrm>
            <a:off x="2171700" y="-9526"/>
            <a:ext cx="6134100" cy="724852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3106"/>
                                        </p:tgtEl>
                                        <p:attrNameLst>
                                          <p:attrName>style.visibility</p:attrName>
                                        </p:attrNameLst>
                                      </p:cBhvr>
                                      <p:to>
                                        <p:strVal val="visible"/>
                                      </p:to>
                                    </p:set>
                                    <p:anim calcmode="lin" valueType="num">
                                      <p:cBhvr additive="base">
                                        <p:cTn id="7" dur="500" fill="hold"/>
                                        <p:tgtEl>
                                          <p:spTgt spid="303106"/>
                                        </p:tgtEl>
                                        <p:attrNameLst>
                                          <p:attrName>ppt_x</p:attrName>
                                        </p:attrNameLst>
                                      </p:cBhvr>
                                      <p:tavLst>
                                        <p:tav tm="0">
                                          <p:val>
                                            <p:strVal val="#ppt_x"/>
                                          </p:val>
                                        </p:tav>
                                        <p:tav tm="100000">
                                          <p:val>
                                            <p:strVal val="#ppt_x"/>
                                          </p:val>
                                        </p:tav>
                                      </p:tavLst>
                                    </p:anim>
                                    <p:anim calcmode="lin" valueType="num">
                                      <p:cBhvr additive="base">
                                        <p:cTn id="8" dur="500" fill="hold"/>
                                        <p:tgtEl>
                                          <p:spTgt spid="3031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88BD54-E1CC-43A9-A1D9-B77C527DF461}"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186</a:t>
            </a:fld>
            <a:endParaRPr lang="en-US"/>
          </a:p>
        </p:txBody>
      </p:sp>
      <p:sp>
        <p:nvSpPr>
          <p:cNvPr id="5" name="Rectangle 4"/>
          <p:cNvSpPr/>
          <p:nvPr/>
        </p:nvSpPr>
        <p:spPr>
          <a:xfrm>
            <a:off x="0" y="228600"/>
            <a:ext cx="9144000" cy="5016758"/>
          </a:xfrm>
          <a:prstGeom prst="rect">
            <a:avLst/>
          </a:prstGeom>
        </p:spPr>
        <p:txBody>
          <a:bodyPr wrap="square">
            <a:spAutoFit/>
          </a:bodyPr>
          <a:lstStyle/>
          <a:p>
            <a:r>
              <a:rPr lang="en-GB" sz="3200" dirty="0" smtClean="0">
                <a:latin typeface="Times New Roman" pitchFamily="18" charset="0"/>
                <a:cs typeface="Times New Roman" pitchFamily="18" charset="0"/>
              </a:rPr>
              <a:t>1. </a:t>
            </a:r>
            <a:r>
              <a:rPr lang="en-GB" sz="3200" b="1" dirty="0" smtClean="0">
                <a:latin typeface="Times New Roman" pitchFamily="18" charset="0"/>
                <a:cs typeface="Times New Roman" pitchFamily="18" charset="0"/>
              </a:rPr>
              <a:t>Attachment</a:t>
            </a:r>
            <a:r>
              <a:rPr lang="en-GB" sz="3200" dirty="0" smtClean="0">
                <a:latin typeface="Times New Roman" pitchFamily="18" charset="0"/>
                <a:cs typeface="Times New Roman" pitchFamily="18" charset="0"/>
              </a:rPr>
              <a:t>. In this first step, the GP120 and GP41</a:t>
            </a:r>
          </a:p>
          <a:p>
            <a:r>
              <a:rPr lang="en-GB" sz="3200" dirty="0" err="1" smtClean="0">
                <a:latin typeface="Times New Roman" pitchFamily="18" charset="0"/>
                <a:cs typeface="Times New Roman" pitchFamily="18" charset="0"/>
              </a:rPr>
              <a:t>glycoproteins</a:t>
            </a:r>
            <a:r>
              <a:rPr lang="en-GB" sz="3200" dirty="0" smtClean="0">
                <a:latin typeface="Times New Roman" pitchFamily="18" charset="0"/>
                <a:cs typeface="Times New Roman" pitchFamily="18" charset="0"/>
              </a:rPr>
              <a:t> of HIV bind with the host’s uninfected</a:t>
            </a:r>
          </a:p>
          <a:p>
            <a:r>
              <a:rPr lang="en-GB" sz="3200" dirty="0" smtClean="0">
                <a:latin typeface="Times New Roman" pitchFamily="18" charset="0"/>
                <a:cs typeface="Times New Roman" pitchFamily="18" charset="0"/>
              </a:rPr>
              <a:t>CD4 receptor and </a:t>
            </a:r>
            <a:r>
              <a:rPr lang="en-GB" sz="3200" dirty="0" err="1" smtClean="0">
                <a:latin typeface="Times New Roman" pitchFamily="18" charset="0"/>
                <a:cs typeface="Times New Roman" pitchFamily="18" charset="0"/>
              </a:rPr>
              <a:t>chemokine</a:t>
            </a:r>
            <a:r>
              <a:rPr lang="en-GB" sz="3200" dirty="0" smtClean="0">
                <a:latin typeface="Times New Roman" pitchFamily="18" charset="0"/>
                <a:cs typeface="Times New Roman" pitchFamily="18" charset="0"/>
              </a:rPr>
              <a:t> co-receptors which results in fusion of HIV with the CD4 T-cell membrane.</a:t>
            </a:r>
          </a:p>
          <a:p>
            <a:endParaRPr lang="en-GB" sz="3200" dirty="0" smtClean="0">
              <a:latin typeface="Times New Roman" pitchFamily="18" charset="0"/>
              <a:cs typeface="Times New Roman" pitchFamily="18" charset="0"/>
            </a:endParaRPr>
          </a:p>
          <a:p>
            <a:r>
              <a:rPr lang="en-GB" sz="3200" b="1" dirty="0" smtClean="0">
                <a:latin typeface="Times New Roman" pitchFamily="18" charset="0"/>
                <a:cs typeface="Times New Roman" pitchFamily="18" charset="0"/>
              </a:rPr>
              <a:t>2</a:t>
            </a:r>
            <a:r>
              <a:rPr lang="en-GB" sz="3200" dirty="0" smtClean="0">
                <a:latin typeface="Times New Roman" pitchFamily="18" charset="0"/>
                <a:cs typeface="Times New Roman" pitchFamily="18" charset="0"/>
              </a:rPr>
              <a:t>. </a:t>
            </a:r>
            <a:r>
              <a:rPr lang="en-GB" sz="3200" b="1" dirty="0" err="1" smtClean="0">
                <a:latin typeface="Times New Roman" pitchFamily="18" charset="0"/>
                <a:cs typeface="Times New Roman" pitchFamily="18" charset="0"/>
              </a:rPr>
              <a:t>Uncoating</a:t>
            </a:r>
            <a:r>
              <a:rPr lang="en-GB" sz="3200" dirty="0" smtClean="0">
                <a:latin typeface="Times New Roman" pitchFamily="18" charset="0"/>
                <a:cs typeface="Times New Roman" pitchFamily="18" charset="0"/>
              </a:rPr>
              <a:t>. The contents of HIV’s viral core (two </a:t>
            </a:r>
            <a:r>
              <a:rPr lang="en-GB" sz="3200" b="1" dirty="0" smtClean="0">
                <a:latin typeface="Times New Roman" pitchFamily="18" charset="0"/>
                <a:cs typeface="Times New Roman" pitchFamily="18" charset="0"/>
              </a:rPr>
              <a:t>single strands </a:t>
            </a:r>
            <a:r>
              <a:rPr lang="en-GB" sz="3200" dirty="0" smtClean="0">
                <a:latin typeface="Times New Roman" pitchFamily="18" charset="0"/>
                <a:cs typeface="Times New Roman" pitchFamily="18" charset="0"/>
              </a:rPr>
              <a:t>of viral RNA and </a:t>
            </a:r>
            <a:r>
              <a:rPr lang="en-GB" sz="3200" b="1" dirty="0" smtClean="0">
                <a:latin typeface="Times New Roman" pitchFamily="18" charset="0"/>
                <a:cs typeface="Times New Roman" pitchFamily="18" charset="0"/>
              </a:rPr>
              <a:t>three viral enzymes</a:t>
            </a:r>
            <a:r>
              <a:rPr lang="en-GB" sz="3200" dirty="0" smtClean="0">
                <a:latin typeface="Times New Roman" pitchFamily="18" charset="0"/>
                <a:cs typeface="Times New Roman" pitchFamily="18" charset="0"/>
              </a:rPr>
              <a:t>: </a:t>
            </a:r>
            <a:r>
              <a:rPr lang="en-GB" sz="3200" b="1" u="sng" dirty="0" smtClean="0">
                <a:latin typeface="Times New Roman" pitchFamily="18" charset="0"/>
                <a:cs typeface="Times New Roman" pitchFamily="18" charset="0"/>
              </a:rPr>
              <a:t>reverse transcriptase</a:t>
            </a:r>
            <a:r>
              <a:rPr lang="en-GB" sz="3200" b="1" dirty="0" smtClean="0">
                <a:latin typeface="Times New Roman" pitchFamily="18" charset="0"/>
                <a:cs typeface="Times New Roman" pitchFamily="18" charset="0"/>
              </a:rPr>
              <a:t>, </a:t>
            </a:r>
            <a:r>
              <a:rPr lang="en-GB" sz="3200" b="1" u="sng" dirty="0" err="1" smtClean="0">
                <a:latin typeface="Times New Roman" pitchFamily="18" charset="0"/>
                <a:cs typeface="Times New Roman" pitchFamily="18" charset="0"/>
              </a:rPr>
              <a:t>integrase</a:t>
            </a:r>
            <a:r>
              <a:rPr lang="en-GB" sz="3200" b="1" dirty="0" smtClean="0">
                <a:latin typeface="Times New Roman" pitchFamily="18" charset="0"/>
                <a:cs typeface="Times New Roman" pitchFamily="18" charset="0"/>
              </a:rPr>
              <a:t>, and </a:t>
            </a:r>
            <a:r>
              <a:rPr lang="en-GB" sz="3200" b="1" u="sng" dirty="0" smtClean="0">
                <a:latin typeface="Times New Roman" pitchFamily="18" charset="0"/>
                <a:cs typeface="Times New Roman" pitchFamily="18" charset="0"/>
              </a:rPr>
              <a:t>protease</a:t>
            </a:r>
            <a:r>
              <a:rPr lang="en-GB" sz="3200" b="1" dirty="0" smtClean="0">
                <a:latin typeface="Times New Roman" pitchFamily="18" charset="0"/>
                <a:cs typeface="Times New Roman" pitchFamily="18" charset="0"/>
              </a:rPr>
              <a:t>) </a:t>
            </a:r>
            <a:r>
              <a:rPr lang="en-GB" sz="3200" dirty="0" smtClean="0">
                <a:latin typeface="Times New Roman" pitchFamily="18" charset="0"/>
                <a:cs typeface="Times New Roman" pitchFamily="18" charset="0"/>
              </a:rPr>
              <a:t>are emptied into the CD4 T-cell.</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blinds(horizontal)">
                                      <p:cBhvr>
                                        <p:cTn id="18"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770CCF-ADCD-4953-B00E-F84EDC9AAF7D}"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187</a:t>
            </a:fld>
            <a:endParaRPr lang="en-US"/>
          </a:p>
        </p:txBody>
      </p:sp>
      <p:sp>
        <p:nvSpPr>
          <p:cNvPr id="5" name="Rectangle 4"/>
          <p:cNvSpPr/>
          <p:nvPr/>
        </p:nvSpPr>
        <p:spPr>
          <a:xfrm>
            <a:off x="0" y="76200"/>
            <a:ext cx="9144000" cy="6494085"/>
          </a:xfrm>
          <a:prstGeom prst="rect">
            <a:avLst/>
          </a:prstGeom>
        </p:spPr>
        <p:txBody>
          <a:bodyPr wrap="square">
            <a:spAutoFit/>
          </a:bodyPr>
          <a:lstStyle/>
          <a:p>
            <a:r>
              <a:rPr lang="en-GB" sz="3200" b="1" dirty="0" smtClean="0">
                <a:latin typeface="Times New Roman" pitchFamily="18" charset="0"/>
                <a:cs typeface="Times New Roman" pitchFamily="18" charset="0"/>
              </a:rPr>
              <a:t>DNA </a:t>
            </a:r>
            <a:r>
              <a:rPr lang="en-GB" sz="3200" dirty="0" smtClean="0">
                <a:latin typeface="Times New Roman" pitchFamily="18" charset="0"/>
                <a:cs typeface="Times New Roman" pitchFamily="18" charset="0"/>
              </a:rPr>
              <a:t>synthesis. HIV changes its genetic material</a:t>
            </a:r>
          </a:p>
          <a:p>
            <a:r>
              <a:rPr lang="en-GB" sz="3200" dirty="0" smtClean="0">
                <a:latin typeface="Times New Roman" pitchFamily="18" charset="0"/>
                <a:cs typeface="Times New Roman" pitchFamily="18" charset="0"/>
              </a:rPr>
              <a:t>from RNA to DNA through action of </a:t>
            </a:r>
            <a:r>
              <a:rPr lang="en-GB" sz="3200" b="1" dirty="0" smtClean="0">
                <a:latin typeface="Times New Roman" pitchFamily="18" charset="0"/>
                <a:cs typeface="Times New Roman" pitchFamily="18" charset="0"/>
              </a:rPr>
              <a:t>reverse transcriptase</a:t>
            </a:r>
            <a:r>
              <a:rPr lang="en-GB" sz="3200" dirty="0" smtClean="0">
                <a:latin typeface="Times New Roman" pitchFamily="18" charset="0"/>
                <a:cs typeface="Times New Roman" pitchFamily="18" charset="0"/>
              </a:rPr>
              <a:t>, resulting in </a:t>
            </a:r>
            <a:r>
              <a:rPr lang="en-GB" sz="3200" b="1" dirty="0" smtClean="0">
                <a:latin typeface="Times New Roman" pitchFamily="18" charset="0"/>
                <a:cs typeface="Times New Roman" pitchFamily="18" charset="0"/>
              </a:rPr>
              <a:t>double-stranded DNA </a:t>
            </a:r>
            <a:r>
              <a:rPr lang="en-GB" sz="3200" dirty="0" smtClean="0">
                <a:latin typeface="Times New Roman" pitchFamily="18" charset="0"/>
                <a:cs typeface="Times New Roman" pitchFamily="18" charset="0"/>
              </a:rPr>
              <a:t>that carries instruction for viral replication.</a:t>
            </a:r>
          </a:p>
          <a:p>
            <a:endParaRPr lang="en-GB" sz="3200" dirty="0" smtClean="0">
              <a:latin typeface="Times New Roman" pitchFamily="18" charset="0"/>
              <a:cs typeface="Times New Roman" pitchFamily="18" charset="0"/>
            </a:endParaRPr>
          </a:p>
          <a:p>
            <a:r>
              <a:rPr lang="en-GB" sz="3200" dirty="0" smtClean="0">
                <a:latin typeface="Times New Roman" pitchFamily="18" charset="0"/>
                <a:cs typeface="Times New Roman" pitchFamily="18" charset="0"/>
              </a:rPr>
              <a:t>4. </a:t>
            </a:r>
            <a:r>
              <a:rPr lang="en-GB" sz="3200" b="1" dirty="0" smtClean="0">
                <a:latin typeface="Times New Roman" pitchFamily="18" charset="0"/>
                <a:cs typeface="Times New Roman" pitchFamily="18" charset="0"/>
              </a:rPr>
              <a:t>Integration</a:t>
            </a:r>
            <a:r>
              <a:rPr lang="en-GB" sz="3200" dirty="0" smtClean="0">
                <a:latin typeface="Times New Roman" pitchFamily="18" charset="0"/>
                <a:cs typeface="Times New Roman" pitchFamily="18" charset="0"/>
              </a:rPr>
              <a:t>. New viral DNA enters the </a:t>
            </a:r>
            <a:r>
              <a:rPr lang="en-GB" sz="3200" b="1" dirty="0" smtClean="0">
                <a:latin typeface="Times New Roman" pitchFamily="18" charset="0"/>
                <a:cs typeface="Times New Roman" pitchFamily="18" charset="0"/>
              </a:rPr>
              <a:t>nucleus</a:t>
            </a:r>
            <a:r>
              <a:rPr lang="en-GB" sz="3200" dirty="0" smtClean="0">
                <a:latin typeface="Times New Roman" pitchFamily="18" charset="0"/>
                <a:cs typeface="Times New Roman" pitchFamily="18" charset="0"/>
              </a:rPr>
              <a:t> of the CD4 T cell and through action of </a:t>
            </a:r>
            <a:r>
              <a:rPr lang="en-GB" sz="3200" b="1" dirty="0" err="1" smtClean="0">
                <a:latin typeface="Times New Roman" pitchFamily="18" charset="0"/>
                <a:cs typeface="Times New Roman" pitchFamily="18" charset="0"/>
              </a:rPr>
              <a:t>integrase</a:t>
            </a:r>
            <a:r>
              <a:rPr lang="en-GB" sz="3200" dirty="0" smtClean="0">
                <a:latin typeface="Times New Roman" pitchFamily="18" charset="0"/>
                <a:cs typeface="Times New Roman" pitchFamily="18" charset="0"/>
              </a:rPr>
              <a:t> is</a:t>
            </a:r>
          </a:p>
          <a:p>
            <a:r>
              <a:rPr lang="en-GB" sz="3200" dirty="0" smtClean="0">
                <a:latin typeface="Times New Roman" pitchFamily="18" charset="0"/>
                <a:cs typeface="Times New Roman" pitchFamily="18" charset="0"/>
              </a:rPr>
              <a:t>blended with the </a:t>
            </a:r>
            <a:r>
              <a:rPr lang="en-GB" sz="3200" b="1" dirty="0" smtClean="0">
                <a:latin typeface="Times New Roman" pitchFamily="18" charset="0"/>
                <a:cs typeface="Times New Roman" pitchFamily="18" charset="0"/>
              </a:rPr>
              <a:t>DNA of the CD4 T cell</a:t>
            </a:r>
            <a:r>
              <a:rPr lang="en-GB" sz="3200" dirty="0" smtClean="0">
                <a:latin typeface="Times New Roman" pitchFamily="18" charset="0"/>
                <a:cs typeface="Times New Roman" pitchFamily="18" charset="0"/>
              </a:rPr>
              <a:t>, resulting</a:t>
            </a:r>
          </a:p>
          <a:p>
            <a:r>
              <a:rPr lang="en-GB" sz="3200" dirty="0" smtClean="0">
                <a:latin typeface="Times New Roman" pitchFamily="18" charset="0"/>
                <a:cs typeface="Times New Roman" pitchFamily="18" charset="0"/>
              </a:rPr>
              <a:t>in </a:t>
            </a:r>
            <a:r>
              <a:rPr lang="en-GB" sz="3200" b="1" dirty="0" smtClean="0">
                <a:latin typeface="Times New Roman" pitchFamily="18" charset="0"/>
                <a:cs typeface="Times New Roman" pitchFamily="18" charset="0"/>
              </a:rPr>
              <a:t>permanent</a:t>
            </a:r>
            <a:r>
              <a:rPr lang="en-GB" sz="3200" dirty="0" smtClean="0">
                <a:latin typeface="Times New Roman" pitchFamily="18" charset="0"/>
                <a:cs typeface="Times New Roman" pitchFamily="18" charset="0"/>
              </a:rPr>
              <a:t>, lifelong infection. </a:t>
            </a:r>
          </a:p>
          <a:p>
            <a:endParaRPr lang="en-GB" sz="3200" dirty="0" smtClean="0">
              <a:latin typeface="Times New Roman" pitchFamily="18" charset="0"/>
              <a:cs typeface="Times New Roman" pitchFamily="18" charset="0"/>
            </a:endParaRPr>
          </a:p>
          <a:p>
            <a:r>
              <a:rPr lang="en-GB" sz="3200" b="1" dirty="0" smtClean="0">
                <a:latin typeface="Times New Roman" pitchFamily="18" charset="0"/>
                <a:cs typeface="Times New Roman" pitchFamily="18" charset="0"/>
              </a:rPr>
              <a:t>NB</a:t>
            </a:r>
            <a:r>
              <a:rPr lang="en-GB" sz="3200" dirty="0" smtClean="0">
                <a:latin typeface="Times New Roman" pitchFamily="18" charset="0"/>
                <a:cs typeface="Times New Roman" pitchFamily="18" charset="0"/>
              </a:rPr>
              <a:t>-Prior to this step, the uninfected person has been only exposed to, not infected with, HIV. With this step, HIV infection is </a:t>
            </a:r>
            <a:r>
              <a:rPr lang="en-GB" sz="3200" b="1" dirty="0" smtClean="0">
                <a:latin typeface="Times New Roman" pitchFamily="18" charset="0"/>
                <a:cs typeface="Times New Roman" pitchFamily="18" charset="0"/>
              </a:rPr>
              <a:t>permanent</a:t>
            </a:r>
            <a:r>
              <a:rPr lang="en-GB" sz="3200" dirty="0" smtClean="0">
                <a:latin typeface="Times New Roman" pitchFamily="18" charset="0"/>
                <a:cs typeface="Times New Roman" pitchFamily="18" charset="0"/>
              </a:rPr>
              <a:t>.</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blinds(horizontal)">
                                      <p:cBhvr>
                                        <p:cTn id="15" dur="500"/>
                                        <p:tgtEl>
                                          <p:spTgt spid="5">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blinds(horizontal)">
                                      <p:cBhvr>
                                        <p:cTn id="18" dur="500"/>
                                        <p:tgtEl>
                                          <p:spTgt spid="5">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blinds(horizontal)">
                                      <p:cBhvr>
                                        <p:cTn id="21" dur="500"/>
                                        <p:tgtEl>
                                          <p:spTgt spid="5">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blinds(horizontal)">
                                      <p:cBhvr>
                                        <p:cTn id="26"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9C6662-1B8D-43F2-BA5F-A855391AC7BA}"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188</a:t>
            </a:fld>
            <a:endParaRPr lang="en-US"/>
          </a:p>
        </p:txBody>
      </p:sp>
      <p:sp>
        <p:nvSpPr>
          <p:cNvPr id="5" name="Rectangle 4"/>
          <p:cNvSpPr/>
          <p:nvPr/>
        </p:nvSpPr>
        <p:spPr>
          <a:xfrm>
            <a:off x="0" y="457200"/>
            <a:ext cx="9144000" cy="4524315"/>
          </a:xfrm>
          <a:prstGeom prst="rect">
            <a:avLst/>
          </a:prstGeom>
        </p:spPr>
        <p:txBody>
          <a:bodyPr wrap="square">
            <a:spAutoFit/>
          </a:bodyPr>
          <a:lstStyle/>
          <a:p>
            <a:r>
              <a:rPr lang="en-GB" sz="3200" b="1" dirty="0" smtClean="0">
                <a:latin typeface="Times New Roman" pitchFamily="18" charset="0"/>
                <a:cs typeface="Times New Roman" pitchFamily="18" charset="0"/>
              </a:rPr>
              <a:t>Transcription.</a:t>
            </a:r>
            <a:r>
              <a:rPr lang="en-GB" sz="3200" dirty="0" smtClean="0">
                <a:latin typeface="Times New Roman" pitchFamily="18" charset="0"/>
                <a:cs typeface="Times New Roman" pitchFamily="18" charset="0"/>
              </a:rPr>
              <a:t> When the CD4 T cell is activated,</a:t>
            </a:r>
          </a:p>
          <a:p>
            <a:r>
              <a:rPr lang="en-GB" sz="3200" dirty="0" smtClean="0">
                <a:latin typeface="Times New Roman" pitchFamily="18" charset="0"/>
                <a:cs typeface="Times New Roman" pitchFamily="18" charset="0"/>
              </a:rPr>
              <a:t>the double-stranded DNA forms single-stranded</a:t>
            </a:r>
          </a:p>
          <a:p>
            <a:r>
              <a:rPr lang="en-GB" sz="3200" dirty="0" smtClean="0">
                <a:latin typeface="Times New Roman" pitchFamily="18" charset="0"/>
                <a:cs typeface="Times New Roman" pitchFamily="18" charset="0"/>
              </a:rPr>
              <a:t>messenger RNA (mRNA), which builds new</a:t>
            </a:r>
          </a:p>
          <a:p>
            <a:r>
              <a:rPr lang="en-GB" sz="3200" dirty="0" smtClean="0">
                <a:latin typeface="Times New Roman" pitchFamily="18" charset="0"/>
                <a:cs typeface="Times New Roman" pitchFamily="18" charset="0"/>
              </a:rPr>
              <a:t>viruses.</a:t>
            </a:r>
          </a:p>
          <a:p>
            <a:endParaRPr lang="en-GB" sz="3200" dirty="0" smtClean="0">
              <a:latin typeface="Times New Roman" pitchFamily="18" charset="0"/>
              <a:cs typeface="Times New Roman" pitchFamily="18" charset="0"/>
            </a:endParaRPr>
          </a:p>
          <a:p>
            <a:r>
              <a:rPr lang="en-GB" sz="3200" dirty="0" smtClean="0">
                <a:latin typeface="Times New Roman" pitchFamily="18" charset="0"/>
                <a:cs typeface="Times New Roman" pitchFamily="18" charset="0"/>
              </a:rPr>
              <a:t>6. </a:t>
            </a:r>
            <a:r>
              <a:rPr lang="en-GB" sz="3200" b="1" dirty="0" smtClean="0">
                <a:latin typeface="Times New Roman" pitchFamily="18" charset="0"/>
                <a:cs typeface="Times New Roman" pitchFamily="18" charset="0"/>
              </a:rPr>
              <a:t>Translation.</a:t>
            </a:r>
            <a:r>
              <a:rPr lang="en-GB" sz="3200" dirty="0" smtClean="0">
                <a:latin typeface="Times New Roman" pitchFamily="18" charset="0"/>
                <a:cs typeface="Times New Roman" pitchFamily="18" charset="0"/>
              </a:rPr>
              <a:t> The mRNA creates chains of new proteins and enzymes (</a:t>
            </a:r>
            <a:r>
              <a:rPr lang="en-GB" sz="3200" dirty="0" err="1" smtClean="0">
                <a:latin typeface="Times New Roman" pitchFamily="18" charset="0"/>
                <a:cs typeface="Times New Roman" pitchFamily="18" charset="0"/>
              </a:rPr>
              <a:t>polyproteins</a:t>
            </a:r>
            <a:r>
              <a:rPr lang="en-GB" sz="3200" dirty="0" smtClean="0">
                <a:latin typeface="Times New Roman" pitchFamily="18" charset="0"/>
                <a:cs typeface="Times New Roman" pitchFamily="18" charset="0"/>
              </a:rPr>
              <a:t>) that contain the</a:t>
            </a:r>
          </a:p>
          <a:p>
            <a:r>
              <a:rPr lang="en-GB" sz="3200" dirty="0" smtClean="0">
                <a:latin typeface="Times New Roman" pitchFamily="18" charset="0"/>
                <a:cs typeface="Times New Roman" pitchFamily="18" charset="0"/>
              </a:rPr>
              <a:t>components needed in the construction of new</a:t>
            </a:r>
          </a:p>
          <a:p>
            <a:r>
              <a:rPr lang="en-GB" sz="3200" dirty="0" smtClean="0">
                <a:latin typeface="Times New Roman" pitchFamily="18" charset="0"/>
                <a:cs typeface="Times New Roman" pitchFamily="18" charset="0"/>
              </a:rPr>
              <a:t>viruses.</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linds(horizontal)">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blinds(horizontal)">
                                      <p:cBhvr>
                                        <p:cTn id="21" dur="500"/>
                                        <p:tgtEl>
                                          <p:spTgt spid="5">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blinds(horizontal)">
                                      <p:cBhvr>
                                        <p:cTn id="24" dur="500"/>
                                        <p:tgtEl>
                                          <p:spTgt spid="5">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blinds(horizontal)">
                                      <p:cBhvr>
                                        <p:cTn id="2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A08D09-8164-4A8A-81A3-60EEA36A3015}"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189</a:t>
            </a:fld>
            <a:endParaRPr lang="en-US"/>
          </a:p>
        </p:txBody>
      </p:sp>
      <p:sp>
        <p:nvSpPr>
          <p:cNvPr id="5" name="Rectangle 4"/>
          <p:cNvSpPr/>
          <p:nvPr/>
        </p:nvSpPr>
        <p:spPr>
          <a:xfrm>
            <a:off x="457200" y="228600"/>
            <a:ext cx="8305800" cy="3046988"/>
          </a:xfrm>
          <a:prstGeom prst="rect">
            <a:avLst/>
          </a:prstGeom>
        </p:spPr>
        <p:txBody>
          <a:bodyPr wrap="square">
            <a:spAutoFit/>
          </a:bodyPr>
          <a:lstStyle/>
          <a:p>
            <a:pPr>
              <a:buFont typeface="Arial" pitchFamily="34" charset="0"/>
              <a:buChar char="•"/>
            </a:pPr>
            <a:r>
              <a:rPr lang="en-GB" sz="3200" dirty="0" err="1" smtClean="0">
                <a:latin typeface="Times New Roman" pitchFamily="18" charset="0"/>
                <a:cs typeface="Times New Roman" pitchFamily="18" charset="0"/>
              </a:rPr>
              <a:t>Polyprotein</a:t>
            </a:r>
            <a:r>
              <a:rPr lang="en-GB" sz="3200" dirty="0" smtClean="0">
                <a:latin typeface="Times New Roman" pitchFamily="18" charset="0"/>
                <a:cs typeface="Times New Roman" pitchFamily="18" charset="0"/>
              </a:rPr>
              <a:t> chain into the individual proteins that make up the new virus.</a:t>
            </a:r>
          </a:p>
          <a:p>
            <a:endParaRPr lang="en-GB" sz="3200" dirty="0" smtClean="0">
              <a:latin typeface="Times New Roman" pitchFamily="18" charset="0"/>
              <a:cs typeface="Times New Roman" pitchFamily="18" charset="0"/>
            </a:endParaRPr>
          </a:p>
          <a:p>
            <a:r>
              <a:rPr lang="en-GB" sz="3200" dirty="0" smtClean="0">
                <a:latin typeface="Times New Roman" pitchFamily="18" charset="0"/>
                <a:cs typeface="Times New Roman" pitchFamily="18" charset="0"/>
              </a:rPr>
              <a:t>8. </a:t>
            </a:r>
            <a:r>
              <a:rPr lang="en-GB" sz="3200" b="1" dirty="0" smtClean="0">
                <a:latin typeface="Times New Roman" pitchFamily="18" charset="0"/>
                <a:cs typeface="Times New Roman" pitchFamily="18" charset="0"/>
              </a:rPr>
              <a:t>Budding</a:t>
            </a:r>
            <a:r>
              <a:rPr lang="en-GB" sz="3200" dirty="0" smtClean="0">
                <a:latin typeface="Times New Roman" pitchFamily="18" charset="0"/>
                <a:cs typeface="Times New Roman" pitchFamily="18" charset="0"/>
              </a:rPr>
              <a:t>. New proteins and viral RNA migrate to the membrane of the infected CD4 T cell, exit from the cell, and start the process all over.</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pPr eaLnBrk="1" hangingPunct="1"/>
            <a:r>
              <a:rPr lang="en-US" sz="3600" b="1" u="sng" dirty="0" smtClean="0">
                <a:solidFill>
                  <a:schemeClr val="tx1"/>
                </a:solidFill>
                <a:latin typeface="Times New Roman" pitchFamily="18" charset="0"/>
                <a:cs typeface="Times New Roman" pitchFamily="18" charset="0"/>
              </a:rPr>
              <a:t>Pharmacokinetics</a:t>
            </a:r>
          </a:p>
        </p:txBody>
      </p:sp>
      <p:sp>
        <p:nvSpPr>
          <p:cNvPr id="4" name="Date Placeholder 3"/>
          <p:cNvSpPr>
            <a:spLocks noGrp="1"/>
          </p:cNvSpPr>
          <p:nvPr>
            <p:ph type="dt" sz="half" idx="10"/>
          </p:nvPr>
        </p:nvSpPr>
        <p:spPr/>
        <p:txBody>
          <a:bodyPr/>
          <a:lstStyle/>
          <a:p>
            <a:fld id="{B9432744-0469-4895-AFD4-634B394A4E2B}"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19</a:t>
            </a:fld>
            <a:endParaRPr lang="en-US"/>
          </a:p>
        </p:txBody>
      </p:sp>
      <p:sp>
        <p:nvSpPr>
          <p:cNvPr id="10243" name="Rectangle 3"/>
          <p:cNvSpPr>
            <a:spLocks noGrp="1" noChangeArrowheads="1"/>
          </p:cNvSpPr>
          <p:nvPr>
            <p:ph sz="quarter" idx="1"/>
          </p:nvPr>
        </p:nvSpPr>
        <p:spPr>
          <a:noFill/>
        </p:spPr>
        <p:txBody>
          <a:bodyPr/>
          <a:lstStyle/>
          <a:p>
            <a:pPr eaLnBrk="1" hangingPunct="1"/>
            <a:r>
              <a:rPr lang="en-US" dirty="0" smtClean="0">
                <a:latin typeface="Times New Roman" pitchFamily="18" charset="0"/>
                <a:cs typeface="Times New Roman" pitchFamily="18" charset="0"/>
              </a:rPr>
              <a:t>Activity of a drug within the body over a period of time.</a:t>
            </a:r>
          </a:p>
          <a:p>
            <a:pPr eaLnBrk="1" hangingPunct="1"/>
            <a:r>
              <a:rPr lang="en-US" dirty="0" smtClean="0">
                <a:latin typeface="Times New Roman" pitchFamily="18" charset="0"/>
                <a:cs typeface="Times New Roman" pitchFamily="18" charset="0"/>
              </a:rPr>
              <a:t>ADME(Absorption, distribution, metabolism and elimination).</a:t>
            </a:r>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53B2B409-3A3F-4B00-9319-296ACF216E69}"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190</a:t>
            </a:fld>
            <a:endParaRPr lang="en-US"/>
          </a:p>
        </p:txBody>
      </p:sp>
      <p:sp>
        <p:nvSpPr>
          <p:cNvPr id="172034" name="Rectangle 2"/>
          <p:cNvSpPr>
            <a:spLocks noGrp="1" noChangeArrowheads="1"/>
          </p:cNvSpPr>
          <p:nvPr>
            <p:ph sz="quarter" idx="1"/>
          </p:nvPr>
        </p:nvSpPr>
        <p:spPr>
          <a:xfrm>
            <a:off x="457729" y="305064"/>
            <a:ext cx="8457407" cy="6629136"/>
          </a:xfrm>
        </p:spPr>
        <p:txBody>
          <a:bodyPr>
            <a:normAutofit/>
          </a:bodyPr>
          <a:lstStyle/>
          <a:p>
            <a:pPr algn="ctr" eaLnBrk="1" hangingPunct="1">
              <a:lnSpc>
                <a:spcPct val="80000"/>
              </a:lnSpc>
              <a:buFontTx/>
              <a:buNone/>
              <a:defRPr/>
            </a:pPr>
            <a:r>
              <a:rPr lang="en-US" b="1" u="sng" dirty="0">
                <a:latin typeface="Comic Sans MS" pitchFamily="66" charset="0"/>
              </a:rPr>
              <a:t>ANTIRETROVIRALS </a:t>
            </a:r>
            <a:r>
              <a:rPr lang="en-US" b="1" u="sng" dirty="0" smtClean="0">
                <a:latin typeface="Comic Sans MS" pitchFamily="66" charset="0"/>
              </a:rPr>
              <a:t>(ARVs)</a:t>
            </a:r>
            <a:endParaRPr lang="en-US" b="1" u="sng" dirty="0">
              <a:latin typeface="Comic Sans MS" pitchFamily="66" charset="0"/>
            </a:endParaRPr>
          </a:p>
          <a:p>
            <a:pPr eaLnBrk="1" hangingPunct="1">
              <a:lnSpc>
                <a:spcPct val="80000"/>
              </a:lnSpc>
              <a:buFontTx/>
              <a:buNone/>
              <a:defRPr/>
            </a:pPr>
            <a:r>
              <a:rPr lang="en-US" u="sng" dirty="0">
                <a:latin typeface="Comic Sans MS" pitchFamily="66" charset="0"/>
              </a:rPr>
              <a:t>Uses: HIV </a:t>
            </a:r>
            <a:r>
              <a:rPr lang="en-US" u="sng" dirty="0" smtClean="0">
                <a:latin typeface="Comic Sans MS" pitchFamily="66" charset="0"/>
              </a:rPr>
              <a:t>infection</a:t>
            </a:r>
            <a:endParaRPr lang="en-US" u="sng" dirty="0">
              <a:latin typeface="Comic Sans MS" pitchFamily="66" charset="0"/>
            </a:endParaRPr>
          </a:p>
          <a:p>
            <a:pPr marL="514350" indent="-514350">
              <a:buFont typeface="+mj-lt"/>
              <a:buAutoNum type="arabicPeriod"/>
            </a:pPr>
            <a:r>
              <a:rPr lang="en-US" b="1" dirty="0" smtClean="0"/>
              <a:t>Nucleoside </a:t>
            </a:r>
            <a:r>
              <a:rPr lang="en-US" b="1" dirty="0"/>
              <a:t>reverse transcriptase inhibitors </a:t>
            </a:r>
            <a:r>
              <a:rPr lang="en-US" b="1" dirty="0" smtClean="0"/>
              <a:t>(NRTIs): </a:t>
            </a:r>
            <a:r>
              <a:rPr lang="en-US" dirty="0" smtClean="0"/>
              <a:t>Inhibit the action of reverse transcriptase to prevent the formation of viral RNA from </a:t>
            </a:r>
            <a:r>
              <a:rPr lang="en-US" dirty="0" err="1" smtClean="0"/>
              <a:t>proviral</a:t>
            </a:r>
            <a:r>
              <a:rPr lang="en-US" dirty="0" smtClean="0"/>
              <a:t> DNA. Cause </a:t>
            </a:r>
            <a:r>
              <a:rPr lang="en-US" b="1" dirty="0" smtClean="0"/>
              <a:t>a decrease </a:t>
            </a:r>
            <a:r>
              <a:rPr lang="en-US" dirty="0" smtClean="0"/>
              <a:t>in the amount of virus in the body and subsequent spread to other healthy cells.</a:t>
            </a:r>
          </a:p>
          <a:p>
            <a:pPr marL="457200" indent="-457200">
              <a:lnSpc>
                <a:spcPct val="80000"/>
              </a:lnSpc>
              <a:buFont typeface="+mj-lt"/>
              <a:buAutoNum type="arabicPeriod"/>
              <a:defRPr/>
            </a:pPr>
            <a:r>
              <a:rPr lang="en-US" b="1" dirty="0" smtClean="0"/>
              <a:t>Non-nucleoside </a:t>
            </a:r>
            <a:r>
              <a:rPr lang="en-US" b="1" dirty="0"/>
              <a:t>reverse transcriptase inhibitors (NNRTIs</a:t>
            </a:r>
            <a:r>
              <a:rPr lang="en-US" b="1" dirty="0" smtClean="0"/>
              <a:t>) </a:t>
            </a:r>
            <a:r>
              <a:rPr lang="en-US" dirty="0" smtClean="0"/>
              <a:t>: Inhibit the action of HIV reverse transcriptase but at a different site on the enzyme than the site targeted by NRTIs</a:t>
            </a:r>
          </a:p>
          <a:p>
            <a:pPr marL="457200" indent="-457200">
              <a:lnSpc>
                <a:spcPct val="80000"/>
              </a:lnSpc>
              <a:buFont typeface="+mj-lt"/>
              <a:buAutoNum type="arabicPeriod"/>
              <a:defRPr/>
            </a:pPr>
            <a:r>
              <a:rPr lang="en-US" b="1" dirty="0" smtClean="0"/>
              <a:t>Protease inhibitors</a:t>
            </a:r>
            <a:r>
              <a:rPr lang="en-US" dirty="0" smtClean="0"/>
              <a:t>: Inhibit the protease enzyme, which typically cleaves certain HIV protein precursors that are necessary for the replication of new infectious </a:t>
            </a:r>
            <a:r>
              <a:rPr lang="en-US" dirty="0" err="1" smtClean="0"/>
              <a:t>virons</a:t>
            </a:r>
            <a:endParaRPr lang="en-US" dirty="0" smtClean="0"/>
          </a:p>
          <a:p>
            <a:pPr marL="457200" indent="-457200">
              <a:lnSpc>
                <a:spcPct val="80000"/>
              </a:lnSpc>
              <a:buFont typeface="+mj-lt"/>
              <a:buAutoNum type="arabicPeriod"/>
              <a:defRPr/>
            </a:pPr>
            <a:r>
              <a:rPr lang="en-US" b="1" dirty="0" smtClean="0"/>
              <a:t>Entry </a:t>
            </a:r>
            <a:r>
              <a:rPr lang="en-US" b="1" dirty="0"/>
              <a:t>inhibitors – fusion inhibitors </a:t>
            </a:r>
            <a:r>
              <a:rPr lang="en-US" dirty="0"/>
              <a:t>(</a:t>
            </a:r>
            <a:r>
              <a:rPr lang="en-US" dirty="0" err="1" smtClean="0"/>
              <a:t>Enfuvirtide</a:t>
            </a:r>
            <a:r>
              <a:rPr lang="en-US" dirty="0" smtClean="0"/>
              <a:t>)- Prevents AIDS virus from entering the immune cells.</a:t>
            </a:r>
            <a:endParaRPr lang="en-US" dirty="0"/>
          </a:p>
          <a:p>
            <a:pPr eaLnBrk="1" hangingPunct="1">
              <a:lnSpc>
                <a:spcPct val="80000"/>
              </a:lnSpc>
              <a:buFontTx/>
              <a:buNone/>
              <a:defRPr/>
            </a:pPr>
            <a:endParaRPr lang="en-US" dirty="0"/>
          </a:p>
          <a:p>
            <a:pPr eaLnBrk="1" hangingPunct="1">
              <a:lnSpc>
                <a:spcPct val="80000"/>
              </a:lnSpc>
              <a:buFontTx/>
              <a:buNone/>
              <a:defRPr/>
            </a:pP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2034">
                                            <p:txEl>
                                              <p:pRg st="0" end="0"/>
                                            </p:txEl>
                                          </p:spTgt>
                                        </p:tgtEl>
                                        <p:attrNameLst>
                                          <p:attrName>style.visibility</p:attrName>
                                        </p:attrNameLst>
                                      </p:cBhvr>
                                      <p:to>
                                        <p:strVal val="visible"/>
                                      </p:to>
                                    </p:set>
                                    <p:animEffect transition="in" filter="blinds(horizontal)">
                                      <p:cBhvr>
                                        <p:cTn id="7" dur="500"/>
                                        <p:tgtEl>
                                          <p:spTgt spid="1720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2034">
                                            <p:txEl>
                                              <p:pRg st="1" end="1"/>
                                            </p:txEl>
                                          </p:spTgt>
                                        </p:tgtEl>
                                        <p:attrNameLst>
                                          <p:attrName>style.visibility</p:attrName>
                                        </p:attrNameLst>
                                      </p:cBhvr>
                                      <p:to>
                                        <p:strVal val="visible"/>
                                      </p:to>
                                    </p:set>
                                    <p:animEffect transition="in" filter="blinds(horizontal)">
                                      <p:cBhvr>
                                        <p:cTn id="12" dur="500"/>
                                        <p:tgtEl>
                                          <p:spTgt spid="172034">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72034">
                                            <p:txEl>
                                              <p:pRg st="2" end="2"/>
                                            </p:txEl>
                                          </p:spTgt>
                                        </p:tgtEl>
                                        <p:attrNameLst>
                                          <p:attrName>style.visibility</p:attrName>
                                        </p:attrNameLst>
                                      </p:cBhvr>
                                      <p:to>
                                        <p:strVal val="visible"/>
                                      </p:to>
                                    </p:set>
                                    <p:animEffect transition="in" filter="blinds(horizontal)">
                                      <p:cBhvr>
                                        <p:cTn id="15" dur="500"/>
                                        <p:tgtEl>
                                          <p:spTgt spid="17203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72034">
                                            <p:txEl>
                                              <p:pRg st="3" end="3"/>
                                            </p:txEl>
                                          </p:spTgt>
                                        </p:tgtEl>
                                        <p:attrNameLst>
                                          <p:attrName>style.visibility</p:attrName>
                                        </p:attrNameLst>
                                      </p:cBhvr>
                                      <p:to>
                                        <p:strVal val="visible"/>
                                      </p:to>
                                    </p:set>
                                    <p:animEffect transition="in" filter="blinds(horizontal)">
                                      <p:cBhvr>
                                        <p:cTn id="20" dur="500"/>
                                        <p:tgtEl>
                                          <p:spTgt spid="17203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72034">
                                            <p:txEl>
                                              <p:pRg st="4" end="4"/>
                                            </p:txEl>
                                          </p:spTgt>
                                        </p:tgtEl>
                                        <p:attrNameLst>
                                          <p:attrName>style.visibility</p:attrName>
                                        </p:attrNameLst>
                                      </p:cBhvr>
                                      <p:to>
                                        <p:strVal val="visible"/>
                                      </p:to>
                                    </p:set>
                                    <p:animEffect transition="in" filter="blinds(horizontal)">
                                      <p:cBhvr>
                                        <p:cTn id="25" dur="500"/>
                                        <p:tgtEl>
                                          <p:spTgt spid="17203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72034">
                                            <p:txEl>
                                              <p:pRg st="5" end="5"/>
                                            </p:txEl>
                                          </p:spTgt>
                                        </p:tgtEl>
                                        <p:attrNameLst>
                                          <p:attrName>style.visibility</p:attrName>
                                        </p:attrNameLst>
                                      </p:cBhvr>
                                      <p:to>
                                        <p:strVal val="visible"/>
                                      </p:to>
                                    </p:set>
                                    <p:animEffect transition="in" filter="blinds(horizontal)">
                                      <p:cBhvr>
                                        <p:cTn id="30" dur="500"/>
                                        <p:tgtEl>
                                          <p:spTgt spid="17203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en-US" u="sng" dirty="0" smtClean="0">
                <a:solidFill>
                  <a:schemeClr val="tx2">
                    <a:lumMod val="50000"/>
                  </a:schemeClr>
                </a:solidFill>
              </a:rPr>
              <a:t>Classes of Anti Retro </a:t>
            </a:r>
            <a:r>
              <a:rPr lang="en-US" u="sng" dirty="0" err="1" smtClean="0">
                <a:solidFill>
                  <a:schemeClr val="tx2">
                    <a:lumMod val="50000"/>
                  </a:schemeClr>
                </a:solidFill>
              </a:rPr>
              <a:t>Virals</a:t>
            </a:r>
            <a:endParaRPr lang="en-US" u="sng" dirty="0" smtClean="0">
              <a:solidFill>
                <a:schemeClr val="tx2">
                  <a:lumMod val="50000"/>
                </a:schemeClr>
              </a:solidFill>
            </a:endParaRPr>
          </a:p>
        </p:txBody>
      </p:sp>
      <p:sp>
        <p:nvSpPr>
          <p:cNvPr id="5" name="Date Placeholder 4"/>
          <p:cNvSpPr>
            <a:spLocks noGrp="1"/>
          </p:cNvSpPr>
          <p:nvPr>
            <p:ph type="dt" sz="half" idx="10"/>
          </p:nvPr>
        </p:nvSpPr>
        <p:spPr/>
        <p:txBody>
          <a:bodyPr/>
          <a:lstStyle/>
          <a:p>
            <a:fld id="{3A26728D-EF93-40CD-8194-2107C21AE2F0}"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4" name="Slide Number Placeholder 5"/>
          <p:cNvSpPr>
            <a:spLocks noGrp="1"/>
          </p:cNvSpPr>
          <p:nvPr>
            <p:ph type="sldNum" sz="quarter" idx="12"/>
          </p:nvPr>
        </p:nvSpPr>
        <p:spPr/>
        <p:txBody>
          <a:bodyPr/>
          <a:lstStyle/>
          <a:p>
            <a:pPr>
              <a:defRPr/>
            </a:pPr>
            <a:fld id="{D6F152BB-C44D-4C1D-A6F2-FCBD6B6C42DD}" type="slidenum">
              <a:rPr lang="en-US"/>
              <a:pPr>
                <a:defRPr/>
              </a:pPr>
              <a:t>191</a:t>
            </a:fld>
            <a:endParaRPr lang="en-US"/>
          </a:p>
        </p:txBody>
      </p:sp>
      <p:sp>
        <p:nvSpPr>
          <p:cNvPr id="5123" name="Rectangle 3"/>
          <p:cNvSpPr>
            <a:spLocks noGrp="1" noChangeArrowheads="1"/>
          </p:cNvSpPr>
          <p:nvPr>
            <p:ph sz="quarter" idx="1"/>
          </p:nvPr>
        </p:nvSpPr>
        <p:spPr/>
        <p:txBody>
          <a:bodyPr>
            <a:normAutofit/>
          </a:bodyPr>
          <a:lstStyle/>
          <a:p>
            <a:pPr eaLnBrk="1" hangingPunct="1">
              <a:lnSpc>
                <a:spcPct val="90000"/>
              </a:lnSpc>
            </a:pPr>
            <a:r>
              <a:rPr lang="en-US" sz="2800" b="1" dirty="0" smtClean="0"/>
              <a:t>Reverse transcriptase (RT) inhibitors</a:t>
            </a:r>
          </a:p>
          <a:p>
            <a:pPr lvl="1" eaLnBrk="1" hangingPunct="1">
              <a:lnSpc>
                <a:spcPct val="90000"/>
              </a:lnSpc>
            </a:pPr>
            <a:r>
              <a:rPr lang="en-US" dirty="0" smtClean="0"/>
              <a:t>Nucleoside RT inhibitors (NRTI)</a:t>
            </a:r>
          </a:p>
          <a:p>
            <a:pPr lvl="1" eaLnBrk="1" hangingPunct="1">
              <a:lnSpc>
                <a:spcPct val="90000"/>
              </a:lnSpc>
            </a:pPr>
            <a:r>
              <a:rPr lang="en-US" dirty="0" smtClean="0"/>
              <a:t>Non-nucleoside RT inhibitors (NNRTI)</a:t>
            </a:r>
          </a:p>
          <a:p>
            <a:pPr lvl="1" eaLnBrk="1" hangingPunct="1">
              <a:lnSpc>
                <a:spcPct val="90000"/>
              </a:lnSpc>
            </a:pPr>
            <a:r>
              <a:rPr lang="en-US" dirty="0" smtClean="0"/>
              <a:t>Nucleotide RT inhibitors (</a:t>
            </a:r>
            <a:r>
              <a:rPr lang="en-US" dirty="0" err="1" smtClean="0"/>
              <a:t>NtNRI</a:t>
            </a:r>
            <a:r>
              <a:rPr lang="en-US" dirty="0" smtClean="0"/>
              <a:t>)</a:t>
            </a:r>
            <a:endParaRPr lang="en-US" sz="2400" dirty="0" smtClean="0"/>
          </a:p>
          <a:p>
            <a:pPr eaLnBrk="1" hangingPunct="1">
              <a:lnSpc>
                <a:spcPct val="90000"/>
              </a:lnSpc>
            </a:pPr>
            <a:r>
              <a:rPr lang="en-US" sz="2800" b="1" dirty="0" smtClean="0"/>
              <a:t>Protease inhibitors (PI)</a:t>
            </a:r>
          </a:p>
          <a:p>
            <a:pPr eaLnBrk="1" hangingPunct="1">
              <a:lnSpc>
                <a:spcPct val="90000"/>
              </a:lnSpc>
            </a:pPr>
            <a:r>
              <a:rPr lang="en-US" sz="2800" b="1" dirty="0" smtClean="0"/>
              <a:t>Entry Inhibitors</a:t>
            </a:r>
          </a:p>
          <a:p>
            <a:pPr lvl="1" eaLnBrk="1" hangingPunct="1">
              <a:lnSpc>
                <a:spcPct val="90000"/>
              </a:lnSpc>
            </a:pPr>
            <a:r>
              <a:rPr lang="en-US" sz="2400" dirty="0" smtClean="0"/>
              <a:t>Attachment inhibitors</a:t>
            </a:r>
          </a:p>
          <a:p>
            <a:pPr lvl="1" eaLnBrk="1" hangingPunct="1">
              <a:lnSpc>
                <a:spcPct val="90000"/>
              </a:lnSpc>
            </a:pPr>
            <a:r>
              <a:rPr lang="en-US" sz="2400" dirty="0" err="1" smtClean="0"/>
              <a:t>Chemokine</a:t>
            </a:r>
            <a:r>
              <a:rPr lang="en-US" sz="2400" dirty="0" smtClean="0"/>
              <a:t> receptor antagonists</a:t>
            </a:r>
          </a:p>
          <a:p>
            <a:pPr lvl="1" eaLnBrk="1" hangingPunct="1">
              <a:lnSpc>
                <a:spcPct val="90000"/>
              </a:lnSpc>
            </a:pPr>
            <a:r>
              <a:rPr lang="en-US" sz="2400" dirty="0" smtClean="0"/>
              <a:t>Fusion inhibitors</a:t>
            </a:r>
          </a:p>
          <a:p>
            <a:pPr eaLnBrk="1" hangingPunct="1">
              <a:lnSpc>
                <a:spcPct val="90000"/>
              </a:lnSpc>
            </a:pPr>
            <a:r>
              <a:rPr lang="en-US" b="1" dirty="0" err="1" smtClean="0"/>
              <a:t>Integrase</a:t>
            </a:r>
            <a:r>
              <a:rPr lang="en-US" b="1" dirty="0" smtClean="0"/>
              <a:t> inhibitors</a:t>
            </a:r>
          </a:p>
          <a:p>
            <a:pPr lvl="1" eaLnBrk="1" hangingPunct="1">
              <a:lnSpc>
                <a:spcPct val="90000"/>
              </a:lnSpc>
            </a:pPr>
            <a:endParaRPr lang="en-US" dirty="0" smtClean="0"/>
          </a:p>
          <a:p>
            <a:pPr eaLnBrk="1" hangingPunct="1">
              <a:lnSpc>
                <a:spcPct val="90000"/>
              </a:lnSpc>
            </a:pPr>
            <a:endParaRPr lang="en-US" sz="2800" dirty="0" smtClean="0"/>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linds(horizontal)">
                                      <p:cBhvr>
                                        <p:cTn id="7" dur="500"/>
                                        <p:tgtEl>
                                          <p:spTgt spid="512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123">
                                            <p:txEl>
                                              <p:pRg st="1" end="1"/>
                                            </p:txEl>
                                          </p:spTgt>
                                        </p:tgtEl>
                                        <p:attrNameLst>
                                          <p:attrName>style.visibility</p:attrName>
                                        </p:attrNameLst>
                                      </p:cBhvr>
                                      <p:to>
                                        <p:strVal val="visible"/>
                                      </p:to>
                                    </p:set>
                                    <p:animEffect transition="in" filter="blinds(horizontal)">
                                      <p:cBhvr>
                                        <p:cTn id="10" dur="500"/>
                                        <p:tgtEl>
                                          <p:spTgt spid="512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animEffect transition="in" filter="blinds(horizontal)">
                                      <p:cBhvr>
                                        <p:cTn id="13" dur="500"/>
                                        <p:tgtEl>
                                          <p:spTgt spid="512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123">
                                            <p:txEl>
                                              <p:pRg st="3" end="3"/>
                                            </p:txEl>
                                          </p:spTgt>
                                        </p:tgtEl>
                                        <p:attrNameLst>
                                          <p:attrName>style.visibility</p:attrName>
                                        </p:attrNameLst>
                                      </p:cBhvr>
                                      <p:to>
                                        <p:strVal val="visible"/>
                                      </p:to>
                                    </p:set>
                                    <p:animEffect transition="in" filter="blinds(horizontal)">
                                      <p:cBhvr>
                                        <p:cTn id="16" dur="500"/>
                                        <p:tgtEl>
                                          <p:spTgt spid="512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5123">
                                            <p:txEl>
                                              <p:pRg st="4" end="4"/>
                                            </p:txEl>
                                          </p:spTgt>
                                        </p:tgtEl>
                                        <p:attrNameLst>
                                          <p:attrName>style.visibility</p:attrName>
                                        </p:attrNameLst>
                                      </p:cBhvr>
                                      <p:to>
                                        <p:strVal val="visible"/>
                                      </p:to>
                                    </p:set>
                                    <p:animEffect transition="in" filter="blinds(horizontal)">
                                      <p:cBhvr>
                                        <p:cTn id="21" dur="500"/>
                                        <p:tgtEl>
                                          <p:spTgt spid="512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5123">
                                            <p:txEl>
                                              <p:pRg st="5" end="5"/>
                                            </p:txEl>
                                          </p:spTgt>
                                        </p:tgtEl>
                                        <p:attrNameLst>
                                          <p:attrName>style.visibility</p:attrName>
                                        </p:attrNameLst>
                                      </p:cBhvr>
                                      <p:to>
                                        <p:strVal val="visible"/>
                                      </p:to>
                                    </p:set>
                                    <p:animEffect transition="in" filter="blinds(horizontal)">
                                      <p:cBhvr>
                                        <p:cTn id="26" dur="500"/>
                                        <p:tgtEl>
                                          <p:spTgt spid="5123">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5123">
                                            <p:txEl>
                                              <p:pRg st="6" end="6"/>
                                            </p:txEl>
                                          </p:spTgt>
                                        </p:tgtEl>
                                        <p:attrNameLst>
                                          <p:attrName>style.visibility</p:attrName>
                                        </p:attrNameLst>
                                      </p:cBhvr>
                                      <p:to>
                                        <p:strVal val="visible"/>
                                      </p:to>
                                    </p:set>
                                    <p:animEffect transition="in" filter="blinds(horizontal)">
                                      <p:cBhvr>
                                        <p:cTn id="29" dur="500"/>
                                        <p:tgtEl>
                                          <p:spTgt spid="512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5123">
                                            <p:txEl>
                                              <p:pRg st="7" end="7"/>
                                            </p:txEl>
                                          </p:spTgt>
                                        </p:tgtEl>
                                        <p:attrNameLst>
                                          <p:attrName>style.visibility</p:attrName>
                                        </p:attrNameLst>
                                      </p:cBhvr>
                                      <p:to>
                                        <p:strVal val="visible"/>
                                      </p:to>
                                    </p:set>
                                    <p:animEffect transition="in" filter="blinds(horizontal)">
                                      <p:cBhvr>
                                        <p:cTn id="32" dur="500"/>
                                        <p:tgtEl>
                                          <p:spTgt spid="512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5123">
                                            <p:txEl>
                                              <p:pRg st="8" end="8"/>
                                            </p:txEl>
                                          </p:spTgt>
                                        </p:tgtEl>
                                        <p:attrNameLst>
                                          <p:attrName>style.visibility</p:attrName>
                                        </p:attrNameLst>
                                      </p:cBhvr>
                                      <p:to>
                                        <p:strVal val="visible"/>
                                      </p:to>
                                    </p:set>
                                    <p:animEffect transition="in" filter="blinds(horizontal)">
                                      <p:cBhvr>
                                        <p:cTn id="35" dur="500"/>
                                        <p:tgtEl>
                                          <p:spTgt spid="512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5123">
                                            <p:txEl>
                                              <p:pRg st="9" end="9"/>
                                            </p:txEl>
                                          </p:spTgt>
                                        </p:tgtEl>
                                        <p:attrNameLst>
                                          <p:attrName>style.visibility</p:attrName>
                                        </p:attrNameLst>
                                      </p:cBhvr>
                                      <p:to>
                                        <p:strVal val="visible"/>
                                      </p:to>
                                    </p:set>
                                    <p:animEffect transition="in" filter="blinds(horizontal)">
                                      <p:cBhvr>
                                        <p:cTn id="40" dur="500"/>
                                        <p:tgtEl>
                                          <p:spTgt spid="512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ADC47C23-45F8-4265-B4C2-5A63EAA58688}"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192</a:t>
            </a:fld>
            <a:endParaRPr lang="en-US"/>
          </a:p>
        </p:txBody>
      </p:sp>
      <p:sp>
        <p:nvSpPr>
          <p:cNvPr id="172034" name="Rectangle 2"/>
          <p:cNvSpPr>
            <a:spLocks noGrp="1" noChangeArrowheads="1"/>
          </p:cNvSpPr>
          <p:nvPr>
            <p:ph sz="quarter" idx="1"/>
          </p:nvPr>
        </p:nvSpPr>
        <p:spPr>
          <a:xfrm>
            <a:off x="457729" y="228865"/>
            <a:ext cx="8457407" cy="6400271"/>
          </a:xfrm>
        </p:spPr>
        <p:txBody>
          <a:bodyPr>
            <a:normAutofit/>
          </a:bodyPr>
          <a:lstStyle/>
          <a:p>
            <a:pPr eaLnBrk="1" hangingPunct="1">
              <a:lnSpc>
                <a:spcPct val="80000"/>
              </a:lnSpc>
              <a:buFontTx/>
              <a:buNone/>
              <a:defRPr/>
            </a:pPr>
            <a:endParaRPr lang="en-US" dirty="0"/>
          </a:p>
          <a:p>
            <a:pPr eaLnBrk="1" hangingPunct="1">
              <a:lnSpc>
                <a:spcPct val="80000"/>
              </a:lnSpc>
              <a:buFontTx/>
              <a:buNone/>
              <a:defRPr/>
            </a:pPr>
            <a:r>
              <a:rPr lang="en-US" b="1" u="sng" dirty="0" smtClean="0"/>
              <a:t>1. Nucleoside </a:t>
            </a:r>
            <a:r>
              <a:rPr lang="en-US" b="1" u="sng" dirty="0"/>
              <a:t>reverse transcriptase inhibitors (NRTIs)</a:t>
            </a:r>
          </a:p>
          <a:p>
            <a:pPr marL="457200" indent="-457200" eaLnBrk="1" hangingPunct="1">
              <a:lnSpc>
                <a:spcPct val="80000"/>
              </a:lnSpc>
              <a:buFont typeface="+mj-lt"/>
              <a:buAutoNum type="alphaLcParenR"/>
              <a:defRPr/>
            </a:pPr>
            <a:r>
              <a:rPr lang="en-US" dirty="0" err="1" smtClean="0"/>
              <a:t>Zidovudine</a:t>
            </a:r>
            <a:r>
              <a:rPr lang="en-US" dirty="0" smtClean="0"/>
              <a:t> </a:t>
            </a:r>
            <a:r>
              <a:rPr lang="en-US" dirty="0"/>
              <a:t>(</a:t>
            </a:r>
            <a:r>
              <a:rPr lang="en-US" dirty="0" err="1"/>
              <a:t>azidothymidine</a:t>
            </a:r>
            <a:r>
              <a:rPr lang="en-US" dirty="0"/>
              <a:t>, </a:t>
            </a:r>
            <a:r>
              <a:rPr lang="en-US" dirty="0" smtClean="0"/>
              <a:t>AZT)</a:t>
            </a:r>
          </a:p>
          <a:p>
            <a:pPr marL="457200" indent="-457200" eaLnBrk="1" hangingPunct="1">
              <a:lnSpc>
                <a:spcPct val="80000"/>
              </a:lnSpc>
              <a:buFont typeface="+mj-lt"/>
              <a:buAutoNum type="alphaLcParenR"/>
              <a:defRPr/>
            </a:pPr>
            <a:r>
              <a:rPr lang="en-US" dirty="0" err="1" smtClean="0"/>
              <a:t>Stavudine</a:t>
            </a:r>
            <a:r>
              <a:rPr lang="en-US" dirty="0" smtClean="0"/>
              <a:t> </a:t>
            </a:r>
            <a:r>
              <a:rPr lang="en-US" dirty="0"/>
              <a:t>(d4T</a:t>
            </a:r>
            <a:r>
              <a:rPr lang="en-US" dirty="0" smtClean="0"/>
              <a:t>)</a:t>
            </a:r>
            <a:endParaRPr lang="en-US" dirty="0"/>
          </a:p>
          <a:p>
            <a:pPr marL="457200" indent="-457200" eaLnBrk="1" hangingPunct="1">
              <a:lnSpc>
                <a:spcPct val="80000"/>
              </a:lnSpc>
              <a:buFont typeface="+mj-lt"/>
              <a:buAutoNum type="alphaLcParenR"/>
              <a:defRPr/>
            </a:pPr>
            <a:r>
              <a:rPr lang="en-US" dirty="0" err="1" smtClean="0"/>
              <a:t>Didanosine</a:t>
            </a:r>
            <a:r>
              <a:rPr lang="en-US" dirty="0" smtClean="0"/>
              <a:t> ( </a:t>
            </a:r>
            <a:r>
              <a:rPr lang="en-US" dirty="0" err="1"/>
              <a:t>ddi</a:t>
            </a:r>
            <a:r>
              <a:rPr lang="en-US" dirty="0" smtClean="0"/>
              <a:t>))</a:t>
            </a:r>
            <a:endParaRPr lang="en-US" dirty="0"/>
          </a:p>
          <a:p>
            <a:pPr marL="457200" indent="-457200" eaLnBrk="1" hangingPunct="1">
              <a:lnSpc>
                <a:spcPct val="80000"/>
              </a:lnSpc>
              <a:buFont typeface="+mj-lt"/>
              <a:buAutoNum type="alphaLcParenR"/>
              <a:defRPr/>
            </a:pPr>
            <a:r>
              <a:rPr lang="en-US" dirty="0" err="1" smtClean="0"/>
              <a:t>Lamivudine</a:t>
            </a:r>
            <a:r>
              <a:rPr lang="en-US" dirty="0" smtClean="0"/>
              <a:t> </a:t>
            </a:r>
            <a:r>
              <a:rPr lang="en-US" dirty="0"/>
              <a:t>(</a:t>
            </a:r>
            <a:r>
              <a:rPr lang="en-US" dirty="0" smtClean="0"/>
              <a:t>3TC)</a:t>
            </a:r>
            <a:endParaRPr lang="en-US" dirty="0"/>
          </a:p>
          <a:p>
            <a:pPr marL="457200" indent="-457200" eaLnBrk="1" hangingPunct="1">
              <a:lnSpc>
                <a:spcPct val="80000"/>
              </a:lnSpc>
              <a:buFont typeface="+mj-lt"/>
              <a:buAutoNum type="alphaLcParenR"/>
              <a:defRPr/>
            </a:pPr>
            <a:r>
              <a:rPr lang="en-US" dirty="0" err="1" smtClean="0"/>
              <a:t>Zalcitabine</a:t>
            </a:r>
            <a:r>
              <a:rPr lang="en-US" dirty="0" smtClean="0"/>
              <a:t> </a:t>
            </a:r>
            <a:r>
              <a:rPr lang="en-US" dirty="0"/>
              <a:t>(</a:t>
            </a:r>
            <a:r>
              <a:rPr lang="en-US" dirty="0" err="1" smtClean="0"/>
              <a:t>ddC</a:t>
            </a:r>
            <a:r>
              <a:rPr lang="en-US" dirty="0" smtClean="0"/>
              <a:t>)</a:t>
            </a:r>
            <a:endParaRPr lang="en-US" dirty="0"/>
          </a:p>
          <a:p>
            <a:pPr marL="457200" indent="-457200" eaLnBrk="1" hangingPunct="1">
              <a:lnSpc>
                <a:spcPct val="80000"/>
              </a:lnSpc>
              <a:buFont typeface="+mj-lt"/>
              <a:buAutoNum type="alphaLcParenR"/>
              <a:defRPr/>
            </a:pPr>
            <a:r>
              <a:rPr lang="en-US" dirty="0" err="1" smtClean="0"/>
              <a:t>Abacavir</a:t>
            </a:r>
            <a:r>
              <a:rPr lang="en-US" dirty="0" smtClean="0"/>
              <a:t> (ABC)</a:t>
            </a:r>
          </a:p>
          <a:p>
            <a:pPr marL="457200" indent="-457200" eaLnBrk="1" hangingPunct="1">
              <a:lnSpc>
                <a:spcPct val="80000"/>
              </a:lnSpc>
              <a:buFont typeface="+mj-lt"/>
              <a:buAutoNum type="alphaLcParenR"/>
              <a:defRPr/>
            </a:pPr>
            <a:r>
              <a:rPr lang="en-US" dirty="0" err="1" smtClean="0"/>
              <a:t>Combivir</a:t>
            </a:r>
            <a:r>
              <a:rPr lang="en-US" dirty="0" smtClean="0"/>
              <a:t> </a:t>
            </a:r>
            <a:r>
              <a:rPr lang="en-US" dirty="0"/>
              <a:t>(AZT + 3TC)</a:t>
            </a:r>
          </a:p>
          <a:p>
            <a:pPr marL="457200" indent="-457200" eaLnBrk="1" hangingPunct="1">
              <a:lnSpc>
                <a:spcPct val="80000"/>
              </a:lnSpc>
              <a:buFont typeface="+mj-lt"/>
              <a:buAutoNum type="alphaLcParenR"/>
              <a:defRPr/>
            </a:pPr>
            <a:r>
              <a:rPr lang="en-US" dirty="0" err="1" smtClean="0"/>
              <a:t>Trizivir</a:t>
            </a:r>
            <a:r>
              <a:rPr lang="en-US" dirty="0" smtClean="0"/>
              <a:t> </a:t>
            </a:r>
            <a:r>
              <a:rPr lang="en-US" dirty="0"/>
              <a:t>(AZT + 3TC + </a:t>
            </a:r>
            <a:r>
              <a:rPr lang="en-US" dirty="0" err="1"/>
              <a:t>abacavir</a:t>
            </a:r>
            <a:r>
              <a:rPr lang="en-US" dirty="0"/>
              <a:t>)</a:t>
            </a:r>
          </a:p>
          <a:p>
            <a:pPr eaLnBrk="1" hangingPunct="1">
              <a:lnSpc>
                <a:spcPct val="80000"/>
              </a:lnSpc>
              <a:buFontTx/>
              <a:buNone/>
              <a:defRPr/>
            </a:pP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2034">
                                            <p:txEl>
                                              <p:pRg st="1" end="1"/>
                                            </p:txEl>
                                          </p:spTgt>
                                        </p:tgtEl>
                                        <p:attrNameLst>
                                          <p:attrName>style.visibility</p:attrName>
                                        </p:attrNameLst>
                                      </p:cBhvr>
                                      <p:to>
                                        <p:strVal val="visible"/>
                                      </p:to>
                                    </p:set>
                                    <p:animEffect transition="in" filter="blinds(horizontal)">
                                      <p:cBhvr>
                                        <p:cTn id="7" dur="500"/>
                                        <p:tgtEl>
                                          <p:spTgt spid="17203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2034">
                                            <p:txEl>
                                              <p:pRg st="2" end="2"/>
                                            </p:txEl>
                                          </p:spTgt>
                                        </p:tgtEl>
                                        <p:attrNameLst>
                                          <p:attrName>style.visibility</p:attrName>
                                        </p:attrNameLst>
                                      </p:cBhvr>
                                      <p:to>
                                        <p:strVal val="visible"/>
                                      </p:to>
                                    </p:set>
                                    <p:animEffect transition="in" filter="blinds(horizontal)">
                                      <p:cBhvr>
                                        <p:cTn id="10" dur="500"/>
                                        <p:tgtEl>
                                          <p:spTgt spid="172034">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72034">
                                            <p:txEl>
                                              <p:pRg st="3" end="3"/>
                                            </p:txEl>
                                          </p:spTgt>
                                        </p:tgtEl>
                                        <p:attrNameLst>
                                          <p:attrName>style.visibility</p:attrName>
                                        </p:attrNameLst>
                                      </p:cBhvr>
                                      <p:to>
                                        <p:strVal val="visible"/>
                                      </p:to>
                                    </p:set>
                                    <p:animEffect transition="in" filter="blinds(horizontal)">
                                      <p:cBhvr>
                                        <p:cTn id="13" dur="500"/>
                                        <p:tgtEl>
                                          <p:spTgt spid="172034">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72034">
                                            <p:txEl>
                                              <p:pRg st="4" end="4"/>
                                            </p:txEl>
                                          </p:spTgt>
                                        </p:tgtEl>
                                        <p:attrNameLst>
                                          <p:attrName>style.visibility</p:attrName>
                                        </p:attrNameLst>
                                      </p:cBhvr>
                                      <p:to>
                                        <p:strVal val="visible"/>
                                      </p:to>
                                    </p:set>
                                    <p:animEffect transition="in" filter="blinds(horizontal)">
                                      <p:cBhvr>
                                        <p:cTn id="16" dur="500"/>
                                        <p:tgtEl>
                                          <p:spTgt spid="172034">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72034">
                                            <p:txEl>
                                              <p:pRg st="5" end="5"/>
                                            </p:txEl>
                                          </p:spTgt>
                                        </p:tgtEl>
                                        <p:attrNameLst>
                                          <p:attrName>style.visibility</p:attrName>
                                        </p:attrNameLst>
                                      </p:cBhvr>
                                      <p:to>
                                        <p:strVal val="visible"/>
                                      </p:to>
                                    </p:set>
                                    <p:animEffect transition="in" filter="blinds(horizontal)">
                                      <p:cBhvr>
                                        <p:cTn id="21" dur="500"/>
                                        <p:tgtEl>
                                          <p:spTgt spid="172034">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72034">
                                            <p:txEl>
                                              <p:pRg st="6" end="6"/>
                                            </p:txEl>
                                          </p:spTgt>
                                        </p:tgtEl>
                                        <p:attrNameLst>
                                          <p:attrName>style.visibility</p:attrName>
                                        </p:attrNameLst>
                                      </p:cBhvr>
                                      <p:to>
                                        <p:strVal val="visible"/>
                                      </p:to>
                                    </p:set>
                                    <p:animEffect transition="in" filter="blinds(horizontal)">
                                      <p:cBhvr>
                                        <p:cTn id="24" dur="500"/>
                                        <p:tgtEl>
                                          <p:spTgt spid="172034">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72034">
                                            <p:txEl>
                                              <p:pRg st="7" end="7"/>
                                            </p:txEl>
                                          </p:spTgt>
                                        </p:tgtEl>
                                        <p:attrNameLst>
                                          <p:attrName>style.visibility</p:attrName>
                                        </p:attrNameLst>
                                      </p:cBhvr>
                                      <p:to>
                                        <p:strVal val="visible"/>
                                      </p:to>
                                    </p:set>
                                    <p:animEffect transition="in" filter="blinds(horizontal)">
                                      <p:cBhvr>
                                        <p:cTn id="27" dur="500"/>
                                        <p:tgtEl>
                                          <p:spTgt spid="172034">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72034">
                                            <p:txEl>
                                              <p:pRg st="8" end="8"/>
                                            </p:txEl>
                                          </p:spTgt>
                                        </p:tgtEl>
                                        <p:attrNameLst>
                                          <p:attrName>style.visibility</p:attrName>
                                        </p:attrNameLst>
                                      </p:cBhvr>
                                      <p:to>
                                        <p:strVal val="visible"/>
                                      </p:to>
                                    </p:set>
                                    <p:animEffect transition="in" filter="blinds(horizontal)">
                                      <p:cBhvr>
                                        <p:cTn id="30" dur="500"/>
                                        <p:tgtEl>
                                          <p:spTgt spid="172034">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72034">
                                            <p:txEl>
                                              <p:pRg st="9" end="9"/>
                                            </p:txEl>
                                          </p:spTgt>
                                        </p:tgtEl>
                                        <p:attrNameLst>
                                          <p:attrName>style.visibility</p:attrName>
                                        </p:attrNameLst>
                                      </p:cBhvr>
                                      <p:to>
                                        <p:strVal val="visible"/>
                                      </p:to>
                                    </p:set>
                                    <p:animEffect transition="in" filter="blinds(horizontal)">
                                      <p:cBhvr>
                                        <p:cTn id="33" dur="500"/>
                                        <p:tgtEl>
                                          <p:spTgt spid="17203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AEB77B06-0601-4FD2-A501-4061A587EB97}"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193</a:t>
            </a:fld>
            <a:endParaRPr lang="en-US"/>
          </a:p>
        </p:txBody>
      </p:sp>
      <p:sp>
        <p:nvSpPr>
          <p:cNvPr id="173058" name="Rectangle 2"/>
          <p:cNvSpPr>
            <a:spLocks noGrp="1" noChangeArrowheads="1"/>
          </p:cNvSpPr>
          <p:nvPr>
            <p:ph sz="quarter" idx="1"/>
          </p:nvPr>
        </p:nvSpPr>
        <p:spPr>
          <a:xfrm>
            <a:off x="457730" y="152136"/>
            <a:ext cx="8534136" cy="6477000"/>
          </a:xfrm>
        </p:spPr>
        <p:txBody>
          <a:bodyPr>
            <a:normAutofit/>
          </a:bodyPr>
          <a:lstStyle/>
          <a:p>
            <a:pPr eaLnBrk="1" hangingPunct="1">
              <a:lnSpc>
                <a:spcPct val="90000"/>
              </a:lnSpc>
              <a:buFontTx/>
              <a:buNone/>
              <a:defRPr/>
            </a:pPr>
            <a:r>
              <a:rPr lang="en-US" b="1" u="sng" dirty="0"/>
              <a:t>Nucleoside reverse transcriptase inhibitors (NRTIs)</a:t>
            </a:r>
            <a:endParaRPr lang="en-US" dirty="0"/>
          </a:p>
          <a:p>
            <a:pPr eaLnBrk="1" hangingPunct="1">
              <a:lnSpc>
                <a:spcPct val="90000"/>
              </a:lnSpc>
              <a:buFontTx/>
              <a:buNone/>
              <a:defRPr/>
            </a:pPr>
            <a:r>
              <a:rPr lang="en-US" b="1" dirty="0"/>
              <a:t>General</a:t>
            </a:r>
            <a:r>
              <a:rPr lang="en-US" dirty="0"/>
              <a:t> </a:t>
            </a:r>
            <a:r>
              <a:rPr lang="en-US" b="1" dirty="0"/>
              <a:t>features</a:t>
            </a:r>
          </a:p>
          <a:p>
            <a:pPr eaLnBrk="1" hangingPunct="1">
              <a:lnSpc>
                <a:spcPct val="90000"/>
              </a:lnSpc>
              <a:buFontTx/>
              <a:buNone/>
              <a:defRPr/>
            </a:pPr>
            <a:r>
              <a:rPr lang="en-US" b="1" u="sng" dirty="0" err="1"/>
              <a:t>Adm</a:t>
            </a:r>
            <a:r>
              <a:rPr lang="en-US" dirty="0"/>
              <a:t>: oral</a:t>
            </a:r>
          </a:p>
          <a:p>
            <a:pPr eaLnBrk="1" hangingPunct="1">
              <a:lnSpc>
                <a:spcPct val="90000"/>
              </a:lnSpc>
              <a:buFontTx/>
              <a:buNone/>
              <a:defRPr/>
            </a:pPr>
            <a:r>
              <a:rPr lang="en-US" b="1" u="sng" dirty="0"/>
              <a:t>Abs</a:t>
            </a:r>
            <a:r>
              <a:rPr lang="en-US" dirty="0"/>
              <a:t>: </a:t>
            </a:r>
            <a:r>
              <a:rPr lang="en-US" dirty="0" smtClean="0"/>
              <a:t>adequate. Absorption of </a:t>
            </a:r>
            <a:r>
              <a:rPr lang="en-US" dirty="0" err="1" smtClean="0"/>
              <a:t>ddC</a:t>
            </a:r>
            <a:r>
              <a:rPr lang="en-US" dirty="0" smtClean="0"/>
              <a:t>  is interfered with </a:t>
            </a:r>
            <a:r>
              <a:rPr lang="en-US" dirty="0"/>
              <a:t>by food, antacids, </a:t>
            </a:r>
            <a:r>
              <a:rPr lang="en-US" dirty="0" err="1" smtClean="0"/>
              <a:t>metoclopramide</a:t>
            </a:r>
            <a:r>
              <a:rPr lang="en-US" dirty="0" smtClean="0"/>
              <a:t>.</a:t>
            </a:r>
            <a:endParaRPr lang="en-US" dirty="0"/>
          </a:p>
          <a:p>
            <a:pPr eaLnBrk="1" hangingPunct="1">
              <a:lnSpc>
                <a:spcPct val="90000"/>
              </a:lnSpc>
              <a:buFontTx/>
              <a:buNone/>
              <a:defRPr/>
            </a:pPr>
            <a:r>
              <a:rPr lang="en-US" b="1" u="sng" dirty="0"/>
              <a:t>Distribution</a:t>
            </a:r>
            <a:r>
              <a:rPr lang="en-US" dirty="0"/>
              <a:t>: wide </a:t>
            </a:r>
            <a:r>
              <a:rPr lang="en-US" dirty="0" smtClean="0"/>
              <a:t>including </a:t>
            </a:r>
            <a:r>
              <a:rPr lang="en-US" dirty="0"/>
              <a:t>CSF, brain</a:t>
            </a:r>
          </a:p>
          <a:p>
            <a:pPr eaLnBrk="1" hangingPunct="1">
              <a:lnSpc>
                <a:spcPct val="90000"/>
              </a:lnSpc>
              <a:buFontTx/>
              <a:buNone/>
              <a:defRPr/>
            </a:pPr>
            <a:r>
              <a:rPr lang="en-US" b="1" u="sng" dirty="0" smtClean="0"/>
              <a:t>Elimination</a:t>
            </a:r>
            <a:r>
              <a:rPr lang="en-US" dirty="0" smtClean="0"/>
              <a:t>: most are </a:t>
            </a:r>
            <a:r>
              <a:rPr lang="en-US" dirty="0" err="1" smtClean="0"/>
              <a:t>renally</a:t>
            </a:r>
            <a:r>
              <a:rPr lang="en-US" dirty="0" smtClean="0"/>
              <a:t> excreted.</a:t>
            </a:r>
            <a:endParaRPr lang="en-US" dirty="0"/>
          </a:p>
          <a:p>
            <a:pPr eaLnBrk="1" hangingPunct="1">
              <a:lnSpc>
                <a:spcPct val="90000"/>
              </a:lnSpc>
              <a:buFontTx/>
              <a:buNone/>
              <a:defRPr/>
            </a:pP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3058">
                                            <p:txEl>
                                              <p:pRg st="0" end="0"/>
                                            </p:txEl>
                                          </p:spTgt>
                                        </p:tgtEl>
                                        <p:attrNameLst>
                                          <p:attrName>style.visibility</p:attrName>
                                        </p:attrNameLst>
                                      </p:cBhvr>
                                      <p:to>
                                        <p:strVal val="visible"/>
                                      </p:to>
                                    </p:set>
                                    <p:animEffect transition="in" filter="blinds(horizontal)">
                                      <p:cBhvr>
                                        <p:cTn id="7" dur="500"/>
                                        <p:tgtEl>
                                          <p:spTgt spid="17305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3058">
                                            <p:txEl>
                                              <p:pRg st="1" end="1"/>
                                            </p:txEl>
                                          </p:spTgt>
                                        </p:tgtEl>
                                        <p:attrNameLst>
                                          <p:attrName>style.visibility</p:attrName>
                                        </p:attrNameLst>
                                      </p:cBhvr>
                                      <p:to>
                                        <p:strVal val="visible"/>
                                      </p:to>
                                    </p:set>
                                    <p:animEffect transition="in" filter="blinds(horizontal)">
                                      <p:cBhvr>
                                        <p:cTn id="10" dur="500"/>
                                        <p:tgtEl>
                                          <p:spTgt spid="173058">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73058">
                                            <p:txEl>
                                              <p:pRg st="2" end="2"/>
                                            </p:txEl>
                                          </p:spTgt>
                                        </p:tgtEl>
                                        <p:attrNameLst>
                                          <p:attrName>style.visibility</p:attrName>
                                        </p:attrNameLst>
                                      </p:cBhvr>
                                      <p:to>
                                        <p:strVal val="visible"/>
                                      </p:to>
                                    </p:set>
                                    <p:animEffect transition="in" filter="blinds(horizontal)">
                                      <p:cBhvr>
                                        <p:cTn id="13" dur="500"/>
                                        <p:tgtEl>
                                          <p:spTgt spid="17305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73058">
                                            <p:txEl>
                                              <p:pRg st="3" end="3"/>
                                            </p:txEl>
                                          </p:spTgt>
                                        </p:tgtEl>
                                        <p:attrNameLst>
                                          <p:attrName>style.visibility</p:attrName>
                                        </p:attrNameLst>
                                      </p:cBhvr>
                                      <p:to>
                                        <p:strVal val="visible"/>
                                      </p:to>
                                    </p:set>
                                    <p:animEffect transition="in" filter="blinds(horizontal)">
                                      <p:cBhvr>
                                        <p:cTn id="18" dur="500"/>
                                        <p:tgtEl>
                                          <p:spTgt spid="173058">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73058">
                                            <p:txEl>
                                              <p:pRg st="4" end="4"/>
                                            </p:txEl>
                                          </p:spTgt>
                                        </p:tgtEl>
                                        <p:attrNameLst>
                                          <p:attrName>style.visibility</p:attrName>
                                        </p:attrNameLst>
                                      </p:cBhvr>
                                      <p:to>
                                        <p:strVal val="visible"/>
                                      </p:to>
                                    </p:set>
                                    <p:animEffect transition="in" filter="blinds(horizontal)">
                                      <p:cBhvr>
                                        <p:cTn id="21" dur="500"/>
                                        <p:tgtEl>
                                          <p:spTgt spid="173058">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73058">
                                            <p:txEl>
                                              <p:pRg st="5" end="5"/>
                                            </p:txEl>
                                          </p:spTgt>
                                        </p:tgtEl>
                                        <p:attrNameLst>
                                          <p:attrName>style.visibility</p:attrName>
                                        </p:attrNameLst>
                                      </p:cBhvr>
                                      <p:to>
                                        <p:strVal val="visible"/>
                                      </p:to>
                                    </p:set>
                                    <p:animEffect transition="in" filter="blinds(horizontal)">
                                      <p:cBhvr>
                                        <p:cTn id="24" dur="500"/>
                                        <p:tgtEl>
                                          <p:spTgt spid="17305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F64BFCA5-7F57-4DBE-94E0-E08EBD693F5A}"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194</a:t>
            </a:fld>
            <a:endParaRPr lang="en-US"/>
          </a:p>
        </p:txBody>
      </p:sp>
      <p:sp>
        <p:nvSpPr>
          <p:cNvPr id="174082" name="Rectangle 2"/>
          <p:cNvSpPr>
            <a:spLocks noGrp="1" noChangeArrowheads="1"/>
          </p:cNvSpPr>
          <p:nvPr>
            <p:ph sz="quarter" idx="1"/>
          </p:nvPr>
        </p:nvSpPr>
        <p:spPr>
          <a:xfrm>
            <a:off x="457729" y="304271"/>
            <a:ext cx="8457407" cy="6249458"/>
          </a:xfrm>
        </p:spPr>
        <p:txBody>
          <a:bodyPr>
            <a:normAutofit/>
          </a:bodyPr>
          <a:lstStyle/>
          <a:p>
            <a:pPr eaLnBrk="1" hangingPunct="1">
              <a:lnSpc>
                <a:spcPct val="90000"/>
              </a:lnSpc>
              <a:buFontTx/>
              <a:buNone/>
              <a:defRPr/>
            </a:pPr>
            <a:r>
              <a:rPr lang="en-US" b="1" u="sng" dirty="0"/>
              <a:t>S/E</a:t>
            </a:r>
            <a:r>
              <a:rPr lang="en-US" dirty="0"/>
              <a:t> – general for NRTI’s</a:t>
            </a:r>
          </a:p>
          <a:p>
            <a:pPr eaLnBrk="1" hangingPunct="1">
              <a:lnSpc>
                <a:spcPct val="90000"/>
              </a:lnSpc>
              <a:buFontTx/>
              <a:buNone/>
              <a:defRPr/>
            </a:pPr>
            <a:r>
              <a:rPr lang="en-US" dirty="0"/>
              <a:t>1. Mitochondrial toxicities (</a:t>
            </a:r>
            <a:r>
              <a:rPr lang="en-US" dirty="0" smtClean="0"/>
              <a:t>especially </a:t>
            </a:r>
            <a:r>
              <a:rPr lang="en-US" dirty="0"/>
              <a:t>D4T, </a:t>
            </a:r>
            <a:r>
              <a:rPr lang="en-US" dirty="0" err="1"/>
              <a:t>ddi</a:t>
            </a:r>
            <a:r>
              <a:rPr lang="en-US" dirty="0"/>
              <a:t> in pregnancy)</a:t>
            </a:r>
          </a:p>
          <a:p>
            <a:pPr eaLnBrk="1" hangingPunct="1">
              <a:lnSpc>
                <a:spcPct val="90000"/>
              </a:lnSpc>
              <a:buFontTx/>
              <a:buNone/>
              <a:defRPr/>
            </a:pPr>
            <a:r>
              <a:rPr lang="en-US" dirty="0"/>
              <a:t>2. </a:t>
            </a:r>
            <a:r>
              <a:rPr lang="en-US" dirty="0" smtClean="0"/>
              <a:t>Bone marrow depression </a:t>
            </a:r>
            <a:r>
              <a:rPr lang="en-US" dirty="0"/>
              <a:t>(anemia, </a:t>
            </a:r>
            <a:r>
              <a:rPr lang="en-US" dirty="0" err="1" smtClean="0"/>
              <a:t>neutropenia</a:t>
            </a:r>
            <a:r>
              <a:rPr lang="en-US" dirty="0" smtClean="0"/>
              <a:t> especially with ZDV</a:t>
            </a:r>
            <a:r>
              <a:rPr lang="en-US" dirty="0"/>
              <a:t>, D4T</a:t>
            </a:r>
            <a:r>
              <a:rPr lang="en-US" dirty="0" smtClean="0"/>
              <a:t>)</a:t>
            </a:r>
            <a:endParaRPr lang="en-US" dirty="0"/>
          </a:p>
          <a:p>
            <a:pPr eaLnBrk="1" hangingPunct="1">
              <a:lnSpc>
                <a:spcPct val="90000"/>
              </a:lnSpc>
              <a:buFontTx/>
              <a:buNone/>
              <a:defRPr/>
            </a:pPr>
            <a:r>
              <a:rPr lang="en-US" dirty="0"/>
              <a:t>3. </a:t>
            </a:r>
            <a:r>
              <a:rPr lang="en-US" dirty="0" err="1"/>
              <a:t>Hepatotoxicity</a:t>
            </a:r>
            <a:r>
              <a:rPr lang="en-US" dirty="0"/>
              <a:t> (D4T, ABC)</a:t>
            </a:r>
          </a:p>
          <a:p>
            <a:pPr eaLnBrk="1" hangingPunct="1">
              <a:lnSpc>
                <a:spcPct val="90000"/>
              </a:lnSpc>
              <a:buFontTx/>
              <a:buNone/>
              <a:defRPr/>
            </a:pPr>
            <a:r>
              <a:rPr lang="en-US" dirty="0"/>
              <a:t>4. Pancreatitis (</a:t>
            </a:r>
            <a:r>
              <a:rPr lang="en-US" dirty="0" err="1"/>
              <a:t>ddi</a:t>
            </a:r>
            <a:r>
              <a:rPr lang="en-US" dirty="0"/>
              <a:t>, </a:t>
            </a:r>
            <a:r>
              <a:rPr lang="en-US" dirty="0" err="1"/>
              <a:t>ddC</a:t>
            </a:r>
            <a:r>
              <a:rPr lang="en-US" dirty="0"/>
              <a:t>, D4T)</a:t>
            </a:r>
          </a:p>
          <a:p>
            <a:pPr eaLnBrk="1" hangingPunct="1">
              <a:lnSpc>
                <a:spcPct val="90000"/>
              </a:lnSpc>
              <a:buFontTx/>
              <a:buNone/>
              <a:defRPr/>
            </a:pPr>
            <a:r>
              <a:rPr lang="en-US" dirty="0"/>
              <a:t>5. Hypersensitivity (ABC, most serious toxicity)</a:t>
            </a:r>
          </a:p>
          <a:p>
            <a:pPr eaLnBrk="1" hangingPunct="1">
              <a:lnSpc>
                <a:spcPct val="90000"/>
              </a:lnSpc>
              <a:buFontTx/>
              <a:buNone/>
              <a:defRPr/>
            </a:pPr>
            <a:r>
              <a:rPr lang="en-US" dirty="0"/>
              <a:t>6. </a:t>
            </a:r>
            <a:r>
              <a:rPr lang="en-US" dirty="0" err="1"/>
              <a:t>Lipodystrophy</a:t>
            </a:r>
            <a:r>
              <a:rPr lang="en-US" dirty="0"/>
              <a:t> (ZDV, d4T)</a:t>
            </a:r>
          </a:p>
          <a:p>
            <a:pPr eaLnBrk="1" hangingPunct="1">
              <a:lnSpc>
                <a:spcPct val="90000"/>
              </a:lnSpc>
              <a:buFontTx/>
              <a:buNone/>
              <a:defRPr/>
            </a:pPr>
            <a:r>
              <a:rPr lang="en-US" dirty="0"/>
              <a:t>7. Lactic acidosis (ZDV, d4T, </a:t>
            </a:r>
            <a:r>
              <a:rPr lang="en-US" dirty="0" err="1"/>
              <a:t>ddi</a:t>
            </a:r>
            <a:r>
              <a:rPr lang="en-US" dirty="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082">
                                            <p:txEl>
                                              <p:pRg st="0" end="0"/>
                                            </p:txEl>
                                          </p:spTgt>
                                        </p:tgtEl>
                                        <p:attrNameLst>
                                          <p:attrName>style.visibility</p:attrName>
                                        </p:attrNameLst>
                                      </p:cBhvr>
                                      <p:to>
                                        <p:strVal val="visible"/>
                                      </p:to>
                                    </p:set>
                                    <p:animEffect transition="in" filter="blinds(horizontal)">
                                      <p:cBhvr>
                                        <p:cTn id="7" dur="500"/>
                                        <p:tgtEl>
                                          <p:spTgt spid="17408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4082">
                                            <p:txEl>
                                              <p:pRg st="1" end="1"/>
                                            </p:txEl>
                                          </p:spTgt>
                                        </p:tgtEl>
                                        <p:attrNameLst>
                                          <p:attrName>style.visibility</p:attrName>
                                        </p:attrNameLst>
                                      </p:cBhvr>
                                      <p:to>
                                        <p:strVal val="visible"/>
                                      </p:to>
                                    </p:set>
                                    <p:animEffect transition="in" filter="blinds(horizontal)">
                                      <p:cBhvr>
                                        <p:cTn id="10" dur="500"/>
                                        <p:tgtEl>
                                          <p:spTgt spid="17408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74082">
                                            <p:txEl>
                                              <p:pRg st="2" end="2"/>
                                            </p:txEl>
                                          </p:spTgt>
                                        </p:tgtEl>
                                        <p:attrNameLst>
                                          <p:attrName>style.visibility</p:attrName>
                                        </p:attrNameLst>
                                      </p:cBhvr>
                                      <p:to>
                                        <p:strVal val="visible"/>
                                      </p:to>
                                    </p:set>
                                    <p:animEffect transition="in" filter="blinds(horizontal)">
                                      <p:cBhvr>
                                        <p:cTn id="15" dur="500"/>
                                        <p:tgtEl>
                                          <p:spTgt spid="174082">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74082">
                                            <p:txEl>
                                              <p:pRg st="3" end="3"/>
                                            </p:txEl>
                                          </p:spTgt>
                                        </p:tgtEl>
                                        <p:attrNameLst>
                                          <p:attrName>style.visibility</p:attrName>
                                        </p:attrNameLst>
                                      </p:cBhvr>
                                      <p:to>
                                        <p:strVal val="visible"/>
                                      </p:to>
                                    </p:set>
                                    <p:animEffect transition="in" filter="blinds(horizontal)">
                                      <p:cBhvr>
                                        <p:cTn id="18" dur="500"/>
                                        <p:tgtEl>
                                          <p:spTgt spid="17408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74082">
                                            <p:txEl>
                                              <p:pRg st="4" end="4"/>
                                            </p:txEl>
                                          </p:spTgt>
                                        </p:tgtEl>
                                        <p:attrNameLst>
                                          <p:attrName>style.visibility</p:attrName>
                                        </p:attrNameLst>
                                      </p:cBhvr>
                                      <p:to>
                                        <p:strVal val="visible"/>
                                      </p:to>
                                    </p:set>
                                    <p:animEffect transition="in" filter="blinds(horizontal)">
                                      <p:cBhvr>
                                        <p:cTn id="23" dur="500"/>
                                        <p:tgtEl>
                                          <p:spTgt spid="174082">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74082">
                                            <p:txEl>
                                              <p:pRg st="5" end="5"/>
                                            </p:txEl>
                                          </p:spTgt>
                                        </p:tgtEl>
                                        <p:attrNameLst>
                                          <p:attrName>style.visibility</p:attrName>
                                        </p:attrNameLst>
                                      </p:cBhvr>
                                      <p:to>
                                        <p:strVal val="visible"/>
                                      </p:to>
                                    </p:set>
                                    <p:animEffect transition="in" filter="blinds(horizontal)">
                                      <p:cBhvr>
                                        <p:cTn id="26" dur="500"/>
                                        <p:tgtEl>
                                          <p:spTgt spid="174082">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74082">
                                            <p:txEl>
                                              <p:pRg st="6" end="6"/>
                                            </p:txEl>
                                          </p:spTgt>
                                        </p:tgtEl>
                                        <p:attrNameLst>
                                          <p:attrName>style.visibility</p:attrName>
                                        </p:attrNameLst>
                                      </p:cBhvr>
                                      <p:to>
                                        <p:strVal val="visible"/>
                                      </p:to>
                                    </p:set>
                                    <p:animEffect transition="in" filter="blinds(horizontal)">
                                      <p:cBhvr>
                                        <p:cTn id="29" dur="500"/>
                                        <p:tgtEl>
                                          <p:spTgt spid="174082">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74082">
                                            <p:txEl>
                                              <p:pRg st="7" end="7"/>
                                            </p:txEl>
                                          </p:spTgt>
                                        </p:tgtEl>
                                        <p:attrNameLst>
                                          <p:attrName>style.visibility</p:attrName>
                                        </p:attrNameLst>
                                      </p:cBhvr>
                                      <p:to>
                                        <p:strVal val="visible"/>
                                      </p:to>
                                    </p:set>
                                    <p:animEffect transition="in" filter="blinds(horizontal)">
                                      <p:cBhvr>
                                        <p:cTn id="32" dur="500"/>
                                        <p:tgtEl>
                                          <p:spTgt spid="17408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7A990922-F1DE-4CB8-ACA5-07CDF557187E}"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195</a:t>
            </a:fld>
            <a:endParaRPr lang="en-US"/>
          </a:p>
        </p:txBody>
      </p:sp>
      <p:sp>
        <p:nvSpPr>
          <p:cNvPr id="176130" name="Rectangle 2"/>
          <p:cNvSpPr>
            <a:spLocks noGrp="1" noChangeArrowheads="1"/>
          </p:cNvSpPr>
          <p:nvPr>
            <p:ph sz="quarter" idx="1"/>
          </p:nvPr>
        </p:nvSpPr>
        <p:spPr>
          <a:xfrm>
            <a:off x="228600" y="228600"/>
            <a:ext cx="8610600" cy="6476999"/>
          </a:xfrm>
        </p:spPr>
        <p:txBody>
          <a:bodyPr>
            <a:noAutofit/>
          </a:bodyPr>
          <a:lstStyle/>
          <a:p>
            <a:pPr eaLnBrk="1" hangingPunct="1">
              <a:buFontTx/>
              <a:buNone/>
              <a:defRPr/>
            </a:pPr>
            <a:r>
              <a:rPr lang="en-US" b="1" dirty="0" smtClean="0"/>
              <a:t>2. </a:t>
            </a:r>
            <a:r>
              <a:rPr lang="en-US" b="1" u="sng" dirty="0" smtClean="0"/>
              <a:t>Non-nucleoside </a:t>
            </a:r>
            <a:r>
              <a:rPr lang="en-US" b="1" u="sng" dirty="0"/>
              <a:t>reverse transcriptase </a:t>
            </a:r>
            <a:r>
              <a:rPr lang="en-US" b="1" u="sng" dirty="0" smtClean="0"/>
              <a:t>inhibitors (NNRTIs</a:t>
            </a:r>
            <a:r>
              <a:rPr lang="en-US" b="1" u="sng" dirty="0"/>
              <a:t>)</a:t>
            </a:r>
          </a:p>
          <a:p>
            <a:pPr eaLnBrk="1" hangingPunct="1">
              <a:buFontTx/>
              <a:buNone/>
              <a:defRPr/>
            </a:pPr>
            <a:r>
              <a:rPr lang="en-US" dirty="0" smtClean="0"/>
              <a:t>They include</a:t>
            </a:r>
            <a:r>
              <a:rPr lang="en-US" b="1" dirty="0" smtClean="0"/>
              <a:t>: </a:t>
            </a:r>
            <a:r>
              <a:rPr lang="en-US" b="1" dirty="0" err="1" smtClean="0"/>
              <a:t>Nevirapine</a:t>
            </a:r>
            <a:r>
              <a:rPr lang="en-US" b="1" dirty="0" smtClean="0"/>
              <a:t> (NVP), </a:t>
            </a:r>
            <a:r>
              <a:rPr lang="en-US" b="1" dirty="0" err="1" smtClean="0"/>
              <a:t>efavirenz</a:t>
            </a:r>
            <a:r>
              <a:rPr lang="en-US" b="1" dirty="0" smtClean="0"/>
              <a:t> (EFV), </a:t>
            </a:r>
            <a:r>
              <a:rPr lang="en-US" b="1" dirty="0" err="1" smtClean="0"/>
              <a:t>delavirdine</a:t>
            </a:r>
            <a:r>
              <a:rPr lang="en-US" b="1" dirty="0"/>
              <a:t> </a:t>
            </a:r>
            <a:r>
              <a:rPr lang="en-US" b="1" dirty="0" smtClean="0"/>
              <a:t>(DLV).</a:t>
            </a:r>
          </a:p>
          <a:p>
            <a:pPr eaLnBrk="1" hangingPunct="1">
              <a:buFontTx/>
              <a:buNone/>
              <a:defRPr/>
            </a:pPr>
            <a:r>
              <a:rPr lang="en-US" b="1" dirty="0" smtClean="0"/>
              <a:t>General Pharmacokinetics</a:t>
            </a:r>
          </a:p>
          <a:p>
            <a:pPr>
              <a:lnSpc>
                <a:spcPct val="90000"/>
              </a:lnSpc>
              <a:buNone/>
              <a:defRPr/>
            </a:pPr>
            <a:r>
              <a:rPr lang="en-US" b="1" u="sng" dirty="0" smtClean="0"/>
              <a:t>Administration</a:t>
            </a:r>
            <a:r>
              <a:rPr lang="en-US" dirty="0" smtClean="0"/>
              <a:t>: oral</a:t>
            </a:r>
          </a:p>
          <a:p>
            <a:pPr>
              <a:lnSpc>
                <a:spcPct val="90000"/>
              </a:lnSpc>
              <a:buNone/>
              <a:defRPr/>
            </a:pPr>
            <a:r>
              <a:rPr lang="en-US" b="1" u="sng" dirty="0" smtClean="0"/>
              <a:t>Absorption</a:t>
            </a:r>
            <a:r>
              <a:rPr lang="en-US" dirty="0" smtClean="0"/>
              <a:t>: good.</a:t>
            </a:r>
          </a:p>
          <a:p>
            <a:pPr>
              <a:lnSpc>
                <a:spcPct val="90000"/>
              </a:lnSpc>
              <a:buNone/>
              <a:defRPr/>
            </a:pPr>
            <a:r>
              <a:rPr lang="en-US" b="1" u="sng" dirty="0" smtClean="0"/>
              <a:t>Distribution</a:t>
            </a:r>
            <a:r>
              <a:rPr lang="en-US" dirty="0" smtClean="0"/>
              <a:t>: wide including CSF  </a:t>
            </a:r>
          </a:p>
          <a:p>
            <a:pPr>
              <a:lnSpc>
                <a:spcPct val="90000"/>
              </a:lnSpc>
              <a:buNone/>
              <a:defRPr/>
            </a:pPr>
            <a:r>
              <a:rPr lang="en-US" dirty="0" smtClean="0"/>
              <a:t>		</a:t>
            </a:r>
            <a:r>
              <a:rPr lang="en-US" dirty="0" err="1" smtClean="0"/>
              <a:t>Nevirapine</a:t>
            </a:r>
            <a:r>
              <a:rPr lang="en-US" dirty="0" smtClean="0"/>
              <a:t> – crosses the placenta</a:t>
            </a:r>
          </a:p>
          <a:p>
            <a:pPr>
              <a:lnSpc>
                <a:spcPct val="90000"/>
              </a:lnSpc>
              <a:buNone/>
              <a:defRPr/>
            </a:pPr>
            <a:r>
              <a:rPr lang="en-US" dirty="0" smtClean="0"/>
              <a:t>		</a:t>
            </a:r>
            <a:r>
              <a:rPr lang="en-US" dirty="0" err="1" smtClean="0"/>
              <a:t>Efavirenz</a:t>
            </a:r>
            <a:r>
              <a:rPr lang="en-US" dirty="0" smtClean="0"/>
              <a:t> – protein bound</a:t>
            </a:r>
          </a:p>
          <a:p>
            <a:pPr>
              <a:lnSpc>
                <a:spcPct val="90000"/>
              </a:lnSpc>
              <a:defRPr/>
            </a:pPr>
            <a:r>
              <a:rPr lang="en-US" dirty="0" smtClean="0"/>
              <a:t>Elimination: metabolized in the liver.</a:t>
            </a:r>
          </a:p>
          <a:p>
            <a:pPr>
              <a:lnSpc>
                <a:spcPct val="90000"/>
              </a:lnSpc>
              <a:buNone/>
              <a:defRPr/>
            </a:pPr>
            <a:r>
              <a:rPr lang="en-US" dirty="0" smtClean="0"/>
              <a:t>			-</a:t>
            </a:r>
            <a:r>
              <a:rPr lang="en-US" dirty="0" err="1" smtClean="0"/>
              <a:t>Efavirenz</a:t>
            </a:r>
            <a:r>
              <a:rPr lang="en-US" dirty="0" smtClean="0"/>
              <a:t> has a long t</a:t>
            </a:r>
            <a:r>
              <a:rPr lang="en-US" baseline="-25000" dirty="0" smtClean="0"/>
              <a:t>1/2</a:t>
            </a:r>
            <a:r>
              <a:rPr lang="en-US" dirty="0" smtClean="0"/>
              <a:t>.</a:t>
            </a:r>
          </a:p>
          <a:p>
            <a:pPr eaLnBrk="1" hangingPunct="1">
              <a:buFontTx/>
              <a:buNone/>
              <a:defRPr/>
            </a:pPr>
            <a:endParaRPr 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6130">
                                            <p:txEl>
                                              <p:pRg st="0" end="0"/>
                                            </p:txEl>
                                          </p:spTgt>
                                        </p:tgtEl>
                                        <p:attrNameLst>
                                          <p:attrName>style.visibility</p:attrName>
                                        </p:attrNameLst>
                                      </p:cBhvr>
                                      <p:to>
                                        <p:strVal val="visible"/>
                                      </p:to>
                                    </p:set>
                                    <p:animEffect transition="in" filter="blinds(horizontal)">
                                      <p:cBhvr>
                                        <p:cTn id="7" dur="500"/>
                                        <p:tgtEl>
                                          <p:spTgt spid="176130">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6130">
                                            <p:txEl>
                                              <p:pRg st="1" end="1"/>
                                            </p:txEl>
                                          </p:spTgt>
                                        </p:tgtEl>
                                        <p:attrNameLst>
                                          <p:attrName>style.visibility</p:attrName>
                                        </p:attrNameLst>
                                      </p:cBhvr>
                                      <p:to>
                                        <p:strVal val="visible"/>
                                      </p:to>
                                    </p:set>
                                    <p:animEffect transition="in" filter="blinds(horizontal)">
                                      <p:cBhvr>
                                        <p:cTn id="10" dur="500"/>
                                        <p:tgtEl>
                                          <p:spTgt spid="17613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76130">
                                            <p:txEl>
                                              <p:pRg st="2" end="2"/>
                                            </p:txEl>
                                          </p:spTgt>
                                        </p:tgtEl>
                                        <p:attrNameLst>
                                          <p:attrName>style.visibility</p:attrName>
                                        </p:attrNameLst>
                                      </p:cBhvr>
                                      <p:to>
                                        <p:strVal val="visible"/>
                                      </p:to>
                                    </p:set>
                                    <p:animEffect transition="in" filter="blinds(horizontal)">
                                      <p:cBhvr>
                                        <p:cTn id="15" dur="500"/>
                                        <p:tgtEl>
                                          <p:spTgt spid="176130">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76130">
                                            <p:txEl>
                                              <p:pRg st="3" end="3"/>
                                            </p:txEl>
                                          </p:spTgt>
                                        </p:tgtEl>
                                        <p:attrNameLst>
                                          <p:attrName>style.visibility</p:attrName>
                                        </p:attrNameLst>
                                      </p:cBhvr>
                                      <p:to>
                                        <p:strVal val="visible"/>
                                      </p:to>
                                    </p:set>
                                    <p:animEffect transition="in" filter="blinds(horizontal)">
                                      <p:cBhvr>
                                        <p:cTn id="18" dur="500"/>
                                        <p:tgtEl>
                                          <p:spTgt spid="176130">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76130">
                                            <p:txEl>
                                              <p:pRg st="4" end="4"/>
                                            </p:txEl>
                                          </p:spTgt>
                                        </p:tgtEl>
                                        <p:attrNameLst>
                                          <p:attrName>style.visibility</p:attrName>
                                        </p:attrNameLst>
                                      </p:cBhvr>
                                      <p:to>
                                        <p:strVal val="visible"/>
                                      </p:to>
                                    </p:set>
                                    <p:animEffect transition="in" filter="blinds(horizontal)">
                                      <p:cBhvr>
                                        <p:cTn id="21" dur="500"/>
                                        <p:tgtEl>
                                          <p:spTgt spid="176130">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76130">
                                            <p:txEl>
                                              <p:pRg st="5" end="5"/>
                                            </p:txEl>
                                          </p:spTgt>
                                        </p:tgtEl>
                                        <p:attrNameLst>
                                          <p:attrName>style.visibility</p:attrName>
                                        </p:attrNameLst>
                                      </p:cBhvr>
                                      <p:to>
                                        <p:strVal val="visible"/>
                                      </p:to>
                                    </p:set>
                                    <p:animEffect transition="in" filter="blinds(horizontal)">
                                      <p:cBhvr>
                                        <p:cTn id="26" dur="500"/>
                                        <p:tgtEl>
                                          <p:spTgt spid="176130">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76130">
                                            <p:txEl>
                                              <p:pRg st="6" end="6"/>
                                            </p:txEl>
                                          </p:spTgt>
                                        </p:tgtEl>
                                        <p:attrNameLst>
                                          <p:attrName>style.visibility</p:attrName>
                                        </p:attrNameLst>
                                      </p:cBhvr>
                                      <p:to>
                                        <p:strVal val="visible"/>
                                      </p:to>
                                    </p:set>
                                    <p:animEffect transition="in" filter="blinds(horizontal)">
                                      <p:cBhvr>
                                        <p:cTn id="29" dur="500"/>
                                        <p:tgtEl>
                                          <p:spTgt spid="176130">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76130">
                                            <p:txEl>
                                              <p:pRg st="7" end="7"/>
                                            </p:txEl>
                                          </p:spTgt>
                                        </p:tgtEl>
                                        <p:attrNameLst>
                                          <p:attrName>style.visibility</p:attrName>
                                        </p:attrNameLst>
                                      </p:cBhvr>
                                      <p:to>
                                        <p:strVal val="visible"/>
                                      </p:to>
                                    </p:set>
                                    <p:animEffect transition="in" filter="blinds(horizontal)">
                                      <p:cBhvr>
                                        <p:cTn id="32" dur="500"/>
                                        <p:tgtEl>
                                          <p:spTgt spid="176130">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76130">
                                            <p:txEl>
                                              <p:pRg st="8" end="8"/>
                                            </p:txEl>
                                          </p:spTgt>
                                        </p:tgtEl>
                                        <p:attrNameLst>
                                          <p:attrName>style.visibility</p:attrName>
                                        </p:attrNameLst>
                                      </p:cBhvr>
                                      <p:to>
                                        <p:strVal val="visible"/>
                                      </p:to>
                                    </p:set>
                                    <p:animEffect transition="in" filter="blinds(horizontal)">
                                      <p:cBhvr>
                                        <p:cTn id="35" dur="500"/>
                                        <p:tgtEl>
                                          <p:spTgt spid="176130">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76130">
                                            <p:txEl>
                                              <p:pRg st="9" end="9"/>
                                            </p:txEl>
                                          </p:spTgt>
                                        </p:tgtEl>
                                        <p:attrNameLst>
                                          <p:attrName>style.visibility</p:attrName>
                                        </p:attrNameLst>
                                      </p:cBhvr>
                                      <p:to>
                                        <p:strVal val="visible"/>
                                      </p:to>
                                    </p:set>
                                    <p:animEffect transition="in" filter="blinds(horizontal)">
                                      <p:cBhvr>
                                        <p:cTn id="38" dur="500"/>
                                        <p:tgtEl>
                                          <p:spTgt spid="17613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22143127-3B36-4B43-B770-716F722F5384}"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196</a:t>
            </a:fld>
            <a:endParaRPr lang="en-US"/>
          </a:p>
        </p:txBody>
      </p:sp>
      <p:sp>
        <p:nvSpPr>
          <p:cNvPr id="178178" name="Rectangle 2"/>
          <p:cNvSpPr>
            <a:spLocks noGrp="1" noChangeArrowheads="1"/>
          </p:cNvSpPr>
          <p:nvPr>
            <p:ph sz="quarter" idx="1"/>
          </p:nvPr>
        </p:nvSpPr>
        <p:spPr>
          <a:xfrm>
            <a:off x="228601" y="152400"/>
            <a:ext cx="8686536" cy="6553199"/>
          </a:xfrm>
        </p:spPr>
        <p:txBody>
          <a:bodyPr>
            <a:noAutofit/>
          </a:bodyPr>
          <a:lstStyle/>
          <a:p>
            <a:pPr>
              <a:lnSpc>
                <a:spcPct val="90000"/>
              </a:lnSpc>
              <a:defRPr/>
            </a:pPr>
            <a:r>
              <a:rPr lang="en-US" b="1" dirty="0" err="1" smtClean="0"/>
              <a:t>Nevirapine</a:t>
            </a:r>
            <a:r>
              <a:rPr lang="en-US" b="1" dirty="0" smtClean="0"/>
              <a:t> – inducer</a:t>
            </a:r>
            <a:r>
              <a:rPr lang="en-US" dirty="0" smtClean="0"/>
              <a:t> of </a:t>
            </a:r>
            <a:r>
              <a:rPr lang="en-US" dirty="0" err="1" smtClean="0"/>
              <a:t>cyp</a:t>
            </a:r>
            <a:r>
              <a:rPr lang="en-US" dirty="0" smtClean="0"/>
              <a:t> P450 enzymes</a:t>
            </a:r>
          </a:p>
          <a:p>
            <a:pPr>
              <a:lnSpc>
                <a:spcPct val="90000"/>
              </a:lnSpc>
              <a:defRPr/>
            </a:pPr>
            <a:r>
              <a:rPr lang="en-US" b="1" dirty="0" err="1" smtClean="0"/>
              <a:t>Efavirenz</a:t>
            </a:r>
            <a:r>
              <a:rPr lang="en-US" b="1" dirty="0" smtClean="0"/>
              <a:t> – mainly inducer </a:t>
            </a:r>
            <a:r>
              <a:rPr lang="en-US" dirty="0" smtClean="0"/>
              <a:t>of </a:t>
            </a:r>
            <a:r>
              <a:rPr lang="en-US" dirty="0" err="1" smtClean="0"/>
              <a:t>cyp</a:t>
            </a:r>
            <a:r>
              <a:rPr lang="en-US" dirty="0" smtClean="0"/>
              <a:t> 450 enzymes</a:t>
            </a:r>
          </a:p>
          <a:p>
            <a:pPr>
              <a:lnSpc>
                <a:spcPct val="90000"/>
              </a:lnSpc>
              <a:defRPr/>
            </a:pPr>
            <a:r>
              <a:rPr lang="en-US" b="1" dirty="0" err="1" smtClean="0"/>
              <a:t>Delavirdine</a:t>
            </a:r>
            <a:r>
              <a:rPr lang="en-US" b="1" dirty="0" smtClean="0"/>
              <a:t> – inhibitor</a:t>
            </a:r>
            <a:r>
              <a:rPr lang="en-US" dirty="0" smtClean="0"/>
              <a:t> of </a:t>
            </a:r>
            <a:r>
              <a:rPr lang="en-US" dirty="0" err="1" smtClean="0"/>
              <a:t>cyp</a:t>
            </a:r>
            <a:r>
              <a:rPr lang="en-US" dirty="0" smtClean="0"/>
              <a:t> 450 enzymes</a:t>
            </a:r>
          </a:p>
          <a:p>
            <a:pPr>
              <a:lnSpc>
                <a:spcPct val="90000"/>
              </a:lnSpc>
              <a:buNone/>
              <a:defRPr/>
            </a:pPr>
            <a:r>
              <a:rPr lang="en-US" dirty="0" smtClean="0"/>
              <a:t>NB: </a:t>
            </a:r>
            <a:r>
              <a:rPr lang="en-US" i="1" dirty="0" smtClean="0"/>
              <a:t>These drugs have a lot of drug interactions.</a:t>
            </a:r>
            <a:endParaRPr lang="en-US" b="1" u="sng" dirty="0" smtClean="0"/>
          </a:p>
          <a:p>
            <a:pPr>
              <a:buNone/>
              <a:defRPr/>
            </a:pPr>
            <a:r>
              <a:rPr lang="en-US" b="1" u="sng" dirty="0" smtClean="0"/>
              <a:t>S/E in general</a:t>
            </a:r>
          </a:p>
          <a:p>
            <a:pPr>
              <a:buNone/>
              <a:defRPr/>
            </a:pPr>
            <a:r>
              <a:rPr lang="en-US" dirty="0" smtClean="0"/>
              <a:t>1. Hypersensitivity reactions : Steven-Johnsons syndrome (NVP, DLV, EFV)</a:t>
            </a:r>
          </a:p>
          <a:p>
            <a:pPr>
              <a:lnSpc>
                <a:spcPct val="80000"/>
              </a:lnSpc>
              <a:buNone/>
              <a:defRPr/>
            </a:pPr>
            <a:r>
              <a:rPr lang="en-US" dirty="0" smtClean="0"/>
              <a:t>2. CNS toxicity: headache, dizziness, drowsiness, confusion, amnesia, delusions, depression, euphoria, agitation (EFV)</a:t>
            </a:r>
          </a:p>
          <a:p>
            <a:pPr>
              <a:lnSpc>
                <a:spcPct val="80000"/>
              </a:lnSpc>
              <a:buNone/>
              <a:defRPr/>
            </a:pPr>
            <a:r>
              <a:rPr lang="en-US" dirty="0" smtClean="0"/>
              <a:t>3. Hepatitis</a:t>
            </a:r>
          </a:p>
          <a:p>
            <a:pPr>
              <a:buNone/>
              <a:defRPr/>
            </a:pPr>
            <a:r>
              <a:rPr lang="en-US" dirty="0" smtClean="0"/>
              <a:t>4. GIT irritation – nausea, vomiting, diarrhea</a:t>
            </a:r>
          </a:p>
          <a:p>
            <a:pPr>
              <a:buNone/>
              <a:defRPr/>
            </a:pPr>
            <a:r>
              <a:rPr lang="en-US" b="1" dirty="0" smtClean="0"/>
              <a:t>NB: </a:t>
            </a:r>
            <a:r>
              <a:rPr lang="en-US" dirty="0" smtClean="0"/>
              <a:t>EFV &amp; DLV are best if  avoided in pregnancy.</a:t>
            </a:r>
          </a:p>
          <a:p>
            <a:pPr eaLnBrk="1" hangingPunct="1">
              <a:lnSpc>
                <a:spcPct val="80000"/>
              </a:lnSpc>
              <a:buFontTx/>
              <a:buNone/>
              <a:defRPr/>
            </a:pP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8178">
                                            <p:txEl>
                                              <p:pRg st="0" end="0"/>
                                            </p:txEl>
                                          </p:spTgt>
                                        </p:tgtEl>
                                        <p:attrNameLst>
                                          <p:attrName>style.visibility</p:attrName>
                                        </p:attrNameLst>
                                      </p:cBhvr>
                                      <p:to>
                                        <p:strVal val="visible"/>
                                      </p:to>
                                    </p:set>
                                    <p:animEffect transition="in" filter="blinds(horizontal)">
                                      <p:cBhvr>
                                        <p:cTn id="7" dur="500"/>
                                        <p:tgtEl>
                                          <p:spTgt spid="17817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8178">
                                            <p:txEl>
                                              <p:pRg st="1" end="1"/>
                                            </p:txEl>
                                          </p:spTgt>
                                        </p:tgtEl>
                                        <p:attrNameLst>
                                          <p:attrName>style.visibility</p:attrName>
                                        </p:attrNameLst>
                                      </p:cBhvr>
                                      <p:to>
                                        <p:strVal val="visible"/>
                                      </p:to>
                                    </p:set>
                                    <p:animEffect transition="in" filter="blinds(horizontal)">
                                      <p:cBhvr>
                                        <p:cTn id="10" dur="500"/>
                                        <p:tgtEl>
                                          <p:spTgt spid="178178">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78178">
                                            <p:txEl>
                                              <p:pRg st="2" end="2"/>
                                            </p:txEl>
                                          </p:spTgt>
                                        </p:tgtEl>
                                        <p:attrNameLst>
                                          <p:attrName>style.visibility</p:attrName>
                                        </p:attrNameLst>
                                      </p:cBhvr>
                                      <p:to>
                                        <p:strVal val="visible"/>
                                      </p:to>
                                    </p:set>
                                    <p:animEffect transition="in" filter="blinds(horizontal)">
                                      <p:cBhvr>
                                        <p:cTn id="13" dur="500"/>
                                        <p:tgtEl>
                                          <p:spTgt spid="17817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78178">
                                            <p:txEl>
                                              <p:pRg st="3" end="3"/>
                                            </p:txEl>
                                          </p:spTgt>
                                        </p:tgtEl>
                                        <p:attrNameLst>
                                          <p:attrName>style.visibility</p:attrName>
                                        </p:attrNameLst>
                                      </p:cBhvr>
                                      <p:to>
                                        <p:strVal val="visible"/>
                                      </p:to>
                                    </p:set>
                                    <p:animEffect transition="in" filter="blinds(horizontal)">
                                      <p:cBhvr>
                                        <p:cTn id="18" dur="500"/>
                                        <p:tgtEl>
                                          <p:spTgt spid="178178">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78178">
                                            <p:txEl>
                                              <p:pRg st="4" end="4"/>
                                            </p:txEl>
                                          </p:spTgt>
                                        </p:tgtEl>
                                        <p:attrNameLst>
                                          <p:attrName>style.visibility</p:attrName>
                                        </p:attrNameLst>
                                      </p:cBhvr>
                                      <p:to>
                                        <p:strVal val="visible"/>
                                      </p:to>
                                    </p:set>
                                    <p:animEffect transition="in" filter="blinds(horizontal)">
                                      <p:cBhvr>
                                        <p:cTn id="21" dur="500"/>
                                        <p:tgtEl>
                                          <p:spTgt spid="178178">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78178">
                                            <p:txEl>
                                              <p:pRg st="5" end="5"/>
                                            </p:txEl>
                                          </p:spTgt>
                                        </p:tgtEl>
                                        <p:attrNameLst>
                                          <p:attrName>style.visibility</p:attrName>
                                        </p:attrNameLst>
                                      </p:cBhvr>
                                      <p:to>
                                        <p:strVal val="visible"/>
                                      </p:to>
                                    </p:set>
                                    <p:animEffect transition="in" filter="blinds(horizontal)">
                                      <p:cBhvr>
                                        <p:cTn id="24" dur="500"/>
                                        <p:tgtEl>
                                          <p:spTgt spid="178178">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78178">
                                            <p:txEl>
                                              <p:pRg st="6" end="6"/>
                                            </p:txEl>
                                          </p:spTgt>
                                        </p:tgtEl>
                                        <p:attrNameLst>
                                          <p:attrName>style.visibility</p:attrName>
                                        </p:attrNameLst>
                                      </p:cBhvr>
                                      <p:to>
                                        <p:strVal val="visible"/>
                                      </p:to>
                                    </p:set>
                                    <p:animEffect transition="in" filter="blinds(horizontal)">
                                      <p:cBhvr>
                                        <p:cTn id="29" dur="500"/>
                                        <p:tgtEl>
                                          <p:spTgt spid="178178">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78178">
                                            <p:txEl>
                                              <p:pRg st="7" end="7"/>
                                            </p:txEl>
                                          </p:spTgt>
                                        </p:tgtEl>
                                        <p:attrNameLst>
                                          <p:attrName>style.visibility</p:attrName>
                                        </p:attrNameLst>
                                      </p:cBhvr>
                                      <p:to>
                                        <p:strVal val="visible"/>
                                      </p:to>
                                    </p:set>
                                    <p:animEffect transition="in" filter="blinds(horizontal)">
                                      <p:cBhvr>
                                        <p:cTn id="32" dur="500"/>
                                        <p:tgtEl>
                                          <p:spTgt spid="178178">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78178">
                                            <p:txEl>
                                              <p:pRg st="8" end="8"/>
                                            </p:txEl>
                                          </p:spTgt>
                                        </p:tgtEl>
                                        <p:attrNameLst>
                                          <p:attrName>style.visibility</p:attrName>
                                        </p:attrNameLst>
                                      </p:cBhvr>
                                      <p:to>
                                        <p:strVal val="visible"/>
                                      </p:to>
                                    </p:set>
                                    <p:animEffect transition="in" filter="blinds(horizontal)">
                                      <p:cBhvr>
                                        <p:cTn id="37" dur="500"/>
                                        <p:tgtEl>
                                          <p:spTgt spid="178178">
                                            <p:txEl>
                                              <p:pRg st="8" end="8"/>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178178">
                                            <p:txEl>
                                              <p:pRg st="9" end="9"/>
                                            </p:txEl>
                                          </p:spTgt>
                                        </p:tgtEl>
                                        <p:attrNameLst>
                                          <p:attrName>style.visibility</p:attrName>
                                        </p:attrNameLst>
                                      </p:cBhvr>
                                      <p:to>
                                        <p:strVal val="visible"/>
                                      </p:to>
                                    </p:set>
                                    <p:animEffect transition="in" filter="blinds(horizontal)">
                                      <p:cBhvr>
                                        <p:cTn id="40" dur="500"/>
                                        <p:tgtEl>
                                          <p:spTgt spid="17817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CCBC9EE5-3625-4104-BF05-DC735DBD92E5}"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197</a:t>
            </a:fld>
            <a:endParaRPr lang="en-US"/>
          </a:p>
        </p:txBody>
      </p:sp>
      <p:sp>
        <p:nvSpPr>
          <p:cNvPr id="180226" name="Rectangle 2"/>
          <p:cNvSpPr>
            <a:spLocks noGrp="1" noChangeArrowheads="1"/>
          </p:cNvSpPr>
          <p:nvPr>
            <p:ph sz="quarter" idx="1"/>
          </p:nvPr>
        </p:nvSpPr>
        <p:spPr>
          <a:xfrm>
            <a:off x="457729" y="228865"/>
            <a:ext cx="8457407" cy="6400271"/>
          </a:xfrm>
        </p:spPr>
        <p:txBody>
          <a:bodyPr>
            <a:noAutofit/>
          </a:bodyPr>
          <a:lstStyle/>
          <a:p>
            <a:pPr eaLnBrk="1" hangingPunct="1">
              <a:lnSpc>
                <a:spcPct val="80000"/>
              </a:lnSpc>
              <a:buFontTx/>
              <a:buNone/>
              <a:defRPr/>
            </a:pPr>
            <a:r>
              <a:rPr lang="en-US" b="1" dirty="0" smtClean="0"/>
              <a:t>3. PROTEASE INHIBITORS</a:t>
            </a:r>
            <a:endParaRPr lang="en-US" dirty="0"/>
          </a:p>
          <a:p>
            <a:pPr eaLnBrk="1" hangingPunct="1">
              <a:lnSpc>
                <a:spcPct val="80000"/>
              </a:lnSpc>
              <a:buFontTx/>
              <a:buNone/>
              <a:defRPr/>
            </a:pPr>
            <a:r>
              <a:rPr lang="en-US" u="sng" dirty="0"/>
              <a:t>General properties of protease inhibitors</a:t>
            </a:r>
          </a:p>
          <a:p>
            <a:pPr eaLnBrk="1" hangingPunct="1">
              <a:lnSpc>
                <a:spcPct val="80000"/>
              </a:lnSpc>
              <a:buFontTx/>
              <a:buNone/>
              <a:defRPr/>
            </a:pPr>
            <a:r>
              <a:rPr lang="en-US" b="1" u="sng" dirty="0" err="1"/>
              <a:t>Adm</a:t>
            </a:r>
            <a:r>
              <a:rPr lang="en-US" dirty="0"/>
              <a:t>: oral</a:t>
            </a:r>
          </a:p>
          <a:p>
            <a:pPr eaLnBrk="1" hangingPunct="1">
              <a:lnSpc>
                <a:spcPct val="80000"/>
              </a:lnSpc>
              <a:buFontTx/>
              <a:buNone/>
              <a:defRPr/>
            </a:pPr>
            <a:r>
              <a:rPr lang="en-US" b="1" u="sng" dirty="0"/>
              <a:t>Abs</a:t>
            </a:r>
            <a:r>
              <a:rPr lang="en-US" dirty="0"/>
              <a:t>: </a:t>
            </a:r>
            <a:endParaRPr lang="en-US" dirty="0" smtClean="0"/>
          </a:p>
          <a:p>
            <a:pPr>
              <a:lnSpc>
                <a:spcPct val="80000"/>
              </a:lnSpc>
              <a:defRPr/>
            </a:pPr>
            <a:r>
              <a:rPr lang="en-US" dirty="0" err="1" smtClean="0"/>
              <a:t>Saquinavir</a:t>
            </a:r>
            <a:r>
              <a:rPr lang="en-US" dirty="0" smtClean="0"/>
              <a:t> (take with fatty food to enhance absorption)</a:t>
            </a:r>
          </a:p>
          <a:p>
            <a:pPr>
              <a:lnSpc>
                <a:spcPct val="80000"/>
              </a:lnSpc>
              <a:defRPr/>
            </a:pPr>
            <a:r>
              <a:rPr lang="en-US" dirty="0" err="1" smtClean="0"/>
              <a:t>Indivavir</a:t>
            </a:r>
            <a:r>
              <a:rPr lang="en-US" dirty="0" smtClean="0"/>
              <a:t> </a:t>
            </a:r>
            <a:r>
              <a:rPr lang="en-US" dirty="0"/>
              <a:t>– </a:t>
            </a:r>
            <a:r>
              <a:rPr lang="en-US" dirty="0" smtClean="0"/>
              <a:t>take on </a:t>
            </a:r>
            <a:r>
              <a:rPr lang="en-US" dirty="0"/>
              <a:t>empty stomach for </a:t>
            </a:r>
            <a:r>
              <a:rPr lang="en-US" dirty="0" smtClean="0"/>
              <a:t>maximum absorption.</a:t>
            </a:r>
            <a:endParaRPr lang="en-US" dirty="0"/>
          </a:p>
          <a:p>
            <a:pPr eaLnBrk="1" hangingPunct="1">
              <a:lnSpc>
                <a:spcPct val="80000"/>
              </a:lnSpc>
              <a:defRPr/>
            </a:pPr>
            <a:r>
              <a:rPr lang="en-US" dirty="0" err="1" smtClean="0"/>
              <a:t>Ritonavir</a:t>
            </a:r>
            <a:r>
              <a:rPr lang="en-US" dirty="0" smtClean="0"/>
              <a:t> </a:t>
            </a:r>
            <a:r>
              <a:rPr lang="en-US" dirty="0"/>
              <a:t>– </a:t>
            </a:r>
            <a:r>
              <a:rPr lang="en-US" dirty="0" smtClean="0"/>
              <a:t>absorption </a:t>
            </a:r>
            <a:r>
              <a:rPr lang="en-US" dirty="0"/>
              <a:t>increased </a:t>
            </a:r>
            <a:r>
              <a:rPr lang="en-US" dirty="0" smtClean="0"/>
              <a:t>with </a:t>
            </a:r>
            <a:r>
              <a:rPr lang="en-US" dirty="0"/>
              <a:t>food</a:t>
            </a:r>
          </a:p>
          <a:p>
            <a:pPr eaLnBrk="1" hangingPunct="1">
              <a:lnSpc>
                <a:spcPct val="80000"/>
              </a:lnSpc>
              <a:defRPr/>
            </a:pPr>
            <a:r>
              <a:rPr lang="en-US" dirty="0" err="1" smtClean="0"/>
              <a:t>Nelfinavir</a:t>
            </a:r>
            <a:r>
              <a:rPr lang="en-US" dirty="0" smtClean="0"/>
              <a:t> </a:t>
            </a:r>
            <a:r>
              <a:rPr lang="en-US" dirty="0"/>
              <a:t>– </a:t>
            </a:r>
            <a:r>
              <a:rPr lang="en-US" dirty="0" smtClean="0"/>
              <a:t>absorption </a:t>
            </a:r>
            <a:r>
              <a:rPr lang="en-US" dirty="0"/>
              <a:t>increased </a:t>
            </a:r>
            <a:r>
              <a:rPr lang="en-US" dirty="0" smtClean="0"/>
              <a:t>with </a:t>
            </a:r>
            <a:r>
              <a:rPr lang="en-US" dirty="0"/>
              <a:t>food</a:t>
            </a:r>
          </a:p>
          <a:p>
            <a:pPr eaLnBrk="1" hangingPunct="1">
              <a:lnSpc>
                <a:spcPct val="80000"/>
              </a:lnSpc>
              <a:defRPr/>
            </a:pPr>
            <a:r>
              <a:rPr lang="en-US" dirty="0" err="1" smtClean="0"/>
              <a:t>Amprenavir</a:t>
            </a:r>
            <a:r>
              <a:rPr lang="en-US" dirty="0" smtClean="0"/>
              <a:t> </a:t>
            </a:r>
            <a:r>
              <a:rPr lang="en-US" dirty="0"/>
              <a:t>–  rapid </a:t>
            </a:r>
            <a:r>
              <a:rPr lang="en-US" dirty="0" smtClean="0"/>
              <a:t>absorption </a:t>
            </a:r>
            <a:r>
              <a:rPr lang="en-US" dirty="0"/>
              <a:t>(</a:t>
            </a:r>
            <a:r>
              <a:rPr lang="en-US" dirty="0" smtClean="0"/>
              <a:t>with </a:t>
            </a:r>
            <a:r>
              <a:rPr lang="en-US" dirty="0"/>
              <a:t>or </a:t>
            </a:r>
            <a:r>
              <a:rPr lang="en-US" dirty="0" smtClean="0"/>
              <a:t>without </a:t>
            </a:r>
            <a:r>
              <a:rPr lang="en-US" dirty="0"/>
              <a:t>food, high fat food </a:t>
            </a:r>
            <a:r>
              <a:rPr lang="en-US" dirty="0" smtClean="0"/>
              <a:t>decreases  absorption).</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0226">
                                            <p:txEl>
                                              <p:pRg st="0" end="0"/>
                                            </p:txEl>
                                          </p:spTgt>
                                        </p:tgtEl>
                                        <p:attrNameLst>
                                          <p:attrName>style.visibility</p:attrName>
                                        </p:attrNameLst>
                                      </p:cBhvr>
                                      <p:to>
                                        <p:strVal val="visible"/>
                                      </p:to>
                                    </p:set>
                                    <p:animEffect transition="in" filter="blinds(horizontal)">
                                      <p:cBhvr>
                                        <p:cTn id="7" dur="500"/>
                                        <p:tgtEl>
                                          <p:spTgt spid="18022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0226">
                                            <p:txEl>
                                              <p:pRg st="1" end="1"/>
                                            </p:txEl>
                                          </p:spTgt>
                                        </p:tgtEl>
                                        <p:attrNameLst>
                                          <p:attrName>style.visibility</p:attrName>
                                        </p:attrNameLst>
                                      </p:cBhvr>
                                      <p:to>
                                        <p:strVal val="visible"/>
                                      </p:to>
                                    </p:set>
                                    <p:animEffect transition="in" filter="blinds(horizontal)">
                                      <p:cBhvr>
                                        <p:cTn id="10" dur="500"/>
                                        <p:tgtEl>
                                          <p:spTgt spid="18022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80226">
                                            <p:txEl>
                                              <p:pRg st="2" end="2"/>
                                            </p:txEl>
                                          </p:spTgt>
                                        </p:tgtEl>
                                        <p:attrNameLst>
                                          <p:attrName>style.visibility</p:attrName>
                                        </p:attrNameLst>
                                      </p:cBhvr>
                                      <p:to>
                                        <p:strVal val="visible"/>
                                      </p:to>
                                    </p:set>
                                    <p:animEffect transition="in" filter="blinds(horizontal)">
                                      <p:cBhvr>
                                        <p:cTn id="13" dur="500"/>
                                        <p:tgtEl>
                                          <p:spTgt spid="18022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80226">
                                            <p:txEl>
                                              <p:pRg st="3" end="3"/>
                                            </p:txEl>
                                          </p:spTgt>
                                        </p:tgtEl>
                                        <p:attrNameLst>
                                          <p:attrName>style.visibility</p:attrName>
                                        </p:attrNameLst>
                                      </p:cBhvr>
                                      <p:to>
                                        <p:strVal val="visible"/>
                                      </p:to>
                                    </p:set>
                                    <p:animEffect transition="in" filter="blinds(horizontal)">
                                      <p:cBhvr>
                                        <p:cTn id="18" dur="500"/>
                                        <p:tgtEl>
                                          <p:spTgt spid="180226">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80226">
                                            <p:txEl>
                                              <p:pRg st="4" end="4"/>
                                            </p:txEl>
                                          </p:spTgt>
                                        </p:tgtEl>
                                        <p:attrNameLst>
                                          <p:attrName>style.visibility</p:attrName>
                                        </p:attrNameLst>
                                      </p:cBhvr>
                                      <p:to>
                                        <p:strVal val="visible"/>
                                      </p:to>
                                    </p:set>
                                    <p:animEffect transition="in" filter="blinds(horizontal)">
                                      <p:cBhvr>
                                        <p:cTn id="21" dur="500"/>
                                        <p:tgtEl>
                                          <p:spTgt spid="180226">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80226">
                                            <p:txEl>
                                              <p:pRg st="5" end="5"/>
                                            </p:txEl>
                                          </p:spTgt>
                                        </p:tgtEl>
                                        <p:attrNameLst>
                                          <p:attrName>style.visibility</p:attrName>
                                        </p:attrNameLst>
                                      </p:cBhvr>
                                      <p:to>
                                        <p:strVal val="visible"/>
                                      </p:to>
                                    </p:set>
                                    <p:animEffect transition="in" filter="blinds(horizontal)">
                                      <p:cBhvr>
                                        <p:cTn id="24" dur="500"/>
                                        <p:tgtEl>
                                          <p:spTgt spid="180226">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80226">
                                            <p:txEl>
                                              <p:pRg st="6" end="6"/>
                                            </p:txEl>
                                          </p:spTgt>
                                        </p:tgtEl>
                                        <p:attrNameLst>
                                          <p:attrName>style.visibility</p:attrName>
                                        </p:attrNameLst>
                                      </p:cBhvr>
                                      <p:to>
                                        <p:strVal val="visible"/>
                                      </p:to>
                                    </p:set>
                                    <p:animEffect transition="in" filter="blinds(horizontal)">
                                      <p:cBhvr>
                                        <p:cTn id="27" dur="500"/>
                                        <p:tgtEl>
                                          <p:spTgt spid="180226">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80226">
                                            <p:txEl>
                                              <p:pRg st="7" end="7"/>
                                            </p:txEl>
                                          </p:spTgt>
                                        </p:tgtEl>
                                        <p:attrNameLst>
                                          <p:attrName>style.visibility</p:attrName>
                                        </p:attrNameLst>
                                      </p:cBhvr>
                                      <p:to>
                                        <p:strVal val="visible"/>
                                      </p:to>
                                    </p:set>
                                    <p:animEffect transition="in" filter="blinds(horizontal)">
                                      <p:cBhvr>
                                        <p:cTn id="30" dur="500"/>
                                        <p:tgtEl>
                                          <p:spTgt spid="180226">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80226">
                                            <p:txEl>
                                              <p:pRg st="8" end="8"/>
                                            </p:txEl>
                                          </p:spTgt>
                                        </p:tgtEl>
                                        <p:attrNameLst>
                                          <p:attrName>style.visibility</p:attrName>
                                        </p:attrNameLst>
                                      </p:cBhvr>
                                      <p:to>
                                        <p:strVal val="visible"/>
                                      </p:to>
                                    </p:set>
                                    <p:animEffect transition="in" filter="blinds(horizontal)">
                                      <p:cBhvr>
                                        <p:cTn id="33" dur="500"/>
                                        <p:tgtEl>
                                          <p:spTgt spid="18022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E7E7B504-2B1C-4E30-B065-AE052BFC9880}"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198</a:t>
            </a:fld>
            <a:endParaRPr lang="en-US"/>
          </a:p>
        </p:txBody>
      </p:sp>
      <p:sp>
        <p:nvSpPr>
          <p:cNvPr id="180226" name="Rectangle 2"/>
          <p:cNvSpPr>
            <a:spLocks noGrp="1" noChangeArrowheads="1"/>
          </p:cNvSpPr>
          <p:nvPr>
            <p:ph sz="quarter" idx="1"/>
          </p:nvPr>
        </p:nvSpPr>
        <p:spPr>
          <a:xfrm>
            <a:off x="457729" y="228865"/>
            <a:ext cx="8457407" cy="6400271"/>
          </a:xfrm>
        </p:spPr>
        <p:txBody>
          <a:bodyPr>
            <a:noAutofit/>
          </a:bodyPr>
          <a:lstStyle/>
          <a:p>
            <a:pPr eaLnBrk="1" hangingPunct="1">
              <a:lnSpc>
                <a:spcPct val="80000"/>
              </a:lnSpc>
              <a:buFontTx/>
              <a:buNone/>
              <a:defRPr/>
            </a:pPr>
            <a:r>
              <a:rPr lang="en-US" b="1" dirty="0" smtClean="0"/>
              <a:t>Protease inhibitors</a:t>
            </a:r>
            <a:endParaRPr lang="en-US" dirty="0"/>
          </a:p>
          <a:p>
            <a:pPr eaLnBrk="1" hangingPunct="1">
              <a:lnSpc>
                <a:spcPct val="80000"/>
              </a:lnSpc>
              <a:buFontTx/>
              <a:buNone/>
              <a:defRPr/>
            </a:pPr>
            <a:r>
              <a:rPr lang="en-US" b="1" u="sng" dirty="0" smtClean="0"/>
              <a:t>Distribution</a:t>
            </a:r>
            <a:r>
              <a:rPr lang="en-US" dirty="0" smtClean="0"/>
              <a:t>: </a:t>
            </a:r>
            <a:r>
              <a:rPr lang="en-US" dirty="0" err="1"/>
              <a:t>saquinavir</a:t>
            </a:r>
            <a:r>
              <a:rPr lang="en-US" dirty="0"/>
              <a:t> -wide but </a:t>
            </a:r>
            <a:r>
              <a:rPr lang="en-US" dirty="0" smtClean="0"/>
              <a:t>does not enter CSF</a:t>
            </a:r>
            <a:r>
              <a:rPr lang="en-US" dirty="0"/>
              <a:t>.</a:t>
            </a:r>
          </a:p>
          <a:p>
            <a:pPr eaLnBrk="1" hangingPunct="1">
              <a:lnSpc>
                <a:spcPct val="80000"/>
              </a:lnSpc>
              <a:buFontTx/>
              <a:buNone/>
              <a:defRPr/>
            </a:pPr>
            <a:r>
              <a:rPr lang="en-US" dirty="0">
                <a:cs typeface="Arial" charset="0"/>
              </a:rPr>
              <a:t>	●</a:t>
            </a:r>
            <a:r>
              <a:rPr lang="en-US" dirty="0" err="1"/>
              <a:t>Indinavir</a:t>
            </a:r>
            <a:r>
              <a:rPr lang="en-US" dirty="0"/>
              <a:t> – </a:t>
            </a:r>
            <a:r>
              <a:rPr lang="en-US" dirty="0" smtClean="0"/>
              <a:t>achieves effective concentration in the CSF.</a:t>
            </a:r>
            <a:endParaRPr lang="en-US" dirty="0"/>
          </a:p>
          <a:p>
            <a:pPr eaLnBrk="1" hangingPunct="1">
              <a:lnSpc>
                <a:spcPct val="80000"/>
              </a:lnSpc>
              <a:buFontTx/>
              <a:buNone/>
              <a:defRPr/>
            </a:pPr>
            <a:r>
              <a:rPr lang="en-US" b="1" u="sng" dirty="0"/>
              <a:t>Elimination</a:t>
            </a:r>
            <a:r>
              <a:rPr lang="en-US" dirty="0"/>
              <a:t>: all </a:t>
            </a:r>
            <a:r>
              <a:rPr lang="en-US" dirty="0" smtClean="0"/>
              <a:t>excreted via bile.</a:t>
            </a:r>
            <a:endParaRPr lang="en-US" dirty="0"/>
          </a:p>
          <a:p>
            <a:pPr eaLnBrk="1" hangingPunct="1">
              <a:lnSpc>
                <a:spcPct val="80000"/>
              </a:lnSpc>
              <a:buFontTx/>
              <a:buNone/>
              <a:defRPr/>
            </a:pPr>
            <a:r>
              <a:rPr lang="en-US" dirty="0">
                <a:cs typeface="Arial" charset="0"/>
              </a:rPr>
              <a:t>	●</a:t>
            </a:r>
            <a:r>
              <a:rPr lang="en-US" dirty="0"/>
              <a:t> </a:t>
            </a:r>
            <a:r>
              <a:rPr lang="en-US" dirty="0" smtClean="0"/>
              <a:t>All are </a:t>
            </a:r>
            <a:r>
              <a:rPr lang="en-US" b="1" dirty="0"/>
              <a:t>inhibitors of </a:t>
            </a:r>
            <a:r>
              <a:rPr lang="en-US" b="1" dirty="0" err="1"/>
              <a:t>cyp</a:t>
            </a:r>
            <a:r>
              <a:rPr lang="en-US" b="1" dirty="0"/>
              <a:t> P450 enzymes</a:t>
            </a:r>
            <a:r>
              <a:rPr lang="en-US" dirty="0"/>
              <a:t> </a:t>
            </a:r>
            <a:r>
              <a:rPr lang="en-US" dirty="0" smtClean="0"/>
              <a:t>hence they </a:t>
            </a:r>
            <a:r>
              <a:rPr lang="en-US" dirty="0"/>
              <a:t>increase </a:t>
            </a:r>
            <a:r>
              <a:rPr lang="en-US" dirty="0" smtClean="0"/>
              <a:t>concentration </a:t>
            </a:r>
            <a:r>
              <a:rPr lang="en-US" dirty="0"/>
              <a:t>of drugs e.g. benzodiazepines</a:t>
            </a:r>
          </a:p>
          <a:p>
            <a:pPr eaLnBrk="1" hangingPunct="1">
              <a:lnSpc>
                <a:spcPct val="80000"/>
              </a:lnSpc>
              <a:defRPr/>
            </a:pP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0226">
                                            <p:txEl>
                                              <p:pRg st="0" end="0"/>
                                            </p:txEl>
                                          </p:spTgt>
                                        </p:tgtEl>
                                        <p:attrNameLst>
                                          <p:attrName>style.visibility</p:attrName>
                                        </p:attrNameLst>
                                      </p:cBhvr>
                                      <p:to>
                                        <p:strVal val="visible"/>
                                      </p:to>
                                    </p:set>
                                    <p:animEffect transition="in" filter="blinds(horizontal)">
                                      <p:cBhvr>
                                        <p:cTn id="7" dur="500"/>
                                        <p:tgtEl>
                                          <p:spTgt spid="18022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0226">
                                            <p:txEl>
                                              <p:pRg st="1" end="1"/>
                                            </p:txEl>
                                          </p:spTgt>
                                        </p:tgtEl>
                                        <p:attrNameLst>
                                          <p:attrName>style.visibility</p:attrName>
                                        </p:attrNameLst>
                                      </p:cBhvr>
                                      <p:to>
                                        <p:strVal val="visible"/>
                                      </p:to>
                                    </p:set>
                                    <p:animEffect transition="in" filter="blinds(horizontal)">
                                      <p:cBhvr>
                                        <p:cTn id="10" dur="500"/>
                                        <p:tgtEl>
                                          <p:spTgt spid="18022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80226">
                                            <p:txEl>
                                              <p:pRg st="2" end="2"/>
                                            </p:txEl>
                                          </p:spTgt>
                                        </p:tgtEl>
                                        <p:attrNameLst>
                                          <p:attrName>style.visibility</p:attrName>
                                        </p:attrNameLst>
                                      </p:cBhvr>
                                      <p:to>
                                        <p:strVal val="visible"/>
                                      </p:to>
                                    </p:set>
                                    <p:animEffect transition="in" filter="blinds(horizontal)">
                                      <p:cBhvr>
                                        <p:cTn id="13" dur="500"/>
                                        <p:tgtEl>
                                          <p:spTgt spid="18022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80226">
                                            <p:txEl>
                                              <p:pRg st="3" end="3"/>
                                            </p:txEl>
                                          </p:spTgt>
                                        </p:tgtEl>
                                        <p:attrNameLst>
                                          <p:attrName>style.visibility</p:attrName>
                                        </p:attrNameLst>
                                      </p:cBhvr>
                                      <p:to>
                                        <p:strVal val="visible"/>
                                      </p:to>
                                    </p:set>
                                    <p:animEffect transition="in" filter="blinds(horizontal)">
                                      <p:cBhvr>
                                        <p:cTn id="18" dur="500"/>
                                        <p:tgtEl>
                                          <p:spTgt spid="180226">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80226">
                                            <p:txEl>
                                              <p:pRg st="4" end="4"/>
                                            </p:txEl>
                                          </p:spTgt>
                                        </p:tgtEl>
                                        <p:attrNameLst>
                                          <p:attrName>style.visibility</p:attrName>
                                        </p:attrNameLst>
                                      </p:cBhvr>
                                      <p:to>
                                        <p:strVal val="visible"/>
                                      </p:to>
                                    </p:set>
                                    <p:animEffect transition="in" filter="blinds(horizontal)">
                                      <p:cBhvr>
                                        <p:cTn id="21" dur="500"/>
                                        <p:tgtEl>
                                          <p:spTgt spid="1802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BBF39DF1-E3AD-4EE4-997B-F3DA2B57E06B}"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199</a:t>
            </a:fld>
            <a:endParaRPr lang="en-US"/>
          </a:p>
        </p:txBody>
      </p:sp>
      <p:sp>
        <p:nvSpPr>
          <p:cNvPr id="181250" name="Rectangle 2"/>
          <p:cNvSpPr>
            <a:spLocks noGrp="1" noChangeArrowheads="1"/>
          </p:cNvSpPr>
          <p:nvPr>
            <p:ph sz="quarter" idx="1"/>
          </p:nvPr>
        </p:nvSpPr>
        <p:spPr>
          <a:xfrm>
            <a:off x="457729" y="228865"/>
            <a:ext cx="8228542" cy="6248135"/>
          </a:xfrm>
        </p:spPr>
        <p:txBody>
          <a:bodyPr>
            <a:noAutofit/>
          </a:bodyPr>
          <a:lstStyle/>
          <a:p>
            <a:pPr eaLnBrk="1" hangingPunct="1">
              <a:lnSpc>
                <a:spcPct val="90000"/>
              </a:lnSpc>
              <a:buFontTx/>
              <a:buNone/>
              <a:defRPr/>
            </a:pPr>
            <a:r>
              <a:rPr lang="en-US" b="1" u="sng" dirty="0" smtClean="0"/>
              <a:t>General </a:t>
            </a:r>
            <a:r>
              <a:rPr lang="en-US" b="1" u="sng" dirty="0"/>
              <a:t>S/E of protease inhibitors </a:t>
            </a:r>
          </a:p>
          <a:p>
            <a:pPr eaLnBrk="1" hangingPunct="1">
              <a:lnSpc>
                <a:spcPct val="90000"/>
              </a:lnSpc>
              <a:buFontTx/>
              <a:buNone/>
              <a:defRPr/>
            </a:pPr>
            <a:r>
              <a:rPr lang="en-US" dirty="0"/>
              <a:t>1. GIT irritation – including </a:t>
            </a:r>
            <a:r>
              <a:rPr lang="en-US" dirty="0" err="1" smtClean="0"/>
              <a:t>dyspesia</a:t>
            </a:r>
            <a:r>
              <a:rPr lang="en-US" dirty="0" smtClean="0"/>
              <a:t>. </a:t>
            </a:r>
            <a:endParaRPr lang="en-US" dirty="0"/>
          </a:p>
          <a:p>
            <a:pPr eaLnBrk="1" hangingPunct="1">
              <a:lnSpc>
                <a:spcPct val="90000"/>
              </a:lnSpc>
              <a:buFontTx/>
              <a:buNone/>
              <a:defRPr/>
            </a:pPr>
            <a:r>
              <a:rPr lang="en-US" dirty="0"/>
              <a:t>2. </a:t>
            </a:r>
            <a:r>
              <a:rPr lang="en-US" dirty="0" err="1"/>
              <a:t>Lipodystrophy</a:t>
            </a:r>
            <a:r>
              <a:rPr lang="en-US" dirty="0"/>
              <a:t> &amp; insulin </a:t>
            </a:r>
            <a:r>
              <a:rPr lang="en-US" dirty="0" smtClean="0"/>
              <a:t>resistance, causing altered </a:t>
            </a:r>
            <a:r>
              <a:rPr lang="en-US" dirty="0"/>
              <a:t>body fat distribution – (buffalo hump, </a:t>
            </a:r>
            <a:r>
              <a:rPr lang="en-US" dirty="0" err="1"/>
              <a:t>truncal</a:t>
            </a:r>
            <a:r>
              <a:rPr lang="en-US" dirty="0"/>
              <a:t> obesity, facial and peripheral atrophy</a:t>
            </a:r>
            <a:r>
              <a:rPr lang="en-US" dirty="0" smtClean="0"/>
              <a:t>) </a:t>
            </a:r>
            <a:r>
              <a:rPr lang="en-US" dirty="0"/>
              <a:t>and </a:t>
            </a:r>
            <a:r>
              <a:rPr lang="en-US" dirty="0" err="1"/>
              <a:t>hyperlipidemia</a:t>
            </a:r>
            <a:endParaRPr lang="en-US" dirty="0"/>
          </a:p>
          <a:p>
            <a:pPr eaLnBrk="1" hangingPunct="1">
              <a:lnSpc>
                <a:spcPct val="90000"/>
              </a:lnSpc>
              <a:buFontTx/>
              <a:buNone/>
              <a:defRPr/>
            </a:pPr>
            <a:r>
              <a:rPr lang="en-US" dirty="0"/>
              <a:t>3. </a:t>
            </a:r>
            <a:r>
              <a:rPr lang="en-US" dirty="0" err="1"/>
              <a:t>Nephrolithiasis</a:t>
            </a:r>
            <a:endParaRPr lang="en-US" dirty="0"/>
          </a:p>
          <a:p>
            <a:pPr eaLnBrk="1" hangingPunct="1">
              <a:lnSpc>
                <a:spcPct val="90000"/>
              </a:lnSpc>
              <a:buFontTx/>
              <a:buNone/>
              <a:defRPr/>
            </a:pPr>
            <a:r>
              <a:rPr lang="en-US" dirty="0"/>
              <a:t>4. Liver damage (raised liver enzymes) &amp; </a:t>
            </a:r>
            <a:r>
              <a:rPr lang="en-US" dirty="0" err="1"/>
              <a:t>hyperbilirubinemia</a:t>
            </a:r>
            <a:endParaRPr lang="en-US" dirty="0"/>
          </a:p>
          <a:p>
            <a:pPr eaLnBrk="1" hangingPunct="1">
              <a:lnSpc>
                <a:spcPct val="90000"/>
              </a:lnSpc>
              <a:buFontTx/>
              <a:buNone/>
              <a:defRPr/>
            </a:pPr>
            <a:r>
              <a:rPr lang="en-US" dirty="0"/>
              <a:t>5. Increased spontaneous bleeding in hemophiliacs</a:t>
            </a:r>
          </a:p>
          <a:p>
            <a:pPr eaLnBrk="1" hangingPunct="1">
              <a:lnSpc>
                <a:spcPct val="90000"/>
              </a:lnSpc>
              <a:buFontTx/>
              <a:buNone/>
              <a:defRPr/>
            </a:pPr>
            <a:r>
              <a:rPr lang="en-US" dirty="0"/>
              <a:t>6. </a:t>
            </a:r>
            <a:r>
              <a:rPr lang="en-US" dirty="0" err="1"/>
              <a:t>Paresthesia</a:t>
            </a:r>
            <a:r>
              <a:rPr lang="en-US" dirty="0"/>
              <a:t> </a:t>
            </a:r>
            <a:r>
              <a:rPr lang="en-US" dirty="0" smtClean="0"/>
              <a:t>(especially </a:t>
            </a:r>
            <a:r>
              <a:rPr lang="en-US" dirty="0" err="1" smtClean="0"/>
              <a:t>ritonavir</a:t>
            </a:r>
            <a:r>
              <a:rPr lang="en-US"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1250">
                                            <p:txEl>
                                              <p:pRg st="0" end="0"/>
                                            </p:txEl>
                                          </p:spTgt>
                                        </p:tgtEl>
                                        <p:attrNameLst>
                                          <p:attrName>style.visibility</p:attrName>
                                        </p:attrNameLst>
                                      </p:cBhvr>
                                      <p:to>
                                        <p:strVal val="visible"/>
                                      </p:to>
                                    </p:set>
                                    <p:animEffect transition="in" filter="box(in)">
                                      <p:cBhvr>
                                        <p:cTn id="7" dur="500"/>
                                        <p:tgtEl>
                                          <p:spTgt spid="181250">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1250">
                                            <p:txEl>
                                              <p:pRg st="1" end="1"/>
                                            </p:txEl>
                                          </p:spTgt>
                                        </p:tgtEl>
                                        <p:attrNameLst>
                                          <p:attrName>style.visibility</p:attrName>
                                        </p:attrNameLst>
                                      </p:cBhvr>
                                      <p:to>
                                        <p:strVal val="visible"/>
                                      </p:to>
                                    </p:set>
                                    <p:animEffect transition="in" filter="box(in)">
                                      <p:cBhvr>
                                        <p:cTn id="10" dur="500"/>
                                        <p:tgtEl>
                                          <p:spTgt spid="181250">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81250">
                                            <p:txEl>
                                              <p:pRg st="2" end="2"/>
                                            </p:txEl>
                                          </p:spTgt>
                                        </p:tgtEl>
                                        <p:attrNameLst>
                                          <p:attrName>style.visibility</p:attrName>
                                        </p:attrNameLst>
                                      </p:cBhvr>
                                      <p:to>
                                        <p:strVal val="visible"/>
                                      </p:to>
                                    </p:set>
                                    <p:animEffect transition="in" filter="box(in)">
                                      <p:cBhvr>
                                        <p:cTn id="13" dur="500"/>
                                        <p:tgtEl>
                                          <p:spTgt spid="181250">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81250">
                                            <p:txEl>
                                              <p:pRg st="3" end="3"/>
                                            </p:txEl>
                                          </p:spTgt>
                                        </p:tgtEl>
                                        <p:attrNameLst>
                                          <p:attrName>style.visibility</p:attrName>
                                        </p:attrNameLst>
                                      </p:cBhvr>
                                      <p:to>
                                        <p:strVal val="visible"/>
                                      </p:to>
                                    </p:set>
                                    <p:animEffect transition="in" filter="blinds(horizontal)">
                                      <p:cBhvr>
                                        <p:cTn id="18" dur="500"/>
                                        <p:tgtEl>
                                          <p:spTgt spid="181250">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81250">
                                            <p:txEl>
                                              <p:pRg st="4" end="4"/>
                                            </p:txEl>
                                          </p:spTgt>
                                        </p:tgtEl>
                                        <p:attrNameLst>
                                          <p:attrName>style.visibility</p:attrName>
                                        </p:attrNameLst>
                                      </p:cBhvr>
                                      <p:to>
                                        <p:strVal val="visible"/>
                                      </p:to>
                                    </p:set>
                                    <p:animEffect transition="in" filter="blinds(horizontal)">
                                      <p:cBhvr>
                                        <p:cTn id="21" dur="500"/>
                                        <p:tgtEl>
                                          <p:spTgt spid="181250">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81250">
                                            <p:txEl>
                                              <p:pRg st="5" end="5"/>
                                            </p:txEl>
                                          </p:spTgt>
                                        </p:tgtEl>
                                        <p:attrNameLst>
                                          <p:attrName>style.visibility</p:attrName>
                                        </p:attrNameLst>
                                      </p:cBhvr>
                                      <p:to>
                                        <p:strVal val="visible"/>
                                      </p:to>
                                    </p:set>
                                    <p:animEffect transition="in" filter="blinds(horizontal)">
                                      <p:cBhvr>
                                        <p:cTn id="24" dur="500"/>
                                        <p:tgtEl>
                                          <p:spTgt spid="181250">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81250">
                                            <p:txEl>
                                              <p:pRg st="6" end="6"/>
                                            </p:txEl>
                                          </p:spTgt>
                                        </p:tgtEl>
                                        <p:attrNameLst>
                                          <p:attrName>style.visibility</p:attrName>
                                        </p:attrNameLst>
                                      </p:cBhvr>
                                      <p:to>
                                        <p:strVal val="visible"/>
                                      </p:to>
                                    </p:set>
                                    <p:animEffect transition="in" filter="blinds(horizontal)">
                                      <p:cBhvr>
                                        <p:cTn id="27" dur="500"/>
                                        <p:tgtEl>
                                          <p:spTgt spid="18125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latin typeface="Times New Roman" pitchFamily="18" charset="0"/>
                <a:cs typeface="Times New Roman" pitchFamily="18" charset="0"/>
              </a:rPr>
              <a:t>Objectives </a:t>
            </a:r>
            <a:endParaRPr lang="en-US"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ADE7094-A221-4046-BEBC-F433CD2D678F}"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6" name="Slide Number Placeholder 5"/>
          <p:cNvSpPr>
            <a:spLocks noGrp="1"/>
          </p:cNvSpPr>
          <p:nvPr>
            <p:ph type="sldNum" sz="quarter" idx="12"/>
          </p:nvPr>
        </p:nvSpPr>
        <p:spPr/>
        <p:txBody>
          <a:bodyPr/>
          <a:lstStyle/>
          <a:p>
            <a:fld id="{B3FF6EFA-CE3E-45B5-8032-ADD62FD9E906}" type="slidenum">
              <a:rPr lang="en-US" smtClean="0"/>
              <a:pPr/>
              <a:t>2</a:t>
            </a:fld>
            <a:endParaRPr lang="en-US" dirty="0"/>
          </a:p>
        </p:txBody>
      </p:sp>
      <p:sp>
        <p:nvSpPr>
          <p:cNvPr id="3" name="Content Placeholder 2"/>
          <p:cNvSpPr>
            <a:spLocks noGrp="1"/>
          </p:cNvSpPr>
          <p:nvPr>
            <p:ph sz="quarter" idx="1"/>
          </p:nvPr>
        </p:nvSpPr>
        <p:spPr>
          <a:xfrm>
            <a:off x="457200" y="914400"/>
            <a:ext cx="8229600" cy="5211763"/>
          </a:xfrm>
        </p:spPr>
        <p:txBody>
          <a:bodyPr>
            <a:normAutofit/>
          </a:bodyPr>
          <a:lstStyle/>
          <a:p>
            <a:pPr>
              <a:buNone/>
            </a:pPr>
            <a:r>
              <a:rPr lang="en-US" dirty="0" smtClean="0">
                <a:latin typeface="Times New Roman" pitchFamily="18" charset="0"/>
                <a:cs typeface="Times New Roman" pitchFamily="18" charset="0"/>
              </a:rPr>
              <a:t>By the end of the course, the student should be able to:</a:t>
            </a:r>
          </a:p>
          <a:p>
            <a:r>
              <a:rPr lang="en-US" dirty="0" smtClean="0">
                <a:latin typeface="Times New Roman" pitchFamily="18" charset="0"/>
                <a:cs typeface="Times New Roman" pitchFamily="18" charset="0"/>
              </a:rPr>
              <a:t>State the rights of drugs administration</a:t>
            </a:r>
          </a:p>
          <a:p>
            <a:r>
              <a:rPr lang="en-US" dirty="0" smtClean="0">
                <a:latin typeface="Times New Roman" pitchFamily="18" charset="0"/>
                <a:cs typeface="Times New Roman" pitchFamily="18" charset="0"/>
              </a:rPr>
              <a:t>Adhere to the nursing considerations in drug administration</a:t>
            </a:r>
          </a:p>
          <a:p>
            <a:r>
              <a:rPr lang="en-US" dirty="0" smtClean="0">
                <a:latin typeface="Times New Roman" pitchFamily="18" charset="0"/>
                <a:cs typeface="Times New Roman" pitchFamily="18" charset="0"/>
              </a:rPr>
              <a:t>Classify the drugs and stating the MOA, indications, S/E, contraindications</a:t>
            </a:r>
          </a:p>
          <a:p>
            <a:r>
              <a:rPr lang="en-US" dirty="0" smtClean="0">
                <a:latin typeface="Times New Roman" pitchFamily="18" charset="0"/>
                <a:cs typeface="Times New Roman" pitchFamily="18" charset="0"/>
              </a:rPr>
              <a:t>Describe how to monitor drugs toxicities</a:t>
            </a:r>
          </a:p>
          <a:p>
            <a:r>
              <a:rPr lang="en-US" dirty="0" smtClean="0">
                <a:latin typeface="Times New Roman" pitchFamily="18" charset="0"/>
                <a:cs typeface="Times New Roman" pitchFamily="18" charset="0"/>
              </a:rPr>
              <a:t>Adhere to controlled drugs act while administering controlled drugs.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Pharmacokinetics</a:t>
            </a:r>
          </a:p>
        </p:txBody>
      </p:sp>
      <p:sp>
        <p:nvSpPr>
          <p:cNvPr id="6" name="Date Placeholder 5"/>
          <p:cNvSpPr>
            <a:spLocks noGrp="1"/>
          </p:cNvSpPr>
          <p:nvPr>
            <p:ph type="dt" sz="half" idx="10"/>
          </p:nvPr>
        </p:nvSpPr>
        <p:spPr/>
        <p:txBody>
          <a:bodyPr/>
          <a:lstStyle/>
          <a:p>
            <a:fld id="{40BF0FCB-7F5C-4137-B85D-A98125E5D2ED}" type="datetime12">
              <a:rPr lang="en-US" smtClean="0"/>
              <a:pPr/>
              <a:t>4:25 PM</a:t>
            </a:fld>
            <a:endParaRPr lang="en-US"/>
          </a:p>
        </p:txBody>
      </p:sp>
      <p:sp>
        <p:nvSpPr>
          <p:cNvPr id="8" name="Footer Placeholder 7"/>
          <p:cNvSpPr>
            <a:spLocks noGrp="1"/>
          </p:cNvSpPr>
          <p:nvPr>
            <p:ph type="ftr" sz="quarter" idx="11"/>
          </p:nvPr>
        </p:nvSpPr>
        <p:spPr/>
        <p:txBody>
          <a:bodyPr/>
          <a:lstStyle/>
          <a:p>
            <a:r>
              <a:rPr lang="en-US" smtClean="0"/>
              <a:t>Nursing  Pharmacology</a:t>
            </a:r>
            <a:endParaRPr lang="en-US"/>
          </a:p>
        </p:txBody>
      </p:sp>
      <p:sp>
        <p:nvSpPr>
          <p:cNvPr id="7" name="Slide Number Placeholder 6"/>
          <p:cNvSpPr>
            <a:spLocks noGrp="1"/>
          </p:cNvSpPr>
          <p:nvPr>
            <p:ph type="sldNum" sz="quarter" idx="12"/>
          </p:nvPr>
        </p:nvSpPr>
        <p:spPr/>
        <p:txBody>
          <a:bodyPr/>
          <a:lstStyle/>
          <a:p>
            <a:fld id="{B3FF6EFA-CE3E-45B5-8032-ADD62FD9E906}" type="slidenum">
              <a:rPr lang="en-US" smtClean="0"/>
              <a:pPr/>
              <a:t>20</a:t>
            </a:fld>
            <a:endParaRPr lang="en-US"/>
          </a:p>
        </p:txBody>
      </p:sp>
      <p:sp>
        <p:nvSpPr>
          <p:cNvPr id="11267" name="Rectangle 3"/>
          <p:cNvSpPr>
            <a:spLocks noGrp="1" noChangeArrowheads="1"/>
          </p:cNvSpPr>
          <p:nvPr>
            <p:ph sz="quarter" idx="1"/>
          </p:nvPr>
        </p:nvSpPr>
        <p:spPr>
          <a:noFill/>
        </p:spPr>
        <p:txBody>
          <a:bodyPr/>
          <a:lstStyle/>
          <a:p>
            <a:pPr eaLnBrk="1" hangingPunct="1"/>
            <a:r>
              <a:rPr lang="en-US" smtClean="0"/>
              <a:t>Activity of a drug within the body over a period of time</a:t>
            </a:r>
          </a:p>
          <a:p>
            <a:pPr eaLnBrk="1" hangingPunct="1"/>
            <a:r>
              <a:rPr lang="en-US" smtClean="0"/>
              <a:t>Includes ADME</a:t>
            </a:r>
          </a:p>
          <a:p>
            <a:pPr lvl="1" eaLnBrk="1" hangingPunct="1"/>
            <a:r>
              <a:rPr lang="en-US" smtClean="0"/>
              <a:t>absorption</a:t>
            </a:r>
          </a:p>
          <a:p>
            <a:pPr lvl="1" eaLnBrk="1" hangingPunct="1"/>
            <a:r>
              <a:rPr lang="en-US" smtClean="0"/>
              <a:t>distribution</a:t>
            </a:r>
          </a:p>
          <a:p>
            <a:pPr lvl="1" eaLnBrk="1" hangingPunct="1"/>
            <a:r>
              <a:rPr lang="en-US" smtClean="0"/>
              <a:t>metabolism</a:t>
            </a:r>
          </a:p>
          <a:p>
            <a:pPr lvl="1" eaLnBrk="1" hangingPunct="1"/>
            <a:r>
              <a:rPr lang="en-US" smtClean="0"/>
              <a:t>elimination </a:t>
            </a:r>
          </a:p>
        </p:txBody>
      </p:sp>
      <p:sp>
        <p:nvSpPr>
          <p:cNvPr id="11268" name="Rectangle 5"/>
          <p:cNvSpPr>
            <a:spLocks noChangeArrowheads="1"/>
          </p:cNvSpPr>
          <p:nvPr/>
        </p:nvSpPr>
        <p:spPr bwMode="auto">
          <a:xfrm>
            <a:off x="4267200" y="2590800"/>
            <a:ext cx="4191000" cy="3810000"/>
          </a:xfrm>
          <a:prstGeom prst="rect">
            <a:avLst/>
          </a:prstGeom>
          <a:solidFill>
            <a:schemeClr val="bg1"/>
          </a:solidFill>
          <a:ln w="9525">
            <a:solidFill>
              <a:schemeClr val="tx1"/>
            </a:solidFill>
            <a:miter lim="800000"/>
            <a:headEnd/>
            <a:tailEnd/>
          </a:ln>
        </p:spPr>
        <p:txBody>
          <a:bodyPr wrap="none" anchor="ctr"/>
          <a:lstStyle/>
          <a:p>
            <a:endParaRPr lang="en-US"/>
          </a:p>
        </p:txBody>
      </p:sp>
      <p:pic>
        <p:nvPicPr>
          <p:cNvPr id="11269" name="Picture 6" descr="Figure-02-01"/>
          <p:cNvPicPr>
            <a:picLocks noChangeAspect="1" noChangeArrowheads="1"/>
          </p:cNvPicPr>
          <p:nvPr/>
        </p:nvPicPr>
        <p:blipFill>
          <a:blip r:embed="rId2" cstate="print"/>
          <a:srcRect/>
          <a:stretch>
            <a:fillRect/>
          </a:stretch>
        </p:blipFill>
        <p:spPr bwMode="auto">
          <a:xfrm>
            <a:off x="4267200" y="1905000"/>
            <a:ext cx="4114799"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normAutofit fontScale="90000"/>
          </a:bodyPr>
          <a:lstStyle/>
          <a:p>
            <a:pPr eaLnBrk="1" hangingPunct="1"/>
            <a:r>
              <a:rPr lang="en-US" sz="4000" dirty="0" smtClean="0"/>
              <a:t>Nucleotide Reverse Transcriptase Inhibitors (</a:t>
            </a:r>
            <a:r>
              <a:rPr lang="en-US" sz="4000" dirty="0" err="1" smtClean="0"/>
              <a:t>NtRTIs</a:t>
            </a:r>
            <a:r>
              <a:rPr lang="en-US" sz="4000" dirty="0" smtClean="0"/>
              <a:t>)</a:t>
            </a:r>
          </a:p>
        </p:txBody>
      </p:sp>
      <p:sp>
        <p:nvSpPr>
          <p:cNvPr id="4" name="Date Placeholder 3"/>
          <p:cNvSpPr>
            <a:spLocks noGrp="1"/>
          </p:cNvSpPr>
          <p:nvPr>
            <p:ph type="dt" sz="half" idx="10"/>
          </p:nvPr>
        </p:nvSpPr>
        <p:spPr/>
        <p:txBody>
          <a:bodyPr/>
          <a:lstStyle/>
          <a:p>
            <a:fld id="{C4C0CBEB-ED12-41D3-8F03-148D4D08C92B}"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200</a:t>
            </a:fld>
            <a:endParaRPr lang="en-US"/>
          </a:p>
        </p:txBody>
      </p:sp>
      <p:sp>
        <p:nvSpPr>
          <p:cNvPr id="77827" name="Rectangle 3"/>
          <p:cNvSpPr>
            <a:spLocks noGrp="1" noChangeArrowheads="1"/>
          </p:cNvSpPr>
          <p:nvPr>
            <p:ph sz="quarter" idx="1"/>
          </p:nvPr>
        </p:nvSpPr>
        <p:spPr>
          <a:xfrm>
            <a:off x="685800" y="1981200"/>
            <a:ext cx="7010400" cy="4114800"/>
          </a:xfrm>
          <a:noFill/>
        </p:spPr>
        <p:txBody>
          <a:bodyPr/>
          <a:lstStyle/>
          <a:p>
            <a:pPr eaLnBrk="1" hangingPunct="1"/>
            <a:r>
              <a:rPr lang="en-US" dirty="0" smtClean="0"/>
              <a:t>Inhibit the activity of HIV-1 reverse transcriptase by competing with natural nucleic acid substrates</a:t>
            </a:r>
          </a:p>
          <a:p>
            <a:pPr eaLnBrk="1" hangingPunct="1"/>
            <a:r>
              <a:rPr lang="en-US" dirty="0" smtClean="0"/>
              <a:t>Cause termination of chain formation after incorporating in viral nucleic acid</a:t>
            </a:r>
          </a:p>
          <a:p>
            <a:pPr>
              <a:buNone/>
            </a:pPr>
            <a:r>
              <a:rPr lang="en-US" dirty="0" smtClean="0"/>
              <a:t>Example: </a:t>
            </a:r>
            <a:r>
              <a:rPr lang="en-US" dirty="0" err="1" smtClean="0"/>
              <a:t>tenofovir</a:t>
            </a:r>
            <a:r>
              <a:rPr lang="en-US" dirty="0" smtClean="0"/>
              <a:t> (</a:t>
            </a:r>
            <a:r>
              <a:rPr lang="en-US" dirty="0" err="1" smtClean="0"/>
              <a:t>Viread</a:t>
            </a:r>
            <a:r>
              <a:rPr lang="en-US" dirty="0" smtClean="0"/>
              <a:t>)</a:t>
            </a:r>
          </a:p>
          <a:p>
            <a:pPr eaLnBrk="1" hangingPunct="1"/>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Effect transition="in" filter="box(in)">
                                      <p:cBhvr>
                                        <p:cTn id="7" dur="500"/>
                                        <p:tgtEl>
                                          <p:spTgt spid="778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7827">
                                            <p:txEl>
                                              <p:pRg st="1" end="1"/>
                                            </p:txEl>
                                          </p:spTgt>
                                        </p:tgtEl>
                                        <p:attrNameLst>
                                          <p:attrName>style.visibility</p:attrName>
                                        </p:attrNameLst>
                                      </p:cBhvr>
                                      <p:to>
                                        <p:strVal val="visible"/>
                                      </p:to>
                                    </p:set>
                                    <p:animEffect transition="in" filter="blinds(horizontal)">
                                      <p:cBhvr>
                                        <p:cTn id="12" dur="500"/>
                                        <p:tgtEl>
                                          <p:spTgt spid="77827">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7827">
                                            <p:txEl>
                                              <p:pRg st="2" end="2"/>
                                            </p:txEl>
                                          </p:spTgt>
                                        </p:tgtEl>
                                        <p:attrNameLst>
                                          <p:attrName>style.visibility</p:attrName>
                                        </p:attrNameLst>
                                      </p:cBhvr>
                                      <p:to>
                                        <p:strVal val="visible"/>
                                      </p:to>
                                    </p:set>
                                    <p:animEffect transition="in" filter="blinds(horizontal)">
                                      <p:cBhvr>
                                        <p:cTn id="15" dur="500"/>
                                        <p:tgtEl>
                                          <p:spTgt spid="778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E86194EC-5878-4901-9B11-648CCA6F369A}"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201</a:t>
            </a:fld>
            <a:endParaRPr lang="en-US"/>
          </a:p>
        </p:txBody>
      </p:sp>
      <p:sp>
        <p:nvSpPr>
          <p:cNvPr id="185346" name="Rectangle 2"/>
          <p:cNvSpPr>
            <a:spLocks noGrp="1" noChangeArrowheads="1"/>
          </p:cNvSpPr>
          <p:nvPr>
            <p:ph sz="quarter" idx="1"/>
          </p:nvPr>
        </p:nvSpPr>
        <p:spPr>
          <a:xfrm>
            <a:off x="228601" y="381000"/>
            <a:ext cx="8610600" cy="6172199"/>
          </a:xfrm>
        </p:spPr>
        <p:txBody>
          <a:bodyPr>
            <a:noAutofit/>
          </a:bodyPr>
          <a:lstStyle/>
          <a:p>
            <a:pPr eaLnBrk="1" hangingPunct="1">
              <a:lnSpc>
                <a:spcPct val="80000"/>
              </a:lnSpc>
              <a:buFontTx/>
              <a:buNone/>
              <a:defRPr/>
            </a:pPr>
            <a:r>
              <a:rPr lang="en-US" b="1" u="sng" dirty="0"/>
              <a:t>HIV </a:t>
            </a:r>
            <a:r>
              <a:rPr lang="en-US" b="1" u="sng" dirty="0" smtClean="0"/>
              <a:t>TREATMENT</a:t>
            </a:r>
            <a:endParaRPr lang="en-US" b="1" u="sng" dirty="0"/>
          </a:p>
          <a:p>
            <a:pPr eaLnBrk="1" hangingPunct="1">
              <a:lnSpc>
                <a:spcPct val="80000"/>
              </a:lnSpc>
              <a:buFontTx/>
              <a:buNone/>
              <a:defRPr/>
            </a:pPr>
            <a:r>
              <a:rPr lang="en-US" dirty="0" smtClean="0"/>
              <a:t>Primary goal </a:t>
            </a:r>
            <a:r>
              <a:rPr lang="en-US" dirty="0"/>
              <a:t>of HIV treatment is</a:t>
            </a:r>
          </a:p>
          <a:p>
            <a:pPr eaLnBrk="1" hangingPunct="1">
              <a:lnSpc>
                <a:spcPct val="80000"/>
              </a:lnSpc>
              <a:buFontTx/>
              <a:buNone/>
              <a:defRPr/>
            </a:pPr>
            <a:r>
              <a:rPr lang="en-US" dirty="0">
                <a:cs typeface="Arial" charset="0"/>
              </a:rPr>
              <a:t>	●</a:t>
            </a:r>
            <a:r>
              <a:rPr lang="en-US" dirty="0"/>
              <a:t>Prevention of complications of HIV</a:t>
            </a:r>
          </a:p>
          <a:p>
            <a:pPr eaLnBrk="1" hangingPunct="1">
              <a:lnSpc>
                <a:spcPct val="80000"/>
              </a:lnSpc>
              <a:buFontTx/>
              <a:buNone/>
              <a:defRPr/>
            </a:pPr>
            <a:r>
              <a:rPr lang="en-US" dirty="0">
                <a:cs typeface="Arial" charset="0"/>
              </a:rPr>
              <a:t>	●</a:t>
            </a:r>
            <a:r>
              <a:rPr lang="en-US" dirty="0"/>
              <a:t> Prolong survival</a:t>
            </a:r>
          </a:p>
          <a:p>
            <a:pPr eaLnBrk="1" hangingPunct="1">
              <a:lnSpc>
                <a:spcPct val="80000"/>
              </a:lnSpc>
              <a:buFontTx/>
              <a:buNone/>
              <a:defRPr/>
            </a:pPr>
            <a:r>
              <a:rPr lang="en-US" b="1" dirty="0"/>
              <a:t>HAART</a:t>
            </a:r>
            <a:r>
              <a:rPr lang="en-US" dirty="0"/>
              <a:t> – initial triple combination </a:t>
            </a:r>
          </a:p>
          <a:p>
            <a:pPr eaLnBrk="1" hangingPunct="1">
              <a:lnSpc>
                <a:spcPct val="80000"/>
              </a:lnSpc>
              <a:buFontTx/>
              <a:buNone/>
              <a:defRPr/>
            </a:pPr>
            <a:r>
              <a:rPr lang="en-US" dirty="0"/>
              <a:t>	2 NRTIs + 1PI or NNRTI (e.g. NVP or EFA, </a:t>
            </a:r>
            <a:r>
              <a:rPr lang="en-US" dirty="0" err="1"/>
              <a:t>lamivudine</a:t>
            </a:r>
            <a:r>
              <a:rPr lang="en-US" dirty="0"/>
              <a:t>,  </a:t>
            </a:r>
            <a:r>
              <a:rPr lang="en-US" dirty="0" err="1"/>
              <a:t>stavudine</a:t>
            </a:r>
            <a:r>
              <a:rPr lang="en-US" dirty="0"/>
              <a:t>)					</a:t>
            </a:r>
          </a:p>
          <a:p>
            <a:pPr eaLnBrk="1" hangingPunct="1">
              <a:lnSpc>
                <a:spcPct val="80000"/>
              </a:lnSpc>
              <a:buFontTx/>
              <a:buNone/>
              <a:defRPr/>
            </a:pPr>
            <a:r>
              <a:rPr lang="en-US" b="1" dirty="0" smtClean="0"/>
              <a:t>Treatment aims </a:t>
            </a:r>
            <a:r>
              <a:rPr lang="en-US" b="1" dirty="0"/>
              <a:t>to achieve</a:t>
            </a:r>
          </a:p>
          <a:p>
            <a:pPr eaLnBrk="1" hangingPunct="1">
              <a:lnSpc>
                <a:spcPct val="80000"/>
              </a:lnSpc>
              <a:buFontTx/>
              <a:buNone/>
              <a:defRPr/>
            </a:pPr>
            <a:r>
              <a:rPr lang="en-US" dirty="0">
                <a:cs typeface="Arial" charset="0"/>
              </a:rPr>
              <a:t>	●</a:t>
            </a:r>
            <a:r>
              <a:rPr lang="en-US" dirty="0"/>
              <a:t> Potency</a:t>
            </a:r>
          </a:p>
          <a:p>
            <a:pPr eaLnBrk="1" hangingPunct="1">
              <a:lnSpc>
                <a:spcPct val="80000"/>
              </a:lnSpc>
              <a:buFontTx/>
              <a:buNone/>
              <a:defRPr/>
            </a:pPr>
            <a:r>
              <a:rPr lang="en-US" dirty="0">
                <a:cs typeface="Arial" charset="0"/>
              </a:rPr>
              <a:t>	●</a:t>
            </a:r>
            <a:r>
              <a:rPr lang="en-US" dirty="0"/>
              <a:t> Adherence (doses per day) &amp; tolerability (S/E short and long term)</a:t>
            </a:r>
          </a:p>
          <a:p>
            <a:pPr eaLnBrk="1" hangingPunct="1">
              <a:lnSpc>
                <a:spcPct val="80000"/>
              </a:lnSpc>
              <a:buFontTx/>
              <a:buNone/>
              <a:defRPr/>
            </a:pPr>
            <a:r>
              <a:rPr lang="en-US" dirty="0">
                <a:cs typeface="Arial" charset="0"/>
              </a:rPr>
              <a:t>	●</a:t>
            </a:r>
            <a:r>
              <a:rPr lang="en-US" dirty="0"/>
              <a:t> Minimal drug-drug interactions </a:t>
            </a:r>
          </a:p>
          <a:p>
            <a:pPr eaLnBrk="1" hangingPunct="1">
              <a:lnSpc>
                <a:spcPct val="80000"/>
              </a:lnSpc>
              <a:buFontTx/>
              <a:buNone/>
              <a:defRPr/>
            </a:pPr>
            <a:r>
              <a:rPr lang="en-US" dirty="0"/>
              <a:t> </a:t>
            </a:r>
          </a:p>
          <a:p>
            <a:pPr eaLnBrk="1" hangingPunct="1">
              <a:lnSpc>
                <a:spcPct val="80000"/>
              </a:lnSpc>
              <a:buFontTx/>
              <a:buNone/>
              <a:defRPr/>
            </a:pPr>
            <a:endParaRPr lang="en-US" dirty="0"/>
          </a:p>
          <a:p>
            <a:pPr eaLnBrk="1" hangingPunct="1">
              <a:lnSpc>
                <a:spcPct val="80000"/>
              </a:lnSpc>
              <a:buFontTx/>
              <a:buNone/>
              <a:defRPr/>
            </a:pP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5346">
                                            <p:txEl>
                                              <p:pRg st="0" end="0"/>
                                            </p:txEl>
                                          </p:spTgt>
                                        </p:tgtEl>
                                        <p:attrNameLst>
                                          <p:attrName>style.visibility</p:attrName>
                                        </p:attrNameLst>
                                      </p:cBhvr>
                                      <p:to>
                                        <p:strVal val="visible"/>
                                      </p:to>
                                    </p:set>
                                    <p:animEffect transition="in" filter="blinds(horizontal)">
                                      <p:cBhvr>
                                        <p:cTn id="7" dur="500"/>
                                        <p:tgtEl>
                                          <p:spTgt spid="18534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5346">
                                            <p:txEl>
                                              <p:pRg st="1" end="1"/>
                                            </p:txEl>
                                          </p:spTgt>
                                        </p:tgtEl>
                                        <p:attrNameLst>
                                          <p:attrName>style.visibility</p:attrName>
                                        </p:attrNameLst>
                                      </p:cBhvr>
                                      <p:to>
                                        <p:strVal val="visible"/>
                                      </p:to>
                                    </p:set>
                                    <p:animEffect transition="in" filter="blinds(horizontal)">
                                      <p:cBhvr>
                                        <p:cTn id="10" dur="500"/>
                                        <p:tgtEl>
                                          <p:spTgt spid="18534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85346">
                                            <p:txEl>
                                              <p:pRg st="2" end="2"/>
                                            </p:txEl>
                                          </p:spTgt>
                                        </p:tgtEl>
                                        <p:attrNameLst>
                                          <p:attrName>style.visibility</p:attrName>
                                        </p:attrNameLst>
                                      </p:cBhvr>
                                      <p:to>
                                        <p:strVal val="visible"/>
                                      </p:to>
                                    </p:set>
                                    <p:animEffect transition="in" filter="blinds(horizontal)">
                                      <p:cBhvr>
                                        <p:cTn id="13" dur="500"/>
                                        <p:tgtEl>
                                          <p:spTgt spid="185346">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85346">
                                            <p:txEl>
                                              <p:pRg st="3" end="3"/>
                                            </p:txEl>
                                          </p:spTgt>
                                        </p:tgtEl>
                                        <p:attrNameLst>
                                          <p:attrName>style.visibility</p:attrName>
                                        </p:attrNameLst>
                                      </p:cBhvr>
                                      <p:to>
                                        <p:strVal val="visible"/>
                                      </p:to>
                                    </p:set>
                                    <p:animEffect transition="in" filter="blinds(horizontal)">
                                      <p:cBhvr>
                                        <p:cTn id="16" dur="500"/>
                                        <p:tgtEl>
                                          <p:spTgt spid="18534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85346">
                                            <p:txEl>
                                              <p:pRg st="4" end="4"/>
                                            </p:txEl>
                                          </p:spTgt>
                                        </p:tgtEl>
                                        <p:attrNameLst>
                                          <p:attrName>style.visibility</p:attrName>
                                        </p:attrNameLst>
                                      </p:cBhvr>
                                      <p:to>
                                        <p:strVal val="visible"/>
                                      </p:to>
                                    </p:set>
                                    <p:animEffect transition="in" filter="blinds(horizontal)">
                                      <p:cBhvr>
                                        <p:cTn id="21" dur="500"/>
                                        <p:tgtEl>
                                          <p:spTgt spid="185346">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85346">
                                            <p:txEl>
                                              <p:pRg st="5" end="5"/>
                                            </p:txEl>
                                          </p:spTgt>
                                        </p:tgtEl>
                                        <p:attrNameLst>
                                          <p:attrName>style.visibility</p:attrName>
                                        </p:attrNameLst>
                                      </p:cBhvr>
                                      <p:to>
                                        <p:strVal val="visible"/>
                                      </p:to>
                                    </p:set>
                                    <p:animEffect transition="in" filter="blinds(horizontal)">
                                      <p:cBhvr>
                                        <p:cTn id="24" dur="500"/>
                                        <p:tgtEl>
                                          <p:spTgt spid="185346">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85346">
                                            <p:txEl>
                                              <p:pRg st="6" end="6"/>
                                            </p:txEl>
                                          </p:spTgt>
                                        </p:tgtEl>
                                        <p:attrNameLst>
                                          <p:attrName>style.visibility</p:attrName>
                                        </p:attrNameLst>
                                      </p:cBhvr>
                                      <p:to>
                                        <p:strVal val="visible"/>
                                      </p:to>
                                    </p:set>
                                    <p:animEffect transition="in" filter="blinds(horizontal)">
                                      <p:cBhvr>
                                        <p:cTn id="29" dur="500"/>
                                        <p:tgtEl>
                                          <p:spTgt spid="185346">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85346">
                                            <p:txEl>
                                              <p:pRg st="7" end="7"/>
                                            </p:txEl>
                                          </p:spTgt>
                                        </p:tgtEl>
                                        <p:attrNameLst>
                                          <p:attrName>style.visibility</p:attrName>
                                        </p:attrNameLst>
                                      </p:cBhvr>
                                      <p:to>
                                        <p:strVal val="visible"/>
                                      </p:to>
                                    </p:set>
                                    <p:animEffect transition="in" filter="blinds(horizontal)">
                                      <p:cBhvr>
                                        <p:cTn id="32" dur="500"/>
                                        <p:tgtEl>
                                          <p:spTgt spid="185346">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85346">
                                            <p:txEl>
                                              <p:pRg st="8" end="8"/>
                                            </p:txEl>
                                          </p:spTgt>
                                        </p:tgtEl>
                                        <p:attrNameLst>
                                          <p:attrName>style.visibility</p:attrName>
                                        </p:attrNameLst>
                                      </p:cBhvr>
                                      <p:to>
                                        <p:strVal val="visible"/>
                                      </p:to>
                                    </p:set>
                                    <p:animEffect transition="in" filter="blinds(horizontal)">
                                      <p:cBhvr>
                                        <p:cTn id="35" dur="500"/>
                                        <p:tgtEl>
                                          <p:spTgt spid="185346">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85346">
                                            <p:txEl>
                                              <p:pRg st="9" end="9"/>
                                            </p:txEl>
                                          </p:spTgt>
                                        </p:tgtEl>
                                        <p:attrNameLst>
                                          <p:attrName>style.visibility</p:attrName>
                                        </p:attrNameLst>
                                      </p:cBhvr>
                                      <p:to>
                                        <p:strVal val="visible"/>
                                      </p:to>
                                    </p:set>
                                    <p:animEffect transition="in" filter="blinds(horizontal)">
                                      <p:cBhvr>
                                        <p:cTn id="38" dur="500"/>
                                        <p:tgtEl>
                                          <p:spTgt spid="18534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E2FCFD57-47A4-461D-8820-A3ABFF4244D0}"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202</a:t>
            </a:fld>
            <a:endParaRPr lang="en-US"/>
          </a:p>
        </p:txBody>
      </p:sp>
      <p:sp>
        <p:nvSpPr>
          <p:cNvPr id="164866" name="Rectangle 2"/>
          <p:cNvSpPr>
            <a:spLocks noGrp="1" noChangeArrowheads="1"/>
          </p:cNvSpPr>
          <p:nvPr>
            <p:ph sz="quarter" idx="1"/>
          </p:nvPr>
        </p:nvSpPr>
        <p:spPr>
          <a:xfrm>
            <a:off x="304801" y="228865"/>
            <a:ext cx="8610336" cy="6476735"/>
          </a:xfrm>
        </p:spPr>
        <p:txBody>
          <a:bodyPr>
            <a:noAutofit/>
          </a:bodyPr>
          <a:lstStyle/>
          <a:p>
            <a:pPr>
              <a:lnSpc>
                <a:spcPct val="90000"/>
              </a:lnSpc>
              <a:buNone/>
              <a:defRPr/>
            </a:pPr>
            <a:r>
              <a:rPr lang="en-US" b="1" dirty="0" smtClean="0">
                <a:latin typeface="Comic Sans MS" pitchFamily="66" charset="0"/>
              </a:rPr>
              <a:t>		   </a:t>
            </a:r>
            <a:r>
              <a:rPr lang="en-US" b="1" u="sng" dirty="0" smtClean="0">
                <a:latin typeface="Comic Sans MS" pitchFamily="66" charset="0"/>
              </a:rPr>
              <a:t>OTHER ANTI-VIRAL AGENTS</a:t>
            </a:r>
          </a:p>
          <a:p>
            <a:pPr eaLnBrk="1" hangingPunct="1">
              <a:lnSpc>
                <a:spcPct val="90000"/>
              </a:lnSpc>
              <a:buFontTx/>
              <a:buNone/>
              <a:defRPr/>
            </a:pPr>
            <a:r>
              <a:rPr lang="en-US" b="1" dirty="0" smtClean="0">
                <a:latin typeface="Comic Sans MS" pitchFamily="66" charset="0"/>
              </a:rPr>
              <a:t>1. ANTI-INFLUENZA </a:t>
            </a:r>
            <a:r>
              <a:rPr lang="en-US" b="1" dirty="0">
                <a:latin typeface="Comic Sans MS" pitchFamily="66" charset="0"/>
              </a:rPr>
              <a:t>(A) AGENTS</a:t>
            </a:r>
            <a:r>
              <a:rPr lang="en-US" dirty="0">
                <a:latin typeface="Comic Sans MS" pitchFamily="66" charset="0"/>
              </a:rPr>
              <a:t> </a:t>
            </a:r>
            <a:r>
              <a:rPr lang="en-US" dirty="0"/>
              <a:t>- </a:t>
            </a:r>
            <a:r>
              <a:rPr lang="en-US" b="1" dirty="0" err="1"/>
              <a:t>Amantadine</a:t>
            </a:r>
            <a:r>
              <a:rPr lang="en-US" b="1" dirty="0"/>
              <a:t> and </a:t>
            </a:r>
            <a:r>
              <a:rPr lang="en-US" b="1" dirty="0" err="1" smtClean="0"/>
              <a:t>rimantadine</a:t>
            </a:r>
            <a:endParaRPr lang="en-US" dirty="0"/>
          </a:p>
          <a:p>
            <a:pPr eaLnBrk="1" hangingPunct="1">
              <a:lnSpc>
                <a:spcPct val="90000"/>
              </a:lnSpc>
              <a:buFontTx/>
              <a:buNone/>
              <a:defRPr/>
            </a:pPr>
            <a:r>
              <a:rPr lang="en-US" u="sng" dirty="0" err="1" smtClean="0"/>
              <a:t>Administartion</a:t>
            </a:r>
            <a:r>
              <a:rPr lang="en-US" dirty="0" smtClean="0"/>
              <a:t>: </a:t>
            </a:r>
            <a:r>
              <a:rPr lang="en-US" dirty="0"/>
              <a:t>oral</a:t>
            </a:r>
          </a:p>
          <a:p>
            <a:pPr eaLnBrk="1" hangingPunct="1">
              <a:lnSpc>
                <a:spcPct val="90000"/>
              </a:lnSpc>
              <a:buFontTx/>
              <a:buNone/>
              <a:defRPr/>
            </a:pPr>
            <a:r>
              <a:rPr lang="en-US" u="sng" dirty="0" smtClean="0"/>
              <a:t>Absorption</a:t>
            </a:r>
            <a:r>
              <a:rPr lang="en-US" dirty="0" smtClean="0"/>
              <a:t>: </a:t>
            </a:r>
            <a:r>
              <a:rPr lang="en-US" dirty="0"/>
              <a:t>good </a:t>
            </a:r>
          </a:p>
          <a:p>
            <a:pPr eaLnBrk="1" hangingPunct="1">
              <a:lnSpc>
                <a:spcPct val="90000"/>
              </a:lnSpc>
              <a:buFontTx/>
              <a:buNone/>
              <a:defRPr/>
            </a:pPr>
            <a:r>
              <a:rPr lang="en-US" u="sng" dirty="0" smtClean="0"/>
              <a:t>Distribution</a:t>
            </a:r>
            <a:r>
              <a:rPr lang="en-US" dirty="0" smtClean="0"/>
              <a:t>: </a:t>
            </a:r>
            <a:r>
              <a:rPr lang="en-US" dirty="0"/>
              <a:t>wide (only </a:t>
            </a:r>
            <a:r>
              <a:rPr lang="en-US" dirty="0" err="1" smtClean="0"/>
              <a:t>amantadine</a:t>
            </a:r>
            <a:r>
              <a:rPr lang="en-US" dirty="0" smtClean="0"/>
              <a:t> enters </a:t>
            </a:r>
            <a:r>
              <a:rPr lang="en-US" dirty="0"/>
              <a:t>into CSF</a:t>
            </a:r>
            <a:r>
              <a:rPr lang="en-US" dirty="0" smtClean="0"/>
              <a:t>)</a:t>
            </a:r>
            <a:endParaRPr lang="en-US" dirty="0"/>
          </a:p>
          <a:p>
            <a:pPr eaLnBrk="1" hangingPunct="1">
              <a:lnSpc>
                <a:spcPct val="90000"/>
              </a:lnSpc>
              <a:buFontTx/>
              <a:buNone/>
              <a:defRPr/>
            </a:pPr>
            <a:r>
              <a:rPr lang="en-US" u="sng" dirty="0"/>
              <a:t>S/E</a:t>
            </a:r>
          </a:p>
          <a:p>
            <a:pPr eaLnBrk="1" hangingPunct="1">
              <a:lnSpc>
                <a:spcPct val="90000"/>
              </a:lnSpc>
              <a:buFontTx/>
              <a:buNone/>
              <a:defRPr/>
            </a:pPr>
            <a:r>
              <a:rPr lang="en-US" dirty="0">
                <a:cs typeface="Arial" charset="0"/>
              </a:rPr>
              <a:t>	●</a:t>
            </a:r>
            <a:r>
              <a:rPr lang="en-US" dirty="0"/>
              <a:t>CNS disturbance </a:t>
            </a:r>
            <a:r>
              <a:rPr lang="en-US" dirty="0" smtClean="0"/>
              <a:t>(especially with </a:t>
            </a:r>
            <a:r>
              <a:rPr lang="en-US" dirty="0" err="1" smtClean="0"/>
              <a:t>amantadine</a:t>
            </a:r>
            <a:r>
              <a:rPr lang="en-US" dirty="0"/>
              <a:t>)</a:t>
            </a:r>
            <a:r>
              <a:rPr lang="en-US" dirty="0" smtClean="0"/>
              <a:t>  </a:t>
            </a:r>
            <a:endParaRPr lang="en-US" dirty="0"/>
          </a:p>
          <a:p>
            <a:pPr eaLnBrk="1" hangingPunct="1">
              <a:lnSpc>
                <a:spcPct val="90000"/>
              </a:lnSpc>
              <a:buFontTx/>
              <a:buNone/>
              <a:defRPr/>
            </a:pPr>
            <a:r>
              <a:rPr lang="en-US" dirty="0">
                <a:cs typeface="Arial" charset="0"/>
              </a:rPr>
              <a:t>	●</a:t>
            </a:r>
            <a:r>
              <a:rPr lang="en-US" dirty="0" err="1"/>
              <a:t>Teratogenic</a:t>
            </a:r>
            <a:r>
              <a:rPr lang="en-US" dirty="0"/>
              <a:t> and </a:t>
            </a:r>
            <a:r>
              <a:rPr lang="en-US" dirty="0" err="1"/>
              <a:t>embryotoxic</a:t>
            </a:r>
            <a:r>
              <a:rPr lang="en-US" dirty="0"/>
              <a:t>  - avoid in </a:t>
            </a:r>
            <a:r>
              <a:rPr lang="en-US" dirty="0" smtClean="0"/>
              <a:t>pregnancy</a:t>
            </a:r>
            <a:endParaRPr lang="en-US" dirty="0"/>
          </a:p>
          <a:p>
            <a:pPr eaLnBrk="1" hangingPunct="1">
              <a:lnSpc>
                <a:spcPct val="90000"/>
              </a:lnSpc>
              <a:buFontTx/>
              <a:buNone/>
              <a:defRPr/>
            </a:pPr>
            <a:r>
              <a:rPr lang="en-US" u="sng" dirty="0"/>
              <a:t>Uses</a:t>
            </a:r>
            <a:r>
              <a:rPr lang="en-US" dirty="0"/>
              <a:t> – influenza A in patients allergic to the vaccine and in </a:t>
            </a:r>
            <a:r>
              <a:rPr lang="en-US" dirty="0" smtClean="0"/>
              <a:t>epidemics.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4866">
                                            <p:txEl>
                                              <p:pRg st="0" end="0"/>
                                            </p:txEl>
                                          </p:spTgt>
                                        </p:tgtEl>
                                        <p:attrNameLst>
                                          <p:attrName>style.visibility</p:attrName>
                                        </p:attrNameLst>
                                      </p:cBhvr>
                                      <p:to>
                                        <p:strVal val="visible"/>
                                      </p:to>
                                    </p:set>
                                    <p:animEffect transition="in" filter="blinds(horizontal)">
                                      <p:cBhvr>
                                        <p:cTn id="7" dur="500"/>
                                        <p:tgtEl>
                                          <p:spTgt spid="16486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4866">
                                            <p:txEl>
                                              <p:pRg st="1" end="1"/>
                                            </p:txEl>
                                          </p:spTgt>
                                        </p:tgtEl>
                                        <p:attrNameLst>
                                          <p:attrName>style.visibility</p:attrName>
                                        </p:attrNameLst>
                                      </p:cBhvr>
                                      <p:to>
                                        <p:strVal val="visible"/>
                                      </p:to>
                                    </p:set>
                                    <p:animEffect transition="in" filter="blinds(horizontal)">
                                      <p:cBhvr>
                                        <p:cTn id="10" dur="500"/>
                                        <p:tgtEl>
                                          <p:spTgt spid="16486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64866">
                                            <p:txEl>
                                              <p:pRg st="2" end="2"/>
                                            </p:txEl>
                                          </p:spTgt>
                                        </p:tgtEl>
                                        <p:attrNameLst>
                                          <p:attrName>style.visibility</p:attrName>
                                        </p:attrNameLst>
                                      </p:cBhvr>
                                      <p:to>
                                        <p:strVal val="visible"/>
                                      </p:to>
                                    </p:set>
                                    <p:animEffect transition="in" filter="blinds(horizontal)">
                                      <p:cBhvr>
                                        <p:cTn id="15" dur="500"/>
                                        <p:tgtEl>
                                          <p:spTgt spid="164866">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64866">
                                            <p:txEl>
                                              <p:pRg st="3" end="3"/>
                                            </p:txEl>
                                          </p:spTgt>
                                        </p:tgtEl>
                                        <p:attrNameLst>
                                          <p:attrName>style.visibility</p:attrName>
                                        </p:attrNameLst>
                                      </p:cBhvr>
                                      <p:to>
                                        <p:strVal val="visible"/>
                                      </p:to>
                                    </p:set>
                                    <p:animEffect transition="in" filter="blinds(horizontal)">
                                      <p:cBhvr>
                                        <p:cTn id="18" dur="500"/>
                                        <p:tgtEl>
                                          <p:spTgt spid="16486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64866">
                                            <p:txEl>
                                              <p:pRg st="4" end="4"/>
                                            </p:txEl>
                                          </p:spTgt>
                                        </p:tgtEl>
                                        <p:attrNameLst>
                                          <p:attrName>style.visibility</p:attrName>
                                        </p:attrNameLst>
                                      </p:cBhvr>
                                      <p:to>
                                        <p:strVal val="visible"/>
                                      </p:to>
                                    </p:set>
                                    <p:animEffect transition="in" filter="blinds(horizontal)">
                                      <p:cBhvr>
                                        <p:cTn id="23" dur="500"/>
                                        <p:tgtEl>
                                          <p:spTgt spid="164866">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64866">
                                            <p:txEl>
                                              <p:pRg st="5" end="5"/>
                                            </p:txEl>
                                          </p:spTgt>
                                        </p:tgtEl>
                                        <p:attrNameLst>
                                          <p:attrName>style.visibility</p:attrName>
                                        </p:attrNameLst>
                                      </p:cBhvr>
                                      <p:to>
                                        <p:strVal val="visible"/>
                                      </p:to>
                                    </p:set>
                                    <p:animEffect transition="in" filter="blinds(horizontal)">
                                      <p:cBhvr>
                                        <p:cTn id="26" dur="500"/>
                                        <p:tgtEl>
                                          <p:spTgt spid="164866">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64866">
                                            <p:txEl>
                                              <p:pRg st="6" end="6"/>
                                            </p:txEl>
                                          </p:spTgt>
                                        </p:tgtEl>
                                        <p:attrNameLst>
                                          <p:attrName>style.visibility</p:attrName>
                                        </p:attrNameLst>
                                      </p:cBhvr>
                                      <p:to>
                                        <p:strVal val="visible"/>
                                      </p:to>
                                    </p:set>
                                    <p:animEffect transition="in" filter="blinds(horizontal)">
                                      <p:cBhvr>
                                        <p:cTn id="29" dur="500"/>
                                        <p:tgtEl>
                                          <p:spTgt spid="164866">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64866">
                                            <p:txEl>
                                              <p:pRg st="7" end="7"/>
                                            </p:txEl>
                                          </p:spTgt>
                                        </p:tgtEl>
                                        <p:attrNameLst>
                                          <p:attrName>style.visibility</p:attrName>
                                        </p:attrNameLst>
                                      </p:cBhvr>
                                      <p:to>
                                        <p:strVal val="visible"/>
                                      </p:to>
                                    </p:set>
                                    <p:animEffect transition="in" filter="blinds(horizontal)">
                                      <p:cBhvr>
                                        <p:cTn id="34" dur="500"/>
                                        <p:tgtEl>
                                          <p:spTgt spid="164866">
                                            <p:txEl>
                                              <p:pRg st="7" end="7"/>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164866">
                                            <p:txEl>
                                              <p:pRg st="8" end="8"/>
                                            </p:txEl>
                                          </p:spTgt>
                                        </p:tgtEl>
                                        <p:attrNameLst>
                                          <p:attrName>style.visibility</p:attrName>
                                        </p:attrNameLst>
                                      </p:cBhvr>
                                      <p:to>
                                        <p:strVal val="visible"/>
                                      </p:to>
                                    </p:set>
                                    <p:animEffect transition="in" filter="blinds(horizontal)">
                                      <p:cBhvr>
                                        <p:cTn id="37" dur="500"/>
                                        <p:tgtEl>
                                          <p:spTgt spid="16486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9CDFABD6-1257-419D-B12D-4C4DA79BC491}"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203</a:t>
            </a:fld>
            <a:endParaRPr lang="en-US"/>
          </a:p>
        </p:txBody>
      </p:sp>
      <p:sp>
        <p:nvSpPr>
          <p:cNvPr id="166914" name="Rectangle 2"/>
          <p:cNvSpPr>
            <a:spLocks noGrp="1" noChangeArrowheads="1"/>
          </p:cNvSpPr>
          <p:nvPr>
            <p:ph sz="quarter" idx="1"/>
          </p:nvPr>
        </p:nvSpPr>
        <p:spPr>
          <a:xfrm>
            <a:off x="304271" y="228865"/>
            <a:ext cx="8687594" cy="6477000"/>
          </a:xfrm>
        </p:spPr>
        <p:txBody>
          <a:bodyPr>
            <a:normAutofit/>
          </a:bodyPr>
          <a:lstStyle/>
          <a:p>
            <a:pPr eaLnBrk="1" hangingPunct="1">
              <a:lnSpc>
                <a:spcPct val="90000"/>
              </a:lnSpc>
              <a:buFontTx/>
              <a:buNone/>
              <a:defRPr/>
            </a:pPr>
            <a:r>
              <a:rPr lang="en-US" b="1" dirty="0" smtClean="0">
                <a:latin typeface="Comic Sans MS" pitchFamily="66" charset="0"/>
              </a:rPr>
              <a:t>2. DNA </a:t>
            </a:r>
            <a:r>
              <a:rPr lang="en-US" b="1" dirty="0">
                <a:latin typeface="Comic Sans MS" pitchFamily="66" charset="0"/>
              </a:rPr>
              <a:t>POLYMERASE INHIBITORS</a:t>
            </a:r>
            <a:r>
              <a:rPr lang="en-US" dirty="0"/>
              <a:t> (inhibitors of transcription)</a:t>
            </a:r>
          </a:p>
          <a:p>
            <a:pPr marL="514350" indent="-514350" eaLnBrk="1" hangingPunct="1">
              <a:lnSpc>
                <a:spcPct val="90000"/>
              </a:lnSpc>
              <a:buFont typeface="+mj-lt"/>
              <a:buAutoNum type="alphaLcParenR"/>
              <a:defRPr/>
            </a:pPr>
            <a:r>
              <a:rPr lang="en-US" b="1" dirty="0" smtClean="0"/>
              <a:t>Acyclovir-</a:t>
            </a:r>
            <a:r>
              <a:rPr lang="en-US" dirty="0" smtClean="0"/>
              <a:t> </a:t>
            </a:r>
            <a:endParaRPr lang="en-US" dirty="0"/>
          </a:p>
          <a:p>
            <a:pPr marL="514350" indent="-514350" eaLnBrk="1" hangingPunct="1">
              <a:lnSpc>
                <a:spcPct val="90000"/>
              </a:lnSpc>
              <a:buFont typeface="+mj-lt"/>
              <a:buAutoNum type="alphaLcParenR"/>
              <a:defRPr/>
            </a:pPr>
            <a:r>
              <a:rPr lang="en-US" b="1" dirty="0" err="1" smtClean="0"/>
              <a:t>Valacyclovir</a:t>
            </a:r>
            <a:r>
              <a:rPr lang="en-US" dirty="0" smtClean="0"/>
              <a:t> </a:t>
            </a:r>
            <a:r>
              <a:rPr lang="en-US" dirty="0"/>
              <a:t>–converted to </a:t>
            </a:r>
            <a:r>
              <a:rPr lang="en-US" dirty="0" smtClean="0"/>
              <a:t>acyclovir</a:t>
            </a:r>
            <a:endParaRPr lang="en-US" dirty="0"/>
          </a:p>
          <a:p>
            <a:pPr marL="514350" indent="-514350" eaLnBrk="1" hangingPunct="1">
              <a:lnSpc>
                <a:spcPct val="90000"/>
              </a:lnSpc>
              <a:buFont typeface="+mj-lt"/>
              <a:buAutoNum type="alphaLcParenR"/>
              <a:defRPr/>
            </a:pPr>
            <a:r>
              <a:rPr lang="en-US" b="1" dirty="0" err="1" smtClean="0"/>
              <a:t>Penciclovir</a:t>
            </a:r>
            <a:r>
              <a:rPr lang="en-US" dirty="0" smtClean="0"/>
              <a:t> </a:t>
            </a:r>
            <a:r>
              <a:rPr lang="en-US" dirty="0"/>
              <a:t>– (topical) </a:t>
            </a:r>
          </a:p>
          <a:p>
            <a:pPr marL="514350" indent="-514350" eaLnBrk="1" hangingPunct="1">
              <a:lnSpc>
                <a:spcPct val="90000"/>
              </a:lnSpc>
              <a:buFont typeface="+mj-lt"/>
              <a:buAutoNum type="alphaLcParenR"/>
              <a:defRPr/>
            </a:pPr>
            <a:r>
              <a:rPr lang="en-US" b="1" dirty="0" err="1" smtClean="0"/>
              <a:t>Famciclovir</a:t>
            </a:r>
            <a:r>
              <a:rPr lang="en-US" dirty="0" smtClean="0"/>
              <a:t> </a:t>
            </a:r>
            <a:r>
              <a:rPr lang="en-US" dirty="0"/>
              <a:t>– oral  – converted to </a:t>
            </a:r>
            <a:r>
              <a:rPr lang="en-US" dirty="0" err="1"/>
              <a:t>penciclovir</a:t>
            </a:r>
            <a:r>
              <a:rPr lang="en-US" dirty="0"/>
              <a:t> by first pass metabolism </a:t>
            </a:r>
            <a:endParaRPr lang="en-US" dirty="0" smtClean="0"/>
          </a:p>
          <a:p>
            <a:pPr marL="514350" indent="-514350" eaLnBrk="1" hangingPunct="1">
              <a:lnSpc>
                <a:spcPct val="90000"/>
              </a:lnSpc>
              <a:buFont typeface="+mj-lt"/>
              <a:buAutoNum type="alphaLcParenR"/>
              <a:defRPr/>
            </a:pPr>
            <a:r>
              <a:rPr lang="en-US" b="1" dirty="0" err="1" smtClean="0"/>
              <a:t>Ganciclovir</a:t>
            </a:r>
            <a:r>
              <a:rPr lang="en-US" dirty="0" smtClean="0"/>
              <a:t> </a:t>
            </a:r>
            <a:r>
              <a:rPr lang="en-US" dirty="0"/>
              <a:t>–oral and </a:t>
            </a:r>
            <a:r>
              <a:rPr lang="en-US" dirty="0" smtClean="0"/>
              <a:t>parenteral</a:t>
            </a:r>
            <a:endParaRPr lang="en-US" dirty="0"/>
          </a:p>
          <a:p>
            <a:pPr eaLnBrk="1" hangingPunct="1">
              <a:lnSpc>
                <a:spcPct val="90000"/>
              </a:lnSpc>
              <a:buFontTx/>
              <a:buNone/>
              <a:defRPr/>
            </a:pPr>
            <a:r>
              <a:rPr lang="en-US" b="1" u="sng" dirty="0"/>
              <a:t>Spectrum</a:t>
            </a:r>
            <a:r>
              <a:rPr lang="en-US" dirty="0"/>
              <a:t>: </a:t>
            </a:r>
            <a:r>
              <a:rPr lang="en-US" dirty="0" err="1"/>
              <a:t>Herpesvirus</a:t>
            </a:r>
            <a:r>
              <a:rPr lang="en-US" dirty="0"/>
              <a:t> and </a:t>
            </a:r>
            <a:r>
              <a:rPr lang="en-US" dirty="0" smtClean="0"/>
              <a:t>cytomegalovirus (CMV), </a:t>
            </a:r>
            <a:r>
              <a:rPr lang="en-US" dirty="0" err="1" smtClean="0"/>
              <a:t>varicella</a:t>
            </a:r>
            <a:r>
              <a:rPr lang="en-US" dirty="0" smtClean="0"/>
              <a:t> </a:t>
            </a:r>
            <a:r>
              <a:rPr lang="en-US" dirty="0"/>
              <a:t>zoster </a:t>
            </a:r>
            <a:r>
              <a:rPr lang="en-US" dirty="0" smtClean="0"/>
              <a:t>virus (VZV)</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6914">
                                            <p:txEl>
                                              <p:pRg st="0" end="0"/>
                                            </p:txEl>
                                          </p:spTgt>
                                        </p:tgtEl>
                                        <p:attrNameLst>
                                          <p:attrName>style.visibility</p:attrName>
                                        </p:attrNameLst>
                                      </p:cBhvr>
                                      <p:to>
                                        <p:strVal val="visible"/>
                                      </p:to>
                                    </p:set>
                                    <p:animEffect transition="in" filter="blinds(horizontal)">
                                      <p:cBhvr>
                                        <p:cTn id="7" dur="500"/>
                                        <p:tgtEl>
                                          <p:spTgt spid="1669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6914">
                                            <p:txEl>
                                              <p:pRg st="1" end="1"/>
                                            </p:txEl>
                                          </p:spTgt>
                                        </p:tgtEl>
                                        <p:attrNameLst>
                                          <p:attrName>style.visibility</p:attrName>
                                        </p:attrNameLst>
                                      </p:cBhvr>
                                      <p:to>
                                        <p:strVal val="visible"/>
                                      </p:to>
                                    </p:set>
                                    <p:animEffect transition="in" filter="blinds(horizontal)">
                                      <p:cBhvr>
                                        <p:cTn id="12" dur="500"/>
                                        <p:tgtEl>
                                          <p:spTgt spid="166914">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66914">
                                            <p:txEl>
                                              <p:pRg st="2" end="2"/>
                                            </p:txEl>
                                          </p:spTgt>
                                        </p:tgtEl>
                                        <p:attrNameLst>
                                          <p:attrName>style.visibility</p:attrName>
                                        </p:attrNameLst>
                                      </p:cBhvr>
                                      <p:to>
                                        <p:strVal val="visible"/>
                                      </p:to>
                                    </p:set>
                                    <p:animEffect transition="in" filter="blinds(horizontal)">
                                      <p:cBhvr>
                                        <p:cTn id="15" dur="500"/>
                                        <p:tgtEl>
                                          <p:spTgt spid="166914">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66914">
                                            <p:txEl>
                                              <p:pRg st="3" end="3"/>
                                            </p:txEl>
                                          </p:spTgt>
                                        </p:tgtEl>
                                        <p:attrNameLst>
                                          <p:attrName>style.visibility</p:attrName>
                                        </p:attrNameLst>
                                      </p:cBhvr>
                                      <p:to>
                                        <p:strVal val="visible"/>
                                      </p:to>
                                    </p:set>
                                    <p:animEffect transition="in" filter="blinds(horizontal)">
                                      <p:cBhvr>
                                        <p:cTn id="18" dur="500"/>
                                        <p:tgtEl>
                                          <p:spTgt spid="16691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66914">
                                            <p:txEl>
                                              <p:pRg st="4" end="4"/>
                                            </p:txEl>
                                          </p:spTgt>
                                        </p:tgtEl>
                                        <p:attrNameLst>
                                          <p:attrName>style.visibility</p:attrName>
                                        </p:attrNameLst>
                                      </p:cBhvr>
                                      <p:to>
                                        <p:strVal val="visible"/>
                                      </p:to>
                                    </p:set>
                                    <p:animEffect transition="in" filter="blinds(horizontal)">
                                      <p:cBhvr>
                                        <p:cTn id="23" dur="500"/>
                                        <p:tgtEl>
                                          <p:spTgt spid="166914">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66914">
                                            <p:txEl>
                                              <p:pRg st="5" end="5"/>
                                            </p:txEl>
                                          </p:spTgt>
                                        </p:tgtEl>
                                        <p:attrNameLst>
                                          <p:attrName>style.visibility</p:attrName>
                                        </p:attrNameLst>
                                      </p:cBhvr>
                                      <p:to>
                                        <p:strVal val="visible"/>
                                      </p:to>
                                    </p:set>
                                    <p:animEffect transition="in" filter="blinds(horizontal)">
                                      <p:cBhvr>
                                        <p:cTn id="26" dur="500"/>
                                        <p:tgtEl>
                                          <p:spTgt spid="166914">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66914">
                                            <p:txEl>
                                              <p:pRg st="6" end="6"/>
                                            </p:txEl>
                                          </p:spTgt>
                                        </p:tgtEl>
                                        <p:attrNameLst>
                                          <p:attrName>style.visibility</p:attrName>
                                        </p:attrNameLst>
                                      </p:cBhvr>
                                      <p:to>
                                        <p:strVal val="visible"/>
                                      </p:to>
                                    </p:set>
                                    <p:animEffect transition="in" filter="blinds(horizontal)">
                                      <p:cBhvr>
                                        <p:cTn id="29" dur="500"/>
                                        <p:tgtEl>
                                          <p:spTgt spid="1669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FF6FBA7F-8604-4339-A820-16073DEB500B}" type="datetime12">
              <a:rPr lang="en-US" smtClean="0"/>
              <a:pPr/>
              <a:t>4:25 PM</a:t>
            </a:fld>
            <a:endParaRPr lang="en-US" dirty="0"/>
          </a:p>
        </p:txBody>
      </p:sp>
      <p:sp>
        <p:nvSpPr>
          <p:cNvPr id="5" name="Footer Placeholder 4"/>
          <p:cNvSpPr>
            <a:spLocks noGrp="1"/>
          </p:cNvSpPr>
          <p:nvPr>
            <p:ph type="ftr" sz="quarter" idx="11"/>
          </p:nvPr>
        </p:nvSpPr>
        <p:spPr/>
        <p:txBody>
          <a:bodyPr/>
          <a:lstStyle/>
          <a:p>
            <a:r>
              <a:rPr lang="en-US" smtClean="0"/>
              <a:t>Nursing  Pharmacology</a:t>
            </a:r>
            <a:endParaRPr lang="en-US" dirty="0"/>
          </a:p>
        </p:txBody>
      </p:sp>
      <p:sp>
        <p:nvSpPr>
          <p:cNvPr id="4" name="Slide Number Placeholder 3"/>
          <p:cNvSpPr>
            <a:spLocks noGrp="1"/>
          </p:cNvSpPr>
          <p:nvPr>
            <p:ph type="sldNum" sz="quarter" idx="12"/>
          </p:nvPr>
        </p:nvSpPr>
        <p:spPr/>
        <p:txBody>
          <a:bodyPr/>
          <a:lstStyle/>
          <a:p>
            <a:fld id="{B3FF6EFA-CE3E-45B5-8032-ADD62FD9E906}" type="slidenum">
              <a:rPr lang="en-US" smtClean="0"/>
              <a:pPr/>
              <a:t>204</a:t>
            </a:fld>
            <a:endParaRPr lang="en-US"/>
          </a:p>
        </p:txBody>
      </p:sp>
      <p:sp>
        <p:nvSpPr>
          <p:cNvPr id="167938" name="Rectangle 2"/>
          <p:cNvSpPr>
            <a:spLocks noGrp="1" noChangeArrowheads="1"/>
          </p:cNvSpPr>
          <p:nvPr>
            <p:ph sz="quarter" idx="1"/>
          </p:nvPr>
        </p:nvSpPr>
        <p:spPr>
          <a:xfrm>
            <a:off x="228601" y="152401"/>
            <a:ext cx="8686536" cy="6553200"/>
          </a:xfrm>
        </p:spPr>
        <p:txBody>
          <a:bodyPr>
            <a:noAutofit/>
          </a:bodyPr>
          <a:lstStyle/>
          <a:p>
            <a:pPr eaLnBrk="1" hangingPunct="1">
              <a:lnSpc>
                <a:spcPct val="80000"/>
              </a:lnSpc>
              <a:buFontTx/>
              <a:buNone/>
              <a:defRPr/>
            </a:pPr>
            <a:r>
              <a:rPr lang="en-US" b="1" dirty="0" smtClean="0"/>
              <a:t>S/E</a:t>
            </a:r>
            <a:r>
              <a:rPr lang="en-US" dirty="0" smtClean="0"/>
              <a:t>: GIT irritation, Headache</a:t>
            </a:r>
            <a:endParaRPr lang="en-US" dirty="0"/>
          </a:p>
          <a:p>
            <a:pPr eaLnBrk="1" hangingPunct="1">
              <a:lnSpc>
                <a:spcPct val="80000"/>
              </a:lnSpc>
              <a:buFontTx/>
              <a:buNone/>
              <a:defRPr/>
            </a:pPr>
            <a:r>
              <a:rPr lang="en-US" dirty="0">
                <a:cs typeface="Arial" charset="0"/>
              </a:rPr>
              <a:t>	●</a:t>
            </a:r>
            <a:r>
              <a:rPr lang="en-US" dirty="0"/>
              <a:t> Renal &amp; CNS toxicity </a:t>
            </a:r>
            <a:r>
              <a:rPr lang="en-US" dirty="0" smtClean="0"/>
              <a:t>with high </a:t>
            </a:r>
            <a:r>
              <a:rPr lang="en-US" dirty="0"/>
              <a:t>conc. or rapid infusion of acyclovir –(</a:t>
            </a:r>
            <a:r>
              <a:rPr lang="en-US" dirty="0" smtClean="0"/>
              <a:t>especially </a:t>
            </a:r>
            <a:r>
              <a:rPr lang="en-US" dirty="0"/>
              <a:t>in those </a:t>
            </a:r>
            <a:r>
              <a:rPr lang="en-US" dirty="0" smtClean="0"/>
              <a:t>with dehydration) </a:t>
            </a:r>
            <a:endParaRPr lang="en-US" dirty="0"/>
          </a:p>
          <a:p>
            <a:pPr eaLnBrk="1" hangingPunct="1">
              <a:lnSpc>
                <a:spcPct val="80000"/>
              </a:lnSpc>
              <a:buFontTx/>
              <a:buNone/>
              <a:defRPr/>
            </a:pPr>
            <a:r>
              <a:rPr lang="en-US" dirty="0">
                <a:cs typeface="Arial" charset="0"/>
              </a:rPr>
              <a:t>	●</a:t>
            </a:r>
            <a:r>
              <a:rPr lang="en-US" dirty="0"/>
              <a:t> Thrombotic </a:t>
            </a:r>
            <a:r>
              <a:rPr lang="en-US" dirty="0" err="1"/>
              <a:t>microangiopathies</a:t>
            </a:r>
            <a:r>
              <a:rPr lang="en-US" dirty="0"/>
              <a:t> and hemolytic-uremic syndrome </a:t>
            </a:r>
            <a:r>
              <a:rPr lang="en-US" dirty="0" smtClean="0"/>
              <a:t>especially </a:t>
            </a:r>
            <a:r>
              <a:rPr lang="en-US" dirty="0"/>
              <a:t>for </a:t>
            </a:r>
            <a:r>
              <a:rPr lang="en-US" dirty="0" err="1"/>
              <a:t>Valacyclovir</a:t>
            </a:r>
            <a:r>
              <a:rPr lang="en-US" dirty="0"/>
              <a:t> </a:t>
            </a:r>
            <a:r>
              <a:rPr lang="en-US" dirty="0" smtClean="0"/>
              <a:t>with </a:t>
            </a:r>
            <a:r>
              <a:rPr lang="en-US" dirty="0"/>
              <a:t>high doses</a:t>
            </a:r>
          </a:p>
          <a:p>
            <a:pPr eaLnBrk="1" hangingPunct="1">
              <a:lnSpc>
                <a:spcPct val="80000"/>
              </a:lnSpc>
              <a:buFontTx/>
              <a:buNone/>
              <a:defRPr/>
            </a:pPr>
            <a:r>
              <a:rPr lang="en-US" dirty="0">
                <a:cs typeface="Arial" charset="0"/>
              </a:rPr>
              <a:t>	●</a:t>
            </a:r>
            <a:r>
              <a:rPr lang="en-US" dirty="0"/>
              <a:t> CNS effects (confusion, hallucinations) </a:t>
            </a:r>
            <a:r>
              <a:rPr lang="en-US" dirty="0" smtClean="0"/>
              <a:t>with </a:t>
            </a:r>
            <a:r>
              <a:rPr lang="en-US" dirty="0" err="1" smtClean="0"/>
              <a:t>valacyclovir</a:t>
            </a:r>
            <a:endParaRPr lang="en-US" dirty="0"/>
          </a:p>
          <a:p>
            <a:pPr>
              <a:lnSpc>
                <a:spcPct val="80000"/>
              </a:lnSpc>
              <a:buNone/>
              <a:defRPr/>
            </a:pPr>
            <a:r>
              <a:rPr lang="en-US" b="1" u="sng" dirty="0"/>
              <a:t>Uses</a:t>
            </a:r>
            <a:r>
              <a:rPr lang="en-US" dirty="0"/>
              <a:t>: acyclovir &amp; </a:t>
            </a:r>
            <a:r>
              <a:rPr lang="en-US" dirty="0" err="1"/>
              <a:t>Valacyclovir</a:t>
            </a:r>
            <a:r>
              <a:rPr lang="en-US" dirty="0"/>
              <a:t>, </a:t>
            </a:r>
            <a:r>
              <a:rPr lang="en-US" dirty="0" err="1"/>
              <a:t>Famciclovir</a:t>
            </a:r>
            <a:r>
              <a:rPr lang="en-US" dirty="0"/>
              <a:t> &amp; </a:t>
            </a:r>
            <a:r>
              <a:rPr lang="en-US" dirty="0" err="1"/>
              <a:t>penciclovir</a:t>
            </a:r>
            <a:endParaRPr lang="en-US" dirty="0"/>
          </a:p>
          <a:p>
            <a:pPr>
              <a:lnSpc>
                <a:spcPct val="80000"/>
              </a:lnSpc>
              <a:defRPr/>
            </a:pPr>
            <a:r>
              <a:rPr lang="en-US" dirty="0"/>
              <a:t>Herpes simplex infections – mucocutaneous and genital </a:t>
            </a:r>
          </a:p>
          <a:p>
            <a:pPr>
              <a:lnSpc>
                <a:spcPct val="80000"/>
              </a:lnSpc>
              <a:defRPr/>
            </a:pPr>
            <a:r>
              <a:rPr lang="en-US" dirty="0"/>
              <a:t>herpes simplex encephalitis (DOC, IV)</a:t>
            </a:r>
          </a:p>
          <a:p>
            <a:pPr>
              <a:lnSpc>
                <a:spcPct val="80000"/>
              </a:lnSpc>
              <a:defRPr/>
            </a:pPr>
            <a:r>
              <a:rPr lang="en-US" dirty="0" err="1" smtClean="0"/>
              <a:t>Varicella</a:t>
            </a:r>
            <a:r>
              <a:rPr lang="en-US" dirty="0" smtClean="0"/>
              <a:t> zoster virus infection.</a:t>
            </a:r>
            <a:endParaRPr lang="en-US" dirty="0"/>
          </a:p>
          <a:p>
            <a:pPr eaLnBrk="1" hangingPunct="1">
              <a:lnSpc>
                <a:spcPct val="80000"/>
              </a:lnSpc>
              <a:buFontTx/>
              <a:buNone/>
              <a:defRPr/>
            </a:pP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7938">
                                            <p:txEl>
                                              <p:pRg st="0" end="0"/>
                                            </p:txEl>
                                          </p:spTgt>
                                        </p:tgtEl>
                                        <p:attrNameLst>
                                          <p:attrName>style.visibility</p:attrName>
                                        </p:attrNameLst>
                                      </p:cBhvr>
                                      <p:to>
                                        <p:strVal val="visible"/>
                                      </p:to>
                                    </p:set>
                                    <p:animEffect transition="in" filter="blinds(horizontal)">
                                      <p:cBhvr>
                                        <p:cTn id="7" dur="500"/>
                                        <p:tgtEl>
                                          <p:spTgt spid="16793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7938">
                                            <p:txEl>
                                              <p:pRg st="1" end="1"/>
                                            </p:txEl>
                                          </p:spTgt>
                                        </p:tgtEl>
                                        <p:attrNameLst>
                                          <p:attrName>style.visibility</p:attrName>
                                        </p:attrNameLst>
                                      </p:cBhvr>
                                      <p:to>
                                        <p:strVal val="visible"/>
                                      </p:to>
                                    </p:set>
                                    <p:animEffect transition="in" filter="blinds(horizontal)">
                                      <p:cBhvr>
                                        <p:cTn id="10" dur="500"/>
                                        <p:tgtEl>
                                          <p:spTgt spid="16793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67938">
                                            <p:txEl>
                                              <p:pRg st="2" end="2"/>
                                            </p:txEl>
                                          </p:spTgt>
                                        </p:tgtEl>
                                        <p:attrNameLst>
                                          <p:attrName>style.visibility</p:attrName>
                                        </p:attrNameLst>
                                      </p:cBhvr>
                                      <p:to>
                                        <p:strVal val="visible"/>
                                      </p:to>
                                    </p:set>
                                    <p:animEffect transition="in" filter="box(in)">
                                      <p:cBhvr>
                                        <p:cTn id="15" dur="500"/>
                                        <p:tgtEl>
                                          <p:spTgt spid="167938">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67938">
                                            <p:txEl>
                                              <p:pRg st="3" end="3"/>
                                            </p:txEl>
                                          </p:spTgt>
                                        </p:tgtEl>
                                        <p:attrNameLst>
                                          <p:attrName>style.visibility</p:attrName>
                                        </p:attrNameLst>
                                      </p:cBhvr>
                                      <p:to>
                                        <p:strVal val="visible"/>
                                      </p:to>
                                    </p:set>
                                    <p:animEffect transition="in" filter="box(in)">
                                      <p:cBhvr>
                                        <p:cTn id="18" dur="500"/>
                                        <p:tgtEl>
                                          <p:spTgt spid="167938">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67938">
                                            <p:txEl>
                                              <p:pRg st="4" end="4"/>
                                            </p:txEl>
                                          </p:spTgt>
                                        </p:tgtEl>
                                        <p:attrNameLst>
                                          <p:attrName>style.visibility</p:attrName>
                                        </p:attrNameLst>
                                      </p:cBhvr>
                                      <p:to>
                                        <p:strVal val="visible"/>
                                      </p:to>
                                    </p:set>
                                    <p:animEffect transition="in" filter="blinds(horizontal)">
                                      <p:cBhvr>
                                        <p:cTn id="23" dur="500"/>
                                        <p:tgtEl>
                                          <p:spTgt spid="167938">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67938">
                                            <p:txEl>
                                              <p:pRg st="5" end="5"/>
                                            </p:txEl>
                                          </p:spTgt>
                                        </p:tgtEl>
                                        <p:attrNameLst>
                                          <p:attrName>style.visibility</p:attrName>
                                        </p:attrNameLst>
                                      </p:cBhvr>
                                      <p:to>
                                        <p:strVal val="visible"/>
                                      </p:to>
                                    </p:set>
                                    <p:animEffect transition="in" filter="blinds(horizontal)">
                                      <p:cBhvr>
                                        <p:cTn id="26" dur="500"/>
                                        <p:tgtEl>
                                          <p:spTgt spid="167938">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67938">
                                            <p:txEl>
                                              <p:pRg st="6" end="6"/>
                                            </p:txEl>
                                          </p:spTgt>
                                        </p:tgtEl>
                                        <p:attrNameLst>
                                          <p:attrName>style.visibility</p:attrName>
                                        </p:attrNameLst>
                                      </p:cBhvr>
                                      <p:to>
                                        <p:strVal val="visible"/>
                                      </p:to>
                                    </p:set>
                                    <p:animEffect transition="in" filter="blinds(horizontal)">
                                      <p:cBhvr>
                                        <p:cTn id="29" dur="500"/>
                                        <p:tgtEl>
                                          <p:spTgt spid="167938">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67938">
                                            <p:txEl>
                                              <p:pRg st="7" end="7"/>
                                            </p:txEl>
                                          </p:spTgt>
                                        </p:tgtEl>
                                        <p:attrNameLst>
                                          <p:attrName>style.visibility</p:attrName>
                                        </p:attrNameLst>
                                      </p:cBhvr>
                                      <p:to>
                                        <p:strVal val="visible"/>
                                      </p:to>
                                    </p:set>
                                    <p:animEffect transition="in" filter="blinds(horizontal)">
                                      <p:cBhvr>
                                        <p:cTn id="32" dur="500"/>
                                        <p:tgtEl>
                                          <p:spTgt spid="16793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39AD28B1-5F64-4FB7-8620-B313218E1F88}"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205</a:t>
            </a:fld>
            <a:endParaRPr lang="en-US"/>
          </a:p>
        </p:txBody>
      </p:sp>
      <p:sp>
        <p:nvSpPr>
          <p:cNvPr id="168962" name="Rectangle 2"/>
          <p:cNvSpPr>
            <a:spLocks noGrp="1" noChangeArrowheads="1"/>
          </p:cNvSpPr>
          <p:nvPr>
            <p:ph sz="quarter" idx="1"/>
          </p:nvPr>
        </p:nvSpPr>
        <p:spPr>
          <a:xfrm>
            <a:off x="228600" y="228865"/>
            <a:ext cx="8534136" cy="6400271"/>
          </a:xfrm>
        </p:spPr>
        <p:txBody>
          <a:bodyPr>
            <a:normAutofit/>
          </a:bodyPr>
          <a:lstStyle/>
          <a:p>
            <a:pPr eaLnBrk="1" hangingPunct="1">
              <a:lnSpc>
                <a:spcPct val="80000"/>
              </a:lnSpc>
              <a:buFontTx/>
              <a:buNone/>
              <a:defRPr/>
            </a:pPr>
            <a:r>
              <a:rPr lang="en-US" b="1" u="sng" dirty="0" smtClean="0"/>
              <a:t>Uses</a:t>
            </a:r>
            <a:r>
              <a:rPr lang="en-US" dirty="0"/>
              <a:t>: </a:t>
            </a:r>
            <a:r>
              <a:rPr lang="en-US" dirty="0" err="1"/>
              <a:t>Ganciclovir</a:t>
            </a:r>
            <a:r>
              <a:rPr lang="en-US" dirty="0"/>
              <a:t> (intraocular implant or direct </a:t>
            </a:r>
            <a:r>
              <a:rPr lang="en-US" dirty="0" err="1"/>
              <a:t>intravitreal</a:t>
            </a:r>
            <a:r>
              <a:rPr lang="en-US" dirty="0"/>
              <a:t> injection)</a:t>
            </a:r>
          </a:p>
          <a:p>
            <a:pPr eaLnBrk="1" hangingPunct="1">
              <a:lnSpc>
                <a:spcPct val="80000"/>
              </a:lnSpc>
              <a:buNone/>
              <a:defRPr/>
            </a:pPr>
            <a:r>
              <a:rPr lang="en-US" dirty="0"/>
              <a:t>1 </a:t>
            </a:r>
            <a:r>
              <a:rPr lang="en-US" dirty="0" smtClean="0"/>
              <a:t>CMV </a:t>
            </a:r>
            <a:r>
              <a:rPr lang="en-US" dirty="0"/>
              <a:t>infections </a:t>
            </a:r>
            <a:r>
              <a:rPr lang="en-US" dirty="0" err="1"/>
              <a:t>e.g</a:t>
            </a:r>
            <a:r>
              <a:rPr lang="en-US" dirty="0"/>
              <a:t> </a:t>
            </a:r>
            <a:r>
              <a:rPr lang="en-US" dirty="0" smtClean="0"/>
              <a:t>retinitis. </a:t>
            </a:r>
            <a:endParaRPr lang="en-US" dirty="0"/>
          </a:p>
          <a:p>
            <a:pPr eaLnBrk="1" hangingPunct="1">
              <a:lnSpc>
                <a:spcPct val="80000"/>
              </a:lnSpc>
              <a:buNone/>
              <a:defRPr/>
            </a:pPr>
            <a:r>
              <a:rPr lang="en-US" dirty="0"/>
              <a:t>2. Before organ transplantation to reduce risk of CMV </a:t>
            </a:r>
            <a:r>
              <a:rPr lang="en-US" dirty="0" smtClean="0"/>
              <a:t>manifestations</a:t>
            </a:r>
            <a:endParaRPr lang="en-US" dirty="0"/>
          </a:p>
          <a:p>
            <a:pPr eaLnBrk="1" hangingPunct="1">
              <a:lnSpc>
                <a:spcPct val="80000"/>
              </a:lnSpc>
              <a:buFontTx/>
              <a:buNone/>
              <a:defRPr/>
            </a:pPr>
            <a:r>
              <a:rPr lang="en-US" b="1" u="sng" dirty="0"/>
              <a:t>S/E </a:t>
            </a:r>
            <a:r>
              <a:rPr lang="en-US" dirty="0" err="1"/>
              <a:t>Ganciclovir</a:t>
            </a:r>
            <a:endParaRPr lang="en-US" b="1" u="sng" dirty="0"/>
          </a:p>
          <a:p>
            <a:pPr eaLnBrk="1" hangingPunct="1">
              <a:lnSpc>
                <a:spcPct val="80000"/>
              </a:lnSpc>
              <a:defRPr/>
            </a:pPr>
            <a:r>
              <a:rPr lang="en-US" dirty="0"/>
              <a:t>Intraocular </a:t>
            </a:r>
            <a:r>
              <a:rPr lang="en-US" dirty="0" smtClean="0"/>
              <a:t>administration can lead to </a:t>
            </a:r>
            <a:r>
              <a:rPr lang="en-US" dirty="0"/>
              <a:t>retinal detachment, hemorrhage</a:t>
            </a:r>
          </a:p>
          <a:p>
            <a:pPr eaLnBrk="1" hangingPunct="1">
              <a:lnSpc>
                <a:spcPct val="80000"/>
              </a:lnSpc>
              <a:defRPr/>
            </a:pPr>
            <a:r>
              <a:rPr lang="en-US" dirty="0" smtClean="0"/>
              <a:t>Bone marrow suppression.</a:t>
            </a:r>
            <a:endParaRPr lang="en-US" dirty="0"/>
          </a:p>
          <a:p>
            <a:pPr eaLnBrk="1" hangingPunct="1">
              <a:lnSpc>
                <a:spcPct val="80000"/>
              </a:lnSpc>
              <a:defRPr/>
            </a:pPr>
            <a:r>
              <a:rPr lang="en-US" dirty="0" smtClean="0"/>
              <a:t>CNS toxicity: headache</a:t>
            </a:r>
            <a:r>
              <a:rPr lang="en-US" dirty="0"/>
              <a:t>, seizures </a:t>
            </a:r>
          </a:p>
          <a:p>
            <a:pPr eaLnBrk="1" hangingPunct="1">
              <a:lnSpc>
                <a:spcPct val="80000"/>
              </a:lnSpc>
              <a:defRPr/>
            </a:pPr>
            <a:r>
              <a:rPr lang="en-US" dirty="0" smtClean="0"/>
              <a:t>Carcinogenic</a:t>
            </a:r>
            <a:r>
              <a:rPr lang="en-US" dirty="0"/>
              <a:t>, </a:t>
            </a:r>
            <a:r>
              <a:rPr lang="en-US" dirty="0" err="1"/>
              <a:t>embryotoxic</a:t>
            </a:r>
            <a:r>
              <a:rPr lang="en-US" dirty="0"/>
              <a:t>, </a:t>
            </a:r>
            <a:r>
              <a:rPr lang="en-US" dirty="0" err="1" smtClean="0"/>
              <a:t>teratogenic</a:t>
            </a:r>
            <a:r>
              <a:rPr lang="en-US" dirty="0" smtClean="0"/>
              <a:t>.</a:t>
            </a:r>
          </a:p>
          <a:p>
            <a:pPr eaLnBrk="1" hangingPunct="1">
              <a:lnSpc>
                <a:spcPct val="80000"/>
              </a:lnSpc>
              <a:defRPr/>
            </a:pPr>
            <a:endParaRPr lang="en-US" dirty="0" smtClean="0"/>
          </a:p>
          <a:p>
            <a:pPr eaLnBrk="1" hangingPunct="1">
              <a:lnSpc>
                <a:spcPct val="80000"/>
              </a:lnSpc>
              <a:defRPr/>
            </a:pPr>
            <a:endParaRPr lang="en-US" dirty="0" smtClean="0"/>
          </a:p>
          <a:p>
            <a:pPr eaLnBrk="1" hangingPunct="1">
              <a:lnSpc>
                <a:spcPct val="80000"/>
              </a:lnSpc>
              <a:defRPr/>
            </a:pPr>
            <a:endParaRPr lang="en-US" dirty="0"/>
          </a:p>
          <a:p>
            <a:pPr eaLnBrk="1" hangingPunct="1">
              <a:lnSpc>
                <a:spcPct val="80000"/>
              </a:lnSpc>
              <a:buFontTx/>
              <a:buNone/>
              <a:defRPr/>
            </a:pPr>
            <a:endParaRPr lang="en-US" dirty="0" smtClean="0"/>
          </a:p>
          <a:p>
            <a:pPr eaLnBrk="1" hangingPunct="1">
              <a:lnSpc>
                <a:spcPct val="80000"/>
              </a:lnSpc>
              <a:buFontTx/>
              <a:buNone/>
              <a:defRPr/>
            </a:pPr>
            <a:endParaRPr lang="en-US" dirty="0" smtClean="0"/>
          </a:p>
          <a:p>
            <a:pPr eaLnBrk="1" hangingPunct="1">
              <a:lnSpc>
                <a:spcPct val="80000"/>
              </a:lnSpc>
              <a:buFontTx/>
              <a:buNone/>
              <a:defRPr/>
            </a:pP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8962">
                                            <p:txEl>
                                              <p:pRg st="0" end="0"/>
                                            </p:txEl>
                                          </p:spTgt>
                                        </p:tgtEl>
                                        <p:attrNameLst>
                                          <p:attrName>style.visibility</p:attrName>
                                        </p:attrNameLst>
                                      </p:cBhvr>
                                      <p:to>
                                        <p:strVal val="visible"/>
                                      </p:to>
                                    </p:set>
                                    <p:anim calcmode="lin" valueType="num">
                                      <p:cBhvr additive="base">
                                        <p:cTn id="7" dur="500" fill="hold"/>
                                        <p:tgtEl>
                                          <p:spTgt spid="16896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896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8962">
                                            <p:txEl>
                                              <p:pRg st="1" end="1"/>
                                            </p:txEl>
                                          </p:spTgt>
                                        </p:tgtEl>
                                        <p:attrNameLst>
                                          <p:attrName>style.visibility</p:attrName>
                                        </p:attrNameLst>
                                      </p:cBhvr>
                                      <p:to>
                                        <p:strVal val="visible"/>
                                      </p:to>
                                    </p:set>
                                    <p:anim calcmode="lin" valueType="num">
                                      <p:cBhvr additive="base">
                                        <p:cTn id="11" dur="500" fill="hold"/>
                                        <p:tgtEl>
                                          <p:spTgt spid="16896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896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8962">
                                            <p:txEl>
                                              <p:pRg st="2" end="2"/>
                                            </p:txEl>
                                          </p:spTgt>
                                        </p:tgtEl>
                                        <p:attrNameLst>
                                          <p:attrName>style.visibility</p:attrName>
                                        </p:attrNameLst>
                                      </p:cBhvr>
                                      <p:to>
                                        <p:strVal val="visible"/>
                                      </p:to>
                                    </p:set>
                                    <p:anim calcmode="lin" valueType="num">
                                      <p:cBhvr additive="base">
                                        <p:cTn id="15" dur="500" fill="hold"/>
                                        <p:tgtEl>
                                          <p:spTgt spid="16896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6896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68962">
                                            <p:txEl>
                                              <p:pRg st="3" end="3"/>
                                            </p:txEl>
                                          </p:spTgt>
                                        </p:tgtEl>
                                        <p:attrNameLst>
                                          <p:attrName>style.visibility</p:attrName>
                                        </p:attrNameLst>
                                      </p:cBhvr>
                                      <p:to>
                                        <p:strVal val="visible"/>
                                      </p:to>
                                    </p:set>
                                    <p:anim calcmode="lin" valueType="num">
                                      <p:cBhvr additive="base">
                                        <p:cTn id="21" dur="500" fill="hold"/>
                                        <p:tgtEl>
                                          <p:spTgt spid="16896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8962">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68962">
                                            <p:txEl>
                                              <p:pRg st="4" end="4"/>
                                            </p:txEl>
                                          </p:spTgt>
                                        </p:tgtEl>
                                        <p:attrNameLst>
                                          <p:attrName>style.visibility</p:attrName>
                                        </p:attrNameLst>
                                      </p:cBhvr>
                                      <p:to>
                                        <p:strVal val="visible"/>
                                      </p:to>
                                    </p:set>
                                    <p:anim calcmode="lin" valueType="num">
                                      <p:cBhvr additive="base">
                                        <p:cTn id="25" dur="500" fill="hold"/>
                                        <p:tgtEl>
                                          <p:spTgt spid="16896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896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8962">
                                            <p:txEl>
                                              <p:pRg st="5" end="5"/>
                                            </p:txEl>
                                          </p:spTgt>
                                        </p:tgtEl>
                                        <p:attrNameLst>
                                          <p:attrName>style.visibility</p:attrName>
                                        </p:attrNameLst>
                                      </p:cBhvr>
                                      <p:to>
                                        <p:strVal val="visible"/>
                                      </p:to>
                                    </p:set>
                                    <p:anim calcmode="lin" valueType="num">
                                      <p:cBhvr additive="base">
                                        <p:cTn id="31" dur="500" fill="hold"/>
                                        <p:tgtEl>
                                          <p:spTgt spid="16896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8962">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68962">
                                            <p:txEl>
                                              <p:pRg st="6" end="6"/>
                                            </p:txEl>
                                          </p:spTgt>
                                        </p:tgtEl>
                                        <p:attrNameLst>
                                          <p:attrName>style.visibility</p:attrName>
                                        </p:attrNameLst>
                                      </p:cBhvr>
                                      <p:to>
                                        <p:strVal val="visible"/>
                                      </p:to>
                                    </p:set>
                                    <p:anim calcmode="lin" valueType="num">
                                      <p:cBhvr additive="base">
                                        <p:cTn id="35" dur="500" fill="hold"/>
                                        <p:tgtEl>
                                          <p:spTgt spid="168962">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68962">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68962">
                                            <p:txEl>
                                              <p:pRg st="7" end="7"/>
                                            </p:txEl>
                                          </p:spTgt>
                                        </p:tgtEl>
                                        <p:attrNameLst>
                                          <p:attrName>style.visibility</p:attrName>
                                        </p:attrNameLst>
                                      </p:cBhvr>
                                      <p:to>
                                        <p:strVal val="visible"/>
                                      </p:to>
                                    </p:set>
                                    <p:anim calcmode="lin" valueType="num">
                                      <p:cBhvr additive="base">
                                        <p:cTn id="39" dur="500" fill="hold"/>
                                        <p:tgtEl>
                                          <p:spTgt spid="168962">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6896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F48EB18-A1E6-46EF-A344-54A1A45CC8F4}"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6" name="Slide Number Placeholder 5"/>
          <p:cNvSpPr>
            <a:spLocks noGrp="1"/>
          </p:cNvSpPr>
          <p:nvPr>
            <p:ph type="sldNum" sz="quarter" idx="12"/>
          </p:nvPr>
        </p:nvSpPr>
        <p:spPr/>
        <p:txBody>
          <a:bodyPr/>
          <a:lstStyle/>
          <a:p>
            <a:fld id="{B3FF6EFA-CE3E-45B5-8032-ADD62FD9E906}" type="slidenum">
              <a:rPr lang="en-US" smtClean="0"/>
              <a:pPr/>
              <a:t>206</a:t>
            </a:fld>
            <a:endParaRPr lang="en-US"/>
          </a:p>
        </p:txBody>
      </p:sp>
      <p:sp>
        <p:nvSpPr>
          <p:cNvPr id="3" name="Content Placeholder 2"/>
          <p:cNvSpPr>
            <a:spLocks noGrp="1"/>
          </p:cNvSpPr>
          <p:nvPr>
            <p:ph idx="4294967295"/>
          </p:nvPr>
        </p:nvSpPr>
        <p:spPr>
          <a:xfrm>
            <a:off x="0" y="1600200"/>
            <a:ext cx="8229600" cy="4525963"/>
          </a:xfrm>
        </p:spPr>
        <p:txBody>
          <a:bodyPr>
            <a:normAutofit/>
          </a:bodyPr>
          <a:lstStyle/>
          <a:p>
            <a:pPr algn="ctr">
              <a:buNone/>
            </a:pPr>
            <a:endParaRPr lang="en-US" sz="4000" b="1" dirty="0" smtClean="0"/>
          </a:p>
          <a:p>
            <a:pPr algn="ctr">
              <a:buNone/>
            </a:pPr>
            <a:endParaRPr lang="en-US" sz="4000" b="1" dirty="0" smtClean="0"/>
          </a:p>
          <a:p>
            <a:pPr algn="ctr">
              <a:buNone/>
            </a:pPr>
            <a:r>
              <a:rPr lang="en-US" sz="4000" b="1" dirty="0" smtClean="0"/>
              <a:t>CANCER CHEMOTHERAPY</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A56730-A630-4037-A7A1-CA5B89EE2149}"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207</a:t>
            </a:fld>
            <a:endParaRPr lang="en-US"/>
          </a:p>
        </p:txBody>
      </p:sp>
      <p:sp>
        <p:nvSpPr>
          <p:cNvPr id="5" name="Rectangle 4"/>
          <p:cNvSpPr/>
          <p:nvPr/>
        </p:nvSpPr>
        <p:spPr>
          <a:xfrm>
            <a:off x="0" y="428685"/>
            <a:ext cx="9144000" cy="4524315"/>
          </a:xfrm>
          <a:prstGeom prst="rect">
            <a:avLst/>
          </a:prstGeom>
        </p:spPr>
        <p:txBody>
          <a:bodyPr wrap="square">
            <a:spAutoFit/>
          </a:bodyPr>
          <a:lstStyle/>
          <a:p>
            <a:r>
              <a:rPr lang="en-GB" sz="3200" dirty="0" smtClean="0">
                <a:latin typeface="Times New Roman" pitchFamily="18" charset="0"/>
                <a:cs typeface="Times New Roman" pitchFamily="18" charset="0"/>
              </a:rPr>
              <a:t>Cancer cells are characterized by persistent proliferation, invasive growth, and the ability</a:t>
            </a:r>
          </a:p>
          <a:p>
            <a:r>
              <a:rPr lang="en-GB" sz="3200" dirty="0" smtClean="0">
                <a:latin typeface="Times New Roman" pitchFamily="18" charset="0"/>
                <a:cs typeface="Times New Roman" pitchFamily="18" charset="0"/>
              </a:rPr>
              <a:t>to form metastases.</a:t>
            </a:r>
          </a:p>
          <a:p>
            <a:r>
              <a:rPr lang="en-GB" sz="3200" dirty="0" smtClean="0">
                <a:latin typeface="Times New Roman" pitchFamily="18" charset="0"/>
                <a:cs typeface="Times New Roman" pitchFamily="18" charset="0"/>
              </a:rPr>
              <a:t>▪ Cancer can be treated with three basic modalities: </a:t>
            </a:r>
            <a:r>
              <a:rPr lang="en-GB" sz="3200" b="1" dirty="0" smtClean="0">
                <a:latin typeface="Times New Roman" pitchFamily="18" charset="0"/>
                <a:cs typeface="Times New Roman" pitchFamily="18" charset="0"/>
              </a:rPr>
              <a:t>surgery</a:t>
            </a:r>
            <a:r>
              <a:rPr lang="en-GB" sz="3200" dirty="0" smtClean="0">
                <a:latin typeface="Times New Roman" pitchFamily="18" charset="0"/>
                <a:cs typeface="Times New Roman" pitchFamily="18" charset="0"/>
              </a:rPr>
              <a:t>, </a:t>
            </a:r>
            <a:r>
              <a:rPr lang="en-GB" sz="3200" b="1" dirty="0" smtClean="0">
                <a:latin typeface="Times New Roman" pitchFamily="18" charset="0"/>
                <a:cs typeface="Times New Roman" pitchFamily="18" charset="0"/>
              </a:rPr>
              <a:t>radiation therapy</a:t>
            </a:r>
            <a:r>
              <a:rPr lang="en-GB" sz="3200" dirty="0" smtClean="0">
                <a:latin typeface="Times New Roman" pitchFamily="18" charset="0"/>
                <a:cs typeface="Times New Roman" pitchFamily="18" charset="0"/>
              </a:rPr>
              <a:t>, and </a:t>
            </a:r>
            <a:r>
              <a:rPr lang="en-GB" sz="3200" b="1" dirty="0" smtClean="0">
                <a:latin typeface="Times New Roman" pitchFamily="18" charset="0"/>
                <a:cs typeface="Times New Roman" pitchFamily="18" charset="0"/>
              </a:rPr>
              <a:t>drug therapy</a:t>
            </a:r>
            <a:r>
              <a:rPr lang="en-GB" sz="3200" dirty="0" smtClean="0">
                <a:latin typeface="Times New Roman" pitchFamily="18" charset="0"/>
                <a:cs typeface="Times New Roman" pitchFamily="18" charset="0"/>
              </a:rPr>
              <a:t>.</a:t>
            </a:r>
          </a:p>
          <a:p>
            <a:r>
              <a:rPr lang="en-GB" sz="3200" dirty="0" smtClean="0">
                <a:latin typeface="Times New Roman" pitchFamily="18" charset="0"/>
                <a:cs typeface="Times New Roman" pitchFamily="18" charset="0"/>
              </a:rPr>
              <a:t>▪ Agents used for drug therapy fall into two main groups (1) </a:t>
            </a:r>
            <a:r>
              <a:rPr lang="en-GB" sz="3200" b="1" dirty="0" err="1" smtClean="0">
                <a:latin typeface="Times New Roman" pitchFamily="18" charset="0"/>
                <a:cs typeface="Times New Roman" pitchFamily="18" charset="0"/>
              </a:rPr>
              <a:t>cytotoxic</a:t>
            </a:r>
            <a:r>
              <a:rPr lang="en-GB" sz="3200" b="1" dirty="0" smtClean="0">
                <a:latin typeface="Times New Roman" pitchFamily="18" charset="0"/>
                <a:cs typeface="Times New Roman" pitchFamily="18" charset="0"/>
              </a:rPr>
              <a:t> agents </a:t>
            </a:r>
            <a:r>
              <a:rPr lang="en-GB" sz="3200" dirty="0" smtClean="0">
                <a:latin typeface="Times New Roman" pitchFamily="18" charset="0"/>
                <a:cs typeface="Times New Roman" pitchFamily="18" charset="0"/>
              </a:rPr>
              <a:t>and (2) </a:t>
            </a:r>
            <a:r>
              <a:rPr lang="en-GB" sz="3200" b="1" dirty="0" err="1" smtClean="0">
                <a:latin typeface="Times New Roman" pitchFamily="18" charset="0"/>
                <a:cs typeface="Times New Roman" pitchFamily="18" charset="0"/>
              </a:rPr>
              <a:t>noncytotoxic</a:t>
            </a:r>
            <a:r>
              <a:rPr lang="en-GB" sz="3200" b="1" dirty="0" smtClean="0">
                <a:latin typeface="Times New Roman" pitchFamily="18" charset="0"/>
                <a:cs typeface="Times New Roman" pitchFamily="18" charset="0"/>
              </a:rPr>
              <a:t> agents</a:t>
            </a:r>
            <a:r>
              <a:rPr lang="en-GB" sz="3200" dirty="0" smtClean="0">
                <a:latin typeface="Times New Roman" pitchFamily="18" charset="0"/>
                <a:cs typeface="Times New Roman" pitchFamily="18" charset="0"/>
              </a:rPr>
              <a:t>, such as hormones, </a:t>
            </a:r>
            <a:r>
              <a:rPr lang="en-GB" sz="3200" dirty="0" err="1" smtClean="0">
                <a:latin typeface="Times New Roman" pitchFamily="18" charset="0"/>
                <a:cs typeface="Times New Roman" pitchFamily="18" charset="0"/>
              </a:rPr>
              <a:t>immunomodulators</a:t>
            </a:r>
            <a:r>
              <a:rPr lang="en-GB" sz="3200" dirty="0" smtClean="0">
                <a:latin typeface="Times New Roman" pitchFamily="18" charset="0"/>
                <a:cs typeface="Times New Roman" pitchFamily="18" charset="0"/>
              </a:rPr>
              <a:t>, and targeted drugs.</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C06FFB-9D75-43AD-A153-ED05B62F3BEE}"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dirty="0"/>
          </a:p>
        </p:txBody>
      </p:sp>
      <p:sp>
        <p:nvSpPr>
          <p:cNvPr id="4" name="Slide Number Placeholder 3"/>
          <p:cNvSpPr>
            <a:spLocks noGrp="1"/>
          </p:cNvSpPr>
          <p:nvPr>
            <p:ph type="sldNum" sz="quarter" idx="12"/>
          </p:nvPr>
        </p:nvSpPr>
        <p:spPr/>
        <p:txBody>
          <a:bodyPr/>
          <a:lstStyle/>
          <a:p>
            <a:fld id="{B3FF6EFA-CE3E-45B5-8032-ADD62FD9E906}" type="slidenum">
              <a:rPr lang="en-US" smtClean="0"/>
              <a:pPr/>
              <a:t>208</a:t>
            </a:fld>
            <a:endParaRPr lang="en-US"/>
          </a:p>
        </p:txBody>
      </p:sp>
      <p:sp>
        <p:nvSpPr>
          <p:cNvPr id="5" name="Rectangle 4"/>
          <p:cNvSpPr/>
          <p:nvPr/>
        </p:nvSpPr>
        <p:spPr>
          <a:xfrm>
            <a:off x="0" y="540127"/>
            <a:ext cx="9144000" cy="4031873"/>
          </a:xfrm>
          <a:prstGeom prst="rect">
            <a:avLst/>
          </a:prstGeom>
        </p:spPr>
        <p:txBody>
          <a:bodyPr wrap="square">
            <a:spAutoFit/>
          </a:bodyPr>
          <a:lstStyle/>
          <a:p>
            <a:r>
              <a:rPr lang="en-GB" sz="3200" dirty="0" smtClean="0">
                <a:latin typeface="Times New Roman" pitchFamily="18" charset="0"/>
                <a:cs typeface="Times New Roman" pitchFamily="18" charset="0"/>
              </a:rPr>
              <a:t>Surgery and/or irradiation are the treatments of choice for most </a:t>
            </a:r>
            <a:r>
              <a:rPr lang="en-GB" sz="3200" b="1" dirty="0" smtClean="0">
                <a:latin typeface="Times New Roman" pitchFamily="18" charset="0"/>
                <a:cs typeface="Times New Roman" pitchFamily="18" charset="0"/>
              </a:rPr>
              <a:t>solid </a:t>
            </a:r>
            <a:r>
              <a:rPr lang="en-GB" sz="3200" b="1" dirty="0" err="1" smtClean="0">
                <a:latin typeface="Times New Roman" pitchFamily="18" charset="0"/>
                <a:cs typeface="Times New Roman" pitchFamily="18" charset="0"/>
              </a:rPr>
              <a:t>tumors</a:t>
            </a:r>
            <a:r>
              <a:rPr lang="en-GB" sz="3200" dirty="0" smtClean="0">
                <a:latin typeface="Times New Roman" pitchFamily="18" charset="0"/>
                <a:cs typeface="Times New Roman" pitchFamily="18" charset="0"/>
              </a:rPr>
              <a:t>.</a:t>
            </a:r>
          </a:p>
          <a:p>
            <a:r>
              <a:rPr lang="en-GB" sz="3200" dirty="0" smtClean="0">
                <a:latin typeface="Times New Roman" pitchFamily="18" charset="0"/>
                <a:cs typeface="Times New Roman" pitchFamily="18" charset="0"/>
              </a:rPr>
              <a:t>▪ Drugs are the treatment of choice for </a:t>
            </a:r>
            <a:r>
              <a:rPr lang="en-GB" sz="3200" b="1" dirty="0" smtClean="0">
                <a:latin typeface="Times New Roman" pitchFamily="18" charset="0"/>
                <a:cs typeface="Times New Roman" pitchFamily="18" charset="0"/>
              </a:rPr>
              <a:t>disseminated cancers </a:t>
            </a:r>
            <a:r>
              <a:rPr lang="en-GB" sz="3200" dirty="0" smtClean="0">
                <a:latin typeface="Times New Roman" pitchFamily="18" charset="0"/>
                <a:cs typeface="Times New Roman" pitchFamily="18" charset="0"/>
              </a:rPr>
              <a:t>(</a:t>
            </a:r>
            <a:r>
              <a:rPr lang="en-GB" sz="3200" dirty="0" err="1" smtClean="0">
                <a:latin typeface="Times New Roman" pitchFamily="18" charset="0"/>
                <a:cs typeface="Times New Roman" pitchFamily="18" charset="0"/>
              </a:rPr>
              <a:t>leukemias</a:t>
            </a:r>
            <a:r>
              <a:rPr lang="en-GB" sz="3200" dirty="0" smtClean="0">
                <a:latin typeface="Times New Roman" pitchFamily="18" charset="0"/>
                <a:cs typeface="Times New Roman" pitchFamily="18" charset="0"/>
              </a:rPr>
              <a:t>, disseminated lymphomas, widespread metastases). </a:t>
            </a:r>
          </a:p>
          <a:p>
            <a:r>
              <a:rPr lang="en-GB" sz="3200" dirty="0" smtClean="0">
                <a:latin typeface="Times New Roman" pitchFamily="18" charset="0"/>
                <a:cs typeface="Times New Roman" pitchFamily="18" charset="0"/>
              </a:rPr>
              <a:t>Drugs are also used as </a:t>
            </a:r>
            <a:r>
              <a:rPr lang="en-GB" sz="3200" b="1" dirty="0" err="1" smtClean="0">
                <a:latin typeface="Times New Roman" pitchFamily="18" charset="0"/>
                <a:cs typeface="Times New Roman" pitchFamily="18" charset="0"/>
              </a:rPr>
              <a:t>adjuvants</a:t>
            </a:r>
            <a:r>
              <a:rPr lang="en-GB" sz="3200" dirty="0" smtClean="0">
                <a:latin typeface="Times New Roman" pitchFamily="18" charset="0"/>
                <a:cs typeface="Times New Roman" pitchFamily="18" charset="0"/>
              </a:rPr>
              <a:t> to surgery and</a:t>
            </a:r>
          </a:p>
          <a:p>
            <a:r>
              <a:rPr lang="en-GB" sz="3200" dirty="0" smtClean="0">
                <a:latin typeface="Times New Roman" pitchFamily="18" charset="0"/>
                <a:cs typeface="Times New Roman" pitchFamily="18" charset="0"/>
              </a:rPr>
              <a:t>irradiation to kill malignant cells that surgery and irradiation leave behind.</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D6A86-949C-4E28-9298-9AC7010C15C5}"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209</a:t>
            </a:fld>
            <a:endParaRPr lang="en-US"/>
          </a:p>
        </p:txBody>
      </p:sp>
      <p:sp>
        <p:nvSpPr>
          <p:cNvPr id="5" name="Rectangle 4"/>
          <p:cNvSpPr/>
          <p:nvPr/>
        </p:nvSpPr>
        <p:spPr>
          <a:xfrm>
            <a:off x="0" y="838200"/>
            <a:ext cx="9144000" cy="5509200"/>
          </a:xfrm>
          <a:prstGeom prst="rect">
            <a:avLst/>
          </a:prstGeom>
        </p:spPr>
        <p:txBody>
          <a:bodyPr wrap="square">
            <a:spAutoFit/>
          </a:bodyPr>
          <a:lstStyle/>
          <a:p>
            <a:r>
              <a:rPr lang="en-GB" sz="3200" b="1" u="sng" dirty="0" smtClean="0">
                <a:latin typeface="Times New Roman" pitchFamily="18" charset="0"/>
                <a:cs typeface="Times New Roman" pitchFamily="18" charset="0"/>
              </a:rPr>
              <a:t>CELL CYCLE</a:t>
            </a:r>
          </a:p>
          <a:p>
            <a:r>
              <a:rPr lang="en-GB" sz="3200" dirty="0" smtClean="0">
                <a:latin typeface="Times New Roman" pitchFamily="18" charset="0"/>
                <a:cs typeface="Times New Roman" pitchFamily="18" charset="0"/>
              </a:rPr>
              <a:t>The </a:t>
            </a:r>
            <a:r>
              <a:rPr lang="en-GB" sz="3200" b="1" dirty="0" smtClean="0">
                <a:latin typeface="Times New Roman" pitchFamily="18" charset="0"/>
                <a:cs typeface="Times New Roman" pitchFamily="18" charset="0"/>
              </a:rPr>
              <a:t>cell cycle </a:t>
            </a:r>
            <a:r>
              <a:rPr lang="en-GB" sz="3200" dirty="0" smtClean="0">
                <a:latin typeface="Times New Roman" pitchFamily="18" charset="0"/>
                <a:cs typeface="Times New Roman" pitchFamily="18" charset="0"/>
              </a:rPr>
              <a:t>has </a:t>
            </a:r>
            <a:r>
              <a:rPr lang="en-GB" sz="3200" b="1" dirty="0" smtClean="0">
                <a:latin typeface="Times New Roman" pitchFamily="18" charset="0"/>
                <a:cs typeface="Times New Roman" pitchFamily="18" charset="0"/>
              </a:rPr>
              <a:t>four major phases</a:t>
            </a:r>
            <a:r>
              <a:rPr lang="en-GB" sz="3200" dirty="0" smtClean="0">
                <a:latin typeface="Times New Roman" pitchFamily="18" charset="0"/>
                <a:cs typeface="Times New Roman" pitchFamily="18" charset="0"/>
              </a:rPr>
              <a:t>: </a:t>
            </a:r>
          </a:p>
          <a:p>
            <a:r>
              <a:rPr lang="en-GB" sz="3200" b="1" i="1" dirty="0" smtClean="0">
                <a:latin typeface="Times New Roman" pitchFamily="18" charset="0"/>
                <a:cs typeface="Times New Roman" pitchFamily="18" charset="0"/>
              </a:rPr>
              <a:t>G1</a:t>
            </a:r>
            <a:r>
              <a:rPr lang="en-GB" sz="3200" dirty="0" smtClean="0">
                <a:latin typeface="Times New Roman" pitchFamily="18" charset="0"/>
                <a:cs typeface="Times New Roman" pitchFamily="18" charset="0"/>
              </a:rPr>
              <a:t>, in which cells prepare to synthesize DNA; </a:t>
            </a:r>
          </a:p>
          <a:p>
            <a:r>
              <a:rPr lang="en-GB" sz="3200" b="1" i="1" dirty="0" smtClean="0">
                <a:latin typeface="Times New Roman" pitchFamily="18" charset="0"/>
                <a:cs typeface="Times New Roman" pitchFamily="18" charset="0"/>
              </a:rPr>
              <a:t>S</a:t>
            </a:r>
            <a:r>
              <a:rPr lang="en-GB" sz="3200" dirty="0" smtClean="0">
                <a:latin typeface="Times New Roman" pitchFamily="18" charset="0"/>
                <a:cs typeface="Times New Roman" pitchFamily="18" charset="0"/>
              </a:rPr>
              <a:t>, in which cells synthesize DNA; </a:t>
            </a:r>
          </a:p>
          <a:p>
            <a:r>
              <a:rPr lang="en-GB" sz="3200" b="1" i="1" dirty="0" smtClean="0">
                <a:latin typeface="Times New Roman" pitchFamily="18" charset="0"/>
                <a:cs typeface="Times New Roman" pitchFamily="18" charset="0"/>
              </a:rPr>
              <a:t>G2</a:t>
            </a:r>
            <a:r>
              <a:rPr lang="en-GB" sz="3200" dirty="0" smtClean="0">
                <a:latin typeface="Times New Roman" pitchFamily="18" charset="0"/>
                <a:cs typeface="Times New Roman" pitchFamily="18" charset="0"/>
              </a:rPr>
              <a:t>, in which cells prepare for mitosis (</a:t>
            </a:r>
            <a:r>
              <a:rPr lang="en-GB" sz="3200" b="1" dirty="0" smtClean="0">
                <a:latin typeface="Times New Roman" pitchFamily="18" charset="0"/>
                <a:cs typeface="Times New Roman" pitchFamily="18" charset="0"/>
              </a:rPr>
              <a:t>division</a:t>
            </a:r>
            <a:r>
              <a:rPr lang="en-GB" sz="3200" dirty="0" smtClean="0">
                <a:latin typeface="Times New Roman" pitchFamily="18" charset="0"/>
                <a:cs typeface="Times New Roman" pitchFamily="18" charset="0"/>
              </a:rPr>
              <a:t>); and </a:t>
            </a:r>
            <a:r>
              <a:rPr lang="en-GB" sz="3200" b="1" i="1" dirty="0" smtClean="0">
                <a:latin typeface="Times New Roman" pitchFamily="18" charset="0"/>
                <a:cs typeface="Times New Roman" pitchFamily="18" charset="0"/>
              </a:rPr>
              <a:t>M</a:t>
            </a:r>
            <a:r>
              <a:rPr lang="en-GB" sz="3200" dirty="0" smtClean="0">
                <a:latin typeface="Times New Roman" pitchFamily="18" charset="0"/>
                <a:cs typeface="Times New Roman" pitchFamily="18" charset="0"/>
              </a:rPr>
              <a:t>, in which cells actually divide. </a:t>
            </a:r>
          </a:p>
          <a:p>
            <a:r>
              <a:rPr lang="en-GB" sz="3200" dirty="0" smtClean="0">
                <a:latin typeface="Times New Roman" pitchFamily="18" charset="0"/>
                <a:cs typeface="Times New Roman" pitchFamily="18" charset="0"/>
              </a:rPr>
              <a:t>Following mitosis, the resulting daughter cells may either enter G1 and </a:t>
            </a:r>
            <a:r>
              <a:rPr lang="en-GB" sz="3200" b="1" dirty="0" smtClean="0">
                <a:latin typeface="Times New Roman" pitchFamily="18" charset="0"/>
                <a:cs typeface="Times New Roman" pitchFamily="18" charset="0"/>
              </a:rPr>
              <a:t>repeat the cycle</a:t>
            </a:r>
            <a:r>
              <a:rPr lang="en-GB" sz="3200" dirty="0" smtClean="0">
                <a:latin typeface="Times New Roman" pitchFamily="18" charset="0"/>
                <a:cs typeface="Times New Roman" pitchFamily="18" charset="0"/>
              </a:rPr>
              <a:t>, or enter G0 and become </a:t>
            </a:r>
            <a:r>
              <a:rPr lang="en-GB" sz="3200" b="1" dirty="0" err="1" smtClean="0">
                <a:latin typeface="Times New Roman" pitchFamily="18" charset="0"/>
                <a:cs typeface="Times New Roman" pitchFamily="18" charset="0"/>
              </a:rPr>
              <a:t>mitotically</a:t>
            </a:r>
            <a:r>
              <a:rPr lang="en-GB" sz="3200" b="1" dirty="0" smtClean="0">
                <a:latin typeface="Times New Roman" pitchFamily="18" charset="0"/>
                <a:cs typeface="Times New Roman" pitchFamily="18" charset="0"/>
              </a:rPr>
              <a:t> dormant</a:t>
            </a:r>
            <a:r>
              <a:rPr lang="en-GB" sz="3200" dirty="0" smtClean="0">
                <a:latin typeface="Times New Roman" pitchFamily="18" charset="0"/>
                <a:cs typeface="Times New Roman" pitchFamily="18" charset="0"/>
              </a:rPr>
              <a:t>.</a:t>
            </a:r>
          </a:p>
          <a:p>
            <a:r>
              <a:rPr lang="en-GB" sz="3200" dirty="0" smtClean="0">
                <a:latin typeface="Times New Roman" pitchFamily="18" charset="0"/>
                <a:cs typeface="Times New Roman" pitchFamily="18" charset="0"/>
              </a:rPr>
              <a:t>▪ The growth fraction of a tissue is defined as the ratio of proliferating cells to cells in G0.</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blinds(horizontal)">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blinds(horizontal)">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blinds(horizontal)">
                                      <p:cBhvr>
                                        <p:cTn id="42" dur="500"/>
                                        <p:tgtEl>
                                          <p:spTgt spid="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mph" presetSubtype="0" fill="hold" nodeType="clickEffect">
                                  <p:stCondLst>
                                    <p:cond delay="0"/>
                                  </p:stCondLst>
                                  <p:childTnLst>
                                    <p:animScale>
                                      <p:cBhvr>
                                        <p:cTn id="46" dur="2000" fill="hold"/>
                                        <p:tgtEl>
                                          <p:spTgt spid="5">
                                            <p:txEl>
                                              <p:pRg st="5" end="5"/>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Pharmacokinetics</a:t>
            </a:r>
          </a:p>
        </p:txBody>
      </p:sp>
      <p:sp>
        <p:nvSpPr>
          <p:cNvPr id="4" name="Date Placeholder 3"/>
          <p:cNvSpPr>
            <a:spLocks noGrp="1"/>
          </p:cNvSpPr>
          <p:nvPr>
            <p:ph type="dt" sz="half" idx="10"/>
          </p:nvPr>
        </p:nvSpPr>
        <p:spPr/>
        <p:txBody>
          <a:bodyPr/>
          <a:lstStyle/>
          <a:p>
            <a:fld id="{6D83A134-D924-4F47-B5F9-05FA6E40BE59}"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21</a:t>
            </a:fld>
            <a:endParaRPr lang="en-US"/>
          </a:p>
        </p:txBody>
      </p:sp>
      <p:sp>
        <p:nvSpPr>
          <p:cNvPr id="12291" name="Rectangle 3"/>
          <p:cNvSpPr>
            <a:spLocks noGrp="1" noChangeArrowheads="1"/>
          </p:cNvSpPr>
          <p:nvPr>
            <p:ph sz="quarter" idx="1"/>
          </p:nvPr>
        </p:nvSpPr>
        <p:spPr>
          <a:noFill/>
        </p:spPr>
        <p:txBody>
          <a:bodyPr/>
          <a:lstStyle/>
          <a:p>
            <a:pPr eaLnBrk="1" hangingPunct="1">
              <a:buFontTx/>
              <a:buNone/>
            </a:pPr>
            <a:r>
              <a:rPr lang="en-US" b="1" smtClean="0"/>
              <a:t>Absorption</a:t>
            </a:r>
          </a:p>
          <a:p>
            <a:pPr marL="463550" lvl="1" indent="-6350" eaLnBrk="1" hangingPunct="1">
              <a:buFontTx/>
              <a:buNone/>
            </a:pPr>
            <a:r>
              <a:rPr lang="en-US" smtClean="0"/>
              <a:t>Process whereby the drug enters the circulatory system</a:t>
            </a:r>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05FBE4-5600-4695-B307-DB71DA048A8E}" type="datetime12">
              <a:rPr lang="en-US" smtClean="0"/>
              <a:pPr/>
              <a:t>4:25 PM</a:t>
            </a:fld>
            <a:endParaRPr lang="en-US" dirty="0"/>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210</a:t>
            </a:fld>
            <a:endParaRPr lang="en-US"/>
          </a:p>
        </p:txBody>
      </p:sp>
      <p:sp>
        <p:nvSpPr>
          <p:cNvPr id="5" name="Rectangle 4"/>
          <p:cNvSpPr/>
          <p:nvPr/>
        </p:nvSpPr>
        <p:spPr>
          <a:xfrm>
            <a:off x="0" y="228600"/>
            <a:ext cx="9144000" cy="6001643"/>
          </a:xfrm>
          <a:prstGeom prst="rect">
            <a:avLst/>
          </a:prstGeom>
        </p:spPr>
        <p:txBody>
          <a:bodyPr wrap="square">
            <a:spAutoFit/>
          </a:bodyPr>
          <a:lstStyle/>
          <a:p>
            <a:r>
              <a:rPr lang="en-GB" sz="3200" dirty="0" smtClean="0">
                <a:latin typeface="Times New Roman" pitchFamily="18" charset="0"/>
                <a:cs typeface="Times New Roman" pitchFamily="18" charset="0"/>
              </a:rPr>
              <a:t>The growth fraction of a tissue is defined as the ratio of proliferating cells to cells in G0.</a:t>
            </a:r>
          </a:p>
          <a:p>
            <a:r>
              <a:rPr lang="en-GB" sz="3200" dirty="0" smtClean="0">
                <a:latin typeface="Times New Roman" pitchFamily="18" charset="0"/>
                <a:cs typeface="Times New Roman" pitchFamily="18" charset="0"/>
              </a:rPr>
              <a:t>▪ Tissues with a large percentage of proliferating cells and few cells in G0 have a high growth fraction. Conversely, tissues composed mostly of G0 cells have a low growth fraction.</a:t>
            </a:r>
          </a:p>
          <a:p>
            <a:r>
              <a:rPr lang="en-GB" sz="3200" dirty="0" smtClean="0">
                <a:latin typeface="Times New Roman" pitchFamily="18" charset="0"/>
                <a:cs typeface="Times New Roman" pitchFamily="18" charset="0"/>
              </a:rPr>
              <a:t>▪ </a:t>
            </a:r>
            <a:r>
              <a:rPr lang="en-GB" sz="3200" dirty="0" err="1" smtClean="0">
                <a:latin typeface="Times New Roman" pitchFamily="18" charset="0"/>
                <a:cs typeface="Times New Roman" pitchFamily="18" charset="0"/>
              </a:rPr>
              <a:t>Cytotoxic</a:t>
            </a:r>
            <a:r>
              <a:rPr lang="en-GB" sz="3200" dirty="0" smtClean="0">
                <a:latin typeface="Times New Roman" pitchFamily="18" charset="0"/>
                <a:cs typeface="Times New Roman" pitchFamily="18" charset="0"/>
              </a:rPr>
              <a:t> anticancer drugs are more toxic to cancers that have a </a:t>
            </a:r>
            <a:r>
              <a:rPr lang="en-GB" sz="3200" b="1" dirty="0" smtClean="0">
                <a:latin typeface="Times New Roman" pitchFamily="18" charset="0"/>
                <a:cs typeface="Times New Roman" pitchFamily="18" charset="0"/>
              </a:rPr>
              <a:t>high growth fraction </a:t>
            </a:r>
            <a:r>
              <a:rPr lang="en-GB" sz="3200" dirty="0" smtClean="0">
                <a:latin typeface="Times New Roman" pitchFamily="18" charset="0"/>
                <a:cs typeface="Times New Roman" pitchFamily="18" charset="0"/>
              </a:rPr>
              <a:t>than to cancers that have a low growth fraction. </a:t>
            </a:r>
          </a:p>
          <a:p>
            <a:r>
              <a:rPr lang="en-GB" sz="3200" dirty="0" smtClean="0">
                <a:latin typeface="Times New Roman" pitchFamily="18" charset="0"/>
                <a:cs typeface="Times New Roman" pitchFamily="18" charset="0"/>
              </a:rPr>
              <a:t>Why? Because </a:t>
            </a:r>
            <a:r>
              <a:rPr lang="en-GB" sz="3200" dirty="0" err="1" smtClean="0">
                <a:latin typeface="Times New Roman" pitchFamily="18" charset="0"/>
                <a:cs typeface="Times New Roman" pitchFamily="18" charset="0"/>
              </a:rPr>
              <a:t>cytotoxic</a:t>
            </a:r>
            <a:r>
              <a:rPr lang="en-GB" sz="3200" dirty="0" smtClean="0">
                <a:latin typeface="Times New Roman" pitchFamily="18" charset="0"/>
                <a:cs typeface="Times New Roman" pitchFamily="18" charset="0"/>
              </a:rPr>
              <a:t> anticancer drugs are more active against </a:t>
            </a:r>
            <a:r>
              <a:rPr lang="en-GB" sz="3200" b="1" dirty="0" smtClean="0">
                <a:latin typeface="Times New Roman" pitchFamily="18" charset="0"/>
                <a:cs typeface="Times New Roman" pitchFamily="18" charset="0"/>
              </a:rPr>
              <a:t>proliferating cells </a:t>
            </a:r>
            <a:r>
              <a:rPr lang="en-GB" sz="3200" dirty="0" smtClean="0">
                <a:latin typeface="Times New Roman" pitchFamily="18" charset="0"/>
                <a:cs typeface="Times New Roman" pitchFamily="18" charset="0"/>
              </a:rPr>
              <a:t>than against cells in G0.</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39FCB8-44EA-417E-8CA5-3037E1573C93}"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211</a:t>
            </a:fld>
            <a:endParaRPr lang="en-US"/>
          </a:p>
        </p:txBody>
      </p:sp>
      <p:sp>
        <p:nvSpPr>
          <p:cNvPr id="5" name="Rectangle 4"/>
          <p:cNvSpPr/>
          <p:nvPr/>
        </p:nvSpPr>
        <p:spPr>
          <a:xfrm>
            <a:off x="0" y="381000"/>
            <a:ext cx="9144000" cy="5016758"/>
          </a:xfrm>
          <a:prstGeom prst="rect">
            <a:avLst/>
          </a:prstGeom>
        </p:spPr>
        <p:txBody>
          <a:bodyPr wrap="square">
            <a:spAutoFit/>
          </a:bodyPr>
          <a:lstStyle/>
          <a:p>
            <a:r>
              <a:rPr lang="en-GB" sz="3200" dirty="0" smtClean="0">
                <a:latin typeface="Times New Roman" pitchFamily="18" charset="0"/>
                <a:cs typeface="Times New Roman" pitchFamily="18" charset="0"/>
              </a:rPr>
              <a:t>The most common cancers—solid </a:t>
            </a:r>
            <a:r>
              <a:rPr lang="en-GB" sz="3200" dirty="0" err="1" smtClean="0">
                <a:latin typeface="Times New Roman" pitchFamily="18" charset="0"/>
                <a:cs typeface="Times New Roman" pitchFamily="18" charset="0"/>
              </a:rPr>
              <a:t>tumors</a:t>
            </a:r>
            <a:r>
              <a:rPr lang="en-GB" sz="3200" dirty="0" smtClean="0">
                <a:latin typeface="Times New Roman" pitchFamily="18" charset="0"/>
                <a:cs typeface="Times New Roman" pitchFamily="18" charset="0"/>
              </a:rPr>
              <a:t> of the breast, lung, prostate, colon, and rectum</a:t>
            </a:r>
          </a:p>
          <a:p>
            <a:r>
              <a:rPr lang="en-GB" sz="3200" dirty="0" smtClean="0">
                <a:latin typeface="Times New Roman" pitchFamily="18" charset="0"/>
                <a:cs typeface="Times New Roman" pitchFamily="18" charset="0"/>
              </a:rPr>
              <a:t>—have a </a:t>
            </a:r>
            <a:r>
              <a:rPr lang="en-GB" sz="3200" b="1" dirty="0" smtClean="0">
                <a:latin typeface="Times New Roman" pitchFamily="18" charset="0"/>
                <a:cs typeface="Times New Roman" pitchFamily="18" charset="0"/>
              </a:rPr>
              <a:t>low growth fraction</a:t>
            </a:r>
            <a:r>
              <a:rPr lang="en-GB" sz="3200" dirty="0" smtClean="0">
                <a:latin typeface="Times New Roman" pitchFamily="18" charset="0"/>
                <a:cs typeface="Times New Roman" pitchFamily="18" charset="0"/>
              </a:rPr>
              <a:t>, and hence respond poorly to drugs. </a:t>
            </a:r>
          </a:p>
          <a:p>
            <a:r>
              <a:rPr lang="en-GB" sz="3200" dirty="0" smtClean="0">
                <a:latin typeface="Times New Roman" pitchFamily="18" charset="0"/>
                <a:cs typeface="Times New Roman" pitchFamily="18" charset="0"/>
              </a:rPr>
              <a:t>In contrast, only some rarer cancers—such as acute lymphocytic </a:t>
            </a:r>
            <a:r>
              <a:rPr lang="en-GB" sz="3200" dirty="0" err="1" smtClean="0">
                <a:latin typeface="Times New Roman" pitchFamily="18" charset="0"/>
                <a:cs typeface="Times New Roman" pitchFamily="18" charset="0"/>
              </a:rPr>
              <a:t>leukemia</a:t>
            </a:r>
            <a:r>
              <a:rPr lang="en-GB" sz="3200" dirty="0" smtClean="0">
                <a:latin typeface="Times New Roman" pitchFamily="18" charset="0"/>
                <a:cs typeface="Times New Roman" pitchFamily="18" charset="0"/>
              </a:rPr>
              <a:t>, Hodgkin's disease, and certain</a:t>
            </a:r>
          </a:p>
          <a:p>
            <a:r>
              <a:rPr lang="en-GB" sz="3200" dirty="0" smtClean="0">
                <a:latin typeface="Times New Roman" pitchFamily="18" charset="0"/>
                <a:cs typeface="Times New Roman" pitchFamily="18" charset="0"/>
              </a:rPr>
              <a:t>testicular cancers—have a high growth fraction, and hence tend to respond well.</a:t>
            </a:r>
          </a:p>
          <a:p>
            <a:r>
              <a:rPr lang="en-GB" sz="3200" dirty="0" smtClean="0">
                <a:latin typeface="Times New Roman" pitchFamily="18" charset="0"/>
                <a:cs typeface="Times New Roman" pitchFamily="18" charset="0"/>
              </a:rPr>
              <a:t>▪ To cure a patient of cancer, we must produce 100% cell kill, which is rare with chemotherapy alone.</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blinds(horizontal)">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linds(horizontal)">
                                      <p:cBhvr>
                                        <p:cTn id="2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F4A5F2-C2D7-45A9-AD0F-9119E55208D3}"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212</a:t>
            </a:fld>
            <a:endParaRPr lang="en-US"/>
          </a:p>
        </p:txBody>
      </p:sp>
      <p:sp>
        <p:nvSpPr>
          <p:cNvPr id="5" name="Rectangle 4"/>
          <p:cNvSpPr/>
          <p:nvPr/>
        </p:nvSpPr>
        <p:spPr>
          <a:xfrm>
            <a:off x="0" y="0"/>
            <a:ext cx="9144000" cy="6494085"/>
          </a:xfrm>
          <a:prstGeom prst="rect">
            <a:avLst/>
          </a:prstGeom>
        </p:spPr>
        <p:txBody>
          <a:bodyPr wrap="square">
            <a:spAutoFit/>
          </a:bodyPr>
          <a:lstStyle/>
          <a:p>
            <a:r>
              <a:rPr lang="en-GB" sz="3200" dirty="0" smtClean="0">
                <a:latin typeface="Times New Roman" pitchFamily="18" charset="0"/>
                <a:cs typeface="Times New Roman" pitchFamily="18" charset="0"/>
              </a:rPr>
              <a:t>Killing of cancer cells follows </a:t>
            </a:r>
            <a:r>
              <a:rPr lang="en-GB" sz="3200" b="1" dirty="0" smtClean="0">
                <a:latin typeface="Times New Roman" pitchFamily="18" charset="0"/>
                <a:cs typeface="Times New Roman" pitchFamily="18" charset="0"/>
              </a:rPr>
              <a:t>first-order kinetics</a:t>
            </a:r>
            <a:r>
              <a:rPr lang="en-GB" sz="3200" dirty="0" smtClean="0">
                <a:latin typeface="Times New Roman" pitchFamily="18" charset="0"/>
                <a:cs typeface="Times New Roman" pitchFamily="18" charset="0"/>
              </a:rPr>
              <a:t>. That is, at any given dose, drugs kill a </a:t>
            </a:r>
            <a:r>
              <a:rPr lang="en-GB" sz="3200" u="sng" dirty="0" smtClean="0">
                <a:latin typeface="Times New Roman" pitchFamily="18" charset="0"/>
                <a:cs typeface="Times New Roman" pitchFamily="18" charset="0"/>
              </a:rPr>
              <a:t>constant </a:t>
            </a:r>
            <a:r>
              <a:rPr lang="en-GB" sz="3200" i="1" dirty="0" smtClean="0">
                <a:latin typeface="Times New Roman" pitchFamily="18" charset="0"/>
                <a:cs typeface="Times New Roman" pitchFamily="18" charset="0"/>
              </a:rPr>
              <a:t>percentage of malignant cells, regardless of how many cells are present.</a:t>
            </a:r>
          </a:p>
          <a:p>
            <a:r>
              <a:rPr lang="en-GB" sz="3200" dirty="0" smtClean="0">
                <a:latin typeface="Times New Roman" pitchFamily="18" charset="0"/>
                <a:cs typeface="Times New Roman" pitchFamily="18" charset="0"/>
              </a:rPr>
              <a:t>▪ Over the course of chemotherapy, cancer cells often become </a:t>
            </a:r>
            <a:r>
              <a:rPr lang="en-GB" sz="3200" b="1" dirty="0" smtClean="0">
                <a:latin typeface="Times New Roman" pitchFamily="18" charset="0"/>
                <a:cs typeface="Times New Roman" pitchFamily="18" charset="0"/>
              </a:rPr>
              <a:t>drug resistant</a:t>
            </a:r>
            <a:r>
              <a:rPr lang="en-GB" sz="3200" dirty="0" smtClean="0">
                <a:latin typeface="Times New Roman" pitchFamily="18" charset="0"/>
                <a:cs typeface="Times New Roman" pitchFamily="18" charset="0"/>
              </a:rPr>
              <a:t>, thereby decreasing the chance of success.</a:t>
            </a:r>
          </a:p>
          <a:p>
            <a:r>
              <a:rPr lang="en-GB" sz="3200" dirty="0" smtClean="0">
                <a:latin typeface="Times New Roman" pitchFamily="18" charset="0"/>
                <a:cs typeface="Times New Roman" pitchFamily="18" charset="0"/>
              </a:rPr>
              <a:t>▪ The purpose of </a:t>
            </a:r>
            <a:r>
              <a:rPr lang="en-GB" sz="3200" b="1" dirty="0" smtClean="0">
                <a:latin typeface="Times New Roman" pitchFamily="18" charset="0"/>
                <a:cs typeface="Times New Roman" pitchFamily="18" charset="0"/>
              </a:rPr>
              <a:t>intermittent chemotherapy </a:t>
            </a:r>
            <a:r>
              <a:rPr lang="en-GB" sz="3200" dirty="0" smtClean="0">
                <a:latin typeface="Times New Roman" pitchFamily="18" charset="0"/>
                <a:cs typeface="Times New Roman" pitchFamily="18" charset="0"/>
              </a:rPr>
              <a:t>is to allow normal cells to repopulate between rounds of treatment. Unfortunately, if the cancer cells repopulate as fast as (or faster than) normal cells, there will be no reduction in </a:t>
            </a:r>
            <a:r>
              <a:rPr lang="en-GB" sz="3200" b="1" dirty="0" err="1" smtClean="0">
                <a:latin typeface="Times New Roman" pitchFamily="18" charset="0"/>
                <a:cs typeface="Times New Roman" pitchFamily="18" charset="0"/>
              </a:rPr>
              <a:t>tumor</a:t>
            </a:r>
            <a:r>
              <a:rPr lang="en-GB" sz="3200" b="1" dirty="0" smtClean="0">
                <a:latin typeface="Times New Roman" pitchFamily="18" charset="0"/>
                <a:cs typeface="Times New Roman" pitchFamily="18" charset="0"/>
              </a:rPr>
              <a:t> burden </a:t>
            </a:r>
            <a:r>
              <a:rPr lang="en-GB" sz="3200" dirty="0" smtClean="0">
                <a:latin typeface="Times New Roman" pitchFamily="18" charset="0"/>
                <a:cs typeface="Times New Roman" pitchFamily="18" charset="0"/>
              </a:rPr>
              <a:t>with each round of treatment, and hence treatment will fail.</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30F359-2DEB-456A-A7DB-D6FBE63716B2}"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213</a:t>
            </a:fld>
            <a:endParaRPr lang="en-US"/>
          </a:p>
        </p:txBody>
      </p:sp>
      <p:sp>
        <p:nvSpPr>
          <p:cNvPr id="5" name="Rectangle 4"/>
          <p:cNvSpPr/>
          <p:nvPr/>
        </p:nvSpPr>
        <p:spPr>
          <a:xfrm>
            <a:off x="0" y="246757"/>
            <a:ext cx="9144000" cy="6001643"/>
          </a:xfrm>
          <a:prstGeom prst="rect">
            <a:avLst/>
          </a:prstGeom>
        </p:spPr>
        <p:txBody>
          <a:bodyPr wrap="square">
            <a:spAutoFit/>
          </a:bodyPr>
          <a:lstStyle/>
          <a:p>
            <a:r>
              <a:rPr lang="en-GB" sz="3200" dirty="0" smtClean="0">
                <a:latin typeface="Times New Roman" pitchFamily="18" charset="0"/>
                <a:cs typeface="Times New Roman" pitchFamily="18" charset="0"/>
              </a:rPr>
              <a:t>Multidrug chemotherapy is generally much more effective than single-drug therapy.</a:t>
            </a:r>
          </a:p>
          <a:p>
            <a:r>
              <a:rPr lang="en-GB" sz="3200" dirty="0" smtClean="0">
                <a:latin typeface="Times New Roman" pitchFamily="18" charset="0"/>
                <a:cs typeface="Times New Roman" pitchFamily="18" charset="0"/>
              </a:rPr>
              <a:t>Why? Because combination therapy can</a:t>
            </a:r>
          </a:p>
          <a:p>
            <a:pPr marL="514350" indent="-514350">
              <a:buAutoNum type="arabicParenBoth"/>
            </a:pPr>
            <a:r>
              <a:rPr lang="en-GB" sz="3200" dirty="0" smtClean="0">
                <a:latin typeface="Times New Roman" pitchFamily="18" charset="0"/>
                <a:cs typeface="Times New Roman" pitchFamily="18" charset="0"/>
              </a:rPr>
              <a:t>suppress drug resistance, </a:t>
            </a:r>
          </a:p>
          <a:p>
            <a:pPr marL="514350" indent="-514350">
              <a:buAutoNum type="arabicParenBoth"/>
            </a:pPr>
            <a:r>
              <a:rPr lang="en-GB" sz="3200" dirty="0" smtClean="0">
                <a:latin typeface="Times New Roman" pitchFamily="18" charset="0"/>
                <a:cs typeface="Times New Roman" pitchFamily="18" charset="0"/>
              </a:rPr>
              <a:t>increase cell kill, and </a:t>
            </a:r>
          </a:p>
          <a:p>
            <a:pPr marL="514350" indent="-514350">
              <a:buAutoNum type="arabicParenBoth"/>
            </a:pPr>
            <a:r>
              <a:rPr lang="en-GB" sz="3200" dirty="0" smtClean="0">
                <a:latin typeface="Times New Roman" pitchFamily="18" charset="0"/>
                <a:cs typeface="Times New Roman" pitchFamily="18" charset="0"/>
              </a:rPr>
              <a:t>reduce injury to normal cells.</a:t>
            </a:r>
          </a:p>
          <a:p>
            <a:r>
              <a:rPr lang="en-GB" sz="3200" dirty="0" smtClean="0">
                <a:latin typeface="Times New Roman" pitchFamily="18" charset="0"/>
                <a:cs typeface="Times New Roman" pitchFamily="18" charset="0"/>
              </a:rPr>
              <a:t>▪ Ideally, the drugs used in combination therapy should have (1) different mechanisms of</a:t>
            </a:r>
          </a:p>
          <a:p>
            <a:r>
              <a:rPr lang="en-GB" sz="3200" dirty="0" smtClean="0">
                <a:latin typeface="Times New Roman" pitchFamily="18" charset="0"/>
                <a:cs typeface="Times New Roman" pitchFamily="18" charset="0"/>
              </a:rPr>
              <a:t>action, (2) minimally overlapping toxicities, and (3) good efficacy when used alone.</a:t>
            </a:r>
          </a:p>
          <a:p>
            <a:r>
              <a:rPr lang="en-GB" sz="3200" dirty="0" smtClean="0">
                <a:latin typeface="Times New Roman" pitchFamily="18" charset="0"/>
                <a:cs typeface="Times New Roman" pitchFamily="18" charset="0"/>
              </a:rPr>
              <a:t>Toxicity to normal tissues is the major obstacle to successful therapy with </a:t>
            </a:r>
            <a:r>
              <a:rPr lang="en-GB" sz="3200" dirty="0" err="1" smtClean="0">
                <a:latin typeface="Times New Roman" pitchFamily="18" charset="0"/>
                <a:cs typeface="Times New Roman" pitchFamily="18" charset="0"/>
              </a:rPr>
              <a:t>cytotoxic</a:t>
            </a:r>
            <a:r>
              <a:rPr lang="en-GB" sz="3200" dirty="0" smtClean="0">
                <a:latin typeface="Times New Roman" pitchFamily="18" charset="0"/>
                <a:cs typeface="Times New Roman" pitchFamily="18" charset="0"/>
              </a:rPr>
              <a:t> anticancer drugs.</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linds(horizont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blinds(horizontal)">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blinds(horizontal)">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blinds(horizontal)">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blinds(horizontal)">
                                      <p:cBhvr>
                                        <p:cTn id="37" dur="500"/>
                                        <p:tgtEl>
                                          <p:spTgt spid="5">
                                            <p:txEl>
                                              <p:pRg st="5" end="5"/>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5">
                                            <p:txEl>
                                              <p:pRg st="6" end="6"/>
                                            </p:txEl>
                                          </p:spTgt>
                                        </p:tgtEl>
                                        <p:attrNameLst>
                                          <p:attrName>style.visibility</p:attrName>
                                        </p:attrNameLst>
                                      </p:cBhvr>
                                      <p:to>
                                        <p:strVal val="visible"/>
                                      </p:to>
                                    </p:set>
                                    <p:animEffect transition="in" filter="blinds(horizontal)">
                                      <p:cBhvr>
                                        <p:cTn id="40" dur="500"/>
                                        <p:tgtEl>
                                          <p:spTgt spid="5">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5">
                                            <p:txEl>
                                              <p:pRg st="7" end="7"/>
                                            </p:txEl>
                                          </p:spTgt>
                                        </p:tgtEl>
                                        <p:attrNameLst>
                                          <p:attrName>style.visibility</p:attrName>
                                        </p:attrNameLst>
                                      </p:cBhvr>
                                      <p:to>
                                        <p:strVal val="visible"/>
                                      </p:to>
                                    </p:set>
                                    <p:animEffect transition="in" filter="blinds(horizontal)">
                                      <p:cBhvr>
                                        <p:cTn id="45"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1657A0-639D-44CD-8CDD-135ABEAE7A60}"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214</a:t>
            </a:fld>
            <a:endParaRPr lang="en-US"/>
          </a:p>
        </p:txBody>
      </p:sp>
      <p:sp>
        <p:nvSpPr>
          <p:cNvPr id="5" name="Rectangle 4"/>
          <p:cNvSpPr/>
          <p:nvPr/>
        </p:nvSpPr>
        <p:spPr>
          <a:xfrm>
            <a:off x="0" y="381000"/>
            <a:ext cx="9144000" cy="5509200"/>
          </a:xfrm>
          <a:prstGeom prst="rect">
            <a:avLst/>
          </a:prstGeom>
        </p:spPr>
        <p:txBody>
          <a:bodyPr wrap="square">
            <a:spAutoFit/>
          </a:bodyPr>
          <a:lstStyle/>
          <a:p>
            <a:r>
              <a:rPr lang="en-GB" sz="3200" dirty="0" err="1" smtClean="0">
                <a:latin typeface="Times New Roman" pitchFamily="18" charset="0"/>
                <a:cs typeface="Times New Roman" pitchFamily="18" charset="0"/>
              </a:rPr>
              <a:t>Cytotoxic</a:t>
            </a:r>
            <a:r>
              <a:rPr lang="en-GB" sz="3200" dirty="0" smtClean="0">
                <a:latin typeface="Times New Roman" pitchFamily="18" charset="0"/>
                <a:cs typeface="Times New Roman" pitchFamily="18" charset="0"/>
              </a:rPr>
              <a:t> anticancer drugs injure normal tissue because these drugs lack </a:t>
            </a:r>
            <a:r>
              <a:rPr lang="en-GB" sz="3200" b="1" dirty="0" smtClean="0">
                <a:latin typeface="Times New Roman" pitchFamily="18" charset="0"/>
                <a:cs typeface="Times New Roman" pitchFamily="18" charset="0"/>
              </a:rPr>
              <a:t>selective toxicity</a:t>
            </a:r>
            <a:r>
              <a:rPr lang="en-GB" sz="3200" dirty="0" smtClean="0">
                <a:latin typeface="Times New Roman" pitchFamily="18" charset="0"/>
                <a:cs typeface="Times New Roman" pitchFamily="18" charset="0"/>
              </a:rPr>
              <a:t>.</a:t>
            </a:r>
          </a:p>
          <a:p>
            <a:r>
              <a:rPr lang="en-GB" sz="3200" dirty="0" smtClean="0">
                <a:latin typeface="Times New Roman" pitchFamily="18" charset="0"/>
                <a:cs typeface="Times New Roman" pitchFamily="18" charset="0"/>
              </a:rPr>
              <a:t>▪ As a rule, serious toxicity occurs to normal tissues that have a </a:t>
            </a:r>
            <a:r>
              <a:rPr lang="en-GB" sz="3200" b="1" dirty="0" smtClean="0">
                <a:latin typeface="Times New Roman" pitchFamily="18" charset="0"/>
                <a:cs typeface="Times New Roman" pitchFamily="18" charset="0"/>
              </a:rPr>
              <a:t>high growth fraction </a:t>
            </a:r>
            <a:r>
              <a:rPr lang="en-GB" sz="3200" dirty="0" smtClean="0">
                <a:latin typeface="Times New Roman" pitchFamily="18" charset="0"/>
                <a:cs typeface="Times New Roman" pitchFamily="18" charset="0"/>
              </a:rPr>
              <a:t>(</a:t>
            </a:r>
            <a:r>
              <a:rPr lang="en-GB" sz="3200" dirty="0" err="1" smtClean="0">
                <a:latin typeface="Times New Roman" pitchFamily="18" charset="0"/>
                <a:cs typeface="Times New Roman" pitchFamily="18" charset="0"/>
              </a:rPr>
              <a:t>ie</a:t>
            </a:r>
            <a:r>
              <a:rPr lang="en-GB" sz="3200" dirty="0" smtClean="0">
                <a:latin typeface="Times New Roman" pitchFamily="18" charset="0"/>
                <a:cs typeface="Times New Roman" pitchFamily="18" charset="0"/>
              </a:rPr>
              <a:t>,</a:t>
            </a:r>
          </a:p>
          <a:p>
            <a:r>
              <a:rPr lang="en-GB" sz="3200" u="sng" dirty="0" smtClean="0">
                <a:latin typeface="Times New Roman" pitchFamily="18" charset="0"/>
                <a:cs typeface="Times New Roman" pitchFamily="18" charset="0"/>
              </a:rPr>
              <a:t>bone marrow</a:t>
            </a:r>
            <a:r>
              <a:rPr lang="en-GB" sz="3200" dirty="0" smtClean="0">
                <a:latin typeface="Times New Roman" pitchFamily="18" charset="0"/>
                <a:cs typeface="Times New Roman" pitchFamily="18" charset="0"/>
              </a:rPr>
              <a:t>, </a:t>
            </a:r>
            <a:r>
              <a:rPr lang="en-GB" sz="3200" u="sng" dirty="0" smtClean="0">
                <a:latin typeface="Times New Roman" pitchFamily="18" charset="0"/>
                <a:cs typeface="Times New Roman" pitchFamily="18" charset="0"/>
              </a:rPr>
              <a:t>GI epithelium</a:t>
            </a:r>
            <a:r>
              <a:rPr lang="en-GB" sz="3200" dirty="0" smtClean="0">
                <a:latin typeface="Times New Roman" pitchFamily="18" charset="0"/>
                <a:cs typeface="Times New Roman" pitchFamily="18" charset="0"/>
              </a:rPr>
              <a:t>, </a:t>
            </a:r>
            <a:r>
              <a:rPr lang="en-GB" sz="3200" u="sng" dirty="0" smtClean="0">
                <a:latin typeface="Times New Roman" pitchFamily="18" charset="0"/>
                <a:cs typeface="Times New Roman" pitchFamily="18" charset="0"/>
              </a:rPr>
              <a:t>hair follicles</a:t>
            </a:r>
            <a:r>
              <a:rPr lang="en-GB" sz="3200" dirty="0" smtClean="0">
                <a:latin typeface="Times New Roman" pitchFamily="18" charset="0"/>
                <a:cs typeface="Times New Roman" pitchFamily="18" charset="0"/>
              </a:rPr>
              <a:t>, </a:t>
            </a:r>
            <a:r>
              <a:rPr lang="en-GB" sz="3200" u="sng" dirty="0" smtClean="0">
                <a:latin typeface="Times New Roman" pitchFamily="18" charset="0"/>
                <a:cs typeface="Times New Roman" pitchFamily="18" charset="0"/>
              </a:rPr>
              <a:t>sperm-forming cells</a:t>
            </a:r>
            <a:r>
              <a:rPr lang="en-GB" sz="3200" dirty="0" smtClean="0">
                <a:latin typeface="Times New Roman" pitchFamily="18" charset="0"/>
                <a:cs typeface="Times New Roman" pitchFamily="18" charset="0"/>
              </a:rPr>
              <a:t>).</a:t>
            </a:r>
          </a:p>
          <a:p>
            <a:r>
              <a:rPr lang="en-GB" sz="3200" dirty="0" smtClean="0">
                <a:latin typeface="Times New Roman" pitchFamily="18" charset="0"/>
                <a:cs typeface="Times New Roman" pitchFamily="18" charset="0"/>
              </a:rPr>
              <a:t>▪ </a:t>
            </a:r>
            <a:r>
              <a:rPr lang="en-GB" sz="3200" dirty="0" err="1" smtClean="0">
                <a:latin typeface="Times New Roman" pitchFamily="18" charset="0"/>
                <a:cs typeface="Times New Roman" pitchFamily="18" charset="0"/>
              </a:rPr>
              <a:t>Myelosuppression</a:t>
            </a:r>
            <a:r>
              <a:rPr lang="en-GB" sz="3200" dirty="0" smtClean="0">
                <a:latin typeface="Times New Roman" pitchFamily="18" charset="0"/>
                <a:cs typeface="Times New Roman" pitchFamily="18" charset="0"/>
              </a:rPr>
              <a:t> (toxicity to bone marrow) can reduce the number of </a:t>
            </a:r>
            <a:r>
              <a:rPr lang="en-GB" sz="3200" dirty="0" err="1" smtClean="0">
                <a:latin typeface="Times New Roman" pitchFamily="18" charset="0"/>
                <a:cs typeface="Times New Roman" pitchFamily="18" charset="0"/>
              </a:rPr>
              <a:t>neutrophils</a:t>
            </a:r>
            <a:r>
              <a:rPr lang="en-GB" sz="3200" dirty="0" smtClean="0">
                <a:latin typeface="Times New Roman" pitchFamily="18" charset="0"/>
                <a:cs typeface="Times New Roman" pitchFamily="18" charset="0"/>
              </a:rPr>
              <a:t>, platelets, and erythrocytes, thereby posing a risk of infection (from loss of </a:t>
            </a:r>
            <a:r>
              <a:rPr lang="en-GB" sz="3200" dirty="0" err="1" smtClean="0">
                <a:latin typeface="Times New Roman" pitchFamily="18" charset="0"/>
                <a:cs typeface="Times New Roman" pitchFamily="18" charset="0"/>
              </a:rPr>
              <a:t>neutrophils</a:t>
            </a:r>
            <a:r>
              <a:rPr lang="en-GB" sz="3200" dirty="0" smtClean="0">
                <a:latin typeface="Times New Roman" pitchFamily="18" charset="0"/>
                <a:cs typeface="Times New Roman" pitchFamily="18" charset="0"/>
              </a:rPr>
              <a:t>), bleeding (from loss of platelets), and </a:t>
            </a:r>
            <a:r>
              <a:rPr lang="en-GB" sz="3200" dirty="0" err="1" smtClean="0">
                <a:latin typeface="Times New Roman" pitchFamily="18" charset="0"/>
                <a:cs typeface="Times New Roman" pitchFamily="18" charset="0"/>
              </a:rPr>
              <a:t>anemia</a:t>
            </a:r>
            <a:r>
              <a:rPr lang="en-GB" sz="3200" dirty="0" smtClean="0">
                <a:latin typeface="Times New Roman" pitchFamily="18" charset="0"/>
                <a:cs typeface="Times New Roman" pitchFamily="18" charset="0"/>
              </a:rPr>
              <a:t> (from loss of erythrocytes).</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3B5653-2FE8-4796-863D-C11D3B539DE2}"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215</a:t>
            </a:fld>
            <a:endParaRPr lang="en-US"/>
          </a:p>
        </p:txBody>
      </p:sp>
      <p:sp>
        <p:nvSpPr>
          <p:cNvPr id="5" name="Rectangle 4"/>
          <p:cNvSpPr/>
          <p:nvPr/>
        </p:nvSpPr>
        <p:spPr>
          <a:xfrm>
            <a:off x="0" y="838200"/>
            <a:ext cx="9144000" cy="3046988"/>
          </a:xfrm>
          <a:prstGeom prst="rect">
            <a:avLst/>
          </a:prstGeom>
        </p:spPr>
        <p:txBody>
          <a:bodyPr wrap="square">
            <a:spAutoFit/>
          </a:bodyPr>
          <a:lstStyle/>
          <a:p>
            <a:r>
              <a:rPr lang="en-GB" sz="3200" dirty="0" smtClean="0">
                <a:latin typeface="Times New Roman" pitchFamily="18" charset="0"/>
                <a:cs typeface="Times New Roman" pitchFamily="18" charset="0"/>
              </a:rPr>
              <a:t>Loss of </a:t>
            </a:r>
            <a:r>
              <a:rPr lang="en-GB" sz="3200" dirty="0" err="1" smtClean="0">
                <a:latin typeface="Times New Roman" pitchFamily="18" charset="0"/>
                <a:cs typeface="Times New Roman" pitchFamily="18" charset="0"/>
              </a:rPr>
              <a:t>neutrophils</a:t>
            </a:r>
            <a:r>
              <a:rPr lang="en-GB" sz="3200" dirty="0" smtClean="0">
                <a:latin typeface="Times New Roman" pitchFamily="18" charset="0"/>
                <a:cs typeface="Times New Roman" pitchFamily="18" charset="0"/>
              </a:rPr>
              <a:t> and platelets during chemotherapy is </a:t>
            </a:r>
            <a:r>
              <a:rPr lang="en-GB" sz="3200" b="1" dirty="0" smtClean="0">
                <a:latin typeface="Times New Roman" pitchFamily="18" charset="0"/>
                <a:cs typeface="Times New Roman" pitchFamily="18" charset="0"/>
              </a:rPr>
              <a:t>common</a:t>
            </a:r>
            <a:r>
              <a:rPr lang="en-GB" sz="3200" dirty="0" smtClean="0">
                <a:latin typeface="Times New Roman" pitchFamily="18" charset="0"/>
                <a:cs typeface="Times New Roman" pitchFamily="18" charset="0"/>
              </a:rPr>
              <a:t>; significant loss of erythrocytes is relatively </a:t>
            </a:r>
            <a:r>
              <a:rPr lang="en-GB" sz="3200" b="1" dirty="0" smtClean="0">
                <a:latin typeface="Times New Roman" pitchFamily="18" charset="0"/>
                <a:cs typeface="Times New Roman" pitchFamily="18" charset="0"/>
              </a:rPr>
              <a:t>rare</a:t>
            </a:r>
            <a:r>
              <a:rPr lang="en-GB" sz="3200" dirty="0" smtClean="0">
                <a:latin typeface="Times New Roman" pitchFamily="18" charset="0"/>
                <a:cs typeface="Times New Roman" pitchFamily="18" charset="0"/>
              </a:rPr>
              <a:t>, but can happen with certain drugs (</a:t>
            </a:r>
            <a:r>
              <a:rPr lang="en-GB" sz="3200" dirty="0" err="1" smtClean="0">
                <a:latin typeface="Times New Roman" pitchFamily="18" charset="0"/>
                <a:cs typeface="Times New Roman" pitchFamily="18" charset="0"/>
              </a:rPr>
              <a:t>eg</a:t>
            </a:r>
            <a:r>
              <a:rPr lang="en-GB" sz="3200" dirty="0" smtClean="0">
                <a:latin typeface="Times New Roman" pitchFamily="18" charset="0"/>
                <a:cs typeface="Times New Roman" pitchFamily="18" charset="0"/>
              </a:rPr>
              <a:t>, </a:t>
            </a:r>
            <a:r>
              <a:rPr lang="en-GB" sz="3200" dirty="0" err="1" smtClean="0">
                <a:latin typeface="Times New Roman" pitchFamily="18" charset="0"/>
                <a:cs typeface="Times New Roman" pitchFamily="18" charset="0"/>
              </a:rPr>
              <a:t>cisplatin</a:t>
            </a:r>
            <a:r>
              <a:rPr lang="en-GB" sz="3200" dirty="0" smtClean="0">
                <a:latin typeface="Times New Roman" pitchFamily="18" charset="0"/>
                <a:cs typeface="Times New Roman" pitchFamily="18" charset="0"/>
              </a:rPr>
              <a:t>).</a:t>
            </a:r>
          </a:p>
          <a:p>
            <a:r>
              <a:rPr lang="en-GB" sz="3200" dirty="0" smtClean="0">
                <a:latin typeface="Times New Roman" pitchFamily="18" charset="0"/>
                <a:cs typeface="Times New Roman" pitchFamily="18" charset="0"/>
              </a:rPr>
              <a:t>▪ In patients taking </a:t>
            </a:r>
            <a:r>
              <a:rPr lang="en-GB" sz="3200" dirty="0" err="1" smtClean="0">
                <a:latin typeface="Times New Roman" pitchFamily="18" charset="0"/>
                <a:cs typeface="Times New Roman" pitchFamily="18" charset="0"/>
              </a:rPr>
              <a:t>myelosuppressive</a:t>
            </a:r>
            <a:r>
              <a:rPr lang="en-GB" sz="3200" dirty="0" smtClean="0">
                <a:latin typeface="Times New Roman" pitchFamily="18" charset="0"/>
                <a:cs typeface="Times New Roman" pitchFamily="18" charset="0"/>
              </a:rPr>
              <a:t> drugs, </a:t>
            </a:r>
            <a:r>
              <a:rPr lang="en-GB" sz="3200" dirty="0" err="1" smtClean="0">
                <a:latin typeface="Times New Roman" pitchFamily="18" charset="0"/>
                <a:cs typeface="Times New Roman" pitchFamily="18" charset="0"/>
              </a:rPr>
              <a:t>neutrophil</a:t>
            </a:r>
            <a:r>
              <a:rPr lang="en-GB" sz="3200" dirty="0" smtClean="0">
                <a:latin typeface="Times New Roman" pitchFamily="18" charset="0"/>
                <a:cs typeface="Times New Roman" pitchFamily="18" charset="0"/>
              </a:rPr>
              <a:t> counts must be monitored.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AC33B3-E565-4E78-BEDE-AA7AFF9731F1}"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216</a:t>
            </a:fld>
            <a:endParaRPr lang="en-US" dirty="0"/>
          </a:p>
        </p:txBody>
      </p:sp>
      <p:sp>
        <p:nvSpPr>
          <p:cNvPr id="5" name="Rectangle 4"/>
          <p:cNvSpPr/>
          <p:nvPr/>
        </p:nvSpPr>
        <p:spPr>
          <a:xfrm>
            <a:off x="0" y="457200"/>
            <a:ext cx="9144000" cy="5509200"/>
          </a:xfrm>
          <a:prstGeom prst="rect">
            <a:avLst/>
          </a:prstGeom>
        </p:spPr>
        <p:txBody>
          <a:bodyPr wrap="square">
            <a:spAutoFit/>
          </a:bodyPr>
          <a:lstStyle/>
          <a:p>
            <a:r>
              <a:rPr lang="en-GB" sz="3200" dirty="0" smtClean="0">
                <a:latin typeface="Times New Roman" pitchFamily="18" charset="0"/>
                <a:cs typeface="Times New Roman" pitchFamily="18" charset="0"/>
              </a:rPr>
              <a:t>When a </a:t>
            </a:r>
            <a:r>
              <a:rPr lang="en-GB" sz="3200" dirty="0" err="1" smtClean="0">
                <a:latin typeface="Times New Roman" pitchFamily="18" charset="0"/>
                <a:cs typeface="Times New Roman" pitchFamily="18" charset="0"/>
              </a:rPr>
              <a:t>neutropenic</a:t>
            </a:r>
            <a:r>
              <a:rPr lang="en-GB" sz="3200" dirty="0" smtClean="0">
                <a:latin typeface="Times New Roman" pitchFamily="18" charset="0"/>
                <a:cs typeface="Times New Roman" pitchFamily="18" charset="0"/>
              </a:rPr>
              <a:t> patient develops an infection, immediate and vigorous intervention</a:t>
            </a:r>
          </a:p>
          <a:p>
            <a:r>
              <a:rPr lang="en-GB" sz="3200" dirty="0" smtClean="0">
                <a:latin typeface="Times New Roman" pitchFamily="18" charset="0"/>
                <a:cs typeface="Times New Roman" pitchFamily="18" charset="0"/>
              </a:rPr>
              <a:t>is required. </a:t>
            </a:r>
          </a:p>
          <a:p>
            <a:r>
              <a:rPr lang="en-GB" sz="3200" dirty="0" smtClean="0">
                <a:latin typeface="Times New Roman" pitchFamily="18" charset="0"/>
                <a:cs typeface="Times New Roman" pitchFamily="18" charset="0"/>
              </a:rPr>
              <a:t>Until lab reports on the identity and drug sensitivity of the infecting organism are available, empiric therapy with IV antibiotics should be instituted.</a:t>
            </a:r>
          </a:p>
          <a:p>
            <a:r>
              <a:rPr lang="en-GB" sz="3200" dirty="0" smtClean="0">
                <a:latin typeface="Times New Roman" pitchFamily="18" charset="0"/>
                <a:cs typeface="Times New Roman" pitchFamily="18" charset="0"/>
              </a:rPr>
              <a:t>▪ </a:t>
            </a:r>
            <a:r>
              <a:rPr lang="en-GB" sz="3200" dirty="0" err="1" smtClean="0">
                <a:latin typeface="Times New Roman" pitchFamily="18" charset="0"/>
                <a:cs typeface="Times New Roman" pitchFamily="18" charset="0"/>
              </a:rPr>
              <a:t>Neutropenia</a:t>
            </a:r>
            <a:r>
              <a:rPr lang="en-GB" sz="3200" dirty="0" smtClean="0">
                <a:latin typeface="Times New Roman" pitchFamily="18" charset="0"/>
                <a:cs typeface="Times New Roman" pitchFamily="18" charset="0"/>
              </a:rPr>
              <a:t> can be minimized by treatment with granulocyte colony-stimulating factor or granulocyte-macrophage colony-stimulating factor, both of which act on the bone marrow to increase </a:t>
            </a:r>
            <a:r>
              <a:rPr lang="en-GB" sz="3200" dirty="0" err="1" smtClean="0">
                <a:latin typeface="Times New Roman" pitchFamily="18" charset="0"/>
                <a:cs typeface="Times New Roman" pitchFamily="18" charset="0"/>
              </a:rPr>
              <a:t>neutrophil</a:t>
            </a:r>
            <a:r>
              <a:rPr lang="en-GB" sz="3200" dirty="0" smtClean="0">
                <a:latin typeface="Times New Roman" pitchFamily="18" charset="0"/>
                <a:cs typeface="Times New Roman" pitchFamily="18" charset="0"/>
              </a:rPr>
              <a:t> production.</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6A4C98-66FA-48F2-9340-93D7B84BB871}"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217</a:t>
            </a:fld>
            <a:endParaRPr lang="en-US"/>
          </a:p>
        </p:txBody>
      </p:sp>
      <p:sp>
        <p:nvSpPr>
          <p:cNvPr id="5" name="Rectangle 4"/>
          <p:cNvSpPr/>
          <p:nvPr/>
        </p:nvSpPr>
        <p:spPr>
          <a:xfrm>
            <a:off x="0" y="282000"/>
            <a:ext cx="9144000" cy="4524315"/>
          </a:xfrm>
          <a:prstGeom prst="rect">
            <a:avLst/>
          </a:prstGeom>
        </p:spPr>
        <p:txBody>
          <a:bodyPr wrap="square">
            <a:spAutoFit/>
          </a:bodyPr>
          <a:lstStyle/>
          <a:p>
            <a:r>
              <a:rPr lang="en-GB" sz="3200" dirty="0" smtClean="0">
                <a:latin typeface="Times New Roman" pitchFamily="18" charset="0"/>
                <a:cs typeface="Times New Roman" pitchFamily="18" charset="0"/>
              </a:rPr>
              <a:t>By injuring the epithelial lining of the </a:t>
            </a:r>
            <a:r>
              <a:rPr lang="en-GB" sz="3200" dirty="0" err="1" smtClean="0">
                <a:latin typeface="Times New Roman" pitchFamily="18" charset="0"/>
                <a:cs typeface="Times New Roman" pitchFamily="18" charset="0"/>
              </a:rPr>
              <a:t>Gl</a:t>
            </a:r>
            <a:r>
              <a:rPr lang="en-GB" sz="3200" dirty="0" smtClean="0">
                <a:latin typeface="Times New Roman" pitchFamily="18" charset="0"/>
                <a:cs typeface="Times New Roman" pitchFamily="18" charset="0"/>
              </a:rPr>
              <a:t> tract, anticancer drugs often cause </a:t>
            </a:r>
            <a:r>
              <a:rPr lang="en-GB" sz="3200" dirty="0" err="1" smtClean="0">
                <a:latin typeface="Times New Roman" pitchFamily="18" charset="0"/>
                <a:cs typeface="Times New Roman" pitchFamily="18" charset="0"/>
              </a:rPr>
              <a:t>stomatitis</a:t>
            </a:r>
            <a:r>
              <a:rPr lang="en-GB" sz="3200" dirty="0" smtClean="0">
                <a:latin typeface="Times New Roman" pitchFamily="18" charset="0"/>
                <a:cs typeface="Times New Roman" pitchFamily="18" charset="0"/>
              </a:rPr>
              <a:t> and </a:t>
            </a:r>
            <a:r>
              <a:rPr lang="en-GB" sz="3200" dirty="0" err="1" smtClean="0">
                <a:latin typeface="Times New Roman" pitchFamily="18" charset="0"/>
                <a:cs typeface="Times New Roman" pitchFamily="18" charset="0"/>
              </a:rPr>
              <a:t>diarrhea</a:t>
            </a:r>
            <a:r>
              <a:rPr lang="en-GB" sz="3200" dirty="0" smtClean="0">
                <a:latin typeface="Times New Roman" pitchFamily="18" charset="0"/>
                <a:cs typeface="Times New Roman" pitchFamily="18" charset="0"/>
              </a:rPr>
              <a:t>.</a:t>
            </a:r>
          </a:p>
          <a:p>
            <a:r>
              <a:rPr lang="en-GB" sz="3200" dirty="0" smtClean="0">
                <a:latin typeface="Times New Roman" pitchFamily="18" charset="0"/>
                <a:cs typeface="Times New Roman" pitchFamily="18" charset="0"/>
              </a:rPr>
              <a:t>▪ Many anticancer drugs cause moderate to severe nausea and vomiting, in by stimulating the chemoreceptor trigger zone.</a:t>
            </a:r>
          </a:p>
          <a:p>
            <a:r>
              <a:rPr lang="en-GB" sz="3200" dirty="0" smtClean="0">
                <a:latin typeface="Times New Roman" pitchFamily="18" charset="0"/>
                <a:cs typeface="Times New Roman" pitchFamily="18" charset="0"/>
              </a:rPr>
              <a:t>▪ Nausea and vomiting can be reduced by premedication with </a:t>
            </a:r>
            <a:r>
              <a:rPr lang="en-GB" sz="3200" dirty="0" err="1" smtClean="0">
                <a:latin typeface="Times New Roman" pitchFamily="18" charset="0"/>
                <a:cs typeface="Times New Roman" pitchFamily="18" charset="0"/>
              </a:rPr>
              <a:t>antiemetics</a:t>
            </a:r>
            <a:r>
              <a:rPr lang="en-GB" sz="3200" dirty="0" smtClean="0">
                <a:latin typeface="Times New Roman" pitchFamily="18" charset="0"/>
                <a:cs typeface="Times New Roman" pitchFamily="18" charset="0"/>
              </a:rPr>
              <a:t>. </a:t>
            </a:r>
          </a:p>
          <a:p>
            <a:r>
              <a:rPr lang="en-GB" sz="3200" dirty="0" smtClean="0">
                <a:latin typeface="Times New Roman" pitchFamily="18" charset="0"/>
                <a:cs typeface="Times New Roman" pitchFamily="18" charset="0"/>
              </a:rPr>
              <a:t>▪ Anticancer drugs often injure hair follicles, thereby causing alopecia (hair loss).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ox(i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7" presetClass="entr" presetSubtype="4"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additive="base">
                                        <p:cTn id="22" dur="50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3" dur="50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8ECECA-B24D-4C5C-8AC9-1C3D9466E9A5}"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218</a:t>
            </a:fld>
            <a:endParaRPr lang="en-US"/>
          </a:p>
        </p:txBody>
      </p:sp>
      <p:sp>
        <p:nvSpPr>
          <p:cNvPr id="5" name="Rectangle 4"/>
          <p:cNvSpPr/>
          <p:nvPr/>
        </p:nvSpPr>
        <p:spPr>
          <a:xfrm>
            <a:off x="0" y="533400"/>
            <a:ext cx="9144000" cy="4031873"/>
          </a:xfrm>
          <a:prstGeom prst="rect">
            <a:avLst/>
          </a:prstGeom>
        </p:spPr>
        <p:txBody>
          <a:bodyPr wrap="square">
            <a:spAutoFit/>
          </a:bodyPr>
          <a:lstStyle/>
          <a:p>
            <a:r>
              <a:rPr lang="en-GB" sz="3200" dirty="0" smtClean="0">
                <a:latin typeface="Times New Roman" pitchFamily="18" charset="0"/>
                <a:cs typeface="Times New Roman" pitchFamily="18" charset="0"/>
              </a:rPr>
              <a:t>Anticancer drugs can cause </a:t>
            </a:r>
            <a:r>
              <a:rPr lang="en-GB" sz="3200" u="sng" dirty="0" err="1" smtClean="0">
                <a:latin typeface="Times New Roman" pitchFamily="18" charset="0"/>
                <a:cs typeface="Times New Roman" pitchFamily="18" charset="0"/>
              </a:rPr>
              <a:t>fetal</a:t>
            </a:r>
            <a:r>
              <a:rPr lang="en-GB" sz="3200" u="sng" dirty="0" smtClean="0">
                <a:latin typeface="Times New Roman" pitchFamily="18" charset="0"/>
                <a:cs typeface="Times New Roman" pitchFamily="18" charset="0"/>
              </a:rPr>
              <a:t> malformation</a:t>
            </a:r>
            <a:r>
              <a:rPr lang="en-GB" sz="3200" dirty="0" smtClean="0">
                <a:latin typeface="Times New Roman" pitchFamily="18" charset="0"/>
                <a:cs typeface="Times New Roman" pitchFamily="18" charset="0"/>
              </a:rPr>
              <a:t> and death. Accordingly, women undergoing chemotherapy should be warned against becoming pregnant.</a:t>
            </a:r>
          </a:p>
          <a:p>
            <a:r>
              <a:rPr lang="en-GB" sz="3200" dirty="0" smtClean="0">
                <a:latin typeface="Times New Roman" pitchFamily="18" charset="0"/>
                <a:cs typeface="Times New Roman" pitchFamily="18" charset="0"/>
              </a:rPr>
              <a:t>▪ Anticancer drugs can cause irreversible male sterility. Accordingly, men undergoing chemotherapy should be </a:t>
            </a:r>
            <a:r>
              <a:rPr lang="en-GB" sz="3200" dirty="0" err="1" smtClean="0">
                <a:latin typeface="Times New Roman" pitchFamily="18" charset="0"/>
                <a:cs typeface="Times New Roman" pitchFamily="18" charset="0"/>
              </a:rPr>
              <a:t>counseled</a:t>
            </a:r>
            <a:r>
              <a:rPr lang="en-GB" sz="3200" dirty="0" smtClean="0">
                <a:latin typeface="Times New Roman" pitchFamily="18" charset="0"/>
                <a:cs typeface="Times New Roman" pitchFamily="18" charset="0"/>
              </a:rPr>
              <a:t> about possible </a:t>
            </a:r>
            <a:r>
              <a:rPr lang="en-GB" sz="3200" u="sng" dirty="0" smtClean="0">
                <a:latin typeface="Times New Roman" pitchFamily="18" charset="0"/>
                <a:cs typeface="Times New Roman" pitchFamily="18" charset="0"/>
              </a:rPr>
              <a:t>sperm banking</a:t>
            </a:r>
            <a:r>
              <a:rPr lang="en-GB" sz="3200" dirty="0" smtClean="0">
                <a:latin typeface="Times New Roman" pitchFamily="18" charset="0"/>
                <a:cs typeface="Times New Roman" pitchFamily="18" charset="0"/>
              </a:rPr>
              <a:t>.</a:t>
            </a:r>
          </a:p>
          <a:p>
            <a:r>
              <a:rPr lang="en-GB" sz="3200" dirty="0" smtClean="0">
                <a:latin typeface="Times New Roman" pitchFamily="18" charset="0"/>
                <a:cs typeface="Times New Roman" pitchFamily="18" charset="0"/>
              </a:rPr>
              <a:t>▪ Chemotherapy can cause </a:t>
            </a:r>
            <a:r>
              <a:rPr lang="en-GB" sz="3200" dirty="0" err="1" smtClean="0">
                <a:latin typeface="Times New Roman" pitchFamily="18" charset="0"/>
                <a:cs typeface="Times New Roman" pitchFamily="18" charset="0"/>
              </a:rPr>
              <a:t>hyperuricemia</a:t>
            </a:r>
            <a:r>
              <a:rPr lang="en-GB" sz="3200" dirty="0" smtClean="0">
                <a:latin typeface="Times New Roman" pitchFamily="18" charset="0"/>
                <a:cs typeface="Times New Roman" pitchFamily="18" charset="0"/>
              </a:rPr>
              <a:t> as a result of DNA degradation secondary to massive cell death.</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137233-D3E5-4455-B269-8DB79C384CF3}"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219</a:t>
            </a:fld>
            <a:endParaRPr lang="en-US"/>
          </a:p>
        </p:txBody>
      </p:sp>
      <p:sp>
        <p:nvSpPr>
          <p:cNvPr id="5" name="Rectangle 4"/>
          <p:cNvSpPr/>
          <p:nvPr/>
        </p:nvSpPr>
        <p:spPr>
          <a:xfrm>
            <a:off x="0" y="417255"/>
            <a:ext cx="9144000" cy="2554545"/>
          </a:xfrm>
          <a:prstGeom prst="rect">
            <a:avLst/>
          </a:prstGeom>
        </p:spPr>
        <p:txBody>
          <a:bodyPr wrap="square">
            <a:spAutoFit/>
          </a:bodyPr>
          <a:lstStyle/>
          <a:p>
            <a:r>
              <a:rPr lang="en-GB" sz="3200" dirty="0" smtClean="0">
                <a:latin typeface="Times New Roman" pitchFamily="18" charset="0"/>
                <a:cs typeface="Times New Roman" pitchFamily="18" charset="0"/>
              </a:rPr>
              <a:t>Cancer chemotherapy has three possible benefits: cure, palliation, and prolongation of useful life.</a:t>
            </a:r>
          </a:p>
          <a:p>
            <a:r>
              <a:rPr lang="en-GB" sz="3200" dirty="0" smtClean="0">
                <a:latin typeface="Times New Roman" pitchFamily="18" charset="0"/>
                <a:cs typeface="Times New Roman" pitchFamily="18" charset="0"/>
              </a:rPr>
              <a:t> </a:t>
            </a:r>
          </a:p>
          <a:p>
            <a:r>
              <a:rPr lang="en-GB" sz="3200" dirty="0" smtClean="0">
                <a:latin typeface="Times New Roman" pitchFamily="18" charset="0"/>
                <a:cs typeface="Times New Roman" pitchFamily="18" charset="0"/>
              </a:rPr>
              <a:t>For treatment to be justified, at least one of these benefits should be forthcoming.</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Pharmacokinetics</a:t>
            </a:r>
          </a:p>
        </p:txBody>
      </p:sp>
      <p:sp>
        <p:nvSpPr>
          <p:cNvPr id="4" name="Date Placeholder 3"/>
          <p:cNvSpPr>
            <a:spLocks noGrp="1"/>
          </p:cNvSpPr>
          <p:nvPr>
            <p:ph type="dt" sz="half" idx="10"/>
          </p:nvPr>
        </p:nvSpPr>
        <p:spPr/>
        <p:txBody>
          <a:bodyPr/>
          <a:lstStyle/>
          <a:p>
            <a:fld id="{D083882A-AD23-4D2E-B558-499918784D77}"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22</a:t>
            </a:fld>
            <a:endParaRPr lang="en-US"/>
          </a:p>
        </p:txBody>
      </p:sp>
      <p:sp>
        <p:nvSpPr>
          <p:cNvPr id="13315" name="Rectangle 3"/>
          <p:cNvSpPr>
            <a:spLocks noGrp="1" noChangeArrowheads="1"/>
          </p:cNvSpPr>
          <p:nvPr>
            <p:ph sz="quarter" idx="1"/>
          </p:nvPr>
        </p:nvSpPr>
        <p:spPr>
          <a:noFill/>
        </p:spPr>
        <p:txBody>
          <a:bodyPr/>
          <a:lstStyle/>
          <a:p>
            <a:pPr eaLnBrk="1" hangingPunct="1">
              <a:buFontTx/>
              <a:buNone/>
            </a:pPr>
            <a:r>
              <a:rPr lang="en-US" b="1" dirty="0" smtClean="0"/>
              <a:t>Distribution</a:t>
            </a:r>
          </a:p>
          <a:p>
            <a:pPr marL="463550" lvl="1" indent="-6350" eaLnBrk="1" hangingPunct="1">
              <a:buFontTx/>
              <a:buNone/>
            </a:pPr>
            <a:r>
              <a:rPr lang="en-US" dirty="0" smtClean="0"/>
              <a:t>Process by which a drug moves from the blood into other body fluids( blood, lymph and CSF) and tissues and ultimately to its sites of action.</a:t>
            </a:r>
          </a:p>
          <a:p>
            <a:pPr marL="463550" lvl="1" indent="-6350" eaLnBrk="1" hangingPunct="1">
              <a:buFontTx/>
              <a:buNone/>
            </a:pPr>
            <a:endParaRPr lang="en-US" dirty="0" smtClean="0"/>
          </a:p>
          <a:p>
            <a:pPr marL="463550" lvl="1" indent="-6350" eaLnBrk="1" hangingPunct="1">
              <a:buFontTx/>
              <a:buNone/>
            </a:pPr>
            <a:r>
              <a:rPr lang="en-US" dirty="0" smtClean="0"/>
              <a:t>Blood flow is the rate-limiting factor. </a:t>
            </a:r>
          </a:p>
          <a:p>
            <a:pPr marL="463550" lvl="1" indent="-6350" eaLnBrk="1" hangingPunct="1">
              <a:buFontTx/>
              <a:buNone/>
            </a:pPr>
            <a:endParaRPr lang="en-US" dirty="0" smtClean="0"/>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5D7882-AFDA-48DD-9735-230EC325B494}"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dirty="0"/>
          </a:p>
        </p:txBody>
      </p:sp>
      <p:sp>
        <p:nvSpPr>
          <p:cNvPr id="4" name="Slide Number Placeholder 3"/>
          <p:cNvSpPr>
            <a:spLocks noGrp="1"/>
          </p:cNvSpPr>
          <p:nvPr>
            <p:ph type="sldNum" sz="quarter" idx="12"/>
          </p:nvPr>
        </p:nvSpPr>
        <p:spPr/>
        <p:txBody>
          <a:bodyPr/>
          <a:lstStyle/>
          <a:p>
            <a:fld id="{B3FF6EFA-CE3E-45B5-8032-ADD62FD9E906}" type="slidenum">
              <a:rPr lang="en-US" smtClean="0"/>
              <a:pPr/>
              <a:t>220</a:t>
            </a:fld>
            <a:endParaRPr lang="en-US"/>
          </a:p>
        </p:txBody>
      </p:sp>
      <p:sp>
        <p:nvSpPr>
          <p:cNvPr id="5" name="Rectangle 4"/>
          <p:cNvSpPr/>
          <p:nvPr/>
        </p:nvSpPr>
        <p:spPr>
          <a:xfrm>
            <a:off x="0" y="304800"/>
            <a:ext cx="9144000" cy="5016758"/>
          </a:xfrm>
          <a:prstGeom prst="rect">
            <a:avLst/>
          </a:prstGeom>
        </p:spPr>
        <p:txBody>
          <a:bodyPr wrap="square">
            <a:spAutoFit/>
          </a:bodyPr>
          <a:lstStyle/>
          <a:p>
            <a:r>
              <a:rPr lang="en-GB" sz="3200" dirty="0" smtClean="0">
                <a:latin typeface="Times New Roman" pitchFamily="18" charset="0"/>
                <a:cs typeface="Times New Roman" pitchFamily="18" charset="0"/>
              </a:rPr>
              <a:t>The </a:t>
            </a:r>
            <a:r>
              <a:rPr lang="en-GB" sz="3200" b="1" dirty="0" err="1" smtClean="0">
                <a:latin typeface="Times New Roman" pitchFamily="18" charset="0"/>
                <a:cs typeface="Times New Roman" pitchFamily="18" charset="0"/>
              </a:rPr>
              <a:t>cytotoxic</a:t>
            </a:r>
            <a:r>
              <a:rPr lang="en-GB" sz="3200" b="1" dirty="0" smtClean="0">
                <a:latin typeface="Times New Roman" pitchFamily="18" charset="0"/>
                <a:cs typeface="Times New Roman" pitchFamily="18" charset="0"/>
              </a:rPr>
              <a:t> agents </a:t>
            </a:r>
            <a:r>
              <a:rPr lang="en-GB" sz="3200" dirty="0" smtClean="0">
                <a:latin typeface="Times New Roman" pitchFamily="18" charset="0"/>
                <a:cs typeface="Times New Roman" pitchFamily="18" charset="0"/>
              </a:rPr>
              <a:t>constitute the largest class of anticancer drugs. </a:t>
            </a:r>
          </a:p>
          <a:p>
            <a:r>
              <a:rPr lang="en-GB" sz="3200" dirty="0" smtClean="0">
                <a:latin typeface="Times New Roman" pitchFamily="18" charset="0"/>
                <a:cs typeface="Times New Roman" pitchFamily="18" charset="0"/>
              </a:rPr>
              <a:t>As their name implies, these agents act directly on cancer cells to cause their death. </a:t>
            </a:r>
          </a:p>
          <a:p>
            <a:r>
              <a:rPr lang="en-GB" sz="3200" dirty="0" smtClean="0">
                <a:latin typeface="Times New Roman" pitchFamily="18" charset="0"/>
                <a:cs typeface="Times New Roman" pitchFamily="18" charset="0"/>
              </a:rPr>
              <a:t>The </a:t>
            </a:r>
            <a:r>
              <a:rPr lang="en-GB" sz="3200" dirty="0" err="1" smtClean="0">
                <a:latin typeface="Times New Roman" pitchFamily="18" charset="0"/>
                <a:cs typeface="Times New Roman" pitchFamily="18" charset="0"/>
              </a:rPr>
              <a:t>cytotoxic</a:t>
            </a:r>
            <a:r>
              <a:rPr lang="en-GB" sz="3200" dirty="0" smtClean="0">
                <a:latin typeface="Times New Roman" pitchFamily="18" charset="0"/>
                <a:cs typeface="Times New Roman" pitchFamily="18" charset="0"/>
              </a:rPr>
              <a:t> drugs can be subdivided into eight major groups: (1) </a:t>
            </a:r>
            <a:r>
              <a:rPr lang="en-GB" sz="3200" b="1" dirty="0" err="1" smtClean="0">
                <a:latin typeface="Times New Roman" pitchFamily="18" charset="0"/>
                <a:cs typeface="Times New Roman" pitchFamily="18" charset="0"/>
              </a:rPr>
              <a:t>alkylating</a:t>
            </a:r>
            <a:r>
              <a:rPr lang="en-GB" sz="3200" b="1" dirty="0" smtClean="0">
                <a:latin typeface="Times New Roman" pitchFamily="18" charset="0"/>
                <a:cs typeface="Times New Roman" pitchFamily="18" charset="0"/>
              </a:rPr>
              <a:t> agents</a:t>
            </a:r>
            <a:r>
              <a:rPr lang="en-GB" sz="3200" dirty="0" smtClean="0">
                <a:latin typeface="Times New Roman" pitchFamily="18" charset="0"/>
                <a:cs typeface="Times New Roman" pitchFamily="18" charset="0"/>
              </a:rPr>
              <a:t>, (2) </a:t>
            </a:r>
            <a:r>
              <a:rPr lang="en-GB" sz="3200" b="1" dirty="0" smtClean="0">
                <a:latin typeface="Times New Roman" pitchFamily="18" charset="0"/>
                <a:cs typeface="Times New Roman" pitchFamily="18" charset="0"/>
              </a:rPr>
              <a:t>platinum compounds</a:t>
            </a:r>
            <a:r>
              <a:rPr lang="en-GB" sz="3200" dirty="0" smtClean="0">
                <a:latin typeface="Times New Roman" pitchFamily="18" charset="0"/>
                <a:cs typeface="Times New Roman" pitchFamily="18" charset="0"/>
              </a:rPr>
              <a:t>, (3) </a:t>
            </a:r>
            <a:r>
              <a:rPr lang="en-GB" sz="3200" b="1" dirty="0" err="1" smtClean="0">
                <a:latin typeface="Times New Roman" pitchFamily="18" charset="0"/>
                <a:cs typeface="Times New Roman" pitchFamily="18" charset="0"/>
              </a:rPr>
              <a:t>antimetabolites</a:t>
            </a:r>
            <a:r>
              <a:rPr lang="en-GB" sz="3200" dirty="0" smtClean="0">
                <a:latin typeface="Times New Roman" pitchFamily="18" charset="0"/>
                <a:cs typeface="Times New Roman" pitchFamily="18" charset="0"/>
              </a:rPr>
              <a:t>, (4)</a:t>
            </a:r>
          </a:p>
          <a:p>
            <a:r>
              <a:rPr lang="en-GB" sz="3200" b="1" dirty="0" err="1" smtClean="0">
                <a:latin typeface="Times New Roman" pitchFamily="18" charset="0"/>
                <a:cs typeface="Times New Roman" pitchFamily="18" charset="0"/>
              </a:rPr>
              <a:t>hypomethylating</a:t>
            </a:r>
            <a:r>
              <a:rPr lang="en-GB" sz="3200" b="1" dirty="0" smtClean="0">
                <a:latin typeface="Times New Roman" pitchFamily="18" charset="0"/>
                <a:cs typeface="Times New Roman" pitchFamily="18" charset="0"/>
              </a:rPr>
              <a:t> agents</a:t>
            </a:r>
            <a:r>
              <a:rPr lang="en-GB" sz="3200" dirty="0" smtClean="0">
                <a:latin typeface="Times New Roman" pitchFamily="18" charset="0"/>
                <a:cs typeface="Times New Roman" pitchFamily="18" charset="0"/>
              </a:rPr>
              <a:t>, (5) </a:t>
            </a:r>
            <a:r>
              <a:rPr lang="en-GB" sz="3200" b="1" dirty="0" smtClean="0">
                <a:latin typeface="Times New Roman" pitchFamily="18" charset="0"/>
                <a:cs typeface="Times New Roman" pitchFamily="18" charset="0"/>
              </a:rPr>
              <a:t>antitumor antibiotics</a:t>
            </a:r>
            <a:r>
              <a:rPr lang="en-GB" sz="3200" dirty="0" smtClean="0">
                <a:latin typeface="Times New Roman" pitchFamily="18" charset="0"/>
                <a:cs typeface="Times New Roman" pitchFamily="18" charset="0"/>
              </a:rPr>
              <a:t>, (6) </a:t>
            </a:r>
            <a:r>
              <a:rPr lang="en-GB" sz="3200" b="1" dirty="0" smtClean="0">
                <a:latin typeface="Times New Roman" pitchFamily="18" charset="0"/>
                <a:cs typeface="Times New Roman" pitchFamily="18" charset="0"/>
              </a:rPr>
              <a:t>mitotic inhibitors</a:t>
            </a:r>
            <a:r>
              <a:rPr lang="en-GB" sz="3200" dirty="0" smtClean="0">
                <a:latin typeface="Times New Roman" pitchFamily="18" charset="0"/>
                <a:cs typeface="Times New Roman" pitchFamily="18" charset="0"/>
              </a:rPr>
              <a:t>, (7) </a:t>
            </a:r>
            <a:r>
              <a:rPr lang="en-GB" sz="3200" b="1" dirty="0" err="1" smtClean="0">
                <a:latin typeface="Times New Roman" pitchFamily="18" charset="0"/>
                <a:cs typeface="Times New Roman" pitchFamily="18" charset="0"/>
              </a:rPr>
              <a:t>topoisomerase</a:t>
            </a:r>
            <a:endParaRPr lang="en-GB" sz="3200" b="1" dirty="0" smtClean="0">
              <a:latin typeface="Times New Roman" pitchFamily="18" charset="0"/>
              <a:cs typeface="Times New Roman" pitchFamily="18" charset="0"/>
            </a:endParaRPr>
          </a:p>
          <a:p>
            <a:r>
              <a:rPr lang="en-GB" sz="3200" b="1" dirty="0" smtClean="0">
                <a:latin typeface="Times New Roman" pitchFamily="18" charset="0"/>
                <a:cs typeface="Times New Roman" pitchFamily="18" charset="0"/>
              </a:rPr>
              <a:t>inhibitors,</a:t>
            </a:r>
            <a:r>
              <a:rPr lang="en-GB" sz="3200" dirty="0" smtClean="0">
                <a:latin typeface="Times New Roman" pitchFamily="18" charset="0"/>
                <a:cs typeface="Times New Roman" pitchFamily="18" charset="0"/>
              </a:rPr>
              <a:t> and (8) </a:t>
            </a:r>
            <a:r>
              <a:rPr lang="en-GB" sz="3200" b="1" dirty="0" smtClean="0">
                <a:latin typeface="Times New Roman" pitchFamily="18" charset="0"/>
                <a:cs typeface="Times New Roman" pitchFamily="18" charset="0"/>
              </a:rPr>
              <a:t>miscellaneous </a:t>
            </a:r>
            <a:r>
              <a:rPr lang="en-GB" sz="3200" b="1" dirty="0" err="1" smtClean="0">
                <a:latin typeface="Times New Roman" pitchFamily="18" charset="0"/>
                <a:cs typeface="Times New Roman" pitchFamily="18" charset="0"/>
              </a:rPr>
              <a:t>cytotoxic</a:t>
            </a:r>
            <a:r>
              <a:rPr lang="en-GB" sz="3200" b="1" dirty="0" smtClean="0">
                <a:latin typeface="Times New Roman" pitchFamily="18" charset="0"/>
                <a:cs typeface="Times New Roman" pitchFamily="18" charset="0"/>
              </a:rPr>
              <a:t> drugs.</a:t>
            </a:r>
            <a:endParaRPr lang="en-GB" sz="3200"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7"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7" presetClass="entr" presetSubtype="4"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0" fill="hold"/>
                                        <p:tgtEl>
                                          <p:spTgt spid="5">
                                            <p:txEl>
                                              <p:pRg st="3" end="3"/>
                                            </p:txEl>
                                          </p:spTgt>
                                        </p:tgtEl>
                                        <p:attrNameLst>
                                          <p:attrName>ppt_y</p:attrName>
                                        </p:attrNameLst>
                                      </p:cBhvr>
                                      <p:tavLst>
                                        <p:tav tm="0">
                                          <p:val>
                                            <p:strVal val="1+#ppt_h/2"/>
                                          </p:val>
                                        </p:tav>
                                        <p:tav tm="100000">
                                          <p:val>
                                            <p:strVal val="#ppt_y"/>
                                          </p:val>
                                        </p:tav>
                                      </p:tavLst>
                                    </p:anim>
                                  </p:childTnLst>
                                </p:cTn>
                              </p:par>
                              <p:par>
                                <p:cTn id="23" presetID="7" presetClass="entr" presetSubtype="4"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6DBB4-FF9C-4965-9631-9A09386E6AE2}"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221</a:t>
            </a:fld>
            <a:endParaRPr lang="en-US"/>
          </a:p>
        </p:txBody>
      </p:sp>
      <p:sp>
        <p:nvSpPr>
          <p:cNvPr id="5" name="Rectangle 4"/>
          <p:cNvSpPr/>
          <p:nvPr/>
        </p:nvSpPr>
        <p:spPr>
          <a:xfrm>
            <a:off x="0" y="228600"/>
            <a:ext cx="9144000" cy="6494085"/>
          </a:xfrm>
          <a:prstGeom prst="rect">
            <a:avLst/>
          </a:prstGeom>
        </p:spPr>
        <p:txBody>
          <a:bodyPr wrap="square">
            <a:spAutoFit/>
          </a:bodyPr>
          <a:lstStyle/>
          <a:p>
            <a:r>
              <a:rPr lang="en-GB" sz="3200" dirty="0" err="1" smtClean="0">
                <a:latin typeface="Times New Roman" pitchFamily="18" charset="0"/>
                <a:cs typeface="Times New Roman" pitchFamily="18" charset="0"/>
              </a:rPr>
              <a:t>Cytotoxic</a:t>
            </a:r>
            <a:r>
              <a:rPr lang="en-GB" sz="3200" dirty="0" smtClean="0">
                <a:latin typeface="Times New Roman" pitchFamily="18" charset="0"/>
                <a:cs typeface="Times New Roman" pitchFamily="18" charset="0"/>
              </a:rPr>
              <a:t> anticancer drugs act directly on cancer cells and healthy cells to produce cell death.</a:t>
            </a:r>
          </a:p>
          <a:p>
            <a:r>
              <a:rPr lang="en-GB" sz="3200" dirty="0" smtClean="0">
                <a:latin typeface="Times New Roman" pitchFamily="18" charset="0"/>
                <a:cs typeface="Times New Roman" pitchFamily="18" charset="0"/>
              </a:rPr>
              <a:t>Cell-cycle phase–specific drugs are effective only during a specific phase of the cell cycle (</a:t>
            </a:r>
            <a:r>
              <a:rPr lang="en-GB" sz="3200" dirty="0" err="1" smtClean="0">
                <a:latin typeface="Times New Roman" pitchFamily="18" charset="0"/>
                <a:cs typeface="Times New Roman" pitchFamily="18" charset="0"/>
              </a:rPr>
              <a:t>eg</a:t>
            </a:r>
            <a:r>
              <a:rPr lang="en-GB" sz="3200" dirty="0" smtClean="0">
                <a:latin typeface="Times New Roman" pitchFamily="18" charset="0"/>
                <a:cs typeface="Times New Roman" pitchFamily="18" charset="0"/>
              </a:rPr>
              <a:t>, S phase, M phase). </a:t>
            </a:r>
          </a:p>
          <a:p>
            <a:r>
              <a:rPr lang="en-GB" sz="3200" dirty="0" smtClean="0">
                <a:latin typeface="Times New Roman" pitchFamily="18" charset="0"/>
                <a:cs typeface="Times New Roman" pitchFamily="18" charset="0"/>
              </a:rPr>
              <a:t>Accordingly, they are only active against cells that are</a:t>
            </a:r>
          </a:p>
          <a:p>
            <a:r>
              <a:rPr lang="en-GB" sz="3200" dirty="0" smtClean="0">
                <a:latin typeface="Times New Roman" pitchFamily="18" charset="0"/>
                <a:cs typeface="Times New Roman" pitchFamily="18" charset="0"/>
              </a:rPr>
              <a:t>participating in the cell cycle. Cells in G0 are spared.</a:t>
            </a:r>
          </a:p>
          <a:p>
            <a:r>
              <a:rPr lang="en-GB" sz="3200" dirty="0" smtClean="0">
                <a:latin typeface="Times New Roman" pitchFamily="18" charset="0"/>
                <a:cs typeface="Times New Roman" pitchFamily="18" charset="0"/>
              </a:rPr>
              <a:t>▪ To be effective, phase-specific drugs must be present as </a:t>
            </a:r>
            <a:r>
              <a:rPr lang="en-GB" sz="3200" dirty="0" err="1" smtClean="0">
                <a:latin typeface="Times New Roman" pitchFamily="18" charset="0"/>
                <a:cs typeface="Times New Roman" pitchFamily="18" charset="0"/>
              </a:rPr>
              <a:t>neoplastic</a:t>
            </a:r>
            <a:r>
              <a:rPr lang="en-GB" sz="3200" dirty="0" smtClean="0">
                <a:latin typeface="Times New Roman" pitchFamily="18" charset="0"/>
                <a:cs typeface="Times New Roman" pitchFamily="18" charset="0"/>
              </a:rPr>
              <a:t> cells cycle through the phase in which the drugs act. </a:t>
            </a:r>
          </a:p>
          <a:p>
            <a:r>
              <a:rPr lang="en-GB" sz="3200" dirty="0" smtClean="0">
                <a:latin typeface="Times New Roman" pitchFamily="18" charset="0"/>
                <a:cs typeface="Times New Roman" pitchFamily="18" charset="0"/>
              </a:rPr>
              <a:t>In practical terms, this means that phase-specific</a:t>
            </a:r>
          </a:p>
          <a:p>
            <a:r>
              <a:rPr lang="en-GB" sz="3200" dirty="0" smtClean="0">
                <a:latin typeface="Times New Roman" pitchFamily="18" charset="0"/>
                <a:cs typeface="Times New Roman" pitchFamily="18" charset="0"/>
              </a:rPr>
              <a:t>drugs must be in the blood continuously over a long time.</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blinds(horizontal)">
                                      <p:cBhvr>
                                        <p:cTn id="25" dur="500"/>
                                        <p:tgtEl>
                                          <p:spTgt spid="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blinds(horizontal)">
                                      <p:cBhvr>
                                        <p:cTn id="30" dur="500"/>
                                        <p:tgtEl>
                                          <p:spTgt spid="5">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blinds(horizontal)">
                                      <p:cBhvr>
                                        <p:cTn id="3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060527-93FC-4448-B8F2-A4E201F43E30}"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222</a:t>
            </a:fld>
            <a:endParaRPr lang="en-US"/>
          </a:p>
        </p:txBody>
      </p:sp>
      <p:sp>
        <p:nvSpPr>
          <p:cNvPr id="5" name="Rectangle 4"/>
          <p:cNvSpPr/>
          <p:nvPr/>
        </p:nvSpPr>
        <p:spPr>
          <a:xfrm>
            <a:off x="0" y="381000"/>
            <a:ext cx="9144000" cy="5016758"/>
          </a:xfrm>
          <a:prstGeom prst="rect">
            <a:avLst/>
          </a:prstGeom>
        </p:spPr>
        <p:txBody>
          <a:bodyPr wrap="square">
            <a:spAutoFit/>
          </a:bodyPr>
          <a:lstStyle/>
          <a:p>
            <a:r>
              <a:rPr lang="en-GB" sz="3200" dirty="0" smtClean="0">
                <a:latin typeface="Times New Roman" pitchFamily="18" charset="0"/>
                <a:cs typeface="Times New Roman" pitchFamily="18" charset="0"/>
              </a:rPr>
              <a:t>Cell-cycle phase–nonspecific drugs can affect cells during any phase of the cell cycle, including G0.</a:t>
            </a:r>
          </a:p>
          <a:p>
            <a:r>
              <a:rPr lang="en-GB" sz="3200" dirty="0" smtClean="0">
                <a:latin typeface="Times New Roman" pitchFamily="18" charset="0"/>
                <a:cs typeface="Times New Roman" pitchFamily="18" charset="0"/>
              </a:rPr>
              <a:t>▪ Although phase-nonspecific drugs can inflict biochemical lesions at any time during</a:t>
            </a:r>
          </a:p>
          <a:p>
            <a:r>
              <a:rPr lang="en-GB" sz="3200" dirty="0" smtClean="0">
                <a:latin typeface="Times New Roman" pitchFamily="18" charset="0"/>
                <a:cs typeface="Times New Roman" pitchFamily="18" charset="0"/>
              </a:rPr>
              <a:t>the cell cycle, they usually are more toxic to proliferating cells than to cells in G0.</a:t>
            </a:r>
          </a:p>
          <a:p>
            <a:r>
              <a:rPr lang="en-GB" sz="3200" dirty="0" smtClean="0">
                <a:latin typeface="Times New Roman" pitchFamily="18" charset="0"/>
                <a:cs typeface="Times New Roman" pitchFamily="18" charset="0"/>
              </a:rPr>
              <a:t>Why? Because (1) G0 cells often have time to repair drug induced damage before it can</a:t>
            </a:r>
          </a:p>
          <a:p>
            <a:r>
              <a:rPr lang="en-GB" sz="3200" dirty="0" smtClean="0">
                <a:latin typeface="Times New Roman" pitchFamily="18" charset="0"/>
                <a:cs typeface="Times New Roman" pitchFamily="18" charset="0"/>
              </a:rPr>
              <a:t>result in significant harm, and (2) toxicity may not become manifest until the cells attempt to divide.</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linds(horizontal)">
                                      <p:cBhvr>
                                        <p:cTn id="2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F0348-00CD-4231-B9EF-70307A04DAAA}"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223</a:t>
            </a:fld>
            <a:endParaRPr lang="en-US"/>
          </a:p>
        </p:txBody>
      </p:sp>
      <p:sp>
        <p:nvSpPr>
          <p:cNvPr id="5" name="Rectangle 4"/>
          <p:cNvSpPr/>
          <p:nvPr/>
        </p:nvSpPr>
        <p:spPr>
          <a:xfrm>
            <a:off x="0" y="228600"/>
            <a:ext cx="9144000" cy="6001643"/>
          </a:xfrm>
          <a:prstGeom prst="rect">
            <a:avLst/>
          </a:prstGeom>
        </p:spPr>
        <p:txBody>
          <a:bodyPr wrap="square">
            <a:spAutoFit/>
          </a:bodyPr>
          <a:lstStyle/>
          <a:p>
            <a:r>
              <a:rPr lang="en-GB" sz="3200" dirty="0" err="1" smtClean="0">
                <a:latin typeface="Times New Roman" pitchFamily="18" charset="0"/>
                <a:cs typeface="Times New Roman" pitchFamily="18" charset="0"/>
              </a:rPr>
              <a:t>Alkylating</a:t>
            </a:r>
            <a:r>
              <a:rPr lang="en-GB" sz="3200" dirty="0" smtClean="0">
                <a:latin typeface="Times New Roman" pitchFamily="18" charset="0"/>
                <a:cs typeface="Times New Roman" pitchFamily="18" charset="0"/>
              </a:rPr>
              <a:t> agents injure cells primarily by forming covalent bonds with DNA.</a:t>
            </a:r>
          </a:p>
          <a:p>
            <a:r>
              <a:rPr lang="en-GB" sz="3200" dirty="0" smtClean="0">
                <a:latin typeface="Times New Roman" pitchFamily="18" charset="0"/>
                <a:cs typeface="Times New Roman" pitchFamily="18" charset="0"/>
              </a:rPr>
              <a:t>▪ </a:t>
            </a:r>
            <a:r>
              <a:rPr lang="en-GB" sz="3200" dirty="0" err="1" smtClean="0">
                <a:latin typeface="Times New Roman" pitchFamily="18" charset="0"/>
                <a:cs typeface="Times New Roman" pitchFamily="18" charset="0"/>
              </a:rPr>
              <a:t>Bifunctional</a:t>
            </a:r>
            <a:r>
              <a:rPr lang="en-GB" sz="3200" dirty="0" smtClean="0">
                <a:latin typeface="Times New Roman" pitchFamily="18" charset="0"/>
                <a:cs typeface="Times New Roman" pitchFamily="18" charset="0"/>
              </a:rPr>
              <a:t> </a:t>
            </a:r>
            <a:r>
              <a:rPr lang="en-GB" sz="3200" dirty="0" err="1" smtClean="0">
                <a:latin typeface="Times New Roman" pitchFamily="18" charset="0"/>
                <a:cs typeface="Times New Roman" pitchFamily="18" charset="0"/>
              </a:rPr>
              <a:t>alkylating</a:t>
            </a:r>
            <a:r>
              <a:rPr lang="en-GB" sz="3200" dirty="0" smtClean="0">
                <a:latin typeface="Times New Roman" pitchFamily="18" charset="0"/>
                <a:cs typeface="Times New Roman" pitchFamily="18" charset="0"/>
              </a:rPr>
              <a:t> agents form cross-links in DNA, and thereby prevent DNA replication. </a:t>
            </a:r>
          </a:p>
          <a:p>
            <a:r>
              <a:rPr lang="en-GB" sz="3200" dirty="0" err="1" smtClean="0">
                <a:latin typeface="Times New Roman" pitchFamily="18" charset="0"/>
                <a:cs typeface="Times New Roman" pitchFamily="18" charset="0"/>
              </a:rPr>
              <a:t>Bifunctional</a:t>
            </a:r>
            <a:r>
              <a:rPr lang="en-GB" sz="3200" dirty="0" smtClean="0">
                <a:latin typeface="Times New Roman" pitchFamily="18" charset="0"/>
                <a:cs typeface="Times New Roman" pitchFamily="18" charset="0"/>
              </a:rPr>
              <a:t> agents are more effective than </a:t>
            </a:r>
            <a:r>
              <a:rPr lang="en-GB" sz="3200" dirty="0" err="1" smtClean="0">
                <a:latin typeface="Times New Roman" pitchFamily="18" charset="0"/>
                <a:cs typeface="Times New Roman" pitchFamily="18" charset="0"/>
              </a:rPr>
              <a:t>monofunctional</a:t>
            </a:r>
            <a:r>
              <a:rPr lang="en-GB" sz="3200" dirty="0" smtClean="0">
                <a:latin typeface="Times New Roman" pitchFamily="18" charset="0"/>
                <a:cs typeface="Times New Roman" pitchFamily="18" charset="0"/>
              </a:rPr>
              <a:t> agents.</a:t>
            </a:r>
          </a:p>
          <a:p>
            <a:r>
              <a:rPr lang="en-GB" sz="3200" dirty="0" smtClean="0">
                <a:latin typeface="Times New Roman" pitchFamily="18" charset="0"/>
                <a:cs typeface="Times New Roman" pitchFamily="18" charset="0"/>
              </a:rPr>
              <a:t>▪ Because alkylation reactions can take place at any time during the cell cycle, </a:t>
            </a:r>
            <a:r>
              <a:rPr lang="en-GB" sz="3200" dirty="0" err="1" smtClean="0">
                <a:latin typeface="Times New Roman" pitchFamily="18" charset="0"/>
                <a:cs typeface="Times New Roman" pitchFamily="18" charset="0"/>
              </a:rPr>
              <a:t>alkylating</a:t>
            </a:r>
            <a:r>
              <a:rPr lang="en-GB" sz="3200" dirty="0" smtClean="0">
                <a:latin typeface="Times New Roman" pitchFamily="18" charset="0"/>
                <a:cs typeface="Times New Roman" pitchFamily="18" charset="0"/>
              </a:rPr>
              <a:t> agents are considered cell-cycle phase nonspecific.</a:t>
            </a:r>
          </a:p>
          <a:p>
            <a:r>
              <a:rPr lang="en-GB" sz="3200" dirty="0" smtClean="0">
                <a:latin typeface="Times New Roman" pitchFamily="18" charset="0"/>
                <a:cs typeface="Times New Roman" pitchFamily="18" charset="0"/>
              </a:rPr>
              <a:t>▪ </a:t>
            </a:r>
            <a:r>
              <a:rPr lang="en-GB" sz="3200" dirty="0" err="1" smtClean="0">
                <a:latin typeface="Times New Roman" pitchFamily="18" charset="0"/>
                <a:cs typeface="Times New Roman" pitchFamily="18" charset="0"/>
              </a:rPr>
              <a:t>Cyclophosphamide</a:t>
            </a:r>
            <a:r>
              <a:rPr lang="en-GB" sz="3200" dirty="0" smtClean="0">
                <a:latin typeface="Times New Roman" pitchFamily="18" charset="0"/>
                <a:cs typeface="Times New Roman" pitchFamily="18" charset="0"/>
              </a:rPr>
              <a:t>, the most widely used </a:t>
            </a:r>
            <a:r>
              <a:rPr lang="en-GB" sz="3200" dirty="0" err="1" smtClean="0">
                <a:latin typeface="Times New Roman" pitchFamily="18" charset="0"/>
                <a:cs typeface="Times New Roman" pitchFamily="18" charset="0"/>
              </a:rPr>
              <a:t>alkylating</a:t>
            </a:r>
            <a:r>
              <a:rPr lang="en-GB" sz="3200" dirty="0" smtClean="0">
                <a:latin typeface="Times New Roman" pitchFamily="18" charset="0"/>
                <a:cs typeface="Times New Roman" pitchFamily="18" charset="0"/>
              </a:rPr>
              <a:t> agent, is active against a broad spectrum of </a:t>
            </a:r>
            <a:r>
              <a:rPr lang="en-GB" sz="3200" dirty="0" err="1" smtClean="0">
                <a:latin typeface="Times New Roman" pitchFamily="18" charset="0"/>
                <a:cs typeface="Times New Roman" pitchFamily="18" charset="0"/>
              </a:rPr>
              <a:t>neoplastic</a:t>
            </a:r>
            <a:r>
              <a:rPr lang="en-GB" sz="3200" dirty="0" smtClean="0">
                <a:latin typeface="Times New Roman" pitchFamily="18" charset="0"/>
                <a:cs typeface="Times New Roman" pitchFamily="18" charset="0"/>
              </a:rPr>
              <a:t> diseases.</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ox(i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ox(in)">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577133-D0C7-44A2-9EA7-ADDA406B0AE2}"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224</a:t>
            </a:fld>
            <a:endParaRPr lang="en-US"/>
          </a:p>
        </p:txBody>
      </p:sp>
      <p:sp>
        <p:nvSpPr>
          <p:cNvPr id="5" name="Rectangle 4"/>
          <p:cNvSpPr/>
          <p:nvPr/>
        </p:nvSpPr>
        <p:spPr>
          <a:xfrm>
            <a:off x="0" y="276285"/>
            <a:ext cx="9144000" cy="4031873"/>
          </a:xfrm>
          <a:prstGeom prst="rect">
            <a:avLst/>
          </a:prstGeom>
        </p:spPr>
        <p:txBody>
          <a:bodyPr wrap="square">
            <a:spAutoFit/>
          </a:bodyPr>
          <a:lstStyle/>
          <a:p>
            <a:r>
              <a:rPr lang="en-GB" sz="3200" dirty="0" smtClean="0">
                <a:latin typeface="Times New Roman" pitchFamily="18" charset="0"/>
                <a:cs typeface="Times New Roman" pitchFamily="18" charset="0"/>
              </a:rPr>
              <a:t>Antimetabolites are </a:t>
            </a:r>
            <a:r>
              <a:rPr lang="en-GB" sz="3200" dirty="0" err="1" smtClean="0">
                <a:latin typeface="Times New Roman" pitchFamily="18" charset="0"/>
                <a:cs typeface="Times New Roman" pitchFamily="18" charset="0"/>
              </a:rPr>
              <a:t>analogs</a:t>
            </a:r>
            <a:r>
              <a:rPr lang="en-GB" sz="3200" dirty="0" smtClean="0">
                <a:latin typeface="Times New Roman" pitchFamily="18" charset="0"/>
                <a:cs typeface="Times New Roman" pitchFamily="18" charset="0"/>
              </a:rPr>
              <a:t> of important natural metabolites, and hence are able to disrupt critical metabolic processes, especially DNA replication.</a:t>
            </a:r>
          </a:p>
          <a:p>
            <a:r>
              <a:rPr lang="en-GB" sz="3200" dirty="0" smtClean="0">
                <a:latin typeface="Times New Roman" pitchFamily="18" charset="0"/>
                <a:cs typeface="Times New Roman" pitchFamily="18" charset="0"/>
              </a:rPr>
              <a:t>▪ Most </a:t>
            </a:r>
            <a:r>
              <a:rPr lang="en-GB" sz="3200" dirty="0" err="1" smtClean="0">
                <a:latin typeface="Times New Roman" pitchFamily="18" charset="0"/>
                <a:cs typeface="Times New Roman" pitchFamily="18" charset="0"/>
              </a:rPr>
              <a:t>antimetabolites</a:t>
            </a:r>
            <a:r>
              <a:rPr lang="en-GB" sz="3200" dirty="0" smtClean="0">
                <a:latin typeface="Times New Roman" pitchFamily="18" charset="0"/>
                <a:cs typeface="Times New Roman" pitchFamily="18" charset="0"/>
              </a:rPr>
              <a:t> are phase specific.</a:t>
            </a:r>
          </a:p>
          <a:p>
            <a:r>
              <a:rPr lang="en-GB" sz="3200" dirty="0" smtClean="0">
                <a:latin typeface="Times New Roman" pitchFamily="18" charset="0"/>
                <a:cs typeface="Times New Roman" pitchFamily="18" charset="0"/>
              </a:rPr>
              <a:t>▪ Methotrexate, a folic acid </a:t>
            </a:r>
            <a:r>
              <a:rPr lang="en-GB" sz="3200" dirty="0" err="1" smtClean="0">
                <a:latin typeface="Times New Roman" pitchFamily="18" charset="0"/>
                <a:cs typeface="Times New Roman" pitchFamily="18" charset="0"/>
              </a:rPr>
              <a:t>analog</a:t>
            </a:r>
            <a:r>
              <a:rPr lang="en-GB" sz="3200" dirty="0" smtClean="0">
                <a:latin typeface="Times New Roman" pitchFamily="18" charset="0"/>
                <a:cs typeface="Times New Roman" pitchFamily="18" charset="0"/>
              </a:rPr>
              <a:t>, prevents conversion of folic acid to its active form.</a:t>
            </a:r>
          </a:p>
          <a:p>
            <a:r>
              <a:rPr lang="en-GB" sz="3200" dirty="0" smtClean="0">
                <a:latin typeface="Times New Roman" pitchFamily="18" charset="0"/>
                <a:cs typeface="Times New Roman" pitchFamily="18" charset="0"/>
              </a:rPr>
              <a:t>Cell kill results primarily from disruption of DNA synthesis.</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E3BF25-7F2F-46B8-B840-919EC9A6E044}"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225</a:t>
            </a:fld>
            <a:endParaRPr lang="en-US"/>
          </a:p>
        </p:txBody>
      </p:sp>
      <p:sp>
        <p:nvSpPr>
          <p:cNvPr id="5" name="Rectangle 4"/>
          <p:cNvSpPr/>
          <p:nvPr/>
        </p:nvSpPr>
        <p:spPr>
          <a:xfrm>
            <a:off x="0" y="304800"/>
            <a:ext cx="9144000" cy="2062103"/>
          </a:xfrm>
          <a:prstGeom prst="rect">
            <a:avLst/>
          </a:prstGeom>
        </p:spPr>
        <p:txBody>
          <a:bodyPr wrap="square">
            <a:spAutoFit/>
          </a:bodyPr>
          <a:lstStyle/>
          <a:p>
            <a:r>
              <a:rPr lang="en-GB" sz="3200" dirty="0" smtClean="0">
                <a:latin typeface="Times New Roman" pitchFamily="18" charset="0"/>
                <a:cs typeface="Times New Roman" pitchFamily="18" charset="0"/>
              </a:rPr>
              <a:t>▪ Fluorouracil, a </a:t>
            </a:r>
            <a:r>
              <a:rPr lang="en-GB" sz="3200" dirty="0" err="1" smtClean="0">
                <a:latin typeface="Times New Roman" pitchFamily="18" charset="0"/>
                <a:cs typeface="Times New Roman" pitchFamily="18" charset="0"/>
              </a:rPr>
              <a:t>uracil</a:t>
            </a:r>
            <a:r>
              <a:rPr lang="en-GB" sz="3200" dirty="0" smtClean="0">
                <a:latin typeface="Times New Roman" pitchFamily="18" charset="0"/>
                <a:cs typeface="Times New Roman" pitchFamily="18" charset="0"/>
              </a:rPr>
              <a:t> </a:t>
            </a:r>
            <a:r>
              <a:rPr lang="en-GB" sz="3200" dirty="0" err="1" smtClean="0">
                <a:latin typeface="Times New Roman" pitchFamily="18" charset="0"/>
                <a:cs typeface="Times New Roman" pitchFamily="18" charset="0"/>
              </a:rPr>
              <a:t>analog</a:t>
            </a:r>
            <a:r>
              <a:rPr lang="en-GB" sz="3200" dirty="0" smtClean="0">
                <a:latin typeface="Times New Roman" pitchFamily="18" charset="0"/>
                <a:cs typeface="Times New Roman" pitchFamily="18" charset="0"/>
              </a:rPr>
              <a:t>, undergoes intracellular activation, after which it inhibits </a:t>
            </a:r>
            <a:r>
              <a:rPr lang="en-GB" sz="3200" dirty="0" err="1" smtClean="0">
                <a:latin typeface="Times New Roman" pitchFamily="18" charset="0"/>
                <a:cs typeface="Times New Roman" pitchFamily="18" charset="0"/>
              </a:rPr>
              <a:t>thymidylate</a:t>
            </a:r>
            <a:r>
              <a:rPr lang="en-GB" sz="3200" dirty="0" smtClean="0">
                <a:latin typeface="Times New Roman" pitchFamily="18" charset="0"/>
                <a:cs typeface="Times New Roman" pitchFamily="18" charset="0"/>
              </a:rPr>
              <a:t> </a:t>
            </a:r>
            <a:r>
              <a:rPr lang="en-GB" sz="3200" dirty="0" err="1" smtClean="0">
                <a:latin typeface="Times New Roman" pitchFamily="18" charset="0"/>
                <a:cs typeface="Times New Roman" pitchFamily="18" charset="0"/>
              </a:rPr>
              <a:t>synthetase</a:t>
            </a:r>
            <a:r>
              <a:rPr lang="en-GB" sz="3200" dirty="0" smtClean="0">
                <a:latin typeface="Times New Roman" pitchFamily="18" charset="0"/>
                <a:cs typeface="Times New Roman" pitchFamily="18" charset="0"/>
              </a:rPr>
              <a:t>, thereby depriving cells of </a:t>
            </a:r>
            <a:r>
              <a:rPr lang="en-GB" sz="3200" dirty="0" err="1" smtClean="0">
                <a:latin typeface="Times New Roman" pitchFamily="18" charset="0"/>
                <a:cs typeface="Times New Roman" pitchFamily="18" charset="0"/>
              </a:rPr>
              <a:t>thymidylate</a:t>
            </a:r>
            <a:r>
              <a:rPr lang="en-GB" sz="3200" dirty="0" smtClean="0">
                <a:latin typeface="Times New Roman" pitchFamily="18" charset="0"/>
                <a:cs typeface="Times New Roman" pitchFamily="18" charset="0"/>
              </a:rPr>
              <a:t> needed to make DNA.</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87010D-9AA0-4344-AF27-47515B1F7BDD}"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226</a:t>
            </a:fld>
            <a:endParaRPr lang="en-US"/>
          </a:p>
        </p:txBody>
      </p:sp>
      <p:sp>
        <p:nvSpPr>
          <p:cNvPr id="5" name="Rectangle 4"/>
          <p:cNvSpPr/>
          <p:nvPr/>
        </p:nvSpPr>
        <p:spPr>
          <a:xfrm>
            <a:off x="0" y="2413338"/>
            <a:ext cx="9144000" cy="3539430"/>
          </a:xfrm>
          <a:prstGeom prst="rect">
            <a:avLst/>
          </a:prstGeom>
        </p:spPr>
        <p:txBody>
          <a:bodyPr wrap="square">
            <a:spAutoFit/>
          </a:bodyPr>
          <a:lstStyle/>
          <a:p>
            <a:r>
              <a:rPr lang="en-GB" sz="3200" dirty="0" smtClean="0">
                <a:latin typeface="Times New Roman" pitchFamily="18" charset="0"/>
                <a:cs typeface="Times New Roman" pitchFamily="18" charset="0"/>
              </a:rPr>
              <a:t>Antitumor antibiotics are used to treat cancer, not infections.</a:t>
            </a:r>
          </a:p>
          <a:p>
            <a:r>
              <a:rPr lang="en-GB" sz="3200" dirty="0" smtClean="0">
                <a:latin typeface="Times New Roman" pitchFamily="18" charset="0"/>
                <a:cs typeface="Times New Roman" pitchFamily="18" charset="0"/>
              </a:rPr>
              <a:t>▪ Antitumor antibiotics fall into two major groups: </a:t>
            </a:r>
            <a:r>
              <a:rPr lang="en-GB" sz="3200" dirty="0" err="1" smtClean="0">
                <a:latin typeface="Times New Roman" pitchFamily="18" charset="0"/>
                <a:cs typeface="Times New Roman" pitchFamily="18" charset="0"/>
              </a:rPr>
              <a:t>anthracyclines</a:t>
            </a:r>
            <a:r>
              <a:rPr lang="en-GB" sz="3200" dirty="0" smtClean="0">
                <a:latin typeface="Times New Roman" pitchFamily="18" charset="0"/>
                <a:cs typeface="Times New Roman" pitchFamily="18" charset="0"/>
              </a:rPr>
              <a:t> (which damage the</a:t>
            </a:r>
          </a:p>
          <a:p>
            <a:r>
              <a:rPr lang="en-GB" sz="3200" dirty="0" smtClean="0">
                <a:latin typeface="Times New Roman" pitchFamily="18" charset="0"/>
                <a:cs typeface="Times New Roman" pitchFamily="18" charset="0"/>
              </a:rPr>
              <a:t>heart) and </a:t>
            </a:r>
            <a:r>
              <a:rPr lang="en-GB" sz="3200" dirty="0" err="1" smtClean="0">
                <a:latin typeface="Times New Roman" pitchFamily="18" charset="0"/>
                <a:cs typeface="Times New Roman" pitchFamily="18" charset="0"/>
              </a:rPr>
              <a:t>nonanthracyclines</a:t>
            </a:r>
            <a:r>
              <a:rPr lang="en-GB" sz="3200" dirty="0" smtClean="0">
                <a:latin typeface="Times New Roman" pitchFamily="18" charset="0"/>
                <a:cs typeface="Times New Roman" pitchFamily="18" charset="0"/>
              </a:rPr>
              <a:t> (which don't).</a:t>
            </a:r>
          </a:p>
          <a:p>
            <a:r>
              <a:rPr lang="en-GB" sz="3200" dirty="0" smtClean="0">
                <a:latin typeface="Times New Roman" pitchFamily="18" charset="0"/>
                <a:cs typeface="Times New Roman" pitchFamily="18" charset="0"/>
              </a:rPr>
              <a:t>▪ Doxorubicin is an </a:t>
            </a:r>
            <a:r>
              <a:rPr lang="en-GB" sz="3200" dirty="0" err="1" smtClean="0">
                <a:latin typeface="Times New Roman" pitchFamily="18" charset="0"/>
                <a:cs typeface="Times New Roman" pitchFamily="18" charset="0"/>
              </a:rPr>
              <a:t>anthracycline</a:t>
            </a:r>
            <a:r>
              <a:rPr lang="en-GB" sz="3200" dirty="0" smtClean="0">
                <a:latin typeface="Times New Roman" pitchFamily="18" charset="0"/>
                <a:cs typeface="Times New Roman" pitchFamily="18" charset="0"/>
              </a:rPr>
              <a:t>-type antitumor antibiotic.</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97547B-7DF6-49C6-8D80-00A3AC5FF838}"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227</a:t>
            </a:fld>
            <a:endParaRPr lang="en-US"/>
          </a:p>
        </p:txBody>
      </p:sp>
      <p:sp>
        <p:nvSpPr>
          <p:cNvPr id="5" name="Rectangle 4"/>
          <p:cNvSpPr/>
          <p:nvPr/>
        </p:nvSpPr>
        <p:spPr>
          <a:xfrm>
            <a:off x="0" y="381000"/>
            <a:ext cx="9144000" cy="6001643"/>
          </a:xfrm>
          <a:prstGeom prst="rect">
            <a:avLst/>
          </a:prstGeom>
        </p:spPr>
        <p:txBody>
          <a:bodyPr wrap="square">
            <a:spAutoFit/>
          </a:bodyPr>
          <a:lstStyle/>
          <a:p>
            <a:r>
              <a:rPr lang="en-GB" sz="3200" dirty="0" err="1" smtClean="0">
                <a:latin typeface="Times New Roman" pitchFamily="18" charset="0"/>
                <a:cs typeface="Times New Roman" pitchFamily="18" charset="0"/>
              </a:rPr>
              <a:t>Vincristine</a:t>
            </a:r>
            <a:r>
              <a:rPr lang="en-GB" sz="3200" dirty="0" smtClean="0">
                <a:latin typeface="Times New Roman" pitchFamily="18" charset="0"/>
                <a:cs typeface="Times New Roman" pitchFamily="18" charset="0"/>
              </a:rPr>
              <a:t> and </a:t>
            </a:r>
            <a:r>
              <a:rPr lang="en-GB" sz="3200" dirty="0" err="1" smtClean="0">
                <a:latin typeface="Times New Roman" pitchFamily="18" charset="0"/>
                <a:cs typeface="Times New Roman" pitchFamily="18" charset="0"/>
              </a:rPr>
              <a:t>vinblastine</a:t>
            </a:r>
            <a:r>
              <a:rPr lang="en-GB" sz="3200" dirty="0" smtClean="0">
                <a:latin typeface="Times New Roman" pitchFamily="18" charset="0"/>
                <a:cs typeface="Times New Roman" pitchFamily="18" charset="0"/>
              </a:rPr>
              <a:t> block assembly of the microtubules that move chromosomes during cell division. </a:t>
            </a:r>
          </a:p>
          <a:p>
            <a:r>
              <a:rPr lang="en-GB" sz="3200" dirty="0" smtClean="0">
                <a:latin typeface="Times New Roman" pitchFamily="18" charset="0"/>
                <a:cs typeface="Times New Roman" pitchFamily="18" charset="0"/>
              </a:rPr>
              <a:t>Accordingly, the drugs are M-phase specific.</a:t>
            </a:r>
          </a:p>
          <a:p>
            <a:r>
              <a:rPr lang="en-GB" sz="3200" dirty="0" smtClean="0">
                <a:latin typeface="Times New Roman" pitchFamily="18" charset="0"/>
                <a:cs typeface="Times New Roman" pitchFamily="18" charset="0"/>
              </a:rPr>
              <a:t>▪ </a:t>
            </a:r>
            <a:r>
              <a:rPr lang="en-GB" sz="3200" dirty="0" err="1" smtClean="0">
                <a:latin typeface="Times New Roman" pitchFamily="18" charset="0"/>
                <a:cs typeface="Times New Roman" pitchFamily="18" charset="0"/>
              </a:rPr>
              <a:t>Vincristine</a:t>
            </a:r>
            <a:r>
              <a:rPr lang="en-GB" sz="3200" dirty="0" smtClean="0">
                <a:latin typeface="Times New Roman" pitchFamily="18" charset="0"/>
                <a:cs typeface="Times New Roman" pitchFamily="18" charset="0"/>
              </a:rPr>
              <a:t> is toxic to peripheral nerves, but does not significantly suppress bone marrow function. </a:t>
            </a:r>
          </a:p>
          <a:p>
            <a:r>
              <a:rPr lang="en-GB" sz="3200" dirty="0" smtClean="0">
                <a:latin typeface="Times New Roman" pitchFamily="18" charset="0"/>
                <a:cs typeface="Times New Roman" pitchFamily="18" charset="0"/>
              </a:rPr>
              <a:t>Because it spares bone marrow, </a:t>
            </a:r>
            <a:r>
              <a:rPr lang="en-GB" sz="3200" dirty="0" err="1" smtClean="0">
                <a:latin typeface="Times New Roman" pitchFamily="18" charset="0"/>
                <a:cs typeface="Times New Roman" pitchFamily="18" charset="0"/>
              </a:rPr>
              <a:t>vincristine</a:t>
            </a:r>
            <a:r>
              <a:rPr lang="en-GB" sz="3200" dirty="0" smtClean="0">
                <a:latin typeface="Times New Roman" pitchFamily="18" charset="0"/>
                <a:cs typeface="Times New Roman" pitchFamily="18" charset="0"/>
              </a:rPr>
              <a:t> can be safely combined with drugs that suppress bone marrow.</a:t>
            </a:r>
          </a:p>
          <a:p>
            <a:r>
              <a:rPr lang="en-GB" sz="3200" dirty="0" smtClean="0">
                <a:latin typeface="Times New Roman" pitchFamily="18" charset="0"/>
                <a:cs typeface="Times New Roman" pitchFamily="18" charset="0"/>
              </a:rPr>
              <a:t>▪ In contrast to </a:t>
            </a:r>
            <a:r>
              <a:rPr lang="en-GB" sz="3200" dirty="0" err="1" smtClean="0">
                <a:latin typeface="Times New Roman" pitchFamily="18" charset="0"/>
                <a:cs typeface="Times New Roman" pitchFamily="18" charset="0"/>
              </a:rPr>
              <a:t>vincristine</a:t>
            </a:r>
            <a:r>
              <a:rPr lang="en-GB" sz="3200" dirty="0" smtClean="0">
                <a:latin typeface="Times New Roman" pitchFamily="18" charset="0"/>
                <a:cs typeface="Times New Roman" pitchFamily="18" charset="0"/>
              </a:rPr>
              <a:t>, </a:t>
            </a:r>
            <a:r>
              <a:rPr lang="en-GB" sz="3200" dirty="0" err="1" smtClean="0">
                <a:latin typeface="Times New Roman" pitchFamily="18" charset="0"/>
                <a:cs typeface="Times New Roman" pitchFamily="18" charset="0"/>
              </a:rPr>
              <a:t>vinblastine</a:t>
            </a:r>
            <a:r>
              <a:rPr lang="en-GB" sz="3200" dirty="0" smtClean="0">
                <a:latin typeface="Times New Roman" pitchFamily="18" charset="0"/>
                <a:cs typeface="Times New Roman" pitchFamily="18" charset="0"/>
              </a:rPr>
              <a:t> causes significant bone marrow suppression but</a:t>
            </a:r>
          </a:p>
          <a:p>
            <a:r>
              <a:rPr lang="en-GB" sz="3200" dirty="0" smtClean="0">
                <a:latin typeface="Times New Roman" pitchFamily="18" charset="0"/>
                <a:cs typeface="Times New Roman" pitchFamily="18" charset="0"/>
              </a:rPr>
              <a:t>is relatively harmless to peripheral nerves.</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blinds(horizontal)">
                                      <p:cBhvr>
                                        <p:cTn id="30"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9CE2C2-27B6-42A8-8CD3-CCCA70AD9F51}"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228</a:t>
            </a:fld>
            <a:endParaRPr lang="en-US"/>
          </a:p>
        </p:txBody>
      </p:sp>
      <p:sp>
        <p:nvSpPr>
          <p:cNvPr id="5" name="Rectangle 4"/>
          <p:cNvSpPr/>
          <p:nvPr/>
        </p:nvSpPr>
        <p:spPr>
          <a:xfrm>
            <a:off x="0" y="1447800"/>
            <a:ext cx="9144000" cy="3539430"/>
          </a:xfrm>
          <a:prstGeom prst="rect">
            <a:avLst/>
          </a:prstGeom>
        </p:spPr>
        <p:txBody>
          <a:bodyPr wrap="square">
            <a:spAutoFit/>
          </a:bodyPr>
          <a:lstStyle/>
          <a:p>
            <a:r>
              <a:rPr lang="en-GB" sz="3200" dirty="0" err="1" smtClean="0">
                <a:latin typeface="Times New Roman" pitchFamily="18" charset="0"/>
                <a:cs typeface="Times New Roman" pitchFamily="18" charset="0"/>
              </a:rPr>
              <a:t>Asparaginase</a:t>
            </a:r>
            <a:r>
              <a:rPr lang="en-GB" sz="3200" dirty="0" smtClean="0">
                <a:latin typeface="Times New Roman" pitchFamily="18" charset="0"/>
                <a:cs typeface="Times New Roman" pitchFamily="18" charset="0"/>
              </a:rPr>
              <a:t> converts </a:t>
            </a:r>
            <a:r>
              <a:rPr lang="en-GB" sz="3200" dirty="0" err="1" smtClean="0">
                <a:latin typeface="Times New Roman" pitchFamily="18" charset="0"/>
                <a:cs typeface="Times New Roman" pitchFamily="18" charset="0"/>
              </a:rPr>
              <a:t>asparagine</a:t>
            </a:r>
            <a:r>
              <a:rPr lang="en-GB" sz="3200" dirty="0" smtClean="0">
                <a:latin typeface="Times New Roman" pitchFamily="18" charset="0"/>
                <a:cs typeface="Times New Roman" pitchFamily="18" charset="0"/>
              </a:rPr>
              <a:t>(amino acid) into aspartic acid, and thereby deprives cells of </a:t>
            </a:r>
            <a:r>
              <a:rPr lang="en-GB" sz="3200" dirty="0" err="1" smtClean="0">
                <a:latin typeface="Times New Roman" pitchFamily="18" charset="0"/>
                <a:cs typeface="Times New Roman" pitchFamily="18" charset="0"/>
              </a:rPr>
              <a:t>asparagine</a:t>
            </a:r>
            <a:r>
              <a:rPr lang="en-GB" sz="3200" dirty="0" smtClean="0">
                <a:latin typeface="Times New Roman" pitchFamily="18" charset="0"/>
                <a:cs typeface="Times New Roman" pitchFamily="18" charset="0"/>
              </a:rPr>
              <a:t> needed to make proteins. </a:t>
            </a:r>
          </a:p>
          <a:p>
            <a:r>
              <a:rPr lang="en-GB" sz="3200" dirty="0" err="1" smtClean="0">
                <a:latin typeface="Times New Roman" pitchFamily="18" charset="0"/>
                <a:cs typeface="Times New Roman" pitchFamily="18" charset="0"/>
              </a:rPr>
              <a:t>Cytotoxicity</a:t>
            </a:r>
            <a:r>
              <a:rPr lang="en-GB" sz="3200" dirty="0" smtClean="0">
                <a:latin typeface="Times New Roman" pitchFamily="18" charset="0"/>
                <a:cs typeface="Times New Roman" pitchFamily="18" charset="0"/>
              </a:rPr>
              <a:t> is limited primarily to leukemic</a:t>
            </a:r>
          </a:p>
          <a:p>
            <a:r>
              <a:rPr lang="en-GB" sz="3200" dirty="0" err="1" smtClean="0">
                <a:latin typeface="Times New Roman" pitchFamily="18" charset="0"/>
                <a:cs typeface="Times New Roman" pitchFamily="18" charset="0"/>
              </a:rPr>
              <a:t>lymphoblasts</a:t>
            </a:r>
            <a:r>
              <a:rPr lang="en-GB" sz="3200" dirty="0" smtClean="0">
                <a:latin typeface="Times New Roman" pitchFamily="18" charset="0"/>
                <a:cs typeface="Times New Roman" pitchFamily="18" charset="0"/>
              </a:rPr>
              <a:t>. </a:t>
            </a:r>
          </a:p>
          <a:p>
            <a:r>
              <a:rPr lang="en-GB" sz="3200" dirty="0" smtClean="0">
                <a:latin typeface="Times New Roman" pitchFamily="18" charset="0"/>
                <a:cs typeface="Times New Roman" pitchFamily="18" charset="0"/>
              </a:rPr>
              <a:t>Why? Because these cells are unable to manufacture their own </a:t>
            </a:r>
            <a:r>
              <a:rPr lang="en-GB" sz="3200" dirty="0" err="1" smtClean="0">
                <a:latin typeface="Times New Roman" pitchFamily="18" charset="0"/>
                <a:cs typeface="Times New Roman" pitchFamily="18" charset="0"/>
              </a:rPr>
              <a:t>asparagine</a:t>
            </a:r>
            <a:r>
              <a:rPr lang="en-GB" sz="3200" dirty="0" smtClean="0">
                <a:latin typeface="Times New Roman" pitchFamily="18" charset="0"/>
                <a:cs typeface="Times New Roman" pitchFamily="18" charset="0"/>
              </a:rPr>
              <a:t>, whereas normal cells can.</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713A47-79A3-4355-9A5E-4351B5104884}"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229</a:t>
            </a:fld>
            <a:endParaRPr lang="en-US"/>
          </a:p>
        </p:txBody>
      </p:sp>
      <p:sp>
        <p:nvSpPr>
          <p:cNvPr id="5" name="Rectangle 4"/>
          <p:cNvSpPr/>
          <p:nvPr/>
        </p:nvSpPr>
        <p:spPr>
          <a:xfrm>
            <a:off x="0" y="609600"/>
            <a:ext cx="9144000" cy="4031873"/>
          </a:xfrm>
          <a:prstGeom prst="rect">
            <a:avLst/>
          </a:prstGeom>
        </p:spPr>
        <p:txBody>
          <a:bodyPr wrap="square">
            <a:spAutoFit/>
          </a:bodyPr>
          <a:lstStyle/>
          <a:p>
            <a:r>
              <a:rPr lang="en-GB" sz="3200" b="1" dirty="0" smtClean="0">
                <a:latin typeface="Times New Roman" pitchFamily="18" charset="0"/>
                <a:cs typeface="Times New Roman" pitchFamily="18" charset="0"/>
              </a:rPr>
              <a:t>Hormonal anticancer </a:t>
            </a:r>
            <a:r>
              <a:rPr lang="en-GB" sz="3200" dirty="0" smtClean="0">
                <a:latin typeface="Times New Roman" pitchFamily="18" charset="0"/>
                <a:cs typeface="Times New Roman" pitchFamily="18" charset="0"/>
              </a:rPr>
              <a:t>drugs act through specific hormone receptors on target tissues.</a:t>
            </a:r>
          </a:p>
          <a:p>
            <a:r>
              <a:rPr lang="en-GB" sz="3200" dirty="0" smtClean="0">
                <a:latin typeface="Times New Roman" pitchFamily="18" charset="0"/>
                <a:cs typeface="Times New Roman" pitchFamily="18" charset="0"/>
              </a:rPr>
              <a:t>As a result, their actions are </a:t>
            </a:r>
            <a:r>
              <a:rPr lang="en-GB" sz="3200" b="1" dirty="0" smtClean="0">
                <a:latin typeface="Times New Roman" pitchFamily="18" charset="0"/>
                <a:cs typeface="Times New Roman" pitchFamily="18" charset="0"/>
              </a:rPr>
              <a:t>fairly selective</a:t>
            </a:r>
            <a:r>
              <a:rPr lang="en-GB" sz="3200" dirty="0" smtClean="0">
                <a:latin typeface="Times New Roman" pitchFamily="18" charset="0"/>
                <a:cs typeface="Times New Roman" pitchFamily="18" charset="0"/>
              </a:rPr>
              <a:t>, and their toxicity to normal cells is generally </a:t>
            </a:r>
            <a:r>
              <a:rPr lang="en-GB" sz="3200" b="1" dirty="0" smtClean="0">
                <a:latin typeface="Times New Roman" pitchFamily="18" charset="0"/>
                <a:cs typeface="Times New Roman" pitchFamily="18" charset="0"/>
              </a:rPr>
              <a:t>low.</a:t>
            </a:r>
          </a:p>
          <a:p>
            <a:r>
              <a:rPr lang="en-GB" sz="3200" dirty="0" smtClean="0">
                <a:latin typeface="Times New Roman" pitchFamily="18" charset="0"/>
                <a:cs typeface="Times New Roman" pitchFamily="18" charset="0"/>
              </a:rPr>
              <a:t>▪ </a:t>
            </a:r>
            <a:r>
              <a:rPr lang="en-GB" sz="3200" b="1" dirty="0" err="1" smtClean="0">
                <a:latin typeface="Times New Roman" pitchFamily="18" charset="0"/>
                <a:cs typeface="Times New Roman" pitchFamily="18" charset="0"/>
              </a:rPr>
              <a:t>Glucocorticoids</a:t>
            </a:r>
            <a:r>
              <a:rPr lang="en-GB" sz="3200" dirty="0" smtClean="0">
                <a:latin typeface="Times New Roman" pitchFamily="18" charset="0"/>
                <a:cs typeface="Times New Roman" pitchFamily="18" charset="0"/>
              </a:rPr>
              <a:t> are toxic to cancers of lymphoid origin, including acute and chronic lymphocytic </a:t>
            </a:r>
            <a:r>
              <a:rPr lang="en-GB" sz="3200" dirty="0" err="1" smtClean="0">
                <a:latin typeface="Times New Roman" pitchFamily="18" charset="0"/>
                <a:cs typeface="Times New Roman" pitchFamily="18" charset="0"/>
              </a:rPr>
              <a:t>leukemias</a:t>
            </a:r>
            <a:r>
              <a:rPr lang="en-GB" sz="3200" dirty="0" smtClean="0">
                <a:latin typeface="Times New Roman" pitchFamily="18" charset="0"/>
                <a:cs typeface="Times New Roman" pitchFamily="18" charset="0"/>
              </a:rPr>
              <a:t>, Hodgkin's disease, and non-Hodgkin's lymphomas.</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Pharmacokinetics</a:t>
            </a:r>
          </a:p>
        </p:txBody>
      </p:sp>
      <p:sp>
        <p:nvSpPr>
          <p:cNvPr id="4" name="Date Placeholder 3"/>
          <p:cNvSpPr>
            <a:spLocks noGrp="1"/>
          </p:cNvSpPr>
          <p:nvPr>
            <p:ph type="dt" sz="half" idx="10"/>
          </p:nvPr>
        </p:nvSpPr>
        <p:spPr/>
        <p:txBody>
          <a:bodyPr/>
          <a:lstStyle/>
          <a:p>
            <a:fld id="{D78A29F4-D3D2-45F4-924B-4AD4D3A2AD67}"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23</a:t>
            </a:fld>
            <a:endParaRPr lang="en-US"/>
          </a:p>
        </p:txBody>
      </p:sp>
      <p:sp>
        <p:nvSpPr>
          <p:cNvPr id="14339" name="Rectangle 3"/>
          <p:cNvSpPr>
            <a:spLocks noGrp="1" noChangeArrowheads="1"/>
          </p:cNvSpPr>
          <p:nvPr>
            <p:ph sz="quarter" idx="1"/>
          </p:nvPr>
        </p:nvSpPr>
        <p:spPr>
          <a:noFill/>
        </p:spPr>
        <p:txBody>
          <a:bodyPr/>
          <a:lstStyle/>
          <a:p>
            <a:pPr eaLnBrk="1" hangingPunct="1">
              <a:buFontTx/>
              <a:buNone/>
            </a:pPr>
            <a:r>
              <a:rPr lang="en-US" b="1" smtClean="0"/>
              <a:t>Metabolism</a:t>
            </a:r>
          </a:p>
          <a:p>
            <a:pPr marL="463550" lvl="1" indent="-6350" eaLnBrk="1" hangingPunct="1">
              <a:buFontTx/>
              <a:buNone/>
            </a:pPr>
            <a:r>
              <a:rPr lang="en-US" smtClean="0"/>
              <a:t>Process by which drugs are chemically converted to compounds and then excreted through metabolic pathways. </a:t>
            </a:r>
          </a:p>
          <a:p>
            <a:pPr marL="463550" lvl="1" indent="-6350" eaLnBrk="1" hangingPunct="1">
              <a:buFontTx/>
              <a:buNone/>
            </a:pPr>
            <a:endParaRPr lang="en-US" smtClean="0"/>
          </a:p>
          <a:p>
            <a:pPr marL="463550" lvl="1" indent="-6350" eaLnBrk="1" hangingPunct="1">
              <a:buFontTx/>
              <a:buNone/>
            </a:pPr>
            <a:r>
              <a:rPr lang="en-US" smtClean="0"/>
              <a:t>Induction</a:t>
            </a:r>
          </a:p>
          <a:p>
            <a:pPr marL="463550" lvl="1" indent="-6350" eaLnBrk="1" hangingPunct="1">
              <a:buFontTx/>
              <a:buNone/>
            </a:pPr>
            <a:r>
              <a:rPr lang="en-US" smtClean="0"/>
              <a:t>Inhibition </a:t>
            </a:r>
          </a:p>
          <a:p>
            <a:pPr marL="463550" lvl="1" indent="-6350" eaLnBrk="1" hangingPunct="1">
              <a:buFontTx/>
              <a:buNone/>
            </a:pPr>
            <a:endParaRPr lang="en-US" smtClean="0"/>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A0D3BC-C7A0-4917-8E9A-2A68D20A60F2}" type="datetime12">
              <a:rPr lang="en-US" smtClean="0"/>
              <a:pPr/>
              <a:t>4:25 PM</a:t>
            </a:fld>
            <a:endParaRPr lang="en-US" dirty="0"/>
          </a:p>
        </p:txBody>
      </p:sp>
      <p:sp>
        <p:nvSpPr>
          <p:cNvPr id="3" name="Footer Placeholder 2"/>
          <p:cNvSpPr>
            <a:spLocks noGrp="1"/>
          </p:cNvSpPr>
          <p:nvPr>
            <p:ph type="ftr" sz="quarter" idx="11"/>
          </p:nvPr>
        </p:nvSpPr>
        <p:spPr/>
        <p:txBody>
          <a:bodyPr/>
          <a:lstStyle/>
          <a:p>
            <a:r>
              <a:rPr lang="en-US" smtClean="0"/>
              <a:t>Nursing  Pharmacology</a:t>
            </a:r>
            <a:endParaRPr lang="en-US" dirty="0"/>
          </a:p>
        </p:txBody>
      </p:sp>
      <p:sp>
        <p:nvSpPr>
          <p:cNvPr id="4" name="Slide Number Placeholder 3"/>
          <p:cNvSpPr>
            <a:spLocks noGrp="1"/>
          </p:cNvSpPr>
          <p:nvPr>
            <p:ph type="sldNum" sz="quarter" idx="12"/>
          </p:nvPr>
        </p:nvSpPr>
        <p:spPr/>
        <p:txBody>
          <a:bodyPr/>
          <a:lstStyle/>
          <a:p>
            <a:fld id="{B3FF6EFA-CE3E-45B5-8032-ADD62FD9E906}" type="slidenum">
              <a:rPr lang="en-US" smtClean="0"/>
              <a:pPr/>
              <a:t>230</a:t>
            </a:fld>
            <a:endParaRPr lang="en-US"/>
          </a:p>
        </p:txBody>
      </p:sp>
      <p:sp>
        <p:nvSpPr>
          <p:cNvPr id="5" name="Rectangle 4"/>
          <p:cNvSpPr/>
          <p:nvPr/>
        </p:nvSpPr>
        <p:spPr>
          <a:xfrm>
            <a:off x="0" y="228600"/>
            <a:ext cx="9144000" cy="6001643"/>
          </a:xfrm>
          <a:prstGeom prst="rect">
            <a:avLst/>
          </a:prstGeom>
        </p:spPr>
        <p:txBody>
          <a:bodyPr wrap="square">
            <a:spAutoFit/>
          </a:bodyPr>
          <a:lstStyle/>
          <a:p>
            <a:r>
              <a:rPr lang="en-GB" sz="3200" dirty="0" smtClean="0">
                <a:latin typeface="Times New Roman" pitchFamily="18" charset="0"/>
                <a:cs typeface="Times New Roman" pitchFamily="18" charset="0"/>
              </a:rPr>
              <a:t>In addition to their use against lymphoid-derived cancers, </a:t>
            </a:r>
            <a:r>
              <a:rPr lang="en-GB" sz="3200" dirty="0" err="1" smtClean="0">
                <a:latin typeface="Times New Roman" pitchFamily="18" charset="0"/>
                <a:cs typeface="Times New Roman" pitchFamily="18" charset="0"/>
              </a:rPr>
              <a:t>glucocorticoids</a:t>
            </a:r>
            <a:r>
              <a:rPr lang="en-GB" sz="3200" dirty="0" smtClean="0">
                <a:latin typeface="Times New Roman" pitchFamily="18" charset="0"/>
                <a:cs typeface="Times New Roman" pitchFamily="18" charset="0"/>
              </a:rPr>
              <a:t> are used to manage complications of cancer and cancer therapy. </a:t>
            </a:r>
          </a:p>
          <a:p>
            <a:r>
              <a:rPr lang="en-GB" sz="3200" dirty="0" smtClean="0">
                <a:latin typeface="Times New Roman" pitchFamily="18" charset="0"/>
                <a:cs typeface="Times New Roman" pitchFamily="18" charset="0"/>
              </a:rPr>
              <a:t>Specific benefits include suppression of chemotherapy-induced nausea and vomiting, reduction of cerebral edema secondary to irradiation of the cranium, reduction of pain secondary to nerve</a:t>
            </a:r>
          </a:p>
          <a:p>
            <a:r>
              <a:rPr lang="en-GB" sz="3200" dirty="0" smtClean="0">
                <a:latin typeface="Times New Roman" pitchFamily="18" charset="0"/>
                <a:cs typeface="Times New Roman" pitchFamily="18" charset="0"/>
              </a:rPr>
              <a:t>compression or edema, and suppression of </a:t>
            </a:r>
            <a:r>
              <a:rPr lang="en-GB" sz="3200" dirty="0" err="1" smtClean="0">
                <a:latin typeface="Times New Roman" pitchFamily="18" charset="0"/>
                <a:cs typeface="Times New Roman" pitchFamily="18" charset="0"/>
              </a:rPr>
              <a:t>hypercalcemia</a:t>
            </a:r>
            <a:r>
              <a:rPr lang="en-GB" sz="3200" dirty="0" smtClean="0">
                <a:latin typeface="Times New Roman" pitchFamily="18" charset="0"/>
                <a:cs typeface="Times New Roman" pitchFamily="18" charset="0"/>
              </a:rPr>
              <a:t> in steroid-responsive </a:t>
            </a:r>
            <a:r>
              <a:rPr lang="en-GB" sz="3200" dirty="0" err="1" smtClean="0">
                <a:latin typeface="Times New Roman" pitchFamily="18" charset="0"/>
                <a:cs typeface="Times New Roman" pitchFamily="18" charset="0"/>
              </a:rPr>
              <a:t>tumors</a:t>
            </a:r>
            <a:r>
              <a:rPr lang="en-GB" sz="3200" dirty="0" smtClean="0">
                <a:latin typeface="Times New Roman" pitchFamily="18" charset="0"/>
                <a:cs typeface="Times New Roman" pitchFamily="18" charset="0"/>
              </a:rPr>
              <a:t>. </a:t>
            </a:r>
          </a:p>
          <a:p>
            <a:r>
              <a:rPr lang="en-GB" sz="3200" dirty="0" smtClean="0">
                <a:latin typeface="Times New Roman" pitchFamily="18" charset="0"/>
                <a:cs typeface="Times New Roman" pitchFamily="18" charset="0"/>
              </a:rPr>
              <a:t>Also, </a:t>
            </a:r>
            <a:r>
              <a:rPr lang="en-GB" sz="3200" dirty="0" err="1" smtClean="0">
                <a:latin typeface="Times New Roman" pitchFamily="18" charset="0"/>
                <a:cs typeface="Times New Roman" pitchFamily="18" charset="0"/>
              </a:rPr>
              <a:t>glucocorticoids</a:t>
            </a:r>
            <a:r>
              <a:rPr lang="en-GB" sz="3200" dirty="0" smtClean="0">
                <a:latin typeface="Times New Roman" pitchFamily="18" charset="0"/>
                <a:cs typeface="Times New Roman" pitchFamily="18" charset="0"/>
              </a:rPr>
              <a:t> can improve appetite and promote weight gain, and may impart a generalized sense of well-being.</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AAE51D-4E49-45B1-BA54-AB1D4BD10D0B}"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231</a:t>
            </a:fld>
            <a:endParaRPr lang="en-US"/>
          </a:p>
        </p:txBody>
      </p:sp>
      <p:sp>
        <p:nvSpPr>
          <p:cNvPr id="5" name="Rectangle 4"/>
          <p:cNvSpPr/>
          <p:nvPr/>
        </p:nvSpPr>
        <p:spPr>
          <a:xfrm>
            <a:off x="0" y="838200"/>
            <a:ext cx="9144000" cy="3046988"/>
          </a:xfrm>
          <a:prstGeom prst="rect">
            <a:avLst/>
          </a:prstGeom>
        </p:spPr>
        <p:txBody>
          <a:bodyPr wrap="square">
            <a:spAutoFit/>
          </a:bodyPr>
          <a:lstStyle/>
          <a:p>
            <a:r>
              <a:rPr lang="en-GB" sz="3200" dirty="0" smtClean="0">
                <a:latin typeface="Times New Roman" pitchFamily="18" charset="0"/>
                <a:cs typeface="Times New Roman" pitchFamily="18" charset="0"/>
              </a:rPr>
              <a:t>When </a:t>
            </a:r>
            <a:r>
              <a:rPr lang="en-GB" sz="3200" dirty="0" err="1" smtClean="0">
                <a:latin typeface="Times New Roman" pitchFamily="18" charset="0"/>
                <a:cs typeface="Times New Roman" pitchFamily="18" charset="0"/>
              </a:rPr>
              <a:t>glucocorticoids</a:t>
            </a:r>
            <a:r>
              <a:rPr lang="en-GB" sz="3200" dirty="0" smtClean="0">
                <a:latin typeface="Times New Roman" pitchFamily="18" charset="0"/>
                <a:cs typeface="Times New Roman" pitchFamily="18" charset="0"/>
              </a:rPr>
              <a:t> are used acutely, their toxicities are both mild and manageable. </a:t>
            </a:r>
          </a:p>
          <a:p>
            <a:r>
              <a:rPr lang="en-GB" sz="3200" dirty="0" smtClean="0">
                <a:latin typeface="Times New Roman" pitchFamily="18" charset="0"/>
                <a:cs typeface="Times New Roman" pitchFamily="18" charset="0"/>
              </a:rPr>
              <a:t>However, when used long term, these drugs can cause many serious toxicities, including osteoporosis, adrenal insufficiency, increased susceptibility to</a:t>
            </a:r>
          </a:p>
          <a:p>
            <a:r>
              <a:rPr lang="en-GB" sz="3200" dirty="0" smtClean="0">
                <a:latin typeface="Times New Roman" pitchFamily="18" charset="0"/>
                <a:cs typeface="Times New Roman" pitchFamily="18" charset="0"/>
              </a:rPr>
              <a:t>infection, and peptic ulcers.</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D91DBC-7C7E-412C-AC65-28720F3494C6}"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232</a:t>
            </a:fld>
            <a:endParaRPr lang="en-US"/>
          </a:p>
        </p:txBody>
      </p:sp>
      <p:sp>
        <p:nvSpPr>
          <p:cNvPr id="5" name="Rectangle 4"/>
          <p:cNvSpPr/>
          <p:nvPr/>
        </p:nvSpPr>
        <p:spPr>
          <a:xfrm>
            <a:off x="0" y="457200"/>
            <a:ext cx="9144000" cy="5016758"/>
          </a:xfrm>
          <a:prstGeom prst="rect">
            <a:avLst/>
          </a:prstGeom>
        </p:spPr>
        <p:txBody>
          <a:bodyPr wrap="square">
            <a:spAutoFit/>
          </a:bodyPr>
          <a:lstStyle/>
          <a:p>
            <a:r>
              <a:rPr lang="en-GB" sz="3200" dirty="0" smtClean="0">
                <a:latin typeface="Times New Roman" pitchFamily="18" charset="0"/>
                <a:cs typeface="Times New Roman" pitchFamily="18" charset="0"/>
              </a:rPr>
              <a:t>Advanced prostate cancer is treated with androgen deprivation, which can be achieved with </a:t>
            </a:r>
            <a:r>
              <a:rPr lang="en-GB" sz="3200" u="sng" dirty="0" smtClean="0">
                <a:latin typeface="Times New Roman" pitchFamily="18" charset="0"/>
                <a:cs typeface="Times New Roman" pitchFamily="18" charset="0"/>
              </a:rPr>
              <a:t>castration</a:t>
            </a:r>
            <a:r>
              <a:rPr lang="en-GB" sz="3200" dirty="0" smtClean="0">
                <a:latin typeface="Times New Roman" pitchFamily="18" charset="0"/>
                <a:cs typeface="Times New Roman" pitchFamily="18" charset="0"/>
              </a:rPr>
              <a:t> or drug therapy. </a:t>
            </a:r>
          </a:p>
          <a:p>
            <a:r>
              <a:rPr lang="en-GB" sz="3200" dirty="0" smtClean="0">
                <a:latin typeface="Times New Roman" pitchFamily="18" charset="0"/>
                <a:cs typeface="Times New Roman" pitchFamily="18" charset="0"/>
              </a:rPr>
              <a:t>Early (localized) prostate cancer is treated</a:t>
            </a:r>
          </a:p>
          <a:p>
            <a:r>
              <a:rPr lang="en-GB" sz="3200" dirty="0" smtClean="0">
                <a:latin typeface="Times New Roman" pitchFamily="18" charset="0"/>
                <a:cs typeface="Times New Roman" pitchFamily="18" charset="0"/>
              </a:rPr>
              <a:t>with surgery or radiation, sometimes followed by androgen deprivation.</a:t>
            </a:r>
          </a:p>
          <a:p>
            <a:r>
              <a:rPr lang="en-GB" sz="3200" dirty="0" smtClean="0">
                <a:latin typeface="Times New Roman" pitchFamily="18" charset="0"/>
                <a:cs typeface="Times New Roman" pitchFamily="18" charset="0"/>
              </a:rPr>
              <a:t>▪ Androgen deprivation can be achieved with two types of drugs: </a:t>
            </a:r>
            <a:r>
              <a:rPr lang="en-GB" sz="3200" dirty="0" err="1" smtClean="0">
                <a:latin typeface="Times New Roman" pitchFamily="18" charset="0"/>
                <a:cs typeface="Times New Roman" pitchFamily="18" charset="0"/>
              </a:rPr>
              <a:t>gonadotropin</a:t>
            </a:r>
            <a:r>
              <a:rPr lang="en-GB" sz="3200" dirty="0" smtClean="0">
                <a:latin typeface="Times New Roman" pitchFamily="18" charset="0"/>
                <a:cs typeface="Times New Roman" pitchFamily="18" charset="0"/>
              </a:rPr>
              <a:t> releasing</a:t>
            </a:r>
          </a:p>
          <a:p>
            <a:r>
              <a:rPr lang="en-GB" sz="3200" dirty="0" smtClean="0">
                <a:latin typeface="Times New Roman" pitchFamily="18" charset="0"/>
                <a:cs typeface="Times New Roman" pitchFamily="18" charset="0"/>
              </a:rPr>
              <a:t>hormone (</a:t>
            </a:r>
            <a:r>
              <a:rPr lang="en-GB" sz="3200" dirty="0" err="1" smtClean="0">
                <a:latin typeface="Times New Roman" pitchFamily="18" charset="0"/>
                <a:cs typeface="Times New Roman" pitchFamily="18" charset="0"/>
              </a:rPr>
              <a:t>GnRH</a:t>
            </a:r>
            <a:r>
              <a:rPr lang="en-GB" sz="3200" dirty="0" smtClean="0">
                <a:latin typeface="Times New Roman" pitchFamily="18" charset="0"/>
                <a:cs typeface="Times New Roman" pitchFamily="18" charset="0"/>
              </a:rPr>
              <a:t>) agonists and androgen receptor blockers.</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linds(horizontal)">
                                      <p:cBhvr>
                                        <p:cTn id="2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0B63F5-EA4E-429B-90A0-6DF033215AE8}" type="datetime12">
              <a:rPr lang="en-US" smtClean="0"/>
              <a:pPr/>
              <a:t>4:25 PM</a:t>
            </a:fld>
            <a:endParaRPr lang="en-US" dirty="0"/>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233</a:t>
            </a:fld>
            <a:endParaRPr lang="en-US"/>
          </a:p>
        </p:txBody>
      </p:sp>
      <p:sp>
        <p:nvSpPr>
          <p:cNvPr id="5" name="Rectangle 4"/>
          <p:cNvSpPr/>
          <p:nvPr/>
        </p:nvSpPr>
        <p:spPr>
          <a:xfrm>
            <a:off x="0" y="135315"/>
            <a:ext cx="9144000" cy="6001643"/>
          </a:xfrm>
          <a:prstGeom prst="rect">
            <a:avLst/>
          </a:prstGeom>
        </p:spPr>
        <p:txBody>
          <a:bodyPr wrap="square">
            <a:spAutoFit/>
          </a:bodyPr>
          <a:lstStyle/>
          <a:p>
            <a:r>
              <a:rPr lang="en-GB" sz="3200" b="1" dirty="0" err="1" smtClean="0">
                <a:latin typeface="Times New Roman" pitchFamily="18" charset="0"/>
                <a:cs typeface="Times New Roman" pitchFamily="18" charset="0"/>
              </a:rPr>
              <a:t>Leuprolide</a:t>
            </a:r>
            <a:r>
              <a:rPr lang="en-GB" sz="3200" dirty="0" smtClean="0">
                <a:latin typeface="Times New Roman" pitchFamily="18" charset="0"/>
                <a:cs typeface="Times New Roman" pitchFamily="18" charset="0"/>
              </a:rPr>
              <a:t>, a </a:t>
            </a:r>
            <a:r>
              <a:rPr lang="en-GB" sz="3200" dirty="0" err="1" smtClean="0">
                <a:latin typeface="Times New Roman" pitchFamily="18" charset="0"/>
                <a:cs typeface="Times New Roman" pitchFamily="18" charset="0"/>
              </a:rPr>
              <a:t>GnRH</a:t>
            </a:r>
            <a:r>
              <a:rPr lang="en-GB" sz="3200" dirty="0" smtClean="0">
                <a:latin typeface="Times New Roman" pitchFamily="18" charset="0"/>
                <a:cs typeface="Times New Roman" pitchFamily="18" charset="0"/>
              </a:rPr>
              <a:t> agonist, has a </a:t>
            </a:r>
            <a:r>
              <a:rPr lang="en-GB" sz="3200" b="1" dirty="0" smtClean="0">
                <a:latin typeface="Times New Roman" pitchFamily="18" charset="0"/>
                <a:cs typeface="Times New Roman" pitchFamily="18" charset="0"/>
              </a:rPr>
              <a:t>biphasic</a:t>
            </a:r>
            <a:r>
              <a:rPr lang="en-GB" sz="3200" dirty="0" smtClean="0">
                <a:latin typeface="Times New Roman" pitchFamily="18" charset="0"/>
                <a:cs typeface="Times New Roman" pitchFamily="18" charset="0"/>
              </a:rPr>
              <a:t> mechanism of action. </a:t>
            </a:r>
          </a:p>
          <a:p>
            <a:r>
              <a:rPr lang="en-GB" sz="3200" dirty="0" smtClean="0">
                <a:latin typeface="Times New Roman" pitchFamily="18" charset="0"/>
                <a:cs typeface="Times New Roman" pitchFamily="18" charset="0"/>
              </a:rPr>
              <a:t>During the initial phase, the drug stimulates release of interstitial cell–stimulating hormone (ICSH)</a:t>
            </a:r>
          </a:p>
          <a:p>
            <a:r>
              <a:rPr lang="en-GB" sz="3200" dirty="0" smtClean="0">
                <a:latin typeface="Times New Roman" pitchFamily="18" charset="0"/>
                <a:cs typeface="Times New Roman" pitchFamily="18" charset="0"/>
              </a:rPr>
              <a:t>from the pituitary, and thereby increases production of testosterone by the testes.</a:t>
            </a:r>
          </a:p>
          <a:p>
            <a:r>
              <a:rPr lang="en-GB" sz="3200" dirty="0" smtClean="0">
                <a:latin typeface="Times New Roman" pitchFamily="18" charset="0"/>
                <a:cs typeface="Times New Roman" pitchFamily="18" charset="0"/>
              </a:rPr>
              <a:t> As a result, there may be a transient “flare” in prostate cancer symptoms. </a:t>
            </a:r>
          </a:p>
          <a:p>
            <a:r>
              <a:rPr lang="en-GB" sz="3200" dirty="0" smtClean="0">
                <a:latin typeface="Times New Roman" pitchFamily="18" charset="0"/>
                <a:cs typeface="Times New Roman" pitchFamily="18" charset="0"/>
              </a:rPr>
              <a:t>With continuous use, the drug suppresses ICSH release(negative feedback mechanism), and thereby causes testosterone production to fall. </a:t>
            </a:r>
          </a:p>
          <a:p>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blinds(horizontal)">
                                      <p:cBhvr>
                                        <p:cTn id="25"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7D2864-E6C1-44E5-81C9-CA17A80A7FA5}"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dirty="0"/>
          </a:p>
        </p:txBody>
      </p:sp>
      <p:sp>
        <p:nvSpPr>
          <p:cNvPr id="4" name="Slide Number Placeholder 3"/>
          <p:cNvSpPr>
            <a:spLocks noGrp="1"/>
          </p:cNvSpPr>
          <p:nvPr>
            <p:ph type="sldNum" sz="quarter" idx="12"/>
          </p:nvPr>
        </p:nvSpPr>
        <p:spPr/>
        <p:txBody>
          <a:bodyPr/>
          <a:lstStyle/>
          <a:p>
            <a:fld id="{B3FF6EFA-CE3E-45B5-8032-ADD62FD9E906}" type="slidenum">
              <a:rPr lang="en-US" smtClean="0"/>
              <a:pPr/>
              <a:t>234</a:t>
            </a:fld>
            <a:endParaRPr lang="en-US"/>
          </a:p>
        </p:txBody>
      </p:sp>
      <p:sp>
        <p:nvSpPr>
          <p:cNvPr id="5" name="Rectangle 4"/>
          <p:cNvSpPr/>
          <p:nvPr/>
        </p:nvSpPr>
        <p:spPr>
          <a:xfrm>
            <a:off x="0" y="381000"/>
            <a:ext cx="9144000" cy="6001643"/>
          </a:xfrm>
          <a:prstGeom prst="rect">
            <a:avLst/>
          </a:prstGeom>
        </p:spPr>
        <p:txBody>
          <a:bodyPr wrap="square">
            <a:spAutoFit/>
          </a:bodyPr>
          <a:lstStyle/>
          <a:p>
            <a:r>
              <a:rPr lang="en-GB" sz="3200" b="1" dirty="0" err="1" smtClean="0">
                <a:latin typeface="Times New Roman" pitchFamily="18" charset="0"/>
                <a:cs typeface="Times New Roman" pitchFamily="18" charset="0"/>
              </a:rPr>
              <a:t>Flutamide</a:t>
            </a:r>
            <a:r>
              <a:rPr lang="en-GB" sz="3200" dirty="0" smtClean="0">
                <a:latin typeface="Times New Roman" pitchFamily="18" charset="0"/>
                <a:cs typeface="Times New Roman" pitchFamily="18" charset="0"/>
              </a:rPr>
              <a:t>, an androgen receptor blocker, is used in combination with a </a:t>
            </a:r>
            <a:r>
              <a:rPr lang="en-GB" sz="3200" dirty="0" err="1" smtClean="0">
                <a:latin typeface="Times New Roman" pitchFamily="18" charset="0"/>
                <a:cs typeface="Times New Roman" pitchFamily="18" charset="0"/>
              </a:rPr>
              <a:t>GnRH</a:t>
            </a:r>
            <a:r>
              <a:rPr lang="en-GB" sz="3200" dirty="0" smtClean="0">
                <a:latin typeface="Times New Roman" pitchFamily="18" charset="0"/>
                <a:cs typeface="Times New Roman" pitchFamily="18" charset="0"/>
              </a:rPr>
              <a:t> agonist to treat prostate cancer. </a:t>
            </a:r>
          </a:p>
          <a:p>
            <a:r>
              <a:rPr lang="en-GB" sz="3200" dirty="0" smtClean="0">
                <a:latin typeface="Times New Roman" pitchFamily="18" charset="0"/>
                <a:cs typeface="Times New Roman" pitchFamily="18" charset="0"/>
              </a:rPr>
              <a:t>Benefits derive from (1) preventing cancer cells from</a:t>
            </a:r>
          </a:p>
          <a:p>
            <a:r>
              <a:rPr lang="en-GB" sz="3200" dirty="0" smtClean="0">
                <a:latin typeface="Times New Roman" pitchFamily="18" charset="0"/>
                <a:cs typeface="Times New Roman" pitchFamily="18" charset="0"/>
              </a:rPr>
              <a:t>undergoing increased stimulation during the initial phase of </a:t>
            </a:r>
            <a:r>
              <a:rPr lang="en-GB" sz="3200" dirty="0" err="1" smtClean="0">
                <a:latin typeface="Times New Roman" pitchFamily="18" charset="0"/>
                <a:cs typeface="Times New Roman" pitchFamily="18" charset="0"/>
              </a:rPr>
              <a:t>GnRH</a:t>
            </a:r>
            <a:r>
              <a:rPr lang="en-GB" sz="3200" dirty="0" smtClean="0">
                <a:latin typeface="Times New Roman" pitchFamily="18" charset="0"/>
                <a:cs typeface="Times New Roman" pitchFamily="18" charset="0"/>
              </a:rPr>
              <a:t> therapy, and (2)</a:t>
            </a:r>
          </a:p>
          <a:p>
            <a:r>
              <a:rPr lang="en-GB" sz="3200" dirty="0" smtClean="0">
                <a:latin typeface="Times New Roman" pitchFamily="18" charset="0"/>
                <a:cs typeface="Times New Roman" pitchFamily="18" charset="0"/>
              </a:rPr>
              <a:t>blocking the effects of adrenal androgens on prostate cells.</a:t>
            </a:r>
          </a:p>
          <a:p>
            <a:r>
              <a:rPr lang="en-GB" sz="3200" dirty="0" smtClean="0">
                <a:latin typeface="Times New Roman" pitchFamily="18" charset="0"/>
                <a:cs typeface="Times New Roman" pitchFamily="18" charset="0"/>
              </a:rPr>
              <a:t>▪ </a:t>
            </a:r>
            <a:r>
              <a:rPr lang="en-GB" sz="3200" b="1" dirty="0" smtClean="0">
                <a:latin typeface="Times New Roman" pitchFamily="18" charset="0"/>
                <a:cs typeface="Times New Roman" pitchFamily="18" charset="0"/>
              </a:rPr>
              <a:t>Breast cancer </a:t>
            </a:r>
            <a:r>
              <a:rPr lang="en-GB" sz="3200" dirty="0" smtClean="0">
                <a:latin typeface="Times New Roman" pitchFamily="18" charset="0"/>
                <a:cs typeface="Times New Roman" pitchFamily="18" charset="0"/>
              </a:rPr>
              <a:t>is treated with surgery, radiation, </a:t>
            </a:r>
            <a:r>
              <a:rPr lang="en-GB" sz="3200" dirty="0" err="1" smtClean="0">
                <a:latin typeface="Times New Roman" pitchFamily="18" charset="0"/>
                <a:cs typeface="Times New Roman" pitchFamily="18" charset="0"/>
              </a:rPr>
              <a:t>cytotoxic</a:t>
            </a:r>
            <a:r>
              <a:rPr lang="en-GB" sz="3200" dirty="0" smtClean="0">
                <a:latin typeface="Times New Roman" pitchFamily="18" charset="0"/>
                <a:cs typeface="Times New Roman" pitchFamily="18" charset="0"/>
              </a:rPr>
              <a:t> drugs, and hormonal agents, of which there are two major groups: </a:t>
            </a:r>
            <a:r>
              <a:rPr lang="en-GB" sz="3200" b="1" dirty="0" err="1" smtClean="0">
                <a:latin typeface="Times New Roman" pitchFamily="18" charset="0"/>
                <a:cs typeface="Times New Roman" pitchFamily="18" charset="0"/>
              </a:rPr>
              <a:t>antiestrogens</a:t>
            </a:r>
            <a:r>
              <a:rPr lang="en-GB" sz="3200" dirty="0" smtClean="0">
                <a:latin typeface="Times New Roman" pitchFamily="18" charset="0"/>
                <a:cs typeface="Times New Roman" pitchFamily="18" charset="0"/>
              </a:rPr>
              <a:t> and </a:t>
            </a:r>
            <a:r>
              <a:rPr lang="en-GB" sz="3200" b="1" dirty="0" err="1" smtClean="0">
                <a:latin typeface="Times New Roman" pitchFamily="18" charset="0"/>
                <a:cs typeface="Times New Roman" pitchFamily="18" charset="0"/>
              </a:rPr>
              <a:t>aromatase</a:t>
            </a:r>
            <a:r>
              <a:rPr lang="en-GB" sz="3200" dirty="0" smtClean="0">
                <a:latin typeface="Times New Roman" pitchFamily="18" charset="0"/>
                <a:cs typeface="Times New Roman" pitchFamily="18" charset="0"/>
              </a:rPr>
              <a:t> inhibitors.</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63CE10-F34B-4AE0-94EA-34E4915B3D8F}"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dirty="0"/>
          </a:p>
        </p:txBody>
      </p:sp>
      <p:sp>
        <p:nvSpPr>
          <p:cNvPr id="4" name="Slide Number Placeholder 3"/>
          <p:cNvSpPr>
            <a:spLocks noGrp="1"/>
          </p:cNvSpPr>
          <p:nvPr>
            <p:ph type="sldNum" sz="quarter" idx="12"/>
          </p:nvPr>
        </p:nvSpPr>
        <p:spPr/>
        <p:txBody>
          <a:bodyPr/>
          <a:lstStyle/>
          <a:p>
            <a:fld id="{B3FF6EFA-CE3E-45B5-8032-ADD62FD9E906}" type="slidenum">
              <a:rPr lang="en-US" smtClean="0"/>
              <a:pPr/>
              <a:t>235</a:t>
            </a:fld>
            <a:endParaRPr lang="en-US"/>
          </a:p>
        </p:txBody>
      </p:sp>
      <p:sp>
        <p:nvSpPr>
          <p:cNvPr id="5" name="Rectangle 4"/>
          <p:cNvSpPr/>
          <p:nvPr/>
        </p:nvSpPr>
        <p:spPr>
          <a:xfrm>
            <a:off x="0" y="-87570"/>
            <a:ext cx="9144000" cy="6494085"/>
          </a:xfrm>
          <a:prstGeom prst="rect">
            <a:avLst/>
          </a:prstGeom>
        </p:spPr>
        <p:txBody>
          <a:bodyPr wrap="square">
            <a:spAutoFit/>
          </a:bodyPr>
          <a:lstStyle/>
          <a:p>
            <a:r>
              <a:rPr lang="en-GB" sz="3200" dirty="0" err="1" smtClean="0">
                <a:latin typeface="Times New Roman" pitchFamily="18" charset="0"/>
                <a:cs typeface="Times New Roman" pitchFamily="18" charset="0"/>
              </a:rPr>
              <a:t>Antiestrogens</a:t>
            </a:r>
            <a:r>
              <a:rPr lang="en-GB" sz="3200" dirty="0" smtClean="0">
                <a:latin typeface="Times New Roman" pitchFamily="18" charset="0"/>
                <a:cs typeface="Times New Roman" pitchFamily="18" charset="0"/>
              </a:rPr>
              <a:t> fall into two major categories: (1) pure </a:t>
            </a:r>
            <a:r>
              <a:rPr lang="en-GB" sz="3200" dirty="0" err="1" smtClean="0">
                <a:latin typeface="Times New Roman" pitchFamily="18" charset="0"/>
                <a:cs typeface="Times New Roman" pitchFamily="18" charset="0"/>
              </a:rPr>
              <a:t>estrogen</a:t>
            </a:r>
            <a:r>
              <a:rPr lang="en-GB" sz="3200" dirty="0" smtClean="0">
                <a:latin typeface="Times New Roman" pitchFamily="18" charset="0"/>
                <a:cs typeface="Times New Roman" pitchFamily="18" charset="0"/>
              </a:rPr>
              <a:t> receptor antagonists and (2) SERMs, which block </a:t>
            </a:r>
            <a:r>
              <a:rPr lang="en-GB" sz="3200" dirty="0" err="1" smtClean="0">
                <a:latin typeface="Times New Roman" pitchFamily="18" charset="0"/>
                <a:cs typeface="Times New Roman" pitchFamily="18" charset="0"/>
              </a:rPr>
              <a:t>estrogen</a:t>
            </a:r>
            <a:r>
              <a:rPr lang="en-GB" sz="3200" dirty="0" smtClean="0">
                <a:latin typeface="Times New Roman" pitchFamily="18" charset="0"/>
                <a:cs typeface="Times New Roman" pitchFamily="18" charset="0"/>
              </a:rPr>
              <a:t> receptors in some tissues, and activate</a:t>
            </a:r>
          </a:p>
          <a:p>
            <a:r>
              <a:rPr lang="en-GB" sz="3200" dirty="0" err="1" smtClean="0">
                <a:latin typeface="Times New Roman" pitchFamily="18" charset="0"/>
                <a:cs typeface="Times New Roman" pitchFamily="18" charset="0"/>
              </a:rPr>
              <a:t>estrogen</a:t>
            </a:r>
            <a:r>
              <a:rPr lang="en-GB" sz="3200" dirty="0" smtClean="0">
                <a:latin typeface="Times New Roman" pitchFamily="18" charset="0"/>
                <a:cs typeface="Times New Roman" pitchFamily="18" charset="0"/>
              </a:rPr>
              <a:t> receptors in others.</a:t>
            </a:r>
          </a:p>
          <a:p>
            <a:r>
              <a:rPr lang="en-GB" sz="3200" dirty="0" smtClean="0">
                <a:latin typeface="Times New Roman" pitchFamily="18" charset="0"/>
                <a:cs typeface="Times New Roman" pitchFamily="18" charset="0"/>
              </a:rPr>
              <a:t>▪ </a:t>
            </a:r>
            <a:r>
              <a:rPr lang="en-GB" sz="3200" dirty="0" err="1" smtClean="0">
                <a:latin typeface="Times New Roman" pitchFamily="18" charset="0"/>
                <a:cs typeface="Times New Roman" pitchFamily="18" charset="0"/>
              </a:rPr>
              <a:t>Tamoxifen</a:t>
            </a:r>
            <a:r>
              <a:rPr lang="en-GB" sz="3200" dirty="0" smtClean="0">
                <a:latin typeface="Times New Roman" pitchFamily="18" charset="0"/>
                <a:cs typeface="Times New Roman" pitchFamily="18" charset="0"/>
              </a:rPr>
              <a:t>, a SERM, is approved for prevention and treatment of breast cancer.</a:t>
            </a:r>
          </a:p>
          <a:p>
            <a:r>
              <a:rPr lang="en-GB" sz="3200" dirty="0" smtClean="0">
                <a:latin typeface="Times New Roman" pitchFamily="18" charset="0"/>
                <a:cs typeface="Times New Roman" pitchFamily="18" charset="0"/>
              </a:rPr>
              <a:t>Benefits derive from blocking </a:t>
            </a:r>
            <a:r>
              <a:rPr lang="en-GB" sz="3200" dirty="0" err="1" smtClean="0">
                <a:latin typeface="Times New Roman" pitchFamily="18" charset="0"/>
                <a:cs typeface="Times New Roman" pitchFamily="18" charset="0"/>
              </a:rPr>
              <a:t>estrogen</a:t>
            </a:r>
            <a:r>
              <a:rPr lang="en-GB" sz="3200" dirty="0" smtClean="0">
                <a:latin typeface="Times New Roman" pitchFamily="18" charset="0"/>
                <a:cs typeface="Times New Roman" pitchFamily="18" charset="0"/>
              </a:rPr>
              <a:t> receptors on </a:t>
            </a:r>
            <a:r>
              <a:rPr lang="en-GB" sz="3200" dirty="0" err="1" smtClean="0">
                <a:latin typeface="Times New Roman" pitchFamily="18" charset="0"/>
                <a:cs typeface="Times New Roman" pitchFamily="18" charset="0"/>
              </a:rPr>
              <a:t>tumor</a:t>
            </a:r>
            <a:r>
              <a:rPr lang="en-GB" sz="3200" dirty="0" smtClean="0">
                <a:latin typeface="Times New Roman" pitchFamily="18" charset="0"/>
                <a:cs typeface="Times New Roman" pitchFamily="18" charset="0"/>
              </a:rPr>
              <a:t> cells. </a:t>
            </a:r>
          </a:p>
          <a:p>
            <a:r>
              <a:rPr lang="en-GB" sz="3200" dirty="0" smtClean="0">
                <a:latin typeface="Times New Roman" pitchFamily="18" charset="0"/>
                <a:cs typeface="Times New Roman" pitchFamily="18" charset="0"/>
              </a:rPr>
              <a:t>▪ Like </a:t>
            </a:r>
            <a:r>
              <a:rPr lang="en-GB" sz="3200" dirty="0" err="1" smtClean="0">
                <a:latin typeface="Times New Roman" pitchFamily="18" charset="0"/>
                <a:cs typeface="Times New Roman" pitchFamily="18" charset="0"/>
              </a:rPr>
              <a:t>tamoxifen</a:t>
            </a:r>
            <a:r>
              <a:rPr lang="en-GB" sz="3200" dirty="0" smtClean="0">
                <a:latin typeface="Times New Roman" pitchFamily="18" charset="0"/>
                <a:cs typeface="Times New Roman" pitchFamily="18" charset="0"/>
              </a:rPr>
              <a:t>, </a:t>
            </a:r>
            <a:r>
              <a:rPr lang="en-GB" sz="3200" dirty="0" err="1" smtClean="0">
                <a:latin typeface="Times New Roman" pitchFamily="18" charset="0"/>
                <a:cs typeface="Times New Roman" pitchFamily="18" charset="0"/>
              </a:rPr>
              <a:t>raloxifene</a:t>
            </a:r>
            <a:r>
              <a:rPr lang="en-GB" sz="3200" dirty="0" smtClean="0">
                <a:latin typeface="Times New Roman" pitchFamily="18" charset="0"/>
                <a:cs typeface="Times New Roman" pitchFamily="18" charset="0"/>
              </a:rPr>
              <a:t> (a SERM) decreases the risk of breast cancer. </a:t>
            </a:r>
          </a:p>
          <a:p>
            <a:r>
              <a:rPr lang="en-GB" sz="3200" dirty="0" smtClean="0">
                <a:latin typeface="Times New Roman" pitchFamily="18" charset="0"/>
                <a:cs typeface="Times New Roman" pitchFamily="18" charset="0"/>
              </a:rPr>
              <a:t>Compared with </a:t>
            </a:r>
            <a:r>
              <a:rPr lang="en-GB" sz="3200" dirty="0" err="1" smtClean="0">
                <a:latin typeface="Times New Roman" pitchFamily="18" charset="0"/>
                <a:cs typeface="Times New Roman" pitchFamily="18" charset="0"/>
              </a:rPr>
              <a:t>tamoxifen</a:t>
            </a:r>
            <a:r>
              <a:rPr lang="en-GB" sz="3200" dirty="0" smtClean="0">
                <a:latin typeface="Times New Roman" pitchFamily="18" charset="0"/>
                <a:cs typeface="Times New Roman" pitchFamily="18" charset="0"/>
              </a:rPr>
              <a:t>, </a:t>
            </a:r>
            <a:r>
              <a:rPr lang="en-GB" sz="3200" dirty="0" err="1" smtClean="0">
                <a:latin typeface="Times New Roman" pitchFamily="18" charset="0"/>
                <a:cs typeface="Times New Roman" pitchFamily="18" charset="0"/>
              </a:rPr>
              <a:t>raloxifene</a:t>
            </a:r>
            <a:r>
              <a:rPr lang="en-GB" sz="3200" dirty="0" smtClean="0">
                <a:latin typeface="Times New Roman" pitchFamily="18" charset="0"/>
                <a:cs typeface="Times New Roman" pitchFamily="18" charset="0"/>
              </a:rPr>
              <a:t> carries a lower risk of uterine cancer, and hence appears</a:t>
            </a:r>
          </a:p>
          <a:p>
            <a:r>
              <a:rPr lang="en-GB" sz="3200" dirty="0" smtClean="0">
                <a:latin typeface="Times New Roman" pitchFamily="18" charset="0"/>
                <a:cs typeface="Times New Roman" pitchFamily="18" charset="0"/>
              </a:rPr>
              <a:t>safer than </a:t>
            </a:r>
            <a:r>
              <a:rPr lang="en-GB" sz="3200" dirty="0" err="1" smtClean="0">
                <a:latin typeface="Times New Roman" pitchFamily="18" charset="0"/>
                <a:cs typeface="Times New Roman" pitchFamily="18" charset="0"/>
              </a:rPr>
              <a:t>tamoxifen</a:t>
            </a:r>
            <a:r>
              <a:rPr lang="en-GB" sz="3200" dirty="0" smtClean="0">
                <a:latin typeface="Times New Roman" pitchFamily="18" charset="0"/>
                <a:cs typeface="Times New Roman" pitchFamily="18" charset="0"/>
              </a:rPr>
              <a:t> for breast cancer prevention.</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blinds(horizontal)">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linds(horizontal)">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box(in)">
                                      <p:cBhvr>
                                        <p:cTn id="28" dur="500"/>
                                        <p:tgtEl>
                                          <p:spTgt spid="5">
                                            <p:txEl>
                                              <p:pRg st="5" end="5"/>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box(in)">
                                      <p:cBhvr>
                                        <p:cTn id="31"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B1E37E-DE7D-466B-BE03-94E67C7179FB}"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236</a:t>
            </a:fld>
            <a:endParaRPr lang="en-US"/>
          </a:p>
        </p:txBody>
      </p:sp>
      <p:sp>
        <p:nvSpPr>
          <p:cNvPr id="5" name="Rectangle 4"/>
          <p:cNvSpPr/>
          <p:nvPr/>
        </p:nvSpPr>
        <p:spPr>
          <a:xfrm>
            <a:off x="0" y="76200"/>
            <a:ext cx="9144000" cy="4524315"/>
          </a:xfrm>
          <a:prstGeom prst="rect">
            <a:avLst/>
          </a:prstGeom>
        </p:spPr>
        <p:txBody>
          <a:bodyPr wrap="square">
            <a:spAutoFit/>
          </a:bodyPr>
          <a:lstStyle/>
          <a:p>
            <a:r>
              <a:rPr lang="en-GB" sz="3200" dirty="0" smtClean="0">
                <a:latin typeface="Times New Roman" pitchFamily="18" charset="0"/>
                <a:cs typeface="Times New Roman" pitchFamily="18" charset="0"/>
              </a:rPr>
              <a:t>By activating certain </a:t>
            </a:r>
            <a:r>
              <a:rPr lang="en-GB" sz="3200" dirty="0" err="1" smtClean="0">
                <a:latin typeface="Times New Roman" pitchFamily="18" charset="0"/>
                <a:cs typeface="Times New Roman" pitchFamily="18" charset="0"/>
              </a:rPr>
              <a:t>estrogen</a:t>
            </a:r>
            <a:r>
              <a:rPr lang="en-GB" sz="3200" dirty="0" smtClean="0">
                <a:latin typeface="Times New Roman" pitchFamily="18" charset="0"/>
                <a:cs typeface="Times New Roman" pitchFamily="18" charset="0"/>
              </a:rPr>
              <a:t> receptors, </a:t>
            </a:r>
            <a:r>
              <a:rPr lang="en-GB" sz="3200" dirty="0" err="1" smtClean="0">
                <a:latin typeface="Times New Roman" pitchFamily="18" charset="0"/>
                <a:cs typeface="Times New Roman" pitchFamily="18" charset="0"/>
              </a:rPr>
              <a:t>tamoxifen</a:t>
            </a:r>
            <a:r>
              <a:rPr lang="en-GB" sz="3200" dirty="0" smtClean="0">
                <a:latin typeface="Times New Roman" pitchFamily="18" charset="0"/>
                <a:cs typeface="Times New Roman" pitchFamily="18" charset="0"/>
              </a:rPr>
              <a:t> increases the risk of endometrial cancer and </a:t>
            </a:r>
            <a:r>
              <a:rPr lang="en-GB" sz="3200" dirty="0" err="1" smtClean="0">
                <a:latin typeface="Times New Roman" pitchFamily="18" charset="0"/>
                <a:cs typeface="Times New Roman" pitchFamily="18" charset="0"/>
              </a:rPr>
              <a:t>thromboembolism</a:t>
            </a:r>
            <a:r>
              <a:rPr lang="en-GB" sz="3200" dirty="0" smtClean="0">
                <a:latin typeface="Times New Roman" pitchFamily="18" charset="0"/>
                <a:cs typeface="Times New Roman" pitchFamily="18" charset="0"/>
              </a:rPr>
              <a:t>.</a:t>
            </a:r>
          </a:p>
          <a:p>
            <a:r>
              <a:rPr lang="en-GB" sz="3200" dirty="0" smtClean="0">
                <a:latin typeface="Times New Roman" pitchFamily="18" charset="0"/>
                <a:cs typeface="Times New Roman" pitchFamily="18" charset="0"/>
              </a:rPr>
              <a:t>▪ </a:t>
            </a:r>
            <a:r>
              <a:rPr lang="en-GB" sz="3200" b="1" dirty="0" err="1" smtClean="0">
                <a:latin typeface="Times New Roman" pitchFamily="18" charset="0"/>
                <a:cs typeface="Times New Roman" pitchFamily="18" charset="0"/>
              </a:rPr>
              <a:t>Fulvestrant</a:t>
            </a:r>
            <a:r>
              <a:rPr lang="en-GB" sz="3200" dirty="0" smtClean="0">
                <a:latin typeface="Times New Roman" pitchFamily="18" charset="0"/>
                <a:cs typeface="Times New Roman" pitchFamily="18" charset="0"/>
              </a:rPr>
              <a:t>, a pure </a:t>
            </a:r>
            <a:r>
              <a:rPr lang="en-GB" sz="3200" dirty="0" err="1" smtClean="0">
                <a:latin typeface="Times New Roman" pitchFamily="18" charset="0"/>
                <a:cs typeface="Times New Roman" pitchFamily="18" charset="0"/>
              </a:rPr>
              <a:t>estrogen</a:t>
            </a:r>
            <a:r>
              <a:rPr lang="en-GB" sz="3200" dirty="0" smtClean="0">
                <a:latin typeface="Times New Roman" pitchFamily="18" charset="0"/>
                <a:cs typeface="Times New Roman" pitchFamily="18" charset="0"/>
              </a:rPr>
              <a:t> receptor antagonist, is approved for treatment of breast cancer, but not for prevention.</a:t>
            </a:r>
          </a:p>
          <a:p>
            <a:r>
              <a:rPr lang="en-GB" sz="3200" dirty="0" smtClean="0">
                <a:latin typeface="Times New Roman" pitchFamily="18" charset="0"/>
                <a:cs typeface="Times New Roman" pitchFamily="18" charset="0"/>
              </a:rPr>
              <a:t>▪ In contrast to </a:t>
            </a:r>
            <a:r>
              <a:rPr lang="en-GB" sz="3200" dirty="0" err="1" smtClean="0">
                <a:latin typeface="Times New Roman" pitchFamily="18" charset="0"/>
                <a:cs typeface="Times New Roman" pitchFamily="18" charset="0"/>
              </a:rPr>
              <a:t>tamoxifen</a:t>
            </a:r>
            <a:r>
              <a:rPr lang="en-GB" sz="3200" dirty="0" smtClean="0">
                <a:latin typeface="Times New Roman" pitchFamily="18" charset="0"/>
                <a:cs typeface="Times New Roman" pitchFamily="18" charset="0"/>
              </a:rPr>
              <a:t> and other SERMs, </a:t>
            </a:r>
            <a:r>
              <a:rPr lang="en-GB" sz="3200" dirty="0" err="1" smtClean="0">
                <a:latin typeface="Times New Roman" pitchFamily="18" charset="0"/>
                <a:cs typeface="Times New Roman" pitchFamily="18" charset="0"/>
              </a:rPr>
              <a:t>fulvestrant</a:t>
            </a:r>
            <a:r>
              <a:rPr lang="en-GB" sz="3200" dirty="0" smtClean="0">
                <a:latin typeface="Times New Roman" pitchFamily="18" charset="0"/>
                <a:cs typeface="Times New Roman" pitchFamily="18" charset="0"/>
              </a:rPr>
              <a:t> poses no risk of endometrial</a:t>
            </a:r>
          </a:p>
          <a:p>
            <a:r>
              <a:rPr lang="en-GB" sz="3200" dirty="0" smtClean="0">
                <a:latin typeface="Times New Roman" pitchFamily="18" charset="0"/>
                <a:cs typeface="Times New Roman" pitchFamily="18" charset="0"/>
              </a:rPr>
              <a:t>cancer, and only a slight risk of </a:t>
            </a:r>
            <a:r>
              <a:rPr lang="en-GB" sz="3200" dirty="0" err="1" smtClean="0">
                <a:latin typeface="Times New Roman" pitchFamily="18" charset="0"/>
                <a:cs typeface="Times New Roman" pitchFamily="18" charset="0"/>
              </a:rPr>
              <a:t>thromboembolism</a:t>
            </a:r>
            <a:r>
              <a:rPr lang="en-GB" sz="3200" dirty="0" smtClean="0">
                <a:latin typeface="Times New Roman" pitchFamily="18" charset="0"/>
                <a:cs typeface="Times New Roman" pitchFamily="18" charset="0"/>
              </a:rPr>
              <a:t>.</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Cancer chemotherapy</a:t>
            </a:r>
            <a:br>
              <a:rPr lang="en-US" b="1" dirty="0" smtClean="0"/>
            </a:br>
            <a:endParaRPr lang="en-US" dirty="0"/>
          </a:p>
        </p:txBody>
      </p:sp>
      <p:sp>
        <p:nvSpPr>
          <p:cNvPr id="7" name="Date Placeholder 6"/>
          <p:cNvSpPr>
            <a:spLocks noGrp="1"/>
          </p:cNvSpPr>
          <p:nvPr>
            <p:ph type="dt" sz="half" idx="10"/>
          </p:nvPr>
        </p:nvSpPr>
        <p:spPr/>
        <p:txBody>
          <a:bodyPr/>
          <a:lstStyle/>
          <a:p>
            <a:fld id="{C35E1AAC-5FA6-4020-9F05-05172315D0F8}"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237</a:t>
            </a:fld>
            <a:endParaRPr lang="en-US"/>
          </a:p>
        </p:txBody>
      </p:sp>
      <p:sp>
        <p:nvSpPr>
          <p:cNvPr id="3" name="Content Placeholder 2"/>
          <p:cNvSpPr>
            <a:spLocks noGrp="1"/>
          </p:cNvSpPr>
          <p:nvPr>
            <p:ph sz="quarter" idx="1"/>
          </p:nvPr>
        </p:nvSpPr>
        <p:spPr>
          <a:xfrm>
            <a:off x="457200" y="990600"/>
            <a:ext cx="8229600" cy="5135563"/>
          </a:xfrm>
        </p:spPr>
        <p:txBody>
          <a:bodyPr/>
          <a:lstStyle/>
          <a:p>
            <a:r>
              <a:rPr lang="en-US" dirty="0" smtClean="0"/>
              <a:t>It is the use of drugs to inhibit or kill proliferating cancer cells, while leaving host cells unharmed, or at least recoverable.</a:t>
            </a:r>
          </a:p>
          <a:p>
            <a:pPr>
              <a:buNone/>
            </a:pPr>
            <a:r>
              <a:rPr lang="en-US" b="1" dirty="0" smtClean="0"/>
              <a:t>The cell cycle </a:t>
            </a:r>
          </a:p>
          <a:p>
            <a:r>
              <a:rPr lang="en-US" dirty="0" smtClean="0"/>
              <a:t>These are phases that all cells -both normal and </a:t>
            </a:r>
            <a:r>
              <a:rPr lang="en-US" dirty="0" err="1" smtClean="0"/>
              <a:t>neoplastic</a:t>
            </a:r>
            <a:r>
              <a:rPr lang="en-US" dirty="0" smtClean="0"/>
              <a:t>- must traverse before and during cell division. </a:t>
            </a:r>
          </a:p>
          <a:p>
            <a:endParaRPr lang="en-US" dirty="0"/>
          </a:p>
        </p:txBody>
      </p:sp>
    </p:spTree>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41438"/>
            <a:ext cx="8229600" cy="334962"/>
          </a:xfrm>
        </p:spPr>
        <p:txBody>
          <a:bodyPr>
            <a:noAutofit/>
          </a:bodyPr>
          <a:lstStyle/>
          <a:p>
            <a:r>
              <a:rPr lang="en-US" sz="3200" dirty="0" smtClean="0"/>
              <a:t/>
            </a:r>
            <a:br>
              <a:rPr lang="en-US" sz="3200" dirty="0" smtClean="0"/>
            </a:br>
            <a:r>
              <a:rPr lang="en-US" sz="3200" dirty="0" smtClean="0"/>
              <a:t> </a:t>
            </a:r>
            <a:r>
              <a:rPr lang="en-US" sz="3200" b="1" dirty="0" smtClean="0"/>
              <a:t>Cell cycle</a:t>
            </a:r>
            <a:r>
              <a:rPr lang="en-US" sz="3200" dirty="0" smtClean="0"/>
              <a:t>…..</a:t>
            </a:r>
            <a:br>
              <a:rPr lang="en-US" sz="3200" dirty="0" smtClean="0"/>
            </a:br>
            <a:endParaRPr lang="en-US" sz="3200" dirty="0"/>
          </a:p>
        </p:txBody>
      </p:sp>
      <p:sp>
        <p:nvSpPr>
          <p:cNvPr id="7" name="Date Placeholder 6"/>
          <p:cNvSpPr>
            <a:spLocks noGrp="1"/>
          </p:cNvSpPr>
          <p:nvPr>
            <p:ph type="dt" sz="half" idx="10"/>
          </p:nvPr>
        </p:nvSpPr>
        <p:spPr/>
        <p:txBody>
          <a:bodyPr/>
          <a:lstStyle/>
          <a:p>
            <a:fld id="{32004163-AC9B-49F1-9F39-D8FD4409961A}"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238</a:t>
            </a:fld>
            <a:endParaRPr lang="en-US"/>
          </a:p>
        </p:txBody>
      </p:sp>
      <p:sp>
        <p:nvSpPr>
          <p:cNvPr id="3" name="Content Placeholder 2"/>
          <p:cNvSpPr>
            <a:spLocks noGrp="1"/>
          </p:cNvSpPr>
          <p:nvPr>
            <p:ph sz="quarter" idx="1"/>
          </p:nvPr>
        </p:nvSpPr>
        <p:spPr>
          <a:xfrm>
            <a:off x="152400" y="1447800"/>
            <a:ext cx="8534400" cy="6019800"/>
          </a:xfrm>
        </p:spPr>
        <p:txBody>
          <a:bodyPr>
            <a:noAutofit/>
          </a:bodyPr>
          <a:lstStyle/>
          <a:p>
            <a:pPr lvl="1"/>
            <a:r>
              <a:rPr lang="en-US" sz="3200" b="1" dirty="0" smtClean="0"/>
              <a:t>M</a:t>
            </a:r>
            <a:r>
              <a:rPr lang="en-US" sz="3200" b="1" dirty="0"/>
              <a:t>: mitosis </a:t>
            </a:r>
          </a:p>
          <a:p>
            <a:pPr lvl="1"/>
            <a:r>
              <a:rPr lang="en-US" sz="3200" b="1" dirty="0"/>
              <a:t>G0: resting phase (excluded in the cell cycle). </a:t>
            </a:r>
          </a:p>
          <a:p>
            <a:pPr lvl="1"/>
            <a:r>
              <a:rPr lang="en-US" sz="3200" b="1" dirty="0"/>
              <a:t>G1: synthesis of cellular components needed for DNA synthesis </a:t>
            </a:r>
          </a:p>
          <a:p>
            <a:pPr lvl="1"/>
            <a:r>
              <a:rPr lang="en-US" sz="3200" b="1" dirty="0"/>
              <a:t>S: DNA synthesis </a:t>
            </a:r>
          </a:p>
          <a:p>
            <a:pPr lvl="1"/>
            <a:r>
              <a:rPr lang="en-US" sz="3200" b="1" dirty="0"/>
              <a:t>G2: synthesis of cellular components needed for mitosis </a:t>
            </a:r>
            <a:endParaRPr lang="en-US" sz="3200" dirty="0"/>
          </a:p>
        </p:txBody>
      </p:sp>
    </p:spTree>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0438"/>
            <a:ext cx="8229600" cy="411162"/>
          </a:xfrm>
        </p:spPr>
        <p:txBody>
          <a:bodyPr>
            <a:noAutofit/>
          </a:bodyPr>
          <a:lstStyle/>
          <a:p>
            <a:r>
              <a:rPr lang="en-US" sz="3200" dirty="0" smtClean="0"/>
              <a:t/>
            </a:r>
            <a:br>
              <a:rPr lang="en-US" sz="3200" dirty="0" smtClean="0"/>
            </a:br>
            <a:r>
              <a:rPr lang="en-US" sz="3200" dirty="0" smtClean="0"/>
              <a:t> </a:t>
            </a:r>
            <a:r>
              <a:rPr lang="en-US" sz="3200" b="1" dirty="0" smtClean="0"/>
              <a:t>Classification of selected anticancer drugs </a:t>
            </a:r>
            <a:br>
              <a:rPr lang="en-US" sz="3200" b="1" dirty="0" smtClean="0"/>
            </a:br>
            <a:endParaRPr lang="en-US" sz="3200" dirty="0"/>
          </a:p>
        </p:txBody>
      </p:sp>
      <p:sp>
        <p:nvSpPr>
          <p:cNvPr id="7" name="Date Placeholder 6"/>
          <p:cNvSpPr>
            <a:spLocks noGrp="1"/>
          </p:cNvSpPr>
          <p:nvPr>
            <p:ph type="dt" sz="half" idx="10"/>
          </p:nvPr>
        </p:nvSpPr>
        <p:spPr/>
        <p:txBody>
          <a:bodyPr/>
          <a:lstStyle/>
          <a:p>
            <a:fld id="{D633AE26-4F56-40A9-8DE8-84CFDFB5F8EA}"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239</a:t>
            </a:fld>
            <a:endParaRPr lang="en-US"/>
          </a:p>
        </p:txBody>
      </p:sp>
      <p:sp>
        <p:nvSpPr>
          <p:cNvPr id="3" name="Content Placeholder 2"/>
          <p:cNvSpPr>
            <a:spLocks noGrp="1"/>
          </p:cNvSpPr>
          <p:nvPr>
            <p:ph sz="quarter" idx="1"/>
          </p:nvPr>
        </p:nvSpPr>
        <p:spPr>
          <a:xfrm>
            <a:off x="457200" y="1265237"/>
            <a:ext cx="8229600" cy="5287963"/>
          </a:xfrm>
        </p:spPr>
        <p:txBody>
          <a:bodyPr>
            <a:normAutofit/>
          </a:bodyPr>
          <a:lstStyle/>
          <a:p>
            <a:pPr>
              <a:buNone/>
            </a:pPr>
            <a:r>
              <a:rPr lang="en-US" b="1" dirty="0" smtClean="0"/>
              <a:t>A</a:t>
            </a:r>
            <a:r>
              <a:rPr lang="en-US" b="1" dirty="0"/>
              <a:t>) Cell-cycle specific (CCS) agents </a:t>
            </a:r>
            <a:endParaRPr lang="en-US" dirty="0"/>
          </a:p>
          <a:p>
            <a:r>
              <a:rPr lang="en-US" dirty="0"/>
              <a:t>These agents attack tumor cells while they are traversing the cell-cycle i.e. M-G1-S-G2 </a:t>
            </a:r>
          </a:p>
          <a:p>
            <a:pPr>
              <a:buNone/>
            </a:pPr>
            <a:r>
              <a:rPr lang="en-US" dirty="0"/>
              <a:t>They include: </a:t>
            </a:r>
          </a:p>
          <a:p>
            <a:r>
              <a:rPr lang="en-US" dirty="0"/>
              <a:t>1. </a:t>
            </a:r>
            <a:r>
              <a:rPr lang="en-US" b="1" dirty="0" err="1" smtClean="0"/>
              <a:t>Antimetabolites</a:t>
            </a:r>
            <a:r>
              <a:rPr lang="en-US" b="1" dirty="0" smtClean="0"/>
              <a:t>. </a:t>
            </a:r>
            <a:r>
              <a:rPr lang="en-US" b="1" dirty="0" err="1" smtClean="0"/>
              <a:t>eg</a:t>
            </a:r>
            <a:endParaRPr lang="en-US" dirty="0" smtClean="0"/>
          </a:p>
          <a:p>
            <a:pPr lvl="1"/>
            <a:r>
              <a:rPr lang="en-US" dirty="0" smtClean="0"/>
              <a:t>Folic acid antagonists (e.g. </a:t>
            </a:r>
            <a:r>
              <a:rPr lang="en-US" dirty="0" err="1" smtClean="0"/>
              <a:t>Methotrexate</a:t>
            </a:r>
            <a:r>
              <a:rPr lang="en-US" dirty="0" smtClean="0"/>
              <a:t> ).</a:t>
            </a:r>
          </a:p>
          <a:p>
            <a:pPr lvl="1"/>
            <a:r>
              <a:rPr lang="pt-BR" dirty="0" smtClean="0"/>
              <a:t>Antipyrimidines (e.g. 5-Fluorouracil, Cytarabine).</a:t>
            </a:r>
          </a:p>
          <a:p>
            <a:pPr lvl="1"/>
            <a:r>
              <a:rPr lang="en-US" dirty="0" err="1" smtClean="0"/>
              <a:t>Antipurines</a:t>
            </a:r>
            <a:r>
              <a:rPr lang="en-US" dirty="0" smtClean="0"/>
              <a:t> ( e.g. 6-Mercaptopurine )</a:t>
            </a:r>
            <a:endParaRPr lang="en-US" dirty="0"/>
          </a:p>
          <a:p>
            <a:r>
              <a:rPr lang="it-IT" dirty="0"/>
              <a:t>2. </a:t>
            </a:r>
            <a:r>
              <a:rPr lang="it-IT" b="1" dirty="0"/>
              <a:t>Vinca alkaloids </a:t>
            </a:r>
            <a:r>
              <a:rPr lang="it-IT" dirty="0"/>
              <a:t>e.g. vinblastine, vincristine </a:t>
            </a:r>
          </a:p>
          <a:p>
            <a:r>
              <a:rPr lang="en-US" dirty="0"/>
              <a:t>3. </a:t>
            </a:r>
            <a:r>
              <a:rPr lang="en-US" b="1" dirty="0" err="1"/>
              <a:t>Epipodophyllotoxin</a:t>
            </a:r>
            <a:r>
              <a:rPr lang="en-US" dirty="0" err="1"/>
              <a:t>s</a:t>
            </a:r>
            <a:r>
              <a:rPr lang="en-US" dirty="0"/>
              <a:t> e.g. </a:t>
            </a:r>
            <a:r>
              <a:rPr lang="en-US" dirty="0" err="1"/>
              <a:t>etoposide</a:t>
            </a:r>
            <a:r>
              <a:rPr lang="en-US" dirty="0"/>
              <a:t>, </a:t>
            </a:r>
            <a:r>
              <a:rPr lang="en-US" dirty="0" err="1"/>
              <a:t>teniposide</a:t>
            </a:r>
            <a:r>
              <a:rPr lang="en-US" dirty="0"/>
              <a:t> </a:t>
            </a:r>
          </a:p>
          <a:p>
            <a:r>
              <a:rPr lang="en-US" dirty="0"/>
              <a:t>4. </a:t>
            </a:r>
            <a:r>
              <a:rPr lang="en-US" b="1" dirty="0"/>
              <a:t>Antitumor antibiotics </a:t>
            </a:r>
            <a:r>
              <a:rPr lang="en-US" dirty="0"/>
              <a:t>e.g. </a:t>
            </a:r>
            <a:r>
              <a:rPr lang="en-US" dirty="0" err="1"/>
              <a:t>bleomycin</a:t>
            </a:r>
            <a:r>
              <a:rPr lang="en-US" dirty="0"/>
              <a:t> </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Pharmacokinetics</a:t>
            </a:r>
          </a:p>
        </p:txBody>
      </p:sp>
      <p:sp>
        <p:nvSpPr>
          <p:cNvPr id="4" name="Date Placeholder 3"/>
          <p:cNvSpPr>
            <a:spLocks noGrp="1"/>
          </p:cNvSpPr>
          <p:nvPr>
            <p:ph type="dt" sz="half" idx="10"/>
          </p:nvPr>
        </p:nvSpPr>
        <p:spPr/>
        <p:txBody>
          <a:bodyPr/>
          <a:lstStyle/>
          <a:p>
            <a:fld id="{D2AC91EE-8E5C-415D-975E-B250C29A3740}"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24</a:t>
            </a:fld>
            <a:endParaRPr lang="en-US"/>
          </a:p>
        </p:txBody>
      </p:sp>
      <p:sp>
        <p:nvSpPr>
          <p:cNvPr id="15363" name="Rectangle 3"/>
          <p:cNvSpPr>
            <a:spLocks noGrp="1" noChangeArrowheads="1"/>
          </p:cNvSpPr>
          <p:nvPr>
            <p:ph sz="quarter" idx="1"/>
          </p:nvPr>
        </p:nvSpPr>
        <p:spPr>
          <a:noFill/>
        </p:spPr>
        <p:txBody>
          <a:bodyPr/>
          <a:lstStyle/>
          <a:p>
            <a:pPr eaLnBrk="1" hangingPunct="1">
              <a:buFontTx/>
              <a:buNone/>
            </a:pPr>
            <a:r>
              <a:rPr lang="en-US" b="1" dirty="0" smtClean="0"/>
              <a:t>Elimination</a:t>
            </a:r>
          </a:p>
          <a:p>
            <a:pPr marL="463550" lvl="1" indent="-6350" eaLnBrk="1" hangingPunct="1">
              <a:buFontTx/>
              <a:buNone/>
            </a:pPr>
            <a:r>
              <a:rPr lang="en-US" b="1" dirty="0" smtClean="0">
                <a:solidFill>
                  <a:srgbClr val="FF0000"/>
                </a:solidFill>
              </a:rPr>
              <a:t>Clearance</a:t>
            </a:r>
            <a:r>
              <a:rPr lang="en-US" dirty="0" smtClean="0"/>
              <a:t> is the rate at which a drug is eliminated from a specific volume of blood per unit of time.  </a:t>
            </a:r>
          </a:p>
          <a:p>
            <a:pPr marL="463550" lvl="1" indent="-6350" eaLnBrk="1" hangingPunct="1">
              <a:buFontTx/>
              <a:buNone/>
            </a:pPr>
            <a:endParaRPr lang="en-US" dirty="0" smtClean="0"/>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algn="l"/>
            <a:r>
              <a:rPr lang="en-US" sz="3200" b="1" dirty="0" smtClean="0"/>
              <a:t>B) Cell-cycle non-specific (CCNS) agents </a:t>
            </a:r>
            <a:br>
              <a:rPr lang="en-US" sz="3200" b="1" dirty="0" smtClean="0"/>
            </a:br>
            <a:endParaRPr lang="en-US" sz="3200" dirty="0"/>
          </a:p>
        </p:txBody>
      </p:sp>
      <p:sp>
        <p:nvSpPr>
          <p:cNvPr id="7" name="Date Placeholder 6"/>
          <p:cNvSpPr>
            <a:spLocks noGrp="1"/>
          </p:cNvSpPr>
          <p:nvPr>
            <p:ph type="dt" sz="half" idx="10"/>
          </p:nvPr>
        </p:nvSpPr>
        <p:spPr/>
        <p:txBody>
          <a:bodyPr/>
          <a:lstStyle/>
          <a:p>
            <a:fld id="{91628D43-B6B3-49EC-9497-EDC54E40C19D}"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240</a:t>
            </a:fld>
            <a:endParaRPr lang="en-US"/>
          </a:p>
        </p:txBody>
      </p:sp>
      <p:sp>
        <p:nvSpPr>
          <p:cNvPr id="3" name="Content Placeholder 2"/>
          <p:cNvSpPr>
            <a:spLocks noGrp="1"/>
          </p:cNvSpPr>
          <p:nvPr>
            <p:ph sz="quarter" idx="1"/>
          </p:nvPr>
        </p:nvSpPr>
        <p:spPr>
          <a:xfrm>
            <a:off x="457200" y="838200"/>
            <a:ext cx="8229600" cy="5562600"/>
          </a:xfrm>
        </p:spPr>
        <p:txBody>
          <a:bodyPr>
            <a:normAutofit/>
          </a:bodyPr>
          <a:lstStyle/>
          <a:p>
            <a:pPr>
              <a:buNone/>
            </a:pPr>
            <a:r>
              <a:rPr lang="en-US" dirty="0" smtClean="0"/>
              <a:t>These </a:t>
            </a:r>
            <a:r>
              <a:rPr lang="en-US" dirty="0"/>
              <a:t>agents target tumor cells irrespective of the phase </a:t>
            </a:r>
            <a:r>
              <a:rPr lang="en-US" dirty="0" err="1"/>
              <a:t>i.e</a:t>
            </a:r>
            <a:r>
              <a:rPr lang="en-US" dirty="0"/>
              <a:t> M-G1-S-G2 and G0 phases. </a:t>
            </a:r>
          </a:p>
          <a:p>
            <a:pPr>
              <a:buNone/>
            </a:pPr>
            <a:r>
              <a:rPr lang="en-US" dirty="0"/>
              <a:t>They include: </a:t>
            </a:r>
          </a:p>
          <a:p>
            <a:pPr>
              <a:buNone/>
            </a:pPr>
            <a:r>
              <a:rPr lang="en-US" dirty="0"/>
              <a:t>1. </a:t>
            </a:r>
            <a:r>
              <a:rPr lang="en-US" b="1" dirty="0" err="1"/>
              <a:t>Akylating</a:t>
            </a:r>
            <a:r>
              <a:rPr lang="en-US" b="1" dirty="0"/>
              <a:t> agents </a:t>
            </a:r>
            <a:r>
              <a:rPr lang="en-US" dirty="0"/>
              <a:t>e.g. </a:t>
            </a:r>
            <a:r>
              <a:rPr lang="en-US" dirty="0" err="1" smtClean="0"/>
              <a:t>busulfan</a:t>
            </a:r>
            <a:r>
              <a:rPr lang="en-US" dirty="0"/>
              <a:t>, </a:t>
            </a:r>
            <a:r>
              <a:rPr lang="en-US" dirty="0" err="1"/>
              <a:t>carmustine</a:t>
            </a:r>
            <a:r>
              <a:rPr lang="en-US" dirty="0"/>
              <a:t>, </a:t>
            </a:r>
            <a:r>
              <a:rPr lang="en-US" dirty="0" err="1"/>
              <a:t>cyclophoshamide</a:t>
            </a:r>
            <a:r>
              <a:rPr lang="en-US" dirty="0"/>
              <a:t>, </a:t>
            </a:r>
            <a:r>
              <a:rPr lang="en-US" dirty="0" err="1"/>
              <a:t>lomustine</a:t>
            </a:r>
            <a:r>
              <a:rPr lang="en-US" dirty="0"/>
              <a:t>, </a:t>
            </a:r>
            <a:r>
              <a:rPr lang="en-US" dirty="0" err="1"/>
              <a:t>mechlorethamine</a:t>
            </a:r>
            <a:r>
              <a:rPr lang="en-US" dirty="0"/>
              <a:t>. </a:t>
            </a:r>
          </a:p>
          <a:p>
            <a:pPr>
              <a:buNone/>
            </a:pPr>
            <a:r>
              <a:rPr lang="en-US" dirty="0"/>
              <a:t>2. </a:t>
            </a:r>
            <a:r>
              <a:rPr lang="en-US" b="1" dirty="0" err="1"/>
              <a:t>Anthracyclines</a:t>
            </a:r>
            <a:r>
              <a:rPr lang="en-US" dirty="0"/>
              <a:t> e.g. </a:t>
            </a:r>
            <a:r>
              <a:rPr lang="en-US" dirty="0" err="1"/>
              <a:t>daunorbicin</a:t>
            </a:r>
            <a:r>
              <a:rPr lang="en-US" dirty="0"/>
              <a:t>, </a:t>
            </a:r>
            <a:r>
              <a:rPr lang="en-US" dirty="0" err="1"/>
              <a:t>epirubicin</a:t>
            </a:r>
            <a:r>
              <a:rPr lang="en-US" dirty="0"/>
              <a:t>, </a:t>
            </a:r>
            <a:r>
              <a:rPr lang="en-US" dirty="0" err="1"/>
              <a:t>idarubicin</a:t>
            </a:r>
            <a:r>
              <a:rPr lang="en-US" dirty="0"/>
              <a:t>, doxorubicin </a:t>
            </a:r>
          </a:p>
          <a:p>
            <a:pPr>
              <a:buNone/>
            </a:pPr>
            <a:r>
              <a:rPr lang="en-US" dirty="0"/>
              <a:t>3. </a:t>
            </a:r>
            <a:r>
              <a:rPr lang="en-US" b="1" dirty="0"/>
              <a:t>Antitumor antibiotics </a:t>
            </a:r>
            <a:r>
              <a:rPr lang="en-US" dirty="0"/>
              <a:t>e.g</a:t>
            </a:r>
            <a:r>
              <a:rPr lang="en-US" dirty="0" smtClean="0"/>
              <a:t>. </a:t>
            </a:r>
            <a:r>
              <a:rPr lang="en-US" dirty="0" err="1"/>
              <a:t>dactinomycin</a:t>
            </a:r>
            <a:r>
              <a:rPr lang="en-US" dirty="0"/>
              <a:t>, </a:t>
            </a:r>
            <a:r>
              <a:rPr lang="en-US" dirty="0" err="1"/>
              <a:t>mitomycin</a:t>
            </a:r>
            <a:r>
              <a:rPr lang="en-US" dirty="0"/>
              <a:t> </a:t>
            </a:r>
          </a:p>
          <a:p>
            <a:pPr>
              <a:buNone/>
            </a:pPr>
            <a:r>
              <a:rPr lang="en-US" dirty="0"/>
              <a:t>4. </a:t>
            </a:r>
            <a:r>
              <a:rPr lang="en-US" b="1" dirty="0"/>
              <a:t>Platinum analogs </a:t>
            </a:r>
            <a:r>
              <a:rPr lang="en-US" dirty="0"/>
              <a:t>e.g. </a:t>
            </a:r>
            <a:r>
              <a:rPr lang="en-US" dirty="0" err="1"/>
              <a:t>carboplatin</a:t>
            </a:r>
            <a:r>
              <a:rPr lang="en-US" dirty="0"/>
              <a:t>, </a:t>
            </a:r>
            <a:r>
              <a:rPr lang="en-US" dirty="0" err="1"/>
              <a:t>cisplatin</a:t>
            </a:r>
            <a:r>
              <a:rPr lang="en-US" dirty="0"/>
              <a:t>, </a:t>
            </a:r>
            <a:r>
              <a:rPr lang="en-US" dirty="0" err="1"/>
              <a:t>oxaliplatin</a:t>
            </a:r>
            <a:r>
              <a:rPr lang="en-US" dirty="0"/>
              <a:t> </a:t>
            </a:r>
          </a:p>
          <a:p>
            <a:endParaRPr lang="en-US" dirty="0"/>
          </a:p>
        </p:txBody>
      </p:sp>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2800" dirty="0" smtClean="0"/>
              <a:t/>
            </a:r>
            <a:br>
              <a:rPr lang="en-US" sz="2800" dirty="0" smtClean="0"/>
            </a:br>
            <a:r>
              <a:rPr lang="en-US" sz="2800" dirty="0" smtClean="0"/>
              <a:t> </a:t>
            </a:r>
            <a:r>
              <a:rPr lang="en-US" sz="2800" b="1" dirty="0" smtClean="0"/>
              <a:t>Mechanisms of action and toxicity of anticancer drugs </a:t>
            </a:r>
            <a:br>
              <a:rPr lang="en-US" sz="2800" b="1" dirty="0" smtClean="0"/>
            </a:br>
            <a:endParaRPr lang="en-US" sz="2800" dirty="0"/>
          </a:p>
        </p:txBody>
      </p:sp>
      <p:sp>
        <p:nvSpPr>
          <p:cNvPr id="7" name="Date Placeholder 6"/>
          <p:cNvSpPr>
            <a:spLocks noGrp="1"/>
          </p:cNvSpPr>
          <p:nvPr>
            <p:ph type="dt" sz="half" idx="10"/>
          </p:nvPr>
        </p:nvSpPr>
        <p:spPr/>
        <p:txBody>
          <a:bodyPr/>
          <a:lstStyle/>
          <a:p>
            <a:fld id="{DBCF762E-8130-4481-B0F3-AE05CA20610C}"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241</a:t>
            </a:fld>
            <a:endParaRPr lang="en-US"/>
          </a:p>
        </p:txBody>
      </p:sp>
      <p:sp>
        <p:nvSpPr>
          <p:cNvPr id="3" name="Content Placeholder 2"/>
          <p:cNvSpPr>
            <a:spLocks noGrp="1"/>
          </p:cNvSpPr>
          <p:nvPr>
            <p:ph sz="quarter" idx="1"/>
          </p:nvPr>
        </p:nvSpPr>
        <p:spPr>
          <a:xfrm>
            <a:off x="457200" y="914400"/>
            <a:ext cx="8229600" cy="5562600"/>
          </a:xfrm>
        </p:spPr>
        <p:txBody>
          <a:bodyPr>
            <a:normAutofit/>
          </a:bodyPr>
          <a:lstStyle/>
          <a:p>
            <a:pPr>
              <a:buNone/>
            </a:pPr>
            <a:r>
              <a:rPr lang="en-US" b="1" dirty="0" smtClean="0"/>
              <a:t>1</a:t>
            </a:r>
            <a:r>
              <a:rPr lang="en-US" b="1" dirty="0"/>
              <a:t>. </a:t>
            </a:r>
            <a:r>
              <a:rPr lang="en-US" b="1" dirty="0" err="1"/>
              <a:t>Akylating</a:t>
            </a:r>
            <a:r>
              <a:rPr lang="en-US" b="1" dirty="0"/>
              <a:t> agents </a:t>
            </a:r>
            <a:endParaRPr lang="en-US" dirty="0"/>
          </a:p>
          <a:p>
            <a:r>
              <a:rPr lang="en-US" dirty="0" smtClean="0"/>
              <a:t>MOA: cause </a:t>
            </a:r>
            <a:r>
              <a:rPr lang="en-US" dirty="0" err="1" smtClean="0"/>
              <a:t>akylation</a:t>
            </a:r>
            <a:r>
              <a:rPr lang="en-US" dirty="0" smtClean="0"/>
              <a:t>( reactive alkyl (RCH2-CH2+ -) group) of DNA and other cell constituents leading to cell death </a:t>
            </a:r>
          </a:p>
          <a:p>
            <a:r>
              <a:rPr lang="en-US" dirty="0" smtClean="0"/>
              <a:t>General </a:t>
            </a:r>
            <a:r>
              <a:rPr lang="en-US" dirty="0"/>
              <a:t>toxicity: Nausea and vomiting, bone marrow depression, </a:t>
            </a:r>
            <a:r>
              <a:rPr lang="en-US" dirty="0" err="1"/>
              <a:t>nephrotoxicity</a:t>
            </a:r>
            <a:r>
              <a:rPr lang="en-US" dirty="0"/>
              <a:t> and peripheral neuropathy </a:t>
            </a:r>
          </a:p>
          <a:p>
            <a:pPr>
              <a:buNone/>
            </a:pPr>
            <a:r>
              <a:rPr lang="en-US" b="1" dirty="0"/>
              <a:t>2. </a:t>
            </a:r>
            <a:r>
              <a:rPr lang="en-US" b="1" dirty="0" err="1" smtClean="0"/>
              <a:t>Antimetabolites</a:t>
            </a:r>
            <a:endParaRPr lang="en-US" dirty="0"/>
          </a:p>
          <a:p>
            <a:r>
              <a:rPr lang="en-US" dirty="0" smtClean="0"/>
              <a:t>MOA: </a:t>
            </a:r>
            <a:r>
              <a:rPr lang="en-US" dirty="0"/>
              <a:t>interfere with nucleotide and nucleic acid synthesis </a:t>
            </a:r>
          </a:p>
          <a:p>
            <a:r>
              <a:rPr lang="en-US" dirty="0"/>
              <a:t>General toxicity: Nausea and vomiting, </a:t>
            </a:r>
            <a:r>
              <a:rPr lang="en-US" dirty="0" err="1"/>
              <a:t>mucositis</a:t>
            </a:r>
            <a:r>
              <a:rPr lang="en-US" dirty="0"/>
              <a:t>, </a:t>
            </a:r>
            <a:r>
              <a:rPr lang="en-US" dirty="0" err="1"/>
              <a:t>immunosuppression</a:t>
            </a:r>
            <a:r>
              <a:rPr lang="en-US" dirty="0"/>
              <a:t>, bone marrow </a:t>
            </a:r>
          </a:p>
          <a:p>
            <a:r>
              <a:rPr lang="en-US" dirty="0"/>
              <a:t>depression, </a:t>
            </a:r>
            <a:r>
              <a:rPr lang="en-US" dirty="0" err="1"/>
              <a:t>hepatotoxicity</a:t>
            </a:r>
            <a:r>
              <a:rPr lang="en-US" dirty="0"/>
              <a:t> 2 </a:t>
            </a:r>
          </a:p>
          <a:p>
            <a:endParaRPr lang="en-US" dirty="0"/>
          </a:p>
        </p:txBody>
      </p:sp>
    </p:spTree>
  </p:cSld>
  <p:clrMapOvr>
    <a:masterClrMapping/>
  </p:clrMapOvr>
  <p:transition advTm="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 calcmode="lin" valueType="num">
                                      <p:cBhvr additive="base">
                                        <p:cTn id="2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 calcmode="lin" valueType="num">
                                      <p:cBhvr additive="base">
                                        <p:cTn id="3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Autofit/>
          </a:bodyPr>
          <a:lstStyle/>
          <a:p>
            <a:r>
              <a:rPr lang="en-US" sz="3200" dirty="0" smtClean="0"/>
              <a:t>MOA…………….</a:t>
            </a:r>
            <a:endParaRPr lang="en-US" sz="3200" dirty="0"/>
          </a:p>
        </p:txBody>
      </p:sp>
      <p:sp>
        <p:nvSpPr>
          <p:cNvPr id="7" name="Date Placeholder 6"/>
          <p:cNvSpPr>
            <a:spLocks noGrp="1"/>
          </p:cNvSpPr>
          <p:nvPr>
            <p:ph type="dt" sz="half" idx="10"/>
          </p:nvPr>
        </p:nvSpPr>
        <p:spPr/>
        <p:txBody>
          <a:bodyPr/>
          <a:lstStyle/>
          <a:p>
            <a:fld id="{23D63D34-B549-4F41-9435-76888A55149E}"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242</a:t>
            </a:fld>
            <a:endParaRPr lang="en-US"/>
          </a:p>
        </p:txBody>
      </p:sp>
      <p:sp>
        <p:nvSpPr>
          <p:cNvPr id="3" name="Content Placeholder 2"/>
          <p:cNvSpPr>
            <a:spLocks noGrp="1"/>
          </p:cNvSpPr>
          <p:nvPr>
            <p:ph sz="quarter" idx="1"/>
          </p:nvPr>
        </p:nvSpPr>
        <p:spPr>
          <a:xfrm>
            <a:off x="457200" y="381000"/>
            <a:ext cx="8229600" cy="5745163"/>
          </a:xfrm>
        </p:spPr>
        <p:txBody>
          <a:bodyPr>
            <a:noAutofit/>
          </a:bodyPr>
          <a:lstStyle/>
          <a:p>
            <a:pPr>
              <a:buNone/>
            </a:pPr>
            <a:r>
              <a:rPr lang="en-US" sz="3000" b="1" dirty="0" smtClean="0"/>
              <a:t>3. </a:t>
            </a:r>
            <a:r>
              <a:rPr lang="en-US" sz="3000" b="1" dirty="0" err="1" smtClean="0"/>
              <a:t>Vinca</a:t>
            </a:r>
            <a:r>
              <a:rPr lang="en-US" sz="3000" b="1" dirty="0" smtClean="0"/>
              <a:t> alkaloids </a:t>
            </a:r>
            <a:endParaRPr lang="en-US" sz="3000" dirty="0" smtClean="0"/>
          </a:p>
          <a:p>
            <a:r>
              <a:rPr lang="en-US" sz="3000" dirty="0" smtClean="0"/>
              <a:t>MOA: inhibit mitosis at the metaphase phase causing cell death </a:t>
            </a:r>
          </a:p>
          <a:p>
            <a:r>
              <a:rPr lang="en-US" sz="3000" dirty="0" smtClean="0"/>
              <a:t>Toxicity: Alopecia, loss of reflexes, bone marrow depression (</a:t>
            </a:r>
            <a:r>
              <a:rPr lang="en-US" sz="3000" dirty="0" err="1" smtClean="0"/>
              <a:t>vinblastine</a:t>
            </a:r>
            <a:r>
              <a:rPr lang="en-US" sz="3000" dirty="0" smtClean="0"/>
              <a:t>); </a:t>
            </a:r>
            <a:r>
              <a:rPr lang="en-US" sz="3000" dirty="0" err="1" smtClean="0"/>
              <a:t>Areflexia</a:t>
            </a:r>
            <a:r>
              <a:rPr lang="en-US" sz="3000" dirty="0" smtClean="0"/>
              <a:t>, muscle </a:t>
            </a:r>
          </a:p>
          <a:p>
            <a:r>
              <a:rPr lang="en-US" sz="3000" dirty="0" smtClean="0"/>
              <a:t>weakness, peripheral neuritis, bone marrow depression, alopecia (</a:t>
            </a:r>
            <a:r>
              <a:rPr lang="en-US" sz="3000" dirty="0" err="1" smtClean="0"/>
              <a:t>vincristine</a:t>
            </a:r>
            <a:r>
              <a:rPr lang="en-US" sz="3000" dirty="0" smtClean="0"/>
              <a:t>) </a:t>
            </a:r>
          </a:p>
          <a:p>
            <a:pPr>
              <a:buNone/>
            </a:pPr>
            <a:r>
              <a:rPr lang="en-US" sz="3000" b="1" dirty="0" smtClean="0"/>
              <a:t>4. </a:t>
            </a:r>
            <a:r>
              <a:rPr lang="en-US" sz="3000" b="1" dirty="0" err="1" smtClean="0"/>
              <a:t>Epipodophyllotoxins</a:t>
            </a:r>
            <a:r>
              <a:rPr lang="en-US" sz="3000" b="1" dirty="0" smtClean="0"/>
              <a:t> </a:t>
            </a:r>
            <a:endParaRPr lang="en-US" sz="3000" dirty="0" smtClean="0"/>
          </a:p>
          <a:p>
            <a:r>
              <a:rPr lang="en-US" sz="3000" dirty="0" smtClean="0"/>
              <a:t>MOA: they block cell division in the late S-G2 phase of cell-cycle </a:t>
            </a:r>
          </a:p>
          <a:p>
            <a:r>
              <a:rPr lang="en-US" sz="3000" dirty="0" smtClean="0"/>
              <a:t>Toxicity: Nausea and vomiting, hypotension, alopecia, bone marrow depression </a:t>
            </a:r>
          </a:p>
        </p:txBody>
      </p:sp>
    </p:spTree>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rmAutofit fontScale="90000"/>
          </a:bodyPr>
          <a:lstStyle/>
          <a:p>
            <a:r>
              <a:rPr lang="en-US" sz="2800" dirty="0" smtClean="0"/>
              <a:t>MOA….</a:t>
            </a:r>
            <a:endParaRPr lang="en-US" sz="2800" dirty="0"/>
          </a:p>
        </p:txBody>
      </p:sp>
      <p:sp>
        <p:nvSpPr>
          <p:cNvPr id="7" name="Date Placeholder 6"/>
          <p:cNvSpPr>
            <a:spLocks noGrp="1"/>
          </p:cNvSpPr>
          <p:nvPr>
            <p:ph type="dt" sz="half" idx="10"/>
          </p:nvPr>
        </p:nvSpPr>
        <p:spPr/>
        <p:txBody>
          <a:bodyPr/>
          <a:lstStyle/>
          <a:p>
            <a:fld id="{C2593490-707D-411F-A7E7-B26D061852FC}"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243</a:t>
            </a:fld>
            <a:endParaRPr lang="en-US"/>
          </a:p>
        </p:txBody>
      </p:sp>
      <p:sp>
        <p:nvSpPr>
          <p:cNvPr id="3" name="Content Placeholder 2"/>
          <p:cNvSpPr>
            <a:spLocks noGrp="1"/>
          </p:cNvSpPr>
          <p:nvPr>
            <p:ph sz="quarter" idx="1"/>
          </p:nvPr>
        </p:nvSpPr>
        <p:spPr>
          <a:xfrm>
            <a:off x="0" y="228600"/>
            <a:ext cx="9144000" cy="6629400"/>
          </a:xfrm>
        </p:spPr>
        <p:txBody>
          <a:bodyPr>
            <a:noAutofit/>
          </a:bodyPr>
          <a:lstStyle/>
          <a:p>
            <a:pPr>
              <a:buNone/>
            </a:pPr>
            <a:r>
              <a:rPr lang="en-US" sz="2600" b="1" dirty="0" smtClean="0"/>
              <a:t>5. </a:t>
            </a:r>
            <a:r>
              <a:rPr lang="en-US" sz="2600" b="1" dirty="0" err="1" smtClean="0"/>
              <a:t>Anthracyclines</a:t>
            </a:r>
            <a:r>
              <a:rPr lang="en-US" sz="2600" b="1" dirty="0" smtClean="0"/>
              <a:t> </a:t>
            </a:r>
            <a:endParaRPr lang="en-US" sz="2600" dirty="0" smtClean="0"/>
          </a:p>
          <a:p>
            <a:r>
              <a:rPr lang="en-US" sz="2600" dirty="0" smtClean="0"/>
              <a:t>MOA: inhibit DNA and RNA synthesis and also alter ion transport across cell membrane causing cell death. </a:t>
            </a:r>
          </a:p>
          <a:p>
            <a:r>
              <a:rPr lang="en-US" sz="2600" dirty="0" smtClean="0"/>
              <a:t>Toxicity: </a:t>
            </a:r>
            <a:r>
              <a:rPr lang="en-US" sz="2600" dirty="0" err="1" smtClean="0"/>
              <a:t>Cardiotoxicity</a:t>
            </a:r>
            <a:r>
              <a:rPr lang="en-US" sz="2600" dirty="0" smtClean="0"/>
              <a:t>, alopecia, stomatitis, bone marrow depression. </a:t>
            </a:r>
          </a:p>
          <a:p>
            <a:pPr>
              <a:buNone/>
            </a:pPr>
            <a:r>
              <a:rPr lang="en-US" sz="2600" b="1" dirty="0" smtClean="0"/>
              <a:t>6. Antitumor antibiotics</a:t>
            </a:r>
            <a:endParaRPr lang="en-US" sz="2600" dirty="0" smtClean="0"/>
          </a:p>
          <a:p>
            <a:pPr>
              <a:buNone/>
            </a:pPr>
            <a:r>
              <a:rPr lang="en-US" sz="2600" b="1" dirty="0" err="1" smtClean="0"/>
              <a:t>Dactinomycin</a:t>
            </a:r>
            <a:r>
              <a:rPr lang="en-US" sz="2600" dirty="0" smtClean="0"/>
              <a:t>: inhibits all forms of DNA dependent RNA synthesis </a:t>
            </a:r>
          </a:p>
          <a:p>
            <a:r>
              <a:rPr lang="en-US" sz="2600" dirty="0" smtClean="0"/>
              <a:t>Toxicity: nausea and vomiting, stomatitis, GIT upset, alopecia, bone marrow depression </a:t>
            </a:r>
          </a:p>
          <a:p>
            <a:pPr>
              <a:buNone/>
            </a:pPr>
            <a:r>
              <a:rPr lang="en-US" sz="2600" b="1" dirty="0" err="1" smtClean="0"/>
              <a:t>Mitomycin</a:t>
            </a:r>
            <a:r>
              <a:rPr lang="en-US" sz="2600" b="1" dirty="0" smtClean="0"/>
              <a:t>: </a:t>
            </a:r>
            <a:r>
              <a:rPr lang="en-US" sz="2600" dirty="0" smtClean="0"/>
              <a:t>an </a:t>
            </a:r>
            <a:r>
              <a:rPr lang="en-US" sz="2600" dirty="0" err="1" smtClean="0"/>
              <a:t>akylating</a:t>
            </a:r>
            <a:r>
              <a:rPr lang="en-US" sz="2600" dirty="0" smtClean="0"/>
              <a:t> agent </a:t>
            </a:r>
          </a:p>
          <a:p>
            <a:r>
              <a:rPr lang="en-US" sz="2600" dirty="0" smtClean="0"/>
              <a:t>Toxicity: thrombocytopenia, anemia, </a:t>
            </a:r>
            <a:r>
              <a:rPr lang="en-US" sz="2600" dirty="0" err="1" smtClean="0"/>
              <a:t>leukopenia</a:t>
            </a:r>
            <a:r>
              <a:rPr lang="en-US" sz="2600" dirty="0" smtClean="0"/>
              <a:t> and </a:t>
            </a:r>
            <a:r>
              <a:rPr lang="en-US" sz="2600" dirty="0" err="1" smtClean="0"/>
              <a:t>mucositis</a:t>
            </a:r>
            <a:r>
              <a:rPr lang="en-US" sz="2600" dirty="0" smtClean="0"/>
              <a:t> </a:t>
            </a:r>
          </a:p>
          <a:p>
            <a:pPr>
              <a:buNone/>
            </a:pPr>
            <a:r>
              <a:rPr lang="en-US" sz="2600" b="1" dirty="0" err="1" smtClean="0"/>
              <a:t>Bleomycin</a:t>
            </a:r>
            <a:r>
              <a:rPr lang="en-US" sz="2600" b="1" dirty="0" smtClean="0"/>
              <a:t>: </a:t>
            </a:r>
            <a:r>
              <a:rPr lang="en-US" sz="2600" dirty="0" smtClean="0"/>
              <a:t>inhibits DNA biosynthesis by forming free radicals destroying the DNA strands. </a:t>
            </a:r>
          </a:p>
          <a:p>
            <a:r>
              <a:rPr lang="en-US" sz="2600" dirty="0" smtClean="0"/>
              <a:t>Toxicity: allergic reactions, fever, hypotension, skin toxicity, pulmonary fibrosis, </a:t>
            </a:r>
            <a:r>
              <a:rPr lang="en-US" sz="2600" dirty="0" err="1" smtClean="0"/>
              <a:t>mucositis</a:t>
            </a:r>
            <a:r>
              <a:rPr lang="en-US" sz="2600" dirty="0" smtClean="0"/>
              <a:t>, Alopecia </a:t>
            </a:r>
          </a:p>
          <a:p>
            <a:endParaRPr lang="en-US" sz="2600" dirty="0" smtClean="0"/>
          </a:p>
          <a:p>
            <a:endParaRPr lang="en-US" sz="2600" dirty="0"/>
          </a:p>
        </p:txBody>
      </p:sp>
    </p:spTree>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r>
              <a:rPr lang="en-US" b="1" dirty="0" smtClean="0"/>
              <a:t/>
            </a:r>
            <a:br>
              <a:rPr lang="en-US" b="1" dirty="0" smtClean="0"/>
            </a:br>
            <a:r>
              <a:rPr lang="en-US" sz="3100" b="1" dirty="0" smtClean="0"/>
              <a:t>Others</a:t>
            </a:r>
            <a:br>
              <a:rPr lang="en-US" sz="3100" b="1" dirty="0" smtClean="0"/>
            </a:br>
            <a:endParaRPr lang="en-US" sz="3100" dirty="0"/>
          </a:p>
        </p:txBody>
      </p:sp>
      <p:sp>
        <p:nvSpPr>
          <p:cNvPr id="7" name="Date Placeholder 6"/>
          <p:cNvSpPr>
            <a:spLocks noGrp="1"/>
          </p:cNvSpPr>
          <p:nvPr>
            <p:ph type="dt" sz="half" idx="10"/>
          </p:nvPr>
        </p:nvSpPr>
        <p:spPr/>
        <p:txBody>
          <a:bodyPr/>
          <a:lstStyle/>
          <a:p>
            <a:fld id="{AAD219AE-95D5-462E-A1BC-70CFB7483E34}"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244</a:t>
            </a:fld>
            <a:endParaRPr lang="en-US"/>
          </a:p>
        </p:txBody>
      </p:sp>
      <p:sp>
        <p:nvSpPr>
          <p:cNvPr id="3" name="Content Placeholder 2"/>
          <p:cNvSpPr>
            <a:spLocks noGrp="1"/>
          </p:cNvSpPr>
          <p:nvPr>
            <p:ph sz="quarter" idx="1"/>
          </p:nvPr>
        </p:nvSpPr>
        <p:spPr>
          <a:xfrm>
            <a:off x="457200" y="685800"/>
            <a:ext cx="8229600" cy="5715000"/>
          </a:xfrm>
        </p:spPr>
        <p:txBody>
          <a:bodyPr>
            <a:normAutofit/>
          </a:bodyPr>
          <a:lstStyle/>
          <a:p>
            <a:pPr>
              <a:buNone/>
            </a:pPr>
            <a:r>
              <a:rPr lang="en-US" b="1" dirty="0" smtClean="0"/>
              <a:t>Hormones and antagonists</a:t>
            </a:r>
          </a:p>
          <a:p>
            <a:r>
              <a:rPr lang="en-US" dirty="0" err="1" smtClean="0"/>
              <a:t>Adrenocortical</a:t>
            </a:r>
            <a:r>
              <a:rPr lang="en-US" dirty="0" smtClean="0"/>
              <a:t> steroids to inhibit the growth of cancers of lymphoid tissue and blood.</a:t>
            </a:r>
          </a:p>
          <a:p>
            <a:r>
              <a:rPr lang="en-US" dirty="0" err="1" smtClean="0"/>
              <a:t>Oestrogen</a:t>
            </a:r>
            <a:r>
              <a:rPr lang="en-US" dirty="0" smtClean="0"/>
              <a:t> antagonists ( </a:t>
            </a:r>
            <a:r>
              <a:rPr lang="en-US" b="1" dirty="0" err="1" smtClean="0"/>
              <a:t>tamoxifen</a:t>
            </a:r>
            <a:r>
              <a:rPr lang="en-US" dirty="0" smtClean="0"/>
              <a:t> ) is indicated for breast cancer.</a:t>
            </a:r>
          </a:p>
          <a:p>
            <a:r>
              <a:rPr lang="en-US" dirty="0" err="1" smtClean="0"/>
              <a:t>Oestrogen</a:t>
            </a:r>
            <a:r>
              <a:rPr lang="en-US" dirty="0" smtClean="0"/>
              <a:t> is used for prostatic cancers.</a:t>
            </a:r>
          </a:p>
          <a:p>
            <a:pPr>
              <a:buNone/>
            </a:pPr>
            <a:r>
              <a:rPr lang="en-US" b="1" dirty="0" smtClean="0"/>
              <a:t>Miscellaneous: </a:t>
            </a:r>
            <a:r>
              <a:rPr lang="en-US" b="1" dirty="0" err="1" smtClean="0"/>
              <a:t>Hydroxyurea</a:t>
            </a:r>
            <a:endParaRPr lang="en-US" b="1" dirty="0" smtClean="0"/>
          </a:p>
          <a:p>
            <a:r>
              <a:rPr lang="en-US" dirty="0" err="1" smtClean="0"/>
              <a:t>Hydroxyurea</a:t>
            </a:r>
            <a:r>
              <a:rPr lang="en-US" dirty="0" smtClean="0"/>
              <a:t> inhibits </a:t>
            </a:r>
            <a:r>
              <a:rPr lang="en-US" dirty="0" err="1" smtClean="0"/>
              <a:t>ribonucleotide</a:t>
            </a:r>
            <a:r>
              <a:rPr lang="en-US" dirty="0" smtClean="0"/>
              <a:t> </a:t>
            </a:r>
            <a:r>
              <a:rPr lang="en-US" dirty="0" err="1" smtClean="0"/>
              <a:t>reductase</a:t>
            </a:r>
            <a:r>
              <a:rPr lang="en-US" dirty="0" smtClean="0"/>
              <a:t>. inhibition of DNA synthesis.</a:t>
            </a:r>
          </a:p>
          <a:p>
            <a:r>
              <a:rPr lang="en-US" dirty="0" smtClean="0"/>
              <a:t>It is specific for the cells of </a:t>
            </a:r>
            <a:r>
              <a:rPr lang="en-US" b="1" dirty="0" smtClean="0"/>
              <a:t>S phase</a:t>
            </a:r>
          </a:p>
          <a:p>
            <a:r>
              <a:rPr lang="en-US" dirty="0" smtClean="0"/>
              <a:t>The major adverse effect of this drug is </a:t>
            </a:r>
            <a:r>
              <a:rPr lang="en-US" b="1" dirty="0" smtClean="0"/>
              <a:t>bone marrow depression.</a:t>
            </a:r>
          </a:p>
          <a:p>
            <a:endParaRPr lang="en-US" dirty="0"/>
          </a:p>
        </p:txBody>
      </p:sp>
    </p:spTree>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b="1" dirty="0" smtClean="0"/>
              <a:t>Selected cancers and examples of drugs used </a:t>
            </a:r>
            <a:br>
              <a:rPr lang="en-US" sz="3200" b="1" dirty="0" smtClean="0"/>
            </a:br>
            <a:endParaRPr lang="en-US" sz="3200" dirty="0"/>
          </a:p>
        </p:txBody>
      </p:sp>
      <p:sp>
        <p:nvSpPr>
          <p:cNvPr id="7" name="Date Placeholder 6"/>
          <p:cNvSpPr>
            <a:spLocks noGrp="1"/>
          </p:cNvSpPr>
          <p:nvPr>
            <p:ph type="dt" sz="half" idx="10"/>
          </p:nvPr>
        </p:nvSpPr>
        <p:spPr/>
        <p:txBody>
          <a:bodyPr/>
          <a:lstStyle/>
          <a:p>
            <a:fld id="{FD954799-17C4-4FF4-8E49-73494FC7C14B}"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245</a:t>
            </a:fld>
            <a:endParaRPr lang="en-US"/>
          </a:p>
        </p:txBody>
      </p:sp>
      <p:sp>
        <p:nvSpPr>
          <p:cNvPr id="3" name="Content Placeholder 2"/>
          <p:cNvSpPr>
            <a:spLocks noGrp="1"/>
          </p:cNvSpPr>
          <p:nvPr>
            <p:ph sz="quarter" idx="1"/>
          </p:nvPr>
        </p:nvSpPr>
        <p:spPr>
          <a:xfrm>
            <a:off x="457200" y="609600"/>
            <a:ext cx="8229600" cy="5516563"/>
          </a:xfrm>
        </p:spPr>
        <p:txBody>
          <a:bodyPr>
            <a:normAutofit/>
          </a:bodyPr>
          <a:lstStyle/>
          <a:p>
            <a:r>
              <a:rPr lang="en-US" dirty="0" smtClean="0"/>
              <a:t>Acute </a:t>
            </a:r>
            <a:r>
              <a:rPr lang="en-US" dirty="0"/>
              <a:t>lymphocytic leukemia: </a:t>
            </a:r>
            <a:r>
              <a:rPr lang="en-US" dirty="0" err="1"/>
              <a:t>vincristine</a:t>
            </a:r>
            <a:r>
              <a:rPr lang="en-US" dirty="0"/>
              <a:t>, </a:t>
            </a:r>
            <a:r>
              <a:rPr lang="en-US" dirty="0" err="1" smtClean="0"/>
              <a:t>mercaptopurine</a:t>
            </a:r>
            <a:r>
              <a:rPr lang="en-US" dirty="0" smtClean="0"/>
              <a:t>, </a:t>
            </a:r>
            <a:r>
              <a:rPr lang="en-US" dirty="0" err="1"/>
              <a:t>cyclophoshamide</a:t>
            </a:r>
            <a:r>
              <a:rPr lang="en-US" dirty="0"/>
              <a:t> </a:t>
            </a:r>
          </a:p>
          <a:p>
            <a:r>
              <a:rPr lang="en-US" dirty="0" smtClean="0"/>
              <a:t> </a:t>
            </a:r>
            <a:r>
              <a:rPr lang="en-US" dirty="0"/>
              <a:t>Acute myeloid leukemia: </a:t>
            </a:r>
            <a:r>
              <a:rPr lang="en-US" dirty="0" err="1"/>
              <a:t>cytarabine</a:t>
            </a:r>
            <a:r>
              <a:rPr lang="en-US" dirty="0"/>
              <a:t>, </a:t>
            </a:r>
            <a:r>
              <a:rPr lang="en-US" dirty="0" err="1"/>
              <a:t>daunorubicin</a:t>
            </a:r>
            <a:r>
              <a:rPr lang="en-US" dirty="0"/>
              <a:t>, </a:t>
            </a:r>
            <a:r>
              <a:rPr lang="en-US" dirty="0" err="1"/>
              <a:t>idarubicin</a:t>
            </a:r>
            <a:r>
              <a:rPr lang="en-US" dirty="0"/>
              <a:t> </a:t>
            </a:r>
          </a:p>
          <a:p>
            <a:r>
              <a:rPr lang="en-US" dirty="0" smtClean="0"/>
              <a:t>Cancer </a:t>
            </a:r>
            <a:r>
              <a:rPr lang="en-US" dirty="0"/>
              <a:t>of cervix: </a:t>
            </a:r>
            <a:r>
              <a:rPr lang="en-US" dirty="0" err="1"/>
              <a:t>cisplatin</a:t>
            </a:r>
            <a:r>
              <a:rPr lang="en-US" dirty="0"/>
              <a:t>, </a:t>
            </a:r>
            <a:r>
              <a:rPr lang="en-US" dirty="0" err="1"/>
              <a:t>carboplatin</a:t>
            </a:r>
            <a:r>
              <a:rPr lang="en-US" dirty="0"/>
              <a:t> </a:t>
            </a:r>
          </a:p>
          <a:p>
            <a:r>
              <a:rPr lang="en-US" dirty="0" smtClean="0"/>
              <a:t>Cancer </a:t>
            </a:r>
            <a:r>
              <a:rPr lang="en-US" dirty="0"/>
              <a:t>of colon: fluorouracil, </a:t>
            </a:r>
            <a:r>
              <a:rPr lang="en-US" dirty="0" err="1"/>
              <a:t>oxaliplatin</a:t>
            </a:r>
            <a:r>
              <a:rPr lang="en-US" dirty="0"/>
              <a:t> </a:t>
            </a:r>
          </a:p>
          <a:p>
            <a:r>
              <a:rPr lang="en-US" dirty="0" smtClean="0"/>
              <a:t> </a:t>
            </a:r>
            <a:r>
              <a:rPr lang="en-US" dirty="0"/>
              <a:t>Cancer of lung: </a:t>
            </a:r>
            <a:r>
              <a:rPr lang="en-US" dirty="0" err="1"/>
              <a:t>cisplatin</a:t>
            </a:r>
            <a:r>
              <a:rPr lang="en-US" dirty="0"/>
              <a:t> </a:t>
            </a:r>
          </a:p>
          <a:p>
            <a:r>
              <a:rPr lang="en-US" dirty="0" smtClean="0"/>
              <a:t>Thyroid </a:t>
            </a:r>
            <a:r>
              <a:rPr lang="en-US" dirty="0"/>
              <a:t>cancer: doxorubicin, </a:t>
            </a:r>
            <a:r>
              <a:rPr lang="en-US" dirty="0" err="1" smtClean="0"/>
              <a:t>cisplatin</a:t>
            </a:r>
            <a:endParaRPr lang="en-US" dirty="0" smtClean="0"/>
          </a:p>
          <a:p>
            <a:r>
              <a:rPr lang="en-US" dirty="0" smtClean="0"/>
              <a:t>Breast cancer: </a:t>
            </a:r>
            <a:r>
              <a:rPr lang="en-US" dirty="0" err="1" smtClean="0"/>
              <a:t>Tamoxifen</a:t>
            </a:r>
            <a:r>
              <a:rPr lang="en-US" dirty="0" smtClean="0"/>
              <a:t> </a:t>
            </a:r>
            <a:endParaRPr lang="en-US" dirty="0"/>
          </a:p>
          <a:p>
            <a:pPr>
              <a:buNone/>
            </a:pPr>
            <a:r>
              <a:rPr lang="en-US" b="1" dirty="0" smtClean="0"/>
              <a:t>NB</a:t>
            </a:r>
            <a:r>
              <a:rPr lang="en-US" b="1" dirty="0"/>
              <a:t>: </a:t>
            </a:r>
            <a:r>
              <a:rPr lang="en-US" b="1" i="1" dirty="0"/>
              <a:t>combination therapy is used in majority of the cases of cancer </a:t>
            </a:r>
            <a:r>
              <a:rPr lang="en-US" b="1" i="1" dirty="0" err="1"/>
              <a:t>chemotheraphy</a:t>
            </a:r>
            <a:r>
              <a:rPr lang="en-US" b="1" i="1" dirty="0"/>
              <a:t>. </a:t>
            </a:r>
            <a:endParaRPr lang="en-US" dirty="0"/>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897562"/>
          </a:xfrm>
        </p:spPr>
        <p:txBody>
          <a:bodyPr>
            <a:normAutofit fontScale="90000"/>
          </a:bodyPr>
          <a:lstStyle/>
          <a:p>
            <a:pPr algn="l">
              <a:buFont typeface="Wingdings" pitchFamily="2" charset="2"/>
              <a:buChar char="Ø"/>
            </a:pP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t>
            </a:r>
            <a:r>
              <a:rPr lang="en-US" b="1" u="sng" dirty="0" smtClean="0">
                <a:solidFill>
                  <a:schemeClr val="tx1"/>
                </a:solidFill>
              </a:rPr>
              <a:t>CARDIOVASCULAR DRUGS</a:t>
            </a:r>
            <a:r>
              <a:rPr lang="en-US" dirty="0" smtClean="0"/>
              <a:t/>
            </a:r>
            <a:br>
              <a:rPr lang="en-US" dirty="0" smtClean="0"/>
            </a:br>
            <a:r>
              <a:rPr lang="en-US" dirty="0" smtClean="0">
                <a:solidFill>
                  <a:schemeClr val="tx1"/>
                </a:solidFill>
                <a:latin typeface="Times New Roman" pitchFamily="18" charset="0"/>
                <a:cs typeface="Times New Roman" pitchFamily="18" charset="0"/>
              </a:rPr>
              <a:t>1.</a:t>
            </a:r>
            <a:r>
              <a:rPr lang="en-US" sz="3600" dirty="0" smtClean="0">
                <a:solidFill>
                  <a:schemeClr val="tx1"/>
                </a:solidFill>
                <a:latin typeface="Times New Roman" pitchFamily="18" charset="0"/>
                <a:cs typeface="Times New Roman" pitchFamily="18" charset="0"/>
              </a:rPr>
              <a:t>Anti-hypertensive Agents</a:t>
            </a:r>
            <a:br>
              <a:rPr lang="en-US" sz="3600" dirty="0" smtClean="0">
                <a:solidFill>
                  <a:schemeClr val="tx1"/>
                </a:solidFill>
                <a:latin typeface="Times New Roman" pitchFamily="18" charset="0"/>
                <a:cs typeface="Times New Roman" pitchFamily="18" charset="0"/>
              </a:rPr>
            </a:br>
            <a:r>
              <a:rPr lang="en-US" sz="3600" dirty="0" smtClean="0">
                <a:solidFill>
                  <a:schemeClr val="tx1"/>
                </a:solidFill>
                <a:latin typeface="Times New Roman" pitchFamily="18" charset="0"/>
                <a:cs typeface="Times New Roman" pitchFamily="18" charset="0"/>
              </a:rPr>
              <a:t>2. Drugs Used In Heart Failure</a:t>
            </a:r>
            <a:br>
              <a:rPr lang="en-US" sz="3600" dirty="0" smtClean="0">
                <a:solidFill>
                  <a:schemeClr val="tx1"/>
                </a:solidFill>
                <a:latin typeface="Times New Roman" pitchFamily="18" charset="0"/>
                <a:cs typeface="Times New Roman" pitchFamily="18" charset="0"/>
              </a:rPr>
            </a:br>
            <a:r>
              <a:rPr lang="en-US" sz="3600" dirty="0" smtClean="0">
                <a:solidFill>
                  <a:schemeClr val="tx1"/>
                </a:solidFill>
                <a:latin typeface="Times New Roman" pitchFamily="18" charset="0"/>
                <a:cs typeface="Times New Roman" pitchFamily="18" charset="0"/>
              </a:rPr>
              <a:t>3. Anti-angina Drugs</a:t>
            </a:r>
            <a:br>
              <a:rPr lang="en-US" sz="3600" dirty="0" smtClean="0">
                <a:solidFill>
                  <a:schemeClr val="tx1"/>
                </a:solidFill>
                <a:latin typeface="Times New Roman" pitchFamily="18" charset="0"/>
                <a:cs typeface="Times New Roman" pitchFamily="18" charset="0"/>
              </a:rPr>
            </a:br>
            <a:r>
              <a:rPr lang="en-US" sz="3600" dirty="0" smtClean="0">
                <a:solidFill>
                  <a:schemeClr val="tx1"/>
                </a:solidFill>
                <a:latin typeface="Times New Roman" pitchFamily="18" charset="0"/>
                <a:cs typeface="Times New Roman" pitchFamily="18" charset="0"/>
              </a:rPr>
              <a:t>4. Drugs Used In Dyslipidemia</a:t>
            </a: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endParaRPr lang="en-US" dirty="0"/>
          </a:p>
        </p:txBody>
      </p:sp>
      <p:sp>
        <p:nvSpPr>
          <p:cNvPr id="7" name="Date Placeholder 6"/>
          <p:cNvSpPr>
            <a:spLocks noGrp="1"/>
          </p:cNvSpPr>
          <p:nvPr>
            <p:ph type="dt" sz="half" idx="10"/>
          </p:nvPr>
        </p:nvSpPr>
        <p:spPr/>
        <p:txBody>
          <a:bodyPr/>
          <a:lstStyle/>
          <a:p>
            <a:fld id="{4ABE5552-8BBE-4855-90B8-D25BE3C25AD9}"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44822D4D-3C4F-4498-B95A-5E93E5D6F374}" type="slidenum">
              <a:rPr lang="en-US" smtClean="0"/>
              <a:pPr/>
              <a:t>246</a:t>
            </a:fld>
            <a:endParaRPr lang="en-US"/>
          </a:p>
        </p:txBody>
      </p:sp>
    </p:spTree>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endParaRPr lang="en-GB" dirty="0"/>
          </a:p>
        </p:txBody>
      </p:sp>
      <p:sp>
        <p:nvSpPr>
          <p:cNvPr id="3" name="Date Placeholder 2"/>
          <p:cNvSpPr>
            <a:spLocks noGrp="1"/>
          </p:cNvSpPr>
          <p:nvPr>
            <p:ph type="dt" sz="half" idx="10"/>
          </p:nvPr>
        </p:nvSpPr>
        <p:spPr/>
        <p:txBody>
          <a:bodyPr/>
          <a:lstStyle/>
          <a:p>
            <a:fld id="{24794CC7-1A2A-4EFE-A37B-0CA94C532440}" type="datetime12">
              <a:rPr lang="en-US" smtClean="0"/>
              <a:pPr/>
              <a:t>4:25 PM</a:t>
            </a:fld>
            <a:endParaRPr lang="en-US"/>
          </a:p>
        </p:txBody>
      </p:sp>
      <p:sp>
        <p:nvSpPr>
          <p:cNvPr id="4" name="Footer Placeholder 3"/>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247</a:t>
            </a:fld>
            <a:endParaRPr lang="en-US"/>
          </a:p>
        </p:txBody>
      </p:sp>
    </p:spTree>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404664"/>
            <a:ext cx="8964488" cy="5293757"/>
          </a:xfrm>
          <a:prstGeom prst="rect">
            <a:avLst/>
          </a:prstGeom>
        </p:spPr>
        <p:txBody>
          <a:bodyPr wrap="square">
            <a:spAutoFit/>
          </a:bodyPr>
          <a:lstStyle/>
          <a:p>
            <a:pPr marL="514350" lvl="0" indent="-514350" eaLnBrk="0" fontAlgn="base" hangingPunct="0">
              <a:spcBef>
                <a:spcPct val="0"/>
              </a:spcBef>
              <a:spcAft>
                <a:spcPct val="0"/>
              </a:spcAft>
            </a:pPr>
            <a:r>
              <a:rPr kumimoji="0" lang="en-US" sz="32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Antihypertensive drugs</a:t>
            </a:r>
          </a:p>
          <a:p>
            <a:r>
              <a:rPr lang="en-GB" sz="3200" b="1" dirty="0">
                <a:latin typeface="Times New Roman" pitchFamily="18" charset="0"/>
                <a:cs typeface="Times New Roman" pitchFamily="18" charset="0"/>
              </a:rPr>
              <a:t>Blood pressure </a:t>
            </a:r>
            <a:r>
              <a:rPr lang="en-GB" sz="3200" dirty="0">
                <a:latin typeface="Times New Roman" pitchFamily="18" charset="0"/>
                <a:cs typeface="Times New Roman" pitchFamily="18" charset="0"/>
              </a:rPr>
              <a:t>is probably one of the most variable but </a:t>
            </a:r>
            <a:r>
              <a:rPr lang="en-GB" sz="3200" dirty="0" smtClean="0">
                <a:latin typeface="Times New Roman" pitchFamily="18" charset="0"/>
                <a:cs typeface="Times New Roman" pitchFamily="18" charset="0"/>
              </a:rPr>
              <a:t>best regulated functions </a:t>
            </a:r>
            <a:r>
              <a:rPr lang="en-GB" sz="3200" dirty="0">
                <a:latin typeface="Times New Roman" pitchFamily="18" charset="0"/>
                <a:cs typeface="Times New Roman" pitchFamily="18" charset="0"/>
              </a:rPr>
              <a:t>of the body. </a:t>
            </a:r>
            <a:endParaRPr lang="en-GB" sz="3200" dirty="0" smtClean="0">
              <a:latin typeface="Times New Roman" pitchFamily="18" charset="0"/>
              <a:cs typeface="Times New Roman" pitchFamily="18" charset="0"/>
            </a:endParaRPr>
          </a:p>
          <a:p>
            <a:endParaRPr lang="en-GB" sz="3200" dirty="0" smtClean="0">
              <a:latin typeface="Times New Roman" pitchFamily="18" charset="0"/>
              <a:cs typeface="Times New Roman" pitchFamily="18" charset="0"/>
            </a:endParaRPr>
          </a:p>
          <a:p>
            <a:r>
              <a:rPr lang="en-GB" sz="3200" dirty="0" smtClean="0">
                <a:latin typeface="Times New Roman" pitchFamily="18" charset="0"/>
                <a:cs typeface="Times New Roman" pitchFamily="18" charset="0"/>
              </a:rPr>
              <a:t>The </a:t>
            </a:r>
            <a:r>
              <a:rPr lang="en-GB" sz="3200" dirty="0">
                <a:latin typeface="Times New Roman" pitchFamily="18" charset="0"/>
                <a:cs typeface="Times New Roman" pitchFamily="18" charset="0"/>
              </a:rPr>
              <a:t>purpose of the control </a:t>
            </a:r>
            <a:r>
              <a:rPr lang="en-GB" sz="3200" dirty="0" smtClean="0">
                <a:latin typeface="Times New Roman" pitchFamily="18" charset="0"/>
                <a:cs typeface="Times New Roman" pitchFamily="18" charset="0"/>
              </a:rPr>
              <a:t>of blood </a:t>
            </a:r>
            <a:r>
              <a:rPr lang="en-GB" sz="3200" dirty="0">
                <a:latin typeface="Times New Roman" pitchFamily="18" charset="0"/>
                <a:cs typeface="Times New Roman" pitchFamily="18" charset="0"/>
              </a:rPr>
              <a:t>pressure is to keep blood flow constant to vital organs </a:t>
            </a:r>
            <a:r>
              <a:rPr lang="en-GB" sz="3200" dirty="0" smtClean="0">
                <a:latin typeface="Times New Roman" pitchFamily="18" charset="0"/>
                <a:cs typeface="Times New Roman" pitchFamily="18" charset="0"/>
              </a:rPr>
              <a:t>such as </a:t>
            </a:r>
            <a:r>
              <a:rPr lang="en-GB" sz="3200" dirty="0">
                <a:latin typeface="Times New Roman" pitchFamily="18" charset="0"/>
                <a:cs typeface="Times New Roman" pitchFamily="18" charset="0"/>
              </a:rPr>
              <a:t>the heart, brain, and kidneys. </a:t>
            </a:r>
            <a:endParaRPr lang="en-GB" sz="3200" dirty="0" smtClean="0">
              <a:latin typeface="Times New Roman" pitchFamily="18" charset="0"/>
              <a:cs typeface="Times New Roman" pitchFamily="18" charset="0"/>
            </a:endParaRPr>
          </a:p>
          <a:p>
            <a:endParaRPr lang="en-GB" sz="3200" dirty="0" smtClean="0">
              <a:latin typeface="Times New Roman" pitchFamily="18" charset="0"/>
              <a:cs typeface="Times New Roman" pitchFamily="18" charset="0"/>
            </a:endParaRPr>
          </a:p>
          <a:p>
            <a:r>
              <a:rPr lang="en-GB" sz="3200" dirty="0" smtClean="0">
                <a:latin typeface="Times New Roman" pitchFamily="18" charset="0"/>
                <a:cs typeface="Times New Roman" pitchFamily="18" charset="0"/>
              </a:rPr>
              <a:t>Without </a:t>
            </a:r>
            <a:r>
              <a:rPr lang="en-GB" sz="3200" dirty="0">
                <a:latin typeface="Times New Roman" pitchFamily="18" charset="0"/>
                <a:cs typeface="Times New Roman" pitchFamily="18" charset="0"/>
              </a:rPr>
              <a:t>constant blood flow </a:t>
            </a:r>
            <a:r>
              <a:rPr lang="en-GB" sz="3200" dirty="0" smtClean="0">
                <a:latin typeface="Times New Roman" pitchFamily="18" charset="0"/>
                <a:cs typeface="Times New Roman" pitchFamily="18" charset="0"/>
              </a:rPr>
              <a:t>to these </a:t>
            </a:r>
            <a:r>
              <a:rPr lang="en-GB" sz="3200" dirty="0">
                <a:latin typeface="Times New Roman" pitchFamily="18" charset="0"/>
                <a:cs typeface="Times New Roman" pitchFamily="18" charset="0"/>
              </a:rPr>
              <a:t>organs, death ensues within seconds, minutes, or </a:t>
            </a:r>
            <a:r>
              <a:rPr lang="en-GB" sz="3200" dirty="0" smtClean="0">
                <a:latin typeface="Times New Roman" pitchFamily="18" charset="0"/>
                <a:cs typeface="Times New Roman" pitchFamily="18" charset="0"/>
              </a:rPr>
              <a:t>days.</a:t>
            </a:r>
            <a:endParaRPr kumimoji="0" lang="en-US" sz="32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marL="514350" lvl="0" indent="-514350" eaLnBrk="0" fontAlgn="base" hangingPunct="0">
              <a:spcBef>
                <a:spcPct val="0"/>
              </a:spcBef>
              <a:spcAft>
                <a:spcPct val="0"/>
              </a:spcAft>
              <a:buFont typeface="Wingdings" pitchFamily="2" charset="2"/>
              <a:buChar char="§"/>
            </a:pPr>
            <a:endPar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08202CD6-DC10-4453-B44F-0A639CAC1760}"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248</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linds(horizontal)">
                                      <p:cBhvr>
                                        <p:cTn id="2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94F5E6-6A5F-4F98-B0FE-6D0C110ADEE1}"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249</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ChangeArrowheads="1"/>
          </p:cNvSpPr>
          <p:nvPr/>
        </p:nvSpPr>
        <p:spPr bwMode="auto">
          <a:xfrm>
            <a:off x="990600" y="2209800"/>
            <a:ext cx="6934200" cy="46482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8435" name="Rectangle 2"/>
          <p:cNvSpPr>
            <a:spLocks noGrp="1" noChangeArrowheads="1"/>
          </p:cNvSpPr>
          <p:nvPr>
            <p:ph type="title"/>
          </p:nvPr>
        </p:nvSpPr>
        <p:spPr/>
        <p:txBody>
          <a:bodyPr/>
          <a:lstStyle/>
          <a:p>
            <a:pPr eaLnBrk="1" hangingPunct="1"/>
            <a:r>
              <a:rPr lang="en-US" smtClean="0"/>
              <a:t>Pharmacokinetics</a:t>
            </a:r>
          </a:p>
        </p:txBody>
      </p:sp>
      <p:sp>
        <p:nvSpPr>
          <p:cNvPr id="6" name="Date Placeholder 5"/>
          <p:cNvSpPr>
            <a:spLocks noGrp="1"/>
          </p:cNvSpPr>
          <p:nvPr>
            <p:ph type="dt" sz="half" idx="10"/>
          </p:nvPr>
        </p:nvSpPr>
        <p:spPr/>
        <p:txBody>
          <a:bodyPr/>
          <a:lstStyle/>
          <a:p>
            <a:fld id="{3F4518B3-B249-410B-B87D-C121F4DBBC7D}" type="datetime12">
              <a:rPr lang="en-US" smtClean="0"/>
              <a:pPr/>
              <a:t>4:25 PM</a:t>
            </a:fld>
            <a:endParaRPr lang="en-US"/>
          </a:p>
        </p:txBody>
      </p:sp>
      <p:sp>
        <p:nvSpPr>
          <p:cNvPr id="8" name="Footer Placeholder 7"/>
          <p:cNvSpPr>
            <a:spLocks noGrp="1"/>
          </p:cNvSpPr>
          <p:nvPr>
            <p:ph type="ftr" sz="quarter" idx="11"/>
          </p:nvPr>
        </p:nvSpPr>
        <p:spPr/>
        <p:txBody>
          <a:bodyPr/>
          <a:lstStyle/>
          <a:p>
            <a:r>
              <a:rPr lang="en-US" smtClean="0"/>
              <a:t>Nursing  Pharmacology</a:t>
            </a:r>
            <a:endParaRPr lang="en-US"/>
          </a:p>
        </p:txBody>
      </p:sp>
      <p:sp>
        <p:nvSpPr>
          <p:cNvPr id="7" name="Slide Number Placeholder 6"/>
          <p:cNvSpPr>
            <a:spLocks noGrp="1"/>
          </p:cNvSpPr>
          <p:nvPr>
            <p:ph type="sldNum" sz="quarter" idx="12"/>
          </p:nvPr>
        </p:nvSpPr>
        <p:spPr/>
        <p:txBody>
          <a:bodyPr/>
          <a:lstStyle/>
          <a:p>
            <a:fld id="{B3FF6EFA-CE3E-45B5-8032-ADD62FD9E906}" type="slidenum">
              <a:rPr lang="en-US" smtClean="0"/>
              <a:pPr/>
              <a:t>25</a:t>
            </a:fld>
            <a:endParaRPr lang="en-US"/>
          </a:p>
        </p:txBody>
      </p:sp>
      <p:sp>
        <p:nvSpPr>
          <p:cNvPr id="18436" name="Rectangle 3"/>
          <p:cNvSpPr>
            <a:spLocks noGrp="1" noChangeArrowheads="1"/>
          </p:cNvSpPr>
          <p:nvPr>
            <p:ph sz="quarter" idx="1"/>
          </p:nvPr>
        </p:nvSpPr>
        <p:spPr>
          <a:noFill/>
        </p:spPr>
        <p:txBody>
          <a:bodyPr/>
          <a:lstStyle/>
          <a:p>
            <a:pPr eaLnBrk="1" hangingPunct="1">
              <a:buFontTx/>
              <a:buNone/>
            </a:pPr>
            <a:r>
              <a:rPr lang="en-US" smtClean="0"/>
              <a:t>Dose-Response Curve</a:t>
            </a:r>
          </a:p>
        </p:txBody>
      </p:sp>
      <p:pic>
        <p:nvPicPr>
          <p:cNvPr id="18437" name="Picture 4" descr="Figure-02-02"/>
          <p:cNvPicPr>
            <a:picLocks noChangeAspect="1" noChangeArrowheads="1"/>
          </p:cNvPicPr>
          <p:nvPr/>
        </p:nvPicPr>
        <p:blipFill>
          <a:blip r:embed="rId2" cstate="print"/>
          <a:srcRect/>
          <a:stretch>
            <a:fillRect/>
          </a:stretch>
        </p:blipFill>
        <p:spPr bwMode="auto">
          <a:xfrm>
            <a:off x="2438400" y="3117850"/>
            <a:ext cx="3887788" cy="2901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36712"/>
            <a:ext cx="9144000" cy="4524315"/>
          </a:xfrm>
          <a:prstGeom prst="rect">
            <a:avLst/>
          </a:prstGeom>
        </p:spPr>
        <p:txBody>
          <a:bodyPr wrap="square">
            <a:spAutoFit/>
          </a:bodyPr>
          <a:lstStyle/>
          <a:p>
            <a:r>
              <a:rPr lang="en-GB" sz="3200" dirty="0">
                <a:latin typeface="Times New Roman" pitchFamily="18" charset="0"/>
                <a:cs typeface="Times New Roman" pitchFamily="18" charset="0"/>
              </a:rPr>
              <a:t>Hypertension represents an elevation in systolic</a:t>
            </a:r>
          </a:p>
          <a:p>
            <a:r>
              <a:rPr lang="en-GB" sz="3200" dirty="0">
                <a:latin typeface="Times New Roman" pitchFamily="18" charset="0"/>
                <a:cs typeface="Times New Roman" pitchFamily="18" charset="0"/>
              </a:rPr>
              <a:t>and/or diastolic blood pressure</a:t>
            </a:r>
            <a:r>
              <a:rPr lang="en-GB" sz="3200" dirty="0" smtClean="0">
                <a:latin typeface="Times New Roman" pitchFamily="18" charset="0"/>
                <a:cs typeface="Times New Roman" pitchFamily="18" charset="0"/>
              </a:rPr>
              <a:t>.</a:t>
            </a:r>
          </a:p>
          <a:p>
            <a:endParaRPr lang="en-GB" sz="3200" dirty="0">
              <a:latin typeface="Times New Roman" pitchFamily="18" charset="0"/>
              <a:cs typeface="Times New Roman" pitchFamily="18" charset="0"/>
            </a:endParaRPr>
          </a:p>
          <a:p>
            <a:r>
              <a:rPr lang="en-GB" sz="3200" b="1" dirty="0" smtClean="0">
                <a:latin typeface="Times New Roman" pitchFamily="18" charset="0"/>
                <a:cs typeface="Times New Roman" pitchFamily="18" charset="0"/>
              </a:rPr>
              <a:t>Essential</a:t>
            </a:r>
            <a:r>
              <a:rPr lang="en-GB" sz="3200" dirty="0" smtClean="0">
                <a:latin typeface="Times New Roman" pitchFamily="18" charset="0"/>
                <a:cs typeface="Times New Roman" pitchFamily="18" charset="0"/>
              </a:rPr>
              <a:t> </a:t>
            </a:r>
            <a:r>
              <a:rPr lang="en-GB" sz="3200" dirty="0">
                <a:latin typeface="Times New Roman" pitchFamily="18" charset="0"/>
                <a:cs typeface="Times New Roman" pitchFamily="18" charset="0"/>
              </a:rPr>
              <a:t>hypertension is characterized by a </a:t>
            </a:r>
            <a:r>
              <a:rPr lang="en-GB" sz="3200" b="1" dirty="0">
                <a:latin typeface="Times New Roman" pitchFamily="18" charset="0"/>
                <a:cs typeface="Times New Roman" pitchFamily="18" charset="0"/>
              </a:rPr>
              <a:t>chronic</a:t>
            </a:r>
          </a:p>
          <a:p>
            <a:r>
              <a:rPr lang="en-GB" sz="3200" b="1" dirty="0">
                <a:latin typeface="Times New Roman" pitchFamily="18" charset="0"/>
                <a:cs typeface="Times New Roman" pitchFamily="18" charset="0"/>
              </a:rPr>
              <a:t>elevation</a:t>
            </a:r>
            <a:r>
              <a:rPr lang="en-GB" sz="3200" dirty="0">
                <a:latin typeface="Times New Roman" pitchFamily="18" charset="0"/>
                <a:cs typeface="Times New Roman" pitchFamily="18" charset="0"/>
              </a:rPr>
              <a:t> in blood pressure that occurs without </a:t>
            </a:r>
            <a:r>
              <a:rPr lang="en-GB" sz="3200" dirty="0" smtClean="0">
                <a:latin typeface="Times New Roman" pitchFamily="18" charset="0"/>
                <a:cs typeface="Times New Roman" pitchFamily="18" charset="0"/>
              </a:rPr>
              <a:t>evidence of </a:t>
            </a:r>
            <a:r>
              <a:rPr lang="en-GB" sz="3200" dirty="0">
                <a:latin typeface="Times New Roman" pitchFamily="18" charset="0"/>
                <a:cs typeface="Times New Roman" pitchFamily="18" charset="0"/>
              </a:rPr>
              <a:t>other </a:t>
            </a:r>
            <a:r>
              <a:rPr lang="en-GB" sz="3200" dirty="0" smtClean="0">
                <a:latin typeface="Times New Roman" pitchFamily="18" charset="0"/>
                <a:cs typeface="Times New Roman" pitchFamily="18" charset="0"/>
              </a:rPr>
              <a:t>disease.</a:t>
            </a:r>
          </a:p>
          <a:p>
            <a:r>
              <a:rPr lang="en-GB" sz="3200" b="1" dirty="0">
                <a:latin typeface="Times New Roman" pitchFamily="18" charset="0"/>
                <a:cs typeface="Times New Roman" pitchFamily="18" charset="0"/>
              </a:rPr>
              <a:t>S</a:t>
            </a:r>
            <a:r>
              <a:rPr lang="en-GB" sz="3200" b="1" dirty="0" smtClean="0">
                <a:latin typeface="Times New Roman" pitchFamily="18" charset="0"/>
                <a:cs typeface="Times New Roman" pitchFamily="18" charset="0"/>
              </a:rPr>
              <a:t>econdary </a:t>
            </a:r>
            <a:r>
              <a:rPr lang="en-GB" sz="3200" b="1" dirty="0">
                <a:latin typeface="Times New Roman" pitchFamily="18" charset="0"/>
                <a:cs typeface="Times New Roman" pitchFamily="18" charset="0"/>
              </a:rPr>
              <a:t>hypertension</a:t>
            </a:r>
          </a:p>
          <a:p>
            <a:r>
              <a:rPr lang="en-GB" sz="3200" dirty="0">
                <a:latin typeface="Times New Roman" pitchFamily="18" charset="0"/>
                <a:cs typeface="Times New Roman" pitchFamily="18" charset="0"/>
              </a:rPr>
              <a:t>E</a:t>
            </a:r>
            <a:r>
              <a:rPr lang="en-GB" sz="3200" dirty="0" smtClean="0">
                <a:latin typeface="Times New Roman" pitchFamily="18" charset="0"/>
                <a:cs typeface="Times New Roman" pitchFamily="18" charset="0"/>
              </a:rPr>
              <a:t>levation </a:t>
            </a:r>
            <a:r>
              <a:rPr lang="en-GB" sz="3200" dirty="0">
                <a:latin typeface="Times New Roman" pitchFamily="18" charset="0"/>
                <a:cs typeface="Times New Roman" pitchFamily="18" charset="0"/>
              </a:rPr>
              <a:t>of blood pressure that results </a:t>
            </a:r>
            <a:r>
              <a:rPr lang="en-GB" sz="3200" dirty="0" smtClean="0">
                <a:latin typeface="Times New Roman" pitchFamily="18" charset="0"/>
                <a:cs typeface="Times New Roman" pitchFamily="18" charset="0"/>
              </a:rPr>
              <a:t>from some </a:t>
            </a:r>
            <a:r>
              <a:rPr lang="en-GB" sz="3200" dirty="0">
                <a:latin typeface="Times New Roman" pitchFamily="18" charset="0"/>
                <a:cs typeface="Times New Roman" pitchFamily="18" charset="0"/>
              </a:rPr>
              <a:t>other </a:t>
            </a:r>
            <a:r>
              <a:rPr lang="en-GB" sz="3200" dirty="0" smtClean="0">
                <a:latin typeface="Times New Roman" pitchFamily="18" charset="0"/>
                <a:cs typeface="Times New Roman" pitchFamily="18" charset="0"/>
              </a:rPr>
              <a:t>disorders, </a:t>
            </a:r>
            <a:r>
              <a:rPr lang="en-GB" sz="3200" dirty="0">
                <a:latin typeface="Times New Roman" pitchFamily="18" charset="0"/>
                <a:cs typeface="Times New Roman" pitchFamily="18" charset="0"/>
              </a:rPr>
              <a:t>such as kidney disease.</a:t>
            </a:r>
          </a:p>
        </p:txBody>
      </p:sp>
      <p:sp>
        <p:nvSpPr>
          <p:cNvPr id="3" name="Date Placeholder 2"/>
          <p:cNvSpPr>
            <a:spLocks noGrp="1"/>
          </p:cNvSpPr>
          <p:nvPr>
            <p:ph type="dt" sz="half" idx="10"/>
          </p:nvPr>
        </p:nvSpPr>
        <p:spPr/>
        <p:txBody>
          <a:bodyPr/>
          <a:lstStyle/>
          <a:p>
            <a:fld id="{B12A38C4-6CEB-4308-842B-18645CE34701}"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250</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blinds(horizontal)">
                                      <p:cBhvr>
                                        <p:cTn id="15" dur="500"/>
                                        <p:tgtEl>
                                          <p:spTgt spid="2">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blinds(horizontal)">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blinds(horizontal)">
                                      <p:cBhvr>
                                        <p:cTn id="23" dur="500"/>
                                        <p:tgtEl>
                                          <p:spTgt spid="2">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animEffect transition="in" filter="blinds(horizontal)">
                                      <p:cBhvr>
                                        <p:cTn id="26"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4C29AD-53BD-4C23-BF69-7E7A82C597AC}"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251</a:t>
            </a:fld>
            <a:endParaRPr lang="en-US"/>
          </a:p>
        </p:txBody>
      </p:sp>
    </p:spTree>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28343"/>
            <a:ext cx="9144000" cy="5509200"/>
          </a:xfrm>
          <a:prstGeom prst="rect">
            <a:avLst/>
          </a:prstGeom>
        </p:spPr>
        <p:txBody>
          <a:bodyPr wrap="square">
            <a:spAutoFit/>
          </a:bodyPr>
          <a:lstStyle/>
          <a:p>
            <a:r>
              <a:rPr lang="en-GB" sz="3200" dirty="0">
                <a:latin typeface="Times New Roman" pitchFamily="18" charset="0"/>
                <a:cs typeface="Times New Roman" pitchFamily="18" charset="0"/>
              </a:rPr>
              <a:t>The </a:t>
            </a:r>
            <a:r>
              <a:rPr lang="en-GB" sz="3200" b="1" dirty="0">
                <a:latin typeface="Times New Roman" pitchFamily="18" charset="0"/>
                <a:cs typeface="Times New Roman" pitchFamily="18" charset="0"/>
              </a:rPr>
              <a:t>pathogenesis</a:t>
            </a:r>
            <a:r>
              <a:rPr lang="en-GB" sz="3200" dirty="0">
                <a:latin typeface="Times New Roman" pitchFamily="18" charset="0"/>
                <a:cs typeface="Times New Roman" pitchFamily="18" charset="0"/>
              </a:rPr>
              <a:t> of essential hypertension </a:t>
            </a:r>
            <a:r>
              <a:rPr lang="en-GB" sz="3200" dirty="0" smtClean="0">
                <a:latin typeface="Times New Roman" pitchFamily="18" charset="0"/>
                <a:cs typeface="Times New Roman" pitchFamily="18" charset="0"/>
              </a:rPr>
              <a:t>involves :</a:t>
            </a:r>
          </a:p>
          <a:p>
            <a:pPr>
              <a:lnSpc>
                <a:spcPct val="200000"/>
              </a:lnSpc>
              <a:buFont typeface="Arial" pitchFamily="34" charset="0"/>
              <a:buChar char="•"/>
            </a:pPr>
            <a:r>
              <a:rPr lang="en-GB" sz="3200" dirty="0" smtClean="0">
                <a:latin typeface="Times New Roman" pitchFamily="18" charset="0"/>
                <a:cs typeface="Times New Roman" pitchFamily="18" charset="0"/>
              </a:rPr>
              <a:t>the </a:t>
            </a:r>
            <a:r>
              <a:rPr lang="en-GB" sz="3200" dirty="0">
                <a:latin typeface="Times New Roman" pitchFamily="18" charset="0"/>
                <a:cs typeface="Times New Roman" pitchFamily="18" charset="0"/>
              </a:rPr>
              <a:t>kidney and its role in </a:t>
            </a:r>
            <a:r>
              <a:rPr lang="en-GB" sz="3200" dirty="0" smtClean="0">
                <a:latin typeface="Times New Roman" pitchFamily="18" charset="0"/>
                <a:cs typeface="Times New Roman" pitchFamily="18" charset="0"/>
              </a:rPr>
              <a:t>regulating extracellular </a:t>
            </a:r>
            <a:r>
              <a:rPr lang="en-GB" sz="3200" dirty="0">
                <a:latin typeface="Times New Roman" pitchFamily="18" charset="0"/>
                <a:cs typeface="Times New Roman" pitchFamily="18" charset="0"/>
              </a:rPr>
              <a:t>fluid volume through salt and </a:t>
            </a:r>
            <a:r>
              <a:rPr lang="en-GB" sz="3200" dirty="0" smtClean="0">
                <a:latin typeface="Times New Roman" pitchFamily="18" charset="0"/>
                <a:cs typeface="Times New Roman" pitchFamily="18" charset="0"/>
              </a:rPr>
              <a:t>water elimination.</a:t>
            </a:r>
          </a:p>
          <a:p>
            <a:pPr>
              <a:lnSpc>
                <a:spcPct val="200000"/>
              </a:lnSpc>
              <a:buFont typeface="Arial" pitchFamily="34" charset="0"/>
              <a:buChar char="•"/>
            </a:pPr>
            <a:r>
              <a:rPr lang="en-GB" sz="3200" dirty="0" smtClean="0">
                <a:latin typeface="Times New Roman" pitchFamily="18" charset="0"/>
                <a:cs typeface="Times New Roman" pitchFamily="18" charset="0"/>
              </a:rPr>
              <a:t>sympathetic </a:t>
            </a:r>
            <a:r>
              <a:rPr lang="en-GB" sz="3200" dirty="0">
                <a:latin typeface="Times New Roman" pitchFamily="18" charset="0"/>
                <a:cs typeface="Times New Roman" pitchFamily="18" charset="0"/>
              </a:rPr>
              <a:t>nervous system </a:t>
            </a:r>
            <a:r>
              <a:rPr lang="en-GB" sz="3200" dirty="0" err="1" smtClean="0">
                <a:latin typeface="Times New Roman" pitchFamily="18" charset="0"/>
                <a:cs typeface="Times New Roman" pitchFamily="18" charset="0"/>
              </a:rPr>
              <a:t>hyperreactivity</a:t>
            </a:r>
            <a:r>
              <a:rPr lang="en-GB" sz="3200" dirty="0">
                <a:latin typeface="Times New Roman" pitchFamily="18" charset="0"/>
                <a:cs typeface="Times New Roman" pitchFamily="18" charset="0"/>
              </a:rPr>
              <a:t>.</a:t>
            </a:r>
            <a:endParaRPr lang="en-GB" sz="3200" dirty="0" smtClean="0">
              <a:latin typeface="Times New Roman" pitchFamily="18" charset="0"/>
              <a:cs typeface="Times New Roman" pitchFamily="18" charset="0"/>
            </a:endParaRPr>
          </a:p>
          <a:p>
            <a:pPr>
              <a:lnSpc>
                <a:spcPct val="200000"/>
              </a:lnSpc>
              <a:buFont typeface="Arial" pitchFamily="34" charset="0"/>
              <a:buChar char="•"/>
            </a:pPr>
            <a:r>
              <a:rPr lang="en-GB" sz="3200" dirty="0" err="1" smtClean="0">
                <a:latin typeface="Times New Roman" pitchFamily="18" charset="0"/>
                <a:cs typeface="Times New Roman" pitchFamily="18" charset="0"/>
              </a:rPr>
              <a:t>renin</a:t>
            </a:r>
            <a:r>
              <a:rPr lang="en-GB" sz="3200" dirty="0" smtClean="0">
                <a:latin typeface="Times New Roman" pitchFamily="18" charset="0"/>
                <a:cs typeface="Times New Roman" pitchFamily="18" charset="0"/>
              </a:rPr>
              <a:t>-</a:t>
            </a:r>
            <a:r>
              <a:rPr lang="en-GB" sz="3200" dirty="0" err="1" smtClean="0">
                <a:latin typeface="Times New Roman" pitchFamily="18" charset="0"/>
                <a:cs typeface="Times New Roman" pitchFamily="18" charset="0"/>
              </a:rPr>
              <a:t>angiotensin</a:t>
            </a:r>
            <a:r>
              <a:rPr lang="en-GB" sz="3200" dirty="0" smtClean="0">
                <a:latin typeface="Times New Roman" pitchFamily="18" charset="0"/>
                <a:cs typeface="Times New Roman" pitchFamily="18" charset="0"/>
              </a:rPr>
              <a:t> </a:t>
            </a:r>
            <a:r>
              <a:rPr lang="en-GB" sz="3200" dirty="0">
                <a:latin typeface="Times New Roman" pitchFamily="18" charset="0"/>
                <a:cs typeface="Times New Roman" pitchFamily="18" charset="0"/>
              </a:rPr>
              <a:t>system </a:t>
            </a:r>
            <a:r>
              <a:rPr lang="en-GB" sz="3200" dirty="0" smtClean="0">
                <a:latin typeface="Times New Roman" pitchFamily="18" charset="0"/>
                <a:cs typeface="Times New Roman" pitchFamily="18" charset="0"/>
              </a:rPr>
              <a:t>activity.</a:t>
            </a:r>
          </a:p>
          <a:p>
            <a:pPr>
              <a:lnSpc>
                <a:spcPct val="200000"/>
              </a:lnSpc>
              <a:buFont typeface="Arial" pitchFamily="34" charset="0"/>
              <a:buChar char="•"/>
            </a:pPr>
            <a:r>
              <a:rPr lang="en-GB" sz="3200" dirty="0" smtClean="0">
                <a:latin typeface="Times New Roman" pitchFamily="18" charset="0"/>
                <a:cs typeface="Times New Roman" pitchFamily="18" charset="0"/>
              </a:rPr>
              <a:t>intracellular sodium </a:t>
            </a:r>
            <a:r>
              <a:rPr lang="en-GB" sz="3200" dirty="0">
                <a:latin typeface="Times New Roman" pitchFamily="18" charset="0"/>
                <a:cs typeface="Times New Roman" pitchFamily="18" charset="0"/>
              </a:rPr>
              <a:t>and calcium levels. </a:t>
            </a:r>
            <a:endParaRPr lang="en-GB" sz="3200" dirty="0" smtClean="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EEC72472-8C09-4B60-B91E-B7635DD1710C}"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252</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EE9A72-8418-4DF3-976F-C5E146FDE119}"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253</a:t>
            </a:fld>
            <a:endParaRPr lang="en-US"/>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6632"/>
            <a:ext cx="9144000" cy="3539430"/>
          </a:xfrm>
          <a:prstGeom prst="rect">
            <a:avLst/>
          </a:prstGeom>
        </p:spPr>
        <p:txBody>
          <a:bodyPr wrap="square">
            <a:spAutoFit/>
          </a:bodyPr>
          <a:lstStyle/>
          <a:p>
            <a:r>
              <a:rPr lang="en-GB" sz="3200" dirty="0">
                <a:latin typeface="Times New Roman" pitchFamily="18" charset="0"/>
                <a:cs typeface="Times New Roman" pitchFamily="18" charset="0"/>
              </a:rPr>
              <a:t>Uncontrolled hypertension produces increased</a:t>
            </a:r>
          </a:p>
          <a:p>
            <a:r>
              <a:rPr lang="en-GB" sz="3200" dirty="0">
                <a:latin typeface="Times New Roman" pitchFamily="18" charset="0"/>
                <a:cs typeface="Times New Roman" pitchFamily="18" charset="0"/>
              </a:rPr>
              <a:t>demands on the </a:t>
            </a:r>
            <a:r>
              <a:rPr lang="en-GB" sz="3200" dirty="0" smtClean="0">
                <a:latin typeface="Times New Roman" pitchFamily="18" charset="0"/>
                <a:cs typeface="Times New Roman" pitchFamily="18" charset="0"/>
              </a:rPr>
              <a:t>heart (</a:t>
            </a:r>
            <a:r>
              <a:rPr lang="en-GB" sz="3200" b="1" dirty="0" smtClean="0">
                <a:latin typeface="Times New Roman" pitchFamily="18" charset="0"/>
                <a:cs typeface="Times New Roman" pitchFamily="18" charset="0"/>
              </a:rPr>
              <a:t>complications</a:t>
            </a:r>
            <a:r>
              <a:rPr lang="en-GB" sz="3200" dirty="0" smtClean="0">
                <a:latin typeface="Times New Roman" pitchFamily="18" charset="0"/>
                <a:cs typeface="Times New Roman" pitchFamily="18" charset="0"/>
              </a:rPr>
              <a:t>).</a:t>
            </a:r>
          </a:p>
          <a:p>
            <a:pPr>
              <a:buFont typeface="Arial" pitchFamily="34" charset="0"/>
              <a:buChar char="•"/>
            </a:pPr>
            <a:r>
              <a:rPr lang="en-GB" sz="3200" dirty="0" smtClean="0">
                <a:latin typeface="Times New Roman" pitchFamily="18" charset="0"/>
                <a:cs typeface="Times New Roman" pitchFamily="18" charset="0"/>
              </a:rPr>
              <a:t>Left ventricular hypertrophy </a:t>
            </a:r>
            <a:r>
              <a:rPr lang="en-GB" sz="3200" dirty="0">
                <a:latin typeface="Times New Roman" pitchFamily="18" charset="0"/>
                <a:cs typeface="Times New Roman" pitchFamily="18" charset="0"/>
              </a:rPr>
              <a:t>and heart </a:t>
            </a:r>
            <a:r>
              <a:rPr lang="en-GB" sz="3200" dirty="0" smtClean="0">
                <a:latin typeface="Times New Roman" pitchFamily="18" charset="0"/>
                <a:cs typeface="Times New Roman" pitchFamily="18" charset="0"/>
              </a:rPr>
              <a:t>failure</a:t>
            </a:r>
          </a:p>
          <a:p>
            <a:pPr>
              <a:buFont typeface="Arial" pitchFamily="34" charset="0"/>
              <a:buChar char="•"/>
            </a:pPr>
            <a:r>
              <a:rPr lang="en-GB" sz="3200" dirty="0" smtClean="0">
                <a:latin typeface="Times New Roman" pitchFamily="18" charset="0"/>
                <a:cs typeface="Times New Roman" pitchFamily="18" charset="0"/>
              </a:rPr>
              <a:t>Atherosclerosis on the vessels of the arterial system </a:t>
            </a:r>
          </a:p>
          <a:p>
            <a:pPr>
              <a:buFont typeface="Arial" pitchFamily="34" charset="0"/>
              <a:buChar char="•"/>
            </a:pPr>
            <a:r>
              <a:rPr lang="en-GB" sz="3200" dirty="0" smtClean="0">
                <a:latin typeface="Times New Roman" pitchFamily="18" charset="0"/>
                <a:cs typeface="Times New Roman" pitchFamily="18" charset="0"/>
              </a:rPr>
              <a:t>Kidney disease</a:t>
            </a:r>
          </a:p>
          <a:p>
            <a:pPr>
              <a:buFont typeface="Arial" pitchFamily="34" charset="0"/>
              <a:buChar char="•"/>
            </a:pPr>
            <a:r>
              <a:rPr lang="en-GB" sz="3200" dirty="0" smtClean="0">
                <a:latin typeface="Times New Roman" pitchFamily="18" charset="0"/>
                <a:cs typeface="Times New Roman" pitchFamily="18" charset="0"/>
              </a:rPr>
              <a:t>Retinopathy</a:t>
            </a:r>
          </a:p>
          <a:p>
            <a:pPr>
              <a:buFont typeface="Arial" pitchFamily="34" charset="0"/>
              <a:buChar char="•"/>
            </a:pPr>
            <a:r>
              <a:rPr lang="en-GB" sz="3200" dirty="0" smtClean="0">
                <a:latin typeface="Times New Roman" pitchFamily="18" charset="0"/>
                <a:cs typeface="Times New Roman" pitchFamily="18" charset="0"/>
              </a:rPr>
              <a:t>Stroke</a:t>
            </a:r>
            <a:r>
              <a:rPr lang="en-GB" sz="3200" dirty="0">
                <a:latin typeface="Times New Roman" pitchFamily="18" charset="0"/>
                <a:cs typeface="Times New Roman" pitchFamily="18" charset="0"/>
              </a:rPr>
              <a:t>.</a:t>
            </a:r>
          </a:p>
        </p:txBody>
      </p:sp>
      <p:sp>
        <p:nvSpPr>
          <p:cNvPr id="3" name="Date Placeholder 2"/>
          <p:cNvSpPr>
            <a:spLocks noGrp="1"/>
          </p:cNvSpPr>
          <p:nvPr>
            <p:ph type="dt" sz="half" idx="10"/>
          </p:nvPr>
        </p:nvSpPr>
        <p:spPr/>
        <p:txBody>
          <a:bodyPr/>
          <a:lstStyle/>
          <a:p>
            <a:fld id="{A2BC18DA-A6AB-4E92-B88F-5002CCCA7960}"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254</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blinds(horizontal)">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blinds(horizontal)">
                                      <p:cBhvr>
                                        <p:cTn id="25" dur="500"/>
                                        <p:tgtEl>
                                          <p:spTgt spid="2">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blinds(horizontal)">
                                      <p:cBhvr>
                                        <p:cTn id="28" dur="500"/>
                                        <p:tgtEl>
                                          <p:spTgt spid="2">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blinds(horizontal)">
                                      <p:cBhvr>
                                        <p:cTn id="31"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14400" y="-381000"/>
            <a:ext cx="7772400" cy="1143000"/>
          </a:xfrm>
        </p:spPr>
        <p:txBody>
          <a:bodyPr/>
          <a:lstStyle/>
          <a:p>
            <a:pPr eaLnBrk="1" hangingPunct="1"/>
            <a:r>
              <a:rPr lang="en-US" b="1" dirty="0" smtClean="0">
                <a:solidFill>
                  <a:schemeClr val="tx1"/>
                </a:solidFill>
              </a:rPr>
              <a:t>Types of Receptors</a:t>
            </a:r>
          </a:p>
        </p:txBody>
      </p:sp>
      <p:sp>
        <p:nvSpPr>
          <p:cNvPr id="4" name="Date Placeholder 3"/>
          <p:cNvSpPr>
            <a:spLocks noGrp="1"/>
          </p:cNvSpPr>
          <p:nvPr>
            <p:ph type="dt" sz="half" idx="10"/>
          </p:nvPr>
        </p:nvSpPr>
        <p:spPr/>
        <p:txBody>
          <a:bodyPr/>
          <a:lstStyle/>
          <a:p>
            <a:fld id="{7768B837-0152-4269-9FD5-3C96EFB45B65}"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255</a:t>
            </a:fld>
            <a:endParaRPr lang="en-US"/>
          </a:p>
        </p:txBody>
      </p:sp>
      <p:sp>
        <p:nvSpPr>
          <p:cNvPr id="23555" name="Rectangle 3"/>
          <p:cNvSpPr>
            <a:spLocks noGrp="1" noChangeArrowheads="1"/>
          </p:cNvSpPr>
          <p:nvPr>
            <p:ph sz="quarter" idx="1"/>
          </p:nvPr>
        </p:nvSpPr>
        <p:spPr>
          <a:xfrm>
            <a:off x="0" y="762000"/>
            <a:ext cx="9144000" cy="6096000"/>
          </a:xfrm>
        </p:spPr>
        <p:txBody>
          <a:bodyPr>
            <a:normAutofit fontScale="85000" lnSpcReduction="20000"/>
          </a:bodyPr>
          <a:lstStyle/>
          <a:p>
            <a:pPr eaLnBrk="1" hangingPunct="1">
              <a:lnSpc>
                <a:spcPct val="90000"/>
              </a:lnSpc>
            </a:pPr>
            <a:r>
              <a:rPr lang="en-US" sz="3800" dirty="0" smtClean="0">
                <a:latin typeface="Times New Roman" pitchFamily="18" charset="0"/>
                <a:cs typeface="Times New Roman" pitchFamily="18" charset="0"/>
              </a:rPr>
              <a:t>Alpha adrenergic(alpha 1 and alpha 2)</a:t>
            </a:r>
          </a:p>
          <a:p>
            <a:pPr lvl="1" eaLnBrk="1" hangingPunct="1">
              <a:lnSpc>
                <a:spcPct val="90000"/>
              </a:lnSpc>
              <a:buFontTx/>
              <a:buNone/>
            </a:pPr>
            <a:r>
              <a:rPr lang="en-US" sz="3800" dirty="0" smtClean="0">
                <a:latin typeface="Times New Roman" pitchFamily="18" charset="0"/>
                <a:cs typeface="Times New Roman" pitchFamily="18" charset="0"/>
              </a:rPr>
              <a:t>Vasoconstriction, raise BP</a:t>
            </a:r>
          </a:p>
          <a:p>
            <a:pPr lvl="1" eaLnBrk="1" hangingPunct="1">
              <a:lnSpc>
                <a:spcPct val="90000"/>
              </a:lnSpc>
              <a:buFontTx/>
              <a:buNone/>
            </a:pPr>
            <a:r>
              <a:rPr lang="en-US" sz="3800" dirty="0" smtClean="0">
                <a:latin typeface="Times New Roman" pitchFamily="18" charset="0"/>
                <a:cs typeface="Times New Roman" pitchFamily="18" charset="0"/>
              </a:rPr>
              <a:t>They both respond epinephrine and norepinephrine)</a:t>
            </a:r>
          </a:p>
          <a:p>
            <a:pPr lvl="1" eaLnBrk="1" hangingPunct="1">
              <a:lnSpc>
                <a:spcPct val="90000"/>
              </a:lnSpc>
              <a:buFontTx/>
              <a:buNone/>
            </a:pPr>
            <a:r>
              <a:rPr lang="en-US" sz="3800" dirty="0" smtClean="0">
                <a:latin typeface="Times New Roman" pitchFamily="18" charset="0"/>
                <a:cs typeface="Times New Roman" pitchFamily="18" charset="0"/>
              </a:rPr>
              <a:t>Activation leads to peripheral resistance and increase in arterial BP.</a:t>
            </a:r>
          </a:p>
          <a:p>
            <a:pPr eaLnBrk="1" hangingPunct="1">
              <a:lnSpc>
                <a:spcPct val="90000"/>
              </a:lnSpc>
            </a:pPr>
            <a:r>
              <a:rPr lang="en-US" sz="4000" dirty="0" smtClean="0"/>
              <a:t>Beta-1</a:t>
            </a:r>
          </a:p>
          <a:p>
            <a:pPr lvl="1" eaLnBrk="1" hangingPunct="1">
              <a:lnSpc>
                <a:spcPct val="90000"/>
              </a:lnSpc>
              <a:buFontTx/>
              <a:buNone/>
            </a:pPr>
            <a:r>
              <a:rPr lang="en-US" sz="3600" dirty="0" smtClean="0"/>
              <a:t>Heart stimulation-activation leads to increase in contractile force and increase of heart rate. Excess stimulation leads to </a:t>
            </a:r>
            <a:r>
              <a:rPr lang="en-US" sz="3600" dirty="0" err="1" smtClean="0"/>
              <a:t>arrythmias</a:t>
            </a:r>
            <a:r>
              <a:rPr lang="en-US" sz="3600" dirty="0" smtClean="0"/>
              <a:t>.</a:t>
            </a:r>
          </a:p>
          <a:p>
            <a:pPr eaLnBrk="1" hangingPunct="1">
              <a:lnSpc>
                <a:spcPct val="90000"/>
              </a:lnSpc>
            </a:pPr>
            <a:r>
              <a:rPr lang="en-US" sz="4000" dirty="0" smtClean="0"/>
              <a:t>Beta-2</a:t>
            </a:r>
          </a:p>
          <a:p>
            <a:pPr eaLnBrk="1" hangingPunct="1">
              <a:lnSpc>
                <a:spcPct val="90000"/>
              </a:lnSpc>
              <a:buNone/>
            </a:pPr>
            <a:r>
              <a:rPr lang="en-US" sz="4000" dirty="0" smtClean="0"/>
              <a:t>Effects in smooth muscles.</a:t>
            </a:r>
          </a:p>
          <a:p>
            <a:pPr eaLnBrk="1" hangingPunct="1">
              <a:lnSpc>
                <a:spcPct val="90000"/>
              </a:lnSpc>
              <a:buNone/>
            </a:pPr>
            <a:r>
              <a:rPr lang="en-US" sz="4000" dirty="0" smtClean="0"/>
              <a:t>Activation leads to vascular and non vascular smooth muscle </a:t>
            </a:r>
            <a:r>
              <a:rPr lang="en-US" sz="4000" dirty="0" err="1" smtClean="0"/>
              <a:t>relaxation.These</a:t>
            </a:r>
            <a:r>
              <a:rPr lang="en-US" sz="4000" dirty="0" smtClean="0"/>
              <a:t> drugs are used in treatment of asthma.</a:t>
            </a:r>
          </a:p>
          <a:p>
            <a:pPr lvl="1" eaLnBrk="1" hangingPunct="1">
              <a:lnSpc>
                <a:spcPct val="90000"/>
              </a:lnSpc>
              <a:buFontTx/>
              <a:buNone/>
            </a:pPr>
            <a:r>
              <a:rPr lang="en-US" sz="3600" dirty="0" smtClean="0"/>
              <a:t>Vasodilation and </a:t>
            </a:r>
            <a:r>
              <a:rPr lang="en-US" sz="3600" dirty="0" err="1" smtClean="0"/>
              <a:t>bronchodilation</a:t>
            </a:r>
            <a:endParaRPr lang="en-US" sz="36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blinds(horizontal)">
                                      <p:cBhvr>
                                        <p:cTn id="7" dur="500"/>
                                        <p:tgtEl>
                                          <p:spTgt spid="2355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555">
                                            <p:txEl>
                                              <p:pRg st="1" end="1"/>
                                            </p:txEl>
                                          </p:spTgt>
                                        </p:tgtEl>
                                        <p:attrNameLst>
                                          <p:attrName>style.visibility</p:attrName>
                                        </p:attrNameLst>
                                      </p:cBhvr>
                                      <p:to>
                                        <p:strVal val="visible"/>
                                      </p:to>
                                    </p:set>
                                    <p:animEffect transition="in" filter="blinds(horizontal)">
                                      <p:cBhvr>
                                        <p:cTn id="10" dur="500"/>
                                        <p:tgtEl>
                                          <p:spTgt spid="2355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3555">
                                            <p:txEl>
                                              <p:pRg st="2" end="2"/>
                                            </p:txEl>
                                          </p:spTgt>
                                        </p:tgtEl>
                                        <p:attrNameLst>
                                          <p:attrName>style.visibility</p:attrName>
                                        </p:attrNameLst>
                                      </p:cBhvr>
                                      <p:to>
                                        <p:strVal val="visible"/>
                                      </p:to>
                                    </p:set>
                                    <p:animEffect transition="in" filter="blinds(horizontal)">
                                      <p:cBhvr>
                                        <p:cTn id="13" dur="500"/>
                                        <p:tgtEl>
                                          <p:spTgt spid="2355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3555">
                                            <p:txEl>
                                              <p:pRg st="3" end="3"/>
                                            </p:txEl>
                                          </p:spTgt>
                                        </p:tgtEl>
                                        <p:attrNameLst>
                                          <p:attrName>style.visibility</p:attrName>
                                        </p:attrNameLst>
                                      </p:cBhvr>
                                      <p:to>
                                        <p:strVal val="visible"/>
                                      </p:to>
                                    </p:set>
                                    <p:animEffect transition="in" filter="blinds(horizontal)">
                                      <p:cBhvr>
                                        <p:cTn id="16" dur="500"/>
                                        <p:tgtEl>
                                          <p:spTgt spid="2355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3555">
                                            <p:txEl>
                                              <p:pRg st="4" end="4"/>
                                            </p:txEl>
                                          </p:spTgt>
                                        </p:tgtEl>
                                        <p:attrNameLst>
                                          <p:attrName>style.visibility</p:attrName>
                                        </p:attrNameLst>
                                      </p:cBhvr>
                                      <p:to>
                                        <p:strVal val="visible"/>
                                      </p:to>
                                    </p:set>
                                    <p:animEffect transition="in" filter="blinds(horizontal)">
                                      <p:cBhvr>
                                        <p:cTn id="21" dur="500"/>
                                        <p:tgtEl>
                                          <p:spTgt spid="23555">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3555">
                                            <p:txEl>
                                              <p:pRg st="5" end="5"/>
                                            </p:txEl>
                                          </p:spTgt>
                                        </p:tgtEl>
                                        <p:attrNameLst>
                                          <p:attrName>style.visibility</p:attrName>
                                        </p:attrNameLst>
                                      </p:cBhvr>
                                      <p:to>
                                        <p:strVal val="visible"/>
                                      </p:to>
                                    </p:set>
                                    <p:animEffect transition="in" filter="blinds(horizontal)">
                                      <p:cBhvr>
                                        <p:cTn id="24" dur="500"/>
                                        <p:tgtEl>
                                          <p:spTgt spid="2355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3555">
                                            <p:txEl>
                                              <p:pRg st="6" end="6"/>
                                            </p:txEl>
                                          </p:spTgt>
                                        </p:tgtEl>
                                        <p:attrNameLst>
                                          <p:attrName>style.visibility</p:attrName>
                                        </p:attrNameLst>
                                      </p:cBhvr>
                                      <p:to>
                                        <p:strVal val="visible"/>
                                      </p:to>
                                    </p:set>
                                    <p:animEffect transition="in" filter="blinds(horizontal)">
                                      <p:cBhvr>
                                        <p:cTn id="29" dur="500"/>
                                        <p:tgtEl>
                                          <p:spTgt spid="23555">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23555">
                                            <p:txEl>
                                              <p:pRg st="7" end="7"/>
                                            </p:txEl>
                                          </p:spTgt>
                                        </p:tgtEl>
                                        <p:attrNameLst>
                                          <p:attrName>style.visibility</p:attrName>
                                        </p:attrNameLst>
                                      </p:cBhvr>
                                      <p:to>
                                        <p:strVal val="visible"/>
                                      </p:to>
                                    </p:set>
                                    <p:animEffect transition="in" filter="blinds(horizontal)">
                                      <p:cBhvr>
                                        <p:cTn id="32" dur="500"/>
                                        <p:tgtEl>
                                          <p:spTgt spid="23555">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23555">
                                            <p:txEl>
                                              <p:pRg st="8" end="8"/>
                                            </p:txEl>
                                          </p:spTgt>
                                        </p:tgtEl>
                                        <p:attrNameLst>
                                          <p:attrName>style.visibility</p:attrName>
                                        </p:attrNameLst>
                                      </p:cBhvr>
                                      <p:to>
                                        <p:strVal val="visible"/>
                                      </p:to>
                                    </p:set>
                                    <p:animEffect transition="in" filter="blinds(horizontal)">
                                      <p:cBhvr>
                                        <p:cTn id="35" dur="500"/>
                                        <p:tgtEl>
                                          <p:spTgt spid="2355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3555">
                                            <p:txEl>
                                              <p:pRg st="9" end="9"/>
                                            </p:txEl>
                                          </p:spTgt>
                                        </p:tgtEl>
                                        <p:attrNameLst>
                                          <p:attrName>style.visibility</p:attrName>
                                        </p:attrNameLst>
                                      </p:cBhvr>
                                      <p:to>
                                        <p:strVal val="visible"/>
                                      </p:to>
                                    </p:set>
                                    <p:animEffect transition="in" filter="blinds(horizontal)">
                                      <p:cBhvr>
                                        <p:cTn id="40" dur="500"/>
                                        <p:tgtEl>
                                          <p:spTgt spid="235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821CF1A-D335-4B6B-ABB0-BA8A3CBF5473}" type="datetime12">
              <a:rPr lang="en-US" smtClean="0"/>
              <a:pPr/>
              <a:t>4:25 PM</a:t>
            </a:fld>
            <a:endParaRPr lang="en-US"/>
          </a:p>
        </p:txBody>
      </p:sp>
      <p:sp>
        <p:nvSpPr>
          <p:cNvPr id="4" name="Footer Placeholder 3"/>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256</a:t>
            </a:fld>
            <a:endParaRPr lang="en-US"/>
          </a:p>
        </p:txBody>
      </p:sp>
    </p:spTree>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36712"/>
            <a:ext cx="9144000" cy="3539430"/>
          </a:xfrm>
          <a:prstGeom prst="rect">
            <a:avLst/>
          </a:prstGeom>
        </p:spPr>
        <p:txBody>
          <a:bodyPr wrap="square">
            <a:spAutoFit/>
          </a:bodyPr>
          <a:lstStyle/>
          <a:p>
            <a:r>
              <a:rPr lang="en-GB" sz="3200" dirty="0" smtClean="0">
                <a:latin typeface="Times New Roman" pitchFamily="18" charset="0"/>
                <a:cs typeface="Times New Roman" pitchFamily="18" charset="0"/>
              </a:rPr>
              <a:t>Oral administration is used for essential hypertension.</a:t>
            </a:r>
          </a:p>
          <a:p>
            <a:r>
              <a:rPr lang="en-GB" sz="3200" dirty="0" smtClean="0">
                <a:latin typeface="Times New Roman" pitchFamily="18" charset="0"/>
                <a:cs typeface="Times New Roman" pitchFamily="18" charset="0"/>
              </a:rPr>
              <a:t> Intravenous administration is reserved for acute myocardial infarction (</a:t>
            </a:r>
            <a:r>
              <a:rPr lang="en-GB" sz="3200" dirty="0" err="1" smtClean="0">
                <a:latin typeface="Times New Roman" pitchFamily="18" charset="0"/>
                <a:cs typeface="Times New Roman" pitchFamily="18" charset="0"/>
              </a:rPr>
              <a:t>atenolol</a:t>
            </a:r>
            <a:r>
              <a:rPr lang="en-GB" sz="3200" dirty="0" smtClean="0">
                <a:latin typeface="Times New Roman" pitchFamily="18" charset="0"/>
                <a:cs typeface="Times New Roman" pitchFamily="18" charset="0"/>
              </a:rPr>
              <a:t>, </a:t>
            </a:r>
            <a:r>
              <a:rPr lang="en-GB" sz="3200" dirty="0" err="1" smtClean="0">
                <a:latin typeface="Times New Roman" pitchFamily="18" charset="0"/>
                <a:cs typeface="Times New Roman" pitchFamily="18" charset="0"/>
              </a:rPr>
              <a:t>metoprolol</a:t>
            </a:r>
            <a:r>
              <a:rPr lang="en-GB" sz="3200" dirty="0" smtClean="0">
                <a:latin typeface="Times New Roman" pitchFamily="18" charset="0"/>
                <a:cs typeface="Times New Roman" pitchFamily="18" charset="0"/>
              </a:rPr>
              <a:t>).</a:t>
            </a:r>
          </a:p>
          <a:p>
            <a:endParaRPr lang="en-GB" sz="3200" dirty="0" smtClean="0">
              <a:latin typeface="Times New Roman" pitchFamily="18" charset="0"/>
              <a:cs typeface="Times New Roman" pitchFamily="18" charset="0"/>
            </a:endParaRPr>
          </a:p>
          <a:p>
            <a:r>
              <a:rPr lang="en-GB" sz="3200" dirty="0" smtClean="0">
                <a:latin typeface="Times New Roman" pitchFamily="18" charset="0"/>
                <a:cs typeface="Times New Roman" pitchFamily="18" charset="0"/>
              </a:rPr>
              <a:t>Cardiac </a:t>
            </a:r>
            <a:r>
              <a:rPr lang="en-GB" sz="3200" dirty="0" err="1" smtClean="0">
                <a:latin typeface="Times New Roman" pitchFamily="18" charset="0"/>
                <a:cs typeface="Times New Roman" pitchFamily="18" charset="0"/>
              </a:rPr>
              <a:t>dysrhythmias</a:t>
            </a:r>
            <a:r>
              <a:rPr lang="en-GB" sz="3200" dirty="0" smtClean="0">
                <a:latin typeface="Times New Roman" pitchFamily="18" charset="0"/>
                <a:cs typeface="Times New Roman" pitchFamily="18" charset="0"/>
              </a:rPr>
              <a:t>(</a:t>
            </a:r>
            <a:r>
              <a:rPr lang="en-GB" sz="3200" dirty="0" err="1" smtClean="0">
                <a:latin typeface="Times New Roman" pitchFamily="18" charset="0"/>
                <a:cs typeface="Times New Roman" pitchFamily="18" charset="0"/>
              </a:rPr>
              <a:t>esmolol</a:t>
            </a:r>
            <a:r>
              <a:rPr lang="en-GB" sz="3200" dirty="0" smtClean="0">
                <a:latin typeface="Times New Roman" pitchFamily="18" charset="0"/>
                <a:cs typeface="Times New Roman" pitchFamily="18" charset="0"/>
              </a:rPr>
              <a:t>, </a:t>
            </a:r>
            <a:r>
              <a:rPr lang="en-GB" sz="3200" dirty="0" err="1" smtClean="0">
                <a:latin typeface="Times New Roman" pitchFamily="18" charset="0"/>
                <a:cs typeface="Times New Roman" pitchFamily="18" charset="0"/>
              </a:rPr>
              <a:t>propranolol</a:t>
            </a:r>
            <a:r>
              <a:rPr lang="en-GB" sz="3200" dirty="0" smtClean="0">
                <a:latin typeface="Times New Roman" pitchFamily="18" charset="0"/>
                <a:cs typeface="Times New Roman" pitchFamily="18" charset="0"/>
              </a:rPr>
              <a:t>).</a:t>
            </a:r>
          </a:p>
          <a:p>
            <a:endParaRPr lang="en-GB" sz="3200" dirty="0" smtClean="0">
              <a:latin typeface="Times New Roman" pitchFamily="18" charset="0"/>
              <a:cs typeface="Times New Roman" pitchFamily="18" charset="0"/>
            </a:endParaRPr>
          </a:p>
          <a:p>
            <a:r>
              <a:rPr lang="en-GB" sz="3200" dirty="0" smtClean="0">
                <a:latin typeface="Times New Roman" pitchFamily="18" charset="0"/>
                <a:cs typeface="Times New Roman" pitchFamily="18" charset="0"/>
              </a:rPr>
              <a:t>Severe hypertension (</a:t>
            </a:r>
            <a:r>
              <a:rPr lang="en-GB" sz="3200" dirty="0" err="1" smtClean="0">
                <a:latin typeface="Times New Roman" pitchFamily="18" charset="0"/>
                <a:cs typeface="Times New Roman" pitchFamily="18" charset="0"/>
              </a:rPr>
              <a:t>labetalol</a:t>
            </a:r>
            <a:r>
              <a:rPr lang="en-GB" sz="3200" dirty="0" smtClean="0">
                <a:latin typeface="Times New Roman" pitchFamily="18" charset="0"/>
                <a:cs typeface="Times New Roman" pitchFamily="18" charset="0"/>
              </a:rPr>
              <a:t>).</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59E6C08-4D76-410E-BE71-0BF8281E51D7}"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257</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linds(horizontal)">
                                      <p:cBhvr>
                                        <p:cTn id="2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80728"/>
            <a:ext cx="9144000" cy="5016758"/>
          </a:xfrm>
          <a:prstGeom prst="rect">
            <a:avLst/>
          </a:prstGeom>
        </p:spPr>
        <p:txBody>
          <a:bodyPr wrap="square">
            <a:spAutoFit/>
          </a:bodyPr>
          <a:lstStyle/>
          <a:p>
            <a:r>
              <a:rPr lang="en-GB" sz="3200" dirty="0" smtClean="0">
                <a:latin typeface="Times New Roman" pitchFamily="18" charset="0"/>
                <a:cs typeface="Times New Roman" pitchFamily="18" charset="0"/>
              </a:rPr>
              <a:t>Blocking </a:t>
            </a:r>
            <a:r>
              <a:rPr lang="en-GB" sz="3200" b="1" dirty="0" smtClean="0">
                <a:latin typeface="Times New Roman" pitchFamily="18" charset="0"/>
                <a:cs typeface="Times New Roman" pitchFamily="18" charset="0"/>
              </a:rPr>
              <a:t>renal</a:t>
            </a:r>
            <a:r>
              <a:rPr lang="en-GB" sz="3200" dirty="0" smtClean="0">
                <a:latin typeface="Times New Roman" pitchFamily="18" charset="0"/>
                <a:cs typeface="Times New Roman" pitchFamily="18" charset="0"/>
              </a:rPr>
              <a:t> beta1 receptors suppress secretion of </a:t>
            </a:r>
            <a:r>
              <a:rPr lang="en-GB" sz="3200" b="1" dirty="0" err="1" smtClean="0">
                <a:latin typeface="Times New Roman" pitchFamily="18" charset="0"/>
                <a:cs typeface="Times New Roman" pitchFamily="18" charset="0"/>
              </a:rPr>
              <a:t>renin</a:t>
            </a:r>
            <a:r>
              <a:rPr lang="en-GB" sz="3200" b="1" dirty="0" smtClean="0">
                <a:latin typeface="Times New Roman" pitchFamily="18" charset="0"/>
                <a:cs typeface="Times New Roman" pitchFamily="18" charset="0"/>
              </a:rPr>
              <a:t>.</a:t>
            </a:r>
          </a:p>
          <a:p>
            <a:r>
              <a:rPr lang="en-GB" sz="3200" dirty="0" smtClean="0">
                <a:latin typeface="Times New Roman" pitchFamily="18" charset="0"/>
                <a:cs typeface="Times New Roman" pitchFamily="18" charset="0"/>
              </a:rPr>
              <a:t>By blocking beta2 receptors produces three major effects:</a:t>
            </a:r>
          </a:p>
          <a:p>
            <a:r>
              <a:rPr lang="en-GB" sz="3200" dirty="0" smtClean="0">
                <a:latin typeface="Times New Roman" pitchFamily="18" charset="0"/>
                <a:cs typeface="Times New Roman" pitchFamily="18" charset="0"/>
              </a:rPr>
              <a:t>(1)</a:t>
            </a:r>
            <a:r>
              <a:rPr lang="en-GB" sz="3200" b="1" dirty="0" err="1" smtClean="0">
                <a:latin typeface="Times New Roman" pitchFamily="18" charset="0"/>
                <a:cs typeface="Times New Roman" pitchFamily="18" charset="0"/>
              </a:rPr>
              <a:t>bronchoconstriction</a:t>
            </a:r>
            <a:r>
              <a:rPr lang="en-GB" sz="3200" b="1" dirty="0" smtClean="0">
                <a:latin typeface="Times New Roman" pitchFamily="18" charset="0"/>
                <a:cs typeface="Times New Roman" pitchFamily="18" charset="0"/>
              </a:rPr>
              <a:t> </a:t>
            </a:r>
            <a:r>
              <a:rPr lang="en-GB" sz="3200" dirty="0" smtClean="0">
                <a:latin typeface="Times New Roman" pitchFamily="18" charset="0"/>
                <a:cs typeface="Times New Roman" pitchFamily="18" charset="0"/>
              </a:rPr>
              <a:t>(through beta2 blockade in the lung), </a:t>
            </a:r>
          </a:p>
          <a:p>
            <a:r>
              <a:rPr lang="en-GB" sz="3200" dirty="0" smtClean="0">
                <a:latin typeface="Times New Roman" pitchFamily="18" charset="0"/>
                <a:cs typeface="Times New Roman" pitchFamily="18" charset="0"/>
              </a:rPr>
              <a:t>(2) </a:t>
            </a:r>
            <a:r>
              <a:rPr lang="en-GB" sz="3200" b="1" dirty="0" smtClean="0">
                <a:latin typeface="Times New Roman" pitchFamily="18" charset="0"/>
                <a:cs typeface="Times New Roman" pitchFamily="18" charset="0"/>
              </a:rPr>
              <a:t>vasoconstriction</a:t>
            </a:r>
            <a:r>
              <a:rPr lang="en-GB" sz="3200" dirty="0" smtClean="0">
                <a:latin typeface="Times New Roman" pitchFamily="18" charset="0"/>
                <a:cs typeface="Times New Roman" pitchFamily="18" charset="0"/>
              </a:rPr>
              <a:t> (through beta2 blockade on certain blood vessels)</a:t>
            </a:r>
          </a:p>
          <a:p>
            <a:r>
              <a:rPr lang="en-GB" sz="3200" dirty="0" smtClean="0">
                <a:latin typeface="Times New Roman" pitchFamily="18" charset="0"/>
                <a:cs typeface="Times New Roman" pitchFamily="18" charset="0"/>
              </a:rPr>
              <a:t>(3) reduced </a:t>
            </a:r>
            <a:r>
              <a:rPr lang="en-GB" sz="3200" b="1" dirty="0" smtClean="0">
                <a:latin typeface="Times New Roman" pitchFamily="18" charset="0"/>
                <a:cs typeface="Times New Roman" pitchFamily="18" charset="0"/>
              </a:rPr>
              <a:t>glycogenolysis</a:t>
            </a:r>
            <a:r>
              <a:rPr lang="en-GB" sz="3200" dirty="0" smtClean="0">
                <a:latin typeface="Times New Roman" pitchFamily="18" charset="0"/>
                <a:cs typeface="Times New Roman" pitchFamily="18" charset="0"/>
              </a:rPr>
              <a:t> (through beta2 blockade in</a:t>
            </a:r>
          </a:p>
          <a:p>
            <a:r>
              <a:rPr lang="en-GB" sz="3200" dirty="0" smtClean="0">
                <a:latin typeface="Times New Roman" pitchFamily="18" charset="0"/>
                <a:cs typeface="Times New Roman" pitchFamily="18" charset="0"/>
              </a:rPr>
              <a:t>skeletal muscle and liver).</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F2362780-D56D-4F59-B284-473A048D499D}"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258</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62487"/>
            <a:ext cx="6858000" cy="2554545"/>
          </a:xfrm>
          <a:prstGeom prst="rect">
            <a:avLst/>
          </a:prstGeom>
        </p:spPr>
        <p:txBody>
          <a:bodyPr wrap="square">
            <a:spAutoFit/>
          </a:bodyPr>
          <a:lstStyle/>
          <a:p>
            <a:r>
              <a:rPr lang="en-GB" sz="3200" b="1" dirty="0" smtClean="0">
                <a:latin typeface="Times New Roman" pitchFamily="18" charset="0"/>
                <a:cs typeface="Times New Roman" pitchFamily="18" charset="0"/>
              </a:rPr>
              <a:t>Adverse Effects</a:t>
            </a:r>
          </a:p>
          <a:p>
            <a:r>
              <a:rPr lang="en-GB" sz="3200" dirty="0" smtClean="0">
                <a:latin typeface="Times New Roman" pitchFamily="18" charset="0"/>
                <a:cs typeface="Times New Roman" pitchFamily="18" charset="0"/>
              </a:rPr>
              <a:t>The most serious adverse effects result from blockade of beta1 receptors in the </a:t>
            </a:r>
            <a:r>
              <a:rPr lang="en-GB" sz="3200" b="1" dirty="0" smtClean="0">
                <a:latin typeface="Times New Roman" pitchFamily="18" charset="0"/>
                <a:cs typeface="Times New Roman" pitchFamily="18" charset="0"/>
              </a:rPr>
              <a:t>heart</a:t>
            </a:r>
            <a:r>
              <a:rPr lang="en-GB" sz="3200" dirty="0" smtClean="0">
                <a:latin typeface="Times New Roman" pitchFamily="18" charset="0"/>
                <a:cs typeface="Times New Roman" pitchFamily="18" charset="0"/>
              </a:rPr>
              <a:t> and </a:t>
            </a:r>
            <a:r>
              <a:rPr lang="en-GB" sz="3200" b="1" dirty="0" smtClean="0">
                <a:latin typeface="Times New Roman" pitchFamily="18" charset="0"/>
                <a:cs typeface="Times New Roman" pitchFamily="18" charset="0"/>
              </a:rPr>
              <a:t>blockade of beta 2</a:t>
            </a:r>
            <a:r>
              <a:rPr lang="en-GB" sz="3200" dirty="0" smtClean="0">
                <a:latin typeface="Times New Roman" pitchFamily="18" charset="0"/>
                <a:cs typeface="Times New Roman" pitchFamily="18" charset="0"/>
              </a:rPr>
              <a:t> receptors in the lung.</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6892A9BE-A412-4F24-8E1A-B7795D18A879}"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259</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533400" y="2209800"/>
            <a:ext cx="8001000" cy="4419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9459" name="Rectangle 3"/>
          <p:cNvSpPr>
            <a:spLocks noGrp="1" noChangeArrowheads="1"/>
          </p:cNvSpPr>
          <p:nvPr>
            <p:ph type="title"/>
          </p:nvPr>
        </p:nvSpPr>
        <p:spPr/>
        <p:txBody>
          <a:bodyPr/>
          <a:lstStyle/>
          <a:p>
            <a:pPr eaLnBrk="1" hangingPunct="1"/>
            <a:r>
              <a:rPr lang="en-US" smtClean="0"/>
              <a:t>Pharmacokinetics</a:t>
            </a:r>
          </a:p>
        </p:txBody>
      </p:sp>
      <p:sp>
        <p:nvSpPr>
          <p:cNvPr id="6" name="Date Placeholder 5"/>
          <p:cNvSpPr>
            <a:spLocks noGrp="1"/>
          </p:cNvSpPr>
          <p:nvPr>
            <p:ph type="dt" sz="half" idx="10"/>
          </p:nvPr>
        </p:nvSpPr>
        <p:spPr/>
        <p:txBody>
          <a:bodyPr/>
          <a:lstStyle/>
          <a:p>
            <a:fld id="{8E66EB65-DCF5-4342-8316-3D512BE14824}" type="datetime12">
              <a:rPr lang="en-US" smtClean="0"/>
              <a:pPr/>
              <a:t>4:25 PM</a:t>
            </a:fld>
            <a:endParaRPr lang="en-US"/>
          </a:p>
        </p:txBody>
      </p:sp>
      <p:sp>
        <p:nvSpPr>
          <p:cNvPr id="8" name="Footer Placeholder 7"/>
          <p:cNvSpPr>
            <a:spLocks noGrp="1"/>
          </p:cNvSpPr>
          <p:nvPr>
            <p:ph type="ftr" sz="quarter" idx="11"/>
          </p:nvPr>
        </p:nvSpPr>
        <p:spPr/>
        <p:txBody>
          <a:bodyPr/>
          <a:lstStyle/>
          <a:p>
            <a:r>
              <a:rPr lang="en-US" smtClean="0"/>
              <a:t>Nursing  Pharmacology</a:t>
            </a:r>
            <a:endParaRPr lang="en-US"/>
          </a:p>
        </p:txBody>
      </p:sp>
      <p:sp>
        <p:nvSpPr>
          <p:cNvPr id="7" name="Slide Number Placeholder 6"/>
          <p:cNvSpPr>
            <a:spLocks noGrp="1"/>
          </p:cNvSpPr>
          <p:nvPr>
            <p:ph type="sldNum" sz="quarter" idx="12"/>
          </p:nvPr>
        </p:nvSpPr>
        <p:spPr/>
        <p:txBody>
          <a:bodyPr/>
          <a:lstStyle/>
          <a:p>
            <a:fld id="{B3FF6EFA-CE3E-45B5-8032-ADD62FD9E906}" type="slidenum">
              <a:rPr lang="en-US" smtClean="0"/>
              <a:pPr/>
              <a:t>26</a:t>
            </a:fld>
            <a:endParaRPr lang="en-US"/>
          </a:p>
        </p:txBody>
      </p:sp>
      <p:sp>
        <p:nvSpPr>
          <p:cNvPr id="19460" name="Rectangle 4"/>
          <p:cNvSpPr>
            <a:spLocks noGrp="1" noChangeArrowheads="1"/>
          </p:cNvSpPr>
          <p:nvPr>
            <p:ph sz="quarter" idx="1"/>
          </p:nvPr>
        </p:nvSpPr>
        <p:spPr>
          <a:noFill/>
        </p:spPr>
        <p:txBody>
          <a:bodyPr/>
          <a:lstStyle/>
          <a:p>
            <a:pPr eaLnBrk="1" hangingPunct="1">
              <a:buFontTx/>
              <a:buNone/>
            </a:pPr>
            <a:r>
              <a:rPr lang="en-US" smtClean="0"/>
              <a:t>Therapeutic Range</a:t>
            </a:r>
          </a:p>
        </p:txBody>
      </p:sp>
      <p:pic>
        <p:nvPicPr>
          <p:cNvPr id="19461" name="Picture 6" descr="Figure-02-03"/>
          <p:cNvPicPr>
            <a:picLocks noChangeAspect="1" noChangeArrowheads="1"/>
          </p:cNvPicPr>
          <p:nvPr/>
        </p:nvPicPr>
        <p:blipFill>
          <a:blip r:embed="rId2" cstate="print"/>
          <a:srcRect/>
          <a:stretch>
            <a:fillRect/>
          </a:stretch>
        </p:blipFill>
        <p:spPr bwMode="auto">
          <a:xfrm>
            <a:off x="1828800" y="3171825"/>
            <a:ext cx="5338763" cy="2543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48680"/>
            <a:ext cx="9144000" cy="5016758"/>
          </a:xfrm>
          <a:prstGeom prst="rect">
            <a:avLst/>
          </a:prstGeom>
        </p:spPr>
        <p:txBody>
          <a:bodyPr wrap="square">
            <a:spAutoFit/>
          </a:bodyPr>
          <a:lstStyle/>
          <a:p>
            <a:r>
              <a:rPr lang="en-GB" sz="3200" b="1" dirty="0" smtClean="0">
                <a:latin typeface="Times New Roman" pitchFamily="18" charset="0"/>
                <a:cs typeface="Times New Roman" pitchFamily="18" charset="0"/>
              </a:rPr>
              <a:t>Bradycardia.</a:t>
            </a:r>
          </a:p>
          <a:p>
            <a:r>
              <a:rPr lang="en-GB" sz="3200" dirty="0" smtClean="0">
                <a:latin typeface="Times New Roman" pitchFamily="18" charset="0"/>
                <a:cs typeface="Times New Roman" pitchFamily="18" charset="0"/>
              </a:rPr>
              <a:t>Beta1 blockade in the heart can cause bradycardia. Heart rate should be assessed before each</a:t>
            </a:r>
          </a:p>
          <a:p>
            <a:r>
              <a:rPr lang="en-GB" sz="3200" dirty="0" smtClean="0">
                <a:latin typeface="Times New Roman" pitchFamily="18" charset="0"/>
                <a:cs typeface="Times New Roman" pitchFamily="18" charset="0"/>
              </a:rPr>
              <a:t>dose.</a:t>
            </a:r>
          </a:p>
          <a:p>
            <a:r>
              <a:rPr lang="en-GB" sz="3200" b="1" dirty="0" smtClean="0">
                <a:latin typeface="Times New Roman" pitchFamily="18" charset="0"/>
                <a:cs typeface="Times New Roman" pitchFamily="18" charset="0"/>
              </a:rPr>
              <a:t>AV Heart Block.</a:t>
            </a:r>
          </a:p>
          <a:p>
            <a:r>
              <a:rPr lang="en-GB" sz="3200" dirty="0" smtClean="0">
                <a:latin typeface="Times New Roman" pitchFamily="18" charset="0"/>
                <a:cs typeface="Times New Roman" pitchFamily="18" charset="0"/>
              </a:rPr>
              <a:t>By slowing conduction of impulses through the AV node can cause AV heart</a:t>
            </a:r>
          </a:p>
          <a:p>
            <a:r>
              <a:rPr lang="en-GB" sz="3200" dirty="0" smtClean="0">
                <a:latin typeface="Times New Roman" pitchFamily="18" charset="0"/>
                <a:cs typeface="Times New Roman" pitchFamily="18" charset="0"/>
              </a:rPr>
              <a:t>block. </a:t>
            </a:r>
          </a:p>
          <a:p>
            <a:r>
              <a:rPr lang="en-GB" sz="3200" dirty="0" smtClean="0">
                <a:latin typeface="Times New Roman" pitchFamily="18" charset="0"/>
                <a:cs typeface="Times New Roman" pitchFamily="18" charset="0"/>
              </a:rPr>
              <a:t>The drug is contraindicated for patients with pre-existing AV block.</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B7E7BA56-34A9-4DB5-9A59-BD79D309A9F1}"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260</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linds(horizontal)">
                                      <p:cBhvr>
                                        <p:cTn id="18" dur="500"/>
                                        <p:tgtEl>
                                          <p:spTgt spid="2">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blinds(horizontal)">
                                      <p:cBhvr>
                                        <p:cTn id="21" dur="500"/>
                                        <p:tgtEl>
                                          <p:spTgt spid="2">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blinds(horizontal)">
                                      <p:cBhvr>
                                        <p:cTn id="24"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04664"/>
            <a:ext cx="9144000" cy="3539430"/>
          </a:xfrm>
          <a:prstGeom prst="rect">
            <a:avLst/>
          </a:prstGeom>
        </p:spPr>
        <p:txBody>
          <a:bodyPr wrap="square">
            <a:spAutoFit/>
          </a:bodyPr>
          <a:lstStyle/>
          <a:p>
            <a:r>
              <a:rPr lang="en-GB" sz="3200" b="1" dirty="0" smtClean="0">
                <a:latin typeface="Times New Roman" pitchFamily="18" charset="0"/>
                <a:cs typeface="Times New Roman" pitchFamily="18" charset="0"/>
              </a:rPr>
              <a:t>Heart Failure.</a:t>
            </a:r>
          </a:p>
          <a:p>
            <a:r>
              <a:rPr lang="en-GB" sz="3200" dirty="0" smtClean="0">
                <a:latin typeface="Times New Roman" pitchFamily="18" charset="0"/>
                <a:cs typeface="Times New Roman" pitchFamily="18" charset="0"/>
              </a:rPr>
              <a:t>In patients with cardiac disease, suppression of myocardial contractility can result in heart failure. </a:t>
            </a:r>
          </a:p>
          <a:p>
            <a:r>
              <a:rPr lang="en-GB" sz="3200" dirty="0" smtClean="0">
                <a:latin typeface="Times New Roman" pitchFamily="18" charset="0"/>
                <a:cs typeface="Times New Roman" pitchFamily="18" charset="0"/>
              </a:rPr>
              <a:t>Patients should be informed about the early signs of heart failure</a:t>
            </a:r>
          </a:p>
          <a:p>
            <a:r>
              <a:rPr lang="en-GB" sz="3200" dirty="0" smtClean="0">
                <a:latin typeface="Times New Roman" pitchFamily="18" charset="0"/>
                <a:cs typeface="Times New Roman" pitchFamily="18" charset="0"/>
              </a:rPr>
              <a:t>(shortness of breath, night coughs, swelling of the extremities</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2FF005B0-B9FA-4732-8DEF-137237DD0A43}"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261</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linds(horizontal)">
                                      <p:cBhvr>
                                        <p:cTn id="18"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76672"/>
            <a:ext cx="9144000" cy="2062103"/>
          </a:xfrm>
          <a:prstGeom prst="rect">
            <a:avLst/>
          </a:prstGeom>
        </p:spPr>
        <p:txBody>
          <a:bodyPr wrap="square">
            <a:spAutoFit/>
          </a:bodyPr>
          <a:lstStyle/>
          <a:p>
            <a:r>
              <a:rPr lang="en-GB" sz="3200" b="1" dirty="0" smtClean="0">
                <a:latin typeface="Times New Roman" pitchFamily="18" charset="0"/>
                <a:cs typeface="Times New Roman" pitchFamily="18" charset="0"/>
              </a:rPr>
              <a:t>Principal</a:t>
            </a:r>
            <a:r>
              <a:rPr lang="en-GB" sz="3200" dirty="0" smtClean="0">
                <a:latin typeface="Times New Roman" pitchFamily="18" charset="0"/>
                <a:cs typeface="Times New Roman" pitchFamily="18" charset="0"/>
              </a:rPr>
              <a:t> indications for the beta blockers are cardiovascular: </a:t>
            </a:r>
            <a:r>
              <a:rPr lang="en-GB" sz="3200" b="1" dirty="0" smtClean="0">
                <a:latin typeface="Times New Roman" pitchFamily="18" charset="0"/>
                <a:cs typeface="Times New Roman" pitchFamily="18" charset="0"/>
              </a:rPr>
              <a:t>hypertension</a:t>
            </a:r>
            <a:r>
              <a:rPr lang="en-GB" sz="3200" dirty="0" smtClean="0">
                <a:latin typeface="Times New Roman" pitchFamily="18" charset="0"/>
                <a:cs typeface="Times New Roman" pitchFamily="18" charset="0"/>
              </a:rPr>
              <a:t>, </a:t>
            </a:r>
            <a:r>
              <a:rPr lang="en-GB" sz="3200" b="1" dirty="0" smtClean="0">
                <a:latin typeface="Times New Roman" pitchFamily="18" charset="0"/>
                <a:cs typeface="Times New Roman" pitchFamily="18" charset="0"/>
              </a:rPr>
              <a:t>angina</a:t>
            </a:r>
          </a:p>
          <a:p>
            <a:r>
              <a:rPr lang="en-GB" sz="3200" b="1" dirty="0" smtClean="0">
                <a:latin typeface="Times New Roman" pitchFamily="18" charset="0"/>
                <a:cs typeface="Times New Roman" pitchFamily="18" charset="0"/>
              </a:rPr>
              <a:t>pectoris</a:t>
            </a:r>
            <a:r>
              <a:rPr lang="en-GB" sz="3200" dirty="0" smtClean="0">
                <a:latin typeface="Times New Roman" pitchFamily="18" charset="0"/>
                <a:cs typeface="Times New Roman" pitchFamily="18" charset="0"/>
              </a:rPr>
              <a:t>, </a:t>
            </a:r>
            <a:r>
              <a:rPr lang="en-GB" sz="3200" b="1" dirty="0" smtClean="0">
                <a:latin typeface="Times New Roman" pitchFamily="18" charset="0"/>
                <a:cs typeface="Times New Roman" pitchFamily="18" charset="0"/>
              </a:rPr>
              <a:t>heart failure</a:t>
            </a:r>
            <a:r>
              <a:rPr lang="en-GB" sz="3200" dirty="0" smtClean="0">
                <a:latin typeface="Times New Roman" pitchFamily="18" charset="0"/>
                <a:cs typeface="Times New Roman" pitchFamily="18" charset="0"/>
              </a:rPr>
              <a:t>, and </a:t>
            </a:r>
            <a:r>
              <a:rPr lang="en-GB" sz="3200" b="1" dirty="0" err="1" smtClean="0">
                <a:latin typeface="Times New Roman" pitchFamily="18" charset="0"/>
                <a:cs typeface="Times New Roman" pitchFamily="18" charset="0"/>
              </a:rPr>
              <a:t>supraventricular</a:t>
            </a:r>
            <a:r>
              <a:rPr lang="en-GB" sz="3200" b="1" dirty="0" smtClean="0">
                <a:latin typeface="Times New Roman" pitchFamily="18" charset="0"/>
                <a:cs typeface="Times New Roman" pitchFamily="18" charset="0"/>
              </a:rPr>
              <a:t> </a:t>
            </a:r>
            <a:r>
              <a:rPr lang="en-GB" sz="3200" b="1" dirty="0" err="1" smtClean="0">
                <a:latin typeface="Times New Roman" pitchFamily="18" charset="0"/>
                <a:cs typeface="Times New Roman" pitchFamily="18" charset="0"/>
              </a:rPr>
              <a:t>tachydysrhythmias</a:t>
            </a:r>
            <a:r>
              <a:rPr lang="en-GB" sz="3200" b="1" dirty="0" smtClean="0">
                <a:latin typeface="Times New Roman" pitchFamily="18" charset="0"/>
                <a:cs typeface="Times New Roman" pitchFamily="18" charset="0"/>
              </a:rPr>
              <a:t>.</a:t>
            </a:r>
            <a:endParaRPr lang="en-GB" sz="3200" b="1"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6153759F-FB4C-464C-A8F6-9E62513F78DD}"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262</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4624"/>
            <a:ext cx="9144001" cy="5293757"/>
          </a:xfrm>
          <a:prstGeom prst="rect">
            <a:avLst/>
          </a:prstGeom>
        </p:spPr>
        <p:txBody>
          <a:bodyPr wrap="square">
            <a:spAutoFit/>
          </a:bodyPr>
          <a:lstStyle/>
          <a:p>
            <a:r>
              <a:rPr lang="en-GB" sz="3200" b="1" u="sng" dirty="0" smtClean="0">
                <a:latin typeface="Times New Roman" pitchFamily="18" charset="0"/>
                <a:cs typeface="Times New Roman" pitchFamily="18" charset="0"/>
              </a:rPr>
              <a:t>Indirect-Acting </a:t>
            </a:r>
            <a:r>
              <a:rPr lang="en-GB" sz="3200" b="1" u="sng" dirty="0" err="1" smtClean="0">
                <a:latin typeface="Times New Roman" pitchFamily="18" charset="0"/>
                <a:cs typeface="Times New Roman" pitchFamily="18" charset="0"/>
              </a:rPr>
              <a:t>Antiadrenergic</a:t>
            </a:r>
            <a:r>
              <a:rPr lang="en-GB" sz="3200" b="1" u="sng" dirty="0" smtClean="0">
                <a:latin typeface="Times New Roman" pitchFamily="18" charset="0"/>
                <a:cs typeface="Times New Roman" pitchFamily="18" charset="0"/>
              </a:rPr>
              <a:t> Agents</a:t>
            </a:r>
          </a:p>
          <a:p>
            <a:r>
              <a:rPr lang="en-GB" sz="3200" b="1" dirty="0" err="1" smtClean="0">
                <a:latin typeface="Times New Roman" pitchFamily="18" charset="0"/>
                <a:cs typeface="Times New Roman" pitchFamily="18" charset="0"/>
              </a:rPr>
              <a:t>Clonidine</a:t>
            </a:r>
            <a:endParaRPr lang="en-GB" sz="3200" b="1" dirty="0" smtClean="0">
              <a:latin typeface="Times New Roman" pitchFamily="18" charset="0"/>
              <a:cs typeface="Times New Roman" pitchFamily="18" charset="0"/>
            </a:endParaRPr>
          </a:p>
          <a:p>
            <a:r>
              <a:rPr lang="en-GB" sz="3200" dirty="0" err="1" smtClean="0">
                <a:latin typeface="Times New Roman" pitchFamily="18" charset="0"/>
                <a:cs typeface="Times New Roman" pitchFamily="18" charset="0"/>
              </a:rPr>
              <a:t>Clonidine</a:t>
            </a:r>
            <a:r>
              <a:rPr lang="en-GB" sz="3200" dirty="0" smtClean="0">
                <a:latin typeface="Times New Roman" pitchFamily="18" charset="0"/>
                <a:cs typeface="Times New Roman" pitchFamily="18" charset="0"/>
              </a:rPr>
              <a:t> [</a:t>
            </a:r>
            <a:r>
              <a:rPr lang="en-GB" sz="3200" dirty="0" err="1" smtClean="0">
                <a:latin typeface="Times New Roman" pitchFamily="18" charset="0"/>
                <a:cs typeface="Times New Roman" pitchFamily="18" charset="0"/>
              </a:rPr>
              <a:t>Catapres</a:t>
            </a:r>
            <a:r>
              <a:rPr lang="en-GB" sz="3200" dirty="0" smtClean="0">
                <a:latin typeface="Times New Roman" pitchFamily="18" charset="0"/>
                <a:cs typeface="Times New Roman" pitchFamily="18" charset="0"/>
              </a:rPr>
              <a:t>] is an </a:t>
            </a:r>
            <a:r>
              <a:rPr lang="en-GB" sz="3200" i="1" dirty="0" smtClean="0">
                <a:latin typeface="Times New Roman" pitchFamily="18" charset="0"/>
                <a:cs typeface="Times New Roman" pitchFamily="18" charset="0"/>
              </a:rPr>
              <a:t>antihypertensive </a:t>
            </a:r>
            <a:r>
              <a:rPr lang="en-GB" sz="3200" dirty="0" smtClean="0">
                <a:latin typeface="Times New Roman" pitchFamily="18" charset="0"/>
                <a:cs typeface="Times New Roman" pitchFamily="18" charset="0"/>
              </a:rPr>
              <a:t>drug that acts within the CNS. </a:t>
            </a:r>
          </a:p>
          <a:p>
            <a:r>
              <a:rPr lang="en-GB" sz="3200" dirty="0" smtClean="0">
                <a:latin typeface="Times New Roman" pitchFamily="18" charset="0"/>
                <a:cs typeface="Times New Roman" pitchFamily="18" charset="0"/>
              </a:rPr>
              <a:t>Except for rare instances of rebound hypertension, the drug is generally free of serious adverse effects.</a:t>
            </a:r>
          </a:p>
          <a:p>
            <a:r>
              <a:rPr lang="en-GB" sz="3200" dirty="0" smtClean="0">
                <a:latin typeface="Times New Roman" pitchFamily="18" charset="0"/>
                <a:cs typeface="Times New Roman" pitchFamily="18" charset="0"/>
              </a:rPr>
              <a:t>In addition to its use in hypertension, </a:t>
            </a:r>
            <a:r>
              <a:rPr lang="en-GB" sz="3200" dirty="0" err="1" smtClean="0">
                <a:latin typeface="Times New Roman" pitchFamily="18" charset="0"/>
                <a:cs typeface="Times New Roman" pitchFamily="18" charset="0"/>
              </a:rPr>
              <a:t>clonidine</a:t>
            </a:r>
            <a:r>
              <a:rPr lang="en-GB" sz="3200" dirty="0" smtClean="0">
                <a:latin typeface="Times New Roman" pitchFamily="18" charset="0"/>
                <a:cs typeface="Times New Roman" pitchFamily="18" charset="0"/>
              </a:rPr>
              <a:t> is used to relieve </a:t>
            </a:r>
            <a:r>
              <a:rPr lang="en-GB" sz="3200" i="1" dirty="0" smtClean="0">
                <a:latin typeface="Times New Roman" pitchFamily="18" charset="0"/>
                <a:cs typeface="Times New Roman" pitchFamily="18" charset="0"/>
              </a:rPr>
              <a:t>severe pain of cancer. </a:t>
            </a:r>
          </a:p>
          <a:p>
            <a:r>
              <a:rPr lang="en-GB" sz="3200" i="1" dirty="0" smtClean="0">
                <a:latin typeface="Times New Roman" pitchFamily="18" charset="0"/>
                <a:cs typeface="Times New Roman" pitchFamily="18" charset="0"/>
              </a:rPr>
              <a:t>To </a:t>
            </a:r>
            <a:r>
              <a:rPr lang="en-GB" sz="3200" dirty="0" smtClean="0">
                <a:latin typeface="Times New Roman" pitchFamily="18" charset="0"/>
                <a:cs typeface="Times New Roman" pitchFamily="18" charset="0"/>
              </a:rPr>
              <a:t>provide pain relief, the drug must be administered by epidural infusion.</a:t>
            </a:r>
            <a:endParaRPr lang="en-GB" sz="3200" b="1" dirty="0" smtClean="0">
              <a:latin typeface="Times New Roman" pitchFamily="18" charset="0"/>
              <a:cs typeface="Times New Roman" pitchFamily="18" charset="0"/>
            </a:endParaRPr>
          </a:p>
          <a:p>
            <a:endParaRPr lang="en-GB" dirty="0"/>
          </a:p>
        </p:txBody>
      </p:sp>
      <p:sp>
        <p:nvSpPr>
          <p:cNvPr id="3" name="Date Placeholder 2"/>
          <p:cNvSpPr>
            <a:spLocks noGrp="1"/>
          </p:cNvSpPr>
          <p:nvPr>
            <p:ph type="dt" sz="half" idx="10"/>
          </p:nvPr>
        </p:nvSpPr>
        <p:spPr/>
        <p:txBody>
          <a:bodyPr/>
          <a:lstStyle/>
          <a:p>
            <a:fld id="{F653857B-A2DB-45E5-9733-30E4822C2705}"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263</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 calcmode="lin" valueType="num">
                                      <p:cBhvr additive="base">
                                        <p:cTn id="20"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blinds(horizontal)">
                                      <p:cBhvr>
                                        <p:cTn id="26" dur="500"/>
                                        <p:tgtEl>
                                          <p:spTgt spid="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blinds(horizontal)">
                                      <p:cBhvr>
                                        <p:cTn id="31"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32656"/>
            <a:ext cx="9144000" cy="4524315"/>
          </a:xfrm>
          <a:prstGeom prst="rect">
            <a:avLst/>
          </a:prstGeom>
        </p:spPr>
        <p:txBody>
          <a:bodyPr wrap="square">
            <a:spAutoFit/>
          </a:bodyPr>
          <a:lstStyle/>
          <a:p>
            <a:r>
              <a:rPr lang="en-GB" sz="3200" dirty="0" smtClean="0">
                <a:latin typeface="Times New Roman" pitchFamily="18" charset="0"/>
                <a:cs typeface="Times New Roman" pitchFamily="18" charset="0"/>
              </a:rPr>
              <a:t>Mechanism of Antihypertensive Action</a:t>
            </a:r>
          </a:p>
          <a:p>
            <a:r>
              <a:rPr lang="en-GB" sz="3200" dirty="0" err="1" smtClean="0">
                <a:latin typeface="Times New Roman" pitchFamily="18" charset="0"/>
                <a:cs typeface="Times New Roman" pitchFamily="18" charset="0"/>
              </a:rPr>
              <a:t>Clonidine</a:t>
            </a:r>
            <a:r>
              <a:rPr lang="en-GB" sz="3200" dirty="0" smtClean="0">
                <a:latin typeface="Times New Roman" pitchFamily="18" charset="0"/>
                <a:cs typeface="Times New Roman" pitchFamily="18" charset="0"/>
              </a:rPr>
              <a:t> is an alpha2-adrenergic agonist that causes “selective” activation of alpha2 receptors</a:t>
            </a:r>
          </a:p>
          <a:p>
            <a:r>
              <a:rPr lang="en-GB" sz="3200" dirty="0" smtClean="0">
                <a:latin typeface="Times New Roman" pitchFamily="18" charset="0"/>
                <a:cs typeface="Times New Roman" pitchFamily="18" charset="0"/>
              </a:rPr>
              <a:t>in the CNS—specifically, in brainstem areas associated with autonomic regulation of the</a:t>
            </a:r>
          </a:p>
          <a:p>
            <a:r>
              <a:rPr lang="en-GB" sz="3200" dirty="0" smtClean="0">
                <a:latin typeface="Times New Roman" pitchFamily="18" charset="0"/>
                <a:cs typeface="Times New Roman" pitchFamily="18" charset="0"/>
              </a:rPr>
              <a:t>cardiovascular system. </a:t>
            </a:r>
          </a:p>
          <a:p>
            <a:r>
              <a:rPr lang="en-GB" sz="3200" dirty="0" smtClean="0">
                <a:latin typeface="Times New Roman" pitchFamily="18" charset="0"/>
                <a:cs typeface="Times New Roman" pitchFamily="18" charset="0"/>
              </a:rPr>
              <a:t>By activating central alpha2 receptors, </a:t>
            </a:r>
            <a:r>
              <a:rPr lang="en-GB" sz="3200" dirty="0" err="1" smtClean="0">
                <a:latin typeface="Times New Roman" pitchFamily="18" charset="0"/>
                <a:cs typeface="Times New Roman" pitchFamily="18" charset="0"/>
              </a:rPr>
              <a:t>clonidine</a:t>
            </a:r>
            <a:r>
              <a:rPr lang="en-GB" sz="3200" dirty="0" smtClean="0">
                <a:latin typeface="Times New Roman" pitchFamily="18" charset="0"/>
                <a:cs typeface="Times New Roman" pitchFamily="18" charset="0"/>
              </a:rPr>
              <a:t> reduces sympathetic outflow to blood vessels and the heart.</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E4F62C84-C198-4198-B694-B03491A20089}"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264</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linds(horizontal)">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blinds(horizontal)">
                                      <p:cBhvr>
                                        <p:cTn id="21"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04664"/>
            <a:ext cx="9144000" cy="5016758"/>
          </a:xfrm>
          <a:prstGeom prst="rect">
            <a:avLst/>
          </a:prstGeom>
        </p:spPr>
        <p:txBody>
          <a:bodyPr wrap="square">
            <a:spAutoFit/>
          </a:bodyPr>
          <a:lstStyle/>
          <a:p>
            <a:r>
              <a:rPr lang="en-GB" sz="3200" b="1" dirty="0" smtClean="0">
                <a:latin typeface="Times New Roman" pitchFamily="18" charset="0"/>
                <a:cs typeface="Times New Roman" pitchFamily="18" charset="0"/>
              </a:rPr>
              <a:t>Pharmacologic Effects</a:t>
            </a:r>
          </a:p>
          <a:p>
            <a:r>
              <a:rPr lang="en-GB" sz="3200" dirty="0" smtClean="0">
                <a:latin typeface="Times New Roman" pitchFamily="18" charset="0"/>
                <a:cs typeface="Times New Roman" pitchFamily="18" charset="0"/>
              </a:rPr>
              <a:t>The most significant effects of </a:t>
            </a:r>
            <a:r>
              <a:rPr lang="en-GB" sz="3200" dirty="0" err="1" smtClean="0">
                <a:latin typeface="Times New Roman" pitchFamily="18" charset="0"/>
                <a:cs typeface="Times New Roman" pitchFamily="18" charset="0"/>
              </a:rPr>
              <a:t>clonidine</a:t>
            </a:r>
            <a:r>
              <a:rPr lang="en-GB" sz="3200" dirty="0" smtClean="0">
                <a:latin typeface="Times New Roman" pitchFamily="18" charset="0"/>
                <a:cs typeface="Times New Roman" pitchFamily="18" charset="0"/>
              </a:rPr>
              <a:t> occur in the heart and vascular system. </a:t>
            </a:r>
          </a:p>
          <a:p>
            <a:r>
              <a:rPr lang="en-GB" sz="3200" dirty="0" smtClean="0">
                <a:latin typeface="Times New Roman" pitchFamily="18" charset="0"/>
                <a:cs typeface="Times New Roman" pitchFamily="18" charset="0"/>
              </a:rPr>
              <a:t>By suppressing the firing of sympathetic nerves to the heart, </a:t>
            </a:r>
            <a:r>
              <a:rPr lang="en-GB" sz="3200" dirty="0" err="1" smtClean="0">
                <a:latin typeface="Times New Roman" pitchFamily="18" charset="0"/>
                <a:cs typeface="Times New Roman" pitchFamily="18" charset="0"/>
              </a:rPr>
              <a:t>clonidine</a:t>
            </a:r>
            <a:r>
              <a:rPr lang="en-GB" sz="3200" dirty="0" smtClean="0">
                <a:latin typeface="Times New Roman" pitchFamily="18" charset="0"/>
                <a:cs typeface="Times New Roman" pitchFamily="18" charset="0"/>
              </a:rPr>
              <a:t> can cause </a:t>
            </a:r>
            <a:r>
              <a:rPr lang="en-GB" sz="3200" b="1" dirty="0" smtClean="0">
                <a:latin typeface="Times New Roman" pitchFamily="18" charset="0"/>
                <a:cs typeface="Times New Roman" pitchFamily="18" charset="0"/>
              </a:rPr>
              <a:t>bradycardia</a:t>
            </a:r>
            <a:r>
              <a:rPr lang="en-GB" sz="3200" dirty="0" smtClean="0">
                <a:latin typeface="Times New Roman" pitchFamily="18" charset="0"/>
                <a:cs typeface="Times New Roman" pitchFamily="18" charset="0"/>
              </a:rPr>
              <a:t> and a decrease in </a:t>
            </a:r>
            <a:r>
              <a:rPr lang="en-GB" sz="3200" b="1" dirty="0" smtClean="0">
                <a:latin typeface="Times New Roman" pitchFamily="18" charset="0"/>
                <a:cs typeface="Times New Roman" pitchFamily="18" charset="0"/>
              </a:rPr>
              <a:t>cardiac output</a:t>
            </a:r>
            <a:r>
              <a:rPr lang="en-GB" sz="3200" dirty="0" smtClean="0">
                <a:latin typeface="Times New Roman" pitchFamily="18" charset="0"/>
                <a:cs typeface="Times New Roman" pitchFamily="18" charset="0"/>
              </a:rPr>
              <a:t>. </a:t>
            </a:r>
          </a:p>
          <a:p>
            <a:r>
              <a:rPr lang="en-GB" sz="3200" dirty="0" smtClean="0">
                <a:latin typeface="Times New Roman" pitchFamily="18" charset="0"/>
                <a:cs typeface="Times New Roman" pitchFamily="18" charset="0"/>
              </a:rPr>
              <a:t>By suppressing sympathetic regulation of blood vessels, the drug promotes vasodilation. </a:t>
            </a:r>
          </a:p>
          <a:p>
            <a:r>
              <a:rPr lang="en-GB" sz="3200" dirty="0" smtClean="0">
                <a:latin typeface="Times New Roman" pitchFamily="18" charset="0"/>
                <a:cs typeface="Times New Roman" pitchFamily="18" charset="0"/>
              </a:rPr>
              <a:t>The net result of cardiac suppression and vasodilation is decreased blood pressure.</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7F967628-55C9-42E3-A727-06AE47A9374C}"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265</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Drug Effects on Receptors</a:t>
            </a:r>
          </a:p>
        </p:txBody>
      </p:sp>
      <p:sp>
        <p:nvSpPr>
          <p:cNvPr id="4" name="Date Placeholder 3"/>
          <p:cNvSpPr>
            <a:spLocks noGrp="1"/>
          </p:cNvSpPr>
          <p:nvPr>
            <p:ph type="dt" sz="half" idx="10"/>
          </p:nvPr>
        </p:nvSpPr>
        <p:spPr/>
        <p:txBody>
          <a:bodyPr/>
          <a:lstStyle/>
          <a:p>
            <a:fld id="{C76475A4-743D-4E4D-A490-251B70875E9C}"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266</a:t>
            </a:fld>
            <a:endParaRPr lang="en-US"/>
          </a:p>
        </p:txBody>
      </p:sp>
      <p:sp>
        <p:nvSpPr>
          <p:cNvPr id="24579" name="Rectangle 16"/>
          <p:cNvSpPr>
            <a:spLocks noGrp="1" noChangeArrowheads="1"/>
          </p:cNvSpPr>
          <p:nvPr>
            <p:ph sz="quarter" idx="1"/>
          </p:nvPr>
        </p:nvSpPr>
        <p:spPr/>
        <p:txBody>
          <a:bodyPr/>
          <a:lstStyle/>
          <a:p>
            <a:pPr marL="0" indent="0" eaLnBrk="1" hangingPunct="1">
              <a:buFontTx/>
              <a:buNone/>
            </a:pPr>
            <a:r>
              <a:rPr lang="en-US" smtClean="0"/>
              <a:t>Drugs can have two types of effects on receptors.</a:t>
            </a:r>
          </a:p>
          <a:p>
            <a:pPr lvl="1" eaLnBrk="1" hangingPunct="1"/>
            <a:r>
              <a:rPr lang="en-US" smtClean="0"/>
              <a:t>Stimulating, causing a reaction</a:t>
            </a:r>
          </a:p>
          <a:p>
            <a:pPr lvl="1" eaLnBrk="1" hangingPunct="1"/>
            <a:r>
              <a:rPr lang="en-US" smtClean="0"/>
              <a:t>Blocking, preventing a reaction</a:t>
            </a:r>
          </a:p>
          <a:p>
            <a:pPr lvl="2" eaLnBrk="1" hangingPunct="1"/>
            <a:r>
              <a:rPr lang="en-US" smtClean="0"/>
              <a:t>Dopamine  blocking</a:t>
            </a:r>
          </a:p>
          <a:p>
            <a:pPr lvl="2" eaLnBrk="1" hangingPunct="1"/>
            <a:r>
              <a:rPr lang="en-US" smtClean="0"/>
              <a:t>Anticholinergics</a:t>
            </a:r>
          </a:p>
        </p:txBody>
      </p:sp>
    </p:spTree>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0"/>
            <a:ext cx="8686800" cy="6278562"/>
          </a:xfrm>
        </p:spPr>
        <p:txBody>
          <a:bodyPr>
            <a:noAutofit/>
          </a:bodyPr>
          <a:lstStyle/>
          <a:p>
            <a:pPr algn="l">
              <a:buFont typeface="Arial" pitchFamily="34" charset="0"/>
              <a:buChar char="•"/>
            </a:pPr>
            <a:r>
              <a:rPr lang="en-US" sz="3200" dirty="0" smtClean="0">
                <a:latin typeface="+mn-lt"/>
              </a:rPr>
              <a:t/>
            </a:r>
            <a:br>
              <a:rPr lang="en-US" sz="3200" dirty="0" smtClean="0">
                <a:latin typeface="+mn-lt"/>
              </a:rPr>
            </a:br>
            <a:r>
              <a:rPr lang="en-US" sz="3200" dirty="0">
                <a:latin typeface="+mn-lt"/>
              </a:rPr>
              <a:t/>
            </a:r>
            <a:br>
              <a:rPr lang="en-US" sz="3200" dirty="0">
                <a:latin typeface="+mn-lt"/>
              </a:rPr>
            </a:br>
            <a:r>
              <a:rPr lang="en-US" sz="3200" dirty="0" smtClean="0">
                <a:latin typeface="+mn-lt"/>
              </a:rPr>
              <a:t/>
            </a:r>
            <a:br>
              <a:rPr lang="en-US" sz="3200" dirty="0" smtClean="0">
                <a:latin typeface="+mn-lt"/>
              </a:rPr>
            </a:br>
            <a:r>
              <a:rPr lang="en-US" sz="3200" dirty="0">
                <a:latin typeface="+mn-lt"/>
              </a:rPr>
              <a:t/>
            </a:r>
            <a:br>
              <a:rPr lang="en-US" sz="3200" dirty="0">
                <a:latin typeface="+mn-lt"/>
              </a:rPr>
            </a:br>
            <a:r>
              <a:rPr lang="en-US" sz="3200" dirty="0" smtClean="0">
                <a:latin typeface="+mn-lt"/>
              </a:rPr>
              <a:t/>
            </a:r>
            <a:br>
              <a:rPr lang="en-US" sz="3200" dirty="0" smtClean="0">
                <a:latin typeface="+mn-lt"/>
              </a:rPr>
            </a:br>
            <a:r>
              <a:rPr lang="en-US" sz="3200" dirty="0">
                <a:latin typeface="+mn-lt"/>
              </a:rPr>
              <a:t/>
            </a:r>
            <a:br>
              <a:rPr lang="en-US" sz="3200" dirty="0">
                <a:latin typeface="+mn-lt"/>
              </a:rPr>
            </a:br>
            <a:r>
              <a:rPr lang="en-US" sz="3200" dirty="0" smtClean="0">
                <a:latin typeface="+mn-lt"/>
              </a:rPr>
              <a:t/>
            </a:r>
            <a:br>
              <a:rPr lang="en-US" sz="3200" dirty="0" smtClean="0">
                <a:latin typeface="+mn-lt"/>
              </a:rPr>
            </a:br>
            <a:r>
              <a:rPr lang="en-US" sz="3200" dirty="0">
                <a:latin typeface="+mn-lt"/>
              </a:rPr>
              <a:t/>
            </a:r>
            <a:br>
              <a:rPr lang="en-US" sz="3200" dirty="0">
                <a:latin typeface="+mn-lt"/>
              </a:rPr>
            </a:br>
            <a:r>
              <a:rPr lang="en-US" sz="3200" b="1" dirty="0" smtClean="0">
                <a:latin typeface="+mn-lt"/>
              </a:rPr>
              <a:t>1. ANTIHYPERTENSIVES</a:t>
            </a:r>
            <a:r>
              <a:rPr lang="en-US" sz="3200" dirty="0" smtClean="0">
                <a:latin typeface="+mn-lt"/>
              </a:rPr>
              <a:t/>
            </a:r>
            <a:br>
              <a:rPr lang="en-US" sz="3200" dirty="0" smtClean="0">
                <a:latin typeface="+mn-lt"/>
              </a:rPr>
            </a:br>
            <a:r>
              <a:rPr lang="en-US" sz="3200" u="sng" dirty="0" smtClean="0">
                <a:latin typeface="+mn-lt"/>
              </a:rPr>
              <a:t>a) </a:t>
            </a:r>
            <a:r>
              <a:rPr lang="en-US" sz="3200" u="sng" dirty="0" err="1" smtClean="0">
                <a:latin typeface="+mn-lt"/>
              </a:rPr>
              <a:t>Angiotensin</a:t>
            </a:r>
            <a:r>
              <a:rPr lang="en-US" sz="3200" u="sng" dirty="0" smtClean="0">
                <a:latin typeface="+mn-lt"/>
              </a:rPr>
              <a:t> Converting Enzyme (ACE) inhibitors</a:t>
            </a:r>
            <a:r>
              <a:rPr lang="en-US" sz="3200" dirty="0">
                <a:latin typeface="+mn-lt"/>
              </a:rPr>
              <a:t/>
            </a:r>
            <a:br>
              <a:rPr lang="en-US" sz="3200" dirty="0">
                <a:latin typeface="+mn-lt"/>
              </a:rPr>
            </a:br>
            <a:r>
              <a:rPr lang="en-US" sz="3200" dirty="0" smtClean="0">
                <a:latin typeface="+mn-lt"/>
              </a:rPr>
              <a:t>e.g. </a:t>
            </a:r>
            <a:r>
              <a:rPr lang="en-US" sz="3200" dirty="0" err="1" smtClean="0">
                <a:latin typeface="+mn-lt"/>
              </a:rPr>
              <a:t>Enalapril</a:t>
            </a:r>
            <a:r>
              <a:rPr lang="en-US" sz="3200" dirty="0" smtClean="0">
                <a:latin typeface="+mn-lt"/>
              </a:rPr>
              <a:t>, </a:t>
            </a:r>
            <a:r>
              <a:rPr lang="en-US" sz="3200" dirty="0" err="1" smtClean="0">
                <a:latin typeface="+mn-lt"/>
              </a:rPr>
              <a:t>captopril</a:t>
            </a:r>
            <a:r>
              <a:rPr lang="en-US" sz="3200" dirty="0" smtClean="0">
                <a:latin typeface="+mn-lt"/>
              </a:rPr>
              <a:t>, </a:t>
            </a:r>
            <a:r>
              <a:rPr lang="en-US" sz="3200" dirty="0" err="1" smtClean="0">
                <a:latin typeface="+mn-lt"/>
              </a:rPr>
              <a:t>lisinopril,ramipril</a:t>
            </a:r>
            <a:r>
              <a:rPr lang="en-US" sz="3200" dirty="0" smtClean="0">
                <a:latin typeface="+mn-lt"/>
              </a:rPr>
              <a:t>.</a:t>
            </a:r>
            <a:r>
              <a:rPr lang="en-US" sz="3200" dirty="0">
                <a:latin typeface="+mn-lt"/>
              </a:rPr>
              <a:t/>
            </a:r>
            <a:br>
              <a:rPr lang="en-US" sz="3200" dirty="0">
                <a:latin typeface="+mn-lt"/>
              </a:rPr>
            </a:br>
            <a:r>
              <a:rPr lang="en-US" sz="3200" b="1" u="sng" dirty="0" err="1" smtClean="0">
                <a:latin typeface="+mn-lt"/>
              </a:rPr>
              <a:t>Mxn</a:t>
            </a:r>
            <a:r>
              <a:rPr lang="en-US" sz="3200" dirty="0" smtClean="0">
                <a:latin typeface="+mn-lt"/>
              </a:rPr>
              <a:t>: inhibit conversion of </a:t>
            </a:r>
            <a:r>
              <a:rPr lang="en-US" sz="3200" dirty="0" err="1" smtClean="0">
                <a:latin typeface="+mn-lt"/>
              </a:rPr>
              <a:t>angiotensin</a:t>
            </a:r>
            <a:r>
              <a:rPr lang="en-US" sz="3200" dirty="0" smtClean="0">
                <a:latin typeface="+mn-lt"/>
              </a:rPr>
              <a:t> I to </a:t>
            </a:r>
            <a:r>
              <a:rPr lang="en-US" sz="3200" dirty="0" err="1" smtClean="0">
                <a:latin typeface="+mn-lt"/>
              </a:rPr>
              <a:t>angiotensin</a:t>
            </a:r>
            <a:r>
              <a:rPr lang="en-US" sz="3200" dirty="0" smtClean="0">
                <a:latin typeface="+mn-lt"/>
              </a:rPr>
              <a:t> II.</a:t>
            </a:r>
            <a:br>
              <a:rPr lang="en-US" sz="3200" dirty="0" smtClean="0">
                <a:latin typeface="+mn-lt"/>
              </a:rPr>
            </a:br>
            <a:r>
              <a:rPr lang="en-US" sz="3200" dirty="0">
                <a:latin typeface="+mn-lt"/>
              </a:rPr>
              <a:t> </a:t>
            </a:r>
            <a:r>
              <a:rPr lang="en-US" sz="3200" b="1" dirty="0" err="1" smtClean="0">
                <a:latin typeface="+mn-lt"/>
              </a:rPr>
              <a:t>Adm</a:t>
            </a:r>
            <a:r>
              <a:rPr lang="en-US" sz="3200" dirty="0" smtClean="0">
                <a:latin typeface="+mn-lt"/>
              </a:rPr>
              <a:t>: all administered per oral.</a:t>
            </a:r>
            <a:br>
              <a:rPr lang="en-US" sz="3200" dirty="0" smtClean="0">
                <a:latin typeface="+mn-lt"/>
              </a:rPr>
            </a:br>
            <a:r>
              <a:rPr lang="en-US" sz="3200" b="1" dirty="0" smtClean="0">
                <a:latin typeface="+mn-lt"/>
              </a:rPr>
              <a:t>Effects:</a:t>
            </a:r>
            <a:r>
              <a:rPr lang="en-US" sz="3200" dirty="0" smtClean="0">
                <a:latin typeface="+mn-lt"/>
              </a:rPr>
              <a:t/>
            </a:r>
            <a:br>
              <a:rPr lang="en-US" sz="3200" dirty="0" smtClean="0">
                <a:latin typeface="+mn-lt"/>
              </a:rPr>
            </a:br>
            <a:r>
              <a:rPr lang="en-US" sz="3200" dirty="0" err="1" smtClean="0">
                <a:latin typeface="+mn-lt"/>
              </a:rPr>
              <a:t>i</a:t>
            </a:r>
            <a:r>
              <a:rPr lang="en-US" sz="3200" dirty="0" smtClean="0">
                <a:latin typeface="+mn-lt"/>
              </a:rPr>
              <a:t>) reduce peripheral vascular resistance</a:t>
            </a:r>
            <a:br>
              <a:rPr lang="en-US" sz="3200" dirty="0" smtClean="0">
                <a:latin typeface="+mn-lt"/>
              </a:rPr>
            </a:br>
            <a:r>
              <a:rPr lang="en-US" sz="3200" dirty="0" smtClean="0">
                <a:latin typeface="+mn-lt"/>
              </a:rPr>
              <a:t>ii) reduce circulating blood volume.</a:t>
            </a:r>
            <a:br>
              <a:rPr lang="en-US" sz="3200" dirty="0" smtClean="0">
                <a:latin typeface="+mn-lt"/>
              </a:rPr>
            </a:br>
            <a:r>
              <a:rPr lang="en-US" sz="3200" b="1" dirty="0" smtClean="0">
                <a:latin typeface="+mn-lt"/>
              </a:rPr>
              <a:t>S/E: </a:t>
            </a:r>
            <a:r>
              <a:rPr lang="en-US" sz="3200" dirty="0" smtClean="0">
                <a:latin typeface="+mn-lt"/>
              </a:rPr>
              <a:t>hypotension, acute renal failure, </a:t>
            </a:r>
            <a:r>
              <a:rPr lang="en-US" sz="3200" dirty="0" err="1" smtClean="0">
                <a:latin typeface="+mn-lt"/>
              </a:rPr>
              <a:t>hyperkalemia</a:t>
            </a:r>
            <a:r>
              <a:rPr lang="en-US" sz="3200" dirty="0" smtClean="0">
                <a:latin typeface="+mn-lt"/>
              </a:rPr>
              <a:t>, dry cough, allergic skin rashes.</a:t>
            </a:r>
            <a:br>
              <a:rPr lang="en-US" sz="3200" dirty="0" smtClean="0">
                <a:latin typeface="+mn-lt"/>
              </a:rPr>
            </a:br>
            <a:r>
              <a:rPr lang="en-US" sz="3200" b="1" dirty="0" smtClean="0">
                <a:latin typeface="+mn-lt"/>
              </a:rPr>
              <a:t>C/I: </a:t>
            </a:r>
            <a:r>
              <a:rPr lang="en-US" sz="3200" dirty="0" smtClean="0">
                <a:latin typeface="+mn-lt"/>
              </a:rPr>
              <a:t>Renal failure</a:t>
            </a:r>
            <a:br>
              <a:rPr lang="en-US" sz="3200" dirty="0" smtClean="0">
                <a:latin typeface="+mn-lt"/>
              </a:rPr>
            </a:br>
            <a:r>
              <a:rPr lang="en-US" sz="3200" dirty="0" smtClean="0">
                <a:latin typeface="+mn-lt"/>
              </a:rPr>
              <a:t>pregnancy (</a:t>
            </a:r>
            <a:r>
              <a:rPr lang="en-US" sz="3200" dirty="0" err="1" smtClean="0">
                <a:latin typeface="+mn-lt"/>
              </a:rPr>
              <a:t>teratogenic</a:t>
            </a:r>
            <a:r>
              <a:rPr lang="en-US" sz="3200" dirty="0" smtClean="0">
                <a:latin typeface="+mn-lt"/>
              </a:rPr>
              <a:t>)</a:t>
            </a:r>
            <a:br>
              <a:rPr lang="en-US" sz="3200" dirty="0" smtClean="0">
                <a:latin typeface="+mn-lt"/>
              </a:rPr>
            </a:br>
            <a:r>
              <a:rPr lang="en-US" sz="3200" dirty="0">
                <a:latin typeface="+mn-lt"/>
              </a:rPr>
              <a:t/>
            </a:r>
            <a:br>
              <a:rPr lang="en-US" sz="3200" dirty="0">
                <a:latin typeface="+mn-lt"/>
              </a:rPr>
            </a:br>
            <a:r>
              <a:rPr lang="en-US" sz="3200" dirty="0" smtClean="0">
                <a:latin typeface="+mn-lt"/>
              </a:rPr>
              <a:t/>
            </a:r>
            <a:br>
              <a:rPr lang="en-US" sz="3200" dirty="0" smtClean="0">
                <a:latin typeface="+mn-lt"/>
              </a:rPr>
            </a:br>
            <a:r>
              <a:rPr lang="en-US" sz="3200" dirty="0" smtClean="0">
                <a:latin typeface="+mn-lt"/>
              </a:rPr>
              <a:t/>
            </a:r>
            <a:br>
              <a:rPr lang="en-US" sz="3200" dirty="0" smtClean="0">
                <a:latin typeface="+mn-lt"/>
              </a:rPr>
            </a:br>
            <a:r>
              <a:rPr lang="en-US" sz="3200" dirty="0">
                <a:latin typeface="+mn-lt"/>
              </a:rPr>
              <a:t/>
            </a:r>
            <a:br>
              <a:rPr lang="en-US" sz="3200" dirty="0">
                <a:latin typeface="+mn-lt"/>
              </a:rPr>
            </a:br>
            <a:r>
              <a:rPr lang="en-US" sz="3200" dirty="0" smtClean="0">
                <a:latin typeface="+mn-lt"/>
              </a:rPr>
              <a:t/>
            </a:r>
            <a:br>
              <a:rPr lang="en-US" sz="3200" dirty="0" smtClean="0">
                <a:latin typeface="+mn-lt"/>
              </a:rPr>
            </a:br>
            <a:r>
              <a:rPr lang="en-US" sz="3200" dirty="0">
                <a:latin typeface="+mn-lt"/>
              </a:rPr>
              <a:t/>
            </a:r>
            <a:br>
              <a:rPr lang="en-US" sz="3200" dirty="0">
                <a:latin typeface="+mn-lt"/>
              </a:rPr>
            </a:br>
            <a:r>
              <a:rPr lang="en-US" sz="3200" dirty="0" smtClean="0">
                <a:latin typeface="+mn-lt"/>
              </a:rPr>
              <a:t/>
            </a:r>
            <a:br>
              <a:rPr lang="en-US" sz="3200" dirty="0" smtClean="0">
                <a:latin typeface="+mn-lt"/>
              </a:rPr>
            </a:br>
            <a:endParaRPr lang="en-US" sz="3200" dirty="0">
              <a:latin typeface="+mn-lt"/>
            </a:endParaRPr>
          </a:p>
        </p:txBody>
      </p:sp>
      <p:sp>
        <p:nvSpPr>
          <p:cNvPr id="6" name="Date Placeholder 5"/>
          <p:cNvSpPr>
            <a:spLocks noGrp="1"/>
          </p:cNvSpPr>
          <p:nvPr>
            <p:ph type="dt" sz="half" idx="10"/>
          </p:nvPr>
        </p:nvSpPr>
        <p:spPr/>
        <p:txBody>
          <a:bodyPr/>
          <a:lstStyle/>
          <a:p>
            <a:fld id="{496CAE58-4BCC-485B-B015-A3AC232DDE95}"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44822D4D-3C4F-4498-B95A-5E93E5D6F374}" type="slidenum">
              <a:rPr lang="en-US" smtClean="0"/>
              <a:pPr/>
              <a:t>267</a:t>
            </a:fld>
            <a:endParaRPr lang="en-US"/>
          </a:p>
        </p:txBody>
      </p:sp>
    </p:spTree>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52154DB-AA99-4E6E-9F4B-4D881CE1D336}" type="datetime12">
              <a:rPr lang="en-US" smtClean="0"/>
              <a:pPr/>
              <a:t>4:25 PM</a:t>
            </a:fld>
            <a:endParaRPr lang="en-US"/>
          </a:p>
        </p:txBody>
      </p:sp>
      <p:sp>
        <p:nvSpPr>
          <p:cNvPr id="4" name="Footer Placeholder 3"/>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268</a:t>
            </a:fld>
            <a:endParaRPr lang="en-US"/>
          </a:p>
        </p:txBody>
      </p:sp>
      <p:sp>
        <p:nvSpPr>
          <p:cNvPr id="6" name="Rectangle 5"/>
          <p:cNvSpPr/>
          <p:nvPr/>
        </p:nvSpPr>
        <p:spPr>
          <a:xfrm>
            <a:off x="0" y="452021"/>
            <a:ext cx="9144000" cy="5262979"/>
          </a:xfrm>
          <a:prstGeom prst="rect">
            <a:avLst/>
          </a:prstGeom>
        </p:spPr>
        <p:txBody>
          <a:bodyPr wrap="square">
            <a:spAutoFit/>
          </a:bodyPr>
          <a:lstStyle/>
          <a:p>
            <a:r>
              <a:rPr lang="en-US" sz="2800" b="1" dirty="0" smtClean="0">
                <a:latin typeface="Times New Roman" pitchFamily="18" charset="0"/>
                <a:cs typeface="Times New Roman" pitchFamily="18" charset="0"/>
              </a:rPr>
              <a:t>1. ANTIHYPERTENSIVES</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u="sng" dirty="0" smtClean="0">
                <a:latin typeface="Times New Roman" pitchFamily="18" charset="0"/>
                <a:cs typeface="Times New Roman" pitchFamily="18" charset="0"/>
              </a:rPr>
              <a:t>a) </a:t>
            </a:r>
            <a:r>
              <a:rPr lang="en-US" sz="2800" u="sng" dirty="0" err="1" smtClean="0">
                <a:latin typeface="Times New Roman" pitchFamily="18" charset="0"/>
                <a:cs typeface="Times New Roman" pitchFamily="18" charset="0"/>
              </a:rPr>
              <a:t>Angiotensin</a:t>
            </a:r>
            <a:r>
              <a:rPr lang="en-US" sz="2800" u="sng" dirty="0" smtClean="0">
                <a:latin typeface="Times New Roman" pitchFamily="18" charset="0"/>
                <a:cs typeface="Times New Roman" pitchFamily="18" charset="0"/>
              </a:rPr>
              <a:t> Converting Enzyme (ACE) inhibitors</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e.g. </a:t>
            </a:r>
            <a:r>
              <a:rPr lang="en-US" sz="2800" dirty="0" err="1" smtClean="0">
                <a:latin typeface="Times New Roman" pitchFamily="18" charset="0"/>
                <a:cs typeface="Times New Roman" pitchFamily="18" charset="0"/>
              </a:rPr>
              <a:t>Enalapril</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captopril</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lisinopril,ramipril</a:t>
            </a:r>
            <a:r>
              <a:rPr lang="en-US" sz="2800" dirty="0" smtClean="0">
                <a:latin typeface="Times New Roman" pitchFamily="18" charset="0"/>
                <a:cs typeface="Times New Roman" pitchFamily="18" charset="0"/>
              </a:rPr>
              <a:t>.</a:t>
            </a:r>
            <a:br>
              <a:rPr lang="en-US" sz="2800" dirty="0" smtClean="0">
                <a:latin typeface="Times New Roman" pitchFamily="18" charset="0"/>
                <a:cs typeface="Times New Roman" pitchFamily="18" charset="0"/>
              </a:rPr>
            </a:br>
            <a:r>
              <a:rPr lang="en-US" sz="2800" b="1" u="sng" dirty="0" err="1" smtClean="0">
                <a:latin typeface="Times New Roman" pitchFamily="18" charset="0"/>
                <a:cs typeface="Times New Roman" pitchFamily="18" charset="0"/>
              </a:rPr>
              <a:t>Mxn</a:t>
            </a:r>
            <a:r>
              <a:rPr lang="en-US" sz="2800" dirty="0" smtClean="0">
                <a:latin typeface="Times New Roman" pitchFamily="18" charset="0"/>
                <a:cs typeface="Times New Roman" pitchFamily="18" charset="0"/>
              </a:rPr>
              <a:t>: inhibit conversion of </a:t>
            </a:r>
            <a:r>
              <a:rPr lang="en-US" sz="2800" dirty="0" err="1" smtClean="0">
                <a:latin typeface="Times New Roman" pitchFamily="18" charset="0"/>
                <a:cs typeface="Times New Roman" pitchFamily="18" charset="0"/>
              </a:rPr>
              <a:t>angiotensin</a:t>
            </a:r>
            <a:r>
              <a:rPr lang="en-US" sz="2800" dirty="0" smtClean="0">
                <a:latin typeface="Times New Roman" pitchFamily="18" charset="0"/>
                <a:cs typeface="Times New Roman" pitchFamily="18" charset="0"/>
              </a:rPr>
              <a:t> I to </a:t>
            </a:r>
            <a:r>
              <a:rPr lang="en-US" sz="2800" dirty="0" err="1" smtClean="0">
                <a:latin typeface="Times New Roman" pitchFamily="18" charset="0"/>
                <a:cs typeface="Times New Roman" pitchFamily="18" charset="0"/>
              </a:rPr>
              <a:t>angiotensin</a:t>
            </a:r>
            <a:r>
              <a:rPr lang="en-US" sz="2800" dirty="0" smtClean="0">
                <a:latin typeface="Times New Roman" pitchFamily="18" charset="0"/>
                <a:cs typeface="Times New Roman" pitchFamily="18" charset="0"/>
              </a:rPr>
              <a:t> II.</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Adm</a:t>
            </a:r>
            <a:r>
              <a:rPr lang="en-US" sz="2800" dirty="0" smtClean="0">
                <a:latin typeface="Times New Roman" pitchFamily="18" charset="0"/>
                <a:cs typeface="Times New Roman" pitchFamily="18" charset="0"/>
              </a:rPr>
              <a:t>: all administered per oral.</a:t>
            </a:r>
            <a:br>
              <a:rPr lang="en-US" sz="2800"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Effects:</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err="1" smtClean="0">
                <a:latin typeface="Times New Roman" pitchFamily="18" charset="0"/>
                <a:cs typeface="Times New Roman" pitchFamily="18" charset="0"/>
              </a:rPr>
              <a:t>i</a:t>
            </a:r>
            <a:r>
              <a:rPr lang="en-US" sz="2800" dirty="0" smtClean="0">
                <a:latin typeface="Times New Roman" pitchFamily="18" charset="0"/>
                <a:cs typeface="Times New Roman" pitchFamily="18" charset="0"/>
              </a:rPr>
              <a:t>) reduce peripheral vascular resistance</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ii) reduce circulating blood volume.</a:t>
            </a:r>
            <a:br>
              <a:rPr lang="en-US" sz="2800"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S/E: </a:t>
            </a:r>
            <a:r>
              <a:rPr lang="en-US" sz="2800" dirty="0" smtClean="0">
                <a:latin typeface="Times New Roman" pitchFamily="18" charset="0"/>
                <a:cs typeface="Times New Roman" pitchFamily="18" charset="0"/>
              </a:rPr>
              <a:t>hypotension, acute renal failure, </a:t>
            </a:r>
            <a:r>
              <a:rPr lang="en-US" sz="2800" dirty="0" err="1" smtClean="0">
                <a:latin typeface="Times New Roman" pitchFamily="18" charset="0"/>
                <a:cs typeface="Times New Roman" pitchFamily="18" charset="0"/>
              </a:rPr>
              <a:t>hyperkalemia</a:t>
            </a:r>
            <a:r>
              <a:rPr lang="en-US" sz="2800" dirty="0" smtClean="0">
                <a:latin typeface="Times New Roman" pitchFamily="18" charset="0"/>
                <a:cs typeface="Times New Roman" pitchFamily="18" charset="0"/>
              </a:rPr>
              <a:t>, dry cough, allergic skin rashes.</a:t>
            </a:r>
            <a:br>
              <a:rPr lang="en-US" sz="2800"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C/I: </a:t>
            </a:r>
            <a:r>
              <a:rPr lang="en-US" sz="2800" dirty="0" smtClean="0">
                <a:latin typeface="Times New Roman" pitchFamily="18" charset="0"/>
                <a:cs typeface="Times New Roman" pitchFamily="18" charset="0"/>
              </a:rPr>
              <a:t>Renal failure</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pregnancy (</a:t>
            </a:r>
            <a:r>
              <a:rPr lang="en-US" sz="2800" dirty="0" err="1" smtClean="0">
                <a:latin typeface="Times New Roman" pitchFamily="18" charset="0"/>
                <a:cs typeface="Times New Roman" pitchFamily="18" charset="0"/>
              </a:rPr>
              <a:t>teratogenic</a:t>
            </a:r>
            <a:r>
              <a:rPr lang="en-US" sz="2800" dirty="0" smtClean="0">
                <a:latin typeface="Times New Roman" pitchFamily="18" charset="0"/>
                <a:cs typeface="Times New Roman" pitchFamily="18" charset="0"/>
              </a:rPr>
              <a:t>)</a:t>
            </a:r>
            <a:endParaRPr lang="en-GB" sz="28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blinds(horizontal)">
                                      <p:cBhvr>
                                        <p:cTn id="1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145E4A-E56D-42FF-8A87-B4BEB57BB7D0}"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269</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1371600" y="2725738"/>
            <a:ext cx="6553200" cy="329406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0483" name="Rectangle 3"/>
          <p:cNvSpPr>
            <a:spLocks noGrp="1" noChangeArrowheads="1"/>
          </p:cNvSpPr>
          <p:nvPr>
            <p:ph type="title"/>
          </p:nvPr>
        </p:nvSpPr>
        <p:spPr/>
        <p:txBody>
          <a:bodyPr/>
          <a:lstStyle/>
          <a:p>
            <a:pPr eaLnBrk="1" hangingPunct="1"/>
            <a:r>
              <a:rPr lang="en-US" smtClean="0"/>
              <a:t>Pharmacokinetics</a:t>
            </a:r>
          </a:p>
        </p:txBody>
      </p:sp>
      <p:sp>
        <p:nvSpPr>
          <p:cNvPr id="6" name="Date Placeholder 5"/>
          <p:cNvSpPr>
            <a:spLocks noGrp="1"/>
          </p:cNvSpPr>
          <p:nvPr>
            <p:ph type="dt" sz="half" idx="10"/>
          </p:nvPr>
        </p:nvSpPr>
        <p:spPr/>
        <p:txBody>
          <a:bodyPr/>
          <a:lstStyle/>
          <a:p>
            <a:fld id="{77DF6DDB-D284-472B-B7FD-FC66848DBA83}" type="datetime12">
              <a:rPr lang="en-US" smtClean="0"/>
              <a:pPr/>
              <a:t>4:25 PM</a:t>
            </a:fld>
            <a:endParaRPr lang="en-US"/>
          </a:p>
        </p:txBody>
      </p:sp>
      <p:sp>
        <p:nvSpPr>
          <p:cNvPr id="8" name="Footer Placeholder 7"/>
          <p:cNvSpPr>
            <a:spLocks noGrp="1"/>
          </p:cNvSpPr>
          <p:nvPr>
            <p:ph type="ftr" sz="quarter" idx="11"/>
          </p:nvPr>
        </p:nvSpPr>
        <p:spPr/>
        <p:txBody>
          <a:bodyPr/>
          <a:lstStyle/>
          <a:p>
            <a:r>
              <a:rPr lang="en-US" smtClean="0"/>
              <a:t>Nursing  Pharmacology</a:t>
            </a:r>
            <a:endParaRPr lang="en-US"/>
          </a:p>
        </p:txBody>
      </p:sp>
      <p:sp>
        <p:nvSpPr>
          <p:cNvPr id="7" name="Slide Number Placeholder 6"/>
          <p:cNvSpPr>
            <a:spLocks noGrp="1"/>
          </p:cNvSpPr>
          <p:nvPr>
            <p:ph type="sldNum" sz="quarter" idx="12"/>
          </p:nvPr>
        </p:nvSpPr>
        <p:spPr/>
        <p:txBody>
          <a:bodyPr/>
          <a:lstStyle/>
          <a:p>
            <a:fld id="{B3FF6EFA-CE3E-45B5-8032-ADD62FD9E906}" type="slidenum">
              <a:rPr lang="en-US" smtClean="0"/>
              <a:pPr/>
              <a:t>27</a:t>
            </a:fld>
            <a:endParaRPr lang="en-US"/>
          </a:p>
        </p:txBody>
      </p:sp>
      <p:sp>
        <p:nvSpPr>
          <p:cNvPr id="20484" name="Rectangle 4"/>
          <p:cNvSpPr>
            <a:spLocks noGrp="1" noChangeArrowheads="1"/>
          </p:cNvSpPr>
          <p:nvPr>
            <p:ph sz="quarter" idx="1"/>
          </p:nvPr>
        </p:nvSpPr>
        <p:spPr>
          <a:noFill/>
        </p:spPr>
        <p:txBody>
          <a:bodyPr/>
          <a:lstStyle/>
          <a:p>
            <a:pPr eaLnBrk="1" hangingPunct="1">
              <a:buFontTx/>
              <a:buNone/>
            </a:pPr>
            <a:r>
              <a:rPr lang="en-US" smtClean="0"/>
              <a:t>Duration of Action</a:t>
            </a:r>
          </a:p>
        </p:txBody>
      </p:sp>
      <p:pic>
        <p:nvPicPr>
          <p:cNvPr id="20485" name="Picture 6" descr="Figure-02-04"/>
          <p:cNvPicPr>
            <a:picLocks noChangeAspect="1" noChangeArrowheads="1"/>
          </p:cNvPicPr>
          <p:nvPr/>
        </p:nvPicPr>
        <p:blipFill>
          <a:blip r:embed="rId2" cstate="print"/>
          <a:srcRect/>
          <a:stretch>
            <a:fillRect/>
          </a:stretch>
        </p:blipFill>
        <p:spPr bwMode="auto">
          <a:xfrm>
            <a:off x="1752600" y="3270250"/>
            <a:ext cx="5715000" cy="2216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data:image/jpeg;base64,/9j/4AAQSkZJRgABAQAAAQABAAD/2wCEAAkGBxQSEhQUExIVFhUXGRcZGBcYFxwYGxgYGyIfHB0aHxwfHiggGBslGxkZITIhJSksLjIuGh8zODMtNygtLi4BCgoKDg0OGxAQGzQmICQyNiwsLy0sLjUuNCw0MDAsNC43LSwtLDQyNCwsLTQsLS8sLCwsLDQsLCw3Ly80LC0sNP/AABEIAKcBLQMBIgACEQEDEQH/xAAcAAACAgMBAQAAAAAAAAAAAAAABAMFAQIGBwj/xABKEAACAQIEAgYFCQQIBQQDAAABAhEAAwQSITEFQQYTIjJRYUJScZGhBxQVIzNygbHRYnOywRZDU1SSk6LwgrPS4fEXJISjNDVE/8QAGQEBAAMBAQAAAAAAAAAAAAAAAAECAwQF/8QAMREAAgIBAwIEBAUEAwAAAAAAAAECEQMSITEEUUFxsdFhgcHwEyIyoeEFM5HxQlJy/9oADAMBAAIRAxEAPwBvp/0sxGGxl5FxVy1bTDdaoWyLoNw3GQBiR2FPZEkgbeNOYvptfsi3baybmIGHS/eVbjAS2mRMi3MzEg7wu3aNdnjOiNu5euXmRGe5bNliSxDWiS2Qr3dzvE+dV5+TrDxbATL1a5EZb15XFuZyZw2dknZSSByigOb4n0/uWuvZcNca3YTDXLha9kcJfE9wr3l2yz46ipMV0uuWbmM+1ui3ewtpUN0KPrlGq9iRq2oYt7RXS3ugVlluq1tSt5bSXBnuDMtrRBodIHhE85re90HtObjMik3HtXH7b6vajId9IgaDQ85oChwPTFit3r7d229q91LLbL4jXKGDAokwQeY/OleMdPTYuABS6fU5ouOLiC7EFrfVkW99ndSfCuywnRgWmuMmUNdbPcOZjmaAJ120A0EUhjvk/sXne5cQFnyF4uXVDFIykqrBSwgaxNAc9iOm11Lrr1DG0mKTDNc6/XM+WGCZdR2tRPhvyLfTe611ALDdS+KOFW6b8MXWZbq8hhZUx2p9ldPc6EWmzyinPdW+3bfW6sQ++kZRoNNNqpv/AEzJxgxJu2QFvG8FS0ysz6xmbOVO8khAWjWgKvh3TC8Ratoty9evXcUqi5eCKqWGgkstv2AAKT4nnWuC6Z4nEYjBizb+qvW7pdXuwytbfI+oUzl3HrT6MV1N35PrDKq5FGR3dSty4rq1zVyHBDANOomPKt/6B2QLAFtV+bz1WR7iZQYJHZIzAkSQ0zz3NAcvwrp+19lKWbhsuLxS4HckdVMdYOrCoGykCHbWJHhnh3Tq9cyl8NcUXMM+JtBL3Ws4SJTLlEMZ03nT2DoU6EYe1cBGVGcvlTrrgQswIcrazZJIY7Lzmph0Es5UXIoCWmspD3BltNErMzyHa386A45enVy9YzqerYXsMhW1fzOOtbKVcPZBSOfZ11hhFNnp1dF3KbDdUMZ8zNwX5OcxlbJl21110866O38n9kBhkDZmtuzPduuxa3qkuzFoXksx5VIegtnXsLrfGJPbufbj09/Idnu+VAVGL6Whbd1k6ybZUfXdbYQktl0dkOY7wFBJ08aocR02v3VwxTPZb6RsYa6slgyMCSBnRWAIjdQdK7/inRUYi2bd7KyEgxmZSCpkEMsEEEbg0jb+T+woACDS8mIBNy6x65BCuSWJYxyOh5g0Byn9MMRev4U2w1vDPiLtrObmZrotq8ymXsDMsiGnSmOHdO7lzqWaxcW1iBeNgrdzu3VAmGSBlLBTEM2sCujsfJ9YS6Ly21DhzcH1lzKrtILBJyiZMwPyFa4b5O8PbYstpBIuKBnuFUFzvhFJy2s0mcoFAcTxH5RMQ2Cv3rKoly31UqbzM6B3CkPba2pB1A0kdomdNbfinTa9ZuNa+bs9y2ivdRbrtGYmEtlbR6xoE9rIOU10H/p7YKXUZA4uqqubl27cYqplVzOxZQDqII11ov8Ayf2Xykg5lXJmF+8rlJnKzqwa4JJ7xNAUVzprcF3EjqLhs4YBrt3rQCFNrrR9WYYtMLG3MkbVAend1Ec3sOyMML87tqL+cPbkDKWyDI4JHIjzrr7PQ9FN4hE+uCi6CWYOFXIAQZAGXSANedJYf5OsOi3EFtctxOqbNcuseqG1tSzEonkpFAc9e6eXLS4g37Do1pLLqq3s/WC8cqa5RkMxO/OJ523R7pDdxJuq9t7bWyonM5RwwkFWdEJiCCMuhHnVpiOg9q51me3bbrES24YsQyJqojYQdZGs86l4Z0RXD5urJ7USXu3Lh0mBLliAJOg8aA5Gz05uPfvWVtQ9vrctt77W7tw2wSCENuMrZdCrN4xvGo+UAvauXbNm7dW3YtXWy3CWFy6YFqAp7olmbkBsa6nC9BrVu6LyrNxc+QtduuEz97IrErbn9kDTTakuCfJ2LGHuWXdX626112QvZ7RYMuXK2ZAsKAA3I+NAc1d6b4q4MK2HFpusxBtMFxLMD2MwWTaDWydZlZGUaHNo6nTp2xBtJZuOi3/m7uruWV9AzZRbym2rGCS4POPHoG+T6wbfVlBHWdbm6271nWxGc3M2ctGneqRugdo3etyw+ZWOW7dVWZYysyBgrnQasDPOaA5az05xDvbVcKSLty/Ztt85iblqdxk7KkLM6ka6HSb3o1x5sXh0vw9ssWBQvmysjFSJ0kSu8U/Z6E2kNsqig27j3U7b9m5cnO2+sydDprpTHDeiww9sW7QVUBYgZmOrEsdTJ1JJoCPr29ZveaOvb1m95p76Gf1l+P6UfQz+svx/SgEevb1m95o69vWb3mnvoZ/WX4/pR9DP6y/H9KAR69vWb3mjr29Zveae+hn9Zfj+lH0M/rL8f0oBHr29ZveasOE3Cc0sTtuT51r9DP6y/H9KbwGAZM0kaxtPKf1oCxooooAooooAooooAooooArm+LcfMlbMabvvr+yNvxP/AHpzpHjCqC2p7VyR7FG/v2/E1zWJAUQKrJm+LGnuyZMczvgmclily+CTzhA35GKlwXSC7bI6w9Yp32BHsP8AI/Cq7DMJw2v9bf8A+WtSFJQeyqWdEox2TX3bO6wuIW4odDKn/fvqWuN6MY427vVk9l/g3I/jt7q6XjXEkw1i5fuGFtqSfM7ADxJJAHtq+razknjalpXjwO0V5lw75SxcxNm2ti5F24iZmcT2yFnIJEa8jXptYdN1DzRbcXHzr6Nl8/T5MLSmuQoopXEYhw2W2qM2RmhnKmdAg0RuyTmluUCA06dSi26RgNUUsHuz3LeXMNesM5MupjJ3s+mWYI1kd2qax0ia6Xt2FsveQLKG64XNmAcBuq7oUyGiSSOzEEzp3SbW/G69/wDRVzimk3zwP4biLNjL9ggZbdnD3AdZJuteUg8oAsrHtNWdc/w//wDZ4ud/muB8/TxdX1xwoJYgAbkmAKqWIcTjUttbRjDXWKoPEhSx/CFOvs8aWHGrUakg6dnKSwnQSACRMGJ8D4VixeF68HQ5rdtWGYaqzsR3TzyqpBI07cbggRWsNiANeoB/ZBiM0idJMAt4atOlNy8kkl38fvyJX45YBjOSYYwFYmFEk7bR75rZONWTsxOoEhW3Ow21MiIH8jWuEwtxWGcWsvaJyrEbEAe1izEmdqeNlfVX3D/fIe6hQkooooDW6pIIDFSQQGESPMSCJHmCKqvnN2wyi8wuWnYIt0DKyM0BRcA7LBm0DLl1ZRl1mrekuNYfrMPeQmM1txI3EgwR4EHWaAdrjuC4JHw9lmt3GZraEt9YZJAJMzrNdXgr2e2jn0lVveJqi4Vw57uGwLJibtkJZWVt5CHzIoGbOrDSNNOdbYmt7df5+PYhmv0da/sbnuufrVViOHYiexZtkSYzC/IEtBMEcsggc51rosPgWZ1YY+84Ru0v1EH9lstoEe8H2VCmCMN9TcEmMvXAaSxzCNE5ba6+2ZnOuHflf1oFVg+GXM/1tpckGAi3gc0iJzE6AZveKe+jrX9jc91z9aa4dhjmE2biAEmTc5gnWBqZj405Z4TbXLlzALEDMYEbaeHlVfxWKKnDYdUxFjIjrJuAznAIykxqYOtdLVdxD7fDfeufwNVjVZyumAoooqhIUUUUAUUUUAUUUUByfFbufEOeSAKPw1PxJqpxj1JevFrlwKCxLuYAk7nwqW3wPEXPQyj9ogfDf4VlydyqK3N+C8FtXrV27cBYrKrqRlIGbMI5yR7qis6oK6Hg+C6my6O6SxbUHQaZecagqaq7fA76jstbceTfqI+NTRT8RNu35FLfBBkaEairv5QcO+J4VdNsEtlt3co5hWV2HmYB08qrsdgrq960w84ke8SK6jgdxvmilVzMFbKpMSQSAJ5TA1oldotOelxmvBng3Ri7GMwxU6u62wRqVLkKHHmJ9019B8LvMyRcjrEJR42JHP8AFSD+NUOC6PWrV84i3w5FuTo/WARMywWSqaeqJ19tX2EBzuSpXMttoPJoIInYkBVqMUHBUyev6qPUZFOKrYcpe1JuXDLQAigSuWRLFgB2gTmAM+qIHMsUtgV0dogs7k9jITBygkbt2VUZuYAO0VuuGcIzVZw7gFixde7at5XecxkneCY8Nh7oGlWdFUcU3bRVxTabXBy3EcJiUxt29atuyXLOHtyj2lIa218tIuA8rqwR50Wjic2a7g7l1gezmvWgqjYdgNlz7y8TqYgQB1NFX1OqJreypw/EcQWUNgnVSQC3W2zlHjAaT+FW1FFVJCiiigI3vqDBYA9n/UYHvIit8wqn4qsu4mJGGE+H1jVjB4PKGC4hmjQSQ2SCSQddTDRr4A71xz6iUZuJZLYtkvqTAYE9r/SYPuJitMb9m/3W/KqLCYW6WAW+QSMTDZFMfWLr5661c3LbLYYM5dghlyACxjeAAB+FdGKbnG2Qw4R9hZ/dp/CKR4Cx+Z4YBGYGwklSBHYEbkGTsI+FPcI+ws/u0/hFJ9HroXB4bVQTYtxJiYQH3VsnUX99yKsqOjXA3wLnLbuXBdZQzFkUWlhjtnbNBhYWBr2RE1dDHXZINu2d/wCtC6DbSDrANc/0G4pjWa6OIMiyyCyCbYJJzEqoXvCACDrPInWLtxhJJOTWAZnmfDkZG++nlWWPQoJQjSXn9Wy0ulXSv8JVS4p2u+zGFxd86iwpHI9aNddOR5U7YZiJZcpk6TOxgGfMa/jS+HxtmFVHQDZQDHkABWTxOyN7qf4h7auVIeIfb4b71z+BqsarMY4a7hWBkEuQfEFGqzqz4QCiivMen3FL+IxbYOziDYs2bYuYi4phiW1CkjUDLGnPNrOlZylpVmuHC8stKPR8TiMkdlmn1QT+W3/asYXE557DrBjtiJ3Gmvl8RXy9xTiOVyLF68VHpF2Gbziac4Lil6q/cv3brFVXIouMMxYnfXllHvrL8ddj0H/SpJXq/Y+naK+W+BWMbi72TCm8WJ9F2AQeLNPZHma+jOifC7uGwyWr99r9wSWdiTqdcoJ1KjYE/DYXhPV4HN1XSrBtqt9i4ooorQ4zCqBsKzRRQFbjVw6tFwKCwYyZGmpMHkdzprzrbB4ywsW0YCDlywQQTOhB1k6nXeD4VticJcZiReCjSB1YMDSRJM7gmfPyqPE4S52mGICjeTbU5RpOunhv+k0BMOJ2onOImJMgTAO/PRhWq8Xsn+sH4yPPmPCT+B8DVWuLNxhkumGYKo6pDlJAcqdZ2Gp8fg/8wvf3n/618tPZpQDeFxqXO4wbQHTwMgH2SCPwPgaYpTC4Z1MtcDeQQKOcARrGvMmm6A0v3QiszEAKCSToABqSfAVBZItWVzQMqqO9OuggM5BMnQFt5rbHE5CBmklV7JUEZiAWGbTQEnx00BMCjFzKKA2rCSMugUFpObkSAukmWG2pGkVt9+BBouLfT/290T1fO1pn739Z6G7R/wAOalH44JdFts11VuMbYe1n7B0WBcmXBDDwHeykgVbVRYfovaTFtiwz5zJyz2QSGBP+tvf7KzlNprTFPffd8f5KTc1Wnvv5E2Kv3DBW4tosizaulJSZJPZzSwiO8V0NQnFXjGW/h9DlMtMmYM6bjbSPHnAY4naZn/8AxluDKO11gUyZBERsBB35+VKHCNIjBpENr1njIiI0kBZ12YjxozQnu4ts4KYmyU0kEiQoy5joOYzc4Ej8GOuIcMb6dXMHtKJhTI23ntTm2G2k0tZwhKuWwwVoJT6zNLGT5ZRm2jbMdtaLeHYugOGQBS22wMEKVMj0Vtju8ztloCy+e2/7Re9k3HeicvtjWpwZ2qiVLoAAwSQHzAdaNCBGYEroY0AHjy1pz51iJI+biJgHrBHt2mPwoCLiP2jf/G/5jVCbeGKXLbW16tzcLhxKMS0PvtNw+UnXzo4leIzuykEJhmKjUyLjEqPE8qks8RTNpbaSATC9qddwNTECTylRzrzMv95l1wVuEwmEVhmt2QqjFTKKYyOp8Nwvwq9DWzhybOXqyhKZIywQdo0iq7DYkK0lHaBi9Askw6nQc52HidKtLt3PZZoZZQmGEMNNiORrs6b+2ir5DhH2Fn92n8Iqu4LjLdvB4XrDE2bcdkn0ROwNWPCPsLP7tP4RSPAsTkweF7LtNm33VLeiN42rp/4v77kGx43hTctIW7btltzbbvAE6HLC6TqYrI4phyNVI/ZNs/pH/nzqb6UGZF6q/wBoxPVHKukyx9EedA4kZjqL27a5dIGx35jX4b6VUWbYXE2XYqo1Gp7BGx8SImdfjTHzRJJyLJEE5RqN49kk0s3ESAD1F7UA90SJJEHtaERPsNYHFNY6i/OnoCNfPNFAa48fXYb71z+Bqsqq8U+a7hTBElzB3E2zofOrSrPhAK8F+UzGNax+PtgGcR82y/tKEUafiCPwr3qq9+HYe5dTEm3aa4qwl2ASFOohvDUwfM+JrKcdSo6elzrDPU1ex4h0Z+SbF4gB75GGtnWGGa4R9zTL/wARB8q7joh8meAOGsXbiPdZ7du4Q7kKCygwFWARrsZr0R7mhywSOUxrEgE6xuOXOq/o1aa3hMNbuAK6WbSOsg5WVVBEjnW0IKOFx+K9HvRObrcuSV3XkNYDAWrCBLNpLaD0UUKPbA5+dM1iazVDlbsKKK0uXVUEswAUSSTAA8SeQoDeitDdUekOfPw3rC3lOzA7jcbiQR7wR+BoCSosRfS2pZ2VVG7MQAJ01J0rJvrvmWJA3G5MAe0nT21XdJeCLjLPVM7JrIZZmYI5EHYnmP5VWTaTrkrNyUW4q2NWYa6zCSpS2VPYKEy+qx2pgiSdIyx6VN1T8G4Y1i4UAQ2hatqH/rWcNcZgxnuDMCB+21W5NaS8PJegi21uZorU3BIEiSCQJ1IESfYJHvFBceI5c/HQfHSqliDFiWtDSM0mUzDQGNdkObKZ8iOcjAUG9MCUSAShkZzJAfYg5FkDwE8q2ZPrFcxAUqDmO7FSRl7p7ognXcDczphyFZsxUPcYkLnLSIhYB2lEkgCJDb6k6XS+X3+xA3RRRWZJpduBQWYgACSToAKjGNt/2ibkd4bgwR79K5zhPE8TiL9+zesi3bUnKxTmCCBqYaRP+GRodI+OFcKqsc1wSqFUtWtM+hMEABdZby38svx4Um3Vule25TFNZFcTp/ntvT6xNdu0NfP2VtaxCt3WVvYQfyqntXrNxVYYN2WIXsIVABmAM0b1Jh+KW1tpcNh7JuZjkZFVxAklgDAkwN92Wt9L06vDzRcp+LdIDgXgI97rbtxiTcDZYgZFhdBpsZIJG86diKpLHGrEHtZpdiOxEb+UbDc6/jNMJx6wQpDN2jC9hxJ00gj9oe8VV6nNybtPj4GcYyUm29nwq497Gr+CVmLEmT1e0egxYcvE61MLdRYLGpdUshJAJWSCNRvuBI86YrN4oN21ua2LWcEqsGBMjrN49Ngx5eI0rbG/Zv8Adb8qnqHG/Zv91vyq8YqKpEEXCPsLP7tP4RSfR24RhMLCFvqbexAiEEbkb7U5wc/UWf3afwil/wCjuE/umH/yk/SrpqqYJ7mKuBkAsOQxAZsydgEEkkZtYIAMeOk1CuMv7HDH2i4scvx56+wxNY/o7hP7ph/8pP0o/o7hP7ph/wDKT9KVHv8At/IJTi7sT83MydC6zEA+zeR7RWnz29MfNm2mc6+727fHwrX+juE/umH/AMpP0o/o7hP7ph/8pP0pUe/7fyDS+7NdwxdMpz3NJzaZGjX2VbUjheD4e02e3h7KMJAZbaqYO4kCaeo2vAGtxAwKnYgg8tD+VVzcBsSDkiN4J10gA+QERHgKY+krU5TcUNJEN2SSDBgHvCdJGlY+lLP9tb/xDwnx8NaqCAcAw/8AZD8ST4efkK2HA7EEdXv+03u30HltTAx9rs/WJ2iQvaHaIMQPEyaZoCswvAbFuCEkgghiSTIMj3Gi50ewjEs2Ew5JJJJtISSdSSY1M1Z0tjsclkKbhgMwUHzIJ90A0By+NbAYcE4jAWbX1rW0Bt2W6xREXBGwJYaGG8qu8DwLBiblrD2V61UlkQLnUQygwBpsY99KYm1hMRC3Qry+ZIV0MmI1EE6gSdpXXUVf20CgAAAAAADQADYVDvW+K8Kv6mcdep3VeHf42V/0HZzZsp2iMx1Ohzbzm03nxo+gsPr9UNfM+3xqyoqTQTtcLtKIVIkqT2mklSCNZk6gVDc6P4ViWbC2CzEkk2kJJOpJMakmrKigKv8Ao3g/7nh/8lP+mtX6M4Mgg4PDwQQfqk2P4VbUUBXDgeHyIgtKEtgKirKqoHIAaf8AgeFapwGyCCVJIMgljprIGh5VZ0UBTrwXDq6oLSjTMCHIJywp0mSACuu2ommcHhkmQoVrbMIDyB3iJAMAlbmaCNMw8BU2IEPbIB3ZSQoMAgnU7qsou25y+0Ztgi4+hhgp7oAzCQddyYC78gKvSr5fUg0+jLMR1NuMoWMixlBzBdtg2seNbHAWpnqkmWM5Ru4hjtuw0PjTNFRrl3JoRvcHsOAGs2yAUIGURNucntyyY8K+fuluMe9i8U9yWIu3FAPoqjFQAOWiivo+vNOmvycXL+Ia/hXtr1mtxLhKjN66kKd+YjeTOsVh1GucVvdHp/0vPjw5W57WuS8+TK8i4K1YUklFLTyYOxYsv7OZiPdXSY9LpjqmVd5zCfZ/v86puBcDGBw+FtZsxtMys0RPWliwHgudlj2CukrSPCODK7ySd3u9ysNjESPrEie0I3GkQcuk66GYBGpgzLgrV4H6x1YeAEfjtvP86eoqTMKKKKAKKKKAqOjjhE+bHR8PCRzNrUWrnmGQCTtmVx6JqLH4zGpdYW8Mly0BKnrArMcvd1Onb5x3eRNRX8GMbdzyyW7LMivbbJcuMDFwdYvaWyHXKVEZmtmeyBmS4zhrT33DWsWxB1y6o2ZbSiFbR1Ag68xcAk5hQFnhOIYsuFuYNUQls1zrl7Ky0dkAk9kLz3blBiK/xPG5XyYAZgGyTfUy0kLI00ywx7Xl51Q4i3h4bNaxzBVWdC57ZzDLuGbUyZkTvJmp0x9rDl77W8asESTDKBoxGpyqDJBP7MkhtaAu8XxPFC7kt4RSuYgXTeWMoUGcnekvKxyGs8qtcFcdrds3FCXCq5kmcrRJUHnBn3VxXEOGYW2XPzfFO4OdWVBvcFxuywExN1wdyI10Fb3bOHzN9VjyQQDcVe0Cc8Q3fbKbj+MQJ0C0B3NFVvALCLazJ1oFxjcy3TLKW9HnAEbSasqApblh8zZcPYYZiZgSZYzP7RIBPmPdHesOVQnC2CxV88hcq7KBPOV0jmFiRUGIW2zsGs4gwXG0Ahi2oiJBkwTroPCaiOHtkhhhsQMzQRECB4iOyvbJEQSR7aAsltXR/UWjBBQAABBoW56tPMR3fe1g7t4mLiou+xknz32nT8eUa1uGwFlzk6h1G+ZpUmNQfu+IPONNadfgVk+ifR0DEDswRt5gH260BTdLeGXMX1Jttct5MzEFTrqB4HtCNtDB0I53WKxwtqoa1eudpbfZt5jOgzkerrq3tprErltMEDAhDlCBcwgaZQ3ZnwnTx0pfiVohCxv3EAYNK5Bpp2NUPZ5666nWqt4sTlka+L38ERjwR1OV05c8+HwNOBuzo5uJbBW7eRcm2RHZVmRo0DWKs65rovx6zcL2lu22c3L7BVcExnY7TMQd66Wp/Gx5ZOWPi2uGvUs4uOzCiiipICiiigCiiigCiiigFeJQEzHL2WRiWmAFIJPZ1nLMecTpRi1Ae28LIJQkqScr8gR3Zdbck6QPZU1+3mVlkiQRIMETzB5HzqFPrbSmYLBW7LTB0PeUjMJ8NCPbWkXsvvkgaqvfjVgXxhzcHWn0YPhMTEAwRpPMeIqcLd0lrfoT2D/x+lz5eHOaqr/R0Nf+cxb68K0MVaM2gQkZtgoAI5kAiKzlGW2lrne74KT17aK53vt7l1cvqpAZlBIJAJA0ESfYJHvFajF24B6xIOoOYbRP5a1WXrdwC012wt66oBL2+yoYEaAMSRvO5nKZiBS1uzAI+ZEDQ/aGSfGQJkSTP84FS1To0LtmS5AzA6ggA81IYfyNT1R4dWtuMmEyk6E59ApG2xjUKNPA+Us/Pr393PLTNrznlHq8z3vIxALOiocJdZlBdMjc1mfjz0rjuO8cfEObNhiLQ0Zxu55gHknnz9m9ZzUUb9P08s0qXHi+xb8W6VWrRKWwb1waEKYVT4M38hJ8YqjucVxt0z1gtL4Io+JaT+VIlrWHEAAnb/tT+F4Li8Rq0WUPrglv8A2/Eg1zOUpP2PYjgwYI2685fRHR9HMc7qyXGDMkHMIEgzuBpOh2jlVrfuZVZvAE+6keCcIXDIQGLM2rMdz5RyA8PM01jfs3+635V0xutzxs7g8jcOBbo/ayYWwsyRatyfE5RJPmTJ/GqjiOIPzhkTHMrM4+rFnrAkW87KT6IKpmmRGcc2FXnCPsLP7tP4RVXxBcYLztZs4Up2MrNPWEBTmzGQAZOVYnnO+ljErcPi2uui2+KMGcqVRrChmCDtwCAYJO5BjQbitcNxPJ1dx+J51y5jbOH74FskwF7ebsO8Se62hiadt4XGjNFrArlVerhXmYbNMRkEkRE6ZhOsjGH4filyr1GBy7GFYdjOAFAjlYESeYAiKATfFIrsy8UuAZ7r3EKhwAzZVUZgTaVNR5xMRpWjYkAFBxUgQDraJbtLlPaJky7ZgBBGWNgYsLnDMQLhdbOCOtxVLI2YWySwGmmpCT92e0aL+FxuoW1gWHaAlXEqAOr01jUa+HKYkgR4PiyWm6y7xDrEy5SvVBQGI6wOSBIlIjlqI3FdJhcStxcyGVkiddwYPt1B1qowWExBuHr7OENogjsA5gQYTvAhhknwg7b6XiKAIAAHgKAzRRRQBRRRQHGY/pnbbF3uHmy05LgzspdCRbLkG2NWXKDoDJ8NZqu+Wu8wwthBOR7wz+cKxAPlOv/CK7biOHQJduZVD9WwLyLbRB062JQefLflSPS/A2MRYNi+SofVWAkoy7MPMT+IJFZOLaas7sebHCeOajSXO977W/4PHfk1dbWO6whnKK7Ko3htHYfdU7eflXvltwwDAyCAQfEHavNegvRBMNilvXMSLrgEWlW2yd4EZiTzy5tPaZ0r0DhS5UKeozqPJZJUf4SKtBze8+WR/UMmPJmvG7VDlFFFXOIKKKKAKKKKAKKKKAKXwIIUgzozgSoXTMYgDSIgTziaYpK3cVHvSVUQtxjqIBGXMxPZ/qztyGvibLh/f3yB2iocLikurmturLtKmdfD21nE3xbUs2wFU1Kr8CLVWVvGSmdMxu5gNOriYJA+8dRPhoOZE1/WWSZ6zEiANmgaFW2GgMso08I9tzwjia4hC6qyicvaiTEHkTprT1RCanFSjwwmmrRScNwqOGUPf7Jtk5217ug9hU60zc4OpYt1l0ExswGwAnbcgDXx8KsqKsScp0n/8Aa4dsty4WvFbeZ2Byr2ixBgEaSPIkVzFniNpLX1Tqx2OUzHlpzrpflJ4BdxmGC2tWUyVmMy8xJ05VxvRXoJeXF2rhtdXbQgvOmaDmCwQCdYPhM1zZVJy2Pc6KeGGD8z+LO66M8CW1F29BvnWCQeqkTlH7Ubn2xpv0ecTEifClr3DbTks1tSTueZ5fkKwvCrIIItqCIjyiI/Ie4VvGKiqR5GXNLLLVIcqDG/Zv91vyqeoMb9m/3W/KrGRHwj7Cz+7T+EU3SnCPsLP7tP4RTdAFL46OraYjzBI9w1piocZ3G3/Bsvx5VD4LQ/UiaiiipKhRRRQBRRRQBRRRQEGPnqrkTORohQxmDsp0Y+R0NT0txOOpuzEZHnNMRB3jWPZrTNR4l3+lfP6GIrCWwJIG5k+ZgD8gK2oqSgUUUUAUUUUAUUUUAUUUUAVW8YwLXVZRqrIyn6wpDCChAyMJnduXg21WVFNvEhpNUznej3CbmCCWbdtWtMSz3GvEspyqAAvV67QNdhMjaoeO3S9sknvQPJVYhT8CZNXvErpVQVdU13YSDodPfHxqka7Jkvheeac5XTUmJg7yRtvXL1fTvLjWPHUUvMxlh/KoR2RQdGOL3bWJewli7dtkE9k24nxGd1jQQf8AxXXHi12UHzDEQzAElsPCj1jF4mB/vwpMOLUNaGFQsNWykAkNDKI1gSoj1j+FW/DrruCzNbZT3TbmCNufnPOt+kisOJQcU6/9e/z7fAtig4xpsTPFrsE/NbhME5Z13MbgLqIPekTEaUxf4iyvl6i4RPeA7PLXxjU7T3TTOMxaWlL3GCqOZ/3rUWCvq7OysGUhCCHzCIPo+h/P8Kuqdmlq6F/pR5j5vcAiZI8gRsD4mfYYmnMHiC4JKMkEiG3I8aYooSFFFFAFQY37N/ut+VT1Bjfs3+635UBHwj7Cz+7T+EU3SnCPsLP7tP4RTdAFQ4wdhv8ApzfDnU1QY6OraY/EkD3jWofBaH6kT0UUVJUKKKXwLSupnU85oBiiiigCiiigIMeT1VyJnI0QQpmDsx0U+Z0FT0txITZuaT2H0ydZOh0yen93ntTNR4l3+lfP6BRRRUlAooooAooooAooooAooooAooooDS5aDRmAMaiRMHb8iffWBYUbKvuHOpKKAjNhSAMqwNhAgVkQsDQTMDaTuf5mt6rOLKCyZkcjK4LLEKJSQwMzJgwAe6Z0mgDj3B7WMtG1dJyzMqRIMEcwRsSNRzrTgeENkvaCRaQILbkglyZLzAEEMfZrpG1Vhw1vLmNi/LyColhGWTmzDTfLt3h5ZhIty2ri4LOJBXMzSgAMA7yYGnh7PEUSim3W7VX87KaI6tVbnSTVfjsUysQDoOo5eu5VvgKqFs28oTqMSQc3ZyqR2pBkHQEiDP6mXscO0Yn/APm5R/WmseobWNtGi5LQOaixV8rljmyg+w0ticEXMi66aAQNvSBPth9/FR4VFdwhUIM7H6xTvAHaLQBrA1iJ2ArzllnpX5mXpFlgbha2jHcqCaMcfq7n3W/I0lgcESthutujICcoYZXzcmBGoHKIitOP3s6nDIZu3hlMHW3abR7p9WFzZZ3bKPEj1lwZjnCfsLP7tP4RTdYURoKzUgKU4riRbtM5z6ZR2BLakAQIPM03UGN7jfzXN/p51D4L461q+5PRRRUlAqLDvIOkQSP96VLUGD7pjaT/AL3NAT0UUUAUUUUBBjrZa26gSWVgAWKSSCIzLqvtGorJd/UG7elyGx25n3UUVFFlLajAd/UHo+l497ly+PlR1jx3BMH0+c6DbmNZ5UUUoal29fc2ztPdETvm5Rvt46R+Nai48dwTA9LmTqNuQ1nnRRQal29QLv6g9L0vDu8ufw86znf1BuPS5Hc7cj76KKDUu3qa9Zcj7MTG2fnO23hrNbZ3nuCJOublGh25nSKzRShqXb19zUXH9Qej6Xj3uXL4+VBuP6g9L0uY7vLn8POiilDUu3r7mc7z3BEjXNyjU7eOkfjWvWXI+zEwPT5zqNvDWazRShqXb19zJd/UG7elyG3Lmfd51gO/qD0fS8e9y5fHyrNFKGpdvUx1jx3BMH0+c6DbmNZ5Vtnee6InfNyjfbx0j8aKKDUu3qai48dwbL6XMnUbchrPPyqJb97O4NlQgHZfrO8ddMuXs7DXz8qxRSiVJf8AVfv7k+d57g3Hpco1O3I6eda9Zcj7MTHr85228NZrNFKI1Lt6+5nO89wRJ9LlGh25nSKwLj+oPR9Lx73Ll8fKs0UGpdvU0u52UgpuHGjkHwGoEiRzG1RYLBrZkW7KIGYFiDq2mrMYlmkAamfOiigtdvUm6y5H2YmBpn5zqNvDWa2Lv6g9L0uQ25c/h50UUoal29fcA7+oPR9Lx73Ll8fKo7udljIBIPpkazpqBO2vwoopRKlXh6+41RRRUlAqOwhA1jflWKKA/9k=">
            <a:hlinkClick r:id="rId2"/>
          </p:cNvPr>
          <p:cNvSpPr>
            <a:spLocks noChangeAspect="1" noChangeArrowheads="1"/>
          </p:cNvSpPr>
          <p:nvPr/>
        </p:nvSpPr>
        <p:spPr bwMode="auto">
          <a:xfrm>
            <a:off x="71438" y="-1257300"/>
            <a:ext cx="4714875" cy="2628900"/>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1028" name="Picture 4" descr="http://upload.wikimedia.org/wikipedia/commons/thumb/a/a2/Renin-angiotensin-aldosterone_system.png/700px-Renin-angiotensin-aldosterone_system.png"/>
          <p:cNvPicPr>
            <a:picLocks noChangeAspect="1" noChangeArrowheads="1"/>
          </p:cNvPicPr>
          <p:nvPr/>
        </p:nvPicPr>
        <p:blipFill>
          <a:blip r:embed="rId3" cstate="print"/>
          <a:srcRect/>
          <a:stretch>
            <a:fillRect/>
          </a:stretch>
        </p:blipFill>
        <p:spPr bwMode="auto">
          <a:xfrm>
            <a:off x="0" y="0"/>
            <a:ext cx="9177308" cy="6858000"/>
          </a:xfrm>
          <a:prstGeom prst="rect">
            <a:avLst/>
          </a:prstGeom>
          <a:noFill/>
        </p:spPr>
      </p:pic>
      <p:sp>
        <p:nvSpPr>
          <p:cNvPr id="4" name="Date Placeholder 3"/>
          <p:cNvSpPr>
            <a:spLocks noGrp="1"/>
          </p:cNvSpPr>
          <p:nvPr>
            <p:ph type="dt" sz="half" idx="10"/>
          </p:nvPr>
        </p:nvSpPr>
        <p:spPr/>
        <p:txBody>
          <a:bodyPr/>
          <a:lstStyle/>
          <a:p>
            <a:fld id="{F0526CB8-6B20-42C1-B519-98D4AD5992A4}" type="datetime12">
              <a:rPr lang="en-US" smtClean="0"/>
              <a:pPr/>
              <a:t>4:25 PM</a:t>
            </a:fld>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270</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30A638-3D46-429E-A3EC-98483A7D42D8}"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271</a:t>
            </a:fld>
            <a:endParaRPr lang="en-US"/>
          </a:p>
        </p:txBody>
      </p:sp>
      <p:sp>
        <p:nvSpPr>
          <p:cNvPr id="5" name="Rectangle 4"/>
          <p:cNvSpPr/>
          <p:nvPr/>
        </p:nvSpPr>
        <p:spPr>
          <a:xfrm>
            <a:off x="0" y="246757"/>
            <a:ext cx="9144000" cy="6001643"/>
          </a:xfrm>
          <a:prstGeom prst="rect">
            <a:avLst/>
          </a:prstGeom>
        </p:spPr>
        <p:txBody>
          <a:bodyPr wrap="square">
            <a:spAutoFit/>
          </a:bodyPr>
          <a:lstStyle/>
          <a:p>
            <a:r>
              <a:rPr lang="en-US" sz="3200" b="1" u="sng" dirty="0" smtClean="0">
                <a:latin typeface="Times New Roman" pitchFamily="18" charset="0"/>
                <a:cs typeface="Times New Roman" pitchFamily="18" charset="0"/>
              </a:rPr>
              <a:t>ANGIOTENSIN-CONVERTING ENZYME INHIBITORS</a:t>
            </a:r>
          </a:p>
          <a:p>
            <a:r>
              <a:rPr lang="en-US" sz="3200" dirty="0" smtClean="0">
                <a:latin typeface="Times New Roman" pitchFamily="18" charset="0"/>
                <a:cs typeface="Times New Roman" pitchFamily="18" charset="0"/>
              </a:rPr>
              <a:t>The ACE inhibitors are important drugs for </a:t>
            </a:r>
            <a:r>
              <a:rPr lang="en-US" sz="3200" i="1" dirty="0" smtClean="0">
                <a:latin typeface="Times New Roman" pitchFamily="18" charset="0"/>
                <a:cs typeface="Times New Roman" pitchFamily="18" charset="0"/>
              </a:rPr>
              <a:t>treating hypertension, heart failure, diabetic</a:t>
            </a:r>
          </a:p>
          <a:p>
            <a:r>
              <a:rPr lang="en-US" sz="3200" dirty="0" smtClean="0">
                <a:latin typeface="Times New Roman" pitchFamily="18" charset="0"/>
                <a:cs typeface="Times New Roman" pitchFamily="18" charset="0"/>
              </a:rPr>
              <a:t>nephropathy, and myocardial infarction (MI). </a:t>
            </a:r>
          </a:p>
          <a:p>
            <a:r>
              <a:rPr lang="en-US" sz="3200" dirty="0" smtClean="0">
                <a:latin typeface="Times New Roman" pitchFamily="18" charset="0"/>
                <a:cs typeface="Times New Roman" pitchFamily="18" charset="0"/>
              </a:rPr>
              <a:t>In addition, they are used to </a:t>
            </a:r>
            <a:r>
              <a:rPr lang="en-US" sz="3200" i="1" dirty="0" smtClean="0">
                <a:latin typeface="Times New Roman" pitchFamily="18" charset="0"/>
                <a:cs typeface="Times New Roman" pitchFamily="18" charset="0"/>
              </a:rPr>
              <a:t>prevent adverse </a:t>
            </a:r>
            <a:r>
              <a:rPr lang="en-US" sz="3200" dirty="0" smtClean="0">
                <a:latin typeface="Times New Roman" pitchFamily="18" charset="0"/>
                <a:cs typeface="Times New Roman" pitchFamily="18" charset="0"/>
              </a:rPr>
              <a:t>cardiovascular events in patients at risk. </a:t>
            </a:r>
          </a:p>
          <a:p>
            <a:r>
              <a:rPr lang="en-US" sz="3200" dirty="0" smtClean="0">
                <a:latin typeface="Times New Roman" pitchFamily="18" charset="0"/>
                <a:cs typeface="Times New Roman" pitchFamily="18" charset="0"/>
              </a:rPr>
              <a:t>Their most prominent adverse effects are cough, </a:t>
            </a:r>
            <a:r>
              <a:rPr lang="en-US" sz="3200" dirty="0" err="1" smtClean="0">
                <a:latin typeface="Times New Roman" pitchFamily="18" charset="0"/>
                <a:cs typeface="Times New Roman" pitchFamily="18" charset="0"/>
              </a:rPr>
              <a:t>angioedema</a:t>
            </a:r>
            <a:r>
              <a:rPr lang="en-US" sz="3200" dirty="0" smtClean="0">
                <a:latin typeface="Times New Roman" pitchFamily="18" charset="0"/>
                <a:cs typeface="Times New Roman" pitchFamily="18" charset="0"/>
              </a:rPr>
              <a:t>, first-dose hypotension, and </a:t>
            </a:r>
            <a:r>
              <a:rPr lang="en-US" sz="3200" dirty="0" err="1" smtClean="0">
                <a:latin typeface="Times New Roman" pitchFamily="18" charset="0"/>
                <a:cs typeface="Times New Roman" pitchFamily="18" charset="0"/>
              </a:rPr>
              <a:t>hyperkalemia</a:t>
            </a:r>
            <a:r>
              <a:rPr lang="en-US" sz="3200" dirty="0" smtClean="0">
                <a:latin typeface="Times New Roman" pitchFamily="18" charset="0"/>
                <a:cs typeface="Times New Roman" pitchFamily="18" charset="0"/>
              </a:rPr>
              <a:t>. </a:t>
            </a:r>
          </a:p>
          <a:p>
            <a:r>
              <a:rPr lang="en-US" sz="3200" dirty="0" smtClean="0">
                <a:latin typeface="Times New Roman" pitchFamily="18" charset="0"/>
                <a:cs typeface="Times New Roman" pitchFamily="18" charset="0"/>
              </a:rPr>
              <a:t>For all of these agents, beneficial effects result largely from suppressing formation of </a:t>
            </a:r>
            <a:r>
              <a:rPr lang="en-US" sz="3200" dirty="0" err="1" smtClean="0">
                <a:latin typeface="Times New Roman" pitchFamily="18" charset="0"/>
                <a:cs typeface="Times New Roman" pitchFamily="18" charset="0"/>
              </a:rPr>
              <a:t>angiotensin</a:t>
            </a:r>
            <a:r>
              <a:rPr lang="en-US" sz="3200" dirty="0" smtClean="0">
                <a:latin typeface="Times New Roman" pitchFamily="18" charset="0"/>
                <a:cs typeface="Times New Roman" pitchFamily="18" charset="0"/>
              </a:rPr>
              <a:t> II.</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blinds(horizontal)">
                                      <p:cBhvr>
                                        <p:cTn id="18" dur="500"/>
                                        <p:tgtEl>
                                          <p:spTgt spid="5">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blinds(horizontal)">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blinds(horizontal)">
                                      <p:cBhvr>
                                        <p:cTn id="26"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0D51A3-C30C-4323-8844-CB6544C6C865}"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272</a:t>
            </a:fld>
            <a:endParaRPr lang="en-US"/>
          </a:p>
        </p:txBody>
      </p:sp>
      <p:sp>
        <p:nvSpPr>
          <p:cNvPr id="5" name="Rectangle 4"/>
          <p:cNvSpPr/>
          <p:nvPr/>
        </p:nvSpPr>
        <p:spPr>
          <a:xfrm>
            <a:off x="0" y="244257"/>
            <a:ext cx="9144000" cy="3108543"/>
          </a:xfrm>
          <a:prstGeom prst="rect">
            <a:avLst/>
          </a:prstGeom>
        </p:spPr>
        <p:txBody>
          <a:bodyPr wrap="square">
            <a:spAutoFit/>
          </a:bodyPr>
          <a:lstStyle/>
          <a:p>
            <a:r>
              <a:rPr lang="en-US" sz="2800" b="1" u="sng" dirty="0" smtClean="0">
                <a:latin typeface="Times New Roman" pitchFamily="18" charset="0"/>
                <a:cs typeface="Times New Roman" pitchFamily="18" charset="0"/>
              </a:rPr>
              <a:t>Mechanism of Action and Overview of Pharmacologic Effects</a:t>
            </a:r>
          </a:p>
          <a:p>
            <a:r>
              <a:rPr lang="en-US" sz="2800" dirty="0" smtClean="0">
                <a:latin typeface="Times New Roman" pitchFamily="18" charset="0"/>
                <a:cs typeface="Times New Roman" pitchFamily="18" charset="0"/>
              </a:rPr>
              <a:t>ACE inhibitors produce their beneficial and adverse effects by</a:t>
            </a:r>
          </a:p>
          <a:p>
            <a:pPr marL="342900" indent="-342900">
              <a:buAutoNum type="arabicParenBoth"/>
            </a:pPr>
            <a:r>
              <a:rPr lang="en-US" sz="2800" dirty="0" smtClean="0">
                <a:latin typeface="Times New Roman" pitchFamily="18" charset="0"/>
                <a:cs typeface="Times New Roman" pitchFamily="18" charset="0"/>
              </a:rPr>
              <a:t>reducing levels of </a:t>
            </a:r>
            <a:r>
              <a:rPr lang="en-US" sz="2800" dirty="0" err="1" smtClean="0">
                <a:latin typeface="Times New Roman" pitchFamily="18" charset="0"/>
                <a:cs typeface="Times New Roman" pitchFamily="18" charset="0"/>
              </a:rPr>
              <a:t>angiotensin</a:t>
            </a:r>
            <a:r>
              <a:rPr lang="en-US" sz="2800" dirty="0" smtClean="0">
                <a:latin typeface="Times New Roman" pitchFamily="18" charset="0"/>
                <a:cs typeface="Times New Roman" pitchFamily="18" charset="0"/>
              </a:rPr>
              <a:t> II (through inhibition of ACE) and </a:t>
            </a:r>
          </a:p>
          <a:p>
            <a:pPr marL="342900" indent="-342900">
              <a:buAutoNum type="arabicParenBoth"/>
            </a:pPr>
            <a:r>
              <a:rPr lang="en-US" sz="2800" dirty="0" smtClean="0">
                <a:latin typeface="Times New Roman" pitchFamily="18" charset="0"/>
                <a:cs typeface="Times New Roman" pitchFamily="18" charset="0"/>
              </a:rPr>
              <a:t> increasing levels of </a:t>
            </a:r>
            <a:r>
              <a:rPr lang="en-US" sz="2800" b="1" dirty="0" err="1" smtClean="0">
                <a:latin typeface="Times New Roman" pitchFamily="18" charset="0"/>
                <a:cs typeface="Times New Roman" pitchFamily="18" charset="0"/>
              </a:rPr>
              <a:t>bradykinin</a:t>
            </a:r>
            <a:r>
              <a:rPr lang="en-US" sz="2800" dirty="0" smtClean="0">
                <a:latin typeface="Times New Roman" pitchFamily="18" charset="0"/>
                <a:cs typeface="Times New Roman" pitchFamily="18" charset="0"/>
              </a:rPr>
              <a:t> (through inhibition of </a:t>
            </a:r>
            <a:r>
              <a:rPr lang="en-US" sz="2800" b="1" dirty="0" err="1" smtClean="0">
                <a:latin typeface="Times New Roman" pitchFamily="18" charset="0"/>
                <a:cs typeface="Times New Roman" pitchFamily="18" charset="0"/>
              </a:rPr>
              <a:t>kinase</a:t>
            </a:r>
            <a:r>
              <a:rPr lang="en-US" sz="2800" b="1" dirty="0" smtClean="0">
                <a:latin typeface="Times New Roman" pitchFamily="18" charset="0"/>
                <a:cs typeface="Times New Roman" pitchFamily="18" charset="0"/>
              </a:rPr>
              <a:t> II)-</a:t>
            </a:r>
            <a:r>
              <a:rPr lang="en-US" sz="2800" dirty="0" smtClean="0">
                <a:latin typeface="Times New Roman" pitchFamily="18" charset="0"/>
                <a:cs typeface="Times New Roman" pitchFamily="18" charset="0"/>
              </a:rPr>
              <a:t> lead to cough and </a:t>
            </a:r>
            <a:r>
              <a:rPr lang="en-US" sz="2800" dirty="0" err="1" smtClean="0">
                <a:latin typeface="Times New Roman" pitchFamily="18" charset="0"/>
                <a:cs typeface="Times New Roman" pitchFamily="18" charset="0"/>
              </a:rPr>
              <a:t>angioedema</a:t>
            </a:r>
            <a:endParaRPr lang="en-US" sz="28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82DFEE-FCEA-4B23-AB47-3259BBA69926}"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273</a:t>
            </a:fld>
            <a:endParaRPr lang="en-US"/>
          </a:p>
        </p:txBody>
      </p:sp>
      <p:sp>
        <p:nvSpPr>
          <p:cNvPr id="5" name="Rectangle 4"/>
          <p:cNvSpPr/>
          <p:nvPr/>
        </p:nvSpPr>
        <p:spPr>
          <a:xfrm>
            <a:off x="0" y="-76200"/>
            <a:ext cx="9144000" cy="6986528"/>
          </a:xfrm>
          <a:prstGeom prst="rect">
            <a:avLst/>
          </a:prstGeom>
        </p:spPr>
        <p:txBody>
          <a:bodyPr wrap="square">
            <a:spAutoFit/>
          </a:bodyPr>
          <a:lstStyle/>
          <a:p>
            <a:pPr marL="342900" indent="-342900"/>
            <a:r>
              <a:rPr lang="en-US" sz="3200" dirty="0" smtClean="0">
                <a:latin typeface="Times New Roman" pitchFamily="18" charset="0"/>
                <a:cs typeface="Times New Roman" pitchFamily="18" charset="0"/>
              </a:rPr>
              <a:t>By reducing levels of </a:t>
            </a:r>
            <a:r>
              <a:rPr lang="en-US" sz="3200" b="1" dirty="0" err="1" smtClean="0">
                <a:latin typeface="Times New Roman" pitchFamily="18" charset="0"/>
                <a:cs typeface="Times New Roman" pitchFamily="18" charset="0"/>
              </a:rPr>
              <a:t>angiotensin</a:t>
            </a:r>
            <a:r>
              <a:rPr lang="en-US" sz="3200" b="1" dirty="0" smtClean="0">
                <a:latin typeface="Times New Roman" pitchFamily="18" charset="0"/>
                <a:cs typeface="Times New Roman" pitchFamily="18" charset="0"/>
              </a:rPr>
              <a:t> II</a:t>
            </a:r>
            <a:r>
              <a:rPr lang="en-US" sz="3200" dirty="0" smtClean="0">
                <a:latin typeface="Times New Roman" pitchFamily="18" charset="0"/>
                <a:cs typeface="Times New Roman" pitchFamily="18" charset="0"/>
              </a:rPr>
              <a:t>, ACE inhibitors can </a:t>
            </a:r>
            <a:r>
              <a:rPr lang="en-US" sz="3200" b="1" dirty="0" smtClean="0">
                <a:latin typeface="Times New Roman" pitchFamily="18" charset="0"/>
                <a:cs typeface="Times New Roman" pitchFamily="18" charset="0"/>
              </a:rPr>
              <a:t>dilate blood vessels </a:t>
            </a:r>
            <a:r>
              <a:rPr lang="en-US" sz="3200" dirty="0" smtClean="0">
                <a:latin typeface="Times New Roman" pitchFamily="18" charset="0"/>
                <a:cs typeface="Times New Roman" pitchFamily="18" charset="0"/>
              </a:rPr>
              <a:t>(primarily arterioles and to a lesser extent veins), </a:t>
            </a:r>
            <a:r>
              <a:rPr lang="en-US" sz="3200" b="1" dirty="0" smtClean="0">
                <a:latin typeface="Times New Roman" pitchFamily="18" charset="0"/>
                <a:cs typeface="Times New Roman" pitchFamily="18" charset="0"/>
              </a:rPr>
              <a:t>reduce blood volume </a:t>
            </a:r>
            <a:r>
              <a:rPr lang="en-US" sz="3200" dirty="0" smtClean="0">
                <a:latin typeface="Times New Roman" pitchFamily="18" charset="0"/>
                <a:cs typeface="Times New Roman" pitchFamily="18" charset="0"/>
              </a:rPr>
              <a:t>(through effects on the kidney), and, importantly, prevent or </a:t>
            </a:r>
            <a:r>
              <a:rPr lang="en-US" sz="3200" b="1" dirty="0" smtClean="0">
                <a:latin typeface="Times New Roman" pitchFamily="18" charset="0"/>
                <a:cs typeface="Times New Roman" pitchFamily="18" charset="0"/>
              </a:rPr>
              <a:t>reverse pathologic changes in the heart </a:t>
            </a:r>
            <a:r>
              <a:rPr lang="en-US" sz="3200" dirty="0" smtClean="0">
                <a:latin typeface="Times New Roman" pitchFamily="18" charset="0"/>
                <a:cs typeface="Times New Roman" pitchFamily="18" charset="0"/>
              </a:rPr>
              <a:t>and blood vessels mediated by </a:t>
            </a:r>
            <a:r>
              <a:rPr lang="en-US" sz="3200" dirty="0" err="1" smtClean="0">
                <a:latin typeface="Times New Roman" pitchFamily="18" charset="0"/>
                <a:cs typeface="Times New Roman" pitchFamily="18" charset="0"/>
              </a:rPr>
              <a:t>angiotensin</a:t>
            </a:r>
            <a:r>
              <a:rPr lang="en-US" sz="3200" dirty="0" smtClean="0">
                <a:latin typeface="Times New Roman" pitchFamily="18" charset="0"/>
                <a:cs typeface="Times New Roman" pitchFamily="18" charset="0"/>
              </a:rPr>
              <a:t> II and </a:t>
            </a:r>
            <a:r>
              <a:rPr lang="en-US" sz="3200" dirty="0" err="1" smtClean="0">
                <a:latin typeface="Times New Roman" pitchFamily="18" charset="0"/>
                <a:cs typeface="Times New Roman" pitchFamily="18" charset="0"/>
              </a:rPr>
              <a:t>aldosterone</a:t>
            </a:r>
            <a:r>
              <a:rPr lang="en-US" sz="3200" dirty="0" smtClean="0">
                <a:latin typeface="Times New Roman" pitchFamily="18" charset="0"/>
                <a:cs typeface="Times New Roman" pitchFamily="18" charset="0"/>
              </a:rPr>
              <a:t>.</a:t>
            </a:r>
          </a:p>
          <a:p>
            <a:pPr marL="342900" indent="-342900"/>
            <a:r>
              <a:rPr lang="en-US" sz="3200" dirty="0" smtClean="0">
                <a:latin typeface="Times New Roman" pitchFamily="18" charset="0"/>
                <a:cs typeface="Times New Roman" pitchFamily="18" charset="0"/>
              </a:rPr>
              <a:t> </a:t>
            </a:r>
          </a:p>
          <a:p>
            <a:pPr marL="342900" indent="-342900"/>
            <a:r>
              <a:rPr lang="en-US" sz="3200" dirty="0" smtClean="0">
                <a:latin typeface="Times New Roman" pitchFamily="18" charset="0"/>
                <a:cs typeface="Times New Roman" pitchFamily="18" charset="0"/>
              </a:rPr>
              <a:t>Inhibition of ACE can also cause </a:t>
            </a:r>
            <a:r>
              <a:rPr lang="en-US" sz="3200" b="1" dirty="0" err="1" smtClean="0">
                <a:latin typeface="Times New Roman" pitchFamily="18" charset="0"/>
                <a:cs typeface="Times New Roman" pitchFamily="18" charset="0"/>
              </a:rPr>
              <a:t>hyperkalemia</a:t>
            </a:r>
            <a:r>
              <a:rPr lang="en-US" sz="3200" dirty="0" smtClean="0">
                <a:latin typeface="Times New Roman" pitchFamily="18" charset="0"/>
                <a:cs typeface="Times New Roman" pitchFamily="18" charset="0"/>
              </a:rPr>
              <a:t> and </a:t>
            </a:r>
            <a:r>
              <a:rPr lang="en-US" sz="3200" b="1" dirty="0" smtClean="0">
                <a:latin typeface="Times New Roman" pitchFamily="18" charset="0"/>
                <a:cs typeface="Times New Roman" pitchFamily="18" charset="0"/>
              </a:rPr>
              <a:t>fetal injury</a:t>
            </a:r>
            <a:r>
              <a:rPr lang="en-US" sz="3200" dirty="0" smtClean="0">
                <a:latin typeface="Times New Roman" pitchFamily="18" charset="0"/>
                <a:cs typeface="Times New Roman" pitchFamily="18" charset="0"/>
              </a:rPr>
              <a:t>. </a:t>
            </a:r>
          </a:p>
          <a:p>
            <a:pPr marL="342900" indent="-342900"/>
            <a:endParaRPr lang="en-US" sz="3200" dirty="0" smtClean="0">
              <a:latin typeface="Times New Roman" pitchFamily="18" charset="0"/>
              <a:cs typeface="Times New Roman" pitchFamily="18" charset="0"/>
            </a:endParaRPr>
          </a:p>
          <a:p>
            <a:pPr marL="342900" indent="-342900"/>
            <a:r>
              <a:rPr lang="en-US" sz="3200" dirty="0" smtClean="0">
                <a:latin typeface="Times New Roman" pitchFamily="18" charset="0"/>
                <a:cs typeface="Times New Roman" pitchFamily="18" charset="0"/>
              </a:rPr>
              <a:t>Elevation of </a:t>
            </a:r>
            <a:r>
              <a:rPr lang="en-US" sz="3200" u="sng" dirty="0" err="1" smtClean="0">
                <a:latin typeface="Times New Roman" pitchFamily="18" charset="0"/>
                <a:cs typeface="Times New Roman" pitchFamily="18" charset="0"/>
              </a:rPr>
              <a:t>bradykinin</a:t>
            </a:r>
            <a:r>
              <a:rPr lang="en-US" sz="3200" u="sng" dirty="0" smtClean="0">
                <a:latin typeface="Times New Roman" pitchFamily="18" charset="0"/>
                <a:cs typeface="Times New Roman" pitchFamily="18" charset="0"/>
              </a:rPr>
              <a:t> causes </a:t>
            </a:r>
            <a:r>
              <a:rPr lang="en-US" sz="3200" u="sng" dirty="0" err="1" smtClean="0">
                <a:latin typeface="Times New Roman" pitchFamily="18" charset="0"/>
                <a:cs typeface="Times New Roman" pitchFamily="18" charset="0"/>
              </a:rPr>
              <a:t>vasodilation</a:t>
            </a:r>
            <a:r>
              <a:rPr lang="en-US" sz="3200" u="sng"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(secondary to increased production of prostaglandins and nitric oxide).</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linds(horizontal)">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AA26D3-35D7-4708-83D2-56B81116B8C1}"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274</a:t>
            </a:fld>
            <a:endParaRPr lang="en-US"/>
          </a:p>
        </p:txBody>
      </p:sp>
      <p:sp>
        <p:nvSpPr>
          <p:cNvPr id="5" name="Rectangle 4"/>
          <p:cNvSpPr/>
          <p:nvPr/>
        </p:nvSpPr>
        <p:spPr>
          <a:xfrm>
            <a:off x="0" y="-52328"/>
            <a:ext cx="9144000" cy="6986528"/>
          </a:xfrm>
          <a:prstGeom prst="rect">
            <a:avLst/>
          </a:prstGeom>
        </p:spPr>
        <p:txBody>
          <a:bodyPr wrap="square">
            <a:spAutoFit/>
          </a:bodyPr>
          <a:lstStyle/>
          <a:p>
            <a:r>
              <a:rPr lang="en-US" sz="3200" b="1" u="sng" dirty="0" smtClean="0"/>
              <a:t>Pharmacokinetics</a:t>
            </a:r>
            <a:endParaRPr lang="en-US" sz="3200" dirty="0" smtClean="0"/>
          </a:p>
          <a:p>
            <a:r>
              <a:rPr lang="en-US" sz="3200" dirty="0" smtClean="0"/>
              <a:t>• </a:t>
            </a:r>
            <a:r>
              <a:rPr lang="en-US" sz="3200" dirty="0" smtClean="0">
                <a:latin typeface="Times New Roman" pitchFamily="18" charset="0"/>
                <a:cs typeface="Times New Roman" pitchFamily="18" charset="0"/>
              </a:rPr>
              <a:t>Nearly all ACE inhibitors are administered </a:t>
            </a:r>
            <a:r>
              <a:rPr lang="en-US" sz="3200" i="1" dirty="0" smtClean="0">
                <a:latin typeface="Times New Roman" pitchFamily="18" charset="0"/>
                <a:cs typeface="Times New Roman" pitchFamily="18" charset="0"/>
              </a:rPr>
              <a:t>orally. </a:t>
            </a:r>
            <a:r>
              <a:rPr lang="en-US" sz="3200" dirty="0" smtClean="0">
                <a:latin typeface="Times New Roman" pitchFamily="18" charset="0"/>
                <a:cs typeface="Times New Roman" pitchFamily="18" charset="0"/>
              </a:rPr>
              <a:t>The only exception is </a:t>
            </a:r>
            <a:r>
              <a:rPr lang="en-US" sz="3200" b="1" dirty="0" err="1" smtClean="0">
                <a:latin typeface="Times New Roman" pitchFamily="18" charset="0"/>
                <a:cs typeface="Times New Roman" pitchFamily="18" charset="0"/>
              </a:rPr>
              <a:t>enalaprilat</a:t>
            </a:r>
            <a:r>
              <a:rPr lang="en-US" sz="3200" dirty="0" smtClean="0">
                <a:latin typeface="Times New Roman" pitchFamily="18" charset="0"/>
                <a:cs typeface="Times New Roman" pitchFamily="18" charset="0"/>
              </a:rPr>
              <a:t> (the</a:t>
            </a:r>
          </a:p>
          <a:p>
            <a:r>
              <a:rPr lang="en-US" sz="3200" dirty="0" smtClean="0">
                <a:latin typeface="Times New Roman" pitchFamily="18" charset="0"/>
                <a:cs typeface="Times New Roman" pitchFamily="18" charset="0"/>
              </a:rPr>
              <a:t>active form of </a:t>
            </a:r>
            <a:r>
              <a:rPr lang="en-US" sz="3200" b="1" dirty="0" err="1" smtClean="0">
                <a:latin typeface="Times New Roman" pitchFamily="18" charset="0"/>
                <a:cs typeface="Times New Roman" pitchFamily="18" charset="0"/>
              </a:rPr>
              <a:t>enalapril</a:t>
            </a:r>
            <a:r>
              <a:rPr lang="en-US" sz="3200" b="1"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which is given </a:t>
            </a:r>
            <a:r>
              <a:rPr lang="en-US" sz="3200" b="1" dirty="0" smtClean="0">
                <a:latin typeface="Times New Roman" pitchFamily="18" charset="0"/>
                <a:cs typeface="Times New Roman" pitchFamily="18" charset="0"/>
              </a:rPr>
              <a:t>IV.</a:t>
            </a:r>
          </a:p>
          <a:p>
            <a:r>
              <a:rPr lang="en-US" sz="3200" dirty="0" smtClean="0">
                <a:latin typeface="Times New Roman" pitchFamily="18" charset="0"/>
                <a:cs typeface="Times New Roman" pitchFamily="18" charset="0"/>
              </a:rPr>
              <a:t>• Except for </a:t>
            </a:r>
            <a:r>
              <a:rPr lang="en-US" sz="3200" b="1" dirty="0" err="1" smtClean="0">
                <a:latin typeface="Times New Roman" pitchFamily="18" charset="0"/>
                <a:cs typeface="Times New Roman" pitchFamily="18" charset="0"/>
              </a:rPr>
              <a:t>captopril</a:t>
            </a:r>
            <a:r>
              <a:rPr lang="en-US" sz="3200" b="1"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and </a:t>
            </a:r>
            <a:r>
              <a:rPr lang="en-US" sz="3200" b="1" dirty="0" err="1" smtClean="0">
                <a:latin typeface="Times New Roman" pitchFamily="18" charset="0"/>
                <a:cs typeface="Times New Roman" pitchFamily="18" charset="0"/>
              </a:rPr>
              <a:t>moexipril</a:t>
            </a:r>
            <a:r>
              <a:rPr lang="en-US" sz="3200" dirty="0" smtClean="0">
                <a:latin typeface="Times New Roman" pitchFamily="18" charset="0"/>
                <a:cs typeface="Times New Roman" pitchFamily="18" charset="0"/>
              </a:rPr>
              <a:t>, all oral ACE inhibitors can be administered with food.</a:t>
            </a:r>
          </a:p>
          <a:p>
            <a:r>
              <a:rPr lang="en-US" sz="3200" dirty="0" smtClean="0">
                <a:latin typeface="Times New Roman" pitchFamily="18" charset="0"/>
                <a:cs typeface="Times New Roman" pitchFamily="18" charset="0"/>
              </a:rPr>
              <a:t>• With the exception of </a:t>
            </a:r>
            <a:r>
              <a:rPr lang="en-US" sz="3200" dirty="0" err="1" smtClean="0">
                <a:latin typeface="Times New Roman" pitchFamily="18" charset="0"/>
                <a:cs typeface="Times New Roman" pitchFamily="18" charset="0"/>
              </a:rPr>
              <a:t>captopril</a:t>
            </a:r>
            <a:r>
              <a:rPr lang="en-US" sz="3200" dirty="0" smtClean="0">
                <a:latin typeface="Times New Roman" pitchFamily="18" charset="0"/>
                <a:cs typeface="Times New Roman" pitchFamily="18" charset="0"/>
              </a:rPr>
              <a:t>, all ACE inhibitors have </a:t>
            </a:r>
            <a:r>
              <a:rPr lang="en-US" sz="3200" b="1" dirty="0" smtClean="0">
                <a:latin typeface="Times New Roman" pitchFamily="18" charset="0"/>
                <a:cs typeface="Times New Roman" pitchFamily="18" charset="0"/>
              </a:rPr>
              <a:t>prolonged half-lives</a:t>
            </a:r>
            <a:r>
              <a:rPr lang="en-US" sz="3200" dirty="0" smtClean="0">
                <a:latin typeface="Times New Roman" pitchFamily="18" charset="0"/>
                <a:cs typeface="Times New Roman" pitchFamily="18" charset="0"/>
              </a:rPr>
              <a:t>, and hence can</a:t>
            </a:r>
          </a:p>
          <a:p>
            <a:r>
              <a:rPr lang="en-US" sz="3200" dirty="0" smtClean="0">
                <a:latin typeface="Times New Roman" pitchFamily="18" charset="0"/>
                <a:cs typeface="Times New Roman" pitchFamily="18" charset="0"/>
              </a:rPr>
              <a:t>be administered just once or twice a day. </a:t>
            </a:r>
            <a:r>
              <a:rPr lang="en-US" sz="3200" dirty="0" err="1" smtClean="0">
                <a:latin typeface="Times New Roman" pitchFamily="18" charset="0"/>
                <a:cs typeface="Times New Roman" pitchFamily="18" charset="0"/>
              </a:rPr>
              <a:t>Captopril</a:t>
            </a:r>
            <a:r>
              <a:rPr lang="en-US" sz="3200" dirty="0" smtClean="0">
                <a:latin typeface="Times New Roman" pitchFamily="18" charset="0"/>
                <a:cs typeface="Times New Roman" pitchFamily="18" charset="0"/>
              </a:rPr>
              <a:t> is administered 2 or 3 times a day.</a:t>
            </a:r>
          </a:p>
          <a:p>
            <a:r>
              <a:rPr lang="en-US" sz="3200" dirty="0" smtClean="0">
                <a:latin typeface="Times New Roman" pitchFamily="18" charset="0"/>
                <a:cs typeface="Times New Roman" pitchFamily="18" charset="0"/>
              </a:rPr>
              <a:t>• With the exception of </a:t>
            </a:r>
            <a:r>
              <a:rPr lang="en-US" sz="3200" b="1" dirty="0" err="1" smtClean="0">
                <a:latin typeface="Times New Roman" pitchFamily="18" charset="0"/>
                <a:cs typeface="Times New Roman" pitchFamily="18" charset="0"/>
              </a:rPr>
              <a:t>lisinopril</a:t>
            </a:r>
            <a:r>
              <a:rPr lang="en-US" sz="3200" dirty="0" smtClean="0">
                <a:latin typeface="Times New Roman" pitchFamily="18" charset="0"/>
                <a:cs typeface="Times New Roman" pitchFamily="18" charset="0"/>
              </a:rPr>
              <a:t>, all ACE inhibitors are </a:t>
            </a:r>
            <a:r>
              <a:rPr lang="en-US" sz="3200" b="1" dirty="0" err="1" smtClean="0">
                <a:latin typeface="Times New Roman" pitchFamily="18" charset="0"/>
                <a:cs typeface="Times New Roman" pitchFamily="18" charset="0"/>
              </a:rPr>
              <a:t>prodrugs</a:t>
            </a:r>
            <a:r>
              <a:rPr lang="en-US" sz="3200" dirty="0" smtClean="0">
                <a:latin typeface="Times New Roman" pitchFamily="18" charset="0"/>
                <a:cs typeface="Times New Roman" pitchFamily="18" charset="0"/>
              </a:rPr>
              <a:t> that must undergo conversion to their active form in the small intestine and liver. </a:t>
            </a:r>
            <a:r>
              <a:rPr lang="en-US" sz="3200" dirty="0" err="1" smtClean="0">
                <a:latin typeface="Times New Roman" pitchFamily="18" charset="0"/>
                <a:cs typeface="Times New Roman" pitchFamily="18" charset="0"/>
              </a:rPr>
              <a:t>Lisinopril</a:t>
            </a:r>
            <a:r>
              <a:rPr lang="en-US" sz="3200" dirty="0" smtClean="0">
                <a:latin typeface="Times New Roman" pitchFamily="18" charset="0"/>
                <a:cs typeface="Times New Roman" pitchFamily="18" charset="0"/>
              </a:rPr>
              <a:t> is active as given.</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79B26C-D47F-4467-A1CD-E2921005B6ED}"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275</a:t>
            </a:fld>
            <a:endParaRPr lang="en-US"/>
          </a:p>
        </p:txBody>
      </p:sp>
      <p:pic>
        <p:nvPicPr>
          <p:cNvPr id="328706" name="Picture 2"/>
          <p:cNvPicPr>
            <a:picLocks noChangeAspect="1" noChangeArrowheads="1"/>
          </p:cNvPicPr>
          <p:nvPr/>
        </p:nvPicPr>
        <p:blipFill>
          <a:blip r:embed="rId2" cstate="print"/>
          <a:srcRect/>
          <a:stretch>
            <a:fillRect/>
          </a:stretch>
        </p:blipFill>
        <p:spPr bwMode="auto">
          <a:xfrm>
            <a:off x="1752600" y="533400"/>
            <a:ext cx="5943600" cy="5638799"/>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8706"/>
                                        </p:tgtEl>
                                        <p:attrNameLst>
                                          <p:attrName>style.visibility</p:attrName>
                                        </p:attrNameLst>
                                      </p:cBhvr>
                                      <p:to>
                                        <p:strVal val="visible"/>
                                      </p:to>
                                    </p:set>
                                    <p:anim calcmode="lin" valueType="num">
                                      <p:cBhvr additive="base">
                                        <p:cTn id="7" dur="500" fill="hold"/>
                                        <p:tgtEl>
                                          <p:spTgt spid="328706"/>
                                        </p:tgtEl>
                                        <p:attrNameLst>
                                          <p:attrName>ppt_x</p:attrName>
                                        </p:attrNameLst>
                                      </p:cBhvr>
                                      <p:tavLst>
                                        <p:tav tm="0">
                                          <p:val>
                                            <p:strVal val="#ppt_x"/>
                                          </p:val>
                                        </p:tav>
                                        <p:tav tm="100000">
                                          <p:val>
                                            <p:strVal val="#ppt_x"/>
                                          </p:val>
                                        </p:tav>
                                      </p:tavLst>
                                    </p:anim>
                                    <p:anim calcmode="lin" valueType="num">
                                      <p:cBhvr additive="base">
                                        <p:cTn id="8" dur="500" fill="hold"/>
                                        <p:tgtEl>
                                          <p:spTgt spid="3287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2233EE-E6C9-4737-B382-A0738914166E}"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276</a:t>
            </a:fld>
            <a:endParaRPr lang="en-US"/>
          </a:p>
        </p:txBody>
      </p:sp>
      <p:sp>
        <p:nvSpPr>
          <p:cNvPr id="5" name="Rectangle 4"/>
          <p:cNvSpPr/>
          <p:nvPr/>
        </p:nvSpPr>
        <p:spPr>
          <a:xfrm>
            <a:off x="0" y="317242"/>
            <a:ext cx="9144000" cy="5016758"/>
          </a:xfrm>
          <a:prstGeom prst="rect">
            <a:avLst/>
          </a:prstGeom>
        </p:spPr>
        <p:txBody>
          <a:bodyPr wrap="square">
            <a:spAutoFit/>
          </a:bodyPr>
          <a:lstStyle/>
          <a:p>
            <a:pPr>
              <a:buFont typeface="Arial" pitchFamily="34" charset="0"/>
              <a:buChar char="•"/>
            </a:pPr>
            <a:r>
              <a:rPr lang="en-US" sz="3200" dirty="0" smtClean="0">
                <a:latin typeface="Times New Roman" pitchFamily="18" charset="0"/>
                <a:cs typeface="Times New Roman" pitchFamily="18" charset="0"/>
              </a:rPr>
              <a:t>ACE inhibitors are contraindicated during the second and third trimesters of pregnancy.</a:t>
            </a:r>
          </a:p>
          <a:p>
            <a:pPr>
              <a:buFont typeface="Arial" pitchFamily="34" charset="0"/>
              <a:buChar char="•"/>
            </a:pPr>
            <a:r>
              <a:rPr lang="en-US" sz="3200" dirty="0" smtClean="0">
                <a:latin typeface="Times New Roman" pitchFamily="18" charset="0"/>
                <a:cs typeface="Times New Roman" pitchFamily="18" charset="0"/>
              </a:rPr>
              <a:t>Bilateral renal artery stenosis </a:t>
            </a:r>
          </a:p>
          <a:p>
            <a:pPr>
              <a:buFont typeface="Arial" pitchFamily="34" charset="0"/>
              <a:buChar char="•"/>
            </a:pPr>
            <a:r>
              <a:rPr lang="en-US" sz="3200" dirty="0" smtClean="0">
                <a:latin typeface="Times New Roman" pitchFamily="18" charset="0"/>
                <a:cs typeface="Times New Roman" pitchFamily="18" charset="0"/>
              </a:rPr>
              <a:t>History of hypersensitivity reactions (especially</a:t>
            </a:r>
          </a:p>
          <a:p>
            <a:r>
              <a:rPr lang="en-US" sz="3200" dirty="0" err="1" smtClean="0">
                <a:latin typeface="Times New Roman" pitchFamily="18" charset="0"/>
                <a:cs typeface="Times New Roman" pitchFamily="18" charset="0"/>
              </a:rPr>
              <a:t>angioedema</a:t>
            </a:r>
            <a:r>
              <a:rPr lang="en-US" sz="3200" dirty="0" smtClean="0">
                <a:latin typeface="Times New Roman" pitchFamily="18" charset="0"/>
                <a:cs typeface="Times New Roman" pitchFamily="18" charset="0"/>
              </a:rPr>
              <a:t>) to ACE inhibitors. </a:t>
            </a:r>
          </a:p>
          <a:p>
            <a:pPr>
              <a:buFont typeface="Arial" pitchFamily="34" charset="0"/>
              <a:buChar char="•"/>
            </a:pPr>
            <a:r>
              <a:rPr lang="en-US" sz="3200" dirty="0" smtClean="0">
                <a:latin typeface="Times New Roman" pitchFamily="18" charset="0"/>
                <a:cs typeface="Times New Roman" pitchFamily="18" charset="0"/>
              </a:rPr>
              <a:t>Exercise caution in patients with salt or volume depletion, renal impairment, or collagen vascular disease, and in those taking potassium supplements, salt substitutes, potassium-sparing diuretics, </a:t>
            </a:r>
            <a:r>
              <a:rPr lang="en-US" sz="3200" dirty="0" err="1" smtClean="0">
                <a:latin typeface="Times New Roman" pitchFamily="18" charset="0"/>
                <a:cs typeface="Times New Roman" pitchFamily="18" charset="0"/>
              </a:rPr>
              <a:t>aliskiren</a:t>
            </a:r>
            <a:r>
              <a:rPr lang="en-US" sz="3200" dirty="0" smtClean="0">
                <a:latin typeface="Times New Roman" pitchFamily="18" charset="0"/>
                <a:cs typeface="Times New Roman" pitchFamily="18" charset="0"/>
              </a:rPr>
              <a:t>, or lithium.</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blinds(horizontal)">
                                      <p:cBhvr>
                                        <p:cTn id="25"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248400"/>
          </a:xfrm>
        </p:spPr>
        <p:txBody>
          <a:bodyPr>
            <a:normAutofit/>
          </a:bodyPr>
          <a:lstStyle/>
          <a:p>
            <a:pPr algn="l"/>
            <a:r>
              <a:rPr lang="en-US" sz="3200" dirty="0" smtClean="0">
                <a:solidFill>
                  <a:schemeClr val="tx1"/>
                </a:solidFill>
                <a:latin typeface="Times New Roman" pitchFamily="18" charset="0"/>
                <a:cs typeface="Times New Roman" pitchFamily="18" charset="0"/>
              </a:rPr>
              <a:t>b).</a:t>
            </a:r>
            <a:r>
              <a:rPr lang="en-US" sz="3200" b="1" u="sng" dirty="0" err="1" smtClean="0">
                <a:solidFill>
                  <a:schemeClr val="tx1"/>
                </a:solidFill>
                <a:latin typeface="Times New Roman" pitchFamily="18" charset="0"/>
                <a:cs typeface="Times New Roman" pitchFamily="18" charset="0"/>
              </a:rPr>
              <a:t>Angiotensin</a:t>
            </a:r>
            <a:r>
              <a:rPr lang="en-US" sz="3200" b="1" u="sng" dirty="0" smtClean="0">
                <a:solidFill>
                  <a:schemeClr val="tx1"/>
                </a:solidFill>
                <a:latin typeface="Times New Roman" pitchFamily="18" charset="0"/>
                <a:cs typeface="Times New Roman" pitchFamily="18" charset="0"/>
              </a:rPr>
              <a:t> II Receptor Blockers (ARBs)</a:t>
            </a:r>
            <a:r>
              <a:rPr lang="en-US" sz="3200" u="sng" dirty="0" smtClean="0">
                <a:solidFill>
                  <a:schemeClr val="tx1"/>
                </a:solidFill>
                <a:latin typeface="Times New Roman" pitchFamily="18" charset="0"/>
                <a:cs typeface="Times New Roman" pitchFamily="18" charset="0"/>
              </a:rPr>
              <a:t/>
            </a:r>
            <a:br>
              <a:rPr lang="en-US" sz="3200" u="sng" dirty="0" smtClean="0">
                <a:solidFill>
                  <a:schemeClr val="tx1"/>
                </a:solidFill>
                <a:latin typeface="Times New Roman" pitchFamily="18" charset="0"/>
                <a:cs typeface="Times New Roman" pitchFamily="18" charset="0"/>
              </a:rPr>
            </a:br>
            <a:r>
              <a:rPr lang="en-US" sz="3200" b="1" u="sng" dirty="0" err="1" smtClean="0">
                <a:solidFill>
                  <a:schemeClr val="tx1"/>
                </a:solidFill>
                <a:latin typeface="Times New Roman" pitchFamily="18" charset="0"/>
                <a:cs typeface="Times New Roman" pitchFamily="18" charset="0"/>
              </a:rPr>
              <a:t>Adm</a:t>
            </a:r>
            <a:r>
              <a:rPr lang="en-US" sz="3200" u="sng" dirty="0" smtClean="0">
                <a:solidFill>
                  <a:schemeClr val="tx1"/>
                </a:solidFill>
                <a:latin typeface="Times New Roman" pitchFamily="18" charset="0"/>
                <a:cs typeface="Times New Roman" pitchFamily="18" charset="0"/>
              </a:rPr>
              <a:t>:</a:t>
            </a:r>
            <a:r>
              <a:rPr lang="en-US" sz="3200" dirty="0" smtClean="0">
                <a:solidFill>
                  <a:schemeClr val="tx1"/>
                </a:solidFill>
                <a:latin typeface="Times New Roman" pitchFamily="18" charset="0"/>
                <a:cs typeface="Times New Roman" pitchFamily="18" charset="0"/>
              </a:rPr>
              <a:t> all administered per oral.</a:t>
            </a:r>
            <a:r>
              <a:rPr lang="en-US" sz="3200" u="sng" dirty="0" smtClean="0">
                <a:solidFill>
                  <a:schemeClr val="tx1"/>
                </a:solidFill>
                <a:latin typeface="Times New Roman" pitchFamily="18" charset="0"/>
                <a:cs typeface="Times New Roman" pitchFamily="18" charset="0"/>
              </a:rPr>
              <a:t/>
            </a:r>
            <a:br>
              <a:rPr lang="en-US" sz="3200" u="sng" dirty="0" smtClean="0">
                <a:solidFill>
                  <a:schemeClr val="tx1"/>
                </a:solidFill>
                <a:latin typeface="Times New Roman" pitchFamily="18" charset="0"/>
                <a:cs typeface="Times New Roman" pitchFamily="18" charset="0"/>
              </a:rPr>
            </a:br>
            <a:r>
              <a:rPr lang="en-US" sz="3200" dirty="0" smtClean="0">
                <a:solidFill>
                  <a:schemeClr val="tx1"/>
                </a:solidFill>
                <a:latin typeface="Times New Roman" pitchFamily="18" charset="0"/>
                <a:cs typeface="Times New Roman" pitchFamily="18" charset="0"/>
              </a:rPr>
              <a:t/>
            </a:r>
            <a:br>
              <a:rPr lang="en-US" sz="3200" dirty="0" smtClean="0">
                <a:solidFill>
                  <a:schemeClr val="tx1"/>
                </a:solidFill>
                <a:latin typeface="Times New Roman" pitchFamily="18" charset="0"/>
                <a:cs typeface="Times New Roman" pitchFamily="18" charset="0"/>
              </a:rPr>
            </a:br>
            <a:r>
              <a:rPr lang="en-US" sz="3200" b="1" dirty="0" smtClean="0">
                <a:solidFill>
                  <a:schemeClr val="tx1"/>
                </a:solidFill>
                <a:latin typeface="Times New Roman" pitchFamily="18" charset="0"/>
                <a:cs typeface="Times New Roman" pitchFamily="18" charset="0"/>
              </a:rPr>
              <a:t>MOA</a:t>
            </a:r>
            <a:r>
              <a:rPr lang="en-US" sz="3200" dirty="0" smtClean="0">
                <a:solidFill>
                  <a:schemeClr val="tx1"/>
                </a:solidFill>
                <a:latin typeface="Times New Roman" pitchFamily="18" charset="0"/>
                <a:cs typeface="Times New Roman" pitchFamily="18" charset="0"/>
              </a:rPr>
              <a:t>: bind and block </a:t>
            </a:r>
            <a:r>
              <a:rPr lang="en-US" sz="3200" dirty="0" err="1" smtClean="0">
                <a:solidFill>
                  <a:schemeClr val="tx1"/>
                </a:solidFill>
                <a:latin typeface="Times New Roman" pitchFamily="18" charset="0"/>
                <a:cs typeface="Times New Roman" pitchFamily="18" charset="0"/>
              </a:rPr>
              <a:t>angiotensin</a:t>
            </a:r>
            <a:r>
              <a:rPr lang="en-US" sz="3200" dirty="0" smtClean="0">
                <a:solidFill>
                  <a:schemeClr val="tx1"/>
                </a:solidFill>
                <a:latin typeface="Times New Roman" pitchFamily="18" charset="0"/>
                <a:cs typeface="Times New Roman" pitchFamily="18" charset="0"/>
              </a:rPr>
              <a:t> II receptor.</a:t>
            </a:r>
            <a:br>
              <a:rPr lang="en-US" sz="3200" dirty="0" smtClean="0">
                <a:solidFill>
                  <a:schemeClr val="tx1"/>
                </a:solidFill>
                <a:latin typeface="Times New Roman" pitchFamily="18" charset="0"/>
                <a:cs typeface="Times New Roman" pitchFamily="18" charset="0"/>
              </a:rPr>
            </a:br>
            <a:r>
              <a:rPr lang="en-US" sz="3200" dirty="0" smtClean="0">
                <a:solidFill>
                  <a:schemeClr val="tx1"/>
                </a:solidFill>
                <a:latin typeface="Times New Roman" pitchFamily="18" charset="0"/>
                <a:cs typeface="Times New Roman" pitchFamily="18" charset="0"/>
              </a:rPr>
              <a:t/>
            </a:r>
            <a:br>
              <a:rPr lang="en-US" sz="3200" dirty="0" smtClean="0">
                <a:solidFill>
                  <a:schemeClr val="tx1"/>
                </a:solidFill>
                <a:latin typeface="Times New Roman" pitchFamily="18" charset="0"/>
                <a:cs typeface="Times New Roman" pitchFamily="18" charset="0"/>
              </a:rPr>
            </a:br>
            <a:r>
              <a:rPr lang="en-US" sz="3200" b="1" dirty="0" smtClean="0">
                <a:solidFill>
                  <a:schemeClr val="tx1"/>
                </a:solidFill>
                <a:latin typeface="Times New Roman" pitchFamily="18" charset="0"/>
                <a:cs typeface="Times New Roman" pitchFamily="18" charset="0"/>
              </a:rPr>
              <a:t>S/E, C/I </a:t>
            </a:r>
            <a:r>
              <a:rPr lang="en-US" sz="3200" dirty="0" smtClean="0">
                <a:solidFill>
                  <a:schemeClr val="tx1"/>
                </a:solidFill>
                <a:latin typeface="Times New Roman" pitchFamily="18" charset="0"/>
                <a:cs typeface="Times New Roman" pitchFamily="18" charset="0"/>
              </a:rPr>
              <a:t>and effects are same as in ACE inhibitors.</a:t>
            </a:r>
            <a:br>
              <a:rPr lang="en-US" sz="3200" dirty="0" smtClean="0">
                <a:solidFill>
                  <a:schemeClr val="tx1"/>
                </a:solidFill>
                <a:latin typeface="Times New Roman" pitchFamily="18" charset="0"/>
                <a:cs typeface="Times New Roman" pitchFamily="18" charset="0"/>
              </a:rPr>
            </a:br>
            <a:r>
              <a:rPr lang="en-US" sz="3200" dirty="0" smtClean="0">
                <a:solidFill>
                  <a:schemeClr val="tx1"/>
                </a:solidFill>
                <a:latin typeface="Times New Roman" pitchFamily="18" charset="0"/>
                <a:cs typeface="Times New Roman" pitchFamily="18" charset="0"/>
              </a:rPr>
              <a:t/>
            </a:r>
            <a:br>
              <a:rPr lang="en-US" sz="3200" dirty="0" smtClean="0">
                <a:solidFill>
                  <a:schemeClr val="tx1"/>
                </a:solidFill>
                <a:latin typeface="Times New Roman" pitchFamily="18" charset="0"/>
                <a:cs typeface="Times New Roman" pitchFamily="18" charset="0"/>
              </a:rPr>
            </a:br>
            <a:r>
              <a:rPr lang="en-US" sz="3200" dirty="0" smtClean="0">
                <a:solidFill>
                  <a:schemeClr val="tx1"/>
                </a:solidFill>
                <a:latin typeface="Times New Roman" pitchFamily="18" charset="0"/>
                <a:cs typeface="Times New Roman" pitchFamily="18" charset="0"/>
              </a:rPr>
              <a:t> Examples: </a:t>
            </a:r>
            <a:r>
              <a:rPr lang="en-US" sz="3200" dirty="0" err="1" smtClean="0">
                <a:solidFill>
                  <a:schemeClr val="tx1"/>
                </a:solidFill>
                <a:latin typeface="Times New Roman" pitchFamily="18" charset="0"/>
                <a:cs typeface="Times New Roman" pitchFamily="18" charset="0"/>
              </a:rPr>
              <a:t>Losartan</a:t>
            </a:r>
            <a:r>
              <a:rPr lang="en-US" sz="3200" dirty="0" smtClean="0">
                <a:solidFill>
                  <a:schemeClr val="tx1"/>
                </a:solidFill>
                <a:latin typeface="Times New Roman" pitchFamily="18" charset="0"/>
                <a:cs typeface="Times New Roman" pitchFamily="18" charset="0"/>
              </a:rPr>
              <a:t>, </a:t>
            </a:r>
            <a:r>
              <a:rPr lang="en-US" sz="3200" dirty="0" err="1" smtClean="0">
                <a:solidFill>
                  <a:schemeClr val="tx1"/>
                </a:solidFill>
                <a:latin typeface="Times New Roman" pitchFamily="18" charset="0"/>
                <a:cs typeface="Times New Roman" pitchFamily="18" charset="0"/>
              </a:rPr>
              <a:t>valsartan</a:t>
            </a:r>
            <a:r>
              <a:rPr lang="en-US" sz="3200" dirty="0" smtClean="0">
                <a:solidFill>
                  <a:schemeClr val="tx1"/>
                </a:solidFill>
                <a:latin typeface="Times New Roman" pitchFamily="18" charset="0"/>
                <a:cs typeface="Times New Roman" pitchFamily="18" charset="0"/>
              </a:rPr>
              <a:t>, </a:t>
            </a:r>
            <a:r>
              <a:rPr lang="en-US" sz="3200" dirty="0" err="1" smtClean="0">
                <a:solidFill>
                  <a:schemeClr val="tx1"/>
                </a:solidFill>
                <a:latin typeface="Times New Roman" pitchFamily="18" charset="0"/>
                <a:cs typeface="Times New Roman" pitchFamily="18" charset="0"/>
              </a:rPr>
              <a:t>telmisartan</a:t>
            </a:r>
            <a:r>
              <a:rPr lang="en-US" sz="3200" dirty="0" smtClean="0">
                <a:solidFill>
                  <a:schemeClr val="tx1"/>
                </a:solidFill>
                <a:latin typeface="Times New Roman" pitchFamily="18" charset="0"/>
                <a:cs typeface="Times New Roman" pitchFamily="18" charset="0"/>
              </a:rPr>
              <a:t> </a:t>
            </a:r>
            <a:br>
              <a:rPr lang="en-US" sz="3200" dirty="0" smtClean="0">
                <a:solidFill>
                  <a:schemeClr val="tx1"/>
                </a:solidFill>
                <a:latin typeface="Times New Roman" pitchFamily="18" charset="0"/>
                <a:cs typeface="Times New Roman" pitchFamily="18" charset="0"/>
              </a:rPr>
            </a:br>
            <a:r>
              <a:rPr lang="en-US" sz="3200" dirty="0" smtClean="0">
                <a:solidFill>
                  <a:schemeClr val="tx1"/>
                </a:solidFill>
                <a:latin typeface="Times New Roman" pitchFamily="18" charset="0"/>
                <a:cs typeface="Times New Roman" pitchFamily="18" charset="0"/>
              </a:rPr>
              <a:t/>
            </a:r>
            <a:br>
              <a:rPr lang="en-US" sz="3200" dirty="0" smtClean="0">
                <a:solidFill>
                  <a:schemeClr val="tx1"/>
                </a:solidFill>
                <a:latin typeface="Times New Roman" pitchFamily="18" charset="0"/>
                <a:cs typeface="Times New Roman" pitchFamily="18" charset="0"/>
              </a:rPr>
            </a:br>
            <a:r>
              <a:rPr lang="en-US" sz="3200" dirty="0" smtClean="0"/>
              <a:t/>
            </a:r>
            <a:br>
              <a:rPr lang="en-US" sz="3200" dirty="0" smtClean="0"/>
            </a:br>
            <a:endParaRPr lang="en-US" sz="3200" dirty="0"/>
          </a:p>
        </p:txBody>
      </p:sp>
      <p:sp>
        <p:nvSpPr>
          <p:cNvPr id="6" name="Date Placeholder 5"/>
          <p:cNvSpPr>
            <a:spLocks noGrp="1"/>
          </p:cNvSpPr>
          <p:nvPr>
            <p:ph type="dt" sz="half" idx="10"/>
          </p:nvPr>
        </p:nvSpPr>
        <p:spPr/>
        <p:txBody>
          <a:bodyPr/>
          <a:lstStyle/>
          <a:p>
            <a:fld id="{D1A0442A-F152-43E0-B982-1AE2DA0FAC8B}"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44822D4D-3C4F-4498-B95A-5E93E5D6F374}" type="slidenum">
              <a:rPr lang="en-US" smtClean="0"/>
              <a:pPr/>
              <a:t>277</a:t>
            </a:fld>
            <a:endParaRPr lang="en-US"/>
          </a:p>
        </p:txBody>
      </p:sp>
    </p:spTree>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B2BB2C8-350A-4FA4-A808-45081CBDC1E4}" type="datetime12">
              <a:rPr lang="en-US" smtClean="0"/>
              <a:pPr/>
              <a:t>4:25 PM</a:t>
            </a:fld>
            <a:endParaRPr lang="en-US"/>
          </a:p>
        </p:txBody>
      </p:sp>
      <p:sp>
        <p:nvSpPr>
          <p:cNvPr id="4" name="Footer Placeholder 3"/>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278</a:t>
            </a:fld>
            <a:endParaRPr lang="en-US"/>
          </a:p>
        </p:txBody>
      </p:sp>
      <p:sp>
        <p:nvSpPr>
          <p:cNvPr id="6" name="Rectangle 5"/>
          <p:cNvSpPr/>
          <p:nvPr/>
        </p:nvSpPr>
        <p:spPr>
          <a:xfrm>
            <a:off x="0" y="194370"/>
            <a:ext cx="9144000" cy="4524315"/>
          </a:xfrm>
          <a:prstGeom prst="rect">
            <a:avLst/>
          </a:prstGeom>
        </p:spPr>
        <p:txBody>
          <a:bodyPr wrap="square">
            <a:spAutoFit/>
          </a:bodyPr>
          <a:lstStyle/>
          <a:p>
            <a:r>
              <a:rPr lang="en-GB" sz="3200" b="1" u="sng" dirty="0" smtClean="0">
                <a:latin typeface="Times New Roman" pitchFamily="18" charset="0"/>
                <a:cs typeface="Times New Roman" pitchFamily="18" charset="0"/>
              </a:rPr>
              <a:t>ANGIOTENSIN II RECEPTOR BLOCKERS</a:t>
            </a:r>
          </a:p>
          <a:p>
            <a:r>
              <a:rPr lang="en-GB" sz="3200" dirty="0" smtClean="0">
                <a:latin typeface="Times New Roman" pitchFamily="18" charset="0"/>
                <a:cs typeface="Times New Roman" pitchFamily="18" charset="0"/>
              </a:rPr>
              <a:t>The </a:t>
            </a:r>
            <a:r>
              <a:rPr lang="en-GB" sz="3200" dirty="0" err="1" smtClean="0">
                <a:latin typeface="Times New Roman" pitchFamily="18" charset="0"/>
                <a:cs typeface="Times New Roman" pitchFamily="18" charset="0"/>
              </a:rPr>
              <a:t>angiotensin</a:t>
            </a:r>
            <a:r>
              <a:rPr lang="en-GB" sz="3200" dirty="0" smtClean="0">
                <a:latin typeface="Times New Roman" pitchFamily="18" charset="0"/>
                <a:cs typeface="Times New Roman" pitchFamily="18" charset="0"/>
              </a:rPr>
              <a:t> II receptor blockers (ARBs) are a </a:t>
            </a:r>
            <a:r>
              <a:rPr lang="en-GB" sz="3200" b="1" dirty="0" smtClean="0">
                <a:latin typeface="Times New Roman" pitchFamily="18" charset="0"/>
                <a:cs typeface="Times New Roman" pitchFamily="18" charset="0"/>
              </a:rPr>
              <a:t>relatively new </a:t>
            </a:r>
            <a:r>
              <a:rPr lang="en-GB" sz="3200" dirty="0" smtClean="0">
                <a:latin typeface="Times New Roman" pitchFamily="18" charset="0"/>
                <a:cs typeface="Times New Roman" pitchFamily="18" charset="0"/>
              </a:rPr>
              <a:t>family of drugs whose indications</a:t>
            </a:r>
          </a:p>
          <a:p>
            <a:r>
              <a:rPr lang="en-GB" sz="3200" dirty="0" smtClean="0">
                <a:latin typeface="Times New Roman" pitchFamily="18" charset="0"/>
                <a:cs typeface="Times New Roman" pitchFamily="18" charset="0"/>
              </a:rPr>
              <a:t>are evolving. </a:t>
            </a:r>
          </a:p>
          <a:p>
            <a:endParaRPr lang="en-GB" sz="3200" dirty="0" smtClean="0">
              <a:latin typeface="Times New Roman" pitchFamily="18" charset="0"/>
              <a:cs typeface="Times New Roman" pitchFamily="18" charset="0"/>
            </a:endParaRPr>
          </a:p>
          <a:p>
            <a:r>
              <a:rPr lang="en-GB" sz="3200" dirty="0" smtClean="0">
                <a:latin typeface="Times New Roman" pitchFamily="18" charset="0"/>
                <a:cs typeface="Times New Roman" pitchFamily="18" charset="0"/>
              </a:rPr>
              <a:t>Initially, ARBs were approved only for hypertension. Today, they also are approved for </a:t>
            </a:r>
            <a:r>
              <a:rPr lang="en-GB" sz="3200" b="1" dirty="0" smtClean="0">
                <a:latin typeface="Times New Roman" pitchFamily="18" charset="0"/>
                <a:cs typeface="Times New Roman" pitchFamily="18" charset="0"/>
              </a:rPr>
              <a:t>heart failure</a:t>
            </a:r>
            <a:r>
              <a:rPr lang="en-GB" sz="3200" dirty="0" smtClean="0">
                <a:latin typeface="Times New Roman" pitchFamily="18" charset="0"/>
                <a:cs typeface="Times New Roman" pitchFamily="18" charset="0"/>
              </a:rPr>
              <a:t>, </a:t>
            </a:r>
            <a:r>
              <a:rPr lang="en-GB" sz="3200" b="1" dirty="0" smtClean="0">
                <a:latin typeface="Times New Roman" pitchFamily="18" charset="0"/>
                <a:cs typeface="Times New Roman" pitchFamily="18" charset="0"/>
              </a:rPr>
              <a:t>diabetic nephropathy</a:t>
            </a:r>
            <a:r>
              <a:rPr lang="en-GB" sz="3200" dirty="0" smtClean="0">
                <a:latin typeface="Times New Roman" pitchFamily="18" charset="0"/>
                <a:cs typeface="Times New Roman" pitchFamily="18" charset="0"/>
              </a:rPr>
              <a:t>, </a:t>
            </a:r>
            <a:r>
              <a:rPr lang="en-GB" sz="3200" b="1" dirty="0" smtClean="0">
                <a:latin typeface="Times New Roman" pitchFamily="18" charset="0"/>
                <a:cs typeface="Times New Roman" pitchFamily="18" charset="0"/>
              </a:rPr>
              <a:t>myocardial infarction</a:t>
            </a:r>
            <a:r>
              <a:rPr lang="en-GB" sz="3200" dirty="0" smtClean="0">
                <a:latin typeface="Times New Roman" pitchFamily="18" charset="0"/>
                <a:cs typeface="Times New Roman" pitchFamily="18" charset="0"/>
              </a:rPr>
              <a:t>, and </a:t>
            </a:r>
            <a:r>
              <a:rPr lang="en-GB" sz="3200" b="1" dirty="0" smtClean="0">
                <a:latin typeface="Times New Roman" pitchFamily="18" charset="0"/>
                <a:cs typeface="Times New Roman" pitchFamily="18" charset="0"/>
              </a:rPr>
              <a:t>stroke prevention</a:t>
            </a:r>
            <a:r>
              <a:rPr lang="en-GB" sz="3200" dirty="0" smtClean="0">
                <a:latin typeface="Times New Roman" pitchFamily="18" charset="0"/>
                <a:cs typeface="Times New Roman" pitchFamily="18" charset="0"/>
              </a:rPr>
              <a:t>.</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500"/>
                                        <p:tgtEl>
                                          <p:spTgt spid="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linds(horizontal)">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blinds(horizontal)">
                                      <p:cBhvr>
                                        <p:cTn id="18"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22C164-AD05-4C13-A11A-4F5904809626}"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279</a:t>
            </a:fld>
            <a:endParaRPr lang="en-US"/>
          </a:p>
        </p:txBody>
      </p:sp>
      <p:sp>
        <p:nvSpPr>
          <p:cNvPr id="5" name="Rectangle 4"/>
          <p:cNvSpPr/>
          <p:nvPr/>
        </p:nvSpPr>
        <p:spPr>
          <a:xfrm>
            <a:off x="0" y="1066800"/>
            <a:ext cx="9144000" cy="3046988"/>
          </a:xfrm>
          <a:prstGeom prst="rect">
            <a:avLst/>
          </a:prstGeom>
        </p:spPr>
        <p:txBody>
          <a:bodyPr wrap="square">
            <a:spAutoFit/>
          </a:bodyPr>
          <a:lstStyle/>
          <a:p>
            <a:r>
              <a:rPr lang="en-GB" sz="3200" dirty="0" smtClean="0">
                <a:latin typeface="Times New Roman" pitchFamily="18" charset="0"/>
                <a:cs typeface="Times New Roman" pitchFamily="18" charset="0"/>
              </a:rPr>
              <a:t>ARBs block access of </a:t>
            </a:r>
            <a:r>
              <a:rPr lang="en-GB" sz="3200" dirty="0" err="1" smtClean="0">
                <a:latin typeface="Times New Roman" pitchFamily="18" charset="0"/>
                <a:cs typeface="Times New Roman" pitchFamily="18" charset="0"/>
              </a:rPr>
              <a:t>angiotensin</a:t>
            </a:r>
            <a:r>
              <a:rPr lang="en-GB" sz="3200" dirty="0" smtClean="0">
                <a:latin typeface="Times New Roman" pitchFamily="18" charset="0"/>
                <a:cs typeface="Times New Roman" pitchFamily="18" charset="0"/>
              </a:rPr>
              <a:t> II to its receptors in blood vessels, the adrenals, and all other tissues. </a:t>
            </a:r>
          </a:p>
          <a:p>
            <a:r>
              <a:rPr lang="en-GB" sz="3200" dirty="0" smtClean="0">
                <a:latin typeface="Times New Roman" pitchFamily="18" charset="0"/>
                <a:cs typeface="Times New Roman" pitchFamily="18" charset="0"/>
              </a:rPr>
              <a:t>As a result, ARBs have effects much like those of the ACE inhibitors. </a:t>
            </a:r>
          </a:p>
          <a:p>
            <a:pPr>
              <a:buFont typeface="Arial" pitchFamily="34" charset="0"/>
              <a:buChar char="•"/>
            </a:pPr>
            <a:r>
              <a:rPr lang="en-GB" sz="3200" dirty="0" smtClean="0">
                <a:latin typeface="Times New Roman" pitchFamily="18" charset="0"/>
                <a:cs typeface="Times New Roman" pitchFamily="18" charset="0"/>
              </a:rPr>
              <a:t>By blocking </a:t>
            </a:r>
            <a:r>
              <a:rPr lang="en-GB" sz="3200" dirty="0" err="1" smtClean="0">
                <a:latin typeface="Times New Roman" pitchFamily="18" charset="0"/>
                <a:cs typeface="Times New Roman" pitchFamily="18" charset="0"/>
              </a:rPr>
              <a:t>angiotensin</a:t>
            </a:r>
            <a:r>
              <a:rPr lang="en-GB" sz="3200" dirty="0" smtClean="0">
                <a:latin typeface="Times New Roman" pitchFamily="18" charset="0"/>
                <a:cs typeface="Times New Roman" pitchFamily="18" charset="0"/>
              </a:rPr>
              <a:t> II receptors on blood vessels, ARBs cause dilation of arterioles and veins.</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Pharmacokinetics</a:t>
            </a:r>
          </a:p>
        </p:txBody>
      </p:sp>
      <p:sp>
        <p:nvSpPr>
          <p:cNvPr id="4" name="Date Placeholder 3"/>
          <p:cNvSpPr>
            <a:spLocks noGrp="1"/>
          </p:cNvSpPr>
          <p:nvPr>
            <p:ph type="dt" sz="half" idx="10"/>
          </p:nvPr>
        </p:nvSpPr>
        <p:spPr/>
        <p:txBody>
          <a:bodyPr/>
          <a:lstStyle/>
          <a:p>
            <a:fld id="{9DE7E529-7F21-44B2-B03E-8E8205548B3F}"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28</a:t>
            </a:fld>
            <a:endParaRPr lang="en-US"/>
          </a:p>
        </p:txBody>
      </p:sp>
      <p:sp>
        <p:nvSpPr>
          <p:cNvPr id="23555" name="Rectangle 3"/>
          <p:cNvSpPr>
            <a:spLocks noGrp="1" noChangeArrowheads="1"/>
          </p:cNvSpPr>
          <p:nvPr>
            <p:ph sz="quarter" idx="1"/>
          </p:nvPr>
        </p:nvSpPr>
        <p:spPr>
          <a:noFill/>
        </p:spPr>
        <p:txBody>
          <a:bodyPr/>
          <a:lstStyle/>
          <a:p>
            <a:pPr eaLnBrk="1" hangingPunct="1">
              <a:buFontTx/>
              <a:buNone/>
            </a:pPr>
            <a:r>
              <a:rPr lang="en-US" b="1" smtClean="0"/>
              <a:t>Pharmacokinetic Modeling</a:t>
            </a:r>
          </a:p>
          <a:p>
            <a:pPr marL="463550" lvl="1" indent="-6350" eaLnBrk="1" hangingPunct="1">
              <a:buFontTx/>
              <a:buNone/>
            </a:pPr>
            <a:r>
              <a:rPr lang="en-US" smtClean="0"/>
              <a:t>Method of describing the process of ADME of a drug within the body </a:t>
            </a:r>
          </a:p>
          <a:p>
            <a:pPr marL="463550" lvl="1" indent="-6350" eaLnBrk="1" hangingPunct="1">
              <a:buFontTx/>
              <a:buNone/>
            </a:pPr>
            <a:endParaRPr lang="en-US" smtClean="0"/>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183DBF-5D08-4320-A287-473B689E04A2}"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280</a:t>
            </a:fld>
            <a:endParaRPr lang="en-US"/>
          </a:p>
        </p:txBody>
      </p:sp>
      <p:sp>
        <p:nvSpPr>
          <p:cNvPr id="5" name="Rectangle 4"/>
          <p:cNvSpPr/>
          <p:nvPr/>
        </p:nvSpPr>
        <p:spPr>
          <a:xfrm>
            <a:off x="0" y="304800"/>
            <a:ext cx="9144000" cy="5016758"/>
          </a:xfrm>
          <a:prstGeom prst="rect">
            <a:avLst/>
          </a:prstGeom>
        </p:spPr>
        <p:txBody>
          <a:bodyPr wrap="square">
            <a:spAutoFit/>
          </a:bodyPr>
          <a:lstStyle/>
          <a:p>
            <a:pPr>
              <a:buFont typeface="Arial" pitchFamily="34" charset="0"/>
              <a:buChar char="•"/>
            </a:pPr>
            <a:r>
              <a:rPr lang="en-GB" sz="3200" dirty="0" smtClean="0">
                <a:latin typeface="Times New Roman" pitchFamily="18" charset="0"/>
                <a:cs typeface="Times New Roman" pitchFamily="18" charset="0"/>
              </a:rPr>
              <a:t>By blocking </a:t>
            </a:r>
            <a:r>
              <a:rPr lang="en-GB" sz="3200" dirty="0" err="1" smtClean="0">
                <a:latin typeface="Times New Roman" pitchFamily="18" charset="0"/>
                <a:cs typeface="Times New Roman" pitchFamily="18" charset="0"/>
              </a:rPr>
              <a:t>angiotensin</a:t>
            </a:r>
            <a:r>
              <a:rPr lang="en-GB" sz="3200" dirty="0" smtClean="0">
                <a:latin typeface="Times New Roman" pitchFamily="18" charset="0"/>
                <a:cs typeface="Times New Roman" pitchFamily="18" charset="0"/>
              </a:rPr>
              <a:t> II receptors in the </a:t>
            </a:r>
            <a:r>
              <a:rPr lang="en-GB" sz="3200" b="1" dirty="0" smtClean="0">
                <a:latin typeface="Times New Roman" pitchFamily="18" charset="0"/>
                <a:cs typeface="Times New Roman" pitchFamily="18" charset="0"/>
              </a:rPr>
              <a:t>heart</a:t>
            </a:r>
            <a:r>
              <a:rPr lang="en-GB" sz="3200" dirty="0" smtClean="0">
                <a:latin typeface="Times New Roman" pitchFamily="18" charset="0"/>
                <a:cs typeface="Times New Roman" pitchFamily="18" charset="0"/>
              </a:rPr>
              <a:t>,  ARBs can prevent </a:t>
            </a:r>
            <a:r>
              <a:rPr lang="en-GB" sz="3200" dirty="0" err="1" smtClean="0">
                <a:latin typeface="Times New Roman" pitchFamily="18" charset="0"/>
                <a:cs typeface="Times New Roman" pitchFamily="18" charset="0"/>
              </a:rPr>
              <a:t>angiotensin</a:t>
            </a:r>
            <a:r>
              <a:rPr lang="en-GB" sz="3200" dirty="0" smtClean="0">
                <a:latin typeface="Times New Roman" pitchFamily="18" charset="0"/>
                <a:cs typeface="Times New Roman" pitchFamily="18" charset="0"/>
              </a:rPr>
              <a:t> II from inducing</a:t>
            </a:r>
          </a:p>
          <a:p>
            <a:r>
              <a:rPr lang="en-GB" sz="3200" dirty="0" smtClean="0">
                <a:latin typeface="Times New Roman" pitchFamily="18" charset="0"/>
                <a:cs typeface="Times New Roman" pitchFamily="18" charset="0"/>
              </a:rPr>
              <a:t>pathologic changes in cardiac structure. </a:t>
            </a:r>
          </a:p>
          <a:p>
            <a:endParaRPr lang="en-GB" sz="3200" dirty="0" smtClean="0">
              <a:latin typeface="Times New Roman" pitchFamily="18" charset="0"/>
              <a:cs typeface="Times New Roman" pitchFamily="18" charset="0"/>
            </a:endParaRPr>
          </a:p>
          <a:p>
            <a:pPr>
              <a:buFont typeface="Arial" pitchFamily="34" charset="0"/>
              <a:buChar char="•"/>
            </a:pPr>
            <a:r>
              <a:rPr lang="en-GB" sz="3200" dirty="0" smtClean="0">
                <a:latin typeface="Times New Roman" pitchFamily="18" charset="0"/>
                <a:cs typeface="Times New Roman" pitchFamily="18" charset="0"/>
              </a:rPr>
              <a:t>By blocking </a:t>
            </a:r>
            <a:r>
              <a:rPr lang="en-GB" sz="3200" dirty="0" err="1" smtClean="0">
                <a:latin typeface="Times New Roman" pitchFamily="18" charset="0"/>
                <a:cs typeface="Times New Roman" pitchFamily="18" charset="0"/>
              </a:rPr>
              <a:t>angiotensin</a:t>
            </a:r>
            <a:r>
              <a:rPr lang="en-GB" sz="3200" dirty="0" smtClean="0">
                <a:latin typeface="Times New Roman" pitchFamily="18" charset="0"/>
                <a:cs typeface="Times New Roman" pitchFamily="18" charset="0"/>
              </a:rPr>
              <a:t> II receptors in the </a:t>
            </a:r>
            <a:r>
              <a:rPr lang="en-GB" sz="3200" b="1" dirty="0" smtClean="0">
                <a:latin typeface="Times New Roman" pitchFamily="18" charset="0"/>
                <a:cs typeface="Times New Roman" pitchFamily="18" charset="0"/>
              </a:rPr>
              <a:t>adrenals</a:t>
            </a:r>
            <a:r>
              <a:rPr lang="en-GB" sz="3200" dirty="0" smtClean="0">
                <a:latin typeface="Times New Roman" pitchFamily="18" charset="0"/>
                <a:cs typeface="Times New Roman" pitchFamily="18" charset="0"/>
              </a:rPr>
              <a:t>,</a:t>
            </a:r>
          </a:p>
          <a:p>
            <a:r>
              <a:rPr lang="en-GB" sz="3200" dirty="0" smtClean="0">
                <a:latin typeface="Times New Roman" pitchFamily="18" charset="0"/>
                <a:cs typeface="Times New Roman" pitchFamily="18" charset="0"/>
              </a:rPr>
              <a:t>ARBs decrease release of </a:t>
            </a:r>
            <a:r>
              <a:rPr lang="en-GB" sz="3200" b="1" dirty="0" err="1" smtClean="0">
                <a:latin typeface="Times New Roman" pitchFamily="18" charset="0"/>
                <a:cs typeface="Times New Roman" pitchFamily="18" charset="0"/>
              </a:rPr>
              <a:t>aldosterone</a:t>
            </a:r>
            <a:r>
              <a:rPr lang="en-GB" sz="3200" dirty="0" smtClean="0">
                <a:latin typeface="Times New Roman" pitchFamily="18" charset="0"/>
                <a:cs typeface="Times New Roman" pitchFamily="18" charset="0"/>
              </a:rPr>
              <a:t>, and can thereby increase renal excretion of sodium and water. </a:t>
            </a:r>
          </a:p>
          <a:p>
            <a:endParaRPr lang="en-GB" sz="3200" dirty="0" smtClean="0">
              <a:latin typeface="Times New Roman" pitchFamily="18" charset="0"/>
              <a:cs typeface="Times New Roman" pitchFamily="18" charset="0"/>
            </a:endParaRPr>
          </a:p>
          <a:p>
            <a:pPr>
              <a:buFont typeface="Arial" pitchFamily="34" charset="0"/>
              <a:buChar char="•"/>
            </a:pPr>
            <a:r>
              <a:rPr lang="en-GB" sz="3200" dirty="0" smtClean="0">
                <a:latin typeface="Times New Roman" pitchFamily="18" charset="0"/>
                <a:cs typeface="Times New Roman" pitchFamily="18" charset="0"/>
              </a:rPr>
              <a:t>Sodium and water excretion is further increased through dilation of </a:t>
            </a:r>
            <a:r>
              <a:rPr lang="en-GB" sz="3200" b="1" dirty="0" smtClean="0">
                <a:latin typeface="Times New Roman" pitchFamily="18" charset="0"/>
                <a:cs typeface="Times New Roman" pitchFamily="18" charset="0"/>
              </a:rPr>
              <a:t>renal blood vessels</a:t>
            </a:r>
            <a:r>
              <a:rPr lang="en-GB" sz="3200" dirty="0" smtClean="0">
                <a:latin typeface="Times New Roman" pitchFamily="18" charset="0"/>
                <a:cs typeface="Times New Roman" pitchFamily="18" charset="0"/>
              </a:rPr>
              <a:t>.</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blinds(horizontal)">
                                      <p:cBhvr>
                                        <p:cTn id="15" dur="500"/>
                                        <p:tgtEl>
                                          <p:spTgt spid="5">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blinds(horizontal)">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blinds(horizontal)">
                                      <p:cBhvr>
                                        <p:cTn id="2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EFBB1-1F73-41C5-B48E-66585239E2ED}"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281</a:t>
            </a:fld>
            <a:endParaRPr lang="en-US"/>
          </a:p>
        </p:txBody>
      </p:sp>
      <p:sp>
        <p:nvSpPr>
          <p:cNvPr id="5" name="Rectangle 4"/>
          <p:cNvSpPr/>
          <p:nvPr/>
        </p:nvSpPr>
        <p:spPr>
          <a:xfrm>
            <a:off x="0" y="874455"/>
            <a:ext cx="9144000" cy="3046988"/>
          </a:xfrm>
          <a:prstGeom prst="rect">
            <a:avLst/>
          </a:prstGeom>
        </p:spPr>
        <p:txBody>
          <a:bodyPr wrap="square">
            <a:spAutoFit/>
          </a:bodyPr>
          <a:lstStyle/>
          <a:p>
            <a:r>
              <a:rPr lang="en-GB" sz="3200" b="1" u="sng" dirty="0" smtClean="0">
                <a:latin typeface="Times New Roman" pitchFamily="18" charset="0"/>
                <a:cs typeface="Times New Roman" pitchFamily="18" charset="0"/>
              </a:rPr>
              <a:t>NB</a:t>
            </a:r>
          </a:p>
          <a:p>
            <a:r>
              <a:rPr lang="en-GB" sz="3200" dirty="0" smtClean="0">
                <a:latin typeface="Times New Roman" pitchFamily="18" charset="0"/>
                <a:cs typeface="Times New Roman" pitchFamily="18" charset="0"/>
              </a:rPr>
              <a:t>In contrast to the ACE inhibitors, ARBs do not inhibit </a:t>
            </a:r>
            <a:r>
              <a:rPr lang="en-GB" sz="3200" b="1" dirty="0" err="1" smtClean="0">
                <a:latin typeface="Times New Roman" pitchFamily="18" charset="0"/>
                <a:cs typeface="Times New Roman" pitchFamily="18" charset="0"/>
              </a:rPr>
              <a:t>kinase</a:t>
            </a:r>
            <a:r>
              <a:rPr lang="en-GB" sz="3200" b="1" dirty="0" smtClean="0">
                <a:latin typeface="Times New Roman" pitchFamily="18" charset="0"/>
                <a:cs typeface="Times New Roman" pitchFamily="18" charset="0"/>
              </a:rPr>
              <a:t> II, </a:t>
            </a:r>
            <a:r>
              <a:rPr lang="en-GB" sz="3200" dirty="0" smtClean="0">
                <a:latin typeface="Times New Roman" pitchFamily="18" charset="0"/>
                <a:cs typeface="Times New Roman" pitchFamily="18" charset="0"/>
              </a:rPr>
              <a:t>and hence do not increase levels of </a:t>
            </a:r>
            <a:r>
              <a:rPr lang="en-GB" sz="3200" b="1" dirty="0" err="1" smtClean="0">
                <a:latin typeface="Times New Roman" pitchFamily="18" charset="0"/>
                <a:cs typeface="Times New Roman" pitchFamily="18" charset="0"/>
              </a:rPr>
              <a:t>bradykinin</a:t>
            </a:r>
            <a:r>
              <a:rPr lang="en-GB" sz="3200" dirty="0" smtClean="0">
                <a:latin typeface="Times New Roman" pitchFamily="18" charset="0"/>
                <a:cs typeface="Times New Roman" pitchFamily="18" charset="0"/>
              </a:rPr>
              <a:t> in the lung. </a:t>
            </a:r>
          </a:p>
          <a:p>
            <a:r>
              <a:rPr lang="en-GB" sz="3200" dirty="0" smtClean="0">
                <a:latin typeface="Times New Roman" pitchFamily="18" charset="0"/>
                <a:cs typeface="Times New Roman" pitchFamily="18" charset="0"/>
              </a:rPr>
              <a:t>As a result, </a:t>
            </a:r>
            <a:r>
              <a:rPr lang="en-GB" sz="3200" b="1" dirty="0" smtClean="0">
                <a:latin typeface="Times New Roman" pitchFamily="18" charset="0"/>
                <a:cs typeface="Times New Roman" pitchFamily="18" charset="0"/>
              </a:rPr>
              <a:t>ARBs do not promote cough</a:t>
            </a:r>
            <a:r>
              <a:rPr lang="en-GB" sz="3200" dirty="0" smtClean="0">
                <a:latin typeface="Times New Roman" pitchFamily="18" charset="0"/>
                <a:cs typeface="Times New Roman" pitchFamily="18" charset="0"/>
              </a:rPr>
              <a:t>, the most common reason for stopping ACE inhibitors</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5F3765-4118-4B42-B944-2C3E0CD856F9}"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282</a:t>
            </a:fld>
            <a:endParaRPr lang="en-US"/>
          </a:p>
        </p:txBody>
      </p:sp>
      <p:sp>
        <p:nvSpPr>
          <p:cNvPr id="5" name="Rectangle 4"/>
          <p:cNvSpPr/>
          <p:nvPr/>
        </p:nvSpPr>
        <p:spPr>
          <a:xfrm>
            <a:off x="0" y="762000"/>
            <a:ext cx="9144000" cy="3046988"/>
          </a:xfrm>
          <a:prstGeom prst="rect">
            <a:avLst/>
          </a:prstGeom>
        </p:spPr>
        <p:txBody>
          <a:bodyPr wrap="square">
            <a:spAutoFit/>
          </a:bodyPr>
          <a:lstStyle/>
          <a:p>
            <a:r>
              <a:rPr lang="en-GB" sz="3200" dirty="0" smtClean="0">
                <a:latin typeface="Times New Roman" pitchFamily="18" charset="0"/>
                <a:cs typeface="Times New Roman" pitchFamily="18" charset="0"/>
              </a:rPr>
              <a:t>The therapeutic uses for ARBs(7 drugs) </a:t>
            </a:r>
          </a:p>
          <a:p>
            <a:pPr>
              <a:buFont typeface="Arial" pitchFamily="34" charset="0"/>
              <a:buChar char="•"/>
            </a:pPr>
            <a:r>
              <a:rPr lang="en-GB" sz="3200" dirty="0" smtClean="0">
                <a:latin typeface="Times New Roman" pitchFamily="18" charset="0"/>
                <a:cs typeface="Times New Roman" pitchFamily="18" charset="0"/>
              </a:rPr>
              <a:t>heart failure - </a:t>
            </a:r>
            <a:r>
              <a:rPr lang="en-GB" sz="3200" dirty="0" err="1" smtClean="0">
                <a:latin typeface="Times New Roman" pitchFamily="18" charset="0"/>
                <a:cs typeface="Times New Roman" pitchFamily="18" charset="0"/>
              </a:rPr>
              <a:t>valsartan</a:t>
            </a:r>
            <a:endParaRPr lang="en-GB" sz="3200" dirty="0" smtClean="0">
              <a:latin typeface="Times New Roman" pitchFamily="18" charset="0"/>
              <a:cs typeface="Times New Roman" pitchFamily="18" charset="0"/>
            </a:endParaRPr>
          </a:p>
          <a:p>
            <a:pPr>
              <a:buFont typeface="Arial" pitchFamily="34" charset="0"/>
              <a:buChar char="•"/>
            </a:pPr>
            <a:r>
              <a:rPr lang="en-GB" sz="3200" dirty="0" smtClean="0">
                <a:latin typeface="Times New Roman" pitchFamily="18" charset="0"/>
                <a:cs typeface="Times New Roman" pitchFamily="18" charset="0"/>
              </a:rPr>
              <a:t>myocardial infarction(post)- </a:t>
            </a:r>
            <a:r>
              <a:rPr lang="en-GB" sz="3200" dirty="0" err="1" smtClean="0">
                <a:latin typeface="Times New Roman" pitchFamily="18" charset="0"/>
                <a:cs typeface="Times New Roman" pitchFamily="18" charset="0"/>
              </a:rPr>
              <a:t>valsartan</a:t>
            </a:r>
            <a:endParaRPr lang="en-GB" sz="3200" dirty="0" smtClean="0">
              <a:latin typeface="Times New Roman" pitchFamily="18" charset="0"/>
              <a:cs typeface="Times New Roman" pitchFamily="18" charset="0"/>
            </a:endParaRPr>
          </a:p>
          <a:p>
            <a:pPr>
              <a:buFont typeface="Arial" pitchFamily="34" charset="0"/>
              <a:buChar char="•"/>
            </a:pPr>
            <a:r>
              <a:rPr lang="en-GB" sz="3200" dirty="0" smtClean="0">
                <a:latin typeface="Times New Roman" pitchFamily="18" charset="0"/>
                <a:cs typeface="Times New Roman" pitchFamily="18" charset="0"/>
              </a:rPr>
              <a:t>prevention of stroke - </a:t>
            </a:r>
            <a:r>
              <a:rPr lang="en-GB" sz="3200" dirty="0" err="1" smtClean="0">
                <a:latin typeface="Times New Roman" pitchFamily="18" charset="0"/>
                <a:cs typeface="Times New Roman" pitchFamily="18" charset="0"/>
              </a:rPr>
              <a:t>losartan</a:t>
            </a:r>
            <a:r>
              <a:rPr lang="en-GB" sz="3200" dirty="0" smtClean="0">
                <a:latin typeface="Times New Roman" pitchFamily="18" charset="0"/>
                <a:cs typeface="Times New Roman" pitchFamily="18" charset="0"/>
              </a:rPr>
              <a:t> </a:t>
            </a:r>
          </a:p>
          <a:p>
            <a:pPr>
              <a:buFont typeface="Arial" pitchFamily="34" charset="0"/>
              <a:buChar char="•"/>
            </a:pPr>
            <a:r>
              <a:rPr lang="en-GB" sz="3200" dirty="0" smtClean="0">
                <a:latin typeface="Times New Roman" pitchFamily="18" charset="0"/>
                <a:cs typeface="Times New Roman" pitchFamily="18" charset="0"/>
              </a:rPr>
              <a:t>diabetic neuropathy – </a:t>
            </a:r>
            <a:r>
              <a:rPr lang="en-GB" sz="3200" dirty="0" err="1" smtClean="0">
                <a:latin typeface="Times New Roman" pitchFamily="18" charset="0"/>
                <a:cs typeface="Times New Roman" pitchFamily="18" charset="0"/>
              </a:rPr>
              <a:t>losartan</a:t>
            </a:r>
            <a:r>
              <a:rPr lang="en-GB" sz="3200" dirty="0" smtClean="0">
                <a:latin typeface="Times New Roman" pitchFamily="18" charset="0"/>
                <a:cs typeface="Times New Roman" pitchFamily="18" charset="0"/>
              </a:rPr>
              <a:t> and </a:t>
            </a:r>
            <a:r>
              <a:rPr lang="en-GB" sz="3200" dirty="0" err="1" smtClean="0">
                <a:latin typeface="Times New Roman" pitchFamily="18" charset="0"/>
                <a:cs typeface="Times New Roman" pitchFamily="18" charset="0"/>
              </a:rPr>
              <a:t>ibersartan</a:t>
            </a:r>
            <a:endParaRPr lang="en-GB" sz="3200" dirty="0" smtClean="0">
              <a:latin typeface="Times New Roman" pitchFamily="18" charset="0"/>
              <a:cs typeface="Times New Roman" pitchFamily="18" charset="0"/>
            </a:endParaRPr>
          </a:p>
          <a:p>
            <a:pPr>
              <a:buFont typeface="Arial" pitchFamily="34" charset="0"/>
              <a:buChar char="•"/>
            </a:pPr>
            <a:r>
              <a:rPr lang="en-GB" sz="3200" dirty="0" smtClean="0">
                <a:latin typeface="Times New Roman" pitchFamily="18" charset="0"/>
                <a:cs typeface="Times New Roman" pitchFamily="18" charset="0"/>
              </a:rPr>
              <a:t>and hypertension -All</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DC56E3-5117-4180-AEA9-A43E5ED833DE}"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283</a:t>
            </a:fld>
            <a:endParaRPr lang="en-US"/>
          </a:p>
        </p:txBody>
      </p:sp>
      <p:sp>
        <p:nvSpPr>
          <p:cNvPr id="5" name="Rectangle 4"/>
          <p:cNvSpPr/>
          <p:nvPr/>
        </p:nvSpPr>
        <p:spPr>
          <a:xfrm>
            <a:off x="0" y="457200"/>
            <a:ext cx="9144000" cy="2554545"/>
          </a:xfrm>
          <a:prstGeom prst="rect">
            <a:avLst/>
          </a:prstGeom>
        </p:spPr>
        <p:txBody>
          <a:bodyPr wrap="square">
            <a:spAutoFit/>
          </a:bodyPr>
          <a:lstStyle/>
          <a:p>
            <a:r>
              <a:rPr lang="en-GB" sz="3200" b="1" u="sng" dirty="0" smtClean="0">
                <a:latin typeface="Times New Roman" pitchFamily="18" charset="0"/>
                <a:cs typeface="Times New Roman" pitchFamily="18" charset="0"/>
              </a:rPr>
              <a:t>Contraindication</a:t>
            </a:r>
          </a:p>
          <a:p>
            <a:r>
              <a:rPr lang="en-GB" sz="3200" dirty="0" smtClean="0">
                <a:latin typeface="Times New Roman" pitchFamily="18" charset="0"/>
                <a:cs typeface="Times New Roman" pitchFamily="18" charset="0"/>
              </a:rPr>
              <a:t>Like the ACE inhibitors, ARBs can injure the developing </a:t>
            </a:r>
            <a:r>
              <a:rPr lang="en-GB" sz="3200" dirty="0" err="1" smtClean="0">
                <a:latin typeface="Times New Roman" pitchFamily="18" charset="0"/>
                <a:cs typeface="Times New Roman" pitchFamily="18" charset="0"/>
              </a:rPr>
              <a:t>fetus</a:t>
            </a:r>
            <a:r>
              <a:rPr lang="en-GB" sz="3200" dirty="0" smtClean="0">
                <a:latin typeface="Times New Roman" pitchFamily="18" charset="0"/>
                <a:cs typeface="Times New Roman" pitchFamily="18" charset="0"/>
              </a:rPr>
              <a:t> if taken during the second or third trimester of pregnancy, and hence are contraindicated during this period.</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7BE8B1-B08A-4FC6-8CE4-B275239F2393}"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284</a:t>
            </a:fld>
            <a:endParaRPr lang="en-US"/>
          </a:p>
        </p:txBody>
      </p:sp>
      <p:sp>
        <p:nvSpPr>
          <p:cNvPr id="5" name="Rectangle 4"/>
          <p:cNvSpPr/>
          <p:nvPr/>
        </p:nvSpPr>
        <p:spPr>
          <a:xfrm>
            <a:off x="0" y="152400"/>
            <a:ext cx="9144000" cy="6494085"/>
          </a:xfrm>
          <a:prstGeom prst="rect">
            <a:avLst/>
          </a:prstGeom>
        </p:spPr>
        <p:txBody>
          <a:bodyPr wrap="square">
            <a:spAutoFit/>
          </a:bodyPr>
          <a:lstStyle/>
          <a:p>
            <a:r>
              <a:rPr lang="en-GB" sz="3200" b="1" u="sng" dirty="0" smtClean="0">
                <a:latin typeface="Times New Roman" pitchFamily="18" charset="0"/>
                <a:cs typeface="Times New Roman" pitchFamily="18" charset="0"/>
              </a:rPr>
              <a:t>Direct </a:t>
            </a:r>
            <a:r>
              <a:rPr lang="en-GB" sz="3200" b="1" u="sng" dirty="0" err="1" smtClean="0">
                <a:latin typeface="Times New Roman" pitchFamily="18" charset="0"/>
                <a:cs typeface="Times New Roman" pitchFamily="18" charset="0"/>
              </a:rPr>
              <a:t>Renin</a:t>
            </a:r>
            <a:r>
              <a:rPr lang="en-GB" sz="3200" b="1" u="sng" dirty="0" smtClean="0">
                <a:latin typeface="Times New Roman" pitchFamily="18" charset="0"/>
                <a:cs typeface="Times New Roman" pitchFamily="18" charset="0"/>
              </a:rPr>
              <a:t> Inhibitor</a:t>
            </a:r>
          </a:p>
          <a:p>
            <a:r>
              <a:rPr lang="en-GB" sz="3200" dirty="0" smtClean="0">
                <a:latin typeface="Times New Roman" pitchFamily="18" charset="0"/>
                <a:cs typeface="Times New Roman" pitchFamily="18" charset="0"/>
              </a:rPr>
              <a:t>Direct </a:t>
            </a:r>
            <a:r>
              <a:rPr lang="en-GB" sz="3200" dirty="0" err="1" smtClean="0">
                <a:latin typeface="Times New Roman" pitchFamily="18" charset="0"/>
                <a:cs typeface="Times New Roman" pitchFamily="18" charset="0"/>
              </a:rPr>
              <a:t>renin</a:t>
            </a:r>
            <a:r>
              <a:rPr lang="en-GB" sz="3200" dirty="0" smtClean="0">
                <a:latin typeface="Times New Roman" pitchFamily="18" charset="0"/>
                <a:cs typeface="Times New Roman" pitchFamily="18" charset="0"/>
              </a:rPr>
              <a:t> inhibitors (DRIs) are drugs that act on </a:t>
            </a:r>
            <a:r>
              <a:rPr lang="en-GB" sz="3200" dirty="0" err="1" smtClean="0">
                <a:latin typeface="Times New Roman" pitchFamily="18" charset="0"/>
                <a:cs typeface="Times New Roman" pitchFamily="18" charset="0"/>
              </a:rPr>
              <a:t>renin</a:t>
            </a:r>
            <a:r>
              <a:rPr lang="en-GB" sz="3200" dirty="0" smtClean="0">
                <a:latin typeface="Times New Roman" pitchFamily="18" charset="0"/>
                <a:cs typeface="Times New Roman" pitchFamily="18" charset="0"/>
              </a:rPr>
              <a:t> to inhibit the conversion of</a:t>
            </a:r>
          </a:p>
          <a:p>
            <a:r>
              <a:rPr lang="en-GB" sz="3200" dirty="0" err="1" smtClean="0">
                <a:latin typeface="Times New Roman" pitchFamily="18" charset="0"/>
                <a:cs typeface="Times New Roman" pitchFamily="18" charset="0"/>
              </a:rPr>
              <a:t>angiotensinogen</a:t>
            </a:r>
            <a:r>
              <a:rPr lang="en-GB" sz="3200" dirty="0" smtClean="0">
                <a:latin typeface="Times New Roman" pitchFamily="18" charset="0"/>
                <a:cs typeface="Times New Roman" pitchFamily="18" charset="0"/>
              </a:rPr>
              <a:t> into </a:t>
            </a:r>
            <a:r>
              <a:rPr lang="en-GB" sz="3200" dirty="0" err="1" smtClean="0">
                <a:latin typeface="Times New Roman" pitchFamily="18" charset="0"/>
                <a:cs typeface="Times New Roman" pitchFamily="18" charset="0"/>
              </a:rPr>
              <a:t>angiotensin</a:t>
            </a:r>
            <a:r>
              <a:rPr lang="en-GB" sz="3200" dirty="0" smtClean="0">
                <a:latin typeface="Times New Roman" pitchFamily="18" charset="0"/>
                <a:cs typeface="Times New Roman" pitchFamily="18" charset="0"/>
              </a:rPr>
              <a:t> I. </a:t>
            </a:r>
          </a:p>
          <a:p>
            <a:r>
              <a:rPr lang="en-GB" sz="3200" dirty="0" smtClean="0">
                <a:latin typeface="Times New Roman" pitchFamily="18" charset="0"/>
                <a:cs typeface="Times New Roman" pitchFamily="18" charset="0"/>
              </a:rPr>
              <a:t>By decreasing production of </a:t>
            </a:r>
            <a:r>
              <a:rPr lang="en-GB" sz="3200" dirty="0" err="1" smtClean="0">
                <a:latin typeface="Times New Roman" pitchFamily="18" charset="0"/>
                <a:cs typeface="Times New Roman" pitchFamily="18" charset="0"/>
              </a:rPr>
              <a:t>angiotensin</a:t>
            </a:r>
            <a:r>
              <a:rPr lang="en-GB" sz="3200" dirty="0" smtClean="0">
                <a:latin typeface="Times New Roman" pitchFamily="18" charset="0"/>
                <a:cs typeface="Times New Roman" pitchFamily="18" charset="0"/>
              </a:rPr>
              <a:t> I, DRIs can suppress the entire RAAS. Currently, only one DRI is available.</a:t>
            </a:r>
          </a:p>
          <a:p>
            <a:r>
              <a:rPr lang="en-GB" sz="3200" dirty="0" err="1" smtClean="0">
                <a:latin typeface="Times New Roman" pitchFamily="18" charset="0"/>
                <a:cs typeface="Times New Roman" pitchFamily="18" charset="0"/>
              </a:rPr>
              <a:t>Aliskiren</a:t>
            </a:r>
            <a:r>
              <a:rPr lang="en-GB" sz="3200" dirty="0" smtClean="0">
                <a:latin typeface="Times New Roman" pitchFamily="18" charset="0"/>
                <a:cs typeface="Times New Roman" pitchFamily="18" charset="0"/>
              </a:rPr>
              <a:t> [</a:t>
            </a:r>
            <a:r>
              <a:rPr lang="en-GB" sz="3200" dirty="0" err="1" smtClean="0">
                <a:latin typeface="Times New Roman" pitchFamily="18" charset="0"/>
                <a:cs typeface="Times New Roman" pitchFamily="18" charset="0"/>
              </a:rPr>
              <a:t>Tekturna</a:t>
            </a:r>
            <a:r>
              <a:rPr lang="en-GB" sz="3200" dirty="0" smtClean="0">
                <a:latin typeface="Times New Roman" pitchFamily="18" charset="0"/>
                <a:cs typeface="Times New Roman" pitchFamily="18" charset="0"/>
              </a:rPr>
              <a:t>], approved for hypertension in 2007, was the first DRI on the market. Blood</a:t>
            </a:r>
          </a:p>
          <a:p>
            <a:r>
              <a:rPr lang="en-GB" sz="3200" dirty="0" smtClean="0">
                <a:latin typeface="Times New Roman" pitchFamily="18" charset="0"/>
                <a:cs typeface="Times New Roman" pitchFamily="18" charset="0"/>
              </a:rPr>
              <a:t>pressure reduction equals that seen with ACE inhibitors. </a:t>
            </a:r>
            <a:r>
              <a:rPr lang="en-GB" sz="3200" dirty="0" err="1" smtClean="0">
                <a:latin typeface="Times New Roman" pitchFamily="18" charset="0"/>
                <a:cs typeface="Times New Roman" pitchFamily="18" charset="0"/>
              </a:rPr>
              <a:t>Aliskiren</a:t>
            </a:r>
            <a:r>
              <a:rPr lang="en-GB" sz="3200" dirty="0" smtClean="0">
                <a:latin typeface="Times New Roman" pitchFamily="18" charset="0"/>
                <a:cs typeface="Times New Roman" pitchFamily="18" charset="0"/>
              </a:rPr>
              <a:t> causes less cough and</a:t>
            </a:r>
          </a:p>
          <a:p>
            <a:r>
              <a:rPr lang="en-GB" sz="3200" dirty="0" err="1" smtClean="0">
                <a:latin typeface="Times New Roman" pitchFamily="18" charset="0"/>
                <a:cs typeface="Times New Roman" pitchFamily="18" charset="0"/>
              </a:rPr>
              <a:t>angioedema</a:t>
            </a:r>
            <a:r>
              <a:rPr lang="en-GB" sz="3200" dirty="0" smtClean="0">
                <a:latin typeface="Times New Roman" pitchFamily="18" charset="0"/>
                <a:cs typeface="Times New Roman" pitchFamily="18" charset="0"/>
              </a:rPr>
              <a:t> than the ACE inhibitors, but poses similar risks to the developing </a:t>
            </a:r>
            <a:r>
              <a:rPr lang="en-GB" sz="3200" dirty="0" err="1" smtClean="0">
                <a:latin typeface="Times New Roman" pitchFamily="18" charset="0"/>
                <a:cs typeface="Times New Roman" pitchFamily="18" charset="0"/>
              </a:rPr>
              <a:t>fetus</a:t>
            </a:r>
            <a:r>
              <a:rPr lang="en-GB" sz="3200" dirty="0" smtClean="0">
                <a:latin typeface="Times New Roman" pitchFamily="18" charset="0"/>
                <a:cs typeface="Times New Roman" pitchFamily="18" charset="0"/>
              </a:rPr>
              <a:t>.</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blinds(horizontal)">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linds(horizontal)">
                                      <p:cBhvr>
                                        <p:cTn id="23" dur="500"/>
                                        <p:tgtEl>
                                          <p:spTgt spid="5">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blinds(horizontal)">
                                      <p:cBhvr>
                                        <p:cTn id="26" dur="500"/>
                                        <p:tgtEl>
                                          <p:spTgt spid="5">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blinds(horizontal)">
                                      <p:cBhvr>
                                        <p:cTn id="29"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44684A-AA12-4E36-8C60-84394809F7ED}"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285</a:t>
            </a:fld>
            <a:endParaRPr lang="en-US"/>
          </a:p>
        </p:txBody>
      </p:sp>
      <p:sp>
        <p:nvSpPr>
          <p:cNvPr id="5" name="Rectangle 4"/>
          <p:cNvSpPr/>
          <p:nvPr/>
        </p:nvSpPr>
        <p:spPr>
          <a:xfrm>
            <a:off x="0" y="282000"/>
            <a:ext cx="9144000" cy="5509200"/>
          </a:xfrm>
          <a:prstGeom prst="rect">
            <a:avLst/>
          </a:prstGeom>
        </p:spPr>
        <p:txBody>
          <a:bodyPr wrap="square">
            <a:spAutoFit/>
          </a:bodyPr>
          <a:lstStyle/>
          <a:p>
            <a:r>
              <a:rPr lang="en-GB" sz="3200" u="sng" dirty="0" err="1" smtClean="0">
                <a:latin typeface="Times New Roman" pitchFamily="18" charset="0"/>
                <a:cs typeface="Times New Roman" pitchFamily="18" charset="0"/>
              </a:rPr>
              <a:t>Aldosterone</a:t>
            </a:r>
            <a:r>
              <a:rPr lang="en-GB" sz="3200" u="sng" dirty="0" smtClean="0">
                <a:latin typeface="Times New Roman" pitchFamily="18" charset="0"/>
                <a:cs typeface="Times New Roman" pitchFamily="18" charset="0"/>
              </a:rPr>
              <a:t> Antagonists</a:t>
            </a:r>
          </a:p>
          <a:p>
            <a:r>
              <a:rPr lang="en-GB" sz="3200" dirty="0" err="1" smtClean="0">
                <a:latin typeface="Times New Roman" pitchFamily="18" charset="0"/>
                <a:cs typeface="Times New Roman" pitchFamily="18" charset="0"/>
              </a:rPr>
              <a:t>Aldosterone</a:t>
            </a:r>
            <a:r>
              <a:rPr lang="en-GB" sz="3200" dirty="0" smtClean="0">
                <a:latin typeface="Times New Roman" pitchFamily="18" charset="0"/>
                <a:cs typeface="Times New Roman" pitchFamily="18" charset="0"/>
              </a:rPr>
              <a:t> antagonists are drugs that block receptors for </a:t>
            </a:r>
            <a:r>
              <a:rPr lang="en-GB" sz="3200" dirty="0" err="1" smtClean="0">
                <a:latin typeface="Times New Roman" pitchFamily="18" charset="0"/>
                <a:cs typeface="Times New Roman" pitchFamily="18" charset="0"/>
              </a:rPr>
              <a:t>aldosterone</a:t>
            </a:r>
            <a:r>
              <a:rPr lang="en-GB" sz="3200" dirty="0" smtClean="0">
                <a:latin typeface="Times New Roman" pitchFamily="18" charset="0"/>
                <a:cs typeface="Times New Roman" pitchFamily="18" charset="0"/>
              </a:rPr>
              <a:t>. </a:t>
            </a:r>
          </a:p>
          <a:p>
            <a:r>
              <a:rPr lang="en-GB" sz="3200" dirty="0" smtClean="0">
                <a:latin typeface="Times New Roman" pitchFamily="18" charset="0"/>
                <a:cs typeface="Times New Roman" pitchFamily="18" charset="0"/>
              </a:rPr>
              <a:t>Two such agents are available: </a:t>
            </a:r>
            <a:r>
              <a:rPr lang="en-GB" sz="3200" dirty="0" err="1" smtClean="0">
                <a:latin typeface="Times New Roman" pitchFamily="18" charset="0"/>
                <a:cs typeface="Times New Roman" pitchFamily="18" charset="0"/>
              </a:rPr>
              <a:t>eplerenone</a:t>
            </a:r>
            <a:r>
              <a:rPr lang="en-GB" sz="3200" dirty="0" smtClean="0">
                <a:latin typeface="Times New Roman" pitchFamily="18" charset="0"/>
                <a:cs typeface="Times New Roman" pitchFamily="18" charset="0"/>
              </a:rPr>
              <a:t> and </a:t>
            </a:r>
            <a:r>
              <a:rPr lang="en-GB" sz="3200" dirty="0" err="1" smtClean="0">
                <a:latin typeface="Times New Roman" pitchFamily="18" charset="0"/>
                <a:cs typeface="Times New Roman" pitchFamily="18" charset="0"/>
              </a:rPr>
              <a:t>spironolactone</a:t>
            </a:r>
            <a:r>
              <a:rPr lang="en-GB" sz="3200" dirty="0" smtClean="0">
                <a:latin typeface="Times New Roman" pitchFamily="18" charset="0"/>
                <a:cs typeface="Times New Roman" pitchFamily="18" charset="0"/>
              </a:rPr>
              <a:t>. </a:t>
            </a:r>
          </a:p>
          <a:p>
            <a:r>
              <a:rPr lang="en-GB" sz="3200" dirty="0" smtClean="0">
                <a:latin typeface="Times New Roman" pitchFamily="18" charset="0"/>
                <a:cs typeface="Times New Roman" pitchFamily="18" charset="0"/>
              </a:rPr>
              <a:t>Both drugs have similar structures and actions, and both are used for the same disorders: hypertension and heart failure. </a:t>
            </a:r>
          </a:p>
          <a:p>
            <a:r>
              <a:rPr lang="en-GB" sz="3200" dirty="0" smtClean="0">
                <a:latin typeface="Times New Roman" pitchFamily="18" charset="0"/>
                <a:cs typeface="Times New Roman" pitchFamily="18" charset="0"/>
              </a:rPr>
              <a:t>They differ, however, in that </a:t>
            </a:r>
            <a:r>
              <a:rPr lang="en-GB" sz="3200" dirty="0" err="1" smtClean="0">
                <a:latin typeface="Times New Roman" pitchFamily="18" charset="0"/>
                <a:cs typeface="Times New Roman" pitchFamily="18" charset="0"/>
              </a:rPr>
              <a:t>spironolactone</a:t>
            </a:r>
            <a:r>
              <a:rPr lang="en-GB" sz="3200" dirty="0" smtClean="0">
                <a:latin typeface="Times New Roman" pitchFamily="18" charset="0"/>
                <a:cs typeface="Times New Roman" pitchFamily="18" charset="0"/>
              </a:rPr>
              <a:t> is </a:t>
            </a:r>
            <a:r>
              <a:rPr lang="en-GB" sz="3200" b="1" dirty="0" smtClean="0">
                <a:latin typeface="Times New Roman" pitchFamily="18" charset="0"/>
                <a:cs typeface="Times New Roman" pitchFamily="18" charset="0"/>
              </a:rPr>
              <a:t>less selective</a:t>
            </a:r>
            <a:r>
              <a:rPr lang="en-GB" sz="3200" dirty="0" smtClean="0">
                <a:latin typeface="Times New Roman" pitchFamily="18" charset="0"/>
                <a:cs typeface="Times New Roman" pitchFamily="18" charset="0"/>
              </a:rPr>
              <a:t> than </a:t>
            </a:r>
            <a:r>
              <a:rPr lang="en-GB" sz="3200" dirty="0" err="1" smtClean="0">
                <a:latin typeface="Times New Roman" pitchFamily="18" charset="0"/>
                <a:cs typeface="Times New Roman" pitchFamily="18" charset="0"/>
              </a:rPr>
              <a:t>eplerenone</a:t>
            </a:r>
            <a:r>
              <a:rPr lang="en-GB" sz="3200" dirty="0" smtClean="0">
                <a:latin typeface="Times New Roman" pitchFamily="18" charset="0"/>
                <a:cs typeface="Times New Roman" pitchFamily="18" charset="0"/>
              </a:rPr>
              <a:t>. </a:t>
            </a:r>
          </a:p>
          <a:p>
            <a:r>
              <a:rPr lang="en-GB" sz="3200" dirty="0" smtClean="0">
                <a:latin typeface="Times New Roman" pitchFamily="18" charset="0"/>
                <a:cs typeface="Times New Roman" pitchFamily="18" charset="0"/>
              </a:rPr>
              <a:t>As a result, </a:t>
            </a:r>
            <a:r>
              <a:rPr lang="en-GB" sz="3200" dirty="0" err="1" smtClean="0">
                <a:latin typeface="Times New Roman" pitchFamily="18" charset="0"/>
                <a:cs typeface="Times New Roman" pitchFamily="18" charset="0"/>
              </a:rPr>
              <a:t>spironolactone</a:t>
            </a:r>
            <a:r>
              <a:rPr lang="en-GB" sz="3200" dirty="0" smtClean="0">
                <a:latin typeface="Times New Roman" pitchFamily="18" charset="0"/>
                <a:cs typeface="Times New Roman" pitchFamily="18" charset="0"/>
              </a:rPr>
              <a:t> causes more side effects.</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79B645-DEA6-405F-A59B-E384CDBD1507}"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286</a:t>
            </a:fld>
            <a:endParaRPr lang="en-US"/>
          </a:p>
        </p:txBody>
      </p:sp>
      <p:sp>
        <p:nvSpPr>
          <p:cNvPr id="5" name="Rectangle 4"/>
          <p:cNvSpPr/>
          <p:nvPr/>
        </p:nvSpPr>
        <p:spPr>
          <a:xfrm>
            <a:off x="0" y="762000"/>
            <a:ext cx="9144000" cy="4585871"/>
          </a:xfrm>
          <a:prstGeom prst="rect">
            <a:avLst/>
          </a:prstGeom>
        </p:spPr>
        <p:txBody>
          <a:bodyPr wrap="square">
            <a:spAutoFit/>
          </a:bodyPr>
          <a:lstStyle/>
          <a:p>
            <a:r>
              <a:rPr lang="en-GB" sz="3200" b="1" u="sng" dirty="0" err="1" smtClean="0">
                <a:latin typeface="Times New Roman" pitchFamily="18" charset="0"/>
                <a:cs typeface="Times New Roman" pitchFamily="18" charset="0"/>
              </a:rPr>
              <a:t>Eplerenone</a:t>
            </a:r>
            <a:endParaRPr lang="en-GB" sz="3200" b="1" u="sng" dirty="0" smtClean="0">
              <a:latin typeface="Times New Roman" pitchFamily="18" charset="0"/>
              <a:cs typeface="Times New Roman" pitchFamily="18" charset="0"/>
            </a:endParaRPr>
          </a:p>
          <a:p>
            <a:r>
              <a:rPr lang="en-GB" sz="3200" dirty="0" err="1" smtClean="0">
                <a:latin typeface="Times New Roman" pitchFamily="18" charset="0"/>
                <a:cs typeface="Times New Roman" pitchFamily="18" charset="0"/>
              </a:rPr>
              <a:t>Eplerenone</a:t>
            </a:r>
            <a:r>
              <a:rPr lang="en-GB" sz="3200" dirty="0" smtClean="0">
                <a:latin typeface="Times New Roman" pitchFamily="18" charset="0"/>
                <a:cs typeface="Times New Roman" pitchFamily="18" charset="0"/>
              </a:rPr>
              <a:t> , approved in September 2002, is the first representative of a new class of</a:t>
            </a:r>
          </a:p>
          <a:p>
            <a:r>
              <a:rPr lang="en-GB" sz="3200" dirty="0" smtClean="0">
                <a:latin typeface="Times New Roman" pitchFamily="18" charset="0"/>
                <a:cs typeface="Times New Roman" pitchFamily="18" charset="0"/>
              </a:rPr>
              <a:t>agents: selective </a:t>
            </a:r>
            <a:r>
              <a:rPr lang="en-GB" sz="3200" dirty="0" err="1" smtClean="0">
                <a:latin typeface="Times New Roman" pitchFamily="18" charset="0"/>
                <a:cs typeface="Times New Roman" pitchFamily="18" charset="0"/>
              </a:rPr>
              <a:t>aldosterone</a:t>
            </a:r>
            <a:r>
              <a:rPr lang="en-GB" sz="3200" dirty="0" smtClean="0">
                <a:latin typeface="Times New Roman" pitchFamily="18" charset="0"/>
                <a:cs typeface="Times New Roman" pitchFamily="18" charset="0"/>
              </a:rPr>
              <a:t> receptor blockers.</a:t>
            </a:r>
          </a:p>
          <a:p>
            <a:r>
              <a:rPr lang="en-GB" sz="3200" dirty="0" smtClean="0">
                <a:latin typeface="Times New Roman" pitchFamily="18" charset="0"/>
                <a:cs typeface="Times New Roman" pitchFamily="18" charset="0"/>
              </a:rPr>
              <a:t> </a:t>
            </a:r>
          </a:p>
          <a:p>
            <a:r>
              <a:rPr lang="en-GB" sz="3200" dirty="0" smtClean="0">
                <a:latin typeface="Times New Roman" pitchFamily="18" charset="0"/>
                <a:cs typeface="Times New Roman" pitchFamily="18" charset="0"/>
              </a:rPr>
              <a:t>The drug is used for hypertension and heart</a:t>
            </a:r>
          </a:p>
          <a:p>
            <a:r>
              <a:rPr lang="en-GB" sz="3200" dirty="0" smtClean="0">
                <a:latin typeface="Times New Roman" pitchFamily="18" charset="0"/>
                <a:cs typeface="Times New Roman" pitchFamily="18" charset="0"/>
              </a:rPr>
              <a:t>failure, and has one significant side effect: </a:t>
            </a:r>
            <a:r>
              <a:rPr lang="en-GB" sz="3200" dirty="0" err="1" smtClean="0">
                <a:latin typeface="Times New Roman" pitchFamily="18" charset="0"/>
                <a:cs typeface="Times New Roman" pitchFamily="18" charset="0"/>
              </a:rPr>
              <a:t>hyperkalemia</a:t>
            </a:r>
            <a:r>
              <a:rPr lang="en-GB" sz="3200" dirty="0" smtClean="0">
                <a:latin typeface="Times New Roman" pitchFamily="18" charset="0"/>
                <a:cs typeface="Times New Roman" pitchFamily="18" charset="0"/>
              </a:rPr>
              <a:t>.</a:t>
            </a:r>
          </a:p>
          <a:p>
            <a:endParaRPr lang="en-GB" b="1" dirty="0" smtClean="0">
              <a:latin typeface="Times New Roman" pitchFamily="18" charset="0"/>
              <a:cs typeface="Times New Roman" pitchFamily="18" charset="0"/>
            </a:endParaRPr>
          </a:p>
          <a:p>
            <a:endParaRPr lang="en-GB" dirty="0"/>
          </a:p>
        </p:txBody>
      </p:sp>
    </p:spTree>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D43C55-C5E9-4783-B360-7879B5801046}"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287</a:t>
            </a:fld>
            <a:endParaRPr lang="en-US"/>
          </a:p>
        </p:txBody>
      </p:sp>
      <p:sp>
        <p:nvSpPr>
          <p:cNvPr id="5" name="Rectangle 4"/>
          <p:cNvSpPr/>
          <p:nvPr/>
        </p:nvSpPr>
        <p:spPr>
          <a:xfrm>
            <a:off x="0" y="609600"/>
            <a:ext cx="9144000" cy="5509200"/>
          </a:xfrm>
          <a:prstGeom prst="rect">
            <a:avLst/>
          </a:prstGeom>
        </p:spPr>
        <p:txBody>
          <a:bodyPr wrap="square">
            <a:spAutoFit/>
          </a:bodyPr>
          <a:lstStyle/>
          <a:p>
            <a:r>
              <a:rPr lang="en-GB" sz="3200" b="1" dirty="0" smtClean="0">
                <a:latin typeface="Times New Roman" pitchFamily="18" charset="0"/>
                <a:cs typeface="Times New Roman" pitchFamily="18" charset="0"/>
              </a:rPr>
              <a:t>Mechanism of Action</a:t>
            </a:r>
          </a:p>
          <a:p>
            <a:r>
              <a:rPr lang="en-GB" sz="3200" dirty="0" err="1" smtClean="0">
                <a:latin typeface="Times New Roman" pitchFamily="18" charset="0"/>
                <a:cs typeface="Times New Roman" pitchFamily="18" charset="0"/>
              </a:rPr>
              <a:t>Eplerenone</a:t>
            </a:r>
            <a:r>
              <a:rPr lang="en-GB" sz="3200" dirty="0" smtClean="0">
                <a:latin typeface="Times New Roman" pitchFamily="18" charset="0"/>
                <a:cs typeface="Times New Roman" pitchFamily="18" charset="0"/>
              </a:rPr>
              <a:t> produces selective blockade of </a:t>
            </a:r>
            <a:r>
              <a:rPr lang="en-GB" sz="3200" dirty="0" err="1" smtClean="0">
                <a:latin typeface="Times New Roman" pitchFamily="18" charset="0"/>
                <a:cs typeface="Times New Roman" pitchFamily="18" charset="0"/>
              </a:rPr>
              <a:t>aldosterone</a:t>
            </a:r>
            <a:r>
              <a:rPr lang="en-GB" sz="3200" dirty="0" smtClean="0">
                <a:latin typeface="Times New Roman" pitchFamily="18" charset="0"/>
                <a:cs typeface="Times New Roman" pitchFamily="18" charset="0"/>
              </a:rPr>
              <a:t> receptors, having little or no effect on receptors for other steroid hormones (</a:t>
            </a:r>
            <a:r>
              <a:rPr lang="en-GB" sz="3200" dirty="0" err="1" smtClean="0">
                <a:latin typeface="Times New Roman" pitchFamily="18" charset="0"/>
                <a:cs typeface="Times New Roman" pitchFamily="18" charset="0"/>
              </a:rPr>
              <a:t>eg</a:t>
            </a:r>
            <a:r>
              <a:rPr lang="en-GB" sz="3200" dirty="0" smtClean="0">
                <a:latin typeface="Times New Roman" pitchFamily="18" charset="0"/>
                <a:cs typeface="Times New Roman" pitchFamily="18" charset="0"/>
              </a:rPr>
              <a:t>, </a:t>
            </a:r>
            <a:r>
              <a:rPr lang="en-GB" sz="3200" dirty="0" err="1" smtClean="0">
                <a:latin typeface="Times New Roman" pitchFamily="18" charset="0"/>
                <a:cs typeface="Times New Roman" pitchFamily="18" charset="0"/>
              </a:rPr>
              <a:t>glucocorticoids</a:t>
            </a:r>
            <a:r>
              <a:rPr lang="en-GB" sz="3200" dirty="0" smtClean="0">
                <a:latin typeface="Times New Roman" pitchFamily="18" charset="0"/>
                <a:cs typeface="Times New Roman" pitchFamily="18" charset="0"/>
              </a:rPr>
              <a:t>, progesterone, androgens). </a:t>
            </a:r>
          </a:p>
          <a:p>
            <a:r>
              <a:rPr lang="en-GB" sz="3200" dirty="0" smtClean="0">
                <a:latin typeface="Times New Roman" pitchFamily="18" charset="0"/>
                <a:cs typeface="Times New Roman" pitchFamily="18" charset="0"/>
              </a:rPr>
              <a:t>In the kidney, activation of </a:t>
            </a:r>
            <a:r>
              <a:rPr lang="en-GB" sz="3200" dirty="0" err="1" smtClean="0">
                <a:latin typeface="Times New Roman" pitchFamily="18" charset="0"/>
                <a:cs typeface="Times New Roman" pitchFamily="18" charset="0"/>
              </a:rPr>
              <a:t>aldosterone</a:t>
            </a:r>
            <a:r>
              <a:rPr lang="en-GB" sz="3200" dirty="0" smtClean="0">
                <a:latin typeface="Times New Roman" pitchFamily="18" charset="0"/>
                <a:cs typeface="Times New Roman" pitchFamily="18" charset="0"/>
              </a:rPr>
              <a:t> receptors promotes excretion of potassium and retention of</a:t>
            </a:r>
          </a:p>
          <a:p>
            <a:r>
              <a:rPr lang="en-GB" sz="3200" dirty="0" smtClean="0">
                <a:latin typeface="Times New Roman" pitchFamily="18" charset="0"/>
                <a:cs typeface="Times New Roman" pitchFamily="18" charset="0"/>
              </a:rPr>
              <a:t>sodium and water. </a:t>
            </a:r>
          </a:p>
          <a:p>
            <a:r>
              <a:rPr lang="en-GB" sz="3200" dirty="0" smtClean="0">
                <a:latin typeface="Times New Roman" pitchFamily="18" charset="0"/>
                <a:cs typeface="Times New Roman" pitchFamily="18" charset="0"/>
              </a:rPr>
              <a:t>Receptor blockade has the opposite effect: retention of potassium and increased excretion of sodium and water.</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blinds(horizontal)">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linds(horizontal)">
                                      <p:cBhvr>
                                        <p:cTn id="2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FF3A7-E6EA-4860-B514-CECD302E0DA2}"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288</a:t>
            </a:fld>
            <a:endParaRPr lang="en-US"/>
          </a:p>
        </p:txBody>
      </p:sp>
      <p:sp>
        <p:nvSpPr>
          <p:cNvPr id="5" name="Rectangle 4"/>
          <p:cNvSpPr/>
          <p:nvPr/>
        </p:nvSpPr>
        <p:spPr>
          <a:xfrm>
            <a:off x="0" y="59115"/>
            <a:ext cx="9144000" cy="5016758"/>
          </a:xfrm>
          <a:prstGeom prst="rect">
            <a:avLst/>
          </a:prstGeom>
        </p:spPr>
        <p:txBody>
          <a:bodyPr wrap="square">
            <a:spAutoFit/>
          </a:bodyPr>
          <a:lstStyle/>
          <a:p>
            <a:r>
              <a:rPr lang="en-GB" sz="3200" b="1" dirty="0" err="1" smtClean="0">
                <a:latin typeface="Times New Roman" pitchFamily="18" charset="0"/>
                <a:cs typeface="Times New Roman" pitchFamily="18" charset="0"/>
              </a:rPr>
              <a:t>Spironolactone</a:t>
            </a:r>
            <a:endParaRPr lang="en-GB" sz="3200" b="1" dirty="0" smtClean="0">
              <a:latin typeface="Times New Roman" pitchFamily="18" charset="0"/>
              <a:cs typeface="Times New Roman" pitchFamily="18" charset="0"/>
            </a:endParaRPr>
          </a:p>
          <a:p>
            <a:r>
              <a:rPr lang="en-GB" sz="3200" dirty="0" err="1" smtClean="0">
                <a:latin typeface="Times New Roman" pitchFamily="18" charset="0"/>
                <a:cs typeface="Times New Roman" pitchFamily="18" charset="0"/>
              </a:rPr>
              <a:t>Spironolactone</a:t>
            </a:r>
            <a:r>
              <a:rPr lang="en-GB" sz="3200" dirty="0" smtClean="0">
                <a:latin typeface="Times New Roman" pitchFamily="18" charset="0"/>
                <a:cs typeface="Times New Roman" pitchFamily="18" charset="0"/>
              </a:rPr>
              <a:t> [</a:t>
            </a:r>
            <a:r>
              <a:rPr lang="en-GB" sz="3200" dirty="0" err="1" smtClean="0">
                <a:latin typeface="Times New Roman" pitchFamily="18" charset="0"/>
                <a:cs typeface="Times New Roman" pitchFamily="18" charset="0"/>
              </a:rPr>
              <a:t>Aldactone</a:t>
            </a:r>
            <a:r>
              <a:rPr lang="en-GB" sz="3200" dirty="0" smtClean="0">
                <a:latin typeface="Times New Roman" pitchFamily="18" charset="0"/>
                <a:cs typeface="Times New Roman" pitchFamily="18" charset="0"/>
              </a:rPr>
              <a:t>], a much older drug than </a:t>
            </a:r>
            <a:r>
              <a:rPr lang="en-GB" sz="3200" dirty="0" err="1" smtClean="0">
                <a:latin typeface="Times New Roman" pitchFamily="18" charset="0"/>
                <a:cs typeface="Times New Roman" pitchFamily="18" charset="0"/>
              </a:rPr>
              <a:t>eplerenone</a:t>
            </a:r>
            <a:r>
              <a:rPr lang="en-GB" sz="3200" dirty="0" smtClean="0">
                <a:latin typeface="Times New Roman" pitchFamily="18" charset="0"/>
                <a:cs typeface="Times New Roman" pitchFamily="18" charset="0"/>
              </a:rPr>
              <a:t>, blocks receptors for </a:t>
            </a:r>
            <a:r>
              <a:rPr lang="en-GB" sz="3200" dirty="0" err="1" smtClean="0">
                <a:latin typeface="Times New Roman" pitchFamily="18" charset="0"/>
                <a:cs typeface="Times New Roman" pitchFamily="18" charset="0"/>
              </a:rPr>
              <a:t>aldosterone</a:t>
            </a:r>
            <a:r>
              <a:rPr lang="en-GB" sz="3200" dirty="0" smtClean="0">
                <a:latin typeface="Times New Roman" pitchFamily="18" charset="0"/>
                <a:cs typeface="Times New Roman" pitchFamily="18" charset="0"/>
              </a:rPr>
              <a:t>,</a:t>
            </a:r>
          </a:p>
          <a:p>
            <a:r>
              <a:rPr lang="en-GB" sz="3200" dirty="0" smtClean="0">
                <a:latin typeface="Times New Roman" pitchFamily="18" charset="0"/>
                <a:cs typeface="Times New Roman" pitchFamily="18" charset="0"/>
              </a:rPr>
              <a:t>but also binds with receptors for other steroid hormones (</a:t>
            </a:r>
            <a:r>
              <a:rPr lang="en-GB" sz="3200" dirty="0" err="1" smtClean="0">
                <a:latin typeface="Times New Roman" pitchFamily="18" charset="0"/>
                <a:cs typeface="Times New Roman" pitchFamily="18" charset="0"/>
              </a:rPr>
              <a:t>eg</a:t>
            </a:r>
            <a:r>
              <a:rPr lang="en-GB" sz="3200" dirty="0" smtClean="0">
                <a:latin typeface="Times New Roman" pitchFamily="18" charset="0"/>
                <a:cs typeface="Times New Roman" pitchFamily="18" charset="0"/>
              </a:rPr>
              <a:t>, </a:t>
            </a:r>
            <a:r>
              <a:rPr lang="en-GB" sz="3200" dirty="0" err="1" smtClean="0">
                <a:latin typeface="Times New Roman" pitchFamily="18" charset="0"/>
                <a:cs typeface="Times New Roman" pitchFamily="18" charset="0"/>
              </a:rPr>
              <a:t>glucocorticoids</a:t>
            </a:r>
            <a:r>
              <a:rPr lang="en-GB" sz="3200" dirty="0" smtClean="0">
                <a:latin typeface="Times New Roman" pitchFamily="18" charset="0"/>
                <a:cs typeface="Times New Roman" pitchFamily="18" charset="0"/>
              </a:rPr>
              <a:t>, progesterone,</a:t>
            </a:r>
          </a:p>
          <a:p>
            <a:r>
              <a:rPr lang="en-GB" sz="3200" dirty="0" smtClean="0">
                <a:latin typeface="Times New Roman" pitchFamily="18" charset="0"/>
                <a:cs typeface="Times New Roman" pitchFamily="18" charset="0"/>
              </a:rPr>
              <a:t>androgens). </a:t>
            </a:r>
          </a:p>
          <a:p>
            <a:r>
              <a:rPr lang="en-GB" sz="3200" dirty="0" smtClean="0">
                <a:latin typeface="Times New Roman" pitchFamily="18" charset="0"/>
                <a:cs typeface="Times New Roman" pitchFamily="18" charset="0"/>
              </a:rPr>
              <a:t>Blockade of </a:t>
            </a:r>
            <a:r>
              <a:rPr lang="en-GB" sz="3200" dirty="0" err="1" smtClean="0">
                <a:latin typeface="Times New Roman" pitchFamily="18" charset="0"/>
                <a:cs typeface="Times New Roman" pitchFamily="18" charset="0"/>
              </a:rPr>
              <a:t>aldosterone</a:t>
            </a:r>
            <a:r>
              <a:rPr lang="en-GB" sz="3200" dirty="0" smtClean="0">
                <a:latin typeface="Times New Roman" pitchFamily="18" charset="0"/>
                <a:cs typeface="Times New Roman" pitchFamily="18" charset="0"/>
              </a:rPr>
              <a:t> receptors underlies beneficial effects in hypertension and</a:t>
            </a:r>
          </a:p>
          <a:p>
            <a:r>
              <a:rPr lang="en-GB" sz="3200" dirty="0" smtClean="0">
                <a:latin typeface="Times New Roman" pitchFamily="18" charset="0"/>
                <a:cs typeface="Times New Roman" pitchFamily="18" charset="0"/>
              </a:rPr>
              <a:t>heart failure.</a:t>
            </a:r>
          </a:p>
          <a:p>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linds(horizontal)">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blinds(horizontal)">
                                      <p:cBhvr>
                                        <p:cTn id="21" dur="500"/>
                                        <p:tgtEl>
                                          <p:spTgt spid="5">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blinds(horizontal)">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B162ED-1EB5-4FAF-8262-CF88FCBEF038}"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289</a:t>
            </a:fld>
            <a:endParaRPr lang="en-US"/>
          </a:p>
        </p:txBody>
      </p:sp>
      <p:sp>
        <p:nvSpPr>
          <p:cNvPr id="5" name="Rectangle 4"/>
          <p:cNvSpPr/>
          <p:nvPr/>
        </p:nvSpPr>
        <p:spPr>
          <a:xfrm>
            <a:off x="0" y="304800"/>
            <a:ext cx="9144000" cy="4524315"/>
          </a:xfrm>
          <a:prstGeom prst="rect">
            <a:avLst/>
          </a:prstGeom>
        </p:spPr>
        <p:txBody>
          <a:bodyPr wrap="square">
            <a:spAutoFit/>
          </a:bodyPr>
          <a:lstStyle/>
          <a:p>
            <a:r>
              <a:rPr lang="en-GB" sz="3200" b="1" dirty="0" smtClean="0">
                <a:latin typeface="Times New Roman" pitchFamily="18" charset="0"/>
                <a:cs typeface="Times New Roman" pitchFamily="18" charset="0"/>
              </a:rPr>
              <a:t>Calcium Channel Blockers</a:t>
            </a:r>
          </a:p>
          <a:p>
            <a:r>
              <a:rPr lang="en-GB" sz="3200" dirty="0" smtClean="0">
                <a:latin typeface="Times New Roman" pitchFamily="18" charset="0"/>
                <a:cs typeface="Times New Roman" pitchFamily="18" charset="0"/>
              </a:rPr>
              <a:t>Calcium channel blockers (CCBs) are drugs that prevent calcium ions from entering cells. </a:t>
            </a:r>
          </a:p>
          <a:p>
            <a:r>
              <a:rPr lang="en-GB" sz="3200" dirty="0" smtClean="0">
                <a:latin typeface="Times New Roman" pitchFamily="18" charset="0"/>
                <a:cs typeface="Times New Roman" pitchFamily="18" charset="0"/>
              </a:rPr>
              <a:t>These agents have their greatest effects on the heart and blood vessels. </a:t>
            </a:r>
          </a:p>
          <a:p>
            <a:r>
              <a:rPr lang="en-GB" sz="3200" dirty="0" smtClean="0">
                <a:latin typeface="Times New Roman" pitchFamily="18" charset="0"/>
                <a:cs typeface="Times New Roman" pitchFamily="18" charset="0"/>
              </a:rPr>
              <a:t>CCBs are used widely to treat hypertension, angina pectoris, and cardiac </a:t>
            </a:r>
            <a:r>
              <a:rPr lang="en-GB" sz="3200" dirty="0" err="1" smtClean="0">
                <a:latin typeface="Times New Roman" pitchFamily="18" charset="0"/>
                <a:cs typeface="Times New Roman" pitchFamily="18" charset="0"/>
              </a:rPr>
              <a:t>dysrhythmias</a:t>
            </a:r>
            <a:r>
              <a:rPr lang="en-GB" sz="3200" dirty="0" smtClean="0">
                <a:latin typeface="Times New Roman" pitchFamily="18" charset="0"/>
                <a:cs typeface="Times New Roman" pitchFamily="18" charset="0"/>
              </a:rPr>
              <a:t>. </a:t>
            </a:r>
          </a:p>
          <a:p>
            <a:r>
              <a:rPr lang="en-GB" sz="3200" dirty="0" smtClean="0">
                <a:latin typeface="Times New Roman" pitchFamily="18" charset="0"/>
                <a:cs typeface="Times New Roman" pitchFamily="18" charset="0"/>
              </a:rPr>
              <a:t>Alternative names for CCBs are calcium antagonists and slow channel blockers.</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blinds(horizontal)">
                                      <p:cBhvr>
                                        <p:cTn id="25"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Drug Effects</a:t>
            </a:r>
          </a:p>
        </p:txBody>
      </p:sp>
      <p:sp>
        <p:nvSpPr>
          <p:cNvPr id="4" name="Date Placeholder 3"/>
          <p:cNvSpPr>
            <a:spLocks noGrp="1"/>
          </p:cNvSpPr>
          <p:nvPr>
            <p:ph type="dt" sz="half" idx="10"/>
          </p:nvPr>
        </p:nvSpPr>
        <p:spPr/>
        <p:txBody>
          <a:bodyPr/>
          <a:lstStyle/>
          <a:p>
            <a:fld id="{29FDFA04-F461-4190-ACD0-ACF35C3A0679}"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29</a:t>
            </a:fld>
            <a:endParaRPr lang="en-US"/>
          </a:p>
        </p:txBody>
      </p:sp>
      <p:sp>
        <p:nvSpPr>
          <p:cNvPr id="24579" name="Rectangle 3"/>
          <p:cNvSpPr>
            <a:spLocks noGrp="1" noChangeArrowheads="1"/>
          </p:cNvSpPr>
          <p:nvPr>
            <p:ph sz="quarter" idx="1"/>
          </p:nvPr>
        </p:nvSpPr>
        <p:spPr>
          <a:noFill/>
        </p:spPr>
        <p:txBody>
          <a:bodyPr/>
          <a:lstStyle/>
          <a:p>
            <a:pPr eaLnBrk="1" hangingPunct="1">
              <a:buFontTx/>
              <a:buNone/>
            </a:pPr>
            <a:r>
              <a:rPr lang="en-US" smtClean="0"/>
              <a:t>Beneficial Responses</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06542A-0A52-4C77-9CE6-070186FF7698}"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290</a:t>
            </a:fld>
            <a:endParaRPr lang="en-US"/>
          </a:p>
        </p:txBody>
      </p:sp>
      <p:sp>
        <p:nvSpPr>
          <p:cNvPr id="5" name="Rectangle 4"/>
          <p:cNvSpPr/>
          <p:nvPr/>
        </p:nvSpPr>
        <p:spPr>
          <a:xfrm>
            <a:off x="0" y="889844"/>
            <a:ext cx="9144000" cy="3046988"/>
          </a:xfrm>
          <a:prstGeom prst="rect">
            <a:avLst/>
          </a:prstGeom>
        </p:spPr>
        <p:txBody>
          <a:bodyPr wrap="square">
            <a:spAutoFit/>
          </a:bodyPr>
          <a:lstStyle/>
          <a:p>
            <a:r>
              <a:rPr lang="en-GB" sz="3200" dirty="0" smtClean="0">
                <a:latin typeface="Times New Roman" pitchFamily="18" charset="0"/>
                <a:cs typeface="Times New Roman" pitchFamily="18" charset="0"/>
              </a:rPr>
              <a:t>Calcium channels are gated pores in the </a:t>
            </a:r>
            <a:r>
              <a:rPr lang="en-GB" sz="3200" dirty="0" err="1" smtClean="0">
                <a:latin typeface="Times New Roman" pitchFamily="18" charset="0"/>
                <a:cs typeface="Times New Roman" pitchFamily="18" charset="0"/>
              </a:rPr>
              <a:t>cytoplasmic</a:t>
            </a:r>
            <a:r>
              <a:rPr lang="en-GB" sz="3200" dirty="0" smtClean="0">
                <a:latin typeface="Times New Roman" pitchFamily="18" charset="0"/>
                <a:cs typeface="Times New Roman" pitchFamily="18" charset="0"/>
              </a:rPr>
              <a:t> membrane that regulate entry of calcium ions into cells. </a:t>
            </a:r>
          </a:p>
          <a:p>
            <a:endParaRPr lang="en-GB" sz="3200" dirty="0" smtClean="0">
              <a:latin typeface="Times New Roman" pitchFamily="18" charset="0"/>
              <a:cs typeface="Times New Roman" pitchFamily="18" charset="0"/>
            </a:endParaRPr>
          </a:p>
          <a:p>
            <a:r>
              <a:rPr lang="en-GB" sz="3200" dirty="0" smtClean="0">
                <a:latin typeface="Times New Roman" pitchFamily="18" charset="0"/>
                <a:cs typeface="Times New Roman" pitchFamily="18" charset="0"/>
              </a:rPr>
              <a:t>Calcium entry plays a critical role in the function of vascular smooth muscle (VSM) and the heart.</a:t>
            </a:r>
          </a:p>
        </p:txBody>
      </p:sp>
    </p:spTree>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485227-907B-449B-827C-7C393CC51A98}" type="datetime12">
              <a:rPr lang="en-US" smtClean="0"/>
              <a:pPr/>
              <a:t>4:25 PM</a:t>
            </a:fld>
            <a:endParaRPr lang="en-US" dirty="0"/>
          </a:p>
        </p:txBody>
      </p:sp>
      <p:sp>
        <p:nvSpPr>
          <p:cNvPr id="3" name="Footer Placeholder 2"/>
          <p:cNvSpPr>
            <a:spLocks noGrp="1"/>
          </p:cNvSpPr>
          <p:nvPr>
            <p:ph type="ftr" sz="quarter" idx="11"/>
          </p:nvPr>
        </p:nvSpPr>
        <p:spPr/>
        <p:txBody>
          <a:bodyPr/>
          <a:lstStyle/>
          <a:p>
            <a:r>
              <a:rPr lang="en-US" smtClean="0"/>
              <a:t>Nursing  Pharmacology</a:t>
            </a:r>
            <a:endParaRPr lang="en-US" dirty="0"/>
          </a:p>
        </p:txBody>
      </p:sp>
      <p:sp>
        <p:nvSpPr>
          <p:cNvPr id="4" name="Slide Number Placeholder 3"/>
          <p:cNvSpPr>
            <a:spLocks noGrp="1"/>
          </p:cNvSpPr>
          <p:nvPr>
            <p:ph type="sldNum" sz="quarter" idx="12"/>
          </p:nvPr>
        </p:nvSpPr>
        <p:spPr/>
        <p:txBody>
          <a:bodyPr/>
          <a:lstStyle/>
          <a:p>
            <a:fld id="{B3FF6EFA-CE3E-45B5-8032-ADD62FD9E906}" type="slidenum">
              <a:rPr lang="en-US" smtClean="0"/>
              <a:pPr/>
              <a:t>291</a:t>
            </a:fld>
            <a:endParaRPr lang="en-US"/>
          </a:p>
        </p:txBody>
      </p:sp>
      <p:sp>
        <p:nvSpPr>
          <p:cNvPr id="5" name="Rectangle 4"/>
          <p:cNvSpPr/>
          <p:nvPr/>
        </p:nvSpPr>
        <p:spPr>
          <a:xfrm>
            <a:off x="0" y="228600"/>
            <a:ext cx="9144000" cy="5509200"/>
          </a:xfrm>
          <a:prstGeom prst="rect">
            <a:avLst/>
          </a:prstGeom>
        </p:spPr>
        <p:txBody>
          <a:bodyPr wrap="square">
            <a:spAutoFit/>
          </a:bodyPr>
          <a:lstStyle/>
          <a:p>
            <a:r>
              <a:rPr lang="en-GB" sz="3200" b="1" dirty="0" smtClean="0">
                <a:latin typeface="Times New Roman" pitchFamily="18" charset="0"/>
                <a:cs typeface="Times New Roman" pitchFamily="18" charset="0"/>
              </a:rPr>
              <a:t>Vascular Smooth Muscle</a:t>
            </a:r>
          </a:p>
          <a:p>
            <a:r>
              <a:rPr lang="en-GB" sz="3200" dirty="0" smtClean="0">
                <a:latin typeface="Times New Roman" pitchFamily="18" charset="0"/>
                <a:cs typeface="Times New Roman" pitchFamily="18" charset="0"/>
              </a:rPr>
              <a:t>In VSM, calcium channels regulate </a:t>
            </a:r>
            <a:r>
              <a:rPr lang="en-GB" sz="3200" b="1" dirty="0" smtClean="0">
                <a:latin typeface="Times New Roman" pitchFamily="18" charset="0"/>
                <a:cs typeface="Times New Roman" pitchFamily="18" charset="0"/>
              </a:rPr>
              <a:t>contraction</a:t>
            </a:r>
            <a:r>
              <a:rPr lang="en-GB" sz="3200" dirty="0" smtClean="0">
                <a:latin typeface="Times New Roman" pitchFamily="18" charset="0"/>
                <a:cs typeface="Times New Roman" pitchFamily="18" charset="0"/>
              </a:rPr>
              <a:t>. When an action potential travels down the surface</a:t>
            </a:r>
          </a:p>
          <a:p>
            <a:r>
              <a:rPr lang="en-GB" sz="3200" dirty="0" smtClean="0">
                <a:latin typeface="Times New Roman" pitchFamily="18" charset="0"/>
                <a:cs typeface="Times New Roman" pitchFamily="18" charset="0"/>
              </a:rPr>
              <a:t>of a smooth muscle cell, calcium channels open and calcium ions flow inward, thereby initiating</a:t>
            </a:r>
          </a:p>
          <a:p>
            <a:r>
              <a:rPr lang="en-GB" sz="3200" dirty="0" smtClean="0">
                <a:latin typeface="Times New Roman" pitchFamily="18" charset="0"/>
                <a:cs typeface="Times New Roman" pitchFamily="18" charset="0"/>
              </a:rPr>
              <a:t>the contractile process. </a:t>
            </a:r>
          </a:p>
          <a:p>
            <a:r>
              <a:rPr lang="en-GB" sz="3200" dirty="0" smtClean="0">
                <a:latin typeface="Times New Roman" pitchFamily="18" charset="0"/>
                <a:cs typeface="Times New Roman" pitchFamily="18" charset="0"/>
              </a:rPr>
              <a:t>If calcium channels are blocked, contraction will be prevented and vasodilation will result.</a:t>
            </a:r>
          </a:p>
          <a:p>
            <a:r>
              <a:rPr lang="en-GB" sz="3200" dirty="0" smtClean="0">
                <a:latin typeface="Times New Roman" pitchFamily="18" charset="0"/>
                <a:cs typeface="Times New Roman" pitchFamily="18" charset="0"/>
              </a:rPr>
              <a:t>At therapeutic doses, CCBs act selectively on peripheral arterioles and arteries and arterioles of</a:t>
            </a:r>
          </a:p>
          <a:p>
            <a:r>
              <a:rPr lang="en-GB" sz="3200" dirty="0" smtClean="0">
                <a:latin typeface="Times New Roman" pitchFamily="18" charset="0"/>
                <a:cs typeface="Times New Roman" pitchFamily="18" charset="0"/>
              </a:rPr>
              <a:t>the heart. CCBs have no significant effect on veins.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blinds(horizontal)">
                                      <p:cBhvr>
                                        <p:cTn id="15" dur="500"/>
                                        <p:tgtEl>
                                          <p:spTgt spid="5">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blinds(horizontal)">
                                      <p:cBhvr>
                                        <p:cTn id="18" dur="500"/>
                                        <p:tgtEl>
                                          <p:spTgt spid="5">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blinds(horizontal)">
                                      <p:cBhvr>
                                        <p:cTn id="21" dur="500"/>
                                        <p:tgtEl>
                                          <p:spTgt spid="5">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blinds(horizontal)">
                                      <p:cBhvr>
                                        <p:cTn id="26" dur="500"/>
                                        <p:tgtEl>
                                          <p:spTgt spid="5">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blinds(horizontal)">
                                      <p:cBhvr>
                                        <p:cTn id="31" dur="500"/>
                                        <p:tgtEl>
                                          <p:spTgt spid="5">
                                            <p:txEl>
                                              <p:pRg st="5" end="5"/>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5">
                                            <p:txEl>
                                              <p:pRg st="6" end="6"/>
                                            </p:txEl>
                                          </p:spTgt>
                                        </p:tgtEl>
                                        <p:attrNameLst>
                                          <p:attrName>style.visibility</p:attrName>
                                        </p:attrNameLst>
                                      </p:cBhvr>
                                      <p:to>
                                        <p:strVal val="visible"/>
                                      </p:to>
                                    </p:set>
                                    <p:animEffect transition="in" filter="blinds(horizontal)">
                                      <p:cBhvr>
                                        <p:cTn id="34"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858665-0EFB-4D8F-B282-FF834654D016}"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292</a:t>
            </a:fld>
            <a:endParaRPr lang="en-US"/>
          </a:p>
        </p:txBody>
      </p:sp>
      <p:sp>
        <p:nvSpPr>
          <p:cNvPr id="5" name="Rectangle 4"/>
          <p:cNvSpPr/>
          <p:nvPr/>
        </p:nvSpPr>
        <p:spPr>
          <a:xfrm>
            <a:off x="0" y="762000"/>
            <a:ext cx="9144000" cy="3046988"/>
          </a:xfrm>
          <a:prstGeom prst="rect">
            <a:avLst/>
          </a:prstGeom>
        </p:spPr>
        <p:txBody>
          <a:bodyPr wrap="square">
            <a:spAutoFit/>
          </a:bodyPr>
          <a:lstStyle/>
          <a:p>
            <a:r>
              <a:rPr lang="en-GB" sz="3200" b="1" dirty="0" smtClean="0">
                <a:latin typeface="Times New Roman" pitchFamily="18" charset="0"/>
                <a:cs typeface="Times New Roman" pitchFamily="18" charset="0"/>
              </a:rPr>
              <a:t>Heart</a:t>
            </a:r>
          </a:p>
          <a:p>
            <a:r>
              <a:rPr lang="en-GB" sz="3200" dirty="0" smtClean="0">
                <a:latin typeface="Times New Roman" pitchFamily="18" charset="0"/>
                <a:cs typeface="Times New Roman" pitchFamily="18" charset="0"/>
              </a:rPr>
              <a:t>In the heart, calcium channels help regulate function of the myocardium, the </a:t>
            </a:r>
            <a:r>
              <a:rPr lang="en-GB" sz="3200" dirty="0" err="1" smtClean="0">
                <a:latin typeface="Times New Roman" pitchFamily="18" charset="0"/>
                <a:cs typeface="Times New Roman" pitchFamily="18" charset="0"/>
              </a:rPr>
              <a:t>sinoatrial</a:t>
            </a:r>
            <a:r>
              <a:rPr lang="en-GB" sz="3200" dirty="0" smtClean="0">
                <a:latin typeface="Times New Roman" pitchFamily="18" charset="0"/>
                <a:cs typeface="Times New Roman" pitchFamily="18" charset="0"/>
              </a:rPr>
              <a:t> (SA) node,</a:t>
            </a:r>
          </a:p>
          <a:p>
            <a:r>
              <a:rPr lang="en-GB" sz="3200" dirty="0" smtClean="0">
                <a:latin typeface="Times New Roman" pitchFamily="18" charset="0"/>
                <a:cs typeface="Times New Roman" pitchFamily="18" charset="0"/>
              </a:rPr>
              <a:t>and the </a:t>
            </a:r>
            <a:r>
              <a:rPr lang="en-GB" sz="3200" dirty="0" err="1" smtClean="0">
                <a:latin typeface="Times New Roman" pitchFamily="18" charset="0"/>
                <a:cs typeface="Times New Roman" pitchFamily="18" charset="0"/>
              </a:rPr>
              <a:t>atrioventricular</a:t>
            </a:r>
            <a:r>
              <a:rPr lang="en-GB" sz="3200" dirty="0" smtClean="0">
                <a:latin typeface="Times New Roman" pitchFamily="18" charset="0"/>
                <a:cs typeface="Times New Roman" pitchFamily="18" charset="0"/>
              </a:rPr>
              <a:t> (AV) node. </a:t>
            </a:r>
          </a:p>
          <a:p>
            <a:r>
              <a:rPr lang="en-GB" sz="3200" dirty="0" smtClean="0">
                <a:latin typeface="Times New Roman" pitchFamily="18" charset="0"/>
                <a:cs typeface="Times New Roman" pitchFamily="18" charset="0"/>
              </a:rPr>
              <a:t>Calcium channels at all three sites are coupled to beta1- adrenergic receptors.</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364C57-DC7A-4D0E-86B4-E9579E9AE799}"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dirty="0"/>
          </a:p>
        </p:txBody>
      </p:sp>
      <p:sp>
        <p:nvSpPr>
          <p:cNvPr id="4" name="Slide Number Placeholder 3"/>
          <p:cNvSpPr>
            <a:spLocks noGrp="1"/>
          </p:cNvSpPr>
          <p:nvPr>
            <p:ph type="sldNum" sz="quarter" idx="12"/>
          </p:nvPr>
        </p:nvSpPr>
        <p:spPr/>
        <p:txBody>
          <a:bodyPr/>
          <a:lstStyle/>
          <a:p>
            <a:fld id="{B3FF6EFA-CE3E-45B5-8032-ADD62FD9E906}" type="slidenum">
              <a:rPr lang="en-US" smtClean="0"/>
              <a:pPr/>
              <a:t>293</a:t>
            </a:fld>
            <a:endParaRPr lang="en-US"/>
          </a:p>
        </p:txBody>
      </p:sp>
      <p:sp>
        <p:nvSpPr>
          <p:cNvPr id="5" name="Rectangle 4"/>
          <p:cNvSpPr/>
          <p:nvPr/>
        </p:nvSpPr>
        <p:spPr>
          <a:xfrm>
            <a:off x="0" y="23872"/>
            <a:ext cx="9144000" cy="6494085"/>
          </a:xfrm>
          <a:prstGeom prst="rect">
            <a:avLst/>
          </a:prstGeom>
        </p:spPr>
        <p:txBody>
          <a:bodyPr wrap="square">
            <a:spAutoFit/>
          </a:bodyPr>
          <a:lstStyle/>
          <a:p>
            <a:r>
              <a:rPr lang="en-GB" sz="3200" b="1" dirty="0" smtClean="0">
                <a:latin typeface="Times New Roman" pitchFamily="18" charset="0"/>
                <a:cs typeface="Times New Roman" pitchFamily="18" charset="0"/>
              </a:rPr>
              <a:t>Myocardium.</a:t>
            </a:r>
          </a:p>
          <a:p>
            <a:r>
              <a:rPr lang="en-GB" sz="3200" dirty="0" smtClean="0">
                <a:latin typeface="Times New Roman" pitchFamily="18" charset="0"/>
                <a:cs typeface="Times New Roman" pitchFamily="18" charset="0"/>
              </a:rPr>
              <a:t>In cardiac muscle, calcium entry has a positive </a:t>
            </a:r>
            <a:r>
              <a:rPr lang="en-GB" sz="3200" dirty="0" err="1" smtClean="0">
                <a:latin typeface="Times New Roman" pitchFamily="18" charset="0"/>
                <a:cs typeface="Times New Roman" pitchFamily="18" charset="0"/>
              </a:rPr>
              <a:t>inotropic</a:t>
            </a:r>
            <a:r>
              <a:rPr lang="en-GB" sz="3200" dirty="0" smtClean="0">
                <a:latin typeface="Times New Roman" pitchFamily="18" charset="0"/>
                <a:cs typeface="Times New Roman" pitchFamily="18" charset="0"/>
              </a:rPr>
              <a:t> effect. That is, calcium increases force</a:t>
            </a:r>
          </a:p>
          <a:p>
            <a:r>
              <a:rPr lang="en-GB" sz="3200" dirty="0" smtClean="0">
                <a:latin typeface="Times New Roman" pitchFamily="18" charset="0"/>
                <a:cs typeface="Times New Roman" pitchFamily="18" charset="0"/>
              </a:rPr>
              <a:t>of contraction. If calcium channels in </a:t>
            </a:r>
            <a:r>
              <a:rPr lang="en-GB" sz="3200" dirty="0" err="1" smtClean="0">
                <a:latin typeface="Times New Roman" pitchFamily="18" charset="0"/>
                <a:cs typeface="Times New Roman" pitchFamily="18" charset="0"/>
              </a:rPr>
              <a:t>atrial</a:t>
            </a:r>
            <a:r>
              <a:rPr lang="en-GB" sz="3200" dirty="0" smtClean="0">
                <a:latin typeface="Times New Roman" pitchFamily="18" charset="0"/>
                <a:cs typeface="Times New Roman" pitchFamily="18" charset="0"/>
              </a:rPr>
              <a:t> and ventricular muscle are blocked, contractile force</a:t>
            </a:r>
          </a:p>
          <a:p>
            <a:r>
              <a:rPr lang="en-GB" sz="3200" dirty="0" smtClean="0">
                <a:latin typeface="Times New Roman" pitchFamily="18" charset="0"/>
                <a:cs typeface="Times New Roman" pitchFamily="18" charset="0"/>
              </a:rPr>
              <a:t>will diminish.</a:t>
            </a:r>
          </a:p>
          <a:p>
            <a:r>
              <a:rPr lang="en-GB" sz="3200" b="1" dirty="0" smtClean="0">
                <a:latin typeface="Times New Roman" pitchFamily="18" charset="0"/>
                <a:cs typeface="Times New Roman" pitchFamily="18" charset="0"/>
              </a:rPr>
              <a:t>SA Node</a:t>
            </a:r>
            <a:r>
              <a:rPr lang="en-GB" sz="3200" dirty="0" smtClean="0">
                <a:latin typeface="Times New Roman" pitchFamily="18" charset="0"/>
                <a:cs typeface="Times New Roman" pitchFamily="18" charset="0"/>
              </a:rPr>
              <a:t>.</a:t>
            </a:r>
          </a:p>
          <a:p>
            <a:r>
              <a:rPr lang="en-GB" sz="3200" dirty="0" smtClean="0">
                <a:latin typeface="Times New Roman" pitchFamily="18" charset="0"/>
                <a:cs typeface="Times New Roman" pitchFamily="18" charset="0"/>
              </a:rPr>
              <a:t>Pacemaker activity of the SA node is regulated by calcium influx. When calcium channels are</a:t>
            </a:r>
          </a:p>
          <a:p>
            <a:r>
              <a:rPr lang="en-GB" sz="3200" dirty="0" smtClean="0">
                <a:latin typeface="Times New Roman" pitchFamily="18" charset="0"/>
                <a:cs typeface="Times New Roman" pitchFamily="18" charset="0"/>
              </a:rPr>
              <a:t>open, spontaneous discharge of the SA node increases. Conversely, when calcium channels close, pacemaker activity declines. Hence, the effect of calcium channel blockade is to reduce heart rate.</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linds(horizontal)">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blinds(horizontal)">
                                      <p:cBhvr>
                                        <p:cTn id="21" dur="500"/>
                                        <p:tgtEl>
                                          <p:spTgt spid="5">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blinds(horizontal)">
                                      <p:cBhvr>
                                        <p:cTn id="24" dur="500"/>
                                        <p:tgtEl>
                                          <p:spTgt spid="5">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blinds(horizontal)">
                                      <p:cBhvr>
                                        <p:cTn id="2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62EE37-B640-4668-8758-1533F4B3B9E3}"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294</a:t>
            </a:fld>
            <a:endParaRPr lang="en-US"/>
          </a:p>
        </p:txBody>
      </p:sp>
      <p:sp>
        <p:nvSpPr>
          <p:cNvPr id="5" name="Rectangle 4"/>
          <p:cNvSpPr/>
          <p:nvPr/>
        </p:nvSpPr>
        <p:spPr>
          <a:xfrm>
            <a:off x="0" y="149959"/>
            <a:ext cx="9144000" cy="5693866"/>
          </a:xfrm>
          <a:prstGeom prst="rect">
            <a:avLst/>
          </a:prstGeom>
        </p:spPr>
        <p:txBody>
          <a:bodyPr wrap="square">
            <a:spAutoFit/>
          </a:bodyPr>
          <a:lstStyle/>
          <a:p>
            <a:r>
              <a:rPr lang="en-GB" sz="2800" b="1" dirty="0" smtClean="0">
                <a:latin typeface="Times New Roman" pitchFamily="18" charset="0"/>
                <a:cs typeface="Times New Roman" pitchFamily="18" charset="0"/>
              </a:rPr>
              <a:t>AV Node</a:t>
            </a:r>
            <a:r>
              <a:rPr lang="en-GB" sz="2800" dirty="0" smtClean="0">
                <a:latin typeface="Times New Roman" pitchFamily="18" charset="0"/>
                <a:cs typeface="Times New Roman" pitchFamily="18" charset="0"/>
              </a:rPr>
              <a:t>.</a:t>
            </a:r>
          </a:p>
          <a:p>
            <a:r>
              <a:rPr lang="en-GB" sz="2800" dirty="0" smtClean="0">
                <a:latin typeface="Times New Roman" pitchFamily="18" charset="0"/>
                <a:cs typeface="Times New Roman" pitchFamily="18" charset="0"/>
              </a:rPr>
              <a:t>Impulses that originate in the SA node must pass through the AV node on their way to the ventricles. </a:t>
            </a:r>
          </a:p>
          <a:p>
            <a:r>
              <a:rPr lang="en-GB" sz="2800" dirty="0" smtClean="0">
                <a:latin typeface="Times New Roman" pitchFamily="18" charset="0"/>
                <a:cs typeface="Times New Roman" pitchFamily="18" charset="0"/>
              </a:rPr>
              <a:t>Because of this arrangement, regulation of AV conduction plays a critical role in coordinating contraction of the ventricles with contraction of the atria.</a:t>
            </a:r>
          </a:p>
          <a:p>
            <a:r>
              <a:rPr lang="en-GB" sz="2800" dirty="0" smtClean="0">
                <a:latin typeface="Times New Roman" pitchFamily="18" charset="0"/>
                <a:cs typeface="Times New Roman" pitchFamily="18" charset="0"/>
              </a:rPr>
              <a:t>The excitability of AV nodal cells is regulated by calcium entry. When calcium channels are open, calcium entry increases and cells of the AV node discharge more readily. Conversely, when calcium channels are closed, discharge of AV nodal cells is suppressed. </a:t>
            </a:r>
          </a:p>
          <a:p>
            <a:r>
              <a:rPr lang="en-GB" sz="2800" dirty="0" smtClean="0">
                <a:latin typeface="Times New Roman" pitchFamily="18" charset="0"/>
                <a:cs typeface="Times New Roman" pitchFamily="18" charset="0"/>
              </a:rPr>
              <a:t>Hence, the effect of calcium channel blockade is to decrease velocity of conduction through the AV node.</a:t>
            </a:r>
            <a:endParaRPr lang="en-GB" sz="28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blinds(horizontal)">
                                      <p:cBhvr>
                                        <p:cTn id="25"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027207-9423-4EF0-91B5-7EBAD533A9AE}"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295</a:t>
            </a:fld>
            <a:endParaRPr lang="en-US"/>
          </a:p>
        </p:txBody>
      </p:sp>
      <p:sp>
        <p:nvSpPr>
          <p:cNvPr id="5" name="Rectangle 4"/>
          <p:cNvSpPr/>
          <p:nvPr/>
        </p:nvSpPr>
        <p:spPr>
          <a:xfrm>
            <a:off x="0" y="0"/>
            <a:ext cx="9144000" cy="6494085"/>
          </a:xfrm>
          <a:prstGeom prst="rect">
            <a:avLst/>
          </a:prstGeom>
        </p:spPr>
        <p:txBody>
          <a:bodyPr wrap="square">
            <a:spAutoFit/>
          </a:bodyPr>
          <a:lstStyle/>
          <a:p>
            <a:r>
              <a:rPr lang="en-GB" sz="3200" b="1" dirty="0" smtClean="0">
                <a:latin typeface="Times New Roman" pitchFamily="18" charset="0"/>
                <a:cs typeface="Times New Roman" pitchFamily="18" charset="0"/>
              </a:rPr>
              <a:t>Coupling of Cardiac Calcium Channels to Beta1Adrenergic Receptors.</a:t>
            </a:r>
          </a:p>
          <a:p>
            <a:r>
              <a:rPr lang="en-GB" sz="3200" dirty="0" smtClean="0">
                <a:latin typeface="Times New Roman" pitchFamily="18" charset="0"/>
                <a:cs typeface="Times New Roman" pitchFamily="18" charset="0"/>
              </a:rPr>
              <a:t>In the heart, calcium channels are coupled to beta1-adrenergic receptors . </a:t>
            </a:r>
          </a:p>
          <a:p>
            <a:r>
              <a:rPr lang="en-GB" sz="3200" dirty="0" smtClean="0">
                <a:latin typeface="Times New Roman" pitchFamily="18" charset="0"/>
                <a:cs typeface="Times New Roman" pitchFamily="18" charset="0"/>
              </a:rPr>
              <a:t>As a result, when cardiac beta1 receptors are activated, calcium influx is enhanced. </a:t>
            </a:r>
          </a:p>
          <a:p>
            <a:r>
              <a:rPr lang="en-GB" sz="3200" dirty="0" smtClean="0">
                <a:latin typeface="Times New Roman" pitchFamily="18" charset="0"/>
                <a:cs typeface="Times New Roman" pitchFamily="18" charset="0"/>
              </a:rPr>
              <a:t>Conversely, when beta1 receptors are blocked, calcium influx is suppressed. </a:t>
            </a:r>
          </a:p>
          <a:p>
            <a:r>
              <a:rPr lang="en-GB" sz="3200" dirty="0" smtClean="0">
                <a:latin typeface="Times New Roman" pitchFamily="18" charset="0"/>
                <a:cs typeface="Times New Roman" pitchFamily="18" charset="0"/>
              </a:rPr>
              <a:t>Because of this relationship, CCBs and beta</a:t>
            </a:r>
          </a:p>
          <a:p>
            <a:r>
              <a:rPr lang="en-GB" sz="3200" dirty="0" smtClean="0">
                <a:latin typeface="Times New Roman" pitchFamily="18" charset="0"/>
                <a:cs typeface="Times New Roman" pitchFamily="18" charset="0"/>
              </a:rPr>
              <a:t>blockers have identical effects on the heart. </a:t>
            </a:r>
          </a:p>
          <a:p>
            <a:r>
              <a:rPr lang="en-GB" sz="3200" dirty="0" smtClean="0">
                <a:latin typeface="Times New Roman" pitchFamily="18" charset="0"/>
                <a:cs typeface="Times New Roman" pitchFamily="18" charset="0"/>
              </a:rPr>
              <a:t>That is, they both reduce force of contraction, slow</a:t>
            </a:r>
          </a:p>
          <a:p>
            <a:r>
              <a:rPr lang="en-GB" sz="3200" dirty="0" smtClean="0">
                <a:latin typeface="Times New Roman" pitchFamily="18" charset="0"/>
                <a:cs typeface="Times New Roman" pitchFamily="18" charset="0"/>
              </a:rPr>
              <a:t>heart rate, and suppress conduction through the AV node.</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blinds(horizontal)">
                                      <p:cBhvr>
                                        <p:cTn id="25" dur="500"/>
                                        <p:tgtEl>
                                          <p:spTgt spid="5">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blinds(horizontal)">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blinds(horizontal)">
                                      <p:cBhvr>
                                        <p:cTn id="33" dur="500"/>
                                        <p:tgtEl>
                                          <p:spTgt spid="5">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5">
                                            <p:txEl>
                                              <p:pRg st="7" end="7"/>
                                            </p:txEl>
                                          </p:spTgt>
                                        </p:tgtEl>
                                        <p:attrNameLst>
                                          <p:attrName>style.visibility</p:attrName>
                                        </p:attrNameLst>
                                      </p:cBhvr>
                                      <p:to>
                                        <p:strVal val="visible"/>
                                      </p:to>
                                    </p:set>
                                    <p:animEffect transition="in" filter="blinds(horizontal)">
                                      <p:cBhvr>
                                        <p:cTn id="36"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19800"/>
          </a:xfrm>
        </p:spPr>
        <p:txBody>
          <a:bodyPr>
            <a:noAutofit/>
          </a:bodyPr>
          <a:lstStyle/>
          <a:p>
            <a:pPr algn="l"/>
            <a:r>
              <a:rPr lang="en-US" sz="3200" b="1" u="sng" dirty="0" smtClean="0">
                <a:solidFill>
                  <a:schemeClr val="tx1"/>
                </a:solidFill>
                <a:latin typeface="+mn-lt"/>
              </a:rPr>
              <a:t>c) </a:t>
            </a:r>
            <a:r>
              <a:rPr lang="en-US" sz="3200" b="1" u="sng" dirty="0" smtClean="0">
                <a:solidFill>
                  <a:schemeClr val="tx1"/>
                </a:solidFill>
                <a:latin typeface="Times New Roman" pitchFamily="18" charset="0"/>
                <a:cs typeface="Times New Roman" pitchFamily="18" charset="0"/>
              </a:rPr>
              <a:t>Calcium channel blockers</a:t>
            </a:r>
            <a:r>
              <a:rPr lang="en-US" sz="3200" dirty="0" smtClean="0">
                <a:solidFill>
                  <a:schemeClr val="tx1"/>
                </a:solidFill>
                <a:latin typeface="Times New Roman" pitchFamily="18" charset="0"/>
                <a:cs typeface="Times New Roman" pitchFamily="18" charset="0"/>
              </a:rPr>
              <a:t/>
            </a:r>
            <a:br>
              <a:rPr lang="en-US" sz="3200" dirty="0" smtClean="0">
                <a:solidFill>
                  <a:schemeClr val="tx1"/>
                </a:solidFill>
                <a:latin typeface="Times New Roman" pitchFamily="18" charset="0"/>
                <a:cs typeface="Times New Roman" pitchFamily="18" charset="0"/>
              </a:rPr>
            </a:br>
            <a:r>
              <a:rPr lang="en-US" sz="3200" dirty="0" smtClean="0">
                <a:solidFill>
                  <a:schemeClr val="tx1"/>
                </a:solidFill>
                <a:latin typeface="Times New Roman" pitchFamily="18" charset="0"/>
                <a:cs typeface="Times New Roman" pitchFamily="18" charset="0"/>
              </a:rPr>
              <a:t>E.g. </a:t>
            </a:r>
            <a:r>
              <a:rPr lang="en-US" sz="3200" dirty="0" err="1" smtClean="0">
                <a:solidFill>
                  <a:schemeClr val="tx1"/>
                </a:solidFill>
                <a:latin typeface="Times New Roman" pitchFamily="18" charset="0"/>
                <a:cs typeface="Times New Roman" pitchFamily="18" charset="0"/>
              </a:rPr>
              <a:t>amlodipine</a:t>
            </a:r>
            <a:r>
              <a:rPr lang="en-US" sz="3200" dirty="0" smtClean="0">
                <a:solidFill>
                  <a:schemeClr val="tx1"/>
                </a:solidFill>
                <a:latin typeface="Times New Roman" pitchFamily="18" charset="0"/>
                <a:cs typeface="Times New Roman" pitchFamily="18" charset="0"/>
              </a:rPr>
              <a:t>, </a:t>
            </a:r>
            <a:r>
              <a:rPr lang="en-US" sz="3200" dirty="0" err="1" smtClean="0">
                <a:solidFill>
                  <a:schemeClr val="tx1"/>
                </a:solidFill>
                <a:latin typeface="Times New Roman" pitchFamily="18" charset="0"/>
                <a:cs typeface="Times New Roman" pitchFamily="18" charset="0"/>
              </a:rPr>
              <a:t>nifedipine</a:t>
            </a:r>
            <a:r>
              <a:rPr lang="en-US" sz="3200" dirty="0" smtClean="0">
                <a:solidFill>
                  <a:schemeClr val="tx1"/>
                </a:solidFill>
                <a:latin typeface="Times New Roman" pitchFamily="18" charset="0"/>
                <a:cs typeface="Times New Roman" pitchFamily="18" charset="0"/>
              </a:rPr>
              <a:t>, </a:t>
            </a:r>
            <a:r>
              <a:rPr lang="en-US" sz="3200" dirty="0" err="1" smtClean="0">
                <a:solidFill>
                  <a:schemeClr val="tx1"/>
                </a:solidFill>
                <a:latin typeface="Times New Roman" pitchFamily="18" charset="0"/>
                <a:cs typeface="Times New Roman" pitchFamily="18" charset="0"/>
              </a:rPr>
              <a:t>felodipine</a:t>
            </a:r>
            <a:r>
              <a:rPr lang="en-US" sz="3200" dirty="0" smtClean="0">
                <a:solidFill>
                  <a:schemeClr val="tx1"/>
                </a:solidFill>
                <a:latin typeface="Times New Roman" pitchFamily="18" charset="0"/>
                <a:cs typeface="Times New Roman" pitchFamily="18" charset="0"/>
              </a:rPr>
              <a:t>, </a:t>
            </a:r>
            <a:r>
              <a:rPr lang="en-US" sz="3200" dirty="0" err="1" smtClean="0">
                <a:solidFill>
                  <a:schemeClr val="tx1"/>
                </a:solidFill>
                <a:latin typeface="Times New Roman" pitchFamily="18" charset="0"/>
                <a:cs typeface="Times New Roman" pitchFamily="18" charset="0"/>
              </a:rPr>
              <a:t>verapamil</a:t>
            </a:r>
            <a:r>
              <a:rPr lang="en-US" sz="3200" dirty="0" smtClean="0">
                <a:solidFill>
                  <a:schemeClr val="tx1"/>
                </a:solidFill>
                <a:latin typeface="Times New Roman" pitchFamily="18" charset="0"/>
                <a:cs typeface="Times New Roman" pitchFamily="18" charset="0"/>
              </a:rPr>
              <a:t>, </a:t>
            </a:r>
            <a:r>
              <a:rPr lang="en-US" sz="3200" dirty="0" err="1" smtClean="0">
                <a:solidFill>
                  <a:schemeClr val="tx1"/>
                </a:solidFill>
                <a:latin typeface="Times New Roman" pitchFamily="18" charset="0"/>
                <a:cs typeface="Times New Roman" pitchFamily="18" charset="0"/>
              </a:rPr>
              <a:t>diltiazem</a:t>
            </a:r>
            <a:r>
              <a:rPr lang="en-US" sz="3200" dirty="0" smtClean="0">
                <a:solidFill>
                  <a:schemeClr val="tx1"/>
                </a:solidFill>
                <a:latin typeface="Times New Roman" pitchFamily="18" charset="0"/>
                <a:cs typeface="Times New Roman" pitchFamily="18" charset="0"/>
              </a:rPr>
              <a:t>.</a:t>
            </a:r>
            <a:br>
              <a:rPr lang="en-US" sz="3200" dirty="0" smtClean="0">
                <a:solidFill>
                  <a:schemeClr val="tx1"/>
                </a:solidFill>
                <a:latin typeface="Times New Roman" pitchFamily="18" charset="0"/>
                <a:cs typeface="Times New Roman" pitchFamily="18" charset="0"/>
              </a:rPr>
            </a:br>
            <a:r>
              <a:rPr lang="en-US" sz="3200" b="1" dirty="0" err="1" smtClean="0">
                <a:solidFill>
                  <a:schemeClr val="tx1"/>
                </a:solidFill>
                <a:latin typeface="Times New Roman" pitchFamily="18" charset="0"/>
                <a:cs typeface="Times New Roman" pitchFamily="18" charset="0"/>
              </a:rPr>
              <a:t>Adm</a:t>
            </a:r>
            <a:r>
              <a:rPr lang="en-US" sz="3200" b="1" dirty="0" smtClean="0">
                <a:solidFill>
                  <a:schemeClr val="tx1"/>
                </a:solidFill>
                <a:latin typeface="Times New Roman" pitchFamily="18" charset="0"/>
                <a:cs typeface="Times New Roman" pitchFamily="18" charset="0"/>
              </a:rPr>
              <a:t>: </a:t>
            </a:r>
            <a:r>
              <a:rPr lang="en-US" sz="3200" dirty="0" smtClean="0">
                <a:solidFill>
                  <a:schemeClr val="tx1"/>
                </a:solidFill>
                <a:latin typeface="Times New Roman" pitchFamily="18" charset="0"/>
                <a:cs typeface="Times New Roman" pitchFamily="18" charset="0"/>
              </a:rPr>
              <a:t>per oral.</a:t>
            </a:r>
            <a:br>
              <a:rPr lang="en-US" sz="3200" dirty="0" smtClean="0">
                <a:solidFill>
                  <a:schemeClr val="tx1"/>
                </a:solidFill>
                <a:latin typeface="Times New Roman" pitchFamily="18" charset="0"/>
                <a:cs typeface="Times New Roman" pitchFamily="18" charset="0"/>
              </a:rPr>
            </a:br>
            <a:r>
              <a:rPr lang="en-US" sz="3200" b="1" dirty="0" err="1" smtClean="0">
                <a:solidFill>
                  <a:schemeClr val="tx1"/>
                </a:solidFill>
                <a:latin typeface="Times New Roman" pitchFamily="18" charset="0"/>
                <a:cs typeface="Times New Roman" pitchFamily="18" charset="0"/>
              </a:rPr>
              <a:t>Mxn</a:t>
            </a:r>
            <a:r>
              <a:rPr lang="en-US" sz="3200" b="1" dirty="0" smtClean="0">
                <a:solidFill>
                  <a:schemeClr val="tx1"/>
                </a:solidFill>
                <a:latin typeface="Times New Roman" pitchFamily="18" charset="0"/>
                <a:cs typeface="Times New Roman" pitchFamily="18" charset="0"/>
              </a:rPr>
              <a:t>: </a:t>
            </a:r>
            <a:r>
              <a:rPr lang="en-US" sz="3200" dirty="0" smtClean="0">
                <a:solidFill>
                  <a:schemeClr val="tx1"/>
                </a:solidFill>
                <a:latin typeface="Times New Roman" pitchFamily="18" charset="0"/>
                <a:cs typeface="Times New Roman" pitchFamily="18" charset="0"/>
              </a:rPr>
              <a:t>inhibit influx of calcium into arterial smooth muscle cells hence reducing contraction.</a:t>
            </a:r>
            <a:br>
              <a:rPr lang="en-US" sz="3200" dirty="0" smtClean="0">
                <a:solidFill>
                  <a:schemeClr val="tx1"/>
                </a:solidFill>
                <a:latin typeface="Times New Roman" pitchFamily="18" charset="0"/>
                <a:cs typeface="Times New Roman" pitchFamily="18" charset="0"/>
              </a:rPr>
            </a:br>
            <a:r>
              <a:rPr lang="en-US" sz="3200" b="1" dirty="0" smtClean="0">
                <a:solidFill>
                  <a:schemeClr val="tx1"/>
                </a:solidFill>
                <a:latin typeface="Times New Roman" pitchFamily="18" charset="0"/>
                <a:cs typeface="Times New Roman" pitchFamily="18" charset="0"/>
              </a:rPr>
              <a:t>Effect: </a:t>
            </a:r>
            <a:r>
              <a:rPr lang="en-US" sz="3200" dirty="0" smtClean="0">
                <a:solidFill>
                  <a:schemeClr val="tx1"/>
                </a:solidFill>
                <a:latin typeface="Times New Roman" pitchFamily="18" charset="0"/>
                <a:cs typeface="Times New Roman" pitchFamily="18" charset="0"/>
              </a:rPr>
              <a:t>reduce peripheral vascular resistance.</a:t>
            </a:r>
            <a:br>
              <a:rPr lang="en-US" sz="3200" dirty="0" smtClean="0">
                <a:solidFill>
                  <a:schemeClr val="tx1"/>
                </a:solidFill>
                <a:latin typeface="Times New Roman" pitchFamily="18" charset="0"/>
                <a:cs typeface="Times New Roman" pitchFamily="18" charset="0"/>
              </a:rPr>
            </a:br>
            <a:r>
              <a:rPr lang="en-US" sz="3200" b="1" dirty="0" smtClean="0">
                <a:solidFill>
                  <a:schemeClr val="tx1"/>
                </a:solidFill>
                <a:latin typeface="Times New Roman" pitchFamily="18" charset="0"/>
                <a:cs typeface="Times New Roman" pitchFamily="18" charset="0"/>
              </a:rPr>
              <a:t>S/E: </a:t>
            </a:r>
            <a:r>
              <a:rPr lang="en-US" sz="3200" dirty="0" smtClean="0">
                <a:solidFill>
                  <a:schemeClr val="tx1"/>
                </a:solidFill>
                <a:latin typeface="Times New Roman" pitchFamily="18" charset="0"/>
                <a:cs typeface="Times New Roman" pitchFamily="18" charset="0"/>
              </a:rPr>
              <a:t>hypotension, palpitation, perspiration, dizziness, headache, GIT disturbance.</a:t>
            </a:r>
            <a:br>
              <a:rPr lang="en-US" sz="3200" dirty="0" smtClean="0">
                <a:solidFill>
                  <a:schemeClr val="tx1"/>
                </a:solidFill>
                <a:latin typeface="Times New Roman" pitchFamily="18" charset="0"/>
                <a:cs typeface="Times New Roman" pitchFamily="18" charset="0"/>
              </a:rPr>
            </a:br>
            <a:r>
              <a:rPr lang="en-US" sz="3200" b="1" dirty="0" smtClean="0">
                <a:solidFill>
                  <a:schemeClr val="tx1"/>
                </a:solidFill>
                <a:latin typeface="Times New Roman" pitchFamily="18" charset="0"/>
                <a:cs typeface="Times New Roman" pitchFamily="18" charset="0"/>
              </a:rPr>
              <a:t>C/I: </a:t>
            </a:r>
            <a:r>
              <a:rPr lang="en-US" sz="3200" dirty="0" err="1" smtClean="0">
                <a:solidFill>
                  <a:schemeClr val="tx1"/>
                </a:solidFill>
                <a:latin typeface="Times New Roman" pitchFamily="18" charset="0"/>
                <a:cs typeface="Times New Roman" pitchFamily="18" charset="0"/>
              </a:rPr>
              <a:t>cardiogenic</a:t>
            </a:r>
            <a:r>
              <a:rPr lang="en-US" sz="3200" dirty="0" smtClean="0">
                <a:solidFill>
                  <a:schemeClr val="tx1"/>
                </a:solidFill>
                <a:latin typeface="Times New Roman" pitchFamily="18" charset="0"/>
                <a:cs typeface="Times New Roman" pitchFamily="18" charset="0"/>
              </a:rPr>
              <a:t> shock, hypotension</a:t>
            </a:r>
            <a:r>
              <a:rPr lang="en-US" sz="3200" dirty="0" smtClean="0">
                <a:solidFill>
                  <a:schemeClr val="tx1"/>
                </a:solidFill>
                <a:latin typeface="+mn-lt"/>
              </a:rPr>
              <a:t>, pregnancy (except </a:t>
            </a:r>
            <a:r>
              <a:rPr lang="en-US" sz="3200" dirty="0" err="1" smtClean="0">
                <a:solidFill>
                  <a:schemeClr val="tx1"/>
                </a:solidFill>
                <a:latin typeface="+mn-lt"/>
              </a:rPr>
              <a:t>nifedipine</a:t>
            </a:r>
            <a:r>
              <a:rPr lang="en-US" sz="3200" dirty="0" smtClean="0">
                <a:solidFill>
                  <a:schemeClr val="tx1"/>
                </a:solidFill>
                <a:latin typeface="+mn-lt"/>
              </a:rPr>
              <a:t>)</a:t>
            </a:r>
            <a:endParaRPr lang="en-US" sz="3200" dirty="0">
              <a:solidFill>
                <a:schemeClr val="tx1"/>
              </a:solidFill>
              <a:latin typeface="+mn-lt"/>
            </a:endParaRPr>
          </a:p>
        </p:txBody>
      </p:sp>
      <p:sp>
        <p:nvSpPr>
          <p:cNvPr id="6" name="Date Placeholder 5"/>
          <p:cNvSpPr>
            <a:spLocks noGrp="1"/>
          </p:cNvSpPr>
          <p:nvPr>
            <p:ph type="dt" sz="half" idx="10"/>
          </p:nvPr>
        </p:nvSpPr>
        <p:spPr/>
        <p:txBody>
          <a:bodyPr/>
          <a:lstStyle/>
          <a:p>
            <a:fld id="{F68A8B6A-1DFB-4217-B2C5-F4F0FF5EAEF4}"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44822D4D-3C4F-4498-B95A-5E93E5D6F374}" type="slidenum">
              <a:rPr lang="en-US" smtClean="0"/>
              <a:pPr/>
              <a:t>296</a:t>
            </a:fld>
            <a:endParaRPr lang="en-US"/>
          </a:p>
        </p:txBody>
      </p:sp>
    </p:spTree>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066800"/>
          </a:xfrm>
        </p:spPr>
        <p:txBody>
          <a:bodyPr>
            <a:normAutofit/>
          </a:bodyPr>
          <a:lstStyle/>
          <a:p>
            <a:pPr algn="l"/>
            <a:r>
              <a:rPr lang="en-US" sz="3200" u="sng" dirty="0" smtClean="0">
                <a:latin typeface="+mn-lt"/>
              </a:rPr>
              <a:t>d)</a:t>
            </a:r>
            <a:r>
              <a:rPr lang="en-US" sz="3200" u="sng" dirty="0" err="1" smtClean="0">
                <a:latin typeface="+mn-lt"/>
              </a:rPr>
              <a:t>Sympatholytic</a:t>
            </a:r>
            <a:r>
              <a:rPr lang="en-US" sz="3200" u="sng" dirty="0" smtClean="0">
                <a:latin typeface="+mn-lt"/>
              </a:rPr>
              <a:t> agents</a:t>
            </a:r>
            <a:endParaRPr lang="en-US" sz="3200" u="sng" dirty="0">
              <a:latin typeface="+mn-lt"/>
            </a:endParaRPr>
          </a:p>
        </p:txBody>
      </p:sp>
      <p:sp>
        <p:nvSpPr>
          <p:cNvPr id="8" name="Date Placeholder 7"/>
          <p:cNvSpPr>
            <a:spLocks noGrp="1"/>
          </p:cNvSpPr>
          <p:nvPr>
            <p:ph type="dt" sz="half" idx="10"/>
          </p:nvPr>
        </p:nvSpPr>
        <p:spPr/>
        <p:txBody>
          <a:bodyPr/>
          <a:lstStyle/>
          <a:p>
            <a:fld id="{D0EA6579-9199-48E0-9150-3FA5ACCBC352}" type="datetime12">
              <a:rPr lang="en-US" smtClean="0"/>
              <a:pPr/>
              <a:t>4:25 PM</a:t>
            </a:fld>
            <a:endParaRPr lang="en-US"/>
          </a:p>
        </p:txBody>
      </p:sp>
      <p:sp>
        <p:nvSpPr>
          <p:cNvPr id="7" name="Footer Placeholder 6"/>
          <p:cNvSpPr>
            <a:spLocks noGrp="1"/>
          </p:cNvSpPr>
          <p:nvPr>
            <p:ph type="ftr" sz="quarter" idx="11"/>
          </p:nvPr>
        </p:nvSpPr>
        <p:spPr/>
        <p:txBody>
          <a:bodyPr/>
          <a:lstStyle/>
          <a:p>
            <a:r>
              <a:rPr lang="en-US" smtClean="0"/>
              <a:t>Nursing  Pharmacology</a:t>
            </a:r>
            <a:endParaRPr lang="en-US"/>
          </a:p>
        </p:txBody>
      </p:sp>
      <p:sp>
        <p:nvSpPr>
          <p:cNvPr id="6" name="Slide Number Placeholder 5"/>
          <p:cNvSpPr>
            <a:spLocks noGrp="1"/>
          </p:cNvSpPr>
          <p:nvPr>
            <p:ph type="sldNum" sz="quarter" idx="12"/>
          </p:nvPr>
        </p:nvSpPr>
        <p:spPr/>
        <p:txBody>
          <a:bodyPr/>
          <a:lstStyle/>
          <a:p>
            <a:fld id="{44822D4D-3C4F-4498-B95A-5E93E5D6F374}" type="slidenum">
              <a:rPr lang="en-US" smtClean="0"/>
              <a:pPr/>
              <a:t>297</a:t>
            </a:fld>
            <a:endParaRPr lang="en-US"/>
          </a:p>
        </p:txBody>
      </p:sp>
      <p:sp>
        <p:nvSpPr>
          <p:cNvPr id="4" name="Content Placeholder 3"/>
          <p:cNvSpPr>
            <a:spLocks noGrp="1"/>
          </p:cNvSpPr>
          <p:nvPr>
            <p:ph sz="quarter" idx="1"/>
          </p:nvPr>
        </p:nvSpPr>
        <p:spPr>
          <a:xfrm>
            <a:off x="228600" y="1066800"/>
            <a:ext cx="8686800" cy="5638800"/>
          </a:xfrm>
        </p:spPr>
        <p:txBody>
          <a:bodyPr>
            <a:noAutofit/>
          </a:bodyPr>
          <a:lstStyle/>
          <a:p>
            <a:pPr>
              <a:buNone/>
            </a:pPr>
            <a:r>
              <a:rPr lang="en-US" sz="2800" b="1" dirty="0" err="1" smtClean="0"/>
              <a:t>Mxn</a:t>
            </a:r>
            <a:r>
              <a:rPr lang="en-US" sz="2800" b="1" dirty="0" smtClean="0"/>
              <a:t>: </a:t>
            </a:r>
            <a:r>
              <a:rPr lang="en-US" sz="2800" dirty="0" smtClean="0"/>
              <a:t>generally they reduce sympathetic effects on arteries and the heart.</a:t>
            </a:r>
          </a:p>
          <a:p>
            <a:pPr>
              <a:buNone/>
            </a:pPr>
            <a:r>
              <a:rPr lang="en-US" sz="2800" b="1" dirty="0" smtClean="0"/>
              <a:t>Effects: </a:t>
            </a:r>
            <a:r>
              <a:rPr lang="en-US" sz="2800" dirty="0" smtClean="0"/>
              <a:t>reduce peripheral vascular resistance, reduced cardiac contractility, heart rate &amp; cardiac output.</a:t>
            </a:r>
          </a:p>
          <a:p>
            <a:pPr marL="514350" indent="-514350">
              <a:buFont typeface="+mj-lt"/>
              <a:buAutoNum type="arabicPeriod"/>
            </a:pPr>
            <a:r>
              <a:rPr lang="en-US" sz="2800" b="1" i="1" dirty="0" smtClean="0"/>
              <a:t>Centrally acting </a:t>
            </a:r>
            <a:r>
              <a:rPr lang="en-US" sz="2800" dirty="0" smtClean="0"/>
              <a:t>e.g. Methyldopa</a:t>
            </a:r>
          </a:p>
          <a:p>
            <a:pPr>
              <a:buNone/>
            </a:pPr>
            <a:r>
              <a:rPr lang="en-US" sz="2800" b="1" dirty="0" smtClean="0"/>
              <a:t>S/E</a:t>
            </a:r>
            <a:r>
              <a:rPr lang="en-US" sz="2800" dirty="0" smtClean="0"/>
              <a:t>: sedation, depression, nightmares, hemolytic </a:t>
            </a:r>
            <a:r>
              <a:rPr lang="en-US" sz="2800" dirty="0" err="1" smtClean="0"/>
              <a:t>anaemia</a:t>
            </a:r>
            <a:r>
              <a:rPr lang="en-US" sz="2800" dirty="0" smtClean="0"/>
              <a:t>, vertigo.</a:t>
            </a:r>
          </a:p>
          <a:p>
            <a:pPr>
              <a:buNone/>
            </a:pPr>
            <a:r>
              <a:rPr lang="en-US" sz="2800" b="1" i="1" dirty="0" smtClean="0"/>
              <a:t>2. Beta-blockers</a:t>
            </a:r>
            <a:r>
              <a:rPr lang="en-US" sz="2800" i="1" dirty="0" smtClean="0"/>
              <a:t> </a:t>
            </a:r>
            <a:r>
              <a:rPr lang="en-US" sz="2800" dirty="0" smtClean="0"/>
              <a:t>e.g. </a:t>
            </a:r>
            <a:r>
              <a:rPr lang="en-US" sz="2800" dirty="0" err="1" smtClean="0"/>
              <a:t>propranolol</a:t>
            </a:r>
            <a:r>
              <a:rPr lang="en-US" sz="2800" dirty="0" smtClean="0"/>
              <a:t>, </a:t>
            </a:r>
            <a:r>
              <a:rPr lang="en-US" sz="2800" dirty="0" err="1" smtClean="0"/>
              <a:t>metoprolol</a:t>
            </a:r>
            <a:r>
              <a:rPr lang="en-US" sz="2800" dirty="0" smtClean="0"/>
              <a:t>, </a:t>
            </a:r>
            <a:r>
              <a:rPr lang="en-US" sz="2800" dirty="0" err="1" smtClean="0"/>
              <a:t>esmolol</a:t>
            </a:r>
            <a:r>
              <a:rPr lang="en-US" sz="2800" dirty="0" smtClean="0"/>
              <a:t>, </a:t>
            </a:r>
            <a:r>
              <a:rPr lang="en-US" sz="2800" dirty="0" err="1" smtClean="0"/>
              <a:t>atenolol</a:t>
            </a:r>
            <a:endParaRPr lang="en-US" sz="2800" dirty="0" smtClean="0"/>
          </a:p>
          <a:p>
            <a:pPr>
              <a:buNone/>
            </a:pPr>
            <a:r>
              <a:rPr lang="en-US" sz="2800" b="1" dirty="0" smtClean="0"/>
              <a:t>S/E: </a:t>
            </a:r>
            <a:r>
              <a:rPr lang="en-US" sz="2800" dirty="0" err="1" smtClean="0"/>
              <a:t>bradycardia</a:t>
            </a:r>
            <a:r>
              <a:rPr lang="en-US" sz="2800" dirty="0" smtClean="0"/>
              <a:t>, </a:t>
            </a:r>
            <a:r>
              <a:rPr lang="en-US" sz="2800" dirty="0" err="1" smtClean="0"/>
              <a:t>bronchospasm</a:t>
            </a:r>
            <a:r>
              <a:rPr lang="en-US" sz="2800" dirty="0" smtClean="0"/>
              <a:t>, heart failure, hypoglycemia, GIT disturbance.</a:t>
            </a:r>
            <a:endParaRPr lang="en-US" sz="2800" dirty="0"/>
          </a:p>
        </p:txBody>
      </p:sp>
    </p:spTree>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B062D3F-701C-4C5E-9805-9A4BDB962E5C}" type="datetime12">
              <a:rPr lang="en-US" smtClean="0"/>
              <a:pPr/>
              <a:t>4:25 PM</a:t>
            </a:fld>
            <a:endParaRPr lang="en-US"/>
          </a:p>
        </p:txBody>
      </p:sp>
      <p:sp>
        <p:nvSpPr>
          <p:cNvPr id="4" name="Footer Placeholder 3"/>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298</a:t>
            </a:fld>
            <a:endParaRPr lang="en-US"/>
          </a:p>
        </p:txBody>
      </p:sp>
      <p:sp>
        <p:nvSpPr>
          <p:cNvPr id="7" name="Rectangle 6"/>
          <p:cNvSpPr/>
          <p:nvPr/>
        </p:nvSpPr>
        <p:spPr>
          <a:xfrm>
            <a:off x="0" y="457200"/>
            <a:ext cx="9144000" cy="5509200"/>
          </a:xfrm>
          <a:prstGeom prst="rect">
            <a:avLst/>
          </a:prstGeom>
        </p:spPr>
        <p:txBody>
          <a:bodyPr wrap="square">
            <a:spAutoFit/>
          </a:bodyPr>
          <a:lstStyle/>
          <a:p>
            <a:r>
              <a:rPr lang="en-US" sz="3200" b="1" u="sng" dirty="0" smtClean="0">
                <a:latin typeface="Times New Roman" pitchFamily="18" charset="0"/>
                <a:cs typeface="Times New Roman" pitchFamily="18" charset="0"/>
              </a:rPr>
              <a:t>Vasodilators</a:t>
            </a:r>
          </a:p>
          <a:p>
            <a:r>
              <a:rPr lang="en-US" sz="3200" dirty="0" err="1" smtClean="0">
                <a:latin typeface="Times New Roman" pitchFamily="18" charset="0"/>
                <a:cs typeface="Times New Roman" pitchFamily="18" charset="0"/>
              </a:rPr>
              <a:t>Vasodilation</a:t>
            </a:r>
            <a:r>
              <a:rPr lang="en-US" sz="3200" dirty="0" smtClean="0">
                <a:latin typeface="Times New Roman" pitchFamily="18" charset="0"/>
                <a:cs typeface="Times New Roman" pitchFamily="18" charset="0"/>
              </a:rPr>
              <a:t> can be produced with a variety of drugs. </a:t>
            </a:r>
          </a:p>
          <a:p>
            <a:r>
              <a:rPr lang="en-US" sz="3200" dirty="0" smtClean="0">
                <a:latin typeface="Times New Roman" pitchFamily="18" charset="0"/>
                <a:cs typeface="Times New Roman" pitchFamily="18" charset="0"/>
              </a:rPr>
              <a:t>Some of these drugs act </a:t>
            </a:r>
            <a:r>
              <a:rPr lang="en-US" sz="3200" b="1" dirty="0" smtClean="0">
                <a:latin typeface="Times New Roman" pitchFamily="18" charset="0"/>
                <a:cs typeface="Times New Roman" pitchFamily="18" charset="0"/>
              </a:rPr>
              <a:t>primarily on arterioles</a:t>
            </a:r>
            <a:r>
              <a:rPr lang="en-US" sz="3200" dirty="0" smtClean="0">
                <a:latin typeface="Times New Roman" pitchFamily="18" charset="0"/>
                <a:cs typeface="Times New Roman" pitchFamily="18" charset="0"/>
              </a:rPr>
              <a:t>, some </a:t>
            </a:r>
            <a:r>
              <a:rPr lang="en-US" sz="3200" b="1" dirty="0" smtClean="0">
                <a:latin typeface="Times New Roman" pitchFamily="18" charset="0"/>
                <a:cs typeface="Times New Roman" pitchFamily="18" charset="0"/>
              </a:rPr>
              <a:t>act primarily on veins</a:t>
            </a:r>
            <a:r>
              <a:rPr lang="en-US" sz="3200" dirty="0" smtClean="0">
                <a:latin typeface="Times New Roman" pitchFamily="18" charset="0"/>
                <a:cs typeface="Times New Roman" pitchFamily="18" charset="0"/>
              </a:rPr>
              <a:t>, and some act on both types of vessel. </a:t>
            </a:r>
          </a:p>
          <a:p>
            <a:endParaRPr lang="en-US" sz="3200" dirty="0" smtClean="0">
              <a:latin typeface="Times New Roman" pitchFamily="18" charset="0"/>
              <a:cs typeface="Times New Roman" pitchFamily="18" charset="0"/>
            </a:endParaRPr>
          </a:p>
          <a:p>
            <a:r>
              <a:rPr lang="en-US" sz="3200" dirty="0" smtClean="0">
                <a:latin typeface="Times New Roman" pitchFamily="18" charset="0"/>
                <a:cs typeface="Times New Roman" pitchFamily="18" charset="0"/>
              </a:rPr>
              <a:t>The vasodilators are widely used, with indications ranging from </a:t>
            </a:r>
            <a:r>
              <a:rPr lang="en-US" sz="3200" b="1" dirty="0" smtClean="0">
                <a:latin typeface="Times New Roman" pitchFamily="18" charset="0"/>
                <a:cs typeface="Times New Roman" pitchFamily="18" charset="0"/>
              </a:rPr>
              <a:t>hypertension </a:t>
            </a:r>
            <a:r>
              <a:rPr lang="en-US" sz="3200" dirty="0" smtClean="0">
                <a:latin typeface="Times New Roman" pitchFamily="18" charset="0"/>
                <a:cs typeface="Times New Roman" pitchFamily="18" charset="0"/>
              </a:rPr>
              <a:t>to </a:t>
            </a:r>
            <a:r>
              <a:rPr lang="en-US" sz="3200" b="1" dirty="0" smtClean="0">
                <a:latin typeface="Times New Roman" pitchFamily="18" charset="0"/>
                <a:cs typeface="Times New Roman" pitchFamily="18" charset="0"/>
              </a:rPr>
              <a:t>angina pectoris </a:t>
            </a:r>
            <a:r>
              <a:rPr lang="en-US" sz="3200" dirty="0" smtClean="0">
                <a:latin typeface="Times New Roman" pitchFamily="18" charset="0"/>
                <a:cs typeface="Times New Roman" pitchFamily="18" charset="0"/>
              </a:rPr>
              <a:t>to </a:t>
            </a:r>
            <a:r>
              <a:rPr lang="en-US" sz="3200" b="1" dirty="0" smtClean="0">
                <a:latin typeface="Times New Roman" pitchFamily="18" charset="0"/>
                <a:cs typeface="Times New Roman" pitchFamily="18" charset="0"/>
              </a:rPr>
              <a:t>heart failure</a:t>
            </a:r>
            <a:r>
              <a:rPr lang="en-US" sz="3200" dirty="0" smtClean="0">
                <a:latin typeface="Times New Roman" pitchFamily="18" charset="0"/>
                <a:cs typeface="Times New Roman" pitchFamily="18" charset="0"/>
              </a:rPr>
              <a:t>. </a:t>
            </a:r>
          </a:p>
          <a:p>
            <a:r>
              <a:rPr lang="en-US" sz="3200" dirty="0" smtClean="0">
                <a:latin typeface="Times New Roman" pitchFamily="18" charset="0"/>
                <a:cs typeface="Times New Roman" pitchFamily="18" charset="0"/>
              </a:rPr>
              <a:t>Four agents—</a:t>
            </a:r>
            <a:r>
              <a:rPr lang="en-US" sz="3200" b="1" dirty="0" err="1" smtClean="0">
                <a:latin typeface="Times New Roman" pitchFamily="18" charset="0"/>
                <a:cs typeface="Times New Roman" pitchFamily="18" charset="0"/>
              </a:rPr>
              <a:t>hydralazine</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minoxidil</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diazoxide</a:t>
            </a:r>
            <a:r>
              <a:rPr lang="en-US" sz="3200" dirty="0" smtClean="0">
                <a:latin typeface="Times New Roman" pitchFamily="18" charset="0"/>
                <a:cs typeface="Times New Roman" pitchFamily="18" charset="0"/>
              </a:rPr>
              <a:t>, and </a:t>
            </a:r>
            <a:r>
              <a:rPr lang="en-US" sz="3200" b="1" dirty="0" err="1" smtClean="0">
                <a:latin typeface="Times New Roman" pitchFamily="18" charset="0"/>
                <a:cs typeface="Times New Roman" pitchFamily="18" charset="0"/>
              </a:rPr>
              <a:t>nitroprusside</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linds(horizontal)">
                                      <p:cBhvr>
                                        <p:cTn id="10" dur="500"/>
                                        <p:tgtEl>
                                          <p:spTgt spid="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linds(horizontal)">
                                      <p:cBhvr>
                                        <p:cTn id="13" dur="500"/>
                                        <p:tgtEl>
                                          <p:spTgt spid="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
                                            <p:txEl>
                                              <p:pRg st="4" end="4"/>
                                            </p:txEl>
                                          </p:spTgt>
                                        </p:tgtEl>
                                        <p:attrNameLst>
                                          <p:attrName>style.visibility</p:attrName>
                                        </p:attrNameLst>
                                      </p:cBhvr>
                                      <p:to>
                                        <p:strVal val="visible"/>
                                      </p:to>
                                    </p:set>
                                    <p:animEffect transition="in" filter="blinds(horizontal)">
                                      <p:cBhvr>
                                        <p:cTn id="18" dur="500"/>
                                        <p:tgtEl>
                                          <p:spTgt spid="7">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Effect transition="in" filter="blinds(horizontal)">
                                      <p:cBhvr>
                                        <p:cTn id="23"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4F61D99B-E407-4CBA-9F81-19A7CF74AE01}" type="datetime12">
              <a:rPr lang="en-US" smtClean="0"/>
              <a:pPr/>
              <a:t>4:25 PM</a:t>
            </a:fld>
            <a:endParaRPr lang="en-US"/>
          </a:p>
        </p:txBody>
      </p:sp>
      <p:sp>
        <p:nvSpPr>
          <p:cNvPr id="7" name="Footer Placeholder 6"/>
          <p:cNvSpPr>
            <a:spLocks noGrp="1"/>
          </p:cNvSpPr>
          <p:nvPr>
            <p:ph type="ftr" sz="quarter" idx="11"/>
          </p:nvPr>
        </p:nvSpPr>
        <p:spPr/>
        <p:txBody>
          <a:bodyPr/>
          <a:lstStyle/>
          <a:p>
            <a:r>
              <a:rPr lang="en-US" smtClean="0"/>
              <a:t>Nursing  Pharmacology</a:t>
            </a:r>
            <a:endParaRPr lang="en-US"/>
          </a:p>
        </p:txBody>
      </p:sp>
      <p:sp>
        <p:nvSpPr>
          <p:cNvPr id="6" name="Slide Number Placeholder 5"/>
          <p:cNvSpPr>
            <a:spLocks noGrp="1"/>
          </p:cNvSpPr>
          <p:nvPr>
            <p:ph type="sldNum" sz="quarter" idx="12"/>
          </p:nvPr>
        </p:nvSpPr>
        <p:spPr/>
        <p:txBody>
          <a:bodyPr/>
          <a:lstStyle/>
          <a:p>
            <a:fld id="{44822D4D-3C4F-4498-B95A-5E93E5D6F374}" type="slidenum">
              <a:rPr lang="en-US" smtClean="0"/>
              <a:pPr/>
              <a:t>299</a:t>
            </a:fld>
            <a:endParaRPr lang="en-US" dirty="0"/>
          </a:p>
        </p:txBody>
      </p:sp>
      <p:sp>
        <p:nvSpPr>
          <p:cNvPr id="4" name="Content Placeholder 3"/>
          <p:cNvSpPr>
            <a:spLocks noGrp="1"/>
          </p:cNvSpPr>
          <p:nvPr>
            <p:ph sz="quarter" idx="4294967295"/>
          </p:nvPr>
        </p:nvSpPr>
        <p:spPr>
          <a:xfrm>
            <a:off x="0" y="76200"/>
            <a:ext cx="8686800" cy="6096000"/>
          </a:xfrm>
        </p:spPr>
        <p:txBody>
          <a:bodyPr>
            <a:noAutofit/>
          </a:bodyPr>
          <a:lstStyle/>
          <a:p>
            <a:r>
              <a:rPr lang="en-US" sz="3200" dirty="0" err="1" smtClean="0">
                <a:latin typeface="Times New Roman" pitchFamily="18" charset="0"/>
                <a:ea typeface="Batang" pitchFamily="18" charset="-127"/>
                <a:cs typeface="Times New Roman" pitchFamily="18" charset="0"/>
              </a:rPr>
              <a:t>Venodilators</a:t>
            </a:r>
            <a:r>
              <a:rPr lang="en-US" sz="3200" dirty="0" smtClean="0">
                <a:latin typeface="Times New Roman" pitchFamily="18" charset="0"/>
                <a:ea typeface="Batang" pitchFamily="18" charset="-127"/>
                <a:cs typeface="Times New Roman" pitchFamily="18" charset="0"/>
              </a:rPr>
              <a:t>: they reduce </a:t>
            </a:r>
            <a:r>
              <a:rPr lang="en-US" sz="3200" dirty="0" smtClean="0"/>
              <a:t>(the degree of</a:t>
            </a:r>
          </a:p>
          <a:p>
            <a:r>
              <a:rPr lang="en-US" sz="3200" dirty="0" smtClean="0"/>
              <a:t>stretch of the ventricular muscle prior to contraction)</a:t>
            </a:r>
            <a:r>
              <a:rPr lang="en-US" sz="3200" b="1" dirty="0" smtClean="0">
                <a:latin typeface="Times New Roman" pitchFamily="18" charset="0"/>
                <a:ea typeface="Batang" pitchFamily="18" charset="-127"/>
                <a:cs typeface="Times New Roman" pitchFamily="18" charset="0"/>
              </a:rPr>
              <a:t>.</a:t>
            </a:r>
            <a:r>
              <a:rPr lang="en-US" sz="3200" dirty="0" smtClean="0">
                <a:latin typeface="Times New Roman" pitchFamily="18" charset="0"/>
                <a:ea typeface="Batang" pitchFamily="18" charset="-127"/>
                <a:cs typeface="Times New Roman" pitchFamily="18" charset="0"/>
              </a:rPr>
              <a:t> E.g. </a:t>
            </a:r>
            <a:r>
              <a:rPr lang="en-US" sz="3200" b="1" dirty="0" err="1" smtClean="0">
                <a:latin typeface="Times New Roman" pitchFamily="18" charset="0"/>
                <a:ea typeface="Batang" pitchFamily="18" charset="-127"/>
                <a:cs typeface="Times New Roman" pitchFamily="18" charset="0"/>
              </a:rPr>
              <a:t>isosorbide</a:t>
            </a:r>
            <a:r>
              <a:rPr lang="en-US" sz="3200" b="1" dirty="0" smtClean="0">
                <a:latin typeface="Times New Roman" pitchFamily="18" charset="0"/>
                <a:ea typeface="Batang" pitchFamily="18" charset="-127"/>
                <a:cs typeface="Times New Roman" pitchFamily="18" charset="0"/>
              </a:rPr>
              <a:t> </a:t>
            </a:r>
            <a:r>
              <a:rPr lang="en-US" sz="3200" b="1" dirty="0" err="1" smtClean="0">
                <a:latin typeface="Times New Roman" pitchFamily="18" charset="0"/>
                <a:ea typeface="Batang" pitchFamily="18" charset="-127"/>
                <a:cs typeface="Times New Roman" pitchFamily="18" charset="0"/>
              </a:rPr>
              <a:t>dinitrate</a:t>
            </a:r>
            <a:r>
              <a:rPr lang="en-US" sz="3200" b="1" dirty="0" smtClean="0">
                <a:latin typeface="Times New Roman" pitchFamily="18" charset="0"/>
                <a:ea typeface="Batang" pitchFamily="18" charset="-127"/>
                <a:cs typeface="Times New Roman" pitchFamily="18" charset="0"/>
              </a:rPr>
              <a:t> </a:t>
            </a:r>
            <a:r>
              <a:rPr lang="en-US" sz="3200" dirty="0" smtClean="0">
                <a:latin typeface="Times New Roman" pitchFamily="18" charset="0"/>
                <a:ea typeface="Batang" pitchFamily="18" charset="-127"/>
                <a:cs typeface="Times New Roman" pitchFamily="18" charset="0"/>
              </a:rPr>
              <a:t>and </a:t>
            </a:r>
            <a:r>
              <a:rPr lang="en-US" sz="3200" b="1" dirty="0" smtClean="0">
                <a:latin typeface="Times New Roman" pitchFamily="18" charset="0"/>
                <a:ea typeface="Batang" pitchFamily="18" charset="-127"/>
                <a:cs typeface="Times New Roman" pitchFamily="18" charset="0"/>
              </a:rPr>
              <a:t>nitroglycerine</a:t>
            </a:r>
          </a:p>
          <a:p>
            <a:r>
              <a:rPr lang="en-US" sz="3200" dirty="0" smtClean="0">
                <a:latin typeface="Times New Roman" pitchFamily="18" charset="0"/>
                <a:ea typeface="Batang" pitchFamily="18" charset="-127"/>
                <a:cs typeface="Times New Roman" pitchFamily="18" charset="0"/>
              </a:rPr>
              <a:t>Arterial dilators: they reduce </a:t>
            </a:r>
            <a:r>
              <a:rPr lang="en-US" sz="3200" b="1" dirty="0" err="1" smtClean="0">
                <a:latin typeface="Times New Roman" pitchFamily="18" charset="0"/>
                <a:ea typeface="Batang" pitchFamily="18" charset="-127"/>
                <a:cs typeface="Times New Roman" pitchFamily="18" charset="0"/>
              </a:rPr>
              <a:t>afterload</a:t>
            </a:r>
            <a:r>
              <a:rPr lang="en-US" sz="3200" dirty="0" smtClean="0"/>
              <a:t>(the force the heart works against to pump blood)</a:t>
            </a:r>
            <a:r>
              <a:rPr lang="en-US" sz="3200" b="1" dirty="0" smtClean="0">
                <a:latin typeface="Times New Roman" pitchFamily="18" charset="0"/>
                <a:ea typeface="Batang" pitchFamily="18" charset="-127"/>
                <a:cs typeface="Times New Roman" pitchFamily="18" charset="0"/>
              </a:rPr>
              <a:t>.</a:t>
            </a:r>
            <a:r>
              <a:rPr lang="en-US" sz="3200" dirty="0" smtClean="0">
                <a:latin typeface="Times New Roman" pitchFamily="18" charset="0"/>
                <a:ea typeface="Batang" pitchFamily="18" charset="-127"/>
                <a:cs typeface="Times New Roman" pitchFamily="18" charset="0"/>
              </a:rPr>
              <a:t> </a:t>
            </a:r>
          </a:p>
          <a:p>
            <a:pPr marL="457200" indent="-457200">
              <a:buNone/>
            </a:pPr>
            <a:r>
              <a:rPr lang="en-US" sz="3200" dirty="0" smtClean="0">
                <a:latin typeface="Times New Roman" pitchFamily="18" charset="0"/>
                <a:ea typeface="Batang" pitchFamily="18" charset="-127"/>
                <a:cs typeface="Times New Roman" pitchFamily="18" charset="0"/>
              </a:rPr>
              <a:t>E.g. </a:t>
            </a:r>
            <a:r>
              <a:rPr lang="en-US" sz="3200" dirty="0" err="1" smtClean="0">
                <a:latin typeface="Times New Roman" pitchFamily="18" charset="0"/>
                <a:ea typeface="Batang" pitchFamily="18" charset="-127"/>
                <a:cs typeface="Times New Roman" pitchFamily="18" charset="0"/>
              </a:rPr>
              <a:t>hydralazine</a:t>
            </a:r>
            <a:r>
              <a:rPr lang="en-US" sz="3200" dirty="0" smtClean="0">
                <a:latin typeface="Times New Roman" pitchFamily="18" charset="0"/>
                <a:ea typeface="Batang" pitchFamily="18" charset="-127"/>
                <a:cs typeface="Times New Roman" pitchFamily="18" charset="0"/>
              </a:rPr>
              <a:t>, and </a:t>
            </a:r>
            <a:r>
              <a:rPr lang="en-US" sz="3200" dirty="0" err="1" smtClean="0">
                <a:latin typeface="Times New Roman" pitchFamily="18" charset="0"/>
                <a:ea typeface="Batang" pitchFamily="18" charset="-127"/>
                <a:cs typeface="Times New Roman" pitchFamily="18" charset="0"/>
              </a:rPr>
              <a:t>Minoxidil</a:t>
            </a:r>
            <a:endParaRPr lang="en-US" sz="3200" dirty="0" smtClean="0">
              <a:latin typeface="Times New Roman" pitchFamily="18" charset="0"/>
              <a:ea typeface="Batang" pitchFamily="18" charset="-127"/>
              <a:cs typeface="Times New Roman" pitchFamily="18" charset="0"/>
            </a:endParaRPr>
          </a:p>
          <a:p>
            <a:pPr marL="457200" indent="-457200">
              <a:buFont typeface="Wingdings" pitchFamily="2" charset="2"/>
              <a:buChar char="v"/>
            </a:pPr>
            <a:r>
              <a:rPr lang="en-US" sz="3200" dirty="0" smtClean="0">
                <a:latin typeface="Times New Roman" pitchFamily="18" charset="0"/>
                <a:ea typeface="Batang" pitchFamily="18" charset="-127"/>
                <a:cs typeface="Times New Roman" pitchFamily="18" charset="0"/>
              </a:rPr>
              <a:t>Both arterial and </a:t>
            </a:r>
            <a:r>
              <a:rPr lang="en-US" sz="3200" dirty="0" err="1" smtClean="0">
                <a:latin typeface="Times New Roman" pitchFamily="18" charset="0"/>
                <a:ea typeface="Batang" pitchFamily="18" charset="-127"/>
                <a:cs typeface="Times New Roman" pitchFamily="18" charset="0"/>
              </a:rPr>
              <a:t>venodilators</a:t>
            </a:r>
            <a:r>
              <a:rPr lang="en-US" sz="3200" dirty="0" smtClean="0">
                <a:latin typeface="Times New Roman" pitchFamily="18" charset="0"/>
                <a:ea typeface="Batang" pitchFamily="18" charset="-127"/>
                <a:cs typeface="Times New Roman" pitchFamily="18" charset="0"/>
              </a:rPr>
              <a:t>	</a:t>
            </a:r>
          </a:p>
          <a:p>
            <a:pPr marL="457200" indent="-457200">
              <a:buNone/>
            </a:pPr>
            <a:r>
              <a:rPr lang="en-US" sz="3200" dirty="0" smtClean="0">
                <a:latin typeface="Times New Roman" pitchFamily="18" charset="0"/>
                <a:ea typeface="Batang" pitchFamily="18" charset="-127"/>
                <a:cs typeface="Times New Roman" pitchFamily="18" charset="0"/>
              </a:rPr>
              <a:t>E. g. ACE Inhibitors, ARBs, beta blockers, sodium </a:t>
            </a:r>
            <a:r>
              <a:rPr lang="en-US" sz="3200" dirty="0" err="1" smtClean="0">
                <a:latin typeface="Times New Roman" pitchFamily="18" charset="0"/>
                <a:ea typeface="Batang" pitchFamily="18" charset="-127"/>
                <a:cs typeface="Times New Roman" pitchFamily="18" charset="0"/>
              </a:rPr>
              <a:t>nitroprusside</a:t>
            </a:r>
            <a:r>
              <a:rPr lang="en-US" sz="3200" dirty="0" smtClean="0">
                <a:latin typeface="Times New Roman" pitchFamily="18" charset="0"/>
                <a:ea typeface="Batang" pitchFamily="18" charset="-127"/>
                <a:cs typeface="Times New Roman" pitchFamily="18" charset="0"/>
              </a:rPr>
              <a:t>.</a:t>
            </a:r>
          </a:p>
          <a:p>
            <a:pPr marL="457200" indent="-457200">
              <a:buNone/>
            </a:pPr>
            <a:r>
              <a:rPr lang="en-US" sz="3200" b="1" dirty="0" smtClean="0">
                <a:latin typeface="Times New Roman" pitchFamily="18" charset="0"/>
                <a:ea typeface="Batang" pitchFamily="18" charset="-127"/>
                <a:cs typeface="Times New Roman" pitchFamily="18" charset="0"/>
              </a:rPr>
              <a:t>NB</a:t>
            </a:r>
            <a:r>
              <a:rPr lang="en-US" sz="3200" dirty="0" smtClean="0">
                <a:latin typeface="Times New Roman" pitchFamily="18" charset="0"/>
                <a:ea typeface="Batang" pitchFamily="18" charset="-127"/>
                <a:cs typeface="Times New Roman" pitchFamily="18" charset="0"/>
              </a:rPr>
              <a:t>: are used in combination with other drugs.</a:t>
            </a:r>
          </a:p>
          <a:p>
            <a:pPr marL="457200" indent="-457200">
              <a:buNone/>
            </a:pPr>
            <a:r>
              <a:rPr lang="en-US" sz="3200" b="1" dirty="0" err="1" smtClean="0">
                <a:latin typeface="Times New Roman" pitchFamily="18" charset="0"/>
                <a:ea typeface="Batang" pitchFamily="18" charset="-127"/>
                <a:cs typeface="Times New Roman" pitchFamily="18" charset="0"/>
              </a:rPr>
              <a:t>Hydralazine</a:t>
            </a:r>
            <a:r>
              <a:rPr lang="en-US" sz="3200" b="1" dirty="0" smtClean="0">
                <a:latin typeface="Times New Roman" pitchFamily="18" charset="0"/>
                <a:ea typeface="Batang" pitchFamily="18" charset="-127"/>
                <a:cs typeface="Times New Roman" pitchFamily="18" charset="0"/>
              </a:rPr>
              <a:t> (I.V) </a:t>
            </a:r>
            <a:r>
              <a:rPr lang="en-US" sz="3200" dirty="0" smtClean="0">
                <a:latin typeface="Times New Roman" pitchFamily="18" charset="0"/>
                <a:ea typeface="Batang" pitchFamily="18" charset="-127"/>
                <a:cs typeface="Times New Roman" pitchFamily="18" charset="0"/>
              </a:rPr>
              <a:t>&amp; </a:t>
            </a:r>
            <a:r>
              <a:rPr lang="en-US" sz="3200" b="1" dirty="0" smtClean="0">
                <a:latin typeface="Times New Roman" pitchFamily="18" charset="0"/>
                <a:ea typeface="Batang" pitchFamily="18" charset="-127"/>
                <a:cs typeface="Times New Roman" pitchFamily="18" charset="0"/>
              </a:rPr>
              <a:t>Sodium </a:t>
            </a:r>
            <a:r>
              <a:rPr lang="en-US" sz="3200" b="1" dirty="0" err="1" smtClean="0">
                <a:latin typeface="Times New Roman" pitchFamily="18" charset="0"/>
                <a:ea typeface="Batang" pitchFamily="18" charset="-127"/>
                <a:cs typeface="Times New Roman" pitchFamily="18" charset="0"/>
              </a:rPr>
              <a:t>nitroprusside</a:t>
            </a:r>
            <a:r>
              <a:rPr lang="en-US" sz="3200" b="1" dirty="0" smtClean="0">
                <a:latin typeface="Times New Roman" pitchFamily="18" charset="0"/>
                <a:ea typeface="Batang" pitchFamily="18" charset="-127"/>
                <a:cs typeface="Times New Roman" pitchFamily="18" charset="0"/>
              </a:rPr>
              <a:t> (I.V</a:t>
            </a:r>
            <a:r>
              <a:rPr lang="en-US" sz="3200" dirty="0" smtClean="0">
                <a:latin typeface="Times New Roman" pitchFamily="18" charset="0"/>
                <a:ea typeface="Batang" pitchFamily="18" charset="-127"/>
                <a:cs typeface="Times New Roman" pitchFamily="18" charset="0"/>
              </a:rPr>
              <a:t>) are used in </a:t>
            </a:r>
            <a:r>
              <a:rPr lang="en-US" sz="3200" b="1" dirty="0" smtClean="0">
                <a:latin typeface="Times New Roman" pitchFamily="18" charset="0"/>
                <a:ea typeface="Batang" pitchFamily="18" charset="-127"/>
                <a:cs typeface="Times New Roman" pitchFamily="18" charset="0"/>
              </a:rPr>
              <a:t>hypertensive emergencies</a:t>
            </a:r>
            <a:r>
              <a:rPr lang="en-US" sz="3200" dirty="0" smtClean="0">
                <a:latin typeface="Times New Roman" pitchFamily="18" charset="0"/>
                <a:ea typeface="Batang" pitchFamily="18" charset="-127"/>
                <a:cs typeface="Times New Roman" pitchFamily="18" charset="0"/>
              </a:rPr>
              <a: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500"/>
                                        <p:tgtEl>
                                          <p:spTgt spid="4">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blinds(horizontal)">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linds(horizontal)">
                                      <p:cBhvr>
                                        <p:cTn id="23" dur="500"/>
                                        <p:tgtEl>
                                          <p:spTgt spid="4">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blinds(horizontal)">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blinds(horizontal)">
                                      <p:cBhvr>
                                        <p:cTn id="31" dur="500"/>
                                        <p:tgtEl>
                                          <p:spTgt spid="4">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blinds(horizontal)">
                                      <p:cBhvr>
                                        <p:cTn id="34"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r>
              <a:rPr lang="en-US" dirty="0" smtClean="0"/>
              <a:t>Review</a:t>
            </a:r>
            <a:endParaRPr lang="en-US" dirty="0"/>
          </a:p>
        </p:txBody>
      </p:sp>
      <p:sp>
        <p:nvSpPr>
          <p:cNvPr id="7" name="Date Placeholder 6"/>
          <p:cNvSpPr>
            <a:spLocks noGrp="1"/>
          </p:cNvSpPr>
          <p:nvPr>
            <p:ph type="dt" sz="half" idx="10"/>
          </p:nvPr>
        </p:nvSpPr>
        <p:spPr/>
        <p:txBody>
          <a:bodyPr/>
          <a:lstStyle/>
          <a:p>
            <a:fld id="{DE380751-6072-485E-8867-5E669C292603}" type="datetime12">
              <a:rPr lang="en-US" smtClean="0"/>
              <a:pPr/>
              <a:t>4:25 PM</a:t>
            </a:fld>
            <a:endParaRPr lang="en-US"/>
          </a:p>
        </p:txBody>
      </p:sp>
      <p:sp>
        <p:nvSpPr>
          <p:cNvPr id="4" name="Footer Placeholder 3"/>
          <p:cNvSpPr>
            <a:spLocks noGrp="1"/>
          </p:cNvSpPr>
          <p:nvPr>
            <p:ph type="ftr" sz="quarter" idx="11"/>
          </p:nvPr>
        </p:nvSpPr>
        <p:spPr/>
        <p:txBody>
          <a:bodyPr/>
          <a:lstStyle/>
          <a:p>
            <a:r>
              <a:rPr lang="en-US" smtClean="0"/>
              <a:t>Nursing  Pharmacology</a:t>
            </a:r>
            <a:endParaRPr lang="en-US" dirty="0"/>
          </a:p>
        </p:txBody>
      </p:sp>
      <p:sp>
        <p:nvSpPr>
          <p:cNvPr id="5" name="Slide Number Placeholder 4"/>
          <p:cNvSpPr>
            <a:spLocks noGrp="1"/>
          </p:cNvSpPr>
          <p:nvPr>
            <p:ph type="sldNum" sz="quarter" idx="12"/>
          </p:nvPr>
        </p:nvSpPr>
        <p:spPr/>
        <p:txBody>
          <a:bodyPr/>
          <a:lstStyle/>
          <a:p>
            <a:fld id="{B3FF6EFA-CE3E-45B5-8032-ADD62FD9E906}" type="slidenum">
              <a:rPr lang="en-US" smtClean="0"/>
              <a:pPr/>
              <a:t>3</a:t>
            </a:fld>
            <a:endParaRPr lang="en-US" dirty="0"/>
          </a:p>
        </p:txBody>
      </p:sp>
      <p:sp>
        <p:nvSpPr>
          <p:cNvPr id="3" name="Content Placeholder 2"/>
          <p:cNvSpPr>
            <a:spLocks noGrp="1"/>
          </p:cNvSpPr>
          <p:nvPr>
            <p:ph sz="quarter" idx="1"/>
          </p:nvPr>
        </p:nvSpPr>
        <p:spPr>
          <a:xfrm>
            <a:off x="457200" y="457200"/>
            <a:ext cx="8229600" cy="6629400"/>
          </a:xfrm>
        </p:spPr>
        <p:txBody>
          <a:bodyPr>
            <a:normAutofit fontScale="25000" lnSpcReduction="20000"/>
          </a:bodyPr>
          <a:lstStyle/>
          <a:p>
            <a:pPr>
              <a:buNone/>
            </a:pPr>
            <a:r>
              <a:rPr lang="en-US" sz="9600" b="1" dirty="0" smtClean="0"/>
              <a:t>DEFINITION OF TERMS</a:t>
            </a:r>
          </a:p>
          <a:p>
            <a:pPr lvl="1"/>
            <a:r>
              <a:rPr lang="en-US" sz="9200" dirty="0" smtClean="0"/>
              <a:t>Absorption</a:t>
            </a:r>
          </a:p>
          <a:p>
            <a:pPr lvl="1"/>
            <a:r>
              <a:rPr lang="en-US" sz="9200" dirty="0" err="1" smtClean="0"/>
              <a:t>Bioavailabilty</a:t>
            </a:r>
            <a:endParaRPr lang="en-US" sz="9200" dirty="0" smtClean="0"/>
          </a:p>
          <a:p>
            <a:pPr lvl="1"/>
            <a:r>
              <a:rPr lang="en-US" sz="9200" dirty="0" err="1" smtClean="0"/>
              <a:t>Pharmacodynamics</a:t>
            </a:r>
            <a:endParaRPr lang="en-US" sz="9200" dirty="0" smtClean="0"/>
          </a:p>
          <a:p>
            <a:pPr lvl="1"/>
            <a:r>
              <a:rPr lang="en-US" sz="9200" dirty="0" smtClean="0"/>
              <a:t>Pharmacokinetics</a:t>
            </a:r>
          </a:p>
          <a:p>
            <a:pPr lvl="1"/>
            <a:r>
              <a:rPr lang="en-US" sz="9200" dirty="0" smtClean="0"/>
              <a:t>Half-life</a:t>
            </a:r>
          </a:p>
          <a:p>
            <a:pPr lvl="1"/>
            <a:r>
              <a:rPr lang="en-US" sz="9200" dirty="0" smtClean="0"/>
              <a:t>Drug interaction</a:t>
            </a:r>
          </a:p>
          <a:p>
            <a:pPr lvl="1"/>
            <a:r>
              <a:rPr lang="en-US" sz="9200" dirty="0" smtClean="0"/>
              <a:t>Compliance</a:t>
            </a:r>
          </a:p>
          <a:p>
            <a:pPr lvl="1"/>
            <a:r>
              <a:rPr lang="en-US" sz="9200" dirty="0" smtClean="0"/>
              <a:t>Adverse effects</a:t>
            </a:r>
          </a:p>
          <a:p>
            <a:pPr lvl="1"/>
            <a:r>
              <a:rPr lang="en-US" sz="9200" dirty="0" smtClean="0"/>
              <a:t>Side effects</a:t>
            </a:r>
          </a:p>
          <a:p>
            <a:pPr lvl="1"/>
            <a:r>
              <a:rPr lang="en-US" sz="9200" dirty="0" smtClean="0"/>
              <a:t>Prototype</a:t>
            </a:r>
          </a:p>
          <a:p>
            <a:pPr lvl="1"/>
            <a:r>
              <a:rPr lang="en-US" sz="9200" dirty="0" smtClean="0"/>
              <a:t>Antidote</a:t>
            </a:r>
          </a:p>
          <a:p>
            <a:pPr lvl="1"/>
            <a:r>
              <a:rPr lang="en-US" sz="9200" dirty="0" smtClean="0"/>
              <a:t>Clearance</a:t>
            </a:r>
          </a:p>
          <a:p>
            <a:pPr lvl="1"/>
            <a:r>
              <a:rPr lang="en-US" sz="9200" dirty="0" smtClean="0"/>
              <a:t>Contraindication</a:t>
            </a:r>
          </a:p>
          <a:p>
            <a:pPr lvl="1"/>
            <a:r>
              <a:rPr lang="en-US" sz="9200" dirty="0" err="1" smtClean="0"/>
              <a:t>Bacteriostatic</a:t>
            </a:r>
            <a:endParaRPr lang="en-US" sz="9200" dirty="0" smtClean="0"/>
          </a:p>
          <a:p>
            <a:pPr lvl="1"/>
            <a:r>
              <a:rPr lang="en-US" sz="9200" dirty="0" err="1" smtClean="0"/>
              <a:t>Bacteriocidal</a:t>
            </a:r>
            <a:endParaRPr lang="en-US" sz="9200" dirty="0" smtClean="0"/>
          </a:p>
          <a:p>
            <a:pPr lvl="1"/>
            <a:r>
              <a:rPr lang="en-US" sz="9200" dirty="0" smtClean="0"/>
              <a:t>Spectrum of activity</a:t>
            </a:r>
          </a:p>
          <a:p>
            <a:pPr lvl="1"/>
            <a:r>
              <a:rPr lang="en-US" sz="9200" dirty="0" smtClean="0"/>
              <a:t>Resistance</a:t>
            </a:r>
          </a:p>
          <a:p>
            <a:pPr>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additive="base">
                                        <p:cTn id="2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 calcmode="lin" valueType="num">
                                      <p:cBhvr additive="base">
                                        <p:cTn id="2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calcmode="lin" valueType="num">
                                      <p:cBhvr additive="base">
                                        <p:cTn id="3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 calcmode="lin" valueType="num">
                                      <p:cBhvr additive="base">
                                        <p:cTn id="3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 calcmode="lin" valueType="num">
                                      <p:cBhvr additive="base">
                                        <p:cTn id="4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 calcmode="lin" valueType="num">
                                      <p:cBhvr additive="base">
                                        <p:cTn id="44"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 calcmode="lin" valueType="num">
                                      <p:cBhvr additive="base">
                                        <p:cTn id="48"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 calcmode="lin" valueType="num">
                                      <p:cBhvr additive="base">
                                        <p:cTn id="52"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anim calcmode="lin" valueType="num">
                                      <p:cBhvr additive="base">
                                        <p:cTn id="56"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anim calcmode="lin" valueType="num">
                                      <p:cBhvr additive="base">
                                        <p:cTn id="60"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3">
                                            <p:txEl>
                                              <p:pRg st="14" end="14"/>
                                            </p:txEl>
                                          </p:spTgt>
                                        </p:tgtEl>
                                        <p:attrNameLst>
                                          <p:attrName>style.visibility</p:attrName>
                                        </p:attrNameLst>
                                      </p:cBhvr>
                                      <p:to>
                                        <p:strVal val="visible"/>
                                      </p:to>
                                    </p:set>
                                    <p:anim calcmode="lin" valueType="num">
                                      <p:cBhvr additive="base">
                                        <p:cTn id="64"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3">
                                            <p:txEl>
                                              <p:pRg st="15" end="15"/>
                                            </p:txEl>
                                          </p:spTgt>
                                        </p:tgtEl>
                                        <p:attrNameLst>
                                          <p:attrName>style.visibility</p:attrName>
                                        </p:attrNameLst>
                                      </p:cBhvr>
                                      <p:to>
                                        <p:strVal val="visible"/>
                                      </p:to>
                                    </p:set>
                                    <p:anim calcmode="lin" valueType="num">
                                      <p:cBhvr additive="base">
                                        <p:cTn id="68"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3">
                                            <p:txEl>
                                              <p:pRg st="16" end="16"/>
                                            </p:txEl>
                                          </p:spTgt>
                                        </p:tgtEl>
                                        <p:attrNameLst>
                                          <p:attrName>style.visibility</p:attrName>
                                        </p:attrNameLst>
                                      </p:cBhvr>
                                      <p:to>
                                        <p:strVal val="visible"/>
                                      </p:to>
                                    </p:set>
                                    <p:anim calcmode="lin" valueType="num">
                                      <p:cBhvr additive="base">
                                        <p:cTn id="72"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74" presetID="2" presetClass="entr" presetSubtype="4" fill="hold" nodeType="withEffect">
                                  <p:stCondLst>
                                    <p:cond delay="0"/>
                                  </p:stCondLst>
                                  <p:childTnLst>
                                    <p:set>
                                      <p:cBhvr>
                                        <p:cTn id="75" dur="1" fill="hold">
                                          <p:stCondLst>
                                            <p:cond delay="0"/>
                                          </p:stCondLst>
                                        </p:cTn>
                                        <p:tgtEl>
                                          <p:spTgt spid="3">
                                            <p:txEl>
                                              <p:pRg st="17" end="17"/>
                                            </p:txEl>
                                          </p:spTgt>
                                        </p:tgtEl>
                                        <p:attrNameLst>
                                          <p:attrName>style.visibility</p:attrName>
                                        </p:attrNameLst>
                                      </p:cBhvr>
                                      <p:to>
                                        <p:strVal val="visible"/>
                                      </p:to>
                                    </p:set>
                                    <p:anim calcmode="lin" valueType="num">
                                      <p:cBhvr additive="base">
                                        <p:cTn id="76"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Drug Effects</a:t>
            </a:r>
          </a:p>
        </p:txBody>
      </p:sp>
      <p:sp>
        <p:nvSpPr>
          <p:cNvPr id="4" name="Date Placeholder 3"/>
          <p:cNvSpPr>
            <a:spLocks noGrp="1"/>
          </p:cNvSpPr>
          <p:nvPr>
            <p:ph type="dt" sz="half" idx="10"/>
          </p:nvPr>
        </p:nvSpPr>
        <p:spPr/>
        <p:txBody>
          <a:bodyPr/>
          <a:lstStyle/>
          <a:p>
            <a:fld id="{78086D3E-F39B-49D2-AF70-57F980479CC0}"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30</a:t>
            </a:fld>
            <a:endParaRPr lang="en-US"/>
          </a:p>
        </p:txBody>
      </p:sp>
      <p:sp>
        <p:nvSpPr>
          <p:cNvPr id="25603" name="Rectangle 3"/>
          <p:cNvSpPr>
            <a:spLocks noGrp="1" noChangeArrowheads="1"/>
          </p:cNvSpPr>
          <p:nvPr>
            <p:ph sz="quarter" idx="1"/>
          </p:nvPr>
        </p:nvSpPr>
        <p:spPr>
          <a:noFill/>
        </p:spPr>
        <p:txBody>
          <a:bodyPr/>
          <a:lstStyle/>
          <a:p>
            <a:pPr eaLnBrk="1" hangingPunct="1">
              <a:buFontTx/>
              <a:buNone/>
            </a:pPr>
            <a:r>
              <a:rPr lang="en-US" smtClean="0"/>
              <a:t>Beneficial Responses</a:t>
            </a:r>
          </a:p>
          <a:p>
            <a:pPr lvl="1" eaLnBrk="1" hangingPunct="1"/>
            <a:r>
              <a:rPr lang="en-US" b="1" smtClean="0">
                <a:solidFill>
                  <a:srgbClr val="FFFF66"/>
                </a:solidFill>
              </a:rPr>
              <a:t>Therapeutic Effect</a:t>
            </a:r>
          </a:p>
          <a:p>
            <a:pPr lvl="2" eaLnBrk="1" hangingPunct="1">
              <a:buFontTx/>
              <a:buNone/>
            </a:pPr>
            <a:r>
              <a:rPr lang="en-US" smtClean="0"/>
              <a:t>The action for which the drug is prescribed</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07517B-E784-42AE-8433-02925D70D719}"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300</a:t>
            </a:fld>
            <a:endParaRPr lang="en-US"/>
          </a:p>
        </p:txBody>
      </p:sp>
      <p:sp>
        <p:nvSpPr>
          <p:cNvPr id="5" name="Rectangle 4"/>
          <p:cNvSpPr/>
          <p:nvPr/>
        </p:nvSpPr>
        <p:spPr>
          <a:xfrm>
            <a:off x="0" y="-52328"/>
            <a:ext cx="9144000" cy="6986528"/>
          </a:xfrm>
          <a:prstGeom prst="rect">
            <a:avLst/>
          </a:prstGeom>
        </p:spPr>
        <p:txBody>
          <a:bodyPr wrap="square">
            <a:spAutoFit/>
          </a:bodyPr>
          <a:lstStyle/>
          <a:p>
            <a:r>
              <a:rPr lang="en-US" sz="3200" b="1" u="sng" dirty="0" smtClean="0">
                <a:latin typeface="Times New Roman" pitchFamily="18" charset="0"/>
                <a:cs typeface="Times New Roman" pitchFamily="18" charset="0"/>
              </a:rPr>
              <a:t>Therapeutic Uses</a:t>
            </a:r>
          </a:p>
          <a:p>
            <a:r>
              <a:rPr lang="en-US" sz="3200" dirty="0" smtClean="0">
                <a:latin typeface="Times New Roman" pitchFamily="18" charset="0"/>
                <a:cs typeface="Times New Roman" pitchFamily="18" charset="0"/>
              </a:rPr>
              <a:t>The vasodilators, as a group, have a broad spectrum of uses. Principal indications are essential</a:t>
            </a:r>
          </a:p>
          <a:p>
            <a:r>
              <a:rPr lang="en-US" sz="3200" b="1" dirty="0" smtClean="0">
                <a:latin typeface="Times New Roman" pitchFamily="18" charset="0"/>
                <a:cs typeface="Times New Roman" pitchFamily="18" charset="0"/>
              </a:rPr>
              <a:t>hypertension,</a:t>
            </a:r>
            <a:r>
              <a:rPr lang="en-US" sz="3200"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hypertensive crisis</a:t>
            </a:r>
            <a:r>
              <a:rPr lang="en-US" sz="3200"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angina pectoris</a:t>
            </a:r>
            <a:r>
              <a:rPr lang="en-US" sz="3200"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heart failure</a:t>
            </a:r>
            <a:r>
              <a:rPr lang="en-US" sz="3200" dirty="0" smtClean="0">
                <a:latin typeface="Times New Roman" pitchFamily="18" charset="0"/>
                <a:cs typeface="Times New Roman" pitchFamily="18" charset="0"/>
              </a:rPr>
              <a:t>, and </a:t>
            </a:r>
            <a:r>
              <a:rPr lang="en-US" sz="3200" b="1" dirty="0" smtClean="0">
                <a:latin typeface="Times New Roman" pitchFamily="18" charset="0"/>
                <a:cs typeface="Times New Roman" pitchFamily="18" charset="0"/>
              </a:rPr>
              <a:t>myocardial infarction</a:t>
            </a:r>
            <a:r>
              <a:rPr lang="en-US" sz="3200" dirty="0" smtClean="0">
                <a:latin typeface="Times New Roman" pitchFamily="18" charset="0"/>
                <a:cs typeface="Times New Roman" pitchFamily="18" charset="0"/>
              </a:rPr>
              <a:t>.</a:t>
            </a:r>
          </a:p>
          <a:p>
            <a:r>
              <a:rPr lang="en-US" sz="3200" dirty="0" smtClean="0">
                <a:latin typeface="Times New Roman" pitchFamily="18" charset="0"/>
                <a:cs typeface="Times New Roman" pitchFamily="18" charset="0"/>
              </a:rPr>
              <a:t>Additional indications include </a:t>
            </a:r>
            <a:r>
              <a:rPr lang="en-US" sz="3200" b="1" dirty="0" err="1" smtClean="0">
                <a:latin typeface="Times New Roman" pitchFamily="18" charset="0"/>
                <a:cs typeface="Times New Roman" pitchFamily="18" charset="0"/>
              </a:rPr>
              <a:t>pheochromocytoma</a:t>
            </a:r>
            <a:r>
              <a:rPr lang="en-US" sz="3200"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peripheral vascular disease</a:t>
            </a:r>
            <a:r>
              <a:rPr lang="en-US" sz="3200"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pulmonary</a:t>
            </a:r>
          </a:p>
          <a:p>
            <a:r>
              <a:rPr lang="en-US" sz="3200" b="1" dirty="0" smtClean="0">
                <a:latin typeface="Times New Roman" pitchFamily="18" charset="0"/>
                <a:cs typeface="Times New Roman" pitchFamily="18" charset="0"/>
              </a:rPr>
              <a:t>arterial hypertension</a:t>
            </a:r>
            <a:r>
              <a:rPr lang="en-US" sz="3200" dirty="0" smtClean="0">
                <a:latin typeface="Times New Roman" pitchFamily="18" charset="0"/>
                <a:cs typeface="Times New Roman" pitchFamily="18" charset="0"/>
              </a:rPr>
              <a:t>, and </a:t>
            </a:r>
            <a:r>
              <a:rPr lang="en-US" sz="3200" b="1" dirty="0" smtClean="0">
                <a:latin typeface="Times New Roman" pitchFamily="18" charset="0"/>
                <a:cs typeface="Times New Roman" pitchFamily="18" charset="0"/>
              </a:rPr>
              <a:t>production of controlled hypotension during surgery</a:t>
            </a:r>
            <a:r>
              <a:rPr lang="en-US" sz="3200" dirty="0" smtClean="0">
                <a:latin typeface="Times New Roman" pitchFamily="18" charset="0"/>
                <a:cs typeface="Times New Roman" pitchFamily="18" charset="0"/>
              </a:rPr>
              <a:t>. </a:t>
            </a:r>
          </a:p>
          <a:p>
            <a:r>
              <a:rPr lang="en-US" sz="3200" dirty="0" smtClean="0">
                <a:latin typeface="Times New Roman" pitchFamily="18" charset="0"/>
                <a:cs typeface="Times New Roman" pitchFamily="18" charset="0"/>
              </a:rPr>
              <a:t>The specific applications of any particular agent are determined by its pharmacologic profile. Important facets of that profile are route of administration, site of </a:t>
            </a:r>
            <a:r>
              <a:rPr lang="en-US" sz="3200" dirty="0" err="1" smtClean="0">
                <a:latin typeface="Times New Roman" pitchFamily="18" charset="0"/>
                <a:cs typeface="Times New Roman" pitchFamily="18" charset="0"/>
              </a:rPr>
              <a:t>vasodilation</a:t>
            </a:r>
            <a:r>
              <a:rPr lang="en-US" sz="3200" dirty="0" smtClean="0">
                <a:latin typeface="Times New Roman" pitchFamily="18" charset="0"/>
                <a:cs typeface="Times New Roman" pitchFamily="18" charset="0"/>
              </a:rPr>
              <a:t> (arterioles, veins, or both), and</a:t>
            </a:r>
          </a:p>
          <a:p>
            <a:r>
              <a:rPr lang="en-US" sz="3200" dirty="0" smtClean="0">
                <a:latin typeface="Times New Roman" pitchFamily="18" charset="0"/>
                <a:cs typeface="Times New Roman" pitchFamily="18" charset="0"/>
              </a:rPr>
              <a:t>intensity and duration of effects.</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blinds(horizontal)">
                                      <p:cBhvr>
                                        <p:cTn id="18" dur="500"/>
                                        <p:tgtEl>
                                          <p:spTgt spid="5">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blinds(horizontal)">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blinds(horizontal)">
                                      <p:cBhvr>
                                        <p:cTn id="26" dur="500"/>
                                        <p:tgtEl>
                                          <p:spTgt spid="5">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blinds(horizontal)">
                                      <p:cBhvr>
                                        <p:cTn id="29"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003FAC-0B7C-4C62-9ED5-A11EB73264F7}"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301</a:t>
            </a:fld>
            <a:endParaRPr lang="en-US"/>
          </a:p>
        </p:txBody>
      </p:sp>
    </p:spTree>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04664"/>
            <a:ext cx="9144000" cy="6001643"/>
          </a:xfrm>
          <a:prstGeom prst="rect">
            <a:avLst/>
          </a:prstGeom>
        </p:spPr>
        <p:txBody>
          <a:bodyPr wrap="square">
            <a:spAutoFit/>
          </a:bodyPr>
          <a:lstStyle/>
          <a:p>
            <a:r>
              <a:rPr lang="en-GB" sz="3200" b="1" dirty="0" smtClean="0">
                <a:latin typeface="Times New Roman" pitchFamily="18" charset="0"/>
                <a:cs typeface="Times New Roman" pitchFamily="18" charset="0"/>
              </a:rPr>
              <a:t>INTRODUCTION TO DIURETICS</a:t>
            </a:r>
          </a:p>
          <a:p>
            <a:r>
              <a:rPr lang="en-GB" sz="3200" b="1" dirty="0" smtClean="0">
                <a:latin typeface="Times New Roman" pitchFamily="18" charset="0"/>
                <a:cs typeface="Times New Roman" pitchFamily="18" charset="0"/>
              </a:rPr>
              <a:t>How Diuretics Work</a:t>
            </a:r>
          </a:p>
          <a:p>
            <a:r>
              <a:rPr lang="en-GB" sz="3200" dirty="0" smtClean="0">
                <a:latin typeface="Times New Roman" pitchFamily="18" charset="0"/>
                <a:cs typeface="Times New Roman" pitchFamily="18" charset="0"/>
              </a:rPr>
              <a:t>Most diuretics share the same basic mechanism of action: blockade of sodium and chloride</a:t>
            </a:r>
          </a:p>
          <a:p>
            <a:r>
              <a:rPr lang="en-GB" sz="3200" dirty="0" err="1" smtClean="0">
                <a:latin typeface="Times New Roman" pitchFamily="18" charset="0"/>
                <a:cs typeface="Times New Roman" pitchFamily="18" charset="0"/>
              </a:rPr>
              <a:t>reabsorption</a:t>
            </a:r>
            <a:r>
              <a:rPr lang="en-GB" sz="3200" dirty="0" smtClean="0">
                <a:latin typeface="Times New Roman" pitchFamily="18" charset="0"/>
                <a:cs typeface="Times New Roman" pitchFamily="18" charset="0"/>
              </a:rPr>
              <a:t>. </a:t>
            </a:r>
          </a:p>
          <a:p>
            <a:r>
              <a:rPr lang="en-GB" sz="3200" dirty="0" smtClean="0">
                <a:latin typeface="Times New Roman" pitchFamily="18" charset="0"/>
                <a:cs typeface="Times New Roman" pitchFamily="18" charset="0"/>
              </a:rPr>
              <a:t>By blocking the </a:t>
            </a:r>
            <a:r>
              <a:rPr lang="en-GB" sz="3200" dirty="0" err="1" smtClean="0">
                <a:latin typeface="Times New Roman" pitchFamily="18" charset="0"/>
                <a:cs typeface="Times New Roman" pitchFamily="18" charset="0"/>
              </a:rPr>
              <a:t>reabsorption</a:t>
            </a:r>
            <a:r>
              <a:rPr lang="en-GB" sz="3200" dirty="0" smtClean="0">
                <a:latin typeface="Times New Roman" pitchFamily="18" charset="0"/>
                <a:cs typeface="Times New Roman" pitchFamily="18" charset="0"/>
              </a:rPr>
              <a:t> of these prominent solutes, diuretics create </a:t>
            </a:r>
            <a:r>
              <a:rPr lang="en-GB" sz="3200" b="1" dirty="0" smtClean="0">
                <a:latin typeface="Times New Roman" pitchFamily="18" charset="0"/>
                <a:cs typeface="Times New Roman" pitchFamily="18" charset="0"/>
              </a:rPr>
              <a:t>osmotic</a:t>
            </a:r>
          </a:p>
          <a:p>
            <a:r>
              <a:rPr lang="en-GB" sz="3200" b="1" dirty="0" smtClean="0">
                <a:latin typeface="Times New Roman" pitchFamily="18" charset="0"/>
                <a:cs typeface="Times New Roman" pitchFamily="18" charset="0"/>
              </a:rPr>
              <a:t>pressure </a:t>
            </a:r>
            <a:r>
              <a:rPr lang="en-GB" sz="3200" dirty="0" smtClean="0">
                <a:latin typeface="Times New Roman" pitchFamily="18" charset="0"/>
                <a:cs typeface="Times New Roman" pitchFamily="18" charset="0"/>
              </a:rPr>
              <a:t>within the </a:t>
            </a:r>
            <a:r>
              <a:rPr lang="en-GB" sz="3200" dirty="0" err="1" smtClean="0">
                <a:latin typeface="Times New Roman" pitchFamily="18" charset="0"/>
                <a:cs typeface="Times New Roman" pitchFamily="18" charset="0"/>
              </a:rPr>
              <a:t>nephron</a:t>
            </a:r>
            <a:r>
              <a:rPr lang="en-GB" sz="3200" dirty="0" smtClean="0">
                <a:latin typeface="Times New Roman" pitchFamily="18" charset="0"/>
                <a:cs typeface="Times New Roman" pitchFamily="18" charset="0"/>
              </a:rPr>
              <a:t> that prevents the passive </a:t>
            </a:r>
            <a:r>
              <a:rPr lang="en-GB" sz="3200" dirty="0" err="1" smtClean="0">
                <a:latin typeface="Times New Roman" pitchFamily="18" charset="0"/>
                <a:cs typeface="Times New Roman" pitchFamily="18" charset="0"/>
              </a:rPr>
              <a:t>reabsorption</a:t>
            </a:r>
            <a:r>
              <a:rPr lang="en-GB" sz="3200" dirty="0" smtClean="0">
                <a:latin typeface="Times New Roman" pitchFamily="18" charset="0"/>
                <a:cs typeface="Times New Roman" pitchFamily="18" charset="0"/>
              </a:rPr>
              <a:t> of water. </a:t>
            </a:r>
          </a:p>
          <a:p>
            <a:r>
              <a:rPr lang="en-GB" sz="3200" dirty="0" smtClean="0">
                <a:latin typeface="Times New Roman" pitchFamily="18" charset="0"/>
                <a:cs typeface="Times New Roman" pitchFamily="18" charset="0"/>
              </a:rPr>
              <a:t>Hence, diuretics cause water and solutes to be retained within the </a:t>
            </a:r>
            <a:r>
              <a:rPr lang="en-GB" sz="3200" dirty="0" err="1" smtClean="0">
                <a:latin typeface="Times New Roman" pitchFamily="18" charset="0"/>
                <a:cs typeface="Times New Roman" pitchFamily="18" charset="0"/>
              </a:rPr>
              <a:t>nephron</a:t>
            </a:r>
            <a:r>
              <a:rPr lang="en-GB" sz="3200" dirty="0" smtClean="0">
                <a:latin typeface="Times New Roman" pitchFamily="18" charset="0"/>
                <a:cs typeface="Times New Roman" pitchFamily="18" charset="0"/>
              </a:rPr>
              <a:t>, and thereby promote the excretion of both.</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52E96ED-98FF-46E2-A605-9B4EADB21214}"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302</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linds(horizontal)">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linds(horizontal)">
                                      <p:cBhvr>
                                        <p:cTn id="23" dur="500"/>
                                        <p:tgtEl>
                                          <p:spTgt spid="2">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blinds(horizontal)">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blinds(horizontal)">
                                      <p:cBhvr>
                                        <p:cTn id="31"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08720"/>
            <a:ext cx="9144000" cy="5262979"/>
          </a:xfrm>
          <a:prstGeom prst="rect">
            <a:avLst/>
          </a:prstGeom>
        </p:spPr>
        <p:txBody>
          <a:bodyPr wrap="square">
            <a:spAutoFit/>
          </a:bodyPr>
          <a:lstStyle/>
          <a:p>
            <a:pPr>
              <a:lnSpc>
                <a:spcPct val="150000"/>
              </a:lnSpc>
            </a:pPr>
            <a:r>
              <a:rPr lang="en-GB" sz="3200" dirty="0" smtClean="0">
                <a:latin typeface="Times New Roman" pitchFamily="18" charset="0"/>
                <a:cs typeface="Times New Roman" pitchFamily="18" charset="0"/>
              </a:rPr>
              <a:t>The increase in urine flow that a diuretic produces is directly related to the amount of sodium and</a:t>
            </a:r>
          </a:p>
          <a:p>
            <a:pPr>
              <a:lnSpc>
                <a:spcPct val="150000"/>
              </a:lnSpc>
            </a:pPr>
            <a:r>
              <a:rPr lang="en-GB" sz="3200" dirty="0" smtClean="0">
                <a:latin typeface="Times New Roman" pitchFamily="18" charset="0"/>
                <a:cs typeface="Times New Roman" pitchFamily="18" charset="0"/>
              </a:rPr>
              <a:t>chloride </a:t>
            </a:r>
            <a:r>
              <a:rPr lang="en-GB" sz="3200" dirty="0" err="1" smtClean="0">
                <a:latin typeface="Times New Roman" pitchFamily="18" charset="0"/>
                <a:cs typeface="Times New Roman" pitchFamily="18" charset="0"/>
              </a:rPr>
              <a:t>reabsorption</a:t>
            </a:r>
            <a:r>
              <a:rPr lang="en-GB" sz="3200" dirty="0" smtClean="0">
                <a:latin typeface="Times New Roman" pitchFamily="18" charset="0"/>
                <a:cs typeface="Times New Roman" pitchFamily="18" charset="0"/>
              </a:rPr>
              <a:t> that it blocks.</a:t>
            </a:r>
          </a:p>
          <a:p>
            <a:pPr>
              <a:lnSpc>
                <a:spcPct val="150000"/>
              </a:lnSpc>
            </a:pPr>
            <a:endParaRPr lang="en-GB" sz="3200" dirty="0" smtClean="0">
              <a:latin typeface="Times New Roman" pitchFamily="18" charset="0"/>
              <a:cs typeface="Times New Roman" pitchFamily="18" charset="0"/>
            </a:endParaRPr>
          </a:p>
          <a:p>
            <a:pPr>
              <a:lnSpc>
                <a:spcPct val="150000"/>
              </a:lnSpc>
            </a:pPr>
            <a:r>
              <a:rPr lang="en-GB" sz="3200" dirty="0" smtClean="0">
                <a:latin typeface="Times New Roman" pitchFamily="18" charset="0"/>
                <a:cs typeface="Times New Roman" pitchFamily="18" charset="0"/>
              </a:rPr>
              <a:t>Diuretics can cause </a:t>
            </a:r>
            <a:r>
              <a:rPr lang="en-GB" sz="3200" b="1" dirty="0" smtClean="0">
                <a:latin typeface="Times New Roman" pitchFamily="18" charset="0"/>
                <a:cs typeface="Times New Roman" pitchFamily="18" charset="0"/>
              </a:rPr>
              <a:t>hypovolemia </a:t>
            </a:r>
            <a:r>
              <a:rPr lang="en-GB" sz="3200" dirty="0" smtClean="0">
                <a:latin typeface="Times New Roman" pitchFamily="18" charset="0"/>
                <a:cs typeface="Times New Roman" pitchFamily="18" charset="0"/>
              </a:rPr>
              <a:t>(from excessive fluid loss), </a:t>
            </a:r>
            <a:r>
              <a:rPr lang="en-GB" sz="3200" b="1" dirty="0" smtClean="0">
                <a:latin typeface="Times New Roman" pitchFamily="18" charset="0"/>
                <a:cs typeface="Times New Roman" pitchFamily="18" charset="0"/>
              </a:rPr>
              <a:t>acid-base imbalance</a:t>
            </a:r>
            <a:r>
              <a:rPr lang="en-GB" sz="3200" dirty="0" smtClean="0">
                <a:latin typeface="Times New Roman" pitchFamily="18" charset="0"/>
                <a:cs typeface="Times New Roman" pitchFamily="18" charset="0"/>
              </a:rPr>
              <a:t>, and </a:t>
            </a:r>
            <a:r>
              <a:rPr lang="en-GB" sz="3200" b="1" dirty="0" smtClean="0">
                <a:latin typeface="Times New Roman" pitchFamily="18" charset="0"/>
                <a:cs typeface="Times New Roman" pitchFamily="18" charset="0"/>
              </a:rPr>
              <a:t>disturbance of electrolyte levels.</a:t>
            </a:r>
            <a:endParaRPr lang="en-GB" sz="3200" b="1"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D4B96A2F-9A5A-4A7E-AACD-5273534F6B3F}"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303</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blinds(horizontal)">
                                      <p:cBhvr>
                                        <p:cTn id="15"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32656"/>
            <a:ext cx="9144000" cy="4031873"/>
          </a:xfrm>
          <a:prstGeom prst="rect">
            <a:avLst/>
          </a:prstGeom>
        </p:spPr>
        <p:txBody>
          <a:bodyPr wrap="square">
            <a:spAutoFit/>
          </a:bodyPr>
          <a:lstStyle/>
          <a:p>
            <a:r>
              <a:rPr lang="en-GB" sz="3200" b="1" dirty="0" smtClean="0">
                <a:latin typeface="Times New Roman" pitchFamily="18" charset="0"/>
                <a:cs typeface="Times New Roman" pitchFamily="18" charset="0"/>
              </a:rPr>
              <a:t>Classification of Diuretics</a:t>
            </a:r>
          </a:p>
          <a:p>
            <a:r>
              <a:rPr lang="en-GB" sz="3200" dirty="0" smtClean="0">
                <a:latin typeface="Times New Roman" pitchFamily="18" charset="0"/>
                <a:cs typeface="Times New Roman" pitchFamily="18" charset="0"/>
              </a:rPr>
              <a:t>There are </a:t>
            </a:r>
            <a:r>
              <a:rPr lang="en-GB" sz="3200" b="1" dirty="0" smtClean="0">
                <a:latin typeface="Times New Roman" pitchFamily="18" charset="0"/>
                <a:cs typeface="Times New Roman" pitchFamily="18" charset="0"/>
              </a:rPr>
              <a:t>four</a:t>
            </a:r>
            <a:r>
              <a:rPr lang="en-GB" sz="3200" dirty="0" smtClean="0">
                <a:latin typeface="Times New Roman" pitchFamily="18" charset="0"/>
                <a:cs typeface="Times New Roman" pitchFamily="18" charset="0"/>
              </a:rPr>
              <a:t> major categories of diuretic drugs: </a:t>
            </a:r>
          </a:p>
          <a:p>
            <a:r>
              <a:rPr lang="en-GB" sz="3200" dirty="0" smtClean="0">
                <a:latin typeface="Times New Roman" pitchFamily="18" charset="0"/>
                <a:cs typeface="Times New Roman" pitchFamily="18" charset="0"/>
              </a:rPr>
              <a:t>(1) high-ceiling (</a:t>
            </a:r>
            <a:r>
              <a:rPr lang="en-GB" sz="3200" b="1" dirty="0" smtClean="0">
                <a:latin typeface="Times New Roman" pitchFamily="18" charset="0"/>
                <a:cs typeface="Times New Roman" pitchFamily="18" charset="0"/>
              </a:rPr>
              <a:t>loop</a:t>
            </a:r>
            <a:r>
              <a:rPr lang="en-GB" sz="3200" dirty="0" smtClean="0">
                <a:latin typeface="Times New Roman" pitchFamily="18" charset="0"/>
                <a:cs typeface="Times New Roman" pitchFamily="18" charset="0"/>
              </a:rPr>
              <a:t>) diuretics (</a:t>
            </a:r>
            <a:r>
              <a:rPr lang="en-GB" sz="3200" dirty="0" err="1" smtClean="0">
                <a:latin typeface="Times New Roman" pitchFamily="18" charset="0"/>
                <a:cs typeface="Times New Roman" pitchFamily="18" charset="0"/>
              </a:rPr>
              <a:t>eg</a:t>
            </a:r>
            <a:r>
              <a:rPr lang="en-GB" sz="3200" dirty="0" smtClean="0">
                <a:latin typeface="Times New Roman" pitchFamily="18" charset="0"/>
                <a:cs typeface="Times New Roman" pitchFamily="18" charset="0"/>
              </a:rPr>
              <a:t>,</a:t>
            </a:r>
          </a:p>
          <a:p>
            <a:r>
              <a:rPr lang="en-GB" sz="3200" dirty="0" smtClean="0">
                <a:latin typeface="Times New Roman" pitchFamily="18" charset="0"/>
                <a:cs typeface="Times New Roman" pitchFamily="18" charset="0"/>
              </a:rPr>
              <a:t>furosemide); </a:t>
            </a:r>
          </a:p>
          <a:p>
            <a:r>
              <a:rPr lang="en-GB" sz="3200" dirty="0" smtClean="0">
                <a:latin typeface="Times New Roman" pitchFamily="18" charset="0"/>
                <a:cs typeface="Times New Roman" pitchFamily="18" charset="0"/>
              </a:rPr>
              <a:t>(2) </a:t>
            </a:r>
            <a:r>
              <a:rPr lang="en-GB" sz="3200" b="1" dirty="0" err="1" smtClean="0">
                <a:latin typeface="Times New Roman" pitchFamily="18" charset="0"/>
                <a:cs typeface="Times New Roman" pitchFamily="18" charset="0"/>
              </a:rPr>
              <a:t>thiazide</a:t>
            </a:r>
            <a:r>
              <a:rPr lang="en-GB" sz="3200" dirty="0" smtClean="0">
                <a:latin typeface="Times New Roman" pitchFamily="18" charset="0"/>
                <a:cs typeface="Times New Roman" pitchFamily="18" charset="0"/>
              </a:rPr>
              <a:t> diuretics (</a:t>
            </a:r>
            <a:r>
              <a:rPr lang="en-GB" sz="3200" dirty="0" err="1" smtClean="0">
                <a:latin typeface="Times New Roman" pitchFamily="18" charset="0"/>
                <a:cs typeface="Times New Roman" pitchFamily="18" charset="0"/>
              </a:rPr>
              <a:t>eg</a:t>
            </a:r>
            <a:r>
              <a:rPr lang="en-GB" sz="3200" dirty="0" smtClean="0">
                <a:latin typeface="Times New Roman" pitchFamily="18" charset="0"/>
                <a:cs typeface="Times New Roman" pitchFamily="18" charset="0"/>
              </a:rPr>
              <a:t>, hydrochlorothiazide); </a:t>
            </a:r>
          </a:p>
          <a:p>
            <a:r>
              <a:rPr lang="en-GB" sz="3200" dirty="0" smtClean="0">
                <a:latin typeface="Times New Roman" pitchFamily="18" charset="0"/>
                <a:cs typeface="Times New Roman" pitchFamily="18" charset="0"/>
              </a:rPr>
              <a:t>(3) </a:t>
            </a:r>
            <a:r>
              <a:rPr lang="en-GB" sz="3200" b="1" dirty="0" smtClean="0">
                <a:latin typeface="Times New Roman" pitchFamily="18" charset="0"/>
                <a:cs typeface="Times New Roman" pitchFamily="18" charset="0"/>
              </a:rPr>
              <a:t>osmotic</a:t>
            </a:r>
            <a:r>
              <a:rPr lang="en-GB" sz="3200" dirty="0" smtClean="0">
                <a:latin typeface="Times New Roman" pitchFamily="18" charset="0"/>
                <a:cs typeface="Times New Roman" pitchFamily="18" charset="0"/>
              </a:rPr>
              <a:t> diuretics (</a:t>
            </a:r>
            <a:r>
              <a:rPr lang="en-GB" sz="3200" dirty="0" err="1" smtClean="0">
                <a:latin typeface="Times New Roman" pitchFamily="18" charset="0"/>
                <a:cs typeface="Times New Roman" pitchFamily="18" charset="0"/>
              </a:rPr>
              <a:t>eg</a:t>
            </a:r>
            <a:r>
              <a:rPr lang="en-GB" sz="3200" dirty="0" smtClean="0">
                <a:latin typeface="Times New Roman" pitchFamily="18" charset="0"/>
                <a:cs typeface="Times New Roman" pitchFamily="18" charset="0"/>
              </a:rPr>
              <a:t>, </a:t>
            </a:r>
            <a:r>
              <a:rPr lang="en-GB" sz="3200" dirty="0" err="1" smtClean="0">
                <a:latin typeface="Times New Roman" pitchFamily="18" charset="0"/>
                <a:cs typeface="Times New Roman" pitchFamily="18" charset="0"/>
              </a:rPr>
              <a:t>mannitol</a:t>
            </a:r>
            <a:r>
              <a:rPr lang="en-GB" sz="3200" dirty="0" smtClean="0">
                <a:latin typeface="Times New Roman" pitchFamily="18" charset="0"/>
                <a:cs typeface="Times New Roman" pitchFamily="18" charset="0"/>
              </a:rPr>
              <a:t>);</a:t>
            </a:r>
          </a:p>
          <a:p>
            <a:r>
              <a:rPr lang="en-GB" sz="3200" dirty="0" smtClean="0">
                <a:latin typeface="Times New Roman" pitchFamily="18" charset="0"/>
                <a:cs typeface="Times New Roman" pitchFamily="18" charset="0"/>
              </a:rPr>
              <a:t>and </a:t>
            </a:r>
          </a:p>
          <a:p>
            <a:r>
              <a:rPr lang="en-GB" sz="3200" dirty="0" smtClean="0">
                <a:latin typeface="Times New Roman" pitchFamily="18" charset="0"/>
                <a:cs typeface="Times New Roman" pitchFamily="18" charset="0"/>
              </a:rPr>
              <a:t>(4) </a:t>
            </a:r>
            <a:r>
              <a:rPr lang="en-GB" sz="3200" b="1" dirty="0" smtClean="0">
                <a:latin typeface="Times New Roman" pitchFamily="18" charset="0"/>
                <a:cs typeface="Times New Roman" pitchFamily="18" charset="0"/>
              </a:rPr>
              <a:t>potassium-sparing</a:t>
            </a:r>
            <a:r>
              <a:rPr lang="en-GB" sz="3200" dirty="0" smtClean="0">
                <a:latin typeface="Times New Roman" pitchFamily="18" charset="0"/>
                <a:cs typeface="Times New Roman" pitchFamily="18" charset="0"/>
              </a:rPr>
              <a:t> diuretics.</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E81DDACA-6D7D-47AA-9198-00417BFE14FD}"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304</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linds(horizontal)">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linds(horizontal)">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blinds(horizontal)">
                                      <p:cBhvr>
                                        <p:cTn id="28" dur="500"/>
                                        <p:tgtEl>
                                          <p:spTgt spid="2">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Effect transition="in" filter="blinds(horizontal)">
                                      <p:cBhvr>
                                        <p:cTn id="33"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4624"/>
            <a:ext cx="9144000" cy="3539430"/>
          </a:xfrm>
          <a:prstGeom prst="rect">
            <a:avLst/>
          </a:prstGeom>
        </p:spPr>
        <p:txBody>
          <a:bodyPr wrap="square">
            <a:spAutoFit/>
          </a:bodyPr>
          <a:lstStyle/>
          <a:p>
            <a:r>
              <a:rPr lang="en-GB" sz="3200" b="1" dirty="0" smtClean="0">
                <a:latin typeface="Times New Roman" pitchFamily="18" charset="0"/>
                <a:cs typeface="Times New Roman" pitchFamily="18" charset="0"/>
              </a:rPr>
              <a:t>HIGH-CEILING (LOOP) DIURETICS</a:t>
            </a:r>
          </a:p>
          <a:p>
            <a:r>
              <a:rPr lang="en-GB" sz="3200" dirty="0" smtClean="0">
                <a:latin typeface="Times New Roman" pitchFamily="18" charset="0"/>
                <a:cs typeface="Times New Roman" pitchFamily="18" charset="0"/>
              </a:rPr>
              <a:t>The high-ceiling agents are the most effective diuretics available. </a:t>
            </a:r>
          </a:p>
          <a:p>
            <a:r>
              <a:rPr lang="en-GB" sz="3200" dirty="0" smtClean="0">
                <a:latin typeface="Times New Roman" pitchFamily="18" charset="0"/>
                <a:cs typeface="Times New Roman" pitchFamily="18" charset="0"/>
              </a:rPr>
              <a:t>These drugs produce more loss of fluid and electrolytes than any other diuretics. </a:t>
            </a:r>
          </a:p>
          <a:p>
            <a:r>
              <a:rPr lang="en-GB" sz="3200" dirty="0" smtClean="0">
                <a:latin typeface="Times New Roman" pitchFamily="18" charset="0"/>
                <a:cs typeface="Times New Roman" pitchFamily="18" charset="0"/>
              </a:rPr>
              <a:t>Because their site of action is in the loop of </a:t>
            </a:r>
            <a:r>
              <a:rPr lang="en-GB" sz="3200" dirty="0" err="1" smtClean="0">
                <a:latin typeface="Times New Roman" pitchFamily="18" charset="0"/>
                <a:cs typeface="Times New Roman" pitchFamily="18" charset="0"/>
              </a:rPr>
              <a:t>Henle</a:t>
            </a:r>
            <a:r>
              <a:rPr lang="en-GB" sz="3200" dirty="0" smtClean="0">
                <a:latin typeface="Times New Roman" pitchFamily="18" charset="0"/>
                <a:cs typeface="Times New Roman" pitchFamily="18" charset="0"/>
              </a:rPr>
              <a:t>, the</a:t>
            </a:r>
          </a:p>
          <a:p>
            <a:r>
              <a:rPr lang="en-GB" sz="3200" dirty="0" smtClean="0">
                <a:latin typeface="Times New Roman" pitchFamily="18" charset="0"/>
                <a:cs typeface="Times New Roman" pitchFamily="18" charset="0"/>
              </a:rPr>
              <a:t>high-ceiling agents are also known as </a:t>
            </a:r>
            <a:r>
              <a:rPr lang="en-GB" sz="3200" b="1" i="1" dirty="0" smtClean="0">
                <a:latin typeface="Times New Roman" pitchFamily="18" charset="0"/>
                <a:cs typeface="Times New Roman" pitchFamily="18" charset="0"/>
              </a:rPr>
              <a:t>loop</a:t>
            </a:r>
            <a:r>
              <a:rPr lang="en-GB" sz="3200" i="1" dirty="0" smtClean="0">
                <a:latin typeface="Times New Roman" pitchFamily="18" charset="0"/>
                <a:cs typeface="Times New Roman" pitchFamily="18" charset="0"/>
              </a:rPr>
              <a:t> diuretics.</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A4EDFCFD-839A-41FC-8FA4-FEC8A4FE1D8D}"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305</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blinds(horizontal)">
                                      <p:cBhvr>
                                        <p:cTn id="20" dur="500"/>
                                        <p:tgtEl>
                                          <p:spTgt spid="2">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linds(horizontal)">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7384"/>
            <a:ext cx="9144000" cy="6986528"/>
          </a:xfrm>
          <a:prstGeom prst="rect">
            <a:avLst/>
          </a:prstGeom>
        </p:spPr>
        <p:txBody>
          <a:bodyPr wrap="square">
            <a:spAutoFit/>
          </a:bodyPr>
          <a:lstStyle/>
          <a:p>
            <a:r>
              <a:rPr lang="en-GB" sz="3200" b="1" dirty="0" smtClean="0">
                <a:latin typeface="Times New Roman" pitchFamily="18" charset="0"/>
                <a:cs typeface="Times New Roman" pitchFamily="18" charset="0"/>
              </a:rPr>
              <a:t>Furosemide</a:t>
            </a:r>
          </a:p>
          <a:p>
            <a:r>
              <a:rPr lang="en-GB" sz="3200" dirty="0" smtClean="0">
                <a:latin typeface="Times New Roman" pitchFamily="18" charset="0"/>
                <a:cs typeface="Times New Roman" pitchFamily="18" charset="0"/>
              </a:rPr>
              <a:t>Furosemide [</a:t>
            </a:r>
            <a:r>
              <a:rPr lang="en-GB" sz="3200" dirty="0" err="1" smtClean="0">
                <a:latin typeface="Times New Roman" pitchFamily="18" charset="0"/>
                <a:cs typeface="Times New Roman" pitchFamily="18" charset="0"/>
              </a:rPr>
              <a:t>Lasix</a:t>
            </a:r>
            <a:r>
              <a:rPr lang="en-GB" sz="3200" dirty="0" smtClean="0">
                <a:latin typeface="Times New Roman" pitchFamily="18" charset="0"/>
                <a:cs typeface="Times New Roman" pitchFamily="18" charset="0"/>
              </a:rPr>
              <a:t>] is the most frequently prescribed loop diuretic and will serve as our prototype for the group.</a:t>
            </a:r>
          </a:p>
          <a:p>
            <a:r>
              <a:rPr lang="en-GB" sz="3200" b="1" dirty="0" smtClean="0">
                <a:latin typeface="Times New Roman" pitchFamily="18" charset="0"/>
                <a:cs typeface="Times New Roman" pitchFamily="18" charset="0"/>
              </a:rPr>
              <a:t>Mechanism of Action</a:t>
            </a:r>
          </a:p>
          <a:p>
            <a:r>
              <a:rPr lang="en-GB" sz="3200" dirty="0" smtClean="0">
                <a:latin typeface="Times New Roman" pitchFamily="18" charset="0"/>
                <a:cs typeface="Times New Roman" pitchFamily="18" charset="0"/>
              </a:rPr>
              <a:t>Furosemide acts in the thick segment of the ascending limb of </a:t>
            </a:r>
            <a:r>
              <a:rPr lang="en-GB" sz="3200" dirty="0" err="1" smtClean="0">
                <a:latin typeface="Times New Roman" pitchFamily="18" charset="0"/>
                <a:cs typeface="Times New Roman" pitchFamily="18" charset="0"/>
              </a:rPr>
              <a:t>Henle's</a:t>
            </a:r>
            <a:r>
              <a:rPr lang="en-GB" sz="3200" dirty="0" smtClean="0">
                <a:latin typeface="Times New Roman" pitchFamily="18" charset="0"/>
                <a:cs typeface="Times New Roman" pitchFamily="18" charset="0"/>
              </a:rPr>
              <a:t> loop to block </a:t>
            </a:r>
            <a:r>
              <a:rPr lang="en-GB" sz="3200" dirty="0" err="1" smtClean="0">
                <a:latin typeface="Times New Roman" pitchFamily="18" charset="0"/>
                <a:cs typeface="Times New Roman" pitchFamily="18" charset="0"/>
              </a:rPr>
              <a:t>reabsorption</a:t>
            </a:r>
            <a:r>
              <a:rPr lang="en-GB" sz="3200" dirty="0" smtClean="0">
                <a:latin typeface="Times New Roman" pitchFamily="18" charset="0"/>
                <a:cs typeface="Times New Roman" pitchFamily="18" charset="0"/>
              </a:rPr>
              <a:t> of sodium and chloride.</a:t>
            </a:r>
          </a:p>
          <a:p>
            <a:r>
              <a:rPr lang="en-GB" sz="3200" dirty="0" smtClean="0">
                <a:latin typeface="Times New Roman" pitchFamily="18" charset="0"/>
                <a:cs typeface="Times New Roman" pitchFamily="18" charset="0"/>
              </a:rPr>
              <a:t>By blocking solute </a:t>
            </a:r>
            <a:r>
              <a:rPr lang="en-GB" sz="3200" dirty="0" err="1" smtClean="0">
                <a:latin typeface="Times New Roman" pitchFamily="18" charset="0"/>
                <a:cs typeface="Times New Roman" pitchFamily="18" charset="0"/>
              </a:rPr>
              <a:t>reabsorption</a:t>
            </a:r>
            <a:r>
              <a:rPr lang="en-GB" sz="3200" dirty="0" smtClean="0">
                <a:latin typeface="Times New Roman" pitchFamily="18" charset="0"/>
                <a:cs typeface="Times New Roman" pitchFamily="18" charset="0"/>
              </a:rPr>
              <a:t>, furosemide prevents </a:t>
            </a:r>
            <a:r>
              <a:rPr lang="en-GB" sz="3200" b="1" dirty="0" smtClean="0">
                <a:latin typeface="Times New Roman" pitchFamily="18" charset="0"/>
                <a:cs typeface="Times New Roman" pitchFamily="18" charset="0"/>
              </a:rPr>
              <a:t>passive</a:t>
            </a:r>
            <a:r>
              <a:rPr lang="en-GB" sz="3200" dirty="0" smtClean="0">
                <a:latin typeface="Times New Roman" pitchFamily="18" charset="0"/>
                <a:cs typeface="Times New Roman" pitchFamily="18" charset="0"/>
              </a:rPr>
              <a:t> </a:t>
            </a:r>
            <a:r>
              <a:rPr lang="en-GB" sz="3200" dirty="0" err="1" smtClean="0">
                <a:latin typeface="Times New Roman" pitchFamily="18" charset="0"/>
                <a:cs typeface="Times New Roman" pitchFamily="18" charset="0"/>
              </a:rPr>
              <a:t>reabsorption</a:t>
            </a:r>
            <a:r>
              <a:rPr lang="en-GB" sz="3200" dirty="0" smtClean="0">
                <a:latin typeface="Times New Roman" pitchFamily="18" charset="0"/>
                <a:cs typeface="Times New Roman" pitchFamily="18" charset="0"/>
              </a:rPr>
              <a:t> of water. </a:t>
            </a:r>
          </a:p>
          <a:p>
            <a:r>
              <a:rPr lang="en-GB" sz="3200" dirty="0" smtClean="0">
                <a:latin typeface="Times New Roman" pitchFamily="18" charset="0"/>
                <a:cs typeface="Times New Roman" pitchFamily="18" charset="0"/>
              </a:rPr>
              <a:t>Since a substantial amount (20%) of filtered </a:t>
            </a:r>
            <a:r>
              <a:rPr lang="en-GB" sz="3200" dirty="0" err="1" smtClean="0">
                <a:latin typeface="Times New Roman" pitchFamily="18" charset="0"/>
                <a:cs typeface="Times New Roman" pitchFamily="18" charset="0"/>
              </a:rPr>
              <a:t>NaCl</a:t>
            </a:r>
            <a:r>
              <a:rPr lang="en-GB" sz="3200" dirty="0" smtClean="0">
                <a:latin typeface="Times New Roman" pitchFamily="18" charset="0"/>
                <a:cs typeface="Times New Roman" pitchFamily="18" charset="0"/>
              </a:rPr>
              <a:t> is normally reabsorbed in the loop of </a:t>
            </a:r>
            <a:r>
              <a:rPr lang="en-GB" sz="3200" dirty="0" err="1" smtClean="0">
                <a:latin typeface="Times New Roman" pitchFamily="18" charset="0"/>
                <a:cs typeface="Times New Roman" pitchFamily="18" charset="0"/>
              </a:rPr>
              <a:t>Henle</a:t>
            </a:r>
            <a:r>
              <a:rPr lang="en-GB" sz="3200" dirty="0" smtClean="0">
                <a:latin typeface="Times New Roman" pitchFamily="18" charset="0"/>
                <a:cs typeface="Times New Roman" pitchFamily="18" charset="0"/>
              </a:rPr>
              <a:t>, interference with </a:t>
            </a:r>
            <a:r>
              <a:rPr lang="en-GB" sz="3200" dirty="0" err="1" smtClean="0">
                <a:latin typeface="Times New Roman" pitchFamily="18" charset="0"/>
                <a:cs typeface="Times New Roman" pitchFamily="18" charset="0"/>
              </a:rPr>
              <a:t>reabsorption</a:t>
            </a:r>
            <a:r>
              <a:rPr lang="en-GB" sz="3200" dirty="0" smtClean="0">
                <a:latin typeface="Times New Roman" pitchFamily="18" charset="0"/>
                <a:cs typeface="Times New Roman" pitchFamily="18" charset="0"/>
              </a:rPr>
              <a:t> here can produce </a:t>
            </a:r>
            <a:r>
              <a:rPr lang="en-GB" sz="3200" b="1" dirty="0" smtClean="0">
                <a:latin typeface="Times New Roman" pitchFamily="18" charset="0"/>
                <a:cs typeface="Times New Roman" pitchFamily="18" charset="0"/>
              </a:rPr>
              <a:t>profound </a:t>
            </a:r>
            <a:r>
              <a:rPr lang="en-GB" sz="3200" b="1" dirty="0" err="1" smtClean="0">
                <a:latin typeface="Times New Roman" pitchFamily="18" charset="0"/>
                <a:cs typeface="Times New Roman" pitchFamily="18" charset="0"/>
              </a:rPr>
              <a:t>diuresis</a:t>
            </a:r>
            <a:r>
              <a:rPr lang="en-GB" sz="3200" dirty="0" smtClean="0">
                <a:latin typeface="Times New Roman" pitchFamily="18" charset="0"/>
                <a:cs typeface="Times New Roman" pitchFamily="18" charset="0"/>
              </a:rPr>
              <a:t>.</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1FCAB82B-7DF5-4A84-A2C4-84A6F5161580}"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306</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linds(horizontal)">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linds(horizontal)">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blinds(horizontal)">
                                      <p:cBhvr>
                                        <p:cTn id="28"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1653"/>
            <a:ext cx="9144000" cy="6001643"/>
          </a:xfrm>
          <a:prstGeom prst="rect">
            <a:avLst/>
          </a:prstGeom>
        </p:spPr>
        <p:txBody>
          <a:bodyPr wrap="square">
            <a:spAutoFit/>
          </a:bodyPr>
          <a:lstStyle/>
          <a:p>
            <a:r>
              <a:rPr lang="en-GB" sz="3200" b="1" dirty="0" smtClean="0">
                <a:latin typeface="Times New Roman" pitchFamily="18" charset="0"/>
                <a:cs typeface="Times New Roman" pitchFamily="18" charset="0"/>
              </a:rPr>
              <a:t>Pharmacokinetics</a:t>
            </a:r>
          </a:p>
          <a:p>
            <a:r>
              <a:rPr lang="en-GB" sz="3200" dirty="0" smtClean="0">
                <a:latin typeface="Times New Roman" pitchFamily="18" charset="0"/>
                <a:cs typeface="Times New Roman" pitchFamily="18" charset="0"/>
              </a:rPr>
              <a:t>Furosemide can be administered orally, IV, and IM. With oral administration, </a:t>
            </a:r>
            <a:r>
              <a:rPr lang="en-GB" sz="3200" dirty="0" err="1" smtClean="0">
                <a:latin typeface="Times New Roman" pitchFamily="18" charset="0"/>
                <a:cs typeface="Times New Roman" pitchFamily="18" charset="0"/>
              </a:rPr>
              <a:t>diuresis</a:t>
            </a:r>
            <a:r>
              <a:rPr lang="en-GB" sz="3200" dirty="0" smtClean="0">
                <a:latin typeface="Times New Roman" pitchFamily="18" charset="0"/>
                <a:cs typeface="Times New Roman" pitchFamily="18" charset="0"/>
              </a:rPr>
              <a:t> begins in 60 minutes and persists for 8 hours. </a:t>
            </a:r>
          </a:p>
          <a:p>
            <a:r>
              <a:rPr lang="en-GB" sz="3200" dirty="0" smtClean="0">
                <a:latin typeface="Times New Roman" pitchFamily="18" charset="0"/>
                <a:cs typeface="Times New Roman" pitchFamily="18" charset="0"/>
              </a:rPr>
              <a:t>Oral therapy is used when rapid onset is not required.</a:t>
            </a:r>
          </a:p>
          <a:p>
            <a:r>
              <a:rPr lang="en-GB" sz="3200" dirty="0" smtClean="0">
                <a:latin typeface="Times New Roman" pitchFamily="18" charset="0"/>
                <a:cs typeface="Times New Roman" pitchFamily="18" charset="0"/>
              </a:rPr>
              <a:t>Effects of intravenous furosemide begin within 5 minutes and last for 2 hours. </a:t>
            </a:r>
          </a:p>
          <a:p>
            <a:r>
              <a:rPr lang="en-GB" sz="3200" dirty="0" smtClean="0">
                <a:latin typeface="Times New Roman" pitchFamily="18" charset="0"/>
                <a:cs typeface="Times New Roman" pitchFamily="18" charset="0"/>
              </a:rPr>
              <a:t>Intravenous therapy is used in critical situations (</a:t>
            </a:r>
            <a:r>
              <a:rPr lang="en-GB" sz="3200" dirty="0" err="1" smtClean="0">
                <a:latin typeface="Times New Roman" pitchFamily="18" charset="0"/>
                <a:cs typeface="Times New Roman" pitchFamily="18" charset="0"/>
              </a:rPr>
              <a:t>eg</a:t>
            </a:r>
            <a:r>
              <a:rPr lang="en-GB" sz="3200" dirty="0" smtClean="0">
                <a:latin typeface="Times New Roman" pitchFamily="18" charset="0"/>
                <a:cs typeface="Times New Roman" pitchFamily="18" charset="0"/>
              </a:rPr>
              <a:t>, pulmonary edema) that demand immediate mobilization fluid. </a:t>
            </a:r>
          </a:p>
          <a:p>
            <a:r>
              <a:rPr lang="en-GB" sz="3200" dirty="0" smtClean="0">
                <a:latin typeface="Times New Roman" pitchFamily="18" charset="0"/>
                <a:cs typeface="Times New Roman" pitchFamily="18" charset="0"/>
              </a:rPr>
              <a:t>Furosemide undergoes hepatic metabolism followed by renal excretion.</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2EDBFA27-57F7-4D3D-83FE-06730959777D}"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307</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blinds(horizontal)">
                                      <p:cBhvr>
                                        <p:cTn id="15" dur="5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blinds(horizontal)">
                                      <p:cBhvr>
                                        <p:cTn id="20" dur="500"/>
                                        <p:tgtEl>
                                          <p:spTgt spid="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blinds(horizontal)">
                                      <p:cBhvr>
                                        <p:cTn id="25" dur="500"/>
                                        <p:tgtEl>
                                          <p:spTgt spid="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blinds(horizontal)">
                                      <p:cBhvr>
                                        <p:cTn id="30" dur="500"/>
                                        <p:tgtEl>
                                          <p:spTgt spid="2">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blinds(horizontal)">
                                      <p:cBhvr>
                                        <p:cTn id="35"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04664"/>
            <a:ext cx="9144000" cy="5509200"/>
          </a:xfrm>
          <a:prstGeom prst="rect">
            <a:avLst/>
          </a:prstGeom>
        </p:spPr>
        <p:txBody>
          <a:bodyPr wrap="square">
            <a:spAutoFit/>
          </a:bodyPr>
          <a:lstStyle/>
          <a:p>
            <a:r>
              <a:rPr lang="en-GB" sz="3200" dirty="0" smtClean="0">
                <a:latin typeface="Times New Roman" pitchFamily="18" charset="0"/>
                <a:cs typeface="Times New Roman" pitchFamily="18" charset="0"/>
              </a:rPr>
              <a:t>Furosemide drug should be avoided when less efficacious diuretics (</a:t>
            </a:r>
            <a:r>
              <a:rPr lang="en-GB" sz="3200" dirty="0" err="1" smtClean="0">
                <a:latin typeface="Times New Roman" pitchFamily="18" charset="0"/>
                <a:cs typeface="Times New Roman" pitchFamily="18" charset="0"/>
              </a:rPr>
              <a:t>thiazides</a:t>
            </a:r>
            <a:r>
              <a:rPr lang="en-GB" sz="3200" dirty="0" smtClean="0">
                <a:latin typeface="Times New Roman" pitchFamily="18" charset="0"/>
                <a:cs typeface="Times New Roman" pitchFamily="18" charset="0"/>
              </a:rPr>
              <a:t>) will suffice. Conditions that justify use of furosemide include</a:t>
            </a:r>
          </a:p>
          <a:p>
            <a:pPr marL="514350" indent="-514350">
              <a:buAutoNum type="arabicParenBoth"/>
            </a:pPr>
            <a:r>
              <a:rPr lang="en-GB" sz="3200" dirty="0" smtClean="0">
                <a:latin typeface="Times New Roman" pitchFamily="18" charset="0"/>
                <a:cs typeface="Times New Roman" pitchFamily="18" charset="0"/>
              </a:rPr>
              <a:t>pulmonary edema associated with congestive heart failure (CHF); </a:t>
            </a:r>
          </a:p>
          <a:p>
            <a:pPr marL="514350" indent="-514350">
              <a:buAutoNum type="arabicParenBoth"/>
            </a:pPr>
            <a:r>
              <a:rPr lang="en-GB" sz="3200" dirty="0" smtClean="0">
                <a:latin typeface="Times New Roman" pitchFamily="18" charset="0"/>
                <a:cs typeface="Times New Roman" pitchFamily="18" charset="0"/>
              </a:rPr>
              <a:t>edema of hepatic, cardiac, or renal origin that has been </a:t>
            </a:r>
            <a:r>
              <a:rPr lang="en-GB" sz="3200" b="1" dirty="0" smtClean="0">
                <a:latin typeface="Times New Roman" pitchFamily="18" charset="0"/>
                <a:cs typeface="Times New Roman" pitchFamily="18" charset="0"/>
              </a:rPr>
              <a:t>unresponsive</a:t>
            </a:r>
            <a:r>
              <a:rPr lang="en-GB" sz="3200" dirty="0" smtClean="0">
                <a:latin typeface="Times New Roman" pitchFamily="18" charset="0"/>
                <a:cs typeface="Times New Roman" pitchFamily="18" charset="0"/>
              </a:rPr>
              <a:t> to less efficacious diuretics; and </a:t>
            </a:r>
          </a:p>
          <a:p>
            <a:pPr marL="514350" indent="-514350">
              <a:buAutoNum type="arabicParenBoth"/>
            </a:pPr>
            <a:r>
              <a:rPr lang="en-GB" sz="3200" dirty="0" smtClean="0">
                <a:latin typeface="Times New Roman" pitchFamily="18" charset="0"/>
                <a:cs typeface="Times New Roman" pitchFamily="18" charset="0"/>
              </a:rPr>
              <a:t>hypertension that cannot be controlled with other diuretics. Furosemide is especially useful in patients with severe renal impairment.</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D1C013B5-7B58-4D92-B8EA-195BC3C4E40F}"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308</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48680"/>
            <a:ext cx="9144000" cy="5016758"/>
          </a:xfrm>
          <a:prstGeom prst="rect">
            <a:avLst/>
          </a:prstGeom>
        </p:spPr>
        <p:txBody>
          <a:bodyPr wrap="square">
            <a:spAutoFit/>
          </a:bodyPr>
          <a:lstStyle/>
          <a:p>
            <a:r>
              <a:rPr lang="en-GB" sz="3200" b="1" dirty="0" smtClean="0">
                <a:latin typeface="Times New Roman" pitchFamily="18" charset="0"/>
                <a:cs typeface="Times New Roman" pitchFamily="18" charset="0"/>
              </a:rPr>
              <a:t>Adverse Effects</a:t>
            </a:r>
          </a:p>
          <a:p>
            <a:r>
              <a:rPr lang="en-GB" sz="3200" b="1" dirty="0" err="1" smtClean="0">
                <a:latin typeface="Times New Roman" pitchFamily="18" charset="0"/>
                <a:cs typeface="Times New Roman" pitchFamily="18" charset="0"/>
              </a:rPr>
              <a:t>Hyponatremia</a:t>
            </a:r>
            <a:r>
              <a:rPr lang="en-GB" sz="3200" b="1" dirty="0" smtClean="0">
                <a:latin typeface="Times New Roman" pitchFamily="18" charset="0"/>
                <a:cs typeface="Times New Roman" pitchFamily="18" charset="0"/>
              </a:rPr>
              <a:t>, </a:t>
            </a:r>
            <a:r>
              <a:rPr lang="en-GB" sz="3200" b="1" dirty="0" err="1" smtClean="0">
                <a:latin typeface="Times New Roman" pitchFamily="18" charset="0"/>
                <a:cs typeface="Times New Roman" pitchFamily="18" charset="0"/>
              </a:rPr>
              <a:t>Hypochloremia</a:t>
            </a:r>
            <a:r>
              <a:rPr lang="en-GB" sz="3200" b="1" dirty="0" smtClean="0">
                <a:latin typeface="Times New Roman" pitchFamily="18" charset="0"/>
                <a:cs typeface="Times New Roman" pitchFamily="18" charset="0"/>
              </a:rPr>
              <a:t>, and Dehydration.</a:t>
            </a:r>
          </a:p>
          <a:p>
            <a:r>
              <a:rPr lang="en-GB" sz="3200" dirty="0" smtClean="0">
                <a:latin typeface="Times New Roman" pitchFamily="18" charset="0"/>
                <a:cs typeface="Times New Roman" pitchFamily="18" charset="0"/>
              </a:rPr>
              <a:t>Furosemide can produce excessive loss of sodium, chloride, and water. </a:t>
            </a:r>
          </a:p>
          <a:p>
            <a:r>
              <a:rPr lang="en-GB" sz="3200" dirty="0" smtClean="0">
                <a:latin typeface="Times New Roman" pitchFamily="18" charset="0"/>
                <a:cs typeface="Times New Roman" pitchFamily="18" charset="0"/>
              </a:rPr>
              <a:t>Severe dehydration can result. </a:t>
            </a:r>
          </a:p>
          <a:p>
            <a:r>
              <a:rPr lang="en-GB" sz="3200" dirty="0" smtClean="0">
                <a:latin typeface="Times New Roman" pitchFamily="18" charset="0"/>
                <a:cs typeface="Times New Roman" pitchFamily="18" charset="0"/>
              </a:rPr>
              <a:t>Signs of evolving dehydration include dry mouth, unusual thirst, and </a:t>
            </a:r>
            <a:r>
              <a:rPr lang="en-GB" sz="3200" dirty="0" err="1" smtClean="0">
                <a:latin typeface="Times New Roman" pitchFamily="18" charset="0"/>
                <a:cs typeface="Times New Roman" pitchFamily="18" charset="0"/>
              </a:rPr>
              <a:t>oliguria</a:t>
            </a:r>
            <a:r>
              <a:rPr lang="en-GB" sz="3200" dirty="0" smtClean="0">
                <a:latin typeface="Times New Roman" pitchFamily="18" charset="0"/>
                <a:cs typeface="Times New Roman" pitchFamily="18" charset="0"/>
              </a:rPr>
              <a:t> (scanty urine output). Impending dehydration can also be anticipated from excessive loss of weight. </a:t>
            </a:r>
          </a:p>
          <a:p>
            <a:r>
              <a:rPr lang="en-GB" sz="3200" dirty="0" smtClean="0">
                <a:latin typeface="Times New Roman" pitchFamily="18" charset="0"/>
                <a:cs typeface="Times New Roman" pitchFamily="18" charset="0"/>
              </a:rPr>
              <a:t>If dehydration occurs, furosemide should be withheld.</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9C2895D0-DFBC-4FE0-9130-B4E1205A2EE8}"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309</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linds(horizontal)">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linds(horizontal)">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blinds(horizontal)">
                                      <p:cBhvr>
                                        <p:cTn id="28"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Drug Effects</a:t>
            </a:r>
          </a:p>
        </p:txBody>
      </p:sp>
      <p:sp>
        <p:nvSpPr>
          <p:cNvPr id="4" name="Date Placeholder 3"/>
          <p:cNvSpPr>
            <a:spLocks noGrp="1"/>
          </p:cNvSpPr>
          <p:nvPr>
            <p:ph type="dt" sz="half" idx="10"/>
          </p:nvPr>
        </p:nvSpPr>
        <p:spPr/>
        <p:txBody>
          <a:bodyPr/>
          <a:lstStyle/>
          <a:p>
            <a:fld id="{A95882B2-6506-40AF-A67F-46324494B7D2}"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31</a:t>
            </a:fld>
            <a:endParaRPr lang="en-US"/>
          </a:p>
        </p:txBody>
      </p:sp>
      <p:sp>
        <p:nvSpPr>
          <p:cNvPr id="26627" name="Rectangle 3"/>
          <p:cNvSpPr>
            <a:spLocks noGrp="1" noChangeArrowheads="1"/>
          </p:cNvSpPr>
          <p:nvPr>
            <p:ph sz="quarter" idx="1"/>
          </p:nvPr>
        </p:nvSpPr>
        <p:spPr>
          <a:noFill/>
        </p:spPr>
        <p:txBody>
          <a:bodyPr/>
          <a:lstStyle/>
          <a:p>
            <a:pPr eaLnBrk="1" hangingPunct="1">
              <a:buFontTx/>
              <a:buNone/>
            </a:pPr>
            <a:r>
              <a:rPr lang="en-US" smtClean="0"/>
              <a:t>Beneficial Responses</a:t>
            </a:r>
          </a:p>
          <a:p>
            <a:pPr lvl="1" eaLnBrk="1" hangingPunct="1"/>
            <a:r>
              <a:rPr lang="en-US" b="1" smtClean="0">
                <a:solidFill>
                  <a:srgbClr val="FFFF66"/>
                </a:solidFill>
              </a:rPr>
              <a:t>Therapeutic Effect</a:t>
            </a:r>
          </a:p>
          <a:p>
            <a:pPr lvl="2" eaLnBrk="1" hangingPunct="1">
              <a:buFontTx/>
              <a:buNone/>
            </a:pPr>
            <a:r>
              <a:rPr lang="en-US" smtClean="0"/>
              <a:t>The action for which the drug is prescribed</a:t>
            </a:r>
          </a:p>
          <a:p>
            <a:pPr lvl="1" eaLnBrk="1" hangingPunct="1"/>
            <a:r>
              <a:rPr lang="en-US" b="1" smtClean="0">
                <a:solidFill>
                  <a:srgbClr val="FFFF66"/>
                </a:solidFill>
              </a:rPr>
              <a:t>Local Effect</a:t>
            </a:r>
          </a:p>
          <a:p>
            <a:pPr lvl="2" eaLnBrk="1" hangingPunct="1">
              <a:buFontTx/>
              <a:buNone/>
            </a:pPr>
            <a:r>
              <a:rPr lang="en-US" smtClean="0"/>
              <a:t>Confined to a specific part of the body</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32656"/>
            <a:ext cx="9144000" cy="4031873"/>
          </a:xfrm>
          <a:prstGeom prst="rect">
            <a:avLst/>
          </a:prstGeom>
        </p:spPr>
        <p:txBody>
          <a:bodyPr wrap="square">
            <a:spAutoFit/>
          </a:bodyPr>
          <a:lstStyle/>
          <a:p>
            <a:r>
              <a:rPr lang="en-GB" sz="3200" dirty="0" smtClean="0">
                <a:latin typeface="Times New Roman" pitchFamily="18" charset="0"/>
                <a:cs typeface="Times New Roman" pitchFamily="18" charset="0"/>
              </a:rPr>
              <a:t>Dehydration can promote thrombosis and embolism. Symptoms include headache and pain in the chest, calves, or pelvis.</a:t>
            </a:r>
          </a:p>
          <a:p>
            <a:r>
              <a:rPr lang="en-GB" sz="3200" dirty="0" smtClean="0">
                <a:latin typeface="Times New Roman" pitchFamily="18" charset="0"/>
                <a:cs typeface="Times New Roman" pitchFamily="18" charset="0"/>
              </a:rPr>
              <a:t>The risk of dehydration and its </a:t>
            </a:r>
            <a:r>
              <a:rPr lang="en-GB" sz="3200" b="1" dirty="0" err="1" smtClean="0">
                <a:latin typeface="Times New Roman" pitchFamily="18" charset="0"/>
                <a:cs typeface="Times New Roman" pitchFamily="18" charset="0"/>
              </a:rPr>
              <a:t>sequelae</a:t>
            </a:r>
            <a:r>
              <a:rPr lang="en-GB" sz="3200" dirty="0" smtClean="0">
                <a:latin typeface="Times New Roman" pitchFamily="18" charset="0"/>
                <a:cs typeface="Times New Roman" pitchFamily="18" charset="0"/>
              </a:rPr>
              <a:t> can be minimized by initiating therapy with </a:t>
            </a:r>
            <a:r>
              <a:rPr lang="en-GB" sz="3200" u="sng" dirty="0" smtClean="0">
                <a:latin typeface="Times New Roman" pitchFamily="18" charset="0"/>
                <a:cs typeface="Times New Roman" pitchFamily="18" charset="0"/>
              </a:rPr>
              <a:t>low doses</a:t>
            </a:r>
            <a:r>
              <a:rPr lang="en-GB" sz="3200" dirty="0" smtClean="0">
                <a:latin typeface="Times New Roman" pitchFamily="18" charset="0"/>
                <a:cs typeface="Times New Roman" pitchFamily="18" charset="0"/>
              </a:rPr>
              <a:t>, </a:t>
            </a:r>
            <a:r>
              <a:rPr lang="en-GB" sz="3200" u="sng" dirty="0" smtClean="0">
                <a:latin typeface="Times New Roman" pitchFamily="18" charset="0"/>
                <a:cs typeface="Times New Roman" pitchFamily="18" charset="0"/>
              </a:rPr>
              <a:t>adjusting the dosage </a:t>
            </a:r>
            <a:r>
              <a:rPr lang="en-GB" sz="3200" dirty="0" smtClean="0">
                <a:latin typeface="Times New Roman" pitchFamily="18" charset="0"/>
                <a:cs typeface="Times New Roman" pitchFamily="18" charset="0"/>
              </a:rPr>
              <a:t>carefully, </a:t>
            </a:r>
            <a:r>
              <a:rPr lang="en-GB" sz="3200" u="sng" dirty="0" smtClean="0">
                <a:latin typeface="Times New Roman" pitchFamily="18" charset="0"/>
                <a:cs typeface="Times New Roman" pitchFamily="18" charset="0"/>
              </a:rPr>
              <a:t>monitoring weight loss every day</a:t>
            </a:r>
            <a:r>
              <a:rPr lang="en-GB" sz="3200" dirty="0" smtClean="0">
                <a:latin typeface="Times New Roman" pitchFamily="18" charset="0"/>
                <a:cs typeface="Times New Roman" pitchFamily="18" charset="0"/>
              </a:rPr>
              <a:t>, and administering furosemide on an </a:t>
            </a:r>
            <a:r>
              <a:rPr lang="en-GB" sz="3200" u="sng" dirty="0" smtClean="0">
                <a:latin typeface="Times New Roman" pitchFamily="18" charset="0"/>
                <a:cs typeface="Times New Roman" pitchFamily="18" charset="0"/>
              </a:rPr>
              <a:t>intermittent</a:t>
            </a:r>
            <a:r>
              <a:rPr lang="en-GB" sz="3200" dirty="0" smtClean="0">
                <a:latin typeface="Times New Roman" pitchFamily="18" charset="0"/>
                <a:cs typeface="Times New Roman" pitchFamily="18" charset="0"/>
              </a:rPr>
              <a:t> schedule.</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51101BE-905E-4F10-81B7-0F0802D96800}"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310</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linds(horizontal)">
                                      <p:cBhvr>
                                        <p:cTn id="1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4624"/>
            <a:ext cx="9144000" cy="6494085"/>
          </a:xfrm>
          <a:prstGeom prst="rect">
            <a:avLst/>
          </a:prstGeom>
        </p:spPr>
        <p:txBody>
          <a:bodyPr wrap="square">
            <a:spAutoFit/>
          </a:bodyPr>
          <a:lstStyle/>
          <a:p>
            <a:r>
              <a:rPr lang="en-GB" sz="3200" b="1" dirty="0" smtClean="0">
                <a:latin typeface="Times New Roman" pitchFamily="18" charset="0"/>
                <a:cs typeface="Times New Roman" pitchFamily="18" charset="0"/>
              </a:rPr>
              <a:t>Hypotension.</a:t>
            </a:r>
          </a:p>
          <a:p>
            <a:r>
              <a:rPr lang="en-GB" sz="3200" dirty="0" smtClean="0">
                <a:latin typeface="Times New Roman" pitchFamily="18" charset="0"/>
                <a:cs typeface="Times New Roman" pitchFamily="18" charset="0"/>
              </a:rPr>
              <a:t>Furosemide can cause a substantial drop in blood pressure. </a:t>
            </a:r>
          </a:p>
          <a:p>
            <a:r>
              <a:rPr lang="en-GB" sz="3200" dirty="0" smtClean="0">
                <a:latin typeface="Times New Roman" pitchFamily="18" charset="0"/>
                <a:cs typeface="Times New Roman" pitchFamily="18" charset="0"/>
              </a:rPr>
              <a:t>At least two mechanisms are involved: </a:t>
            </a:r>
          </a:p>
          <a:p>
            <a:pPr marL="514350" indent="-514350">
              <a:buAutoNum type="arabicParenBoth"/>
            </a:pPr>
            <a:r>
              <a:rPr lang="en-GB" sz="3200" dirty="0" smtClean="0">
                <a:latin typeface="Times New Roman" pitchFamily="18" charset="0"/>
                <a:cs typeface="Times New Roman" pitchFamily="18" charset="0"/>
              </a:rPr>
              <a:t>loss of volume and </a:t>
            </a:r>
          </a:p>
          <a:p>
            <a:pPr marL="514350" indent="-514350">
              <a:buAutoNum type="arabicParenBoth"/>
            </a:pPr>
            <a:r>
              <a:rPr lang="en-GB" sz="3200" dirty="0" smtClean="0">
                <a:latin typeface="Times New Roman" pitchFamily="18" charset="0"/>
                <a:cs typeface="Times New Roman" pitchFamily="18" charset="0"/>
              </a:rPr>
              <a:t>relaxation of venous smooth muscle, which reduces</a:t>
            </a:r>
          </a:p>
          <a:p>
            <a:r>
              <a:rPr lang="en-GB" sz="3200" dirty="0" smtClean="0">
                <a:latin typeface="Times New Roman" pitchFamily="18" charset="0"/>
                <a:cs typeface="Times New Roman" pitchFamily="18" charset="0"/>
              </a:rPr>
              <a:t>venous return to the heart. </a:t>
            </a:r>
          </a:p>
          <a:p>
            <a:r>
              <a:rPr lang="en-GB" sz="3200" dirty="0" smtClean="0">
                <a:latin typeface="Times New Roman" pitchFamily="18" charset="0"/>
                <a:cs typeface="Times New Roman" pitchFamily="18" charset="0"/>
              </a:rPr>
              <a:t>Signs of </a:t>
            </a:r>
            <a:r>
              <a:rPr lang="en-GB" sz="3200" b="1" dirty="0" smtClean="0">
                <a:latin typeface="Times New Roman" pitchFamily="18" charset="0"/>
                <a:cs typeface="Times New Roman" pitchFamily="18" charset="0"/>
              </a:rPr>
              <a:t>hypotension</a:t>
            </a:r>
            <a:r>
              <a:rPr lang="en-GB" sz="3200" dirty="0" smtClean="0">
                <a:latin typeface="Times New Roman" pitchFamily="18" charset="0"/>
                <a:cs typeface="Times New Roman" pitchFamily="18" charset="0"/>
              </a:rPr>
              <a:t> include dizziness, light headedness, and fainting. </a:t>
            </a:r>
          </a:p>
          <a:p>
            <a:r>
              <a:rPr lang="en-GB" sz="3200" dirty="0" smtClean="0">
                <a:latin typeface="Times New Roman" pitchFamily="18" charset="0"/>
                <a:cs typeface="Times New Roman" pitchFamily="18" charset="0"/>
              </a:rPr>
              <a:t>If blood pressure falls </a:t>
            </a:r>
            <a:r>
              <a:rPr lang="en-GB" sz="3200" b="1" dirty="0" smtClean="0">
                <a:latin typeface="Times New Roman" pitchFamily="18" charset="0"/>
                <a:cs typeface="Times New Roman" pitchFamily="18" charset="0"/>
              </a:rPr>
              <a:t>precipitously</a:t>
            </a:r>
            <a:r>
              <a:rPr lang="en-GB" sz="3200" dirty="0" smtClean="0">
                <a:latin typeface="Times New Roman" pitchFamily="18" charset="0"/>
                <a:cs typeface="Times New Roman" pitchFamily="18" charset="0"/>
              </a:rPr>
              <a:t>, furosemide should be discontinued. </a:t>
            </a:r>
          </a:p>
          <a:p>
            <a:r>
              <a:rPr lang="en-GB" sz="3200" dirty="0" smtClean="0">
                <a:latin typeface="Times New Roman" pitchFamily="18" charset="0"/>
                <a:cs typeface="Times New Roman" pitchFamily="18" charset="0"/>
              </a:rPr>
              <a:t>Because of the risk of hypotension, blood pressure should be </a:t>
            </a:r>
            <a:r>
              <a:rPr lang="en-GB" sz="3200" b="1" dirty="0" smtClean="0">
                <a:latin typeface="Times New Roman" pitchFamily="18" charset="0"/>
                <a:cs typeface="Times New Roman" pitchFamily="18" charset="0"/>
              </a:rPr>
              <a:t>monitored routinely</a:t>
            </a:r>
            <a:r>
              <a:rPr lang="en-GB" sz="3200" dirty="0" smtClean="0">
                <a:latin typeface="Times New Roman" pitchFamily="18" charset="0"/>
                <a:cs typeface="Times New Roman" pitchFamily="18" charset="0"/>
              </a:rPr>
              <a:t>.</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4226717D-AB74-403D-854B-820C252778DD}"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311</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linds(horizontal)">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linds(horizontal)">
                                      <p:cBhvr>
                                        <p:cTn id="23" dur="500"/>
                                        <p:tgtEl>
                                          <p:spTgt spid="2">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blinds(horizontal)">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blinds(horizontal)">
                                      <p:cBhvr>
                                        <p:cTn id="31" dur="500"/>
                                        <p:tgtEl>
                                          <p:spTgt spid="2">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Effect transition="in" filter="blinds(horizontal)">
                                      <p:cBhvr>
                                        <p:cTn id="36" dur="500"/>
                                        <p:tgtEl>
                                          <p:spTgt spid="2">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animEffect transition="in" filter="blinds(horizontal)">
                                      <p:cBhvr>
                                        <p:cTn id="41"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36712"/>
            <a:ext cx="9144000" cy="4031873"/>
          </a:xfrm>
          <a:prstGeom prst="rect">
            <a:avLst/>
          </a:prstGeom>
        </p:spPr>
        <p:txBody>
          <a:bodyPr wrap="square">
            <a:spAutoFit/>
          </a:bodyPr>
          <a:lstStyle/>
          <a:p>
            <a:r>
              <a:rPr lang="en-GB" sz="3200" dirty="0" smtClean="0">
                <a:latin typeface="Times New Roman" pitchFamily="18" charset="0"/>
                <a:cs typeface="Times New Roman" pitchFamily="18" charset="0"/>
              </a:rPr>
              <a:t>Outpatients should be taught to </a:t>
            </a:r>
            <a:r>
              <a:rPr lang="en-GB" sz="3200" u="sng" dirty="0" smtClean="0">
                <a:latin typeface="Times New Roman" pitchFamily="18" charset="0"/>
                <a:cs typeface="Times New Roman" pitchFamily="18" charset="0"/>
              </a:rPr>
              <a:t>monitor their blood pressure</a:t>
            </a:r>
            <a:r>
              <a:rPr lang="en-GB" sz="3200" dirty="0" smtClean="0">
                <a:latin typeface="Times New Roman" pitchFamily="18" charset="0"/>
                <a:cs typeface="Times New Roman" pitchFamily="18" charset="0"/>
              </a:rPr>
              <a:t> and instructed to </a:t>
            </a:r>
            <a:r>
              <a:rPr lang="en-GB" sz="3200" u="sng" dirty="0" smtClean="0">
                <a:latin typeface="Times New Roman" pitchFamily="18" charset="0"/>
                <a:cs typeface="Times New Roman" pitchFamily="18" charset="0"/>
              </a:rPr>
              <a:t>notify</a:t>
            </a:r>
            <a:r>
              <a:rPr lang="en-GB" sz="3200" dirty="0" smtClean="0">
                <a:latin typeface="Times New Roman" pitchFamily="18" charset="0"/>
                <a:cs typeface="Times New Roman" pitchFamily="18" charset="0"/>
              </a:rPr>
              <a:t> the prescriber if it drops substantially. </a:t>
            </a:r>
          </a:p>
          <a:p>
            <a:r>
              <a:rPr lang="en-GB" sz="3200" dirty="0" smtClean="0">
                <a:latin typeface="Times New Roman" pitchFamily="18" charset="0"/>
                <a:cs typeface="Times New Roman" pitchFamily="18" charset="0"/>
              </a:rPr>
              <a:t>Patients should be informed about symptoms of</a:t>
            </a:r>
          </a:p>
          <a:p>
            <a:r>
              <a:rPr lang="en-GB" sz="3200" b="1" dirty="0" smtClean="0">
                <a:latin typeface="Times New Roman" pitchFamily="18" charset="0"/>
                <a:cs typeface="Times New Roman" pitchFamily="18" charset="0"/>
              </a:rPr>
              <a:t>postural hypotension </a:t>
            </a:r>
            <a:r>
              <a:rPr lang="en-GB" sz="3200" dirty="0" smtClean="0">
                <a:latin typeface="Times New Roman" pitchFamily="18" charset="0"/>
                <a:cs typeface="Times New Roman" pitchFamily="18" charset="0"/>
              </a:rPr>
              <a:t>(dizziness, light-headedness) and advised to sit or lie down if these occur.</a:t>
            </a:r>
          </a:p>
          <a:p>
            <a:r>
              <a:rPr lang="en-GB" sz="3200" dirty="0" smtClean="0">
                <a:latin typeface="Times New Roman" pitchFamily="18" charset="0"/>
                <a:cs typeface="Times New Roman" pitchFamily="18" charset="0"/>
              </a:rPr>
              <a:t>Patients should be taught that postural hypotension can be minimized by getting up slowly.</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0ACB8DD3-34B4-4972-A293-5815C9ED41E6}"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312</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blinds(horizontal)">
                                      <p:cBhvr>
                                        <p:cTn id="20"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04664"/>
            <a:ext cx="9144000" cy="5016758"/>
          </a:xfrm>
          <a:prstGeom prst="rect">
            <a:avLst/>
          </a:prstGeom>
        </p:spPr>
        <p:txBody>
          <a:bodyPr wrap="square">
            <a:spAutoFit/>
          </a:bodyPr>
          <a:lstStyle/>
          <a:p>
            <a:r>
              <a:rPr lang="en-GB" sz="3200" b="1" dirty="0" err="1" smtClean="0">
                <a:latin typeface="Times New Roman" pitchFamily="18" charset="0"/>
                <a:cs typeface="Times New Roman" pitchFamily="18" charset="0"/>
              </a:rPr>
              <a:t>Hypokalemia</a:t>
            </a:r>
            <a:r>
              <a:rPr lang="en-GB" sz="3200" b="1" dirty="0" smtClean="0">
                <a:latin typeface="Times New Roman" pitchFamily="18" charset="0"/>
                <a:cs typeface="Times New Roman" pitchFamily="18" charset="0"/>
              </a:rPr>
              <a:t>.</a:t>
            </a:r>
          </a:p>
          <a:p>
            <a:r>
              <a:rPr lang="en-GB" sz="3200" dirty="0" smtClean="0">
                <a:latin typeface="Times New Roman" pitchFamily="18" charset="0"/>
                <a:cs typeface="Times New Roman" pitchFamily="18" charset="0"/>
              </a:rPr>
              <a:t>Potassium is </a:t>
            </a:r>
            <a:r>
              <a:rPr lang="en-GB" sz="3200" u="sng" dirty="0" smtClean="0">
                <a:latin typeface="Times New Roman" pitchFamily="18" charset="0"/>
                <a:cs typeface="Times New Roman" pitchFamily="18" charset="0"/>
              </a:rPr>
              <a:t>lost through increased secretion </a:t>
            </a:r>
            <a:r>
              <a:rPr lang="en-GB" sz="3200" dirty="0" smtClean="0">
                <a:latin typeface="Times New Roman" pitchFamily="18" charset="0"/>
                <a:cs typeface="Times New Roman" pitchFamily="18" charset="0"/>
              </a:rPr>
              <a:t>in the distal </a:t>
            </a:r>
            <a:r>
              <a:rPr lang="en-GB" sz="3200" dirty="0" err="1" smtClean="0">
                <a:latin typeface="Times New Roman" pitchFamily="18" charset="0"/>
                <a:cs typeface="Times New Roman" pitchFamily="18" charset="0"/>
              </a:rPr>
              <a:t>nephron</a:t>
            </a:r>
            <a:r>
              <a:rPr lang="en-GB" sz="3200" dirty="0" smtClean="0">
                <a:latin typeface="Times New Roman" pitchFamily="18" charset="0"/>
                <a:cs typeface="Times New Roman" pitchFamily="18" charset="0"/>
              </a:rPr>
              <a:t>. </a:t>
            </a:r>
          </a:p>
          <a:p>
            <a:r>
              <a:rPr lang="en-GB" sz="3200" dirty="0" smtClean="0">
                <a:latin typeface="Times New Roman" pitchFamily="18" charset="0"/>
                <a:cs typeface="Times New Roman" pitchFamily="18" charset="0"/>
              </a:rPr>
              <a:t>If serum potassium falls below </a:t>
            </a:r>
            <a:r>
              <a:rPr lang="en-GB" sz="3200" b="1" dirty="0" smtClean="0">
                <a:latin typeface="Times New Roman" pitchFamily="18" charset="0"/>
                <a:cs typeface="Times New Roman" pitchFamily="18" charset="0"/>
              </a:rPr>
              <a:t>3.5 </a:t>
            </a:r>
            <a:r>
              <a:rPr lang="en-GB" sz="3200" b="1" dirty="0" err="1" smtClean="0">
                <a:latin typeface="Times New Roman" pitchFamily="18" charset="0"/>
                <a:cs typeface="Times New Roman" pitchFamily="18" charset="0"/>
              </a:rPr>
              <a:t>mEq</a:t>
            </a:r>
            <a:r>
              <a:rPr lang="en-GB" sz="3200" b="1" dirty="0" smtClean="0">
                <a:latin typeface="Times New Roman" pitchFamily="18" charset="0"/>
                <a:cs typeface="Times New Roman" pitchFamily="18" charset="0"/>
              </a:rPr>
              <a:t>/L</a:t>
            </a:r>
            <a:r>
              <a:rPr lang="en-GB" sz="3200" dirty="0" smtClean="0">
                <a:latin typeface="Times New Roman" pitchFamily="18" charset="0"/>
                <a:cs typeface="Times New Roman" pitchFamily="18" charset="0"/>
              </a:rPr>
              <a:t>, fatal </a:t>
            </a:r>
            <a:r>
              <a:rPr lang="en-GB" sz="3200" b="1" dirty="0" err="1" smtClean="0">
                <a:latin typeface="Times New Roman" pitchFamily="18" charset="0"/>
                <a:cs typeface="Times New Roman" pitchFamily="18" charset="0"/>
              </a:rPr>
              <a:t>dysrhythmias</a:t>
            </a:r>
            <a:r>
              <a:rPr lang="en-GB" sz="3200" dirty="0" smtClean="0">
                <a:latin typeface="Times New Roman" pitchFamily="18" charset="0"/>
                <a:cs typeface="Times New Roman" pitchFamily="18" charset="0"/>
              </a:rPr>
              <a:t> may result. </a:t>
            </a:r>
          </a:p>
          <a:p>
            <a:r>
              <a:rPr lang="en-GB" sz="3200" dirty="0" err="1" smtClean="0">
                <a:latin typeface="Times New Roman" pitchFamily="18" charset="0"/>
                <a:cs typeface="Times New Roman" pitchFamily="18" charset="0"/>
              </a:rPr>
              <a:t>Hypokalemia</a:t>
            </a:r>
            <a:r>
              <a:rPr lang="en-GB" sz="3200" dirty="0" smtClean="0">
                <a:latin typeface="Times New Roman" pitchFamily="18" charset="0"/>
                <a:cs typeface="Times New Roman" pitchFamily="18" charset="0"/>
              </a:rPr>
              <a:t> can be minimized by consuming potassium-rich foods (</a:t>
            </a:r>
            <a:r>
              <a:rPr lang="en-GB" sz="3200" dirty="0" err="1" smtClean="0">
                <a:latin typeface="Times New Roman" pitchFamily="18" charset="0"/>
                <a:cs typeface="Times New Roman" pitchFamily="18" charset="0"/>
              </a:rPr>
              <a:t>eg</a:t>
            </a:r>
            <a:r>
              <a:rPr lang="en-GB" sz="3200" dirty="0" smtClean="0">
                <a:latin typeface="Times New Roman" pitchFamily="18" charset="0"/>
                <a:cs typeface="Times New Roman" pitchFamily="18" charset="0"/>
              </a:rPr>
              <a:t>,</a:t>
            </a:r>
          </a:p>
          <a:p>
            <a:r>
              <a:rPr lang="en-GB" sz="3200" dirty="0" smtClean="0">
                <a:latin typeface="Times New Roman" pitchFamily="18" charset="0"/>
                <a:cs typeface="Times New Roman" pitchFamily="18" charset="0"/>
              </a:rPr>
              <a:t>dried fruits, nuts, spinach, citrus fruits, potatoes, bananas), taking potassium supplements, or</a:t>
            </a:r>
          </a:p>
          <a:p>
            <a:r>
              <a:rPr lang="en-GB" sz="3200" dirty="0" smtClean="0">
                <a:latin typeface="Times New Roman" pitchFamily="18" charset="0"/>
                <a:cs typeface="Times New Roman" pitchFamily="18" charset="0"/>
              </a:rPr>
              <a:t>using a potassium-sparing diuretic.</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0FF2615-4C74-4E54-8D7E-6EDBCA3FF5EF}"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313</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blinds(horizontal)">
                                      <p:cBhvr>
                                        <p:cTn id="20" dur="500"/>
                                        <p:tgtEl>
                                          <p:spTgt spid="2">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linds(horizontal)">
                                      <p:cBhvr>
                                        <p:cTn id="23" dur="500"/>
                                        <p:tgtEl>
                                          <p:spTgt spid="2">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blinds(horizontal)">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76672"/>
            <a:ext cx="9144000" cy="6001643"/>
          </a:xfrm>
          <a:prstGeom prst="rect">
            <a:avLst/>
          </a:prstGeom>
        </p:spPr>
        <p:txBody>
          <a:bodyPr wrap="square">
            <a:spAutoFit/>
          </a:bodyPr>
          <a:lstStyle/>
          <a:p>
            <a:r>
              <a:rPr lang="en-GB" sz="3200" b="1" u="sng" dirty="0" err="1" smtClean="0">
                <a:latin typeface="Times New Roman" pitchFamily="18" charset="0"/>
                <a:cs typeface="Times New Roman" pitchFamily="18" charset="0"/>
              </a:rPr>
              <a:t>Ototoxicity</a:t>
            </a:r>
            <a:r>
              <a:rPr lang="en-GB" sz="3200" b="1" u="sng" dirty="0" smtClean="0">
                <a:latin typeface="Times New Roman" pitchFamily="18" charset="0"/>
                <a:cs typeface="Times New Roman" pitchFamily="18" charset="0"/>
              </a:rPr>
              <a:t>.</a:t>
            </a:r>
          </a:p>
          <a:p>
            <a:r>
              <a:rPr lang="en-GB" sz="3200" dirty="0" smtClean="0">
                <a:latin typeface="Times New Roman" pitchFamily="18" charset="0"/>
                <a:cs typeface="Times New Roman" pitchFamily="18" charset="0"/>
              </a:rPr>
              <a:t>Rarely, loop diuretics cause hearing impairment. </a:t>
            </a:r>
          </a:p>
          <a:p>
            <a:r>
              <a:rPr lang="en-GB" sz="3200" dirty="0" smtClean="0">
                <a:latin typeface="Times New Roman" pitchFamily="18" charset="0"/>
                <a:cs typeface="Times New Roman" pitchFamily="18" charset="0"/>
              </a:rPr>
              <a:t>With furosemide, deafness is transient. </a:t>
            </a:r>
          </a:p>
          <a:p>
            <a:r>
              <a:rPr lang="en-GB" sz="3200" dirty="0" smtClean="0">
                <a:latin typeface="Times New Roman" pitchFamily="18" charset="0"/>
                <a:cs typeface="Times New Roman" pitchFamily="18" charset="0"/>
              </a:rPr>
              <a:t>With </a:t>
            </a:r>
            <a:r>
              <a:rPr lang="en-GB" sz="3200" dirty="0" err="1" smtClean="0">
                <a:latin typeface="Times New Roman" pitchFamily="18" charset="0"/>
                <a:cs typeface="Times New Roman" pitchFamily="18" charset="0"/>
              </a:rPr>
              <a:t>ethacrynic</a:t>
            </a:r>
            <a:r>
              <a:rPr lang="en-GB" sz="3200" dirty="0" smtClean="0">
                <a:latin typeface="Times New Roman" pitchFamily="18" charset="0"/>
                <a:cs typeface="Times New Roman" pitchFamily="18" charset="0"/>
              </a:rPr>
              <a:t> acid (another loop diuretic), irreversible hearing loss has occurred. </a:t>
            </a:r>
          </a:p>
          <a:p>
            <a:r>
              <a:rPr lang="en-GB" sz="3200" dirty="0" smtClean="0">
                <a:latin typeface="Times New Roman" pitchFamily="18" charset="0"/>
                <a:cs typeface="Times New Roman" pitchFamily="18" charset="0"/>
              </a:rPr>
              <a:t>The ability to impair hearing is </a:t>
            </a:r>
            <a:r>
              <a:rPr lang="en-GB" sz="3200" b="1" dirty="0" smtClean="0">
                <a:latin typeface="Times New Roman" pitchFamily="18" charset="0"/>
                <a:cs typeface="Times New Roman" pitchFamily="18" charset="0"/>
              </a:rPr>
              <a:t>unique</a:t>
            </a:r>
            <a:r>
              <a:rPr lang="en-GB" sz="3200" dirty="0" smtClean="0">
                <a:latin typeface="Times New Roman" pitchFamily="18" charset="0"/>
                <a:cs typeface="Times New Roman" pitchFamily="18" charset="0"/>
              </a:rPr>
              <a:t> to the high-ceiling agents; diuretics in other classes are not </a:t>
            </a:r>
            <a:r>
              <a:rPr lang="en-GB" sz="3200" dirty="0" err="1" smtClean="0">
                <a:latin typeface="Times New Roman" pitchFamily="18" charset="0"/>
                <a:cs typeface="Times New Roman" pitchFamily="18" charset="0"/>
              </a:rPr>
              <a:t>ototoxic</a:t>
            </a:r>
            <a:r>
              <a:rPr lang="en-GB" sz="3200" dirty="0" smtClean="0">
                <a:latin typeface="Times New Roman" pitchFamily="18" charset="0"/>
                <a:cs typeface="Times New Roman" pitchFamily="18" charset="0"/>
              </a:rPr>
              <a:t>.</a:t>
            </a:r>
          </a:p>
          <a:p>
            <a:r>
              <a:rPr lang="en-GB" sz="3200" dirty="0" smtClean="0">
                <a:latin typeface="Times New Roman" pitchFamily="18" charset="0"/>
                <a:cs typeface="Times New Roman" pitchFamily="18" charset="0"/>
              </a:rPr>
              <a:t>Because of the risk of hearing loss, caution is needed when high-ceiling diuretics are used in combination with other </a:t>
            </a:r>
            <a:r>
              <a:rPr lang="en-GB" sz="3200" dirty="0" err="1" smtClean="0">
                <a:latin typeface="Times New Roman" pitchFamily="18" charset="0"/>
                <a:cs typeface="Times New Roman" pitchFamily="18" charset="0"/>
              </a:rPr>
              <a:t>ototoxic</a:t>
            </a:r>
            <a:r>
              <a:rPr lang="en-GB" sz="3200" dirty="0" smtClean="0">
                <a:latin typeface="Times New Roman" pitchFamily="18" charset="0"/>
                <a:cs typeface="Times New Roman" pitchFamily="18" charset="0"/>
              </a:rPr>
              <a:t> drugs (</a:t>
            </a:r>
            <a:r>
              <a:rPr lang="en-GB" sz="3200" dirty="0" err="1" smtClean="0">
                <a:latin typeface="Times New Roman" pitchFamily="18" charset="0"/>
                <a:cs typeface="Times New Roman" pitchFamily="18" charset="0"/>
              </a:rPr>
              <a:t>eg</a:t>
            </a:r>
            <a:r>
              <a:rPr lang="en-GB" sz="3200" dirty="0" smtClean="0">
                <a:latin typeface="Times New Roman" pitchFamily="18" charset="0"/>
                <a:cs typeface="Times New Roman" pitchFamily="18" charset="0"/>
              </a:rPr>
              <a:t>, </a:t>
            </a:r>
            <a:r>
              <a:rPr lang="en-GB" sz="3200" dirty="0" err="1" smtClean="0">
                <a:latin typeface="Times New Roman" pitchFamily="18" charset="0"/>
                <a:cs typeface="Times New Roman" pitchFamily="18" charset="0"/>
              </a:rPr>
              <a:t>aminoglycoside</a:t>
            </a:r>
            <a:r>
              <a:rPr lang="en-GB" sz="3200" dirty="0" smtClean="0">
                <a:latin typeface="Times New Roman" pitchFamily="18" charset="0"/>
                <a:cs typeface="Times New Roman" pitchFamily="18" charset="0"/>
              </a:rPr>
              <a:t> antibiotics).</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40744409-3B18-44DD-83FF-4C25B1183B11}"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314</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blinds(horizontal)">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blinds(horizontal)">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blinds(horizontal)">
                                      <p:cBhvr>
                                        <p:cTn id="30"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60648"/>
            <a:ext cx="9144000" cy="6001643"/>
          </a:xfrm>
          <a:prstGeom prst="rect">
            <a:avLst/>
          </a:prstGeom>
        </p:spPr>
        <p:txBody>
          <a:bodyPr wrap="square">
            <a:spAutoFit/>
          </a:bodyPr>
          <a:lstStyle/>
          <a:p>
            <a:r>
              <a:rPr lang="en-GB" sz="3200" b="1" dirty="0" smtClean="0">
                <a:latin typeface="Times New Roman" pitchFamily="18" charset="0"/>
                <a:cs typeface="Times New Roman" pitchFamily="18" charset="0"/>
              </a:rPr>
              <a:t>Hyperglycemia.</a:t>
            </a:r>
          </a:p>
          <a:p>
            <a:r>
              <a:rPr lang="en-GB" sz="3200" dirty="0" smtClean="0">
                <a:latin typeface="Times New Roman" pitchFamily="18" charset="0"/>
                <a:cs typeface="Times New Roman" pitchFamily="18" charset="0"/>
              </a:rPr>
              <a:t>Elevation of plasma glucose is a potential, albeit uncommon, complication of furosemide therapy.</a:t>
            </a:r>
          </a:p>
          <a:p>
            <a:endParaRPr lang="en-GB" sz="3200" dirty="0" smtClean="0">
              <a:latin typeface="Times New Roman" pitchFamily="18" charset="0"/>
              <a:cs typeface="Times New Roman" pitchFamily="18" charset="0"/>
            </a:endParaRPr>
          </a:p>
          <a:p>
            <a:r>
              <a:rPr lang="en-GB" sz="3200" dirty="0" smtClean="0">
                <a:latin typeface="Times New Roman" pitchFamily="18" charset="0"/>
                <a:cs typeface="Times New Roman" pitchFamily="18" charset="0"/>
              </a:rPr>
              <a:t>Hyperglycemia appears to result from inhibition of </a:t>
            </a:r>
            <a:r>
              <a:rPr lang="en-GB" sz="3200" b="1" dirty="0" smtClean="0">
                <a:latin typeface="Times New Roman" pitchFamily="18" charset="0"/>
                <a:cs typeface="Times New Roman" pitchFamily="18" charset="0"/>
              </a:rPr>
              <a:t>insulin release</a:t>
            </a:r>
            <a:r>
              <a:rPr lang="en-GB" sz="3200" dirty="0" smtClean="0">
                <a:latin typeface="Times New Roman" pitchFamily="18" charset="0"/>
                <a:cs typeface="Times New Roman" pitchFamily="18" charset="0"/>
              </a:rPr>
              <a:t>. </a:t>
            </a:r>
          </a:p>
          <a:p>
            <a:r>
              <a:rPr lang="en-GB" sz="3200" dirty="0" smtClean="0">
                <a:latin typeface="Times New Roman" pitchFamily="18" charset="0"/>
                <a:cs typeface="Times New Roman" pitchFamily="18" charset="0"/>
              </a:rPr>
              <a:t>Increased </a:t>
            </a:r>
            <a:r>
              <a:rPr lang="en-GB" sz="3200" b="1" dirty="0" smtClean="0">
                <a:latin typeface="Times New Roman" pitchFamily="18" charset="0"/>
                <a:cs typeface="Times New Roman" pitchFamily="18" charset="0"/>
              </a:rPr>
              <a:t>glycogenolysis</a:t>
            </a:r>
            <a:r>
              <a:rPr lang="en-GB" sz="3200" dirty="0" smtClean="0">
                <a:latin typeface="Times New Roman" pitchFamily="18" charset="0"/>
                <a:cs typeface="Times New Roman" pitchFamily="18" charset="0"/>
              </a:rPr>
              <a:t> and decreased glycogen synthesis may also contribute.</a:t>
            </a:r>
          </a:p>
          <a:p>
            <a:r>
              <a:rPr lang="en-GB" sz="3200" dirty="0" smtClean="0">
                <a:latin typeface="Times New Roman" pitchFamily="18" charset="0"/>
                <a:cs typeface="Times New Roman" pitchFamily="18" charset="0"/>
              </a:rPr>
              <a:t> </a:t>
            </a:r>
          </a:p>
          <a:p>
            <a:r>
              <a:rPr lang="en-GB" sz="3200" dirty="0" smtClean="0">
                <a:latin typeface="Times New Roman" pitchFamily="18" charset="0"/>
                <a:cs typeface="Times New Roman" pitchFamily="18" charset="0"/>
              </a:rPr>
              <a:t>When furosemide is taken by a diabetic patient, he or she should be especially </a:t>
            </a:r>
            <a:r>
              <a:rPr lang="en-GB" sz="3200" b="1" dirty="0" smtClean="0">
                <a:latin typeface="Times New Roman" pitchFamily="18" charset="0"/>
                <a:cs typeface="Times New Roman" pitchFamily="18" charset="0"/>
              </a:rPr>
              <a:t>diligent about monitoring </a:t>
            </a:r>
            <a:r>
              <a:rPr lang="en-GB" sz="3200" dirty="0" smtClean="0">
                <a:latin typeface="Times New Roman" pitchFamily="18" charset="0"/>
                <a:cs typeface="Times New Roman" pitchFamily="18" charset="0"/>
              </a:rPr>
              <a:t>blood glucose content.</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DE9388B2-CAA6-4600-BE65-39F07D029FA0}"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315</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blinds(horizontal)">
                                      <p:cBhvr>
                                        <p:cTn id="15" dur="500"/>
                                        <p:tgtEl>
                                          <p:spTgt spid="2">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blinds(horizontal)">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blinds(horizontal)">
                                      <p:cBhvr>
                                        <p:cTn id="23"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32656"/>
            <a:ext cx="9144000" cy="5016758"/>
          </a:xfrm>
          <a:prstGeom prst="rect">
            <a:avLst/>
          </a:prstGeom>
        </p:spPr>
        <p:txBody>
          <a:bodyPr wrap="square">
            <a:spAutoFit/>
          </a:bodyPr>
          <a:lstStyle/>
          <a:p>
            <a:r>
              <a:rPr lang="en-GB" sz="3200" b="1" dirty="0" err="1" smtClean="0">
                <a:latin typeface="Times New Roman" pitchFamily="18" charset="0"/>
                <a:cs typeface="Times New Roman" pitchFamily="18" charset="0"/>
              </a:rPr>
              <a:t>Hyperuricemia</a:t>
            </a:r>
            <a:r>
              <a:rPr lang="en-GB" sz="3200" b="1" dirty="0" smtClean="0">
                <a:latin typeface="Times New Roman" pitchFamily="18" charset="0"/>
                <a:cs typeface="Times New Roman" pitchFamily="18" charset="0"/>
              </a:rPr>
              <a:t>.</a:t>
            </a:r>
          </a:p>
          <a:p>
            <a:r>
              <a:rPr lang="en-GB" sz="3200" dirty="0" smtClean="0">
                <a:latin typeface="Times New Roman" pitchFamily="18" charset="0"/>
                <a:cs typeface="Times New Roman" pitchFamily="18" charset="0"/>
              </a:rPr>
              <a:t>Elevation of plasma uric acid is a frequent side effect of treatment. </a:t>
            </a:r>
          </a:p>
          <a:p>
            <a:r>
              <a:rPr lang="en-GB" sz="3200" dirty="0" smtClean="0">
                <a:latin typeface="Times New Roman" pitchFamily="18" charset="0"/>
                <a:cs typeface="Times New Roman" pitchFamily="18" charset="0"/>
              </a:rPr>
              <a:t>For most patients, </a:t>
            </a:r>
            <a:r>
              <a:rPr lang="en-GB" sz="3200" dirty="0" err="1" smtClean="0">
                <a:latin typeface="Times New Roman" pitchFamily="18" charset="0"/>
                <a:cs typeface="Times New Roman" pitchFamily="18" charset="0"/>
              </a:rPr>
              <a:t>furosemide</a:t>
            </a:r>
            <a:r>
              <a:rPr lang="en-GB" sz="3200" dirty="0" smtClean="0">
                <a:latin typeface="Times New Roman" pitchFamily="18" charset="0"/>
                <a:cs typeface="Times New Roman" pitchFamily="18" charset="0"/>
              </a:rPr>
              <a:t>-induced </a:t>
            </a:r>
            <a:r>
              <a:rPr lang="en-GB" sz="3200" dirty="0" err="1" smtClean="0">
                <a:latin typeface="Times New Roman" pitchFamily="18" charset="0"/>
                <a:cs typeface="Times New Roman" pitchFamily="18" charset="0"/>
              </a:rPr>
              <a:t>hyperuricemia</a:t>
            </a:r>
            <a:r>
              <a:rPr lang="en-GB" sz="3200" dirty="0" smtClean="0">
                <a:latin typeface="Times New Roman" pitchFamily="18" charset="0"/>
                <a:cs typeface="Times New Roman" pitchFamily="18" charset="0"/>
              </a:rPr>
              <a:t> is asymptomatic. </a:t>
            </a:r>
          </a:p>
          <a:p>
            <a:r>
              <a:rPr lang="en-GB" sz="3200" dirty="0" smtClean="0">
                <a:latin typeface="Times New Roman" pitchFamily="18" charset="0"/>
                <a:cs typeface="Times New Roman" pitchFamily="18" charset="0"/>
              </a:rPr>
              <a:t>However, for patients predisposed to gout, elevation of uric acid may precipitate a gouty attack. </a:t>
            </a:r>
          </a:p>
          <a:p>
            <a:r>
              <a:rPr lang="en-GB" sz="3200" dirty="0" smtClean="0">
                <a:latin typeface="Times New Roman" pitchFamily="18" charset="0"/>
                <a:cs typeface="Times New Roman" pitchFamily="18" charset="0"/>
              </a:rPr>
              <a:t>Patients should be informed about symptoms of gout (tenderness or swelling in joints) and instructed to notify the prescriber if these develop.</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A6D5FDDC-C3D9-48B0-B910-D15705228839}"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316</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blinds(horizontal)">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blinds(horizontal)">
                                      <p:cBhvr>
                                        <p:cTn id="25"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04885"/>
            <a:ext cx="9144000" cy="4524315"/>
          </a:xfrm>
          <a:prstGeom prst="rect">
            <a:avLst/>
          </a:prstGeom>
        </p:spPr>
        <p:txBody>
          <a:bodyPr wrap="square">
            <a:spAutoFit/>
          </a:bodyPr>
          <a:lstStyle/>
          <a:p>
            <a:r>
              <a:rPr lang="en-GB" sz="3200" b="1" u="sng" dirty="0" smtClean="0">
                <a:latin typeface="Times New Roman" pitchFamily="18" charset="0"/>
                <a:cs typeface="Times New Roman" pitchFamily="18" charset="0"/>
              </a:rPr>
              <a:t>Use in Pregnancy</a:t>
            </a:r>
            <a:r>
              <a:rPr lang="en-GB" sz="3200" b="1" dirty="0" smtClean="0">
                <a:latin typeface="Times New Roman" pitchFamily="18" charset="0"/>
                <a:cs typeface="Times New Roman" pitchFamily="18" charset="0"/>
              </a:rPr>
              <a:t>.</a:t>
            </a:r>
          </a:p>
          <a:p>
            <a:r>
              <a:rPr lang="en-GB" sz="3200" dirty="0" smtClean="0">
                <a:latin typeface="Times New Roman" pitchFamily="18" charset="0"/>
                <a:cs typeface="Times New Roman" pitchFamily="18" charset="0"/>
              </a:rPr>
              <a:t>When administered to pregnant laboratory animals, high-ceiling diuretics have caused maternal death, abortion, </a:t>
            </a:r>
            <a:r>
              <a:rPr lang="en-GB" sz="3200" dirty="0" err="1" smtClean="0">
                <a:latin typeface="Times New Roman" pitchFamily="18" charset="0"/>
                <a:cs typeface="Times New Roman" pitchFamily="18" charset="0"/>
              </a:rPr>
              <a:t>fetal</a:t>
            </a:r>
            <a:r>
              <a:rPr lang="en-GB" sz="3200" dirty="0" smtClean="0">
                <a:latin typeface="Times New Roman" pitchFamily="18" charset="0"/>
                <a:cs typeface="Times New Roman" pitchFamily="18" charset="0"/>
              </a:rPr>
              <a:t> </a:t>
            </a:r>
            <a:r>
              <a:rPr lang="en-GB" sz="3200" dirty="0" err="1" smtClean="0">
                <a:latin typeface="Times New Roman" pitchFamily="18" charset="0"/>
                <a:cs typeface="Times New Roman" pitchFamily="18" charset="0"/>
              </a:rPr>
              <a:t>resorption</a:t>
            </a:r>
            <a:r>
              <a:rPr lang="en-GB" sz="3200" dirty="0" smtClean="0">
                <a:latin typeface="Times New Roman" pitchFamily="18" charset="0"/>
                <a:cs typeface="Times New Roman" pitchFamily="18" charset="0"/>
              </a:rPr>
              <a:t>, and other adverse effects. There are no definitive studies on loop diuretics during human pregnancy. </a:t>
            </a:r>
          </a:p>
          <a:p>
            <a:r>
              <a:rPr lang="en-GB" sz="3200" dirty="0" smtClean="0">
                <a:latin typeface="Times New Roman" pitchFamily="18" charset="0"/>
                <a:cs typeface="Times New Roman" pitchFamily="18" charset="0"/>
              </a:rPr>
              <a:t>However, given the toxicity displayed in animals, prudence dictates that pregnant women use these drugs only if absolutely required.</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AD5D4C6-555F-42B0-8452-7B9CFD1571C7}"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317</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linds(horizontal)">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blinds(horizontal)">
                                      <p:cBhvr>
                                        <p:cTn id="2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4624"/>
            <a:ext cx="9144000" cy="6986528"/>
          </a:xfrm>
          <a:prstGeom prst="rect">
            <a:avLst/>
          </a:prstGeom>
        </p:spPr>
        <p:txBody>
          <a:bodyPr wrap="square">
            <a:spAutoFit/>
          </a:bodyPr>
          <a:lstStyle/>
          <a:p>
            <a:r>
              <a:rPr lang="en-GB" sz="3200" b="1" u="sng" dirty="0" smtClean="0">
                <a:latin typeface="Times New Roman" pitchFamily="18" charset="0"/>
                <a:cs typeface="Times New Roman" pitchFamily="18" charset="0"/>
              </a:rPr>
              <a:t>Potassium-Sparing Diuretics.</a:t>
            </a:r>
          </a:p>
          <a:p>
            <a:r>
              <a:rPr lang="en-GB" sz="3200" dirty="0" smtClean="0">
                <a:latin typeface="Times New Roman" pitchFamily="18" charset="0"/>
                <a:cs typeface="Times New Roman" pitchFamily="18" charset="0"/>
              </a:rPr>
              <a:t>The potassium-sparing diuretics (</a:t>
            </a:r>
            <a:r>
              <a:rPr lang="en-GB" sz="3200" dirty="0" err="1" smtClean="0">
                <a:latin typeface="Times New Roman" pitchFamily="18" charset="0"/>
                <a:cs typeface="Times New Roman" pitchFamily="18" charset="0"/>
              </a:rPr>
              <a:t>eg</a:t>
            </a:r>
            <a:r>
              <a:rPr lang="en-GB" sz="3200" dirty="0" smtClean="0">
                <a:latin typeface="Times New Roman" pitchFamily="18" charset="0"/>
                <a:cs typeface="Times New Roman" pitchFamily="18" charset="0"/>
              </a:rPr>
              <a:t>, </a:t>
            </a:r>
            <a:r>
              <a:rPr lang="en-GB" sz="3200" dirty="0" err="1" smtClean="0">
                <a:latin typeface="Times New Roman" pitchFamily="18" charset="0"/>
                <a:cs typeface="Times New Roman" pitchFamily="18" charset="0"/>
              </a:rPr>
              <a:t>spironolactone</a:t>
            </a:r>
            <a:r>
              <a:rPr lang="en-GB" sz="3200" dirty="0" smtClean="0">
                <a:latin typeface="Times New Roman" pitchFamily="18" charset="0"/>
                <a:cs typeface="Times New Roman" pitchFamily="18" charset="0"/>
              </a:rPr>
              <a:t>, </a:t>
            </a:r>
            <a:r>
              <a:rPr lang="en-GB" sz="3200" dirty="0" err="1" smtClean="0">
                <a:latin typeface="Times New Roman" pitchFamily="18" charset="0"/>
                <a:cs typeface="Times New Roman" pitchFamily="18" charset="0"/>
              </a:rPr>
              <a:t>triamterene</a:t>
            </a:r>
            <a:r>
              <a:rPr lang="en-GB" sz="3200" dirty="0" smtClean="0">
                <a:latin typeface="Times New Roman" pitchFamily="18" charset="0"/>
                <a:cs typeface="Times New Roman" pitchFamily="18" charset="0"/>
              </a:rPr>
              <a:t>) can help counterbalance the</a:t>
            </a:r>
          </a:p>
          <a:p>
            <a:r>
              <a:rPr lang="en-GB" sz="3200" dirty="0" smtClean="0">
                <a:latin typeface="Times New Roman" pitchFamily="18" charset="0"/>
                <a:cs typeface="Times New Roman" pitchFamily="18" charset="0"/>
              </a:rPr>
              <a:t>potassium-wasting effects of furosemide, thereby reducing the risk of </a:t>
            </a:r>
            <a:r>
              <a:rPr lang="en-GB" sz="3200" b="1" dirty="0" err="1" smtClean="0">
                <a:latin typeface="Times New Roman" pitchFamily="18" charset="0"/>
                <a:cs typeface="Times New Roman" pitchFamily="18" charset="0"/>
              </a:rPr>
              <a:t>hypokalemia</a:t>
            </a:r>
            <a:r>
              <a:rPr lang="en-GB" sz="3200" dirty="0" smtClean="0">
                <a:latin typeface="Times New Roman" pitchFamily="18" charset="0"/>
                <a:cs typeface="Times New Roman" pitchFamily="18" charset="0"/>
              </a:rPr>
              <a:t>.</a:t>
            </a:r>
          </a:p>
          <a:p>
            <a:r>
              <a:rPr lang="en-GB" sz="3200" b="1" dirty="0" smtClean="0">
                <a:latin typeface="Times New Roman" pitchFamily="18" charset="0"/>
                <a:cs typeface="Times New Roman" pitchFamily="18" charset="0"/>
              </a:rPr>
              <a:t>Lithium.</a:t>
            </a:r>
          </a:p>
          <a:p>
            <a:r>
              <a:rPr lang="en-GB" sz="3200" dirty="0" smtClean="0">
                <a:latin typeface="Times New Roman" pitchFamily="18" charset="0"/>
                <a:cs typeface="Times New Roman" pitchFamily="18" charset="0"/>
              </a:rPr>
              <a:t>Lithium is used to treat bipolar disorder .</a:t>
            </a:r>
          </a:p>
          <a:p>
            <a:r>
              <a:rPr lang="en-GB" sz="3200" dirty="0" smtClean="0">
                <a:latin typeface="Times New Roman" pitchFamily="18" charset="0"/>
                <a:cs typeface="Times New Roman" pitchFamily="18" charset="0"/>
              </a:rPr>
              <a:t>In patients with low sodium, excretion of lithium is reduced. </a:t>
            </a:r>
          </a:p>
          <a:p>
            <a:r>
              <a:rPr lang="en-GB" sz="3200" dirty="0" smtClean="0">
                <a:latin typeface="Times New Roman" pitchFamily="18" charset="0"/>
                <a:cs typeface="Times New Roman" pitchFamily="18" charset="0"/>
              </a:rPr>
              <a:t>Hence, by lowering sodium levels, furosemide can cause lithium to accumulate to toxic levels. </a:t>
            </a:r>
          </a:p>
          <a:p>
            <a:r>
              <a:rPr lang="en-GB" sz="3200" dirty="0" smtClean="0">
                <a:latin typeface="Times New Roman" pitchFamily="18" charset="0"/>
                <a:cs typeface="Times New Roman" pitchFamily="18" charset="0"/>
              </a:rPr>
              <a:t>Accordingly, lithium levels should be monitored, and, if they climb too high, lithium dosage should be reduced.</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4CC7580D-6691-4D93-A76E-A3E37430126C}"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318</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linds(horizontal)">
                                      <p:cBhvr>
                                        <p:cTn id="18" dur="500"/>
                                        <p:tgtEl>
                                          <p:spTgt spid="2">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blinds(horizontal)">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blinds(horizontal)">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blinds(horizontal)">
                                      <p:cBhvr>
                                        <p:cTn id="31" dur="500"/>
                                        <p:tgtEl>
                                          <p:spTgt spid="2">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Effect transition="in" filter="blinds(horizontal)">
                                      <p:cBhvr>
                                        <p:cTn id="36"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51344"/>
            <a:ext cx="9144000" cy="4524315"/>
          </a:xfrm>
          <a:prstGeom prst="rect">
            <a:avLst/>
          </a:prstGeom>
        </p:spPr>
        <p:txBody>
          <a:bodyPr wrap="square">
            <a:spAutoFit/>
          </a:bodyPr>
          <a:lstStyle/>
          <a:p>
            <a:r>
              <a:rPr lang="en-GB" sz="3200" b="1" u="sng" dirty="0" smtClean="0">
                <a:latin typeface="Times New Roman" pitchFamily="18" charset="0"/>
                <a:cs typeface="Times New Roman" pitchFamily="18" charset="0"/>
              </a:rPr>
              <a:t>THIAZIDES AND RELATED DIURETICS</a:t>
            </a:r>
          </a:p>
          <a:p>
            <a:r>
              <a:rPr lang="en-GB" sz="3200" dirty="0" smtClean="0">
                <a:latin typeface="Times New Roman" pitchFamily="18" charset="0"/>
                <a:cs typeface="Times New Roman" pitchFamily="18" charset="0"/>
              </a:rPr>
              <a:t>The </a:t>
            </a:r>
            <a:r>
              <a:rPr lang="en-GB" sz="3200" dirty="0" err="1" smtClean="0">
                <a:latin typeface="Times New Roman" pitchFamily="18" charset="0"/>
                <a:cs typeface="Times New Roman" pitchFamily="18" charset="0"/>
              </a:rPr>
              <a:t>thiazide</a:t>
            </a:r>
            <a:r>
              <a:rPr lang="en-GB" sz="3200" dirty="0" smtClean="0">
                <a:latin typeface="Times New Roman" pitchFamily="18" charset="0"/>
                <a:cs typeface="Times New Roman" pitchFamily="18" charset="0"/>
              </a:rPr>
              <a:t> diuretics (also known as </a:t>
            </a:r>
            <a:r>
              <a:rPr lang="en-GB" sz="3200" dirty="0" err="1" smtClean="0">
                <a:latin typeface="Times New Roman" pitchFamily="18" charset="0"/>
                <a:cs typeface="Times New Roman" pitchFamily="18" charset="0"/>
              </a:rPr>
              <a:t>benzothiadiazides</a:t>
            </a:r>
            <a:r>
              <a:rPr lang="en-GB" sz="3200" dirty="0" smtClean="0">
                <a:latin typeface="Times New Roman" pitchFamily="18" charset="0"/>
                <a:cs typeface="Times New Roman" pitchFamily="18" charset="0"/>
              </a:rPr>
              <a:t>) have effects </a:t>
            </a:r>
            <a:r>
              <a:rPr lang="en-GB" sz="3200" u="sng" dirty="0" smtClean="0">
                <a:latin typeface="Times New Roman" pitchFamily="18" charset="0"/>
                <a:cs typeface="Times New Roman" pitchFamily="18" charset="0"/>
              </a:rPr>
              <a:t>similar</a:t>
            </a:r>
            <a:r>
              <a:rPr lang="en-GB" sz="3200" dirty="0" smtClean="0">
                <a:latin typeface="Times New Roman" pitchFamily="18" charset="0"/>
                <a:cs typeface="Times New Roman" pitchFamily="18" charset="0"/>
              </a:rPr>
              <a:t> to those of the loop diuretics. </a:t>
            </a:r>
          </a:p>
          <a:p>
            <a:r>
              <a:rPr lang="en-GB" sz="3200" dirty="0" smtClean="0">
                <a:latin typeface="Times New Roman" pitchFamily="18" charset="0"/>
                <a:cs typeface="Times New Roman" pitchFamily="18" charset="0"/>
              </a:rPr>
              <a:t>Like the loop diuretics, </a:t>
            </a:r>
            <a:r>
              <a:rPr lang="en-GB" sz="3200" dirty="0" err="1" smtClean="0">
                <a:latin typeface="Times New Roman" pitchFamily="18" charset="0"/>
                <a:cs typeface="Times New Roman" pitchFamily="18" charset="0"/>
              </a:rPr>
              <a:t>thiazides</a:t>
            </a:r>
            <a:r>
              <a:rPr lang="en-GB" sz="3200" dirty="0" smtClean="0">
                <a:latin typeface="Times New Roman" pitchFamily="18" charset="0"/>
                <a:cs typeface="Times New Roman" pitchFamily="18" charset="0"/>
              </a:rPr>
              <a:t> increase renal excretion of sodium, chloride, potassium, and water. </a:t>
            </a:r>
          </a:p>
          <a:p>
            <a:r>
              <a:rPr lang="en-GB" sz="3200" dirty="0" smtClean="0">
                <a:latin typeface="Times New Roman" pitchFamily="18" charset="0"/>
                <a:cs typeface="Times New Roman" pitchFamily="18" charset="0"/>
              </a:rPr>
              <a:t>In addition, </a:t>
            </a:r>
            <a:r>
              <a:rPr lang="en-GB" sz="3200" u="sng" dirty="0" err="1" smtClean="0">
                <a:latin typeface="Times New Roman" pitchFamily="18" charset="0"/>
                <a:cs typeface="Times New Roman" pitchFamily="18" charset="0"/>
              </a:rPr>
              <a:t>thiazides</a:t>
            </a:r>
            <a:r>
              <a:rPr lang="en-GB" sz="3200" u="sng" dirty="0" smtClean="0">
                <a:latin typeface="Times New Roman" pitchFamily="18" charset="0"/>
                <a:cs typeface="Times New Roman" pitchFamily="18" charset="0"/>
              </a:rPr>
              <a:t> elevate plasma levels of uric acid </a:t>
            </a:r>
            <a:r>
              <a:rPr lang="en-GB" sz="3200" dirty="0" smtClean="0">
                <a:latin typeface="Times New Roman" pitchFamily="18" charset="0"/>
                <a:cs typeface="Times New Roman" pitchFamily="18" charset="0"/>
              </a:rPr>
              <a:t>and </a:t>
            </a:r>
            <a:r>
              <a:rPr lang="en-GB" sz="3200" u="sng" dirty="0" smtClean="0">
                <a:latin typeface="Times New Roman" pitchFamily="18" charset="0"/>
                <a:cs typeface="Times New Roman" pitchFamily="18" charset="0"/>
              </a:rPr>
              <a:t>glucose</a:t>
            </a:r>
            <a:r>
              <a:rPr lang="en-GB" sz="3200" dirty="0" smtClean="0">
                <a:latin typeface="Times New Roman" pitchFamily="18" charset="0"/>
                <a:cs typeface="Times New Roman" pitchFamily="18" charset="0"/>
              </a:rPr>
              <a:t> (risk of hyperglycemia). </a:t>
            </a:r>
          </a:p>
          <a:p>
            <a:r>
              <a:rPr lang="en-GB" sz="3200" dirty="0" smtClean="0">
                <a:latin typeface="Times New Roman" pitchFamily="18" charset="0"/>
                <a:cs typeface="Times New Roman" pitchFamily="18" charset="0"/>
              </a:rPr>
              <a:t> </a:t>
            </a:r>
          </a:p>
        </p:txBody>
      </p:sp>
      <p:sp>
        <p:nvSpPr>
          <p:cNvPr id="4" name="Date Placeholder 3"/>
          <p:cNvSpPr>
            <a:spLocks noGrp="1"/>
          </p:cNvSpPr>
          <p:nvPr>
            <p:ph type="dt" sz="half" idx="10"/>
          </p:nvPr>
        </p:nvSpPr>
        <p:spPr/>
        <p:txBody>
          <a:bodyPr/>
          <a:lstStyle/>
          <a:p>
            <a:fld id="{0CC4DC02-7ACF-4D3E-BA2A-DE3429E8954D}" type="datetime12">
              <a:rPr lang="en-US" smtClean="0"/>
              <a:pPr/>
              <a:t>4:25 PM</a:t>
            </a:fld>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319</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Drug Effects</a:t>
            </a:r>
          </a:p>
        </p:txBody>
      </p:sp>
      <p:sp>
        <p:nvSpPr>
          <p:cNvPr id="4" name="Date Placeholder 3"/>
          <p:cNvSpPr>
            <a:spLocks noGrp="1"/>
          </p:cNvSpPr>
          <p:nvPr>
            <p:ph type="dt" sz="half" idx="10"/>
          </p:nvPr>
        </p:nvSpPr>
        <p:spPr/>
        <p:txBody>
          <a:bodyPr/>
          <a:lstStyle/>
          <a:p>
            <a:fld id="{6CA54D2A-3104-4144-86CE-B3E9F58B6959}"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32</a:t>
            </a:fld>
            <a:endParaRPr lang="en-US"/>
          </a:p>
        </p:txBody>
      </p:sp>
      <p:sp>
        <p:nvSpPr>
          <p:cNvPr id="27651" name="Rectangle 3"/>
          <p:cNvSpPr>
            <a:spLocks noGrp="1" noChangeArrowheads="1"/>
          </p:cNvSpPr>
          <p:nvPr>
            <p:ph sz="quarter" idx="1"/>
          </p:nvPr>
        </p:nvSpPr>
        <p:spPr>
          <a:noFill/>
        </p:spPr>
        <p:txBody>
          <a:bodyPr/>
          <a:lstStyle/>
          <a:p>
            <a:pPr eaLnBrk="1" hangingPunct="1">
              <a:buFontTx/>
              <a:buNone/>
            </a:pPr>
            <a:r>
              <a:rPr lang="en-US" dirty="0" smtClean="0"/>
              <a:t>Beneficial Responses</a:t>
            </a:r>
          </a:p>
          <a:p>
            <a:pPr lvl="1" eaLnBrk="1" hangingPunct="1"/>
            <a:r>
              <a:rPr lang="en-US" b="1" dirty="0" smtClean="0"/>
              <a:t>Therapeutic Effect</a:t>
            </a:r>
          </a:p>
          <a:p>
            <a:pPr lvl="2" eaLnBrk="1" hangingPunct="1">
              <a:buFontTx/>
              <a:buNone/>
            </a:pPr>
            <a:r>
              <a:rPr lang="en-US" dirty="0" smtClean="0"/>
              <a:t>The action for which the drug is prescribed</a:t>
            </a:r>
          </a:p>
          <a:p>
            <a:pPr lvl="1" eaLnBrk="1" hangingPunct="1"/>
            <a:r>
              <a:rPr lang="en-US" b="1" dirty="0" smtClean="0"/>
              <a:t>Local Effect</a:t>
            </a:r>
          </a:p>
          <a:p>
            <a:pPr lvl="2" eaLnBrk="1" hangingPunct="1">
              <a:buFontTx/>
              <a:buNone/>
            </a:pPr>
            <a:r>
              <a:rPr lang="en-US" dirty="0" smtClean="0"/>
              <a:t>Confined to a specific part of the body</a:t>
            </a:r>
          </a:p>
          <a:p>
            <a:pPr lvl="1" eaLnBrk="1" hangingPunct="1"/>
            <a:r>
              <a:rPr lang="en-US" b="1" dirty="0" smtClean="0"/>
              <a:t>Systemic Effect</a:t>
            </a:r>
          </a:p>
          <a:p>
            <a:pPr lvl="2" eaLnBrk="1" hangingPunct="1">
              <a:buFontTx/>
              <a:buNone/>
            </a:pPr>
            <a:r>
              <a:rPr lang="en-US" dirty="0" smtClean="0"/>
              <a:t>Generalized, all-inclusive effect on entire body</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76672"/>
            <a:ext cx="9144000" cy="3539430"/>
          </a:xfrm>
          <a:prstGeom prst="rect">
            <a:avLst/>
          </a:prstGeom>
        </p:spPr>
        <p:txBody>
          <a:bodyPr wrap="square">
            <a:spAutoFit/>
          </a:bodyPr>
          <a:lstStyle/>
          <a:p>
            <a:r>
              <a:rPr lang="en-GB" sz="3200" dirty="0" smtClean="0">
                <a:latin typeface="Times New Roman" pitchFamily="18" charset="0"/>
                <a:cs typeface="Times New Roman" pitchFamily="18" charset="0"/>
              </a:rPr>
              <a:t>The principal difference between the </a:t>
            </a:r>
            <a:r>
              <a:rPr lang="en-GB" sz="3200" dirty="0" err="1" smtClean="0">
                <a:latin typeface="Times New Roman" pitchFamily="18" charset="0"/>
                <a:cs typeface="Times New Roman" pitchFamily="18" charset="0"/>
              </a:rPr>
              <a:t>thiazides</a:t>
            </a:r>
            <a:r>
              <a:rPr lang="en-GB" sz="3200" dirty="0" smtClean="0">
                <a:latin typeface="Times New Roman" pitchFamily="18" charset="0"/>
                <a:cs typeface="Times New Roman" pitchFamily="18" charset="0"/>
              </a:rPr>
              <a:t> and high-ceiling agents is that the </a:t>
            </a:r>
            <a:r>
              <a:rPr lang="en-GB" sz="3200" u="sng" dirty="0" smtClean="0">
                <a:latin typeface="Times New Roman" pitchFamily="18" charset="0"/>
                <a:cs typeface="Times New Roman" pitchFamily="18" charset="0"/>
              </a:rPr>
              <a:t>maximum </a:t>
            </a:r>
            <a:r>
              <a:rPr lang="en-GB" sz="3200" u="sng" dirty="0" err="1" smtClean="0">
                <a:latin typeface="Times New Roman" pitchFamily="18" charset="0"/>
                <a:cs typeface="Times New Roman" pitchFamily="18" charset="0"/>
              </a:rPr>
              <a:t>diuresis</a:t>
            </a:r>
            <a:r>
              <a:rPr lang="en-GB" sz="3200" u="sng" dirty="0" smtClean="0">
                <a:latin typeface="Times New Roman" pitchFamily="18" charset="0"/>
                <a:cs typeface="Times New Roman" pitchFamily="18" charset="0"/>
              </a:rPr>
              <a:t> produced by the </a:t>
            </a:r>
            <a:r>
              <a:rPr lang="en-GB" sz="3200" u="sng" dirty="0" err="1" smtClean="0">
                <a:latin typeface="Times New Roman" pitchFamily="18" charset="0"/>
                <a:cs typeface="Times New Roman" pitchFamily="18" charset="0"/>
              </a:rPr>
              <a:t>thiazides</a:t>
            </a:r>
            <a:r>
              <a:rPr lang="en-GB" sz="3200" u="sng" dirty="0" smtClean="0">
                <a:latin typeface="Times New Roman" pitchFamily="18" charset="0"/>
                <a:cs typeface="Times New Roman" pitchFamily="18" charset="0"/>
              </a:rPr>
              <a:t> is </a:t>
            </a:r>
            <a:r>
              <a:rPr lang="en-GB" sz="3200" b="1" i="1" u="sng" dirty="0" smtClean="0">
                <a:latin typeface="Times New Roman" pitchFamily="18" charset="0"/>
                <a:cs typeface="Times New Roman" pitchFamily="18" charset="0"/>
              </a:rPr>
              <a:t>considerably lower </a:t>
            </a:r>
            <a:r>
              <a:rPr lang="en-GB" sz="3200" dirty="0" smtClean="0">
                <a:latin typeface="Times New Roman" pitchFamily="18" charset="0"/>
                <a:cs typeface="Times New Roman" pitchFamily="18" charset="0"/>
              </a:rPr>
              <a:t>than the maximum </a:t>
            </a:r>
            <a:r>
              <a:rPr lang="en-GB" sz="3200" dirty="0" err="1" smtClean="0">
                <a:latin typeface="Times New Roman" pitchFamily="18" charset="0"/>
                <a:cs typeface="Times New Roman" pitchFamily="18" charset="0"/>
              </a:rPr>
              <a:t>diuresis</a:t>
            </a:r>
            <a:r>
              <a:rPr lang="en-GB" sz="3200" dirty="0" smtClean="0">
                <a:latin typeface="Times New Roman" pitchFamily="18" charset="0"/>
                <a:cs typeface="Times New Roman" pitchFamily="18" charset="0"/>
              </a:rPr>
              <a:t> produced by the high-ceiling drugs.</a:t>
            </a:r>
          </a:p>
          <a:p>
            <a:r>
              <a:rPr lang="en-GB" sz="3200" dirty="0" smtClean="0">
                <a:latin typeface="Times New Roman" pitchFamily="18" charset="0"/>
                <a:cs typeface="Times New Roman" pitchFamily="18" charset="0"/>
              </a:rPr>
              <a:t>In addition, whereas loop diuretics can be effective even when urine flow is scant, </a:t>
            </a:r>
            <a:r>
              <a:rPr lang="en-GB" sz="3200" dirty="0" err="1" smtClean="0">
                <a:latin typeface="Times New Roman" pitchFamily="18" charset="0"/>
                <a:cs typeface="Times New Roman" pitchFamily="18" charset="0"/>
              </a:rPr>
              <a:t>thiazides</a:t>
            </a:r>
            <a:r>
              <a:rPr lang="en-GB" sz="3200" dirty="0" smtClean="0">
                <a:latin typeface="Times New Roman" pitchFamily="18" charset="0"/>
                <a:cs typeface="Times New Roman" pitchFamily="18" charset="0"/>
              </a:rPr>
              <a:t> cannot.</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E23C3EBE-23FE-4EB6-8B50-8FA691C228C7}"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320</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76672"/>
            <a:ext cx="9144000" cy="2062103"/>
          </a:xfrm>
          <a:prstGeom prst="rect">
            <a:avLst/>
          </a:prstGeom>
        </p:spPr>
        <p:txBody>
          <a:bodyPr wrap="square">
            <a:spAutoFit/>
          </a:bodyPr>
          <a:lstStyle/>
          <a:p>
            <a:r>
              <a:rPr lang="en-GB" sz="3200" b="1" u="sng" dirty="0" smtClean="0">
                <a:latin typeface="Times New Roman" pitchFamily="18" charset="0"/>
                <a:cs typeface="Times New Roman" pitchFamily="18" charset="0"/>
              </a:rPr>
              <a:t>Hydrochlorothiazide(HCTZ)</a:t>
            </a:r>
          </a:p>
          <a:p>
            <a:r>
              <a:rPr lang="en-GB" sz="3200" dirty="0" smtClean="0">
                <a:latin typeface="Times New Roman" pitchFamily="18" charset="0"/>
                <a:cs typeface="Times New Roman" pitchFamily="18" charset="0"/>
              </a:rPr>
              <a:t>Hydrochlorothiazide is the most widely used </a:t>
            </a:r>
            <a:r>
              <a:rPr lang="en-GB" sz="3200" dirty="0" err="1" smtClean="0">
                <a:latin typeface="Times New Roman" pitchFamily="18" charset="0"/>
                <a:cs typeface="Times New Roman" pitchFamily="18" charset="0"/>
              </a:rPr>
              <a:t>thiazide</a:t>
            </a:r>
            <a:r>
              <a:rPr lang="en-GB" sz="3200" dirty="0" smtClean="0">
                <a:latin typeface="Times New Roman" pitchFamily="18" charset="0"/>
                <a:cs typeface="Times New Roman" pitchFamily="18" charset="0"/>
              </a:rPr>
              <a:t> diuretic.</a:t>
            </a:r>
          </a:p>
          <a:p>
            <a:r>
              <a:rPr lang="en-GB" sz="3200" dirty="0" smtClean="0">
                <a:latin typeface="Times New Roman" pitchFamily="18" charset="0"/>
                <a:cs typeface="Times New Roman" pitchFamily="18" charset="0"/>
              </a:rPr>
              <a:t>Used in hypertension.</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74A2DDE5-5D54-4BE1-BFFF-DED05FA06E2F}"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321</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45663"/>
            <a:ext cx="9144000" cy="3539430"/>
          </a:xfrm>
          <a:prstGeom prst="rect">
            <a:avLst/>
          </a:prstGeom>
        </p:spPr>
        <p:txBody>
          <a:bodyPr wrap="square">
            <a:spAutoFit/>
          </a:bodyPr>
          <a:lstStyle/>
          <a:p>
            <a:r>
              <a:rPr lang="en-GB" sz="3200" dirty="0" smtClean="0">
                <a:latin typeface="Times New Roman" pitchFamily="18" charset="0"/>
                <a:cs typeface="Times New Roman" pitchFamily="18" charset="0"/>
              </a:rPr>
              <a:t>Hydrochlorothiazide promotes urine production by </a:t>
            </a:r>
            <a:r>
              <a:rPr lang="en-GB" sz="3200" b="1" dirty="0" smtClean="0">
                <a:latin typeface="Times New Roman" pitchFamily="18" charset="0"/>
                <a:cs typeface="Times New Roman" pitchFamily="18" charset="0"/>
              </a:rPr>
              <a:t>blocking the </a:t>
            </a:r>
            <a:r>
              <a:rPr lang="en-GB" sz="3200" b="1" dirty="0" err="1" smtClean="0">
                <a:latin typeface="Times New Roman" pitchFamily="18" charset="0"/>
                <a:cs typeface="Times New Roman" pitchFamily="18" charset="0"/>
              </a:rPr>
              <a:t>reabsorption</a:t>
            </a:r>
            <a:r>
              <a:rPr lang="en-GB" sz="3200" b="1" dirty="0" smtClean="0">
                <a:latin typeface="Times New Roman" pitchFamily="18" charset="0"/>
                <a:cs typeface="Times New Roman" pitchFamily="18" charset="0"/>
              </a:rPr>
              <a:t> </a:t>
            </a:r>
            <a:r>
              <a:rPr lang="en-GB" sz="3200" dirty="0" smtClean="0">
                <a:latin typeface="Times New Roman" pitchFamily="18" charset="0"/>
                <a:cs typeface="Times New Roman" pitchFamily="18" charset="0"/>
              </a:rPr>
              <a:t>of sodium and chloride in the early segment of the distal convoluted tubule.</a:t>
            </a:r>
          </a:p>
          <a:p>
            <a:endParaRPr lang="en-GB" sz="3200" i="1" dirty="0" smtClean="0">
              <a:latin typeface="Times New Roman" pitchFamily="18" charset="0"/>
              <a:cs typeface="Times New Roman" pitchFamily="18" charset="0"/>
            </a:endParaRPr>
          </a:p>
          <a:p>
            <a:r>
              <a:rPr lang="en-GB" sz="3200" dirty="0" smtClean="0">
                <a:latin typeface="Times New Roman" pitchFamily="18" charset="0"/>
                <a:cs typeface="Times New Roman" pitchFamily="18" charset="0"/>
              </a:rPr>
              <a:t>Retention of sodium and chloride in the </a:t>
            </a:r>
            <a:r>
              <a:rPr lang="en-GB" sz="3200" dirty="0" err="1" smtClean="0">
                <a:latin typeface="Times New Roman" pitchFamily="18" charset="0"/>
                <a:cs typeface="Times New Roman" pitchFamily="18" charset="0"/>
              </a:rPr>
              <a:t>nephron</a:t>
            </a:r>
            <a:r>
              <a:rPr lang="en-GB" sz="3200" dirty="0" smtClean="0">
                <a:latin typeface="Times New Roman" pitchFamily="18" charset="0"/>
                <a:cs typeface="Times New Roman" pitchFamily="18" charset="0"/>
              </a:rPr>
              <a:t> causes water to be retained as well, thereby producing an increased flow of urine. </a:t>
            </a:r>
          </a:p>
        </p:txBody>
      </p:sp>
      <p:sp>
        <p:nvSpPr>
          <p:cNvPr id="3" name="Date Placeholder 2"/>
          <p:cNvSpPr>
            <a:spLocks noGrp="1"/>
          </p:cNvSpPr>
          <p:nvPr>
            <p:ph type="dt" sz="half" idx="10"/>
          </p:nvPr>
        </p:nvSpPr>
        <p:spPr/>
        <p:txBody>
          <a:bodyPr/>
          <a:lstStyle/>
          <a:p>
            <a:fld id="{0846DED8-66BE-4045-8460-D4AE6607F3E5}"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322</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9136"/>
            <a:ext cx="9144000" cy="6986528"/>
          </a:xfrm>
          <a:prstGeom prst="rect">
            <a:avLst/>
          </a:prstGeom>
        </p:spPr>
        <p:txBody>
          <a:bodyPr wrap="square">
            <a:spAutoFit/>
          </a:bodyPr>
          <a:lstStyle/>
          <a:p>
            <a:r>
              <a:rPr lang="en-GB" sz="3200" dirty="0" smtClean="0">
                <a:latin typeface="Times New Roman" pitchFamily="18" charset="0"/>
                <a:cs typeface="Times New Roman" pitchFamily="18" charset="0"/>
              </a:rPr>
              <a:t>Since only 10% of filtered sodium and chloride is normally reabsorbed at the site where </a:t>
            </a:r>
            <a:r>
              <a:rPr lang="en-GB" sz="3200" dirty="0" err="1" smtClean="0">
                <a:latin typeface="Times New Roman" pitchFamily="18" charset="0"/>
                <a:cs typeface="Times New Roman" pitchFamily="18" charset="0"/>
              </a:rPr>
              <a:t>thiazides</a:t>
            </a:r>
            <a:r>
              <a:rPr lang="en-GB" sz="3200" dirty="0" smtClean="0">
                <a:latin typeface="Times New Roman" pitchFamily="18" charset="0"/>
                <a:cs typeface="Times New Roman" pitchFamily="18" charset="0"/>
              </a:rPr>
              <a:t> act, the maximum urine flow these drugs can produce is lower than with the high-ceiling drugs.</a:t>
            </a:r>
          </a:p>
          <a:p>
            <a:endParaRPr lang="en-GB" sz="3200" dirty="0" smtClean="0">
              <a:latin typeface="Times New Roman" pitchFamily="18" charset="0"/>
              <a:cs typeface="Times New Roman" pitchFamily="18" charset="0"/>
            </a:endParaRPr>
          </a:p>
          <a:p>
            <a:r>
              <a:rPr lang="en-GB" sz="3200" dirty="0" smtClean="0">
                <a:latin typeface="Times New Roman" pitchFamily="18" charset="0"/>
                <a:cs typeface="Times New Roman" pitchFamily="18" charset="0"/>
              </a:rPr>
              <a:t>The ability of </a:t>
            </a:r>
            <a:r>
              <a:rPr lang="en-GB" sz="3200" dirty="0" err="1" smtClean="0">
                <a:latin typeface="Times New Roman" pitchFamily="18" charset="0"/>
                <a:cs typeface="Times New Roman" pitchFamily="18" charset="0"/>
              </a:rPr>
              <a:t>thiazides</a:t>
            </a:r>
            <a:r>
              <a:rPr lang="en-GB" sz="3200" dirty="0" smtClean="0">
                <a:latin typeface="Times New Roman" pitchFamily="18" charset="0"/>
                <a:cs typeface="Times New Roman" pitchFamily="18" charset="0"/>
              </a:rPr>
              <a:t> to promote </a:t>
            </a:r>
            <a:r>
              <a:rPr lang="en-GB" sz="3200" dirty="0" err="1" smtClean="0">
                <a:latin typeface="Times New Roman" pitchFamily="18" charset="0"/>
                <a:cs typeface="Times New Roman" pitchFamily="18" charset="0"/>
              </a:rPr>
              <a:t>diuresis</a:t>
            </a:r>
            <a:r>
              <a:rPr lang="en-GB" sz="3200" dirty="0" smtClean="0">
                <a:latin typeface="Times New Roman" pitchFamily="18" charset="0"/>
                <a:cs typeface="Times New Roman" pitchFamily="18" charset="0"/>
              </a:rPr>
              <a:t> is </a:t>
            </a:r>
            <a:r>
              <a:rPr lang="en-GB" sz="3200" b="1" dirty="0" smtClean="0">
                <a:latin typeface="Times New Roman" pitchFamily="18" charset="0"/>
                <a:cs typeface="Times New Roman" pitchFamily="18" charset="0"/>
              </a:rPr>
              <a:t>dependent</a:t>
            </a:r>
            <a:r>
              <a:rPr lang="en-GB" sz="3200" dirty="0" smtClean="0">
                <a:latin typeface="Times New Roman" pitchFamily="18" charset="0"/>
                <a:cs typeface="Times New Roman" pitchFamily="18" charset="0"/>
              </a:rPr>
              <a:t> on adequate kidney function. </a:t>
            </a:r>
          </a:p>
          <a:p>
            <a:endParaRPr lang="en-GB" sz="3200" dirty="0" smtClean="0">
              <a:latin typeface="Times New Roman" pitchFamily="18" charset="0"/>
              <a:cs typeface="Times New Roman" pitchFamily="18" charset="0"/>
            </a:endParaRPr>
          </a:p>
          <a:p>
            <a:r>
              <a:rPr lang="en-GB" sz="3200" dirty="0" smtClean="0">
                <a:latin typeface="Times New Roman" pitchFamily="18" charset="0"/>
                <a:cs typeface="Times New Roman" pitchFamily="18" charset="0"/>
              </a:rPr>
              <a:t>These drugs are ineffective when GFR is low (less than 15 to 20 </a:t>
            </a:r>
            <a:r>
              <a:rPr lang="en-GB" sz="3200" dirty="0" err="1" smtClean="0">
                <a:latin typeface="Times New Roman" pitchFamily="18" charset="0"/>
                <a:cs typeface="Times New Roman" pitchFamily="18" charset="0"/>
              </a:rPr>
              <a:t>mL</a:t>
            </a:r>
            <a:r>
              <a:rPr lang="en-GB" sz="3200" dirty="0" smtClean="0">
                <a:latin typeface="Times New Roman" pitchFamily="18" charset="0"/>
                <a:cs typeface="Times New Roman" pitchFamily="18" charset="0"/>
              </a:rPr>
              <a:t>/min). </a:t>
            </a:r>
          </a:p>
          <a:p>
            <a:endParaRPr lang="en-GB" sz="3200" dirty="0" smtClean="0">
              <a:latin typeface="Times New Roman" pitchFamily="18" charset="0"/>
              <a:cs typeface="Times New Roman" pitchFamily="18" charset="0"/>
            </a:endParaRPr>
          </a:p>
          <a:p>
            <a:r>
              <a:rPr lang="en-GB" sz="3200" dirty="0" smtClean="0">
                <a:latin typeface="Times New Roman" pitchFamily="18" charset="0"/>
                <a:cs typeface="Times New Roman" pitchFamily="18" charset="0"/>
              </a:rPr>
              <a:t>Hence, in contrast to the high-ceiling agents, </a:t>
            </a:r>
            <a:r>
              <a:rPr lang="en-GB" sz="3200" dirty="0" err="1" smtClean="0">
                <a:latin typeface="Times New Roman" pitchFamily="18" charset="0"/>
                <a:cs typeface="Times New Roman" pitchFamily="18" charset="0"/>
              </a:rPr>
              <a:t>thiazides</a:t>
            </a:r>
            <a:r>
              <a:rPr lang="en-GB" sz="3200" dirty="0" smtClean="0">
                <a:latin typeface="Times New Roman" pitchFamily="18" charset="0"/>
                <a:cs typeface="Times New Roman" pitchFamily="18" charset="0"/>
              </a:rPr>
              <a:t> cannot be used to promote fluid loss in patients with severe renal impairment.</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B4F9C23A-0F8E-4707-90B7-88BF463C859F}"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323</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linds(horizontal)">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blinds(horizontal)">
                                      <p:cBhvr>
                                        <p:cTn id="2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08720"/>
            <a:ext cx="9144000" cy="3539430"/>
          </a:xfrm>
          <a:prstGeom prst="rect">
            <a:avLst/>
          </a:prstGeom>
        </p:spPr>
        <p:txBody>
          <a:bodyPr wrap="square">
            <a:spAutoFit/>
          </a:bodyPr>
          <a:lstStyle/>
          <a:p>
            <a:r>
              <a:rPr lang="en-GB" sz="3200" b="1" dirty="0" smtClean="0">
                <a:latin typeface="Times New Roman" pitchFamily="18" charset="0"/>
                <a:cs typeface="Times New Roman" pitchFamily="18" charset="0"/>
              </a:rPr>
              <a:t>Pharmacokinetics</a:t>
            </a:r>
          </a:p>
          <a:p>
            <a:r>
              <a:rPr lang="en-GB" sz="3200" dirty="0" err="1" smtClean="0">
                <a:latin typeface="Times New Roman" pitchFamily="18" charset="0"/>
                <a:cs typeface="Times New Roman" pitchFamily="18" charset="0"/>
              </a:rPr>
              <a:t>Diuresis</a:t>
            </a:r>
            <a:r>
              <a:rPr lang="en-GB" sz="3200" dirty="0" smtClean="0">
                <a:latin typeface="Times New Roman" pitchFamily="18" charset="0"/>
                <a:cs typeface="Times New Roman" pitchFamily="18" charset="0"/>
              </a:rPr>
              <a:t> begins about 2 hours after oral administration. </a:t>
            </a:r>
          </a:p>
          <a:p>
            <a:endParaRPr lang="en-GB" sz="3200" dirty="0" smtClean="0">
              <a:latin typeface="Times New Roman" pitchFamily="18" charset="0"/>
              <a:cs typeface="Times New Roman" pitchFamily="18" charset="0"/>
            </a:endParaRPr>
          </a:p>
          <a:p>
            <a:r>
              <a:rPr lang="en-GB" sz="3200" dirty="0" smtClean="0">
                <a:latin typeface="Times New Roman" pitchFamily="18" charset="0"/>
                <a:cs typeface="Times New Roman" pitchFamily="18" charset="0"/>
              </a:rPr>
              <a:t>Effects peak within 4 to 6 hours, and may persist up to 12 hours. Most of the drug is excreted unchanged in the urine.</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CD253ADD-0F42-4EF6-AF5F-1B16D472C21E}"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324</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blinds(horizontal)">
                                      <p:cBhvr>
                                        <p:cTn id="15"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32656"/>
            <a:ext cx="9144000" cy="4524315"/>
          </a:xfrm>
          <a:prstGeom prst="rect">
            <a:avLst/>
          </a:prstGeom>
        </p:spPr>
        <p:txBody>
          <a:bodyPr wrap="square">
            <a:spAutoFit/>
          </a:bodyPr>
          <a:lstStyle/>
          <a:p>
            <a:r>
              <a:rPr lang="en-GB" sz="3200" b="1" u="sng" dirty="0" smtClean="0">
                <a:latin typeface="Times New Roman" pitchFamily="18" charset="0"/>
                <a:cs typeface="Times New Roman" pitchFamily="18" charset="0"/>
              </a:rPr>
              <a:t>Therapeutic Uses</a:t>
            </a:r>
          </a:p>
          <a:p>
            <a:r>
              <a:rPr lang="en-GB" sz="3200" b="1" dirty="0" smtClean="0">
                <a:latin typeface="Times New Roman" pitchFamily="18" charset="0"/>
                <a:cs typeface="Times New Roman" pitchFamily="18" charset="0"/>
              </a:rPr>
              <a:t>Essential Hypertension</a:t>
            </a:r>
            <a:r>
              <a:rPr lang="en-GB" sz="3200" dirty="0" smtClean="0">
                <a:latin typeface="Times New Roman" pitchFamily="18" charset="0"/>
                <a:cs typeface="Times New Roman" pitchFamily="18" charset="0"/>
              </a:rPr>
              <a:t>.</a:t>
            </a:r>
          </a:p>
          <a:p>
            <a:r>
              <a:rPr lang="en-GB" sz="3200" dirty="0" smtClean="0">
                <a:latin typeface="Times New Roman" pitchFamily="18" charset="0"/>
                <a:cs typeface="Times New Roman" pitchFamily="18" charset="0"/>
              </a:rPr>
              <a:t>The primary indication for hydrochlorothiazide is hypertension, a condition for which </a:t>
            </a:r>
            <a:r>
              <a:rPr lang="en-GB" sz="3200" dirty="0" err="1" smtClean="0">
                <a:latin typeface="Times New Roman" pitchFamily="18" charset="0"/>
                <a:cs typeface="Times New Roman" pitchFamily="18" charset="0"/>
              </a:rPr>
              <a:t>thiazides</a:t>
            </a:r>
            <a:r>
              <a:rPr lang="en-GB" sz="3200" dirty="0" smtClean="0">
                <a:latin typeface="Times New Roman" pitchFamily="18" charset="0"/>
                <a:cs typeface="Times New Roman" pitchFamily="18" charset="0"/>
              </a:rPr>
              <a:t> are often drugs of first choice. </a:t>
            </a:r>
          </a:p>
          <a:p>
            <a:endParaRPr lang="en-GB" sz="3200" dirty="0" smtClean="0">
              <a:latin typeface="Times New Roman" pitchFamily="18" charset="0"/>
              <a:cs typeface="Times New Roman" pitchFamily="18" charset="0"/>
            </a:endParaRPr>
          </a:p>
          <a:p>
            <a:r>
              <a:rPr lang="en-GB" sz="3200" dirty="0" smtClean="0">
                <a:latin typeface="Times New Roman" pitchFamily="18" charset="0"/>
                <a:cs typeface="Times New Roman" pitchFamily="18" charset="0"/>
              </a:rPr>
              <a:t>For many hypertensive patients, blood pressure can be controlled with a </a:t>
            </a:r>
            <a:r>
              <a:rPr lang="en-GB" sz="3200" dirty="0" err="1" smtClean="0">
                <a:latin typeface="Times New Roman" pitchFamily="18" charset="0"/>
                <a:cs typeface="Times New Roman" pitchFamily="18" charset="0"/>
              </a:rPr>
              <a:t>thiazide</a:t>
            </a:r>
            <a:r>
              <a:rPr lang="en-GB" sz="3200" dirty="0" smtClean="0">
                <a:latin typeface="Times New Roman" pitchFamily="18" charset="0"/>
                <a:cs typeface="Times New Roman" pitchFamily="18" charset="0"/>
              </a:rPr>
              <a:t> alone, although many other patients require </a:t>
            </a:r>
            <a:r>
              <a:rPr lang="en-GB" sz="3200" b="1" dirty="0" smtClean="0">
                <a:latin typeface="Times New Roman" pitchFamily="18" charset="0"/>
                <a:cs typeface="Times New Roman" pitchFamily="18" charset="0"/>
              </a:rPr>
              <a:t>multiple-drug therapy</a:t>
            </a:r>
            <a:r>
              <a:rPr lang="en-GB" sz="3200" dirty="0" smtClean="0">
                <a:latin typeface="Times New Roman" pitchFamily="18" charset="0"/>
                <a:cs typeface="Times New Roman" pitchFamily="18" charset="0"/>
              </a:rPr>
              <a:t>. </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5C6B69FD-DA89-4928-89FC-9D6863F3BBC4}"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325</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blinds(horizontal)">
                                      <p:cBhvr>
                                        <p:cTn id="20"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7384"/>
            <a:ext cx="9144000" cy="6494085"/>
          </a:xfrm>
          <a:prstGeom prst="rect">
            <a:avLst/>
          </a:prstGeom>
        </p:spPr>
        <p:txBody>
          <a:bodyPr wrap="square">
            <a:spAutoFit/>
          </a:bodyPr>
          <a:lstStyle/>
          <a:p>
            <a:r>
              <a:rPr lang="en-GB" sz="3200" b="1" dirty="0" smtClean="0">
                <a:latin typeface="Times New Roman" pitchFamily="18" charset="0"/>
                <a:cs typeface="Times New Roman" pitchFamily="18" charset="0"/>
              </a:rPr>
              <a:t>Edema</a:t>
            </a:r>
            <a:r>
              <a:rPr lang="en-GB" sz="3200" dirty="0" smtClean="0">
                <a:latin typeface="Times New Roman" pitchFamily="18" charset="0"/>
                <a:cs typeface="Times New Roman" pitchFamily="18" charset="0"/>
              </a:rPr>
              <a:t>.</a:t>
            </a:r>
          </a:p>
          <a:p>
            <a:r>
              <a:rPr lang="en-GB" sz="3200" dirty="0" err="1" smtClean="0">
                <a:latin typeface="Times New Roman" pitchFamily="18" charset="0"/>
                <a:cs typeface="Times New Roman" pitchFamily="18" charset="0"/>
              </a:rPr>
              <a:t>Thiazides</a:t>
            </a:r>
            <a:r>
              <a:rPr lang="en-GB" sz="3200" dirty="0" smtClean="0">
                <a:latin typeface="Times New Roman" pitchFamily="18" charset="0"/>
                <a:cs typeface="Times New Roman" pitchFamily="18" charset="0"/>
              </a:rPr>
              <a:t> are preferred drugs for mobilizing edema associated with mild to moderate heart failure. </a:t>
            </a:r>
          </a:p>
          <a:p>
            <a:r>
              <a:rPr lang="en-GB" sz="3200" dirty="0" smtClean="0">
                <a:latin typeface="Times New Roman" pitchFamily="18" charset="0"/>
                <a:cs typeface="Times New Roman" pitchFamily="18" charset="0"/>
              </a:rPr>
              <a:t>They are also given to mobilize edema associated with hepatic or renal disease.</a:t>
            </a:r>
          </a:p>
          <a:p>
            <a:endParaRPr lang="en-GB" sz="3200" dirty="0" smtClean="0">
              <a:latin typeface="Times New Roman" pitchFamily="18" charset="0"/>
              <a:cs typeface="Times New Roman" pitchFamily="18" charset="0"/>
            </a:endParaRPr>
          </a:p>
          <a:p>
            <a:r>
              <a:rPr lang="en-GB" sz="3200" b="1" dirty="0" smtClean="0">
                <a:latin typeface="Times New Roman" pitchFamily="18" charset="0"/>
                <a:cs typeface="Times New Roman" pitchFamily="18" charset="0"/>
              </a:rPr>
              <a:t>Diabetes Insipidus.</a:t>
            </a:r>
          </a:p>
          <a:p>
            <a:r>
              <a:rPr lang="en-GB" sz="3200" dirty="0" smtClean="0">
                <a:latin typeface="Times New Roman" pitchFamily="18" charset="0"/>
                <a:cs typeface="Times New Roman" pitchFamily="18" charset="0"/>
              </a:rPr>
              <a:t>Diabetes insipidus is a rare condition characterized by excessive production of urine. </a:t>
            </a:r>
          </a:p>
          <a:p>
            <a:r>
              <a:rPr lang="en-GB" sz="3200" dirty="0" smtClean="0">
                <a:latin typeface="Times New Roman" pitchFamily="18" charset="0"/>
                <a:cs typeface="Times New Roman" pitchFamily="18" charset="0"/>
              </a:rPr>
              <a:t>In patients with this disorder, </a:t>
            </a:r>
            <a:r>
              <a:rPr lang="en-GB" sz="3200" dirty="0" err="1" smtClean="0">
                <a:latin typeface="Times New Roman" pitchFamily="18" charset="0"/>
                <a:cs typeface="Times New Roman" pitchFamily="18" charset="0"/>
              </a:rPr>
              <a:t>thiazides</a:t>
            </a:r>
            <a:r>
              <a:rPr lang="en-GB" sz="3200" dirty="0" smtClean="0">
                <a:latin typeface="Times New Roman" pitchFamily="18" charset="0"/>
                <a:cs typeface="Times New Roman" pitchFamily="18" charset="0"/>
              </a:rPr>
              <a:t> reduce urine production by 30% to 50%. The mechanism of this paradoxical effect is unclear.</a:t>
            </a:r>
          </a:p>
          <a:p>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33048D8C-C190-4817-B48F-DCDEED1F4594}"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326</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blinds(horizontal)">
                                      <p:cBhvr>
                                        <p:cTn id="18" dur="500"/>
                                        <p:tgtEl>
                                          <p:spTgt spid="2">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blinds(horizontal)">
                                      <p:cBhvr>
                                        <p:cTn id="21" dur="500"/>
                                        <p:tgtEl>
                                          <p:spTgt spid="2">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blinds(horizontal)">
                                      <p:cBhvr>
                                        <p:cTn id="24"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74345"/>
            <a:ext cx="9144000" cy="5016758"/>
          </a:xfrm>
          <a:prstGeom prst="rect">
            <a:avLst/>
          </a:prstGeom>
        </p:spPr>
        <p:txBody>
          <a:bodyPr wrap="square">
            <a:spAutoFit/>
          </a:bodyPr>
          <a:lstStyle/>
          <a:p>
            <a:r>
              <a:rPr lang="en-GB" sz="3200" b="1" dirty="0" smtClean="0">
                <a:latin typeface="Times New Roman" pitchFamily="18" charset="0"/>
                <a:cs typeface="Times New Roman" pitchFamily="18" charset="0"/>
              </a:rPr>
              <a:t>Adverse Effects</a:t>
            </a:r>
          </a:p>
          <a:p>
            <a:r>
              <a:rPr lang="en-GB" sz="3200" dirty="0" smtClean="0">
                <a:latin typeface="Times New Roman" pitchFamily="18" charset="0"/>
                <a:cs typeface="Times New Roman" pitchFamily="18" charset="0"/>
              </a:rPr>
              <a:t>The adverse effects of </a:t>
            </a:r>
            <a:r>
              <a:rPr lang="en-GB" sz="3200" dirty="0" err="1" smtClean="0">
                <a:latin typeface="Times New Roman" pitchFamily="18" charset="0"/>
                <a:cs typeface="Times New Roman" pitchFamily="18" charset="0"/>
              </a:rPr>
              <a:t>thiazide</a:t>
            </a:r>
            <a:r>
              <a:rPr lang="en-GB" sz="3200" dirty="0" smtClean="0">
                <a:latin typeface="Times New Roman" pitchFamily="18" charset="0"/>
                <a:cs typeface="Times New Roman" pitchFamily="18" charset="0"/>
              </a:rPr>
              <a:t> diuretics are similar to those of the high-ceiling agents. </a:t>
            </a:r>
          </a:p>
          <a:p>
            <a:r>
              <a:rPr lang="en-GB" sz="3200" dirty="0" smtClean="0">
                <a:latin typeface="Times New Roman" pitchFamily="18" charset="0"/>
                <a:cs typeface="Times New Roman" pitchFamily="18" charset="0"/>
              </a:rPr>
              <a:t>In fact, with the exception that </a:t>
            </a:r>
            <a:r>
              <a:rPr lang="en-GB" sz="3200" dirty="0" err="1" smtClean="0">
                <a:latin typeface="Times New Roman" pitchFamily="18" charset="0"/>
                <a:cs typeface="Times New Roman" pitchFamily="18" charset="0"/>
              </a:rPr>
              <a:t>thiazides</a:t>
            </a:r>
            <a:r>
              <a:rPr lang="en-GB" sz="3200" dirty="0" smtClean="0">
                <a:latin typeface="Times New Roman" pitchFamily="18" charset="0"/>
                <a:cs typeface="Times New Roman" pitchFamily="18" charset="0"/>
              </a:rPr>
              <a:t> lack </a:t>
            </a:r>
            <a:r>
              <a:rPr lang="en-GB" sz="3200" b="1" dirty="0" err="1" smtClean="0">
                <a:latin typeface="Times New Roman" pitchFamily="18" charset="0"/>
                <a:cs typeface="Times New Roman" pitchFamily="18" charset="0"/>
              </a:rPr>
              <a:t>ototoxic</a:t>
            </a:r>
            <a:r>
              <a:rPr lang="en-GB" sz="3200" dirty="0" smtClean="0">
                <a:latin typeface="Times New Roman" pitchFamily="18" charset="0"/>
                <a:cs typeface="Times New Roman" pitchFamily="18" charset="0"/>
              </a:rPr>
              <a:t> actions, the adverse effects of the </a:t>
            </a:r>
            <a:r>
              <a:rPr lang="en-GB" sz="3200" dirty="0" err="1" smtClean="0">
                <a:latin typeface="Times New Roman" pitchFamily="18" charset="0"/>
                <a:cs typeface="Times New Roman" pitchFamily="18" charset="0"/>
              </a:rPr>
              <a:t>thiazides</a:t>
            </a:r>
            <a:r>
              <a:rPr lang="en-GB" sz="3200" dirty="0" smtClean="0">
                <a:latin typeface="Times New Roman" pitchFamily="18" charset="0"/>
                <a:cs typeface="Times New Roman" pitchFamily="18" charset="0"/>
              </a:rPr>
              <a:t> and</a:t>
            </a:r>
          </a:p>
          <a:p>
            <a:r>
              <a:rPr lang="en-GB" sz="3200" dirty="0" smtClean="0">
                <a:latin typeface="Times New Roman" pitchFamily="18" charset="0"/>
                <a:cs typeface="Times New Roman" pitchFamily="18" charset="0"/>
              </a:rPr>
              <a:t>loop diuretics are nearly identical.</a:t>
            </a:r>
          </a:p>
          <a:p>
            <a:r>
              <a:rPr lang="en-GB" sz="3200" dirty="0" err="1" smtClean="0">
                <a:latin typeface="Times New Roman" pitchFamily="18" charset="0"/>
                <a:cs typeface="Times New Roman" pitchFamily="18" charset="0"/>
              </a:rPr>
              <a:t>Hyponatremia</a:t>
            </a:r>
            <a:r>
              <a:rPr lang="en-GB" sz="3200" dirty="0" smtClean="0">
                <a:latin typeface="Times New Roman" pitchFamily="18" charset="0"/>
                <a:cs typeface="Times New Roman" pitchFamily="18" charset="0"/>
              </a:rPr>
              <a:t>, </a:t>
            </a:r>
            <a:r>
              <a:rPr lang="en-GB" sz="3200" dirty="0" err="1" smtClean="0">
                <a:latin typeface="Times New Roman" pitchFamily="18" charset="0"/>
                <a:cs typeface="Times New Roman" pitchFamily="18" charset="0"/>
              </a:rPr>
              <a:t>Hypochloremia</a:t>
            </a:r>
            <a:r>
              <a:rPr lang="en-GB" sz="3200" dirty="0" smtClean="0">
                <a:latin typeface="Times New Roman" pitchFamily="18" charset="0"/>
                <a:cs typeface="Times New Roman" pitchFamily="18" charset="0"/>
              </a:rPr>
              <a:t>, and Dehydration.</a:t>
            </a:r>
          </a:p>
          <a:p>
            <a:r>
              <a:rPr lang="en-GB" sz="3200" dirty="0" smtClean="0">
                <a:latin typeface="Times New Roman" pitchFamily="18" charset="0"/>
                <a:cs typeface="Times New Roman" pitchFamily="18" charset="0"/>
              </a:rPr>
              <a:t>Loss of sodium, chloride, and water can lead to </a:t>
            </a:r>
            <a:r>
              <a:rPr lang="en-GB" sz="3200" dirty="0" err="1" smtClean="0">
                <a:latin typeface="Times New Roman" pitchFamily="18" charset="0"/>
                <a:cs typeface="Times New Roman" pitchFamily="18" charset="0"/>
              </a:rPr>
              <a:t>hyponatremia</a:t>
            </a:r>
            <a:r>
              <a:rPr lang="en-GB" sz="3200" dirty="0" smtClean="0">
                <a:latin typeface="Times New Roman" pitchFamily="18" charset="0"/>
                <a:cs typeface="Times New Roman" pitchFamily="18" charset="0"/>
              </a:rPr>
              <a:t>, </a:t>
            </a:r>
            <a:r>
              <a:rPr lang="en-GB" sz="3200" dirty="0" err="1" smtClean="0">
                <a:latin typeface="Times New Roman" pitchFamily="18" charset="0"/>
                <a:cs typeface="Times New Roman" pitchFamily="18" charset="0"/>
              </a:rPr>
              <a:t>hypochloremia</a:t>
            </a:r>
            <a:r>
              <a:rPr lang="en-GB" sz="3200" dirty="0" smtClean="0">
                <a:latin typeface="Times New Roman" pitchFamily="18" charset="0"/>
                <a:cs typeface="Times New Roman" pitchFamily="18" charset="0"/>
              </a:rPr>
              <a:t>, and</a:t>
            </a:r>
          </a:p>
          <a:p>
            <a:r>
              <a:rPr lang="en-GB" sz="3200" dirty="0" smtClean="0">
                <a:latin typeface="Times New Roman" pitchFamily="18" charset="0"/>
                <a:cs typeface="Times New Roman" pitchFamily="18" charset="0"/>
              </a:rPr>
              <a:t>dehydration. </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D3E89F67-E056-4093-8DC9-B9187C482B8C}"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327</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linds(horizontal)">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linds(horizontal)">
                                      <p:cBhvr>
                                        <p:cTn id="23" dur="500"/>
                                        <p:tgtEl>
                                          <p:spTgt spid="2">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blinds(horizontal)">
                                      <p:cBhvr>
                                        <p:cTn id="26" dur="500"/>
                                        <p:tgtEl>
                                          <p:spTgt spid="2">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blinds(horizontal)">
                                      <p:cBhvr>
                                        <p:cTn id="29"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8640"/>
            <a:ext cx="8892480" cy="4031873"/>
          </a:xfrm>
          <a:prstGeom prst="rect">
            <a:avLst/>
          </a:prstGeom>
        </p:spPr>
        <p:txBody>
          <a:bodyPr wrap="square">
            <a:spAutoFit/>
          </a:bodyPr>
          <a:lstStyle/>
          <a:p>
            <a:r>
              <a:rPr lang="en-GB" sz="3200" dirty="0" smtClean="0">
                <a:latin typeface="Times New Roman" pitchFamily="18" charset="0"/>
                <a:cs typeface="Times New Roman" pitchFamily="18" charset="0"/>
              </a:rPr>
              <a:t>It should be noted, however, that since the </a:t>
            </a:r>
            <a:r>
              <a:rPr lang="en-GB" sz="3200" dirty="0" err="1" smtClean="0">
                <a:latin typeface="Times New Roman" pitchFamily="18" charset="0"/>
                <a:cs typeface="Times New Roman" pitchFamily="18" charset="0"/>
              </a:rPr>
              <a:t>diuresis</a:t>
            </a:r>
            <a:r>
              <a:rPr lang="en-GB" sz="3200" dirty="0" smtClean="0">
                <a:latin typeface="Times New Roman" pitchFamily="18" charset="0"/>
                <a:cs typeface="Times New Roman" pitchFamily="18" charset="0"/>
              </a:rPr>
              <a:t> produced by </a:t>
            </a:r>
            <a:r>
              <a:rPr lang="en-GB" sz="3200" dirty="0" err="1" smtClean="0">
                <a:latin typeface="Times New Roman" pitchFamily="18" charset="0"/>
                <a:cs typeface="Times New Roman" pitchFamily="18" charset="0"/>
              </a:rPr>
              <a:t>thiazides</a:t>
            </a:r>
            <a:r>
              <a:rPr lang="en-GB" sz="3200" dirty="0" smtClean="0">
                <a:latin typeface="Times New Roman" pitchFamily="18" charset="0"/>
                <a:cs typeface="Times New Roman" pitchFamily="18" charset="0"/>
              </a:rPr>
              <a:t> is </a:t>
            </a:r>
            <a:r>
              <a:rPr lang="en-GB" sz="3200" b="1" dirty="0" smtClean="0">
                <a:latin typeface="Times New Roman" pitchFamily="18" charset="0"/>
                <a:cs typeface="Times New Roman" pitchFamily="18" charset="0"/>
              </a:rPr>
              <a:t>moderate</a:t>
            </a:r>
            <a:r>
              <a:rPr lang="en-GB" sz="3200" dirty="0" smtClean="0">
                <a:latin typeface="Times New Roman" pitchFamily="18" charset="0"/>
                <a:cs typeface="Times New Roman" pitchFamily="18" charset="0"/>
              </a:rPr>
              <a:t>, these drugs have a smaller impact on sodium, chloride, and water than do the loop diuretics. </a:t>
            </a:r>
          </a:p>
          <a:p>
            <a:endParaRPr lang="en-GB" sz="3200" dirty="0" smtClean="0">
              <a:latin typeface="Times New Roman" pitchFamily="18" charset="0"/>
              <a:cs typeface="Times New Roman" pitchFamily="18" charset="0"/>
            </a:endParaRPr>
          </a:p>
          <a:p>
            <a:r>
              <a:rPr lang="en-GB" sz="3200" dirty="0" smtClean="0">
                <a:latin typeface="Times New Roman" pitchFamily="18" charset="0"/>
                <a:cs typeface="Times New Roman" pitchFamily="18" charset="0"/>
              </a:rPr>
              <a:t>To evaluate fluid and electrolyte status, electrolyte levels should be determined periodically, and the patient should be </a:t>
            </a:r>
            <a:r>
              <a:rPr lang="en-GB" sz="3200" b="1" dirty="0" smtClean="0">
                <a:latin typeface="Times New Roman" pitchFamily="18" charset="0"/>
                <a:cs typeface="Times New Roman" pitchFamily="18" charset="0"/>
              </a:rPr>
              <a:t>weighed on a regular basis</a:t>
            </a:r>
            <a:r>
              <a:rPr lang="en-GB" sz="3200" dirty="0" smtClean="0">
                <a:latin typeface="Times New Roman" pitchFamily="18" charset="0"/>
                <a:cs typeface="Times New Roman" pitchFamily="18" charset="0"/>
              </a:rPr>
              <a:t>.</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31B919B-3CB4-4E1D-89C4-AB7945A11A4F}"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328</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4624"/>
            <a:ext cx="9144000" cy="4524315"/>
          </a:xfrm>
          <a:prstGeom prst="rect">
            <a:avLst/>
          </a:prstGeom>
        </p:spPr>
        <p:txBody>
          <a:bodyPr wrap="square">
            <a:spAutoFit/>
          </a:bodyPr>
          <a:lstStyle/>
          <a:p>
            <a:r>
              <a:rPr lang="en-GB" sz="3200" b="1" dirty="0" err="1" smtClean="0">
                <a:latin typeface="Times New Roman" pitchFamily="18" charset="0"/>
                <a:cs typeface="Times New Roman" pitchFamily="18" charset="0"/>
              </a:rPr>
              <a:t>Hypokalemia</a:t>
            </a:r>
            <a:r>
              <a:rPr lang="en-GB" sz="3200" b="1" dirty="0" smtClean="0">
                <a:latin typeface="Times New Roman" pitchFamily="18" charset="0"/>
                <a:cs typeface="Times New Roman" pitchFamily="18" charset="0"/>
              </a:rPr>
              <a:t>.</a:t>
            </a:r>
          </a:p>
          <a:p>
            <a:r>
              <a:rPr lang="en-GB" sz="3200" dirty="0" smtClean="0">
                <a:latin typeface="Times New Roman" pitchFamily="18" charset="0"/>
                <a:cs typeface="Times New Roman" pitchFamily="18" charset="0"/>
              </a:rPr>
              <a:t>Like the high-ceiling diuretics, the </a:t>
            </a:r>
            <a:r>
              <a:rPr lang="en-GB" sz="3200" dirty="0" err="1" smtClean="0">
                <a:latin typeface="Times New Roman" pitchFamily="18" charset="0"/>
                <a:cs typeface="Times New Roman" pitchFamily="18" charset="0"/>
              </a:rPr>
              <a:t>thiazides</a:t>
            </a:r>
            <a:r>
              <a:rPr lang="en-GB" sz="3200" dirty="0" smtClean="0">
                <a:latin typeface="Times New Roman" pitchFamily="18" charset="0"/>
                <a:cs typeface="Times New Roman" pitchFamily="18" charset="0"/>
              </a:rPr>
              <a:t> can cause </a:t>
            </a:r>
            <a:r>
              <a:rPr lang="en-GB" sz="3200" dirty="0" err="1" smtClean="0">
                <a:latin typeface="Times New Roman" pitchFamily="18" charset="0"/>
                <a:cs typeface="Times New Roman" pitchFamily="18" charset="0"/>
              </a:rPr>
              <a:t>hypokalemia</a:t>
            </a:r>
            <a:r>
              <a:rPr lang="en-GB" sz="3200" dirty="0" smtClean="0">
                <a:latin typeface="Times New Roman" pitchFamily="18" charset="0"/>
                <a:cs typeface="Times New Roman" pitchFamily="18" charset="0"/>
              </a:rPr>
              <a:t> from excessive potassium excretion. </a:t>
            </a:r>
          </a:p>
          <a:p>
            <a:r>
              <a:rPr lang="en-GB" sz="3200" dirty="0" smtClean="0">
                <a:latin typeface="Times New Roman" pitchFamily="18" charset="0"/>
                <a:cs typeface="Times New Roman" pitchFamily="18" charset="0"/>
              </a:rPr>
              <a:t>Potassium levels should be measured periodically, and, if serum potassium falls below 3.5</a:t>
            </a:r>
          </a:p>
          <a:p>
            <a:r>
              <a:rPr lang="en-GB" sz="3200" dirty="0" err="1" smtClean="0">
                <a:latin typeface="Times New Roman" pitchFamily="18" charset="0"/>
                <a:cs typeface="Times New Roman" pitchFamily="18" charset="0"/>
              </a:rPr>
              <a:t>mEq</a:t>
            </a:r>
            <a:r>
              <a:rPr lang="en-GB" sz="3200" dirty="0" smtClean="0">
                <a:latin typeface="Times New Roman" pitchFamily="18" charset="0"/>
                <a:cs typeface="Times New Roman" pitchFamily="18" charset="0"/>
              </a:rPr>
              <a:t>/L, treatment with potassium supplements or a potassium-sparing diuretic should be instituted. </a:t>
            </a:r>
          </a:p>
          <a:p>
            <a:r>
              <a:rPr lang="en-GB" sz="3200" dirty="0" err="1" smtClean="0">
                <a:latin typeface="Times New Roman" pitchFamily="18" charset="0"/>
                <a:cs typeface="Times New Roman" pitchFamily="18" charset="0"/>
              </a:rPr>
              <a:t>Hypokalemia</a:t>
            </a:r>
            <a:r>
              <a:rPr lang="en-GB" sz="3200" dirty="0" smtClean="0">
                <a:latin typeface="Times New Roman" pitchFamily="18" charset="0"/>
                <a:cs typeface="Times New Roman" pitchFamily="18" charset="0"/>
              </a:rPr>
              <a:t> can be minimized by eating potassium-rich foods.</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1B20941B-7D54-45B7-834F-A9A806AC5846}"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329</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linds(horizontal)">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linds(horizontal)">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Drug Effects</a:t>
            </a:r>
          </a:p>
        </p:txBody>
      </p:sp>
      <p:sp>
        <p:nvSpPr>
          <p:cNvPr id="4" name="Date Placeholder 3"/>
          <p:cNvSpPr>
            <a:spLocks noGrp="1"/>
          </p:cNvSpPr>
          <p:nvPr>
            <p:ph type="dt" sz="half" idx="10"/>
          </p:nvPr>
        </p:nvSpPr>
        <p:spPr/>
        <p:txBody>
          <a:bodyPr/>
          <a:lstStyle/>
          <a:p>
            <a:fld id="{FA7D40D0-0C82-4648-BBAD-C85177C271B2}"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33</a:t>
            </a:fld>
            <a:endParaRPr lang="en-US"/>
          </a:p>
        </p:txBody>
      </p:sp>
      <p:sp>
        <p:nvSpPr>
          <p:cNvPr id="29699" name="Rectangle 3"/>
          <p:cNvSpPr>
            <a:spLocks noGrp="1" noChangeArrowheads="1"/>
          </p:cNvSpPr>
          <p:nvPr>
            <p:ph sz="quarter" idx="1"/>
          </p:nvPr>
        </p:nvSpPr>
        <p:spPr>
          <a:noFill/>
        </p:spPr>
        <p:txBody>
          <a:bodyPr/>
          <a:lstStyle/>
          <a:p>
            <a:pPr marL="0" indent="0" eaLnBrk="1" hangingPunct="1">
              <a:buFontTx/>
              <a:buNone/>
            </a:pPr>
            <a:r>
              <a:rPr lang="en-US" dirty="0" smtClean="0"/>
              <a:t>When choosing a drug for a patient, a healthcare practitioner considers:</a:t>
            </a:r>
          </a:p>
          <a:p>
            <a:pPr lvl="1" eaLnBrk="1" hangingPunct="1">
              <a:buFontTx/>
              <a:buNone/>
            </a:pPr>
            <a:r>
              <a:rPr lang="en-US" b="1" dirty="0" smtClean="0"/>
              <a:t>Indications</a:t>
            </a:r>
          </a:p>
          <a:p>
            <a:pPr marL="914400" lvl="2" indent="0" eaLnBrk="1" hangingPunct="1">
              <a:buFontTx/>
              <a:buNone/>
            </a:pPr>
            <a:r>
              <a:rPr lang="en-US" dirty="0" smtClean="0"/>
              <a:t>The diseases, symptoms, and conditions for which the drug is known to be of benefit.</a:t>
            </a:r>
          </a:p>
          <a:p>
            <a:pPr lvl="1" eaLnBrk="1" hangingPunct="1">
              <a:buFontTx/>
              <a:buNone/>
            </a:pPr>
            <a:r>
              <a:rPr lang="en-US" b="1" dirty="0" smtClean="0"/>
              <a:t>Contraindications</a:t>
            </a:r>
          </a:p>
          <a:p>
            <a:pPr marL="914400" lvl="2" indent="0" eaLnBrk="1" hangingPunct="1">
              <a:buFontTx/>
              <a:buNone/>
            </a:pPr>
            <a:r>
              <a:rPr lang="en-US" dirty="0" smtClean="0"/>
              <a:t>The diseases, symptoms, and conditions for which the drug will not be beneficial and may do harm.</a:t>
            </a:r>
          </a:p>
        </p:txBody>
      </p:sp>
    </p:spTree>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7384"/>
            <a:ext cx="9144000" cy="6001643"/>
          </a:xfrm>
          <a:prstGeom prst="rect">
            <a:avLst/>
          </a:prstGeom>
        </p:spPr>
        <p:txBody>
          <a:bodyPr wrap="square">
            <a:spAutoFit/>
          </a:bodyPr>
          <a:lstStyle/>
          <a:p>
            <a:r>
              <a:rPr lang="en-GB" sz="3200" b="1" dirty="0" smtClean="0">
                <a:latin typeface="Times New Roman" pitchFamily="18" charset="0"/>
                <a:cs typeface="Times New Roman" pitchFamily="18" charset="0"/>
              </a:rPr>
              <a:t>Use in Pregnancy and Lactation.</a:t>
            </a:r>
          </a:p>
          <a:p>
            <a:r>
              <a:rPr lang="en-GB" sz="3200" dirty="0" smtClean="0">
                <a:latin typeface="Times New Roman" pitchFamily="18" charset="0"/>
                <a:cs typeface="Times New Roman" pitchFamily="18" charset="0"/>
              </a:rPr>
              <a:t>The </a:t>
            </a:r>
            <a:r>
              <a:rPr lang="en-GB" sz="3200" dirty="0" err="1" smtClean="0">
                <a:latin typeface="Times New Roman" pitchFamily="18" charset="0"/>
                <a:cs typeface="Times New Roman" pitchFamily="18" charset="0"/>
              </a:rPr>
              <a:t>thiazides</a:t>
            </a:r>
            <a:r>
              <a:rPr lang="en-GB" sz="3200" dirty="0" smtClean="0">
                <a:latin typeface="Times New Roman" pitchFamily="18" charset="0"/>
                <a:cs typeface="Times New Roman" pitchFamily="18" charset="0"/>
              </a:rPr>
              <a:t> have direct and indirect effects on the developing </a:t>
            </a:r>
            <a:r>
              <a:rPr lang="en-GB" sz="3200" dirty="0" err="1" smtClean="0">
                <a:latin typeface="Times New Roman" pitchFamily="18" charset="0"/>
                <a:cs typeface="Times New Roman" pitchFamily="18" charset="0"/>
              </a:rPr>
              <a:t>fetus</a:t>
            </a:r>
            <a:r>
              <a:rPr lang="en-GB" sz="3200" dirty="0" smtClean="0">
                <a:latin typeface="Times New Roman" pitchFamily="18" charset="0"/>
                <a:cs typeface="Times New Roman" pitchFamily="18" charset="0"/>
              </a:rPr>
              <a:t>. By reducing blood volume, </a:t>
            </a:r>
            <a:r>
              <a:rPr lang="en-GB" sz="3200" dirty="0" err="1" smtClean="0">
                <a:latin typeface="Times New Roman" pitchFamily="18" charset="0"/>
                <a:cs typeface="Times New Roman" pitchFamily="18" charset="0"/>
              </a:rPr>
              <a:t>thiazides</a:t>
            </a:r>
            <a:r>
              <a:rPr lang="en-GB" sz="3200" dirty="0" smtClean="0">
                <a:latin typeface="Times New Roman" pitchFamily="18" charset="0"/>
                <a:cs typeface="Times New Roman" pitchFamily="18" charset="0"/>
              </a:rPr>
              <a:t> can decrease placental perfusion, and may thereby compromise </a:t>
            </a:r>
            <a:r>
              <a:rPr lang="en-GB" sz="3200" dirty="0" err="1" smtClean="0">
                <a:latin typeface="Times New Roman" pitchFamily="18" charset="0"/>
                <a:cs typeface="Times New Roman" pitchFamily="18" charset="0"/>
              </a:rPr>
              <a:t>fetal</a:t>
            </a:r>
            <a:r>
              <a:rPr lang="en-GB" sz="3200" dirty="0" smtClean="0">
                <a:latin typeface="Times New Roman" pitchFamily="18" charset="0"/>
                <a:cs typeface="Times New Roman" pitchFamily="18" charset="0"/>
              </a:rPr>
              <a:t> nutrition and growth. </a:t>
            </a:r>
          </a:p>
          <a:p>
            <a:r>
              <a:rPr lang="en-GB" sz="3200" dirty="0" smtClean="0">
                <a:latin typeface="Times New Roman" pitchFamily="18" charset="0"/>
                <a:cs typeface="Times New Roman" pitchFamily="18" charset="0"/>
              </a:rPr>
              <a:t>Furthermore, </a:t>
            </a:r>
            <a:r>
              <a:rPr lang="en-GB" sz="3200" dirty="0" err="1" smtClean="0">
                <a:latin typeface="Times New Roman" pitchFamily="18" charset="0"/>
                <a:cs typeface="Times New Roman" pitchFamily="18" charset="0"/>
              </a:rPr>
              <a:t>thiazides</a:t>
            </a:r>
            <a:r>
              <a:rPr lang="en-GB" sz="3200" dirty="0" smtClean="0">
                <a:latin typeface="Times New Roman" pitchFamily="18" charset="0"/>
                <a:cs typeface="Times New Roman" pitchFamily="18" charset="0"/>
              </a:rPr>
              <a:t> can cross the placental barrier.</a:t>
            </a:r>
          </a:p>
          <a:p>
            <a:r>
              <a:rPr lang="en-GB" sz="3200" dirty="0" smtClean="0">
                <a:latin typeface="Times New Roman" pitchFamily="18" charset="0"/>
                <a:cs typeface="Times New Roman" pitchFamily="18" charset="0"/>
              </a:rPr>
              <a:t>Potential effects include electrolyte imbalance, hypoglycemia, jaundice, and </a:t>
            </a:r>
            <a:r>
              <a:rPr lang="en-GB" sz="3200" dirty="0" err="1" smtClean="0">
                <a:latin typeface="Times New Roman" pitchFamily="18" charset="0"/>
                <a:cs typeface="Times New Roman" pitchFamily="18" charset="0"/>
              </a:rPr>
              <a:t>hemolytic</a:t>
            </a:r>
            <a:r>
              <a:rPr lang="en-GB" sz="3200" dirty="0" smtClean="0">
                <a:latin typeface="Times New Roman" pitchFamily="18" charset="0"/>
                <a:cs typeface="Times New Roman" pitchFamily="18" charset="0"/>
              </a:rPr>
              <a:t> </a:t>
            </a:r>
            <a:r>
              <a:rPr lang="en-GB" sz="3200" dirty="0" err="1" smtClean="0">
                <a:latin typeface="Times New Roman" pitchFamily="18" charset="0"/>
                <a:cs typeface="Times New Roman" pitchFamily="18" charset="0"/>
              </a:rPr>
              <a:t>anemia</a:t>
            </a:r>
            <a:r>
              <a:rPr lang="en-GB" sz="3200" dirty="0" smtClean="0">
                <a:latin typeface="Times New Roman" pitchFamily="18" charset="0"/>
                <a:cs typeface="Times New Roman" pitchFamily="18" charset="0"/>
              </a:rPr>
              <a:t>. </a:t>
            </a:r>
          </a:p>
          <a:p>
            <a:r>
              <a:rPr lang="en-GB" sz="3200" dirty="0" err="1" smtClean="0">
                <a:latin typeface="Times New Roman" pitchFamily="18" charset="0"/>
                <a:cs typeface="Times New Roman" pitchFamily="18" charset="0"/>
              </a:rPr>
              <a:t>Thiazides</a:t>
            </a:r>
            <a:r>
              <a:rPr lang="en-GB" sz="3200" dirty="0" smtClean="0">
                <a:latin typeface="Times New Roman" pitchFamily="18" charset="0"/>
                <a:cs typeface="Times New Roman" pitchFamily="18" charset="0"/>
              </a:rPr>
              <a:t> should not be used routinely during pregnancy. </a:t>
            </a:r>
          </a:p>
          <a:p>
            <a:r>
              <a:rPr lang="en-GB" sz="3200" i="1" dirty="0" smtClean="0">
                <a:latin typeface="Times New Roman" pitchFamily="18" charset="0"/>
                <a:cs typeface="Times New Roman" pitchFamily="18" charset="0"/>
              </a:rPr>
              <a:t>Edema of pregnancy is not an indication for diuretic therapy, </a:t>
            </a:r>
            <a:r>
              <a:rPr lang="en-GB" sz="3200" dirty="0" smtClean="0">
                <a:latin typeface="Times New Roman" pitchFamily="18" charset="0"/>
                <a:cs typeface="Times New Roman" pitchFamily="18" charset="0"/>
              </a:rPr>
              <a:t>except when severe. </a:t>
            </a:r>
          </a:p>
        </p:txBody>
      </p:sp>
      <p:sp>
        <p:nvSpPr>
          <p:cNvPr id="3" name="Date Placeholder 2"/>
          <p:cNvSpPr>
            <a:spLocks noGrp="1"/>
          </p:cNvSpPr>
          <p:nvPr>
            <p:ph type="dt" sz="half" idx="10"/>
          </p:nvPr>
        </p:nvSpPr>
        <p:spPr/>
        <p:txBody>
          <a:bodyPr/>
          <a:lstStyle/>
          <a:p>
            <a:fld id="{464890AB-A1C9-406C-9E5C-BD0798F89A69}"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330</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linds(horizontal)">
                                      <p:cBhvr>
                                        <p:cTn id="18" dur="500"/>
                                        <p:tgtEl>
                                          <p:spTgt spid="2">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blinds(horizontal)">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blinds(horizontal)">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4704"/>
            <a:ext cx="9144000" cy="4524315"/>
          </a:xfrm>
          <a:prstGeom prst="rect">
            <a:avLst/>
          </a:prstGeom>
        </p:spPr>
        <p:txBody>
          <a:bodyPr wrap="square">
            <a:spAutoFit/>
          </a:bodyPr>
          <a:lstStyle/>
          <a:p>
            <a:r>
              <a:rPr lang="en-GB" sz="3200" b="1" dirty="0" smtClean="0">
                <a:latin typeface="Times New Roman" pitchFamily="18" charset="0"/>
                <a:cs typeface="Times New Roman" pitchFamily="18" charset="0"/>
              </a:rPr>
              <a:t>Hyperglycemia.</a:t>
            </a:r>
          </a:p>
          <a:p>
            <a:r>
              <a:rPr lang="en-GB" sz="3200" dirty="0" smtClean="0">
                <a:latin typeface="Times New Roman" pitchFamily="18" charset="0"/>
                <a:cs typeface="Times New Roman" pitchFamily="18" charset="0"/>
              </a:rPr>
              <a:t>Like the loop diuretics, the </a:t>
            </a:r>
            <a:r>
              <a:rPr lang="en-GB" sz="3200" dirty="0" err="1" smtClean="0">
                <a:latin typeface="Times New Roman" pitchFamily="18" charset="0"/>
                <a:cs typeface="Times New Roman" pitchFamily="18" charset="0"/>
              </a:rPr>
              <a:t>thiazides</a:t>
            </a:r>
            <a:r>
              <a:rPr lang="en-GB" sz="3200" dirty="0" smtClean="0">
                <a:latin typeface="Times New Roman" pitchFamily="18" charset="0"/>
                <a:cs typeface="Times New Roman" pitchFamily="18" charset="0"/>
              </a:rPr>
              <a:t> can elevate plasma levels of glucose. </a:t>
            </a:r>
          </a:p>
          <a:p>
            <a:r>
              <a:rPr lang="en-GB" sz="3200" dirty="0" smtClean="0">
                <a:latin typeface="Times New Roman" pitchFamily="18" charset="0"/>
                <a:cs typeface="Times New Roman" pitchFamily="18" charset="0"/>
              </a:rPr>
              <a:t>Significant hyperglycemia develops only in diabetic patients, who should be especially diligent about monitoring blood glucose. </a:t>
            </a:r>
          </a:p>
          <a:p>
            <a:r>
              <a:rPr lang="en-GB" sz="3200" dirty="0" smtClean="0">
                <a:latin typeface="Times New Roman" pitchFamily="18" charset="0"/>
                <a:cs typeface="Times New Roman" pitchFamily="18" charset="0"/>
              </a:rPr>
              <a:t>To maintain normal glucose levels, the diabetic patient may require larger doses of insulin or an oral </a:t>
            </a:r>
            <a:r>
              <a:rPr lang="en-GB" sz="3200" dirty="0" err="1" smtClean="0">
                <a:latin typeface="Times New Roman" pitchFamily="18" charset="0"/>
                <a:cs typeface="Times New Roman" pitchFamily="18" charset="0"/>
              </a:rPr>
              <a:t>hypoglycemic</a:t>
            </a:r>
            <a:r>
              <a:rPr lang="en-GB" sz="3200" dirty="0" smtClean="0">
                <a:latin typeface="Times New Roman" pitchFamily="18" charset="0"/>
                <a:cs typeface="Times New Roman" pitchFamily="18" charset="0"/>
              </a:rPr>
              <a:t> drug.</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9CC4C951-FA62-488B-A2C9-CB765E02434A}"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331</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blinds(horizontal)">
                                      <p:cBhvr>
                                        <p:cTn id="20"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7384"/>
            <a:ext cx="9144000" cy="6986528"/>
          </a:xfrm>
          <a:prstGeom prst="rect">
            <a:avLst/>
          </a:prstGeom>
        </p:spPr>
        <p:txBody>
          <a:bodyPr wrap="square">
            <a:spAutoFit/>
          </a:bodyPr>
          <a:lstStyle/>
          <a:p>
            <a:r>
              <a:rPr lang="en-GB" sz="3200" b="1" dirty="0" smtClean="0">
                <a:latin typeface="Times New Roman" pitchFamily="18" charset="0"/>
                <a:cs typeface="Times New Roman" pitchFamily="18" charset="0"/>
              </a:rPr>
              <a:t>POTASSIUM-SPARING DIURETICS</a:t>
            </a:r>
          </a:p>
          <a:p>
            <a:r>
              <a:rPr lang="en-GB" sz="3200" dirty="0" smtClean="0">
                <a:latin typeface="Times New Roman" pitchFamily="18" charset="0"/>
                <a:cs typeface="Times New Roman" pitchFamily="18" charset="0"/>
              </a:rPr>
              <a:t>The potassium-sparing diuretics can elicit two potentially useful responses. </a:t>
            </a:r>
          </a:p>
          <a:p>
            <a:r>
              <a:rPr lang="en-GB" sz="3200" b="1" dirty="0" smtClean="0">
                <a:latin typeface="Times New Roman" pitchFamily="18" charset="0"/>
                <a:cs typeface="Times New Roman" pitchFamily="18" charset="0"/>
              </a:rPr>
              <a:t>First</a:t>
            </a:r>
            <a:r>
              <a:rPr lang="en-GB" sz="3200" dirty="0" smtClean="0">
                <a:latin typeface="Times New Roman" pitchFamily="18" charset="0"/>
                <a:cs typeface="Times New Roman" pitchFamily="18" charset="0"/>
              </a:rPr>
              <a:t>, they produce a modest increase in urine production. </a:t>
            </a:r>
          </a:p>
          <a:p>
            <a:r>
              <a:rPr lang="en-GB" sz="3200" b="1" dirty="0" smtClean="0">
                <a:latin typeface="Times New Roman" pitchFamily="18" charset="0"/>
                <a:cs typeface="Times New Roman" pitchFamily="18" charset="0"/>
              </a:rPr>
              <a:t>Second</a:t>
            </a:r>
            <a:r>
              <a:rPr lang="en-GB" sz="3200" dirty="0" smtClean="0">
                <a:latin typeface="Times New Roman" pitchFamily="18" charset="0"/>
                <a:cs typeface="Times New Roman" pitchFamily="18" charset="0"/>
              </a:rPr>
              <a:t>, they produce a substantial decrease in potassium excretion. </a:t>
            </a:r>
          </a:p>
          <a:p>
            <a:r>
              <a:rPr lang="en-GB" sz="3200" dirty="0" smtClean="0">
                <a:latin typeface="Times New Roman" pitchFamily="18" charset="0"/>
                <a:cs typeface="Times New Roman" pitchFamily="18" charset="0"/>
              </a:rPr>
              <a:t>Because their diuretic effects are limited, the potassium-sparing drugs are rarely  employed alone to promote </a:t>
            </a:r>
            <a:r>
              <a:rPr lang="en-GB" sz="3200" dirty="0" err="1" smtClean="0">
                <a:latin typeface="Times New Roman" pitchFamily="18" charset="0"/>
                <a:cs typeface="Times New Roman" pitchFamily="18" charset="0"/>
              </a:rPr>
              <a:t>diuresis</a:t>
            </a:r>
            <a:r>
              <a:rPr lang="en-GB" sz="3200" dirty="0" smtClean="0">
                <a:latin typeface="Times New Roman" pitchFamily="18" charset="0"/>
                <a:cs typeface="Times New Roman" pitchFamily="18" charset="0"/>
              </a:rPr>
              <a:t>. </a:t>
            </a:r>
          </a:p>
          <a:p>
            <a:r>
              <a:rPr lang="en-GB" sz="3200" dirty="0" smtClean="0">
                <a:latin typeface="Times New Roman" pitchFamily="18" charset="0"/>
                <a:cs typeface="Times New Roman" pitchFamily="18" charset="0"/>
              </a:rPr>
              <a:t>However, because of their marked ability to decrease potassium excretion, these drugs are often used to counteract potassium loss caused by </a:t>
            </a:r>
            <a:r>
              <a:rPr lang="en-GB" sz="3200" dirty="0" err="1" smtClean="0">
                <a:latin typeface="Times New Roman" pitchFamily="18" charset="0"/>
                <a:cs typeface="Times New Roman" pitchFamily="18" charset="0"/>
              </a:rPr>
              <a:t>thiazide</a:t>
            </a:r>
            <a:r>
              <a:rPr lang="en-GB" sz="3200" dirty="0" smtClean="0">
                <a:latin typeface="Times New Roman" pitchFamily="18" charset="0"/>
                <a:cs typeface="Times New Roman" pitchFamily="18" charset="0"/>
              </a:rPr>
              <a:t> and</a:t>
            </a:r>
          </a:p>
          <a:p>
            <a:r>
              <a:rPr lang="en-GB" sz="3200" dirty="0" smtClean="0">
                <a:latin typeface="Times New Roman" pitchFamily="18" charset="0"/>
                <a:cs typeface="Times New Roman" pitchFamily="18" charset="0"/>
              </a:rPr>
              <a:t>loop diuretics.</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84EBCAF0-0088-4CF8-BDDF-596ECA78F1E0}"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332</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linds(horizontal)">
                                      <p:cBhvr>
                                        <p:cTn id="27" dur="500"/>
                                        <p:tgtEl>
                                          <p:spTgt spid="2">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blinds(horizontal)">
                                      <p:cBhvr>
                                        <p:cTn id="30"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7384"/>
            <a:ext cx="9144000" cy="4031873"/>
          </a:xfrm>
          <a:prstGeom prst="rect">
            <a:avLst/>
          </a:prstGeom>
        </p:spPr>
        <p:txBody>
          <a:bodyPr wrap="square">
            <a:spAutoFit/>
          </a:bodyPr>
          <a:lstStyle/>
          <a:p>
            <a:r>
              <a:rPr lang="en-GB" sz="3200" dirty="0" smtClean="0">
                <a:latin typeface="Times New Roman" pitchFamily="18" charset="0"/>
                <a:cs typeface="Times New Roman" pitchFamily="18" charset="0"/>
              </a:rPr>
              <a:t>There are two subcategories of potassium-sparing diuretics: </a:t>
            </a:r>
            <a:r>
              <a:rPr lang="en-GB" sz="3200" b="1" dirty="0" err="1" smtClean="0">
                <a:latin typeface="Times New Roman" pitchFamily="18" charset="0"/>
                <a:cs typeface="Times New Roman" pitchFamily="18" charset="0"/>
              </a:rPr>
              <a:t>aldosterone</a:t>
            </a:r>
            <a:r>
              <a:rPr lang="en-GB" sz="3200" b="1" dirty="0" smtClean="0">
                <a:latin typeface="Times New Roman" pitchFamily="18" charset="0"/>
                <a:cs typeface="Times New Roman" pitchFamily="18" charset="0"/>
              </a:rPr>
              <a:t> antagonists </a:t>
            </a:r>
            <a:r>
              <a:rPr lang="en-GB" sz="3200" dirty="0" smtClean="0">
                <a:latin typeface="Times New Roman" pitchFamily="18" charset="0"/>
                <a:cs typeface="Times New Roman" pitchFamily="18" charset="0"/>
              </a:rPr>
              <a:t>and</a:t>
            </a:r>
          </a:p>
          <a:p>
            <a:r>
              <a:rPr lang="en-GB" sz="3200" b="1" dirty="0" smtClean="0">
                <a:latin typeface="Times New Roman" pitchFamily="18" charset="0"/>
                <a:cs typeface="Times New Roman" pitchFamily="18" charset="0"/>
              </a:rPr>
              <a:t>Non-</a:t>
            </a:r>
            <a:r>
              <a:rPr lang="en-GB" sz="3200" b="1" dirty="0" err="1" smtClean="0">
                <a:latin typeface="Times New Roman" pitchFamily="18" charset="0"/>
                <a:cs typeface="Times New Roman" pitchFamily="18" charset="0"/>
              </a:rPr>
              <a:t>aldosterone</a:t>
            </a:r>
            <a:r>
              <a:rPr lang="en-GB" sz="3200" b="1" dirty="0" smtClean="0">
                <a:latin typeface="Times New Roman" pitchFamily="18" charset="0"/>
                <a:cs typeface="Times New Roman" pitchFamily="18" charset="0"/>
              </a:rPr>
              <a:t> antagonists</a:t>
            </a:r>
            <a:r>
              <a:rPr lang="en-GB" sz="3200" dirty="0" smtClean="0">
                <a:latin typeface="Times New Roman" pitchFamily="18" charset="0"/>
                <a:cs typeface="Times New Roman" pitchFamily="18" charset="0"/>
              </a:rPr>
              <a:t>. </a:t>
            </a:r>
          </a:p>
          <a:p>
            <a:r>
              <a:rPr lang="en-GB" sz="3200" dirty="0" err="1" smtClean="0">
                <a:latin typeface="Times New Roman" pitchFamily="18" charset="0"/>
                <a:cs typeface="Times New Roman" pitchFamily="18" charset="0"/>
              </a:rPr>
              <a:t>Aldosterone</a:t>
            </a:r>
            <a:r>
              <a:rPr lang="en-GB" sz="3200" dirty="0" smtClean="0">
                <a:latin typeface="Times New Roman" pitchFamily="18" charset="0"/>
                <a:cs typeface="Times New Roman" pitchFamily="18" charset="0"/>
              </a:rPr>
              <a:t> antagonist—</a:t>
            </a:r>
            <a:r>
              <a:rPr lang="en-GB" sz="3200" dirty="0" err="1" smtClean="0">
                <a:latin typeface="Times New Roman" pitchFamily="18" charset="0"/>
                <a:cs typeface="Times New Roman" pitchFamily="18" charset="0"/>
              </a:rPr>
              <a:t>spironolactone</a:t>
            </a:r>
            <a:endParaRPr lang="en-GB" sz="3200" dirty="0" smtClean="0">
              <a:latin typeface="Times New Roman" pitchFamily="18" charset="0"/>
              <a:cs typeface="Times New Roman" pitchFamily="18" charset="0"/>
            </a:endParaRPr>
          </a:p>
          <a:p>
            <a:r>
              <a:rPr lang="en-GB" sz="3200" dirty="0" smtClean="0">
                <a:latin typeface="Times New Roman" pitchFamily="18" charset="0"/>
                <a:cs typeface="Times New Roman" pitchFamily="18" charset="0"/>
              </a:rPr>
              <a:t>—is used for </a:t>
            </a:r>
            <a:r>
              <a:rPr lang="en-GB" sz="3200" dirty="0" err="1" smtClean="0">
                <a:latin typeface="Times New Roman" pitchFamily="18" charset="0"/>
                <a:cs typeface="Times New Roman" pitchFamily="18" charset="0"/>
              </a:rPr>
              <a:t>diuresis</a:t>
            </a:r>
            <a:r>
              <a:rPr lang="en-GB" sz="3200" dirty="0" smtClean="0">
                <a:latin typeface="Times New Roman" pitchFamily="18" charset="0"/>
                <a:cs typeface="Times New Roman" pitchFamily="18" charset="0"/>
              </a:rPr>
              <a:t>.</a:t>
            </a:r>
          </a:p>
          <a:p>
            <a:r>
              <a:rPr lang="en-GB" sz="3200" dirty="0" smtClean="0">
                <a:latin typeface="Times New Roman" pitchFamily="18" charset="0"/>
                <a:cs typeface="Times New Roman" pitchFamily="18" charset="0"/>
              </a:rPr>
              <a:t> </a:t>
            </a:r>
          </a:p>
          <a:p>
            <a:r>
              <a:rPr lang="en-GB" sz="3200" dirty="0" smtClean="0">
                <a:latin typeface="Times New Roman" pitchFamily="18" charset="0"/>
                <a:cs typeface="Times New Roman" pitchFamily="18" charset="0"/>
              </a:rPr>
              <a:t>Two non-</a:t>
            </a:r>
            <a:r>
              <a:rPr lang="en-GB" sz="3200" dirty="0" err="1" smtClean="0">
                <a:latin typeface="Times New Roman" pitchFamily="18" charset="0"/>
                <a:cs typeface="Times New Roman" pitchFamily="18" charset="0"/>
              </a:rPr>
              <a:t>aldosterone</a:t>
            </a:r>
            <a:r>
              <a:rPr lang="en-GB" sz="3200" dirty="0" smtClean="0">
                <a:latin typeface="Times New Roman" pitchFamily="18" charset="0"/>
                <a:cs typeface="Times New Roman" pitchFamily="18" charset="0"/>
              </a:rPr>
              <a:t> antagonists—</a:t>
            </a:r>
            <a:r>
              <a:rPr lang="en-GB" sz="3200" dirty="0" err="1" smtClean="0">
                <a:latin typeface="Times New Roman" pitchFamily="18" charset="0"/>
                <a:cs typeface="Times New Roman" pitchFamily="18" charset="0"/>
              </a:rPr>
              <a:t>triamterene</a:t>
            </a:r>
            <a:r>
              <a:rPr lang="en-GB" sz="3200" dirty="0" smtClean="0">
                <a:latin typeface="Times New Roman" pitchFamily="18" charset="0"/>
                <a:cs typeface="Times New Roman" pitchFamily="18" charset="0"/>
              </a:rPr>
              <a:t> and </a:t>
            </a:r>
            <a:r>
              <a:rPr lang="en-GB" sz="3200" dirty="0" err="1" smtClean="0">
                <a:latin typeface="Times New Roman" pitchFamily="18" charset="0"/>
                <a:cs typeface="Times New Roman" pitchFamily="18" charset="0"/>
              </a:rPr>
              <a:t>amiloride</a:t>
            </a:r>
            <a:r>
              <a:rPr lang="en-GB" sz="3200" dirty="0" smtClean="0">
                <a:latin typeface="Times New Roman" pitchFamily="18" charset="0"/>
                <a:cs typeface="Times New Roman" pitchFamily="18" charset="0"/>
              </a:rPr>
              <a:t> .</a:t>
            </a:r>
          </a:p>
        </p:txBody>
      </p:sp>
      <p:sp>
        <p:nvSpPr>
          <p:cNvPr id="3" name="Date Placeholder 2"/>
          <p:cNvSpPr>
            <a:spLocks noGrp="1"/>
          </p:cNvSpPr>
          <p:nvPr>
            <p:ph type="dt" sz="half" idx="10"/>
          </p:nvPr>
        </p:nvSpPr>
        <p:spPr/>
        <p:txBody>
          <a:bodyPr/>
          <a:lstStyle/>
          <a:p>
            <a:fld id="{25FDE4DC-ACB9-49F2-B853-FF94F1FE28A4}"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333</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blinds(horizontal)">
                                      <p:cBhvr>
                                        <p:cTn id="15"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7384"/>
            <a:ext cx="9144000" cy="5016758"/>
          </a:xfrm>
          <a:prstGeom prst="rect">
            <a:avLst/>
          </a:prstGeom>
        </p:spPr>
        <p:txBody>
          <a:bodyPr wrap="square">
            <a:spAutoFit/>
          </a:bodyPr>
          <a:lstStyle/>
          <a:p>
            <a:r>
              <a:rPr lang="en-GB" sz="3200" b="1" dirty="0" err="1" smtClean="0">
                <a:latin typeface="Times New Roman" pitchFamily="18" charset="0"/>
                <a:cs typeface="Times New Roman" pitchFamily="18" charset="0"/>
              </a:rPr>
              <a:t>Spironolactone</a:t>
            </a:r>
            <a:endParaRPr lang="en-GB" sz="3200" b="1" dirty="0" smtClean="0">
              <a:latin typeface="Times New Roman" pitchFamily="18" charset="0"/>
              <a:cs typeface="Times New Roman" pitchFamily="18" charset="0"/>
            </a:endParaRPr>
          </a:p>
          <a:p>
            <a:r>
              <a:rPr lang="en-GB" sz="3200" b="1" dirty="0" smtClean="0">
                <a:latin typeface="Times New Roman" pitchFamily="18" charset="0"/>
                <a:cs typeface="Times New Roman" pitchFamily="18" charset="0"/>
              </a:rPr>
              <a:t>MOA-</a:t>
            </a:r>
          </a:p>
          <a:p>
            <a:r>
              <a:rPr lang="en-GB" sz="3200" dirty="0" err="1" smtClean="0">
                <a:latin typeface="Times New Roman" pitchFamily="18" charset="0"/>
                <a:cs typeface="Times New Roman" pitchFamily="18" charset="0"/>
              </a:rPr>
              <a:t>Spironolactone</a:t>
            </a:r>
            <a:r>
              <a:rPr lang="en-GB" sz="3200" dirty="0" smtClean="0">
                <a:latin typeface="Times New Roman" pitchFamily="18" charset="0"/>
                <a:cs typeface="Times New Roman" pitchFamily="18" charset="0"/>
              </a:rPr>
              <a:t> [</a:t>
            </a:r>
            <a:r>
              <a:rPr lang="en-GB" sz="3200" dirty="0" err="1" smtClean="0">
                <a:latin typeface="Times New Roman" pitchFamily="18" charset="0"/>
                <a:cs typeface="Times New Roman" pitchFamily="18" charset="0"/>
              </a:rPr>
              <a:t>Aldactone</a:t>
            </a:r>
            <a:r>
              <a:rPr lang="en-GB" sz="3200" dirty="0" smtClean="0">
                <a:latin typeface="Times New Roman" pitchFamily="18" charset="0"/>
                <a:cs typeface="Times New Roman" pitchFamily="18" charset="0"/>
              </a:rPr>
              <a:t>] blocks the actions of </a:t>
            </a:r>
            <a:r>
              <a:rPr lang="en-GB" sz="3200" dirty="0" err="1" smtClean="0">
                <a:latin typeface="Times New Roman" pitchFamily="18" charset="0"/>
                <a:cs typeface="Times New Roman" pitchFamily="18" charset="0"/>
              </a:rPr>
              <a:t>aldosterone</a:t>
            </a:r>
            <a:r>
              <a:rPr lang="en-GB" sz="3200" dirty="0" smtClean="0">
                <a:latin typeface="Times New Roman" pitchFamily="18" charset="0"/>
                <a:cs typeface="Times New Roman" pitchFamily="18" charset="0"/>
              </a:rPr>
              <a:t> in the distal </a:t>
            </a:r>
            <a:r>
              <a:rPr lang="en-GB" sz="3200" dirty="0" err="1" smtClean="0">
                <a:latin typeface="Times New Roman" pitchFamily="18" charset="0"/>
                <a:cs typeface="Times New Roman" pitchFamily="18" charset="0"/>
              </a:rPr>
              <a:t>nephron</a:t>
            </a:r>
            <a:r>
              <a:rPr lang="en-GB" sz="3200" dirty="0" smtClean="0">
                <a:latin typeface="Times New Roman" pitchFamily="18" charset="0"/>
                <a:cs typeface="Times New Roman" pitchFamily="18" charset="0"/>
              </a:rPr>
              <a:t>. </a:t>
            </a:r>
          </a:p>
          <a:p>
            <a:r>
              <a:rPr lang="en-GB" sz="3200" dirty="0" smtClean="0">
                <a:latin typeface="Times New Roman" pitchFamily="18" charset="0"/>
                <a:cs typeface="Times New Roman" pitchFamily="18" charset="0"/>
              </a:rPr>
              <a:t>Since </a:t>
            </a:r>
            <a:r>
              <a:rPr lang="en-GB" sz="3200" dirty="0" err="1" smtClean="0">
                <a:latin typeface="Times New Roman" pitchFamily="18" charset="0"/>
                <a:cs typeface="Times New Roman" pitchFamily="18" charset="0"/>
              </a:rPr>
              <a:t>aldosterone</a:t>
            </a:r>
            <a:r>
              <a:rPr lang="en-GB" sz="3200" dirty="0" smtClean="0">
                <a:latin typeface="Times New Roman" pitchFamily="18" charset="0"/>
                <a:cs typeface="Times New Roman" pitchFamily="18" charset="0"/>
              </a:rPr>
              <a:t> acts to promote sodium uptake in exchange for potassium secretion</a:t>
            </a:r>
            <a:endParaRPr lang="en-GB" sz="3200" i="1" dirty="0" smtClean="0">
              <a:latin typeface="Times New Roman" pitchFamily="18" charset="0"/>
              <a:cs typeface="Times New Roman" pitchFamily="18" charset="0"/>
            </a:endParaRPr>
          </a:p>
          <a:p>
            <a:r>
              <a:rPr lang="en-GB" sz="3200" dirty="0" smtClean="0">
                <a:latin typeface="Times New Roman" pitchFamily="18" charset="0"/>
                <a:cs typeface="Times New Roman" pitchFamily="18" charset="0"/>
              </a:rPr>
              <a:t>The </a:t>
            </a:r>
            <a:r>
              <a:rPr lang="en-GB" sz="3200" dirty="0" err="1" smtClean="0">
                <a:latin typeface="Times New Roman" pitchFamily="18" charset="0"/>
                <a:cs typeface="Times New Roman" pitchFamily="18" charset="0"/>
              </a:rPr>
              <a:t>diuresis</a:t>
            </a:r>
            <a:r>
              <a:rPr lang="en-GB" sz="3200" dirty="0" smtClean="0">
                <a:latin typeface="Times New Roman" pitchFamily="18" charset="0"/>
                <a:cs typeface="Times New Roman" pitchFamily="18" charset="0"/>
              </a:rPr>
              <a:t> caused by </a:t>
            </a:r>
            <a:r>
              <a:rPr lang="en-GB" sz="3200" dirty="0" err="1" smtClean="0">
                <a:latin typeface="Times New Roman" pitchFamily="18" charset="0"/>
                <a:cs typeface="Times New Roman" pitchFamily="18" charset="0"/>
              </a:rPr>
              <a:t>spironolactone</a:t>
            </a:r>
            <a:r>
              <a:rPr lang="en-GB" sz="3200" dirty="0" smtClean="0">
                <a:latin typeface="Times New Roman" pitchFamily="18" charset="0"/>
                <a:cs typeface="Times New Roman" pitchFamily="18" charset="0"/>
              </a:rPr>
              <a:t> is scanty because most of the filtered sodium load has already been reabsorbed by the time the filtrate reaches the distal </a:t>
            </a:r>
            <a:r>
              <a:rPr lang="en-GB" sz="3200" dirty="0" err="1" smtClean="0">
                <a:latin typeface="Times New Roman" pitchFamily="18" charset="0"/>
                <a:cs typeface="Times New Roman" pitchFamily="18" charset="0"/>
              </a:rPr>
              <a:t>nephron</a:t>
            </a:r>
            <a:r>
              <a:rPr lang="en-GB" sz="3200" dirty="0" smtClean="0">
                <a:latin typeface="Times New Roman" pitchFamily="18" charset="0"/>
                <a:cs typeface="Times New Roman" pitchFamily="18" charset="0"/>
              </a:rPr>
              <a:t>.</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9FE9C01A-97D7-4DF7-832B-152140380B19}"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334</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blinds(horizontal)">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blinds(horizontal)">
                                      <p:cBhvr>
                                        <p:cTn id="25"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4624"/>
            <a:ext cx="9144000" cy="6001643"/>
          </a:xfrm>
          <a:prstGeom prst="rect">
            <a:avLst/>
          </a:prstGeom>
        </p:spPr>
        <p:txBody>
          <a:bodyPr wrap="square">
            <a:spAutoFit/>
          </a:bodyPr>
          <a:lstStyle/>
          <a:p>
            <a:r>
              <a:rPr lang="en-GB" sz="3200" dirty="0" smtClean="0">
                <a:latin typeface="Times New Roman" pitchFamily="18" charset="0"/>
                <a:cs typeface="Times New Roman" pitchFamily="18" charset="0"/>
              </a:rPr>
              <a:t>The effects of </a:t>
            </a:r>
            <a:r>
              <a:rPr lang="en-GB" sz="3200" dirty="0" err="1" smtClean="0">
                <a:latin typeface="Times New Roman" pitchFamily="18" charset="0"/>
                <a:cs typeface="Times New Roman" pitchFamily="18" charset="0"/>
              </a:rPr>
              <a:t>spironolactone</a:t>
            </a:r>
            <a:r>
              <a:rPr lang="en-GB" sz="3200" dirty="0" smtClean="0">
                <a:latin typeface="Times New Roman" pitchFamily="18" charset="0"/>
                <a:cs typeface="Times New Roman" pitchFamily="18" charset="0"/>
              </a:rPr>
              <a:t> are delayed, taking up to 48 hours to develop. </a:t>
            </a:r>
          </a:p>
          <a:p>
            <a:r>
              <a:rPr lang="en-GB" sz="3200" b="1" dirty="0" smtClean="0">
                <a:latin typeface="Times New Roman" pitchFamily="18" charset="0"/>
                <a:cs typeface="Times New Roman" pitchFamily="18" charset="0"/>
              </a:rPr>
              <a:t>Why the delay? </a:t>
            </a:r>
          </a:p>
          <a:p>
            <a:r>
              <a:rPr lang="en-GB" sz="3200" dirty="0" smtClean="0">
                <a:latin typeface="Times New Roman" pitchFamily="18" charset="0"/>
                <a:cs typeface="Times New Roman" pitchFamily="18" charset="0"/>
              </a:rPr>
              <a:t>Recall that </a:t>
            </a:r>
            <a:r>
              <a:rPr lang="en-GB" sz="3200" dirty="0" err="1" smtClean="0">
                <a:latin typeface="Times New Roman" pitchFamily="18" charset="0"/>
                <a:cs typeface="Times New Roman" pitchFamily="18" charset="0"/>
              </a:rPr>
              <a:t>aldosterone</a:t>
            </a:r>
            <a:r>
              <a:rPr lang="en-GB" sz="3200" dirty="0" smtClean="0">
                <a:latin typeface="Times New Roman" pitchFamily="18" charset="0"/>
                <a:cs typeface="Times New Roman" pitchFamily="18" charset="0"/>
              </a:rPr>
              <a:t> acts by stimulating cells of the distal </a:t>
            </a:r>
            <a:r>
              <a:rPr lang="en-GB" sz="3200" dirty="0" err="1" smtClean="0">
                <a:latin typeface="Times New Roman" pitchFamily="18" charset="0"/>
                <a:cs typeface="Times New Roman" pitchFamily="18" charset="0"/>
              </a:rPr>
              <a:t>nephron</a:t>
            </a:r>
            <a:r>
              <a:rPr lang="en-GB" sz="3200" dirty="0" smtClean="0">
                <a:latin typeface="Times New Roman" pitchFamily="18" charset="0"/>
                <a:cs typeface="Times New Roman" pitchFamily="18" charset="0"/>
              </a:rPr>
              <a:t> to </a:t>
            </a:r>
            <a:r>
              <a:rPr lang="en-GB" sz="3200" b="1" dirty="0" smtClean="0">
                <a:latin typeface="Times New Roman" pitchFamily="18" charset="0"/>
                <a:cs typeface="Times New Roman" pitchFamily="18" charset="0"/>
              </a:rPr>
              <a:t>synthesize the proteins </a:t>
            </a:r>
            <a:r>
              <a:rPr lang="en-GB" sz="3200" dirty="0" smtClean="0">
                <a:latin typeface="Times New Roman" pitchFamily="18" charset="0"/>
                <a:cs typeface="Times New Roman" pitchFamily="18" charset="0"/>
              </a:rPr>
              <a:t>required for sodium and potassium transport. </a:t>
            </a:r>
          </a:p>
          <a:p>
            <a:r>
              <a:rPr lang="en-GB" sz="3200" dirty="0" smtClean="0">
                <a:latin typeface="Times New Roman" pitchFamily="18" charset="0"/>
                <a:cs typeface="Times New Roman" pitchFamily="18" charset="0"/>
              </a:rPr>
              <a:t>By preventing </a:t>
            </a:r>
            <a:r>
              <a:rPr lang="en-GB" sz="3200" dirty="0" err="1" smtClean="0">
                <a:latin typeface="Times New Roman" pitchFamily="18" charset="0"/>
                <a:cs typeface="Times New Roman" pitchFamily="18" charset="0"/>
              </a:rPr>
              <a:t>aldosterone's</a:t>
            </a:r>
            <a:r>
              <a:rPr lang="en-GB" sz="3200" dirty="0" smtClean="0">
                <a:latin typeface="Times New Roman" pitchFamily="18" charset="0"/>
                <a:cs typeface="Times New Roman" pitchFamily="18" charset="0"/>
              </a:rPr>
              <a:t> action, </a:t>
            </a:r>
            <a:r>
              <a:rPr lang="en-GB" sz="3200" dirty="0" err="1" smtClean="0">
                <a:latin typeface="Times New Roman" pitchFamily="18" charset="0"/>
                <a:cs typeface="Times New Roman" pitchFamily="18" charset="0"/>
              </a:rPr>
              <a:t>spironolactone</a:t>
            </a:r>
            <a:r>
              <a:rPr lang="en-GB" sz="3200" dirty="0" smtClean="0">
                <a:latin typeface="Times New Roman" pitchFamily="18" charset="0"/>
                <a:cs typeface="Times New Roman" pitchFamily="18" charset="0"/>
              </a:rPr>
              <a:t> blocks the synthesis of </a:t>
            </a:r>
            <a:r>
              <a:rPr lang="en-GB" sz="3200" b="1" i="1" dirty="0" smtClean="0">
                <a:latin typeface="Times New Roman" pitchFamily="18" charset="0"/>
                <a:cs typeface="Times New Roman" pitchFamily="18" charset="0"/>
              </a:rPr>
              <a:t>new proteins, but does not stop  </a:t>
            </a:r>
            <a:r>
              <a:rPr lang="en-GB" sz="3200" dirty="0" smtClean="0">
                <a:latin typeface="Times New Roman" pitchFamily="18" charset="0"/>
                <a:cs typeface="Times New Roman" pitchFamily="18" charset="0"/>
              </a:rPr>
              <a:t>existing transport proteins from doing their job. Hence, effects are not visible until the existing proteins complete their normal life cycle—a process that takes 1 or 2 days.</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19D0A5D5-B886-47A1-9C8E-2717D604100D}"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335</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blinds(horizontal)">
                                      <p:cBhvr>
                                        <p:cTn id="2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8640"/>
            <a:ext cx="9144000" cy="6001643"/>
          </a:xfrm>
          <a:prstGeom prst="rect">
            <a:avLst/>
          </a:prstGeom>
        </p:spPr>
        <p:txBody>
          <a:bodyPr wrap="square">
            <a:spAutoFit/>
          </a:bodyPr>
          <a:lstStyle/>
          <a:p>
            <a:r>
              <a:rPr lang="en-GB" sz="3200" b="1" u="sng" dirty="0" smtClean="0">
                <a:latin typeface="Times New Roman" pitchFamily="18" charset="0"/>
                <a:cs typeface="Times New Roman" pitchFamily="18" charset="0"/>
              </a:rPr>
              <a:t>Therapeutic Uses</a:t>
            </a:r>
          </a:p>
          <a:p>
            <a:r>
              <a:rPr lang="en-GB" sz="3200" b="1" dirty="0" smtClean="0">
                <a:latin typeface="Times New Roman" pitchFamily="18" charset="0"/>
                <a:cs typeface="Times New Roman" pitchFamily="18" charset="0"/>
              </a:rPr>
              <a:t>Hypertension and Edema.</a:t>
            </a:r>
          </a:p>
          <a:p>
            <a:r>
              <a:rPr lang="en-GB" sz="3200" dirty="0" err="1" smtClean="0">
                <a:latin typeface="Times New Roman" pitchFamily="18" charset="0"/>
                <a:cs typeface="Times New Roman" pitchFamily="18" charset="0"/>
              </a:rPr>
              <a:t>Spironolactone</a:t>
            </a:r>
            <a:r>
              <a:rPr lang="en-GB" sz="3200" dirty="0" smtClean="0">
                <a:latin typeface="Times New Roman" pitchFamily="18" charset="0"/>
                <a:cs typeface="Times New Roman" pitchFamily="18" charset="0"/>
              </a:rPr>
              <a:t> is used primarily for hypertension and edema. </a:t>
            </a:r>
          </a:p>
          <a:p>
            <a:r>
              <a:rPr lang="en-GB" sz="3200" dirty="0" smtClean="0">
                <a:latin typeface="Times New Roman" pitchFamily="18" charset="0"/>
                <a:cs typeface="Times New Roman" pitchFamily="18" charset="0"/>
              </a:rPr>
              <a:t>Although it can be employed alone, the drug is used most commonly in combination with a </a:t>
            </a:r>
            <a:r>
              <a:rPr lang="en-GB" sz="3200" dirty="0" err="1" smtClean="0">
                <a:latin typeface="Times New Roman" pitchFamily="18" charset="0"/>
                <a:cs typeface="Times New Roman" pitchFamily="18" charset="0"/>
              </a:rPr>
              <a:t>thiazide</a:t>
            </a:r>
            <a:r>
              <a:rPr lang="en-GB" sz="3200" dirty="0" smtClean="0">
                <a:latin typeface="Times New Roman" pitchFamily="18" charset="0"/>
                <a:cs typeface="Times New Roman" pitchFamily="18" charset="0"/>
              </a:rPr>
              <a:t> or loop diuretic. </a:t>
            </a:r>
          </a:p>
          <a:p>
            <a:r>
              <a:rPr lang="en-GB" sz="3200" dirty="0" smtClean="0">
                <a:latin typeface="Times New Roman" pitchFamily="18" charset="0"/>
                <a:cs typeface="Times New Roman" pitchFamily="18" charset="0"/>
              </a:rPr>
              <a:t>The purpose of </a:t>
            </a:r>
            <a:r>
              <a:rPr lang="en-GB" sz="3200" dirty="0" err="1" smtClean="0">
                <a:latin typeface="Times New Roman" pitchFamily="18" charset="0"/>
                <a:cs typeface="Times New Roman" pitchFamily="18" charset="0"/>
              </a:rPr>
              <a:t>spironolactone</a:t>
            </a:r>
            <a:r>
              <a:rPr lang="en-GB" sz="3200" dirty="0" smtClean="0">
                <a:latin typeface="Times New Roman" pitchFamily="18" charset="0"/>
                <a:cs typeface="Times New Roman" pitchFamily="18" charset="0"/>
              </a:rPr>
              <a:t> in these combinations is to counteract the potassium-wasting effects of the more powerful diuretics. </a:t>
            </a:r>
          </a:p>
          <a:p>
            <a:r>
              <a:rPr lang="en-GB" sz="3200" dirty="0" err="1" smtClean="0">
                <a:latin typeface="Times New Roman" pitchFamily="18" charset="0"/>
                <a:cs typeface="Times New Roman" pitchFamily="18" charset="0"/>
              </a:rPr>
              <a:t>Spironolactone</a:t>
            </a:r>
            <a:r>
              <a:rPr lang="en-GB" sz="3200" dirty="0" smtClean="0">
                <a:latin typeface="Times New Roman" pitchFamily="18" charset="0"/>
                <a:cs typeface="Times New Roman" pitchFamily="18" charset="0"/>
              </a:rPr>
              <a:t> also makes a small contribution to </a:t>
            </a:r>
            <a:r>
              <a:rPr lang="en-GB" sz="3200" dirty="0" err="1" smtClean="0">
                <a:latin typeface="Times New Roman" pitchFamily="18" charset="0"/>
                <a:cs typeface="Times New Roman" pitchFamily="18" charset="0"/>
              </a:rPr>
              <a:t>diuresis</a:t>
            </a:r>
            <a:r>
              <a:rPr lang="en-GB" sz="3200" dirty="0" smtClean="0">
                <a:latin typeface="Times New Roman" pitchFamily="18" charset="0"/>
                <a:cs typeface="Times New Roman" pitchFamily="18" charset="0"/>
              </a:rPr>
              <a:t>.</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E8D38818-4622-4FED-8F69-F7B103B7BE5B}"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336</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linds(horizontal)">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linds(horizontal)">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blinds(horizontal)">
                                      <p:cBhvr>
                                        <p:cTn id="28"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7384"/>
            <a:ext cx="9144000" cy="5509200"/>
          </a:xfrm>
          <a:prstGeom prst="rect">
            <a:avLst/>
          </a:prstGeom>
        </p:spPr>
        <p:txBody>
          <a:bodyPr wrap="square">
            <a:spAutoFit/>
          </a:bodyPr>
          <a:lstStyle/>
          <a:p>
            <a:r>
              <a:rPr lang="en-GB" sz="3200" b="1" dirty="0" smtClean="0">
                <a:latin typeface="Times New Roman" pitchFamily="18" charset="0"/>
                <a:cs typeface="Times New Roman" pitchFamily="18" charset="0"/>
              </a:rPr>
              <a:t>Heart Failure</a:t>
            </a:r>
            <a:r>
              <a:rPr lang="en-GB" sz="3200" dirty="0" smtClean="0">
                <a:latin typeface="Times New Roman" pitchFamily="18" charset="0"/>
                <a:cs typeface="Times New Roman" pitchFamily="18" charset="0"/>
              </a:rPr>
              <a:t>.</a:t>
            </a:r>
          </a:p>
          <a:p>
            <a:r>
              <a:rPr lang="en-GB" sz="3200" dirty="0" smtClean="0">
                <a:latin typeface="Times New Roman" pitchFamily="18" charset="0"/>
                <a:cs typeface="Times New Roman" pitchFamily="18" charset="0"/>
              </a:rPr>
              <a:t>In patients with severe heart failure, </a:t>
            </a:r>
            <a:r>
              <a:rPr lang="en-GB" sz="3200" dirty="0" err="1" smtClean="0">
                <a:latin typeface="Times New Roman" pitchFamily="18" charset="0"/>
                <a:cs typeface="Times New Roman" pitchFamily="18" charset="0"/>
              </a:rPr>
              <a:t>spironolactone</a:t>
            </a:r>
            <a:r>
              <a:rPr lang="en-GB" sz="3200" dirty="0" smtClean="0">
                <a:latin typeface="Times New Roman" pitchFamily="18" charset="0"/>
                <a:cs typeface="Times New Roman" pitchFamily="18" charset="0"/>
              </a:rPr>
              <a:t> greatly reduces mortality and hospital admissions. </a:t>
            </a:r>
          </a:p>
          <a:p>
            <a:r>
              <a:rPr lang="en-GB" sz="3200" dirty="0" smtClean="0">
                <a:latin typeface="Times New Roman" pitchFamily="18" charset="0"/>
                <a:cs typeface="Times New Roman" pitchFamily="18" charset="0"/>
              </a:rPr>
              <a:t>Benefits derive from protective effects of </a:t>
            </a:r>
            <a:r>
              <a:rPr lang="en-GB" sz="3200" dirty="0" err="1" smtClean="0">
                <a:latin typeface="Times New Roman" pitchFamily="18" charset="0"/>
                <a:cs typeface="Times New Roman" pitchFamily="18" charset="0"/>
              </a:rPr>
              <a:t>aldosterone</a:t>
            </a:r>
            <a:r>
              <a:rPr lang="en-GB" sz="3200" dirty="0" smtClean="0">
                <a:latin typeface="Times New Roman" pitchFamily="18" charset="0"/>
                <a:cs typeface="Times New Roman" pitchFamily="18" charset="0"/>
              </a:rPr>
              <a:t> blockade in the heart and blood vessels .</a:t>
            </a:r>
          </a:p>
          <a:p>
            <a:r>
              <a:rPr lang="en-GB" sz="3200" b="1" dirty="0" smtClean="0">
                <a:latin typeface="Times New Roman" pitchFamily="18" charset="0"/>
                <a:cs typeface="Times New Roman" pitchFamily="18" charset="0"/>
              </a:rPr>
              <a:t>Other Uses.</a:t>
            </a:r>
          </a:p>
          <a:p>
            <a:r>
              <a:rPr lang="en-GB" sz="3200" dirty="0" smtClean="0">
                <a:latin typeface="Times New Roman" pitchFamily="18" charset="0"/>
                <a:cs typeface="Times New Roman" pitchFamily="18" charset="0"/>
              </a:rPr>
              <a:t>In addition to the applications discussed above, </a:t>
            </a:r>
            <a:r>
              <a:rPr lang="en-GB" sz="3200" dirty="0" err="1" smtClean="0">
                <a:latin typeface="Times New Roman" pitchFamily="18" charset="0"/>
                <a:cs typeface="Times New Roman" pitchFamily="18" charset="0"/>
              </a:rPr>
              <a:t>spironolactone</a:t>
            </a:r>
            <a:r>
              <a:rPr lang="en-GB" sz="3200" dirty="0" smtClean="0">
                <a:latin typeface="Times New Roman" pitchFamily="18" charset="0"/>
                <a:cs typeface="Times New Roman" pitchFamily="18" charset="0"/>
              </a:rPr>
              <a:t> can by used for primary</a:t>
            </a:r>
          </a:p>
          <a:p>
            <a:r>
              <a:rPr lang="en-GB" sz="3200" dirty="0" err="1" smtClean="0">
                <a:latin typeface="Times New Roman" pitchFamily="18" charset="0"/>
                <a:cs typeface="Times New Roman" pitchFamily="18" charset="0"/>
              </a:rPr>
              <a:t>hyperaldosteronism</a:t>
            </a:r>
            <a:r>
              <a:rPr lang="en-GB" sz="3200" dirty="0" smtClean="0">
                <a:latin typeface="Times New Roman" pitchFamily="18" charset="0"/>
                <a:cs typeface="Times New Roman" pitchFamily="18" charset="0"/>
              </a:rPr>
              <a:t> , premenstrual syndrome , polycystic ovary</a:t>
            </a:r>
          </a:p>
          <a:p>
            <a:r>
              <a:rPr lang="en-GB" sz="3200" dirty="0" smtClean="0">
                <a:latin typeface="Times New Roman" pitchFamily="18" charset="0"/>
                <a:cs typeface="Times New Roman" pitchFamily="18" charset="0"/>
              </a:rPr>
              <a:t>syndrome , and acne in young women .</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937440F9-E6B1-46AB-9A84-AD5F9705CB3E}"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337</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linds(horizontal)">
                                      <p:cBhvr>
                                        <p:cTn id="18" dur="500"/>
                                        <p:tgtEl>
                                          <p:spTgt spid="2">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blinds(horizontal)">
                                      <p:cBhvr>
                                        <p:cTn id="21" dur="500"/>
                                        <p:tgtEl>
                                          <p:spTgt spid="2">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blinds(horizontal)">
                                      <p:cBhvr>
                                        <p:cTn id="24" dur="500"/>
                                        <p:tgtEl>
                                          <p:spTgt spid="2">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linds(horizontal)">
                                      <p:cBhvr>
                                        <p:cTn id="2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12845"/>
            <a:ext cx="9144000" cy="4524315"/>
          </a:xfrm>
          <a:prstGeom prst="rect">
            <a:avLst/>
          </a:prstGeom>
        </p:spPr>
        <p:txBody>
          <a:bodyPr wrap="square">
            <a:spAutoFit/>
          </a:bodyPr>
          <a:lstStyle/>
          <a:p>
            <a:r>
              <a:rPr lang="en-GB" sz="3200" b="1" dirty="0" smtClean="0">
                <a:latin typeface="Times New Roman" pitchFamily="18" charset="0"/>
                <a:cs typeface="Times New Roman" pitchFamily="18" charset="0"/>
              </a:rPr>
              <a:t>Adverse Effects</a:t>
            </a:r>
          </a:p>
          <a:p>
            <a:r>
              <a:rPr lang="en-GB" sz="3200" b="1" dirty="0" err="1" smtClean="0">
                <a:latin typeface="Times New Roman" pitchFamily="18" charset="0"/>
                <a:cs typeface="Times New Roman" pitchFamily="18" charset="0"/>
              </a:rPr>
              <a:t>Hyperkalemia</a:t>
            </a:r>
            <a:r>
              <a:rPr lang="en-GB" sz="3200" b="1" dirty="0" smtClean="0">
                <a:latin typeface="Times New Roman" pitchFamily="18" charset="0"/>
                <a:cs typeface="Times New Roman" pitchFamily="18" charset="0"/>
              </a:rPr>
              <a:t>.</a:t>
            </a:r>
          </a:p>
          <a:p>
            <a:r>
              <a:rPr lang="en-GB" sz="3200" dirty="0" smtClean="0">
                <a:latin typeface="Times New Roman" pitchFamily="18" charset="0"/>
                <a:cs typeface="Times New Roman" pitchFamily="18" charset="0"/>
              </a:rPr>
              <a:t>The potassium-sparing effects of </a:t>
            </a:r>
            <a:r>
              <a:rPr lang="en-GB" sz="3200" dirty="0" err="1" smtClean="0">
                <a:latin typeface="Times New Roman" pitchFamily="18" charset="0"/>
                <a:cs typeface="Times New Roman" pitchFamily="18" charset="0"/>
              </a:rPr>
              <a:t>spironolactone</a:t>
            </a:r>
            <a:r>
              <a:rPr lang="en-GB" sz="3200" dirty="0" smtClean="0">
                <a:latin typeface="Times New Roman" pitchFamily="18" charset="0"/>
                <a:cs typeface="Times New Roman" pitchFamily="18" charset="0"/>
              </a:rPr>
              <a:t> can result in </a:t>
            </a:r>
            <a:r>
              <a:rPr lang="en-GB" sz="3200" dirty="0" err="1" smtClean="0">
                <a:latin typeface="Times New Roman" pitchFamily="18" charset="0"/>
                <a:cs typeface="Times New Roman" pitchFamily="18" charset="0"/>
              </a:rPr>
              <a:t>hyperkalemia</a:t>
            </a:r>
            <a:r>
              <a:rPr lang="en-GB" sz="3200" dirty="0" smtClean="0">
                <a:latin typeface="Times New Roman" pitchFamily="18" charset="0"/>
                <a:cs typeface="Times New Roman" pitchFamily="18" charset="0"/>
              </a:rPr>
              <a:t>, a condition that can produce fatal </a:t>
            </a:r>
            <a:r>
              <a:rPr lang="en-GB" sz="3200" dirty="0" err="1" smtClean="0">
                <a:latin typeface="Times New Roman" pitchFamily="18" charset="0"/>
                <a:cs typeface="Times New Roman" pitchFamily="18" charset="0"/>
              </a:rPr>
              <a:t>dysrhythmias</a:t>
            </a:r>
            <a:r>
              <a:rPr lang="en-GB" sz="3200" dirty="0" smtClean="0">
                <a:latin typeface="Times New Roman" pitchFamily="18" charset="0"/>
                <a:cs typeface="Times New Roman" pitchFamily="18" charset="0"/>
              </a:rPr>
              <a:t>. </a:t>
            </a:r>
          </a:p>
          <a:p>
            <a:r>
              <a:rPr lang="en-GB" sz="3200" dirty="0" smtClean="0">
                <a:latin typeface="Times New Roman" pitchFamily="18" charset="0"/>
                <a:cs typeface="Times New Roman" pitchFamily="18" charset="0"/>
              </a:rPr>
              <a:t>Although </a:t>
            </a:r>
            <a:r>
              <a:rPr lang="en-GB" sz="3200" dirty="0" err="1" smtClean="0">
                <a:latin typeface="Times New Roman" pitchFamily="18" charset="0"/>
                <a:cs typeface="Times New Roman" pitchFamily="18" charset="0"/>
              </a:rPr>
              <a:t>hyperkalemia</a:t>
            </a:r>
            <a:r>
              <a:rPr lang="en-GB" sz="3200" dirty="0" smtClean="0">
                <a:latin typeface="Times New Roman" pitchFamily="18" charset="0"/>
                <a:cs typeface="Times New Roman" pitchFamily="18" charset="0"/>
              </a:rPr>
              <a:t> is most likely when </a:t>
            </a:r>
            <a:r>
              <a:rPr lang="en-GB" sz="3200" dirty="0" err="1" smtClean="0">
                <a:latin typeface="Times New Roman" pitchFamily="18" charset="0"/>
                <a:cs typeface="Times New Roman" pitchFamily="18" charset="0"/>
              </a:rPr>
              <a:t>spironolactone</a:t>
            </a:r>
            <a:r>
              <a:rPr lang="en-GB" sz="3200" dirty="0" smtClean="0">
                <a:latin typeface="Times New Roman" pitchFamily="18" charset="0"/>
                <a:cs typeface="Times New Roman" pitchFamily="18" charset="0"/>
              </a:rPr>
              <a:t> is used alone, it can also develop when </a:t>
            </a:r>
            <a:r>
              <a:rPr lang="en-GB" sz="3200" dirty="0" err="1" smtClean="0">
                <a:latin typeface="Times New Roman" pitchFamily="18" charset="0"/>
                <a:cs typeface="Times New Roman" pitchFamily="18" charset="0"/>
              </a:rPr>
              <a:t>spironolactone</a:t>
            </a:r>
            <a:r>
              <a:rPr lang="en-GB" sz="3200" dirty="0" smtClean="0">
                <a:latin typeface="Times New Roman" pitchFamily="18" charset="0"/>
                <a:cs typeface="Times New Roman" pitchFamily="18" charset="0"/>
              </a:rPr>
              <a:t> is used in conjunction with potassium wasting agents (</a:t>
            </a:r>
            <a:r>
              <a:rPr lang="en-GB" sz="3200" dirty="0" err="1" smtClean="0">
                <a:latin typeface="Times New Roman" pitchFamily="18" charset="0"/>
                <a:cs typeface="Times New Roman" pitchFamily="18" charset="0"/>
              </a:rPr>
              <a:t>thiazides</a:t>
            </a:r>
            <a:r>
              <a:rPr lang="en-GB" sz="3200" dirty="0" smtClean="0">
                <a:latin typeface="Times New Roman" pitchFamily="18" charset="0"/>
                <a:cs typeface="Times New Roman" pitchFamily="18" charset="0"/>
              </a:rPr>
              <a:t> and high-ceiling diuretics). </a:t>
            </a:r>
          </a:p>
        </p:txBody>
      </p:sp>
      <p:sp>
        <p:nvSpPr>
          <p:cNvPr id="3" name="Date Placeholder 2"/>
          <p:cNvSpPr>
            <a:spLocks noGrp="1"/>
          </p:cNvSpPr>
          <p:nvPr>
            <p:ph type="dt" sz="half" idx="10"/>
          </p:nvPr>
        </p:nvSpPr>
        <p:spPr/>
        <p:txBody>
          <a:bodyPr/>
          <a:lstStyle/>
          <a:p>
            <a:fld id="{19059674-AC7A-43B5-9B0B-F5713FE9B6DD}"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338</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linds(horizontal)">
                                      <p:cBhvr>
                                        <p:cTn id="18"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60648"/>
            <a:ext cx="9144000" cy="3046988"/>
          </a:xfrm>
          <a:prstGeom prst="rect">
            <a:avLst/>
          </a:prstGeom>
        </p:spPr>
        <p:txBody>
          <a:bodyPr wrap="square">
            <a:spAutoFit/>
          </a:bodyPr>
          <a:lstStyle/>
          <a:p>
            <a:r>
              <a:rPr lang="en-GB" sz="3200" dirty="0" smtClean="0">
                <a:latin typeface="Times New Roman" pitchFamily="18" charset="0"/>
                <a:cs typeface="Times New Roman" pitchFamily="18" charset="0"/>
              </a:rPr>
              <a:t>If serum potassium rises above 5 </a:t>
            </a:r>
            <a:r>
              <a:rPr lang="en-GB" sz="3200" dirty="0" err="1" smtClean="0">
                <a:latin typeface="Times New Roman" pitchFamily="18" charset="0"/>
                <a:cs typeface="Times New Roman" pitchFamily="18" charset="0"/>
              </a:rPr>
              <a:t>mEq</a:t>
            </a:r>
            <a:r>
              <a:rPr lang="en-GB" sz="3200" dirty="0" smtClean="0">
                <a:latin typeface="Times New Roman" pitchFamily="18" charset="0"/>
                <a:cs typeface="Times New Roman" pitchFamily="18" charset="0"/>
              </a:rPr>
              <a:t>/L, or if signs of </a:t>
            </a:r>
            <a:r>
              <a:rPr lang="en-GB" sz="3200" dirty="0" err="1" smtClean="0">
                <a:latin typeface="Times New Roman" pitchFamily="18" charset="0"/>
                <a:cs typeface="Times New Roman" pitchFamily="18" charset="0"/>
              </a:rPr>
              <a:t>hyperkalemia</a:t>
            </a:r>
            <a:r>
              <a:rPr lang="en-GB" sz="3200" dirty="0" smtClean="0">
                <a:latin typeface="Times New Roman" pitchFamily="18" charset="0"/>
                <a:cs typeface="Times New Roman" pitchFamily="18" charset="0"/>
              </a:rPr>
              <a:t> develop (</a:t>
            </a:r>
            <a:r>
              <a:rPr lang="en-GB" sz="3200" dirty="0" err="1" smtClean="0">
                <a:latin typeface="Times New Roman" pitchFamily="18" charset="0"/>
                <a:cs typeface="Times New Roman" pitchFamily="18" charset="0"/>
              </a:rPr>
              <a:t>eg</a:t>
            </a:r>
            <a:r>
              <a:rPr lang="en-GB" sz="3200" dirty="0" smtClean="0">
                <a:latin typeface="Times New Roman" pitchFamily="18" charset="0"/>
                <a:cs typeface="Times New Roman" pitchFamily="18" charset="0"/>
              </a:rPr>
              <a:t>, abnormal cardiac rhythm), </a:t>
            </a:r>
            <a:r>
              <a:rPr lang="en-GB" sz="3200" dirty="0" err="1" smtClean="0">
                <a:latin typeface="Times New Roman" pitchFamily="18" charset="0"/>
                <a:cs typeface="Times New Roman" pitchFamily="18" charset="0"/>
              </a:rPr>
              <a:t>spironolactone</a:t>
            </a:r>
            <a:r>
              <a:rPr lang="en-GB" sz="3200" dirty="0" smtClean="0">
                <a:latin typeface="Times New Roman" pitchFamily="18" charset="0"/>
                <a:cs typeface="Times New Roman" pitchFamily="18" charset="0"/>
              </a:rPr>
              <a:t> should be discontinued and potassium intake restricted. Injection of insulin can help lower potassium levels by promoting potassium uptake into cells.</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92709E27-B3AC-4E09-8484-911BB26A3BA4}"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339</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Drug Effects</a:t>
            </a:r>
          </a:p>
        </p:txBody>
      </p:sp>
      <p:sp>
        <p:nvSpPr>
          <p:cNvPr id="4" name="Date Placeholder 3"/>
          <p:cNvSpPr>
            <a:spLocks noGrp="1"/>
          </p:cNvSpPr>
          <p:nvPr>
            <p:ph type="dt" sz="half" idx="10"/>
          </p:nvPr>
        </p:nvSpPr>
        <p:spPr/>
        <p:txBody>
          <a:bodyPr/>
          <a:lstStyle/>
          <a:p>
            <a:fld id="{8915CA46-A4ED-4F9C-862D-33C7B3A78CCB}"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34</a:t>
            </a:fld>
            <a:endParaRPr lang="en-US"/>
          </a:p>
        </p:txBody>
      </p:sp>
      <p:sp>
        <p:nvSpPr>
          <p:cNvPr id="30723" name="Rectangle 3"/>
          <p:cNvSpPr>
            <a:spLocks noGrp="1" noChangeArrowheads="1"/>
          </p:cNvSpPr>
          <p:nvPr>
            <p:ph sz="quarter" idx="1"/>
          </p:nvPr>
        </p:nvSpPr>
        <p:spPr>
          <a:noFill/>
        </p:spPr>
        <p:txBody>
          <a:bodyPr/>
          <a:lstStyle/>
          <a:p>
            <a:pPr eaLnBrk="1" hangingPunct="1">
              <a:buFontTx/>
              <a:buNone/>
            </a:pPr>
            <a:r>
              <a:rPr lang="en-US" b="1" dirty="0" smtClean="0"/>
              <a:t>Side Effects</a:t>
            </a:r>
          </a:p>
          <a:p>
            <a:pPr marL="457200" lvl="1" indent="0" eaLnBrk="1" hangingPunct="1">
              <a:buFontTx/>
              <a:buNone/>
            </a:pPr>
            <a:r>
              <a:rPr lang="en-US" dirty="0" smtClean="0"/>
              <a:t>Secondary responses to a drug other than the primary therapeutic effect for which the drug was intended</a:t>
            </a:r>
          </a:p>
          <a:p>
            <a:pPr lvl="2" eaLnBrk="1" hangingPunct="1"/>
            <a:r>
              <a:rPr lang="en-US" dirty="0" smtClean="0"/>
              <a:t>Allergic responses</a:t>
            </a:r>
          </a:p>
          <a:p>
            <a:pPr lvl="2" eaLnBrk="1" hangingPunct="1"/>
            <a:r>
              <a:rPr lang="en-US" dirty="0" smtClean="0"/>
              <a:t>Drug dependence, addiction, abuse, and tolerance</a:t>
            </a:r>
          </a:p>
        </p:txBody>
      </p:sp>
    </p:spTree>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51344"/>
            <a:ext cx="9144000" cy="4031873"/>
          </a:xfrm>
          <a:prstGeom prst="rect">
            <a:avLst/>
          </a:prstGeom>
        </p:spPr>
        <p:txBody>
          <a:bodyPr wrap="square">
            <a:spAutoFit/>
          </a:bodyPr>
          <a:lstStyle/>
          <a:p>
            <a:r>
              <a:rPr lang="en-GB" sz="3200" b="1" u="sng" dirty="0" smtClean="0">
                <a:latin typeface="Times New Roman" pitchFamily="18" charset="0"/>
                <a:cs typeface="Times New Roman" pitchFamily="18" charset="0"/>
              </a:rPr>
              <a:t>Benign and Malignant </a:t>
            </a:r>
            <a:r>
              <a:rPr lang="en-GB" sz="3200" b="1" u="sng" dirty="0" err="1" smtClean="0">
                <a:latin typeface="Times New Roman" pitchFamily="18" charset="0"/>
                <a:cs typeface="Times New Roman" pitchFamily="18" charset="0"/>
              </a:rPr>
              <a:t>Tumors</a:t>
            </a:r>
            <a:r>
              <a:rPr lang="en-GB" sz="3200" b="1" u="sng" dirty="0" smtClean="0">
                <a:latin typeface="Times New Roman" pitchFamily="18" charset="0"/>
                <a:cs typeface="Times New Roman" pitchFamily="18" charset="0"/>
              </a:rPr>
              <a:t>.</a:t>
            </a:r>
          </a:p>
          <a:p>
            <a:r>
              <a:rPr lang="en-GB" sz="3200" dirty="0" smtClean="0">
                <a:latin typeface="Times New Roman" pitchFamily="18" charset="0"/>
                <a:cs typeface="Times New Roman" pitchFamily="18" charset="0"/>
              </a:rPr>
              <a:t>When given long term to rats in doses 25 to 250 times those used in humans, </a:t>
            </a:r>
            <a:r>
              <a:rPr lang="en-GB" sz="3200" dirty="0" err="1" smtClean="0">
                <a:latin typeface="Times New Roman" pitchFamily="18" charset="0"/>
                <a:cs typeface="Times New Roman" pitchFamily="18" charset="0"/>
              </a:rPr>
              <a:t>spironolactone</a:t>
            </a:r>
            <a:endParaRPr lang="en-GB" sz="3200" dirty="0" smtClean="0">
              <a:latin typeface="Times New Roman" pitchFamily="18" charset="0"/>
              <a:cs typeface="Times New Roman" pitchFamily="18" charset="0"/>
            </a:endParaRPr>
          </a:p>
          <a:p>
            <a:r>
              <a:rPr lang="en-GB" sz="3200" dirty="0" smtClean="0">
                <a:latin typeface="Times New Roman" pitchFamily="18" charset="0"/>
                <a:cs typeface="Times New Roman" pitchFamily="18" charset="0"/>
              </a:rPr>
              <a:t>caused </a:t>
            </a:r>
            <a:r>
              <a:rPr lang="en-GB" sz="3200" b="1" dirty="0" smtClean="0">
                <a:latin typeface="Times New Roman" pitchFamily="18" charset="0"/>
                <a:cs typeface="Times New Roman" pitchFamily="18" charset="0"/>
              </a:rPr>
              <a:t>benign adenomas </a:t>
            </a:r>
            <a:r>
              <a:rPr lang="en-GB" sz="3200" dirty="0" smtClean="0">
                <a:latin typeface="Times New Roman" pitchFamily="18" charset="0"/>
                <a:cs typeface="Times New Roman" pitchFamily="18" charset="0"/>
              </a:rPr>
              <a:t>of the thyroid and testes, malignant mammary </a:t>
            </a:r>
            <a:r>
              <a:rPr lang="en-GB" sz="3200" dirty="0" err="1" smtClean="0">
                <a:latin typeface="Times New Roman" pitchFamily="18" charset="0"/>
                <a:cs typeface="Times New Roman" pitchFamily="18" charset="0"/>
              </a:rPr>
              <a:t>tumors</a:t>
            </a:r>
            <a:r>
              <a:rPr lang="en-GB" sz="3200" dirty="0" smtClean="0">
                <a:latin typeface="Times New Roman" pitchFamily="18" charset="0"/>
                <a:cs typeface="Times New Roman" pitchFamily="18" charset="0"/>
              </a:rPr>
              <a:t>, and</a:t>
            </a:r>
          </a:p>
          <a:p>
            <a:r>
              <a:rPr lang="en-GB" sz="3200" dirty="0" smtClean="0">
                <a:latin typeface="Times New Roman" pitchFamily="18" charset="0"/>
                <a:cs typeface="Times New Roman" pitchFamily="18" charset="0"/>
              </a:rPr>
              <a:t>proliferative changes in the liver. </a:t>
            </a:r>
          </a:p>
          <a:p>
            <a:r>
              <a:rPr lang="en-GB" sz="3200" dirty="0" smtClean="0">
                <a:latin typeface="Times New Roman" pitchFamily="18" charset="0"/>
                <a:cs typeface="Times New Roman" pitchFamily="18" charset="0"/>
              </a:rPr>
              <a:t>The risk of </a:t>
            </a:r>
            <a:r>
              <a:rPr lang="en-GB" sz="3200" dirty="0" err="1" smtClean="0">
                <a:latin typeface="Times New Roman" pitchFamily="18" charset="0"/>
                <a:cs typeface="Times New Roman" pitchFamily="18" charset="0"/>
              </a:rPr>
              <a:t>tumors</a:t>
            </a:r>
            <a:r>
              <a:rPr lang="en-GB" sz="3200" dirty="0" smtClean="0">
                <a:latin typeface="Times New Roman" pitchFamily="18" charset="0"/>
                <a:cs typeface="Times New Roman" pitchFamily="18" charset="0"/>
              </a:rPr>
              <a:t> in humans from use of normal doses is unknown.</a:t>
            </a:r>
          </a:p>
        </p:txBody>
      </p:sp>
      <p:sp>
        <p:nvSpPr>
          <p:cNvPr id="3" name="Date Placeholder 2"/>
          <p:cNvSpPr>
            <a:spLocks noGrp="1"/>
          </p:cNvSpPr>
          <p:nvPr>
            <p:ph type="dt" sz="half" idx="10"/>
          </p:nvPr>
        </p:nvSpPr>
        <p:spPr/>
        <p:txBody>
          <a:bodyPr/>
          <a:lstStyle/>
          <a:p>
            <a:fld id="{D32CCBCF-AE2A-444D-8D5B-23355C7D98F8}"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340</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linds(horizontal)">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blinds(horizontal)">
                                      <p:cBhvr>
                                        <p:cTn id="21"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417462-2C7F-4B99-8D97-65F6F7845B8B}"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341</a:t>
            </a:fld>
            <a:endParaRPr lang="en-US"/>
          </a:p>
        </p:txBody>
      </p:sp>
      <p:sp>
        <p:nvSpPr>
          <p:cNvPr id="5" name="Rectangle 4"/>
          <p:cNvSpPr/>
          <p:nvPr/>
        </p:nvSpPr>
        <p:spPr>
          <a:xfrm>
            <a:off x="0" y="533400"/>
            <a:ext cx="9144000" cy="4524315"/>
          </a:xfrm>
          <a:prstGeom prst="rect">
            <a:avLst/>
          </a:prstGeom>
        </p:spPr>
        <p:txBody>
          <a:bodyPr wrap="square">
            <a:spAutoFit/>
          </a:bodyPr>
          <a:lstStyle/>
          <a:p>
            <a:r>
              <a:rPr lang="en-GB" sz="3200" b="1" dirty="0" smtClean="0">
                <a:latin typeface="Times New Roman" pitchFamily="18" charset="0"/>
                <a:cs typeface="Times New Roman" pitchFamily="18" charset="0"/>
              </a:rPr>
              <a:t>Endocrine Effects.</a:t>
            </a:r>
          </a:p>
          <a:p>
            <a:r>
              <a:rPr lang="en-GB" sz="3200" dirty="0" err="1" smtClean="0">
                <a:latin typeface="Times New Roman" pitchFamily="18" charset="0"/>
                <a:cs typeface="Times New Roman" pitchFamily="18" charset="0"/>
              </a:rPr>
              <a:t>Spironolactone</a:t>
            </a:r>
            <a:r>
              <a:rPr lang="en-GB" sz="3200" dirty="0" smtClean="0">
                <a:latin typeface="Times New Roman" pitchFamily="18" charset="0"/>
                <a:cs typeface="Times New Roman" pitchFamily="18" charset="0"/>
              </a:rPr>
              <a:t> is a steroid derivative with a structure similar to that of steroid hormones (</a:t>
            </a:r>
            <a:r>
              <a:rPr lang="en-GB" sz="3200" dirty="0" err="1" smtClean="0">
                <a:latin typeface="Times New Roman" pitchFamily="18" charset="0"/>
                <a:cs typeface="Times New Roman" pitchFamily="18" charset="0"/>
              </a:rPr>
              <a:t>eg</a:t>
            </a:r>
            <a:r>
              <a:rPr lang="en-GB" sz="3200" dirty="0" smtClean="0">
                <a:latin typeface="Times New Roman" pitchFamily="18" charset="0"/>
                <a:cs typeface="Times New Roman" pitchFamily="18" charset="0"/>
              </a:rPr>
              <a:t>,</a:t>
            </a:r>
          </a:p>
          <a:p>
            <a:r>
              <a:rPr lang="en-GB" sz="3200" dirty="0" smtClean="0">
                <a:latin typeface="Times New Roman" pitchFamily="18" charset="0"/>
                <a:cs typeface="Times New Roman" pitchFamily="18" charset="0"/>
              </a:rPr>
              <a:t>progesterone, </a:t>
            </a:r>
            <a:r>
              <a:rPr lang="en-GB" sz="3200" dirty="0" err="1" smtClean="0">
                <a:latin typeface="Times New Roman" pitchFamily="18" charset="0"/>
                <a:cs typeface="Times New Roman" pitchFamily="18" charset="0"/>
              </a:rPr>
              <a:t>estradiol</a:t>
            </a:r>
            <a:r>
              <a:rPr lang="en-GB" sz="3200" dirty="0" smtClean="0">
                <a:latin typeface="Times New Roman" pitchFamily="18" charset="0"/>
                <a:cs typeface="Times New Roman" pitchFamily="18" charset="0"/>
              </a:rPr>
              <a:t>, testosterone). </a:t>
            </a:r>
          </a:p>
          <a:p>
            <a:endParaRPr lang="en-GB" sz="3200" dirty="0" smtClean="0">
              <a:latin typeface="Times New Roman" pitchFamily="18" charset="0"/>
              <a:cs typeface="Times New Roman" pitchFamily="18" charset="0"/>
            </a:endParaRPr>
          </a:p>
          <a:p>
            <a:r>
              <a:rPr lang="en-GB" sz="3200" dirty="0" smtClean="0">
                <a:latin typeface="Times New Roman" pitchFamily="18" charset="0"/>
                <a:cs typeface="Times New Roman" pitchFamily="18" charset="0"/>
              </a:rPr>
              <a:t>As a result, </a:t>
            </a:r>
            <a:r>
              <a:rPr lang="en-GB" sz="3200" dirty="0" err="1" smtClean="0">
                <a:latin typeface="Times New Roman" pitchFamily="18" charset="0"/>
                <a:cs typeface="Times New Roman" pitchFamily="18" charset="0"/>
              </a:rPr>
              <a:t>spironolactone</a:t>
            </a:r>
            <a:r>
              <a:rPr lang="en-GB" sz="3200" dirty="0" smtClean="0">
                <a:latin typeface="Times New Roman" pitchFamily="18" charset="0"/>
                <a:cs typeface="Times New Roman" pitchFamily="18" charset="0"/>
              </a:rPr>
              <a:t> can cause a variety of</a:t>
            </a:r>
          </a:p>
          <a:p>
            <a:r>
              <a:rPr lang="en-GB" sz="3200" dirty="0" smtClean="0">
                <a:latin typeface="Times New Roman" pitchFamily="18" charset="0"/>
                <a:cs typeface="Times New Roman" pitchFamily="18" charset="0"/>
              </a:rPr>
              <a:t>endocrine effects, including </a:t>
            </a:r>
            <a:r>
              <a:rPr lang="en-GB" sz="3200" dirty="0" err="1" smtClean="0">
                <a:latin typeface="Times New Roman" pitchFamily="18" charset="0"/>
                <a:cs typeface="Times New Roman" pitchFamily="18" charset="0"/>
              </a:rPr>
              <a:t>gynecomastia</a:t>
            </a:r>
            <a:r>
              <a:rPr lang="en-GB" sz="3200" dirty="0" smtClean="0">
                <a:latin typeface="Times New Roman" pitchFamily="18" charset="0"/>
                <a:cs typeface="Times New Roman" pitchFamily="18" charset="0"/>
              </a:rPr>
              <a:t>, menstrual irregularities, impotence, </a:t>
            </a:r>
            <a:r>
              <a:rPr lang="en-GB" sz="3200" dirty="0" err="1" smtClean="0">
                <a:latin typeface="Times New Roman" pitchFamily="18" charset="0"/>
                <a:cs typeface="Times New Roman" pitchFamily="18" charset="0"/>
              </a:rPr>
              <a:t>hirsutism</a:t>
            </a:r>
            <a:r>
              <a:rPr lang="en-GB" sz="3200" dirty="0" smtClean="0">
                <a:latin typeface="Times New Roman" pitchFamily="18" charset="0"/>
                <a:cs typeface="Times New Roman" pitchFamily="18" charset="0"/>
              </a:rPr>
              <a:t>, and deepening of the voice.</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blinds(horizontal)">
                                      <p:cBhvr>
                                        <p:cTn id="18" dur="500"/>
                                        <p:tgtEl>
                                          <p:spTgt spid="5">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blinds(horizontal)">
                                      <p:cBhvr>
                                        <p:cTn id="21"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28343"/>
            <a:ext cx="9144000" cy="3539430"/>
          </a:xfrm>
          <a:prstGeom prst="rect">
            <a:avLst/>
          </a:prstGeom>
        </p:spPr>
        <p:txBody>
          <a:bodyPr wrap="square">
            <a:spAutoFit/>
          </a:bodyPr>
          <a:lstStyle/>
          <a:p>
            <a:r>
              <a:rPr lang="en-GB" sz="3200" b="1" dirty="0" smtClean="0">
                <a:latin typeface="Times New Roman" pitchFamily="18" charset="0"/>
                <a:cs typeface="Times New Roman" pitchFamily="18" charset="0"/>
              </a:rPr>
              <a:t>Drug Interactions</a:t>
            </a:r>
          </a:p>
          <a:p>
            <a:r>
              <a:rPr lang="en-GB" sz="3200" dirty="0" err="1" smtClean="0">
                <a:latin typeface="Times New Roman" pitchFamily="18" charset="0"/>
                <a:cs typeface="Times New Roman" pitchFamily="18" charset="0"/>
              </a:rPr>
              <a:t>Thiazide</a:t>
            </a:r>
            <a:r>
              <a:rPr lang="en-GB" sz="3200" dirty="0" smtClean="0">
                <a:latin typeface="Times New Roman" pitchFamily="18" charset="0"/>
                <a:cs typeface="Times New Roman" pitchFamily="18" charset="0"/>
              </a:rPr>
              <a:t> and Loop Diuretics.</a:t>
            </a:r>
          </a:p>
          <a:p>
            <a:r>
              <a:rPr lang="en-GB" sz="3200" dirty="0" err="1" smtClean="0">
                <a:latin typeface="Times New Roman" pitchFamily="18" charset="0"/>
                <a:cs typeface="Times New Roman" pitchFamily="18" charset="0"/>
              </a:rPr>
              <a:t>Spironolactone</a:t>
            </a:r>
            <a:r>
              <a:rPr lang="en-GB" sz="3200" dirty="0" smtClean="0">
                <a:latin typeface="Times New Roman" pitchFamily="18" charset="0"/>
                <a:cs typeface="Times New Roman" pitchFamily="18" charset="0"/>
              </a:rPr>
              <a:t> is frequently combined with </a:t>
            </a:r>
            <a:r>
              <a:rPr lang="en-GB" sz="3200" dirty="0" err="1" smtClean="0">
                <a:latin typeface="Times New Roman" pitchFamily="18" charset="0"/>
                <a:cs typeface="Times New Roman" pitchFamily="18" charset="0"/>
              </a:rPr>
              <a:t>thiazide</a:t>
            </a:r>
            <a:r>
              <a:rPr lang="en-GB" sz="3200" dirty="0" smtClean="0">
                <a:latin typeface="Times New Roman" pitchFamily="18" charset="0"/>
                <a:cs typeface="Times New Roman" pitchFamily="18" charset="0"/>
              </a:rPr>
              <a:t> and loop diuretics. </a:t>
            </a:r>
          </a:p>
          <a:p>
            <a:r>
              <a:rPr lang="en-GB" sz="3200" dirty="0" smtClean="0">
                <a:latin typeface="Times New Roman" pitchFamily="18" charset="0"/>
                <a:cs typeface="Times New Roman" pitchFamily="18" charset="0"/>
              </a:rPr>
              <a:t>The goal is to counteract the potassium-wasting effects of the more powerful diuretic.</a:t>
            </a:r>
          </a:p>
          <a:p>
            <a:endParaRPr lang="en-GB" sz="3200" dirty="0" smtClean="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EADA7702-62FA-45B3-8F90-B94E5DB87C42}"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342</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0CB257-3919-471E-B7F5-EC154BDDDC68}"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343</a:t>
            </a:fld>
            <a:endParaRPr lang="en-US"/>
          </a:p>
        </p:txBody>
      </p:sp>
      <p:sp>
        <p:nvSpPr>
          <p:cNvPr id="5" name="Rectangle 4"/>
          <p:cNvSpPr/>
          <p:nvPr/>
        </p:nvSpPr>
        <p:spPr>
          <a:xfrm>
            <a:off x="0" y="304800"/>
            <a:ext cx="9144000" cy="4524315"/>
          </a:xfrm>
          <a:prstGeom prst="rect">
            <a:avLst/>
          </a:prstGeom>
        </p:spPr>
        <p:txBody>
          <a:bodyPr wrap="square">
            <a:spAutoFit/>
          </a:bodyPr>
          <a:lstStyle/>
          <a:p>
            <a:r>
              <a:rPr lang="en-GB" sz="3200" dirty="0" smtClean="0">
                <a:latin typeface="Times New Roman" pitchFamily="18" charset="0"/>
                <a:cs typeface="Times New Roman" pitchFamily="18" charset="0"/>
              </a:rPr>
              <a:t>Because of the risk of </a:t>
            </a:r>
            <a:r>
              <a:rPr lang="en-GB" sz="3200" dirty="0" err="1" smtClean="0">
                <a:latin typeface="Times New Roman" pitchFamily="18" charset="0"/>
                <a:cs typeface="Times New Roman" pitchFamily="18" charset="0"/>
              </a:rPr>
              <a:t>hyperkalemia</a:t>
            </a:r>
            <a:r>
              <a:rPr lang="en-GB" sz="3200" dirty="0" smtClean="0">
                <a:latin typeface="Times New Roman" pitchFamily="18" charset="0"/>
                <a:cs typeface="Times New Roman" pitchFamily="18" charset="0"/>
              </a:rPr>
              <a:t>, </a:t>
            </a:r>
            <a:r>
              <a:rPr lang="en-GB" sz="3200" dirty="0" err="1" smtClean="0">
                <a:latin typeface="Times New Roman" pitchFamily="18" charset="0"/>
                <a:cs typeface="Times New Roman" pitchFamily="18" charset="0"/>
              </a:rPr>
              <a:t>spironolactone</a:t>
            </a:r>
            <a:r>
              <a:rPr lang="en-GB" sz="3200" dirty="0" smtClean="0">
                <a:latin typeface="Times New Roman" pitchFamily="18" charset="0"/>
                <a:cs typeface="Times New Roman" pitchFamily="18" charset="0"/>
              </a:rPr>
              <a:t> </a:t>
            </a:r>
            <a:r>
              <a:rPr lang="en-GB" sz="3200" b="1" dirty="0" smtClean="0">
                <a:latin typeface="Times New Roman" pitchFamily="18" charset="0"/>
                <a:cs typeface="Times New Roman" pitchFamily="18" charset="0"/>
              </a:rPr>
              <a:t>must never </a:t>
            </a:r>
            <a:r>
              <a:rPr lang="en-GB" sz="3200" dirty="0" smtClean="0">
                <a:latin typeface="Times New Roman" pitchFamily="18" charset="0"/>
                <a:cs typeface="Times New Roman" pitchFamily="18" charset="0"/>
              </a:rPr>
              <a:t>be combined with potassium</a:t>
            </a:r>
          </a:p>
          <a:p>
            <a:r>
              <a:rPr lang="en-GB" sz="3200" dirty="0" smtClean="0">
                <a:latin typeface="Times New Roman" pitchFamily="18" charset="0"/>
                <a:cs typeface="Times New Roman" pitchFamily="18" charset="0"/>
              </a:rPr>
              <a:t>supplements, salt substitutes (which contain potassium chloride), or another potassium sparing diuretic. </a:t>
            </a:r>
          </a:p>
          <a:p>
            <a:endParaRPr lang="en-GB" sz="3200" dirty="0" smtClean="0">
              <a:latin typeface="Times New Roman" pitchFamily="18" charset="0"/>
              <a:cs typeface="Times New Roman" pitchFamily="18" charset="0"/>
            </a:endParaRPr>
          </a:p>
          <a:p>
            <a:r>
              <a:rPr lang="en-GB" sz="3200" dirty="0" smtClean="0">
                <a:latin typeface="Times New Roman" pitchFamily="18" charset="0"/>
                <a:cs typeface="Times New Roman" pitchFamily="18" charset="0"/>
              </a:rPr>
              <a:t>In addition, three groups of drugs—</a:t>
            </a:r>
            <a:r>
              <a:rPr lang="en-GB" sz="3200" dirty="0" err="1" smtClean="0">
                <a:latin typeface="Times New Roman" pitchFamily="18" charset="0"/>
                <a:cs typeface="Times New Roman" pitchFamily="18" charset="0"/>
              </a:rPr>
              <a:t>angiotensin</a:t>
            </a:r>
            <a:r>
              <a:rPr lang="en-GB" sz="3200" dirty="0" smtClean="0">
                <a:latin typeface="Times New Roman" pitchFamily="18" charset="0"/>
                <a:cs typeface="Times New Roman" pitchFamily="18" charset="0"/>
              </a:rPr>
              <a:t>-converting enzyme (ACE)</a:t>
            </a:r>
          </a:p>
          <a:p>
            <a:r>
              <a:rPr lang="en-GB" sz="3200" dirty="0" smtClean="0">
                <a:latin typeface="Times New Roman" pitchFamily="18" charset="0"/>
                <a:cs typeface="Times New Roman" pitchFamily="18" charset="0"/>
              </a:rPr>
              <a:t>inhibitors, </a:t>
            </a:r>
            <a:r>
              <a:rPr lang="en-GB" sz="3200" dirty="0" err="1" smtClean="0">
                <a:latin typeface="Times New Roman" pitchFamily="18" charset="0"/>
                <a:cs typeface="Times New Roman" pitchFamily="18" charset="0"/>
              </a:rPr>
              <a:t>angiotensin</a:t>
            </a:r>
            <a:r>
              <a:rPr lang="en-GB" sz="3200" dirty="0" smtClean="0">
                <a:latin typeface="Times New Roman" pitchFamily="18" charset="0"/>
                <a:cs typeface="Times New Roman" pitchFamily="18" charset="0"/>
              </a:rPr>
              <a:t> receptor blockers, and direct </a:t>
            </a:r>
            <a:r>
              <a:rPr lang="en-GB" sz="3200" dirty="0" err="1" smtClean="0">
                <a:latin typeface="Times New Roman" pitchFamily="18" charset="0"/>
                <a:cs typeface="Times New Roman" pitchFamily="18" charset="0"/>
              </a:rPr>
              <a:t>renin</a:t>
            </a:r>
            <a:r>
              <a:rPr lang="en-GB" sz="3200" dirty="0" smtClean="0">
                <a:latin typeface="Times New Roman" pitchFamily="18" charset="0"/>
                <a:cs typeface="Times New Roman" pitchFamily="18" charset="0"/>
              </a:rPr>
              <a:t> inhibitors—can elevate potassium</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blinds(horizontal)">
                                      <p:cBhvr>
                                        <p:cTn id="15" dur="500"/>
                                        <p:tgtEl>
                                          <p:spTgt spid="5">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blinds(horizontal)">
                                      <p:cBhvr>
                                        <p:cTn id="18"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50081"/>
            <a:ext cx="9144000" cy="4524315"/>
          </a:xfrm>
          <a:prstGeom prst="rect">
            <a:avLst/>
          </a:prstGeom>
        </p:spPr>
        <p:txBody>
          <a:bodyPr wrap="square">
            <a:spAutoFit/>
          </a:bodyPr>
          <a:lstStyle/>
          <a:p>
            <a:r>
              <a:rPr lang="en-GB" sz="3200" b="1" u="sng" dirty="0" err="1" smtClean="0">
                <a:latin typeface="Times New Roman" pitchFamily="18" charset="0"/>
                <a:cs typeface="Times New Roman" pitchFamily="18" charset="0"/>
              </a:rPr>
              <a:t>Amiloride</a:t>
            </a:r>
            <a:endParaRPr lang="en-GB" sz="3200" dirty="0" smtClean="0">
              <a:latin typeface="Times New Roman" pitchFamily="18" charset="0"/>
              <a:cs typeface="Times New Roman" pitchFamily="18" charset="0"/>
            </a:endParaRPr>
          </a:p>
          <a:p>
            <a:r>
              <a:rPr lang="en-GB" sz="3200" dirty="0" err="1" smtClean="0">
                <a:latin typeface="Times New Roman" pitchFamily="18" charset="0"/>
                <a:cs typeface="Times New Roman" pitchFamily="18" charset="0"/>
              </a:rPr>
              <a:t>Amiloride</a:t>
            </a:r>
            <a:r>
              <a:rPr lang="en-GB" sz="3200" dirty="0" smtClean="0">
                <a:latin typeface="Times New Roman" pitchFamily="18" charset="0"/>
                <a:cs typeface="Times New Roman" pitchFamily="18" charset="0"/>
              </a:rPr>
              <a:t> has actions similar to those of </a:t>
            </a:r>
            <a:r>
              <a:rPr lang="en-GB" sz="3200" dirty="0" err="1" smtClean="0">
                <a:latin typeface="Times New Roman" pitchFamily="18" charset="0"/>
                <a:cs typeface="Times New Roman" pitchFamily="18" charset="0"/>
              </a:rPr>
              <a:t>triamterene</a:t>
            </a:r>
            <a:r>
              <a:rPr lang="en-GB" sz="3200" dirty="0" smtClean="0">
                <a:latin typeface="Times New Roman" pitchFamily="18" charset="0"/>
                <a:cs typeface="Times New Roman" pitchFamily="18" charset="0"/>
              </a:rPr>
              <a:t>. Drug inhibits potassium loss by direct blockade of sodium-potassium exchange in the distal </a:t>
            </a:r>
            <a:r>
              <a:rPr lang="en-GB" sz="3200" dirty="0" err="1" smtClean="0">
                <a:latin typeface="Times New Roman" pitchFamily="18" charset="0"/>
                <a:cs typeface="Times New Roman" pitchFamily="18" charset="0"/>
              </a:rPr>
              <a:t>nephron</a:t>
            </a:r>
            <a:r>
              <a:rPr lang="en-GB" sz="3200" dirty="0" smtClean="0">
                <a:latin typeface="Times New Roman" pitchFamily="18" charset="0"/>
                <a:cs typeface="Times New Roman" pitchFamily="18" charset="0"/>
              </a:rPr>
              <a:t>. Produces only modest </a:t>
            </a:r>
            <a:r>
              <a:rPr lang="en-GB" sz="3200" dirty="0" err="1" smtClean="0">
                <a:latin typeface="Times New Roman" pitchFamily="18" charset="0"/>
                <a:cs typeface="Times New Roman" pitchFamily="18" charset="0"/>
              </a:rPr>
              <a:t>diuresis</a:t>
            </a:r>
            <a:r>
              <a:rPr lang="en-GB" sz="3200" dirty="0" smtClean="0">
                <a:latin typeface="Times New Roman" pitchFamily="18" charset="0"/>
                <a:cs typeface="Times New Roman" pitchFamily="18" charset="0"/>
              </a:rPr>
              <a:t>. </a:t>
            </a:r>
          </a:p>
          <a:p>
            <a:r>
              <a:rPr lang="en-GB" sz="3200" dirty="0" smtClean="0">
                <a:latin typeface="Times New Roman" pitchFamily="18" charset="0"/>
                <a:cs typeface="Times New Roman" pitchFamily="18" charset="0"/>
              </a:rPr>
              <a:t>Although it can be employed alone as a diuretic, </a:t>
            </a:r>
            <a:r>
              <a:rPr lang="en-GB" sz="3200" dirty="0" err="1" smtClean="0">
                <a:latin typeface="Times New Roman" pitchFamily="18" charset="0"/>
                <a:cs typeface="Times New Roman" pitchFamily="18" charset="0"/>
              </a:rPr>
              <a:t>amiloride</a:t>
            </a:r>
            <a:r>
              <a:rPr lang="en-GB" sz="3200" dirty="0" smtClean="0">
                <a:latin typeface="Times New Roman" pitchFamily="18" charset="0"/>
                <a:cs typeface="Times New Roman" pitchFamily="18" charset="0"/>
              </a:rPr>
              <a:t> is </a:t>
            </a:r>
            <a:r>
              <a:rPr lang="en-GB" sz="3200" u="sng" dirty="0" smtClean="0">
                <a:latin typeface="Times New Roman" pitchFamily="18" charset="0"/>
                <a:cs typeface="Times New Roman" pitchFamily="18" charset="0"/>
              </a:rPr>
              <a:t>used primarily to counteract potassium loss</a:t>
            </a:r>
            <a:r>
              <a:rPr lang="en-GB" sz="3200" dirty="0" smtClean="0">
                <a:latin typeface="Times New Roman" pitchFamily="18" charset="0"/>
                <a:cs typeface="Times New Roman" pitchFamily="18" charset="0"/>
              </a:rPr>
              <a:t> caused by more powerful diuretics (</a:t>
            </a:r>
            <a:r>
              <a:rPr lang="en-GB" sz="3200" dirty="0" err="1" smtClean="0">
                <a:latin typeface="Times New Roman" pitchFamily="18" charset="0"/>
                <a:cs typeface="Times New Roman" pitchFamily="18" charset="0"/>
              </a:rPr>
              <a:t>thiazides</a:t>
            </a:r>
            <a:r>
              <a:rPr lang="en-GB" sz="3200" dirty="0" smtClean="0">
                <a:latin typeface="Times New Roman" pitchFamily="18" charset="0"/>
                <a:cs typeface="Times New Roman" pitchFamily="18" charset="0"/>
              </a:rPr>
              <a:t>, </a:t>
            </a:r>
            <a:r>
              <a:rPr lang="en-GB" sz="3200" dirty="0" err="1" smtClean="0">
                <a:latin typeface="Times New Roman" pitchFamily="18" charset="0"/>
                <a:cs typeface="Times New Roman" pitchFamily="18" charset="0"/>
              </a:rPr>
              <a:t>highceiling</a:t>
            </a:r>
            <a:r>
              <a:rPr lang="en-GB" sz="3200" dirty="0" smtClean="0">
                <a:latin typeface="Times New Roman" pitchFamily="18" charset="0"/>
                <a:cs typeface="Times New Roman" pitchFamily="18" charset="0"/>
              </a:rPr>
              <a:t> agents). </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762C2C8B-1C45-4618-86E6-D7A3EF337D9A}"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344</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blinds(horizontal)">
                                      <p:cBhvr>
                                        <p:cTn id="15" dur="5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blinds(horizontal)">
                                      <p:cBhvr>
                                        <p:cTn id="20"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0D2D85-80C5-4B50-822C-6CD3FF325DDC}"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345</a:t>
            </a:fld>
            <a:endParaRPr lang="en-US"/>
          </a:p>
        </p:txBody>
      </p:sp>
      <p:sp>
        <p:nvSpPr>
          <p:cNvPr id="5" name="Rectangle 4"/>
          <p:cNvSpPr/>
          <p:nvPr/>
        </p:nvSpPr>
        <p:spPr>
          <a:xfrm>
            <a:off x="0" y="304800"/>
            <a:ext cx="9144000" cy="5016758"/>
          </a:xfrm>
          <a:prstGeom prst="rect">
            <a:avLst/>
          </a:prstGeom>
        </p:spPr>
        <p:txBody>
          <a:bodyPr wrap="square">
            <a:spAutoFit/>
          </a:bodyPr>
          <a:lstStyle/>
          <a:p>
            <a:r>
              <a:rPr lang="en-GB" sz="3200" dirty="0" smtClean="0">
                <a:latin typeface="Times New Roman" pitchFamily="18" charset="0"/>
                <a:cs typeface="Times New Roman" pitchFamily="18" charset="0"/>
              </a:rPr>
              <a:t>The major adverse effect is </a:t>
            </a:r>
            <a:r>
              <a:rPr lang="en-GB" sz="3200" dirty="0" err="1" smtClean="0">
                <a:latin typeface="Times New Roman" pitchFamily="18" charset="0"/>
                <a:cs typeface="Times New Roman" pitchFamily="18" charset="0"/>
              </a:rPr>
              <a:t>hyperkalemia</a:t>
            </a:r>
            <a:r>
              <a:rPr lang="en-GB" sz="3200" dirty="0" smtClean="0">
                <a:latin typeface="Times New Roman" pitchFamily="18" charset="0"/>
                <a:cs typeface="Times New Roman" pitchFamily="18" charset="0"/>
              </a:rPr>
              <a:t>. Accordingly, concurrent use of other</a:t>
            </a:r>
          </a:p>
          <a:p>
            <a:r>
              <a:rPr lang="en-GB" sz="3200" dirty="0" smtClean="0">
                <a:latin typeface="Times New Roman" pitchFamily="18" charset="0"/>
                <a:cs typeface="Times New Roman" pitchFamily="18" charset="0"/>
              </a:rPr>
              <a:t>potassium-sparing diuretics or potassium supplements must be avoided. </a:t>
            </a:r>
          </a:p>
          <a:p>
            <a:r>
              <a:rPr lang="en-GB" sz="3200" dirty="0" smtClean="0">
                <a:latin typeface="Times New Roman" pitchFamily="18" charset="0"/>
                <a:cs typeface="Times New Roman" pitchFamily="18" charset="0"/>
              </a:rPr>
              <a:t>Caution is needed if the drug is combined with an ACE inhibitor, </a:t>
            </a:r>
            <a:r>
              <a:rPr lang="en-GB" sz="3200" dirty="0" err="1" smtClean="0">
                <a:latin typeface="Times New Roman" pitchFamily="18" charset="0"/>
                <a:cs typeface="Times New Roman" pitchFamily="18" charset="0"/>
              </a:rPr>
              <a:t>angiotensin</a:t>
            </a:r>
            <a:r>
              <a:rPr lang="en-GB" sz="3200" dirty="0" smtClean="0">
                <a:latin typeface="Times New Roman" pitchFamily="18" charset="0"/>
                <a:cs typeface="Times New Roman" pitchFamily="18" charset="0"/>
              </a:rPr>
              <a:t> receptor blocker, or direct </a:t>
            </a:r>
            <a:r>
              <a:rPr lang="en-GB" sz="3200" dirty="0" err="1" smtClean="0">
                <a:latin typeface="Times New Roman" pitchFamily="18" charset="0"/>
                <a:cs typeface="Times New Roman" pitchFamily="18" charset="0"/>
              </a:rPr>
              <a:t>renin</a:t>
            </a:r>
            <a:r>
              <a:rPr lang="en-GB" sz="3200" dirty="0" smtClean="0">
                <a:latin typeface="Times New Roman" pitchFamily="18" charset="0"/>
                <a:cs typeface="Times New Roman" pitchFamily="18" charset="0"/>
              </a:rPr>
              <a:t> inhibitor.</a:t>
            </a:r>
          </a:p>
          <a:p>
            <a:r>
              <a:rPr lang="en-GB" sz="3200" dirty="0" err="1" smtClean="0">
                <a:latin typeface="Times New Roman" pitchFamily="18" charset="0"/>
                <a:cs typeface="Times New Roman" pitchFamily="18" charset="0"/>
              </a:rPr>
              <a:t>Amiloride</a:t>
            </a:r>
            <a:r>
              <a:rPr lang="en-GB" sz="3200" dirty="0" smtClean="0">
                <a:latin typeface="Times New Roman" pitchFamily="18" charset="0"/>
                <a:cs typeface="Times New Roman" pitchFamily="18" charset="0"/>
              </a:rPr>
              <a:t> is available in a fixed-dose</a:t>
            </a:r>
          </a:p>
          <a:p>
            <a:r>
              <a:rPr lang="en-GB" sz="3200" dirty="0" smtClean="0">
                <a:latin typeface="Times New Roman" pitchFamily="18" charset="0"/>
                <a:cs typeface="Times New Roman" pitchFamily="18" charset="0"/>
              </a:rPr>
              <a:t>combination with hydrochlorothiazide under the trade name </a:t>
            </a:r>
            <a:r>
              <a:rPr lang="en-GB" sz="3200" b="1" dirty="0" err="1" smtClean="0">
                <a:latin typeface="Times New Roman" pitchFamily="18" charset="0"/>
                <a:cs typeface="Times New Roman" pitchFamily="18" charset="0"/>
              </a:rPr>
              <a:t>Moduretic</a:t>
            </a:r>
            <a:r>
              <a:rPr lang="en-GB" sz="3200" b="1" dirty="0" smtClean="0">
                <a:latin typeface="Times New Roman" pitchFamily="18" charset="0"/>
                <a:cs typeface="Times New Roman" pitchFamily="18" charset="0"/>
              </a:rPr>
              <a:t>.</a:t>
            </a:r>
            <a:endParaRPr lang="en-GB" sz="3200"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linds(horizontal)">
                                      <p:cBhvr>
                                        <p:cTn id="2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000"/>
            <a:ext cx="9144000" cy="5509200"/>
          </a:xfrm>
          <a:prstGeom prst="rect">
            <a:avLst/>
          </a:prstGeom>
        </p:spPr>
        <p:txBody>
          <a:bodyPr wrap="square">
            <a:spAutoFit/>
          </a:bodyPr>
          <a:lstStyle/>
          <a:p>
            <a:r>
              <a:rPr lang="en-GB" sz="3200" b="1" u="sng" dirty="0" smtClean="0">
                <a:latin typeface="Times New Roman" pitchFamily="18" charset="0"/>
                <a:cs typeface="Times New Roman" pitchFamily="18" charset="0"/>
              </a:rPr>
              <a:t>Osmotic Diuretics</a:t>
            </a:r>
          </a:p>
          <a:p>
            <a:r>
              <a:rPr lang="en-GB" sz="3200" dirty="0" smtClean="0">
                <a:latin typeface="Times New Roman" pitchFamily="18" charset="0"/>
                <a:cs typeface="Times New Roman" pitchFamily="18" charset="0"/>
              </a:rPr>
              <a:t>Four compounds—</a:t>
            </a:r>
            <a:r>
              <a:rPr lang="en-GB" sz="3200" dirty="0" err="1" smtClean="0">
                <a:latin typeface="Times New Roman" pitchFamily="18" charset="0"/>
                <a:cs typeface="Times New Roman" pitchFamily="18" charset="0"/>
              </a:rPr>
              <a:t>mannitol</a:t>
            </a:r>
            <a:r>
              <a:rPr lang="en-GB" sz="3200" dirty="0" smtClean="0">
                <a:latin typeface="Times New Roman" pitchFamily="18" charset="0"/>
                <a:cs typeface="Times New Roman" pitchFamily="18" charset="0"/>
              </a:rPr>
              <a:t>, urea, </a:t>
            </a:r>
            <a:r>
              <a:rPr lang="en-GB" sz="3200" dirty="0" err="1" smtClean="0">
                <a:latin typeface="Times New Roman" pitchFamily="18" charset="0"/>
                <a:cs typeface="Times New Roman" pitchFamily="18" charset="0"/>
              </a:rPr>
              <a:t>glycerin</a:t>
            </a:r>
            <a:r>
              <a:rPr lang="en-GB" sz="3200" dirty="0" smtClean="0">
                <a:latin typeface="Times New Roman" pitchFamily="18" charset="0"/>
                <a:cs typeface="Times New Roman" pitchFamily="18" charset="0"/>
              </a:rPr>
              <a:t>, and </a:t>
            </a:r>
            <a:r>
              <a:rPr lang="en-GB" sz="3200" dirty="0" err="1" smtClean="0">
                <a:latin typeface="Times New Roman" pitchFamily="18" charset="0"/>
                <a:cs typeface="Times New Roman" pitchFamily="18" charset="0"/>
              </a:rPr>
              <a:t>isosorbide</a:t>
            </a:r>
            <a:r>
              <a:rPr lang="en-GB" sz="3200" dirty="0" smtClean="0">
                <a:latin typeface="Times New Roman" pitchFamily="18" charset="0"/>
                <a:cs typeface="Times New Roman" pitchFamily="18" charset="0"/>
              </a:rPr>
              <a:t>—are classified as osmotic diuretics.</a:t>
            </a:r>
          </a:p>
          <a:p>
            <a:r>
              <a:rPr lang="en-GB" sz="3200" dirty="0" smtClean="0">
                <a:latin typeface="Times New Roman" pitchFamily="18" charset="0"/>
                <a:cs typeface="Times New Roman" pitchFamily="18" charset="0"/>
              </a:rPr>
              <a:t>However, of the four, only </a:t>
            </a:r>
            <a:r>
              <a:rPr lang="en-GB" sz="3200" dirty="0" err="1" smtClean="0">
                <a:latin typeface="Times New Roman" pitchFamily="18" charset="0"/>
                <a:cs typeface="Times New Roman" pitchFamily="18" charset="0"/>
              </a:rPr>
              <a:t>mannitol</a:t>
            </a:r>
            <a:r>
              <a:rPr lang="en-GB" sz="3200" dirty="0" smtClean="0">
                <a:latin typeface="Times New Roman" pitchFamily="18" charset="0"/>
                <a:cs typeface="Times New Roman" pitchFamily="18" charset="0"/>
              </a:rPr>
              <a:t> is used for its diuretic actions. </a:t>
            </a:r>
          </a:p>
          <a:p>
            <a:r>
              <a:rPr lang="en-GB" sz="3200" dirty="0" smtClean="0">
                <a:latin typeface="Times New Roman" pitchFamily="18" charset="0"/>
                <a:cs typeface="Times New Roman" pitchFamily="18" charset="0"/>
              </a:rPr>
              <a:t>The osmotic agents differ from other diuretics in both mechanism and indications.</a:t>
            </a:r>
          </a:p>
          <a:p>
            <a:r>
              <a:rPr lang="en-GB" sz="3200" b="1" dirty="0" err="1" smtClean="0">
                <a:latin typeface="Times New Roman" pitchFamily="18" charset="0"/>
                <a:cs typeface="Times New Roman" pitchFamily="18" charset="0"/>
              </a:rPr>
              <a:t>Mannitol</a:t>
            </a:r>
            <a:endParaRPr lang="en-GB" sz="3200" b="1" dirty="0" smtClean="0">
              <a:latin typeface="Times New Roman" pitchFamily="18" charset="0"/>
              <a:cs typeface="Times New Roman" pitchFamily="18" charset="0"/>
            </a:endParaRPr>
          </a:p>
          <a:p>
            <a:r>
              <a:rPr lang="en-GB" sz="3200" dirty="0" err="1" smtClean="0">
                <a:latin typeface="Times New Roman" pitchFamily="18" charset="0"/>
                <a:cs typeface="Times New Roman" pitchFamily="18" charset="0"/>
              </a:rPr>
              <a:t>Mannitol</a:t>
            </a:r>
            <a:r>
              <a:rPr lang="en-GB" sz="3200" dirty="0" smtClean="0">
                <a:latin typeface="Times New Roman" pitchFamily="18" charset="0"/>
                <a:cs typeface="Times New Roman" pitchFamily="18" charset="0"/>
              </a:rPr>
              <a:t> is a simple six-carbon sugar that possesses the four properties characteristic</a:t>
            </a:r>
          </a:p>
          <a:p>
            <a:r>
              <a:rPr lang="en-GB" sz="3200" dirty="0" smtClean="0">
                <a:latin typeface="Times New Roman" pitchFamily="18" charset="0"/>
                <a:cs typeface="Times New Roman" pitchFamily="18" charset="0"/>
              </a:rPr>
              <a:t>of an osmotic diuretic:</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EBF653C3-6D4C-49CE-AC74-EF3CD518E423}"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346</a:t>
            </a:fld>
            <a:endParaRPr lang="en-US"/>
          </a:p>
        </p:txBody>
      </p:sp>
      <p:sp>
        <p:nvSpPr>
          <p:cNvPr id="5" name="Footer Placeholder 4"/>
          <p:cNvSpPr>
            <a:spLocks noGrp="1"/>
          </p:cNvSpPr>
          <p:nvPr>
            <p:ph type="ftr" sz="quarter" idx="11"/>
          </p:nvPr>
        </p:nvSpPr>
        <p:spPr/>
        <p:txBody>
          <a:bodyPr/>
          <a:lstStyle/>
          <a:p>
            <a:r>
              <a:rPr lang="en-US" dirty="0" smtClean="0"/>
              <a:t>Nursing  Pharmacology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linds(horizontal)">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linds(horizontal)">
                                      <p:cBhvr>
                                        <p:cTn id="23" dur="500"/>
                                        <p:tgtEl>
                                          <p:spTgt spid="2">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blinds(horizontal)">
                                      <p:cBhvr>
                                        <p:cTn id="26" dur="500"/>
                                        <p:tgtEl>
                                          <p:spTgt spid="2">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blinds(horizontal)">
                                      <p:cBhvr>
                                        <p:cTn id="29"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3046988"/>
          </a:xfrm>
          <a:prstGeom prst="rect">
            <a:avLst/>
          </a:prstGeom>
        </p:spPr>
        <p:txBody>
          <a:bodyPr wrap="square">
            <a:spAutoFit/>
          </a:bodyPr>
          <a:lstStyle/>
          <a:p>
            <a:r>
              <a:rPr lang="en-GB" sz="3200" dirty="0" smtClean="0">
                <a:latin typeface="Times New Roman" pitchFamily="18" charset="0"/>
                <a:cs typeface="Times New Roman" pitchFamily="18" charset="0"/>
              </a:rPr>
              <a:t>It is freely filtered at the </a:t>
            </a:r>
            <a:r>
              <a:rPr lang="en-GB" sz="3200" dirty="0" err="1" smtClean="0">
                <a:latin typeface="Times New Roman" pitchFamily="18" charset="0"/>
                <a:cs typeface="Times New Roman" pitchFamily="18" charset="0"/>
              </a:rPr>
              <a:t>glomerulus</a:t>
            </a:r>
            <a:r>
              <a:rPr lang="en-GB" sz="3200" dirty="0" smtClean="0">
                <a:latin typeface="Times New Roman" pitchFamily="18" charset="0"/>
                <a:cs typeface="Times New Roman" pitchFamily="18" charset="0"/>
              </a:rPr>
              <a:t>.</a:t>
            </a:r>
          </a:p>
          <a:p>
            <a:r>
              <a:rPr lang="en-GB" sz="3200" dirty="0" smtClean="0">
                <a:latin typeface="Times New Roman" pitchFamily="18" charset="0"/>
                <a:cs typeface="Times New Roman" pitchFamily="18" charset="0"/>
              </a:rPr>
              <a:t>• It undergoes minimal </a:t>
            </a:r>
            <a:r>
              <a:rPr lang="en-GB" sz="3200" dirty="0" err="1" smtClean="0">
                <a:latin typeface="Times New Roman" pitchFamily="18" charset="0"/>
                <a:cs typeface="Times New Roman" pitchFamily="18" charset="0"/>
              </a:rPr>
              <a:t>reabsorption</a:t>
            </a:r>
            <a:r>
              <a:rPr lang="en-GB" sz="3200" dirty="0" smtClean="0">
                <a:latin typeface="Times New Roman" pitchFamily="18" charset="0"/>
                <a:cs typeface="Times New Roman" pitchFamily="18" charset="0"/>
              </a:rPr>
              <a:t>.</a:t>
            </a:r>
          </a:p>
          <a:p>
            <a:r>
              <a:rPr lang="en-GB" sz="3200" dirty="0" smtClean="0">
                <a:latin typeface="Times New Roman" pitchFamily="18" charset="0"/>
                <a:cs typeface="Times New Roman" pitchFamily="18" charset="0"/>
              </a:rPr>
              <a:t>• It is not metabolized to a significant degree.</a:t>
            </a:r>
          </a:p>
          <a:p>
            <a:r>
              <a:rPr lang="en-GB" sz="3200" dirty="0" smtClean="0">
                <a:latin typeface="Times New Roman" pitchFamily="18" charset="0"/>
                <a:cs typeface="Times New Roman" pitchFamily="18" charset="0"/>
              </a:rPr>
              <a:t>• It is pharmacologically inert (</a:t>
            </a:r>
            <a:r>
              <a:rPr lang="en-GB" sz="3200" dirty="0" err="1" smtClean="0">
                <a:latin typeface="Times New Roman" pitchFamily="18" charset="0"/>
                <a:cs typeface="Times New Roman" pitchFamily="18" charset="0"/>
              </a:rPr>
              <a:t>ie</a:t>
            </a:r>
            <a:r>
              <a:rPr lang="en-GB" sz="3200" dirty="0" smtClean="0">
                <a:latin typeface="Times New Roman" pitchFamily="18" charset="0"/>
                <a:cs typeface="Times New Roman" pitchFamily="18" charset="0"/>
              </a:rPr>
              <a:t>, it has no direct effects on the biochemistry or physiology of</a:t>
            </a:r>
          </a:p>
          <a:p>
            <a:r>
              <a:rPr lang="en-GB" sz="3200" dirty="0" smtClean="0">
                <a:latin typeface="Times New Roman" pitchFamily="18" charset="0"/>
                <a:cs typeface="Times New Roman" pitchFamily="18" charset="0"/>
              </a:rPr>
              <a:t>cells).</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A050F07C-B03D-44B3-9BC3-FCC457150FE3}"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347</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blinds(horizontal)">
                                      <p:cBhvr>
                                        <p:cTn id="25"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0"/>
            <a:ext cx="9144000" cy="4031873"/>
          </a:xfrm>
          <a:prstGeom prst="rect">
            <a:avLst/>
          </a:prstGeom>
        </p:spPr>
        <p:txBody>
          <a:bodyPr wrap="square">
            <a:spAutoFit/>
          </a:bodyPr>
          <a:lstStyle/>
          <a:p>
            <a:r>
              <a:rPr lang="en-GB" sz="3200" b="1" u="sng" dirty="0" smtClean="0">
                <a:latin typeface="Times New Roman" pitchFamily="18" charset="0"/>
                <a:cs typeface="Times New Roman" pitchFamily="18" charset="0"/>
              </a:rPr>
              <a:t>Mechanism of Diuretic Action</a:t>
            </a:r>
          </a:p>
          <a:p>
            <a:r>
              <a:rPr lang="en-GB" sz="3200" dirty="0" err="1" smtClean="0">
                <a:latin typeface="Times New Roman" pitchFamily="18" charset="0"/>
                <a:cs typeface="Times New Roman" pitchFamily="18" charset="0"/>
              </a:rPr>
              <a:t>Mannitol</a:t>
            </a:r>
            <a:r>
              <a:rPr lang="en-GB" sz="3200" dirty="0" smtClean="0">
                <a:latin typeface="Times New Roman" pitchFamily="18" charset="0"/>
                <a:cs typeface="Times New Roman" pitchFamily="18" charset="0"/>
              </a:rPr>
              <a:t> promotes </a:t>
            </a:r>
            <a:r>
              <a:rPr lang="en-GB" sz="3200" dirty="0" err="1" smtClean="0">
                <a:latin typeface="Times New Roman" pitchFamily="18" charset="0"/>
                <a:cs typeface="Times New Roman" pitchFamily="18" charset="0"/>
              </a:rPr>
              <a:t>diuresis</a:t>
            </a:r>
            <a:r>
              <a:rPr lang="en-GB" sz="3200" dirty="0" smtClean="0">
                <a:latin typeface="Times New Roman" pitchFamily="18" charset="0"/>
                <a:cs typeface="Times New Roman" pitchFamily="18" charset="0"/>
              </a:rPr>
              <a:t> by creating an osmotic force within the lumen of the </a:t>
            </a:r>
            <a:r>
              <a:rPr lang="en-GB" sz="3200" dirty="0" err="1" smtClean="0">
                <a:latin typeface="Times New Roman" pitchFamily="18" charset="0"/>
                <a:cs typeface="Times New Roman" pitchFamily="18" charset="0"/>
              </a:rPr>
              <a:t>nephron</a:t>
            </a:r>
            <a:r>
              <a:rPr lang="en-GB" sz="3200" dirty="0" smtClean="0">
                <a:latin typeface="Times New Roman" pitchFamily="18" charset="0"/>
                <a:cs typeface="Times New Roman" pitchFamily="18" charset="0"/>
              </a:rPr>
              <a:t>.</a:t>
            </a:r>
          </a:p>
          <a:p>
            <a:r>
              <a:rPr lang="en-GB" sz="3200" dirty="0" smtClean="0">
                <a:latin typeface="Times New Roman" pitchFamily="18" charset="0"/>
                <a:cs typeface="Times New Roman" pitchFamily="18" charset="0"/>
              </a:rPr>
              <a:t>Unlike other solutes, </a:t>
            </a:r>
            <a:r>
              <a:rPr lang="en-GB" sz="3200" dirty="0" err="1" smtClean="0">
                <a:latin typeface="Times New Roman" pitchFamily="18" charset="0"/>
                <a:cs typeface="Times New Roman" pitchFamily="18" charset="0"/>
              </a:rPr>
              <a:t>mannitol</a:t>
            </a:r>
            <a:r>
              <a:rPr lang="en-GB" sz="3200" dirty="0" smtClean="0">
                <a:latin typeface="Times New Roman" pitchFamily="18" charset="0"/>
                <a:cs typeface="Times New Roman" pitchFamily="18" charset="0"/>
              </a:rPr>
              <a:t> undergoes minimal </a:t>
            </a:r>
            <a:r>
              <a:rPr lang="en-GB" sz="3200" dirty="0" err="1" smtClean="0">
                <a:latin typeface="Times New Roman" pitchFamily="18" charset="0"/>
                <a:cs typeface="Times New Roman" pitchFamily="18" charset="0"/>
              </a:rPr>
              <a:t>reabsorption</a:t>
            </a:r>
            <a:r>
              <a:rPr lang="en-GB" sz="3200" dirty="0" smtClean="0">
                <a:latin typeface="Times New Roman" pitchFamily="18" charset="0"/>
                <a:cs typeface="Times New Roman" pitchFamily="18" charset="0"/>
              </a:rPr>
              <a:t> after filtration. </a:t>
            </a:r>
          </a:p>
          <a:p>
            <a:r>
              <a:rPr lang="en-GB" sz="3200" dirty="0" smtClean="0">
                <a:latin typeface="Times New Roman" pitchFamily="18" charset="0"/>
                <a:cs typeface="Times New Roman" pitchFamily="18" charset="0"/>
              </a:rPr>
              <a:t>As a result, most of the drug remains within the </a:t>
            </a:r>
            <a:r>
              <a:rPr lang="en-GB" sz="3200" dirty="0" err="1" smtClean="0">
                <a:latin typeface="Times New Roman" pitchFamily="18" charset="0"/>
                <a:cs typeface="Times New Roman" pitchFamily="18" charset="0"/>
              </a:rPr>
              <a:t>nephron</a:t>
            </a:r>
            <a:r>
              <a:rPr lang="en-GB" sz="3200" dirty="0" smtClean="0">
                <a:latin typeface="Times New Roman" pitchFamily="18" charset="0"/>
                <a:cs typeface="Times New Roman" pitchFamily="18" charset="0"/>
              </a:rPr>
              <a:t>, creating an osmotic force that inhibits passive </a:t>
            </a:r>
            <a:r>
              <a:rPr lang="en-GB" sz="3200" dirty="0" err="1" smtClean="0">
                <a:latin typeface="Times New Roman" pitchFamily="18" charset="0"/>
                <a:cs typeface="Times New Roman" pitchFamily="18" charset="0"/>
              </a:rPr>
              <a:t>reabsorption</a:t>
            </a:r>
            <a:r>
              <a:rPr lang="en-GB" sz="3200" dirty="0" smtClean="0">
                <a:latin typeface="Times New Roman" pitchFamily="18" charset="0"/>
                <a:cs typeface="Times New Roman" pitchFamily="18" charset="0"/>
              </a:rPr>
              <a:t> of water. </a:t>
            </a:r>
          </a:p>
        </p:txBody>
      </p:sp>
      <p:sp>
        <p:nvSpPr>
          <p:cNvPr id="3" name="Date Placeholder 2"/>
          <p:cNvSpPr>
            <a:spLocks noGrp="1"/>
          </p:cNvSpPr>
          <p:nvPr>
            <p:ph type="dt" sz="half" idx="10"/>
          </p:nvPr>
        </p:nvSpPr>
        <p:spPr/>
        <p:txBody>
          <a:bodyPr/>
          <a:lstStyle/>
          <a:p>
            <a:fld id="{DC4F084F-6D6E-442B-AF8B-9CB6746E9783}"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348</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blinds(horizontal)">
                                      <p:cBhvr>
                                        <p:cTn id="20"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96555D-FCAF-4C97-921D-24D366B475A7}"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349</a:t>
            </a:fld>
            <a:endParaRPr lang="en-US"/>
          </a:p>
        </p:txBody>
      </p:sp>
      <p:sp>
        <p:nvSpPr>
          <p:cNvPr id="5" name="Rectangle 4"/>
          <p:cNvSpPr/>
          <p:nvPr/>
        </p:nvSpPr>
        <p:spPr>
          <a:xfrm>
            <a:off x="0" y="685800"/>
            <a:ext cx="9144000" cy="3539430"/>
          </a:xfrm>
          <a:prstGeom prst="rect">
            <a:avLst/>
          </a:prstGeom>
        </p:spPr>
        <p:txBody>
          <a:bodyPr wrap="square">
            <a:spAutoFit/>
          </a:bodyPr>
          <a:lstStyle/>
          <a:p>
            <a:endParaRPr lang="en-GB" sz="3200" dirty="0" smtClean="0">
              <a:latin typeface="Times New Roman" pitchFamily="18" charset="0"/>
              <a:cs typeface="Times New Roman" pitchFamily="18" charset="0"/>
            </a:endParaRPr>
          </a:p>
          <a:p>
            <a:r>
              <a:rPr lang="en-GB" sz="3200" dirty="0" smtClean="0">
                <a:latin typeface="Times New Roman" pitchFamily="18" charset="0"/>
                <a:cs typeface="Times New Roman" pitchFamily="18" charset="0"/>
              </a:rPr>
              <a:t>The degree of </a:t>
            </a:r>
            <a:r>
              <a:rPr lang="en-GB" sz="3200" dirty="0" err="1" smtClean="0">
                <a:latin typeface="Times New Roman" pitchFamily="18" charset="0"/>
                <a:cs typeface="Times New Roman" pitchFamily="18" charset="0"/>
              </a:rPr>
              <a:t>diuresis</a:t>
            </a:r>
            <a:r>
              <a:rPr lang="en-GB" sz="3200" dirty="0" smtClean="0">
                <a:latin typeface="Times New Roman" pitchFamily="18" charset="0"/>
                <a:cs typeface="Times New Roman" pitchFamily="18" charset="0"/>
              </a:rPr>
              <a:t> produced is directly related to the concentration of </a:t>
            </a:r>
            <a:r>
              <a:rPr lang="en-GB" sz="3200" dirty="0" err="1" smtClean="0">
                <a:latin typeface="Times New Roman" pitchFamily="18" charset="0"/>
                <a:cs typeface="Times New Roman" pitchFamily="18" charset="0"/>
              </a:rPr>
              <a:t>mannitol</a:t>
            </a:r>
            <a:r>
              <a:rPr lang="en-GB" sz="3200" dirty="0" smtClean="0">
                <a:latin typeface="Times New Roman" pitchFamily="18" charset="0"/>
                <a:cs typeface="Times New Roman" pitchFamily="18" charset="0"/>
              </a:rPr>
              <a:t> in the filtrate; the more </a:t>
            </a:r>
            <a:r>
              <a:rPr lang="en-GB" sz="3200" dirty="0" err="1" smtClean="0">
                <a:latin typeface="Times New Roman" pitchFamily="18" charset="0"/>
                <a:cs typeface="Times New Roman" pitchFamily="18" charset="0"/>
              </a:rPr>
              <a:t>mannitol</a:t>
            </a:r>
            <a:r>
              <a:rPr lang="en-GB" sz="3200" dirty="0" smtClean="0">
                <a:latin typeface="Times New Roman" pitchFamily="18" charset="0"/>
                <a:cs typeface="Times New Roman" pitchFamily="18" charset="0"/>
              </a:rPr>
              <a:t> present, the greater the </a:t>
            </a:r>
            <a:r>
              <a:rPr lang="en-GB" sz="3200" dirty="0" err="1" smtClean="0">
                <a:latin typeface="Times New Roman" pitchFamily="18" charset="0"/>
                <a:cs typeface="Times New Roman" pitchFamily="18" charset="0"/>
              </a:rPr>
              <a:t>diuresis</a:t>
            </a:r>
            <a:r>
              <a:rPr lang="en-GB" sz="3200" dirty="0" smtClean="0">
                <a:latin typeface="Times New Roman" pitchFamily="18" charset="0"/>
                <a:cs typeface="Times New Roman" pitchFamily="18" charset="0"/>
              </a:rPr>
              <a:t>. </a:t>
            </a:r>
          </a:p>
          <a:p>
            <a:endParaRPr lang="en-GB" sz="3200" dirty="0" smtClean="0">
              <a:latin typeface="Times New Roman" pitchFamily="18" charset="0"/>
              <a:cs typeface="Times New Roman" pitchFamily="18" charset="0"/>
            </a:endParaRPr>
          </a:p>
          <a:p>
            <a:r>
              <a:rPr lang="en-GB" sz="3200" dirty="0" err="1" smtClean="0">
                <a:latin typeface="Times New Roman" pitchFamily="18" charset="0"/>
                <a:cs typeface="Times New Roman" pitchFamily="18" charset="0"/>
              </a:rPr>
              <a:t>Mannitol</a:t>
            </a:r>
            <a:r>
              <a:rPr lang="en-GB" sz="3200" dirty="0" smtClean="0">
                <a:latin typeface="Times New Roman" pitchFamily="18" charset="0"/>
                <a:cs typeface="Times New Roman" pitchFamily="18" charset="0"/>
              </a:rPr>
              <a:t> has no significant effect on the excretion of potassium and other electrolytes.</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linds(horizontal)">
                                      <p:cBhvr>
                                        <p:cTn id="1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Common Drug Relationships</a:t>
            </a:r>
          </a:p>
        </p:txBody>
      </p:sp>
      <p:graphicFrame>
        <p:nvGraphicFramePr>
          <p:cNvPr id="129048" name="Group 24"/>
          <p:cNvGraphicFramePr>
            <a:graphicFrameLocks noGrp="1"/>
          </p:cNvGraphicFramePr>
          <p:nvPr>
            <p:ph type="tbl" idx="1"/>
          </p:nvPr>
        </p:nvGraphicFramePr>
        <p:xfrm>
          <a:off x="685800" y="1981200"/>
          <a:ext cx="7772400" cy="2316480"/>
        </p:xfrm>
        <a:graphic>
          <a:graphicData uri="http://schemas.openxmlformats.org/drawingml/2006/table">
            <a:tbl>
              <a:tblPr/>
              <a:tblGrid>
                <a:gridCol w="2438400"/>
                <a:gridCol w="5334000"/>
              </a:tblGrid>
              <a:tr h="822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Addition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The combined effect of two drugs. It is equal to the sum of the effects of each drug taken alone.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Antagonism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The action of one drug negates the action of a second drug.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4800"/>
            <a:ext cx="9144000" cy="5509200"/>
          </a:xfrm>
          <a:prstGeom prst="rect">
            <a:avLst/>
          </a:prstGeom>
        </p:spPr>
        <p:txBody>
          <a:bodyPr wrap="square">
            <a:spAutoFit/>
          </a:bodyPr>
          <a:lstStyle/>
          <a:p>
            <a:r>
              <a:rPr lang="en-GB" sz="3200" b="1" u="sng" dirty="0" smtClean="0">
                <a:latin typeface="Times New Roman" pitchFamily="18" charset="0"/>
                <a:cs typeface="Times New Roman" pitchFamily="18" charset="0"/>
              </a:rPr>
              <a:t>Pharmacokinetics</a:t>
            </a:r>
          </a:p>
          <a:p>
            <a:r>
              <a:rPr lang="en-GB" sz="3200" dirty="0" err="1" smtClean="0">
                <a:latin typeface="Times New Roman" pitchFamily="18" charset="0"/>
                <a:cs typeface="Times New Roman" pitchFamily="18" charset="0"/>
              </a:rPr>
              <a:t>Mannitol</a:t>
            </a:r>
            <a:r>
              <a:rPr lang="en-GB" sz="3200" dirty="0" smtClean="0">
                <a:latin typeface="Times New Roman" pitchFamily="18" charset="0"/>
                <a:cs typeface="Times New Roman" pitchFamily="18" charset="0"/>
              </a:rPr>
              <a:t> does not diffuse across the GI epithelium and cannot be transported by the uptake systems that absorb dietary sugars. </a:t>
            </a:r>
          </a:p>
          <a:p>
            <a:r>
              <a:rPr lang="en-GB" sz="3200" dirty="0" smtClean="0">
                <a:latin typeface="Times New Roman" pitchFamily="18" charset="0"/>
                <a:cs typeface="Times New Roman" pitchFamily="18" charset="0"/>
              </a:rPr>
              <a:t>Accordingly, in order to reach the circulation, the drug must be given </a:t>
            </a:r>
            <a:r>
              <a:rPr lang="en-GB" sz="3200" dirty="0" err="1" smtClean="0">
                <a:latin typeface="Times New Roman" pitchFamily="18" charset="0"/>
                <a:cs typeface="Times New Roman" pitchFamily="18" charset="0"/>
              </a:rPr>
              <a:t>parenterally</a:t>
            </a:r>
            <a:r>
              <a:rPr lang="en-GB" sz="3200" dirty="0" smtClean="0">
                <a:latin typeface="Times New Roman" pitchFamily="18" charset="0"/>
                <a:cs typeface="Times New Roman" pitchFamily="18" charset="0"/>
              </a:rPr>
              <a:t>. </a:t>
            </a:r>
          </a:p>
          <a:p>
            <a:r>
              <a:rPr lang="en-GB" sz="3200" dirty="0" smtClean="0">
                <a:latin typeface="Times New Roman" pitchFamily="18" charset="0"/>
                <a:cs typeface="Times New Roman" pitchFamily="18" charset="0"/>
              </a:rPr>
              <a:t>Following IV injection, </a:t>
            </a:r>
            <a:r>
              <a:rPr lang="en-GB" sz="3200" dirty="0" err="1" smtClean="0">
                <a:latin typeface="Times New Roman" pitchFamily="18" charset="0"/>
                <a:cs typeface="Times New Roman" pitchFamily="18" charset="0"/>
              </a:rPr>
              <a:t>mannitol</a:t>
            </a:r>
            <a:r>
              <a:rPr lang="en-GB" sz="3200" dirty="0" smtClean="0">
                <a:latin typeface="Times New Roman" pitchFamily="18" charset="0"/>
                <a:cs typeface="Times New Roman" pitchFamily="18" charset="0"/>
              </a:rPr>
              <a:t> distributes freely to extracellular water.</a:t>
            </a:r>
          </a:p>
          <a:p>
            <a:r>
              <a:rPr lang="en-GB" sz="3200" dirty="0" err="1" smtClean="0">
                <a:latin typeface="Times New Roman" pitchFamily="18" charset="0"/>
                <a:cs typeface="Times New Roman" pitchFamily="18" charset="0"/>
              </a:rPr>
              <a:t>Diuresis</a:t>
            </a:r>
            <a:r>
              <a:rPr lang="en-GB" sz="3200" dirty="0" smtClean="0">
                <a:latin typeface="Times New Roman" pitchFamily="18" charset="0"/>
                <a:cs typeface="Times New Roman" pitchFamily="18" charset="0"/>
              </a:rPr>
              <a:t> begins in 30 to 60 minutes and persists 6 to 8 hours. Most of the drug is excreted intact</a:t>
            </a:r>
          </a:p>
          <a:p>
            <a:r>
              <a:rPr lang="en-GB" sz="3200" dirty="0" smtClean="0">
                <a:latin typeface="Times New Roman" pitchFamily="18" charset="0"/>
                <a:cs typeface="Times New Roman" pitchFamily="18" charset="0"/>
              </a:rPr>
              <a:t>in the urine.</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0F821EE4-9926-4593-AE63-0AE0FA71736B}"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350</a:t>
            </a:fld>
            <a:endParaRPr lang="en-US"/>
          </a:p>
        </p:txBody>
      </p:sp>
      <p:sp>
        <p:nvSpPr>
          <p:cNvPr id="5" name="Footer Placeholder 4"/>
          <p:cNvSpPr>
            <a:spLocks noGrp="1"/>
          </p:cNvSpPr>
          <p:nvPr>
            <p:ph type="ftr" sz="quarter" idx="11"/>
          </p:nvPr>
        </p:nvSpPr>
        <p:spPr/>
        <p:txBody>
          <a:bodyPr/>
          <a:lstStyle/>
          <a:p>
            <a:r>
              <a:rPr lang="en-US" dirty="0" smtClean="0"/>
              <a:t>Nursing  Pharmacology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blinds(horizontal)">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blinds(horizontal)">
                                      <p:cBhvr>
                                        <p:cTn id="25" dur="500"/>
                                        <p:tgtEl>
                                          <p:spTgt spid="2">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blinds(horizontal)">
                                      <p:cBhvr>
                                        <p:cTn id="28"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8886"/>
            <a:ext cx="9144000" cy="3046988"/>
          </a:xfrm>
          <a:prstGeom prst="rect">
            <a:avLst/>
          </a:prstGeom>
        </p:spPr>
        <p:txBody>
          <a:bodyPr wrap="square">
            <a:spAutoFit/>
          </a:bodyPr>
          <a:lstStyle/>
          <a:p>
            <a:r>
              <a:rPr lang="en-GB" sz="3200" b="1" u="sng" dirty="0" smtClean="0">
                <a:latin typeface="Times New Roman" pitchFamily="18" charset="0"/>
                <a:cs typeface="Times New Roman" pitchFamily="18" charset="0"/>
              </a:rPr>
              <a:t>Therapeutic Uses</a:t>
            </a:r>
          </a:p>
          <a:p>
            <a:r>
              <a:rPr lang="en-GB" sz="3200" b="1" dirty="0" smtClean="0">
                <a:latin typeface="Times New Roman" pitchFamily="18" charset="0"/>
                <a:cs typeface="Times New Roman" pitchFamily="18" charset="0"/>
              </a:rPr>
              <a:t>1.Prophylaxis of Renal Failure</a:t>
            </a:r>
          </a:p>
          <a:p>
            <a:r>
              <a:rPr lang="en-GB" sz="3200" dirty="0" smtClean="0">
                <a:latin typeface="Times New Roman" pitchFamily="18" charset="0"/>
                <a:cs typeface="Times New Roman" pitchFamily="18" charset="0"/>
              </a:rPr>
              <a:t>Under certain conditions (</a:t>
            </a:r>
            <a:r>
              <a:rPr lang="en-GB" sz="3200" dirty="0" err="1" smtClean="0">
                <a:latin typeface="Times New Roman" pitchFamily="18" charset="0"/>
                <a:cs typeface="Times New Roman" pitchFamily="18" charset="0"/>
              </a:rPr>
              <a:t>eg</a:t>
            </a:r>
            <a:r>
              <a:rPr lang="en-GB" sz="3200" dirty="0" smtClean="0">
                <a:latin typeface="Times New Roman" pitchFamily="18" charset="0"/>
                <a:cs typeface="Times New Roman" pitchFamily="18" charset="0"/>
              </a:rPr>
              <a:t>, dehydration, severe hypotension, </a:t>
            </a:r>
            <a:r>
              <a:rPr lang="en-GB" sz="3200" dirty="0" err="1" smtClean="0">
                <a:latin typeface="Times New Roman" pitchFamily="18" charset="0"/>
                <a:cs typeface="Times New Roman" pitchFamily="18" charset="0"/>
              </a:rPr>
              <a:t>hypovolemic</a:t>
            </a:r>
            <a:r>
              <a:rPr lang="en-GB" sz="3200" dirty="0" smtClean="0">
                <a:latin typeface="Times New Roman" pitchFamily="18" charset="0"/>
                <a:cs typeface="Times New Roman" pitchFamily="18" charset="0"/>
              </a:rPr>
              <a:t> shock), blood flow to the kidney is decreased, causing a great reduction in filtrate volume. </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6B112195-C32A-413B-A957-BD943E67F51F}"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351</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5016758"/>
          </a:xfrm>
          <a:prstGeom prst="rect">
            <a:avLst/>
          </a:prstGeom>
        </p:spPr>
        <p:txBody>
          <a:bodyPr wrap="square">
            <a:spAutoFit/>
          </a:bodyPr>
          <a:lstStyle/>
          <a:p>
            <a:r>
              <a:rPr lang="en-GB" sz="3200" b="1" dirty="0" smtClean="0">
                <a:latin typeface="Times New Roman" pitchFamily="18" charset="0"/>
                <a:cs typeface="Times New Roman" pitchFamily="18" charset="0"/>
              </a:rPr>
              <a:t>2. Reduction of Intracranial Pressure.</a:t>
            </a:r>
          </a:p>
          <a:p>
            <a:r>
              <a:rPr lang="en-GB" sz="3200" dirty="0" smtClean="0">
                <a:latin typeface="Times New Roman" pitchFamily="18" charset="0"/>
                <a:cs typeface="Times New Roman" pitchFamily="18" charset="0"/>
              </a:rPr>
              <a:t>Intracranial pressure (ICP) that has been elevated by cerebral edema can be reduced with </a:t>
            </a:r>
            <a:r>
              <a:rPr lang="en-GB" sz="3200" dirty="0" err="1" smtClean="0">
                <a:latin typeface="Times New Roman" pitchFamily="18" charset="0"/>
                <a:cs typeface="Times New Roman" pitchFamily="18" charset="0"/>
              </a:rPr>
              <a:t>mannitol</a:t>
            </a:r>
            <a:r>
              <a:rPr lang="en-GB" sz="3200" dirty="0" smtClean="0">
                <a:latin typeface="Times New Roman" pitchFamily="18" charset="0"/>
                <a:cs typeface="Times New Roman" pitchFamily="18" charset="0"/>
              </a:rPr>
              <a:t>.</a:t>
            </a:r>
          </a:p>
          <a:p>
            <a:r>
              <a:rPr lang="en-GB" sz="3200" dirty="0" smtClean="0">
                <a:latin typeface="Times New Roman" pitchFamily="18" charset="0"/>
                <a:cs typeface="Times New Roman" pitchFamily="18" charset="0"/>
              </a:rPr>
              <a:t> </a:t>
            </a:r>
          </a:p>
          <a:p>
            <a:r>
              <a:rPr lang="en-GB" sz="3200" dirty="0" smtClean="0">
                <a:latin typeface="Times New Roman" pitchFamily="18" charset="0"/>
                <a:cs typeface="Times New Roman" pitchFamily="18" charset="0"/>
              </a:rPr>
              <a:t>The drug lowers ICP because its presence in the cerebral vasculature creates an osmotic force that draws edematous fluid out of the brain. </a:t>
            </a:r>
          </a:p>
          <a:p>
            <a:endParaRPr lang="en-GB" sz="3200" dirty="0" smtClean="0">
              <a:latin typeface="Times New Roman" pitchFamily="18" charset="0"/>
              <a:cs typeface="Times New Roman" pitchFamily="18" charset="0"/>
            </a:endParaRPr>
          </a:p>
          <a:p>
            <a:r>
              <a:rPr lang="en-GB" sz="3200" dirty="0" smtClean="0">
                <a:latin typeface="Times New Roman" pitchFamily="18" charset="0"/>
                <a:cs typeface="Times New Roman" pitchFamily="18" charset="0"/>
              </a:rPr>
              <a:t>There is no risk of increasing cerebral edema because </a:t>
            </a:r>
            <a:r>
              <a:rPr lang="en-GB" sz="3200" dirty="0" err="1" smtClean="0">
                <a:latin typeface="Times New Roman" pitchFamily="18" charset="0"/>
                <a:cs typeface="Times New Roman" pitchFamily="18" charset="0"/>
              </a:rPr>
              <a:t>mannitol</a:t>
            </a:r>
            <a:r>
              <a:rPr lang="en-GB" sz="3200" dirty="0" smtClean="0">
                <a:latin typeface="Times New Roman" pitchFamily="18" charset="0"/>
                <a:cs typeface="Times New Roman" pitchFamily="18" charset="0"/>
              </a:rPr>
              <a:t> cannot exit the capillary beds of the brain.</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BC3F1AC2-FA11-472D-A085-BB69DD51133D}"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352</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blinds(horizontal)">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blinds(horizontal)">
                                      <p:cBhvr>
                                        <p:cTn id="20"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14400"/>
            <a:ext cx="9144000" cy="4524315"/>
          </a:xfrm>
          <a:prstGeom prst="rect">
            <a:avLst/>
          </a:prstGeom>
        </p:spPr>
        <p:txBody>
          <a:bodyPr wrap="square">
            <a:spAutoFit/>
          </a:bodyPr>
          <a:lstStyle/>
          <a:p>
            <a:r>
              <a:rPr lang="en-GB" sz="3200" b="1" dirty="0" smtClean="0">
                <a:latin typeface="Times New Roman" pitchFamily="18" charset="0"/>
                <a:cs typeface="Times New Roman" pitchFamily="18" charset="0"/>
              </a:rPr>
              <a:t>3. Reduction of Intraocular Pressure.</a:t>
            </a:r>
          </a:p>
          <a:p>
            <a:r>
              <a:rPr lang="en-GB" sz="3200" dirty="0" err="1" smtClean="0">
                <a:latin typeface="Times New Roman" pitchFamily="18" charset="0"/>
                <a:cs typeface="Times New Roman" pitchFamily="18" charset="0"/>
              </a:rPr>
              <a:t>Mannitol</a:t>
            </a:r>
            <a:r>
              <a:rPr lang="en-GB" sz="3200" dirty="0" smtClean="0">
                <a:latin typeface="Times New Roman" pitchFamily="18" charset="0"/>
                <a:cs typeface="Times New Roman" pitchFamily="18" charset="0"/>
              </a:rPr>
              <a:t> and other osmotic agents can lower IOP. </a:t>
            </a:r>
            <a:r>
              <a:rPr lang="en-GB" sz="3200" dirty="0" err="1" smtClean="0">
                <a:latin typeface="Times New Roman" pitchFamily="18" charset="0"/>
                <a:cs typeface="Times New Roman" pitchFamily="18" charset="0"/>
              </a:rPr>
              <a:t>Mannitol</a:t>
            </a:r>
            <a:r>
              <a:rPr lang="en-GB" sz="3200" dirty="0" smtClean="0">
                <a:latin typeface="Times New Roman" pitchFamily="18" charset="0"/>
                <a:cs typeface="Times New Roman" pitchFamily="18" charset="0"/>
              </a:rPr>
              <a:t> reduces IOP by rendering the</a:t>
            </a:r>
          </a:p>
          <a:p>
            <a:r>
              <a:rPr lang="en-GB" sz="3200" dirty="0" smtClean="0">
                <a:latin typeface="Times New Roman" pitchFamily="18" charset="0"/>
                <a:cs typeface="Times New Roman" pitchFamily="18" charset="0"/>
              </a:rPr>
              <a:t>plasma </a:t>
            </a:r>
            <a:r>
              <a:rPr lang="en-GB" sz="3200" dirty="0" err="1" smtClean="0">
                <a:latin typeface="Times New Roman" pitchFamily="18" charset="0"/>
                <a:cs typeface="Times New Roman" pitchFamily="18" charset="0"/>
              </a:rPr>
              <a:t>hyperosmotic</a:t>
            </a:r>
            <a:r>
              <a:rPr lang="en-GB" sz="3200" dirty="0" smtClean="0">
                <a:latin typeface="Times New Roman" pitchFamily="18" charset="0"/>
                <a:cs typeface="Times New Roman" pitchFamily="18" charset="0"/>
              </a:rPr>
              <a:t> with respect to intraocular fluids, thereby creating an osmotic force that draws ocular fluid into the blood. </a:t>
            </a:r>
          </a:p>
          <a:p>
            <a:r>
              <a:rPr lang="en-GB" sz="3200" dirty="0" smtClean="0">
                <a:latin typeface="Times New Roman" pitchFamily="18" charset="0"/>
                <a:cs typeface="Times New Roman" pitchFamily="18" charset="0"/>
              </a:rPr>
              <a:t>Use of </a:t>
            </a:r>
            <a:r>
              <a:rPr lang="en-GB" sz="3200" dirty="0" err="1" smtClean="0">
                <a:latin typeface="Times New Roman" pitchFamily="18" charset="0"/>
                <a:cs typeface="Times New Roman" pitchFamily="18" charset="0"/>
              </a:rPr>
              <a:t>mannitol</a:t>
            </a:r>
            <a:r>
              <a:rPr lang="en-GB" sz="3200" dirty="0" smtClean="0">
                <a:latin typeface="Times New Roman" pitchFamily="18" charset="0"/>
                <a:cs typeface="Times New Roman" pitchFamily="18" charset="0"/>
              </a:rPr>
              <a:t> to lower IOP is reserved for patients who have not responded to more conventional treatment.</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1A9F2F32-64E4-4F8F-B767-4F0857C76D0D}"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353</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blinds(horizontal)">
                                      <p:cBhvr>
                                        <p:cTn id="15" dur="500"/>
                                        <p:tgtEl>
                                          <p:spTgt spid="2">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blinds(horizontal)">
                                      <p:cBhvr>
                                        <p:cTn id="18" dur="500"/>
                                        <p:tgtEl>
                                          <p:spTgt spid="2">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blinds(horizontal)">
                                      <p:cBhvr>
                                        <p:cTn id="23"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370"/>
            <a:ext cx="9144000" cy="5509200"/>
          </a:xfrm>
          <a:prstGeom prst="rect">
            <a:avLst/>
          </a:prstGeom>
        </p:spPr>
        <p:txBody>
          <a:bodyPr wrap="square">
            <a:spAutoFit/>
          </a:bodyPr>
          <a:lstStyle/>
          <a:p>
            <a:r>
              <a:rPr lang="en-GB" sz="3200" b="1" dirty="0" smtClean="0">
                <a:latin typeface="Times New Roman" pitchFamily="18" charset="0"/>
                <a:cs typeface="Times New Roman" pitchFamily="18" charset="0"/>
              </a:rPr>
              <a:t>Adverse Effects</a:t>
            </a:r>
          </a:p>
          <a:p>
            <a:r>
              <a:rPr lang="en-GB" sz="3200" b="1" dirty="0" smtClean="0">
                <a:latin typeface="Times New Roman" pitchFamily="18" charset="0"/>
                <a:cs typeface="Times New Roman" pitchFamily="18" charset="0"/>
              </a:rPr>
              <a:t>Edema.</a:t>
            </a:r>
          </a:p>
          <a:p>
            <a:r>
              <a:rPr lang="en-GB" sz="3200" dirty="0" err="1" smtClean="0">
                <a:latin typeface="Times New Roman" pitchFamily="18" charset="0"/>
                <a:cs typeface="Times New Roman" pitchFamily="18" charset="0"/>
              </a:rPr>
              <a:t>Mannitol</a:t>
            </a:r>
            <a:r>
              <a:rPr lang="en-GB" sz="3200" dirty="0" smtClean="0">
                <a:latin typeface="Times New Roman" pitchFamily="18" charset="0"/>
                <a:cs typeface="Times New Roman" pitchFamily="18" charset="0"/>
              </a:rPr>
              <a:t> can leave the vascular system at all capillary beds except those of the brain. </a:t>
            </a:r>
          </a:p>
          <a:p>
            <a:r>
              <a:rPr lang="en-GB" sz="3200" dirty="0" smtClean="0">
                <a:latin typeface="Times New Roman" pitchFamily="18" charset="0"/>
                <a:cs typeface="Times New Roman" pitchFamily="18" charset="0"/>
              </a:rPr>
              <a:t>When the drug exits capillaries, it draws water along, causing edema. </a:t>
            </a:r>
          </a:p>
          <a:p>
            <a:r>
              <a:rPr lang="en-GB" sz="3200" dirty="0" err="1" smtClean="0">
                <a:latin typeface="Times New Roman" pitchFamily="18" charset="0"/>
                <a:cs typeface="Times New Roman" pitchFamily="18" charset="0"/>
              </a:rPr>
              <a:t>Mannitol</a:t>
            </a:r>
            <a:r>
              <a:rPr lang="en-GB" sz="3200" dirty="0" smtClean="0">
                <a:latin typeface="Times New Roman" pitchFamily="18" charset="0"/>
                <a:cs typeface="Times New Roman" pitchFamily="18" charset="0"/>
              </a:rPr>
              <a:t> must be used with extreme caution in patients with heart disease, since it may precipitate CHF and pulmonary edema. </a:t>
            </a:r>
          </a:p>
          <a:p>
            <a:r>
              <a:rPr lang="en-GB" sz="3200" dirty="0" smtClean="0">
                <a:latin typeface="Times New Roman" pitchFamily="18" charset="0"/>
                <a:cs typeface="Times New Roman" pitchFamily="18" charset="0"/>
              </a:rPr>
              <a:t>If signs of pulmonary congestion or CHF develop, use of the drug must cease immediately. </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204808A7-0C30-444D-98F3-0FEE874D2E18}"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354</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linds(horizontal)">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linds(horizontal)">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blinds(horizontal)">
                                      <p:cBhvr>
                                        <p:cTn id="28"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43000"/>
            <a:ext cx="8991600" cy="2062103"/>
          </a:xfrm>
          <a:prstGeom prst="rect">
            <a:avLst/>
          </a:prstGeom>
        </p:spPr>
        <p:txBody>
          <a:bodyPr wrap="square">
            <a:spAutoFit/>
          </a:bodyPr>
          <a:lstStyle/>
          <a:p>
            <a:r>
              <a:rPr lang="en-GB" sz="3200" b="1" dirty="0" smtClean="0">
                <a:latin typeface="Times New Roman" pitchFamily="18" charset="0"/>
                <a:cs typeface="Times New Roman" pitchFamily="18" charset="0"/>
              </a:rPr>
              <a:t>Other Adverse Effects.</a:t>
            </a:r>
          </a:p>
          <a:p>
            <a:r>
              <a:rPr lang="en-GB" sz="3200" dirty="0" smtClean="0">
                <a:latin typeface="Times New Roman" pitchFamily="18" charset="0"/>
                <a:cs typeface="Times New Roman" pitchFamily="18" charset="0"/>
              </a:rPr>
              <a:t>Common responses include headache, nausea, and vomiting. </a:t>
            </a:r>
          </a:p>
          <a:p>
            <a:r>
              <a:rPr lang="en-GB" sz="3200" dirty="0" smtClean="0">
                <a:latin typeface="Times New Roman" pitchFamily="18" charset="0"/>
                <a:cs typeface="Times New Roman" pitchFamily="18" charset="0"/>
              </a:rPr>
              <a:t>Fluid and electrolyte imbalance may also occur.</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EE652EBE-31B5-45CB-890E-0F593EB38DE5}"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355</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7"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7"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C13E623-0A83-4A48-A6FF-37697BD192F5}"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356</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0"/>
            <a:ext cx="9144000" cy="5509200"/>
          </a:xfrm>
          <a:prstGeom prst="rect">
            <a:avLst/>
          </a:prstGeom>
        </p:spPr>
        <p:txBody>
          <a:bodyPr wrap="square">
            <a:spAutoFit/>
          </a:bodyPr>
          <a:lstStyle/>
          <a:p>
            <a:r>
              <a:rPr lang="en-GB" sz="3200" b="1" u="sng" dirty="0" smtClean="0">
                <a:latin typeface="Times New Roman" pitchFamily="18" charset="0"/>
                <a:cs typeface="Times New Roman" pitchFamily="18" charset="0"/>
              </a:rPr>
              <a:t>Key Points</a:t>
            </a:r>
          </a:p>
          <a:p>
            <a:r>
              <a:rPr lang="en-GB" sz="3200" dirty="0" smtClean="0">
                <a:latin typeface="Times New Roman" pitchFamily="18" charset="0"/>
                <a:cs typeface="Times New Roman" pitchFamily="18" charset="0"/>
              </a:rPr>
              <a:t>▪ More than 99% of the water, electrolytes, and nutrients that are filtered at the </a:t>
            </a:r>
            <a:r>
              <a:rPr lang="en-GB" sz="3200" dirty="0" err="1" smtClean="0">
                <a:latin typeface="Times New Roman" pitchFamily="18" charset="0"/>
                <a:cs typeface="Times New Roman" pitchFamily="18" charset="0"/>
              </a:rPr>
              <a:t>glomerulus</a:t>
            </a:r>
            <a:r>
              <a:rPr lang="en-GB" sz="3200" dirty="0" smtClean="0">
                <a:latin typeface="Times New Roman" pitchFamily="18" charset="0"/>
                <a:cs typeface="Times New Roman" pitchFamily="18" charset="0"/>
              </a:rPr>
              <a:t> undergo </a:t>
            </a:r>
            <a:r>
              <a:rPr lang="en-GB" sz="3200" dirty="0" err="1" smtClean="0">
                <a:latin typeface="Times New Roman" pitchFamily="18" charset="0"/>
                <a:cs typeface="Times New Roman" pitchFamily="18" charset="0"/>
              </a:rPr>
              <a:t>reabsorption</a:t>
            </a:r>
            <a:r>
              <a:rPr lang="en-GB" sz="3200" dirty="0" smtClean="0">
                <a:latin typeface="Times New Roman" pitchFamily="18" charset="0"/>
                <a:cs typeface="Times New Roman" pitchFamily="18" charset="0"/>
              </a:rPr>
              <a:t>.</a:t>
            </a:r>
          </a:p>
          <a:p>
            <a:r>
              <a:rPr lang="en-GB" sz="3200" dirty="0" smtClean="0">
                <a:latin typeface="Times New Roman" pitchFamily="18" charset="0"/>
                <a:cs typeface="Times New Roman" pitchFamily="18" charset="0"/>
              </a:rPr>
              <a:t>▪ Most diuretics block active </a:t>
            </a:r>
            <a:r>
              <a:rPr lang="en-GB" sz="3200" dirty="0" err="1" smtClean="0">
                <a:latin typeface="Times New Roman" pitchFamily="18" charset="0"/>
                <a:cs typeface="Times New Roman" pitchFamily="18" charset="0"/>
              </a:rPr>
              <a:t>reabsorption</a:t>
            </a:r>
            <a:r>
              <a:rPr lang="en-GB" sz="3200" dirty="0" smtClean="0">
                <a:latin typeface="Times New Roman" pitchFamily="18" charset="0"/>
                <a:cs typeface="Times New Roman" pitchFamily="18" charset="0"/>
              </a:rPr>
              <a:t> of sodium and chloride, and thereby prevent passive </a:t>
            </a:r>
            <a:r>
              <a:rPr lang="en-GB" sz="3200" dirty="0" err="1" smtClean="0">
                <a:latin typeface="Times New Roman" pitchFamily="18" charset="0"/>
                <a:cs typeface="Times New Roman" pitchFamily="18" charset="0"/>
              </a:rPr>
              <a:t>reabsorption</a:t>
            </a:r>
            <a:r>
              <a:rPr lang="en-GB" sz="3200" dirty="0" smtClean="0">
                <a:latin typeface="Times New Roman" pitchFamily="18" charset="0"/>
                <a:cs typeface="Times New Roman" pitchFamily="18" charset="0"/>
              </a:rPr>
              <a:t> of water.</a:t>
            </a:r>
          </a:p>
          <a:p>
            <a:r>
              <a:rPr lang="en-GB" sz="3200" dirty="0" smtClean="0">
                <a:latin typeface="Times New Roman" pitchFamily="18" charset="0"/>
                <a:cs typeface="Times New Roman" pitchFamily="18" charset="0"/>
              </a:rPr>
              <a:t>▪ The amount of </a:t>
            </a:r>
            <a:r>
              <a:rPr lang="en-GB" sz="3200" dirty="0" err="1" smtClean="0">
                <a:latin typeface="Times New Roman" pitchFamily="18" charset="0"/>
                <a:cs typeface="Times New Roman" pitchFamily="18" charset="0"/>
              </a:rPr>
              <a:t>diuresis</a:t>
            </a:r>
            <a:r>
              <a:rPr lang="en-GB" sz="3200" dirty="0" smtClean="0">
                <a:latin typeface="Times New Roman" pitchFamily="18" charset="0"/>
                <a:cs typeface="Times New Roman" pitchFamily="18" charset="0"/>
              </a:rPr>
              <a:t> produced is directly related to the amount of sodium and</a:t>
            </a:r>
          </a:p>
          <a:p>
            <a:r>
              <a:rPr lang="en-GB" sz="3200" dirty="0" smtClean="0">
                <a:latin typeface="Times New Roman" pitchFamily="18" charset="0"/>
                <a:cs typeface="Times New Roman" pitchFamily="18" charset="0"/>
              </a:rPr>
              <a:t>chloride </a:t>
            </a:r>
            <a:r>
              <a:rPr lang="en-GB" sz="3200" dirty="0" err="1" smtClean="0">
                <a:latin typeface="Times New Roman" pitchFamily="18" charset="0"/>
                <a:cs typeface="Times New Roman" pitchFamily="18" charset="0"/>
              </a:rPr>
              <a:t>reabsorption</a:t>
            </a:r>
            <a:r>
              <a:rPr lang="en-GB" sz="3200" dirty="0" smtClean="0">
                <a:latin typeface="Times New Roman" pitchFamily="18" charset="0"/>
                <a:cs typeface="Times New Roman" pitchFamily="18" charset="0"/>
              </a:rPr>
              <a:t> blocked.</a:t>
            </a:r>
          </a:p>
          <a:p>
            <a:r>
              <a:rPr lang="en-GB" sz="3200" dirty="0" smtClean="0">
                <a:latin typeface="Times New Roman" pitchFamily="18" charset="0"/>
                <a:cs typeface="Times New Roman" pitchFamily="18" charset="0"/>
              </a:rPr>
              <a:t>▪</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339E7DB9-B9BB-4AD6-8228-C78302C39C89}"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357</a:t>
            </a:fld>
            <a:endParaRPr lang="en-US"/>
          </a:p>
        </p:txBody>
      </p:sp>
      <p:sp>
        <p:nvSpPr>
          <p:cNvPr id="5" name="Footer Placeholder 4"/>
          <p:cNvSpPr>
            <a:spLocks noGrp="1"/>
          </p:cNvSpPr>
          <p:nvPr>
            <p:ph type="ftr" sz="quarter" idx="11"/>
          </p:nvPr>
        </p:nvSpPr>
        <p:spPr/>
        <p:txBody>
          <a:bodyPr/>
          <a:lstStyle/>
          <a:p>
            <a:r>
              <a:rPr lang="en-US" dirty="0" smtClean="0"/>
              <a:t>Nursing  Pharmacology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blinds(horizontal)">
                                      <p:cBhvr>
                                        <p:cTn id="20" dur="500"/>
                                        <p:tgtEl>
                                          <p:spTgt spid="2">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linds(horizontal)">
                                      <p:cBhvr>
                                        <p:cTn id="23" dur="500"/>
                                        <p:tgtEl>
                                          <p:spTgt spid="2">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blinds(horizontal)">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96555D-FCAF-4C97-921D-24D366B475A7}" type="datetime12">
              <a:rPr lang="en-US" smtClean="0"/>
              <a:pPr/>
              <a:t>4:25 PM</a:t>
            </a:fld>
            <a:endParaRPr lang="en-US"/>
          </a:p>
        </p:txBody>
      </p:sp>
      <p:sp>
        <p:nvSpPr>
          <p:cNvPr id="3" name="Footer Placeholder 2"/>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358</a:t>
            </a:fld>
            <a:endParaRPr lang="en-US"/>
          </a:p>
        </p:txBody>
      </p:sp>
      <p:sp>
        <p:nvSpPr>
          <p:cNvPr id="5" name="Rectangle 4"/>
          <p:cNvSpPr/>
          <p:nvPr/>
        </p:nvSpPr>
        <p:spPr>
          <a:xfrm>
            <a:off x="0" y="762000"/>
            <a:ext cx="9144000" cy="3046988"/>
          </a:xfrm>
          <a:prstGeom prst="rect">
            <a:avLst/>
          </a:prstGeom>
        </p:spPr>
        <p:txBody>
          <a:bodyPr wrap="square">
            <a:spAutoFit/>
          </a:bodyPr>
          <a:lstStyle/>
          <a:p>
            <a:r>
              <a:rPr lang="en-GB" sz="3200" dirty="0" smtClean="0">
                <a:latin typeface="Times New Roman" pitchFamily="18" charset="0"/>
                <a:cs typeface="Times New Roman" pitchFamily="18" charset="0"/>
              </a:rPr>
              <a:t>Drugs that act </a:t>
            </a:r>
            <a:r>
              <a:rPr lang="en-GB" sz="3200" b="1" dirty="0" smtClean="0">
                <a:latin typeface="Times New Roman" pitchFamily="18" charset="0"/>
                <a:cs typeface="Times New Roman" pitchFamily="18" charset="0"/>
              </a:rPr>
              <a:t>early</a:t>
            </a:r>
            <a:r>
              <a:rPr lang="en-GB" sz="3200" dirty="0" smtClean="0">
                <a:latin typeface="Times New Roman" pitchFamily="18" charset="0"/>
                <a:cs typeface="Times New Roman" pitchFamily="18" charset="0"/>
              </a:rPr>
              <a:t> in the </a:t>
            </a:r>
            <a:r>
              <a:rPr lang="en-GB" sz="3200" dirty="0" err="1" smtClean="0">
                <a:latin typeface="Times New Roman" pitchFamily="18" charset="0"/>
                <a:cs typeface="Times New Roman" pitchFamily="18" charset="0"/>
              </a:rPr>
              <a:t>nephron</a:t>
            </a:r>
            <a:r>
              <a:rPr lang="en-GB" sz="3200" dirty="0" smtClean="0">
                <a:latin typeface="Times New Roman" pitchFamily="18" charset="0"/>
                <a:cs typeface="Times New Roman" pitchFamily="18" charset="0"/>
              </a:rPr>
              <a:t> are in a position to block the greatest amount of solute </a:t>
            </a:r>
            <a:r>
              <a:rPr lang="en-GB" sz="3200" dirty="0" err="1" smtClean="0">
                <a:latin typeface="Times New Roman" pitchFamily="18" charset="0"/>
                <a:cs typeface="Times New Roman" pitchFamily="18" charset="0"/>
              </a:rPr>
              <a:t>reabsorption</a:t>
            </a:r>
            <a:r>
              <a:rPr lang="en-GB" sz="3200" dirty="0" smtClean="0">
                <a:latin typeface="Times New Roman" pitchFamily="18" charset="0"/>
                <a:cs typeface="Times New Roman" pitchFamily="18" charset="0"/>
              </a:rPr>
              <a:t>, and hence produce the greatest </a:t>
            </a:r>
            <a:r>
              <a:rPr lang="en-GB" sz="3200" dirty="0" err="1" smtClean="0">
                <a:latin typeface="Times New Roman" pitchFamily="18" charset="0"/>
                <a:cs typeface="Times New Roman" pitchFamily="18" charset="0"/>
              </a:rPr>
              <a:t>diuresis</a:t>
            </a:r>
            <a:r>
              <a:rPr lang="en-GB" sz="3200" dirty="0" smtClean="0">
                <a:latin typeface="Times New Roman" pitchFamily="18" charset="0"/>
                <a:cs typeface="Times New Roman" pitchFamily="18" charset="0"/>
              </a:rPr>
              <a:t>.</a:t>
            </a:r>
          </a:p>
          <a:p>
            <a:endParaRPr lang="en-GB" sz="3200" dirty="0" smtClean="0">
              <a:latin typeface="Times New Roman" pitchFamily="18" charset="0"/>
              <a:cs typeface="Times New Roman" pitchFamily="18" charset="0"/>
            </a:endParaRPr>
          </a:p>
          <a:p>
            <a:r>
              <a:rPr lang="en-GB" sz="3200" dirty="0" smtClean="0">
                <a:latin typeface="Times New Roman" pitchFamily="18" charset="0"/>
                <a:cs typeface="Times New Roman" pitchFamily="18" charset="0"/>
              </a:rPr>
              <a:t>▪ High-ceiling diuretics (loop diuretics) block sodium and chloride </a:t>
            </a:r>
            <a:r>
              <a:rPr lang="en-GB" sz="3200" dirty="0" err="1" smtClean="0">
                <a:latin typeface="Times New Roman" pitchFamily="18" charset="0"/>
                <a:cs typeface="Times New Roman" pitchFamily="18" charset="0"/>
              </a:rPr>
              <a:t>reabsorption</a:t>
            </a:r>
            <a:r>
              <a:rPr lang="en-GB" sz="3200" dirty="0" smtClean="0">
                <a:latin typeface="Times New Roman" pitchFamily="18" charset="0"/>
                <a:cs typeface="Times New Roman" pitchFamily="18" charset="0"/>
              </a:rPr>
              <a:t> in the loop of </a:t>
            </a:r>
            <a:r>
              <a:rPr lang="en-GB" sz="3200" dirty="0" err="1" smtClean="0">
                <a:latin typeface="Times New Roman" pitchFamily="18" charset="0"/>
                <a:cs typeface="Times New Roman" pitchFamily="18" charset="0"/>
              </a:rPr>
              <a:t>Henle</a:t>
            </a:r>
            <a:r>
              <a:rPr lang="en-GB" sz="3200" dirty="0" smtClean="0">
                <a:latin typeface="Times New Roman" pitchFamily="18" charset="0"/>
                <a:cs typeface="Times New Roman" pitchFamily="18" charset="0"/>
              </a:rPr>
              <a:t>.</a:t>
            </a:r>
            <a:endParaRPr lang="en-GB"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000"/>
            <a:ext cx="9144000" cy="4524315"/>
          </a:xfrm>
          <a:prstGeom prst="rect">
            <a:avLst/>
          </a:prstGeom>
        </p:spPr>
        <p:txBody>
          <a:bodyPr wrap="square">
            <a:spAutoFit/>
          </a:bodyPr>
          <a:lstStyle/>
          <a:p>
            <a:r>
              <a:rPr lang="en-GB" sz="3200" dirty="0" smtClean="0">
                <a:latin typeface="Times New Roman" pitchFamily="18" charset="0"/>
                <a:cs typeface="Times New Roman" pitchFamily="18" charset="0"/>
              </a:rPr>
              <a:t>High-ceiling diuretics produce the greatest </a:t>
            </a:r>
            <a:r>
              <a:rPr lang="en-GB" sz="3200" dirty="0" err="1" smtClean="0">
                <a:latin typeface="Times New Roman" pitchFamily="18" charset="0"/>
                <a:cs typeface="Times New Roman" pitchFamily="18" charset="0"/>
              </a:rPr>
              <a:t>diuresis</a:t>
            </a:r>
            <a:r>
              <a:rPr lang="en-GB" sz="3200" dirty="0" smtClean="0">
                <a:latin typeface="Times New Roman" pitchFamily="18" charset="0"/>
                <a:cs typeface="Times New Roman" pitchFamily="18" charset="0"/>
              </a:rPr>
              <a:t>.</a:t>
            </a:r>
          </a:p>
          <a:p>
            <a:r>
              <a:rPr lang="en-GB" sz="3200" dirty="0" smtClean="0">
                <a:latin typeface="Times New Roman" pitchFamily="18" charset="0"/>
                <a:cs typeface="Times New Roman" pitchFamily="18" charset="0"/>
              </a:rPr>
              <a:t>▪ In contrast to </a:t>
            </a:r>
            <a:r>
              <a:rPr lang="en-GB" sz="3200" dirty="0" err="1" smtClean="0">
                <a:latin typeface="Times New Roman" pitchFamily="18" charset="0"/>
                <a:cs typeface="Times New Roman" pitchFamily="18" charset="0"/>
              </a:rPr>
              <a:t>thiazide</a:t>
            </a:r>
            <a:r>
              <a:rPr lang="en-GB" sz="3200" dirty="0" smtClean="0">
                <a:latin typeface="Times New Roman" pitchFamily="18" charset="0"/>
                <a:cs typeface="Times New Roman" pitchFamily="18" charset="0"/>
              </a:rPr>
              <a:t> diuretics, high-ceiling diuretics are effective even when the </a:t>
            </a:r>
            <a:r>
              <a:rPr lang="en-GB" sz="3200" dirty="0" err="1" smtClean="0">
                <a:latin typeface="Times New Roman" pitchFamily="18" charset="0"/>
                <a:cs typeface="Times New Roman" pitchFamily="18" charset="0"/>
              </a:rPr>
              <a:t>glomerular</a:t>
            </a:r>
            <a:r>
              <a:rPr lang="en-GB" sz="3200" dirty="0" smtClean="0">
                <a:latin typeface="Times New Roman" pitchFamily="18" charset="0"/>
                <a:cs typeface="Times New Roman" pitchFamily="18" charset="0"/>
              </a:rPr>
              <a:t> filtration rate is low.</a:t>
            </a:r>
          </a:p>
          <a:p>
            <a:r>
              <a:rPr lang="en-GB" sz="3200" dirty="0" smtClean="0">
                <a:latin typeface="Times New Roman" pitchFamily="18" charset="0"/>
                <a:cs typeface="Times New Roman" pitchFamily="18" charset="0"/>
              </a:rPr>
              <a:t>▪ High-ceiling diuretics can cause dehydration through excessive fluid loss.</a:t>
            </a:r>
          </a:p>
          <a:p>
            <a:r>
              <a:rPr lang="en-GB" sz="3200" dirty="0" smtClean="0">
                <a:latin typeface="Times New Roman" pitchFamily="18" charset="0"/>
                <a:cs typeface="Times New Roman" pitchFamily="18" charset="0"/>
              </a:rPr>
              <a:t>▪ High-ceiling diuretics can cause hypotension by decreasing blood volume and relaxing venous smooth muscle.</a:t>
            </a:r>
            <a:endParaRPr lang="en-GB" sz="32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B2336D1B-A0D4-45F7-9CF1-CB989745EE10}" type="datetime12">
              <a:rPr lang="en-US" smtClean="0"/>
              <a:pPr/>
              <a:t>4:25 PM</a:t>
            </a:fld>
            <a:endParaRPr lang="en-US"/>
          </a:p>
        </p:txBody>
      </p:sp>
      <p:sp>
        <p:nvSpPr>
          <p:cNvPr id="4" name="Slide Number Placeholder 3"/>
          <p:cNvSpPr>
            <a:spLocks noGrp="1"/>
          </p:cNvSpPr>
          <p:nvPr>
            <p:ph type="sldNum" sz="quarter" idx="12"/>
          </p:nvPr>
        </p:nvSpPr>
        <p:spPr/>
        <p:txBody>
          <a:bodyPr/>
          <a:lstStyle/>
          <a:p>
            <a:fld id="{B3FF6EFA-CE3E-45B5-8032-ADD62FD9E906}" type="slidenum">
              <a:rPr lang="en-US" smtClean="0"/>
              <a:pPr/>
              <a:t>359</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blinds(horizontal)">
                                      <p:cBhvr>
                                        <p:cTn id="20"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Common Drug Relationships</a:t>
            </a:r>
          </a:p>
        </p:txBody>
      </p:sp>
      <p:graphicFrame>
        <p:nvGraphicFramePr>
          <p:cNvPr id="131091" name="Group 19"/>
          <p:cNvGraphicFramePr>
            <a:graphicFrameLocks noGrp="1"/>
          </p:cNvGraphicFramePr>
          <p:nvPr>
            <p:ph type="tbl" idx="1"/>
          </p:nvPr>
        </p:nvGraphicFramePr>
        <p:xfrm>
          <a:off x="685800" y="1981200"/>
          <a:ext cx="7772400" cy="4023360"/>
        </p:xfrm>
        <a:graphic>
          <a:graphicData uri="http://schemas.openxmlformats.org/drawingml/2006/table">
            <a:tbl>
              <a:tblPr/>
              <a:tblGrid>
                <a:gridCol w="2438400"/>
                <a:gridCol w="5334000"/>
              </a:tblGrid>
              <a:tr h="822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Potentiation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An effect that occurs when a drug increases or prolongs the action of another drug, and the total effect is greater than the sum of the effects of each drug used alone.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Synergism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Joint action of drugs in which their combined effect is more intense or longer in duration than the sum of their individual effects.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pPr algn="l"/>
            <a:r>
              <a:rPr lang="en-US" sz="3200" u="sng" dirty="0" smtClean="0"/>
              <a:t>f) Diuretics </a:t>
            </a:r>
            <a:endParaRPr lang="en-US" sz="3200" u="sng" dirty="0"/>
          </a:p>
        </p:txBody>
      </p:sp>
      <p:sp>
        <p:nvSpPr>
          <p:cNvPr id="7" name="Date Placeholder 6"/>
          <p:cNvSpPr>
            <a:spLocks noGrp="1"/>
          </p:cNvSpPr>
          <p:nvPr>
            <p:ph type="dt" sz="half" idx="10"/>
          </p:nvPr>
        </p:nvSpPr>
        <p:spPr/>
        <p:txBody>
          <a:bodyPr/>
          <a:lstStyle/>
          <a:p>
            <a:fld id="{94CB23A6-E1E4-4CFB-9E6E-AF7ACA68A124}"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44822D4D-3C4F-4498-B95A-5E93E5D6F374}" type="slidenum">
              <a:rPr lang="en-US" smtClean="0"/>
              <a:pPr/>
              <a:t>360</a:t>
            </a:fld>
            <a:endParaRPr lang="en-US"/>
          </a:p>
        </p:txBody>
      </p:sp>
      <p:sp>
        <p:nvSpPr>
          <p:cNvPr id="3" name="Content Placeholder 2"/>
          <p:cNvSpPr>
            <a:spLocks noGrp="1"/>
          </p:cNvSpPr>
          <p:nvPr>
            <p:ph sz="quarter" idx="1"/>
          </p:nvPr>
        </p:nvSpPr>
        <p:spPr>
          <a:xfrm>
            <a:off x="228600" y="914400"/>
            <a:ext cx="8610600" cy="5715000"/>
          </a:xfrm>
        </p:spPr>
        <p:txBody>
          <a:bodyPr>
            <a:normAutofit/>
          </a:bodyPr>
          <a:lstStyle/>
          <a:p>
            <a:pPr>
              <a:buNone/>
            </a:pPr>
            <a:r>
              <a:rPr lang="en-US" b="1" dirty="0" smtClean="0"/>
              <a:t>MOA</a:t>
            </a:r>
            <a:r>
              <a:rPr lang="en-US" dirty="0" smtClean="0"/>
              <a:t>: reduce the circulating blood volume by inducing </a:t>
            </a:r>
            <a:r>
              <a:rPr lang="en-US" dirty="0" err="1" smtClean="0"/>
              <a:t>diuresis</a:t>
            </a:r>
            <a:r>
              <a:rPr lang="en-US" dirty="0" smtClean="0"/>
              <a:t>. </a:t>
            </a:r>
          </a:p>
          <a:p>
            <a:r>
              <a:rPr lang="en-US" dirty="0" smtClean="0"/>
              <a:t>Classified according to predominant point of action on the </a:t>
            </a:r>
            <a:r>
              <a:rPr lang="en-US" dirty="0" err="1" smtClean="0"/>
              <a:t>nephron</a:t>
            </a:r>
            <a:r>
              <a:rPr lang="en-US" dirty="0" smtClean="0"/>
              <a:t>.</a:t>
            </a:r>
          </a:p>
          <a:p>
            <a:pPr marL="514350" indent="-514350">
              <a:buFont typeface="+mj-lt"/>
              <a:buAutoNum type="arabicPeriod"/>
            </a:pPr>
            <a:r>
              <a:rPr lang="en-US" b="1" u="sng" dirty="0" smtClean="0"/>
              <a:t>Carbonic </a:t>
            </a:r>
            <a:r>
              <a:rPr lang="en-US" b="1" u="sng" dirty="0" err="1" smtClean="0"/>
              <a:t>anhydrase</a:t>
            </a:r>
            <a:r>
              <a:rPr lang="en-US" b="1" u="sng" dirty="0" smtClean="0"/>
              <a:t> inhibitors</a:t>
            </a:r>
          </a:p>
          <a:p>
            <a:pPr>
              <a:buNone/>
            </a:pPr>
            <a:r>
              <a:rPr lang="en-US" b="1" dirty="0" err="1" smtClean="0"/>
              <a:t>Mxn</a:t>
            </a:r>
            <a:r>
              <a:rPr lang="en-US" b="1" dirty="0" smtClean="0"/>
              <a:t>: </a:t>
            </a:r>
            <a:r>
              <a:rPr lang="en-US" dirty="0" smtClean="0"/>
              <a:t>inhibit carbonic </a:t>
            </a:r>
            <a:r>
              <a:rPr lang="en-US" dirty="0" err="1" smtClean="0"/>
              <a:t>anhydrase</a:t>
            </a:r>
            <a:r>
              <a:rPr lang="en-US" dirty="0" smtClean="0"/>
              <a:t> in the PCT, blocking </a:t>
            </a:r>
            <a:r>
              <a:rPr lang="en-US" dirty="0" err="1" smtClean="0"/>
              <a:t>reabsorption</a:t>
            </a:r>
            <a:r>
              <a:rPr lang="en-US" dirty="0" smtClean="0"/>
              <a:t> of NaHCO</a:t>
            </a:r>
            <a:r>
              <a:rPr lang="en-US" baseline="-25000" dirty="0" smtClean="0"/>
              <a:t>3</a:t>
            </a:r>
            <a:r>
              <a:rPr lang="en-US" dirty="0" smtClean="0"/>
              <a:t>. E.g. </a:t>
            </a:r>
            <a:r>
              <a:rPr lang="en-US" dirty="0" err="1" smtClean="0"/>
              <a:t>acetazolamide</a:t>
            </a:r>
            <a:r>
              <a:rPr lang="en-US" dirty="0" smtClean="0"/>
              <a:t>.</a:t>
            </a:r>
          </a:p>
          <a:p>
            <a:pPr>
              <a:buNone/>
            </a:pPr>
            <a:r>
              <a:rPr lang="en-US" b="1" dirty="0" smtClean="0"/>
              <a:t>Uses</a:t>
            </a:r>
            <a:r>
              <a:rPr lang="en-US" dirty="0" smtClean="0"/>
              <a:t>: (rarely used in hypertension)</a:t>
            </a:r>
          </a:p>
          <a:p>
            <a:r>
              <a:rPr lang="en-US" dirty="0" smtClean="0"/>
              <a:t>Glaucoma, metabolic alkalosis.</a:t>
            </a:r>
          </a:p>
          <a:p>
            <a:pPr>
              <a:buNone/>
            </a:pPr>
            <a:r>
              <a:rPr lang="en-US" b="1" dirty="0" smtClean="0"/>
              <a:t>S/E</a:t>
            </a:r>
            <a:r>
              <a:rPr lang="en-US" dirty="0" smtClean="0"/>
              <a:t>: renal stone formation, </a:t>
            </a:r>
            <a:r>
              <a:rPr lang="en-US" dirty="0" err="1" smtClean="0"/>
              <a:t>hypokalemia</a:t>
            </a:r>
            <a:r>
              <a:rPr lang="en-US" dirty="0" smtClean="0"/>
              <a:t>, </a:t>
            </a:r>
            <a:r>
              <a:rPr lang="en-US" dirty="0" err="1" smtClean="0"/>
              <a:t>paresthesias</a:t>
            </a:r>
            <a:r>
              <a:rPr lang="en-US" dirty="0" smtClean="0"/>
              <a:t>, metabolic acidosis.</a:t>
            </a:r>
          </a:p>
          <a:p>
            <a:pPr>
              <a:buNone/>
            </a:pPr>
            <a:r>
              <a:rPr lang="en-US" b="1" dirty="0" smtClean="0"/>
              <a:t>C/I</a:t>
            </a:r>
            <a:r>
              <a:rPr lang="en-US" dirty="0" smtClean="0"/>
              <a:t>: hepatic cirrhosis</a:t>
            </a:r>
            <a:endParaRPr lang="en-US" dirty="0"/>
          </a:p>
        </p:txBody>
      </p:sp>
    </p:spTree>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33400"/>
          </a:xfrm>
        </p:spPr>
        <p:txBody>
          <a:bodyPr>
            <a:noAutofit/>
          </a:bodyPr>
          <a:lstStyle/>
          <a:p>
            <a:pPr algn="l"/>
            <a:r>
              <a:rPr lang="en-US" sz="3200" b="1" u="sng" dirty="0" smtClean="0"/>
              <a:t>2. Loop diuretics</a:t>
            </a:r>
            <a:endParaRPr lang="en-US" sz="3200" b="1" u="sng" dirty="0"/>
          </a:p>
        </p:txBody>
      </p:sp>
      <p:sp>
        <p:nvSpPr>
          <p:cNvPr id="7" name="Date Placeholder 6"/>
          <p:cNvSpPr>
            <a:spLocks noGrp="1"/>
          </p:cNvSpPr>
          <p:nvPr>
            <p:ph type="dt" sz="half" idx="10"/>
          </p:nvPr>
        </p:nvSpPr>
        <p:spPr/>
        <p:txBody>
          <a:bodyPr/>
          <a:lstStyle/>
          <a:p>
            <a:fld id="{389D13E9-D3F5-4B93-91D4-D3CFE72E0628}"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44822D4D-3C4F-4498-B95A-5E93E5D6F374}" type="slidenum">
              <a:rPr lang="en-US" smtClean="0"/>
              <a:pPr/>
              <a:t>361</a:t>
            </a:fld>
            <a:endParaRPr lang="en-US"/>
          </a:p>
        </p:txBody>
      </p:sp>
      <p:sp>
        <p:nvSpPr>
          <p:cNvPr id="3" name="Content Placeholder 2"/>
          <p:cNvSpPr>
            <a:spLocks noGrp="1"/>
          </p:cNvSpPr>
          <p:nvPr>
            <p:ph sz="quarter" idx="1"/>
          </p:nvPr>
        </p:nvSpPr>
        <p:spPr>
          <a:xfrm>
            <a:off x="457200" y="1219200"/>
            <a:ext cx="8229600" cy="5257800"/>
          </a:xfrm>
        </p:spPr>
        <p:txBody>
          <a:bodyPr>
            <a:normAutofit/>
          </a:bodyPr>
          <a:lstStyle/>
          <a:p>
            <a:pPr>
              <a:buNone/>
            </a:pPr>
            <a:r>
              <a:rPr lang="en-US" dirty="0" smtClean="0"/>
              <a:t>E.g. </a:t>
            </a:r>
            <a:r>
              <a:rPr lang="en-US" dirty="0" err="1" smtClean="0"/>
              <a:t>furosemide</a:t>
            </a:r>
            <a:r>
              <a:rPr lang="en-US" dirty="0" smtClean="0"/>
              <a:t>, </a:t>
            </a:r>
            <a:r>
              <a:rPr lang="en-US" dirty="0" err="1" smtClean="0"/>
              <a:t>torsemide</a:t>
            </a:r>
            <a:r>
              <a:rPr lang="en-US" dirty="0" smtClean="0"/>
              <a:t>, </a:t>
            </a:r>
            <a:r>
              <a:rPr lang="en-US" dirty="0" err="1" smtClean="0"/>
              <a:t>bumetanide</a:t>
            </a:r>
            <a:r>
              <a:rPr lang="en-US" dirty="0" smtClean="0"/>
              <a:t>, </a:t>
            </a:r>
            <a:r>
              <a:rPr lang="en-US" dirty="0" err="1" smtClean="0"/>
              <a:t>ethacrynic</a:t>
            </a:r>
            <a:r>
              <a:rPr lang="en-US" dirty="0" smtClean="0"/>
              <a:t> acid.</a:t>
            </a:r>
          </a:p>
          <a:p>
            <a:pPr>
              <a:buNone/>
            </a:pPr>
            <a:r>
              <a:rPr lang="en-US" b="1" dirty="0" err="1" smtClean="0"/>
              <a:t>Mxn</a:t>
            </a:r>
            <a:r>
              <a:rPr lang="en-US" dirty="0" smtClean="0"/>
              <a:t>: inhibit </a:t>
            </a:r>
            <a:r>
              <a:rPr lang="en-US" dirty="0" err="1" smtClean="0"/>
              <a:t>NaCL</a:t>
            </a:r>
            <a:r>
              <a:rPr lang="en-US" dirty="0" smtClean="0"/>
              <a:t> re-absorption in the thick ascending limb of loop of </a:t>
            </a:r>
            <a:r>
              <a:rPr lang="en-US" dirty="0" err="1" smtClean="0"/>
              <a:t>henle</a:t>
            </a:r>
            <a:r>
              <a:rPr lang="en-US" dirty="0" smtClean="0"/>
              <a:t>.</a:t>
            </a:r>
          </a:p>
          <a:p>
            <a:pPr>
              <a:buNone/>
            </a:pPr>
            <a:r>
              <a:rPr lang="en-US" b="1" dirty="0" smtClean="0"/>
              <a:t>Uses</a:t>
            </a:r>
            <a:r>
              <a:rPr lang="en-US" dirty="0" smtClean="0"/>
              <a:t>: hypertension, </a:t>
            </a:r>
            <a:r>
              <a:rPr lang="en-US" dirty="0" err="1" smtClean="0"/>
              <a:t>hyperkalemia</a:t>
            </a:r>
            <a:r>
              <a:rPr lang="en-US" dirty="0" smtClean="0"/>
              <a:t>, acute renal failure, heart failure, edema &amp; </a:t>
            </a:r>
            <a:r>
              <a:rPr lang="en-US" dirty="0" err="1" smtClean="0"/>
              <a:t>ascites</a:t>
            </a:r>
            <a:r>
              <a:rPr lang="en-US" dirty="0" smtClean="0"/>
              <a:t>.</a:t>
            </a:r>
          </a:p>
          <a:p>
            <a:pPr>
              <a:buNone/>
            </a:pPr>
            <a:r>
              <a:rPr lang="en-US" b="1" dirty="0" smtClean="0"/>
              <a:t>S/E</a:t>
            </a:r>
            <a:r>
              <a:rPr lang="en-US" dirty="0" smtClean="0"/>
              <a:t>: </a:t>
            </a:r>
            <a:r>
              <a:rPr lang="en-US" dirty="0" err="1" smtClean="0"/>
              <a:t>hypokalemia</a:t>
            </a:r>
            <a:r>
              <a:rPr lang="en-US" dirty="0" smtClean="0"/>
              <a:t>, </a:t>
            </a:r>
            <a:r>
              <a:rPr lang="en-US" dirty="0" err="1" smtClean="0"/>
              <a:t>hyperuricemia</a:t>
            </a:r>
            <a:r>
              <a:rPr lang="en-US" dirty="0" smtClean="0"/>
              <a:t>, </a:t>
            </a:r>
            <a:r>
              <a:rPr lang="en-US" dirty="0" err="1" smtClean="0"/>
              <a:t>ototoxicity</a:t>
            </a:r>
            <a:r>
              <a:rPr lang="en-US" dirty="0" smtClean="0"/>
              <a:t>, </a:t>
            </a:r>
            <a:r>
              <a:rPr lang="en-US" dirty="0" err="1" smtClean="0"/>
              <a:t>nephrotoxicity</a:t>
            </a:r>
            <a:r>
              <a:rPr lang="en-US" dirty="0" smtClean="0"/>
              <a:t>, </a:t>
            </a:r>
            <a:r>
              <a:rPr lang="en-US" dirty="0" err="1" smtClean="0"/>
              <a:t>dehydraton</a:t>
            </a:r>
            <a:r>
              <a:rPr lang="en-US" dirty="0" smtClean="0"/>
              <a:t>, </a:t>
            </a:r>
            <a:r>
              <a:rPr lang="en-US" dirty="0" err="1" smtClean="0"/>
              <a:t>hypomagnesemia</a:t>
            </a:r>
            <a:r>
              <a:rPr lang="en-US" dirty="0" smtClean="0"/>
              <a:t>.</a:t>
            </a:r>
          </a:p>
          <a:p>
            <a:pPr>
              <a:buNone/>
            </a:pPr>
            <a:r>
              <a:rPr lang="en-US" b="1" dirty="0" smtClean="0"/>
              <a:t>C/I:</a:t>
            </a:r>
            <a:r>
              <a:rPr lang="en-US" dirty="0" smtClean="0"/>
              <a:t>allergy to </a:t>
            </a:r>
            <a:r>
              <a:rPr lang="en-US" dirty="0" err="1" smtClean="0"/>
              <a:t>sulphonamides</a:t>
            </a:r>
            <a:r>
              <a:rPr lang="en-US" dirty="0" smtClean="0"/>
              <a:t>, </a:t>
            </a:r>
            <a:r>
              <a:rPr lang="en-US" dirty="0" err="1" smtClean="0"/>
              <a:t>anuria</a:t>
            </a:r>
            <a:r>
              <a:rPr lang="en-US" dirty="0" smtClean="0"/>
              <a:t>, early in pregnancy. </a:t>
            </a:r>
          </a:p>
          <a:p>
            <a:endParaRPr lang="en-US" dirty="0"/>
          </a:p>
        </p:txBody>
      </p:sp>
    </p:spTree>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3200" u="sng" dirty="0" smtClean="0"/>
              <a:t>3. </a:t>
            </a:r>
            <a:r>
              <a:rPr lang="en-US" sz="3200" b="1" u="sng" dirty="0" smtClean="0"/>
              <a:t>Thiazide diuretics</a:t>
            </a:r>
            <a:endParaRPr lang="en-US" sz="3200" b="1" u="sng" dirty="0"/>
          </a:p>
        </p:txBody>
      </p:sp>
      <p:sp>
        <p:nvSpPr>
          <p:cNvPr id="7" name="Date Placeholder 6"/>
          <p:cNvSpPr>
            <a:spLocks noGrp="1"/>
          </p:cNvSpPr>
          <p:nvPr>
            <p:ph type="dt" sz="half" idx="10"/>
          </p:nvPr>
        </p:nvSpPr>
        <p:spPr/>
        <p:txBody>
          <a:bodyPr/>
          <a:lstStyle/>
          <a:p>
            <a:fld id="{9867EC3A-F7A0-43D2-AE69-5A2E047090E1}"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44822D4D-3C4F-4498-B95A-5E93E5D6F374}" type="slidenum">
              <a:rPr lang="en-US" smtClean="0"/>
              <a:pPr/>
              <a:t>362</a:t>
            </a:fld>
            <a:endParaRPr lang="en-US"/>
          </a:p>
        </p:txBody>
      </p:sp>
      <p:sp>
        <p:nvSpPr>
          <p:cNvPr id="3" name="Content Placeholder 2"/>
          <p:cNvSpPr>
            <a:spLocks noGrp="1"/>
          </p:cNvSpPr>
          <p:nvPr>
            <p:ph sz="quarter" idx="1"/>
          </p:nvPr>
        </p:nvSpPr>
        <p:spPr>
          <a:xfrm>
            <a:off x="457200" y="1143000"/>
            <a:ext cx="8229600" cy="4983163"/>
          </a:xfrm>
        </p:spPr>
        <p:txBody>
          <a:bodyPr>
            <a:normAutofit/>
          </a:bodyPr>
          <a:lstStyle/>
          <a:p>
            <a:pPr>
              <a:buNone/>
            </a:pPr>
            <a:r>
              <a:rPr lang="en-US" dirty="0" smtClean="0"/>
              <a:t>e.g. hydrochlorothiazide (HCTZ), </a:t>
            </a:r>
            <a:r>
              <a:rPr lang="en-US" dirty="0" err="1" smtClean="0"/>
              <a:t>chlorothiazide</a:t>
            </a:r>
            <a:r>
              <a:rPr lang="en-US" dirty="0" smtClean="0"/>
              <a:t>, </a:t>
            </a:r>
            <a:r>
              <a:rPr lang="en-US" dirty="0" err="1" smtClean="0"/>
              <a:t>metalazone</a:t>
            </a:r>
            <a:r>
              <a:rPr lang="en-US" dirty="0" smtClean="0"/>
              <a:t>.</a:t>
            </a:r>
          </a:p>
          <a:p>
            <a:pPr>
              <a:buNone/>
            </a:pPr>
            <a:r>
              <a:rPr lang="en-US" b="1" dirty="0" err="1" smtClean="0"/>
              <a:t>Mxn</a:t>
            </a:r>
            <a:r>
              <a:rPr lang="en-US" dirty="0" smtClean="0"/>
              <a:t>: inhibit </a:t>
            </a:r>
            <a:r>
              <a:rPr lang="en-US" dirty="0" err="1" smtClean="0"/>
              <a:t>NaCL</a:t>
            </a:r>
            <a:r>
              <a:rPr lang="en-US" dirty="0" smtClean="0"/>
              <a:t> re-absorption in the distal convoluted tubule.</a:t>
            </a:r>
          </a:p>
          <a:p>
            <a:pPr>
              <a:buNone/>
            </a:pPr>
            <a:r>
              <a:rPr lang="en-US" b="1" dirty="0" smtClean="0"/>
              <a:t>Uses</a:t>
            </a:r>
            <a:r>
              <a:rPr lang="en-US" dirty="0" smtClean="0"/>
              <a:t>: hypertension, heart failure, </a:t>
            </a:r>
            <a:r>
              <a:rPr lang="en-US" dirty="0" err="1" smtClean="0"/>
              <a:t>nephrolithiasis</a:t>
            </a:r>
            <a:r>
              <a:rPr lang="en-US" dirty="0" smtClean="0"/>
              <a:t>.</a:t>
            </a:r>
          </a:p>
          <a:p>
            <a:pPr>
              <a:buNone/>
            </a:pPr>
            <a:r>
              <a:rPr lang="en-US" b="1" dirty="0" smtClean="0"/>
              <a:t>S/E</a:t>
            </a:r>
            <a:r>
              <a:rPr lang="en-US" dirty="0" smtClean="0"/>
              <a:t>: </a:t>
            </a:r>
            <a:r>
              <a:rPr lang="en-US" dirty="0" err="1" smtClean="0"/>
              <a:t>hypokalemia</a:t>
            </a:r>
            <a:r>
              <a:rPr lang="en-US" dirty="0" smtClean="0"/>
              <a:t>, hyperglycemia, </a:t>
            </a:r>
            <a:r>
              <a:rPr lang="en-US" dirty="0" err="1" smtClean="0"/>
              <a:t>hyponatremia</a:t>
            </a:r>
            <a:r>
              <a:rPr lang="en-US" dirty="0" smtClean="0"/>
              <a:t>, allergic reactions, impotence.</a:t>
            </a:r>
          </a:p>
          <a:p>
            <a:pPr>
              <a:buNone/>
            </a:pPr>
            <a:r>
              <a:rPr lang="en-US" b="1" dirty="0" smtClean="0"/>
              <a:t>C/I</a:t>
            </a:r>
            <a:r>
              <a:rPr lang="en-US" dirty="0" smtClean="0"/>
              <a:t>: hepatic cirrhosis, renal failure.</a:t>
            </a:r>
          </a:p>
          <a:p>
            <a:pPr>
              <a:buNone/>
            </a:pPr>
            <a:endParaRPr lang="en-US" dirty="0"/>
          </a:p>
        </p:txBody>
      </p:sp>
    </p:spTree>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3200" u="sng" dirty="0" smtClean="0"/>
              <a:t>4. </a:t>
            </a:r>
            <a:r>
              <a:rPr lang="en-US" sz="3200" b="1" u="sng" dirty="0" smtClean="0"/>
              <a:t>Potassium sparing diuretics</a:t>
            </a:r>
            <a:endParaRPr lang="en-US" sz="3200" b="1" u="sng" dirty="0"/>
          </a:p>
        </p:txBody>
      </p:sp>
      <p:sp>
        <p:nvSpPr>
          <p:cNvPr id="7" name="Date Placeholder 6"/>
          <p:cNvSpPr>
            <a:spLocks noGrp="1"/>
          </p:cNvSpPr>
          <p:nvPr>
            <p:ph type="dt" sz="half" idx="10"/>
          </p:nvPr>
        </p:nvSpPr>
        <p:spPr/>
        <p:txBody>
          <a:bodyPr/>
          <a:lstStyle/>
          <a:p>
            <a:fld id="{723D4ED2-7841-4C8E-9A9F-F559B8BC3305}"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44822D4D-3C4F-4498-B95A-5E93E5D6F374}" type="slidenum">
              <a:rPr lang="en-US" smtClean="0"/>
              <a:pPr/>
              <a:t>363</a:t>
            </a:fld>
            <a:endParaRPr lang="en-US"/>
          </a:p>
        </p:txBody>
      </p:sp>
      <p:sp>
        <p:nvSpPr>
          <p:cNvPr id="3" name="Content Placeholder 2"/>
          <p:cNvSpPr>
            <a:spLocks noGrp="1"/>
          </p:cNvSpPr>
          <p:nvPr>
            <p:ph sz="quarter" idx="1"/>
          </p:nvPr>
        </p:nvSpPr>
        <p:spPr>
          <a:xfrm>
            <a:off x="457200" y="1143000"/>
            <a:ext cx="8229600" cy="4983163"/>
          </a:xfrm>
        </p:spPr>
        <p:txBody>
          <a:bodyPr>
            <a:normAutofit/>
          </a:bodyPr>
          <a:lstStyle/>
          <a:p>
            <a:pPr>
              <a:buNone/>
            </a:pPr>
            <a:r>
              <a:rPr lang="en-US" dirty="0" smtClean="0"/>
              <a:t>E.g. </a:t>
            </a:r>
            <a:r>
              <a:rPr lang="en-US" dirty="0" err="1" smtClean="0"/>
              <a:t>spironolactone</a:t>
            </a:r>
            <a:r>
              <a:rPr lang="en-US" dirty="0" smtClean="0"/>
              <a:t>, </a:t>
            </a:r>
            <a:r>
              <a:rPr lang="en-US" dirty="0" err="1" smtClean="0"/>
              <a:t>triamterene</a:t>
            </a:r>
            <a:r>
              <a:rPr lang="en-US" dirty="0" smtClean="0"/>
              <a:t>, </a:t>
            </a:r>
            <a:r>
              <a:rPr lang="en-US" dirty="0" err="1" smtClean="0"/>
              <a:t>amiloride</a:t>
            </a:r>
            <a:r>
              <a:rPr lang="en-US" dirty="0" smtClean="0"/>
              <a:t>.</a:t>
            </a:r>
          </a:p>
          <a:p>
            <a:pPr>
              <a:buNone/>
            </a:pPr>
            <a:r>
              <a:rPr lang="en-US" b="1" dirty="0" err="1" smtClean="0"/>
              <a:t>Mxn</a:t>
            </a:r>
            <a:r>
              <a:rPr lang="en-US" dirty="0" smtClean="0"/>
              <a:t>: </a:t>
            </a:r>
            <a:r>
              <a:rPr lang="en-US" dirty="0" err="1" smtClean="0"/>
              <a:t>antagonise</a:t>
            </a:r>
            <a:r>
              <a:rPr lang="en-US" dirty="0" smtClean="0"/>
              <a:t> the effects of </a:t>
            </a:r>
            <a:r>
              <a:rPr lang="en-US" dirty="0" err="1" smtClean="0"/>
              <a:t>aldosterone</a:t>
            </a:r>
            <a:r>
              <a:rPr lang="en-US" dirty="0" smtClean="0"/>
              <a:t> at late DCT &amp; collecting tubules.</a:t>
            </a:r>
          </a:p>
          <a:p>
            <a:pPr>
              <a:buNone/>
            </a:pPr>
            <a:r>
              <a:rPr lang="en-US" b="1" dirty="0" smtClean="0"/>
              <a:t>Uses</a:t>
            </a:r>
            <a:r>
              <a:rPr lang="en-US" dirty="0" smtClean="0"/>
              <a:t>: (usually combined with other diuretics to prevent </a:t>
            </a:r>
            <a:r>
              <a:rPr lang="en-US" dirty="0" err="1" smtClean="0"/>
              <a:t>hypokalemia</a:t>
            </a:r>
            <a:r>
              <a:rPr lang="en-US" dirty="0" smtClean="0"/>
              <a:t>)</a:t>
            </a:r>
          </a:p>
          <a:p>
            <a:r>
              <a:rPr lang="en-US" dirty="0" err="1" smtClean="0"/>
              <a:t>hyperaldosteronism</a:t>
            </a:r>
            <a:r>
              <a:rPr lang="en-US" dirty="0" smtClean="0"/>
              <a:t>, </a:t>
            </a:r>
            <a:r>
              <a:rPr lang="en-US" dirty="0" err="1" smtClean="0"/>
              <a:t>hypokalemia</a:t>
            </a:r>
            <a:r>
              <a:rPr lang="en-US" dirty="0" smtClean="0"/>
              <a:t>.</a:t>
            </a:r>
          </a:p>
          <a:p>
            <a:pPr>
              <a:buNone/>
            </a:pPr>
            <a:r>
              <a:rPr lang="en-US" b="1" dirty="0" smtClean="0"/>
              <a:t>S/E</a:t>
            </a:r>
            <a:r>
              <a:rPr lang="en-US" dirty="0" smtClean="0"/>
              <a:t>: </a:t>
            </a:r>
            <a:r>
              <a:rPr lang="en-US" dirty="0" err="1" smtClean="0"/>
              <a:t>hyperkalemia</a:t>
            </a:r>
            <a:r>
              <a:rPr lang="en-US" dirty="0" smtClean="0"/>
              <a:t>, metabolic acidosis, gynecomastia, acute renal failure, kidney stones.</a:t>
            </a:r>
          </a:p>
          <a:p>
            <a:pPr>
              <a:buNone/>
            </a:pPr>
            <a:r>
              <a:rPr lang="en-US" b="1" dirty="0" smtClean="0"/>
              <a:t>C/I</a:t>
            </a:r>
            <a:r>
              <a:rPr lang="en-US" dirty="0" smtClean="0"/>
              <a:t>: chronic renal insufficiency.</a:t>
            </a:r>
            <a:endParaRPr lang="en-US" dirty="0"/>
          </a:p>
        </p:txBody>
      </p:sp>
    </p:spTree>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u="sng" dirty="0" smtClean="0"/>
              <a:t>5. Osmotic</a:t>
            </a:r>
            <a:r>
              <a:rPr lang="en-US" b="1" u="sng" dirty="0" smtClean="0"/>
              <a:t> </a:t>
            </a:r>
            <a:r>
              <a:rPr lang="en-US" sz="3200" b="1" u="sng" dirty="0" smtClean="0"/>
              <a:t>diuretics</a:t>
            </a:r>
            <a:endParaRPr lang="en-US" sz="3200" b="1" u="sng" dirty="0"/>
          </a:p>
        </p:txBody>
      </p:sp>
      <p:sp>
        <p:nvSpPr>
          <p:cNvPr id="7" name="Date Placeholder 6"/>
          <p:cNvSpPr>
            <a:spLocks noGrp="1"/>
          </p:cNvSpPr>
          <p:nvPr>
            <p:ph type="dt" sz="half" idx="10"/>
          </p:nvPr>
        </p:nvSpPr>
        <p:spPr/>
        <p:txBody>
          <a:bodyPr/>
          <a:lstStyle/>
          <a:p>
            <a:fld id="{FD54548A-61CE-4DB3-8A0D-2501D2DEDC79}"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44822D4D-3C4F-4498-B95A-5E93E5D6F374}" type="slidenum">
              <a:rPr lang="en-US" smtClean="0"/>
              <a:pPr/>
              <a:t>364</a:t>
            </a:fld>
            <a:endParaRPr lang="en-US"/>
          </a:p>
        </p:txBody>
      </p:sp>
      <p:sp>
        <p:nvSpPr>
          <p:cNvPr id="3" name="Content Placeholder 2"/>
          <p:cNvSpPr>
            <a:spLocks noGrp="1"/>
          </p:cNvSpPr>
          <p:nvPr>
            <p:ph sz="quarter" idx="1"/>
          </p:nvPr>
        </p:nvSpPr>
        <p:spPr>
          <a:xfrm>
            <a:off x="457200" y="1295400"/>
            <a:ext cx="8229600" cy="4830763"/>
          </a:xfrm>
        </p:spPr>
        <p:txBody>
          <a:bodyPr/>
          <a:lstStyle/>
          <a:p>
            <a:r>
              <a:rPr lang="en-US" dirty="0" smtClean="0"/>
              <a:t>E.g. </a:t>
            </a:r>
            <a:r>
              <a:rPr lang="en-US" dirty="0" err="1" smtClean="0"/>
              <a:t>Mannitol</a:t>
            </a:r>
            <a:endParaRPr lang="en-US" dirty="0" smtClean="0"/>
          </a:p>
          <a:p>
            <a:pPr>
              <a:buNone/>
            </a:pPr>
            <a:r>
              <a:rPr lang="en-US" b="1" dirty="0" err="1" smtClean="0"/>
              <a:t>Mxn</a:t>
            </a:r>
            <a:r>
              <a:rPr lang="en-US" dirty="0" smtClean="0"/>
              <a:t>: promote water </a:t>
            </a:r>
            <a:r>
              <a:rPr lang="en-US" dirty="0" err="1" smtClean="0"/>
              <a:t>diuresis</a:t>
            </a:r>
            <a:r>
              <a:rPr lang="en-US" dirty="0" smtClean="0"/>
              <a:t> by osmosis.</a:t>
            </a:r>
          </a:p>
          <a:p>
            <a:pPr>
              <a:buNone/>
            </a:pPr>
            <a:r>
              <a:rPr lang="en-US" b="1" dirty="0" err="1" smtClean="0"/>
              <a:t>Adm</a:t>
            </a:r>
            <a:r>
              <a:rPr lang="en-US" dirty="0" smtClean="0"/>
              <a:t>: I.V infusion.</a:t>
            </a:r>
          </a:p>
          <a:p>
            <a:pPr>
              <a:buNone/>
            </a:pPr>
            <a:r>
              <a:rPr lang="en-US" b="1" dirty="0" smtClean="0"/>
              <a:t>Use: </a:t>
            </a:r>
            <a:r>
              <a:rPr lang="en-US" dirty="0" smtClean="0"/>
              <a:t>(rarely used in hypertension)</a:t>
            </a:r>
          </a:p>
          <a:p>
            <a:r>
              <a:rPr lang="en-US" dirty="0" smtClean="0"/>
              <a:t>To reduce intracranial pressure</a:t>
            </a:r>
          </a:p>
          <a:p>
            <a:r>
              <a:rPr lang="en-US" dirty="0" smtClean="0"/>
              <a:t>Glaucoma (to reduce intraocular pressure)</a:t>
            </a:r>
          </a:p>
          <a:p>
            <a:pPr>
              <a:buNone/>
            </a:pPr>
            <a:r>
              <a:rPr lang="en-US" b="1" dirty="0" smtClean="0"/>
              <a:t>S/E</a:t>
            </a:r>
            <a:r>
              <a:rPr lang="en-US" dirty="0" smtClean="0"/>
              <a:t>: dehydration, </a:t>
            </a:r>
            <a:r>
              <a:rPr lang="en-US" dirty="0" err="1" smtClean="0"/>
              <a:t>hyperkalemia</a:t>
            </a:r>
            <a:r>
              <a:rPr lang="en-US" dirty="0" smtClean="0"/>
              <a:t>, </a:t>
            </a:r>
            <a:r>
              <a:rPr lang="en-US" dirty="0" err="1" smtClean="0"/>
              <a:t>hypernatremia</a:t>
            </a:r>
            <a:r>
              <a:rPr lang="en-US" dirty="0" smtClean="0"/>
              <a:t>.</a:t>
            </a:r>
          </a:p>
        </p:txBody>
      </p:sp>
    </p:spTree>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u="sng" dirty="0" smtClean="0"/>
              <a:t>2. DRUGS USED IN HEART FAILURE</a:t>
            </a:r>
            <a:endParaRPr lang="en-US" sz="3200" b="1" u="sng" dirty="0"/>
          </a:p>
        </p:txBody>
      </p:sp>
      <p:sp>
        <p:nvSpPr>
          <p:cNvPr id="7" name="Date Placeholder 6"/>
          <p:cNvSpPr>
            <a:spLocks noGrp="1"/>
          </p:cNvSpPr>
          <p:nvPr>
            <p:ph type="dt" sz="half" idx="10"/>
          </p:nvPr>
        </p:nvSpPr>
        <p:spPr/>
        <p:txBody>
          <a:bodyPr/>
          <a:lstStyle/>
          <a:p>
            <a:fld id="{9444ADD4-C211-421D-BBF0-FA12452AFB4B}"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44822D4D-3C4F-4498-B95A-5E93E5D6F374}" type="slidenum">
              <a:rPr lang="en-US" smtClean="0"/>
              <a:pPr/>
              <a:t>365</a:t>
            </a:fld>
            <a:endParaRPr lang="en-US"/>
          </a:p>
        </p:txBody>
      </p:sp>
      <p:sp>
        <p:nvSpPr>
          <p:cNvPr id="3" name="Content Placeholder 2"/>
          <p:cNvSpPr>
            <a:spLocks noGrp="1"/>
          </p:cNvSpPr>
          <p:nvPr>
            <p:ph sz="quarter" idx="1"/>
          </p:nvPr>
        </p:nvSpPr>
        <p:spPr/>
        <p:txBody>
          <a:bodyPr/>
          <a:lstStyle/>
          <a:p>
            <a:pPr>
              <a:buNone/>
            </a:pPr>
            <a:r>
              <a:rPr lang="en-US" b="1" u="sng" dirty="0" smtClean="0"/>
              <a:t>a) Diuretics</a:t>
            </a:r>
          </a:p>
          <a:p>
            <a:pPr>
              <a:buNone/>
            </a:pPr>
            <a:r>
              <a:rPr lang="en-US" b="1" dirty="0" smtClean="0"/>
              <a:t>Effects:</a:t>
            </a:r>
          </a:p>
          <a:p>
            <a:r>
              <a:rPr lang="en-US" dirty="0" smtClean="0"/>
              <a:t>Reduce extracellular fluid volume and preload.</a:t>
            </a:r>
          </a:p>
          <a:p>
            <a:r>
              <a:rPr lang="en-US" dirty="0" smtClean="0"/>
              <a:t>Control congestive symptoms &amp; improve exercise capacity</a:t>
            </a:r>
          </a:p>
          <a:p>
            <a:pPr>
              <a:buNone/>
            </a:pPr>
            <a:r>
              <a:rPr lang="en-US" b="1" dirty="0" smtClean="0"/>
              <a:t>NB: </a:t>
            </a:r>
            <a:r>
              <a:rPr lang="en-US" dirty="0" smtClean="0"/>
              <a:t>Generally used in combination with other drugs.</a:t>
            </a:r>
            <a:endParaRPr lang="en-US" dirty="0"/>
          </a:p>
        </p:txBody>
      </p:sp>
    </p:spTree>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3200" b="1" dirty="0" smtClean="0"/>
              <a:t>b) </a:t>
            </a:r>
            <a:r>
              <a:rPr lang="en-US" sz="3200" b="1" u="sng" dirty="0" smtClean="0"/>
              <a:t>Vasodilators</a:t>
            </a:r>
            <a:endParaRPr lang="en-US" sz="3200" b="1" u="sng" dirty="0"/>
          </a:p>
        </p:txBody>
      </p:sp>
      <p:sp>
        <p:nvSpPr>
          <p:cNvPr id="7" name="Date Placeholder 6"/>
          <p:cNvSpPr>
            <a:spLocks noGrp="1"/>
          </p:cNvSpPr>
          <p:nvPr>
            <p:ph type="dt" sz="half" idx="10"/>
          </p:nvPr>
        </p:nvSpPr>
        <p:spPr/>
        <p:txBody>
          <a:bodyPr/>
          <a:lstStyle/>
          <a:p>
            <a:fld id="{9C3CF244-0878-4C33-B8CE-5850B118ADC3}"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44822D4D-3C4F-4498-B95A-5E93E5D6F374}" type="slidenum">
              <a:rPr lang="en-US" smtClean="0"/>
              <a:pPr/>
              <a:t>366</a:t>
            </a:fld>
            <a:endParaRPr lang="en-US"/>
          </a:p>
        </p:txBody>
      </p:sp>
      <p:sp>
        <p:nvSpPr>
          <p:cNvPr id="3" name="Content Placeholder 2"/>
          <p:cNvSpPr>
            <a:spLocks noGrp="1"/>
          </p:cNvSpPr>
          <p:nvPr>
            <p:ph sz="quarter" idx="1"/>
          </p:nvPr>
        </p:nvSpPr>
        <p:spPr>
          <a:xfrm>
            <a:off x="228600" y="1143000"/>
            <a:ext cx="8610600" cy="5410200"/>
          </a:xfrm>
        </p:spPr>
        <p:txBody>
          <a:bodyPr>
            <a:noAutofit/>
          </a:bodyPr>
          <a:lstStyle/>
          <a:p>
            <a:r>
              <a:rPr lang="en-US" dirty="0" smtClean="0"/>
              <a:t>Generally  vasodilators reduce the workload of the heart by reducing both the preload &amp; afterload.</a:t>
            </a:r>
          </a:p>
          <a:p>
            <a:r>
              <a:rPr lang="en-US" u="sng" dirty="0" smtClean="0"/>
              <a:t>Arterial vasodilators </a:t>
            </a:r>
            <a:r>
              <a:rPr lang="en-US" dirty="0" smtClean="0"/>
              <a:t>reduce afterload </a:t>
            </a:r>
            <a:r>
              <a:rPr lang="en-US" dirty="0" err="1" smtClean="0"/>
              <a:t>i.e</a:t>
            </a:r>
            <a:r>
              <a:rPr lang="en-US" dirty="0" smtClean="0"/>
              <a:t> peripheral vascular resistance </a:t>
            </a:r>
          </a:p>
          <a:p>
            <a:r>
              <a:rPr lang="en-US" u="sng" dirty="0" err="1" smtClean="0"/>
              <a:t>Venodilators</a:t>
            </a:r>
            <a:r>
              <a:rPr lang="en-US" dirty="0" smtClean="0"/>
              <a:t> reduce the preload i.e. the venous return. </a:t>
            </a:r>
          </a:p>
          <a:p>
            <a:r>
              <a:rPr lang="en-US" dirty="0" err="1" smtClean="0"/>
              <a:t>Venodilators</a:t>
            </a:r>
            <a:r>
              <a:rPr lang="en-US" dirty="0" smtClean="0"/>
              <a:t> &amp; arterial dilators reduce both preload and </a:t>
            </a:r>
            <a:r>
              <a:rPr lang="en-US" dirty="0" err="1" smtClean="0"/>
              <a:t>afterload</a:t>
            </a:r>
            <a:r>
              <a:rPr lang="en-US" dirty="0" smtClean="0"/>
              <a:t>.</a:t>
            </a:r>
          </a:p>
          <a:p>
            <a:r>
              <a:rPr lang="en-US" b="1" dirty="0" smtClean="0"/>
              <a:t>NB</a:t>
            </a:r>
            <a:r>
              <a:rPr lang="en-US" dirty="0" smtClean="0"/>
              <a:t>: a general side effect is postural hypotension.</a:t>
            </a:r>
            <a:endParaRPr lang="en-US" dirty="0"/>
          </a:p>
        </p:txBody>
      </p:sp>
    </p:spTree>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smtClean="0"/>
              <a:t>c) Beta blockers( beta-receptor antagonists)</a:t>
            </a:r>
            <a:endParaRPr lang="en-US" sz="3200" u="sng" dirty="0"/>
          </a:p>
        </p:txBody>
      </p:sp>
      <p:sp>
        <p:nvSpPr>
          <p:cNvPr id="7" name="Date Placeholder 6"/>
          <p:cNvSpPr>
            <a:spLocks noGrp="1"/>
          </p:cNvSpPr>
          <p:nvPr>
            <p:ph type="dt" sz="half" idx="10"/>
          </p:nvPr>
        </p:nvSpPr>
        <p:spPr/>
        <p:txBody>
          <a:bodyPr/>
          <a:lstStyle/>
          <a:p>
            <a:fld id="{888EC8C8-E362-4B15-972B-6E7ECEF10929}"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44822D4D-3C4F-4498-B95A-5E93E5D6F374}" type="slidenum">
              <a:rPr lang="en-US" smtClean="0"/>
              <a:pPr/>
              <a:t>367</a:t>
            </a:fld>
            <a:endParaRPr lang="en-US"/>
          </a:p>
        </p:txBody>
      </p:sp>
      <p:sp>
        <p:nvSpPr>
          <p:cNvPr id="3" name="Content Placeholder 2"/>
          <p:cNvSpPr>
            <a:spLocks noGrp="1"/>
          </p:cNvSpPr>
          <p:nvPr>
            <p:ph sz="quarter" idx="1"/>
          </p:nvPr>
        </p:nvSpPr>
        <p:spPr/>
        <p:txBody>
          <a:bodyPr/>
          <a:lstStyle/>
          <a:p>
            <a:pPr>
              <a:buNone/>
            </a:pPr>
            <a:r>
              <a:rPr lang="en-US" b="1" dirty="0" smtClean="0"/>
              <a:t>Effects:</a:t>
            </a:r>
          </a:p>
          <a:p>
            <a:r>
              <a:rPr lang="en-US" dirty="0" smtClean="0"/>
              <a:t>Slow down the heart rate</a:t>
            </a:r>
          </a:p>
          <a:p>
            <a:r>
              <a:rPr lang="en-US" dirty="0" smtClean="0"/>
              <a:t>Decrease the force of contraction</a:t>
            </a:r>
          </a:p>
          <a:p>
            <a:r>
              <a:rPr lang="en-US" dirty="0" smtClean="0"/>
              <a:t>Prevent remodeling such as hypertrophy of ventricular walls. </a:t>
            </a:r>
          </a:p>
          <a:p>
            <a:pPr>
              <a:buNone/>
            </a:pPr>
            <a:r>
              <a:rPr lang="en-US" b="1" dirty="0" smtClean="0"/>
              <a:t>NB</a:t>
            </a:r>
            <a:r>
              <a:rPr lang="en-US" dirty="0" smtClean="0"/>
              <a:t>: Usually combined with diuretics or ACE inhibitors.</a:t>
            </a:r>
          </a:p>
          <a:p>
            <a:endParaRPr lang="en-US" dirty="0"/>
          </a:p>
        </p:txBody>
      </p:sp>
    </p:spTree>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58E380F-9858-4785-ABFB-DCA41F62DF84}"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44822D4D-3C4F-4498-B95A-5E93E5D6F374}" type="slidenum">
              <a:rPr lang="en-US" smtClean="0"/>
              <a:pPr/>
              <a:t>368</a:t>
            </a:fld>
            <a:endParaRPr lang="en-US"/>
          </a:p>
        </p:txBody>
      </p:sp>
      <p:sp>
        <p:nvSpPr>
          <p:cNvPr id="3" name="Content Placeholder 2"/>
          <p:cNvSpPr>
            <a:spLocks noGrp="1"/>
          </p:cNvSpPr>
          <p:nvPr>
            <p:ph sz="quarter" idx="4294967295"/>
          </p:nvPr>
        </p:nvSpPr>
        <p:spPr>
          <a:xfrm>
            <a:off x="0" y="0"/>
            <a:ext cx="8229600" cy="4906963"/>
          </a:xfrm>
        </p:spPr>
        <p:txBody>
          <a:bodyPr>
            <a:noAutofit/>
          </a:bodyPr>
          <a:lstStyle/>
          <a:p>
            <a:pPr>
              <a:buNone/>
            </a:pPr>
            <a:r>
              <a:rPr lang="en-US" sz="3200" b="1" u="sng" dirty="0" smtClean="0">
                <a:latin typeface="Times New Roman" pitchFamily="18" charset="0"/>
                <a:cs typeface="Times New Roman" pitchFamily="18" charset="0"/>
              </a:rPr>
              <a:t>d) Cardiac glycosides (digitalis)</a:t>
            </a:r>
            <a:endParaRPr lang="en-US" sz="3200" b="1" dirty="0" smtClean="0">
              <a:latin typeface="Times New Roman" pitchFamily="18" charset="0"/>
              <a:cs typeface="Times New Roman" pitchFamily="18" charset="0"/>
            </a:endParaRPr>
          </a:p>
          <a:p>
            <a:pPr>
              <a:buNone/>
            </a:pPr>
            <a:r>
              <a:rPr lang="en-US" sz="3200" dirty="0" smtClean="0">
                <a:latin typeface="Times New Roman" pitchFamily="18" charset="0"/>
                <a:cs typeface="Times New Roman" pitchFamily="18" charset="0"/>
              </a:rPr>
              <a:t>e.g. </a:t>
            </a:r>
            <a:r>
              <a:rPr lang="en-US" sz="3200" dirty="0" err="1" smtClean="0">
                <a:latin typeface="Times New Roman" pitchFamily="18" charset="0"/>
                <a:cs typeface="Times New Roman" pitchFamily="18" charset="0"/>
              </a:rPr>
              <a:t>Digoxin</a:t>
            </a:r>
            <a:r>
              <a:rPr lang="en-US" sz="3200" dirty="0" smtClean="0">
                <a:latin typeface="Times New Roman" pitchFamily="18" charset="0"/>
                <a:cs typeface="Times New Roman" pitchFamily="18" charset="0"/>
              </a:rPr>
              <a:t>.</a:t>
            </a:r>
          </a:p>
          <a:p>
            <a:pPr>
              <a:buNone/>
            </a:pPr>
            <a:r>
              <a:rPr lang="en-US" sz="3200" b="1" dirty="0" err="1" smtClean="0">
                <a:latin typeface="Times New Roman" pitchFamily="18" charset="0"/>
                <a:cs typeface="Times New Roman" pitchFamily="18" charset="0"/>
              </a:rPr>
              <a:t>Mxn</a:t>
            </a:r>
            <a:r>
              <a:rPr lang="en-US" sz="3200" dirty="0" smtClean="0">
                <a:latin typeface="Times New Roman" pitchFamily="18" charset="0"/>
                <a:cs typeface="Times New Roman" pitchFamily="18" charset="0"/>
              </a:rPr>
              <a:t>: inhibit Na/K </a:t>
            </a:r>
            <a:r>
              <a:rPr lang="en-US" sz="3200" dirty="0" err="1" smtClean="0">
                <a:latin typeface="Times New Roman" pitchFamily="18" charset="0"/>
                <a:cs typeface="Times New Roman" pitchFamily="18" charset="0"/>
              </a:rPr>
              <a:t>ATPase</a:t>
            </a:r>
            <a:r>
              <a:rPr lang="en-US" sz="3200" dirty="0" smtClean="0">
                <a:latin typeface="Times New Roman" pitchFamily="18" charset="0"/>
                <a:cs typeface="Times New Roman" pitchFamily="18" charset="0"/>
              </a:rPr>
              <a:t> reducing the </a:t>
            </a:r>
            <a:r>
              <a:rPr lang="en-US" sz="3200" dirty="0" err="1" smtClean="0">
                <a:latin typeface="Times New Roman" pitchFamily="18" charset="0"/>
                <a:cs typeface="Times New Roman" pitchFamily="18" charset="0"/>
              </a:rPr>
              <a:t>transmembrane</a:t>
            </a:r>
            <a:r>
              <a:rPr lang="en-US" sz="3200" dirty="0" smtClean="0">
                <a:latin typeface="Times New Roman" pitchFamily="18" charset="0"/>
                <a:cs typeface="Times New Roman" pitchFamily="18" charset="0"/>
              </a:rPr>
              <a:t> Na gradient that drives Ca out of the cell.</a:t>
            </a:r>
          </a:p>
          <a:p>
            <a:pPr>
              <a:buNone/>
            </a:pPr>
            <a:r>
              <a:rPr lang="en-US" sz="3200" b="1" dirty="0" smtClean="0">
                <a:latin typeface="Times New Roman" pitchFamily="18" charset="0"/>
                <a:cs typeface="Times New Roman" pitchFamily="18" charset="0"/>
              </a:rPr>
              <a:t>Effects:</a:t>
            </a:r>
          </a:p>
          <a:p>
            <a:r>
              <a:rPr lang="en-US" sz="3200" dirty="0" smtClean="0">
                <a:latin typeface="Times New Roman" pitchFamily="18" charset="0"/>
                <a:cs typeface="Times New Roman" pitchFamily="18" charset="0"/>
              </a:rPr>
              <a:t>Increases contractility (positive </a:t>
            </a:r>
            <a:r>
              <a:rPr lang="en-US" sz="3200" dirty="0" err="1" smtClean="0">
                <a:latin typeface="Times New Roman" pitchFamily="18" charset="0"/>
                <a:cs typeface="Times New Roman" pitchFamily="18" charset="0"/>
              </a:rPr>
              <a:t>inotropism</a:t>
            </a:r>
            <a:r>
              <a:rPr lang="en-US" sz="3200" dirty="0" smtClean="0">
                <a:latin typeface="Times New Roman" pitchFamily="18" charset="0"/>
                <a:cs typeface="Times New Roman" pitchFamily="18" charset="0"/>
              </a:rPr>
              <a:t>)</a:t>
            </a:r>
          </a:p>
          <a:p>
            <a:r>
              <a:rPr lang="en-US" sz="3200" dirty="0" smtClean="0">
                <a:latin typeface="Times New Roman" pitchFamily="18" charset="0"/>
                <a:cs typeface="Times New Roman" pitchFamily="18" charset="0"/>
              </a:rPr>
              <a:t>Decrease automaticity &amp; AVN conduction.</a:t>
            </a:r>
          </a:p>
          <a:p>
            <a:pPr>
              <a:buNone/>
            </a:pPr>
            <a:r>
              <a:rPr lang="en-US" sz="3200" b="1" dirty="0" smtClean="0">
                <a:latin typeface="Times New Roman" pitchFamily="18" charset="0"/>
                <a:cs typeface="Times New Roman" pitchFamily="18" charset="0"/>
              </a:rPr>
              <a:t>Uses </a:t>
            </a:r>
          </a:p>
          <a:p>
            <a:r>
              <a:rPr lang="en-US" sz="3200" dirty="0" smtClean="0">
                <a:latin typeface="Times New Roman" pitchFamily="18" charset="0"/>
                <a:cs typeface="Times New Roman" pitchFamily="18" charset="0"/>
              </a:rPr>
              <a:t>Heart failure in </a:t>
            </a:r>
            <a:r>
              <a:rPr lang="en-US" sz="3200" dirty="0" err="1" smtClean="0">
                <a:latin typeface="Times New Roman" pitchFamily="18" charset="0"/>
                <a:cs typeface="Times New Roman" pitchFamily="18" charset="0"/>
              </a:rPr>
              <a:t>atrial</a:t>
            </a:r>
            <a:r>
              <a:rPr lang="en-US" sz="3200" dirty="0" smtClean="0">
                <a:latin typeface="Times New Roman" pitchFamily="18" charset="0"/>
                <a:cs typeface="Times New Roman" pitchFamily="18" charset="0"/>
              </a:rPr>
              <a:t> fibrillation</a:t>
            </a:r>
          </a:p>
          <a:p>
            <a:pPr>
              <a:buFont typeface="Wingdings" pitchFamily="2" charset="2"/>
              <a:buChar char="v"/>
            </a:pPr>
            <a:r>
              <a:rPr lang="en-US" sz="3200" dirty="0" smtClean="0">
                <a:latin typeface="Times New Roman" pitchFamily="18" charset="0"/>
                <a:cs typeface="Times New Roman" pitchFamily="18" charset="0"/>
              </a:rPr>
              <a:t>Usually added to diuretics, ACE inhibitors, &amp; beta-blockers.</a:t>
            </a:r>
          </a:p>
          <a:p>
            <a:endParaRPr lang="en-US" sz="32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pPr algn="l"/>
            <a:r>
              <a:rPr lang="en-US" dirty="0" smtClean="0"/>
              <a:t> </a:t>
            </a:r>
            <a:endParaRPr lang="en-US" dirty="0"/>
          </a:p>
        </p:txBody>
      </p:sp>
      <p:sp>
        <p:nvSpPr>
          <p:cNvPr id="7" name="Date Placeholder 6"/>
          <p:cNvSpPr>
            <a:spLocks noGrp="1"/>
          </p:cNvSpPr>
          <p:nvPr>
            <p:ph type="dt" sz="half" idx="10"/>
          </p:nvPr>
        </p:nvSpPr>
        <p:spPr>
          <a:xfrm>
            <a:off x="457200" y="6324600"/>
            <a:ext cx="2133600" cy="365125"/>
          </a:xfrm>
        </p:spPr>
        <p:txBody>
          <a:bodyPr/>
          <a:lstStyle/>
          <a:p>
            <a:fld id="{ABB633BE-D164-495F-B50C-1687700C8FF2}"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44822D4D-3C4F-4498-B95A-5E93E5D6F374}" type="slidenum">
              <a:rPr lang="en-US" smtClean="0"/>
              <a:pPr/>
              <a:t>369</a:t>
            </a:fld>
            <a:endParaRPr lang="en-US"/>
          </a:p>
        </p:txBody>
      </p:sp>
      <p:sp>
        <p:nvSpPr>
          <p:cNvPr id="3" name="Content Placeholder 2"/>
          <p:cNvSpPr>
            <a:spLocks noGrp="1"/>
          </p:cNvSpPr>
          <p:nvPr>
            <p:ph sz="quarter" idx="1"/>
          </p:nvPr>
        </p:nvSpPr>
        <p:spPr>
          <a:xfrm>
            <a:off x="381000" y="685800"/>
            <a:ext cx="8458200" cy="6400800"/>
          </a:xfrm>
        </p:spPr>
        <p:txBody>
          <a:bodyPr>
            <a:normAutofit/>
          </a:bodyPr>
          <a:lstStyle/>
          <a:p>
            <a:pPr>
              <a:buNone/>
            </a:pPr>
            <a:r>
              <a:rPr lang="en-US" sz="3200" b="1" dirty="0" smtClean="0">
                <a:latin typeface="Times New Roman" pitchFamily="18" charset="0"/>
                <a:cs typeface="Times New Roman" pitchFamily="18" charset="0"/>
              </a:rPr>
              <a:t>Dose: </a:t>
            </a:r>
            <a:r>
              <a:rPr lang="en-US" sz="3200" dirty="0" smtClean="0">
                <a:latin typeface="Times New Roman" pitchFamily="18" charset="0"/>
                <a:cs typeface="Times New Roman" pitchFamily="18" charset="0"/>
              </a:rPr>
              <a:t>0.125-0.25mg OD. (PO).</a:t>
            </a:r>
          </a:p>
          <a:p>
            <a:pPr>
              <a:buNone/>
            </a:pPr>
            <a:r>
              <a:rPr lang="en-US" sz="3200" b="1" dirty="0" smtClean="0">
                <a:latin typeface="Times New Roman" pitchFamily="18" charset="0"/>
                <a:cs typeface="Times New Roman" pitchFamily="18" charset="0"/>
              </a:rPr>
              <a:t>Toxicity</a:t>
            </a:r>
          </a:p>
          <a:p>
            <a:r>
              <a:rPr lang="en-US" sz="3200" dirty="0" smtClean="0">
                <a:latin typeface="Times New Roman" pitchFamily="18" charset="0"/>
                <a:cs typeface="Times New Roman" pitchFamily="18" charset="0"/>
              </a:rPr>
              <a:t>Sinus </a:t>
            </a:r>
            <a:r>
              <a:rPr lang="en-US" sz="3200" dirty="0" err="1" smtClean="0">
                <a:latin typeface="Times New Roman" pitchFamily="18" charset="0"/>
                <a:cs typeface="Times New Roman" pitchFamily="18" charset="0"/>
              </a:rPr>
              <a:t>bradycardia</a:t>
            </a:r>
            <a:endParaRPr lang="en-US" sz="3200" dirty="0" smtClean="0">
              <a:latin typeface="Times New Roman" pitchFamily="18" charset="0"/>
              <a:cs typeface="Times New Roman" pitchFamily="18" charset="0"/>
            </a:endParaRPr>
          </a:p>
          <a:p>
            <a:r>
              <a:rPr lang="en-US" sz="3200" dirty="0" smtClean="0">
                <a:latin typeface="Times New Roman" pitchFamily="18" charset="0"/>
                <a:cs typeface="Times New Roman" pitchFamily="18" charset="0"/>
              </a:rPr>
              <a:t>Sino-</a:t>
            </a:r>
            <a:r>
              <a:rPr lang="en-US" sz="3200" dirty="0" err="1" smtClean="0">
                <a:latin typeface="Times New Roman" pitchFamily="18" charset="0"/>
                <a:cs typeface="Times New Roman" pitchFamily="18" charset="0"/>
              </a:rPr>
              <a:t>atrial</a:t>
            </a:r>
            <a:r>
              <a:rPr lang="en-US" sz="3200" dirty="0" smtClean="0">
                <a:latin typeface="Times New Roman" pitchFamily="18" charset="0"/>
                <a:cs typeface="Times New Roman" pitchFamily="18" charset="0"/>
              </a:rPr>
              <a:t> arrest</a:t>
            </a:r>
          </a:p>
          <a:p>
            <a:r>
              <a:rPr lang="en-US" sz="3200" dirty="0" err="1" smtClean="0">
                <a:latin typeface="Times New Roman" pitchFamily="18" charset="0"/>
                <a:cs typeface="Times New Roman" pitchFamily="18" charset="0"/>
              </a:rPr>
              <a:t>Hyperkalemia</a:t>
            </a:r>
            <a:endParaRPr lang="en-US" sz="3200" dirty="0" smtClean="0">
              <a:latin typeface="Times New Roman" pitchFamily="18" charset="0"/>
              <a:cs typeface="Times New Roman" pitchFamily="18" charset="0"/>
            </a:endParaRPr>
          </a:p>
          <a:p>
            <a:r>
              <a:rPr lang="en-US" sz="3200" dirty="0" smtClean="0">
                <a:latin typeface="Times New Roman" pitchFamily="18" charset="0"/>
                <a:cs typeface="Times New Roman" pitchFamily="18" charset="0"/>
              </a:rPr>
              <a:t>Heart block</a:t>
            </a:r>
          </a:p>
          <a:p>
            <a:pPr>
              <a:buNone/>
            </a:pPr>
            <a:r>
              <a:rPr lang="en-US" sz="3200" b="1" dirty="0" smtClean="0">
                <a:latin typeface="Times New Roman" pitchFamily="18" charset="0"/>
                <a:cs typeface="Times New Roman" pitchFamily="18" charset="0"/>
              </a:rPr>
              <a:t>NB</a:t>
            </a:r>
            <a:r>
              <a:rPr lang="en-US" sz="3200" dirty="0" smtClean="0">
                <a:latin typeface="Times New Roman" pitchFamily="18" charset="0"/>
                <a:cs typeface="Times New Roman" pitchFamily="18" charset="0"/>
              </a:rPr>
              <a:t>: it has a </a:t>
            </a:r>
            <a:r>
              <a:rPr lang="en-US" sz="3200" i="1" dirty="0" smtClean="0">
                <a:latin typeface="Times New Roman" pitchFamily="18" charset="0"/>
                <a:cs typeface="Times New Roman" pitchFamily="18" charset="0"/>
              </a:rPr>
              <a:t>narrow therapeutic index </a:t>
            </a:r>
            <a:r>
              <a:rPr lang="en-US" sz="3200" dirty="0" smtClean="0">
                <a:latin typeface="Times New Roman" pitchFamily="18" charset="0"/>
                <a:cs typeface="Times New Roman" pitchFamily="18" charset="0"/>
              </a:rPr>
              <a:t>hence requires ECG &amp; electrolyte monitoring.</a:t>
            </a:r>
          </a:p>
          <a:p>
            <a:pPr>
              <a:buNone/>
            </a:pPr>
            <a:r>
              <a:rPr lang="en-US" sz="3200" b="1" dirty="0" smtClean="0">
                <a:latin typeface="Times New Roman" pitchFamily="18" charset="0"/>
                <a:cs typeface="Times New Roman" pitchFamily="18" charset="0"/>
              </a:rPr>
              <a:t>Assignment</a:t>
            </a:r>
            <a:r>
              <a:rPr lang="en-US" sz="3200" dirty="0" smtClean="0">
                <a:latin typeface="Times New Roman" pitchFamily="18" charset="0"/>
                <a:cs typeface="Times New Roman" pitchFamily="18" charset="0"/>
              </a:rPr>
              <a:t>: </a:t>
            </a:r>
            <a:r>
              <a:rPr lang="en-US" sz="3200" dirty="0" smtClean="0">
                <a:solidFill>
                  <a:srgbClr val="FF0000"/>
                </a:solidFill>
                <a:latin typeface="Times New Roman" pitchFamily="18" charset="0"/>
                <a:cs typeface="Times New Roman" pitchFamily="18" charset="0"/>
              </a:rPr>
              <a:t>signs of toxicity for </a:t>
            </a:r>
            <a:r>
              <a:rPr lang="en-US" sz="3200" dirty="0" err="1" smtClean="0">
                <a:solidFill>
                  <a:srgbClr val="FF0000"/>
                </a:solidFill>
                <a:latin typeface="Times New Roman" pitchFamily="18" charset="0"/>
                <a:cs typeface="Times New Roman" pitchFamily="18" charset="0"/>
              </a:rPr>
              <a:t>digoxin</a:t>
            </a:r>
            <a:r>
              <a:rPr lang="en-US" sz="3200" dirty="0" smtClean="0">
                <a:solidFill>
                  <a:srgbClr val="FF0000"/>
                </a:solidFill>
                <a:latin typeface="Times New Roman" pitchFamily="18" charset="0"/>
                <a:cs typeface="Times New Roman" pitchFamily="18" charset="0"/>
              </a:rPr>
              <a:t> and nursing considerations for a patient on </a:t>
            </a:r>
            <a:r>
              <a:rPr lang="en-US" sz="3200" dirty="0" err="1" smtClean="0">
                <a:solidFill>
                  <a:srgbClr val="FF0000"/>
                </a:solidFill>
                <a:latin typeface="Times New Roman" pitchFamily="18" charset="0"/>
                <a:cs typeface="Times New Roman" pitchFamily="18" charset="0"/>
              </a:rPr>
              <a:t>digoxin</a:t>
            </a:r>
            <a:endParaRPr lang="en-US" sz="32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7" presetClass="entr" presetSubtype="4"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 calcmode="lin" valueType="num">
                                      <p:cBhvr additive="base">
                                        <p:cTn id="34" dur="50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5" dur="50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p:cNvSpPr>
            <a:spLocks noChangeArrowheads="1"/>
          </p:cNvSpPr>
          <p:nvPr/>
        </p:nvSpPr>
        <p:spPr bwMode="auto">
          <a:xfrm>
            <a:off x="1981200" y="2819400"/>
            <a:ext cx="4953000" cy="26670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5363" name="Rectangle 2"/>
          <p:cNvSpPr>
            <a:spLocks noGrp="1" noChangeArrowheads="1"/>
          </p:cNvSpPr>
          <p:nvPr>
            <p:ph type="title"/>
          </p:nvPr>
        </p:nvSpPr>
        <p:spPr/>
        <p:txBody>
          <a:bodyPr/>
          <a:lstStyle/>
          <a:p>
            <a:pPr eaLnBrk="1" hangingPunct="1"/>
            <a:r>
              <a:rPr lang="en-US" smtClean="0"/>
              <a:t>“Rights” for Drug Administration</a:t>
            </a:r>
          </a:p>
        </p:txBody>
      </p:sp>
      <p:sp>
        <p:nvSpPr>
          <p:cNvPr id="10" name="Date Placeholder 9"/>
          <p:cNvSpPr>
            <a:spLocks noGrp="1"/>
          </p:cNvSpPr>
          <p:nvPr>
            <p:ph type="dt" sz="half" idx="10"/>
          </p:nvPr>
        </p:nvSpPr>
        <p:spPr/>
        <p:txBody>
          <a:bodyPr/>
          <a:lstStyle/>
          <a:p>
            <a:fld id="{5AAF4FBC-A8AF-4D83-B5D6-587221BAC193}" type="datetime12">
              <a:rPr lang="en-US" smtClean="0"/>
              <a:pPr/>
              <a:t>4:25 PM</a:t>
            </a:fld>
            <a:endParaRPr lang="en-US"/>
          </a:p>
        </p:txBody>
      </p:sp>
      <p:sp>
        <p:nvSpPr>
          <p:cNvPr id="12" name="Footer Placeholder 11"/>
          <p:cNvSpPr>
            <a:spLocks noGrp="1"/>
          </p:cNvSpPr>
          <p:nvPr>
            <p:ph type="ftr" sz="quarter" idx="11"/>
          </p:nvPr>
        </p:nvSpPr>
        <p:spPr/>
        <p:txBody>
          <a:bodyPr/>
          <a:lstStyle/>
          <a:p>
            <a:r>
              <a:rPr lang="en-US" smtClean="0"/>
              <a:t>Nursing  Pharmacology</a:t>
            </a:r>
            <a:endParaRPr lang="en-US"/>
          </a:p>
        </p:txBody>
      </p:sp>
      <p:sp>
        <p:nvSpPr>
          <p:cNvPr id="11" name="Slide Number Placeholder 10"/>
          <p:cNvSpPr>
            <a:spLocks noGrp="1"/>
          </p:cNvSpPr>
          <p:nvPr>
            <p:ph type="sldNum" sz="quarter" idx="12"/>
          </p:nvPr>
        </p:nvSpPr>
        <p:spPr/>
        <p:txBody>
          <a:bodyPr/>
          <a:lstStyle/>
          <a:p>
            <a:fld id="{B3FF6EFA-CE3E-45B5-8032-ADD62FD9E906}" type="slidenum">
              <a:rPr lang="en-US" smtClean="0"/>
              <a:pPr/>
              <a:t>37</a:t>
            </a:fld>
            <a:endParaRPr lang="en-US"/>
          </a:p>
        </p:txBody>
      </p:sp>
      <p:pic>
        <p:nvPicPr>
          <p:cNvPr id="15364" name="Picture 4" descr="Figure-03-02"/>
          <p:cNvPicPr>
            <a:picLocks noChangeAspect="1" noChangeArrowheads="1"/>
          </p:cNvPicPr>
          <p:nvPr/>
        </p:nvPicPr>
        <p:blipFill>
          <a:blip r:embed="rId2" cstate="print"/>
          <a:srcRect/>
          <a:stretch>
            <a:fillRect/>
          </a:stretch>
        </p:blipFill>
        <p:spPr bwMode="auto">
          <a:xfrm>
            <a:off x="2209800" y="2967038"/>
            <a:ext cx="4572000" cy="2397125"/>
          </a:xfrm>
          <a:prstGeom prst="rect">
            <a:avLst/>
          </a:prstGeom>
          <a:noFill/>
          <a:ln w="9525">
            <a:noFill/>
            <a:miter lim="800000"/>
            <a:headEnd/>
            <a:tailEnd/>
          </a:ln>
        </p:spPr>
      </p:pic>
      <p:sp>
        <p:nvSpPr>
          <p:cNvPr id="109574" name="Text Box 6"/>
          <p:cNvSpPr txBox="1">
            <a:spLocks noChangeArrowheads="1"/>
          </p:cNvSpPr>
          <p:nvPr/>
        </p:nvSpPr>
        <p:spPr bwMode="auto">
          <a:xfrm>
            <a:off x="228600" y="3048000"/>
            <a:ext cx="2971800" cy="641350"/>
          </a:xfrm>
          <a:prstGeom prst="rect">
            <a:avLst/>
          </a:prstGeom>
          <a:noFill/>
          <a:ln w="9525">
            <a:noFill/>
            <a:miter lim="800000"/>
            <a:headEnd/>
            <a:tailEnd/>
          </a:ln>
        </p:spPr>
        <p:txBody>
          <a:bodyPr>
            <a:spAutoFit/>
          </a:bodyPr>
          <a:lstStyle/>
          <a:p>
            <a:pPr>
              <a:spcBef>
                <a:spcPct val="50000"/>
              </a:spcBef>
            </a:pPr>
            <a:r>
              <a:rPr lang="en-US" sz="3600"/>
              <a:t>Right Patient</a:t>
            </a:r>
          </a:p>
        </p:txBody>
      </p:sp>
      <p:sp>
        <p:nvSpPr>
          <p:cNvPr id="109575" name="Text Box 7"/>
          <p:cNvSpPr txBox="1">
            <a:spLocks noChangeArrowheads="1"/>
          </p:cNvSpPr>
          <p:nvPr/>
        </p:nvSpPr>
        <p:spPr bwMode="auto">
          <a:xfrm>
            <a:off x="3429000" y="1828800"/>
            <a:ext cx="2971800" cy="641350"/>
          </a:xfrm>
          <a:prstGeom prst="rect">
            <a:avLst/>
          </a:prstGeom>
          <a:noFill/>
          <a:ln w="9525">
            <a:noFill/>
            <a:miter lim="800000"/>
            <a:headEnd/>
            <a:tailEnd/>
          </a:ln>
        </p:spPr>
        <p:txBody>
          <a:bodyPr>
            <a:spAutoFit/>
          </a:bodyPr>
          <a:lstStyle/>
          <a:p>
            <a:pPr>
              <a:spcBef>
                <a:spcPct val="50000"/>
              </a:spcBef>
            </a:pPr>
            <a:r>
              <a:rPr lang="en-US" sz="3600"/>
              <a:t>Right Drug</a:t>
            </a:r>
          </a:p>
        </p:txBody>
      </p:sp>
      <p:sp>
        <p:nvSpPr>
          <p:cNvPr id="109576" name="Text Box 8"/>
          <p:cNvSpPr txBox="1">
            <a:spLocks noChangeArrowheads="1"/>
          </p:cNvSpPr>
          <p:nvPr/>
        </p:nvSpPr>
        <p:spPr bwMode="auto">
          <a:xfrm>
            <a:off x="5562600" y="2819400"/>
            <a:ext cx="2971800" cy="641350"/>
          </a:xfrm>
          <a:prstGeom prst="rect">
            <a:avLst/>
          </a:prstGeom>
          <a:noFill/>
          <a:ln w="9525">
            <a:noFill/>
            <a:miter lim="800000"/>
            <a:headEnd/>
            <a:tailEnd/>
          </a:ln>
        </p:spPr>
        <p:txBody>
          <a:bodyPr>
            <a:spAutoFit/>
          </a:bodyPr>
          <a:lstStyle/>
          <a:p>
            <a:pPr>
              <a:spcBef>
                <a:spcPct val="50000"/>
              </a:spcBef>
            </a:pPr>
            <a:r>
              <a:rPr lang="en-US" sz="3600"/>
              <a:t>Right Strength</a:t>
            </a:r>
          </a:p>
        </p:txBody>
      </p:sp>
      <p:sp>
        <p:nvSpPr>
          <p:cNvPr id="109577" name="Text Box 9"/>
          <p:cNvSpPr txBox="1">
            <a:spLocks noChangeArrowheads="1"/>
          </p:cNvSpPr>
          <p:nvPr/>
        </p:nvSpPr>
        <p:spPr bwMode="auto">
          <a:xfrm>
            <a:off x="1828800" y="5638800"/>
            <a:ext cx="2971800" cy="641350"/>
          </a:xfrm>
          <a:prstGeom prst="rect">
            <a:avLst/>
          </a:prstGeom>
          <a:noFill/>
          <a:ln w="9525">
            <a:noFill/>
            <a:miter lim="800000"/>
            <a:headEnd/>
            <a:tailEnd/>
          </a:ln>
        </p:spPr>
        <p:txBody>
          <a:bodyPr>
            <a:spAutoFit/>
          </a:bodyPr>
          <a:lstStyle/>
          <a:p>
            <a:pPr>
              <a:spcBef>
                <a:spcPct val="50000"/>
              </a:spcBef>
            </a:pPr>
            <a:r>
              <a:rPr lang="en-US" sz="3600"/>
              <a:t>Right Time</a:t>
            </a:r>
          </a:p>
        </p:txBody>
      </p:sp>
      <p:sp>
        <p:nvSpPr>
          <p:cNvPr id="109579" name="Text Box 11"/>
          <p:cNvSpPr txBox="1">
            <a:spLocks noChangeArrowheads="1"/>
          </p:cNvSpPr>
          <p:nvPr/>
        </p:nvSpPr>
        <p:spPr bwMode="auto">
          <a:xfrm>
            <a:off x="5791200" y="5715000"/>
            <a:ext cx="2971800" cy="641350"/>
          </a:xfrm>
          <a:prstGeom prst="rect">
            <a:avLst/>
          </a:prstGeom>
          <a:noFill/>
          <a:ln w="9525">
            <a:noFill/>
            <a:miter lim="800000"/>
            <a:headEnd/>
            <a:tailEnd/>
          </a:ln>
        </p:spPr>
        <p:txBody>
          <a:bodyPr>
            <a:spAutoFit/>
          </a:bodyPr>
          <a:lstStyle/>
          <a:p>
            <a:pPr>
              <a:spcBef>
                <a:spcPct val="50000"/>
              </a:spcBef>
            </a:pPr>
            <a:r>
              <a:rPr lang="en-US" sz="3600"/>
              <a:t>Right Route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09574"/>
                                        </p:tgtEl>
                                        <p:attrNameLst>
                                          <p:attrName>style.visibility</p:attrName>
                                        </p:attrNameLst>
                                      </p:cBhvr>
                                      <p:to>
                                        <p:strVal val="visible"/>
                                      </p:to>
                                    </p:set>
                                    <p:anim calcmode="lin" valueType="num">
                                      <p:cBhvr additive="base">
                                        <p:cTn id="7" dur="500" fill="hold"/>
                                        <p:tgtEl>
                                          <p:spTgt spid="109574"/>
                                        </p:tgtEl>
                                        <p:attrNameLst>
                                          <p:attrName>ppt_x</p:attrName>
                                        </p:attrNameLst>
                                      </p:cBhvr>
                                      <p:tavLst>
                                        <p:tav tm="0">
                                          <p:val>
                                            <p:strVal val="0-#ppt_w/2"/>
                                          </p:val>
                                        </p:tav>
                                        <p:tav tm="100000">
                                          <p:val>
                                            <p:strVal val="#ppt_x"/>
                                          </p:val>
                                        </p:tav>
                                      </p:tavLst>
                                    </p:anim>
                                    <p:anim calcmode="lin" valueType="num">
                                      <p:cBhvr additive="base">
                                        <p:cTn id="8" dur="500" fill="hold"/>
                                        <p:tgtEl>
                                          <p:spTgt spid="10957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09575"/>
                                        </p:tgtEl>
                                        <p:attrNameLst>
                                          <p:attrName>style.visibility</p:attrName>
                                        </p:attrNameLst>
                                      </p:cBhvr>
                                      <p:to>
                                        <p:strVal val="visible"/>
                                      </p:to>
                                    </p:set>
                                    <p:anim calcmode="lin" valueType="num">
                                      <p:cBhvr additive="base">
                                        <p:cTn id="12" dur="500" fill="hold"/>
                                        <p:tgtEl>
                                          <p:spTgt spid="109575"/>
                                        </p:tgtEl>
                                        <p:attrNameLst>
                                          <p:attrName>ppt_x</p:attrName>
                                        </p:attrNameLst>
                                      </p:cBhvr>
                                      <p:tavLst>
                                        <p:tav tm="0">
                                          <p:val>
                                            <p:strVal val="#ppt_x"/>
                                          </p:val>
                                        </p:tav>
                                        <p:tav tm="100000">
                                          <p:val>
                                            <p:strVal val="#ppt_x"/>
                                          </p:val>
                                        </p:tav>
                                      </p:tavLst>
                                    </p:anim>
                                    <p:anim calcmode="lin" valueType="num">
                                      <p:cBhvr additive="base">
                                        <p:cTn id="13" dur="500" fill="hold"/>
                                        <p:tgtEl>
                                          <p:spTgt spid="109575"/>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3" fill="hold" grpId="0" nodeType="afterEffect">
                                  <p:stCondLst>
                                    <p:cond delay="0"/>
                                  </p:stCondLst>
                                  <p:childTnLst>
                                    <p:set>
                                      <p:cBhvr>
                                        <p:cTn id="16" dur="1" fill="hold">
                                          <p:stCondLst>
                                            <p:cond delay="0"/>
                                          </p:stCondLst>
                                        </p:cTn>
                                        <p:tgtEl>
                                          <p:spTgt spid="109576"/>
                                        </p:tgtEl>
                                        <p:attrNameLst>
                                          <p:attrName>style.visibility</p:attrName>
                                        </p:attrNameLst>
                                      </p:cBhvr>
                                      <p:to>
                                        <p:strVal val="visible"/>
                                      </p:to>
                                    </p:set>
                                    <p:anim calcmode="lin" valueType="num">
                                      <p:cBhvr additive="base">
                                        <p:cTn id="17" dur="500" fill="hold"/>
                                        <p:tgtEl>
                                          <p:spTgt spid="109576"/>
                                        </p:tgtEl>
                                        <p:attrNameLst>
                                          <p:attrName>ppt_x</p:attrName>
                                        </p:attrNameLst>
                                      </p:cBhvr>
                                      <p:tavLst>
                                        <p:tav tm="0">
                                          <p:val>
                                            <p:strVal val="1+#ppt_w/2"/>
                                          </p:val>
                                        </p:tav>
                                        <p:tav tm="100000">
                                          <p:val>
                                            <p:strVal val="#ppt_x"/>
                                          </p:val>
                                        </p:tav>
                                      </p:tavLst>
                                    </p:anim>
                                    <p:anim calcmode="lin" valueType="num">
                                      <p:cBhvr additive="base">
                                        <p:cTn id="18" dur="500" fill="hold"/>
                                        <p:tgtEl>
                                          <p:spTgt spid="109576"/>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6" fill="hold" grpId="0" nodeType="afterEffect">
                                  <p:stCondLst>
                                    <p:cond delay="0"/>
                                  </p:stCondLst>
                                  <p:childTnLst>
                                    <p:set>
                                      <p:cBhvr>
                                        <p:cTn id="21" dur="1" fill="hold">
                                          <p:stCondLst>
                                            <p:cond delay="0"/>
                                          </p:stCondLst>
                                        </p:cTn>
                                        <p:tgtEl>
                                          <p:spTgt spid="109579"/>
                                        </p:tgtEl>
                                        <p:attrNameLst>
                                          <p:attrName>style.visibility</p:attrName>
                                        </p:attrNameLst>
                                      </p:cBhvr>
                                      <p:to>
                                        <p:strVal val="visible"/>
                                      </p:to>
                                    </p:set>
                                    <p:anim calcmode="lin" valueType="num">
                                      <p:cBhvr additive="base">
                                        <p:cTn id="22" dur="500" fill="hold"/>
                                        <p:tgtEl>
                                          <p:spTgt spid="109579"/>
                                        </p:tgtEl>
                                        <p:attrNameLst>
                                          <p:attrName>ppt_x</p:attrName>
                                        </p:attrNameLst>
                                      </p:cBhvr>
                                      <p:tavLst>
                                        <p:tav tm="0">
                                          <p:val>
                                            <p:strVal val="1+#ppt_w/2"/>
                                          </p:val>
                                        </p:tav>
                                        <p:tav tm="100000">
                                          <p:val>
                                            <p:strVal val="#ppt_x"/>
                                          </p:val>
                                        </p:tav>
                                      </p:tavLst>
                                    </p:anim>
                                    <p:anim calcmode="lin" valueType="num">
                                      <p:cBhvr additive="base">
                                        <p:cTn id="23" dur="500" fill="hold"/>
                                        <p:tgtEl>
                                          <p:spTgt spid="109579"/>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12" fill="hold" grpId="0" nodeType="afterEffect">
                                  <p:stCondLst>
                                    <p:cond delay="0"/>
                                  </p:stCondLst>
                                  <p:childTnLst>
                                    <p:set>
                                      <p:cBhvr>
                                        <p:cTn id="26" dur="1" fill="hold">
                                          <p:stCondLst>
                                            <p:cond delay="0"/>
                                          </p:stCondLst>
                                        </p:cTn>
                                        <p:tgtEl>
                                          <p:spTgt spid="109577"/>
                                        </p:tgtEl>
                                        <p:attrNameLst>
                                          <p:attrName>style.visibility</p:attrName>
                                        </p:attrNameLst>
                                      </p:cBhvr>
                                      <p:to>
                                        <p:strVal val="visible"/>
                                      </p:to>
                                    </p:set>
                                    <p:anim calcmode="lin" valueType="num">
                                      <p:cBhvr additive="base">
                                        <p:cTn id="27" dur="500" fill="hold"/>
                                        <p:tgtEl>
                                          <p:spTgt spid="109577"/>
                                        </p:tgtEl>
                                        <p:attrNameLst>
                                          <p:attrName>ppt_x</p:attrName>
                                        </p:attrNameLst>
                                      </p:cBhvr>
                                      <p:tavLst>
                                        <p:tav tm="0">
                                          <p:val>
                                            <p:strVal val="0-#ppt_w/2"/>
                                          </p:val>
                                        </p:tav>
                                        <p:tav tm="100000">
                                          <p:val>
                                            <p:strVal val="#ppt_x"/>
                                          </p:val>
                                        </p:tav>
                                      </p:tavLst>
                                    </p:anim>
                                    <p:anim calcmode="lin" valueType="num">
                                      <p:cBhvr additive="base">
                                        <p:cTn id="28" dur="500" fill="hold"/>
                                        <p:tgtEl>
                                          <p:spTgt spid="1095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4" grpId="0"/>
      <p:bldP spid="109575" grpId="0"/>
      <p:bldP spid="109576" grpId="0"/>
      <p:bldP spid="109577" grpId="0"/>
      <p:bldP spid="109579" grpId="0"/>
    </p:bld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6E609A02-0E86-4307-98BB-1CFEFE9BDD88}"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44822D4D-3C4F-4498-B95A-5E93E5D6F374}" type="slidenum">
              <a:rPr lang="en-US" smtClean="0"/>
              <a:pPr/>
              <a:t>370</a:t>
            </a:fld>
            <a:endParaRPr lang="en-US"/>
          </a:p>
        </p:txBody>
      </p:sp>
      <p:sp>
        <p:nvSpPr>
          <p:cNvPr id="3" name="Content Placeholder 2"/>
          <p:cNvSpPr>
            <a:spLocks noGrp="1"/>
          </p:cNvSpPr>
          <p:nvPr>
            <p:ph sz="quarter" idx="4294967295"/>
          </p:nvPr>
        </p:nvSpPr>
        <p:spPr>
          <a:xfrm>
            <a:off x="0" y="914400"/>
            <a:ext cx="8686800" cy="5791200"/>
          </a:xfrm>
        </p:spPr>
        <p:txBody>
          <a:bodyPr>
            <a:noAutofit/>
          </a:bodyPr>
          <a:lstStyle/>
          <a:p>
            <a:r>
              <a:rPr lang="en-US" sz="2800" b="1" u="sng" dirty="0" smtClean="0">
                <a:latin typeface="Times New Roman" pitchFamily="18" charset="0"/>
                <a:cs typeface="Times New Roman" pitchFamily="18" charset="0"/>
              </a:rPr>
              <a:t>3. DRUGS USED IN ANGINA PECTORIS</a:t>
            </a:r>
            <a:endParaRPr lang="en-US" sz="2800" b="1" dirty="0" smtClean="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Angina</a:t>
            </a:r>
            <a:r>
              <a:rPr lang="en-US" sz="2800" dirty="0" smtClean="0">
                <a:latin typeface="Times New Roman" pitchFamily="18" charset="0"/>
                <a:cs typeface="Times New Roman" pitchFamily="18" charset="0"/>
              </a:rPr>
              <a:t> is a vice-like chest pain caused by accumulation of metabolites resulting from myocardial ischemia.</a:t>
            </a:r>
          </a:p>
          <a:p>
            <a:pPr>
              <a:buNone/>
            </a:pPr>
            <a:r>
              <a:rPr lang="en-US" sz="2800" u="sng" dirty="0" smtClean="0">
                <a:latin typeface="Times New Roman" pitchFamily="18" charset="0"/>
                <a:cs typeface="Times New Roman" pitchFamily="18" charset="0"/>
              </a:rPr>
              <a:t>a) Nitrates : </a:t>
            </a:r>
            <a:r>
              <a:rPr lang="en-US" sz="2800" dirty="0" smtClean="0">
                <a:latin typeface="Times New Roman" pitchFamily="18" charset="0"/>
                <a:cs typeface="Times New Roman" pitchFamily="18" charset="0"/>
              </a:rPr>
              <a:t>Nitroglycerine is the prototype drug. Its derivatives include:</a:t>
            </a:r>
          </a:p>
          <a:p>
            <a:pPr lvl="1"/>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Isosorbide</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dinitrate</a:t>
            </a:r>
            <a:r>
              <a:rPr lang="en-US" sz="2800" dirty="0" smtClean="0">
                <a:latin typeface="Times New Roman" pitchFamily="18" charset="0"/>
                <a:cs typeface="Times New Roman" pitchFamily="18" charset="0"/>
              </a:rPr>
              <a:t> (sublingual; per oral)</a:t>
            </a:r>
          </a:p>
          <a:p>
            <a:pPr lvl="1"/>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Isosorbide</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mononitrate</a:t>
            </a:r>
            <a:r>
              <a:rPr lang="en-US" sz="2800" dirty="0" smtClean="0">
                <a:latin typeface="Times New Roman" pitchFamily="18" charset="0"/>
                <a:cs typeface="Times New Roman" pitchFamily="18" charset="0"/>
              </a:rPr>
              <a:t> (sublingual; per oral)</a:t>
            </a:r>
          </a:p>
          <a:p>
            <a:pPr lvl="1"/>
            <a:r>
              <a:rPr lang="en-US" sz="2800" dirty="0" smtClean="0">
                <a:latin typeface="Times New Roman" pitchFamily="18" charset="0"/>
                <a:cs typeface="Times New Roman" pitchFamily="18" charset="0"/>
              </a:rPr>
              <a:t>Amyl nitrate (inhalant)</a:t>
            </a:r>
          </a:p>
          <a:p>
            <a:r>
              <a:rPr lang="en-US" sz="2800" b="1" dirty="0" err="1" smtClean="0">
                <a:latin typeface="Times New Roman" pitchFamily="18" charset="0"/>
                <a:cs typeface="Times New Roman" pitchFamily="18" charset="0"/>
              </a:rPr>
              <a:t>Mxn</a:t>
            </a:r>
            <a:r>
              <a:rPr lang="en-US" sz="2800" b="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converted to nitric oxide which induces smooth muscle relaxation &amp; vasodilatation especially coronary arteries</a:t>
            </a:r>
            <a:r>
              <a:rPr lang="en-US"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edg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04259765-0605-4806-A506-A5418C6ACCBD}"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44822D4D-3C4F-4498-B95A-5E93E5D6F374}" type="slidenum">
              <a:rPr lang="en-US" smtClean="0"/>
              <a:pPr/>
              <a:t>371</a:t>
            </a:fld>
            <a:endParaRPr lang="en-US"/>
          </a:p>
        </p:txBody>
      </p:sp>
      <p:sp>
        <p:nvSpPr>
          <p:cNvPr id="3" name="Content Placeholder 2"/>
          <p:cNvSpPr>
            <a:spLocks noGrp="1"/>
          </p:cNvSpPr>
          <p:nvPr>
            <p:ph sz="quarter" idx="4294967295"/>
          </p:nvPr>
        </p:nvSpPr>
        <p:spPr>
          <a:xfrm>
            <a:off x="0" y="914400"/>
            <a:ext cx="8686800" cy="5715000"/>
          </a:xfrm>
        </p:spPr>
        <p:txBody>
          <a:bodyPr>
            <a:normAutofit/>
          </a:bodyPr>
          <a:lstStyle/>
          <a:p>
            <a:pPr>
              <a:buFont typeface="Wingdings" pitchFamily="2" charset="2"/>
              <a:buChar char="v"/>
            </a:pPr>
            <a:r>
              <a:rPr lang="en-US" sz="3200" u="sng" dirty="0" smtClean="0">
                <a:latin typeface="Times New Roman" pitchFamily="18" charset="0"/>
                <a:cs typeface="Times New Roman" pitchFamily="18" charset="0"/>
              </a:rPr>
              <a:t>Short acting</a:t>
            </a:r>
            <a:r>
              <a:rPr lang="en-US" sz="3200" dirty="0" smtClean="0">
                <a:latin typeface="Times New Roman" pitchFamily="18" charset="0"/>
                <a:cs typeface="Times New Roman" pitchFamily="18" charset="0"/>
              </a:rPr>
              <a:t>: act within 5-30 </a:t>
            </a:r>
            <a:r>
              <a:rPr lang="en-US" sz="3200" dirty="0" err="1" smtClean="0">
                <a:latin typeface="Times New Roman" pitchFamily="18" charset="0"/>
                <a:cs typeface="Times New Roman" pitchFamily="18" charset="0"/>
              </a:rPr>
              <a:t>mins</a:t>
            </a:r>
            <a:r>
              <a:rPr lang="en-US" sz="3200" dirty="0" smtClean="0">
                <a:latin typeface="Times New Roman" pitchFamily="18" charset="0"/>
                <a:cs typeface="Times New Roman" pitchFamily="18" charset="0"/>
              </a:rPr>
              <a:t>, for immediate effect. Sublingual administration &amp; inhalation is used.</a:t>
            </a:r>
          </a:p>
          <a:p>
            <a:pPr>
              <a:buFont typeface="Wingdings" pitchFamily="2" charset="2"/>
              <a:buChar char="v"/>
            </a:pPr>
            <a:r>
              <a:rPr lang="en-US" sz="3200" u="sng" dirty="0" smtClean="0">
                <a:latin typeface="Times New Roman" pitchFamily="18" charset="0"/>
                <a:cs typeface="Times New Roman" pitchFamily="18" charset="0"/>
              </a:rPr>
              <a:t>Long acting:  </a:t>
            </a:r>
            <a:r>
              <a:rPr lang="en-US" sz="3200" dirty="0" smtClean="0">
                <a:latin typeface="Times New Roman" pitchFamily="18" charset="0"/>
                <a:cs typeface="Times New Roman" pitchFamily="18" charset="0"/>
              </a:rPr>
              <a:t>act within hours, for long term use.</a:t>
            </a:r>
          </a:p>
          <a:p>
            <a:pPr>
              <a:buNone/>
            </a:pPr>
            <a:r>
              <a:rPr lang="en-US" sz="3200" u="sng" dirty="0" smtClean="0">
                <a:latin typeface="Times New Roman" pitchFamily="18" charset="0"/>
                <a:cs typeface="Times New Roman" pitchFamily="18" charset="0"/>
              </a:rPr>
              <a:t>b) Other drugs used in angina.</a:t>
            </a:r>
          </a:p>
          <a:p>
            <a:r>
              <a:rPr lang="en-US" sz="3200" dirty="0" smtClean="0">
                <a:latin typeface="Times New Roman" pitchFamily="18" charset="0"/>
                <a:cs typeface="Times New Roman" pitchFamily="18" charset="0"/>
              </a:rPr>
              <a:t>Calcium channel blockers e.g. </a:t>
            </a:r>
            <a:r>
              <a:rPr lang="en-US" sz="3200" dirty="0" err="1" smtClean="0">
                <a:latin typeface="Times New Roman" pitchFamily="18" charset="0"/>
                <a:cs typeface="Times New Roman" pitchFamily="18" charset="0"/>
              </a:rPr>
              <a:t>amlodipine</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nifedipine</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felodipine</a:t>
            </a:r>
            <a:r>
              <a:rPr lang="en-US" sz="3200" dirty="0" smtClean="0">
                <a:latin typeface="Times New Roman" pitchFamily="18" charset="0"/>
                <a:cs typeface="Times New Roman" pitchFamily="18" charset="0"/>
              </a:rPr>
              <a:t>.</a:t>
            </a:r>
          </a:p>
          <a:p>
            <a:r>
              <a:rPr lang="en-US" sz="3200" dirty="0" smtClean="0">
                <a:latin typeface="Times New Roman" pitchFamily="18" charset="0"/>
                <a:cs typeface="Times New Roman" pitchFamily="18" charset="0"/>
              </a:rPr>
              <a:t>Beta-blockers e.g. </a:t>
            </a:r>
            <a:r>
              <a:rPr lang="en-US" sz="3200" dirty="0" err="1" smtClean="0">
                <a:latin typeface="Times New Roman" pitchFamily="18" charset="0"/>
                <a:cs typeface="Times New Roman" pitchFamily="18" charset="0"/>
              </a:rPr>
              <a:t>metoprolol</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carvedilol</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esmolol</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3200" b="1" u="sng" dirty="0" smtClean="0">
                <a:solidFill>
                  <a:schemeClr val="tx1"/>
                </a:solidFill>
                <a:latin typeface="Times New Roman" pitchFamily="18" charset="0"/>
                <a:cs typeface="Times New Roman" pitchFamily="18" charset="0"/>
              </a:rPr>
              <a:t>4. Drugs Used In Dyslipidemia</a:t>
            </a:r>
            <a:endParaRPr lang="en-US" sz="3200" b="1" u="sng" dirty="0">
              <a:solidFill>
                <a:schemeClr val="tx1"/>
              </a:solidFill>
              <a:latin typeface="Times New Roman" pitchFamily="18" charset="0"/>
              <a:cs typeface="Times New Roman" pitchFamily="18" charset="0"/>
            </a:endParaRPr>
          </a:p>
        </p:txBody>
      </p:sp>
      <p:sp>
        <p:nvSpPr>
          <p:cNvPr id="7" name="Date Placeholder 6"/>
          <p:cNvSpPr>
            <a:spLocks noGrp="1"/>
          </p:cNvSpPr>
          <p:nvPr>
            <p:ph type="dt" sz="half" idx="10"/>
          </p:nvPr>
        </p:nvSpPr>
        <p:spPr/>
        <p:txBody>
          <a:bodyPr/>
          <a:lstStyle/>
          <a:p>
            <a:fld id="{B79322BB-104A-472C-A884-F381724086D3}"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44822D4D-3C4F-4498-B95A-5E93E5D6F374}" type="slidenum">
              <a:rPr lang="en-US" smtClean="0"/>
              <a:pPr/>
              <a:t>372</a:t>
            </a:fld>
            <a:endParaRPr lang="en-US"/>
          </a:p>
        </p:txBody>
      </p:sp>
      <p:sp>
        <p:nvSpPr>
          <p:cNvPr id="3" name="Content Placeholder 2"/>
          <p:cNvSpPr>
            <a:spLocks noGrp="1"/>
          </p:cNvSpPr>
          <p:nvPr>
            <p:ph sz="quarter" idx="1"/>
          </p:nvPr>
        </p:nvSpPr>
        <p:spPr>
          <a:xfrm>
            <a:off x="228600" y="990600"/>
            <a:ext cx="8610600" cy="5562600"/>
          </a:xfrm>
        </p:spPr>
        <p:txBody>
          <a:bodyPr>
            <a:normAutofit/>
          </a:bodyPr>
          <a:lstStyle/>
          <a:p>
            <a:r>
              <a:rPr lang="en-US" sz="3200" dirty="0" smtClean="0">
                <a:latin typeface="Times New Roman" pitchFamily="18" charset="0"/>
                <a:cs typeface="Times New Roman" pitchFamily="18" charset="0"/>
              </a:rPr>
              <a:t>Low density (LDL) &amp; very low density lipoproteins (VLDL) are rich in cholesterol and triglycerides –associated with cardiac diseases &amp; atherosclerosis.</a:t>
            </a:r>
          </a:p>
          <a:p>
            <a:r>
              <a:rPr lang="en-US" sz="3200" dirty="0" smtClean="0">
                <a:latin typeface="Times New Roman" pitchFamily="18" charset="0"/>
                <a:cs typeface="Times New Roman" pitchFamily="18" charset="0"/>
              </a:rPr>
              <a:t>High density lipoproteins (HDL) facilitate transport of cholesterol &amp; triglycerides for metabolism in the liver hence they have a beneficial role.</a:t>
            </a:r>
          </a:p>
          <a:p>
            <a:pPr>
              <a:buNone/>
            </a:pPr>
            <a:r>
              <a:rPr lang="en-US" sz="3200" b="1" dirty="0" smtClean="0">
                <a:latin typeface="Times New Roman" pitchFamily="18" charset="0"/>
                <a:cs typeface="Times New Roman" pitchFamily="18" charset="0"/>
              </a:rPr>
              <a:t>NB: </a:t>
            </a:r>
            <a:r>
              <a:rPr lang="en-US" sz="3200" dirty="0" smtClean="0">
                <a:latin typeface="Times New Roman" pitchFamily="18" charset="0"/>
                <a:cs typeface="Times New Roman" pitchFamily="18" charset="0"/>
              </a:rPr>
              <a:t>Drugs used either lower the levels of VLDL &amp; LDL or increase the levels of HDL.</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pPr algn="l"/>
            <a:r>
              <a:rPr lang="en-US" sz="3200" b="1" u="sng" dirty="0" smtClean="0">
                <a:solidFill>
                  <a:schemeClr val="tx1"/>
                </a:solidFill>
                <a:latin typeface="Times New Roman" pitchFamily="18" charset="0"/>
                <a:cs typeface="Times New Roman" pitchFamily="18" charset="0"/>
              </a:rPr>
              <a:t>a).HMG-</a:t>
            </a:r>
            <a:r>
              <a:rPr lang="en-US" sz="3200" b="1" u="sng" dirty="0" err="1" smtClean="0">
                <a:solidFill>
                  <a:schemeClr val="tx1"/>
                </a:solidFill>
                <a:latin typeface="Times New Roman" pitchFamily="18" charset="0"/>
                <a:cs typeface="Times New Roman" pitchFamily="18" charset="0"/>
              </a:rPr>
              <a:t>CoA</a:t>
            </a:r>
            <a:r>
              <a:rPr lang="en-US" sz="3200" b="1" u="sng" dirty="0" smtClean="0">
                <a:solidFill>
                  <a:schemeClr val="tx1"/>
                </a:solidFill>
                <a:latin typeface="Times New Roman" pitchFamily="18" charset="0"/>
                <a:cs typeface="Times New Roman" pitchFamily="18" charset="0"/>
              </a:rPr>
              <a:t> </a:t>
            </a:r>
            <a:r>
              <a:rPr lang="en-US" sz="3200" b="1" u="sng" dirty="0" err="1" smtClean="0">
                <a:solidFill>
                  <a:schemeClr val="tx1"/>
                </a:solidFill>
                <a:latin typeface="Times New Roman" pitchFamily="18" charset="0"/>
                <a:cs typeface="Times New Roman" pitchFamily="18" charset="0"/>
              </a:rPr>
              <a:t>reductase</a:t>
            </a:r>
            <a:r>
              <a:rPr lang="en-US" sz="3200" b="1" u="sng" dirty="0" smtClean="0">
                <a:solidFill>
                  <a:schemeClr val="tx1"/>
                </a:solidFill>
                <a:latin typeface="Times New Roman" pitchFamily="18" charset="0"/>
                <a:cs typeface="Times New Roman" pitchFamily="18" charset="0"/>
              </a:rPr>
              <a:t> inhibitors (“</a:t>
            </a:r>
            <a:r>
              <a:rPr lang="en-US" sz="3200" b="1" u="sng" dirty="0" err="1" smtClean="0">
                <a:solidFill>
                  <a:schemeClr val="tx1"/>
                </a:solidFill>
                <a:latin typeface="Times New Roman" pitchFamily="18" charset="0"/>
                <a:cs typeface="Times New Roman" pitchFamily="18" charset="0"/>
              </a:rPr>
              <a:t>statins</a:t>
            </a:r>
            <a:r>
              <a:rPr lang="en-US" sz="3200" b="1" u="sng" dirty="0" smtClean="0">
                <a:solidFill>
                  <a:schemeClr val="tx1"/>
                </a:solidFill>
                <a:latin typeface="Times New Roman" pitchFamily="18" charset="0"/>
                <a:cs typeface="Times New Roman" pitchFamily="18" charset="0"/>
              </a:rPr>
              <a:t>”)</a:t>
            </a:r>
            <a:endParaRPr lang="en-US" sz="3200" b="1" u="sng" dirty="0">
              <a:solidFill>
                <a:schemeClr val="tx1"/>
              </a:solidFill>
              <a:latin typeface="Times New Roman" pitchFamily="18" charset="0"/>
              <a:cs typeface="Times New Roman" pitchFamily="18" charset="0"/>
            </a:endParaRPr>
          </a:p>
        </p:txBody>
      </p:sp>
      <p:sp>
        <p:nvSpPr>
          <p:cNvPr id="7" name="Date Placeholder 6"/>
          <p:cNvSpPr>
            <a:spLocks noGrp="1"/>
          </p:cNvSpPr>
          <p:nvPr>
            <p:ph type="dt" sz="half" idx="10"/>
          </p:nvPr>
        </p:nvSpPr>
        <p:spPr/>
        <p:txBody>
          <a:bodyPr/>
          <a:lstStyle/>
          <a:p>
            <a:fld id="{DBE51A0A-30C6-491A-B734-287F75D034B3}"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44822D4D-3C4F-4498-B95A-5E93E5D6F374}" type="slidenum">
              <a:rPr lang="en-US" smtClean="0"/>
              <a:pPr/>
              <a:t>373</a:t>
            </a:fld>
            <a:endParaRPr lang="en-US"/>
          </a:p>
        </p:txBody>
      </p:sp>
      <p:sp>
        <p:nvSpPr>
          <p:cNvPr id="3" name="Content Placeholder 2"/>
          <p:cNvSpPr>
            <a:spLocks noGrp="1"/>
          </p:cNvSpPr>
          <p:nvPr>
            <p:ph sz="quarter" idx="1"/>
          </p:nvPr>
        </p:nvSpPr>
        <p:spPr>
          <a:xfrm>
            <a:off x="304800" y="762000"/>
            <a:ext cx="8534400" cy="5943600"/>
          </a:xfrm>
        </p:spPr>
        <p:txBody>
          <a:bodyPr>
            <a:normAutofit/>
          </a:bodyPr>
          <a:lstStyle/>
          <a:p>
            <a:r>
              <a:rPr lang="en-US" sz="3200" dirty="0" smtClean="0">
                <a:latin typeface="Times New Roman" pitchFamily="18" charset="0"/>
                <a:cs typeface="Times New Roman" pitchFamily="18" charset="0"/>
              </a:rPr>
              <a:t>E.g. </a:t>
            </a:r>
            <a:r>
              <a:rPr lang="en-US" sz="3200" dirty="0" err="1" smtClean="0">
                <a:latin typeface="Times New Roman" pitchFamily="18" charset="0"/>
                <a:cs typeface="Times New Roman" pitchFamily="18" charset="0"/>
              </a:rPr>
              <a:t>simvastatin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lovastatin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fluvastatin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rosuvastatin</a:t>
            </a:r>
            <a:r>
              <a:rPr lang="en-US" sz="3200" dirty="0" smtClean="0">
                <a:latin typeface="Times New Roman" pitchFamily="18" charset="0"/>
                <a:cs typeface="Times New Roman" pitchFamily="18" charset="0"/>
              </a:rPr>
              <a:t>.</a:t>
            </a:r>
          </a:p>
          <a:p>
            <a:pPr>
              <a:buNone/>
            </a:pPr>
            <a:r>
              <a:rPr lang="en-US" sz="3200" b="1" dirty="0" err="1" smtClean="0">
                <a:latin typeface="Times New Roman" pitchFamily="18" charset="0"/>
                <a:cs typeface="Times New Roman" pitchFamily="18" charset="0"/>
              </a:rPr>
              <a:t>Mxn</a:t>
            </a:r>
            <a:r>
              <a:rPr lang="en-US" sz="3200" b="1"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inhibit HMG-</a:t>
            </a:r>
            <a:r>
              <a:rPr lang="en-US" sz="3200" dirty="0" err="1" smtClean="0">
                <a:latin typeface="Times New Roman" pitchFamily="18" charset="0"/>
                <a:cs typeface="Times New Roman" pitchFamily="18" charset="0"/>
              </a:rPr>
              <a:t>CoA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reductase</a:t>
            </a:r>
            <a:r>
              <a:rPr lang="en-US" sz="3200" dirty="0" smtClean="0">
                <a:latin typeface="Times New Roman" pitchFamily="18" charset="0"/>
                <a:cs typeface="Times New Roman" pitchFamily="18" charset="0"/>
              </a:rPr>
              <a:t> which catalyses the initial steps in cholesterol synthesis.</a:t>
            </a:r>
          </a:p>
          <a:p>
            <a:pPr>
              <a:buNone/>
            </a:pPr>
            <a:r>
              <a:rPr lang="en-US" sz="3200" b="1" dirty="0" smtClean="0">
                <a:latin typeface="Times New Roman" pitchFamily="18" charset="0"/>
                <a:cs typeface="Times New Roman" pitchFamily="18" charset="0"/>
              </a:rPr>
              <a:t>Effect</a:t>
            </a:r>
            <a:r>
              <a:rPr lang="en-US" sz="3200" dirty="0" smtClean="0">
                <a:latin typeface="Times New Roman" pitchFamily="18" charset="0"/>
                <a:cs typeface="Times New Roman" pitchFamily="18" charset="0"/>
              </a:rPr>
              <a:t>: reduces LDL, small increase in HDL.</a:t>
            </a:r>
          </a:p>
          <a:p>
            <a:pPr>
              <a:buNone/>
            </a:pPr>
            <a:r>
              <a:rPr lang="en-US" sz="3200" b="1" dirty="0" err="1" smtClean="0">
                <a:latin typeface="Times New Roman" pitchFamily="18" charset="0"/>
                <a:cs typeface="Times New Roman" pitchFamily="18" charset="0"/>
              </a:rPr>
              <a:t>Adm</a:t>
            </a:r>
            <a:r>
              <a:rPr lang="en-US" sz="3200" b="1"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per oral with evening meal.</a:t>
            </a:r>
          </a:p>
          <a:p>
            <a:pPr>
              <a:buNone/>
            </a:pPr>
            <a:r>
              <a:rPr lang="en-US" sz="3200" b="1" dirty="0" smtClean="0">
                <a:latin typeface="Times New Roman" pitchFamily="18" charset="0"/>
                <a:cs typeface="Times New Roman" pitchFamily="18" charset="0"/>
              </a:rPr>
              <a:t>S/E: </a:t>
            </a:r>
            <a:r>
              <a:rPr lang="en-US" sz="3200" dirty="0" err="1" smtClean="0">
                <a:latin typeface="Times New Roman" pitchFamily="18" charset="0"/>
                <a:cs typeface="Times New Roman" pitchFamily="18" charset="0"/>
              </a:rPr>
              <a:t>Rhabdomyolysis</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myopathy</a:t>
            </a:r>
            <a:r>
              <a:rPr lang="en-US" sz="3200" dirty="0" smtClean="0">
                <a:latin typeface="Times New Roman" pitchFamily="18" charset="0"/>
                <a:cs typeface="Times New Roman" pitchFamily="18" charset="0"/>
              </a:rPr>
              <a:t>, hypersensitivity reactions.</a:t>
            </a:r>
          </a:p>
          <a:p>
            <a:pPr>
              <a:buNone/>
            </a:pPr>
            <a:r>
              <a:rPr lang="en-US" sz="3200" b="1" dirty="0" smtClean="0">
                <a:latin typeface="Times New Roman" pitchFamily="18" charset="0"/>
                <a:cs typeface="Times New Roman" pitchFamily="18" charset="0"/>
              </a:rPr>
              <a:t>C/I: </a:t>
            </a:r>
            <a:r>
              <a:rPr lang="en-US" sz="3200" dirty="0" smtClean="0">
                <a:latin typeface="Times New Roman" pitchFamily="18" charset="0"/>
                <a:cs typeface="Times New Roman" pitchFamily="18" charset="0"/>
              </a:rPr>
              <a:t>pregnancy &amp; lactation, hypersensitivity, impaired liver or renal function, children less than 18 years.</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nodeType="clickEffect">
                                  <p:stCondLst>
                                    <p:cond delay="0"/>
                                  </p:stCondLst>
                                  <p:iterate type="lt">
                                    <p:tmPct val="50000"/>
                                  </p:iterate>
                                  <p:childTnLst>
                                    <p:set>
                                      <p:cBhvr>
                                        <p:cTn id="16"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17"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19" dur="80"/>
                                        <p:tgtEl>
                                          <p:spTgt spid="3">
                                            <p:txEl>
                                              <p:pRg st="2" end="2"/>
                                            </p:txEl>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7"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ox(in)">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box(in)">
                                      <p:cBhvr>
                                        <p:cTn id="3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3200" u="sng" dirty="0" smtClean="0"/>
              <a:t>b).</a:t>
            </a:r>
            <a:r>
              <a:rPr lang="en-US" sz="3200" u="sng" dirty="0" err="1" smtClean="0"/>
              <a:t>Fibric</a:t>
            </a:r>
            <a:r>
              <a:rPr lang="en-US" sz="3200" u="sng" dirty="0" smtClean="0"/>
              <a:t> acid derivatives (“</a:t>
            </a:r>
            <a:r>
              <a:rPr lang="en-US" sz="3200" u="sng" dirty="0" err="1" smtClean="0"/>
              <a:t>fibrates</a:t>
            </a:r>
            <a:r>
              <a:rPr lang="en-US" sz="3200" u="sng" dirty="0" smtClean="0"/>
              <a:t>”)</a:t>
            </a:r>
            <a:endParaRPr lang="en-US" sz="3200" u="sng" dirty="0"/>
          </a:p>
        </p:txBody>
      </p:sp>
      <p:sp>
        <p:nvSpPr>
          <p:cNvPr id="7" name="Date Placeholder 6"/>
          <p:cNvSpPr>
            <a:spLocks noGrp="1"/>
          </p:cNvSpPr>
          <p:nvPr>
            <p:ph type="dt" sz="half" idx="10"/>
          </p:nvPr>
        </p:nvSpPr>
        <p:spPr/>
        <p:txBody>
          <a:bodyPr/>
          <a:lstStyle/>
          <a:p>
            <a:fld id="{16AEB41A-227E-40FE-9030-BD28E9D745DA}"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44822D4D-3C4F-4498-B95A-5E93E5D6F374}" type="slidenum">
              <a:rPr lang="en-US" smtClean="0"/>
              <a:pPr/>
              <a:t>374</a:t>
            </a:fld>
            <a:endParaRPr lang="en-US"/>
          </a:p>
        </p:txBody>
      </p:sp>
      <p:sp>
        <p:nvSpPr>
          <p:cNvPr id="3" name="Content Placeholder 2"/>
          <p:cNvSpPr>
            <a:spLocks noGrp="1"/>
          </p:cNvSpPr>
          <p:nvPr>
            <p:ph sz="quarter" idx="1"/>
          </p:nvPr>
        </p:nvSpPr>
        <p:spPr>
          <a:xfrm>
            <a:off x="228600" y="914400"/>
            <a:ext cx="8610600" cy="5486400"/>
          </a:xfrm>
        </p:spPr>
        <p:txBody>
          <a:bodyPr>
            <a:normAutofit/>
          </a:bodyPr>
          <a:lstStyle/>
          <a:p>
            <a:r>
              <a:rPr lang="en-US" dirty="0" smtClean="0"/>
              <a:t>E.g. </a:t>
            </a:r>
            <a:r>
              <a:rPr lang="en-US" dirty="0" err="1" smtClean="0"/>
              <a:t>fenofibrate</a:t>
            </a:r>
            <a:r>
              <a:rPr lang="en-US" dirty="0" smtClean="0"/>
              <a:t>, </a:t>
            </a:r>
            <a:r>
              <a:rPr lang="en-US" dirty="0" err="1" smtClean="0"/>
              <a:t>gemfibrozil</a:t>
            </a:r>
            <a:r>
              <a:rPr lang="en-US" dirty="0" smtClean="0"/>
              <a:t>.</a:t>
            </a:r>
          </a:p>
          <a:p>
            <a:pPr>
              <a:buNone/>
            </a:pPr>
            <a:r>
              <a:rPr lang="en-US" b="1" dirty="0" err="1" smtClean="0"/>
              <a:t>Mxn</a:t>
            </a:r>
            <a:r>
              <a:rPr lang="en-US" dirty="0" smtClean="0"/>
              <a:t>: increase </a:t>
            </a:r>
            <a:r>
              <a:rPr lang="en-US" dirty="0" err="1" smtClean="0"/>
              <a:t>lysis</a:t>
            </a:r>
            <a:r>
              <a:rPr lang="en-US" dirty="0" smtClean="0"/>
              <a:t> of triglycerides.</a:t>
            </a:r>
          </a:p>
          <a:p>
            <a:pPr>
              <a:buNone/>
            </a:pPr>
            <a:r>
              <a:rPr lang="en-US" b="1" dirty="0" smtClean="0"/>
              <a:t>Effects</a:t>
            </a:r>
            <a:r>
              <a:rPr lang="en-US" dirty="0" smtClean="0"/>
              <a:t>: decrease VLDL levels; moderate increase in HDL.</a:t>
            </a:r>
          </a:p>
          <a:p>
            <a:pPr>
              <a:buNone/>
            </a:pPr>
            <a:r>
              <a:rPr lang="en-US" b="1" dirty="0" err="1" smtClean="0"/>
              <a:t>Adm</a:t>
            </a:r>
            <a:r>
              <a:rPr lang="en-US" dirty="0" smtClean="0"/>
              <a:t>: per oral with food.</a:t>
            </a:r>
          </a:p>
          <a:p>
            <a:pPr>
              <a:buNone/>
            </a:pPr>
            <a:r>
              <a:rPr lang="en-US" b="1" dirty="0" smtClean="0"/>
              <a:t>S/E</a:t>
            </a:r>
            <a:r>
              <a:rPr lang="en-US" dirty="0" smtClean="0"/>
              <a:t>: rashes, GIT upset, </a:t>
            </a:r>
            <a:r>
              <a:rPr lang="en-US" dirty="0" err="1" smtClean="0"/>
              <a:t>myopathy</a:t>
            </a:r>
            <a:r>
              <a:rPr lang="en-US" dirty="0" smtClean="0"/>
              <a:t>, arrhythmias, </a:t>
            </a:r>
            <a:r>
              <a:rPr lang="en-US" dirty="0" err="1" smtClean="0"/>
              <a:t>hypokalemia</a:t>
            </a:r>
            <a:r>
              <a:rPr lang="en-US" dirty="0" smtClean="0"/>
              <a:t>, gall stones.</a:t>
            </a:r>
          </a:p>
          <a:p>
            <a:pPr>
              <a:buNone/>
            </a:pPr>
            <a:r>
              <a:rPr lang="en-US" u="sng" dirty="0" smtClean="0"/>
              <a:t>Use with caution in</a:t>
            </a:r>
            <a:r>
              <a:rPr lang="en-US" dirty="0" smtClean="0"/>
              <a:t>: </a:t>
            </a:r>
            <a:r>
              <a:rPr lang="en-US" dirty="0" err="1" smtClean="0"/>
              <a:t>biliary</a:t>
            </a:r>
            <a:r>
              <a:rPr lang="en-US" dirty="0" smtClean="0"/>
              <a:t> tract diseases, hepatic &amp; renal failure.</a:t>
            </a:r>
          </a:p>
        </p:txBody>
      </p:sp>
    </p:spTree>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u="sng" dirty="0" smtClean="0">
                <a:solidFill>
                  <a:schemeClr val="tx1"/>
                </a:solidFill>
                <a:latin typeface="Times New Roman" pitchFamily="18" charset="0"/>
                <a:cs typeface="Times New Roman" pitchFamily="18" charset="0"/>
              </a:rPr>
              <a:t>c).Inhibitors of intestinal </a:t>
            </a:r>
            <a:r>
              <a:rPr lang="en-US" sz="3200" u="sng" dirty="0" err="1" smtClean="0">
                <a:solidFill>
                  <a:schemeClr val="tx1"/>
                </a:solidFill>
                <a:latin typeface="Times New Roman" pitchFamily="18" charset="0"/>
                <a:cs typeface="Times New Roman" pitchFamily="18" charset="0"/>
              </a:rPr>
              <a:t>streol</a:t>
            </a:r>
            <a:r>
              <a:rPr lang="en-US" sz="3200" u="sng" dirty="0" smtClean="0">
                <a:solidFill>
                  <a:schemeClr val="tx1"/>
                </a:solidFill>
                <a:latin typeface="Times New Roman" pitchFamily="18" charset="0"/>
                <a:cs typeface="Times New Roman" pitchFamily="18" charset="0"/>
              </a:rPr>
              <a:t> absorption</a:t>
            </a:r>
            <a:endParaRPr lang="en-US" sz="3200" u="sng" dirty="0">
              <a:solidFill>
                <a:schemeClr val="tx1"/>
              </a:solidFill>
              <a:latin typeface="Times New Roman" pitchFamily="18" charset="0"/>
              <a:cs typeface="Times New Roman" pitchFamily="18" charset="0"/>
            </a:endParaRPr>
          </a:p>
        </p:txBody>
      </p:sp>
      <p:sp>
        <p:nvSpPr>
          <p:cNvPr id="7" name="Date Placeholder 6"/>
          <p:cNvSpPr>
            <a:spLocks noGrp="1"/>
          </p:cNvSpPr>
          <p:nvPr>
            <p:ph type="dt" sz="half" idx="10"/>
          </p:nvPr>
        </p:nvSpPr>
        <p:spPr/>
        <p:txBody>
          <a:bodyPr/>
          <a:lstStyle/>
          <a:p>
            <a:fld id="{4393A3EA-E13E-473E-92A2-EA225DDEB948}"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44822D4D-3C4F-4498-B95A-5E93E5D6F374}" type="slidenum">
              <a:rPr lang="en-US" smtClean="0"/>
              <a:pPr/>
              <a:t>375</a:t>
            </a:fld>
            <a:endParaRPr lang="en-US"/>
          </a:p>
        </p:txBody>
      </p:sp>
      <p:sp>
        <p:nvSpPr>
          <p:cNvPr id="3" name="Content Placeholder 2"/>
          <p:cNvSpPr>
            <a:spLocks noGrp="1"/>
          </p:cNvSpPr>
          <p:nvPr>
            <p:ph sz="quarter" idx="1"/>
          </p:nvPr>
        </p:nvSpPr>
        <p:spPr/>
        <p:txBody>
          <a:bodyPr/>
          <a:lstStyle/>
          <a:p>
            <a:r>
              <a:rPr lang="en-US" sz="3200" dirty="0" smtClean="0">
                <a:latin typeface="Times New Roman" pitchFamily="18" charset="0"/>
                <a:cs typeface="Times New Roman" pitchFamily="18" charset="0"/>
              </a:rPr>
              <a:t>E.g. </a:t>
            </a:r>
            <a:r>
              <a:rPr lang="en-US" sz="3200" dirty="0" err="1" smtClean="0">
                <a:latin typeface="Times New Roman" pitchFamily="18" charset="0"/>
                <a:cs typeface="Times New Roman" pitchFamily="18" charset="0"/>
              </a:rPr>
              <a:t>ezetimibe</a:t>
            </a:r>
            <a:endParaRPr lang="en-US" sz="3200" dirty="0" smtClean="0">
              <a:latin typeface="Times New Roman" pitchFamily="18" charset="0"/>
              <a:cs typeface="Times New Roman" pitchFamily="18" charset="0"/>
            </a:endParaRPr>
          </a:p>
          <a:p>
            <a:pPr>
              <a:buNone/>
            </a:pPr>
            <a:r>
              <a:rPr lang="en-US" sz="3200" b="1" dirty="0" err="1" smtClean="0">
                <a:latin typeface="Times New Roman" pitchFamily="18" charset="0"/>
                <a:cs typeface="Times New Roman" pitchFamily="18" charset="0"/>
              </a:rPr>
              <a:t>Mxn</a:t>
            </a:r>
            <a:r>
              <a:rPr lang="en-US" sz="3200" b="1"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inhibits intestinal absorption of cholesterol and triglycerides.</a:t>
            </a:r>
          </a:p>
          <a:p>
            <a:pPr>
              <a:buNone/>
            </a:pPr>
            <a:r>
              <a:rPr lang="en-US" sz="3200" b="1" dirty="0" smtClean="0">
                <a:latin typeface="Times New Roman" pitchFamily="18" charset="0"/>
                <a:cs typeface="Times New Roman" pitchFamily="18" charset="0"/>
              </a:rPr>
              <a:t>Effect: </a:t>
            </a:r>
            <a:r>
              <a:rPr lang="en-US" sz="3200" dirty="0" smtClean="0">
                <a:latin typeface="Times New Roman" pitchFamily="18" charset="0"/>
                <a:cs typeface="Times New Roman" pitchFamily="18" charset="0"/>
              </a:rPr>
              <a:t>lowers LDL by 18%.</a:t>
            </a:r>
          </a:p>
          <a:p>
            <a:pPr>
              <a:buNone/>
            </a:pPr>
            <a:r>
              <a:rPr lang="en-US" sz="3200" b="1" dirty="0" err="1" smtClean="0">
                <a:latin typeface="Times New Roman" pitchFamily="18" charset="0"/>
                <a:cs typeface="Times New Roman" pitchFamily="18" charset="0"/>
              </a:rPr>
              <a:t>Adm</a:t>
            </a:r>
            <a:r>
              <a:rPr lang="en-US" sz="3200" b="1"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per oral and with food.</a:t>
            </a:r>
          </a:p>
          <a:p>
            <a:pPr>
              <a:buNone/>
            </a:pPr>
            <a:r>
              <a:rPr lang="en-US" sz="3200" b="1" dirty="0" smtClean="0">
                <a:latin typeface="Times New Roman" pitchFamily="18" charset="0"/>
                <a:cs typeface="Times New Roman" pitchFamily="18" charset="0"/>
              </a:rPr>
              <a:t>S/E: </a:t>
            </a:r>
            <a:r>
              <a:rPr lang="en-US" sz="3200" dirty="0" smtClean="0">
                <a:latin typeface="Times New Roman" pitchFamily="18" charset="0"/>
                <a:cs typeface="Times New Roman" pitchFamily="18" charset="0"/>
              </a:rPr>
              <a:t>reversible liver impairment, </a:t>
            </a:r>
            <a:r>
              <a:rPr lang="en-US" sz="3200" dirty="0" err="1" smtClean="0">
                <a:latin typeface="Times New Roman" pitchFamily="18" charset="0"/>
                <a:cs typeface="Times New Roman" pitchFamily="18" charset="0"/>
              </a:rPr>
              <a:t>myositis</a:t>
            </a:r>
            <a:r>
              <a:rPr lang="en-US" sz="3200" dirty="0" smtClean="0">
                <a:latin typeface="Times New Roman" pitchFamily="18" charset="0"/>
                <a:cs typeface="Times New Roman" pitchFamily="18" charset="0"/>
              </a:rPr>
              <a:t>.</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ox(i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ox(in)">
                                      <p:cBhvr>
                                        <p:cTn id="20" dur="500"/>
                                        <p:tgtEl>
                                          <p:spTgt spid="3">
                                            <p:txEl>
                                              <p:pRg st="3" end="3"/>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ox(in)">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3200" u="sng" dirty="0" smtClean="0">
                <a:solidFill>
                  <a:schemeClr val="tx1"/>
                </a:solidFill>
                <a:latin typeface="Times New Roman" pitchFamily="18" charset="0"/>
                <a:cs typeface="Times New Roman" pitchFamily="18" charset="0"/>
              </a:rPr>
              <a:t>d). Bile acid binding resins (“resins”)</a:t>
            </a:r>
            <a:endParaRPr lang="en-US" sz="3200" u="sng" dirty="0">
              <a:solidFill>
                <a:schemeClr val="tx1"/>
              </a:solidFill>
              <a:latin typeface="Times New Roman" pitchFamily="18" charset="0"/>
              <a:cs typeface="Times New Roman" pitchFamily="18" charset="0"/>
            </a:endParaRPr>
          </a:p>
        </p:txBody>
      </p:sp>
      <p:sp>
        <p:nvSpPr>
          <p:cNvPr id="7" name="Date Placeholder 6"/>
          <p:cNvSpPr>
            <a:spLocks noGrp="1"/>
          </p:cNvSpPr>
          <p:nvPr>
            <p:ph type="dt" sz="half" idx="10"/>
          </p:nvPr>
        </p:nvSpPr>
        <p:spPr/>
        <p:txBody>
          <a:bodyPr/>
          <a:lstStyle/>
          <a:p>
            <a:fld id="{91EDAE30-433C-4D92-9563-8179792FD8F8}"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44822D4D-3C4F-4498-B95A-5E93E5D6F374}" type="slidenum">
              <a:rPr lang="en-US" smtClean="0"/>
              <a:pPr/>
              <a:t>376</a:t>
            </a:fld>
            <a:endParaRPr lang="en-US"/>
          </a:p>
        </p:txBody>
      </p:sp>
      <p:sp>
        <p:nvSpPr>
          <p:cNvPr id="3" name="Content Placeholder 2"/>
          <p:cNvSpPr>
            <a:spLocks noGrp="1"/>
          </p:cNvSpPr>
          <p:nvPr>
            <p:ph sz="quarter" idx="1"/>
          </p:nvPr>
        </p:nvSpPr>
        <p:spPr>
          <a:xfrm>
            <a:off x="228600" y="990600"/>
            <a:ext cx="8610600" cy="5638800"/>
          </a:xfrm>
        </p:spPr>
        <p:txBody>
          <a:bodyPr>
            <a:normAutofit/>
          </a:bodyPr>
          <a:lstStyle/>
          <a:p>
            <a:r>
              <a:rPr lang="en-US" sz="3200" dirty="0" smtClean="0">
                <a:latin typeface="Times New Roman" pitchFamily="18" charset="0"/>
                <a:cs typeface="Times New Roman" pitchFamily="18" charset="0"/>
              </a:rPr>
              <a:t>E.g. </a:t>
            </a:r>
            <a:r>
              <a:rPr lang="en-US" sz="3200" dirty="0" err="1" smtClean="0">
                <a:latin typeface="Times New Roman" pitchFamily="18" charset="0"/>
                <a:cs typeface="Times New Roman" pitchFamily="18" charset="0"/>
              </a:rPr>
              <a:t>colestipol</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cholestyramine</a:t>
            </a:r>
            <a:r>
              <a:rPr lang="en-US" sz="3200" dirty="0" smtClean="0">
                <a:latin typeface="Times New Roman" pitchFamily="18" charset="0"/>
                <a:cs typeface="Times New Roman" pitchFamily="18" charset="0"/>
              </a:rPr>
              <a:t> </a:t>
            </a:r>
          </a:p>
          <a:p>
            <a:pPr>
              <a:buNone/>
            </a:pPr>
            <a:r>
              <a:rPr lang="en-US" sz="3200" b="1" dirty="0" err="1" smtClean="0">
                <a:latin typeface="Times New Roman" pitchFamily="18" charset="0"/>
                <a:cs typeface="Times New Roman" pitchFamily="18" charset="0"/>
              </a:rPr>
              <a:t>Mxn</a:t>
            </a:r>
            <a:r>
              <a:rPr lang="en-US" sz="3200" b="1"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Bind bile acids in the intestines hence increasing hepatic conversion of cholesterol to bile acids.</a:t>
            </a:r>
          </a:p>
          <a:p>
            <a:pPr>
              <a:buNone/>
            </a:pPr>
            <a:r>
              <a:rPr lang="en-US" sz="3200" b="1" dirty="0" smtClean="0">
                <a:latin typeface="Times New Roman" pitchFamily="18" charset="0"/>
                <a:cs typeface="Times New Roman" pitchFamily="18" charset="0"/>
              </a:rPr>
              <a:t>Effect</a:t>
            </a:r>
            <a:r>
              <a:rPr lang="en-US" sz="3200" dirty="0" smtClean="0">
                <a:latin typeface="Times New Roman" pitchFamily="18" charset="0"/>
                <a:cs typeface="Times New Roman" pitchFamily="18" charset="0"/>
              </a:rPr>
              <a:t>: reduce cholesterol content of LDL.</a:t>
            </a:r>
          </a:p>
          <a:p>
            <a:pPr>
              <a:buNone/>
            </a:pPr>
            <a:r>
              <a:rPr lang="en-US" sz="3200" b="1" dirty="0" err="1" smtClean="0">
                <a:latin typeface="Times New Roman" pitchFamily="18" charset="0"/>
                <a:cs typeface="Times New Roman" pitchFamily="18" charset="0"/>
              </a:rPr>
              <a:t>Adm</a:t>
            </a:r>
            <a:r>
              <a:rPr lang="en-US" sz="3200" dirty="0" smtClean="0">
                <a:latin typeface="Times New Roman" pitchFamily="18" charset="0"/>
                <a:cs typeface="Times New Roman" pitchFamily="18" charset="0"/>
              </a:rPr>
              <a:t>: per oral &amp; with food.</a:t>
            </a:r>
          </a:p>
          <a:p>
            <a:pPr>
              <a:buNone/>
            </a:pPr>
            <a:r>
              <a:rPr lang="en-US" sz="3200" b="1" dirty="0" smtClean="0">
                <a:latin typeface="Times New Roman" pitchFamily="18" charset="0"/>
                <a:cs typeface="Times New Roman" pitchFamily="18" charset="0"/>
              </a:rPr>
              <a:t>S/E</a:t>
            </a:r>
            <a:r>
              <a:rPr lang="en-US" sz="3200" dirty="0" smtClean="0">
                <a:latin typeface="Times New Roman" pitchFamily="18" charset="0"/>
                <a:cs typeface="Times New Roman" pitchFamily="18" charset="0"/>
              </a:rPr>
              <a:t>: constipation, bloating, Heart burn, diarrhea, </a:t>
            </a:r>
            <a:r>
              <a:rPr lang="en-US" sz="3200" dirty="0" err="1" smtClean="0">
                <a:latin typeface="Times New Roman" pitchFamily="18" charset="0"/>
                <a:cs typeface="Times New Roman" pitchFamily="18" charset="0"/>
              </a:rPr>
              <a:t>steatorrhea</a:t>
            </a:r>
            <a:r>
              <a:rPr lang="en-US" sz="3200" dirty="0" smtClean="0">
                <a:latin typeface="Times New Roman" pitchFamily="18" charset="0"/>
                <a:cs typeface="Times New Roman" pitchFamily="18" charset="0"/>
              </a:rPr>
              <a:t>.</a:t>
            </a:r>
          </a:p>
          <a:p>
            <a:pPr>
              <a:buNone/>
            </a:pPr>
            <a:r>
              <a:rPr lang="en-US" sz="3200" b="1" dirty="0" smtClean="0">
                <a:latin typeface="Times New Roman" pitchFamily="18" charset="0"/>
                <a:cs typeface="Times New Roman" pitchFamily="18" charset="0"/>
              </a:rPr>
              <a:t>D/I</a:t>
            </a:r>
            <a:r>
              <a:rPr lang="en-US" sz="3200" dirty="0" smtClean="0">
                <a:latin typeface="Times New Roman" pitchFamily="18" charset="0"/>
                <a:cs typeface="Times New Roman" pitchFamily="18" charset="0"/>
              </a:rPr>
              <a:t>: cause impaired absorption of </a:t>
            </a:r>
            <a:r>
              <a:rPr lang="en-US" sz="3200" dirty="0" err="1" smtClean="0">
                <a:latin typeface="Times New Roman" pitchFamily="18" charset="0"/>
                <a:cs typeface="Times New Roman" pitchFamily="18" charset="0"/>
              </a:rPr>
              <a:t>digoxin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warfarin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thiazides</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tetracyclines</a:t>
            </a:r>
            <a:r>
              <a:rPr lang="en-US" sz="3200" dirty="0" smtClean="0">
                <a:latin typeface="Times New Roman" pitchFamily="18" charset="0"/>
                <a:cs typeface="Times New Roman" pitchFamily="18" charset="0"/>
              </a:rPr>
              <a:t>.</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ox(i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ox(i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ox(in)">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ox(in)">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3"/>
          <p:cNvSpPr>
            <a:spLocks noGrp="1" noChangeArrowheads="1"/>
          </p:cNvSpPr>
          <p:nvPr>
            <p:ph type="subTitle" idx="1"/>
          </p:nvPr>
        </p:nvSpPr>
        <p:spPr>
          <a:xfrm>
            <a:off x="1371600" y="3276600"/>
            <a:ext cx="6400800" cy="3657600"/>
          </a:xfrm>
        </p:spPr>
        <p:txBody>
          <a:bodyPr rtlCol="0">
            <a:normAutofit/>
          </a:bodyPr>
          <a:lstStyle/>
          <a:p>
            <a:pPr algn="l" eaLnBrk="1" fontAlgn="auto" hangingPunct="1">
              <a:spcAft>
                <a:spcPts val="0"/>
              </a:spcAft>
              <a:buFont typeface="Wingdings" pitchFamily="2" charset="2"/>
              <a:buChar char="v"/>
              <a:defRPr/>
            </a:pPr>
            <a:r>
              <a:rPr lang="en-US" b="1" dirty="0" smtClean="0">
                <a:solidFill>
                  <a:schemeClr val="tx1"/>
                </a:solidFill>
              </a:rPr>
              <a:t>Anti-</a:t>
            </a:r>
            <a:r>
              <a:rPr lang="en-US" b="1" dirty="0" err="1" smtClean="0">
                <a:solidFill>
                  <a:schemeClr val="tx1"/>
                </a:solidFill>
              </a:rPr>
              <a:t>depresants</a:t>
            </a:r>
            <a:endParaRPr lang="en-US" b="1" dirty="0" smtClean="0">
              <a:solidFill>
                <a:schemeClr val="tx1"/>
              </a:solidFill>
            </a:endParaRPr>
          </a:p>
          <a:p>
            <a:pPr algn="l" eaLnBrk="1" fontAlgn="auto" hangingPunct="1">
              <a:spcAft>
                <a:spcPts val="0"/>
              </a:spcAft>
              <a:buFont typeface="Wingdings" pitchFamily="2" charset="2"/>
              <a:buChar char="v"/>
              <a:defRPr/>
            </a:pPr>
            <a:r>
              <a:rPr lang="en-US" b="1" dirty="0" smtClean="0">
                <a:solidFill>
                  <a:schemeClr val="tx1"/>
                </a:solidFill>
              </a:rPr>
              <a:t>Anticonvulsants</a:t>
            </a:r>
          </a:p>
          <a:p>
            <a:pPr algn="l">
              <a:buFont typeface="Wingdings" pitchFamily="2" charset="2"/>
              <a:buChar char="v"/>
              <a:defRPr/>
            </a:pPr>
            <a:r>
              <a:rPr lang="en-US" b="1" dirty="0" err="1" smtClean="0">
                <a:solidFill>
                  <a:schemeClr val="tx1"/>
                </a:solidFill>
              </a:rPr>
              <a:t>Anaesthetic</a:t>
            </a:r>
            <a:r>
              <a:rPr lang="en-US" b="1" dirty="0" smtClean="0">
                <a:solidFill>
                  <a:schemeClr val="tx1"/>
                </a:solidFill>
              </a:rPr>
              <a:t> Agents</a:t>
            </a:r>
          </a:p>
        </p:txBody>
      </p:sp>
      <p:sp>
        <p:nvSpPr>
          <p:cNvPr id="2050" name="Rectangle 2"/>
          <p:cNvSpPr>
            <a:spLocks noGrp="1" noChangeArrowheads="1"/>
          </p:cNvSpPr>
          <p:nvPr>
            <p:ph type="ctrTitle"/>
          </p:nvPr>
        </p:nvSpPr>
        <p:spPr>
          <a:xfrm>
            <a:off x="685800" y="533400"/>
            <a:ext cx="7772400" cy="1447800"/>
          </a:xfrm>
        </p:spPr>
        <p:txBody>
          <a:bodyPr/>
          <a:lstStyle/>
          <a:p>
            <a:pPr eaLnBrk="1" hangingPunct="1"/>
            <a:r>
              <a:rPr lang="en-US" b="1" dirty="0" smtClean="0"/>
              <a:t>CNS PHARMACOLOGY</a:t>
            </a:r>
          </a:p>
        </p:txBody>
      </p:sp>
    </p:spTree>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solidFill>
                  <a:schemeClr val="tx1"/>
                </a:solidFill>
              </a:rPr>
              <a:t>Major Neurotransmitters</a:t>
            </a:r>
          </a:p>
        </p:txBody>
      </p:sp>
      <p:sp>
        <p:nvSpPr>
          <p:cNvPr id="4" name="Date Placeholder 3"/>
          <p:cNvSpPr>
            <a:spLocks noGrp="1"/>
          </p:cNvSpPr>
          <p:nvPr>
            <p:ph type="dt" sz="half" idx="10"/>
          </p:nvPr>
        </p:nvSpPr>
        <p:spPr/>
        <p:txBody>
          <a:bodyPr/>
          <a:lstStyle/>
          <a:p>
            <a:fld id="{63D0BA01-E0D2-49EC-BE66-6B13A05736C6}"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378</a:t>
            </a:fld>
            <a:endParaRPr lang="en-US"/>
          </a:p>
        </p:txBody>
      </p:sp>
      <p:sp>
        <p:nvSpPr>
          <p:cNvPr id="14339" name="Rectangle 3"/>
          <p:cNvSpPr>
            <a:spLocks noGrp="1" noChangeArrowheads="1"/>
          </p:cNvSpPr>
          <p:nvPr>
            <p:ph sz="quarter" idx="1"/>
          </p:nvPr>
        </p:nvSpPr>
        <p:spPr/>
        <p:txBody>
          <a:bodyPr/>
          <a:lstStyle/>
          <a:p>
            <a:pPr eaLnBrk="1" hangingPunct="1"/>
            <a:r>
              <a:rPr lang="en-US" sz="4000" b="1" dirty="0" smtClean="0"/>
              <a:t>Acetylcholine</a:t>
            </a:r>
          </a:p>
          <a:p>
            <a:pPr eaLnBrk="1" hangingPunct="1"/>
            <a:r>
              <a:rPr lang="en-US" sz="4000" b="1" dirty="0" smtClean="0"/>
              <a:t>GABA</a:t>
            </a:r>
            <a:endParaRPr lang="en-US" sz="3600" b="1" dirty="0" smtClean="0"/>
          </a:p>
          <a:p>
            <a:pPr eaLnBrk="1" hangingPunct="1"/>
            <a:r>
              <a:rPr lang="en-US" sz="4000" b="1" dirty="0" smtClean="0"/>
              <a:t>Dopamine</a:t>
            </a:r>
          </a:p>
          <a:p>
            <a:pPr eaLnBrk="1" hangingPunct="1"/>
            <a:r>
              <a:rPr lang="en-US" sz="4000" b="1" dirty="0" smtClean="0"/>
              <a:t>Epinephrine</a:t>
            </a:r>
          </a:p>
          <a:p>
            <a:pPr eaLnBrk="1" hangingPunct="1"/>
            <a:r>
              <a:rPr lang="en-US" sz="4000" b="1" dirty="0" smtClean="0"/>
              <a:t>Serotonin</a:t>
            </a:r>
          </a:p>
        </p:txBody>
      </p:sp>
    </p:spTree>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Major Neurotransmitters</a:t>
            </a:r>
          </a:p>
        </p:txBody>
      </p:sp>
      <p:sp>
        <p:nvSpPr>
          <p:cNvPr id="4" name="Date Placeholder 3"/>
          <p:cNvSpPr>
            <a:spLocks noGrp="1"/>
          </p:cNvSpPr>
          <p:nvPr>
            <p:ph type="dt" sz="half" idx="10"/>
          </p:nvPr>
        </p:nvSpPr>
        <p:spPr/>
        <p:txBody>
          <a:bodyPr/>
          <a:lstStyle/>
          <a:p>
            <a:fld id="{F3825559-13AD-4189-8D8C-FE9F7546ECB7}"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379</a:t>
            </a:fld>
            <a:endParaRPr lang="en-US"/>
          </a:p>
        </p:txBody>
      </p:sp>
      <p:sp>
        <p:nvSpPr>
          <p:cNvPr id="15363" name="Rectangle 3"/>
          <p:cNvSpPr>
            <a:spLocks noGrp="1" noChangeArrowheads="1"/>
          </p:cNvSpPr>
          <p:nvPr>
            <p:ph sz="quarter" idx="1"/>
          </p:nvPr>
        </p:nvSpPr>
        <p:spPr>
          <a:xfrm>
            <a:off x="685800" y="1981200"/>
            <a:ext cx="7924800" cy="4114800"/>
          </a:xfrm>
        </p:spPr>
        <p:txBody>
          <a:bodyPr/>
          <a:lstStyle/>
          <a:p>
            <a:pPr eaLnBrk="1" hangingPunct="1"/>
            <a:r>
              <a:rPr lang="en-US" sz="3600" dirty="0" smtClean="0"/>
              <a:t>Acetylcholine (</a:t>
            </a:r>
            <a:r>
              <a:rPr lang="en-US" sz="3600" dirty="0" err="1" smtClean="0"/>
              <a:t>ACh</a:t>
            </a:r>
            <a:r>
              <a:rPr lang="en-US" sz="3600" dirty="0" smtClean="0"/>
              <a:t>)</a:t>
            </a:r>
          </a:p>
          <a:p>
            <a:pPr marL="862013" lvl="1" indent="-404813" eaLnBrk="1" hangingPunct="1"/>
            <a:r>
              <a:rPr lang="en-US" sz="3200" dirty="0" smtClean="0"/>
              <a:t>Smooth muscle, cardiac muscle, and exocrine glands</a:t>
            </a:r>
          </a:p>
          <a:p>
            <a:pPr marL="862013" lvl="1" indent="-404813" eaLnBrk="1" hangingPunct="1"/>
            <a:r>
              <a:rPr lang="en-US" sz="3200" dirty="0" err="1" smtClean="0"/>
              <a:t>Anticholinergics</a:t>
            </a:r>
            <a:r>
              <a:rPr lang="en-US" sz="3200" dirty="0" smtClean="0"/>
              <a:t> block </a:t>
            </a:r>
            <a:r>
              <a:rPr lang="en-US" sz="3200" dirty="0" err="1" smtClean="0"/>
              <a:t>ACh</a:t>
            </a:r>
            <a:r>
              <a:rPr lang="en-US" sz="3200" dirty="0" smtClean="0"/>
              <a:t> receptors</a:t>
            </a:r>
          </a:p>
          <a:p>
            <a:pPr eaLnBrk="1" hangingPunct="1"/>
            <a:r>
              <a:rPr lang="en-US" sz="2000" dirty="0" smtClean="0"/>
              <a:t>GABA</a:t>
            </a:r>
          </a:p>
          <a:p>
            <a:pPr eaLnBrk="1" hangingPunct="1"/>
            <a:r>
              <a:rPr lang="en-US" sz="2000" dirty="0" smtClean="0"/>
              <a:t>Dopamine</a:t>
            </a:r>
          </a:p>
          <a:p>
            <a:pPr eaLnBrk="1" hangingPunct="1"/>
            <a:r>
              <a:rPr lang="en-US" sz="2000" dirty="0" smtClean="0"/>
              <a:t>Epinephrine</a:t>
            </a:r>
          </a:p>
          <a:p>
            <a:pPr eaLnBrk="1" hangingPunct="1"/>
            <a:r>
              <a:rPr lang="en-US" sz="2000" dirty="0" smtClean="0"/>
              <a:t>Serotonin</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z="4000" smtClean="0"/>
              <a:t>Factors that Influence Drug Action</a:t>
            </a:r>
          </a:p>
        </p:txBody>
      </p:sp>
      <p:sp>
        <p:nvSpPr>
          <p:cNvPr id="4" name="Date Placeholder 3"/>
          <p:cNvSpPr>
            <a:spLocks noGrp="1"/>
          </p:cNvSpPr>
          <p:nvPr>
            <p:ph type="dt" sz="half" idx="10"/>
          </p:nvPr>
        </p:nvSpPr>
        <p:spPr/>
        <p:txBody>
          <a:bodyPr/>
          <a:lstStyle/>
          <a:p>
            <a:fld id="{FFD9BD25-5E99-400A-9196-2AB2EBFCEF4B}"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38</a:t>
            </a:fld>
            <a:endParaRPr lang="en-US"/>
          </a:p>
        </p:txBody>
      </p:sp>
      <p:sp>
        <p:nvSpPr>
          <p:cNvPr id="25603" name="Rectangle 3"/>
          <p:cNvSpPr>
            <a:spLocks noGrp="1" noChangeArrowheads="1"/>
          </p:cNvSpPr>
          <p:nvPr>
            <p:ph sz="quarter" idx="1"/>
          </p:nvPr>
        </p:nvSpPr>
        <p:spPr>
          <a:noFill/>
        </p:spPr>
        <p:txBody>
          <a:bodyPr/>
          <a:lstStyle/>
          <a:p>
            <a:pPr eaLnBrk="1" hangingPunct="1"/>
            <a:r>
              <a:rPr lang="en-US" smtClean="0"/>
              <a:t>Age</a:t>
            </a:r>
          </a:p>
          <a:p>
            <a:pPr marL="457200" lvl="1" indent="0" eaLnBrk="1" hangingPunct="1">
              <a:buFontTx/>
              <a:buNone/>
            </a:pPr>
            <a:r>
              <a:rPr lang="en-US" smtClean="0"/>
              <a:t>Pediatric patients and elderly patients may need a reduced dose because of smaller size or inability of liver to metabolize medication</a:t>
            </a:r>
          </a:p>
          <a:p>
            <a:pPr eaLnBrk="1" hangingPunct="1"/>
            <a:r>
              <a:rPr lang="en-US" smtClean="0"/>
              <a:t>Disease</a:t>
            </a:r>
          </a:p>
          <a:p>
            <a:pPr marL="457200" lvl="1" indent="0" eaLnBrk="1" hangingPunct="1">
              <a:buFontTx/>
              <a:buNone/>
            </a:pPr>
            <a:r>
              <a:rPr lang="en-US" smtClean="0"/>
              <a:t>Specific diseases may hinder the pharmacokinetic process of some drugs</a:t>
            </a:r>
          </a:p>
          <a:p>
            <a:pPr eaLnBrk="1" hangingPunct="1"/>
            <a:r>
              <a:rPr lang="en-US" smtClean="0"/>
              <a:t>Mental State, Genes, Gender</a:t>
            </a: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Major Neurotransmitters</a:t>
            </a:r>
          </a:p>
        </p:txBody>
      </p:sp>
      <p:sp>
        <p:nvSpPr>
          <p:cNvPr id="4" name="Date Placeholder 3"/>
          <p:cNvSpPr>
            <a:spLocks noGrp="1"/>
          </p:cNvSpPr>
          <p:nvPr>
            <p:ph type="dt" sz="half" idx="10"/>
          </p:nvPr>
        </p:nvSpPr>
        <p:spPr/>
        <p:txBody>
          <a:bodyPr/>
          <a:lstStyle/>
          <a:p>
            <a:fld id="{7C663435-69DB-4B55-9D5B-8A6DC2BC9F84}"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380</a:t>
            </a:fld>
            <a:endParaRPr lang="en-US"/>
          </a:p>
        </p:txBody>
      </p:sp>
      <p:sp>
        <p:nvSpPr>
          <p:cNvPr id="16387" name="Rectangle 3"/>
          <p:cNvSpPr>
            <a:spLocks noGrp="1" noChangeArrowheads="1"/>
          </p:cNvSpPr>
          <p:nvPr>
            <p:ph sz="quarter" idx="1"/>
          </p:nvPr>
        </p:nvSpPr>
        <p:spPr/>
        <p:txBody>
          <a:bodyPr/>
          <a:lstStyle/>
          <a:p>
            <a:pPr eaLnBrk="1" hangingPunct="1"/>
            <a:r>
              <a:rPr lang="en-US" sz="2400" dirty="0" smtClean="0"/>
              <a:t>Acetylcholine</a:t>
            </a:r>
          </a:p>
          <a:p>
            <a:pPr eaLnBrk="1" hangingPunct="1"/>
            <a:r>
              <a:rPr lang="en-US" sz="4000" dirty="0" smtClean="0"/>
              <a:t>GABA </a:t>
            </a:r>
            <a:r>
              <a:rPr lang="en-US" sz="3600" dirty="0" smtClean="0"/>
              <a:t>(gamma-</a:t>
            </a:r>
            <a:r>
              <a:rPr lang="en-US" sz="3600" dirty="0" err="1" smtClean="0"/>
              <a:t>aminobutyric</a:t>
            </a:r>
            <a:r>
              <a:rPr lang="en-US" sz="3600" dirty="0" smtClean="0"/>
              <a:t> acid)</a:t>
            </a:r>
          </a:p>
          <a:p>
            <a:pPr marL="463550" lvl="1" indent="-6350" eaLnBrk="1" hangingPunct="1">
              <a:buFontTx/>
              <a:buNone/>
            </a:pPr>
            <a:r>
              <a:rPr lang="en-US" sz="3600" dirty="0" smtClean="0"/>
              <a:t>Regulates message delivery system of the brain</a:t>
            </a:r>
          </a:p>
          <a:p>
            <a:pPr eaLnBrk="1" hangingPunct="1"/>
            <a:r>
              <a:rPr lang="en-US" sz="2400" dirty="0" smtClean="0"/>
              <a:t>Dopamine</a:t>
            </a:r>
          </a:p>
          <a:p>
            <a:pPr eaLnBrk="1" hangingPunct="1"/>
            <a:r>
              <a:rPr lang="en-US" sz="2400" dirty="0" smtClean="0"/>
              <a:t>Epinephrine</a:t>
            </a:r>
          </a:p>
          <a:p>
            <a:pPr eaLnBrk="1" hangingPunct="1"/>
            <a:r>
              <a:rPr lang="en-US" sz="2400" dirty="0" smtClean="0"/>
              <a:t>Serotonin</a:t>
            </a:r>
          </a:p>
        </p:txBody>
      </p:sp>
    </p:spTree>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Major Neurotransmitters</a:t>
            </a:r>
          </a:p>
        </p:txBody>
      </p:sp>
      <p:sp>
        <p:nvSpPr>
          <p:cNvPr id="4" name="Date Placeholder 3"/>
          <p:cNvSpPr>
            <a:spLocks noGrp="1"/>
          </p:cNvSpPr>
          <p:nvPr>
            <p:ph type="dt" sz="half" idx="10"/>
          </p:nvPr>
        </p:nvSpPr>
        <p:spPr/>
        <p:txBody>
          <a:bodyPr/>
          <a:lstStyle/>
          <a:p>
            <a:fld id="{C2E7608B-25CA-4010-8FCF-0C616373B9C5}"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381</a:t>
            </a:fld>
            <a:endParaRPr lang="en-US"/>
          </a:p>
        </p:txBody>
      </p:sp>
      <p:sp>
        <p:nvSpPr>
          <p:cNvPr id="17411" name="Rectangle 3"/>
          <p:cNvSpPr>
            <a:spLocks noGrp="1" noChangeArrowheads="1"/>
          </p:cNvSpPr>
          <p:nvPr>
            <p:ph sz="quarter" idx="1"/>
          </p:nvPr>
        </p:nvSpPr>
        <p:spPr/>
        <p:txBody>
          <a:bodyPr/>
          <a:lstStyle/>
          <a:p>
            <a:pPr eaLnBrk="1" hangingPunct="1"/>
            <a:r>
              <a:rPr lang="en-US" sz="2400" dirty="0" smtClean="0"/>
              <a:t>Acetylcholine</a:t>
            </a:r>
          </a:p>
          <a:p>
            <a:pPr eaLnBrk="1" hangingPunct="1"/>
            <a:r>
              <a:rPr lang="en-US" sz="2400" dirty="0" smtClean="0"/>
              <a:t>GABA</a:t>
            </a:r>
          </a:p>
          <a:p>
            <a:pPr eaLnBrk="1" hangingPunct="1"/>
            <a:r>
              <a:rPr lang="en-US" sz="4000" dirty="0" smtClean="0"/>
              <a:t>Dopamine</a:t>
            </a:r>
          </a:p>
          <a:p>
            <a:pPr lvl="1" eaLnBrk="1" hangingPunct="1">
              <a:buFontTx/>
              <a:buNone/>
            </a:pPr>
            <a:r>
              <a:rPr lang="en-US" sz="3600" dirty="0" smtClean="0"/>
              <a:t>Acts on the CNS and kidneys</a:t>
            </a:r>
          </a:p>
          <a:p>
            <a:pPr eaLnBrk="1" hangingPunct="1"/>
            <a:r>
              <a:rPr lang="en-US" sz="2400" dirty="0" smtClean="0"/>
              <a:t>Epinephrine</a:t>
            </a:r>
          </a:p>
          <a:p>
            <a:pPr eaLnBrk="1" hangingPunct="1"/>
            <a:r>
              <a:rPr lang="en-US" sz="2400" dirty="0" smtClean="0"/>
              <a:t>Serotonin</a:t>
            </a:r>
          </a:p>
        </p:txBody>
      </p:sp>
    </p:spTree>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Major Neurotransmitters</a:t>
            </a:r>
          </a:p>
        </p:txBody>
      </p:sp>
      <p:sp>
        <p:nvSpPr>
          <p:cNvPr id="4" name="Date Placeholder 3"/>
          <p:cNvSpPr>
            <a:spLocks noGrp="1"/>
          </p:cNvSpPr>
          <p:nvPr>
            <p:ph type="dt" sz="half" idx="10"/>
          </p:nvPr>
        </p:nvSpPr>
        <p:spPr/>
        <p:txBody>
          <a:bodyPr/>
          <a:lstStyle/>
          <a:p>
            <a:fld id="{99E11A62-FA4C-4522-A4EC-9C2B79F55E5C}"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382</a:t>
            </a:fld>
            <a:endParaRPr lang="en-US"/>
          </a:p>
        </p:txBody>
      </p:sp>
      <p:sp>
        <p:nvSpPr>
          <p:cNvPr id="18435" name="Rectangle 3"/>
          <p:cNvSpPr>
            <a:spLocks noGrp="1" noChangeArrowheads="1"/>
          </p:cNvSpPr>
          <p:nvPr>
            <p:ph sz="quarter" idx="1"/>
          </p:nvPr>
        </p:nvSpPr>
        <p:spPr/>
        <p:txBody>
          <a:bodyPr/>
          <a:lstStyle/>
          <a:p>
            <a:pPr eaLnBrk="1" hangingPunct="1">
              <a:lnSpc>
                <a:spcPct val="90000"/>
              </a:lnSpc>
            </a:pPr>
            <a:r>
              <a:rPr lang="en-US" sz="2400" dirty="0" smtClean="0"/>
              <a:t>Acetylcholine</a:t>
            </a:r>
          </a:p>
          <a:p>
            <a:pPr eaLnBrk="1" hangingPunct="1">
              <a:lnSpc>
                <a:spcPct val="90000"/>
              </a:lnSpc>
            </a:pPr>
            <a:r>
              <a:rPr lang="en-US" sz="2400" dirty="0" smtClean="0"/>
              <a:t>GABA</a:t>
            </a:r>
          </a:p>
          <a:p>
            <a:pPr eaLnBrk="1" hangingPunct="1">
              <a:lnSpc>
                <a:spcPct val="90000"/>
              </a:lnSpc>
            </a:pPr>
            <a:r>
              <a:rPr lang="en-US" sz="2400" dirty="0" smtClean="0"/>
              <a:t>Dopamine</a:t>
            </a:r>
          </a:p>
          <a:p>
            <a:pPr eaLnBrk="1" hangingPunct="1">
              <a:lnSpc>
                <a:spcPct val="90000"/>
              </a:lnSpc>
            </a:pPr>
            <a:r>
              <a:rPr lang="en-US" sz="4000" dirty="0" smtClean="0"/>
              <a:t>Epinephrine</a:t>
            </a:r>
          </a:p>
          <a:p>
            <a:pPr lvl="1" eaLnBrk="1" hangingPunct="1">
              <a:lnSpc>
                <a:spcPct val="90000"/>
              </a:lnSpc>
            </a:pPr>
            <a:r>
              <a:rPr lang="en-US" sz="3600" dirty="0" smtClean="0"/>
              <a:t>Acts on cardiac and bronchodilator receptors</a:t>
            </a:r>
          </a:p>
          <a:p>
            <a:pPr lvl="1" eaLnBrk="1" hangingPunct="1">
              <a:lnSpc>
                <a:spcPct val="90000"/>
              </a:lnSpc>
            </a:pPr>
            <a:r>
              <a:rPr lang="en-US" sz="3600" dirty="0" smtClean="0"/>
              <a:t>Known as Adrenaline</a:t>
            </a:r>
          </a:p>
          <a:p>
            <a:pPr eaLnBrk="1" hangingPunct="1">
              <a:lnSpc>
                <a:spcPct val="90000"/>
              </a:lnSpc>
            </a:pPr>
            <a:r>
              <a:rPr lang="en-US" sz="2400" dirty="0" smtClean="0"/>
              <a:t>Serotonin</a:t>
            </a:r>
          </a:p>
        </p:txBody>
      </p:sp>
    </p:spTree>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Major Neurotransmitters</a:t>
            </a:r>
          </a:p>
        </p:txBody>
      </p:sp>
      <p:sp>
        <p:nvSpPr>
          <p:cNvPr id="4" name="Date Placeholder 3"/>
          <p:cNvSpPr>
            <a:spLocks noGrp="1"/>
          </p:cNvSpPr>
          <p:nvPr>
            <p:ph type="dt" sz="half" idx="10"/>
          </p:nvPr>
        </p:nvSpPr>
        <p:spPr/>
        <p:txBody>
          <a:bodyPr/>
          <a:lstStyle/>
          <a:p>
            <a:fld id="{00C93FE3-642B-4459-B102-F355E2FD00DC}"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383</a:t>
            </a:fld>
            <a:endParaRPr lang="en-US"/>
          </a:p>
        </p:txBody>
      </p:sp>
      <p:sp>
        <p:nvSpPr>
          <p:cNvPr id="19459" name="Rectangle 3"/>
          <p:cNvSpPr>
            <a:spLocks noGrp="1" noChangeArrowheads="1"/>
          </p:cNvSpPr>
          <p:nvPr>
            <p:ph sz="quarter" idx="1"/>
          </p:nvPr>
        </p:nvSpPr>
        <p:spPr>
          <a:xfrm>
            <a:off x="685800" y="1981200"/>
            <a:ext cx="8001000" cy="4114800"/>
          </a:xfrm>
        </p:spPr>
        <p:txBody>
          <a:bodyPr/>
          <a:lstStyle/>
          <a:p>
            <a:pPr eaLnBrk="1" hangingPunct="1"/>
            <a:r>
              <a:rPr lang="en-US" sz="2400" dirty="0" smtClean="0"/>
              <a:t>Acetylcholine</a:t>
            </a:r>
          </a:p>
          <a:p>
            <a:pPr eaLnBrk="1" hangingPunct="1"/>
            <a:r>
              <a:rPr lang="en-US" sz="2400" dirty="0" smtClean="0"/>
              <a:t>GABA</a:t>
            </a:r>
          </a:p>
          <a:p>
            <a:pPr eaLnBrk="1" hangingPunct="1"/>
            <a:r>
              <a:rPr lang="en-US" sz="2400" dirty="0" smtClean="0"/>
              <a:t>Dopamine</a:t>
            </a:r>
          </a:p>
          <a:p>
            <a:pPr eaLnBrk="1" hangingPunct="1"/>
            <a:r>
              <a:rPr lang="en-US" sz="2400" dirty="0" smtClean="0"/>
              <a:t>Epinephrine</a:t>
            </a:r>
          </a:p>
          <a:p>
            <a:pPr eaLnBrk="1" hangingPunct="1"/>
            <a:r>
              <a:rPr lang="en-US" sz="3600" dirty="0" smtClean="0"/>
              <a:t>Serotonin</a:t>
            </a:r>
          </a:p>
          <a:p>
            <a:pPr lvl="1" eaLnBrk="1" hangingPunct="1"/>
            <a:r>
              <a:rPr lang="en-US" sz="3200" dirty="0" smtClean="0"/>
              <a:t>Acts on smooth muscle and gastric mucosa (causes vasoconstriction)</a:t>
            </a:r>
          </a:p>
          <a:p>
            <a:pPr lvl="1" eaLnBrk="1" hangingPunct="1"/>
            <a:r>
              <a:rPr lang="en-US" sz="3200" dirty="0" smtClean="0"/>
              <a:t>Emotional responses: depression, anxiety</a:t>
            </a:r>
          </a:p>
        </p:txBody>
      </p:sp>
    </p:spTree>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eaLnBrk="1" hangingPunct="1"/>
            <a:r>
              <a:rPr lang="en-US" sz="4000" smtClean="0"/>
              <a:t>Communication by Neurotransmitters</a:t>
            </a:r>
          </a:p>
        </p:txBody>
      </p:sp>
      <p:sp>
        <p:nvSpPr>
          <p:cNvPr id="7" name="Date Placeholder 6"/>
          <p:cNvSpPr>
            <a:spLocks noGrp="1"/>
          </p:cNvSpPr>
          <p:nvPr>
            <p:ph type="dt" sz="half" idx="10"/>
          </p:nvPr>
        </p:nvSpPr>
        <p:spPr/>
        <p:txBody>
          <a:bodyPr/>
          <a:lstStyle/>
          <a:p>
            <a:fld id="{BC010576-AFA4-4E13-AF40-903E10D4FC33}" type="datetime12">
              <a:rPr lang="en-US" smtClean="0"/>
              <a:pPr/>
              <a:t>4:25 PM</a:t>
            </a:fld>
            <a:endParaRPr lang="en-US"/>
          </a:p>
        </p:txBody>
      </p:sp>
      <p:sp>
        <p:nvSpPr>
          <p:cNvPr id="9" name="Footer Placeholder 8"/>
          <p:cNvSpPr>
            <a:spLocks noGrp="1"/>
          </p:cNvSpPr>
          <p:nvPr>
            <p:ph type="ftr" sz="quarter" idx="11"/>
          </p:nvPr>
        </p:nvSpPr>
        <p:spPr/>
        <p:txBody>
          <a:bodyPr/>
          <a:lstStyle/>
          <a:p>
            <a:r>
              <a:rPr lang="en-US" smtClean="0"/>
              <a:t>Nursing  Pharmacology</a:t>
            </a:r>
            <a:endParaRPr lang="en-US"/>
          </a:p>
        </p:txBody>
      </p:sp>
      <p:sp>
        <p:nvSpPr>
          <p:cNvPr id="8" name="Slide Number Placeholder 7"/>
          <p:cNvSpPr>
            <a:spLocks noGrp="1"/>
          </p:cNvSpPr>
          <p:nvPr>
            <p:ph type="sldNum" sz="quarter" idx="12"/>
          </p:nvPr>
        </p:nvSpPr>
        <p:spPr/>
        <p:txBody>
          <a:bodyPr/>
          <a:lstStyle/>
          <a:p>
            <a:fld id="{B3FF6EFA-CE3E-45B5-8032-ADD62FD9E906}" type="slidenum">
              <a:rPr lang="en-US" smtClean="0"/>
              <a:pPr/>
              <a:t>384</a:t>
            </a:fld>
            <a:endParaRPr lang="en-US"/>
          </a:p>
        </p:txBody>
      </p:sp>
      <p:sp>
        <p:nvSpPr>
          <p:cNvPr id="20483" name="Text Box 6"/>
          <p:cNvSpPr txBox="1">
            <a:spLocks noChangeArrowheads="1"/>
          </p:cNvSpPr>
          <p:nvPr/>
        </p:nvSpPr>
        <p:spPr bwMode="auto">
          <a:xfrm>
            <a:off x="1981200" y="5257800"/>
            <a:ext cx="5486400" cy="1187450"/>
          </a:xfrm>
          <a:prstGeom prst="rect">
            <a:avLst/>
          </a:prstGeom>
          <a:noFill/>
          <a:ln w="9525">
            <a:noFill/>
            <a:miter lim="800000"/>
            <a:headEnd/>
            <a:tailEnd/>
          </a:ln>
        </p:spPr>
        <p:txBody>
          <a:bodyPr>
            <a:spAutoFit/>
          </a:bodyPr>
          <a:lstStyle/>
          <a:p>
            <a:pPr>
              <a:spcBef>
                <a:spcPct val="50000"/>
              </a:spcBef>
            </a:pPr>
            <a:r>
              <a:rPr lang="en-US"/>
              <a:t>Neurotransmitters are released from one axon and received by another neuron’s dendrites.</a:t>
            </a:r>
          </a:p>
        </p:txBody>
      </p:sp>
      <p:grpSp>
        <p:nvGrpSpPr>
          <p:cNvPr id="2" name="Group 10"/>
          <p:cNvGrpSpPr>
            <a:grpSpLocks/>
          </p:cNvGrpSpPr>
          <p:nvPr/>
        </p:nvGrpSpPr>
        <p:grpSpPr bwMode="auto">
          <a:xfrm>
            <a:off x="1371600" y="1981200"/>
            <a:ext cx="6477000" cy="3200400"/>
            <a:chOff x="288" y="1248"/>
            <a:chExt cx="4080" cy="2016"/>
          </a:xfrm>
        </p:grpSpPr>
        <p:sp>
          <p:nvSpPr>
            <p:cNvPr id="20485" name="Rectangle 9"/>
            <p:cNvSpPr>
              <a:spLocks noChangeArrowheads="1"/>
            </p:cNvSpPr>
            <p:nvPr/>
          </p:nvSpPr>
          <p:spPr bwMode="auto">
            <a:xfrm>
              <a:off x="288" y="1248"/>
              <a:ext cx="4080" cy="2016"/>
            </a:xfrm>
            <a:prstGeom prst="rect">
              <a:avLst/>
            </a:prstGeom>
            <a:solidFill>
              <a:schemeClr val="bg1"/>
            </a:solidFill>
            <a:ln w="9525">
              <a:solidFill>
                <a:schemeClr val="tx1"/>
              </a:solidFill>
              <a:miter lim="800000"/>
              <a:headEnd/>
              <a:tailEnd/>
            </a:ln>
          </p:spPr>
          <p:txBody>
            <a:bodyPr wrap="none" anchor="ctr"/>
            <a:lstStyle/>
            <a:p>
              <a:endParaRPr lang="en-US"/>
            </a:p>
          </p:txBody>
        </p:sp>
        <p:pic>
          <p:nvPicPr>
            <p:cNvPr id="20486" name="Picture 8" descr="Figure-06-01"/>
            <p:cNvPicPr>
              <a:picLocks noChangeAspect="1" noChangeArrowheads="1"/>
            </p:cNvPicPr>
            <p:nvPr/>
          </p:nvPicPr>
          <p:blipFill>
            <a:blip r:embed="rId2" cstate="print"/>
            <a:srcRect/>
            <a:stretch>
              <a:fillRect/>
            </a:stretch>
          </p:blipFill>
          <p:spPr bwMode="auto">
            <a:xfrm>
              <a:off x="456" y="1296"/>
              <a:ext cx="3720" cy="1868"/>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PharmCalc Template"/>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5603" name="Rectangle 3"/>
          <p:cNvSpPr>
            <a:spLocks noGrp="1" noChangeArrowheads="1"/>
          </p:cNvSpPr>
          <p:nvPr>
            <p:ph type="title"/>
          </p:nvPr>
        </p:nvSpPr>
        <p:spPr/>
        <p:txBody>
          <a:bodyPr/>
          <a:lstStyle/>
          <a:p>
            <a:pPr eaLnBrk="1" hangingPunct="1"/>
            <a:r>
              <a:rPr lang="en-US" smtClean="0"/>
              <a:t>Anticholinergic Side Effects</a:t>
            </a:r>
          </a:p>
        </p:txBody>
      </p:sp>
      <p:sp>
        <p:nvSpPr>
          <p:cNvPr id="5" name="Date Placeholder 4"/>
          <p:cNvSpPr>
            <a:spLocks noGrp="1"/>
          </p:cNvSpPr>
          <p:nvPr>
            <p:ph type="dt" sz="half" idx="10"/>
          </p:nvPr>
        </p:nvSpPr>
        <p:spPr/>
        <p:txBody>
          <a:bodyPr/>
          <a:lstStyle/>
          <a:p>
            <a:fld id="{B6229409-1859-4F67-8445-314E3B6CCC54}" type="datetime12">
              <a:rPr lang="en-US" smtClean="0"/>
              <a:pPr/>
              <a:t>4:25 PM</a:t>
            </a:fld>
            <a:endParaRPr lang="en-US"/>
          </a:p>
        </p:txBody>
      </p:sp>
      <p:sp>
        <p:nvSpPr>
          <p:cNvPr id="7" name="Footer Placeholder 6"/>
          <p:cNvSpPr>
            <a:spLocks noGrp="1"/>
          </p:cNvSpPr>
          <p:nvPr>
            <p:ph type="ftr" sz="quarter" idx="11"/>
          </p:nvPr>
        </p:nvSpPr>
        <p:spPr/>
        <p:txBody>
          <a:bodyPr/>
          <a:lstStyle/>
          <a:p>
            <a:r>
              <a:rPr lang="en-US" smtClean="0"/>
              <a:t>Nursing  Pharmacology</a:t>
            </a:r>
            <a:endParaRPr lang="en-US"/>
          </a:p>
        </p:txBody>
      </p:sp>
      <p:sp>
        <p:nvSpPr>
          <p:cNvPr id="6" name="Slide Number Placeholder 5"/>
          <p:cNvSpPr>
            <a:spLocks noGrp="1"/>
          </p:cNvSpPr>
          <p:nvPr>
            <p:ph type="sldNum" sz="quarter" idx="12"/>
          </p:nvPr>
        </p:nvSpPr>
        <p:spPr/>
        <p:txBody>
          <a:bodyPr/>
          <a:lstStyle/>
          <a:p>
            <a:fld id="{B3FF6EFA-CE3E-45B5-8032-ADD62FD9E906}" type="slidenum">
              <a:rPr lang="en-US" smtClean="0"/>
              <a:pPr/>
              <a:t>385</a:t>
            </a:fld>
            <a:endParaRPr lang="en-US"/>
          </a:p>
        </p:txBody>
      </p:sp>
      <p:sp>
        <p:nvSpPr>
          <p:cNvPr id="25604" name="Rectangle 4"/>
          <p:cNvSpPr>
            <a:spLocks noGrp="1" noChangeArrowheads="1"/>
          </p:cNvSpPr>
          <p:nvPr>
            <p:ph sz="quarter" idx="1"/>
          </p:nvPr>
        </p:nvSpPr>
        <p:spPr/>
        <p:txBody>
          <a:bodyPr/>
          <a:lstStyle/>
          <a:p>
            <a:pPr eaLnBrk="1" hangingPunct="1"/>
            <a:r>
              <a:rPr lang="en-US" smtClean="0"/>
              <a:t>Decreased GI motility</a:t>
            </a:r>
          </a:p>
          <a:p>
            <a:pPr eaLnBrk="1" hangingPunct="1"/>
            <a:r>
              <a:rPr lang="en-US" smtClean="0"/>
              <a:t>Decreased sweating</a:t>
            </a:r>
          </a:p>
          <a:p>
            <a:pPr eaLnBrk="1" hangingPunct="1"/>
            <a:r>
              <a:rPr lang="en-US" smtClean="0"/>
              <a:t>Decreased urination</a:t>
            </a:r>
          </a:p>
          <a:p>
            <a:pPr eaLnBrk="1" hangingPunct="1"/>
            <a:r>
              <a:rPr lang="en-US" smtClean="0"/>
              <a:t>Dilated pupils</a:t>
            </a:r>
          </a:p>
          <a:p>
            <a:pPr eaLnBrk="1" hangingPunct="1"/>
            <a:r>
              <a:rPr lang="en-US" smtClean="0"/>
              <a:t>Dry eyes</a:t>
            </a:r>
          </a:p>
          <a:p>
            <a:pPr eaLnBrk="1" hangingPunct="1"/>
            <a:r>
              <a:rPr lang="en-US" smtClean="0"/>
              <a:t>Dry mouth</a:t>
            </a:r>
          </a:p>
        </p:txBody>
      </p:sp>
    </p:spTree>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b="1" dirty="0" smtClean="0"/>
              <a:t>I: ANTI-DEPRESSANTS</a:t>
            </a:r>
          </a:p>
        </p:txBody>
      </p:sp>
      <p:sp>
        <p:nvSpPr>
          <p:cNvPr id="7" name="Date Placeholder 6"/>
          <p:cNvSpPr>
            <a:spLocks noGrp="1"/>
          </p:cNvSpPr>
          <p:nvPr>
            <p:ph type="dt" sz="half" idx="10"/>
          </p:nvPr>
        </p:nvSpPr>
        <p:spPr/>
        <p:txBody>
          <a:bodyPr/>
          <a:lstStyle/>
          <a:p>
            <a:fld id="{CCC10ECE-2F87-4CF7-B57B-9C04DD6D7AA9}"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4100" name="Slide Number Placeholder 5"/>
          <p:cNvSpPr>
            <a:spLocks noGrp="1"/>
          </p:cNvSpPr>
          <p:nvPr>
            <p:ph type="sldNum" sz="quarter" idx="12"/>
          </p:nvPr>
        </p:nvSpPr>
        <p:spPr/>
        <p:txBody>
          <a:bodyPr/>
          <a:lstStyle/>
          <a:p>
            <a:pPr>
              <a:defRPr/>
            </a:pPr>
            <a:fld id="{628F7C36-FAA3-4BA5-8137-A058D46578C7}" type="slidenum">
              <a:rPr lang="en-US"/>
              <a:pPr>
                <a:defRPr/>
              </a:pPr>
              <a:t>386</a:t>
            </a:fld>
            <a:endParaRPr lang="en-US" dirty="0"/>
          </a:p>
        </p:txBody>
      </p:sp>
      <p:sp>
        <p:nvSpPr>
          <p:cNvPr id="3075" name="Rectangle 3"/>
          <p:cNvSpPr>
            <a:spLocks noGrp="1" noChangeArrowheads="1"/>
          </p:cNvSpPr>
          <p:nvPr>
            <p:ph sz="quarter" idx="1"/>
          </p:nvPr>
        </p:nvSpPr>
        <p:spPr/>
        <p:txBody>
          <a:bodyPr/>
          <a:lstStyle/>
          <a:p>
            <a:pPr eaLnBrk="1" hangingPunct="1"/>
            <a:r>
              <a:rPr lang="en-US" dirty="0" smtClean="0"/>
              <a:t>All current antidepressants affect the serotonin  and/or </a:t>
            </a:r>
            <a:r>
              <a:rPr lang="en-US" dirty="0" err="1" smtClean="0"/>
              <a:t>noradrenaline</a:t>
            </a:r>
            <a:r>
              <a:rPr lang="en-US" dirty="0" smtClean="0"/>
              <a:t> systems in the brain.</a:t>
            </a:r>
          </a:p>
          <a:p>
            <a:pPr eaLnBrk="1" hangingPunct="1"/>
            <a:r>
              <a:rPr lang="en-US" dirty="0" smtClean="0"/>
              <a:t>Their effect on monoamine availability is immediate, but the clinical response  occurs after about 3 weeks.</a:t>
            </a:r>
          </a:p>
          <a:p>
            <a:pPr eaLnBrk="1" hangingPunct="1"/>
            <a:r>
              <a:rPr lang="en-US" dirty="0" smtClean="0"/>
              <a:t>About 10% of depression becomes chronic &amp; requires regular follow up.</a:t>
            </a:r>
          </a:p>
        </p:txBody>
      </p:sp>
    </p:spTree>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ctrTitle"/>
          </p:nvPr>
        </p:nvSpPr>
        <p:spPr/>
        <p:txBody>
          <a:bodyPr/>
          <a:lstStyle/>
          <a:p>
            <a:endParaRPr lang="en-US"/>
          </a:p>
        </p:txBody>
      </p:sp>
    </p:spTree>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a:xfrm>
            <a:off x="457200" y="152400"/>
            <a:ext cx="8229600" cy="381000"/>
          </a:xfrm>
        </p:spPr>
        <p:txBody>
          <a:bodyPr rtlCol="0">
            <a:noAutofit/>
          </a:bodyPr>
          <a:lstStyle/>
          <a:p>
            <a:pPr algn="l">
              <a:defRPr/>
            </a:pPr>
            <a:r>
              <a:rPr lang="en-US" sz="3200" b="1" dirty="0" smtClean="0"/>
              <a:t>S/E:</a:t>
            </a:r>
          </a:p>
        </p:txBody>
      </p:sp>
      <p:sp>
        <p:nvSpPr>
          <p:cNvPr id="7" name="Date Placeholder 6"/>
          <p:cNvSpPr>
            <a:spLocks noGrp="1"/>
          </p:cNvSpPr>
          <p:nvPr>
            <p:ph type="dt" sz="half" idx="10"/>
          </p:nvPr>
        </p:nvSpPr>
        <p:spPr/>
        <p:txBody>
          <a:bodyPr/>
          <a:lstStyle/>
          <a:p>
            <a:fld id="{73F8763A-502B-460F-8E09-5274189C3B32}"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8196" name="Slide Number Placeholder 5"/>
          <p:cNvSpPr>
            <a:spLocks noGrp="1"/>
          </p:cNvSpPr>
          <p:nvPr>
            <p:ph type="sldNum" sz="quarter" idx="12"/>
          </p:nvPr>
        </p:nvSpPr>
        <p:spPr/>
        <p:txBody>
          <a:bodyPr/>
          <a:lstStyle/>
          <a:p>
            <a:pPr>
              <a:defRPr/>
            </a:pPr>
            <a:fld id="{17F94A36-9084-4540-92CD-8903616522C4}" type="slidenum">
              <a:rPr lang="en-US"/>
              <a:pPr>
                <a:defRPr/>
              </a:pPr>
              <a:t>388</a:t>
            </a:fld>
            <a:endParaRPr lang="en-US"/>
          </a:p>
        </p:txBody>
      </p:sp>
      <p:sp>
        <p:nvSpPr>
          <p:cNvPr id="5123" name="Rectangle 3"/>
          <p:cNvSpPr>
            <a:spLocks noGrp="1" noChangeArrowheads="1"/>
          </p:cNvSpPr>
          <p:nvPr>
            <p:ph sz="quarter" idx="1"/>
          </p:nvPr>
        </p:nvSpPr>
        <p:spPr>
          <a:xfrm>
            <a:off x="152400" y="609600"/>
            <a:ext cx="8763000" cy="6019800"/>
          </a:xfrm>
        </p:spPr>
        <p:txBody>
          <a:bodyPr>
            <a:noAutofit/>
          </a:bodyPr>
          <a:lstStyle/>
          <a:p>
            <a:pPr eaLnBrk="1" hangingPunct="1">
              <a:lnSpc>
                <a:spcPct val="90000"/>
              </a:lnSpc>
            </a:pPr>
            <a:r>
              <a:rPr lang="en-US" dirty="0" smtClean="0"/>
              <a:t>Lethal in overdose due to uncontrolled seizures, </a:t>
            </a:r>
            <a:r>
              <a:rPr lang="en-US" dirty="0" err="1" smtClean="0"/>
              <a:t>arrythmias</a:t>
            </a:r>
            <a:r>
              <a:rPr lang="en-US" dirty="0" smtClean="0"/>
              <a:t>, hypotension.</a:t>
            </a:r>
          </a:p>
          <a:p>
            <a:pPr eaLnBrk="1" hangingPunct="1">
              <a:lnSpc>
                <a:spcPct val="90000"/>
              </a:lnSpc>
            </a:pPr>
            <a:r>
              <a:rPr lang="en-US" dirty="0" smtClean="0"/>
              <a:t>Sedation</a:t>
            </a:r>
          </a:p>
          <a:p>
            <a:pPr eaLnBrk="1" hangingPunct="1">
              <a:lnSpc>
                <a:spcPct val="90000"/>
              </a:lnSpc>
            </a:pPr>
            <a:r>
              <a:rPr lang="en-US" dirty="0" smtClean="0"/>
              <a:t>Seizures (</a:t>
            </a:r>
            <a:r>
              <a:rPr lang="en-US" dirty="0" err="1" smtClean="0"/>
              <a:t>clomipramine</a:t>
            </a:r>
            <a:r>
              <a:rPr lang="en-US" dirty="0" smtClean="0"/>
              <a:t> &amp; </a:t>
            </a:r>
            <a:r>
              <a:rPr lang="en-US" dirty="0" err="1" smtClean="0"/>
              <a:t>maproptiline</a:t>
            </a:r>
            <a:r>
              <a:rPr lang="en-US" dirty="0" smtClean="0"/>
              <a:t>)</a:t>
            </a:r>
          </a:p>
          <a:p>
            <a:pPr eaLnBrk="1" hangingPunct="1">
              <a:lnSpc>
                <a:spcPct val="90000"/>
              </a:lnSpc>
            </a:pPr>
            <a:r>
              <a:rPr lang="en-US" dirty="0" smtClean="0"/>
              <a:t>CVS: hypotension, tachycardia, </a:t>
            </a:r>
          </a:p>
          <a:p>
            <a:pPr eaLnBrk="1" hangingPunct="1">
              <a:lnSpc>
                <a:spcPct val="90000"/>
              </a:lnSpc>
            </a:pPr>
            <a:r>
              <a:rPr lang="en-US" dirty="0" smtClean="0"/>
              <a:t>Decreased libido, orgasmic dysfunction in females.</a:t>
            </a:r>
          </a:p>
          <a:p>
            <a:pPr eaLnBrk="1" hangingPunct="1">
              <a:lnSpc>
                <a:spcPct val="90000"/>
              </a:lnSpc>
            </a:pPr>
            <a:r>
              <a:rPr lang="en-US" dirty="0" smtClean="0"/>
              <a:t>Weight gain (increased appetite)</a:t>
            </a:r>
          </a:p>
          <a:p>
            <a:pPr eaLnBrk="1" hangingPunct="1">
              <a:lnSpc>
                <a:spcPct val="90000"/>
              </a:lnSpc>
            </a:pPr>
            <a:r>
              <a:rPr lang="en-US" dirty="0" smtClean="0"/>
              <a:t>Blurred vision, dry mouth, aggravation of glaucoma, urinary retention</a:t>
            </a:r>
          </a:p>
          <a:p>
            <a:pPr eaLnBrk="1" hangingPunct="1">
              <a:lnSpc>
                <a:spcPct val="90000"/>
              </a:lnSpc>
            </a:pPr>
            <a:r>
              <a:rPr lang="en-US" dirty="0" smtClean="0"/>
              <a:t>CNS: agitation, confusion, memory lapse, hallucinations.</a:t>
            </a:r>
          </a:p>
          <a:p>
            <a:pPr eaLnBrk="1" hangingPunct="1">
              <a:lnSpc>
                <a:spcPct val="90000"/>
              </a:lnSpc>
              <a:buFont typeface="Arial" charset="0"/>
              <a:buNone/>
            </a:pPr>
            <a:endParaRPr lang="en-US" b="1" dirty="0" smtClean="0"/>
          </a:p>
          <a:p>
            <a:pPr eaLnBrk="1" hangingPunct="1">
              <a:lnSpc>
                <a:spcPct val="90000"/>
              </a:lnSpc>
            </a:pPr>
            <a:endParaRPr lang="en-US" b="1" dirty="0" smtClean="0"/>
          </a:p>
          <a:p>
            <a:pPr eaLnBrk="1" hangingPunct="1">
              <a:lnSpc>
                <a:spcPct val="90000"/>
              </a:lnSpc>
            </a:pPr>
            <a:endParaRPr lang="en-US" b="1" dirty="0" smtClean="0"/>
          </a:p>
          <a:p>
            <a:pPr eaLnBrk="1" hangingPunct="1">
              <a:lnSpc>
                <a:spcPct val="90000"/>
              </a:lnSpc>
            </a:pPr>
            <a:endParaRPr lang="en-US" b="1" dirty="0" smtClean="0"/>
          </a:p>
          <a:p>
            <a:pPr eaLnBrk="1" hangingPunct="1">
              <a:lnSpc>
                <a:spcPct val="90000"/>
              </a:lnSpc>
            </a:pPr>
            <a:endParaRPr lang="en-US" b="1" dirty="0" smtClean="0"/>
          </a:p>
          <a:p>
            <a:pPr eaLnBrk="1" hangingPunct="1">
              <a:lnSpc>
                <a:spcPct val="90000"/>
              </a:lnSpc>
            </a:pPr>
            <a:endParaRPr lang="en-US" b="1" dirty="0" smtClean="0"/>
          </a:p>
          <a:p>
            <a:pPr eaLnBrk="1" hangingPunct="1">
              <a:lnSpc>
                <a:spcPct val="90000"/>
              </a:lnSpc>
            </a:pPr>
            <a:endParaRPr lang="en-US" b="1" dirty="0" smtClean="0"/>
          </a:p>
          <a:p>
            <a:pPr eaLnBrk="1" hangingPunct="1">
              <a:lnSpc>
                <a:spcPct val="90000"/>
              </a:lnSpc>
            </a:pPr>
            <a:endParaRPr lang="en-US" b="1" dirty="0" smtClean="0"/>
          </a:p>
          <a:p>
            <a:pPr eaLnBrk="1" hangingPunct="1">
              <a:lnSpc>
                <a:spcPct val="90000"/>
              </a:lnSpc>
            </a:pPr>
            <a:endParaRPr lang="en-US" b="1" dirty="0" smtClean="0"/>
          </a:p>
          <a:p>
            <a:pPr eaLnBrk="1" hangingPunct="1">
              <a:lnSpc>
                <a:spcPct val="90000"/>
              </a:lnSpc>
            </a:pPr>
            <a:endParaRPr lang="en-US" b="1" dirty="0" smtClean="0"/>
          </a:p>
          <a:p>
            <a:pPr eaLnBrk="1" hangingPunct="1">
              <a:lnSpc>
                <a:spcPct val="90000"/>
              </a:lnSpc>
              <a:buFont typeface="Wingdings" pitchFamily="2" charset="2"/>
              <a:buNone/>
            </a:pPr>
            <a:r>
              <a:rPr lang="en-US" b="1" dirty="0" smtClean="0"/>
              <a:t> </a:t>
            </a:r>
          </a:p>
        </p:txBody>
      </p:sp>
    </p:spTree>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28600" y="0"/>
            <a:ext cx="8610600" cy="609600"/>
          </a:xfrm>
        </p:spPr>
        <p:txBody>
          <a:bodyPr>
            <a:noAutofit/>
          </a:bodyPr>
          <a:lstStyle/>
          <a:p>
            <a:r>
              <a:rPr lang="en-US" sz="3200" b="1" dirty="0" smtClean="0"/>
              <a:t>2.Selective serotonin re-uptake inhibitors(SSRIs)</a:t>
            </a:r>
            <a:endParaRPr lang="en-US" sz="3200" dirty="0"/>
          </a:p>
        </p:txBody>
      </p:sp>
      <p:sp>
        <p:nvSpPr>
          <p:cNvPr id="8" name="Date Placeholder 7"/>
          <p:cNvSpPr>
            <a:spLocks noGrp="1"/>
          </p:cNvSpPr>
          <p:nvPr>
            <p:ph type="dt" sz="half" idx="10"/>
          </p:nvPr>
        </p:nvSpPr>
        <p:spPr/>
        <p:txBody>
          <a:bodyPr/>
          <a:lstStyle/>
          <a:p>
            <a:fld id="{D3B1194A-264F-4090-A9D9-18724B32CCF5}"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9220" name="Slide Number Placeholder 5"/>
          <p:cNvSpPr>
            <a:spLocks noGrp="1"/>
          </p:cNvSpPr>
          <p:nvPr>
            <p:ph type="sldNum" sz="quarter" idx="12"/>
          </p:nvPr>
        </p:nvSpPr>
        <p:spPr/>
        <p:txBody>
          <a:bodyPr/>
          <a:lstStyle/>
          <a:p>
            <a:pPr>
              <a:defRPr/>
            </a:pPr>
            <a:fld id="{065A7ECF-1000-440B-9AD7-70B4B269B6AD}" type="slidenum">
              <a:rPr lang="en-US"/>
              <a:pPr>
                <a:defRPr/>
              </a:pPr>
              <a:t>389</a:t>
            </a:fld>
            <a:endParaRPr lang="en-US"/>
          </a:p>
        </p:txBody>
      </p:sp>
      <p:sp>
        <p:nvSpPr>
          <p:cNvPr id="9219" name="Rectangle 3"/>
          <p:cNvSpPr>
            <a:spLocks noGrp="1" noChangeArrowheads="1"/>
          </p:cNvSpPr>
          <p:nvPr>
            <p:ph sz="quarter" idx="1"/>
          </p:nvPr>
        </p:nvSpPr>
        <p:spPr>
          <a:xfrm>
            <a:off x="152400" y="609600"/>
            <a:ext cx="8839200" cy="6096000"/>
          </a:xfrm>
        </p:spPr>
        <p:txBody>
          <a:bodyPr rtlCol="0">
            <a:noAutofit/>
          </a:bodyPr>
          <a:lstStyle/>
          <a:p>
            <a:pPr eaLnBrk="1" fontAlgn="auto" hangingPunct="1">
              <a:lnSpc>
                <a:spcPct val="90000"/>
              </a:lnSpc>
              <a:spcAft>
                <a:spcPts val="0"/>
              </a:spcAft>
              <a:buFont typeface="Arial" charset="0"/>
              <a:buNone/>
              <a:defRPr/>
            </a:pPr>
            <a:r>
              <a:rPr lang="en-US" b="1" dirty="0" err="1" smtClean="0"/>
              <a:t>Mxn</a:t>
            </a:r>
            <a:r>
              <a:rPr lang="en-US" b="1" dirty="0" smtClean="0"/>
              <a:t>: </a:t>
            </a:r>
            <a:r>
              <a:rPr lang="en-US" dirty="0" smtClean="0"/>
              <a:t>selectively inhibits the re-uptake of serotonin hence increasing its levels in the synaptic cleft. Has </a:t>
            </a:r>
            <a:r>
              <a:rPr lang="en-US" dirty="0" err="1" smtClean="0"/>
              <a:t>anxiolytic</a:t>
            </a:r>
            <a:r>
              <a:rPr lang="en-US" dirty="0" smtClean="0"/>
              <a:t> effect.</a:t>
            </a:r>
          </a:p>
          <a:p>
            <a:pPr eaLnBrk="1" fontAlgn="auto" hangingPunct="1">
              <a:lnSpc>
                <a:spcPct val="90000"/>
              </a:lnSpc>
              <a:spcAft>
                <a:spcPts val="0"/>
              </a:spcAft>
              <a:buFont typeface="Arial" charset="0"/>
              <a:buNone/>
              <a:defRPr/>
            </a:pPr>
            <a:r>
              <a:rPr lang="en-US" b="1" dirty="0" smtClean="0"/>
              <a:t>Include:</a:t>
            </a:r>
          </a:p>
          <a:p>
            <a:pPr>
              <a:lnSpc>
                <a:spcPct val="90000"/>
              </a:lnSpc>
              <a:defRPr/>
            </a:pPr>
            <a:r>
              <a:rPr lang="en-US" dirty="0" smtClean="0"/>
              <a:t>   </a:t>
            </a:r>
            <a:r>
              <a:rPr lang="en-US" dirty="0" err="1" smtClean="0"/>
              <a:t>Fluoxetine</a:t>
            </a:r>
            <a:r>
              <a:rPr lang="en-US" dirty="0" smtClean="0"/>
              <a:t>(</a:t>
            </a:r>
            <a:r>
              <a:rPr lang="en-US" i="1" dirty="0" err="1" smtClean="0"/>
              <a:t>prozac</a:t>
            </a:r>
            <a:r>
              <a:rPr lang="en-US" dirty="0" smtClean="0"/>
              <a:t>)</a:t>
            </a:r>
          </a:p>
          <a:p>
            <a:pPr>
              <a:lnSpc>
                <a:spcPct val="90000"/>
              </a:lnSpc>
              <a:defRPr/>
            </a:pPr>
            <a:r>
              <a:rPr lang="en-US" dirty="0" smtClean="0"/>
              <a:t>   </a:t>
            </a:r>
            <a:r>
              <a:rPr lang="en-US" dirty="0" err="1" smtClean="0"/>
              <a:t>Paroxetine</a:t>
            </a:r>
            <a:endParaRPr lang="en-US" dirty="0" smtClean="0"/>
          </a:p>
          <a:p>
            <a:pPr>
              <a:lnSpc>
                <a:spcPct val="90000"/>
              </a:lnSpc>
              <a:defRPr/>
            </a:pPr>
            <a:r>
              <a:rPr lang="en-US" b="1" dirty="0" smtClean="0"/>
              <a:t>   </a:t>
            </a:r>
            <a:r>
              <a:rPr lang="en-US" dirty="0" err="1" smtClean="0"/>
              <a:t>Citalopram</a:t>
            </a:r>
            <a:r>
              <a:rPr lang="en-US" dirty="0" smtClean="0"/>
              <a:t>, </a:t>
            </a:r>
          </a:p>
          <a:p>
            <a:pPr>
              <a:lnSpc>
                <a:spcPct val="90000"/>
              </a:lnSpc>
              <a:defRPr/>
            </a:pPr>
            <a:r>
              <a:rPr lang="en-US" dirty="0" smtClean="0"/>
              <a:t>   </a:t>
            </a:r>
            <a:r>
              <a:rPr lang="en-US" dirty="0" err="1" smtClean="0"/>
              <a:t>Sertraline</a:t>
            </a:r>
            <a:r>
              <a:rPr lang="en-US" dirty="0" smtClean="0"/>
              <a:t>, </a:t>
            </a:r>
          </a:p>
          <a:p>
            <a:pPr eaLnBrk="1" fontAlgn="auto" hangingPunct="1">
              <a:lnSpc>
                <a:spcPct val="90000"/>
              </a:lnSpc>
              <a:spcAft>
                <a:spcPts val="0"/>
              </a:spcAft>
              <a:buFont typeface="Arial" charset="0"/>
              <a:buNone/>
              <a:defRPr/>
            </a:pPr>
            <a:r>
              <a:rPr lang="en-US" dirty="0" err="1" smtClean="0"/>
              <a:t>Adm</a:t>
            </a:r>
            <a:r>
              <a:rPr lang="en-US" dirty="0" smtClean="0"/>
              <a:t>: all </a:t>
            </a:r>
            <a:r>
              <a:rPr lang="en-US" dirty="0" err="1" smtClean="0"/>
              <a:t>adminstered</a:t>
            </a:r>
            <a:r>
              <a:rPr lang="en-US" dirty="0" smtClean="0"/>
              <a:t> per oral.</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pPr eaLnBrk="1" hangingPunct="1"/>
            <a:r>
              <a:rPr lang="en-US" sz="4000" smtClean="0"/>
              <a:t>Considerations for Pediatric Patients</a:t>
            </a:r>
          </a:p>
        </p:txBody>
      </p:sp>
      <p:sp>
        <p:nvSpPr>
          <p:cNvPr id="4" name="Date Placeholder 3"/>
          <p:cNvSpPr>
            <a:spLocks noGrp="1"/>
          </p:cNvSpPr>
          <p:nvPr>
            <p:ph type="dt" sz="half" idx="10"/>
          </p:nvPr>
        </p:nvSpPr>
        <p:spPr/>
        <p:txBody>
          <a:bodyPr/>
          <a:lstStyle/>
          <a:p>
            <a:fld id="{3A3826D1-4F75-4195-8F39-82C292C52F91}"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39</a:t>
            </a:fld>
            <a:endParaRPr lang="en-US"/>
          </a:p>
        </p:txBody>
      </p:sp>
      <p:sp>
        <p:nvSpPr>
          <p:cNvPr id="28675" name="Rectangle 3"/>
          <p:cNvSpPr>
            <a:spLocks noGrp="1" noChangeArrowheads="1"/>
          </p:cNvSpPr>
          <p:nvPr>
            <p:ph sz="quarter" idx="1"/>
          </p:nvPr>
        </p:nvSpPr>
        <p:spPr>
          <a:noFill/>
        </p:spPr>
        <p:txBody>
          <a:bodyPr/>
          <a:lstStyle/>
          <a:p>
            <a:pPr eaLnBrk="1" hangingPunct="1"/>
            <a:r>
              <a:rPr lang="en-US" smtClean="0"/>
              <a:t>Wide variation between age and degree of organ-system development</a:t>
            </a:r>
          </a:p>
          <a:p>
            <a:pPr eaLnBrk="1" hangingPunct="1"/>
            <a:r>
              <a:rPr lang="en-US" smtClean="0"/>
              <a:t>Reevaluate all doses at regular intervals.</a:t>
            </a:r>
          </a:p>
          <a:p>
            <a:pPr eaLnBrk="1" hangingPunct="1"/>
            <a:r>
              <a:rPr lang="en-US" smtClean="0"/>
              <a:t>Be sure the dosage is appropriate for the child’s age.</a:t>
            </a:r>
          </a:p>
          <a:p>
            <a:pPr eaLnBrk="1" hangingPunct="1"/>
            <a:r>
              <a:rPr lang="en-US" smtClean="0"/>
              <a:t>Always double-check all computations.</a:t>
            </a:r>
          </a:p>
          <a:p>
            <a:pPr lvl="1" eaLnBrk="1" hangingPunct="1"/>
            <a:endParaRPr lang="en-US" smtClean="0">
              <a:solidFill>
                <a:schemeClr val="tx1"/>
              </a:solidFill>
            </a:endParaRPr>
          </a:p>
        </p:txBody>
      </p:sp>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28600" y="0"/>
            <a:ext cx="8610600" cy="609600"/>
          </a:xfrm>
        </p:spPr>
        <p:txBody>
          <a:bodyPr>
            <a:noAutofit/>
          </a:bodyPr>
          <a:lstStyle/>
          <a:p>
            <a:pPr algn="l"/>
            <a:r>
              <a:rPr lang="en-US" sz="3200" b="1" dirty="0" smtClean="0"/>
              <a:t>S/E: </a:t>
            </a:r>
            <a:endParaRPr lang="en-US" sz="3200" dirty="0"/>
          </a:p>
        </p:txBody>
      </p:sp>
      <p:sp>
        <p:nvSpPr>
          <p:cNvPr id="8" name="Date Placeholder 7"/>
          <p:cNvSpPr>
            <a:spLocks noGrp="1"/>
          </p:cNvSpPr>
          <p:nvPr>
            <p:ph type="dt" sz="half" idx="10"/>
          </p:nvPr>
        </p:nvSpPr>
        <p:spPr/>
        <p:txBody>
          <a:bodyPr/>
          <a:lstStyle/>
          <a:p>
            <a:fld id="{7AFE9A27-FCE2-4587-8260-DE527E081218}"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9220" name="Slide Number Placeholder 5"/>
          <p:cNvSpPr>
            <a:spLocks noGrp="1"/>
          </p:cNvSpPr>
          <p:nvPr>
            <p:ph type="sldNum" sz="quarter" idx="12"/>
          </p:nvPr>
        </p:nvSpPr>
        <p:spPr/>
        <p:txBody>
          <a:bodyPr/>
          <a:lstStyle/>
          <a:p>
            <a:pPr>
              <a:defRPr/>
            </a:pPr>
            <a:fld id="{065A7ECF-1000-440B-9AD7-70B4B269B6AD}" type="slidenum">
              <a:rPr lang="en-US"/>
              <a:pPr>
                <a:defRPr/>
              </a:pPr>
              <a:t>390</a:t>
            </a:fld>
            <a:endParaRPr lang="en-US"/>
          </a:p>
        </p:txBody>
      </p:sp>
      <p:sp>
        <p:nvSpPr>
          <p:cNvPr id="9219" name="Rectangle 3"/>
          <p:cNvSpPr>
            <a:spLocks noGrp="1" noChangeArrowheads="1"/>
          </p:cNvSpPr>
          <p:nvPr>
            <p:ph sz="quarter" idx="1"/>
          </p:nvPr>
        </p:nvSpPr>
        <p:spPr>
          <a:xfrm>
            <a:off x="152400" y="609600"/>
            <a:ext cx="8839200" cy="6096000"/>
          </a:xfrm>
        </p:spPr>
        <p:txBody>
          <a:bodyPr rtlCol="0">
            <a:normAutofit/>
          </a:bodyPr>
          <a:lstStyle/>
          <a:p>
            <a:pPr eaLnBrk="1" fontAlgn="auto" hangingPunct="1">
              <a:spcAft>
                <a:spcPts val="0"/>
              </a:spcAft>
              <a:buFont typeface="Arial" pitchFamily="34" charset="0"/>
              <a:buChar char="•"/>
              <a:defRPr/>
            </a:pPr>
            <a:r>
              <a:rPr lang="en-US" dirty="0" smtClean="0"/>
              <a:t>Nausea, vomiting &amp; </a:t>
            </a:r>
            <a:r>
              <a:rPr lang="en-US" dirty="0" err="1" smtClean="0"/>
              <a:t>diarrhoea</a:t>
            </a:r>
            <a:endParaRPr lang="en-US" dirty="0" smtClean="0"/>
          </a:p>
          <a:p>
            <a:pPr eaLnBrk="1" fontAlgn="auto" hangingPunct="1">
              <a:spcAft>
                <a:spcPts val="0"/>
              </a:spcAft>
              <a:buFont typeface="Arial" pitchFamily="34" charset="0"/>
              <a:buChar char="•"/>
              <a:defRPr/>
            </a:pPr>
            <a:r>
              <a:rPr lang="en-US" dirty="0" smtClean="0"/>
              <a:t>Tremors, restlessness</a:t>
            </a:r>
          </a:p>
          <a:p>
            <a:pPr eaLnBrk="1" fontAlgn="auto" hangingPunct="1">
              <a:spcAft>
                <a:spcPts val="0"/>
              </a:spcAft>
              <a:buFont typeface="Arial" pitchFamily="34" charset="0"/>
              <a:buChar char="•"/>
              <a:defRPr/>
            </a:pPr>
            <a:r>
              <a:rPr lang="en-US" dirty="0" smtClean="0"/>
              <a:t>Dizziness, headache, insomnia</a:t>
            </a:r>
          </a:p>
          <a:p>
            <a:pPr eaLnBrk="1" fontAlgn="auto" hangingPunct="1">
              <a:spcAft>
                <a:spcPts val="0"/>
              </a:spcAft>
              <a:buFont typeface="Arial" pitchFamily="34" charset="0"/>
              <a:buChar char="•"/>
              <a:defRPr/>
            </a:pPr>
            <a:r>
              <a:rPr lang="en-US" dirty="0" smtClean="0"/>
              <a:t>Reduced libido, ejaculation delay.</a:t>
            </a:r>
          </a:p>
          <a:p>
            <a:pPr eaLnBrk="1" fontAlgn="auto" hangingPunct="1">
              <a:spcAft>
                <a:spcPts val="0"/>
              </a:spcAft>
              <a:buFont typeface="Arial" pitchFamily="34" charset="0"/>
              <a:buChar char="•"/>
              <a:defRPr/>
            </a:pPr>
            <a:r>
              <a:rPr lang="en-US" dirty="0" smtClean="0"/>
              <a:t>Excessive sweating.</a:t>
            </a:r>
          </a:p>
          <a:p>
            <a:pPr eaLnBrk="1" fontAlgn="auto" hangingPunct="1">
              <a:spcAft>
                <a:spcPts val="0"/>
              </a:spcAft>
              <a:buFont typeface="Arial" charset="0"/>
              <a:buNone/>
              <a:defRPr/>
            </a:pPr>
            <a:r>
              <a:rPr lang="en-US" b="1" dirty="0" smtClean="0"/>
              <a:t>Advantages of SSRIs</a:t>
            </a:r>
          </a:p>
          <a:p>
            <a:pPr eaLnBrk="1" fontAlgn="auto" hangingPunct="1">
              <a:spcAft>
                <a:spcPts val="0"/>
              </a:spcAft>
              <a:buFont typeface="Arial" pitchFamily="34" charset="0"/>
              <a:buChar char="•"/>
              <a:defRPr/>
            </a:pPr>
            <a:r>
              <a:rPr lang="en-US" dirty="0" smtClean="0"/>
              <a:t>Fewer S/E than </a:t>
            </a:r>
            <a:r>
              <a:rPr lang="en-US" dirty="0" err="1" smtClean="0"/>
              <a:t>heterocyclics</a:t>
            </a:r>
            <a:endParaRPr lang="en-US" dirty="0" smtClean="0"/>
          </a:p>
          <a:p>
            <a:pPr eaLnBrk="1" fontAlgn="auto" hangingPunct="1">
              <a:spcAft>
                <a:spcPts val="0"/>
              </a:spcAft>
              <a:buFont typeface="Arial" pitchFamily="34" charset="0"/>
              <a:buChar char="•"/>
              <a:defRPr/>
            </a:pPr>
            <a:r>
              <a:rPr lang="en-US" dirty="0" smtClean="0"/>
              <a:t>No weight gain</a:t>
            </a:r>
          </a:p>
          <a:p>
            <a:pPr eaLnBrk="1" fontAlgn="auto" hangingPunct="1">
              <a:spcAft>
                <a:spcPts val="0"/>
              </a:spcAft>
              <a:buFont typeface="Arial" pitchFamily="34" charset="0"/>
              <a:buChar char="•"/>
              <a:defRPr/>
            </a:pPr>
            <a:r>
              <a:rPr lang="en-US" dirty="0" smtClean="0"/>
              <a:t>Much safer than </a:t>
            </a:r>
            <a:r>
              <a:rPr lang="en-US" dirty="0" err="1" smtClean="0"/>
              <a:t>heterocyclics</a:t>
            </a:r>
            <a:r>
              <a:rPr lang="en-US" dirty="0" smtClean="0"/>
              <a:t> in overdose.</a:t>
            </a:r>
          </a:p>
        </p:txBody>
      </p:sp>
    </p:spTree>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a:xfrm>
            <a:off x="457200" y="152400"/>
            <a:ext cx="8229600" cy="533400"/>
          </a:xfrm>
        </p:spPr>
        <p:txBody>
          <a:bodyPr rtlCol="0">
            <a:noAutofit/>
          </a:bodyPr>
          <a:lstStyle/>
          <a:p>
            <a:pPr algn="l">
              <a:defRPr/>
            </a:pPr>
            <a:r>
              <a:rPr lang="en-US" sz="3200" b="1" dirty="0"/>
              <a:t>3. </a:t>
            </a:r>
            <a:r>
              <a:rPr lang="en-US" sz="3200" b="1" dirty="0" smtClean="0"/>
              <a:t>Mono-Amine </a:t>
            </a:r>
            <a:r>
              <a:rPr lang="en-US" sz="3200" b="1" dirty="0" err="1" smtClean="0"/>
              <a:t>Oxidase</a:t>
            </a:r>
            <a:r>
              <a:rPr lang="en-US" sz="3200" b="1" dirty="0" smtClean="0"/>
              <a:t> Inhibitors </a:t>
            </a:r>
            <a:r>
              <a:rPr lang="en-US" sz="3200" b="1" dirty="0"/>
              <a:t>(MAOIs</a:t>
            </a:r>
            <a:r>
              <a:rPr lang="en-US" sz="3200" b="1" dirty="0" smtClean="0"/>
              <a:t>)</a:t>
            </a:r>
          </a:p>
        </p:txBody>
      </p:sp>
      <p:sp>
        <p:nvSpPr>
          <p:cNvPr id="7" name="Date Placeholder 6"/>
          <p:cNvSpPr>
            <a:spLocks noGrp="1"/>
          </p:cNvSpPr>
          <p:nvPr>
            <p:ph type="dt" sz="half" idx="10"/>
          </p:nvPr>
        </p:nvSpPr>
        <p:spPr/>
        <p:txBody>
          <a:bodyPr/>
          <a:lstStyle/>
          <a:p>
            <a:fld id="{AFBB64C5-46EB-41B6-9963-C8BDD0F7452E}"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11268" name="Slide Number Placeholder 5"/>
          <p:cNvSpPr>
            <a:spLocks noGrp="1"/>
          </p:cNvSpPr>
          <p:nvPr>
            <p:ph type="sldNum" sz="quarter" idx="12"/>
          </p:nvPr>
        </p:nvSpPr>
        <p:spPr/>
        <p:txBody>
          <a:bodyPr/>
          <a:lstStyle/>
          <a:p>
            <a:pPr>
              <a:defRPr/>
            </a:pPr>
            <a:fld id="{6A11DA48-F168-4264-85B9-F2BD449B8835}" type="slidenum">
              <a:rPr lang="en-US"/>
              <a:pPr>
                <a:defRPr/>
              </a:pPr>
              <a:t>391</a:t>
            </a:fld>
            <a:endParaRPr lang="en-US"/>
          </a:p>
        </p:txBody>
      </p:sp>
      <p:sp>
        <p:nvSpPr>
          <p:cNvPr id="11267" name="Rectangle 3"/>
          <p:cNvSpPr>
            <a:spLocks noGrp="1" noChangeArrowheads="1"/>
          </p:cNvSpPr>
          <p:nvPr>
            <p:ph sz="quarter" idx="1"/>
          </p:nvPr>
        </p:nvSpPr>
        <p:spPr>
          <a:xfrm>
            <a:off x="228600" y="685800"/>
            <a:ext cx="8915400" cy="6019800"/>
          </a:xfrm>
        </p:spPr>
        <p:txBody>
          <a:bodyPr rtlCol="0">
            <a:normAutofit/>
          </a:bodyPr>
          <a:lstStyle/>
          <a:p>
            <a:pPr eaLnBrk="1" fontAlgn="auto" hangingPunct="1">
              <a:spcAft>
                <a:spcPts val="0"/>
              </a:spcAft>
              <a:buFont typeface="Arial" pitchFamily="34" charset="0"/>
              <a:buNone/>
              <a:defRPr/>
            </a:pPr>
            <a:r>
              <a:rPr lang="en-US" b="1" dirty="0" err="1"/>
              <a:t>M</a:t>
            </a:r>
            <a:r>
              <a:rPr lang="en-US" b="1" dirty="0" err="1" smtClean="0"/>
              <a:t>xn</a:t>
            </a:r>
            <a:r>
              <a:rPr lang="en-US" b="1" dirty="0" smtClean="0"/>
              <a:t>: </a:t>
            </a:r>
            <a:r>
              <a:rPr lang="en-US" dirty="0" smtClean="0"/>
              <a:t>inhibition of enzyme MAO causing an increase in </a:t>
            </a:r>
            <a:r>
              <a:rPr lang="en-US" dirty="0" err="1" smtClean="0"/>
              <a:t>noradrenaline</a:t>
            </a:r>
            <a:r>
              <a:rPr lang="en-US" dirty="0" smtClean="0"/>
              <a:t>, dopamine &amp; serotonin in the storage sites in CNS. </a:t>
            </a:r>
          </a:p>
          <a:p>
            <a:pPr eaLnBrk="1" fontAlgn="auto" hangingPunct="1">
              <a:spcAft>
                <a:spcPts val="0"/>
              </a:spcAft>
              <a:buFont typeface="Arial" pitchFamily="34" charset="0"/>
              <a:buNone/>
              <a:defRPr/>
            </a:pPr>
            <a:r>
              <a:rPr lang="en-US" dirty="0" smtClean="0"/>
              <a:t>a).</a:t>
            </a:r>
            <a:r>
              <a:rPr lang="en-US" i="1" u="sng" dirty="0" smtClean="0"/>
              <a:t>Irreversible nonselective MAOIs</a:t>
            </a:r>
          </a:p>
          <a:p>
            <a:pPr eaLnBrk="1" fontAlgn="auto" hangingPunct="1">
              <a:spcAft>
                <a:spcPts val="0"/>
              </a:spcAft>
              <a:buFont typeface="Wingdings" pitchFamily="2" charset="2"/>
              <a:buNone/>
              <a:defRPr/>
            </a:pPr>
            <a:r>
              <a:rPr lang="en-US" b="1" i="1" dirty="0" smtClean="0"/>
              <a:t>    	e.g. </a:t>
            </a:r>
            <a:r>
              <a:rPr lang="en-US" dirty="0" err="1" smtClean="0"/>
              <a:t>Phenelzine</a:t>
            </a:r>
            <a:r>
              <a:rPr lang="en-US" dirty="0" smtClean="0"/>
              <a:t>, </a:t>
            </a:r>
            <a:r>
              <a:rPr lang="en-US" dirty="0" err="1" smtClean="0"/>
              <a:t>Tranylcypromine</a:t>
            </a:r>
            <a:endParaRPr lang="en-US" dirty="0" smtClean="0"/>
          </a:p>
          <a:p>
            <a:pPr eaLnBrk="1" fontAlgn="auto" hangingPunct="1">
              <a:spcAft>
                <a:spcPts val="0"/>
              </a:spcAft>
              <a:buFont typeface="Wingdings" pitchFamily="2" charset="2"/>
              <a:buNone/>
              <a:defRPr/>
            </a:pPr>
            <a:r>
              <a:rPr lang="en-US" dirty="0" smtClean="0"/>
              <a:t> b). </a:t>
            </a:r>
            <a:r>
              <a:rPr lang="en-US" i="1" u="sng" dirty="0" smtClean="0"/>
              <a:t>Reversible Inhibitors of MAO</a:t>
            </a:r>
          </a:p>
          <a:p>
            <a:pPr eaLnBrk="1" fontAlgn="auto" hangingPunct="1">
              <a:spcAft>
                <a:spcPts val="0"/>
              </a:spcAft>
              <a:buFont typeface="Wingdings" pitchFamily="2" charset="2"/>
              <a:buNone/>
              <a:defRPr/>
            </a:pPr>
            <a:r>
              <a:rPr lang="en-US" i="1" dirty="0" smtClean="0"/>
              <a:t>    	</a:t>
            </a:r>
            <a:r>
              <a:rPr lang="en-US" b="1" i="1" dirty="0" smtClean="0"/>
              <a:t>e.g.</a:t>
            </a:r>
            <a:r>
              <a:rPr lang="en-US" i="1" dirty="0" smtClean="0"/>
              <a:t> </a:t>
            </a:r>
            <a:r>
              <a:rPr lang="en-US" dirty="0" err="1" smtClean="0"/>
              <a:t>Maclobemide</a:t>
            </a:r>
            <a:endParaRPr lang="en-US" dirty="0" smtClean="0"/>
          </a:p>
          <a:p>
            <a:pPr eaLnBrk="1" fontAlgn="auto" hangingPunct="1">
              <a:spcAft>
                <a:spcPts val="0"/>
              </a:spcAft>
              <a:buFont typeface="Wingdings" pitchFamily="2" charset="2"/>
              <a:buNone/>
              <a:defRPr/>
            </a:pPr>
            <a:endParaRPr lang="en-US" i="1" dirty="0" smtClean="0"/>
          </a:p>
        </p:txBody>
      </p:sp>
    </p:spTree>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rtlCol="0">
            <a:noAutofit/>
          </a:bodyPr>
          <a:lstStyle/>
          <a:p>
            <a:pPr algn="l" eaLnBrk="1" fontAlgn="auto" hangingPunct="1">
              <a:spcAft>
                <a:spcPts val="0"/>
              </a:spcAft>
              <a:defRPr/>
            </a:pPr>
            <a:r>
              <a:rPr lang="en-US" sz="3200" b="1" dirty="0" smtClean="0"/>
              <a:t>S/E of MAOIs</a:t>
            </a:r>
          </a:p>
        </p:txBody>
      </p:sp>
      <p:sp>
        <p:nvSpPr>
          <p:cNvPr id="8" name="Date Placeholder 7"/>
          <p:cNvSpPr>
            <a:spLocks noGrp="1"/>
          </p:cNvSpPr>
          <p:nvPr>
            <p:ph type="dt" sz="half" idx="10"/>
          </p:nvPr>
        </p:nvSpPr>
        <p:spPr/>
        <p:txBody>
          <a:bodyPr/>
          <a:lstStyle/>
          <a:p>
            <a:fld id="{3B879B54-B4DD-48EA-A8C8-266D229638B7}" type="datetime12">
              <a:rPr lang="en-US" smtClean="0"/>
              <a:pPr/>
              <a:t>4:25 PM</a:t>
            </a:fld>
            <a:endParaRPr lang="en-US"/>
          </a:p>
        </p:txBody>
      </p:sp>
      <p:sp>
        <p:nvSpPr>
          <p:cNvPr id="7" name="Footer Placeholder 6"/>
          <p:cNvSpPr>
            <a:spLocks noGrp="1"/>
          </p:cNvSpPr>
          <p:nvPr>
            <p:ph type="ftr" sz="quarter" idx="11"/>
          </p:nvPr>
        </p:nvSpPr>
        <p:spPr/>
        <p:txBody>
          <a:bodyPr/>
          <a:lstStyle/>
          <a:p>
            <a:r>
              <a:rPr lang="en-US" smtClean="0"/>
              <a:t>Nursing  Pharmacology</a:t>
            </a:r>
            <a:endParaRPr lang="en-US"/>
          </a:p>
        </p:txBody>
      </p:sp>
      <p:sp>
        <p:nvSpPr>
          <p:cNvPr id="6" name="Slide Number Placeholder 5"/>
          <p:cNvSpPr>
            <a:spLocks noGrp="1"/>
          </p:cNvSpPr>
          <p:nvPr>
            <p:ph type="sldNum" sz="quarter" idx="12"/>
          </p:nvPr>
        </p:nvSpPr>
        <p:spPr/>
        <p:txBody>
          <a:bodyPr/>
          <a:lstStyle/>
          <a:p>
            <a:pPr>
              <a:defRPr/>
            </a:pPr>
            <a:fld id="{332B68D8-3FCD-4262-91FF-960407E97CD9}" type="slidenum">
              <a:rPr lang="en-US"/>
              <a:pPr>
                <a:defRPr/>
              </a:pPr>
              <a:t>392</a:t>
            </a:fld>
            <a:endParaRPr lang="en-US"/>
          </a:p>
        </p:txBody>
      </p:sp>
      <p:sp>
        <p:nvSpPr>
          <p:cNvPr id="8195" name="Content Placeholder 2"/>
          <p:cNvSpPr>
            <a:spLocks noGrp="1"/>
          </p:cNvSpPr>
          <p:nvPr>
            <p:ph sz="quarter" idx="1"/>
          </p:nvPr>
        </p:nvSpPr>
        <p:spPr>
          <a:xfrm>
            <a:off x="457200" y="685800"/>
            <a:ext cx="8229600" cy="5440363"/>
          </a:xfrm>
        </p:spPr>
        <p:txBody>
          <a:bodyPr>
            <a:normAutofit/>
          </a:bodyPr>
          <a:lstStyle/>
          <a:p>
            <a:pPr eaLnBrk="1" hangingPunct="1"/>
            <a:r>
              <a:rPr lang="en-US" dirty="0" smtClean="0"/>
              <a:t>Dizziness, tiredness &amp; weakness</a:t>
            </a:r>
          </a:p>
          <a:p>
            <a:pPr eaLnBrk="1" hangingPunct="1"/>
            <a:r>
              <a:rPr lang="en-US" dirty="0" err="1" smtClean="0"/>
              <a:t>Diarrhoea</a:t>
            </a:r>
            <a:endParaRPr lang="en-US" dirty="0" smtClean="0"/>
          </a:p>
          <a:p>
            <a:pPr eaLnBrk="1" hangingPunct="1"/>
            <a:r>
              <a:rPr lang="en-US" dirty="0" smtClean="0"/>
              <a:t>Unusual excitement or nervousness</a:t>
            </a:r>
          </a:p>
          <a:p>
            <a:pPr eaLnBrk="1" hangingPunct="1"/>
            <a:r>
              <a:rPr lang="en-US" dirty="0" smtClean="0"/>
              <a:t>Tachycardia</a:t>
            </a:r>
          </a:p>
          <a:p>
            <a:pPr eaLnBrk="1" hangingPunct="1"/>
            <a:r>
              <a:rPr lang="en-US" dirty="0" smtClean="0"/>
              <a:t>Dark urine, difficulty urinating</a:t>
            </a:r>
          </a:p>
          <a:p>
            <a:pPr eaLnBrk="1" hangingPunct="1"/>
            <a:r>
              <a:rPr lang="en-US" dirty="0" smtClean="0"/>
              <a:t>Headache, blurred vision, difficulty sleeping.</a:t>
            </a:r>
          </a:p>
          <a:p>
            <a:pPr eaLnBrk="1" hangingPunct="1"/>
            <a:r>
              <a:rPr lang="en-US" dirty="0" smtClean="0"/>
              <a:t>Decreased libido</a:t>
            </a:r>
          </a:p>
          <a:p>
            <a:pPr eaLnBrk="1" hangingPunct="1">
              <a:buFont typeface="Arial" charset="0"/>
              <a:buNone/>
            </a:pPr>
            <a:endParaRPr lang="en-US" dirty="0" smtClean="0"/>
          </a:p>
        </p:txBody>
      </p:sp>
    </p:spTree>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rtlCol="0">
            <a:normAutofit/>
          </a:bodyPr>
          <a:lstStyle/>
          <a:p>
            <a:pPr algn="l">
              <a:defRPr/>
            </a:pPr>
            <a:r>
              <a:rPr lang="en-US" sz="3200" b="1" dirty="0" smtClean="0"/>
              <a:t>C/I</a:t>
            </a:r>
            <a:endParaRPr lang="en-US" sz="3200" dirty="0" smtClean="0"/>
          </a:p>
        </p:txBody>
      </p:sp>
      <p:sp>
        <p:nvSpPr>
          <p:cNvPr id="8" name="Date Placeholder 7"/>
          <p:cNvSpPr>
            <a:spLocks noGrp="1"/>
          </p:cNvSpPr>
          <p:nvPr>
            <p:ph type="dt" sz="half" idx="10"/>
          </p:nvPr>
        </p:nvSpPr>
        <p:spPr/>
        <p:txBody>
          <a:bodyPr/>
          <a:lstStyle/>
          <a:p>
            <a:fld id="{485B31F6-E81A-4324-BFC0-03AF53F0D78A}" type="datetime12">
              <a:rPr lang="en-US" smtClean="0"/>
              <a:pPr/>
              <a:t>4:25 PM</a:t>
            </a:fld>
            <a:endParaRPr lang="en-US"/>
          </a:p>
        </p:txBody>
      </p:sp>
      <p:sp>
        <p:nvSpPr>
          <p:cNvPr id="7" name="Footer Placeholder 6"/>
          <p:cNvSpPr>
            <a:spLocks noGrp="1"/>
          </p:cNvSpPr>
          <p:nvPr>
            <p:ph type="ftr" sz="quarter" idx="11"/>
          </p:nvPr>
        </p:nvSpPr>
        <p:spPr/>
        <p:txBody>
          <a:bodyPr/>
          <a:lstStyle/>
          <a:p>
            <a:r>
              <a:rPr lang="en-US" smtClean="0"/>
              <a:t>Nursing  Pharmacology</a:t>
            </a:r>
            <a:endParaRPr lang="en-US"/>
          </a:p>
        </p:txBody>
      </p:sp>
      <p:sp>
        <p:nvSpPr>
          <p:cNvPr id="6" name="Slide Number Placeholder 5"/>
          <p:cNvSpPr>
            <a:spLocks noGrp="1"/>
          </p:cNvSpPr>
          <p:nvPr>
            <p:ph type="sldNum" sz="quarter" idx="12"/>
          </p:nvPr>
        </p:nvSpPr>
        <p:spPr/>
        <p:txBody>
          <a:bodyPr/>
          <a:lstStyle/>
          <a:p>
            <a:pPr>
              <a:defRPr/>
            </a:pPr>
            <a:fld id="{332B68D8-3FCD-4262-91FF-960407E97CD9}" type="slidenum">
              <a:rPr lang="en-US"/>
              <a:pPr>
                <a:defRPr/>
              </a:pPr>
              <a:t>393</a:t>
            </a:fld>
            <a:endParaRPr lang="en-US"/>
          </a:p>
        </p:txBody>
      </p:sp>
      <p:sp>
        <p:nvSpPr>
          <p:cNvPr id="8195" name="Content Placeholder 2"/>
          <p:cNvSpPr>
            <a:spLocks noGrp="1"/>
          </p:cNvSpPr>
          <p:nvPr>
            <p:ph sz="quarter" idx="1"/>
          </p:nvPr>
        </p:nvSpPr>
        <p:spPr>
          <a:xfrm>
            <a:off x="457200" y="685800"/>
            <a:ext cx="8229600" cy="5440363"/>
          </a:xfrm>
        </p:spPr>
        <p:txBody>
          <a:bodyPr>
            <a:normAutofit/>
          </a:bodyPr>
          <a:lstStyle/>
          <a:p>
            <a:pPr eaLnBrk="1" hangingPunct="1"/>
            <a:r>
              <a:rPr lang="en-US" dirty="0" smtClean="0"/>
              <a:t>Cardiovascular disease, severe liver &amp; renal function impairment</a:t>
            </a:r>
          </a:p>
          <a:p>
            <a:pPr>
              <a:buNone/>
            </a:pPr>
            <a:r>
              <a:rPr lang="en-US" b="1" dirty="0" smtClean="0"/>
              <a:t>Precaution:</a:t>
            </a:r>
            <a:r>
              <a:rPr lang="en-US" dirty="0" smtClean="0"/>
              <a:t> </a:t>
            </a:r>
          </a:p>
          <a:p>
            <a:r>
              <a:rPr lang="en-US" dirty="0" smtClean="0"/>
              <a:t>Pregnancy, lactation, </a:t>
            </a:r>
            <a:r>
              <a:rPr lang="en-US" dirty="0" err="1" smtClean="0"/>
              <a:t>paediatrics</a:t>
            </a:r>
            <a:r>
              <a:rPr lang="en-US" dirty="0" smtClean="0"/>
              <a:t> &amp; geriatrics.</a:t>
            </a:r>
          </a:p>
          <a:p>
            <a:pPr eaLnBrk="1" hangingPunct="1"/>
            <a:r>
              <a:rPr lang="en-US" dirty="0" smtClean="0"/>
              <a:t>Use with care in suicidal patients</a:t>
            </a:r>
          </a:p>
          <a:p>
            <a:pPr eaLnBrk="1" hangingPunct="1">
              <a:buFont typeface="Arial" charset="0"/>
              <a:buNone/>
            </a:pPr>
            <a:r>
              <a:rPr lang="en-US" b="1" dirty="0" smtClean="0"/>
              <a:t>NB: </a:t>
            </a:r>
            <a:r>
              <a:rPr lang="en-US" dirty="0" smtClean="0"/>
              <a:t>avoid </a:t>
            </a:r>
            <a:r>
              <a:rPr lang="en-US" dirty="0" err="1" smtClean="0"/>
              <a:t>tyramine</a:t>
            </a:r>
            <a:r>
              <a:rPr lang="en-US" dirty="0" smtClean="0"/>
              <a:t> containing foods </a:t>
            </a:r>
            <a:r>
              <a:rPr lang="en-US" dirty="0" err="1" smtClean="0"/>
              <a:t>eg.alcohol</a:t>
            </a:r>
            <a:r>
              <a:rPr lang="en-US" dirty="0" smtClean="0"/>
              <a:t>, broad beans, chocolate, cream &amp; yoghurt, cheese.</a:t>
            </a:r>
          </a:p>
          <a:p>
            <a:pPr eaLnBrk="1" hangingPunct="1">
              <a:buFont typeface="Arial" charset="0"/>
              <a:buNone/>
            </a:pPr>
            <a:endParaRPr lang="en-US" dirty="0" smtClean="0"/>
          </a:p>
        </p:txBody>
      </p:sp>
    </p:spTree>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eaLnBrk="1" hangingPunct="1"/>
            <a:r>
              <a:rPr lang="en-US" sz="3200" b="1" dirty="0" smtClean="0"/>
              <a:t>GENERAL USES OF ANTI-DEPRESSANTS.</a:t>
            </a:r>
          </a:p>
        </p:txBody>
      </p:sp>
      <p:sp>
        <p:nvSpPr>
          <p:cNvPr id="7" name="Date Placeholder 6"/>
          <p:cNvSpPr>
            <a:spLocks noGrp="1"/>
          </p:cNvSpPr>
          <p:nvPr>
            <p:ph type="dt" sz="half" idx="10"/>
          </p:nvPr>
        </p:nvSpPr>
        <p:spPr/>
        <p:txBody>
          <a:bodyPr/>
          <a:lstStyle/>
          <a:p>
            <a:fld id="{CFE46F2D-5DDA-42B4-9BA5-647E0AE23D62}"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124" name="Slide Number Placeholder 5"/>
          <p:cNvSpPr>
            <a:spLocks noGrp="1"/>
          </p:cNvSpPr>
          <p:nvPr>
            <p:ph type="sldNum" sz="quarter" idx="12"/>
          </p:nvPr>
        </p:nvSpPr>
        <p:spPr/>
        <p:txBody>
          <a:bodyPr/>
          <a:lstStyle/>
          <a:p>
            <a:pPr>
              <a:defRPr/>
            </a:pPr>
            <a:fld id="{C643AC37-8CBC-4221-885C-83346F7E7946}" type="slidenum">
              <a:rPr lang="en-US"/>
              <a:pPr>
                <a:defRPr/>
              </a:pPr>
              <a:t>394</a:t>
            </a:fld>
            <a:endParaRPr lang="en-US"/>
          </a:p>
        </p:txBody>
      </p:sp>
      <p:sp>
        <p:nvSpPr>
          <p:cNvPr id="9219" name="Rectangle 3"/>
          <p:cNvSpPr>
            <a:spLocks noGrp="1" noChangeArrowheads="1"/>
          </p:cNvSpPr>
          <p:nvPr>
            <p:ph sz="quarter" idx="1"/>
          </p:nvPr>
        </p:nvSpPr>
        <p:spPr/>
        <p:txBody>
          <a:bodyPr>
            <a:normAutofit/>
          </a:bodyPr>
          <a:lstStyle/>
          <a:p>
            <a:pPr eaLnBrk="1" hangingPunct="1"/>
            <a:r>
              <a:rPr lang="en-US" dirty="0" smtClean="0"/>
              <a:t>Major depression</a:t>
            </a:r>
          </a:p>
          <a:p>
            <a:pPr eaLnBrk="1" hangingPunct="1"/>
            <a:r>
              <a:rPr lang="en-US" dirty="0" smtClean="0"/>
              <a:t>Obsessive-compulsive disorder (</a:t>
            </a:r>
            <a:r>
              <a:rPr lang="en-US" i="1" dirty="0" smtClean="0"/>
              <a:t>SSRIs</a:t>
            </a:r>
            <a:r>
              <a:rPr lang="en-US" dirty="0" smtClean="0"/>
              <a:t> &amp; </a:t>
            </a:r>
            <a:r>
              <a:rPr lang="en-US" i="1" dirty="0" err="1" smtClean="0"/>
              <a:t>clomipramine</a:t>
            </a:r>
            <a:r>
              <a:rPr lang="en-US" dirty="0" smtClean="0"/>
              <a:t>)</a:t>
            </a:r>
          </a:p>
          <a:p>
            <a:pPr eaLnBrk="1" hangingPunct="1"/>
            <a:r>
              <a:rPr lang="en-US" dirty="0" smtClean="0"/>
              <a:t>Panic disorder</a:t>
            </a:r>
          </a:p>
          <a:p>
            <a:r>
              <a:rPr lang="en-US" dirty="0" smtClean="0"/>
              <a:t>Bulimia (</a:t>
            </a:r>
            <a:r>
              <a:rPr lang="en-US" i="1" dirty="0" smtClean="0"/>
              <a:t>SSRIs</a:t>
            </a:r>
            <a:r>
              <a:rPr lang="en-US" dirty="0" smtClean="0"/>
              <a:t>) </a:t>
            </a:r>
          </a:p>
          <a:p>
            <a:r>
              <a:rPr lang="en-US" dirty="0" smtClean="0"/>
              <a:t>Social phobia</a:t>
            </a:r>
          </a:p>
          <a:p>
            <a:r>
              <a:rPr lang="en-US" dirty="0" smtClean="0"/>
              <a:t>Enuresis (involuntary passage of </a:t>
            </a:r>
            <a:r>
              <a:rPr lang="en-US" dirty="0"/>
              <a:t>u</a:t>
            </a:r>
            <a:r>
              <a:rPr lang="en-US" dirty="0" smtClean="0"/>
              <a:t>rine)</a:t>
            </a:r>
          </a:p>
          <a:p>
            <a:pPr eaLnBrk="1" hangingPunct="1"/>
            <a:endParaRPr lang="en-US" dirty="0" smtClean="0"/>
          </a:p>
          <a:p>
            <a:pPr eaLnBrk="1" hangingPunct="1">
              <a:buFont typeface="Wingdings" pitchFamily="2" charset="2"/>
              <a:buNone/>
            </a:pPr>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6"/>
          <p:cNvSpPr>
            <a:spLocks noGrp="1"/>
          </p:cNvSpPr>
          <p:nvPr>
            <p:ph type="title"/>
          </p:nvPr>
        </p:nvSpPr>
        <p:spPr>
          <a:xfrm>
            <a:off x="457200" y="274638"/>
            <a:ext cx="8229600" cy="6278562"/>
          </a:xfrm>
        </p:spPr>
        <p:txBody>
          <a:bodyPr>
            <a:normAutofit/>
          </a:bodyPr>
          <a:lstStyle/>
          <a:p>
            <a:pPr eaLnBrk="1" hangingPunct="1"/>
            <a:r>
              <a:rPr lang="en-US" b="1" dirty="0" smtClean="0"/>
              <a:t/>
            </a:r>
            <a:br>
              <a:rPr lang="en-US" b="1" dirty="0" smtClean="0"/>
            </a:br>
            <a:r>
              <a:rPr lang="en-US" b="1" dirty="0" smtClean="0"/>
              <a:t>II: ANTICONVULSANTS (ANTIEPILEPTIC) DRUGS</a:t>
            </a:r>
            <a:br>
              <a:rPr lang="en-US" b="1" dirty="0" smtClean="0"/>
            </a:br>
            <a:endParaRPr lang="en-US" dirty="0" smtClean="0"/>
          </a:p>
        </p:txBody>
      </p:sp>
      <p:sp>
        <p:nvSpPr>
          <p:cNvPr id="6" name="Date Placeholder 5"/>
          <p:cNvSpPr>
            <a:spLocks noGrp="1"/>
          </p:cNvSpPr>
          <p:nvPr>
            <p:ph type="dt" sz="half" idx="10"/>
          </p:nvPr>
        </p:nvSpPr>
        <p:spPr/>
        <p:txBody>
          <a:bodyPr/>
          <a:lstStyle/>
          <a:p>
            <a:fld id="{996CA27E-27D1-4D16-A06A-A9187E053C71}"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29700" name="Rectangle 16"/>
          <p:cNvSpPr>
            <a:spLocks noGrp="1" noChangeArrowheads="1"/>
          </p:cNvSpPr>
          <p:nvPr>
            <p:ph type="sldNum" sz="quarter" idx="12"/>
          </p:nvPr>
        </p:nvSpPr>
        <p:spPr/>
        <p:txBody>
          <a:bodyPr/>
          <a:lstStyle/>
          <a:p>
            <a:pPr>
              <a:defRPr/>
            </a:pPr>
            <a:fld id="{9AB0AF7D-DFCD-4ED9-9018-05C56F0EB8CD}" type="slidenum">
              <a:rPr lang="en-US"/>
              <a:pPr>
                <a:defRPr/>
              </a:pPr>
              <a:t>395</a:t>
            </a:fld>
            <a:endParaRPr lang="en-US"/>
          </a:p>
        </p:txBody>
      </p:sp>
    </p:spTree>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0"/>
            <a:ext cx="8229600" cy="381000"/>
          </a:xfrm>
        </p:spPr>
        <p:txBody>
          <a:bodyPr>
            <a:normAutofit fontScale="90000"/>
          </a:bodyPr>
          <a:lstStyle/>
          <a:p>
            <a:pPr eaLnBrk="1" hangingPunct="1"/>
            <a:r>
              <a:rPr lang="en-US" b="1" dirty="0" smtClean="0"/>
              <a:t>Mechanisms of Action</a:t>
            </a:r>
          </a:p>
        </p:txBody>
      </p:sp>
      <p:sp>
        <p:nvSpPr>
          <p:cNvPr id="7" name="Date Placeholder 6"/>
          <p:cNvSpPr>
            <a:spLocks noGrp="1"/>
          </p:cNvSpPr>
          <p:nvPr>
            <p:ph type="dt" sz="half" idx="10"/>
          </p:nvPr>
        </p:nvSpPr>
        <p:spPr/>
        <p:txBody>
          <a:bodyPr/>
          <a:lstStyle/>
          <a:p>
            <a:fld id="{EB0EDE47-349C-4BF5-B9F1-EDE582E7827A}"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30724" name="Slide Number Placeholder 5"/>
          <p:cNvSpPr>
            <a:spLocks noGrp="1"/>
          </p:cNvSpPr>
          <p:nvPr>
            <p:ph type="sldNum" sz="quarter" idx="12"/>
          </p:nvPr>
        </p:nvSpPr>
        <p:spPr/>
        <p:txBody>
          <a:bodyPr/>
          <a:lstStyle/>
          <a:p>
            <a:pPr>
              <a:defRPr/>
            </a:pPr>
            <a:fld id="{FDBC3B0B-DD42-4285-A717-D61DBA33103E}" type="slidenum">
              <a:rPr lang="en-US"/>
              <a:pPr>
                <a:defRPr/>
              </a:pPr>
              <a:t>396</a:t>
            </a:fld>
            <a:endParaRPr lang="en-US"/>
          </a:p>
        </p:txBody>
      </p:sp>
      <p:sp>
        <p:nvSpPr>
          <p:cNvPr id="31747" name="Rectangle 3"/>
          <p:cNvSpPr>
            <a:spLocks noGrp="1" noChangeArrowheads="1"/>
          </p:cNvSpPr>
          <p:nvPr>
            <p:ph sz="quarter" idx="1"/>
          </p:nvPr>
        </p:nvSpPr>
        <p:spPr>
          <a:xfrm>
            <a:off x="457200" y="533400"/>
            <a:ext cx="8229600" cy="6019800"/>
          </a:xfrm>
        </p:spPr>
        <p:txBody>
          <a:bodyPr>
            <a:noAutofit/>
          </a:bodyPr>
          <a:lstStyle/>
          <a:p>
            <a:pPr>
              <a:lnSpc>
                <a:spcPct val="80000"/>
              </a:lnSpc>
            </a:pPr>
            <a:r>
              <a:rPr lang="en-US" sz="3000" b="1" dirty="0" smtClean="0"/>
              <a:t>GABA </a:t>
            </a:r>
            <a:r>
              <a:rPr lang="en-US" sz="3000" b="1" dirty="0" err="1" smtClean="0"/>
              <a:t>potentiation</a:t>
            </a:r>
            <a:r>
              <a:rPr lang="en-US" sz="3000" b="1" dirty="0" smtClean="0"/>
              <a:t>: </a:t>
            </a:r>
            <a:r>
              <a:rPr lang="en-US" sz="3000" dirty="0" smtClean="0"/>
              <a:t>Diazepam, </a:t>
            </a:r>
            <a:r>
              <a:rPr lang="en-US" sz="3000" dirty="0" err="1" smtClean="0"/>
              <a:t>phenobarbitone</a:t>
            </a:r>
            <a:r>
              <a:rPr lang="en-US" sz="3000" dirty="0" smtClean="0"/>
              <a:t>, </a:t>
            </a:r>
            <a:r>
              <a:rPr lang="en-US" sz="3000" dirty="0" err="1" smtClean="0"/>
              <a:t>gabapentin</a:t>
            </a:r>
            <a:r>
              <a:rPr lang="en-US" sz="3000" dirty="0" smtClean="0"/>
              <a:t>, </a:t>
            </a:r>
            <a:r>
              <a:rPr lang="en-US" sz="3000" dirty="0" err="1" smtClean="0"/>
              <a:t>tiagabine</a:t>
            </a:r>
            <a:r>
              <a:rPr lang="en-US" sz="3000" dirty="0" smtClean="0"/>
              <a:t>, </a:t>
            </a:r>
            <a:r>
              <a:rPr lang="en-US" sz="3000" dirty="0" err="1" smtClean="0"/>
              <a:t>vigabatrin</a:t>
            </a:r>
            <a:r>
              <a:rPr lang="en-US" sz="3000" dirty="0" smtClean="0"/>
              <a:t>. Gamma-</a:t>
            </a:r>
            <a:r>
              <a:rPr lang="en-US" sz="3000" dirty="0" err="1" smtClean="0"/>
              <a:t>aminobutyric</a:t>
            </a:r>
            <a:r>
              <a:rPr lang="en-US" sz="3000" dirty="0" smtClean="0"/>
              <a:t>-acid (</a:t>
            </a:r>
            <a:r>
              <a:rPr lang="en-US" sz="3000" dirty="0" smtClean="0">
                <a:hlinkClick r:id="rId3"/>
              </a:rPr>
              <a:t>GABA</a:t>
            </a:r>
            <a:r>
              <a:rPr lang="en-US" sz="3000" dirty="0" smtClean="0"/>
              <a:t>) is an inhibitory neurotransmitter that is found in great quantity in the brain</a:t>
            </a:r>
          </a:p>
          <a:p>
            <a:pPr eaLnBrk="1" hangingPunct="1">
              <a:lnSpc>
                <a:spcPct val="80000"/>
              </a:lnSpc>
            </a:pPr>
            <a:r>
              <a:rPr lang="en-US" sz="3000" b="1" dirty="0" smtClean="0"/>
              <a:t>Na</a:t>
            </a:r>
            <a:r>
              <a:rPr lang="en-US" sz="3000" b="1" baseline="30000" dirty="0" smtClean="0"/>
              <a:t>+</a:t>
            </a:r>
            <a:r>
              <a:rPr lang="en-US" sz="3000" b="1" dirty="0" smtClean="0"/>
              <a:t> ion channel block: </a:t>
            </a:r>
            <a:r>
              <a:rPr lang="en-US" sz="3000" dirty="0" err="1" smtClean="0"/>
              <a:t>Carbamazepine</a:t>
            </a:r>
            <a:r>
              <a:rPr lang="en-US" sz="3000" dirty="0" smtClean="0"/>
              <a:t>, </a:t>
            </a:r>
            <a:r>
              <a:rPr lang="en-US" sz="3000" dirty="0" err="1" smtClean="0"/>
              <a:t>phenytoin</a:t>
            </a:r>
            <a:r>
              <a:rPr lang="en-US" sz="3000" dirty="0" smtClean="0"/>
              <a:t>, </a:t>
            </a:r>
            <a:r>
              <a:rPr lang="en-US" sz="3000" dirty="0" err="1" smtClean="0"/>
              <a:t>valproic</a:t>
            </a:r>
            <a:r>
              <a:rPr lang="en-US" sz="3000" dirty="0" smtClean="0"/>
              <a:t> acid, high doses of </a:t>
            </a:r>
            <a:r>
              <a:rPr lang="en-US" sz="3000" dirty="0" err="1" smtClean="0"/>
              <a:t>phenobarbitone</a:t>
            </a:r>
            <a:r>
              <a:rPr lang="en-US" sz="3000" dirty="0" smtClean="0"/>
              <a:t>.</a:t>
            </a:r>
          </a:p>
          <a:p>
            <a:pPr eaLnBrk="1" hangingPunct="1">
              <a:lnSpc>
                <a:spcPct val="80000"/>
              </a:lnSpc>
            </a:pPr>
            <a:r>
              <a:rPr lang="en-US" sz="3000" b="1" dirty="0" smtClean="0"/>
              <a:t>Ca</a:t>
            </a:r>
            <a:r>
              <a:rPr lang="en-US" sz="3000" b="1" baseline="30000" dirty="0" smtClean="0"/>
              <a:t>2+</a:t>
            </a:r>
            <a:r>
              <a:rPr lang="en-US" sz="3000" b="1" baseline="-25000" dirty="0" smtClean="0"/>
              <a:t> </a:t>
            </a:r>
            <a:r>
              <a:rPr lang="en-US" sz="3000" b="1" dirty="0" smtClean="0"/>
              <a:t>ion channel block: </a:t>
            </a:r>
            <a:r>
              <a:rPr lang="en-US" sz="3000" dirty="0" err="1" smtClean="0"/>
              <a:t>ethosuximide</a:t>
            </a:r>
            <a:endParaRPr lang="en-US" sz="3000" dirty="0" smtClean="0"/>
          </a:p>
          <a:p>
            <a:pPr eaLnBrk="1" hangingPunct="1">
              <a:lnSpc>
                <a:spcPct val="80000"/>
              </a:lnSpc>
              <a:buFont typeface="Wingdings" pitchFamily="2" charset="2"/>
              <a:buNone/>
            </a:pPr>
            <a:r>
              <a:rPr lang="en-US" sz="3000" b="1" dirty="0" smtClean="0"/>
              <a:t>   </a:t>
            </a:r>
            <a:r>
              <a:rPr lang="en-US" sz="3000" dirty="0" smtClean="0"/>
              <a:t>&amp; </a:t>
            </a:r>
            <a:r>
              <a:rPr lang="en-US" sz="3000" dirty="0" err="1" smtClean="0"/>
              <a:t>valproic</a:t>
            </a:r>
            <a:r>
              <a:rPr lang="en-US" sz="3000" dirty="0" smtClean="0"/>
              <a:t> acid</a:t>
            </a:r>
          </a:p>
          <a:p>
            <a:pPr>
              <a:lnSpc>
                <a:spcPct val="80000"/>
              </a:lnSpc>
            </a:pPr>
            <a:r>
              <a:rPr lang="en-US" sz="3000" b="1" dirty="0" err="1" smtClean="0"/>
              <a:t>Glutamic</a:t>
            </a:r>
            <a:r>
              <a:rPr lang="en-US" sz="3000" b="1" dirty="0" smtClean="0"/>
              <a:t> acid antagonism: </a:t>
            </a:r>
            <a:r>
              <a:rPr lang="en-US" sz="3000" dirty="0" err="1" smtClean="0"/>
              <a:t>Felbamate</a:t>
            </a:r>
            <a:r>
              <a:rPr lang="en-US" sz="3000" dirty="0" smtClean="0"/>
              <a:t>, </a:t>
            </a:r>
            <a:r>
              <a:rPr lang="en-US" sz="3000" dirty="0" err="1" smtClean="0"/>
              <a:t>lamotrigine</a:t>
            </a:r>
            <a:r>
              <a:rPr lang="en-US" sz="3000" dirty="0" smtClean="0"/>
              <a:t>, </a:t>
            </a:r>
            <a:r>
              <a:rPr lang="en-US" sz="3000" dirty="0" err="1" smtClean="0"/>
              <a:t>topiramate</a:t>
            </a:r>
            <a:r>
              <a:rPr lang="en-US" sz="3000" dirty="0" smtClean="0"/>
              <a:t>.</a:t>
            </a:r>
            <a:r>
              <a:rPr lang="en-US" sz="3000" b="1" dirty="0" smtClean="0"/>
              <a:t> </a:t>
            </a:r>
            <a:r>
              <a:rPr lang="en-US" sz="3000" dirty="0" smtClean="0"/>
              <a:t>Glutamate is the most abundant </a:t>
            </a:r>
            <a:r>
              <a:rPr lang="en-US" sz="3000" b="1" u="sng" dirty="0" smtClean="0">
                <a:solidFill>
                  <a:schemeClr val="tx2">
                    <a:lumMod val="75000"/>
                  </a:schemeClr>
                </a:solidFill>
              </a:rPr>
              <a:t>excitatory </a:t>
            </a:r>
            <a:r>
              <a:rPr lang="en-US" sz="3000" dirty="0" smtClean="0">
                <a:hlinkClick r:id="rId4" tooltip="Neurotransmitter"/>
              </a:rPr>
              <a:t>neurotransmitter</a:t>
            </a:r>
            <a:r>
              <a:rPr lang="en-US" sz="3000" dirty="0" smtClean="0"/>
              <a:t> in the vertebrate nervous system</a:t>
            </a:r>
            <a:endParaRPr lang="en-US" sz="3000" b="1" dirty="0"/>
          </a:p>
          <a:p>
            <a:pPr eaLnBrk="1" hangingPunct="1">
              <a:lnSpc>
                <a:spcPct val="80000"/>
              </a:lnSpc>
              <a:buNone/>
            </a:pPr>
            <a:r>
              <a:rPr lang="en-US" sz="3000" b="1" dirty="0" smtClean="0"/>
              <a:t>NB: GABA= </a:t>
            </a:r>
            <a:r>
              <a:rPr lang="en-US" sz="3000" dirty="0" smtClean="0"/>
              <a:t>gamma amino-butyric acid.</a:t>
            </a:r>
          </a:p>
        </p:txBody>
      </p:sp>
    </p:spTree>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304800"/>
            <a:ext cx="8229600" cy="1143000"/>
          </a:xfrm>
        </p:spPr>
        <p:txBody>
          <a:bodyPr>
            <a:normAutofit/>
          </a:bodyPr>
          <a:lstStyle/>
          <a:p>
            <a:pPr algn="l" eaLnBrk="1" hangingPunct="1"/>
            <a:r>
              <a:rPr lang="en-US" sz="3200" b="1" dirty="0" smtClean="0"/>
              <a:t>Classification of </a:t>
            </a:r>
            <a:r>
              <a:rPr lang="en-US" sz="3200" b="1" dirty="0" err="1" smtClean="0"/>
              <a:t>antiepileptics</a:t>
            </a:r>
            <a:r>
              <a:rPr lang="en-US" sz="3200" b="1" dirty="0" smtClean="0"/>
              <a:t> </a:t>
            </a:r>
          </a:p>
        </p:txBody>
      </p:sp>
      <p:sp>
        <p:nvSpPr>
          <p:cNvPr id="7" name="Date Placeholder 6"/>
          <p:cNvSpPr>
            <a:spLocks noGrp="1"/>
          </p:cNvSpPr>
          <p:nvPr>
            <p:ph type="dt" sz="half" idx="10"/>
          </p:nvPr>
        </p:nvSpPr>
        <p:spPr/>
        <p:txBody>
          <a:bodyPr/>
          <a:lstStyle/>
          <a:p>
            <a:fld id="{92492DED-D930-4561-A578-F82730FFF1D9}"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32774"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0CCF759-2F5C-4718-A2AF-F6A1E72491A8}" type="slidenum">
              <a:rPr lang="en-US" smtClean="0">
                <a:solidFill>
                  <a:schemeClr val="accent1"/>
                </a:solidFill>
              </a:rPr>
              <a:pPr/>
              <a:t>397</a:t>
            </a:fld>
            <a:endParaRPr lang="en-US" smtClean="0">
              <a:solidFill>
                <a:schemeClr val="accent1"/>
              </a:solidFill>
            </a:endParaRPr>
          </a:p>
        </p:txBody>
      </p:sp>
      <p:sp>
        <p:nvSpPr>
          <p:cNvPr id="32771" name="Rectangle 3"/>
          <p:cNvSpPr>
            <a:spLocks noGrp="1" noChangeArrowheads="1"/>
          </p:cNvSpPr>
          <p:nvPr>
            <p:ph sz="quarter" idx="1"/>
          </p:nvPr>
        </p:nvSpPr>
        <p:spPr/>
        <p:txBody>
          <a:bodyPr/>
          <a:lstStyle/>
          <a:p>
            <a:pPr eaLnBrk="1" hangingPunct="1"/>
            <a:r>
              <a:rPr lang="en-US" b="1" dirty="0" smtClean="0"/>
              <a:t>Older </a:t>
            </a:r>
            <a:r>
              <a:rPr lang="en-US" b="1" dirty="0" err="1" smtClean="0"/>
              <a:t>antiepileptics</a:t>
            </a:r>
            <a:r>
              <a:rPr lang="en-US" b="1" dirty="0" smtClean="0"/>
              <a:t>: </a:t>
            </a:r>
            <a:r>
              <a:rPr lang="en-US" dirty="0" err="1" smtClean="0"/>
              <a:t>Carbamazepine</a:t>
            </a:r>
            <a:r>
              <a:rPr lang="en-US" dirty="0" smtClean="0"/>
              <a:t>, </a:t>
            </a:r>
            <a:r>
              <a:rPr lang="en-US" dirty="0" err="1" smtClean="0"/>
              <a:t>clonazepam</a:t>
            </a:r>
            <a:r>
              <a:rPr lang="en-US" dirty="0" smtClean="0"/>
              <a:t>, </a:t>
            </a:r>
            <a:r>
              <a:rPr lang="en-US" dirty="0" err="1" smtClean="0"/>
              <a:t>ethosuximide</a:t>
            </a:r>
            <a:r>
              <a:rPr lang="en-US" dirty="0" smtClean="0"/>
              <a:t>, </a:t>
            </a:r>
            <a:r>
              <a:rPr lang="en-US" dirty="0" err="1" smtClean="0"/>
              <a:t>phenobarbital</a:t>
            </a:r>
            <a:r>
              <a:rPr lang="en-US" dirty="0" smtClean="0"/>
              <a:t>, </a:t>
            </a:r>
            <a:r>
              <a:rPr lang="en-US" dirty="0" err="1" smtClean="0"/>
              <a:t>phenytoin</a:t>
            </a:r>
            <a:r>
              <a:rPr lang="en-US" dirty="0" smtClean="0"/>
              <a:t>, </a:t>
            </a:r>
            <a:r>
              <a:rPr lang="en-US" dirty="0" err="1" smtClean="0"/>
              <a:t>valproic</a:t>
            </a:r>
            <a:r>
              <a:rPr lang="en-US" dirty="0" smtClean="0"/>
              <a:t> acid</a:t>
            </a:r>
          </a:p>
          <a:p>
            <a:pPr eaLnBrk="1" hangingPunct="1"/>
            <a:r>
              <a:rPr lang="en-US" b="1" dirty="0" smtClean="0"/>
              <a:t>Newer </a:t>
            </a:r>
            <a:r>
              <a:rPr lang="en-US" b="1" dirty="0" err="1" smtClean="0"/>
              <a:t>antiepileptics</a:t>
            </a:r>
            <a:r>
              <a:rPr lang="en-US" b="1" dirty="0" smtClean="0"/>
              <a:t>: </a:t>
            </a:r>
            <a:r>
              <a:rPr lang="en-US" dirty="0" err="1" smtClean="0"/>
              <a:t>Felbamate</a:t>
            </a:r>
            <a:r>
              <a:rPr lang="en-US" dirty="0" smtClean="0"/>
              <a:t>, </a:t>
            </a:r>
            <a:r>
              <a:rPr lang="en-US" dirty="0" err="1" smtClean="0"/>
              <a:t>gabapentin</a:t>
            </a:r>
            <a:r>
              <a:rPr lang="en-US" dirty="0" smtClean="0"/>
              <a:t>, </a:t>
            </a:r>
            <a:r>
              <a:rPr lang="en-US" dirty="0" err="1" smtClean="0"/>
              <a:t>lamotrigine</a:t>
            </a:r>
            <a:r>
              <a:rPr lang="en-US" dirty="0" smtClean="0"/>
              <a:t>, </a:t>
            </a:r>
            <a:r>
              <a:rPr lang="en-US" dirty="0" err="1" smtClean="0"/>
              <a:t>tiagabine</a:t>
            </a:r>
            <a:r>
              <a:rPr lang="en-US" dirty="0" smtClean="0"/>
              <a:t>, </a:t>
            </a:r>
            <a:r>
              <a:rPr lang="en-US" dirty="0" err="1" smtClean="0"/>
              <a:t>topiramate</a:t>
            </a:r>
            <a:r>
              <a:rPr lang="en-US" dirty="0" smtClean="0"/>
              <a:t>, </a:t>
            </a:r>
            <a:r>
              <a:rPr lang="en-US" dirty="0" err="1" smtClean="0"/>
              <a:t>vigabatrin</a:t>
            </a:r>
            <a:endParaRPr lang="en-US" b="1" dirty="0" smtClean="0"/>
          </a:p>
        </p:txBody>
      </p:sp>
    </p:spTree>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152400"/>
            <a:ext cx="8229600" cy="609600"/>
          </a:xfrm>
        </p:spPr>
        <p:txBody>
          <a:bodyPr>
            <a:normAutofit fontScale="90000"/>
          </a:bodyPr>
          <a:lstStyle/>
          <a:p>
            <a:pPr algn="l" eaLnBrk="1" hangingPunct="1"/>
            <a:r>
              <a:rPr lang="en-US" sz="3600" b="1" dirty="0" smtClean="0"/>
              <a:t>CARBAMAZEPINE</a:t>
            </a:r>
          </a:p>
        </p:txBody>
      </p:sp>
      <p:sp>
        <p:nvSpPr>
          <p:cNvPr id="7" name="Date Placeholder 6"/>
          <p:cNvSpPr>
            <a:spLocks noGrp="1"/>
          </p:cNvSpPr>
          <p:nvPr>
            <p:ph type="dt" sz="half" idx="10"/>
          </p:nvPr>
        </p:nvSpPr>
        <p:spPr/>
        <p:txBody>
          <a:bodyPr/>
          <a:lstStyle/>
          <a:p>
            <a:fld id="{194BF51B-7047-40E0-A06C-A96FCFEB889C}"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32772" name="Slide Number Placeholder 5"/>
          <p:cNvSpPr>
            <a:spLocks noGrp="1"/>
          </p:cNvSpPr>
          <p:nvPr>
            <p:ph type="sldNum" sz="quarter" idx="12"/>
          </p:nvPr>
        </p:nvSpPr>
        <p:spPr/>
        <p:txBody>
          <a:bodyPr/>
          <a:lstStyle/>
          <a:p>
            <a:pPr>
              <a:defRPr/>
            </a:pPr>
            <a:fld id="{E94E824A-A25E-4BDC-A3FA-D34777B99DFF}" type="slidenum">
              <a:rPr lang="en-US"/>
              <a:pPr>
                <a:defRPr/>
              </a:pPr>
              <a:t>398</a:t>
            </a:fld>
            <a:endParaRPr lang="en-US"/>
          </a:p>
        </p:txBody>
      </p:sp>
      <p:sp>
        <p:nvSpPr>
          <p:cNvPr id="33795" name="Rectangle 3"/>
          <p:cNvSpPr>
            <a:spLocks noGrp="1" noChangeArrowheads="1"/>
          </p:cNvSpPr>
          <p:nvPr>
            <p:ph sz="quarter" idx="1"/>
          </p:nvPr>
        </p:nvSpPr>
        <p:spPr>
          <a:xfrm>
            <a:off x="228600" y="1066800"/>
            <a:ext cx="8686800" cy="5791200"/>
          </a:xfrm>
        </p:spPr>
        <p:txBody>
          <a:bodyPr>
            <a:noAutofit/>
          </a:bodyPr>
          <a:lstStyle/>
          <a:p>
            <a:pPr eaLnBrk="1" hangingPunct="1">
              <a:buNone/>
            </a:pPr>
            <a:r>
              <a:rPr lang="en-US" b="1" dirty="0" err="1" smtClean="0"/>
              <a:t>Adm</a:t>
            </a:r>
            <a:r>
              <a:rPr lang="en-US" b="1" dirty="0" smtClean="0"/>
              <a:t>: </a:t>
            </a:r>
            <a:r>
              <a:rPr lang="en-US" dirty="0" smtClean="0"/>
              <a:t>per oral.</a:t>
            </a:r>
          </a:p>
          <a:p>
            <a:pPr eaLnBrk="1" hangingPunct="1">
              <a:buNone/>
            </a:pPr>
            <a:r>
              <a:rPr lang="en-US" b="1" dirty="0" smtClean="0"/>
              <a:t>Uses:</a:t>
            </a:r>
          </a:p>
          <a:p>
            <a:r>
              <a:rPr lang="en-US" dirty="0" smtClean="0"/>
              <a:t>Partial &amp; Tonic-</a:t>
            </a:r>
            <a:r>
              <a:rPr lang="en-US" dirty="0" err="1" smtClean="0"/>
              <a:t>clonic</a:t>
            </a:r>
            <a:r>
              <a:rPr lang="en-US" dirty="0" smtClean="0"/>
              <a:t> seizures. </a:t>
            </a:r>
          </a:p>
          <a:p>
            <a:r>
              <a:rPr lang="en-US" dirty="0" smtClean="0"/>
              <a:t>Also used in trigeminal neuralgia &amp; bipolar disorder.</a:t>
            </a:r>
          </a:p>
          <a:p>
            <a:pPr eaLnBrk="1" hangingPunct="1">
              <a:buNone/>
            </a:pPr>
            <a:r>
              <a:rPr lang="en-US" b="1" dirty="0" smtClean="0"/>
              <a:t>Toxicities: </a:t>
            </a:r>
          </a:p>
          <a:p>
            <a:r>
              <a:rPr lang="en-US" dirty="0" smtClean="0"/>
              <a:t>CNS depression (</a:t>
            </a:r>
            <a:r>
              <a:rPr lang="en-US" dirty="0" err="1" smtClean="0"/>
              <a:t>diplopia,ataxia</a:t>
            </a:r>
            <a:r>
              <a:rPr lang="en-US" dirty="0" smtClean="0"/>
              <a:t>, </a:t>
            </a:r>
            <a:r>
              <a:rPr lang="en-US" dirty="0" err="1" smtClean="0"/>
              <a:t>drowziness</a:t>
            </a:r>
            <a:r>
              <a:rPr lang="en-US" dirty="0" smtClean="0"/>
              <a:t>)</a:t>
            </a:r>
          </a:p>
          <a:p>
            <a:r>
              <a:rPr lang="en-US" dirty="0" err="1" smtClean="0"/>
              <a:t>Hematotoxicity</a:t>
            </a:r>
            <a:r>
              <a:rPr lang="en-US" dirty="0" smtClean="0"/>
              <a:t> –</a:t>
            </a:r>
            <a:r>
              <a:rPr lang="en-US" dirty="0" err="1" smtClean="0"/>
              <a:t>agranulocytosis</a:t>
            </a:r>
            <a:endParaRPr lang="en-US" dirty="0" smtClean="0"/>
          </a:p>
          <a:p>
            <a:r>
              <a:rPr lang="en-US" dirty="0"/>
              <a:t>L</a:t>
            </a:r>
            <a:r>
              <a:rPr lang="en-US" dirty="0" smtClean="0"/>
              <a:t>iver enzyme inducer, </a:t>
            </a:r>
          </a:p>
          <a:p>
            <a:r>
              <a:rPr lang="en-US" dirty="0" err="1" smtClean="0"/>
              <a:t>Teratogenic</a:t>
            </a:r>
            <a:r>
              <a:rPr lang="en-US" dirty="0" smtClean="0"/>
              <a:t>.</a:t>
            </a:r>
            <a:endParaRPr lang="en-US" b="1" dirty="0" smtClean="0"/>
          </a:p>
        </p:txBody>
      </p:sp>
    </p:spTree>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z="3600" b="1" dirty="0" smtClean="0"/>
              <a:t>PHENYTOIN</a:t>
            </a:r>
          </a:p>
        </p:txBody>
      </p:sp>
      <p:sp>
        <p:nvSpPr>
          <p:cNvPr id="9" name="Date Placeholder 8"/>
          <p:cNvSpPr>
            <a:spLocks noGrp="1"/>
          </p:cNvSpPr>
          <p:nvPr>
            <p:ph type="dt" sz="half" idx="10"/>
          </p:nvPr>
        </p:nvSpPr>
        <p:spPr/>
        <p:txBody>
          <a:bodyPr/>
          <a:lstStyle/>
          <a:p>
            <a:fld id="{988E90CE-7D1C-4812-9F1D-CAF03AFED0B2}" type="datetime12">
              <a:rPr lang="en-US" smtClean="0"/>
              <a:pPr/>
              <a:t>4:25 PM</a:t>
            </a:fld>
            <a:endParaRPr lang="en-US"/>
          </a:p>
        </p:txBody>
      </p:sp>
      <p:sp>
        <p:nvSpPr>
          <p:cNvPr id="8" name="Footer Placeholder 7"/>
          <p:cNvSpPr>
            <a:spLocks noGrp="1"/>
          </p:cNvSpPr>
          <p:nvPr>
            <p:ph type="ftr" sz="quarter" idx="11"/>
          </p:nvPr>
        </p:nvSpPr>
        <p:spPr/>
        <p:txBody>
          <a:bodyPr/>
          <a:lstStyle/>
          <a:p>
            <a:r>
              <a:rPr lang="en-US" smtClean="0"/>
              <a:t>Nursing  Pharmacology</a:t>
            </a:r>
            <a:endParaRPr lang="en-US"/>
          </a:p>
        </p:txBody>
      </p:sp>
      <p:sp>
        <p:nvSpPr>
          <p:cNvPr id="33796" name="Slide Number Placeholder 5"/>
          <p:cNvSpPr>
            <a:spLocks noGrp="1"/>
          </p:cNvSpPr>
          <p:nvPr>
            <p:ph type="sldNum" sz="quarter" idx="12"/>
          </p:nvPr>
        </p:nvSpPr>
        <p:spPr/>
        <p:txBody>
          <a:bodyPr/>
          <a:lstStyle/>
          <a:p>
            <a:pPr>
              <a:defRPr/>
            </a:pPr>
            <a:fld id="{42795A83-7E9E-42F3-85A3-AD5965093434}" type="slidenum">
              <a:rPr lang="en-US"/>
              <a:pPr>
                <a:defRPr/>
              </a:pPr>
              <a:t>399</a:t>
            </a:fld>
            <a:endParaRPr lang="en-US"/>
          </a:p>
        </p:txBody>
      </p:sp>
      <p:sp>
        <p:nvSpPr>
          <p:cNvPr id="34819" name="Rectangle 3"/>
          <p:cNvSpPr>
            <a:spLocks noGrp="1" noChangeArrowheads="1"/>
          </p:cNvSpPr>
          <p:nvPr>
            <p:ph sz="quarter" idx="1"/>
          </p:nvPr>
        </p:nvSpPr>
        <p:spPr/>
        <p:txBody>
          <a:bodyPr/>
          <a:lstStyle/>
          <a:p>
            <a:pPr>
              <a:lnSpc>
                <a:spcPct val="90000"/>
              </a:lnSpc>
              <a:buNone/>
            </a:pPr>
            <a:r>
              <a:rPr lang="en-US" sz="2800" b="1" dirty="0" err="1" smtClean="0"/>
              <a:t>Adm</a:t>
            </a:r>
            <a:r>
              <a:rPr lang="en-US" sz="2800" b="1" dirty="0" smtClean="0"/>
              <a:t>: </a:t>
            </a:r>
            <a:r>
              <a:rPr lang="en-US" sz="2800" dirty="0" smtClean="0"/>
              <a:t>per oral with </a:t>
            </a:r>
            <a:r>
              <a:rPr lang="en-US" sz="2800" dirty="0"/>
              <a:t>v</a:t>
            </a:r>
            <a:r>
              <a:rPr lang="en-US" sz="2800" dirty="0" smtClean="0"/>
              <a:t>ariable absorption</a:t>
            </a:r>
          </a:p>
          <a:p>
            <a:pPr>
              <a:lnSpc>
                <a:spcPct val="90000"/>
              </a:lnSpc>
            </a:pPr>
            <a:r>
              <a:rPr lang="en-US" sz="2800" dirty="0" smtClean="0"/>
              <a:t>Competition for plasma protein binding </a:t>
            </a:r>
          </a:p>
          <a:p>
            <a:pPr>
              <a:lnSpc>
                <a:spcPct val="90000"/>
              </a:lnSpc>
            </a:pPr>
            <a:r>
              <a:rPr lang="en-US" sz="2800" dirty="0" smtClean="0"/>
              <a:t>Induction of drug metabolizing enzymes. </a:t>
            </a:r>
          </a:p>
          <a:p>
            <a:pPr>
              <a:lnSpc>
                <a:spcPct val="90000"/>
              </a:lnSpc>
              <a:buNone/>
            </a:pPr>
            <a:r>
              <a:rPr lang="en-US" sz="2800" b="1" dirty="0" smtClean="0"/>
              <a:t>Uses</a:t>
            </a:r>
            <a:r>
              <a:rPr lang="en-US" sz="2800" dirty="0" smtClean="0"/>
              <a:t> </a:t>
            </a:r>
          </a:p>
          <a:p>
            <a:pPr>
              <a:lnSpc>
                <a:spcPct val="90000"/>
              </a:lnSpc>
            </a:pPr>
            <a:r>
              <a:rPr lang="en-US" sz="2800" dirty="0" smtClean="0"/>
              <a:t>Partial &amp; tonic-</a:t>
            </a:r>
            <a:r>
              <a:rPr lang="en-US" sz="2800" dirty="0" err="1" smtClean="0"/>
              <a:t>clonic</a:t>
            </a:r>
            <a:r>
              <a:rPr lang="en-US" sz="2800" dirty="0" smtClean="0"/>
              <a:t> seizures. </a:t>
            </a:r>
          </a:p>
          <a:p>
            <a:pPr eaLnBrk="1" hangingPunct="1">
              <a:lnSpc>
                <a:spcPct val="90000"/>
              </a:lnSpc>
              <a:buNone/>
            </a:pPr>
            <a:r>
              <a:rPr lang="en-US" sz="2800" b="1" dirty="0" smtClean="0"/>
              <a:t>Toxicities: </a:t>
            </a:r>
          </a:p>
          <a:p>
            <a:pPr>
              <a:lnSpc>
                <a:spcPct val="90000"/>
              </a:lnSpc>
            </a:pPr>
            <a:r>
              <a:rPr lang="en-US" sz="2800" dirty="0" smtClean="0"/>
              <a:t>CNS depression.</a:t>
            </a:r>
          </a:p>
          <a:p>
            <a:pPr>
              <a:lnSpc>
                <a:spcPct val="90000"/>
              </a:lnSpc>
            </a:pPr>
            <a:r>
              <a:rPr lang="en-US" sz="2800" dirty="0" err="1" smtClean="0"/>
              <a:t>Hirsutism</a:t>
            </a:r>
            <a:r>
              <a:rPr lang="en-US" sz="2800" dirty="0" smtClean="0"/>
              <a:t>, gingival hyperplasia, </a:t>
            </a:r>
            <a:r>
              <a:rPr lang="en-US" sz="2800" dirty="0" err="1" smtClean="0"/>
              <a:t>osteomalacia</a:t>
            </a:r>
            <a:r>
              <a:rPr lang="en-US" sz="2800" dirty="0"/>
              <a:t>.</a:t>
            </a:r>
            <a:endParaRPr lang="en-US" sz="2800" dirty="0" smtClean="0"/>
          </a:p>
          <a:p>
            <a:pPr>
              <a:lnSpc>
                <a:spcPct val="90000"/>
              </a:lnSpc>
            </a:pPr>
            <a:r>
              <a:rPr lang="en-US" sz="2800" dirty="0" err="1" smtClean="0"/>
              <a:t>Teratogenicity</a:t>
            </a:r>
            <a:r>
              <a:rPr lang="en-US" sz="2800" dirty="0" smtClean="0"/>
              <a:t> (craniofacial anomalies)</a:t>
            </a:r>
            <a:endParaRPr lang="en-US" sz="2800" b="1" dirty="0" smtClean="0"/>
          </a:p>
        </p:txBody>
      </p:sp>
      <p:sp>
        <p:nvSpPr>
          <p:cNvPr id="34823" name="Rectangle 2"/>
          <p:cNvSpPr>
            <a:spLocks noChangeArrowheads="1"/>
          </p:cNvSpPr>
          <p:nvPr/>
        </p:nvSpPr>
        <p:spPr bwMode="auto">
          <a:xfrm>
            <a:off x="457200" y="304800"/>
            <a:ext cx="8229600" cy="1143000"/>
          </a:xfrm>
          <a:prstGeom prst="rect">
            <a:avLst/>
          </a:prstGeom>
          <a:noFill/>
          <a:ln w="9525">
            <a:noFill/>
            <a:miter lim="800000"/>
            <a:headEnd/>
            <a:tailEnd/>
          </a:ln>
        </p:spPr>
        <p:txBody>
          <a:bodyPr anchor="ctr"/>
          <a:lstStyle/>
          <a:p>
            <a:pPr algn="ctr" eaLnBrk="1" hangingPunct="1"/>
            <a:endParaRPr lang="en-US" sz="4400" b="1" dirty="0">
              <a:latin typeface="Calibri" pitchFamily="34" charset="0"/>
            </a:endParaRPr>
          </a:p>
        </p:txBody>
      </p:sp>
      <p:sp>
        <p:nvSpPr>
          <p:cNvPr id="34824" name="Rectangle 3"/>
          <p:cNvSpPr>
            <a:spLocks noChangeArrowheads="1"/>
          </p:cNvSpPr>
          <p:nvPr/>
        </p:nvSpPr>
        <p:spPr bwMode="auto">
          <a:xfrm>
            <a:off x="457200" y="1630363"/>
            <a:ext cx="8229600" cy="4525962"/>
          </a:xfrm>
          <a:prstGeom prst="rect">
            <a:avLst/>
          </a:prstGeom>
          <a:noFill/>
          <a:ln w="9525">
            <a:noFill/>
            <a:miter lim="800000"/>
            <a:headEnd/>
            <a:tailEnd/>
          </a:ln>
        </p:spPr>
        <p:txBody>
          <a:bodyPr/>
          <a:lstStyle/>
          <a:p>
            <a:pPr marL="342900" indent="-342900" eaLnBrk="1" hangingPunct="1">
              <a:lnSpc>
                <a:spcPct val="90000"/>
              </a:lnSpc>
              <a:spcBef>
                <a:spcPct val="20000"/>
              </a:spcBef>
            </a:pPr>
            <a:endParaRPr lang="en-US" sz="2800" dirty="0">
              <a:solidFill>
                <a:schemeClr val="accent1"/>
              </a:solidFill>
              <a:latin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399"/>
            <a:ext cx="8229600" cy="228600"/>
          </a:xfrm>
        </p:spPr>
        <p:txBody>
          <a:bodyPr>
            <a:normAutofit fontScale="90000"/>
          </a:bodyPr>
          <a:lstStyle/>
          <a:p>
            <a:r>
              <a:rPr lang="en-US" dirty="0" smtClean="0"/>
              <a:t> </a:t>
            </a:r>
            <a:endParaRPr lang="en-US" dirty="0"/>
          </a:p>
        </p:txBody>
      </p:sp>
      <p:sp>
        <p:nvSpPr>
          <p:cNvPr id="4" name="Date Placeholder 3"/>
          <p:cNvSpPr>
            <a:spLocks noGrp="1"/>
          </p:cNvSpPr>
          <p:nvPr>
            <p:ph type="dt" sz="half" idx="10"/>
          </p:nvPr>
        </p:nvSpPr>
        <p:spPr/>
        <p:txBody>
          <a:bodyPr/>
          <a:lstStyle/>
          <a:p>
            <a:fld id="{85A33999-F35A-40FD-8C9D-8A334C39C87F}"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6" name="Slide Number Placeholder 5"/>
          <p:cNvSpPr>
            <a:spLocks noGrp="1"/>
          </p:cNvSpPr>
          <p:nvPr>
            <p:ph type="sldNum" sz="quarter" idx="12"/>
          </p:nvPr>
        </p:nvSpPr>
        <p:spPr/>
        <p:txBody>
          <a:bodyPr/>
          <a:lstStyle/>
          <a:p>
            <a:fld id="{B3FF6EFA-CE3E-45B5-8032-ADD62FD9E906}" type="slidenum">
              <a:rPr lang="en-US" smtClean="0"/>
              <a:pPr/>
              <a:t>4</a:t>
            </a:fld>
            <a:endParaRPr lang="en-US"/>
          </a:p>
        </p:txBody>
      </p:sp>
      <p:sp>
        <p:nvSpPr>
          <p:cNvPr id="3" name="Content Placeholder 2"/>
          <p:cNvSpPr>
            <a:spLocks noGrp="1"/>
          </p:cNvSpPr>
          <p:nvPr>
            <p:ph sz="quarter" idx="1"/>
          </p:nvPr>
        </p:nvSpPr>
        <p:spPr>
          <a:xfrm>
            <a:off x="457200" y="0"/>
            <a:ext cx="8229600" cy="6324600"/>
          </a:xfrm>
        </p:spPr>
        <p:txBody>
          <a:bodyPr>
            <a:normAutofit fontScale="70000" lnSpcReduction="20000"/>
          </a:bodyPr>
          <a:lstStyle/>
          <a:p>
            <a:r>
              <a:rPr lang="en-US" sz="3400" b="1" dirty="0" smtClean="0"/>
              <a:t>Bioavailability</a:t>
            </a:r>
            <a:r>
              <a:rPr lang="en-US" sz="3400" dirty="0" smtClean="0"/>
              <a:t> is defined as the fraction of unchanged drug reaching the systemic circulation following administration by any route.</a:t>
            </a:r>
          </a:p>
          <a:p>
            <a:pPr lvl="0"/>
            <a:r>
              <a:rPr lang="en-US" sz="3400" b="1" dirty="0" smtClean="0"/>
              <a:t>Pharmacokinetic:</a:t>
            </a:r>
            <a:r>
              <a:rPr lang="en-US" sz="3400" dirty="0" smtClean="0"/>
              <a:t> processes of absorption, distribution, and elimination determine how rapidly and for how long the drug will appear at the target organ. </a:t>
            </a:r>
          </a:p>
          <a:p>
            <a:pPr lvl="0"/>
            <a:r>
              <a:rPr lang="en-US" sz="3400" b="1" dirty="0" err="1" smtClean="0"/>
              <a:t>Pharmacodynamics</a:t>
            </a:r>
            <a:r>
              <a:rPr lang="en-US" sz="3400" b="1" dirty="0" smtClean="0"/>
              <a:t>: </a:t>
            </a:r>
            <a:r>
              <a:rPr lang="en-US" sz="3400" dirty="0" smtClean="0"/>
              <a:t>drug effects and their mechanisms of action  (</a:t>
            </a:r>
            <a:r>
              <a:rPr lang="en-US" sz="3400" b="1" dirty="0" smtClean="0"/>
              <a:t>effect) </a:t>
            </a:r>
            <a:endParaRPr lang="en-US" sz="3400" dirty="0" smtClean="0"/>
          </a:p>
          <a:p>
            <a:pPr lvl="0"/>
            <a:r>
              <a:rPr lang="en-US" sz="3400" b="1" dirty="0" smtClean="0"/>
              <a:t>Half-life</a:t>
            </a:r>
            <a:r>
              <a:rPr lang="en-US" sz="3400" dirty="0" smtClean="0"/>
              <a:t> (</a:t>
            </a:r>
            <a:r>
              <a:rPr lang="en-US" sz="3400" b="1" dirty="0" smtClean="0"/>
              <a:t>t1/2</a:t>
            </a:r>
            <a:r>
              <a:rPr lang="en-US" sz="3400" dirty="0" smtClean="0"/>
              <a:t>): is the time required to change the amount of drug in the body by one-half during elimination (or during a constant infusion).</a:t>
            </a:r>
          </a:p>
          <a:p>
            <a:pPr lvl="0"/>
            <a:r>
              <a:rPr lang="en-US" sz="3400" b="1" dirty="0" smtClean="0"/>
              <a:t>First-pass elimination</a:t>
            </a:r>
            <a:r>
              <a:rPr lang="en-US" sz="3400" dirty="0" smtClean="0"/>
              <a:t>: Following absorption across the gut wall, the portal blood delivers the drug to the liver prior to entry into the systemic circulation</a:t>
            </a:r>
          </a:p>
          <a:p>
            <a:pPr lvl="0"/>
            <a:r>
              <a:rPr lang="en-US" sz="3400" b="1" dirty="0" smtClean="0"/>
              <a:t>Clearance</a:t>
            </a:r>
            <a:r>
              <a:rPr lang="en-US" sz="3400" dirty="0" smtClean="0"/>
              <a:t>, the measure of the ability of the body to eliminate the drug.</a:t>
            </a:r>
          </a:p>
          <a:p>
            <a:pPr lvl="0"/>
            <a:r>
              <a:rPr lang="en-US" sz="3400" b="1" dirty="0" smtClean="0"/>
              <a:t>Therapeutic index : </a:t>
            </a:r>
            <a:r>
              <a:rPr lang="en-US" sz="3400" dirty="0" smtClean="0"/>
              <a:t>One measure, which relates the dose of a drug required to produce a desired effect to that which produces an undesired (toxic) effect.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Autofit/>
          </a:bodyPr>
          <a:lstStyle/>
          <a:p>
            <a:r>
              <a:rPr lang="en-US" sz="3600" dirty="0" smtClean="0"/>
              <a:t/>
            </a:r>
            <a:br>
              <a:rPr lang="en-US" sz="3600" dirty="0" smtClean="0"/>
            </a:br>
            <a:r>
              <a:rPr lang="en-US" sz="3600" dirty="0" smtClean="0"/>
              <a:t>Major Classification of Drugs</a:t>
            </a:r>
            <a:br>
              <a:rPr lang="en-US" sz="3600" dirty="0" smtClean="0"/>
            </a:br>
            <a:endParaRPr lang="en-US" sz="3600" dirty="0"/>
          </a:p>
        </p:txBody>
      </p:sp>
      <p:sp>
        <p:nvSpPr>
          <p:cNvPr id="6" name="Date Placeholder 5"/>
          <p:cNvSpPr>
            <a:spLocks noGrp="1"/>
          </p:cNvSpPr>
          <p:nvPr>
            <p:ph type="dt" sz="half" idx="10"/>
          </p:nvPr>
        </p:nvSpPr>
        <p:spPr/>
        <p:txBody>
          <a:bodyPr/>
          <a:lstStyle/>
          <a:p>
            <a:fld id="{F6EA6D9E-CC87-4BA6-90A8-BB977B2591AC}" type="datetime12">
              <a:rPr lang="en-US" smtClean="0"/>
              <a:pPr/>
              <a:t>4:25 PM</a:t>
            </a:fld>
            <a:endParaRPr lang="en-US"/>
          </a:p>
        </p:txBody>
      </p:sp>
      <p:sp>
        <p:nvSpPr>
          <p:cNvPr id="4" name="Footer Placeholder 3"/>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40</a:t>
            </a:fld>
            <a:endParaRPr lang="en-US"/>
          </a:p>
        </p:txBody>
      </p:sp>
      <p:sp>
        <p:nvSpPr>
          <p:cNvPr id="3" name="Content Placeholder 2"/>
          <p:cNvSpPr>
            <a:spLocks noGrp="1"/>
          </p:cNvSpPr>
          <p:nvPr>
            <p:ph sz="quarter" idx="1"/>
          </p:nvPr>
        </p:nvSpPr>
        <p:spPr>
          <a:xfrm>
            <a:off x="457200" y="381000"/>
            <a:ext cx="8229600" cy="5745163"/>
          </a:xfrm>
        </p:spPr>
        <p:txBody>
          <a:bodyPr>
            <a:noAutofit/>
          </a:bodyPr>
          <a:lstStyle/>
          <a:p>
            <a:pPr lvl="0">
              <a:buNone/>
            </a:pPr>
            <a:r>
              <a:rPr lang="en-GB" sz="2400" dirty="0" smtClean="0"/>
              <a:t>A. </a:t>
            </a:r>
            <a:r>
              <a:rPr lang="en-GB" sz="2400" b="1" dirty="0" smtClean="0"/>
              <a:t>CHEMOTHERAPEUTIC AGENTS</a:t>
            </a:r>
            <a:endParaRPr lang="en-US" sz="2400" b="1" dirty="0" smtClean="0"/>
          </a:p>
          <a:p>
            <a:pPr lvl="0"/>
            <a:r>
              <a:rPr lang="en-GB" sz="2400" dirty="0" smtClean="0"/>
              <a:t>Antibacterial agents</a:t>
            </a:r>
            <a:endParaRPr lang="en-US" sz="2400" dirty="0" smtClean="0"/>
          </a:p>
          <a:p>
            <a:pPr lvl="0"/>
            <a:r>
              <a:rPr lang="en-GB" sz="2400" dirty="0" smtClean="0"/>
              <a:t>Antifungal agents</a:t>
            </a:r>
            <a:endParaRPr lang="en-US" sz="2400" dirty="0" smtClean="0"/>
          </a:p>
          <a:p>
            <a:pPr lvl="0"/>
            <a:r>
              <a:rPr lang="en-GB" sz="2400" dirty="0" smtClean="0"/>
              <a:t>Antiviral agents</a:t>
            </a:r>
            <a:endParaRPr lang="en-US" sz="2400" dirty="0" smtClean="0"/>
          </a:p>
          <a:p>
            <a:pPr lvl="0"/>
            <a:r>
              <a:rPr lang="en-GB" sz="2400" dirty="0" err="1" smtClean="0"/>
              <a:t>Antihelminthic</a:t>
            </a:r>
            <a:r>
              <a:rPr lang="en-GB" sz="2400" dirty="0" smtClean="0"/>
              <a:t> agents</a:t>
            </a:r>
            <a:endParaRPr lang="en-US" sz="2400" dirty="0" smtClean="0"/>
          </a:p>
          <a:p>
            <a:pPr lvl="0"/>
            <a:r>
              <a:rPr lang="en-GB" sz="2400" dirty="0" err="1" smtClean="0"/>
              <a:t>Antiprotozoa</a:t>
            </a:r>
            <a:r>
              <a:rPr lang="en-GB" sz="2400" dirty="0" smtClean="0"/>
              <a:t> agents</a:t>
            </a:r>
            <a:endParaRPr lang="en-US" sz="2400" dirty="0" smtClean="0"/>
          </a:p>
          <a:p>
            <a:pPr lvl="0"/>
            <a:r>
              <a:rPr lang="en-GB" sz="2400" dirty="0" smtClean="0"/>
              <a:t>Anticancer agents</a:t>
            </a:r>
            <a:endParaRPr lang="en-US" sz="2400" b="1" dirty="0" smtClean="0"/>
          </a:p>
          <a:p>
            <a:pPr lvl="0">
              <a:buNone/>
            </a:pPr>
            <a:r>
              <a:rPr lang="en-GB" sz="2400" b="1" dirty="0" smtClean="0"/>
              <a:t>B. SYSTEMIC PHARMACOLOGY: DRUGS ACTING ON:- </a:t>
            </a:r>
            <a:endParaRPr lang="en-US" sz="2400" b="1" dirty="0" smtClean="0"/>
          </a:p>
          <a:p>
            <a:pPr lvl="0"/>
            <a:r>
              <a:rPr lang="en-GB" sz="2400" dirty="0" smtClean="0"/>
              <a:t>Cardiovascular system</a:t>
            </a:r>
            <a:endParaRPr lang="en-US" sz="2400" dirty="0" smtClean="0"/>
          </a:p>
          <a:p>
            <a:pPr lvl="0"/>
            <a:r>
              <a:rPr lang="en-GB" sz="2400" dirty="0" smtClean="0"/>
              <a:t>Respiratory system</a:t>
            </a:r>
            <a:endParaRPr lang="en-US" sz="2400" dirty="0" smtClean="0"/>
          </a:p>
          <a:p>
            <a:pPr lvl="0"/>
            <a:r>
              <a:rPr lang="en-GB" sz="2400" dirty="0" smtClean="0"/>
              <a:t>Gastro-intestinal system</a:t>
            </a:r>
            <a:endParaRPr lang="en-US" sz="2400" dirty="0" smtClean="0"/>
          </a:p>
          <a:p>
            <a:pPr lvl="0"/>
            <a:r>
              <a:rPr lang="en-GB" sz="2400" dirty="0" smtClean="0"/>
              <a:t>Central nervous system </a:t>
            </a:r>
            <a:endParaRPr lang="en-US" sz="2400" dirty="0" smtClean="0"/>
          </a:p>
          <a:p>
            <a:pPr lvl="0"/>
            <a:r>
              <a:rPr lang="en-GB" sz="2400" dirty="0" smtClean="0"/>
              <a:t>Endocrine system</a:t>
            </a:r>
            <a:endParaRPr lang="en-US" sz="2400" dirty="0" smtClean="0"/>
          </a:p>
          <a:p>
            <a:pPr lvl="0">
              <a:buNone/>
            </a:pPr>
            <a:r>
              <a:rPr lang="en-GB" sz="2400" b="1" dirty="0" smtClean="0"/>
              <a:t>C. ANTI-INFLAMMATORY AGENTS (NSAIDS, STEROIDS)</a:t>
            </a:r>
            <a:endParaRPr lang="en-US" sz="2400" b="1" dirty="0" smtClean="0"/>
          </a:p>
          <a:p>
            <a:pPr lvl="0">
              <a:buNone/>
            </a:pPr>
            <a:r>
              <a:rPr lang="en-GB" sz="2400" b="1" dirty="0" smtClean="0"/>
              <a:t>D. RESUSCITATION DRUGS</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additive="base">
                                        <p:cTn id="2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 calcmode="lin" valueType="num">
                                      <p:cBhvr additive="base">
                                        <p:cTn id="2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calcmode="lin" valueType="num">
                                      <p:cBhvr additive="base">
                                        <p:cTn id="3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blinds(horizontal)">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 calcmode="lin" valueType="num">
                                      <p:cBhvr additive="base">
                                        <p:cTn id="5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3">
                                            <p:txEl>
                                              <p:pRg st="13" end="13"/>
                                            </p:txEl>
                                          </p:spTgt>
                                        </p:tgtEl>
                                        <p:attrNameLst>
                                          <p:attrName>style.visibility</p:attrName>
                                        </p:attrNameLst>
                                      </p:cBhvr>
                                      <p:to>
                                        <p:strVal val="visible"/>
                                      </p:to>
                                    </p:set>
                                    <p:animEffect transition="in" filter="blinds(horizontal)">
                                      <p:cBhvr>
                                        <p:cTn id="65" dur="500"/>
                                        <p:tgtEl>
                                          <p:spTgt spid="3">
                                            <p:txEl>
                                              <p:pRg st="13" end="13"/>
                                            </p:txEl>
                                          </p:spTgt>
                                        </p:tgtEl>
                                      </p:cBhvr>
                                    </p:animEffect>
                                  </p:childTnLst>
                                </p:cTn>
                              </p:par>
                              <p:par>
                                <p:cTn id="66" presetID="3" presetClass="entr" presetSubtype="10" fill="hold" nodeType="withEffect">
                                  <p:stCondLst>
                                    <p:cond delay="0"/>
                                  </p:stCondLst>
                                  <p:childTnLst>
                                    <p:set>
                                      <p:cBhvr>
                                        <p:cTn id="67" dur="1" fill="hold">
                                          <p:stCondLst>
                                            <p:cond delay="0"/>
                                          </p:stCondLst>
                                        </p:cTn>
                                        <p:tgtEl>
                                          <p:spTgt spid="3">
                                            <p:txEl>
                                              <p:pRg st="14" end="14"/>
                                            </p:txEl>
                                          </p:spTgt>
                                        </p:tgtEl>
                                        <p:attrNameLst>
                                          <p:attrName>style.visibility</p:attrName>
                                        </p:attrNameLst>
                                      </p:cBhvr>
                                      <p:to>
                                        <p:strVal val="visible"/>
                                      </p:to>
                                    </p:set>
                                    <p:animEffect transition="in" filter="blinds(horizontal)">
                                      <p:cBhvr>
                                        <p:cTn id="68"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eaLnBrk="1" hangingPunct="1"/>
            <a:r>
              <a:rPr lang="en-US" sz="3600" b="1" dirty="0" smtClean="0"/>
              <a:t>VALPROIC ACID</a:t>
            </a:r>
          </a:p>
        </p:txBody>
      </p:sp>
      <p:sp>
        <p:nvSpPr>
          <p:cNvPr id="9" name="Date Placeholder 8"/>
          <p:cNvSpPr>
            <a:spLocks noGrp="1"/>
          </p:cNvSpPr>
          <p:nvPr>
            <p:ph type="dt" sz="half" idx="10"/>
          </p:nvPr>
        </p:nvSpPr>
        <p:spPr/>
        <p:txBody>
          <a:bodyPr/>
          <a:lstStyle/>
          <a:p>
            <a:fld id="{8F0587C0-2249-4826-BDD8-B977B49204D5}" type="datetime12">
              <a:rPr lang="en-US" smtClean="0"/>
              <a:pPr/>
              <a:t>4:25 PM</a:t>
            </a:fld>
            <a:endParaRPr lang="en-US"/>
          </a:p>
        </p:txBody>
      </p:sp>
      <p:sp>
        <p:nvSpPr>
          <p:cNvPr id="8" name="Footer Placeholder 7"/>
          <p:cNvSpPr>
            <a:spLocks noGrp="1"/>
          </p:cNvSpPr>
          <p:nvPr>
            <p:ph type="ftr" sz="quarter" idx="11"/>
          </p:nvPr>
        </p:nvSpPr>
        <p:spPr/>
        <p:txBody>
          <a:bodyPr/>
          <a:lstStyle/>
          <a:p>
            <a:r>
              <a:rPr lang="en-US" smtClean="0"/>
              <a:t>Nursing  Pharmacology</a:t>
            </a:r>
            <a:endParaRPr lang="en-US"/>
          </a:p>
        </p:txBody>
      </p:sp>
      <p:sp>
        <p:nvSpPr>
          <p:cNvPr id="34820" name="Slide Number Placeholder 5"/>
          <p:cNvSpPr>
            <a:spLocks noGrp="1"/>
          </p:cNvSpPr>
          <p:nvPr>
            <p:ph type="sldNum" sz="quarter" idx="12"/>
          </p:nvPr>
        </p:nvSpPr>
        <p:spPr/>
        <p:txBody>
          <a:bodyPr/>
          <a:lstStyle/>
          <a:p>
            <a:pPr>
              <a:defRPr/>
            </a:pPr>
            <a:fld id="{B8AF418E-5E5C-4B72-BC2A-EB222AEAB3B8}" type="slidenum">
              <a:rPr lang="en-US"/>
              <a:pPr>
                <a:defRPr/>
              </a:pPr>
              <a:t>400</a:t>
            </a:fld>
            <a:endParaRPr lang="en-US"/>
          </a:p>
        </p:txBody>
      </p:sp>
      <p:sp>
        <p:nvSpPr>
          <p:cNvPr id="35843" name="Rectangle 3"/>
          <p:cNvSpPr>
            <a:spLocks noGrp="1" noChangeArrowheads="1"/>
          </p:cNvSpPr>
          <p:nvPr>
            <p:ph sz="quarter" idx="1"/>
          </p:nvPr>
        </p:nvSpPr>
        <p:spPr>
          <a:xfrm>
            <a:off x="457200" y="1600200"/>
            <a:ext cx="8229600" cy="4724400"/>
          </a:xfrm>
        </p:spPr>
        <p:txBody>
          <a:bodyPr>
            <a:normAutofit lnSpcReduction="10000"/>
          </a:bodyPr>
          <a:lstStyle/>
          <a:p>
            <a:pPr eaLnBrk="1" hangingPunct="1">
              <a:buNone/>
            </a:pPr>
            <a:r>
              <a:rPr lang="en-US" b="1" dirty="0" err="1" smtClean="0"/>
              <a:t>Adm</a:t>
            </a:r>
            <a:r>
              <a:rPr lang="en-US" b="1" dirty="0" smtClean="0"/>
              <a:t>: </a:t>
            </a:r>
            <a:r>
              <a:rPr lang="en-US" dirty="0" smtClean="0"/>
              <a:t>per oral.</a:t>
            </a:r>
          </a:p>
          <a:p>
            <a:pPr>
              <a:buNone/>
            </a:pPr>
            <a:r>
              <a:rPr lang="en-US" b="1" dirty="0" smtClean="0"/>
              <a:t>Uses:</a:t>
            </a:r>
            <a:r>
              <a:rPr lang="en-US" dirty="0" smtClean="0"/>
              <a:t> (“Broad spectrum” Antiepileptic </a:t>
            </a:r>
          </a:p>
          <a:p>
            <a:pPr>
              <a:buNone/>
            </a:pPr>
            <a:r>
              <a:rPr lang="en-US" dirty="0" smtClean="0"/>
              <a:t>drug)used in:</a:t>
            </a:r>
          </a:p>
          <a:p>
            <a:r>
              <a:rPr lang="en-US" dirty="0" smtClean="0"/>
              <a:t>Absence seizures</a:t>
            </a:r>
          </a:p>
          <a:p>
            <a:r>
              <a:rPr lang="en-US" dirty="0" err="1" smtClean="0"/>
              <a:t>Myoclonic</a:t>
            </a:r>
            <a:r>
              <a:rPr lang="en-US" dirty="0" smtClean="0"/>
              <a:t>, partial, &amp; tonic-</a:t>
            </a:r>
            <a:r>
              <a:rPr lang="en-US" dirty="0" err="1" smtClean="0"/>
              <a:t>clonic</a:t>
            </a:r>
            <a:r>
              <a:rPr lang="en-US" dirty="0" smtClean="0"/>
              <a:t> seizures. </a:t>
            </a:r>
          </a:p>
          <a:p>
            <a:r>
              <a:rPr lang="en-US" dirty="0" smtClean="0"/>
              <a:t>Also used in bipolar disorder &amp; migraine.</a:t>
            </a:r>
          </a:p>
          <a:p>
            <a:pPr eaLnBrk="1" hangingPunct="1">
              <a:buNone/>
            </a:pPr>
            <a:r>
              <a:rPr lang="en-US" b="1" dirty="0" smtClean="0"/>
              <a:t>Toxicities:</a:t>
            </a:r>
          </a:p>
          <a:p>
            <a:r>
              <a:rPr lang="en-US" dirty="0" smtClean="0"/>
              <a:t>GI distress, </a:t>
            </a:r>
          </a:p>
          <a:p>
            <a:r>
              <a:rPr lang="en-US" dirty="0" err="1" smtClean="0"/>
              <a:t>Hepatotoxicity</a:t>
            </a:r>
            <a:r>
              <a:rPr lang="en-US" dirty="0" smtClean="0"/>
              <a:t>, inhibition of drug metabolism.</a:t>
            </a:r>
          </a:p>
          <a:p>
            <a:r>
              <a:rPr lang="en-US" dirty="0" err="1" smtClean="0"/>
              <a:t>Teratogenicity</a:t>
            </a:r>
            <a:r>
              <a:rPr lang="en-US" dirty="0" smtClean="0"/>
              <a:t> (</a:t>
            </a:r>
            <a:r>
              <a:rPr lang="en-US" dirty="0" err="1" smtClean="0"/>
              <a:t>spina</a:t>
            </a:r>
            <a:r>
              <a:rPr lang="en-US" dirty="0" smtClean="0"/>
              <a:t> bifida)</a:t>
            </a:r>
            <a:endParaRPr lang="en-US" b="1" dirty="0" smtClean="0"/>
          </a:p>
        </p:txBody>
      </p:sp>
      <p:sp>
        <p:nvSpPr>
          <p:cNvPr id="35847" name="Rectangle 2"/>
          <p:cNvSpPr>
            <a:spLocks noChangeArrowheads="1"/>
          </p:cNvSpPr>
          <p:nvPr/>
        </p:nvSpPr>
        <p:spPr bwMode="auto">
          <a:xfrm>
            <a:off x="457200" y="304800"/>
            <a:ext cx="8229600" cy="1143000"/>
          </a:xfrm>
          <a:prstGeom prst="rect">
            <a:avLst/>
          </a:prstGeom>
          <a:noFill/>
          <a:ln w="9525">
            <a:noFill/>
            <a:miter lim="800000"/>
            <a:headEnd/>
            <a:tailEnd/>
          </a:ln>
        </p:spPr>
        <p:txBody>
          <a:bodyPr anchor="ctr"/>
          <a:lstStyle/>
          <a:p>
            <a:pPr algn="ctr" eaLnBrk="1" hangingPunct="1"/>
            <a:endParaRPr lang="en-US" sz="4400" b="1" dirty="0">
              <a:solidFill>
                <a:schemeClr val="accent1"/>
              </a:solidFill>
              <a:latin typeface="Calibri" pitchFamily="34" charset="0"/>
            </a:endParaRPr>
          </a:p>
        </p:txBody>
      </p:sp>
      <p:sp>
        <p:nvSpPr>
          <p:cNvPr id="35848" name="Rectangle 3"/>
          <p:cNvSpPr>
            <a:spLocks noChangeArrowheads="1"/>
          </p:cNvSpPr>
          <p:nvPr/>
        </p:nvSpPr>
        <p:spPr bwMode="auto">
          <a:xfrm>
            <a:off x="457200" y="1630363"/>
            <a:ext cx="8229600" cy="4525962"/>
          </a:xfrm>
          <a:prstGeom prst="rect">
            <a:avLst/>
          </a:prstGeom>
          <a:noFill/>
          <a:ln w="9525">
            <a:noFill/>
            <a:miter lim="800000"/>
            <a:headEnd/>
            <a:tailEnd/>
          </a:ln>
        </p:spPr>
        <p:txBody>
          <a:bodyPr/>
          <a:lstStyle/>
          <a:p>
            <a:pPr marL="342900" indent="-342900" eaLnBrk="1" hangingPunct="1">
              <a:spcBef>
                <a:spcPct val="20000"/>
              </a:spcBef>
            </a:pPr>
            <a:endParaRPr lang="en-US" sz="3200" dirty="0">
              <a:solidFill>
                <a:schemeClr val="accent1"/>
              </a:solidFill>
              <a:latin typeface="Calibri" pitchFamily="34" charset="0"/>
            </a:endParaRPr>
          </a:p>
        </p:txBody>
      </p:sp>
    </p:spTree>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304800"/>
            <a:ext cx="8229600" cy="1143000"/>
          </a:xfrm>
        </p:spPr>
        <p:txBody>
          <a:bodyPr>
            <a:normAutofit/>
          </a:bodyPr>
          <a:lstStyle/>
          <a:p>
            <a:pPr algn="l" eaLnBrk="1" hangingPunct="1"/>
            <a:r>
              <a:rPr lang="en-US" sz="3600" b="1" dirty="0" smtClean="0"/>
              <a:t>OTHER </a:t>
            </a:r>
            <a:r>
              <a:rPr lang="en-US" sz="3600" b="1" i="1" dirty="0" smtClean="0"/>
              <a:t>OLDER</a:t>
            </a:r>
            <a:r>
              <a:rPr lang="en-US" sz="3600" b="1" dirty="0" smtClean="0"/>
              <a:t> ANTIEPILEPTIC DRUGS.</a:t>
            </a:r>
          </a:p>
        </p:txBody>
      </p:sp>
      <p:sp>
        <p:nvSpPr>
          <p:cNvPr id="7" name="Date Placeholder 6"/>
          <p:cNvSpPr>
            <a:spLocks noGrp="1"/>
          </p:cNvSpPr>
          <p:nvPr>
            <p:ph type="dt" sz="half" idx="10"/>
          </p:nvPr>
        </p:nvSpPr>
        <p:spPr/>
        <p:txBody>
          <a:bodyPr/>
          <a:lstStyle/>
          <a:p>
            <a:fld id="{661DFC61-7E00-4B60-ACCD-FFFBDA22AB77}"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35844" name="Slide Number Placeholder 5"/>
          <p:cNvSpPr>
            <a:spLocks noGrp="1"/>
          </p:cNvSpPr>
          <p:nvPr>
            <p:ph type="sldNum" sz="quarter" idx="12"/>
          </p:nvPr>
        </p:nvSpPr>
        <p:spPr/>
        <p:txBody>
          <a:bodyPr/>
          <a:lstStyle/>
          <a:p>
            <a:pPr>
              <a:defRPr/>
            </a:pPr>
            <a:fld id="{3C08C62A-D3C2-48A7-9061-6BD960E72BBD}" type="slidenum">
              <a:rPr lang="en-US"/>
              <a:pPr>
                <a:defRPr/>
              </a:pPr>
              <a:t>401</a:t>
            </a:fld>
            <a:endParaRPr lang="en-US"/>
          </a:p>
        </p:txBody>
      </p:sp>
      <p:sp>
        <p:nvSpPr>
          <p:cNvPr id="36867" name="Rectangle 3"/>
          <p:cNvSpPr>
            <a:spLocks noGrp="1" noChangeArrowheads="1"/>
          </p:cNvSpPr>
          <p:nvPr>
            <p:ph sz="quarter" idx="1"/>
          </p:nvPr>
        </p:nvSpPr>
        <p:spPr>
          <a:xfrm>
            <a:off x="457200" y="1630362"/>
            <a:ext cx="8229600" cy="5075237"/>
          </a:xfrm>
        </p:spPr>
        <p:txBody>
          <a:bodyPr>
            <a:noAutofit/>
          </a:bodyPr>
          <a:lstStyle/>
          <a:p>
            <a:pPr eaLnBrk="1" hangingPunct="1">
              <a:buNone/>
            </a:pPr>
            <a:r>
              <a:rPr lang="en-US" b="1" dirty="0" err="1" smtClean="0"/>
              <a:t>Clonazepam</a:t>
            </a:r>
            <a:r>
              <a:rPr lang="en-US" b="1" dirty="0" smtClean="0"/>
              <a:t>: </a:t>
            </a:r>
            <a:r>
              <a:rPr lang="en-US" dirty="0" smtClean="0"/>
              <a:t>Used in </a:t>
            </a:r>
            <a:r>
              <a:rPr lang="en-US" dirty="0" err="1" smtClean="0"/>
              <a:t>myoclonic</a:t>
            </a:r>
            <a:r>
              <a:rPr lang="en-US" dirty="0" smtClean="0"/>
              <a:t> seizures, anxiety states, bipolar disorder. </a:t>
            </a:r>
          </a:p>
          <a:p>
            <a:pPr eaLnBrk="1" hangingPunct="1"/>
            <a:r>
              <a:rPr lang="en-US" dirty="0" smtClean="0"/>
              <a:t>Causes sedation &amp; dependence.</a:t>
            </a:r>
          </a:p>
          <a:p>
            <a:pPr>
              <a:buNone/>
            </a:pPr>
            <a:r>
              <a:rPr lang="en-US" b="1" dirty="0" err="1" smtClean="0"/>
              <a:t>Ethosuximide</a:t>
            </a:r>
            <a:r>
              <a:rPr lang="en-US" b="1" dirty="0" smtClean="0"/>
              <a:t>: </a:t>
            </a:r>
            <a:r>
              <a:rPr lang="en-US" dirty="0" smtClean="0"/>
              <a:t>Only used in absence seizures. </a:t>
            </a:r>
          </a:p>
          <a:p>
            <a:r>
              <a:rPr lang="en-US" dirty="0" smtClean="0"/>
              <a:t>May cause GI distress, lethargy, headache.</a:t>
            </a:r>
          </a:p>
          <a:p>
            <a:pPr eaLnBrk="1" hangingPunct="1">
              <a:buNone/>
            </a:pPr>
            <a:r>
              <a:rPr lang="en-US" b="1" dirty="0" smtClean="0"/>
              <a:t>Phenobarbital: </a:t>
            </a:r>
            <a:r>
              <a:rPr lang="en-US" dirty="0" smtClean="0"/>
              <a:t> Used in tonic-</a:t>
            </a:r>
            <a:r>
              <a:rPr lang="en-US" dirty="0" err="1" smtClean="0"/>
              <a:t>clonic</a:t>
            </a:r>
            <a:r>
              <a:rPr lang="en-US" dirty="0" smtClean="0"/>
              <a:t> seizures &amp; partial seizures. </a:t>
            </a:r>
          </a:p>
          <a:p>
            <a:r>
              <a:rPr lang="en-US" dirty="0" smtClean="0"/>
              <a:t>Causes CNS depression, dependence, liver enzyme induction.</a:t>
            </a:r>
            <a:endParaRPr lang="en-US" b="1" dirty="0" smtClean="0"/>
          </a:p>
        </p:txBody>
      </p:sp>
    </p:spTree>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304800"/>
            <a:ext cx="8229600" cy="1143000"/>
          </a:xfrm>
        </p:spPr>
        <p:txBody>
          <a:bodyPr>
            <a:normAutofit/>
          </a:bodyPr>
          <a:lstStyle/>
          <a:p>
            <a:pPr algn="l" eaLnBrk="1" hangingPunct="1"/>
            <a:r>
              <a:rPr lang="en-US" sz="3600" b="1" dirty="0" smtClean="0"/>
              <a:t>NEWER ANTIEPILEPTIC DRUGS</a:t>
            </a:r>
          </a:p>
        </p:txBody>
      </p:sp>
      <p:sp>
        <p:nvSpPr>
          <p:cNvPr id="7" name="Date Placeholder 6"/>
          <p:cNvSpPr>
            <a:spLocks noGrp="1"/>
          </p:cNvSpPr>
          <p:nvPr>
            <p:ph type="dt" sz="half" idx="10"/>
          </p:nvPr>
        </p:nvSpPr>
        <p:spPr/>
        <p:txBody>
          <a:bodyPr/>
          <a:lstStyle/>
          <a:p>
            <a:fld id="{07865CB9-18F5-4C0D-AA02-BF75AB081956}"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36868" name="Slide Number Placeholder 5"/>
          <p:cNvSpPr>
            <a:spLocks noGrp="1"/>
          </p:cNvSpPr>
          <p:nvPr>
            <p:ph type="sldNum" sz="quarter" idx="12"/>
          </p:nvPr>
        </p:nvSpPr>
        <p:spPr/>
        <p:txBody>
          <a:bodyPr/>
          <a:lstStyle/>
          <a:p>
            <a:pPr>
              <a:defRPr/>
            </a:pPr>
            <a:fld id="{DF623D15-4245-49BE-8DF0-DE906DEE6F08}" type="slidenum">
              <a:rPr lang="en-US"/>
              <a:pPr>
                <a:defRPr/>
              </a:pPr>
              <a:t>402</a:t>
            </a:fld>
            <a:endParaRPr lang="en-US"/>
          </a:p>
        </p:txBody>
      </p:sp>
      <p:sp>
        <p:nvSpPr>
          <p:cNvPr id="37891" name="Rectangle 3"/>
          <p:cNvSpPr>
            <a:spLocks noGrp="1" noChangeArrowheads="1"/>
          </p:cNvSpPr>
          <p:nvPr>
            <p:ph sz="quarter" idx="1"/>
          </p:nvPr>
        </p:nvSpPr>
        <p:spPr>
          <a:xfrm>
            <a:off x="457200" y="1630363"/>
            <a:ext cx="8229600" cy="4525962"/>
          </a:xfrm>
        </p:spPr>
        <p:txBody>
          <a:bodyPr>
            <a:normAutofit/>
          </a:bodyPr>
          <a:lstStyle/>
          <a:p>
            <a:pPr eaLnBrk="1" hangingPunct="1">
              <a:lnSpc>
                <a:spcPct val="90000"/>
              </a:lnSpc>
            </a:pPr>
            <a:r>
              <a:rPr lang="en-US" b="1" dirty="0" err="1" smtClean="0"/>
              <a:t>Felbamate</a:t>
            </a:r>
            <a:r>
              <a:rPr lang="en-US" b="1" dirty="0" smtClean="0"/>
              <a:t>: </a:t>
            </a:r>
            <a:r>
              <a:rPr lang="en-US" dirty="0" smtClean="0"/>
              <a:t>Back- up in partial seizures &amp; </a:t>
            </a:r>
            <a:r>
              <a:rPr lang="en-US" dirty="0" err="1" smtClean="0"/>
              <a:t>myoclonic</a:t>
            </a:r>
            <a:r>
              <a:rPr lang="en-US" dirty="0" smtClean="0"/>
              <a:t> seizures.</a:t>
            </a:r>
          </a:p>
          <a:p>
            <a:pPr eaLnBrk="1" hangingPunct="1">
              <a:lnSpc>
                <a:spcPct val="90000"/>
              </a:lnSpc>
            </a:pPr>
            <a:r>
              <a:rPr lang="en-US" b="1" dirty="0" err="1" smtClean="0"/>
              <a:t>Gabapentin</a:t>
            </a:r>
            <a:r>
              <a:rPr lang="en-US" b="1" dirty="0" smtClean="0"/>
              <a:t>: </a:t>
            </a:r>
            <a:r>
              <a:rPr lang="en-US" dirty="0" smtClean="0"/>
              <a:t>Used in partial seizures, bipolar disorder, neuropathic pain, migraine</a:t>
            </a:r>
          </a:p>
          <a:p>
            <a:pPr eaLnBrk="1" hangingPunct="1">
              <a:lnSpc>
                <a:spcPct val="90000"/>
              </a:lnSpc>
            </a:pPr>
            <a:r>
              <a:rPr lang="en-US" b="1" dirty="0" err="1" smtClean="0"/>
              <a:t>Lamotrigine</a:t>
            </a:r>
            <a:r>
              <a:rPr lang="en-US" b="1" dirty="0" smtClean="0"/>
              <a:t>: </a:t>
            </a:r>
            <a:r>
              <a:rPr lang="en-US" dirty="0" smtClean="0"/>
              <a:t>Used in absence &amp; partial seizures, &amp; bipolar disorder.</a:t>
            </a:r>
          </a:p>
          <a:p>
            <a:pPr eaLnBrk="1" hangingPunct="1">
              <a:lnSpc>
                <a:spcPct val="90000"/>
              </a:lnSpc>
            </a:pPr>
            <a:r>
              <a:rPr lang="en-US" b="1" dirty="0" err="1" smtClean="0"/>
              <a:t>Vigabatrin</a:t>
            </a:r>
            <a:r>
              <a:rPr lang="en-US" b="1" dirty="0" smtClean="0"/>
              <a:t>: </a:t>
            </a:r>
            <a:r>
              <a:rPr lang="en-US" dirty="0" smtClean="0"/>
              <a:t>Back-up in partial seizures</a:t>
            </a:r>
          </a:p>
          <a:p>
            <a:pPr eaLnBrk="1" hangingPunct="1">
              <a:lnSpc>
                <a:spcPct val="90000"/>
              </a:lnSpc>
            </a:pPr>
            <a:r>
              <a:rPr lang="en-US" b="1" dirty="0" err="1" smtClean="0"/>
              <a:t>Topiramate</a:t>
            </a:r>
            <a:r>
              <a:rPr lang="en-US" b="1" dirty="0" smtClean="0"/>
              <a:t>, </a:t>
            </a:r>
            <a:r>
              <a:rPr lang="en-US" b="1" dirty="0" err="1" smtClean="0"/>
              <a:t>tiagabine</a:t>
            </a:r>
            <a:r>
              <a:rPr lang="en-US" b="1" dirty="0" smtClean="0"/>
              <a:t>: </a:t>
            </a:r>
            <a:r>
              <a:rPr lang="en-US" dirty="0" smtClean="0"/>
              <a:t>Back-up in partial seizures.</a:t>
            </a:r>
            <a:r>
              <a:rPr lang="en-US" b="1" dirty="0" smtClean="0"/>
              <a:t> </a:t>
            </a:r>
          </a:p>
        </p:txBody>
      </p:sp>
    </p:spTree>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152400"/>
            <a:ext cx="8229600" cy="685800"/>
          </a:xfrm>
        </p:spPr>
        <p:txBody>
          <a:bodyPr/>
          <a:lstStyle/>
          <a:p>
            <a:pPr eaLnBrk="1" hangingPunct="1"/>
            <a:r>
              <a:rPr lang="en-US" sz="3600" b="1" dirty="0" smtClean="0"/>
              <a:t>General Principles in Epilepsy Treatment</a:t>
            </a:r>
          </a:p>
        </p:txBody>
      </p:sp>
      <p:sp>
        <p:nvSpPr>
          <p:cNvPr id="7" name="Date Placeholder 6"/>
          <p:cNvSpPr>
            <a:spLocks noGrp="1"/>
          </p:cNvSpPr>
          <p:nvPr>
            <p:ph type="dt" sz="half" idx="10"/>
          </p:nvPr>
        </p:nvSpPr>
        <p:spPr/>
        <p:txBody>
          <a:bodyPr/>
          <a:lstStyle/>
          <a:p>
            <a:fld id="{F7BF98F4-5438-462E-9FEB-58DDE7F0F98B}"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37892" name="Slide Number Placeholder 5"/>
          <p:cNvSpPr>
            <a:spLocks noGrp="1"/>
          </p:cNvSpPr>
          <p:nvPr>
            <p:ph type="sldNum" sz="quarter" idx="12"/>
          </p:nvPr>
        </p:nvSpPr>
        <p:spPr/>
        <p:txBody>
          <a:bodyPr/>
          <a:lstStyle/>
          <a:p>
            <a:pPr>
              <a:defRPr/>
            </a:pPr>
            <a:fld id="{6496053F-CEE5-4299-B506-BC9E4A2B5890}" type="slidenum">
              <a:rPr lang="en-US"/>
              <a:pPr>
                <a:defRPr/>
              </a:pPr>
              <a:t>403</a:t>
            </a:fld>
            <a:endParaRPr lang="en-US"/>
          </a:p>
        </p:txBody>
      </p:sp>
      <p:sp>
        <p:nvSpPr>
          <p:cNvPr id="38915" name="Rectangle 3"/>
          <p:cNvSpPr>
            <a:spLocks noGrp="1" noChangeArrowheads="1"/>
          </p:cNvSpPr>
          <p:nvPr>
            <p:ph sz="quarter" idx="1"/>
          </p:nvPr>
        </p:nvSpPr>
        <p:spPr>
          <a:xfrm>
            <a:off x="228600" y="914400"/>
            <a:ext cx="8686800" cy="5638800"/>
          </a:xfrm>
        </p:spPr>
        <p:txBody>
          <a:bodyPr>
            <a:noAutofit/>
          </a:bodyPr>
          <a:lstStyle/>
          <a:p>
            <a:pPr eaLnBrk="1" hangingPunct="1">
              <a:buFont typeface="Wingdings" pitchFamily="2" charset="2"/>
              <a:buChar char="v"/>
            </a:pPr>
            <a:r>
              <a:rPr lang="en-US" i="1" dirty="0" smtClean="0"/>
              <a:t>Use a single drug whenever possible and increase its dose to either seizure control or toxicity. </a:t>
            </a:r>
          </a:p>
          <a:p>
            <a:pPr eaLnBrk="1" hangingPunct="1">
              <a:buFont typeface="Wingdings" pitchFamily="2" charset="2"/>
              <a:buChar char="v"/>
            </a:pPr>
            <a:r>
              <a:rPr lang="en-US" i="1" dirty="0" smtClean="0"/>
              <a:t>If a drug fails to control seizures, switch to another appropriate drug used alone and again increase the dose until seizure control occurs or toxicity intervenes.</a:t>
            </a:r>
          </a:p>
          <a:p>
            <a:pPr>
              <a:buFont typeface="Wingdings" pitchFamily="2" charset="2"/>
              <a:buChar char="v"/>
            </a:pPr>
            <a:r>
              <a:rPr lang="en-US" i="1" dirty="0" smtClean="0"/>
              <a:t>Use two drugs only when </a:t>
            </a:r>
            <a:r>
              <a:rPr lang="en-US" i="1" dirty="0" err="1" smtClean="0"/>
              <a:t>monotherapy</a:t>
            </a:r>
            <a:r>
              <a:rPr lang="en-US" i="1" dirty="0" smtClean="0"/>
              <a:t> has failed. Some patients may have more seizures when taking two drugs, compared with one drug, because of drug interactions. </a:t>
            </a:r>
          </a:p>
          <a:p>
            <a:pPr eaLnBrk="1" hangingPunct="1">
              <a:buFont typeface="Wingdings" pitchFamily="2" charset="2"/>
              <a:buChar char="v"/>
            </a:pPr>
            <a:endParaRPr lang="en-US" i="1" dirty="0" smtClean="0"/>
          </a:p>
        </p:txBody>
      </p:sp>
    </p:spTree>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0"/>
            <a:ext cx="8229600" cy="533400"/>
          </a:xfrm>
        </p:spPr>
        <p:txBody>
          <a:bodyPr>
            <a:noAutofit/>
          </a:bodyPr>
          <a:lstStyle/>
          <a:p>
            <a:pPr algn="l"/>
            <a:r>
              <a:rPr lang="en-US" sz="3200" b="1" dirty="0" smtClean="0"/>
              <a:t/>
            </a:r>
            <a:br>
              <a:rPr lang="en-US" sz="3200" b="1" dirty="0" smtClean="0"/>
            </a:br>
            <a:r>
              <a:rPr lang="en-US" sz="3200" b="1" dirty="0" smtClean="0"/>
              <a:t>III: ANAESTHETIC AGENTS</a:t>
            </a:r>
            <a:br>
              <a:rPr lang="en-US" sz="3200" b="1" dirty="0" smtClean="0"/>
            </a:br>
            <a:endParaRPr lang="en-US" sz="3200" b="1" dirty="0" smtClean="0"/>
          </a:p>
        </p:txBody>
      </p:sp>
      <p:sp>
        <p:nvSpPr>
          <p:cNvPr id="7" name="Date Placeholder 6"/>
          <p:cNvSpPr>
            <a:spLocks noGrp="1"/>
          </p:cNvSpPr>
          <p:nvPr>
            <p:ph type="dt" sz="half" idx="10"/>
          </p:nvPr>
        </p:nvSpPr>
        <p:spPr/>
        <p:txBody>
          <a:bodyPr/>
          <a:lstStyle/>
          <a:p>
            <a:fld id="{7B0CCC8A-5265-4259-805A-C2BD7FC2AA6C}"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40964" name="Slide Number Placeholder 5"/>
          <p:cNvSpPr>
            <a:spLocks noGrp="1"/>
          </p:cNvSpPr>
          <p:nvPr>
            <p:ph type="sldNum" sz="quarter" idx="12"/>
          </p:nvPr>
        </p:nvSpPr>
        <p:spPr/>
        <p:txBody>
          <a:bodyPr/>
          <a:lstStyle/>
          <a:p>
            <a:pPr>
              <a:defRPr/>
            </a:pPr>
            <a:fld id="{D647764C-E18B-4E85-A19D-CFE978C9BFCD}" type="slidenum">
              <a:rPr lang="en-US"/>
              <a:pPr>
                <a:defRPr/>
              </a:pPr>
              <a:t>404</a:t>
            </a:fld>
            <a:endParaRPr lang="en-US"/>
          </a:p>
        </p:txBody>
      </p:sp>
      <p:sp>
        <p:nvSpPr>
          <p:cNvPr id="41987" name="Rectangle 3"/>
          <p:cNvSpPr>
            <a:spLocks noGrp="1" noChangeArrowheads="1"/>
          </p:cNvSpPr>
          <p:nvPr>
            <p:ph sz="quarter" idx="1"/>
          </p:nvPr>
        </p:nvSpPr>
        <p:spPr>
          <a:xfrm>
            <a:off x="304800" y="457200"/>
            <a:ext cx="8610600" cy="6248400"/>
          </a:xfrm>
        </p:spPr>
        <p:txBody>
          <a:bodyPr>
            <a:noAutofit/>
          </a:bodyPr>
          <a:lstStyle/>
          <a:p>
            <a:pPr>
              <a:buNone/>
            </a:pPr>
            <a:r>
              <a:rPr lang="en-US" b="1" dirty="0" smtClean="0"/>
              <a:t>General </a:t>
            </a:r>
            <a:r>
              <a:rPr lang="en-US" b="1" dirty="0" err="1" smtClean="0"/>
              <a:t>anaesthesia</a:t>
            </a:r>
            <a:r>
              <a:rPr lang="en-US" b="1" dirty="0" smtClean="0"/>
              <a:t> </a:t>
            </a:r>
            <a:r>
              <a:rPr lang="en-US" sz="2400" b="1" dirty="0" smtClean="0"/>
              <a:t>Concepts</a:t>
            </a:r>
          </a:p>
          <a:p>
            <a:r>
              <a:rPr lang="en-US" dirty="0" smtClean="0"/>
              <a:t>An</a:t>
            </a:r>
            <a:r>
              <a:rPr lang="en-US" b="1" dirty="0" smtClean="0"/>
              <a:t> Ideal </a:t>
            </a:r>
            <a:r>
              <a:rPr lang="en-US" dirty="0" err="1" smtClean="0"/>
              <a:t>Anaesthetic</a:t>
            </a:r>
            <a:r>
              <a:rPr lang="en-US" b="1" dirty="0" smtClean="0"/>
              <a:t> </a:t>
            </a:r>
            <a:r>
              <a:rPr lang="en-US" dirty="0" smtClean="0"/>
              <a:t>should cause </a:t>
            </a:r>
            <a:r>
              <a:rPr lang="en-US" b="1" dirty="0" smtClean="0"/>
              <a:t>unconsciousness, analgesia, amnesia, muscle relaxation </a:t>
            </a:r>
            <a:r>
              <a:rPr lang="en-US" dirty="0" smtClean="0"/>
              <a:t>and</a:t>
            </a:r>
            <a:r>
              <a:rPr lang="en-US" b="1" dirty="0" smtClean="0"/>
              <a:t> loss of reflexes.</a:t>
            </a:r>
            <a:endParaRPr lang="en-US" dirty="0" smtClean="0"/>
          </a:p>
          <a:p>
            <a:pPr eaLnBrk="1" hangingPunct="1"/>
            <a:r>
              <a:rPr lang="en-US" dirty="0" smtClean="0"/>
              <a:t>Anesthesia protocols involve use of: </a:t>
            </a:r>
          </a:p>
          <a:p>
            <a:pPr lvl="1"/>
            <a:r>
              <a:rPr lang="en-US" sz="3200" dirty="0" smtClean="0"/>
              <a:t>Premedication.</a:t>
            </a:r>
          </a:p>
          <a:p>
            <a:pPr lvl="1"/>
            <a:r>
              <a:rPr lang="en-US" sz="3200" dirty="0" smtClean="0"/>
              <a:t>Induction of </a:t>
            </a:r>
            <a:r>
              <a:rPr lang="en-US" sz="3200" dirty="0" err="1" smtClean="0"/>
              <a:t>anaesthesia</a:t>
            </a:r>
            <a:r>
              <a:rPr lang="en-US" sz="3200" dirty="0" smtClean="0"/>
              <a:t>: intravenous anesthetics.</a:t>
            </a:r>
          </a:p>
          <a:p>
            <a:pPr lvl="1"/>
            <a:r>
              <a:rPr lang="en-US" sz="3200" dirty="0" err="1" smtClean="0"/>
              <a:t>Maintainance</a:t>
            </a:r>
            <a:r>
              <a:rPr lang="en-US" sz="3200" dirty="0" smtClean="0"/>
              <a:t> of </a:t>
            </a:r>
            <a:r>
              <a:rPr lang="en-US" sz="3200" dirty="0" err="1" smtClean="0"/>
              <a:t>anaesthesia</a:t>
            </a:r>
            <a:r>
              <a:rPr lang="en-US" sz="3200" dirty="0" smtClean="0"/>
              <a:t>: inhaled </a:t>
            </a:r>
            <a:r>
              <a:rPr lang="en-US" sz="3200" dirty="0" err="1" smtClean="0"/>
              <a:t>anaesthetics</a:t>
            </a:r>
            <a:r>
              <a:rPr lang="en-US" sz="3200" dirty="0" smtClean="0"/>
              <a:t> and,</a:t>
            </a:r>
          </a:p>
          <a:p>
            <a:pPr lvl="1"/>
            <a:r>
              <a:rPr lang="en-US" sz="3200" dirty="0" smtClean="0"/>
              <a:t>Skeletal muscle relaxants.</a:t>
            </a:r>
          </a:p>
          <a:p>
            <a:pPr eaLnBrk="1" hangingPunct="1">
              <a:buFont typeface="Wingdings" pitchFamily="2" charset="2"/>
              <a:buNone/>
            </a:pPr>
            <a:endParaRPr lang="en-US" b="1" dirty="0" smtClean="0"/>
          </a:p>
        </p:txBody>
      </p:sp>
    </p:spTree>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Anesthesia</a:t>
            </a:r>
          </a:p>
        </p:txBody>
      </p:sp>
      <p:sp>
        <p:nvSpPr>
          <p:cNvPr id="4" name="Date Placeholder 3"/>
          <p:cNvSpPr>
            <a:spLocks noGrp="1"/>
          </p:cNvSpPr>
          <p:nvPr>
            <p:ph type="dt" sz="half" idx="10"/>
          </p:nvPr>
        </p:nvSpPr>
        <p:spPr/>
        <p:txBody>
          <a:bodyPr/>
          <a:lstStyle/>
          <a:p>
            <a:fld id="{169B3B7F-25CA-4B4D-B08F-A5C12FA158F1}"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405</a:t>
            </a:fld>
            <a:endParaRPr lang="en-US"/>
          </a:p>
        </p:txBody>
      </p:sp>
      <p:sp>
        <p:nvSpPr>
          <p:cNvPr id="26627" name="Rectangle 3"/>
          <p:cNvSpPr>
            <a:spLocks noGrp="1" noChangeArrowheads="1"/>
          </p:cNvSpPr>
          <p:nvPr>
            <p:ph sz="quarter" idx="1"/>
          </p:nvPr>
        </p:nvSpPr>
        <p:spPr/>
        <p:txBody>
          <a:bodyPr/>
          <a:lstStyle/>
          <a:p>
            <a:pPr marL="0" indent="0" eaLnBrk="1" hangingPunct="1">
              <a:buFontTx/>
              <a:buNone/>
            </a:pPr>
            <a:r>
              <a:rPr lang="en-US" smtClean="0"/>
              <a:t>In the “old days” the following were used for anesthesia.</a:t>
            </a:r>
          </a:p>
          <a:p>
            <a:pPr lvl="1" eaLnBrk="1" hangingPunct="1">
              <a:buFontTx/>
              <a:buNone/>
            </a:pPr>
            <a:endParaRPr lang="en-US" smtClean="0"/>
          </a:p>
          <a:p>
            <a:pPr lvl="1" eaLnBrk="1" hangingPunct="1"/>
            <a:endParaRPr lang="en-US" smtClean="0"/>
          </a:p>
          <a:p>
            <a:pPr lvl="1" eaLnBrk="1" hangingPunct="1"/>
            <a:endParaRPr lang="en-US" smtClean="0"/>
          </a:p>
        </p:txBody>
      </p:sp>
    </p:spTree>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Anesthesia</a:t>
            </a:r>
          </a:p>
        </p:txBody>
      </p:sp>
      <p:sp>
        <p:nvSpPr>
          <p:cNvPr id="4" name="Date Placeholder 3"/>
          <p:cNvSpPr>
            <a:spLocks noGrp="1"/>
          </p:cNvSpPr>
          <p:nvPr>
            <p:ph type="dt" sz="half" idx="10"/>
          </p:nvPr>
        </p:nvSpPr>
        <p:spPr/>
        <p:txBody>
          <a:bodyPr/>
          <a:lstStyle/>
          <a:p>
            <a:fld id="{BC1416A4-AF45-4DFB-A3E3-2A7098383B14}"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406</a:t>
            </a:fld>
            <a:endParaRPr lang="en-US"/>
          </a:p>
        </p:txBody>
      </p:sp>
      <p:sp>
        <p:nvSpPr>
          <p:cNvPr id="27651" name="Rectangle 3"/>
          <p:cNvSpPr>
            <a:spLocks noGrp="1" noChangeArrowheads="1"/>
          </p:cNvSpPr>
          <p:nvPr>
            <p:ph sz="quarter" idx="1"/>
          </p:nvPr>
        </p:nvSpPr>
        <p:spPr/>
        <p:txBody>
          <a:bodyPr/>
          <a:lstStyle/>
          <a:p>
            <a:pPr marL="0" indent="0" eaLnBrk="1" hangingPunct="1">
              <a:buFontTx/>
              <a:buNone/>
            </a:pPr>
            <a:r>
              <a:rPr lang="en-US" dirty="0" smtClean="0"/>
              <a:t>In the “old days” the following were used for anesthesia.</a:t>
            </a:r>
          </a:p>
          <a:p>
            <a:pPr lvl="1" eaLnBrk="1" hangingPunct="1"/>
            <a:r>
              <a:rPr lang="en-US" dirty="0" smtClean="0"/>
              <a:t>Alcohol</a:t>
            </a:r>
          </a:p>
          <a:p>
            <a:pPr lvl="1" eaLnBrk="1" hangingPunct="1"/>
            <a:r>
              <a:rPr lang="en-US" dirty="0" smtClean="0"/>
              <a:t>Drugs</a:t>
            </a:r>
          </a:p>
          <a:p>
            <a:pPr lvl="1" eaLnBrk="1" hangingPunct="1"/>
            <a:r>
              <a:rPr lang="en-US" dirty="0" smtClean="0"/>
              <a:t>Ice for numbing</a:t>
            </a:r>
          </a:p>
          <a:p>
            <a:pPr lvl="1" eaLnBrk="1" hangingPunct="1"/>
            <a:r>
              <a:rPr lang="en-US" dirty="0" smtClean="0"/>
              <a:t>Blow to the head</a:t>
            </a:r>
          </a:p>
          <a:p>
            <a:pPr lvl="1" eaLnBrk="1" hangingPunct="1"/>
            <a:r>
              <a:rPr lang="en-US" dirty="0" smtClean="0"/>
              <a:t>Strangulation</a:t>
            </a:r>
          </a:p>
          <a:p>
            <a:pPr lvl="1" eaLnBrk="1" hangingPunct="1"/>
            <a:endParaRPr lang="en-US" dirty="0" smtClean="0"/>
          </a:p>
        </p:txBody>
      </p:sp>
    </p:spTree>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Anesthesia</a:t>
            </a:r>
          </a:p>
        </p:txBody>
      </p:sp>
      <p:sp>
        <p:nvSpPr>
          <p:cNvPr id="4" name="Date Placeholder 3"/>
          <p:cNvSpPr>
            <a:spLocks noGrp="1"/>
          </p:cNvSpPr>
          <p:nvPr>
            <p:ph type="dt" sz="half" idx="10"/>
          </p:nvPr>
        </p:nvSpPr>
        <p:spPr/>
        <p:txBody>
          <a:bodyPr/>
          <a:lstStyle/>
          <a:p>
            <a:fld id="{953219AD-F637-4C48-AEF2-E6C25B5329DF}"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407</a:t>
            </a:fld>
            <a:endParaRPr lang="en-US"/>
          </a:p>
        </p:txBody>
      </p:sp>
      <p:sp>
        <p:nvSpPr>
          <p:cNvPr id="28675" name="Rectangle 3"/>
          <p:cNvSpPr>
            <a:spLocks noGrp="1" noChangeArrowheads="1"/>
          </p:cNvSpPr>
          <p:nvPr>
            <p:ph sz="quarter" idx="1"/>
          </p:nvPr>
        </p:nvSpPr>
        <p:spPr/>
        <p:txBody>
          <a:bodyPr/>
          <a:lstStyle/>
          <a:p>
            <a:pPr marL="0" indent="0" eaLnBrk="1" hangingPunct="1">
              <a:buFontTx/>
              <a:buNone/>
            </a:pPr>
            <a:r>
              <a:rPr lang="en-US" smtClean="0"/>
              <a:t>Now, anesthesia is designed to focus on specific systems, such as</a:t>
            </a:r>
          </a:p>
        </p:txBody>
      </p:sp>
    </p:spTree>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Anesthesia</a:t>
            </a:r>
          </a:p>
        </p:txBody>
      </p:sp>
      <p:sp>
        <p:nvSpPr>
          <p:cNvPr id="4" name="Date Placeholder 3"/>
          <p:cNvSpPr>
            <a:spLocks noGrp="1"/>
          </p:cNvSpPr>
          <p:nvPr>
            <p:ph type="dt" sz="half" idx="10"/>
          </p:nvPr>
        </p:nvSpPr>
        <p:spPr/>
        <p:txBody>
          <a:bodyPr/>
          <a:lstStyle/>
          <a:p>
            <a:fld id="{B24B62B7-00E4-4A32-862C-28925931567C}"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408</a:t>
            </a:fld>
            <a:endParaRPr lang="en-US"/>
          </a:p>
        </p:txBody>
      </p:sp>
      <p:sp>
        <p:nvSpPr>
          <p:cNvPr id="29699" name="Rectangle 3"/>
          <p:cNvSpPr>
            <a:spLocks noGrp="1" noChangeArrowheads="1"/>
          </p:cNvSpPr>
          <p:nvPr>
            <p:ph sz="quarter" idx="1"/>
          </p:nvPr>
        </p:nvSpPr>
        <p:spPr/>
        <p:txBody>
          <a:bodyPr/>
          <a:lstStyle/>
          <a:p>
            <a:pPr marL="0" indent="0" eaLnBrk="1" hangingPunct="1">
              <a:buFontTx/>
              <a:buNone/>
            </a:pPr>
            <a:r>
              <a:rPr lang="en-US" smtClean="0"/>
              <a:t>Now, anesthesia is designed to focus on specific systems, such as</a:t>
            </a:r>
          </a:p>
          <a:p>
            <a:pPr lvl="2" eaLnBrk="1" hangingPunct="1"/>
            <a:r>
              <a:rPr lang="en-US" sz="2800" smtClean="0"/>
              <a:t>Nervous system		</a:t>
            </a:r>
            <a:r>
              <a:rPr lang="en-US" sz="2800" smtClean="0">
                <a:cs typeface="Times New Roman" pitchFamily="18" charset="0"/>
              </a:rPr>
              <a:t>• Skeletal system</a:t>
            </a:r>
          </a:p>
          <a:p>
            <a:pPr lvl="2" eaLnBrk="1" hangingPunct="1"/>
            <a:r>
              <a:rPr lang="en-US" sz="2800" smtClean="0"/>
              <a:t>Respiratory system	</a:t>
            </a:r>
            <a:r>
              <a:rPr lang="en-US" sz="2800" smtClean="0">
                <a:cs typeface="Times New Roman" pitchFamily="18" charset="0"/>
              </a:rPr>
              <a:t>• GI system</a:t>
            </a:r>
            <a:endParaRPr lang="en-US" sz="2800" smtClean="0"/>
          </a:p>
          <a:p>
            <a:pPr lvl="2" eaLnBrk="1" hangingPunct="1"/>
            <a:r>
              <a:rPr lang="en-US" sz="2800" smtClean="0"/>
              <a:t>Endocrine system	</a:t>
            </a:r>
            <a:r>
              <a:rPr lang="en-US" sz="2800" smtClean="0">
                <a:cs typeface="Times New Roman" pitchFamily="18" charset="0"/>
              </a:rPr>
              <a:t>• Hepatic system</a:t>
            </a:r>
            <a:endParaRPr lang="en-US" sz="2800" smtClean="0"/>
          </a:p>
          <a:p>
            <a:pPr lvl="2" eaLnBrk="1" hangingPunct="1"/>
            <a:r>
              <a:rPr lang="en-US" sz="2800" smtClean="0"/>
              <a:t>Cardiovascular system</a:t>
            </a:r>
          </a:p>
          <a:p>
            <a:pPr marL="0" indent="0" eaLnBrk="1" hangingPunct="1">
              <a:buFontTx/>
              <a:buNone/>
            </a:pPr>
            <a:endParaRPr lang="en-US" sz="3600" smtClean="0"/>
          </a:p>
          <a:p>
            <a:pPr lvl="1" eaLnBrk="1" hangingPunct="1"/>
            <a:endParaRPr lang="en-US" smtClean="0"/>
          </a:p>
        </p:txBody>
      </p:sp>
    </p:spTree>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Types of Anesthesia</a:t>
            </a:r>
          </a:p>
        </p:txBody>
      </p:sp>
      <p:sp>
        <p:nvSpPr>
          <p:cNvPr id="4" name="Date Placeholder 3"/>
          <p:cNvSpPr>
            <a:spLocks noGrp="1"/>
          </p:cNvSpPr>
          <p:nvPr>
            <p:ph type="dt" sz="half" idx="10"/>
          </p:nvPr>
        </p:nvSpPr>
        <p:spPr/>
        <p:txBody>
          <a:bodyPr/>
          <a:lstStyle/>
          <a:p>
            <a:fld id="{9E8837E1-F27B-480B-8930-33D7240EB078}"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409</a:t>
            </a:fld>
            <a:endParaRPr lang="en-US"/>
          </a:p>
        </p:txBody>
      </p:sp>
      <p:sp>
        <p:nvSpPr>
          <p:cNvPr id="34819" name="Rectangle 3"/>
          <p:cNvSpPr>
            <a:spLocks noGrp="1" noChangeArrowheads="1"/>
          </p:cNvSpPr>
          <p:nvPr>
            <p:ph sz="quarter" idx="1"/>
          </p:nvPr>
        </p:nvSpPr>
        <p:spPr/>
        <p:txBody>
          <a:bodyPr/>
          <a:lstStyle/>
          <a:p>
            <a:pPr eaLnBrk="1" hangingPunct="1"/>
            <a:r>
              <a:rPr lang="en-US" sz="4800" smtClean="0"/>
              <a:t>General</a:t>
            </a:r>
          </a:p>
          <a:p>
            <a:pPr eaLnBrk="1" hangingPunct="1"/>
            <a:r>
              <a:rPr lang="en-US" sz="4800" smtClean="0"/>
              <a:t>Local</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E9E9C047-40F7-48C7-82AF-C82558C789D2}"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FD03BF44-6B62-43D8-9FEE-F841055C1461}" type="slidenum">
              <a:rPr lang="en-US" smtClean="0"/>
              <a:pPr>
                <a:defRPr/>
              </a:pPr>
              <a:t>41</a:t>
            </a:fld>
            <a:endParaRPr lang="en-US"/>
          </a:p>
        </p:txBody>
      </p:sp>
      <p:sp>
        <p:nvSpPr>
          <p:cNvPr id="2050" name="Rectangle 3"/>
          <p:cNvSpPr>
            <a:spLocks noGrp="1" noChangeArrowheads="1"/>
          </p:cNvSpPr>
          <p:nvPr>
            <p:ph sz="quarter" idx="1"/>
          </p:nvPr>
        </p:nvSpPr>
        <p:spPr>
          <a:xfrm>
            <a:off x="457200" y="457200"/>
            <a:ext cx="8229600" cy="6172200"/>
          </a:xfrm>
        </p:spPr>
        <p:txBody>
          <a:bodyPr/>
          <a:lstStyle/>
          <a:p>
            <a:pPr eaLnBrk="1" hangingPunct="1">
              <a:lnSpc>
                <a:spcPct val="80000"/>
              </a:lnSpc>
              <a:buFontTx/>
              <a:buNone/>
            </a:pPr>
            <a:r>
              <a:rPr lang="en-US" b="1" dirty="0" smtClean="0">
                <a:latin typeface="Comic Sans MS" pitchFamily="66" charset="0"/>
              </a:rPr>
              <a:t>CHEMOTHERAPEUTIC AGENTS</a:t>
            </a:r>
            <a:endParaRPr lang="en-US" b="1" u="sng" dirty="0" smtClean="0"/>
          </a:p>
          <a:p>
            <a:pPr>
              <a:lnSpc>
                <a:spcPct val="80000"/>
              </a:lnSpc>
            </a:pPr>
            <a:r>
              <a:rPr lang="en-US" b="1" u="sng" dirty="0" smtClean="0"/>
              <a:t>Definition</a:t>
            </a:r>
            <a:r>
              <a:rPr lang="en-US" dirty="0" smtClean="0"/>
              <a:t>: Substances/chemicals that kill or inhibit the growth of infective agents or cancerous cells in the body</a:t>
            </a:r>
            <a:endParaRPr lang="en-US" b="1" u="sng" dirty="0" smtClean="0"/>
          </a:p>
          <a:p>
            <a:pPr>
              <a:lnSpc>
                <a:spcPct val="80000"/>
              </a:lnSpc>
            </a:pPr>
            <a:r>
              <a:rPr lang="en-US" b="1" u="sng" dirty="0" smtClean="0"/>
              <a:t>Antibiotics </a:t>
            </a:r>
            <a:r>
              <a:rPr lang="en-US" dirty="0" smtClean="0"/>
              <a:t> (Antibacterial agents)– substances produced by microorganisms that in very dilute concentration kill or inhibit other microorganisms –</a:t>
            </a:r>
          </a:p>
          <a:p>
            <a:pPr>
              <a:lnSpc>
                <a:spcPct val="80000"/>
              </a:lnSpc>
            </a:pPr>
            <a:r>
              <a:rPr lang="en-US" dirty="0" smtClean="0"/>
              <a:t>The </a:t>
            </a:r>
            <a:r>
              <a:rPr lang="en-US" b="1" dirty="0" smtClean="0"/>
              <a:t>goal</a:t>
            </a:r>
            <a:r>
              <a:rPr lang="en-US" dirty="0" smtClean="0"/>
              <a:t> of this agents is to be </a:t>
            </a:r>
            <a:r>
              <a:rPr lang="en-US" b="1" dirty="0" smtClean="0"/>
              <a:t>toxic</a:t>
            </a:r>
            <a:r>
              <a:rPr lang="en-US" dirty="0" smtClean="0"/>
              <a:t> (kill or sufficiently inhibit growth of) to microorganism or cancerous tissue while being </a:t>
            </a:r>
            <a:r>
              <a:rPr lang="en-US" b="1" dirty="0" smtClean="0"/>
              <a:t>harmless</a:t>
            </a:r>
            <a:r>
              <a:rPr lang="en-US" dirty="0" smtClean="0"/>
              <a:t> (minimally) to the host or non-cancerous tissue</a:t>
            </a:r>
            <a:endParaRPr lang="en-US" b="1" dirty="0" smtClean="0"/>
          </a:p>
          <a:p>
            <a:pPr eaLnBrk="1" hangingPunct="1">
              <a:lnSpc>
                <a:spcPct val="80000"/>
              </a:lnSpc>
              <a:buFontTx/>
              <a:buNone/>
            </a:pPr>
            <a:endParaRPr 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50">
                                            <p:txEl>
                                              <p:pRg st="0" end="0"/>
                                            </p:txEl>
                                          </p:spTgt>
                                        </p:tgtEl>
                                        <p:attrNameLst>
                                          <p:attrName>style.visibility</p:attrName>
                                        </p:attrNameLst>
                                      </p:cBhvr>
                                      <p:to>
                                        <p:strVal val="visible"/>
                                      </p:to>
                                    </p:set>
                                    <p:animEffect transition="in" filter="blinds(horizontal)">
                                      <p:cBhvr>
                                        <p:cTn id="7" dur="500"/>
                                        <p:tgtEl>
                                          <p:spTgt spid="20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50">
                                            <p:txEl>
                                              <p:pRg st="1" end="1"/>
                                            </p:txEl>
                                          </p:spTgt>
                                        </p:tgtEl>
                                        <p:attrNameLst>
                                          <p:attrName>style.visibility</p:attrName>
                                        </p:attrNameLst>
                                      </p:cBhvr>
                                      <p:to>
                                        <p:strVal val="visible"/>
                                      </p:to>
                                    </p:set>
                                    <p:animEffect transition="in" filter="blinds(horizontal)">
                                      <p:cBhvr>
                                        <p:cTn id="12" dur="500"/>
                                        <p:tgtEl>
                                          <p:spTgt spid="20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50">
                                            <p:txEl>
                                              <p:pRg st="2" end="2"/>
                                            </p:txEl>
                                          </p:spTgt>
                                        </p:tgtEl>
                                        <p:attrNameLst>
                                          <p:attrName>style.visibility</p:attrName>
                                        </p:attrNameLst>
                                      </p:cBhvr>
                                      <p:to>
                                        <p:strVal val="visible"/>
                                      </p:to>
                                    </p:set>
                                    <p:animEffect transition="in" filter="blinds(horizontal)">
                                      <p:cBhvr>
                                        <p:cTn id="17" dur="500"/>
                                        <p:tgtEl>
                                          <p:spTgt spid="205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50">
                                            <p:txEl>
                                              <p:pRg st="3" end="3"/>
                                            </p:txEl>
                                          </p:spTgt>
                                        </p:tgtEl>
                                        <p:attrNameLst>
                                          <p:attrName>style.visibility</p:attrName>
                                        </p:attrNameLst>
                                      </p:cBhvr>
                                      <p:to>
                                        <p:strVal val="visible"/>
                                      </p:to>
                                    </p:set>
                                    <p:animEffect transition="in" filter="blinds(horizontal)">
                                      <p:cBhvr>
                                        <p:cTn id="22" dur="500"/>
                                        <p:tgtEl>
                                          <p:spTgt spid="205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build="p"/>
    </p:bld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ctrTitle"/>
          </p:nvPr>
        </p:nvSpPr>
        <p:spPr/>
        <p:txBody>
          <a:bodyPr/>
          <a:lstStyle/>
          <a:p>
            <a:endParaRPr lang="en-US"/>
          </a:p>
        </p:txBody>
      </p:sp>
    </p:spTree>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General Anesthesia </a:t>
            </a:r>
          </a:p>
        </p:txBody>
      </p:sp>
      <p:sp>
        <p:nvSpPr>
          <p:cNvPr id="4" name="Date Placeholder 3"/>
          <p:cNvSpPr>
            <a:spLocks noGrp="1"/>
          </p:cNvSpPr>
          <p:nvPr>
            <p:ph type="dt" sz="half" idx="10"/>
          </p:nvPr>
        </p:nvSpPr>
        <p:spPr/>
        <p:txBody>
          <a:bodyPr/>
          <a:lstStyle/>
          <a:p>
            <a:fld id="{1788D3DC-D405-41CF-8992-695C1144F66F}"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411</a:t>
            </a:fld>
            <a:endParaRPr lang="en-US"/>
          </a:p>
        </p:txBody>
      </p:sp>
      <p:sp>
        <p:nvSpPr>
          <p:cNvPr id="20483" name="Rectangle 3"/>
          <p:cNvSpPr>
            <a:spLocks noGrp="1" noChangeArrowheads="1"/>
          </p:cNvSpPr>
          <p:nvPr>
            <p:ph sz="quarter" idx="1"/>
          </p:nvPr>
        </p:nvSpPr>
        <p:spPr/>
        <p:txBody>
          <a:bodyPr/>
          <a:lstStyle/>
          <a:p>
            <a:pPr eaLnBrk="1" hangingPunct="1">
              <a:buFontTx/>
              <a:buNone/>
            </a:pPr>
            <a:r>
              <a:rPr lang="en-US" b="1" smtClean="0">
                <a:solidFill>
                  <a:srgbClr val="FFFF66"/>
                </a:solidFill>
              </a:rPr>
              <a:t>Preanesthetic Medications</a:t>
            </a:r>
          </a:p>
          <a:p>
            <a:pPr lvl="1" eaLnBrk="1" hangingPunct="1"/>
            <a:r>
              <a:rPr lang="en-US" smtClean="0"/>
              <a:t>Control sedation</a:t>
            </a:r>
          </a:p>
          <a:p>
            <a:pPr lvl="1" eaLnBrk="1" hangingPunct="1"/>
            <a:r>
              <a:rPr lang="en-US" smtClean="0"/>
              <a:t>Reduce postoperative pain</a:t>
            </a:r>
          </a:p>
          <a:p>
            <a:pPr lvl="1" eaLnBrk="1" hangingPunct="1"/>
            <a:r>
              <a:rPr lang="en-US" smtClean="0"/>
              <a:t>Provide amnesia</a:t>
            </a:r>
          </a:p>
          <a:p>
            <a:pPr lvl="1" eaLnBrk="1" hangingPunct="1"/>
            <a:r>
              <a:rPr lang="en-US" smtClean="0"/>
              <a:t>Decrease anxiety</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4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General Anesthesia</a:t>
            </a:r>
          </a:p>
        </p:txBody>
      </p:sp>
      <p:sp>
        <p:nvSpPr>
          <p:cNvPr id="7" name="Date Placeholder 6"/>
          <p:cNvSpPr>
            <a:spLocks noGrp="1"/>
          </p:cNvSpPr>
          <p:nvPr>
            <p:ph type="dt" sz="half" idx="10"/>
          </p:nvPr>
        </p:nvSpPr>
        <p:spPr/>
        <p:txBody>
          <a:bodyPr/>
          <a:lstStyle/>
          <a:p>
            <a:fld id="{7C8E4009-D1D3-41C9-A3F4-5E0B9AFFD426}" type="datetime12">
              <a:rPr lang="en-US" smtClean="0"/>
              <a:pPr/>
              <a:t>4:25 PM</a:t>
            </a:fld>
            <a:endParaRPr lang="en-US"/>
          </a:p>
        </p:txBody>
      </p:sp>
      <p:sp>
        <p:nvSpPr>
          <p:cNvPr id="9" name="Footer Placeholder 8"/>
          <p:cNvSpPr>
            <a:spLocks noGrp="1"/>
          </p:cNvSpPr>
          <p:nvPr>
            <p:ph type="ftr" sz="quarter" idx="11"/>
          </p:nvPr>
        </p:nvSpPr>
        <p:spPr/>
        <p:txBody>
          <a:bodyPr/>
          <a:lstStyle/>
          <a:p>
            <a:r>
              <a:rPr lang="en-US" smtClean="0"/>
              <a:t>Nursing  Pharmacology</a:t>
            </a:r>
            <a:endParaRPr lang="en-US"/>
          </a:p>
        </p:txBody>
      </p:sp>
      <p:sp>
        <p:nvSpPr>
          <p:cNvPr id="8" name="Slide Number Placeholder 7"/>
          <p:cNvSpPr>
            <a:spLocks noGrp="1"/>
          </p:cNvSpPr>
          <p:nvPr>
            <p:ph type="sldNum" sz="quarter" idx="12"/>
          </p:nvPr>
        </p:nvSpPr>
        <p:spPr/>
        <p:txBody>
          <a:bodyPr/>
          <a:lstStyle/>
          <a:p>
            <a:fld id="{B3FF6EFA-CE3E-45B5-8032-ADD62FD9E906}" type="slidenum">
              <a:rPr lang="en-US" smtClean="0"/>
              <a:pPr/>
              <a:t>412</a:t>
            </a:fld>
            <a:endParaRPr lang="en-US"/>
          </a:p>
        </p:txBody>
      </p:sp>
      <p:sp>
        <p:nvSpPr>
          <p:cNvPr id="39939" name="Rectangle 3"/>
          <p:cNvSpPr>
            <a:spLocks noGrp="1" noChangeArrowheads="1"/>
          </p:cNvSpPr>
          <p:nvPr>
            <p:ph sz="quarter" idx="1"/>
          </p:nvPr>
        </p:nvSpPr>
        <p:spPr/>
        <p:txBody>
          <a:bodyPr/>
          <a:lstStyle/>
          <a:p>
            <a:pPr eaLnBrk="1" hangingPunct="1">
              <a:buFontTx/>
              <a:buNone/>
            </a:pPr>
            <a:r>
              <a:rPr lang="en-US" b="1" dirty="0" smtClean="0">
                <a:solidFill>
                  <a:srgbClr val="FF0000"/>
                </a:solidFill>
              </a:rPr>
              <a:t>Malignant Hyperthermia</a:t>
            </a:r>
          </a:p>
          <a:p>
            <a:pPr lvl="1" eaLnBrk="1" hangingPunct="1"/>
            <a:r>
              <a:rPr lang="en-US" dirty="0" smtClean="0"/>
              <a:t>Side effect of anesthesia</a:t>
            </a:r>
          </a:p>
          <a:p>
            <a:pPr lvl="2" eaLnBrk="1" hangingPunct="1"/>
            <a:r>
              <a:rPr lang="en-US" dirty="0" smtClean="0"/>
              <a:t>Fever of  42</a:t>
            </a:r>
            <a:r>
              <a:rPr lang="en-US" dirty="0" smtClean="0">
                <a:cs typeface="Times New Roman" pitchFamily="18" charset="0"/>
              </a:rPr>
              <a:t>°c or more</a:t>
            </a:r>
          </a:p>
          <a:p>
            <a:pPr lvl="2" eaLnBrk="1" hangingPunct="1"/>
            <a:r>
              <a:rPr lang="en-US" dirty="0" smtClean="0">
                <a:cs typeface="Times New Roman" pitchFamily="18" charset="0"/>
              </a:rPr>
              <a:t>Life threatening</a:t>
            </a:r>
          </a:p>
          <a:p>
            <a:pPr lvl="1" eaLnBrk="1" hangingPunct="1"/>
            <a:r>
              <a:rPr lang="en-US" dirty="0" smtClean="0">
                <a:cs typeface="Times New Roman" pitchFamily="18" charset="0"/>
              </a:rPr>
              <a:t>Treatment: </a:t>
            </a:r>
            <a:r>
              <a:rPr lang="en-US" dirty="0" err="1" smtClean="0">
                <a:cs typeface="Times New Roman" pitchFamily="18" charset="0"/>
              </a:rPr>
              <a:t>dantrolene</a:t>
            </a:r>
            <a:r>
              <a:rPr lang="en-US" dirty="0" smtClean="0">
                <a:cs typeface="Times New Roman" pitchFamily="18" charset="0"/>
              </a:rPr>
              <a:t> (</a:t>
            </a:r>
            <a:r>
              <a:rPr lang="en-US" dirty="0" err="1" smtClean="0">
                <a:cs typeface="Times New Roman" pitchFamily="18" charset="0"/>
              </a:rPr>
              <a:t>Dantrium</a:t>
            </a:r>
            <a:r>
              <a:rPr lang="en-US" dirty="0" smtClean="0">
                <a:cs typeface="Times New Roman" pitchFamily="18" charset="0"/>
              </a:rPr>
              <a:t>) </a:t>
            </a:r>
          </a:p>
        </p:txBody>
      </p:sp>
      <p:pic>
        <p:nvPicPr>
          <p:cNvPr id="133125" name="Picture 5" descr="DO NOT USE AFTER DATE"/>
          <p:cNvPicPr>
            <a:picLocks noChangeAspect="1" noChangeArrowheads="1"/>
          </p:cNvPicPr>
          <p:nvPr/>
        </p:nvPicPr>
        <p:blipFill>
          <a:blip r:embed="rId2" cstate="print"/>
          <a:srcRect/>
          <a:stretch>
            <a:fillRect/>
          </a:stretch>
        </p:blipFill>
        <p:spPr bwMode="auto">
          <a:xfrm>
            <a:off x="5029200" y="4724400"/>
            <a:ext cx="3352800" cy="931863"/>
          </a:xfrm>
          <a:prstGeom prst="rect">
            <a:avLst/>
          </a:prstGeom>
          <a:noFill/>
          <a:ln w="9525">
            <a:noFill/>
            <a:miter lim="800000"/>
            <a:headEnd/>
            <a:tailEnd/>
          </a:ln>
        </p:spPr>
      </p:pic>
      <p:sp>
        <p:nvSpPr>
          <p:cNvPr id="133126" name="Text Box 6"/>
          <p:cNvSpPr txBox="1">
            <a:spLocks noChangeArrowheads="1"/>
          </p:cNvSpPr>
          <p:nvPr/>
        </p:nvSpPr>
        <p:spPr bwMode="auto">
          <a:xfrm>
            <a:off x="1295400" y="5226050"/>
            <a:ext cx="3581400" cy="946150"/>
          </a:xfrm>
          <a:prstGeom prst="rect">
            <a:avLst/>
          </a:prstGeom>
          <a:noFill/>
          <a:ln w="9525">
            <a:noFill/>
            <a:miter lim="800000"/>
            <a:headEnd/>
            <a:tailEnd/>
          </a:ln>
        </p:spPr>
        <p:txBody>
          <a:bodyPr>
            <a:spAutoFit/>
          </a:bodyPr>
          <a:lstStyle/>
          <a:p>
            <a:pPr>
              <a:spcBef>
                <a:spcPct val="50000"/>
              </a:spcBef>
            </a:pPr>
            <a:r>
              <a:rPr lang="en-US" sz="2800"/>
              <a:t>Always check expiration date.</a:t>
            </a:r>
          </a:p>
        </p:txBody>
      </p:sp>
      <p:sp>
        <p:nvSpPr>
          <p:cNvPr id="133127" name="Text Box 7"/>
          <p:cNvSpPr txBox="1">
            <a:spLocks noChangeArrowheads="1"/>
          </p:cNvSpPr>
          <p:nvPr/>
        </p:nvSpPr>
        <p:spPr bwMode="auto">
          <a:xfrm>
            <a:off x="838200" y="4724400"/>
            <a:ext cx="2514600" cy="701675"/>
          </a:xfrm>
          <a:prstGeom prst="rect">
            <a:avLst/>
          </a:prstGeom>
          <a:noFill/>
          <a:ln w="9525">
            <a:noFill/>
            <a:miter lim="800000"/>
            <a:headEnd/>
            <a:tailEnd/>
          </a:ln>
        </p:spPr>
        <p:txBody>
          <a:bodyPr>
            <a:spAutoFit/>
          </a:bodyPr>
          <a:lstStyle/>
          <a:p>
            <a:pPr>
              <a:spcBef>
                <a:spcPct val="50000"/>
              </a:spcBef>
            </a:pPr>
            <a:r>
              <a:rPr lang="en-US" sz="4000">
                <a:solidFill>
                  <a:srgbClr val="FF0000"/>
                </a:solidFill>
                <a:latin typeface="Harlow Solid Italic" pitchFamily="82" charset="0"/>
              </a:rPr>
              <a:t>Warning!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133127">
                                            <p:txEl>
                                              <p:pRg st="0" end="0"/>
                                            </p:txEl>
                                          </p:spTgt>
                                        </p:tgtEl>
                                        <p:attrNameLst>
                                          <p:attrName>r</p:attrName>
                                        </p:attrNameLst>
                                      </p:cBhvr>
                                    </p:animRot>
                                  </p:childTnLst>
                                </p:cTn>
                              </p:par>
                              <p:par>
                                <p:cTn id="7" presetID="2" presetClass="entr" presetSubtype="4" fill="hold" grpId="0" nodeType="withEffect">
                                  <p:stCondLst>
                                    <p:cond delay="0"/>
                                  </p:stCondLst>
                                  <p:childTnLst>
                                    <p:set>
                                      <p:cBhvr>
                                        <p:cTn id="8" dur="1" fill="hold">
                                          <p:stCondLst>
                                            <p:cond delay="0"/>
                                          </p:stCondLst>
                                        </p:cTn>
                                        <p:tgtEl>
                                          <p:spTgt spid="133126"/>
                                        </p:tgtEl>
                                        <p:attrNameLst>
                                          <p:attrName>style.visibility</p:attrName>
                                        </p:attrNameLst>
                                      </p:cBhvr>
                                      <p:to>
                                        <p:strVal val="visible"/>
                                      </p:to>
                                    </p:set>
                                    <p:anim calcmode="lin" valueType="num">
                                      <p:cBhvr additive="base">
                                        <p:cTn id="9" dur="2000" fill="hold"/>
                                        <p:tgtEl>
                                          <p:spTgt spid="133126"/>
                                        </p:tgtEl>
                                        <p:attrNameLst>
                                          <p:attrName>ppt_x</p:attrName>
                                        </p:attrNameLst>
                                      </p:cBhvr>
                                      <p:tavLst>
                                        <p:tav tm="0">
                                          <p:val>
                                            <p:strVal val="#ppt_x"/>
                                          </p:val>
                                        </p:tav>
                                        <p:tav tm="100000">
                                          <p:val>
                                            <p:strVal val="#ppt_x"/>
                                          </p:val>
                                        </p:tav>
                                      </p:tavLst>
                                    </p:anim>
                                    <p:anim calcmode="lin" valueType="num">
                                      <p:cBhvr additive="base">
                                        <p:cTn id="10" dur="2000" fill="hold"/>
                                        <p:tgtEl>
                                          <p:spTgt spid="133126"/>
                                        </p:tgtEl>
                                        <p:attrNameLst>
                                          <p:attrName>ppt_y</p:attrName>
                                        </p:attrNameLst>
                                      </p:cBhvr>
                                      <p:tavLst>
                                        <p:tav tm="0">
                                          <p:val>
                                            <p:strVal val="1+#ppt_h/2"/>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133125"/>
                                        </p:tgtEl>
                                        <p:attrNameLst>
                                          <p:attrName>style.visibility</p:attrName>
                                        </p:attrNameLst>
                                      </p:cBhvr>
                                      <p:to>
                                        <p:strVal val="visible"/>
                                      </p:to>
                                    </p:set>
                                    <p:anim calcmode="lin" valueType="num">
                                      <p:cBhvr additive="base">
                                        <p:cTn id="13" dur="2000" fill="hold"/>
                                        <p:tgtEl>
                                          <p:spTgt spid="133125"/>
                                        </p:tgtEl>
                                        <p:attrNameLst>
                                          <p:attrName>ppt_x</p:attrName>
                                        </p:attrNameLst>
                                      </p:cBhvr>
                                      <p:tavLst>
                                        <p:tav tm="0">
                                          <p:val>
                                            <p:strVal val="#ppt_x"/>
                                          </p:val>
                                        </p:tav>
                                        <p:tav tm="100000">
                                          <p:val>
                                            <p:strVal val="#ppt_x"/>
                                          </p:val>
                                        </p:tav>
                                      </p:tavLst>
                                    </p:anim>
                                    <p:anim calcmode="lin" valueType="num">
                                      <p:cBhvr additive="base">
                                        <p:cTn id="14" dur="2000" fill="hold"/>
                                        <p:tgtEl>
                                          <p:spTgt spid="1331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6" grpId="0"/>
    </p:bld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pPr algn="l"/>
            <a:r>
              <a:rPr lang="en-US" sz="3200" b="1" dirty="0" smtClean="0"/>
              <a:t>Premedication </a:t>
            </a:r>
            <a:endParaRPr lang="en-US" sz="3200" b="1" dirty="0"/>
          </a:p>
        </p:txBody>
      </p:sp>
      <p:sp>
        <p:nvSpPr>
          <p:cNvPr id="7" name="Date Placeholder 6"/>
          <p:cNvSpPr>
            <a:spLocks noGrp="1"/>
          </p:cNvSpPr>
          <p:nvPr>
            <p:ph type="dt" sz="half" idx="10"/>
          </p:nvPr>
        </p:nvSpPr>
        <p:spPr/>
        <p:txBody>
          <a:bodyPr/>
          <a:lstStyle/>
          <a:p>
            <a:fld id="{58C945BB-CC4B-43D4-8663-783BEE0FDA1F}" type="datetime12">
              <a:rPr lang="en-US" smtClean="0"/>
              <a:pPr/>
              <a:t>4:25 PM</a:t>
            </a:fld>
            <a:endParaRPr lang="en-US" dirty="0"/>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3EFA2292-C8E1-4310-89A9-DDD7B6834CBE}" type="slidenum">
              <a:rPr lang="en-US" smtClean="0"/>
              <a:pPr/>
              <a:t>413</a:t>
            </a:fld>
            <a:endParaRPr lang="en-US"/>
          </a:p>
        </p:txBody>
      </p:sp>
      <p:sp>
        <p:nvSpPr>
          <p:cNvPr id="3" name="Content Placeholder 2"/>
          <p:cNvSpPr>
            <a:spLocks noGrp="1"/>
          </p:cNvSpPr>
          <p:nvPr>
            <p:ph sz="quarter" idx="1"/>
          </p:nvPr>
        </p:nvSpPr>
        <p:spPr>
          <a:xfrm>
            <a:off x="228600" y="609600"/>
            <a:ext cx="8686800" cy="6096000"/>
          </a:xfrm>
        </p:spPr>
        <p:txBody>
          <a:bodyPr>
            <a:noAutofit/>
          </a:bodyPr>
          <a:lstStyle/>
          <a:p>
            <a:r>
              <a:rPr lang="en-US" dirty="0" smtClean="0"/>
              <a:t>Objectives are to: relief anxiety, reduce amount of secretions, reduce volume &amp;  increase pH of gastric contents prior to surgery</a:t>
            </a:r>
          </a:p>
          <a:p>
            <a:pPr>
              <a:buFont typeface="Wingdings" pitchFamily="2" charset="2"/>
              <a:buChar char="v"/>
            </a:pPr>
            <a:r>
              <a:rPr lang="en-US" b="1" dirty="0" smtClean="0"/>
              <a:t>Benzodiazepines</a:t>
            </a:r>
            <a:r>
              <a:rPr lang="en-US" dirty="0" smtClean="0"/>
              <a:t>: used to reduce anxiety.</a:t>
            </a:r>
          </a:p>
          <a:p>
            <a:r>
              <a:rPr lang="en-US" dirty="0" smtClean="0"/>
              <a:t>E.g. </a:t>
            </a:r>
            <a:r>
              <a:rPr lang="en-US" dirty="0" err="1" smtClean="0"/>
              <a:t>temazepam</a:t>
            </a:r>
            <a:r>
              <a:rPr lang="en-US" dirty="0" smtClean="0"/>
              <a:t>, </a:t>
            </a:r>
            <a:r>
              <a:rPr lang="en-US" dirty="0" err="1" smtClean="0"/>
              <a:t>midazolam</a:t>
            </a:r>
            <a:r>
              <a:rPr lang="en-US" dirty="0" smtClean="0"/>
              <a:t>, diazepam, </a:t>
            </a:r>
            <a:r>
              <a:rPr lang="en-US" dirty="0" err="1" smtClean="0"/>
              <a:t>lorazepam</a:t>
            </a:r>
            <a:r>
              <a:rPr lang="en-US" dirty="0" smtClean="0"/>
              <a:t>.</a:t>
            </a:r>
          </a:p>
          <a:p>
            <a:pPr>
              <a:buFont typeface="Wingdings" pitchFamily="2" charset="2"/>
              <a:buChar char="v"/>
            </a:pPr>
            <a:r>
              <a:rPr lang="en-US" b="1" dirty="0" err="1" smtClean="0"/>
              <a:t>Antimuscarinic</a:t>
            </a:r>
            <a:r>
              <a:rPr lang="en-US" b="1" dirty="0" smtClean="0"/>
              <a:t> agents</a:t>
            </a:r>
            <a:r>
              <a:rPr lang="en-US" dirty="0" smtClean="0"/>
              <a:t>: to reduce secretions.</a:t>
            </a:r>
          </a:p>
          <a:p>
            <a:r>
              <a:rPr lang="en-US" dirty="0" smtClean="0"/>
              <a:t>E.g. Atropine. </a:t>
            </a:r>
            <a:r>
              <a:rPr lang="en-US" dirty="0" err="1" smtClean="0"/>
              <a:t>Adm</a:t>
            </a:r>
            <a:r>
              <a:rPr lang="en-US" dirty="0" smtClean="0"/>
              <a:t> I.M or P.O.</a:t>
            </a:r>
          </a:p>
          <a:p>
            <a:pPr>
              <a:buFont typeface="Wingdings" pitchFamily="2" charset="2"/>
              <a:buChar char="v"/>
            </a:pPr>
            <a:r>
              <a:rPr lang="en-US" b="1" dirty="0" smtClean="0"/>
              <a:t>H</a:t>
            </a:r>
            <a:r>
              <a:rPr lang="en-US" b="1" baseline="-25000" dirty="0" smtClean="0"/>
              <a:t>2</a:t>
            </a:r>
            <a:r>
              <a:rPr lang="en-US" b="1" dirty="0" smtClean="0"/>
              <a:t>-receptor antagonists</a:t>
            </a:r>
            <a:r>
              <a:rPr lang="en-US" dirty="0" smtClean="0"/>
              <a:t>: to reduce gastric acidity. E.g. ranitidine.</a:t>
            </a:r>
          </a:p>
          <a:p>
            <a:pPr>
              <a:buNone/>
            </a:pPr>
            <a:r>
              <a:rPr lang="en-US" b="1" dirty="0" smtClean="0"/>
              <a:t>NB: </a:t>
            </a:r>
            <a:r>
              <a:rPr lang="en-US" sz="2800" dirty="0" smtClean="0"/>
              <a:t>premedication is not commonly used nowadays.</a:t>
            </a:r>
          </a:p>
          <a:p>
            <a:pPr>
              <a:buNone/>
            </a:pPr>
            <a:endParaRPr lang="en-US" b="1" dirty="0" smtClean="0"/>
          </a:p>
        </p:txBody>
      </p:sp>
    </p:spTree>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152400"/>
            <a:ext cx="8229600" cy="609600"/>
          </a:xfrm>
        </p:spPr>
        <p:txBody>
          <a:bodyPr>
            <a:normAutofit fontScale="90000"/>
          </a:bodyPr>
          <a:lstStyle/>
          <a:p>
            <a:pPr algn="l" eaLnBrk="1" hangingPunct="1"/>
            <a:r>
              <a:rPr lang="en-US" sz="3200" b="1" dirty="0" smtClean="0"/>
              <a:t>Intravenous </a:t>
            </a:r>
            <a:r>
              <a:rPr lang="en-US" sz="3200" b="1" dirty="0" err="1" smtClean="0"/>
              <a:t>Anaesthetics</a:t>
            </a:r>
            <a:endParaRPr lang="en-US" sz="3200" b="1" dirty="0" smtClean="0"/>
          </a:p>
        </p:txBody>
      </p:sp>
      <p:sp>
        <p:nvSpPr>
          <p:cNvPr id="7" name="Date Placeholder 6"/>
          <p:cNvSpPr>
            <a:spLocks noGrp="1"/>
          </p:cNvSpPr>
          <p:nvPr>
            <p:ph type="dt" sz="half" idx="10"/>
          </p:nvPr>
        </p:nvSpPr>
        <p:spPr/>
        <p:txBody>
          <a:bodyPr/>
          <a:lstStyle/>
          <a:p>
            <a:fld id="{41B3EA5F-BF81-40A8-B277-46722ECFED27}"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43012" name="Slide Number Placeholder 5"/>
          <p:cNvSpPr>
            <a:spLocks noGrp="1"/>
          </p:cNvSpPr>
          <p:nvPr>
            <p:ph type="sldNum" sz="quarter" idx="12"/>
          </p:nvPr>
        </p:nvSpPr>
        <p:spPr/>
        <p:txBody>
          <a:bodyPr/>
          <a:lstStyle/>
          <a:p>
            <a:pPr>
              <a:defRPr/>
            </a:pPr>
            <a:fld id="{4B15DAE0-D275-4FD0-9B6D-3FE1D98FB34C}" type="slidenum">
              <a:rPr lang="en-US"/>
              <a:pPr>
                <a:defRPr/>
              </a:pPr>
              <a:t>414</a:t>
            </a:fld>
            <a:endParaRPr lang="en-US"/>
          </a:p>
        </p:txBody>
      </p:sp>
      <p:sp>
        <p:nvSpPr>
          <p:cNvPr id="44035" name="Rectangle 3"/>
          <p:cNvSpPr>
            <a:spLocks noGrp="1" noChangeArrowheads="1"/>
          </p:cNvSpPr>
          <p:nvPr>
            <p:ph sz="quarter" idx="1"/>
          </p:nvPr>
        </p:nvSpPr>
        <p:spPr>
          <a:xfrm>
            <a:off x="152400" y="685800"/>
            <a:ext cx="8839200" cy="6019800"/>
          </a:xfrm>
        </p:spPr>
        <p:txBody>
          <a:bodyPr>
            <a:normAutofit/>
          </a:bodyPr>
          <a:lstStyle/>
          <a:p>
            <a:pPr eaLnBrk="1" hangingPunct="1"/>
            <a:r>
              <a:rPr lang="en-US" dirty="0" smtClean="0"/>
              <a:t>These agents are used to induce </a:t>
            </a:r>
            <a:r>
              <a:rPr lang="en-US" dirty="0" err="1" smtClean="0"/>
              <a:t>anaesthesia</a:t>
            </a:r>
            <a:r>
              <a:rPr lang="en-US" dirty="0" smtClean="0"/>
              <a:t>.</a:t>
            </a:r>
          </a:p>
          <a:p>
            <a:pPr eaLnBrk="1" hangingPunct="1">
              <a:buFont typeface="Wingdings" pitchFamily="2" charset="2"/>
              <a:buChar char="v"/>
            </a:pPr>
            <a:r>
              <a:rPr lang="en-US" b="1" dirty="0" smtClean="0"/>
              <a:t>Thiopental </a:t>
            </a:r>
            <a:r>
              <a:rPr lang="en-US" dirty="0" smtClean="0"/>
              <a:t>(barbiturate) has a rapid onset but short duration due to redistribution from the brain to other tissues. Causes hypotension, tissue damage on </a:t>
            </a:r>
            <a:r>
              <a:rPr lang="en-US" dirty="0" err="1" smtClean="0"/>
              <a:t>extravasation</a:t>
            </a:r>
            <a:r>
              <a:rPr lang="en-US" dirty="0" smtClean="0"/>
              <a:t>.</a:t>
            </a:r>
          </a:p>
          <a:p>
            <a:pPr eaLnBrk="1" hangingPunct="1">
              <a:buFont typeface="Wingdings" pitchFamily="2" charset="2"/>
              <a:buChar char="v"/>
            </a:pPr>
            <a:r>
              <a:rPr lang="en-US" b="1" dirty="0" err="1" smtClean="0"/>
              <a:t>Midazolam</a:t>
            </a:r>
            <a:r>
              <a:rPr lang="en-US" b="1" dirty="0" smtClean="0"/>
              <a:t> </a:t>
            </a:r>
            <a:r>
              <a:rPr lang="en-US" dirty="0" smtClean="0"/>
              <a:t>is a </a:t>
            </a:r>
            <a:r>
              <a:rPr lang="en-US" dirty="0" err="1" smtClean="0"/>
              <a:t>benzodiapine</a:t>
            </a:r>
            <a:r>
              <a:rPr lang="en-US" dirty="0" smtClean="0"/>
              <a:t> with </a:t>
            </a:r>
            <a:r>
              <a:rPr lang="en-US" dirty="0" err="1" smtClean="0"/>
              <a:t>amnestic</a:t>
            </a:r>
            <a:r>
              <a:rPr lang="en-US" dirty="0" smtClean="0"/>
              <a:t> effects.</a:t>
            </a:r>
          </a:p>
          <a:p>
            <a:pPr eaLnBrk="1" hangingPunct="1">
              <a:buFont typeface="Wingdings" pitchFamily="2" charset="2"/>
              <a:buChar char="v"/>
            </a:pPr>
            <a:r>
              <a:rPr lang="en-US" b="1" dirty="0" err="1" smtClean="0"/>
              <a:t>Fentanyl</a:t>
            </a:r>
            <a:r>
              <a:rPr lang="en-US" b="1" dirty="0" smtClean="0"/>
              <a:t> </a:t>
            </a:r>
            <a:r>
              <a:rPr lang="en-US" dirty="0" smtClean="0"/>
              <a:t> and related </a:t>
            </a:r>
            <a:r>
              <a:rPr lang="en-US" dirty="0" err="1" smtClean="0"/>
              <a:t>opioids</a:t>
            </a:r>
            <a:r>
              <a:rPr lang="en-US" dirty="0" smtClean="0"/>
              <a:t> have less </a:t>
            </a:r>
            <a:r>
              <a:rPr lang="en-US" dirty="0" err="1" smtClean="0"/>
              <a:t>Cardovascular</a:t>
            </a:r>
            <a:r>
              <a:rPr lang="en-US" dirty="0" smtClean="0"/>
              <a:t> actions than inhaled anesthetics. Recovery can be facilitated by </a:t>
            </a:r>
            <a:r>
              <a:rPr lang="en-US" b="1" dirty="0" err="1" smtClean="0"/>
              <a:t>naloxone</a:t>
            </a:r>
            <a:r>
              <a:rPr lang="en-US" b="1" dirty="0" smtClean="0"/>
              <a:t>.</a:t>
            </a:r>
          </a:p>
        </p:txBody>
      </p:sp>
    </p:spTree>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152400"/>
            <a:ext cx="8229600" cy="609600"/>
          </a:xfrm>
        </p:spPr>
        <p:txBody>
          <a:bodyPr>
            <a:normAutofit fontScale="90000"/>
          </a:bodyPr>
          <a:lstStyle/>
          <a:p>
            <a:pPr algn="l" eaLnBrk="1" hangingPunct="1"/>
            <a:r>
              <a:rPr lang="en-US" sz="3200" b="1" dirty="0" smtClean="0"/>
              <a:t>Intravenous </a:t>
            </a:r>
            <a:r>
              <a:rPr lang="en-US" sz="3200" b="1" dirty="0" err="1" smtClean="0"/>
              <a:t>Anaesthetics</a:t>
            </a:r>
            <a:endParaRPr lang="en-US" sz="3200" b="1" dirty="0" smtClean="0"/>
          </a:p>
        </p:txBody>
      </p:sp>
      <p:sp>
        <p:nvSpPr>
          <p:cNvPr id="7" name="Date Placeholder 6"/>
          <p:cNvSpPr>
            <a:spLocks noGrp="1"/>
          </p:cNvSpPr>
          <p:nvPr>
            <p:ph type="dt" sz="half" idx="10"/>
          </p:nvPr>
        </p:nvSpPr>
        <p:spPr/>
        <p:txBody>
          <a:bodyPr/>
          <a:lstStyle/>
          <a:p>
            <a:fld id="{930B069E-F8F2-4156-9CED-F6991860C25B}"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43012" name="Slide Number Placeholder 5"/>
          <p:cNvSpPr>
            <a:spLocks noGrp="1"/>
          </p:cNvSpPr>
          <p:nvPr>
            <p:ph type="sldNum" sz="quarter" idx="12"/>
          </p:nvPr>
        </p:nvSpPr>
        <p:spPr/>
        <p:txBody>
          <a:bodyPr/>
          <a:lstStyle/>
          <a:p>
            <a:pPr>
              <a:defRPr/>
            </a:pPr>
            <a:fld id="{4B15DAE0-D275-4FD0-9B6D-3FE1D98FB34C}" type="slidenum">
              <a:rPr lang="en-US"/>
              <a:pPr>
                <a:defRPr/>
              </a:pPr>
              <a:t>415</a:t>
            </a:fld>
            <a:endParaRPr lang="en-US"/>
          </a:p>
        </p:txBody>
      </p:sp>
      <p:sp>
        <p:nvSpPr>
          <p:cNvPr id="44035" name="Rectangle 3"/>
          <p:cNvSpPr>
            <a:spLocks noGrp="1" noChangeArrowheads="1"/>
          </p:cNvSpPr>
          <p:nvPr>
            <p:ph sz="quarter" idx="1"/>
          </p:nvPr>
        </p:nvSpPr>
        <p:spPr>
          <a:xfrm>
            <a:off x="152400" y="685800"/>
            <a:ext cx="8839200" cy="6019800"/>
          </a:xfrm>
        </p:spPr>
        <p:txBody>
          <a:bodyPr>
            <a:normAutofit/>
          </a:bodyPr>
          <a:lstStyle/>
          <a:p>
            <a:pPr eaLnBrk="1" hangingPunct="1">
              <a:buFont typeface="Wingdings" pitchFamily="2" charset="2"/>
              <a:buChar char="v"/>
            </a:pPr>
            <a:r>
              <a:rPr lang="en-US" b="1" dirty="0" err="1" smtClean="0"/>
              <a:t>Propofol</a:t>
            </a:r>
            <a:r>
              <a:rPr lang="en-US" b="1" dirty="0" smtClean="0"/>
              <a:t>: </a:t>
            </a:r>
            <a:r>
              <a:rPr lang="en-US" dirty="0" smtClean="0"/>
              <a:t>rapid onset. There is complete and rapid recovery from its effects. Also has antiemetic actions. Used for short procedures. Causes pain on injection, hypotension.</a:t>
            </a:r>
          </a:p>
          <a:p>
            <a:pPr eaLnBrk="1" hangingPunct="1">
              <a:buFont typeface="Wingdings" pitchFamily="2" charset="2"/>
              <a:buChar char="v"/>
            </a:pPr>
            <a:r>
              <a:rPr lang="en-US" b="1" dirty="0" err="1" smtClean="0"/>
              <a:t>Ketamine</a:t>
            </a:r>
            <a:r>
              <a:rPr lang="en-US" b="1" dirty="0" smtClean="0"/>
              <a:t> </a:t>
            </a:r>
            <a:r>
              <a:rPr lang="en-US" dirty="0" smtClean="0"/>
              <a:t> causes “</a:t>
            </a:r>
            <a:r>
              <a:rPr lang="en-US" i="1" dirty="0" smtClean="0"/>
              <a:t>dissociative anesthesia.” </a:t>
            </a:r>
            <a:r>
              <a:rPr lang="en-US" dirty="0" smtClean="0"/>
              <a:t>can be administered booth I.M &amp; I.V. produces minimal respiratory depression. Causes an increase in blood pressure.</a:t>
            </a:r>
            <a:endParaRPr lang="en-US" b="1" dirty="0" smtClean="0"/>
          </a:p>
        </p:txBody>
      </p:sp>
    </p:spTree>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152400"/>
            <a:ext cx="8229600" cy="609600"/>
          </a:xfrm>
        </p:spPr>
        <p:txBody>
          <a:bodyPr>
            <a:normAutofit fontScale="90000"/>
          </a:bodyPr>
          <a:lstStyle/>
          <a:p>
            <a:pPr eaLnBrk="1" hangingPunct="1"/>
            <a:r>
              <a:rPr lang="en-US" b="1" dirty="0" smtClean="0"/>
              <a:t>Maintenance of </a:t>
            </a:r>
            <a:r>
              <a:rPr lang="en-US" b="1" dirty="0" err="1" smtClean="0"/>
              <a:t>anaesthesia</a:t>
            </a:r>
            <a:endParaRPr lang="en-US" b="1" dirty="0" smtClean="0"/>
          </a:p>
        </p:txBody>
      </p:sp>
      <p:sp>
        <p:nvSpPr>
          <p:cNvPr id="7" name="Date Placeholder 6"/>
          <p:cNvSpPr>
            <a:spLocks noGrp="1"/>
          </p:cNvSpPr>
          <p:nvPr>
            <p:ph type="dt" sz="half" idx="10"/>
          </p:nvPr>
        </p:nvSpPr>
        <p:spPr/>
        <p:txBody>
          <a:bodyPr/>
          <a:lstStyle/>
          <a:p>
            <a:fld id="{2735E4A1-E11B-4A29-BACF-590F8BAE1204}"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41988" name="Slide Number Placeholder 5"/>
          <p:cNvSpPr>
            <a:spLocks noGrp="1"/>
          </p:cNvSpPr>
          <p:nvPr>
            <p:ph type="sldNum" sz="quarter" idx="12"/>
          </p:nvPr>
        </p:nvSpPr>
        <p:spPr/>
        <p:txBody>
          <a:bodyPr/>
          <a:lstStyle/>
          <a:p>
            <a:pPr>
              <a:defRPr/>
            </a:pPr>
            <a:fld id="{73371472-747C-4430-A4A1-6C864B6B2873}" type="slidenum">
              <a:rPr lang="en-US"/>
              <a:pPr>
                <a:defRPr/>
              </a:pPr>
              <a:t>416</a:t>
            </a:fld>
            <a:endParaRPr lang="en-US"/>
          </a:p>
        </p:txBody>
      </p:sp>
      <p:sp>
        <p:nvSpPr>
          <p:cNvPr id="43011" name="Rectangle 3"/>
          <p:cNvSpPr>
            <a:spLocks noGrp="1" noChangeArrowheads="1"/>
          </p:cNvSpPr>
          <p:nvPr>
            <p:ph sz="quarter" idx="1"/>
          </p:nvPr>
        </p:nvSpPr>
        <p:spPr>
          <a:xfrm>
            <a:off x="152400" y="685800"/>
            <a:ext cx="8839200" cy="6019800"/>
          </a:xfrm>
        </p:spPr>
        <p:txBody>
          <a:bodyPr rtlCol="0">
            <a:normAutofit/>
          </a:bodyPr>
          <a:lstStyle/>
          <a:p>
            <a:pPr eaLnBrk="1" fontAlgn="auto" hangingPunct="1">
              <a:spcAft>
                <a:spcPts val="0"/>
              </a:spcAft>
              <a:buFont typeface="Arial" pitchFamily="34" charset="0"/>
              <a:buChar char="•"/>
              <a:defRPr/>
            </a:pPr>
            <a:r>
              <a:rPr lang="en-US" dirty="0" smtClean="0"/>
              <a:t>Agents used to maintain </a:t>
            </a:r>
            <a:r>
              <a:rPr lang="en-US" dirty="0" err="1" smtClean="0"/>
              <a:t>anaesthesia</a:t>
            </a:r>
            <a:r>
              <a:rPr lang="en-US" dirty="0" smtClean="0"/>
              <a:t>, administered by inhalation.</a:t>
            </a:r>
          </a:p>
          <a:p>
            <a:pPr eaLnBrk="1" fontAlgn="auto" hangingPunct="1">
              <a:spcAft>
                <a:spcPts val="0"/>
              </a:spcAft>
              <a:buFont typeface="Wingdings" pitchFamily="2" charset="2"/>
              <a:buChar char="v"/>
              <a:defRPr/>
            </a:pPr>
            <a:r>
              <a:rPr lang="en-US" b="1" dirty="0" smtClean="0"/>
              <a:t>Nitrous oxide</a:t>
            </a:r>
            <a:r>
              <a:rPr lang="en-US" dirty="0" smtClean="0"/>
              <a:t>: </a:t>
            </a:r>
            <a:r>
              <a:rPr lang="sr-Cyrl-CS" dirty="0" smtClean="0"/>
              <a:t>Incomplete anesthetic; rapid onset and recovery</a:t>
            </a:r>
            <a:r>
              <a:rPr lang="en-US" dirty="0" smtClean="0"/>
              <a:t>. Has analgesic effects.</a:t>
            </a:r>
          </a:p>
          <a:p>
            <a:pPr eaLnBrk="1" fontAlgn="auto" hangingPunct="1">
              <a:spcAft>
                <a:spcPts val="0"/>
              </a:spcAft>
              <a:buFont typeface="Wingdings" pitchFamily="2" charset="2"/>
              <a:buChar char="v"/>
              <a:defRPr/>
            </a:pPr>
            <a:r>
              <a:rPr lang="en-US" b="1" dirty="0" err="1" smtClean="0"/>
              <a:t>Desflurane</a:t>
            </a:r>
            <a:r>
              <a:rPr lang="en-US" b="1" dirty="0" smtClean="0"/>
              <a:t>:</a:t>
            </a:r>
            <a:r>
              <a:rPr lang="en-US" dirty="0" smtClean="0"/>
              <a:t> </a:t>
            </a:r>
            <a:r>
              <a:rPr lang="sr-Cyrl-CS" dirty="0" smtClean="0"/>
              <a:t>Low volatility; poor induction agent; rapid recovery</a:t>
            </a:r>
            <a:endParaRPr lang="en-US" dirty="0" smtClean="0"/>
          </a:p>
          <a:p>
            <a:pPr eaLnBrk="1" fontAlgn="auto" hangingPunct="1">
              <a:spcAft>
                <a:spcPts val="0"/>
              </a:spcAft>
              <a:buFont typeface="Wingdings" pitchFamily="2" charset="2"/>
              <a:buChar char="v"/>
              <a:defRPr/>
            </a:pPr>
            <a:r>
              <a:rPr lang="en-US" b="1" dirty="0" err="1" smtClean="0"/>
              <a:t>Sevoflurane</a:t>
            </a:r>
            <a:r>
              <a:rPr lang="en-US" b="1" dirty="0" smtClean="0"/>
              <a:t>:</a:t>
            </a:r>
            <a:r>
              <a:rPr lang="en-US" dirty="0" smtClean="0"/>
              <a:t> </a:t>
            </a:r>
            <a:r>
              <a:rPr lang="sr-Cyrl-CS" dirty="0" smtClean="0"/>
              <a:t>Rapid onset and recovery; unstable in soda-lime</a:t>
            </a:r>
            <a:endParaRPr lang="en-US" dirty="0" smtClean="0"/>
          </a:p>
          <a:p>
            <a:pPr eaLnBrk="1" fontAlgn="auto" hangingPunct="1">
              <a:spcAft>
                <a:spcPts val="0"/>
              </a:spcAft>
              <a:buFont typeface="Wingdings" pitchFamily="2" charset="2"/>
              <a:buChar char="v"/>
              <a:defRPr/>
            </a:pPr>
            <a:r>
              <a:rPr lang="en-US" b="1" dirty="0" err="1" smtClean="0"/>
              <a:t>Enflurane</a:t>
            </a:r>
            <a:r>
              <a:rPr lang="en-US" b="1" dirty="0" smtClean="0"/>
              <a:t>:</a:t>
            </a:r>
            <a:r>
              <a:rPr lang="en-US" dirty="0" smtClean="0"/>
              <a:t> </a:t>
            </a:r>
            <a:r>
              <a:rPr lang="sr-Cyrl-CS" dirty="0" smtClean="0"/>
              <a:t>Medium rate of onset and recovery</a:t>
            </a:r>
            <a:endParaRPr lang="en-US" dirty="0" smtClean="0"/>
          </a:p>
          <a:p>
            <a:pPr eaLnBrk="1" fontAlgn="auto" hangingPunct="1">
              <a:spcAft>
                <a:spcPts val="0"/>
              </a:spcAft>
              <a:buFont typeface="Wingdings" pitchFamily="2" charset="2"/>
              <a:buChar char="v"/>
              <a:defRPr/>
            </a:pPr>
            <a:r>
              <a:rPr lang="en-US" b="1" dirty="0" err="1" smtClean="0"/>
              <a:t>Isoflurane</a:t>
            </a:r>
            <a:r>
              <a:rPr lang="en-US" b="1" dirty="0" smtClean="0"/>
              <a:t>: </a:t>
            </a:r>
            <a:r>
              <a:rPr lang="sr-Cyrl-CS" dirty="0" smtClean="0"/>
              <a:t>Medium rate of onset and recovery</a:t>
            </a:r>
            <a:endParaRPr lang="en-US" b="1" dirty="0" smtClean="0"/>
          </a:p>
          <a:p>
            <a:pPr eaLnBrk="1" fontAlgn="auto" hangingPunct="1">
              <a:spcAft>
                <a:spcPts val="0"/>
              </a:spcAft>
              <a:buFont typeface="Wingdings" pitchFamily="2" charset="2"/>
              <a:buChar char="v"/>
              <a:defRPr/>
            </a:pPr>
            <a:r>
              <a:rPr lang="en-US" b="1" dirty="0" smtClean="0"/>
              <a:t>Halothane: </a:t>
            </a:r>
            <a:r>
              <a:rPr lang="sr-Cyrl-CS" dirty="0" smtClean="0"/>
              <a:t>Medium rate of onset and recovery</a:t>
            </a:r>
            <a:r>
              <a:rPr lang="en-US" dirty="0" smtClean="0"/>
              <a:t>. Causes cardiac arrhythmias.</a:t>
            </a:r>
            <a:endParaRPr lang="sr-Cyrl-CS" dirty="0" smtClean="0"/>
          </a:p>
          <a:p>
            <a:pPr eaLnBrk="1" fontAlgn="auto" hangingPunct="1">
              <a:spcAft>
                <a:spcPts val="0"/>
              </a:spcAft>
              <a:buFont typeface="Wingdings" pitchFamily="2" charset="2"/>
              <a:buChar char="v"/>
              <a:defRPr/>
            </a:pPr>
            <a:endParaRPr lang="en-US" dirty="0" smtClean="0"/>
          </a:p>
        </p:txBody>
      </p:sp>
    </p:spTree>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457200" y="152400"/>
            <a:ext cx="8229600" cy="609600"/>
          </a:xfrm>
        </p:spPr>
        <p:txBody>
          <a:bodyPr>
            <a:normAutofit fontScale="90000"/>
          </a:bodyPr>
          <a:lstStyle/>
          <a:p>
            <a:pPr algn="l" eaLnBrk="1" hangingPunct="1"/>
            <a:r>
              <a:rPr lang="en-US" b="1" dirty="0" smtClean="0"/>
              <a:t>Muscle relaxants</a:t>
            </a:r>
          </a:p>
        </p:txBody>
      </p:sp>
      <p:sp>
        <p:nvSpPr>
          <p:cNvPr id="8" name="Date Placeholder 7"/>
          <p:cNvSpPr>
            <a:spLocks noGrp="1"/>
          </p:cNvSpPr>
          <p:nvPr>
            <p:ph type="dt" sz="half" idx="10"/>
          </p:nvPr>
        </p:nvSpPr>
        <p:spPr/>
        <p:txBody>
          <a:bodyPr/>
          <a:lstStyle/>
          <a:p>
            <a:fld id="{C3398959-C102-4335-B0AD-8878C3735976}" type="datetime12">
              <a:rPr lang="en-US" smtClean="0"/>
              <a:pPr/>
              <a:t>4:25 PM</a:t>
            </a:fld>
            <a:endParaRPr lang="en-US"/>
          </a:p>
        </p:txBody>
      </p:sp>
      <p:sp>
        <p:nvSpPr>
          <p:cNvPr id="9" name="Footer Placeholder 8"/>
          <p:cNvSpPr>
            <a:spLocks noGrp="1"/>
          </p:cNvSpPr>
          <p:nvPr>
            <p:ph type="ftr" sz="quarter" idx="11"/>
          </p:nvPr>
        </p:nvSpPr>
        <p:spPr/>
        <p:txBody>
          <a:bodyPr/>
          <a:lstStyle/>
          <a:p>
            <a:r>
              <a:rPr lang="en-US" smtClean="0"/>
              <a:t>Nursing  Pharmacology</a:t>
            </a:r>
            <a:endParaRPr lang="en-US"/>
          </a:p>
        </p:txBody>
      </p:sp>
      <p:sp>
        <p:nvSpPr>
          <p:cNvPr id="6" name="Slide Number Placeholder 5"/>
          <p:cNvSpPr>
            <a:spLocks noGrp="1"/>
          </p:cNvSpPr>
          <p:nvPr>
            <p:ph type="sldNum" sz="quarter" idx="12"/>
          </p:nvPr>
        </p:nvSpPr>
        <p:spPr/>
        <p:txBody>
          <a:bodyPr/>
          <a:lstStyle/>
          <a:p>
            <a:pPr>
              <a:defRPr/>
            </a:pPr>
            <a:fld id="{FB882E1A-BC0D-4DF0-B574-8331127F56D7}" type="slidenum">
              <a:rPr lang="en-US"/>
              <a:pPr>
                <a:defRPr/>
              </a:pPr>
              <a:t>417</a:t>
            </a:fld>
            <a:endParaRPr lang="en-US"/>
          </a:p>
        </p:txBody>
      </p:sp>
      <p:sp>
        <p:nvSpPr>
          <p:cNvPr id="7" name="Content Placeholder 6"/>
          <p:cNvSpPr>
            <a:spLocks noGrp="1"/>
          </p:cNvSpPr>
          <p:nvPr>
            <p:ph sz="quarter" idx="1"/>
          </p:nvPr>
        </p:nvSpPr>
        <p:spPr>
          <a:xfrm>
            <a:off x="152400" y="838200"/>
            <a:ext cx="8763000" cy="5867400"/>
          </a:xfrm>
        </p:spPr>
        <p:txBody>
          <a:bodyPr>
            <a:normAutofit/>
          </a:bodyPr>
          <a:lstStyle/>
          <a:p>
            <a:pPr>
              <a:lnSpc>
                <a:spcPct val="90000"/>
              </a:lnSpc>
              <a:buFont typeface="Arial" charset="0"/>
              <a:buChar char="•"/>
              <a:defRPr/>
            </a:pPr>
            <a:r>
              <a:rPr lang="en-US" dirty="0" smtClean="0">
                <a:latin typeface="Calibri" pitchFamily="34" charset="0"/>
              </a:rPr>
              <a:t>Mainly used to: facilitate tracheal intubation, permit artificial ventilation &amp; relax muscles to make surgery possible.</a:t>
            </a:r>
          </a:p>
          <a:p>
            <a:pPr>
              <a:lnSpc>
                <a:spcPct val="90000"/>
              </a:lnSpc>
              <a:buFont typeface="Arial" charset="0"/>
              <a:buChar char="•"/>
              <a:defRPr/>
            </a:pPr>
            <a:r>
              <a:rPr lang="en-US" dirty="0" smtClean="0">
                <a:latin typeface="Calibri" pitchFamily="34" charset="0"/>
              </a:rPr>
              <a:t>All act by blocking transmission at the neuromuscular junction.</a:t>
            </a:r>
          </a:p>
          <a:p>
            <a:pPr>
              <a:lnSpc>
                <a:spcPct val="90000"/>
              </a:lnSpc>
              <a:buFont typeface="Arial" charset="0"/>
              <a:buChar char="•"/>
              <a:defRPr/>
            </a:pPr>
            <a:r>
              <a:rPr lang="en-US" dirty="0" smtClean="0">
                <a:latin typeface="Calibri" pitchFamily="34" charset="0"/>
              </a:rPr>
              <a:t>Two categories:</a:t>
            </a:r>
          </a:p>
          <a:p>
            <a:pPr>
              <a:lnSpc>
                <a:spcPct val="90000"/>
              </a:lnSpc>
              <a:buFont typeface="Wingdings" pitchFamily="2" charset="2"/>
              <a:buChar char="v"/>
              <a:defRPr/>
            </a:pPr>
            <a:r>
              <a:rPr lang="en-US" sz="3200" b="1" dirty="0" smtClean="0">
                <a:latin typeface="Calibri" pitchFamily="34" charset="0"/>
              </a:rPr>
              <a:t>Depolarizing  (non-competitive): </a:t>
            </a:r>
            <a:r>
              <a:rPr lang="en-US" sz="3200" dirty="0" err="1" smtClean="0">
                <a:latin typeface="Calibri" pitchFamily="34" charset="0"/>
              </a:rPr>
              <a:t>succinylcholine</a:t>
            </a:r>
            <a:r>
              <a:rPr lang="en-US" sz="3200" dirty="0" smtClean="0">
                <a:latin typeface="Calibri" pitchFamily="34" charset="0"/>
              </a:rPr>
              <a:t> (</a:t>
            </a:r>
            <a:r>
              <a:rPr lang="en-US" sz="3200" dirty="0" err="1" smtClean="0">
                <a:latin typeface="Calibri" pitchFamily="34" charset="0"/>
              </a:rPr>
              <a:t>suxamethonium</a:t>
            </a:r>
            <a:r>
              <a:rPr lang="en-US" sz="3200" dirty="0" smtClean="0">
                <a:latin typeface="Calibri" pitchFamily="34" charset="0"/>
              </a:rPr>
              <a:t>). Has a short duration of action (2-5 </a:t>
            </a:r>
            <a:r>
              <a:rPr lang="en-US" sz="3200" dirty="0" err="1" smtClean="0">
                <a:latin typeface="Calibri" pitchFamily="34" charset="0"/>
              </a:rPr>
              <a:t>mins</a:t>
            </a:r>
            <a:r>
              <a:rPr lang="en-US" sz="3200" dirty="0" smtClean="0">
                <a:latin typeface="Calibri" pitchFamily="34" charset="0"/>
              </a:rPr>
              <a:t>). Effect cannot be reversed by drugs.</a:t>
            </a:r>
            <a:endParaRPr lang="en-US" dirty="0" smtClean="0">
              <a:latin typeface="Calibri" pitchFamily="34" charset="0"/>
            </a:endParaRPr>
          </a:p>
          <a:p>
            <a:pPr>
              <a:buFont typeface="Wingdings" pitchFamily="2" charset="2"/>
              <a:buChar char="v"/>
            </a:pPr>
            <a:r>
              <a:rPr lang="en-US" b="1" dirty="0" smtClean="0">
                <a:latin typeface="Calibri" pitchFamily="34" charset="0"/>
              </a:rPr>
              <a:t>Non-depolarizing (competitive): </a:t>
            </a:r>
            <a:r>
              <a:rPr lang="en-US" dirty="0" err="1" smtClean="0">
                <a:latin typeface="Calibri" pitchFamily="34" charset="0"/>
              </a:rPr>
              <a:t>pancuronium</a:t>
            </a:r>
            <a:r>
              <a:rPr lang="en-US" dirty="0" smtClean="0">
                <a:latin typeface="Calibri" pitchFamily="34" charset="0"/>
              </a:rPr>
              <a:t>, </a:t>
            </a:r>
            <a:r>
              <a:rPr lang="en-US" dirty="0" err="1" smtClean="0">
                <a:latin typeface="Calibri" pitchFamily="34" charset="0"/>
              </a:rPr>
              <a:t>tubocurarine</a:t>
            </a:r>
            <a:r>
              <a:rPr lang="en-US" dirty="0" smtClean="0">
                <a:latin typeface="Calibri" pitchFamily="34" charset="0"/>
              </a:rPr>
              <a:t>, </a:t>
            </a:r>
            <a:r>
              <a:rPr lang="en-US" dirty="0" err="1" smtClean="0">
                <a:latin typeface="Calibri" pitchFamily="34" charset="0"/>
              </a:rPr>
              <a:t>mivacurium</a:t>
            </a:r>
            <a:r>
              <a:rPr lang="en-US" dirty="0" smtClean="0">
                <a:latin typeface="Calibri" pitchFamily="34" charset="0"/>
              </a:rPr>
              <a:t>, </a:t>
            </a:r>
            <a:r>
              <a:rPr lang="en-US" dirty="0" err="1" smtClean="0">
                <a:latin typeface="Calibri" pitchFamily="34" charset="0"/>
              </a:rPr>
              <a:t>vecuronium</a:t>
            </a:r>
            <a:r>
              <a:rPr lang="en-US" dirty="0" smtClean="0">
                <a:latin typeface="Calibri" pitchFamily="34" charset="0"/>
              </a:rPr>
              <a:t>, </a:t>
            </a:r>
            <a:r>
              <a:rPr lang="en-US" dirty="0" err="1" smtClean="0">
                <a:latin typeface="Calibri" pitchFamily="34" charset="0"/>
              </a:rPr>
              <a:t>rocuronium</a:t>
            </a:r>
            <a:r>
              <a:rPr lang="en-US" dirty="0" smtClean="0">
                <a:latin typeface="Calibri" pitchFamily="34" charset="0"/>
              </a:rPr>
              <a:t>. Effects can be reversed by </a:t>
            </a:r>
            <a:r>
              <a:rPr lang="en-US" dirty="0" err="1" smtClean="0">
                <a:latin typeface="Calibri" pitchFamily="34" charset="0"/>
              </a:rPr>
              <a:t>neostigmine</a:t>
            </a:r>
            <a:r>
              <a:rPr lang="en-US" dirty="0" smtClean="0">
                <a:latin typeface="Calibri" pitchFamily="34" charset="0"/>
              </a:rPr>
              <a:t>.</a:t>
            </a:r>
            <a:r>
              <a:rPr lang="en-US" dirty="0" smtClean="0"/>
              <a:t> </a:t>
            </a:r>
          </a:p>
          <a:p>
            <a:pPr>
              <a:buNone/>
            </a:pPr>
            <a:r>
              <a:rPr lang="en-US" b="1" dirty="0" smtClean="0"/>
              <a:t>General S/E of muscle relaxants</a:t>
            </a:r>
            <a:r>
              <a:rPr lang="en-US" dirty="0" smtClean="0"/>
              <a:t>: </a:t>
            </a:r>
            <a:r>
              <a:rPr lang="en-US" dirty="0" err="1" smtClean="0"/>
              <a:t>Hyperkalemia</a:t>
            </a:r>
            <a:r>
              <a:rPr lang="en-US" dirty="0" smtClean="0"/>
              <a:t>, Increased intracranial pressure, Muscle pain.</a:t>
            </a:r>
          </a:p>
          <a:p>
            <a:pPr>
              <a:lnSpc>
                <a:spcPct val="90000"/>
              </a:lnSpc>
              <a:buFont typeface="Wingdings" pitchFamily="2" charset="2"/>
              <a:buChar char="v"/>
              <a:defRPr/>
            </a:pPr>
            <a:endParaRPr lang="en-US" dirty="0" smtClean="0">
              <a:latin typeface="Calibri" pitchFamily="34" charset="0"/>
            </a:endParaRPr>
          </a:p>
        </p:txBody>
      </p:sp>
      <p:sp>
        <p:nvSpPr>
          <p:cNvPr id="60423" name="Title 1"/>
          <p:cNvSpPr>
            <a:spLocks/>
          </p:cNvSpPr>
          <p:nvPr/>
        </p:nvSpPr>
        <p:spPr bwMode="auto">
          <a:xfrm>
            <a:off x="457200" y="304800"/>
            <a:ext cx="8229600" cy="1143000"/>
          </a:xfrm>
          <a:prstGeom prst="rect">
            <a:avLst/>
          </a:prstGeom>
          <a:noFill/>
          <a:ln w="9525">
            <a:noFill/>
            <a:miter lim="800000"/>
            <a:headEnd/>
            <a:tailEnd/>
          </a:ln>
        </p:spPr>
        <p:txBody>
          <a:bodyPr anchor="ctr"/>
          <a:lstStyle/>
          <a:p>
            <a:pPr algn="ctr" eaLnBrk="1" hangingPunct="1"/>
            <a:endParaRPr lang="en-US" sz="4400" b="1">
              <a:solidFill>
                <a:schemeClr val="accent2"/>
              </a:solidFill>
              <a:latin typeface="Calibri" pitchFamily="34" charset="0"/>
            </a:endParaRPr>
          </a:p>
        </p:txBody>
      </p:sp>
      <p:sp>
        <p:nvSpPr>
          <p:cNvPr id="2" name="Content Placeholder 2"/>
          <p:cNvSpPr>
            <a:spLocks/>
          </p:cNvSpPr>
          <p:nvPr/>
        </p:nvSpPr>
        <p:spPr bwMode="auto">
          <a:xfrm>
            <a:off x="457200" y="1676399"/>
            <a:ext cx="8229600" cy="4953001"/>
          </a:xfrm>
          <a:prstGeom prst="rect">
            <a:avLst/>
          </a:prstGeom>
          <a:noFill/>
          <a:ln w="9525">
            <a:noFill/>
            <a:miter lim="800000"/>
            <a:headEnd/>
            <a:tailEnd/>
          </a:ln>
        </p:spPr>
        <p:txBody>
          <a:bodyPr/>
          <a:lstStyle/>
          <a:p>
            <a:pPr marL="342900" indent="-342900" eaLnBrk="1" hangingPunct="1">
              <a:lnSpc>
                <a:spcPct val="90000"/>
              </a:lnSpc>
              <a:spcBef>
                <a:spcPct val="20000"/>
              </a:spcBef>
              <a:buFont typeface="Arial" charset="0"/>
              <a:buNone/>
              <a:defRPr/>
            </a:pPr>
            <a:endParaRPr lang="en-US" sz="2400" dirty="0">
              <a:latin typeface="Calibri" pitchFamily="34" charset="0"/>
            </a:endParaRPr>
          </a:p>
        </p:txBody>
      </p:sp>
    </p:spTree>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mtClean="0"/>
              <a:t>Local Anesthesia </a:t>
            </a:r>
          </a:p>
        </p:txBody>
      </p:sp>
      <p:sp>
        <p:nvSpPr>
          <p:cNvPr id="4" name="Date Placeholder 3"/>
          <p:cNvSpPr>
            <a:spLocks noGrp="1"/>
          </p:cNvSpPr>
          <p:nvPr>
            <p:ph type="dt" sz="half" idx="10"/>
          </p:nvPr>
        </p:nvSpPr>
        <p:spPr/>
        <p:txBody>
          <a:bodyPr/>
          <a:lstStyle/>
          <a:p>
            <a:fld id="{511D401F-76B4-4178-A9F9-318A280413AC}"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418</a:t>
            </a:fld>
            <a:endParaRPr lang="en-US"/>
          </a:p>
        </p:txBody>
      </p:sp>
      <p:sp>
        <p:nvSpPr>
          <p:cNvPr id="63491" name="Rectangle 3"/>
          <p:cNvSpPr>
            <a:spLocks noGrp="1" noChangeArrowheads="1"/>
          </p:cNvSpPr>
          <p:nvPr>
            <p:ph sz="quarter" idx="1"/>
          </p:nvPr>
        </p:nvSpPr>
        <p:spPr>
          <a:xfrm>
            <a:off x="457200" y="1600200"/>
            <a:ext cx="8229600" cy="5105400"/>
          </a:xfrm>
        </p:spPr>
        <p:txBody>
          <a:bodyPr>
            <a:normAutofit/>
          </a:bodyPr>
          <a:lstStyle/>
          <a:p>
            <a:pPr marL="0" indent="0">
              <a:tabLst>
                <a:tab pos="228600" algn="l"/>
              </a:tabLst>
            </a:pPr>
            <a:r>
              <a:rPr lang="en-US" sz="4000" dirty="0" smtClean="0"/>
              <a:t>Relieves pain without altering alertness or mental function.</a:t>
            </a:r>
          </a:p>
          <a:p>
            <a:r>
              <a:rPr lang="en-US" sz="3600" dirty="0" smtClean="0"/>
              <a:t>Variety of Dosage Forms</a:t>
            </a:r>
          </a:p>
          <a:p>
            <a:pPr lvl="1"/>
            <a:r>
              <a:rPr lang="en-US" dirty="0" smtClean="0"/>
              <a:t>Topical</a:t>
            </a:r>
          </a:p>
          <a:p>
            <a:pPr lvl="1"/>
            <a:r>
              <a:rPr lang="en-US" dirty="0" smtClean="0"/>
              <a:t>Superficial injection (infiltration)</a:t>
            </a:r>
          </a:p>
          <a:p>
            <a:pPr lvl="1"/>
            <a:r>
              <a:rPr lang="en-US" dirty="0" smtClean="0"/>
              <a:t>Nerve block</a:t>
            </a:r>
          </a:p>
          <a:p>
            <a:pPr lvl="1"/>
            <a:r>
              <a:rPr lang="en-US" dirty="0" smtClean="0"/>
              <a:t>Epidural</a:t>
            </a:r>
          </a:p>
          <a:p>
            <a:pPr lvl="1"/>
            <a:r>
              <a:rPr lang="en-US" dirty="0" smtClean="0"/>
              <a:t>Spinal</a:t>
            </a:r>
          </a:p>
          <a:p>
            <a:pPr marL="0" indent="0" eaLnBrk="1" hangingPunct="1">
              <a:buFontTx/>
              <a:buNone/>
              <a:tabLst>
                <a:tab pos="228600" algn="l"/>
              </a:tabLst>
            </a:pPr>
            <a:endParaRPr lang="en-US" sz="4000" dirty="0" smtClean="0"/>
          </a:p>
        </p:txBody>
      </p:sp>
    </p:spTree>
  </p:cSld>
  <p:clrMapOvr>
    <a:masterClrMapping/>
  </p:clrMapOvr>
  <p:transition>
    <p:zoom dir="in"/>
  </p:transition>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smtClean="0"/>
              <a:t>Local Anesthesia</a:t>
            </a:r>
          </a:p>
        </p:txBody>
      </p:sp>
      <p:sp>
        <p:nvSpPr>
          <p:cNvPr id="4" name="Date Placeholder 3"/>
          <p:cNvSpPr>
            <a:spLocks noGrp="1"/>
          </p:cNvSpPr>
          <p:nvPr>
            <p:ph type="dt" sz="half" idx="10"/>
          </p:nvPr>
        </p:nvSpPr>
        <p:spPr/>
        <p:txBody>
          <a:bodyPr/>
          <a:lstStyle/>
          <a:p>
            <a:fld id="{E1B7BD02-5A8F-464B-AA14-FC5012FA25E4}"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419</a:t>
            </a:fld>
            <a:endParaRPr lang="en-US"/>
          </a:p>
        </p:txBody>
      </p:sp>
      <p:sp>
        <p:nvSpPr>
          <p:cNvPr id="67587" name="Rectangle 3"/>
          <p:cNvSpPr>
            <a:spLocks noGrp="1" noChangeArrowheads="1"/>
          </p:cNvSpPr>
          <p:nvPr>
            <p:ph sz="quarter" idx="1"/>
          </p:nvPr>
        </p:nvSpPr>
        <p:spPr/>
        <p:txBody>
          <a:bodyPr/>
          <a:lstStyle/>
          <a:p>
            <a:pPr eaLnBrk="1" hangingPunct="1">
              <a:buFontTx/>
              <a:buNone/>
            </a:pPr>
            <a:r>
              <a:rPr lang="en-US" sz="4000" b="1" smtClean="0">
                <a:solidFill>
                  <a:srgbClr val="FFFF66"/>
                </a:solidFill>
              </a:rPr>
              <a:t>Esters</a:t>
            </a:r>
          </a:p>
          <a:p>
            <a:pPr lvl="1" eaLnBrk="1" hangingPunct="1"/>
            <a:r>
              <a:rPr lang="en-US" smtClean="0"/>
              <a:t>Short acting</a:t>
            </a:r>
          </a:p>
          <a:p>
            <a:pPr lvl="1" eaLnBrk="1" hangingPunct="1"/>
            <a:r>
              <a:rPr lang="en-US" smtClean="0"/>
              <a:t>Metabolized in the plasma and tissue fluids</a:t>
            </a:r>
          </a:p>
          <a:p>
            <a:pPr lvl="1" eaLnBrk="1" hangingPunct="1"/>
            <a:r>
              <a:rPr lang="en-US" smtClean="0"/>
              <a:t>Excreted in urine</a:t>
            </a:r>
          </a:p>
          <a:p>
            <a:pPr lvl="1" eaLnBrk="1" hangingPunct="1"/>
            <a:endParaRPr 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FCD49B8E-570F-4877-AAFC-05C336D71AD7}"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1B548D46-616D-4C0E-8D0A-07BD047D1980}" type="slidenum">
              <a:rPr lang="en-US" smtClean="0"/>
              <a:pPr>
                <a:defRPr/>
              </a:pPr>
              <a:t>42</a:t>
            </a:fld>
            <a:endParaRPr lang="en-US"/>
          </a:p>
        </p:txBody>
      </p:sp>
      <p:sp>
        <p:nvSpPr>
          <p:cNvPr id="3074" name="Rectangle 3"/>
          <p:cNvSpPr>
            <a:spLocks noGrp="1" noChangeArrowheads="1"/>
          </p:cNvSpPr>
          <p:nvPr>
            <p:ph sz="quarter" idx="1"/>
          </p:nvPr>
        </p:nvSpPr>
        <p:spPr>
          <a:xfrm>
            <a:off x="228600" y="228600"/>
            <a:ext cx="8763000" cy="6477000"/>
          </a:xfrm>
        </p:spPr>
        <p:txBody>
          <a:bodyPr/>
          <a:lstStyle/>
          <a:p>
            <a:pPr eaLnBrk="1" hangingPunct="1">
              <a:lnSpc>
                <a:spcPct val="80000"/>
              </a:lnSpc>
              <a:buFontTx/>
              <a:buNone/>
            </a:pPr>
            <a:endParaRPr lang="en-US" sz="2000" b="1" dirty="0" smtClean="0"/>
          </a:p>
          <a:p>
            <a:pPr eaLnBrk="1" hangingPunct="1">
              <a:lnSpc>
                <a:spcPct val="80000"/>
              </a:lnSpc>
              <a:buFontTx/>
              <a:buNone/>
            </a:pPr>
            <a:r>
              <a:rPr lang="en-US" b="1" u="sng" dirty="0" smtClean="0"/>
              <a:t>Terminologies</a:t>
            </a:r>
            <a:r>
              <a:rPr lang="en-US" b="1" dirty="0" smtClean="0"/>
              <a:t> </a:t>
            </a:r>
          </a:p>
          <a:p>
            <a:pPr eaLnBrk="1" hangingPunct="1">
              <a:lnSpc>
                <a:spcPct val="80000"/>
              </a:lnSpc>
              <a:buFontTx/>
              <a:buNone/>
            </a:pPr>
            <a:r>
              <a:rPr lang="en-US" b="1" dirty="0" smtClean="0"/>
              <a:t>1. Bactericidal </a:t>
            </a:r>
            <a:r>
              <a:rPr lang="en-US" b="1" dirty="0" err="1" smtClean="0"/>
              <a:t>vs</a:t>
            </a:r>
            <a:r>
              <a:rPr lang="en-US" b="1" dirty="0" smtClean="0"/>
              <a:t> </a:t>
            </a:r>
            <a:r>
              <a:rPr lang="en-US" b="1" dirty="0" err="1" smtClean="0"/>
              <a:t>bacteriostatic</a:t>
            </a:r>
            <a:endParaRPr lang="en-US" b="1" dirty="0" smtClean="0"/>
          </a:p>
          <a:p>
            <a:pPr eaLnBrk="1" hangingPunct="1">
              <a:lnSpc>
                <a:spcPct val="80000"/>
              </a:lnSpc>
              <a:buFont typeface="Arial" charset="0"/>
              <a:buNone/>
            </a:pPr>
            <a:r>
              <a:rPr lang="en-US" b="1" dirty="0" smtClean="0"/>
              <a:t>a) </a:t>
            </a:r>
            <a:r>
              <a:rPr lang="en-US" b="1" dirty="0" err="1" smtClean="0"/>
              <a:t>Bacteriostatic</a:t>
            </a:r>
            <a:r>
              <a:rPr lang="en-US" dirty="0" smtClean="0"/>
              <a:t> – agents that inhibit the growth (replication) of the infective agent.</a:t>
            </a:r>
          </a:p>
          <a:p>
            <a:pPr eaLnBrk="1" hangingPunct="1">
              <a:lnSpc>
                <a:spcPct val="80000"/>
              </a:lnSpc>
            </a:pPr>
            <a:r>
              <a:rPr lang="en-US" i="1" dirty="0" smtClean="0"/>
              <a:t>The body requires an effective immune defense.</a:t>
            </a:r>
          </a:p>
          <a:p>
            <a:pPr eaLnBrk="1" hangingPunct="1">
              <a:lnSpc>
                <a:spcPct val="80000"/>
              </a:lnSpc>
              <a:buFontTx/>
              <a:buNone/>
            </a:pPr>
            <a:r>
              <a:rPr lang="en-US" b="1" dirty="0" smtClean="0"/>
              <a:t>b) </a:t>
            </a:r>
            <a:r>
              <a:rPr lang="en-US" b="1" dirty="0" err="1" smtClean="0"/>
              <a:t>Bacteriocidal</a:t>
            </a:r>
            <a:r>
              <a:rPr lang="en-US" dirty="0" smtClean="0"/>
              <a:t> – agents that kills the sensitive infective agent. The body does not requires an effective immune system.</a:t>
            </a:r>
            <a:r>
              <a:rPr lang="en-US" b="1" dirty="0" smtClean="0"/>
              <a:t> </a:t>
            </a:r>
          </a:p>
          <a:p>
            <a:pPr eaLnBrk="1" hangingPunct="1">
              <a:lnSpc>
                <a:spcPct val="80000"/>
              </a:lnSpc>
            </a:pPr>
            <a:r>
              <a:rPr lang="en-US" i="1" dirty="0" smtClean="0"/>
              <a:t>These</a:t>
            </a:r>
            <a:r>
              <a:rPr lang="en-US" b="1" i="1" dirty="0" smtClean="0"/>
              <a:t> </a:t>
            </a:r>
            <a:r>
              <a:rPr lang="en-US" i="1" dirty="0" smtClean="0"/>
              <a:t>agents are indicated when host </a:t>
            </a:r>
            <a:r>
              <a:rPr lang="en-US" b="1" i="1" dirty="0" smtClean="0"/>
              <a:t>immune defense is impaired,</a:t>
            </a:r>
            <a:r>
              <a:rPr lang="en-US" i="1" dirty="0" smtClean="0"/>
              <a:t> in neutropenic patients </a:t>
            </a:r>
            <a:r>
              <a:rPr lang="en-US" dirty="0" smtClean="0"/>
              <a:t>(e.g. cancer) or in life threatening situations – endocarditis, meningitis.</a:t>
            </a:r>
          </a:p>
          <a:p>
            <a:pPr eaLnBrk="1" hangingPunct="1">
              <a:lnSpc>
                <a:spcPct val="80000"/>
              </a:lnSpc>
              <a:buFontTx/>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4">
                                            <p:txEl>
                                              <p:pRg st="1" end="1"/>
                                            </p:txEl>
                                          </p:spTgt>
                                        </p:tgtEl>
                                        <p:attrNameLst>
                                          <p:attrName>style.visibility</p:attrName>
                                        </p:attrNameLst>
                                      </p:cBhvr>
                                      <p:to>
                                        <p:strVal val="visible"/>
                                      </p:to>
                                    </p:set>
                                    <p:animEffect transition="in" filter="blinds(horizontal)">
                                      <p:cBhvr>
                                        <p:cTn id="7" dur="500"/>
                                        <p:tgtEl>
                                          <p:spTgt spid="307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4">
                                            <p:txEl>
                                              <p:pRg st="2" end="2"/>
                                            </p:txEl>
                                          </p:spTgt>
                                        </p:tgtEl>
                                        <p:attrNameLst>
                                          <p:attrName>style.visibility</p:attrName>
                                        </p:attrNameLst>
                                      </p:cBhvr>
                                      <p:to>
                                        <p:strVal val="visible"/>
                                      </p:to>
                                    </p:set>
                                    <p:animEffect transition="in" filter="blinds(horizontal)">
                                      <p:cBhvr>
                                        <p:cTn id="12" dur="500"/>
                                        <p:tgtEl>
                                          <p:spTgt spid="307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74">
                                            <p:txEl>
                                              <p:pRg st="3" end="3"/>
                                            </p:txEl>
                                          </p:spTgt>
                                        </p:tgtEl>
                                        <p:attrNameLst>
                                          <p:attrName>style.visibility</p:attrName>
                                        </p:attrNameLst>
                                      </p:cBhvr>
                                      <p:to>
                                        <p:strVal val="visible"/>
                                      </p:to>
                                    </p:set>
                                    <p:animEffect transition="in" filter="blinds(horizontal)">
                                      <p:cBhvr>
                                        <p:cTn id="17" dur="500"/>
                                        <p:tgtEl>
                                          <p:spTgt spid="307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74">
                                            <p:txEl>
                                              <p:pRg st="4" end="4"/>
                                            </p:txEl>
                                          </p:spTgt>
                                        </p:tgtEl>
                                        <p:attrNameLst>
                                          <p:attrName>style.visibility</p:attrName>
                                        </p:attrNameLst>
                                      </p:cBhvr>
                                      <p:to>
                                        <p:strVal val="visible"/>
                                      </p:to>
                                    </p:set>
                                    <p:animEffect transition="in" filter="blinds(horizontal)">
                                      <p:cBhvr>
                                        <p:cTn id="22" dur="500"/>
                                        <p:tgtEl>
                                          <p:spTgt spid="307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74">
                                            <p:txEl>
                                              <p:pRg st="5" end="5"/>
                                            </p:txEl>
                                          </p:spTgt>
                                        </p:tgtEl>
                                        <p:attrNameLst>
                                          <p:attrName>style.visibility</p:attrName>
                                        </p:attrNameLst>
                                      </p:cBhvr>
                                      <p:to>
                                        <p:strVal val="visible"/>
                                      </p:to>
                                    </p:set>
                                    <p:animEffect transition="in" filter="blinds(horizontal)">
                                      <p:cBhvr>
                                        <p:cTn id="27" dur="500"/>
                                        <p:tgtEl>
                                          <p:spTgt spid="307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074">
                                            <p:txEl>
                                              <p:pRg st="6" end="6"/>
                                            </p:txEl>
                                          </p:spTgt>
                                        </p:tgtEl>
                                        <p:attrNameLst>
                                          <p:attrName>style.visibility</p:attrName>
                                        </p:attrNameLst>
                                      </p:cBhvr>
                                      <p:to>
                                        <p:strVal val="visible"/>
                                      </p:to>
                                    </p:set>
                                    <p:animEffect transition="in" filter="blinds(horizontal)">
                                      <p:cBhvr>
                                        <p:cTn id="32" dur="500"/>
                                        <p:tgtEl>
                                          <p:spTgt spid="307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build="p"/>
    </p:bld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smtClean="0"/>
              <a:t>Local Anesthesia </a:t>
            </a:r>
          </a:p>
        </p:txBody>
      </p:sp>
      <p:sp>
        <p:nvSpPr>
          <p:cNvPr id="4" name="Date Placeholder 3"/>
          <p:cNvSpPr>
            <a:spLocks noGrp="1"/>
          </p:cNvSpPr>
          <p:nvPr>
            <p:ph type="dt" sz="half" idx="10"/>
          </p:nvPr>
        </p:nvSpPr>
        <p:spPr/>
        <p:txBody>
          <a:bodyPr/>
          <a:lstStyle/>
          <a:p>
            <a:fld id="{BA8E3CAC-4D22-40F4-9B81-DC0E98AF384B}"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420</a:t>
            </a:fld>
            <a:endParaRPr lang="en-US"/>
          </a:p>
        </p:txBody>
      </p:sp>
      <p:sp>
        <p:nvSpPr>
          <p:cNvPr id="68611" name="Rectangle 3"/>
          <p:cNvSpPr>
            <a:spLocks noGrp="1" noChangeArrowheads="1"/>
          </p:cNvSpPr>
          <p:nvPr>
            <p:ph sz="quarter" idx="1"/>
          </p:nvPr>
        </p:nvSpPr>
        <p:spPr/>
        <p:txBody>
          <a:bodyPr/>
          <a:lstStyle/>
          <a:p>
            <a:pPr eaLnBrk="1" hangingPunct="1">
              <a:buFontTx/>
              <a:buNone/>
            </a:pPr>
            <a:r>
              <a:rPr lang="en-US" sz="4000" b="1" smtClean="0">
                <a:solidFill>
                  <a:srgbClr val="FFFF66"/>
                </a:solidFill>
              </a:rPr>
              <a:t>Amides</a:t>
            </a:r>
          </a:p>
          <a:p>
            <a:pPr lvl="1" eaLnBrk="1" hangingPunct="1"/>
            <a:r>
              <a:rPr lang="en-US" smtClean="0"/>
              <a:t>Longer acting</a:t>
            </a:r>
          </a:p>
          <a:p>
            <a:pPr lvl="1" eaLnBrk="1" hangingPunct="1"/>
            <a:r>
              <a:rPr lang="en-US" smtClean="0"/>
              <a:t>Metabolized by liver enzymes</a:t>
            </a:r>
          </a:p>
          <a:p>
            <a:pPr lvl="1" eaLnBrk="1" hangingPunct="1"/>
            <a:r>
              <a:rPr lang="en-US" smtClean="0"/>
              <a:t>Excreted in urine</a:t>
            </a:r>
          </a:p>
          <a:p>
            <a:pPr lvl="1" eaLnBrk="1" hangingPunct="1"/>
            <a:endParaRPr lang="en-US" smtClean="0"/>
          </a:p>
        </p:txBody>
      </p:sp>
    </p:spTree>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2514600" y="1066800"/>
            <a:ext cx="5715000" cy="1371600"/>
          </a:xfrm>
        </p:spPr>
        <p:txBody>
          <a:bodyPr/>
          <a:lstStyle/>
          <a:p>
            <a:pPr eaLnBrk="1" hangingPunct="1"/>
            <a:r>
              <a:rPr lang="en-US" sz="4000" smtClean="0"/>
              <a:t>Local Anesthesia</a:t>
            </a:r>
          </a:p>
        </p:txBody>
      </p:sp>
      <p:sp>
        <p:nvSpPr>
          <p:cNvPr id="6" name="Date Placeholder 5"/>
          <p:cNvSpPr>
            <a:spLocks noGrp="1"/>
          </p:cNvSpPr>
          <p:nvPr>
            <p:ph type="dt" sz="half" idx="10"/>
          </p:nvPr>
        </p:nvSpPr>
        <p:spPr/>
        <p:txBody>
          <a:bodyPr/>
          <a:lstStyle/>
          <a:p>
            <a:fld id="{33071A5C-3803-4C20-A5F3-CA8C95EF7EA5}" type="datetime12">
              <a:rPr lang="en-US" smtClean="0"/>
              <a:pPr/>
              <a:t>4:25 PM</a:t>
            </a:fld>
            <a:endParaRPr lang="en-US"/>
          </a:p>
        </p:txBody>
      </p:sp>
      <p:sp>
        <p:nvSpPr>
          <p:cNvPr id="8" name="Footer Placeholder 7"/>
          <p:cNvSpPr>
            <a:spLocks noGrp="1"/>
          </p:cNvSpPr>
          <p:nvPr>
            <p:ph type="ftr" sz="quarter" idx="11"/>
          </p:nvPr>
        </p:nvSpPr>
        <p:spPr/>
        <p:txBody>
          <a:bodyPr/>
          <a:lstStyle/>
          <a:p>
            <a:r>
              <a:rPr lang="en-US" smtClean="0"/>
              <a:t>Nursing  Pharmacology</a:t>
            </a:r>
            <a:endParaRPr lang="en-US"/>
          </a:p>
        </p:txBody>
      </p:sp>
      <p:sp>
        <p:nvSpPr>
          <p:cNvPr id="7" name="Slide Number Placeholder 6"/>
          <p:cNvSpPr>
            <a:spLocks noGrp="1"/>
          </p:cNvSpPr>
          <p:nvPr>
            <p:ph type="sldNum" sz="quarter" idx="12"/>
          </p:nvPr>
        </p:nvSpPr>
        <p:spPr/>
        <p:txBody>
          <a:bodyPr/>
          <a:lstStyle/>
          <a:p>
            <a:fld id="{B3FF6EFA-CE3E-45B5-8032-ADD62FD9E906}" type="slidenum">
              <a:rPr lang="en-US" smtClean="0"/>
              <a:pPr/>
              <a:t>421</a:t>
            </a:fld>
            <a:endParaRPr lang="en-US"/>
          </a:p>
        </p:txBody>
      </p:sp>
      <p:sp>
        <p:nvSpPr>
          <p:cNvPr id="69635" name="Rectangle 3"/>
          <p:cNvSpPr>
            <a:spLocks noGrp="1" noChangeArrowheads="1"/>
          </p:cNvSpPr>
          <p:nvPr>
            <p:ph sz="quarter" idx="1"/>
          </p:nvPr>
        </p:nvSpPr>
        <p:spPr>
          <a:xfrm>
            <a:off x="685800" y="2667000"/>
            <a:ext cx="7772400" cy="3200400"/>
          </a:xfrm>
        </p:spPr>
        <p:txBody>
          <a:bodyPr/>
          <a:lstStyle/>
          <a:p>
            <a:pPr eaLnBrk="1" hangingPunct="1">
              <a:buFontTx/>
              <a:buNone/>
            </a:pPr>
            <a:r>
              <a:rPr lang="en-US" sz="2800" b="1" i="1" smtClean="0"/>
              <a:t>Esters</a:t>
            </a:r>
          </a:p>
          <a:p>
            <a:pPr eaLnBrk="1" hangingPunct="1"/>
            <a:r>
              <a:rPr lang="en-US" sz="2800" smtClean="0"/>
              <a:t>benzocaine (Americaine)</a:t>
            </a:r>
          </a:p>
          <a:p>
            <a:pPr eaLnBrk="1" hangingPunct="1"/>
            <a:r>
              <a:rPr lang="en-US" sz="2800" smtClean="0"/>
              <a:t>chloroprocaine (Nesacaine)</a:t>
            </a:r>
          </a:p>
          <a:p>
            <a:pPr eaLnBrk="1" hangingPunct="1"/>
            <a:r>
              <a:rPr lang="en-US" sz="2800" smtClean="0"/>
              <a:t>dyclonine (C</a:t>
            </a:r>
            <a:r>
              <a:rPr lang="en-US" sz="2800" smtClean="0">
                <a:cs typeface="Times New Roman" pitchFamily="18" charset="0"/>
              </a:rPr>
              <a:t>ē</a:t>
            </a:r>
            <a:r>
              <a:rPr lang="en-US" sz="2800" smtClean="0"/>
              <a:t>pacol Maximum Strength)</a:t>
            </a:r>
          </a:p>
          <a:p>
            <a:pPr eaLnBrk="1" hangingPunct="1"/>
            <a:r>
              <a:rPr lang="en-US" sz="2800" smtClean="0"/>
              <a:t>procaine (Novocain)</a:t>
            </a:r>
          </a:p>
          <a:p>
            <a:pPr eaLnBrk="1" hangingPunct="1"/>
            <a:r>
              <a:rPr lang="en-US" sz="2800" smtClean="0"/>
              <a:t>tetracaine (C</a:t>
            </a:r>
            <a:r>
              <a:rPr lang="en-US" sz="2800" smtClean="0">
                <a:cs typeface="Times New Roman" pitchFamily="18" charset="0"/>
              </a:rPr>
              <a:t>ē</a:t>
            </a:r>
            <a:r>
              <a:rPr lang="en-US" sz="2800" smtClean="0"/>
              <a:t>pacol Viractin, Pontocaine)</a:t>
            </a:r>
          </a:p>
        </p:txBody>
      </p:sp>
      <p:pic>
        <p:nvPicPr>
          <p:cNvPr id="69636" name="Picture 4" descr="Pharm Series collage"/>
          <p:cNvPicPr>
            <a:picLocks noChangeAspect="1" noChangeArrowheads="1"/>
          </p:cNvPicPr>
          <p:nvPr/>
        </p:nvPicPr>
        <p:blipFill>
          <a:blip r:embed="rId2" cstate="print"/>
          <a:srcRect l="-82" r="67999" b="59944"/>
          <a:stretch>
            <a:fillRect/>
          </a:stretch>
        </p:blipFill>
        <p:spPr bwMode="auto">
          <a:xfrm>
            <a:off x="0" y="0"/>
            <a:ext cx="1925638" cy="1981200"/>
          </a:xfrm>
          <a:prstGeom prst="rect">
            <a:avLst/>
          </a:prstGeom>
          <a:noFill/>
          <a:ln w="9525">
            <a:noFill/>
            <a:miter lim="800000"/>
            <a:headEnd/>
            <a:tailEnd/>
          </a:ln>
        </p:spPr>
      </p:pic>
      <p:sp>
        <p:nvSpPr>
          <p:cNvPr id="69637" name="Rectangle 5"/>
          <p:cNvSpPr>
            <a:spLocks noChangeArrowheads="1"/>
          </p:cNvSpPr>
          <p:nvPr/>
        </p:nvSpPr>
        <p:spPr bwMode="auto">
          <a:xfrm>
            <a:off x="1981200" y="228600"/>
            <a:ext cx="2679700" cy="823913"/>
          </a:xfrm>
          <a:prstGeom prst="rect">
            <a:avLst/>
          </a:prstGeom>
          <a:noFill/>
          <a:ln w="9525">
            <a:noFill/>
            <a:miter lim="800000"/>
            <a:headEnd/>
            <a:tailEnd/>
          </a:ln>
        </p:spPr>
        <p:txBody>
          <a:bodyPr>
            <a:spAutoFit/>
          </a:bodyPr>
          <a:lstStyle/>
          <a:p>
            <a:r>
              <a:rPr lang="en-US" sz="4800" b="1" i="1">
                <a:solidFill>
                  <a:srgbClr val="FF0000"/>
                </a:solidFill>
              </a:rPr>
              <a:t>Drug List</a:t>
            </a:r>
          </a:p>
        </p:txBody>
      </p:sp>
    </p:spTree>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2514600" y="1066800"/>
            <a:ext cx="5715000" cy="1371600"/>
          </a:xfrm>
        </p:spPr>
        <p:txBody>
          <a:bodyPr/>
          <a:lstStyle/>
          <a:p>
            <a:pPr eaLnBrk="1" hangingPunct="1"/>
            <a:r>
              <a:rPr lang="en-US" smtClean="0"/>
              <a:t>Local Anesthesia</a:t>
            </a:r>
          </a:p>
        </p:txBody>
      </p:sp>
      <p:sp>
        <p:nvSpPr>
          <p:cNvPr id="6" name="Date Placeholder 5"/>
          <p:cNvSpPr>
            <a:spLocks noGrp="1"/>
          </p:cNvSpPr>
          <p:nvPr>
            <p:ph type="dt" sz="half" idx="10"/>
          </p:nvPr>
        </p:nvSpPr>
        <p:spPr/>
        <p:txBody>
          <a:bodyPr/>
          <a:lstStyle/>
          <a:p>
            <a:fld id="{E4E8933E-0F50-437D-B4B5-87340507F50B}" type="datetime12">
              <a:rPr lang="en-US" smtClean="0"/>
              <a:pPr/>
              <a:t>4:25 PM</a:t>
            </a:fld>
            <a:endParaRPr lang="en-US"/>
          </a:p>
        </p:txBody>
      </p:sp>
      <p:sp>
        <p:nvSpPr>
          <p:cNvPr id="8" name="Footer Placeholder 7"/>
          <p:cNvSpPr>
            <a:spLocks noGrp="1"/>
          </p:cNvSpPr>
          <p:nvPr>
            <p:ph type="ftr" sz="quarter" idx="11"/>
          </p:nvPr>
        </p:nvSpPr>
        <p:spPr/>
        <p:txBody>
          <a:bodyPr/>
          <a:lstStyle/>
          <a:p>
            <a:r>
              <a:rPr lang="en-US" smtClean="0"/>
              <a:t>Nursing  Pharmacology</a:t>
            </a:r>
            <a:endParaRPr lang="en-US"/>
          </a:p>
        </p:txBody>
      </p:sp>
      <p:sp>
        <p:nvSpPr>
          <p:cNvPr id="7" name="Slide Number Placeholder 6"/>
          <p:cNvSpPr>
            <a:spLocks noGrp="1"/>
          </p:cNvSpPr>
          <p:nvPr>
            <p:ph type="sldNum" sz="quarter" idx="12"/>
          </p:nvPr>
        </p:nvSpPr>
        <p:spPr/>
        <p:txBody>
          <a:bodyPr/>
          <a:lstStyle/>
          <a:p>
            <a:fld id="{B3FF6EFA-CE3E-45B5-8032-ADD62FD9E906}" type="slidenum">
              <a:rPr lang="en-US" smtClean="0"/>
              <a:pPr/>
              <a:t>422</a:t>
            </a:fld>
            <a:endParaRPr lang="en-US"/>
          </a:p>
        </p:txBody>
      </p:sp>
      <p:sp>
        <p:nvSpPr>
          <p:cNvPr id="70659" name="Rectangle 3"/>
          <p:cNvSpPr>
            <a:spLocks noGrp="1" noChangeArrowheads="1"/>
          </p:cNvSpPr>
          <p:nvPr>
            <p:ph sz="quarter" idx="1"/>
          </p:nvPr>
        </p:nvSpPr>
        <p:spPr>
          <a:xfrm>
            <a:off x="685800" y="2667000"/>
            <a:ext cx="7772400" cy="3200400"/>
          </a:xfrm>
        </p:spPr>
        <p:txBody>
          <a:bodyPr/>
          <a:lstStyle/>
          <a:p>
            <a:pPr eaLnBrk="1" hangingPunct="1">
              <a:lnSpc>
                <a:spcPct val="80000"/>
              </a:lnSpc>
              <a:buFontTx/>
              <a:buNone/>
            </a:pPr>
            <a:r>
              <a:rPr lang="en-US" sz="2800" b="1" i="1" dirty="0" smtClean="0"/>
              <a:t>Amides (most commonly used)</a:t>
            </a:r>
          </a:p>
          <a:p>
            <a:pPr eaLnBrk="1" hangingPunct="1">
              <a:lnSpc>
                <a:spcPct val="80000"/>
              </a:lnSpc>
            </a:pPr>
            <a:r>
              <a:rPr lang="en-US" sz="2800" dirty="0" err="1" smtClean="0"/>
              <a:t>bupivacaine</a:t>
            </a:r>
            <a:r>
              <a:rPr lang="en-US" sz="2800" dirty="0" smtClean="0"/>
              <a:t> (</a:t>
            </a:r>
            <a:r>
              <a:rPr lang="en-US" sz="2800" dirty="0" err="1" smtClean="0"/>
              <a:t>Marcaine</a:t>
            </a:r>
            <a:r>
              <a:rPr lang="en-US" sz="2800" dirty="0" smtClean="0"/>
              <a:t>)</a:t>
            </a:r>
          </a:p>
          <a:p>
            <a:pPr eaLnBrk="1" hangingPunct="1">
              <a:lnSpc>
                <a:spcPct val="80000"/>
              </a:lnSpc>
            </a:pPr>
            <a:r>
              <a:rPr lang="en-US" sz="2800" dirty="0" err="1" smtClean="0"/>
              <a:t>levobupivacaine</a:t>
            </a:r>
            <a:r>
              <a:rPr lang="en-US" sz="2800" dirty="0" smtClean="0"/>
              <a:t> (</a:t>
            </a:r>
            <a:r>
              <a:rPr lang="en-US" sz="2800" dirty="0" err="1" smtClean="0"/>
              <a:t>Chirocaine</a:t>
            </a:r>
            <a:r>
              <a:rPr lang="en-US" sz="2800" dirty="0" smtClean="0"/>
              <a:t>)</a:t>
            </a:r>
          </a:p>
          <a:p>
            <a:pPr eaLnBrk="1" hangingPunct="1">
              <a:lnSpc>
                <a:spcPct val="80000"/>
              </a:lnSpc>
            </a:pPr>
            <a:r>
              <a:rPr lang="en-US" sz="2800" dirty="0" err="1" smtClean="0"/>
              <a:t>lidocaine</a:t>
            </a:r>
            <a:r>
              <a:rPr lang="en-US" sz="2800" dirty="0" smtClean="0"/>
              <a:t> (L-M-X, </a:t>
            </a:r>
            <a:r>
              <a:rPr lang="en-US" sz="2800" dirty="0" err="1" smtClean="0"/>
              <a:t>Solarcaine</a:t>
            </a:r>
            <a:r>
              <a:rPr lang="en-US" sz="2800" dirty="0" smtClean="0"/>
              <a:t>, </a:t>
            </a:r>
            <a:r>
              <a:rPr lang="en-US" sz="2800" dirty="0" err="1" smtClean="0"/>
              <a:t>Xylocaine</a:t>
            </a:r>
            <a:r>
              <a:rPr lang="en-US" sz="2800" dirty="0" smtClean="0"/>
              <a:t>)</a:t>
            </a:r>
          </a:p>
          <a:p>
            <a:pPr eaLnBrk="1" hangingPunct="1">
              <a:lnSpc>
                <a:spcPct val="80000"/>
              </a:lnSpc>
            </a:pPr>
            <a:r>
              <a:rPr lang="en-US" sz="2800" dirty="0" err="1" smtClean="0"/>
              <a:t>lidocaine</a:t>
            </a:r>
            <a:r>
              <a:rPr lang="en-US" sz="2800" dirty="0" smtClean="0"/>
              <a:t>-epinephrine (</a:t>
            </a:r>
            <a:r>
              <a:rPr lang="en-US" sz="2800" dirty="0" err="1" smtClean="0"/>
              <a:t>Xylocaine</a:t>
            </a:r>
            <a:r>
              <a:rPr lang="en-US" sz="2800" dirty="0" smtClean="0"/>
              <a:t> w/ Epinephrine)</a:t>
            </a:r>
          </a:p>
          <a:p>
            <a:pPr eaLnBrk="1" hangingPunct="1">
              <a:lnSpc>
                <a:spcPct val="80000"/>
              </a:lnSpc>
            </a:pPr>
            <a:r>
              <a:rPr lang="en-US" sz="2800" dirty="0" err="1" smtClean="0"/>
              <a:t>lidocaine-prilocaine</a:t>
            </a:r>
            <a:r>
              <a:rPr lang="en-US" sz="2800" dirty="0" smtClean="0"/>
              <a:t> (EMLA)</a:t>
            </a:r>
          </a:p>
          <a:p>
            <a:pPr eaLnBrk="1" hangingPunct="1">
              <a:lnSpc>
                <a:spcPct val="80000"/>
              </a:lnSpc>
            </a:pPr>
            <a:r>
              <a:rPr lang="en-US" sz="2800" dirty="0" err="1" smtClean="0"/>
              <a:t>mepivacaine</a:t>
            </a:r>
            <a:r>
              <a:rPr lang="en-US" sz="2800" dirty="0" smtClean="0"/>
              <a:t> (</a:t>
            </a:r>
            <a:r>
              <a:rPr lang="en-US" sz="2800" dirty="0" err="1" smtClean="0"/>
              <a:t>Carbocaine</a:t>
            </a:r>
            <a:r>
              <a:rPr lang="en-US" sz="2800" dirty="0" smtClean="0"/>
              <a:t>)</a:t>
            </a:r>
          </a:p>
          <a:p>
            <a:pPr eaLnBrk="1" hangingPunct="1">
              <a:lnSpc>
                <a:spcPct val="80000"/>
              </a:lnSpc>
            </a:pPr>
            <a:endParaRPr lang="en-US" sz="2800" dirty="0" smtClean="0"/>
          </a:p>
        </p:txBody>
      </p:sp>
      <p:pic>
        <p:nvPicPr>
          <p:cNvPr id="70660" name="Picture 4" descr="Pharm Series collage"/>
          <p:cNvPicPr>
            <a:picLocks noChangeAspect="1" noChangeArrowheads="1"/>
          </p:cNvPicPr>
          <p:nvPr/>
        </p:nvPicPr>
        <p:blipFill>
          <a:blip r:embed="rId2" cstate="print"/>
          <a:srcRect l="-82" r="67999" b="59944"/>
          <a:stretch>
            <a:fillRect/>
          </a:stretch>
        </p:blipFill>
        <p:spPr bwMode="auto">
          <a:xfrm>
            <a:off x="0" y="0"/>
            <a:ext cx="1925638" cy="1981200"/>
          </a:xfrm>
          <a:prstGeom prst="rect">
            <a:avLst/>
          </a:prstGeom>
          <a:noFill/>
          <a:ln w="9525">
            <a:noFill/>
            <a:miter lim="800000"/>
            <a:headEnd/>
            <a:tailEnd/>
          </a:ln>
        </p:spPr>
      </p:pic>
      <p:sp>
        <p:nvSpPr>
          <p:cNvPr id="70661" name="Rectangle 5"/>
          <p:cNvSpPr>
            <a:spLocks noChangeArrowheads="1"/>
          </p:cNvSpPr>
          <p:nvPr/>
        </p:nvSpPr>
        <p:spPr bwMode="auto">
          <a:xfrm>
            <a:off x="1981200" y="228600"/>
            <a:ext cx="2679700" cy="823913"/>
          </a:xfrm>
          <a:prstGeom prst="rect">
            <a:avLst/>
          </a:prstGeom>
          <a:noFill/>
          <a:ln w="9525">
            <a:noFill/>
            <a:miter lim="800000"/>
            <a:headEnd/>
            <a:tailEnd/>
          </a:ln>
        </p:spPr>
        <p:txBody>
          <a:bodyPr>
            <a:spAutoFit/>
          </a:bodyPr>
          <a:lstStyle/>
          <a:p>
            <a:r>
              <a:rPr lang="en-US" sz="4800" b="1" i="1">
                <a:solidFill>
                  <a:srgbClr val="FF0000"/>
                </a:solidFill>
              </a:rPr>
              <a:t>Drug List</a:t>
            </a:r>
          </a:p>
        </p:txBody>
      </p:sp>
    </p:spTree>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descr="Pharm Series collage"/>
          <p:cNvPicPr>
            <a:picLocks noChangeAspect="1" noChangeArrowheads="1"/>
          </p:cNvPicPr>
          <p:nvPr/>
        </p:nvPicPr>
        <p:blipFill>
          <a:blip r:embed="rId2" cstate="print"/>
          <a:srcRect/>
          <a:stretch>
            <a:fillRect/>
          </a:stretch>
        </p:blipFill>
        <p:spPr bwMode="auto">
          <a:xfrm>
            <a:off x="0" y="0"/>
            <a:ext cx="9144000" cy="6848475"/>
          </a:xfrm>
          <a:prstGeom prst="rect">
            <a:avLst/>
          </a:prstGeom>
          <a:noFill/>
          <a:ln w="9525">
            <a:noFill/>
            <a:miter lim="800000"/>
            <a:headEnd/>
            <a:tailEnd/>
          </a:ln>
        </p:spPr>
      </p:pic>
      <p:pic>
        <p:nvPicPr>
          <p:cNvPr id="72707" name="Picture 3" descr="Pharmacology Template"/>
          <p:cNvPicPr>
            <a:picLocks noChangeAspect="1" noChangeArrowheads="1"/>
          </p:cNvPicPr>
          <p:nvPr/>
        </p:nvPicPr>
        <p:blipFill>
          <a:blip r:embed="rId3" cstate="print"/>
          <a:srcRect/>
          <a:stretch>
            <a:fillRect/>
          </a:stretch>
        </p:blipFill>
        <p:spPr bwMode="auto">
          <a:xfrm>
            <a:off x="914400" y="609600"/>
            <a:ext cx="7467600" cy="5600700"/>
          </a:xfrm>
          <a:prstGeom prst="rect">
            <a:avLst/>
          </a:prstGeom>
          <a:noFill/>
          <a:ln w="9525">
            <a:noFill/>
            <a:miter lim="800000"/>
            <a:headEnd/>
            <a:tailEnd/>
          </a:ln>
        </p:spPr>
      </p:pic>
      <p:sp>
        <p:nvSpPr>
          <p:cNvPr id="72708" name="Rectangle 4"/>
          <p:cNvSpPr>
            <a:spLocks noGrp="1" noChangeArrowheads="1"/>
          </p:cNvSpPr>
          <p:nvPr>
            <p:ph type="title"/>
          </p:nvPr>
        </p:nvSpPr>
        <p:spPr/>
        <p:txBody>
          <a:bodyPr/>
          <a:lstStyle/>
          <a:p>
            <a:pPr eaLnBrk="1" hangingPunct="1"/>
            <a:r>
              <a:rPr lang="en-US" smtClean="0"/>
              <a:t>Discussion</a:t>
            </a:r>
          </a:p>
        </p:txBody>
      </p:sp>
      <p:sp>
        <p:nvSpPr>
          <p:cNvPr id="6" name="Date Placeholder 5"/>
          <p:cNvSpPr>
            <a:spLocks noGrp="1"/>
          </p:cNvSpPr>
          <p:nvPr>
            <p:ph type="dt" sz="half" idx="10"/>
          </p:nvPr>
        </p:nvSpPr>
        <p:spPr/>
        <p:txBody>
          <a:bodyPr/>
          <a:lstStyle/>
          <a:p>
            <a:fld id="{200F7540-5E8B-416E-9819-AB26D4D9E0FA}" type="datetime12">
              <a:rPr lang="en-US" smtClean="0"/>
              <a:pPr/>
              <a:t>4:25 PM</a:t>
            </a:fld>
            <a:endParaRPr lang="en-US"/>
          </a:p>
        </p:txBody>
      </p:sp>
      <p:sp>
        <p:nvSpPr>
          <p:cNvPr id="8" name="Footer Placeholder 7"/>
          <p:cNvSpPr>
            <a:spLocks noGrp="1"/>
          </p:cNvSpPr>
          <p:nvPr>
            <p:ph type="ftr" sz="quarter" idx="11"/>
          </p:nvPr>
        </p:nvSpPr>
        <p:spPr/>
        <p:txBody>
          <a:bodyPr/>
          <a:lstStyle/>
          <a:p>
            <a:r>
              <a:rPr lang="en-US" smtClean="0"/>
              <a:t>Nursing  Pharmacology</a:t>
            </a:r>
            <a:endParaRPr lang="en-US"/>
          </a:p>
        </p:txBody>
      </p:sp>
      <p:sp>
        <p:nvSpPr>
          <p:cNvPr id="7" name="Slide Number Placeholder 6"/>
          <p:cNvSpPr>
            <a:spLocks noGrp="1"/>
          </p:cNvSpPr>
          <p:nvPr>
            <p:ph type="sldNum" sz="quarter" idx="12"/>
          </p:nvPr>
        </p:nvSpPr>
        <p:spPr/>
        <p:txBody>
          <a:bodyPr/>
          <a:lstStyle/>
          <a:p>
            <a:fld id="{B3FF6EFA-CE3E-45B5-8032-ADD62FD9E906}" type="slidenum">
              <a:rPr lang="en-US" smtClean="0"/>
              <a:pPr/>
              <a:t>423</a:t>
            </a:fld>
            <a:endParaRPr lang="en-US"/>
          </a:p>
        </p:txBody>
      </p:sp>
      <p:sp>
        <p:nvSpPr>
          <p:cNvPr id="72709" name="Rectangle 5"/>
          <p:cNvSpPr>
            <a:spLocks noGrp="1" noChangeArrowheads="1"/>
          </p:cNvSpPr>
          <p:nvPr>
            <p:ph sz="quarter" idx="1"/>
          </p:nvPr>
        </p:nvSpPr>
        <p:spPr>
          <a:xfrm>
            <a:off x="1447800" y="1981200"/>
            <a:ext cx="6400800" cy="3657600"/>
          </a:xfrm>
        </p:spPr>
        <p:txBody>
          <a:bodyPr/>
          <a:lstStyle/>
          <a:p>
            <a:pPr marL="0" indent="0" eaLnBrk="1" hangingPunct="1">
              <a:lnSpc>
                <a:spcPct val="80000"/>
              </a:lnSpc>
              <a:buFontTx/>
              <a:buNone/>
            </a:pPr>
            <a:r>
              <a:rPr lang="en-US" sz="2400" smtClean="0"/>
              <a:t>What functions are lost with local anesthetics?</a:t>
            </a:r>
          </a:p>
          <a:p>
            <a:pPr marL="0" indent="0" eaLnBrk="1" hangingPunct="1">
              <a:lnSpc>
                <a:spcPct val="80000"/>
              </a:lnSpc>
              <a:buFontTx/>
              <a:buNone/>
            </a:pPr>
            <a:endParaRPr lang="en-US" sz="2400" smtClean="0"/>
          </a:p>
          <a:p>
            <a:pPr marL="0" indent="0" eaLnBrk="1" hangingPunct="1">
              <a:lnSpc>
                <a:spcPct val="80000"/>
              </a:lnSpc>
              <a:buFontTx/>
              <a:buNone/>
            </a:pPr>
            <a:r>
              <a:rPr lang="en-US" b="1" i="1" smtClean="0">
                <a:solidFill>
                  <a:srgbClr val="FF0000"/>
                </a:solidFill>
              </a:rPr>
              <a:t>Answer</a:t>
            </a:r>
          </a:p>
          <a:p>
            <a:pPr lvl="1" eaLnBrk="1" hangingPunct="1">
              <a:lnSpc>
                <a:spcPct val="80000"/>
              </a:lnSpc>
            </a:pPr>
            <a:r>
              <a:rPr lang="en-US" smtClean="0"/>
              <a:t>Pain perception</a:t>
            </a:r>
          </a:p>
          <a:p>
            <a:pPr lvl="1" eaLnBrk="1" hangingPunct="1">
              <a:lnSpc>
                <a:spcPct val="80000"/>
              </a:lnSpc>
            </a:pPr>
            <a:r>
              <a:rPr lang="en-US" smtClean="0"/>
              <a:t>Temperature</a:t>
            </a:r>
          </a:p>
          <a:p>
            <a:pPr lvl="1" eaLnBrk="1" hangingPunct="1">
              <a:lnSpc>
                <a:spcPct val="80000"/>
              </a:lnSpc>
            </a:pPr>
            <a:r>
              <a:rPr lang="en-US" smtClean="0"/>
              <a:t>Touch sensation</a:t>
            </a:r>
          </a:p>
          <a:p>
            <a:pPr lvl="1" eaLnBrk="1" hangingPunct="1">
              <a:lnSpc>
                <a:spcPct val="80000"/>
              </a:lnSpc>
            </a:pPr>
            <a:r>
              <a:rPr lang="en-US" smtClean="0"/>
              <a:t>Proprioception</a:t>
            </a:r>
          </a:p>
          <a:p>
            <a:pPr lvl="1" eaLnBrk="1" hangingPunct="1">
              <a:lnSpc>
                <a:spcPct val="80000"/>
              </a:lnSpc>
            </a:pPr>
            <a:r>
              <a:rPr lang="en-US" smtClean="0"/>
              <a:t>Skeletal muscle tone</a:t>
            </a:r>
          </a:p>
        </p:txBody>
      </p:sp>
    </p:spTree>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smtClean="0"/>
              <a:t>Pain Management</a:t>
            </a:r>
          </a:p>
        </p:txBody>
      </p:sp>
      <p:sp>
        <p:nvSpPr>
          <p:cNvPr id="5" name="Date Placeholder 4"/>
          <p:cNvSpPr>
            <a:spLocks noGrp="1"/>
          </p:cNvSpPr>
          <p:nvPr>
            <p:ph type="dt" sz="half" idx="10"/>
          </p:nvPr>
        </p:nvSpPr>
        <p:spPr/>
        <p:txBody>
          <a:bodyPr/>
          <a:lstStyle/>
          <a:p>
            <a:fld id="{E5D1218E-D437-4004-94B7-297466D4BFF2}" type="datetime12">
              <a:rPr lang="en-US" smtClean="0"/>
              <a:pPr/>
              <a:t>4:25 PM</a:t>
            </a:fld>
            <a:endParaRPr lang="en-US"/>
          </a:p>
        </p:txBody>
      </p:sp>
      <p:sp>
        <p:nvSpPr>
          <p:cNvPr id="7" name="Footer Placeholder 6"/>
          <p:cNvSpPr>
            <a:spLocks noGrp="1"/>
          </p:cNvSpPr>
          <p:nvPr>
            <p:ph type="ftr" sz="quarter" idx="11"/>
          </p:nvPr>
        </p:nvSpPr>
        <p:spPr/>
        <p:txBody>
          <a:bodyPr/>
          <a:lstStyle/>
          <a:p>
            <a:r>
              <a:rPr lang="en-US" smtClean="0"/>
              <a:t>Nursing  Pharmacology</a:t>
            </a:r>
            <a:endParaRPr lang="en-US"/>
          </a:p>
        </p:txBody>
      </p:sp>
      <p:sp>
        <p:nvSpPr>
          <p:cNvPr id="6" name="Slide Number Placeholder 5"/>
          <p:cNvSpPr>
            <a:spLocks noGrp="1"/>
          </p:cNvSpPr>
          <p:nvPr>
            <p:ph type="sldNum" sz="quarter" idx="12"/>
          </p:nvPr>
        </p:nvSpPr>
        <p:spPr/>
        <p:txBody>
          <a:bodyPr/>
          <a:lstStyle/>
          <a:p>
            <a:fld id="{B3FF6EFA-CE3E-45B5-8032-ADD62FD9E906}" type="slidenum">
              <a:rPr lang="en-US" smtClean="0"/>
              <a:pPr/>
              <a:t>424</a:t>
            </a:fld>
            <a:endParaRPr lang="en-US"/>
          </a:p>
        </p:txBody>
      </p:sp>
      <p:sp>
        <p:nvSpPr>
          <p:cNvPr id="75779" name="Rectangle 3"/>
          <p:cNvSpPr>
            <a:spLocks noGrp="1" noChangeArrowheads="1"/>
          </p:cNvSpPr>
          <p:nvPr>
            <p:ph sz="quarter" idx="1"/>
          </p:nvPr>
        </p:nvSpPr>
        <p:spPr/>
        <p:txBody>
          <a:bodyPr/>
          <a:lstStyle/>
          <a:p>
            <a:pPr eaLnBrk="1" hangingPunct="1">
              <a:buFontTx/>
              <a:buNone/>
            </a:pPr>
            <a:r>
              <a:rPr lang="en-US" dirty="0" smtClean="0"/>
              <a:t>What is </a:t>
            </a:r>
            <a:r>
              <a:rPr lang="en-US" b="1" dirty="0" smtClean="0">
                <a:solidFill>
                  <a:srgbClr val="FFFF66"/>
                </a:solidFill>
              </a:rPr>
              <a:t>pain</a:t>
            </a:r>
            <a:r>
              <a:rPr lang="en-US" dirty="0" smtClean="0"/>
              <a:t>? </a:t>
            </a:r>
          </a:p>
          <a:p>
            <a:pPr marL="914400" lvl="1" indent="-457200" eaLnBrk="1" hangingPunct="1"/>
            <a:r>
              <a:rPr lang="en-US" dirty="0" smtClean="0"/>
              <a:t>A protective mechanism to warn of damage or the presence of disease</a:t>
            </a:r>
          </a:p>
          <a:p>
            <a:pPr marL="914400" lvl="1" indent="-457200" eaLnBrk="1" hangingPunct="1"/>
            <a:r>
              <a:rPr lang="en-US" dirty="0" smtClean="0"/>
              <a:t>Part of the normal healing process</a:t>
            </a:r>
          </a:p>
          <a:p>
            <a:pPr marL="914400" lvl="1" indent="-457200" eaLnBrk="1" hangingPunct="1">
              <a:buFontTx/>
              <a:buNone/>
            </a:pPr>
            <a:endParaRPr lang="en-US" dirty="0" smtClean="0"/>
          </a:p>
          <a:p>
            <a:pPr marL="914400" lvl="1" indent="-457200" eaLnBrk="1" hangingPunct="1">
              <a:buFontTx/>
              <a:buNone/>
            </a:pPr>
            <a:endParaRPr lang="en-US" dirty="0" smtClean="0"/>
          </a:p>
          <a:p>
            <a:pPr marL="914400" lvl="1" indent="-457200" algn="r" eaLnBrk="1" hangingPunct="1">
              <a:buFontTx/>
              <a:buNone/>
            </a:pPr>
            <a:endParaRPr lang="en-US" i="1" dirty="0" smtClean="0">
              <a:solidFill>
                <a:schemeClr val="tx1"/>
              </a:solidFill>
            </a:endParaRPr>
          </a:p>
        </p:txBody>
      </p:sp>
      <p:sp>
        <p:nvSpPr>
          <p:cNvPr id="158724" name="Text Box 4"/>
          <p:cNvSpPr txBox="1">
            <a:spLocks noChangeArrowheads="1"/>
          </p:cNvSpPr>
          <p:nvPr/>
        </p:nvSpPr>
        <p:spPr bwMode="auto">
          <a:xfrm>
            <a:off x="2438400" y="4800600"/>
            <a:ext cx="5715000" cy="1160463"/>
          </a:xfrm>
          <a:prstGeom prst="rect">
            <a:avLst/>
          </a:prstGeom>
          <a:noFill/>
          <a:ln w="9525">
            <a:noFill/>
            <a:miter lim="800000"/>
            <a:headEnd/>
            <a:tailEnd/>
          </a:ln>
        </p:spPr>
        <p:txBody>
          <a:bodyPr>
            <a:spAutoFit/>
          </a:bodyPr>
          <a:lstStyle/>
          <a:p>
            <a:pPr lvl="1" algn="r">
              <a:spcBef>
                <a:spcPct val="20000"/>
              </a:spcBef>
            </a:pPr>
            <a:r>
              <a:rPr lang="en-US" sz="2800" i="1"/>
              <a:t>Managing pain can be a challenge.</a:t>
            </a:r>
          </a:p>
          <a:p>
            <a:pPr>
              <a:spcBef>
                <a:spcPct val="50000"/>
              </a:spcBef>
            </a:pPr>
            <a:endParaRPr lang="en-US" sz="2800"/>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8724"/>
                                        </p:tgtEl>
                                        <p:attrNameLst>
                                          <p:attrName>style.visibility</p:attrName>
                                        </p:attrNameLst>
                                      </p:cBhvr>
                                      <p:to>
                                        <p:strVal val="visible"/>
                                      </p:to>
                                    </p:set>
                                    <p:anim calcmode="lin" valueType="num">
                                      <p:cBhvr additive="base">
                                        <p:cTn id="7" dur="2000" fill="hold"/>
                                        <p:tgtEl>
                                          <p:spTgt spid="158724"/>
                                        </p:tgtEl>
                                        <p:attrNameLst>
                                          <p:attrName>ppt_x</p:attrName>
                                        </p:attrNameLst>
                                      </p:cBhvr>
                                      <p:tavLst>
                                        <p:tav tm="0">
                                          <p:val>
                                            <p:strVal val="#ppt_x"/>
                                          </p:val>
                                        </p:tav>
                                        <p:tav tm="100000">
                                          <p:val>
                                            <p:strVal val="#ppt_x"/>
                                          </p:val>
                                        </p:tav>
                                      </p:tavLst>
                                    </p:anim>
                                    <p:anim calcmode="lin" valueType="num">
                                      <p:cBhvr additive="base">
                                        <p:cTn id="8" dur="2000" fill="hold"/>
                                        <p:tgtEl>
                                          <p:spTgt spid="1587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4" grpId="0"/>
    </p:bld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smtClean="0"/>
              <a:t>Pain Management</a:t>
            </a:r>
          </a:p>
        </p:txBody>
      </p:sp>
      <p:sp>
        <p:nvSpPr>
          <p:cNvPr id="4" name="Date Placeholder 3"/>
          <p:cNvSpPr>
            <a:spLocks noGrp="1"/>
          </p:cNvSpPr>
          <p:nvPr>
            <p:ph type="dt" sz="half" idx="10"/>
          </p:nvPr>
        </p:nvSpPr>
        <p:spPr/>
        <p:txBody>
          <a:bodyPr/>
          <a:lstStyle/>
          <a:p>
            <a:fld id="{C3B51844-A652-4EF8-9F1B-FF215BA00B54}"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425</a:t>
            </a:fld>
            <a:endParaRPr lang="en-US"/>
          </a:p>
        </p:txBody>
      </p:sp>
      <p:sp>
        <p:nvSpPr>
          <p:cNvPr id="78851" name="Rectangle 3"/>
          <p:cNvSpPr>
            <a:spLocks noGrp="1" noChangeArrowheads="1"/>
          </p:cNvSpPr>
          <p:nvPr>
            <p:ph sz="quarter" idx="1"/>
          </p:nvPr>
        </p:nvSpPr>
        <p:spPr/>
        <p:txBody>
          <a:bodyPr/>
          <a:lstStyle/>
          <a:p>
            <a:pPr eaLnBrk="1" hangingPunct="1">
              <a:buFontTx/>
              <a:buNone/>
            </a:pPr>
            <a:r>
              <a:rPr lang="en-US" b="1" smtClean="0">
                <a:solidFill>
                  <a:srgbClr val="FFFF66"/>
                </a:solidFill>
              </a:rPr>
              <a:t>Acute Pain</a:t>
            </a:r>
          </a:p>
          <a:p>
            <a:pPr eaLnBrk="1" hangingPunct="1"/>
            <a:r>
              <a:rPr lang="en-US" smtClean="0"/>
              <a:t>Associated with trauma or surgery</a:t>
            </a:r>
          </a:p>
          <a:p>
            <a:pPr eaLnBrk="1" hangingPunct="1"/>
            <a:r>
              <a:rPr lang="en-US" smtClean="0"/>
              <a:t>Easier to manage by treating the cause</a:t>
            </a:r>
          </a:p>
          <a:p>
            <a:pPr eaLnBrk="1" hangingPunct="1"/>
            <a:r>
              <a:rPr lang="en-US" smtClean="0"/>
              <a:t>Has a beginning and an end</a:t>
            </a:r>
          </a:p>
        </p:txBody>
      </p:sp>
    </p:spTree>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smtClean="0"/>
              <a:t>Pain Management</a:t>
            </a:r>
          </a:p>
        </p:txBody>
      </p:sp>
      <p:sp>
        <p:nvSpPr>
          <p:cNvPr id="4" name="Date Placeholder 3"/>
          <p:cNvSpPr>
            <a:spLocks noGrp="1"/>
          </p:cNvSpPr>
          <p:nvPr>
            <p:ph type="dt" sz="half" idx="10"/>
          </p:nvPr>
        </p:nvSpPr>
        <p:spPr/>
        <p:txBody>
          <a:bodyPr/>
          <a:lstStyle/>
          <a:p>
            <a:fld id="{42B9612E-AB5B-4633-9A15-EF20902F5714}"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426</a:t>
            </a:fld>
            <a:endParaRPr lang="en-US"/>
          </a:p>
        </p:txBody>
      </p:sp>
      <p:sp>
        <p:nvSpPr>
          <p:cNvPr id="79875" name="Rectangle 3"/>
          <p:cNvSpPr>
            <a:spLocks noGrp="1" noChangeArrowheads="1"/>
          </p:cNvSpPr>
          <p:nvPr>
            <p:ph sz="quarter" idx="1"/>
          </p:nvPr>
        </p:nvSpPr>
        <p:spPr/>
        <p:txBody>
          <a:bodyPr/>
          <a:lstStyle/>
          <a:p>
            <a:pPr eaLnBrk="1" hangingPunct="1">
              <a:lnSpc>
                <a:spcPct val="90000"/>
              </a:lnSpc>
              <a:buFontTx/>
              <a:buNone/>
            </a:pPr>
            <a:r>
              <a:rPr lang="en-US" sz="2800" b="1" smtClean="0">
                <a:solidFill>
                  <a:srgbClr val="FFFF66"/>
                </a:solidFill>
              </a:rPr>
              <a:t>Chronic Pain</a:t>
            </a:r>
          </a:p>
          <a:p>
            <a:pPr eaLnBrk="1" hangingPunct="1">
              <a:lnSpc>
                <a:spcPct val="90000"/>
              </a:lnSpc>
            </a:pPr>
            <a:r>
              <a:rPr lang="en-US" sz="2800" smtClean="0"/>
              <a:t>No end to the pain</a:t>
            </a:r>
          </a:p>
          <a:p>
            <a:pPr eaLnBrk="1" hangingPunct="1">
              <a:lnSpc>
                <a:spcPct val="90000"/>
              </a:lnSpc>
            </a:pPr>
            <a:r>
              <a:rPr lang="en-US" sz="2800" smtClean="0"/>
              <a:t>Patients may have a sense of helplessness and hopelessness</a:t>
            </a:r>
          </a:p>
          <a:p>
            <a:pPr eaLnBrk="1" hangingPunct="1">
              <a:lnSpc>
                <a:spcPct val="90000"/>
              </a:lnSpc>
            </a:pPr>
            <a:r>
              <a:rPr lang="en-US" sz="2800" smtClean="0"/>
              <a:t>Affects different aspects of life</a:t>
            </a:r>
          </a:p>
          <a:p>
            <a:pPr lvl="1" eaLnBrk="1" hangingPunct="1">
              <a:lnSpc>
                <a:spcPct val="90000"/>
              </a:lnSpc>
            </a:pPr>
            <a:r>
              <a:rPr lang="en-US" sz="2400" smtClean="0"/>
              <a:t>Physical</a:t>
            </a:r>
          </a:p>
          <a:p>
            <a:pPr lvl="1" eaLnBrk="1" hangingPunct="1">
              <a:lnSpc>
                <a:spcPct val="90000"/>
              </a:lnSpc>
            </a:pPr>
            <a:r>
              <a:rPr lang="en-US" sz="2400" smtClean="0"/>
              <a:t>Psychological</a:t>
            </a:r>
          </a:p>
          <a:p>
            <a:pPr lvl="1" eaLnBrk="1" hangingPunct="1">
              <a:lnSpc>
                <a:spcPct val="90000"/>
              </a:lnSpc>
            </a:pPr>
            <a:r>
              <a:rPr lang="en-US" sz="2400" smtClean="0"/>
              <a:t>Social</a:t>
            </a:r>
          </a:p>
          <a:p>
            <a:pPr lvl="1" eaLnBrk="1" hangingPunct="1">
              <a:lnSpc>
                <a:spcPct val="90000"/>
              </a:lnSpc>
            </a:pPr>
            <a:r>
              <a:rPr lang="en-US" sz="2400" smtClean="0"/>
              <a:t>Spiritual </a:t>
            </a:r>
          </a:p>
          <a:p>
            <a:pPr lvl="1" eaLnBrk="1" hangingPunct="1">
              <a:lnSpc>
                <a:spcPct val="90000"/>
              </a:lnSpc>
            </a:pPr>
            <a:endParaRPr lang="en-US" sz="2400" smtClean="0"/>
          </a:p>
        </p:txBody>
      </p:sp>
    </p:spTree>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ChangeArrowheads="1"/>
          </p:cNvSpPr>
          <p:nvPr>
            <p:ph type="title"/>
          </p:nvPr>
        </p:nvSpPr>
        <p:spPr>
          <a:xfrm>
            <a:off x="457200" y="274638"/>
            <a:ext cx="8229600" cy="4449762"/>
          </a:xfrm>
        </p:spPr>
        <p:txBody>
          <a:bodyPr>
            <a:normAutofit/>
          </a:bodyPr>
          <a:lstStyle/>
          <a:p>
            <a:pPr algn="l" eaLnBrk="1" hangingPunct="1"/>
            <a:r>
              <a:rPr lang="en-US" b="1" dirty="0" smtClean="0"/>
              <a:t>		ANALGESICS</a:t>
            </a:r>
            <a:br>
              <a:rPr lang="en-US" b="1" dirty="0" smtClean="0"/>
            </a:br>
            <a:r>
              <a:rPr lang="en-US" sz="3200" b="1" dirty="0" smtClean="0"/>
              <a:t>A). OPIOID (NARCOTIC) ANALGESICS</a:t>
            </a:r>
            <a:br>
              <a:rPr lang="en-US" sz="3200" b="1" dirty="0" smtClean="0"/>
            </a:br>
            <a:r>
              <a:rPr lang="en-US" sz="3200" b="1" dirty="0" smtClean="0"/>
              <a:t>B). NON-STERODAL-ANTIINFLAMMATORY DRUGS (NSAIDS)</a:t>
            </a:r>
          </a:p>
        </p:txBody>
      </p:sp>
      <p:sp>
        <p:nvSpPr>
          <p:cNvPr id="6" name="Date Placeholder 5"/>
          <p:cNvSpPr>
            <a:spLocks noGrp="1"/>
          </p:cNvSpPr>
          <p:nvPr>
            <p:ph type="dt" sz="half" idx="10"/>
          </p:nvPr>
        </p:nvSpPr>
        <p:spPr/>
        <p:txBody>
          <a:bodyPr/>
          <a:lstStyle/>
          <a:p>
            <a:fld id="{EB39E6CD-F973-4A61-A594-3CAC882B1641}"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52228" name="Rectangle 16"/>
          <p:cNvSpPr>
            <a:spLocks noGrp="1" noChangeArrowheads="1"/>
          </p:cNvSpPr>
          <p:nvPr>
            <p:ph type="sldNum" sz="quarter" idx="12"/>
          </p:nvPr>
        </p:nvSpPr>
        <p:spPr/>
        <p:txBody>
          <a:bodyPr/>
          <a:lstStyle/>
          <a:p>
            <a:pPr>
              <a:defRPr/>
            </a:pPr>
            <a:fld id="{9EAD0714-DA00-4E6C-968B-CBE28E44E098}" type="slidenum">
              <a:rPr lang="en-US"/>
              <a:pPr>
                <a:defRPr/>
              </a:pPr>
              <a:t>427</a:t>
            </a:fld>
            <a:endParaRPr lang="en-US"/>
          </a:p>
        </p:txBody>
      </p:sp>
    </p:spTree>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smtClean="0"/>
              <a:t>Pain Management</a:t>
            </a:r>
          </a:p>
        </p:txBody>
      </p:sp>
      <p:sp>
        <p:nvSpPr>
          <p:cNvPr id="5" name="Date Placeholder 4"/>
          <p:cNvSpPr>
            <a:spLocks noGrp="1"/>
          </p:cNvSpPr>
          <p:nvPr>
            <p:ph type="dt" sz="half" idx="10"/>
          </p:nvPr>
        </p:nvSpPr>
        <p:spPr/>
        <p:txBody>
          <a:bodyPr/>
          <a:lstStyle/>
          <a:p>
            <a:fld id="{CF3D0076-0E4B-4043-B77A-88922BD12F88}" type="datetime12">
              <a:rPr lang="en-US" smtClean="0"/>
              <a:pPr/>
              <a:t>4:25 PM</a:t>
            </a:fld>
            <a:endParaRPr lang="en-US"/>
          </a:p>
        </p:txBody>
      </p:sp>
      <p:sp>
        <p:nvSpPr>
          <p:cNvPr id="7" name="Footer Placeholder 6"/>
          <p:cNvSpPr>
            <a:spLocks noGrp="1"/>
          </p:cNvSpPr>
          <p:nvPr>
            <p:ph type="ftr" sz="quarter" idx="11"/>
          </p:nvPr>
        </p:nvSpPr>
        <p:spPr/>
        <p:txBody>
          <a:bodyPr/>
          <a:lstStyle/>
          <a:p>
            <a:r>
              <a:rPr lang="en-US" smtClean="0"/>
              <a:t>Nursing  Pharmacology</a:t>
            </a:r>
            <a:endParaRPr lang="en-US"/>
          </a:p>
        </p:txBody>
      </p:sp>
      <p:sp>
        <p:nvSpPr>
          <p:cNvPr id="6" name="Slide Number Placeholder 5"/>
          <p:cNvSpPr>
            <a:spLocks noGrp="1"/>
          </p:cNvSpPr>
          <p:nvPr>
            <p:ph type="sldNum" sz="quarter" idx="12"/>
          </p:nvPr>
        </p:nvSpPr>
        <p:spPr/>
        <p:txBody>
          <a:bodyPr/>
          <a:lstStyle/>
          <a:p>
            <a:fld id="{B3FF6EFA-CE3E-45B5-8032-ADD62FD9E906}" type="slidenum">
              <a:rPr lang="en-US" smtClean="0"/>
              <a:pPr/>
              <a:t>428</a:t>
            </a:fld>
            <a:endParaRPr lang="en-US"/>
          </a:p>
        </p:txBody>
      </p:sp>
      <p:sp>
        <p:nvSpPr>
          <p:cNvPr id="75779" name="Rectangle 3"/>
          <p:cNvSpPr>
            <a:spLocks noGrp="1" noChangeArrowheads="1"/>
          </p:cNvSpPr>
          <p:nvPr>
            <p:ph sz="quarter" idx="1"/>
          </p:nvPr>
        </p:nvSpPr>
        <p:spPr/>
        <p:txBody>
          <a:bodyPr/>
          <a:lstStyle/>
          <a:p>
            <a:pPr eaLnBrk="1" hangingPunct="1">
              <a:buFontTx/>
              <a:buNone/>
            </a:pPr>
            <a:r>
              <a:rPr lang="en-US" dirty="0" smtClean="0"/>
              <a:t>What is </a:t>
            </a:r>
            <a:r>
              <a:rPr lang="en-US" b="1" dirty="0" smtClean="0">
                <a:solidFill>
                  <a:srgbClr val="FF0000"/>
                </a:solidFill>
              </a:rPr>
              <a:t>pain</a:t>
            </a:r>
            <a:r>
              <a:rPr lang="en-US" dirty="0" smtClean="0"/>
              <a:t>? </a:t>
            </a:r>
          </a:p>
          <a:p>
            <a:pPr marL="914400" lvl="1" indent="-457200" eaLnBrk="1" hangingPunct="1"/>
            <a:r>
              <a:rPr lang="en-US" dirty="0" smtClean="0"/>
              <a:t>A protective mechanism to warn of damage or the presence of disease</a:t>
            </a:r>
          </a:p>
          <a:p>
            <a:pPr marL="914400" lvl="1" indent="-457200" eaLnBrk="1" hangingPunct="1"/>
            <a:r>
              <a:rPr lang="en-US" dirty="0" smtClean="0"/>
              <a:t>Part of the normal healing process</a:t>
            </a:r>
          </a:p>
          <a:p>
            <a:pPr marL="914400" lvl="1" indent="-457200" eaLnBrk="1" hangingPunct="1">
              <a:buFontTx/>
              <a:buNone/>
            </a:pPr>
            <a:endParaRPr lang="en-US" dirty="0" smtClean="0"/>
          </a:p>
          <a:p>
            <a:pPr marL="914400" lvl="1" indent="-457200" eaLnBrk="1" hangingPunct="1">
              <a:buFontTx/>
              <a:buNone/>
            </a:pPr>
            <a:endParaRPr lang="en-US" dirty="0" smtClean="0"/>
          </a:p>
          <a:p>
            <a:pPr marL="914400" lvl="1" indent="-457200" algn="r" eaLnBrk="1" hangingPunct="1">
              <a:buFontTx/>
              <a:buNone/>
            </a:pPr>
            <a:endParaRPr lang="en-US" i="1" dirty="0" smtClean="0">
              <a:solidFill>
                <a:schemeClr val="tx1"/>
              </a:solidFill>
            </a:endParaRPr>
          </a:p>
        </p:txBody>
      </p:sp>
      <p:sp>
        <p:nvSpPr>
          <p:cNvPr id="158724" name="Text Box 4"/>
          <p:cNvSpPr txBox="1">
            <a:spLocks noChangeArrowheads="1"/>
          </p:cNvSpPr>
          <p:nvPr/>
        </p:nvSpPr>
        <p:spPr bwMode="auto">
          <a:xfrm>
            <a:off x="2438400" y="4800600"/>
            <a:ext cx="5715000" cy="1160463"/>
          </a:xfrm>
          <a:prstGeom prst="rect">
            <a:avLst/>
          </a:prstGeom>
          <a:noFill/>
          <a:ln w="9525">
            <a:noFill/>
            <a:miter lim="800000"/>
            <a:headEnd/>
            <a:tailEnd/>
          </a:ln>
        </p:spPr>
        <p:txBody>
          <a:bodyPr>
            <a:spAutoFit/>
          </a:bodyPr>
          <a:lstStyle/>
          <a:p>
            <a:pPr lvl="1" algn="r">
              <a:spcBef>
                <a:spcPct val="20000"/>
              </a:spcBef>
            </a:pPr>
            <a:r>
              <a:rPr lang="en-US" sz="2800" i="1"/>
              <a:t>Managing pain can be a challenge.</a:t>
            </a:r>
          </a:p>
          <a:p>
            <a:pPr>
              <a:spcBef>
                <a:spcPct val="50000"/>
              </a:spcBef>
            </a:pPr>
            <a:endParaRPr lang="en-US" sz="2800"/>
          </a:p>
        </p:txBody>
      </p:sp>
    </p:spTree>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8724"/>
                                        </p:tgtEl>
                                        <p:attrNameLst>
                                          <p:attrName>style.visibility</p:attrName>
                                        </p:attrNameLst>
                                      </p:cBhvr>
                                      <p:to>
                                        <p:strVal val="visible"/>
                                      </p:to>
                                    </p:set>
                                    <p:anim calcmode="lin" valueType="num">
                                      <p:cBhvr additive="base">
                                        <p:cTn id="7" dur="2000" fill="hold"/>
                                        <p:tgtEl>
                                          <p:spTgt spid="158724"/>
                                        </p:tgtEl>
                                        <p:attrNameLst>
                                          <p:attrName>ppt_x</p:attrName>
                                        </p:attrNameLst>
                                      </p:cBhvr>
                                      <p:tavLst>
                                        <p:tav tm="0">
                                          <p:val>
                                            <p:strVal val="#ppt_x"/>
                                          </p:val>
                                        </p:tav>
                                        <p:tav tm="100000">
                                          <p:val>
                                            <p:strVal val="#ppt_x"/>
                                          </p:val>
                                        </p:tav>
                                      </p:tavLst>
                                    </p:anim>
                                    <p:anim calcmode="lin" valueType="num">
                                      <p:cBhvr additive="base">
                                        <p:cTn id="8" dur="2000" fill="hold"/>
                                        <p:tgtEl>
                                          <p:spTgt spid="1587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4" grpId="0"/>
    </p:bld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smtClean="0"/>
              <a:t>Pain Management</a:t>
            </a:r>
          </a:p>
        </p:txBody>
      </p:sp>
      <p:sp>
        <p:nvSpPr>
          <p:cNvPr id="4" name="Date Placeholder 3"/>
          <p:cNvSpPr>
            <a:spLocks noGrp="1"/>
          </p:cNvSpPr>
          <p:nvPr>
            <p:ph type="dt" sz="half" idx="10"/>
          </p:nvPr>
        </p:nvSpPr>
        <p:spPr/>
        <p:txBody>
          <a:bodyPr/>
          <a:lstStyle/>
          <a:p>
            <a:fld id="{2844EA3A-1979-485E-BEFC-B0A3941BC5F7}"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429</a:t>
            </a:fld>
            <a:endParaRPr lang="en-US"/>
          </a:p>
        </p:txBody>
      </p:sp>
      <p:sp>
        <p:nvSpPr>
          <p:cNvPr id="84995" name="Rectangle 3"/>
          <p:cNvSpPr>
            <a:spLocks noGrp="1" noChangeArrowheads="1"/>
          </p:cNvSpPr>
          <p:nvPr>
            <p:ph sz="quarter" idx="1"/>
          </p:nvPr>
        </p:nvSpPr>
        <p:spPr/>
        <p:txBody>
          <a:bodyPr/>
          <a:lstStyle/>
          <a:p>
            <a:pPr eaLnBrk="1" hangingPunct="1">
              <a:lnSpc>
                <a:spcPct val="90000"/>
              </a:lnSpc>
              <a:buFontTx/>
              <a:buNone/>
            </a:pPr>
            <a:r>
              <a:rPr lang="en-US" b="1" dirty="0" smtClean="0">
                <a:solidFill>
                  <a:srgbClr val="FF0000"/>
                </a:solidFill>
              </a:rPr>
              <a:t>Natural </a:t>
            </a:r>
            <a:r>
              <a:rPr lang="en-US" b="1" dirty="0" err="1" smtClean="0">
                <a:solidFill>
                  <a:srgbClr val="FF0000"/>
                </a:solidFill>
              </a:rPr>
              <a:t>Opioids</a:t>
            </a:r>
            <a:endParaRPr lang="en-US" b="1" dirty="0" smtClean="0">
              <a:solidFill>
                <a:srgbClr val="FF0000"/>
              </a:solidFill>
            </a:endParaRPr>
          </a:p>
          <a:p>
            <a:pPr eaLnBrk="1" hangingPunct="1">
              <a:lnSpc>
                <a:spcPct val="90000"/>
              </a:lnSpc>
            </a:pPr>
            <a:r>
              <a:rPr lang="en-US" dirty="0" smtClean="0"/>
              <a:t>Endorphins, </a:t>
            </a:r>
            <a:r>
              <a:rPr lang="en-US" dirty="0" err="1" smtClean="0"/>
              <a:t>enkephalins</a:t>
            </a:r>
            <a:r>
              <a:rPr lang="en-US" dirty="0" smtClean="0"/>
              <a:t>, and </a:t>
            </a:r>
            <a:r>
              <a:rPr lang="en-US" dirty="0" err="1" smtClean="0"/>
              <a:t>dynorphins</a:t>
            </a:r>
            <a:endParaRPr lang="en-US" dirty="0" smtClean="0"/>
          </a:p>
          <a:p>
            <a:pPr eaLnBrk="1" hangingPunct="1">
              <a:lnSpc>
                <a:spcPct val="90000"/>
              </a:lnSpc>
            </a:pPr>
            <a:r>
              <a:rPr lang="en-US" dirty="0" smtClean="0"/>
              <a:t>Produced by the brain in response to pain stimuli</a:t>
            </a:r>
          </a:p>
          <a:p>
            <a:pPr eaLnBrk="1" hangingPunct="1">
              <a:lnSpc>
                <a:spcPct val="90000"/>
              </a:lnSpc>
            </a:pPr>
            <a:r>
              <a:rPr lang="en-US" dirty="0" smtClean="0"/>
              <a:t>When receptors are activated </a:t>
            </a:r>
          </a:p>
          <a:p>
            <a:pPr lvl="1" eaLnBrk="1" hangingPunct="1">
              <a:lnSpc>
                <a:spcPct val="90000"/>
              </a:lnSpc>
            </a:pPr>
            <a:r>
              <a:rPr lang="en-US" dirty="0" smtClean="0"/>
              <a:t>causes decreased nerve transmission</a:t>
            </a:r>
          </a:p>
          <a:p>
            <a:pPr lvl="1" eaLnBrk="1" hangingPunct="1">
              <a:lnSpc>
                <a:spcPct val="90000"/>
              </a:lnSpc>
            </a:pPr>
            <a:r>
              <a:rPr lang="en-US" dirty="0" smtClean="0"/>
              <a:t>sensation of pain is diminished</a:t>
            </a:r>
          </a:p>
          <a:p>
            <a:pPr eaLnBrk="1" hangingPunct="1">
              <a:lnSpc>
                <a:spcPct val="90000"/>
              </a:lnSpc>
            </a:pPr>
            <a:r>
              <a:rPr lang="en-US" dirty="0" err="1" smtClean="0"/>
              <a:t>Opioids</a:t>
            </a:r>
            <a:r>
              <a:rPr lang="en-US" dirty="0" smtClean="0"/>
              <a:t> bind to these same receptors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8068ABE1-A45B-447D-B6FC-A498AC12FD27}"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02244AB1-4866-4C57-9D5E-F68822043FA7}" type="slidenum">
              <a:rPr lang="en-US" smtClean="0"/>
              <a:pPr>
                <a:defRPr/>
              </a:pPr>
              <a:t>43</a:t>
            </a:fld>
            <a:endParaRPr lang="en-US"/>
          </a:p>
        </p:txBody>
      </p:sp>
      <p:sp>
        <p:nvSpPr>
          <p:cNvPr id="4098" name="Rectangle 3"/>
          <p:cNvSpPr>
            <a:spLocks noGrp="1" noChangeArrowheads="1"/>
          </p:cNvSpPr>
          <p:nvPr>
            <p:ph sz="quarter" idx="1"/>
          </p:nvPr>
        </p:nvSpPr>
        <p:spPr>
          <a:xfrm>
            <a:off x="228600" y="228600"/>
            <a:ext cx="8763000" cy="6477000"/>
          </a:xfrm>
        </p:spPr>
        <p:txBody>
          <a:bodyPr/>
          <a:lstStyle/>
          <a:p>
            <a:pPr eaLnBrk="1" hangingPunct="1">
              <a:lnSpc>
                <a:spcPct val="80000"/>
              </a:lnSpc>
              <a:buFontTx/>
              <a:buNone/>
            </a:pPr>
            <a:endParaRPr lang="en-US" sz="2000" b="1" dirty="0" smtClean="0"/>
          </a:p>
          <a:p>
            <a:pPr eaLnBrk="1" hangingPunct="1">
              <a:lnSpc>
                <a:spcPct val="80000"/>
              </a:lnSpc>
              <a:buFontTx/>
              <a:buNone/>
            </a:pPr>
            <a:r>
              <a:rPr lang="en-US" dirty="0" err="1" smtClean="0"/>
              <a:t>Bacteriocidal</a:t>
            </a:r>
            <a:r>
              <a:rPr lang="en-US" dirty="0" smtClean="0"/>
              <a:t> drugs exhibit either:- </a:t>
            </a:r>
          </a:p>
          <a:p>
            <a:pPr>
              <a:lnSpc>
                <a:spcPct val="80000"/>
              </a:lnSpc>
            </a:pPr>
            <a:r>
              <a:rPr lang="en-US" b="1" dirty="0" smtClean="0"/>
              <a:t>Concentration dependent killing</a:t>
            </a:r>
            <a:r>
              <a:rPr lang="en-US" dirty="0" smtClean="0"/>
              <a:t> – rate and extent of </a:t>
            </a:r>
            <a:r>
              <a:rPr lang="en-US" i="1" dirty="0" err="1" smtClean="0"/>
              <a:t>cidal</a:t>
            </a:r>
            <a:r>
              <a:rPr lang="en-US" dirty="0" smtClean="0"/>
              <a:t> activity increases with conc. of drug e.g. </a:t>
            </a:r>
            <a:r>
              <a:rPr lang="en-US" dirty="0" err="1" smtClean="0"/>
              <a:t>aminoglycosides</a:t>
            </a:r>
            <a:r>
              <a:rPr lang="en-US" dirty="0" smtClean="0"/>
              <a:t>, </a:t>
            </a:r>
            <a:r>
              <a:rPr lang="en-US" dirty="0" err="1" smtClean="0"/>
              <a:t>quinolones</a:t>
            </a:r>
            <a:endParaRPr lang="en-US" b="1" dirty="0" smtClean="0"/>
          </a:p>
          <a:p>
            <a:pPr>
              <a:lnSpc>
                <a:spcPct val="80000"/>
              </a:lnSpc>
            </a:pPr>
            <a:r>
              <a:rPr lang="en-US" b="1" dirty="0" smtClean="0"/>
              <a:t>Time-dependent killing </a:t>
            </a:r>
            <a:r>
              <a:rPr lang="en-US" dirty="0" smtClean="0"/>
              <a:t>– rate and extent of killing is maximal above the minimum bactericidal conc. and does not increase beyond this. </a:t>
            </a:r>
          </a:p>
          <a:p>
            <a:pPr eaLnBrk="1" hangingPunct="1">
              <a:lnSpc>
                <a:spcPct val="80000"/>
              </a:lnSpc>
              <a:buFontTx/>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8">
                                            <p:txEl>
                                              <p:pRg st="1" end="1"/>
                                            </p:txEl>
                                          </p:spTgt>
                                        </p:tgtEl>
                                        <p:attrNameLst>
                                          <p:attrName>style.visibility</p:attrName>
                                        </p:attrNameLst>
                                      </p:cBhvr>
                                      <p:to>
                                        <p:strVal val="visible"/>
                                      </p:to>
                                    </p:set>
                                    <p:animEffect transition="in" filter="blinds(horizontal)">
                                      <p:cBhvr>
                                        <p:cTn id="7" dur="500"/>
                                        <p:tgtEl>
                                          <p:spTgt spid="409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98">
                                            <p:txEl>
                                              <p:pRg st="2" end="2"/>
                                            </p:txEl>
                                          </p:spTgt>
                                        </p:tgtEl>
                                        <p:attrNameLst>
                                          <p:attrName>style.visibility</p:attrName>
                                        </p:attrNameLst>
                                      </p:cBhvr>
                                      <p:to>
                                        <p:strVal val="visible"/>
                                      </p:to>
                                    </p:set>
                                    <p:animEffect transition="in" filter="blinds(horizontal)">
                                      <p:cBhvr>
                                        <p:cTn id="12" dur="500"/>
                                        <p:tgtEl>
                                          <p:spTgt spid="409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98">
                                            <p:txEl>
                                              <p:pRg st="3" end="3"/>
                                            </p:txEl>
                                          </p:spTgt>
                                        </p:tgtEl>
                                        <p:attrNameLst>
                                          <p:attrName>style.visibility</p:attrName>
                                        </p:attrNameLst>
                                      </p:cBhvr>
                                      <p:to>
                                        <p:strVal val="visible"/>
                                      </p:to>
                                    </p:set>
                                    <p:animEffect transition="in" filter="blinds(horizontal)">
                                      <p:cBhvr>
                                        <p:cTn id="17" dur="500"/>
                                        <p:tgtEl>
                                          <p:spTgt spid="40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p:bld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85800" y="304800"/>
            <a:ext cx="7772400" cy="838200"/>
          </a:xfrm>
        </p:spPr>
        <p:txBody>
          <a:bodyPr/>
          <a:lstStyle/>
          <a:p>
            <a:pPr eaLnBrk="1" hangingPunct="1"/>
            <a:r>
              <a:rPr lang="en-US" smtClean="0"/>
              <a:t>Major Sources of Pain</a:t>
            </a:r>
          </a:p>
        </p:txBody>
      </p:sp>
      <p:graphicFrame>
        <p:nvGraphicFramePr>
          <p:cNvPr id="163916" name="Group 76"/>
          <p:cNvGraphicFramePr>
            <a:graphicFrameLocks noGrp="1"/>
          </p:cNvGraphicFramePr>
          <p:nvPr>
            <p:ph type="tbl" idx="1"/>
          </p:nvPr>
        </p:nvGraphicFramePr>
        <p:xfrm>
          <a:off x="457200" y="1295400"/>
          <a:ext cx="8229600" cy="5295900"/>
        </p:xfrm>
        <a:graphic>
          <a:graphicData uri="http://schemas.openxmlformats.org/drawingml/2006/table">
            <a:tbl>
              <a:tblPr/>
              <a:tblGrid>
                <a:gridCol w="2286000"/>
                <a:gridCol w="1676400"/>
                <a:gridCol w="1981200"/>
                <a:gridCol w="2286000"/>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Source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Area Involved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Characteristics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Treatment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Somatic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body framework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throbbing, stabbing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narcotics, NSAIDS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Visceral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kidneys, intestines, liver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aching, throbbing, sharp, crampy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narcotics, NSAIDS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Neuropathic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Nerves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burning, numbing, tingling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antidepressants, anticonvulsants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Sympathetically Mediated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overactive sympathetic system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no pain should be felt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nerve blockers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152400"/>
            <a:ext cx="8229600" cy="685800"/>
          </a:xfrm>
        </p:spPr>
        <p:txBody>
          <a:bodyPr>
            <a:normAutofit/>
          </a:bodyPr>
          <a:lstStyle/>
          <a:p>
            <a:pPr algn="l" eaLnBrk="1" hangingPunct="1"/>
            <a:r>
              <a:rPr lang="en-US" sz="3600" b="1" dirty="0" smtClean="0"/>
              <a:t>A). OPIOID ANALGESICS</a:t>
            </a:r>
          </a:p>
        </p:txBody>
      </p:sp>
      <p:sp>
        <p:nvSpPr>
          <p:cNvPr id="7" name="Date Placeholder 6"/>
          <p:cNvSpPr>
            <a:spLocks noGrp="1"/>
          </p:cNvSpPr>
          <p:nvPr>
            <p:ph type="dt" sz="half" idx="10"/>
          </p:nvPr>
        </p:nvSpPr>
        <p:spPr/>
        <p:txBody>
          <a:bodyPr/>
          <a:lstStyle/>
          <a:p>
            <a:fld id="{44070535-D875-46EA-955A-6562276DFD1A}"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3252" name="Slide Number Placeholder 5"/>
          <p:cNvSpPr>
            <a:spLocks noGrp="1"/>
          </p:cNvSpPr>
          <p:nvPr>
            <p:ph type="sldNum" sz="quarter" idx="12"/>
          </p:nvPr>
        </p:nvSpPr>
        <p:spPr/>
        <p:txBody>
          <a:bodyPr/>
          <a:lstStyle/>
          <a:p>
            <a:pPr>
              <a:defRPr/>
            </a:pPr>
            <a:fld id="{7C5FCD5A-B2C5-48F4-B991-DBB8145C17FA}" type="slidenum">
              <a:rPr lang="en-US"/>
              <a:pPr>
                <a:defRPr/>
              </a:pPr>
              <a:t>431</a:t>
            </a:fld>
            <a:endParaRPr lang="en-US"/>
          </a:p>
        </p:txBody>
      </p:sp>
      <p:sp>
        <p:nvSpPr>
          <p:cNvPr id="54275" name="Rectangle 3"/>
          <p:cNvSpPr>
            <a:spLocks noGrp="1" noChangeArrowheads="1"/>
          </p:cNvSpPr>
          <p:nvPr>
            <p:ph sz="quarter" idx="1"/>
          </p:nvPr>
        </p:nvSpPr>
        <p:spPr>
          <a:xfrm>
            <a:off x="228600" y="762000"/>
            <a:ext cx="8686800" cy="5867400"/>
          </a:xfrm>
        </p:spPr>
        <p:txBody>
          <a:bodyPr>
            <a:noAutofit/>
          </a:bodyPr>
          <a:lstStyle/>
          <a:p>
            <a:r>
              <a:rPr lang="en-US" dirty="0" smtClean="0">
                <a:cs typeface="Times New Roman" pitchFamily="18" charset="0"/>
              </a:rPr>
              <a:t>Mainly act by binding to mu (µ) receptors(</a:t>
            </a:r>
            <a:r>
              <a:rPr lang="en-US" dirty="0" err="1" smtClean="0">
                <a:cs typeface="Times New Roman" pitchFamily="18" charset="0"/>
              </a:rPr>
              <a:t>opioid</a:t>
            </a:r>
            <a:r>
              <a:rPr lang="en-US" dirty="0" smtClean="0">
                <a:cs typeface="Times New Roman" pitchFamily="18" charset="0"/>
              </a:rPr>
              <a:t> receptors) in  the CNS.</a:t>
            </a:r>
          </a:p>
          <a:p>
            <a:pPr>
              <a:defRPr/>
            </a:pPr>
            <a:r>
              <a:rPr lang="en-US" dirty="0" smtClean="0">
                <a:cs typeface="Times New Roman" pitchFamily="18" charset="0"/>
              </a:rPr>
              <a:t>Classified as agonists, partial agonists and antagonists. </a:t>
            </a:r>
          </a:p>
          <a:p>
            <a:pPr>
              <a:buFont typeface="Wingdings" pitchFamily="2" charset="2"/>
              <a:buChar char="v"/>
              <a:defRPr/>
            </a:pPr>
            <a:r>
              <a:rPr lang="en-US" b="1" dirty="0" smtClean="0"/>
              <a:t>Agonists: </a:t>
            </a:r>
          </a:p>
          <a:p>
            <a:pPr>
              <a:defRPr/>
            </a:pPr>
            <a:r>
              <a:rPr lang="en-US" b="1" dirty="0" smtClean="0"/>
              <a:t>Strong </a:t>
            </a:r>
            <a:r>
              <a:rPr lang="en-US" b="1" dirty="0" smtClean="0">
                <a:cs typeface="Times New Roman" pitchFamily="18" charset="0"/>
              </a:rPr>
              <a:t> agonists</a:t>
            </a:r>
            <a:r>
              <a:rPr lang="en-US" dirty="0" smtClean="0">
                <a:cs typeface="Times New Roman" pitchFamily="18" charset="0"/>
              </a:rPr>
              <a:t>: </a:t>
            </a:r>
            <a:r>
              <a:rPr lang="en-US" dirty="0" smtClean="0"/>
              <a:t>Morphine(10-20mg P.O/IV), </a:t>
            </a:r>
            <a:r>
              <a:rPr lang="en-US" dirty="0" err="1" smtClean="0"/>
              <a:t>pethidine</a:t>
            </a:r>
            <a:r>
              <a:rPr lang="en-US" dirty="0" smtClean="0"/>
              <a:t> (50-100mg IM PRN), methadone (5-10mg TDS/QID P.O).</a:t>
            </a:r>
            <a:endParaRPr lang="en-US" dirty="0" smtClean="0">
              <a:cs typeface="Times New Roman" pitchFamily="18" charset="0"/>
            </a:endParaRPr>
          </a:p>
          <a:p>
            <a:pPr>
              <a:defRPr/>
            </a:pPr>
            <a:r>
              <a:rPr lang="en-US" b="1" dirty="0" smtClean="0">
                <a:cs typeface="Times New Roman" pitchFamily="18" charset="0"/>
              </a:rPr>
              <a:t>Moderate  agonists: </a:t>
            </a:r>
            <a:r>
              <a:rPr lang="en-US" dirty="0" err="1" smtClean="0"/>
              <a:t>Oxycodone</a:t>
            </a:r>
            <a:r>
              <a:rPr lang="en-US" dirty="0" smtClean="0"/>
              <a:t>, </a:t>
            </a:r>
            <a:r>
              <a:rPr lang="en-US" dirty="0" err="1" smtClean="0"/>
              <a:t>hydrocodone</a:t>
            </a:r>
            <a:r>
              <a:rPr lang="en-US" dirty="0" smtClean="0"/>
              <a:t> (30-60mg QID P.O)</a:t>
            </a:r>
            <a:endParaRPr lang="en-US" dirty="0" smtClean="0">
              <a:cs typeface="Times New Roman" pitchFamily="18" charset="0"/>
            </a:endParaRPr>
          </a:p>
          <a:p>
            <a:pPr>
              <a:defRPr/>
            </a:pPr>
            <a:r>
              <a:rPr lang="en-US" b="1" dirty="0" smtClean="0">
                <a:cs typeface="Times New Roman" pitchFamily="18" charset="0"/>
              </a:rPr>
              <a:t>Weak  agonist:</a:t>
            </a:r>
            <a:r>
              <a:rPr lang="en-US" dirty="0" smtClean="0">
                <a:cs typeface="Times New Roman" pitchFamily="18" charset="0"/>
              </a:rPr>
              <a:t> </a:t>
            </a:r>
            <a:r>
              <a:rPr lang="en-US" dirty="0" smtClean="0"/>
              <a:t>Codeine (30-60mg QID PRN).</a:t>
            </a:r>
            <a:endParaRPr lang="en-US" b="1" dirty="0" smtClean="0">
              <a:cs typeface="Times New Roman" pitchFamily="18" charset="0"/>
            </a:endParaRPr>
          </a:p>
          <a:p>
            <a:pPr>
              <a:buNone/>
            </a:pPr>
            <a:endParaRPr lang="en-US" dirty="0" smtClean="0">
              <a:cs typeface="Times New Roman" pitchFamily="18" charset="0"/>
            </a:endParaRPr>
          </a:p>
          <a:p>
            <a:pPr eaLnBrk="1" hangingPunct="1">
              <a:buFont typeface="Wingdings" pitchFamily="2" charset="2"/>
              <a:buNone/>
            </a:pPr>
            <a:r>
              <a:rPr lang="en-US" dirty="0" smtClean="0">
                <a:cs typeface="Times New Roman" pitchFamily="18" charset="0"/>
              </a:rPr>
              <a:t>    </a:t>
            </a:r>
            <a:endParaRPr lang="en-US" dirty="0" smtClean="0"/>
          </a:p>
        </p:txBody>
      </p:sp>
    </p:spTree>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274638"/>
            <a:ext cx="8229600" cy="487362"/>
          </a:xfrm>
        </p:spPr>
        <p:txBody>
          <a:bodyPr>
            <a:normAutofit fontScale="90000"/>
          </a:bodyPr>
          <a:lstStyle/>
          <a:p>
            <a:pPr algn="l" eaLnBrk="1" hangingPunct="1"/>
            <a:r>
              <a:rPr lang="en-US" sz="3600" b="1" dirty="0" err="1" smtClean="0"/>
              <a:t>Opioid</a:t>
            </a:r>
            <a:r>
              <a:rPr lang="en-US" sz="3600" b="1" dirty="0" smtClean="0"/>
              <a:t> analgesics</a:t>
            </a:r>
          </a:p>
        </p:txBody>
      </p:sp>
      <p:sp>
        <p:nvSpPr>
          <p:cNvPr id="7" name="Date Placeholder 6"/>
          <p:cNvSpPr>
            <a:spLocks noGrp="1"/>
          </p:cNvSpPr>
          <p:nvPr>
            <p:ph type="dt" sz="half" idx="10"/>
          </p:nvPr>
        </p:nvSpPr>
        <p:spPr/>
        <p:txBody>
          <a:bodyPr/>
          <a:lstStyle/>
          <a:p>
            <a:fld id="{0FDF0DE3-46EE-4D61-8E30-231D73B04F80}"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3" name="Slide Number Placeholder 6"/>
          <p:cNvSpPr>
            <a:spLocks noGrp="1"/>
          </p:cNvSpPr>
          <p:nvPr>
            <p:ph type="sldNum" sz="quarter" idx="12"/>
          </p:nvPr>
        </p:nvSpPr>
        <p:spPr/>
        <p:txBody>
          <a:bodyPr/>
          <a:lstStyle/>
          <a:p>
            <a:pPr>
              <a:defRPr/>
            </a:pPr>
            <a:fld id="{2D55F399-5312-4CFD-8C8D-3FB2D50BEE77}" type="slidenum">
              <a:rPr lang="en-US"/>
              <a:pPr>
                <a:defRPr/>
              </a:pPr>
              <a:t>432</a:t>
            </a:fld>
            <a:endParaRPr lang="en-US"/>
          </a:p>
        </p:txBody>
      </p:sp>
      <p:sp>
        <p:nvSpPr>
          <p:cNvPr id="56323" name="Rectangle 3"/>
          <p:cNvSpPr>
            <a:spLocks noGrp="1" noChangeArrowheads="1"/>
          </p:cNvSpPr>
          <p:nvPr>
            <p:ph sz="quarter" idx="1"/>
          </p:nvPr>
        </p:nvSpPr>
        <p:spPr>
          <a:xfrm>
            <a:off x="152400" y="762000"/>
            <a:ext cx="8763000" cy="5943600"/>
          </a:xfrm>
        </p:spPr>
        <p:txBody>
          <a:bodyPr rtlCol="0">
            <a:noAutofit/>
          </a:bodyPr>
          <a:lstStyle/>
          <a:p>
            <a:pPr>
              <a:buFont typeface="Wingdings" pitchFamily="2" charset="2"/>
              <a:buChar char="v"/>
              <a:defRPr/>
            </a:pPr>
            <a:r>
              <a:rPr lang="en-US" b="1" dirty="0" smtClean="0">
                <a:cs typeface="Times New Roman" pitchFamily="18" charset="0"/>
              </a:rPr>
              <a:t>Partial agonists</a:t>
            </a:r>
            <a:r>
              <a:rPr lang="en-US" dirty="0" smtClean="0">
                <a:cs typeface="Times New Roman" pitchFamily="18" charset="0"/>
              </a:rPr>
              <a:t>: </a:t>
            </a:r>
            <a:r>
              <a:rPr lang="en-US" dirty="0" err="1" smtClean="0"/>
              <a:t>Nalbuphine</a:t>
            </a:r>
            <a:r>
              <a:rPr lang="en-US" dirty="0" smtClean="0"/>
              <a:t>, </a:t>
            </a:r>
            <a:r>
              <a:rPr lang="en-US" dirty="0" err="1" smtClean="0"/>
              <a:t>pentazocine</a:t>
            </a:r>
            <a:endParaRPr lang="en-US" dirty="0" smtClean="0"/>
          </a:p>
          <a:p>
            <a:pPr>
              <a:buFont typeface="Wingdings" pitchFamily="2" charset="2"/>
              <a:buChar char="v"/>
              <a:defRPr/>
            </a:pPr>
            <a:r>
              <a:rPr lang="en-US" b="1" dirty="0" smtClean="0"/>
              <a:t>Antagonists</a:t>
            </a:r>
            <a:r>
              <a:rPr lang="en-US" dirty="0" smtClean="0"/>
              <a:t>: </a:t>
            </a:r>
            <a:r>
              <a:rPr lang="en-US" dirty="0" err="1" smtClean="0"/>
              <a:t>naloxone</a:t>
            </a:r>
            <a:r>
              <a:rPr lang="en-US" dirty="0" smtClean="0"/>
              <a:t>, </a:t>
            </a:r>
            <a:r>
              <a:rPr lang="en-US" dirty="0" err="1" smtClean="0"/>
              <a:t>naltreoxone</a:t>
            </a:r>
            <a:r>
              <a:rPr lang="en-US" dirty="0" smtClean="0"/>
              <a:t>.</a:t>
            </a:r>
            <a:endParaRPr lang="en-US" b="1" dirty="0" smtClean="0"/>
          </a:p>
          <a:p>
            <a:pPr>
              <a:buNone/>
              <a:defRPr/>
            </a:pPr>
            <a:r>
              <a:rPr lang="en-US" b="1" dirty="0" smtClean="0"/>
              <a:t>Pharmacological Effects</a:t>
            </a:r>
            <a:endParaRPr lang="en-US" dirty="0" smtClean="0"/>
          </a:p>
          <a:p>
            <a:pPr>
              <a:lnSpc>
                <a:spcPct val="90000"/>
              </a:lnSpc>
            </a:pPr>
            <a:r>
              <a:rPr lang="en-US" b="1" dirty="0" smtClean="0"/>
              <a:t>Analgesia :</a:t>
            </a:r>
            <a:r>
              <a:rPr lang="en-US" dirty="0" smtClean="0"/>
              <a:t> Efficacy variable depending on the drug</a:t>
            </a:r>
          </a:p>
          <a:p>
            <a:pPr>
              <a:lnSpc>
                <a:spcPct val="90000"/>
              </a:lnSpc>
            </a:pPr>
            <a:r>
              <a:rPr lang="en-US" b="1" dirty="0" smtClean="0"/>
              <a:t>Sedation</a:t>
            </a:r>
          </a:p>
          <a:p>
            <a:pPr>
              <a:lnSpc>
                <a:spcPct val="90000"/>
              </a:lnSpc>
            </a:pPr>
            <a:r>
              <a:rPr lang="en-US" b="1" dirty="0" smtClean="0"/>
              <a:t>Respiratory depression</a:t>
            </a:r>
          </a:p>
          <a:p>
            <a:pPr>
              <a:lnSpc>
                <a:spcPct val="90000"/>
              </a:lnSpc>
            </a:pPr>
            <a:r>
              <a:rPr lang="en-US" b="1" dirty="0" smtClean="0"/>
              <a:t>GIT: </a:t>
            </a:r>
            <a:r>
              <a:rPr lang="en-US" dirty="0" smtClean="0"/>
              <a:t>Constipation secondary to decreased peristalsis</a:t>
            </a:r>
          </a:p>
          <a:p>
            <a:pPr>
              <a:lnSpc>
                <a:spcPct val="90000"/>
              </a:lnSpc>
            </a:pPr>
            <a:r>
              <a:rPr lang="en-US" b="1" dirty="0" smtClean="0"/>
              <a:t>Pupils – </a:t>
            </a:r>
            <a:r>
              <a:rPr lang="en-US" dirty="0" err="1" smtClean="0"/>
              <a:t>miosis</a:t>
            </a:r>
            <a:r>
              <a:rPr lang="en-US" dirty="0" smtClean="0"/>
              <a:t> (constriction)</a:t>
            </a:r>
          </a:p>
          <a:p>
            <a:pPr>
              <a:lnSpc>
                <a:spcPct val="90000"/>
              </a:lnSpc>
            </a:pPr>
            <a:r>
              <a:rPr lang="en-US" b="1" dirty="0" smtClean="0"/>
              <a:t>Cough suppression &amp; Emesis</a:t>
            </a:r>
          </a:p>
          <a:p>
            <a:pPr eaLnBrk="1" fontAlgn="auto" hangingPunct="1">
              <a:spcAft>
                <a:spcPts val="0"/>
              </a:spcAft>
              <a:buFont typeface="Wingdings" pitchFamily="2" charset="2"/>
              <a:buNone/>
              <a:defRPr/>
            </a:pPr>
            <a:endParaRPr lang="en-US" dirty="0" smtClean="0">
              <a:cs typeface="Times New Roman" pitchFamily="18" charset="0"/>
            </a:endParaRPr>
          </a:p>
        </p:txBody>
      </p:sp>
    </p:spTree>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274638"/>
            <a:ext cx="8229600" cy="487362"/>
          </a:xfrm>
        </p:spPr>
        <p:txBody>
          <a:bodyPr>
            <a:noAutofit/>
          </a:bodyPr>
          <a:lstStyle/>
          <a:p>
            <a:pPr algn="l" eaLnBrk="1" hangingPunct="1"/>
            <a:r>
              <a:rPr lang="en-US" sz="3200" b="1" dirty="0" smtClean="0"/>
              <a:t>Clinical uses</a:t>
            </a:r>
          </a:p>
        </p:txBody>
      </p:sp>
      <p:sp>
        <p:nvSpPr>
          <p:cNvPr id="9" name="Date Placeholder 8"/>
          <p:cNvSpPr>
            <a:spLocks noGrp="1"/>
          </p:cNvSpPr>
          <p:nvPr>
            <p:ph type="dt" sz="half" idx="10"/>
          </p:nvPr>
        </p:nvSpPr>
        <p:spPr/>
        <p:txBody>
          <a:bodyPr/>
          <a:lstStyle/>
          <a:p>
            <a:fld id="{46277968-5CE3-4205-A195-C4C1700B9624}" type="datetime12">
              <a:rPr lang="en-US" smtClean="0"/>
              <a:pPr/>
              <a:t>4:25 PM</a:t>
            </a:fld>
            <a:endParaRPr lang="en-US"/>
          </a:p>
        </p:txBody>
      </p:sp>
      <p:sp>
        <p:nvSpPr>
          <p:cNvPr id="8" name="Footer Placeholder 7"/>
          <p:cNvSpPr>
            <a:spLocks noGrp="1"/>
          </p:cNvSpPr>
          <p:nvPr>
            <p:ph type="ftr" sz="quarter" idx="11"/>
          </p:nvPr>
        </p:nvSpPr>
        <p:spPr/>
        <p:txBody>
          <a:bodyPr/>
          <a:lstStyle/>
          <a:p>
            <a:r>
              <a:rPr lang="en-US" smtClean="0"/>
              <a:t>Nursing  Pharmacology</a:t>
            </a:r>
            <a:endParaRPr lang="en-US"/>
          </a:p>
        </p:txBody>
      </p:sp>
      <p:sp>
        <p:nvSpPr>
          <p:cNvPr id="59396" name="Slide Number Placeholder 5"/>
          <p:cNvSpPr>
            <a:spLocks noGrp="1"/>
          </p:cNvSpPr>
          <p:nvPr>
            <p:ph type="sldNum" sz="quarter" idx="12"/>
          </p:nvPr>
        </p:nvSpPr>
        <p:spPr/>
        <p:txBody>
          <a:bodyPr/>
          <a:lstStyle/>
          <a:p>
            <a:pPr>
              <a:defRPr/>
            </a:pPr>
            <a:fld id="{22BC66BD-57C0-4188-9804-4ACDAD464A89}" type="slidenum">
              <a:rPr lang="en-US"/>
              <a:pPr>
                <a:defRPr/>
              </a:pPr>
              <a:t>433</a:t>
            </a:fld>
            <a:endParaRPr lang="en-US"/>
          </a:p>
        </p:txBody>
      </p:sp>
      <p:sp>
        <p:nvSpPr>
          <p:cNvPr id="58371" name="Rectangle 3"/>
          <p:cNvSpPr>
            <a:spLocks noGrp="1" noChangeArrowheads="1"/>
          </p:cNvSpPr>
          <p:nvPr>
            <p:ph sz="quarter" idx="1"/>
          </p:nvPr>
        </p:nvSpPr>
        <p:spPr>
          <a:xfrm>
            <a:off x="457200" y="914400"/>
            <a:ext cx="8229600" cy="5638800"/>
          </a:xfrm>
        </p:spPr>
        <p:txBody>
          <a:bodyPr>
            <a:normAutofit/>
          </a:bodyPr>
          <a:lstStyle/>
          <a:p>
            <a:pPr eaLnBrk="1" hangingPunct="1"/>
            <a:r>
              <a:rPr lang="en-US" b="1" dirty="0" smtClean="0"/>
              <a:t>Analgesia – </a:t>
            </a:r>
            <a:r>
              <a:rPr lang="en-US" dirty="0" smtClean="0"/>
              <a:t>drug choice depends on need.</a:t>
            </a:r>
          </a:p>
          <a:p>
            <a:pPr eaLnBrk="1" hangingPunct="1"/>
            <a:r>
              <a:rPr lang="en-US" b="1" dirty="0" smtClean="0"/>
              <a:t>Cough suppressants : </a:t>
            </a:r>
            <a:r>
              <a:rPr lang="en-US" dirty="0" smtClean="0"/>
              <a:t>codeine, </a:t>
            </a:r>
            <a:r>
              <a:rPr lang="en-US" dirty="0" err="1" smtClean="0"/>
              <a:t>dextromethorphan</a:t>
            </a:r>
            <a:r>
              <a:rPr lang="en-US" dirty="0" smtClean="0"/>
              <a:t>, </a:t>
            </a:r>
            <a:r>
              <a:rPr lang="en-US" dirty="0" err="1" smtClean="0"/>
              <a:t>dihydrocodeine</a:t>
            </a:r>
            <a:r>
              <a:rPr lang="en-US" dirty="0" smtClean="0"/>
              <a:t>.</a:t>
            </a:r>
          </a:p>
          <a:p>
            <a:pPr eaLnBrk="1" hangingPunct="1"/>
            <a:r>
              <a:rPr lang="en-US" b="1" dirty="0" err="1" smtClean="0"/>
              <a:t>Diarrhoea</a:t>
            </a:r>
            <a:r>
              <a:rPr lang="en-US" b="1" dirty="0" smtClean="0"/>
              <a:t> </a:t>
            </a:r>
            <a:r>
              <a:rPr lang="en-US" dirty="0" smtClean="0"/>
              <a:t>: </a:t>
            </a:r>
            <a:r>
              <a:rPr lang="en-US" dirty="0" err="1" smtClean="0"/>
              <a:t>loperamide</a:t>
            </a:r>
            <a:r>
              <a:rPr lang="en-US" dirty="0" smtClean="0"/>
              <a:t>, </a:t>
            </a:r>
            <a:r>
              <a:rPr lang="en-US" dirty="0" err="1" smtClean="0"/>
              <a:t>diphenoxylate</a:t>
            </a:r>
            <a:endParaRPr lang="en-US" dirty="0" smtClean="0"/>
          </a:p>
          <a:p>
            <a:pPr eaLnBrk="1" hangingPunct="1"/>
            <a:r>
              <a:rPr lang="en-US" b="1" dirty="0" smtClean="0"/>
              <a:t>Anesthesia : </a:t>
            </a:r>
            <a:r>
              <a:rPr lang="en-US" dirty="0" err="1" smtClean="0"/>
              <a:t>fentanyl</a:t>
            </a:r>
            <a:r>
              <a:rPr lang="en-US" dirty="0" smtClean="0"/>
              <a:t>, morphine</a:t>
            </a:r>
          </a:p>
          <a:p>
            <a:r>
              <a:rPr lang="en-US" b="1" dirty="0" smtClean="0"/>
              <a:t>Withdrawal states:</a:t>
            </a:r>
          </a:p>
          <a:p>
            <a:pPr>
              <a:buNone/>
            </a:pPr>
            <a:r>
              <a:rPr lang="en-US" b="1" dirty="0" smtClean="0"/>
              <a:t>     </a:t>
            </a:r>
            <a:r>
              <a:rPr lang="en-US" dirty="0" smtClean="0"/>
              <a:t>- </a:t>
            </a:r>
            <a:r>
              <a:rPr lang="en-US" b="1" dirty="0" smtClean="0"/>
              <a:t>Methadone</a:t>
            </a:r>
            <a:r>
              <a:rPr lang="en-US" dirty="0" smtClean="0"/>
              <a:t> is used to suppress</a:t>
            </a:r>
          </a:p>
          <a:p>
            <a:pPr>
              <a:buNone/>
            </a:pPr>
            <a:r>
              <a:rPr lang="en-US" dirty="0" smtClean="0"/>
              <a:t>       symptoms of </a:t>
            </a:r>
            <a:r>
              <a:rPr lang="en-US" dirty="0" err="1" smtClean="0"/>
              <a:t>opioid</a:t>
            </a:r>
            <a:r>
              <a:rPr lang="en-US" dirty="0" smtClean="0"/>
              <a:t> withdrawal</a:t>
            </a:r>
            <a:r>
              <a:rPr lang="en-US" b="1" dirty="0" smtClean="0"/>
              <a:t> </a:t>
            </a:r>
          </a:p>
          <a:p>
            <a:pPr>
              <a:buNone/>
            </a:pPr>
            <a:r>
              <a:rPr lang="en-US" b="1" dirty="0" smtClean="0"/>
              <a:t>     - </a:t>
            </a:r>
            <a:r>
              <a:rPr lang="en-US" b="1" dirty="0" err="1" smtClean="0"/>
              <a:t>Naltrexone</a:t>
            </a:r>
            <a:r>
              <a:rPr lang="en-US" b="1" dirty="0" smtClean="0"/>
              <a:t> </a:t>
            </a:r>
            <a:r>
              <a:rPr lang="en-US" dirty="0" smtClean="0"/>
              <a:t> is used to decrease</a:t>
            </a:r>
          </a:p>
          <a:p>
            <a:pPr>
              <a:buNone/>
            </a:pPr>
            <a:r>
              <a:rPr lang="en-US" dirty="0" smtClean="0"/>
              <a:t>       craving in alcoholism.</a:t>
            </a:r>
            <a:r>
              <a:rPr lang="en-US" b="1" dirty="0" smtClean="0"/>
              <a:t> </a:t>
            </a:r>
          </a:p>
          <a:p>
            <a:pPr eaLnBrk="1" hangingPunct="1">
              <a:buNone/>
            </a:pPr>
            <a:endParaRPr lang="en-US" dirty="0" smtClean="0"/>
          </a:p>
        </p:txBody>
      </p:sp>
      <p:sp>
        <p:nvSpPr>
          <p:cNvPr id="58375" name="Rectangle 2"/>
          <p:cNvSpPr>
            <a:spLocks noChangeArrowheads="1"/>
          </p:cNvSpPr>
          <p:nvPr/>
        </p:nvSpPr>
        <p:spPr bwMode="auto">
          <a:xfrm>
            <a:off x="457200" y="152400"/>
            <a:ext cx="8229600" cy="914400"/>
          </a:xfrm>
          <a:prstGeom prst="rect">
            <a:avLst/>
          </a:prstGeom>
          <a:noFill/>
          <a:ln w="9525">
            <a:noFill/>
            <a:miter lim="800000"/>
            <a:headEnd/>
            <a:tailEnd/>
          </a:ln>
        </p:spPr>
        <p:txBody>
          <a:bodyPr anchor="ctr"/>
          <a:lstStyle/>
          <a:p>
            <a:pPr eaLnBrk="1" hangingPunct="1"/>
            <a:endParaRPr lang="en-US" sz="4400" b="1" dirty="0">
              <a:latin typeface="Calibri" pitchFamily="34" charset="0"/>
            </a:endParaRPr>
          </a:p>
        </p:txBody>
      </p:sp>
      <p:sp>
        <p:nvSpPr>
          <p:cNvPr id="58376" name="Rectangle 3"/>
          <p:cNvSpPr>
            <a:spLocks noChangeArrowheads="1"/>
          </p:cNvSpPr>
          <p:nvPr/>
        </p:nvSpPr>
        <p:spPr bwMode="auto">
          <a:xfrm>
            <a:off x="457200" y="1630363"/>
            <a:ext cx="8229600" cy="4525962"/>
          </a:xfrm>
          <a:prstGeom prst="rect">
            <a:avLst/>
          </a:prstGeom>
          <a:noFill/>
          <a:ln w="9525">
            <a:noFill/>
            <a:miter lim="800000"/>
            <a:headEnd/>
            <a:tailEnd/>
          </a:ln>
        </p:spPr>
        <p:txBody>
          <a:bodyPr/>
          <a:lstStyle/>
          <a:p>
            <a:pPr marL="342900" indent="-342900" eaLnBrk="1" hangingPunct="1">
              <a:spcBef>
                <a:spcPct val="20000"/>
              </a:spcBef>
            </a:pPr>
            <a:endParaRPr lang="en-US" sz="3200">
              <a:solidFill>
                <a:schemeClr val="accent2"/>
              </a:solidFill>
              <a:latin typeface="Calibri" pitchFamily="34" charset="0"/>
            </a:endParaRPr>
          </a:p>
        </p:txBody>
      </p:sp>
    </p:spTree>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274638"/>
            <a:ext cx="8229600" cy="792162"/>
          </a:xfrm>
        </p:spPr>
        <p:txBody>
          <a:bodyPr/>
          <a:lstStyle/>
          <a:p>
            <a:pPr eaLnBrk="1" hangingPunct="1"/>
            <a:r>
              <a:rPr lang="en-US" b="1" dirty="0" smtClean="0"/>
              <a:t>General S/E</a:t>
            </a:r>
          </a:p>
        </p:txBody>
      </p:sp>
      <p:sp>
        <p:nvSpPr>
          <p:cNvPr id="7" name="Date Placeholder 6"/>
          <p:cNvSpPr>
            <a:spLocks noGrp="1"/>
          </p:cNvSpPr>
          <p:nvPr>
            <p:ph type="dt" sz="half" idx="10"/>
          </p:nvPr>
        </p:nvSpPr>
        <p:spPr/>
        <p:txBody>
          <a:bodyPr/>
          <a:lstStyle/>
          <a:p>
            <a:fld id="{98EA4E8A-AF00-47AF-9E54-1A6A36765EA2}"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60420" name="Slide Number Placeholder 5"/>
          <p:cNvSpPr>
            <a:spLocks noGrp="1"/>
          </p:cNvSpPr>
          <p:nvPr>
            <p:ph type="sldNum" sz="quarter" idx="12"/>
          </p:nvPr>
        </p:nvSpPr>
        <p:spPr/>
        <p:txBody>
          <a:bodyPr/>
          <a:lstStyle/>
          <a:p>
            <a:pPr>
              <a:defRPr/>
            </a:pPr>
            <a:fld id="{4EA67232-6B66-4240-B3DC-45DF1C96C7BC}" type="slidenum">
              <a:rPr lang="en-US"/>
              <a:pPr>
                <a:defRPr/>
              </a:pPr>
              <a:t>434</a:t>
            </a:fld>
            <a:endParaRPr lang="en-US"/>
          </a:p>
        </p:txBody>
      </p:sp>
      <p:sp>
        <p:nvSpPr>
          <p:cNvPr id="59395" name="Rectangle 3"/>
          <p:cNvSpPr>
            <a:spLocks noGrp="1" noChangeArrowheads="1"/>
          </p:cNvSpPr>
          <p:nvPr>
            <p:ph sz="quarter" idx="1"/>
          </p:nvPr>
        </p:nvSpPr>
        <p:spPr>
          <a:xfrm>
            <a:off x="304800" y="1066800"/>
            <a:ext cx="8534400" cy="5410200"/>
          </a:xfrm>
        </p:spPr>
        <p:txBody>
          <a:bodyPr>
            <a:noAutofit/>
          </a:bodyPr>
          <a:lstStyle/>
          <a:p>
            <a:r>
              <a:rPr lang="en-US" dirty="0" err="1" smtClean="0"/>
              <a:t>Bradycardia</a:t>
            </a:r>
            <a:endParaRPr lang="en-US" dirty="0" smtClean="0"/>
          </a:p>
          <a:p>
            <a:r>
              <a:rPr lang="en-US" dirty="0" smtClean="0"/>
              <a:t>Confusion</a:t>
            </a:r>
          </a:p>
          <a:p>
            <a:r>
              <a:rPr lang="en-US" dirty="0" smtClean="0"/>
              <a:t>Constipation</a:t>
            </a:r>
          </a:p>
          <a:p>
            <a:r>
              <a:rPr lang="en-US" dirty="0" smtClean="0"/>
              <a:t>Dependence</a:t>
            </a:r>
          </a:p>
          <a:p>
            <a:r>
              <a:rPr lang="en-US" dirty="0" smtClean="0"/>
              <a:t>Dry mouth</a:t>
            </a:r>
          </a:p>
          <a:p>
            <a:r>
              <a:rPr lang="en-US" dirty="0" smtClean="0"/>
              <a:t>Nausea</a:t>
            </a:r>
          </a:p>
          <a:p>
            <a:r>
              <a:rPr lang="en-US" dirty="0" smtClean="0"/>
              <a:t>Sedation</a:t>
            </a:r>
          </a:p>
          <a:p>
            <a:r>
              <a:rPr lang="en-US" dirty="0" smtClean="0"/>
              <a:t>Urinary retention</a:t>
            </a:r>
          </a:p>
          <a:p>
            <a:r>
              <a:rPr lang="en-US" dirty="0" smtClean="0"/>
              <a:t>Hallucinations &amp; nightmares.</a:t>
            </a:r>
          </a:p>
        </p:txBody>
      </p:sp>
    </p:spTree>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B). NSAIDS</a:t>
            </a:r>
            <a:endParaRPr lang="en-US" b="1" dirty="0"/>
          </a:p>
        </p:txBody>
      </p:sp>
      <p:sp>
        <p:nvSpPr>
          <p:cNvPr id="7" name="Date Placeholder 6"/>
          <p:cNvSpPr>
            <a:spLocks noGrp="1"/>
          </p:cNvSpPr>
          <p:nvPr>
            <p:ph type="dt" sz="half" idx="10"/>
          </p:nvPr>
        </p:nvSpPr>
        <p:spPr/>
        <p:txBody>
          <a:bodyPr/>
          <a:lstStyle/>
          <a:p>
            <a:fld id="{7270F807-ED97-43CF-826A-6598F93C01FD}"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3EFA2292-C8E1-4310-89A9-DDD7B6834CBE}" type="slidenum">
              <a:rPr lang="en-US" smtClean="0"/>
              <a:pPr/>
              <a:t>435</a:t>
            </a:fld>
            <a:endParaRPr lang="en-US"/>
          </a:p>
        </p:txBody>
      </p:sp>
      <p:sp>
        <p:nvSpPr>
          <p:cNvPr id="3" name="Content Placeholder 2"/>
          <p:cNvSpPr>
            <a:spLocks noGrp="1"/>
          </p:cNvSpPr>
          <p:nvPr>
            <p:ph sz="quarter" idx="1"/>
          </p:nvPr>
        </p:nvSpPr>
        <p:spPr>
          <a:xfrm>
            <a:off x="457200" y="1143000"/>
            <a:ext cx="8229600" cy="5410200"/>
          </a:xfrm>
        </p:spPr>
        <p:txBody>
          <a:bodyPr>
            <a:normAutofit/>
          </a:bodyPr>
          <a:lstStyle/>
          <a:p>
            <a:pPr>
              <a:buNone/>
            </a:pPr>
            <a:r>
              <a:rPr lang="en-US" b="1" dirty="0" err="1" smtClean="0"/>
              <a:t>Mxn</a:t>
            </a:r>
            <a:r>
              <a:rPr lang="en-US" b="1" dirty="0" smtClean="0"/>
              <a:t>: </a:t>
            </a:r>
            <a:r>
              <a:rPr lang="en-US" dirty="0" smtClean="0"/>
              <a:t>inhibit enzyme </a:t>
            </a:r>
            <a:r>
              <a:rPr lang="en-US" b="1" dirty="0" err="1" smtClean="0">
                <a:solidFill>
                  <a:srgbClr val="FF0000"/>
                </a:solidFill>
              </a:rPr>
              <a:t>Cyclo-oxygenase</a:t>
            </a:r>
            <a:r>
              <a:rPr lang="en-US" b="1" dirty="0" smtClean="0">
                <a:solidFill>
                  <a:srgbClr val="FF0000"/>
                </a:solidFill>
              </a:rPr>
              <a:t> </a:t>
            </a:r>
            <a:r>
              <a:rPr lang="en-US" dirty="0" smtClean="0">
                <a:solidFill>
                  <a:srgbClr val="FF0000"/>
                </a:solidFill>
              </a:rPr>
              <a:t>1</a:t>
            </a:r>
            <a:r>
              <a:rPr lang="en-US" dirty="0" smtClean="0"/>
              <a:t> (COX-1) &amp; </a:t>
            </a:r>
            <a:r>
              <a:rPr lang="en-US" b="1" dirty="0" err="1" smtClean="0">
                <a:solidFill>
                  <a:srgbClr val="FF0000"/>
                </a:solidFill>
              </a:rPr>
              <a:t>Cyclo-oxygenase</a:t>
            </a:r>
            <a:r>
              <a:rPr lang="en-US" b="1" dirty="0" smtClean="0">
                <a:solidFill>
                  <a:srgbClr val="FF0000"/>
                </a:solidFill>
              </a:rPr>
              <a:t> 2 </a:t>
            </a:r>
            <a:r>
              <a:rPr lang="en-US" dirty="0" smtClean="0"/>
              <a:t>(COX-2), hence inhibiting prostaglandin synthesis.</a:t>
            </a:r>
          </a:p>
          <a:p>
            <a:r>
              <a:rPr lang="en-US" b="1" dirty="0" err="1" smtClean="0"/>
              <a:t>Cyclooxygenase</a:t>
            </a:r>
            <a:r>
              <a:rPr lang="en-US" dirty="0" smtClean="0"/>
              <a:t> (</a:t>
            </a:r>
            <a:r>
              <a:rPr lang="en-US" b="1" dirty="0" smtClean="0"/>
              <a:t>COX</a:t>
            </a:r>
            <a:r>
              <a:rPr lang="en-US" dirty="0" smtClean="0"/>
              <a:t>), is an </a:t>
            </a:r>
            <a:r>
              <a:rPr lang="en-US" dirty="0" smtClean="0">
                <a:hlinkClick r:id="rId2" tooltip="Enzyme"/>
              </a:rPr>
              <a:t>enzyme</a:t>
            </a:r>
            <a:r>
              <a:rPr lang="en-US" dirty="0" smtClean="0"/>
              <a:t> that is responsible for formation of important biological mediators called </a:t>
            </a:r>
            <a:r>
              <a:rPr lang="en-US" dirty="0" smtClean="0">
                <a:hlinkClick r:id="rId3" tooltip="Prostanoid"/>
              </a:rPr>
              <a:t>prostanoids</a:t>
            </a:r>
            <a:r>
              <a:rPr lang="en-US" dirty="0" smtClean="0"/>
              <a:t>, including </a:t>
            </a:r>
            <a:r>
              <a:rPr lang="en-US" dirty="0" smtClean="0">
                <a:hlinkClick r:id="rId4" tooltip="Prostaglandin"/>
              </a:rPr>
              <a:t>prostaglandins</a:t>
            </a:r>
            <a:r>
              <a:rPr lang="en-US" dirty="0" smtClean="0"/>
              <a:t>, </a:t>
            </a:r>
            <a:r>
              <a:rPr lang="en-US" dirty="0" smtClean="0">
                <a:hlinkClick r:id="rId5" tooltip="Prostacyclin"/>
              </a:rPr>
              <a:t>prostacyclin</a:t>
            </a:r>
            <a:r>
              <a:rPr lang="en-US" dirty="0" smtClean="0"/>
              <a:t> and </a:t>
            </a:r>
            <a:r>
              <a:rPr lang="en-US" dirty="0" smtClean="0">
                <a:hlinkClick r:id="rId6" tooltip="Thromboxane"/>
              </a:rPr>
              <a:t>thromboxane</a:t>
            </a:r>
            <a:r>
              <a:rPr lang="en-US" dirty="0" smtClean="0"/>
              <a:t>. </a:t>
            </a:r>
          </a:p>
          <a:p>
            <a:r>
              <a:rPr lang="en-US" dirty="0" smtClean="0"/>
              <a:t>Pharmacological inhibition of </a:t>
            </a:r>
            <a:r>
              <a:rPr lang="en-US" i="1" dirty="0" smtClean="0"/>
              <a:t>COX</a:t>
            </a:r>
            <a:r>
              <a:rPr lang="en-US" dirty="0" smtClean="0"/>
              <a:t> can provide relief from the symptoms of </a:t>
            </a:r>
            <a:r>
              <a:rPr lang="en-US" dirty="0" smtClean="0">
                <a:hlinkClick r:id="rId7" tooltip="Inflammation"/>
              </a:rPr>
              <a:t>inflammation</a:t>
            </a:r>
            <a:r>
              <a:rPr lang="en-US" dirty="0" smtClean="0"/>
              <a:t> and </a:t>
            </a:r>
            <a:r>
              <a:rPr lang="en-US" dirty="0" smtClean="0">
                <a:hlinkClick r:id="rId8" tooltip="Pain"/>
              </a:rPr>
              <a:t>pain</a:t>
            </a:r>
            <a:r>
              <a:rPr lang="en-US" dirty="0" smtClean="0"/>
              <a:t>. </a:t>
            </a:r>
          </a:p>
          <a:p>
            <a:r>
              <a:rPr lang="en-US" dirty="0" smtClean="0">
                <a:hlinkClick r:id="rId9" tooltip="Non-steroidal anti-inflammatory drug"/>
              </a:rPr>
              <a:t>Non-steroidal anti-inflammatory drugs</a:t>
            </a:r>
            <a:r>
              <a:rPr lang="en-US" dirty="0" smtClean="0"/>
              <a:t>, such as </a:t>
            </a:r>
            <a:r>
              <a:rPr lang="en-US" dirty="0" smtClean="0">
                <a:hlinkClick r:id="rId10" tooltip="Aspirin"/>
              </a:rPr>
              <a:t>aspirin</a:t>
            </a:r>
            <a:r>
              <a:rPr lang="en-US" dirty="0" smtClean="0"/>
              <a:t> and </a:t>
            </a:r>
            <a:r>
              <a:rPr lang="en-US" dirty="0" smtClean="0">
                <a:hlinkClick r:id="rId11" tooltip="Ibuprofen"/>
              </a:rPr>
              <a:t>ibuprofen</a:t>
            </a:r>
            <a:r>
              <a:rPr lang="en-US" dirty="0" smtClean="0"/>
              <a:t>, exert their effects through inhibition of COX.</a:t>
            </a:r>
          </a:p>
          <a:p>
            <a:endParaRPr lang="en-US" dirty="0"/>
          </a:p>
        </p:txBody>
      </p:sp>
    </p:spTree>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r>
              <a:rPr lang="en-US" smtClean="0"/>
              <a:t>tramadol (Ultram)</a:t>
            </a:r>
          </a:p>
        </p:txBody>
      </p:sp>
      <p:sp>
        <p:nvSpPr>
          <p:cNvPr id="4" name="Date Placeholder 3"/>
          <p:cNvSpPr>
            <a:spLocks noGrp="1"/>
          </p:cNvSpPr>
          <p:nvPr>
            <p:ph type="dt" sz="half" idx="10"/>
          </p:nvPr>
        </p:nvSpPr>
        <p:spPr/>
        <p:txBody>
          <a:bodyPr/>
          <a:lstStyle/>
          <a:p>
            <a:fld id="{D020E1EE-50D0-407E-98F6-C4F0B2E3D14A}"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436</a:t>
            </a:fld>
            <a:endParaRPr lang="en-US"/>
          </a:p>
        </p:txBody>
      </p:sp>
      <p:sp>
        <p:nvSpPr>
          <p:cNvPr id="138243" name="Rectangle 3"/>
          <p:cNvSpPr>
            <a:spLocks noGrp="1" noChangeArrowheads="1"/>
          </p:cNvSpPr>
          <p:nvPr>
            <p:ph sz="quarter" idx="1"/>
          </p:nvPr>
        </p:nvSpPr>
        <p:spPr/>
        <p:txBody>
          <a:bodyPr/>
          <a:lstStyle/>
          <a:p>
            <a:pPr eaLnBrk="1" hangingPunct="1"/>
            <a:r>
              <a:rPr lang="en-US" smtClean="0"/>
              <a:t>High success rate when given with NSAIDs (ibuprofen)</a:t>
            </a:r>
          </a:p>
          <a:p>
            <a:pPr eaLnBrk="1" hangingPunct="1"/>
            <a:r>
              <a:rPr lang="en-US" smtClean="0"/>
              <a:t>Has slow onset of action</a:t>
            </a:r>
          </a:p>
          <a:p>
            <a:pPr eaLnBrk="1" hangingPunct="1"/>
            <a:r>
              <a:rPr lang="en-US" smtClean="0"/>
              <a:t>Is not a controlled substance, but has shown potential for addiction</a:t>
            </a:r>
          </a:p>
        </p:txBody>
      </p:sp>
    </p:spTree>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NSAIDS</a:t>
            </a:r>
            <a:endParaRPr lang="en-US" dirty="0"/>
          </a:p>
        </p:txBody>
      </p:sp>
      <p:sp>
        <p:nvSpPr>
          <p:cNvPr id="4" name="Date Placeholder 3"/>
          <p:cNvSpPr>
            <a:spLocks noGrp="1"/>
          </p:cNvSpPr>
          <p:nvPr>
            <p:ph type="dt" sz="half" idx="10"/>
          </p:nvPr>
        </p:nvSpPr>
        <p:spPr/>
        <p:txBody>
          <a:bodyPr/>
          <a:lstStyle/>
          <a:p>
            <a:fld id="{7F5D5676-1C34-4258-ABDF-EF9A208AC6C8}"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6" name="Slide Number Placeholder 5"/>
          <p:cNvSpPr>
            <a:spLocks noGrp="1"/>
          </p:cNvSpPr>
          <p:nvPr>
            <p:ph type="sldNum" sz="quarter" idx="12"/>
          </p:nvPr>
        </p:nvSpPr>
        <p:spPr/>
        <p:txBody>
          <a:bodyPr/>
          <a:lstStyle/>
          <a:p>
            <a:fld id="{B3FF6EFA-CE3E-45B5-8032-ADD62FD9E906}" type="slidenum">
              <a:rPr lang="en-US" smtClean="0"/>
              <a:pPr/>
              <a:t>437</a:t>
            </a:fld>
            <a:endParaRPr lang="en-US"/>
          </a:p>
        </p:txBody>
      </p:sp>
      <p:sp>
        <p:nvSpPr>
          <p:cNvPr id="3" name="Content Placeholder 2"/>
          <p:cNvSpPr>
            <a:spLocks noGrp="1"/>
          </p:cNvSpPr>
          <p:nvPr>
            <p:ph sz="quarter" idx="1"/>
          </p:nvPr>
        </p:nvSpPr>
        <p:spPr>
          <a:xfrm>
            <a:off x="457200" y="990600"/>
            <a:ext cx="8229600" cy="5334000"/>
          </a:xfrm>
        </p:spPr>
        <p:txBody>
          <a:bodyPr/>
          <a:lstStyle/>
          <a:p>
            <a:pPr>
              <a:buNone/>
            </a:pPr>
            <a:r>
              <a:rPr lang="en-US" b="1" dirty="0" smtClean="0"/>
              <a:t>Therapeutic effect</a:t>
            </a:r>
            <a:r>
              <a:rPr lang="en-US" dirty="0" smtClean="0"/>
              <a:t>: analgesia, antipyretic, anti-inflammatory.</a:t>
            </a:r>
          </a:p>
          <a:p>
            <a:pPr>
              <a:buNone/>
            </a:pPr>
            <a:r>
              <a:rPr lang="en-US" b="1" dirty="0" smtClean="0"/>
              <a:t>Classification:</a:t>
            </a:r>
          </a:p>
          <a:p>
            <a:r>
              <a:rPr lang="en-US" dirty="0" smtClean="0"/>
              <a:t>Non-selective COX inhibitors</a:t>
            </a:r>
          </a:p>
          <a:p>
            <a:r>
              <a:rPr lang="en-US" dirty="0" smtClean="0"/>
              <a:t>Selective COX-2 inhibitors.</a:t>
            </a:r>
          </a:p>
          <a:p>
            <a:endParaRPr lang="en-US" dirty="0"/>
          </a:p>
        </p:txBody>
      </p:sp>
    </p:spTree>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t>Non-selective COX inhibitors.</a:t>
            </a:r>
            <a:endParaRPr lang="en-US" sz="3600" b="1" dirty="0"/>
          </a:p>
        </p:txBody>
      </p:sp>
      <p:sp>
        <p:nvSpPr>
          <p:cNvPr id="7" name="Date Placeholder 6"/>
          <p:cNvSpPr>
            <a:spLocks noGrp="1"/>
          </p:cNvSpPr>
          <p:nvPr>
            <p:ph type="dt" sz="half" idx="10"/>
          </p:nvPr>
        </p:nvSpPr>
        <p:spPr/>
        <p:txBody>
          <a:bodyPr/>
          <a:lstStyle/>
          <a:p>
            <a:fld id="{71167EFC-66C4-4B91-8B02-7D8FFFEBBA3A}"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3EFA2292-C8E1-4310-89A9-DDD7B6834CBE}" type="slidenum">
              <a:rPr lang="en-US" smtClean="0"/>
              <a:pPr/>
              <a:t>438</a:t>
            </a:fld>
            <a:endParaRPr lang="en-US"/>
          </a:p>
        </p:txBody>
      </p:sp>
      <p:sp>
        <p:nvSpPr>
          <p:cNvPr id="3" name="Content Placeholder 2"/>
          <p:cNvSpPr>
            <a:spLocks noGrp="1"/>
          </p:cNvSpPr>
          <p:nvPr>
            <p:ph sz="quarter" idx="1"/>
          </p:nvPr>
        </p:nvSpPr>
        <p:spPr>
          <a:xfrm>
            <a:off x="228600" y="1295400"/>
            <a:ext cx="8686800" cy="5257800"/>
          </a:xfrm>
        </p:spPr>
        <p:txBody>
          <a:bodyPr>
            <a:normAutofit/>
          </a:bodyPr>
          <a:lstStyle/>
          <a:p>
            <a:pPr>
              <a:buNone/>
            </a:pPr>
            <a:r>
              <a:rPr lang="en-US" b="1" dirty="0" smtClean="0"/>
              <a:t>E.g</a:t>
            </a:r>
            <a:r>
              <a:rPr lang="en-US" dirty="0" smtClean="0"/>
              <a:t>. </a:t>
            </a:r>
            <a:r>
              <a:rPr lang="en-US" dirty="0" err="1" smtClean="0"/>
              <a:t>diclofenac</a:t>
            </a:r>
            <a:r>
              <a:rPr lang="en-US" dirty="0" smtClean="0"/>
              <a:t>, </a:t>
            </a:r>
            <a:r>
              <a:rPr lang="en-US" dirty="0" err="1" smtClean="0"/>
              <a:t>fenoprofen</a:t>
            </a:r>
            <a:r>
              <a:rPr lang="en-US" dirty="0" smtClean="0"/>
              <a:t>, ibuprofen, </a:t>
            </a:r>
            <a:r>
              <a:rPr lang="en-US" dirty="0" err="1" smtClean="0"/>
              <a:t>indomethacin</a:t>
            </a:r>
            <a:r>
              <a:rPr lang="en-US" dirty="0" smtClean="0"/>
              <a:t>, </a:t>
            </a:r>
            <a:r>
              <a:rPr lang="en-US" dirty="0" err="1" smtClean="0"/>
              <a:t>piroxicam</a:t>
            </a:r>
            <a:r>
              <a:rPr lang="en-US" dirty="0" smtClean="0"/>
              <a:t>, </a:t>
            </a:r>
            <a:r>
              <a:rPr lang="en-US" dirty="0" err="1" smtClean="0"/>
              <a:t>meloxicam</a:t>
            </a:r>
            <a:r>
              <a:rPr lang="en-US" dirty="0" smtClean="0"/>
              <a:t>.</a:t>
            </a:r>
          </a:p>
          <a:p>
            <a:pPr>
              <a:buNone/>
            </a:pPr>
            <a:r>
              <a:rPr lang="en-US" b="1" dirty="0" smtClean="0"/>
              <a:t>Uses: </a:t>
            </a:r>
            <a:r>
              <a:rPr lang="en-US" dirty="0" smtClean="0"/>
              <a:t>rheumatoid arthritis, gout, pain relief.</a:t>
            </a:r>
          </a:p>
          <a:p>
            <a:pPr>
              <a:buNone/>
            </a:pPr>
            <a:r>
              <a:rPr lang="en-US" b="1" dirty="0" smtClean="0"/>
              <a:t>S/E</a:t>
            </a:r>
            <a:r>
              <a:rPr lang="en-US" dirty="0" smtClean="0"/>
              <a:t>: indigestion, gastric bleeding &amp; perforation, salt &amp; water retention, </a:t>
            </a:r>
            <a:r>
              <a:rPr lang="en-US" dirty="0" err="1" smtClean="0"/>
              <a:t>bronchospasm</a:t>
            </a:r>
            <a:r>
              <a:rPr lang="en-US" dirty="0" smtClean="0"/>
              <a:t>.</a:t>
            </a:r>
          </a:p>
          <a:p>
            <a:pPr>
              <a:buNone/>
            </a:pPr>
            <a:r>
              <a:rPr lang="en-US" b="1" dirty="0" smtClean="0"/>
              <a:t>D/I: </a:t>
            </a:r>
            <a:r>
              <a:rPr lang="en-US" dirty="0" err="1" smtClean="0"/>
              <a:t>antagonise</a:t>
            </a:r>
            <a:r>
              <a:rPr lang="en-US" dirty="0" smtClean="0"/>
              <a:t> the actions of diuretics&amp; anti-hypertensive drugs</a:t>
            </a:r>
          </a:p>
          <a:p>
            <a:r>
              <a:rPr lang="en-US" dirty="0" smtClean="0"/>
              <a:t>Increase the effects of anticoagulants.</a:t>
            </a:r>
            <a:endParaRPr lang="en-US" dirty="0"/>
          </a:p>
        </p:txBody>
      </p:sp>
    </p:spTree>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t>Selective COX-2 inhibitors</a:t>
            </a:r>
            <a:endParaRPr lang="en-US" sz="3600" b="1" dirty="0"/>
          </a:p>
        </p:txBody>
      </p:sp>
      <p:sp>
        <p:nvSpPr>
          <p:cNvPr id="7" name="Date Placeholder 6"/>
          <p:cNvSpPr>
            <a:spLocks noGrp="1"/>
          </p:cNvSpPr>
          <p:nvPr>
            <p:ph type="dt" sz="half" idx="10"/>
          </p:nvPr>
        </p:nvSpPr>
        <p:spPr/>
        <p:txBody>
          <a:bodyPr/>
          <a:lstStyle/>
          <a:p>
            <a:fld id="{74AC2335-35B5-44BA-8046-B7D985C193AC}"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3EFA2292-C8E1-4310-89A9-DDD7B6834CBE}" type="slidenum">
              <a:rPr lang="en-US" smtClean="0"/>
              <a:pPr/>
              <a:t>439</a:t>
            </a:fld>
            <a:endParaRPr lang="en-US"/>
          </a:p>
        </p:txBody>
      </p:sp>
      <p:sp>
        <p:nvSpPr>
          <p:cNvPr id="3" name="Content Placeholder 2"/>
          <p:cNvSpPr>
            <a:spLocks noGrp="1"/>
          </p:cNvSpPr>
          <p:nvPr>
            <p:ph sz="quarter" idx="1"/>
          </p:nvPr>
        </p:nvSpPr>
        <p:spPr/>
        <p:txBody>
          <a:bodyPr/>
          <a:lstStyle/>
          <a:p>
            <a:pPr>
              <a:buNone/>
            </a:pPr>
            <a:r>
              <a:rPr lang="en-US" b="1" dirty="0" smtClean="0"/>
              <a:t>E.g. </a:t>
            </a:r>
            <a:r>
              <a:rPr lang="en-US" dirty="0" err="1" smtClean="0"/>
              <a:t>celecoxib</a:t>
            </a:r>
            <a:r>
              <a:rPr lang="en-US" dirty="0" smtClean="0"/>
              <a:t>, </a:t>
            </a:r>
            <a:r>
              <a:rPr lang="en-US" dirty="0" err="1" smtClean="0"/>
              <a:t>rofecoxib</a:t>
            </a:r>
            <a:r>
              <a:rPr lang="en-US" dirty="0" smtClean="0"/>
              <a:t>.</a:t>
            </a:r>
          </a:p>
          <a:p>
            <a:r>
              <a:rPr lang="en-US" dirty="0" smtClean="0"/>
              <a:t>Selectively inhibits synthesis of prostaglandins that mediate inflammation hence they produce less of gastric ulceration.</a:t>
            </a:r>
          </a:p>
          <a:p>
            <a:pPr>
              <a:buNone/>
            </a:pPr>
            <a:r>
              <a:rPr lang="en-US" b="1" dirty="0" smtClean="0"/>
              <a:t>Precaution on using NSAIDS:</a:t>
            </a:r>
          </a:p>
          <a:p>
            <a:r>
              <a:rPr lang="en-US" dirty="0" smtClean="0"/>
              <a:t>In liver disease, heart failure, renal disease or patients taking diuretics ( may precipitate kidney damage).</a:t>
            </a:r>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ED712F5E-740B-48D6-BBCE-D38FB2FC8FC6}"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6C43C952-5B54-4790-A3F5-907C205A2864}" type="slidenum">
              <a:rPr lang="en-US" smtClean="0"/>
              <a:pPr>
                <a:defRPr/>
              </a:pPr>
              <a:t>44</a:t>
            </a:fld>
            <a:endParaRPr lang="en-US"/>
          </a:p>
        </p:txBody>
      </p:sp>
      <p:sp>
        <p:nvSpPr>
          <p:cNvPr id="5122" name="Rectangle 3"/>
          <p:cNvSpPr>
            <a:spLocks noGrp="1" noChangeArrowheads="1"/>
          </p:cNvSpPr>
          <p:nvPr>
            <p:ph sz="quarter" idx="1"/>
          </p:nvPr>
        </p:nvSpPr>
        <p:spPr>
          <a:xfrm>
            <a:off x="457200" y="228600"/>
            <a:ext cx="8534400" cy="6400800"/>
          </a:xfrm>
        </p:spPr>
        <p:txBody>
          <a:bodyPr>
            <a:normAutofit/>
          </a:bodyPr>
          <a:lstStyle/>
          <a:p>
            <a:pPr eaLnBrk="1" hangingPunct="1">
              <a:lnSpc>
                <a:spcPct val="80000"/>
              </a:lnSpc>
              <a:buFontTx/>
              <a:buNone/>
            </a:pPr>
            <a:r>
              <a:rPr lang="en-US" b="1" dirty="0" smtClean="0">
                <a:cs typeface="Calibri" pitchFamily="34" charset="0"/>
              </a:rPr>
              <a:t>2. Post-antibiotic effect</a:t>
            </a:r>
          </a:p>
          <a:p>
            <a:pPr eaLnBrk="1" hangingPunct="1">
              <a:lnSpc>
                <a:spcPct val="80000"/>
              </a:lnSpc>
              <a:buFontTx/>
              <a:buNone/>
            </a:pPr>
            <a:r>
              <a:rPr lang="en-US" dirty="0" smtClean="0">
                <a:cs typeface="Arial" charset="0"/>
              </a:rPr>
              <a:t>●</a:t>
            </a:r>
            <a:r>
              <a:rPr lang="en-US" dirty="0" smtClean="0"/>
              <a:t>Persistent microbial suppression even after the plasma concentration of a drug falls below the minimum inhibitory concentration. e.g. </a:t>
            </a:r>
            <a:r>
              <a:rPr lang="en-US" dirty="0" err="1" smtClean="0"/>
              <a:t>aminoglycosides</a:t>
            </a:r>
            <a:r>
              <a:rPr lang="en-US" dirty="0" smtClean="0"/>
              <a:t>, </a:t>
            </a:r>
            <a:r>
              <a:rPr lang="en-US" dirty="0" err="1" smtClean="0"/>
              <a:t>quinolones</a:t>
            </a:r>
            <a:r>
              <a:rPr lang="en-US" dirty="0" smtClean="0"/>
              <a:t>.</a:t>
            </a:r>
          </a:p>
          <a:p>
            <a:pPr eaLnBrk="1" hangingPunct="1">
              <a:lnSpc>
                <a:spcPct val="80000"/>
              </a:lnSpc>
              <a:buFontTx/>
              <a:buNone/>
            </a:pPr>
            <a:endParaRPr lang="en-US" dirty="0" smtClean="0"/>
          </a:p>
          <a:p>
            <a:pPr eaLnBrk="1" hangingPunct="1">
              <a:lnSpc>
                <a:spcPct val="80000"/>
              </a:lnSpc>
              <a:buFontTx/>
              <a:buNone/>
            </a:pPr>
            <a:r>
              <a:rPr lang="en-US" b="1" dirty="0" smtClean="0"/>
              <a:t>3. Spectrum</a:t>
            </a:r>
            <a:r>
              <a:rPr lang="en-US" dirty="0" smtClean="0"/>
              <a:t> of a chemotherapeutic agent</a:t>
            </a:r>
          </a:p>
          <a:p>
            <a:pPr eaLnBrk="1" hangingPunct="1">
              <a:lnSpc>
                <a:spcPct val="80000"/>
              </a:lnSpc>
              <a:buFontTx/>
              <a:buNone/>
            </a:pPr>
            <a:r>
              <a:rPr lang="en-US" dirty="0" smtClean="0">
                <a:cs typeface="Arial" charset="0"/>
              </a:rPr>
              <a:t>●</a:t>
            </a:r>
            <a:r>
              <a:rPr lang="en-US" b="1" dirty="0" smtClean="0"/>
              <a:t> Narrow </a:t>
            </a:r>
            <a:r>
              <a:rPr lang="en-US" dirty="0" smtClean="0"/>
              <a:t>– sensitivity limited to a small group of organisms</a:t>
            </a:r>
          </a:p>
          <a:p>
            <a:pPr eaLnBrk="1" hangingPunct="1">
              <a:spcBef>
                <a:spcPct val="0"/>
              </a:spcBef>
              <a:buFontTx/>
              <a:buNone/>
            </a:pPr>
            <a:endParaRPr lang="en-US" dirty="0" smtClean="0">
              <a:cs typeface="Arial" charset="0"/>
            </a:endParaRPr>
          </a:p>
          <a:p>
            <a:pPr eaLnBrk="1" hangingPunct="1">
              <a:spcBef>
                <a:spcPct val="0"/>
              </a:spcBef>
              <a:buFontTx/>
              <a:buNone/>
            </a:pPr>
            <a:r>
              <a:rPr lang="en-US" dirty="0" smtClean="0">
                <a:cs typeface="Arial" charset="0"/>
              </a:rPr>
              <a:t>●</a:t>
            </a:r>
            <a:r>
              <a:rPr lang="en-US" dirty="0" smtClean="0"/>
              <a:t> </a:t>
            </a:r>
            <a:r>
              <a:rPr lang="en-US" b="1" dirty="0" smtClean="0"/>
              <a:t>Broad</a:t>
            </a:r>
            <a:r>
              <a:rPr lang="en-US" dirty="0" smtClean="0"/>
              <a:t> – many groups of organism sensitive to the effect of that agent (often inclusive of both gram negative and positive. A common side effect is </a:t>
            </a:r>
            <a:r>
              <a:rPr lang="en-US" dirty="0" err="1" smtClean="0"/>
              <a:t>superinfection</a:t>
            </a:r>
            <a:r>
              <a:rPr lang="en-US"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animEffect transition="in" filter="blinds(horizontal)">
                                      <p:cBhvr>
                                        <p:cTn id="7" dur="500"/>
                                        <p:tgtEl>
                                          <p:spTgt spid="51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2">
                                            <p:txEl>
                                              <p:pRg st="1" end="1"/>
                                            </p:txEl>
                                          </p:spTgt>
                                        </p:tgtEl>
                                        <p:attrNameLst>
                                          <p:attrName>style.visibility</p:attrName>
                                        </p:attrNameLst>
                                      </p:cBhvr>
                                      <p:to>
                                        <p:strVal val="visible"/>
                                      </p:to>
                                    </p:set>
                                    <p:animEffect transition="in" filter="blinds(horizontal)">
                                      <p:cBhvr>
                                        <p:cTn id="12" dur="500"/>
                                        <p:tgtEl>
                                          <p:spTgt spid="51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2">
                                            <p:txEl>
                                              <p:pRg st="3" end="3"/>
                                            </p:txEl>
                                          </p:spTgt>
                                        </p:tgtEl>
                                        <p:attrNameLst>
                                          <p:attrName>style.visibility</p:attrName>
                                        </p:attrNameLst>
                                      </p:cBhvr>
                                      <p:to>
                                        <p:strVal val="visible"/>
                                      </p:to>
                                    </p:set>
                                    <p:animEffect transition="in" filter="blinds(horizontal)">
                                      <p:cBhvr>
                                        <p:cTn id="17" dur="500"/>
                                        <p:tgtEl>
                                          <p:spTgt spid="512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22">
                                            <p:txEl>
                                              <p:pRg st="4" end="4"/>
                                            </p:txEl>
                                          </p:spTgt>
                                        </p:tgtEl>
                                        <p:attrNameLst>
                                          <p:attrName>style.visibility</p:attrName>
                                        </p:attrNameLst>
                                      </p:cBhvr>
                                      <p:to>
                                        <p:strVal val="visible"/>
                                      </p:to>
                                    </p:set>
                                    <p:animEffect transition="in" filter="blinds(horizontal)">
                                      <p:cBhvr>
                                        <p:cTn id="22" dur="500"/>
                                        <p:tgtEl>
                                          <p:spTgt spid="512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22">
                                            <p:txEl>
                                              <p:pRg st="6" end="6"/>
                                            </p:txEl>
                                          </p:spTgt>
                                        </p:tgtEl>
                                        <p:attrNameLst>
                                          <p:attrName>style.visibility</p:attrName>
                                        </p:attrNameLst>
                                      </p:cBhvr>
                                      <p:to>
                                        <p:strVal val="visible"/>
                                      </p:to>
                                    </p:set>
                                    <p:animEffect transition="in" filter="blinds(horizontal)">
                                      <p:cBhvr>
                                        <p:cTn id="27" dur="500"/>
                                        <p:tgtEl>
                                          <p:spTgt spid="512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p:bld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analgesics</a:t>
            </a:r>
            <a:endParaRPr lang="en-US" dirty="0"/>
          </a:p>
        </p:txBody>
      </p:sp>
      <p:sp>
        <p:nvSpPr>
          <p:cNvPr id="4" name="Date Placeholder 3"/>
          <p:cNvSpPr>
            <a:spLocks noGrp="1"/>
          </p:cNvSpPr>
          <p:nvPr>
            <p:ph type="dt" sz="half" idx="10"/>
          </p:nvPr>
        </p:nvSpPr>
        <p:spPr/>
        <p:txBody>
          <a:bodyPr/>
          <a:lstStyle/>
          <a:p>
            <a:fld id="{E5C18EC8-7B50-4CBD-B74F-AC6B1E8C9310}"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6" name="Slide Number Placeholder 5"/>
          <p:cNvSpPr>
            <a:spLocks noGrp="1"/>
          </p:cNvSpPr>
          <p:nvPr>
            <p:ph type="sldNum" sz="quarter" idx="12"/>
          </p:nvPr>
        </p:nvSpPr>
        <p:spPr/>
        <p:txBody>
          <a:bodyPr/>
          <a:lstStyle/>
          <a:p>
            <a:fld id="{B3FF6EFA-CE3E-45B5-8032-ADD62FD9E906}" type="slidenum">
              <a:rPr lang="en-US" smtClean="0"/>
              <a:pPr/>
              <a:t>440</a:t>
            </a:fld>
            <a:endParaRPr lang="en-US"/>
          </a:p>
        </p:txBody>
      </p:sp>
      <p:sp>
        <p:nvSpPr>
          <p:cNvPr id="3" name="Content Placeholder 2"/>
          <p:cNvSpPr>
            <a:spLocks noGrp="1"/>
          </p:cNvSpPr>
          <p:nvPr>
            <p:ph sz="quarter" idx="1"/>
          </p:nvPr>
        </p:nvSpPr>
        <p:spPr/>
        <p:txBody>
          <a:bodyPr/>
          <a:lstStyle/>
          <a:p>
            <a:r>
              <a:rPr lang="en-US" sz="4000" dirty="0" err="1" smtClean="0"/>
              <a:t>Salicylates</a:t>
            </a:r>
            <a:endParaRPr lang="en-US" sz="4000" dirty="0" smtClean="0"/>
          </a:p>
          <a:p>
            <a:r>
              <a:rPr lang="en-US" sz="4000" dirty="0" smtClean="0"/>
              <a:t>(Acetaminophen) </a:t>
            </a:r>
            <a:r>
              <a:rPr lang="en-US" sz="4000" dirty="0" err="1" smtClean="0"/>
              <a:t>Paracetamol</a:t>
            </a:r>
            <a:endParaRPr lang="en-US" sz="4000" dirty="0" smtClean="0"/>
          </a:p>
          <a:p>
            <a:endParaRPr lang="en-US" dirty="0"/>
          </a:p>
        </p:txBody>
      </p:sp>
    </p:spTree>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b="1" dirty="0" err="1" smtClean="0"/>
              <a:t>Salicylates</a:t>
            </a:r>
            <a:r>
              <a:rPr lang="en-US" b="1" dirty="0" smtClean="0"/>
              <a:t> </a:t>
            </a:r>
            <a:endParaRPr lang="en-US" b="1" dirty="0"/>
          </a:p>
        </p:txBody>
      </p:sp>
      <p:sp>
        <p:nvSpPr>
          <p:cNvPr id="7" name="Date Placeholder 6"/>
          <p:cNvSpPr>
            <a:spLocks noGrp="1"/>
          </p:cNvSpPr>
          <p:nvPr>
            <p:ph type="dt" sz="half" idx="10"/>
          </p:nvPr>
        </p:nvSpPr>
        <p:spPr/>
        <p:txBody>
          <a:bodyPr/>
          <a:lstStyle/>
          <a:p>
            <a:fld id="{C31D5678-4555-4487-B3F7-41237C7FFDB6}"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3EFA2292-C8E1-4310-89A9-DDD7B6834CBE}" type="slidenum">
              <a:rPr lang="en-US" smtClean="0"/>
              <a:pPr/>
              <a:t>441</a:t>
            </a:fld>
            <a:endParaRPr lang="en-US"/>
          </a:p>
        </p:txBody>
      </p:sp>
      <p:sp>
        <p:nvSpPr>
          <p:cNvPr id="3" name="Content Placeholder 2"/>
          <p:cNvSpPr>
            <a:spLocks noGrp="1"/>
          </p:cNvSpPr>
          <p:nvPr>
            <p:ph sz="quarter" idx="1"/>
          </p:nvPr>
        </p:nvSpPr>
        <p:spPr>
          <a:xfrm>
            <a:off x="152400" y="990600"/>
            <a:ext cx="8686800" cy="5867400"/>
          </a:xfrm>
        </p:spPr>
        <p:txBody>
          <a:bodyPr>
            <a:normAutofit/>
          </a:bodyPr>
          <a:lstStyle/>
          <a:p>
            <a:pPr>
              <a:buNone/>
            </a:pPr>
            <a:r>
              <a:rPr lang="en-US" b="1" dirty="0" smtClean="0"/>
              <a:t>E.g. </a:t>
            </a:r>
            <a:r>
              <a:rPr lang="en-US" dirty="0" err="1" smtClean="0"/>
              <a:t>Asprin</a:t>
            </a:r>
            <a:r>
              <a:rPr lang="en-US" dirty="0" smtClean="0"/>
              <a:t> (acetylsalicylic acid)</a:t>
            </a:r>
          </a:p>
          <a:p>
            <a:pPr>
              <a:buNone/>
            </a:pPr>
            <a:r>
              <a:rPr lang="en-US" b="1" dirty="0" err="1" smtClean="0"/>
              <a:t>Adm</a:t>
            </a:r>
            <a:r>
              <a:rPr lang="en-US" dirty="0" smtClean="0"/>
              <a:t>: per oral.</a:t>
            </a:r>
          </a:p>
          <a:p>
            <a:pPr>
              <a:buNone/>
            </a:pPr>
            <a:r>
              <a:rPr lang="en-US" b="1" dirty="0" smtClean="0"/>
              <a:t>Elimination</a:t>
            </a:r>
            <a:r>
              <a:rPr lang="en-US" dirty="0" smtClean="0"/>
              <a:t>: </a:t>
            </a:r>
            <a:r>
              <a:rPr lang="en-US" dirty="0" err="1" smtClean="0"/>
              <a:t>metabolised</a:t>
            </a:r>
            <a:r>
              <a:rPr lang="en-US" dirty="0" smtClean="0"/>
              <a:t> in liver &amp; excreted in urine. Excretion is facilitated in alkaline urine.</a:t>
            </a:r>
          </a:p>
          <a:p>
            <a:pPr>
              <a:buNone/>
            </a:pPr>
            <a:r>
              <a:rPr lang="en-US" b="1" dirty="0" smtClean="0"/>
              <a:t>Uses</a:t>
            </a:r>
            <a:r>
              <a:rPr lang="en-US" dirty="0" smtClean="0"/>
              <a:t>: pain relief, reduces platelet aggregation; used for an anti-inflammatory effect ; antipyretic in acute rheumatic fever.</a:t>
            </a:r>
          </a:p>
          <a:p>
            <a:pPr>
              <a:buNone/>
            </a:pPr>
            <a:r>
              <a:rPr lang="en-US" b="1" dirty="0" smtClean="0"/>
              <a:t>S/E: </a:t>
            </a:r>
            <a:r>
              <a:rPr lang="en-US" dirty="0" smtClean="0"/>
              <a:t>gastric irritation, gastric bleeding</a:t>
            </a:r>
          </a:p>
          <a:p>
            <a:r>
              <a:rPr lang="en-US" dirty="0" smtClean="0"/>
              <a:t>At higher doses: dizziness, tinnitus, deafness, hyperventilation.</a:t>
            </a:r>
          </a:p>
          <a:p>
            <a:r>
              <a:rPr lang="en-US" dirty="0" smtClean="0"/>
              <a:t>risk for developing Reye's syndrome, a rare but serious syndrome of rapid liver degeneration and encephalopathy.</a:t>
            </a:r>
          </a:p>
          <a:p>
            <a:pPr>
              <a:buNone/>
            </a:pPr>
            <a:r>
              <a:rPr lang="en-US" b="1" dirty="0" smtClean="0"/>
              <a:t>C/I</a:t>
            </a:r>
            <a:r>
              <a:rPr lang="en-US" dirty="0" smtClean="0"/>
              <a:t>: history of PUD, bleeding disorders, liver disease.</a:t>
            </a:r>
          </a:p>
          <a:p>
            <a:pPr>
              <a:buNone/>
            </a:pPr>
            <a:r>
              <a:rPr lang="en-US" b="1" dirty="0" smtClean="0"/>
              <a:t>Treatment of </a:t>
            </a:r>
            <a:r>
              <a:rPr lang="en-US" b="1" dirty="0" err="1" smtClean="0"/>
              <a:t>asprin</a:t>
            </a:r>
            <a:r>
              <a:rPr lang="en-US" b="1" dirty="0" smtClean="0"/>
              <a:t> poisoning</a:t>
            </a:r>
            <a:r>
              <a:rPr lang="en-US" dirty="0" smtClean="0"/>
              <a:t>: gastric </a:t>
            </a:r>
            <a:r>
              <a:rPr lang="en-US" dirty="0" err="1" smtClean="0"/>
              <a:t>lavage</a:t>
            </a:r>
            <a:r>
              <a:rPr lang="en-US" dirty="0" smtClean="0"/>
              <a:t>, forced alkaline </a:t>
            </a:r>
            <a:r>
              <a:rPr lang="en-US" dirty="0" err="1" smtClean="0"/>
              <a:t>diuresis</a:t>
            </a:r>
            <a:r>
              <a:rPr lang="en-US" dirty="0" smtClean="0"/>
              <a:t>. </a:t>
            </a:r>
            <a:endParaRPr lang="en-US" dirty="0"/>
          </a:p>
        </p:txBody>
      </p:sp>
    </p:spTree>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pPr algn="l"/>
            <a:r>
              <a:rPr lang="en-US" b="1" dirty="0" err="1" smtClean="0"/>
              <a:t>Paracetamol</a:t>
            </a:r>
            <a:r>
              <a:rPr lang="en-US" b="1" dirty="0" smtClean="0"/>
              <a:t> (acetaminophen)</a:t>
            </a:r>
            <a:endParaRPr lang="en-US" b="1" dirty="0"/>
          </a:p>
        </p:txBody>
      </p:sp>
      <p:sp>
        <p:nvSpPr>
          <p:cNvPr id="7" name="Date Placeholder 6"/>
          <p:cNvSpPr>
            <a:spLocks noGrp="1"/>
          </p:cNvSpPr>
          <p:nvPr>
            <p:ph type="dt" sz="half" idx="10"/>
          </p:nvPr>
        </p:nvSpPr>
        <p:spPr/>
        <p:txBody>
          <a:bodyPr/>
          <a:lstStyle/>
          <a:p>
            <a:fld id="{C8233830-2817-4236-9800-95F50AD5B909}"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3EFA2292-C8E1-4310-89A9-DDD7B6834CBE}" type="slidenum">
              <a:rPr lang="en-US" smtClean="0"/>
              <a:pPr/>
              <a:t>442</a:t>
            </a:fld>
            <a:endParaRPr lang="en-US"/>
          </a:p>
        </p:txBody>
      </p:sp>
      <p:sp>
        <p:nvSpPr>
          <p:cNvPr id="3" name="Content Placeholder 2"/>
          <p:cNvSpPr>
            <a:spLocks noGrp="1"/>
          </p:cNvSpPr>
          <p:nvPr>
            <p:ph sz="quarter" idx="1"/>
          </p:nvPr>
        </p:nvSpPr>
        <p:spPr>
          <a:xfrm>
            <a:off x="228600" y="457200"/>
            <a:ext cx="8610600" cy="6172200"/>
          </a:xfrm>
        </p:spPr>
        <p:txBody>
          <a:bodyPr>
            <a:noAutofit/>
          </a:bodyPr>
          <a:lstStyle/>
          <a:p>
            <a:r>
              <a:rPr lang="en-US" sz="3000" dirty="0" smtClean="0"/>
              <a:t>The mechanism of analgesic action of acetaminophen is unclear. The drug is only a weak COX-1 and COX-2 inhibitor in peripheral tissues, which accounts for its lack of anti-inflammatory effect. </a:t>
            </a:r>
          </a:p>
          <a:p>
            <a:pPr>
              <a:buNone/>
            </a:pPr>
            <a:r>
              <a:rPr lang="en-US" sz="3000" b="1" dirty="0" err="1" smtClean="0"/>
              <a:t>Adm</a:t>
            </a:r>
            <a:r>
              <a:rPr lang="en-US" sz="3000" b="1" dirty="0" smtClean="0"/>
              <a:t>: </a:t>
            </a:r>
            <a:r>
              <a:rPr lang="en-US" sz="3000" dirty="0" smtClean="0"/>
              <a:t>per oral (tablet or syrup).</a:t>
            </a:r>
          </a:p>
          <a:p>
            <a:r>
              <a:rPr lang="en-US" sz="3000" dirty="0" smtClean="0"/>
              <a:t>Used to provide mild analgesia in children &lt; 12 years.</a:t>
            </a:r>
            <a:endParaRPr lang="en-US" sz="3000" b="1" dirty="0" smtClean="0"/>
          </a:p>
          <a:p>
            <a:pPr>
              <a:buNone/>
            </a:pPr>
            <a:r>
              <a:rPr lang="en-US" sz="3000" b="1" dirty="0" smtClean="0"/>
              <a:t>S/E</a:t>
            </a:r>
            <a:r>
              <a:rPr lang="en-US" sz="3000" dirty="0" smtClean="0"/>
              <a:t>: uncommon at normal dosage</a:t>
            </a:r>
          </a:p>
          <a:p>
            <a:r>
              <a:rPr lang="en-US" sz="3000" dirty="0" smtClean="0"/>
              <a:t>In overdose-severe </a:t>
            </a:r>
            <a:r>
              <a:rPr lang="en-US" sz="3000" dirty="0" err="1" smtClean="0"/>
              <a:t>hepatotoxicity</a:t>
            </a:r>
            <a:r>
              <a:rPr lang="en-US" sz="3000" dirty="0" smtClean="0"/>
              <a:t>. Prompt administration of </a:t>
            </a:r>
            <a:r>
              <a:rPr lang="en-US" sz="3000" b="1" dirty="0" err="1" smtClean="0"/>
              <a:t>acetylcysteine</a:t>
            </a:r>
            <a:r>
              <a:rPr lang="en-US" sz="3000" dirty="0" smtClean="0"/>
              <a:t>, is  lifesaving after an overdose. Alcoholics have an increased risk of </a:t>
            </a:r>
            <a:r>
              <a:rPr lang="en-US" sz="3000" dirty="0" err="1" smtClean="0"/>
              <a:t>paracetamol</a:t>
            </a:r>
            <a:r>
              <a:rPr lang="en-US" sz="3000" dirty="0" smtClean="0"/>
              <a:t> – induced </a:t>
            </a:r>
            <a:r>
              <a:rPr lang="en-US" sz="3000" dirty="0" err="1" smtClean="0"/>
              <a:t>hepatotoxicity</a:t>
            </a:r>
            <a:r>
              <a:rPr lang="en-US" sz="3000" dirty="0" smtClean="0"/>
              <a:t>.</a:t>
            </a:r>
          </a:p>
          <a:p>
            <a:endParaRPr lang="en-US" sz="3000" dirty="0" smtClean="0"/>
          </a:p>
        </p:txBody>
      </p:sp>
    </p:spTree>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3"/>
          <p:cNvSpPr>
            <a:spLocks noGrp="1"/>
          </p:cNvSpPr>
          <p:nvPr>
            <p:ph type="title"/>
          </p:nvPr>
        </p:nvSpPr>
        <p:spPr>
          <a:xfrm>
            <a:off x="457200" y="274638"/>
            <a:ext cx="8229600" cy="4954587"/>
          </a:xfrm>
        </p:spPr>
        <p:txBody>
          <a:bodyPr/>
          <a:lstStyle/>
          <a:p>
            <a:pPr algn="l"/>
            <a:r>
              <a:rPr lang="en-US" b="1" dirty="0" smtClean="0">
                <a:latin typeface="Calibri" pitchFamily="34" charset="0"/>
                <a:cs typeface="Calibri" pitchFamily="34" charset="0"/>
              </a:rPr>
              <a:t>     </a:t>
            </a:r>
            <a:r>
              <a:rPr lang="en-US" b="1" dirty="0" smtClean="0">
                <a:latin typeface="Comic Sans MS" pitchFamily="66" charset="0"/>
                <a:cs typeface="Calibri" pitchFamily="34" charset="0"/>
              </a:rPr>
              <a:t>GASTROINTESTINAL 		  SYSTEM DRUGS</a:t>
            </a:r>
            <a:r>
              <a:rPr lang="en-US" b="1" dirty="0" smtClean="0">
                <a:latin typeface="Calibri" pitchFamily="34" charset="0"/>
                <a:cs typeface="Calibri" pitchFamily="34" charset="0"/>
              </a:rPr>
              <a:t/>
            </a:r>
            <a:br>
              <a:rPr lang="en-US" b="1" dirty="0" smtClean="0">
                <a:latin typeface="Calibri" pitchFamily="34" charset="0"/>
                <a:cs typeface="Calibri" pitchFamily="34" charset="0"/>
              </a:rPr>
            </a:br>
            <a:r>
              <a:rPr lang="en-US" sz="3200" b="1" dirty="0" smtClean="0">
                <a:latin typeface="Calibri" pitchFamily="34" charset="0"/>
                <a:cs typeface="Calibri" pitchFamily="34" charset="0"/>
              </a:rPr>
              <a:t>A. DRUGS USED IN PEPTIC ULCERS</a:t>
            </a:r>
            <a:br>
              <a:rPr lang="en-US" sz="3200" b="1" dirty="0" smtClean="0">
                <a:latin typeface="Calibri" pitchFamily="34" charset="0"/>
                <a:cs typeface="Calibri" pitchFamily="34" charset="0"/>
              </a:rPr>
            </a:br>
            <a:r>
              <a:rPr lang="en-US" sz="3200" b="1" dirty="0" smtClean="0">
                <a:latin typeface="Calibri" pitchFamily="34" charset="0"/>
                <a:cs typeface="Calibri" pitchFamily="34" charset="0"/>
              </a:rPr>
              <a:t>B. ANTIEMETIC AGENTS</a:t>
            </a:r>
            <a:br>
              <a:rPr lang="en-US" sz="3200" b="1" dirty="0" smtClean="0">
                <a:latin typeface="Calibri" pitchFamily="34" charset="0"/>
                <a:cs typeface="Calibri" pitchFamily="34" charset="0"/>
              </a:rPr>
            </a:br>
            <a:r>
              <a:rPr lang="en-US" sz="3200" b="1" dirty="0" smtClean="0">
                <a:latin typeface="Calibri" pitchFamily="34" charset="0"/>
                <a:cs typeface="Calibri" pitchFamily="34" charset="0"/>
              </a:rPr>
              <a:t>C. ANTISPASMODICS</a:t>
            </a:r>
            <a:br>
              <a:rPr lang="en-US" sz="3200" b="1" dirty="0" smtClean="0">
                <a:latin typeface="Calibri" pitchFamily="34" charset="0"/>
                <a:cs typeface="Calibri" pitchFamily="34" charset="0"/>
              </a:rPr>
            </a:br>
            <a:r>
              <a:rPr lang="en-US" sz="3200" b="1" dirty="0" smtClean="0">
                <a:latin typeface="Calibri" pitchFamily="34" charset="0"/>
                <a:cs typeface="Calibri" pitchFamily="34" charset="0"/>
              </a:rPr>
              <a:t>D. </a:t>
            </a:r>
            <a:r>
              <a:rPr lang="en-US" sz="3200" b="1" smtClean="0">
                <a:latin typeface="Calibri" pitchFamily="34" charset="0"/>
                <a:cs typeface="Calibri" pitchFamily="34" charset="0"/>
              </a:rPr>
              <a:t>LAXATIVES</a:t>
            </a:r>
            <a:endParaRPr lang="en-US" sz="3200" b="1" dirty="0" smtClean="0">
              <a:latin typeface="Calibri" pitchFamily="34" charset="0"/>
              <a:cs typeface="Calibri" pitchFamily="34" charset="0"/>
            </a:endParaRPr>
          </a:p>
        </p:txBody>
      </p:sp>
      <p:sp>
        <p:nvSpPr>
          <p:cNvPr id="6" name="Date Placeholder 5"/>
          <p:cNvSpPr>
            <a:spLocks noGrp="1"/>
          </p:cNvSpPr>
          <p:nvPr>
            <p:ph type="dt" sz="half" idx="10"/>
          </p:nvPr>
        </p:nvSpPr>
        <p:spPr/>
        <p:txBody>
          <a:bodyPr/>
          <a:lstStyle/>
          <a:p>
            <a:fld id="{0B72CF1E-925B-42A1-BE1F-BD3EB1B6C592}"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2052" name="Slide Number Placeholder 3"/>
          <p:cNvSpPr>
            <a:spLocks noGrp="1"/>
          </p:cNvSpPr>
          <p:nvPr>
            <p:ph type="sldNum" sz="quarter" idx="12"/>
          </p:nvPr>
        </p:nvSpPr>
        <p:spPr>
          <a:noFill/>
        </p:spPr>
        <p:txBody>
          <a:bodyPr/>
          <a:lstStyle/>
          <a:p>
            <a:fld id="{F54B313E-F423-406B-B742-95B358184B4E}" type="slidenum">
              <a:rPr lang="en-US" smtClean="0"/>
              <a:pPr/>
              <a:t>443</a:t>
            </a:fld>
            <a:endParaRPr lang="en-US" smtClean="0"/>
          </a:p>
        </p:txBody>
      </p:sp>
    </p:spTree>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3FFC73A5-DD1B-4A19-845E-6ECC3D9BF2F0}"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076" name="Slide Number Placeholder 3"/>
          <p:cNvSpPr>
            <a:spLocks noGrp="1"/>
          </p:cNvSpPr>
          <p:nvPr>
            <p:ph type="sldNum" sz="quarter" idx="12"/>
          </p:nvPr>
        </p:nvSpPr>
        <p:spPr>
          <a:noFill/>
        </p:spPr>
        <p:txBody>
          <a:bodyPr/>
          <a:lstStyle/>
          <a:p>
            <a:fld id="{3A6770AB-D949-464B-9E10-9BF775AFB056}" type="slidenum">
              <a:rPr lang="en-US" smtClean="0"/>
              <a:pPr/>
              <a:t>444</a:t>
            </a:fld>
            <a:endParaRPr lang="en-US" smtClean="0"/>
          </a:p>
        </p:txBody>
      </p:sp>
      <p:sp>
        <p:nvSpPr>
          <p:cNvPr id="3074" name="Rectangle 2"/>
          <p:cNvSpPr>
            <a:spLocks noGrp="1" noChangeArrowheads="1"/>
          </p:cNvSpPr>
          <p:nvPr>
            <p:ph sz="quarter" idx="1"/>
          </p:nvPr>
        </p:nvSpPr>
        <p:spPr>
          <a:xfrm>
            <a:off x="250825" y="188913"/>
            <a:ext cx="8642350" cy="6335712"/>
          </a:xfrm>
        </p:spPr>
        <p:txBody>
          <a:bodyPr/>
          <a:lstStyle/>
          <a:p>
            <a:pPr eaLnBrk="1" hangingPunct="1">
              <a:lnSpc>
                <a:spcPct val="80000"/>
              </a:lnSpc>
              <a:buFontTx/>
              <a:buNone/>
            </a:pPr>
            <a:r>
              <a:rPr lang="en-US" b="1" u="sng" dirty="0" smtClean="0">
                <a:latin typeface="Comic Sans MS" pitchFamily="66" charset="0"/>
                <a:cs typeface="Calibri" pitchFamily="34" charset="0"/>
              </a:rPr>
              <a:t>A: DRUGS FOR PEPTIC ULCERS</a:t>
            </a:r>
          </a:p>
          <a:p>
            <a:pPr eaLnBrk="1" hangingPunct="1">
              <a:lnSpc>
                <a:spcPct val="80000"/>
              </a:lnSpc>
              <a:buFontTx/>
              <a:buNone/>
            </a:pPr>
            <a:r>
              <a:rPr lang="en-US" b="1" dirty="0" smtClean="0">
                <a:latin typeface="Calibri" pitchFamily="34" charset="0"/>
                <a:cs typeface="Calibri" pitchFamily="34" charset="0"/>
              </a:rPr>
              <a:t>Classification:</a:t>
            </a:r>
            <a:r>
              <a:rPr lang="en-US" dirty="0" smtClean="0">
                <a:latin typeface="Calibri" pitchFamily="34" charset="0"/>
                <a:cs typeface="Calibri" pitchFamily="34" charset="0"/>
              </a:rPr>
              <a:t>	</a:t>
            </a:r>
          </a:p>
          <a:p>
            <a:pPr eaLnBrk="1" hangingPunct="1">
              <a:lnSpc>
                <a:spcPct val="80000"/>
              </a:lnSpc>
              <a:buFontTx/>
              <a:buNone/>
            </a:pPr>
            <a:r>
              <a:rPr lang="en-US" dirty="0" smtClean="0">
                <a:latin typeface="Calibri" pitchFamily="34" charset="0"/>
                <a:cs typeface="Calibri" pitchFamily="34" charset="0"/>
              </a:rPr>
              <a:t>	</a:t>
            </a:r>
            <a:r>
              <a:rPr lang="en-US" dirty="0" smtClean="0">
                <a:solidFill>
                  <a:srgbClr val="FF0000"/>
                </a:solidFill>
                <a:latin typeface="Calibri" pitchFamily="34" charset="0"/>
                <a:cs typeface="Calibri" pitchFamily="34" charset="0"/>
              </a:rPr>
              <a:t>♦ Reduction of gastric acid secretion</a:t>
            </a:r>
          </a:p>
          <a:p>
            <a:pPr eaLnBrk="1" hangingPunct="1">
              <a:lnSpc>
                <a:spcPct val="80000"/>
              </a:lnSpc>
              <a:buFontTx/>
              <a:buNone/>
            </a:pPr>
            <a:r>
              <a:rPr lang="en-US" dirty="0" smtClean="0">
                <a:latin typeface="Calibri" pitchFamily="34" charset="0"/>
                <a:cs typeface="Calibri" pitchFamily="34" charset="0"/>
              </a:rPr>
              <a:t>		</a:t>
            </a:r>
            <a:r>
              <a:rPr lang="en-US" b="1" dirty="0" smtClean="0">
                <a:latin typeface="Calibri" pitchFamily="34" charset="0"/>
                <a:cs typeface="Calibri" pitchFamily="34" charset="0"/>
              </a:rPr>
              <a:t>1. H</a:t>
            </a:r>
            <a:r>
              <a:rPr lang="en-US" b="1" baseline="-25000" dirty="0" smtClean="0">
                <a:latin typeface="Calibri" pitchFamily="34" charset="0"/>
                <a:cs typeface="Calibri" pitchFamily="34" charset="0"/>
              </a:rPr>
              <a:t>2</a:t>
            </a:r>
            <a:r>
              <a:rPr lang="en-US" b="1" dirty="0" smtClean="0">
                <a:latin typeface="Calibri" pitchFamily="34" charset="0"/>
                <a:cs typeface="Calibri" pitchFamily="34" charset="0"/>
              </a:rPr>
              <a:t>-histamine receptor blockers</a:t>
            </a:r>
          </a:p>
          <a:p>
            <a:pPr eaLnBrk="1" hangingPunct="1">
              <a:lnSpc>
                <a:spcPct val="80000"/>
              </a:lnSpc>
              <a:buFontTx/>
              <a:buNone/>
            </a:pPr>
            <a:r>
              <a:rPr lang="en-US" b="1" dirty="0" smtClean="0">
                <a:latin typeface="Calibri" pitchFamily="34" charset="0"/>
                <a:cs typeface="Calibri" pitchFamily="34" charset="0"/>
              </a:rPr>
              <a:t>		2. Proton-pump inhibitors (PPI)</a:t>
            </a:r>
          </a:p>
          <a:p>
            <a:pPr eaLnBrk="1" hangingPunct="1">
              <a:lnSpc>
                <a:spcPct val="80000"/>
              </a:lnSpc>
              <a:buFontTx/>
              <a:buNone/>
            </a:pPr>
            <a:r>
              <a:rPr lang="en-US" b="1" dirty="0" smtClean="0">
                <a:latin typeface="Calibri" pitchFamily="34" charset="0"/>
                <a:cs typeface="Calibri" pitchFamily="34" charset="0"/>
              </a:rPr>
              <a:t>		3. </a:t>
            </a:r>
            <a:r>
              <a:rPr lang="en-US" b="1" dirty="0" err="1" smtClean="0">
                <a:latin typeface="Calibri" pitchFamily="34" charset="0"/>
                <a:cs typeface="Calibri" pitchFamily="34" charset="0"/>
              </a:rPr>
              <a:t>Anticholinergic</a:t>
            </a:r>
            <a:r>
              <a:rPr lang="en-US" b="1" dirty="0" smtClean="0">
                <a:latin typeface="Calibri" pitchFamily="34" charset="0"/>
                <a:cs typeface="Calibri" pitchFamily="34" charset="0"/>
              </a:rPr>
              <a:t> agents</a:t>
            </a:r>
          </a:p>
          <a:p>
            <a:pPr eaLnBrk="1" hangingPunct="1">
              <a:lnSpc>
                <a:spcPct val="80000"/>
              </a:lnSpc>
              <a:buFontTx/>
              <a:buNone/>
            </a:pPr>
            <a:r>
              <a:rPr lang="en-US" dirty="0" smtClean="0">
                <a:latin typeface="Calibri" pitchFamily="34" charset="0"/>
                <a:cs typeface="Calibri" pitchFamily="34" charset="0"/>
              </a:rPr>
              <a:t>	♦ </a:t>
            </a:r>
            <a:r>
              <a:rPr lang="en-US" dirty="0" smtClean="0">
                <a:solidFill>
                  <a:srgbClr val="FF0000"/>
                </a:solidFill>
                <a:latin typeface="Calibri" pitchFamily="34" charset="0"/>
                <a:cs typeface="Calibri" pitchFamily="34" charset="0"/>
              </a:rPr>
              <a:t>Neutralization of secreted acid</a:t>
            </a:r>
          </a:p>
          <a:p>
            <a:pPr eaLnBrk="1" hangingPunct="1">
              <a:lnSpc>
                <a:spcPct val="80000"/>
              </a:lnSpc>
              <a:buFontTx/>
              <a:buNone/>
            </a:pPr>
            <a:r>
              <a:rPr lang="en-US" dirty="0" smtClean="0">
                <a:latin typeface="Calibri" pitchFamily="34" charset="0"/>
                <a:cs typeface="Calibri" pitchFamily="34" charset="0"/>
              </a:rPr>
              <a:t>		</a:t>
            </a:r>
            <a:r>
              <a:rPr lang="en-US" b="1" dirty="0" smtClean="0">
                <a:latin typeface="Calibri" pitchFamily="34" charset="0"/>
                <a:cs typeface="Calibri" pitchFamily="34" charset="0"/>
              </a:rPr>
              <a:t>4. Antacids</a:t>
            </a:r>
          </a:p>
          <a:p>
            <a:pPr eaLnBrk="1" hangingPunct="1">
              <a:lnSpc>
                <a:spcPct val="80000"/>
              </a:lnSpc>
              <a:buFontTx/>
              <a:buNone/>
            </a:pPr>
            <a:r>
              <a:rPr lang="en-US" dirty="0" smtClean="0">
                <a:latin typeface="Calibri" pitchFamily="34" charset="0"/>
                <a:cs typeface="Calibri" pitchFamily="34" charset="0"/>
              </a:rPr>
              <a:t>	♦ </a:t>
            </a:r>
            <a:r>
              <a:rPr lang="en-US" dirty="0" smtClean="0">
                <a:solidFill>
                  <a:srgbClr val="FF0000"/>
                </a:solidFill>
                <a:latin typeface="Calibri" pitchFamily="34" charset="0"/>
                <a:cs typeface="Calibri" pitchFamily="34" charset="0"/>
              </a:rPr>
              <a:t>Promoting mucosal protection (</a:t>
            </a:r>
            <a:r>
              <a:rPr lang="en-US" dirty="0" err="1" smtClean="0">
                <a:solidFill>
                  <a:srgbClr val="FF0000"/>
                </a:solidFill>
                <a:latin typeface="Calibri" pitchFamily="34" charset="0"/>
                <a:cs typeface="Calibri" pitchFamily="34" charset="0"/>
              </a:rPr>
              <a:t>cytoprotectants</a:t>
            </a:r>
            <a:r>
              <a:rPr lang="en-US" dirty="0" smtClean="0">
                <a:solidFill>
                  <a:srgbClr val="FF0000"/>
                </a:solidFill>
                <a:latin typeface="Calibri" pitchFamily="34" charset="0"/>
                <a:cs typeface="Calibri" pitchFamily="34" charset="0"/>
              </a:rPr>
              <a:t>)</a:t>
            </a:r>
          </a:p>
          <a:p>
            <a:pPr eaLnBrk="1" hangingPunct="1">
              <a:lnSpc>
                <a:spcPct val="80000"/>
              </a:lnSpc>
              <a:buFontTx/>
              <a:buNone/>
            </a:pPr>
            <a:r>
              <a:rPr lang="en-US" dirty="0" smtClean="0">
                <a:latin typeface="Calibri" pitchFamily="34" charset="0"/>
                <a:cs typeface="Calibri" pitchFamily="34" charset="0"/>
              </a:rPr>
              <a:t>		</a:t>
            </a:r>
            <a:r>
              <a:rPr lang="en-US" b="1" dirty="0" smtClean="0">
                <a:latin typeface="Calibri" pitchFamily="34" charset="0"/>
                <a:cs typeface="Calibri" pitchFamily="34" charset="0"/>
              </a:rPr>
              <a:t>5. Prostaglandins</a:t>
            </a:r>
          </a:p>
          <a:p>
            <a:pPr eaLnBrk="1" hangingPunct="1">
              <a:lnSpc>
                <a:spcPct val="80000"/>
              </a:lnSpc>
              <a:buFontTx/>
              <a:buNone/>
            </a:pPr>
            <a:r>
              <a:rPr lang="en-US" b="1" dirty="0" smtClean="0">
                <a:latin typeface="Calibri" pitchFamily="34" charset="0"/>
                <a:cs typeface="Calibri" pitchFamily="34" charset="0"/>
              </a:rPr>
              <a:t>		6.  </a:t>
            </a:r>
            <a:r>
              <a:rPr lang="en-US" b="1" dirty="0" err="1" smtClean="0">
                <a:latin typeface="Calibri" pitchFamily="34" charset="0"/>
                <a:cs typeface="Calibri" pitchFamily="34" charset="0"/>
              </a:rPr>
              <a:t>Sucralfate</a:t>
            </a:r>
            <a:endParaRPr lang="en-US" b="1" dirty="0" smtClean="0">
              <a:latin typeface="Calibri" pitchFamily="34" charset="0"/>
              <a:cs typeface="Calibri" pitchFamily="34" charset="0"/>
            </a:endParaRPr>
          </a:p>
          <a:p>
            <a:pPr eaLnBrk="1" hangingPunct="1">
              <a:lnSpc>
                <a:spcPct val="80000"/>
              </a:lnSpc>
              <a:buFontTx/>
              <a:buNone/>
            </a:pPr>
            <a:r>
              <a:rPr lang="en-US" dirty="0" smtClean="0">
                <a:latin typeface="Calibri" pitchFamily="34" charset="0"/>
                <a:cs typeface="Calibri" pitchFamily="34" charset="0"/>
              </a:rPr>
              <a:t>	♦ </a:t>
            </a:r>
            <a:r>
              <a:rPr lang="en-US" dirty="0" smtClean="0">
                <a:solidFill>
                  <a:srgbClr val="FF0000"/>
                </a:solidFill>
                <a:latin typeface="Calibri" pitchFamily="34" charset="0"/>
                <a:cs typeface="Calibri" pitchFamily="34" charset="0"/>
              </a:rPr>
              <a:t>Eradication of </a:t>
            </a:r>
            <a:r>
              <a:rPr lang="en-US" i="1" dirty="0" smtClean="0">
                <a:solidFill>
                  <a:srgbClr val="FF0000"/>
                </a:solidFill>
                <a:latin typeface="Calibri" pitchFamily="34" charset="0"/>
                <a:cs typeface="Calibri" pitchFamily="34" charset="0"/>
              </a:rPr>
              <a:t>H. pylori </a:t>
            </a:r>
            <a:r>
              <a:rPr lang="en-US" dirty="0" smtClean="0">
                <a:solidFill>
                  <a:srgbClr val="FF0000"/>
                </a:solidFill>
                <a:latin typeface="Calibri" pitchFamily="34" charset="0"/>
                <a:cs typeface="Calibri" pitchFamily="34" charset="0"/>
              </a:rPr>
              <a:t>infection</a:t>
            </a:r>
          </a:p>
        </p:txBody>
      </p:sp>
    </p:spTree>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08833012-2BF9-46D5-BC85-36EEECB69C59}"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100" name="Slide Number Placeholder 3"/>
          <p:cNvSpPr>
            <a:spLocks noGrp="1"/>
          </p:cNvSpPr>
          <p:nvPr>
            <p:ph type="sldNum" sz="quarter" idx="12"/>
          </p:nvPr>
        </p:nvSpPr>
        <p:spPr>
          <a:noFill/>
        </p:spPr>
        <p:txBody>
          <a:bodyPr/>
          <a:lstStyle/>
          <a:p>
            <a:fld id="{D091314F-2E74-4E52-955B-2D36BF1FB1EB}" type="slidenum">
              <a:rPr lang="en-US" smtClean="0"/>
              <a:pPr/>
              <a:t>445</a:t>
            </a:fld>
            <a:endParaRPr lang="en-US" smtClean="0"/>
          </a:p>
        </p:txBody>
      </p:sp>
      <p:sp>
        <p:nvSpPr>
          <p:cNvPr id="11266" name="Rectangle 2"/>
          <p:cNvSpPr>
            <a:spLocks noGrp="1" noChangeArrowheads="1"/>
          </p:cNvSpPr>
          <p:nvPr>
            <p:ph sz="quarter" idx="1"/>
          </p:nvPr>
        </p:nvSpPr>
        <p:spPr>
          <a:xfrm>
            <a:off x="179388" y="188913"/>
            <a:ext cx="8785225" cy="6408737"/>
          </a:xfrm>
        </p:spPr>
        <p:txBody>
          <a:bodyPr/>
          <a:lstStyle/>
          <a:p>
            <a:pPr marL="514350" indent="-514350" eaLnBrk="1" hangingPunct="1">
              <a:lnSpc>
                <a:spcPct val="80000"/>
              </a:lnSpc>
              <a:buFontTx/>
              <a:buAutoNum type="arabicPeriod"/>
              <a:defRPr/>
            </a:pPr>
            <a:r>
              <a:rPr lang="en-US" b="1" dirty="0" smtClean="0">
                <a:latin typeface="Calibri" pitchFamily="34" charset="0"/>
                <a:cs typeface="Calibri" pitchFamily="34" charset="0"/>
              </a:rPr>
              <a:t>H</a:t>
            </a:r>
            <a:r>
              <a:rPr lang="en-US" b="1" baseline="-25000" dirty="0" smtClean="0">
                <a:latin typeface="Calibri" pitchFamily="34" charset="0"/>
                <a:cs typeface="Calibri" pitchFamily="34" charset="0"/>
              </a:rPr>
              <a:t>2</a:t>
            </a:r>
            <a:r>
              <a:rPr lang="en-US" b="1" dirty="0" smtClean="0">
                <a:latin typeface="Calibri" pitchFamily="34" charset="0"/>
                <a:cs typeface="Calibri" pitchFamily="34" charset="0"/>
              </a:rPr>
              <a:t>-HISTAMINE RECEPTOR ANTAGONISTS</a:t>
            </a:r>
            <a:endParaRPr lang="en-US" dirty="0" smtClean="0">
              <a:latin typeface="Calibri" pitchFamily="34" charset="0"/>
              <a:cs typeface="Calibri" pitchFamily="34" charset="0"/>
            </a:endParaRPr>
          </a:p>
          <a:p>
            <a:pPr eaLnBrk="1" hangingPunct="1">
              <a:lnSpc>
                <a:spcPct val="80000"/>
              </a:lnSpc>
              <a:buFontTx/>
              <a:buNone/>
              <a:defRPr/>
            </a:pPr>
            <a:r>
              <a:rPr lang="en-US" b="1" dirty="0" err="1" smtClean="0">
                <a:latin typeface="Calibri" pitchFamily="34" charset="0"/>
                <a:cs typeface="Calibri" pitchFamily="34" charset="0"/>
              </a:rPr>
              <a:t>Mxn</a:t>
            </a:r>
            <a:r>
              <a:rPr lang="en-US" dirty="0" smtClean="0">
                <a:latin typeface="Calibri" pitchFamily="34" charset="0"/>
                <a:cs typeface="Calibri" pitchFamily="34" charset="0"/>
              </a:rPr>
              <a:t>: competitive inhibitor of histamine-2 receptors in parietal cell.</a:t>
            </a:r>
          </a:p>
          <a:p>
            <a:pPr eaLnBrk="1" hangingPunct="1">
              <a:lnSpc>
                <a:spcPct val="80000"/>
              </a:lnSpc>
              <a:buFontTx/>
              <a:buNone/>
              <a:defRPr/>
            </a:pPr>
            <a:r>
              <a:rPr lang="en-US" b="1" dirty="0" smtClean="0">
                <a:latin typeface="Calibri" pitchFamily="34" charset="0"/>
                <a:cs typeface="Calibri" pitchFamily="34" charset="0"/>
              </a:rPr>
              <a:t>Effect:</a:t>
            </a:r>
          </a:p>
          <a:p>
            <a:pPr eaLnBrk="1" hangingPunct="1">
              <a:lnSpc>
                <a:spcPct val="80000"/>
              </a:lnSpc>
              <a:buFontTx/>
              <a:buNone/>
              <a:defRPr/>
            </a:pPr>
            <a:r>
              <a:rPr lang="en-GB" b="1" dirty="0" smtClean="0">
                <a:latin typeface="Calibri" pitchFamily="34" charset="0"/>
                <a:cs typeface="Calibri" pitchFamily="34" charset="0"/>
                <a:sym typeface="Symbol" pitchFamily="18" charset="2"/>
              </a:rPr>
              <a:t></a:t>
            </a:r>
            <a:r>
              <a:rPr lang="en-GB" dirty="0" smtClean="0">
                <a:latin typeface="Calibri" pitchFamily="34" charset="0"/>
                <a:cs typeface="Calibri" pitchFamily="34" charset="0"/>
                <a:sym typeface="Symbol" pitchFamily="18" charset="2"/>
              </a:rPr>
              <a:t> Reduces gastric acid secretion</a:t>
            </a:r>
            <a:r>
              <a:rPr lang="en-US" dirty="0" smtClean="0">
                <a:latin typeface="Calibri" pitchFamily="34" charset="0"/>
                <a:cs typeface="Calibri" pitchFamily="34" charset="0"/>
                <a:sym typeface="Symbol" pitchFamily="18" charset="2"/>
              </a:rPr>
              <a:t> and v</a:t>
            </a:r>
            <a:r>
              <a:rPr lang="en-GB" dirty="0" err="1" smtClean="0">
                <a:latin typeface="Calibri" pitchFamily="34" charset="0"/>
                <a:cs typeface="Calibri" pitchFamily="34" charset="0"/>
                <a:sym typeface="Symbol" pitchFamily="18" charset="2"/>
              </a:rPr>
              <a:t>olume</a:t>
            </a:r>
            <a:r>
              <a:rPr lang="en-GB" dirty="0" smtClean="0">
                <a:latin typeface="Calibri" pitchFamily="34" charset="0"/>
                <a:cs typeface="Calibri" pitchFamily="34" charset="0"/>
                <a:sym typeface="Symbol" pitchFamily="18" charset="2"/>
              </a:rPr>
              <a:t> of gastric juice </a:t>
            </a:r>
            <a:endParaRPr lang="en-US" dirty="0" smtClean="0">
              <a:latin typeface="Calibri" pitchFamily="34" charset="0"/>
              <a:cs typeface="Calibri" pitchFamily="34" charset="0"/>
              <a:sym typeface="Symbol" pitchFamily="18" charset="2"/>
            </a:endParaRPr>
          </a:p>
          <a:p>
            <a:pPr eaLnBrk="1" hangingPunct="1">
              <a:lnSpc>
                <a:spcPct val="80000"/>
              </a:lnSpc>
              <a:buFontTx/>
              <a:buNone/>
              <a:defRPr/>
            </a:pPr>
            <a:r>
              <a:rPr lang="en-US" dirty="0" smtClean="0">
                <a:latin typeface="Calibri" pitchFamily="34" charset="0"/>
                <a:cs typeface="Calibri" pitchFamily="34" charset="0"/>
              </a:rPr>
              <a:t>E.g. </a:t>
            </a:r>
            <a:r>
              <a:rPr lang="en-US" dirty="0" err="1" smtClean="0">
                <a:latin typeface="Calibri" pitchFamily="34" charset="0"/>
                <a:cs typeface="Calibri" pitchFamily="34" charset="0"/>
              </a:rPr>
              <a:t>Famotidine</a:t>
            </a:r>
            <a:r>
              <a:rPr lang="en-US" dirty="0" smtClean="0">
                <a:latin typeface="Calibri" pitchFamily="34" charset="0"/>
                <a:cs typeface="Calibri" pitchFamily="34" charset="0"/>
              </a:rPr>
              <a:t>, ranitidine, </a:t>
            </a:r>
            <a:r>
              <a:rPr lang="en-US" dirty="0" err="1" smtClean="0">
                <a:latin typeface="Calibri" pitchFamily="34" charset="0"/>
                <a:cs typeface="Calibri" pitchFamily="34" charset="0"/>
              </a:rPr>
              <a:t>nizatidine</a:t>
            </a:r>
            <a:r>
              <a:rPr lang="en-US" dirty="0" smtClean="0">
                <a:latin typeface="Calibri" pitchFamily="34" charset="0"/>
                <a:cs typeface="Calibri" pitchFamily="34" charset="0"/>
              </a:rPr>
              <a:t>, </a:t>
            </a:r>
            <a:r>
              <a:rPr lang="en-US" dirty="0" err="1" smtClean="0">
                <a:latin typeface="Calibri" pitchFamily="34" charset="0"/>
                <a:cs typeface="Calibri" pitchFamily="34" charset="0"/>
              </a:rPr>
              <a:t>cimetidine</a:t>
            </a:r>
            <a:endParaRPr lang="en-US" b="1" dirty="0" smtClean="0">
              <a:latin typeface="Calibri" pitchFamily="34" charset="0"/>
              <a:cs typeface="Calibri" pitchFamily="34" charset="0"/>
            </a:endParaRPr>
          </a:p>
          <a:p>
            <a:pPr eaLnBrk="1" hangingPunct="1">
              <a:lnSpc>
                <a:spcPct val="80000"/>
              </a:lnSpc>
              <a:buFontTx/>
              <a:buNone/>
              <a:defRPr/>
            </a:pPr>
            <a:r>
              <a:rPr lang="en-US" b="1" dirty="0" err="1" smtClean="0">
                <a:latin typeface="Calibri" pitchFamily="34" charset="0"/>
                <a:cs typeface="Calibri" pitchFamily="34" charset="0"/>
              </a:rPr>
              <a:t>Adm</a:t>
            </a:r>
            <a:r>
              <a:rPr lang="en-US" b="1" dirty="0" smtClean="0">
                <a:latin typeface="Calibri" pitchFamily="34" charset="0"/>
                <a:cs typeface="Calibri" pitchFamily="34" charset="0"/>
              </a:rPr>
              <a:t>: </a:t>
            </a:r>
            <a:r>
              <a:rPr lang="en-US" dirty="0" smtClean="0">
                <a:latin typeface="Calibri" pitchFamily="34" charset="0"/>
                <a:cs typeface="Calibri" pitchFamily="34" charset="0"/>
              </a:rPr>
              <a:t>per oral &amp; parenteral.</a:t>
            </a:r>
          </a:p>
          <a:p>
            <a:pPr eaLnBrk="1" hangingPunct="1">
              <a:lnSpc>
                <a:spcPct val="80000"/>
              </a:lnSpc>
              <a:buFontTx/>
              <a:buNone/>
              <a:defRPr/>
            </a:pPr>
            <a:r>
              <a:rPr lang="en-US" b="1" dirty="0" smtClean="0">
                <a:latin typeface="Calibri" pitchFamily="34" charset="0"/>
                <a:cs typeface="Calibri" pitchFamily="34" charset="0"/>
              </a:rPr>
              <a:t>Uses:</a:t>
            </a:r>
          </a:p>
          <a:p>
            <a:pPr eaLnBrk="1" hangingPunct="1">
              <a:lnSpc>
                <a:spcPct val="80000"/>
              </a:lnSpc>
              <a:defRPr/>
            </a:pPr>
            <a:r>
              <a:rPr lang="en-US" dirty="0" smtClean="0">
                <a:latin typeface="Calibri" pitchFamily="34" charset="0"/>
                <a:cs typeface="Calibri" pitchFamily="34" charset="0"/>
              </a:rPr>
              <a:t>Gastro-esophageal reflux disease (GERD)</a:t>
            </a:r>
          </a:p>
          <a:p>
            <a:pPr eaLnBrk="1" hangingPunct="1">
              <a:lnSpc>
                <a:spcPct val="80000"/>
              </a:lnSpc>
              <a:defRPr/>
            </a:pPr>
            <a:r>
              <a:rPr lang="en-US" dirty="0" smtClean="0">
                <a:latin typeface="Calibri" pitchFamily="34" charset="0"/>
                <a:cs typeface="Calibri" pitchFamily="34" charset="0"/>
              </a:rPr>
              <a:t>Peptic ulcer disease (PUD)</a:t>
            </a:r>
          </a:p>
          <a:p>
            <a:pPr eaLnBrk="1" hangingPunct="1">
              <a:lnSpc>
                <a:spcPct val="80000"/>
              </a:lnSpc>
              <a:defRPr/>
            </a:pPr>
            <a:r>
              <a:rPr lang="en-US" dirty="0" smtClean="0">
                <a:latin typeface="Calibri" pitchFamily="34" charset="0"/>
                <a:cs typeface="Calibri" pitchFamily="34" charset="0"/>
              </a:rPr>
              <a:t>Prevention of bleeding from stress-related gastritis.</a:t>
            </a:r>
          </a:p>
        </p:txBody>
      </p:sp>
    </p:spTree>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l"/>
            <a:r>
              <a:rPr lang="en-US" sz="3200" b="1" dirty="0" smtClean="0">
                <a:latin typeface="Calibri" pitchFamily="34" charset="0"/>
                <a:cs typeface="Calibri" pitchFamily="34" charset="0"/>
              </a:rPr>
              <a:t>S/E</a:t>
            </a:r>
          </a:p>
        </p:txBody>
      </p:sp>
      <p:sp>
        <p:nvSpPr>
          <p:cNvPr id="7" name="Date Placeholder 6"/>
          <p:cNvSpPr>
            <a:spLocks noGrp="1"/>
          </p:cNvSpPr>
          <p:nvPr>
            <p:ph type="dt" sz="half" idx="10"/>
          </p:nvPr>
        </p:nvSpPr>
        <p:spPr/>
        <p:txBody>
          <a:bodyPr/>
          <a:lstStyle/>
          <a:p>
            <a:fld id="{5C4468B4-12F1-4C03-9282-783DCAC92DA1}"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125" name="Slide Number Placeholder 4"/>
          <p:cNvSpPr>
            <a:spLocks noGrp="1"/>
          </p:cNvSpPr>
          <p:nvPr>
            <p:ph type="sldNum" sz="quarter" idx="12"/>
          </p:nvPr>
        </p:nvSpPr>
        <p:spPr>
          <a:noFill/>
        </p:spPr>
        <p:txBody>
          <a:bodyPr/>
          <a:lstStyle/>
          <a:p>
            <a:fld id="{C6DD5E70-FE2B-4E77-BE87-B3C9F1502404}" type="slidenum">
              <a:rPr lang="en-US" smtClean="0"/>
              <a:pPr/>
              <a:t>446</a:t>
            </a:fld>
            <a:endParaRPr lang="en-US" smtClean="0"/>
          </a:p>
        </p:txBody>
      </p:sp>
      <p:sp>
        <p:nvSpPr>
          <p:cNvPr id="5123" name="Content Placeholder 2"/>
          <p:cNvSpPr>
            <a:spLocks noGrp="1"/>
          </p:cNvSpPr>
          <p:nvPr>
            <p:ph sz="quarter" idx="1"/>
          </p:nvPr>
        </p:nvSpPr>
        <p:spPr/>
        <p:txBody>
          <a:bodyPr/>
          <a:lstStyle/>
          <a:p>
            <a:pPr>
              <a:buFontTx/>
              <a:buNone/>
            </a:pPr>
            <a:r>
              <a:rPr lang="en-US" dirty="0" smtClean="0">
                <a:latin typeface="Calibri" pitchFamily="34" charset="0"/>
                <a:cs typeface="Calibri" pitchFamily="34" charset="0"/>
              </a:rPr>
              <a:t>S/E are few and minor. They include:</a:t>
            </a:r>
          </a:p>
          <a:p>
            <a:r>
              <a:rPr lang="en-US" dirty="0" err="1" smtClean="0">
                <a:latin typeface="Calibri" pitchFamily="34" charset="0"/>
                <a:cs typeface="Calibri" pitchFamily="34" charset="0"/>
              </a:rPr>
              <a:t>Diarrhoea</a:t>
            </a:r>
            <a:r>
              <a:rPr lang="en-US" dirty="0" smtClean="0">
                <a:latin typeface="Calibri" pitchFamily="34" charset="0"/>
                <a:cs typeface="Calibri" pitchFamily="34" charset="0"/>
              </a:rPr>
              <a:t>, headache, fatigue, </a:t>
            </a:r>
            <a:r>
              <a:rPr lang="en-US" dirty="0" err="1" smtClean="0">
                <a:latin typeface="Calibri" pitchFamily="34" charset="0"/>
                <a:cs typeface="Calibri" pitchFamily="34" charset="0"/>
              </a:rPr>
              <a:t>myalgia</a:t>
            </a:r>
            <a:r>
              <a:rPr lang="en-US" dirty="0" smtClean="0">
                <a:latin typeface="Calibri" pitchFamily="34" charset="0"/>
                <a:cs typeface="Calibri" pitchFamily="34" charset="0"/>
              </a:rPr>
              <a:t>.</a:t>
            </a:r>
          </a:p>
          <a:p>
            <a:r>
              <a:rPr lang="en-US" dirty="0" err="1" smtClean="0">
                <a:latin typeface="Calibri" pitchFamily="34" charset="0"/>
                <a:cs typeface="Calibri" pitchFamily="34" charset="0"/>
              </a:rPr>
              <a:t>Cimetidine</a:t>
            </a:r>
            <a:r>
              <a:rPr lang="en-US" dirty="0" smtClean="0">
                <a:latin typeface="Calibri" pitchFamily="34" charset="0"/>
                <a:cs typeface="Calibri" pitchFamily="34" charset="0"/>
              </a:rPr>
              <a:t> only </a:t>
            </a:r>
            <a:r>
              <a:rPr lang="en-US" dirty="0" err="1" smtClean="0">
                <a:latin typeface="Calibri" pitchFamily="34" charset="0"/>
                <a:cs typeface="Calibri" pitchFamily="34" charset="0"/>
              </a:rPr>
              <a:t>causes:Gynaecomastia</a:t>
            </a:r>
            <a:r>
              <a:rPr lang="en-US" dirty="0" smtClean="0">
                <a:latin typeface="Calibri" pitchFamily="34" charset="0"/>
                <a:cs typeface="Calibri" pitchFamily="34" charset="0"/>
              </a:rPr>
              <a:t>, impotence, </a:t>
            </a:r>
            <a:r>
              <a:rPr lang="en-US" dirty="0" err="1" smtClean="0">
                <a:latin typeface="Calibri" pitchFamily="34" charset="0"/>
                <a:cs typeface="Calibri" pitchFamily="34" charset="0"/>
              </a:rPr>
              <a:t>galactorrhea</a:t>
            </a:r>
            <a:r>
              <a:rPr lang="en-US" dirty="0" smtClean="0">
                <a:latin typeface="Calibri" pitchFamily="34" charset="0"/>
                <a:cs typeface="Calibri" pitchFamily="34" charset="0"/>
              </a:rPr>
              <a:t> </a:t>
            </a:r>
          </a:p>
          <a:p>
            <a:r>
              <a:rPr lang="en-US" dirty="0" smtClean="0">
                <a:latin typeface="Calibri" pitchFamily="34" charset="0"/>
                <a:cs typeface="Calibri" pitchFamily="34" charset="0"/>
              </a:rPr>
              <a:t>Hypotension &amp; </a:t>
            </a:r>
            <a:r>
              <a:rPr lang="en-US" dirty="0" err="1" smtClean="0">
                <a:latin typeface="Calibri" pitchFamily="34" charset="0"/>
                <a:cs typeface="Calibri" pitchFamily="34" charset="0"/>
              </a:rPr>
              <a:t>bradycardia</a:t>
            </a:r>
            <a:r>
              <a:rPr lang="en-US" dirty="0" smtClean="0">
                <a:latin typeface="Calibri" pitchFamily="34" charset="0"/>
                <a:cs typeface="Calibri" pitchFamily="34" charset="0"/>
              </a:rPr>
              <a:t>.</a:t>
            </a:r>
          </a:p>
        </p:txBody>
      </p:sp>
    </p:spTree>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A7A3D133-D000-4360-B45D-0849631806DA}"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6148" name="Slide Number Placeholder 3"/>
          <p:cNvSpPr>
            <a:spLocks noGrp="1"/>
          </p:cNvSpPr>
          <p:nvPr>
            <p:ph type="sldNum" sz="quarter" idx="12"/>
          </p:nvPr>
        </p:nvSpPr>
        <p:spPr>
          <a:noFill/>
        </p:spPr>
        <p:txBody>
          <a:bodyPr/>
          <a:lstStyle/>
          <a:p>
            <a:fld id="{BFC1AD27-06CD-4775-9E4D-92ED63BED1C5}" type="slidenum">
              <a:rPr lang="en-US" smtClean="0"/>
              <a:pPr/>
              <a:t>447</a:t>
            </a:fld>
            <a:endParaRPr lang="en-US" smtClean="0"/>
          </a:p>
        </p:txBody>
      </p:sp>
      <p:sp>
        <p:nvSpPr>
          <p:cNvPr id="6146" name="Rectangle 2"/>
          <p:cNvSpPr>
            <a:spLocks noGrp="1" noChangeArrowheads="1"/>
          </p:cNvSpPr>
          <p:nvPr>
            <p:ph sz="quarter" idx="1"/>
          </p:nvPr>
        </p:nvSpPr>
        <p:spPr>
          <a:xfrm>
            <a:off x="468313" y="404813"/>
            <a:ext cx="8229600" cy="6119812"/>
          </a:xfrm>
        </p:spPr>
        <p:txBody>
          <a:bodyPr>
            <a:normAutofit/>
          </a:bodyPr>
          <a:lstStyle/>
          <a:p>
            <a:pPr eaLnBrk="1" hangingPunct="1">
              <a:buFontTx/>
              <a:buNone/>
            </a:pPr>
            <a:r>
              <a:rPr lang="en-US" b="1" dirty="0" smtClean="0">
                <a:latin typeface="Calibri" pitchFamily="34" charset="0"/>
                <a:cs typeface="Calibri" pitchFamily="34" charset="0"/>
              </a:rPr>
              <a:t>2. PR</a:t>
            </a:r>
            <a:r>
              <a:rPr lang="en-GB" b="1" dirty="0" smtClean="0">
                <a:latin typeface="Calibri" pitchFamily="34" charset="0"/>
                <a:cs typeface="Calibri" pitchFamily="34" charset="0"/>
              </a:rPr>
              <a:t>O</a:t>
            </a:r>
            <a:r>
              <a:rPr lang="en-US" b="1" dirty="0" smtClean="0">
                <a:latin typeface="Calibri" pitchFamily="34" charset="0"/>
                <a:cs typeface="Calibri" pitchFamily="34" charset="0"/>
              </a:rPr>
              <a:t>TON PUMP INHIBITORS (PPI)</a:t>
            </a:r>
          </a:p>
          <a:p>
            <a:pPr eaLnBrk="1" hangingPunct="1">
              <a:buFontTx/>
              <a:buNone/>
            </a:pPr>
            <a:r>
              <a:rPr lang="en-GB" dirty="0" smtClean="0">
                <a:latin typeface="Calibri" pitchFamily="34" charset="0"/>
                <a:cs typeface="Calibri" pitchFamily="34" charset="0"/>
              </a:rPr>
              <a:t>E.g. </a:t>
            </a:r>
            <a:r>
              <a:rPr lang="en-GB" dirty="0" err="1" smtClean="0">
                <a:latin typeface="Calibri" pitchFamily="34" charset="0"/>
                <a:cs typeface="Calibri" pitchFamily="34" charset="0"/>
              </a:rPr>
              <a:t>Omeprazole</a:t>
            </a:r>
            <a:r>
              <a:rPr lang="en-GB" dirty="0" smtClean="0">
                <a:latin typeface="Calibri" pitchFamily="34" charset="0"/>
                <a:cs typeface="Calibri" pitchFamily="34" charset="0"/>
              </a:rPr>
              <a:t>, </a:t>
            </a:r>
            <a:r>
              <a:rPr lang="en-GB" dirty="0" err="1" smtClean="0">
                <a:latin typeface="Calibri" pitchFamily="34" charset="0"/>
                <a:cs typeface="Calibri" pitchFamily="34" charset="0"/>
              </a:rPr>
              <a:t>lansoprazole</a:t>
            </a:r>
            <a:r>
              <a:rPr lang="en-GB" dirty="0" smtClean="0">
                <a:latin typeface="Calibri" pitchFamily="34" charset="0"/>
                <a:cs typeface="Calibri" pitchFamily="34" charset="0"/>
              </a:rPr>
              <a:t>, </a:t>
            </a:r>
            <a:r>
              <a:rPr lang="en-GB" dirty="0" err="1" smtClean="0">
                <a:latin typeface="Calibri" pitchFamily="34" charset="0"/>
                <a:cs typeface="Calibri" pitchFamily="34" charset="0"/>
              </a:rPr>
              <a:t>esomeprazole</a:t>
            </a:r>
            <a:r>
              <a:rPr lang="en-GB" dirty="0" smtClean="0">
                <a:latin typeface="Calibri" pitchFamily="34" charset="0"/>
                <a:cs typeface="Calibri" pitchFamily="34" charset="0"/>
              </a:rPr>
              <a:t>.</a:t>
            </a:r>
          </a:p>
          <a:p>
            <a:pPr eaLnBrk="1" hangingPunct="1">
              <a:buFontTx/>
              <a:buNone/>
            </a:pPr>
            <a:r>
              <a:rPr lang="en-GB" b="1" dirty="0" err="1" smtClean="0">
                <a:latin typeface="Calibri" pitchFamily="34" charset="0"/>
                <a:cs typeface="Calibri" pitchFamily="34" charset="0"/>
              </a:rPr>
              <a:t>Mxn</a:t>
            </a:r>
            <a:r>
              <a:rPr lang="en-GB" b="1" dirty="0" smtClean="0">
                <a:latin typeface="Calibri" pitchFamily="34" charset="0"/>
                <a:cs typeface="Calibri" pitchFamily="34" charset="0"/>
              </a:rPr>
              <a:t>: </a:t>
            </a:r>
            <a:r>
              <a:rPr lang="en-GB" dirty="0" smtClean="0">
                <a:latin typeface="Calibri" pitchFamily="34" charset="0"/>
                <a:cs typeface="Calibri" pitchFamily="34" charset="0"/>
              </a:rPr>
              <a:t>inhibit H+/K+ </a:t>
            </a:r>
            <a:r>
              <a:rPr lang="en-GB" dirty="0" err="1" smtClean="0">
                <a:latin typeface="Calibri" pitchFamily="34" charset="0"/>
                <a:cs typeface="Calibri" pitchFamily="34" charset="0"/>
              </a:rPr>
              <a:t>ATPase</a:t>
            </a:r>
            <a:r>
              <a:rPr lang="en-GB" dirty="0" smtClean="0">
                <a:latin typeface="Calibri" pitchFamily="34" charset="0"/>
                <a:cs typeface="Calibri" pitchFamily="34" charset="0"/>
              </a:rPr>
              <a:t> pump, decreasing HCL acid secretion.</a:t>
            </a:r>
          </a:p>
          <a:p>
            <a:pPr eaLnBrk="1" hangingPunct="1">
              <a:buFontTx/>
              <a:buNone/>
            </a:pPr>
            <a:r>
              <a:rPr lang="en-GB" b="1" dirty="0" smtClean="0">
                <a:latin typeface="Calibri" pitchFamily="34" charset="0"/>
                <a:cs typeface="Calibri" pitchFamily="34" charset="0"/>
                <a:sym typeface="Symbol" pitchFamily="18" charset="2"/>
              </a:rPr>
              <a:t>Effects</a:t>
            </a:r>
            <a:r>
              <a:rPr lang="en-GB" dirty="0" smtClean="0">
                <a:latin typeface="Calibri" pitchFamily="34" charset="0"/>
                <a:cs typeface="Calibri" pitchFamily="34" charset="0"/>
                <a:sym typeface="Symbol" pitchFamily="18" charset="2"/>
              </a:rPr>
              <a:t>:</a:t>
            </a:r>
          </a:p>
          <a:p>
            <a:pPr eaLnBrk="1" hangingPunct="1"/>
            <a:r>
              <a:rPr lang="en-GB" dirty="0" smtClean="0">
                <a:latin typeface="Calibri" pitchFamily="34" charset="0"/>
                <a:cs typeface="Calibri" pitchFamily="34" charset="0"/>
                <a:sym typeface="Symbol" pitchFamily="18" charset="2"/>
              </a:rPr>
              <a:t>Inhibit both fasting and meal-stimulated acid </a:t>
            </a:r>
          </a:p>
          <a:p>
            <a:pPr eaLnBrk="1" hangingPunct="1">
              <a:buFontTx/>
              <a:buNone/>
            </a:pPr>
            <a:r>
              <a:rPr lang="en-GB" dirty="0" smtClean="0">
                <a:latin typeface="Calibri" pitchFamily="34" charset="0"/>
                <a:cs typeface="Calibri" pitchFamily="34" charset="0"/>
                <a:sym typeface="Symbol" pitchFamily="18" charset="2"/>
              </a:rPr>
              <a:t>secretion (90-98% inhibition).</a:t>
            </a:r>
            <a:endParaRPr lang="en-GB" dirty="0" smtClean="0">
              <a:latin typeface="Calibri" pitchFamily="34" charset="0"/>
              <a:cs typeface="Calibri" pitchFamily="34" charset="0"/>
            </a:endParaRPr>
          </a:p>
          <a:p>
            <a:pPr eaLnBrk="1" hangingPunct="1"/>
            <a:r>
              <a:rPr lang="en-GB" dirty="0" smtClean="0">
                <a:latin typeface="Calibri" pitchFamily="34" charset="0"/>
                <a:cs typeface="Calibri" pitchFamily="34" charset="0"/>
                <a:sym typeface="Symbol" pitchFamily="18" charset="2"/>
              </a:rPr>
              <a:t>Reduce both v</a:t>
            </a:r>
            <a:r>
              <a:rPr lang="en-GB" dirty="0" smtClean="0">
                <a:latin typeface="Calibri" pitchFamily="34" charset="0"/>
                <a:cs typeface="Calibri" pitchFamily="34" charset="0"/>
              </a:rPr>
              <a:t>olume of gastric juice and pepsin</a:t>
            </a:r>
          </a:p>
          <a:p>
            <a:pPr eaLnBrk="1" hangingPunct="1">
              <a:buFontTx/>
              <a:buNone/>
            </a:pPr>
            <a:r>
              <a:rPr lang="en-GB" b="1" dirty="0" err="1" smtClean="0">
                <a:latin typeface="Calibri" pitchFamily="34" charset="0"/>
                <a:cs typeface="Calibri" pitchFamily="34" charset="0"/>
              </a:rPr>
              <a:t>Adm</a:t>
            </a:r>
            <a:r>
              <a:rPr lang="en-GB" b="1" dirty="0" smtClean="0">
                <a:latin typeface="Calibri" pitchFamily="34" charset="0"/>
                <a:cs typeface="Calibri" pitchFamily="34" charset="0"/>
              </a:rPr>
              <a:t>: </a:t>
            </a:r>
            <a:r>
              <a:rPr lang="en-GB" dirty="0" smtClean="0">
                <a:latin typeface="Calibri" pitchFamily="34" charset="0"/>
                <a:cs typeface="Calibri" pitchFamily="34" charset="0"/>
              </a:rPr>
              <a:t>all per oral.</a:t>
            </a:r>
          </a:p>
          <a:p>
            <a:pPr eaLnBrk="1" hangingPunct="1">
              <a:buFontTx/>
              <a:buNone/>
            </a:pPr>
            <a:r>
              <a:rPr lang="en-GB" dirty="0" smtClean="0">
                <a:latin typeface="Calibri" pitchFamily="34" charset="0"/>
                <a:cs typeface="Calibri" pitchFamily="34" charset="0"/>
              </a:rPr>
              <a:t>NB: They are the most effective drugs used.</a:t>
            </a:r>
          </a:p>
        </p:txBody>
      </p:sp>
    </p:spTree>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gn="l"/>
            <a:r>
              <a:rPr lang="en-US" sz="3200" b="1" dirty="0" smtClean="0">
                <a:latin typeface="Calibri" pitchFamily="34" charset="0"/>
                <a:cs typeface="Calibri" pitchFamily="34" charset="0"/>
              </a:rPr>
              <a:t>Clinical uses</a:t>
            </a:r>
          </a:p>
        </p:txBody>
      </p:sp>
      <p:sp>
        <p:nvSpPr>
          <p:cNvPr id="7" name="Date Placeholder 6"/>
          <p:cNvSpPr>
            <a:spLocks noGrp="1"/>
          </p:cNvSpPr>
          <p:nvPr>
            <p:ph type="dt" sz="half" idx="10"/>
          </p:nvPr>
        </p:nvSpPr>
        <p:spPr/>
        <p:txBody>
          <a:bodyPr/>
          <a:lstStyle/>
          <a:p>
            <a:fld id="{86D94F60-B337-4197-A878-10FE6DEBA07C}"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7173" name="Slide Number Placeholder 4"/>
          <p:cNvSpPr>
            <a:spLocks noGrp="1"/>
          </p:cNvSpPr>
          <p:nvPr>
            <p:ph type="sldNum" sz="quarter" idx="12"/>
          </p:nvPr>
        </p:nvSpPr>
        <p:spPr>
          <a:noFill/>
        </p:spPr>
        <p:txBody>
          <a:bodyPr/>
          <a:lstStyle/>
          <a:p>
            <a:fld id="{E19126C3-1733-4BCB-A568-FD8887216239}" type="slidenum">
              <a:rPr lang="en-US" smtClean="0"/>
              <a:pPr/>
              <a:t>448</a:t>
            </a:fld>
            <a:endParaRPr lang="en-US" smtClean="0"/>
          </a:p>
        </p:txBody>
      </p:sp>
      <p:sp>
        <p:nvSpPr>
          <p:cNvPr id="7171" name="Content Placeholder 2"/>
          <p:cNvSpPr>
            <a:spLocks noGrp="1"/>
          </p:cNvSpPr>
          <p:nvPr>
            <p:ph sz="quarter" idx="1"/>
          </p:nvPr>
        </p:nvSpPr>
        <p:spPr>
          <a:xfrm>
            <a:off x="457200" y="1600200"/>
            <a:ext cx="8362950" cy="4852988"/>
          </a:xfrm>
        </p:spPr>
        <p:txBody>
          <a:bodyPr/>
          <a:lstStyle/>
          <a:p>
            <a:r>
              <a:rPr lang="en-US" dirty="0" smtClean="0">
                <a:latin typeface="Calibri" pitchFamily="34" charset="0"/>
                <a:cs typeface="Calibri" pitchFamily="34" charset="0"/>
              </a:rPr>
              <a:t>DOC for GERD</a:t>
            </a:r>
          </a:p>
          <a:p>
            <a:r>
              <a:rPr lang="en-US" dirty="0" smtClean="0">
                <a:latin typeface="Calibri" pitchFamily="34" charset="0"/>
                <a:cs typeface="Calibri" pitchFamily="34" charset="0"/>
              </a:rPr>
              <a:t>PUD</a:t>
            </a:r>
          </a:p>
          <a:p>
            <a:r>
              <a:rPr lang="en-US" dirty="0" smtClean="0">
                <a:latin typeface="Calibri" pitchFamily="34" charset="0"/>
                <a:cs typeface="Calibri" pitchFamily="34" charset="0"/>
              </a:rPr>
              <a:t>NSAIDs-associated ulcers.</a:t>
            </a:r>
          </a:p>
          <a:p>
            <a:r>
              <a:rPr lang="en-US" dirty="0" err="1" smtClean="0">
                <a:latin typeface="Calibri" pitchFamily="34" charset="0"/>
                <a:cs typeface="Calibri" pitchFamily="34" charset="0"/>
              </a:rPr>
              <a:t>Zollinger</a:t>
            </a:r>
            <a:r>
              <a:rPr lang="en-US" dirty="0" smtClean="0">
                <a:latin typeface="Calibri" pitchFamily="34" charset="0"/>
                <a:cs typeface="Calibri" pitchFamily="34" charset="0"/>
              </a:rPr>
              <a:t>-Ellison syndrome (</a:t>
            </a:r>
            <a:r>
              <a:rPr lang="en-US" dirty="0" err="1" smtClean="0">
                <a:latin typeface="Calibri" pitchFamily="34" charset="0"/>
                <a:cs typeface="Calibri" pitchFamily="34" charset="0"/>
              </a:rPr>
              <a:t>gastrinomas</a:t>
            </a:r>
            <a:r>
              <a:rPr lang="en-US" dirty="0" smtClean="0">
                <a:latin typeface="Calibri" pitchFamily="34" charset="0"/>
                <a:cs typeface="Calibri" pitchFamily="34" charset="0"/>
              </a:rPr>
              <a:t>).</a:t>
            </a:r>
          </a:p>
          <a:p>
            <a:r>
              <a:rPr lang="en-US" i="1" dirty="0" smtClean="0">
                <a:latin typeface="Calibri" pitchFamily="34" charset="0"/>
                <a:cs typeface="Calibri" pitchFamily="34" charset="0"/>
              </a:rPr>
              <a:t>Helicobacter pylori </a:t>
            </a:r>
            <a:r>
              <a:rPr lang="en-US" dirty="0" smtClean="0">
                <a:latin typeface="Calibri" pitchFamily="34" charset="0"/>
                <a:cs typeface="Calibri" pitchFamily="34" charset="0"/>
              </a:rPr>
              <a:t>eradication.</a:t>
            </a:r>
          </a:p>
          <a:p>
            <a:pPr>
              <a:buFontTx/>
              <a:buNone/>
            </a:pPr>
            <a:r>
              <a:rPr lang="en-US" b="1" dirty="0" smtClean="0">
                <a:latin typeface="Calibri" pitchFamily="34" charset="0"/>
                <a:cs typeface="Calibri" pitchFamily="34" charset="0"/>
              </a:rPr>
              <a:t>S/E:</a:t>
            </a:r>
          </a:p>
          <a:p>
            <a:r>
              <a:rPr lang="en-US" dirty="0" err="1" smtClean="0">
                <a:latin typeface="Calibri" pitchFamily="34" charset="0"/>
                <a:cs typeface="Calibri" pitchFamily="34" charset="0"/>
              </a:rPr>
              <a:t>Diarrhoea</a:t>
            </a:r>
            <a:r>
              <a:rPr lang="en-US" dirty="0" smtClean="0">
                <a:latin typeface="Calibri" pitchFamily="34" charset="0"/>
                <a:cs typeface="Calibri" pitchFamily="34" charset="0"/>
              </a:rPr>
              <a:t>, headache, abdominal pains</a:t>
            </a:r>
          </a:p>
          <a:p>
            <a:r>
              <a:rPr lang="en-US" dirty="0" smtClean="0">
                <a:latin typeface="Calibri" pitchFamily="34" charset="0"/>
                <a:cs typeface="Calibri" pitchFamily="34" charset="0"/>
              </a:rPr>
              <a:t>Impaired vitamin B12 absorption</a:t>
            </a:r>
          </a:p>
        </p:txBody>
      </p:sp>
    </p:spTree>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1857FD70-27D6-4D61-A2AF-B5DAF2B8AE2E}"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8196" name="Slide Number Placeholder 3"/>
          <p:cNvSpPr>
            <a:spLocks noGrp="1"/>
          </p:cNvSpPr>
          <p:nvPr>
            <p:ph type="sldNum" sz="quarter" idx="12"/>
          </p:nvPr>
        </p:nvSpPr>
        <p:spPr>
          <a:noFill/>
        </p:spPr>
        <p:txBody>
          <a:bodyPr/>
          <a:lstStyle/>
          <a:p>
            <a:fld id="{1C4E6CA8-BD41-44ED-BC21-C4183978FB27}" type="slidenum">
              <a:rPr lang="en-US" smtClean="0"/>
              <a:pPr/>
              <a:t>449</a:t>
            </a:fld>
            <a:endParaRPr lang="en-US" smtClean="0"/>
          </a:p>
        </p:txBody>
      </p:sp>
      <p:sp>
        <p:nvSpPr>
          <p:cNvPr id="8194" name="Rectangle 2"/>
          <p:cNvSpPr>
            <a:spLocks noGrp="1" noChangeArrowheads="1"/>
          </p:cNvSpPr>
          <p:nvPr>
            <p:ph sz="quarter" idx="1"/>
          </p:nvPr>
        </p:nvSpPr>
        <p:spPr>
          <a:xfrm>
            <a:off x="457200" y="476250"/>
            <a:ext cx="8229600" cy="6121400"/>
          </a:xfrm>
        </p:spPr>
        <p:txBody>
          <a:bodyPr/>
          <a:lstStyle/>
          <a:p>
            <a:pPr eaLnBrk="1" hangingPunct="1">
              <a:lnSpc>
                <a:spcPct val="80000"/>
              </a:lnSpc>
              <a:buFontTx/>
              <a:buNone/>
            </a:pPr>
            <a:r>
              <a:rPr lang="en-US" b="1" dirty="0" smtClean="0">
                <a:latin typeface="Calibri" pitchFamily="34" charset="0"/>
                <a:cs typeface="Calibri" pitchFamily="34" charset="0"/>
              </a:rPr>
              <a:t>3. ANTIMUSCARINIC AGENTS</a:t>
            </a:r>
          </a:p>
          <a:p>
            <a:pPr eaLnBrk="1" hangingPunct="1">
              <a:lnSpc>
                <a:spcPct val="80000"/>
              </a:lnSpc>
              <a:buFontTx/>
              <a:buNone/>
            </a:pPr>
            <a:r>
              <a:rPr lang="en-US" b="1" dirty="0" err="1" smtClean="0">
                <a:latin typeface="Calibri" pitchFamily="34" charset="0"/>
                <a:cs typeface="Calibri" pitchFamily="34" charset="0"/>
              </a:rPr>
              <a:t>Mxn</a:t>
            </a:r>
            <a:r>
              <a:rPr lang="en-US" dirty="0" smtClean="0">
                <a:latin typeface="Calibri" pitchFamily="34" charset="0"/>
                <a:cs typeface="Calibri" pitchFamily="34" charset="0"/>
              </a:rPr>
              <a:t>: inhibit acetylcholine-mediated acid secretion.</a:t>
            </a:r>
          </a:p>
          <a:p>
            <a:pPr eaLnBrk="1" hangingPunct="1">
              <a:lnSpc>
                <a:spcPct val="80000"/>
              </a:lnSpc>
              <a:buFontTx/>
              <a:buNone/>
            </a:pPr>
            <a:r>
              <a:rPr lang="en-US" dirty="0" smtClean="0">
                <a:latin typeface="Calibri" pitchFamily="34" charset="0"/>
                <a:cs typeface="Calibri" pitchFamily="34" charset="0"/>
              </a:rPr>
              <a:t>E.g. </a:t>
            </a:r>
            <a:r>
              <a:rPr lang="en-GB" dirty="0" err="1" smtClean="0">
                <a:latin typeface="Calibri" pitchFamily="34" charset="0"/>
                <a:cs typeface="Calibri" pitchFamily="34" charset="0"/>
              </a:rPr>
              <a:t>Pirenzepine</a:t>
            </a:r>
            <a:r>
              <a:rPr lang="en-GB" dirty="0" smtClean="0">
                <a:latin typeface="Calibri" pitchFamily="34" charset="0"/>
                <a:cs typeface="Calibri" pitchFamily="34" charset="0"/>
              </a:rPr>
              <a:t>, </a:t>
            </a:r>
            <a:r>
              <a:rPr lang="en-GB" dirty="0" err="1" smtClean="0">
                <a:latin typeface="Calibri" pitchFamily="34" charset="0"/>
                <a:cs typeface="Calibri" pitchFamily="34" charset="0"/>
              </a:rPr>
              <a:t>Telenzipine</a:t>
            </a:r>
            <a:endParaRPr lang="en-US" dirty="0" smtClean="0">
              <a:latin typeface="Calibri" pitchFamily="34" charset="0"/>
              <a:cs typeface="Calibri" pitchFamily="34" charset="0"/>
            </a:endParaRPr>
          </a:p>
          <a:p>
            <a:pPr eaLnBrk="1" hangingPunct="1">
              <a:lnSpc>
                <a:spcPct val="80000"/>
              </a:lnSpc>
              <a:buFontTx/>
              <a:buNone/>
            </a:pPr>
            <a:endParaRPr lang="en-GB" dirty="0" smtClean="0">
              <a:latin typeface="Calibri" pitchFamily="34" charset="0"/>
              <a:cs typeface="Calibri" pitchFamily="34" charset="0"/>
            </a:endParaRPr>
          </a:p>
          <a:p>
            <a:pPr eaLnBrk="1" hangingPunct="1">
              <a:lnSpc>
                <a:spcPct val="80000"/>
              </a:lnSpc>
              <a:buFontTx/>
              <a:buNone/>
            </a:pPr>
            <a:r>
              <a:rPr lang="en-US" b="1" dirty="0" smtClean="0">
                <a:latin typeface="Calibri" pitchFamily="34" charset="0"/>
                <a:cs typeface="Calibri" pitchFamily="34" charset="0"/>
              </a:rPr>
              <a:t>Uses: </a:t>
            </a:r>
            <a:r>
              <a:rPr lang="en-US" dirty="0" smtClean="0">
                <a:latin typeface="Calibri" pitchFamily="34" charset="0"/>
                <a:cs typeface="Calibri" pitchFamily="34" charset="0"/>
              </a:rPr>
              <a:t>(not commonly used).</a:t>
            </a:r>
          </a:p>
          <a:p>
            <a:pPr eaLnBrk="1" hangingPunct="1">
              <a:lnSpc>
                <a:spcPct val="80000"/>
              </a:lnSpc>
            </a:pPr>
            <a:r>
              <a:rPr lang="en-US" dirty="0" smtClean="0">
                <a:latin typeface="Calibri" pitchFamily="34" charset="0"/>
                <a:cs typeface="Calibri" pitchFamily="34" charset="0"/>
              </a:rPr>
              <a:t>Peptic ulcer disease.</a:t>
            </a:r>
          </a:p>
          <a:p>
            <a:pPr eaLnBrk="1" hangingPunct="1">
              <a:lnSpc>
                <a:spcPct val="80000"/>
              </a:lnSpc>
              <a:buFontTx/>
              <a:buNone/>
            </a:pPr>
            <a:endParaRPr lang="en-US" b="1"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a:xfrm>
            <a:off x="381000" y="228600"/>
            <a:ext cx="7162800" cy="381000"/>
          </a:xfrm>
        </p:spPr>
        <p:txBody>
          <a:bodyPr>
            <a:normAutofit fontScale="90000"/>
          </a:bodyPr>
          <a:lstStyle/>
          <a:p>
            <a:pPr eaLnBrk="1" hangingPunct="1"/>
            <a:r>
              <a:rPr lang="en-US" sz="3200" b="1" dirty="0" smtClean="0">
                <a:latin typeface="Comic Sans MS" pitchFamily="66" charset="0"/>
              </a:rPr>
              <a:t>Classification of ANTIBACTERIALS/Antibiotics-by MOA</a:t>
            </a:r>
          </a:p>
        </p:txBody>
      </p:sp>
      <p:sp>
        <p:nvSpPr>
          <p:cNvPr id="8" name="Date Placeholder 7"/>
          <p:cNvSpPr>
            <a:spLocks noGrp="1"/>
          </p:cNvSpPr>
          <p:nvPr>
            <p:ph type="dt" sz="half" idx="10"/>
          </p:nvPr>
        </p:nvSpPr>
        <p:spPr/>
        <p:txBody>
          <a:bodyPr/>
          <a:lstStyle/>
          <a:p>
            <a:fld id="{6BEC142E-3BE7-4A16-86B6-6F4446892195}" type="datetime12">
              <a:rPr lang="en-US" smtClean="0"/>
              <a:pPr/>
              <a:t>4:25 PM</a:t>
            </a:fld>
            <a:endParaRPr lang="en-US"/>
          </a:p>
        </p:txBody>
      </p:sp>
      <p:sp>
        <p:nvSpPr>
          <p:cNvPr id="7" name="Footer Placeholder 6"/>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pPr>
              <a:defRPr/>
            </a:pPr>
            <a:fld id="{15304986-5EE6-44CE-9447-95E7AA34980F}" type="slidenum">
              <a:rPr lang="en-US" smtClean="0"/>
              <a:pPr>
                <a:defRPr/>
              </a:pPr>
              <a:t>45</a:t>
            </a:fld>
            <a:endParaRPr lang="en-US"/>
          </a:p>
        </p:txBody>
      </p:sp>
      <p:sp>
        <p:nvSpPr>
          <p:cNvPr id="6147" name="Rectangle 5"/>
          <p:cNvSpPr>
            <a:spLocks noGrp="1" noChangeArrowheads="1"/>
          </p:cNvSpPr>
          <p:nvPr>
            <p:ph sz="quarter" idx="1"/>
          </p:nvPr>
        </p:nvSpPr>
        <p:spPr>
          <a:xfrm>
            <a:off x="381000" y="1066800"/>
            <a:ext cx="4114800" cy="5562600"/>
          </a:xfrm>
        </p:spPr>
        <p:txBody>
          <a:bodyPr>
            <a:normAutofit fontScale="92500" lnSpcReduction="20000"/>
          </a:bodyPr>
          <a:lstStyle/>
          <a:p>
            <a:pPr eaLnBrk="1" hangingPunct="1">
              <a:lnSpc>
                <a:spcPct val="80000"/>
              </a:lnSpc>
              <a:buFontTx/>
              <a:buNone/>
            </a:pPr>
            <a:r>
              <a:rPr lang="en-US" sz="3500" b="1" dirty="0" smtClean="0"/>
              <a:t>1. Inhibitors of cell wall synthesis</a:t>
            </a:r>
            <a:endParaRPr lang="en-US" sz="3500" dirty="0" smtClean="0"/>
          </a:p>
          <a:p>
            <a:pPr eaLnBrk="1" hangingPunct="1">
              <a:lnSpc>
                <a:spcPct val="80000"/>
              </a:lnSpc>
              <a:buFontTx/>
              <a:buNone/>
            </a:pPr>
            <a:r>
              <a:rPr lang="en-US" sz="3500" dirty="0" smtClean="0"/>
              <a:t>	a). Beta-</a:t>
            </a:r>
            <a:r>
              <a:rPr lang="en-US" sz="3500" dirty="0" err="1" smtClean="0"/>
              <a:t>lactams</a:t>
            </a:r>
            <a:r>
              <a:rPr lang="en-US" sz="3500" dirty="0" smtClean="0"/>
              <a:t>  (</a:t>
            </a:r>
            <a:r>
              <a:rPr lang="en-US" sz="3500" dirty="0" err="1" smtClean="0"/>
              <a:t>penicillins</a:t>
            </a:r>
            <a:r>
              <a:rPr lang="en-US" sz="3500" dirty="0" smtClean="0"/>
              <a:t> and </a:t>
            </a:r>
            <a:r>
              <a:rPr lang="en-US" sz="3500" dirty="0" err="1" smtClean="0"/>
              <a:t>cephalosporins</a:t>
            </a:r>
            <a:r>
              <a:rPr lang="en-US" sz="3500" dirty="0" smtClean="0"/>
              <a:t>)</a:t>
            </a:r>
          </a:p>
          <a:p>
            <a:pPr eaLnBrk="1" hangingPunct="1">
              <a:lnSpc>
                <a:spcPct val="80000"/>
              </a:lnSpc>
              <a:buFontTx/>
              <a:buNone/>
            </a:pPr>
            <a:r>
              <a:rPr lang="en-US" sz="3500" dirty="0" smtClean="0"/>
              <a:t>	b). </a:t>
            </a:r>
            <a:r>
              <a:rPr lang="en-US" sz="3500" dirty="0" err="1" smtClean="0"/>
              <a:t>Vancomycin</a:t>
            </a:r>
            <a:r>
              <a:rPr lang="en-US" sz="3500" dirty="0" smtClean="0"/>
              <a:t> </a:t>
            </a:r>
          </a:p>
          <a:p>
            <a:pPr eaLnBrk="1" hangingPunct="1">
              <a:lnSpc>
                <a:spcPct val="80000"/>
              </a:lnSpc>
              <a:buFontTx/>
              <a:buNone/>
            </a:pPr>
            <a:r>
              <a:rPr lang="en-US" sz="3500" dirty="0" smtClean="0"/>
              <a:t>	c). Others: </a:t>
            </a:r>
            <a:r>
              <a:rPr lang="en-US" sz="3500" dirty="0" err="1" smtClean="0"/>
              <a:t>teicoplanin</a:t>
            </a:r>
            <a:r>
              <a:rPr lang="en-US" sz="3500" dirty="0" smtClean="0"/>
              <a:t>, </a:t>
            </a:r>
            <a:r>
              <a:rPr lang="en-US" sz="3500" dirty="0" err="1" smtClean="0"/>
              <a:t>Bacitracin</a:t>
            </a:r>
            <a:r>
              <a:rPr lang="en-US" sz="3500" dirty="0" smtClean="0"/>
              <a:t>, </a:t>
            </a:r>
            <a:r>
              <a:rPr lang="en-US" sz="3500" dirty="0" err="1" smtClean="0"/>
              <a:t>Cycloserine</a:t>
            </a:r>
            <a:r>
              <a:rPr lang="en-US" sz="3500" dirty="0" smtClean="0"/>
              <a:t>, </a:t>
            </a:r>
            <a:r>
              <a:rPr lang="en-US" sz="3500" dirty="0" err="1" smtClean="0"/>
              <a:t>Fosfomycin</a:t>
            </a:r>
            <a:endParaRPr lang="en-US" sz="3500" b="1" dirty="0" smtClean="0"/>
          </a:p>
          <a:p>
            <a:pPr eaLnBrk="1" hangingPunct="1">
              <a:lnSpc>
                <a:spcPct val="80000"/>
              </a:lnSpc>
              <a:buFontTx/>
              <a:buNone/>
            </a:pPr>
            <a:r>
              <a:rPr lang="en-US" sz="3500" b="1" dirty="0" smtClean="0"/>
              <a:t>2. Protein synthesis inhibitors</a:t>
            </a:r>
            <a:endParaRPr lang="en-US" sz="3500" dirty="0" smtClean="0"/>
          </a:p>
          <a:p>
            <a:pPr eaLnBrk="1" hangingPunct="1">
              <a:lnSpc>
                <a:spcPct val="80000"/>
              </a:lnSpc>
              <a:buFontTx/>
              <a:buNone/>
            </a:pPr>
            <a:r>
              <a:rPr lang="en-US" sz="3500" dirty="0" smtClean="0"/>
              <a:t>	</a:t>
            </a:r>
            <a:r>
              <a:rPr lang="en-US" sz="3500" dirty="0" err="1" smtClean="0"/>
              <a:t>Tetracylines</a:t>
            </a:r>
            <a:endParaRPr lang="en-US" sz="3500" dirty="0" smtClean="0"/>
          </a:p>
          <a:p>
            <a:pPr eaLnBrk="1" hangingPunct="1">
              <a:lnSpc>
                <a:spcPct val="80000"/>
              </a:lnSpc>
              <a:buFontTx/>
              <a:buNone/>
            </a:pPr>
            <a:r>
              <a:rPr lang="en-US" sz="3200" dirty="0" smtClean="0"/>
              <a:t>	</a:t>
            </a:r>
          </a:p>
          <a:p>
            <a:pPr eaLnBrk="1" hangingPunct="1">
              <a:lnSpc>
                <a:spcPct val="80000"/>
              </a:lnSpc>
              <a:buFontTx/>
              <a:buNone/>
            </a:pPr>
            <a:r>
              <a:rPr lang="en-US" sz="3200" dirty="0" smtClean="0"/>
              <a:t>	</a:t>
            </a:r>
          </a:p>
          <a:p>
            <a:pPr eaLnBrk="1" hangingPunct="1">
              <a:lnSpc>
                <a:spcPct val="80000"/>
              </a:lnSpc>
              <a:buFontTx/>
              <a:buNone/>
            </a:pPr>
            <a:r>
              <a:rPr lang="en-US" sz="3200" dirty="0" smtClean="0"/>
              <a:t>	</a:t>
            </a:r>
            <a:endParaRPr lang="en-US" sz="3200" b="1" dirty="0" smtClean="0"/>
          </a:p>
          <a:p>
            <a:pPr eaLnBrk="1" hangingPunct="1">
              <a:lnSpc>
                <a:spcPct val="80000"/>
              </a:lnSpc>
              <a:buFontTx/>
              <a:buNone/>
            </a:pPr>
            <a:endParaRPr lang="en-US" sz="2000" dirty="0" smtClean="0"/>
          </a:p>
        </p:txBody>
      </p:sp>
      <p:sp>
        <p:nvSpPr>
          <p:cNvPr id="6148" name="Rectangle 6"/>
          <p:cNvSpPr>
            <a:spLocks noGrp="1" noChangeArrowheads="1"/>
          </p:cNvSpPr>
          <p:nvPr>
            <p:ph sz="quarter" idx="2"/>
          </p:nvPr>
        </p:nvSpPr>
        <p:spPr>
          <a:xfrm>
            <a:off x="4572000" y="914400"/>
            <a:ext cx="4114800" cy="5715000"/>
          </a:xfrm>
        </p:spPr>
        <p:txBody>
          <a:bodyPr>
            <a:normAutofit fontScale="92500" lnSpcReduction="20000"/>
          </a:bodyPr>
          <a:lstStyle/>
          <a:p>
            <a:pPr eaLnBrk="1" hangingPunct="1">
              <a:lnSpc>
                <a:spcPct val="80000"/>
              </a:lnSpc>
              <a:buFontTx/>
              <a:buNone/>
            </a:pPr>
            <a:endParaRPr lang="en-US" sz="2000" b="1" dirty="0" smtClean="0"/>
          </a:p>
          <a:p>
            <a:pPr eaLnBrk="1" hangingPunct="1">
              <a:lnSpc>
                <a:spcPct val="80000"/>
              </a:lnSpc>
              <a:buFontTx/>
              <a:buNone/>
            </a:pPr>
            <a:r>
              <a:rPr lang="en-US" sz="3200" dirty="0" smtClean="0"/>
              <a:t>	</a:t>
            </a:r>
            <a:r>
              <a:rPr lang="en-US" sz="3200" dirty="0" err="1" smtClean="0"/>
              <a:t>Aminoglycosides</a:t>
            </a:r>
            <a:endParaRPr lang="en-US" sz="3200" dirty="0" smtClean="0"/>
          </a:p>
          <a:p>
            <a:pPr eaLnBrk="1" hangingPunct="1">
              <a:lnSpc>
                <a:spcPct val="80000"/>
              </a:lnSpc>
              <a:buFontTx/>
              <a:buNone/>
            </a:pPr>
            <a:r>
              <a:rPr lang="en-US" sz="3200" dirty="0" smtClean="0"/>
              <a:t>	</a:t>
            </a:r>
            <a:r>
              <a:rPr lang="en-US" sz="3200" dirty="0" err="1" smtClean="0"/>
              <a:t>Chloramphenicol</a:t>
            </a:r>
            <a:endParaRPr lang="en-US" sz="3200" dirty="0" smtClean="0"/>
          </a:p>
          <a:p>
            <a:pPr eaLnBrk="1" hangingPunct="1">
              <a:lnSpc>
                <a:spcPct val="80000"/>
              </a:lnSpc>
              <a:buFontTx/>
              <a:buNone/>
            </a:pPr>
            <a:r>
              <a:rPr lang="en-US" sz="3200" dirty="0" smtClean="0"/>
              <a:t>	</a:t>
            </a:r>
            <a:r>
              <a:rPr lang="en-US" sz="3200" dirty="0" err="1" smtClean="0"/>
              <a:t>Macrolides</a:t>
            </a:r>
            <a:endParaRPr lang="en-US" sz="3200" dirty="0" smtClean="0"/>
          </a:p>
          <a:p>
            <a:pPr eaLnBrk="1" hangingPunct="1">
              <a:lnSpc>
                <a:spcPct val="80000"/>
              </a:lnSpc>
              <a:buFontTx/>
              <a:buNone/>
            </a:pPr>
            <a:r>
              <a:rPr lang="en-US" sz="3200" dirty="0" smtClean="0"/>
              <a:t>	</a:t>
            </a:r>
            <a:r>
              <a:rPr lang="en-US" sz="3200" dirty="0" err="1" smtClean="0"/>
              <a:t>Lincosamides</a:t>
            </a:r>
            <a:endParaRPr lang="en-US" sz="3200" dirty="0" smtClean="0"/>
          </a:p>
          <a:p>
            <a:pPr eaLnBrk="1" hangingPunct="1">
              <a:lnSpc>
                <a:spcPct val="80000"/>
              </a:lnSpc>
              <a:buFontTx/>
              <a:buNone/>
            </a:pPr>
            <a:r>
              <a:rPr lang="en-US" sz="3200" dirty="0" smtClean="0"/>
              <a:t>	</a:t>
            </a:r>
            <a:r>
              <a:rPr lang="en-US" sz="3200" dirty="0" err="1" smtClean="0"/>
              <a:t>Spectinomycin</a:t>
            </a:r>
            <a:endParaRPr lang="en-US" sz="2000" b="1" dirty="0" smtClean="0"/>
          </a:p>
          <a:p>
            <a:pPr eaLnBrk="1" hangingPunct="1">
              <a:lnSpc>
                <a:spcPct val="80000"/>
              </a:lnSpc>
              <a:buFontTx/>
              <a:buNone/>
            </a:pPr>
            <a:r>
              <a:rPr lang="en-US" sz="3200" b="1" dirty="0" smtClean="0"/>
              <a:t>3. </a:t>
            </a:r>
            <a:r>
              <a:rPr lang="en-US" sz="3200" b="1" dirty="0" err="1" smtClean="0"/>
              <a:t>Antifolates</a:t>
            </a:r>
            <a:endParaRPr lang="en-US" sz="3200" b="1" dirty="0" smtClean="0"/>
          </a:p>
          <a:p>
            <a:pPr eaLnBrk="1" hangingPunct="1">
              <a:lnSpc>
                <a:spcPct val="80000"/>
              </a:lnSpc>
              <a:buFontTx/>
              <a:buNone/>
            </a:pPr>
            <a:r>
              <a:rPr lang="en-US" sz="3200" dirty="0" smtClean="0"/>
              <a:t>	</a:t>
            </a:r>
            <a:r>
              <a:rPr lang="en-US" sz="3200" dirty="0" err="1" smtClean="0"/>
              <a:t>Sulphonamides</a:t>
            </a:r>
            <a:endParaRPr lang="en-US" sz="3200" dirty="0" smtClean="0"/>
          </a:p>
          <a:p>
            <a:pPr eaLnBrk="1" hangingPunct="1">
              <a:lnSpc>
                <a:spcPct val="80000"/>
              </a:lnSpc>
              <a:buFontTx/>
              <a:buNone/>
            </a:pPr>
            <a:r>
              <a:rPr lang="en-US" sz="3200" dirty="0" smtClean="0"/>
              <a:t>	</a:t>
            </a:r>
            <a:r>
              <a:rPr lang="en-US" sz="3200" dirty="0" err="1" smtClean="0"/>
              <a:t>Trimethoprim</a:t>
            </a:r>
            <a:endParaRPr lang="en-US" sz="3200" dirty="0" smtClean="0"/>
          </a:p>
          <a:p>
            <a:pPr eaLnBrk="1" hangingPunct="1">
              <a:lnSpc>
                <a:spcPct val="80000"/>
              </a:lnSpc>
              <a:buFontTx/>
              <a:buNone/>
            </a:pPr>
            <a:r>
              <a:rPr lang="en-US" sz="3200" b="1" dirty="0" smtClean="0"/>
              <a:t>4. Inhibitors of nucleic acid synthesis</a:t>
            </a:r>
            <a:endParaRPr lang="en-US" sz="3200" dirty="0" smtClean="0"/>
          </a:p>
          <a:p>
            <a:pPr eaLnBrk="1" hangingPunct="1">
              <a:lnSpc>
                <a:spcPct val="80000"/>
              </a:lnSpc>
              <a:buFontTx/>
              <a:buNone/>
            </a:pPr>
            <a:r>
              <a:rPr lang="en-US" sz="3200" dirty="0" smtClean="0"/>
              <a:t>	</a:t>
            </a:r>
            <a:r>
              <a:rPr lang="en-US" sz="3200" dirty="0" err="1" smtClean="0"/>
              <a:t>Quinolones</a:t>
            </a:r>
            <a:endParaRPr lang="en-US" sz="3200" dirty="0" smtClean="0"/>
          </a:p>
          <a:p>
            <a:pPr eaLnBrk="1" hangingPunct="1">
              <a:lnSpc>
                <a:spcPct val="80000"/>
              </a:lnSpc>
              <a:buFontTx/>
              <a:buNone/>
            </a:pPr>
            <a:endParaRPr lang="en-US" sz="2000" dirty="0" smtClean="0"/>
          </a:p>
        </p:txBody>
      </p:sp>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F63819CF-CA24-416F-83B7-36E487788B4C}"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9220" name="Slide Number Placeholder 3"/>
          <p:cNvSpPr>
            <a:spLocks noGrp="1"/>
          </p:cNvSpPr>
          <p:nvPr>
            <p:ph type="sldNum" sz="quarter" idx="12"/>
          </p:nvPr>
        </p:nvSpPr>
        <p:spPr>
          <a:noFill/>
        </p:spPr>
        <p:txBody>
          <a:bodyPr/>
          <a:lstStyle/>
          <a:p>
            <a:fld id="{D7D18826-9DCC-43D7-9AF7-B0937053FC13}" type="slidenum">
              <a:rPr lang="en-US" smtClean="0"/>
              <a:pPr/>
              <a:t>450</a:t>
            </a:fld>
            <a:endParaRPr lang="en-US" smtClean="0"/>
          </a:p>
        </p:txBody>
      </p:sp>
      <p:sp>
        <p:nvSpPr>
          <p:cNvPr id="9218" name="Rectangle 2"/>
          <p:cNvSpPr>
            <a:spLocks noGrp="1" noChangeArrowheads="1"/>
          </p:cNvSpPr>
          <p:nvPr>
            <p:ph sz="quarter" idx="1"/>
          </p:nvPr>
        </p:nvSpPr>
        <p:spPr>
          <a:xfrm>
            <a:off x="179388" y="260350"/>
            <a:ext cx="8713787" cy="6337300"/>
          </a:xfrm>
        </p:spPr>
        <p:txBody>
          <a:bodyPr/>
          <a:lstStyle/>
          <a:p>
            <a:pPr eaLnBrk="1" hangingPunct="1">
              <a:lnSpc>
                <a:spcPct val="90000"/>
              </a:lnSpc>
              <a:buFontTx/>
              <a:buNone/>
            </a:pPr>
            <a:r>
              <a:rPr lang="en-US" b="1" dirty="0" smtClean="0">
                <a:latin typeface="Calibri" pitchFamily="34" charset="0"/>
                <a:cs typeface="Calibri" pitchFamily="34" charset="0"/>
              </a:rPr>
              <a:t>4. PROSTAGLANDIN ANALOGUES</a:t>
            </a:r>
            <a:r>
              <a:rPr lang="en-US" dirty="0" smtClean="0">
                <a:latin typeface="Calibri" pitchFamily="34" charset="0"/>
                <a:cs typeface="Calibri" pitchFamily="34" charset="0"/>
              </a:rPr>
              <a:t>	</a:t>
            </a:r>
          </a:p>
          <a:p>
            <a:pPr eaLnBrk="1" hangingPunct="1">
              <a:lnSpc>
                <a:spcPct val="90000"/>
              </a:lnSpc>
              <a:buFontTx/>
              <a:buNone/>
            </a:pPr>
            <a:r>
              <a:rPr lang="en-US" b="1" dirty="0" smtClean="0">
                <a:latin typeface="Calibri" pitchFamily="34" charset="0"/>
                <a:cs typeface="Calibri" pitchFamily="34" charset="0"/>
              </a:rPr>
              <a:t>Effects:</a:t>
            </a:r>
          </a:p>
          <a:p>
            <a:pPr eaLnBrk="1" hangingPunct="1">
              <a:lnSpc>
                <a:spcPct val="90000"/>
              </a:lnSpc>
              <a:buFontTx/>
              <a:buNone/>
            </a:pPr>
            <a:r>
              <a:rPr lang="en-US" dirty="0" smtClean="0">
                <a:latin typeface="Calibri" pitchFamily="34" charset="0"/>
                <a:cs typeface="Calibri" pitchFamily="34" charset="0"/>
              </a:rPr>
              <a:t>Stimulate mucus &amp; bicarbonate secretion</a:t>
            </a:r>
          </a:p>
          <a:p>
            <a:pPr eaLnBrk="1" hangingPunct="1">
              <a:lnSpc>
                <a:spcPct val="90000"/>
              </a:lnSpc>
              <a:buFontTx/>
              <a:buNone/>
            </a:pPr>
            <a:r>
              <a:rPr lang="en-US" dirty="0" smtClean="0">
                <a:latin typeface="Calibri" pitchFamily="34" charset="0"/>
                <a:cs typeface="Calibri" pitchFamily="34" charset="0"/>
              </a:rPr>
              <a:t>Enhance mucosal blood flow</a:t>
            </a:r>
          </a:p>
          <a:p>
            <a:pPr eaLnBrk="1" hangingPunct="1">
              <a:lnSpc>
                <a:spcPct val="90000"/>
              </a:lnSpc>
              <a:buFontTx/>
              <a:buNone/>
            </a:pPr>
            <a:r>
              <a:rPr lang="en-US" dirty="0" smtClean="0">
                <a:latin typeface="Calibri" pitchFamily="34" charset="0"/>
                <a:cs typeface="Calibri" pitchFamily="34" charset="0"/>
              </a:rPr>
              <a:t>Reduce histamine mediated acid production</a:t>
            </a:r>
          </a:p>
          <a:p>
            <a:pPr eaLnBrk="1" hangingPunct="1">
              <a:lnSpc>
                <a:spcPct val="90000"/>
              </a:lnSpc>
              <a:buFontTx/>
              <a:buNone/>
            </a:pPr>
            <a:r>
              <a:rPr lang="en-US" dirty="0" smtClean="0">
                <a:latin typeface="Calibri" pitchFamily="34" charset="0"/>
                <a:cs typeface="Calibri" pitchFamily="34" charset="0"/>
              </a:rPr>
              <a:t>E.g. </a:t>
            </a:r>
            <a:r>
              <a:rPr lang="en-US" dirty="0" err="1" smtClean="0">
                <a:latin typeface="Calibri" pitchFamily="34" charset="0"/>
                <a:cs typeface="Calibri" pitchFamily="34" charset="0"/>
              </a:rPr>
              <a:t>Misoprostol</a:t>
            </a:r>
            <a:r>
              <a:rPr lang="en-US" dirty="0" smtClean="0">
                <a:latin typeface="Calibri" pitchFamily="34" charset="0"/>
                <a:cs typeface="Calibri" pitchFamily="34" charset="0"/>
              </a:rPr>
              <a:t> </a:t>
            </a:r>
          </a:p>
          <a:p>
            <a:pPr eaLnBrk="1" hangingPunct="1">
              <a:lnSpc>
                <a:spcPct val="90000"/>
              </a:lnSpc>
              <a:buFontTx/>
              <a:buNone/>
            </a:pPr>
            <a:r>
              <a:rPr lang="en-US" b="1" dirty="0" err="1" smtClean="0">
                <a:latin typeface="Calibri" pitchFamily="34" charset="0"/>
                <a:cs typeface="Calibri" pitchFamily="34" charset="0"/>
              </a:rPr>
              <a:t>Adm</a:t>
            </a:r>
            <a:r>
              <a:rPr lang="en-US" b="1" dirty="0" smtClean="0">
                <a:latin typeface="Calibri" pitchFamily="34" charset="0"/>
                <a:cs typeface="Calibri" pitchFamily="34" charset="0"/>
              </a:rPr>
              <a:t>: </a:t>
            </a:r>
            <a:r>
              <a:rPr lang="en-US" dirty="0" smtClean="0">
                <a:latin typeface="Calibri" pitchFamily="34" charset="0"/>
                <a:cs typeface="Calibri" pitchFamily="34" charset="0"/>
              </a:rPr>
              <a:t>per oral</a:t>
            </a:r>
          </a:p>
          <a:p>
            <a:pPr eaLnBrk="1" hangingPunct="1">
              <a:lnSpc>
                <a:spcPct val="90000"/>
              </a:lnSpc>
              <a:buFontTx/>
              <a:buNone/>
            </a:pPr>
            <a:r>
              <a:rPr lang="en-US" b="1" dirty="0" err="1" smtClean="0">
                <a:latin typeface="Calibri" pitchFamily="34" charset="0"/>
                <a:cs typeface="Calibri" pitchFamily="34" charset="0"/>
              </a:rPr>
              <a:t>Uses:</a:t>
            </a:r>
            <a:r>
              <a:rPr lang="en-US" dirty="0" err="1" smtClean="0">
                <a:latin typeface="Calibri" pitchFamily="34" charset="0"/>
                <a:cs typeface="Calibri" pitchFamily="34" charset="0"/>
              </a:rPr>
              <a:t>Treatment</a:t>
            </a:r>
            <a:r>
              <a:rPr lang="en-US" dirty="0" smtClean="0">
                <a:latin typeface="Calibri" pitchFamily="34" charset="0"/>
                <a:cs typeface="Calibri" pitchFamily="34" charset="0"/>
              </a:rPr>
              <a:t> &amp; prevention of NSAID- induced ulcers.</a:t>
            </a:r>
          </a:p>
          <a:p>
            <a:pPr eaLnBrk="1" hangingPunct="1">
              <a:lnSpc>
                <a:spcPct val="90000"/>
              </a:lnSpc>
              <a:buFontTx/>
              <a:buNone/>
            </a:pPr>
            <a:r>
              <a:rPr lang="en-US" b="1" dirty="0" smtClean="0">
                <a:latin typeface="Calibri" pitchFamily="34" charset="0"/>
                <a:cs typeface="Calibri" pitchFamily="34" charset="0"/>
              </a:rPr>
              <a:t>S/E: </a:t>
            </a:r>
            <a:r>
              <a:rPr lang="en-US" dirty="0" err="1" smtClean="0">
                <a:latin typeface="Calibri" pitchFamily="34" charset="0"/>
                <a:cs typeface="Calibri" pitchFamily="34" charset="0"/>
              </a:rPr>
              <a:t>diarrhoea</a:t>
            </a:r>
            <a:r>
              <a:rPr lang="en-US" dirty="0" smtClean="0">
                <a:latin typeface="Calibri" pitchFamily="34" charset="0"/>
                <a:cs typeface="Calibri" pitchFamily="34" charset="0"/>
              </a:rPr>
              <a:t>, cramping abdominal pain.</a:t>
            </a:r>
          </a:p>
          <a:p>
            <a:pPr eaLnBrk="1" hangingPunct="1">
              <a:lnSpc>
                <a:spcPct val="90000"/>
              </a:lnSpc>
              <a:buFontTx/>
              <a:buNone/>
            </a:pPr>
            <a:r>
              <a:rPr lang="en-US" dirty="0" smtClean="0">
                <a:latin typeface="Calibri" pitchFamily="34" charset="0"/>
                <a:cs typeface="Calibri" pitchFamily="34" charset="0"/>
              </a:rPr>
              <a:t>Uterine contraction</a:t>
            </a:r>
          </a:p>
          <a:p>
            <a:pPr eaLnBrk="1" hangingPunct="1">
              <a:lnSpc>
                <a:spcPct val="90000"/>
              </a:lnSpc>
              <a:buFontTx/>
              <a:buNone/>
            </a:pPr>
            <a:r>
              <a:rPr lang="en-US" b="1" dirty="0" smtClean="0">
                <a:latin typeface="Calibri" pitchFamily="34" charset="0"/>
                <a:cs typeface="Calibri" pitchFamily="34" charset="0"/>
              </a:rPr>
              <a:t>C/I: </a:t>
            </a:r>
            <a:r>
              <a:rPr lang="en-US" dirty="0" smtClean="0">
                <a:latin typeface="Calibri" pitchFamily="34" charset="0"/>
                <a:cs typeface="Calibri" pitchFamily="34" charset="0"/>
              </a:rPr>
              <a:t>pregnancy or suspected pregnancy.</a:t>
            </a:r>
            <a:endParaRPr lang="en-GB"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algn="l"/>
            <a:r>
              <a:rPr lang="en-US" sz="3200" b="1" dirty="0" smtClean="0">
                <a:solidFill>
                  <a:schemeClr val="tx1"/>
                </a:solidFill>
                <a:latin typeface="Calibri" pitchFamily="34" charset="0"/>
                <a:cs typeface="Calibri" pitchFamily="34" charset="0"/>
              </a:rPr>
              <a:t>5. SUCRALFATE </a:t>
            </a:r>
            <a:endParaRPr lang="en-US" sz="3200" dirty="0" smtClean="0">
              <a:solidFill>
                <a:schemeClr val="tx1"/>
              </a:solidFill>
            </a:endParaRPr>
          </a:p>
        </p:txBody>
      </p:sp>
      <p:sp>
        <p:nvSpPr>
          <p:cNvPr id="7" name="Date Placeholder 6"/>
          <p:cNvSpPr>
            <a:spLocks noGrp="1"/>
          </p:cNvSpPr>
          <p:nvPr>
            <p:ph type="dt" sz="half" idx="10"/>
          </p:nvPr>
        </p:nvSpPr>
        <p:spPr/>
        <p:txBody>
          <a:bodyPr/>
          <a:lstStyle/>
          <a:p>
            <a:fld id="{79C61742-0D03-4077-A045-697D9A7EF349}"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10245" name="Slide Number Placeholder 4"/>
          <p:cNvSpPr>
            <a:spLocks noGrp="1"/>
          </p:cNvSpPr>
          <p:nvPr>
            <p:ph type="sldNum" sz="quarter" idx="12"/>
          </p:nvPr>
        </p:nvSpPr>
        <p:spPr>
          <a:noFill/>
        </p:spPr>
        <p:txBody>
          <a:bodyPr/>
          <a:lstStyle/>
          <a:p>
            <a:fld id="{4A7364F2-3282-4124-ACE8-993D9A0B36C5}" type="slidenum">
              <a:rPr lang="en-US" smtClean="0"/>
              <a:pPr/>
              <a:t>451</a:t>
            </a:fld>
            <a:endParaRPr lang="en-US" smtClean="0"/>
          </a:p>
        </p:txBody>
      </p:sp>
      <p:sp>
        <p:nvSpPr>
          <p:cNvPr id="10243" name="Content Placeholder 2"/>
          <p:cNvSpPr>
            <a:spLocks noGrp="1"/>
          </p:cNvSpPr>
          <p:nvPr>
            <p:ph sz="quarter" idx="1"/>
          </p:nvPr>
        </p:nvSpPr>
        <p:spPr/>
        <p:txBody>
          <a:bodyPr>
            <a:normAutofit/>
          </a:bodyPr>
          <a:lstStyle/>
          <a:p>
            <a:pPr eaLnBrk="1" hangingPunct="1">
              <a:lnSpc>
                <a:spcPct val="90000"/>
              </a:lnSpc>
              <a:buFontTx/>
              <a:buNone/>
            </a:pPr>
            <a:r>
              <a:rPr lang="en-US" b="1" dirty="0" err="1" smtClean="0">
                <a:latin typeface="Calibri" pitchFamily="34" charset="0"/>
                <a:cs typeface="Calibri" pitchFamily="34" charset="0"/>
              </a:rPr>
              <a:t>Mxn</a:t>
            </a:r>
            <a:r>
              <a:rPr lang="en-US" b="1" dirty="0" smtClean="0">
                <a:latin typeface="Calibri" pitchFamily="34" charset="0"/>
                <a:cs typeface="Calibri" pitchFamily="34" charset="0"/>
              </a:rPr>
              <a:t>: </a:t>
            </a:r>
            <a:r>
              <a:rPr lang="en-US" dirty="0" smtClean="0">
                <a:latin typeface="Calibri" pitchFamily="34" charset="0"/>
                <a:cs typeface="Calibri" pitchFamily="34" charset="0"/>
              </a:rPr>
              <a:t>forms a viscous, paste that binds selectively to ulcers for up to 6 hrs.</a:t>
            </a:r>
          </a:p>
          <a:p>
            <a:pPr eaLnBrk="1" hangingPunct="1">
              <a:lnSpc>
                <a:spcPct val="90000"/>
              </a:lnSpc>
              <a:buFontTx/>
              <a:buNone/>
            </a:pPr>
            <a:r>
              <a:rPr lang="en-US" b="1" dirty="0" smtClean="0">
                <a:latin typeface="Calibri" pitchFamily="34" charset="0"/>
                <a:cs typeface="Calibri" pitchFamily="34" charset="0"/>
              </a:rPr>
              <a:t>Effect: </a:t>
            </a:r>
            <a:r>
              <a:rPr lang="en-US" dirty="0" smtClean="0">
                <a:latin typeface="Calibri" pitchFamily="34" charset="0"/>
                <a:cs typeface="Calibri" pitchFamily="34" charset="0"/>
              </a:rPr>
              <a:t>provide a physical barrier preventing further erosion.</a:t>
            </a:r>
          </a:p>
          <a:p>
            <a:pPr eaLnBrk="1" hangingPunct="1">
              <a:lnSpc>
                <a:spcPct val="90000"/>
              </a:lnSpc>
              <a:buFontTx/>
              <a:buNone/>
            </a:pPr>
            <a:r>
              <a:rPr lang="en-US" b="1" dirty="0" err="1" smtClean="0">
                <a:latin typeface="Calibri" pitchFamily="34" charset="0"/>
                <a:cs typeface="Calibri" pitchFamily="34" charset="0"/>
              </a:rPr>
              <a:t>Adm</a:t>
            </a:r>
            <a:r>
              <a:rPr lang="en-US" b="1" dirty="0" smtClean="0">
                <a:latin typeface="Calibri" pitchFamily="34" charset="0"/>
                <a:cs typeface="Calibri" pitchFamily="34" charset="0"/>
              </a:rPr>
              <a:t>: </a:t>
            </a:r>
            <a:r>
              <a:rPr lang="en-US" dirty="0" smtClean="0">
                <a:latin typeface="Calibri" pitchFamily="34" charset="0"/>
                <a:cs typeface="Calibri" pitchFamily="34" charset="0"/>
              </a:rPr>
              <a:t>per oral, 1 hour before meals.</a:t>
            </a:r>
          </a:p>
          <a:p>
            <a:pPr eaLnBrk="1" hangingPunct="1">
              <a:lnSpc>
                <a:spcPct val="90000"/>
              </a:lnSpc>
              <a:buFontTx/>
              <a:buNone/>
            </a:pPr>
            <a:r>
              <a:rPr lang="en-US" b="1" dirty="0" smtClean="0">
                <a:latin typeface="Calibri" pitchFamily="34" charset="0"/>
                <a:cs typeface="Calibri" pitchFamily="34" charset="0"/>
              </a:rPr>
              <a:t>Use: </a:t>
            </a:r>
            <a:r>
              <a:rPr lang="en-US" dirty="0" smtClean="0">
                <a:latin typeface="Calibri" pitchFamily="34" charset="0"/>
                <a:cs typeface="Calibri" pitchFamily="34" charset="0"/>
              </a:rPr>
              <a:t>prevention of stress-related bleeding.</a:t>
            </a:r>
          </a:p>
          <a:p>
            <a:pPr eaLnBrk="1" hangingPunct="1">
              <a:lnSpc>
                <a:spcPct val="90000"/>
              </a:lnSpc>
              <a:buFontTx/>
              <a:buNone/>
            </a:pPr>
            <a:r>
              <a:rPr lang="en-US" b="1" dirty="0" smtClean="0">
                <a:latin typeface="Calibri" pitchFamily="34" charset="0"/>
                <a:cs typeface="Calibri" pitchFamily="34" charset="0"/>
              </a:rPr>
              <a:t>S/E</a:t>
            </a:r>
            <a:r>
              <a:rPr lang="en-US" dirty="0" smtClean="0">
                <a:latin typeface="Calibri" pitchFamily="34" charset="0"/>
                <a:cs typeface="Calibri" pitchFamily="34" charset="0"/>
              </a:rPr>
              <a:t>: constipation</a:t>
            </a:r>
          </a:p>
          <a:p>
            <a:pPr eaLnBrk="1" hangingPunct="1">
              <a:lnSpc>
                <a:spcPct val="90000"/>
              </a:lnSpc>
              <a:buFontTx/>
              <a:buNone/>
            </a:pPr>
            <a:endParaRPr lang="en-US" b="1" dirty="0" smtClean="0">
              <a:latin typeface="Calibri" pitchFamily="34" charset="0"/>
              <a:cs typeface="Calibri" pitchFamily="34" charset="0"/>
            </a:endParaRPr>
          </a:p>
          <a:p>
            <a:pPr eaLnBrk="1" hangingPunct="1">
              <a:lnSpc>
                <a:spcPct val="90000"/>
              </a:lnSpc>
              <a:buFontTx/>
              <a:buNone/>
            </a:pPr>
            <a:r>
              <a:rPr lang="en-US" b="1" dirty="0" smtClean="0">
                <a:latin typeface="Calibri" pitchFamily="34" charset="0"/>
                <a:cs typeface="Calibri" pitchFamily="34" charset="0"/>
              </a:rPr>
              <a:t>Other </a:t>
            </a:r>
            <a:r>
              <a:rPr lang="en-US" b="1" dirty="0" err="1" smtClean="0">
                <a:latin typeface="Calibri" pitchFamily="34" charset="0"/>
                <a:cs typeface="Calibri" pitchFamily="34" charset="0"/>
              </a:rPr>
              <a:t>cytoprotectants</a:t>
            </a:r>
            <a:r>
              <a:rPr lang="en-US" dirty="0" smtClean="0">
                <a:latin typeface="Calibri" pitchFamily="34" charset="0"/>
                <a:cs typeface="Calibri" pitchFamily="34" charset="0"/>
              </a:rPr>
              <a:t>:  bismuth compounds</a:t>
            </a:r>
          </a:p>
          <a:p>
            <a:pPr>
              <a:buFontTx/>
              <a:buNone/>
            </a:pPr>
            <a:endParaRPr lang="en-US" dirty="0" smtClean="0"/>
          </a:p>
        </p:txBody>
      </p:sp>
    </p:spTree>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CFB3B572-ABD6-47C3-ADF8-FB451F48DE0F}"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11268" name="Slide Number Placeholder 3"/>
          <p:cNvSpPr>
            <a:spLocks noGrp="1"/>
          </p:cNvSpPr>
          <p:nvPr>
            <p:ph type="sldNum" sz="quarter" idx="12"/>
          </p:nvPr>
        </p:nvSpPr>
        <p:spPr>
          <a:noFill/>
        </p:spPr>
        <p:txBody>
          <a:bodyPr/>
          <a:lstStyle/>
          <a:p>
            <a:fld id="{E2E6F871-04A2-4443-8D66-6888BC76917C}" type="slidenum">
              <a:rPr lang="en-US" smtClean="0"/>
              <a:pPr/>
              <a:t>452</a:t>
            </a:fld>
            <a:endParaRPr lang="en-US" smtClean="0"/>
          </a:p>
        </p:txBody>
      </p:sp>
      <p:sp>
        <p:nvSpPr>
          <p:cNvPr id="11266" name="Rectangle 2"/>
          <p:cNvSpPr>
            <a:spLocks noGrp="1" noChangeArrowheads="1"/>
          </p:cNvSpPr>
          <p:nvPr>
            <p:ph sz="quarter" idx="1"/>
          </p:nvPr>
        </p:nvSpPr>
        <p:spPr>
          <a:xfrm>
            <a:off x="457200" y="404813"/>
            <a:ext cx="8229600" cy="5721350"/>
          </a:xfrm>
        </p:spPr>
        <p:txBody>
          <a:bodyPr/>
          <a:lstStyle/>
          <a:p>
            <a:pPr eaLnBrk="1" hangingPunct="1">
              <a:lnSpc>
                <a:spcPct val="80000"/>
              </a:lnSpc>
              <a:buFontTx/>
              <a:buNone/>
            </a:pPr>
            <a:r>
              <a:rPr lang="en-US" b="1" dirty="0" smtClean="0">
                <a:latin typeface="Calibri" pitchFamily="34" charset="0"/>
                <a:cs typeface="Calibri" pitchFamily="34" charset="0"/>
              </a:rPr>
              <a:t>6. ANTACIDS</a:t>
            </a:r>
          </a:p>
          <a:p>
            <a:pPr eaLnBrk="1" hangingPunct="1">
              <a:lnSpc>
                <a:spcPct val="80000"/>
              </a:lnSpc>
              <a:buFontTx/>
              <a:buNone/>
            </a:pPr>
            <a:r>
              <a:rPr lang="en-US" b="1" dirty="0" err="1" smtClean="0">
                <a:latin typeface="Calibri" pitchFamily="34" charset="0"/>
                <a:cs typeface="Calibri" pitchFamily="34" charset="0"/>
              </a:rPr>
              <a:t>Mxn</a:t>
            </a:r>
            <a:r>
              <a:rPr lang="en-US" dirty="0" smtClean="0">
                <a:latin typeface="Calibri" pitchFamily="34" charset="0"/>
                <a:cs typeface="Calibri" pitchFamily="34" charset="0"/>
              </a:rPr>
              <a:t>: </a:t>
            </a:r>
            <a:r>
              <a:rPr lang="en-US" dirty="0" err="1" smtClean="0">
                <a:latin typeface="Calibri" pitchFamily="34" charset="0"/>
                <a:cs typeface="Calibri" pitchFamily="34" charset="0"/>
              </a:rPr>
              <a:t>neutralise</a:t>
            </a:r>
            <a:r>
              <a:rPr lang="en-US" dirty="0" smtClean="0">
                <a:latin typeface="Calibri" pitchFamily="34" charset="0"/>
                <a:cs typeface="Calibri" pitchFamily="34" charset="0"/>
              </a:rPr>
              <a:t> gastric acid due to their alkaline </a:t>
            </a:r>
          </a:p>
          <a:p>
            <a:pPr eaLnBrk="1" hangingPunct="1">
              <a:lnSpc>
                <a:spcPct val="80000"/>
              </a:lnSpc>
              <a:buFontTx/>
              <a:buNone/>
            </a:pPr>
            <a:r>
              <a:rPr lang="en-US" dirty="0" smtClean="0">
                <a:latin typeface="Calibri" pitchFamily="34" charset="0"/>
                <a:cs typeface="Calibri" pitchFamily="34" charset="0"/>
              </a:rPr>
              <a:t>nature.</a:t>
            </a:r>
          </a:p>
          <a:p>
            <a:pPr eaLnBrk="1" hangingPunct="1">
              <a:lnSpc>
                <a:spcPct val="80000"/>
              </a:lnSpc>
              <a:buFontTx/>
              <a:buNone/>
            </a:pPr>
            <a:r>
              <a:rPr lang="en-US" dirty="0" smtClean="0">
                <a:latin typeface="Calibri" pitchFamily="34" charset="0"/>
                <a:cs typeface="Calibri" pitchFamily="34" charset="0"/>
              </a:rPr>
              <a:t>E.g. sodium bicarbonate (NaHCO</a:t>
            </a:r>
            <a:r>
              <a:rPr lang="en-US" baseline="-25000" dirty="0" smtClean="0">
                <a:latin typeface="Calibri" pitchFamily="34" charset="0"/>
                <a:cs typeface="Calibri" pitchFamily="34" charset="0"/>
              </a:rPr>
              <a:t>3</a:t>
            </a:r>
            <a:r>
              <a:rPr lang="en-US" dirty="0" smtClean="0">
                <a:latin typeface="Calibri" pitchFamily="34" charset="0"/>
                <a:cs typeface="Calibri" pitchFamily="34" charset="0"/>
              </a:rPr>
              <a:t>), magnesium hydroxide (Mg(OH)</a:t>
            </a:r>
            <a:r>
              <a:rPr lang="en-US" baseline="-25000" dirty="0" smtClean="0">
                <a:latin typeface="Calibri" pitchFamily="34" charset="0"/>
                <a:cs typeface="Calibri" pitchFamily="34" charset="0"/>
              </a:rPr>
              <a:t>2</a:t>
            </a:r>
            <a:r>
              <a:rPr lang="en-US" dirty="0" smtClean="0">
                <a:latin typeface="Calibri" pitchFamily="34" charset="0"/>
                <a:cs typeface="Calibri" pitchFamily="34" charset="0"/>
              </a:rPr>
              <a:t>, </a:t>
            </a:r>
            <a:r>
              <a:rPr lang="en-US" dirty="0" err="1" smtClean="0">
                <a:latin typeface="Calibri" pitchFamily="34" charset="0"/>
                <a:cs typeface="Calibri" pitchFamily="34" charset="0"/>
              </a:rPr>
              <a:t>aluminium</a:t>
            </a:r>
            <a:r>
              <a:rPr lang="en-US" dirty="0" smtClean="0">
                <a:latin typeface="Calibri" pitchFamily="34" charset="0"/>
                <a:cs typeface="Calibri" pitchFamily="34" charset="0"/>
              </a:rPr>
              <a:t> hydroxide (AL(OH)</a:t>
            </a:r>
            <a:r>
              <a:rPr lang="en-US" baseline="-25000" dirty="0" smtClean="0">
                <a:latin typeface="Calibri" pitchFamily="34" charset="0"/>
                <a:cs typeface="Calibri" pitchFamily="34" charset="0"/>
              </a:rPr>
              <a:t>3</a:t>
            </a:r>
            <a:r>
              <a:rPr lang="en-US" dirty="0" smtClean="0">
                <a:latin typeface="Calibri" pitchFamily="34" charset="0"/>
                <a:cs typeface="Calibri" pitchFamily="34" charset="0"/>
              </a:rPr>
              <a:t>,magnesium </a:t>
            </a:r>
            <a:r>
              <a:rPr lang="en-US" dirty="0" err="1" smtClean="0">
                <a:latin typeface="Calibri" pitchFamily="34" charset="0"/>
                <a:cs typeface="Calibri" pitchFamily="34" charset="0"/>
              </a:rPr>
              <a:t>trisilicate</a:t>
            </a:r>
            <a:r>
              <a:rPr lang="en-US" dirty="0" smtClean="0">
                <a:latin typeface="Calibri" pitchFamily="34" charset="0"/>
                <a:cs typeface="Calibri" pitchFamily="34" charset="0"/>
              </a:rPr>
              <a:t>. </a:t>
            </a:r>
          </a:p>
          <a:p>
            <a:pPr eaLnBrk="1" hangingPunct="1">
              <a:lnSpc>
                <a:spcPct val="80000"/>
              </a:lnSpc>
              <a:buFontTx/>
              <a:buNone/>
            </a:pPr>
            <a:r>
              <a:rPr lang="en-GB" b="1" dirty="0" err="1" smtClean="0">
                <a:latin typeface="Calibri" pitchFamily="34" charset="0"/>
                <a:cs typeface="Calibri" pitchFamily="34" charset="0"/>
              </a:rPr>
              <a:t>Adm</a:t>
            </a:r>
            <a:r>
              <a:rPr lang="en-GB" b="1" dirty="0" smtClean="0">
                <a:latin typeface="Calibri" pitchFamily="34" charset="0"/>
                <a:cs typeface="Calibri" pitchFamily="34" charset="0"/>
              </a:rPr>
              <a:t>: </a:t>
            </a:r>
            <a:r>
              <a:rPr lang="en-GB" dirty="0" smtClean="0">
                <a:latin typeface="Calibri" pitchFamily="34" charset="0"/>
                <a:cs typeface="Calibri" pitchFamily="34" charset="0"/>
              </a:rPr>
              <a:t>per oral</a:t>
            </a:r>
          </a:p>
          <a:p>
            <a:pPr eaLnBrk="1" hangingPunct="1">
              <a:lnSpc>
                <a:spcPct val="80000"/>
              </a:lnSpc>
              <a:buFontTx/>
              <a:buNone/>
            </a:pPr>
            <a:r>
              <a:rPr lang="en-GB" b="1" dirty="0" smtClean="0">
                <a:latin typeface="Calibri" pitchFamily="34" charset="0"/>
                <a:cs typeface="Calibri" pitchFamily="34" charset="0"/>
              </a:rPr>
              <a:t>S/E:</a:t>
            </a:r>
          </a:p>
          <a:p>
            <a:pPr eaLnBrk="1" hangingPunct="1">
              <a:lnSpc>
                <a:spcPct val="80000"/>
              </a:lnSpc>
            </a:pPr>
            <a:r>
              <a:rPr lang="en-GB" dirty="0" smtClean="0">
                <a:latin typeface="Calibri" pitchFamily="34" charset="0"/>
                <a:cs typeface="Calibri" pitchFamily="34" charset="0"/>
              </a:rPr>
              <a:t>Metabolic alkalosis, belching, fluid retention (NaHCO</a:t>
            </a:r>
            <a:r>
              <a:rPr lang="en-GB" baseline="-25000" dirty="0" smtClean="0">
                <a:latin typeface="Calibri" pitchFamily="34" charset="0"/>
                <a:cs typeface="Calibri" pitchFamily="34" charset="0"/>
              </a:rPr>
              <a:t>3</a:t>
            </a:r>
            <a:r>
              <a:rPr lang="en-GB" dirty="0" smtClean="0">
                <a:latin typeface="Calibri" pitchFamily="34" charset="0"/>
                <a:cs typeface="Calibri" pitchFamily="34" charset="0"/>
              </a:rPr>
              <a:t>)</a:t>
            </a:r>
          </a:p>
          <a:p>
            <a:pPr eaLnBrk="1" hangingPunct="1">
              <a:lnSpc>
                <a:spcPct val="80000"/>
              </a:lnSpc>
            </a:pPr>
            <a:r>
              <a:rPr lang="en-GB" dirty="0" smtClean="0">
                <a:latin typeface="Calibri" pitchFamily="34" charset="0"/>
                <a:cs typeface="Calibri" pitchFamily="34" charset="0"/>
              </a:rPr>
              <a:t>Diarrhoea {Mg(OH)</a:t>
            </a:r>
            <a:r>
              <a:rPr lang="en-GB" baseline="-25000" dirty="0" smtClean="0">
                <a:latin typeface="Calibri" pitchFamily="34" charset="0"/>
                <a:cs typeface="Calibri" pitchFamily="34" charset="0"/>
              </a:rPr>
              <a:t>2</a:t>
            </a:r>
            <a:r>
              <a:rPr lang="en-GB" sz="3600" dirty="0" smtClean="0">
                <a:latin typeface="Calibri" pitchFamily="34" charset="0"/>
                <a:cs typeface="Calibri" pitchFamily="34" charset="0"/>
              </a:rPr>
              <a:t>}</a:t>
            </a:r>
            <a:endParaRPr lang="en-GB" dirty="0" smtClean="0">
              <a:latin typeface="Calibri" pitchFamily="34" charset="0"/>
              <a:cs typeface="Calibri" pitchFamily="34" charset="0"/>
            </a:endParaRPr>
          </a:p>
          <a:p>
            <a:pPr eaLnBrk="1" hangingPunct="1">
              <a:lnSpc>
                <a:spcPct val="80000"/>
              </a:lnSpc>
            </a:pPr>
            <a:r>
              <a:rPr lang="en-GB" dirty="0" smtClean="0">
                <a:latin typeface="Calibri" pitchFamily="34" charset="0"/>
                <a:cs typeface="Calibri" pitchFamily="34" charset="0"/>
              </a:rPr>
              <a:t>Constipation {AL(OH)</a:t>
            </a:r>
            <a:r>
              <a:rPr lang="en-GB" baseline="-25000" dirty="0" smtClean="0">
                <a:latin typeface="Calibri" pitchFamily="34" charset="0"/>
                <a:cs typeface="Calibri" pitchFamily="34" charset="0"/>
              </a:rPr>
              <a:t>3</a:t>
            </a:r>
            <a:r>
              <a:rPr lang="en-GB" dirty="0" smtClean="0">
                <a:latin typeface="Calibri" pitchFamily="34" charset="0"/>
                <a:cs typeface="Calibri" pitchFamily="34" charset="0"/>
              </a:rPr>
              <a:t>}</a:t>
            </a:r>
          </a:p>
          <a:p>
            <a:pPr eaLnBrk="1" hangingPunct="1">
              <a:lnSpc>
                <a:spcPct val="80000"/>
              </a:lnSpc>
              <a:buFontTx/>
              <a:buNone/>
            </a:pPr>
            <a:endParaRPr lang="en-US" b="1"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2E6A3B61-2B60-4015-ADC1-4CCADF5BC0F0}"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12292" name="Slide Number Placeholder 3"/>
          <p:cNvSpPr>
            <a:spLocks noGrp="1"/>
          </p:cNvSpPr>
          <p:nvPr>
            <p:ph type="sldNum" sz="quarter" idx="12"/>
          </p:nvPr>
        </p:nvSpPr>
        <p:spPr>
          <a:noFill/>
        </p:spPr>
        <p:txBody>
          <a:bodyPr/>
          <a:lstStyle/>
          <a:p>
            <a:fld id="{60D01439-6919-4479-AF11-2BFEA8B0635B}" type="slidenum">
              <a:rPr lang="en-US" smtClean="0"/>
              <a:pPr/>
              <a:t>453</a:t>
            </a:fld>
            <a:endParaRPr lang="en-US" smtClean="0"/>
          </a:p>
        </p:txBody>
      </p:sp>
      <p:sp>
        <p:nvSpPr>
          <p:cNvPr id="12290" name="Rectangle 2"/>
          <p:cNvSpPr>
            <a:spLocks noGrp="1" noChangeArrowheads="1"/>
          </p:cNvSpPr>
          <p:nvPr>
            <p:ph sz="quarter" idx="1"/>
          </p:nvPr>
        </p:nvSpPr>
        <p:spPr>
          <a:xfrm>
            <a:off x="179388" y="404813"/>
            <a:ext cx="8713787" cy="6048375"/>
          </a:xfrm>
        </p:spPr>
        <p:txBody>
          <a:bodyPr/>
          <a:lstStyle/>
          <a:p>
            <a:pPr eaLnBrk="1" hangingPunct="1">
              <a:lnSpc>
                <a:spcPct val="80000"/>
              </a:lnSpc>
              <a:buFontTx/>
              <a:buNone/>
            </a:pPr>
            <a:r>
              <a:rPr lang="en-US" b="1" dirty="0" smtClean="0">
                <a:latin typeface="Calibri" pitchFamily="34" charset="0"/>
                <a:cs typeface="Calibri" pitchFamily="34" charset="0"/>
              </a:rPr>
              <a:t>DRUGS FOR </a:t>
            </a:r>
            <a:r>
              <a:rPr lang="en-US" b="1" i="1" dirty="0" smtClean="0">
                <a:latin typeface="Calibri" pitchFamily="34" charset="0"/>
                <a:cs typeface="Calibri" pitchFamily="34" charset="0"/>
              </a:rPr>
              <a:t>H. pylori </a:t>
            </a:r>
            <a:r>
              <a:rPr lang="en-US" b="1" dirty="0" smtClean="0">
                <a:latin typeface="Calibri" pitchFamily="34" charset="0"/>
                <a:cs typeface="Calibri" pitchFamily="34" charset="0"/>
              </a:rPr>
              <a:t>ERADICATION</a:t>
            </a:r>
            <a:endParaRPr lang="en-US" dirty="0" smtClean="0">
              <a:latin typeface="Calibri" pitchFamily="34" charset="0"/>
              <a:cs typeface="Calibri" pitchFamily="34" charset="0"/>
            </a:endParaRPr>
          </a:p>
          <a:p>
            <a:pPr eaLnBrk="1" hangingPunct="1">
              <a:lnSpc>
                <a:spcPct val="80000"/>
              </a:lnSpc>
            </a:pPr>
            <a:r>
              <a:rPr lang="en-US" dirty="0" smtClean="0">
                <a:latin typeface="Calibri" pitchFamily="34" charset="0"/>
                <a:cs typeface="Calibri" pitchFamily="34" charset="0"/>
              </a:rPr>
              <a:t>A combination therapy is used in </a:t>
            </a:r>
            <a:r>
              <a:rPr lang="en-US" dirty="0" err="1" smtClean="0">
                <a:latin typeface="Calibri" pitchFamily="34" charset="0"/>
                <a:cs typeface="Calibri" pitchFamily="34" charset="0"/>
              </a:rPr>
              <a:t>H.pylori</a:t>
            </a:r>
            <a:r>
              <a:rPr lang="en-US" dirty="0" smtClean="0">
                <a:latin typeface="Calibri" pitchFamily="34" charset="0"/>
                <a:cs typeface="Calibri" pitchFamily="34" charset="0"/>
              </a:rPr>
              <a:t> associated ulcers for complete eradication. </a:t>
            </a:r>
          </a:p>
          <a:p>
            <a:pPr eaLnBrk="1" hangingPunct="1">
              <a:lnSpc>
                <a:spcPct val="80000"/>
              </a:lnSpc>
            </a:pPr>
            <a:endParaRPr lang="en-US" dirty="0" smtClean="0">
              <a:latin typeface="Calibri" pitchFamily="34" charset="0"/>
              <a:cs typeface="Calibri" pitchFamily="34" charset="0"/>
            </a:endParaRPr>
          </a:p>
          <a:p>
            <a:pPr eaLnBrk="1" hangingPunct="1">
              <a:lnSpc>
                <a:spcPct val="80000"/>
              </a:lnSpc>
              <a:buFont typeface="Wingdings" pitchFamily="2" charset="2"/>
              <a:buChar char="v"/>
            </a:pPr>
            <a:r>
              <a:rPr lang="en-US" dirty="0" smtClean="0">
                <a:latin typeface="Calibri" pitchFamily="34" charset="0"/>
                <a:cs typeface="Calibri" pitchFamily="34" charset="0"/>
              </a:rPr>
              <a:t>PPI </a:t>
            </a:r>
            <a:r>
              <a:rPr lang="en-US" b="1" dirty="0" smtClean="0">
                <a:latin typeface="Calibri" pitchFamily="34" charset="0"/>
                <a:cs typeface="Calibri" pitchFamily="34" charset="0"/>
              </a:rPr>
              <a:t>+ </a:t>
            </a:r>
            <a:r>
              <a:rPr lang="en-US" dirty="0" err="1" smtClean="0">
                <a:latin typeface="Calibri" pitchFamily="34" charset="0"/>
                <a:cs typeface="Calibri" pitchFamily="34" charset="0"/>
              </a:rPr>
              <a:t>clarithromycin</a:t>
            </a:r>
            <a:r>
              <a:rPr lang="en-US" dirty="0" smtClean="0">
                <a:latin typeface="Calibri" pitchFamily="34" charset="0"/>
                <a:cs typeface="Calibri" pitchFamily="34" charset="0"/>
              </a:rPr>
              <a:t> </a:t>
            </a:r>
            <a:r>
              <a:rPr lang="en-US" b="1" dirty="0" smtClean="0">
                <a:latin typeface="Calibri" pitchFamily="34" charset="0"/>
                <a:cs typeface="Calibri" pitchFamily="34" charset="0"/>
              </a:rPr>
              <a:t>+ </a:t>
            </a:r>
            <a:r>
              <a:rPr lang="en-US" dirty="0" smtClean="0">
                <a:latin typeface="Calibri" pitchFamily="34" charset="0"/>
                <a:cs typeface="Calibri" pitchFamily="34" charset="0"/>
              </a:rPr>
              <a:t>amoxicillin/</a:t>
            </a:r>
            <a:r>
              <a:rPr lang="en-US" dirty="0" err="1" smtClean="0">
                <a:latin typeface="Calibri" pitchFamily="34" charset="0"/>
                <a:cs typeface="Calibri" pitchFamily="34" charset="0"/>
              </a:rPr>
              <a:t>metronidazole</a:t>
            </a:r>
            <a:r>
              <a:rPr lang="en-US" b="1" dirty="0" smtClean="0">
                <a:latin typeface="Calibri" pitchFamily="34" charset="0"/>
                <a:cs typeface="Calibri" pitchFamily="34" charset="0"/>
              </a:rPr>
              <a:t>.</a:t>
            </a:r>
          </a:p>
          <a:p>
            <a:pPr>
              <a:lnSpc>
                <a:spcPct val="80000"/>
              </a:lnSpc>
              <a:buFont typeface="Wingdings" pitchFamily="2" charset="2"/>
              <a:buChar char="v"/>
            </a:pPr>
            <a:r>
              <a:rPr lang="en-US" dirty="0" err="1" smtClean="0"/>
              <a:t>i.e</a:t>
            </a:r>
            <a:r>
              <a:rPr lang="en-US" dirty="0" smtClean="0"/>
              <a:t> The standard therapy is a one week triple therapy consisting of a proton pump inhibitor such as </a:t>
            </a:r>
            <a:r>
              <a:rPr lang="en-US" dirty="0" err="1" smtClean="0"/>
              <a:t>Omeprazole</a:t>
            </a:r>
            <a:r>
              <a:rPr lang="en-US" dirty="0" smtClean="0"/>
              <a:t> and the antibiotics </a:t>
            </a:r>
            <a:r>
              <a:rPr lang="en-US" dirty="0" err="1" smtClean="0"/>
              <a:t>Clarithromycin</a:t>
            </a:r>
            <a:r>
              <a:rPr lang="en-US" dirty="0" smtClean="0"/>
              <a:t> and Amoxicillin</a:t>
            </a:r>
            <a:endParaRPr lang="en-US"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235E32BE-D73F-4B0B-BC1F-6D9ECF600F56}"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13316" name="Slide Number Placeholder 3"/>
          <p:cNvSpPr>
            <a:spLocks noGrp="1"/>
          </p:cNvSpPr>
          <p:nvPr>
            <p:ph type="sldNum" sz="quarter" idx="12"/>
          </p:nvPr>
        </p:nvSpPr>
        <p:spPr>
          <a:noFill/>
        </p:spPr>
        <p:txBody>
          <a:bodyPr/>
          <a:lstStyle/>
          <a:p>
            <a:fld id="{125FE580-1F03-4B13-9AFF-714D5798FAF9}" type="slidenum">
              <a:rPr lang="en-US" smtClean="0"/>
              <a:pPr/>
              <a:t>454</a:t>
            </a:fld>
            <a:endParaRPr lang="en-US" smtClean="0"/>
          </a:p>
        </p:txBody>
      </p:sp>
      <p:sp>
        <p:nvSpPr>
          <p:cNvPr id="13314" name="Rectangle 2"/>
          <p:cNvSpPr>
            <a:spLocks noGrp="1" noChangeArrowheads="1"/>
          </p:cNvSpPr>
          <p:nvPr>
            <p:ph sz="quarter" idx="1"/>
          </p:nvPr>
        </p:nvSpPr>
        <p:spPr>
          <a:xfrm>
            <a:off x="250825" y="0"/>
            <a:ext cx="8713788" cy="6669088"/>
          </a:xfrm>
        </p:spPr>
        <p:txBody>
          <a:bodyPr/>
          <a:lstStyle/>
          <a:p>
            <a:pPr eaLnBrk="1" hangingPunct="1">
              <a:buFontTx/>
              <a:buNone/>
            </a:pPr>
            <a:r>
              <a:rPr lang="en-US" b="1" u="sng" dirty="0" smtClean="0">
                <a:latin typeface="Comic Sans MS" pitchFamily="66" charset="0"/>
                <a:cs typeface="Calibri" pitchFamily="34" charset="0"/>
              </a:rPr>
              <a:t>B: ANTIEMETIC AGENTS</a:t>
            </a:r>
          </a:p>
          <a:p>
            <a:pPr eaLnBrk="1" hangingPunct="1"/>
            <a:r>
              <a:rPr lang="en-US" dirty="0" smtClean="0">
                <a:latin typeface="Calibri" pitchFamily="34" charset="0"/>
                <a:cs typeface="Calibri" pitchFamily="34" charset="0"/>
              </a:rPr>
              <a:t>Vomiting is controlled by vomiting centre in brainstem (rich in serotonin, histamine H</a:t>
            </a:r>
            <a:r>
              <a:rPr lang="en-US" baseline="-25000" dirty="0" smtClean="0">
                <a:latin typeface="Calibri" pitchFamily="34" charset="0"/>
                <a:cs typeface="Calibri" pitchFamily="34" charset="0"/>
              </a:rPr>
              <a:t>1</a:t>
            </a:r>
            <a:r>
              <a:rPr lang="en-US" dirty="0" smtClean="0">
                <a:latin typeface="Calibri" pitchFamily="34" charset="0"/>
                <a:cs typeface="Calibri" pitchFamily="34" charset="0"/>
              </a:rPr>
              <a:t> receptors)</a:t>
            </a:r>
          </a:p>
          <a:p>
            <a:pPr eaLnBrk="1" hangingPunct="1"/>
            <a:r>
              <a:rPr lang="en-US" dirty="0" smtClean="0">
                <a:latin typeface="Calibri" pitchFamily="34" charset="0"/>
                <a:cs typeface="Calibri" pitchFamily="34" charset="0"/>
              </a:rPr>
              <a:t>Input to the vomiting centre comes from:</a:t>
            </a:r>
          </a:p>
          <a:p>
            <a:pPr lvl="1" eaLnBrk="1" hangingPunct="1"/>
            <a:r>
              <a:rPr lang="en-US" dirty="0" smtClean="0">
                <a:latin typeface="Calibri" pitchFamily="34" charset="0"/>
                <a:cs typeface="Calibri" pitchFamily="34" charset="0"/>
              </a:rPr>
              <a:t>Chemoreceptor trigger zone (CTZ), rich in dopamine &amp;serotonin receptors.</a:t>
            </a:r>
          </a:p>
          <a:p>
            <a:pPr lvl="1" eaLnBrk="1" hangingPunct="1"/>
            <a:r>
              <a:rPr lang="en-US" dirty="0" smtClean="0">
                <a:latin typeface="Calibri" pitchFamily="34" charset="0"/>
                <a:cs typeface="Calibri" pitchFamily="34" charset="0"/>
              </a:rPr>
              <a:t>Vestibular system </a:t>
            </a:r>
          </a:p>
          <a:p>
            <a:pPr lvl="1" eaLnBrk="1" hangingPunct="1"/>
            <a:r>
              <a:rPr lang="en-US" dirty="0" smtClean="0">
                <a:latin typeface="Calibri" pitchFamily="34" charset="0"/>
                <a:cs typeface="Calibri" pitchFamily="34" charset="0"/>
              </a:rPr>
              <a:t>Irritation of pharynx (via </a:t>
            </a:r>
            <a:r>
              <a:rPr lang="en-US" dirty="0" err="1" smtClean="0">
                <a:latin typeface="Calibri" pitchFamily="34" charset="0"/>
                <a:cs typeface="Calibri" pitchFamily="34" charset="0"/>
              </a:rPr>
              <a:t>vagus</a:t>
            </a:r>
            <a:r>
              <a:rPr lang="en-US" dirty="0" smtClean="0">
                <a:latin typeface="Calibri" pitchFamily="34" charset="0"/>
                <a:cs typeface="Calibri" pitchFamily="34" charset="0"/>
              </a:rPr>
              <a:t> nerve)</a:t>
            </a:r>
          </a:p>
          <a:p>
            <a:pPr lvl="1" eaLnBrk="1" hangingPunct="1"/>
            <a:r>
              <a:rPr lang="en-US" dirty="0" smtClean="0">
                <a:latin typeface="Calibri" pitchFamily="34" charset="0"/>
                <a:cs typeface="Calibri" pitchFamily="34" charset="0"/>
              </a:rPr>
              <a:t>Irritation of GIT mucosa (via serotonin receptors)</a:t>
            </a:r>
          </a:p>
          <a:p>
            <a:pPr lvl="1" eaLnBrk="1" hangingPunct="1">
              <a:buFontTx/>
              <a:buNone/>
            </a:pPr>
            <a:r>
              <a:rPr lang="en-US" sz="3200" i="1" dirty="0" smtClean="0">
                <a:latin typeface="Calibri" pitchFamily="34" charset="0"/>
                <a:cs typeface="Calibri" pitchFamily="34" charset="0"/>
              </a:rPr>
              <a:t>NB: </a:t>
            </a:r>
            <a:r>
              <a:rPr lang="en-US" sz="3200" i="1" dirty="0" err="1" smtClean="0">
                <a:latin typeface="Calibri" pitchFamily="34" charset="0"/>
                <a:cs typeface="Calibri" pitchFamily="34" charset="0"/>
              </a:rPr>
              <a:t>Antiemetics</a:t>
            </a:r>
            <a:r>
              <a:rPr lang="en-US" sz="3200" i="1" dirty="0" smtClean="0">
                <a:latin typeface="Calibri" pitchFamily="34" charset="0"/>
                <a:cs typeface="Calibri" pitchFamily="34" charset="0"/>
              </a:rPr>
              <a:t> block this input to the vomiting centre.</a:t>
            </a:r>
          </a:p>
          <a:p>
            <a:pPr eaLnBrk="1" hangingPunct="1">
              <a:buFontTx/>
              <a:buNone/>
            </a:pPr>
            <a:endParaRPr lang="en-US"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E0E267CF-F9DD-45E3-A5B5-1C9AC106DF8B}"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14340" name="Slide Number Placeholder 3"/>
          <p:cNvSpPr>
            <a:spLocks noGrp="1"/>
          </p:cNvSpPr>
          <p:nvPr>
            <p:ph type="sldNum" sz="quarter" idx="12"/>
          </p:nvPr>
        </p:nvSpPr>
        <p:spPr>
          <a:noFill/>
        </p:spPr>
        <p:txBody>
          <a:bodyPr/>
          <a:lstStyle/>
          <a:p>
            <a:fld id="{8435E4AC-BEB2-4A5C-B9E4-C3710AD6A0B6}" type="slidenum">
              <a:rPr lang="en-US" smtClean="0"/>
              <a:pPr/>
              <a:t>455</a:t>
            </a:fld>
            <a:endParaRPr lang="en-US" smtClean="0"/>
          </a:p>
        </p:txBody>
      </p:sp>
      <p:sp>
        <p:nvSpPr>
          <p:cNvPr id="14338" name="Rectangle 2"/>
          <p:cNvSpPr>
            <a:spLocks noGrp="1" noChangeArrowheads="1"/>
          </p:cNvSpPr>
          <p:nvPr>
            <p:ph sz="quarter" idx="1"/>
          </p:nvPr>
        </p:nvSpPr>
        <p:spPr>
          <a:xfrm>
            <a:off x="179388" y="304800"/>
            <a:ext cx="8785225" cy="6324600"/>
          </a:xfrm>
        </p:spPr>
        <p:txBody>
          <a:bodyPr>
            <a:normAutofit/>
          </a:bodyPr>
          <a:lstStyle/>
          <a:p>
            <a:pPr marL="609600" indent="-609600" eaLnBrk="1" hangingPunct="1">
              <a:lnSpc>
                <a:spcPct val="90000"/>
              </a:lnSpc>
              <a:buFontTx/>
              <a:buNone/>
            </a:pPr>
            <a:r>
              <a:rPr lang="en-US" b="1" dirty="0" smtClean="0">
                <a:latin typeface="Calibri" pitchFamily="34" charset="0"/>
                <a:cs typeface="Calibri" pitchFamily="34" charset="0"/>
              </a:rPr>
              <a:t>1: DOPAMINE D</a:t>
            </a:r>
            <a:r>
              <a:rPr lang="en-US" b="1" baseline="-25000" dirty="0" smtClean="0">
                <a:latin typeface="Calibri" pitchFamily="34" charset="0"/>
                <a:cs typeface="Calibri" pitchFamily="34" charset="0"/>
              </a:rPr>
              <a:t>2</a:t>
            </a:r>
            <a:r>
              <a:rPr lang="en-US" b="1" dirty="0" smtClean="0">
                <a:latin typeface="Calibri" pitchFamily="34" charset="0"/>
                <a:cs typeface="Calibri" pitchFamily="34" charset="0"/>
              </a:rPr>
              <a:t>-RECEPTORS BLOCKERS.</a:t>
            </a:r>
            <a:endParaRPr lang="en-US" dirty="0" smtClean="0">
              <a:latin typeface="Calibri" pitchFamily="34" charset="0"/>
              <a:cs typeface="Calibri" pitchFamily="34" charset="0"/>
            </a:endParaRPr>
          </a:p>
          <a:p>
            <a:pPr marL="609600" indent="-609600" eaLnBrk="1" hangingPunct="1">
              <a:lnSpc>
                <a:spcPct val="90000"/>
              </a:lnSpc>
              <a:buFontTx/>
              <a:buNone/>
            </a:pPr>
            <a:r>
              <a:rPr lang="en-US" dirty="0" smtClean="0">
                <a:latin typeface="Calibri" pitchFamily="34" charset="0"/>
                <a:cs typeface="Calibri" pitchFamily="34" charset="0"/>
              </a:rPr>
              <a:t>E.g. Chlorpromazine, </a:t>
            </a:r>
            <a:r>
              <a:rPr lang="en-US" dirty="0" err="1" smtClean="0">
                <a:latin typeface="Calibri" pitchFamily="34" charset="0"/>
                <a:cs typeface="Calibri" pitchFamily="34" charset="0"/>
              </a:rPr>
              <a:t>metoclopromide</a:t>
            </a:r>
            <a:r>
              <a:rPr lang="en-US" dirty="0" smtClean="0">
                <a:latin typeface="Calibri" pitchFamily="34" charset="0"/>
                <a:cs typeface="Calibri" pitchFamily="34" charset="0"/>
              </a:rPr>
              <a:t>, </a:t>
            </a:r>
            <a:r>
              <a:rPr lang="en-US" dirty="0" err="1" smtClean="0">
                <a:latin typeface="Calibri" pitchFamily="34" charset="0"/>
                <a:cs typeface="Calibri" pitchFamily="34" charset="0"/>
              </a:rPr>
              <a:t>Domperidone</a:t>
            </a:r>
            <a:r>
              <a:rPr lang="en-US" dirty="0" smtClean="0">
                <a:latin typeface="Calibri" pitchFamily="34" charset="0"/>
                <a:cs typeface="Calibri" pitchFamily="34" charset="0"/>
              </a:rPr>
              <a:t>, haloperidol, </a:t>
            </a:r>
            <a:r>
              <a:rPr lang="en-US" dirty="0" err="1" smtClean="0">
                <a:latin typeface="Calibri" pitchFamily="34" charset="0"/>
                <a:cs typeface="Calibri" pitchFamily="34" charset="0"/>
              </a:rPr>
              <a:t>prochlorperazine</a:t>
            </a:r>
            <a:r>
              <a:rPr lang="en-US" dirty="0" smtClean="0">
                <a:latin typeface="Calibri" pitchFamily="34" charset="0"/>
                <a:cs typeface="Calibri" pitchFamily="34" charset="0"/>
              </a:rPr>
              <a:t>.</a:t>
            </a:r>
          </a:p>
          <a:p>
            <a:pPr marL="609600" indent="-609600" eaLnBrk="1" hangingPunct="1">
              <a:lnSpc>
                <a:spcPct val="90000"/>
              </a:lnSpc>
              <a:buFontTx/>
              <a:buNone/>
            </a:pPr>
            <a:r>
              <a:rPr lang="en-US" b="1" dirty="0" err="1" smtClean="0">
                <a:latin typeface="Calibri" pitchFamily="34" charset="0"/>
                <a:cs typeface="Calibri" pitchFamily="34" charset="0"/>
              </a:rPr>
              <a:t>Adm</a:t>
            </a:r>
            <a:r>
              <a:rPr lang="en-US" b="1" dirty="0" smtClean="0">
                <a:latin typeface="Calibri" pitchFamily="34" charset="0"/>
                <a:cs typeface="Calibri" pitchFamily="34" charset="0"/>
              </a:rPr>
              <a:t>: </a:t>
            </a:r>
            <a:r>
              <a:rPr lang="en-US" dirty="0" smtClean="0">
                <a:latin typeface="Calibri" pitchFamily="34" charset="0"/>
                <a:cs typeface="Calibri" pitchFamily="34" charset="0"/>
              </a:rPr>
              <a:t>per oral or </a:t>
            </a:r>
            <a:r>
              <a:rPr lang="en-US" dirty="0" err="1" smtClean="0">
                <a:latin typeface="Calibri" pitchFamily="34" charset="0"/>
                <a:cs typeface="Calibri" pitchFamily="34" charset="0"/>
              </a:rPr>
              <a:t>parenterally</a:t>
            </a:r>
            <a:r>
              <a:rPr lang="en-US" dirty="0" smtClean="0">
                <a:latin typeface="Calibri" pitchFamily="34" charset="0"/>
                <a:cs typeface="Calibri" pitchFamily="34" charset="0"/>
              </a:rPr>
              <a:t>.</a:t>
            </a:r>
          </a:p>
          <a:p>
            <a:pPr marL="609600" indent="-609600" eaLnBrk="1" hangingPunct="1">
              <a:lnSpc>
                <a:spcPct val="90000"/>
              </a:lnSpc>
              <a:buFontTx/>
              <a:buNone/>
            </a:pPr>
            <a:r>
              <a:rPr lang="en-US" b="1" dirty="0" smtClean="0">
                <a:latin typeface="Calibri" pitchFamily="34" charset="0"/>
                <a:cs typeface="Calibri" pitchFamily="34" charset="0"/>
              </a:rPr>
              <a:t>Uses:</a:t>
            </a:r>
          </a:p>
          <a:p>
            <a:pPr marL="609600" indent="-609600" eaLnBrk="1" hangingPunct="1">
              <a:lnSpc>
                <a:spcPct val="90000"/>
              </a:lnSpc>
            </a:pPr>
            <a:r>
              <a:rPr lang="en-US" dirty="0" smtClean="0">
                <a:latin typeface="Calibri" pitchFamily="34" charset="0"/>
                <a:cs typeface="Calibri" pitchFamily="34" charset="0"/>
              </a:rPr>
              <a:t>Post-operative nausea &amp; vomiting.</a:t>
            </a:r>
          </a:p>
          <a:p>
            <a:pPr marL="609600" indent="-609600" eaLnBrk="1" hangingPunct="1">
              <a:lnSpc>
                <a:spcPct val="90000"/>
              </a:lnSpc>
            </a:pPr>
            <a:r>
              <a:rPr lang="en-US" dirty="0" smtClean="0">
                <a:latin typeface="Calibri" pitchFamily="34" charset="0"/>
                <a:cs typeface="Calibri" pitchFamily="34" charset="0"/>
              </a:rPr>
              <a:t>Intractable hiccup (chlorpromazine)</a:t>
            </a:r>
          </a:p>
          <a:p>
            <a:pPr marL="609600" indent="-609600" eaLnBrk="1" hangingPunct="1">
              <a:lnSpc>
                <a:spcPct val="90000"/>
              </a:lnSpc>
            </a:pPr>
            <a:r>
              <a:rPr lang="en-US" dirty="0" smtClean="0">
                <a:latin typeface="Calibri" pitchFamily="34" charset="0"/>
                <a:cs typeface="Calibri" pitchFamily="34" charset="0"/>
              </a:rPr>
              <a:t>Chemotherapy induced nausea &amp; vomiting.</a:t>
            </a:r>
          </a:p>
          <a:p>
            <a:pPr marL="609600" indent="-609600" eaLnBrk="1" hangingPunct="1">
              <a:lnSpc>
                <a:spcPct val="90000"/>
              </a:lnSpc>
              <a:buFontTx/>
              <a:buNone/>
            </a:pPr>
            <a:r>
              <a:rPr lang="en-US" b="1" dirty="0" smtClean="0">
                <a:latin typeface="Calibri" pitchFamily="34" charset="0"/>
                <a:cs typeface="Calibri" pitchFamily="34" charset="0"/>
              </a:rPr>
              <a:t>S/E: </a:t>
            </a:r>
          </a:p>
          <a:p>
            <a:pPr marL="609600" indent="-609600" eaLnBrk="1" hangingPunct="1">
              <a:lnSpc>
                <a:spcPct val="90000"/>
              </a:lnSpc>
            </a:pPr>
            <a:r>
              <a:rPr lang="en-US" dirty="0" smtClean="0">
                <a:latin typeface="Calibri" pitchFamily="34" charset="0"/>
                <a:cs typeface="Calibri" pitchFamily="34" charset="0"/>
              </a:rPr>
              <a:t>Sedation, </a:t>
            </a:r>
            <a:r>
              <a:rPr lang="en-US" dirty="0" err="1" smtClean="0">
                <a:latin typeface="Calibri" pitchFamily="34" charset="0"/>
                <a:cs typeface="Calibri" pitchFamily="34" charset="0"/>
              </a:rPr>
              <a:t>galactorrhea</a:t>
            </a:r>
            <a:r>
              <a:rPr lang="en-US" dirty="0" smtClean="0">
                <a:latin typeface="Calibri" pitchFamily="34" charset="0"/>
                <a:cs typeface="Calibri" pitchFamily="34" charset="0"/>
              </a:rPr>
              <a:t>, gynecomastia, </a:t>
            </a:r>
          </a:p>
          <a:p>
            <a:pPr marL="609600" indent="-609600" eaLnBrk="1" hangingPunct="1">
              <a:lnSpc>
                <a:spcPct val="90000"/>
              </a:lnSpc>
            </a:pPr>
            <a:r>
              <a:rPr lang="en-US" dirty="0" smtClean="0">
                <a:latin typeface="Calibri" pitchFamily="34" charset="0"/>
                <a:cs typeface="Calibri" pitchFamily="34" charset="0"/>
              </a:rPr>
              <a:t>impotence.</a:t>
            </a:r>
          </a:p>
          <a:p>
            <a:pPr marL="609600" indent="-609600" eaLnBrk="1" hangingPunct="1">
              <a:lnSpc>
                <a:spcPct val="90000"/>
              </a:lnSpc>
            </a:pPr>
            <a:r>
              <a:rPr lang="en-US" dirty="0" err="1" smtClean="0">
                <a:latin typeface="Calibri" pitchFamily="34" charset="0"/>
                <a:cs typeface="Calibri" pitchFamily="34" charset="0"/>
              </a:rPr>
              <a:t>Extrapyramidal</a:t>
            </a:r>
            <a:r>
              <a:rPr lang="en-US" dirty="0" smtClean="0">
                <a:latin typeface="Calibri" pitchFamily="34" charset="0"/>
                <a:cs typeface="Calibri" pitchFamily="34" charset="0"/>
              </a:rPr>
              <a:t> syndrome.</a:t>
            </a:r>
          </a:p>
        </p:txBody>
      </p:sp>
    </p:spTree>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0D33784A-43EF-4F5D-A05A-E793AF64AD78}"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15364" name="Slide Number Placeholder 3"/>
          <p:cNvSpPr>
            <a:spLocks noGrp="1"/>
          </p:cNvSpPr>
          <p:nvPr>
            <p:ph type="sldNum" sz="quarter" idx="12"/>
          </p:nvPr>
        </p:nvSpPr>
        <p:spPr>
          <a:noFill/>
        </p:spPr>
        <p:txBody>
          <a:bodyPr/>
          <a:lstStyle/>
          <a:p>
            <a:fld id="{B7E5A48C-D99B-47C1-B598-5888491DB8DE}" type="slidenum">
              <a:rPr lang="en-US" smtClean="0"/>
              <a:pPr/>
              <a:t>456</a:t>
            </a:fld>
            <a:endParaRPr lang="en-US" smtClean="0"/>
          </a:p>
        </p:txBody>
      </p:sp>
      <p:sp>
        <p:nvSpPr>
          <p:cNvPr id="15362" name="Rectangle 2"/>
          <p:cNvSpPr>
            <a:spLocks noGrp="1" noChangeArrowheads="1"/>
          </p:cNvSpPr>
          <p:nvPr>
            <p:ph sz="quarter" idx="1"/>
          </p:nvPr>
        </p:nvSpPr>
        <p:spPr>
          <a:xfrm>
            <a:off x="457200" y="333375"/>
            <a:ext cx="8229600" cy="6264275"/>
          </a:xfrm>
        </p:spPr>
        <p:txBody>
          <a:bodyPr/>
          <a:lstStyle/>
          <a:p>
            <a:pPr eaLnBrk="1" hangingPunct="1">
              <a:buFontTx/>
              <a:buNone/>
            </a:pPr>
            <a:r>
              <a:rPr lang="en-US" b="1" dirty="0" smtClean="0">
                <a:latin typeface="Calibri" pitchFamily="34" charset="0"/>
                <a:cs typeface="Calibri" pitchFamily="34" charset="0"/>
              </a:rPr>
              <a:t>2: SEROTONIN 5-HT</a:t>
            </a:r>
            <a:r>
              <a:rPr lang="en-US" b="1" baseline="-25000" dirty="0" smtClean="0">
                <a:latin typeface="Calibri" pitchFamily="34" charset="0"/>
                <a:cs typeface="Calibri" pitchFamily="34" charset="0"/>
              </a:rPr>
              <a:t>3</a:t>
            </a:r>
            <a:r>
              <a:rPr lang="en-US" b="1" dirty="0" smtClean="0">
                <a:latin typeface="Calibri" pitchFamily="34" charset="0"/>
                <a:cs typeface="Calibri" pitchFamily="34" charset="0"/>
              </a:rPr>
              <a:t>-RECEPTOR BLOCKERS</a:t>
            </a:r>
            <a:r>
              <a:rPr lang="en-US" dirty="0" smtClean="0">
                <a:latin typeface="Calibri" pitchFamily="34" charset="0"/>
                <a:cs typeface="Calibri" pitchFamily="34" charset="0"/>
              </a:rPr>
              <a:t>. </a:t>
            </a:r>
          </a:p>
          <a:p>
            <a:pPr eaLnBrk="1" hangingPunct="1">
              <a:buFontTx/>
              <a:buNone/>
            </a:pPr>
            <a:r>
              <a:rPr lang="en-US" dirty="0" smtClean="0">
                <a:latin typeface="Calibri" pitchFamily="34" charset="0"/>
                <a:cs typeface="Calibri" pitchFamily="34" charset="0"/>
              </a:rPr>
              <a:t>E.g. </a:t>
            </a:r>
            <a:r>
              <a:rPr lang="en-US" dirty="0" err="1" smtClean="0">
                <a:latin typeface="Calibri" pitchFamily="34" charset="0"/>
                <a:cs typeface="Calibri" pitchFamily="34" charset="0"/>
              </a:rPr>
              <a:t>ondansetron</a:t>
            </a:r>
            <a:r>
              <a:rPr lang="en-US" dirty="0" smtClean="0">
                <a:latin typeface="Calibri" pitchFamily="34" charset="0"/>
                <a:cs typeface="Calibri" pitchFamily="34" charset="0"/>
              </a:rPr>
              <a:t> and </a:t>
            </a:r>
            <a:r>
              <a:rPr lang="en-US" dirty="0" err="1" smtClean="0">
                <a:latin typeface="Calibri" pitchFamily="34" charset="0"/>
                <a:cs typeface="Calibri" pitchFamily="34" charset="0"/>
              </a:rPr>
              <a:t>granisetron</a:t>
            </a:r>
            <a:endParaRPr lang="en-US" b="1" dirty="0" smtClean="0">
              <a:latin typeface="Calibri" pitchFamily="34" charset="0"/>
              <a:cs typeface="Calibri" pitchFamily="34" charset="0"/>
            </a:endParaRPr>
          </a:p>
          <a:p>
            <a:pPr eaLnBrk="1" hangingPunct="1">
              <a:buFontTx/>
              <a:buNone/>
            </a:pPr>
            <a:r>
              <a:rPr lang="en-US" b="1" dirty="0" err="1" smtClean="0">
                <a:latin typeface="Calibri" pitchFamily="34" charset="0"/>
                <a:cs typeface="Calibri" pitchFamily="34" charset="0"/>
              </a:rPr>
              <a:t>Mxn</a:t>
            </a:r>
            <a:r>
              <a:rPr lang="en-US" dirty="0" smtClean="0">
                <a:latin typeface="Calibri" pitchFamily="34" charset="0"/>
                <a:cs typeface="Calibri" pitchFamily="34" charset="0"/>
              </a:rPr>
              <a:t>: block serotonin receptors at the vomiting center, CTZ &amp; GIT.</a:t>
            </a:r>
          </a:p>
          <a:p>
            <a:pPr eaLnBrk="1" hangingPunct="1">
              <a:buFontTx/>
              <a:buNone/>
            </a:pPr>
            <a:r>
              <a:rPr lang="en-US" b="1" dirty="0" err="1" smtClean="0">
                <a:latin typeface="Calibri" pitchFamily="34" charset="0"/>
                <a:cs typeface="Calibri" pitchFamily="34" charset="0"/>
              </a:rPr>
              <a:t>Adm</a:t>
            </a:r>
            <a:r>
              <a:rPr lang="en-US" dirty="0" smtClean="0">
                <a:latin typeface="Calibri" pitchFamily="34" charset="0"/>
                <a:cs typeface="Calibri" pitchFamily="34" charset="0"/>
              </a:rPr>
              <a:t>: per oral or IV</a:t>
            </a:r>
          </a:p>
          <a:p>
            <a:pPr eaLnBrk="1" hangingPunct="1">
              <a:buFontTx/>
              <a:buNone/>
            </a:pPr>
            <a:r>
              <a:rPr lang="en-US" b="1" dirty="0" smtClean="0">
                <a:latin typeface="Calibri" pitchFamily="34" charset="0"/>
                <a:cs typeface="Calibri" pitchFamily="34" charset="0"/>
              </a:rPr>
              <a:t>Uses:</a:t>
            </a:r>
          </a:p>
          <a:p>
            <a:pPr eaLnBrk="1" hangingPunct="1"/>
            <a:r>
              <a:rPr lang="en-US" dirty="0" smtClean="0">
                <a:latin typeface="Calibri" pitchFamily="34" charset="0"/>
                <a:cs typeface="Calibri" pitchFamily="34" charset="0"/>
              </a:rPr>
              <a:t>Chemotherapy induced nausea &amp; vomiting</a:t>
            </a:r>
          </a:p>
          <a:p>
            <a:pPr eaLnBrk="1" hangingPunct="1"/>
            <a:r>
              <a:rPr lang="en-US" dirty="0" smtClean="0">
                <a:latin typeface="Calibri" pitchFamily="34" charset="0"/>
                <a:cs typeface="Calibri" pitchFamily="34" charset="0"/>
              </a:rPr>
              <a:t>Post-operative nausea &amp; vomiting</a:t>
            </a:r>
          </a:p>
          <a:p>
            <a:pPr eaLnBrk="1" hangingPunct="1"/>
            <a:r>
              <a:rPr lang="en-US" dirty="0" smtClean="0">
                <a:latin typeface="Calibri" pitchFamily="34" charset="0"/>
                <a:cs typeface="Calibri" pitchFamily="34" charset="0"/>
              </a:rPr>
              <a:t>Post-radiation nausea 7 vomiting</a:t>
            </a:r>
          </a:p>
          <a:p>
            <a:pPr eaLnBrk="1" hangingPunct="1">
              <a:buFontTx/>
              <a:buNone/>
            </a:pPr>
            <a:r>
              <a:rPr lang="en-US" b="1" dirty="0" smtClean="0">
                <a:latin typeface="Calibri" pitchFamily="34" charset="0"/>
                <a:cs typeface="Calibri" pitchFamily="34" charset="0"/>
              </a:rPr>
              <a:t>S/E: </a:t>
            </a:r>
            <a:r>
              <a:rPr lang="en-US" dirty="0" smtClean="0">
                <a:latin typeface="Calibri" pitchFamily="34" charset="0"/>
                <a:cs typeface="Calibri" pitchFamily="34" charset="0"/>
              </a:rPr>
              <a:t>headache, dizziness, constipation, hypotension, urinary retention.</a:t>
            </a:r>
            <a:endParaRPr lang="en-GB"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68313" y="274638"/>
            <a:ext cx="8218487" cy="1066800"/>
          </a:xfrm>
        </p:spPr>
        <p:txBody>
          <a:bodyPr/>
          <a:lstStyle/>
          <a:p>
            <a:pPr algn="l"/>
            <a:r>
              <a:rPr lang="en-US" sz="3200" b="1" dirty="0" smtClean="0">
                <a:latin typeface="Calibri" pitchFamily="34" charset="0"/>
                <a:cs typeface="Calibri" pitchFamily="34" charset="0"/>
              </a:rPr>
              <a:t>3. CORTICOSTEROIDS</a:t>
            </a:r>
            <a:endParaRPr lang="en-US" sz="3200" dirty="0" smtClean="0"/>
          </a:p>
        </p:txBody>
      </p:sp>
      <p:sp>
        <p:nvSpPr>
          <p:cNvPr id="7" name="Date Placeholder 6"/>
          <p:cNvSpPr>
            <a:spLocks noGrp="1"/>
          </p:cNvSpPr>
          <p:nvPr>
            <p:ph type="dt" sz="half" idx="10"/>
          </p:nvPr>
        </p:nvSpPr>
        <p:spPr/>
        <p:txBody>
          <a:bodyPr/>
          <a:lstStyle/>
          <a:p>
            <a:fld id="{50EEEFCE-3AA7-44E1-B596-44D298F2FF38}"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16389" name="Slide Number Placeholder 4"/>
          <p:cNvSpPr>
            <a:spLocks noGrp="1"/>
          </p:cNvSpPr>
          <p:nvPr>
            <p:ph type="sldNum" sz="quarter" idx="12"/>
          </p:nvPr>
        </p:nvSpPr>
        <p:spPr>
          <a:noFill/>
        </p:spPr>
        <p:txBody>
          <a:bodyPr/>
          <a:lstStyle/>
          <a:p>
            <a:fld id="{7970F964-7B6A-4E89-8B66-E3AE31858A0F}" type="slidenum">
              <a:rPr lang="en-US" smtClean="0"/>
              <a:pPr/>
              <a:t>457</a:t>
            </a:fld>
            <a:endParaRPr lang="en-US" smtClean="0"/>
          </a:p>
        </p:txBody>
      </p:sp>
      <p:sp>
        <p:nvSpPr>
          <p:cNvPr id="16387" name="Content Placeholder 2"/>
          <p:cNvSpPr>
            <a:spLocks noGrp="1"/>
          </p:cNvSpPr>
          <p:nvPr>
            <p:ph sz="quarter" idx="1"/>
          </p:nvPr>
        </p:nvSpPr>
        <p:spPr/>
        <p:txBody>
          <a:bodyPr/>
          <a:lstStyle/>
          <a:p>
            <a:pPr eaLnBrk="1" hangingPunct="1">
              <a:lnSpc>
                <a:spcPct val="80000"/>
              </a:lnSpc>
              <a:buFontTx/>
              <a:buNone/>
            </a:pPr>
            <a:r>
              <a:rPr lang="en-US" b="1" dirty="0" smtClean="0">
                <a:latin typeface="Calibri" pitchFamily="34" charset="0"/>
                <a:cs typeface="Calibri" pitchFamily="34" charset="0"/>
              </a:rPr>
              <a:t>E.g. </a:t>
            </a:r>
            <a:r>
              <a:rPr lang="en-US" dirty="0" err="1" smtClean="0">
                <a:latin typeface="Calibri" pitchFamily="34" charset="0"/>
                <a:cs typeface="Calibri" pitchFamily="34" charset="0"/>
              </a:rPr>
              <a:t>Dexamethasone</a:t>
            </a:r>
            <a:r>
              <a:rPr lang="en-US" dirty="0" smtClean="0">
                <a:latin typeface="Calibri" pitchFamily="34" charset="0"/>
                <a:cs typeface="Calibri" pitchFamily="34" charset="0"/>
              </a:rPr>
              <a:t>, </a:t>
            </a:r>
            <a:r>
              <a:rPr lang="en-US" dirty="0" err="1" smtClean="0">
                <a:latin typeface="Calibri" pitchFamily="34" charset="0"/>
                <a:cs typeface="Calibri" pitchFamily="34" charset="0"/>
              </a:rPr>
              <a:t>methylprednisolone</a:t>
            </a:r>
            <a:endParaRPr lang="en-US" dirty="0" smtClean="0">
              <a:latin typeface="Calibri" pitchFamily="34" charset="0"/>
              <a:cs typeface="Calibri" pitchFamily="34" charset="0"/>
            </a:endParaRPr>
          </a:p>
          <a:p>
            <a:pPr eaLnBrk="1" hangingPunct="1">
              <a:lnSpc>
                <a:spcPct val="80000"/>
              </a:lnSpc>
              <a:buFontTx/>
              <a:buNone/>
            </a:pPr>
            <a:r>
              <a:rPr lang="en-US" b="1" dirty="0" smtClean="0">
                <a:latin typeface="Calibri" pitchFamily="34" charset="0"/>
                <a:cs typeface="Calibri" pitchFamily="34" charset="0"/>
              </a:rPr>
              <a:t>Uses</a:t>
            </a:r>
            <a:r>
              <a:rPr lang="en-US" dirty="0" smtClean="0">
                <a:latin typeface="Calibri" pitchFamily="34" charset="0"/>
                <a:cs typeface="Calibri" pitchFamily="34" charset="0"/>
              </a:rPr>
              <a:t>:</a:t>
            </a:r>
          </a:p>
          <a:p>
            <a:pPr eaLnBrk="1" hangingPunct="1">
              <a:lnSpc>
                <a:spcPct val="80000"/>
              </a:lnSpc>
            </a:pPr>
            <a:r>
              <a:rPr lang="en-US" dirty="0" smtClean="0">
                <a:latin typeface="Calibri" pitchFamily="34" charset="0"/>
                <a:cs typeface="Calibri" pitchFamily="34" charset="0"/>
              </a:rPr>
              <a:t>Chemotherapy-induced nausea and vomiting</a:t>
            </a:r>
            <a:endParaRPr lang="en-US" b="1" dirty="0" smtClean="0">
              <a:latin typeface="Calibri" pitchFamily="34" charset="0"/>
              <a:cs typeface="Calibri" pitchFamily="34" charset="0"/>
            </a:endParaRPr>
          </a:p>
          <a:p>
            <a:pPr eaLnBrk="1" hangingPunct="1">
              <a:lnSpc>
                <a:spcPct val="80000"/>
              </a:lnSpc>
              <a:buFont typeface="Symbol" pitchFamily="18" charset="2"/>
              <a:buNone/>
            </a:pPr>
            <a:endParaRPr lang="en-US" dirty="0" smtClean="0">
              <a:latin typeface="Calibri" pitchFamily="34" charset="0"/>
              <a:cs typeface="Calibri" pitchFamily="34" charset="0"/>
            </a:endParaRPr>
          </a:p>
          <a:p>
            <a:pPr eaLnBrk="1" hangingPunct="1">
              <a:lnSpc>
                <a:spcPct val="80000"/>
              </a:lnSpc>
              <a:buFontTx/>
              <a:buNone/>
            </a:pPr>
            <a:r>
              <a:rPr lang="en-US" b="1" dirty="0" smtClean="0">
                <a:latin typeface="Calibri" pitchFamily="34" charset="0"/>
                <a:cs typeface="Calibri" pitchFamily="34" charset="0"/>
              </a:rPr>
              <a:t>4. ANTIMUSCARINIC AGENTS</a:t>
            </a:r>
          </a:p>
          <a:p>
            <a:pPr eaLnBrk="1" hangingPunct="1">
              <a:lnSpc>
                <a:spcPct val="80000"/>
              </a:lnSpc>
              <a:buFontTx/>
              <a:buNone/>
            </a:pPr>
            <a:r>
              <a:rPr lang="en-US" dirty="0" smtClean="0">
                <a:latin typeface="Calibri" pitchFamily="34" charset="0"/>
                <a:cs typeface="Calibri" pitchFamily="34" charset="0"/>
              </a:rPr>
              <a:t> E.g. scopolamine, </a:t>
            </a:r>
            <a:r>
              <a:rPr lang="en-US" dirty="0" err="1" smtClean="0">
                <a:latin typeface="Calibri" pitchFamily="34" charset="0"/>
                <a:cs typeface="Calibri" pitchFamily="34" charset="0"/>
              </a:rPr>
              <a:t>hyoscine</a:t>
            </a:r>
            <a:endParaRPr lang="en-US" b="1" dirty="0" smtClean="0">
              <a:latin typeface="Calibri" pitchFamily="34" charset="0"/>
              <a:cs typeface="Calibri" pitchFamily="34" charset="0"/>
            </a:endParaRPr>
          </a:p>
          <a:p>
            <a:pPr eaLnBrk="1" hangingPunct="1">
              <a:lnSpc>
                <a:spcPct val="80000"/>
              </a:lnSpc>
              <a:buFontTx/>
              <a:buNone/>
            </a:pPr>
            <a:r>
              <a:rPr lang="en-US" b="1" dirty="0" smtClean="0">
                <a:latin typeface="Calibri" pitchFamily="34" charset="0"/>
                <a:cs typeface="Calibri" pitchFamily="34" charset="0"/>
              </a:rPr>
              <a:t>Uses:</a:t>
            </a:r>
            <a:r>
              <a:rPr lang="en-US" dirty="0" smtClean="0">
                <a:latin typeface="Calibri" pitchFamily="34" charset="0"/>
                <a:cs typeface="Calibri" pitchFamily="34" charset="0"/>
              </a:rPr>
              <a:t> Prevention of motion sickness (taken before travelling)</a:t>
            </a:r>
          </a:p>
          <a:p>
            <a:endParaRPr lang="en-US" dirty="0" smtClean="0"/>
          </a:p>
        </p:txBody>
      </p:sp>
    </p:spTree>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5D21D032-BFC5-4E19-ABA0-12D0301D08C7}"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17412" name="Slide Number Placeholder 3"/>
          <p:cNvSpPr>
            <a:spLocks noGrp="1"/>
          </p:cNvSpPr>
          <p:nvPr>
            <p:ph type="sldNum" sz="quarter" idx="12"/>
          </p:nvPr>
        </p:nvSpPr>
        <p:spPr>
          <a:noFill/>
        </p:spPr>
        <p:txBody>
          <a:bodyPr/>
          <a:lstStyle/>
          <a:p>
            <a:fld id="{2DB8D419-E988-4438-9D06-D83B6362FFDD}" type="slidenum">
              <a:rPr lang="en-US" smtClean="0"/>
              <a:pPr/>
              <a:t>458</a:t>
            </a:fld>
            <a:endParaRPr lang="en-US" smtClean="0"/>
          </a:p>
        </p:txBody>
      </p:sp>
      <p:sp>
        <p:nvSpPr>
          <p:cNvPr id="17410" name="Rectangle 2"/>
          <p:cNvSpPr>
            <a:spLocks noGrp="1" noChangeArrowheads="1"/>
          </p:cNvSpPr>
          <p:nvPr>
            <p:ph sz="quarter" idx="1"/>
          </p:nvPr>
        </p:nvSpPr>
        <p:spPr>
          <a:xfrm>
            <a:off x="457200" y="333375"/>
            <a:ext cx="8229600" cy="6191250"/>
          </a:xfrm>
        </p:spPr>
        <p:txBody>
          <a:bodyPr/>
          <a:lstStyle/>
          <a:p>
            <a:pPr eaLnBrk="1" hangingPunct="1">
              <a:lnSpc>
                <a:spcPct val="80000"/>
              </a:lnSpc>
              <a:buFontTx/>
              <a:buNone/>
            </a:pPr>
            <a:r>
              <a:rPr lang="en-US" b="1" dirty="0" smtClean="0">
                <a:latin typeface="Calibri" pitchFamily="34" charset="0"/>
                <a:cs typeface="Calibri" pitchFamily="34" charset="0"/>
              </a:rPr>
              <a:t>5. ANTIHISTAMINES</a:t>
            </a:r>
            <a:endParaRPr lang="en-US" dirty="0" smtClean="0">
              <a:latin typeface="Calibri" pitchFamily="34" charset="0"/>
              <a:cs typeface="Calibri" pitchFamily="34" charset="0"/>
            </a:endParaRPr>
          </a:p>
          <a:p>
            <a:pPr eaLnBrk="1" hangingPunct="1">
              <a:lnSpc>
                <a:spcPct val="80000"/>
              </a:lnSpc>
              <a:buFontTx/>
              <a:buNone/>
            </a:pPr>
            <a:r>
              <a:rPr lang="en-US" b="1" dirty="0" err="1" smtClean="0">
                <a:latin typeface="Calibri" pitchFamily="34" charset="0"/>
                <a:cs typeface="Calibri" pitchFamily="34" charset="0"/>
              </a:rPr>
              <a:t>Mxn</a:t>
            </a:r>
            <a:r>
              <a:rPr lang="en-US" dirty="0" smtClean="0">
                <a:latin typeface="Calibri" pitchFamily="34" charset="0"/>
                <a:cs typeface="Calibri" pitchFamily="34" charset="0"/>
              </a:rPr>
              <a:t>: block histamine-1 receptors</a:t>
            </a:r>
          </a:p>
          <a:p>
            <a:pPr eaLnBrk="1" hangingPunct="1">
              <a:lnSpc>
                <a:spcPct val="80000"/>
              </a:lnSpc>
              <a:buFontTx/>
              <a:buNone/>
            </a:pPr>
            <a:r>
              <a:rPr lang="en-US" b="1" dirty="0" smtClean="0">
                <a:latin typeface="Calibri" pitchFamily="34" charset="0"/>
                <a:cs typeface="Calibri" pitchFamily="34" charset="0"/>
              </a:rPr>
              <a:t>E.g. </a:t>
            </a:r>
            <a:r>
              <a:rPr lang="en-US" dirty="0" err="1" smtClean="0">
                <a:latin typeface="Calibri" pitchFamily="34" charset="0"/>
                <a:cs typeface="Calibri" pitchFamily="34" charset="0"/>
              </a:rPr>
              <a:t>cinnarizine</a:t>
            </a:r>
            <a:r>
              <a:rPr lang="en-US" dirty="0" smtClean="0">
                <a:latin typeface="Calibri" pitchFamily="34" charset="0"/>
                <a:cs typeface="Calibri" pitchFamily="34" charset="0"/>
              </a:rPr>
              <a:t>, </a:t>
            </a:r>
            <a:r>
              <a:rPr lang="en-US" dirty="0" err="1" smtClean="0">
                <a:latin typeface="Calibri" pitchFamily="34" charset="0"/>
                <a:cs typeface="Calibri" pitchFamily="34" charset="0"/>
              </a:rPr>
              <a:t>cyclizine</a:t>
            </a:r>
            <a:r>
              <a:rPr lang="en-US" dirty="0" smtClean="0">
                <a:latin typeface="Calibri" pitchFamily="34" charset="0"/>
                <a:cs typeface="Calibri" pitchFamily="34" charset="0"/>
              </a:rPr>
              <a:t>, </a:t>
            </a:r>
            <a:r>
              <a:rPr lang="en-US" dirty="0" err="1" smtClean="0">
                <a:latin typeface="Calibri" pitchFamily="34" charset="0"/>
                <a:cs typeface="Calibri" pitchFamily="34" charset="0"/>
              </a:rPr>
              <a:t>diphenhydramine</a:t>
            </a:r>
            <a:r>
              <a:rPr lang="en-US" dirty="0" smtClean="0">
                <a:latin typeface="Calibri" pitchFamily="34" charset="0"/>
                <a:cs typeface="Calibri" pitchFamily="34" charset="0"/>
              </a:rPr>
              <a:t>, </a:t>
            </a:r>
            <a:r>
              <a:rPr lang="en-US" dirty="0" err="1" smtClean="0">
                <a:latin typeface="Calibri" pitchFamily="34" charset="0"/>
                <a:cs typeface="Calibri" pitchFamily="34" charset="0"/>
              </a:rPr>
              <a:t>promethazine</a:t>
            </a:r>
            <a:endParaRPr lang="en-US" dirty="0" smtClean="0">
              <a:latin typeface="Calibri" pitchFamily="34" charset="0"/>
              <a:cs typeface="Calibri" pitchFamily="34" charset="0"/>
            </a:endParaRPr>
          </a:p>
          <a:p>
            <a:pPr eaLnBrk="1" hangingPunct="1">
              <a:lnSpc>
                <a:spcPct val="80000"/>
              </a:lnSpc>
              <a:buFontTx/>
              <a:buNone/>
            </a:pPr>
            <a:r>
              <a:rPr lang="en-US" b="1" dirty="0" smtClean="0">
                <a:latin typeface="Calibri" pitchFamily="34" charset="0"/>
                <a:cs typeface="Calibri" pitchFamily="34" charset="0"/>
              </a:rPr>
              <a:t>Uses: </a:t>
            </a:r>
            <a:r>
              <a:rPr lang="en-US" dirty="0" smtClean="0">
                <a:latin typeface="Calibri" pitchFamily="34" charset="0"/>
                <a:cs typeface="Calibri" pitchFamily="34" charset="0"/>
              </a:rPr>
              <a:t>prevention &amp; treatment of motion sickness</a:t>
            </a:r>
          </a:p>
          <a:p>
            <a:pPr eaLnBrk="1" hangingPunct="1">
              <a:lnSpc>
                <a:spcPct val="80000"/>
              </a:lnSpc>
              <a:buFontTx/>
              <a:buNone/>
            </a:pPr>
            <a:r>
              <a:rPr lang="en-US" b="1" dirty="0" smtClean="0">
                <a:latin typeface="Calibri" pitchFamily="34" charset="0"/>
                <a:cs typeface="Calibri" pitchFamily="34" charset="0"/>
              </a:rPr>
              <a:t>S/E:</a:t>
            </a:r>
            <a:r>
              <a:rPr lang="en-US" dirty="0" smtClean="0">
                <a:latin typeface="Calibri" pitchFamily="34" charset="0"/>
                <a:cs typeface="Calibri" pitchFamily="34" charset="0"/>
              </a:rPr>
              <a:t> dizziness, sedation, confusion, dry mouth, urinary retention.</a:t>
            </a:r>
            <a:endParaRPr lang="en-US" b="1" dirty="0" smtClean="0">
              <a:latin typeface="Calibri" pitchFamily="34" charset="0"/>
              <a:cs typeface="Calibri" pitchFamily="34" charset="0"/>
            </a:endParaRPr>
          </a:p>
          <a:p>
            <a:pPr eaLnBrk="1" hangingPunct="1">
              <a:lnSpc>
                <a:spcPct val="80000"/>
              </a:lnSpc>
              <a:buFontTx/>
              <a:buNone/>
            </a:pPr>
            <a:endParaRPr lang="en-US" b="1" dirty="0" smtClean="0">
              <a:latin typeface="Calibri" pitchFamily="34" charset="0"/>
              <a:cs typeface="Calibri" pitchFamily="34" charset="0"/>
            </a:endParaRPr>
          </a:p>
          <a:p>
            <a:pPr eaLnBrk="1" hangingPunct="1">
              <a:lnSpc>
                <a:spcPct val="80000"/>
              </a:lnSpc>
              <a:buFontTx/>
              <a:buNone/>
            </a:pPr>
            <a:endParaRPr lang="en-US" b="1"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algn="l"/>
            <a:r>
              <a:rPr lang="en-US" sz="3200" b="1" u="sng" dirty="0" smtClean="0">
                <a:latin typeface="Comic Sans MS" pitchFamily="66" charset="0"/>
                <a:cs typeface="Calibri" pitchFamily="34" charset="0"/>
              </a:rPr>
              <a:t>C: ANTISPASMODICS</a:t>
            </a:r>
          </a:p>
        </p:txBody>
      </p:sp>
      <p:sp>
        <p:nvSpPr>
          <p:cNvPr id="7" name="Date Placeholder 6"/>
          <p:cNvSpPr>
            <a:spLocks noGrp="1"/>
          </p:cNvSpPr>
          <p:nvPr>
            <p:ph type="dt" sz="half" idx="10"/>
          </p:nvPr>
        </p:nvSpPr>
        <p:spPr/>
        <p:txBody>
          <a:bodyPr/>
          <a:lstStyle/>
          <a:p>
            <a:fld id="{FC0E0AC6-342B-47A6-95F5-B3ACF88A2B4D}"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18437" name="Slide Number Placeholder 4"/>
          <p:cNvSpPr>
            <a:spLocks noGrp="1"/>
          </p:cNvSpPr>
          <p:nvPr>
            <p:ph type="sldNum" sz="quarter" idx="12"/>
          </p:nvPr>
        </p:nvSpPr>
        <p:spPr>
          <a:noFill/>
        </p:spPr>
        <p:txBody>
          <a:bodyPr/>
          <a:lstStyle/>
          <a:p>
            <a:fld id="{5A2EB7C8-371E-4B13-896E-DACDAEE3061A}" type="slidenum">
              <a:rPr lang="en-US" smtClean="0"/>
              <a:pPr/>
              <a:t>459</a:t>
            </a:fld>
            <a:endParaRPr lang="en-US" smtClean="0"/>
          </a:p>
        </p:txBody>
      </p:sp>
      <p:sp>
        <p:nvSpPr>
          <p:cNvPr id="18435" name="Content Placeholder 2"/>
          <p:cNvSpPr>
            <a:spLocks noGrp="1"/>
          </p:cNvSpPr>
          <p:nvPr>
            <p:ph sz="quarter" idx="1"/>
          </p:nvPr>
        </p:nvSpPr>
        <p:spPr/>
        <p:txBody>
          <a:bodyPr/>
          <a:lstStyle/>
          <a:p>
            <a:pPr>
              <a:buFontTx/>
              <a:buNone/>
            </a:pPr>
            <a:r>
              <a:rPr lang="en-US" dirty="0" smtClean="0"/>
              <a:t>1. </a:t>
            </a:r>
            <a:r>
              <a:rPr lang="en-US" b="1" dirty="0" err="1" smtClean="0"/>
              <a:t>Antimuscarinic</a:t>
            </a:r>
            <a:r>
              <a:rPr lang="en-US" b="1" dirty="0" smtClean="0"/>
              <a:t> agents</a:t>
            </a:r>
          </a:p>
          <a:p>
            <a:pPr>
              <a:buFontTx/>
              <a:buNone/>
            </a:pPr>
            <a:r>
              <a:rPr lang="en-US" dirty="0" smtClean="0"/>
              <a:t>e.g. </a:t>
            </a:r>
            <a:r>
              <a:rPr lang="en-US" dirty="0" err="1" smtClean="0"/>
              <a:t>hyoscyamine</a:t>
            </a:r>
            <a:r>
              <a:rPr lang="en-US" dirty="0" smtClean="0"/>
              <a:t>, </a:t>
            </a:r>
            <a:r>
              <a:rPr lang="en-US" dirty="0" err="1" smtClean="0"/>
              <a:t>dicyclomine</a:t>
            </a:r>
            <a:r>
              <a:rPr lang="en-US" dirty="0" smtClean="0"/>
              <a:t>.</a:t>
            </a:r>
          </a:p>
          <a:p>
            <a:pPr>
              <a:buFontTx/>
              <a:buNone/>
            </a:pPr>
            <a:r>
              <a:rPr lang="en-US" b="1" dirty="0" err="1" smtClean="0"/>
              <a:t>Mxn</a:t>
            </a:r>
            <a:r>
              <a:rPr lang="en-US" dirty="0" smtClean="0"/>
              <a:t>: inhibition of </a:t>
            </a:r>
            <a:r>
              <a:rPr lang="en-US" dirty="0" err="1" smtClean="0"/>
              <a:t>muscarinic</a:t>
            </a:r>
            <a:r>
              <a:rPr lang="en-US" dirty="0" smtClean="0"/>
              <a:t> receptors in intestinal smooth muscle.</a:t>
            </a:r>
          </a:p>
          <a:p>
            <a:pPr>
              <a:buFontTx/>
              <a:buNone/>
            </a:pPr>
            <a:r>
              <a:rPr lang="en-US" b="1" dirty="0" smtClean="0"/>
              <a:t>Use: </a:t>
            </a:r>
            <a:r>
              <a:rPr lang="en-US" dirty="0" smtClean="0"/>
              <a:t>relief of abdominal spasms &amp; cramps.</a:t>
            </a:r>
          </a:p>
          <a:p>
            <a:pPr>
              <a:buFontTx/>
              <a:buNone/>
            </a:pPr>
            <a:r>
              <a:rPr lang="en-US" b="1" dirty="0" smtClean="0"/>
              <a:t>S/E: </a:t>
            </a:r>
            <a:r>
              <a:rPr lang="en-US" dirty="0" smtClean="0"/>
              <a:t>dry mouth, visual disturbances, urinary retention, constipation.</a:t>
            </a:r>
          </a:p>
          <a:p>
            <a:pPr>
              <a:buFontTx/>
              <a:buNone/>
            </a:pPr>
            <a:endParaRPr lang="en-US" dirty="0" smtClean="0"/>
          </a:p>
          <a:p>
            <a:pPr>
              <a:buFontTx/>
              <a:buNone/>
            </a:pPr>
            <a:endParaRPr lang="en-US" dirty="0" smtClean="0"/>
          </a:p>
          <a:p>
            <a:pPr>
              <a:buFontTx/>
              <a:buNone/>
            </a:pPr>
            <a:endParaRPr lang="en-US" dirty="0" smtClean="0"/>
          </a:p>
          <a:p>
            <a:pPr>
              <a:buFontTx/>
              <a:buNone/>
            </a:pPr>
            <a:endParaRPr lang="en-US"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a:xfrm>
            <a:off x="381000" y="228600"/>
            <a:ext cx="7162800" cy="762000"/>
          </a:xfrm>
        </p:spPr>
        <p:txBody>
          <a:bodyPr>
            <a:normAutofit fontScale="90000"/>
          </a:bodyPr>
          <a:lstStyle/>
          <a:p>
            <a:pPr eaLnBrk="1" hangingPunct="1"/>
            <a:r>
              <a:rPr lang="en-US" sz="3200" b="1" dirty="0" smtClean="0">
                <a:latin typeface="Comic Sans MS" pitchFamily="66" charset="0"/>
              </a:rPr>
              <a:t>Classification of ANTIBACTERIALS…</a:t>
            </a:r>
          </a:p>
        </p:txBody>
      </p:sp>
      <p:sp>
        <p:nvSpPr>
          <p:cNvPr id="8" name="Date Placeholder 7"/>
          <p:cNvSpPr>
            <a:spLocks noGrp="1"/>
          </p:cNvSpPr>
          <p:nvPr>
            <p:ph type="dt" sz="half" idx="10"/>
          </p:nvPr>
        </p:nvSpPr>
        <p:spPr/>
        <p:txBody>
          <a:bodyPr/>
          <a:lstStyle/>
          <a:p>
            <a:fld id="{14AAD8AE-66B9-4EEC-A7A4-2F0AD71D0AC1}" type="datetime12">
              <a:rPr lang="en-US" smtClean="0"/>
              <a:pPr/>
              <a:t>4:25 PM</a:t>
            </a:fld>
            <a:endParaRPr lang="en-US"/>
          </a:p>
        </p:txBody>
      </p:sp>
      <p:sp>
        <p:nvSpPr>
          <p:cNvPr id="7" name="Footer Placeholder 6"/>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pPr>
              <a:defRPr/>
            </a:pPr>
            <a:fld id="{F5CBA9C1-4783-4437-9C57-F037F2C5718B}" type="slidenum">
              <a:rPr lang="en-US" smtClean="0"/>
              <a:pPr>
                <a:defRPr/>
              </a:pPr>
              <a:t>46</a:t>
            </a:fld>
            <a:endParaRPr lang="en-US"/>
          </a:p>
        </p:txBody>
      </p:sp>
      <p:sp>
        <p:nvSpPr>
          <p:cNvPr id="7171" name="Rectangle 5"/>
          <p:cNvSpPr>
            <a:spLocks noGrp="1" noChangeArrowheads="1"/>
          </p:cNvSpPr>
          <p:nvPr>
            <p:ph sz="quarter" idx="1"/>
          </p:nvPr>
        </p:nvSpPr>
        <p:spPr>
          <a:xfrm>
            <a:off x="381000" y="914400"/>
            <a:ext cx="4114800" cy="5943600"/>
          </a:xfrm>
        </p:spPr>
        <p:txBody>
          <a:bodyPr/>
          <a:lstStyle/>
          <a:p>
            <a:pPr eaLnBrk="1" hangingPunct="1">
              <a:lnSpc>
                <a:spcPct val="80000"/>
              </a:lnSpc>
              <a:buFontTx/>
              <a:buNone/>
            </a:pPr>
            <a:endParaRPr lang="en-US" sz="3200" b="1" dirty="0" smtClean="0"/>
          </a:p>
          <a:p>
            <a:pPr eaLnBrk="1" hangingPunct="1">
              <a:lnSpc>
                <a:spcPct val="80000"/>
              </a:lnSpc>
              <a:buFontTx/>
              <a:buNone/>
            </a:pPr>
            <a:r>
              <a:rPr lang="en-US" sz="3200" b="1" dirty="0" smtClean="0"/>
              <a:t>5. </a:t>
            </a:r>
            <a:r>
              <a:rPr lang="en-US" sz="3200" b="1" dirty="0" err="1" smtClean="0"/>
              <a:t>Antimycobacterials</a:t>
            </a:r>
            <a:endParaRPr lang="en-US" sz="3200" dirty="0" smtClean="0"/>
          </a:p>
          <a:p>
            <a:pPr eaLnBrk="1" hangingPunct="1">
              <a:lnSpc>
                <a:spcPct val="80000"/>
              </a:lnSpc>
              <a:buFontTx/>
              <a:buNone/>
            </a:pPr>
            <a:r>
              <a:rPr lang="en-US" sz="3200" dirty="0" smtClean="0"/>
              <a:t>a). </a:t>
            </a:r>
            <a:r>
              <a:rPr lang="en-US" sz="3200" u="sng" dirty="0" smtClean="0"/>
              <a:t>Drugs for TB</a:t>
            </a:r>
          </a:p>
          <a:p>
            <a:pPr eaLnBrk="1" hangingPunct="1">
              <a:lnSpc>
                <a:spcPct val="80000"/>
              </a:lnSpc>
              <a:buFontTx/>
              <a:buNone/>
            </a:pPr>
            <a:r>
              <a:rPr lang="en-US" sz="3200" dirty="0" smtClean="0"/>
              <a:t>	</a:t>
            </a:r>
            <a:r>
              <a:rPr lang="en-US" sz="3200" dirty="0" err="1" smtClean="0"/>
              <a:t>Isoniazid</a:t>
            </a:r>
            <a:endParaRPr lang="en-US" sz="3200" dirty="0" smtClean="0"/>
          </a:p>
          <a:p>
            <a:pPr eaLnBrk="1" hangingPunct="1">
              <a:lnSpc>
                <a:spcPct val="80000"/>
              </a:lnSpc>
              <a:buFontTx/>
              <a:buNone/>
            </a:pPr>
            <a:r>
              <a:rPr lang="en-US" sz="3200" dirty="0" smtClean="0"/>
              <a:t>	</a:t>
            </a:r>
            <a:r>
              <a:rPr lang="en-US" sz="3200" dirty="0" err="1" smtClean="0"/>
              <a:t>Rifampicin</a:t>
            </a:r>
            <a:endParaRPr lang="en-US" sz="3200" dirty="0" smtClean="0"/>
          </a:p>
          <a:p>
            <a:pPr eaLnBrk="1" hangingPunct="1">
              <a:lnSpc>
                <a:spcPct val="80000"/>
              </a:lnSpc>
              <a:buFontTx/>
              <a:buNone/>
            </a:pPr>
            <a:r>
              <a:rPr lang="en-US" sz="3200" dirty="0" smtClean="0"/>
              <a:t>	</a:t>
            </a:r>
            <a:r>
              <a:rPr lang="en-US" sz="3200" dirty="0" err="1" smtClean="0"/>
              <a:t>Pyrazinamide</a:t>
            </a:r>
            <a:endParaRPr lang="en-US" sz="3200" dirty="0" smtClean="0"/>
          </a:p>
          <a:p>
            <a:pPr eaLnBrk="1" hangingPunct="1">
              <a:lnSpc>
                <a:spcPct val="80000"/>
              </a:lnSpc>
              <a:buFontTx/>
              <a:buNone/>
            </a:pPr>
            <a:r>
              <a:rPr lang="en-US" sz="3200" dirty="0" smtClean="0"/>
              <a:t>	</a:t>
            </a:r>
            <a:r>
              <a:rPr lang="en-US" sz="3200" dirty="0" err="1" smtClean="0"/>
              <a:t>Ethambutol</a:t>
            </a:r>
            <a:endParaRPr lang="en-US" sz="3200" dirty="0" smtClean="0"/>
          </a:p>
          <a:p>
            <a:pPr eaLnBrk="1" hangingPunct="1">
              <a:lnSpc>
                <a:spcPct val="80000"/>
              </a:lnSpc>
              <a:buFontTx/>
              <a:buNone/>
            </a:pPr>
            <a:r>
              <a:rPr lang="en-US" sz="3200" dirty="0" smtClean="0"/>
              <a:t>	Streptomycin </a:t>
            </a:r>
          </a:p>
          <a:p>
            <a:pPr eaLnBrk="1" hangingPunct="1">
              <a:lnSpc>
                <a:spcPct val="80000"/>
              </a:lnSpc>
              <a:buFontTx/>
              <a:buNone/>
            </a:pPr>
            <a:r>
              <a:rPr lang="en-US" sz="3200" dirty="0" smtClean="0"/>
              <a:t>	others: </a:t>
            </a:r>
            <a:r>
              <a:rPr lang="en-US" sz="3200" dirty="0" err="1" smtClean="0"/>
              <a:t>Ethionamide</a:t>
            </a:r>
            <a:r>
              <a:rPr lang="en-US" sz="3200" dirty="0" smtClean="0"/>
              <a:t>, </a:t>
            </a:r>
            <a:r>
              <a:rPr lang="en-US" sz="3200" dirty="0" err="1" smtClean="0"/>
              <a:t>Cycloserine</a:t>
            </a:r>
            <a:r>
              <a:rPr lang="en-US" sz="3200" dirty="0" smtClean="0"/>
              <a:t>, </a:t>
            </a:r>
            <a:r>
              <a:rPr lang="en-US" sz="3200" dirty="0" err="1" smtClean="0"/>
              <a:t>Aminosalicylic</a:t>
            </a:r>
            <a:r>
              <a:rPr lang="en-US" sz="3200" dirty="0" smtClean="0"/>
              <a:t> acid, </a:t>
            </a:r>
            <a:r>
              <a:rPr lang="en-US" sz="3200" dirty="0" err="1" smtClean="0"/>
              <a:t>Capreomycin</a:t>
            </a:r>
            <a:r>
              <a:rPr lang="en-US" sz="3200" dirty="0" smtClean="0"/>
              <a:t>, Ciprofloxacin.</a:t>
            </a:r>
          </a:p>
          <a:p>
            <a:pPr eaLnBrk="1" hangingPunct="1">
              <a:lnSpc>
                <a:spcPct val="80000"/>
              </a:lnSpc>
              <a:buFontTx/>
              <a:buNone/>
            </a:pPr>
            <a:endParaRPr lang="en-US" sz="3200" dirty="0" smtClean="0"/>
          </a:p>
        </p:txBody>
      </p:sp>
      <p:sp>
        <p:nvSpPr>
          <p:cNvPr id="7172" name="Rectangle 6"/>
          <p:cNvSpPr>
            <a:spLocks noGrp="1" noChangeArrowheads="1"/>
          </p:cNvSpPr>
          <p:nvPr>
            <p:ph sz="quarter" idx="2"/>
          </p:nvPr>
        </p:nvSpPr>
        <p:spPr>
          <a:xfrm>
            <a:off x="4572000" y="1219200"/>
            <a:ext cx="4114800" cy="5410200"/>
          </a:xfrm>
        </p:spPr>
        <p:txBody>
          <a:bodyPr/>
          <a:lstStyle/>
          <a:p>
            <a:pPr eaLnBrk="1" hangingPunct="1">
              <a:lnSpc>
                <a:spcPct val="80000"/>
              </a:lnSpc>
              <a:buFontTx/>
              <a:buNone/>
            </a:pPr>
            <a:endParaRPr lang="en-US" sz="3200" dirty="0" smtClean="0"/>
          </a:p>
          <a:p>
            <a:pPr eaLnBrk="1" hangingPunct="1">
              <a:lnSpc>
                <a:spcPct val="80000"/>
              </a:lnSpc>
              <a:buFontTx/>
              <a:buNone/>
            </a:pPr>
            <a:r>
              <a:rPr lang="en-US" sz="3200" dirty="0" smtClean="0"/>
              <a:t>b). </a:t>
            </a:r>
            <a:r>
              <a:rPr lang="en-US" sz="3200" u="sng" dirty="0" smtClean="0"/>
              <a:t>Drugs for leprosy</a:t>
            </a:r>
          </a:p>
          <a:p>
            <a:pPr eaLnBrk="1" hangingPunct="1">
              <a:lnSpc>
                <a:spcPct val="80000"/>
              </a:lnSpc>
              <a:buFontTx/>
              <a:buNone/>
            </a:pPr>
            <a:r>
              <a:rPr lang="en-US" sz="3200" dirty="0" smtClean="0"/>
              <a:t>	</a:t>
            </a:r>
            <a:r>
              <a:rPr lang="en-US" sz="3200" dirty="0" err="1" smtClean="0"/>
              <a:t>Clofazimine</a:t>
            </a:r>
            <a:endParaRPr lang="en-US" sz="3200" dirty="0" smtClean="0"/>
          </a:p>
          <a:p>
            <a:pPr eaLnBrk="1" hangingPunct="1">
              <a:lnSpc>
                <a:spcPct val="80000"/>
              </a:lnSpc>
              <a:buFontTx/>
              <a:buNone/>
            </a:pPr>
            <a:r>
              <a:rPr lang="en-US" sz="3200" dirty="0" smtClean="0"/>
              <a:t>	</a:t>
            </a:r>
            <a:r>
              <a:rPr lang="en-US" sz="3200" dirty="0" err="1" smtClean="0"/>
              <a:t>Dapsone</a:t>
            </a:r>
            <a:endParaRPr lang="en-US" sz="3200" dirty="0" smtClean="0"/>
          </a:p>
          <a:p>
            <a:pPr eaLnBrk="1" hangingPunct="1">
              <a:lnSpc>
                <a:spcPct val="80000"/>
              </a:lnSpc>
              <a:buFontTx/>
              <a:buNone/>
            </a:pPr>
            <a:r>
              <a:rPr lang="en-US" sz="3200" b="1" dirty="0" smtClean="0"/>
              <a:t>	</a:t>
            </a:r>
            <a:r>
              <a:rPr lang="en-US" sz="3200" dirty="0" err="1" smtClean="0"/>
              <a:t>Rifampicin</a:t>
            </a:r>
            <a:r>
              <a:rPr lang="en-US" sz="3200" dirty="0" smtClean="0"/>
              <a:t> </a:t>
            </a:r>
          </a:p>
          <a:p>
            <a:pPr eaLnBrk="1" hangingPunct="1">
              <a:lnSpc>
                <a:spcPct val="80000"/>
              </a:lnSpc>
              <a:buFontTx/>
              <a:buNone/>
            </a:pPr>
            <a:r>
              <a:rPr lang="en-US" sz="2000" dirty="0" smtClean="0"/>
              <a:t>	</a:t>
            </a:r>
          </a:p>
        </p:txBody>
      </p:sp>
    </p:spTree>
  </p:cSld>
  <p:clrMapOvr>
    <a:masterClrMapping/>
  </p:clrMapOvr>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Laxatives</a:t>
            </a:r>
            <a:endParaRPr lang="en-US" dirty="0"/>
          </a:p>
        </p:txBody>
      </p:sp>
      <p:sp>
        <p:nvSpPr>
          <p:cNvPr id="4" name="Date Placeholder 3"/>
          <p:cNvSpPr>
            <a:spLocks noGrp="1"/>
          </p:cNvSpPr>
          <p:nvPr>
            <p:ph type="dt" sz="half" idx="10"/>
          </p:nvPr>
        </p:nvSpPr>
        <p:spPr/>
        <p:txBody>
          <a:bodyPr/>
          <a:lstStyle/>
          <a:p>
            <a:fld id="{BF6E5EAA-997B-40F4-AFE6-E15FF77A4313}"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6" name="Slide Number Placeholder 5"/>
          <p:cNvSpPr>
            <a:spLocks noGrp="1"/>
          </p:cNvSpPr>
          <p:nvPr>
            <p:ph type="sldNum" sz="quarter" idx="12"/>
          </p:nvPr>
        </p:nvSpPr>
        <p:spPr/>
        <p:txBody>
          <a:bodyPr/>
          <a:lstStyle/>
          <a:p>
            <a:fld id="{B3FF6EFA-CE3E-45B5-8032-ADD62FD9E906}" type="slidenum">
              <a:rPr lang="en-US" smtClean="0"/>
              <a:pPr/>
              <a:t>460</a:t>
            </a:fld>
            <a:endParaRPr lang="en-US"/>
          </a:p>
        </p:txBody>
      </p:sp>
      <p:sp>
        <p:nvSpPr>
          <p:cNvPr id="3" name="Content Placeholder 2"/>
          <p:cNvSpPr>
            <a:spLocks noGrp="1"/>
          </p:cNvSpPr>
          <p:nvPr>
            <p:ph sz="quarter" idx="1"/>
          </p:nvPr>
        </p:nvSpPr>
        <p:spPr/>
        <p:txBody>
          <a:bodyPr/>
          <a:lstStyle/>
          <a:p>
            <a:r>
              <a:rPr lang="en-US" b="1" dirty="0" smtClean="0"/>
              <a:t>Laxatives</a:t>
            </a:r>
            <a:r>
              <a:rPr lang="en-US" dirty="0" smtClean="0"/>
              <a:t> are foods , compounds, and/or drugs that facilitate or increase bowel movements. </a:t>
            </a:r>
          </a:p>
          <a:p>
            <a:r>
              <a:rPr lang="en-US" dirty="0" smtClean="0"/>
              <a:t>They are most often used to treat constipation</a:t>
            </a:r>
          </a:p>
          <a:p>
            <a:r>
              <a:rPr lang="en-US" dirty="0" smtClean="0"/>
              <a:t>Laxatives contain chemicals that help increase stool motility, bulk, and frequency -- thus relieving temporary constipation</a:t>
            </a:r>
            <a:endParaRPr lang="en-US" dirty="0"/>
          </a:p>
        </p:txBody>
      </p:sp>
    </p:spTree>
  </p:cSld>
  <p:clrMapOvr>
    <a:masterClrMapping/>
  </p:clrMapOvr>
  <p:timing>
    <p:tnLst>
      <p:par>
        <p:cTn id="1" dur="indefinite" restart="never" nodeType="tmRoot"/>
      </p:par>
    </p:tn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noAutofit/>
          </a:bodyPr>
          <a:lstStyle/>
          <a:p>
            <a:r>
              <a:rPr lang="en-US" sz="3200" b="1" dirty="0" smtClean="0"/>
              <a:t/>
            </a:r>
            <a:br>
              <a:rPr lang="en-US" sz="3200" b="1" dirty="0" smtClean="0"/>
            </a:br>
            <a:r>
              <a:rPr lang="en-US" sz="3200" b="1" dirty="0" smtClean="0"/>
              <a:t>Types of Laxatives</a:t>
            </a:r>
            <a:br>
              <a:rPr lang="en-US" sz="3200" b="1" dirty="0" smtClean="0"/>
            </a:br>
            <a:endParaRPr lang="en-US" sz="3200" dirty="0"/>
          </a:p>
        </p:txBody>
      </p:sp>
      <p:sp>
        <p:nvSpPr>
          <p:cNvPr id="4" name="Date Placeholder 3"/>
          <p:cNvSpPr>
            <a:spLocks noGrp="1"/>
          </p:cNvSpPr>
          <p:nvPr>
            <p:ph type="dt" sz="half" idx="10"/>
          </p:nvPr>
        </p:nvSpPr>
        <p:spPr/>
        <p:txBody>
          <a:bodyPr/>
          <a:lstStyle/>
          <a:p>
            <a:fld id="{45EABFD2-4020-4761-8B30-7E257266C470}"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6" name="Slide Number Placeholder 5"/>
          <p:cNvSpPr>
            <a:spLocks noGrp="1"/>
          </p:cNvSpPr>
          <p:nvPr>
            <p:ph type="sldNum" sz="quarter" idx="12"/>
          </p:nvPr>
        </p:nvSpPr>
        <p:spPr/>
        <p:txBody>
          <a:bodyPr/>
          <a:lstStyle/>
          <a:p>
            <a:fld id="{B3FF6EFA-CE3E-45B5-8032-ADD62FD9E906}" type="slidenum">
              <a:rPr lang="en-US" smtClean="0"/>
              <a:pPr/>
              <a:t>461</a:t>
            </a:fld>
            <a:endParaRPr lang="en-US"/>
          </a:p>
        </p:txBody>
      </p:sp>
      <p:sp>
        <p:nvSpPr>
          <p:cNvPr id="3" name="Content Placeholder 2"/>
          <p:cNvSpPr>
            <a:spLocks noGrp="1"/>
          </p:cNvSpPr>
          <p:nvPr>
            <p:ph sz="quarter" idx="1"/>
          </p:nvPr>
        </p:nvSpPr>
        <p:spPr>
          <a:xfrm>
            <a:off x="0" y="838200"/>
            <a:ext cx="9144000" cy="5715000"/>
          </a:xfrm>
        </p:spPr>
        <p:txBody>
          <a:bodyPr>
            <a:normAutofit fontScale="85000" lnSpcReduction="20000"/>
          </a:bodyPr>
          <a:lstStyle/>
          <a:p>
            <a:r>
              <a:rPr lang="en-US" dirty="0" smtClean="0"/>
              <a:t>Include pills, capsules, and liquids; suppositories; and enemas. </a:t>
            </a:r>
          </a:p>
          <a:p>
            <a:pPr>
              <a:buNone/>
            </a:pPr>
            <a:r>
              <a:rPr lang="en-US" b="1" dirty="0" smtClean="0"/>
              <a:t>Bulking Agents (Fiber)</a:t>
            </a:r>
          </a:p>
          <a:p>
            <a:r>
              <a:rPr lang="en-US" dirty="0" smtClean="0"/>
              <a:t>Fiber is the laxative most clinicians recommend for normal and slow-transit constipation. </a:t>
            </a:r>
          </a:p>
          <a:p>
            <a:r>
              <a:rPr lang="en-US" dirty="0" smtClean="0"/>
              <a:t>Fiber is naturally available in fruits, vegetables, and whole grains </a:t>
            </a:r>
          </a:p>
          <a:p>
            <a:r>
              <a:rPr lang="en-US" dirty="0" smtClean="0"/>
              <a:t>Fiber is also available over the counter in Metamucil, Fiber-Lax, </a:t>
            </a:r>
            <a:r>
              <a:rPr lang="en-US" dirty="0" err="1" smtClean="0"/>
              <a:t>Benefiber</a:t>
            </a:r>
            <a:endParaRPr lang="en-US" dirty="0" smtClean="0"/>
          </a:p>
          <a:p>
            <a:pPr>
              <a:buNone/>
            </a:pPr>
            <a:r>
              <a:rPr lang="en-US" b="1" dirty="0" smtClean="0"/>
              <a:t>Lubricant Laxatives</a:t>
            </a:r>
          </a:p>
          <a:p>
            <a:r>
              <a:rPr lang="en-US" dirty="0" smtClean="0"/>
              <a:t>Lubricant laxatives make stools slippery. </a:t>
            </a:r>
          </a:p>
          <a:p>
            <a:r>
              <a:rPr lang="en-US" dirty="0" smtClean="0"/>
              <a:t>The mineral oil within these products adds a slick layer to the intestine's walls and stops the stool from drying out. </a:t>
            </a:r>
          </a:p>
          <a:p>
            <a:r>
              <a:rPr lang="en-US" dirty="0" smtClean="0"/>
              <a:t>Lubricant laxatives are best used as a short-term cure for constipation. </a:t>
            </a:r>
          </a:p>
          <a:p>
            <a:pPr>
              <a:buNone/>
            </a:pPr>
            <a:r>
              <a:rPr lang="en-US" b="1" dirty="0" smtClean="0"/>
              <a:t>Stimulant Laxatives</a:t>
            </a:r>
          </a:p>
          <a:p>
            <a:r>
              <a:rPr lang="en-US" dirty="0" smtClean="0"/>
              <a:t>This type of laxative works by stimulating the lining of the intestine, thereby accelerating the stool's journey through the colon. </a:t>
            </a:r>
          </a:p>
          <a:p>
            <a:r>
              <a:rPr lang="en-US" dirty="0" smtClean="0"/>
              <a:t>Stimulant laxatives also increase a stool's hydration. </a:t>
            </a:r>
          </a:p>
          <a:p>
            <a:r>
              <a:rPr lang="en-US" dirty="0" smtClean="0"/>
              <a:t>Example: </a:t>
            </a:r>
            <a:r>
              <a:rPr lang="en-US" dirty="0" err="1" smtClean="0"/>
              <a:t>Dulcolax</a:t>
            </a:r>
            <a:r>
              <a:rPr lang="en-US" dirty="0" smtClean="0"/>
              <a:t>. </a:t>
            </a:r>
          </a:p>
          <a:p>
            <a:endParaRPr lang="en-US" dirty="0"/>
          </a:p>
        </p:txBody>
      </p:sp>
    </p:spTree>
  </p:cSld>
  <p:clrMapOvr>
    <a:masterClrMapping/>
  </p:clrMapOvr>
  <p:timing>
    <p:tnLst>
      <p:par>
        <p:cTn id="1" dur="indefinite" restart="never" nodeType="tmRoot"/>
      </p:par>
    </p:tnLst>
  </p:timing>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85800"/>
          </a:xfrm>
        </p:spPr>
        <p:txBody>
          <a:bodyPr>
            <a:noAutofit/>
          </a:bodyPr>
          <a:lstStyle/>
          <a:p>
            <a:r>
              <a:rPr lang="en-US" sz="3200" b="1" dirty="0" smtClean="0"/>
              <a:t/>
            </a:r>
            <a:br>
              <a:rPr lang="en-US" sz="3200" b="1" dirty="0" smtClean="0"/>
            </a:br>
            <a:r>
              <a:rPr lang="en-US" sz="3200" b="1" dirty="0" err="1" smtClean="0"/>
              <a:t>Antidiarrheal</a:t>
            </a:r>
            <a:r>
              <a:rPr lang="en-US" sz="3200" b="1" dirty="0" smtClean="0"/>
              <a:t> Medications</a:t>
            </a:r>
            <a:br>
              <a:rPr lang="en-US" sz="3200" b="1" dirty="0" smtClean="0"/>
            </a:br>
            <a:endParaRPr lang="en-US" sz="3200" dirty="0"/>
          </a:p>
        </p:txBody>
      </p:sp>
      <p:sp>
        <p:nvSpPr>
          <p:cNvPr id="4" name="Date Placeholder 3"/>
          <p:cNvSpPr>
            <a:spLocks noGrp="1"/>
          </p:cNvSpPr>
          <p:nvPr>
            <p:ph type="dt" sz="half" idx="10"/>
          </p:nvPr>
        </p:nvSpPr>
        <p:spPr/>
        <p:txBody>
          <a:bodyPr/>
          <a:lstStyle/>
          <a:p>
            <a:fld id="{884FB731-D1E5-404F-BECA-763F9613A7D8}"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6" name="Slide Number Placeholder 5"/>
          <p:cNvSpPr>
            <a:spLocks noGrp="1"/>
          </p:cNvSpPr>
          <p:nvPr>
            <p:ph type="sldNum" sz="quarter" idx="12"/>
          </p:nvPr>
        </p:nvSpPr>
        <p:spPr/>
        <p:txBody>
          <a:bodyPr/>
          <a:lstStyle/>
          <a:p>
            <a:fld id="{B3FF6EFA-CE3E-45B5-8032-ADD62FD9E906}" type="slidenum">
              <a:rPr lang="en-US" smtClean="0"/>
              <a:pPr/>
              <a:t>462</a:t>
            </a:fld>
            <a:endParaRPr lang="en-US"/>
          </a:p>
        </p:txBody>
      </p:sp>
      <p:sp>
        <p:nvSpPr>
          <p:cNvPr id="3" name="Content Placeholder 2"/>
          <p:cNvSpPr>
            <a:spLocks noGrp="1"/>
          </p:cNvSpPr>
          <p:nvPr>
            <p:ph sz="quarter" idx="1"/>
          </p:nvPr>
        </p:nvSpPr>
        <p:spPr>
          <a:xfrm>
            <a:off x="228600" y="838200"/>
            <a:ext cx="8686800" cy="5486400"/>
          </a:xfrm>
        </p:spPr>
        <p:txBody>
          <a:bodyPr>
            <a:normAutofit lnSpcReduction="10000"/>
          </a:bodyPr>
          <a:lstStyle/>
          <a:p>
            <a:r>
              <a:rPr lang="en-US" dirty="0" smtClean="0"/>
              <a:t>An </a:t>
            </a:r>
            <a:r>
              <a:rPr lang="en-US" dirty="0" err="1" smtClean="0"/>
              <a:t>antidiarrheal</a:t>
            </a:r>
            <a:r>
              <a:rPr lang="en-US" dirty="0" smtClean="0"/>
              <a:t> is a drug that is used to slow down or stop loose stools (diarrhea). </a:t>
            </a:r>
          </a:p>
          <a:p>
            <a:pPr>
              <a:buNone/>
            </a:pPr>
            <a:r>
              <a:rPr lang="en-US" b="1" dirty="0" smtClean="0"/>
              <a:t>Types of </a:t>
            </a:r>
            <a:r>
              <a:rPr lang="en-US" b="1" dirty="0" err="1" smtClean="0"/>
              <a:t>antidiarrheal</a:t>
            </a:r>
            <a:r>
              <a:rPr lang="en-US" b="1" dirty="0" smtClean="0"/>
              <a:t> medications:</a:t>
            </a:r>
          </a:p>
          <a:p>
            <a:r>
              <a:rPr lang="en-US" b="1" dirty="0" smtClean="0"/>
              <a:t>Imodium (</a:t>
            </a:r>
            <a:r>
              <a:rPr lang="en-US" b="1" dirty="0" err="1" smtClean="0"/>
              <a:t>loperamide</a:t>
            </a:r>
            <a:r>
              <a:rPr lang="en-US" b="1" dirty="0" smtClean="0"/>
              <a:t>)- </a:t>
            </a:r>
            <a:r>
              <a:rPr lang="en-US" dirty="0" smtClean="0"/>
              <a:t>decreases the speed and number of intestinal contractions, thereby curbing diarrhea. </a:t>
            </a:r>
          </a:p>
          <a:p>
            <a:r>
              <a:rPr lang="en-US" dirty="0" smtClean="0"/>
              <a:t>Side effects of </a:t>
            </a:r>
            <a:r>
              <a:rPr lang="en-US" dirty="0" err="1" smtClean="0"/>
              <a:t>loperamide</a:t>
            </a:r>
            <a:r>
              <a:rPr lang="en-US" dirty="0" smtClean="0"/>
              <a:t> can include abdominal pain, dry mouth, drowsiness, dizziness, constipation, nausea, and vomiting.</a:t>
            </a:r>
          </a:p>
          <a:p>
            <a:r>
              <a:rPr lang="en-US" b="1" dirty="0" smtClean="0"/>
              <a:t>Pepto-Bismol (bismuth subsalicylate)-</a:t>
            </a:r>
            <a:r>
              <a:rPr lang="en-US" dirty="0" smtClean="0"/>
              <a:t> slows diarrhea because it restricts the amount of water entering the bowels. </a:t>
            </a:r>
          </a:p>
          <a:p>
            <a:r>
              <a:rPr lang="en-US" dirty="0" smtClean="0"/>
              <a:t>Side effects of Pepto-Bismol include constipation, black stools, or a black tongue. </a:t>
            </a:r>
          </a:p>
          <a:p>
            <a:r>
              <a:rPr lang="en-US" dirty="0" smtClean="0"/>
              <a:t>Overdoses of Pepto-Bismol can be dangerous, so only take the prescribed amount and don't double up doses.</a:t>
            </a:r>
          </a:p>
          <a:p>
            <a:endParaRPr lang="en-US" dirty="0"/>
          </a:p>
        </p:txBody>
      </p:sp>
    </p:spTree>
  </p:cSld>
  <p:clrMapOvr>
    <a:masterClrMapping/>
  </p:clrMapOvr>
  <p:timing>
    <p:tnLst>
      <p:par>
        <p:cTn id="1" dur="indefinite" restart="never" nodeType="tmRoot"/>
      </p:par>
    </p:tnLst>
  </p:timing>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04800" y="1371600"/>
            <a:ext cx="8305800" cy="3631763"/>
          </a:xfrm>
          <a:prstGeom prst="rect">
            <a:avLst/>
          </a:prstGeom>
          <a:noFill/>
          <a:ln w="9525">
            <a:noFill/>
            <a:miter lim="800000"/>
            <a:headEnd/>
            <a:tailEnd/>
          </a:ln>
        </p:spPr>
        <p:txBody>
          <a:bodyPr wrap="square" lIns="0" tIns="0" rIns="0" bIns="0">
            <a:spAutoFit/>
          </a:bodyPr>
          <a:lstStyle/>
          <a:p>
            <a:pPr indent="-457200" algn="ctr">
              <a:tabLst>
                <a:tab pos="457200" algn="l"/>
              </a:tabLst>
            </a:pPr>
            <a:endParaRPr lang="en-US" sz="3200" b="1" dirty="0" smtClean="0">
              <a:ea typeface="Batang" pitchFamily="18" charset="-127"/>
            </a:endParaRPr>
          </a:p>
          <a:p>
            <a:pPr indent="-457200" algn="ctr">
              <a:tabLst>
                <a:tab pos="457200" algn="l"/>
              </a:tabLst>
            </a:pPr>
            <a:endParaRPr lang="en-US" sz="3200" b="1" dirty="0">
              <a:ea typeface="Batang" pitchFamily="18" charset="-127"/>
            </a:endParaRPr>
          </a:p>
          <a:p>
            <a:pPr indent="-457200" algn="ctr">
              <a:tabLst>
                <a:tab pos="457200" algn="l"/>
              </a:tabLst>
            </a:pPr>
            <a:r>
              <a:rPr lang="en-US" sz="4400" b="1" dirty="0" smtClean="0">
                <a:ea typeface="Batang" pitchFamily="18" charset="-127"/>
              </a:rPr>
              <a:t>RESPIRATORY </a:t>
            </a:r>
            <a:r>
              <a:rPr lang="en-US" sz="4400" b="1" dirty="0">
                <a:ea typeface="Batang" pitchFamily="18" charset="-127"/>
              </a:rPr>
              <a:t>SYSTEM DRUGS</a:t>
            </a:r>
            <a:endParaRPr lang="en-US" sz="4400" b="1" dirty="0"/>
          </a:p>
          <a:p>
            <a:pPr marL="1885950" lvl="4" indent="-514350" eaLnBrk="0" hangingPunct="0">
              <a:buFont typeface="+mj-lt"/>
              <a:buAutoNum type="arabicPeriod"/>
              <a:tabLst>
                <a:tab pos="457200" algn="l"/>
              </a:tabLst>
            </a:pPr>
            <a:r>
              <a:rPr lang="en-US" sz="3200" dirty="0" smtClean="0">
                <a:ea typeface="Batang" pitchFamily="18" charset="-127"/>
              </a:rPr>
              <a:t>Bronchodilators</a:t>
            </a:r>
          </a:p>
          <a:p>
            <a:pPr marL="1885950" lvl="4" indent="-514350" eaLnBrk="0" hangingPunct="0">
              <a:buFont typeface="+mj-lt"/>
              <a:buAutoNum type="arabicPeriod"/>
              <a:tabLst>
                <a:tab pos="457200" algn="l"/>
              </a:tabLst>
            </a:pPr>
            <a:r>
              <a:rPr lang="en-US" sz="3200" dirty="0" smtClean="0">
                <a:ea typeface="Batang" pitchFamily="18" charset="-127"/>
              </a:rPr>
              <a:t>Corticosteroids (steroids)</a:t>
            </a:r>
          </a:p>
          <a:p>
            <a:pPr marL="57150" indent="-514350" eaLnBrk="0" hangingPunct="0">
              <a:tabLst>
                <a:tab pos="457200" algn="l"/>
              </a:tabLst>
            </a:pPr>
            <a:r>
              <a:rPr lang="en-US" sz="3200" dirty="0" smtClean="0">
                <a:ea typeface="Batang" pitchFamily="18" charset="-127"/>
              </a:rPr>
              <a:t>  </a:t>
            </a:r>
            <a:endParaRPr lang="en-GB" sz="3200" dirty="0" smtClean="0">
              <a:cs typeface="Times New Roman" charset="0"/>
            </a:endParaRPr>
          </a:p>
          <a:p>
            <a:pPr indent="-457200" eaLnBrk="0" hangingPunct="0">
              <a:tabLst>
                <a:tab pos="457200" algn="l"/>
              </a:tabLst>
            </a:pPr>
            <a:endParaRPr lang="en-GB" sz="3200" dirty="0"/>
          </a:p>
        </p:txBody>
      </p:sp>
      <p:sp>
        <p:nvSpPr>
          <p:cNvPr id="6" name="Date Placeholder 5"/>
          <p:cNvSpPr>
            <a:spLocks noGrp="1"/>
          </p:cNvSpPr>
          <p:nvPr>
            <p:ph type="dt" sz="half" idx="10"/>
          </p:nvPr>
        </p:nvSpPr>
        <p:spPr/>
        <p:txBody>
          <a:bodyPr/>
          <a:lstStyle/>
          <a:p>
            <a:fld id="{9A3701DC-A2D4-4874-9383-9008892F3809}"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2DECDBD6-FE2F-4DDF-9CD1-79D19586ED34}" type="slidenum">
              <a:rPr lang="en-US" smtClean="0"/>
              <a:pPr/>
              <a:t>463</a:t>
            </a:fld>
            <a:endParaRPr lang="en-US" dirty="0"/>
          </a:p>
        </p:txBody>
      </p:sp>
    </p:spTree>
  </p:cSld>
  <p:clrMapOvr>
    <a:masterClrMapping/>
  </p:clrMapOvr>
  <p:timing>
    <p:tnLst>
      <p:par>
        <p:cTn id="1" dur="indefinite" restart="never" nodeType="tmRoot"/>
      </p:par>
    </p:tnLst>
  </p:timing>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228600" y="304800"/>
            <a:ext cx="8534400" cy="6401753"/>
          </a:xfrm>
          <a:prstGeom prst="rect">
            <a:avLst/>
          </a:prstGeom>
          <a:noFill/>
          <a:ln w="9525">
            <a:noFill/>
            <a:miter lim="800000"/>
            <a:headEnd/>
            <a:tailEnd/>
          </a:ln>
        </p:spPr>
        <p:txBody>
          <a:bodyPr wrap="square" lIns="0" tIns="0" rIns="0" bIns="0">
            <a:spAutoFit/>
          </a:bodyPr>
          <a:lstStyle/>
          <a:p>
            <a:pPr indent="-247650">
              <a:tabLst>
                <a:tab pos="476250" algn="l"/>
              </a:tabLst>
            </a:pPr>
            <a:r>
              <a:rPr lang="en-US" sz="3200" b="1" dirty="0" smtClean="0">
                <a:ea typeface="Batang" pitchFamily="18" charset="-127"/>
              </a:rPr>
              <a:t>	1.</a:t>
            </a:r>
            <a:r>
              <a:rPr lang="en-US" sz="3200" b="1" dirty="0" smtClean="0">
                <a:cs typeface="Times New Roman" charset="0"/>
              </a:rPr>
              <a:t> </a:t>
            </a:r>
            <a:r>
              <a:rPr lang="en-US" sz="3200" b="1" dirty="0" smtClean="0">
                <a:ea typeface="Batang" pitchFamily="18" charset="-127"/>
              </a:rPr>
              <a:t>BRONCHODILATORS</a:t>
            </a:r>
            <a:endParaRPr lang="en-GB" sz="3200" dirty="0" smtClean="0">
              <a:cs typeface="Times New Roman" charset="0"/>
            </a:endParaRPr>
          </a:p>
          <a:p>
            <a:pPr indent="-247650">
              <a:buFont typeface="Arial" pitchFamily="34" charset="0"/>
              <a:buChar char="•"/>
              <a:tabLst>
                <a:tab pos="476250" algn="l"/>
              </a:tabLst>
            </a:pPr>
            <a:r>
              <a:rPr lang="en-US" sz="3200" dirty="0" smtClean="0">
                <a:ea typeface="Batang" pitchFamily="18" charset="-127"/>
              </a:rPr>
              <a:t>Also</a:t>
            </a:r>
            <a:r>
              <a:rPr lang="en-US" sz="3200" b="1" dirty="0" smtClean="0">
                <a:ea typeface="Batang" pitchFamily="18" charset="-127"/>
              </a:rPr>
              <a:t> </a:t>
            </a:r>
            <a:r>
              <a:rPr lang="en-US" sz="3200" dirty="0">
                <a:ea typeface="Batang" pitchFamily="18" charset="-127"/>
              </a:rPr>
              <a:t>called</a:t>
            </a:r>
            <a:r>
              <a:rPr lang="en-US" sz="3200" b="1" dirty="0">
                <a:ea typeface="Batang" pitchFamily="18" charset="-127"/>
              </a:rPr>
              <a:t> </a:t>
            </a:r>
            <a:r>
              <a:rPr lang="en-US" sz="3200" dirty="0" smtClean="0">
                <a:ea typeface="Batang" pitchFamily="18" charset="-127"/>
              </a:rPr>
              <a:t>relievers</a:t>
            </a:r>
          </a:p>
          <a:p>
            <a:pPr indent="-247650">
              <a:buFont typeface="Arial" pitchFamily="34" charset="0"/>
              <a:buChar char="•"/>
              <a:tabLst>
                <a:tab pos="476250" algn="l"/>
              </a:tabLst>
            </a:pPr>
            <a:r>
              <a:rPr lang="en-US" sz="3200" dirty="0" smtClean="0">
                <a:ea typeface="Batang" pitchFamily="18" charset="-127"/>
              </a:rPr>
              <a:t>Mainly used in Asthma &amp; Chronic Obstructive Pulmonary Disease (COPD).</a:t>
            </a:r>
          </a:p>
          <a:p>
            <a:pPr eaLnBrk="0" hangingPunct="0">
              <a:tabLst>
                <a:tab pos="923925" algn="l"/>
              </a:tabLst>
            </a:pPr>
            <a:r>
              <a:rPr lang="en-US" sz="3200" b="1" dirty="0" smtClean="0">
                <a:ea typeface="Batang" pitchFamily="18" charset="-127"/>
              </a:rPr>
              <a:t>a). </a:t>
            </a:r>
            <a:r>
              <a:rPr lang="en-US" sz="3200" b="1" u="sng" dirty="0" err="1" smtClean="0">
                <a:ea typeface="Batang" pitchFamily="18" charset="-127"/>
              </a:rPr>
              <a:t>Sympathomimetic</a:t>
            </a:r>
            <a:r>
              <a:rPr lang="en-US" sz="3200" b="1" u="sng" dirty="0" smtClean="0">
                <a:ea typeface="Batang" pitchFamily="18" charset="-127"/>
              </a:rPr>
              <a:t> agents. </a:t>
            </a:r>
          </a:p>
          <a:p>
            <a:pPr eaLnBrk="0" hangingPunct="0">
              <a:buFont typeface="Arial" pitchFamily="34" charset="0"/>
              <a:buChar char="•"/>
              <a:tabLst>
                <a:tab pos="923925" algn="l"/>
              </a:tabLst>
            </a:pPr>
            <a:r>
              <a:rPr lang="en-US" sz="3200" dirty="0" smtClean="0">
                <a:ea typeface="Batang" pitchFamily="18" charset="-127"/>
              </a:rPr>
              <a:t> The most commonly drugs are </a:t>
            </a:r>
            <a:r>
              <a:rPr lang="en-US" sz="3200" b="1" dirty="0" smtClean="0">
                <a:ea typeface="Batang" pitchFamily="18" charset="-127"/>
              </a:rPr>
              <a:t>beta-2 agonists</a:t>
            </a:r>
            <a:r>
              <a:rPr lang="en-US" sz="3200" dirty="0" smtClean="0">
                <a:ea typeface="Batang" pitchFamily="18" charset="-127"/>
              </a:rPr>
              <a:t>.</a:t>
            </a:r>
          </a:p>
          <a:p>
            <a:pPr eaLnBrk="0" hangingPunct="0">
              <a:buFont typeface="Arial" pitchFamily="34" charset="0"/>
              <a:buChar char="•"/>
              <a:tabLst>
                <a:tab pos="923925" algn="l"/>
              </a:tabLst>
            </a:pPr>
            <a:r>
              <a:rPr lang="en-US" sz="3200" dirty="0">
                <a:ea typeface="Batang" pitchFamily="18" charset="-127"/>
              </a:rPr>
              <a:t> </a:t>
            </a:r>
            <a:r>
              <a:rPr lang="en-US" sz="3200" dirty="0" smtClean="0">
                <a:ea typeface="Batang" pitchFamily="18" charset="-127"/>
              </a:rPr>
              <a:t>Other drugs such as </a:t>
            </a:r>
            <a:r>
              <a:rPr lang="en-US" sz="3200" i="1" dirty="0" smtClean="0">
                <a:ea typeface="Batang" pitchFamily="18" charset="-127"/>
              </a:rPr>
              <a:t>epinephrine</a:t>
            </a:r>
            <a:r>
              <a:rPr lang="en-US" sz="3200" dirty="0">
                <a:ea typeface="Batang" pitchFamily="18" charset="-127"/>
              </a:rPr>
              <a:t> </a:t>
            </a:r>
            <a:r>
              <a:rPr lang="en-US" sz="3200" dirty="0" smtClean="0">
                <a:ea typeface="Batang" pitchFamily="18" charset="-127"/>
              </a:rPr>
              <a:t>&amp; </a:t>
            </a:r>
            <a:r>
              <a:rPr lang="en-US" sz="3200" i="1" dirty="0" smtClean="0">
                <a:ea typeface="Batang" pitchFamily="18" charset="-127"/>
              </a:rPr>
              <a:t>ephedrine</a:t>
            </a:r>
            <a:r>
              <a:rPr lang="en-US" sz="3200" dirty="0" smtClean="0">
                <a:ea typeface="Batang" pitchFamily="18" charset="-127"/>
              </a:rPr>
              <a:t> have largely been replaced by beta -2 agonists.</a:t>
            </a:r>
          </a:p>
          <a:p>
            <a:pPr eaLnBrk="0" hangingPunct="0">
              <a:tabLst>
                <a:tab pos="923925" algn="l"/>
              </a:tabLst>
            </a:pPr>
            <a:r>
              <a:rPr lang="en-US" sz="3200" b="1" dirty="0" smtClean="0">
                <a:ea typeface="Batang" pitchFamily="18" charset="-127"/>
              </a:rPr>
              <a:t>Effects	</a:t>
            </a:r>
          </a:p>
          <a:p>
            <a:pPr eaLnBrk="0" hangingPunct="0">
              <a:buFont typeface="Arial" pitchFamily="34" charset="0"/>
              <a:buChar char="•"/>
              <a:tabLst>
                <a:tab pos="923925" algn="l"/>
              </a:tabLst>
            </a:pPr>
            <a:r>
              <a:rPr lang="en-US" sz="3200" dirty="0" smtClean="0">
                <a:ea typeface="Batang" pitchFamily="18" charset="-127"/>
              </a:rPr>
              <a:t>Relax airway smooth muscle causing </a:t>
            </a:r>
            <a:r>
              <a:rPr lang="en-US" sz="3200" dirty="0" err="1" smtClean="0">
                <a:ea typeface="Batang" pitchFamily="18" charset="-127"/>
              </a:rPr>
              <a:t>bronchodilation</a:t>
            </a:r>
            <a:r>
              <a:rPr lang="en-US" sz="3200" dirty="0" smtClean="0">
                <a:ea typeface="Batang" pitchFamily="18" charset="-127"/>
              </a:rPr>
              <a:t>.</a:t>
            </a:r>
          </a:p>
          <a:p>
            <a:pPr eaLnBrk="0" hangingPunct="0">
              <a:buFont typeface="Arial" pitchFamily="34" charset="0"/>
              <a:buChar char="•"/>
              <a:tabLst>
                <a:tab pos="923925" algn="l"/>
              </a:tabLst>
            </a:pPr>
            <a:r>
              <a:rPr lang="en-US" sz="3200" dirty="0" smtClean="0">
                <a:ea typeface="Batang" pitchFamily="18" charset="-127"/>
              </a:rPr>
              <a:t>Inhibit release of some </a:t>
            </a:r>
            <a:r>
              <a:rPr lang="en-US" sz="3200" dirty="0" err="1" smtClean="0">
                <a:ea typeface="Batang" pitchFamily="18" charset="-127"/>
              </a:rPr>
              <a:t>bronchoconstricting</a:t>
            </a:r>
            <a:r>
              <a:rPr lang="en-US" sz="3200" dirty="0">
                <a:ea typeface="Batang" pitchFamily="18" charset="-127"/>
              </a:rPr>
              <a:t> </a:t>
            </a:r>
            <a:r>
              <a:rPr lang="en-US" sz="3200" dirty="0" smtClean="0">
                <a:ea typeface="Batang" pitchFamily="18" charset="-127"/>
              </a:rPr>
              <a:t>substances from mast cells</a:t>
            </a:r>
            <a:endParaRPr lang="en-US" sz="3200" b="1" dirty="0"/>
          </a:p>
        </p:txBody>
      </p:sp>
      <p:sp>
        <p:nvSpPr>
          <p:cNvPr id="6" name="Date Placeholder 5"/>
          <p:cNvSpPr>
            <a:spLocks noGrp="1"/>
          </p:cNvSpPr>
          <p:nvPr>
            <p:ph type="dt" sz="half" idx="10"/>
          </p:nvPr>
        </p:nvSpPr>
        <p:spPr/>
        <p:txBody>
          <a:bodyPr/>
          <a:lstStyle/>
          <a:p>
            <a:fld id="{36C45AB5-1BEE-4D72-A929-0EB9E64743F8}"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2DECDBD6-FE2F-4DDF-9CD1-79D19586ED34}" type="slidenum">
              <a:rPr lang="en-US" smtClean="0"/>
              <a:pPr/>
              <a:t>464</a:t>
            </a:fld>
            <a:endParaRPr lang="en-US"/>
          </a:p>
        </p:txBody>
      </p:sp>
    </p:spTree>
  </p:cSld>
  <p:clrMapOvr>
    <a:masterClrMapping/>
  </p:clrMapOvr>
  <p:timing>
    <p:tnLst>
      <p:par>
        <p:cTn id="1" dur="indefinite" restart="never" nodeType="tmRoot"/>
      </p:par>
    </p:tnLst>
  </p:timing>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381000" y="228600"/>
            <a:ext cx="8458200" cy="6494085"/>
          </a:xfrm>
          <a:prstGeom prst="rect">
            <a:avLst/>
          </a:prstGeom>
          <a:noFill/>
          <a:ln w="9525">
            <a:noFill/>
            <a:miter lim="800000"/>
            <a:headEnd/>
            <a:tailEnd/>
          </a:ln>
        </p:spPr>
        <p:txBody>
          <a:bodyPr wrap="square">
            <a:spAutoFit/>
          </a:bodyPr>
          <a:lstStyle/>
          <a:p>
            <a:r>
              <a:rPr lang="en-US" sz="3200" b="1" dirty="0" smtClean="0">
                <a:ea typeface="Batang" pitchFamily="18" charset="-127"/>
              </a:rPr>
              <a:t>Beta-</a:t>
            </a:r>
            <a:r>
              <a:rPr lang="en-US" sz="3200" b="1" baseline="-25000" dirty="0" smtClean="0">
                <a:ea typeface="Batang" pitchFamily="18" charset="-127"/>
              </a:rPr>
              <a:t>2</a:t>
            </a:r>
            <a:r>
              <a:rPr lang="en-US" sz="3200" b="1" dirty="0" smtClean="0">
                <a:ea typeface="Batang" pitchFamily="18" charset="-127"/>
              </a:rPr>
              <a:t> agonists</a:t>
            </a:r>
            <a:endParaRPr lang="en-GB" sz="3200" b="1" dirty="0" smtClean="0">
              <a:cs typeface="Times New Roman" charset="0"/>
            </a:endParaRPr>
          </a:p>
          <a:p>
            <a:pPr>
              <a:buFont typeface="Arial" pitchFamily="34" charset="0"/>
              <a:buChar char="•"/>
            </a:pPr>
            <a:r>
              <a:rPr lang="en-GB" sz="3200" dirty="0">
                <a:ea typeface="Batang" pitchFamily="18" charset="-127"/>
                <a:cs typeface="Times New Roman" charset="0"/>
              </a:rPr>
              <a:t> </a:t>
            </a:r>
            <a:r>
              <a:rPr lang="en-US" sz="3200" dirty="0" smtClean="0">
                <a:ea typeface="Batang" pitchFamily="18" charset="-127"/>
              </a:rPr>
              <a:t>All are derivatives </a:t>
            </a:r>
            <a:r>
              <a:rPr lang="en-US" sz="3200" dirty="0">
                <a:ea typeface="Batang" pitchFamily="18" charset="-127"/>
              </a:rPr>
              <a:t>of epinephrine</a:t>
            </a:r>
            <a:r>
              <a:rPr lang="en-US" sz="3200" dirty="0" smtClean="0">
                <a:ea typeface="Batang" pitchFamily="18" charset="-127"/>
              </a:rPr>
              <a:t>.</a:t>
            </a:r>
            <a:r>
              <a:rPr lang="en-US" sz="3200" dirty="0">
                <a:ea typeface="Batang" pitchFamily="18" charset="-127"/>
              </a:rPr>
              <a:t>	</a:t>
            </a:r>
          </a:p>
          <a:p>
            <a:pPr>
              <a:buFont typeface="Wingdings" pitchFamily="2" charset="2"/>
              <a:buChar char="v"/>
            </a:pPr>
            <a:r>
              <a:rPr lang="en-US" sz="3200" u="sng" dirty="0" smtClean="0">
                <a:ea typeface="Batang" pitchFamily="18" charset="-127"/>
              </a:rPr>
              <a:t>Short-acting: </a:t>
            </a:r>
            <a:r>
              <a:rPr lang="en-US" sz="3200" dirty="0" err="1" smtClean="0">
                <a:ea typeface="Batang" pitchFamily="18" charset="-127"/>
              </a:rPr>
              <a:t>Albuterol</a:t>
            </a:r>
            <a:r>
              <a:rPr lang="en-US" sz="3200" dirty="0" smtClean="0">
                <a:ea typeface="Batang" pitchFamily="18" charset="-127"/>
              </a:rPr>
              <a:t>, </a:t>
            </a:r>
            <a:r>
              <a:rPr lang="en-US" sz="3200" dirty="0" err="1" smtClean="0">
                <a:ea typeface="Batang" pitchFamily="18" charset="-127"/>
              </a:rPr>
              <a:t>salbutamol</a:t>
            </a:r>
            <a:r>
              <a:rPr lang="en-US" sz="3200" dirty="0" smtClean="0">
                <a:ea typeface="Batang" pitchFamily="18" charset="-127"/>
              </a:rPr>
              <a:t>, </a:t>
            </a:r>
            <a:r>
              <a:rPr lang="en-US" sz="3200" dirty="0" err="1" smtClean="0">
                <a:ea typeface="Batang" pitchFamily="18" charset="-127"/>
              </a:rPr>
              <a:t>terbutaline</a:t>
            </a:r>
            <a:r>
              <a:rPr lang="en-US" sz="3200" dirty="0" smtClean="0">
                <a:ea typeface="Batang" pitchFamily="18" charset="-127"/>
              </a:rPr>
              <a:t>, </a:t>
            </a:r>
            <a:r>
              <a:rPr lang="en-US" sz="3200" dirty="0" err="1" smtClean="0">
                <a:ea typeface="Batang" pitchFamily="18" charset="-127"/>
              </a:rPr>
              <a:t>metaproterenol</a:t>
            </a:r>
            <a:r>
              <a:rPr lang="en-US" sz="3200" dirty="0">
                <a:ea typeface="Batang" pitchFamily="18" charset="-127"/>
              </a:rPr>
              <a:t>, and </a:t>
            </a:r>
            <a:r>
              <a:rPr lang="en-US" sz="3200" dirty="0" err="1" smtClean="0">
                <a:ea typeface="Batang" pitchFamily="18" charset="-127"/>
              </a:rPr>
              <a:t>pirbuterol</a:t>
            </a:r>
            <a:r>
              <a:rPr lang="en-US" sz="3200" dirty="0" smtClean="0">
                <a:ea typeface="Batang" pitchFamily="18" charset="-127"/>
              </a:rPr>
              <a:t>.</a:t>
            </a:r>
            <a:r>
              <a:rPr lang="en-US" sz="3200" b="1" dirty="0" smtClean="0">
                <a:ea typeface="Batang" pitchFamily="18" charset="-127"/>
              </a:rPr>
              <a:t> </a:t>
            </a:r>
            <a:r>
              <a:rPr lang="en-US" sz="3200" dirty="0" smtClean="0">
                <a:ea typeface="Batang" pitchFamily="18" charset="-127"/>
              </a:rPr>
              <a:t>Act within 30 </a:t>
            </a:r>
            <a:r>
              <a:rPr lang="en-US" sz="3200" dirty="0" err="1" smtClean="0">
                <a:ea typeface="Batang" pitchFamily="18" charset="-127"/>
              </a:rPr>
              <a:t>mins</a:t>
            </a:r>
            <a:r>
              <a:rPr lang="en-US" sz="3200" dirty="0" smtClean="0">
                <a:ea typeface="Batang" pitchFamily="18" charset="-127"/>
              </a:rPr>
              <a:t>.</a:t>
            </a:r>
          </a:p>
          <a:p>
            <a:pPr>
              <a:buFont typeface="Wingdings" pitchFamily="2" charset="2"/>
              <a:buChar char="v"/>
            </a:pPr>
            <a:r>
              <a:rPr lang="en-US" sz="3200" u="sng" dirty="0" smtClean="0">
                <a:ea typeface="Batang" pitchFamily="18" charset="-127"/>
              </a:rPr>
              <a:t>Long-acting:  </a:t>
            </a:r>
            <a:r>
              <a:rPr lang="en-US" sz="3200" dirty="0" err="1" smtClean="0">
                <a:ea typeface="Batang" pitchFamily="18" charset="-127"/>
              </a:rPr>
              <a:t>Salmeterol</a:t>
            </a:r>
            <a:r>
              <a:rPr lang="en-US" sz="3200" dirty="0" smtClean="0">
                <a:ea typeface="Batang" pitchFamily="18" charset="-127"/>
              </a:rPr>
              <a:t> and </a:t>
            </a:r>
            <a:r>
              <a:rPr lang="en-US" sz="3200" dirty="0" err="1" smtClean="0">
                <a:ea typeface="Batang" pitchFamily="18" charset="-127"/>
              </a:rPr>
              <a:t>Formoterol</a:t>
            </a:r>
            <a:r>
              <a:rPr lang="en-US" sz="3200" dirty="0" smtClean="0">
                <a:ea typeface="Batang" pitchFamily="18" charset="-127"/>
              </a:rPr>
              <a:t>. They are highly lipid soluble with a duration of action &gt;12 hrs.</a:t>
            </a:r>
            <a:r>
              <a:rPr lang="en-US" sz="3200" b="1" dirty="0" smtClean="0">
                <a:latin typeface="Batang" pitchFamily="18" charset="-127"/>
                <a:ea typeface="Batang" pitchFamily="18" charset="-127"/>
              </a:rPr>
              <a:t> </a:t>
            </a:r>
          </a:p>
          <a:p>
            <a:endParaRPr lang="en-US" sz="3200" b="1" dirty="0" smtClean="0">
              <a:ea typeface="Batang" pitchFamily="18" charset="-127"/>
            </a:endParaRPr>
          </a:p>
          <a:p>
            <a:r>
              <a:rPr lang="en-US" sz="3200" b="1" dirty="0" err="1" smtClean="0">
                <a:ea typeface="Batang" pitchFamily="18" charset="-127"/>
              </a:rPr>
              <a:t>Adm</a:t>
            </a:r>
            <a:r>
              <a:rPr lang="en-US" sz="3200" dirty="0" smtClean="0">
                <a:ea typeface="Batang" pitchFamily="18" charset="-127"/>
              </a:rPr>
              <a:t>: inhalation (metered dose inhaler), </a:t>
            </a:r>
            <a:r>
              <a:rPr lang="en-US" sz="3200" dirty="0" err="1" smtClean="0">
                <a:ea typeface="Batang" pitchFamily="18" charset="-127"/>
              </a:rPr>
              <a:t>Nebulization</a:t>
            </a:r>
            <a:r>
              <a:rPr lang="en-US" sz="3200" dirty="0" smtClean="0">
                <a:ea typeface="Batang" pitchFamily="18" charset="-127"/>
              </a:rPr>
              <a:t> therapy, per oral (tablets). </a:t>
            </a:r>
          </a:p>
          <a:p>
            <a:pPr>
              <a:buFont typeface="Arial" pitchFamily="34" charset="0"/>
              <a:buChar char="•"/>
            </a:pPr>
            <a:r>
              <a:rPr lang="en-US" sz="3200" dirty="0" smtClean="0">
                <a:ea typeface="Batang" pitchFamily="18" charset="-127"/>
              </a:rPr>
              <a:t> </a:t>
            </a:r>
            <a:r>
              <a:rPr lang="en-US" sz="3200" dirty="0" err="1" smtClean="0">
                <a:ea typeface="Batang" pitchFamily="18" charset="-127"/>
              </a:rPr>
              <a:t>Albuterol</a:t>
            </a:r>
            <a:r>
              <a:rPr lang="en-US" sz="3200" dirty="0" smtClean="0">
                <a:ea typeface="Batang" pitchFamily="18" charset="-127"/>
              </a:rPr>
              <a:t> and </a:t>
            </a:r>
            <a:r>
              <a:rPr lang="en-US" sz="3200" dirty="0" err="1" smtClean="0">
                <a:ea typeface="Batang" pitchFamily="18" charset="-127"/>
              </a:rPr>
              <a:t>terbutaline</a:t>
            </a:r>
            <a:r>
              <a:rPr lang="en-US" sz="3200" dirty="0" smtClean="0">
                <a:ea typeface="Batang" pitchFamily="18" charset="-127"/>
              </a:rPr>
              <a:t> tablets are available while </a:t>
            </a:r>
            <a:r>
              <a:rPr lang="en-US" sz="3200" dirty="0" err="1" smtClean="0">
                <a:ea typeface="Batang" pitchFamily="18" charset="-127"/>
              </a:rPr>
              <a:t>terbutaline</a:t>
            </a:r>
            <a:r>
              <a:rPr lang="en-US" sz="3200" dirty="0" smtClean="0">
                <a:ea typeface="Batang" pitchFamily="18" charset="-127"/>
              </a:rPr>
              <a:t> can also be given </a:t>
            </a:r>
            <a:r>
              <a:rPr lang="en-US" sz="3200" dirty="0" err="1" smtClean="0">
                <a:ea typeface="Batang" pitchFamily="18" charset="-127"/>
              </a:rPr>
              <a:t>s.c</a:t>
            </a:r>
            <a:r>
              <a:rPr lang="en-US" sz="3200" dirty="0" smtClean="0">
                <a:ea typeface="Batang" pitchFamily="18" charset="-127"/>
              </a:rPr>
              <a:t>.</a:t>
            </a:r>
            <a:endParaRPr lang="en-GB" sz="3200" dirty="0"/>
          </a:p>
        </p:txBody>
      </p:sp>
      <p:sp>
        <p:nvSpPr>
          <p:cNvPr id="6" name="Date Placeholder 5"/>
          <p:cNvSpPr>
            <a:spLocks noGrp="1"/>
          </p:cNvSpPr>
          <p:nvPr>
            <p:ph type="dt" sz="half" idx="10"/>
          </p:nvPr>
        </p:nvSpPr>
        <p:spPr/>
        <p:txBody>
          <a:bodyPr/>
          <a:lstStyle/>
          <a:p>
            <a:fld id="{42DC8E40-C066-41D3-A9B5-6C13D97AE85D}"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2DECDBD6-FE2F-4DDF-9CD1-79D19586ED34}" type="slidenum">
              <a:rPr lang="en-US" smtClean="0"/>
              <a:pPr/>
              <a:t>465</a:t>
            </a:fld>
            <a:endParaRPr lang="en-US"/>
          </a:p>
        </p:txBody>
      </p:sp>
    </p:spTree>
  </p:cSld>
  <p:clrMapOvr>
    <a:masterClrMapping/>
  </p:clrMapOvr>
  <p:timing>
    <p:tnLst>
      <p:par>
        <p:cTn id="1" dur="indefinite" restart="never" nodeType="tmRoot"/>
      </p:par>
    </p:tnLst>
  </p:timing>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0" y="304800"/>
            <a:ext cx="9144000" cy="6001643"/>
          </a:xfrm>
          <a:prstGeom prst="rect">
            <a:avLst/>
          </a:prstGeom>
          <a:noFill/>
          <a:ln w="9525">
            <a:noFill/>
            <a:miter lim="800000"/>
            <a:headEnd/>
            <a:tailEnd/>
          </a:ln>
        </p:spPr>
        <p:txBody>
          <a:bodyPr wrap="square">
            <a:spAutoFit/>
          </a:bodyPr>
          <a:lstStyle/>
          <a:p>
            <a:pPr>
              <a:tabLst>
                <a:tab pos="923925" algn="l"/>
              </a:tabLst>
            </a:pPr>
            <a:r>
              <a:rPr lang="en-US" sz="3200" b="1" dirty="0">
                <a:ea typeface="Batang" pitchFamily="18" charset="-127"/>
              </a:rPr>
              <a:t>	</a:t>
            </a:r>
            <a:r>
              <a:rPr lang="en-US" sz="3200" b="1" u="sng" dirty="0" smtClean="0">
                <a:ea typeface="Batang" pitchFamily="18" charset="-127"/>
              </a:rPr>
              <a:t>b).</a:t>
            </a:r>
            <a:r>
              <a:rPr lang="en-US" sz="3200" b="1" u="sng" dirty="0" smtClean="0">
                <a:cs typeface="Times New Roman" charset="0"/>
              </a:rPr>
              <a:t> </a:t>
            </a:r>
            <a:r>
              <a:rPr lang="en-US" sz="3200" b="1" u="sng" dirty="0" err="1" smtClean="0">
                <a:ea typeface="Batang" pitchFamily="18" charset="-127"/>
              </a:rPr>
              <a:t>Methylxanthine</a:t>
            </a:r>
            <a:r>
              <a:rPr lang="en-US" sz="3200" b="1" u="sng" dirty="0" smtClean="0">
                <a:ea typeface="Batang" pitchFamily="18" charset="-127"/>
              </a:rPr>
              <a:t> drugs</a:t>
            </a:r>
            <a:endParaRPr lang="en-US" sz="3200" dirty="0">
              <a:ea typeface="Batang" pitchFamily="18" charset="-127"/>
            </a:endParaRPr>
          </a:p>
          <a:p>
            <a:pPr eaLnBrk="0" hangingPunct="0">
              <a:tabLst>
                <a:tab pos="923925" algn="l"/>
              </a:tabLst>
            </a:pPr>
            <a:r>
              <a:rPr lang="en-US" sz="3200" dirty="0" smtClean="0">
                <a:ea typeface="Batang" pitchFamily="18" charset="-127"/>
              </a:rPr>
              <a:t>E.g. </a:t>
            </a:r>
            <a:r>
              <a:rPr lang="en-US" sz="3200" dirty="0" err="1" smtClean="0">
                <a:ea typeface="Batang" pitchFamily="18" charset="-127"/>
              </a:rPr>
              <a:t>Theophylline</a:t>
            </a:r>
            <a:r>
              <a:rPr lang="en-US" sz="3200" dirty="0" smtClean="0">
                <a:ea typeface="Batang" pitchFamily="18" charset="-127"/>
              </a:rPr>
              <a:t> (tea), </a:t>
            </a:r>
            <a:r>
              <a:rPr lang="en-US" sz="3200" dirty="0" err="1" smtClean="0">
                <a:ea typeface="Batang" pitchFamily="18" charset="-127"/>
              </a:rPr>
              <a:t>Theobromine</a:t>
            </a:r>
            <a:r>
              <a:rPr lang="en-US" sz="3200" dirty="0">
                <a:ea typeface="Batang" pitchFamily="18" charset="-127"/>
              </a:rPr>
              <a:t> </a:t>
            </a:r>
            <a:r>
              <a:rPr lang="en-US" sz="3200" dirty="0" smtClean="0">
                <a:ea typeface="Batang" pitchFamily="18" charset="-127"/>
              </a:rPr>
              <a:t>(cocoa), Caffeine(coffee). Administered per oral.</a:t>
            </a:r>
          </a:p>
          <a:p>
            <a:r>
              <a:rPr lang="en-US" sz="3200" b="1" dirty="0" smtClean="0">
                <a:ea typeface="Batang" pitchFamily="18" charset="-127"/>
              </a:rPr>
              <a:t>Effects:</a:t>
            </a:r>
          </a:p>
          <a:p>
            <a:pPr>
              <a:buFont typeface="Arial" pitchFamily="34" charset="0"/>
              <a:buChar char="•"/>
            </a:pPr>
            <a:r>
              <a:rPr lang="en-US" sz="3200" dirty="0" smtClean="0">
                <a:ea typeface="Batang" pitchFamily="18" charset="-127"/>
              </a:rPr>
              <a:t> Causes smooth muscle relaxation. </a:t>
            </a:r>
          </a:p>
          <a:p>
            <a:pPr>
              <a:buFont typeface="Arial" pitchFamily="34" charset="0"/>
              <a:buChar char="•"/>
            </a:pPr>
            <a:r>
              <a:rPr lang="en-US" sz="3200" dirty="0" smtClean="0">
                <a:ea typeface="Batang" pitchFamily="18" charset="-127"/>
              </a:rPr>
              <a:t> Inhibits histamine release and </a:t>
            </a:r>
            <a:r>
              <a:rPr lang="en-US" sz="3200" dirty="0" err="1" smtClean="0">
                <a:ea typeface="Batang" pitchFamily="18" charset="-127"/>
              </a:rPr>
              <a:t>bronchoconstriction</a:t>
            </a:r>
            <a:r>
              <a:rPr lang="en-US" sz="3200" dirty="0" smtClean="0">
                <a:ea typeface="Batang" pitchFamily="18" charset="-127"/>
              </a:rPr>
              <a:t>.</a:t>
            </a:r>
            <a:r>
              <a:rPr lang="en-US" sz="3200" b="1" dirty="0" smtClean="0">
                <a:ea typeface="Batang" pitchFamily="18" charset="-127"/>
              </a:rPr>
              <a:t> USES</a:t>
            </a:r>
            <a:r>
              <a:rPr lang="en-GB" sz="3200" b="1" dirty="0" smtClean="0">
                <a:cs typeface="Times New Roman" charset="0"/>
              </a:rPr>
              <a:t>: </a:t>
            </a:r>
          </a:p>
          <a:p>
            <a:pPr>
              <a:buFont typeface="Arial" pitchFamily="34" charset="0"/>
              <a:buChar char="•"/>
            </a:pPr>
            <a:r>
              <a:rPr lang="en-US" sz="3200" dirty="0" smtClean="0">
                <a:ea typeface="Batang" pitchFamily="18" charset="-127"/>
              </a:rPr>
              <a:t> Reserved for non-responders to β-2 agonists and steroids. </a:t>
            </a:r>
          </a:p>
          <a:p>
            <a:pPr>
              <a:buFont typeface="Arial" pitchFamily="34" charset="0"/>
              <a:buChar char="•"/>
            </a:pPr>
            <a:r>
              <a:rPr lang="en-US" sz="3200" dirty="0" smtClean="0">
                <a:ea typeface="Batang" pitchFamily="18" charset="-127"/>
              </a:rPr>
              <a:t> </a:t>
            </a:r>
            <a:r>
              <a:rPr lang="en-US" sz="3200" dirty="0" err="1" smtClean="0">
                <a:ea typeface="Batang" pitchFamily="18" charset="-127"/>
              </a:rPr>
              <a:t>Theophylline</a:t>
            </a:r>
            <a:r>
              <a:rPr lang="en-US" sz="3200" dirty="0" smtClean="0">
                <a:ea typeface="Batang" pitchFamily="18" charset="-127"/>
              </a:rPr>
              <a:t> is the most effective </a:t>
            </a:r>
            <a:r>
              <a:rPr lang="en-US" sz="3200" dirty="0">
                <a:ea typeface="Batang" pitchFamily="18" charset="-127"/>
              </a:rPr>
              <a:t> </a:t>
            </a:r>
            <a:r>
              <a:rPr lang="en-US" sz="3200" dirty="0" smtClean="0">
                <a:ea typeface="Batang" pitchFamily="18" charset="-127"/>
              </a:rPr>
              <a:t>bronchodilator of them. It has a narrow therapeutic window(5-20mg/l) hence requires plasma concentration monitoring.</a:t>
            </a:r>
            <a:endParaRPr lang="en-GB" sz="3200" b="1" dirty="0"/>
          </a:p>
        </p:txBody>
      </p:sp>
      <p:sp>
        <p:nvSpPr>
          <p:cNvPr id="6" name="Date Placeholder 5"/>
          <p:cNvSpPr>
            <a:spLocks noGrp="1"/>
          </p:cNvSpPr>
          <p:nvPr>
            <p:ph type="dt" sz="half" idx="10"/>
          </p:nvPr>
        </p:nvSpPr>
        <p:spPr/>
        <p:txBody>
          <a:bodyPr/>
          <a:lstStyle/>
          <a:p>
            <a:fld id="{381F1DF8-0E7E-434D-A7D8-D943B1B8EDFC}"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2DECDBD6-FE2F-4DDF-9CD1-79D19586ED34}" type="slidenum">
              <a:rPr lang="en-US" smtClean="0"/>
              <a:pPr/>
              <a:t>466</a:t>
            </a:fld>
            <a:endParaRPr lang="en-US" dirty="0"/>
          </a:p>
        </p:txBody>
      </p:sp>
    </p:spTree>
  </p:cSld>
  <p:clrMapOvr>
    <a:masterClrMapping/>
  </p:clrMapOvr>
  <p:timing>
    <p:tnLst>
      <p:par>
        <p:cTn id="1" dur="indefinite" restart="never" nodeType="tmRoot"/>
      </p:par>
    </p:tnLst>
  </p:timing>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0" y="457200"/>
            <a:ext cx="9144000" cy="4370427"/>
          </a:xfrm>
          <a:prstGeom prst="rect">
            <a:avLst/>
          </a:prstGeom>
          <a:noFill/>
          <a:ln w="9525">
            <a:noFill/>
            <a:miter lim="800000"/>
            <a:headEnd/>
            <a:tailEnd/>
          </a:ln>
        </p:spPr>
        <p:txBody>
          <a:bodyPr>
            <a:spAutoFit/>
          </a:bodyPr>
          <a:lstStyle/>
          <a:p>
            <a:r>
              <a:rPr lang="en-US" sz="3200" u="sng" dirty="0" smtClean="0">
                <a:ea typeface="Batang" pitchFamily="18" charset="-127"/>
              </a:rPr>
              <a:t>Systemic effects of </a:t>
            </a:r>
            <a:r>
              <a:rPr lang="en-US" sz="3200" u="sng" dirty="0" err="1" smtClean="0">
                <a:ea typeface="Batang" pitchFamily="18" charset="-127"/>
              </a:rPr>
              <a:t>methylxanthines</a:t>
            </a:r>
            <a:endParaRPr lang="en-US" sz="3200" u="sng" dirty="0" smtClean="0">
              <a:ea typeface="Batang" pitchFamily="18" charset="-127"/>
            </a:endParaRPr>
          </a:p>
          <a:p>
            <a:pPr>
              <a:buFont typeface="Arial" pitchFamily="34" charset="0"/>
              <a:buChar char="•"/>
            </a:pPr>
            <a:r>
              <a:rPr lang="en-US" sz="3200" dirty="0" smtClean="0">
                <a:ea typeface="Batang" pitchFamily="18" charset="-127"/>
              </a:rPr>
              <a:t> CNS: insomnia, nervousness, seizures (especially caffeine)</a:t>
            </a:r>
          </a:p>
          <a:p>
            <a:pPr>
              <a:buFont typeface="Arial" pitchFamily="34" charset="0"/>
              <a:buChar char="•"/>
            </a:pPr>
            <a:r>
              <a:rPr lang="en-US" sz="3200" dirty="0" smtClean="0">
                <a:ea typeface="Batang" pitchFamily="18" charset="-127"/>
              </a:rPr>
              <a:t> CVS: </a:t>
            </a:r>
            <a:r>
              <a:rPr lang="en-US" sz="3200" dirty="0" err="1" smtClean="0">
                <a:ea typeface="Batang" pitchFamily="18" charset="-127"/>
              </a:rPr>
              <a:t>arrythmias</a:t>
            </a:r>
            <a:r>
              <a:rPr lang="en-US" sz="3200" dirty="0" smtClean="0">
                <a:ea typeface="Batang" pitchFamily="18" charset="-127"/>
              </a:rPr>
              <a:t>.</a:t>
            </a:r>
          </a:p>
          <a:p>
            <a:pPr>
              <a:buFont typeface="Arial" pitchFamily="34" charset="0"/>
              <a:buChar char="•"/>
            </a:pPr>
            <a:r>
              <a:rPr lang="en-US" sz="3200" dirty="0" smtClean="0">
                <a:ea typeface="Batang" pitchFamily="18" charset="-127"/>
              </a:rPr>
              <a:t> GIT: anorexia, increased acid secretion</a:t>
            </a:r>
          </a:p>
          <a:p>
            <a:pPr>
              <a:buFont typeface="Arial" pitchFamily="34" charset="0"/>
              <a:buChar char="•"/>
            </a:pPr>
            <a:r>
              <a:rPr lang="en-US" sz="3200" dirty="0" smtClean="0">
                <a:ea typeface="Batang" pitchFamily="18" charset="-127"/>
              </a:rPr>
              <a:t> RENAL SYSTEM: </a:t>
            </a:r>
            <a:r>
              <a:rPr lang="en-US" sz="3200" dirty="0" err="1" smtClean="0">
                <a:ea typeface="Batang" pitchFamily="18" charset="-127"/>
              </a:rPr>
              <a:t>diuresis</a:t>
            </a:r>
            <a:endParaRPr lang="en-US" sz="3200" dirty="0" smtClean="0">
              <a:ea typeface="Batang" pitchFamily="18" charset="-127"/>
            </a:endParaRPr>
          </a:p>
          <a:p>
            <a:pPr>
              <a:buFont typeface="Arial" pitchFamily="34" charset="0"/>
              <a:buChar char="•"/>
            </a:pPr>
            <a:r>
              <a:rPr lang="en-US" sz="3200" dirty="0" smtClean="0">
                <a:ea typeface="Batang" pitchFamily="18" charset="-127"/>
              </a:rPr>
              <a:t> RESP: smooth muscle relaxation.</a:t>
            </a:r>
          </a:p>
          <a:p>
            <a:pPr eaLnBrk="0" hangingPunct="0"/>
            <a:r>
              <a:rPr lang="en-US" b="1" dirty="0">
                <a:latin typeface="Batang" pitchFamily="18" charset="-127"/>
                <a:ea typeface="Batang" pitchFamily="18" charset="-127"/>
              </a:rPr>
              <a:t>				</a:t>
            </a:r>
          </a:p>
          <a:p>
            <a:pPr eaLnBrk="0" hangingPunct="0"/>
            <a:r>
              <a:rPr lang="en-US" b="1" dirty="0">
                <a:latin typeface="Batang" pitchFamily="18" charset="-127"/>
                <a:ea typeface="Batang" pitchFamily="18" charset="-127"/>
              </a:rPr>
              <a:t>		</a:t>
            </a:r>
            <a:endParaRPr lang="en-GB" b="1" dirty="0">
              <a:cs typeface="Times New Roman" charset="0"/>
            </a:endParaRPr>
          </a:p>
          <a:p>
            <a:pPr eaLnBrk="0" hangingPunct="0"/>
            <a:endParaRPr lang="en-GB" b="1" dirty="0">
              <a:latin typeface="Times New Roman" charset="0"/>
            </a:endParaRPr>
          </a:p>
        </p:txBody>
      </p:sp>
      <p:sp>
        <p:nvSpPr>
          <p:cNvPr id="6" name="Date Placeholder 5"/>
          <p:cNvSpPr>
            <a:spLocks noGrp="1"/>
          </p:cNvSpPr>
          <p:nvPr>
            <p:ph type="dt" sz="half" idx="10"/>
          </p:nvPr>
        </p:nvSpPr>
        <p:spPr/>
        <p:txBody>
          <a:bodyPr/>
          <a:lstStyle/>
          <a:p>
            <a:fld id="{DA517553-2EE7-4215-BCAB-93219D80F742}"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2DECDBD6-FE2F-4DDF-9CD1-79D19586ED34}" type="slidenum">
              <a:rPr lang="en-US" smtClean="0"/>
              <a:pPr/>
              <a:t>467</a:t>
            </a:fld>
            <a:endParaRPr lang="en-US"/>
          </a:p>
        </p:txBody>
      </p:sp>
    </p:spTree>
  </p:cSld>
  <p:clrMapOvr>
    <a:masterClrMapping/>
  </p:clrMapOvr>
  <p:timing>
    <p:tnLst>
      <p:par>
        <p:cTn id="1" dur="indefinite" restart="never" nodeType="tmRoot"/>
      </p:par>
    </p:tnLst>
  </p:timing>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228600" y="228600"/>
            <a:ext cx="8686800" cy="6494085"/>
          </a:xfrm>
          <a:prstGeom prst="rect">
            <a:avLst/>
          </a:prstGeom>
          <a:noFill/>
          <a:ln w="9525">
            <a:noFill/>
            <a:miter lim="800000"/>
            <a:headEnd/>
            <a:tailEnd/>
          </a:ln>
        </p:spPr>
        <p:txBody>
          <a:bodyPr wrap="square">
            <a:spAutoFit/>
          </a:bodyPr>
          <a:lstStyle/>
          <a:p>
            <a:pPr>
              <a:tabLst>
                <a:tab pos="923925" algn="l"/>
              </a:tabLst>
            </a:pPr>
            <a:r>
              <a:rPr lang="en-US" sz="3200" b="1" dirty="0" smtClean="0">
                <a:ea typeface="Batang" pitchFamily="18" charset="-127"/>
              </a:rPr>
              <a:t>c). </a:t>
            </a:r>
            <a:r>
              <a:rPr lang="en-US" sz="3200" b="1" u="sng" dirty="0" err="1" smtClean="0">
                <a:ea typeface="Batang" pitchFamily="18" charset="-127"/>
              </a:rPr>
              <a:t>Antimuscarinic</a:t>
            </a:r>
            <a:r>
              <a:rPr lang="en-US" sz="3200" b="1" u="sng" dirty="0" smtClean="0">
                <a:ea typeface="Batang" pitchFamily="18" charset="-127"/>
              </a:rPr>
              <a:t> agents</a:t>
            </a:r>
            <a:endParaRPr lang="en-GB" sz="3200" b="1" u="sng" dirty="0">
              <a:cs typeface="Times New Roman" charset="0"/>
            </a:endParaRPr>
          </a:p>
          <a:p>
            <a:pPr eaLnBrk="0" hangingPunct="0">
              <a:tabLst>
                <a:tab pos="923925" algn="l"/>
              </a:tabLst>
            </a:pPr>
            <a:r>
              <a:rPr lang="en-US" sz="3200" b="1" dirty="0" err="1" smtClean="0">
                <a:ea typeface="Batang" pitchFamily="18" charset="-127"/>
              </a:rPr>
              <a:t>Mxn</a:t>
            </a:r>
            <a:r>
              <a:rPr lang="en-US" sz="3200" b="1" dirty="0" smtClean="0">
                <a:ea typeface="Batang" pitchFamily="18" charset="-127"/>
              </a:rPr>
              <a:t>: </a:t>
            </a:r>
            <a:r>
              <a:rPr lang="en-US" sz="3200" dirty="0" smtClean="0">
                <a:ea typeface="Batang" pitchFamily="18" charset="-127"/>
              </a:rPr>
              <a:t>Competitive </a:t>
            </a:r>
            <a:r>
              <a:rPr lang="en-US" sz="3200" dirty="0">
                <a:ea typeface="Batang" pitchFamily="18" charset="-127"/>
              </a:rPr>
              <a:t>inhibitors of acetylcholine at </a:t>
            </a:r>
            <a:r>
              <a:rPr lang="en-US" sz="3200" dirty="0" err="1" smtClean="0">
                <a:ea typeface="Batang" pitchFamily="18" charset="-127"/>
              </a:rPr>
              <a:t>muscarinic</a:t>
            </a:r>
            <a:r>
              <a:rPr lang="en-US" sz="3200" dirty="0" smtClean="0">
                <a:ea typeface="Batang" pitchFamily="18" charset="-127"/>
              </a:rPr>
              <a:t> </a:t>
            </a:r>
            <a:r>
              <a:rPr lang="en-US" sz="3200" dirty="0">
                <a:ea typeface="Batang" pitchFamily="18" charset="-127"/>
              </a:rPr>
              <a:t>receptors blocking smooth </a:t>
            </a:r>
            <a:r>
              <a:rPr lang="en-US" sz="3200" dirty="0" smtClean="0">
                <a:ea typeface="Batang" pitchFamily="18" charset="-127"/>
              </a:rPr>
              <a:t>muscle </a:t>
            </a:r>
            <a:r>
              <a:rPr lang="en-US" sz="3200" dirty="0">
                <a:ea typeface="Batang" pitchFamily="18" charset="-127"/>
              </a:rPr>
              <a:t>contraction and mucus secretion </a:t>
            </a:r>
            <a:r>
              <a:rPr lang="en-US" sz="3200" dirty="0" smtClean="0">
                <a:ea typeface="Batang" pitchFamily="18" charset="-127"/>
              </a:rPr>
              <a:t>due </a:t>
            </a:r>
            <a:r>
              <a:rPr lang="en-US" sz="3200" dirty="0">
                <a:ea typeface="Batang" pitchFamily="18" charset="-127"/>
              </a:rPr>
              <a:t>to </a:t>
            </a:r>
            <a:r>
              <a:rPr lang="en-US" sz="3200" dirty="0" err="1">
                <a:ea typeface="Batang" pitchFamily="18" charset="-127"/>
              </a:rPr>
              <a:t>vagal</a:t>
            </a:r>
            <a:r>
              <a:rPr lang="en-US" sz="3200" dirty="0">
                <a:ea typeface="Batang" pitchFamily="18" charset="-127"/>
              </a:rPr>
              <a:t> stimulation</a:t>
            </a:r>
            <a:r>
              <a:rPr lang="en-US" sz="3200" dirty="0" smtClean="0">
                <a:ea typeface="Batang" pitchFamily="18" charset="-127"/>
              </a:rPr>
              <a:t>.</a:t>
            </a:r>
            <a:r>
              <a:rPr lang="en-US" sz="3200" b="1" dirty="0" smtClean="0">
                <a:latin typeface="Batang" pitchFamily="18" charset="-127"/>
                <a:ea typeface="Batang" pitchFamily="18" charset="-127"/>
              </a:rPr>
              <a:t> </a:t>
            </a:r>
          </a:p>
          <a:p>
            <a:pPr eaLnBrk="0" hangingPunct="0">
              <a:tabLst>
                <a:tab pos="923925" algn="l"/>
              </a:tabLst>
            </a:pPr>
            <a:r>
              <a:rPr lang="en-US" sz="3200" b="1" dirty="0" smtClean="0">
                <a:ea typeface="Batang" pitchFamily="18" charset="-127"/>
              </a:rPr>
              <a:t>ADM: </a:t>
            </a:r>
            <a:r>
              <a:rPr lang="en-US" sz="3200" dirty="0" smtClean="0">
                <a:ea typeface="Batang" pitchFamily="18" charset="-127"/>
              </a:rPr>
              <a:t>intravenously (IV).</a:t>
            </a:r>
          </a:p>
          <a:p>
            <a:pPr eaLnBrk="0" hangingPunct="0">
              <a:tabLst>
                <a:tab pos="923925" algn="l"/>
              </a:tabLst>
            </a:pPr>
            <a:r>
              <a:rPr lang="en-US" sz="3200" dirty="0" smtClean="0">
                <a:ea typeface="Batang" pitchFamily="18" charset="-127"/>
              </a:rPr>
              <a:t>Atropine is the prototype. Derivatives include </a:t>
            </a:r>
            <a:r>
              <a:rPr lang="en-US" sz="3200" dirty="0" err="1" smtClean="0">
                <a:ea typeface="Batang" pitchFamily="18" charset="-127"/>
              </a:rPr>
              <a:t>ipratropium</a:t>
            </a:r>
            <a:r>
              <a:rPr lang="en-US" sz="3200" dirty="0" smtClean="0">
                <a:ea typeface="Batang" pitchFamily="18" charset="-127"/>
              </a:rPr>
              <a:t> bromide &amp; </a:t>
            </a:r>
            <a:r>
              <a:rPr lang="en-US" sz="3200" dirty="0" err="1" smtClean="0">
                <a:ea typeface="Batang" pitchFamily="18" charset="-127"/>
              </a:rPr>
              <a:t>tiotropium</a:t>
            </a:r>
            <a:r>
              <a:rPr lang="en-US" sz="3200" dirty="0" smtClean="0">
                <a:ea typeface="Batang" pitchFamily="18" charset="-127"/>
              </a:rPr>
              <a:t>.</a:t>
            </a:r>
            <a:r>
              <a:rPr lang="en-GB" sz="3200" dirty="0" smtClean="0">
                <a:cs typeface="Times New Roman" charset="0"/>
              </a:rPr>
              <a:t> </a:t>
            </a:r>
            <a:endParaRPr lang="en-GB" sz="3200" dirty="0" smtClean="0">
              <a:ea typeface="Batang" pitchFamily="18" charset="-127"/>
              <a:cs typeface="Times New Roman" charset="0"/>
            </a:endParaRPr>
          </a:p>
          <a:p>
            <a:pPr eaLnBrk="0" hangingPunct="0">
              <a:tabLst>
                <a:tab pos="923925" algn="l"/>
              </a:tabLst>
            </a:pPr>
            <a:r>
              <a:rPr lang="en-GB" sz="3200" b="1" dirty="0" smtClean="0">
                <a:ea typeface="Batang" pitchFamily="18" charset="-127"/>
                <a:cs typeface="Times New Roman" charset="0"/>
              </a:rPr>
              <a:t>NB</a:t>
            </a:r>
            <a:r>
              <a:rPr lang="en-GB" sz="3200" dirty="0" smtClean="0">
                <a:ea typeface="Batang" pitchFamily="18" charset="-127"/>
                <a:cs typeface="Times New Roman" charset="0"/>
              </a:rPr>
              <a:t>: Generally they are l</a:t>
            </a:r>
            <a:r>
              <a:rPr lang="en-US" sz="3200" dirty="0" err="1" smtClean="0">
                <a:ea typeface="Batang" pitchFamily="18" charset="-127"/>
              </a:rPr>
              <a:t>ess</a:t>
            </a:r>
            <a:r>
              <a:rPr lang="en-US" sz="3200" dirty="0" smtClean="0">
                <a:ea typeface="Batang" pitchFamily="18" charset="-127"/>
              </a:rPr>
              <a:t> effective bronchodilator than β2-agonists but the two can be combined.  </a:t>
            </a:r>
          </a:p>
          <a:p>
            <a:pPr eaLnBrk="0" hangingPunct="0">
              <a:tabLst>
                <a:tab pos="923925" algn="l"/>
              </a:tabLst>
            </a:pPr>
            <a:r>
              <a:rPr lang="en-US" sz="3200" b="1" dirty="0" smtClean="0">
                <a:ea typeface="Batang" pitchFamily="18" charset="-127"/>
              </a:rPr>
              <a:t>Uses: </a:t>
            </a:r>
            <a:r>
              <a:rPr lang="en-US" sz="3200" dirty="0" smtClean="0">
                <a:ea typeface="Batang" pitchFamily="18" charset="-127"/>
              </a:rPr>
              <a:t>Asthma, organophosphate poisoning, pre-operatively to reduce secretions. </a:t>
            </a:r>
          </a:p>
          <a:p>
            <a:pPr eaLnBrk="0" hangingPunct="0">
              <a:tabLst>
                <a:tab pos="923925" algn="l"/>
              </a:tabLst>
            </a:pPr>
            <a:endParaRPr lang="en-GB" sz="3200" dirty="0"/>
          </a:p>
        </p:txBody>
      </p:sp>
      <p:sp>
        <p:nvSpPr>
          <p:cNvPr id="6" name="Date Placeholder 5"/>
          <p:cNvSpPr>
            <a:spLocks noGrp="1"/>
          </p:cNvSpPr>
          <p:nvPr>
            <p:ph type="dt" sz="half" idx="10"/>
          </p:nvPr>
        </p:nvSpPr>
        <p:spPr/>
        <p:txBody>
          <a:bodyPr/>
          <a:lstStyle/>
          <a:p>
            <a:fld id="{03DFE4BA-1EF2-485A-9CE7-AD4DE01F0037}"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2DECDBD6-FE2F-4DDF-9CD1-79D19586ED34}" type="slidenum">
              <a:rPr lang="en-US" smtClean="0"/>
              <a:pPr/>
              <a:t>468</a:t>
            </a:fld>
            <a:endParaRPr lang="en-US"/>
          </a:p>
        </p:txBody>
      </p:sp>
    </p:spTree>
  </p:cSld>
  <p:clrMapOvr>
    <a:masterClrMapping/>
  </p:clrMapOvr>
  <p:timing>
    <p:tnLst>
      <p:par>
        <p:cTn id="1" dur="indefinite" restart="never" nodeType="tmRoot"/>
      </p:par>
    </p:tnLst>
  </p:timing>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152400" y="228600"/>
            <a:ext cx="8763000" cy="6494085"/>
          </a:xfrm>
          <a:prstGeom prst="rect">
            <a:avLst/>
          </a:prstGeom>
          <a:noFill/>
          <a:ln w="9525">
            <a:noFill/>
            <a:miter lim="800000"/>
            <a:headEnd/>
            <a:tailEnd/>
          </a:ln>
        </p:spPr>
        <p:txBody>
          <a:bodyPr wrap="square">
            <a:spAutoFit/>
          </a:bodyPr>
          <a:lstStyle/>
          <a:p>
            <a:pPr indent="-238125" eaLnBrk="0" hangingPunct="0">
              <a:tabLst>
                <a:tab pos="1152525" algn="l"/>
              </a:tabLst>
            </a:pPr>
            <a:r>
              <a:rPr lang="en-US" sz="3200" b="1" dirty="0" smtClean="0">
                <a:ea typeface="Batang" pitchFamily="18" charset="-127"/>
              </a:rPr>
              <a:t>2. CORTCOSTEROIDS</a:t>
            </a:r>
          </a:p>
          <a:p>
            <a:pPr indent="-238125" eaLnBrk="0" hangingPunct="0">
              <a:buFont typeface="Arial" pitchFamily="34" charset="0"/>
              <a:buChar char="•"/>
              <a:tabLst>
                <a:tab pos="1152525" algn="l"/>
              </a:tabLst>
            </a:pPr>
            <a:r>
              <a:rPr lang="en-US" sz="3200" dirty="0" smtClean="0">
                <a:ea typeface="Batang" pitchFamily="18" charset="-127"/>
                <a:cs typeface="Times New Roman" charset="0"/>
              </a:rPr>
              <a:t>Also called  long term controllers of asthma..</a:t>
            </a:r>
            <a:endParaRPr lang="en-US" sz="3200" dirty="0">
              <a:ea typeface="Batang" pitchFamily="18" charset="-127"/>
            </a:endParaRPr>
          </a:p>
          <a:p>
            <a:r>
              <a:rPr lang="en-US" sz="3200" b="1" dirty="0" err="1" smtClean="0">
                <a:ea typeface="Batang" pitchFamily="18" charset="-127"/>
              </a:rPr>
              <a:t>Mxn</a:t>
            </a:r>
            <a:r>
              <a:rPr lang="en-US" sz="3200" b="1" dirty="0" smtClean="0">
                <a:ea typeface="Batang" pitchFamily="18" charset="-127"/>
              </a:rPr>
              <a:t>: </a:t>
            </a:r>
            <a:r>
              <a:rPr lang="en-US" sz="3200" dirty="0" smtClean="0">
                <a:ea typeface="Batang" pitchFamily="18" charset="-127"/>
              </a:rPr>
              <a:t>Inhibition </a:t>
            </a:r>
            <a:r>
              <a:rPr lang="en-US" sz="3200" dirty="0">
                <a:ea typeface="Batang" pitchFamily="18" charset="-127"/>
              </a:rPr>
              <a:t>of the lymphocytic, </a:t>
            </a:r>
            <a:r>
              <a:rPr lang="en-US" sz="3200" dirty="0" err="1">
                <a:ea typeface="Batang" pitchFamily="18" charset="-127"/>
              </a:rPr>
              <a:t>eosinophilic</a:t>
            </a:r>
            <a:r>
              <a:rPr lang="en-US" sz="3200" dirty="0">
                <a:ea typeface="Batang" pitchFamily="18" charset="-127"/>
              </a:rPr>
              <a:t> </a:t>
            </a:r>
            <a:r>
              <a:rPr lang="en-US" sz="3200" dirty="0" smtClean="0">
                <a:ea typeface="Batang" pitchFamily="18" charset="-127"/>
              </a:rPr>
              <a:t>airway </a:t>
            </a:r>
            <a:r>
              <a:rPr lang="en-US" sz="3200" dirty="0">
                <a:ea typeface="Batang" pitchFamily="18" charset="-127"/>
              </a:rPr>
              <a:t>mucosal inflammation</a:t>
            </a:r>
            <a:r>
              <a:rPr lang="en-US" sz="3200" dirty="0" smtClean="0">
                <a:ea typeface="Batang" pitchFamily="18" charset="-127"/>
              </a:rPr>
              <a:t>. </a:t>
            </a:r>
            <a:endParaRPr lang="en-US" sz="3200" dirty="0">
              <a:ea typeface="Batang" pitchFamily="18" charset="-127"/>
            </a:endParaRPr>
          </a:p>
          <a:p>
            <a:pPr>
              <a:buFont typeface="Arial" pitchFamily="34" charset="0"/>
              <a:buChar char="•"/>
            </a:pPr>
            <a:r>
              <a:rPr lang="en-US" sz="3200" dirty="0" smtClean="0">
                <a:ea typeface="Batang" pitchFamily="18" charset="-127"/>
              </a:rPr>
              <a:t>Unlike β-agonists and </a:t>
            </a:r>
            <a:r>
              <a:rPr lang="en-US" sz="3200" dirty="0" err="1" smtClean="0">
                <a:ea typeface="Batang" pitchFamily="18" charset="-127"/>
              </a:rPr>
              <a:t>theophylline</a:t>
            </a:r>
            <a:r>
              <a:rPr lang="en-US" sz="3200" dirty="0" smtClean="0">
                <a:ea typeface="Batang" pitchFamily="18" charset="-127"/>
              </a:rPr>
              <a:t>, chronic use of inhaled steroids reduces bronchial reactivity.</a:t>
            </a:r>
            <a:endParaRPr lang="en-GB" sz="3200" dirty="0" smtClean="0">
              <a:cs typeface="Times New Roman" charset="0"/>
            </a:endParaRPr>
          </a:p>
          <a:p>
            <a:r>
              <a:rPr lang="en-US" sz="3200" b="1" dirty="0" smtClean="0">
                <a:ea typeface="Batang" pitchFamily="18" charset="-127"/>
              </a:rPr>
              <a:t>Examples: </a:t>
            </a:r>
            <a:r>
              <a:rPr lang="en-US" sz="3200" dirty="0" err="1" smtClean="0">
                <a:ea typeface="Batang" pitchFamily="18" charset="-127"/>
              </a:rPr>
              <a:t>Beclomethasone</a:t>
            </a:r>
            <a:r>
              <a:rPr lang="en-US" sz="3200" dirty="0" smtClean="0">
                <a:ea typeface="Batang" pitchFamily="18" charset="-127"/>
              </a:rPr>
              <a:t>, </a:t>
            </a:r>
            <a:r>
              <a:rPr lang="en-US" sz="3200" dirty="0" err="1" smtClean="0">
                <a:ea typeface="Batang" pitchFamily="18" charset="-127"/>
              </a:rPr>
              <a:t>triamcinolone</a:t>
            </a:r>
            <a:r>
              <a:rPr lang="en-US" sz="3200" dirty="0" smtClean="0">
                <a:ea typeface="Batang" pitchFamily="18" charset="-127"/>
              </a:rPr>
              <a:t>, </a:t>
            </a:r>
            <a:r>
              <a:rPr lang="en-US" sz="3200" dirty="0" err="1" smtClean="0">
                <a:ea typeface="Batang" pitchFamily="18" charset="-127"/>
              </a:rPr>
              <a:t>flunisolide,fluticasone</a:t>
            </a:r>
            <a:r>
              <a:rPr lang="en-US" sz="3200" dirty="0" smtClean="0">
                <a:ea typeface="Batang" pitchFamily="18" charset="-127"/>
              </a:rPr>
              <a:t>, and </a:t>
            </a:r>
            <a:r>
              <a:rPr lang="en-US" sz="3200" dirty="0" err="1" smtClean="0">
                <a:ea typeface="Batang" pitchFamily="18" charset="-127"/>
              </a:rPr>
              <a:t>budesonide</a:t>
            </a:r>
            <a:r>
              <a:rPr lang="en-US" sz="3200" dirty="0" smtClean="0">
                <a:ea typeface="Batang" pitchFamily="18" charset="-127"/>
              </a:rPr>
              <a:t>, are lipid soluble</a:t>
            </a:r>
            <a:r>
              <a:rPr lang="en-GB" sz="3200" dirty="0" smtClean="0">
                <a:cs typeface="Times New Roman" charset="0"/>
              </a:rPr>
              <a:t>. These are administered  by inhalation.</a:t>
            </a:r>
          </a:p>
          <a:p>
            <a:pPr>
              <a:buFont typeface="Arial" pitchFamily="34" charset="0"/>
              <a:buChar char="•"/>
            </a:pPr>
            <a:r>
              <a:rPr lang="en-GB" sz="3200" dirty="0" err="1" smtClean="0">
                <a:ea typeface="Batang" pitchFamily="18" charset="-127"/>
                <a:cs typeface="Times New Roman" charset="0"/>
              </a:rPr>
              <a:t>Prednisolone</a:t>
            </a:r>
            <a:r>
              <a:rPr lang="en-GB" sz="3200" dirty="0" smtClean="0">
                <a:ea typeface="Batang" pitchFamily="18" charset="-127"/>
                <a:cs typeface="Times New Roman" charset="0"/>
              </a:rPr>
              <a:t> is available in oral preparation (tablets).</a:t>
            </a:r>
          </a:p>
          <a:p>
            <a:pPr>
              <a:buFont typeface="Arial" pitchFamily="34" charset="0"/>
              <a:buChar char="•"/>
            </a:pPr>
            <a:r>
              <a:rPr lang="en-GB" sz="3200" dirty="0" err="1" smtClean="0">
                <a:ea typeface="Batang" pitchFamily="18" charset="-127"/>
                <a:cs typeface="Times New Roman" charset="0"/>
              </a:rPr>
              <a:t>Dexamethasone</a:t>
            </a:r>
            <a:r>
              <a:rPr lang="en-GB" sz="3200" dirty="0" smtClean="0">
                <a:ea typeface="Batang" pitchFamily="18" charset="-127"/>
                <a:cs typeface="Times New Roman" charset="0"/>
              </a:rPr>
              <a:t> is administered </a:t>
            </a:r>
            <a:r>
              <a:rPr lang="en-GB" sz="3200" dirty="0" err="1" smtClean="0">
                <a:ea typeface="Batang" pitchFamily="18" charset="-127"/>
                <a:cs typeface="Times New Roman" charset="0"/>
              </a:rPr>
              <a:t>parenterally</a:t>
            </a:r>
            <a:r>
              <a:rPr lang="en-GB" sz="3200" dirty="0" smtClean="0">
                <a:ea typeface="Batang" pitchFamily="18" charset="-127"/>
                <a:cs typeface="Times New Roman" charset="0"/>
              </a:rPr>
              <a:t> (IV/IM).</a:t>
            </a:r>
          </a:p>
        </p:txBody>
      </p:sp>
      <p:sp>
        <p:nvSpPr>
          <p:cNvPr id="6" name="Date Placeholder 5"/>
          <p:cNvSpPr>
            <a:spLocks noGrp="1"/>
          </p:cNvSpPr>
          <p:nvPr>
            <p:ph type="dt" sz="half" idx="10"/>
          </p:nvPr>
        </p:nvSpPr>
        <p:spPr/>
        <p:txBody>
          <a:bodyPr/>
          <a:lstStyle/>
          <a:p>
            <a:fld id="{39CA1CA5-2111-402F-90AF-53EE95456287}"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2DECDBD6-FE2F-4DDF-9CD1-79D19586ED34}" type="slidenum">
              <a:rPr lang="en-US" smtClean="0"/>
              <a:pPr/>
              <a:t>469</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C77953B2-AFB4-45F4-BD40-20AB9A579BFD}"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6" name="Slide Number Placeholder 5"/>
          <p:cNvSpPr>
            <a:spLocks noGrp="1"/>
          </p:cNvSpPr>
          <p:nvPr>
            <p:ph type="sldNum" sz="quarter" idx="12"/>
          </p:nvPr>
        </p:nvSpPr>
        <p:spPr/>
        <p:txBody>
          <a:bodyPr/>
          <a:lstStyle/>
          <a:p>
            <a:fld id="{B3FF6EFA-CE3E-45B5-8032-ADD62FD9E906}" type="slidenum">
              <a:rPr lang="en-US" smtClean="0"/>
              <a:pPr/>
              <a:t>47</a:t>
            </a:fld>
            <a:endParaRPr lang="en-US"/>
          </a:p>
        </p:txBody>
      </p:sp>
      <p:sp>
        <p:nvSpPr>
          <p:cNvPr id="3" name="Content Placeholder 2"/>
          <p:cNvSpPr>
            <a:spLocks noGrp="1"/>
          </p:cNvSpPr>
          <p:nvPr>
            <p:ph sz="quarter" idx="1"/>
          </p:nvPr>
        </p:nvSpPr>
        <p:spPr/>
        <p:txBody>
          <a:bodyPr/>
          <a:lstStyle/>
          <a:p>
            <a:endParaRPr lang="en-US" dirty="0"/>
          </a:p>
        </p:txBody>
      </p:sp>
      <p:pic>
        <p:nvPicPr>
          <p:cNvPr id="294914" name="Picture 2" descr="http://textbookofbacteriology.net/penicillinWWII.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8" name="Rectangle 7"/>
          <p:cNvSpPr/>
          <p:nvPr/>
        </p:nvSpPr>
        <p:spPr>
          <a:xfrm>
            <a:off x="3605421" y="6477000"/>
            <a:ext cx="1933158" cy="369332"/>
          </a:xfrm>
          <a:prstGeom prst="rect">
            <a:avLst/>
          </a:prstGeom>
        </p:spPr>
        <p:txBody>
          <a:bodyPr wrap="square">
            <a:spAutoFit/>
          </a:bodyPr>
          <a:lstStyle/>
          <a:p>
            <a:endParaRPr lang="en-US" dirty="0" smtClean="0"/>
          </a:p>
        </p:txBody>
      </p:sp>
      <p:sp>
        <p:nvSpPr>
          <p:cNvPr id="9" name="Rectangle 8"/>
          <p:cNvSpPr/>
          <p:nvPr/>
        </p:nvSpPr>
        <p:spPr>
          <a:xfrm>
            <a:off x="2743200" y="1219200"/>
            <a:ext cx="2795379" cy="400110"/>
          </a:xfrm>
          <a:prstGeom prst="rect">
            <a:avLst/>
          </a:prstGeom>
        </p:spPr>
        <p:txBody>
          <a:bodyPr wrap="square">
            <a:spAutoFit/>
          </a:bodyPr>
          <a:lstStyle/>
          <a:p>
            <a:r>
              <a:rPr lang="en-US" sz="2000" dirty="0" smtClean="0"/>
              <a:t>Second World War</a:t>
            </a:r>
            <a:endParaRPr lang="en-US" sz="2000" dirty="0"/>
          </a:p>
        </p:txBody>
      </p:sp>
    </p:spTree>
  </p:cSld>
  <p:clrMapOvr>
    <a:masterClrMapping/>
  </p:clrMapOvr>
  <p:timing>
    <p:tnLst>
      <p:par>
        <p:cTn id="1" dur="indefinite" restart="never" nodeType="tmRoot"/>
      </p:par>
    </p:tnLst>
  </p:timing>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152400" y="228600"/>
            <a:ext cx="8763000" cy="7478970"/>
          </a:xfrm>
          <a:prstGeom prst="rect">
            <a:avLst/>
          </a:prstGeom>
          <a:noFill/>
          <a:ln w="9525">
            <a:noFill/>
            <a:miter lim="800000"/>
            <a:headEnd/>
            <a:tailEnd/>
          </a:ln>
        </p:spPr>
        <p:txBody>
          <a:bodyPr wrap="square">
            <a:spAutoFit/>
          </a:bodyPr>
          <a:lstStyle/>
          <a:p>
            <a:pPr indent="-238125" eaLnBrk="0" hangingPunct="0">
              <a:tabLst>
                <a:tab pos="1152525" algn="l"/>
              </a:tabLst>
            </a:pPr>
            <a:r>
              <a:rPr lang="en-US" sz="3200" b="1" dirty="0" smtClean="0">
                <a:ea typeface="Batang" pitchFamily="18" charset="-127"/>
              </a:rPr>
              <a:t>Corticosteroids…..</a:t>
            </a:r>
          </a:p>
          <a:p>
            <a:r>
              <a:rPr lang="en-GB" sz="3200" b="1" dirty="0" smtClean="0">
                <a:ea typeface="Batang" pitchFamily="18" charset="-127"/>
                <a:cs typeface="Times New Roman" charset="0"/>
              </a:rPr>
              <a:t>Use: </a:t>
            </a:r>
            <a:r>
              <a:rPr lang="en-GB" sz="3200" dirty="0" smtClean="0">
                <a:ea typeface="Batang" pitchFamily="18" charset="-127"/>
                <a:cs typeface="Times New Roman" charset="0"/>
              </a:rPr>
              <a:t>Long-term control of asthma, usually in combination with beta-2 agonists.</a:t>
            </a:r>
          </a:p>
          <a:p>
            <a:endParaRPr lang="en-GB" sz="3200" b="1" dirty="0">
              <a:ea typeface="Batang" pitchFamily="18" charset="-127"/>
              <a:cs typeface="Times New Roman" charset="0"/>
            </a:endParaRPr>
          </a:p>
          <a:p>
            <a:r>
              <a:rPr lang="en-GB" sz="3200" b="1" dirty="0" smtClean="0">
                <a:ea typeface="Batang" pitchFamily="18" charset="-127"/>
                <a:cs typeface="Times New Roman" charset="0"/>
              </a:rPr>
              <a:t>Side effects</a:t>
            </a:r>
            <a:r>
              <a:rPr lang="en-GB" sz="3200" dirty="0" smtClean="0">
                <a:ea typeface="Batang" pitchFamily="18" charset="-127"/>
                <a:cs typeface="Times New Roman" charset="0"/>
              </a:rPr>
              <a:t>: </a:t>
            </a:r>
          </a:p>
          <a:p>
            <a:r>
              <a:rPr lang="en-GB" sz="3200" u="sng" dirty="0" smtClean="0">
                <a:ea typeface="Batang" pitchFamily="18" charset="-127"/>
                <a:cs typeface="Times New Roman" charset="0"/>
              </a:rPr>
              <a:t>Short-term</a:t>
            </a:r>
            <a:r>
              <a:rPr lang="en-GB" sz="3200" dirty="0" smtClean="0">
                <a:ea typeface="Batang" pitchFamily="18" charset="-127"/>
                <a:cs typeface="Times New Roman" charset="0"/>
              </a:rPr>
              <a:t>: </a:t>
            </a:r>
            <a:r>
              <a:rPr lang="en-GB" sz="3200" dirty="0" err="1" smtClean="0">
                <a:ea typeface="Batang" pitchFamily="18" charset="-127"/>
                <a:cs typeface="Times New Roman" charset="0"/>
              </a:rPr>
              <a:t>oropharyngeal</a:t>
            </a:r>
            <a:r>
              <a:rPr lang="en-GB" sz="3200" dirty="0" smtClean="0">
                <a:ea typeface="Batang" pitchFamily="18" charset="-127"/>
                <a:cs typeface="Times New Roman" charset="0"/>
              </a:rPr>
              <a:t> </a:t>
            </a:r>
            <a:r>
              <a:rPr lang="en-GB" sz="3200" dirty="0" err="1" smtClean="0">
                <a:ea typeface="Batang" pitchFamily="18" charset="-127"/>
                <a:cs typeface="Times New Roman" charset="0"/>
              </a:rPr>
              <a:t>candidiasis</a:t>
            </a:r>
            <a:r>
              <a:rPr lang="en-GB" sz="3200" dirty="0" smtClean="0">
                <a:ea typeface="Batang" pitchFamily="18" charset="-127"/>
                <a:cs typeface="Times New Roman" charset="0"/>
              </a:rPr>
              <a:t>, </a:t>
            </a:r>
            <a:r>
              <a:rPr lang="en-GB" sz="3200" dirty="0" err="1" smtClean="0">
                <a:ea typeface="Batang" pitchFamily="18" charset="-127"/>
                <a:cs typeface="Times New Roman" charset="0"/>
              </a:rPr>
              <a:t>hoarsness</a:t>
            </a:r>
            <a:r>
              <a:rPr lang="en-GB" sz="3200" dirty="0" smtClean="0">
                <a:ea typeface="Batang" pitchFamily="18" charset="-127"/>
                <a:cs typeface="Times New Roman" charset="0"/>
              </a:rPr>
              <a:t> of voice.</a:t>
            </a:r>
          </a:p>
          <a:p>
            <a:r>
              <a:rPr lang="en-GB" sz="3200" u="sng" dirty="0" smtClean="0">
                <a:ea typeface="Batang" pitchFamily="18" charset="-127"/>
                <a:cs typeface="Times New Roman" charset="0"/>
              </a:rPr>
              <a:t>Long-term</a:t>
            </a:r>
            <a:r>
              <a:rPr lang="en-GB" sz="3200" dirty="0" smtClean="0">
                <a:ea typeface="Batang" pitchFamily="18" charset="-127"/>
                <a:cs typeface="Times New Roman" charset="0"/>
              </a:rPr>
              <a:t>: osteoporosis, cataract formation, slowing of growth in children.</a:t>
            </a:r>
            <a:endParaRPr lang="en-US" sz="3200" dirty="0">
              <a:ea typeface="Batang" pitchFamily="18" charset="-127"/>
              <a:cs typeface="Times New Roman" charset="0"/>
            </a:endParaRPr>
          </a:p>
          <a:p>
            <a:pPr indent="-238125" eaLnBrk="0" hangingPunct="0">
              <a:tabLst>
                <a:tab pos="1152525" algn="l"/>
              </a:tabLst>
            </a:pPr>
            <a:endParaRPr lang="en-US" sz="3200" dirty="0" smtClean="0">
              <a:ea typeface="Batang" pitchFamily="18" charset="-127"/>
              <a:cs typeface="Times New Roman" charset="0"/>
            </a:endParaRPr>
          </a:p>
          <a:p>
            <a:pPr indent="-238125" eaLnBrk="0" hangingPunct="0">
              <a:tabLst>
                <a:tab pos="1152525" algn="l"/>
              </a:tabLst>
            </a:pPr>
            <a:endParaRPr lang="en-US" sz="3200" dirty="0">
              <a:ea typeface="Batang" pitchFamily="18" charset="-127"/>
              <a:cs typeface="Times New Roman" charset="0"/>
            </a:endParaRPr>
          </a:p>
          <a:p>
            <a:pPr indent="-238125" eaLnBrk="0" hangingPunct="0">
              <a:tabLst>
                <a:tab pos="1152525" algn="l"/>
              </a:tabLst>
            </a:pPr>
            <a:endParaRPr lang="en-US" sz="3200" dirty="0" smtClean="0">
              <a:ea typeface="Batang" pitchFamily="18" charset="-127"/>
              <a:cs typeface="Times New Roman" charset="0"/>
            </a:endParaRPr>
          </a:p>
          <a:p>
            <a:pPr indent="-238125" eaLnBrk="0" hangingPunct="0">
              <a:tabLst>
                <a:tab pos="1152525" algn="l"/>
              </a:tabLst>
            </a:pPr>
            <a:endParaRPr lang="en-GB" sz="3200" dirty="0">
              <a:cs typeface="Times New Roman" charset="0"/>
            </a:endParaRPr>
          </a:p>
          <a:p>
            <a:pPr indent="-238125" eaLnBrk="0" hangingPunct="0">
              <a:tabLst>
                <a:tab pos="1152525" algn="l"/>
              </a:tabLst>
            </a:pPr>
            <a:r>
              <a:rPr lang="en-US" sz="3200" dirty="0">
                <a:ea typeface="Batang" pitchFamily="18" charset="-127"/>
              </a:rPr>
              <a:t>		</a:t>
            </a:r>
            <a:endParaRPr lang="en-GB" sz="3200" dirty="0">
              <a:cs typeface="Times New Roman" charset="0"/>
            </a:endParaRPr>
          </a:p>
          <a:p>
            <a:pPr indent="-238125" eaLnBrk="0" hangingPunct="0">
              <a:tabLst>
                <a:tab pos="1152525" algn="l"/>
              </a:tabLst>
            </a:pPr>
            <a:endParaRPr lang="en-GB" sz="3200" dirty="0"/>
          </a:p>
        </p:txBody>
      </p:sp>
      <p:sp>
        <p:nvSpPr>
          <p:cNvPr id="6" name="Date Placeholder 5"/>
          <p:cNvSpPr>
            <a:spLocks noGrp="1"/>
          </p:cNvSpPr>
          <p:nvPr>
            <p:ph type="dt" sz="half" idx="10"/>
          </p:nvPr>
        </p:nvSpPr>
        <p:spPr/>
        <p:txBody>
          <a:bodyPr/>
          <a:lstStyle/>
          <a:p>
            <a:fld id="{E8B50E99-A06B-4353-9F4D-9D06C35553CD}"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2DECDBD6-FE2F-4DDF-9CD1-79D19586ED34}" type="slidenum">
              <a:rPr lang="en-US" smtClean="0"/>
              <a:pPr/>
              <a:t>470</a:t>
            </a:fld>
            <a:endParaRPr lang="en-US"/>
          </a:p>
        </p:txBody>
      </p:sp>
    </p:spTree>
  </p:cSld>
  <p:clrMapOvr>
    <a:masterClrMapping/>
  </p:clrMapOvr>
  <p:timing>
    <p:tnLst>
      <p:par>
        <p:cTn id="1" dur="indefinite" restart="never" nodeType="tmRoot"/>
      </p:par>
    </p:tnLst>
  </p:timing>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t>Other respiratory system drugs</a:t>
            </a:r>
            <a:endParaRPr lang="en-US" sz="3200" b="1" dirty="0"/>
          </a:p>
        </p:txBody>
      </p:sp>
      <p:sp>
        <p:nvSpPr>
          <p:cNvPr id="7" name="Date Placeholder 6"/>
          <p:cNvSpPr>
            <a:spLocks noGrp="1"/>
          </p:cNvSpPr>
          <p:nvPr>
            <p:ph type="dt" sz="half" idx="10"/>
          </p:nvPr>
        </p:nvSpPr>
        <p:spPr/>
        <p:txBody>
          <a:bodyPr/>
          <a:lstStyle/>
          <a:p>
            <a:fld id="{B79E6B40-A872-410C-A69D-FF2EE4552F18}"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2DECDBD6-FE2F-4DDF-9CD1-79D19586ED34}" type="slidenum">
              <a:rPr lang="en-US" smtClean="0"/>
              <a:pPr/>
              <a:t>471</a:t>
            </a:fld>
            <a:endParaRPr lang="en-US"/>
          </a:p>
        </p:txBody>
      </p:sp>
      <p:sp>
        <p:nvSpPr>
          <p:cNvPr id="3" name="Content Placeholder 2"/>
          <p:cNvSpPr>
            <a:spLocks noGrp="1"/>
          </p:cNvSpPr>
          <p:nvPr>
            <p:ph sz="quarter" idx="1"/>
          </p:nvPr>
        </p:nvSpPr>
        <p:spPr/>
        <p:txBody>
          <a:bodyPr>
            <a:normAutofit/>
          </a:bodyPr>
          <a:lstStyle/>
          <a:p>
            <a:pPr>
              <a:buFont typeface="Wingdings" pitchFamily="2" charset="2"/>
              <a:buChar char="v"/>
            </a:pPr>
            <a:r>
              <a:rPr lang="en-US" dirty="0" err="1" smtClean="0"/>
              <a:t>Cromolyn</a:t>
            </a:r>
            <a:r>
              <a:rPr lang="en-US" dirty="0" smtClean="0"/>
              <a:t>: it inhibits activation of mast cells and </a:t>
            </a:r>
            <a:r>
              <a:rPr lang="en-US" dirty="0" err="1" smtClean="0"/>
              <a:t>eosinophils</a:t>
            </a:r>
            <a:r>
              <a:rPr lang="en-US" dirty="0" smtClean="0"/>
              <a:t>. </a:t>
            </a:r>
            <a:endParaRPr lang="en-US" dirty="0"/>
          </a:p>
          <a:p>
            <a:pPr>
              <a:buFont typeface="Wingdings" pitchFamily="2" charset="2"/>
              <a:buChar char="v"/>
            </a:pPr>
            <a:r>
              <a:rPr lang="en-US" dirty="0" err="1" smtClean="0"/>
              <a:t>Leukotrene</a:t>
            </a:r>
            <a:r>
              <a:rPr lang="en-US" dirty="0" smtClean="0"/>
              <a:t> inhibitors: </a:t>
            </a:r>
            <a:r>
              <a:rPr lang="en-US" dirty="0" err="1" smtClean="0">
                <a:ea typeface="Batang" pitchFamily="18" charset="-127"/>
              </a:rPr>
              <a:t>zileuton</a:t>
            </a:r>
            <a:r>
              <a:rPr lang="en-US" dirty="0" smtClean="0">
                <a:ea typeface="Batang" pitchFamily="18" charset="-127"/>
              </a:rPr>
              <a:t>, </a:t>
            </a:r>
            <a:r>
              <a:rPr lang="en-US" dirty="0" err="1" smtClean="0">
                <a:ea typeface="Batang" pitchFamily="18" charset="-127"/>
              </a:rPr>
              <a:t>Montelukast</a:t>
            </a:r>
            <a:r>
              <a:rPr lang="en-US" dirty="0" smtClean="0">
                <a:ea typeface="Batang" pitchFamily="18" charset="-127"/>
              </a:rPr>
              <a:t> and panlukast.</a:t>
            </a:r>
          </a:p>
          <a:p>
            <a:r>
              <a:rPr lang="en-US" dirty="0" smtClean="0">
                <a:ea typeface="Batang" pitchFamily="18" charset="-127"/>
                <a:cs typeface="Times New Roman" pitchFamily="18" charset="0"/>
              </a:rPr>
              <a:t>Inhibit synthesis of mediators of inflammation.</a:t>
            </a:r>
            <a:endParaRPr lang="en-GB" dirty="0" smtClean="0">
              <a:cs typeface="Times New Roman" pitchFamily="18" charset="0"/>
            </a:endParaRPr>
          </a:p>
          <a:p>
            <a:pPr marL="219075" indent="-457200" eaLnBrk="0" hangingPunct="0">
              <a:tabLst>
                <a:tab pos="923925" algn="l"/>
              </a:tabLst>
            </a:pPr>
            <a:r>
              <a:rPr lang="en-US" dirty="0" smtClean="0">
                <a:ea typeface="Batang" pitchFamily="18" charset="-127"/>
              </a:rPr>
              <a:t>All are administered orally.</a:t>
            </a:r>
          </a:p>
          <a:p>
            <a:pPr marL="219075" indent="-457200" eaLnBrk="0" hangingPunct="0">
              <a:tabLst>
                <a:tab pos="923925" algn="l"/>
              </a:tabLst>
            </a:pPr>
            <a:r>
              <a:rPr lang="en-US" dirty="0" smtClean="0">
                <a:ea typeface="Batang" pitchFamily="18" charset="-127"/>
                <a:cs typeface="Times New Roman" pitchFamily="18" charset="0"/>
              </a:rPr>
              <a:t>Used as a last resort in long-term control of asthma and COPD.</a:t>
            </a:r>
            <a:endParaRPr lang="en-GB" dirty="0" smtClean="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609600"/>
          </a:xfrm>
        </p:spPr>
        <p:txBody>
          <a:bodyPr>
            <a:normAutofit fontScale="90000"/>
          </a:bodyPr>
          <a:lstStyle/>
          <a:p>
            <a:r>
              <a:rPr lang="en-US" sz="3200" b="1" dirty="0" smtClean="0"/>
              <a:t>ANTI-HISTAMINES</a:t>
            </a:r>
            <a:endParaRPr lang="en-US" sz="3200" b="1" dirty="0"/>
          </a:p>
        </p:txBody>
      </p:sp>
      <p:sp>
        <p:nvSpPr>
          <p:cNvPr id="6" name="Date Placeholder 5"/>
          <p:cNvSpPr>
            <a:spLocks noGrp="1"/>
          </p:cNvSpPr>
          <p:nvPr>
            <p:ph type="dt" sz="half" idx="10"/>
          </p:nvPr>
        </p:nvSpPr>
        <p:spPr/>
        <p:txBody>
          <a:bodyPr/>
          <a:lstStyle/>
          <a:p>
            <a:fld id="{BA4F2C68-885F-4D2C-85DB-7FC101CE1EF0}" type="datetime12">
              <a:rPr lang="en-US" smtClean="0"/>
              <a:pPr/>
              <a:t>4:25 PM</a:t>
            </a:fld>
            <a:endParaRPr lang="en-US"/>
          </a:p>
        </p:txBody>
      </p:sp>
      <p:sp>
        <p:nvSpPr>
          <p:cNvPr id="8" name="Footer Placeholder 7"/>
          <p:cNvSpPr>
            <a:spLocks noGrp="1"/>
          </p:cNvSpPr>
          <p:nvPr>
            <p:ph type="ftr" sz="quarter" idx="11"/>
          </p:nvPr>
        </p:nvSpPr>
        <p:spPr/>
        <p:txBody>
          <a:bodyPr/>
          <a:lstStyle/>
          <a:p>
            <a:r>
              <a:rPr lang="en-US" smtClean="0"/>
              <a:t>Nursing  Pharmacology</a:t>
            </a:r>
            <a:endParaRPr lang="en-US"/>
          </a:p>
        </p:txBody>
      </p:sp>
      <p:sp>
        <p:nvSpPr>
          <p:cNvPr id="7" name="Slide Number Placeholder 6"/>
          <p:cNvSpPr>
            <a:spLocks noGrp="1"/>
          </p:cNvSpPr>
          <p:nvPr>
            <p:ph type="sldNum" sz="quarter" idx="12"/>
          </p:nvPr>
        </p:nvSpPr>
        <p:spPr/>
        <p:txBody>
          <a:bodyPr/>
          <a:lstStyle/>
          <a:p>
            <a:fld id="{2DECDBD6-FE2F-4DDF-9CD1-79D19586ED34}" type="slidenum">
              <a:rPr lang="en-US" smtClean="0"/>
              <a:pPr/>
              <a:t>472</a:t>
            </a:fld>
            <a:endParaRPr lang="en-US"/>
          </a:p>
        </p:txBody>
      </p:sp>
      <p:sp>
        <p:nvSpPr>
          <p:cNvPr id="5" name="Content Placeholder 4"/>
          <p:cNvSpPr>
            <a:spLocks noGrp="1"/>
          </p:cNvSpPr>
          <p:nvPr>
            <p:ph sz="quarter" idx="1"/>
          </p:nvPr>
        </p:nvSpPr>
        <p:spPr>
          <a:xfrm>
            <a:off x="152400" y="762000"/>
            <a:ext cx="8763000" cy="5943600"/>
          </a:xfrm>
        </p:spPr>
        <p:txBody>
          <a:bodyPr>
            <a:normAutofit/>
          </a:bodyPr>
          <a:lstStyle/>
          <a:p>
            <a:pPr>
              <a:buNone/>
            </a:pPr>
            <a:r>
              <a:rPr lang="en-US" b="1" dirty="0" smtClean="0"/>
              <a:t>Introduction</a:t>
            </a:r>
          </a:p>
          <a:p>
            <a:r>
              <a:rPr lang="en-US" dirty="0" smtClean="0"/>
              <a:t>Histamine exerts its effects through histamine receptors (H</a:t>
            </a:r>
            <a:r>
              <a:rPr lang="en-US" baseline="-25000" dirty="0" smtClean="0"/>
              <a:t>1</a:t>
            </a:r>
            <a:r>
              <a:rPr lang="en-US" dirty="0" smtClean="0"/>
              <a:t>, H</a:t>
            </a:r>
            <a:r>
              <a:rPr lang="en-US" baseline="-25000" dirty="0" smtClean="0"/>
              <a:t>2</a:t>
            </a:r>
            <a:r>
              <a:rPr lang="en-US" dirty="0" smtClean="0"/>
              <a:t>, H</a:t>
            </a:r>
            <a:r>
              <a:rPr lang="en-US" baseline="-25000" dirty="0" smtClean="0"/>
              <a:t>3</a:t>
            </a:r>
            <a:r>
              <a:rPr lang="en-US" dirty="0" smtClean="0"/>
              <a:t> &amp; H</a:t>
            </a:r>
            <a:r>
              <a:rPr lang="en-US" baseline="-25000" dirty="0" smtClean="0"/>
              <a:t>4</a:t>
            </a:r>
            <a:r>
              <a:rPr lang="en-US" dirty="0" smtClean="0"/>
              <a:t>).</a:t>
            </a:r>
          </a:p>
          <a:p>
            <a:r>
              <a:rPr lang="en-US" dirty="0" smtClean="0"/>
              <a:t>General effects of histamine include:</a:t>
            </a:r>
          </a:p>
          <a:p>
            <a:pPr lvl="1"/>
            <a:r>
              <a:rPr lang="en-US" dirty="0" smtClean="0"/>
              <a:t>CNS: stimulant.</a:t>
            </a:r>
          </a:p>
          <a:p>
            <a:pPr lvl="1"/>
            <a:r>
              <a:rPr lang="en-US" dirty="0" smtClean="0"/>
              <a:t>CVS: hypotension, vasodilatation, tachycardia.</a:t>
            </a:r>
          </a:p>
          <a:p>
            <a:pPr lvl="1"/>
            <a:r>
              <a:rPr lang="en-US" dirty="0" smtClean="0"/>
              <a:t>RESP: </a:t>
            </a:r>
            <a:r>
              <a:rPr lang="en-US" dirty="0" err="1" smtClean="0"/>
              <a:t>bronchoconstriction</a:t>
            </a:r>
            <a:endParaRPr lang="en-US" dirty="0" smtClean="0"/>
          </a:p>
          <a:p>
            <a:pPr lvl="1"/>
            <a:r>
              <a:rPr lang="en-US" dirty="0" smtClean="0"/>
              <a:t>GIT: gastric acid secretion, increase peristalsis. </a:t>
            </a:r>
          </a:p>
          <a:p>
            <a:r>
              <a:rPr lang="en-US" dirty="0" smtClean="0"/>
              <a:t>Anti-histamines block these receptors to produce their effects. Commonly used anti-histamines are H</a:t>
            </a:r>
            <a:r>
              <a:rPr lang="en-US" baseline="-25000" dirty="0" smtClean="0"/>
              <a:t>1</a:t>
            </a:r>
            <a:r>
              <a:rPr lang="en-US" dirty="0" smtClean="0"/>
              <a:t> &amp; H</a:t>
            </a:r>
            <a:r>
              <a:rPr lang="en-US" baseline="-25000" dirty="0" smtClean="0"/>
              <a:t>2</a:t>
            </a:r>
            <a:r>
              <a:rPr lang="en-US" dirty="0" smtClean="0"/>
              <a:t>.</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pPr marL="514350" indent="-514350" algn="l">
              <a:buFont typeface="+mj-lt"/>
              <a:buAutoNum type="alphaLcParenR"/>
            </a:pPr>
            <a:r>
              <a:rPr lang="en-US" sz="3200" b="1" dirty="0" smtClean="0"/>
              <a:t>Histamine-1 (H</a:t>
            </a:r>
            <a:r>
              <a:rPr lang="en-US" sz="3200" b="1" baseline="-25000" dirty="0" smtClean="0"/>
              <a:t>1</a:t>
            </a:r>
            <a:r>
              <a:rPr lang="en-US" sz="3200" b="1" dirty="0" smtClean="0"/>
              <a:t>) antagonists</a:t>
            </a:r>
            <a:endParaRPr lang="en-US" sz="3200" b="1" dirty="0"/>
          </a:p>
        </p:txBody>
      </p:sp>
      <p:sp>
        <p:nvSpPr>
          <p:cNvPr id="7" name="Date Placeholder 6"/>
          <p:cNvSpPr>
            <a:spLocks noGrp="1"/>
          </p:cNvSpPr>
          <p:nvPr>
            <p:ph type="dt" sz="half" idx="10"/>
          </p:nvPr>
        </p:nvSpPr>
        <p:spPr/>
        <p:txBody>
          <a:bodyPr/>
          <a:lstStyle/>
          <a:p>
            <a:fld id="{52CEA3F2-A85E-4B42-94EA-5FE6D8D17FC7}"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2DECDBD6-FE2F-4DDF-9CD1-79D19586ED34}" type="slidenum">
              <a:rPr lang="en-US" smtClean="0"/>
              <a:pPr/>
              <a:t>473</a:t>
            </a:fld>
            <a:endParaRPr lang="en-US"/>
          </a:p>
        </p:txBody>
      </p:sp>
      <p:sp>
        <p:nvSpPr>
          <p:cNvPr id="3" name="Content Placeholder 2"/>
          <p:cNvSpPr>
            <a:spLocks noGrp="1"/>
          </p:cNvSpPr>
          <p:nvPr>
            <p:ph sz="quarter" idx="1"/>
          </p:nvPr>
        </p:nvSpPr>
        <p:spPr>
          <a:xfrm>
            <a:off x="457200" y="838200"/>
            <a:ext cx="8229600" cy="5287963"/>
          </a:xfrm>
        </p:spPr>
        <p:txBody>
          <a:bodyPr>
            <a:normAutofit/>
          </a:bodyPr>
          <a:lstStyle/>
          <a:p>
            <a:r>
              <a:rPr lang="en-US" dirty="0" smtClean="0"/>
              <a:t>E.g. </a:t>
            </a:r>
            <a:r>
              <a:rPr lang="en-US" dirty="0" err="1" smtClean="0"/>
              <a:t>diphenhydramine</a:t>
            </a:r>
            <a:r>
              <a:rPr lang="en-US" dirty="0" smtClean="0"/>
              <a:t>, </a:t>
            </a:r>
            <a:r>
              <a:rPr lang="en-US" dirty="0" err="1" smtClean="0"/>
              <a:t>cyclizine</a:t>
            </a:r>
            <a:r>
              <a:rPr lang="en-US" dirty="0" smtClean="0"/>
              <a:t>, </a:t>
            </a:r>
            <a:r>
              <a:rPr lang="en-US" dirty="0" err="1" smtClean="0"/>
              <a:t>meclizine</a:t>
            </a:r>
            <a:r>
              <a:rPr lang="en-US" dirty="0" smtClean="0"/>
              <a:t>, </a:t>
            </a:r>
            <a:r>
              <a:rPr lang="en-US" dirty="0" err="1" smtClean="0"/>
              <a:t>chlorpheniramine</a:t>
            </a:r>
            <a:r>
              <a:rPr lang="en-US" dirty="0" smtClean="0"/>
              <a:t>, </a:t>
            </a:r>
            <a:r>
              <a:rPr lang="en-US" dirty="0" err="1" smtClean="0"/>
              <a:t>promethazine</a:t>
            </a:r>
            <a:r>
              <a:rPr lang="en-US" dirty="0" smtClean="0"/>
              <a:t>, </a:t>
            </a:r>
            <a:r>
              <a:rPr lang="en-US" dirty="0" err="1" smtClean="0"/>
              <a:t>cetrizine</a:t>
            </a:r>
            <a:r>
              <a:rPr lang="en-US" dirty="0" smtClean="0"/>
              <a:t>.</a:t>
            </a:r>
          </a:p>
          <a:p>
            <a:pPr>
              <a:buNone/>
            </a:pPr>
            <a:r>
              <a:rPr lang="en-US" b="1" dirty="0" err="1" smtClean="0"/>
              <a:t>Efects</a:t>
            </a:r>
            <a:r>
              <a:rPr lang="en-US" b="1" dirty="0" smtClean="0"/>
              <a:t>: </a:t>
            </a:r>
          </a:p>
          <a:p>
            <a:r>
              <a:rPr lang="en-US" dirty="0" smtClean="0"/>
              <a:t>Sedation, antiemetic, anti-allergy.</a:t>
            </a:r>
          </a:p>
          <a:p>
            <a:pPr>
              <a:buNone/>
            </a:pPr>
            <a:r>
              <a:rPr lang="en-US" b="1" dirty="0" smtClean="0"/>
              <a:t>Uses:</a:t>
            </a:r>
          </a:p>
          <a:p>
            <a:r>
              <a:rPr lang="en-US" dirty="0" smtClean="0"/>
              <a:t>Allergic reactions-</a:t>
            </a:r>
            <a:r>
              <a:rPr lang="en-US" dirty="0" err="1" smtClean="0"/>
              <a:t>urticaria</a:t>
            </a:r>
            <a:r>
              <a:rPr lang="en-US" dirty="0" smtClean="0"/>
              <a:t>, allergic rhinitis.</a:t>
            </a:r>
          </a:p>
          <a:p>
            <a:r>
              <a:rPr lang="en-US" dirty="0" smtClean="0"/>
              <a:t>Motion sickness (</a:t>
            </a:r>
            <a:r>
              <a:rPr lang="en-US" dirty="0" err="1" smtClean="0"/>
              <a:t>promethazine</a:t>
            </a:r>
            <a:r>
              <a:rPr lang="en-US" dirty="0" smtClean="0"/>
              <a:t>, </a:t>
            </a:r>
            <a:r>
              <a:rPr lang="en-US" dirty="0" err="1" smtClean="0"/>
              <a:t>diphenhydramine</a:t>
            </a:r>
            <a:r>
              <a:rPr lang="en-US" dirty="0" smtClean="0"/>
              <a:t>)</a:t>
            </a:r>
          </a:p>
          <a:p>
            <a:r>
              <a:rPr lang="en-US" dirty="0" smtClean="0"/>
              <a:t>Nausea &amp; vomiting in pregnancy (morning sickness)</a:t>
            </a:r>
            <a:endParaRPr lang="en-US" dirty="0"/>
          </a:p>
        </p:txBody>
      </p:sp>
    </p:spTree>
  </p:cSld>
  <p:clrMapOvr>
    <a:masterClrMapping/>
  </p:clrMapOvr>
  <p:timing>
    <p:tnLst>
      <p:par>
        <p:cTn id="1" dur="indefinite" restart="never" nodeType="tmRoot"/>
      </p:par>
    </p:tnLst>
  </p:timing>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lgn="l"/>
            <a:r>
              <a:rPr lang="en-US" sz="3200" b="1" dirty="0" smtClean="0"/>
              <a:t>b) Histamine-2 (H</a:t>
            </a:r>
            <a:r>
              <a:rPr lang="en-US" sz="3200" b="1" baseline="-25000" dirty="0" smtClean="0"/>
              <a:t>2</a:t>
            </a:r>
            <a:r>
              <a:rPr lang="en-US" sz="3200" b="1" dirty="0" smtClean="0"/>
              <a:t>) antagonists</a:t>
            </a:r>
            <a:endParaRPr lang="en-US" sz="3200" b="1" dirty="0"/>
          </a:p>
        </p:txBody>
      </p:sp>
      <p:sp>
        <p:nvSpPr>
          <p:cNvPr id="7" name="Date Placeholder 6"/>
          <p:cNvSpPr>
            <a:spLocks noGrp="1"/>
          </p:cNvSpPr>
          <p:nvPr>
            <p:ph type="dt" sz="half" idx="10"/>
          </p:nvPr>
        </p:nvSpPr>
        <p:spPr/>
        <p:txBody>
          <a:bodyPr/>
          <a:lstStyle/>
          <a:p>
            <a:fld id="{EF981DBA-3BB1-4734-A3CD-1D904ACF13BA}"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2DECDBD6-FE2F-4DDF-9CD1-79D19586ED34}" type="slidenum">
              <a:rPr lang="en-US" smtClean="0"/>
              <a:pPr/>
              <a:t>474</a:t>
            </a:fld>
            <a:endParaRPr lang="en-US"/>
          </a:p>
        </p:txBody>
      </p:sp>
      <p:sp>
        <p:nvSpPr>
          <p:cNvPr id="3" name="Content Placeholder 2"/>
          <p:cNvSpPr>
            <a:spLocks noGrp="1"/>
          </p:cNvSpPr>
          <p:nvPr>
            <p:ph sz="quarter" idx="1"/>
          </p:nvPr>
        </p:nvSpPr>
        <p:spPr/>
        <p:txBody>
          <a:bodyPr>
            <a:normAutofit/>
          </a:bodyPr>
          <a:lstStyle/>
          <a:p>
            <a:r>
              <a:rPr lang="en-US" dirty="0" smtClean="0"/>
              <a:t>E.g. ranitidine, </a:t>
            </a:r>
            <a:r>
              <a:rPr lang="en-US" dirty="0" err="1" smtClean="0"/>
              <a:t>famotidine</a:t>
            </a:r>
            <a:r>
              <a:rPr lang="en-US" dirty="0" smtClean="0"/>
              <a:t>, </a:t>
            </a:r>
            <a:r>
              <a:rPr lang="en-US" dirty="0" err="1" smtClean="0"/>
              <a:t>nizatidine</a:t>
            </a:r>
            <a:r>
              <a:rPr lang="en-US" dirty="0" smtClean="0"/>
              <a:t>.</a:t>
            </a:r>
          </a:p>
          <a:p>
            <a:pPr>
              <a:buNone/>
            </a:pPr>
            <a:r>
              <a:rPr lang="en-US" b="1" dirty="0" smtClean="0"/>
              <a:t>Effect:</a:t>
            </a:r>
          </a:p>
          <a:p>
            <a:r>
              <a:rPr lang="en-US" dirty="0" smtClean="0"/>
              <a:t>Inhibits gastric acid secretion.</a:t>
            </a:r>
          </a:p>
          <a:p>
            <a:pPr>
              <a:buNone/>
            </a:pPr>
            <a:r>
              <a:rPr lang="en-US" b="1" dirty="0" smtClean="0"/>
              <a:t>Uses:</a:t>
            </a:r>
          </a:p>
          <a:p>
            <a:r>
              <a:rPr lang="en-US" dirty="0" smtClean="0"/>
              <a:t>Peptic ulcer disease</a:t>
            </a:r>
          </a:p>
          <a:p>
            <a:r>
              <a:rPr lang="en-US" dirty="0" smtClean="0"/>
              <a:t>Gastro-Esophageal reflux disease (GERD).</a:t>
            </a:r>
          </a:p>
          <a:p>
            <a:pPr>
              <a:buNone/>
            </a:pPr>
            <a:r>
              <a:rPr lang="en-US" b="1" dirty="0" smtClean="0"/>
              <a:t>General S/E of anti-histamines</a:t>
            </a:r>
            <a:endParaRPr lang="en-US" dirty="0" smtClean="0"/>
          </a:p>
          <a:p>
            <a:r>
              <a:rPr lang="en-US" dirty="0" smtClean="0"/>
              <a:t>Drowsiness, sedation, constipation.</a:t>
            </a:r>
          </a:p>
          <a:p>
            <a:endParaRPr lang="en-US" dirty="0"/>
          </a:p>
        </p:txBody>
      </p:sp>
    </p:spTree>
  </p:cSld>
  <p:clrMapOvr>
    <a:masterClrMapping/>
  </p:clrMapOvr>
  <p:timing>
    <p:tnLst>
      <p:par>
        <p:cTn id="1" dur="indefinite" restart="never" nodeType="tmRoot"/>
      </p:par>
    </p:tnLst>
  </p:timing>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RESUSCITATION DRUGS</a:t>
            </a:r>
            <a:endParaRPr lang="en-US" b="1" dirty="0"/>
          </a:p>
        </p:txBody>
      </p:sp>
      <p:sp>
        <p:nvSpPr>
          <p:cNvPr id="7" name="Date Placeholder 6"/>
          <p:cNvSpPr>
            <a:spLocks noGrp="1"/>
          </p:cNvSpPr>
          <p:nvPr>
            <p:ph type="dt" sz="half" idx="10"/>
          </p:nvPr>
        </p:nvSpPr>
        <p:spPr/>
        <p:txBody>
          <a:bodyPr/>
          <a:lstStyle/>
          <a:p>
            <a:fld id="{916C964C-2624-43C2-805C-6D175E73551B}"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3EFA2292-C8E1-4310-89A9-DDD7B6834CBE}" type="slidenum">
              <a:rPr lang="en-US" smtClean="0"/>
              <a:pPr/>
              <a:t>475</a:t>
            </a:fld>
            <a:endParaRPr lang="en-US"/>
          </a:p>
        </p:txBody>
      </p:sp>
      <p:sp>
        <p:nvSpPr>
          <p:cNvPr id="3" name="Content Placeholder 2"/>
          <p:cNvSpPr>
            <a:spLocks noGrp="1"/>
          </p:cNvSpPr>
          <p:nvPr>
            <p:ph sz="quarter" idx="1"/>
          </p:nvPr>
        </p:nvSpPr>
        <p:spPr>
          <a:xfrm>
            <a:off x="457200" y="1219200"/>
            <a:ext cx="8382000" cy="5410200"/>
          </a:xfrm>
        </p:spPr>
        <p:txBody>
          <a:bodyPr>
            <a:noAutofit/>
          </a:bodyPr>
          <a:lstStyle/>
          <a:p>
            <a:r>
              <a:rPr lang="en-US" dirty="0" smtClean="0"/>
              <a:t>During cardio-pulmonary resuscitation (CPR) in advanced life support, drugs comes later after the use of oxygen &amp; ECG monitoring.</a:t>
            </a:r>
          </a:p>
          <a:p>
            <a:r>
              <a:rPr lang="en-US" dirty="0" smtClean="0"/>
              <a:t>The main drugs used include: epinephrine, </a:t>
            </a:r>
            <a:r>
              <a:rPr lang="en-US" dirty="0" err="1" smtClean="0"/>
              <a:t>amiodarone</a:t>
            </a:r>
            <a:r>
              <a:rPr lang="en-US" dirty="0" smtClean="0"/>
              <a:t>, </a:t>
            </a:r>
            <a:r>
              <a:rPr lang="en-US" dirty="0" err="1" smtClean="0"/>
              <a:t>lidocaine</a:t>
            </a:r>
            <a:r>
              <a:rPr lang="en-US" dirty="0" smtClean="0"/>
              <a:t>, </a:t>
            </a:r>
            <a:r>
              <a:rPr lang="en-US" dirty="0" err="1" smtClean="0"/>
              <a:t>adenosene</a:t>
            </a:r>
            <a:r>
              <a:rPr lang="en-US" dirty="0" smtClean="0"/>
              <a:t> &amp; atropine.</a:t>
            </a:r>
          </a:p>
          <a:p>
            <a:pPr>
              <a:buFont typeface="Wingdings" pitchFamily="2" charset="2"/>
              <a:buChar char="v"/>
            </a:pPr>
            <a:r>
              <a:rPr lang="en-US" b="1" dirty="0" smtClean="0"/>
              <a:t>Epinephrine</a:t>
            </a:r>
            <a:r>
              <a:rPr lang="en-US" dirty="0" smtClean="0"/>
              <a:t> is widely used in CPR to:-</a:t>
            </a:r>
          </a:p>
          <a:p>
            <a:r>
              <a:rPr lang="en-US" dirty="0" smtClean="0"/>
              <a:t>Elevate BP, increase myocardial contractility &amp; heart rate, increase cerebral perfusion.</a:t>
            </a:r>
          </a:p>
          <a:p>
            <a:pPr>
              <a:buFont typeface="Wingdings" pitchFamily="2" charset="2"/>
              <a:buChar char="v"/>
            </a:pPr>
            <a:r>
              <a:rPr lang="en-US" b="1" dirty="0" err="1" smtClean="0"/>
              <a:t>Amiodarone</a:t>
            </a:r>
            <a:r>
              <a:rPr lang="en-US" b="1" dirty="0" smtClean="0"/>
              <a:t>: </a:t>
            </a:r>
            <a:r>
              <a:rPr lang="en-US" dirty="0" smtClean="0"/>
              <a:t>used to treat </a:t>
            </a:r>
            <a:r>
              <a:rPr lang="en-US" dirty="0" err="1" smtClean="0"/>
              <a:t>arryhthmias</a:t>
            </a:r>
            <a:r>
              <a:rPr lang="en-US" dirty="0" smtClean="0"/>
              <a:t> e.g. ventricular tachycardia, </a:t>
            </a:r>
            <a:r>
              <a:rPr lang="en-US" dirty="0" err="1" smtClean="0"/>
              <a:t>atrial</a:t>
            </a:r>
            <a:r>
              <a:rPr lang="en-US" dirty="0" smtClean="0"/>
              <a:t> fibrillation.</a:t>
            </a:r>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458200" cy="533400"/>
          </a:xfrm>
        </p:spPr>
        <p:txBody>
          <a:bodyPr>
            <a:noAutofit/>
          </a:bodyPr>
          <a:lstStyle/>
          <a:p>
            <a:pPr algn="l">
              <a:buFont typeface="Wingdings" pitchFamily="2" charset="2"/>
              <a:buChar char="v"/>
            </a:pPr>
            <a:r>
              <a:rPr lang="en-US" sz="3200" b="1" dirty="0" err="1" smtClean="0"/>
              <a:t>lidocaine</a:t>
            </a:r>
            <a:endParaRPr lang="en-US" sz="3200" b="1" dirty="0"/>
          </a:p>
        </p:txBody>
      </p:sp>
      <p:sp>
        <p:nvSpPr>
          <p:cNvPr id="7" name="Date Placeholder 6"/>
          <p:cNvSpPr>
            <a:spLocks noGrp="1"/>
          </p:cNvSpPr>
          <p:nvPr>
            <p:ph type="dt" sz="half" idx="10"/>
          </p:nvPr>
        </p:nvSpPr>
        <p:spPr/>
        <p:txBody>
          <a:bodyPr/>
          <a:lstStyle/>
          <a:p>
            <a:fld id="{E1E8CEEC-090F-4AD4-81BC-8B710C48F138}"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3EFA2292-C8E1-4310-89A9-DDD7B6834CBE}" type="slidenum">
              <a:rPr lang="en-US" smtClean="0"/>
              <a:pPr/>
              <a:t>476</a:t>
            </a:fld>
            <a:endParaRPr lang="en-US"/>
          </a:p>
        </p:txBody>
      </p:sp>
      <p:sp>
        <p:nvSpPr>
          <p:cNvPr id="3" name="Content Placeholder 2"/>
          <p:cNvSpPr>
            <a:spLocks noGrp="1"/>
          </p:cNvSpPr>
          <p:nvPr>
            <p:ph sz="quarter" idx="1"/>
          </p:nvPr>
        </p:nvSpPr>
        <p:spPr>
          <a:xfrm>
            <a:off x="228600" y="838200"/>
            <a:ext cx="8686800" cy="5867400"/>
          </a:xfrm>
        </p:spPr>
        <p:txBody>
          <a:bodyPr>
            <a:noAutofit/>
          </a:bodyPr>
          <a:lstStyle/>
          <a:p>
            <a:r>
              <a:rPr lang="en-US" dirty="0" smtClean="0"/>
              <a:t>Used in </a:t>
            </a:r>
            <a:r>
              <a:rPr lang="en-US" dirty="0" err="1" smtClean="0"/>
              <a:t>managenment</a:t>
            </a:r>
            <a:r>
              <a:rPr lang="en-US" dirty="0" smtClean="0"/>
              <a:t> of ventricular fibrillation and ventricular tachycardia.</a:t>
            </a:r>
          </a:p>
          <a:p>
            <a:pPr>
              <a:buFont typeface="Wingdings" pitchFamily="2" charset="2"/>
              <a:buChar char="v"/>
            </a:pPr>
            <a:r>
              <a:rPr lang="en-US" b="1" dirty="0" smtClean="0"/>
              <a:t>Adenosine: </a:t>
            </a:r>
            <a:r>
              <a:rPr lang="en-US" dirty="0" smtClean="0"/>
              <a:t>used in </a:t>
            </a:r>
            <a:r>
              <a:rPr lang="en-US" dirty="0" err="1" smtClean="0"/>
              <a:t>supraventricular</a:t>
            </a:r>
            <a:r>
              <a:rPr lang="en-US" dirty="0" smtClean="0"/>
              <a:t> tachycardia. Has a short duration of action (&lt; 2minutes).</a:t>
            </a:r>
          </a:p>
          <a:p>
            <a:pPr>
              <a:buFont typeface="Wingdings" pitchFamily="2" charset="2"/>
              <a:buChar char="v"/>
            </a:pPr>
            <a:r>
              <a:rPr lang="en-US" b="1" dirty="0" smtClean="0"/>
              <a:t>Sodium hydrogen carbonate: </a:t>
            </a:r>
            <a:r>
              <a:rPr lang="en-US" dirty="0" smtClean="0"/>
              <a:t>used to correct metabolic acidosis</a:t>
            </a:r>
          </a:p>
          <a:p>
            <a:pPr>
              <a:buFont typeface="Wingdings" pitchFamily="2" charset="2"/>
              <a:buChar char="v"/>
            </a:pPr>
            <a:r>
              <a:rPr lang="en-US" b="1" dirty="0" smtClean="0"/>
              <a:t>Atropine</a:t>
            </a:r>
            <a:r>
              <a:rPr lang="en-US" dirty="0" smtClean="0"/>
              <a:t>: increases the heart rate by blocking the </a:t>
            </a:r>
            <a:r>
              <a:rPr lang="en-US" dirty="0" err="1" smtClean="0"/>
              <a:t>vagus</a:t>
            </a:r>
            <a:r>
              <a:rPr lang="en-US" dirty="0" smtClean="0"/>
              <a:t> nerve.</a:t>
            </a:r>
          </a:p>
          <a:p>
            <a:r>
              <a:rPr lang="en-US" dirty="0" smtClean="0"/>
              <a:t>Used in </a:t>
            </a:r>
            <a:r>
              <a:rPr lang="en-US" dirty="0" err="1" smtClean="0"/>
              <a:t>asystole</a:t>
            </a:r>
            <a:r>
              <a:rPr lang="en-US" dirty="0" smtClean="0"/>
              <a:t> when CPR &amp; other drugs have failed.</a:t>
            </a:r>
          </a:p>
        </p:txBody>
      </p:sp>
    </p:spTree>
  </p:cSld>
  <p:clrMapOvr>
    <a:masterClrMapping/>
  </p:clrMapOvr>
  <p:timing>
    <p:tnLst>
      <p:par>
        <p:cTn id="1" dur="indefinite" restart="never" nodeType="tmRoot"/>
      </p:par>
    </p:tnLst>
  </p:timing>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1143000"/>
          </a:xfrm>
        </p:spPr>
        <p:txBody>
          <a:bodyPr>
            <a:normAutofit/>
          </a:bodyPr>
          <a:lstStyle/>
          <a:p>
            <a:r>
              <a:rPr lang="en-US" sz="3200" b="1" dirty="0" smtClean="0"/>
              <a:t>Routes of  administration of resuscitation drugs. </a:t>
            </a:r>
            <a:endParaRPr lang="en-US" sz="3200" dirty="0"/>
          </a:p>
        </p:txBody>
      </p:sp>
      <p:sp>
        <p:nvSpPr>
          <p:cNvPr id="7" name="Date Placeholder 6"/>
          <p:cNvSpPr>
            <a:spLocks noGrp="1"/>
          </p:cNvSpPr>
          <p:nvPr>
            <p:ph type="dt" sz="half" idx="10"/>
          </p:nvPr>
        </p:nvSpPr>
        <p:spPr/>
        <p:txBody>
          <a:bodyPr/>
          <a:lstStyle/>
          <a:p>
            <a:fld id="{18A47988-B97A-4DE1-8C0B-7268DECDBFDA}"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4" name="Slide Number Placeholder 3"/>
          <p:cNvSpPr>
            <a:spLocks noGrp="1"/>
          </p:cNvSpPr>
          <p:nvPr>
            <p:ph type="sldNum" sz="quarter" idx="12"/>
          </p:nvPr>
        </p:nvSpPr>
        <p:spPr/>
        <p:txBody>
          <a:bodyPr/>
          <a:lstStyle/>
          <a:p>
            <a:fld id="{3EFA2292-C8E1-4310-89A9-DDD7B6834CBE}" type="slidenum">
              <a:rPr lang="en-US" smtClean="0"/>
              <a:pPr/>
              <a:t>477</a:t>
            </a:fld>
            <a:endParaRPr lang="en-US"/>
          </a:p>
        </p:txBody>
      </p:sp>
      <p:sp>
        <p:nvSpPr>
          <p:cNvPr id="3" name="Content Placeholder 2"/>
          <p:cNvSpPr>
            <a:spLocks noGrp="1"/>
          </p:cNvSpPr>
          <p:nvPr>
            <p:ph sz="quarter" idx="1"/>
          </p:nvPr>
        </p:nvSpPr>
        <p:spPr/>
        <p:txBody>
          <a:bodyPr/>
          <a:lstStyle/>
          <a:p>
            <a:r>
              <a:rPr lang="en-US" dirty="0" smtClean="0"/>
              <a:t>All resuscitation drugs can be administered intravenously, </a:t>
            </a:r>
            <a:r>
              <a:rPr lang="en-US" dirty="0" err="1" smtClean="0"/>
              <a:t>endotracheal</a:t>
            </a:r>
            <a:r>
              <a:rPr lang="en-US" dirty="0" smtClean="0"/>
              <a:t> tube, </a:t>
            </a:r>
            <a:r>
              <a:rPr lang="en-US" dirty="0" err="1" smtClean="0"/>
              <a:t>intraosseous</a:t>
            </a:r>
            <a:r>
              <a:rPr lang="en-US" dirty="0" smtClean="0"/>
              <a:t> &amp; </a:t>
            </a:r>
            <a:r>
              <a:rPr lang="en-US" dirty="0" err="1" smtClean="0"/>
              <a:t>intracardiac</a:t>
            </a:r>
            <a:r>
              <a:rPr lang="en-US" dirty="0" smtClean="0"/>
              <a:t> route based on the situation.</a:t>
            </a:r>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The </a:t>
            </a:r>
            <a:r>
              <a:rPr lang="en-US" smtClean="0"/>
              <a:t>End….</a:t>
            </a:r>
            <a:endParaRPr lang="en-US" dirty="0"/>
          </a:p>
        </p:txBody>
      </p:sp>
      <p:sp>
        <p:nvSpPr>
          <p:cNvPr id="9" name="Date Placeholder 8"/>
          <p:cNvSpPr>
            <a:spLocks noGrp="1"/>
          </p:cNvSpPr>
          <p:nvPr>
            <p:ph type="dt" sz="half" idx="10"/>
          </p:nvPr>
        </p:nvSpPr>
        <p:spPr/>
        <p:txBody>
          <a:bodyPr/>
          <a:lstStyle/>
          <a:p>
            <a:fld id="{D42E6F43-E98B-45F4-9E81-6A9AC9AF775E}" type="datetime12">
              <a:rPr lang="en-US" smtClean="0"/>
              <a:pPr/>
              <a:t>4:25 PM</a:t>
            </a:fld>
            <a:endParaRPr lang="en-US"/>
          </a:p>
        </p:txBody>
      </p:sp>
      <p:sp>
        <p:nvSpPr>
          <p:cNvPr id="8" name="Footer Placeholder 7"/>
          <p:cNvSpPr>
            <a:spLocks noGrp="1"/>
          </p:cNvSpPr>
          <p:nvPr>
            <p:ph type="ftr" sz="quarter" idx="11"/>
          </p:nvPr>
        </p:nvSpPr>
        <p:spPr/>
        <p:txBody>
          <a:bodyPr/>
          <a:lstStyle/>
          <a:p>
            <a:r>
              <a:rPr lang="en-US" smtClean="0"/>
              <a:t>Nursing  Pharmacology</a:t>
            </a:r>
            <a:endParaRPr lang="en-US"/>
          </a:p>
        </p:txBody>
      </p:sp>
      <p:sp>
        <p:nvSpPr>
          <p:cNvPr id="7" name="Slide Number Placeholder 6"/>
          <p:cNvSpPr>
            <a:spLocks noGrp="1"/>
          </p:cNvSpPr>
          <p:nvPr>
            <p:ph type="sldNum" sz="quarter" idx="12"/>
          </p:nvPr>
        </p:nvSpPr>
        <p:spPr/>
        <p:txBody>
          <a:bodyPr/>
          <a:lstStyle/>
          <a:p>
            <a:fld id="{B3FF6EFA-CE3E-45B5-8032-ADD62FD9E906}" type="slidenum">
              <a:rPr lang="en-US" smtClean="0"/>
              <a:pPr/>
              <a:t>478</a:t>
            </a:fld>
            <a:endParaRPr lang="en-US"/>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0" y="762000"/>
            <a:ext cx="9144000" cy="6096000"/>
          </a:xfrm>
          <a:prstGeom prst="rect">
            <a:avLst/>
          </a:prstGeom>
          <a:noFill/>
          <a:ln w="9525">
            <a:noFill/>
            <a:miter lim="800000"/>
            <a:headEnd/>
            <a:tailEnd/>
          </a:ln>
          <a:effectLst/>
        </p:spPr>
      </p:pic>
      <p:sp>
        <p:nvSpPr>
          <p:cNvPr id="6" name="Rectangle 5"/>
          <p:cNvSpPr/>
          <p:nvPr/>
        </p:nvSpPr>
        <p:spPr>
          <a:xfrm>
            <a:off x="1371600" y="3244334"/>
            <a:ext cx="5943600" cy="1200329"/>
          </a:xfrm>
          <a:prstGeom prst="rect">
            <a:avLst/>
          </a:prstGeom>
        </p:spPr>
        <p:txBody>
          <a:bodyPr wrap="square">
            <a:spAutoFit/>
          </a:bodyPr>
          <a:lstStyle/>
          <a:p>
            <a:pPr algn="ctr"/>
            <a:r>
              <a:rPr lang="en-US" sz="7200" b="1" dirty="0" smtClean="0">
                <a:solidFill>
                  <a:srgbClr val="FFFF00"/>
                </a:solidFill>
              </a:rPr>
              <a:t>   Thank you!!</a:t>
            </a:r>
            <a:endParaRPr lang="en-US" sz="7200" dirty="0">
              <a:solidFill>
                <a:srgbClr val="FFFF0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4" name="Date Placeholder 3"/>
          <p:cNvSpPr>
            <a:spLocks noGrp="1"/>
          </p:cNvSpPr>
          <p:nvPr>
            <p:ph type="dt" sz="half" idx="10"/>
          </p:nvPr>
        </p:nvSpPr>
        <p:spPr/>
        <p:txBody>
          <a:bodyPr/>
          <a:lstStyle/>
          <a:p>
            <a:fld id="{A9182CDB-48B4-4772-8D87-5D20975655A8}"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6" name="Slide Number Placeholder 5"/>
          <p:cNvSpPr>
            <a:spLocks noGrp="1"/>
          </p:cNvSpPr>
          <p:nvPr>
            <p:ph type="sldNum" sz="quarter" idx="12"/>
          </p:nvPr>
        </p:nvSpPr>
        <p:spPr/>
        <p:txBody>
          <a:bodyPr/>
          <a:lstStyle/>
          <a:p>
            <a:fld id="{B3FF6EFA-CE3E-45B5-8032-ADD62FD9E906}" type="slidenum">
              <a:rPr lang="en-US" smtClean="0"/>
              <a:pPr/>
              <a:t>48</a:t>
            </a:fld>
            <a:endParaRPr lang="en-US"/>
          </a:p>
        </p:txBody>
      </p:sp>
      <p:sp>
        <p:nvSpPr>
          <p:cNvPr id="3" name="Content Placeholder 2"/>
          <p:cNvSpPr>
            <a:spLocks noGrp="1"/>
          </p:cNvSpPr>
          <p:nvPr>
            <p:ph sz="quarter" idx="1"/>
          </p:nvPr>
        </p:nvSpPr>
        <p:spPr>
          <a:xfrm>
            <a:off x="457200" y="0"/>
            <a:ext cx="8229600" cy="6126163"/>
          </a:xfrm>
        </p:spPr>
        <p:txBody>
          <a:bodyPr/>
          <a:lstStyle/>
          <a:p>
            <a:r>
              <a:rPr lang="en-US" dirty="0" smtClean="0"/>
              <a:t>The first antibiotic, penicillin, was discovered in 1929 by </a:t>
            </a:r>
            <a:r>
              <a:rPr lang="en-US" b="1" dirty="0" smtClean="0"/>
              <a:t>Sir Alexander Fleming</a:t>
            </a:r>
            <a:r>
              <a:rPr lang="en-US" dirty="0" smtClean="0"/>
              <a:t>, who observed inhibition of staphylococci on an agar plate contaminated by a </a:t>
            </a:r>
            <a:r>
              <a:rPr lang="en-US" i="1" dirty="0" err="1" smtClean="0"/>
              <a:t>Penicillium</a:t>
            </a:r>
            <a:r>
              <a:rPr lang="en-US" dirty="0" smtClean="0"/>
              <a:t> mold.</a:t>
            </a:r>
          </a:p>
          <a:p>
            <a:r>
              <a:rPr lang="en-US" dirty="0" smtClean="0"/>
              <a:t> He named the active substance penicillin but was unable to isolate it. </a:t>
            </a:r>
            <a:endParaRPr lang="en-US" dirty="0"/>
          </a:p>
        </p:txBody>
      </p:sp>
      <p:pic>
        <p:nvPicPr>
          <p:cNvPr id="295938" name="Picture 2" descr="http://textbookofbacteriology.net/penicil_staph.jpg"/>
          <p:cNvPicPr>
            <a:picLocks noChangeAspect="1" noChangeArrowheads="1"/>
          </p:cNvPicPr>
          <p:nvPr/>
        </p:nvPicPr>
        <p:blipFill>
          <a:blip r:embed="rId2" cstate="print"/>
          <a:srcRect/>
          <a:stretch>
            <a:fillRect/>
          </a:stretch>
        </p:blipFill>
        <p:spPr bwMode="auto">
          <a:xfrm>
            <a:off x="3276600" y="3657600"/>
            <a:ext cx="3810000" cy="2971800"/>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CE23C980-C279-4B1C-9E5B-566D11D3AA60}"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A989CD12-BD41-4ECF-AC94-DFC8598FBD32}" type="slidenum">
              <a:rPr lang="en-US" smtClean="0"/>
              <a:pPr>
                <a:defRPr/>
              </a:pPr>
              <a:t>49</a:t>
            </a:fld>
            <a:endParaRPr lang="en-US"/>
          </a:p>
        </p:txBody>
      </p:sp>
      <p:sp>
        <p:nvSpPr>
          <p:cNvPr id="8194" name="Rectangle 3"/>
          <p:cNvSpPr>
            <a:spLocks noGrp="1" noChangeArrowheads="1"/>
          </p:cNvSpPr>
          <p:nvPr>
            <p:ph sz="quarter" idx="1"/>
          </p:nvPr>
        </p:nvSpPr>
        <p:spPr>
          <a:xfrm>
            <a:off x="457200" y="228600"/>
            <a:ext cx="8382000" cy="6324600"/>
          </a:xfrm>
        </p:spPr>
        <p:txBody>
          <a:bodyPr/>
          <a:lstStyle/>
          <a:p>
            <a:pPr eaLnBrk="1" hangingPunct="1">
              <a:lnSpc>
                <a:spcPct val="80000"/>
              </a:lnSpc>
              <a:buFont typeface="Wingdings" pitchFamily="2" charset="2"/>
              <a:buNone/>
            </a:pPr>
            <a:r>
              <a:rPr lang="en-US" b="1" u="sng" dirty="0" smtClean="0">
                <a:latin typeface="Comic Sans MS" pitchFamily="66" charset="0"/>
              </a:rPr>
              <a:t>1.Inhibitors of cell wall synthesis</a:t>
            </a:r>
            <a:endParaRPr lang="en-US" b="1" u="sng" dirty="0" smtClean="0"/>
          </a:p>
          <a:p>
            <a:pPr eaLnBrk="1" hangingPunct="1">
              <a:lnSpc>
                <a:spcPct val="80000"/>
              </a:lnSpc>
              <a:buFont typeface="Wingdings" pitchFamily="2" charset="2"/>
              <a:buNone/>
            </a:pPr>
            <a:r>
              <a:rPr lang="en-US" b="1" u="sng" dirty="0" smtClean="0"/>
              <a:t>a). β-LACTAM ANTIBACTERIALS</a:t>
            </a:r>
          </a:p>
          <a:p>
            <a:pPr eaLnBrk="1" hangingPunct="1">
              <a:lnSpc>
                <a:spcPct val="80000"/>
              </a:lnSpc>
              <a:buFont typeface="Wingdings" pitchFamily="2" charset="2"/>
              <a:buNone/>
            </a:pPr>
            <a:endParaRPr lang="en-US" b="1" u="sng" dirty="0" smtClean="0"/>
          </a:p>
          <a:p>
            <a:pPr eaLnBrk="1" hangingPunct="1">
              <a:lnSpc>
                <a:spcPct val="80000"/>
              </a:lnSpc>
              <a:buFont typeface="Wingdings" pitchFamily="2" charset="2"/>
              <a:buChar char="Ø"/>
            </a:pPr>
            <a:r>
              <a:rPr lang="en-US" b="1" dirty="0" smtClean="0"/>
              <a:t>Mechanism of action:</a:t>
            </a:r>
            <a:r>
              <a:rPr lang="en-US" dirty="0" smtClean="0"/>
              <a:t> inhibit bacterial cell wall synthesis.</a:t>
            </a:r>
          </a:p>
          <a:p>
            <a:pPr eaLnBrk="1" hangingPunct="1">
              <a:lnSpc>
                <a:spcPct val="80000"/>
              </a:lnSpc>
              <a:buFont typeface="Wingdings" pitchFamily="2" charset="2"/>
              <a:buChar char="Ø"/>
            </a:pPr>
            <a:r>
              <a:rPr lang="en-US" dirty="0" smtClean="0"/>
              <a:t>Active only in organisms whose cell wall is formed of </a:t>
            </a:r>
            <a:r>
              <a:rPr lang="en-US" dirty="0" err="1" smtClean="0"/>
              <a:t>peptidoglycan</a:t>
            </a:r>
            <a:endParaRPr lang="en-US" dirty="0" smtClean="0"/>
          </a:p>
          <a:p>
            <a:pPr eaLnBrk="1" hangingPunct="1">
              <a:lnSpc>
                <a:spcPct val="80000"/>
              </a:lnSpc>
              <a:buFont typeface="Wingdings" pitchFamily="2" charset="2"/>
              <a:buChar char="Ø"/>
            </a:pPr>
            <a:r>
              <a:rPr lang="en-US" dirty="0" smtClean="0"/>
              <a:t>Require actively dividing cells</a:t>
            </a:r>
          </a:p>
          <a:p>
            <a:pPr eaLnBrk="1" hangingPunct="1">
              <a:lnSpc>
                <a:spcPct val="80000"/>
              </a:lnSpc>
              <a:buFont typeface="Wingdings" pitchFamily="2" charset="2"/>
              <a:buNone/>
            </a:pPr>
            <a:r>
              <a:rPr lang="en-US" dirty="0" smtClean="0"/>
              <a:t> </a:t>
            </a:r>
            <a:r>
              <a:rPr lang="en-US" b="1" u="sng" dirty="0" smtClean="0"/>
              <a:t>Classes</a:t>
            </a:r>
            <a:r>
              <a:rPr lang="en-US" u="sng" dirty="0" smtClean="0"/>
              <a:t> of beta lactams</a:t>
            </a:r>
            <a:endParaRPr lang="en-US" b="1" u="sng" dirty="0" smtClean="0"/>
          </a:p>
          <a:p>
            <a:pPr eaLnBrk="1" hangingPunct="1">
              <a:lnSpc>
                <a:spcPct val="80000"/>
              </a:lnSpc>
              <a:buFont typeface="Wingdings" pitchFamily="2" charset="2"/>
              <a:buNone/>
            </a:pPr>
            <a:r>
              <a:rPr lang="en-US" dirty="0" smtClean="0">
                <a:cs typeface="Arial" charset="0"/>
              </a:rPr>
              <a:t>►</a:t>
            </a:r>
            <a:r>
              <a:rPr lang="en-US" dirty="0" err="1" smtClean="0"/>
              <a:t>Penicillins</a:t>
            </a:r>
            <a:r>
              <a:rPr lang="en-US" dirty="0" smtClean="0"/>
              <a:t>		 </a:t>
            </a:r>
            <a:r>
              <a:rPr lang="en-US" dirty="0" smtClean="0">
                <a:cs typeface="Arial" charset="0"/>
              </a:rPr>
              <a:t>►</a:t>
            </a:r>
            <a:r>
              <a:rPr lang="en-US" dirty="0" err="1" smtClean="0"/>
              <a:t>Cephalosporins</a:t>
            </a:r>
            <a:endParaRPr lang="en-US" dirty="0" smtClean="0"/>
          </a:p>
          <a:p>
            <a:pPr eaLnBrk="1" hangingPunct="1">
              <a:lnSpc>
                <a:spcPct val="80000"/>
              </a:lnSpc>
              <a:buFont typeface="Wingdings" pitchFamily="2" charset="2"/>
              <a:buNone/>
            </a:pPr>
            <a:r>
              <a:rPr lang="en-US" dirty="0" smtClean="0">
                <a:cs typeface="Arial" charset="0"/>
              </a:rPr>
              <a:t>►</a:t>
            </a:r>
            <a:r>
              <a:rPr lang="en-US" dirty="0" err="1" smtClean="0"/>
              <a:t>Carbapenems</a:t>
            </a:r>
            <a:r>
              <a:rPr lang="en-US" dirty="0" smtClean="0"/>
              <a:t>            </a:t>
            </a:r>
            <a:r>
              <a:rPr lang="en-US" dirty="0" smtClean="0">
                <a:cs typeface="Arial" charset="0"/>
              </a:rPr>
              <a:t>► </a:t>
            </a:r>
            <a:r>
              <a:rPr lang="en-US" dirty="0" err="1" smtClean="0"/>
              <a:t>Monobactams</a:t>
            </a:r>
            <a:endParaRPr lang="en-US" dirty="0" smtClean="0"/>
          </a:p>
          <a:p>
            <a:pPr eaLnBrk="1" hangingPunct="1">
              <a:lnSpc>
                <a:spcPct val="80000"/>
              </a:lnSpc>
              <a:buFont typeface="Wingdings" pitchFamily="2" charset="2"/>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4">
                                            <p:txEl>
                                              <p:pRg st="0" end="0"/>
                                            </p:txEl>
                                          </p:spTgt>
                                        </p:tgtEl>
                                        <p:attrNameLst>
                                          <p:attrName>style.visibility</p:attrName>
                                        </p:attrNameLst>
                                      </p:cBhvr>
                                      <p:to>
                                        <p:strVal val="visible"/>
                                      </p:to>
                                    </p:set>
                                    <p:animEffect transition="in" filter="blinds(horizontal)">
                                      <p:cBhvr>
                                        <p:cTn id="7" dur="500"/>
                                        <p:tgtEl>
                                          <p:spTgt spid="81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4">
                                            <p:txEl>
                                              <p:pRg st="1" end="1"/>
                                            </p:txEl>
                                          </p:spTgt>
                                        </p:tgtEl>
                                        <p:attrNameLst>
                                          <p:attrName>style.visibility</p:attrName>
                                        </p:attrNameLst>
                                      </p:cBhvr>
                                      <p:to>
                                        <p:strVal val="visible"/>
                                      </p:to>
                                    </p:set>
                                    <p:animEffect transition="in" filter="blinds(horizontal)">
                                      <p:cBhvr>
                                        <p:cTn id="12" dur="500"/>
                                        <p:tgtEl>
                                          <p:spTgt spid="81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194">
                                            <p:txEl>
                                              <p:pRg st="3" end="3"/>
                                            </p:txEl>
                                          </p:spTgt>
                                        </p:tgtEl>
                                        <p:attrNameLst>
                                          <p:attrName>style.visibility</p:attrName>
                                        </p:attrNameLst>
                                      </p:cBhvr>
                                      <p:to>
                                        <p:strVal val="visible"/>
                                      </p:to>
                                    </p:set>
                                    <p:animEffect transition="in" filter="blinds(horizontal)">
                                      <p:cBhvr>
                                        <p:cTn id="17" dur="500"/>
                                        <p:tgtEl>
                                          <p:spTgt spid="819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194">
                                            <p:txEl>
                                              <p:pRg st="4" end="4"/>
                                            </p:txEl>
                                          </p:spTgt>
                                        </p:tgtEl>
                                        <p:attrNameLst>
                                          <p:attrName>style.visibility</p:attrName>
                                        </p:attrNameLst>
                                      </p:cBhvr>
                                      <p:to>
                                        <p:strVal val="visible"/>
                                      </p:to>
                                    </p:set>
                                    <p:animEffect transition="in" filter="blinds(horizontal)">
                                      <p:cBhvr>
                                        <p:cTn id="22" dur="500"/>
                                        <p:tgtEl>
                                          <p:spTgt spid="819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194">
                                            <p:txEl>
                                              <p:pRg st="5" end="5"/>
                                            </p:txEl>
                                          </p:spTgt>
                                        </p:tgtEl>
                                        <p:attrNameLst>
                                          <p:attrName>style.visibility</p:attrName>
                                        </p:attrNameLst>
                                      </p:cBhvr>
                                      <p:to>
                                        <p:strVal val="visible"/>
                                      </p:to>
                                    </p:set>
                                    <p:animEffect transition="in" filter="blinds(horizontal)">
                                      <p:cBhvr>
                                        <p:cTn id="27" dur="500"/>
                                        <p:tgtEl>
                                          <p:spTgt spid="819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194">
                                            <p:txEl>
                                              <p:pRg st="6" end="6"/>
                                            </p:txEl>
                                          </p:spTgt>
                                        </p:tgtEl>
                                        <p:attrNameLst>
                                          <p:attrName>style.visibility</p:attrName>
                                        </p:attrNameLst>
                                      </p:cBhvr>
                                      <p:to>
                                        <p:strVal val="visible"/>
                                      </p:to>
                                    </p:set>
                                    <p:animEffect transition="in" filter="blinds(horizontal)">
                                      <p:cBhvr>
                                        <p:cTn id="32" dur="500"/>
                                        <p:tgtEl>
                                          <p:spTgt spid="819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194">
                                            <p:txEl>
                                              <p:pRg st="7" end="7"/>
                                            </p:txEl>
                                          </p:spTgt>
                                        </p:tgtEl>
                                        <p:attrNameLst>
                                          <p:attrName>style.visibility</p:attrName>
                                        </p:attrNameLst>
                                      </p:cBhvr>
                                      <p:to>
                                        <p:strVal val="visible"/>
                                      </p:to>
                                    </p:set>
                                    <p:animEffect transition="in" filter="blinds(horizontal)">
                                      <p:cBhvr>
                                        <p:cTn id="37" dur="500"/>
                                        <p:tgtEl>
                                          <p:spTgt spid="819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194">
                                            <p:txEl>
                                              <p:pRg st="8" end="8"/>
                                            </p:txEl>
                                          </p:spTgt>
                                        </p:tgtEl>
                                        <p:attrNameLst>
                                          <p:attrName>style.visibility</p:attrName>
                                        </p:attrNameLst>
                                      </p:cBhvr>
                                      <p:to>
                                        <p:strVal val="visible"/>
                                      </p:to>
                                    </p:set>
                                    <p:animEffect transition="in" filter="blinds(horizontal)">
                                      <p:cBhvr>
                                        <p:cTn id="42" dur="500"/>
                                        <p:tgtEl>
                                          <p:spTgt spid="819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609600"/>
            <a:ext cx="8305800" cy="1143000"/>
          </a:xfrm>
        </p:spPr>
        <p:txBody>
          <a:bodyPr>
            <a:normAutofit/>
          </a:bodyPr>
          <a:lstStyle/>
          <a:p>
            <a:pPr eaLnBrk="1" hangingPunct="1"/>
            <a:r>
              <a:rPr lang="en-US" b="1" dirty="0" smtClean="0"/>
              <a:t>Present-Day Pharmacology Practice</a:t>
            </a:r>
          </a:p>
        </p:txBody>
      </p:sp>
      <p:sp>
        <p:nvSpPr>
          <p:cNvPr id="4" name="Date Placeholder 3"/>
          <p:cNvSpPr>
            <a:spLocks noGrp="1"/>
          </p:cNvSpPr>
          <p:nvPr>
            <p:ph type="dt" sz="half" idx="10"/>
          </p:nvPr>
        </p:nvSpPr>
        <p:spPr/>
        <p:txBody>
          <a:bodyPr/>
          <a:lstStyle/>
          <a:p>
            <a:fld id="{B902DCC3-7CE6-4C29-BB32-E743F32AFD88}"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5</a:t>
            </a:fld>
            <a:endParaRPr lang="en-US"/>
          </a:p>
        </p:txBody>
      </p:sp>
      <p:sp>
        <p:nvSpPr>
          <p:cNvPr id="21507" name="Rectangle 3"/>
          <p:cNvSpPr>
            <a:spLocks noGrp="1" noChangeArrowheads="1"/>
          </p:cNvSpPr>
          <p:nvPr>
            <p:ph sz="quarter" idx="1"/>
          </p:nvPr>
        </p:nvSpPr>
        <p:spPr>
          <a:noFill/>
        </p:spPr>
        <p:txBody>
          <a:bodyPr/>
          <a:lstStyle/>
          <a:p>
            <a:pPr eaLnBrk="1" hangingPunct="1"/>
            <a:r>
              <a:rPr lang="en-US" dirty="0" smtClean="0"/>
              <a:t>Medicinal Drugs</a:t>
            </a:r>
          </a:p>
          <a:p>
            <a:pPr lvl="1" eaLnBrk="1" hangingPunct="1"/>
            <a:r>
              <a:rPr lang="en-US" dirty="0" smtClean="0"/>
              <a:t>Pharmacologic effects</a:t>
            </a:r>
          </a:p>
          <a:p>
            <a:pPr lvl="2" eaLnBrk="1" hangingPunct="1"/>
            <a:r>
              <a:rPr lang="en-US" dirty="0" smtClean="0"/>
              <a:t>Drug actions on living system</a:t>
            </a:r>
          </a:p>
          <a:p>
            <a:pPr lvl="1" eaLnBrk="1" hangingPunct="1"/>
            <a:r>
              <a:rPr lang="en-US" dirty="0" smtClean="0"/>
              <a:t>Classifications</a:t>
            </a:r>
          </a:p>
          <a:p>
            <a:pPr lvl="2" eaLnBrk="1" hangingPunct="1">
              <a:buClr>
                <a:srgbClr val="FFFFFF"/>
              </a:buClr>
            </a:pPr>
            <a:r>
              <a:rPr lang="en-US" b="1" dirty="0" smtClean="0">
                <a:solidFill>
                  <a:srgbClr val="FF0000"/>
                </a:solidFill>
              </a:rPr>
              <a:t>Therapeutic drugs:</a:t>
            </a:r>
            <a:r>
              <a:rPr lang="en-US" dirty="0" smtClean="0">
                <a:solidFill>
                  <a:srgbClr val="FF0000"/>
                </a:solidFill>
              </a:rPr>
              <a:t> </a:t>
            </a:r>
            <a:r>
              <a:rPr lang="en-US" dirty="0" smtClean="0"/>
              <a:t>relieve symptoms of a disease</a:t>
            </a:r>
          </a:p>
          <a:p>
            <a:pPr lvl="2" eaLnBrk="1" hangingPunct="1">
              <a:buClr>
                <a:srgbClr val="FFFFFF"/>
              </a:buClr>
            </a:pPr>
            <a:r>
              <a:rPr lang="en-US" b="1" dirty="0" smtClean="0">
                <a:solidFill>
                  <a:srgbClr val="FF0000"/>
                </a:solidFill>
              </a:rPr>
              <a:t>Prophylactic drugs:</a:t>
            </a:r>
            <a:r>
              <a:rPr lang="en-US" dirty="0" smtClean="0">
                <a:solidFill>
                  <a:srgbClr val="FF0000"/>
                </a:solidFill>
              </a:rPr>
              <a:t> </a:t>
            </a:r>
            <a:r>
              <a:rPr lang="en-US" dirty="0" smtClean="0"/>
              <a:t>used to prevent or decrease the severity of disease</a:t>
            </a:r>
          </a:p>
          <a:p>
            <a:pPr lvl="1" eaLnBrk="1" hangingPunct="1"/>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blinds(horizontal)">
                                      <p:cBhvr>
                                        <p:cTn id="7" dur="500"/>
                                        <p:tgtEl>
                                          <p:spTgt spid="2150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blinds(horizontal)">
                                      <p:cBhvr>
                                        <p:cTn id="10" dur="500"/>
                                        <p:tgtEl>
                                          <p:spTgt spid="2150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blinds(horizontal)">
                                      <p:cBhvr>
                                        <p:cTn id="13" dur="500"/>
                                        <p:tgtEl>
                                          <p:spTgt spid="215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1507">
                                            <p:txEl>
                                              <p:pRg st="3" end="3"/>
                                            </p:txEl>
                                          </p:spTgt>
                                        </p:tgtEl>
                                        <p:attrNameLst>
                                          <p:attrName>style.visibility</p:attrName>
                                        </p:attrNameLst>
                                      </p:cBhvr>
                                      <p:to>
                                        <p:strVal val="visible"/>
                                      </p:to>
                                    </p:set>
                                    <p:animEffect transition="in" filter="blinds(horizontal)">
                                      <p:cBhvr>
                                        <p:cTn id="18" dur="500"/>
                                        <p:tgtEl>
                                          <p:spTgt spid="21507">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1507">
                                            <p:txEl>
                                              <p:pRg st="4" end="4"/>
                                            </p:txEl>
                                          </p:spTgt>
                                        </p:tgtEl>
                                        <p:attrNameLst>
                                          <p:attrName>style.visibility</p:attrName>
                                        </p:attrNameLst>
                                      </p:cBhvr>
                                      <p:to>
                                        <p:strVal val="visible"/>
                                      </p:to>
                                    </p:set>
                                    <p:animEffect transition="in" filter="blinds(horizontal)">
                                      <p:cBhvr>
                                        <p:cTn id="21" dur="500"/>
                                        <p:tgtEl>
                                          <p:spTgt spid="21507">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1507">
                                            <p:txEl>
                                              <p:pRg st="5" end="5"/>
                                            </p:txEl>
                                          </p:spTgt>
                                        </p:tgtEl>
                                        <p:attrNameLst>
                                          <p:attrName>style.visibility</p:attrName>
                                        </p:attrNameLst>
                                      </p:cBhvr>
                                      <p:to>
                                        <p:strVal val="visible"/>
                                      </p:to>
                                    </p:set>
                                    <p:animEffect transition="in" filter="blinds(horizontal)">
                                      <p:cBhvr>
                                        <p:cTn id="24" dur="500"/>
                                        <p:tgtEl>
                                          <p:spTgt spid="21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Beta lactam ring</a:t>
            </a:r>
            <a:endParaRPr lang="en-US" dirty="0"/>
          </a:p>
        </p:txBody>
      </p:sp>
      <p:sp>
        <p:nvSpPr>
          <p:cNvPr id="4" name="Date Placeholder 3"/>
          <p:cNvSpPr>
            <a:spLocks noGrp="1"/>
          </p:cNvSpPr>
          <p:nvPr>
            <p:ph type="dt" sz="half" idx="10"/>
          </p:nvPr>
        </p:nvSpPr>
        <p:spPr/>
        <p:txBody>
          <a:bodyPr/>
          <a:lstStyle/>
          <a:p>
            <a:fld id="{ADFE11EE-7B1E-4B8A-8590-8DF042EC68C5}"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6" name="Slide Number Placeholder 5"/>
          <p:cNvSpPr>
            <a:spLocks noGrp="1"/>
          </p:cNvSpPr>
          <p:nvPr>
            <p:ph type="sldNum" sz="quarter" idx="12"/>
          </p:nvPr>
        </p:nvSpPr>
        <p:spPr/>
        <p:txBody>
          <a:bodyPr/>
          <a:lstStyle/>
          <a:p>
            <a:fld id="{B3FF6EFA-CE3E-45B5-8032-ADD62FD9E906}" type="slidenum">
              <a:rPr lang="en-US" smtClean="0"/>
              <a:pPr/>
              <a:t>50</a:t>
            </a:fld>
            <a:endParaRPr lang="en-US"/>
          </a:p>
        </p:txBody>
      </p:sp>
      <p:sp>
        <p:nvSpPr>
          <p:cNvPr id="3" name="Content Placeholder 2"/>
          <p:cNvSpPr>
            <a:spLocks noGrp="1"/>
          </p:cNvSpPr>
          <p:nvPr>
            <p:ph sz="quarter" idx="1"/>
          </p:nvPr>
        </p:nvSpPr>
        <p:spPr>
          <a:xfrm>
            <a:off x="457200" y="1371600"/>
            <a:ext cx="8229600" cy="4754563"/>
          </a:xfrm>
        </p:spPr>
        <p:txBody>
          <a:bodyPr/>
          <a:lstStyle/>
          <a:p>
            <a:endParaRPr lang="en-US" dirty="0"/>
          </a:p>
        </p:txBody>
      </p:sp>
      <p:pic>
        <p:nvPicPr>
          <p:cNvPr id="1026" name="Picture 2" descr="http://upload.wikimedia.org/wikipedia/commons/thumb/d/d8/Beta-lactam_antibiotics_example_1.svg/230px-Beta-lactam_antibiotics_example_1.svg.png"/>
          <p:cNvPicPr>
            <a:picLocks noChangeAspect="1" noChangeArrowheads="1"/>
          </p:cNvPicPr>
          <p:nvPr/>
        </p:nvPicPr>
        <p:blipFill>
          <a:blip r:embed="rId2" cstate="print"/>
          <a:srcRect/>
          <a:stretch>
            <a:fillRect/>
          </a:stretch>
        </p:blipFill>
        <p:spPr bwMode="auto">
          <a:xfrm>
            <a:off x="1447800" y="1600200"/>
            <a:ext cx="5791200" cy="4419600"/>
          </a:xfrm>
          <a:prstGeom prst="rect">
            <a:avLst/>
          </a:prstGeom>
          <a:no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BAF65830-348D-4616-9A61-15F33B538C8D}"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B1B6ECE7-3051-4774-B15B-A8152DD2BEEA}" type="slidenum">
              <a:rPr lang="en-US" smtClean="0"/>
              <a:pPr>
                <a:defRPr/>
              </a:pPr>
              <a:t>51</a:t>
            </a:fld>
            <a:endParaRPr lang="en-US"/>
          </a:p>
        </p:txBody>
      </p:sp>
      <p:sp>
        <p:nvSpPr>
          <p:cNvPr id="9218" name="Rectangle 3"/>
          <p:cNvSpPr>
            <a:spLocks noGrp="1" noChangeArrowheads="1"/>
          </p:cNvSpPr>
          <p:nvPr>
            <p:ph sz="quarter" idx="1"/>
          </p:nvPr>
        </p:nvSpPr>
        <p:spPr>
          <a:xfrm>
            <a:off x="457200" y="152400"/>
            <a:ext cx="8229600" cy="6400800"/>
          </a:xfrm>
        </p:spPr>
        <p:txBody>
          <a:bodyPr/>
          <a:lstStyle/>
          <a:p>
            <a:pPr eaLnBrk="1" hangingPunct="1">
              <a:lnSpc>
                <a:spcPct val="90000"/>
              </a:lnSpc>
            </a:pPr>
            <a:r>
              <a:rPr lang="en-US" b="1" dirty="0" smtClean="0"/>
              <a:t>Beta Lactam ring-</a:t>
            </a:r>
            <a:r>
              <a:rPr lang="en-US" dirty="0" smtClean="0"/>
              <a:t>a cyclic 4atom structure of several antibiotics.</a:t>
            </a:r>
          </a:p>
          <a:p>
            <a:pPr eaLnBrk="1" hangingPunct="1">
              <a:lnSpc>
                <a:spcPct val="90000"/>
              </a:lnSpc>
            </a:pPr>
            <a:r>
              <a:rPr lang="en-US" b="1" u="sng" dirty="0" smtClean="0"/>
              <a:t>β-</a:t>
            </a:r>
            <a:r>
              <a:rPr lang="en-US" b="1" u="sng" dirty="0" err="1" smtClean="0"/>
              <a:t>lactamase</a:t>
            </a:r>
            <a:r>
              <a:rPr lang="en-US" dirty="0" smtClean="0"/>
              <a:t> – several enzymes(</a:t>
            </a:r>
            <a:r>
              <a:rPr lang="en-US" dirty="0" err="1" smtClean="0"/>
              <a:t>upto</a:t>
            </a:r>
            <a:r>
              <a:rPr lang="en-US" dirty="0" smtClean="0"/>
              <a:t> 100), that hydrolyze the beta lactam ring leading to loss of activity/resistance.</a:t>
            </a:r>
            <a:endParaRPr lang="en-US" b="1" u="sng" dirty="0" smtClean="0"/>
          </a:p>
          <a:p>
            <a:pPr eaLnBrk="1" hangingPunct="1">
              <a:lnSpc>
                <a:spcPct val="90000"/>
              </a:lnSpc>
            </a:pPr>
            <a:r>
              <a:rPr lang="en-US" b="1" u="sng" dirty="0" smtClean="0"/>
              <a:t>β-</a:t>
            </a:r>
            <a:r>
              <a:rPr lang="en-US" b="1" u="sng" dirty="0" err="1" smtClean="0"/>
              <a:t>lactamase</a:t>
            </a:r>
            <a:r>
              <a:rPr lang="en-US" b="1" u="sng" dirty="0" smtClean="0"/>
              <a:t> inhibitors</a:t>
            </a:r>
            <a:r>
              <a:rPr lang="en-US" dirty="0" smtClean="0"/>
              <a:t> – Clavulanic acid, </a:t>
            </a:r>
            <a:r>
              <a:rPr lang="en-US" dirty="0" err="1" smtClean="0"/>
              <a:t>sulbactam</a:t>
            </a:r>
            <a:r>
              <a:rPr lang="en-US" dirty="0" smtClean="0"/>
              <a:t>, tazobactam</a:t>
            </a:r>
          </a:p>
          <a:p>
            <a:pPr eaLnBrk="1" hangingPunct="1">
              <a:lnSpc>
                <a:spcPct val="90000"/>
              </a:lnSpc>
            </a:pPr>
            <a:r>
              <a:rPr lang="en-US" dirty="0" smtClean="0"/>
              <a:t>These bind to and inactivate the β-</a:t>
            </a:r>
            <a:r>
              <a:rPr lang="en-US" dirty="0" err="1" smtClean="0"/>
              <a:t>lactamase</a:t>
            </a:r>
            <a:r>
              <a:rPr lang="en-US" dirty="0" smtClean="0"/>
              <a:t> enzyme </a:t>
            </a:r>
          </a:p>
          <a:p>
            <a:pPr eaLnBrk="1" hangingPunct="1">
              <a:lnSpc>
                <a:spcPct val="90000"/>
              </a:lnSpc>
            </a:pPr>
            <a:r>
              <a:rPr lang="en-US" dirty="0" smtClean="0"/>
              <a:t>They are combined with some </a:t>
            </a:r>
            <a:r>
              <a:rPr lang="en-US" dirty="0" err="1" smtClean="0"/>
              <a:t>penicillins</a:t>
            </a:r>
            <a:r>
              <a:rPr lang="en-US" dirty="0" smtClean="0"/>
              <a:t> to increase the spectrum to cover β-</a:t>
            </a:r>
            <a:r>
              <a:rPr lang="en-US" dirty="0" err="1" smtClean="0"/>
              <a:t>lactamase</a:t>
            </a:r>
            <a:r>
              <a:rPr lang="en-US" dirty="0" smtClean="0"/>
              <a:t> producing organisms. E.g. </a:t>
            </a:r>
            <a:r>
              <a:rPr lang="en-US" dirty="0" err="1" smtClean="0"/>
              <a:t>Amoxicillin+clavulanic</a:t>
            </a:r>
            <a:r>
              <a:rPr lang="en-US" dirty="0" smtClean="0"/>
              <a:t> acid = </a:t>
            </a:r>
            <a:r>
              <a:rPr lang="en-US" dirty="0" err="1" smtClean="0"/>
              <a:t>Augmentin</a:t>
            </a:r>
            <a:r>
              <a:rPr lang="en-US" dirty="0" smtClean="0"/>
              <a:t>  </a:t>
            </a:r>
          </a:p>
          <a:p>
            <a:pPr eaLnBrk="1" hangingPunct="1">
              <a:lnSpc>
                <a:spcPct val="90000"/>
              </a:lnSpc>
            </a:pPr>
            <a:endParaRPr lang="en-US" dirty="0" smtClean="0"/>
          </a:p>
          <a:p>
            <a:pPr eaLnBrk="1" hangingPunct="1">
              <a:lnSpc>
                <a:spcPct val="90000"/>
              </a:lnSpc>
            </a:pPr>
            <a:endParaRPr lang="en-US"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21EDF753-A139-42D7-BC37-F04215ECD4C0}"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6" name="Slide Number Placeholder 5"/>
          <p:cNvSpPr>
            <a:spLocks noGrp="1"/>
          </p:cNvSpPr>
          <p:nvPr>
            <p:ph type="sldNum" sz="quarter" idx="12"/>
          </p:nvPr>
        </p:nvSpPr>
        <p:spPr/>
        <p:txBody>
          <a:bodyPr/>
          <a:lstStyle/>
          <a:p>
            <a:fld id="{B3FF6EFA-CE3E-45B5-8032-ADD62FD9E906}" type="slidenum">
              <a:rPr lang="en-US" smtClean="0"/>
              <a:pPr/>
              <a:t>52</a:t>
            </a:fld>
            <a:endParaRPr lang="en-US"/>
          </a:p>
        </p:txBody>
      </p:sp>
      <p:sp>
        <p:nvSpPr>
          <p:cNvPr id="3" name="Content Placeholder 2"/>
          <p:cNvSpPr>
            <a:spLocks noGrp="1"/>
          </p:cNvSpPr>
          <p:nvPr>
            <p:ph sz="quarter" idx="1"/>
          </p:nvPr>
        </p:nvSpPr>
        <p:spPr/>
        <p:txBody>
          <a:bodyPr/>
          <a:lstStyle/>
          <a:p>
            <a:endParaRPr lang="en-US" dirty="0"/>
          </a:p>
        </p:txBody>
      </p:sp>
      <p:pic>
        <p:nvPicPr>
          <p:cNvPr id="1026" name="Picture 2" descr="http://upload.wikimedia.org/wikipedia/commons/thumb/d/d8/Beta-lactam_antibiotics_example_1.svg/230px-Beta-lactam_antibiotics_example_1.svg.png"/>
          <p:cNvPicPr>
            <a:picLocks noChangeAspect="1" noChangeArrowheads="1"/>
          </p:cNvPicPr>
          <p:nvPr/>
        </p:nvPicPr>
        <p:blipFill>
          <a:blip r:embed="rId2" cstate="print"/>
          <a:srcRect/>
          <a:stretch>
            <a:fillRect/>
          </a:stretch>
        </p:blipFill>
        <p:spPr bwMode="auto">
          <a:xfrm>
            <a:off x="1447800" y="1600200"/>
            <a:ext cx="5791200" cy="4419600"/>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endParaRPr lang="en-US" dirty="0"/>
          </a:p>
        </p:txBody>
      </p:sp>
      <p:sp>
        <p:nvSpPr>
          <p:cNvPr id="4" name="Date Placeholder 3"/>
          <p:cNvSpPr>
            <a:spLocks noGrp="1"/>
          </p:cNvSpPr>
          <p:nvPr>
            <p:ph type="dt" sz="half" idx="10"/>
          </p:nvPr>
        </p:nvSpPr>
        <p:spPr/>
        <p:txBody>
          <a:bodyPr/>
          <a:lstStyle/>
          <a:p>
            <a:fld id="{1562C48B-A576-4DF8-AF17-809C0E577B64}"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6" name="Slide Number Placeholder 5"/>
          <p:cNvSpPr>
            <a:spLocks noGrp="1"/>
          </p:cNvSpPr>
          <p:nvPr>
            <p:ph type="sldNum" sz="quarter" idx="12"/>
          </p:nvPr>
        </p:nvSpPr>
        <p:spPr/>
        <p:txBody>
          <a:bodyPr/>
          <a:lstStyle/>
          <a:p>
            <a:fld id="{B3FF6EFA-CE3E-45B5-8032-ADD62FD9E906}" type="slidenum">
              <a:rPr lang="en-US" smtClean="0"/>
              <a:pPr/>
              <a:t>53</a:t>
            </a:fld>
            <a:endParaRPr lang="en-US"/>
          </a:p>
        </p:txBody>
      </p:sp>
      <p:sp>
        <p:nvSpPr>
          <p:cNvPr id="3" name="Content Placeholder 2"/>
          <p:cNvSpPr>
            <a:spLocks noGrp="1"/>
          </p:cNvSpPr>
          <p:nvPr>
            <p:ph sz="quarter" idx="1"/>
          </p:nvPr>
        </p:nvSpPr>
        <p:spPr>
          <a:xfrm>
            <a:off x="457200" y="0"/>
            <a:ext cx="8229600" cy="6126163"/>
          </a:xfrm>
        </p:spPr>
        <p:txBody>
          <a:bodyPr>
            <a:noAutofit/>
          </a:bodyPr>
          <a:lstStyle/>
          <a:p>
            <a:r>
              <a:rPr lang="en-US" sz="2800" b="1" dirty="0" smtClean="0"/>
              <a:t>β-</a:t>
            </a:r>
            <a:r>
              <a:rPr lang="en-US" sz="2800" b="1" dirty="0" err="1" smtClean="0"/>
              <a:t>Lactam</a:t>
            </a:r>
            <a:r>
              <a:rPr lang="en-US" sz="2800" b="1" dirty="0" smtClean="0"/>
              <a:t> antibiotics</a:t>
            </a:r>
            <a:r>
              <a:rPr lang="en-US" sz="2800" dirty="0" smtClean="0"/>
              <a:t> (</a:t>
            </a:r>
            <a:r>
              <a:rPr lang="en-US" sz="2800" b="1" dirty="0" smtClean="0"/>
              <a:t>beta-</a:t>
            </a:r>
            <a:r>
              <a:rPr lang="en-US" sz="2800" b="1" dirty="0" err="1" smtClean="0"/>
              <a:t>lactam</a:t>
            </a:r>
            <a:r>
              <a:rPr lang="en-US" sz="2800" b="1" dirty="0" smtClean="0"/>
              <a:t> antibiotics</a:t>
            </a:r>
            <a:r>
              <a:rPr lang="en-US" sz="2800" dirty="0" smtClean="0"/>
              <a:t>) are a broad class of </a:t>
            </a:r>
            <a:r>
              <a:rPr lang="en-US" sz="2800" dirty="0" smtClean="0">
                <a:hlinkClick r:id="rId2" tooltip="Antibiotic"/>
              </a:rPr>
              <a:t>antibiotics</a:t>
            </a:r>
            <a:r>
              <a:rPr lang="en-US" sz="2800" dirty="0" smtClean="0"/>
              <a:t>, consisting of all antibiotic agents that contains a </a:t>
            </a:r>
            <a:r>
              <a:rPr lang="en-US" sz="2800" dirty="0" smtClean="0">
                <a:hlinkClick r:id="rId3" tooltip="Beta-lactam"/>
              </a:rPr>
              <a:t>β-</a:t>
            </a:r>
            <a:r>
              <a:rPr lang="en-US" sz="2800" dirty="0" err="1" smtClean="0">
                <a:hlinkClick r:id="rId3" tooltip="Beta-lactam"/>
              </a:rPr>
              <a:t>lactam</a:t>
            </a:r>
            <a:r>
              <a:rPr lang="en-US" sz="2800" dirty="0" smtClean="0"/>
              <a:t> nucleus in their molecular structures. </a:t>
            </a:r>
          </a:p>
          <a:p>
            <a:r>
              <a:rPr lang="en-US" sz="2800" dirty="0" smtClean="0"/>
              <a:t>This includes </a:t>
            </a:r>
            <a:r>
              <a:rPr lang="en-US" sz="2800" dirty="0" smtClean="0">
                <a:hlinkClick r:id="rId4" tooltip="Penicillin"/>
              </a:rPr>
              <a:t>penicillin</a:t>
            </a:r>
            <a:r>
              <a:rPr lang="en-US" sz="2800" dirty="0" smtClean="0"/>
              <a:t> derivatives (</a:t>
            </a:r>
            <a:r>
              <a:rPr lang="en-US" sz="2800" dirty="0" err="1" smtClean="0">
                <a:hlinkClick r:id="rId5" tooltip="Penam"/>
              </a:rPr>
              <a:t>penams</a:t>
            </a:r>
            <a:r>
              <a:rPr lang="en-US" sz="2800" dirty="0" smtClean="0"/>
              <a:t>), </a:t>
            </a:r>
            <a:r>
              <a:rPr lang="en-US" sz="2800" dirty="0" err="1" smtClean="0">
                <a:hlinkClick r:id="rId6" tooltip="Cephalosporin"/>
              </a:rPr>
              <a:t>cephalosporins</a:t>
            </a:r>
            <a:r>
              <a:rPr lang="en-US" sz="2800" dirty="0" smtClean="0"/>
              <a:t> (</a:t>
            </a:r>
            <a:r>
              <a:rPr lang="en-US" sz="2800" dirty="0" err="1" smtClean="0">
                <a:hlinkClick r:id="rId7" tooltip="Cephem"/>
              </a:rPr>
              <a:t>cephems</a:t>
            </a:r>
            <a:r>
              <a:rPr lang="en-US" sz="2800" dirty="0" smtClean="0"/>
              <a:t>), </a:t>
            </a:r>
            <a:r>
              <a:rPr lang="en-US" sz="2800" dirty="0" err="1" smtClean="0">
                <a:hlinkClick r:id="rId8" tooltip="Monobactam"/>
              </a:rPr>
              <a:t>monobactams</a:t>
            </a:r>
            <a:r>
              <a:rPr lang="en-US" sz="2800" dirty="0" smtClean="0"/>
              <a:t>, and </a:t>
            </a:r>
            <a:r>
              <a:rPr lang="en-US" sz="2800" dirty="0" err="1" smtClean="0">
                <a:hlinkClick r:id="rId9" tooltip="Carbapenem"/>
              </a:rPr>
              <a:t>carbapenems</a:t>
            </a:r>
            <a:endParaRPr lang="en-US" sz="2800" dirty="0" smtClean="0"/>
          </a:p>
          <a:p>
            <a:r>
              <a:rPr lang="en-US" sz="2800" dirty="0" smtClean="0"/>
              <a:t>Most β-</a:t>
            </a:r>
            <a:r>
              <a:rPr lang="en-US" sz="2800" dirty="0" err="1" smtClean="0"/>
              <a:t>lactam</a:t>
            </a:r>
            <a:r>
              <a:rPr lang="en-US" sz="2800" dirty="0" smtClean="0"/>
              <a:t> antibiotics work by inhibiting </a:t>
            </a:r>
            <a:r>
              <a:rPr lang="en-US" sz="2800" dirty="0" smtClean="0">
                <a:hlinkClick r:id="rId10" tooltip="Cell wall"/>
              </a:rPr>
              <a:t>cell wall</a:t>
            </a:r>
            <a:r>
              <a:rPr lang="en-US" sz="2800" dirty="0" smtClean="0"/>
              <a:t> biosynthesis in the bacterial organism and are the most widely used group of antibiotics. </a:t>
            </a:r>
          </a:p>
          <a:p>
            <a:r>
              <a:rPr lang="en-US" sz="2800" dirty="0" smtClean="0"/>
              <a:t>Bacteria often develop resistance to β-</a:t>
            </a:r>
            <a:r>
              <a:rPr lang="en-US" sz="2800" dirty="0" err="1" smtClean="0"/>
              <a:t>lactam</a:t>
            </a:r>
            <a:r>
              <a:rPr lang="en-US" sz="2800" dirty="0" smtClean="0"/>
              <a:t> antibiotics by synthesizing a </a:t>
            </a:r>
            <a:r>
              <a:rPr lang="en-US" sz="2800" dirty="0" smtClean="0">
                <a:hlinkClick r:id="rId11" tooltip="Beta-lactamase"/>
              </a:rPr>
              <a:t>β-</a:t>
            </a:r>
            <a:r>
              <a:rPr lang="en-US" sz="2800" dirty="0" err="1" smtClean="0">
                <a:hlinkClick r:id="rId11" tooltip="Beta-lactamase"/>
              </a:rPr>
              <a:t>lactamase</a:t>
            </a:r>
            <a:r>
              <a:rPr lang="en-US" sz="2800" dirty="0" smtClean="0"/>
              <a:t>, an enzyme that attacks the β-</a:t>
            </a:r>
            <a:r>
              <a:rPr lang="en-US" sz="2800" dirty="0" err="1" smtClean="0"/>
              <a:t>lactam</a:t>
            </a:r>
            <a:r>
              <a:rPr lang="en-US" sz="2800" dirty="0" smtClean="0"/>
              <a:t> ring. To overcome this resistance, β-</a:t>
            </a:r>
            <a:r>
              <a:rPr lang="en-US" sz="2800" dirty="0" err="1" smtClean="0"/>
              <a:t>lactam</a:t>
            </a:r>
            <a:r>
              <a:rPr lang="en-US" sz="2800" dirty="0" smtClean="0"/>
              <a:t> antibiotics are often given with </a:t>
            </a:r>
            <a:r>
              <a:rPr lang="en-US" sz="2800" dirty="0" smtClean="0">
                <a:hlinkClick r:id="rId12" tooltip="Beta-lactamase inhibitor"/>
              </a:rPr>
              <a:t>β-</a:t>
            </a:r>
            <a:r>
              <a:rPr lang="en-US" sz="2800" dirty="0" err="1" smtClean="0">
                <a:hlinkClick r:id="rId12" tooltip="Beta-lactamase inhibitor"/>
              </a:rPr>
              <a:t>lactamase</a:t>
            </a:r>
            <a:r>
              <a:rPr lang="en-US" sz="2800" dirty="0" smtClean="0">
                <a:hlinkClick r:id="rId12" tooltip="Beta-lactamase inhibitor"/>
              </a:rPr>
              <a:t> inhibitors</a:t>
            </a:r>
            <a:r>
              <a:rPr lang="en-US" sz="2800" dirty="0" smtClean="0"/>
              <a:t> such as </a:t>
            </a:r>
            <a:r>
              <a:rPr lang="en-US" sz="2800" dirty="0" err="1" smtClean="0">
                <a:hlinkClick r:id="rId13" tooltip="Clavulanic acid"/>
              </a:rPr>
              <a:t>clavulanic</a:t>
            </a:r>
            <a:r>
              <a:rPr lang="en-US" sz="2800" dirty="0" smtClean="0">
                <a:hlinkClick r:id="rId13" tooltip="Clavulanic acid"/>
              </a:rPr>
              <a:t> acid</a:t>
            </a:r>
            <a:r>
              <a:rPr lang="en-US" sz="2800" dirty="0" smtClean="0"/>
              <a:t>.</a:t>
            </a:r>
          </a:p>
          <a:p>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457200" y="228600"/>
            <a:ext cx="8229600" cy="6400800"/>
          </a:xfrm>
          <a:prstGeom prst="rect">
            <a:avLst/>
          </a:prstGeom>
          <a:noFill/>
          <a:ln w="9525">
            <a:noFill/>
            <a:miter lim="800000"/>
            <a:headEnd/>
            <a:tailEnd/>
          </a:ln>
        </p:spPr>
        <p:txBody>
          <a:bodyPr/>
          <a:lstStyle/>
          <a:p>
            <a:pPr fontAlgn="auto">
              <a:lnSpc>
                <a:spcPct val="90000"/>
              </a:lnSpc>
              <a:spcBef>
                <a:spcPts val="0"/>
              </a:spcBef>
              <a:spcAft>
                <a:spcPts val="0"/>
              </a:spcAft>
              <a:defRPr/>
            </a:pPr>
            <a:r>
              <a:rPr lang="en-US" sz="3200" b="1" u="sng" dirty="0" err="1">
                <a:latin typeface="+mn-lt"/>
                <a:cs typeface="+mn-cs"/>
              </a:rPr>
              <a:t>i</a:t>
            </a:r>
            <a:r>
              <a:rPr lang="en-US" sz="3200" b="1" u="sng" dirty="0">
                <a:latin typeface="+mn-lt"/>
                <a:cs typeface="+mn-cs"/>
              </a:rPr>
              <a:t>). PENICILLINS</a:t>
            </a:r>
            <a:r>
              <a:rPr lang="en-US" sz="3200" b="1" dirty="0">
                <a:latin typeface="+mn-lt"/>
                <a:cs typeface="+mn-cs"/>
              </a:rPr>
              <a:t> in general</a:t>
            </a:r>
          </a:p>
          <a:p>
            <a:pPr marL="342900" indent="-342900" fontAlgn="auto">
              <a:lnSpc>
                <a:spcPct val="80000"/>
              </a:lnSpc>
              <a:spcBef>
                <a:spcPct val="20000"/>
              </a:spcBef>
              <a:spcAft>
                <a:spcPts val="0"/>
              </a:spcAft>
              <a:defRPr/>
            </a:pPr>
            <a:r>
              <a:rPr lang="en-US" sz="3200" b="1" u="sng" dirty="0" err="1">
                <a:latin typeface="+mn-lt"/>
                <a:cs typeface="+mn-cs"/>
              </a:rPr>
              <a:t>P’kinetics</a:t>
            </a:r>
            <a:endParaRPr lang="en-US" sz="3200" b="1" u="sng" dirty="0">
              <a:latin typeface="+mn-lt"/>
              <a:cs typeface="+mn-cs"/>
            </a:endParaRPr>
          </a:p>
          <a:p>
            <a:pPr marL="342900" indent="-342900" fontAlgn="auto">
              <a:lnSpc>
                <a:spcPct val="80000"/>
              </a:lnSpc>
              <a:spcBef>
                <a:spcPct val="20000"/>
              </a:spcBef>
              <a:spcAft>
                <a:spcPts val="0"/>
              </a:spcAft>
              <a:buFontTx/>
              <a:buChar char="•"/>
              <a:defRPr/>
            </a:pPr>
            <a:r>
              <a:rPr lang="en-US" sz="3200" b="1" dirty="0" err="1">
                <a:latin typeface="+mn-lt"/>
                <a:cs typeface="+mn-cs"/>
              </a:rPr>
              <a:t>Adm</a:t>
            </a:r>
            <a:r>
              <a:rPr lang="en-US" sz="3200" dirty="0">
                <a:latin typeface="+mn-lt"/>
                <a:cs typeface="+mn-cs"/>
              </a:rPr>
              <a:t> –most of them administered parenteral </a:t>
            </a:r>
            <a:r>
              <a:rPr lang="en-US" sz="3200" dirty="0" err="1">
                <a:latin typeface="+mn-lt"/>
                <a:cs typeface="+mn-cs"/>
              </a:rPr>
              <a:t>e.g</a:t>
            </a:r>
            <a:r>
              <a:rPr lang="en-US" sz="3200" dirty="0">
                <a:latin typeface="+mn-lt"/>
                <a:cs typeface="+mn-cs"/>
              </a:rPr>
              <a:t> </a:t>
            </a:r>
            <a:r>
              <a:rPr lang="en-US" sz="3200" dirty="0" err="1">
                <a:latin typeface="+mn-lt"/>
                <a:cs typeface="+mn-cs"/>
              </a:rPr>
              <a:t>benzylpenicillin</a:t>
            </a:r>
            <a:endParaRPr lang="en-US" sz="3200" dirty="0">
              <a:latin typeface="+mn-lt"/>
              <a:cs typeface="+mn-cs"/>
            </a:endParaRPr>
          </a:p>
          <a:p>
            <a:pPr marL="342900" indent="-342900" fontAlgn="auto">
              <a:lnSpc>
                <a:spcPct val="80000"/>
              </a:lnSpc>
              <a:spcBef>
                <a:spcPct val="20000"/>
              </a:spcBef>
              <a:spcAft>
                <a:spcPts val="0"/>
              </a:spcAft>
              <a:buFontTx/>
              <a:buChar char="•"/>
              <a:defRPr/>
            </a:pPr>
            <a:r>
              <a:rPr lang="en-US" sz="3200" b="1" dirty="0">
                <a:latin typeface="+mn-lt"/>
                <a:cs typeface="+mn-cs"/>
              </a:rPr>
              <a:t>Distribution:</a:t>
            </a:r>
            <a:r>
              <a:rPr lang="en-US" sz="3200" dirty="0">
                <a:latin typeface="+mn-lt"/>
                <a:cs typeface="+mn-cs"/>
              </a:rPr>
              <a:t>	Wide but with poor penetration into cells esp.  CSF, eye. It can penetrate  inflamed meninges</a:t>
            </a:r>
          </a:p>
          <a:p>
            <a:pPr marL="342900" indent="-342900" fontAlgn="auto">
              <a:lnSpc>
                <a:spcPct val="80000"/>
              </a:lnSpc>
              <a:spcBef>
                <a:spcPct val="20000"/>
              </a:spcBef>
              <a:spcAft>
                <a:spcPts val="0"/>
              </a:spcAft>
              <a:buFontTx/>
              <a:buChar char="•"/>
              <a:defRPr/>
            </a:pPr>
            <a:r>
              <a:rPr lang="en-US" sz="3200" b="1" dirty="0">
                <a:latin typeface="+mn-lt"/>
                <a:cs typeface="+mn-cs"/>
              </a:rPr>
              <a:t>Elimination:</a:t>
            </a:r>
            <a:r>
              <a:rPr lang="en-US" sz="3200" dirty="0">
                <a:latin typeface="+mn-lt"/>
                <a:cs typeface="+mn-cs"/>
              </a:rPr>
              <a:t>  	Short t</a:t>
            </a:r>
            <a:r>
              <a:rPr lang="en-US" sz="3200" baseline="-25000" dirty="0">
                <a:latin typeface="+mn-lt"/>
                <a:cs typeface="+mn-cs"/>
              </a:rPr>
              <a:t>1/2</a:t>
            </a:r>
            <a:r>
              <a:rPr lang="en-US" sz="3200" dirty="0">
                <a:latin typeface="+mn-lt"/>
                <a:cs typeface="+mn-cs"/>
              </a:rPr>
              <a:t> </a:t>
            </a:r>
            <a:r>
              <a:rPr lang="en-US" sz="3200" dirty="0" smtClean="0">
                <a:latin typeface="+mn-lt"/>
                <a:cs typeface="+mn-cs"/>
              </a:rPr>
              <a:t>(&lt;12 </a:t>
            </a:r>
            <a:r>
              <a:rPr lang="en-US" sz="3200" dirty="0">
                <a:latin typeface="+mn-lt"/>
                <a:cs typeface="+mn-cs"/>
              </a:rPr>
              <a:t>hr) – hence requires multiple dosing	</a:t>
            </a:r>
          </a:p>
          <a:p>
            <a:pPr marL="342900" indent="-342900" fontAlgn="auto">
              <a:lnSpc>
                <a:spcPct val="80000"/>
              </a:lnSpc>
              <a:spcBef>
                <a:spcPct val="20000"/>
              </a:spcBef>
              <a:spcAft>
                <a:spcPts val="0"/>
              </a:spcAft>
              <a:defRPr/>
            </a:pPr>
            <a:r>
              <a:rPr lang="en-US" sz="3200" dirty="0">
                <a:latin typeface="+mn-lt"/>
                <a:cs typeface="+mn-cs"/>
              </a:rPr>
              <a:t>	Eliminated by Renal tubular secretion.</a:t>
            </a:r>
          </a:p>
          <a:p>
            <a:pPr marL="342900" indent="-342900" fontAlgn="auto">
              <a:lnSpc>
                <a:spcPct val="80000"/>
              </a:lnSpc>
              <a:spcBef>
                <a:spcPct val="20000"/>
              </a:spcBef>
              <a:spcAft>
                <a:spcPts val="0"/>
              </a:spcAft>
              <a:buFontTx/>
              <a:buChar char="•"/>
              <a:defRPr/>
            </a:pPr>
            <a:r>
              <a:rPr lang="en-US" sz="3200" b="1" dirty="0">
                <a:latin typeface="+mn-lt"/>
                <a:cs typeface="+mn-cs"/>
              </a:rPr>
              <a:t>S/E</a:t>
            </a:r>
          </a:p>
          <a:p>
            <a:pPr marL="342900" indent="-342900" fontAlgn="auto">
              <a:lnSpc>
                <a:spcPct val="80000"/>
              </a:lnSpc>
              <a:spcBef>
                <a:spcPct val="20000"/>
              </a:spcBef>
              <a:spcAft>
                <a:spcPts val="0"/>
              </a:spcAft>
              <a:defRPr/>
            </a:pPr>
            <a:r>
              <a:rPr lang="en-US" sz="3200" dirty="0">
                <a:latin typeface="+mn-lt"/>
                <a:cs typeface="+mn-cs"/>
              </a:rPr>
              <a:t>	1) Hypersensitivity reactions – fever, itching, rashes, </a:t>
            </a:r>
            <a:r>
              <a:rPr lang="en-US" sz="3200" dirty="0" err="1">
                <a:latin typeface="+mn-lt"/>
                <a:cs typeface="+mn-cs"/>
              </a:rPr>
              <a:t>angioneurotic</a:t>
            </a:r>
            <a:r>
              <a:rPr lang="en-US" sz="3200" dirty="0">
                <a:latin typeface="+mn-lt"/>
                <a:cs typeface="+mn-cs"/>
              </a:rPr>
              <a:t> edema, anaphylactic shock.</a:t>
            </a:r>
          </a:p>
        </p:txBody>
      </p:sp>
      <p:sp>
        <p:nvSpPr>
          <p:cNvPr id="6" name="Date Placeholder 5"/>
          <p:cNvSpPr>
            <a:spLocks noGrp="1"/>
          </p:cNvSpPr>
          <p:nvPr>
            <p:ph type="dt" sz="half" idx="10"/>
          </p:nvPr>
        </p:nvSpPr>
        <p:spPr/>
        <p:txBody>
          <a:bodyPr/>
          <a:lstStyle/>
          <a:p>
            <a:fld id="{66CE5D4C-9391-479C-8A4E-631994F87CDF}"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B554E921-3978-49D4-B6B1-4502ECC4C9F1}" type="slidenum">
              <a:rPr lang="en-US" smtClean="0"/>
              <a:pPr>
                <a:defRPr/>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457200" y="228600"/>
            <a:ext cx="8229600" cy="6400800"/>
          </a:xfrm>
          <a:prstGeom prst="rect">
            <a:avLst/>
          </a:prstGeom>
          <a:noFill/>
          <a:ln w="9525">
            <a:noFill/>
            <a:miter lim="800000"/>
            <a:headEnd/>
            <a:tailEnd/>
          </a:ln>
        </p:spPr>
        <p:txBody>
          <a:bodyPr/>
          <a:lstStyle/>
          <a:p>
            <a:pPr fontAlgn="auto">
              <a:lnSpc>
                <a:spcPct val="90000"/>
              </a:lnSpc>
              <a:spcBef>
                <a:spcPts val="0"/>
              </a:spcBef>
              <a:spcAft>
                <a:spcPts val="0"/>
              </a:spcAft>
              <a:defRPr/>
            </a:pPr>
            <a:endParaRPr lang="en-US" sz="3200" b="1" u="sng" dirty="0">
              <a:latin typeface="+mn-lt"/>
              <a:cs typeface="+mn-cs"/>
            </a:endParaRPr>
          </a:p>
        </p:txBody>
      </p:sp>
      <p:sp>
        <p:nvSpPr>
          <p:cNvPr id="7" name="Date Placeholder 6"/>
          <p:cNvSpPr>
            <a:spLocks noGrp="1"/>
          </p:cNvSpPr>
          <p:nvPr>
            <p:ph type="dt" sz="half" idx="10"/>
          </p:nvPr>
        </p:nvSpPr>
        <p:spPr/>
        <p:txBody>
          <a:bodyPr/>
          <a:lstStyle/>
          <a:p>
            <a:fld id="{616069C7-8824-494B-8A17-95A63C38C8E8}"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80B6AA4C-610F-41C2-A3FE-B011282826ED}" type="slidenum">
              <a:rPr lang="en-US" smtClean="0"/>
              <a:pPr>
                <a:defRPr/>
              </a:pPr>
              <a:t>55</a:t>
            </a:fld>
            <a:endParaRPr lang="en-US"/>
          </a:p>
        </p:txBody>
      </p:sp>
      <p:sp>
        <p:nvSpPr>
          <p:cNvPr id="11268" name="Rectangle 3"/>
          <p:cNvSpPr>
            <a:spLocks noChangeArrowheads="1"/>
          </p:cNvSpPr>
          <p:nvPr/>
        </p:nvSpPr>
        <p:spPr bwMode="auto">
          <a:xfrm>
            <a:off x="533400" y="280988"/>
            <a:ext cx="8229600" cy="4721225"/>
          </a:xfrm>
          <a:prstGeom prst="rect">
            <a:avLst/>
          </a:prstGeom>
          <a:noFill/>
          <a:ln w="9525">
            <a:noFill/>
            <a:miter lim="800000"/>
            <a:headEnd/>
            <a:tailEnd/>
          </a:ln>
        </p:spPr>
        <p:txBody>
          <a:bodyPr>
            <a:spAutoFit/>
          </a:bodyPr>
          <a:lstStyle/>
          <a:p>
            <a:pPr marL="1143000" lvl="2" indent="-228600">
              <a:lnSpc>
                <a:spcPct val="80000"/>
              </a:lnSpc>
              <a:spcBef>
                <a:spcPct val="20000"/>
              </a:spcBef>
              <a:buFontTx/>
              <a:buChar char="•"/>
            </a:pPr>
            <a:r>
              <a:rPr lang="en-US" sz="3200"/>
              <a:t>Have cross-sensitivity with cephalosporins</a:t>
            </a:r>
          </a:p>
          <a:p>
            <a:pPr marL="342900" indent="-342900">
              <a:lnSpc>
                <a:spcPct val="80000"/>
              </a:lnSpc>
              <a:spcBef>
                <a:spcPct val="20000"/>
              </a:spcBef>
            </a:pPr>
            <a:r>
              <a:rPr lang="en-US" sz="3200"/>
              <a:t>	2) GIT upset such as nausea, vomiting and diarrhoea.</a:t>
            </a:r>
          </a:p>
          <a:p>
            <a:pPr marL="342900" indent="-342900">
              <a:lnSpc>
                <a:spcPct val="80000"/>
              </a:lnSpc>
              <a:spcBef>
                <a:spcPct val="20000"/>
              </a:spcBef>
            </a:pPr>
            <a:r>
              <a:rPr lang="en-US" sz="3200"/>
              <a:t>	</a:t>
            </a:r>
          </a:p>
          <a:p>
            <a:pPr marL="342900" indent="-342900">
              <a:lnSpc>
                <a:spcPct val="80000"/>
              </a:lnSpc>
              <a:spcBef>
                <a:spcPct val="20000"/>
              </a:spcBef>
            </a:pPr>
            <a:r>
              <a:rPr lang="en-US" sz="3200"/>
              <a:t>	3) Blood disorders – neutropenia, anemia</a:t>
            </a:r>
          </a:p>
          <a:p>
            <a:pPr marL="342900" indent="-342900">
              <a:lnSpc>
                <a:spcPct val="80000"/>
              </a:lnSpc>
              <a:spcBef>
                <a:spcPct val="20000"/>
              </a:spcBef>
            </a:pPr>
            <a:endParaRPr lang="en-US" sz="3200"/>
          </a:p>
          <a:p>
            <a:pPr marL="342900" indent="-342900">
              <a:lnSpc>
                <a:spcPct val="80000"/>
              </a:lnSpc>
              <a:spcBef>
                <a:spcPct val="20000"/>
              </a:spcBef>
            </a:pPr>
            <a:r>
              <a:rPr lang="en-US" sz="3200"/>
              <a:t>	4)Hepatitis </a:t>
            </a:r>
          </a:p>
          <a:p>
            <a:pPr marL="342900" indent="-342900">
              <a:lnSpc>
                <a:spcPct val="80000"/>
              </a:lnSpc>
              <a:spcBef>
                <a:spcPct val="20000"/>
              </a:spcBef>
            </a:pPr>
            <a:r>
              <a:rPr lang="en-US" sz="3200"/>
              <a:t>	</a:t>
            </a:r>
          </a:p>
          <a:p>
            <a:pPr marL="342900" indent="-342900">
              <a:lnSpc>
                <a:spcPct val="80000"/>
              </a:lnSpc>
              <a:spcBef>
                <a:spcPct val="20000"/>
              </a:spcBef>
            </a:pPr>
            <a:r>
              <a:rPr lang="en-US" sz="3200"/>
              <a:t>	5) Convulsions – with very high doses.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ChangeArrowheads="1"/>
          </p:cNvSpPr>
          <p:nvPr/>
        </p:nvSpPr>
        <p:spPr bwMode="auto">
          <a:xfrm>
            <a:off x="457200" y="304800"/>
            <a:ext cx="8458200" cy="6324600"/>
          </a:xfrm>
          <a:prstGeom prst="rect">
            <a:avLst/>
          </a:prstGeom>
          <a:noFill/>
          <a:ln w="9525">
            <a:noFill/>
            <a:miter lim="800000"/>
            <a:headEnd/>
            <a:tailEnd/>
          </a:ln>
        </p:spPr>
        <p:txBody>
          <a:bodyPr/>
          <a:lstStyle/>
          <a:p>
            <a:pPr marL="342900" indent="-342900">
              <a:lnSpc>
                <a:spcPct val="80000"/>
              </a:lnSpc>
              <a:spcBef>
                <a:spcPct val="20000"/>
              </a:spcBef>
            </a:pPr>
            <a:r>
              <a:rPr lang="en-US" sz="3200" b="1" dirty="0" err="1">
                <a:latin typeface="Calibri" pitchFamily="34" charset="0"/>
              </a:rPr>
              <a:t>Penicillins</a:t>
            </a:r>
            <a:r>
              <a:rPr lang="en-US" sz="3200" b="1" dirty="0">
                <a:latin typeface="Calibri" pitchFamily="34" charset="0"/>
              </a:rPr>
              <a:t>: Spectrum and uses</a:t>
            </a:r>
          </a:p>
          <a:p>
            <a:pPr marL="342900" indent="-342900">
              <a:lnSpc>
                <a:spcPct val="80000"/>
              </a:lnSpc>
              <a:spcBef>
                <a:spcPct val="20000"/>
              </a:spcBef>
            </a:pPr>
            <a:r>
              <a:rPr lang="en-US" sz="3200" b="1" dirty="0">
                <a:latin typeface="Calibri" pitchFamily="34" charset="0"/>
              </a:rPr>
              <a:t>1. Narrow  spectrum; </a:t>
            </a:r>
            <a:r>
              <a:rPr lang="el-GR" sz="3200" dirty="0">
                <a:latin typeface="Calibri" pitchFamily="34" charset="0"/>
              </a:rPr>
              <a:t>β</a:t>
            </a:r>
            <a:r>
              <a:rPr lang="en-US" sz="3200" dirty="0">
                <a:latin typeface="Calibri" pitchFamily="34" charset="0"/>
              </a:rPr>
              <a:t>-</a:t>
            </a:r>
            <a:r>
              <a:rPr lang="en-US" sz="3200" dirty="0" err="1">
                <a:latin typeface="Calibri" pitchFamily="34" charset="0"/>
              </a:rPr>
              <a:t>lactamase</a:t>
            </a:r>
            <a:r>
              <a:rPr lang="en-US" sz="3200" dirty="0">
                <a:latin typeface="Calibri" pitchFamily="34" charset="0"/>
              </a:rPr>
              <a:t> sensitive, </a:t>
            </a:r>
          </a:p>
          <a:p>
            <a:pPr marL="342900" indent="-342900">
              <a:lnSpc>
                <a:spcPct val="80000"/>
              </a:lnSpc>
              <a:spcBef>
                <a:spcPct val="20000"/>
              </a:spcBef>
            </a:pPr>
            <a:r>
              <a:rPr lang="en-US" sz="3200" b="1" u="sng" dirty="0">
                <a:latin typeface="Calibri" pitchFamily="34" charset="0"/>
              </a:rPr>
              <a:t>Uses:</a:t>
            </a:r>
            <a:r>
              <a:rPr lang="en-US" sz="3200" dirty="0">
                <a:latin typeface="Calibri" pitchFamily="34" charset="0"/>
              </a:rPr>
              <a:t> </a:t>
            </a:r>
          </a:p>
          <a:p>
            <a:pPr marL="342900" indent="-342900">
              <a:lnSpc>
                <a:spcPct val="80000"/>
              </a:lnSpc>
              <a:spcBef>
                <a:spcPct val="20000"/>
              </a:spcBef>
              <a:buFont typeface="Arial" charset="0"/>
              <a:buChar char="•"/>
            </a:pPr>
            <a:r>
              <a:rPr lang="en-US" sz="3200" b="1" dirty="0" err="1">
                <a:latin typeface="Calibri" pitchFamily="34" charset="0"/>
              </a:rPr>
              <a:t>Benzylpenicillin</a:t>
            </a:r>
            <a:r>
              <a:rPr lang="en-US" sz="3200" dirty="0">
                <a:latin typeface="Calibri" pitchFamily="34" charset="0"/>
              </a:rPr>
              <a:t> (Pen </a:t>
            </a:r>
            <a:r>
              <a:rPr lang="en-US" sz="3200" dirty="0" smtClean="0">
                <a:latin typeface="Calibri" pitchFamily="34" charset="0"/>
              </a:rPr>
              <a:t>G-</a:t>
            </a:r>
            <a:r>
              <a:rPr lang="en-US" sz="3200" dirty="0" err="1" smtClean="0">
                <a:latin typeface="Calibri" pitchFamily="34" charset="0"/>
              </a:rPr>
              <a:t>Cristapen</a:t>
            </a:r>
            <a:r>
              <a:rPr lang="en-US" sz="3200" dirty="0" smtClean="0">
                <a:latin typeface="Calibri" pitchFamily="34" charset="0"/>
              </a:rPr>
              <a:t> penicillin)</a:t>
            </a:r>
            <a:endParaRPr lang="en-US" sz="3200" dirty="0">
              <a:latin typeface="Calibri" pitchFamily="34" charset="0"/>
            </a:endParaRPr>
          </a:p>
          <a:p>
            <a:pPr marL="742950" lvl="1" indent="-285750">
              <a:lnSpc>
                <a:spcPct val="80000"/>
              </a:lnSpc>
              <a:spcBef>
                <a:spcPct val="20000"/>
              </a:spcBef>
              <a:buFont typeface="Wingdings" pitchFamily="2" charset="2"/>
              <a:buChar char="Ø"/>
            </a:pPr>
            <a:r>
              <a:rPr lang="en-US" sz="3200" dirty="0">
                <a:latin typeface="Calibri" pitchFamily="34" charset="0"/>
              </a:rPr>
              <a:t>	Streptococcal Pneumonia</a:t>
            </a:r>
          </a:p>
          <a:p>
            <a:pPr marL="742950" lvl="1" indent="-285750">
              <a:lnSpc>
                <a:spcPct val="80000"/>
              </a:lnSpc>
              <a:spcBef>
                <a:spcPct val="20000"/>
              </a:spcBef>
              <a:buFont typeface="Wingdings" pitchFamily="2" charset="2"/>
              <a:buChar char="Ø"/>
            </a:pPr>
            <a:r>
              <a:rPr lang="en-US" sz="3200" dirty="0">
                <a:latin typeface="Calibri" pitchFamily="34" charset="0"/>
              </a:rPr>
              <a:t>	Meningococcal meningitis</a:t>
            </a:r>
          </a:p>
          <a:p>
            <a:pPr marL="742950" lvl="1" indent="-285750">
              <a:lnSpc>
                <a:spcPct val="80000"/>
              </a:lnSpc>
              <a:spcBef>
                <a:spcPct val="20000"/>
              </a:spcBef>
              <a:buFont typeface="Wingdings" pitchFamily="2" charset="2"/>
              <a:buChar char="Ø"/>
            </a:pPr>
            <a:r>
              <a:rPr lang="en-US" sz="3200" dirty="0">
                <a:latin typeface="Calibri" pitchFamily="34" charset="0"/>
              </a:rPr>
              <a:t>	anthrax </a:t>
            </a:r>
          </a:p>
          <a:p>
            <a:pPr marL="742950" lvl="1" indent="-285750">
              <a:lnSpc>
                <a:spcPct val="80000"/>
              </a:lnSpc>
              <a:spcBef>
                <a:spcPct val="20000"/>
              </a:spcBef>
              <a:buFont typeface="Wingdings" pitchFamily="2" charset="2"/>
              <a:buChar char="Ø"/>
            </a:pPr>
            <a:r>
              <a:rPr lang="en-US" sz="3200" dirty="0">
                <a:latin typeface="Calibri" pitchFamily="34" charset="0"/>
              </a:rPr>
              <a:t>	Gas gangrene </a:t>
            </a:r>
          </a:p>
          <a:p>
            <a:pPr marL="742950" lvl="1" indent="-285750">
              <a:lnSpc>
                <a:spcPct val="80000"/>
              </a:lnSpc>
              <a:spcBef>
                <a:spcPct val="20000"/>
              </a:spcBef>
              <a:buFont typeface="Wingdings" pitchFamily="2" charset="2"/>
              <a:buChar char="Ø"/>
            </a:pPr>
            <a:r>
              <a:rPr lang="en-US" sz="3200" dirty="0">
                <a:latin typeface="Calibri" pitchFamily="34" charset="0"/>
              </a:rPr>
              <a:t>	tetanus</a:t>
            </a:r>
          </a:p>
          <a:p>
            <a:pPr marL="742950" lvl="1" indent="-285750">
              <a:lnSpc>
                <a:spcPct val="80000"/>
              </a:lnSpc>
              <a:spcBef>
                <a:spcPct val="20000"/>
              </a:spcBef>
              <a:buFont typeface="Wingdings" pitchFamily="2" charset="2"/>
              <a:buChar char="Ø"/>
            </a:pPr>
            <a:r>
              <a:rPr lang="en-US" sz="3200" dirty="0">
                <a:latin typeface="Calibri" pitchFamily="34" charset="0"/>
              </a:rPr>
              <a:t>	Diphtheria</a:t>
            </a:r>
          </a:p>
          <a:p>
            <a:pPr marL="342900" indent="-342900">
              <a:lnSpc>
                <a:spcPct val="80000"/>
              </a:lnSpc>
              <a:spcBef>
                <a:spcPct val="20000"/>
              </a:spcBef>
            </a:pPr>
            <a:endParaRPr lang="en-US" sz="3200" dirty="0">
              <a:latin typeface="Calibri" pitchFamily="34" charset="0"/>
            </a:endParaRPr>
          </a:p>
        </p:txBody>
      </p:sp>
      <p:sp>
        <p:nvSpPr>
          <p:cNvPr id="6" name="Date Placeholder 5"/>
          <p:cNvSpPr>
            <a:spLocks noGrp="1"/>
          </p:cNvSpPr>
          <p:nvPr>
            <p:ph type="dt" sz="half" idx="10"/>
          </p:nvPr>
        </p:nvSpPr>
        <p:spPr/>
        <p:txBody>
          <a:bodyPr/>
          <a:lstStyle/>
          <a:p>
            <a:fld id="{A764F195-C79C-4C38-A657-279007DEFF6B}"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1885CCF2-7A45-4AA0-8060-B1DEF6873D89}" type="slidenum">
              <a:rPr lang="en-US" sz="3200" smtClean="0"/>
              <a:pPr>
                <a:defRPr/>
              </a:pPr>
              <a:t>56</a:t>
            </a:fld>
            <a:endParaRPr lang="en-US"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animEffect transition="in" filter="blinds(horizontal)">
                                      <p:cBhvr>
                                        <p:cTn id="7" dur="500"/>
                                        <p:tgtEl>
                                          <p:spTgt spid="122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0">
                                            <p:txEl>
                                              <p:pRg st="1" end="1"/>
                                            </p:txEl>
                                          </p:spTgt>
                                        </p:tgtEl>
                                        <p:attrNameLst>
                                          <p:attrName>style.visibility</p:attrName>
                                        </p:attrNameLst>
                                      </p:cBhvr>
                                      <p:to>
                                        <p:strVal val="visible"/>
                                      </p:to>
                                    </p:set>
                                    <p:animEffect transition="in" filter="blinds(horizontal)">
                                      <p:cBhvr>
                                        <p:cTn id="12" dur="500"/>
                                        <p:tgtEl>
                                          <p:spTgt spid="12290">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2290">
                                            <p:txEl>
                                              <p:pRg st="2" end="2"/>
                                            </p:txEl>
                                          </p:spTgt>
                                        </p:tgtEl>
                                        <p:attrNameLst>
                                          <p:attrName>style.visibility</p:attrName>
                                        </p:attrNameLst>
                                      </p:cBhvr>
                                      <p:to>
                                        <p:strVal val="visible"/>
                                      </p:to>
                                    </p:set>
                                    <p:animEffect transition="in" filter="blinds(horizontal)">
                                      <p:cBhvr>
                                        <p:cTn id="15" dur="500"/>
                                        <p:tgtEl>
                                          <p:spTgt spid="1229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2290">
                                            <p:txEl>
                                              <p:pRg st="3" end="3"/>
                                            </p:txEl>
                                          </p:spTgt>
                                        </p:tgtEl>
                                        <p:attrNameLst>
                                          <p:attrName>style.visibility</p:attrName>
                                        </p:attrNameLst>
                                      </p:cBhvr>
                                      <p:to>
                                        <p:strVal val="visible"/>
                                      </p:to>
                                    </p:set>
                                    <p:animEffect transition="in" filter="blinds(horizontal)">
                                      <p:cBhvr>
                                        <p:cTn id="20" dur="500"/>
                                        <p:tgtEl>
                                          <p:spTgt spid="12290">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2290">
                                            <p:txEl>
                                              <p:pRg st="4" end="4"/>
                                            </p:txEl>
                                          </p:spTgt>
                                        </p:tgtEl>
                                        <p:attrNameLst>
                                          <p:attrName>style.visibility</p:attrName>
                                        </p:attrNameLst>
                                      </p:cBhvr>
                                      <p:to>
                                        <p:strVal val="visible"/>
                                      </p:to>
                                    </p:set>
                                    <p:animEffect transition="in" filter="blinds(horizontal)">
                                      <p:cBhvr>
                                        <p:cTn id="23" dur="500"/>
                                        <p:tgtEl>
                                          <p:spTgt spid="12290">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2290">
                                            <p:txEl>
                                              <p:pRg st="5" end="5"/>
                                            </p:txEl>
                                          </p:spTgt>
                                        </p:tgtEl>
                                        <p:attrNameLst>
                                          <p:attrName>style.visibility</p:attrName>
                                        </p:attrNameLst>
                                      </p:cBhvr>
                                      <p:to>
                                        <p:strVal val="visible"/>
                                      </p:to>
                                    </p:set>
                                    <p:animEffect transition="in" filter="blinds(horizontal)">
                                      <p:cBhvr>
                                        <p:cTn id="26" dur="500"/>
                                        <p:tgtEl>
                                          <p:spTgt spid="12290">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2290">
                                            <p:txEl>
                                              <p:pRg st="6" end="6"/>
                                            </p:txEl>
                                          </p:spTgt>
                                        </p:tgtEl>
                                        <p:attrNameLst>
                                          <p:attrName>style.visibility</p:attrName>
                                        </p:attrNameLst>
                                      </p:cBhvr>
                                      <p:to>
                                        <p:strVal val="visible"/>
                                      </p:to>
                                    </p:set>
                                    <p:animEffect transition="in" filter="blinds(horizontal)">
                                      <p:cBhvr>
                                        <p:cTn id="29" dur="500"/>
                                        <p:tgtEl>
                                          <p:spTgt spid="12290">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2290">
                                            <p:txEl>
                                              <p:pRg st="7" end="7"/>
                                            </p:txEl>
                                          </p:spTgt>
                                        </p:tgtEl>
                                        <p:attrNameLst>
                                          <p:attrName>style.visibility</p:attrName>
                                        </p:attrNameLst>
                                      </p:cBhvr>
                                      <p:to>
                                        <p:strVal val="visible"/>
                                      </p:to>
                                    </p:set>
                                    <p:animEffect transition="in" filter="blinds(horizontal)">
                                      <p:cBhvr>
                                        <p:cTn id="32" dur="500"/>
                                        <p:tgtEl>
                                          <p:spTgt spid="12290">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2290">
                                            <p:txEl>
                                              <p:pRg st="8" end="8"/>
                                            </p:txEl>
                                          </p:spTgt>
                                        </p:tgtEl>
                                        <p:attrNameLst>
                                          <p:attrName>style.visibility</p:attrName>
                                        </p:attrNameLst>
                                      </p:cBhvr>
                                      <p:to>
                                        <p:strVal val="visible"/>
                                      </p:to>
                                    </p:set>
                                    <p:animEffect transition="in" filter="blinds(horizontal)">
                                      <p:cBhvr>
                                        <p:cTn id="35" dur="500"/>
                                        <p:tgtEl>
                                          <p:spTgt spid="12290">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2290">
                                            <p:txEl>
                                              <p:pRg st="9" end="9"/>
                                            </p:txEl>
                                          </p:spTgt>
                                        </p:tgtEl>
                                        <p:attrNameLst>
                                          <p:attrName>style.visibility</p:attrName>
                                        </p:attrNameLst>
                                      </p:cBhvr>
                                      <p:to>
                                        <p:strVal val="visible"/>
                                      </p:to>
                                    </p:set>
                                    <p:animEffect transition="in" filter="blinds(horizontal)">
                                      <p:cBhvr>
                                        <p:cTn id="38" dur="500"/>
                                        <p:tgtEl>
                                          <p:spTgt spid="1229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457200" y="304800"/>
            <a:ext cx="8458200" cy="6324600"/>
          </a:xfrm>
          <a:prstGeom prst="rect">
            <a:avLst/>
          </a:prstGeom>
          <a:noFill/>
          <a:ln w="9525">
            <a:noFill/>
            <a:miter lim="800000"/>
            <a:headEnd/>
            <a:tailEnd/>
          </a:ln>
        </p:spPr>
        <p:txBody>
          <a:bodyPr/>
          <a:lstStyle/>
          <a:p>
            <a:pPr marL="342900" indent="-342900">
              <a:lnSpc>
                <a:spcPct val="80000"/>
              </a:lnSpc>
              <a:spcBef>
                <a:spcPct val="20000"/>
              </a:spcBef>
            </a:pPr>
            <a:endParaRPr lang="en-US" sz="3200">
              <a:latin typeface="Calibri" pitchFamily="34" charset="0"/>
            </a:endParaRPr>
          </a:p>
        </p:txBody>
      </p:sp>
      <p:sp>
        <p:nvSpPr>
          <p:cNvPr id="7" name="Date Placeholder 6"/>
          <p:cNvSpPr>
            <a:spLocks noGrp="1"/>
          </p:cNvSpPr>
          <p:nvPr>
            <p:ph type="dt" sz="half" idx="10"/>
          </p:nvPr>
        </p:nvSpPr>
        <p:spPr/>
        <p:txBody>
          <a:bodyPr/>
          <a:lstStyle/>
          <a:p>
            <a:fld id="{6510618E-C4C2-4D02-A696-37E5F2380AD7}"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8087450E-E07D-484B-90A6-3B82A5D8E549}" type="slidenum">
              <a:rPr lang="en-US" sz="3200" smtClean="0"/>
              <a:pPr>
                <a:defRPr/>
              </a:pPr>
              <a:t>57</a:t>
            </a:fld>
            <a:endParaRPr lang="en-US" sz="3200"/>
          </a:p>
        </p:txBody>
      </p:sp>
      <p:sp>
        <p:nvSpPr>
          <p:cNvPr id="13316" name="Rectangle 3"/>
          <p:cNvSpPr>
            <a:spLocks noChangeArrowheads="1"/>
          </p:cNvSpPr>
          <p:nvPr/>
        </p:nvSpPr>
        <p:spPr bwMode="auto">
          <a:xfrm>
            <a:off x="381000" y="533400"/>
            <a:ext cx="8382000" cy="4591385"/>
          </a:xfrm>
          <a:prstGeom prst="rect">
            <a:avLst/>
          </a:prstGeom>
          <a:noFill/>
          <a:ln w="9525">
            <a:noFill/>
            <a:miter lim="800000"/>
            <a:headEnd/>
            <a:tailEnd/>
          </a:ln>
        </p:spPr>
        <p:txBody>
          <a:bodyPr>
            <a:spAutoFit/>
          </a:bodyPr>
          <a:lstStyle/>
          <a:p>
            <a:pPr marL="342900" indent="-342900">
              <a:lnSpc>
                <a:spcPct val="80000"/>
              </a:lnSpc>
              <a:spcBef>
                <a:spcPct val="20000"/>
              </a:spcBef>
            </a:pPr>
            <a:r>
              <a:rPr lang="en-US" sz="3200" b="1" dirty="0" err="1">
                <a:latin typeface="Calibri" pitchFamily="34" charset="0"/>
              </a:rPr>
              <a:t>Benzathine</a:t>
            </a:r>
            <a:r>
              <a:rPr lang="en-US" sz="3200" b="1" dirty="0">
                <a:latin typeface="Calibri" pitchFamily="34" charset="0"/>
              </a:rPr>
              <a:t> penicillin</a:t>
            </a:r>
            <a:r>
              <a:rPr lang="en-US" sz="3200" dirty="0">
                <a:latin typeface="Calibri" pitchFamily="34" charset="0"/>
              </a:rPr>
              <a:t> – administered I.M, has a half life of &gt; 14 days.</a:t>
            </a:r>
          </a:p>
          <a:p>
            <a:pPr marL="342900" indent="-342900">
              <a:lnSpc>
                <a:spcPct val="80000"/>
              </a:lnSpc>
              <a:spcBef>
                <a:spcPct val="20000"/>
              </a:spcBef>
              <a:buFontTx/>
              <a:buChar char="•"/>
            </a:pPr>
            <a:r>
              <a:rPr lang="en-US" sz="3200" dirty="0">
                <a:latin typeface="Calibri" pitchFamily="34" charset="0"/>
              </a:rPr>
              <a:t>Uses: Rheumatic heart disease (dose of 1.2 MU  monthly), syphilis</a:t>
            </a:r>
          </a:p>
          <a:p>
            <a:pPr marL="342900" indent="-342900">
              <a:lnSpc>
                <a:spcPct val="80000"/>
              </a:lnSpc>
              <a:spcBef>
                <a:spcPct val="20000"/>
              </a:spcBef>
            </a:pPr>
            <a:r>
              <a:rPr lang="en-US" sz="3200" b="1" dirty="0" err="1">
                <a:latin typeface="Calibri" pitchFamily="34" charset="0"/>
              </a:rPr>
              <a:t>Phenoxymethylpenicillin</a:t>
            </a:r>
            <a:r>
              <a:rPr lang="en-US" sz="3200" dirty="0">
                <a:latin typeface="Calibri" pitchFamily="34" charset="0"/>
              </a:rPr>
              <a:t> – administered per oral.</a:t>
            </a:r>
          </a:p>
          <a:p>
            <a:pPr marL="342900" indent="-342900">
              <a:lnSpc>
                <a:spcPct val="80000"/>
              </a:lnSpc>
              <a:spcBef>
                <a:spcPct val="20000"/>
              </a:spcBef>
              <a:buFontTx/>
              <a:buChar char="•"/>
            </a:pPr>
            <a:r>
              <a:rPr lang="en-US" sz="3200" dirty="0">
                <a:latin typeface="Calibri" pitchFamily="34" charset="0"/>
              </a:rPr>
              <a:t>Uses – Non-acute infections such as streptococcal pneumonia, streptococcal </a:t>
            </a:r>
            <a:r>
              <a:rPr lang="en-US" sz="3200" dirty="0" err="1">
                <a:latin typeface="Calibri" pitchFamily="34" charset="0"/>
              </a:rPr>
              <a:t>pharyngitis</a:t>
            </a:r>
            <a:r>
              <a:rPr lang="en-US" sz="3200" dirty="0">
                <a:latin typeface="Calibri" pitchFamily="34" charset="0"/>
              </a:rPr>
              <a:t>.</a:t>
            </a:r>
          </a:p>
          <a:p>
            <a:pPr marL="342900" indent="-342900">
              <a:lnSpc>
                <a:spcPct val="80000"/>
              </a:lnSpc>
              <a:spcBef>
                <a:spcPct val="20000"/>
              </a:spcBef>
              <a:buFontTx/>
              <a:buChar char="•"/>
            </a:pPr>
            <a:r>
              <a:rPr lang="en-US" sz="3200" b="1" dirty="0">
                <a:latin typeface="Calibri" pitchFamily="34" charset="0"/>
              </a:rPr>
              <a:t> Procaine </a:t>
            </a:r>
            <a:r>
              <a:rPr lang="en-US" sz="3200" b="1" dirty="0" smtClean="0">
                <a:latin typeface="Calibri" pitchFamily="34" charset="0"/>
              </a:rPr>
              <a:t>penicillin (PPF)</a:t>
            </a:r>
            <a:r>
              <a:rPr lang="en-US" sz="3200" dirty="0" smtClean="0">
                <a:latin typeface="Calibri" pitchFamily="34" charset="0"/>
              </a:rPr>
              <a:t> </a:t>
            </a:r>
            <a:r>
              <a:rPr lang="en-US" sz="3200" dirty="0">
                <a:latin typeface="Calibri" pitchFamily="34" charset="0"/>
              </a:rPr>
              <a:t>– infrequently used.</a:t>
            </a:r>
          </a:p>
          <a:p>
            <a:pPr marL="342900" indent="-342900">
              <a:lnSpc>
                <a:spcPct val="80000"/>
              </a:lnSpc>
              <a:spcBef>
                <a:spcPct val="20000"/>
              </a:spcBef>
              <a:buFontTx/>
              <a:buChar char="•"/>
            </a:pPr>
            <a:endParaRPr lang="en-US" dirty="0">
              <a:latin typeface="Calibri" pitchFamily="34" charset="0"/>
            </a:endParaRPr>
          </a:p>
          <a:p>
            <a:pPr marL="342900" indent="-342900">
              <a:lnSpc>
                <a:spcPct val="80000"/>
              </a:lnSpc>
              <a:spcBef>
                <a:spcPct val="20000"/>
              </a:spcBef>
            </a:pPr>
            <a:endParaRPr lang="en-US"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6">
                                            <p:txEl>
                                              <p:pRg st="0" end="0"/>
                                            </p:txEl>
                                          </p:spTgt>
                                        </p:tgtEl>
                                        <p:attrNameLst>
                                          <p:attrName>style.visibility</p:attrName>
                                        </p:attrNameLst>
                                      </p:cBhvr>
                                      <p:to>
                                        <p:strVal val="visible"/>
                                      </p:to>
                                    </p:set>
                                    <p:animEffect transition="in" filter="blinds(horizontal)">
                                      <p:cBhvr>
                                        <p:cTn id="7" dur="500"/>
                                        <p:tgtEl>
                                          <p:spTgt spid="133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16">
                                            <p:txEl>
                                              <p:pRg st="1" end="1"/>
                                            </p:txEl>
                                          </p:spTgt>
                                        </p:tgtEl>
                                        <p:attrNameLst>
                                          <p:attrName>style.visibility</p:attrName>
                                        </p:attrNameLst>
                                      </p:cBhvr>
                                      <p:to>
                                        <p:strVal val="visible"/>
                                      </p:to>
                                    </p:set>
                                    <p:animEffect transition="in" filter="blinds(horizontal)">
                                      <p:cBhvr>
                                        <p:cTn id="12" dur="500"/>
                                        <p:tgtEl>
                                          <p:spTgt spid="133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316">
                                            <p:txEl>
                                              <p:pRg st="2" end="2"/>
                                            </p:txEl>
                                          </p:spTgt>
                                        </p:tgtEl>
                                        <p:attrNameLst>
                                          <p:attrName>style.visibility</p:attrName>
                                        </p:attrNameLst>
                                      </p:cBhvr>
                                      <p:to>
                                        <p:strVal val="visible"/>
                                      </p:to>
                                    </p:set>
                                    <p:animEffect transition="in" filter="blinds(horizontal)">
                                      <p:cBhvr>
                                        <p:cTn id="17" dur="500"/>
                                        <p:tgtEl>
                                          <p:spTgt spid="133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316">
                                            <p:txEl>
                                              <p:pRg st="3" end="3"/>
                                            </p:txEl>
                                          </p:spTgt>
                                        </p:tgtEl>
                                        <p:attrNameLst>
                                          <p:attrName>style.visibility</p:attrName>
                                        </p:attrNameLst>
                                      </p:cBhvr>
                                      <p:to>
                                        <p:strVal val="visible"/>
                                      </p:to>
                                    </p:set>
                                    <p:animEffect transition="in" filter="blinds(horizontal)">
                                      <p:cBhvr>
                                        <p:cTn id="22" dur="500"/>
                                        <p:tgtEl>
                                          <p:spTgt spid="133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316">
                                            <p:txEl>
                                              <p:pRg st="4" end="4"/>
                                            </p:txEl>
                                          </p:spTgt>
                                        </p:tgtEl>
                                        <p:attrNameLst>
                                          <p:attrName>style.visibility</p:attrName>
                                        </p:attrNameLst>
                                      </p:cBhvr>
                                      <p:to>
                                        <p:strVal val="visible"/>
                                      </p:to>
                                    </p:set>
                                    <p:animEffect transition="in" filter="blinds(horizontal)">
                                      <p:cBhvr>
                                        <p:cTn id="27" dur="500"/>
                                        <p:tgtEl>
                                          <p:spTgt spid="133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ChangeArrowheads="1"/>
          </p:cNvSpPr>
          <p:nvPr/>
        </p:nvSpPr>
        <p:spPr bwMode="auto">
          <a:xfrm>
            <a:off x="457200" y="304800"/>
            <a:ext cx="8229600" cy="6324600"/>
          </a:xfrm>
          <a:prstGeom prst="rect">
            <a:avLst/>
          </a:prstGeom>
          <a:noFill/>
          <a:ln w="9525">
            <a:noFill/>
            <a:miter lim="800000"/>
            <a:headEnd/>
            <a:tailEnd/>
          </a:ln>
        </p:spPr>
        <p:txBody>
          <a:bodyPr/>
          <a:lstStyle/>
          <a:p>
            <a:pPr marL="342900" indent="-342900">
              <a:lnSpc>
                <a:spcPct val="80000"/>
              </a:lnSpc>
              <a:spcBef>
                <a:spcPct val="20000"/>
              </a:spcBef>
            </a:pPr>
            <a:r>
              <a:rPr lang="en-US" sz="3200" b="1" u="sng" dirty="0">
                <a:latin typeface="Calibri" pitchFamily="34" charset="0"/>
              </a:rPr>
              <a:t>2. </a:t>
            </a:r>
            <a:r>
              <a:rPr lang="en-US" sz="3200" b="1" u="sng" dirty="0" smtClean="0">
                <a:latin typeface="Calibri" pitchFamily="34" charset="0"/>
              </a:rPr>
              <a:t>Anti-</a:t>
            </a:r>
            <a:r>
              <a:rPr lang="en-US" sz="3200" b="1" u="sng" dirty="0" err="1" smtClean="0">
                <a:latin typeface="Calibri" pitchFamily="34" charset="0"/>
              </a:rPr>
              <a:t>staphyloccocal</a:t>
            </a:r>
            <a:r>
              <a:rPr lang="en-US" sz="3200" b="1" u="sng" dirty="0" smtClean="0">
                <a:latin typeface="Calibri" pitchFamily="34" charset="0"/>
              </a:rPr>
              <a:t> </a:t>
            </a:r>
            <a:r>
              <a:rPr lang="en-US" sz="3200" b="1" u="sng" dirty="0" err="1">
                <a:latin typeface="Calibri" pitchFamily="34" charset="0"/>
              </a:rPr>
              <a:t>penicillins</a:t>
            </a:r>
            <a:r>
              <a:rPr lang="en-US" sz="3200" b="1" dirty="0">
                <a:latin typeface="Calibri" pitchFamily="34" charset="0"/>
              </a:rPr>
              <a:t>:</a:t>
            </a:r>
            <a:r>
              <a:rPr lang="en-US" sz="3200" dirty="0">
                <a:latin typeface="Calibri" pitchFamily="34" charset="0"/>
              </a:rPr>
              <a:t> Narrow spectrum, </a:t>
            </a:r>
            <a:r>
              <a:rPr lang="el-GR" sz="3200" u="sng" dirty="0">
                <a:latin typeface="Calibri" pitchFamily="34" charset="0"/>
              </a:rPr>
              <a:t>β</a:t>
            </a:r>
            <a:r>
              <a:rPr lang="en-US" sz="3200" u="sng" dirty="0">
                <a:latin typeface="Calibri" pitchFamily="34" charset="0"/>
              </a:rPr>
              <a:t>-</a:t>
            </a:r>
            <a:r>
              <a:rPr lang="en-US" sz="3200" u="sng" dirty="0" err="1">
                <a:latin typeface="Calibri" pitchFamily="34" charset="0"/>
              </a:rPr>
              <a:t>lactamase</a:t>
            </a:r>
            <a:r>
              <a:rPr lang="en-US" sz="3200" u="sng" dirty="0">
                <a:latin typeface="Calibri" pitchFamily="34" charset="0"/>
              </a:rPr>
              <a:t> resistant.</a:t>
            </a:r>
          </a:p>
          <a:p>
            <a:pPr marL="342900" indent="-342900">
              <a:lnSpc>
                <a:spcPct val="80000"/>
              </a:lnSpc>
              <a:spcBef>
                <a:spcPct val="20000"/>
              </a:spcBef>
              <a:buFontTx/>
              <a:buChar char="•"/>
            </a:pPr>
            <a:r>
              <a:rPr lang="en-US" sz="3200" dirty="0">
                <a:latin typeface="Calibri" pitchFamily="34" charset="0"/>
              </a:rPr>
              <a:t>Examples: </a:t>
            </a:r>
            <a:r>
              <a:rPr lang="en-US" sz="3200" dirty="0" err="1">
                <a:latin typeface="Calibri" pitchFamily="34" charset="0"/>
              </a:rPr>
              <a:t>Oxacillin</a:t>
            </a:r>
            <a:r>
              <a:rPr lang="en-US" sz="3200" dirty="0">
                <a:latin typeface="Calibri" pitchFamily="34" charset="0"/>
              </a:rPr>
              <a:t>, </a:t>
            </a:r>
            <a:r>
              <a:rPr lang="en-US" sz="3200" dirty="0" err="1">
                <a:latin typeface="Calibri" pitchFamily="34" charset="0"/>
              </a:rPr>
              <a:t>cloxacillin</a:t>
            </a:r>
            <a:r>
              <a:rPr lang="en-US" sz="3200" dirty="0">
                <a:latin typeface="Calibri" pitchFamily="34" charset="0"/>
              </a:rPr>
              <a:t>, </a:t>
            </a:r>
            <a:r>
              <a:rPr lang="en-US" sz="3200" dirty="0" err="1">
                <a:latin typeface="Calibri" pitchFamily="34" charset="0"/>
              </a:rPr>
              <a:t>dicloxacillin</a:t>
            </a:r>
            <a:r>
              <a:rPr lang="en-US" sz="3200" dirty="0">
                <a:latin typeface="Calibri" pitchFamily="34" charset="0"/>
              </a:rPr>
              <a:t>, </a:t>
            </a:r>
            <a:r>
              <a:rPr lang="en-US" sz="3200" dirty="0" err="1">
                <a:latin typeface="Calibri" pitchFamily="34" charset="0"/>
              </a:rPr>
              <a:t>Flucloxacillin</a:t>
            </a:r>
            <a:r>
              <a:rPr lang="en-US" sz="3200" dirty="0">
                <a:latin typeface="Calibri" pitchFamily="34" charset="0"/>
              </a:rPr>
              <a:t> (administered per oral)</a:t>
            </a:r>
          </a:p>
          <a:p>
            <a:pPr marL="342900" indent="-342900">
              <a:lnSpc>
                <a:spcPct val="80000"/>
              </a:lnSpc>
              <a:spcBef>
                <a:spcPct val="20000"/>
              </a:spcBef>
              <a:buFontTx/>
              <a:buChar char="•"/>
            </a:pPr>
            <a:r>
              <a:rPr lang="en-US" sz="3200" dirty="0" err="1">
                <a:latin typeface="Calibri" pitchFamily="34" charset="0"/>
              </a:rPr>
              <a:t>Methicillin</a:t>
            </a:r>
            <a:r>
              <a:rPr lang="en-US" sz="3200" dirty="0">
                <a:latin typeface="Calibri" pitchFamily="34" charset="0"/>
              </a:rPr>
              <a:t>, </a:t>
            </a:r>
            <a:r>
              <a:rPr lang="en-US" sz="3200" dirty="0" err="1">
                <a:latin typeface="Calibri" pitchFamily="34" charset="0"/>
              </a:rPr>
              <a:t>Nafcillin</a:t>
            </a:r>
            <a:r>
              <a:rPr lang="en-US" sz="3200" dirty="0">
                <a:latin typeface="Calibri" pitchFamily="34" charset="0"/>
              </a:rPr>
              <a:t> (administered </a:t>
            </a:r>
            <a:r>
              <a:rPr lang="en-US" sz="3200" dirty="0" err="1">
                <a:latin typeface="Calibri" pitchFamily="34" charset="0"/>
              </a:rPr>
              <a:t>parenterally</a:t>
            </a:r>
            <a:r>
              <a:rPr lang="en-US" sz="3200" dirty="0">
                <a:latin typeface="Calibri" pitchFamily="34" charset="0"/>
              </a:rPr>
              <a:t>).</a:t>
            </a:r>
          </a:p>
          <a:p>
            <a:pPr marL="342900" indent="-342900">
              <a:lnSpc>
                <a:spcPct val="80000"/>
              </a:lnSpc>
              <a:spcBef>
                <a:spcPct val="20000"/>
              </a:spcBef>
            </a:pPr>
            <a:r>
              <a:rPr lang="en-US" sz="3200" b="1" dirty="0">
                <a:latin typeface="Calibri" pitchFamily="34" charset="0"/>
              </a:rPr>
              <a:t>Uses</a:t>
            </a:r>
            <a:r>
              <a:rPr lang="en-US" sz="3200" dirty="0">
                <a:latin typeface="Calibri" pitchFamily="34" charset="0"/>
              </a:rPr>
              <a:t>:  </a:t>
            </a:r>
            <a:r>
              <a:rPr lang="el-GR" sz="3200" dirty="0">
                <a:latin typeface="Calibri" pitchFamily="34" charset="0"/>
              </a:rPr>
              <a:t>β</a:t>
            </a:r>
            <a:r>
              <a:rPr lang="en-US" sz="3200" dirty="0">
                <a:latin typeface="Calibri" pitchFamily="34" charset="0"/>
              </a:rPr>
              <a:t>-</a:t>
            </a:r>
            <a:r>
              <a:rPr lang="en-US" sz="3200" dirty="0" err="1">
                <a:latin typeface="Calibri" pitchFamily="34" charset="0"/>
              </a:rPr>
              <a:t>lactamase</a:t>
            </a:r>
            <a:r>
              <a:rPr lang="en-US" sz="3200" dirty="0">
                <a:latin typeface="Calibri" pitchFamily="34" charset="0"/>
              </a:rPr>
              <a:t> producing staphylococcal infections of bone, joint.</a:t>
            </a:r>
          </a:p>
          <a:p>
            <a:pPr marL="342900" indent="-342900">
              <a:lnSpc>
                <a:spcPct val="80000"/>
              </a:lnSpc>
              <a:spcBef>
                <a:spcPct val="20000"/>
              </a:spcBef>
            </a:pPr>
            <a:r>
              <a:rPr lang="en-US" sz="3200" b="1" u="sng" dirty="0">
                <a:latin typeface="Calibri" pitchFamily="34" charset="0"/>
              </a:rPr>
              <a:t>3. Extended spectrum</a:t>
            </a:r>
            <a:r>
              <a:rPr lang="en-US" sz="3200" b="1" dirty="0">
                <a:latin typeface="Calibri" pitchFamily="34" charset="0"/>
              </a:rPr>
              <a:t>: </a:t>
            </a:r>
            <a:r>
              <a:rPr lang="el-GR" sz="3200" u="sng" dirty="0">
                <a:latin typeface="Calibri" pitchFamily="34" charset="0"/>
              </a:rPr>
              <a:t>β</a:t>
            </a:r>
            <a:r>
              <a:rPr lang="en-US" sz="3200" u="sng" dirty="0">
                <a:latin typeface="Calibri" pitchFamily="34" charset="0"/>
              </a:rPr>
              <a:t>-</a:t>
            </a:r>
            <a:r>
              <a:rPr lang="en-US" sz="3200" u="sng" dirty="0" err="1">
                <a:latin typeface="Calibri" pitchFamily="34" charset="0"/>
              </a:rPr>
              <a:t>lactamase</a:t>
            </a:r>
            <a:r>
              <a:rPr lang="en-US" sz="3200" u="sng" dirty="0">
                <a:latin typeface="Calibri" pitchFamily="34" charset="0"/>
              </a:rPr>
              <a:t> sensitive</a:t>
            </a:r>
            <a:r>
              <a:rPr lang="en-US" sz="3200" b="1" dirty="0">
                <a:latin typeface="Calibri" pitchFamily="34" charset="0"/>
              </a:rPr>
              <a:t>.</a:t>
            </a:r>
          </a:p>
          <a:p>
            <a:pPr marL="342900" indent="-342900">
              <a:lnSpc>
                <a:spcPct val="80000"/>
              </a:lnSpc>
              <a:spcBef>
                <a:spcPct val="20000"/>
              </a:spcBef>
            </a:pPr>
            <a:r>
              <a:rPr lang="en-US" sz="3200" dirty="0">
                <a:latin typeface="Calibri" pitchFamily="34" charset="0"/>
              </a:rPr>
              <a:t>Examples: </a:t>
            </a:r>
            <a:r>
              <a:rPr lang="en-US" sz="3200" dirty="0" err="1">
                <a:latin typeface="Calibri" pitchFamily="34" charset="0"/>
              </a:rPr>
              <a:t>ampicillin</a:t>
            </a:r>
            <a:r>
              <a:rPr lang="en-US" sz="3200" dirty="0">
                <a:latin typeface="Calibri" pitchFamily="34" charset="0"/>
              </a:rPr>
              <a:t>, </a:t>
            </a:r>
            <a:r>
              <a:rPr lang="en-US" sz="3200" dirty="0" err="1">
                <a:latin typeface="Calibri" pitchFamily="34" charset="0"/>
              </a:rPr>
              <a:t>amoxycillin</a:t>
            </a:r>
            <a:r>
              <a:rPr lang="en-US" sz="3200" dirty="0">
                <a:latin typeface="Calibri" pitchFamily="34" charset="0"/>
              </a:rPr>
              <a:t>)</a:t>
            </a:r>
          </a:p>
          <a:p>
            <a:pPr marL="342900" indent="-342900">
              <a:lnSpc>
                <a:spcPct val="80000"/>
              </a:lnSpc>
              <a:spcBef>
                <a:spcPct val="20000"/>
              </a:spcBef>
            </a:pPr>
            <a:r>
              <a:rPr lang="en-US" sz="3200" b="1" dirty="0">
                <a:latin typeface="Calibri" pitchFamily="34" charset="0"/>
              </a:rPr>
              <a:t>Uses</a:t>
            </a:r>
            <a:endParaRPr lang="en-US" sz="3200" dirty="0">
              <a:latin typeface="Calibri" pitchFamily="34" charset="0"/>
            </a:endParaRPr>
          </a:p>
          <a:p>
            <a:pPr marL="342900" indent="-342900">
              <a:lnSpc>
                <a:spcPct val="80000"/>
              </a:lnSpc>
              <a:spcBef>
                <a:spcPct val="20000"/>
              </a:spcBef>
              <a:buFontTx/>
              <a:buChar char="•"/>
            </a:pPr>
            <a:r>
              <a:rPr lang="en-US" sz="3200" dirty="0">
                <a:latin typeface="Calibri" pitchFamily="34" charset="0"/>
              </a:rPr>
              <a:t>Respiratory infections; Sinusitis </a:t>
            </a:r>
          </a:p>
          <a:p>
            <a:pPr marL="342900" indent="-342900">
              <a:lnSpc>
                <a:spcPct val="80000"/>
              </a:lnSpc>
              <a:spcBef>
                <a:spcPct val="20000"/>
              </a:spcBef>
              <a:buFontTx/>
              <a:buChar char="•"/>
            </a:pPr>
            <a:r>
              <a:rPr lang="en-US" sz="3200" dirty="0" err="1">
                <a:latin typeface="Calibri" pitchFamily="34" charset="0"/>
              </a:rPr>
              <a:t>Otitis</a:t>
            </a:r>
            <a:r>
              <a:rPr lang="en-US" sz="3200" dirty="0">
                <a:latin typeface="Calibri" pitchFamily="34" charset="0"/>
              </a:rPr>
              <a:t> media; Urinary tract infections</a:t>
            </a:r>
          </a:p>
          <a:p>
            <a:pPr marL="342900" indent="-342900">
              <a:lnSpc>
                <a:spcPct val="80000"/>
              </a:lnSpc>
              <a:spcBef>
                <a:spcPct val="20000"/>
              </a:spcBef>
              <a:buFontTx/>
              <a:buChar char="•"/>
            </a:pPr>
            <a:r>
              <a:rPr lang="en-US" sz="3200" dirty="0">
                <a:latin typeface="Calibri" pitchFamily="34" charset="0"/>
              </a:rPr>
              <a:t>Prophylaxis during dental procedures.</a:t>
            </a:r>
          </a:p>
        </p:txBody>
      </p:sp>
      <p:sp>
        <p:nvSpPr>
          <p:cNvPr id="6" name="Date Placeholder 5"/>
          <p:cNvSpPr>
            <a:spLocks noGrp="1"/>
          </p:cNvSpPr>
          <p:nvPr>
            <p:ph type="dt" sz="half" idx="10"/>
          </p:nvPr>
        </p:nvSpPr>
        <p:spPr/>
        <p:txBody>
          <a:bodyPr/>
          <a:lstStyle/>
          <a:p>
            <a:fld id="{C2619B55-995F-4EB2-A2CB-2EE18CA7B5D6}"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2227ADF1-3813-4C0E-B959-02F521AD0BBC}" type="slidenum">
              <a:rPr lang="en-US" smtClean="0"/>
              <a:pPr>
                <a:defRPr/>
              </a:pPr>
              <a:t>58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animEffect transition="in" filter="blinds(horizontal)">
                                      <p:cBhvr>
                                        <p:cTn id="7" dur="500"/>
                                        <p:tgtEl>
                                          <p:spTgt spid="143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338">
                                            <p:txEl>
                                              <p:pRg st="1" end="1"/>
                                            </p:txEl>
                                          </p:spTgt>
                                        </p:tgtEl>
                                        <p:attrNameLst>
                                          <p:attrName>style.visibility</p:attrName>
                                        </p:attrNameLst>
                                      </p:cBhvr>
                                      <p:to>
                                        <p:strVal val="visible"/>
                                      </p:to>
                                    </p:set>
                                    <p:animEffect transition="in" filter="blinds(horizontal)">
                                      <p:cBhvr>
                                        <p:cTn id="12" dur="500"/>
                                        <p:tgtEl>
                                          <p:spTgt spid="14338">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animEffect transition="in" filter="blinds(horizontal)">
                                      <p:cBhvr>
                                        <p:cTn id="15" dur="500"/>
                                        <p:tgtEl>
                                          <p:spTgt spid="1433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4338">
                                            <p:txEl>
                                              <p:pRg st="3" end="3"/>
                                            </p:txEl>
                                          </p:spTgt>
                                        </p:tgtEl>
                                        <p:attrNameLst>
                                          <p:attrName>style.visibility</p:attrName>
                                        </p:attrNameLst>
                                      </p:cBhvr>
                                      <p:to>
                                        <p:strVal val="visible"/>
                                      </p:to>
                                    </p:set>
                                    <p:animEffect transition="in" filter="blinds(horizontal)">
                                      <p:cBhvr>
                                        <p:cTn id="20" dur="500"/>
                                        <p:tgtEl>
                                          <p:spTgt spid="1433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4338">
                                            <p:txEl>
                                              <p:pRg st="4" end="4"/>
                                            </p:txEl>
                                          </p:spTgt>
                                        </p:tgtEl>
                                        <p:attrNameLst>
                                          <p:attrName>style.visibility</p:attrName>
                                        </p:attrNameLst>
                                      </p:cBhvr>
                                      <p:to>
                                        <p:strVal val="visible"/>
                                      </p:to>
                                    </p:set>
                                    <p:animEffect transition="in" filter="blinds(horizontal)">
                                      <p:cBhvr>
                                        <p:cTn id="25" dur="500"/>
                                        <p:tgtEl>
                                          <p:spTgt spid="14338">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4338">
                                            <p:txEl>
                                              <p:pRg st="5" end="5"/>
                                            </p:txEl>
                                          </p:spTgt>
                                        </p:tgtEl>
                                        <p:attrNameLst>
                                          <p:attrName>style.visibility</p:attrName>
                                        </p:attrNameLst>
                                      </p:cBhvr>
                                      <p:to>
                                        <p:strVal val="visible"/>
                                      </p:to>
                                    </p:set>
                                    <p:animEffect transition="in" filter="blinds(horizontal)">
                                      <p:cBhvr>
                                        <p:cTn id="28" dur="500"/>
                                        <p:tgtEl>
                                          <p:spTgt spid="14338">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4338">
                                            <p:txEl>
                                              <p:pRg st="6" end="6"/>
                                            </p:txEl>
                                          </p:spTgt>
                                        </p:tgtEl>
                                        <p:attrNameLst>
                                          <p:attrName>style.visibility</p:attrName>
                                        </p:attrNameLst>
                                      </p:cBhvr>
                                      <p:to>
                                        <p:strVal val="visible"/>
                                      </p:to>
                                    </p:set>
                                    <p:anim calcmode="lin" valueType="num">
                                      <p:cBhvr additive="base">
                                        <p:cTn id="33" dur="500" fill="hold"/>
                                        <p:tgtEl>
                                          <p:spTgt spid="14338">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338">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4338">
                                            <p:txEl>
                                              <p:pRg st="7" end="7"/>
                                            </p:txEl>
                                          </p:spTgt>
                                        </p:tgtEl>
                                        <p:attrNameLst>
                                          <p:attrName>style.visibility</p:attrName>
                                        </p:attrNameLst>
                                      </p:cBhvr>
                                      <p:to>
                                        <p:strVal val="visible"/>
                                      </p:to>
                                    </p:set>
                                    <p:anim calcmode="lin" valueType="num">
                                      <p:cBhvr additive="base">
                                        <p:cTn id="37" dur="500" fill="hold"/>
                                        <p:tgtEl>
                                          <p:spTgt spid="14338">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338">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4338">
                                            <p:txEl>
                                              <p:pRg st="8" end="8"/>
                                            </p:txEl>
                                          </p:spTgt>
                                        </p:tgtEl>
                                        <p:attrNameLst>
                                          <p:attrName>style.visibility</p:attrName>
                                        </p:attrNameLst>
                                      </p:cBhvr>
                                      <p:to>
                                        <p:strVal val="visible"/>
                                      </p:to>
                                    </p:set>
                                    <p:anim calcmode="lin" valueType="num">
                                      <p:cBhvr additive="base">
                                        <p:cTn id="41" dur="500" fill="hold"/>
                                        <p:tgtEl>
                                          <p:spTgt spid="14338">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4338">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4338">
                                            <p:txEl>
                                              <p:pRg st="9" end="9"/>
                                            </p:txEl>
                                          </p:spTgt>
                                        </p:tgtEl>
                                        <p:attrNameLst>
                                          <p:attrName>style.visibility</p:attrName>
                                        </p:attrNameLst>
                                      </p:cBhvr>
                                      <p:to>
                                        <p:strVal val="visible"/>
                                      </p:to>
                                    </p:set>
                                    <p:anim calcmode="lin" valueType="num">
                                      <p:cBhvr additive="base">
                                        <p:cTn id="45" dur="500" fill="hold"/>
                                        <p:tgtEl>
                                          <p:spTgt spid="14338">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4338">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A7D5554-4908-4930-8A09-917044405AF5}"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EDF66C24-EA1A-418B-80BF-B577ABB3EF32}" type="slidenum">
              <a:rPr lang="en-US" smtClean="0"/>
              <a:pPr>
                <a:defRPr/>
              </a:pPr>
              <a:t>59</a:t>
            </a:fld>
            <a:endParaRPr lang="en-US"/>
          </a:p>
        </p:txBody>
      </p:sp>
      <p:sp>
        <p:nvSpPr>
          <p:cNvPr id="15362" name="Rectangle 2"/>
          <p:cNvSpPr>
            <a:spLocks noGrp="1" noChangeArrowheads="1"/>
          </p:cNvSpPr>
          <p:nvPr>
            <p:ph sz="quarter" idx="1"/>
          </p:nvPr>
        </p:nvSpPr>
        <p:spPr>
          <a:xfrm>
            <a:off x="457200" y="533400"/>
            <a:ext cx="8229600" cy="6019800"/>
          </a:xfrm>
        </p:spPr>
        <p:txBody>
          <a:bodyPr/>
          <a:lstStyle/>
          <a:p>
            <a:pPr eaLnBrk="1" hangingPunct="1">
              <a:lnSpc>
                <a:spcPct val="80000"/>
              </a:lnSpc>
            </a:pPr>
            <a:endParaRPr lang="en-US" b="1" dirty="0" smtClean="0"/>
          </a:p>
          <a:p>
            <a:pPr eaLnBrk="1" hangingPunct="1">
              <a:lnSpc>
                <a:spcPct val="80000"/>
              </a:lnSpc>
              <a:buFontTx/>
              <a:buNone/>
            </a:pPr>
            <a:r>
              <a:rPr lang="en-US" b="1" u="sng" dirty="0" smtClean="0"/>
              <a:t>4. Anti-</a:t>
            </a:r>
            <a:r>
              <a:rPr lang="en-US" b="1" u="sng" dirty="0" err="1" smtClean="0"/>
              <a:t>pseudomonal</a:t>
            </a:r>
            <a:r>
              <a:rPr lang="en-US" b="1" u="sng" dirty="0" smtClean="0"/>
              <a:t> </a:t>
            </a:r>
            <a:r>
              <a:rPr lang="en-US" b="1" u="sng" dirty="0" err="1" smtClean="0"/>
              <a:t>penicillins</a:t>
            </a:r>
            <a:r>
              <a:rPr lang="en-US" b="1" dirty="0" smtClean="0"/>
              <a:t>,</a:t>
            </a:r>
            <a:r>
              <a:rPr lang="en-US" dirty="0" smtClean="0"/>
              <a:t> </a:t>
            </a:r>
            <a:r>
              <a:rPr lang="en-US" u="sng" dirty="0" smtClean="0"/>
              <a:t>broad spectrum, b-</a:t>
            </a:r>
            <a:r>
              <a:rPr lang="en-US" u="sng" dirty="0" err="1" smtClean="0"/>
              <a:t>lactamase</a:t>
            </a:r>
            <a:r>
              <a:rPr lang="en-US" u="sng" dirty="0" smtClean="0"/>
              <a:t> sensitive</a:t>
            </a:r>
            <a:r>
              <a:rPr lang="en-US" dirty="0" smtClean="0"/>
              <a:t>, most </a:t>
            </a:r>
            <a:r>
              <a:rPr lang="en-US" dirty="0" err="1" smtClean="0"/>
              <a:t>administerd</a:t>
            </a:r>
            <a:r>
              <a:rPr lang="en-US" dirty="0" smtClean="0"/>
              <a:t> </a:t>
            </a:r>
            <a:r>
              <a:rPr lang="en-US" dirty="0" err="1" smtClean="0"/>
              <a:t>pareteral</a:t>
            </a:r>
            <a:endParaRPr lang="en-US" dirty="0" smtClean="0"/>
          </a:p>
          <a:p>
            <a:pPr eaLnBrk="1" hangingPunct="1">
              <a:lnSpc>
                <a:spcPct val="80000"/>
              </a:lnSpc>
              <a:buFontTx/>
              <a:buNone/>
            </a:pPr>
            <a:r>
              <a:rPr lang="en-US" dirty="0" smtClean="0"/>
              <a:t>	E.g. </a:t>
            </a:r>
            <a:r>
              <a:rPr lang="en-US" dirty="0" err="1" smtClean="0"/>
              <a:t>Piperacillin</a:t>
            </a:r>
            <a:r>
              <a:rPr lang="en-US" dirty="0" smtClean="0"/>
              <a:t>, </a:t>
            </a:r>
            <a:r>
              <a:rPr lang="en-US" dirty="0" err="1" smtClean="0"/>
              <a:t>carbenicillin</a:t>
            </a:r>
            <a:r>
              <a:rPr lang="en-US" dirty="0" smtClean="0"/>
              <a:t>,  </a:t>
            </a:r>
            <a:r>
              <a:rPr lang="en-US" dirty="0" err="1" smtClean="0"/>
              <a:t>tircacillin</a:t>
            </a:r>
            <a:r>
              <a:rPr lang="en-US" dirty="0" smtClean="0"/>
              <a:t>, </a:t>
            </a:r>
            <a:r>
              <a:rPr lang="en-US" dirty="0" err="1" smtClean="0"/>
              <a:t>azlocillin</a:t>
            </a:r>
            <a:r>
              <a:rPr lang="en-US" dirty="0" smtClean="0"/>
              <a:t>, </a:t>
            </a:r>
            <a:r>
              <a:rPr lang="en-US" dirty="0" err="1" smtClean="0"/>
              <a:t>mezlocillin</a:t>
            </a:r>
            <a:endParaRPr lang="en-US" dirty="0" smtClean="0"/>
          </a:p>
          <a:p>
            <a:pPr eaLnBrk="1" hangingPunct="1">
              <a:lnSpc>
                <a:spcPct val="80000"/>
              </a:lnSpc>
              <a:buFont typeface="Arial" charset="0"/>
              <a:buNone/>
            </a:pPr>
            <a:endParaRPr lang="en-US" dirty="0" smtClean="0"/>
          </a:p>
          <a:p>
            <a:pPr eaLnBrk="1" hangingPunct="1">
              <a:lnSpc>
                <a:spcPct val="80000"/>
              </a:lnSpc>
            </a:pPr>
            <a:r>
              <a:rPr lang="en-US" dirty="0" smtClean="0"/>
              <a:t>NB. </a:t>
            </a:r>
            <a:r>
              <a:rPr lang="en-US" dirty="0" err="1" smtClean="0"/>
              <a:t>Penicillins</a:t>
            </a:r>
            <a:r>
              <a:rPr lang="en-US" dirty="0" smtClean="0"/>
              <a:t> inactivate </a:t>
            </a:r>
            <a:r>
              <a:rPr lang="en-US" dirty="0" err="1" smtClean="0"/>
              <a:t>aminoglycosides</a:t>
            </a:r>
            <a:r>
              <a:rPr lang="en-US" dirty="0" smtClean="0"/>
              <a:t> if given in same syringe or IV infusion (but the two act synergistically).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362">
                                            <p:txEl>
                                              <p:pRg st="1" end="1"/>
                                            </p:txEl>
                                          </p:spTgt>
                                        </p:tgtEl>
                                        <p:attrNameLst>
                                          <p:attrName>style.visibility</p:attrName>
                                        </p:attrNameLst>
                                      </p:cBhvr>
                                      <p:to>
                                        <p:strVal val="visible"/>
                                      </p:to>
                                    </p:set>
                                    <p:animEffect transition="in" filter="blinds(horizontal)">
                                      <p:cBhvr>
                                        <p:cTn id="7" dur="500"/>
                                        <p:tgtEl>
                                          <p:spTgt spid="1536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362">
                                            <p:txEl>
                                              <p:pRg st="2" end="2"/>
                                            </p:txEl>
                                          </p:spTgt>
                                        </p:tgtEl>
                                        <p:attrNameLst>
                                          <p:attrName>style.visibility</p:attrName>
                                        </p:attrNameLst>
                                      </p:cBhvr>
                                      <p:to>
                                        <p:strVal val="visible"/>
                                      </p:to>
                                    </p:set>
                                    <p:animEffect transition="in" filter="blinds(horizontal)">
                                      <p:cBhvr>
                                        <p:cTn id="10" dur="500"/>
                                        <p:tgtEl>
                                          <p:spTgt spid="1536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5362">
                                            <p:txEl>
                                              <p:pRg st="4" end="4"/>
                                            </p:txEl>
                                          </p:spTgt>
                                        </p:tgtEl>
                                        <p:attrNameLst>
                                          <p:attrName>style.visibility</p:attrName>
                                        </p:attrNameLst>
                                      </p:cBhvr>
                                      <p:to>
                                        <p:strVal val="visible"/>
                                      </p:to>
                                    </p:set>
                                    <p:animEffect transition="in" filter="blinds(horizontal)">
                                      <p:cBhvr>
                                        <p:cTn id="15" dur="500"/>
                                        <p:tgtEl>
                                          <p:spTgt spid="1536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609600"/>
            <a:ext cx="8305800" cy="1143000"/>
          </a:xfrm>
        </p:spPr>
        <p:txBody>
          <a:bodyPr/>
          <a:lstStyle/>
          <a:p>
            <a:pPr eaLnBrk="1" hangingPunct="1"/>
            <a:r>
              <a:rPr lang="en-US" dirty="0" smtClean="0"/>
              <a:t>Present-Day Pharmacology Practice</a:t>
            </a:r>
          </a:p>
        </p:txBody>
      </p:sp>
      <p:sp>
        <p:nvSpPr>
          <p:cNvPr id="4" name="Date Placeholder 3"/>
          <p:cNvSpPr>
            <a:spLocks noGrp="1"/>
          </p:cNvSpPr>
          <p:nvPr>
            <p:ph type="dt" sz="half" idx="10"/>
          </p:nvPr>
        </p:nvSpPr>
        <p:spPr/>
        <p:txBody>
          <a:bodyPr/>
          <a:lstStyle/>
          <a:p>
            <a:fld id="{31A86A2D-B562-4EE5-A29C-9EB1DBB6FF24}"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6</a:t>
            </a:fld>
            <a:endParaRPr lang="en-US"/>
          </a:p>
        </p:txBody>
      </p:sp>
      <p:sp>
        <p:nvSpPr>
          <p:cNvPr id="22531" name="Rectangle 3"/>
          <p:cNvSpPr>
            <a:spLocks noGrp="1" noChangeArrowheads="1"/>
          </p:cNvSpPr>
          <p:nvPr>
            <p:ph sz="quarter" idx="1"/>
          </p:nvPr>
        </p:nvSpPr>
        <p:spPr>
          <a:noFill/>
        </p:spPr>
        <p:txBody>
          <a:bodyPr/>
          <a:lstStyle/>
          <a:p>
            <a:pPr eaLnBrk="1" hangingPunct="1"/>
            <a:r>
              <a:rPr lang="en-US" dirty="0" err="1" smtClean="0"/>
              <a:t>Pharmacognosy</a:t>
            </a:r>
            <a:endParaRPr lang="en-US" dirty="0" smtClean="0"/>
          </a:p>
          <a:p>
            <a:pPr lvl="1" eaLnBrk="1" hangingPunct="1"/>
            <a:r>
              <a:rPr lang="en-US" dirty="0" smtClean="0"/>
              <a:t>Study and identification of natural sources for drugs </a:t>
            </a:r>
          </a:p>
          <a:p>
            <a:pPr lvl="2" eaLnBrk="1" hangingPunct="1"/>
            <a:r>
              <a:rPr lang="en-US" dirty="0" smtClean="0"/>
              <a:t>plants, animals, minerals, chemicals, recombinant DNA</a:t>
            </a:r>
          </a:p>
          <a:p>
            <a:pPr lvl="1" eaLnBrk="1" hangingPunct="1"/>
            <a:r>
              <a:rPr lang="en-US" dirty="0" smtClean="0"/>
              <a:t>Biopharmaceuticals</a:t>
            </a:r>
          </a:p>
          <a:p>
            <a:pPr lvl="2" eaLnBrk="1" hangingPunct="1"/>
            <a:r>
              <a:rPr lang="en-US" dirty="0" smtClean="0"/>
              <a:t>Produced by recombinant DNA technology</a:t>
            </a:r>
          </a:p>
          <a:p>
            <a:pPr lvl="1" eaLnBrk="1" hangingPunct="1"/>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blinds(horizontal)">
                                      <p:cBhvr>
                                        <p:cTn id="7" dur="500"/>
                                        <p:tgtEl>
                                          <p:spTgt spid="225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531">
                                            <p:txEl>
                                              <p:pRg st="0" end="0"/>
                                            </p:txEl>
                                          </p:spTgt>
                                        </p:tgtEl>
                                        <p:attrNameLst>
                                          <p:attrName>style.visibility</p:attrName>
                                        </p:attrNameLst>
                                      </p:cBhvr>
                                      <p:to>
                                        <p:strVal val="visible"/>
                                      </p:to>
                                    </p:set>
                                    <p:animEffect transition="in" filter="blinds(horizontal)">
                                      <p:cBhvr>
                                        <p:cTn id="12" dur="500"/>
                                        <p:tgtEl>
                                          <p:spTgt spid="22531">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2531">
                                            <p:txEl>
                                              <p:pRg st="1" end="1"/>
                                            </p:txEl>
                                          </p:spTgt>
                                        </p:tgtEl>
                                        <p:attrNameLst>
                                          <p:attrName>style.visibility</p:attrName>
                                        </p:attrNameLst>
                                      </p:cBhvr>
                                      <p:to>
                                        <p:strVal val="visible"/>
                                      </p:to>
                                    </p:set>
                                    <p:animEffect transition="in" filter="blinds(horizontal)">
                                      <p:cBhvr>
                                        <p:cTn id="15" dur="500"/>
                                        <p:tgtEl>
                                          <p:spTgt spid="22531">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2531">
                                            <p:txEl>
                                              <p:pRg st="2" end="2"/>
                                            </p:txEl>
                                          </p:spTgt>
                                        </p:tgtEl>
                                        <p:attrNameLst>
                                          <p:attrName>style.visibility</p:attrName>
                                        </p:attrNameLst>
                                      </p:cBhvr>
                                      <p:to>
                                        <p:strVal val="visible"/>
                                      </p:to>
                                    </p:set>
                                    <p:animEffect transition="in" filter="blinds(horizontal)">
                                      <p:cBhvr>
                                        <p:cTn id="18" dur="500"/>
                                        <p:tgtEl>
                                          <p:spTgt spid="22531">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2531">
                                            <p:txEl>
                                              <p:pRg st="3" end="3"/>
                                            </p:txEl>
                                          </p:spTgt>
                                        </p:tgtEl>
                                        <p:attrNameLst>
                                          <p:attrName>style.visibility</p:attrName>
                                        </p:attrNameLst>
                                      </p:cBhvr>
                                      <p:to>
                                        <p:strVal val="visible"/>
                                      </p:to>
                                    </p:set>
                                    <p:animEffect transition="in" filter="blinds(horizontal)">
                                      <p:cBhvr>
                                        <p:cTn id="23" dur="500"/>
                                        <p:tgtEl>
                                          <p:spTgt spid="22531">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2531">
                                            <p:txEl>
                                              <p:pRg st="4" end="4"/>
                                            </p:txEl>
                                          </p:spTgt>
                                        </p:tgtEl>
                                        <p:attrNameLst>
                                          <p:attrName>style.visibility</p:attrName>
                                        </p:attrNameLst>
                                      </p:cBhvr>
                                      <p:to>
                                        <p:strVal val="visible"/>
                                      </p:to>
                                    </p:set>
                                    <p:animEffect transition="in" filter="blinds(horizontal)">
                                      <p:cBhvr>
                                        <p:cTn id="26" dur="500"/>
                                        <p:tgtEl>
                                          <p:spTgt spid="225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304800" y="152400"/>
            <a:ext cx="8686800" cy="6477000"/>
          </a:xfrm>
          <a:prstGeom prst="rect">
            <a:avLst/>
          </a:prstGeom>
          <a:noFill/>
          <a:ln w="9525">
            <a:noFill/>
            <a:miter lim="800000"/>
            <a:headEnd/>
            <a:tailEnd/>
          </a:ln>
        </p:spPr>
        <p:txBody>
          <a:bodyPr/>
          <a:lstStyle/>
          <a:p>
            <a:pPr marL="342900" indent="-342900">
              <a:lnSpc>
                <a:spcPct val="80000"/>
              </a:lnSpc>
              <a:spcBef>
                <a:spcPct val="20000"/>
              </a:spcBef>
            </a:pPr>
            <a:r>
              <a:rPr lang="en-US" sz="3200" dirty="0">
                <a:latin typeface="Calibri" pitchFamily="34" charset="0"/>
              </a:rPr>
              <a:t>ii). </a:t>
            </a:r>
            <a:r>
              <a:rPr lang="en-US" sz="3200" b="1" u="sng" dirty="0">
                <a:latin typeface="Calibri" pitchFamily="34" charset="0"/>
              </a:rPr>
              <a:t>CEPHALOSPORINS</a:t>
            </a:r>
            <a:endParaRPr lang="en-US" sz="3200" dirty="0">
              <a:latin typeface="Calibri" pitchFamily="34" charset="0"/>
            </a:endParaRPr>
          </a:p>
          <a:p>
            <a:pPr marL="342900" indent="-342900">
              <a:lnSpc>
                <a:spcPct val="80000"/>
              </a:lnSpc>
              <a:spcBef>
                <a:spcPct val="20000"/>
              </a:spcBef>
            </a:pPr>
            <a:r>
              <a:rPr lang="en-US" sz="3200" u="sng" dirty="0">
                <a:latin typeface="Calibri" pitchFamily="34" charset="0"/>
              </a:rPr>
              <a:t>Mechanism of action:</a:t>
            </a:r>
            <a:r>
              <a:rPr lang="en-US" sz="3200" dirty="0">
                <a:latin typeface="Calibri" pitchFamily="34" charset="0"/>
              </a:rPr>
              <a:t> cell wall synthesis inhibitors</a:t>
            </a:r>
          </a:p>
          <a:p>
            <a:pPr marL="342900" indent="-342900">
              <a:spcBef>
                <a:spcPct val="20000"/>
              </a:spcBef>
            </a:pPr>
            <a:r>
              <a:rPr lang="en-US" sz="3200" dirty="0">
                <a:latin typeface="Calibri" pitchFamily="34" charset="0"/>
              </a:rPr>
              <a:t>●they are more resistant to β-</a:t>
            </a:r>
            <a:r>
              <a:rPr lang="en-US" sz="3200" dirty="0" err="1">
                <a:latin typeface="Calibri" pitchFamily="34" charset="0"/>
              </a:rPr>
              <a:t>lactamases</a:t>
            </a:r>
            <a:r>
              <a:rPr lang="en-US" sz="3200" dirty="0">
                <a:latin typeface="Calibri" pitchFamily="34" charset="0"/>
              </a:rPr>
              <a:t> compared to </a:t>
            </a:r>
            <a:r>
              <a:rPr lang="en-US" sz="3200" dirty="0" err="1">
                <a:latin typeface="Calibri" pitchFamily="34" charset="0"/>
              </a:rPr>
              <a:t>penicillins</a:t>
            </a:r>
            <a:endParaRPr lang="en-US" sz="3200" b="1" u="sng" dirty="0">
              <a:latin typeface="Calibri" pitchFamily="34" charset="0"/>
            </a:endParaRPr>
          </a:p>
          <a:p>
            <a:pPr marL="342900" indent="-342900">
              <a:lnSpc>
                <a:spcPct val="80000"/>
              </a:lnSpc>
              <a:spcBef>
                <a:spcPct val="20000"/>
              </a:spcBef>
              <a:buFont typeface="Arial" pitchFamily="34" charset="0"/>
              <a:buChar char="•"/>
            </a:pPr>
            <a:r>
              <a:rPr lang="en-US" sz="3200" u="sng" dirty="0" err="1">
                <a:latin typeface="Calibri" pitchFamily="34" charset="0"/>
              </a:rPr>
              <a:t>Adm</a:t>
            </a:r>
            <a:r>
              <a:rPr lang="en-US" sz="3200" b="1" dirty="0">
                <a:latin typeface="Calibri" pitchFamily="34" charset="0"/>
              </a:rPr>
              <a:t>:</a:t>
            </a:r>
            <a:r>
              <a:rPr lang="en-US" sz="3200" dirty="0">
                <a:latin typeface="Calibri" pitchFamily="34" charset="0"/>
              </a:rPr>
              <a:t> most are given </a:t>
            </a:r>
            <a:r>
              <a:rPr lang="en-US" sz="3200" dirty="0" err="1">
                <a:latin typeface="Calibri" pitchFamily="34" charset="0"/>
              </a:rPr>
              <a:t>parenterally</a:t>
            </a:r>
            <a:r>
              <a:rPr lang="en-US" sz="3200" dirty="0">
                <a:latin typeface="Calibri" pitchFamily="34" charset="0"/>
              </a:rPr>
              <a:t> due to poor GIT absorption.</a:t>
            </a:r>
          </a:p>
          <a:p>
            <a:pPr marL="342900" indent="-342900">
              <a:lnSpc>
                <a:spcPct val="80000"/>
              </a:lnSpc>
              <a:spcBef>
                <a:spcPct val="20000"/>
              </a:spcBef>
              <a:buFont typeface="Arial" pitchFamily="34" charset="0"/>
              <a:buChar char="•"/>
            </a:pPr>
            <a:r>
              <a:rPr lang="en-US" sz="3200" u="sng" dirty="0">
                <a:latin typeface="Calibri" pitchFamily="34" charset="0"/>
              </a:rPr>
              <a:t>Distribution</a:t>
            </a:r>
            <a:r>
              <a:rPr lang="en-US" sz="3200" b="1" dirty="0">
                <a:latin typeface="Calibri" pitchFamily="34" charset="0"/>
              </a:rPr>
              <a:t>: </a:t>
            </a:r>
            <a:r>
              <a:rPr lang="en-US" sz="3200" dirty="0">
                <a:latin typeface="Calibri" pitchFamily="34" charset="0"/>
              </a:rPr>
              <a:t>Wide including – bone, joints, soft tissues, pleural, pericardial, placenta. 3</a:t>
            </a:r>
            <a:r>
              <a:rPr lang="en-US" sz="3200" baseline="30000" dirty="0">
                <a:latin typeface="Calibri" pitchFamily="34" charset="0"/>
              </a:rPr>
              <a:t>rd</a:t>
            </a:r>
            <a:r>
              <a:rPr lang="en-US" sz="3200" dirty="0">
                <a:latin typeface="Calibri" pitchFamily="34" charset="0"/>
              </a:rPr>
              <a:t> generation cross the </a:t>
            </a:r>
            <a:r>
              <a:rPr lang="en-US" sz="3200" dirty="0" err="1">
                <a:latin typeface="Calibri" pitchFamily="34" charset="0"/>
              </a:rPr>
              <a:t>meninges</a:t>
            </a:r>
            <a:r>
              <a:rPr lang="en-US" sz="3200" dirty="0">
                <a:latin typeface="Calibri" pitchFamily="34" charset="0"/>
              </a:rPr>
              <a:t> adequately.</a:t>
            </a:r>
          </a:p>
          <a:p>
            <a:pPr marL="342900" indent="-342900">
              <a:lnSpc>
                <a:spcPct val="80000"/>
              </a:lnSpc>
              <a:spcBef>
                <a:spcPct val="20000"/>
              </a:spcBef>
              <a:buFont typeface="Arial" pitchFamily="34" charset="0"/>
              <a:buChar char="•"/>
            </a:pPr>
            <a:r>
              <a:rPr lang="en-US" sz="3200" u="sng" dirty="0">
                <a:latin typeface="Calibri" pitchFamily="34" charset="0"/>
              </a:rPr>
              <a:t>Elimination</a:t>
            </a:r>
            <a:r>
              <a:rPr lang="en-US" sz="3200" b="1" dirty="0">
                <a:latin typeface="Calibri" pitchFamily="34" charset="0"/>
              </a:rPr>
              <a:t>: </a:t>
            </a:r>
            <a:r>
              <a:rPr lang="en-US" sz="3200" dirty="0">
                <a:latin typeface="Calibri" pitchFamily="34" charset="0"/>
              </a:rPr>
              <a:t> Short half life  (1-4hrs) –hence require multiple dosing	</a:t>
            </a:r>
          </a:p>
          <a:p>
            <a:pPr marL="342900" indent="-342900">
              <a:lnSpc>
                <a:spcPct val="80000"/>
              </a:lnSpc>
              <a:spcBef>
                <a:spcPct val="20000"/>
              </a:spcBef>
            </a:pPr>
            <a:r>
              <a:rPr lang="en-US" sz="3200" dirty="0">
                <a:latin typeface="Calibri" pitchFamily="34" charset="0"/>
              </a:rPr>
              <a:t>	Most eliminated by Renal excretion.</a:t>
            </a:r>
          </a:p>
          <a:p>
            <a:pPr marL="342900" indent="-342900">
              <a:lnSpc>
                <a:spcPct val="80000"/>
              </a:lnSpc>
              <a:spcBef>
                <a:spcPct val="20000"/>
              </a:spcBef>
            </a:pPr>
            <a:r>
              <a:rPr lang="en-US" sz="3200" dirty="0">
                <a:latin typeface="Calibri" pitchFamily="34" charset="0"/>
              </a:rPr>
              <a:t>	Some eliminated primarily by </a:t>
            </a:r>
            <a:r>
              <a:rPr lang="en-US" sz="3200" dirty="0" err="1">
                <a:latin typeface="Calibri" pitchFamily="34" charset="0"/>
              </a:rPr>
              <a:t>biliary</a:t>
            </a:r>
            <a:r>
              <a:rPr lang="en-US" sz="3200" dirty="0">
                <a:latin typeface="Calibri" pitchFamily="34" charset="0"/>
              </a:rPr>
              <a:t> excretion e.g. </a:t>
            </a:r>
            <a:r>
              <a:rPr lang="en-US" sz="3200" dirty="0" err="1">
                <a:latin typeface="Calibri" pitchFamily="34" charset="0"/>
              </a:rPr>
              <a:t>ceftriaxone</a:t>
            </a:r>
            <a:endParaRPr lang="en-US" sz="3200" dirty="0">
              <a:latin typeface="Calibri" pitchFamily="34" charset="0"/>
            </a:endParaRPr>
          </a:p>
          <a:p>
            <a:pPr marL="342900" indent="-342900">
              <a:lnSpc>
                <a:spcPct val="80000"/>
              </a:lnSpc>
              <a:spcBef>
                <a:spcPct val="20000"/>
              </a:spcBef>
            </a:pPr>
            <a:endParaRPr lang="en-US" sz="3200" dirty="0">
              <a:latin typeface="Calibri" pitchFamily="34" charset="0"/>
            </a:endParaRPr>
          </a:p>
        </p:txBody>
      </p:sp>
      <p:sp>
        <p:nvSpPr>
          <p:cNvPr id="6" name="Date Placeholder 5"/>
          <p:cNvSpPr>
            <a:spLocks noGrp="1"/>
          </p:cNvSpPr>
          <p:nvPr>
            <p:ph type="dt" sz="half" idx="10"/>
          </p:nvPr>
        </p:nvSpPr>
        <p:spPr/>
        <p:txBody>
          <a:bodyPr/>
          <a:lstStyle/>
          <a:p>
            <a:fld id="{267B0EC5-11D0-4380-87C9-147E4E66309C}"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dirty="0"/>
          </a:p>
        </p:txBody>
      </p:sp>
      <p:sp>
        <p:nvSpPr>
          <p:cNvPr id="3" name="Slide Number Placeholder 2"/>
          <p:cNvSpPr>
            <a:spLocks noGrp="1"/>
          </p:cNvSpPr>
          <p:nvPr>
            <p:ph type="sldNum" sz="quarter" idx="12"/>
          </p:nvPr>
        </p:nvSpPr>
        <p:spPr/>
        <p:txBody>
          <a:bodyPr/>
          <a:lstStyle/>
          <a:p>
            <a:pPr>
              <a:defRPr/>
            </a:pPr>
            <a:fld id="{747EB04D-5399-4AB8-8FA3-B0FB42B07A7D}" type="slidenum">
              <a:rPr lang="en-US" smtClean="0"/>
              <a:pPr>
                <a:defRPr/>
              </a:pPr>
              <a:t>60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Effect transition="in" filter="blinds(horizontal)">
                                      <p:cBhvr>
                                        <p:cTn id="7" dur="500"/>
                                        <p:tgtEl>
                                          <p:spTgt spid="163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386">
                                            <p:txEl>
                                              <p:pRg st="1" end="1"/>
                                            </p:txEl>
                                          </p:spTgt>
                                        </p:tgtEl>
                                        <p:attrNameLst>
                                          <p:attrName>style.visibility</p:attrName>
                                        </p:attrNameLst>
                                      </p:cBhvr>
                                      <p:to>
                                        <p:strVal val="visible"/>
                                      </p:to>
                                    </p:set>
                                    <p:animEffect transition="in" filter="blinds(horizontal)">
                                      <p:cBhvr>
                                        <p:cTn id="12" dur="500"/>
                                        <p:tgtEl>
                                          <p:spTgt spid="16386">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animEffect transition="in" filter="blinds(horizontal)">
                                      <p:cBhvr>
                                        <p:cTn id="15" dur="500"/>
                                        <p:tgtEl>
                                          <p:spTgt spid="1638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6386">
                                            <p:txEl>
                                              <p:pRg st="3" end="3"/>
                                            </p:txEl>
                                          </p:spTgt>
                                        </p:tgtEl>
                                        <p:attrNameLst>
                                          <p:attrName>style.visibility</p:attrName>
                                        </p:attrNameLst>
                                      </p:cBhvr>
                                      <p:to>
                                        <p:strVal val="visible"/>
                                      </p:to>
                                    </p:set>
                                    <p:animEffect transition="in" filter="blinds(horizontal)">
                                      <p:cBhvr>
                                        <p:cTn id="20" dur="500"/>
                                        <p:tgtEl>
                                          <p:spTgt spid="1638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6386">
                                            <p:txEl>
                                              <p:pRg st="4" end="4"/>
                                            </p:txEl>
                                          </p:spTgt>
                                        </p:tgtEl>
                                        <p:attrNameLst>
                                          <p:attrName>style.visibility</p:attrName>
                                        </p:attrNameLst>
                                      </p:cBhvr>
                                      <p:to>
                                        <p:strVal val="visible"/>
                                      </p:to>
                                    </p:set>
                                    <p:animEffect transition="in" filter="blinds(horizontal)">
                                      <p:cBhvr>
                                        <p:cTn id="25" dur="500"/>
                                        <p:tgtEl>
                                          <p:spTgt spid="1638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6386">
                                            <p:txEl>
                                              <p:pRg st="5" end="5"/>
                                            </p:txEl>
                                          </p:spTgt>
                                        </p:tgtEl>
                                        <p:attrNameLst>
                                          <p:attrName>style.visibility</p:attrName>
                                        </p:attrNameLst>
                                      </p:cBhvr>
                                      <p:to>
                                        <p:strVal val="visible"/>
                                      </p:to>
                                    </p:set>
                                    <p:animEffect transition="in" filter="blinds(horizontal)">
                                      <p:cBhvr>
                                        <p:cTn id="30" dur="500"/>
                                        <p:tgtEl>
                                          <p:spTgt spid="16386">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6386">
                                            <p:txEl>
                                              <p:pRg st="6" end="6"/>
                                            </p:txEl>
                                          </p:spTgt>
                                        </p:tgtEl>
                                        <p:attrNameLst>
                                          <p:attrName>style.visibility</p:attrName>
                                        </p:attrNameLst>
                                      </p:cBhvr>
                                      <p:to>
                                        <p:strVal val="visible"/>
                                      </p:to>
                                    </p:set>
                                    <p:animEffect transition="in" filter="blinds(horizontal)">
                                      <p:cBhvr>
                                        <p:cTn id="33" dur="500"/>
                                        <p:tgtEl>
                                          <p:spTgt spid="16386">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6386">
                                            <p:txEl>
                                              <p:pRg st="7" end="7"/>
                                            </p:txEl>
                                          </p:spTgt>
                                        </p:tgtEl>
                                        <p:attrNameLst>
                                          <p:attrName>style.visibility</p:attrName>
                                        </p:attrNameLst>
                                      </p:cBhvr>
                                      <p:to>
                                        <p:strVal val="visible"/>
                                      </p:to>
                                    </p:set>
                                    <p:animEffect transition="in" filter="blinds(horizontal)">
                                      <p:cBhvr>
                                        <p:cTn id="36" dur="500"/>
                                        <p:tgtEl>
                                          <p:spTgt spid="1638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304800" y="304800"/>
            <a:ext cx="8686800" cy="6324600"/>
          </a:xfrm>
          <a:prstGeom prst="rect">
            <a:avLst/>
          </a:prstGeom>
          <a:noFill/>
          <a:ln w="9525">
            <a:noFill/>
            <a:miter lim="800000"/>
            <a:headEnd/>
            <a:tailEnd/>
          </a:ln>
        </p:spPr>
        <p:txBody>
          <a:bodyPr/>
          <a:lstStyle/>
          <a:p>
            <a:pPr marL="342900" indent="-342900">
              <a:lnSpc>
                <a:spcPct val="80000"/>
              </a:lnSpc>
              <a:spcBef>
                <a:spcPct val="20000"/>
              </a:spcBef>
            </a:pPr>
            <a:endParaRPr lang="en-US" sz="2000">
              <a:latin typeface="Calibri" pitchFamily="34" charset="0"/>
            </a:endParaRPr>
          </a:p>
        </p:txBody>
      </p:sp>
      <p:sp>
        <p:nvSpPr>
          <p:cNvPr id="7" name="Date Placeholder 6"/>
          <p:cNvSpPr>
            <a:spLocks noGrp="1"/>
          </p:cNvSpPr>
          <p:nvPr>
            <p:ph type="dt" sz="half" idx="10"/>
          </p:nvPr>
        </p:nvSpPr>
        <p:spPr/>
        <p:txBody>
          <a:bodyPr/>
          <a:lstStyle/>
          <a:p>
            <a:fld id="{913E0DDA-9E20-48A7-AAD2-CB3C0405E58E}"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850FE4CF-BA85-41F9-BB5A-16597363A706}" type="slidenum">
              <a:rPr lang="en-US" smtClean="0"/>
              <a:pPr>
                <a:defRPr/>
              </a:pPr>
              <a:t>61</a:t>
            </a:fld>
            <a:endParaRPr lang="en-US"/>
          </a:p>
        </p:txBody>
      </p:sp>
      <p:sp>
        <p:nvSpPr>
          <p:cNvPr id="17412" name="Rectangle 3"/>
          <p:cNvSpPr>
            <a:spLocks noChangeArrowheads="1"/>
          </p:cNvSpPr>
          <p:nvPr/>
        </p:nvSpPr>
        <p:spPr bwMode="auto">
          <a:xfrm>
            <a:off x="228600" y="533400"/>
            <a:ext cx="8534400" cy="4524375"/>
          </a:xfrm>
          <a:prstGeom prst="rect">
            <a:avLst/>
          </a:prstGeom>
          <a:noFill/>
          <a:ln w="9525">
            <a:noFill/>
            <a:miter lim="800000"/>
            <a:headEnd/>
            <a:tailEnd/>
          </a:ln>
        </p:spPr>
        <p:txBody>
          <a:bodyPr>
            <a:spAutoFit/>
          </a:bodyPr>
          <a:lstStyle/>
          <a:p>
            <a:pPr marL="342900" indent="-342900">
              <a:lnSpc>
                <a:spcPct val="80000"/>
              </a:lnSpc>
              <a:spcBef>
                <a:spcPct val="20000"/>
              </a:spcBef>
            </a:pPr>
            <a:r>
              <a:rPr lang="en-US" sz="3200" b="1">
                <a:latin typeface="Calibri" pitchFamily="34" charset="0"/>
              </a:rPr>
              <a:t>S/E</a:t>
            </a:r>
          </a:p>
          <a:p>
            <a:pPr marL="342900" indent="-342900">
              <a:lnSpc>
                <a:spcPct val="80000"/>
              </a:lnSpc>
              <a:spcBef>
                <a:spcPct val="20000"/>
              </a:spcBef>
            </a:pPr>
            <a:r>
              <a:rPr lang="en-US" sz="3200">
                <a:latin typeface="Calibri" pitchFamily="34" charset="0"/>
              </a:rPr>
              <a:t>	1) Hypersensitivity reactions – have a cross allergy with penicillins</a:t>
            </a:r>
          </a:p>
          <a:p>
            <a:pPr marL="342900" indent="-342900">
              <a:lnSpc>
                <a:spcPct val="80000"/>
              </a:lnSpc>
              <a:spcBef>
                <a:spcPct val="20000"/>
              </a:spcBef>
            </a:pPr>
            <a:r>
              <a:rPr lang="en-US" sz="3200">
                <a:latin typeface="Calibri" pitchFamily="34" charset="0"/>
              </a:rPr>
              <a:t>	2) Long-term use can lead to: thrombocytopenia, neutropenia, Reversible renal damage, Abnormal liver function </a:t>
            </a:r>
          </a:p>
          <a:p>
            <a:pPr marL="342900" indent="-342900">
              <a:lnSpc>
                <a:spcPct val="80000"/>
              </a:lnSpc>
              <a:spcBef>
                <a:spcPct val="20000"/>
              </a:spcBef>
            </a:pPr>
            <a:r>
              <a:rPr lang="en-US" sz="3200">
                <a:latin typeface="Calibri" pitchFamily="34" charset="0"/>
              </a:rPr>
              <a:t>	3) Opportunistic infections.</a:t>
            </a:r>
          </a:p>
          <a:p>
            <a:pPr marL="342900" indent="-342900">
              <a:lnSpc>
                <a:spcPct val="80000"/>
              </a:lnSpc>
              <a:spcBef>
                <a:spcPct val="20000"/>
              </a:spcBef>
            </a:pPr>
            <a:r>
              <a:rPr lang="en-US" sz="3200">
                <a:latin typeface="Calibri" pitchFamily="34" charset="0"/>
              </a:rPr>
              <a:t>	4) Cholelithiasis especially with ceftriaxone </a:t>
            </a:r>
          </a:p>
          <a:p>
            <a:pPr marL="342900" indent="-342900">
              <a:lnSpc>
                <a:spcPct val="80000"/>
              </a:lnSpc>
              <a:spcBef>
                <a:spcPct val="20000"/>
              </a:spcBef>
            </a:pPr>
            <a:r>
              <a:rPr lang="en-US" sz="3200">
                <a:latin typeface="Calibri" pitchFamily="34" charset="0"/>
              </a:rPr>
              <a:t>	5) Intolerance to alcohol - Disulfiram like reaction especially with cefamandole</a:t>
            </a:r>
            <a:endParaRPr lang="en-US" sz="320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ChangeArrowheads="1"/>
          </p:cNvSpPr>
          <p:nvPr/>
        </p:nvSpPr>
        <p:spPr bwMode="auto">
          <a:xfrm>
            <a:off x="228600" y="152400"/>
            <a:ext cx="8686800" cy="6477000"/>
          </a:xfrm>
          <a:prstGeom prst="rect">
            <a:avLst/>
          </a:prstGeom>
          <a:noFill/>
          <a:ln w="9525">
            <a:noFill/>
            <a:miter lim="800000"/>
            <a:headEnd/>
            <a:tailEnd/>
          </a:ln>
        </p:spPr>
        <p:txBody>
          <a:bodyPr/>
          <a:lstStyle/>
          <a:p>
            <a:pPr marL="342900" indent="-342900">
              <a:lnSpc>
                <a:spcPct val="80000"/>
              </a:lnSpc>
              <a:spcBef>
                <a:spcPct val="10000"/>
              </a:spcBef>
            </a:pPr>
            <a:r>
              <a:rPr lang="en-US" sz="3200" b="1" dirty="0" smtClean="0">
                <a:latin typeface="Calibri" pitchFamily="34" charset="0"/>
              </a:rPr>
              <a:t>CEPHALOSPORINS</a:t>
            </a:r>
          </a:p>
          <a:p>
            <a:pPr marL="342900" indent="-342900">
              <a:lnSpc>
                <a:spcPct val="80000"/>
              </a:lnSpc>
              <a:spcBef>
                <a:spcPct val="10000"/>
              </a:spcBef>
            </a:pPr>
            <a:endParaRPr lang="en-US" sz="3200" dirty="0" smtClean="0">
              <a:latin typeface="Calibri" pitchFamily="34" charset="0"/>
            </a:endParaRPr>
          </a:p>
          <a:p>
            <a:pPr marL="342900" indent="-342900">
              <a:lnSpc>
                <a:spcPct val="80000"/>
              </a:lnSpc>
              <a:spcBef>
                <a:spcPct val="10000"/>
              </a:spcBef>
              <a:buFontTx/>
              <a:buChar char="•"/>
            </a:pPr>
            <a:r>
              <a:rPr lang="en-US" sz="3200" b="1" dirty="0" smtClean="0">
                <a:latin typeface="Calibri" pitchFamily="34" charset="0"/>
              </a:rPr>
              <a:t>1</a:t>
            </a:r>
            <a:r>
              <a:rPr lang="en-US" sz="3200" b="1" baseline="30000" dirty="0" smtClean="0">
                <a:latin typeface="Calibri" pitchFamily="34" charset="0"/>
              </a:rPr>
              <a:t>st</a:t>
            </a:r>
            <a:r>
              <a:rPr lang="en-US" sz="3200" b="1" dirty="0" smtClean="0">
                <a:latin typeface="Calibri" pitchFamily="34" charset="0"/>
              </a:rPr>
              <a:t> </a:t>
            </a:r>
            <a:r>
              <a:rPr lang="en-US" sz="3200" b="1" dirty="0">
                <a:latin typeface="Calibri" pitchFamily="34" charset="0"/>
              </a:rPr>
              <a:t>generation:</a:t>
            </a:r>
            <a:r>
              <a:rPr lang="en-US" sz="3200" dirty="0">
                <a:latin typeface="Calibri" pitchFamily="34" charset="0"/>
              </a:rPr>
              <a:t>	E.g. </a:t>
            </a:r>
            <a:r>
              <a:rPr lang="en-US" sz="3200" u="sng" dirty="0" err="1">
                <a:latin typeface="Calibri" pitchFamily="34" charset="0"/>
              </a:rPr>
              <a:t>cephalexin</a:t>
            </a:r>
            <a:r>
              <a:rPr lang="en-US" sz="3200" dirty="0">
                <a:latin typeface="Calibri" pitchFamily="34" charset="0"/>
              </a:rPr>
              <a:t>, </a:t>
            </a:r>
            <a:r>
              <a:rPr lang="en-US" sz="3200" dirty="0" err="1">
                <a:latin typeface="Calibri" pitchFamily="34" charset="0"/>
              </a:rPr>
              <a:t>cefazolin</a:t>
            </a:r>
            <a:r>
              <a:rPr lang="en-US" sz="3200" dirty="0">
                <a:latin typeface="Calibri" pitchFamily="34" charset="0"/>
              </a:rPr>
              <a:t>, </a:t>
            </a:r>
            <a:r>
              <a:rPr lang="en-US" sz="3200" dirty="0" err="1">
                <a:latin typeface="Calibri" pitchFamily="34" charset="0"/>
              </a:rPr>
              <a:t>cefadroxil</a:t>
            </a:r>
            <a:r>
              <a:rPr lang="en-US" sz="3200" dirty="0">
                <a:latin typeface="Calibri" pitchFamily="34" charset="0"/>
              </a:rPr>
              <a:t>, </a:t>
            </a:r>
            <a:r>
              <a:rPr lang="en-US" sz="3200" dirty="0" err="1">
                <a:latin typeface="Calibri" pitchFamily="34" charset="0"/>
              </a:rPr>
              <a:t>cephadrin</a:t>
            </a:r>
            <a:endParaRPr lang="en-US" sz="3200" dirty="0">
              <a:latin typeface="Calibri" pitchFamily="34" charset="0"/>
            </a:endParaRPr>
          </a:p>
          <a:p>
            <a:pPr marL="342900" indent="-342900">
              <a:lnSpc>
                <a:spcPct val="80000"/>
              </a:lnSpc>
              <a:spcBef>
                <a:spcPct val="10000"/>
              </a:spcBef>
              <a:buFont typeface="Arial" pitchFamily="34" charset="0"/>
              <a:buChar char="•"/>
            </a:pPr>
            <a:r>
              <a:rPr lang="en-US" sz="3200" u="sng" dirty="0">
                <a:latin typeface="Calibri" pitchFamily="34" charset="0"/>
              </a:rPr>
              <a:t>Uses</a:t>
            </a:r>
            <a:r>
              <a:rPr lang="en-US" sz="3200" dirty="0">
                <a:latin typeface="Calibri" pitchFamily="34" charset="0"/>
              </a:rPr>
              <a:t>: bone infections, skin &amp; soft tissue infections, uncomplicated UTIs.</a:t>
            </a:r>
          </a:p>
          <a:p>
            <a:pPr marL="342900" indent="-342900">
              <a:lnSpc>
                <a:spcPct val="80000"/>
              </a:lnSpc>
              <a:spcBef>
                <a:spcPct val="10000"/>
              </a:spcBef>
            </a:pPr>
            <a:endParaRPr lang="en-US" sz="3200" dirty="0">
              <a:latin typeface="Calibri" pitchFamily="34" charset="0"/>
            </a:endParaRPr>
          </a:p>
          <a:p>
            <a:pPr marL="342900" indent="-342900">
              <a:lnSpc>
                <a:spcPct val="80000"/>
              </a:lnSpc>
              <a:spcBef>
                <a:spcPct val="10000"/>
              </a:spcBef>
              <a:buFontTx/>
              <a:buChar char="•"/>
            </a:pPr>
            <a:r>
              <a:rPr lang="en-US" sz="3200" b="1" dirty="0">
                <a:latin typeface="Calibri" pitchFamily="34" charset="0"/>
              </a:rPr>
              <a:t>2</a:t>
            </a:r>
            <a:r>
              <a:rPr lang="en-US" sz="3200" b="1" baseline="30000" dirty="0">
                <a:latin typeface="Calibri" pitchFamily="34" charset="0"/>
              </a:rPr>
              <a:t>nd</a:t>
            </a:r>
            <a:r>
              <a:rPr lang="en-US" sz="3200" b="1" dirty="0">
                <a:latin typeface="Calibri" pitchFamily="34" charset="0"/>
              </a:rPr>
              <a:t> generation: </a:t>
            </a:r>
            <a:r>
              <a:rPr lang="en-US" sz="3200" dirty="0">
                <a:latin typeface="Calibri" pitchFamily="34" charset="0"/>
              </a:rPr>
              <a:t>	E.g. </a:t>
            </a:r>
            <a:r>
              <a:rPr lang="en-US" sz="3200" dirty="0" err="1">
                <a:latin typeface="Calibri" pitchFamily="34" charset="0"/>
              </a:rPr>
              <a:t>cefaclor</a:t>
            </a:r>
            <a:r>
              <a:rPr lang="en-US" sz="3200" dirty="0">
                <a:latin typeface="Calibri" pitchFamily="34" charset="0"/>
              </a:rPr>
              <a:t>, </a:t>
            </a:r>
            <a:r>
              <a:rPr lang="en-US" sz="3200" u="sng" dirty="0" err="1">
                <a:latin typeface="Calibri" pitchFamily="34" charset="0"/>
              </a:rPr>
              <a:t>cefuroxime</a:t>
            </a:r>
            <a:r>
              <a:rPr lang="en-US" sz="3200" dirty="0">
                <a:latin typeface="Calibri" pitchFamily="34" charset="0"/>
              </a:rPr>
              <a:t>, </a:t>
            </a:r>
            <a:r>
              <a:rPr lang="en-US" sz="3200" u="sng" dirty="0" err="1">
                <a:latin typeface="Calibri" pitchFamily="34" charset="0"/>
              </a:rPr>
              <a:t>cefoxitin</a:t>
            </a:r>
            <a:r>
              <a:rPr lang="en-US" sz="3200" dirty="0">
                <a:latin typeface="Calibri" pitchFamily="34" charset="0"/>
              </a:rPr>
              <a:t>, </a:t>
            </a:r>
            <a:r>
              <a:rPr lang="en-US" sz="3200" dirty="0" err="1">
                <a:latin typeface="Calibri" pitchFamily="34" charset="0"/>
              </a:rPr>
              <a:t>cefamandole</a:t>
            </a:r>
            <a:r>
              <a:rPr lang="en-US" sz="3200" dirty="0">
                <a:latin typeface="Calibri" pitchFamily="34" charset="0"/>
              </a:rPr>
              <a:t>, </a:t>
            </a:r>
            <a:r>
              <a:rPr lang="en-US" sz="3200" dirty="0" err="1">
                <a:latin typeface="Calibri" pitchFamily="34" charset="0"/>
              </a:rPr>
              <a:t>cefotetan</a:t>
            </a:r>
            <a:endParaRPr lang="en-US" sz="3200" dirty="0">
              <a:latin typeface="Calibri" pitchFamily="34" charset="0"/>
            </a:endParaRPr>
          </a:p>
          <a:p>
            <a:pPr marL="342900" indent="-342900">
              <a:lnSpc>
                <a:spcPct val="80000"/>
              </a:lnSpc>
              <a:spcBef>
                <a:spcPct val="10000"/>
              </a:spcBef>
              <a:buFont typeface="Arial" pitchFamily="34" charset="0"/>
              <a:buChar char="•"/>
            </a:pPr>
            <a:r>
              <a:rPr lang="en-US" sz="3200" u="sng" dirty="0">
                <a:latin typeface="Calibri" pitchFamily="34" charset="0"/>
              </a:rPr>
              <a:t>Uses</a:t>
            </a:r>
            <a:r>
              <a:rPr lang="en-US" sz="3200" dirty="0">
                <a:latin typeface="Calibri" pitchFamily="34" charset="0"/>
              </a:rPr>
              <a:t>: </a:t>
            </a:r>
            <a:endParaRPr lang="en-US" sz="3200" dirty="0" smtClean="0">
              <a:latin typeface="Calibri" pitchFamily="34" charset="0"/>
            </a:endParaRPr>
          </a:p>
          <a:p>
            <a:pPr marL="800100" lvl="1" indent="-342900">
              <a:lnSpc>
                <a:spcPct val="80000"/>
              </a:lnSpc>
              <a:spcBef>
                <a:spcPct val="10000"/>
              </a:spcBef>
              <a:buFont typeface="Arial" pitchFamily="34" charset="0"/>
              <a:buChar char="•"/>
            </a:pPr>
            <a:r>
              <a:rPr lang="en-US" sz="3200" dirty="0" smtClean="0">
                <a:latin typeface="Calibri" pitchFamily="34" charset="0"/>
              </a:rPr>
              <a:t>Intra-abdominal </a:t>
            </a:r>
            <a:r>
              <a:rPr lang="en-US" sz="3200" dirty="0">
                <a:latin typeface="Calibri" pitchFamily="34" charset="0"/>
              </a:rPr>
              <a:t>sepsis  (caused by </a:t>
            </a:r>
            <a:r>
              <a:rPr lang="en-US" sz="3200" dirty="0" err="1">
                <a:latin typeface="Calibri" pitchFamily="34" charset="0"/>
              </a:rPr>
              <a:t>anerobes</a:t>
            </a:r>
            <a:r>
              <a:rPr lang="en-US" sz="3200" dirty="0">
                <a:latin typeface="Calibri" pitchFamily="34" charset="0"/>
              </a:rPr>
              <a:t>)</a:t>
            </a:r>
          </a:p>
          <a:p>
            <a:pPr marL="800100" lvl="1" indent="-342900">
              <a:lnSpc>
                <a:spcPct val="80000"/>
              </a:lnSpc>
              <a:spcBef>
                <a:spcPct val="10000"/>
              </a:spcBef>
            </a:pPr>
            <a:r>
              <a:rPr lang="en-US" sz="3200" dirty="0" smtClean="0">
                <a:latin typeface="Calibri" pitchFamily="34" charset="0"/>
              </a:rPr>
              <a:t>•  Pelvic </a:t>
            </a:r>
            <a:r>
              <a:rPr lang="en-US" sz="3200" dirty="0">
                <a:latin typeface="Calibri" pitchFamily="34" charset="0"/>
              </a:rPr>
              <a:t>inflammatory diseases</a:t>
            </a:r>
          </a:p>
          <a:p>
            <a:pPr marL="800100" lvl="1" indent="-342900">
              <a:lnSpc>
                <a:spcPct val="80000"/>
              </a:lnSpc>
              <a:spcBef>
                <a:spcPct val="10000"/>
              </a:spcBef>
            </a:pPr>
            <a:r>
              <a:rPr lang="en-US" sz="3200" dirty="0" smtClean="0">
                <a:latin typeface="Calibri" pitchFamily="34" charset="0"/>
              </a:rPr>
              <a:t>•  Bronchitis</a:t>
            </a:r>
            <a:r>
              <a:rPr lang="en-US" sz="3200" dirty="0">
                <a:latin typeface="Calibri" pitchFamily="34" charset="0"/>
              </a:rPr>
              <a:t>, pneumonia &amp; </a:t>
            </a:r>
            <a:r>
              <a:rPr lang="en-US" sz="3200" dirty="0" err="1">
                <a:latin typeface="Calibri" pitchFamily="34" charset="0"/>
              </a:rPr>
              <a:t>otitis</a:t>
            </a:r>
            <a:r>
              <a:rPr lang="en-US" sz="3200" dirty="0">
                <a:latin typeface="Calibri" pitchFamily="34" charset="0"/>
              </a:rPr>
              <a:t> media</a:t>
            </a:r>
          </a:p>
          <a:p>
            <a:pPr marL="342900" indent="-342900">
              <a:lnSpc>
                <a:spcPct val="80000"/>
              </a:lnSpc>
              <a:spcBef>
                <a:spcPct val="10000"/>
              </a:spcBef>
            </a:pPr>
            <a:endParaRPr lang="en-US" sz="3200" dirty="0">
              <a:latin typeface="Calibri" pitchFamily="34" charset="0"/>
            </a:endParaRPr>
          </a:p>
          <a:p>
            <a:pPr marL="342900" indent="-342900">
              <a:lnSpc>
                <a:spcPct val="80000"/>
              </a:lnSpc>
              <a:spcBef>
                <a:spcPct val="10000"/>
              </a:spcBef>
            </a:pPr>
            <a:endParaRPr lang="en-US" sz="3200" dirty="0">
              <a:latin typeface="Calibri" pitchFamily="34" charset="0"/>
            </a:endParaRPr>
          </a:p>
        </p:txBody>
      </p:sp>
      <p:sp>
        <p:nvSpPr>
          <p:cNvPr id="6" name="Date Placeholder 5"/>
          <p:cNvSpPr>
            <a:spLocks noGrp="1"/>
          </p:cNvSpPr>
          <p:nvPr>
            <p:ph type="dt" sz="half" idx="10"/>
          </p:nvPr>
        </p:nvSpPr>
        <p:spPr/>
        <p:txBody>
          <a:bodyPr/>
          <a:lstStyle/>
          <a:p>
            <a:fld id="{37841778-6E0E-41B3-8231-8FE907F83373}"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F0C4F417-887E-4A62-8A51-DC4085A653AA}" type="slidenum">
              <a:rPr lang="en-US" smtClean="0"/>
              <a:pPr>
                <a:defRPr/>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ChangeArrowheads="1"/>
          </p:cNvSpPr>
          <p:nvPr/>
        </p:nvSpPr>
        <p:spPr bwMode="auto">
          <a:xfrm>
            <a:off x="228600" y="152400"/>
            <a:ext cx="8686800" cy="6477000"/>
          </a:xfrm>
          <a:prstGeom prst="rect">
            <a:avLst/>
          </a:prstGeom>
          <a:noFill/>
          <a:ln w="9525">
            <a:noFill/>
            <a:miter lim="800000"/>
            <a:headEnd/>
            <a:tailEnd/>
          </a:ln>
        </p:spPr>
        <p:txBody>
          <a:bodyPr/>
          <a:lstStyle/>
          <a:p>
            <a:pPr marL="342900" indent="-342900">
              <a:lnSpc>
                <a:spcPct val="80000"/>
              </a:lnSpc>
              <a:spcBef>
                <a:spcPct val="10000"/>
              </a:spcBef>
            </a:pPr>
            <a:endParaRPr lang="en-US" sz="2000" dirty="0">
              <a:latin typeface="Calibri" pitchFamily="34" charset="0"/>
            </a:endParaRPr>
          </a:p>
          <a:p>
            <a:pPr marL="342900" indent="-342900">
              <a:lnSpc>
                <a:spcPct val="80000"/>
              </a:lnSpc>
              <a:spcBef>
                <a:spcPct val="10000"/>
              </a:spcBef>
              <a:buFontTx/>
              <a:buChar char="•"/>
            </a:pPr>
            <a:r>
              <a:rPr lang="en-US" sz="3200" b="1" dirty="0">
                <a:latin typeface="Calibri" pitchFamily="34" charset="0"/>
              </a:rPr>
              <a:t>3</a:t>
            </a:r>
            <a:r>
              <a:rPr lang="en-US" sz="3200" b="1" baseline="30000" dirty="0">
                <a:latin typeface="Calibri" pitchFamily="34" charset="0"/>
              </a:rPr>
              <a:t>rd</a:t>
            </a:r>
            <a:r>
              <a:rPr lang="en-US" sz="3200" b="1" dirty="0">
                <a:latin typeface="Calibri" pitchFamily="34" charset="0"/>
              </a:rPr>
              <a:t> generation:</a:t>
            </a:r>
            <a:r>
              <a:rPr lang="en-US" sz="3200" dirty="0">
                <a:latin typeface="Calibri" pitchFamily="34" charset="0"/>
              </a:rPr>
              <a:t>	E.g. </a:t>
            </a:r>
            <a:r>
              <a:rPr lang="en-US" sz="3200" u="sng" dirty="0" err="1">
                <a:latin typeface="Calibri" pitchFamily="34" charset="0"/>
              </a:rPr>
              <a:t>Ceftriaxone</a:t>
            </a:r>
            <a:r>
              <a:rPr lang="en-US" sz="3200" dirty="0">
                <a:latin typeface="Calibri" pitchFamily="34" charset="0"/>
              </a:rPr>
              <a:t>, </a:t>
            </a:r>
            <a:r>
              <a:rPr lang="en-US" sz="3200" u="sng" dirty="0" err="1">
                <a:latin typeface="Calibri" pitchFamily="34" charset="0"/>
              </a:rPr>
              <a:t>cefotaxime</a:t>
            </a:r>
            <a:r>
              <a:rPr lang="en-US" sz="3200" dirty="0">
                <a:latin typeface="Calibri" pitchFamily="34" charset="0"/>
              </a:rPr>
              <a:t>, </a:t>
            </a:r>
            <a:r>
              <a:rPr lang="en-US" sz="3200" dirty="0" err="1">
                <a:latin typeface="Calibri" pitchFamily="34" charset="0"/>
              </a:rPr>
              <a:t>ceftazidime</a:t>
            </a:r>
            <a:r>
              <a:rPr lang="en-US" sz="3200" dirty="0">
                <a:latin typeface="Calibri" pitchFamily="34" charset="0"/>
              </a:rPr>
              <a:t>, </a:t>
            </a:r>
            <a:r>
              <a:rPr lang="en-US" sz="3200" dirty="0" err="1">
                <a:latin typeface="Calibri" pitchFamily="34" charset="0"/>
              </a:rPr>
              <a:t>ceftizoxime</a:t>
            </a:r>
            <a:r>
              <a:rPr lang="en-US" sz="3200" dirty="0">
                <a:latin typeface="Calibri" pitchFamily="34" charset="0"/>
              </a:rPr>
              <a:t>, </a:t>
            </a:r>
            <a:r>
              <a:rPr lang="en-US" sz="3200" dirty="0" err="1">
                <a:latin typeface="Calibri" pitchFamily="34" charset="0"/>
              </a:rPr>
              <a:t>cefoperazone</a:t>
            </a:r>
            <a:r>
              <a:rPr lang="en-US" sz="3200" dirty="0">
                <a:latin typeface="Calibri" pitchFamily="34" charset="0"/>
              </a:rPr>
              <a:t>, </a:t>
            </a:r>
            <a:r>
              <a:rPr lang="en-US" sz="3200" u="sng" dirty="0" err="1">
                <a:latin typeface="Calibri" pitchFamily="34" charset="0"/>
              </a:rPr>
              <a:t>cefixime</a:t>
            </a:r>
            <a:endParaRPr lang="en-US" sz="3200" u="sng" dirty="0">
              <a:latin typeface="Calibri" pitchFamily="34" charset="0"/>
            </a:endParaRPr>
          </a:p>
          <a:p>
            <a:pPr marL="342900" indent="-342900">
              <a:lnSpc>
                <a:spcPct val="80000"/>
              </a:lnSpc>
              <a:spcBef>
                <a:spcPct val="10000"/>
              </a:spcBef>
            </a:pPr>
            <a:r>
              <a:rPr lang="en-US" sz="3200" u="sng" dirty="0">
                <a:latin typeface="Calibri" pitchFamily="34" charset="0"/>
              </a:rPr>
              <a:t>Uses</a:t>
            </a:r>
            <a:r>
              <a:rPr lang="en-US" sz="3200" dirty="0">
                <a:latin typeface="Calibri" pitchFamily="34" charset="0"/>
              </a:rPr>
              <a:t>:</a:t>
            </a:r>
          </a:p>
          <a:p>
            <a:pPr marL="342900" indent="-342900">
              <a:lnSpc>
                <a:spcPct val="80000"/>
              </a:lnSpc>
              <a:spcBef>
                <a:spcPct val="10000"/>
              </a:spcBef>
            </a:pPr>
            <a:r>
              <a:rPr lang="en-US" sz="3200" dirty="0">
                <a:latin typeface="Calibri" pitchFamily="34" charset="0"/>
              </a:rPr>
              <a:t>		•Pseudomonas infections</a:t>
            </a:r>
          </a:p>
          <a:p>
            <a:pPr marL="342900" indent="-342900">
              <a:lnSpc>
                <a:spcPct val="80000"/>
              </a:lnSpc>
              <a:spcBef>
                <a:spcPct val="10000"/>
              </a:spcBef>
            </a:pPr>
            <a:r>
              <a:rPr lang="en-US" sz="3200" dirty="0">
                <a:latin typeface="Calibri" pitchFamily="34" charset="0"/>
              </a:rPr>
              <a:t>		•CNS infections- meningitis due to </a:t>
            </a:r>
            <a:r>
              <a:rPr lang="en-US" sz="3200" i="1" dirty="0">
                <a:latin typeface="Calibri" pitchFamily="34" charset="0"/>
              </a:rPr>
              <a:t>H. influenza </a:t>
            </a:r>
            <a:r>
              <a:rPr lang="en-US" sz="3200" dirty="0">
                <a:latin typeface="Calibri" pitchFamily="34" charset="0"/>
              </a:rPr>
              <a:t>in children </a:t>
            </a:r>
          </a:p>
          <a:p>
            <a:pPr marL="342900" indent="-342900">
              <a:lnSpc>
                <a:spcPct val="80000"/>
              </a:lnSpc>
              <a:spcBef>
                <a:spcPct val="10000"/>
              </a:spcBef>
            </a:pPr>
            <a:r>
              <a:rPr lang="en-US" sz="3200" dirty="0">
                <a:latin typeface="Calibri" pitchFamily="34" charset="0"/>
              </a:rPr>
              <a:t> 		•Gonorrhea</a:t>
            </a:r>
          </a:p>
          <a:p>
            <a:pPr marL="342900" indent="-342900">
              <a:lnSpc>
                <a:spcPct val="80000"/>
              </a:lnSpc>
              <a:spcBef>
                <a:spcPct val="10000"/>
              </a:spcBef>
            </a:pPr>
            <a:r>
              <a:rPr lang="en-US" sz="3200" dirty="0">
                <a:latin typeface="Calibri" pitchFamily="34" charset="0"/>
              </a:rPr>
              <a:t>		•Bone infections</a:t>
            </a:r>
          </a:p>
          <a:p>
            <a:pPr marL="342900" indent="-342900">
              <a:lnSpc>
                <a:spcPct val="80000"/>
              </a:lnSpc>
              <a:spcBef>
                <a:spcPct val="10000"/>
              </a:spcBef>
              <a:buFontTx/>
              <a:buChar char="•"/>
            </a:pPr>
            <a:r>
              <a:rPr lang="en-US" sz="3200" b="1" dirty="0">
                <a:latin typeface="Calibri" pitchFamily="34" charset="0"/>
              </a:rPr>
              <a:t>4</a:t>
            </a:r>
            <a:r>
              <a:rPr lang="en-US" sz="3200" b="1" baseline="30000" dirty="0">
                <a:latin typeface="Calibri" pitchFamily="34" charset="0"/>
              </a:rPr>
              <a:t>th</a:t>
            </a:r>
            <a:r>
              <a:rPr lang="en-US" sz="3200" b="1" dirty="0">
                <a:latin typeface="Calibri" pitchFamily="34" charset="0"/>
              </a:rPr>
              <a:t> generation:</a:t>
            </a:r>
            <a:r>
              <a:rPr lang="en-US" sz="3200" dirty="0">
                <a:latin typeface="Calibri" pitchFamily="34" charset="0"/>
              </a:rPr>
              <a:t> </a:t>
            </a:r>
            <a:r>
              <a:rPr lang="en-US" sz="3200" dirty="0" err="1">
                <a:latin typeface="Calibri" pitchFamily="34" charset="0"/>
              </a:rPr>
              <a:t>e.g</a:t>
            </a:r>
            <a:r>
              <a:rPr lang="en-US" sz="3200" dirty="0">
                <a:latin typeface="Calibri" pitchFamily="34" charset="0"/>
              </a:rPr>
              <a:t> </a:t>
            </a:r>
            <a:r>
              <a:rPr lang="en-US" sz="3200" u="sng" dirty="0" err="1">
                <a:latin typeface="Calibri" pitchFamily="34" charset="0"/>
              </a:rPr>
              <a:t>cefepime</a:t>
            </a:r>
            <a:endParaRPr lang="en-US" sz="3200" u="sng" dirty="0">
              <a:latin typeface="Calibri" pitchFamily="34" charset="0"/>
            </a:endParaRPr>
          </a:p>
          <a:p>
            <a:pPr marL="342900" indent="-342900">
              <a:lnSpc>
                <a:spcPct val="80000"/>
              </a:lnSpc>
              <a:spcBef>
                <a:spcPct val="10000"/>
              </a:spcBef>
            </a:pPr>
            <a:r>
              <a:rPr lang="en-US" sz="3200" u="sng" dirty="0">
                <a:latin typeface="Calibri" pitchFamily="34" charset="0"/>
              </a:rPr>
              <a:t>Uses</a:t>
            </a:r>
            <a:r>
              <a:rPr lang="en-US" sz="3200" dirty="0">
                <a:latin typeface="Calibri" pitchFamily="34" charset="0"/>
              </a:rPr>
              <a:t>: Pneumonia due to multidrug resistant bacteria </a:t>
            </a:r>
          </a:p>
          <a:p>
            <a:pPr marL="342900" indent="-342900">
              <a:lnSpc>
                <a:spcPct val="80000"/>
              </a:lnSpc>
              <a:spcBef>
                <a:spcPct val="10000"/>
              </a:spcBef>
            </a:pPr>
            <a:endParaRPr lang="en-US" sz="3200" u="sng" dirty="0">
              <a:latin typeface="Calibri" pitchFamily="34" charset="0"/>
            </a:endParaRPr>
          </a:p>
          <a:p>
            <a:pPr marL="342900" indent="-342900">
              <a:lnSpc>
                <a:spcPct val="80000"/>
              </a:lnSpc>
              <a:spcBef>
                <a:spcPct val="10000"/>
              </a:spcBef>
            </a:pPr>
            <a:r>
              <a:rPr lang="en-US" sz="3200" u="sng" dirty="0">
                <a:latin typeface="Calibri" pitchFamily="34" charset="0"/>
              </a:rPr>
              <a:t>Other beta-</a:t>
            </a:r>
            <a:r>
              <a:rPr lang="en-US" sz="3200" u="sng" dirty="0" err="1">
                <a:latin typeface="Calibri" pitchFamily="34" charset="0"/>
              </a:rPr>
              <a:t>lactam</a:t>
            </a:r>
            <a:r>
              <a:rPr lang="en-US" sz="3200" u="sng" dirty="0">
                <a:latin typeface="Calibri" pitchFamily="34" charset="0"/>
              </a:rPr>
              <a:t> antibiotics </a:t>
            </a:r>
            <a:r>
              <a:rPr lang="en-US" sz="3200" dirty="0">
                <a:latin typeface="Calibri" pitchFamily="34" charset="0"/>
              </a:rPr>
              <a:t>are </a:t>
            </a:r>
            <a:r>
              <a:rPr lang="en-US" sz="3200" dirty="0" err="1">
                <a:latin typeface="Calibri" pitchFamily="34" charset="0"/>
              </a:rPr>
              <a:t>carbapenems</a:t>
            </a:r>
            <a:r>
              <a:rPr lang="en-US" sz="3200" dirty="0">
                <a:latin typeface="Calibri" pitchFamily="34" charset="0"/>
              </a:rPr>
              <a:t> </a:t>
            </a:r>
            <a:r>
              <a:rPr lang="en-US" sz="3200" dirty="0" err="1">
                <a:latin typeface="Calibri" pitchFamily="34" charset="0"/>
              </a:rPr>
              <a:t>e.g</a:t>
            </a:r>
            <a:r>
              <a:rPr lang="en-US" sz="3200" dirty="0">
                <a:latin typeface="Calibri" pitchFamily="34" charset="0"/>
              </a:rPr>
              <a:t> </a:t>
            </a:r>
            <a:r>
              <a:rPr lang="en-US" sz="3200" dirty="0" err="1">
                <a:latin typeface="Calibri" pitchFamily="34" charset="0"/>
              </a:rPr>
              <a:t>imipenem</a:t>
            </a:r>
            <a:r>
              <a:rPr lang="en-US" sz="3200" dirty="0">
                <a:latin typeface="Calibri" pitchFamily="34" charset="0"/>
              </a:rPr>
              <a:t>; </a:t>
            </a:r>
            <a:r>
              <a:rPr lang="en-US" sz="3200" dirty="0" err="1">
                <a:latin typeface="Calibri" pitchFamily="34" charset="0"/>
              </a:rPr>
              <a:t>monobactams</a:t>
            </a:r>
            <a:r>
              <a:rPr lang="en-US" sz="3200" dirty="0">
                <a:latin typeface="Calibri" pitchFamily="34" charset="0"/>
              </a:rPr>
              <a:t> </a:t>
            </a:r>
            <a:r>
              <a:rPr lang="en-US" sz="3200" dirty="0" err="1">
                <a:latin typeface="Calibri" pitchFamily="34" charset="0"/>
              </a:rPr>
              <a:t>e.g</a:t>
            </a:r>
            <a:r>
              <a:rPr lang="en-US" sz="3200" dirty="0">
                <a:latin typeface="Calibri" pitchFamily="34" charset="0"/>
              </a:rPr>
              <a:t> </a:t>
            </a:r>
            <a:r>
              <a:rPr lang="en-US" sz="3200" dirty="0" err="1">
                <a:latin typeface="Calibri" pitchFamily="34" charset="0"/>
              </a:rPr>
              <a:t>aztreonam</a:t>
            </a:r>
            <a:r>
              <a:rPr lang="en-US" sz="3200" dirty="0">
                <a:latin typeface="Calibri" pitchFamily="34" charset="0"/>
              </a:rPr>
              <a:t>.</a:t>
            </a:r>
          </a:p>
        </p:txBody>
      </p:sp>
      <p:sp>
        <p:nvSpPr>
          <p:cNvPr id="6" name="Date Placeholder 5"/>
          <p:cNvSpPr>
            <a:spLocks noGrp="1"/>
          </p:cNvSpPr>
          <p:nvPr>
            <p:ph type="dt" sz="half" idx="10"/>
          </p:nvPr>
        </p:nvSpPr>
        <p:spPr/>
        <p:txBody>
          <a:bodyPr/>
          <a:lstStyle/>
          <a:p>
            <a:fld id="{765219C7-46D2-4D08-94C4-D1CD6079ECD4}"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F2160FB4-4E26-4B41-82C5-30B74903DB92}" type="slidenum">
              <a:rPr lang="en-US" smtClean="0"/>
              <a:pPr>
                <a:defRPr/>
              </a:pPr>
              <a:t>63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58">
                                            <p:txEl>
                                              <p:pRg st="1" end="1"/>
                                            </p:txEl>
                                          </p:spTgt>
                                        </p:tgtEl>
                                        <p:attrNameLst>
                                          <p:attrName>style.visibility</p:attrName>
                                        </p:attrNameLst>
                                      </p:cBhvr>
                                      <p:to>
                                        <p:strVal val="visible"/>
                                      </p:to>
                                    </p:set>
                                    <p:anim calcmode="lin" valueType="num">
                                      <p:cBhvr additive="base">
                                        <p:cTn id="7" dur="500" fill="hold"/>
                                        <p:tgtEl>
                                          <p:spTgt spid="1945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8">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458">
                                            <p:txEl>
                                              <p:pRg st="2" end="2"/>
                                            </p:txEl>
                                          </p:spTgt>
                                        </p:tgtEl>
                                        <p:attrNameLst>
                                          <p:attrName>style.visibility</p:attrName>
                                        </p:attrNameLst>
                                      </p:cBhvr>
                                      <p:to>
                                        <p:strVal val="visible"/>
                                      </p:to>
                                    </p:set>
                                    <p:anim calcmode="lin" valueType="num">
                                      <p:cBhvr additive="base">
                                        <p:cTn id="11" dur="500" fill="hold"/>
                                        <p:tgtEl>
                                          <p:spTgt spid="19458">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458">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458">
                                            <p:txEl>
                                              <p:pRg st="3" end="3"/>
                                            </p:txEl>
                                          </p:spTgt>
                                        </p:tgtEl>
                                        <p:attrNameLst>
                                          <p:attrName>style.visibility</p:attrName>
                                        </p:attrNameLst>
                                      </p:cBhvr>
                                      <p:to>
                                        <p:strVal val="visible"/>
                                      </p:to>
                                    </p:set>
                                    <p:anim calcmode="lin" valueType="num">
                                      <p:cBhvr additive="base">
                                        <p:cTn id="15" dur="500" fill="hold"/>
                                        <p:tgtEl>
                                          <p:spTgt spid="19458">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458">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9458">
                                            <p:txEl>
                                              <p:pRg st="4" end="4"/>
                                            </p:txEl>
                                          </p:spTgt>
                                        </p:tgtEl>
                                        <p:attrNameLst>
                                          <p:attrName>style.visibility</p:attrName>
                                        </p:attrNameLst>
                                      </p:cBhvr>
                                      <p:to>
                                        <p:strVal val="visible"/>
                                      </p:to>
                                    </p:set>
                                    <p:anim calcmode="lin" valueType="num">
                                      <p:cBhvr additive="base">
                                        <p:cTn id="19" dur="500" fill="hold"/>
                                        <p:tgtEl>
                                          <p:spTgt spid="1945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458">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9458">
                                            <p:txEl>
                                              <p:pRg st="5" end="5"/>
                                            </p:txEl>
                                          </p:spTgt>
                                        </p:tgtEl>
                                        <p:attrNameLst>
                                          <p:attrName>style.visibility</p:attrName>
                                        </p:attrNameLst>
                                      </p:cBhvr>
                                      <p:to>
                                        <p:strVal val="visible"/>
                                      </p:to>
                                    </p:set>
                                    <p:anim calcmode="lin" valueType="num">
                                      <p:cBhvr additive="base">
                                        <p:cTn id="23" dur="500" fill="hold"/>
                                        <p:tgtEl>
                                          <p:spTgt spid="19458">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9458">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9458">
                                            <p:txEl>
                                              <p:pRg st="6" end="6"/>
                                            </p:txEl>
                                          </p:spTgt>
                                        </p:tgtEl>
                                        <p:attrNameLst>
                                          <p:attrName>style.visibility</p:attrName>
                                        </p:attrNameLst>
                                      </p:cBhvr>
                                      <p:to>
                                        <p:strVal val="visible"/>
                                      </p:to>
                                    </p:set>
                                    <p:anim calcmode="lin" valueType="num">
                                      <p:cBhvr additive="base">
                                        <p:cTn id="27" dur="500" fill="hold"/>
                                        <p:tgtEl>
                                          <p:spTgt spid="19458">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945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9458">
                                            <p:txEl>
                                              <p:pRg st="7" end="7"/>
                                            </p:txEl>
                                          </p:spTgt>
                                        </p:tgtEl>
                                        <p:attrNameLst>
                                          <p:attrName>style.visibility</p:attrName>
                                        </p:attrNameLst>
                                      </p:cBhvr>
                                      <p:to>
                                        <p:strVal val="visible"/>
                                      </p:to>
                                    </p:set>
                                    <p:animEffect transition="in" filter="blinds(horizontal)">
                                      <p:cBhvr>
                                        <p:cTn id="33" dur="500"/>
                                        <p:tgtEl>
                                          <p:spTgt spid="19458">
                                            <p:txEl>
                                              <p:pRg st="7" end="7"/>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9458">
                                            <p:txEl>
                                              <p:pRg st="8" end="8"/>
                                            </p:txEl>
                                          </p:spTgt>
                                        </p:tgtEl>
                                        <p:attrNameLst>
                                          <p:attrName>style.visibility</p:attrName>
                                        </p:attrNameLst>
                                      </p:cBhvr>
                                      <p:to>
                                        <p:strVal val="visible"/>
                                      </p:to>
                                    </p:set>
                                    <p:animEffect transition="in" filter="blinds(horizontal)">
                                      <p:cBhvr>
                                        <p:cTn id="36" dur="500"/>
                                        <p:tgtEl>
                                          <p:spTgt spid="19458">
                                            <p:txEl>
                                              <p:pRg st="8" end="8"/>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19458">
                                            <p:txEl>
                                              <p:pRg st="10" end="10"/>
                                            </p:txEl>
                                          </p:spTgt>
                                        </p:tgtEl>
                                        <p:attrNameLst>
                                          <p:attrName>style.visibility</p:attrName>
                                        </p:attrNameLst>
                                      </p:cBhvr>
                                      <p:to>
                                        <p:strVal val="visible"/>
                                      </p:to>
                                    </p:set>
                                    <p:animEffect transition="in" filter="blinds(horizontal)">
                                      <p:cBhvr>
                                        <p:cTn id="39" dur="500"/>
                                        <p:tgtEl>
                                          <p:spTgt spid="1945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ChangeArrowheads="1"/>
          </p:cNvSpPr>
          <p:nvPr/>
        </p:nvSpPr>
        <p:spPr bwMode="auto">
          <a:xfrm>
            <a:off x="228600" y="228600"/>
            <a:ext cx="8686800" cy="6324600"/>
          </a:xfrm>
          <a:prstGeom prst="rect">
            <a:avLst/>
          </a:prstGeom>
          <a:noFill/>
          <a:ln w="9525">
            <a:noFill/>
            <a:miter lim="800000"/>
            <a:headEnd/>
            <a:tailEnd/>
          </a:ln>
        </p:spPr>
        <p:txBody>
          <a:bodyPr/>
          <a:lstStyle/>
          <a:p>
            <a:pPr marL="342900" indent="-342900">
              <a:lnSpc>
                <a:spcPct val="80000"/>
              </a:lnSpc>
              <a:spcBef>
                <a:spcPct val="20000"/>
              </a:spcBef>
            </a:pPr>
            <a:r>
              <a:rPr lang="en-US" sz="3200" b="1" dirty="0">
                <a:latin typeface="Calibri" pitchFamily="34" charset="0"/>
              </a:rPr>
              <a:t>b). VANCOMYCIN</a:t>
            </a:r>
            <a:r>
              <a:rPr lang="en-US" sz="3200" dirty="0">
                <a:latin typeface="Calibri" pitchFamily="34" charset="0"/>
              </a:rPr>
              <a:t> – </a:t>
            </a:r>
            <a:r>
              <a:rPr lang="en-US" sz="3200" dirty="0" err="1">
                <a:latin typeface="Calibri" pitchFamily="34" charset="0"/>
              </a:rPr>
              <a:t>bacteriocidal</a:t>
            </a:r>
            <a:r>
              <a:rPr lang="en-US" sz="3200" dirty="0">
                <a:latin typeface="Calibri" pitchFamily="34" charset="0"/>
              </a:rPr>
              <a:t>, </a:t>
            </a:r>
            <a:r>
              <a:rPr lang="el-GR" sz="3200" dirty="0">
                <a:latin typeface="Calibri" pitchFamily="34" charset="0"/>
              </a:rPr>
              <a:t>β</a:t>
            </a:r>
            <a:r>
              <a:rPr lang="en-US" sz="3200" dirty="0">
                <a:latin typeface="Calibri" pitchFamily="34" charset="0"/>
              </a:rPr>
              <a:t>-</a:t>
            </a:r>
            <a:r>
              <a:rPr lang="en-US" sz="3200" dirty="0" err="1">
                <a:latin typeface="Calibri" pitchFamily="34" charset="0"/>
              </a:rPr>
              <a:t>lactamase</a:t>
            </a:r>
            <a:r>
              <a:rPr lang="en-US" sz="3200" dirty="0">
                <a:latin typeface="Calibri" pitchFamily="34" charset="0"/>
              </a:rPr>
              <a:t> resistant</a:t>
            </a:r>
          </a:p>
          <a:p>
            <a:pPr marL="342900" indent="-342900">
              <a:lnSpc>
                <a:spcPct val="80000"/>
              </a:lnSpc>
              <a:spcBef>
                <a:spcPct val="20000"/>
              </a:spcBef>
            </a:pPr>
            <a:r>
              <a:rPr lang="en-US" sz="3200" b="1" dirty="0">
                <a:latin typeface="Calibri" pitchFamily="34" charset="0"/>
              </a:rPr>
              <a:t>Mechanism of action</a:t>
            </a:r>
            <a:r>
              <a:rPr lang="en-US" sz="3200" dirty="0">
                <a:latin typeface="Calibri" pitchFamily="34" charset="0"/>
              </a:rPr>
              <a:t>: inhibits bacterial cell wall synthesis.</a:t>
            </a:r>
          </a:p>
          <a:p>
            <a:pPr marL="342900" indent="-342900">
              <a:lnSpc>
                <a:spcPct val="80000"/>
              </a:lnSpc>
              <a:spcBef>
                <a:spcPct val="20000"/>
              </a:spcBef>
            </a:pPr>
            <a:r>
              <a:rPr lang="en-US" sz="3200" dirty="0">
                <a:latin typeface="Calibri" pitchFamily="34" charset="0"/>
              </a:rPr>
              <a:t>Administered : IV</a:t>
            </a:r>
          </a:p>
          <a:p>
            <a:pPr marL="342900" indent="-342900">
              <a:lnSpc>
                <a:spcPct val="80000"/>
              </a:lnSpc>
              <a:spcBef>
                <a:spcPct val="20000"/>
              </a:spcBef>
            </a:pPr>
            <a:r>
              <a:rPr lang="en-US" sz="3200" dirty="0">
                <a:latin typeface="Calibri" pitchFamily="34" charset="0"/>
              </a:rPr>
              <a:t>Distribution:  widely distributed in the body ( enters </a:t>
            </a:r>
            <a:r>
              <a:rPr lang="en-US" sz="3200" dirty="0" err="1">
                <a:latin typeface="Calibri" pitchFamily="34" charset="0"/>
              </a:rPr>
              <a:t>meninges</a:t>
            </a:r>
            <a:r>
              <a:rPr lang="en-US" sz="3200" dirty="0">
                <a:latin typeface="Calibri" pitchFamily="34" charset="0"/>
              </a:rPr>
              <a:t> if they are inflamed).</a:t>
            </a:r>
          </a:p>
          <a:p>
            <a:pPr marL="342900" indent="-342900">
              <a:lnSpc>
                <a:spcPct val="80000"/>
              </a:lnSpc>
              <a:spcBef>
                <a:spcPct val="20000"/>
              </a:spcBef>
            </a:pPr>
            <a:r>
              <a:rPr lang="en-US" sz="3200" dirty="0">
                <a:latin typeface="Calibri" pitchFamily="34" charset="0"/>
              </a:rPr>
              <a:t>Elimination: t1/2 – 8hrs, undergoes Renal excretion.</a:t>
            </a:r>
          </a:p>
          <a:p>
            <a:pPr marL="342900" indent="-342900">
              <a:lnSpc>
                <a:spcPct val="80000"/>
              </a:lnSpc>
              <a:spcBef>
                <a:spcPct val="20000"/>
              </a:spcBef>
            </a:pPr>
            <a:r>
              <a:rPr lang="en-US" sz="3200" dirty="0" smtClean="0">
                <a:latin typeface="Calibri" pitchFamily="34" charset="0"/>
              </a:rPr>
              <a:t>S/E</a:t>
            </a:r>
          </a:p>
          <a:p>
            <a:pPr marL="342900" indent="-342900">
              <a:lnSpc>
                <a:spcPct val="80000"/>
              </a:lnSpc>
              <a:spcBef>
                <a:spcPct val="20000"/>
              </a:spcBef>
            </a:pPr>
            <a:r>
              <a:rPr lang="en-US" sz="3200" dirty="0" smtClean="0">
                <a:latin typeface="Calibri" pitchFamily="34" charset="0"/>
              </a:rPr>
              <a:t>	• </a:t>
            </a:r>
            <a:r>
              <a:rPr lang="en-US" sz="3200" dirty="0" err="1" smtClean="0">
                <a:latin typeface="Calibri" pitchFamily="34" charset="0"/>
              </a:rPr>
              <a:t>ototoxic</a:t>
            </a:r>
            <a:r>
              <a:rPr lang="en-US" sz="3200" dirty="0" smtClean="0">
                <a:latin typeface="Calibri" pitchFamily="34" charset="0"/>
              </a:rPr>
              <a:t> – causing tinnitus, deafness.</a:t>
            </a:r>
          </a:p>
          <a:p>
            <a:pPr marL="342900" indent="-342900">
              <a:lnSpc>
                <a:spcPct val="80000"/>
              </a:lnSpc>
              <a:spcBef>
                <a:spcPct val="20000"/>
              </a:spcBef>
            </a:pPr>
            <a:r>
              <a:rPr lang="en-US" sz="3200" dirty="0">
                <a:latin typeface="Calibri" pitchFamily="34" charset="0"/>
              </a:rPr>
              <a:t>	• Nephrotoxic</a:t>
            </a:r>
          </a:p>
          <a:p>
            <a:pPr marL="342900" indent="-342900">
              <a:lnSpc>
                <a:spcPct val="80000"/>
              </a:lnSpc>
              <a:spcBef>
                <a:spcPct val="20000"/>
              </a:spcBef>
            </a:pPr>
            <a:r>
              <a:rPr lang="en-US" sz="3200" dirty="0">
                <a:latin typeface="Calibri" pitchFamily="34" charset="0"/>
              </a:rPr>
              <a:t>	• </a:t>
            </a:r>
            <a:r>
              <a:rPr lang="en-US" sz="3200" dirty="0" err="1">
                <a:latin typeface="Calibri" pitchFamily="34" charset="0"/>
              </a:rPr>
              <a:t>Hypersenstitivy</a:t>
            </a:r>
            <a:r>
              <a:rPr lang="en-US" sz="3200" dirty="0">
                <a:latin typeface="Calibri" pitchFamily="34" charset="0"/>
              </a:rPr>
              <a:t> reaction called maculopapular rash (REDMAN syndrome) </a:t>
            </a:r>
          </a:p>
          <a:p>
            <a:pPr marL="342900" indent="-342900">
              <a:lnSpc>
                <a:spcPct val="80000"/>
              </a:lnSpc>
              <a:spcBef>
                <a:spcPct val="20000"/>
              </a:spcBef>
            </a:pPr>
            <a:endParaRPr lang="en-US" sz="2000" dirty="0">
              <a:latin typeface="Calibri" pitchFamily="34" charset="0"/>
            </a:endParaRPr>
          </a:p>
          <a:p>
            <a:pPr marL="342900" indent="-342900">
              <a:lnSpc>
                <a:spcPct val="80000"/>
              </a:lnSpc>
              <a:spcBef>
                <a:spcPct val="20000"/>
              </a:spcBef>
            </a:pPr>
            <a:endParaRPr lang="en-US" sz="2000" dirty="0">
              <a:latin typeface="Calibri" pitchFamily="34" charset="0"/>
            </a:endParaRPr>
          </a:p>
          <a:p>
            <a:pPr marL="342900" indent="-342900">
              <a:lnSpc>
                <a:spcPct val="80000"/>
              </a:lnSpc>
              <a:spcBef>
                <a:spcPct val="20000"/>
              </a:spcBef>
            </a:pPr>
            <a:endParaRPr lang="en-US" sz="2000" dirty="0">
              <a:latin typeface="Calibri" pitchFamily="34" charset="0"/>
            </a:endParaRPr>
          </a:p>
          <a:p>
            <a:pPr marL="342900" indent="-342900">
              <a:lnSpc>
                <a:spcPct val="80000"/>
              </a:lnSpc>
              <a:spcBef>
                <a:spcPct val="20000"/>
              </a:spcBef>
            </a:pPr>
            <a:endParaRPr lang="en-US" sz="2000" dirty="0">
              <a:latin typeface="Calibri" pitchFamily="34" charset="0"/>
            </a:endParaRPr>
          </a:p>
          <a:p>
            <a:pPr marL="342900" indent="-342900">
              <a:lnSpc>
                <a:spcPct val="80000"/>
              </a:lnSpc>
              <a:spcBef>
                <a:spcPct val="20000"/>
              </a:spcBef>
            </a:pPr>
            <a:endParaRPr lang="en-US" sz="2000" dirty="0">
              <a:latin typeface="Calibri" pitchFamily="34" charset="0"/>
            </a:endParaRPr>
          </a:p>
          <a:p>
            <a:pPr marL="342900" indent="-342900">
              <a:lnSpc>
                <a:spcPct val="80000"/>
              </a:lnSpc>
              <a:spcBef>
                <a:spcPct val="20000"/>
              </a:spcBef>
            </a:pPr>
            <a:endParaRPr lang="en-US" sz="2000" dirty="0">
              <a:latin typeface="Calibri" pitchFamily="34" charset="0"/>
            </a:endParaRPr>
          </a:p>
          <a:p>
            <a:pPr marL="342900" indent="-342900">
              <a:lnSpc>
                <a:spcPct val="80000"/>
              </a:lnSpc>
              <a:spcBef>
                <a:spcPct val="20000"/>
              </a:spcBef>
            </a:pPr>
            <a:endParaRPr lang="en-US" sz="2000" dirty="0">
              <a:latin typeface="Calibri" pitchFamily="34" charset="0"/>
            </a:endParaRPr>
          </a:p>
          <a:p>
            <a:pPr marL="342900" indent="-342900">
              <a:lnSpc>
                <a:spcPct val="80000"/>
              </a:lnSpc>
              <a:spcBef>
                <a:spcPct val="20000"/>
              </a:spcBef>
            </a:pPr>
            <a:endParaRPr lang="en-US" sz="2000" dirty="0">
              <a:latin typeface="Calibri" pitchFamily="34" charset="0"/>
            </a:endParaRPr>
          </a:p>
          <a:p>
            <a:pPr marL="342900" indent="-342900">
              <a:lnSpc>
                <a:spcPct val="80000"/>
              </a:lnSpc>
              <a:spcBef>
                <a:spcPct val="20000"/>
              </a:spcBef>
            </a:pPr>
            <a:endParaRPr lang="en-US" sz="2000" dirty="0">
              <a:latin typeface="Calibri" pitchFamily="34" charset="0"/>
            </a:endParaRPr>
          </a:p>
        </p:txBody>
      </p:sp>
      <p:sp>
        <p:nvSpPr>
          <p:cNvPr id="6" name="Date Placeholder 5"/>
          <p:cNvSpPr>
            <a:spLocks noGrp="1"/>
          </p:cNvSpPr>
          <p:nvPr>
            <p:ph type="dt" sz="half" idx="10"/>
          </p:nvPr>
        </p:nvSpPr>
        <p:spPr/>
        <p:txBody>
          <a:bodyPr/>
          <a:lstStyle/>
          <a:p>
            <a:fld id="{0C7004C9-7E3C-45ED-A4C2-D91CFCAB4643}"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51644277-9183-4DE2-AB47-F849B347B6EA}" type="slidenum">
              <a:rPr lang="en-US" smtClean="0"/>
              <a:pPr>
                <a:defRPr/>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ChangeArrowheads="1"/>
          </p:cNvSpPr>
          <p:nvPr/>
        </p:nvSpPr>
        <p:spPr bwMode="auto">
          <a:xfrm>
            <a:off x="228600" y="228600"/>
            <a:ext cx="8686800" cy="6324600"/>
          </a:xfrm>
          <a:prstGeom prst="rect">
            <a:avLst/>
          </a:prstGeom>
          <a:noFill/>
          <a:ln w="9525">
            <a:noFill/>
            <a:miter lim="800000"/>
            <a:headEnd/>
            <a:tailEnd/>
          </a:ln>
        </p:spPr>
        <p:txBody>
          <a:bodyPr/>
          <a:lstStyle/>
          <a:p>
            <a:pPr marL="342900" indent="-342900">
              <a:lnSpc>
                <a:spcPct val="80000"/>
              </a:lnSpc>
              <a:spcBef>
                <a:spcPct val="20000"/>
              </a:spcBef>
            </a:pPr>
            <a:r>
              <a:rPr lang="en-US" sz="3200" dirty="0">
                <a:latin typeface="Calibri" pitchFamily="34" charset="0"/>
              </a:rPr>
              <a:t>Uses: 	</a:t>
            </a:r>
          </a:p>
          <a:p>
            <a:pPr marL="342900" indent="-342900">
              <a:lnSpc>
                <a:spcPct val="80000"/>
              </a:lnSpc>
              <a:spcBef>
                <a:spcPct val="20000"/>
              </a:spcBef>
            </a:pPr>
            <a:r>
              <a:rPr lang="en-US" sz="3200" dirty="0">
                <a:latin typeface="Calibri" pitchFamily="34" charset="0"/>
              </a:rPr>
              <a:t>	• </a:t>
            </a:r>
            <a:r>
              <a:rPr lang="en-US" sz="3200" dirty="0" smtClean="0">
                <a:latin typeface="Calibri" pitchFamily="34" charset="0"/>
              </a:rPr>
              <a:t>Drug of Choice (DOC) </a:t>
            </a:r>
            <a:r>
              <a:rPr lang="en-US" sz="3200" dirty="0">
                <a:latin typeface="Calibri" pitchFamily="34" charset="0"/>
              </a:rPr>
              <a:t>in </a:t>
            </a:r>
            <a:r>
              <a:rPr lang="en-US" sz="3200" dirty="0" err="1">
                <a:latin typeface="Calibri" pitchFamily="34" charset="0"/>
              </a:rPr>
              <a:t>pseudomembraneous</a:t>
            </a:r>
            <a:r>
              <a:rPr lang="en-US" sz="3200" dirty="0">
                <a:latin typeface="Calibri" pitchFamily="34" charset="0"/>
              </a:rPr>
              <a:t> colitis caused by </a:t>
            </a:r>
            <a:r>
              <a:rPr lang="en-US" sz="3200" i="1" dirty="0" err="1">
                <a:latin typeface="Calibri" pitchFamily="34" charset="0"/>
              </a:rPr>
              <a:t>C.difficile</a:t>
            </a:r>
            <a:endParaRPr lang="en-US" sz="3200" i="1" dirty="0">
              <a:latin typeface="Calibri" pitchFamily="34" charset="0"/>
            </a:endParaRPr>
          </a:p>
          <a:p>
            <a:pPr marL="342900" indent="-342900">
              <a:lnSpc>
                <a:spcPct val="80000"/>
              </a:lnSpc>
              <a:spcBef>
                <a:spcPct val="20000"/>
              </a:spcBef>
            </a:pPr>
            <a:r>
              <a:rPr lang="en-US" sz="3200" dirty="0">
                <a:latin typeface="Calibri" pitchFamily="34" charset="0"/>
              </a:rPr>
              <a:t>	• </a:t>
            </a:r>
            <a:r>
              <a:rPr lang="en-US" sz="3200" dirty="0" err="1">
                <a:latin typeface="Calibri" pitchFamily="34" charset="0"/>
              </a:rPr>
              <a:t>Methicillin</a:t>
            </a:r>
            <a:r>
              <a:rPr lang="en-US" sz="3200" dirty="0">
                <a:latin typeface="Calibri" pitchFamily="34" charset="0"/>
              </a:rPr>
              <a:t> Resistant Staphylococcal </a:t>
            </a:r>
            <a:r>
              <a:rPr lang="en-US" sz="3200" dirty="0" err="1">
                <a:latin typeface="Calibri" pitchFamily="34" charset="0"/>
              </a:rPr>
              <a:t>Aureus</a:t>
            </a:r>
            <a:r>
              <a:rPr lang="en-US" sz="3200" dirty="0">
                <a:latin typeface="Calibri" pitchFamily="34" charset="0"/>
              </a:rPr>
              <a:t> (MRSA) infections- </a:t>
            </a:r>
          </a:p>
          <a:p>
            <a:pPr marL="342900" indent="-342900">
              <a:lnSpc>
                <a:spcPct val="80000"/>
              </a:lnSpc>
              <a:spcBef>
                <a:spcPct val="20000"/>
              </a:spcBef>
            </a:pPr>
            <a:r>
              <a:rPr lang="en-US" sz="3200" dirty="0">
                <a:latin typeface="Calibri" pitchFamily="34" charset="0"/>
              </a:rPr>
              <a:t>	• Streptococcal Endocarditis in combination with an </a:t>
            </a:r>
            <a:r>
              <a:rPr lang="en-US" sz="3200" dirty="0" err="1" smtClean="0">
                <a:latin typeface="Calibri" pitchFamily="34" charset="0"/>
              </a:rPr>
              <a:t>aminoglycoside</a:t>
            </a:r>
            <a:r>
              <a:rPr lang="en-US" sz="3200" dirty="0" smtClean="0">
                <a:latin typeface="Calibri" pitchFamily="34" charset="0"/>
              </a:rPr>
              <a:t>.</a:t>
            </a:r>
          </a:p>
          <a:p>
            <a:pPr marL="342900" indent="-342900">
              <a:lnSpc>
                <a:spcPct val="80000"/>
              </a:lnSpc>
              <a:spcBef>
                <a:spcPct val="20000"/>
              </a:spcBef>
              <a:buFont typeface="Arial" pitchFamily="34" charset="0"/>
              <a:buChar char="•"/>
            </a:pPr>
            <a:r>
              <a:rPr lang="en-US" sz="3200" dirty="0" smtClean="0">
                <a:latin typeface="Calibri" pitchFamily="34" charset="0"/>
              </a:rPr>
              <a:t>Other </a:t>
            </a:r>
            <a:r>
              <a:rPr lang="en-US" sz="3200" dirty="0">
                <a:latin typeface="Calibri" pitchFamily="34" charset="0"/>
              </a:rPr>
              <a:t>inhibitors of cell wall synthesis include: </a:t>
            </a:r>
            <a:r>
              <a:rPr lang="en-US" sz="3200" dirty="0" err="1">
                <a:latin typeface="Calibri" pitchFamily="34" charset="0"/>
              </a:rPr>
              <a:t>Teicoplanin</a:t>
            </a:r>
            <a:r>
              <a:rPr lang="en-US" sz="3200" dirty="0">
                <a:latin typeface="Calibri" pitchFamily="34" charset="0"/>
              </a:rPr>
              <a:t>, </a:t>
            </a:r>
            <a:r>
              <a:rPr lang="en-US" sz="3200" dirty="0" err="1">
                <a:latin typeface="Calibri" pitchFamily="34" charset="0"/>
              </a:rPr>
              <a:t>fosfomycin</a:t>
            </a:r>
            <a:r>
              <a:rPr lang="en-US" sz="3200" dirty="0">
                <a:latin typeface="Calibri" pitchFamily="34" charset="0"/>
              </a:rPr>
              <a:t>, </a:t>
            </a:r>
            <a:r>
              <a:rPr lang="en-US" sz="3200" dirty="0" err="1">
                <a:latin typeface="Calibri" pitchFamily="34" charset="0"/>
              </a:rPr>
              <a:t>bacitracin</a:t>
            </a:r>
            <a:r>
              <a:rPr lang="en-US" sz="3200" dirty="0">
                <a:latin typeface="Calibri" pitchFamily="34" charset="0"/>
              </a:rPr>
              <a:t>, </a:t>
            </a:r>
            <a:r>
              <a:rPr lang="en-US" sz="3200" dirty="0" err="1">
                <a:latin typeface="Calibri" pitchFamily="34" charset="0"/>
              </a:rPr>
              <a:t>cycloserine</a:t>
            </a:r>
            <a:r>
              <a:rPr lang="en-US" sz="3200" dirty="0">
                <a:latin typeface="Calibri" pitchFamily="34" charset="0"/>
              </a:rPr>
              <a:t>. </a:t>
            </a:r>
          </a:p>
          <a:p>
            <a:pPr marL="342900" indent="-342900">
              <a:lnSpc>
                <a:spcPct val="80000"/>
              </a:lnSpc>
              <a:spcBef>
                <a:spcPct val="20000"/>
              </a:spcBef>
            </a:pPr>
            <a:endParaRPr lang="en-US" sz="2000" dirty="0">
              <a:latin typeface="Calibri" pitchFamily="34" charset="0"/>
            </a:endParaRPr>
          </a:p>
          <a:p>
            <a:pPr marL="342900" indent="-342900">
              <a:lnSpc>
                <a:spcPct val="80000"/>
              </a:lnSpc>
              <a:spcBef>
                <a:spcPct val="20000"/>
              </a:spcBef>
            </a:pPr>
            <a:endParaRPr lang="en-US" sz="2000" dirty="0">
              <a:latin typeface="Calibri" pitchFamily="34" charset="0"/>
            </a:endParaRPr>
          </a:p>
          <a:p>
            <a:pPr marL="342900" indent="-342900">
              <a:lnSpc>
                <a:spcPct val="80000"/>
              </a:lnSpc>
              <a:spcBef>
                <a:spcPct val="20000"/>
              </a:spcBef>
            </a:pPr>
            <a:endParaRPr lang="en-US" sz="2000" dirty="0">
              <a:latin typeface="Calibri" pitchFamily="34" charset="0"/>
            </a:endParaRPr>
          </a:p>
          <a:p>
            <a:pPr marL="342900" indent="-342900">
              <a:lnSpc>
                <a:spcPct val="80000"/>
              </a:lnSpc>
              <a:spcBef>
                <a:spcPct val="20000"/>
              </a:spcBef>
            </a:pPr>
            <a:endParaRPr lang="en-US" sz="2000" dirty="0">
              <a:latin typeface="Calibri" pitchFamily="34" charset="0"/>
            </a:endParaRPr>
          </a:p>
          <a:p>
            <a:pPr marL="342900" indent="-342900">
              <a:lnSpc>
                <a:spcPct val="80000"/>
              </a:lnSpc>
              <a:spcBef>
                <a:spcPct val="20000"/>
              </a:spcBef>
            </a:pPr>
            <a:endParaRPr lang="en-US" sz="2000" dirty="0">
              <a:latin typeface="Calibri" pitchFamily="34" charset="0"/>
            </a:endParaRPr>
          </a:p>
          <a:p>
            <a:pPr marL="342900" indent="-342900">
              <a:lnSpc>
                <a:spcPct val="80000"/>
              </a:lnSpc>
              <a:spcBef>
                <a:spcPct val="20000"/>
              </a:spcBef>
            </a:pPr>
            <a:endParaRPr lang="en-US" sz="2000" dirty="0">
              <a:latin typeface="Calibri" pitchFamily="34" charset="0"/>
            </a:endParaRPr>
          </a:p>
          <a:p>
            <a:pPr marL="342900" indent="-342900">
              <a:lnSpc>
                <a:spcPct val="80000"/>
              </a:lnSpc>
              <a:spcBef>
                <a:spcPct val="20000"/>
              </a:spcBef>
            </a:pPr>
            <a:endParaRPr lang="en-US" sz="2000" dirty="0">
              <a:latin typeface="Calibri" pitchFamily="34" charset="0"/>
            </a:endParaRPr>
          </a:p>
          <a:p>
            <a:pPr marL="342900" indent="-342900">
              <a:lnSpc>
                <a:spcPct val="80000"/>
              </a:lnSpc>
              <a:spcBef>
                <a:spcPct val="20000"/>
              </a:spcBef>
            </a:pPr>
            <a:endParaRPr lang="en-US" sz="2000" dirty="0">
              <a:latin typeface="Calibri" pitchFamily="34" charset="0"/>
            </a:endParaRPr>
          </a:p>
          <a:p>
            <a:pPr marL="342900" indent="-342900">
              <a:lnSpc>
                <a:spcPct val="80000"/>
              </a:lnSpc>
              <a:spcBef>
                <a:spcPct val="20000"/>
              </a:spcBef>
            </a:pPr>
            <a:endParaRPr lang="en-US" sz="2000" dirty="0">
              <a:latin typeface="Calibri" pitchFamily="34" charset="0"/>
            </a:endParaRPr>
          </a:p>
        </p:txBody>
      </p:sp>
      <p:sp>
        <p:nvSpPr>
          <p:cNvPr id="6" name="Date Placeholder 5"/>
          <p:cNvSpPr>
            <a:spLocks noGrp="1"/>
          </p:cNvSpPr>
          <p:nvPr>
            <p:ph type="dt" sz="half" idx="10"/>
          </p:nvPr>
        </p:nvSpPr>
        <p:spPr/>
        <p:txBody>
          <a:bodyPr/>
          <a:lstStyle/>
          <a:p>
            <a:fld id="{BBD5600D-EA1D-448C-82D8-086313227594}"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6FE8A389-73CF-46F2-BA75-7C678230A53C}" type="slidenum">
              <a:rPr lang="en-US" smtClean="0"/>
              <a:pPr>
                <a:defRPr/>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4" name="Date Placeholder 3"/>
          <p:cNvSpPr>
            <a:spLocks noGrp="1"/>
          </p:cNvSpPr>
          <p:nvPr>
            <p:ph type="dt" sz="half" idx="10"/>
          </p:nvPr>
        </p:nvSpPr>
        <p:spPr/>
        <p:txBody>
          <a:bodyPr/>
          <a:lstStyle/>
          <a:p>
            <a:fld id="{956E7772-EC15-48DB-9778-D6916BF58441}"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6" name="Slide Number Placeholder 5"/>
          <p:cNvSpPr>
            <a:spLocks noGrp="1"/>
          </p:cNvSpPr>
          <p:nvPr>
            <p:ph type="sldNum" sz="quarter" idx="12"/>
          </p:nvPr>
        </p:nvSpPr>
        <p:spPr/>
        <p:txBody>
          <a:bodyPr/>
          <a:lstStyle/>
          <a:p>
            <a:fld id="{B3FF6EFA-CE3E-45B5-8032-ADD62FD9E906}" type="slidenum">
              <a:rPr lang="en-US" smtClean="0"/>
              <a:pPr/>
              <a:t>66</a:t>
            </a:fld>
            <a:endParaRPr lang="en-US"/>
          </a:p>
        </p:txBody>
      </p:sp>
      <p:sp>
        <p:nvSpPr>
          <p:cNvPr id="3" name="Content Placeholder 2"/>
          <p:cNvSpPr>
            <a:spLocks noGrp="1"/>
          </p:cNvSpPr>
          <p:nvPr>
            <p:ph sz="quarter" idx="1"/>
          </p:nvPr>
        </p:nvSpPr>
        <p:spPr/>
        <p:txBody>
          <a:bodyPr/>
          <a:lstStyle/>
          <a:p>
            <a:r>
              <a:rPr lang="en-US" dirty="0" smtClean="0"/>
              <a:t>For every class of drugs:</a:t>
            </a:r>
          </a:p>
          <a:p>
            <a:pPr lvl="1"/>
            <a:r>
              <a:rPr lang="en-US" dirty="0" smtClean="0"/>
              <a:t>Mode of action</a:t>
            </a:r>
          </a:p>
          <a:p>
            <a:pPr lvl="1"/>
            <a:r>
              <a:rPr lang="en-US" dirty="0" smtClean="0"/>
              <a:t>At least two examples</a:t>
            </a:r>
          </a:p>
          <a:p>
            <a:pPr lvl="1"/>
            <a:r>
              <a:rPr lang="en-US" dirty="0" smtClean="0"/>
              <a:t>indications</a:t>
            </a:r>
          </a:p>
          <a:p>
            <a:pPr lvl="1"/>
            <a:r>
              <a:rPr lang="en-US" dirty="0" smtClean="0"/>
              <a:t>Side effects</a:t>
            </a:r>
          </a:p>
          <a:p>
            <a:pPr lvl="1"/>
            <a:r>
              <a:rPr lang="en-US" dirty="0" smtClean="0"/>
              <a:t>Nursing considerations</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ChangeArrowheads="1"/>
          </p:cNvSpPr>
          <p:nvPr/>
        </p:nvSpPr>
        <p:spPr bwMode="auto">
          <a:xfrm>
            <a:off x="457200" y="228600"/>
            <a:ext cx="8458200" cy="6553200"/>
          </a:xfrm>
          <a:prstGeom prst="rect">
            <a:avLst/>
          </a:prstGeom>
          <a:noFill/>
          <a:ln w="9525">
            <a:noFill/>
            <a:miter lim="800000"/>
            <a:headEnd/>
            <a:tailEnd/>
          </a:ln>
        </p:spPr>
        <p:txBody>
          <a:bodyPr/>
          <a:lstStyle/>
          <a:p>
            <a:pPr marL="342900" indent="-342900">
              <a:lnSpc>
                <a:spcPct val="80000"/>
              </a:lnSpc>
              <a:spcBef>
                <a:spcPct val="20000"/>
              </a:spcBef>
            </a:pPr>
            <a:r>
              <a:rPr lang="en-US" sz="3200" b="1" u="sng" dirty="0">
                <a:latin typeface="Calibri" pitchFamily="34" charset="0"/>
              </a:rPr>
              <a:t>2. Protein synthesis inhibitors</a:t>
            </a:r>
          </a:p>
          <a:p>
            <a:pPr marL="342900" indent="-342900">
              <a:lnSpc>
                <a:spcPct val="80000"/>
              </a:lnSpc>
              <a:spcBef>
                <a:spcPct val="20000"/>
              </a:spcBef>
            </a:pPr>
            <a:r>
              <a:rPr lang="en-US" sz="3200" b="1" dirty="0">
                <a:latin typeface="Calibri" pitchFamily="34" charset="0"/>
              </a:rPr>
              <a:t>a). </a:t>
            </a:r>
            <a:r>
              <a:rPr lang="en-US" sz="3200" b="1" dirty="0" err="1">
                <a:latin typeface="Calibri" pitchFamily="34" charset="0"/>
              </a:rPr>
              <a:t>Tetracylines</a:t>
            </a:r>
            <a:r>
              <a:rPr lang="en-US" sz="3200" dirty="0">
                <a:latin typeface="Calibri" pitchFamily="34" charset="0"/>
              </a:rPr>
              <a:t>– </a:t>
            </a:r>
            <a:r>
              <a:rPr lang="en-US" sz="3200" dirty="0" err="1">
                <a:latin typeface="Calibri" pitchFamily="34" charset="0"/>
              </a:rPr>
              <a:t>Bacteriostatic</a:t>
            </a:r>
            <a:endParaRPr lang="en-US" sz="3200" dirty="0">
              <a:latin typeface="Calibri" pitchFamily="34" charset="0"/>
            </a:endParaRPr>
          </a:p>
          <a:p>
            <a:pPr marL="342900" indent="-342900">
              <a:lnSpc>
                <a:spcPct val="80000"/>
              </a:lnSpc>
              <a:spcBef>
                <a:spcPct val="20000"/>
              </a:spcBef>
            </a:pPr>
            <a:r>
              <a:rPr lang="en-US" sz="3200" b="1" u="sng" dirty="0">
                <a:latin typeface="Calibri" pitchFamily="34" charset="0"/>
              </a:rPr>
              <a:t>Mechanism: </a:t>
            </a:r>
            <a:r>
              <a:rPr lang="en-US" sz="3200" u="sng" dirty="0">
                <a:latin typeface="Calibri" pitchFamily="34" charset="0"/>
              </a:rPr>
              <a:t>binds reversibly to the 30s ribosomal subunit to inhibit protein synthesis. </a:t>
            </a:r>
          </a:p>
          <a:p>
            <a:pPr marL="342900" indent="-342900">
              <a:lnSpc>
                <a:spcPct val="80000"/>
              </a:lnSpc>
              <a:spcBef>
                <a:spcPct val="20000"/>
              </a:spcBef>
            </a:pPr>
            <a:r>
              <a:rPr lang="en-US" sz="3200" dirty="0">
                <a:latin typeface="Calibri" pitchFamily="34" charset="0"/>
              </a:rPr>
              <a:t>E.g. </a:t>
            </a:r>
            <a:r>
              <a:rPr lang="en-US" sz="3200" b="1" dirty="0">
                <a:latin typeface="Calibri" pitchFamily="34" charset="0"/>
              </a:rPr>
              <a:t>tetracycline, </a:t>
            </a:r>
            <a:r>
              <a:rPr lang="en-US" sz="3200" b="1" dirty="0" err="1" smtClean="0">
                <a:latin typeface="Calibri" pitchFamily="34" charset="0"/>
              </a:rPr>
              <a:t>doxycycline</a:t>
            </a:r>
            <a:r>
              <a:rPr lang="en-US" sz="3200" b="1" dirty="0" smtClean="0">
                <a:latin typeface="Calibri" pitchFamily="34" charset="0"/>
              </a:rPr>
              <a:t>, </a:t>
            </a:r>
            <a:r>
              <a:rPr lang="en-US" sz="3200" b="1" dirty="0" err="1" smtClean="0">
                <a:latin typeface="Calibri" pitchFamily="34" charset="0"/>
              </a:rPr>
              <a:t>minocyline</a:t>
            </a:r>
            <a:r>
              <a:rPr lang="en-US" sz="3200" b="1" dirty="0" smtClean="0">
                <a:latin typeface="Calibri" pitchFamily="34" charset="0"/>
              </a:rPr>
              <a:t>, </a:t>
            </a:r>
            <a:r>
              <a:rPr lang="en-US" sz="3200" dirty="0" smtClean="0">
                <a:latin typeface="Calibri" pitchFamily="34" charset="0"/>
              </a:rPr>
              <a:t>chlortetracycline</a:t>
            </a:r>
            <a:r>
              <a:rPr lang="en-US" sz="3200" dirty="0">
                <a:latin typeface="Calibri" pitchFamily="34" charset="0"/>
              </a:rPr>
              <a:t>, </a:t>
            </a:r>
            <a:r>
              <a:rPr lang="en-US" sz="3200" dirty="0" err="1">
                <a:latin typeface="Calibri" pitchFamily="34" charset="0"/>
              </a:rPr>
              <a:t>oxytetracycline</a:t>
            </a:r>
            <a:r>
              <a:rPr lang="en-US" sz="3200" dirty="0" smtClean="0">
                <a:latin typeface="Calibri" pitchFamily="34" charset="0"/>
              </a:rPr>
              <a:t>,, </a:t>
            </a:r>
            <a:r>
              <a:rPr lang="en-US" sz="3200" dirty="0" err="1">
                <a:latin typeface="Calibri" pitchFamily="34" charset="0"/>
              </a:rPr>
              <a:t>demeclocycline</a:t>
            </a:r>
            <a:endParaRPr lang="en-US" sz="3200" dirty="0">
              <a:latin typeface="Calibri" pitchFamily="34" charset="0"/>
            </a:endParaRPr>
          </a:p>
          <a:p>
            <a:pPr marL="342900" indent="-342900">
              <a:lnSpc>
                <a:spcPct val="80000"/>
              </a:lnSpc>
              <a:spcBef>
                <a:spcPct val="20000"/>
              </a:spcBef>
            </a:pPr>
            <a:r>
              <a:rPr lang="en-US" sz="3200" b="1" dirty="0">
                <a:latin typeface="Calibri" pitchFamily="34" charset="0"/>
              </a:rPr>
              <a:t>Administered</a:t>
            </a:r>
            <a:r>
              <a:rPr lang="en-US" sz="3200" dirty="0">
                <a:latin typeface="Calibri" pitchFamily="34" charset="0"/>
              </a:rPr>
              <a:t> – per oral.</a:t>
            </a:r>
          </a:p>
          <a:p>
            <a:pPr marL="342900" indent="-342900">
              <a:lnSpc>
                <a:spcPct val="80000"/>
              </a:lnSpc>
              <a:spcBef>
                <a:spcPct val="20000"/>
              </a:spcBef>
            </a:pPr>
            <a:r>
              <a:rPr lang="en-US" sz="3200" b="1" dirty="0">
                <a:latin typeface="Calibri" pitchFamily="34" charset="0"/>
              </a:rPr>
              <a:t>Absorption-</a:t>
            </a:r>
            <a:r>
              <a:rPr lang="en-US" sz="3200" dirty="0">
                <a:latin typeface="Calibri" pitchFamily="34" charset="0"/>
              </a:rPr>
              <a:t> moderate, impaired in presence of metal ions  &amp; presence of food but </a:t>
            </a:r>
            <a:r>
              <a:rPr lang="en-US" sz="3200" dirty="0" err="1">
                <a:latin typeface="Calibri" pitchFamily="34" charset="0"/>
              </a:rPr>
              <a:t>doxyclycline</a:t>
            </a:r>
            <a:r>
              <a:rPr lang="en-US" sz="3200" dirty="0">
                <a:latin typeface="Calibri" pitchFamily="34" charset="0"/>
              </a:rPr>
              <a:t> and </a:t>
            </a:r>
            <a:r>
              <a:rPr lang="en-US" sz="3200" dirty="0" err="1">
                <a:latin typeface="Calibri" pitchFamily="34" charset="0"/>
              </a:rPr>
              <a:t>minocyline</a:t>
            </a:r>
            <a:r>
              <a:rPr lang="en-US" sz="3200" dirty="0">
                <a:latin typeface="Calibri" pitchFamily="34" charset="0"/>
              </a:rPr>
              <a:t> are completely absorbed.</a:t>
            </a:r>
          </a:p>
          <a:p>
            <a:pPr marL="342900" indent="-342900">
              <a:lnSpc>
                <a:spcPct val="80000"/>
              </a:lnSpc>
              <a:spcBef>
                <a:spcPct val="20000"/>
              </a:spcBef>
            </a:pPr>
            <a:r>
              <a:rPr lang="en-US" sz="3200" b="1" dirty="0">
                <a:latin typeface="Calibri" pitchFamily="34" charset="0"/>
              </a:rPr>
              <a:t>Distribution:</a:t>
            </a:r>
            <a:r>
              <a:rPr lang="en-US" sz="3200" dirty="0">
                <a:latin typeface="Calibri" pitchFamily="34" charset="0"/>
              </a:rPr>
              <a:t> wide including placenta, breast milk but not </a:t>
            </a:r>
            <a:r>
              <a:rPr lang="en-US" sz="3200" dirty="0" err="1">
                <a:latin typeface="Calibri" pitchFamily="34" charset="0"/>
              </a:rPr>
              <a:t>meninges</a:t>
            </a:r>
            <a:endParaRPr lang="en-US" sz="3200" dirty="0">
              <a:latin typeface="Calibri" pitchFamily="34" charset="0"/>
            </a:endParaRPr>
          </a:p>
          <a:p>
            <a:pPr marL="342900" indent="-342900">
              <a:lnSpc>
                <a:spcPct val="80000"/>
              </a:lnSpc>
              <a:spcBef>
                <a:spcPct val="20000"/>
              </a:spcBef>
            </a:pPr>
            <a:r>
              <a:rPr lang="en-US" sz="3200" b="1" dirty="0">
                <a:latin typeface="Calibri" pitchFamily="34" charset="0"/>
              </a:rPr>
              <a:t>Elimination:</a:t>
            </a:r>
            <a:r>
              <a:rPr lang="en-US" sz="3200" dirty="0">
                <a:latin typeface="Calibri" pitchFamily="34" charset="0"/>
              </a:rPr>
              <a:t> </a:t>
            </a:r>
            <a:r>
              <a:rPr lang="en-US" sz="3200" dirty="0" err="1">
                <a:latin typeface="Calibri" pitchFamily="34" charset="0"/>
              </a:rPr>
              <a:t>Biliary</a:t>
            </a:r>
            <a:r>
              <a:rPr lang="en-US" sz="3200" dirty="0">
                <a:latin typeface="Calibri" pitchFamily="34" charset="0"/>
              </a:rPr>
              <a:t> and renal excretion </a:t>
            </a:r>
          </a:p>
        </p:txBody>
      </p:sp>
      <p:sp>
        <p:nvSpPr>
          <p:cNvPr id="6" name="Date Placeholder 5"/>
          <p:cNvSpPr>
            <a:spLocks noGrp="1"/>
          </p:cNvSpPr>
          <p:nvPr>
            <p:ph type="dt" sz="half" idx="10"/>
          </p:nvPr>
        </p:nvSpPr>
        <p:spPr/>
        <p:txBody>
          <a:bodyPr/>
          <a:lstStyle/>
          <a:p>
            <a:fld id="{AE835639-A2B2-47D5-8BE4-A4D0F3F877AF}"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B0BA500B-5569-4568-BD75-B47B98520C5B}" type="slidenum">
              <a:rPr lang="en-US" smtClean="0"/>
              <a:pPr>
                <a:defRPr/>
              </a:pPr>
              <a:t>67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blinds(horizontal)">
                                      <p:cBhvr>
                                        <p:cTn id="7" dur="500"/>
                                        <p:tgtEl>
                                          <p:spTgt spid="225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530">
                                            <p:txEl>
                                              <p:pRg st="1" end="1"/>
                                            </p:txEl>
                                          </p:spTgt>
                                        </p:tgtEl>
                                        <p:attrNameLst>
                                          <p:attrName>style.visibility</p:attrName>
                                        </p:attrNameLst>
                                      </p:cBhvr>
                                      <p:to>
                                        <p:strVal val="visible"/>
                                      </p:to>
                                    </p:set>
                                    <p:animEffect transition="in" filter="blinds(horizontal)">
                                      <p:cBhvr>
                                        <p:cTn id="12" dur="500"/>
                                        <p:tgtEl>
                                          <p:spTgt spid="22530">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2530">
                                            <p:txEl>
                                              <p:pRg st="2" end="2"/>
                                            </p:txEl>
                                          </p:spTgt>
                                        </p:tgtEl>
                                        <p:attrNameLst>
                                          <p:attrName>style.visibility</p:attrName>
                                        </p:attrNameLst>
                                      </p:cBhvr>
                                      <p:to>
                                        <p:strVal val="visible"/>
                                      </p:to>
                                    </p:set>
                                    <p:animEffect transition="in" filter="blinds(horizontal)">
                                      <p:cBhvr>
                                        <p:cTn id="15" dur="500"/>
                                        <p:tgtEl>
                                          <p:spTgt spid="22530">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2530">
                                            <p:txEl>
                                              <p:pRg st="3" end="3"/>
                                            </p:txEl>
                                          </p:spTgt>
                                        </p:tgtEl>
                                        <p:attrNameLst>
                                          <p:attrName>style.visibility</p:attrName>
                                        </p:attrNameLst>
                                      </p:cBhvr>
                                      <p:to>
                                        <p:strVal val="visible"/>
                                      </p:to>
                                    </p:set>
                                    <p:animEffect transition="in" filter="blinds(horizontal)">
                                      <p:cBhvr>
                                        <p:cTn id="18" dur="500"/>
                                        <p:tgtEl>
                                          <p:spTgt spid="22530">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2530">
                                            <p:txEl>
                                              <p:pRg st="4" end="4"/>
                                            </p:txEl>
                                          </p:spTgt>
                                        </p:tgtEl>
                                        <p:attrNameLst>
                                          <p:attrName>style.visibility</p:attrName>
                                        </p:attrNameLst>
                                      </p:cBhvr>
                                      <p:to>
                                        <p:strVal val="visible"/>
                                      </p:to>
                                    </p:set>
                                    <p:animEffect transition="in" filter="blinds(horizontal)">
                                      <p:cBhvr>
                                        <p:cTn id="23" dur="500"/>
                                        <p:tgtEl>
                                          <p:spTgt spid="22530">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2530">
                                            <p:txEl>
                                              <p:pRg st="5" end="5"/>
                                            </p:txEl>
                                          </p:spTgt>
                                        </p:tgtEl>
                                        <p:attrNameLst>
                                          <p:attrName>style.visibility</p:attrName>
                                        </p:attrNameLst>
                                      </p:cBhvr>
                                      <p:to>
                                        <p:strVal val="visible"/>
                                      </p:to>
                                    </p:set>
                                    <p:animEffect transition="in" filter="blinds(horizontal)">
                                      <p:cBhvr>
                                        <p:cTn id="26" dur="500"/>
                                        <p:tgtEl>
                                          <p:spTgt spid="22530">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2530">
                                            <p:txEl>
                                              <p:pRg st="6" end="6"/>
                                            </p:txEl>
                                          </p:spTgt>
                                        </p:tgtEl>
                                        <p:attrNameLst>
                                          <p:attrName>style.visibility</p:attrName>
                                        </p:attrNameLst>
                                      </p:cBhvr>
                                      <p:to>
                                        <p:strVal val="visible"/>
                                      </p:to>
                                    </p:set>
                                    <p:animEffect transition="in" filter="blinds(horizontal)">
                                      <p:cBhvr>
                                        <p:cTn id="29" dur="500"/>
                                        <p:tgtEl>
                                          <p:spTgt spid="22530">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22530">
                                            <p:txEl>
                                              <p:pRg st="7" end="7"/>
                                            </p:txEl>
                                          </p:spTgt>
                                        </p:tgtEl>
                                        <p:attrNameLst>
                                          <p:attrName>style.visibility</p:attrName>
                                        </p:attrNameLst>
                                      </p:cBhvr>
                                      <p:to>
                                        <p:strVal val="visible"/>
                                      </p:to>
                                    </p:set>
                                    <p:animEffect transition="in" filter="blinds(horizontal)">
                                      <p:cBhvr>
                                        <p:cTn id="32" dur="500"/>
                                        <p:tgtEl>
                                          <p:spTgt spid="2253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ChangeArrowheads="1"/>
          </p:cNvSpPr>
          <p:nvPr/>
        </p:nvSpPr>
        <p:spPr bwMode="auto">
          <a:xfrm>
            <a:off x="457200" y="228600"/>
            <a:ext cx="8458200" cy="6553200"/>
          </a:xfrm>
          <a:prstGeom prst="rect">
            <a:avLst/>
          </a:prstGeom>
          <a:noFill/>
          <a:ln w="9525">
            <a:noFill/>
            <a:miter lim="800000"/>
            <a:headEnd/>
            <a:tailEnd/>
          </a:ln>
        </p:spPr>
        <p:txBody>
          <a:bodyPr/>
          <a:lstStyle/>
          <a:p>
            <a:pPr marL="342900" indent="-342900">
              <a:lnSpc>
                <a:spcPct val="80000"/>
              </a:lnSpc>
              <a:spcBef>
                <a:spcPct val="20000"/>
              </a:spcBef>
            </a:pPr>
            <a:r>
              <a:rPr lang="en-US" sz="3200" b="1" dirty="0">
                <a:latin typeface="Calibri" pitchFamily="34" charset="0"/>
              </a:rPr>
              <a:t>S/E</a:t>
            </a:r>
          </a:p>
          <a:p>
            <a:pPr marL="342900" indent="-342900">
              <a:lnSpc>
                <a:spcPct val="80000"/>
              </a:lnSpc>
              <a:spcBef>
                <a:spcPct val="20000"/>
              </a:spcBef>
            </a:pPr>
            <a:r>
              <a:rPr lang="en-US" sz="3200" dirty="0">
                <a:latin typeface="Calibri" pitchFamily="34" charset="0"/>
              </a:rPr>
              <a:t>	1) GIT irritation, Diarrhea, opportunistic infections</a:t>
            </a:r>
          </a:p>
          <a:p>
            <a:pPr marL="342900" indent="-342900">
              <a:lnSpc>
                <a:spcPct val="80000"/>
              </a:lnSpc>
              <a:spcBef>
                <a:spcPct val="20000"/>
              </a:spcBef>
            </a:pPr>
            <a:r>
              <a:rPr lang="en-US" sz="3200" dirty="0">
                <a:latin typeface="Calibri" pitchFamily="34" charset="0"/>
              </a:rPr>
              <a:t>	2) Deposited in growing bones, teeth to cause discoloration and bone deformity.</a:t>
            </a:r>
          </a:p>
          <a:p>
            <a:pPr marL="342900" indent="-342900">
              <a:lnSpc>
                <a:spcPct val="80000"/>
              </a:lnSpc>
              <a:spcBef>
                <a:spcPct val="20000"/>
              </a:spcBef>
            </a:pPr>
            <a:r>
              <a:rPr lang="en-US" sz="3200" dirty="0">
                <a:latin typeface="Calibri" pitchFamily="34" charset="0"/>
              </a:rPr>
              <a:t>	3) Photosensitivity (especially with </a:t>
            </a:r>
            <a:r>
              <a:rPr lang="en-US" sz="3200" dirty="0" err="1">
                <a:latin typeface="Calibri" pitchFamily="34" charset="0"/>
              </a:rPr>
              <a:t>Doxycycline</a:t>
            </a:r>
            <a:r>
              <a:rPr lang="en-US" sz="3200" dirty="0">
                <a:latin typeface="Calibri" pitchFamily="34" charset="0"/>
              </a:rPr>
              <a:t>)</a:t>
            </a:r>
          </a:p>
          <a:p>
            <a:pPr marL="342900" indent="-342900">
              <a:lnSpc>
                <a:spcPct val="80000"/>
              </a:lnSpc>
              <a:spcBef>
                <a:spcPct val="20000"/>
              </a:spcBef>
            </a:pPr>
            <a:r>
              <a:rPr lang="en-US" sz="3200" dirty="0">
                <a:latin typeface="Calibri" pitchFamily="34" charset="0"/>
              </a:rPr>
              <a:t>	4) </a:t>
            </a:r>
            <a:r>
              <a:rPr lang="en-US" sz="3200" dirty="0" err="1">
                <a:latin typeface="Calibri" pitchFamily="34" charset="0"/>
              </a:rPr>
              <a:t>Vit</a:t>
            </a:r>
            <a:r>
              <a:rPr lang="en-US" sz="3200" dirty="0">
                <a:latin typeface="Calibri" pitchFamily="34" charset="0"/>
              </a:rPr>
              <a:t> B deficiency –which can cause impaired mucosal </a:t>
            </a:r>
            <a:r>
              <a:rPr lang="en-US" sz="3200" dirty="0" smtClean="0">
                <a:latin typeface="Calibri" pitchFamily="34" charset="0"/>
              </a:rPr>
              <a:t>degeneration </a:t>
            </a:r>
            <a:endParaRPr lang="en-US" sz="3200" dirty="0">
              <a:latin typeface="Calibri" pitchFamily="34" charset="0"/>
            </a:endParaRPr>
          </a:p>
          <a:p>
            <a:pPr marL="342900" indent="-342900">
              <a:lnSpc>
                <a:spcPct val="80000"/>
              </a:lnSpc>
              <a:spcBef>
                <a:spcPct val="20000"/>
              </a:spcBef>
            </a:pPr>
            <a:r>
              <a:rPr lang="en-US" sz="3200" dirty="0">
                <a:latin typeface="Calibri" pitchFamily="34" charset="0"/>
              </a:rPr>
              <a:t>	5) Fetal </a:t>
            </a:r>
            <a:r>
              <a:rPr lang="en-US" sz="3200" dirty="0" err="1">
                <a:latin typeface="Calibri" pitchFamily="34" charset="0"/>
              </a:rPr>
              <a:t>hepatotoxicity</a:t>
            </a:r>
            <a:r>
              <a:rPr lang="en-US" sz="3200" dirty="0">
                <a:latin typeface="Calibri" pitchFamily="34" charset="0"/>
              </a:rPr>
              <a:t> (in pregnant women)</a:t>
            </a:r>
          </a:p>
          <a:p>
            <a:pPr marL="342900" indent="-342900">
              <a:lnSpc>
                <a:spcPct val="80000"/>
              </a:lnSpc>
              <a:spcBef>
                <a:spcPct val="20000"/>
              </a:spcBef>
            </a:pPr>
            <a:r>
              <a:rPr lang="en-US" sz="3200" dirty="0">
                <a:latin typeface="Calibri" pitchFamily="34" charset="0"/>
              </a:rPr>
              <a:t>	6) </a:t>
            </a:r>
            <a:r>
              <a:rPr lang="en-US" sz="3200" dirty="0" err="1">
                <a:latin typeface="Calibri" pitchFamily="34" charset="0"/>
              </a:rPr>
              <a:t>Minocycline</a:t>
            </a:r>
            <a:r>
              <a:rPr lang="en-US" sz="3200" dirty="0">
                <a:latin typeface="Calibri" pitchFamily="34" charset="0"/>
              </a:rPr>
              <a:t> can cause vestibular disturbance (ataxia, vertigo </a:t>
            </a:r>
          </a:p>
        </p:txBody>
      </p:sp>
      <p:sp>
        <p:nvSpPr>
          <p:cNvPr id="6" name="Date Placeholder 5"/>
          <p:cNvSpPr>
            <a:spLocks noGrp="1"/>
          </p:cNvSpPr>
          <p:nvPr>
            <p:ph type="dt" sz="half" idx="10"/>
          </p:nvPr>
        </p:nvSpPr>
        <p:spPr/>
        <p:txBody>
          <a:bodyPr/>
          <a:lstStyle/>
          <a:p>
            <a:fld id="{1CB0F0EE-59E2-457F-964C-9B49E78E45D2}"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30374DEA-A2EE-4623-A050-53130E1E01F8}" type="slidenum">
              <a:rPr lang="en-US" smtClean="0"/>
              <a:pPr>
                <a:defRPr/>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6684FBD1-6742-4521-9D55-3157165FCDB3}"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83784658-A3DF-46B1-AABB-9D0E79C0C037}" type="slidenum">
              <a:rPr lang="en-US" smtClean="0"/>
              <a:pPr>
                <a:defRPr/>
              </a:pPr>
              <a:t>69</a:t>
            </a:fld>
            <a:endParaRPr lang="en-US"/>
          </a:p>
        </p:txBody>
      </p:sp>
      <p:sp>
        <p:nvSpPr>
          <p:cNvPr id="24578" name="Rectangle 5"/>
          <p:cNvSpPr>
            <a:spLocks noGrp="1" noChangeArrowheads="1"/>
          </p:cNvSpPr>
          <p:nvPr>
            <p:ph sz="quarter" idx="1"/>
          </p:nvPr>
        </p:nvSpPr>
        <p:spPr>
          <a:xfrm>
            <a:off x="457200" y="304800"/>
            <a:ext cx="8229600" cy="6172200"/>
          </a:xfrm>
        </p:spPr>
        <p:txBody>
          <a:bodyPr/>
          <a:lstStyle/>
          <a:p>
            <a:pPr eaLnBrk="1" hangingPunct="1">
              <a:lnSpc>
                <a:spcPct val="80000"/>
              </a:lnSpc>
              <a:buFontTx/>
              <a:buNone/>
            </a:pPr>
            <a:r>
              <a:rPr lang="en-US" b="1" dirty="0" err="1" smtClean="0"/>
              <a:t>Tetracyclines</a:t>
            </a:r>
            <a:endParaRPr lang="en-US" b="1" dirty="0" smtClean="0"/>
          </a:p>
          <a:p>
            <a:pPr eaLnBrk="1" hangingPunct="1">
              <a:lnSpc>
                <a:spcPct val="80000"/>
              </a:lnSpc>
            </a:pPr>
            <a:r>
              <a:rPr lang="en-US" b="1" dirty="0" smtClean="0"/>
              <a:t>Contra –indications</a:t>
            </a:r>
            <a:endParaRPr lang="en-US" dirty="0" smtClean="0"/>
          </a:p>
          <a:p>
            <a:pPr eaLnBrk="1" hangingPunct="1">
              <a:lnSpc>
                <a:spcPct val="80000"/>
              </a:lnSpc>
              <a:buFontTx/>
              <a:buNone/>
            </a:pPr>
            <a:r>
              <a:rPr lang="en-US" dirty="0" smtClean="0"/>
              <a:t>		-Pregnant or breastfeeding women</a:t>
            </a:r>
          </a:p>
          <a:p>
            <a:pPr eaLnBrk="1" hangingPunct="1">
              <a:lnSpc>
                <a:spcPct val="80000"/>
              </a:lnSpc>
              <a:buFontTx/>
              <a:buNone/>
            </a:pPr>
            <a:r>
              <a:rPr lang="en-US" dirty="0" smtClean="0"/>
              <a:t>		-Children below 8 years</a:t>
            </a:r>
          </a:p>
          <a:p>
            <a:pPr eaLnBrk="1" hangingPunct="1">
              <a:lnSpc>
                <a:spcPct val="80000"/>
              </a:lnSpc>
              <a:buFontTx/>
              <a:buNone/>
            </a:pPr>
            <a:r>
              <a:rPr lang="en-US" dirty="0" smtClean="0"/>
              <a:t>		-</a:t>
            </a:r>
            <a:r>
              <a:rPr lang="en-US" dirty="0" err="1" smtClean="0"/>
              <a:t>Renally</a:t>
            </a:r>
            <a:r>
              <a:rPr lang="en-US" dirty="0" smtClean="0"/>
              <a:t> impairment(except </a:t>
            </a:r>
            <a:r>
              <a:rPr lang="en-US" dirty="0" err="1" smtClean="0"/>
              <a:t>doxycycline</a:t>
            </a:r>
            <a:r>
              <a:rPr lang="en-US" dirty="0" smtClean="0"/>
              <a:t>)</a:t>
            </a:r>
          </a:p>
          <a:p>
            <a:pPr eaLnBrk="1" hangingPunct="1">
              <a:lnSpc>
                <a:spcPct val="80000"/>
              </a:lnSpc>
            </a:pPr>
            <a:r>
              <a:rPr lang="en-US" b="1" dirty="0" smtClean="0"/>
              <a:t>Uses:</a:t>
            </a:r>
            <a:r>
              <a:rPr lang="en-US" dirty="0" smtClean="0"/>
              <a:t> </a:t>
            </a:r>
          </a:p>
          <a:p>
            <a:pPr eaLnBrk="1" hangingPunct="1">
              <a:lnSpc>
                <a:spcPct val="80000"/>
              </a:lnSpc>
              <a:buFontTx/>
              <a:buNone/>
            </a:pPr>
            <a:r>
              <a:rPr lang="en-US" dirty="0" smtClean="0"/>
              <a:t>		•Cholera</a:t>
            </a:r>
          </a:p>
          <a:p>
            <a:pPr eaLnBrk="1" hangingPunct="1">
              <a:lnSpc>
                <a:spcPct val="80000"/>
              </a:lnSpc>
              <a:buFontTx/>
              <a:buNone/>
            </a:pPr>
            <a:r>
              <a:rPr lang="en-US" dirty="0" smtClean="0"/>
              <a:t>		• </a:t>
            </a:r>
            <a:r>
              <a:rPr lang="en-US" dirty="0" err="1" smtClean="0"/>
              <a:t>Mycoplasma</a:t>
            </a:r>
            <a:r>
              <a:rPr lang="en-US" dirty="0" smtClean="0"/>
              <a:t> pneumonia</a:t>
            </a:r>
          </a:p>
          <a:p>
            <a:pPr eaLnBrk="1" hangingPunct="1">
              <a:lnSpc>
                <a:spcPct val="80000"/>
              </a:lnSpc>
              <a:buFontTx/>
              <a:buNone/>
            </a:pPr>
            <a:r>
              <a:rPr lang="en-US" dirty="0" smtClean="0"/>
              <a:t>		• </a:t>
            </a:r>
            <a:r>
              <a:rPr lang="en-US" dirty="0" err="1" smtClean="0"/>
              <a:t>Chlymydial</a:t>
            </a:r>
            <a:r>
              <a:rPr lang="en-US" dirty="0" smtClean="0"/>
              <a:t> infections 	</a:t>
            </a:r>
          </a:p>
          <a:p>
            <a:pPr eaLnBrk="1" hangingPunct="1">
              <a:lnSpc>
                <a:spcPct val="80000"/>
              </a:lnSpc>
              <a:buFontTx/>
              <a:buNone/>
            </a:pPr>
            <a:r>
              <a:rPr lang="en-US" dirty="0" smtClean="0"/>
              <a:t>		• Lyme disease</a:t>
            </a:r>
          </a:p>
          <a:p>
            <a:pPr eaLnBrk="1" hangingPunct="1">
              <a:lnSpc>
                <a:spcPct val="80000"/>
              </a:lnSpc>
              <a:buFontTx/>
              <a:buNone/>
            </a:pPr>
            <a:r>
              <a:rPr lang="en-US" dirty="0" smtClean="0"/>
              <a:t>		• </a:t>
            </a:r>
            <a:r>
              <a:rPr lang="en-US" dirty="0" err="1" smtClean="0"/>
              <a:t>Rickettsial</a:t>
            </a:r>
            <a:r>
              <a:rPr lang="en-US" dirty="0" smtClean="0"/>
              <a:t> diseases</a:t>
            </a:r>
          </a:p>
          <a:p>
            <a:pPr eaLnBrk="1" hangingPunct="1">
              <a:lnSpc>
                <a:spcPct val="80000"/>
              </a:lnSpc>
              <a:buFontTx/>
              <a:buNone/>
            </a:pPr>
            <a:r>
              <a:rPr lang="en-US" dirty="0" smtClean="0"/>
              <a:t>		• </a:t>
            </a:r>
            <a:r>
              <a:rPr lang="en-US" dirty="0" err="1" smtClean="0"/>
              <a:t>Neisseria</a:t>
            </a:r>
            <a:r>
              <a:rPr lang="en-US" dirty="0" smtClean="0"/>
              <a:t> </a:t>
            </a:r>
            <a:r>
              <a:rPr lang="en-US" dirty="0" err="1" smtClean="0"/>
              <a:t>meningitidis</a:t>
            </a:r>
            <a:r>
              <a:rPr lang="en-US" dirty="0" smtClean="0"/>
              <a:t> – </a:t>
            </a:r>
            <a:r>
              <a:rPr lang="en-US" dirty="0" err="1" smtClean="0"/>
              <a:t>Minocyline</a:t>
            </a:r>
            <a:r>
              <a:rPr lang="en-US" dirty="0" smtClean="0"/>
              <a:t> only.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animEffect transition="in" filter="blinds(horizontal)">
                                      <p:cBhvr>
                                        <p:cTn id="7" dur="500"/>
                                        <p:tgtEl>
                                          <p:spTgt spid="2457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4578">
                                            <p:txEl>
                                              <p:pRg st="1" end="1"/>
                                            </p:txEl>
                                          </p:spTgt>
                                        </p:tgtEl>
                                        <p:attrNameLst>
                                          <p:attrName>style.visibility</p:attrName>
                                        </p:attrNameLst>
                                      </p:cBhvr>
                                      <p:to>
                                        <p:strVal val="visible"/>
                                      </p:to>
                                    </p:set>
                                    <p:animEffect transition="in" filter="blinds(horizontal)">
                                      <p:cBhvr>
                                        <p:cTn id="10" dur="500"/>
                                        <p:tgtEl>
                                          <p:spTgt spid="24578">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4578">
                                            <p:txEl>
                                              <p:pRg st="2" end="2"/>
                                            </p:txEl>
                                          </p:spTgt>
                                        </p:tgtEl>
                                        <p:attrNameLst>
                                          <p:attrName>style.visibility</p:attrName>
                                        </p:attrNameLst>
                                      </p:cBhvr>
                                      <p:to>
                                        <p:strVal val="visible"/>
                                      </p:to>
                                    </p:set>
                                    <p:animEffect transition="in" filter="blinds(horizontal)">
                                      <p:cBhvr>
                                        <p:cTn id="13" dur="500"/>
                                        <p:tgtEl>
                                          <p:spTgt spid="24578">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4578">
                                            <p:txEl>
                                              <p:pRg st="3" end="3"/>
                                            </p:txEl>
                                          </p:spTgt>
                                        </p:tgtEl>
                                        <p:attrNameLst>
                                          <p:attrName>style.visibility</p:attrName>
                                        </p:attrNameLst>
                                      </p:cBhvr>
                                      <p:to>
                                        <p:strVal val="visible"/>
                                      </p:to>
                                    </p:set>
                                    <p:animEffect transition="in" filter="blinds(horizontal)">
                                      <p:cBhvr>
                                        <p:cTn id="16" dur="500"/>
                                        <p:tgtEl>
                                          <p:spTgt spid="24578">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4578">
                                            <p:txEl>
                                              <p:pRg st="4" end="4"/>
                                            </p:txEl>
                                          </p:spTgt>
                                        </p:tgtEl>
                                        <p:attrNameLst>
                                          <p:attrName>style.visibility</p:attrName>
                                        </p:attrNameLst>
                                      </p:cBhvr>
                                      <p:to>
                                        <p:strVal val="visible"/>
                                      </p:to>
                                    </p:set>
                                    <p:animEffect transition="in" filter="blinds(horizontal)">
                                      <p:cBhvr>
                                        <p:cTn id="19" dur="500"/>
                                        <p:tgtEl>
                                          <p:spTgt spid="24578">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4578">
                                            <p:txEl>
                                              <p:pRg st="5" end="5"/>
                                            </p:txEl>
                                          </p:spTgt>
                                        </p:tgtEl>
                                        <p:attrNameLst>
                                          <p:attrName>style.visibility</p:attrName>
                                        </p:attrNameLst>
                                      </p:cBhvr>
                                      <p:to>
                                        <p:strVal val="visible"/>
                                      </p:to>
                                    </p:set>
                                    <p:animEffect transition="in" filter="blinds(horizontal)">
                                      <p:cBhvr>
                                        <p:cTn id="24" dur="500"/>
                                        <p:tgtEl>
                                          <p:spTgt spid="24578">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4578">
                                            <p:txEl>
                                              <p:pRg st="6" end="6"/>
                                            </p:txEl>
                                          </p:spTgt>
                                        </p:tgtEl>
                                        <p:attrNameLst>
                                          <p:attrName>style.visibility</p:attrName>
                                        </p:attrNameLst>
                                      </p:cBhvr>
                                      <p:to>
                                        <p:strVal val="visible"/>
                                      </p:to>
                                    </p:set>
                                    <p:animEffect transition="in" filter="blinds(horizontal)">
                                      <p:cBhvr>
                                        <p:cTn id="27" dur="500"/>
                                        <p:tgtEl>
                                          <p:spTgt spid="24578">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4578">
                                            <p:txEl>
                                              <p:pRg st="7" end="7"/>
                                            </p:txEl>
                                          </p:spTgt>
                                        </p:tgtEl>
                                        <p:attrNameLst>
                                          <p:attrName>style.visibility</p:attrName>
                                        </p:attrNameLst>
                                      </p:cBhvr>
                                      <p:to>
                                        <p:strVal val="visible"/>
                                      </p:to>
                                    </p:set>
                                    <p:animEffect transition="in" filter="blinds(horizontal)">
                                      <p:cBhvr>
                                        <p:cTn id="30" dur="500"/>
                                        <p:tgtEl>
                                          <p:spTgt spid="24578">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24578">
                                            <p:txEl>
                                              <p:pRg st="8" end="8"/>
                                            </p:txEl>
                                          </p:spTgt>
                                        </p:tgtEl>
                                        <p:attrNameLst>
                                          <p:attrName>style.visibility</p:attrName>
                                        </p:attrNameLst>
                                      </p:cBhvr>
                                      <p:to>
                                        <p:strVal val="visible"/>
                                      </p:to>
                                    </p:set>
                                    <p:animEffect transition="in" filter="blinds(horizontal)">
                                      <p:cBhvr>
                                        <p:cTn id="33" dur="500"/>
                                        <p:tgtEl>
                                          <p:spTgt spid="24578">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24578">
                                            <p:txEl>
                                              <p:pRg st="9" end="9"/>
                                            </p:txEl>
                                          </p:spTgt>
                                        </p:tgtEl>
                                        <p:attrNameLst>
                                          <p:attrName>style.visibility</p:attrName>
                                        </p:attrNameLst>
                                      </p:cBhvr>
                                      <p:to>
                                        <p:strVal val="visible"/>
                                      </p:to>
                                    </p:set>
                                    <p:animEffect transition="in" filter="blinds(horizontal)">
                                      <p:cBhvr>
                                        <p:cTn id="36" dur="500"/>
                                        <p:tgtEl>
                                          <p:spTgt spid="24578">
                                            <p:txEl>
                                              <p:pRg st="9" end="9"/>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24578">
                                            <p:txEl>
                                              <p:pRg st="10" end="10"/>
                                            </p:txEl>
                                          </p:spTgt>
                                        </p:tgtEl>
                                        <p:attrNameLst>
                                          <p:attrName>style.visibility</p:attrName>
                                        </p:attrNameLst>
                                      </p:cBhvr>
                                      <p:to>
                                        <p:strVal val="visible"/>
                                      </p:to>
                                    </p:set>
                                    <p:animEffect transition="in" filter="blinds(horizontal)">
                                      <p:cBhvr>
                                        <p:cTn id="39" dur="500"/>
                                        <p:tgtEl>
                                          <p:spTgt spid="24578">
                                            <p:txEl>
                                              <p:pRg st="10" end="10"/>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24578">
                                            <p:txEl>
                                              <p:pRg st="11" end="11"/>
                                            </p:txEl>
                                          </p:spTgt>
                                        </p:tgtEl>
                                        <p:attrNameLst>
                                          <p:attrName>style.visibility</p:attrName>
                                        </p:attrNameLst>
                                      </p:cBhvr>
                                      <p:to>
                                        <p:strVal val="visible"/>
                                      </p:to>
                                    </p:set>
                                    <p:animEffect transition="in" filter="blinds(horizontal)">
                                      <p:cBhvr>
                                        <p:cTn id="42" dur="500"/>
                                        <p:tgtEl>
                                          <p:spTgt spid="2457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smtClean="0"/>
              <a:t>Drug Names and Classifications </a:t>
            </a:r>
          </a:p>
        </p:txBody>
      </p:sp>
      <p:sp>
        <p:nvSpPr>
          <p:cNvPr id="4" name="Date Placeholder 3"/>
          <p:cNvSpPr>
            <a:spLocks noGrp="1"/>
          </p:cNvSpPr>
          <p:nvPr>
            <p:ph type="dt" sz="half" idx="10"/>
          </p:nvPr>
        </p:nvSpPr>
        <p:spPr/>
        <p:txBody>
          <a:bodyPr/>
          <a:lstStyle/>
          <a:p>
            <a:fld id="{A44C862A-7443-4933-9963-C77C43284BC9}"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7</a:t>
            </a:fld>
            <a:endParaRPr lang="en-US"/>
          </a:p>
        </p:txBody>
      </p:sp>
      <p:sp>
        <p:nvSpPr>
          <p:cNvPr id="26627" name="Rectangle 3"/>
          <p:cNvSpPr>
            <a:spLocks noGrp="1" noChangeArrowheads="1"/>
          </p:cNvSpPr>
          <p:nvPr>
            <p:ph sz="quarter" idx="1"/>
          </p:nvPr>
        </p:nvSpPr>
        <p:spPr>
          <a:noFill/>
        </p:spPr>
        <p:txBody>
          <a:bodyPr/>
          <a:lstStyle/>
          <a:p>
            <a:pPr eaLnBrk="1" hangingPunct="1">
              <a:lnSpc>
                <a:spcPct val="90000"/>
              </a:lnSpc>
            </a:pPr>
            <a:r>
              <a:rPr lang="en-US" b="1" dirty="0" smtClean="0"/>
              <a:t>Chemical Name</a:t>
            </a:r>
          </a:p>
          <a:p>
            <a:pPr lvl="1" eaLnBrk="1" hangingPunct="1">
              <a:lnSpc>
                <a:spcPct val="90000"/>
              </a:lnSpc>
            </a:pPr>
            <a:r>
              <a:rPr lang="en-US" dirty="0" smtClean="0"/>
              <a:t>Chemical makeup</a:t>
            </a:r>
          </a:p>
          <a:p>
            <a:pPr eaLnBrk="1" hangingPunct="1">
              <a:lnSpc>
                <a:spcPct val="90000"/>
              </a:lnSpc>
            </a:pPr>
            <a:r>
              <a:rPr lang="en-US" b="1" dirty="0" smtClean="0"/>
              <a:t>Generic name</a:t>
            </a:r>
          </a:p>
          <a:p>
            <a:pPr lvl="1" eaLnBrk="1" hangingPunct="1">
              <a:lnSpc>
                <a:spcPct val="90000"/>
              </a:lnSpc>
            </a:pPr>
            <a:r>
              <a:rPr lang="en-US" dirty="0" smtClean="0"/>
              <a:t>Name the manufacturer gives a drug</a:t>
            </a:r>
          </a:p>
          <a:p>
            <a:pPr lvl="1" eaLnBrk="1" hangingPunct="1">
              <a:lnSpc>
                <a:spcPct val="90000"/>
              </a:lnSpc>
            </a:pPr>
            <a:r>
              <a:rPr lang="en-US" dirty="0" smtClean="0"/>
              <a:t>USAN</a:t>
            </a:r>
          </a:p>
          <a:p>
            <a:pPr lvl="1" eaLnBrk="1" hangingPunct="1">
              <a:lnSpc>
                <a:spcPct val="90000"/>
              </a:lnSpc>
            </a:pPr>
            <a:r>
              <a:rPr lang="en-US" dirty="0" smtClean="0"/>
              <a:t>Nonproprietary drug, not protected by trademark</a:t>
            </a:r>
          </a:p>
          <a:p>
            <a:pPr lvl="1" eaLnBrk="1" hangingPunct="1">
              <a:lnSpc>
                <a:spcPct val="90000"/>
              </a:lnSpc>
            </a:pPr>
            <a:r>
              <a:rPr lang="en-US" dirty="0" smtClean="0"/>
              <a:t>Lowercase letter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blinds(horizontal)">
                                      <p:cBhvr>
                                        <p:cTn id="7" dur="500"/>
                                        <p:tgtEl>
                                          <p:spTgt spid="2662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blinds(horizontal)">
                                      <p:cBhvr>
                                        <p:cTn id="10" dur="500"/>
                                        <p:tgtEl>
                                          <p:spTgt spid="2662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animEffect transition="in" filter="blinds(horizontal)">
                                      <p:cBhvr>
                                        <p:cTn id="15" dur="500"/>
                                        <p:tgtEl>
                                          <p:spTgt spid="26627">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6627">
                                            <p:txEl>
                                              <p:pRg st="3" end="3"/>
                                            </p:txEl>
                                          </p:spTgt>
                                        </p:tgtEl>
                                        <p:attrNameLst>
                                          <p:attrName>style.visibility</p:attrName>
                                        </p:attrNameLst>
                                      </p:cBhvr>
                                      <p:to>
                                        <p:strVal val="visible"/>
                                      </p:to>
                                    </p:set>
                                    <p:animEffect transition="in" filter="blinds(horizontal)">
                                      <p:cBhvr>
                                        <p:cTn id="18" dur="500"/>
                                        <p:tgtEl>
                                          <p:spTgt spid="26627">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6627">
                                            <p:txEl>
                                              <p:pRg st="4" end="4"/>
                                            </p:txEl>
                                          </p:spTgt>
                                        </p:tgtEl>
                                        <p:attrNameLst>
                                          <p:attrName>style.visibility</p:attrName>
                                        </p:attrNameLst>
                                      </p:cBhvr>
                                      <p:to>
                                        <p:strVal val="visible"/>
                                      </p:to>
                                    </p:set>
                                    <p:animEffect transition="in" filter="blinds(horizontal)">
                                      <p:cBhvr>
                                        <p:cTn id="21" dur="500"/>
                                        <p:tgtEl>
                                          <p:spTgt spid="26627">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6627">
                                            <p:txEl>
                                              <p:pRg st="5" end="5"/>
                                            </p:txEl>
                                          </p:spTgt>
                                        </p:tgtEl>
                                        <p:attrNameLst>
                                          <p:attrName>style.visibility</p:attrName>
                                        </p:attrNameLst>
                                      </p:cBhvr>
                                      <p:to>
                                        <p:strVal val="visible"/>
                                      </p:to>
                                    </p:set>
                                    <p:animEffect transition="in" filter="blinds(horizontal)">
                                      <p:cBhvr>
                                        <p:cTn id="24" dur="500"/>
                                        <p:tgtEl>
                                          <p:spTgt spid="26627">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animEffect transition="in" filter="blinds(horizontal)">
                                      <p:cBhvr>
                                        <p:cTn id="27" dur="500"/>
                                        <p:tgtEl>
                                          <p:spTgt spid="266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8FB79B02-A84A-4305-9C26-5C1AE7120D7C}"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6CAAE4CA-D335-4705-B550-44D393FC52C8}" type="slidenum">
              <a:rPr lang="en-US" smtClean="0"/>
              <a:pPr>
                <a:defRPr/>
              </a:pPr>
              <a:t>70</a:t>
            </a:fld>
            <a:endParaRPr lang="en-US"/>
          </a:p>
        </p:txBody>
      </p:sp>
      <p:sp>
        <p:nvSpPr>
          <p:cNvPr id="25602" name="Rectangle 3"/>
          <p:cNvSpPr>
            <a:spLocks noGrp="1" noChangeArrowheads="1"/>
          </p:cNvSpPr>
          <p:nvPr>
            <p:ph sz="quarter" idx="1"/>
          </p:nvPr>
        </p:nvSpPr>
        <p:spPr>
          <a:xfrm>
            <a:off x="228600" y="228600"/>
            <a:ext cx="8610600" cy="6324600"/>
          </a:xfrm>
        </p:spPr>
        <p:txBody>
          <a:bodyPr/>
          <a:lstStyle/>
          <a:p>
            <a:pPr eaLnBrk="1" hangingPunct="1">
              <a:lnSpc>
                <a:spcPct val="90000"/>
              </a:lnSpc>
              <a:buFontTx/>
              <a:buNone/>
            </a:pPr>
            <a:r>
              <a:rPr lang="en-US" b="1" dirty="0" smtClean="0"/>
              <a:t>b). AMINOGLYCOSIDES</a:t>
            </a:r>
            <a:r>
              <a:rPr lang="en-US" dirty="0" smtClean="0"/>
              <a:t> – </a:t>
            </a:r>
            <a:r>
              <a:rPr lang="en-US" b="1" dirty="0" smtClean="0"/>
              <a:t>bactericidal</a:t>
            </a:r>
          </a:p>
          <a:p>
            <a:pPr eaLnBrk="1" hangingPunct="1">
              <a:lnSpc>
                <a:spcPct val="90000"/>
              </a:lnSpc>
            </a:pPr>
            <a:r>
              <a:rPr lang="en-US" dirty="0" smtClean="0"/>
              <a:t>Highly polar compounds with poor penetration into tissues.</a:t>
            </a:r>
            <a:endParaRPr lang="en-US" b="1" dirty="0" smtClean="0"/>
          </a:p>
          <a:p>
            <a:pPr eaLnBrk="1" hangingPunct="1">
              <a:lnSpc>
                <a:spcPct val="90000"/>
              </a:lnSpc>
            </a:pPr>
            <a:r>
              <a:rPr lang="en-US" b="1" dirty="0" smtClean="0"/>
              <a:t>Mechanism</a:t>
            </a:r>
            <a:r>
              <a:rPr lang="en-US" dirty="0" smtClean="0"/>
              <a:t>:  binds 30s ribosomal subunit inhibiting protein synthesis.</a:t>
            </a:r>
            <a:endParaRPr lang="en-US" b="1" dirty="0" smtClean="0"/>
          </a:p>
          <a:p>
            <a:pPr>
              <a:lnSpc>
                <a:spcPct val="90000"/>
              </a:lnSpc>
            </a:pPr>
            <a:r>
              <a:rPr lang="en-US" dirty="0" smtClean="0"/>
              <a:t>E.g. </a:t>
            </a:r>
            <a:r>
              <a:rPr lang="en-US" b="1" dirty="0" err="1" smtClean="0"/>
              <a:t>Gentamycin</a:t>
            </a:r>
            <a:r>
              <a:rPr lang="en-US" b="1" dirty="0" smtClean="0"/>
              <a:t>, Streptomycin, </a:t>
            </a:r>
            <a:r>
              <a:rPr lang="en-US" b="1" dirty="0" err="1" smtClean="0"/>
              <a:t>Amikacin</a:t>
            </a:r>
            <a:r>
              <a:rPr lang="en-US" b="1" dirty="0" smtClean="0"/>
              <a:t>, Neomycin</a:t>
            </a:r>
            <a:r>
              <a:rPr lang="en-US" dirty="0" smtClean="0"/>
              <a:t>, </a:t>
            </a:r>
            <a:r>
              <a:rPr lang="en-US" dirty="0" err="1" smtClean="0"/>
              <a:t>tobramycin</a:t>
            </a:r>
            <a:r>
              <a:rPr lang="en-US" dirty="0" smtClean="0"/>
              <a:t>, </a:t>
            </a:r>
            <a:r>
              <a:rPr lang="en-US" dirty="0" err="1" smtClean="0"/>
              <a:t>netilmycin</a:t>
            </a:r>
            <a:r>
              <a:rPr lang="en-US" dirty="0" smtClean="0"/>
              <a:t>, </a:t>
            </a:r>
            <a:r>
              <a:rPr lang="en-US" dirty="0" err="1" smtClean="0"/>
              <a:t>sisomicin</a:t>
            </a:r>
            <a:r>
              <a:rPr lang="en-US" dirty="0" smtClean="0"/>
              <a:t>, </a:t>
            </a:r>
            <a:r>
              <a:rPr lang="en-US" dirty="0" err="1" smtClean="0"/>
              <a:t>kanamycin</a:t>
            </a:r>
            <a:r>
              <a:rPr lang="en-US" dirty="0" smtClean="0"/>
              <a:t>, </a:t>
            </a:r>
            <a:endParaRPr lang="en-US" b="1" dirty="0" smtClean="0"/>
          </a:p>
          <a:p>
            <a:pPr eaLnBrk="1" hangingPunct="1">
              <a:lnSpc>
                <a:spcPct val="80000"/>
              </a:lnSpc>
              <a:buFontTx/>
              <a:buNone/>
            </a:pPr>
            <a:r>
              <a:rPr lang="en-US" b="1" dirty="0" err="1" smtClean="0"/>
              <a:t>Adm</a:t>
            </a:r>
            <a:r>
              <a:rPr lang="en-US" dirty="0" smtClean="0"/>
              <a:t> – </a:t>
            </a:r>
            <a:r>
              <a:rPr lang="en-US" dirty="0" err="1" smtClean="0"/>
              <a:t>Parenteral</a:t>
            </a:r>
            <a:endParaRPr lang="en-US" dirty="0" smtClean="0"/>
          </a:p>
          <a:p>
            <a:pPr eaLnBrk="1" hangingPunct="1">
              <a:lnSpc>
                <a:spcPct val="80000"/>
              </a:lnSpc>
              <a:buFontTx/>
              <a:buNone/>
            </a:pPr>
            <a:r>
              <a:rPr lang="en-US" b="1" dirty="0" smtClean="0"/>
              <a:t>Distribution:</a:t>
            </a:r>
            <a:r>
              <a:rPr lang="en-US" dirty="0" smtClean="0"/>
              <a:t> distributed into most body fluids, but very poor penetration into CSF	</a:t>
            </a:r>
          </a:p>
          <a:p>
            <a:pPr eaLnBrk="1" hangingPunct="1">
              <a:lnSpc>
                <a:spcPct val="80000"/>
              </a:lnSpc>
              <a:buFontTx/>
              <a:buNone/>
            </a:pPr>
            <a:r>
              <a:rPr lang="en-US" b="1" dirty="0" smtClean="0"/>
              <a:t>Elimination:</a:t>
            </a:r>
            <a:r>
              <a:rPr lang="en-US" dirty="0" smtClean="0"/>
              <a:t>  Short t</a:t>
            </a:r>
            <a:r>
              <a:rPr lang="en-US" baseline="-25000" dirty="0" smtClean="0"/>
              <a:t>1/2</a:t>
            </a:r>
            <a:r>
              <a:rPr lang="en-US" dirty="0" smtClean="0"/>
              <a:t> (2-5 hrs) – hence multiple dosing. Eliminated by the kidneys.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Effect transition="in" filter="blinds(horizontal)">
                                      <p:cBhvr>
                                        <p:cTn id="7" dur="500"/>
                                        <p:tgtEl>
                                          <p:spTgt spid="2560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5602">
                                            <p:txEl>
                                              <p:pRg st="1" end="1"/>
                                            </p:txEl>
                                          </p:spTgt>
                                        </p:tgtEl>
                                        <p:attrNameLst>
                                          <p:attrName>style.visibility</p:attrName>
                                        </p:attrNameLst>
                                      </p:cBhvr>
                                      <p:to>
                                        <p:strVal val="visible"/>
                                      </p:to>
                                    </p:set>
                                    <p:animEffect transition="in" filter="blinds(horizontal)">
                                      <p:cBhvr>
                                        <p:cTn id="10" dur="500"/>
                                        <p:tgtEl>
                                          <p:spTgt spid="2560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5602">
                                            <p:txEl>
                                              <p:pRg st="2" end="2"/>
                                            </p:txEl>
                                          </p:spTgt>
                                        </p:tgtEl>
                                        <p:attrNameLst>
                                          <p:attrName>style.visibility</p:attrName>
                                        </p:attrNameLst>
                                      </p:cBhvr>
                                      <p:to>
                                        <p:strVal val="visible"/>
                                      </p:to>
                                    </p:set>
                                    <p:animEffect transition="in" filter="blinds(horizontal)">
                                      <p:cBhvr>
                                        <p:cTn id="13" dur="500"/>
                                        <p:tgtEl>
                                          <p:spTgt spid="25602">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5602">
                                            <p:txEl>
                                              <p:pRg st="3" end="3"/>
                                            </p:txEl>
                                          </p:spTgt>
                                        </p:tgtEl>
                                        <p:attrNameLst>
                                          <p:attrName>style.visibility</p:attrName>
                                        </p:attrNameLst>
                                      </p:cBhvr>
                                      <p:to>
                                        <p:strVal val="visible"/>
                                      </p:to>
                                    </p:set>
                                    <p:animEffect transition="in" filter="blinds(horizontal)">
                                      <p:cBhvr>
                                        <p:cTn id="16" dur="500"/>
                                        <p:tgtEl>
                                          <p:spTgt spid="2560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5602">
                                            <p:txEl>
                                              <p:pRg st="4" end="4"/>
                                            </p:txEl>
                                          </p:spTgt>
                                        </p:tgtEl>
                                        <p:attrNameLst>
                                          <p:attrName>style.visibility</p:attrName>
                                        </p:attrNameLst>
                                      </p:cBhvr>
                                      <p:to>
                                        <p:strVal val="visible"/>
                                      </p:to>
                                    </p:set>
                                    <p:anim calcmode="lin" valueType="num">
                                      <p:cBhvr additive="base">
                                        <p:cTn id="21" dur="500" fill="hold"/>
                                        <p:tgtEl>
                                          <p:spTgt spid="25602">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5602">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5602">
                                            <p:txEl>
                                              <p:pRg st="5" end="5"/>
                                            </p:txEl>
                                          </p:spTgt>
                                        </p:tgtEl>
                                        <p:attrNameLst>
                                          <p:attrName>style.visibility</p:attrName>
                                        </p:attrNameLst>
                                      </p:cBhvr>
                                      <p:to>
                                        <p:strVal val="visible"/>
                                      </p:to>
                                    </p:set>
                                    <p:anim calcmode="lin" valueType="num">
                                      <p:cBhvr additive="base">
                                        <p:cTn id="25" dur="500" fill="hold"/>
                                        <p:tgtEl>
                                          <p:spTgt spid="2560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602">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5602">
                                            <p:txEl>
                                              <p:pRg st="6" end="6"/>
                                            </p:txEl>
                                          </p:spTgt>
                                        </p:tgtEl>
                                        <p:attrNameLst>
                                          <p:attrName>style.visibility</p:attrName>
                                        </p:attrNameLst>
                                      </p:cBhvr>
                                      <p:to>
                                        <p:strVal val="visible"/>
                                      </p:to>
                                    </p:set>
                                    <p:anim calcmode="lin" valueType="num">
                                      <p:cBhvr additive="base">
                                        <p:cTn id="29" dur="500" fill="hold"/>
                                        <p:tgtEl>
                                          <p:spTgt spid="25602">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560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457200" y="228600"/>
            <a:ext cx="8229600" cy="6324600"/>
          </a:xfrm>
          <a:prstGeom prst="rect">
            <a:avLst/>
          </a:prstGeom>
          <a:noFill/>
          <a:ln w="9525">
            <a:noFill/>
            <a:miter lim="800000"/>
            <a:headEnd/>
            <a:tailEnd/>
          </a:ln>
        </p:spPr>
        <p:txBody>
          <a:bodyPr/>
          <a:lstStyle/>
          <a:p>
            <a:pPr marL="342900" indent="-342900">
              <a:lnSpc>
                <a:spcPct val="80000"/>
              </a:lnSpc>
              <a:spcBef>
                <a:spcPct val="20000"/>
              </a:spcBef>
            </a:pPr>
            <a:endParaRPr lang="en-US" sz="3200" b="1" dirty="0">
              <a:latin typeface="Calibri" pitchFamily="34" charset="0"/>
            </a:endParaRPr>
          </a:p>
          <a:p>
            <a:pPr marL="342900" indent="-342900">
              <a:lnSpc>
                <a:spcPct val="80000"/>
              </a:lnSpc>
              <a:spcBef>
                <a:spcPct val="20000"/>
              </a:spcBef>
            </a:pPr>
            <a:r>
              <a:rPr lang="en-US" sz="3200" b="1" dirty="0">
                <a:latin typeface="Calibri" pitchFamily="34" charset="0"/>
              </a:rPr>
              <a:t>S/E</a:t>
            </a:r>
          </a:p>
          <a:p>
            <a:pPr marL="342900" indent="-342900">
              <a:lnSpc>
                <a:spcPct val="80000"/>
              </a:lnSpc>
              <a:spcBef>
                <a:spcPct val="20000"/>
              </a:spcBef>
            </a:pPr>
            <a:r>
              <a:rPr lang="en-US" sz="3200" dirty="0">
                <a:latin typeface="Calibri" pitchFamily="34" charset="0"/>
              </a:rPr>
              <a:t>	1). </a:t>
            </a:r>
            <a:r>
              <a:rPr lang="en-US" sz="3200" b="1" dirty="0" err="1">
                <a:latin typeface="Calibri" pitchFamily="34" charset="0"/>
              </a:rPr>
              <a:t>Ototoxicity</a:t>
            </a:r>
            <a:r>
              <a:rPr lang="en-US" sz="3200" dirty="0">
                <a:latin typeface="Calibri" pitchFamily="34" charset="0"/>
              </a:rPr>
              <a:t> (vestibular and auditory damage)- deafness, vertigo, ataxia, tinnitus.</a:t>
            </a:r>
          </a:p>
          <a:p>
            <a:pPr marL="342900" indent="-342900">
              <a:lnSpc>
                <a:spcPct val="80000"/>
              </a:lnSpc>
              <a:spcBef>
                <a:spcPct val="20000"/>
              </a:spcBef>
            </a:pPr>
            <a:r>
              <a:rPr lang="en-US" sz="3200" dirty="0">
                <a:latin typeface="Calibri" pitchFamily="34" charset="0"/>
              </a:rPr>
              <a:t>	2) </a:t>
            </a:r>
            <a:r>
              <a:rPr lang="en-US" sz="3200" b="1" dirty="0" err="1">
                <a:latin typeface="Calibri" pitchFamily="34" charset="0"/>
              </a:rPr>
              <a:t>Nephrotoxicity</a:t>
            </a:r>
            <a:r>
              <a:rPr lang="en-US" sz="3200" dirty="0">
                <a:latin typeface="Calibri" pitchFamily="34" charset="0"/>
              </a:rPr>
              <a:t>: reversible, related to dose and length of treatment.</a:t>
            </a:r>
          </a:p>
          <a:p>
            <a:pPr marL="342900" indent="-342900">
              <a:lnSpc>
                <a:spcPct val="80000"/>
              </a:lnSpc>
              <a:spcBef>
                <a:spcPct val="20000"/>
              </a:spcBef>
            </a:pPr>
            <a:r>
              <a:rPr lang="en-US" sz="3200" dirty="0">
                <a:latin typeface="Calibri" pitchFamily="34" charset="0"/>
              </a:rPr>
              <a:t>	Increased risk with inefficient renal clearance </a:t>
            </a:r>
            <a:r>
              <a:rPr lang="en-US" sz="3200" dirty="0" err="1">
                <a:latin typeface="Calibri" pitchFamily="34" charset="0"/>
              </a:rPr>
              <a:t>e.g</a:t>
            </a:r>
            <a:r>
              <a:rPr lang="en-US" sz="3200" dirty="0">
                <a:latin typeface="Calibri" pitchFamily="34" charset="0"/>
              </a:rPr>
              <a:t> dehydration, impaired renal blood flow, preexisting renal disease, age.</a:t>
            </a:r>
          </a:p>
          <a:p>
            <a:pPr marL="342900" indent="-342900">
              <a:lnSpc>
                <a:spcPct val="80000"/>
              </a:lnSpc>
              <a:spcBef>
                <a:spcPct val="20000"/>
              </a:spcBef>
            </a:pPr>
            <a:r>
              <a:rPr lang="en-US" sz="3200" dirty="0">
                <a:latin typeface="Calibri" pitchFamily="34" charset="0"/>
              </a:rPr>
              <a:t>	3). </a:t>
            </a:r>
            <a:r>
              <a:rPr lang="en-US" sz="3200" b="1" dirty="0">
                <a:latin typeface="Calibri" pitchFamily="34" charset="0"/>
              </a:rPr>
              <a:t>Neuromuscular junction blockade </a:t>
            </a:r>
            <a:r>
              <a:rPr lang="en-US" sz="3200" dirty="0">
                <a:latin typeface="Calibri" pitchFamily="34" charset="0"/>
              </a:rPr>
              <a:t>–  hence can cause aggravation of myasthenia gravis</a:t>
            </a:r>
          </a:p>
          <a:p>
            <a:pPr marL="342900" indent="-342900">
              <a:lnSpc>
                <a:spcPct val="80000"/>
              </a:lnSpc>
              <a:spcBef>
                <a:spcPct val="20000"/>
              </a:spcBef>
            </a:pPr>
            <a:r>
              <a:rPr lang="en-US" sz="3200" dirty="0">
                <a:latin typeface="Calibri" pitchFamily="34" charset="0"/>
              </a:rPr>
              <a:t>	</a:t>
            </a:r>
          </a:p>
          <a:p>
            <a:pPr marL="342900" indent="-342900">
              <a:lnSpc>
                <a:spcPct val="80000"/>
              </a:lnSpc>
              <a:spcBef>
                <a:spcPct val="20000"/>
              </a:spcBef>
            </a:pPr>
            <a:r>
              <a:rPr lang="en-US" sz="3200" dirty="0">
                <a:latin typeface="Calibri" pitchFamily="34" charset="0"/>
              </a:rPr>
              <a:t>	4) </a:t>
            </a:r>
            <a:r>
              <a:rPr lang="en-US" sz="3200" b="1" dirty="0">
                <a:latin typeface="Calibri" pitchFamily="34" charset="0"/>
              </a:rPr>
              <a:t>Hematological abnormalities </a:t>
            </a:r>
            <a:r>
              <a:rPr lang="en-US" sz="3200" dirty="0">
                <a:latin typeface="Calibri" pitchFamily="34" charset="0"/>
              </a:rPr>
              <a:t>– bone marrow depression, anemia, bleeding</a:t>
            </a:r>
          </a:p>
        </p:txBody>
      </p:sp>
      <p:sp>
        <p:nvSpPr>
          <p:cNvPr id="6" name="Date Placeholder 5"/>
          <p:cNvSpPr>
            <a:spLocks noGrp="1"/>
          </p:cNvSpPr>
          <p:nvPr>
            <p:ph type="dt" sz="half" idx="10"/>
          </p:nvPr>
        </p:nvSpPr>
        <p:spPr/>
        <p:txBody>
          <a:bodyPr/>
          <a:lstStyle/>
          <a:p>
            <a:fld id="{B32F935A-B90A-44A9-AB03-40A41F873DF4}"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C6B732DF-7AE1-4278-B2B3-D5C96A1EF4BC}" type="slidenum">
              <a:rPr lang="en-US" smtClean="0"/>
              <a:pPr>
                <a:defRPr/>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ChangeArrowheads="1"/>
          </p:cNvSpPr>
          <p:nvPr/>
        </p:nvSpPr>
        <p:spPr bwMode="auto">
          <a:xfrm>
            <a:off x="457200" y="381000"/>
            <a:ext cx="8229600" cy="6172200"/>
          </a:xfrm>
          <a:prstGeom prst="rect">
            <a:avLst/>
          </a:prstGeom>
          <a:noFill/>
          <a:ln w="9525">
            <a:noFill/>
            <a:miter lim="800000"/>
            <a:headEnd/>
            <a:tailEnd/>
          </a:ln>
        </p:spPr>
        <p:txBody>
          <a:bodyPr/>
          <a:lstStyle/>
          <a:p>
            <a:pPr marL="342900" indent="-342900" fontAlgn="auto">
              <a:lnSpc>
                <a:spcPct val="80000"/>
              </a:lnSpc>
              <a:spcBef>
                <a:spcPct val="20000"/>
              </a:spcBef>
              <a:spcAft>
                <a:spcPts val="0"/>
              </a:spcAft>
              <a:defRPr/>
            </a:pPr>
            <a:r>
              <a:rPr lang="en-US" sz="3200" b="1" dirty="0" err="1" smtClean="0">
                <a:latin typeface="+mn-lt"/>
                <a:cs typeface="+mn-cs"/>
              </a:rPr>
              <a:t>Aminoglycosides</a:t>
            </a:r>
            <a:r>
              <a:rPr lang="en-US" sz="3200" b="1" dirty="0" smtClean="0">
                <a:latin typeface="+mn-lt"/>
                <a:cs typeface="+mn-cs"/>
              </a:rPr>
              <a:t>…..</a:t>
            </a:r>
            <a:endParaRPr lang="en-US" sz="3200" dirty="0">
              <a:latin typeface="+mn-lt"/>
              <a:cs typeface="+mn-cs"/>
            </a:endParaRPr>
          </a:p>
          <a:p>
            <a:pPr marL="342900" indent="-342900" fontAlgn="auto">
              <a:lnSpc>
                <a:spcPct val="80000"/>
              </a:lnSpc>
              <a:spcBef>
                <a:spcPct val="20000"/>
              </a:spcBef>
              <a:spcAft>
                <a:spcPts val="0"/>
              </a:spcAft>
              <a:defRPr/>
            </a:pPr>
            <a:r>
              <a:rPr lang="en-US" sz="3200" b="1" dirty="0">
                <a:latin typeface="+mn-lt"/>
                <a:cs typeface="+mn-cs"/>
              </a:rPr>
              <a:t>Uses:</a:t>
            </a:r>
            <a:r>
              <a:rPr lang="en-US" sz="3200" dirty="0">
                <a:latin typeface="+mn-lt"/>
                <a:cs typeface="+mn-cs"/>
              </a:rPr>
              <a:t> </a:t>
            </a:r>
          </a:p>
          <a:p>
            <a:pPr marL="342900" indent="-342900" fontAlgn="auto">
              <a:lnSpc>
                <a:spcPct val="80000"/>
              </a:lnSpc>
              <a:spcBef>
                <a:spcPct val="20000"/>
              </a:spcBef>
              <a:spcAft>
                <a:spcPts val="0"/>
              </a:spcAft>
              <a:defRPr/>
            </a:pPr>
            <a:r>
              <a:rPr lang="en-US" sz="3200" dirty="0">
                <a:latin typeface="+mn-lt"/>
              </a:rPr>
              <a:t>•</a:t>
            </a:r>
            <a:r>
              <a:rPr lang="en-US" sz="3200" dirty="0">
                <a:latin typeface="+mn-lt"/>
                <a:cs typeface="+mn-cs"/>
              </a:rPr>
              <a:t>Infection with enteric organisms in combination with an agent against anaerobes (</a:t>
            </a:r>
            <a:r>
              <a:rPr lang="en-US" sz="3200" dirty="0" err="1">
                <a:latin typeface="+mn-lt"/>
                <a:cs typeface="+mn-cs"/>
              </a:rPr>
              <a:t>metronidazole</a:t>
            </a:r>
            <a:r>
              <a:rPr lang="en-US" sz="3200" dirty="0">
                <a:latin typeface="+mn-lt"/>
                <a:cs typeface="+mn-cs"/>
              </a:rPr>
              <a:t>), pelvic and abdominal infections. </a:t>
            </a:r>
          </a:p>
          <a:p>
            <a:pPr marL="342900" indent="-342900" fontAlgn="auto">
              <a:lnSpc>
                <a:spcPct val="80000"/>
              </a:lnSpc>
              <a:spcBef>
                <a:spcPct val="20000"/>
              </a:spcBef>
              <a:spcAft>
                <a:spcPts val="0"/>
              </a:spcAft>
              <a:defRPr/>
            </a:pPr>
            <a:r>
              <a:rPr lang="en-US" sz="3200" dirty="0">
                <a:latin typeface="+mn-lt"/>
                <a:cs typeface="+mn-cs"/>
              </a:rPr>
              <a:t> </a:t>
            </a:r>
            <a:r>
              <a:rPr lang="en-US" sz="3200" dirty="0">
                <a:latin typeface="+mn-lt"/>
              </a:rPr>
              <a:t>•</a:t>
            </a:r>
            <a:r>
              <a:rPr lang="en-US" sz="3200" dirty="0">
                <a:latin typeface="+mn-lt"/>
                <a:cs typeface="+mn-cs"/>
              </a:rPr>
              <a:t> Bacterial endocarditis in combination with other drugs (</a:t>
            </a:r>
            <a:r>
              <a:rPr lang="en-US" sz="3200" dirty="0" err="1">
                <a:latin typeface="+mn-lt"/>
                <a:cs typeface="+mn-cs"/>
              </a:rPr>
              <a:t>penicillins</a:t>
            </a:r>
            <a:r>
              <a:rPr lang="en-US" sz="3200" dirty="0">
                <a:latin typeface="+mn-lt"/>
                <a:cs typeface="+mn-cs"/>
              </a:rPr>
              <a:t>)</a:t>
            </a:r>
          </a:p>
          <a:p>
            <a:pPr marL="342900" indent="-342900" fontAlgn="auto">
              <a:lnSpc>
                <a:spcPct val="80000"/>
              </a:lnSpc>
              <a:spcBef>
                <a:spcPct val="20000"/>
              </a:spcBef>
              <a:spcAft>
                <a:spcPts val="0"/>
              </a:spcAft>
              <a:defRPr/>
            </a:pPr>
            <a:r>
              <a:rPr lang="en-US" sz="3200" dirty="0">
                <a:latin typeface="+mn-lt"/>
                <a:cs typeface="+mn-cs"/>
              </a:rPr>
              <a:t> </a:t>
            </a:r>
            <a:r>
              <a:rPr lang="en-US" sz="3200" dirty="0">
                <a:latin typeface="+mn-lt"/>
              </a:rPr>
              <a:t>•</a:t>
            </a:r>
            <a:r>
              <a:rPr lang="en-US" sz="3200" dirty="0">
                <a:latin typeface="+mn-lt"/>
                <a:cs typeface="+mn-cs"/>
              </a:rPr>
              <a:t> Tuberculosis (streptomycin, is one of the regimens)</a:t>
            </a:r>
            <a:endParaRPr lang="en-US" sz="3200" dirty="0">
              <a:latin typeface="+mn-lt"/>
            </a:endParaRPr>
          </a:p>
          <a:p>
            <a:pPr marL="342900" indent="-342900" fontAlgn="auto">
              <a:lnSpc>
                <a:spcPct val="80000"/>
              </a:lnSpc>
              <a:spcBef>
                <a:spcPct val="20000"/>
              </a:spcBef>
              <a:spcAft>
                <a:spcPts val="0"/>
              </a:spcAft>
              <a:defRPr/>
            </a:pPr>
            <a:r>
              <a:rPr lang="en-US" sz="3200" dirty="0">
                <a:latin typeface="+mn-lt"/>
              </a:rPr>
              <a:t>•</a:t>
            </a:r>
            <a:r>
              <a:rPr lang="en-US" sz="3200" dirty="0">
                <a:latin typeface="+mn-lt"/>
                <a:cs typeface="+mn-cs"/>
              </a:rPr>
              <a:t> Plague</a:t>
            </a:r>
            <a:endParaRPr lang="en-US" sz="3200" dirty="0">
              <a:latin typeface="+mn-lt"/>
            </a:endParaRPr>
          </a:p>
          <a:p>
            <a:pPr marL="342900" indent="-342900" fontAlgn="auto">
              <a:lnSpc>
                <a:spcPct val="80000"/>
              </a:lnSpc>
              <a:spcBef>
                <a:spcPct val="20000"/>
              </a:spcBef>
              <a:spcAft>
                <a:spcPts val="0"/>
              </a:spcAft>
              <a:defRPr/>
            </a:pPr>
            <a:r>
              <a:rPr lang="en-US" sz="3200" dirty="0">
                <a:latin typeface="+mn-lt"/>
              </a:rPr>
              <a:t>•</a:t>
            </a:r>
            <a:r>
              <a:rPr lang="en-US" sz="3200" dirty="0">
                <a:latin typeface="+mn-lt"/>
                <a:cs typeface="+mn-cs"/>
              </a:rPr>
              <a:t> Brucellosis</a:t>
            </a:r>
            <a:endParaRPr lang="en-US" sz="3200" dirty="0">
              <a:latin typeface="+mn-lt"/>
            </a:endParaRPr>
          </a:p>
          <a:p>
            <a:pPr marL="342900" indent="-342900" fontAlgn="auto">
              <a:lnSpc>
                <a:spcPct val="80000"/>
              </a:lnSpc>
              <a:spcBef>
                <a:spcPct val="20000"/>
              </a:spcBef>
              <a:spcAft>
                <a:spcPts val="0"/>
              </a:spcAft>
              <a:defRPr/>
            </a:pPr>
            <a:r>
              <a:rPr lang="en-US" sz="3200" dirty="0">
                <a:latin typeface="+mn-lt"/>
              </a:rPr>
              <a:t>•</a:t>
            </a:r>
            <a:r>
              <a:rPr lang="en-US" sz="3200" dirty="0">
                <a:latin typeface="+mn-lt"/>
                <a:cs typeface="+mn-cs"/>
              </a:rPr>
              <a:t> bacterial  infection of Skin, conjunctiva and external ear (topical) :</a:t>
            </a:r>
            <a:r>
              <a:rPr lang="en-US" sz="3200" b="1" dirty="0">
                <a:latin typeface="+mn-lt"/>
                <a:cs typeface="+mn-cs"/>
              </a:rPr>
              <a:t>Neomycin</a:t>
            </a:r>
            <a:r>
              <a:rPr lang="en-US" sz="3200" dirty="0">
                <a:latin typeface="+mn-lt"/>
                <a:cs typeface="+mn-cs"/>
              </a:rPr>
              <a:t>, </a:t>
            </a:r>
            <a:r>
              <a:rPr lang="en-US" sz="3200" dirty="0" err="1">
                <a:latin typeface="+mn-lt"/>
                <a:cs typeface="+mn-cs"/>
              </a:rPr>
              <a:t>framycetin</a:t>
            </a:r>
            <a:r>
              <a:rPr lang="en-US" sz="3200" dirty="0">
                <a:latin typeface="+mn-lt"/>
                <a:cs typeface="+mn-cs"/>
              </a:rPr>
              <a:t>.</a:t>
            </a:r>
          </a:p>
          <a:p>
            <a:pPr fontAlgn="auto">
              <a:spcBef>
                <a:spcPts val="0"/>
              </a:spcBef>
              <a:spcAft>
                <a:spcPts val="0"/>
              </a:spcAft>
              <a:defRPr/>
            </a:pPr>
            <a:endParaRPr lang="en-US" sz="3200" b="1" u="sng" dirty="0">
              <a:solidFill>
                <a:srgbClr val="CC0000"/>
              </a:solidFill>
              <a:latin typeface="+mn-lt"/>
              <a:cs typeface="+mn-cs"/>
            </a:endParaRPr>
          </a:p>
          <a:p>
            <a:pPr marL="342900" indent="-342900" fontAlgn="auto">
              <a:lnSpc>
                <a:spcPct val="80000"/>
              </a:lnSpc>
              <a:spcBef>
                <a:spcPct val="20000"/>
              </a:spcBef>
              <a:spcAft>
                <a:spcPts val="0"/>
              </a:spcAft>
              <a:defRPr/>
            </a:pPr>
            <a:endParaRPr lang="en-US" sz="3200" dirty="0">
              <a:latin typeface="+mn-lt"/>
            </a:endParaRPr>
          </a:p>
        </p:txBody>
      </p:sp>
      <p:sp>
        <p:nvSpPr>
          <p:cNvPr id="6" name="Date Placeholder 5"/>
          <p:cNvSpPr>
            <a:spLocks noGrp="1"/>
          </p:cNvSpPr>
          <p:nvPr>
            <p:ph type="dt" sz="half" idx="10"/>
          </p:nvPr>
        </p:nvSpPr>
        <p:spPr/>
        <p:txBody>
          <a:bodyPr/>
          <a:lstStyle/>
          <a:p>
            <a:fld id="{5271BA74-7D6E-45A4-9A0F-FDD735006ABC}"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9D9DD7F5-0485-4D5D-9618-3223985DB584}" type="slidenum">
              <a:rPr lang="en-US" smtClean="0"/>
              <a:pPr>
                <a:defRPr/>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ChangeArrowheads="1"/>
          </p:cNvSpPr>
          <p:nvPr/>
        </p:nvSpPr>
        <p:spPr bwMode="auto">
          <a:xfrm>
            <a:off x="457200" y="381000"/>
            <a:ext cx="8229600" cy="6172200"/>
          </a:xfrm>
          <a:prstGeom prst="rect">
            <a:avLst/>
          </a:prstGeom>
          <a:noFill/>
          <a:ln w="9525">
            <a:noFill/>
            <a:miter lim="800000"/>
            <a:headEnd/>
            <a:tailEnd/>
          </a:ln>
        </p:spPr>
        <p:txBody>
          <a:bodyPr/>
          <a:lstStyle/>
          <a:p>
            <a:pPr marL="342900" indent="-342900" fontAlgn="auto">
              <a:lnSpc>
                <a:spcPct val="80000"/>
              </a:lnSpc>
              <a:spcBef>
                <a:spcPct val="20000"/>
              </a:spcBef>
              <a:spcAft>
                <a:spcPts val="0"/>
              </a:spcAft>
              <a:defRPr/>
            </a:pPr>
            <a:endParaRPr lang="en-US" sz="3200" dirty="0">
              <a:latin typeface="+mn-lt"/>
            </a:endParaRPr>
          </a:p>
        </p:txBody>
      </p:sp>
      <p:sp>
        <p:nvSpPr>
          <p:cNvPr id="7" name="Date Placeholder 6"/>
          <p:cNvSpPr>
            <a:spLocks noGrp="1"/>
          </p:cNvSpPr>
          <p:nvPr>
            <p:ph type="dt" sz="half" idx="10"/>
          </p:nvPr>
        </p:nvSpPr>
        <p:spPr/>
        <p:txBody>
          <a:bodyPr/>
          <a:lstStyle/>
          <a:p>
            <a:fld id="{A6B04C24-A883-4D73-853E-1B64CD091FC0}"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DF3C7178-A902-4F0C-BF82-7C96FD2B4167}" type="slidenum">
              <a:rPr lang="en-US" smtClean="0"/>
              <a:pPr>
                <a:defRPr/>
              </a:pPr>
              <a:t>73</a:t>
            </a:fld>
            <a:endParaRPr lang="en-US"/>
          </a:p>
        </p:txBody>
      </p:sp>
      <p:sp>
        <p:nvSpPr>
          <p:cNvPr id="28676" name="Rectangle 3"/>
          <p:cNvSpPr>
            <a:spLocks noChangeArrowheads="1"/>
          </p:cNvSpPr>
          <p:nvPr/>
        </p:nvSpPr>
        <p:spPr bwMode="auto">
          <a:xfrm>
            <a:off x="533400" y="533400"/>
            <a:ext cx="7924800" cy="3046988"/>
          </a:xfrm>
          <a:prstGeom prst="rect">
            <a:avLst/>
          </a:prstGeom>
          <a:noFill/>
          <a:ln w="9525">
            <a:noFill/>
            <a:miter lim="800000"/>
            <a:headEnd/>
            <a:tailEnd/>
          </a:ln>
        </p:spPr>
        <p:txBody>
          <a:bodyPr>
            <a:spAutoFit/>
          </a:bodyPr>
          <a:lstStyle/>
          <a:p>
            <a:r>
              <a:rPr lang="en-US" sz="3200" b="1" u="sng" dirty="0"/>
              <a:t>c). SPECTINOMYCIN</a:t>
            </a:r>
            <a:endParaRPr lang="en-US" sz="3200" b="1" dirty="0"/>
          </a:p>
          <a:p>
            <a:r>
              <a:rPr lang="en-US" sz="3200" b="1" dirty="0"/>
              <a:t>Mechanism</a:t>
            </a:r>
            <a:r>
              <a:rPr lang="en-US" sz="3200" dirty="0"/>
              <a:t>:  inhibits protein </a:t>
            </a:r>
            <a:r>
              <a:rPr lang="en-US" sz="3200" dirty="0" err="1" smtClean="0"/>
              <a:t>synthesis,binds</a:t>
            </a:r>
            <a:r>
              <a:rPr lang="en-US" sz="3200" dirty="0" smtClean="0"/>
              <a:t> to 30s subunit of bacterial ribosome.</a:t>
            </a:r>
            <a:endParaRPr lang="en-US" sz="3200" dirty="0"/>
          </a:p>
          <a:p>
            <a:pPr>
              <a:buFont typeface="Arial" charset="0"/>
              <a:buChar char="•"/>
            </a:pPr>
            <a:r>
              <a:rPr lang="en-US" sz="3200" dirty="0"/>
              <a:t>Has features very similar to </a:t>
            </a:r>
            <a:r>
              <a:rPr lang="en-US" sz="3200" dirty="0" err="1"/>
              <a:t>aminoglycosides</a:t>
            </a:r>
            <a:endParaRPr lang="en-US" sz="3200" b="1" u="sng" dirty="0"/>
          </a:p>
          <a:p>
            <a:r>
              <a:rPr lang="en-US" sz="3200" b="1" dirty="0"/>
              <a:t>Uses</a:t>
            </a:r>
            <a:r>
              <a:rPr lang="en-US" sz="3200" dirty="0"/>
              <a:t>: limited to </a:t>
            </a:r>
            <a:r>
              <a:rPr lang="en-US" sz="3200" dirty="0" err="1"/>
              <a:t>N.gonorrhea</a:t>
            </a:r>
            <a:r>
              <a:rPr lang="en-US" sz="3200" dirty="0"/>
              <a:t> resistant or allergic to other preferred drugs.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774B799D-6F40-4E95-A09F-398458AED80E}"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32F9CD01-73E9-42E8-A335-0ACCAD268671}" type="slidenum">
              <a:rPr lang="en-US" smtClean="0"/>
              <a:pPr>
                <a:defRPr/>
              </a:pPr>
              <a:t>74</a:t>
            </a:fld>
            <a:endParaRPr lang="en-US"/>
          </a:p>
        </p:txBody>
      </p:sp>
      <p:sp>
        <p:nvSpPr>
          <p:cNvPr id="29698" name="Rectangle 4"/>
          <p:cNvSpPr>
            <a:spLocks noGrp="1" noChangeArrowheads="1"/>
          </p:cNvSpPr>
          <p:nvPr>
            <p:ph sz="quarter" idx="1"/>
          </p:nvPr>
        </p:nvSpPr>
        <p:spPr>
          <a:xfrm>
            <a:off x="457200" y="228600"/>
            <a:ext cx="8229600" cy="6324600"/>
          </a:xfrm>
        </p:spPr>
        <p:txBody>
          <a:bodyPr/>
          <a:lstStyle/>
          <a:p>
            <a:pPr eaLnBrk="1" hangingPunct="1">
              <a:lnSpc>
                <a:spcPct val="90000"/>
              </a:lnSpc>
              <a:buFontTx/>
              <a:buNone/>
            </a:pPr>
            <a:r>
              <a:rPr lang="en-US" b="1" u="sng" dirty="0" smtClean="0"/>
              <a:t>d). CHLORAMPHENICOL</a:t>
            </a:r>
            <a:r>
              <a:rPr lang="en-US" dirty="0" smtClean="0"/>
              <a:t> </a:t>
            </a:r>
          </a:p>
          <a:p>
            <a:pPr eaLnBrk="1" hangingPunct="1">
              <a:lnSpc>
                <a:spcPct val="90000"/>
              </a:lnSpc>
              <a:buFontTx/>
              <a:buNone/>
            </a:pPr>
            <a:r>
              <a:rPr lang="en-US" dirty="0" smtClean="0"/>
              <a:t>Largely </a:t>
            </a:r>
            <a:r>
              <a:rPr lang="en-US" dirty="0" err="1" smtClean="0"/>
              <a:t>Bacteriostatic</a:t>
            </a:r>
            <a:r>
              <a:rPr lang="en-US" dirty="0" smtClean="0"/>
              <a:t>.</a:t>
            </a:r>
            <a:endParaRPr lang="en-US" b="1" u="sng" dirty="0" smtClean="0"/>
          </a:p>
          <a:p>
            <a:pPr eaLnBrk="1" hangingPunct="1">
              <a:lnSpc>
                <a:spcPct val="90000"/>
              </a:lnSpc>
              <a:buFont typeface="Arial" charset="0"/>
              <a:buNone/>
            </a:pPr>
            <a:r>
              <a:rPr lang="en-US" b="1" u="sng" dirty="0" smtClean="0"/>
              <a:t>Mechanism</a:t>
            </a:r>
            <a:r>
              <a:rPr lang="en-US" dirty="0" smtClean="0"/>
              <a:t>; binds reversibly to the 50s ribosomal subunit inhibiting protein synthesis.</a:t>
            </a:r>
          </a:p>
          <a:p>
            <a:pPr eaLnBrk="1" hangingPunct="1">
              <a:lnSpc>
                <a:spcPct val="90000"/>
              </a:lnSpc>
              <a:buFontTx/>
              <a:buNone/>
            </a:pPr>
            <a:r>
              <a:rPr lang="en-US" dirty="0" smtClean="0"/>
              <a:t>NB. </a:t>
            </a:r>
            <a:r>
              <a:rPr lang="en-US" dirty="0" err="1" smtClean="0"/>
              <a:t>Macrolides</a:t>
            </a:r>
            <a:r>
              <a:rPr lang="en-US" dirty="0" smtClean="0"/>
              <a:t> and </a:t>
            </a:r>
            <a:r>
              <a:rPr lang="en-US" dirty="0" err="1" smtClean="0"/>
              <a:t>clindamycin</a:t>
            </a:r>
            <a:r>
              <a:rPr lang="en-US" dirty="0" smtClean="0"/>
              <a:t> bind to the same site and may interfere w/ each others activities</a:t>
            </a:r>
            <a:endParaRPr lang="en-US" b="1" dirty="0" smtClean="0"/>
          </a:p>
          <a:p>
            <a:pPr eaLnBrk="1" hangingPunct="1">
              <a:lnSpc>
                <a:spcPct val="90000"/>
              </a:lnSpc>
              <a:buFont typeface="Arial" charset="0"/>
              <a:buNone/>
            </a:pPr>
            <a:r>
              <a:rPr lang="en-US" b="1" dirty="0" smtClean="0"/>
              <a:t>Administration</a:t>
            </a:r>
            <a:r>
              <a:rPr lang="en-US" dirty="0" smtClean="0"/>
              <a:t> – oral (bitter taste masked by encapsulation), parenteral</a:t>
            </a:r>
          </a:p>
          <a:p>
            <a:pPr eaLnBrk="1" hangingPunct="1">
              <a:lnSpc>
                <a:spcPct val="90000"/>
              </a:lnSpc>
              <a:buFont typeface="Arial" charset="0"/>
              <a:buNone/>
            </a:pPr>
            <a:r>
              <a:rPr lang="en-US" b="1" dirty="0" smtClean="0"/>
              <a:t>Absorption:</a:t>
            </a:r>
            <a:r>
              <a:rPr lang="en-US" dirty="0" smtClean="0"/>
              <a:t>  rapid and complete</a:t>
            </a:r>
          </a:p>
          <a:p>
            <a:pPr eaLnBrk="1" hangingPunct="1">
              <a:lnSpc>
                <a:spcPct val="90000"/>
              </a:lnSpc>
              <a:buFont typeface="Arial" charset="0"/>
              <a:buNone/>
            </a:pPr>
            <a:r>
              <a:rPr lang="en-US" b="1" dirty="0" smtClean="0"/>
              <a:t>Distribution:</a:t>
            </a:r>
            <a:r>
              <a:rPr lang="en-US" dirty="0" smtClean="0"/>
              <a:t> well into all tissues including brain. Undergoes some protein binding(30-50%)</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4DA5F3C-6B2A-4BB1-8F9F-55706620AB18}"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F00546B4-1740-4CED-9954-383233C3B4D7}" type="slidenum">
              <a:rPr lang="en-US" smtClean="0"/>
              <a:pPr>
                <a:defRPr/>
              </a:pPr>
              <a:t>75</a:t>
            </a:fld>
            <a:endParaRPr lang="en-US"/>
          </a:p>
        </p:txBody>
      </p:sp>
      <p:sp>
        <p:nvSpPr>
          <p:cNvPr id="30722" name="Rectangle 4"/>
          <p:cNvSpPr>
            <a:spLocks noGrp="1" noChangeArrowheads="1"/>
          </p:cNvSpPr>
          <p:nvPr>
            <p:ph sz="quarter" idx="1"/>
          </p:nvPr>
        </p:nvSpPr>
        <p:spPr>
          <a:xfrm>
            <a:off x="228600" y="228600"/>
            <a:ext cx="8610600" cy="6324600"/>
          </a:xfrm>
        </p:spPr>
        <p:txBody>
          <a:bodyPr/>
          <a:lstStyle/>
          <a:p>
            <a:pPr eaLnBrk="1" hangingPunct="1">
              <a:lnSpc>
                <a:spcPct val="90000"/>
              </a:lnSpc>
              <a:buFont typeface="Arial" charset="0"/>
              <a:buNone/>
            </a:pPr>
            <a:r>
              <a:rPr lang="en-US" b="1" dirty="0" smtClean="0"/>
              <a:t>Elimination:</a:t>
            </a:r>
            <a:r>
              <a:rPr lang="en-US" dirty="0" smtClean="0"/>
              <a:t> undergoes liver metabolism </a:t>
            </a:r>
            <a:endParaRPr lang="en-US" b="1" dirty="0" smtClean="0"/>
          </a:p>
          <a:p>
            <a:pPr eaLnBrk="1" hangingPunct="1">
              <a:lnSpc>
                <a:spcPct val="90000"/>
              </a:lnSpc>
              <a:spcBef>
                <a:spcPct val="0"/>
              </a:spcBef>
              <a:buFontTx/>
              <a:buNone/>
            </a:pPr>
            <a:r>
              <a:rPr lang="en-US" b="1" dirty="0" smtClean="0"/>
              <a:t>Drug interactions</a:t>
            </a:r>
          </a:p>
          <a:p>
            <a:pPr eaLnBrk="1" hangingPunct="1">
              <a:lnSpc>
                <a:spcPct val="90000"/>
              </a:lnSpc>
            </a:pPr>
            <a:r>
              <a:rPr lang="en-US" dirty="0" smtClean="0"/>
              <a:t>It inhibits hepatic enzymes, hence increasing the plasma levels of </a:t>
            </a:r>
            <a:r>
              <a:rPr lang="en-US" dirty="0" err="1" smtClean="0"/>
              <a:t>Warfarin</a:t>
            </a:r>
            <a:r>
              <a:rPr lang="en-US" dirty="0" smtClean="0"/>
              <a:t>, </a:t>
            </a:r>
            <a:r>
              <a:rPr lang="en-US" dirty="0" err="1" smtClean="0"/>
              <a:t>phenytoin</a:t>
            </a:r>
            <a:r>
              <a:rPr lang="en-US" dirty="0" smtClean="0"/>
              <a:t>, </a:t>
            </a:r>
            <a:r>
              <a:rPr lang="en-US" dirty="0" err="1" smtClean="0"/>
              <a:t>tolbutamide</a:t>
            </a:r>
            <a:r>
              <a:rPr lang="en-US" dirty="0" smtClean="0"/>
              <a:t> and </a:t>
            </a:r>
            <a:r>
              <a:rPr lang="en-US" dirty="0" err="1" smtClean="0"/>
              <a:t>chlorpropamide</a:t>
            </a:r>
            <a:endParaRPr lang="en-US" dirty="0" smtClean="0"/>
          </a:p>
          <a:p>
            <a:pPr>
              <a:lnSpc>
                <a:spcPct val="90000"/>
              </a:lnSpc>
              <a:buFont typeface="Arial" charset="0"/>
              <a:buNone/>
            </a:pPr>
            <a:r>
              <a:rPr lang="en-US" b="1" dirty="0" smtClean="0"/>
              <a:t>Uses:</a:t>
            </a:r>
            <a:r>
              <a:rPr lang="en-US" dirty="0" smtClean="0"/>
              <a:t> only serious infections</a:t>
            </a:r>
          </a:p>
          <a:p>
            <a:pPr>
              <a:lnSpc>
                <a:spcPct val="90000"/>
              </a:lnSpc>
              <a:buFont typeface="Arial" charset="0"/>
              <a:buNone/>
            </a:pPr>
            <a:r>
              <a:rPr lang="en-US" dirty="0" smtClean="0"/>
              <a:t>1) Empiric (Before </a:t>
            </a:r>
            <a:r>
              <a:rPr lang="en-US" dirty="0" err="1" smtClean="0"/>
              <a:t>Dx</a:t>
            </a:r>
            <a:r>
              <a:rPr lang="en-US" dirty="0" smtClean="0"/>
              <a:t>) treatment of bacterial meningitis in conjunction with </a:t>
            </a:r>
            <a:r>
              <a:rPr lang="en-US" dirty="0" err="1" smtClean="0"/>
              <a:t>benzylpenicillin</a:t>
            </a:r>
            <a:endParaRPr lang="en-US" dirty="0" smtClean="0"/>
          </a:p>
          <a:p>
            <a:pPr>
              <a:lnSpc>
                <a:spcPct val="90000"/>
              </a:lnSpc>
              <a:buFont typeface="Arial" charset="0"/>
              <a:buNone/>
            </a:pPr>
            <a:r>
              <a:rPr lang="en-US" dirty="0" smtClean="0"/>
              <a:t>2) Empiric treatment of brain abscess in conjunction with a penicillin</a:t>
            </a:r>
          </a:p>
          <a:p>
            <a:pPr>
              <a:lnSpc>
                <a:spcPct val="90000"/>
              </a:lnSpc>
              <a:buFont typeface="Arial" charset="0"/>
              <a:buNone/>
            </a:pPr>
            <a:r>
              <a:rPr lang="en-US" dirty="0" smtClean="0"/>
              <a:t>3) Salmonella  infections- typhoid (2nd line drug)</a:t>
            </a:r>
          </a:p>
          <a:p>
            <a:pPr>
              <a:lnSpc>
                <a:spcPct val="90000"/>
              </a:lnSpc>
              <a:buFont typeface="Arial" charset="0"/>
              <a:buNone/>
            </a:pPr>
            <a:r>
              <a:rPr lang="en-US" dirty="0" smtClean="0"/>
              <a:t>4) Bacterial conjunctivitis ( topical)</a:t>
            </a:r>
          </a:p>
          <a:p>
            <a:pPr eaLnBrk="1" hangingPunct="1">
              <a:lnSpc>
                <a:spcPct val="90000"/>
              </a:lnSpc>
            </a:pPr>
            <a:endParaRPr lang="en-US" dirty="0" smtClean="0"/>
          </a:p>
          <a:p>
            <a:pPr eaLnBrk="1" hangingPunct="1">
              <a:lnSpc>
                <a:spcPct val="90000"/>
              </a:lnSpc>
              <a:buFontTx/>
              <a:buNone/>
            </a:pPr>
            <a:endParaRPr lang="en-US" dirty="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ChangeArrowheads="1"/>
          </p:cNvSpPr>
          <p:nvPr/>
        </p:nvSpPr>
        <p:spPr bwMode="auto">
          <a:xfrm>
            <a:off x="457200" y="304800"/>
            <a:ext cx="8229600" cy="6248400"/>
          </a:xfrm>
          <a:prstGeom prst="rect">
            <a:avLst/>
          </a:prstGeom>
          <a:noFill/>
          <a:ln w="9525">
            <a:noFill/>
            <a:miter lim="800000"/>
            <a:headEnd/>
            <a:tailEnd/>
          </a:ln>
        </p:spPr>
        <p:txBody>
          <a:bodyPr/>
          <a:lstStyle/>
          <a:p>
            <a:pPr marL="342900" indent="-342900"/>
            <a:r>
              <a:rPr lang="en-US" sz="3200" b="1" u="sng" dirty="0" smtClean="0">
                <a:latin typeface="Calibri" pitchFamily="34" charset="0"/>
              </a:rPr>
              <a:t>CHLORAMPHENICOL…….</a:t>
            </a:r>
            <a:r>
              <a:rPr lang="en-US" sz="3200" b="1" dirty="0" smtClean="0">
                <a:latin typeface="Calibri" pitchFamily="34" charset="0"/>
              </a:rPr>
              <a:t> </a:t>
            </a:r>
            <a:endParaRPr lang="en-US" sz="3200" b="1" dirty="0">
              <a:latin typeface="Calibri" pitchFamily="34" charset="0"/>
            </a:endParaRPr>
          </a:p>
          <a:p>
            <a:pPr marL="342900" indent="-342900">
              <a:spcBef>
                <a:spcPct val="20000"/>
              </a:spcBef>
            </a:pPr>
            <a:r>
              <a:rPr lang="en-US" sz="3200" b="1" dirty="0">
                <a:latin typeface="Calibri" pitchFamily="34" charset="0"/>
              </a:rPr>
              <a:t>S/E</a:t>
            </a:r>
          </a:p>
          <a:p>
            <a:pPr marL="342900" indent="-342900">
              <a:spcBef>
                <a:spcPct val="20000"/>
              </a:spcBef>
            </a:pPr>
            <a:r>
              <a:rPr lang="en-US" sz="3200" dirty="0">
                <a:latin typeface="Calibri" pitchFamily="34" charset="0"/>
              </a:rPr>
              <a:t>1). Bone marrow depression causing pancytopenia (rare)	</a:t>
            </a:r>
          </a:p>
          <a:p>
            <a:pPr marL="342900" indent="-342900">
              <a:spcBef>
                <a:spcPct val="20000"/>
              </a:spcBef>
            </a:pPr>
            <a:r>
              <a:rPr lang="en-US" sz="3200" dirty="0">
                <a:latin typeface="Calibri" pitchFamily="34" charset="0"/>
              </a:rPr>
              <a:t>2) Grey baby syndrome- vomiting, diarrhea, poor blood flow (flaccid, cold, grey ashen) </a:t>
            </a:r>
          </a:p>
          <a:p>
            <a:pPr marL="342900" indent="-342900">
              <a:spcBef>
                <a:spcPct val="20000"/>
              </a:spcBef>
            </a:pPr>
            <a:r>
              <a:rPr lang="en-US" sz="3200" dirty="0">
                <a:latin typeface="Calibri" pitchFamily="34" charset="0"/>
              </a:rPr>
              <a:t>3) Hypersensitivity reactions </a:t>
            </a:r>
          </a:p>
          <a:p>
            <a:pPr marL="342900" indent="-342900">
              <a:spcBef>
                <a:spcPct val="20000"/>
              </a:spcBef>
            </a:pPr>
            <a:r>
              <a:rPr lang="en-US" sz="3200" dirty="0">
                <a:latin typeface="Calibri" pitchFamily="34" charset="0"/>
              </a:rPr>
              <a:t>4) Alteration of GIT flora</a:t>
            </a:r>
          </a:p>
          <a:p>
            <a:pPr marL="342900" indent="-342900">
              <a:spcBef>
                <a:spcPct val="20000"/>
              </a:spcBef>
            </a:pPr>
            <a:r>
              <a:rPr lang="en-US" sz="3200" dirty="0">
                <a:latin typeface="Calibri" pitchFamily="34" charset="0"/>
              </a:rPr>
              <a:t>5) Hemolytic anemia with G6PDH deficiency</a:t>
            </a:r>
          </a:p>
          <a:p>
            <a:pPr marL="342900" indent="-342900"/>
            <a:endParaRPr lang="en-US" sz="3200" b="1" dirty="0">
              <a:latin typeface="Calibri" pitchFamily="34" charset="0"/>
            </a:endParaRPr>
          </a:p>
        </p:txBody>
      </p:sp>
      <p:sp>
        <p:nvSpPr>
          <p:cNvPr id="6" name="Date Placeholder 5"/>
          <p:cNvSpPr>
            <a:spLocks noGrp="1"/>
          </p:cNvSpPr>
          <p:nvPr>
            <p:ph type="dt" sz="half" idx="10"/>
          </p:nvPr>
        </p:nvSpPr>
        <p:spPr/>
        <p:txBody>
          <a:bodyPr/>
          <a:lstStyle/>
          <a:p>
            <a:fld id="{6B03FDE8-5586-474E-9C69-0D61244242D5}"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DA0311C9-0201-43A3-9F60-071B1B079D83}" type="slidenum">
              <a:rPr lang="en-US" smtClean="0"/>
              <a:pPr>
                <a:defRPr/>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FA087B17-F6FA-4E84-BABA-857E7B967273}"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A9BE1E27-2E02-41DD-BDAC-A5264D4F2704}" type="slidenum">
              <a:rPr lang="en-US" smtClean="0"/>
              <a:pPr>
                <a:defRPr/>
              </a:pPr>
              <a:t>77</a:t>
            </a:fld>
            <a:endParaRPr lang="en-US"/>
          </a:p>
        </p:txBody>
      </p:sp>
      <p:sp>
        <p:nvSpPr>
          <p:cNvPr id="32770" name="Rectangle 2"/>
          <p:cNvSpPr>
            <a:spLocks noGrp="1" noChangeArrowheads="1"/>
          </p:cNvSpPr>
          <p:nvPr>
            <p:ph sz="quarter" idx="1"/>
          </p:nvPr>
        </p:nvSpPr>
        <p:spPr>
          <a:xfrm>
            <a:off x="457200" y="228600"/>
            <a:ext cx="8534400" cy="6477000"/>
          </a:xfrm>
        </p:spPr>
        <p:txBody>
          <a:bodyPr/>
          <a:lstStyle/>
          <a:p>
            <a:pPr eaLnBrk="1" hangingPunct="1">
              <a:lnSpc>
                <a:spcPct val="80000"/>
              </a:lnSpc>
              <a:buFontTx/>
              <a:buNone/>
            </a:pPr>
            <a:r>
              <a:rPr lang="en-US" b="1" dirty="0" smtClean="0"/>
              <a:t>e). MACROLIDE ANTIBIOTICS: </a:t>
            </a:r>
            <a:r>
              <a:rPr lang="en-US" dirty="0" smtClean="0"/>
              <a:t>Largely – </a:t>
            </a:r>
            <a:r>
              <a:rPr lang="en-US" dirty="0" err="1" smtClean="0"/>
              <a:t>bacteriostatic</a:t>
            </a:r>
            <a:endParaRPr lang="en-US" dirty="0" smtClean="0"/>
          </a:p>
          <a:p>
            <a:pPr eaLnBrk="1" hangingPunct="1">
              <a:lnSpc>
                <a:spcPct val="80000"/>
              </a:lnSpc>
              <a:buFontTx/>
              <a:buNone/>
            </a:pPr>
            <a:r>
              <a:rPr lang="en-US" b="1" dirty="0" err="1" smtClean="0"/>
              <a:t>Mxn</a:t>
            </a:r>
            <a:r>
              <a:rPr lang="en-US" dirty="0" smtClean="0"/>
              <a:t>: binds to the 50s ribosomal subunit and interferes with protein synthesis.</a:t>
            </a:r>
          </a:p>
          <a:p>
            <a:pPr eaLnBrk="1" hangingPunct="1">
              <a:lnSpc>
                <a:spcPct val="80000"/>
              </a:lnSpc>
              <a:buFontTx/>
              <a:buNone/>
            </a:pPr>
            <a:r>
              <a:rPr lang="en-US" dirty="0" smtClean="0"/>
              <a:t>E.g. </a:t>
            </a:r>
            <a:r>
              <a:rPr lang="en-US" b="1" dirty="0" smtClean="0"/>
              <a:t>Erythromycin, </a:t>
            </a:r>
            <a:r>
              <a:rPr lang="en-US" b="1" dirty="0" err="1" smtClean="0"/>
              <a:t>Clarithromycin</a:t>
            </a:r>
            <a:r>
              <a:rPr lang="en-US" b="1" dirty="0" smtClean="0"/>
              <a:t>, </a:t>
            </a:r>
            <a:r>
              <a:rPr lang="en-US" b="1" dirty="0" err="1" smtClean="0"/>
              <a:t>Azithromycin</a:t>
            </a:r>
            <a:r>
              <a:rPr lang="en-US" b="1" dirty="0" smtClean="0"/>
              <a:t>.</a:t>
            </a:r>
          </a:p>
          <a:p>
            <a:pPr eaLnBrk="1" hangingPunct="1">
              <a:lnSpc>
                <a:spcPct val="80000"/>
              </a:lnSpc>
              <a:buFontTx/>
              <a:buNone/>
            </a:pPr>
            <a:r>
              <a:rPr lang="en-US" b="1" dirty="0" smtClean="0"/>
              <a:t>Administration:</a:t>
            </a:r>
            <a:r>
              <a:rPr lang="en-US" dirty="0" smtClean="0"/>
              <a:t> – oral</a:t>
            </a:r>
          </a:p>
          <a:p>
            <a:pPr eaLnBrk="1" hangingPunct="1">
              <a:lnSpc>
                <a:spcPct val="80000"/>
              </a:lnSpc>
              <a:buFontTx/>
              <a:buNone/>
            </a:pPr>
            <a:r>
              <a:rPr lang="en-US" b="1" dirty="0" smtClean="0"/>
              <a:t>Absorption:</a:t>
            </a:r>
            <a:r>
              <a:rPr lang="en-US" dirty="0" smtClean="0"/>
              <a:t>  good for </a:t>
            </a:r>
            <a:r>
              <a:rPr lang="en-US" dirty="0" err="1" smtClean="0"/>
              <a:t>clarithromycin</a:t>
            </a:r>
            <a:r>
              <a:rPr lang="en-US" dirty="0" smtClean="0"/>
              <a:t>; food interferes with </a:t>
            </a:r>
            <a:r>
              <a:rPr lang="en-US" dirty="0" err="1" smtClean="0"/>
              <a:t>azithromycin</a:t>
            </a:r>
            <a:r>
              <a:rPr lang="en-US" dirty="0" smtClean="0"/>
              <a:t> </a:t>
            </a:r>
          </a:p>
          <a:p>
            <a:pPr eaLnBrk="1" hangingPunct="1">
              <a:lnSpc>
                <a:spcPct val="80000"/>
              </a:lnSpc>
              <a:buFontTx/>
              <a:buNone/>
            </a:pPr>
            <a:r>
              <a:rPr lang="en-US" dirty="0" smtClean="0"/>
              <a:t>absorption</a:t>
            </a:r>
            <a:endParaRPr lang="en-US" b="1" dirty="0" smtClean="0"/>
          </a:p>
          <a:p>
            <a:pPr eaLnBrk="1" hangingPunct="1">
              <a:lnSpc>
                <a:spcPct val="80000"/>
              </a:lnSpc>
              <a:buFontTx/>
              <a:buNone/>
            </a:pPr>
            <a:r>
              <a:rPr lang="en-US" b="1" dirty="0" smtClean="0"/>
              <a:t>Distribution</a:t>
            </a:r>
            <a:r>
              <a:rPr lang="en-US" dirty="0" smtClean="0"/>
              <a:t>: wide, crosses into placenta, but not into CSF, taken up by </a:t>
            </a:r>
          </a:p>
          <a:p>
            <a:pPr eaLnBrk="1" hangingPunct="1">
              <a:lnSpc>
                <a:spcPct val="80000"/>
              </a:lnSpc>
              <a:buFontTx/>
              <a:buNone/>
            </a:pPr>
            <a:r>
              <a:rPr lang="en-US" dirty="0" err="1" smtClean="0"/>
              <a:t>phagocytic</a:t>
            </a:r>
            <a:r>
              <a:rPr lang="en-US" dirty="0" smtClean="0"/>
              <a:t> cells. </a:t>
            </a:r>
            <a:r>
              <a:rPr lang="en-US" dirty="0" err="1" smtClean="0"/>
              <a:t>Azithromycin</a:t>
            </a:r>
            <a:r>
              <a:rPr lang="en-US" dirty="0" smtClean="0"/>
              <a:t> is deposited in tissues from where it is  released slowly.</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01587A78-779B-4F20-B6BA-D69170418F2C}"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8C3E7494-1F34-48A9-A484-07CED792FEAB}" type="slidenum">
              <a:rPr lang="en-US" smtClean="0"/>
              <a:pPr>
                <a:defRPr/>
              </a:pPr>
              <a:t>78</a:t>
            </a:fld>
            <a:endParaRPr lang="en-US"/>
          </a:p>
        </p:txBody>
      </p:sp>
      <p:sp>
        <p:nvSpPr>
          <p:cNvPr id="33794" name="Rectangle 2"/>
          <p:cNvSpPr>
            <a:spLocks noGrp="1" noChangeArrowheads="1"/>
          </p:cNvSpPr>
          <p:nvPr>
            <p:ph sz="quarter" idx="1"/>
          </p:nvPr>
        </p:nvSpPr>
        <p:spPr>
          <a:xfrm>
            <a:off x="457200" y="228600"/>
            <a:ext cx="8534400" cy="6477000"/>
          </a:xfrm>
        </p:spPr>
        <p:txBody>
          <a:bodyPr/>
          <a:lstStyle/>
          <a:p>
            <a:pPr eaLnBrk="1" hangingPunct="1">
              <a:lnSpc>
                <a:spcPct val="80000"/>
              </a:lnSpc>
              <a:buFontTx/>
              <a:buNone/>
            </a:pPr>
            <a:r>
              <a:rPr lang="en-US" b="1" dirty="0" smtClean="0"/>
              <a:t>Elimination:</a:t>
            </a:r>
            <a:r>
              <a:rPr lang="en-US" dirty="0" smtClean="0"/>
              <a:t>  t1/2 1-5 hrs</a:t>
            </a:r>
          </a:p>
          <a:p>
            <a:pPr eaLnBrk="1" hangingPunct="1">
              <a:lnSpc>
                <a:spcPct val="80000"/>
              </a:lnSpc>
            </a:pPr>
            <a:r>
              <a:rPr lang="en-US" dirty="0" smtClean="0"/>
              <a:t>Erythromycin and </a:t>
            </a:r>
            <a:r>
              <a:rPr lang="en-US" dirty="0" err="1" smtClean="0"/>
              <a:t>Azithromycin</a:t>
            </a:r>
            <a:r>
              <a:rPr lang="en-US" dirty="0" smtClean="0"/>
              <a:t>: </a:t>
            </a:r>
            <a:r>
              <a:rPr lang="en-US" dirty="0" err="1" smtClean="0"/>
              <a:t>Biliary</a:t>
            </a:r>
            <a:r>
              <a:rPr lang="en-US" dirty="0" smtClean="0"/>
              <a:t> excretion  (adjust dose in hepatic dysfunction)</a:t>
            </a:r>
          </a:p>
          <a:p>
            <a:pPr eaLnBrk="1" hangingPunct="1">
              <a:lnSpc>
                <a:spcPct val="80000"/>
              </a:lnSpc>
            </a:pPr>
            <a:r>
              <a:rPr lang="en-US" dirty="0" err="1" smtClean="0"/>
              <a:t>Clarithromycin</a:t>
            </a:r>
            <a:r>
              <a:rPr lang="en-US" dirty="0" smtClean="0"/>
              <a:t>: liver metabolism and urinary excretion</a:t>
            </a:r>
          </a:p>
          <a:p>
            <a:pPr eaLnBrk="1" hangingPunct="1">
              <a:lnSpc>
                <a:spcPct val="80000"/>
              </a:lnSpc>
              <a:buFontTx/>
              <a:buNone/>
            </a:pPr>
            <a:r>
              <a:rPr lang="en-US" b="1" dirty="0" smtClean="0"/>
              <a:t>S/E</a:t>
            </a:r>
          </a:p>
          <a:p>
            <a:pPr eaLnBrk="1" hangingPunct="1">
              <a:lnSpc>
                <a:spcPct val="80000"/>
              </a:lnSpc>
            </a:pPr>
            <a:r>
              <a:rPr lang="en-US" dirty="0" smtClean="0"/>
              <a:t>1). </a:t>
            </a:r>
            <a:r>
              <a:rPr lang="en-US" dirty="0" err="1" smtClean="0"/>
              <a:t>Cholestatic</a:t>
            </a:r>
            <a:r>
              <a:rPr lang="en-US" dirty="0" smtClean="0"/>
              <a:t> jaundice (reversible) – erythromycin</a:t>
            </a:r>
          </a:p>
          <a:p>
            <a:pPr eaLnBrk="1" hangingPunct="1">
              <a:lnSpc>
                <a:spcPct val="80000"/>
              </a:lnSpc>
            </a:pPr>
            <a:r>
              <a:rPr lang="en-US" dirty="0" smtClean="0"/>
              <a:t>2) GIT irritation</a:t>
            </a:r>
          </a:p>
          <a:p>
            <a:pPr eaLnBrk="1" hangingPunct="1">
              <a:lnSpc>
                <a:spcPct val="80000"/>
              </a:lnSpc>
              <a:buFontTx/>
              <a:buNone/>
            </a:pPr>
            <a:r>
              <a:rPr lang="en-US" b="1" dirty="0" smtClean="0"/>
              <a:t>Drug interactions</a:t>
            </a:r>
            <a:r>
              <a:rPr lang="en-US" dirty="0" smtClean="0"/>
              <a:t> – Erythromycin and </a:t>
            </a:r>
            <a:r>
              <a:rPr lang="en-US" dirty="0" err="1" smtClean="0"/>
              <a:t>clarithromycin</a:t>
            </a:r>
            <a:r>
              <a:rPr lang="en-US" dirty="0" smtClean="0"/>
              <a:t> (but not </a:t>
            </a:r>
            <a:r>
              <a:rPr lang="en-US" dirty="0" err="1" smtClean="0"/>
              <a:t>azithromycin</a:t>
            </a:r>
            <a:r>
              <a:rPr lang="en-US" dirty="0" smtClean="0"/>
              <a:t>) inhibit </a:t>
            </a:r>
            <a:r>
              <a:rPr lang="en-US" dirty="0" err="1" smtClean="0"/>
              <a:t>Cytochrome</a:t>
            </a:r>
            <a:r>
              <a:rPr lang="en-US" dirty="0" smtClean="0"/>
              <a:t> P450 enzymes. They can increase plasma levels of: </a:t>
            </a:r>
            <a:r>
              <a:rPr lang="en-US" dirty="0" smtClean="0">
                <a:cs typeface="Arial" charset="0"/>
              </a:rPr>
              <a:t> </a:t>
            </a:r>
            <a:r>
              <a:rPr lang="en-US" dirty="0" err="1" smtClean="0"/>
              <a:t>Warfarin</a:t>
            </a:r>
            <a:r>
              <a:rPr lang="en-US" dirty="0" smtClean="0"/>
              <a:t>, </a:t>
            </a:r>
            <a:r>
              <a:rPr lang="en-US" dirty="0" err="1" smtClean="0"/>
              <a:t>Carbamazepine</a:t>
            </a:r>
            <a:r>
              <a:rPr lang="en-US" dirty="0" smtClean="0"/>
              <a:t>, </a:t>
            </a:r>
            <a:r>
              <a:rPr lang="en-US" dirty="0" err="1" smtClean="0"/>
              <a:t>Theophylline</a:t>
            </a:r>
            <a:r>
              <a:rPr lang="en-US" dirty="0" smtClean="0"/>
              <a:t>, Oral </a:t>
            </a:r>
            <a:r>
              <a:rPr lang="en-US" dirty="0" err="1" smtClean="0"/>
              <a:t>digoxin</a:t>
            </a:r>
            <a:r>
              <a:rPr lang="en-US" dirty="0" smtClean="0"/>
              <a:t>, </a:t>
            </a:r>
            <a:r>
              <a:rPr lang="en-US" dirty="0" err="1" smtClean="0"/>
              <a:t>Methylpredisolone</a:t>
            </a:r>
            <a:r>
              <a:rPr lang="en-US" dirty="0" smtClean="0"/>
              <a:t> 	</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F78A78F8-AB97-412D-A662-158BABE37454}"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B766F377-DC0E-41E3-AAAD-645E25DAA1D3}" type="slidenum">
              <a:rPr lang="en-US" smtClean="0"/>
              <a:pPr>
                <a:defRPr/>
              </a:pPr>
              <a:t>79</a:t>
            </a:fld>
            <a:endParaRPr lang="en-US" dirty="0"/>
          </a:p>
        </p:txBody>
      </p:sp>
      <p:sp>
        <p:nvSpPr>
          <p:cNvPr id="34818" name="Rectangle 2"/>
          <p:cNvSpPr>
            <a:spLocks noGrp="1" noChangeArrowheads="1"/>
          </p:cNvSpPr>
          <p:nvPr>
            <p:ph sz="quarter" idx="1"/>
          </p:nvPr>
        </p:nvSpPr>
        <p:spPr>
          <a:xfrm>
            <a:off x="457200" y="228600"/>
            <a:ext cx="8229600" cy="6477000"/>
          </a:xfrm>
        </p:spPr>
        <p:txBody>
          <a:bodyPr/>
          <a:lstStyle/>
          <a:p>
            <a:pPr eaLnBrk="1" hangingPunct="1">
              <a:lnSpc>
                <a:spcPct val="90000"/>
              </a:lnSpc>
              <a:buFontTx/>
              <a:buNone/>
            </a:pPr>
            <a:r>
              <a:rPr lang="en-US" b="1" dirty="0" smtClean="0"/>
              <a:t>Uses:</a:t>
            </a:r>
          </a:p>
          <a:p>
            <a:pPr eaLnBrk="1" hangingPunct="1">
              <a:lnSpc>
                <a:spcPct val="90000"/>
              </a:lnSpc>
              <a:buFontTx/>
              <a:buNone/>
            </a:pPr>
            <a:r>
              <a:rPr lang="en-US" dirty="0" smtClean="0"/>
              <a:t>Erythromycin (mostly gm +</a:t>
            </a:r>
            <a:r>
              <a:rPr lang="en-US" dirty="0" err="1" smtClean="0"/>
              <a:t>ve</a:t>
            </a:r>
            <a:r>
              <a:rPr lang="en-US" dirty="0" smtClean="0"/>
              <a:t> bacteria)</a:t>
            </a:r>
          </a:p>
          <a:p>
            <a:pPr eaLnBrk="1" hangingPunct="1">
              <a:lnSpc>
                <a:spcPct val="90000"/>
              </a:lnSpc>
            </a:pPr>
            <a:r>
              <a:rPr lang="en-US" dirty="0" smtClean="0"/>
              <a:t>DOC in community acquired pneumonia</a:t>
            </a:r>
          </a:p>
          <a:p>
            <a:pPr eaLnBrk="1" hangingPunct="1">
              <a:lnSpc>
                <a:spcPct val="90000"/>
              </a:lnSpc>
            </a:pPr>
            <a:r>
              <a:rPr lang="en-US" dirty="0" smtClean="0"/>
              <a:t>Diphtheria</a:t>
            </a:r>
          </a:p>
          <a:p>
            <a:pPr eaLnBrk="1" hangingPunct="1">
              <a:lnSpc>
                <a:spcPct val="90000"/>
              </a:lnSpc>
              <a:buFontTx/>
              <a:buNone/>
            </a:pPr>
            <a:r>
              <a:rPr lang="en-US" dirty="0" err="1" smtClean="0"/>
              <a:t>Azithromycin</a:t>
            </a:r>
            <a:r>
              <a:rPr lang="en-US" dirty="0" smtClean="0"/>
              <a:t> and </a:t>
            </a:r>
            <a:r>
              <a:rPr lang="en-US" dirty="0" err="1" smtClean="0"/>
              <a:t>Clarithromycin</a:t>
            </a:r>
            <a:endParaRPr lang="en-US" dirty="0" smtClean="0"/>
          </a:p>
          <a:p>
            <a:pPr eaLnBrk="1" hangingPunct="1">
              <a:lnSpc>
                <a:spcPct val="90000"/>
              </a:lnSpc>
              <a:buFontTx/>
              <a:buNone/>
            </a:pPr>
            <a:r>
              <a:rPr lang="en-US" dirty="0" smtClean="0">
                <a:cs typeface="Arial" charset="0"/>
              </a:rPr>
              <a:t>	•</a:t>
            </a:r>
            <a:r>
              <a:rPr lang="en-US" dirty="0" smtClean="0"/>
              <a:t>DOC in </a:t>
            </a:r>
            <a:r>
              <a:rPr lang="en-US" dirty="0" err="1" smtClean="0"/>
              <a:t>chlamydial</a:t>
            </a:r>
            <a:r>
              <a:rPr lang="en-US" dirty="0" smtClean="0"/>
              <a:t> infections (</a:t>
            </a:r>
            <a:r>
              <a:rPr lang="en-US" dirty="0" err="1" smtClean="0"/>
              <a:t>cervicitis</a:t>
            </a:r>
            <a:r>
              <a:rPr lang="en-US" dirty="0" smtClean="0"/>
              <a:t>, </a:t>
            </a:r>
            <a:r>
              <a:rPr lang="en-US" dirty="0" err="1" smtClean="0"/>
              <a:t>urethritis</a:t>
            </a:r>
            <a:r>
              <a:rPr lang="en-US" dirty="0" smtClean="0"/>
              <a:t>, conjunctivitis)</a:t>
            </a:r>
          </a:p>
          <a:p>
            <a:pPr eaLnBrk="1" hangingPunct="1">
              <a:lnSpc>
                <a:spcPct val="90000"/>
              </a:lnSpc>
              <a:buFontTx/>
              <a:buNone/>
            </a:pPr>
            <a:r>
              <a:rPr lang="en-US" dirty="0" smtClean="0">
                <a:cs typeface="Arial" charset="0"/>
              </a:rPr>
              <a:t>	•</a:t>
            </a:r>
            <a:r>
              <a:rPr lang="en-US" dirty="0" smtClean="0"/>
              <a:t>Respiratory tract infections (caused by </a:t>
            </a:r>
            <a:r>
              <a:rPr lang="en-US" i="1" dirty="0" smtClean="0"/>
              <a:t>H. influenza</a:t>
            </a:r>
            <a:r>
              <a:rPr lang="en-US" dirty="0" smtClean="0"/>
              <a:t>, atypical pneumonia)</a:t>
            </a:r>
          </a:p>
          <a:p>
            <a:pPr eaLnBrk="1" hangingPunct="1">
              <a:lnSpc>
                <a:spcPct val="90000"/>
              </a:lnSpc>
              <a:buFontTx/>
              <a:buNone/>
            </a:pPr>
            <a:r>
              <a:rPr lang="en-US" dirty="0" smtClean="0">
                <a:cs typeface="Arial" charset="0"/>
              </a:rPr>
              <a:t>	•</a:t>
            </a:r>
            <a:r>
              <a:rPr lang="en-US" dirty="0" smtClean="0"/>
              <a:t>Soft tissue infections; Toxoplasmosis</a:t>
            </a:r>
          </a:p>
          <a:p>
            <a:pPr eaLnBrk="1" hangingPunct="1">
              <a:lnSpc>
                <a:spcPct val="90000"/>
              </a:lnSpc>
              <a:buFontTx/>
              <a:buNone/>
            </a:pPr>
            <a:r>
              <a:rPr lang="en-US" dirty="0" smtClean="0">
                <a:cs typeface="Arial" charset="0"/>
              </a:rPr>
              <a:t>	•</a:t>
            </a:r>
            <a:r>
              <a:rPr lang="en-US" dirty="0" smtClean="0"/>
              <a:t>Substitute in persons allergic to </a:t>
            </a:r>
            <a:r>
              <a:rPr lang="en-US" dirty="0" err="1" smtClean="0"/>
              <a:t>penicillins</a:t>
            </a:r>
            <a:r>
              <a:rPr lang="en-US" dirty="0" smtClean="0"/>
              <a:t>.</a:t>
            </a:r>
          </a:p>
          <a:p>
            <a:pPr eaLnBrk="1" hangingPunct="1">
              <a:lnSpc>
                <a:spcPct val="90000"/>
              </a:lnSpc>
              <a:buFontTx/>
              <a:buNone/>
            </a:pPr>
            <a:r>
              <a:rPr lang="en-US" dirty="0" err="1" smtClean="0"/>
              <a:t>Clarithromycin</a:t>
            </a:r>
            <a:r>
              <a:rPr lang="en-US" dirty="0" smtClean="0"/>
              <a:t> – </a:t>
            </a:r>
            <a:r>
              <a:rPr lang="en-US" b="1" dirty="0" err="1" smtClean="0"/>
              <a:t>H.pylori</a:t>
            </a:r>
            <a:r>
              <a:rPr lang="en-US" b="1" dirty="0" smtClean="0"/>
              <a:t> eradication</a:t>
            </a:r>
            <a:r>
              <a:rPr lang="en-US" dirty="0" smtClean="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Drug Names and Classifications </a:t>
            </a:r>
          </a:p>
        </p:txBody>
      </p:sp>
      <p:sp>
        <p:nvSpPr>
          <p:cNvPr id="4" name="Date Placeholder 3"/>
          <p:cNvSpPr>
            <a:spLocks noGrp="1"/>
          </p:cNvSpPr>
          <p:nvPr>
            <p:ph type="dt" sz="half" idx="10"/>
          </p:nvPr>
        </p:nvSpPr>
        <p:spPr/>
        <p:txBody>
          <a:bodyPr/>
          <a:lstStyle/>
          <a:p>
            <a:fld id="{704F9ECD-0A2E-44CC-B31B-40119D4A35CE}"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8</a:t>
            </a:fld>
            <a:endParaRPr lang="en-US"/>
          </a:p>
        </p:txBody>
      </p:sp>
      <p:sp>
        <p:nvSpPr>
          <p:cNvPr id="27651" name="Rectangle 3"/>
          <p:cNvSpPr>
            <a:spLocks noGrp="1" noChangeArrowheads="1"/>
          </p:cNvSpPr>
          <p:nvPr>
            <p:ph sz="quarter" idx="1"/>
          </p:nvPr>
        </p:nvSpPr>
        <p:spPr>
          <a:xfrm>
            <a:off x="685800" y="1981200"/>
            <a:ext cx="7772400" cy="4495800"/>
          </a:xfrm>
          <a:noFill/>
        </p:spPr>
        <p:txBody>
          <a:bodyPr/>
          <a:lstStyle/>
          <a:p>
            <a:pPr eaLnBrk="1" hangingPunct="1">
              <a:lnSpc>
                <a:spcPct val="80000"/>
              </a:lnSpc>
            </a:pPr>
            <a:r>
              <a:rPr lang="en-US" b="1" smtClean="0"/>
              <a:t>Chemical Name</a:t>
            </a:r>
          </a:p>
          <a:p>
            <a:pPr lvl="1" eaLnBrk="1" hangingPunct="1">
              <a:lnSpc>
                <a:spcPct val="80000"/>
              </a:lnSpc>
            </a:pPr>
            <a:r>
              <a:rPr lang="en-US" smtClean="0"/>
              <a:t>Chemical makeup</a:t>
            </a:r>
          </a:p>
          <a:p>
            <a:pPr eaLnBrk="1" hangingPunct="1">
              <a:lnSpc>
                <a:spcPct val="80000"/>
              </a:lnSpc>
            </a:pPr>
            <a:r>
              <a:rPr lang="en-US" b="1" smtClean="0"/>
              <a:t>Generic name</a:t>
            </a:r>
          </a:p>
          <a:p>
            <a:pPr lvl="1" eaLnBrk="1" hangingPunct="1">
              <a:lnSpc>
                <a:spcPct val="80000"/>
              </a:lnSpc>
            </a:pPr>
            <a:r>
              <a:rPr lang="en-US" smtClean="0"/>
              <a:t>Name the manufacturer gives a drug</a:t>
            </a:r>
          </a:p>
          <a:p>
            <a:pPr lvl="1" eaLnBrk="1" hangingPunct="1">
              <a:lnSpc>
                <a:spcPct val="80000"/>
              </a:lnSpc>
            </a:pPr>
            <a:r>
              <a:rPr lang="en-US" smtClean="0"/>
              <a:t>USAN</a:t>
            </a:r>
          </a:p>
          <a:p>
            <a:pPr lvl="1" eaLnBrk="1" hangingPunct="1">
              <a:lnSpc>
                <a:spcPct val="80000"/>
              </a:lnSpc>
            </a:pPr>
            <a:r>
              <a:rPr lang="en-US" smtClean="0"/>
              <a:t>Nonproprietary drug, not protected by trademark</a:t>
            </a:r>
          </a:p>
          <a:p>
            <a:pPr eaLnBrk="1" hangingPunct="1">
              <a:lnSpc>
                <a:spcPct val="80000"/>
              </a:lnSpc>
            </a:pPr>
            <a:r>
              <a:rPr lang="en-US" b="1" smtClean="0"/>
              <a:t>Brand name</a:t>
            </a:r>
          </a:p>
          <a:p>
            <a:pPr lvl="1" eaLnBrk="1" hangingPunct="1">
              <a:lnSpc>
                <a:spcPct val="80000"/>
              </a:lnSpc>
            </a:pPr>
            <a:r>
              <a:rPr lang="en-US" smtClean="0"/>
              <a:t>Trade name</a:t>
            </a:r>
          </a:p>
          <a:p>
            <a:pPr lvl="1" eaLnBrk="1" hangingPunct="1">
              <a:lnSpc>
                <a:spcPct val="80000"/>
              </a:lnSpc>
            </a:pPr>
            <a:r>
              <a:rPr lang="en-US" smtClean="0"/>
              <a:t>Copyrighted and used exclusively </a:t>
            </a:r>
          </a:p>
          <a:p>
            <a:pPr lvl="1" eaLnBrk="1" hangingPunct="1">
              <a:lnSpc>
                <a:spcPct val="80000"/>
              </a:lnSpc>
            </a:pPr>
            <a:endParaRPr lang="en-US"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6025D948-763B-4F6A-9BE6-DDEA081878CD}"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425BE882-91DF-475B-9B1A-1032994C63FC}" type="slidenum">
              <a:rPr lang="en-US" smtClean="0"/>
              <a:pPr>
                <a:defRPr/>
              </a:pPr>
              <a:t>80</a:t>
            </a:fld>
            <a:endParaRPr lang="en-US"/>
          </a:p>
        </p:txBody>
      </p:sp>
      <p:sp>
        <p:nvSpPr>
          <p:cNvPr id="35842" name="Rectangle 2"/>
          <p:cNvSpPr>
            <a:spLocks noGrp="1" noChangeArrowheads="1"/>
          </p:cNvSpPr>
          <p:nvPr>
            <p:ph sz="quarter" idx="1"/>
          </p:nvPr>
        </p:nvSpPr>
        <p:spPr>
          <a:xfrm>
            <a:off x="457200" y="228600"/>
            <a:ext cx="8229600" cy="6324600"/>
          </a:xfrm>
        </p:spPr>
        <p:txBody>
          <a:bodyPr/>
          <a:lstStyle/>
          <a:p>
            <a:pPr>
              <a:lnSpc>
                <a:spcPct val="80000"/>
              </a:lnSpc>
              <a:buNone/>
            </a:pPr>
            <a:r>
              <a:rPr lang="en-US" b="1" dirty="0" smtClean="0"/>
              <a:t>f). LINCOSAMIDES </a:t>
            </a:r>
            <a:r>
              <a:rPr lang="en-US" dirty="0" smtClean="0"/>
              <a:t>E.g. </a:t>
            </a:r>
            <a:r>
              <a:rPr lang="en-US" dirty="0" err="1" smtClean="0"/>
              <a:t>Clindamycin</a:t>
            </a:r>
            <a:r>
              <a:rPr lang="en-US" dirty="0" smtClean="0"/>
              <a:t>, </a:t>
            </a:r>
            <a:r>
              <a:rPr lang="en-US" dirty="0" err="1" smtClean="0"/>
              <a:t>Lincomycin</a:t>
            </a:r>
            <a:endParaRPr lang="en-US" dirty="0" smtClean="0"/>
          </a:p>
          <a:p>
            <a:pPr eaLnBrk="1" hangingPunct="1">
              <a:lnSpc>
                <a:spcPct val="80000"/>
              </a:lnSpc>
              <a:buFontTx/>
              <a:buNone/>
            </a:pPr>
            <a:r>
              <a:rPr lang="en-US" b="1" dirty="0" err="1" smtClean="0"/>
              <a:t>Mxn</a:t>
            </a:r>
            <a:r>
              <a:rPr lang="en-US" dirty="0" smtClean="0"/>
              <a:t>: inhibits translocation process in protein synthesis.</a:t>
            </a:r>
            <a:endParaRPr lang="en-US" u="sng" dirty="0" smtClean="0"/>
          </a:p>
          <a:p>
            <a:pPr eaLnBrk="1" hangingPunct="1">
              <a:lnSpc>
                <a:spcPct val="80000"/>
              </a:lnSpc>
              <a:buFontTx/>
              <a:buNone/>
            </a:pPr>
            <a:r>
              <a:rPr lang="en-US" b="1" dirty="0" smtClean="0"/>
              <a:t>Administration</a:t>
            </a:r>
            <a:r>
              <a:rPr lang="en-US" dirty="0" smtClean="0"/>
              <a:t>– oral and parenteral</a:t>
            </a:r>
          </a:p>
          <a:p>
            <a:pPr eaLnBrk="1" hangingPunct="1">
              <a:lnSpc>
                <a:spcPct val="80000"/>
              </a:lnSpc>
              <a:buFontTx/>
              <a:buNone/>
            </a:pPr>
            <a:r>
              <a:rPr lang="en-US" b="1" dirty="0" smtClean="0"/>
              <a:t>Distribution:</a:t>
            </a:r>
            <a:r>
              <a:rPr lang="en-US" dirty="0" smtClean="0"/>
              <a:t> good penetration into all tissues (bone, abscesses, </a:t>
            </a:r>
            <a:r>
              <a:rPr lang="en-US" dirty="0" err="1" smtClean="0"/>
              <a:t>phagocytic</a:t>
            </a:r>
            <a:r>
              <a:rPr lang="en-US" dirty="0" smtClean="0"/>
              <a:t> cells) except brain, </a:t>
            </a:r>
          </a:p>
          <a:p>
            <a:pPr eaLnBrk="1" hangingPunct="1">
              <a:lnSpc>
                <a:spcPct val="80000"/>
              </a:lnSpc>
              <a:buFontTx/>
              <a:buNone/>
            </a:pPr>
            <a:r>
              <a:rPr lang="en-US" b="1" dirty="0" smtClean="0"/>
              <a:t>Elimination</a:t>
            </a:r>
            <a:r>
              <a:rPr lang="en-US" dirty="0" smtClean="0"/>
              <a:t>: liver metabolism, urinary and </a:t>
            </a:r>
            <a:r>
              <a:rPr lang="en-US" dirty="0" err="1" smtClean="0"/>
              <a:t>biliary</a:t>
            </a:r>
            <a:r>
              <a:rPr lang="en-US" dirty="0" smtClean="0"/>
              <a:t> excretion.</a:t>
            </a:r>
          </a:p>
          <a:p>
            <a:pPr eaLnBrk="1" hangingPunct="1">
              <a:lnSpc>
                <a:spcPct val="80000"/>
              </a:lnSpc>
              <a:buFontTx/>
              <a:buNone/>
            </a:pPr>
            <a:r>
              <a:rPr lang="en-US" b="1" dirty="0" smtClean="0"/>
              <a:t>S/E</a:t>
            </a:r>
          </a:p>
          <a:p>
            <a:pPr eaLnBrk="1" hangingPunct="1">
              <a:lnSpc>
                <a:spcPct val="80000"/>
              </a:lnSpc>
              <a:buFontTx/>
              <a:buNone/>
            </a:pPr>
            <a:r>
              <a:rPr lang="en-US" dirty="0" smtClean="0"/>
              <a:t>1). </a:t>
            </a:r>
            <a:r>
              <a:rPr lang="en-US" dirty="0" err="1" smtClean="0"/>
              <a:t>Pseudomembranous</a:t>
            </a:r>
            <a:r>
              <a:rPr lang="en-US" dirty="0" smtClean="0"/>
              <a:t> colitis (alteration of normal flora, </a:t>
            </a:r>
            <a:r>
              <a:rPr lang="en-US" i="1" dirty="0" smtClean="0"/>
              <a:t>C. </a:t>
            </a:r>
            <a:r>
              <a:rPr lang="en-US" i="1" dirty="0" err="1" smtClean="0"/>
              <a:t>difficile</a:t>
            </a:r>
            <a:r>
              <a:rPr lang="en-US" dirty="0" smtClean="0"/>
              <a:t>); stop treatment if diarrhea occurs and manage with </a:t>
            </a:r>
            <a:r>
              <a:rPr lang="en-US" dirty="0" err="1" smtClean="0"/>
              <a:t>metronidazole</a:t>
            </a:r>
            <a:r>
              <a:rPr lang="en-US" dirty="0" smtClean="0"/>
              <a:t> or </a:t>
            </a:r>
            <a:r>
              <a:rPr lang="en-US" dirty="0" err="1" smtClean="0"/>
              <a:t>vancomycin</a:t>
            </a:r>
            <a:endParaRPr lang="en-US" dirty="0"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0301E9B5-6536-401E-84AD-6E39880BA539}"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8DD2739E-54F6-4D5F-829C-DDD7C8D951CD}" type="slidenum">
              <a:rPr lang="en-US" smtClean="0"/>
              <a:pPr>
                <a:defRPr/>
              </a:pPr>
              <a:t>81</a:t>
            </a:fld>
            <a:endParaRPr lang="en-US"/>
          </a:p>
        </p:txBody>
      </p:sp>
      <p:sp>
        <p:nvSpPr>
          <p:cNvPr id="36866" name="Rectangle 2"/>
          <p:cNvSpPr>
            <a:spLocks noGrp="1" noChangeArrowheads="1"/>
          </p:cNvSpPr>
          <p:nvPr>
            <p:ph sz="quarter" idx="1"/>
          </p:nvPr>
        </p:nvSpPr>
        <p:spPr>
          <a:xfrm>
            <a:off x="457200" y="228600"/>
            <a:ext cx="8229600" cy="6324600"/>
          </a:xfrm>
        </p:spPr>
        <p:txBody>
          <a:bodyPr/>
          <a:lstStyle/>
          <a:p>
            <a:pPr eaLnBrk="1" hangingPunct="1">
              <a:lnSpc>
                <a:spcPct val="80000"/>
              </a:lnSpc>
              <a:buFontTx/>
              <a:buNone/>
            </a:pPr>
            <a:r>
              <a:rPr lang="en-US" dirty="0" smtClean="0"/>
              <a:t>2) Hypersensitivity</a:t>
            </a:r>
          </a:p>
          <a:p>
            <a:pPr eaLnBrk="1" hangingPunct="1">
              <a:lnSpc>
                <a:spcPct val="80000"/>
              </a:lnSpc>
              <a:buFontTx/>
              <a:buNone/>
            </a:pPr>
            <a:r>
              <a:rPr lang="en-US" dirty="0" smtClean="0"/>
              <a:t>3) GIT irritation</a:t>
            </a:r>
          </a:p>
          <a:p>
            <a:pPr eaLnBrk="1" hangingPunct="1">
              <a:lnSpc>
                <a:spcPct val="80000"/>
              </a:lnSpc>
              <a:buFontTx/>
              <a:buNone/>
            </a:pPr>
            <a:r>
              <a:rPr lang="en-US" dirty="0" smtClean="0"/>
              <a:t>4) Impaired liver function </a:t>
            </a:r>
          </a:p>
          <a:p>
            <a:pPr eaLnBrk="1" hangingPunct="1">
              <a:lnSpc>
                <a:spcPct val="80000"/>
              </a:lnSpc>
              <a:buFontTx/>
              <a:buNone/>
            </a:pPr>
            <a:endParaRPr lang="en-US" b="1" dirty="0" smtClean="0"/>
          </a:p>
          <a:p>
            <a:pPr eaLnBrk="1" hangingPunct="1">
              <a:lnSpc>
                <a:spcPct val="80000"/>
              </a:lnSpc>
              <a:buFontTx/>
              <a:buNone/>
            </a:pPr>
            <a:r>
              <a:rPr lang="en-US" b="1" dirty="0" smtClean="0"/>
              <a:t>Uses</a:t>
            </a:r>
            <a:r>
              <a:rPr lang="en-US" b="1" i="1" dirty="0" smtClean="0"/>
              <a:t>:</a:t>
            </a:r>
            <a:r>
              <a:rPr lang="en-US" i="1" dirty="0" smtClean="0"/>
              <a:t> </a:t>
            </a:r>
            <a:r>
              <a:rPr lang="en-US" i="1" dirty="0" err="1" smtClean="0"/>
              <a:t>Bacteroides</a:t>
            </a:r>
            <a:r>
              <a:rPr lang="en-US" i="1" dirty="0" smtClean="0"/>
              <a:t> </a:t>
            </a:r>
            <a:r>
              <a:rPr lang="en-US" i="1" dirty="0" err="1" smtClean="0"/>
              <a:t>fragilis</a:t>
            </a:r>
            <a:r>
              <a:rPr lang="en-US" i="1" dirty="0" smtClean="0"/>
              <a:t> </a:t>
            </a:r>
            <a:r>
              <a:rPr lang="en-US" dirty="0" smtClean="0"/>
              <a:t>infections – abdominal sepsis, dental infections</a:t>
            </a:r>
          </a:p>
          <a:p>
            <a:pPr eaLnBrk="1" hangingPunct="1">
              <a:lnSpc>
                <a:spcPct val="80000"/>
              </a:lnSpc>
              <a:buFontTx/>
              <a:buNone/>
            </a:pPr>
            <a:r>
              <a:rPr lang="en-US" dirty="0" smtClean="0"/>
              <a:t>	-Staphylococcal bone and joint infections</a:t>
            </a:r>
          </a:p>
          <a:p>
            <a:pPr eaLnBrk="1" hangingPunct="1">
              <a:lnSpc>
                <a:spcPct val="80000"/>
              </a:lnSpc>
              <a:buFontTx/>
              <a:buNone/>
            </a:pPr>
            <a:r>
              <a:rPr lang="en-US" dirty="0" smtClean="0"/>
              <a:t>	-Non-sexually transmitted genital tract infections (combined with an </a:t>
            </a:r>
            <a:r>
              <a:rPr lang="en-US" dirty="0" err="1" smtClean="0"/>
              <a:t>aminoglycoside</a:t>
            </a:r>
            <a:r>
              <a:rPr lang="en-US" dirty="0" smtClean="0"/>
              <a:t>)</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644C2C72-B41A-4CF4-BA24-DD9DEEFD3D7A}"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98AAD094-C710-4166-A674-D7A0545AEE65}" type="slidenum">
              <a:rPr lang="en-US" smtClean="0"/>
              <a:pPr>
                <a:defRPr/>
              </a:pPr>
              <a:t>82</a:t>
            </a:fld>
            <a:endParaRPr lang="en-US"/>
          </a:p>
        </p:txBody>
      </p:sp>
      <p:sp>
        <p:nvSpPr>
          <p:cNvPr id="37890" name="Rectangle 2"/>
          <p:cNvSpPr>
            <a:spLocks noGrp="1" noChangeArrowheads="1"/>
          </p:cNvSpPr>
          <p:nvPr>
            <p:ph sz="quarter" idx="1"/>
          </p:nvPr>
        </p:nvSpPr>
        <p:spPr>
          <a:xfrm>
            <a:off x="457200" y="304800"/>
            <a:ext cx="8229600" cy="6324600"/>
          </a:xfrm>
        </p:spPr>
        <p:txBody>
          <a:bodyPr/>
          <a:lstStyle/>
          <a:p>
            <a:pPr eaLnBrk="1" hangingPunct="1">
              <a:lnSpc>
                <a:spcPct val="80000"/>
              </a:lnSpc>
              <a:buFontTx/>
              <a:buNone/>
            </a:pPr>
            <a:r>
              <a:rPr lang="en-US" b="1" u="sng" dirty="0" smtClean="0"/>
              <a:t>3. Inhibitors of nucleic acid synthesis</a:t>
            </a:r>
          </a:p>
          <a:p>
            <a:pPr eaLnBrk="1" hangingPunct="1">
              <a:lnSpc>
                <a:spcPct val="80000"/>
              </a:lnSpc>
              <a:buFontTx/>
              <a:buNone/>
            </a:pPr>
            <a:endParaRPr lang="en-US" b="1" dirty="0" smtClean="0"/>
          </a:p>
          <a:p>
            <a:pPr eaLnBrk="1" hangingPunct="1">
              <a:lnSpc>
                <a:spcPct val="80000"/>
              </a:lnSpc>
              <a:buFontTx/>
              <a:buNone/>
            </a:pPr>
            <a:r>
              <a:rPr lang="en-US" b="1" dirty="0" smtClean="0"/>
              <a:t>a). FLOUROQUINOLONES</a:t>
            </a:r>
            <a:r>
              <a:rPr lang="en-US" dirty="0" smtClean="0"/>
              <a:t> -</a:t>
            </a:r>
            <a:r>
              <a:rPr lang="en-US" dirty="0" err="1" smtClean="0"/>
              <a:t>Bacteriocidal</a:t>
            </a:r>
            <a:endParaRPr lang="en-US" dirty="0" smtClean="0"/>
          </a:p>
          <a:p>
            <a:pPr eaLnBrk="1" hangingPunct="1">
              <a:lnSpc>
                <a:spcPct val="80000"/>
              </a:lnSpc>
              <a:buFontTx/>
              <a:buNone/>
            </a:pPr>
            <a:endParaRPr lang="en-US" b="1" dirty="0" smtClean="0"/>
          </a:p>
          <a:p>
            <a:pPr eaLnBrk="1" hangingPunct="1">
              <a:lnSpc>
                <a:spcPct val="80000"/>
              </a:lnSpc>
              <a:buFontTx/>
              <a:buNone/>
            </a:pPr>
            <a:r>
              <a:rPr lang="en-US" b="1" dirty="0" err="1" smtClean="0"/>
              <a:t>Mxn</a:t>
            </a:r>
            <a:r>
              <a:rPr lang="en-US" b="1" dirty="0" smtClean="0"/>
              <a:t>: </a:t>
            </a:r>
            <a:r>
              <a:rPr lang="en-US" dirty="0" smtClean="0"/>
              <a:t>inhibits DNA </a:t>
            </a:r>
            <a:r>
              <a:rPr lang="en-US" dirty="0" err="1" smtClean="0"/>
              <a:t>gyrase</a:t>
            </a:r>
            <a:r>
              <a:rPr lang="en-US" dirty="0" smtClean="0"/>
              <a:t> (</a:t>
            </a:r>
            <a:r>
              <a:rPr lang="en-US" dirty="0" err="1" smtClean="0"/>
              <a:t>topoisomerase</a:t>
            </a:r>
            <a:r>
              <a:rPr lang="en-US" dirty="0" smtClean="0"/>
              <a:t> II) hence inhibition of DNA synthesis.</a:t>
            </a:r>
            <a:endParaRPr lang="en-US" b="1" dirty="0" smtClean="0"/>
          </a:p>
          <a:p>
            <a:pPr eaLnBrk="1" hangingPunct="1">
              <a:lnSpc>
                <a:spcPct val="80000"/>
              </a:lnSpc>
              <a:buFont typeface="Arial" charset="0"/>
              <a:buNone/>
            </a:pPr>
            <a:r>
              <a:rPr lang="en-US" b="1" dirty="0" smtClean="0"/>
              <a:t>Absorption </a:t>
            </a:r>
            <a:r>
              <a:rPr lang="en-US" dirty="0" smtClean="0"/>
              <a:t>– good  per oral. </a:t>
            </a:r>
          </a:p>
          <a:p>
            <a:pPr eaLnBrk="1" hangingPunct="1">
              <a:lnSpc>
                <a:spcPct val="80000"/>
              </a:lnSpc>
              <a:buFont typeface="Arial" charset="0"/>
              <a:buNone/>
            </a:pPr>
            <a:r>
              <a:rPr lang="en-US" dirty="0" smtClean="0"/>
              <a:t>Al</a:t>
            </a:r>
            <a:r>
              <a:rPr lang="en-US" baseline="30000" dirty="0" smtClean="0"/>
              <a:t>3+</a:t>
            </a:r>
            <a:r>
              <a:rPr lang="en-US" dirty="0" smtClean="0"/>
              <a:t>, Mg</a:t>
            </a:r>
            <a:r>
              <a:rPr lang="en-US" baseline="30000" dirty="0" smtClean="0"/>
              <a:t>2+</a:t>
            </a:r>
            <a:r>
              <a:rPr lang="en-US" dirty="0" smtClean="0"/>
              <a:t>, </a:t>
            </a:r>
            <a:r>
              <a:rPr lang="en-US" dirty="0" err="1" smtClean="0"/>
              <a:t>sucralfate</a:t>
            </a:r>
            <a:r>
              <a:rPr lang="en-US" dirty="0" smtClean="0"/>
              <a:t> and ferrous compounds interfere with absorption.</a:t>
            </a:r>
          </a:p>
          <a:p>
            <a:pPr eaLnBrk="1" hangingPunct="1">
              <a:lnSpc>
                <a:spcPct val="80000"/>
              </a:lnSpc>
              <a:buFontTx/>
              <a:buNone/>
            </a:pPr>
            <a:r>
              <a:rPr lang="en-US" b="1" dirty="0" smtClean="0"/>
              <a:t>Distribution:</a:t>
            </a:r>
            <a:r>
              <a:rPr lang="en-US" dirty="0" smtClean="0"/>
              <a:t> achieves effective conc. in a wide range of tissues esp. kidney,  lung, prostate, phagocytes.</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318EEA80-CBFD-4172-A6B6-A3C785B3B844}"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C7E0A977-F8C7-4B0D-9309-B533FBFB9342}" type="slidenum">
              <a:rPr lang="en-US" smtClean="0"/>
              <a:pPr>
                <a:defRPr/>
              </a:pPr>
              <a:t>83</a:t>
            </a:fld>
            <a:endParaRPr lang="en-US"/>
          </a:p>
        </p:txBody>
      </p:sp>
      <p:sp>
        <p:nvSpPr>
          <p:cNvPr id="38914" name="Rectangle 2"/>
          <p:cNvSpPr>
            <a:spLocks noGrp="1" noChangeArrowheads="1"/>
          </p:cNvSpPr>
          <p:nvPr>
            <p:ph sz="quarter" idx="1"/>
          </p:nvPr>
        </p:nvSpPr>
        <p:spPr>
          <a:xfrm>
            <a:off x="457200" y="304800"/>
            <a:ext cx="8229600" cy="6324600"/>
          </a:xfrm>
        </p:spPr>
        <p:txBody>
          <a:bodyPr/>
          <a:lstStyle/>
          <a:p>
            <a:pPr eaLnBrk="1" hangingPunct="1">
              <a:lnSpc>
                <a:spcPct val="80000"/>
              </a:lnSpc>
              <a:buFontTx/>
              <a:buNone/>
            </a:pPr>
            <a:r>
              <a:rPr lang="en-US" b="1" dirty="0" smtClean="0"/>
              <a:t>Elimination:</a:t>
            </a:r>
            <a:r>
              <a:rPr lang="en-US" dirty="0" smtClean="0"/>
              <a:t> t</a:t>
            </a:r>
            <a:r>
              <a:rPr lang="en-US" baseline="-25000" dirty="0" smtClean="0"/>
              <a:t>1/2</a:t>
            </a:r>
            <a:r>
              <a:rPr lang="en-US" dirty="0" smtClean="0"/>
              <a:t> 2-10 hrs</a:t>
            </a:r>
          </a:p>
          <a:p>
            <a:pPr eaLnBrk="1" hangingPunct="1">
              <a:lnSpc>
                <a:spcPct val="80000"/>
              </a:lnSpc>
            </a:pPr>
            <a:r>
              <a:rPr lang="en-US" dirty="0" smtClean="0"/>
              <a:t>Undergoes hepatic metabolism followed by </a:t>
            </a:r>
            <a:r>
              <a:rPr lang="en-US" dirty="0" err="1" smtClean="0"/>
              <a:t>biliary</a:t>
            </a:r>
            <a:r>
              <a:rPr lang="en-US" dirty="0" smtClean="0"/>
              <a:t> and renal clearance</a:t>
            </a:r>
          </a:p>
          <a:p>
            <a:pPr eaLnBrk="1" hangingPunct="1">
              <a:lnSpc>
                <a:spcPct val="80000"/>
              </a:lnSpc>
              <a:buFontTx/>
              <a:buNone/>
            </a:pPr>
            <a:endParaRPr lang="en-US" b="1" dirty="0" smtClean="0"/>
          </a:p>
          <a:p>
            <a:pPr eaLnBrk="1" hangingPunct="1">
              <a:lnSpc>
                <a:spcPct val="80000"/>
              </a:lnSpc>
              <a:buFontTx/>
              <a:buNone/>
            </a:pPr>
            <a:r>
              <a:rPr lang="en-US" b="1" dirty="0" smtClean="0"/>
              <a:t>S/E</a:t>
            </a:r>
          </a:p>
          <a:p>
            <a:pPr eaLnBrk="1" hangingPunct="1">
              <a:lnSpc>
                <a:spcPct val="80000"/>
              </a:lnSpc>
              <a:buFontTx/>
              <a:buNone/>
            </a:pPr>
            <a:r>
              <a:rPr lang="en-US" dirty="0" smtClean="0"/>
              <a:t>	1) GIT irritation</a:t>
            </a:r>
          </a:p>
          <a:p>
            <a:pPr eaLnBrk="1" hangingPunct="1">
              <a:lnSpc>
                <a:spcPct val="80000"/>
              </a:lnSpc>
              <a:buFontTx/>
              <a:buNone/>
            </a:pPr>
            <a:r>
              <a:rPr lang="en-US" dirty="0" smtClean="0"/>
              <a:t>	2) Hypersensitivity reactions – skin rashes, photosensitivity, anaphylaxis</a:t>
            </a:r>
          </a:p>
          <a:p>
            <a:pPr eaLnBrk="1" hangingPunct="1">
              <a:lnSpc>
                <a:spcPct val="80000"/>
              </a:lnSpc>
              <a:buFontTx/>
              <a:buNone/>
            </a:pPr>
            <a:r>
              <a:rPr lang="en-US" dirty="0" smtClean="0"/>
              <a:t>	3) </a:t>
            </a:r>
            <a:r>
              <a:rPr lang="en-US" dirty="0" err="1" smtClean="0"/>
              <a:t>Arthropathy</a:t>
            </a:r>
            <a:r>
              <a:rPr lang="en-US" dirty="0" smtClean="0"/>
              <a:t> especially in children</a:t>
            </a:r>
          </a:p>
          <a:p>
            <a:pPr eaLnBrk="1" hangingPunct="1">
              <a:lnSpc>
                <a:spcPct val="80000"/>
              </a:lnSpc>
              <a:buFontTx/>
              <a:buNone/>
            </a:pPr>
            <a:r>
              <a:rPr lang="en-US" dirty="0" smtClean="0"/>
              <a:t>	4) CNS disturbance – especially with prior CNS pathology or use of </a:t>
            </a:r>
            <a:r>
              <a:rPr lang="en-US" dirty="0" err="1" smtClean="0"/>
              <a:t>theophyllilne</a:t>
            </a:r>
            <a:r>
              <a:rPr lang="en-US" dirty="0" smtClean="0"/>
              <a:t> or NSAIDS</a:t>
            </a:r>
          </a:p>
          <a:p>
            <a:pPr eaLnBrk="1" hangingPunct="1">
              <a:lnSpc>
                <a:spcPct val="80000"/>
              </a:lnSpc>
              <a:buFontTx/>
              <a:buNone/>
            </a:pPr>
            <a:r>
              <a:rPr lang="en-US" b="1" i="1" dirty="0" smtClean="0"/>
              <a:t>Caution: don’t drive or use machinery when on these drugs.</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6EFC911D-1E64-4B83-BFD9-A132ADFF91A1}"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ED44702E-E2E0-441F-B012-2E8358DE5981}" type="slidenum">
              <a:rPr lang="en-US" smtClean="0"/>
              <a:pPr>
                <a:defRPr/>
              </a:pPr>
              <a:t>84</a:t>
            </a:fld>
            <a:endParaRPr lang="en-US"/>
          </a:p>
        </p:txBody>
      </p:sp>
      <p:sp>
        <p:nvSpPr>
          <p:cNvPr id="39938" name="Rectangle 2"/>
          <p:cNvSpPr>
            <a:spLocks noGrp="1" noChangeArrowheads="1"/>
          </p:cNvSpPr>
          <p:nvPr>
            <p:ph sz="quarter" idx="1"/>
          </p:nvPr>
        </p:nvSpPr>
        <p:spPr>
          <a:xfrm>
            <a:off x="228600" y="228600"/>
            <a:ext cx="8686800" cy="6324600"/>
          </a:xfrm>
        </p:spPr>
        <p:txBody>
          <a:bodyPr>
            <a:normAutofit/>
          </a:bodyPr>
          <a:lstStyle/>
          <a:p>
            <a:pPr eaLnBrk="1" hangingPunct="1">
              <a:lnSpc>
                <a:spcPct val="80000"/>
              </a:lnSpc>
              <a:buFontTx/>
              <a:buNone/>
            </a:pPr>
            <a:r>
              <a:rPr lang="en-US" b="1" dirty="0" smtClean="0"/>
              <a:t>FLOUROQUINOLONES</a:t>
            </a:r>
            <a:endParaRPr lang="en-US" dirty="0" smtClean="0"/>
          </a:p>
          <a:p>
            <a:pPr eaLnBrk="1" hangingPunct="1">
              <a:lnSpc>
                <a:spcPct val="80000"/>
              </a:lnSpc>
              <a:buFontTx/>
              <a:buNone/>
            </a:pPr>
            <a:r>
              <a:rPr lang="en-US" b="1" dirty="0" smtClean="0"/>
              <a:t>USES:</a:t>
            </a:r>
            <a:r>
              <a:rPr lang="en-US" dirty="0" smtClean="0"/>
              <a:t> </a:t>
            </a:r>
          </a:p>
          <a:p>
            <a:pPr eaLnBrk="1" hangingPunct="1">
              <a:lnSpc>
                <a:spcPct val="80000"/>
              </a:lnSpc>
              <a:buFontTx/>
              <a:buNone/>
            </a:pPr>
            <a:r>
              <a:rPr lang="en-US" dirty="0" smtClean="0"/>
              <a:t>	1) Urinary tract infections</a:t>
            </a:r>
          </a:p>
          <a:p>
            <a:pPr eaLnBrk="1" hangingPunct="1">
              <a:lnSpc>
                <a:spcPct val="80000"/>
              </a:lnSpc>
              <a:buFontTx/>
              <a:buNone/>
            </a:pPr>
            <a:r>
              <a:rPr lang="en-US" dirty="0" smtClean="0"/>
              <a:t>	2) GIT infections e.g. </a:t>
            </a:r>
            <a:r>
              <a:rPr lang="en-US" i="1" dirty="0" smtClean="0"/>
              <a:t>Salmonella </a:t>
            </a:r>
            <a:r>
              <a:rPr lang="en-US" i="1" dirty="0" err="1" smtClean="0"/>
              <a:t>typhi</a:t>
            </a:r>
            <a:endParaRPr lang="en-US" i="1" dirty="0" smtClean="0"/>
          </a:p>
          <a:p>
            <a:pPr eaLnBrk="1" hangingPunct="1">
              <a:lnSpc>
                <a:spcPct val="80000"/>
              </a:lnSpc>
              <a:buFontTx/>
              <a:buNone/>
            </a:pPr>
            <a:r>
              <a:rPr lang="en-US" dirty="0" smtClean="0"/>
              <a:t>	3) Respiratory tract infections esp. </a:t>
            </a:r>
            <a:r>
              <a:rPr lang="en-US" i="1" dirty="0" err="1" smtClean="0"/>
              <a:t>P.aeruginosa</a:t>
            </a:r>
            <a:endParaRPr lang="en-US" i="1" dirty="0" smtClean="0"/>
          </a:p>
          <a:p>
            <a:pPr eaLnBrk="1" hangingPunct="1">
              <a:lnSpc>
                <a:spcPct val="80000"/>
              </a:lnSpc>
              <a:buFontTx/>
              <a:buNone/>
            </a:pPr>
            <a:r>
              <a:rPr lang="en-US" dirty="0" smtClean="0"/>
              <a:t>	4) Gonorrhea, </a:t>
            </a:r>
            <a:r>
              <a:rPr lang="en-US" dirty="0" err="1" smtClean="0"/>
              <a:t>cervicitis</a:t>
            </a:r>
            <a:r>
              <a:rPr lang="en-US" dirty="0" smtClean="0"/>
              <a:t>, Septicemia</a:t>
            </a:r>
          </a:p>
          <a:p>
            <a:pPr eaLnBrk="1" hangingPunct="1">
              <a:lnSpc>
                <a:spcPct val="80000"/>
              </a:lnSpc>
              <a:buFont typeface="Arial" charset="0"/>
              <a:buNone/>
            </a:pPr>
            <a:r>
              <a:rPr lang="en-US" dirty="0" smtClean="0"/>
              <a:t>	6) </a:t>
            </a:r>
            <a:r>
              <a:rPr lang="en-US" dirty="0" err="1" smtClean="0"/>
              <a:t>Osteomyelitis</a:t>
            </a:r>
            <a:r>
              <a:rPr lang="en-US" dirty="0" smtClean="0"/>
              <a:t> caused by gram-</a:t>
            </a:r>
            <a:r>
              <a:rPr lang="en-US" dirty="0" err="1" smtClean="0"/>
              <a:t>ve</a:t>
            </a:r>
            <a:r>
              <a:rPr lang="en-US" dirty="0" smtClean="0"/>
              <a:t> bacteria.</a:t>
            </a:r>
          </a:p>
          <a:p>
            <a:pPr>
              <a:lnSpc>
                <a:spcPct val="80000"/>
              </a:lnSpc>
              <a:buNone/>
            </a:pPr>
            <a:r>
              <a:rPr lang="en-US" dirty="0" smtClean="0"/>
              <a:t>E.g. </a:t>
            </a:r>
            <a:r>
              <a:rPr lang="en-US" b="1" dirty="0" err="1" smtClean="0"/>
              <a:t>Norfloxacin</a:t>
            </a:r>
            <a:r>
              <a:rPr lang="en-US" b="1" dirty="0" smtClean="0"/>
              <a:t> , Ciprofloxacin, </a:t>
            </a:r>
            <a:r>
              <a:rPr lang="en-US" b="1" dirty="0" err="1" smtClean="0"/>
              <a:t>Enoxacin</a:t>
            </a:r>
            <a:r>
              <a:rPr lang="en-US" b="1" dirty="0" smtClean="0"/>
              <a:t>, </a:t>
            </a:r>
            <a:r>
              <a:rPr lang="en-US" b="1" dirty="0" err="1" smtClean="0"/>
              <a:t>Ofloxacin</a:t>
            </a:r>
            <a:r>
              <a:rPr lang="en-US" b="1" dirty="0" smtClean="0"/>
              <a:t>, </a:t>
            </a:r>
            <a:r>
              <a:rPr lang="en-US" b="1" dirty="0" err="1" smtClean="0"/>
              <a:t>Lomefloxacine</a:t>
            </a:r>
            <a:r>
              <a:rPr lang="en-US" b="1" dirty="0" smtClean="0"/>
              <a:t>, </a:t>
            </a:r>
            <a:r>
              <a:rPr lang="en-US" b="1" dirty="0" err="1" smtClean="0"/>
              <a:t>Levofloxacin</a:t>
            </a:r>
            <a:r>
              <a:rPr lang="en-US" b="1" dirty="0" smtClean="0"/>
              <a:t>, </a:t>
            </a:r>
            <a:r>
              <a:rPr lang="en-US" b="1" dirty="0" err="1" smtClean="0"/>
              <a:t>Sparfloxacin</a:t>
            </a:r>
            <a:r>
              <a:rPr lang="en-US" b="1" dirty="0" smtClean="0"/>
              <a:t>, </a:t>
            </a:r>
            <a:r>
              <a:rPr lang="en-US" b="1" dirty="0" err="1" smtClean="0"/>
              <a:t>Clinafloxacin</a:t>
            </a:r>
            <a:r>
              <a:rPr lang="en-US" b="1" dirty="0" smtClean="0"/>
              <a:t> </a:t>
            </a:r>
          </a:p>
          <a:p>
            <a:pPr eaLnBrk="1" hangingPunct="1">
              <a:buFont typeface="Arial" charset="0"/>
              <a:buNone/>
            </a:pPr>
            <a:r>
              <a:rPr lang="en-US" b="1" dirty="0" smtClean="0"/>
              <a:t>C/I</a:t>
            </a:r>
          </a:p>
          <a:p>
            <a:pPr eaLnBrk="1" hangingPunct="1"/>
            <a:r>
              <a:rPr lang="en-US" dirty="0" smtClean="0"/>
              <a:t>Children under 18 years</a:t>
            </a:r>
          </a:p>
          <a:p>
            <a:pPr eaLnBrk="1" hangingPunct="1"/>
            <a:r>
              <a:rPr lang="en-US" dirty="0" smtClean="0"/>
              <a:t>Pregnancy and lactation.</a:t>
            </a:r>
          </a:p>
          <a:p>
            <a:pPr eaLnBrk="1" hangingPunct="1">
              <a:lnSpc>
                <a:spcPct val="80000"/>
              </a:lnSpc>
              <a:buFont typeface="Arial" charset="0"/>
              <a:buNone/>
            </a:pPr>
            <a:endParaRPr lang="en-US" sz="2000" dirty="0" smtClean="0"/>
          </a:p>
          <a:p>
            <a:pPr eaLnBrk="1" hangingPunct="1">
              <a:lnSpc>
                <a:spcPct val="80000"/>
              </a:lnSpc>
              <a:buFontTx/>
              <a:buNone/>
            </a:pPr>
            <a:endParaRPr lang="en-US" sz="2000" u="sng" dirty="0"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2A41DC58-9512-4BDA-861E-71FCECAC93B3}"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A3CD9537-73AA-4A28-B6BF-91A5CD5AB04A}" type="slidenum">
              <a:rPr lang="en-US" smtClean="0"/>
              <a:pPr>
                <a:defRPr/>
              </a:pPr>
              <a:t>85</a:t>
            </a:fld>
            <a:endParaRPr lang="en-US"/>
          </a:p>
        </p:txBody>
      </p:sp>
      <p:sp>
        <p:nvSpPr>
          <p:cNvPr id="40962" name="Rectangle 2"/>
          <p:cNvSpPr>
            <a:spLocks noGrp="1" noChangeArrowheads="1"/>
          </p:cNvSpPr>
          <p:nvPr>
            <p:ph sz="quarter" idx="1"/>
          </p:nvPr>
        </p:nvSpPr>
        <p:spPr>
          <a:xfrm>
            <a:off x="457200" y="228600"/>
            <a:ext cx="8229600" cy="6477000"/>
          </a:xfrm>
        </p:spPr>
        <p:txBody>
          <a:bodyPr/>
          <a:lstStyle/>
          <a:p>
            <a:pPr eaLnBrk="1" hangingPunct="1">
              <a:lnSpc>
                <a:spcPct val="80000"/>
              </a:lnSpc>
              <a:buFontTx/>
              <a:buNone/>
            </a:pPr>
            <a:r>
              <a:rPr lang="en-US" b="1" u="sng" dirty="0" smtClean="0"/>
              <a:t>4. Folic acid synthesis inhibitors</a:t>
            </a:r>
          </a:p>
          <a:p>
            <a:pPr eaLnBrk="1" hangingPunct="1">
              <a:lnSpc>
                <a:spcPct val="80000"/>
              </a:lnSpc>
              <a:buFontTx/>
              <a:buNone/>
            </a:pPr>
            <a:r>
              <a:rPr lang="en-US" b="1" dirty="0" smtClean="0"/>
              <a:t>a). SULPHONAMIDES – </a:t>
            </a:r>
            <a:r>
              <a:rPr lang="en-US" dirty="0" err="1" smtClean="0"/>
              <a:t>Bacteriostatic</a:t>
            </a:r>
            <a:r>
              <a:rPr lang="en-US" dirty="0" smtClean="0"/>
              <a:t>, broad spectrum.</a:t>
            </a:r>
          </a:p>
          <a:p>
            <a:pPr eaLnBrk="1" hangingPunct="1">
              <a:lnSpc>
                <a:spcPct val="80000"/>
              </a:lnSpc>
              <a:buFontTx/>
              <a:buNone/>
            </a:pPr>
            <a:r>
              <a:rPr lang="en-US" b="1" dirty="0" err="1" smtClean="0"/>
              <a:t>Mxn</a:t>
            </a:r>
            <a:r>
              <a:rPr lang="en-US" dirty="0" smtClean="0"/>
              <a:t>: Competitively inhibit </a:t>
            </a:r>
            <a:r>
              <a:rPr lang="en-US" dirty="0" err="1" smtClean="0"/>
              <a:t>dihydropteroate</a:t>
            </a:r>
            <a:r>
              <a:rPr lang="en-US" dirty="0" smtClean="0"/>
              <a:t> </a:t>
            </a:r>
            <a:r>
              <a:rPr lang="en-US" dirty="0" err="1" smtClean="0"/>
              <a:t>synthetase</a:t>
            </a:r>
            <a:r>
              <a:rPr lang="en-US" dirty="0" smtClean="0"/>
              <a:t> hence interfering with folic acid synthesis. </a:t>
            </a:r>
          </a:p>
          <a:p>
            <a:pPr eaLnBrk="1" hangingPunct="1">
              <a:lnSpc>
                <a:spcPct val="80000"/>
              </a:lnSpc>
              <a:buFontTx/>
              <a:buNone/>
            </a:pPr>
            <a:endParaRPr lang="en-US" dirty="0" smtClean="0"/>
          </a:p>
          <a:p>
            <a:pPr eaLnBrk="1" hangingPunct="1">
              <a:lnSpc>
                <a:spcPct val="80000"/>
              </a:lnSpc>
              <a:buFontTx/>
              <a:buNone/>
            </a:pPr>
            <a:r>
              <a:rPr lang="en-US" b="1" dirty="0" err="1" smtClean="0"/>
              <a:t>Administation</a:t>
            </a:r>
            <a:r>
              <a:rPr lang="en-US" b="1" dirty="0" smtClean="0"/>
              <a:t>:</a:t>
            </a:r>
            <a:r>
              <a:rPr lang="en-US" dirty="0" smtClean="0"/>
              <a:t> oral and topical (</a:t>
            </a:r>
            <a:r>
              <a:rPr lang="en-US" dirty="0" err="1" smtClean="0"/>
              <a:t>eg</a:t>
            </a:r>
            <a:r>
              <a:rPr lang="en-US" dirty="0" smtClean="0"/>
              <a:t>. </a:t>
            </a:r>
            <a:r>
              <a:rPr lang="en-US" dirty="0" err="1" smtClean="0"/>
              <a:t>silversulphadiazine</a:t>
            </a:r>
            <a:r>
              <a:rPr lang="en-US" dirty="0" smtClean="0"/>
              <a:t>)</a:t>
            </a:r>
          </a:p>
          <a:p>
            <a:pPr eaLnBrk="1" hangingPunct="1">
              <a:lnSpc>
                <a:spcPct val="80000"/>
              </a:lnSpc>
              <a:buFontTx/>
              <a:buNone/>
            </a:pPr>
            <a:r>
              <a:rPr lang="en-US" b="1" dirty="0" smtClean="0"/>
              <a:t>Absorption:</a:t>
            </a:r>
            <a:r>
              <a:rPr lang="en-US" dirty="0" smtClean="0"/>
              <a:t> rapid for most (e.g. </a:t>
            </a:r>
            <a:r>
              <a:rPr lang="en-US" dirty="0" err="1" smtClean="0"/>
              <a:t>sulphamethoxazole</a:t>
            </a:r>
            <a:r>
              <a:rPr lang="en-US" dirty="0" smtClean="0"/>
              <a:t>), poor for </a:t>
            </a:r>
            <a:r>
              <a:rPr lang="en-US" dirty="0" err="1" smtClean="0"/>
              <a:t>sulphasalazine</a:t>
            </a:r>
            <a:r>
              <a:rPr lang="en-US" dirty="0" smtClean="0"/>
              <a:t>.</a:t>
            </a:r>
          </a:p>
          <a:p>
            <a:pPr eaLnBrk="1" hangingPunct="1">
              <a:lnSpc>
                <a:spcPct val="80000"/>
              </a:lnSpc>
              <a:buFontTx/>
              <a:buNone/>
            </a:pPr>
            <a:r>
              <a:rPr lang="en-US" b="1" dirty="0" smtClean="0"/>
              <a:t>Distribution:</a:t>
            </a:r>
            <a:r>
              <a:rPr lang="en-US" dirty="0" smtClean="0"/>
              <a:t> well into most tissues including CSF, placenta, inflammatory exudates</a:t>
            </a:r>
          </a:p>
          <a:p>
            <a:pPr eaLnBrk="1" hangingPunct="1">
              <a:lnSpc>
                <a:spcPct val="80000"/>
              </a:lnSpc>
              <a:buFontTx/>
              <a:buNone/>
            </a:pPr>
            <a:endParaRPr lang="en-US" dirty="0" smtClean="0"/>
          </a:p>
          <a:p>
            <a:pPr eaLnBrk="1" hangingPunct="1">
              <a:lnSpc>
                <a:spcPct val="80000"/>
              </a:lnSpc>
              <a:buFontTx/>
              <a:buNone/>
            </a:pPr>
            <a:endParaRPr lang="en-US" dirty="0"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EA5C0580-D3DD-49A0-97D1-3402A2E43B47}"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C93DC5FD-1EA7-44BC-8655-92C88A0215B1}" type="slidenum">
              <a:rPr lang="en-US" smtClean="0"/>
              <a:pPr>
                <a:defRPr/>
              </a:pPr>
              <a:t>86</a:t>
            </a:fld>
            <a:endParaRPr lang="en-US"/>
          </a:p>
        </p:txBody>
      </p:sp>
      <p:sp>
        <p:nvSpPr>
          <p:cNvPr id="41986" name="Rectangle 2"/>
          <p:cNvSpPr>
            <a:spLocks noGrp="1" noChangeArrowheads="1"/>
          </p:cNvSpPr>
          <p:nvPr>
            <p:ph sz="quarter" idx="1"/>
          </p:nvPr>
        </p:nvSpPr>
        <p:spPr>
          <a:xfrm>
            <a:off x="457200" y="228600"/>
            <a:ext cx="8229600" cy="6477000"/>
          </a:xfrm>
        </p:spPr>
        <p:txBody>
          <a:bodyPr/>
          <a:lstStyle/>
          <a:p>
            <a:pPr eaLnBrk="1" hangingPunct="1">
              <a:lnSpc>
                <a:spcPct val="80000"/>
              </a:lnSpc>
              <a:buFontTx/>
              <a:buNone/>
            </a:pPr>
            <a:r>
              <a:rPr lang="en-US" b="1" dirty="0" smtClean="0"/>
              <a:t>Elimination:</a:t>
            </a:r>
            <a:r>
              <a:rPr lang="en-US" dirty="0" smtClean="0"/>
              <a:t> t</a:t>
            </a:r>
            <a:r>
              <a:rPr lang="en-US" baseline="-25000" dirty="0" smtClean="0"/>
              <a:t>1/2</a:t>
            </a:r>
            <a:r>
              <a:rPr lang="en-US" dirty="0" smtClean="0"/>
              <a:t> varies;</a:t>
            </a:r>
            <a:r>
              <a:rPr lang="en-US" dirty="0" smtClean="0">
                <a:cs typeface="Arial" charset="0"/>
              </a:rPr>
              <a:t>	</a:t>
            </a:r>
          </a:p>
          <a:p>
            <a:pPr eaLnBrk="1" hangingPunct="1">
              <a:lnSpc>
                <a:spcPct val="80000"/>
              </a:lnSpc>
              <a:buFontTx/>
              <a:buNone/>
            </a:pPr>
            <a:r>
              <a:rPr lang="en-US" dirty="0" smtClean="0">
                <a:cs typeface="Arial" charset="0"/>
              </a:rPr>
              <a:t>	•</a:t>
            </a:r>
            <a:r>
              <a:rPr lang="en-US" dirty="0" smtClean="0"/>
              <a:t>Liver metabolism and renal clearance.</a:t>
            </a:r>
            <a:endParaRPr lang="en-US" b="1" dirty="0" smtClean="0"/>
          </a:p>
          <a:p>
            <a:pPr eaLnBrk="1" hangingPunct="1">
              <a:lnSpc>
                <a:spcPct val="80000"/>
              </a:lnSpc>
              <a:buFontTx/>
              <a:buNone/>
            </a:pPr>
            <a:r>
              <a:rPr lang="en-US" b="1" dirty="0" smtClean="0"/>
              <a:t>S/E</a:t>
            </a:r>
          </a:p>
          <a:p>
            <a:pPr eaLnBrk="1" hangingPunct="1">
              <a:lnSpc>
                <a:spcPct val="80000"/>
              </a:lnSpc>
              <a:buFontTx/>
              <a:buNone/>
            </a:pPr>
            <a:r>
              <a:rPr lang="en-US" dirty="0" smtClean="0"/>
              <a:t>	1) </a:t>
            </a:r>
            <a:r>
              <a:rPr lang="en-US" dirty="0" err="1" smtClean="0"/>
              <a:t>Hypersenstivity</a:t>
            </a:r>
            <a:r>
              <a:rPr lang="en-US" dirty="0" smtClean="0"/>
              <a:t>-inform of anaphylaxis, </a:t>
            </a:r>
            <a:r>
              <a:rPr lang="en-US" dirty="0" err="1" smtClean="0"/>
              <a:t>stevens</a:t>
            </a:r>
            <a:r>
              <a:rPr lang="en-US" dirty="0" smtClean="0"/>
              <a:t>-Johnson syndrome</a:t>
            </a:r>
          </a:p>
          <a:p>
            <a:pPr eaLnBrk="1" hangingPunct="1">
              <a:lnSpc>
                <a:spcPct val="80000"/>
              </a:lnSpc>
              <a:buFontTx/>
              <a:buNone/>
            </a:pPr>
            <a:r>
              <a:rPr lang="en-US" dirty="0" smtClean="0"/>
              <a:t>	2) Bone marrow depression (causes </a:t>
            </a:r>
            <a:r>
              <a:rPr lang="en-US" dirty="0" err="1" smtClean="0"/>
              <a:t>macrocytic</a:t>
            </a:r>
            <a:r>
              <a:rPr lang="en-US" dirty="0" smtClean="0"/>
              <a:t> anemia in high doses, avoid in pregnancy)</a:t>
            </a:r>
          </a:p>
          <a:p>
            <a:pPr eaLnBrk="1" hangingPunct="1">
              <a:lnSpc>
                <a:spcPct val="80000"/>
              </a:lnSpc>
              <a:buFontTx/>
              <a:buNone/>
            </a:pPr>
            <a:r>
              <a:rPr lang="en-US" dirty="0" smtClean="0"/>
              <a:t>	3) </a:t>
            </a:r>
            <a:r>
              <a:rPr lang="en-US" dirty="0" err="1" smtClean="0"/>
              <a:t>Crystalluria</a:t>
            </a:r>
            <a:endParaRPr lang="en-US" dirty="0" smtClean="0"/>
          </a:p>
          <a:p>
            <a:pPr eaLnBrk="1" hangingPunct="1">
              <a:lnSpc>
                <a:spcPct val="80000"/>
              </a:lnSpc>
              <a:buFontTx/>
              <a:buNone/>
            </a:pPr>
            <a:r>
              <a:rPr lang="en-US" dirty="0" smtClean="0"/>
              <a:t>	4) CNS  disturbance</a:t>
            </a:r>
          </a:p>
          <a:p>
            <a:pPr eaLnBrk="1" hangingPunct="1">
              <a:lnSpc>
                <a:spcPct val="80000"/>
              </a:lnSpc>
              <a:buFontTx/>
              <a:buNone/>
            </a:pPr>
            <a:r>
              <a:rPr lang="en-US" dirty="0" smtClean="0"/>
              <a:t>	5) </a:t>
            </a:r>
            <a:r>
              <a:rPr lang="en-US" dirty="0" err="1" smtClean="0"/>
              <a:t>Teratogenic</a:t>
            </a:r>
            <a:r>
              <a:rPr lang="en-US" dirty="0" smtClean="0"/>
              <a:t>  ( C/I in pregnancy)</a:t>
            </a:r>
          </a:p>
          <a:p>
            <a:pPr eaLnBrk="1" hangingPunct="1">
              <a:lnSpc>
                <a:spcPct val="80000"/>
              </a:lnSpc>
              <a:buFontTx/>
              <a:buNone/>
            </a:pPr>
            <a:endParaRPr lang="en-US" dirty="0" smtClean="0"/>
          </a:p>
          <a:p>
            <a:pPr eaLnBrk="1" hangingPunct="1">
              <a:lnSpc>
                <a:spcPct val="80000"/>
              </a:lnSpc>
              <a:buFontTx/>
              <a:buNone/>
            </a:pPr>
            <a:endParaRPr lang="en-US" dirty="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A800CE2C-4D46-416E-B8B7-AFA518233834}"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187A7D4F-149E-4DA5-9646-535D6FE20D79}" type="slidenum">
              <a:rPr lang="en-US" smtClean="0"/>
              <a:pPr>
                <a:defRPr/>
              </a:pPr>
              <a:t>87</a:t>
            </a:fld>
            <a:endParaRPr lang="en-US"/>
          </a:p>
        </p:txBody>
      </p:sp>
      <p:sp>
        <p:nvSpPr>
          <p:cNvPr id="43010" name="Rectangle 3"/>
          <p:cNvSpPr>
            <a:spLocks noGrp="1" noChangeArrowheads="1"/>
          </p:cNvSpPr>
          <p:nvPr>
            <p:ph sz="quarter" idx="1"/>
          </p:nvPr>
        </p:nvSpPr>
        <p:spPr>
          <a:xfrm>
            <a:off x="457200" y="609600"/>
            <a:ext cx="8229600" cy="6096000"/>
          </a:xfrm>
        </p:spPr>
        <p:txBody>
          <a:bodyPr>
            <a:normAutofit/>
          </a:bodyPr>
          <a:lstStyle/>
          <a:p>
            <a:pPr eaLnBrk="1" hangingPunct="1">
              <a:lnSpc>
                <a:spcPct val="90000"/>
              </a:lnSpc>
              <a:buFontTx/>
              <a:buNone/>
            </a:pPr>
            <a:r>
              <a:rPr lang="en-US" b="1" dirty="0" err="1" smtClean="0"/>
              <a:t>Sulphonamides</a:t>
            </a:r>
            <a:r>
              <a:rPr lang="en-US" b="1" dirty="0" smtClean="0"/>
              <a:t> …..</a:t>
            </a:r>
          </a:p>
          <a:p>
            <a:pPr eaLnBrk="1" hangingPunct="1">
              <a:lnSpc>
                <a:spcPct val="90000"/>
              </a:lnSpc>
              <a:buFontTx/>
              <a:buNone/>
            </a:pPr>
            <a:r>
              <a:rPr lang="en-US" b="1" dirty="0" smtClean="0"/>
              <a:t>examples:</a:t>
            </a:r>
            <a:endParaRPr lang="en-US" u="sng" dirty="0" smtClean="0"/>
          </a:p>
          <a:p>
            <a:pPr eaLnBrk="1" hangingPunct="1">
              <a:lnSpc>
                <a:spcPct val="90000"/>
              </a:lnSpc>
              <a:buFontTx/>
              <a:buNone/>
            </a:pPr>
            <a:r>
              <a:rPr lang="en-US" u="sng" dirty="0" smtClean="0"/>
              <a:t>Systemic drugs</a:t>
            </a:r>
            <a:endParaRPr lang="en-US" dirty="0" smtClean="0"/>
          </a:p>
          <a:p>
            <a:pPr eaLnBrk="1" hangingPunct="1">
              <a:lnSpc>
                <a:spcPct val="90000"/>
              </a:lnSpc>
              <a:buFontTx/>
              <a:buNone/>
            </a:pPr>
            <a:r>
              <a:rPr lang="en-US" dirty="0" smtClean="0"/>
              <a:t>1. Short acting –</a:t>
            </a:r>
            <a:r>
              <a:rPr lang="en-US" dirty="0" err="1" smtClean="0"/>
              <a:t>sulfisoxazole</a:t>
            </a:r>
            <a:r>
              <a:rPr lang="en-US" dirty="0" smtClean="0"/>
              <a:t>, </a:t>
            </a:r>
            <a:r>
              <a:rPr lang="en-US" dirty="0" err="1" smtClean="0"/>
              <a:t>sulfamethizole</a:t>
            </a:r>
            <a:endParaRPr lang="en-US" dirty="0" smtClean="0"/>
          </a:p>
          <a:p>
            <a:pPr eaLnBrk="1" hangingPunct="1">
              <a:lnSpc>
                <a:spcPct val="90000"/>
              </a:lnSpc>
              <a:buFontTx/>
              <a:buNone/>
            </a:pPr>
            <a:r>
              <a:rPr lang="en-US" dirty="0" smtClean="0"/>
              <a:t>2. Intermediate acting – </a:t>
            </a:r>
            <a:r>
              <a:rPr lang="en-US" dirty="0" err="1" smtClean="0"/>
              <a:t>sulphamethoxazole</a:t>
            </a:r>
            <a:r>
              <a:rPr lang="en-US" dirty="0" smtClean="0"/>
              <a:t>, sulfadiazine, </a:t>
            </a:r>
            <a:r>
              <a:rPr lang="en-US" dirty="0" err="1" smtClean="0"/>
              <a:t>sulfadimidine</a:t>
            </a:r>
            <a:r>
              <a:rPr lang="en-US" dirty="0" smtClean="0"/>
              <a:t>,</a:t>
            </a:r>
          </a:p>
          <a:p>
            <a:pPr eaLnBrk="1" hangingPunct="1">
              <a:lnSpc>
                <a:spcPct val="90000"/>
              </a:lnSpc>
              <a:buFontTx/>
              <a:buNone/>
            </a:pPr>
            <a:r>
              <a:rPr lang="en-US" dirty="0" smtClean="0"/>
              <a:t>3. Long acting – </a:t>
            </a:r>
            <a:r>
              <a:rPr lang="en-US" dirty="0" err="1" smtClean="0"/>
              <a:t>sulfametopyrazine</a:t>
            </a:r>
            <a:r>
              <a:rPr lang="en-US" dirty="0" smtClean="0"/>
              <a:t>, </a:t>
            </a:r>
            <a:r>
              <a:rPr lang="en-US" dirty="0" err="1" smtClean="0"/>
              <a:t>sulfadoxine</a:t>
            </a:r>
            <a:r>
              <a:rPr lang="en-US" dirty="0" smtClean="0"/>
              <a:t>.</a:t>
            </a:r>
            <a:endParaRPr lang="en-US" u="sng" dirty="0" smtClean="0"/>
          </a:p>
          <a:p>
            <a:pPr eaLnBrk="1" hangingPunct="1">
              <a:lnSpc>
                <a:spcPct val="90000"/>
              </a:lnSpc>
              <a:buFontTx/>
              <a:buNone/>
            </a:pPr>
            <a:r>
              <a:rPr lang="en-US" u="sng" dirty="0" smtClean="0"/>
              <a:t>Non-systemic/local effect</a:t>
            </a:r>
            <a:endParaRPr lang="en-US" dirty="0" smtClean="0"/>
          </a:p>
          <a:p>
            <a:pPr eaLnBrk="1" hangingPunct="1">
              <a:lnSpc>
                <a:spcPct val="90000"/>
              </a:lnSpc>
              <a:buFontTx/>
              <a:buNone/>
            </a:pPr>
            <a:r>
              <a:rPr lang="en-US" dirty="0" smtClean="0"/>
              <a:t>1. Oral </a:t>
            </a:r>
            <a:r>
              <a:rPr lang="en-US" dirty="0" err="1" smtClean="0"/>
              <a:t>nonabsorbable</a:t>
            </a:r>
            <a:r>
              <a:rPr lang="en-US" dirty="0" smtClean="0"/>
              <a:t> (GIT effect)- </a:t>
            </a:r>
            <a:r>
              <a:rPr lang="en-US" dirty="0" err="1" smtClean="0"/>
              <a:t>sulfasalazine</a:t>
            </a:r>
            <a:r>
              <a:rPr lang="en-US" dirty="0" smtClean="0"/>
              <a:t>.</a:t>
            </a:r>
          </a:p>
          <a:p>
            <a:pPr eaLnBrk="1" hangingPunct="1">
              <a:lnSpc>
                <a:spcPct val="90000"/>
              </a:lnSpc>
              <a:buFontTx/>
              <a:buNone/>
            </a:pPr>
            <a:r>
              <a:rPr lang="en-US" dirty="0" smtClean="0"/>
              <a:t>2. Topical – </a:t>
            </a:r>
            <a:r>
              <a:rPr lang="en-US" dirty="0" err="1" smtClean="0"/>
              <a:t>sulfacetamide</a:t>
            </a:r>
            <a:r>
              <a:rPr lang="en-US" dirty="0" smtClean="0"/>
              <a:t> (eye), Silver sulfadiazine (burns, wounds), </a:t>
            </a:r>
            <a:r>
              <a:rPr lang="en-US" dirty="0" err="1" smtClean="0"/>
              <a:t>Mefenide</a:t>
            </a:r>
            <a:r>
              <a:rPr lang="en-US" dirty="0" smtClean="0"/>
              <a:t> - (burns, wounds)</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6870BA44-2D28-418B-AE38-5C62B5A45CA4}"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E5D56797-769E-42A3-B174-D9DF9A9A08CF}" type="slidenum">
              <a:rPr lang="en-US" smtClean="0"/>
              <a:pPr>
                <a:defRPr/>
              </a:pPr>
              <a:t>88</a:t>
            </a:fld>
            <a:endParaRPr lang="en-US"/>
          </a:p>
        </p:txBody>
      </p:sp>
      <p:sp>
        <p:nvSpPr>
          <p:cNvPr id="44034" name="Rectangle 2"/>
          <p:cNvSpPr>
            <a:spLocks noGrp="1" noChangeArrowheads="1"/>
          </p:cNvSpPr>
          <p:nvPr>
            <p:ph sz="quarter" idx="1"/>
          </p:nvPr>
        </p:nvSpPr>
        <p:spPr>
          <a:xfrm>
            <a:off x="457200" y="228600"/>
            <a:ext cx="8229600" cy="6400800"/>
          </a:xfrm>
        </p:spPr>
        <p:txBody>
          <a:bodyPr/>
          <a:lstStyle/>
          <a:p>
            <a:pPr eaLnBrk="1" hangingPunct="1">
              <a:lnSpc>
                <a:spcPct val="80000"/>
              </a:lnSpc>
              <a:buFontTx/>
              <a:buNone/>
            </a:pPr>
            <a:r>
              <a:rPr lang="en-US" b="1" dirty="0" smtClean="0"/>
              <a:t>SULPHONAMIDES……</a:t>
            </a:r>
            <a:endParaRPr lang="en-US" dirty="0" smtClean="0"/>
          </a:p>
          <a:p>
            <a:pPr eaLnBrk="1" hangingPunct="1">
              <a:lnSpc>
                <a:spcPct val="80000"/>
              </a:lnSpc>
              <a:buFontTx/>
              <a:buNone/>
            </a:pPr>
            <a:r>
              <a:rPr lang="en-US" b="1" dirty="0" smtClean="0"/>
              <a:t>Uses:</a:t>
            </a:r>
            <a:r>
              <a:rPr lang="en-US" dirty="0" smtClean="0"/>
              <a:t> </a:t>
            </a:r>
            <a:r>
              <a:rPr lang="en-US" u="sng" dirty="0" smtClean="0"/>
              <a:t>single drug</a:t>
            </a:r>
          </a:p>
          <a:p>
            <a:pPr eaLnBrk="1" hangingPunct="1">
              <a:lnSpc>
                <a:spcPct val="80000"/>
              </a:lnSpc>
              <a:buFontTx/>
              <a:buNone/>
            </a:pPr>
            <a:r>
              <a:rPr lang="en-US" dirty="0" smtClean="0"/>
              <a:t>	1) </a:t>
            </a:r>
            <a:r>
              <a:rPr lang="en-US" dirty="0" err="1" smtClean="0"/>
              <a:t>Silversulphadiazine</a:t>
            </a:r>
            <a:r>
              <a:rPr lang="en-US" dirty="0" smtClean="0"/>
              <a:t> – (topical) prophylaxis and treatment of infected burns, pressure sores, skin ulcers</a:t>
            </a:r>
          </a:p>
          <a:p>
            <a:pPr eaLnBrk="1" hangingPunct="1">
              <a:lnSpc>
                <a:spcPct val="80000"/>
              </a:lnSpc>
              <a:buFontTx/>
              <a:buNone/>
            </a:pPr>
            <a:r>
              <a:rPr lang="en-US" dirty="0" smtClean="0"/>
              <a:t>	2) inflammatory bowel disease -  </a:t>
            </a:r>
            <a:r>
              <a:rPr lang="en-US" dirty="0" err="1" smtClean="0"/>
              <a:t>sulphasalazine</a:t>
            </a:r>
            <a:r>
              <a:rPr lang="en-US" dirty="0" smtClean="0"/>
              <a:t> or </a:t>
            </a:r>
            <a:r>
              <a:rPr lang="en-US" dirty="0" err="1" smtClean="0"/>
              <a:t>sulphapyridine</a:t>
            </a:r>
            <a:r>
              <a:rPr lang="en-US" dirty="0" smtClean="0"/>
              <a:t> + </a:t>
            </a:r>
            <a:r>
              <a:rPr lang="en-US" dirty="0" err="1" smtClean="0"/>
              <a:t>saliclylate</a:t>
            </a:r>
            <a:endParaRPr lang="en-US" dirty="0" smtClean="0"/>
          </a:p>
          <a:p>
            <a:pPr eaLnBrk="1" hangingPunct="1">
              <a:lnSpc>
                <a:spcPct val="80000"/>
              </a:lnSpc>
              <a:buFontTx/>
              <a:buNone/>
            </a:pPr>
            <a:r>
              <a:rPr lang="en-US" dirty="0" smtClean="0"/>
              <a:t>	3) some sexually transmitted infections – </a:t>
            </a:r>
            <a:r>
              <a:rPr lang="en-US" dirty="0" err="1" smtClean="0"/>
              <a:t>chlamydia</a:t>
            </a:r>
            <a:r>
              <a:rPr lang="en-US" dirty="0" smtClean="0"/>
              <a:t>, trachoma, </a:t>
            </a:r>
            <a:r>
              <a:rPr lang="en-US" dirty="0" err="1" smtClean="0"/>
              <a:t>chancroid</a:t>
            </a:r>
            <a:r>
              <a:rPr lang="en-US" dirty="0" smtClean="0"/>
              <a:t>.</a:t>
            </a:r>
            <a:endParaRPr lang="en-US" u="sng" dirty="0" smtClean="0"/>
          </a:p>
          <a:p>
            <a:pPr eaLnBrk="1" hangingPunct="1">
              <a:lnSpc>
                <a:spcPct val="80000"/>
              </a:lnSpc>
              <a:buFontTx/>
              <a:buNone/>
            </a:pPr>
            <a:r>
              <a:rPr lang="en-US" u="sng" dirty="0" smtClean="0"/>
              <a:t>Combined</a:t>
            </a:r>
            <a:r>
              <a:rPr lang="en-US" dirty="0" smtClean="0"/>
              <a:t> – (</a:t>
            </a:r>
            <a:r>
              <a:rPr lang="en-US" b="1" dirty="0" err="1" smtClean="0"/>
              <a:t>Trimethoprim</a:t>
            </a:r>
            <a:r>
              <a:rPr lang="en-US" b="1" dirty="0" smtClean="0"/>
              <a:t> + </a:t>
            </a:r>
            <a:r>
              <a:rPr lang="en-US" b="1" dirty="0" err="1" smtClean="0"/>
              <a:t>sulphamethoxazole</a:t>
            </a:r>
            <a:r>
              <a:rPr lang="en-US" b="1" dirty="0" smtClean="0"/>
              <a:t> = </a:t>
            </a:r>
            <a:r>
              <a:rPr lang="en-US" b="1" u="sng" dirty="0" smtClean="0"/>
              <a:t>co-</a:t>
            </a:r>
            <a:r>
              <a:rPr lang="en-US" b="1" u="sng" dirty="0" err="1" smtClean="0"/>
              <a:t>trimoxazole</a:t>
            </a:r>
            <a:r>
              <a:rPr lang="en-US" b="1" u="sng" dirty="0" smtClean="0"/>
              <a:t> </a:t>
            </a:r>
            <a:r>
              <a:rPr lang="en-US" b="1" i="1" dirty="0" smtClean="0"/>
              <a:t>(</a:t>
            </a:r>
            <a:r>
              <a:rPr lang="en-US" b="1" i="1" dirty="0" err="1" smtClean="0"/>
              <a:t>septrin</a:t>
            </a:r>
            <a:r>
              <a:rPr lang="en-US" b="1" i="1" dirty="0" smtClean="0"/>
              <a:t>)</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9F696174-18CD-455D-83C0-61EF602727C9}"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F48A9525-8EBD-4668-A21A-43C49B5A0B33}" type="slidenum">
              <a:rPr lang="en-US" smtClean="0"/>
              <a:pPr>
                <a:defRPr/>
              </a:pPr>
              <a:t>89</a:t>
            </a:fld>
            <a:endParaRPr lang="en-US"/>
          </a:p>
        </p:txBody>
      </p:sp>
      <p:sp>
        <p:nvSpPr>
          <p:cNvPr id="45058" name="Rectangle 2"/>
          <p:cNvSpPr>
            <a:spLocks noGrp="1" noChangeArrowheads="1"/>
          </p:cNvSpPr>
          <p:nvPr>
            <p:ph sz="quarter" idx="1"/>
          </p:nvPr>
        </p:nvSpPr>
        <p:spPr>
          <a:xfrm>
            <a:off x="457200" y="228600"/>
            <a:ext cx="8229600" cy="6400800"/>
          </a:xfrm>
        </p:spPr>
        <p:txBody>
          <a:bodyPr/>
          <a:lstStyle/>
          <a:p>
            <a:pPr eaLnBrk="1" hangingPunct="1">
              <a:lnSpc>
                <a:spcPct val="80000"/>
              </a:lnSpc>
              <a:buFontTx/>
              <a:buNone/>
            </a:pPr>
            <a:r>
              <a:rPr lang="en-US" b="1" dirty="0" smtClean="0"/>
              <a:t>Uses of co-</a:t>
            </a:r>
            <a:r>
              <a:rPr lang="en-US" b="1" dirty="0" err="1" smtClean="0"/>
              <a:t>trimoxazole</a:t>
            </a:r>
            <a:endParaRPr lang="en-US" b="1" dirty="0" smtClean="0"/>
          </a:p>
          <a:p>
            <a:pPr eaLnBrk="1" hangingPunct="1">
              <a:lnSpc>
                <a:spcPct val="80000"/>
              </a:lnSpc>
              <a:buFontTx/>
              <a:buNone/>
            </a:pPr>
            <a:r>
              <a:rPr lang="en-US" dirty="0" smtClean="0"/>
              <a:t>	1) </a:t>
            </a:r>
            <a:r>
              <a:rPr lang="en-US" dirty="0" err="1" smtClean="0"/>
              <a:t>Pneumocystis</a:t>
            </a:r>
            <a:r>
              <a:rPr lang="en-US" dirty="0" smtClean="0"/>
              <a:t> </a:t>
            </a:r>
            <a:r>
              <a:rPr lang="en-US" dirty="0" err="1" smtClean="0"/>
              <a:t>jiroveci</a:t>
            </a:r>
            <a:r>
              <a:rPr lang="en-US" dirty="0" smtClean="0"/>
              <a:t> pneumonia</a:t>
            </a:r>
          </a:p>
          <a:p>
            <a:pPr eaLnBrk="1" hangingPunct="1">
              <a:lnSpc>
                <a:spcPct val="80000"/>
              </a:lnSpc>
              <a:buFontTx/>
              <a:buNone/>
            </a:pPr>
            <a:r>
              <a:rPr lang="en-US" dirty="0" smtClean="0"/>
              <a:t>	2) Toxoplasmosis</a:t>
            </a:r>
          </a:p>
          <a:p>
            <a:pPr eaLnBrk="1" hangingPunct="1">
              <a:lnSpc>
                <a:spcPct val="80000"/>
              </a:lnSpc>
              <a:buFontTx/>
              <a:buNone/>
            </a:pPr>
            <a:r>
              <a:rPr lang="en-US" dirty="0" smtClean="0"/>
              <a:t>	3) </a:t>
            </a:r>
            <a:r>
              <a:rPr lang="en-US" dirty="0" err="1" smtClean="0"/>
              <a:t>Norcadiosis</a:t>
            </a:r>
            <a:r>
              <a:rPr lang="en-US" dirty="0" smtClean="0"/>
              <a:t> (pneumonia and brain abscesses).</a:t>
            </a:r>
          </a:p>
          <a:p>
            <a:pPr eaLnBrk="1" hangingPunct="1">
              <a:lnSpc>
                <a:spcPct val="80000"/>
              </a:lnSpc>
              <a:buFontTx/>
              <a:buNone/>
            </a:pPr>
            <a:r>
              <a:rPr lang="en-US" dirty="0" smtClean="0"/>
              <a:t>	4) Chronic urinary tract infections.</a:t>
            </a:r>
          </a:p>
          <a:p>
            <a:pPr eaLnBrk="1" hangingPunct="1">
              <a:lnSpc>
                <a:spcPct val="80000"/>
              </a:lnSpc>
              <a:buFontTx/>
              <a:buNone/>
            </a:pPr>
            <a:r>
              <a:rPr lang="en-US" dirty="0" smtClean="0"/>
              <a:t>	5) Chronic bronchitis (2nd line drug)</a:t>
            </a:r>
          </a:p>
          <a:p>
            <a:pPr eaLnBrk="1" hangingPunct="1">
              <a:lnSpc>
                <a:spcPct val="80000"/>
              </a:lnSpc>
              <a:buFontTx/>
              <a:buNone/>
            </a:pPr>
            <a:r>
              <a:rPr lang="en-US" dirty="0" smtClean="0"/>
              <a:t>	6) </a:t>
            </a:r>
            <a:r>
              <a:rPr lang="en-US" dirty="0" err="1" smtClean="0"/>
              <a:t>Otitis</a:t>
            </a:r>
            <a:r>
              <a:rPr lang="en-US" dirty="0" smtClean="0"/>
              <a:t> media (2nd line drug)</a:t>
            </a:r>
          </a:p>
          <a:p>
            <a:pPr eaLnBrk="1" hangingPunct="1">
              <a:lnSpc>
                <a:spcPct val="80000"/>
              </a:lnSpc>
              <a:buFontTx/>
              <a:buNone/>
            </a:pPr>
            <a:r>
              <a:rPr lang="en-US" dirty="0" smtClean="0"/>
              <a:t>	7. Enteric bacteria</a:t>
            </a:r>
          </a:p>
          <a:p>
            <a:pPr eaLnBrk="1" hangingPunct="1">
              <a:lnSpc>
                <a:spcPct val="80000"/>
              </a:lnSpc>
              <a:buFontTx/>
              <a:buNone/>
            </a:pPr>
            <a:r>
              <a:rPr lang="en-US" dirty="0" smtClean="0"/>
              <a:t>	8. Respiratory infections.)</a:t>
            </a:r>
          </a:p>
          <a:p>
            <a:pPr eaLnBrk="1" hangingPunct="1">
              <a:lnSpc>
                <a:spcPct val="80000"/>
              </a:lnSpc>
              <a:buFontTx/>
              <a:buNone/>
            </a:pPr>
            <a:r>
              <a:rPr lang="en-US" b="1" dirty="0" smtClean="0"/>
              <a:t>Dosage (</a:t>
            </a:r>
            <a:r>
              <a:rPr lang="en-US" b="1" dirty="0" err="1" smtClean="0"/>
              <a:t>septrin</a:t>
            </a:r>
            <a:r>
              <a:rPr lang="en-US" b="1" dirty="0" smtClean="0"/>
              <a:t>):</a:t>
            </a:r>
            <a:r>
              <a:rPr lang="en-US" dirty="0" smtClean="0"/>
              <a:t> 960mg-1.44g BD (P.O)</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smtClean="0"/>
              <a:t>Drug Legislation and Regulation</a:t>
            </a:r>
          </a:p>
        </p:txBody>
      </p:sp>
      <p:sp>
        <p:nvSpPr>
          <p:cNvPr id="4" name="Date Placeholder 3"/>
          <p:cNvSpPr>
            <a:spLocks noGrp="1"/>
          </p:cNvSpPr>
          <p:nvPr>
            <p:ph type="dt" sz="half" idx="10"/>
          </p:nvPr>
        </p:nvSpPr>
        <p:spPr/>
        <p:txBody>
          <a:bodyPr/>
          <a:lstStyle/>
          <a:p>
            <a:fld id="{0E0A5551-5662-45BB-A521-1F20B6D83772}" type="datetime12">
              <a:rPr lang="en-US" smtClean="0"/>
              <a:pPr/>
              <a:t>4:25 PM</a:t>
            </a:fld>
            <a:endParaRPr lang="en-US"/>
          </a:p>
        </p:txBody>
      </p:sp>
      <p:sp>
        <p:nvSpPr>
          <p:cNvPr id="6" name="Footer Placeholder 5"/>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9</a:t>
            </a:fld>
            <a:endParaRPr lang="en-US"/>
          </a:p>
        </p:txBody>
      </p:sp>
      <p:sp>
        <p:nvSpPr>
          <p:cNvPr id="29699" name="Rectangle 3"/>
          <p:cNvSpPr>
            <a:spLocks noGrp="1" noChangeArrowheads="1"/>
          </p:cNvSpPr>
          <p:nvPr>
            <p:ph sz="quarter" idx="1"/>
          </p:nvPr>
        </p:nvSpPr>
        <p:spPr>
          <a:noFill/>
        </p:spPr>
        <p:txBody>
          <a:bodyPr/>
          <a:lstStyle/>
          <a:p>
            <a:pPr eaLnBrk="1" hangingPunct="1"/>
            <a:r>
              <a:rPr lang="en-US" smtClean="0"/>
              <a:t>Food and Drug Administration (FDA)</a:t>
            </a:r>
          </a:p>
          <a:p>
            <a:pPr lvl="1" eaLnBrk="1" hangingPunct="1"/>
            <a:r>
              <a:rPr lang="en-US" smtClean="0"/>
              <a:t>1906, first attempt by U.S. government to regulate the sale of drugs or substances that affect the body</a:t>
            </a:r>
          </a:p>
          <a:p>
            <a:pPr lvl="1" eaLnBrk="1" hangingPunct="1"/>
            <a:r>
              <a:rPr lang="en-US" smtClean="0"/>
              <a:t>1927, formation of Food, Drug, and Insecticide Administration</a:t>
            </a:r>
          </a:p>
          <a:p>
            <a:pPr lvl="1" eaLnBrk="1" hangingPunct="1"/>
            <a:r>
              <a:rPr lang="en-US" smtClean="0"/>
              <a:t>1930, name changed to FDA</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04F50569-6DF8-4131-A787-53C2EB31EEC2}"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C920C0A6-182C-4C20-BBD8-F6624E3977DF}" type="slidenum">
              <a:rPr lang="en-US" smtClean="0"/>
              <a:pPr>
                <a:defRPr/>
              </a:pPr>
              <a:t>90</a:t>
            </a:fld>
            <a:endParaRPr lang="en-US"/>
          </a:p>
        </p:txBody>
      </p:sp>
      <p:sp>
        <p:nvSpPr>
          <p:cNvPr id="46082" name="Rectangle 2"/>
          <p:cNvSpPr>
            <a:spLocks noGrp="1" noChangeArrowheads="1"/>
          </p:cNvSpPr>
          <p:nvPr>
            <p:ph sz="quarter" idx="1"/>
          </p:nvPr>
        </p:nvSpPr>
        <p:spPr>
          <a:xfrm>
            <a:off x="457200" y="228600"/>
            <a:ext cx="8229600" cy="6324600"/>
          </a:xfrm>
        </p:spPr>
        <p:txBody>
          <a:bodyPr>
            <a:normAutofit/>
          </a:bodyPr>
          <a:lstStyle/>
          <a:p>
            <a:pPr eaLnBrk="1" hangingPunct="1">
              <a:lnSpc>
                <a:spcPct val="80000"/>
              </a:lnSpc>
              <a:buFontTx/>
              <a:buNone/>
            </a:pPr>
            <a:r>
              <a:rPr lang="en-US" b="1" dirty="0" smtClean="0"/>
              <a:t>b). TRIMETHOPRIM: </a:t>
            </a:r>
            <a:r>
              <a:rPr lang="en-US" dirty="0" err="1" smtClean="0"/>
              <a:t>Bacteriostatic</a:t>
            </a:r>
            <a:r>
              <a:rPr lang="en-US" dirty="0" smtClean="0"/>
              <a:t> and broad </a:t>
            </a:r>
            <a:r>
              <a:rPr lang="en-US" dirty="0" err="1" smtClean="0"/>
              <a:t>specrum</a:t>
            </a:r>
            <a:r>
              <a:rPr lang="en-US" dirty="0" smtClean="0"/>
              <a:t>.</a:t>
            </a:r>
          </a:p>
          <a:p>
            <a:pPr eaLnBrk="1" hangingPunct="1">
              <a:lnSpc>
                <a:spcPct val="80000"/>
              </a:lnSpc>
              <a:buFontTx/>
              <a:buNone/>
            </a:pPr>
            <a:r>
              <a:rPr lang="en-US" b="1" dirty="0" err="1" smtClean="0"/>
              <a:t>Mxn</a:t>
            </a:r>
            <a:r>
              <a:rPr lang="en-US" dirty="0" smtClean="0"/>
              <a:t>: inhibitor of </a:t>
            </a:r>
            <a:r>
              <a:rPr lang="en-US" dirty="0" err="1" smtClean="0"/>
              <a:t>dihydrofolate</a:t>
            </a:r>
            <a:r>
              <a:rPr lang="en-US" dirty="0" smtClean="0"/>
              <a:t> </a:t>
            </a:r>
            <a:r>
              <a:rPr lang="en-US" dirty="0" err="1" smtClean="0"/>
              <a:t>dreductase</a:t>
            </a:r>
            <a:r>
              <a:rPr lang="en-US" dirty="0" smtClean="0"/>
              <a:t> leading to the inhibition of DNA synthesis</a:t>
            </a:r>
            <a:endParaRPr lang="en-US" u="sng" dirty="0" smtClean="0"/>
          </a:p>
          <a:p>
            <a:pPr eaLnBrk="1" hangingPunct="1">
              <a:lnSpc>
                <a:spcPct val="80000"/>
              </a:lnSpc>
              <a:buFontTx/>
              <a:buNone/>
            </a:pPr>
            <a:r>
              <a:rPr lang="en-US" b="1" dirty="0" err="1" smtClean="0"/>
              <a:t>Administartion</a:t>
            </a:r>
            <a:r>
              <a:rPr lang="en-US" b="1" dirty="0" smtClean="0"/>
              <a:t>:</a:t>
            </a:r>
            <a:r>
              <a:rPr lang="en-US" dirty="0" smtClean="0"/>
              <a:t>  oral  </a:t>
            </a:r>
          </a:p>
          <a:p>
            <a:pPr eaLnBrk="1" hangingPunct="1">
              <a:lnSpc>
                <a:spcPct val="80000"/>
              </a:lnSpc>
              <a:buFontTx/>
              <a:buNone/>
            </a:pPr>
            <a:r>
              <a:rPr lang="en-US" b="1" dirty="0" smtClean="0"/>
              <a:t>Abs:</a:t>
            </a:r>
            <a:r>
              <a:rPr lang="en-US" dirty="0" smtClean="0"/>
              <a:t> rapid and complete</a:t>
            </a:r>
          </a:p>
          <a:p>
            <a:pPr eaLnBrk="1" hangingPunct="1">
              <a:lnSpc>
                <a:spcPct val="80000"/>
              </a:lnSpc>
              <a:buFontTx/>
              <a:buNone/>
            </a:pPr>
            <a:r>
              <a:rPr lang="en-US" b="1" dirty="0" smtClean="0"/>
              <a:t>Distribution:</a:t>
            </a:r>
            <a:r>
              <a:rPr lang="en-US" dirty="0" smtClean="0"/>
              <a:t> wide especially prostatic and vaginal fluids</a:t>
            </a:r>
          </a:p>
          <a:p>
            <a:pPr eaLnBrk="1" hangingPunct="1">
              <a:lnSpc>
                <a:spcPct val="80000"/>
              </a:lnSpc>
              <a:buFontTx/>
              <a:buNone/>
            </a:pPr>
            <a:r>
              <a:rPr lang="en-US" b="1" dirty="0" smtClean="0"/>
              <a:t>Elimination:</a:t>
            </a:r>
            <a:r>
              <a:rPr lang="en-US" dirty="0" smtClean="0"/>
              <a:t> t</a:t>
            </a:r>
            <a:r>
              <a:rPr lang="en-US" baseline="-25000" dirty="0" smtClean="0"/>
              <a:t>1/2</a:t>
            </a:r>
            <a:r>
              <a:rPr lang="en-US" dirty="0" smtClean="0"/>
              <a:t> 10 hrs</a:t>
            </a:r>
          </a:p>
          <a:p>
            <a:pPr eaLnBrk="1" hangingPunct="1">
              <a:lnSpc>
                <a:spcPct val="80000"/>
              </a:lnSpc>
              <a:buFontTx/>
              <a:buNone/>
            </a:pPr>
            <a:r>
              <a:rPr lang="en-US" dirty="0" smtClean="0">
                <a:cs typeface="Arial" charset="0"/>
              </a:rPr>
              <a:t>		•</a:t>
            </a:r>
            <a:r>
              <a:rPr lang="en-US" dirty="0" smtClean="0"/>
              <a:t>Liver metabolism and urinary excretion</a:t>
            </a:r>
          </a:p>
          <a:p>
            <a:pPr eaLnBrk="1" hangingPunct="1">
              <a:lnSpc>
                <a:spcPct val="80000"/>
              </a:lnSpc>
              <a:buFontTx/>
              <a:buNone/>
            </a:pPr>
            <a:r>
              <a:rPr lang="en-US" b="1" dirty="0" smtClean="0"/>
              <a:t>Uses:</a:t>
            </a:r>
            <a:r>
              <a:rPr lang="en-US" dirty="0" smtClean="0"/>
              <a:t> as a </a:t>
            </a:r>
            <a:r>
              <a:rPr lang="en-US" u="sng" dirty="0" smtClean="0"/>
              <a:t>single drug</a:t>
            </a:r>
            <a:endParaRPr lang="en-US" dirty="0" smtClean="0"/>
          </a:p>
          <a:p>
            <a:pPr eaLnBrk="1" hangingPunct="1">
              <a:lnSpc>
                <a:spcPct val="80000"/>
              </a:lnSpc>
              <a:buFontTx/>
              <a:buNone/>
            </a:pPr>
            <a:r>
              <a:rPr lang="en-US" dirty="0" smtClean="0"/>
              <a:t>	1) Urinary tract infections</a:t>
            </a:r>
          </a:p>
          <a:p>
            <a:pPr eaLnBrk="1" hangingPunct="1">
              <a:lnSpc>
                <a:spcPct val="80000"/>
              </a:lnSpc>
              <a:buFontTx/>
              <a:buNone/>
            </a:pPr>
            <a:r>
              <a:rPr lang="en-US" dirty="0" smtClean="0"/>
              <a:t>	2) Respiratory infections</a:t>
            </a:r>
            <a:endParaRPr lang="en-US" u="sng" dirty="0" smtClean="0"/>
          </a:p>
          <a:p>
            <a:pPr eaLnBrk="1" hangingPunct="1">
              <a:lnSpc>
                <a:spcPct val="80000"/>
              </a:lnSpc>
              <a:buFontTx/>
              <a:buNone/>
            </a:pPr>
            <a:endParaRPr lang="en-US" dirty="0"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2362"/>
          </a:xfrm>
        </p:spPr>
        <p:txBody>
          <a:bodyPr>
            <a:normAutofit/>
          </a:bodyPr>
          <a:lstStyle/>
          <a:p>
            <a:r>
              <a:rPr lang="en-US" b="1" dirty="0" smtClean="0"/>
              <a:t/>
            </a:r>
            <a:br>
              <a:rPr lang="en-US" b="1" dirty="0" smtClean="0"/>
            </a:br>
            <a:r>
              <a:rPr lang="en-US" b="1" dirty="0" smtClean="0"/>
              <a:t>ANTIMYCOBACTERIAL AGENTS</a:t>
            </a:r>
            <a:r>
              <a:rPr lang="en-US" dirty="0" smtClean="0"/>
              <a:t/>
            </a:r>
            <a:br>
              <a:rPr lang="en-US" dirty="0" smtClean="0"/>
            </a:br>
            <a:endParaRPr lang="en-US" dirty="0"/>
          </a:p>
        </p:txBody>
      </p:sp>
      <p:sp>
        <p:nvSpPr>
          <p:cNvPr id="3" name="Date Placeholder 2"/>
          <p:cNvSpPr>
            <a:spLocks noGrp="1"/>
          </p:cNvSpPr>
          <p:nvPr>
            <p:ph type="dt" sz="half" idx="10"/>
          </p:nvPr>
        </p:nvSpPr>
        <p:spPr/>
        <p:txBody>
          <a:bodyPr/>
          <a:lstStyle/>
          <a:p>
            <a:fld id="{24F667B5-B80F-4361-8BC9-EA298624A21D}" type="datetime12">
              <a:rPr lang="en-US" smtClean="0"/>
              <a:pPr/>
              <a:t>4:25 PM</a:t>
            </a:fld>
            <a:endParaRPr lang="en-US"/>
          </a:p>
        </p:txBody>
      </p:sp>
      <p:sp>
        <p:nvSpPr>
          <p:cNvPr id="4" name="Footer Placeholder 3"/>
          <p:cNvSpPr>
            <a:spLocks noGrp="1"/>
          </p:cNvSpPr>
          <p:nvPr>
            <p:ph type="ftr" sz="quarter" idx="11"/>
          </p:nvPr>
        </p:nvSpPr>
        <p:spPr/>
        <p:txBody>
          <a:bodyPr/>
          <a:lstStyle/>
          <a:p>
            <a:r>
              <a:rPr lang="en-US" smtClean="0"/>
              <a:t>Nursing  Pharmacology</a:t>
            </a:r>
            <a:endParaRPr lang="en-US"/>
          </a:p>
        </p:txBody>
      </p:sp>
      <p:sp>
        <p:nvSpPr>
          <p:cNvPr id="5" name="Slide Number Placeholder 4"/>
          <p:cNvSpPr>
            <a:spLocks noGrp="1"/>
          </p:cNvSpPr>
          <p:nvPr>
            <p:ph type="sldNum" sz="quarter" idx="12"/>
          </p:nvPr>
        </p:nvSpPr>
        <p:spPr/>
        <p:txBody>
          <a:bodyPr/>
          <a:lstStyle/>
          <a:p>
            <a:fld id="{B3FF6EFA-CE3E-45B5-8032-ADD62FD9E906}" type="slidenum">
              <a:rPr lang="en-US" smtClean="0"/>
              <a:pPr/>
              <a:t>91</a:t>
            </a:fld>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17C05B9D-2C20-4AD5-B41D-4919D23D71B2}"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9B9ABD9F-F43E-4B42-97DF-BC02120FDB3F}" type="slidenum">
              <a:rPr lang="en-US" smtClean="0"/>
              <a:pPr>
                <a:defRPr/>
              </a:pPr>
              <a:t>92</a:t>
            </a:fld>
            <a:endParaRPr lang="en-US"/>
          </a:p>
        </p:txBody>
      </p:sp>
      <p:sp>
        <p:nvSpPr>
          <p:cNvPr id="47106" name="Rectangle 3"/>
          <p:cNvSpPr>
            <a:spLocks noGrp="1" noChangeArrowheads="1"/>
          </p:cNvSpPr>
          <p:nvPr>
            <p:ph sz="quarter" idx="1"/>
          </p:nvPr>
        </p:nvSpPr>
        <p:spPr>
          <a:xfrm>
            <a:off x="457200" y="381000"/>
            <a:ext cx="8229600" cy="5745163"/>
          </a:xfrm>
        </p:spPr>
        <p:txBody>
          <a:bodyPr/>
          <a:lstStyle/>
          <a:p>
            <a:pPr eaLnBrk="1" hangingPunct="1">
              <a:lnSpc>
                <a:spcPct val="90000"/>
              </a:lnSpc>
              <a:buFontTx/>
              <a:buNone/>
            </a:pPr>
            <a:r>
              <a:rPr lang="en-US" b="1" u="sng" dirty="0" smtClean="0"/>
              <a:t>5. ANTIMYCOBACTERIAL AGENTS</a:t>
            </a:r>
          </a:p>
          <a:p>
            <a:pPr eaLnBrk="1" hangingPunct="1">
              <a:lnSpc>
                <a:spcPct val="90000"/>
              </a:lnSpc>
              <a:buFontTx/>
              <a:buNone/>
            </a:pPr>
            <a:r>
              <a:rPr lang="en-US" b="1" dirty="0" smtClean="0"/>
              <a:t>a) Drugs used in tuberculosis</a:t>
            </a:r>
          </a:p>
          <a:p>
            <a:pPr eaLnBrk="1" hangingPunct="1">
              <a:lnSpc>
                <a:spcPct val="90000"/>
              </a:lnSpc>
              <a:buFontTx/>
              <a:buNone/>
            </a:pPr>
            <a:r>
              <a:rPr lang="en-US" b="1" dirty="0" smtClean="0"/>
              <a:t>Mycobacterium tuberculosis is difficult to treat due to:</a:t>
            </a:r>
          </a:p>
          <a:p>
            <a:pPr eaLnBrk="1" hangingPunct="1">
              <a:lnSpc>
                <a:spcPct val="90000"/>
              </a:lnSpc>
            </a:pPr>
            <a:r>
              <a:rPr lang="en-US" dirty="0" smtClean="0"/>
              <a:t>It has a characteristic lipid-rich cell wall (made of </a:t>
            </a:r>
            <a:r>
              <a:rPr lang="en-US" dirty="0" err="1" smtClean="0"/>
              <a:t>mycolic</a:t>
            </a:r>
            <a:r>
              <a:rPr lang="en-US" dirty="0" smtClean="0"/>
              <a:t> acid) </a:t>
            </a:r>
          </a:p>
          <a:p>
            <a:pPr eaLnBrk="1" hangingPunct="1">
              <a:lnSpc>
                <a:spcPct val="90000"/>
              </a:lnSpc>
            </a:pPr>
            <a:r>
              <a:rPr lang="en-US" dirty="0" smtClean="0"/>
              <a:t>Long duration of therapy</a:t>
            </a:r>
          </a:p>
          <a:p>
            <a:pPr eaLnBrk="1" hangingPunct="1">
              <a:lnSpc>
                <a:spcPct val="90000"/>
              </a:lnSpc>
            </a:pPr>
            <a:r>
              <a:rPr lang="en-US" dirty="0" smtClean="0"/>
              <a:t>Able to survive in macrophage hence greater inaccessibility to drugs</a:t>
            </a:r>
          </a:p>
          <a:p>
            <a:pPr eaLnBrk="1" hangingPunct="1">
              <a:lnSpc>
                <a:spcPct val="90000"/>
              </a:lnSpc>
            </a:pPr>
            <a:r>
              <a:rPr lang="en-US" dirty="0" smtClean="0"/>
              <a:t>Very slow growing </a:t>
            </a:r>
          </a:p>
          <a:p>
            <a:pPr eaLnBrk="1" hangingPunct="1">
              <a:lnSpc>
                <a:spcPct val="90000"/>
              </a:lnSpc>
            </a:pPr>
            <a:r>
              <a:rPr lang="en-US" dirty="0" smtClean="0"/>
              <a:t>Dormant states are very resistant to chemicals</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F368B68F-5764-457E-918B-FC4A6AFC1BA1}"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64342196-A62D-4D27-9FB7-7B6EA16CCC15}" type="slidenum">
              <a:rPr lang="en-US" smtClean="0"/>
              <a:pPr>
                <a:defRPr/>
              </a:pPr>
              <a:t>93</a:t>
            </a:fld>
            <a:endParaRPr lang="en-US"/>
          </a:p>
        </p:txBody>
      </p:sp>
      <p:sp>
        <p:nvSpPr>
          <p:cNvPr id="48130" name="Rectangle 3"/>
          <p:cNvSpPr>
            <a:spLocks noGrp="1" noChangeArrowheads="1"/>
          </p:cNvSpPr>
          <p:nvPr>
            <p:ph sz="quarter" idx="1"/>
          </p:nvPr>
        </p:nvSpPr>
        <p:spPr>
          <a:xfrm>
            <a:off x="457200" y="381000"/>
            <a:ext cx="8229600" cy="5745163"/>
          </a:xfrm>
        </p:spPr>
        <p:txBody>
          <a:bodyPr/>
          <a:lstStyle/>
          <a:p>
            <a:pPr eaLnBrk="1" hangingPunct="1">
              <a:lnSpc>
                <a:spcPct val="90000"/>
              </a:lnSpc>
              <a:buFontTx/>
              <a:buNone/>
            </a:pPr>
            <a:r>
              <a:rPr lang="en-US" b="1" u="sng" dirty="0" smtClean="0"/>
              <a:t>5. ANTIMYCOBACTERIAL AGENTS…..</a:t>
            </a:r>
          </a:p>
          <a:p>
            <a:pPr eaLnBrk="1" hangingPunct="1">
              <a:lnSpc>
                <a:spcPct val="90000"/>
              </a:lnSpc>
              <a:buFontTx/>
              <a:buNone/>
            </a:pPr>
            <a:r>
              <a:rPr lang="en-US" b="1" dirty="0" smtClean="0"/>
              <a:t>a) Drugs used in tuberculosis</a:t>
            </a:r>
          </a:p>
          <a:p>
            <a:pPr eaLnBrk="1" hangingPunct="1">
              <a:lnSpc>
                <a:spcPct val="90000"/>
              </a:lnSpc>
              <a:buFontTx/>
              <a:buNone/>
            </a:pPr>
            <a:r>
              <a:rPr lang="en-US" b="1" dirty="0" smtClean="0"/>
              <a:t>Mycobacterium tuberculosis is difficult to treat due to:…………</a:t>
            </a:r>
          </a:p>
          <a:p>
            <a:pPr eaLnBrk="1" hangingPunct="1">
              <a:lnSpc>
                <a:spcPct val="90000"/>
              </a:lnSpc>
            </a:pPr>
            <a:r>
              <a:rPr lang="en-US" dirty="0" smtClean="0"/>
              <a:t>Emergence of multi-drug resistant strains.</a:t>
            </a:r>
          </a:p>
          <a:p>
            <a:pPr eaLnBrk="1" hangingPunct="1">
              <a:lnSpc>
                <a:spcPct val="90000"/>
              </a:lnSpc>
            </a:pPr>
            <a:r>
              <a:rPr lang="en-US" dirty="0" smtClean="0"/>
              <a:t>The side effects associated with some drugs interfere with compliance.</a:t>
            </a:r>
          </a:p>
          <a:p>
            <a:pPr eaLnBrk="1" hangingPunct="1">
              <a:lnSpc>
                <a:spcPct val="90000"/>
              </a:lnSpc>
            </a:pPr>
            <a:r>
              <a:rPr lang="en-US" dirty="0" smtClean="0"/>
              <a:t>The association of TB with HIV/AIDS further weakens the immunity</a:t>
            </a:r>
          </a:p>
          <a:p>
            <a:pPr eaLnBrk="1" hangingPunct="1">
              <a:lnSpc>
                <a:spcPct val="90000"/>
              </a:lnSpc>
            </a:pPr>
            <a:r>
              <a:rPr lang="en-US" dirty="0" smtClean="0"/>
              <a:t>The nature of transmission: inhalation of droplets.</a:t>
            </a:r>
          </a:p>
          <a:p>
            <a:pPr eaLnBrk="1" hangingPunct="1">
              <a:lnSpc>
                <a:spcPct val="90000"/>
              </a:lnSpc>
            </a:pPr>
            <a:endParaRPr lang="en-US" dirty="0"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7AAA477E-6791-49A9-8FD2-C9F1ACD9329D}"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22B248FF-928C-4E35-B7E7-EC59D81A5EF0}" type="slidenum">
              <a:rPr lang="en-US" smtClean="0"/>
              <a:pPr>
                <a:defRPr/>
              </a:pPr>
              <a:t>94</a:t>
            </a:fld>
            <a:endParaRPr lang="en-US"/>
          </a:p>
        </p:txBody>
      </p:sp>
      <p:sp>
        <p:nvSpPr>
          <p:cNvPr id="49154" name="Rectangle 3"/>
          <p:cNvSpPr>
            <a:spLocks noGrp="1" noChangeArrowheads="1"/>
          </p:cNvSpPr>
          <p:nvPr>
            <p:ph sz="quarter" idx="1"/>
          </p:nvPr>
        </p:nvSpPr>
        <p:spPr>
          <a:xfrm>
            <a:off x="457200" y="381000"/>
            <a:ext cx="8229600" cy="6324600"/>
          </a:xfrm>
        </p:spPr>
        <p:txBody>
          <a:bodyPr/>
          <a:lstStyle/>
          <a:p>
            <a:pPr eaLnBrk="1" hangingPunct="1">
              <a:lnSpc>
                <a:spcPct val="90000"/>
              </a:lnSpc>
              <a:buFontTx/>
              <a:buNone/>
            </a:pPr>
            <a:r>
              <a:rPr lang="en-US" sz="2800" b="1" u="sng" dirty="0" smtClean="0"/>
              <a:t>1</a:t>
            </a:r>
            <a:r>
              <a:rPr lang="en-US" sz="2800" b="1" u="sng" baseline="30000" dirty="0" smtClean="0"/>
              <a:t>st</a:t>
            </a:r>
            <a:r>
              <a:rPr lang="en-US" sz="2800" b="1" u="sng" dirty="0" smtClean="0"/>
              <a:t> line anti-TB drugs-REFER</a:t>
            </a:r>
          </a:p>
          <a:p>
            <a:pPr eaLnBrk="1" hangingPunct="1">
              <a:lnSpc>
                <a:spcPct val="90000"/>
              </a:lnSpc>
              <a:buFontTx/>
              <a:buNone/>
            </a:pPr>
            <a:r>
              <a:rPr lang="en-US" sz="2800" b="1" dirty="0" smtClean="0"/>
              <a:t>1. </a:t>
            </a:r>
            <a:r>
              <a:rPr lang="en-US" sz="2800" b="1" dirty="0" err="1" smtClean="0"/>
              <a:t>Isoniazid</a:t>
            </a:r>
            <a:r>
              <a:rPr lang="en-US" sz="2800" b="1" dirty="0" smtClean="0"/>
              <a:t> (INH)</a:t>
            </a:r>
            <a:r>
              <a:rPr lang="en-US" sz="2800" dirty="0" smtClean="0"/>
              <a:t>  - </a:t>
            </a:r>
            <a:r>
              <a:rPr lang="en-US" sz="2800" dirty="0" err="1" smtClean="0"/>
              <a:t>Bacteriocidal</a:t>
            </a:r>
            <a:r>
              <a:rPr lang="en-US" sz="2800" dirty="0" smtClean="0"/>
              <a:t> for dividing  bacilli, </a:t>
            </a:r>
            <a:r>
              <a:rPr lang="en-US" sz="2800" dirty="0" err="1" smtClean="0"/>
              <a:t>Bacteriostatic</a:t>
            </a:r>
            <a:r>
              <a:rPr lang="en-US" sz="2800" dirty="0" smtClean="0"/>
              <a:t> for </a:t>
            </a:r>
            <a:r>
              <a:rPr lang="en-US" sz="2800" dirty="0" err="1" smtClean="0"/>
              <a:t>semidormant</a:t>
            </a:r>
            <a:r>
              <a:rPr lang="en-US" sz="2800" dirty="0" smtClean="0"/>
              <a:t> bacilli.</a:t>
            </a:r>
          </a:p>
          <a:p>
            <a:pPr eaLnBrk="1" hangingPunct="1">
              <a:lnSpc>
                <a:spcPct val="90000"/>
              </a:lnSpc>
              <a:buFontTx/>
              <a:buNone/>
            </a:pPr>
            <a:r>
              <a:rPr lang="en-US" sz="2800" u="sng" dirty="0" err="1" smtClean="0"/>
              <a:t>Mxn</a:t>
            </a:r>
            <a:r>
              <a:rPr lang="en-US" sz="2800" dirty="0" smtClean="0"/>
              <a:t>: inhibits synthesis of </a:t>
            </a:r>
            <a:r>
              <a:rPr lang="en-US" sz="2800" dirty="0" err="1" smtClean="0"/>
              <a:t>mycolic</a:t>
            </a:r>
            <a:r>
              <a:rPr lang="en-US" sz="2800" dirty="0" smtClean="0"/>
              <a:t> acid.</a:t>
            </a:r>
          </a:p>
          <a:p>
            <a:pPr eaLnBrk="1" hangingPunct="1">
              <a:lnSpc>
                <a:spcPct val="90000"/>
              </a:lnSpc>
              <a:buFontTx/>
              <a:buNone/>
            </a:pPr>
            <a:r>
              <a:rPr lang="en-US" sz="2800" dirty="0" smtClean="0"/>
              <a:t>Has a structure similar to pyridoxine (</a:t>
            </a:r>
            <a:r>
              <a:rPr lang="en-US" sz="2800" dirty="0" err="1" smtClean="0"/>
              <a:t>vit</a:t>
            </a:r>
            <a:r>
              <a:rPr lang="en-US" sz="2800" dirty="0" smtClean="0"/>
              <a:t> B</a:t>
            </a:r>
            <a:r>
              <a:rPr lang="en-US" sz="2800" baseline="-25000" dirty="0" smtClean="0"/>
              <a:t>6</a:t>
            </a:r>
            <a:r>
              <a:rPr lang="en-US" sz="2800" dirty="0" smtClean="0"/>
              <a:t>)</a:t>
            </a:r>
          </a:p>
          <a:p>
            <a:pPr eaLnBrk="1" hangingPunct="1">
              <a:lnSpc>
                <a:spcPct val="90000"/>
              </a:lnSpc>
              <a:buFontTx/>
              <a:buNone/>
            </a:pPr>
            <a:r>
              <a:rPr lang="en-US" sz="2800" u="sng" dirty="0" smtClean="0"/>
              <a:t>Administration</a:t>
            </a:r>
            <a:r>
              <a:rPr lang="en-US" sz="2800" dirty="0" smtClean="0"/>
              <a:t>: per oral</a:t>
            </a:r>
          </a:p>
          <a:p>
            <a:pPr eaLnBrk="1" hangingPunct="1">
              <a:lnSpc>
                <a:spcPct val="90000"/>
              </a:lnSpc>
              <a:buFontTx/>
              <a:buNone/>
            </a:pPr>
            <a:r>
              <a:rPr lang="en-US" sz="2800" u="sng" dirty="0" smtClean="0"/>
              <a:t>Absorption</a:t>
            </a:r>
            <a:r>
              <a:rPr lang="en-US" sz="2800" dirty="0" smtClean="0"/>
              <a:t>: well absorbed  </a:t>
            </a:r>
          </a:p>
          <a:p>
            <a:pPr eaLnBrk="1" hangingPunct="1">
              <a:lnSpc>
                <a:spcPct val="90000"/>
              </a:lnSpc>
              <a:buFontTx/>
              <a:buNone/>
            </a:pPr>
            <a:r>
              <a:rPr lang="en-US" sz="2800" u="sng" dirty="0" smtClean="0"/>
              <a:t>Distribution</a:t>
            </a:r>
            <a:r>
              <a:rPr lang="en-US" sz="2800" dirty="0" smtClean="0"/>
              <a:t>: to all body tissues and fluids including CSF and enters macrophages</a:t>
            </a:r>
          </a:p>
          <a:p>
            <a:pPr eaLnBrk="1" hangingPunct="1">
              <a:lnSpc>
                <a:spcPct val="90000"/>
              </a:lnSpc>
              <a:buFontTx/>
              <a:buNone/>
            </a:pPr>
            <a:r>
              <a:rPr lang="en-US" sz="2800" u="sng" dirty="0" smtClean="0"/>
              <a:t>Elimination</a:t>
            </a:r>
            <a:r>
              <a:rPr lang="en-US" sz="2800" dirty="0" smtClean="0"/>
              <a:t>: </a:t>
            </a:r>
          </a:p>
          <a:p>
            <a:pPr eaLnBrk="1" hangingPunct="1">
              <a:lnSpc>
                <a:spcPct val="90000"/>
              </a:lnSpc>
            </a:pPr>
            <a:r>
              <a:rPr lang="en-US" sz="2800" dirty="0" smtClean="0"/>
              <a:t>Undergoes liver metabolism</a:t>
            </a:r>
          </a:p>
          <a:p>
            <a:pPr eaLnBrk="1" hangingPunct="1">
              <a:lnSpc>
                <a:spcPct val="90000"/>
              </a:lnSpc>
            </a:pPr>
            <a:r>
              <a:rPr lang="en-US" sz="2800" dirty="0" smtClean="0"/>
              <a:t> t</a:t>
            </a:r>
            <a:r>
              <a:rPr lang="en-US" sz="2800" baseline="-25000" dirty="0" smtClean="0"/>
              <a:t>1/2</a:t>
            </a:r>
            <a:r>
              <a:rPr lang="en-US" sz="2800" dirty="0" smtClean="0"/>
              <a:t>  average: 1-3 hrs. </a:t>
            </a:r>
          </a:p>
          <a:p>
            <a:pPr eaLnBrk="1" hangingPunct="1">
              <a:lnSpc>
                <a:spcPct val="90000"/>
              </a:lnSpc>
            </a:pPr>
            <a:r>
              <a:rPr lang="en-US" sz="2800" dirty="0" smtClean="0"/>
              <a:t>Renal excretion of metabolites &amp; INH itself. Less amounts excreted via breast milk. </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FCFA0EE8-B05A-4601-B206-3C9F6D216E33}"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DF3C0BF6-30EE-4497-90B7-F50554A37A86}" type="slidenum">
              <a:rPr lang="en-US" smtClean="0"/>
              <a:pPr>
                <a:defRPr/>
              </a:pPr>
              <a:t>95</a:t>
            </a:fld>
            <a:endParaRPr lang="en-US"/>
          </a:p>
        </p:txBody>
      </p:sp>
      <p:sp>
        <p:nvSpPr>
          <p:cNvPr id="51202" name="Rectangle 3"/>
          <p:cNvSpPr>
            <a:spLocks noGrp="1" noChangeArrowheads="1"/>
          </p:cNvSpPr>
          <p:nvPr>
            <p:ph sz="quarter" idx="1"/>
          </p:nvPr>
        </p:nvSpPr>
        <p:spPr>
          <a:xfrm>
            <a:off x="457200" y="152400"/>
            <a:ext cx="8382000" cy="6705600"/>
          </a:xfrm>
        </p:spPr>
        <p:txBody>
          <a:bodyPr rtlCol="0">
            <a:noAutofit/>
          </a:bodyPr>
          <a:lstStyle/>
          <a:p>
            <a:pPr eaLnBrk="1" fontAlgn="auto" hangingPunct="1">
              <a:lnSpc>
                <a:spcPct val="80000"/>
              </a:lnSpc>
              <a:spcAft>
                <a:spcPts val="0"/>
              </a:spcAft>
              <a:buFontTx/>
              <a:buNone/>
              <a:defRPr/>
            </a:pPr>
            <a:r>
              <a:rPr lang="en-US" b="1" u="sng" dirty="0" smtClean="0"/>
              <a:t>S/E</a:t>
            </a:r>
          </a:p>
          <a:p>
            <a:pPr marL="457200" indent="-457200" eaLnBrk="1" fontAlgn="auto" hangingPunct="1">
              <a:lnSpc>
                <a:spcPct val="80000"/>
              </a:lnSpc>
              <a:spcAft>
                <a:spcPts val="0"/>
              </a:spcAft>
              <a:buFontTx/>
              <a:buAutoNum type="arabicPeriod"/>
              <a:defRPr/>
            </a:pPr>
            <a:r>
              <a:rPr lang="en-US" dirty="0" smtClean="0"/>
              <a:t>Peripheral neuropathy – most frequent S/E, especially in diabetics, malnutrition, alcoholics: NB. There is need to supplement pyridoxine.    </a:t>
            </a:r>
          </a:p>
          <a:p>
            <a:pPr eaLnBrk="1" fontAlgn="auto" hangingPunct="1">
              <a:lnSpc>
                <a:spcPct val="80000"/>
              </a:lnSpc>
              <a:spcAft>
                <a:spcPts val="0"/>
              </a:spcAft>
              <a:buFontTx/>
              <a:buNone/>
              <a:defRPr/>
            </a:pPr>
            <a:r>
              <a:rPr lang="en-US" dirty="0" smtClean="0"/>
              <a:t>2. </a:t>
            </a:r>
            <a:r>
              <a:rPr lang="en-US" dirty="0" err="1" smtClean="0"/>
              <a:t>Hepatotoxicity</a:t>
            </a:r>
            <a:r>
              <a:rPr lang="en-US" dirty="0" smtClean="0"/>
              <a:t> –  most severe S/E – nausea, vomiting, </a:t>
            </a:r>
            <a:r>
              <a:rPr lang="en-US" u="sng" dirty="0" smtClean="0"/>
              <a:t>jaundice, right upper </a:t>
            </a:r>
            <a:r>
              <a:rPr lang="en-US" u="sng" dirty="0" err="1" smtClean="0"/>
              <a:t>quandrant</a:t>
            </a:r>
            <a:r>
              <a:rPr lang="en-US" u="sng" dirty="0" smtClean="0"/>
              <a:t> pain (</a:t>
            </a:r>
            <a:r>
              <a:rPr lang="en-US" dirty="0" smtClean="0"/>
              <a:t>discontinue the drug). </a:t>
            </a:r>
          </a:p>
          <a:p>
            <a:pPr eaLnBrk="1" fontAlgn="auto" hangingPunct="1">
              <a:lnSpc>
                <a:spcPct val="80000"/>
              </a:lnSpc>
              <a:spcAft>
                <a:spcPts val="0"/>
              </a:spcAft>
              <a:buFontTx/>
              <a:buNone/>
              <a:defRPr/>
            </a:pPr>
            <a:r>
              <a:rPr lang="en-US" dirty="0" smtClean="0"/>
              <a:t>3.</a:t>
            </a:r>
            <a:r>
              <a:rPr lang="en-US" b="1" dirty="0" smtClean="0"/>
              <a:t> </a:t>
            </a:r>
            <a:r>
              <a:rPr lang="en-US" dirty="0" err="1" smtClean="0"/>
              <a:t>Hypersenstitivity</a:t>
            </a:r>
            <a:r>
              <a:rPr lang="en-US" dirty="0" smtClean="0"/>
              <a:t> reactions – rash, fever.</a:t>
            </a:r>
          </a:p>
          <a:p>
            <a:pPr marL="457200" indent="-457200" eaLnBrk="1" fontAlgn="auto" hangingPunct="1">
              <a:lnSpc>
                <a:spcPct val="80000"/>
              </a:lnSpc>
              <a:spcAft>
                <a:spcPts val="0"/>
              </a:spcAft>
              <a:buFont typeface="Arial" pitchFamily="34" charset="0"/>
              <a:buNone/>
              <a:defRPr/>
            </a:pPr>
            <a:r>
              <a:rPr lang="en-US" dirty="0" smtClean="0"/>
              <a:t>4. Hematological and GIT disturbance, Anemia</a:t>
            </a:r>
            <a:endParaRPr lang="en-US" i="1" dirty="0" smtClean="0"/>
          </a:p>
          <a:p>
            <a:pPr marL="457200" indent="-457200" eaLnBrk="1" fontAlgn="auto" hangingPunct="1">
              <a:lnSpc>
                <a:spcPct val="80000"/>
              </a:lnSpc>
              <a:spcAft>
                <a:spcPts val="0"/>
              </a:spcAft>
              <a:buFont typeface="Arial" pitchFamily="34" charset="0"/>
              <a:buNone/>
              <a:defRPr/>
            </a:pPr>
            <a:r>
              <a:rPr lang="en-US" dirty="0" smtClean="0"/>
              <a:t>6. CNS toxicity (rare) -  memory loss, </a:t>
            </a:r>
            <a:r>
              <a:rPr lang="en-US" dirty="0" err="1" smtClean="0"/>
              <a:t>inco</a:t>
            </a:r>
            <a:r>
              <a:rPr lang="en-US" dirty="0" smtClean="0"/>
              <a:t>-ordination, seizures, optic neuritis </a:t>
            </a:r>
          </a:p>
          <a:p>
            <a:pPr eaLnBrk="1" fontAlgn="auto" hangingPunct="1">
              <a:lnSpc>
                <a:spcPct val="80000"/>
              </a:lnSpc>
              <a:spcAft>
                <a:spcPts val="0"/>
              </a:spcAft>
              <a:buFontTx/>
              <a:buNone/>
              <a:defRPr/>
            </a:pPr>
            <a:r>
              <a:rPr lang="en-US" b="1" u="sng" dirty="0" smtClean="0"/>
              <a:t>Drug</a:t>
            </a:r>
            <a:r>
              <a:rPr lang="en-US" b="1" dirty="0" smtClean="0"/>
              <a:t> </a:t>
            </a:r>
            <a:r>
              <a:rPr lang="en-US" b="1" u="sng" dirty="0" smtClean="0"/>
              <a:t>interactions</a:t>
            </a:r>
            <a:endParaRPr lang="en-US" b="1" dirty="0" smtClean="0"/>
          </a:p>
          <a:p>
            <a:pPr eaLnBrk="1" fontAlgn="auto" hangingPunct="1">
              <a:lnSpc>
                <a:spcPct val="80000"/>
              </a:lnSpc>
              <a:spcAft>
                <a:spcPts val="0"/>
              </a:spcAft>
              <a:buFont typeface="Arial" pitchFamily="34" charset="0"/>
              <a:buChar char="•"/>
              <a:defRPr/>
            </a:pPr>
            <a:r>
              <a:rPr lang="en-US" dirty="0" smtClean="0"/>
              <a:t>Inhibits metabolism of anticonvulsants</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ABB86F0B-4D55-44D5-97D9-55B06217EC06}"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D1D23CDC-A91E-423E-BDEE-B936BFFE3EE3}" type="slidenum">
              <a:rPr lang="en-US" smtClean="0"/>
              <a:pPr>
                <a:defRPr/>
              </a:pPr>
              <a:t>96</a:t>
            </a:fld>
            <a:endParaRPr lang="en-US"/>
          </a:p>
        </p:txBody>
      </p:sp>
      <p:sp>
        <p:nvSpPr>
          <p:cNvPr id="51202" name="Rectangle 3"/>
          <p:cNvSpPr>
            <a:spLocks noGrp="1" noChangeArrowheads="1"/>
          </p:cNvSpPr>
          <p:nvPr>
            <p:ph sz="quarter" idx="1"/>
          </p:nvPr>
        </p:nvSpPr>
        <p:spPr>
          <a:xfrm>
            <a:off x="457200" y="304800"/>
            <a:ext cx="8458200" cy="6248400"/>
          </a:xfrm>
        </p:spPr>
        <p:txBody>
          <a:bodyPr/>
          <a:lstStyle/>
          <a:p>
            <a:pPr eaLnBrk="1" hangingPunct="1">
              <a:lnSpc>
                <a:spcPct val="80000"/>
              </a:lnSpc>
              <a:buFontTx/>
              <a:buNone/>
            </a:pPr>
            <a:r>
              <a:rPr lang="en-US" b="1" dirty="0" smtClean="0"/>
              <a:t>2. RIFAMPICIN </a:t>
            </a:r>
            <a:r>
              <a:rPr lang="en-US" dirty="0" smtClean="0"/>
              <a:t>(</a:t>
            </a:r>
            <a:r>
              <a:rPr lang="en-US" dirty="0" err="1" smtClean="0"/>
              <a:t>rifampin</a:t>
            </a:r>
            <a:r>
              <a:rPr lang="en-US" dirty="0" smtClean="0"/>
              <a:t>)– </a:t>
            </a:r>
            <a:r>
              <a:rPr lang="en-US" dirty="0" err="1" smtClean="0"/>
              <a:t>Bacteriocidal</a:t>
            </a:r>
            <a:r>
              <a:rPr lang="en-US" dirty="0" smtClean="0"/>
              <a:t> (to both intracellular &amp; extracellular bacteria)</a:t>
            </a:r>
          </a:p>
          <a:p>
            <a:pPr eaLnBrk="1" hangingPunct="1">
              <a:lnSpc>
                <a:spcPct val="80000"/>
              </a:lnSpc>
              <a:buFontTx/>
              <a:buNone/>
            </a:pPr>
            <a:r>
              <a:rPr lang="en-US" b="1" u="sng" dirty="0" smtClean="0"/>
              <a:t>Mechanism:</a:t>
            </a:r>
            <a:r>
              <a:rPr lang="en-US" b="1" dirty="0" smtClean="0"/>
              <a:t> </a:t>
            </a:r>
          </a:p>
          <a:p>
            <a:pPr eaLnBrk="1" hangingPunct="1">
              <a:lnSpc>
                <a:spcPct val="80000"/>
              </a:lnSpc>
            </a:pPr>
            <a:r>
              <a:rPr lang="en-US" dirty="0" smtClean="0"/>
              <a:t>Inhibits RNA synthesis and is active especially against </a:t>
            </a:r>
            <a:r>
              <a:rPr lang="en-US" dirty="0" err="1" smtClean="0"/>
              <a:t>semidormant</a:t>
            </a:r>
            <a:r>
              <a:rPr lang="en-US" dirty="0" smtClean="0"/>
              <a:t> bacilli.</a:t>
            </a:r>
          </a:p>
          <a:p>
            <a:pPr eaLnBrk="1" hangingPunct="1">
              <a:lnSpc>
                <a:spcPct val="80000"/>
              </a:lnSpc>
              <a:buFontTx/>
              <a:buNone/>
            </a:pPr>
            <a:endParaRPr lang="en-US" b="1" u="sng" dirty="0" smtClean="0"/>
          </a:p>
          <a:p>
            <a:pPr eaLnBrk="1" hangingPunct="1">
              <a:lnSpc>
                <a:spcPct val="80000"/>
              </a:lnSpc>
              <a:buFontTx/>
              <a:buNone/>
            </a:pPr>
            <a:r>
              <a:rPr lang="en-US" b="1" u="sng" dirty="0" smtClean="0"/>
              <a:t>Administration</a:t>
            </a:r>
            <a:r>
              <a:rPr lang="en-US" b="1" dirty="0" smtClean="0"/>
              <a:t>:  </a:t>
            </a:r>
            <a:r>
              <a:rPr lang="en-US" dirty="0" smtClean="0"/>
              <a:t>per</a:t>
            </a:r>
            <a:r>
              <a:rPr lang="en-US" b="1" dirty="0" smtClean="0"/>
              <a:t> </a:t>
            </a:r>
            <a:r>
              <a:rPr lang="en-US" dirty="0" smtClean="0"/>
              <a:t>oral</a:t>
            </a:r>
          </a:p>
          <a:p>
            <a:pPr eaLnBrk="1" hangingPunct="1">
              <a:lnSpc>
                <a:spcPct val="80000"/>
              </a:lnSpc>
              <a:buFontTx/>
              <a:buNone/>
            </a:pPr>
            <a:r>
              <a:rPr lang="en-US" b="1" u="sng" dirty="0" smtClean="0"/>
              <a:t>Absorption</a:t>
            </a:r>
            <a:r>
              <a:rPr lang="en-US" b="1" dirty="0" smtClean="0"/>
              <a:t>: </a:t>
            </a:r>
            <a:r>
              <a:rPr lang="en-US" dirty="0" smtClean="0"/>
              <a:t>adequately absorbed </a:t>
            </a:r>
          </a:p>
          <a:p>
            <a:pPr eaLnBrk="1" hangingPunct="1">
              <a:lnSpc>
                <a:spcPct val="80000"/>
              </a:lnSpc>
              <a:buFontTx/>
              <a:buNone/>
            </a:pPr>
            <a:r>
              <a:rPr lang="en-US" b="1" u="sng" dirty="0" smtClean="0"/>
              <a:t>Distribution</a:t>
            </a:r>
            <a:r>
              <a:rPr lang="en-US" dirty="0" smtClean="0"/>
              <a:t>: wide into most tissues and fluids, into phagocytes, abscesses, inflamed </a:t>
            </a:r>
            <a:r>
              <a:rPr lang="en-US" dirty="0" err="1" smtClean="0"/>
              <a:t>meninges</a:t>
            </a:r>
            <a:r>
              <a:rPr lang="en-US" dirty="0" smtClean="0"/>
              <a:t>.</a:t>
            </a:r>
          </a:p>
          <a:p>
            <a:pPr eaLnBrk="1" hangingPunct="1">
              <a:lnSpc>
                <a:spcPct val="80000"/>
              </a:lnSpc>
              <a:buFontTx/>
              <a:buNone/>
            </a:pPr>
            <a:r>
              <a:rPr lang="en-US" b="1" u="sng" dirty="0" smtClean="0"/>
              <a:t>Elimination</a:t>
            </a:r>
            <a:r>
              <a:rPr lang="en-US" dirty="0" smtClean="0"/>
              <a:t>: t</a:t>
            </a:r>
            <a:r>
              <a:rPr lang="en-US" baseline="-25000" dirty="0" smtClean="0"/>
              <a:t>1/2</a:t>
            </a:r>
            <a:r>
              <a:rPr lang="en-US" dirty="0" smtClean="0"/>
              <a:t> – 4 hrs ( but it’s a powerful enzyme inducer &amp; induces its own metabolism)</a:t>
            </a:r>
          </a:p>
          <a:p>
            <a:pPr eaLnBrk="1" hangingPunct="1">
              <a:lnSpc>
                <a:spcPct val="80000"/>
              </a:lnSpc>
              <a:buFontTx/>
              <a:buNone/>
            </a:pPr>
            <a:r>
              <a:rPr lang="en-US" dirty="0" smtClean="0"/>
              <a:t>	-Liver metabolism; most excreted into bile.</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5DA1A77E-7800-4B04-93FE-180EAF5AD545}"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74B6C98B-957A-4024-9A3A-24070CCA203E}" type="slidenum">
              <a:rPr lang="en-US" smtClean="0"/>
              <a:pPr>
                <a:defRPr/>
              </a:pPr>
              <a:t>97</a:t>
            </a:fld>
            <a:endParaRPr lang="en-US"/>
          </a:p>
        </p:txBody>
      </p:sp>
      <p:sp>
        <p:nvSpPr>
          <p:cNvPr id="52226" name="Rectangle 3"/>
          <p:cNvSpPr>
            <a:spLocks noGrp="1" noChangeArrowheads="1"/>
          </p:cNvSpPr>
          <p:nvPr>
            <p:ph sz="quarter" idx="1"/>
          </p:nvPr>
        </p:nvSpPr>
        <p:spPr>
          <a:xfrm>
            <a:off x="457200" y="304800"/>
            <a:ext cx="8458200" cy="6248400"/>
          </a:xfrm>
        </p:spPr>
        <p:txBody>
          <a:bodyPr/>
          <a:lstStyle/>
          <a:p>
            <a:pPr eaLnBrk="1" hangingPunct="1">
              <a:lnSpc>
                <a:spcPct val="80000"/>
              </a:lnSpc>
              <a:buFontTx/>
              <a:buNone/>
            </a:pPr>
            <a:r>
              <a:rPr lang="en-US" b="1" u="sng" dirty="0" smtClean="0"/>
              <a:t>S/E</a:t>
            </a:r>
            <a:r>
              <a:rPr lang="en-US" b="1" dirty="0" smtClean="0"/>
              <a:t>: </a:t>
            </a:r>
            <a:r>
              <a:rPr lang="en-US" dirty="0" smtClean="0"/>
              <a:t>minor </a:t>
            </a:r>
          </a:p>
          <a:p>
            <a:pPr eaLnBrk="1" hangingPunct="1">
              <a:lnSpc>
                <a:spcPct val="80000"/>
              </a:lnSpc>
              <a:buFontTx/>
              <a:buNone/>
            </a:pPr>
            <a:r>
              <a:rPr lang="en-US" dirty="0" smtClean="0"/>
              <a:t>1. GIT irritation</a:t>
            </a:r>
          </a:p>
          <a:p>
            <a:pPr eaLnBrk="1" hangingPunct="1">
              <a:lnSpc>
                <a:spcPct val="80000"/>
              </a:lnSpc>
              <a:buFontTx/>
              <a:buNone/>
            </a:pPr>
            <a:r>
              <a:rPr lang="en-US" dirty="0" smtClean="0"/>
              <a:t>2. </a:t>
            </a:r>
            <a:r>
              <a:rPr lang="en-US" dirty="0" err="1" smtClean="0"/>
              <a:t>Hypersenstivity</a:t>
            </a:r>
            <a:r>
              <a:rPr lang="en-US" dirty="0" smtClean="0"/>
              <a:t> – fever, flushing, itching, rash, influenza-like syndrome, acute hemolytic anemia</a:t>
            </a:r>
          </a:p>
          <a:p>
            <a:pPr eaLnBrk="1" hangingPunct="1">
              <a:lnSpc>
                <a:spcPct val="80000"/>
              </a:lnSpc>
              <a:buFontTx/>
              <a:buNone/>
            </a:pPr>
            <a:r>
              <a:rPr lang="en-US" dirty="0" smtClean="0"/>
              <a:t>3. </a:t>
            </a:r>
            <a:r>
              <a:rPr lang="en-US" dirty="0" err="1" smtClean="0"/>
              <a:t>Cholestatic</a:t>
            </a:r>
            <a:r>
              <a:rPr lang="en-US" dirty="0" smtClean="0"/>
              <a:t> jaundice (rise in </a:t>
            </a:r>
            <a:r>
              <a:rPr lang="en-US" dirty="0" err="1" smtClean="0"/>
              <a:t>bilirubin</a:t>
            </a:r>
            <a:r>
              <a:rPr lang="en-US" dirty="0" smtClean="0"/>
              <a:t>), hepatitis – especially in those with hepatic insufficiency, alcoholics, (NB. Monitor liver function)</a:t>
            </a:r>
          </a:p>
          <a:p>
            <a:pPr eaLnBrk="1" hangingPunct="1">
              <a:lnSpc>
                <a:spcPct val="80000"/>
              </a:lnSpc>
              <a:buFontTx/>
              <a:buNone/>
            </a:pPr>
            <a:r>
              <a:rPr lang="en-US" dirty="0" smtClean="0"/>
              <a:t>4. Renal damage</a:t>
            </a:r>
          </a:p>
          <a:p>
            <a:pPr eaLnBrk="1" hangingPunct="1">
              <a:lnSpc>
                <a:spcPct val="80000"/>
              </a:lnSpc>
              <a:buFontTx/>
              <a:buNone/>
            </a:pPr>
            <a:r>
              <a:rPr lang="en-US" dirty="0" smtClean="0"/>
              <a:t>5. Stains body fluids</a:t>
            </a:r>
            <a:r>
              <a:rPr lang="en-US" b="1" i="1" dirty="0" smtClean="0"/>
              <a:t> orange-red </a:t>
            </a:r>
            <a:r>
              <a:rPr lang="en-US" dirty="0" smtClean="0"/>
              <a:t>(in eyes this may permanently stain contact lenses)</a:t>
            </a:r>
          </a:p>
          <a:p>
            <a:pPr eaLnBrk="1" hangingPunct="1">
              <a:lnSpc>
                <a:spcPct val="80000"/>
              </a:lnSpc>
              <a:buFont typeface="Arial" charset="0"/>
              <a:buNone/>
            </a:pPr>
            <a:endParaRPr lang="en-US" dirty="0"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18EEF9D4-547B-43E1-9B0C-5DFDAFC2EF11}"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F20F2AA9-69EB-4FF2-9024-13522688CC9C}" type="slidenum">
              <a:rPr lang="en-US" smtClean="0"/>
              <a:pPr>
                <a:defRPr/>
              </a:pPr>
              <a:t>98</a:t>
            </a:fld>
            <a:endParaRPr lang="en-US"/>
          </a:p>
        </p:txBody>
      </p:sp>
      <p:sp>
        <p:nvSpPr>
          <p:cNvPr id="53250" name="Rectangle 3"/>
          <p:cNvSpPr>
            <a:spLocks noGrp="1" noChangeArrowheads="1"/>
          </p:cNvSpPr>
          <p:nvPr>
            <p:ph sz="quarter" idx="1"/>
          </p:nvPr>
        </p:nvSpPr>
        <p:spPr>
          <a:xfrm>
            <a:off x="228600" y="304800"/>
            <a:ext cx="8229600" cy="6553200"/>
          </a:xfrm>
        </p:spPr>
        <p:txBody>
          <a:bodyPr/>
          <a:lstStyle/>
          <a:p>
            <a:pPr eaLnBrk="1" hangingPunct="1">
              <a:lnSpc>
                <a:spcPct val="80000"/>
              </a:lnSpc>
              <a:buFontTx/>
              <a:buNone/>
            </a:pPr>
            <a:r>
              <a:rPr lang="en-US" sz="2800" dirty="0" err="1" smtClean="0"/>
              <a:t>Rifampicin</a:t>
            </a:r>
            <a:endParaRPr lang="en-US" sz="2800" dirty="0" smtClean="0"/>
          </a:p>
          <a:p>
            <a:pPr eaLnBrk="1" hangingPunct="1">
              <a:lnSpc>
                <a:spcPct val="80000"/>
              </a:lnSpc>
              <a:buFontTx/>
              <a:buNone/>
            </a:pPr>
            <a:r>
              <a:rPr lang="en-US" sz="2800" b="1" u="sng" dirty="0" smtClean="0"/>
              <a:t>Drug interactions</a:t>
            </a:r>
            <a:r>
              <a:rPr lang="en-US" sz="2800" b="1" dirty="0" smtClean="0"/>
              <a:t> </a:t>
            </a:r>
            <a:r>
              <a:rPr lang="en-US" sz="2800" dirty="0" smtClean="0"/>
              <a:t>(it is a powerful enzyme inducer)</a:t>
            </a:r>
          </a:p>
          <a:p>
            <a:pPr eaLnBrk="1" hangingPunct="1">
              <a:lnSpc>
                <a:spcPct val="80000"/>
              </a:lnSpc>
            </a:pPr>
            <a:r>
              <a:rPr lang="en-US" sz="2800" dirty="0" smtClean="0"/>
              <a:t>Anticoagulants, anticonvulsants, oral </a:t>
            </a:r>
            <a:r>
              <a:rPr lang="en-US" sz="2800" dirty="0" err="1" smtClean="0"/>
              <a:t>hypoglycemics</a:t>
            </a:r>
            <a:r>
              <a:rPr lang="en-US" sz="2800" dirty="0" smtClean="0"/>
              <a:t>, contraceptives, protease inhibitors, cyclosporine, </a:t>
            </a:r>
            <a:r>
              <a:rPr lang="en-US" sz="2800" dirty="0" err="1" smtClean="0"/>
              <a:t>dapsone</a:t>
            </a:r>
            <a:r>
              <a:rPr lang="en-US" sz="2800" dirty="0" smtClean="0"/>
              <a:t>, </a:t>
            </a:r>
            <a:r>
              <a:rPr lang="en-US" sz="2800" dirty="0" err="1" smtClean="0"/>
              <a:t>chloramphenicol</a:t>
            </a:r>
            <a:r>
              <a:rPr lang="en-US" sz="2800" dirty="0" smtClean="0"/>
              <a:t>, ketoconazole. </a:t>
            </a:r>
            <a:endParaRPr lang="en-US" sz="2800" u="sng" dirty="0" smtClean="0"/>
          </a:p>
          <a:p>
            <a:pPr eaLnBrk="1" hangingPunct="1">
              <a:lnSpc>
                <a:spcPct val="80000"/>
              </a:lnSpc>
              <a:buFont typeface="Arial" charset="0"/>
              <a:buNone/>
            </a:pPr>
            <a:r>
              <a:rPr lang="en-US" sz="2800" b="1" u="sng" dirty="0" smtClean="0"/>
              <a:t>uses</a:t>
            </a:r>
            <a:r>
              <a:rPr lang="en-US" sz="2800" b="1" dirty="0" smtClean="0"/>
              <a:t>:   </a:t>
            </a:r>
          </a:p>
          <a:p>
            <a:pPr eaLnBrk="1" hangingPunct="1">
              <a:lnSpc>
                <a:spcPct val="80000"/>
              </a:lnSpc>
              <a:buFontTx/>
              <a:buNone/>
            </a:pPr>
            <a:r>
              <a:rPr lang="en-US" sz="2800" dirty="0" smtClean="0"/>
              <a:t>	1. </a:t>
            </a:r>
            <a:r>
              <a:rPr lang="en-US" sz="2800" dirty="0" err="1" smtClean="0"/>
              <a:t>Mycobacterial</a:t>
            </a:r>
            <a:r>
              <a:rPr lang="en-US" sz="2800" dirty="0" smtClean="0"/>
              <a:t> prophylaxis – those sensitive to INH, or at risk of TB resistant to INH</a:t>
            </a:r>
          </a:p>
          <a:p>
            <a:pPr eaLnBrk="1" hangingPunct="1">
              <a:lnSpc>
                <a:spcPct val="80000"/>
              </a:lnSpc>
              <a:buFontTx/>
              <a:buNone/>
            </a:pPr>
            <a:r>
              <a:rPr lang="en-US" sz="2800" dirty="0" smtClean="0"/>
              <a:t>	2. Atypical </a:t>
            </a:r>
            <a:r>
              <a:rPr lang="en-US" sz="2800" dirty="0" err="1" smtClean="0"/>
              <a:t>mycobacteria</a:t>
            </a:r>
            <a:r>
              <a:rPr lang="en-US" sz="2800" dirty="0" smtClean="0"/>
              <a:t> </a:t>
            </a:r>
          </a:p>
          <a:p>
            <a:pPr eaLnBrk="1" hangingPunct="1">
              <a:lnSpc>
                <a:spcPct val="80000"/>
              </a:lnSpc>
              <a:buFontTx/>
              <a:buNone/>
            </a:pPr>
            <a:r>
              <a:rPr lang="en-US" sz="2800" dirty="0" smtClean="0"/>
              <a:t>	3. </a:t>
            </a:r>
            <a:r>
              <a:rPr lang="en-US" sz="2800" dirty="0" err="1" smtClean="0"/>
              <a:t>Meninigoccal</a:t>
            </a:r>
            <a:r>
              <a:rPr lang="en-US" sz="2800" dirty="0" smtClean="0"/>
              <a:t> elimination in carriers</a:t>
            </a:r>
          </a:p>
          <a:p>
            <a:pPr eaLnBrk="1" hangingPunct="1">
              <a:lnSpc>
                <a:spcPct val="80000"/>
              </a:lnSpc>
              <a:buFontTx/>
              <a:buNone/>
            </a:pPr>
            <a:r>
              <a:rPr lang="en-US" sz="2800" dirty="0" smtClean="0"/>
              <a:t>	4. </a:t>
            </a:r>
            <a:r>
              <a:rPr lang="en-US" sz="2800" dirty="0" err="1" smtClean="0"/>
              <a:t>Menigitis</a:t>
            </a:r>
            <a:r>
              <a:rPr lang="en-US" sz="2800" dirty="0" smtClean="0"/>
              <a:t> due to resistant </a:t>
            </a:r>
            <a:r>
              <a:rPr lang="en-US" sz="2800" dirty="0" err="1" smtClean="0"/>
              <a:t>pneumococci</a:t>
            </a:r>
            <a:r>
              <a:rPr lang="en-US" sz="2800" dirty="0" smtClean="0"/>
              <a:t> (co-administer with a </a:t>
            </a:r>
            <a:r>
              <a:rPr lang="en-US" sz="2800" dirty="0" err="1" smtClean="0"/>
              <a:t>ceftriaxone</a:t>
            </a:r>
            <a:r>
              <a:rPr lang="en-US" sz="2800" dirty="0" smtClean="0"/>
              <a:t>)</a:t>
            </a:r>
          </a:p>
          <a:p>
            <a:pPr eaLnBrk="1" hangingPunct="1">
              <a:lnSpc>
                <a:spcPct val="80000"/>
              </a:lnSpc>
              <a:buFontTx/>
              <a:buNone/>
            </a:pPr>
            <a:r>
              <a:rPr lang="en-US" sz="2800" dirty="0" smtClean="0"/>
              <a:t>	5. Severe </a:t>
            </a:r>
            <a:r>
              <a:rPr lang="en-US" sz="2800" dirty="0" err="1" smtClean="0"/>
              <a:t>staphyloccal</a:t>
            </a:r>
            <a:r>
              <a:rPr lang="en-US" sz="2800" dirty="0" smtClean="0"/>
              <a:t> infections – in bones, prosthetic valve endocarditis.</a:t>
            </a:r>
            <a:endParaRPr lang="en-US" sz="2800" i="1" dirty="0" smtClean="0"/>
          </a:p>
          <a:p>
            <a:pPr eaLnBrk="1" hangingPunct="1">
              <a:lnSpc>
                <a:spcPct val="80000"/>
              </a:lnSpc>
              <a:buFontTx/>
              <a:buNone/>
            </a:pPr>
            <a:r>
              <a:rPr lang="en-US" sz="2800" b="1" dirty="0" smtClean="0"/>
              <a:t>C/I</a:t>
            </a:r>
            <a:r>
              <a:rPr lang="en-US" sz="2800" dirty="0" smtClean="0"/>
              <a:t>: impaired liver function, pregnancy and lactation, newborn infants.</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AC19A380-BB3E-4AD5-8AAE-5566F8D67137}" type="datetime12">
              <a:rPr lang="en-US" smtClean="0"/>
              <a:pPr/>
              <a:t>4:25 PM</a:t>
            </a:fld>
            <a:endParaRPr lang="en-US"/>
          </a:p>
        </p:txBody>
      </p:sp>
      <p:sp>
        <p:nvSpPr>
          <p:cNvPr id="5" name="Footer Placeholder 4"/>
          <p:cNvSpPr>
            <a:spLocks noGrp="1"/>
          </p:cNvSpPr>
          <p:nvPr>
            <p:ph type="ftr" sz="quarter" idx="11"/>
          </p:nvPr>
        </p:nvSpPr>
        <p:spPr/>
        <p:txBody>
          <a:bodyPr/>
          <a:lstStyle/>
          <a:p>
            <a:r>
              <a:rPr lang="en-US" smtClean="0"/>
              <a:t>Nursing  Pharmacology</a:t>
            </a:r>
            <a:endParaRPr lang="en-US"/>
          </a:p>
        </p:txBody>
      </p:sp>
      <p:sp>
        <p:nvSpPr>
          <p:cNvPr id="3" name="Slide Number Placeholder 2"/>
          <p:cNvSpPr>
            <a:spLocks noGrp="1"/>
          </p:cNvSpPr>
          <p:nvPr>
            <p:ph type="sldNum" sz="quarter" idx="12"/>
          </p:nvPr>
        </p:nvSpPr>
        <p:spPr/>
        <p:txBody>
          <a:bodyPr/>
          <a:lstStyle/>
          <a:p>
            <a:pPr>
              <a:defRPr/>
            </a:pPr>
            <a:fld id="{1D410F55-8474-410E-BDCB-3B463195996C}" type="slidenum">
              <a:rPr lang="en-US" smtClean="0"/>
              <a:pPr>
                <a:defRPr/>
              </a:pPr>
              <a:t>99</a:t>
            </a:fld>
            <a:endParaRPr lang="en-US"/>
          </a:p>
        </p:txBody>
      </p:sp>
      <p:sp>
        <p:nvSpPr>
          <p:cNvPr id="54274" name="Rectangle 3"/>
          <p:cNvSpPr>
            <a:spLocks noGrp="1" noChangeArrowheads="1"/>
          </p:cNvSpPr>
          <p:nvPr>
            <p:ph sz="quarter" idx="1"/>
          </p:nvPr>
        </p:nvSpPr>
        <p:spPr>
          <a:xfrm>
            <a:off x="457200" y="381000"/>
            <a:ext cx="8229600" cy="6477000"/>
          </a:xfrm>
        </p:spPr>
        <p:txBody>
          <a:bodyPr/>
          <a:lstStyle/>
          <a:p>
            <a:pPr eaLnBrk="1" hangingPunct="1">
              <a:lnSpc>
                <a:spcPct val="80000"/>
              </a:lnSpc>
              <a:buFontTx/>
              <a:buNone/>
            </a:pPr>
            <a:r>
              <a:rPr lang="en-US" sz="2800" b="1" dirty="0" smtClean="0"/>
              <a:t>3. PYRAZINAMIDE </a:t>
            </a:r>
            <a:r>
              <a:rPr lang="en-US" sz="2800" dirty="0" smtClean="0"/>
              <a:t>– </a:t>
            </a:r>
            <a:r>
              <a:rPr lang="en-US" sz="2800" dirty="0" err="1" smtClean="0"/>
              <a:t>Bacteriocidal</a:t>
            </a:r>
            <a:endParaRPr lang="en-US" sz="2800" dirty="0" smtClean="0"/>
          </a:p>
          <a:p>
            <a:pPr eaLnBrk="1" hangingPunct="1">
              <a:lnSpc>
                <a:spcPct val="80000"/>
              </a:lnSpc>
              <a:buFontTx/>
              <a:buNone/>
            </a:pPr>
            <a:r>
              <a:rPr lang="en-US" sz="2800" b="1" u="sng" dirty="0" err="1" smtClean="0"/>
              <a:t>Mxn</a:t>
            </a:r>
            <a:r>
              <a:rPr lang="en-US" sz="2800" b="1" dirty="0" smtClean="0"/>
              <a:t>: </a:t>
            </a:r>
            <a:r>
              <a:rPr lang="en-US" sz="2800" dirty="0" smtClean="0"/>
              <a:t>unknown</a:t>
            </a:r>
          </a:p>
          <a:p>
            <a:pPr eaLnBrk="1" hangingPunct="1">
              <a:lnSpc>
                <a:spcPct val="80000"/>
              </a:lnSpc>
            </a:pPr>
            <a:r>
              <a:rPr lang="en-US" sz="2800" dirty="0" smtClean="0"/>
              <a:t>It’s a </a:t>
            </a:r>
            <a:r>
              <a:rPr lang="en-US" sz="2800" dirty="0" err="1" smtClean="0"/>
              <a:t>prodrug</a:t>
            </a:r>
            <a:r>
              <a:rPr lang="en-US" sz="2800" dirty="0" smtClean="0"/>
              <a:t> converted to active form- </a:t>
            </a:r>
            <a:r>
              <a:rPr lang="en-US" sz="2800" i="1" dirty="0" err="1" smtClean="0"/>
              <a:t>pyrazinoic</a:t>
            </a:r>
            <a:r>
              <a:rPr lang="en-US" sz="2800" i="1" dirty="0" smtClean="0"/>
              <a:t> acid </a:t>
            </a:r>
            <a:r>
              <a:rPr lang="en-US" sz="2800" dirty="0" smtClean="0"/>
              <a:t>by </a:t>
            </a:r>
            <a:r>
              <a:rPr lang="en-US" sz="2800" dirty="0" err="1" smtClean="0"/>
              <a:t>pyrazinamidase</a:t>
            </a:r>
            <a:endParaRPr lang="en-US" sz="2800" dirty="0" smtClean="0"/>
          </a:p>
          <a:p>
            <a:pPr eaLnBrk="1" hangingPunct="1">
              <a:lnSpc>
                <a:spcPct val="80000"/>
              </a:lnSpc>
            </a:pPr>
            <a:r>
              <a:rPr lang="en-US" sz="2800" dirty="0" smtClean="0"/>
              <a:t>active in acidic environment (e.g. </a:t>
            </a:r>
            <a:r>
              <a:rPr lang="en-US" sz="2800" dirty="0" err="1" smtClean="0"/>
              <a:t>lysosomes</a:t>
            </a:r>
            <a:r>
              <a:rPr lang="en-US" sz="2800" dirty="0" smtClean="0"/>
              <a:t>), active especially on </a:t>
            </a:r>
            <a:r>
              <a:rPr lang="en-US" sz="2800" dirty="0" err="1" smtClean="0"/>
              <a:t>semidormant</a:t>
            </a:r>
            <a:r>
              <a:rPr lang="en-US" sz="2800" dirty="0" smtClean="0"/>
              <a:t> bacteria</a:t>
            </a:r>
          </a:p>
          <a:p>
            <a:pPr eaLnBrk="1" hangingPunct="1">
              <a:lnSpc>
                <a:spcPct val="80000"/>
              </a:lnSpc>
              <a:buFontTx/>
              <a:buNone/>
            </a:pPr>
            <a:r>
              <a:rPr lang="en-US" sz="2800" b="1" u="sng" dirty="0" smtClean="0"/>
              <a:t>Administration</a:t>
            </a:r>
            <a:r>
              <a:rPr lang="en-US" sz="2800" b="1" dirty="0" smtClean="0"/>
              <a:t>: </a:t>
            </a:r>
            <a:r>
              <a:rPr lang="en-US" sz="2800" dirty="0" smtClean="0"/>
              <a:t>per</a:t>
            </a:r>
            <a:r>
              <a:rPr lang="en-US" sz="2800" b="1" dirty="0" smtClean="0"/>
              <a:t> </a:t>
            </a:r>
            <a:r>
              <a:rPr lang="en-US" sz="2800" dirty="0" smtClean="0"/>
              <a:t>oral &amp; well absorbed</a:t>
            </a:r>
          </a:p>
          <a:p>
            <a:pPr eaLnBrk="1" hangingPunct="1">
              <a:lnSpc>
                <a:spcPct val="80000"/>
              </a:lnSpc>
              <a:buFontTx/>
              <a:buNone/>
            </a:pPr>
            <a:r>
              <a:rPr lang="en-US" sz="2800" b="1" u="sng" dirty="0" smtClean="0"/>
              <a:t>Distribution</a:t>
            </a:r>
            <a:r>
              <a:rPr lang="en-US" sz="2800" b="1" dirty="0" smtClean="0"/>
              <a:t>: </a:t>
            </a:r>
            <a:r>
              <a:rPr lang="en-US" sz="2800" dirty="0" smtClean="0"/>
              <a:t>wide including CSF</a:t>
            </a:r>
          </a:p>
          <a:p>
            <a:pPr eaLnBrk="1" hangingPunct="1">
              <a:lnSpc>
                <a:spcPct val="80000"/>
              </a:lnSpc>
              <a:buFontTx/>
              <a:buNone/>
            </a:pPr>
            <a:r>
              <a:rPr lang="en-US" sz="2800" b="1" u="sng" dirty="0" smtClean="0"/>
              <a:t>Elimination</a:t>
            </a:r>
            <a:r>
              <a:rPr lang="en-US" sz="2800" b="1" dirty="0" smtClean="0"/>
              <a:t>:  </a:t>
            </a:r>
            <a:r>
              <a:rPr lang="en-US" sz="2800" dirty="0" smtClean="0"/>
              <a:t>t</a:t>
            </a:r>
            <a:r>
              <a:rPr lang="en-US" sz="2800" baseline="-25000" dirty="0" smtClean="0"/>
              <a:t>1/2</a:t>
            </a:r>
            <a:r>
              <a:rPr lang="en-US" sz="2800" dirty="0" smtClean="0"/>
              <a:t> -9 hrs. undergoes extensive metabolism in liver.</a:t>
            </a:r>
          </a:p>
          <a:p>
            <a:pPr eaLnBrk="1" hangingPunct="1">
              <a:lnSpc>
                <a:spcPct val="80000"/>
              </a:lnSpc>
              <a:buFontTx/>
              <a:buNone/>
            </a:pPr>
            <a:r>
              <a:rPr lang="en-US" sz="2800" b="1" u="sng" dirty="0" smtClean="0"/>
              <a:t>S/E</a:t>
            </a:r>
          </a:p>
          <a:p>
            <a:pPr eaLnBrk="1" hangingPunct="1">
              <a:lnSpc>
                <a:spcPct val="80000"/>
              </a:lnSpc>
            </a:pPr>
            <a:r>
              <a:rPr lang="en-US" sz="2800" dirty="0" err="1" smtClean="0"/>
              <a:t>Hepatotoxicity</a:t>
            </a:r>
            <a:r>
              <a:rPr lang="en-US" sz="2800" dirty="0" smtClean="0"/>
              <a:t>, GIT irritation, Anemia, </a:t>
            </a:r>
            <a:r>
              <a:rPr lang="en-US" sz="2800" dirty="0" err="1" smtClean="0"/>
              <a:t>Urticaria</a:t>
            </a:r>
            <a:endParaRPr lang="en-US" sz="2800" dirty="0" smtClean="0"/>
          </a:p>
          <a:p>
            <a:pPr eaLnBrk="1" hangingPunct="1">
              <a:lnSpc>
                <a:spcPct val="80000"/>
              </a:lnSpc>
            </a:pPr>
            <a:r>
              <a:rPr lang="en-US" sz="2800" dirty="0" err="1" smtClean="0"/>
              <a:t>Hyperuricemia</a:t>
            </a:r>
            <a:r>
              <a:rPr lang="en-US" sz="2800" dirty="0" smtClean="0"/>
              <a:t>  and </a:t>
            </a:r>
            <a:r>
              <a:rPr lang="en-US" sz="2800" dirty="0" err="1" smtClean="0"/>
              <a:t>arthralgia</a:t>
            </a:r>
            <a:r>
              <a:rPr lang="en-US" sz="2800" dirty="0" smtClean="0"/>
              <a:t> </a:t>
            </a:r>
            <a:r>
              <a:rPr lang="en-US" sz="2800" i="1" dirty="0" smtClean="0"/>
              <a:t>(a NSAID treatment is sufficient)</a:t>
            </a:r>
            <a:r>
              <a:rPr lang="en-US" sz="2800" dirty="0" smtClean="0"/>
              <a:t> </a:t>
            </a:r>
          </a:p>
          <a:p>
            <a:pPr eaLnBrk="1" hangingPunct="1">
              <a:lnSpc>
                <a:spcPct val="80000"/>
              </a:lnSpc>
              <a:buFontTx/>
              <a:buNone/>
            </a:pPr>
            <a:r>
              <a:rPr lang="en-US" sz="2800" b="1" dirty="0" smtClean="0"/>
              <a:t>C/I: </a:t>
            </a:r>
            <a:r>
              <a:rPr lang="en-US" sz="2800" dirty="0" smtClean="0"/>
              <a:t>hepatic insufficiency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23482</Words>
  <Application>Microsoft Office PowerPoint</Application>
  <PresentationFormat>On-screen Show (4:3)</PresentationFormat>
  <Paragraphs>4606</Paragraphs>
  <Slides>478</Slides>
  <Notes>27</Notes>
  <HiddenSlides>0</HiddenSlides>
  <MMClips>0</MMClips>
  <ScaleCrop>false</ScaleCrop>
  <HeadingPairs>
    <vt:vector size="4" baseType="variant">
      <vt:variant>
        <vt:lpstr>Theme</vt:lpstr>
      </vt:variant>
      <vt:variant>
        <vt:i4>1</vt:i4>
      </vt:variant>
      <vt:variant>
        <vt:lpstr>Slide Titles</vt:lpstr>
      </vt:variant>
      <vt:variant>
        <vt:i4>478</vt:i4>
      </vt:variant>
    </vt:vector>
  </HeadingPairs>
  <TitlesOfParts>
    <vt:vector size="479" baseType="lpstr">
      <vt:lpstr>Office Theme</vt:lpstr>
      <vt:lpstr>PHARMACOLOGY </vt:lpstr>
      <vt:lpstr>Objectives </vt:lpstr>
      <vt:lpstr>Review</vt:lpstr>
      <vt:lpstr> </vt:lpstr>
      <vt:lpstr>Present-Day Pharmacology Practice</vt:lpstr>
      <vt:lpstr>Present-Day Pharmacology Practice</vt:lpstr>
      <vt:lpstr>Drug Names and Classifications </vt:lpstr>
      <vt:lpstr>Drug Names and Classifications </vt:lpstr>
      <vt:lpstr>Drug Legislation and Regulation</vt:lpstr>
      <vt:lpstr>Drug Legislation and Regulation</vt:lpstr>
      <vt:lpstr>Controlled Substances</vt:lpstr>
      <vt:lpstr>Controlled Substances</vt:lpstr>
      <vt:lpstr>Drug Testing and Approval</vt:lpstr>
      <vt:lpstr>FDA Pregnancy Categories</vt:lpstr>
      <vt:lpstr>Receptors</vt:lpstr>
      <vt:lpstr>Receptors</vt:lpstr>
      <vt:lpstr>Mechanisms of Drug Action</vt:lpstr>
      <vt:lpstr>Mechanisms of Drug Action</vt:lpstr>
      <vt:lpstr>Pharmacokinetics</vt:lpstr>
      <vt:lpstr>Pharmacokinetics</vt:lpstr>
      <vt:lpstr>Pharmacokinetics</vt:lpstr>
      <vt:lpstr>Pharmacokinetics</vt:lpstr>
      <vt:lpstr>Pharmacokinetics</vt:lpstr>
      <vt:lpstr>Pharmacokinetics</vt:lpstr>
      <vt:lpstr>Pharmacokinetics</vt:lpstr>
      <vt:lpstr>Pharmacokinetics</vt:lpstr>
      <vt:lpstr>Pharmacokinetics</vt:lpstr>
      <vt:lpstr>Pharmacokinetics</vt:lpstr>
      <vt:lpstr>Drug Effects</vt:lpstr>
      <vt:lpstr>Drug Effects</vt:lpstr>
      <vt:lpstr>Drug Effects</vt:lpstr>
      <vt:lpstr>Drug Effects</vt:lpstr>
      <vt:lpstr>Drug Effects</vt:lpstr>
      <vt:lpstr>Drug Effects</vt:lpstr>
      <vt:lpstr>Common Drug Relationships</vt:lpstr>
      <vt:lpstr>Common Drug Relationships</vt:lpstr>
      <vt:lpstr>“Rights” for Drug Administration</vt:lpstr>
      <vt:lpstr>Factors that Influence Drug Action</vt:lpstr>
      <vt:lpstr>Considerations for Pediatric Patients</vt:lpstr>
      <vt:lpstr> Major Classification of Drugs </vt:lpstr>
      <vt:lpstr>Slide 41</vt:lpstr>
      <vt:lpstr>Slide 42</vt:lpstr>
      <vt:lpstr>Slide 43</vt:lpstr>
      <vt:lpstr>Slide 44</vt:lpstr>
      <vt:lpstr>Classification of ANTIBACTERIALS/Antibiotics-by MOA</vt:lpstr>
      <vt:lpstr>Classification of ANTIBACTERIALS…</vt:lpstr>
      <vt:lpstr>Slide 47</vt:lpstr>
      <vt:lpstr>Slide 48</vt:lpstr>
      <vt:lpstr>Slide 49</vt:lpstr>
      <vt:lpstr>Beta lactam ring</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NOTE</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 ANTIMYCOBACTERIAL AGENTS </vt:lpstr>
      <vt:lpstr>Slide 92</vt:lpstr>
      <vt:lpstr>Slide 93</vt:lpstr>
      <vt:lpstr>Slide 94</vt:lpstr>
      <vt:lpstr>Slide 95</vt:lpstr>
      <vt:lpstr>Slide 96</vt:lpstr>
      <vt:lpstr>Slide 97</vt:lpstr>
      <vt:lpstr>Slide 98</vt:lpstr>
      <vt:lpstr>Slide 99</vt:lpstr>
      <vt:lpstr>Slide 100</vt:lpstr>
      <vt:lpstr>Slide 101</vt:lpstr>
      <vt:lpstr>Slide 102</vt:lpstr>
      <vt:lpstr>DRUGS USED IN LEPROSY </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 ANTI-HELMINTHICS…… </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 ANTI-PROTOZOAL AGENTS </vt:lpstr>
      <vt:lpstr>Slide 145</vt:lpstr>
      <vt:lpstr>Slide 146</vt:lpstr>
      <vt:lpstr>Slide 147</vt:lpstr>
      <vt:lpstr>Slide 148</vt:lpstr>
      <vt:lpstr>Slide 149</vt:lpstr>
      <vt:lpstr>Slide 150</vt:lpstr>
      <vt:lpstr>Slide 151</vt:lpstr>
      <vt:lpstr>Slide 152</vt:lpstr>
      <vt:lpstr>Slide 153</vt:lpstr>
      <vt:lpstr>Slide 154</vt:lpstr>
      <vt:lpstr>Slide 155</vt:lpstr>
      <vt:lpstr>ANTIMALARIAL DRUGS</vt:lpstr>
      <vt:lpstr>Slide 157</vt:lpstr>
      <vt:lpstr>ARTEMISININ……..</vt:lpstr>
      <vt:lpstr>Artemisia annua plant</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WHO guidelines</vt:lpstr>
      <vt:lpstr>Viruses and Their Characteristics</vt:lpstr>
      <vt:lpstr>Viruses and Their Characteristics</vt:lpstr>
      <vt:lpstr>Viruses and Their Characteristics</vt:lpstr>
      <vt:lpstr>Stages of Viral Infection</vt:lpstr>
      <vt:lpstr>Stages of Viral Infection</vt:lpstr>
      <vt:lpstr>Stages of Viral Infection</vt:lpstr>
      <vt:lpstr>Stages of Viral Infection</vt:lpstr>
      <vt:lpstr>Slide 184</vt:lpstr>
      <vt:lpstr>Slide 185</vt:lpstr>
      <vt:lpstr>Slide 186</vt:lpstr>
      <vt:lpstr>Slide 187</vt:lpstr>
      <vt:lpstr>Slide 188</vt:lpstr>
      <vt:lpstr>Slide 189</vt:lpstr>
      <vt:lpstr>Slide 190</vt:lpstr>
      <vt:lpstr>Classes of Anti Retro Virals</vt:lpstr>
      <vt:lpstr>Slide 192</vt:lpstr>
      <vt:lpstr>Slide 193</vt:lpstr>
      <vt:lpstr>Slide 194</vt:lpstr>
      <vt:lpstr>Slide 195</vt:lpstr>
      <vt:lpstr>Slide 196</vt:lpstr>
      <vt:lpstr>Slide 197</vt:lpstr>
      <vt:lpstr>Slide 198</vt:lpstr>
      <vt:lpstr>Slide 199</vt:lpstr>
      <vt:lpstr>Nucleotide Reverse Transcriptase Inhibitors (NtRTIs)</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Cancer chemotherapy </vt:lpstr>
      <vt:lpstr>  Cell cycle….. </vt:lpstr>
      <vt:lpstr>  Classification of selected anticancer drugs  </vt:lpstr>
      <vt:lpstr>B) Cell-cycle non-specific (CCNS) agents  </vt:lpstr>
      <vt:lpstr>  Mechanisms of action and toxicity of anticancer drugs  </vt:lpstr>
      <vt:lpstr>MOA…………….</vt:lpstr>
      <vt:lpstr>MOA….</vt:lpstr>
      <vt:lpstr> Others </vt:lpstr>
      <vt:lpstr>Selected cancers and examples of drugs used  </vt:lpstr>
      <vt:lpstr>    CARDIOVASCULAR DRUGS 1.Anti-hypertensive Agents 2. Drugs Used In Heart Failure 3. Anti-angina Drugs 4. Drugs Used In Dyslipidemia      </vt:lpstr>
      <vt:lpstr> </vt:lpstr>
      <vt:lpstr>Slide 248</vt:lpstr>
      <vt:lpstr>Slide 249</vt:lpstr>
      <vt:lpstr>Slide 250</vt:lpstr>
      <vt:lpstr>Slide 251</vt:lpstr>
      <vt:lpstr>Slide 252</vt:lpstr>
      <vt:lpstr>Slide 253</vt:lpstr>
      <vt:lpstr>Slide 254</vt:lpstr>
      <vt:lpstr>Types of Receptors</vt:lpstr>
      <vt:lpstr>Slide 256</vt:lpstr>
      <vt:lpstr>Slide 257</vt:lpstr>
      <vt:lpstr>Slide 258</vt:lpstr>
      <vt:lpstr>Slide 259</vt:lpstr>
      <vt:lpstr>Slide 260</vt:lpstr>
      <vt:lpstr>Slide 261</vt:lpstr>
      <vt:lpstr>Slide 262</vt:lpstr>
      <vt:lpstr>Slide 263</vt:lpstr>
      <vt:lpstr>Slide 264</vt:lpstr>
      <vt:lpstr>Slide 265</vt:lpstr>
      <vt:lpstr>Drug Effects on Receptors</vt:lpstr>
      <vt:lpstr>        1. ANTIHYPERTENSIVES a) Angiotensin Converting Enzyme (ACE) inhibitors e.g. Enalapril, captopril, lisinopril,ramipril. Mxn: inhibit conversion of angiotensin I to angiotensin II.  Adm: all administered per oral. Effects: i) reduce peripheral vascular resistance ii) reduce circulating blood volume. S/E: hypotension, acute renal failure, hyperkalemia, dry cough, allergic skin rashes. C/I: Renal failure pregnancy (teratogenic)        </vt:lpstr>
      <vt:lpstr>Slide 268</vt:lpstr>
      <vt:lpstr>Slide 269</vt:lpstr>
      <vt:lpstr>Slide 270</vt:lpstr>
      <vt:lpstr>Slide 271</vt:lpstr>
      <vt:lpstr>Slide 272</vt:lpstr>
      <vt:lpstr>Slide 273</vt:lpstr>
      <vt:lpstr>Slide 274</vt:lpstr>
      <vt:lpstr>Slide 275</vt:lpstr>
      <vt:lpstr>Slide 276</vt:lpstr>
      <vt:lpstr>b).Angiotensin II Receptor Blockers (ARBs) Adm: all administered per oral.  MOA: bind and block angiotensin II receptor.  S/E, C/I and effects are same as in ACE inhibitors.   Examples: Losartan, valsartan, telmisartan    </vt:lpstr>
      <vt:lpstr>Slide 278</vt:lpstr>
      <vt:lpstr>Slide 279</vt:lpstr>
      <vt:lpstr>Slide 280</vt:lpstr>
      <vt:lpstr>Slide 281</vt:lpstr>
      <vt:lpstr>Slide 282</vt:lpstr>
      <vt:lpstr>Slide 283</vt:lpstr>
      <vt:lpstr>Slide 284</vt:lpstr>
      <vt:lpstr>Slide 285</vt:lpstr>
      <vt:lpstr>Slide 286</vt:lpstr>
      <vt:lpstr>Slide 287</vt:lpstr>
      <vt:lpstr>Slide 288</vt:lpstr>
      <vt:lpstr>Slide 289</vt:lpstr>
      <vt:lpstr>Slide 290</vt:lpstr>
      <vt:lpstr>Slide 291</vt:lpstr>
      <vt:lpstr>Slide 292</vt:lpstr>
      <vt:lpstr>Slide 293</vt:lpstr>
      <vt:lpstr>Slide 294</vt:lpstr>
      <vt:lpstr>Slide 295</vt:lpstr>
      <vt:lpstr>c) Calcium channel blockers E.g. amlodipine, nifedipine, felodipine, verapamil, diltiazem. Adm: per oral. Mxn: inhibit influx of calcium into arterial smooth muscle cells hence reducing contraction. Effect: reduce peripheral vascular resistance. S/E: hypotension, palpitation, perspiration, dizziness, headache, GIT disturbance. C/I: cardiogenic shock, hypotension, pregnancy (except nifedipine)</vt:lpstr>
      <vt:lpstr>d)Sympatholytic agents</vt:lpstr>
      <vt:lpstr>Slide 298</vt:lpstr>
      <vt:lpstr>Slide 299</vt:lpstr>
      <vt:lpstr>Slide 300</vt:lpstr>
      <vt:lpstr>Slide 301</vt:lpstr>
      <vt:lpstr>Slide 302</vt:lpstr>
      <vt:lpstr>Slide 303</vt:lpstr>
      <vt:lpstr>Slide 304</vt:lpstr>
      <vt:lpstr>Slide 305</vt:lpstr>
      <vt:lpstr>Slide 306</vt:lpstr>
      <vt:lpstr>Slide 307</vt:lpstr>
      <vt:lpstr>Slide 308</vt:lpstr>
      <vt:lpstr>Slide 309</vt:lpstr>
      <vt:lpstr>Slide 310</vt:lpstr>
      <vt:lpstr>Slide 311</vt:lpstr>
      <vt:lpstr>Slide 312</vt:lpstr>
      <vt:lpstr>Slide 313</vt:lpstr>
      <vt:lpstr>Slide 314</vt:lpstr>
      <vt:lpstr>Slide 315</vt:lpstr>
      <vt:lpstr>Slide 316</vt:lpstr>
      <vt:lpstr>Slide 317</vt:lpstr>
      <vt:lpstr>Slide 318</vt:lpstr>
      <vt:lpstr>Slide 319</vt:lpstr>
      <vt:lpstr>Slide 320</vt:lpstr>
      <vt:lpstr>Slide 321</vt:lpstr>
      <vt:lpstr>Slide 322</vt:lpstr>
      <vt:lpstr>Slide 323</vt:lpstr>
      <vt:lpstr>Slide 324</vt:lpstr>
      <vt:lpstr>Slide 325</vt:lpstr>
      <vt:lpstr>Slide 326</vt:lpstr>
      <vt:lpstr>Slide 327</vt:lpstr>
      <vt:lpstr>Slide 328</vt:lpstr>
      <vt:lpstr>Slide 329</vt:lpstr>
      <vt:lpstr>Slide 330</vt:lpstr>
      <vt:lpstr>Slide 331</vt:lpstr>
      <vt:lpstr>Slide 332</vt:lpstr>
      <vt:lpstr>Slide 333</vt:lpstr>
      <vt:lpstr>Slide 334</vt:lpstr>
      <vt:lpstr>Slide 335</vt:lpstr>
      <vt:lpstr>Slide 336</vt:lpstr>
      <vt:lpstr>Slide 337</vt:lpstr>
      <vt:lpstr>Slide 338</vt:lpstr>
      <vt:lpstr>Slide 339</vt:lpstr>
      <vt:lpstr>Slide 340</vt:lpstr>
      <vt:lpstr>Slide 341</vt:lpstr>
      <vt:lpstr>Slide 342</vt:lpstr>
      <vt:lpstr>Slide 343</vt:lpstr>
      <vt:lpstr>Slide 344</vt:lpstr>
      <vt:lpstr>Slide 345</vt:lpstr>
      <vt:lpstr>Slide 346</vt:lpstr>
      <vt:lpstr>Slide 347</vt:lpstr>
      <vt:lpstr>Slide 348</vt:lpstr>
      <vt:lpstr>Slide 349</vt:lpstr>
      <vt:lpstr>Slide 350</vt:lpstr>
      <vt:lpstr>Slide 351</vt:lpstr>
      <vt:lpstr>Slide 352</vt:lpstr>
      <vt:lpstr>Slide 353</vt:lpstr>
      <vt:lpstr>Slide 354</vt:lpstr>
      <vt:lpstr>Slide 355</vt:lpstr>
      <vt:lpstr>Slide 356</vt:lpstr>
      <vt:lpstr>Slide 357</vt:lpstr>
      <vt:lpstr>Slide 358</vt:lpstr>
      <vt:lpstr>Slide 359</vt:lpstr>
      <vt:lpstr>f) Diuretics </vt:lpstr>
      <vt:lpstr>2. Loop diuretics</vt:lpstr>
      <vt:lpstr>3. Thiazide diuretics</vt:lpstr>
      <vt:lpstr>4. Potassium sparing diuretics</vt:lpstr>
      <vt:lpstr>5. Osmotic diuretics</vt:lpstr>
      <vt:lpstr>2. DRUGS USED IN HEART FAILURE</vt:lpstr>
      <vt:lpstr>b) Vasodilators</vt:lpstr>
      <vt:lpstr>c) Beta blockers( beta-receptor antagonists)</vt:lpstr>
      <vt:lpstr>Slide 368</vt:lpstr>
      <vt:lpstr> </vt:lpstr>
      <vt:lpstr>Slide 370</vt:lpstr>
      <vt:lpstr>Slide 371</vt:lpstr>
      <vt:lpstr>4. Drugs Used In Dyslipidemia</vt:lpstr>
      <vt:lpstr>a).HMG-CoA reductase inhibitors (“statins”)</vt:lpstr>
      <vt:lpstr>b).Fibric acid derivatives (“fibrates”)</vt:lpstr>
      <vt:lpstr>c).Inhibitors of intestinal streol absorption</vt:lpstr>
      <vt:lpstr>d). Bile acid binding resins (“resins”)</vt:lpstr>
      <vt:lpstr>CNS PHARMACOLOGY</vt:lpstr>
      <vt:lpstr>Major Neurotransmitters</vt:lpstr>
      <vt:lpstr>Major Neurotransmitters</vt:lpstr>
      <vt:lpstr>Major Neurotransmitters</vt:lpstr>
      <vt:lpstr>Major Neurotransmitters</vt:lpstr>
      <vt:lpstr>Major Neurotransmitters</vt:lpstr>
      <vt:lpstr>Major Neurotransmitters</vt:lpstr>
      <vt:lpstr>Communication by Neurotransmitters</vt:lpstr>
      <vt:lpstr>Anticholinergic Side Effects</vt:lpstr>
      <vt:lpstr>I: ANTI-DEPRESSANTS</vt:lpstr>
      <vt:lpstr>Slide 387</vt:lpstr>
      <vt:lpstr>S/E:</vt:lpstr>
      <vt:lpstr>2.Selective serotonin re-uptake inhibitors(SSRIs)</vt:lpstr>
      <vt:lpstr>S/E: </vt:lpstr>
      <vt:lpstr>3. Mono-Amine Oxidase Inhibitors (MAOIs)</vt:lpstr>
      <vt:lpstr>S/E of MAOIs</vt:lpstr>
      <vt:lpstr>C/I</vt:lpstr>
      <vt:lpstr>GENERAL USES OF ANTI-DEPRESSANTS.</vt:lpstr>
      <vt:lpstr> II: ANTICONVULSANTS (ANTIEPILEPTIC) DRUGS </vt:lpstr>
      <vt:lpstr>Mechanisms of Action</vt:lpstr>
      <vt:lpstr>Classification of antiepileptics </vt:lpstr>
      <vt:lpstr>CARBAMAZEPINE</vt:lpstr>
      <vt:lpstr>PHENYTOIN</vt:lpstr>
      <vt:lpstr>VALPROIC ACID</vt:lpstr>
      <vt:lpstr>OTHER OLDER ANTIEPILEPTIC DRUGS.</vt:lpstr>
      <vt:lpstr>NEWER ANTIEPILEPTIC DRUGS</vt:lpstr>
      <vt:lpstr>General Principles in Epilepsy Treatment</vt:lpstr>
      <vt:lpstr> III: ANAESTHETIC AGENTS </vt:lpstr>
      <vt:lpstr>Anesthesia</vt:lpstr>
      <vt:lpstr>Anesthesia</vt:lpstr>
      <vt:lpstr>Anesthesia</vt:lpstr>
      <vt:lpstr>Anesthesia</vt:lpstr>
      <vt:lpstr>Types of Anesthesia</vt:lpstr>
      <vt:lpstr>Slide 410</vt:lpstr>
      <vt:lpstr>General Anesthesia </vt:lpstr>
      <vt:lpstr>General Anesthesia</vt:lpstr>
      <vt:lpstr>Premedication </vt:lpstr>
      <vt:lpstr>Intravenous Anaesthetics</vt:lpstr>
      <vt:lpstr>Intravenous Anaesthetics</vt:lpstr>
      <vt:lpstr>Maintenance of anaesthesia</vt:lpstr>
      <vt:lpstr>Muscle relaxants</vt:lpstr>
      <vt:lpstr>Local Anesthesia </vt:lpstr>
      <vt:lpstr>Local Anesthesia</vt:lpstr>
      <vt:lpstr>Local Anesthesia </vt:lpstr>
      <vt:lpstr>Local Anesthesia</vt:lpstr>
      <vt:lpstr>Local Anesthesia</vt:lpstr>
      <vt:lpstr>Discussion</vt:lpstr>
      <vt:lpstr>Pain Management</vt:lpstr>
      <vt:lpstr>Pain Management</vt:lpstr>
      <vt:lpstr>Pain Management</vt:lpstr>
      <vt:lpstr>  ANALGESICS A). OPIOID (NARCOTIC) ANALGESICS B). NON-STERODAL-ANTIINFLAMMATORY DRUGS (NSAIDS)</vt:lpstr>
      <vt:lpstr>Pain Management</vt:lpstr>
      <vt:lpstr>Pain Management</vt:lpstr>
      <vt:lpstr>Major Sources of Pain</vt:lpstr>
      <vt:lpstr>A). OPIOID ANALGESICS</vt:lpstr>
      <vt:lpstr>Opioid analgesics</vt:lpstr>
      <vt:lpstr>Clinical uses</vt:lpstr>
      <vt:lpstr>General S/E</vt:lpstr>
      <vt:lpstr>B). NSAIDS</vt:lpstr>
      <vt:lpstr>tramadol (Ultram)</vt:lpstr>
      <vt:lpstr>NSAIDS</vt:lpstr>
      <vt:lpstr>Non-selective COX inhibitors.</vt:lpstr>
      <vt:lpstr>Selective COX-2 inhibitors</vt:lpstr>
      <vt:lpstr>Other analgesics</vt:lpstr>
      <vt:lpstr>Salicylates </vt:lpstr>
      <vt:lpstr>Paracetamol (acetaminophen)</vt:lpstr>
      <vt:lpstr>     GASTROINTESTINAL     SYSTEM DRUGS A. DRUGS USED IN PEPTIC ULCERS B. ANTIEMETIC AGENTS C. ANTISPASMODICS D. LAXATIVES</vt:lpstr>
      <vt:lpstr>Slide 444</vt:lpstr>
      <vt:lpstr>Slide 445</vt:lpstr>
      <vt:lpstr>S/E</vt:lpstr>
      <vt:lpstr>Slide 447</vt:lpstr>
      <vt:lpstr>Clinical uses</vt:lpstr>
      <vt:lpstr>Slide 449</vt:lpstr>
      <vt:lpstr>Slide 450</vt:lpstr>
      <vt:lpstr>5. SUCRALFATE </vt:lpstr>
      <vt:lpstr>Slide 452</vt:lpstr>
      <vt:lpstr>Slide 453</vt:lpstr>
      <vt:lpstr>Slide 454</vt:lpstr>
      <vt:lpstr>Slide 455</vt:lpstr>
      <vt:lpstr>Slide 456</vt:lpstr>
      <vt:lpstr>3. CORTICOSTEROIDS</vt:lpstr>
      <vt:lpstr>Slide 458</vt:lpstr>
      <vt:lpstr>C: ANTISPASMODICS</vt:lpstr>
      <vt:lpstr>Laxatives</vt:lpstr>
      <vt:lpstr> Types of Laxatives </vt:lpstr>
      <vt:lpstr> Antidiarrheal Medications </vt:lpstr>
      <vt:lpstr>Slide 463</vt:lpstr>
      <vt:lpstr>Slide 464</vt:lpstr>
      <vt:lpstr>Slide 465</vt:lpstr>
      <vt:lpstr>Slide 466</vt:lpstr>
      <vt:lpstr>Slide 467</vt:lpstr>
      <vt:lpstr>Slide 468</vt:lpstr>
      <vt:lpstr>Slide 469</vt:lpstr>
      <vt:lpstr>Slide 470</vt:lpstr>
      <vt:lpstr>Other respiratory system drugs</vt:lpstr>
      <vt:lpstr>ANTI-HISTAMINES</vt:lpstr>
      <vt:lpstr>Histamine-1 (H1) antagonists</vt:lpstr>
      <vt:lpstr>b) Histamine-2 (H2) antagonists</vt:lpstr>
      <vt:lpstr>RESUSCITATION DRUGS</vt:lpstr>
      <vt:lpstr>lidocaine</vt:lpstr>
      <vt:lpstr>Routes of  administration of resuscitation drugs. </vt:lpstr>
      <vt:lpstr>The End….</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PHARMACOLOGY </dc:title>
  <dc:creator>user</dc:creator>
  <cp:lastModifiedBy>user</cp:lastModifiedBy>
  <cp:revision>1</cp:revision>
  <dcterms:modified xsi:type="dcterms:W3CDTF">2015-05-29T13:29:09Z</dcterms:modified>
</cp:coreProperties>
</file>