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7"/>
  </p:notesMasterIdLst>
  <p:sldIdLst>
    <p:sldId id="273" r:id="rId2"/>
    <p:sldId id="274" r:id="rId3"/>
    <p:sldId id="275" r:id="rId4"/>
    <p:sldId id="276" r:id="rId5"/>
    <p:sldId id="277" r:id="rId6"/>
    <p:sldId id="779" r:id="rId7"/>
    <p:sldId id="278" r:id="rId8"/>
    <p:sldId id="279" r:id="rId9"/>
    <p:sldId id="778" r:id="rId10"/>
    <p:sldId id="280" r:id="rId11"/>
    <p:sldId id="281" r:id="rId12"/>
    <p:sldId id="780" r:id="rId13"/>
    <p:sldId id="282" r:id="rId14"/>
    <p:sldId id="781" r:id="rId15"/>
    <p:sldId id="283" r:id="rId16"/>
    <p:sldId id="782" r:id="rId17"/>
    <p:sldId id="284" r:id="rId18"/>
    <p:sldId id="285" r:id="rId19"/>
    <p:sldId id="286" r:id="rId20"/>
    <p:sldId id="287" r:id="rId21"/>
    <p:sldId id="288" r:id="rId22"/>
    <p:sldId id="289" r:id="rId23"/>
    <p:sldId id="290" r:id="rId24"/>
    <p:sldId id="291" r:id="rId25"/>
    <p:sldId id="292" r:id="rId26"/>
    <p:sldId id="293" r:id="rId27"/>
    <p:sldId id="783" r:id="rId28"/>
    <p:sldId id="294" r:id="rId29"/>
    <p:sldId id="295" r:id="rId30"/>
    <p:sldId id="296" r:id="rId31"/>
    <p:sldId id="297" r:id="rId32"/>
    <p:sldId id="298" r:id="rId33"/>
    <p:sldId id="299" r:id="rId34"/>
    <p:sldId id="784"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785" r:id="rId48"/>
    <p:sldId id="312" r:id="rId49"/>
    <p:sldId id="786"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787" r:id="rId71"/>
    <p:sldId id="333" r:id="rId72"/>
    <p:sldId id="334" r:id="rId73"/>
    <p:sldId id="82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789" r:id="rId111"/>
    <p:sldId id="371" r:id="rId112"/>
    <p:sldId id="372" r:id="rId113"/>
    <p:sldId id="790" r:id="rId114"/>
    <p:sldId id="373" r:id="rId115"/>
    <p:sldId id="374" r:id="rId116"/>
    <p:sldId id="375" r:id="rId117"/>
    <p:sldId id="376" r:id="rId118"/>
    <p:sldId id="377" r:id="rId119"/>
    <p:sldId id="791" r:id="rId120"/>
    <p:sldId id="378" r:id="rId121"/>
    <p:sldId id="379" r:id="rId122"/>
    <p:sldId id="380" r:id="rId123"/>
    <p:sldId id="381" r:id="rId124"/>
    <p:sldId id="382" r:id="rId125"/>
    <p:sldId id="383" r:id="rId126"/>
    <p:sldId id="384" r:id="rId127"/>
    <p:sldId id="385" r:id="rId128"/>
    <p:sldId id="792" r:id="rId129"/>
    <p:sldId id="386" r:id="rId130"/>
    <p:sldId id="793" r:id="rId131"/>
    <p:sldId id="387" r:id="rId132"/>
    <p:sldId id="794" r:id="rId133"/>
    <p:sldId id="388" r:id="rId134"/>
    <p:sldId id="389" r:id="rId135"/>
    <p:sldId id="390" r:id="rId136"/>
    <p:sldId id="391" r:id="rId137"/>
    <p:sldId id="796" r:id="rId138"/>
    <p:sldId id="795" r:id="rId139"/>
    <p:sldId id="392" r:id="rId140"/>
    <p:sldId id="797" r:id="rId141"/>
    <p:sldId id="393" r:id="rId142"/>
    <p:sldId id="798" r:id="rId143"/>
    <p:sldId id="394" r:id="rId144"/>
    <p:sldId id="395" r:id="rId145"/>
    <p:sldId id="799" r:id="rId146"/>
    <p:sldId id="396" r:id="rId147"/>
    <p:sldId id="788" r:id="rId148"/>
    <p:sldId id="397" r:id="rId149"/>
    <p:sldId id="398" r:id="rId150"/>
    <p:sldId id="399" r:id="rId151"/>
    <p:sldId id="400" r:id="rId152"/>
    <p:sldId id="401" r:id="rId153"/>
    <p:sldId id="402" r:id="rId154"/>
    <p:sldId id="403" r:id="rId155"/>
    <p:sldId id="800" r:id="rId156"/>
    <p:sldId id="404" r:id="rId157"/>
    <p:sldId id="405" r:id="rId158"/>
    <p:sldId id="801" r:id="rId159"/>
    <p:sldId id="802" r:id="rId160"/>
    <p:sldId id="803" r:id="rId161"/>
    <p:sldId id="804" r:id="rId162"/>
    <p:sldId id="805" r:id="rId163"/>
    <p:sldId id="806" r:id="rId164"/>
    <p:sldId id="807" r:id="rId165"/>
    <p:sldId id="822" r:id="rId166"/>
    <p:sldId id="808" r:id="rId167"/>
    <p:sldId id="809" r:id="rId168"/>
    <p:sldId id="810" r:id="rId169"/>
    <p:sldId id="811" r:id="rId170"/>
    <p:sldId id="812" r:id="rId171"/>
    <p:sldId id="813" r:id="rId172"/>
    <p:sldId id="814" r:id="rId173"/>
    <p:sldId id="815" r:id="rId174"/>
    <p:sldId id="816" r:id="rId175"/>
    <p:sldId id="817" r:id="rId176"/>
    <p:sldId id="818" r:id="rId177"/>
    <p:sldId id="819" r:id="rId178"/>
    <p:sldId id="820" r:id="rId179"/>
    <p:sldId id="821" r:id="rId180"/>
    <p:sldId id="823" r:id="rId181"/>
    <p:sldId id="406" r:id="rId182"/>
    <p:sldId id="407" r:id="rId183"/>
    <p:sldId id="408" r:id="rId184"/>
    <p:sldId id="409" r:id="rId185"/>
    <p:sldId id="410" r:id="rId186"/>
    <p:sldId id="411" r:id="rId187"/>
    <p:sldId id="412" r:id="rId188"/>
    <p:sldId id="413" r:id="rId189"/>
    <p:sldId id="825" r:id="rId190"/>
    <p:sldId id="414" r:id="rId191"/>
    <p:sldId id="415" r:id="rId192"/>
    <p:sldId id="826" r:id="rId193"/>
    <p:sldId id="416" r:id="rId194"/>
    <p:sldId id="417" r:id="rId195"/>
    <p:sldId id="834" r:id="rId196"/>
    <p:sldId id="438" r:id="rId197"/>
    <p:sldId id="439" r:id="rId198"/>
    <p:sldId id="440" r:id="rId199"/>
    <p:sldId id="441" r:id="rId200"/>
    <p:sldId id="827" r:id="rId201"/>
    <p:sldId id="442" r:id="rId202"/>
    <p:sldId id="443" r:id="rId203"/>
    <p:sldId id="444" r:id="rId204"/>
    <p:sldId id="445" r:id="rId205"/>
    <p:sldId id="446" r:id="rId206"/>
    <p:sldId id="447" r:id="rId207"/>
    <p:sldId id="448" r:id="rId208"/>
    <p:sldId id="449" r:id="rId209"/>
    <p:sldId id="450" r:id="rId210"/>
    <p:sldId id="451" r:id="rId211"/>
    <p:sldId id="452" r:id="rId212"/>
    <p:sldId id="453" r:id="rId213"/>
    <p:sldId id="828" r:id="rId214"/>
    <p:sldId id="454" r:id="rId215"/>
    <p:sldId id="829" r:id="rId216"/>
    <p:sldId id="455" r:id="rId217"/>
    <p:sldId id="456" r:id="rId218"/>
    <p:sldId id="830" r:id="rId219"/>
    <p:sldId id="457" r:id="rId220"/>
    <p:sldId id="458" r:id="rId221"/>
    <p:sldId id="459" r:id="rId222"/>
    <p:sldId id="831" r:id="rId223"/>
    <p:sldId id="460" r:id="rId224"/>
    <p:sldId id="832" r:id="rId225"/>
    <p:sldId id="461" r:id="rId226"/>
    <p:sldId id="833" r:id="rId227"/>
    <p:sldId id="462" r:id="rId228"/>
    <p:sldId id="463" r:id="rId229"/>
    <p:sldId id="464" r:id="rId230"/>
    <p:sldId id="835" r:id="rId231"/>
    <p:sldId id="465" r:id="rId232"/>
    <p:sldId id="466" r:id="rId233"/>
    <p:sldId id="467" r:id="rId234"/>
    <p:sldId id="836" r:id="rId235"/>
    <p:sldId id="468" r:id="rId236"/>
    <p:sldId id="469" r:id="rId237"/>
    <p:sldId id="470" r:id="rId238"/>
    <p:sldId id="471" r:id="rId239"/>
    <p:sldId id="472" r:id="rId240"/>
    <p:sldId id="473" r:id="rId241"/>
    <p:sldId id="474" r:id="rId242"/>
    <p:sldId id="475" r:id="rId243"/>
    <p:sldId id="476" r:id="rId244"/>
    <p:sldId id="477" r:id="rId245"/>
    <p:sldId id="478" r:id="rId246"/>
    <p:sldId id="479" r:id="rId247"/>
    <p:sldId id="480" r:id="rId248"/>
    <p:sldId id="481" r:id="rId249"/>
    <p:sldId id="482" r:id="rId250"/>
    <p:sldId id="483" r:id="rId251"/>
    <p:sldId id="484" r:id="rId252"/>
    <p:sldId id="485" r:id="rId253"/>
    <p:sldId id="486" r:id="rId254"/>
    <p:sldId id="487" r:id="rId255"/>
    <p:sldId id="488" r:id="rId256"/>
    <p:sldId id="489" r:id="rId257"/>
    <p:sldId id="490" r:id="rId258"/>
    <p:sldId id="491" r:id="rId259"/>
    <p:sldId id="842" r:id="rId260"/>
    <p:sldId id="492" r:id="rId261"/>
    <p:sldId id="843" r:id="rId262"/>
    <p:sldId id="493" r:id="rId263"/>
    <p:sldId id="494" r:id="rId264"/>
    <p:sldId id="495" r:id="rId265"/>
    <p:sldId id="496" r:id="rId266"/>
    <p:sldId id="497" r:id="rId267"/>
    <p:sldId id="498" r:id="rId268"/>
    <p:sldId id="499" r:id="rId269"/>
    <p:sldId id="500" r:id="rId270"/>
    <p:sldId id="501" r:id="rId271"/>
    <p:sldId id="502" r:id="rId272"/>
    <p:sldId id="503" r:id="rId273"/>
    <p:sldId id="844" r:id="rId274"/>
    <p:sldId id="504" r:id="rId275"/>
    <p:sldId id="506" r:id="rId276"/>
    <p:sldId id="587" r:id="rId277"/>
    <p:sldId id="588" r:id="rId278"/>
    <p:sldId id="589" r:id="rId279"/>
    <p:sldId id="590" r:id="rId280"/>
    <p:sldId id="591" r:id="rId281"/>
    <p:sldId id="592" r:id="rId282"/>
    <p:sldId id="593" r:id="rId283"/>
    <p:sldId id="594" r:id="rId284"/>
    <p:sldId id="595" r:id="rId285"/>
    <p:sldId id="845" r:id="rId286"/>
    <p:sldId id="596" r:id="rId287"/>
    <p:sldId id="597" r:id="rId288"/>
    <p:sldId id="598" r:id="rId289"/>
    <p:sldId id="599" r:id="rId290"/>
    <p:sldId id="600" r:id="rId291"/>
    <p:sldId id="601" r:id="rId292"/>
    <p:sldId id="602" r:id="rId293"/>
    <p:sldId id="603" r:id="rId294"/>
    <p:sldId id="604" r:id="rId295"/>
    <p:sldId id="605" r:id="rId296"/>
    <p:sldId id="606" r:id="rId297"/>
    <p:sldId id="681" r:id="rId298"/>
    <p:sldId id="682" r:id="rId299"/>
    <p:sldId id="683" r:id="rId300"/>
    <p:sldId id="684" r:id="rId301"/>
    <p:sldId id="685" r:id="rId302"/>
    <p:sldId id="856" r:id="rId303"/>
    <p:sldId id="725" r:id="rId304"/>
    <p:sldId id="726" r:id="rId305"/>
    <p:sldId id="727" r:id="rId306"/>
    <p:sldId id="846" r:id="rId307"/>
    <p:sldId id="728" r:id="rId308"/>
    <p:sldId id="847" r:id="rId309"/>
    <p:sldId id="729" r:id="rId310"/>
    <p:sldId id="730" r:id="rId311"/>
    <p:sldId id="731" r:id="rId312"/>
    <p:sldId id="848" r:id="rId313"/>
    <p:sldId id="849" r:id="rId314"/>
    <p:sldId id="732" r:id="rId315"/>
    <p:sldId id="733" r:id="rId316"/>
    <p:sldId id="734" r:id="rId317"/>
    <p:sldId id="735" r:id="rId318"/>
    <p:sldId id="850" r:id="rId319"/>
    <p:sldId id="736" r:id="rId320"/>
    <p:sldId id="737" r:id="rId321"/>
    <p:sldId id="851" r:id="rId322"/>
    <p:sldId id="738" r:id="rId323"/>
    <p:sldId id="739" r:id="rId324"/>
    <p:sldId id="740" r:id="rId325"/>
    <p:sldId id="741" r:id="rId326"/>
    <p:sldId id="742" r:id="rId327"/>
    <p:sldId id="852" r:id="rId328"/>
    <p:sldId id="743" r:id="rId329"/>
    <p:sldId id="744" r:id="rId330"/>
    <p:sldId id="745" r:id="rId331"/>
    <p:sldId id="746" r:id="rId332"/>
    <p:sldId id="853" r:id="rId333"/>
    <p:sldId id="747" r:id="rId334"/>
    <p:sldId id="854" r:id="rId335"/>
    <p:sldId id="748" r:id="rId336"/>
    <p:sldId id="855" r:id="rId337"/>
    <p:sldId id="749" r:id="rId338"/>
    <p:sldId id="750" r:id="rId339"/>
    <p:sldId id="751" r:id="rId340"/>
    <p:sldId id="840" r:id="rId341"/>
    <p:sldId id="752" r:id="rId342"/>
    <p:sldId id="839" r:id="rId343"/>
    <p:sldId id="753" r:id="rId344"/>
    <p:sldId id="754" r:id="rId345"/>
    <p:sldId id="755" r:id="rId346"/>
    <p:sldId id="841" r:id="rId347"/>
    <p:sldId id="756" r:id="rId348"/>
    <p:sldId id="757" r:id="rId349"/>
    <p:sldId id="838" r:id="rId350"/>
    <p:sldId id="759" r:id="rId351"/>
    <p:sldId id="760" r:id="rId352"/>
    <p:sldId id="761" r:id="rId353"/>
    <p:sldId id="837" r:id="rId354"/>
    <p:sldId id="857" r:id="rId355"/>
    <p:sldId id="858" r:id="rId356"/>
    <p:sldId id="859" r:id="rId357"/>
    <p:sldId id="886" r:id="rId358"/>
    <p:sldId id="860" r:id="rId359"/>
    <p:sldId id="861" r:id="rId360"/>
    <p:sldId id="862" r:id="rId361"/>
    <p:sldId id="863" r:id="rId362"/>
    <p:sldId id="864" r:id="rId363"/>
    <p:sldId id="865" r:id="rId364"/>
    <p:sldId id="866" r:id="rId365"/>
    <p:sldId id="867" r:id="rId366"/>
    <p:sldId id="868" r:id="rId367"/>
    <p:sldId id="869" r:id="rId368"/>
    <p:sldId id="870" r:id="rId369"/>
    <p:sldId id="871" r:id="rId370"/>
    <p:sldId id="872" r:id="rId371"/>
    <p:sldId id="873" r:id="rId372"/>
    <p:sldId id="874" r:id="rId373"/>
    <p:sldId id="885" r:id="rId374"/>
    <p:sldId id="875" r:id="rId375"/>
    <p:sldId id="876" r:id="rId376"/>
    <p:sldId id="877" r:id="rId377"/>
    <p:sldId id="878" r:id="rId378"/>
    <p:sldId id="879" r:id="rId379"/>
    <p:sldId id="887" r:id="rId380"/>
    <p:sldId id="880" r:id="rId381"/>
    <p:sldId id="881" r:id="rId382"/>
    <p:sldId id="882" r:id="rId383"/>
    <p:sldId id="883" r:id="rId384"/>
    <p:sldId id="884" r:id="rId385"/>
    <p:sldId id="269" r:id="rId3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388"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theme" Target="theme/theme1.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tableStyles" Target="tableStyles.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DF4D1-EB14-4EEE-ADCE-DD46731CA09F}" type="datetimeFigureOut">
              <a:rPr lang="en-US" smtClean="0"/>
              <a:t>11/29/2023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99173-B5A9-45AA-A18C-5097A20317CD}" type="slidenum">
              <a:rPr lang="en-US" smtClean="0"/>
              <a:t>‹#›</a:t>
            </a:fld>
            <a:endParaRPr lang="en-US"/>
          </a:p>
        </p:txBody>
      </p:sp>
    </p:spTree>
    <p:extLst>
      <p:ext uri="{BB962C8B-B14F-4D97-AF65-F5344CB8AC3E}">
        <p14:creationId xmlns:p14="http://schemas.microsoft.com/office/powerpoint/2010/main" val="2328928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24</a:t>
            </a:fld>
            <a:endParaRPr lang="en-US" dirty="0"/>
          </a:p>
        </p:txBody>
      </p:sp>
    </p:spTree>
    <p:extLst>
      <p:ext uri="{BB962C8B-B14F-4D97-AF65-F5344CB8AC3E}">
        <p14:creationId xmlns:p14="http://schemas.microsoft.com/office/powerpoint/2010/main" val="182663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26</a:t>
            </a:fld>
            <a:endParaRPr lang="en-US" dirty="0"/>
          </a:p>
        </p:txBody>
      </p:sp>
    </p:spTree>
    <p:extLst>
      <p:ext uri="{BB962C8B-B14F-4D97-AF65-F5344CB8AC3E}">
        <p14:creationId xmlns:p14="http://schemas.microsoft.com/office/powerpoint/2010/main" val="350733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193</a:t>
            </a:fld>
            <a:endParaRPr lang="en-US"/>
          </a:p>
        </p:txBody>
      </p:sp>
    </p:spTree>
    <p:extLst>
      <p:ext uri="{BB962C8B-B14F-4D97-AF65-F5344CB8AC3E}">
        <p14:creationId xmlns:p14="http://schemas.microsoft.com/office/powerpoint/2010/main" val="1789440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7AA203-6FE4-42D7-AFAD-930DD4A4453E}"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2309980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AA203-6FE4-42D7-AFAD-930DD4A4453E}"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263954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AA203-6FE4-42D7-AFAD-930DD4A4453E}"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70779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7AA203-6FE4-42D7-AFAD-930DD4A4453E}"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405867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AA203-6FE4-42D7-AFAD-930DD4A4453E}"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421394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7AA203-6FE4-42D7-AFAD-930DD4A4453E}"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359677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7AA203-6FE4-42D7-AFAD-930DD4A4453E}"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42591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7AA203-6FE4-42D7-AFAD-930DD4A4453E}"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348483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AA203-6FE4-42D7-AFAD-930DD4A4453E}"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294425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AA203-6FE4-42D7-AFAD-930DD4A4453E}"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386104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AA203-6FE4-42D7-AFAD-930DD4A4453E}"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395D2-A640-42FA-AD81-98E4C95AA8BB}" type="slidenum">
              <a:rPr lang="en-US" smtClean="0"/>
              <a:t>‹#›</a:t>
            </a:fld>
            <a:endParaRPr lang="en-US"/>
          </a:p>
        </p:txBody>
      </p:sp>
    </p:spTree>
    <p:extLst>
      <p:ext uri="{BB962C8B-B14F-4D97-AF65-F5344CB8AC3E}">
        <p14:creationId xmlns:p14="http://schemas.microsoft.com/office/powerpoint/2010/main" val="213329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AA203-6FE4-42D7-AFAD-930DD4A4453E}" type="datetimeFigureOut">
              <a:rPr lang="en-US" smtClean="0"/>
              <a:t>11/29/2023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395D2-A640-42FA-AD81-98E4C95AA8BB}" type="slidenum">
              <a:rPr lang="en-US" smtClean="0"/>
              <a:t>‹#›</a:t>
            </a:fld>
            <a:endParaRPr lang="en-US"/>
          </a:p>
        </p:txBody>
      </p:sp>
    </p:spTree>
    <p:extLst>
      <p:ext uri="{BB962C8B-B14F-4D97-AF65-F5344CB8AC3E}">
        <p14:creationId xmlns:p14="http://schemas.microsoft.com/office/powerpoint/2010/main" val="3209847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3D0FB-8423-453C-8F62-F48FD2E40F51}"/>
              </a:ext>
            </a:extLst>
          </p:cNvPr>
          <p:cNvSpPr>
            <a:spLocks noGrp="1"/>
          </p:cNvSpPr>
          <p:nvPr>
            <p:ph type="ctrTitle"/>
          </p:nvPr>
        </p:nvSpPr>
        <p:spPr/>
        <p:txBody>
          <a:bodyPr>
            <a:normAutofit/>
          </a:bodyPr>
          <a:lstStyle/>
          <a:p>
            <a:r>
              <a:rPr lang="en-US" dirty="0" smtClean="0">
                <a:latin typeface="Aharoni" panose="02010803020104030203" pitchFamily="2" charset="-79"/>
                <a:cs typeface="Aharoni" panose="02010803020104030203" pitchFamily="2" charset="-79"/>
              </a:rPr>
              <a:t>PHARMACOLOGY</a:t>
            </a:r>
            <a:endParaRPr lang="en-US"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xmlns="" id="{288590DE-4D78-4C1B-BE8B-A6CBA149DA70}"/>
              </a:ext>
            </a:extLst>
          </p:cNvPr>
          <p:cNvSpPr>
            <a:spLocks noGrp="1"/>
          </p:cNvSpPr>
          <p:nvPr>
            <p:ph type="subTitle" idx="1"/>
          </p:nvPr>
        </p:nvSpPr>
        <p:spPr/>
        <p:txBody>
          <a:bodyPr>
            <a:normAutofit/>
          </a:bodyPr>
          <a:lstStyle/>
          <a:p>
            <a:r>
              <a:rPr lang="en-US" b="1" smtClean="0"/>
              <a:t>PAUL COLLINS KWASI-BSCN</a:t>
            </a:r>
            <a:endParaRPr lang="en-US" b="1" dirty="0"/>
          </a:p>
        </p:txBody>
      </p:sp>
    </p:spTree>
    <p:extLst>
      <p:ext uri="{BB962C8B-B14F-4D97-AF65-F5344CB8AC3E}">
        <p14:creationId xmlns:p14="http://schemas.microsoft.com/office/powerpoint/2010/main" val="1080540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FA5AD8-201A-4DD5-BE43-92D2EB737776}"/>
              </a:ext>
            </a:extLst>
          </p:cNvPr>
          <p:cNvSpPr>
            <a:spLocks noGrp="1"/>
          </p:cNvSpPr>
          <p:nvPr>
            <p:ph type="title"/>
          </p:nvPr>
        </p:nvSpPr>
        <p:spPr>
          <a:xfrm>
            <a:off x="578342" y="210578"/>
            <a:ext cx="7886700" cy="549274"/>
          </a:xfrm>
        </p:spPr>
        <p:txBody>
          <a:bodyPr>
            <a:normAutofit fontScale="90000"/>
          </a:bodyPr>
          <a:lstStyle/>
          <a:p>
            <a:r>
              <a:rPr lang="en-US" dirty="0"/>
              <a:t>Conti.</a:t>
            </a:r>
          </a:p>
        </p:txBody>
      </p:sp>
      <p:sp>
        <p:nvSpPr>
          <p:cNvPr id="3" name="Content Placeholder 2">
            <a:extLst>
              <a:ext uri="{FF2B5EF4-FFF2-40B4-BE49-F238E27FC236}">
                <a16:creationId xmlns:a16="http://schemas.microsoft.com/office/drawing/2014/main" xmlns="" id="{C41F4E24-B4AE-491D-A418-6156BF3C10BE}"/>
              </a:ext>
            </a:extLst>
          </p:cNvPr>
          <p:cNvSpPr>
            <a:spLocks noGrp="1"/>
          </p:cNvSpPr>
          <p:nvPr>
            <p:ph idx="1"/>
          </p:nvPr>
        </p:nvSpPr>
        <p:spPr>
          <a:xfrm>
            <a:off x="578342" y="785610"/>
            <a:ext cx="8037624" cy="5847009"/>
          </a:xfrm>
        </p:spPr>
        <p:txBody>
          <a:bodyPr>
            <a:noAutofit/>
          </a:bodyPr>
          <a:lstStyle/>
          <a:p>
            <a:r>
              <a:rPr lang="en-US" b="1" dirty="0">
                <a:latin typeface="Times New Roman" panose="02020603050405020304" pitchFamily="18" charset="0"/>
                <a:cs typeface="Times New Roman" panose="02020603050405020304" pitchFamily="18" charset="0"/>
              </a:rPr>
              <a:t>Drug interaction: </a:t>
            </a:r>
            <a:r>
              <a:rPr lang="en-US" dirty="0">
                <a:latin typeface="Times New Roman" panose="02020603050405020304" pitchFamily="18" charset="0"/>
                <a:cs typeface="Times New Roman" panose="02020603050405020304" pitchFamily="18" charset="0"/>
              </a:rPr>
              <a:t>this is when </a:t>
            </a:r>
            <a:r>
              <a:rPr lang="en-US" b="1" dirty="0">
                <a:latin typeface="Times New Roman" panose="02020603050405020304" pitchFamily="18" charset="0"/>
                <a:cs typeface="Times New Roman" panose="02020603050405020304" pitchFamily="18" charset="0"/>
              </a:rPr>
              <a:t>an interactant chemical </a:t>
            </a:r>
            <a:r>
              <a:rPr lang="en-US" dirty="0">
                <a:latin typeface="Times New Roman" panose="02020603050405020304" pitchFamily="18" charset="0"/>
                <a:cs typeface="Times New Roman" panose="02020603050405020304" pitchFamily="18" charset="0"/>
              </a:rPr>
              <a:t>modifies the therapeutic results that are anticipated with a drug the interact may be another drug, some combination </a:t>
            </a:r>
            <a:r>
              <a:rPr lang="en-US" b="1" dirty="0">
                <a:latin typeface="Times New Roman" panose="02020603050405020304" pitchFamily="18" charset="0"/>
                <a:cs typeface="Times New Roman" panose="02020603050405020304" pitchFamily="18" charset="0"/>
              </a:rPr>
              <a:t>of a drug, natural or artificial components in the diet, pollutants chemical from the environment, endogenous body chemicals and Chemicals used for diagnostic </a:t>
            </a:r>
            <a:r>
              <a:rPr lang="en-US" dirty="0">
                <a:latin typeface="Times New Roman" panose="02020603050405020304" pitchFamily="18" charset="0"/>
                <a:cs typeface="Times New Roman" panose="02020603050405020304" pitchFamily="18" charset="0"/>
              </a:rPr>
              <a:t>laboratory test. Drug interaction may be </a:t>
            </a:r>
            <a:r>
              <a:rPr lang="en-US" b="1" dirty="0">
                <a:latin typeface="Times New Roman" panose="02020603050405020304" pitchFamily="18" charset="0"/>
                <a:cs typeface="Times New Roman" panose="02020603050405020304" pitchFamily="18" charset="0"/>
              </a:rPr>
              <a:t>detriment or beneficial </a:t>
            </a:r>
            <a:r>
              <a:rPr lang="en-US" dirty="0">
                <a:latin typeface="Times New Roman" panose="02020603050405020304" pitchFamily="18" charset="0"/>
                <a:cs typeface="Times New Roman" panose="02020603050405020304" pitchFamily="18" charset="0"/>
              </a:rPr>
              <a:t>drug  and may vary from one person to another. This may affect the </a:t>
            </a:r>
            <a:r>
              <a:rPr lang="en-US" b="1" dirty="0">
                <a:latin typeface="Times New Roman" panose="02020603050405020304" pitchFamily="18" charset="0"/>
                <a:cs typeface="Times New Roman" panose="02020603050405020304" pitchFamily="18" charset="0"/>
              </a:rPr>
              <a:t>absorption, distribution ,metabolism or excretion </a:t>
            </a:r>
            <a:r>
              <a:rPr lang="en-US" dirty="0">
                <a:latin typeface="Times New Roman" panose="02020603050405020304" pitchFamily="18" charset="0"/>
                <a:cs typeface="Times New Roman" panose="02020603050405020304" pitchFamily="18" charset="0"/>
              </a:rPr>
              <a:t>of the drugs.</a:t>
            </a:r>
          </a:p>
          <a:p>
            <a:r>
              <a:rPr lang="en-US" b="1" dirty="0">
                <a:latin typeface="Times New Roman" panose="02020603050405020304" pitchFamily="18" charset="0"/>
                <a:cs typeface="Times New Roman" panose="02020603050405020304" pitchFamily="18" charset="0"/>
              </a:rPr>
              <a:t>Allergic reactions: </a:t>
            </a:r>
            <a:r>
              <a:rPr lang="en-US" dirty="0">
                <a:latin typeface="Times New Roman" panose="02020603050405020304" pitchFamily="18" charset="0"/>
                <a:cs typeface="Times New Roman" panose="02020603050405020304" pitchFamily="18" charset="0"/>
              </a:rPr>
              <a:t>This the body's immunological response to a drug following previous exposure to the same drug.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6046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CDCAE-F110-44A8-A161-F96527E649D4}"/>
              </a:ext>
            </a:extLst>
          </p:cNvPr>
          <p:cNvSpPr>
            <a:spLocks noGrp="1"/>
          </p:cNvSpPr>
          <p:nvPr>
            <p:ph type="title"/>
          </p:nvPr>
        </p:nvSpPr>
        <p:spPr>
          <a:xfrm>
            <a:off x="386366" y="171943"/>
            <a:ext cx="8128984" cy="948519"/>
          </a:xfrm>
        </p:spPr>
        <p:txBody>
          <a:bodyPr/>
          <a:lstStyle/>
          <a:p>
            <a:r>
              <a:rPr lang="en-US" b="1" dirty="0"/>
              <a:t>Unwanted effects of </a:t>
            </a:r>
            <a:r>
              <a:rPr lang="en-US" b="1" dirty="0" err="1" smtClean="0"/>
              <a:t>cephalosporins</a:t>
            </a:r>
            <a:endParaRPr lang="en-US" b="1" dirty="0"/>
          </a:p>
        </p:txBody>
      </p:sp>
      <p:sp>
        <p:nvSpPr>
          <p:cNvPr id="3" name="Content Placeholder 2">
            <a:extLst>
              <a:ext uri="{FF2B5EF4-FFF2-40B4-BE49-F238E27FC236}">
                <a16:creationId xmlns:a16="http://schemas.microsoft.com/office/drawing/2014/main" xmlns="" id="{0476CD3E-9ECA-411D-B9DF-E12C67C2FA78}"/>
              </a:ext>
            </a:extLst>
          </p:cNvPr>
          <p:cNvSpPr>
            <a:spLocks noGrp="1"/>
          </p:cNvSpPr>
          <p:nvPr>
            <p:ph idx="1"/>
          </p:nvPr>
        </p:nvSpPr>
        <p:spPr>
          <a:xfrm>
            <a:off x="628649" y="1120462"/>
            <a:ext cx="8116105" cy="5056501"/>
          </a:xfrm>
        </p:spPr>
        <p:txBody>
          <a:bodyPr/>
          <a:lstStyle/>
          <a:p>
            <a:r>
              <a:rPr lang="en-US" b="1" dirty="0">
                <a:latin typeface="Times New Roman" panose="02020603050405020304" pitchFamily="18" charset="0"/>
                <a:cs typeface="Times New Roman" panose="02020603050405020304" pitchFamily="18" charset="0"/>
              </a:rPr>
              <a:t>Hypersensitivit</a:t>
            </a:r>
            <a:r>
              <a:rPr lang="en-US" dirty="0">
                <a:latin typeface="Times New Roman" panose="02020603050405020304" pitchFamily="18" charset="0"/>
                <a:cs typeface="Times New Roman" panose="02020603050405020304" pitchFamily="18" charset="0"/>
              </a:rPr>
              <a:t>y is the most </a:t>
            </a:r>
            <a:r>
              <a:rPr lang="en-US" dirty="0" smtClean="0">
                <a:latin typeface="Times New Roman" panose="02020603050405020304" pitchFamily="18" charset="0"/>
                <a:cs typeface="Times New Roman" panose="02020603050405020304" pitchFamily="18" charset="0"/>
              </a:rPr>
              <a:t>common 10</a:t>
            </a:r>
            <a:r>
              <a:rPr lang="en-US" dirty="0">
                <a:latin typeface="Times New Roman" panose="02020603050405020304" pitchFamily="18" charset="0"/>
                <a:cs typeface="Times New Roman" panose="02020603050405020304" pitchFamily="18" charset="0"/>
              </a:rPr>
              <a:t>% of the patients sensitive to penicillin are sensitive to cephalosporin.</a:t>
            </a:r>
          </a:p>
          <a:p>
            <a:r>
              <a:rPr lang="en-US" b="1" dirty="0">
                <a:latin typeface="Times New Roman" panose="02020603050405020304" pitchFamily="18" charset="0"/>
                <a:cs typeface="Times New Roman" panose="02020603050405020304" pitchFamily="18" charset="0"/>
              </a:rPr>
              <a:t>Hemorrhage</a:t>
            </a:r>
            <a:r>
              <a:rPr lang="en-US" dirty="0">
                <a:latin typeface="Times New Roman" panose="02020603050405020304" pitchFamily="18" charset="0"/>
                <a:cs typeface="Times New Roman" panose="02020603050405020304" pitchFamily="18" charset="0"/>
              </a:rPr>
              <a:t> due to interference with blood clotting factors.</a:t>
            </a:r>
          </a:p>
          <a:p>
            <a:r>
              <a:rPr lang="en-US" dirty="0">
                <a:latin typeface="Times New Roman" panose="02020603050405020304" pitchFamily="18" charset="0"/>
                <a:cs typeface="Times New Roman" panose="02020603050405020304" pitchFamily="18" charset="0"/>
              </a:rPr>
              <a:t>Use of cephalosporin for more than two weeks causes </a:t>
            </a:r>
            <a:r>
              <a:rPr lang="en-US" b="1" dirty="0">
                <a:latin typeface="Times New Roman" panose="02020603050405020304" pitchFamily="18" charset="0"/>
                <a:cs typeface="Times New Roman" panose="02020603050405020304" pitchFamily="18" charset="0"/>
              </a:rPr>
              <a:t>thrombocytopenia, neutropenia, interstitial nephritis and abnormal liver function tests.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620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90CD92-45DE-487D-B170-76013A62CCC0}"/>
              </a:ext>
            </a:extLst>
          </p:cNvPr>
          <p:cNvSpPr>
            <a:spLocks noGrp="1"/>
          </p:cNvSpPr>
          <p:nvPr>
            <p:ph type="title"/>
          </p:nvPr>
        </p:nvSpPr>
        <p:spPr/>
        <p:txBody>
          <a:bodyPr/>
          <a:lstStyle/>
          <a:p>
            <a:r>
              <a:rPr lang="en-US" dirty="0"/>
              <a:t>Drug interactions</a:t>
            </a:r>
            <a:br>
              <a:rPr lang="en-US" dirty="0"/>
            </a:br>
            <a:endParaRPr lang="en-US" dirty="0"/>
          </a:p>
        </p:txBody>
      </p:sp>
      <p:sp>
        <p:nvSpPr>
          <p:cNvPr id="3" name="Content Placeholder 2">
            <a:extLst>
              <a:ext uri="{FF2B5EF4-FFF2-40B4-BE49-F238E27FC236}">
                <a16:creationId xmlns:a16="http://schemas.microsoft.com/office/drawing/2014/main" xmlns="" id="{04E0E59D-40E8-4E43-B49B-79AE5BB7D6FC}"/>
              </a:ext>
            </a:extLst>
          </p:cNvPr>
          <p:cNvSpPr>
            <a:spLocks noGrp="1"/>
          </p:cNvSpPr>
          <p:nvPr>
            <p:ph idx="1"/>
          </p:nvPr>
        </p:nvSpPr>
        <p:spPr>
          <a:xfrm>
            <a:off x="628649" y="1365160"/>
            <a:ext cx="8141863" cy="4945487"/>
          </a:xfrm>
        </p:spPr>
        <p:txBody>
          <a:bodyPr/>
          <a:lstStyle/>
          <a:p>
            <a:r>
              <a:rPr lang="en-US" dirty="0">
                <a:latin typeface="Times New Roman" panose="02020603050405020304" pitchFamily="18" charset="0"/>
                <a:cs typeface="Times New Roman" panose="02020603050405020304" pitchFamily="18" charset="0"/>
              </a:rPr>
              <a:t>Cephalosporin with </a:t>
            </a:r>
            <a:r>
              <a:rPr lang="en-US" b="1" dirty="0">
                <a:latin typeface="Times New Roman" panose="02020603050405020304" pitchFamily="18" charset="0"/>
                <a:cs typeface="Times New Roman" panose="02020603050405020304" pitchFamily="18" charset="0"/>
              </a:rPr>
              <a:t>alcohol</a:t>
            </a:r>
            <a:r>
              <a:rPr lang="en-US" dirty="0">
                <a:latin typeface="Times New Roman" panose="02020603050405020304" pitchFamily="18" charset="0"/>
                <a:cs typeface="Times New Roman" panose="02020603050405020304" pitchFamily="18" charset="0"/>
              </a:rPr>
              <a:t>- disulfiram like effects.</a:t>
            </a:r>
          </a:p>
          <a:p>
            <a:pPr marL="0" indent="0">
              <a:buNone/>
            </a:pPr>
            <a:r>
              <a:rPr lang="en-US" dirty="0">
                <a:latin typeface="Times New Roman" panose="02020603050405020304" pitchFamily="18" charset="0"/>
                <a:cs typeface="Times New Roman" panose="02020603050405020304" pitchFamily="18" charset="0"/>
              </a:rPr>
              <a:t>Patient should avoid alcohol when taking the drug.</a:t>
            </a:r>
          </a:p>
          <a:p>
            <a:r>
              <a:rPr lang="en-US" dirty="0">
                <a:latin typeface="Times New Roman" panose="02020603050405020304" pitchFamily="18" charset="0"/>
                <a:cs typeface="Times New Roman" panose="02020603050405020304" pitchFamily="18" charset="0"/>
              </a:rPr>
              <a:t>Cephalosporin with high f</a:t>
            </a:r>
            <a:r>
              <a:rPr lang="en-US" b="1" dirty="0">
                <a:latin typeface="Times New Roman" panose="02020603050405020304" pitchFamily="18" charset="0"/>
                <a:cs typeface="Times New Roman" panose="02020603050405020304" pitchFamily="18" charset="0"/>
              </a:rPr>
              <a:t>rusemide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torsemide</a:t>
            </a:r>
            <a:r>
              <a:rPr lang="en-US" dirty="0">
                <a:latin typeface="Times New Roman" panose="02020603050405020304" pitchFamily="18" charset="0"/>
                <a:cs typeface="Times New Roman" panose="02020603050405020304" pitchFamily="18" charset="0"/>
              </a:rPr>
              <a:t> are likely to cause nephrotoxicity.</a:t>
            </a:r>
          </a:p>
          <a:p>
            <a:r>
              <a:rPr lang="en-US" dirty="0">
                <a:latin typeface="Times New Roman" panose="02020603050405020304" pitchFamily="18" charset="0"/>
                <a:cs typeface="Times New Roman" panose="02020603050405020304" pitchFamily="18" charset="0"/>
              </a:rPr>
              <a:t>Cephalosporin with </a:t>
            </a:r>
            <a:r>
              <a:rPr lang="en-US" b="1" dirty="0">
                <a:latin typeface="Times New Roman" panose="02020603050405020304" pitchFamily="18" charset="0"/>
                <a:cs typeface="Times New Roman" panose="02020603050405020304" pitchFamily="18" charset="0"/>
              </a:rPr>
              <a:t>aminoglycoside</a:t>
            </a:r>
            <a:r>
              <a:rPr lang="en-US" dirty="0">
                <a:latin typeface="Times New Roman" panose="02020603050405020304" pitchFamily="18" charset="0"/>
                <a:cs typeface="Times New Roman" panose="02020603050405020304" pitchFamily="18" charset="0"/>
              </a:rPr>
              <a:t> – nephrotoxicity.</a:t>
            </a:r>
          </a:p>
          <a:p>
            <a:r>
              <a:rPr lang="en-US" dirty="0">
                <a:latin typeface="Times New Roman" panose="02020603050405020304" pitchFamily="18" charset="0"/>
                <a:cs typeface="Times New Roman" panose="02020603050405020304" pitchFamily="18" charset="0"/>
              </a:rPr>
              <a:t>Cephalosporin with </a:t>
            </a:r>
            <a:r>
              <a:rPr lang="en-US" b="1" dirty="0">
                <a:latin typeface="Times New Roman" panose="02020603050405020304" pitchFamily="18" charset="0"/>
                <a:cs typeface="Times New Roman" panose="02020603050405020304" pitchFamily="18" charset="0"/>
              </a:rPr>
              <a:t>oral anticoagulant </a:t>
            </a:r>
            <a:r>
              <a:rPr lang="en-US" dirty="0">
                <a:latin typeface="Times New Roman" panose="02020603050405020304" pitchFamily="18" charset="0"/>
                <a:cs typeface="Times New Roman" panose="02020603050405020304" pitchFamily="18" charset="0"/>
              </a:rPr>
              <a:t>like warfarin may cause bleed because both interfere with clotting factors.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8140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94B14-B173-4340-9878-B21254E50AC6}"/>
              </a:ext>
            </a:extLst>
          </p:cNvPr>
          <p:cNvSpPr>
            <a:spLocks noGrp="1"/>
          </p:cNvSpPr>
          <p:nvPr>
            <p:ph type="title"/>
          </p:nvPr>
        </p:nvSpPr>
        <p:spPr/>
        <p:txBody>
          <a:bodyPr/>
          <a:lstStyle/>
          <a:p>
            <a:r>
              <a:rPr lang="en-US" b="1" dirty="0"/>
              <a:t>Ceftriaxone (Rocephin)</a:t>
            </a:r>
          </a:p>
        </p:txBody>
      </p:sp>
      <p:sp>
        <p:nvSpPr>
          <p:cNvPr id="3" name="Content Placeholder 2">
            <a:extLst>
              <a:ext uri="{FF2B5EF4-FFF2-40B4-BE49-F238E27FC236}">
                <a16:creationId xmlns:a16="http://schemas.microsoft.com/office/drawing/2014/main" xmlns="" id="{8C72656A-918A-4D9F-9909-098271092D32}"/>
              </a:ext>
            </a:extLst>
          </p:cNvPr>
          <p:cNvSpPr>
            <a:spLocks noGrp="1"/>
          </p:cNvSpPr>
          <p:nvPr>
            <p:ph idx="1"/>
          </p:nvPr>
        </p:nvSpPr>
        <p:spPr>
          <a:xfrm>
            <a:off x="628649" y="1429556"/>
            <a:ext cx="8090347" cy="4816698"/>
          </a:xfrm>
        </p:spPr>
        <p:txBody>
          <a:bodyPr>
            <a:noAutofit/>
          </a:bodyPr>
          <a:lstStyle/>
          <a:p>
            <a:r>
              <a:rPr lang="en-US" dirty="0">
                <a:latin typeface="Times New Roman" panose="02020603050405020304" pitchFamily="18" charset="0"/>
                <a:cs typeface="Times New Roman" panose="02020603050405020304" pitchFamily="18" charset="0"/>
              </a:rPr>
              <a:t>Half life 4hours hence requires to be administered once a daily.</a:t>
            </a:r>
          </a:p>
          <a:p>
            <a:pPr marL="0" indent="0">
              <a:buNone/>
            </a:pPr>
            <a:r>
              <a:rPr lang="en-US" b="1" dirty="0">
                <a:latin typeface="Times New Roman" panose="02020603050405020304" pitchFamily="18" charset="0"/>
                <a:cs typeface="Times New Roman" panose="02020603050405020304" pitchFamily="18" charset="0"/>
              </a:rPr>
              <a:t>Indication;</a:t>
            </a:r>
            <a:r>
              <a:rPr lang="en-US" dirty="0">
                <a:latin typeface="Times New Roman" panose="02020603050405020304" pitchFamily="18" charset="0"/>
                <a:cs typeface="Times New Roman" panose="02020603050405020304" pitchFamily="18" charset="0"/>
              </a:rPr>
              <a:t> Septicemia, Pneumonia, UTI, RTI, soft tissue infections.</a:t>
            </a:r>
          </a:p>
          <a:p>
            <a:pPr marL="0" indent="0">
              <a:buNone/>
            </a:pPr>
            <a:r>
              <a:rPr lang="en-US" b="1" dirty="0">
                <a:latin typeface="Times New Roman" panose="02020603050405020304" pitchFamily="18" charset="0"/>
                <a:cs typeface="Times New Roman" panose="02020603050405020304" pitchFamily="18" charset="0"/>
              </a:rPr>
              <a:t>Contraindication;</a:t>
            </a:r>
          </a:p>
          <a:p>
            <a:r>
              <a:rPr lang="en-US" dirty="0">
                <a:latin typeface="Times New Roman" panose="02020603050405020304" pitchFamily="18" charset="0"/>
                <a:cs typeface="Times New Roman" panose="02020603050405020304" pitchFamily="18" charset="0"/>
              </a:rPr>
              <a:t> penicillin sensitivity</a:t>
            </a:r>
          </a:p>
          <a:p>
            <a:r>
              <a:rPr lang="en-US" dirty="0">
                <a:latin typeface="Times New Roman" panose="02020603050405020304" pitchFamily="18" charset="0"/>
                <a:cs typeface="Times New Roman" panose="02020603050405020304" pitchFamily="18" charset="0"/>
              </a:rPr>
              <a:t>Administer with caution in renal impairment.</a:t>
            </a:r>
          </a:p>
          <a:p>
            <a:r>
              <a:rPr lang="en-US" dirty="0">
                <a:latin typeface="Times New Roman" panose="02020603050405020304" pitchFamily="18" charset="0"/>
                <a:cs typeface="Times New Roman" panose="02020603050405020304" pitchFamily="18" charset="0"/>
              </a:rPr>
              <a:t>Do not administer to infants below 6 weeks.</a:t>
            </a:r>
          </a:p>
          <a:p>
            <a:r>
              <a:rPr lang="en-US" dirty="0">
                <a:latin typeface="Times New Roman" panose="02020603050405020304" pitchFamily="18" charset="0"/>
                <a:cs typeface="Times New Roman" panose="02020603050405020304" pitchFamily="18" charset="0"/>
              </a:rPr>
              <a:t>Cephalosporin hypersensitivity. </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753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A88628-F3AF-40DF-87B5-3C54A5CC6F3C}"/>
              </a:ext>
            </a:extLst>
          </p:cNvPr>
          <p:cNvSpPr>
            <a:spLocks noGrp="1"/>
          </p:cNvSpPr>
          <p:nvPr>
            <p:ph idx="1"/>
          </p:nvPr>
        </p:nvSpPr>
        <p:spPr>
          <a:xfrm>
            <a:off x="628650" y="502276"/>
            <a:ext cx="8000196" cy="5674687"/>
          </a:xfrm>
        </p:spPr>
        <p:txBody>
          <a:bodyPr>
            <a:normAutofit/>
          </a:bodyPr>
          <a:lstStyle/>
          <a:p>
            <a:r>
              <a:rPr lang="en-US" sz="3200" b="1" dirty="0">
                <a:latin typeface="Times New Roman" panose="02020603050405020304" pitchFamily="18" charset="0"/>
                <a:cs typeface="Times New Roman" panose="02020603050405020304" pitchFamily="18" charset="0"/>
              </a:rPr>
              <a:t>Nursing administration</a:t>
            </a:r>
          </a:p>
          <a:p>
            <a:r>
              <a:rPr lang="en-US" sz="3200" dirty="0">
                <a:latin typeface="Times New Roman" panose="02020603050405020304" pitchFamily="18" charset="0"/>
                <a:cs typeface="Times New Roman" panose="02020603050405020304" pitchFamily="18" charset="0"/>
              </a:rPr>
              <a:t> Instruct clients to complete the prescribed course of therapy, even though symptoms may resolve before the full course of antimicrobial treatment is completed. </a:t>
            </a:r>
          </a:p>
          <a:p>
            <a:r>
              <a:rPr lang="en-US" sz="3200" dirty="0">
                <a:latin typeface="Times New Roman" panose="02020603050405020304" pitchFamily="18" charset="0"/>
                <a:cs typeface="Times New Roman" panose="02020603050405020304" pitchFamily="18" charset="0"/>
              </a:rPr>
              <a:t> Advise clients to take oral cephalosporins with food. </a:t>
            </a:r>
          </a:p>
          <a:p>
            <a:r>
              <a:rPr lang="en-US" sz="3200" dirty="0">
                <a:latin typeface="Times New Roman" panose="02020603050405020304" pitchFamily="18" charset="0"/>
                <a:cs typeface="Times New Roman" panose="02020603050405020304" pitchFamily="18" charset="0"/>
              </a:rPr>
              <a:t> Instruct clients to store oral cephalosporin suspensions in a refrigerator.</a:t>
            </a:r>
          </a:p>
        </p:txBody>
      </p:sp>
    </p:spTree>
    <p:extLst>
      <p:ext uri="{BB962C8B-B14F-4D97-AF65-F5344CB8AC3E}">
        <p14:creationId xmlns:p14="http://schemas.microsoft.com/office/powerpoint/2010/main" val="1931099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936FB-6DF0-4976-A126-18D600099201}"/>
              </a:ext>
            </a:extLst>
          </p:cNvPr>
          <p:cNvSpPr>
            <a:spLocks noGrp="1"/>
          </p:cNvSpPr>
          <p:nvPr>
            <p:ph type="title"/>
          </p:nvPr>
        </p:nvSpPr>
        <p:spPr>
          <a:xfrm>
            <a:off x="628650" y="0"/>
            <a:ext cx="7886700" cy="953037"/>
          </a:xfrm>
        </p:spPr>
        <p:txBody>
          <a:bodyPr>
            <a:normAutofit/>
          </a:bodyPr>
          <a:lstStyle/>
          <a:p>
            <a:r>
              <a:rPr lang="en-US" sz="4800" b="1" dirty="0"/>
              <a:t>                    </a:t>
            </a:r>
            <a:r>
              <a:rPr lang="en-US" sz="4800" b="1" dirty="0" err="1" smtClean="0"/>
              <a:t>Tetracyclines</a:t>
            </a:r>
            <a:endParaRPr lang="en-US" sz="4800" b="1" dirty="0"/>
          </a:p>
        </p:txBody>
      </p:sp>
      <p:sp>
        <p:nvSpPr>
          <p:cNvPr id="3" name="Content Placeholder 2">
            <a:extLst>
              <a:ext uri="{FF2B5EF4-FFF2-40B4-BE49-F238E27FC236}">
                <a16:creationId xmlns:a16="http://schemas.microsoft.com/office/drawing/2014/main" xmlns="" id="{643E8C72-9695-44D2-9D50-F85C8E96723A}"/>
              </a:ext>
            </a:extLst>
          </p:cNvPr>
          <p:cNvSpPr>
            <a:spLocks noGrp="1"/>
          </p:cNvSpPr>
          <p:nvPr>
            <p:ph idx="1"/>
          </p:nvPr>
        </p:nvSpPr>
        <p:spPr>
          <a:xfrm>
            <a:off x="501650" y="953037"/>
            <a:ext cx="8013700" cy="5640946"/>
          </a:xfrm>
        </p:spPr>
        <p:txBody>
          <a:bodyPr>
            <a:noAutofit/>
          </a:bodyPr>
          <a:lstStyle/>
          <a:p>
            <a:r>
              <a:rPr lang="en-US" sz="3200" dirty="0">
                <a:latin typeface="Times New Roman" panose="02020603050405020304" pitchFamily="18" charset="0"/>
                <a:cs typeface="Times New Roman" panose="02020603050405020304" pitchFamily="18" charset="0"/>
              </a:rPr>
              <a:t>First isolated in 1948, isolated from Streptomyces fungi. </a:t>
            </a:r>
          </a:p>
          <a:p>
            <a:r>
              <a:rPr lang="en-US" sz="3200" b="1" dirty="0">
                <a:latin typeface="Times New Roman" panose="02020603050405020304" pitchFamily="18" charset="0"/>
                <a:cs typeface="Times New Roman" panose="02020603050405020304" pitchFamily="18" charset="0"/>
              </a:rPr>
              <a:t>Naturally occurring;</a:t>
            </a:r>
          </a:p>
          <a:p>
            <a:pPr marL="0" indent="0">
              <a:buNone/>
            </a:pPr>
            <a:r>
              <a:rPr lang="en-US" sz="3200" dirty="0">
                <a:latin typeface="Times New Roman" panose="02020603050405020304" pitchFamily="18" charset="0"/>
                <a:cs typeface="Times New Roman" panose="02020603050405020304" pitchFamily="18" charset="0"/>
              </a:rPr>
              <a:t>-tetracycline</a:t>
            </a:r>
          </a:p>
          <a:p>
            <a:pPr marL="0" indent="0">
              <a:buNone/>
            </a:pPr>
            <a:r>
              <a:rPr lang="en-US" sz="3200" dirty="0">
                <a:latin typeface="Times New Roman" panose="02020603050405020304" pitchFamily="18" charset="0"/>
                <a:cs typeface="Times New Roman" panose="02020603050405020304" pitchFamily="18" charset="0"/>
              </a:rPr>
              <a:t>-chlortetracycline</a:t>
            </a:r>
          </a:p>
          <a:p>
            <a:pPr marL="0" indent="0">
              <a:buNone/>
            </a:pPr>
            <a:r>
              <a:rPr lang="en-US" sz="3200" dirty="0">
                <a:latin typeface="Times New Roman" panose="02020603050405020304" pitchFamily="18" charset="0"/>
                <a:cs typeface="Times New Roman" panose="02020603050405020304" pitchFamily="18" charset="0"/>
              </a:rPr>
              <a:t>-oxytetracycline</a:t>
            </a:r>
          </a:p>
          <a:p>
            <a:pPr marL="0" indent="0">
              <a:buNone/>
            </a:pPr>
            <a:r>
              <a:rPr lang="en-US" sz="3200" dirty="0">
                <a:latin typeface="Times New Roman" panose="02020603050405020304" pitchFamily="18" charset="0"/>
                <a:cs typeface="Times New Roman" panose="02020603050405020304" pitchFamily="18" charset="0"/>
              </a:rPr>
              <a:t>-demeclocycline</a:t>
            </a:r>
          </a:p>
          <a:p>
            <a:pPr marL="0" indent="0">
              <a:buNone/>
            </a:pPr>
            <a:r>
              <a:rPr lang="en-US" sz="3200" b="1" dirty="0">
                <a:latin typeface="Times New Roman" panose="02020603050405020304" pitchFamily="18" charset="0"/>
                <a:cs typeface="Times New Roman" panose="02020603050405020304" pitchFamily="18" charset="0"/>
              </a:rPr>
              <a:t>Semi-synthetic</a:t>
            </a:r>
          </a:p>
          <a:p>
            <a:pPr marL="0" indent="0">
              <a:buNone/>
            </a:pPr>
            <a:r>
              <a:rPr lang="en-US" sz="3200" dirty="0">
                <a:latin typeface="Times New Roman" panose="02020603050405020304" pitchFamily="18" charset="0"/>
                <a:cs typeface="Times New Roman" panose="02020603050405020304" pitchFamily="18" charset="0"/>
              </a:rPr>
              <a:t>Doxycycline, lymecycline, meclocycline, methacyline, minocycline, rolitetracycline.</a:t>
            </a:r>
          </a:p>
        </p:txBody>
      </p:sp>
    </p:spTree>
    <p:extLst>
      <p:ext uri="{BB962C8B-B14F-4D97-AF65-F5344CB8AC3E}">
        <p14:creationId xmlns:p14="http://schemas.microsoft.com/office/powerpoint/2010/main" val="221870009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35BFD-BB80-4FEE-B9C8-70E1991A6092}"/>
              </a:ext>
            </a:extLst>
          </p:cNvPr>
          <p:cNvSpPr>
            <a:spLocks noGrp="1"/>
          </p:cNvSpPr>
          <p:nvPr>
            <p:ph type="title"/>
          </p:nvPr>
        </p:nvSpPr>
        <p:spPr>
          <a:xfrm>
            <a:off x="628650" y="128789"/>
            <a:ext cx="7886700" cy="940158"/>
          </a:xfrm>
        </p:spPr>
        <p:txBody>
          <a:bodyPr/>
          <a:lstStyle/>
          <a:p>
            <a:r>
              <a:rPr lang="en-US" b="1" dirty="0"/>
              <a:t>                  pharmacokinetics</a:t>
            </a:r>
          </a:p>
        </p:txBody>
      </p:sp>
      <p:sp>
        <p:nvSpPr>
          <p:cNvPr id="3" name="Content Placeholder 2">
            <a:extLst>
              <a:ext uri="{FF2B5EF4-FFF2-40B4-BE49-F238E27FC236}">
                <a16:creationId xmlns:a16="http://schemas.microsoft.com/office/drawing/2014/main" xmlns="" id="{D2A443AC-4CD0-4715-8C9A-D8E8526D6A5A}"/>
              </a:ext>
            </a:extLst>
          </p:cNvPr>
          <p:cNvSpPr>
            <a:spLocks noGrp="1"/>
          </p:cNvSpPr>
          <p:nvPr>
            <p:ph idx="1"/>
          </p:nvPr>
        </p:nvSpPr>
        <p:spPr>
          <a:xfrm>
            <a:off x="528034" y="1056070"/>
            <a:ext cx="8229600" cy="5339836"/>
          </a:xfrm>
        </p:spPr>
        <p:txBody>
          <a:bodyPr>
            <a:noAutofit/>
          </a:bodyPr>
          <a:lstStyle/>
          <a:p>
            <a:r>
              <a:rPr lang="en-US" dirty="0">
                <a:latin typeface="Times New Roman" panose="02020603050405020304" pitchFamily="18" charset="0"/>
                <a:cs typeface="Times New Roman" panose="02020603050405020304" pitchFamily="18" charset="0"/>
              </a:rPr>
              <a:t>Tetracyclines are partially absorbed in the alimentary tract EXCEPT minocycline and doxycycline which have a good absorption.</a:t>
            </a:r>
          </a:p>
          <a:p>
            <a:r>
              <a:rPr lang="en-US" dirty="0">
                <a:latin typeface="Times New Roman" panose="02020603050405020304" pitchFamily="18" charset="0"/>
                <a:cs typeface="Times New Roman" panose="02020603050405020304" pitchFamily="18" charset="0"/>
              </a:rPr>
              <a:t>Absorption is increased in absence of food</a:t>
            </a:r>
          </a:p>
          <a:p>
            <a:r>
              <a:rPr lang="en-US" dirty="0">
                <a:latin typeface="Times New Roman" panose="02020603050405020304" pitchFamily="18" charset="0"/>
                <a:cs typeface="Times New Roman" panose="02020603050405020304" pitchFamily="18" charset="0"/>
              </a:rPr>
              <a:t> antacids and milk decrease absorption as they contain metals like </a:t>
            </a:r>
            <a:r>
              <a:rPr lang="en-US" b="1" dirty="0">
                <a:latin typeface="Times New Roman" panose="02020603050405020304" pitchFamily="18" charset="0"/>
                <a:cs typeface="Times New Roman" panose="02020603050405020304" pitchFamily="18" charset="0"/>
              </a:rPr>
              <a:t>magnesium, calcium, aluminum ,iron </a:t>
            </a:r>
            <a:r>
              <a:rPr lang="en-US" dirty="0">
                <a:latin typeface="Times New Roman" panose="02020603050405020304" pitchFamily="18" charset="0"/>
                <a:cs typeface="Times New Roman" panose="02020603050405020304" pitchFamily="18" charset="0"/>
              </a:rPr>
              <a:t>which chelate with them.</a:t>
            </a:r>
          </a:p>
          <a:p>
            <a:r>
              <a:rPr lang="en-US" b="1" dirty="0">
                <a:latin typeface="Times New Roman" panose="02020603050405020304" pitchFamily="18" charset="0"/>
                <a:cs typeface="Times New Roman" panose="02020603050405020304" pitchFamily="18" charset="0"/>
              </a:rPr>
              <a:t>Distribution</a:t>
            </a:r>
            <a:r>
              <a:rPr lang="en-US" dirty="0">
                <a:latin typeface="Times New Roman" panose="02020603050405020304" pitchFamily="18" charset="0"/>
                <a:cs typeface="Times New Roman" panose="02020603050405020304" pitchFamily="18" charset="0"/>
              </a:rPr>
              <a:t> is narrow but they cross the placenta barrier.</a:t>
            </a:r>
          </a:p>
          <a:p>
            <a:r>
              <a:rPr lang="en-US" b="1" dirty="0">
                <a:latin typeface="Times New Roman" panose="02020603050405020304" pitchFamily="18" charset="0"/>
                <a:cs typeface="Times New Roman" panose="02020603050405020304" pitchFamily="18" charset="0"/>
              </a:rPr>
              <a:t>Metabolism</a:t>
            </a:r>
            <a:r>
              <a:rPr lang="en-US" dirty="0">
                <a:latin typeface="Times New Roman" panose="02020603050405020304" pitchFamily="18" charset="0"/>
                <a:cs typeface="Times New Roman" panose="02020603050405020304" pitchFamily="18" charset="0"/>
              </a:rPr>
              <a:t> is in the liver</a:t>
            </a:r>
          </a:p>
          <a:p>
            <a:r>
              <a:rPr lang="en-US" b="1" dirty="0">
                <a:latin typeface="Times New Roman" panose="02020603050405020304" pitchFamily="18" charset="0"/>
                <a:cs typeface="Times New Roman" panose="02020603050405020304" pitchFamily="18" charset="0"/>
              </a:rPr>
              <a:t>Excretion</a:t>
            </a:r>
            <a:r>
              <a:rPr lang="en-US" dirty="0">
                <a:latin typeface="Times New Roman" panose="02020603050405020304" pitchFamily="18" charset="0"/>
                <a:cs typeface="Times New Roman" panose="02020603050405020304" pitchFamily="18" charset="0"/>
              </a:rPr>
              <a:t> in urine  via glomerular filtration unchanged.</a:t>
            </a:r>
          </a:p>
        </p:txBody>
      </p:sp>
    </p:spTree>
    <p:extLst>
      <p:ext uri="{BB962C8B-B14F-4D97-AF65-F5344CB8AC3E}">
        <p14:creationId xmlns:p14="http://schemas.microsoft.com/office/powerpoint/2010/main" val="36577390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83805-E9C9-4A75-90BA-E319CAE34A4E}"/>
              </a:ext>
            </a:extLst>
          </p:cNvPr>
          <p:cNvSpPr>
            <a:spLocks noGrp="1"/>
          </p:cNvSpPr>
          <p:nvPr>
            <p:ph type="title"/>
          </p:nvPr>
        </p:nvSpPr>
        <p:spPr>
          <a:xfrm>
            <a:off x="628650" y="365126"/>
            <a:ext cx="7886700" cy="1180339"/>
          </a:xfrm>
        </p:spPr>
        <p:txBody>
          <a:bodyPr/>
          <a:lstStyle/>
          <a:p>
            <a:r>
              <a:rPr lang="en-US" b="1" dirty="0"/>
              <a:t>pharmacodynamics</a:t>
            </a:r>
          </a:p>
        </p:txBody>
      </p:sp>
      <p:sp>
        <p:nvSpPr>
          <p:cNvPr id="3" name="Content Placeholder 2">
            <a:extLst>
              <a:ext uri="{FF2B5EF4-FFF2-40B4-BE49-F238E27FC236}">
                <a16:creationId xmlns:a16="http://schemas.microsoft.com/office/drawing/2014/main" xmlns="" id="{AAE30328-6653-4D3C-AAA2-ADB482F5A9D1}"/>
              </a:ext>
            </a:extLst>
          </p:cNvPr>
          <p:cNvSpPr>
            <a:spLocks noGrp="1"/>
          </p:cNvSpPr>
          <p:nvPr>
            <p:ph idx="1"/>
          </p:nvPr>
        </p:nvSpPr>
        <p:spPr>
          <a:xfrm>
            <a:off x="628650" y="1455312"/>
            <a:ext cx="8038832" cy="4829577"/>
          </a:xfrm>
        </p:spPr>
        <p:txBody>
          <a:bodyPr/>
          <a:lstStyle/>
          <a:p>
            <a:r>
              <a:rPr lang="en-US" dirty="0">
                <a:latin typeface="Times New Roman" panose="02020603050405020304" pitchFamily="18" charset="0"/>
                <a:cs typeface="Times New Roman" panose="02020603050405020304" pitchFamily="18" charset="0"/>
              </a:rPr>
              <a:t>Tetracyclines are broad spectrum bacteriostatic.</a:t>
            </a:r>
          </a:p>
          <a:p>
            <a:r>
              <a:rPr lang="en-US" dirty="0">
                <a:latin typeface="Times New Roman" panose="02020603050405020304" pitchFamily="18" charset="0"/>
                <a:cs typeface="Times New Roman" panose="02020603050405020304" pitchFamily="18" charset="0"/>
              </a:rPr>
              <a:t>They inhibit protein synthesis by binding to the 30s sub unit of the bacterial ribosomes.</a:t>
            </a:r>
          </a:p>
          <a:p>
            <a:r>
              <a:rPr lang="en-US" b="1" dirty="0">
                <a:latin typeface="Times New Roman" panose="02020603050405020304" pitchFamily="18" charset="0"/>
                <a:cs typeface="Times New Roman" panose="02020603050405020304" pitchFamily="18" charset="0"/>
              </a:rPr>
              <a:t>Indication;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psittacosis</a:t>
            </a:r>
            <a:r>
              <a:rPr lang="en-US" dirty="0">
                <a:latin typeface="Times New Roman" panose="02020603050405020304" pitchFamily="18" charset="0"/>
                <a:cs typeface="Times New Roman" panose="02020603050405020304" pitchFamily="18" charset="0"/>
              </a:rPr>
              <a:t>, pneumonia, brucellosis, shigellosis, rickettsia diseases e.g. Q fever, typhus, cholera, borrelia ( lame disease, relapsing fever)acne ,amoebic dysentery, spirochetes, protozoa, bacillary dysentery and chlamydia infections</a:t>
            </a:r>
          </a:p>
        </p:txBody>
      </p:sp>
    </p:spTree>
    <p:extLst>
      <p:ext uri="{BB962C8B-B14F-4D97-AF65-F5344CB8AC3E}">
        <p14:creationId xmlns:p14="http://schemas.microsoft.com/office/powerpoint/2010/main" val="270425073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1689F-7708-4E13-B54E-26787526ED2A}"/>
              </a:ext>
            </a:extLst>
          </p:cNvPr>
          <p:cNvSpPr>
            <a:spLocks noGrp="1"/>
          </p:cNvSpPr>
          <p:nvPr>
            <p:ph type="title"/>
          </p:nvPr>
        </p:nvSpPr>
        <p:spPr>
          <a:xfrm>
            <a:off x="645731" y="384119"/>
            <a:ext cx="7854950" cy="994172"/>
          </a:xfrm>
        </p:spPr>
        <p:txBody>
          <a:bodyPr/>
          <a:lstStyle/>
          <a:p>
            <a:r>
              <a:rPr lang="en-US" b="1" dirty="0" smtClean="0"/>
              <a:t>aminoglycosides</a:t>
            </a:r>
            <a:endParaRPr lang="en-US" b="1" dirty="0"/>
          </a:p>
        </p:txBody>
      </p:sp>
      <p:sp>
        <p:nvSpPr>
          <p:cNvPr id="3" name="Content Placeholder 2">
            <a:extLst>
              <a:ext uri="{FF2B5EF4-FFF2-40B4-BE49-F238E27FC236}">
                <a16:creationId xmlns:a16="http://schemas.microsoft.com/office/drawing/2014/main" xmlns="" id="{B8E741FA-1599-46B6-B669-2A8165B51CB9}"/>
              </a:ext>
            </a:extLst>
          </p:cNvPr>
          <p:cNvSpPr>
            <a:spLocks noGrp="1"/>
          </p:cNvSpPr>
          <p:nvPr>
            <p:ph idx="1"/>
          </p:nvPr>
        </p:nvSpPr>
        <p:spPr>
          <a:xfrm>
            <a:off x="592427" y="1558344"/>
            <a:ext cx="7961559" cy="4790941"/>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Examples;</a:t>
            </a:r>
          </a:p>
          <a:p>
            <a:pPr marL="0" indent="0">
              <a:buNone/>
            </a:pPr>
            <a:r>
              <a:rPr lang="en-US" dirty="0">
                <a:latin typeface="Times New Roman" panose="02020603050405020304" pitchFamily="18" charset="0"/>
                <a:cs typeface="Times New Roman" panose="02020603050405020304" pitchFamily="18" charset="0"/>
              </a:rPr>
              <a:t>Gentamycin,  kanamycin, amikacin, tobramycin, streptomycin, neomycin, </a:t>
            </a:r>
          </a:p>
          <a:p>
            <a:pPr marL="0" indent="0">
              <a:buNone/>
            </a:pPr>
            <a:r>
              <a:rPr lang="en-US" dirty="0">
                <a:latin typeface="Times New Roman" panose="02020603050405020304" pitchFamily="18" charset="0"/>
                <a:cs typeface="Times New Roman" panose="02020603050405020304" pitchFamily="18" charset="0"/>
              </a:rPr>
              <a:t>They are always used in combination of beta lactam antibiotic  because of their synergism effect.</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pharmacokinetics; </a:t>
            </a:r>
            <a:r>
              <a:rPr lang="en-US" dirty="0">
                <a:latin typeface="Times New Roman" panose="02020603050405020304" pitchFamily="18" charset="0"/>
                <a:cs typeface="Times New Roman" panose="02020603050405020304" pitchFamily="18" charset="0"/>
              </a:rPr>
              <a:t>they are water soluble hence hey not absorbed through the gut .</a:t>
            </a:r>
          </a:p>
          <a:p>
            <a:pPr marL="0" indent="0">
              <a:buNone/>
            </a:pPr>
            <a:r>
              <a:rPr lang="en-US" dirty="0">
                <a:latin typeface="Times New Roman" panose="02020603050405020304" pitchFamily="18" charset="0"/>
                <a:cs typeface="Times New Roman" panose="02020603050405020304" pitchFamily="18" charset="0"/>
              </a:rPr>
              <a:t>They are given IM/IV route</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distribution; </a:t>
            </a:r>
            <a:r>
              <a:rPr lang="en-US" dirty="0">
                <a:latin typeface="Times New Roman" panose="02020603050405020304" pitchFamily="18" charset="0"/>
                <a:cs typeface="Times New Roman" panose="02020603050405020304" pitchFamily="18" charset="0"/>
              </a:rPr>
              <a:t>narrowly distributed  hence do not cross the blood brain barrier.</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319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77EC0-FA29-4AF6-88E4-7A3C6023383C}"/>
              </a:ext>
            </a:extLst>
          </p:cNvPr>
          <p:cNvSpPr>
            <a:spLocks noGrp="1"/>
          </p:cNvSpPr>
          <p:nvPr>
            <p:ph type="title"/>
          </p:nvPr>
        </p:nvSpPr>
        <p:spPr>
          <a:xfrm>
            <a:off x="437882" y="115911"/>
            <a:ext cx="8500056" cy="1674252"/>
          </a:xfrm>
        </p:spPr>
        <p:txBody>
          <a:bodyPr>
            <a:noAutofit/>
          </a:bodyPr>
          <a:lstStyle/>
          <a:p>
            <a:r>
              <a:rPr lang="en-US" dirty="0"/>
              <a:t>         </a:t>
            </a:r>
            <a:r>
              <a:rPr lang="en-US" dirty="0" smtClean="0"/>
              <a:t>                                            </a:t>
            </a:r>
            <a:r>
              <a:rPr lang="en-US" b="1" dirty="0" smtClean="0"/>
              <a:t>Pharmacodynamics/mechanism </a:t>
            </a:r>
            <a:r>
              <a:rPr lang="en-US" b="1" dirty="0"/>
              <a:t>of action</a:t>
            </a:r>
          </a:p>
        </p:txBody>
      </p:sp>
      <p:sp>
        <p:nvSpPr>
          <p:cNvPr id="3" name="Content Placeholder 2">
            <a:extLst>
              <a:ext uri="{FF2B5EF4-FFF2-40B4-BE49-F238E27FC236}">
                <a16:creationId xmlns:a16="http://schemas.microsoft.com/office/drawing/2014/main" xmlns="" id="{FEB2B254-3AEC-4E7E-9E84-202A3C9839CC}"/>
              </a:ext>
            </a:extLst>
          </p:cNvPr>
          <p:cNvSpPr>
            <a:spLocks noGrp="1"/>
          </p:cNvSpPr>
          <p:nvPr>
            <p:ph idx="1"/>
          </p:nvPr>
        </p:nvSpPr>
        <p:spPr>
          <a:xfrm>
            <a:off x="628649" y="1893193"/>
            <a:ext cx="8206257" cy="4765184"/>
          </a:xfrm>
        </p:spPr>
        <p:txBody>
          <a:bodyPr>
            <a:normAutofit/>
          </a:bodyPr>
          <a:lstStyle/>
          <a:p>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are bactericidal act by binding to the 30s ribosomal sub unit and they inhibit bacterial protein synthesis.</a:t>
            </a:r>
          </a:p>
          <a:p>
            <a:r>
              <a:rPr lang="en-US" b="1" dirty="0">
                <a:latin typeface="Times New Roman" panose="02020603050405020304" pitchFamily="18" charset="0"/>
                <a:cs typeface="Times New Roman" panose="02020603050405020304" pitchFamily="18" charset="0"/>
              </a:rPr>
              <a:t>Drug interaction;</a:t>
            </a:r>
          </a:p>
          <a:p>
            <a:r>
              <a:rPr lang="en-US" dirty="0">
                <a:latin typeface="Times New Roman" panose="02020603050405020304" pitchFamily="18" charset="0"/>
                <a:cs typeface="Times New Roman" panose="02020603050405020304" pitchFamily="18" charset="0"/>
              </a:rPr>
              <a:t>-muscle weakness or paralysis  when given with neural muscular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blocking agent.</a:t>
            </a:r>
          </a:p>
          <a:p>
            <a:r>
              <a:rPr lang="en-US" dirty="0">
                <a:latin typeface="Times New Roman" panose="02020603050405020304" pitchFamily="18" charset="0"/>
                <a:cs typeface="Times New Roman" panose="02020603050405020304" pitchFamily="18" charset="0"/>
              </a:rPr>
              <a:t>Ototoxicity when given with ototoxic agent.</a:t>
            </a:r>
          </a:p>
          <a:p>
            <a:r>
              <a:rPr lang="en-US" dirty="0">
                <a:latin typeface="Times New Roman" panose="02020603050405020304" pitchFamily="18" charset="0"/>
                <a:cs typeface="Times New Roman" panose="02020603050405020304" pitchFamily="18" charset="0"/>
              </a:rPr>
              <a:t>Synergic effect when give with beta lactam antibiotic . </a:t>
            </a:r>
          </a:p>
          <a:p>
            <a:r>
              <a:rPr lang="en-US" dirty="0">
                <a:latin typeface="Times New Roman" panose="02020603050405020304" pitchFamily="18" charset="0"/>
                <a:cs typeface="Times New Roman" panose="02020603050405020304" pitchFamily="18" charset="0"/>
              </a:rPr>
              <a:t>Bone marrow depression when give with bone marrow depressing agents.</a:t>
            </a:r>
          </a:p>
        </p:txBody>
      </p:sp>
    </p:spTree>
    <p:extLst>
      <p:ext uri="{BB962C8B-B14F-4D97-AF65-F5344CB8AC3E}">
        <p14:creationId xmlns:p14="http://schemas.microsoft.com/office/powerpoint/2010/main" val="5418113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78EF0-C771-47C4-92EC-5EB51DBD9EB0}"/>
              </a:ext>
            </a:extLst>
          </p:cNvPr>
          <p:cNvSpPr>
            <a:spLocks noGrp="1"/>
          </p:cNvSpPr>
          <p:nvPr>
            <p:ph type="title"/>
          </p:nvPr>
        </p:nvSpPr>
        <p:spPr>
          <a:xfrm>
            <a:off x="641529" y="231819"/>
            <a:ext cx="7886700" cy="540913"/>
          </a:xfrm>
        </p:spPr>
        <p:txBody>
          <a:bodyPr>
            <a:noAutofit/>
          </a:bodyPr>
          <a:lstStyle/>
          <a:p>
            <a:r>
              <a:rPr lang="en-US" b="1" dirty="0">
                <a:latin typeface="Times New Roman" panose="02020603050405020304" pitchFamily="18" charset="0"/>
                <a:cs typeface="Times New Roman" panose="02020603050405020304" pitchFamily="18" charset="0"/>
              </a:rPr>
              <a:t>Unwanted effects </a:t>
            </a:r>
          </a:p>
        </p:txBody>
      </p:sp>
      <p:sp>
        <p:nvSpPr>
          <p:cNvPr id="3" name="Content Placeholder 2">
            <a:extLst>
              <a:ext uri="{FF2B5EF4-FFF2-40B4-BE49-F238E27FC236}">
                <a16:creationId xmlns:a16="http://schemas.microsoft.com/office/drawing/2014/main" xmlns="" id="{DD892172-97C1-4B6E-A0F0-E214AEADA703}"/>
              </a:ext>
            </a:extLst>
          </p:cNvPr>
          <p:cNvSpPr>
            <a:spLocks noGrp="1"/>
          </p:cNvSpPr>
          <p:nvPr>
            <p:ph idx="1"/>
          </p:nvPr>
        </p:nvSpPr>
        <p:spPr>
          <a:xfrm>
            <a:off x="450761" y="978793"/>
            <a:ext cx="8448539" cy="5666705"/>
          </a:xfrm>
        </p:spPr>
        <p:txBody>
          <a:bodyPr>
            <a:noAutofit/>
          </a:bodyPr>
          <a:lstStyle/>
          <a:p>
            <a:r>
              <a:rPr lang="en-US" dirty="0">
                <a:latin typeface="Times New Roman" panose="02020603050405020304" pitchFamily="18" charset="0"/>
                <a:cs typeface="Times New Roman" panose="02020603050405020304" pitchFamily="18" charset="0"/>
              </a:rPr>
              <a:t>Have serious un wanted effects and that are dose dependent </a:t>
            </a:r>
            <a:r>
              <a:rPr lang="en-US" b="1" dirty="0" smtClean="0">
                <a:latin typeface="Times New Roman" panose="02020603050405020304" pitchFamily="18" charset="0"/>
                <a:cs typeface="Times New Roman" panose="02020603050405020304" pitchFamily="18" charset="0"/>
              </a:rPr>
              <a:t>these </a:t>
            </a:r>
            <a:r>
              <a:rPr lang="en-US" b="1" dirty="0">
                <a:latin typeface="Times New Roman" panose="02020603050405020304" pitchFamily="18" charset="0"/>
                <a:cs typeface="Times New Roman" panose="02020603050405020304" pitchFamily="18" charset="0"/>
              </a:rPr>
              <a:t>are;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nausea</a:t>
            </a:r>
            <a:r>
              <a:rPr lang="en-US" dirty="0">
                <a:latin typeface="Times New Roman" panose="02020603050405020304" pitchFamily="18" charset="0"/>
                <a:cs typeface="Times New Roman" panose="02020603050405020304" pitchFamily="18" charset="0"/>
              </a:rPr>
              <a:t>, vomiting,  diarrhea , lethargy, hypersensitivity and headache</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Others </a:t>
            </a:r>
            <a:r>
              <a:rPr lang="en-US" b="1" dirty="0" smtClean="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nephrotoxicity, ototoxicity</a:t>
            </a:r>
            <a:r>
              <a:rPr lang="en-US" dirty="0">
                <a:latin typeface="Times New Roman" panose="02020603050405020304" pitchFamily="18" charset="0"/>
                <a:cs typeface="Times New Roman" panose="02020603050405020304" pitchFamily="18" charset="0"/>
              </a:rPr>
              <a:t>, bone marrow depression, neuromuscular blockade, palpitation, numbness, tingling sensation, depression and disorientation. </a:t>
            </a:r>
          </a:p>
          <a:p>
            <a:pPr marL="0" indent="0">
              <a:buNone/>
            </a:pPr>
            <a:r>
              <a:rPr lang="en-US" b="1" dirty="0">
                <a:latin typeface="Times New Roman" panose="02020603050405020304" pitchFamily="18" charset="0"/>
                <a:cs typeface="Times New Roman" panose="02020603050405020304" pitchFamily="18" charset="0"/>
              </a:rPr>
              <a:t>Contraindication </a:t>
            </a:r>
          </a:p>
          <a:p>
            <a:r>
              <a:rPr lang="en-US" dirty="0">
                <a:latin typeface="Times New Roman" panose="02020603050405020304" pitchFamily="18" charset="0"/>
                <a:cs typeface="Times New Roman" panose="02020603050405020304" pitchFamily="18" charset="0"/>
              </a:rPr>
              <a:t>Patients with </a:t>
            </a:r>
            <a:r>
              <a:rPr lang="en-US" b="1" dirty="0">
                <a:latin typeface="Times New Roman" panose="02020603050405020304" pitchFamily="18" charset="0"/>
                <a:cs typeface="Times New Roman" panose="02020603050405020304" pitchFamily="18" charset="0"/>
              </a:rPr>
              <a:t>hearing deficit </a:t>
            </a:r>
            <a:r>
              <a:rPr lang="en-US" dirty="0">
                <a:latin typeface="Times New Roman" panose="02020603050405020304" pitchFamily="18" charset="0"/>
                <a:cs typeface="Times New Roman" panose="02020603050405020304" pitchFamily="18" charset="0"/>
              </a:rPr>
              <a:t>because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damage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cranial nerve(vestibular cochlear/auditory nerve)</a:t>
            </a:r>
          </a:p>
          <a:p>
            <a:r>
              <a:rPr lang="en-US" b="1" dirty="0">
                <a:latin typeface="Times New Roman" panose="02020603050405020304" pitchFamily="18" charset="0"/>
                <a:cs typeface="Times New Roman" panose="02020603050405020304" pitchFamily="18" charset="0"/>
              </a:rPr>
              <a:t>Myasthenia gravis </a:t>
            </a:r>
            <a:r>
              <a:rPr lang="en-US" dirty="0">
                <a:latin typeface="Times New Roman" panose="02020603050405020304" pitchFamily="18" charset="0"/>
                <a:cs typeface="Times New Roman" panose="02020603050405020304" pitchFamily="18" charset="0"/>
              </a:rPr>
              <a:t>since they cause neural muscular blockade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407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9664A-F93E-45BD-8331-2D1DA5A868D3}"/>
              </a:ext>
            </a:extLst>
          </p:cNvPr>
          <p:cNvSpPr>
            <a:spLocks noGrp="1"/>
          </p:cNvSpPr>
          <p:nvPr>
            <p:ph type="title"/>
          </p:nvPr>
        </p:nvSpPr>
        <p:spPr>
          <a:xfrm>
            <a:off x="628650" y="223458"/>
            <a:ext cx="7886700" cy="420485"/>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xmlns="" id="{7A4F3C14-D95D-4F5C-B2DB-A3BACFA8B218}"/>
              </a:ext>
            </a:extLst>
          </p:cNvPr>
          <p:cNvSpPr>
            <a:spLocks noGrp="1"/>
          </p:cNvSpPr>
          <p:nvPr>
            <p:ph idx="1"/>
          </p:nvPr>
        </p:nvSpPr>
        <p:spPr>
          <a:xfrm>
            <a:off x="476517" y="643943"/>
            <a:ext cx="8152327" cy="5417109"/>
          </a:xfrm>
        </p:spPr>
        <p:txBody>
          <a:bodyPr>
            <a:noAutofit/>
          </a:bodyPr>
          <a:lstStyle/>
          <a:p>
            <a:r>
              <a:rPr lang="en-US" sz="3200" b="1" dirty="0">
                <a:latin typeface="Times New Roman" panose="02020603050405020304" pitchFamily="18" charset="0"/>
                <a:cs typeface="Times New Roman" panose="02020603050405020304" pitchFamily="18" charset="0"/>
              </a:rPr>
              <a:t>Idiosyncratic reactions: </a:t>
            </a:r>
            <a:r>
              <a:rPr lang="en-US" sz="3200" dirty="0">
                <a:latin typeface="Times New Roman" panose="02020603050405020304" pitchFamily="18" charset="0"/>
                <a:cs typeface="Times New Roman" panose="02020603050405020304" pitchFamily="18" charset="0"/>
              </a:rPr>
              <a:t>this is genetically determined, un expected response to a drug. The response may take the form of  extreme sensitivity to low doses or extreme insensitivity to high doses to the drug.</a:t>
            </a:r>
          </a:p>
          <a:p>
            <a:r>
              <a:rPr lang="en-US" sz="3200" b="1" dirty="0">
                <a:latin typeface="Times New Roman" panose="02020603050405020304" pitchFamily="18" charset="0"/>
                <a:cs typeface="Times New Roman" panose="02020603050405020304" pitchFamily="18" charset="0"/>
              </a:rPr>
              <a:t>Chain reaction: </a:t>
            </a:r>
            <a:r>
              <a:rPr lang="en-US" sz="3200" dirty="0">
                <a:latin typeface="Times New Roman" panose="02020603050405020304" pitchFamily="18" charset="0"/>
                <a:cs typeface="Times New Roman" panose="02020603050405020304" pitchFamily="18" charset="0"/>
              </a:rPr>
              <a:t>Medication are often added to a regime to control side effects of other drugs. This can initiate a chain reaction e.g. cortisone is prescribed to treat a serious inflammatory condition it can cause hypertension, ulcers, diabetes and a reactivation  of arrested tuberculosis. </a:t>
            </a:r>
          </a:p>
        </p:txBody>
      </p:sp>
    </p:spTree>
    <p:extLst>
      <p:ext uri="{BB962C8B-B14F-4D97-AF65-F5344CB8AC3E}">
        <p14:creationId xmlns:p14="http://schemas.microsoft.com/office/powerpoint/2010/main" val="8139796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Patients with </a:t>
            </a:r>
            <a:r>
              <a:rPr lang="en-US" b="1" dirty="0">
                <a:latin typeface="Times New Roman" panose="02020603050405020304" pitchFamily="18" charset="0"/>
                <a:cs typeface="Times New Roman" panose="02020603050405020304" pitchFamily="18" charset="0"/>
              </a:rPr>
              <a:t>severe renal disease </a:t>
            </a:r>
            <a:r>
              <a:rPr lang="en-US" dirty="0">
                <a:latin typeface="Times New Roman" panose="02020603050405020304" pitchFamily="18" charset="0"/>
                <a:cs typeface="Times New Roman" panose="02020603050405020304" pitchFamily="18" charset="0"/>
              </a:rPr>
              <a:t>as they are nephrotoxic</a:t>
            </a:r>
          </a:p>
          <a:p>
            <a:r>
              <a:rPr lang="en-US" dirty="0">
                <a:latin typeface="Times New Roman" panose="02020603050405020304" pitchFamily="18" charset="0"/>
                <a:cs typeface="Times New Roman" panose="02020603050405020304" pitchFamily="18" charset="0"/>
              </a:rPr>
              <a:t>Hypersensitivity</a:t>
            </a:r>
          </a:p>
          <a:p>
            <a:r>
              <a:rPr lang="en-US" dirty="0">
                <a:latin typeface="Times New Roman" panose="02020603050405020304" pitchFamily="18" charset="0"/>
                <a:cs typeface="Times New Roman" panose="02020603050405020304" pitchFamily="18" charset="0"/>
              </a:rPr>
              <a:t>Neonates, </a:t>
            </a:r>
            <a:r>
              <a:rPr lang="en-US" dirty="0" smtClean="0">
                <a:latin typeface="Times New Roman" panose="02020603050405020304" pitchFamily="18" charset="0"/>
                <a:cs typeface="Times New Roman" panose="02020603050405020304" pitchFamily="18" charset="0"/>
              </a:rPr>
              <a:t>geriatrics</a:t>
            </a:r>
            <a:r>
              <a:rPr lang="en-US" dirty="0">
                <a:latin typeface="Times New Roman" panose="02020603050405020304" pitchFamily="18" charset="0"/>
                <a:cs typeface="Times New Roman" panose="02020603050405020304" pitchFamily="18" charset="0"/>
              </a:rPr>
              <a:t>, infant, botulism and patients with </a:t>
            </a:r>
            <a:r>
              <a:rPr lang="en-US" dirty="0" err="1" smtClean="0">
                <a:latin typeface="Times New Roman" panose="02020603050405020304" pitchFamily="18" charset="0"/>
                <a:cs typeface="Times New Roman" panose="02020603050405020304" pitchFamily="18" charset="0"/>
              </a:rPr>
              <a:t>packinsonism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51637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987815-3EAD-4398-9F72-BD5E400938BC}"/>
              </a:ext>
            </a:extLst>
          </p:cNvPr>
          <p:cNvSpPr>
            <a:spLocks noGrp="1"/>
          </p:cNvSpPr>
          <p:nvPr>
            <p:ph type="title"/>
          </p:nvPr>
        </p:nvSpPr>
        <p:spPr>
          <a:xfrm>
            <a:off x="643944" y="171944"/>
            <a:ext cx="7886700" cy="755336"/>
          </a:xfrm>
        </p:spPr>
        <p:txBody>
          <a:bodyPr/>
          <a:lstStyle/>
          <a:p>
            <a:r>
              <a:rPr lang="en-US" b="1" dirty="0" smtClean="0"/>
              <a:t>Gentamycin</a:t>
            </a:r>
            <a:endParaRPr lang="en-US" b="1" dirty="0"/>
          </a:p>
        </p:txBody>
      </p:sp>
      <p:sp>
        <p:nvSpPr>
          <p:cNvPr id="3" name="Content Placeholder 2">
            <a:extLst>
              <a:ext uri="{FF2B5EF4-FFF2-40B4-BE49-F238E27FC236}">
                <a16:creationId xmlns:a16="http://schemas.microsoft.com/office/drawing/2014/main" xmlns="" id="{2385A782-BD4F-4972-921D-5D88647566CA}"/>
              </a:ext>
            </a:extLst>
          </p:cNvPr>
          <p:cNvSpPr>
            <a:spLocks noGrp="1"/>
          </p:cNvSpPr>
          <p:nvPr>
            <p:ph idx="1"/>
          </p:nvPr>
        </p:nvSpPr>
        <p:spPr>
          <a:xfrm>
            <a:off x="437883" y="927280"/>
            <a:ext cx="8345509" cy="5692460"/>
          </a:xfrm>
        </p:spPr>
        <p:txBody>
          <a:bodyPr>
            <a:noAutofit/>
          </a:bodyPr>
          <a:lstStyle/>
          <a:p>
            <a:r>
              <a:rPr lang="en-US" dirty="0">
                <a:latin typeface="Times New Roman" panose="02020603050405020304" pitchFamily="18" charset="0"/>
                <a:cs typeface="Times New Roman" panose="02020603050405020304" pitchFamily="18" charset="0"/>
              </a:rPr>
              <a:t>This is the most active aminoglycoside.</a:t>
            </a:r>
          </a:p>
          <a:p>
            <a:r>
              <a:rPr lang="en-US" dirty="0">
                <a:latin typeface="Times New Roman" panose="02020603050405020304" pitchFamily="18" charset="0"/>
                <a:cs typeface="Times New Roman" panose="02020603050405020304" pitchFamily="18" charset="0"/>
              </a:rPr>
              <a:t>Half life 2-3 hours and reaches peak plasma concentration within 30 minute.</a:t>
            </a:r>
          </a:p>
          <a:p>
            <a:r>
              <a:rPr lang="en-US" b="1" dirty="0">
                <a:latin typeface="Times New Roman" panose="02020603050405020304" pitchFamily="18" charset="0"/>
                <a:cs typeface="Times New Roman" panose="02020603050405020304" pitchFamily="18" charset="0"/>
              </a:rPr>
              <a:t>route</a:t>
            </a:r>
            <a:r>
              <a:rPr lang="en-US" dirty="0">
                <a:latin typeface="Times New Roman" panose="02020603050405020304" pitchFamily="18" charset="0"/>
                <a:cs typeface="Times New Roman" panose="02020603050405020304" pitchFamily="18" charset="0"/>
              </a:rPr>
              <a:t> of administration IM/IV. </a:t>
            </a:r>
          </a:p>
          <a:p>
            <a:r>
              <a:rPr lang="en-US" b="1" dirty="0">
                <a:latin typeface="Times New Roman" panose="02020603050405020304" pitchFamily="18" charset="0"/>
                <a:cs typeface="Times New Roman" panose="02020603050405020304" pitchFamily="18" charset="0"/>
              </a:rPr>
              <a:t>indication</a:t>
            </a:r>
            <a:r>
              <a:rPr lang="en-US" dirty="0">
                <a:latin typeface="Times New Roman" panose="02020603050405020304" pitchFamily="18" charset="0"/>
                <a:cs typeface="Times New Roman" panose="02020603050405020304" pitchFamily="18" charset="0"/>
              </a:rPr>
              <a:t> gram negative and gram positive; </a:t>
            </a:r>
            <a:r>
              <a:rPr lang="en-US" b="1" dirty="0">
                <a:latin typeface="Times New Roman" panose="02020603050405020304" pitchFamily="18" charset="0"/>
                <a:cs typeface="Times New Roman" panose="02020603050405020304" pitchFamily="18" charset="0"/>
              </a:rPr>
              <a:t>septicemia, meningitis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endocarditis, UTI, neonatal sepsis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acute pyelonephritis </a:t>
            </a:r>
            <a:r>
              <a:rPr lang="en-US" dirty="0">
                <a:latin typeface="Times New Roman" panose="02020603050405020304" pitchFamily="18" charset="0"/>
                <a:cs typeface="Times New Roman" panose="02020603050405020304" pitchFamily="18" charset="0"/>
              </a:rPr>
              <a:t>among other infections. </a:t>
            </a:r>
          </a:p>
          <a:p>
            <a:r>
              <a:rPr lang="en-US" b="1" dirty="0">
                <a:latin typeface="Times New Roman" panose="02020603050405020304" pitchFamily="18" charset="0"/>
                <a:cs typeface="Times New Roman" panose="02020603050405020304" pitchFamily="18" charset="0"/>
              </a:rPr>
              <a:t>Contraindications; </a:t>
            </a:r>
            <a:r>
              <a:rPr lang="en-US" dirty="0">
                <a:latin typeface="Times New Roman" panose="02020603050405020304" pitchFamily="18" charset="0"/>
                <a:cs typeface="Times New Roman" panose="02020603050405020304" pitchFamily="18" charset="0"/>
              </a:rPr>
              <a:t>is like for the other aminoglycoside.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dosage adults </a:t>
            </a:r>
            <a:r>
              <a:rPr lang="en-US" dirty="0">
                <a:latin typeface="Times New Roman" panose="02020603050405020304" pitchFamily="18" charset="0"/>
                <a:cs typeface="Times New Roman" panose="02020603050405020304" pitchFamily="18" charset="0"/>
              </a:rPr>
              <a:t>GIVE 2-5 MG/kg body weight daily 8hrly for 7 days. Reduce the dose in renal impairment and the elderly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3208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4F1E6-8C80-485B-B98C-24C2C707559C}"/>
              </a:ext>
            </a:extLst>
          </p:cNvPr>
          <p:cNvSpPr>
            <a:spLocks noGrp="1"/>
          </p:cNvSpPr>
          <p:nvPr>
            <p:ph type="title"/>
          </p:nvPr>
        </p:nvSpPr>
        <p:spPr>
          <a:xfrm>
            <a:off x="628650" y="184821"/>
            <a:ext cx="7886700" cy="742457"/>
          </a:xfrm>
        </p:spPr>
        <p:txBody>
          <a:bodyPr/>
          <a:lstStyle/>
          <a:p>
            <a:r>
              <a:rPr lang="en-US" b="1" dirty="0" err="1" smtClean="0"/>
              <a:t>Cont</a:t>
            </a:r>
            <a:r>
              <a:rPr lang="en-US" dirty="0" smtClean="0"/>
              <a:t>’          </a:t>
            </a:r>
            <a:endParaRPr lang="en-US" b="1" dirty="0"/>
          </a:p>
        </p:txBody>
      </p:sp>
      <p:sp>
        <p:nvSpPr>
          <p:cNvPr id="3" name="Content Placeholder 2">
            <a:extLst>
              <a:ext uri="{FF2B5EF4-FFF2-40B4-BE49-F238E27FC236}">
                <a16:creationId xmlns:a16="http://schemas.microsoft.com/office/drawing/2014/main" xmlns="" id="{8D02DAED-2539-423D-96A7-69DE8C460E87}"/>
              </a:ext>
            </a:extLst>
          </p:cNvPr>
          <p:cNvSpPr>
            <a:spLocks noGrp="1"/>
          </p:cNvSpPr>
          <p:nvPr>
            <p:ph idx="1"/>
          </p:nvPr>
        </p:nvSpPr>
        <p:spPr>
          <a:xfrm>
            <a:off x="628650" y="1107583"/>
            <a:ext cx="7886700" cy="5069380"/>
          </a:xfrm>
        </p:spPr>
        <p:txBody>
          <a:bodyPr>
            <a:noAutofit/>
          </a:bodyPr>
          <a:lstStyle/>
          <a:p>
            <a:r>
              <a:rPr lang="en-US" b="1" dirty="0">
                <a:latin typeface="Times New Roman" panose="02020603050405020304" pitchFamily="18" charset="0"/>
                <a:cs typeface="Times New Roman" panose="02020603050405020304" pitchFamily="18" charset="0"/>
              </a:rPr>
              <a:t>Children below 2wks </a:t>
            </a:r>
            <a:r>
              <a:rPr lang="en-US" dirty="0">
                <a:latin typeface="Times New Roman" panose="02020603050405020304" pitchFamily="18" charset="0"/>
                <a:cs typeface="Times New Roman" panose="02020603050405020304" pitchFamily="18" charset="0"/>
              </a:rPr>
              <a:t>3mgs/kg body weight every 12 hours.</a:t>
            </a:r>
          </a:p>
          <a:p>
            <a:r>
              <a:rPr lang="en-US" dirty="0">
                <a:latin typeface="Times New Roman" panose="02020603050405020304" pitchFamily="18" charset="0"/>
                <a:cs typeface="Times New Roman" panose="02020603050405020304" pitchFamily="18" charset="0"/>
              </a:rPr>
              <a:t>Those aged 2wks-12years 2mg/kg every 8 hourly.</a:t>
            </a:r>
          </a:p>
          <a:p>
            <a:r>
              <a:rPr lang="en-US" dirty="0" smtClean="0">
                <a:latin typeface="Times New Roman" panose="02020603050405020304" pitchFamily="18" charset="0"/>
                <a:cs typeface="Times New Roman" panose="02020603050405020304" pitchFamily="18" charset="0"/>
              </a:rPr>
              <a:t>Aminoglycoside </a:t>
            </a:r>
            <a:r>
              <a:rPr lang="en-US" dirty="0">
                <a:latin typeface="Times New Roman" panose="02020603050405020304" pitchFamily="18" charset="0"/>
                <a:cs typeface="Times New Roman" panose="02020603050405020304" pitchFamily="18" charset="0"/>
              </a:rPr>
              <a:t>can replace penicillin in penicillin sensitive patients</a:t>
            </a:r>
          </a:p>
          <a:p>
            <a:r>
              <a:rPr lang="en-US" b="1" dirty="0">
                <a:latin typeface="Times New Roman" panose="02020603050405020304" pitchFamily="18" charset="0"/>
                <a:cs typeface="Times New Roman" panose="02020603050405020304" pitchFamily="18" charset="0"/>
              </a:rPr>
              <a:t>Gentamycin</a:t>
            </a:r>
            <a:r>
              <a:rPr lang="en-US" dirty="0">
                <a:latin typeface="Times New Roman" panose="02020603050405020304" pitchFamily="18" charset="0"/>
                <a:cs typeface="Times New Roman" panose="02020603050405020304" pitchFamily="18" charset="0"/>
              </a:rPr>
              <a:t> combine with penicillin have a synergic antibiotic effect expands the spectrum of antibiotics activity and prevent emergence of resistance..</a:t>
            </a:r>
          </a:p>
          <a:p>
            <a:r>
              <a:rPr lang="en-US" b="1" dirty="0">
                <a:latin typeface="Times New Roman" panose="02020603050405020304" pitchFamily="18" charset="0"/>
                <a:cs typeface="Times New Roman" panose="02020603050405020304" pitchFamily="18" charset="0"/>
              </a:rPr>
              <a:t>Neomycin</a:t>
            </a:r>
            <a:r>
              <a:rPr lang="en-US" dirty="0">
                <a:latin typeface="Times New Roman" panose="02020603050405020304" pitchFamily="18" charset="0"/>
                <a:cs typeface="Times New Roman" panose="02020603050405020304" pitchFamily="18" charset="0"/>
              </a:rPr>
              <a:t> and</a:t>
            </a:r>
            <a:r>
              <a:rPr lang="en-US" b="1" dirty="0">
                <a:latin typeface="Times New Roman" panose="02020603050405020304" pitchFamily="18" charset="0"/>
                <a:cs typeface="Times New Roman" panose="02020603050405020304" pitchFamily="18" charset="0"/>
              </a:rPr>
              <a:t> kanamycin </a:t>
            </a:r>
            <a:r>
              <a:rPr lang="en-US" dirty="0">
                <a:latin typeface="Times New Roman" panose="02020603050405020304" pitchFamily="18" charset="0"/>
                <a:cs typeface="Times New Roman" panose="02020603050405020304" pitchFamily="18" charset="0"/>
              </a:rPr>
              <a:t>can be used for hepatic coma to reduce normal flora and therefore ammonia gas formation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44710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 Amikacin</a:t>
            </a:r>
            <a:r>
              <a:rPr lang="en-US" dirty="0">
                <a:latin typeface="Times New Roman" panose="02020603050405020304" pitchFamily="18" charset="0"/>
                <a:cs typeface="Times New Roman" panose="02020603050405020304" pitchFamily="18" charset="0"/>
              </a:rPr>
              <a:t> has broadest antibacterial spectrum because it is stable to 8 of the 9 classified aminoglycoside inactivating enzymes whereas gentamycin is inactivated by five of them.</a:t>
            </a:r>
          </a:p>
          <a:p>
            <a:r>
              <a:rPr lang="en-US" b="1" dirty="0" smtClean="0">
                <a:latin typeface="Times New Roman" panose="02020603050405020304" pitchFamily="18" charset="0"/>
                <a:cs typeface="Times New Roman" panose="02020603050405020304" pitchFamily="18" charset="0"/>
              </a:rPr>
              <a:t>Amikacin </a:t>
            </a:r>
            <a:r>
              <a:rPr lang="en-US" dirty="0">
                <a:latin typeface="Times New Roman" panose="02020603050405020304" pitchFamily="18" charset="0"/>
                <a:cs typeface="Times New Roman" panose="02020603050405020304" pitchFamily="18" charset="0"/>
              </a:rPr>
              <a:t>is  indicated for serious gram negative infections resistant to gentamycin.</a:t>
            </a:r>
          </a:p>
          <a:p>
            <a:r>
              <a:rPr lang="en-US" dirty="0">
                <a:latin typeface="Times New Roman" panose="02020603050405020304" pitchFamily="18" charset="0"/>
                <a:cs typeface="Times New Roman" panose="02020603050405020304" pitchFamily="18" charset="0"/>
              </a:rPr>
              <a:t> Neomycin and </a:t>
            </a:r>
            <a:r>
              <a:rPr lang="en-US" dirty="0" err="1">
                <a:latin typeface="Times New Roman" panose="02020603050405020304" pitchFamily="18" charset="0"/>
                <a:cs typeface="Times New Roman" panose="02020603050405020304" pitchFamily="18" charset="0"/>
              </a:rPr>
              <a:t>framycetin</a:t>
            </a:r>
            <a:r>
              <a:rPr lang="en-US" dirty="0">
                <a:latin typeface="Times New Roman" panose="02020603050405020304" pitchFamily="18" charset="0"/>
                <a:cs typeface="Times New Roman" panose="02020603050405020304" pitchFamily="18" charset="0"/>
              </a:rPr>
              <a:t> are too toxic for systemic use hence used topically for treatment of </a:t>
            </a:r>
            <a:r>
              <a:rPr lang="en-US" b="1" dirty="0" err="1">
                <a:latin typeface="Times New Roman" panose="02020603050405020304" pitchFamily="18" charset="0"/>
                <a:cs typeface="Times New Roman" panose="02020603050405020304" pitchFamily="18" charset="0"/>
              </a:rPr>
              <a:t>aer</a:t>
            </a:r>
            <a:r>
              <a:rPr lang="en-US" b="1" dirty="0">
                <a:latin typeface="Times New Roman" panose="02020603050405020304" pitchFamily="18" charset="0"/>
                <a:cs typeface="Times New Roman" panose="02020603050405020304" pitchFamily="18" charset="0"/>
              </a:rPr>
              <a:t>, nose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skin</a:t>
            </a:r>
            <a:r>
              <a:rPr lang="en-US" dirty="0">
                <a:latin typeface="Times New Roman" panose="02020603050405020304" pitchFamily="18" charset="0"/>
                <a:cs typeface="Times New Roman" panose="02020603050405020304" pitchFamily="18" charset="0"/>
              </a:rPr>
              <a:t> infections.</a:t>
            </a:r>
          </a:p>
          <a:p>
            <a:endParaRPr lang="en-US" dirty="0"/>
          </a:p>
        </p:txBody>
      </p:sp>
    </p:spTree>
    <p:extLst>
      <p:ext uri="{BB962C8B-B14F-4D97-AF65-F5344CB8AC3E}">
        <p14:creationId xmlns:p14="http://schemas.microsoft.com/office/powerpoint/2010/main" val="294952306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22F77-9351-460D-8E62-8876976E606D}"/>
              </a:ext>
            </a:extLst>
          </p:cNvPr>
          <p:cNvSpPr>
            <a:spLocks noGrp="1"/>
          </p:cNvSpPr>
          <p:nvPr>
            <p:ph type="title"/>
          </p:nvPr>
        </p:nvSpPr>
        <p:spPr/>
        <p:txBody>
          <a:bodyPr/>
          <a:lstStyle/>
          <a:p>
            <a:r>
              <a:rPr lang="en-US" dirty="0"/>
              <a:t>                           </a:t>
            </a:r>
            <a:r>
              <a:rPr lang="en-US" b="1" dirty="0"/>
              <a:t>quinolones</a:t>
            </a:r>
            <a:br>
              <a:rPr lang="en-US" b="1" dirty="0"/>
            </a:br>
            <a:endParaRPr lang="en-US" b="1" dirty="0"/>
          </a:p>
        </p:txBody>
      </p:sp>
      <p:sp>
        <p:nvSpPr>
          <p:cNvPr id="3" name="Content Placeholder 2">
            <a:extLst>
              <a:ext uri="{FF2B5EF4-FFF2-40B4-BE49-F238E27FC236}">
                <a16:creationId xmlns:a16="http://schemas.microsoft.com/office/drawing/2014/main" xmlns="" id="{29309315-209D-4EEA-9649-C4498BFDC86E}"/>
              </a:ext>
            </a:extLst>
          </p:cNvPr>
          <p:cNvSpPr>
            <a:spLocks noGrp="1"/>
          </p:cNvSpPr>
          <p:nvPr>
            <p:ph idx="1"/>
          </p:nvPr>
        </p:nvSpPr>
        <p:spPr>
          <a:xfrm>
            <a:off x="628650" y="1094704"/>
            <a:ext cx="7886700" cy="5422006"/>
          </a:xfrm>
        </p:spPr>
        <p:txBody>
          <a:bodyPr>
            <a:noAutofit/>
          </a:bodyPr>
          <a:lstStyle/>
          <a:p>
            <a:r>
              <a:rPr lang="en-US" dirty="0">
                <a:latin typeface="Times New Roman" panose="02020603050405020304" pitchFamily="18" charset="0"/>
                <a:cs typeface="Times New Roman" panose="02020603050405020304" pitchFamily="18" charset="0"/>
              </a:rPr>
              <a:t>these are broad spectrum antibiotic though some like nalidixic acid and cinoxacin have a narrow antibacterial spectrum.</a:t>
            </a:r>
          </a:p>
          <a:p>
            <a:pPr marL="0" indent="0">
              <a:buNone/>
            </a:pPr>
            <a:r>
              <a:rPr lang="en-US" dirty="0">
                <a:latin typeface="Times New Roman" panose="02020603050405020304" pitchFamily="18" charset="0"/>
                <a:cs typeface="Times New Roman" panose="02020603050405020304" pitchFamily="18" charset="0"/>
              </a:rPr>
              <a:t>other newer quinolones include</a:t>
            </a:r>
          </a:p>
          <a:p>
            <a:r>
              <a:rPr lang="en-US" b="1" dirty="0">
                <a:latin typeface="Times New Roman" panose="02020603050405020304" pitchFamily="18" charset="0"/>
                <a:cs typeface="Times New Roman" panose="02020603050405020304" pitchFamily="18" charset="0"/>
              </a:rPr>
              <a:t>norfloxacin</a:t>
            </a: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Ciprofloxacin</a:t>
            </a:r>
          </a:p>
          <a:p>
            <a:r>
              <a:rPr lang="en-US" b="1" dirty="0">
                <a:latin typeface="Times New Roman" panose="02020603050405020304" pitchFamily="18" charset="0"/>
                <a:cs typeface="Times New Roman" panose="02020603050405020304" pitchFamily="18" charset="0"/>
              </a:rPr>
              <a:t>Ofloxacin</a:t>
            </a:r>
          </a:p>
          <a:p>
            <a:r>
              <a:rPr lang="en-US" b="1" dirty="0">
                <a:latin typeface="Times New Roman" panose="02020603050405020304" pitchFamily="18" charset="0"/>
                <a:cs typeface="Times New Roman" panose="02020603050405020304" pitchFamily="18" charset="0"/>
              </a:rPr>
              <a:t>Levofloxacin</a:t>
            </a:r>
          </a:p>
          <a:p>
            <a:r>
              <a:rPr lang="en-US" b="1" dirty="0">
                <a:latin typeface="Times New Roman" panose="02020603050405020304" pitchFamily="18" charset="0"/>
                <a:cs typeface="Times New Roman" panose="02020603050405020304" pitchFamily="18" charset="0"/>
              </a:rPr>
              <a:t>Acrofloxacin</a:t>
            </a:r>
          </a:p>
          <a:p>
            <a:r>
              <a:rPr lang="en-US" b="1" dirty="0">
                <a:latin typeface="Times New Roman" panose="02020603050405020304" pitchFamily="18" charset="0"/>
                <a:cs typeface="Times New Roman" panose="02020603050405020304" pitchFamily="18" charset="0"/>
              </a:rPr>
              <a:t>pefloxacin</a:t>
            </a:r>
          </a:p>
        </p:txBody>
      </p:sp>
    </p:spTree>
    <p:extLst>
      <p:ext uri="{BB962C8B-B14F-4D97-AF65-F5344CB8AC3E}">
        <p14:creationId xmlns:p14="http://schemas.microsoft.com/office/powerpoint/2010/main" val="336404653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23604-6548-44D1-B2E1-1189D635BE8E}"/>
              </a:ext>
            </a:extLst>
          </p:cNvPr>
          <p:cNvSpPr>
            <a:spLocks noGrp="1"/>
          </p:cNvSpPr>
          <p:nvPr>
            <p:ph type="title"/>
          </p:nvPr>
        </p:nvSpPr>
        <p:spPr/>
        <p:txBody>
          <a:bodyPr/>
          <a:lstStyle/>
          <a:p>
            <a:r>
              <a:rPr lang="en-US" b="1" dirty="0"/>
              <a:t>Pharmacodynamics </a:t>
            </a:r>
          </a:p>
        </p:txBody>
      </p:sp>
      <p:sp>
        <p:nvSpPr>
          <p:cNvPr id="3" name="Content Placeholder 2">
            <a:extLst>
              <a:ext uri="{FF2B5EF4-FFF2-40B4-BE49-F238E27FC236}">
                <a16:creationId xmlns:a16="http://schemas.microsoft.com/office/drawing/2014/main" xmlns="" id="{CFF49F48-6A5B-4A45-B21D-83FFD3C9C2B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They are act by inhibiting bacterial DNA  gyrase the enzyme that maintains the Helical twist/structure of the DNA.</a:t>
            </a:r>
          </a:p>
          <a:p>
            <a:r>
              <a:rPr lang="en-US" dirty="0">
                <a:latin typeface="Times New Roman" panose="02020603050405020304" pitchFamily="18" charset="0"/>
                <a:cs typeface="Times New Roman" panose="02020603050405020304" pitchFamily="18" charset="0"/>
              </a:rPr>
              <a:t>They are </a:t>
            </a:r>
            <a:r>
              <a:rPr lang="en-US" b="1" dirty="0">
                <a:latin typeface="Times New Roman" panose="02020603050405020304" pitchFamily="18" charset="0"/>
                <a:cs typeface="Times New Roman" panose="02020603050405020304" pitchFamily="18" charset="0"/>
              </a:rPr>
              <a:t>bactericidal</a:t>
            </a:r>
            <a:r>
              <a:rPr lang="en-US" dirty="0">
                <a:latin typeface="Times New Roman" panose="02020603050405020304" pitchFamily="18" charset="0"/>
                <a:cs typeface="Times New Roman" panose="02020603050405020304" pitchFamily="18" charset="0"/>
              </a:rPr>
              <a:t> but some are </a:t>
            </a:r>
            <a:r>
              <a:rPr lang="en-US" b="1" dirty="0">
                <a:latin typeface="Times New Roman" panose="02020603050405020304" pitchFamily="18" charset="0"/>
                <a:cs typeface="Times New Roman" panose="02020603050405020304" pitchFamily="18" charset="0"/>
              </a:rPr>
              <a:t>bacteriostatic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71601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E6963-DDA2-4A48-AAC2-37559EC5F2A6}"/>
              </a:ext>
            </a:extLst>
          </p:cNvPr>
          <p:cNvSpPr>
            <a:spLocks noGrp="1"/>
          </p:cNvSpPr>
          <p:nvPr>
            <p:ph type="title"/>
          </p:nvPr>
        </p:nvSpPr>
        <p:spPr>
          <a:xfrm>
            <a:off x="628649" y="184822"/>
            <a:ext cx="7886700" cy="703820"/>
          </a:xfrm>
        </p:spPr>
        <p:txBody>
          <a:bodyPr/>
          <a:lstStyle/>
          <a:p>
            <a:r>
              <a:rPr lang="en-US" b="1" dirty="0" smtClean="0"/>
              <a:t>Pharmacokinetics</a:t>
            </a:r>
            <a:endParaRPr lang="en-US" b="1" dirty="0"/>
          </a:p>
        </p:txBody>
      </p:sp>
      <p:sp>
        <p:nvSpPr>
          <p:cNvPr id="3" name="Content Placeholder 2">
            <a:extLst>
              <a:ext uri="{FF2B5EF4-FFF2-40B4-BE49-F238E27FC236}">
                <a16:creationId xmlns:a16="http://schemas.microsoft.com/office/drawing/2014/main" xmlns="" id="{67566D64-23B3-427E-B928-EB4D2298FCEA}"/>
              </a:ext>
            </a:extLst>
          </p:cNvPr>
          <p:cNvSpPr>
            <a:spLocks noGrp="1"/>
          </p:cNvSpPr>
          <p:nvPr>
            <p:ph idx="1"/>
          </p:nvPr>
        </p:nvSpPr>
        <p:spPr>
          <a:xfrm>
            <a:off x="628649" y="888642"/>
            <a:ext cx="8244895" cy="5743978"/>
          </a:xfrm>
        </p:spPr>
        <p:txBody>
          <a:bodyPr>
            <a:noAutofit/>
          </a:bodyPr>
          <a:lstStyle/>
          <a:p>
            <a:r>
              <a:rPr lang="en-US" dirty="0">
                <a:latin typeface="Times New Roman" panose="02020603050405020304" pitchFamily="18" charset="0"/>
                <a:cs typeface="Times New Roman" panose="02020603050405020304" pitchFamily="18" charset="0"/>
              </a:rPr>
              <a:t>Quinolones are absorbed in the gut though aluminum and magnesium antacid interfere with the </a:t>
            </a:r>
            <a:r>
              <a:rPr lang="en-US" b="1" dirty="0">
                <a:latin typeface="Times New Roman" panose="02020603050405020304" pitchFamily="18" charset="0"/>
                <a:cs typeface="Times New Roman" panose="02020603050405020304" pitchFamily="18" charset="0"/>
              </a:rPr>
              <a:t>absorption</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Distribution </a:t>
            </a:r>
            <a:r>
              <a:rPr lang="en-US" dirty="0">
                <a:latin typeface="Times New Roman" panose="02020603050405020304" pitchFamily="18" charset="0"/>
                <a:cs typeface="Times New Roman" panose="02020603050405020304" pitchFamily="18" charset="0"/>
              </a:rPr>
              <a:t>wide distribution such that they cross the placenta  and are distributed in breast milk.</a:t>
            </a:r>
          </a:p>
          <a:p>
            <a:r>
              <a:rPr lang="en-US" dirty="0">
                <a:latin typeface="Times New Roman" panose="02020603050405020304" pitchFamily="18" charset="0"/>
                <a:cs typeface="Times New Roman" panose="02020603050405020304" pitchFamily="18" charset="0"/>
              </a:rPr>
              <a:t>They are concentrated in the lungs, kidneys, prostate, and phagocytes.</a:t>
            </a:r>
          </a:p>
          <a:p>
            <a:r>
              <a:rPr lang="en-US" dirty="0">
                <a:latin typeface="Times New Roman" panose="02020603050405020304" pitchFamily="18" charset="0"/>
                <a:cs typeface="Times New Roman" panose="02020603050405020304" pitchFamily="18" charset="0"/>
              </a:rPr>
              <a:t>They don’t cross the BBB except ofloxacin and pefloxacin.</a:t>
            </a:r>
          </a:p>
          <a:p>
            <a:r>
              <a:rPr lang="en-US" b="1" dirty="0">
                <a:latin typeface="Times New Roman" panose="02020603050405020304" pitchFamily="18" charset="0"/>
                <a:cs typeface="Times New Roman" panose="02020603050405020304" pitchFamily="18" charset="0"/>
              </a:rPr>
              <a:t>Metabolism  </a:t>
            </a:r>
            <a:r>
              <a:rPr lang="en-US" dirty="0">
                <a:latin typeface="Times New Roman" panose="02020603050405020304" pitchFamily="18" charset="0"/>
                <a:cs typeface="Times New Roman" panose="02020603050405020304" pitchFamily="18" charset="0"/>
              </a:rPr>
              <a:t>they under go hepatic metabolism with a variable half life</a:t>
            </a:r>
          </a:p>
          <a:p>
            <a:r>
              <a:rPr lang="en-US" dirty="0">
                <a:latin typeface="Times New Roman" panose="02020603050405020304" pitchFamily="18" charset="0"/>
                <a:cs typeface="Times New Roman" panose="02020603050405020304" pitchFamily="18" charset="0"/>
              </a:rPr>
              <a:t>Norfloxacin and ciprofloxacin half life of 2-3 hours, 5 hour ofloxacin, perfloxacin10 hour.</a:t>
            </a:r>
          </a:p>
          <a:p>
            <a:r>
              <a:rPr lang="en-US" b="1" dirty="0">
                <a:latin typeface="Times New Roman" panose="02020603050405020304" pitchFamily="18" charset="0"/>
                <a:cs typeface="Times New Roman" panose="02020603050405020304" pitchFamily="18" charset="0"/>
              </a:rPr>
              <a:t>Excretion</a:t>
            </a:r>
            <a:r>
              <a:rPr lang="en-US" dirty="0">
                <a:latin typeface="Times New Roman" panose="02020603050405020304" pitchFamily="18" charset="0"/>
                <a:cs typeface="Times New Roman" panose="02020603050405020304" pitchFamily="18" charset="0"/>
              </a:rPr>
              <a:t>/elimination via renal and biliary.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45505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E2F7A-F0DC-4F7A-9106-08E8AB4AB413}"/>
              </a:ext>
            </a:extLst>
          </p:cNvPr>
          <p:cNvSpPr>
            <a:spLocks noGrp="1"/>
          </p:cNvSpPr>
          <p:nvPr>
            <p:ph type="title"/>
          </p:nvPr>
        </p:nvSpPr>
        <p:spPr>
          <a:xfrm>
            <a:off x="628650" y="159065"/>
            <a:ext cx="7886700" cy="935640"/>
          </a:xfrm>
        </p:spPr>
        <p:txBody>
          <a:bodyPr/>
          <a:lstStyle/>
          <a:p>
            <a:r>
              <a:rPr lang="en-US" b="1" dirty="0"/>
              <a:t>Adverse effects</a:t>
            </a:r>
          </a:p>
        </p:txBody>
      </p:sp>
      <p:sp>
        <p:nvSpPr>
          <p:cNvPr id="3" name="Content Placeholder 2">
            <a:extLst>
              <a:ext uri="{FF2B5EF4-FFF2-40B4-BE49-F238E27FC236}">
                <a16:creationId xmlns:a16="http://schemas.microsoft.com/office/drawing/2014/main" xmlns="" id="{78BE8190-35F5-47F2-8F5D-75403F95C2C9}"/>
              </a:ext>
            </a:extLst>
          </p:cNvPr>
          <p:cNvSpPr>
            <a:spLocks noGrp="1"/>
          </p:cNvSpPr>
          <p:nvPr>
            <p:ph idx="1"/>
          </p:nvPr>
        </p:nvSpPr>
        <p:spPr>
          <a:xfrm>
            <a:off x="628650" y="1094705"/>
            <a:ext cx="7886700" cy="5082258"/>
          </a:xfrm>
        </p:spPr>
        <p:txBody>
          <a:bodyPr/>
          <a:lstStyle/>
          <a:p>
            <a:r>
              <a:rPr lang="en-US" dirty="0">
                <a:latin typeface="Times New Roman" panose="02020603050405020304" pitchFamily="18" charset="0"/>
                <a:cs typeface="Times New Roman" panose="02020603050405020304" pitchFamily="18" charset="0"/>
              </a:rPr>
              <a:t>GIT effects like nausea, vomiting, and diarrhea </a:t>
            </a:r>
          </a:p>
          <a:p>
            <a:r>
              <a:rPr lang="en-US" dirty="0">
                <a:latin typeface="Times New Roman" panose="02020603050405020304" pitchFamily="18" charset="0"/>
                <a:cs typeface="Times New Roman" panose="02020603050405020304" pitchFamily="18" charset="0"/>
              </a:rPr>
              <a:t>CNS effects like dizziness, headache, confusion and convulsions.</a:t>
            </a:r>
          </a:p>
          <a:p>
            <a:r>
              <a:rPr lang="en-US" dirty="0">
                <a:latin typeface="Times New Roman" panose="02020603050405020304" pitchFamily="18" charset="0"/>
                <a:cs typeface="Times New Roman" panose="02020603050405020304" pitchFamily="18" charset="0"/>
              </a:rPr>
              <a:t>Allergic reactions in form of skin rashes, </a:t>
            </a:r>
          </a:p>
          <a:p>
            <a:pPr marL="0" indent="0">
              <a:buNone/>
            </a:pPr>
            <a:r>
              <a:rPr lang="en-US" dirty="0">
                <a:latin typeface="Times New Roman" panose="02020603050405020304" pitchFamily="18" charset="0"/>
                <a:cs typeface="Times New Roman" panose="02020603050405020304" pitchFamily="18" charset="0"/>
              </a:rPr>
              <a:t>They are reported to cause arthropathy in immature animals hence not recommended for children and adolescence unless the benefit out ways the risk.</a:t>
            </a:r>
          </a:p>
          <a:p>
            <a:r>
              <a:rPr lang="en-US" dirty="0">
                <a:latin typeface="Times New Roman" panose="02020603050405020304" pitchFamily="18" charset="0"/>
                <a:cs typeface="Times New Roman" panose="02020603050405020304" pitchFamily="18" charset="0"/>
              </a:rPr>
              <a:t>Photosensitivity</a:t>
            </a:r>
          </a:p>
          <a:p>
            <a:r>
              <a:rPr lang="en-US" dirty="0">
                <a:latin typeface="Times New Roman" panose="02020603050405020304" pitchFamily="18" charset="0"/>
                <a:cs typeface="Times New Roman" panose="02020603050405020304" pitchFamily="18" charset="0"/>
              </a:rPr>
              <a:t>Bone marrow suppression.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16806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1FA8C-10F5-4BF6-A364-9D5E61CDE8A8}"/>
              </a:ext>
            </a:extLst>
          </p:cNvPr>
          <p:cNvSpPr>
            <a:spLocks noGrp="1"/>
          </p:cNvSpPr>
          <p:nvPr>
            <p:ph type="title"/>
          </p:nvPr>
        </p:nvSpPr>
        <p:spPr>
          <a:xfrm>
            <a:off x="628650" y="236338"/>
            <a:ext cx="7886700" cy="858366"/>
          </a:xfrm>
        </p:spPr>
        <p:txBody>
          <a:bodyPr>
            <a:noAutofit/>
          </a:bodyPr>
          <a:lstStyle/>
          <a:p>
            <a:r>
              <a:rPr lang="en-US" sz="4800" b="1" dirty="0" smtClean="0"/>
              <a:t>contraindication                                         </a:t>
            </a:r>
            <a:endParaRPr lang="en-US" sz="4800" b="1" dirty="0"/>
          </a:p>
        </p:txBody>
      </p:sp>
      <p:sp>
        <p:nvSpPr>
          <p:cNvPr id="3" name="Content Placeholder 2">
            <a:extLst>
              <a:ext uri="{FF2B5EF4-FFF2-40B4-BE49-F238E27FC236}">
                <a16:creationId xmlns:a16="http://schemas.microsoft.com/office/drawing/2014/main" xmlns="" id="{561AEC48-C108-456F-94F2-C81180BFBEBC}"/>
              </a:ext>
            </a:extLst>
          </p:cNvPr>
          <p:cNvSpPr>
            <a:spLocks noGrp="1"/>
          </p:cNvSpPr>
          <p:nvPr>
            <p:ph idx="1"/>
          </p:nvPr>
        </p:nvSpPr>
        <p:spPr>
          <a:xfrm>
            <a:off x="628650" y="1159098"/>
            <a:ext cx="8232016" cy="5473522"/>
          </a:xfrm>
        </p:spPr>
        <p:txBody>
          <a:bodyPr>
            <a:noAutofit/>
          </a:bodyPr>
          <a:lstStyle/>
          <a:p>
            <a:r>
              <a:rPr lang="en-US" dirty="0">
                <a:latin typeface="Times New Roman" panose="02020603050405020304" pitchFamily="18" charset="0"/>
                <a:cs typeface="Times New Roman" panose="02020603050405020304" pitchFamily="18" charset="0"/>
              </a:rPr>
              <a:t>History of epilepsy or seizures.</a:t>
            </a:r>
          </a:p>
          <a:p>
            <a:r>
              <a:rPr lang="en-US" dirty="0">
                <a:latin typeface="Times New Roman" panose="02020603050405020304" pitchFamily="18" charset="0"/>
                <a:cs typeface="Times New Roman" panose="02020603050405020304" pitchFamily="18" charset="0"/>
              </a:rPr>
              <a:t>Glucose-7-phosphatedehydrogenase deficiency.</a:t>
            </a:r>
          </a:p>
          <a:p>
            <a:r>
              <a:rPr lang="en-US" dirty="0">
                <a:latin typeface="Times New Roman" panose="02020603050405020304" pitchFamily="18" charset="0"/>
                <a:cs typeface="Times New Roman" panose="02020603050405020304" pitchFamily="18" charset="0"/>
              </a:rPr>
              <a:t>Myasthenia gravis.</a:t>
            </a:r>
          </a:p>
          <a:p>
            <a:r>
              <a:rPr lang="en-US" dirty="0">
                <a:latin typeface="Times New Roman" panose="02020603050405020304" pitchFamily="18" charset="0"/>
                <a:cs typeface="Times New Roman" panose="02020603050405020304" pitchFamily="18" charset="0"/>
              </a:rPr>
              <a:t>Pregnancy and breast feeding.</a:t>
            </a:r>
          </a:p>
          <a:p>
            <a:pPr marL="0" indent="0">
              <a:buNone/>
            </a:pPr>
            <a:r>
              <a:rPr lang="en-US" b="1" dirty="0">
                <a:latin typeface="Times New Roman" panose="02020603050405020304" pitchFamily="18" charset="0"/>
                <a:cs typeface="Times New Roman" panose="02020603050405020304" pitchFamily="18" charset="0"/>
              </a:rPr>
              <a:t>Indication; </a:t>
            </a:r>
            <a:r>
              <a:rPr lang="en-US" dirty="0">
                <a:latin typeface="Times New Roman" panose="02020603050405020304" pitchFamily="18" charset="0"/>
                <a:cs typeface="Times New Roman" panose="02020603050405020304" pitchFamily="18" charset="0"/>
              </a:rPr>
              <a:t>quinolones are basically indicated for  UTI ciprofloxacin has a broader spectrum of antibacterial activity. </a:t>
            </a:r>
          </a:p>
          <a:p>
            <a:pPr marL="0" indent="0">
              <a:buNone/>
            </a:pPr>
            <a:r>
              <a:rPr lang="en-US" dirty="0">
                <a:latin typeface="Times New Roman" panose="02020603050405020304" pitchFamily="18" charset="0"/>
                <a:cs typeface="Times New Roman" panose="02020603050405020304" pitchFamily="18" charset="0"/>
              </a:rPr>
              <a:t>These are often caused by gram negative organisms like E.coli, proteus  spp. Therefore infections like complicated UTI, inversive otitis externa, salmonella typhi infection, gonorrhea, bacteria prostatitis and cervicitis.</a:t>
            </a: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91072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err="1" smtClean="0"/>
              <a:t>Cont</a:t>
            </a:r>
            <a:r>
              <a:rPr lang="en-US" sz="4800" b="1" dirty="0" smtClean="0"/>
              <a:t>’</a:t>
            </a:r>
            <a:endParaRPr lang="en-US" sz="4800" b="1"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They are also indicated for anthrax which has been used as a biological warfare.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 </a:t>
            </a:r>
            <a:r>
              <a:rPr lang="en-US" dirty="0">
                <a:latin typeface="Times New Roman" panose="02020603050405020304" pitchFamily="18" charset="0"/>
                <a:cs typeface="Times New Roman" panose="02020603050405020304" pitchFamily="18" charset="0"/>
              </a:rPr>
              <a:t>the soldiers can take quinolones just before they go to war just in case they are at risk of exposure to anthrax.</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99548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Cumulative reaction: </a:t>
            </a:r>
            <a:r>
              <a:rPr lang="en-US" dirty="0">
                <a:latin typeface="Times New Roman" panose="02020603050405020304" pitchFamily="18" charset="0"/>
                <a:cs typeface="Times New Roman" panose="02020603050405020304" pitchFamily="18" charset="0"/>
              </a:rPr>
              <a:t>Drugs accumulate in the body whenever the dosage exceeds the amount the body  can eliminate through metabolism or excretion</a:t>
            </a:r>
          </a:p>
          <a:p>
            <a:r>
              <a:rPr lang="en-US" b="1" dirty="0">
                <a:latin typeface="Times New Roman" panose="02020603050405020304" pitchFamily="18" charset="0"/>
                <a:cs typeface="Times New Roman" panose="02020603050405020304" pitchFamily="18" charset="0"/>
              </a:rPr>
              <a:t>Tolerance and dependence: Tolerance </a:t>
            </a:r>
            <a:r>
              <a:rPr lang="en-US" dirty="0">
                <a:latin typeface="Times New Roman" panose="02020603050405020304" pitchFamily="18" charset="0"/>
                <a:cs typeface="Times New Roman" panose="02020603050405020304" pitchFamily="18" charset="0"/>
              </a:rPr>
              <a:t>occurs when a person no longer responds to the drug in the way that person initially responded as a result of continued use of the drug causing a need to increase dose of a drug to achieve the same effect.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811582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D03B91-6BE1-45F6-96A6-9C830933FF79}"/>
              </a:ext>
            </a:extLst>
          </p:cNvPr>
          <p:cNvSpPr>
            <a:spLocks noGrp="1"/>
          </p:cNvSpPr>
          <p:nvPr>
            <p:ph type="title"/>
          </p:nvPr>
        </p:nvSpPr>
        <p:spPr>
          <a:xfrm>
            <a:off x="628650" y="365126"/>
            <a:ext cx="7886700" cy="948519"/>
          </a:xfrm>
        </p:spPr>
        <p:txBody>
          <a:bodyPr/>
          <a:lstStyle/>
          <a:p>
            <a:r>
              <a:rPr lang="en-US" dirty="0"/>
              <a:t> </a:t>
            </a:r>
            <a:r>
              <a:rPr lang="en-US" b="1" dirty="0"/>
              <a:t>drug interactions</a:t>
            </a:r>
          </a:p>
        </p:txBody>
      </p:sp>
      <p:sp>
        <p:nvSpPr>
          <p:cNvPr id="3" name="Content Placeholder 2">
            <a:extLst>
              <a:ext uri="{FF2B5EF4-FFF2-40B4-BE49-F238E27FC236}">
                <a16:creationId xmlns:a16="http://schemas.microsoft.com/office/drawing/2014/main" xmlns="" id="{DA58AD1A-0DC3-4F4A-9D32-0897C343B852}"/>
              </a:ext>
            </a:extLst>
          </p:cNvPr>
          <p:cNvSpPr>
            <a:spLocks noGrp="1"/>
          </p:cNvSpPr>
          <p:nvPr>
            <p:ph idx="1"/>
          </p:nvPr>
        </p:nvSpPr>
        <p:spPr>
          <a:xfrm>
            <a:off x="628650" y="1184856"/>
            <a:ext cx="7886700" cy="4992107"/>
          </a:xfrm>
        </p:spPr>
        <p:txBody>
          <a:bodyPr/>
          <a:lstStyle/>
          <a:p>
            <a:r>
              <a:rPr lang="en-US" dirty="0">
                <a:latin typeface="Times New Roman" panose="02020603050405020304" pitchFamily="18" charset="0"/>
                <a:cs typeface="Times New Roman" panose="02020603050405020304" pitchFamily="18" charset="0"/>
              </a:rPr>
              <a:t>These antibiotics are enzyme (cytochrome p-450) inhibitor hence interact with other drugs at metabolism e.g. theophylline, warfarin, and caffeine.</a:t>
            </a:r>
          </a:p>
          <a:p>
            <a:r>
              <a:rPr lang="en-US" dirty="0">
                <a:latin typeface="Times New Roman" panose="02020603050405020304" pitchFamily="18" charset="0"/>
                <a:cs typeface="Times New Roman" panose="02020603050405020304" pitchFamily="18" charset="0"/>
              </a:rPr>
              <a:t>NSAIDS and quinolones causes an increase in the risk of convulsion.</a:t>
            </a:r>
          </a:p>
          <a:p>
            <a:r>
              <a:rPr lang="en-US" dirty="0">
                <a:latin typeface="Times New Roman" panose="02020603050405020304" pitchFamily="18" charset="0"/>
                <a:cs typeface="Times New Roman" panose="02020603050405020304" pitchFamily="18" charset="0"/>
              </a:rPr>
              <a:t>NSAIDS tends to potentiate the effect.</a:t>
            </a:r>
          </a:p>
        </p:txBody>
      </p:sp>
    </p:spTree>
    <p:extLst>
      <p:ext uri="{BB962C8B-B14F-4D97-AF65-F5344CB8AC3E}">
        <p14:creationId xmlns:p14="http://schemas.microsoft.com/office/powerpoint/2010/main" val="10594143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0742E-D797-4A61-B467-A77F1B244064}"/>
              </a:ext>
            </a:extLst>
          </p:cNvPr>
          <p:cNvSpPr>
            <a:spLocks noGrp="1"/>
          </p:cNvSpPr>
          <p:nvPr>
            <p:ph type="title"/>
          </p:nvPr>
        </p:nvSpPr>
        <p:spPr>
          <a:xfrm>
            <a:off x="628650" y="141668"/>
            <a:ext cx="7886700" cy="798491"/>
          </a:xfrm>
        </p:spPr>
        <p:txBody>
          <a:bodyPr>
            <a:normAutofit/>
          </a:bodyPr>
          <a:lstStyle/>
          <a:p>
            <a:r>
              <a:rPr lang="en-US" b="1" dirty="0" smtClean="0"/>
              <a:t>ciprofloxacin</a:t>
            </a:r>
            <a:endParaRPr lang="en-US" b="1" dirty="0"/>
          </a:p>
        </p:txBody>
      </p:sp>
      <p:sp>
        <p:nvSpPr>
          <p:cNvPr id="3" name="Content Placeholder 2">
            <a:extLst>
              <a:ext uri="{FF2B5EF4-FFF2-40B4-BE49-F238E27FC236}">
                <a16:creationId xmlns:a16="http://schemas.microsoft.com/office/drawing/2014/main" xmlns="" id="{0FD495CA-7298-4A47-9606-F6944856A9AB}"/>
              </a:ext>
            </a:extLst>
          </p:cNvPr>
          <p:cNvSpPr>
            <a:spLocks noGrp="1"/>
          </p:cNvSpPr>
          <p:nvPr>
            <p:ph idx="1"/>
          </p:nvPr>
        </p:nvSpPr>
        <p:spPr>
          <a:xfrm>
            <a:off x="628650" y="1223492"/>
            <a:ext cx="8077468" cy="5087155"/>
          </a:xfrm>
        </p:spPr>
        <p:txBody>
          <a:bodyPr>
            <a:noAutofit/>
          </a:bodyPr>
          <a:lstStyle/>
          <a:p>
            <a:r>
              <a:rPr lang="en-US" dirty="0">
                <a:latin typeface="Times New Roman" panose="02020603050405020304" pitchFamily="18" charset="0"/>
                <a:cs typeface="Times New Roman" panose="02020603050405020304" pitchFamily="18" charset="0"/>
              </a:rPr>
              <a:t> half life is 3hours</a:t>
            </a:r>
          </a:p>
          <a:p>
            <a:r>
              <a:rPr lang="en-US" dirty="0">
                <a:latin typeface="Times New Roman" panose="02020603050405020304" pitchFamily="18" charset="0"/>
                <a:cs typeface="Times New Roman" panose="02020603050405020304" pitchFamily="18" charset="0"/>
              </a:rPr>
              <a:t>It is mostly effective against gram negative bacteria e.g. salmonella, shigella, Campylobacter,  pseudomonas,  enterobacteria.</a:t>
            </a:r>
          </a:p>
          <a:p>
            <a:r>
              <a:rPr lang="en-US" dirty="0">
                <a:latin typeface="Times New Roman" panose="02020603050405020304" pitchFamily="18" charset="0"/>
                <a:cs typeface="Times New Roman" panose="02020603050405020304" pitchFamily="18" charset="0"/>
              </a:rPr>
              <a:t>It is indicated for chlamydia and some mycobacteria</a:t>
            </a:r>
          </a:p>
          <a:p>
            <a:pPr marL="0" indent="0">
              <a:buNone/>
            </a:pPr>
            <a:r>
              <a:rPr lang="en-US" b="1" dirty="0">
                <a:latin typeface="Times New Roman" panose="02020603050405020304" pitchFamily="18" charset="0"/>
                <a:cs typeface="Times New Roman" panose="02020603050405020304" pitchFamily="18" charset="0"/>
              </a:rPr>
              <a:t>Indication </a:t>
            </a:r>
            <a:r>
              <a:rPr lang="en-US" dirty="0">
                <a:latin typeface="Times New Roman" panose="02020603050405020304" pitchFamily="18" charset="0"/>
                <a:cs typeface="Times New Roman" panose="02020603050405020304" pitchFamily="18" charset="0"/>
              </a:rPr>
              <a:t>UTI and genital urinary tract infections.</a:t>
            </a:r>
          </a:p>
          <a:p>
            <a:pPr marL="0" indent="0">
              <a:buNone/>
            </a:pPr>
            <a:r>
              <a:rPr lang="en-US" b="1" dirty="0">
                <a:latin typeface="Times New Roman" panose="02020603050405020304" pitchFamily="18" charset="0"/>
                <a:cs typeface="Times New Roman" panose="02020603050405020304" pitchFamily="18" charset="0"/>
              </a:rPr>
              <a:t>Dosage  </a:t>
            </a:r>
          </a:p>
          <a:p>
            <a:r>
              <a:rPr lang="en-US" b="1" dirty="0">
                <a:latin typeface="Times New Roman" panose="02020603050405020304" pitchFamily="18" charset="0"/>
                <a:cs typeface="Times New Roman" panose="02020603050405020304" pitchFamily="18" charset="0"/>
              </a:rPr>
              <a:t>Oral </a:t>
            </a:r>
            <a:r>
              <a:rPr lang="en-US" dirty="0">
                <a:latin typeface="Times New Roman" panose="02020603050405020304" pitchFamily="18" charset="0"/>
                <a:cs typeface="Times New Roman" panose="02020603050405020304" pitchFamily="18" charset="0"/>
              </a:rPr>
              <a:t>250-750mg bd.</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IV</a:t>
            </a:r>
            <a:r>
              <a:rPr lang="en-US" dirty="0">
                <a:latin typeface="Times New Roman" panose="02020603050405020304" pitchFamily="18" charset="0"/>
                <a:cs typeface="Times New Roman" panose="02020603050405020304" pitchFamily="18" charset="0"/>
              </a:rPr>
              <a:t> infusion (30-60) 200-400mg twice daily.</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7820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6DCF28-3060-41AA-BE63-82F2E75B18FA}"/>
              </a:ext>
            </a:extLst>
          </p:cNvPr>
          <p:cNvSpPr>
            <a:spLocks noGrp="1"/>
          </p:cNvSpPr>
          <p:nvPr>
            <p:ph type="title"/>
          </p:nvPr>
        </p:nvSpPr>
        <p:spPr>
          <a:xfrm>
            <a:off x="489397" y="159064"/>
            <a:ext cx="8051711" cy="793973"/>
          </a:xfrm>
        </p:spPr>
        <p:txBody>
          <a:bodyPr>
            <a:noAutofit/>
          </a:bodyPr>
          <a:lstStyle/>
          <a:p>
            <a:r>
              <a:rPr lang="en-US" sz="3200" b="1" dirty="0">
                <a:solidFill>
                  <a:prstClr val="black"/>
                </a:solidFill>
                <a:latin typeface="Times New Roman" panose="02020603050405020304" pitchFamily="18" charset="0"/>
                <a:ea typeface="+mn-ea"/>
                <a:cs typeface="Times New Roman" panose="02020603050405020304" pitchFamily="18" charset="0"/>
              </a:rPr>
              <a:t>Interactions Medication/Food Interactions Nursing Interventions/Client Education </a:t>
            </a:r>
            <a:endParaRPr lang="en-US"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D61CC14-D158-44DC-8148-8A83EA83245C}"/>
              </a:ext>
            </a:extLst>
          </p:cNvPr>
          <p:cNvSpPr>
            <a:spLocks noGrp="1"/>
          </p:cNvSpPr>
          <p:nvPr>
            <p:ph idx="1"/>
          </p:nvPr>
        </p:nvSpPr>
        <p:spPr>
          <a:xfrm>
            <a:off x="489397" y="1094704"/>
            <a:ext cx="8229600" cy="5486400"/>
          </a:xfrm>
        </p:spPr>
        <p:txBody>
          <a:bodyPr>
            <a:noAutofit/>
          </a:bodyPr>
          <a:lstStyle/>
          <a:p>
            <a:r>
              <a:rPr lang="en-US" b="1" dirty="0" smtClean="0">
                <a:latin typeface="Times New Roman" panose="02020603050405020304" pitchFamily="18" charset="0"/>
                <a:cs typeface="Times New Roman" panose="02020603050405020304" pitchFamily="18" charset="0"/>
              </a:rPr>
              <a:t>Cationic </a:t>
            </a:r>
            <a:r>
              <a:rPr lang="en-US" b="1" dirty="0">
                <a:latin typeface="Times New Roman" panose="02020603050405020304" pitchFamily="18" charset="0"/>
                <a:cs typeface="Times New Roman" panose="02020603050405020304" pitchFamily="18" charset="0"/>
              </a:rPr>
              <a:t>compounds (aluminum-magnesium antacids, iron salts, sucralfate, milk and dairy products) decrease absorption of ciprofloxacin;</a:t>
            </a:r>
          </a:p>
          <a:p>
            <a:r>
              <a:rPr lang="en-US" dirty="0">
                <a:latin typeface="Times New Roman" panose="02020603050405020304" pitchFamily="18" charset="0"/>
                <a:cs typeface="Times New Roman" panose="02020603050405020304" pitchFamily="18" charset="0"/>
              </a:rPr>
              <a:t> Administer cationic compounds 6 hrs. before or 2 hrs after ciprofloxacin</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Plasma levels of theophylline  can be the increased with concurrent use of ciprofloxacin;</a:t>
            </a:r>
          </a:p>
          <a:p>
            <a:r>
              <a:rPr lang="en-US" dirty="0">
                <a:latin typeface="Times New Roman" panose="02020603050405020304" pitchFamily="18" charset="0"/>
                <a:cs typeface="Times New Roman" panose="02020603050405020304" pitchFamily="18" charset="0"/>
              </a:rPr>
              <a:t> Monitor levels and adjust dosage accordingly.</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Plasma levels of warfarin  can be increased with concurrent use of ciprofloxacin; </a:t>
            </a:r>
          </a:p>
          <a:p>
            <a:r>
              <a:rPr lang="en-US" dirty="0">
                <a:latin typeface="Times New Roman" panose="02020603050405020304" pitchFamily="18" charset="0"/>
                <a:cs typeface="Times New Roman" panose="02020603050405020304" pitchFamily="18" charset="0"/>
              </a:rPr>
              <a:t> Monitor prothrombin time and INR, and adjust the dosage of warfarin accordingly.</a:t>
            </a:r>
          </a:p>
        </p:txBody>
      </p:sp>
    </p:spTree>
    <p:extLst>
      <p:ext uri="{BB962C8B-B14F-4D97-AF65-F5344CB8AC3E}">
        <p14:creationId xmlns:p14="http://schemas.microsoft.com/office/powerpoint/2010/main" val="42483481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F245B2-3C38-4E72-B979-50D6AD1111B0}"/>
              </a:ext>
            </a:extLst>
          </p:cNvPr>
          <p:cNvSpPr>
            <a:spLocks noGrp="1"/>
          </p:cNvSpPr>
          <p:nvPr>
            <p:ph type="title"/>
          </p:nvPr>
        </p:nvSpPr>
        <p:spPr>
          <a:xfrm>
            <a:off x="628650" y="365127"/>
            <a:ext cx="7886700" cy="729578"/>
          </a:xfrm>
        </p:spPr>
        <p:txBody>
          <a:bodyPr>
            <a:normAutofit fontScale="90000"/>
          </a:bodyPr>
          <a:lstStyle/>
          <a:p>
            <a:pPr marL="171450" indent="-171450">
              <a:spcBef>
                <a:spcPts val="750"/>
              </a:spcBef>
            </a:pPr>
            <a:r>
              <a:rPr lang="en-US" sz="1950" dirty="0">
                <a:solidFill>
                  <a:prstClr val="black"/>
                </a:solidFill>
                <a:latin typeface="Calibri" panose="020F0502020204030204"/>
                <a:ea typeface="+mn-ea"/>
                <a:cs typeface="+mn-cs"/>
              </a:rPr>
              <a:t>                                                                                                                                                                                                                                             </a:t>
            </a:r>
            <a:r>
              <a:rPr lang="en-US" sz="4900" b="1" dirty="0">
                <a:solidFill>
                  <a:prstClr val="black"/>
                </a:solidFill>
                <a:latin typeface="Times New Roman" panose="02020603050405020304" pitchFamily="18" charset="0"/>
                <a:ea typeface="+mn-ea"/>
                <a:cs typeface="Times New Roman" panose="02020603050405020304" pitchFamily="18" charset="0"/>
              </a:rPr>
              <a:t>Nursing Administration </a:t>
            </a:r>
            <a:endParaRPr lang="en-US" sz="49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39835B-8616-4896-A4C4-B488ED91A877}"/>
              </a:ext>
            </a:extLst>
          </p:cNvPr>
          <p:cNvSpPr>
            <a:spLocks noGrp="1"/>
          </p:cNvSpPr>
          <p:nvPr>
            <p:ph idx="1"/>
          </p:nvPr>
        </p:nvSpPr>
        <p:spPr>
          <a:xfrm>
            <a:off x="628650" y="1326524"/>
            <a:ext cx="7886700" cy="4850439"/>
          </a:xfrm>
        </p:spPr>
        <p:txBody>
          <a:bodyPr>
            <a:no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Ciprofloxacin </a:t>
            </a:r>
            <a:r>
              <a:rPr lang="en-US" dirty="0">
                <a:latin typeface="Times New Roman" panose="02020603050405020304" pitchFamily="18" charset="0"/>
                <a:cs typeface="Times New Roman" panose="02020603050405020304" pitchFamily="18" charset="0"/>
              </a:rPr>
              <a:t>is available in oral and intravenous forms. </a:t>
            </a:r>
          </a:p>
          <a:p>
            <a:r>
              <a:rPr lang="en-US" dirty="0">
                <a:latin typeface="Times New Roman" panose="02020603050405020304" pitchFamily="18" charset="0"/>
                <a:cs typeface="Times New Roman" panose="02020603050405020304" pitchFamily="18" charset="0"/>
              </a:rPr>
              <a:t> Decrease doses of ciprofloxacin in clients with renal dysfunction.</a:t>
            </a:r>
          </a:p>
          <a:p>
            <a:r>
              <a:rPr lang="en-US" dirty="0">
                <a:latin typeface="Times New Roman" panose="02020603050405020304" pitchFamily="18" charset="0"/>
                <a:cs typeface="Times New Roman" panose="02020603050405020304" pitchFamily="18" charset="0"/>
              </a:rPr>
              <a:t>  Intravenous ciprofloxacin should be administered slowly over 60 min.  </a:t>
            </a:r>
          </a:p>
          <a:p>
            <a:r>
              <a:rPr lang="en-US" dirty="0">
                <a:latin typeface="Times New Roman" panose="02020603050405020304" pitchFamily="18" charset="0"/>
                <a:cs typeface="Times New Roman" panose="02020603050405020304" pitchFamily="18" charset="0"/>
              </a:rPr>
              <a:t>For inhalation anthrax infection, ciprofloxacin is administered every 12 hrs for 60 days. </a:t>
            </a:r>
          </a:p>
          <a:p>
            <a:r>
              <a:rPr lang="en-US" dirty="0">
                <a:latin typeface="Times New Roman" panose="02020603050405020304" pitchFamily="18" charset="0"/>
                <a:cs typeface="Times New Roman" panose="02020603050405020304" pitchFamily="18" charset="0"/>
              </a:rPr>
              <a:t> Instruct clients to complete the prescribed course of antimicrobial therapy, even though symptoms may resolve before the full  course is completed.    </a:t>
            </a:r>
          </a:p>
        </p:txBody>
      </p:sp>
    </p:spTree>
    <p:extLst>
      <p:ext uri="{BB962C8B-B14F-4D97-AF65-F5344CB8AC3E}">
        <p14:creationId xmlns:p14="http://schemas.microsoft.com/office/powerpoint/2010/main" val="278897399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0E477-F3D6-4566-A043-A57104DCE038}"/>
              </a:ext>
            </a:extLst>
          </p:cNvPr>
          <p:cNvSpPr>
            <a:spLocks noGrp="1"/>
          </p:cNvSpPr>
          <p:nvPr>
            <p:ph type="title"/>
          </p:nvPr>
        </p:nvSpPr>
        <p:spPr/>
        <p:txBody>
          <a:bodyPr/>
          <a:lstStyle/>
          <a:p>
            <a:r>
              <a:rPr lang="en-US" b="1" dirty="0" smtClean="0"/>
              <a:t>Macrolides</a:t>
            </a:r>
            <a:endParaRPr lang="en-US" b="1" dirty="0"/>
          </a:p>
        </p:txBody>
      </p:sp>
      <p:sp>
        <p:nvSpPr>
          <p:cNvPr id="3" name="Content Placeholder 2">
            <a:extLst>
              <a:ext uri="{FF2B5EF4-FFF2-40B4-BE49-F238E27FC236}">
                <a16:creationId xmlns:a16="http://schemas.microsoft.com/office/drawing/2014/main" xmlns="" id="{AD901951-4C51-435A-95A4-7FCC834ADD27}"/>
              </a:ext>
            </a:extLst>
          </p:cNvPr>
          <p:cNvSpPr>
            <a:spLocks noGrp="1"/>
          </p:cNvSpPr>
          <p:nvPr>
            <p:ph idx="1"/>
          </p:nvPr>
        </p:nvSpPr>
        <p:spPr/>
        <p:txBody>
          <a:bodyPr>
            <a:normAutofit fontScale="92500" lnSpcReduction="10000"/>
          </a:bodyPr>
          <a:lstStyle/>
          <a:p>
            <a:r>
              <a:rPr lang="en-US" dirty="0"/>
              <a:t>These broad spectrum antimicrobials including;</a:t>
            </a:r>
          </a:p>
          <a:p>
            <a:r>
              <a:rPr lang="en-US" dirty="0"/>
              <a:t>Erythromycin</a:t>
            </a:r>
          </a:p>
          <a:p>
            <a:r>
              <a:rPr lang="en-US" dirty="0"/>
              <a:t>Azithromycin</a:t>
            </a:r>
          </a:p>
          <a:p>
            <a:r>
              <a:rPr lang="en-US" dirty="0"/>
              <a:t>Spiramycin</a:t>
            </a:r>
          </a:p>
          <a:p>
            <a:r>
              <a:rPr lang="en-US" dirty="0"/>
              <a:t>Clarithromycin</a:t>
            </a:r>
          </a:p>
          <a:p>
            <a:pPr marL="0" indent="0">
              <a:buNone/>
            </a:pPr>
            <a:r>
              <a:rPr lang="en-US" sz="3000" b="1" dirty="0"/>
              <a:t>Pharmacodynamics;</a:t>
            </a:r>
            <a:r>
              <a:rPr lang="en-US" dirty="0"/>
              <a:t> they </a:t>
            </a:r>
            <a:r>
              <a:rPr lang="en-US" b="1" dirty="0"/>
              <a:t>inhibit protein synthesis </a:t>
            </a:r>
            <a:r>
              <a:rPr lang="en-US" dirty="0"/>
              <a:t>by irreversibly binding to ribosomal 50s sub unit of the sensitive micro-organism hence they are bacteriostatic.</a:t>
            </a:r>
          </a:p>
          <a:p>
            <a:pPr marL="0" indent="0">
              <a:buNone/>
            </a:pPr>
            <a:r>
              <a:rPr lang="en-US" sz="2250" dirty="0"/>
              <a:t>But sometimes can be bactericidal if the dose is high.</a:t>
            </a:r>
          </a:p>
          <a:p>
            <a:pPr marL="0" indent="0">
              <a:buNone/>
            </a:pPr>
            <a:r>
              <a:rPr lang="en-US" sz="2250" dirty="0"/>
              <a:t>Example azithromycin is bactericidal against </a:t>
            </a:r>
            <a:r>
              <a:rPr lang="en-US" sz="2250" b="1" dirty="0"/>
              <a:t>streptococcus pyogenes, streptococcus pneumonia and hemophilus influenza</a:t>
            </a:r>
          </a:p>
          <a:p>
            <a:pPr marL="0" indent="0">
              <a:buNone/>
            </a:pPr>
            <a:endParaRPr lang="en-US" dirty="0"/>
          </a:p>
        </p:txBody>
      </p:sp>
    </p:spTree>
    <p:extLst>
      <p:ext uri="{BB962C8B-B14F-4D97-AF65-F5344CB8AC3E}">
        <p14:creationId xmlns:p14="http://schemas.microsoft.com/office/powerpoint/2010/main" val="35298022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3133-0DB0-404B-8C14-412B56F6B572}"/>
              </a:ext>
            </a:extLst>
          </p:cNvPr>
          <p:cNvSpPr>
            <a:spLocks noGrp="1"/>
          </p:cNvSpPr>
          <p:nvPr>
            <p:ph type="title"/>
          </p:nvPr>
        </p:nvSpPr>
        <p:spPr/>
        <p:txBody>
          <a:bodyPr/>
          <a:lstStyle/>
          <a:p>
            <a:r>
              <a:rPr lang="en-US" b="1" dirty="0" smtClean="0"/>
              <a:t>pharmacokinetics</a:t>
            </a:r>
            <a:endParaRPr lang="en-US" b="1" dirty="0"/>
          </a:p>
        </p:txBody>
      </p:sp>
      <p:sp>
        <p:nvSpPr>
          <p:cNvPr id="3" name="Content Placeholder 2">
            <a:extLst>
              <a:ext uri="{FF2B5EF4-FFF2-40B4-BE49-F238E27FC236}">
                <a16:creationId xmlns:a16="http://schemas.microsoft.com/office/drawing/2014/main" xmlns="" id="{5D3DE16E-6E22-4BAE-9BA1-30F65D288755}"/>
              </a:ext>
            </a:extLst>
          </p:cNvPr>
          <p:cNvSpPr>
            <a:spLocks noGrp="1"/>
          </p:cNvSpPr>
          <p:nvPr>
            <p:ph idx="1"/>
          </p:nvPr>
        </p:nvSpPr>
        <p:spPr/>
        <p:txBody>
          <a:bodyPr/>
          <a:lstStyle/>
          <a:p>
            <a:r>
              <a:rPr lang="en-US" dirty="0"/>
              <a:t>They can be administered orally though erythromycin is unstable in acidic environment.</a:t>
            </a:r>
          </a:p>
          <a:p>
            <a:r>
              <a:rPr lang="en-US" b="1" dirty="0"/>
              <a:t>Distribution  </a:t>
            </a:r>
            <a:r>
              <a:rPr lang="en-US" dirty="0"/>
              <a:t>is good except that the drugs do not cross the BBB</a:t>
            </a:r>
          </a:p>
          <a:p>
            <a:r>
              <a:rPr lang="en-US" b="1" dirty="0"/>
              <a:t>Metabolism </a:t>
            </a:r>
            <a:r>
              <a:rPr lang="en-US" dirty="0"/>
              <a:t>is in the liver and have variable half life.</a:t>
            </a:r>
          </a:p>
          <a:p>
            <a:pPr marL="0" indent="0">
              <a:buNone/>
            </a:pPr>
            <a:r>
              <a:rPr lang="en-US" dirty="0"/>
              <a:t>E.g. clarithromycin has4.5 hours , azithromycin less than 3.5 hours and erythromycin has1.4 to 2 hours.</a:t>
            </a:r>
          </a:p>
        </p:txBody>
      </p:sp>
    </p:spTree>
    <p:extLst>
      <p:ext uri="{BB962C8B-B14F-4D97-AF65-F5344CB8AC3E}">
        <p14:creationId xmlns:p14="http://schemas.microsoft.com/office/powerpoint/2010/main" val="357409723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180039-624C-47F8-A68F-53BEC5DB8B29}"/>
              </a:ext>
            </a:extLst>
          </p:cNvPr>
          <p:cNvSpPr>
            <a:spLocks noGrp="1"/>
          </p:cNvSpPr>
          <p:nvPr>
            <p:ph idx="1"/>
          </p:nvPr>
        </p:nvSpPr>
        <p:spPr>
          <a:xfrm>
            <a:off x="553792" y="978794"/>
            <a:ext cx="8293994" cy="5666705"/>
          </a:xfrm>
        </p:spPr>
        <p:txBody>
          <a:bodyPr>
            <a:noAutofit/>
          </a:bodyPr>
          <a:lstStyle/>
          <a:p>
            <a:r>
              <a:rPr lang="en-US" sz="3200" b="1" dirty="0"/>
              <a:t>Therapeutic Uses/indication </a:t>
            </a:r>
          </a:p>
          <a:p>
            <a:r>
              <a:rPr lang="en-US" dirty="0"/>
              <a:t>Used to treat infections in </a:t>
            </a:r>
            <a:r>
              <a:rPr lang="en-US" b="1" dirty="0"/>
              <a:t>clients with a penicillin allergy</a:t>
            </a:r>
            <a:r>
              <a:rPr lang="en-US" dirty="0"/>
              <a:t>, such as for </a:t>
            </a:r>
            <a:r>
              <a:rPr lang="en-US" b="1" dirty="0"/>
              <a:t>prophylaxis against rheumatic fever </a:t>
            </a:r>
            <a:r>
              <a:rPr lang="en-US" dirty="0"/>
              <a:t>and</a:t>
            </a:r>
            <a:r>
              <a:rPr lang="en-US" b="1" dirty="0"/>
              <a:t> bacterial endocarditis</a:t>
            </a:r>
            <a:r>
              <a:rPr lang="en-US" dirty="0"/>
              <a:t>.</a:t>
            </a:r>
          </a:p>
          <a:p>
            <a:r>
              <a:rPr lang="en-US" dirty="0"/>
              <a:t> Used for clients </a:t>
            </a:r>
            <a:r>
              <a:rPr lang="en-US" b="1" dirty="0"/>
              <a:t>with Legionnaires’ disease, whooping cough </a:t>
            </a:r>
            <a:r>
              <a:rPr lang="en-US" dirty="0"/>
              <a:t>(pertussis), </a:t>
            </a:r>
            <a:r>
              <a:rPr lang="en-US" b="1" dirty="0"/>
              <a:t>and acute diphtheria </a:t>
            </a:r>
            <a:r>
              <a:rPr lang="en-US" dirty="0"/>
              <a:t>(eliminates the carrier state of diphtheria) .</a:t>
            </a:r>
          </a:p>
          <a:p>
            <a:r>
              <a:rPr lang="en-US" dirty="0"/>
              <a:t> Used for chlamydia infections (</a:t>
            </a:r>
            <a:r>
              <a:rPr lang="en-US" b="1" dirty="0"/>
              <a:t>urethritis and cervicitis; pneumonia </a:t>
            </a:r>
            <a:r>
              <a:rPr lang="en-US" dirty="0"/>
              <a:t>caused by Mycoplasma pneumoniae</a:t>
            </a:r>
            <a:r>
              <a:rPr lang="en-US" b="1" dirty="0"/>
              <a:t>; respiratory tract infections</a:t>
            </a:r>
            <a:r>
              <a:rPr lang="en-US" dirty="0"/>
              <a:t> caused by </a:t>
            </a:r>
            <a:r>
              <a:rPr lang="en-US" b="1" dirty="0"/>
              <a:t>Streptococcus pneumoniae and Neisseria gonorrhea.</a:t>
            </a:r>
          </a:p>
          <a:p>
            <a:endParaRPr lang="en-US" sz="3200" b="1" dirty="0"/>
          </a:p>
          <a:p>
            <a:endParaRPr lang="en-US" sz="3200" b="1" dirty="0"/>
          </a:p>
          <a:p>
            <a:endParaRPr lang="en-US" sz="3200" dirty="0"/>
          </a:p>
        </p:txBody>
      </p:sp>
    </p:spTree>
    <p:extLst>
      <p:ext uri="{BB962C8B-B14F-4D97-AF65-F5344CB8AC3E}">
        <p14:creationId xmlns:p14="http://schemas.microsoft.com/office/powerpoint/2010/main" val="9738168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B4EB0C-ADE0-49A0-A52D-C5CEFD444452}"/>
              </a:ext>
            </a:extLst>
          </p:cNvPr>
          <p:cNvSpPr>
            <a:spLocks noGrp="1"/>
          </p:cNvSpPr>
          <p:nvPr>
            <p:ph idx="1"/>
          </p:nvPr>
        </p:nvSpPr>
        <p:spPr>
          <a:xfrm>
            <a:off x="566670" y="244699"/>
            <a:ext cx="8229600" cy="6478073"/>
          </a:xfrm>
        </p:spPr>
        <p:txBody>
          <a:bodyPr>
            <a:noAutofit/>
          </a:bodyPr>
          <a:lstStyle/>
          <a:p>
            <a:r>
              <a:rPr lang="en-US" sz="3200" b="1" dirty="0"/>
              <a:t>Complications /Side/Adverse Effects</a:t>
            </a:r>
            <a:r>
              <a:rPr lang="en-US" sz="3200" dirty="0"/>
              <a:t>; Nursing Interventions/Client Education</a:t>
            </a:r>
          </a:p>
          <a:p>
            <a:pPr marL="0" indent="0">
              <a:buNone/>
            </a:pPr>
            <a:r>
              <a:rPr lang="en-US" sz="3200" dirty="0"/>
              <a:t> </a:t>
            </a:r>
            <a:r>
              <a:rPr lang="en-US" sz="3200" b="1" dirty="0"/>
              <a:t>Gastrointestinal discomfort</a:t>
            </a:r>
          </a:p>
          <a:p>
            <a:r>
              <a:rPr lang="en-US" sz="3200" b="1" dirty="0"/>
              <a:t> </a:t>
            </a:r>
            <a:r>
              <a:rPr lang="en-US" sz="3200" dirty="0"/>
              <a:t>(nausea, vomiting, epigastric pain)  Administer erythromycin with meals. </a:t>
            </a:r>
          </a:p>
          <a:p>
            <a:r>
              <a:rPr lang="en-US" sz="3200" dirty="0"/>
              <a:t> Observe for GI symptoms and notify the provider. </a:t>
            </a:r>
          </a:p>
          <a:p>
            <a:pPr marL="0" indent="0">
              <a:buNone/>
            </a:pPr>
            <a:r>
              <a:rPr lang="en-US" sz="3200" b="1" dirty="0"/>
              <a:t>Hepatotoxicity</a:t>
            </a:r>
            <a:r>
              <a:rPr lang="en-US" sz="3200" dirty="0"/>
              <a:t> (abdominal pain, lethargy, jaundice) . </a:t>
            </a:r>
            <a:endParaRPr lang="en-US" sz="3200" dirty="0" smtClean="0"/>
          </a:p>
          <a:p>
            <a:r>
              <a:rPr lang="en-US" sz="3200" dirty="0" smtClean="0"/>
              <a:t>Instruct </a:t>
            </a:r>
            <a:r>
              <a:rPr lang="en-US" sz="3200" dirty="0"/>
              <a:t>clients to notify the provider because the medication should be </a:t>
            </a:r>
            <a:r>
              <a:rPr lang="en-US" sz="3200" dirty="0" smtClean="0"/>
              <a:t>discontinued.</a:t>
            </a:r>
          </a:p>
          <a:p>
            <a:r>
              <a:rPr lang="en-US" sz="3200" dirty="0" smtClean="0"/>
              <a:t>Prolonged </a:t>
            </a:r>
            <a:r>
              <a:rPr lang="en-US" sz="3200" dirty="0"/>
              <a:t>QT interval causing dysrhythmias and possible sudden cardiac death  </a:t>
            </a:r>
          </a:p>
        </p:txBody>
      </p:sp>
    </p:spTree>
    <p:extLst>
      <p:ext uri="{BB962C8B-B14F-4D97-AF65-F5344CB8AC3E}">
        <p14:creationId xmlns:p14="http://schemas.microsoft.com/office/powerpoint/2010/main" val="410095598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sz="3200" dirty="0"/>
              <a:t>Use in clients with prolonged QT intervals is not recommended. </a:t>
            </a:r>
          </a:p>
          <a:p>
            <a:r>
              <a:rPr lang="en-US" sz="3200" dirty="0" smtClean="0"/>
              <a:t>Avoid </a:t>
            </a:r>
            <a:r>
              <a:rPr lang="en-US" sz="3200" dirty="0"/>
              <a:t>concurrent use with medications that affect hepatic drug metabolizing enzymes.</a:t>
            </a:r>
          </a:p>
          <a:p>
            <a:pPr marL="0" indent="0">
              <a:buNone/>
            </a:pPr>
            <a:r>
              <a:rPr lang="en-US" sz="3200" b="1" dirty="0"/>
              <a:t> Contraindications/Precautions.</a:t>
            </a:r>
          </a:p>
          <a:p>
            <a:r>
              <a:rPr lang="en-US" sz="3200" dirty="0" smtClean="0"/>
              <a:t>Pre-existing </a:t>
            </a:r>
            <a:r>
              <a:rPr lang="en-US" sz="3200" dirty="0"/>
              <a:t>liver </a:t>
            </a:r>
            <a:r>
              <a:rPr lang="en-US" sz="3200" dirty="0" smtClean="0"/>
              <a:t>disease</a:t>
            </a:r>
            <a:endParaRPr lang="en-US" sz="3200" dirty="0"/>
          </a:p>
        </p:txBody>
      </p:sp>
    </p:spTree>
    <p:extLst>
      <p:ext uri="{BB962C8B-B14F-4D97-AF65-F5344CB8AC3E}">
        <p14:creationId xmlns:p14="http://schemas.microsoft.com/office/powerpoint/2010/main" val="17646851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D1BDC-626A-4D42-8144-E44838CFEC23}"/>
              </a:ext>
            </a:extLst>
          </p:cNvPr>
          <p:cNvSpPr>
            <a:spLocks noGrp="1"/>
          </p:cNvSpPr>
          <p:nvPr>
            <p:ph type="title"/>
          </p:nvPr>
        </p:nvSpPr>
        <p:spPr>
          <a:xfrm>
            <a:off x="628650" y="133306"/>
            <a:ext cx="7886700" cy="884125"/>
          </a:xfrm>
        </p:spPr>
        <p:txBody>
          <a:bodyPr>
            <a:normAutofit/>
          </a:bodyPr>
          <a:lstStyle/>
          <a:p>
            <a:r>
              <a:rPr lang="en-US" sz="4800" b="1" dirty="0" smtClean="0"/>
              <a:t>erythromycin</a:t>
            </a:r>
            <a:endParaRPr lang="en-US" sz="4800" b="1" dirty="0"/>
          </a:p>
        </p:txBody>
      </p:sp>
      <p:sp>
        <p:nvSpPr>
          <p:cNvPr id="3" name="Content Placeholder 2">
            <a:extLst>
              <a:ext uri="{FF2B5EF4-FFF2-40B4-BE49-F238E27FC236}">
                <a16:creationId xmlns:a16="http://schemas.microsoft.com/office/drawing/2014/main" xmlns="" id="{04CFE820-4964-4D18-B243-E80E0ECDD5B2}"/>
              </a:ext>
            </a:extLst>
          </p:cNvPr>
          <p:cNvSpPr>
            <a:spLocks noGrp="1"/>
          </p:cNvSpPr>
          <p:nvPr>
            <p:ph idx="1"/>
          </p:nvPr>
        </p:nvSpPr>
        <p:spPr>
          <a:xfrm>
            <a:off x="628650" y="1171977"/>
            <a:ext cx="8141863" cy="5396248"/>
          </a:xfrm>
        </p:spPr>
        <p:txBody>
          <a:bodyPr>
            <a:noAutofit/>
          </a:bodyPr>
          <a:lstStyle/>
          <a:p>
            <a:r>
              <a:rPr lang="en-US" sz="3200" dirty="0"/>
              <a:t>Erythromycin is the commonest macrolide in use.</a:t>
            </a:r>
          </a:p>
          <a:p>
            <a:pPr marL="0" indent="0">
              <a:buNone/>
            </a:pPr>
            <a:r>
              <a:rPr lang="en-US" sz="3200" b="1" dirty="0"/>
              <a:t>Pharmacokinetic;  </a:t>
            </a:r>
            <a:endParaRPr lang="en-US" sz="3200" dirty="0"/>
          </a:p>
          <a:p>
            <a:pPr marL="0" indent="0">
              <a:buNone/>
            </a:pPr>
            <a:r>
              <a:rPr lang="en-US" sz="3200" dirty="0"/>
              <a:t>Erythromycin is inactivated by gastric enzymes hence it is administered as protected enteric coated tablets.</a:t>
            </a:r>
          </a:p>
          <a:p>
            <a:pPr marL="0" indent="0">
              <a:buNone/>
            </a:pPr>
            <a:r>
              <a:rPr lang="en-US" sz="3200" dirty="0"/>
              <a:t>It is hydrolyzed in the 1</a:t>
            </a:r>
            <a:r>
              <a:rPr lang="en-US" sz="3200" baseline="30000" dirty="0"/>
              <a:t>st</a:t>
            </a:r>
            <a:r>
              <a:rPr lang="en-US" sz="3200" dirty="0"/>
              <a:t> phase metabolism to release the active erythromycin.</a:t>
            </a:r>
          </a:p>
          <a:p>
            <a:pPr marL="0" indent="0">
              <a:buNone/>
            </a:pPr>
            <a:r>
              <a:rPr lang="en-US" sz="3200" dirty="0"/>
              <a:t>It is dissolved and absorbed in the small intestines where it undergoes enetro hepatic recirculation</a:t>
            </a:r>
            <a:r>
              <a:rPr lang="en-US" sz="3200" dirty="0" smtClean="0"/>
              <a:t>.</a:t>
            </a:r>
            <a:endParaRPr lang="en-US" sz="3200" dirty="0"/>
          </a:p>
        </p:txBody>
      </p:sp>
    </p:spTree>
    <p:extLst>
      <p:ext uri="{BB962C8B-B14F-4D97-AF65-F5344CB8AC3E}">
        <p14:creationId xmlns:p14="http://schemas.microsoft.com/office/powerpoint/2010/main" val="125319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7333D-5500-40B6-98E6-262A4C7E19F2}"/>
              </a:ext>
            </a:extLst>
          </p:cNvPr>
          <p:cNvSpPr>
            <a:spLocks noGrp="1"/>
          </p:cNvSpPr>
          <p:nvPr>
            <p:ph type="title"/>
          </p:nvPr>
        </p:nvSpPr>
        <p:spPr>
          <a:xfrm>
            <a:off x="628650" y="146187"/>
            <a:ext cx="7886700" cy="549274"/>
          </a:xfrm>
        </p:spPr>
        <p:txBody>
          <a:bodyPr>
            <a:normAutofit fontScale="90000"/>
          </a:bodyPr>
          <a:lstStyle/>
          <a:p>
            <a:r>
              <a:rPr lang="en-US" dirty="0"/>
              <a:t> cont.</a:t>
            </a:r>
          </a:p>
        </p:txBody>
      </p:sp>
      <p:sp>
        <p:nvSpPr>
          <p:cNvPr id="3" name="Content Placeholder 2">
            <a:extLst>
              <a:ext uri="{FF2B5EF4-FFF2-40B4-BE49-F238E27FC236}">
                <a16:creationId xmlns:a16="http://schemas.microsoft.com/office/drawing/2014/main" xmlns="" id="{AA892C9F-1898-451D-93A9-F4606B7B15E3}"/>
              </a:ext>
            </a:extLst>
          </p:cNvPr>
          <p:cNvSpPr>
            <a:spLocks noGrp="1"/>
          </p:cNvSpPr>
          <p:nvPr>
            <p:ph idx="1"/>
          </p:nvPr>
        </p:nvSpPr>
        <p:spPr>
          <a:xfrm>
            <a:off x="450761" y="695461"/>
            <a:ext cx="8064589" cy="5481502"/>
          </a:xfrm>
        </p:spPr>
        <p:txBody>
          <a:bodyPr>
            <a:noAutofit/>
          </a:bodyPr>
          <a:lstStyle/>
          <a:p>
            <a:r>
              <a:rPr lang="en-US" dirty="0">
                <a:latin typeface="Times New Roman" panose="02020603050405020304" pitchFamily="18" charset="0"/>
                <a:cs typeface="Times New Roman" panose="02020603050405020304" pitchFamily="18" charset="0"/>
              </a:rPr>
              <a:t>There three basic types of </a:t>
            </a:r>
            <a:r>
              <a:rPr lang="en-US" dirty="0" smtClean="0">
                <a:latin typeface="Times New Roman" panose="02020603050405020304" pitchFamily="18" charset="0"/>
                <a:cs typeface="Times New Roman" panose="02020603050405020304" pitchFamily="18" charset="0"/>
              </a:rPr>
              <a:t>tolerance.</a:t>
            </a:r>
          </a:p>
          <a:p>
            <a:r>
              <a:rPr lang="en-US" b="1" dirty="0" smtClean="0">
                <a:latin typeface="Times New Roman" panose="02020603050405020304" pitchFamily="18" charset="0"/>
                <a:cs typeface="Times New Roman" panose="02020603050405020304" pitchFamily="18" charset="0"/>
              </a:rPr>
              <a:t>metabolic </a:t>
            </a:r>
            <a:r>
              <a:rPr lang="en-US" b="1" dirty="0">
                <a:latin typeface="Times New Roman" panose="02020603050405020304" pitchFamily="18" charset="0"/>
                <a:cs typeface="Times New Roman" panose="02020603050405020304" pitchFamily="18" charset="0"/>
              </a:rPr>
              <a:t>/pharmacokinetics tolerance</a:t>
            </a:r>
            <a:r>
              <a:rPr lang="en-US" dirty="0">
                <a:latin typeface="Times New Roman" panose="02020603050405020304" pitchFamily="18" charset="0"/>
                <a:cs typeface="Times New Roman" panose="02020603050405020304" pitchFamily="18" charset="0"/>
              </a:rPr>
              <a:t> this occurs due to  increased metabolism of a drug leading to reduction in drug concentration at the receptor </a:t>
            </a:r>
            <a:r>
              <a:rPr lang="en-US" dirty="0" smtClean="0">
                <a:latin typeface="Times New Roman" panose="02020603050405020304" pitchFamily="18" charset="0"/>
                <a:cs typeface="Times New Roman" panose="02020603050405020304" pitchFamily="18" charset="0"/>
              </a:rPr>
              <a:t>site.</a:t>
            </a:r>
          </a:p>
          <a:p>
            <a:r>
              <a:rPr lang="en-US" b="1" dirty="0" smtClean="0">
                <a:latin typeface="Times New Roman" panose="02020603050405020304" pitchFamily="18" charset="0"/>
                <a:cs typeface="Times New Roman" panose="02020603050405020304" pitchFamily="18" charset="0"/>
              </a:rPr>
              <a:t>cellular/</a:t>
            </a:r>
            <a:r>
              <a:rPr lang="en-US" b="1" dirty="0" err="1" smtClean="0">
                <a:latin typeface="Times New Roman" panose="02020603050405020304" pitchFamily="18" charset="0"/>
                <a:cs typeface="Times New Roman" panose="02020603050405020304" pitchFamily="18" charset="0"/>
              </a:rPr>
              <a:t>pharmacodynamic</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tolerance </a:t>
            </a:r>
            <a:r>
              <a:rPr lang="en-US" dirty="0">
                <a:latin typeface="Times New Roman" panose="02020603050405020304" pitchFamily="18" charset="0"/>
                <a:cs typeface="Times New Roman" panose="02020603050405020304" pitchFamily="18" charset="0"/>
              </a:rPr>
              <a:t>this caused by adaptive changes that take place at the receptor site or drug action </a:t>
            </a:r>
            <a:r>
              <a:rPr lang="en-US" dirty="0" smtClean="0">
                <a:latin typeface="Times New Roman" panose="02020603050405020304" pitchFamily="18" charset="0"/>
                <a:cs typeface="Times New Roman" panose="02020603050405020304" pitchFamily="18" charset="0"/>
              </a:rPr>
              <a:t>site.</a:t>
            </a:r>
          </a:p>
          <a:p>
            <a:r>
              <a:rPr lang="en-US" b="1" dirty="0" smtClean="0">
                <a:latin typeface="Times New Roman" panose="02020603050405020304" pitchFamily="18" charset="0"/>
                <a:cs typeface="Times New Roman" panose="02020603050405020304" pitchFamily="18" charset="0"/>
              </a:rPr>
              <a:t>cross </a:t>
            </a:r>
            <a:r>
              <a:rPr lang="en-US" b="1" dirty="0">
                <a:latin typeface="Times New Roman" panose="02020603050405020304" pitchFamily="18" charset="0"/>
                <a:cs typeface="Times New Roman" panose="02020603050405020304" pitchFamily="18" charset="0"/>
              </a:rPr>
              <a:t>tolerance </a:t>
            </a:r>
            <a:r>
              <a:rPr lang="en-US" dirty="0">
                <a:latin typeface="Times New Roman" panose="02020603050405020304" pitchFamily="18" charset="0"/>
                <a:cs typeface="Times New Roman" panose="02020603050405020304" pitchFamily="18" charset="0"/>
              </a:rPr>
              <a:t>when tolerance to one drug confers tolerance to another drug. Drugs that have the same chemical structure tend to portray cross tolerance e.g. people tolerance to one barbiturates are usually tolerant to all barbiturates e.g., phenobarbital, thiopental. However drugs of similar class can also portray cross-tolerance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48881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a:t>Distribution </a:t>
            </a:r>
            <a:r>
              <a:rPr lang="en-US" sz="3200" dirty="0"/>
              <a:t>is very  good as it is well distributed in the spleen, liver, placenta, breast milk and inflamed meninges.</a:t>
            </a:r>
          </a:p>
          <a:p>
            <a:r>
              <a:rPr lang="en-US" sz="3200" b="1" dirty="0"/>
              <a:t>Excretion</a:t>
            </a:r>
            <a:r>
              <a:rPr lang="en-US" sz="3200" dirty="0"/>
              <a:t> 90% in </a:t>
            </a:r>
            <a:r>
              <a:rPr lang="en-US" sz="3200" dirty="0" err="1"/>
              <a:t>feaces</a:t>
            </a:r>
            <a:r>
              <a:rPr lang="en-US" sz="3200" dirty="0"/>
              <a:t> and small amounts in urine.</a:t>
            </a:r>
          </a:p>
          <a:p>
            <a:endParaRPr lang="en-US" sz="3200" dirty="0"/>
          </a:p>
        </p:txBody>
      </p:sp>
    </p:spTree>
    <p:extLst>
      <p:ext uri="{BB962C8B-B14F-4D97-AF65-F5344CB8AC3E}">
        <p14:creationId xmlns:p14="http://schemas.microsoft.com/office/powerpoint/2010/main" val="23982461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3B16B3-A1F1-4211-A59D-A26AE31399A6}"/>
              </a:ext>
            </a:extLst>
          </p:cNvPr>
          <p:cNvSpPr>
            <a:spLocks noGrp="1"/>
          </p:cNvSpPr>
          <p:nvPr>
            <p:ph type="title"/>
          </p:nvPr>
        </p:nvSpPr>
        <p:spPr>
          <a:xfrm>
            <a:off x="628650" y="103032"/>
            <a:ext cx="7886700" cy="850006"/>
          </a:xfrm>
        </p:spPr>
        <p:txBody>
          <a:bodyPr>
            <a:normAutofit fontScale="90000"/>
          </a:bodyPr>
          <a:lstStyle/>
          <a:p>
            <a:r>
              <a:rPr lang="en-US" b="1" dirty="0"/>
              <a:t>      </a:t>
            </a:r>
            <a:r>
              <a:rPr lang="en-US" b="1" dirty="0" smtClean="0"/>
              <a:t>                                                                Dosage </a:t>
            </a:r>
            <a:r>
              <a:rPr lang="en-US" b="1" dirty="0"/>
              <a:t>and route of administration                         </a:t>
            </a:r>
          </a:p>
        </p:txBody>
      </p:sp>
      <p:sp>
        <p:nvSpPr>
          <p:cNvPr id="3" name="Content Placeholder 2">
            <a:extLst>
              <a:ext uri="{FF2B5EF4-FFF2-40B4-BE49-F238E27FC236}">
                <a16:creationId xmlns:a16="http://schemas.microsoft.com/office/drawing/2014/main" xmlns="" id="{1C38421B-836F-4D82-84A1-E238F11877FE}"/>
              </a:ext>
            </a:extLst>
          </p:cNvPr>
          <p:cNvSpPr>
            <a:spLocks noGrp="1"/>
          </p:cNvSpPr>
          <p:nvPr>
            <p:ph idx="1"/>
          </p:nvPr>
        </p:nvSpPr>
        <p:spPr>
          <a:xfrm>
            <a:off x="628650" y="1236372"/>
            <a:ext cx="7886700" cy="5473521"/>
          </a:xfrm>
        </p:spPr>
        <p:txBody>
          <a:bodyPr>
            <a:noAutofit/>
          </a:bodyPr>
          <a:lstStyle/>
          <a:p>
            <a:r>
              <a:rPr lang="en-US" dirty="0"/>
              <a:t>Orally adults and children above 8years 250-500mg 6 hourly.</a:t>
            </a:r>
          </a:p>
          <a:p>
            <a:r>
              <a:rPr lang="en-US" dirty="0"/>
              <a:t>Maximum dose is 4g in severe infections.</a:t>
            </a:r>
          </a:p>
          <a:p>
            <a:r>
              <a:rPr lang="en-US" dirty="0"/>
              <a:t>Children up to 2years 125mg 6hourly.</a:t>
            </a:r>
          </a:p>
          <a:p>
            <a:r>
              <a:rPr lang="en-US" dirty="0"/>
              <a:t>IV infusion 25-50/kg body wt. daily as continuous infusion.</a:t>
            </a:r>
          </a:p>
          <a:p>
            <a:pPr marL="0" indent="0">
              <a:buNone/>
            </a:pPr>
            <a:r>
              <a:rPr lang="en-US" b="1" dirty="0"/>
              <a:t>Drug interaction</a:t>
            </a:r>
          </a:p>
          <a:p>
            <a:pPr marL="0" indent="0">
              <a:buNone/>
            </a:pPr>
            <a:r>
              <a:rPr lang="en-US" dirty="0"/>
              <a:t>Macrolides are enzyme inhibitor and they interfere with the metabolism of </a:t>
            </a:r>
            <a:r>
              <a:rPr lang="en-US" b="1" dirty="0"/>
              <a:t>drugs like warfarin, carbamazepine, theophylline , corticosteroids, oral contraceptives</a:t>
            </a:r>
            <a:r>
              <a:rPr lang="en-US" dirty="0"/>
              <a:t>, </a:t>
            </a:r>
            <a:r>
              <a:rPr lang="en-US" b="1" dirty="0"/>
              <a:t>digoxin, </a:t>
            </a:r>
            <a:r>
              <a:rPr lang="en-US" dirty="0"/>
              <a:t>and </a:t>
            </a:r>
            <a:r>
              <a:rPr lang="en-US" b="1" dirty="0"/>
              <a:t>cyloserine</a:t>
            </a:r>
            <a:r>
              <a:rPr lang="en-US" dirty="0"/>
              <a:t> and </a:t>
            </a:r>
            <a:r>
              <a:rPr lang="en-US" b="1" dirty="0"/>
              <a:t>sodium </a:t>
            </a:r>
            <a:r>
              <a:rPr lang="en-US" b="1" dirty="0" smtClean="0"/>
              <a:t>valproate</a:t>
            </a:r>
            <a:endParaRPr lang="en-US" b="1" dirty="0"/>
          </a:p>
        </p:txBody>
      </p:sp>
    </p:spTree>
    <p:extLst>
      <p:ext uri="{BB962C8B-B14F-4D97-AF65-F5344CB8AC3E}">
        <p14:creationId xmlns:p14="http://schemas.microsoft.com/office/powerpoint/2010/main" val="1532343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F</a:t>
            </a:r>
            <a:r>
              <a:rPr lang="en-US" sz="3200" dirty="0" smtClean="0"/>
              <a:t>ood </a:t>
            </a:r>
            <a:r>
              <a:rPr lang="en-US" sz="3200" dirty="0"/>
              <a:t>tends to decrease the absorption of macrolide, hence should be given one hour before food or 2-3 hours after meals.</a:t>
            </a:r>
          </a:p>
          <a:p>
            <a:endParaRPr lang="en-US" sz="3200" dirty="0"/>
          </a:p>
        </p:txBody>
      </p:sp>
    </p:spTree>
    <p:extLst>
      <p:ext uri="{BB962C8B-B14F-4D97-AF65-F5344CB8AC3E}">
        <p14:creationId xmlns:p14="http://schemas.microsoft.com/office/powerpoint/2010/main" val="22262672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6F2DC-ABED-469B-A2A6-18F5BAA6B02E}"/>
              </a:ext>
            </a:extLst>
          </p:cNvPr>
          <p:cNvSpPr>
            <a:spLocks noGrp="1"/>
          </p:cNvSpPr>
          <p:nvPr>
            <p:ph type="title"/>
          </p:nvPr>
        </p:nvSpPr>
        <p:spPr/>
        <p:txBody>
          <a:bodyPr/>
          <a:lstStyle/>
          <a:p>
            <a:r>
              <a:rPr lang="en-US" dirty="0"/>
              <a:t>Azithromycin </a:t>
            </a:r>
          </a:p>
        </p:txBody>
      </p:sp>
      <p:sp>
        <p:nvSpPr>
          <p:cNvPr id="3" name="Content Placeholder 2">
            <a:extLst>
              <a:ext uri="{FF2B5EF4-FFF2-40B4-BE49-F238E27FC236}">
                <a16:creationId xmlns:a16="http://schemas.microsoft.com/office/drawing/2014/main" xmlns="" id="{765E8EFC-EE7F-4B22-8C32-F253824A37C2}"/>
              </a:ext>
            </a:extLst>
          </p:cNvPr>
          <p:cNvSpPr>
            <a:spLocks noGrp="1"/>
          </p:cNvSpPr>
          <p:nvPr>
            <p:ph idx="1"/>
          </p:nvPr>
        </p:nvSpPr>
        <p:spPr/>
        <p:txBody>
          <a:bodyPr>
            <a:normAutofit/>
          </a:bodyPr>
          <a:lstStyle/>
          <a:p>
            <a:r>
              <a:rPr lang="en-US" sz="3200" dirty="0"/>
              <a:t> </a:t>
            </a:r>
            <a:r>
              <a:rPr lang="en-US" sz="3200" dirty="0" smtClean="0"/>
              <a:t>Azithromycin </a:t>
            </a:r>
            <a:r>
              <a:rPr lang="en-US" sz="3200" dirty="0"/>
              <a:t>is derived from erythromycin by adding a methylated nitrogen into the </a:t>
            </a:r>
            <a:r>
              <a:rPr lang="en-US" sz="3200" dirty="0" err="1"/>
              <a:t>lactogen</a:t>
            </a:r>
            <a:r>
              <a:rPr lang="en-US" sz="3200" dirty="0"/>
              <a:t> </a:t>
            </a:r>
            <a:r>
              <a:rPr lang="en-US" sz="3200" dirty="0" smtClean="0"/>
              <a:t>ring.</a:t>
            </a:r>
            <a:endParaRPr lang="en-US" sz="3200" dirty="0"/>
          </a:p>
          <a:p>
            <a:r>
              <a:rPr lang="en-US" sz="3200" dirty="0"/>
              <a:t>Its specrum of activity and clinical uses are virtually identical to those of clarithromycin.</a:t>
            </a:r>
          </a:p>
          <a:p>
            <a:r>
              <a:rPr lang="en-US" sz="3200" dirty="0"/>
              <a:t>Azithromycin is active against </a:t>
            </a:r>
            <a:r>
              <a:rPr lang="en-US" sz="3200" b="1" dirty="0"/>
              <a:t>mycobacteria avium </a:t>
            </a:r>
            <a:r>
              <a:rPr lang="en-US" sz="3200" dirty="0"/>
              <a:t>complex and </a:t>
            </a:r>
            <a:r>
              <a:rPr lang="en-US" sz="3200" b="1" dirty="0"/>
              <a:t>toxoplasma gondii </a:t>
            </a:r>
          </a:p>
        </p:txBody>
      </p:sp>
    </p:spTree>
    <p:extLst>
      <p:ext uri="{BB962C8B-B14F-4D97-AF65-F5344CB8AC3E}">
        <p14:creationId xmlns:p14="http://schemas.microsoft.com/office/powerpoint/2010/main" val="9818276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3E7676-F460-42DF-BB04-9C819E8B048C}"/>
              </a:ext>
            </a:extLst>
          </p:cNvPr>
          <p:cNvSpPr>
            <a:spLocks noGrp="1"/>
          </p:cNvSpPr>
          <p:nvPr>
            <p:ph type="title"/>
          </p:nvPr>
        </p:nvSpPr>
        <p:spPr>
          <a:xfrm>
            <a:off x="628650" y="167426"/>
            <a:ext cx="7886700" cy="850005"/>
          </a:xfrm>
        </p:spPr>
        <p:txBody>
          <a:bodyPr/>
          <a:lstStyle/>
          <a:p>
            <a:r>
              <a:rPr lang="en-US" b="1" dirty="0" err="1" smtClean="0"/>
              <a:t>Sulphonamide</a:t>
            </a:r>
            <a:endParaRPr lang="en-US" b="1" dirty="0"/>
          </a:p>
        </p:txBody>
      </p:sp>
      <p:sp>
        <p:nvSpPr>
          <p:cNvPr id="3" name="Content Placeholder 2">
            <a:extLst>
              <a:ext uri="{FF2B5EF4-FFF2-40B4-BE49-F238E27FC236}">
                <a16:creationId xmlns:a16="http://schemas.microsoft.com/office/drawing/2014/main" xmlns="" id="{0CAB15F5-4374-4CE3-841E-2E066DF80EAC}"/>
              </a:ext>
            </a:extLst>
          </p:cNvPr>
          <p:cNvSpPr>
            <a:spLocks noGrp="1"/>
          </p:cNvSpPr>
          <p:nvPr>
            <p:ph idx="1"/>
          </p:nvPr>
        </p:nvSpPr>
        <p:spPr>
          <a:xfrm>
            <a:off x="628650" y="1171978"/>
            <a:ext cx="7886700" cy="5417112"/>
          </a:xfrm>
        </p:spPr>
        <p:txBody>
          <a:bodyPr>
            <a:noAutofit/>
          </a:bodyPr>
          <a:lstStyle/>
          <a:p>
            <a:r>
              <a:rPr lang="en-US" sz="3200" dirty="0"/>
              <a:t>These are among the first antibacterial drugs to be discovered in 1935.</a:t>
            </a:r>
          </a:p>
          <a:p>
            <a:r>
              <a:rPr lang="en-US" sz="3200" dirty="0"/>
              <a:t>Examples</a:t>
            </a:r>
          </a:p>
          <a:p>
            <a:r>
              <a:rPr lang="en-US" sz="3200" dirty="0"/>
              <a:t>Sulphfamethoxazole,</a:t>
            </a:r>
          </a:p>
          <a:p>
            <a:r>
              <a:rPr lang="en-US" sz="3200" dirty="0"/>
              <a:t> sulphadiazine,</a:t>
            </a:r>
          </a:p>
          <a:p>
            <a:r>
              <a:rPr lang="en-US" sz="3200" dirty="0"/>
              <a:t> sulfisoxazole, </a:t>
            </a:r>
          </a:p>
          <a:p>
            <a:r>
              <a:rPr lang="en-US" sz="3200" dirty="0"/>
              <a:t>sulphadimidine,</a:t>
            </a:r>
          </a:p>
          <a:p>
            <a:r>
              <a:rPr lang="en-US" sz="3200" dirty="0"/>
              <a:t> sulfasazine, </a:t>
            </a:r>
          </a:p>
          <a:p>
            <a:r>
              <a:rPr lang="en-US" sz="3200" dirty="0"/>
              <a:t>sulfametopyrazine,</a:t>
            </a:r>
          </a:p>
          <a:p>
            <a:r>
              <a:rPr lang="en-US" sz="3200" dirty="0"/>
              <a:t> sulphaloxate</a:t>
            </a:r>
          </a:p>
        </p:txBody>
      </p:sp>
    </p:spTree>
    <p:extLst>
      <p:ext uri="{BB962C8B-B14F-4D97-AF65-F5344CB8AC3E}">
        <p14:creationId xmlns:p14="http://schemas.microsoft.com/office/powerpoint/2010/main" val="116717432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9D34CB-2F69-48C4-A69D-4C11771677AB}"/>
              </a:ext>
            </a:extLst>
          </p:cNvPr>
          <p:cNvSpPr>
            <a:spLocks noGrp="1"/>
          </p:cNvSpPr>
          <p:nvPr>
            <p:ph type="title"/>
          </p:nvPr>
        </p:nvSpPr>
        <p:spPr/>
        <p:txBody>
          <a:bodyPr/>
          <a:lstStyle/>
          <a:p>
            <a:r>
              <a:rPr lang="en-US" dirty="0"/>
              <a:t> </a:t>
            </a:r>
            <a:r>
              <a:rPr lang="en-US" b="1" dirty="0"/>
              <a:t>pharmacokinetics</a:t>
            </a:r>
          </a:p>
        </p:txBody>
      </p:sp>
      <p:sp>
        <p:nvSpPr>
          <p:cNvPr id="3" name="Content Placeholder 2">
            <a:extLst>
              <a:ext uri="{FF2B5EF4-FFF2-40B4-BE49-F238E27FC236}">
                <a16:creationId xmlns:a16="http://schemas.microsoft.com/office/drawing/2014/main" xmlns="" id="{98C7E03C-5DD3-4643-96B1-2FFDCCFB8293}"/>
              </a:ext>
            </a:extLst>
          </p:cNvPr>
          <p:cNvSpPr>
            <a:spLocks noGrp="1"/>
          </p:cNvSpPr>
          <p:nvPr>
            <p:ph idx="1"/>
          </p:nvPr>
        </p:nvSpPr>
        <p:spPr>
          <a:xfrm>
            <a:off x="628650" y="1506828"/>
            <a:ext cx="8038832" cy="4670135"/>
          </a:xfrm>
        </p:spPr>
        <p:txBody>
          <a:bodyPr>
            <a:normAutofit/>
          </a:bodyPr>
          <a:lstStyle/>
          <a:p>
            <a:r>
              <a:rPr lang="en-US" sz="3200" dirty="0" smtClean="0"/>
              <a:t>They have good absorption except a few of them </a:t>
            </a:r>
            <a:r>
              <a:rPr lang="en-US" sz="3200" dirty="0" err="1" smtClean="0"/>
              <a:t>sulphadiazine</a:t>
            </a:r>
            <a:r>
              <a:rPr lang="en-US" sz="3200" dirty="0" smtClean="0"/>
              <a:t> which are poorly absorbed in the gut. </a:t>
            </a:r>
          </a:p>
          <a:p>
            <a:r>
              <a:rPr lang="en-US" sz="3200" b="1" dirty="0" smtClean="0"/>
              <a:t>Distribution:</a:t>
            </a:r>
            <a:r>
              <a:rPr lang="en-US" sz="3200" dirty="0" smtClean="0"/>
              <a:t> widely distributed in body tissues and fluid including crossing the BBB. </a:t>
            </a:r>
          </a:p>
          <a:p>
            <a:r>
              <a:rPr lang="en-US" sz="3200" dirty="0" smtClean="0"/>
              <a:t>They are metabolized in the liver with half life of 10 hours.</a:t>
            </a:r>
          </a:p>
          <a:p>
            <a:r>
              <a:rPr lang="en-US" sz="3200" dirty="0" smtClean="0"/>
              <a:t>Majority are excreted in urine hence dose should be reduced in renal impairment.</a:t>
            </a:r>
          </a:p>
        </p:txBody>
      </p:sp>
    </p:spTree>
    <p:extLst>
      <p:ext uri="{BB962C8B-B14F-4D97-AF65-F5344CB8AC3E}">
        <p14:creationId xmlns:p14="http://schemas.microsoft.com/office/powerpoint/2010/main" val="277164665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F5D486-73EB-451D-9E67-325F106BC0D0}"/>
              </a:ext>
            </a:extLst>
          </p:cNvPr>
          <p:cNvSpPr>
            <a:spLocks noGrp="1"/>
          </p:cNvSpPr>
          <p:nvPr>
            <p:ph idx="1"/>
          </p:nvPr>
        </p:nvSpPr>
        <p:spPr>
          <a:xfrm>
            <a:off x="618187" y="798490"/>
            <a:ext cx="7881870" cy="5679581"/>
          </a:xfrm>
        </p:spPr>
        <p:txBody>
          <a:bodyPr>
            <a:noAutofit/>
          </a:bodyPr>
          <a:lstStyle/>
          <a:p>
            <a:pPr marL="0" indent="0">
              <a:buNone/>
            </a:pPr>
            <a:r>
              <a:rPr lang="en-US" sz="3200" b="1" dirty="0"/>
              <a:t>Side and adverse effects</a:t>
            </a:r>
          </a:p>
          <a:p>
            <a:r>
              <a:rPr lang="en-US" b="1" dirty="0"/>
              <a:t>Hypersensitivity including Stevens-Johnson syndrome </a:t>
            </a:r>
            <a:endParaRPr lang="en-US" dirty="0"/>
          </a:p>
          <a:p>
            <a:r>
              <a:rPr lang="en-US" dirty="0" smtClean="0"/>
              <a:t>Do </a:t>
            </a:r>
            <a:r>
              <a:rPr lang="en-US" dirty="0"/>
              <a:t>not administer TMP-SMZ to clients with allergies to: Sulfonamides (sulfa), Thiazide diuretics [hydrochlorothiazide (HCTZ)] , Sulfonylurea-type oral hypoglycemics [tolbutamide (Orinase)], Loop diuretics [furosemide (Lasix)] </a:t>
            </a:r>
          </a:p>
          <a:p>
            <a:r>
              <a:rPr lang="en-US" dirty="0" smtClean="0"/>
              <a:t>Stop </a:t>
            </a:r>
            <a:r>
              <a:rPr lang="en-US" dirty="0"/>
              <a:t>TMP-SMZ at the first indication of hypersensitivity, such as rash</a:t>
            </a:r>
            <a:r>
              <a:rPr lang="en-US" dirty="0" smtClean="0"/>
              <a:t>.</a:t>
            </a:r>
            <a:endParaRPr lang="en-US" dirty="0"/>
          </a:p>
        </p:txBody>
      </p:sp>
    </p:spTree>
    <p:extLst>
      <p:ext uri="{BB962C8B-B14F-4D97-AF65-F5344CB8AC3E}">
        <p14:creationId xmlns:p14="http://schemas.microsoft.com/office/powerpoint/2010/main" val="322290222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b="1" dirty="0" smtClean="0"/>
              <a:t>Blood </a:t>
            </a:r>
            <a:r>
              <a:rPr lang="en-US" b="1" dirty="0" err="1"/>
              <a:t>dyscrasias</a:t>
            </a:r>
            <a:r>
              <a:rPr lang="en-US" b="1" dirty="0"/>
              <a:t> (hemolytic anemia, agranulocytosis, aplastic anemia) </a:t>
            </a:r>
            <a:endParaRPr lang="en-US" dirty="0" smtClean="0"/>
          </a:p>
          <a:p>
            <a:r>
              <a:rPr lang="en-US" dirty="0" smtClean="0"/>
              <a:t>Draw </a:t>
            </a:r>
            <a:r>
              <a:rPr lang="en-US" dirty="0"/>
              <a:t>the client’s baseline and periodic CBC levels to detect any hematologic disorders.</a:t>
            </a:r>
          </a:p>
          <a:p>
            <a:r>
              <a:rPr lang="en-US" dirty="0" smtClean="0"/>
              <a:t>Observe </a:t>
            </a:r>
            <a:r>
              <a:rPr lang="en-US" dirty="0"/>
              <a:t>for any bleeding episodes, sore throat, or pallor. </a:t>
            </a:r>
            <a:endParaRPr lang="en-US" dirty="0" smtClean="0"/>
          </a:p>
          <a:p>
            <a:r>
              <a:rPr lang="en-US" dirty="0" smtClean="0"/>
              <a:t>If </a:t>
            </a:r>
            <a:r>
              <a:rPr lang="en-US" dirty="0"/>
              <a:t>the above symptoms occur, instruct clients to notify the provider.</a:t>
            </a:r>
          </a:p>
          <a:p>
            <a:endParaRPr lang="en-US" dirty="0"/>
          </a:p>
        </p:txBody>
      </p:sp>
    </p:spTree>
    <p:extLst>
      <p:ext uri="{BB962C8B-B14F-4D97-AF65-F5344CB8AC3E}">
        <p14:creationId xmlns:p14="http://schemas.microsoft.com/office/powerpoint/2010/main" val="281698768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276"/>
            <a:ext cx="7886700" cy="845488"/>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0761" y="746975"/>
            <a:ext cx="8281115" cy="5988676"/>
          </a:xfrm>
        </p:spPr>
        <p:txBody>
          <a:bodyPr>
            <a:noAutofit/>
          </a:bodyPr>
          <a:lstStyle/>
          <a:p>
            <a:r>
              <a:rPr lang="en-US" sz="3200" b="1" dirty="0" err="1"/>
              <a:t>Crystalluria</a:t>
            </a:r>
            <a:r>
              <a:rPr lang="en-US" sz="3200" b="1" dirty="0"/>
              <a:t> </a:t>
            </a:r>
          </a:p>
          <a:p>
            <a:r>
              <a:rPr lang="en-US" sz="3200" dirty="0" smtClean="0"/>
              <a:t>Maintain </a:t>
            </a:r>
            <a:r>
              <a:rPr lang="en-US" sz="3200" dirty="0"/>
              <a:t>adequate oral fluid intake.</a:t>
            </a:r>
          </a:p>
          <a:p>
            <a:r>
              <a:rPr lang="en-US" sz="3200" dirty="0"/>
              <a:t> </a:t>
            </a:r>
            <a:r>
              <a:rPr lang="en-US" sz="3200" dirty="0" smtClean="0"/>
              <a:t>Instruct </a:t>
            </a:r>
            <a:r>
              <a:rPr lang="en-US" sz="3200" dirty="0"/>
              <a:t>client to drink 2 to 3 L/day.</a:t>
            </a:r>
          </a:p>
          <a:p>
            <a:r>
              <a:rPr lang="en-US" sz="3200" dirty="0"/>
              <a:t> </a:t>
            </a:r>
            <a:r>
              <a:rPr lang="en-US" sz="3200" b="1" dirty="0"/>
              <a:t>Kernicterus (jaundice, increased bilirubin levels)</a:t>
            </a:r>
          </a:p>
          <a:p>
            <a:r>
              <a:rPr lang="en-US" sz="3200" b="1" dirty="0"/>
              <a:t> </a:t>
            </a:r>
            <a:r>
              <a:rPr lang="en-US" sz="3200" dirty="0" smtClean="0"/>
              <a:t>Avoid </a:t>
            </a:r>
            <a:r>
              <a:rPr lang="en-US" sz="3200" dirty="0"/>
              <a:t>administering TMP-SMZ to women who are pregnant near term, breastfeeding mothers, and infants younger than 2 months.</a:t>
            </a:r>
          </a:p>
          <a:p>
            <a:r>
              <a:rPr lang="en-US" sz="3200" dirty="0"/>
              <a:t> </a:t>
            </a:r>
            <a:r>
              <a:rPr lang="en-US" sz="3200" dirty="0" smtClean="0"/>
              <a:t>Monitor </a:t>
            </a:r>
            <a:r>
              <a:rPr lang="en-US" sz="3200" dirty="0"/>
              <a:t>the client’s liver function. Photosensitivity</a:t>
            </a:r>
          </a:p>
          <a:p>
            <a:r>
              <a:rPr lang="en-US" sz="3200" dirty="0"/>
              <a:t> </a:t>
            </a:r>
            <a:r>
              <a:rPr lang="en-US" sz="3200" dirty="0" smtClean="0"/>
              <a:t>Avoid </a:t>
            </a:r>
            <a:r>
              <a:rPr lang="en-US" sz="3200" dirty="0"/>
              <a:t>prolonged exposure to sunlight, use sunscreen, and wear </a:t>
            </a:r>
            <a:r>
              <a:rPr lang="en-US" sz="3200" dirty="0" smtClean="0"/>
              <a:t>appropriate.</a:t>
            </a:r>
            <a:endParaRPr lang="en-US" sz="3200" dirty="0"/>
          </a:p>
        </p:txBody>
      </p:sp>
    </p:spTree>
    <p:extLst>
      <p:ext uri="{BB962C8B-B14F-4D97-AF65-F5344CB8AC3E}">
        <p14:creationId xmlns:p14="http://schemas.microsoft.com/office/powerpoint/2010/main" val="7316330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63006-313E-458B-82E3-E6F35B4768C4}"/>
              </a:ext>
            </a:extLst>
          </p:cNvPr>
          <p:cNvSpPr>
            <a:spLocks noGrp="1"/>
          </p:cNvSpPr>
          <p:nvPr>
            <p:ph type="title"/>
          </p:nvPr>
        </p:nvSpPr>
        <p:spPr>
          <a:xfrm>
            <a:off x="512739" y="192223"/>
            <a:ext cx="8296410" cy="1520667"/>
          </a:xfrm>
        </p:spPr>
        <p:txBody>
          <a:bodyPr>
            <a:normAutofit/>
          </a:bodyPr>
          <a:lstStyle/>
          <a:p>
            <a:r>
              <a:rPr lang="en-US" dirty="0"/>
              <a:t> </a:t>
            </a:r>
            <a:r>
              <a:rPr lang="en-US" sz="4900" b="1" dirty="0" err="1" smtClean="0"/>
              <a:t>Cotrimoxazole</a:t>
            </a:r>
            <a:r>
              <a:rPr lang="en-US" sz="4900" b="1" dirty="0" smtClean="0"/>
              <a:t>(</a:t>
            </a:r>
            <a:r>
              <a:rPr lang="en-US" sz="4900" b="1" dirty="0" err="1" smtClean="0"/>
              <a:t>sulphonamides</a:t>
            </a:r>
            <a:r>
              <a:rPr lang="en-US" sz="4900" b="1" dirty="0" smtClean="0"/>
              <a:t> 400mg/trimethoprim 80mg)</a:t>
            </a:r>
            <a:endParaRPr lang="en-US" sz="4900" b="1" dirty="0"/>
          </a:p>
        </p:txBody>
      </p:sp>
      <p:sp>
        <p:nvSpPr>
          <p:cNvPr id="3" name="Content Placeholder 2">
            <a:extLst>
              <a:ext uri="{FF2B5EF4-FFF2-40B4-BE49-F238E27FC236}">
                <a16:creationId xmlns:a16="http://schemas.microsoft.com/office/drawing/2014/main" xmlns="" id="{B53E3191-B8E5-45EE-A739-61310752E435}"/>
              </a:ext>
            </a:extLst>
          </p:cNvPr>
          <p:cNvSpPr>
            <a:spLocks noGrp="1"/>
          </p:cNvSpPr>
          <p:nvPr>
            <p:ph idx="1"/>
          </p:nvPr>
        </p:nvSpPr>
        <p:spPr>
          <a:xfrm>
            <a:off x="708338" y="1712890"/>
            <a:ext cx="7691101" cy="4803820"/>
          </a:xfrm>
        </p:spPr>
        <p:txBody>
          <a:bodyPr>
            <a:normAutofit/>
          </a:bodyPr>
          <a:lstStyle/>
          <a:p>
            <a:r>
              <a:rPr lang="en-US" sz="3200" dirty="0" smtClean="0"/>
              <a:t>This </a:t>
            </a:r>
            <a:r>
              <a:rPr lang="en-US" sz="3200" dirty="0"/>
              <a:t>has replaced use of sulphonamide due to resistance.</a:t>
            </a:r>
          </a:p>
          <a:p>
            <a:pPr marL="0" indent="0">
              <a:buNone/>
            </a:pPr>
            <a:r>
              <a:rPr lang="en-US" sz="3200" b="1" dirty="0"/>
              <a:t>Dosage for children</a:t>
            </a:r>
          </a:p>
          <a:p>
            <a:r>
              <a:rPr lang="en-US" sz="3200" dirty="0"/>
              <a:t>6weeks to 5months 120mg every 12 hours</a:t>
            </a:r>
          </a:p>
          <a:p>
            <a:r>
              <a:rPr lang="en-US" sz="3200" dirty="0"/>
              <a:t>6months to 5years 240mg 10 hourly</a:t>
            </a:r>
          </a:p>
          <a:p>
            <a:r>
              <a:rPr lang="en-US" sz="3200" dirty="0"/>
              <a:t>6years to 12 years 480mg </a:t>
            </a:r>
            <a:r>
              <a:rPr lang="en-US" sz="3200" dirty="0" smtClean="0"/>
              <a:t>12hourly</a:t>
            </a:r>
            <a:endParaRPr lang="en-US" sz="3200" b="1" dirty="0"/>
          </a:p>
        </p:txBody>
      </p:sp>
    </p:spTree>
    <p:extLst>
      <p:ext uri="{BB962C8B-B14F-4D97-AF65-F5344CB8AC3E}">
        <p14:creationId xmlns:p14="http://schemas.microsoft.com/office/powerpoint/2010/main" val="2321576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Intolerance: </a:t>
            </a:r>
            <a:r>
              <a:rPr lang="en-US" dirty="0">
                <a:latin typeface="Times New Roman" panose="02020603050405020304" pitchFamily="18" charset="0"/>
                <a:cs typeface="Times New Roman" panose="02020603050405020304" pitchFamily="18" charset="0"/>
              </a:rPr>
              <a:t>low threshold to normal pharmacological response. A drug causes an exaggeration of a normal pharmacological response e.g. morphine may cause coma instead of respiratory distress which occurs with administration of a normal dose.</a:t>
            </a:r>
          </a:p>
          <a:p>
            <a:endParaRPr lang="en-US" dirty="0"/>
          </a:p>
        </p:txBody>
      </p:sp>
    </p:spTree>
    <p:extLst>
      <p:ext uri="{BB962C8B-B14F-4D97-AF65-F5344CB8AC3E}">
        <p14:creationId xmlns:p14="http://schemas.microsoft.com/office/powerpoint/2010/main" val="31009894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22761"/>
          </a:xfrm>
        </p:spPr>
        <p:txBody>
          <a:bodyPr>
            <a:normAutofit/>
          </a:bodyPr>
          <a:lstStyle/>
          <a:p>
            <a:r>
              <a:rPr lang="en-US" b="1" dirty="0"/>
              <a:t>Indications </a:t>
            </a:r>
            <a:endParaRPr lang="en-US" dirty="0"/>
          </a:p>
        </p:txBody>
      </p:sp>
      <p:sp>
        <p:nvSpPr>
          <p:cNvPr id="3" name="Content Placeholder 2"/>
          <p:cNvSpPr>
            <a:spLocks noGrp="1"/>
          </p:cNvSpPr>
          <p:nvPr>
            <p:ph idx="1"/>
          </p:nvPr>
        </p:nvSpPr>
        <p:spPr>
          <a:xfrm>
            <a:off x="628649" y="1287888"/>
            <a:ext cx="8051711" cy="5203064"/>
          </a:xfrm>
        </p:spPr>
        <p:txBody>
          <a:bodyPr>
            <a:noAutofit/>
          </a:bodyPr>
          <a:lstStyle/>
          <a:p>
            <a:r>
              <a:rPr lang="en-US" sz="3200" dirty="0" err="1" smtClean="0"/>
              <a:t>Pneumocystic</a:t>
            </a:r>
            <a:r>
              <a:rPr lang="en-US" sz="3200" dirty="0" smtClean="0"/>
              <a:t> </a:t>
            </a:r>
            <a:r>
              <a:rPr lang="en-US" sz="3200" dirty="0" err="1"/>
              <a:t>carinii</a:t>
            </a:r>
            <a:r>
              <a:rPr lang="en-US" sz="3200" dirty="0"/>
              <a:t> pneumonia</a:t>
            </a:r>
          </a:p>
          <a:p>
            <a:r>
              <a:rPr lang="en-US" sz="3200" dirty="0"/>
              <a:t>Toxoplasmosis</a:t>
            </a:r>
          </a:p>
          <a:p>
            <a:r>
              <a:rPr lang="en-US" sz="3200" dirty="0"/>
              <a:t>UTI </a:t>
            </a:r>
          </a:p>
          <a:p>
            <a:r>
              <a:rPr lang="en-US" sz="3200" dirty="0"/>
              <a:t>sometimes chronic bronchitis</a:t>
            </a:r>
          </a:p>
          <a:p>
            <a:r>
              <a:rPr lang="en-US" sz="3200" dirty="0"/>
              <a:t>Others </a:t>
            </a:r>
            <a:r>
              <a:rPr lang="en-US" sz="3200" dirty="0" err="1"/>
              <a:t>sulphonamides</a:t>
            </a:r>
            <a:r>
              <a:rPr lang="en-US" sz="3200" dirty="0"/>
              <a:t> are used for topical application for prophylaxis </a:t>
            </a:r>
            <a:r>
              <a:rPr lang="en-US" sz="3200" b="1" dirty="0"/>
              <a:t>of burns, leg ulcers, pressure sores </a:t>
            </a:r>
            <a:r>
              <a:rPr lang="en-US" sz="3200" dirty="0"/>
              <a:t>because of their wide anti bacteria spectrum</a:t>
            </a:r>
          </a:p>
          <a:p>
            <a:endParaRPr lang="en-US" sz="3200" dirty="0"/>
          </a:p>
        </p:txBody>
      </p:sp>
    </p:spTree>
    <p:extLst>
      <p:ext uri="{BB962C8B-B14F-4D97-AF65-F5344CB8AC3E}">
        <p14:creationId xmlns:p14="http://schemas.microsoft.com/office/powerpoint/2010/main" val="190118404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6BEA57-D0A9-498F-BC6F-1F7D382B3C67}"/>
              </a:ext>
            </a:extLst>
          </p:cNvPr>
          <p:cNvSpPr>
            <a:spLocks noGrp="1"/>
          </p:cNvSpPr>
          <p:nvPr>
            <p:ph type="title"/>
          </p:nvPr>
        </p:nvSpPr>
        <p:spPr>
          <a:xfrm>
            <a:off x="309093" y="141668"/>
            <a:ext cx="8206257" cy="1223493"/>
          </a:xfrm>
        </p:spPr>
        <p:txBody>
          <a:bodyPr>
            <a:noAutofit/>
          </a:bodyPr>
          <a:lstStyle/>
          <a:p>
            <a:r>
              <a:rPr lang="en-US" sz="3600" b="1" dirty="0" smtClean="0"/>
              <a:t>Drug</a:t>
            </a:r>
            <a:r>
              <a:rPr lang="en-US" sz="3600" b="1" dirty="0" smtClean="0">
                <a:solidFill>
                  <a:prstClr val="black"/>
                </a:solidFill>
                <a:latin typeface="Calibri" panose="020F0502020204030204"/>
                <a:ea typeface="+mn-ea"/>
                <a:cs typeface="+mn-cs"/>
              </a:rPr>
              <a:t> Interactions Medication/Food Interactions Nursing Interventions/Client Education </a:t>
            </a:r>
            <a:endParaRPr lang="en-US" sz="3600" b="1" dirty="0"/>
          </a:p>
        </p:txBody>
      </p:sp>
      <p:sp>
        <p:nvSpPr>
          <p:cNvPr id="3" name="Content Placeholder 2">
            <a:extLst>
              <a:ext uri="{FF2B5EF4-FFF2-40B4-BE49-F238E27FC236}">
                <a16:creationId xmlns:a16="http://schemas.microsoft.com/office/drawing/2014/main" xmlns="" id="{951B1C80-B9FC-424F-8FED-AA5AA4DAE872}"/>
              </a:ext>
            </a:extLst>
          </p:cNvPr>
          <p:cNvSpPr>
            <a:spLocks noGrp="1"/>
          </p:cNvSpPr>
          <p:nvPr>
            <p:ph idx="1"/>
          </p:nvPr>
        </p:nvSpPr>
        <p:spPr>
          <a:xfrm>
            <a:off x="476517" y="1738647"/>
            <a:ext cx="8319753" cy="4829577"/>
          </a:xfrm>
        </p:spPr>
        <p:txBody>
          <a:bodyPr>
            <a:noAutofit/>
          </a:bodyPr>
          <a:lstStyle/>
          <a:p>
            <a:r>
              <a:rPr lang="en-US" sz="3200" dirty="0"/>
              <a:t>Sulfonamides can increase the effects of </a:t>
            </a:r>
            <a:r>
              <a:rPr lang="en-US" sz="3200" b="1" dirty="0"/>
              <a:t>warfarin (Coumadin), phenytoin</a:t>
            </a:r>
            <a:r>
              <a:rPr lang="en-US" sz="3200" dirty="0"/>
              <a:t> (Dilantin), </a:t>
            </a:r>
            <a:r>
              <a:rPr lang="en-US" sz="3200" b="1" dirty="0"/>
              <a:t>sulfonylurea oral hypoglycemic</a:t>
            </a:r>
            <a:r>
              <a:rPr lang="en-US" sz="3200" dirty="0"/>
              <a:t>, and </a:t>
            </a:r>
            <a:r>
              <a:rPr lang="en-US" sz="3200" b="1" dirty="0"/>
              <a:t>tolbutamide</a:t>
            </a:r>
            <a:r>
              <a:rPr lang="en-US" sz="3200" dirty="0"/>
              <a:t> (Orinase) by inhibiting hepatic metabolism. </a:t>
            </a:r>
          </a:p>
          <a:p>
            <a:pPr>
              <a:buFontTx/>
              <a:buChar char="-"/>
            </a:pPr>
            <a:r>
              <a:rPr lang="en-US" sz="3200" dirty="0"/>
              <a:t>dosages of these medications may be required during therapy. </a:t>
            </a:r>
          </a:p>
          <a:p>
            <a:r>
              <a:rPr lang="en-US" sz="3200" b="1" dirty="0"/>
              <a:t>Nursing Administration  </a:t>
            </a:r>
            <a:r>
              <a:rPr lang="en-US" sz="3200" dirty="0"/>
              <a:t>Instruct</a:t>
            </a:r>
            <a:r>
              <a:rPr lang="en-US" sz="3200" b="1" dirty="0"/>
              <a:t> </a:t>
            </a:r>
            <a:r>
              <a:rPr lang="en-US" sz="3200" dirty="0"/>
              <a:t>clients to take  the drugs on an empty stomach with a full glass of water. </a:t>
            </a:r>
            <a:r>
              <a:rPr lang="en-US" sz="3200" b="1" dirty="0"/>
              <a:t>(Plenty of oral fluids</a:t>
            </a:r>
            <a:r>
              <a:rPr lang="en-US" sz="3200" b="1" dirty="0" smtClean="0"/>
              <a:t>)</a:t>
            </a:r>
            <a:endParaRPr lang="en-US" sz="3200" b="1" dirty="0"/>
          </a:p>
        </p:txBody>
      </p:sp>
    </p:spTree>
    <p:extLst>
      <p:ext uri="{BB962C8B-B14F-4D97-AF65-F5344CB8AC3E}">
        <p14:creationId xmlns:p14="http://schemas.microsoft.com/office/powerpoint/2010/main" val="196869178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9065"/>
            <a:ext cx="7886700" cy="665184"/>
          </a:xfrm>
        </p:spPr>
        <p:txBody>
          <a:bodyPr>
            <a:normAutofit fontScale="90000"/>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28650" y="991673"/>
            <a:ext cx="8103226" cy="5602310"/>
          </a:xfrm>
        </p:spPr>
        <p:txBody>
          <a:bodyPr>
            <a:noAutofit/>
          </a:bodyPr>
          <a:lstStyle/>
          <a:p>
            <a:pPr>
              <a:buFontTx/>
              <a:buChar char="-"/>
            </a:pPr>
            <a:r>
              <a:rPr lang="en-US" sz="3200" dirty="0"/>
              <a:t>Instruct clients to complete the prescribed course of antimicrobial therapy, even though symptoms may resolve before the full course is completed.</a:t>
            </a:r>
          </a:p>
          <a:p>
            <a:pPr marL="0" indent="0">
              <a:buNone/>
            </a:pPr>
            <a:r>
              <a:rPr lang="en-US" sz="3200" dirty="0"/>
              <a:t> </a:t>
            </a:r>
            <a:r>
              <a:rPr lang="en-US" sz="3200" b="1" dirty="0" smtClean="0"/>
              <a:t>Nursing </a:t>
            </a:r>
            <a:r>
              <a:rPr lang="en-US" sz="3200" b="1" dirty="0"/>
              <a:t>Evaluation of Medication Effectiveness </a:t>
            </a:r>
          </a:p>
          <a:p>
            <a:pPr>
              <a:buFontTx/>
              <a:buChar char="-"/>
            </a:pPr>
            <a:r>
              <a:rPr lang="en-US" sz="3200" dirty="0"/>
              <a:t> Depending on therapeutic intent, effectiveness may be evidenced by:  Improvement of infection symptoms, such as improvement of urinary tract symptoms (decreased frequency, burning, and pain during urination) and negative urine cultures</a:t>
            </a:r>
          </a:p>
          <a:p>
            <a:endParaRPr lang="en-US" sz="3200" dirty="0"/>
          </a:p>
        </p:txBody>
      </p:sp>
    </p:spTree>
    <p:extLst>
      <p:ext uri="{BB962C8B-B14F-4D97-AF65-F5344CB8AC3E}">
        <p14:creationId xmlns:p14="http://schemas.microsoft.com/office/powerpoint/2010/main" val="165285900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033E28-106A-48F5-AE15-F65C6F2DE807}"/>
              </a:ext>
            </a:extLst>
          </p:cNvPr>
          <p:cNvSpPr>
            <a:spLocks noGrp="1"/>
          </p:cNvSpPr>
          <p:nvPr>
            <p:ph type="title"/>
          </p:nvPr>
        </p:nvSpPr>
        <p:spPr/>
        <p:txBody>
          <a:bodyPr>
            <a:normAutofit/>
          </a:bodyPr>
          <a:lstStyle/>
          <a:p>
            <a:pPr algn="ctr"/>
            <a:r>
              <a:rPr lang="en-US" b="1" dirty="0" smtClean="0"/>
              <a:t>AZOLES</a:t>
            </a:r>
            <a:endParaRPr lang="en-US" b="1" dirty="0"/>
          </a:p>
        </p:txBody>
      </p:sp>
      <p:sp>
        <p:nvSpPr>
          <p:cNvPr id="3" name="Content Placeholder 2">
            <a:extLst>
              <a:ext uri="{FF2B5EF4-FFF2-40B4-BE49-F238E27FC236}">
                <a16:creationId xmlns:a16="http://schemas.microsoft.com/office/drawing/2014/main" xmlns="" id="{F0C92834-16F2-4736-83C2-095553A09DDE}"/>
              </a:ext>
            </a:extLst>
          </p:cNvPr>
          <p:cNvSpPr>
            <a:spLocks noGrp="1"/>
          </p:cNvSpPr>
          <p:nvPr>
            <p:ph idx="1"/>
          </p:nvPr>
        </p:nvSpPr>
        <p:spPr/>
        <p:txBody>
          <a:bodyPr/>
          <a:lstStyle/>
          <a:p>
            <a:r>
              <a:rPr lang="en-US" dirty="0" smtClean="0"/>
              <a:t>This includes several classes of drugs </a:t>
            </a:r>
            <a:r>
              <a:rPr lang="en-US" dirty="0" err="1" smtClean="0"/>
              <a:t>e.G.</a:t>
            </a:r>
            <a:r>
              <a:rPr lang="en-US" dirty="0" smtClean="0"/>
              <a:t> </a:t>
            </a:r>
            <a:r>
              <a:rPr lang="en-US" b="1" dirty="0" smtClean="0"/>
              <a:t>Metronidazole and </a:t>
            </a:r>
            <a:r>
              <a:rPr lang="en-US" b="1" dirty="0" err="1" smtClean="0"/>
              <a:t>tinidazole</a:t>
            </a:r>
            <a:r>
              <a:rPr lang="en-US" b="1" dirty="0" smtClean="0"/>
              <a:t>  </a:t>
            </a:r>
            <a:r>
              <a:rPr lang="en-US" dirty="0" smtClean="0"/>
              <a:t>which  have both anti bacteria and anti protozoal activity.</a:t>
            </a:r>
          </a:p>
          <a:p>
            <a:r>
              <a:rPr lang="en-US" dirty="0" smtClean="0"/>
              <a:t> Others are </a:t>
            </a:r>
            <a:r>
              <a:rPr lang="en-US" b="1" dirty="0" smtClean="0"/>
              <a:t>fluconazole, </a:t>
            </a:r>
            <a:r>
              <a:rPr lang="en-US" b="1" dirty="0" err="1" smtClean="0"/>
              <a:t>itraconazole</a:t>
            </a:r>
            <a:r>
              <a:rPr lang="en-US" b="1" dirty="0" smtClean="0"/>
              <a:t> </a:t>
            </a:r>
            <a:r>
              <a:rPr lang="en-US" b="1" dirty="0" err="1" smtClean="0"/>
              <a:t>econazole</a:t>
            </a:r>
            <a:r>
              <a:rPr lang="en-US" b="1" dirty="0" smtClean="0"/>
              <a:t>, ketoconazole</a:t>
            </a:r>
            <a:r>
              <a:rPr lang="en-US" dirty="0" smtClean="0"/>
              <a:t>,  and miconazole which are anti fungal drugs.(to be  covered under anti fungal drugs)</a:t>
            </a:r>
          </a:p>
          <a:p>
            <a:r>
              <a:rPr lang="en-US" dirty="0" smtClean="0"/>
              <a:t>Others are </a:t>
            </a:r>
            <a:r>
              <a:rPr lang="en-US" b="1" dirty="0" err="1" smtClean="0"/>
              <a:t>mebendazole</a:t>
            </a:r>
            <a:r>
              <a:rPr lang="en-US" b="1" dirty="0" smtClean="0"/>
              <a:t>, </a:t>
            </a:r>
            <a:r>
              <a:rPr lang="en-US" b="1" dirty="0" err="1" smtClean="0"/>
              <a:t>thiabendazole</a:t>
            </a:r>
            <a:r>
              <a:rPr lang="en-US" b="1" dirty="0" smtClean="0"/>
              <a:t>, </a:t>
            </a:r>
            <a:r>
              <a:rPr lang="en-US" dirty="0" smtClean="0"/>
              <a:t>which are anti helminths (to be covered under ant-helminths)</a:t>
            </a:r>
            <a:endParaRPr lang="en-US" dirty="0"/>
          </a:p>
        </p:txBody>
      </p:sp>
    </p:spTree>
    <p:extLst>
      <p:ext uri="{BB962C8B-B14F-4D97-AF65-F5344CB8AC3E}">
        <p14:creationId xmlns:p14="http://schemas.microsoft.com/office/powerpoint/2010/main" val="175248906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21B6EE-6060-4C08-BE75-5ECD34A303DF}"/>
              </a:ext>
            </a:extLst>
          </p:cNvPr>
          <p:cNvSpPr>
            <a:spLocks noGrp="1"/>
          </p:cNvSpPr>
          <p:nvPr>
            <p:ph type="title"/>
          </p:nvPr>
        </p:nvSpPr>
        <p:spPr>
          <a:xfrm>
            <a:off x="628650" y="90152"/>
            <a:ext cx="7886700" cy="953037"/>
          </a:xfrm>
        </p:spPr>
        <p:txBody>
          <a:bodyPr>
            <a:normAutofit/>
          </a:bodyPr>
          <a:lstStyle/>
          <a:p>
            <a:r>
              <a:rPr lang="en-US" b="1" dirty="0" smtClean="0"/>
              <a:t>Metronidazole</a:t>
            </a:r>
            <a:endParaRPr lang="en-US" b="1" dirty="0"/>
          </a:p>
        </p:txBody>
      </p:sp>
      <p:sp>
        <p:nvSpPr>
          <p:cNvPr id="3" name="Content Placeholder 2">
            <a:extLst>
              <a:ext uri="{FF2B5EF4-FFF2-40B4-BE49-F238E27FC236}">
                <a16:creationId xmlns:a16="http://schemas.microsoft.com/office/drawing/2014/main" xmlns="" id="{E7A1D682-8750-4229-B111-BD94B1C30529}"/>
              </a:ext>
            </a:extLst>
          </p:cNvPr>
          <p:cNvSpPr>
            <a:spLocks noGrp="1"/>
          </p:cNvSpPr>
          <p:nvPr>
            <p:ph idx="1"/>
          </p:nvPr>
        </p:nvSpPr>
        <p:spPr>
          <a:xfrm>
            <a:off x="628650" y="1043189"/>
            <a:ext cx="8270650" cy="5409125"/>
          </a:xfrm>
        </p:spPr>
        <p:txBody>
          <a:bodyPr>
            <a:noAutofit/>
          </a:bodyPr>
          <a:lstStyle/>
          <a:p>
            <a:r>
              <a:rPr lang="en-US" sz="3200" dirty="0"/>
              <a:t>It is very effective against anaerobic bacterial and protozoa.</a:t>
            </a:r>
          </a:p>
          <a:p>
            <a:pPr marL="0" indent="0">
              <a:buNone/>
            </a:pPr>
            <a:r>
              <a:rPr lang="en-US" sz="3200" b="1" dirty="0"/>
              <a:t>Pharmacodynamics/MOA</a:t>
            </a:r>
          </a:p>
          <a:p>
            <a:r>
              <a:rPr lang="en-US" sz="3200" dirty="0"/>
              <a:t>metronidazole is converted into an active form and bind to the bacterial DNA and prevents nucleic acid formation which consequently interferes with bacterial replication hence its  bacteriostatic.</a:t>
            </a:r>
          </a:p>
          <a:p>
            <a:pPr marL="0" indent="0">
              <a:buNone/>
            </a:pPr>
            <a:r>
              <a:rPr lang="en-US" sz="3200" b="1" dirty="0"/>
              <a:t>Pharmacokinetics</a:t>
            </a:r>
            <a:r>
              <a:rPr lang="en-US" sz="3200" dirty="0"/>
              <a:t>;</a:t>
            </a:r>
          </a:p>
          <a:p>
            <a:pPr marL="0" indent="0">
              <a:buNone/>
            </a:pPr>
            <a:r>
              <a:rPr lang="en-US" sz="3200" dirty="0"/>
              <a:t> well absorbed after oral and rectal </a:t>
            </a:r>
            <a:r>
              <a:rPr lang="en-US" sz="3200" dirty="0" smtClean="0"/>
              <a:t>administration</a:t>
            </a:r>
            <a:endParaRPr lang="en-US" sz="3200" dirty="0"/>
          </a:p>
        </p:txBody>
      </p:sp>
    </p:spTree>
    <p:extLst>
      <p:ext uri="{BB962C8B-B14F-4D97-AF65-F5344CB8AC3E}">
        <p14:creationId xmlns:p14="http://schemas.microsoft.com/office/powerpoint/2010/main" val="249658619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sz="3200" b="1" dirty="0"/>
              <a:t>Distribution</a:t>
            </a:r>
            <a:r>
              <a:rPr lang="en-US" sz="3200" dirty="0"/>
              <a:t> is wide.</a:t>
            </a:r>
          </a:p>
          <a:p>
            <a:r>
              <a:rPr lang="en-US" sz="3200" b="1" dirty="0"/>
              <a:t>Metabolism</a:t>
            </a:r>
            <a:r>
              <a:rPr lang="en-US" sz="3200" dirty="0"/>
              <a:t> is in the liver.</a:t>
            </a:r>
          </a:p>
          <a:p>
            <a:r>
              <a:rPr lang="en-US" sz="3200" dirty="0"/>
              <a:t>It is </a:t>
            </a:r>
            <a:r>
              <a:rPr lang="en-US" sz="3200" b="1" dirty="0"/>
              <a:t>excreted</a:t>
            </a:r>
            <a:r>
              <a:rPr lang="en-US" sz="3200" dirty="0"/>
              <a:t> in urine partly unchanged and partly as metabolite.</a:t>
            </a:r>
          </a:p>
          <a:p>
            <a:r>
              <a:rPr lang="en-US" sz="3200" dirty="0"/>
              <a:t>Half life is 8 hours</a:t>
            </a:r>
            <a:r>
              <a:rPr lang="en-US" sz="3200" dirty="0" smtClean="0"/>
              <a:t>.</a:t>
            </a:r>
            <a:endParaRPr lang="en-US" sz="3200" dirty="0"/>
          </a:p>
        </p:txBody>
      </p:sp>
    </p:spTree>
    <p:extLst>
      <p:ext uri="{BB962C8B-B14F-4D97-AF65-F5344CB8AC3E}">
        <p14:creationId xmlns:p14="http://schemas.microsoft.com/office/powerpoint/2010/main" val="180881564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F8E680B-6FD7-4993-A4D6-E50DE60FEC36}"/>
              </a:ext>
            </a:extLst>
          </p:cNvPr>
          <p:cNvSpPr>
            <a:spLocks noGrp="1"/>
          </p:cNvSpPr>
          <p:nvPr>
            <p:ph idx="1"/>
          </p:nvPr>
        </p:nvSpPr>
        <p:spPr>
          <a:xfrm>
            <a:off x="489397" y="386365"/>
            <a:ext cx="7946265" cy="6323527"/>
          </a:xfrm>
        </p:spPr>
        <p:txBody>
          <a:bodyPr>
            <a:noAutofit/>
          </a:bodyPr>
          <a:lstStyle/>
          <a:p>
            <a:pPr marL="0" indent="0">
              <a:buNone/>
            </a:pPr>
            <a:r>
              <a:rPr lang="en-US" sz="3600" b="1" dirty="0" smtClean="0">
                <a:solidFill>
                  <a:prstClr val="black"/>
                </a:solidFill>
                <a:latin typeface="Calibri Light" panose="020F0302020204030204"/>
                <a:ea typeface="+mj-ea"/>
                <a:cs typeface="+mj-cs"/>
              </a:rPr>
              <a:t>Indications</a:t>
            </a:r>
            <a:endParaRPr lang="en-US" sz="3600" b="1" dirty="0">
              <a:solidFill>
                <a:prstClr val="black"/>
              </a:solidFill>
              <a:latin typeface="Calibri Light" panose="020F0302020204030204"/>
              <a:ea typeface="+mj-ea"/>
              <a:cs typeface="+mj-cs"/>
            </a:endParaRPr>
          </a:p>
          <a:p>
            <a:r>
              <a:rPr lang="en-US" dirty="0">
                <a:solidFill>
                  <a:prstClr val="black"/>
                </a:solidFill>
                <a:ea typeface="+mj-ea"/>
                <a:cs typeface="+mj-cs"/>
              </a:rPr>
              <a:t>U</a:t>
            </a:r>
            <a:r>
              <a:rPr lang="en-US" dirty="0" smtClean="0">
                <a:solidFill>
                  <a:prstClr val="black"/>
                </a:solidFill>
                <a:ea typeface="+mj-ea"/>
                <a:cs typeface="+mj-cs"/>
              </a:rPr>
              <a:t>sed </a:t>
            </a:r>
            <a:r>
              <a:rPr lang="en-US" dirty="0">
                <a:solidFill>
                  <a:prstClr val="black"/>
                </a:solidFill>
                <a:ea typeface="+mj-ea"/>
                <a:cs typeface="+mj-cs"/>
              </a:rPr>
              <a:t>for treatment of sepsis caused by </a:t>
            </a:r>
            <a:r>
              <a:rPr lang="en-US" dirty="0" smtClean="0">
                <a:solidFill>
                  <a:prstClr val="black"/>
                </a:solidFill>
                <a:ea typeface="+mj-ea"/>
                <a:cs typeface="+mj-cs"/>
              </a:rPr>
              <a:t>organisms </a:t>
            </a:r>
            <a:r>
              <a:rPr lang="en-US" dirty="0">
                <a:solidFill>
                  <a:prstClr val="black"/>
                </a:solidFill>
                <a:ea typeface="+mj-ea"/>
                <a:cs typeface="+mj-cs"/>
              </a:rPr>
              <a:t>like Bacteroides</a:t>
            </a:r>
          </a:p>
          <a:p>
            <a:pPr marL="0" indent="0">
              <a:buNone/>
            </a:pPr>
            <a:r>
              <a:rPr lang="en-US" dirty="0">
                <a:solidFill>
                  <a:prstClr val="black"/>
                </a:solidFill>
                <a:ea typeface="+mj-ea"/>
                <a:cs typeface="+mj-cs"/>
              </a:rPr>
              <a:t> and anaerobic cocci.</a:t>
            </a:r>
          </a:p>
          <a:p>
            <a:r>
              <a:rPr lang="en-US" dirty="0">
                <a:solidFill>
                  <a:prstClr val="black"/>
                </a:solidFill>
                <a:ea typeface="+mj-ea"/>
                <a:cs typeface="+mj-cs"/>
              </a:rPr>
              <a:t>Intra-abdominal infections</a:t>
            </a:r>
          </a:p>
          <a:p>
            <a:r>
              <a:rPr lang="en-US" dirty="0">
                <a:solidFill>
                  <a:prstClr val="black"/>
                </a:solidFill>
                <a:ea typeface="+mj-ea"/>
                <a:cs typeface="+mj-cs"/>
              </a:rPr>
              <a:t>Septicemia, wounds, pelvic infection</a:t>
            </a:r>
          </a:p>
          <a:p>
            <a:r>
              <a:rPr lang="en-US" dirty="0">
                <a:solidFill>
                  <a:prstClr val="black"/>
                </a:solidFill>
                <a:ea typeface="+mj-ea"/>
                <a:cs typeface="+mj-cs"/>
              </a:rPr>
              <a:t>Osteomyelitis.</a:t>
            </a:r>
          </a:p>
          <a:p>
            <a:r>
              <a:rPr lang="en-US" dirty="0">
                <a:solidFill>
                  <a:prstClr val="black"/>
                </a:solidFill>
              </a:rPr>
              <a:t>pelvic infections</a:t>
            </a:r>
            <a:endParaRPr lang="en-US" dirty="0">
              <a:solidFill>
                <a:prstClr val="black"/>
              </a:solidFill>
              <a:ea typeface="+mj-ea"/>
              <a:cs typeface="+mj-cs"/>
            </a:endParaRPr>
          </a:p>
          <a:p>
            <a:r>
              <a:rPr lang="en-US" dirty="0">
                <a:solidFill>
                  <a:prstClr val="black"/>
                </a:solidFill>
                <a:ea typeface="+mj-ea"/>
                <a:cs typeface="+mj-cs"/>
              </a:rPr>
              <a:t>Infections of the brain and lungs.</a:t>
            </a:r>
          </a:p>
          <a:p>
            <a:r>
              <a:rPr lang="en-US" dirty="0">
                <a:solidFill>
                  <a:prstClr val="black"/>
                </a:solidFill>
                <a:ea typeface="+mj-ea"/>
                <a:cs typeface="+mj-cs"/>
              </a:rPr>
              <a:t>Used in prevention of post operative infection especially after bowel, antibiotic related colitis, eg pseudomembranous colitis , </a:t>
            </a:r>
            <a:r>
              <a:rPr lang="en-US" dirty="0" err="1">
                <a:solidFill>
                  <a:prstClr val="black"/>
                </a:solidFill>
                <a:ea typeface="+mj-ea"/>
                <a:cs typeface="+mj-cs"/>
              </a:rPr>
              <a:t>amoebiasis</a:t>
            </a:r>
            <a:r>
              <a:rPr lang="en-US" dirty="0">
                <a:solidFill>
                  <a:prstClr val="black"/>
                </a:solidFill>
                <a:ea typeface="+mj-ea"/>
                <a:cs typeface="+mj-cs"/>
              </a:rPr>
              <a:t> </a:t>
            </a:r>
          </a:p>
        </p:txBody>
      </p:sp>
    </p:spTree>
    <p:extLst>
      <p:ext uri="{BB962C8B-B14F-4D97-AF65-F5344CB8AC3E}">
        <p14:creationId xmlns:p14="http://schemas.microsoft.com/office/powerpoint/2010/main" val="46855331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528033" y="1352282"/>
            <a:ext cx="8216721" cy="5100033"/>
          </a:xfrm>
        </p:spPr>
        <p:txBody>
          <a:bodyPr>
            <a:noAutofit/>
          </a:bodyPr>
          <a:lstStyle/>
          <a:p>
            <a:r>
              <a:rPr lang="en-US" sz="3200" dirty="0">
                <a:solidFill>
                  <a:prstClr val="black"/>
                </a:solidFill>
              </a:rPr>
              <a:t>O</a:t>
            </a:r>
            <a:r>
              <a:rPr lang="en-US" sz="3200" dirty="0" smtClean="0">
                <a:solidFill>
                  <a:prstClr val="black"/>
                </a:solidFill>
              </a:rPr>
              <a:t>ther </a:t>
            </a:r>
            <a:r>
              <a:rPr lang="en-US" sz="3200" dirty="0">
                <a:solidFill>
                  <a:prstClr val="black"/>
                </a:solidFill>
              </a:rPr>
              <a:t>indications include giardiasis, acute ulcers, gingivitis, and dental infections. and anaerobic vaginosis</a:t>
            </a:r>
          </a:p>
          <a:p>
            <a:r>
              <a:rPr lang="en-US" sz="3200" dirty="0"/>
              <a:t>Treatment of protozoal infections (</a:t>
            </a:r>
            <a:r>
              <a:rPr lang="en-US" sz="3200" b="1" dirty="0"/>
              <a:t>intestinal </a:t>
            </a:r>
            <a:r>
              <a:rPr lang="en-US" sz="3200" b="1" dirty="0" err="1"/>
              <a:t>amoebiasis</a:t>
            </a:r>
            <a:r>
              <a:rPr lang="en-US" sz="3200" b="1" dirty="0"/>
              <a:t>, giardiasis, </a:t>
            </a:r>
            <a:r>
              <a:rPr lang="en-US" sz="3200" b="1" dirty="0" err="1"/>
              <a:t>trichomoniasis</a:t>
            </a:r>
            <a:r>
              <a:rPr lang="en-US" sz="3200" dirty="0"/>
              <a:t>) and obligate anaerobic bacteria (</a:t>
            </a:r>
            <a:r>
              <a:rPr lang="en-US" sz="3200" b="1" dirty="0" err="1"/>
              <a:t>Bacteroides</a:t>
            </a:r>
            <a:r>
              <a:rPr lang="en-US" sz="3200" b="1" dirty="0"/>
              <a:t> </a:t>
            </a:r>
            <a:r>
              <a:rPr lang="en-US" sz="3200" b="1" dirty="0" err="1"/>
              <a:t>fragilis</a:t>
            </a:r>
            <a:r>
              <a:rPr lang="en-US" sz="3200" b="1" dirty="0"/>
              <a:t>, antibiotic-induced Clostridium difficile, </a:t>
            </a:r>
            <a:r>
              <a:rPr lang="en-US" sz="3200" b="1" dirty="0" err="1"/>
              <a:t>Gardnerella</a:t>
            </a:r>
            <a:r>
              <a:rPr lang="en-US" sz="3200" b="1" dirty="0"/>
              <a:t> vaginalis</a:t>
            </a:r>
            <a:r>
              <a:rPr lang="en-US" sz="3200" dirty="0"/>
              <a:t>)</a:t>
            </a:r>
          </a:p>
          <a:p>
            <a:r>
              <a:rPr lang="en-US" sz="3200" dirty="0"/>
              <a:t>Treatment of H. pylori in clients who have peptic ulcer disease in combination with tetracycline and bismuth salicylate</a:t>
            </a:r>
            <a:r>
              <a:rPr lang="en-US" sz="3200" dirty="0" smtClean="0"/>
              <a:t>.</a:t>
            </a:r>
            <a:endParaRPr lang="en-US" sz="3200" dirty="0">
              <a:solidFill>
                <a:prstClr val="black"/>
              </a:solidFill>
            </a:endParaRPr>
          </a:p>
        </p:txBody>
      </p:sp>
    </p:spTree>
    <p:extLst>
      <p:ext uri="{BB962C8B-B14F-4D97-AF65-F5344CB8AC3E}">
        <p14:creationId xmlns:p14="http://schemas.microsoft.com/office/powerpoint/2010/main" val="372925933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A9FB6-DF98-4824-B973-C1584A17E735}"/>
              </a:ext>
            </a:extLst>
          </p:cNvPr>
          <p:cNvSpPr>
            <a:spLocks noGrp="1"/>
          </p:cNvSpPr>
          <p:nvPr>
            <p:ph type="title"/>
          </p:nvPr>
        </p:nvSpPr>
        <p:spPr>
          <a:xfrm>
            <a:off x="628650" y="287853"/>
            <a:ext cx="8193378" cy="832610"/>
          </a:xfrm>
        </p:spPr>
        <p:txBody>
          <a:bodyPr/>
          <a:lstStyle/>
          <a:p>
            <a:r>
              <a:rPr lang="en-US" b="1" dirty="0"/>
              <a:t>Dosage and route of administration</a:t>
            </a:r>
          </a:p>
        </p:txBody>
      </p:sp>
      <p:sp>
        <p:nvSpPr>
          <p:cNvPr id="3" name="Content Placeholder 2">
            <a:extLst>
              <a:ext uri="{FF2B5EF4-FFF2-40B4-BE49-F238E27FC236}">
                <a16:creationId xmlns:a16="http://schemas.microsoft.com/office/drawing/2014/main" xmlns="" id="{A12BADC5-B4AD-4FD1-816B-DCEB89466CA8}"/>
              </a:ext>
            </a:extLst>
          </p:cNvPr>
          <p:cNvSpPr>
            <a:spLocks noGrp="1"/>
          </p:cNvSpPr>
          <p:nvPr>
            <p:ph idx="1"/>
          </p:nvPr>
        </p:nvSpPr>
        <p:spPr>
          <a:xfrm>
            <a:off x="412124" y="1120463"/>
            <a:ext cx="8409904" cy="5615188"/>
          </a:xfrm>
        </p:spPr>
        <p:txBody>
          <a:bodyPr>
            <a:noAutofit/>
          </a:bodyPr>
          <a:lstStyle/>
          <a:p>
            <a:pPr marL="0" indent="0">
              <a:buNone/>
            </a:pPr>
            <a:r>
              <a:rPr lang="en-US" dirty="0"/>
              <a:t>Established anaerobe are usually treated for 7 days.</a:t>
            </a:r>
          </a:p>
          <a:p>
            <a:r>
              <a:rPr lang="en-US" dirty="0"/>
              <a:t>The dose per oral is then 8oomgs initially for 3 days then 400mg or 500mg 8  hourly, or just 400mg 8 hourly for 7 days.</a:t>
            </a:r>
          </a:p>
          <a:p>
            <a:r>
              <a:rPr lang="en-US" dirty="0"/>
              <a:t>By rectum 1gm every 8 hours for 3 days then1gm 12 hourly.</a:t>
            </a:r>
          </a:p>
          <a:p>
            <a:r>
              <a:rPr lang="en-US" dirty="0"/>
              <a:t>By infusion 500mg 8 hourly.</a:t>
            </a:r>
          </a:p>
          <a:p>
            <a:r>
              <a:rPr lang="en-US" dirty="0"/>
              <a:t>In children </a:t>
            </a:r>
            <a:r>
              <a:rPr lang="en-US" dirty="0" smtClean="0"/>
              <a:t>7.5mg/kg </a:t>
            </a:r>
            <a:r>
              <a:rPr lang="en-US" dirty="0"/>
              <a:t>every 8 hours by any route.</a:t>
            </a:r>
          </a:p>
          <a:p>
            <a:pPr marL="0" indent="0">
              <a:buNone/>
            </a:pPr>
            <a:r>
              <a:rPr lang="en-US" b="1" dirty="0"/>
              <a:t>for surgical prophylaxis</a:t>
            </a:r>
          </a:p>
          <a:p>
            <a:r>
              <a:rPr lang="en-US" dirty="0"/>
              <a:t>Per oral 400mg 8 hourly started 24 hours before surgery then continued postoperatively by IV infusion until oral administration can be resumed for 2days</a:t>
            </a:r>
          </a:p>
          <a:p>
            <a:pPr marL="0" indent="0">
              <a:buNone/>
            </a:pPr>
            <a:endParaRPr lang="en-US" dirty="0"/>
          </a:p>
        </p:txBody>
      </p:sp>
    </p:spTree>
    <p:extLst>
      <p:ext uri="{BB962C8B-B14F-4D97-AF65-F5344CB8AC3E}">
        <p14:creationId xmlns:p14="http://schemas.microsoft.com/office/powerpoint/2010/main" val="370227259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4F80C5-3B79-4750-99AB-E0424842D6BD}"/>
              </a:ext>
            </a:extLst>
          </p:cNvPr>
          <p:cNvSpPr>
            <a:spLocks noGrp="1"/>
          </p:cNvSpPr>
          <p:nvPr>
            <p:ph type="title"/>
          </p:nvPr>
        </p:nvSpPr>
        <p:spPr>
          <a:xfrm>
            <a:off x="309093" y="236336"/>
            <a:ext cx="8615966" cy="1325563"/>
          </a:xfrm>
        </p:spPr>
        <p:txBody>
          <a:bodyPr>
            <a:noAutofit/>
          </a:bodyPr>
          <a:lstStyle/>
          <a:p>
            <a:r>
              <a:rPr lang="en-US" sz="4000" b="1" dirty="0">
                <a:solidFill>
                  <a:prstClr val="black"/>
                </a:solidFill>
                <a:latin typeface="Calibri" panose="020F0502020204030204"/>
                <a:ea typeface="+mn-ea"/>
                <a:cs typeface="+mn-cs"/>
              </a:rPr>
              <a:t>Complications Side/Adverse Effects Nursing Interventions/Client Education</a:t>
            </a:r>
            <a:endParaRPr lang="en-US" sz="7200" b="1" dirty="0"/>
          </a:p>
        </p:txBody>
      </p:sp>
      <p:sp>
        <p:nvSpPr>
          <p:cNvPr id="3" name="Content Placeholder 2">
            <a:extLst>
              <a:ext uri="{FF2B5EF4-FFF2-40B4-BE49-F238E27FC236}">
                <a16:creationId xmlns:a16="http://schemas.microsoft.com/office/drawing/2014/main" xmlns="" id="{6E3F4BCE-3046-4F46-8490-1AB02EFE2A60}"/>
              </a:ext>
            </a:extLst>
          </p:cNvPr>
          <p:cNvSpPr>
            <a:spLocks noGrp="1"/>
          </p:cNvSpPr>
          <p:nvPr>
            <p:ph idx="1"/>
          </p:nvPr>
        </p:nvSpPr>
        <p:spPr>
          <a:xfrm>
            <a:off x="450761" y="1687131"/>
            <a:ext cx="8283530" cy="4855335"/>
          </a:xfrm>
        </p:spPr>
        <p:txBody>
          <a:bodyPr>
            <a:noAutofit/>
          </a:bodyPr>
          <a:lstStyle/>
          <a:p>
            <a:pPr marL="0" indent="0">
              <a:buNone/>
            </a:pPr>
            <a:r>
              <a:rPr lang="en-US" sz="3200" dirty="0"/>
              <a:t> </a:t>
            </a:r>
            <a:r>
              <a:rPr lang="en-US" sz="3200" b="1" dirty="0"/>
              <a:t>Gastrointestinal discomfort </a:t>
            </a:r>
            <a:r>
              <a:rPr lang="en-US" sz="3200" dirty="0"/>
              <a:t>(nausea, vomiting, dry mouth, and metallic taste) Advise clients to observe for symptoms and to notify the provider. </a:t>
            </a:r>
          </a:p>
          <a:p>
            <a:pPr marL="0" indent="0">
              <a:buNone/>
            </a:pPr>
            <a:r>
              <a:rPr lang="en-US" sz="3200" b="1" dirty="0"/>
              <a:t>Darkening of urine</a:t>
            </a:r>
            <a:r>
              <a:rPr lang="en-US" sz="3200" dirty="0"/>
              <a:t> Advise clients that this is a harmless effect of metronidazole.</a:t>
            </a:r>
          </a:p>
          <a:p>
            <a:pPr marL="0" indent="0">
              <a:buNone/>
            </a:pPr>
            <a:r>
              <a:rPr lang="en-US" sz="3200" b="1" dirty="0"/>
              <a:t>CNS symptoms </a:t>
            </a:r>
            <a:r>
              <a:rPr lang="en-US" sz="3200" dirty="0"/>
              <a:t>(numbness of extremities, ataxia, and seizures) </a:t>
            </a:r>
          </a:p>
          <a:p>
            <a:pPr marL="0" indent="0">
              <a:buNone/>
            </a:pPr>
            <a:r>
              <a:rPr lang="en-US" sz="3200" dirty="0"/>
              <a:t> Advise clients to notify the provider if symptoms occur. </a:t>
            </a:r>
          </a:p>
          <a:p>
            <a:pPr marL="0" indent="0">
              <a:buNone/>
            </a:pPr>
            <a:r>
              <a:rPr lang="en-US" sz="3200" dirty="0"/>
              <a:t> Stop metronidazole.</a:t>
            </a:r>
          </a:p>
        </p:txBody>
      </p:sp>
    </p:spTree>
    <p:extLst>
      <p:ext uri="{BB962C8B-B14F-4D97-AF65-F5344CB8AC3E}">
        <p14:creationId xmlns:p14="http://schemas.microsoft.com/office/powerpoint/2010/main" val="1656214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EC53E-9622-4072-968D-A216E7E2E31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D4DCB0D6-2CC5-448F-B90D-2234B5186F92}"/>
              </a:ext>
            </a:extLst>
          </p:cNvPr>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Dependence</a:t>
            </a:r>
            <a:r>
              <a:rPr lang="en-US" dirty="0">
                <a:latin typeface="Times New Roman" panose="02020603050405020304" pitchFamily="18" charset="0"/>
                <a:cs typeface="Times New Roman" panose="02020603050405020304" pitchFamily="18" charset="0"/>
              </a:rPr>
              <a:t>: A state arising from repeated periodic or continuous administration of a drug that results in harm to the individual or sometimes society. People feel desire or compulsion to continue using the drug and feel ill if abruptly withdrawn or an antidote is used. Substance that cause dependence are taken to induce a good feelings or avoid discomfort of their absence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13320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73456-226F-4C65-967A-17EA53116919}"/>
              </a:ext>
            </a:extLst>
          </p:cNvPr>
          <p:cNvSpPr>
            <a:spLocks noGrp="1"/>
          </p:cNvSpPr>
          <p:nvPr>
            <p:ph type="title"/>
          </p:nvPr>
        </p:nvSpPr>
        <p:spPr/>
        <p:txBody>
          <a:bodyPr/>
          <a:lstStyle/>
          <a:p>
            <a:r>
              <a:rPr lang="en-US" b="1" dirty="0">
                <a:solidFill>
                  <a:prstClr val="black"/>
                </a:solidFill>
                <a:latin typeface="Calibri" panose="020F0502020204030204"/>
                <a:ea typeface="+mn-ea"/>
                <a:cs typeface="+mn-cs"/>
              </a:rPr>
              <a:t>Contraindications/Precautions</a:t>
            </a:r>
            <a:endParaRPr lang="en-US" dirty="0"/>
          </a:p>
        </p:txBody>
      </p:sp>
      <p:sp>
        <p:nvSpPr>
          <p:cNvPr id="3" name="Content Placeholder 2">
            <a:extLst>
              <a:ext uri="{FF2B5EF4-FFF2-40B4-BE49-F238E27FC236}">
                <a16:creationId xmlns:a16="http://schemas.microsoft.com/office/drawing/2014/main" xmlns="" id="{2C043D28-3261-4BB2-8728-7AC92B2A487A}"/>
              </a:ext>
            </a:extLst>
          </p:cNvPr>
          <p:cNvSpPr>
            <a:spLocks noGrp="1"/>
          </p:cNvSpPr>
          <p:nvPr>
            <p:ph idx="1"/>
          </p:nvPr>
        </p:nvSpPr>
        <p:spPr/>
        <p:txBody>
          <a:bodyPr>
            <a:normAutofit/>
          </a:bodyPr>
          <a:lstStyle/>
          <a:p>
            <a:r>
              <a:rPr lang="en-US" sz="3200" dirty="0"/>
              <a:t> Use cautiously in clients with renal dysfunction to prevent accumulation of toxic levels with prolonged use.</a:t>
            </a:r>
          </a:p>
          <a:p>
            <a:r>
              <a:rPr lang="en-US" sz="3200" dirty="0"/>
              <a:t> Avoid use during the first trimester of pregnancy and use with caution during the rest of pregnancy because metronidazole can pass through the placenta.</a:t>
            </a:r>
          </a:p>
        </p:txBody>
      </p:sp>
    </p:spTree>
    <p:extLst>
      <p:ext uri="{BB962C8B-B14F-4D97-AF65-F5344CB8AC3E}">
        <p14:creationId xmlns:p14="http://schemas.microsoft.com/office/powerpoint/2010/main" val="34366701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E1912-AA76-4086-A83C-ED44FE60F0BC}"/>
              </a:ext>
            </a:extLst>
          </p:cNvPr>
          <p:cNvSpPr>
            <a:spLocks noGrp="1"/>
          </p:cNvSpPr>
          <p:nvPr>
            <p:ph type="title"/>
          </p:nvPr>
        </p:nvSpPr>
        <p:spPr/>
        <p:txBody>
          <a:bodyPr/>
          <a:lstStyle/>
          <a:p>
            <a:r>
              <a:rPr lang="en-US" sz="4800" b="1" dirty="0">
                <a:solidFill>
                  <a:prstClr val="black"/>
                </a:solidFill>
                <a:latin typeface="Calibri" panose="020F0502020204030204"/>
                <a:ea typeface="+mn-ea"/>
                <a:cs typeface="+mn-cs"/>
              </a:rPr>
              <a:t>Interactions</a:t>
            </a:r>
            <a:endParaRPr lang="en-US" dirty="0"/>
          </a:p>
        </p:txBody>
      </p:sp>
      <p:sp>
        <p:nvSpPr>
          <p:cNvPr id="3" name="Content Placeholder 2">
            <a:extLst>
              <a:ext uri="{FF2B5EF4-FFF2-40B4-BE49-F238E27FC236}">
                <a16:creationId xmlns:a16="http://schemas.microsoft.com/office/drawing/2014/main" xmlns="" id="{37A82A54-EA57-4794-890D-F362C9120158}"/>
              </a:ext>
            </a:extLst>
          </p:cNvPr>
          <p:cNvSpPr>
            <a:spLocks noGrp="1"/>
          </p:cNvSpPr>
          <p:nvPr>
            <p:ph idx="1"/>
          </p:nvPr>
        </p:nvSpPr>
        <p:spPr/>
        <p:txBody>
          <a:bodyPr>
            <a:normAutofit/>
          </a:bodyPr>
          <a:lstStyle/>
          <a:p>
            <a:pPr marL="0" indent="0">
              <a:buNone/>
            </a:pPr>
            <a:r>
              <a:rPr lang="en-US" sz="3200" b="1" dirty="0"/>
              <a:t> Medication/Food Interactions Nursing Interventions/Client Education</a:t>
            </a:r>
          </a:p>
          <a:p>
            <a:r>
              <a:rPr lang="en-US" sz="3200" dirty="0"/>
              <a:t> Alcohol causes a disulfiram-like reaction/ Advise clients to avoid alcohol consumption.</a:t>
            </a:r>
          </a:p>
          <a:p>
            <a:pPr marL="0" indent="0">
              <a:buNone/>
            </a:pPr>
            <a:r>
              <a:rPr lang="en-US" sz="3200" dirty="0"/>
              <a:t> </a:t>
            </a:r>
            <a:r>
              <a:rPr lang="en-US" sz="3200" b="1" dirty="0"/>
              <a:t>Metronidazole inhibits inactivation of warfarin</a:t>
            </a:r>
            <a:r>
              <a:rPr lang="en-US" sz="3200" dirty="0"/>
              <a:t>. </a:t>
            </a:r>
          </a:p>
          <a:p>
            <a:r>
              <a:rPr lang="en-US" sz="3200" dirty="0"/>
              <a:t> Monitor prothrombin time and INR, and adjust warfarin dosage accordingly</a:t>
            </a:r>
          </a:p>
          <a:p>
            <a:pPr marL="0" indent="0">
              <a:buNone/>
            </a:pPr>
            <a:endParaRPr lang="en-US" sz="3200" dirty="0"/>
          </a:p>
        </p:txBody>
      </p:sp>
    </p:spTree>
    <p:extLst>
      <p:ext uri="{BB962C8B-B14F-4D97-AF65-F5344CB8AC3E}">
        <p14:creationId xmlns:p14="http://schemas.microsoft.com/office/powerpoint/2010/main" val="382446194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F03693-0E1F-44FB-823A-96F54B07ACC5}"/>
              </a:ext>
            </a:extLst>
          </p:cNvPr>
          <p:cNvSpPr>
            <a:spLocks noGrp="1"/>
          </p:cNvSpPr>
          <p:nvPr>
            <p:ph idx="1"/>
          </p:nvPr>
        </p:nvSpPr>
        <p:spPr>
          <a:xfrm>
            <a:off x="605307" y="540913"/>
            <a:ext cx="7778840" cy="6317087"/>
          </a:xfrm>
        </p:spPr>
        <p:txBody>
          <a:bodyPr>
            <a:noAutofit/>
          </a:bodyPr>
          <a:lstStyle/>
          <a:p>
            <a:pPr marL="0" indent="0">
              <a:buNone/>
            </a:pPr>
            <a:r>
              <a:rPr lang="en-US" b="1" dirty="0"/>
              <a:t>Nursing Administration </a:t>
            </a:r>
          </a:p>
          <a:p>
            <a:r>
              <a:rPr lang="en-US" dirty="0"/>
              <a:t>Administer by oral or IV route. </a:t>
            </a:r>
          </a:p>
          <a:p>
            <a:r>
              <a:rPr lang="en-US" dirty="0"/>
              <a:t> Instruct clients to complete the prescribed course of antimicrobial therapy, even though symptoms may resolve before the full course is completed. </a:t>
            </a:r>
          </a:p>
          <a:p>
            <a:pPr marL="0" indent="0">
              <a:buNone/>
            </a:pPr>
            <a:r>
              <a:rPr lang="en-US" b="1" dirty="0"/>
              <a:t>Nursing Evaluation of Medication Effectiveness </a:t>
            </a:r>
          </a:p>
          <a:p>
            <a:r>
              <a:rPr lang="en-US" dirty="0"/>
              <a:t> Depending on therapeutic intent, effectiveness may be evidenced by:  Improvement of symptoms (resolution of bloody mucoid diarrhea, formed stools, negative stool results for ameba and Giardia, , decrease or absence of watery vaginal/ urethral discharge, negative blood cultures for anaerobic organisms in the CNS, blood, bones and joints, and soft tissues)</a:t>
            </a:r>
          </a:p>
        </p:txBody>
      </p:sp>
    </p:spTree>
    <p:extLst>
      <p:ext uri="{BB962C8B-B14F-4D97-AF65-F5344CB8AC3E}">
        <p14:creationId xmlns:p14="http://schemas.microsoft.com/office/powerpoint/2010/main" val="427904211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3FD35-F1F0-4DC2-AEC1-0EAF6E5D7A29}"/>
              </a:ext>
            </a:extLst>
          </p:cNvPr>
          <p:cNvSpPr>
            <a:spLocks noGrp="1"/>
          </p:cNvSpPr>
          <p:nvPr>
            <p:ph type="title"/>
          </p:nvPr>
        </p:nvSpPr>
        <p:spPr/>
        <p:txBody>
          <a:bodyPr/>
          <a:lstStyle/>
          <a:p>
            <a:r>
              <a:rPr lang="en-US" b="1" dirty="0" smtClean="0"/>
              <a:t>Chloramphenicol</a:t>
            </a:r>
            <a:endParaRPr lang="en-US" b="1" dirty="0"/>
          </a:p>
        </p:txBody>
      </p:sp>
      <p:sp>
        <p:nvSpPr>
          <p:cNvPr id="3" name="Content Placeholder 2">
            <a:extLst>
              <a:ext uri="{FF2B5EF4-FFF2-40B4-BE49-F238E27FC236}">
                <a16:creationId xmlns:a16="http://schemas.microsoft.com/office/drawing/2014/main" xmlns="" id="{6A61B753-FA96-4E42-BF8D-E195A7384B11}"/>
              </a:ext>
            </a:extLst>
          </p:cNvPr>
          <p:cNvSpPr>
            <a:spLocks noGrp="1"/>
          </p:cNvSpPr>
          <p:nvPr>
            <p:ph idx="1"/>
          </p:nvPr>
        </p:nvSpPr>
        <p:spPr/>
        <p:txBody>
          <a:bodyPr>
            <a:normAutofit/>
          </a:bodyPr>
          <a:lstStyle/>
          <a:p>
            <a:r>
              <a:rPr lang="en-US" sz="3200" dirty="0"/>
              <a:t>It is soluble in water and poorly soluble in alcohol</a:t>
            </a:r>
          </a:p>
          <a:p>
            <a:r>
              <a:rPr lang="en-US" sz="3200" dirty="0"/>
              <a:t>Chloramphenicol succinate which is used for parenteral administration is highly water soluble </a:t>
            </a:r>
          </a:p>
        </p:txBody>
      </p:sp>
    </p:spTree>
    <p:extLst>
      <p:ext uri="{BB962C8B-B14F-4D97-AF65-F5344CB8AC3E}">
        <p14:creationId xmlns:p14="http://schemas.microsoft.com/office/powerpoint/2010/main" val="327701464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0E4A7-B059-4147-86FC-E6EC9CAF0518}"/>
              </a:ext>
            </a:extLst>
          </p:cNvPr>
          <p:cNvSpPr>
            <a:spLocks noGrp="1"/>
          </p:cNvSpPr>
          <p:nvPr>
            <p:ph type="title"/>
          </p:nvPr>
        </p:nvSpPr>
        <p:spPr>
          <a:xfrm>
            <a:off x="628650" y="713644"/>
            <a:ext cx="7886700" cy="638637"/>
          </a:xfrm>
        </p:spPr>
        <p:txBody>
          <a:bodyPr>
            <a:noAutofit/>
          </a:bodyPr>
          <a:lstStyle/>
          <a:p>
            <a:r>
              <a:rPr lang="en-US" sz="4800" b="1" dirty="0"/>
              <a:t>P</a:t>
            </a:r>
            <a:r>
              <a:rPr lang="en-US" sz="4800" b="1" dirty="0" smtClean="0"/>
              <a:t>harmacokinetics</a:t>
            </a:r>
            <a:endParaRPr lang="en-US" sz="4800" b="1" dirty="0"/>
          </a:p>
        </p:txBody>
      </p:sp>
      <p:sp>
        <p:nvSpPr>
          <p:cNvPr id="3" name="Content Placeholder 2">
            <a:extLst>
              <a:ext uri="{FF2B5EF4-FFF2-40B4-BE49-F238E27FC236}">
                <a16:creationId xmlns:a16="http://schemas.microsoft.com/office/drawing/2014/main" xmlns="" id="{1FC34F19-2C13-47BC-A178-2F0B20E6993A}"/>
              </a:ext>
            </a:extLst>
          </p:cNvPr>
          <p:cNvSpPr>
            <a:spLocks noGrp="1"/>
          </p:cNvSpPr>
          <p:nvPr>
            <p:ph idx="1"/>
          </p:nvPr>
        </p:nvSpPr>
        <p:spPr>
          <a:xfrm>
            <a:off x="628650" y="1584101"/>
            <a:ext cx="8116104" cy="4592862"/>
          </a:xfrm>
        </p:spPr>
        <p:txBody>
          <a:bodyPr>
            <a:noAutofit/>
          </a:bodyPr>
          <a:lstStyle/>
          <a:p>
            <a:r>
              <a:rPr lang="en-US" dirty="0"/>
              <a:t>The usual dosage of chloramphenicol is 50-100mg/kg/d.</a:t>
            </a:r>
          </a:p>
          <a:p>
            <a:r>
              <a:rPr lang="en-US" dirty="0"/>
              <a:t>O</a:t>
            </a:r>
            <a:r>
              <a:rPr lang="en-US" dirty="0" smtClean="0"/>
              <a:t>ral </a:t>
            </a:r>
            <a:r>
              <a:rPr lang="en-US" dirty="0"/>
              <a:t>administration crystalline chloramphenicol is rapidly and completely absorbed.</a:t>
            </a:r>
          </a:p>
          <a:p>
            <a:r>
              <a:rPr lang="en-US" dirty="0"/>
              <a:t>A 1g oral dose produces blood levels between 10and 15mcg/ml</a:t>
            </a:r>
          </a:p>
          <a:p>
            <a:r>
              <a:rPr lang="en-US" dirty="0"/>
              <a:t>Chloramphenicol palmitate is a pro drug that is hydrolyzed in the intestine to yield free chloramphenicol</a:t>
            </a:r>
            <a:r>
              <a:rPr lang="en-US" dirty="0" smtClean="0"/>
              <a:t>.</a:t>
            </a:r>
            <a:endParaRPr lang="en-US" dirty="0"/>
          </a:p>
        </p:txBody>
      </p:sp>
    </p:spTree>
    <p:extLst>
      <p:ext uri="{BB962C8B-B14F-4D97-AF65-F5344CB8AC3E}">
        <p14:creationId xmlns:p14="http://schemas.microsoft.com/office/powerpoint/2010/main" val="261586899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err="1"/>
              <a:t>Pharmacodynamic</a:t>
            </a:r>
            <a:r>
              <a:rPr lang="en-US" b="1" dirty="0"/>
              <a:t> </a:t>
            </a:r>
            <a:r>
              <a:rPr lang="en-US" dirty="0"/>
              <a:t>chloramphenicol potent inhibitor of microbial protein synthesis.</a:t>
            </a:r>
          </a:p>
          <a:p>
            <a:pPr marL="0" indent="0">
              <a:buNone/>
            </a:pPr>
            <a:r>
              <a:rPr lang="en-US" dirty="0"/>
              <a:t>It binds to the 50s sub unit of the bacteria ribosome</a:t>
            </a:r>
          </a:p>
          <a:p>
            <a:pPr marL="0" indent="0">
              <a:buNone/>
            </a:pPr>
            <a:r>
              <a:rPr lang="en-US" dirty="0"/>
              <a:t>It is bacteriostatic, broad spectrum against both aerobic and anaerobic gram positive and gram negative  bacterial.</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92490190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427AA9-388A-464D-8145-E5664FA54D24}"/>
              </a:ext>
            </a:extLst>
          </p:cNvPr>
          <p:cNvSpPr>
            <a:spLocks noGrp="1"/>
          </p:cNvSpPr>
          <p:nvPr>
            <p:ph type="title"/>
          </p:nvPr>
        </p:nvSpPr>
        <p:spPr/>
        <p:txBody>
          <a:bodyPr/>
          <a:lstStyle/>
          <a:p>
            <a:r>
              <a:rPr lang="en-US" dirty="0"/>
              <a:t> </a:t>
            </a:r>
            <a:r>
              <a:rPr lang="en-US" b="1" dirty="0"/>
              <a:t>clinical uses</a:t>
            </a:r>
          </a:p>
        </p:txBody>
      </p:sp>
      <p:sp>
        <p:nvSpPr>
          <p:cNvPr id="3" name="Content Placeholder 2">
            <a:extLst>
              <a:ext uri="{FF2B5EF4-FFF2-40B4-BE49-F238E27FC236}">
                <a16:creationId xmlns:a16="http://schemas.microsoft.com/office/drawing/2014/main" xmlns="" id="{52F853B2-A1EB-4F7B-B85D-E5BA674D513A}"/>
              </a:ext>
            </a:extLst>
          </p:cNvPr>
          <p:cNvSpPr>
            <a:spLocks noGrp="1"/>
          </p:cNvSpPr>
          <p:nvPr>
            <p:ph idx="1"/>
          </p:nvPr>
        </p:nvSpPr>
        <p:spPr/>
        <p:txBody>
          <a:bodyPr/>
          <a:lstStyle/>
          <a:p>
            <a:r>
              <a:rPr lang="en-US" dirty="0"/>
              <a:t> it is rarely used due to it potential toxicity and bacterial resistance.</a:t>
            </a:r>
          </a:p>
          <a:p>
            <a:r>
              <a:rPr lang="en-US" dirty="0"/>
              <a:t>Used to treat</a:t>
            </a:r>
            <a:r>
              <a:rPr lang="en-US" b="1" dirty="0"/>
              <a:t>; serious rickettsia infections </a:t>
            </a:r>
            <a:r>
              <a:rPr lang="en-US" dirty="0"/>
              <a:t>such as  </a:t>
            </a:r>
            <a:r>
              <a:rPr lang="en-US" b="1" dirty="0"/>
              <a:t>typhus</a:t>
            </a:r>
            <a:r>
              <a:rPr lang="en-US" dirty="0"/>
              <a:t> and </a:t>
            </a:r>
            <a:r>
              <a:rPr lang="en-US" b="1" dirty="0"/>
              <a:t>rocky mountain spotted fever.</a:t>
            </a:r>
          </a:p>
          <a:p>
            <a:r>
              <a:rPr lang="en-US" dirty="0"/>
              <a:t>Alternative for beta lactam antibiotics for treatment of </a:t>
            </a:r>
            <a:r>
              <a:rPr lang="en-US" b="1" dirty="0"/>
              <a:t>meningococcal meningitis </a:t>
            </a:r>
            <a:r>
              <a:rPr lang="en-US" dirty="0"/>
              <a:t>and</a:t>
            </a:r>
            <a:r>
              <a:rPr lang="en-US" b="1" dirty="0"/>
              <a:t> pneumococcal  meningitis</a:t>
            </a:r>
          </a:p>
          <a:p>
            <a:r>
              <a:rPr lang="en-US" b="1" dirty="0"/>
              <a:t>Topical eye infections</a:t>
            </a:r>
          </a:p>
          <a:p>
            <a:endParaRPr lang="en-US" b="1" dirty="0"/>
          </a:p>
        </p:txBody>
      </p:sp>
    </p:spTree>
    <p:extLst>
      <p:ext uri="{BB962C8B-B14F-4D97-AF65-F5344CB8AC3E}">
        <p14:creationId xmlns:p14="http://schemas.microsoft.com/office/powerpoint/2010/main" val="297301013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04" y="146185"/>
            <a:ext cx="7886700" cy="1325563"/>
          </a:xfrm>
        </p:spPr>
        <p:txBody>
          <a:bodyPr/>
          <a:lstStyle/>
          <a:p>
            <a:r>
              <a:rPr lang="en-US" b="1" dirty="0"/>
              <a:t>Adverse </a:t>
            </a:r>
            <a:r>
              <a:rPr lang="en-US" b="1" dirty="0" smtClean="0"/>
              <a:t>reactions</a:t>
            </a:r>
            <a:endParaRPr lang="en-US" dirty="0"/>
          </a:p>
        </p:txBody>
      </p:sp>
      <p:sp>
        <p:nvSpPr>
          <p:cNvPr id="3" name="Content Placeholder 2">
            <a:extLst>
              <a:ext uri="{FF2B5EF4-FFF2-40B4-BE49-F238E27FC236}">
                <a16:creationId xmlns:a16="http://schemas.microsoft.com/office/drawing/2014/main" xmlns="" id="{9171D9F1-DB96-4FDE-B2B5-BE39B6E96D36}"/>
              </a:ext>
            </a:extLst>
          </p:cNvPr>
          <p:cNvSpPr>
            <a:spLocks noGrp="1"/>
          </p:cNvSpPr>
          <p:nvPr>
            <p:ph idx="1"/>
          </p:nvPr>
        </p:nvSpPr>
        <p:spPr>
          <a:xfrm>
            <a:off x="579549" y="1262129"/>
            <a:ext cx="7781255" cy="4914833"/>
          </a:xfrm>
        </p:spPr>
        <p:txBody>
          <a:bodyPr>
            <a:noAutofit/>
          </a:bodyPr>
          <a:lstStyle/>
          <a:p>
            <a:pPr marL="0" indent="0">
              <a:buNone/>
            </a:pPr>
            <a:r>
              <a:rPr lang="en-US" b="1" dirty="0" smtClean="0"/>
              <a:t>GIT </a:t>
            </a:r>
            <a:r>
              <a:rPr lang="en-US" b="1" dirty="0"/>
              <a:t>disturbance </a:t>
            </a:r>
            <a:r>
              <a:rPr lang="en-US" dirty="0"/>
              <a:t>nausea, vomiting and diarrhea.</a:t>
            </a:r>
          </a:p>
          <a:p>
            <a:pPr marL="0" indent="0">
              <a:buNone/>
            </a:pPr>
            <a:r>
              <a:rPr lang="en-US" dirty="0"/>
              <a:t>-This rare in children.</a:t>
            </a:r>
          </a:p>
          <a:p>
            <a:pPr marL="0" indent="0">
              <a:buNone/>
            </a:pPr>
            <a:r>
              <a:rPr lang="en-US" dirty="0"/>
              <a:t>-Oral and vaginal candidiasis may occur due to alteration of the normal flora.</a:t>
            </a:r>
          </a:p>
          <a:p>
            <a:pPr marL="0" indent="0">
              <a:buNone/>
            </a:pPr>
            <a:r>
              <a:rPr lang="en-US" b="1" dirty="0"/>
              <a:t>Born marrow disturbance </a:t>
            </a:r>
          </a:p>
          <a:p>
            <a:pPr marL="0" indent="0">
              <a:buNone/>
            </a:pPr>
            <a:r>
              <a:rPr lang="en-US" dirty="0"/>
              <a:t>-suppression of the born marrow</a:t>
            </a:r>
          </a:p>
          <a:p>
            <a:pPr marL="0" indent="0">
              <a:buNone/>
            </a:pPr>
            <a:r>
              <a:rPr lang="en-US" dirty="0"/>
              <a:t>-Aplastic anemia it is irreversible and fatal</a:t>
            </a:r>
          </a:p>
          <a:p>
            <a:pPr marL="0" indent="0">
              <a:buNone/>
            </a:pPr>
            <a:r>
              <a:rPr lang="en-US" b="1" dirty="0"/>
              <a:t>Toxicity for new born infants:</a:t>
            </a:r>
          </a:p>
          <a:p>
            <a:pPr marL="0" indent="0">
              <a:buNone/>
            </a:pPr>
            <a:r>
              <a:rPr lang="en-US" b="1" dirty="0"/>
              <a:t>- </a:t>
            </a:r>
            <a:r>
              <a:rPr lang="en-US" dirty="0"/>
              <a:t>new</a:t>
            </a:r>
            <a:r>
              <a:rPr lang="en-US" b="1" dirty="0"/>
              <a:t> </a:t>
            </a:r>
            <a:r>
              <a:rPr lang="en-US" dirty="0"/>
              <a:t>born</a:t>
            </a:r>
            <a:r>
              <a:rPr lang="en-US" b="1" dirty="0"/>
              <a:t> </a:t>
            </a:r>
            <a:r>
              <a:rPr lang="en-US" dirty="0"/>
              <a:t>infants lack glucuronic acid for the conjugation and detoxification of chloramphenicol.</a:t>
            </a:r>
          </a:p>
          <a:p>
            <a:pPr marL="0" indent="0">
              <a:buNone/>
            </a:pPr>
            <a:endParaRPr lang="en-US" dirty="0"/>
          </a:p>
        </p:txBody>
      </p:sp>
    </p:spTree>
    <p:extLst>
      <p:ext uri="{BB962C8B-B14F-4D97-AF65-F5344CB8AC3E}">
        <p14:creationId xmlns:p14="http://schemas.microsoft.com/office/powerpoint/2010/main" val="167148061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normAutofit/>
          </a:bodyPr>
          <a:lstStyle/>
          <a:p>
            <a:pPr marL="0" indent="0">
              <a:buNone/>
            </a:pPr>
            <a:r>
              <a:rPr lang="en-US" sz="3200" dirty="0"/>
              <a:t>Therefore drugs may accumulate resulting in </a:t>
            </a:r>
            <a:r>
              <a:rPr lang="en-US" sz="3200" b="1" dirty="0"/>
              <a:t>gray baby syndrome </a:t>
            </a:r>
            <a:r>
              <a:rPr lang="en-US" sz="3200" dirty="0"/>
              <a:t>with vomiting flaccidity, hypothermia, gray </a:t>
            </a:r>
            <a:r>
              <a:rPr lang="en-US" sz="3200" dirty="0" err="1"/>
              <a:t>colour</a:t>
            </a:r>
            <a:r>
              <a:rPr lang="en-US" sz="3200" dirty="0"/>
              <a:t>, shock and collapse </a:t>
            </a:r>
          </a:p>
          <a:p>
            <a:endParaRPr lang="en-US" sz="3200" dirty="0"/>
          </a:p>
          <a:p>
            <a:endParaRPr lang="en-US" sz="3200" dirty="0"/>
          </a:p>
        </p:txBody>
      </p:sp>
    </p:spTree>
    <p:extLst>
      <p:ext uri="{BB962C8B-B14F-4D97-AF65-F5344CB8AC3E}">
        <p14:creationId xmlns:p14="http://schemas.microsoft.com/office/powerpoint/2010/main" val="233003143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25AB5-2B92-4161-A359-BE485BBC7828}"/>
              </a:ext>
            </a:extLst>
          </p:cNvPr>
          <p:cNvSpPr>
            <a:spLocks noGrp="1"/>
          </p:cNvSpPr>
          <p:nvPr>
            <p:ph type="title"/>
          </p:nvPr>
        </p:nvSpPr>
        <p:spPr/>
        <p:txBody>
          <a:bodyPr/>
          <a:lstStyle/>
          <a:p>
            <a:r>
              <a:rPr lang="en-US" b="1" dirty="0"/>
              <a:t>Anti mycobacterial agents (anti-tuberculosis)</a:t>
            </a:r>
          </a:p>
        </p:txBody>
      </p:sp>
      <p:sp>
        <p:nvSpPr>
          <p:cNvPr id="3" name="Content Placeholder 2">
            <a:extLst>
              <a:ext uri="{FF2B5EF4-FFF2-40B4-BE49-F238E27FC236}">
                <a16:creationId xmlns:a16="http://schemas.microsoft.com/office/drawing/2014/main" xmlns="" id="{8ED53A07-916C-4C2F-ADEA-EE0FAC0F6DC8}"/>
              </a:ext>
            </a:extLst>
          </p:cNvPr>
          <p:cNvSpPr>
            <a:spLocks noGrp="1"/>
          </p:cNvSpPr>
          <p:nvPr>
            <p:ph idx="1"/>
          </p:nvPr>
        </p:nvSpPr>
        <p:spPr/>
        <p:txBody>
          <a:bodyPr>
            <a:normAutofit lnSpcReduction="10000"/>
          </a:bodyPr>
          <a:lstStyle/>
          <a:p>
            <a:r>
              <a:rPr lang="en-US" dirty="0"/>
              <a:t>The main mycobacterial infection are the </a:t>
            </a:r>
            <a:r>
              <a:rPr lang="en-US" b="1" dirty="0"/>
              <a:t>tuberculosis</a:t>
            </a:r>
            <a:r>
              <a:rPr lang="en-US" dirty="0"/>
              <a:t> and </a:t>
            </a:r>
            <a:r>
              <a:rPr lang="en-US" b="1" dirty="0"/>
              <a:t>leprosy. </a:t>
            </a:r>
            <a:r>
              <a:rPr lang="en-US" dirty="0"/>
              <a:t>The treatment of tuberculosis assumes the principle of combination therapy for two main reasons,</a:t>
            </a:r>
          </a:p>
          <a:p>
            <a:pPr marL="428625" indent="-428625">
              <a:buFont typeface="+mj-lt"/>
              <a:buAutoNum type="romanUcPeriod"/>
            </a:pPr>
            <a:r>
              <a:rPr lang="en-US" dirty="0"/>
              <a:t>To prevent emergency of resistance (tubercle bacilli develops resistant very fast when monotherapy is used).</a:t>
            </a:r>
          </a:p>
          <a:p>
            <a:pPr marL="428625" indent="-428625">
              <a:buFont typeface="+mj-lt"/>
              <a:buAutoNum type="romanUcPeriod"/>
            </a:pPr>
            <a:r>
              <a:rPr lang="en-US" dirty="0"/>
              <a:t>To reduce the rate of spread by reducing bacterial population rapidly.</a:t>
            </a:r>
          </a:p>
          <a:p>
            <a:pPr marL="0" indent="0">
              <a:buNone/>
            </a:pPr>
            <a:r>
              <a:rPr lang="en-US" dirty="0"/>
              <a:t>For this reason the available tablets contain multiple drugs in a fixed dose combination (FDC).</a:t>
            </a:r>
          </a:p>
          <a:p>
            <a:pPr marL="428625" indent="-428625">
              <a:buFont typeface="+mj-lt"/>
              <a:buAutoNum type="romanUcPeriod"/>
            </a:pPr>
            <a:endParaRPr lang="en-US" dirty="0"/>
          </a:p>
        </p:txBody>
      </p:sp>
    </p:spTree>
    <p:extLst>
      <p:ext uri="{BB962C8B-B14F-4D97-AF65-F5344CB8AC3E}">
        <p14:creationId xmlns:p14="http://schemas.microsoft.com/office/powerpoint/2010/main" val="726439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dependence:</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28650" y="1481070"/>
            <a:ext cx="7886700" cy="4695893"/>
          </a:xfrm>
        </p:spPr>
        <p:txBody>
          <a:bodyPr/>
          <a:lstStyle/>
          <a:p>
            <a:pPr marL="514350" indent="-514350">
              <a:buAutoNum type="alphaLcPeriod"/>
            </a:pPr>
            <a:r>
              <a:rPr lang="en-US" b="1" dirty="0" smtClean="0">
                <a:latin typeface="Times New Roman" panose="02020603050405020304" pitchFamily="18" charset="0"/>
                <a:cs typeface="Times New Roman" panose="02020603050405020304" pitchFamily="18" charset="0"/>
              </a:rPr>
              <a:t>psychological </a:t>
            </a:r>
            <a:r>
              <a:rPr lang="en-US" b="1" dirty="0">
                <a:latin typeface="Times New Roman" panose="02020603050405020304" pitchFamily="18" charset="0"/>
                <a:cs typeface="Times New Roman" panose="02020603050405020304" pitchFamily="18" charset="0"/>
              </a:rPr>
              <a:t>dependence: </a:t>
            </a:r>
            <a:r>
              <a:rPr lang="en-US" dirty="0">
                <a:latin typeface="Times New Roman" panose="02020603050405020304" pitchFamily="18" charset="0"/>
                <a:cs typeface="Times New Roman" panose="02020603050405020304" pitchFamily="18" charset="0"/>
              </a:rPr>
              <a:t>usually first to appear, where the individual have a craving for the effect the drug produces motional distress like fear, anxiety and irritability occur when the drug is </a:t>
            </a:r>
            <a:r>
              <a:rPr lang="en-US" dirty="0" smtClean="0">
                <a:latin typeface="Times New Roman" panose="02020603050405020304" pitchFamily="18" charset="0"/>
                <a:cs typeface="Times New Roman" panose="02020603050405020304" pitchFamily="18" charset="0"/>
              </a:rPr>
              <a:t>withdrawn.</a:t>
            </a:r>
          </a:p>
          <a:p>
            <a:pPr marL="514350" indent="-514350">
              <a:buAutoNum type="alphaLcPeriod"/>
            </a:pPr>
            <a:r>
              <a:rPr lang="en-US" b="1" dirty="0" smtClean="0">
                <a:latin typeface="Times New Roman" panose="02020603050405020304" pitchFamily="18" charset="0"/>
                <a:cs typeface="Times New Roman" panose="02020603050405020304" pitchFamily="18" charset="0"/>
              </a:rPr>
              <a:t>Physical </a:t>
            </a:r>
            <a:r>
              <a:rPr lang="en-US" b="1" dirty="0">
                <a:latin typeface="Times New Roman" panose="02020603050405020304" pitchFamily="18" charset="0"/>
                <a:cs typeface="Times New Roman" panose="02020603050405020304" pitchFamily="18" charset="0"/>
              </a:rPr>
              <a:t>dependence: </a:t>
            </a:r>
            <a:r>
              <a:rPr lang="en-US" dirty="0">
                <a:latin typeface="Times New Roman" panose="02020603050405020304" pitchFamily="18" charset="0"/>
                <a:cs typeface="Times New Roman" panose="02020603050405020304" pitchFamily="18" charset="0"/>
              </a:rPr>
              <a:t>this dependence is usually defined in terms of withdrawal/abstinence syndrome that are physical in nature e.g. tremors, ataxia, shivering.</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62958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A5F080-0DFE-4EAD-8C1F-CB3531D5EAF9}"/>
              </a:ext>
            </a:extLst>
          </p:cNvPr>
          <p:cNvSpPr>
            <a:spLocks noGrp="1"/>
          </p:cNvSpPr>
          <p:nvPr>
            <p:ph type="title"/>
          </p:nvPr>
        </p:nvSpPr>
        <p:spPr>
          <a:xfrm>
            <a:off x="628650" y="365127"/>
            <a:ext cx="7886700" cy="909882"/>
          </a:xfrm>
        </p:spPr>
        <p:txBody>
          <a:bodyPr/>
          <a:lstStyle/>
          <a:p>
            <a:r>
              <a:rPr lang="en-US" dirty="0"/>
              <a:t> anti-TB conti’</a:t>
            </a:r>
          </a:p>
        </p:txBody>
      </p:sp>
      <p:sp>
        <p:nvSpPr>
          <p:cNvPr id="3" name="Content Placeholder 2">
            <a:extLst>
              <a:ext uri="{FF2B5EF4-FFF2-40B4-BE49-F238E27FC236}">
                <a16:creationId xmlns:a16="http://schemas.microsoft.com/office/drawing/2014/main" xmlns="" id="{1EEB491A-7D25-4179-92DA-2016EFB4180A}"/>
              </a:ext>
            </a:extLst>
          </p:cNvPr>
          <p:cNvSpPr>
            <a:spLocks noGrp="1"/>
          </p:cNvSpPr>
          <p:nvPr>
            <p:ph idx="1"/>
          </p:nvPr>
        </p:nvSpPr>
        <p:spPr>
          <a:xfrm>
            <a:off x="628650" y="1442434"/>
            <a:ext cx="7886700" cy="4734529"/>
          </a:xfrm>
        </p:spPr>
        <p:txBody>
          <a:bodyPr/>
          <a:lstStyle/>
          <a:p>
            <a:r>
              <a:rPr lang="en-US" dirty="0"/>
              <a:t>Anti TB are divided into two </a:t>
            </a:r>
            <a:r>
              <a:rPr lang="en-US" b="1" dirty="0"/>
              <a:t>first line </a:t>
            </a:r>
            <a:r>
              <a:rPr lang="en-US" dirty="0"/>
              <a:t>and </a:t>
            </a:r>
            <a:r>
              <a:rPr lang="en-US" b="1" dirty="0"/>
              <a:t>second line</a:t>
            </a:r>
          </a:p>
          <a:p>
            <a:pPr marL="428625" indent="-428625">
              <a:buFont typeface="+mj-lt"/>
              <a:buAutoNum type="romanUcPeriod"/>
            </a:pPr>
            <a:r>
              <a:rPr lang="en-US" b="1" dirty="0"/>
              <a:t>First line; </a:t>
            </a:r>
            <a:r>
              <a:rPr lang="en-US" dirty="0"/>
              <a:t>this is not a universal principle but depend on local scientific evidence.</a:t>
            </a:r>
          </a:p>
          <a:p>
            <a:r>
              <a:rPr lang="en-US" dirty="0"/>
              <a:t>The drugs include isoniazid, ethambutol, pyrazinamide and streptomycin.</a:t>
            </a:r>
          </a:p>
          <a:p>
            <a:pPr marL="0" indent="0">
              <a:buNone/>
            </a:pPr>
            <a:r>
              <a:rPr lang="en-US" b="1" dirty="0"/>
              <a:t>ii Second line drugs include </a:t>
            </a:r>
            <a:r>
              <a:rPr lang="en-US" dirty="0"/>
              <a:t>capreomycin, cycloserine, clarithromycin and ciprofloxacin</a:t>
            </a:r>
            <a:endParaRPr lang="en-US" b="1" dirty="0"/>
          </a:p>
          <a:p>
            <a:pPr marL="0" indent="0">
              <a:buNone/>
            </a:pPr>
            <a:endParaRPr lang="en-US" dirty="0"/>
          </a:p>
        </p:txBody>
      </p:sp>
    </p:spTree>
    <p:extLst>
      <p:ext uri="{BB962C8B-B14F-4D97-AF65-F5344CB8AC3E}">
        <p14:creationId xmlns:p14="http://schemas.microsoft.com/office/powerpoint/2010/main" val="122077144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4A6E4-FF36-4764-8832-3FEE6507A9CD}"/>
              </a:ext>
            </a:extLst>
          </p:cNvPr>
          <p:cNvSpPr>
            <a:spLocks noGrp="1"/>
          </p:cNvSpPr>
          <p:nvPr>
            <p:ph type="title"/>
          </p:nvPr>
        </p:nvSpPr>
        <p:spPr>
          <a:xfrm>
            <a:off x="628650" y="251634"/>
            <a:ext cx="7886700" cy="994172"/>
          </a:xfrm>
        </p:spPr>
        <p:txBody>
          <a:bodyPr/>
          <a:lstStyle/>
          <a:p>
            <a:r>
              <a:rPr lang="en-US" dirty="0"/>
              <a:t>Anti TB  cont.’</a:t>
            </a:r>
          </a:p>
        </p:txBody>
      </p:sp>
      <p:sp>
        <p:nvSpPr>
          <p:cNvPr id="3" name="Content Placeholder 2">
            <a:extLst>
              <a:ext uri="{FF2B5EF4-FFF2-40B4-BE49-F238E27FC236}">
                <a16:creationId xmlns:a16="http://schemas.microsoft.com/office/drawing/2014/main" xmlns="" id="{7F913AC3-6EFF-48E4-9FA4-5FECB310AD48}"/>
              </a:ext>
            </a:extLst>
          </p:cNvPr>
          <p:cNvSpPr>
            <a:spLocks noGrp="1"/>
          </p:cNvSpPr>
          <p:nvPr>
            <p:ph idx="1"/>
          </p:nvPr>
        </p:nvSpPr>
        <p:spPr>
          <a:xfrm>
            <a:off x="628650" y="1245806"/>
            <a:ext cx="7886700" cy="4931157"/>
          </a:xfrm>
        </p:spPr>
        <p:txBody>
          <a:bodyPr/>
          <a:lstStyle/>
          <a:p>
            <a:r>
              <a:rPr lang="en-US" b="1" dirty="0"/>
              <a:t>First initial phase</a:t>
            </a:r>
            <a:r>
              <a:rPr lang="en-US" dirty="0"/>
              <a:t>: takes two months and three drugs are used concomitantly. </a:t>
            </a:r>
          </a:p>
          <a:p>
            <a:r>
              <a:rPr lang="en-US" dirty="0"/>
              <a:t>These includes </a:t>
            </a:r>
            <a:r>
              <a:rPr lang="en-US" b="1" dirty="0"/>
              <a:t>Isoniazid (H), Rifampicin (R) Pyrazinamide (Z) plus (Ethambutol or streptomycin) </a:t>
            </a:r>
            <a:r>
              <a:rPr lang="en-US" dirty="0"/>
              <a:t>if resistant organism are suspected. This combination reduces  bacterial population rapidly.</a:t>
            </a:r>
          </a:p>
          <a:p>
            <a:r>
              <a:rPr lang="en-US" b="1" dirty="0"/>
              <a:t>Continuation phase</a:t>
            </a:r>
            <a:r>
              <a:rPr lang="en-US" dirty="0"/>
              <a:t> takes four months and two drugs are used these are isoniazid and rifampicin</a:t>
            </a:r>
          </a:p>
        </p:txBody>
      </p:sp>
    </p:spTree>
    <p:extLst>
      <p:ext uri="{BB962C8B-B14F-4D97-AF65-F5344CB8AC3E}">
        <p14:creationId xmlns:p14="http://schemas.microsoft.com/office/powerpoint/2010/main" val="297241628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F0F3E-F662-4691-A82D-CBEAF77E9EA8}"/>
              </a:ext>
            </a:extLst>
          </p:cNvPr>
          <p:cNvSpPr>
            <a:spLocks noGrp="1"/>
          </p:cNvSpPr>
          <p:nvPr>
            <p:ph type="title"/>
          </p:nvPr>
        </p:nvSpPr>
        <p:spPr>
          <a:xfrm>
            <a:off x="628650" y="360609"/>
            <a:ext cx="7886700" cy="682580"/>
          </a:xfrm>
        </p:spPr>
        <p:txBody>
          <a:bodyPr>
            <a:normAutofit fontScale="90000"/>
          </a:bodyPr>
          <a:lstStyle/>
          <a:p>
            <a:r>
              <a:rPr lang="en-US" b="1" dirty="0" smtClean="0"/>
              <a:t>Isoniazid</a:t>
            </a:r>
            <a:endParaRPr lang="en-US" b="1" dirty="0"/>
          </a:p>
        </p:txBody>
      </p:sp>
      <p:sp>
        <p:nvSpPr>
          <p:cNvPr id="3" name="Content Placeholder 2">
            <a:extLst>
              <a:ext uri="{FF2B5EF4-FFF2-40B4-BE49-F238E27FC236}">
                <a16:creationId xmlns:a16="http://schemas.microsoft.com/office/drawing/2014/main" xmlns="" id="{B8620075-F2D7-4FE8-81FE-53F8F6406766}"/>
              </a:ext>
            </a:extLst>
          </p:cNvPr>
          <p:cNvSpPr>
            <a:spLocks noGrp="1"/>
          </p:cNvSpPr>
          <p:nvPr>
            <p:ph idx="1"/>
          </p:nvPr>
        </p:nvSpPr>
        <p:spPr>
          <a:xfrm>
            <a:off x="628650" y="1197735"/>
            <a:ext cx="8064590" cy="5499278"/>
          </a:xfrm>
        </p:spPr>
        <p:txBody>
          <a:bodyPr>
            <a:noAutofit/>
          </a:bodyPr>
          <a:lstStyle/>
          <a:p>
            <a:r>
              <a:rPr lang="en-US" b="1" dirty="0"/>
              <a:t>Expected Pharmacological Action </a:t>
            </a:r>
          </a:p>
          <a:p>
            <a:r>
              <a:rPr lang="en-US" dirty="0"/>
              <a:t> This medication is highly specific for mycobacteria. Isoniazid inhibits growth of mycobacteria </a:t>
            </a:r>
            <a:r>
              <a:rPr lang="en-US" b="1" dirty="0"/>
              <a:t>by preventing synthesis of mycolic  acid </a:t>
            </a:r>
            <a:r>
              <a:rPr lang="en-US" dirty="0"/>
              <a:t>in the </a:t>
            </a:r>
            <a:r>
              <a:rPr lang="en-US" b="1" dirty="0"/>
              <a:t>c</a:t>
            </a:r>
            <a:r>
              <a:rPr lang="en-US" dirty="0"/>
              <a:t>ell wall.</a:t>
            </a:r>
          </a:p>
          <a:p>
            <a:r>
              <a:rPr lang="en-US" b="1" dirty="0"/>
              <a:t>  Therapeutic Uses</a:t>
            </a:r>
            <a:r>
              <a:rPr lang="en-US" dirty="0"/>
              <a:t>; Indicated for active and latent tuberculosis </a:t>
            </a:r>
          </a:p>
          <a:p>
            <a:r>
              <a:rPr lang="en-US" dirty="0"/>
              <a:t> Latent: INH only – 6 to 9 months </a:t>
            </a:r>
          </a:p>
          <a:p>
            <a:r>
              <a:rPr lang="en-US" dirty="0"/>
              <a:t> Active: Multiple medication therapy including INH, for a minimum of 6 months </a:t>
            </a:r>
          </a:p>
          <a:p>
            <a:r>
              <a:rPr lang="en-US" dirty="0"/>
              <a:t> </a:t>
            </a:r>
            <a:r>
              <a:rPr lang="en-US" b="1" dirty="0"/>
              <a:t>The initial</a:t>
            </a:r>
            <a:r>
              <a:rPr lang="en-US" dirty="0"/>
              <a:t> </a:t>
            </a:r>
            <a:r>
              <a:rPr lang="en-US" b="1" dirty="0"/>
              <a:t>phase (induction phase</a:t>
            </a:r>
            <a:r>
              <a:rPr lang="en-US" dirty="0"/>
              <a:t>) focuses on eradicating the active tubercle bacilli, which will result in non infectious sputum. </a:t>
            </a:r>
          </a:p>
        </p:txBody>
      </p:sp>
    </p:spTree>
    <p:extLst>
      <p:ext uri="{BB962C8B-B14F-4D97-AF65-F5344CB8AC3E}">
        <p14:creationId xmlns:p14="http://schemas.microsoft.com/office/powerpoint/2010/main" val="422474985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6CB0E-2E99-40DD-824B-4BCE85221DC5}"/>
              </a:ext>
            </a:extLst>
          </p:cNvPr>
          <p:cNvSpPr>
            <a:spLocks noGrp="1"/>
          </p:cNvSpPr>
          <p:nvPr>
            <p:ph type="title"/>
          </p:nvPr>
        </p:nvSpPr>
        <p:spPr>
          <a:xfrm>
            <a:off x="628650" y="385908"/>
            <a:ext cx="7886700" cy="683038"/>
          </a:xfrm>
        </p:spPr>
        <p:txBody>
          <a:bodyPr>
            <a:noAutofit/>
          </a:bodyPr>
          <a:lstStyle/>
          <a:p>
            <a:r>
              <a:rPr lang="en-US" b="1" dirty="0"/>
              <a:t>isoniazid cont.’</a:t>
            </a:r>
          </a:p>
        </p:txBody>
      </p:sp>
      <p:sp>
        <p:nvSpPr>
          <p:cNvPr id="3" name="Content Placeholder 2">
            <a:extLst>
              <a:ext uri="{FF2B5EF4-FFF2-40B4-BE49-F238E27FC236}">
                <a16:creationId xmlns:a16="http://schemas.microsoft.com/office/drawing/2014/main" xmlns="" id="{E84C6B75-A90E-44F0-89F3-B1235CAEB2E9}"/>
              </a:ext>
            </a:extLst>
          </p:cNvPr>
          <p:cNvSpPr>
            <a:spLocks noGrp="1"/>
          </p:cNvSpPr>
          <p:nvPr>
            <p:ph idx="1"/>
          </p:nvPr>
        </p:nvSpPr>
        <p:spPr>
          <a:xfrm>
            <a:off x="628650" y="1068946"/>
            <a:ext cx="7886700" cy="5108017"/>
          </a:xfrm>
        </p:spPr>
        <p:txBody>
          <a:bodyPr/>
          <a:lstStyle/>
          <a:p>
            <a:r>
              <a:rPr lang="en-US" b="1" dirty="0" smtClean="0"/>
              <a:t>The </a:t>
            </a:r>
            <a:r>
              <a:rPr lang="en-US" b="1" dirty="0"/>
              <a:t>second phase (continuation phase) </a:t>
            </a:r>
            <a:r>
              <a:rPr lang="en-US" dirty="0"/>
              <a:t>works toward eliminating any other pathogens in the body. </a:t>
            </a:r>
          </a:p>
          <a:p>
            <a:r>
              <a:rPr lang="en-US" dirty="0" smtClean="0"/>
              <a:t>Length </a:t>
            </a:r>
            <a:r>
              <a:rPr lang="en-US" dirty="0"/>
              <a:t>of treatment varies and may be as short as 6 months for medication-sensitive tuberculosis (2 months for the initial phase and 4 months for the continuation phase) or as long as 24 months for medication-resistant infections.</a:t>
            </a:r>
          </a:p>
        </p:txBody>
      </p:sp>
    </p:spTree>
    <p:extLst>
      <p:ext uri="{BB962C8B-B14F-4D97-AF65-F5344CB8AC3E}">
        <p14:creationId xmlns:p14="http://schemas.microsoft.com/office/powerpoint/2010/main" val="93369923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1948C5-6B4A-4AC8-B984-F6E62860CF95}"/>
              </a:ext>
            </a:extLst>
          </p:cNvPr>
          <p:cNvSpPr>
            <a:spLocks noGrp="1"/>
          </p:cNvSpPr>
          <p:nvPr>
            <p:ph type="title"/>
          </p:nvPr>
        </p:nvSpPr>
        <p:spPr>
          <a:xfrm>
            <a:off x="283334" y="450761"/>
            <a:ext cx="8667482" cy="978795"/>
          </a:xfrm>
        </p:spPr>
        <p:txBody>
          <a:bodyPr>
            <a:noAutofit/>
          </a:bodyPr>
          <a:lstStyle/>
          <a:p>
            <a:r>
              <a:rPr lang="en-US" sz="4000" b="1" dirty="0">
                <a:solidFill>
                  <a:prstClr val="black"/>
                </a:solidFill>
                <a:latin typeface="Calibri" panose="020F0502020204030204"/>
                <a:ea typeface="+mn-ea"/>
                <a:cs typeface="+mn-cs"/>
              </a:rPr>
              <a:t>Complications Side/Adverse Effects Nursing Interventions/Client Education</a:t>
            </a:r>
            <a:endParaRPr lang="en-US" sz="8000" b="1" dirty="0"/>
          </a:p>
        </p:txBody>
      </p:sp>
      <p:sp>
        <p:nvSpPr>
          <p:cNvPr id="3" name="Content Placeholder 2">
            <a:extLst>
              <a:ext uri="{FF2B5EF4-FFF2-40B4-BE49-F238E27FC236}">
                <a16:creationId xmlns:a16="http://schemas.microsoft.com/office/drawing/2014/main" xmlns="" id="{72A6CD92-A746-4814-B302-E24B40FAA234}"/>
              </a:ext>
            </a:extLst>
          </p:cNvPr>
          <p:cNvSpPr>
            <a:spLocks noGrp="1"/>
          </p:cNvSpPr>
          <p:nvPr>
            <p:ph idx="1"/>
          </p:nvPr>
        </p:nvSpPr>
        <p:spPr>
          <a:xfrm>
            <a:off x="450761" y="1867437"/>
            <a:ext cx="8293993" cy="4881092"/>
          </a:xfrm>
        </p:spPr>
        <p:txBody>
          <a:bodyPr>
            <a:noAutofit/>
          </a:bodyPr>
          <a:lstStyle/>
          <a:p>
            <a:r>
              <a:rPr lang="en-US" b="1" dirty="0"/>
              <a:t>Allergic skin eruptions </a:t>
            </a:r>
            <a:r>
              <a:rPr lang="en-US" dirty="0"/>
              <a:t>are the commonest side effects</a:t>
            </a:r>
          </a:p>
          <a:p>
            <a:r>
              <a:rPr lang="en-US" dirty="0"/>
              <a:t>Others are fever , GIT disturbance</a:t>
            </a:r>
          </a:p>
          <a:p>
            <a:r>
              <a:rPr lang="en-US" dirty="0"/>
              <a:t> </a:t>
            </a:r>
            <a:r>
              <a:rPr lang="en-US" b="1" dirty="0"/>
              <a:t>Peripheral neuropathy (tingling, numbness, burning, and pain resulting from deficiency of pyridoxine, vitamin B6 ). </a:t>
            </a:r>
          </a:p>
          <a:p>
            <a:r>
              <a:rPr lang="en-US" dirty="0"/>
              <a:t> Instruct clients to observe for symptoms and to notify the provider if symptoms occur. </a:t>
            </a:r>
          </a:p>
          <a:p>
            <a:r>
              <a:rPr lang="en-US" dirty="0" smtClean="0"/>
              <a:t>Administer </a:t>
            </a:r>
            <a:r>
              <a:rPr lang="en-US" dirty="0"/>
              <a:t>50 to 200 mg of vitamin B6 daily</a:t>
            </a:r>
            <a:r>
              <a:rPr lang="en-US" dirty="0" smtClean="0"/>
              <a:t>.</a:t>
            </a:r>
            <a:endParaRPr lang="en-US" dirty="0"/>
          </a:p>
        </p:txBody>
      </p:sp>
    </p:spTree>
    <p:extLst>
      <p:ext uri="{BB962C8B-B14F-4D97-AF65-F5344CB8AC3E}">
        <p14:creationId xmlns:p14="http://schemas.microsoft.com/office/powerpoint/2010/main" val="30055122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b="1" dirty="0" smtClean="0"/>
              <a:t>Hepatotoxicity</a:t>
            </a:r>
            <a:r>
              <a:rPr lang="en-US" dirty="0" smtClean="0"/>
              <a:t> </a:t>
            </a:r>
            <a:r>
              <a:rPr lang="en-US" dirty="0"/>
              <a:t>(</a:t>
            </a:r>
            <a:r>
              <a:rPr lang="en-US" b="1" dirty="0"/>
              <a:t>anorexia, malaise, fatigue, nausea, and yellowish discoloration of skin and eyes).</a:t>
            </a:r>
            <a:r>
              <a:rPr lang="en-US" dirty="0"/>
              <a:t> </a:t>
            </a:r>
          </a:p>
          <a:p>
            <a:r>
              <a:rPr lang="en-US" dirty="0" smtClean="0"/>
              <a:t>Instruct </a:t>
            </a:r>
            <a:r>
              <a:rPr lang="en-US" dirty="0"/>
              <a:t>clients to observe for symptoms and notify the provider if symptoms occur. </a:t>
            </a:r>
          </a:p>
          <a:p>
            <a:r>
              <a:rPr lang="en-US" dirty="0" smtClean="0"/>
              <a:t>Monitor </a:t>
            </a:r>
            <a:r>
              <a:rPr lang="en-US" dirty="0"/>
              <a:t>liver function tests.</a:t>
            </a:r>
          </a:p>
          <a:p>
            <a:r>
              <a:rPr lang="en-US" dirty="0" smtClean="0"/>
              <a:t>Instruct </a:t>
            </a:r>
            <a:r>
              <a:rPr lang="en-US" dirty="0"/>
              <a:t>clients to avoid consumption of alcohol. </a:t>
            </a:r>
          </a:p>
          <a:p>
            <a:r>
              <a:rPr lang="en-US" dirty="0" smtClean="0"/>
              <a:t>Medication </a:t>
            </a:r>
            <a:r>
              <a:rPr lang="en-US" dirty="0"/>
              <a:t>may need to be discontinued if liver function test results are elevated. </a:t>
            </a:r>
          </a:p>
          <a:p>
            <a:endParaRPr lang="en-US" dirty="0"/>
          </a:p>
        </p:txBody>
      </p:sp>
    </p:spTree>
    <p:extLst>
      <p:ext uri="{BB962C8B-B14F-4D97-AF65-F5344CB8AC3E}">
        <p14:creationId xmlns:p14="http://schemas.microsoft.com/office/powerpoint/2010/main" val="292994208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75A5B7-009E-4C5B-A814-F9A04187A496}"/>
              </a:ext>
            </a:extLst>
          </p:cNvPr>
          <p:cNvSpPr>
            <a:spLocks noGrp="1"/>
          </p:cNvSpPr>
          <p:nvPr>
            <p:ph idx="1"/>
          </p:nvPr>
        </p:nvSpPr>
        <p:spPr>
          <a:xfrm>
            <a:off x="425003" y="850006"/>
            <a:ext cx="8306873" cy="5306095"/>
          </a:xfrm>
        </p:spPr>
        <p:txBody>
          <a:bodyPr>
            <a:noAutofit/>
          </a:bodyPr>
          <a:lstStyle/>
          <a:p>
            <a:r>
              <a:rPr lang="en-US" b="1" dirty="0">
                <a:solidFill>
                  <a:prstClr val="black"/>
                </a:solidFill>
              </a:rPr>
              <a:t>Contraindications/Precautions </a:t>
            </a:r>
          </a:p>
          <a:p>
            <a:r>
              <a:rPr lang="en-US" dirty="0">
                <a:solidFill>
                  <a:prstClr val="black"/>
                </a:solidFill>
              </a:rPr>
              <a:t> INH is contraindicated for clients with liver disease.</a:t>
            </a:r>
          </a:p>
          <a:p>
            <a:r>
              <a:rPr lang="en-US" b="1" dirty="0" smtClean="0">
                <a:solidFill>
                  <a:prstClr val="black"/>
                </a:solidFill>
              </a:rPr>
              <a:t>Interactions </a:t>
            </a:r>
            <a:r>
              <a:rPr lang="en-US" b="1" dirty="0">
                <a:solidFill>
                  <a:prstClr val="black"/>
                </a:solidFill>
              </a:rPr>
              <a:t>Medication/Food Interactions Nursing        Interventions/Client Education</a:t>
            </a:r>
          </a:p>
          <a:p>
            <a:r>
              <a:rPr lang="en-US" b="1" dirty="0"/>
              <a:t>INH inhibits metabolism of phenytoin, leading to buildup of medication and toxicity.</a:t>
            </a:r>
          </a:p>
          <a:p>
            <a:r>
              <a:rPr lang="en-US" dirty="0"/>
              <a:t> Ataxia and incoordination may indicate toxicity. </a:t>
            </a:r>
          </a:p>
          <a:p>
            <a:r>
              <a:rPr lang="en-US" dirty="0"/>
              <a:t> Monitor the client’s levels of phenytoin.</a:t>
            </a:r>
          </a:p>
          <a:p>
            <a:r>
              <a:rPr lang="en-US" dirty="0"/>
              <a:t> Dosage of phenytoin may need to be adjusted based on phenytoin levels</a:t>
            </a:r>
            <a:r>
              <a:rPr lang="en-US" dirty="0" smtClean="0"/>
              <a:t>.</a:t>
            </a:r>
            <a:endParaRPr lang="en-US" dirty="0"/>
          </a:p>
        </p:txBody>
      </p:sp>
    </p:spTree>
    <p:extLst>
      <p:ext uri="{BB962C8B-B14F-4D97-AF65-F5344CB8AC3E}">
        <p14:creationId xmlns:p14="http://schemas.microsoft.com/office/powerpoint/2010/main" val="70374431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0D0EFB-FC6F-40A9-B33E-ACDA01529DA0}"/>
              </a:ext>
            </a:extLst>
          </p:cNvPr>
          <p:cNvSpPr>
            <a:spLocks noGrp="1"/>
          </p:cNvSpPr>
          <p:nvPr>
            <p:ph type="title"/>
          </p:nvPr>
        </p:nvSpPr>
        <p:spPr>
          <a:xfrm>
            <a:off x="437881" y="463640"/>
            <a:ext cx="8051711" cy="837128"/>
          </a:xfrm>
        </p:spPr>
        <p:txBody>
          <a:bodyPr>
            <a:normAutofit/>
          </a:bodyPr>
          <a:lstStyle/>
          <a:p>
            <a:r>
              <a:rPr lang="en-US" b="1" dirty="0"/>
              <a:t>Interactions cont.’</a:t>
            </a:r>
          </a:p>
        </p:txBody>
      </p:sp>
      <p:sp>
        <p:nvSpPr>
          <p:cNvPr id="3" name="Content Placeholder 2">
            <a:extLst>
              <a:ext uri="{FF2B5EF4-FFF2-40B4-BE49-F238E27FC236}">
                <a16:creationId xmlns:a16="http://schemas.microsoft.com/office/drawing/2014/main" xmlns="" id="{8B09DC1A-006F-4956-AA5D-ADA914FA6166}"/>
              </a:ext>
            </a:extLst>
          </p:cNvPr>
          <p:cNvSpPr>
            <a:spLocks noGrp="1"/>
          </p:cNvSpPr>
          <p:nvPr>
            <p:ph idx="1"/>
          </p:nvPr>
        </p:nvSpPr>
        <p:spPr>
          <a:xfrm>
            <a:off x="643944" y="1455313"/>
            <a:ext cx="8075054" cy="5087155"/>
          </a:xfrm>
        </p:spPr>
        <p:txBody>
          <a:bodyPr>
            <a:noAutofit/>
          </a:bodyPr>
          <a:lstStyle/>
          <a:p>
            <a:r>
              <a:rPr lang="en-US" b="1" dirty="0"/>
              <a:t>Concurrent use of alcohol, rifampin, and pyrazinamide increases the risk for hepatotoxicity. </a:t>
            </a:r>
          </a:p>
          <a:p>
            <a:r>
              <a:rPr lang="en-US" dirty="0"/>
              <a:t> Instruct clients to avoid alcohol consumption. </a:t>
            </a:r>
          </a:p>
          <a:p>
            <a:r>
              <a:rPr lang="en-US" dirty="0"/>
              <a:t> Monitor liver function. </a:t>
            </a:r>
          </a:p>
          <a:p>
            <a:r>
              <a:rPr lang="en-US" b="1" dirty="0" smtClean="0"/>
              <a:t>Induce </a:t>
            </a:r>
            <a:r>
              <a:rPr lang="en-US" b="1" dirty="0"/>
              <a:t>liver enzymes </a:t>
            </a:r>
            <a:r>
              <a:rPr lang="en-US" dirty="0"/>
              <a:t>,hence affect the metabolism of </a:t>
            </a:r>
            <a:r>
              <a:rPr lang="en-US" b="1" dirty="0"/>
              <a:t>warfarin, glucocorticoids, narcotics, oral anti diabetes, dapsone </a:t>
            </a:r>
            <a:r>
              <a:rPr lang="en-US" dirty="0"/>
              <a:t>and </a:t>
            </a:r>
            <a:r>
              <a:rPr lang="en-US" b="1" dirty="0"/>
              <a:t>estrogens</a:t>
            </a:r>
            <a:r>
              <a:rPr lang="en-US" dirty="0"/>
              <a:t> and </a:t>
            </a:r>
            <a:r>
              <a:rPr lang="en-US" b="1" dirty="0"/>
              <a:t>oral contraceptives</a:t>
            </a:r>
            <a:r>
              <a:rPr lang="en-US" dirty="0"/>
              <a:t>.</a:t>
            </a:r>
          </a:p>
          <a:p>
            <a:r>
              <a:rPr lang="en-US" dirty="0"/>
              <a:t>Advice clients on oral contraceptives to change method of family planning or use a back up method.</a:t>
            </a:r>
          </a:p>
        </p:txBody>
      </p:sp>
    </p:spTree>
    <p:extLst>
      <p:ext uri="{BB962C8B-B14F-4D97-AF65-F5344CB8AC3E}">
        <p14:creationId xmlns:p14="http://schemas.microsoft.com/office/powerpoint/2010/main" val="13806455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prstClr val="black"/>
                </a:solidFill>
              </a:rPr>
              <a:t>Nursing Administration</a:t>
            </a:r>
            <a:endParaRPr lang="en-US" dirty="0"/>
          </a:p>
        </p:txBody>
      </p:sp>
      <p:sp>
        <p:nvSpPr>
          <p:cNvPr id="3" name="Content Placeholder 2">
            <a:extLst>
              <a:ext uri="{FF2B5EF4-FFF2-40B4-BE49-F238E27FC236}">
                <a16:creationId xmlns:a16="http://schemas.microsoft.com/office/drawing/2014/main" xmlns="" id="{D8AD38EB-0DE4-4ED4-A28E-CBBD064EE40E}"/>
              </a:ext>
            </a:extLst>
          </p:cNvPr>
          <p:cNvSpPr>
            <a:spLocks noGrp="1"/>
          </p:cNvSpPr>
          <p:nvPr>
            <p:ph idx="1"/>
          </p:nvPr>
        </p:nvSpPr>
        <p:spPr>
          <a:xfrm>
            <a:off x="628649" y="1481070"/>
            <a:ext cx="8025953" cy="4997003"/>
          </a:xfrm>
        </p:spPr>
        <p:txBody>
          <a:bodyPr>
            <a:noAutofit/>
          </a:bodyPr>
          <a:lstStyle/>
          <a:p>
            <a:r>
              <a:rPr lang="en-US" sz="3200" dirty="0" smtClean="0">
                <a:solidFill>
                  <a:prstClr val="black"/>
                </a:solidFill>
              </a:rPr>
              <a:t> </a:t>
            </a:r>
            <a:r>
              <a:rPr lang="en-US" dirty="0">
                <a:solidFill>
                  <a:prstClr val="black"/>
                </a:solidFill>
              </a:rPr>
              <a:t>Administer by oral route </a:t>
            </a:r>
          </a:p>
          <a:p>
            <a:r>
              <a:rPr lang="en-US" dirty="0">
                <a:solidFill>
                  <a:prstClr val="black"/>
                </a:solidFill>
              </a:rPr>
              <a:t>For active tuberculosis, direct observation therapy (DOT) is done to ensure adherence. </a:t>
            </a:r>
          </a:p>
          <a:p>
            <a:r>
              <a:rPr lang="en-US" dirty="0">
                <a:solidFill>
                  <a:prstClr val="black"/>
                </a:solidFill>
              </a:rPr>
              <a:t> Advise clients to take INH 1 hours before meals or 2 hours after. </a:t>
            </a:r>
          </a:p>
          <a:p>
            <a:r>
              <a:rPr lang="en-US" dirty="0">
                <a:solidFill>
                  <a:prstClr val="black"/>
                </a:solidFill>
              </a:rPr>
              <a:t>If gastric discomfort occurs, the client may take INH with meals. </a:t>
            </a:r>
          </a:p>
          <a:p>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endParaRPr lang="en-US" b="1" dirty="0">
              <a:solidFill>
                <a:prstClr val="black"/>
              </a:solidFill>
            </a:endParaRPr>
          </a:p>
          <a:p>
            <a:endParaRPr lang="en-US" sz="3200" dirty="0"/>
          </a:p>
        </p:txBody>
      </p:sp>
    </p:spTree>
    <p:extLst>
      <p:ext uri="{BB962C8B-B14F-4D97-AF65-F5344CB8AC3E}">
        <p14:creationId xmlns:p14="http://schemas.microsoft.com/office/powerpoint/2010/main" val="394539553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4158FD-10E9-421F-AB94-630E681034BB}"/>
              </a:ext>
            </a:extLst>
          </p:cNvPr>
          <p:cNvSpPr>
            <a:spLocks noGrp="1"/>
          </p:cNvSpPr>
          <p:nvPr>
            <p:ph type="title"/>
          </p:nvPr>
        </p:nvSpPr>
        <p:spPr>
          <a:xfrm>
            <a:off x="628650" y="365126"/>
            <a:ext cx="7886700" cy="832609"/>
          </a:xfrm>
        </p:spPr>
        <p:txBody>
          <a:bodyPr/>
          <a:lstStyle/>
          <a:p>
            <a:r>
              <a:rPr lang="en-US" b="1" dirty="0" smtClean="0"/>
              <a:t>rifampicin </a:t>
            </a:r>
            <a:endParaRPr lang="en-US" b="1" dirty="0"/>
          </a:p>
        </p:txBody>
      </p:sp>
      <p:sp>
        <p:nvSpPr>
          <p:cNvPr id="3" name="Content Placeholder 2">
            <a:extLst>
              <a:ext uri="{FF2B5EF4-FFF2-40B4-BE49-F238E27FC236}">
                <a16:creationId xmlns:a16="http://schemas.microsoft.com/office/drawing/2014/main" xmlns="" id="{330DFE59-850F-4D7C-85F3-D4846FB5266B}"/>
              </a:ext>
            </a:extLst>
          </p:cNvPr>
          <p:cNvSpPr>
            <a:spLocks noGrp="1"/>
          </p:cNvSpPr>
          <p:nvPr>
            <p:ph idx="1"/>
          </p:nvPr>
        </p:nvSpPr>
        <p:spPr>
          <a:xfrm>
            <a:off x="628650" y="1313646"/>
            <a:ext cx="8244894" cy="5203064"/>
          </a:xfrm>
        </p:spPr>
        <p:txBody>
          <a:bodyPr>
            <a:noAutofit/>
          </a:bodyPr>
          <a:lstStyle/>
          <a:p>
            <a:r>
              <a:rPr lang="en-US" dirty="0"/>
              <a:t>This is one of the most active anti TB .it is also active against gram positive and gram negative bacteria.</a:t>
            </a:r>
          </a:p>
          <a:p>
            <a:r>
              <a:rPr lang="en-US" b="1" dirty="0"/>
              <a:t>Mechanism of action: </a:t>
            </a:r>
            <a:r>
              <a:rPr lang="en-US" dirty="0"/>
              <a:t>Rifampin is bactericidal as a result of inhibition </a:t>
            </a:r>
            <a:r>
              <a:rPr lang="en-US" b="1" dirty="0"/>
              <a:t>of protein synthesis</a:t>
            </a:r>
            <a:r>
              <a:rPr lang="en-US" dirty="0"/>
              <a:t>.</a:t>
            </a:r>
          </a:p>
          <a:p>
            <a:r>
              <a:rPr lang="en-US" b="1" dirty="0"/>
              <a:t>Indications:</a:t>
            </a:r>
          </a:p>
          <a:p>
            <a:r>
              <a:rPr lang="en-US" dirty="0"/>
              <a:t> Rifampin is a broad-spectrum antibiotic effective for gram-positive and gram-negative bacteria, </a:t>
            </a:r>
            <a:r>
              <a:rPr lang="en-US" dirty="0" smtClean="0"/>
              <a:t>M</a:t>
            </a:r>
            <a:r>
              <a:rPr lang="en-US" dirty="0"/>
              <a:t>. tuberculosis, and M. </a:t>
            </a:r>
            <a:r>
              <a:rPr lang="en-US" dirty="0" err="1"/>
              <a:t>Leprae</a:t>
            </a:r>
            <a:r>
              <a:rPr lang="en-US" dirty="0"/>
              <a:t>. </a:t>
            </a:r>
          </a:p>
        </p:txBody>
      </p:sp>
    </p:spTree>
    <p:extLst>
      <p:ext uri="{BB962C8B-B14F-4D97-AF65-F5344CB8AC3E}">
        <p14:creationId xmlns:p14="http://schemas.microsoft.com/office/powerpoint/2010/main" val="190251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BA8D7-00C5-46AE-B14F-3DF5EDE3B54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02B051AD-57C3-4C39-A195-52030EE64A58}"/>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Iatrogenic responses: </a:t>
            </a:r>
            <a:r>
              <a:rPr lang="en-US" dirty="0">
                <a:latin typeface="Times New Roman" panose="02020603050405020304" pitchFamily="18" charset="0"/>
                <a:cs typeface="Times New Roman" panose="02020603050405020304" pitchFamily="18" charset="0"/>
              </a:rPr>
              <a:t>these are responses produced an intentionally during the cause of treatment e.g. penicillin may cause hepatic toxicity, steroid may cause Cushing's syndrome.</a:t>
            </a:r>
          </a:p>
          <a:p>
            <a:r>
              <a:rPr lang="en-US" b="1" dirty="0">
                <a:latin typeface="Times New Roman" panose="02020603050405020304" pitchFamily="18" charset="0"/>
                <a:cs typeface="Times New Roman" panose="02020603050405020304" pitchFamily="18" charset="0"/>
              </a:rPr>
              <a:t>Anaphylaxis: </a:t>
            </a:r>
            <a:r>
              <a:rPr lang="en-US" dirty="0">
                <a:latin typeface="Times New Roman" panose="02020603050405020304" pitchFamily="18" charset="0"/>
                <a:cs typeface="Times New Roman" panose="02020603050405020304" pitchFamily="18" charset="0"/>
              </a:rPr>
              <a:t>A  sudden serious life threating allergic reaction and should be treated as a medical emergency, it causes more than one of the following ;  an itchy rash throat and tongue swelling, shortness of breath ,vomiting, lightheadedness and low blood sugar.</a:t>
            </a:r>
          </a:p>
        </p:txBody>
      </p:sp>
    </p:spTree>
    <p:extLst>
      <p:ext uri="{BB962C8B-B14F-4D97-AF65-F5344CB8AC3E}">
        <p14:creationId xmlns:p14="http://schemas.microsoft.com/office/powerpoint/2010/main" val="21539480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C64987-693B-473E-983C-DAD75D6E2BC9}"/>
              </a:ext>
            </a:extLst>
          </p:cNvPr>
          <p:cNvSpPr>
            <a:spLocks noGrp="1"/>
          </p:cNvSpPr>
          <p:nvPr>
            <p:ph type="title"/>
          </p:nvPr>
        </p:nvSpPr>
        <p:spPr>
          <a:xfrm>
            <a:off x="628650" y="184822"/>
            <a:ext cx="7886700" cy="793973"/>
          </a:xfrm>
        </p:spPr>
        <p:txBody>
          <a:bodyPr/>
          <a:lstStyle/>
          <a:p>
            <a:r>
              <a:rPr lang="en-US" b="1" dirty="0"/>
              <a:t>pharmacokinetic</a:t>
            </a:r>
            <a:r>
              <a:rPr lang="en-US" dirty="0"/>
              <a:t>s</a:t>
            </a:r>
          </a:p>
        </p:txBody>
      </p:sp>
      <p:sp>
        <p:nvSpPr>
          <p:cNvPr id="3" name="Content Placeholder 2">
            <a:extLst>
              <a:ext uri="{FF2B5EF4-FFF2-40B4-BE49-F238E27FC236}">
                <a16:creationId xmlns:a16="http://schemas.microsoft.com/office/drawing/2014/main" xmlns="" id="{C4D5971B-B6D7-4B58-97C7-FCA46C17A94D}"/>
              </a:ext>
            </a:extLst>
          </p:cNvPr>
          <p:cNvSpPr>
            <a:spLocks noGrp="1"/>
          </p:cNvSpPr>
          <p:nvPr>
            <p:ph idx="1"/>
          </p:nvPr>
        </p:nvSpPr>
        <p:spPr>
          <a:xfrm>
            <a:off x="628650" y="978795"/>
            <a:ext cx="7886700" cy="5198168"/>
          </a:xfrm>
        </p:spPr>
        <p:txBody>
          <a:bodyPr>
            <a:normAutofit lnSpcReduction="10000"/>
          </a:bodyPr>
          <a:lstStyle/>
          <a:p>
            <a:r>
              <a:rPr lang="en-US" dirty="0"/>
              <a:t>Given orally</a:t>
            </a:r>
          </a:p>
          <a:p>
            <a:r>
              <a:rPr lang="en-US" dirty="0"/>
              <a:t>Has a wide distribution</a:t>
            </a:r>
          </a:p>
          <a:p>
            <a:r>
              <a:rPr lang="en-US" dirty="0"/>
              <a:t>It causes orange tinge coloration to saliva ,sputum, tears, sweat and urine.</a:t>
            </a:r>
          </a:p>
          <a:p>
            <a:r>
              <a:rPr lang="en-US" dirty="0"/>
              <a:t>It is excreted in urine and under goes enterohepatic recycling. </a:t>
            </a:r>
          </a:p>
          <a:p>
            <a:r>
              <a:rPr lang="en-US" dirty="0"/>
              <a:t>Metabolism is in the liver and the metabolites has anti bacterial activity but poorly absorbed from the gut. </a:t>
            </a:r>
          </a:p>
          <a:p>
            <a:r>
              <a:rPr lang="en-US" dirty="0"/>
              <a:t>Half life is one to five hours but reduces during treatment since it induces microsomal enzymes, hence its own metabolism.</a:t>
            </a:r>
          </a:p>
        </p:txBody>
      </p:sp>
    </p:spTree>
    <p:extLst>
      <p:ext uri="{BB962C8B-B14F-4D97-AF65-F5344CB8AC3E}">
        <p14:creationId xmlns:p14="http://schemas.microsoft.com/office/powerpoint/2010/main" val="285975818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95C03E-FBB5-46AD-AB09-B463DF09266B}"/>
              </a:ext>
            </a:extLst>
          </p:cNvPr>
          <p:cNvSpPr>
            <a:spLocks noGrp="1"/>
          </p:cNvSpPr>
          <p:nvPr>
            <p:ph idx="1"/>
          </p:nvPr>
        </p:nvSpPr>
        <p:spPr>
          <a:xfrm>
            <a:off x="437883" y="334851"/>
            <a:ext cx="8409904" cy="6426557"/>
          </a:xfrm>
        </p:spPr>
        <p:txBody>
          <a:bodyPr>
            <a:noAutofit/>
          </a:bodyPr>
          <a:lstStyle/>
          <a:p>
            <a:pPr marL="0" indent="0">
              <a:buNone/>
            </a:pPr>
            <a:r>
              <a:rPr lang="en-US" b="1" dirty="0">
                <a:solidFill>
                  <a:prstClr val="black"/>
                </a:solidFill>
              </a:rPr>
              <a:t>Side/adverse effects</a:t>
            </a:r>
          </a:p>
          <a:p>
            <a:pPr marL="0" indent="0">
              <a:buNone/>
            </a:pPr>
            <a:r>
              <a:rPr lang="en-US" dirty="0" smtClean="0">
                <a:solidFill>
                  <a:prstClr val="black"/>
                </a:solidFill>
              </a:rPr>
              <a:t> </a:t>
            </a:r>
            <a:r>
              <a:rPr lang="en-US" dirty="0" err="1">
                <a:solidFill>
                  <a:prstClr val="black"/>
                </a:solidFill>
              </a:rPr>
              <a:t>i</a:t>
            </a:r>
            <a:r>
              <a:rPr lang="en-US" dirty="0">
                <a:solidFill>
                  <a:prstClr val="black"/>
                </a:solidFill>
              </a:rPr>
              <a:t>) </a:t>
            </a:r>
            <a:r>
              <a:rPr lang="en-US" b="1" dirty="0">
                <a:solidFill>
                  <a:prstClr val="black"/>
                </a:solidFill>
              </a:rPr>
              <a:t>Discoloration of body fluids</a:t>
            </a:r>
            <a:r>
              <a:rPr lang="en-US" dirty="0">
                <a:solidFill>
                  <a:prstClr val="black"/>
                </a:solidFill>
              </a:rPr>
              <a:t>. </a:t>
            </a:r>
          </a:p>
          <a:p>
            <a:r>
              <a:rPr lang="en-US" dirty="0">
                <a:solidFill>
                  <a:prstClr val="black"/>
                </a:solidFill>
              </a:rPr>
              <a:t> Inform clients of expected orange color of urine, saliva, sweat, and tears. </a:t>
            </a:r>
          </a:p>
          <a:p>
            <a:pPr marL="0" indent="0">
              <a:buNone/>
            </a:pPr>
            <a:r>
              <a:rPr lang="en-US" b="1" dirty="0">
                <a:solidFill>
                  <a:prstClr val="black"/>
                </a:solidFill>
              </a:rPr>
              <a:t>ii)Hepatotoxicity (jaundice, anorexia, and fatigue) </a:t>
            </a:r>
          </a:p>
          <a:p>
            <a:r>
              <a:rPr lang="en-US" dirty="0">
                <a:solidFill>
                  <a:prstClr val="black"/>
                </a:solidFill>
              </a:rPr>
              <a:t> Monitor the client’s liver function.  </a:t>
            </a:r>
          </a:p>
          <a:p>
            <a:r>
              <a:rPr lang="en-US" dirty="0">
                <a:solidFill>
                  <a:prstClr val="black"/>
                </a:solidFill>
              </a:rPr>
              <a:t>Inform clients regarding symptoms of anorexia, fatigue, and malaise, and instruct them to notify the provider if symptoms occur. </a:t>
            </a:r>
          </a:p>
          <a:p>
            <a:r>
              <a:rPr lang="en-US" dirty="0">
                <a:solidFill>
                  <a:prstClr val="black"/>
                </a:solidFill>
              </a:rPr>
              <a:t> Avoid alcohol.</a:t>
            </a:r>
          </a:p>
          <a:p>
            <a:pPr marL="0" indent="0">
              <a:buNone/>
            </a:pPr>
            <a:r>
              <a:rPr lang="en-US" b="1" dirty="0">
                <a:solidFill>
                  <a:prstClr val="black"/>
                </a:solidFill>
              </a:rPr>
              <a:t>iii) Mild gastrointestinal discomfort associated (anorexia, nausea, and abdominal discomfort</a:t>
            </a:r>
            <a:r>
              <a:rPr lang="en-US" dirty="0">
                <a:solidFill>
                  <a:prstClr val="black"/>
                </a:solidFill>
              </a:rPr>
              <a:t>.</a:t>
            </a:r>
          </a:p>
          <a:p>
            <a:r>
              <a:rPr lang="en-US" dirty="0">
                <a:solidFill>
                  <a:prstClr val="black"/>
                </a:solidFill>
              </a:rPr>
              <a:t>  Abdominal discomfort is mild and usually </a:t>
            </a:r>
            <a:r>
              <a:rPr lang="en-US" dirty="0"/>
              <a:t>does not require intervention</a:t>
            </a:r>
            <a:endParaRPr lang="en-US" b="1" dirty="0">
              <a:solidFill>
                <a:prstClr val="black"/>
              </a:solidFill>
            </a:endParaRPr>
          </a:p>
          <a:p>
            <a:endParaRPr lang="en-US" dirty="0"/>
          </a:p>
        </p:txBody>
      </p:sp>
    </p:spTree>
    <p:extLst>
      <p:ext uri="{BB962C8B-B14F-4D97-AF65-F5344CB8AC3E}">
        <p14:creationId xmlns:p14="http://schemas.microsoft.com/office/powerpoint/2010/main" val="409074920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E5F9EF-4202-4FE0-AFB4-EB0DB2CE1D1A}"/>
              </a:ext>
            </a:extLst>
          </p:cNvPr>
          <p:cNvSpPr>
            <a:spLocks noGrp="1"/>
          </p:cNvSpPr>
          <p:nvPr>
            <p:ph type="title"/>
          </p:nvPr>
        </p:nvSpPr>
        <p:spPr>
          <a:xfrm>
            <a:off x="630767" y="155508"/>
            <a:ext cx="7886700" cy="552831"/>
          </a:xfrm>
        </p:spPr>
        <p:txBody>
          <a:bodyPr>
            <a:normAutofit fontScale="90000"/>
          </a:bodyPr>
          <a:lstStyle/>
          <a:p>
            <a:r>
              <a:rPr lang="en-US" b="1" dirty="0" err="1" smtClean="0"/>
              <a:t>Cont</a:t>
            </a:r>
            <a:r>
              <a:rPr lang="en-US" b="1" dirty="0" smtClean="0"/>
              <a:t>’</a:t>
            </a:r>
            <a:endParaRPr lang="en-US" b="1" dirty="0"/>
          </a:p>
        </p:txBody>
      </p:sp>
      <p:sp>
        <p:nvSpPr>
          <p:cNvPr id="3" name="Content Placeholder 2">
            <a:extLst>
              <a:ext uri="{FF2B5EF4-FFF2-40B4-BE49-F238E27FC236}">
                <a16:creationId xmlns:a16="http://schemas.microsoft.com/office/drawing/2014/main" xmlns="" id="{64627C9A-EA87-46A3-B648-5A3767E64710}"/>
              </a:ext>
            </a:extLst>
          </p:cNvPr>
          <p:cNvSpPr>
            <a:spLocks noGrp="1"/>
          </p:cNvSpPr>
          <p:nvPr>
            <p:ph idx="1"/>
          </p:nvPr>
        </p:nvSpPr>
        <p:spPr>
          <a:xfrm>
            <a:off x="630767" y="1068946"/>
            <a:ext cx="8139746" cy="5473521"/>
          </a:xfrm>
        </p:spPr>
        <p:txBody>
          <a:bodyPr>
            <a:noAutofit/>
          </a:bodyPr>
          <a:lstStyle/>
          <a:p>
            <a:pPr marL="0" indent="0">
              <a:buNone/>
            </a:pPr>
            <a:r>
              <a:rPr lang="en-US" sz="3200" b="1" dirty="0">
                <a:solidFill>
                  <a:prstClr val="black"/>
                </a:solidFill>
              </a:rPr>
              <a:t>Contraindications/Precautions</a:t>
            </a:r>
            <a:endParaRPr lang="en-US" sz="3200" dirty="0" smtClean="0"/>
          </a:p>
          <a:p>
            <a:r>
              <a:rPr lang="en-US" sz="3200" dirty="0" smtClean="0"/>
              <a:t> </a:t>
            </a:r>
            <a:r>
              <a:rPr lang="en-US" sz="3200" dirty="0"/>
              <a:t>Use cautiously in clients with liver dysfunction</a:t>
            </a:r>
            <a:r>
              <a:rPr lang="en-US" sz="3200" dirty="0" smtClean="0"/>
              <a:t>.</a:t>
            </a:r>
          </a:p>
          <a:p>
            <a:pPr marL="0" indent="0">
              <a:buNone/>
            </a:pPr>
            <a:r>
              <a:rPr lang="en-US" sz="3200" b="1" dirty="0">
                <a:solidFill>
                  <a:prstClr val="black"/>
                </a:solidFill>
              </a:rPr>
              <a:t>Interactions Medication/Food Interactions Nursing Interventions/Client </a:t>
            </a:r>
            <a:r>
              <a:rPr lang="en-US" sz="3200" b="1" dirty="0" smtClean="0">
                <a:solidFill>
                  <a:prstClr val="black"/>
                </a:solidFill>
              </a:rPr>
              <a:t>Education</a:t>
            </a:r>
          </a:p>
          <a:p>
            <a:r>
              <a:rPr lang="en-US" sz="3200" dirty="0"/>
              <a:t>Rifampin accelerates metabolism of warfarin (Coumadin), oral contraceptives, protease inhibitors, and NNRTIs (medications for HIV), resulting in diminished effectiveness. </a:t>
            </a:r>
          </a:p>
          <a:p>
            <a:r>
              <a:rPr lang="en-US" sz="3200" dirty="0"/>
              <a:t> Increased dosages of HIV medications may be necessary. </a:t>
            </a:r>
          </a:p>
          <a:p>
            <a:endParaRPr lang="en-US" sz="3200" dirty="0"/>
          </a:p>
          <a:p>
            <a:pPr marL="0" indent="0">
              <a:buNone/>
            </a:pPr>
            <a:endParaRPr lang="en-US" sz="3200" dirty="0"/>
          </a:p>
        </p:txBody>
      </p:sp>
    </p:spTree>
    <p:extLst>
      <p:ext uri="{BB962C8B-B14F-4D97-AF65-F5344CB8AC3E}">
        <p14:creationId xmlns:p14="http://schemas.microsoft.com/office/powerpoint/2010/main" val="22921996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E2A33-D6D4-426F-A7C7-C7F107460CA2}"/>
              </a:ext>
            </a:extLst>
          </p:cNvPr>
          <p:cNvSpPr>
            <a:spLocks noGrp="1"/>
          </p:cNvSpPr>
          <p:nvPr>
            <p:ph type="title"/>
          </p:nvPr>
        </p:nvSpPr>
        <p:spPr>
          <a:xfrm>
            <a:off x="628650" y="193183"/>
            <a:ext cx="7886700" cy="798491"/>
          </a:xfrm>
        </p:spPr>
        <p:txBody>
          <a:bodyPr>
            <a:noAutofit/>
          </a:bodyPr>
          <a:lstStyle/>
          <a:p>
            <a:pPr>
              <a:spcBef>
                <a:spcPts val="750"/>
              </a:spcBef>
            </a:pPr>
            <a:r>
              <a:rPr lang="en-US" sz="6000" dirty="0" err="1" smtClean="0"/>
              <a:t>Cont</a:t>
            </a:r>
            <a:r>
              <a:rPr lang="en-US" sz="6000" dirty="0" smtClean="0"/>
              <a:t>’</a:t>
            </a:r>
            <a:endParaRPr lang="en-US" sz="6000" dirty="0"/>
          </a:p>
        </p:txBody>
      </p:sp>
      <p:sp>
        <p:nvSpPr>
          <p:cNvPr id="3" name="Content Placeholder 2">
            <a:extLst>
              <a:ext uri="{FF2B5EF4-FFF2-40B4-BE49-F238E27FC236}">
                <a16:creationId xmlns:a16="http://schemas.microsoft.com/office/drawing/2014/main" xmlns="" id="{7CCD1315-7FBA-4040-A994-66E5503FB5AA}"/>
              </a:ext>
            </a:extLst>
          </p:cNvPr>
          <p:cNvSpPr>
            <a:spLocks noGrp="1"/>
          </p:cNvSpPr>
          <p:nvPr>
            <p:ph idx="1"/>
          </p:nvPr>
        </p:nvSpPr>
        <p:spPr>
          <a:xfrm>
            <a:off x="476518" y="1197734"/>
            <a:ext cx="8397026" cy="5370491"/>
          </a:xfrm>
        </p:spPr>
        <p:txBody>
          <a:bodyPr>
            <a:noAutofit/>
          </a:bodyPr>
          <a:lstStyle/>
          <a:p>
            <a:r>
              <a:rPr lang="en-US" dirty="0" smtClean="0"/>
              <a:t>Monitor </a:t>
            </a:r>
            <a:r>
              <a:rPr lang="en-US" dirty="0"/>
              <a:t>PT (prothrombin time) and INR (international normalized ratio)</a:t>
            </a:r>
          </a:p>
          <a:p>
            <a:r>
              <a:rPr lang="en-US" dirty="0"/>
              <a:t> Clients may need to use alternative form of birth control.</a:t>
            </a:r>
          </a:p>
          <a:p>
            <a:r>
              <a:rPr lang="en-US" b="1" dirty="0" smtClean="0"/>
              <a:t>Concurrent </a:t>
            </a:r>
            <a:r>
              <a:rPr lang="en-US" b="1" dirty="0"/>
              <a:t>use with INH and pyrazinamide increases risk of hepatotoxicity. </a:t>
            </a:r>
          </a:p>
          <a:p>
            <a:r>
              <a:rPr lang="en-US" dirty="0" smtClean="0"/>
              <a:t> Instruct clients to avoid alcohol consumption. Monitor liver function.</a:t>
            </a:r>
            <a:endParaRPr lang="en-US" dirty="0"/>
          </a:p>
        </p:txBody>
      </p:sp>
    </p:spTree>
    <p:extLst>
      <p:ext uri="{BB962C8B-B14F-4D97-AF65-F5344CB8AC3E}">
        <p14:creationId xmlns:p14="http://schemas.microsoft.com/office/powerpoint/2010/main" val="203022837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B8461-F323-490A-B505-AC2F690DD630}"/>
              </a:ext>
            </a:extLst>
          </p:cNvPr>
          <p:cNvSpPr>
            <a:spLocks noGrp="1"/>
          </p:cNvSpPr>
          <p:nvPr>
            <p:ph type="title"/>
          </p:nvPr>
        </p:nvSpPr>
        <p:spPr/>
        <p:txBody>
          <a:bodyPr/>
          <a:lstStyle/>
          <a:p>
            <a:r>
              <a:rPr lang="en-US" b="1" dirty="0"/>
              <a:t>Nursing Evaluation of Medication Effectiveness</a:t>
            </a:r>
          </a:p>
        </p:txBody>
      </p:sp>
      <p:sp>
        <p:nvSpPr>
          <p:cNvPr id="3" name="Content Placeholder 2">
            <a:extLst>
              <a:ext uri="{FF2B5EF4-FFF2-40B4-BE49-F238E27FC236}">
                <a16:creationId xmlns:a16="http://schemas.microsoft.com/office/drawing/2014/main" xmlns="" id="{AAC5E9DA-EBD4-4986-9E4D-11278FA5CEEB}"/>
              </a:ext>
            </a:extLst>
          </p:cNvPr>
          <p:cNvSpPr>
            <a:spLocks noGrp="1"/>
          </p:cNvSpPr>
          <p:nvPr>
            <p:ph idx="1"/>
          </p:nvPr>
        </p:nvSpPr>
        <p:spPr>
          <a:xfrm>
            <a:off x="772732" y="1841679"/>
            <a:ext cx="7742618" cy="4335284"/>
          </a:xfrm>
        </p:spPr>
        <p:txBody>
          <a:bodyPr/>
          <a:lstStyle/>
          <a:p>
            <a:pPr marL="0" indent="0">
              <a:buNone/>
            </a:pPr>
            <a:r>
              <a:rPr lang="en-US" dirty="0"/>
              <a:t>Depending on therapeutic intent, effectiveness may be evidenced by: </a:t>
            </a:r>
          </a:p>
          <a:p>
            <a:r>
              <a:rPr lang="en-US" dirty="0"/>
              <a:t> Improvement of tuberculosis symptoms such as clear breath sounds, no night sweats, increased appetite, no afternoon rises of temperature </a:t>
            </a:r>
          </a:p>
          <a:p>
            <a:r>
              <a:rPr lang="en-US" dirty="0"/>
              <a:t>3 negative sputum cultures for tuberculosis, usually taking 3 to 6 months to achieve.</a:t>
            </a:r>
          </a:p>
        </p:txBody>
      </p:sp>
    </p:spTree>
    <p:extLst>
      <p:ext uri="{BB962C8B-B14F-4D97-AF65-F5344CB8AC3E}">
        <p14:creationId xmlns:p14="http://schemas.microsoft.com/office/powerpoint/2010/main" val="66151027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483A7A-EEE8-47CF-A23B-652874858563}"/>
              </a:ext>
            </a:extLst>
          </p:cNvPr>
          <p:cNvSpPr>
            <a:spLocks noGrp="1"/>
          </p:cNvSpPr>
          <p:nvPr>
            <p:ph type="title"/>
          </p:nvPr>
        </p:nvSpPr>
        <p:spPr>
          <a:xfrm>
            <a:off x="628650" y="115910"/>
            <a:ext cx="7886700" cy="875763"/>
          </a:xfrm>
        </p:spPr>
        <p:txBody>
          <a:bodyPr>
            <a:normAutofit/>
          </a:bodyPr>
          <a:lstStyle/>
          <a:p>
            <a:r>
              <a:rPr lang="en-US" b="1" dirty="0" smtClean="0"/>
              <a:t>ethambutol</a:t>
            </a:r>
            <a:endParaRPr lang="en-US" b="1" dirty="0"/>
          </a:p>
        </p:txBody>
      </p:sp>
      <p:sp>
        <p:nvSpPr>
          <p:cNvPr id="3" name="Content Placeholder 2">
            <a:extLst>
              <a:ext uri="{FF2B5EF4-FFF2-40B4-BE49-F238E27FC236}">
                <a16:creationId xmlns:a16="http://schemas.microsoft.com/office/drawing/2014/main" xmlns="" id="{893477F5-09CF-426C-A061-4ECE840D90EB}"/>
              </a:ext>
            </a:extLst>
          </p:cNvPr>
          <p:cNvSpPr>
            <a:spLocks noGrp="1"/>
          </p:cNvSpPr>
          <p:nvPr>
            <p:ph idx="1"/>
          </p:nvPr>
        </p:nvSpPr>
        <p:spPr>
          <a:xfrm>
            <a:off x="628649" y="1275008"/>
            <a:ext cx="8206257" cy="5280338"/>
          </a:xfrm>
        </p:spPr>
        <p:txBody>
          <a:bodyPr>
            <a:noAutofit/>
          </a:bodyPr>
          <a:lstStyle/>
          <a:p>
            <a:r>
              <a:rPr lang="en-US" b="1" dirty="0"/>
              <a:t>Pharmacodynamics;</a:t>
            </a:r>
          </a:p>
          <a:p>
            <a:r>
              <a:rPr lang="en-US" dirty="0"/>
              <a:t>Mechanism of action through </a:t>
            </a:r>
            <a:r>
              <a:rPr lang="en-US" dirty="0" smtClean="0"/>
              <a:t>inhibition </a:t>
            </a:r>
            <a:r>
              <a:rPr lang="en-US" dirty="0"/>
              <a:t>of bacterial growth through suppression of RNA synthesis. Resistance emergence occurs rapidly if used on its own.</a:t>
            </a:r>
          </a:p>
          <a:p>
            <a:pPr marL="0" indent="0">
              <a:buNone/>
            </a:pPr>
            <a:r>
              <a:rPr lang="en-US" b="1" dirty="0"/>
              <a:t>Pharmacokinetic</a:t>
            </a:r>
          </a:p>
          <a:p>
            <a:r>
              <a:rPr lang="en-US" dirty="0"/>
              <a:t> good absorption from GIT</a:t>
            </a:r>
            <a:r>
              <a:rPr lang="en-US" b="1" dirty="0"/>
              <a:t>.</a:t>
            </a:r>
          </a:p>
          <a:p>
            <a:r>
              <a:rPr lang="en-US" dirty="0"/>
              <a:t>Metabolism is in the liver.</a:t>
            </a:r>
          </a:p>
          <a:p>
            <a:r>
              <a:rPr lang="en-US" dirty="0"/>
              <a:t>Excretion in urine.</a:t>
            </a:r>
          </a:p>
          <a:p>
            <a:r>
              <a:rPr lang="en-US" dirty="0"/>
              <a:t>It can reach therapeutic </a:t>
            </a:r>
            <a:r>
              <a:rPr lang="en-US" dirty="0" smtClean="0"/>
              <a:t>concentration </a:t>
            </a:r>
            <a:r>
              <a:rPr lang="en-US" dirty="0"/>
              <a:t>with CSF for tuberculosis.</a:t>
            </a:r>
          </a:p>
          <a:p>
            <a:endParaRPr lang="en-US" b="1" dirty="0"/>
          </a:p>
        </p:txBody>
      </p:sp>
    </p:spTree>
    <p:extLst>
      <p:ext uri="{BB962C8B-B14F-4D97-AF65-F5344CB8AC3E}">
        <p14:creationId xmlns:p14="http://schemas.microsoft.com/office/powerpoint/2010/main" val="32107672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5FBA3-674A-4E87-95B4-F4DD2B19B9E9}"/>
              </a:ext>
            </a:extLst>
          </p:cNvPr>
          <p:cNvSpPr>
            <a:spLocks noGrp="1"/>
          </p:cNvSpPr>
          <p:nvPr>
            <p:ph type="title"/>
          </p:nvPr>
        </p:nvSpPr>
        <p:spPr>
          <a:xfrm>
            <a:off x="628650" y="171942"/>
            <a:ext cx="7886700" cy="948519"/>
          </a:xfrm>
        </p:spPr>
        <p:txBody>
          <a:bodyPr/>
          <a:lstStyle/>
          <a:p>
            <a:r>
              <a:rPr lang="en-US" b="1" dirty="0"/>
              <a:t>Unwanted effects</a:t>
            </a:r>
          </a:p>
        </p:txBody>
      </p:sp>
      <p:sp>
        <p:nvSpPr>
          <p:cNvPr id="3" name="Content Placeholder 2">
            <a:extLst>
              <a:ext uri="{FF2B5EF4-FFF2-40B4-BE49-F238E27FC236}">
                <a16:creationId xmlns:a16="http://schemas.microsoft.com/office/drawing/2014/main" xmlns="" id="{577E95DA-FFDA-49E9-BA63-71CB5D028DA2}"/>
              </a:ext>
            </a:extLst>
          </p:cNvPr>
          <p:cNvSpPr>
            <a:spLocks noGrp="1"/>
          </p:cNvSpPr>
          <p:nvPr>
            <p:ph idx="1"/>
          </p:nvPr>
        </p:nvSpPr>
        <p:spPr>
          <a:xfrm>
            <a:off x="628650" y="1313645"/>
            <a:ext cx="7886700" cy="4863318"/>
          </a:xfrm>
        </p:spPr>
        <p:txBody>
          <a:bodyPr>
            <a:noAutofit/>
          </a:bodyPr>
          <a:lstStyle/>
          <a:p>
            <a:pPr marL="0" indent="0">
              <a:buNone/>
            </a:pPr>
            <a:r>
              <a:rPr lang="en-US" dirty="0"/>
              <a:t>These are common. </a:t>
            </a:r>
          </a:p>
          <a:p>
            <a:r>
              <a:rPr lang="en-US" b="1" dirty="0"/>
              <a:t>Optic neuritis </a:t>
            </a:r>
            <a:r>
              <a:rPr lang="en-US" dirty="0"/>
              <a:t>dose related especially if renal function decreases.</a:t>
            </a:r>
          </a:p>
          <a:p>
            <a:pPr marL="0" indent="0">
              <a:buNone/>
            </a:pPr>
            <a:r>
              <a:rPr lang="en-US" dirty="0"/>
              <a:t>   this leads to visual disturbances, </a:t>
            </a:r>
            <a:r>
              <a:rPr lang="en-US" b="1" dirty="0"/>
              <a:t>red/ green color blindness </a:t>
            </a:r>
            <a:r>
              <a:rPr lang="en-US" dirty="0"/>
              <a:t>followed by decreased visual acuity.</a:t>
            </a:r>
          </a:p>
          <a:p>
            <a:pPr marL="0" indent="0">
              <a:buNone/>
            </a:pPr>
            <a:r>
              <a:rPr lang="en-US" dirty="0"/>
              <a:t>Monitor color vision in long treatments</a:t>
            </a:r>
          </a:p>
          <a:p>
            <a:pPr marL="0" indent="0">
              <a:buNone/>
            </a:pPr>
            <a:r>
              <a:rPr lang="en-US" b="1" dirty="0"/>
              <a:t>Contraindication</a:t>
            </a:r>
          </a:p>
          <a:p>
            <a:r>
              <a:rPr lang="en-US" b="1" dirty="0"/>
              <a:t>Patients with known optic neuritis</a:t>
            </a:r>
          </a:p>
          <a:p>
            <a:pPr marL="0" indent="0">
              <a:buNone/>
            </a:pPr>
            <a:r>
              <a:rPr lang="en-US" dirty="0"/>
              <a:t>Patients who are unable to appreciate and report visual side effects or changes in vision e.g</a:t>
            </a:r>
            <a:r>
              <a:rPr lang="en-US" b="1" dirty="0"/>
              <a:t>.</a:t>
            </a:r>
          </a:p>
          <a:p>
            <a:r>
              <a:rPr lang="en-US" b="1" dirty="0"/>
              <a:t>young children  and unconscious patients</a:t>
            </a:r>
          </a:p>
        </p:txBody>
      </p:sp>
    </p:spTree>
    <p:extLst>
      <p:ext uri="{BB962C8B-B14F-4D97-AF65-F5344CB8AC3E}">
        <p14:creationId xmlns:p14="http://schemas.microsoft.com/office/powerpoint/2010/main" val="11065709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38E7DD-225B-4EF8-B135-A2F162669C0C}"/>
              </a:ext>
            </a:extLst>
          </p:cNvPr>
          <p:cNvSpPr>
            <a:spLocks noGrp="1"/>
          </p:cNvSpPr>
          <p:nvPr>
            <p:ph type="title"/>
          </p:nvPr>
        </p:nvSpPr>
        <p:spPr>
          <a:xfrm>
            <a:off x="628650" y="184823"/>
            <a:ext cx="7886700" cy="897004"/>
          </a:xfrm>
        </p:spPr>
        <p:txBody>
          <a:bodyPr/>
          <a:lstStyle/>
          <a:p>
            <a:r>
              <a:rPr lang="en-US" b="1" dirty="0" smtClean="0"/>
              <a:t>pyrazinamide</a:t>
            </a:r>
            <a:endParaRPr lang="en-US" b="1" dirty="0"/>
          </a:p>
        </p:txBody>
      </p:sp>
      <p:sp>
        <p:nvSpPr>
          <p:cNvPr id="3" name="Content Placeholder 2">
            <a:extLst>
              <a:ext uri="{FF2B5EF4-FFF2-40B4-BE49-F238E27FC236}">
                <a16:creationId xmlns:a16="http://schemas.microsoft.com/office/drawing/2014/main" xmlns="" id="{066C59B6-4A8E-425A-964F-46A00D13F55D}"/>
              </a:ext>
            </a:extLst>
          </p:cNvPr>
          <p:cNvSpPr>
            <a:spLocks noGrp="1"/>
          </p:cNvSpPr>
          <p:nvPr>
            <p:ph idx="1"/>
          </p:nvPr>
        </p:nvSpPr>
        <p:spPr>
          <a:xfrm>
            <a:off x="628650" y="1081827"/>
            <a:ext cx="7886700" cy="5357610"/>
          </a:xfrm>
        </p:spPr>
        <p:txBody>
          <a:bodyPr>
            <a:noAutofit/>
          </a:bodyPr>
          <a:lstStyle/>
          <a:p>
            <a:r>
              <a:rPr lang="en-US" dirty="0"/>
              <a:t>It is often inactive in neutral PH.</a:t>
            </a:r>
          </a:p>
          <a:p>
            <a:pPr marL="0" indent="0">
              <a:buNone/>
            </a:pPr>
            <a:r>
              <a:rPr lang="en-US" b="1" dirty="0"/>
              <a:t>Pharmacodynamics.</a:t>
            </a:r>
          </a:p>
          <a:p>
            <a:r>
              <a:rPr lang="en-US" dirty="0"/>
              <a:t> </a:t>
            </a:r>
            <a:r>
              <a:rPr lang="en-US" dirty="0" smtClean="0"/>
              <a:t>Its </a:t>
            </a:r>
            <a:r>
              <a:rPr lang="en-US" dirty="0"/>
              <a:t>mechanism of action is unknown but it is tuberculostatic at acidic PH.</a:t>
            </a:r>
          </a:p>
          <a:p>
            <a:r>
              <a:rPr lang="en-US" dirty="0" smtClean="0"/>
              <a:t>It </a:t>
            </a:r>
            <a:r>
              <a:rPr lang="en-US" dirty="0"/>
              <a:t>is very effective against intracellular organism in macrophages since after phagocytosis, in which PH is low.</a:t>
            </a:r>
          </a:p>
          <a:p>
            <a:pPr marL="0" indent="0">
              <a:buNone/>
            </a:pPr>
            <a:r>
              <a:rPr lang="en-US" b="1" dirty="0"/>
              <a:t>Pharmacokinetic</a:t>
            </a:r>
          </a:p>
          <a:p>
            <a:r>
              <a:rPr lang="en-US" dirty="0" smtClean="0"/>
              <a:t>It has good gut absorption .</a:t>
            </a:r>
          </a:p>
          <a:p>
            <a:r>
              <a:rPr lang="en-US" dirty="0" smtClean="0"/>
              <a:t>It is widely distributed in that it crosses the BBB</a:t>
            </a:r>
          </a:p>
          <a:p>
            <a:r>
              <a:rPr lang="en-US" dirty="0" smtClean="0"/>
              <a:t>Excreted in the kidneys </a:t>
            </a:r>
            <a:endParaRPr lang="en-US" dirty="0"/>
          </a:p>
        </p:txBody>
      </p:sp>
    </p:spTree>
    <p:extLst>
      <p:ext uri="{BB962C8B-B14F-4D97-AF65-F5344CB8AC3E}">
        <p14:creationId xmlns:p14="http://schemas.microsoft.com/office/powerpoint/2010/main" val="207544585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815BB2-9DDC-49C7-9622-438BA0935DA6}"/>
              </a:ext>
            </a:extLst>
          </p:cNvPr>
          <p:cNvSpPr>
            <a:spLocks noGrp="1"/>
          </p:cNvSpPr>
          <p:nvPr>
            <p:ph type="title"/>
          </p:nvPr>
        </p:nvSpPr>
        <p:spPr>
          <a:xfrm>
            <a:off x="628649" y="270457"/>
            <a:ext cx="7886700" cy="721218"/>
          </a:xfrm>
        </p:spPr>
        <p:txBody>
          <a:bodyPr>
            <a:normAutofit/>
          </a:bodyPr>
          <a:lstStyle/>
          <a:p>
            <a:r>
              <a:rPr lang="en-US" b="1" dirty="0" err="1" smtClean="0"/>
              <a:t>Dapsone</a:t>
            </a:r>
            <a:r>
              <a:rPr lang="en-US" b="1" dirty="0" smtClean="0"/>
              <a:t> </a:t>
            </a:r>
            <a:endParaRPr lang="en-US" b="1" dirty="0"/>
          </a:p>
        </p:txBody>
      </p:sp>
      <p:sp>
        <p:nvSpPr>
          <p:cNvPr id="3" name="Content Placeholder 2">
            <a:extLst>
              <a:ext uri="{FF2B5EF4-FFF2-40B4-BE49-F238E27FC236}">
                <a16:creationId xmlns:a16="http://schemas.microsoft.com/office/drawing/2014/main" xmlns="" id="{E8A7A7F2-22A2-48A2-A321-F3E7923B95C4}"/>
              </a:ext>
            </a:extLst>
          </p:cNvPr>
          <p:cNvSpPr>
            <a:spLocks noGrp="1"/>
          </p:cNvSpPr>
          <p:nvPr>
            <p:ph idx="1"/>
          </p:nvPr>
        </p:nvSpPr>
        <p:spPr>
          <a:xfrm>
            <a:off x="425003" y="824249"/>
            <a:ext cx="8090347" cy="5924282"/>
          </a:xfrm>
        </p:spPr>
        <p:txBody>
          <a:bodyPr>
            <a:noAutofit/>
          </a:bodyPr>
          <a:lstStyle/>
          <a:p>
            <a:r>
              <a:rPr lang="en-US" b="1" dirty="0" smtClean="0"/>
              <a:t>Pharmacodynamics</a:t>
            </a:r>
            <a:r>
              <a:rPr lang="en-US" dirty="0" smtClean="0"/>
              <a:t> </a:t>
            </a:r>
            <a:endParaRPr lang="en-US" dirty="0"/>
          </a:p>
          <a:p>
            <a:r>
              <a:rPr lang="en-US" dirty="0"/>
              <a:t>DAPSONE is chemically related to  sulphonemides and it acts by inhibiting the enzyme dihydrofolate reluctance hence inhibits folate  synthesis.</a:t>
            </a:r>
          </a:p>
          <a:p>
            <a:r>
              <a:rPr lang="en-US" dirty="0"/>
              <a:t>Its action is antagonized by PABA. </a:t>
            </a:r>
            <a:r>
              <a:rPr lang="en-US" dirty="0" smtClean="0"/>
              <a:t>Resistance </a:t>
            </a:r>
            <a:r>
              <a:rPr lang="en-US" dirty="0"/>
              <a:t>to this </a:t>
            </a:r>
            <a:r>
              <a:rPr lang="en-US" dirty="0" smtClean="0"/>
              <a:t>drug Has </a:t>
            </a:r>
            <a:r>
              <a:rPr lang="en-US" dirty="0"/>
              <a:t>increased, hence </a:t>
            </a:r>
            <a:r>
              <a:rPr lang="en-US" dirty="0" smtClean="0"/>
              <a:t>it’s </a:t>
            </a:r>
            <a:r>
              <a:rPr lang="en-US" dirty="0"/>
              <a:t>combined with other drugs during treatment.</a:t>
            </a:r>
          </a:p>
          <a:p>
            <a:r>
              <a:rPr lang="en-US" b="1" dirty="0"/>
              <a:t>Pharmacokinetic</a:t>
            </a:r>
          </a:p>
          <a:p>
            <a:r>
              <a:rPr lang="en-US" dirty="0"/>
              <a:t>Good oral </a:t>
            </a:r>
            <a:r>
              <a:rPr lang="en-US" dirty="0">
                <a:solidFill>
                  <a:prstClr val="black"/>
                </a:solidFill>
              </a:rPr>
              <a:t>absorption.</a:t>
            </a:r>
            <a:endParaRPr lang="en-US" dirty="0"/>
          </a:p>
          <a:p>
            <a:r>
              <a:rPr lang="en-US" dirty="0"/>
              <a:t>It under goes enteral hepatic recycling.</a:t>
            </a:r>
          </a:p>
          <a:p>
            <a:r>
              <a:rPr lang="en-US" dirty="0"/>
              <a:t>It has a half life of 24 to 48 hours</a:t>
            </a:r>
          </a:p>
          <a:p>
            <a:r>
              <a:rPr lang="en-US" dirty="0"/>
              <a:t> it is excreted in feces</a:t>
            </a:r>
          </a:p>
        </p:txBody>
      </p:sp>
    </p:spTree>
    <p:extLst>
      <p:ext uri="{BB962C8B-B14F-4D97-AF65-F5344CB8AC3E}">
        <p14:creationId xmlns:p14="http://schemas.microsoft.com/office/powerpoint/2010/main" val="279046713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02F6A-F230-4459-A7D2-FC84302332A1}"/>
              </a:ext>
            </a:extLst>
          </p:cNvPr>
          <p:cNvSpPr>
            <a:spLocks noGrp="1"/>
          </p:cNvSpPr>
          <p:nvPr>
            <p:ph type="title"/>
          </p:nvPr>
        </p:nvSpPr>
        <p:spPr/>
        <p:txBody>
          <a:bodyPr/>
          <a:lstStyle/>
          <a:p>
            <a:r>
              <a:rPr lang="en-US" b="1" dirty="0"/>
              <a:t>Unwanted effects</a:t>
            </a:r>
          </a:p>
        </p:txBody>
      </p:sp>
      <p:sp>
        <p:nvSpPr>
          <p:cNvPr id="3" name="Content Placeholder 2">
            <a:extLst>
              <a:ext uri="{FF2B5EF4-FFF2-40B4-BE49-F238E27FC236}">
                <a16:creationId xmlns:a16="http://schemas.microsoft.com/office/drawing/2014/main" xmlns="" id="{0EF3535B-5582-4DEB-BF82-68CE6B23E0C0}"/>
              </a:ext>
            </a:extLst>
          </p:cNvPr>
          <p:cNvSpPr>
            <a:spLocks noGrp="1"/>
          </p:cNvSpPr>
          <p:nvPr>
            <p:ph idx="1"/>
          </p:nvPr>
        </p:nvSpPr>
        <p:spPr/>
        <p:txBody>
          <a:bodyPr/>
          <a:lstStyle/>
          <a:p>
            <a:r>
              <a:rPr lang="en-US" dirty="0"/>
              <a:t>Hemolysis of white blood cells .</a:t>
            </a:r>
          </a:p>
          <a:p>
            <a:r>
              <a:rPr lang="en-US" dirty="0"/>
              <a:t>Anorexia , nausea and vomiting.</a:t>
            </a:r>
          </a:p>
          <a:p>
            <a:r>
              <a:rPr lang="en-US" dirty="0"/>
              <a:t>Fever and allergic dermatitis,</a:t>
            </a:r>
          </a:p>
          <a:p>
            <a:r>
              <a:rPr lang="en-US" dirty="0"/>
              <a:t> neuropathy</a:t>
            </a:r>
          </a:p>
          <a:p>
            <a:r>
              <a:rPr lang="en-US" dirty="0"/>
              <a:t>Leprareation where there is exacerbation of lepromatous lesions can occur and a syndrome resembling infectious mononucleosis which can be fatal.</a:t>
            </a:r>
          </a:p>
        </p:txBody>
      </p:sp>
    </p:spTree>
    <p:extLst>
      <p:ext uri="{BB962C8B-B14F-4D97-AF65-F5344CB8AC3E}">
        <p14:creationId xmlns:p14="http://schemas.microsoft.com/office/powerpoint/2010/main" val="1709106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2B5C32-CF74-4504-B416-D50AE5B9B4D9}"/>
              </a:ext>
            </a:extLst>
          </p:cNvPr>
          <p:cNvSpPr>
            <a:spLocks noGrp="1"/>
          </p:cNvSpPr>
          <p:nvPr>
            <p:ph type="title"/>
          </p:nvPr>
        </p:nvSpPr>
        <p:spPr>
          <a:xfrm>
            <a:off x="628650" y="180304"/>
            <a:ext cx="7886700" cy="875765"/>
          </a:xfrm>
        </p:spPr>
        <p:txBody>
          <a:bodyPr>
            <a:normAutofit/>
          </a:bodyPr>
          <a:lstStyle/>
          <a:p>
            <a:r>
              <a:rPr lang="en-US" dirty="0"/>
              <a:t>                   </a:t>
            </a:r>
            <a:r>
              <a:rPr lang="en-US" b="1" dirty="0"/>
              <a:t>drug development</a:t>
            </a:r>
          </a:p>
        </p:txBody>
      </p:sp>
      <p:sp>
        <p:nvSpPr>
          <p:cNvPr id="3" name="Content Placeholder 2">
            <a:extLst>
              <a:ext uri="{FF2B5EF4-FFF2-40B4-BE49-F238E27FC236}">
                <a16:creationId xmlns:a16="http://schemas.microsoft.com/office/drawing/2014/main" xmlns="" id="{20FC4942-6037-4CEB-A291-29738CEAD7C4}"/>
              </a:ext>
            </a:extLst>
          </p:cNvPr>
          <p:cNvSpPr>
            <a:spLocks noGrp="1"/>
          </p:cNvSpPr>
          <p:nvPr>
            <p:ph idx="1"/>
          </p:nvPr>
        </p:nvSpPr>
        <p:spPr>
          <a:xfrm>
            <a:off x="373487" y="1313645"/>
            <a:ext cx="8500057" cy="4863318"/>
          </a:xfrm>
        </p:spPr>
        <p:txBody>
          <a:bodyPr>
            <a:normAutofit fontScale="92500"/>
          </a:bodyPr>
          <a:lstStyle/>
          <a:p>
            <a:r>
              <a:rPr lang="en-US" dirty="0">
                <a:latin typeface="Times New Roman" panose="02020603050405020304" pitchFamily="18" charset="0"/>
                <a:cs typeface="Times New Roman" panose="02020603050405020304" pitchFamily="18" charset="0"/>
              </a:rPr>
              <a:t>After a chemical that has shown therapeutic value has been identified, it must under go a series of  scientific test to evaluate its actual therapeutic and toxic effects. The process is controlled by legally established bodies e.g. pharmacy and poisons board and food &amp; drug administration (FDA)development IN Kenya and USA respectively. Before receiving legal approval to be marketed to the public ,drugs must pass through several sequential stages of </a:t>
            </a:r>
            <a:r>
              <a:rPr lang="en-US" dirty="0" smtClean="0">
                <a:latin typeface="Times New Roman" panose="02020603050405020304" pitchFamily="18" charset="0"/>
                <a:cs typeface="Times New Roman" panose="02020603050405020304" pitchFamily="18" charset="0"/>
              </a:rPr>
              <a:t>development.</a:t>
            </a:r>
          </a:p>
          <a:p>
            <a:r>
              <a:rPr lang="en-US" b="1" dirty="0" smtClean="0">
                <a:latin typeface="Times New Roman" panose="02020603050405020304" pitchFamily="18" charset="0"/>
                <a:cs typeface="Times New Roman" panose="02020603050405020304" pitchFamily="18" charset="0"/>
              </a:rPr>
              <a:t>Pre-clinical </a:t>
            </a:r>
            <a:r>
              <a:rPr lang="en-US" b="1" dirty="0">
                <a:latin typeface="Times New Roman" panose="02020603050405020304" pitchFamily="18" charset="0"/>
                <a:cs typeface="Times New Roman" panose="02020603050405020304" pitchFamily="18" charset="0"/>
              </a:rPr>
              <a:t>trials: this</a:t>
            </a:r>
            <a:r>
              <a:rPr lang="en-US" dirty="0">
                <a:latin typeface="Times New Roman" panose="02020603050405020304" pitchFamily="18" charset="0"/>
                <a:cs typeface="Times New Roman" panose="02020603050405020304" pitchFamily="18" charset="0"/>
              </a:rPr>
              <a:t> phase involves testing the drug on laboratory animals to test their pharmacodynamics,  pharmacokinetics and toxicology.  The toxicity studies include mutagenic, carcinogenic and reproductive studies.  </a:t>
            </a:r>
          </a:p>
        </p:txBody>
      </p:sp>
    </p:spTree>
    <p:extLst>
      <p:ext uri="{BB962C8B-B14F-4D97-AF65-F5344CB8AC3E}">
        <p14:creationId xmlns:p14="http://schemas.microsoft.com/office/powerpoint/2010/main" val="424347751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25768" y="1709739"/>
            <a:ext cx="6784819" cy="2852737"/>
          </a:xfrm>
        </p:spPr>
        <p:txBody>
          <a:bodyPr/>
          <a:lstStyle/>
          <a:p>
            <a:r>
              <a:rPr lang="en-US" b="1" dirty="0"/>
              <a:t>ANTI-FUNGAL DRUGS</a:t>
            </a:r>
            <a:endParaRPr lang="en-US" dirty="0"/>
          </a:p>
        </p:txBody>
      </p:sp>
    </p:spTree>
    <p:extLst>
      <p:ext uri="{BB962C8B-B14F-4D97-AF65-F5344CB8AC3E}">
        <p14:creationId xmlns:p14="http://schemas.microsoft.com/office/powerpoint/2010/main" val="82683642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BB38C-BAD2-46FD-94F9-325624DC762E}"/>
              </a:ext>
            </a:extLst>
          </p:cNvPr>
          <p:cNvSpPr>
            <a:spLocks noGrp="1"/>
          </p:cNvSpPr>
          <p:nvPr>
            <p:ph type="title"/>
          </p:nvPr>
        </p:nvSpPr>
        <p:spPr>
          <a:xfrm>
            <a:off x="628650" y="141668"/>
            <a:ext cx="7886700" cy="605307"/>
          </a:xfrm>
        </p:spPr>
        <p:txBody>
          <a:bodyPr>
            <a:normAutofit fontScale="90000"/>
          </a:bodyPr>
          <a:lstStyle/>
          <a:p>
            <a:pPr algn="ctr"/>
            <a:r>
              <a:rPr lang="en-US" b="1" dirty="0" smtClean="0"/>
              <a:t>ANTI-FUNGAL </a:t>
            </a:r>
            <a:r>
              <a:rPr lang="en-US" b="1" dirty="0"/>
              <a:t>DRUGS</a:t>
            </a:r>
          </a:p>
        </p:txBody>
      </p:sp>
      <p:sp>
        <p:nvSpPr>
          <p:cNvPr id="3" name="Content Placeholder 2">
            <a:extLst>
              <a:ext uri="{FF2B5EF4-FFF2-40B4-BE49-F238E27FC236}">
                <a16:creationId xmlns:a16="http://schemas.microsoft.com/office/drawing/2014/main" xmlns="" id="{3C98EA44-4F62-422D-855F-C844624721DC}"/>
              </a:ext>
            </a:extLst>
          </p:cNvPr>
          <p:cNvSpPr>
            <a:spLocks noGrp="1"/>
          </p:cNvSpPr>
          <p:nvPr>
            <p:ph idx="1"/>
          </p:nvPr>
        </p:nvSpPr>
        <p:spPr>
          <a:xfrm>
            <a:off x="437882" y="850005"/>
            <a:ext cx="8409903" cy="5808371"/>
          </a:xfrm>
        </p:spPr>
        <p:txBody>
          <a:bodyPr>
            <a:noAutofit/>
          </a:bodyPr>
          <a:lstStyle/>
          <a:p>
            <a:r>
              <a:rPr lang="en-US" dirty="0"/>
              <a:t>Fungi are saprophytic organism as they lack chlorophyll which is present in plants.</a:t>
            </a:r>
          </a:p>
          <a:p>
            <a:r>
              <a:rPr lang="en-US" dirty="0"/>
              <a:t>Many fungi are commensals in the bodies of healthy people but pose a problem when immune system is compromised. </a:t>
            </a:r>
          </a:p>
          <a:p>
            <a:r>
              <a:rPr lang="en-US" dirty="0"/>
              <a:t> Since 1970s incidence of fungal infections has increased due to the following reasons</a:t>
            </a:r>
          </a:p>
          <a:p>
            <a:pPr marL="385763" indent="-385763">
              <a:buFont typeface="+mj-lt"/>
              <a:buAutoNum type="arabicPeriod"/>
            </a:pPr>
            <a:r>
              <a:rPr lang="en-US" sz="2400" dirty="0"/>
              <a:t>Increase use of broad spectrum antibiotics which decrease non pathogenic bacterial that compete with the fungi.</a:t>
            </a:r>
          </a:p>
          <a:p>
            <a:pPr marL="385763" indent="-385763">
              <a:buFont typeface="+mj-lt"/>
              <a:buAutoNum type="arabicPeriod"/>
            </a:pPr>
            <a:r>
              <a:rPr lang="en-US" sz="2400" dirty="0"/>
              <a:t>Increases number of people with immunosuppression, use of cancer chemotherapy, and immunosuppressants, diabetes mellitus or have burns</a:t>
            </a:r>
            <a:r>
              <a:rPr lang="en-US" sz="2400" dirty="0" smtClean="0"/>
              <a:t>.</a:t>
            </a:r>
          </a:p>
          <a:p>
            <a:pPr marL="385763" indent="-385763">
              <a:buFont typeface="+mj-lt"/>
              <a:buAutoNum type="arabicPeriod"/>
            </a:pPr>
            <a:r>
              <a:rPr lang="en-US" sz="2400" dirty="0" err="1" smtClean="0"/>
              <a:t>Inversive</a:t>
            </a:r>
            <a:r>
              <a:rPr lang="en-US" sz="2400" dirty="0" smtClean="0"/>
              <a:t> procedures may introduce fungi into systemic circulation.</a:t>
            </a:r>
          </a:p>
          <a:p>
            <a:pPr marL="385763" indent="-385763">
              <a:buFont typeface="+mj-lt"/>
              <a:buAutoNum type="arabicPeriod"/>
            </a:pPr>
            <a:endParaRPr lang="en-US" sz="2400" dirty="0"/>
          </a:p>
          <a:p>
            <a:pPr marL="0" indent="0">
              <a:buNone/>
            </a:pPr>
            <a:endParaRPr lang="en-US" sz="2400" dirty="0"/>
          </a:p>
        </p:txBody>
      </p:sp>
    </p:spTree>
    <p:extLst>
      <p:ext uri="{BB962C8B-B14F-4D97-AF65-F5344CB8AC3E}">
        <p14:creationId xmlns:p14="http://schemas.microsoft.com/office/powerpoint/2010/main" val="346593448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C002F-CF8F-4796-978C-DBC254F60B2A}"/>
              </a:ext>
            </a:extLst>
          </p:cNvPr>
          <p:cNvSpPr>
            <a:spLocks noGrp="1"/>
          </p:cNvSpPr>
          <p:nvPr>
            <p:ph type="title"/>
          </p:nvPr>
        </p:nvSpPr>
        <p:spPr>
          <a:xfrm>
            <a:off x="628650" y="365126"/>
            <a:ext cx="7886700" cy="922761"/>
          </a:xfrm>
        </p:spPr>
        <p:txBody>
          <a:bodyPr>
            <a:normAutofit/>
          </a:bodyPr>
          <a:lstStyle/>
          <a:p>
            <a:r>
              <a:rPr lang="en-US" b="1" dirty="0">
                <a:solidFill>
                  <a:prstClr val="black"/>
                </a:solidFill>
                <a:latin typeface="Calibri" panose="020F0502020204030204"/>
              </a:rPr>
              <a:t>Therapeutic Uses</a:t>
            </a:r>
            <a:endParaRPr lang="en-US" sz="8000" dirty="0"/>
          </a:p>
        </p:txBody>
      </p:sp>
      <p:sp>
        <p:nvSpPr>
          <p:cNvPr id="3" name="Content Placeholder 2">
            <a:extLst>
              <a:ext uri="{FF2B5EF4-FFF2-40B4-BE49-F238E27FC236}">
                <a16:creationId xmlns:a16="http://schemas.microsoft.com/office/drawing/2014/main" xmlns="" id="{AC945426-2CDF-4FE6-8EC0-6C68D91F9F1F}"/>
              </a:ext>
            </a:extLst>
          </p:cNvPr>
          <p:cNvSpPr>
            <a:spLocks noGrp="1"/>
          </p:cNvSpPr>
          <p:nvPr>
            <p:ph idx="1"/>
          </p:nvPr>
        </p:nvSpPr>
        <p:spPr>
          <a:xfrm>
            <a:off x="628650" y="1287888"/>
            <a:ext cx="7987316" cy="5293216"/>
          </a:xfrm>
        </p:spPr>
        <p:txBody>
          <a:bodyPr>
            <a:noAutofit/>
          </a:bodyPr>
          <a:lstStyle/>
          <a:p>
            <a:pPr lvl="0"/>
            <a:r>
              <a:rPr lang="en-US" sz="3200" dirty="0">
                <a:solidFill>
                  <a:prstClr val="black"/>
                </a:solidFill>
              </a:rPr>
              <a:t>Antifungals are the treatment of choice for systemic fungal infection (Candidiasis, Aspergillosis, Cryptococcosis, Mucormycosis) and non opportunistic mycoses, (Blastomycosis, Histoplasmosis, Coccidioidomycosis)</a:t>
            </a:r>
          </a:p>
          <a:p>
            <a:r>
              <a:rPr lang="en-US" sz="3200" dirty="0">
                <a:solidFill>
                  <a:prstClr val="black"/>
                </a:solidFill>
              </a:rPr>
              <a:t>Resistant is usually due to a</a:t>
            </a:r>
          </a:p>
          <a:p>
            <a:pPr marL="0" indent="0">
              <a:buNone/>
            </a:pPr>
            <a:r>
              <a:rPr lang="en-US" sz="3200" dirty="0">
                <a:solidFill>
                  <a:prstClr val="black"/>
                </a:solidFill>
              </a:rPr>
              <a:t>1.decrease in membrane ergosterol content</a:t>
            </a:r>
          </a:p>
          <a:p>
            <a:pPr marL="0" indent="0">
              <a:buNone/>
            </a:pPr>
            <a:r>
              <a:rPr lang="en-US" sz="3200" dirty="0">
                <a:solidFill>
                  <a:prstClr val="black"/>
                </a:solidFill>
              </a:rPr>
              <a:t>2.Or a change in membrane structure</a:t>
            </a:r>
          </a:p>
        </p:txBody>
      </p:sp>
    </p:spTree>
    <p:extLst>
      <p:ext uri="{BB962C8B-B14F-4D97-AF65-F5344CB8AC3E}">
        <p14:creationId xmlns:p14="http://schemas.microsoft.com/office/powerpoint/2010/main" val="142109076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794DB-86DD-46BF-8C5A-B6DF77F04AF6}"/>
              </a:ext>
            </a:extLst>
          </p:cNvPr>
          <p:cNvSpPr>
            <a:spLocks noGrp="1"/>
          </p:cNvSpPr>
          <p:nvPr>
            <p:ph type="title"/>
          </p:nvPr>
        </p:nvSpPr>
        <p:spPr>
          <a:xfrm>
            <a:off x="615771" y="120428"/>
            <a:ext cx="7886700" cy="819730"/>
          </a:xfrm>
        </p:spPr>
        <p:txBody>
          <a:bodyPr/>
          <a:lstStyle/>
          <a:p>
            <a:r>
              <a:rPr lang="en-US" b="1" dirty="0" smtClean="0"/>
              <a:t>Classification </a:t>
            </a:r>
            <a:r>
              <a:rPr lang="en-US" b="1" dirty="0"/>
              <a:t>of anti fungal drugs</a:t>
            </a:r>
          </a:p>
        </p:txBody>
      </p:sp>
      <p:sp>
        <p:nvSpPr>
          <p:cNvPr id="3" name="Content Placeholder 2">
            <a:extLst>
              <a:ext uri="{FF2B5EF4-FFF2-40B4-BE49-F238E27FC236}">
                <a16:creationId xmlns:a16="http://schemas.microsoft.com/office/drawing/2014/main" xmlns="" id="{CBAD2D51-308B-41CE-90D2-130E29DE954E}"/>
              </a:ext>
            </a:extLst>
          </p:cNvPr>
          <p:cNvSpPr>
            <a:spLocks noGrp="1"/>
          </p:cNvSpPr>
          <p:nvPr>
            <p:ph idx="1"/>
          </p:nvPr>
        </p:nvSpPr>
        <p:spPr>
          <a:xfrm>
            <a:off x="734095" y="759854"/>
            <a:ext cx="8075053" cy="5859887"/>
          </a:xfrm>
        </p:spPr>
        <p:txBody>
          <a:bodyPr>
            <a:noAutofit/>
          </a:bodyPr>
          <a:lstStyle/>
          <a:p>
            <a:pPr marL="385763" indent="-385763">
              <a:buFont typeface="+mj-lt"/>
              <a:buAutoNum type="arabicPeriod"/>
            </a:pPr>
            <a:r>
              <a:rPr lang="en-US" b="1" dirty="0"/>
              <a:t>Topical anti-fungal</a:t>
            </a:r>
          </a:p>
          <a:p>
            <a:r>
              <a:rPr lang="en-US" dirty="0"/>
              <a:t>Polyenes anti-fungal agents e.g. nystatin</a:t>
            </a:r>
          </a:p>
          <a:p>
            <a:r>
              <a:rPr lang="en-US" dirty="0"/>
              <a:t>Benzoic acid</a:t>
            </a:r>
          </a:p>
          <a:p>
            <a:pPr marL="385763" indent="-385763">
              <a:buAutoNum type="arabicPeriod" startAt="2"/>
            </a:pPr>
            <a:r>
              <a:rPr lang="en-US" b="1" dirty="0"/>
              <a:t>Systemic anti fungal</a:t>
            </a:r>
          </a:p>
          <a:p>
            <a:r>
              <a:rPr lang="en-US" dirty="0"/>
              <a:t>Polyenes anti-fungal agents e.g. amphotericin B</a:t>
            </a:r>
          </a:p>
          <a:p>
            <a:r>
              <a:rPr lang="en-US" dirty="0"/>
              <a:t>Fluorinated pyramids e.g. only flu cytosine</a:t>
            </a:r>
          </a:p>
          <a:p>
            <a:r>
              <a:rPr lang="en-US" dirty="0"/>
              <a:t>Azoles ;imidazole and triazoles</a:t>
            </a:r>
          </a:p>
          <a:p>
            <a:pPr marL="0" indent="0">
              <a:buNone/>
            </a:pPr>
            <a:r>
              <a:rPr lang="en-US" dirty="0"/>
              <a:t>-Imidazole's include  </a:t>
            </a:r>
            <a:r>
              <a:rPr lang="en-US" dirty="0">
                <a:solidFill>
                  <a:prstClr val="black"/>
                </a:solidFill>
              </a:rPr>
              <a:t> clotrimazole a</a:t>
            </a:r>
            <a:r>
              <a:rPr lang="en-US" dirty="0"/>
              <a:t>nd econazole, sulconazole,  fenticonazole, </a:t>
            </a:r>
            <a:r>
              <a:rPr lang="en-US" b="1" dirty="0"/>
              <a:t>ketoconazole, </a:t>
            </a:r>
            <a:r>
              <a:rPr lang="en-US" dirty="0"/>
              <a:t>and miconazole</a:t>
            </a:r>
          </a:p>
          <a:p>
            <a:pPr marL="0" indent="0">
              <a:buNone/>
            </a:pPr>
            <a:r>
              <a:rPr lang="en-US" dirty="0"/>
              <a:t>-triazole include fluconazole, itraconazole and voriconazoles  among </a:t>
            </a:r>
            <a:r>
              <a:rPr lang="en-US" dirty="0" smtClean="0"/>
              <a:t>others</a:t>
            </a:r>
            <a:r>
              <a:rPr lang="en-US" dirty="0"/>
              <a:t>.</a:t>
            </a:r>
            <a:endParaRPr lang="en-US" dirty="0" smtClean="0"/>
          </a:p>
        </p:txBody>
      </p:sp>
    </p:spTree>
    <p:extLst>
      <p:ext uri="{BB962C8B-B14F-4D97-AF65-F5344CB8AC3E}">
        <p14:creationId xmlns:p14="http://schemas.microsoft.com/office/powerpoint/2010/main" val="42392463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7D1E004-6669-4962-AB3D-CD731207D87C}"/>
              </a:ext>
            </a:extLst>
          </p:cNvPr>
          <p:cNvSpPr>
            <a:spLocks noGrp="1"/>
          </p:cNvSpPr>
          <p:nvPr>
            <p:ph idx="1"/>
          </p:nvPr>
        </p:nvSpPr>
        <p:spPr>
          <a:xfrm>
            <a:off x="785610" y="1468192"/>
            <a:ext cx="7729739" cy="4708771"/>
          </a:xfrm>
        </p:spPr>
        <p:txBody>
          <a:bodyPr/>
          <a:lstStyle/>
          <a:p>
            <a:pPr marL="0" indent="0">
              <a:buNone/>
            </a:pPr>
            <a:r>
              <a:rPr lang="en-US" b="1" dirty="0" smtClean="0"/>
              <a:t>3. Miscellaneous</a:t>
            </a:r>
            <a:r>
              <a:rPr lang="en-US" dirty="0"/>
              <a:t>; terbinafine and </a:t>
            </a:r>
            <a:r>
              <a:rPr lang="en-US" dirty="0" err="1"/>
              <a:t>Griseofulvin</a:t>
            </a:r>
            <a:endParaRPr lang="en-US" dirty="0"/>
          </a:p>
          <a:p>
            <a:r>
              <a:rPr lang="en-US" dirty="0" smtClean="0"/>
              <a:t>Polyenes </a:t>
            </a:r>
            <a:r>
              <a:rPr lang="en-US" dirty="0"/>
              <a:t>anti-fungal agents</a:t>
            </a:r>
            <a:r>
              <a:rPr lang="en-US" b="1" dirty="0"/>
              <a:t>; nystatin </a:t>
            </a:r>
            <a:r>
              <a:rPr lang="en-US" dirty="0"/>
              <a:t>and </a:t>
            </a:r>
            <a:r>
              <a:rPr lang="en-US" b="1" dirty="0"/>
              <a:t>amphotericin B </a:t>
            </a:r>
            <a:r>
              <a:rPr lang="en-US" dirty="0"/>
              <a:t>are the only ones in clinical use.</a:t>
            </a:r>
          </a:p>
          <a:p>
            <a:r>
              <a:rPr lang="en-US" b="1" dirty="0"/>
              <a:t>MOA;</a:t>
            </a:r>
            <a:r>
              <a:rPr lang="en-US" dirty="0"/>
              <a:t> they act by binding to the </a:t>
            </a:r>
            <a:r>
              <a:rPr lang="en-US" b="1" dirty="0"/>
              <a:t>ergostel</a:t>
            </a:r>
            <a:r>
              <a:rPr lang="en-US" dirty="0"/>
              <a:t> in fungal cell walls forming pores or channels which increase permeability and allow leakage of fungal cellular molecules e.g. potassium and magnesium</a:t>
            </a:r>
          </a:p>
        </p:txBody>
      </p:sp>
    </p:spTree>
    <p:extLst>
      <p:ext uri="{BB962C8B-B14F-4D97-AF65-F5344CB8AC3E}">
        <p14:creationId xmlns:p14="http://schemas.microsoft.com/office/powerpoint/2010/main" val="404788116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38BA6-683A-4296-8303-6C0BA323390C}"/>
              </a:ext>
            </a:extLst>
          </p:cNvPr>
          <p:cNvSpPr>
            <a:spLocks noGrp="1"/>
          </p:cNvSpPr>
          <p:nvPr>
            <p:ph type="title"/>
          </p:nvPr>
        </p:nvSpPr>
        <p:spPr/>
        <p:txBody>
          <a:bodyPr/>
          <a:lstStyle/>
          <a:p>
            <a:r>
              <a:rPr lang="en-US" dirty="0"/>
              <a:t>                      Therapeutic uses</a:t>
            </a:r>
          </a:p>
        </p:txBody>
      </p:sp>
      <p:sp>
        <p:nvSpPr>
          <p:cNvPr id="3" name="Content Placeholder 2">
            <a:extLst>
              <a:ext uri="{FF2B5EF4-FFF2-40B4-BE49-F238E27FC236}">
                <a16:creationId xmlns:a16="http://schemas.microsoft.com/office/drawing/2014/main" xmlns="" id="{F0BEA905-1263-478D-8A30-C6E4BCD3B5A8}"/>
              </a:ext>
            </a:extLst>
          </p:cNvPr>
          <p:cNvSpPr>
            <a:spLocks noGrp="1"/>
          </p:cNvSpPr>
          <p:nvPr>
            <p:ph idx="1"/>
          </p:nvPr>
        </p:nvSpPr>
        <p:spPr>
          <a:xfrm>
            <a:off x="628650" y="1558344"/>
            <a:ext cx="7886700" cy="4618619"/>
          </a:xfrm>
        </p:spPr>
        <p:txBody>
          <a:bodyPr>
            <a:normAutofit/>
          </a:bodyPr>
          <a:lstStyle/>
          <a:p>
            <a:pPr lvl="0"/>
            <a:r>
              <a:rPr lang="en-US" dirty="0">
                <a:solidFill>
                  <a:prstClr val="black"/>
                </a:solidFill>
              </a:rPr>
              <a:t>Antifungals are the treatment of choice for systemic fungal infection (Candidiasis, Aspergillosis, Cryptococcosis, Mucormycosis) and non-opportunistic mycoses, (Blastomycosis, Histoplasmosis, Coccidioidomycosis).  </a:t>
            </a:r>
          </a:p>
          <a:p>
            <a:pPr lvl="0"/>
            <a:r>
              <a:rPr lang="en-US" dirty="0">
                <a:solidFill>
                  <a:prstClr val="black"/>
                </a:solidFill>
              </a:rPr>
              <a:t>Some antifungals treat superficial fungal infections:</a:t>
            </a:r>
          </a:p>
          <a:p>
            <a:pPr lvl="0"/>
            <a:r>
              <a:rPr lang="en-US" dirty="0">
                <a:solidFill>
                  <a:prstClr val="black"/>
                </a:solidFill>
              </a:rPr>
              <a:t> dermatophytic infections (tinea Pedis [ringworm of the foot], tinea cruris [ringworm of the groin]); candida infections of the skin and mucous membranes; and fungal infections of the nails (Onychomycosis).</a:t>
            </a:r>
            <a:endParaRPr lang="en-US" dirty="0"/>
          </a:p>
        </p:txBody>
      </p:sp>
    </p:spTree>
    <p:extLst>
      <p:ext uri="{BB962C8B-B14F-4D97-AF65-F5344CB8AC3E}">
        <p14:creationId xmlns:p14="http://schemas.microsoft.com/office/powerpoint/2010/main" val="200992935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2166A5-9FA8-4879-937F-A9A50C72AFB8}"/>
              </a:ext>
            </a:extLst>
          </p:cNvPr>
          <p:cNvSpPr>
            <a:spLocks noGrp="1"/>
          </p:cNvSpPr>
          <p:nvPr>
            <p:ph type="title"/>
          </p:nvPr>
        </p:nvSpPr>
        <p:spPr>
          <a:xfrm>
            <a:off x="641529" y="0"/>
            <a:ext cx="7886700" cy="703820"/>
          </a:xfrm>
        </p:spPr>
        <p:txBody>
          <a:bodyPr/>
          <a:lstStyle/>
          <a:p>
            <a:r>
              <a:rPr lang="en-US" b="1" dirty="0"/>
              <a:t>                   Amphotericin B</a:t>
            </a:r>
          </a:p>
        </p:txBody>
      </p:sp>
      <p:sp>
        <p:nvSpPr>
          <p:cNvPr id="3" name="Content Placeholder 2">
            <a:extLst>
              <a:ext uri="{FF2B5EF4-FFF2-40B4-BE49-F238E27FC236}">
                <a16:creationId xmlns:a16="http://schemas.microsoft.com/office/drawing/2014/main" xmlns="" id="{209C4235-C941-44A5-8423-33E71D8337CD}"/>
              </a:ext>
            </a:extLst>
          </p:cNvPr>
          <p:cNvSpPr>
            <a:spLocks noGrp="1"/>
          </p:cNvSpPr>
          <p:nvPr>
            <p:ph idx="1"/>
          </p:nvPr>
        </p:nvSpPr>
        <p:spPr>
          <a:xfrm>
            <a:off x="412124" y="592428"/>
            <a:ext cx="8345510" cy="6065949"/>
          </a:xfrm>
        </p:spPr>
        <p:txBody>
          <a:bodyPr>
            <a:noAutofit/>
          </a:bodyPr>
          <a:lstStyle/>
          <a:p>
            <a:pPr marL="0" indent="0">
              <a:buNone/>
            </a:pPr>
            <a:r>
              <a:rPr lang="en-US" dirty="0"/>
              <a:t>Amphotericin B has been available for use since 1950s</a:t>
            </a:r>
          </a:p>
          <a:p>
            <a:pPr marL="0" indent="0">
              <a:buNone/>
            </a:pPr>
            <a:r>
              <a:rPr lang="en-US" b="1" dirty="0"/>
              <a:t>MOA/PHARMACODYNAMICS</a:t>
            </a:r>
            <a:r>
              <a:rPr lang="en-US" dirty="0"/>
              <a:t> </a:t>
            </a:r>
          </a:p>
          <a:p>
            <a:r>
              <a:rPr lang="en-US" dirty="0"/>
              <a:t> Amphotericin B deoxycholate is an antifungal agent that acts on fungal cell membranes to cause cell death.</a:t>
            </a:r>
          </a:p>
          <a:p>
            <a:r>
              <a:rPr lang="en-US" dirty="0"/>
              <a:t> Depending on concentration, these agents can be fungi static (slows growth on the fungus) or fungicidal (destroys the fungus).</a:t>
            </a:r>
          </a:p>
          <a:p>
            <a:pPr marL="0" indent="0">
              <a:buNone/>
            </a:pPr>
            <a:r>
              <a:rPr lang="en-US" b="1" dirty="0"/>
              <a:t>PHARMACOKINETICS</a:t>
            </a:r>
          </a:p>
          <a:p>
            <a:r>
              <a:rPr lang="en-US" dirty="0"/>
              <a:t>administered intravenously</a:t>
            </a:r>
          </a:p>
          <a:p>
            <a:r>
              <a:rPr lang="en-US" b="1" dirty="0"/>
              <a:t>wide distribution</a:t>
            </a:r>
            <a:r>
              <a:rPr lang="en-US" dirty="0"/>
              <a:t> though poor penetration to the CNS</a:t>
            </a:r>
          </a:p>
          <a:p>
            <a:r>
              <a:rPr lang="en-US" dirty="0"/>
              <a:t>  90% bound to plasma, </a:t>
            </a:r>
            <a:r>
              <a:rPr lang="en-US" b="1" dirty="0"/>
              <a:t>half life </a:t>
            </a:r>
            <a:r>
              <a:rPr lang="en-US" dirty="0"/>
              <a:t>of 24 and 15 days</a:t>
            </a:r>
          </a:p>
          <a:p>
            <a:r>
              <a:rPr lang="en-US" b="1" dirty="0"/>
              <a:t> excretion </a:t>
            </a:r>
            <a:r>
              <a:rPr lang="en-US" dirty="0"/>
              <a:t>predominantly via the biliary route(slow excretion over a period of days)</a:t>
            </a:r>
          </a:p>
          <a:p>
            <a:pPr marL="0" indent="0">
              <a:buNone/>
            </a:pPr>
            <a:endParaRPr lang="en-US" b="1" dirty="0"/>
          </a:p>
        </p:txBody>
      </p:sp>
    </p:spTree>
    <p:extLst>
      <p:ext uri="{BB962C8B-B14F-4D97-AF65-F5344CB8AC3E}">
        <p14:creationId xmlns:p14="http://schemas.microsoft.com/office/powerpoint/2010/main" val="284234151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0DD33-19A7-4406-B74A-13EE21A49872}"/>
              </a:ext>
            </a:extLst>
          </p:cNvPr>
          <p:cNvSpPr>
            <a:spLocks noGrp="1"/>
          </p:cNvSpPr>
          <p:nvPr>
            <p:ph type="title"/>
          </p:nvPr>
        </p:nvSpPr>
        <p:spPr>
          <a:xfrm>
            <a:off x="628650" y="365126"/>
            <a:ext cx="7886700" cy="858367"/>
          </a:xfrm>
        </p:spPr>
        <p:txBody>
          <a:bodyPr>
            <a:normAutofit/>
          </a:bodyPr>
          <a:lstStyle/>
          <a:p>
            <a:r>
              <a:rPr lang="en-US" b="1" dirty="0">
                <a:solidFill>
                  <a:prstClr val="black"/>
                </a:solidFill>
                <a:latin typeface="Calibri" panose="020F0502020204030204"/>
                <a:ea typeface="+mn-ea"/>
                <a:cs typeface="+mn-cs"/>
              </a:rPr>
              <a:t>Therapeutic Uses</a:t>
            </a:r>
            <a:endParaRPr lang="en-US" sz="8000" dirty="0"/>
          </a:p>
        </p:txBody>
      </p:sp>
      <p:sp>
        <p:nvSpPr>
          <p:cNvPr id="3" name="Content Placeholder 2">
            <a:extLst>
              <a:ext uri="{FF2B5EF4-FFF2-40B4-BE49-F238E27FC236}">
                <a16:creationId xmlns:a16="http://schemas.microsoft.com/office/drawing/2014/main" xmlns="" id="{A2EBB329-1183-4CA2-80CD-A9CCED97F030}"/>
              </a:ext>
            </a:extLst>
          </p:cNvPr>
          <p:cNvSpPr>
            <a:spLocks noGrp="1"/>
          </p:cNvSpPr>
          <p:nvPr>
            <p:ph idx="1"/>
          </p:nvPr>
        </p:nvSpPr>
        <p:spPr>
          <a:xfrm>
            <a:off x="628650" y="1223493"/>
            <a:ext cx="7886700" cy="4953470"/>
          </a:xfrm>
        </p:spPr>
        <p:txBody>
          <a:bodyPr/>
          <a:lstStyle/>
          <a:p>
            <a:r>
              <a:rPr lang="en-US" dirty="0"/>
              <a:t>Antifungals are the treatment of choice for systemic fungal infection (Candidiasis, Aspergillosis,</a:t>
            </a:r>
            <a:r>
              <a:rPr lang="en-US" b="1" dirty="0"/>
              <a:t> Cryptococcosis</a:t>
            </a:r>
            <a:r>
              <a:rPr lang="en-US" dirty="0"/>
              <a:t>, Mucormycosis) and non-opportunistic mycoses, (Blastomycosis, Histoplasmosis, Coccidioidomycosis).  </a:t>
            </a:r>
          </a:p>
        </p:txBody>
      </p:sp>
    </p:spTree>
    <p:extLst>
      <p:ext uri="{BB962C8B-B14F-4D97-AF65-F5344CB8AC3E}">
        <p14:creationId xmlns:p14="http://schemas.microsoft.com/office/powerpoint/2010/main" val="313889179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06851"/>
          </a:xfrm>
        </p:spPr>
        <p:txBody>
          <a:bodyPr/>
          <a:lstStyle/>
          <a:p>
            <a:r>
              <a:rPr lang="en-US" b="1" dirty="0">
                <a:solidFill>
                  <a:prstClr val="black"/>
                </a:solidFill>
              </a:rPr>
              <a:t> side/ adverse reactions</a:t>
            </a:r>
            <a:endParaRPr lang="en-US" dirty="0"/>
          </a:p>
        </p:txBody>
      </p:sp>
      <p:sp>
        <p:nvSpPr>
          <p:cNvPr id="3" name="Content Placeholder 2">
            <a:extLst>
              <a:ext uri="{FF2B5EF4-FFF2-40B4-BE49-F238E27FC236}">
                <a16:creationId xmlns:a16="http://schemas.microsoft.com/office/drawing/2014/main" xmlns="" id="{1C5BC66A-6356-4CDD-87DB-01788369B14A}"/>
              </a:ext>
            </a:extLst>
          </p:cNvPr>
          <p:cNvSpPr>
            <a:spLocks noGrp="1"/>
          </p:cNvSpPr>
          <p:nvPr>
            <p:ph idx="1"/>
          </p:nvPr>
        </p:nvSpPr>
        <p:spPr>
          <a:xfrm>
            <a:off x="628650" y="1313644"/>
            <a:ext cx="7886700" cy="5061397"/>
          </a:xfrm>
        </p:spPr>
        <p:txBody>
          <a:bodyPr>
            <a:noAutofit/>
          </a:bodyPr>
          <a:lstStyle/>
          <a:p>
            <a:pPr marL="0" indent="0">
              <a:buNone/>
            </a:pPr>
            <a:r>
              <a:rPr lang="en-US" b="1" dirty="0" smtClean="0">
                <a:solidFill>
                  <a:prstClr val="black"/>
                </a:solidFill>
              </a:rPr>
              <a:t>Infusion </a:t>
            </a:r>
            <a:r>
              <a:rPr lang="en-US" b="1" dirty="0">
                <a:solidFill>
                  <a:prstClr val="black"/>
                </a:solidFill>
              </a:rPr>
              <a:t>reactions </a:t>
            </a:r>
            <a:r>
              <a:rPr lang="en-US" dirty="0">
                <a:solidFill>
                  <a:prstClr val="black"/>
                </a:solidFill>
              </a:rPr>
              <a:t>(fever, chills, rigors, and headache) 1 to 3 hr. after initiation </a:t>
            </a:r>
          </a:p>
          <a:p>
            <a:pPr lvl="0"/>
            <a:r>
              <a:rPr lang="en-US" dirty="0">
                <a:solidFill>
                  <a:prstClr val="black"/>
                </a:solidFill>
              </a:rPr>
              <a:t> Pretreat with diphenhydramine (Benadryl) and acetaminophen. </a:t>
            </a:r>
          </a:p>
          <a:p>
            <a:r>
              <a:rPr lang="en-US" dirty="0">
                <a:solidFill>
                  <a:prstClr val="black"/>
                </a:solidFill>
              </a:rPr>
              <a:t> Meperidine (Demerol), Dantrolene, or hydrocortisone may be given for rigors.</a:t>
            </a:r>
          </a:p>
          <a:p>
            <a:pPr marL="0" indent="0">
              <a:buNone/>
            </a:pPr>
            <a:r>
              <a:rPr lang="en-US" b="1" dirty="0">
                <a:solidFill>
                  <a:prstClr val="black"/>
                </a:solidFill>
              </a:rPr>
              <a:t>Thrombophlebitis </a:t>
            </a:r>
            <a:r>
              <a:rPr lang="en-US" dirty="0">
                <a:solidFill>
                  <a:prstClr val="black"/>
                </a:solidFill>
              </a:rPr>
              <a:t> Observe infusion sites for signs of erythema, swelling, and pain.</a:t>
            </a:r>
          </a:p>
          <a:p>
            <a:pPr marL="0" indent="0">
              <a:buNone/>
            </a:pPr>
            <a:r>
              <a:rPr lang="en-US" dirty="0">
                <a:solidFill>
                  <a:prstClr val="black"/>
                </a:solidFill>
              </a:rPr>
              <a:t> • Rotate injection sites. </a:t>
            </a:r>
          </a:p>
          <a:p>
            <a:r>
              <a:rPr lang="en-US" dirty="0">
                <a:solidFill>
                  <a:prstClr val="black"/>
                </a:solidFill>
              </a:rPr>
              <a:t> Administer in a large vein and administer heparin before infusing amphotericin </a:t>
            </a:r>
            <a:r>
              <a:rPr lang="en-US" dirty="0" smtClean="0">
                <a:solidFill>
                  <a:prstClr val="black"/>
                </a:solidFill>
              </a:rPr>
              <a:t>B</a:t>
            </a:r>
            <a:endParaRPr lang="en-US" dirty="0">
              <a:solidFill>
                <a:prstClr val="black"/>
              </a:solidFill>
            </a:endParaRPr>
          </a:p>
        </p:txBody>
      </p:sp>
    </p:spTree>
    <p:extLst>
      <p:ext uri="{BB962C8B-B14F-4D97-AF65-F5344CB8AC3E}">
        <p14:creationId xmlns:p14="http://schemas.microsoft.com/office/powerpoint/2010/main" val="64108469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2305"/>
          </a:xfrm>
        </p:spPr>
        <p:txBody>
          <a:bodyPr>
            <a:normAutofit fontScale="90000"/>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28650" y="1210613"/>
            <a:ext cx="7886700" cy="4966349"/>
          </a:xfrm>
        </p:spPr>
        <p:txBody>
          <a:bodyPr>
            <a:normAutofit lnSpcReduction="10000"/>
          </a:bodyPr>
          <a:lstStyle/>
          <a:p>
            <a:pPr marL="0" indent="0">
              <a:buNone/>
            </a:pPr>
            <a:r>
              <a:rPr lang="en-US" b="1" dirty="0">
                <a:solidFill>
                  <a:prstClr val="black"/>
                </a:solidFill>
              </a:rPr>
              <a:t>Nephrotoxicity</a:t>
            </a:r>
          </a:p>
          <a:p>
            <a:r>
              <a:rPr lang="en-US" dirty="0">
                <a:solidFill>
                  <a:prstClr val="black"/>
                </a:solidFill>
              </a:rPr>
              <a:t> Obtain baseline kidney function (BUN and creatinine) and do weekly kidney function test,  Monitor I&amp;O. </a:t>
            </a:r>
          </a:p>
          <a:p>
            <a:r>
              <a:rPr lang="en-US" dirty="0">
                <a:solidFill>
                  <a:prstClr val="black"/>
                </a:solidFill>
              </a:rPr>
              <a:t> Infuse 1 L of saline on the day of amphotericin B infusion. </a:t>
            </a:r>
          </a:p>
          <a:p>
            <a:pPr marL="0" indent="0">
              <a:buNone/>
            </a:pPr>
            <a:r>
              <a:rPr lang="en-US" b="1" dirty="0">
                <a:solidFill>
                  <a:prstClr val="black"/>
                </a:solidFill>
              </a:rPr>
              <a:t>Hypokalemia</a:t>
            </a:r>
            <a:r>
              <a:rPr lang="en-US" dirty="0">
                <a:solidFill>
                  <a:prstClr val="black"/>
                </a:solidFill>
              </a:rPr>
              <a:t> </a:t>
            </a:r>
          </a:p>
          <a:p>
            <a:r>
              <a:rPr lang="en-US" dirty="0">
                <a:solidFill>
                  <a:prstClr val="black"/>
                </a:solidFill>
              </a:rPr>
              <a:t> Monitor electrolyte levels, especially potassium. </a:t>
            </a:r>
          </a:p>
          <a:p>
            <a:r>
              <a:rPr lang="en-US" dirty="0">
                <a:solidFill>
                  <a:prstClr val="black"/>
                </a:solidFill>
              </a:rPr>
              <a:t> Administer potassium supplements accordingly. </a:t>
            </a:r>
          </a:p>
          <a:p>
            <a:pPr marL="0" indent="0">
              <a:buNone/>
            </a:pPr>
            <a:r>
              <a:rPr lang="en-US" b="1" dirty="0">
                <a:solidFill>
                  <a:prstClr val="black"/>
                </a:solidFill>
              </a:rPr>
              <a:t>Bone marrow suppression </a:t>
            </a:r>
            <a:r>
              <a:rPr lang="en-US" dirty="0">
                <a:solidFill>
                  <a:prstClr val="black"/>
                </a:solidFill>
              </a:rPr>
              <a:t>• Obtain baseline CBC and hematocrit, and monitor weekly</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223967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B5957-40C0-4A02-B1FE-7B22C39D5437}"/>
              </a:ext>
            </a:extLst>
          </p:cNvPr>
          <p:cNvSpPr>
            <a:spLocks noGrp="1"/>
          </p:cNvSpPr>
          <p:nvPr>
            <p:ph type="title"/>
          </p:nvPr>
        </p:nvSpPr>
        <p:spPr>
          <a:xfrm>
            <a:off x="628650" y="365126"/>
            <a:ext cx="7886700" cy="652305"/>
          </a:xfrm>
        </p:spPr>
        <p:txBody>
          <a:bodyPr>
            <a:normAutofit fontScale="90000"/>
          </a:bodyPr>
          <a:lstStyle/>
          <a:p>
            <a:r>
              <a:rPr lang="en-US" dirty="0"/>
              <a:t>Conti.</a:t>
            </a:r>
          </a:p>
        </p:txBody>
      </p:sp>
      <p:sp>
        <p:nvSpPr>
          <p:cNvPr id="3" name="Content Placeholder 2">
            <a:extLst>
              <a:ext uri="{FF2B5EF4-FFF2-40B4-BE49-F238E27FC236}">
                <a16:creationId xmlns:a16="http://schemas.microsoft.com/office/drawing/2014/main" xmlns="" id="{4AFE9AA5-7C8A-4A37-8407-AFCD61B39DE9}"/>
              </a:ext>
            </a:extLst>
          </p:cNvPr>
          <p:cNvSpPr>
            <a:spLocks noGrp="1"/>
          </p:cNvSpPr>
          <p:nvPr>
            <p:ph idx="1"/>
          </p:nvPr>
        </p:nvSpPr>
        <p:spPr>
          <a:xfrm>
            <a:off x="425003" y="1017432"/>
            <a:ext cx="8090347" cy="5159532"/>
          </a:xfrm>
        </p:spPr>
        <p:txBody>
          <a:bodyPr>
            <a:normAutofit fontScale="85000" lnSpcReduction="10000"/>
          </a:bodyPr>
          <a:lstStyle/>
          <a:p>
            <a:pPr marL="0" indent="0">
              <a:buNone/>
            </a:pPr>
            <a:r>
              <a:rPr lang="en-US" b="1" dirty="0">
                <a:latin typeface="Times New Roman" panose="02020603050405020304" pitchFamily="18" charset="0"/>
                <a:cs typeface="Times New Roman" panose="02020603050405020304" pitchFamily="18" charset="0"/>
              </a:rPr>
              <a:t>Phase I</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clinical pharmacology</a:t>
            </a:r>
          </a:p>
          <a:p>
            <a:pPr marL="0" indent="0">
              <a:buNone/>
            </a:pPr>
            <a:r>
              <a:rPr lang="en-US" dirty="0">
                <a:latin typeface="Times New Roman" panose="02020603050405020304" pitchFamily="18" charset="0"/>
                <a:cs typeface="Times New Roman" panose="02020603050405020304" pitchFamily="18" charset="0"/>
              </a:rPr>
              <a:t> This is first phase human volunteers, usually 20-50 (healthy volunteers or volunteer patients depending on the class of drug and its safety)are used to test the drug. Pharmacodynamics and pharmacokinetics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tested. Toxicity and therapeutic effects are further tested.</a:t>
            </a:r>
          </a:p>
          <a:p>
            <a:pPr marL="0" indent="0">
              <a:buNone/>
            </a:pPr>
            <a:r>
              <a:rPr lang="en-US" b="1" dirty="0">
                <a:latin typeface="Times New Roman" panose="02020603050405020304" pitchFamily="18" charset="0"/>
                <a:cs typeface="Times New Roman" panose="02020603050405020304" pitchFamily="18" charset="0"/>
              </a:rPr>
              <a:t>Phase II: therapeutic exploration</a:t>
            </a:r>
          </a:p>
          <a:p>
            <a:pPr marL="0" indent="0">
              <a:buNone/>
            </a:pP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ests are done on patients who have the disease usually 100-200 patients are involved in the study. Pharmacodynamics and pharmacokinetics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determined as well as dosing requirements and efficacy of the drug at the given dose</a:t>
            </a:r>
          </a:p>
          <a:p>
            <a:pPr marL="0" indent="0">
              <a:buNone/>
            </a:pPr>
            <a:r>
              <a:rPr lang="en-US" b="1" dirty="0">
                <a:latin typeface="Times New Roman" panose="02020603050405020304" pitchFamily="18" charset="0"/>
                <a:cs typeface="Times New Roman" panose="02020603050405020304" pitchFamily="18" charset="0"/>
              </a:rPr>
              <a:t>Phase III: Therapeutic confirmation</a:t>
            </a:r>
          </a:p>
          <a:p>
            <a:pPr marL="0" indent="0">
              <a:buNone/>
            </a:pPr>
            <a:r>
              <a:rPr lang="en-US" dirty="0">
                <a:latin typeface="Times New Roman" panose="02020603050405020304" pitchFamily="18" charset="0"/>
                <a:cs typeface="Times New Roman" panose="02020603050405020304" pitchFamily="18" charset="0"/>
              </a:rPr>
              <a:t>The drug is used on Avast clinical market 300-3000 patients are involved. Prescriber observes patients closely for drug adverse effects and therapeutic  effects.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244960"/>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61CD9-C0D4-4586-8D12-4BD21BD42B2C}"/>
              </a:ext>
            </a:extLst>
          </p:cNvPr>
          <p:cNvSpPr>
            <a:spLocks noGrp="1"/>
          </p:cNvSpPr>
          <p:nvPr>
            <p:ph type="title"/>
          </p:nvPr>
        </p:nvSpPr>
        <p:spPr/>
        <p:txBody>
          <a:bodyPr/>
          <a:lstStyle/>
          <a:p>
            <a:r>
              <a:rPr lang="en-US" dirty="0"/>
              <a:t>                </a:t>
            </a:r>
            <a:r>
              <a:rPr lang="en-US" b="1" dirty="0"/>
              <a:t>ketoconazole</a:t>
            </a:r>
          </a:p>
        </p:txBody>
      </p:sp>
      <p:sp>
        <p:nvSpPr>
          <p:cNvPr id="3" name="Content Placeholder 2">
            <a:extLst>
              <a:ext uri="{FF2B5EF4-FFF2-40B4-BE49-F238E27FC236}">
                <a16:creationId xmlns:a16="http://schemas.microsoft.com/office/drawing/2014/main" xmlns="" id="{E5FF74E0-E475-4B38-AA74-9E3DB8B77BA0}"/>
              </a:ext>
            </a:extLst>
          </p:cNvPr>
          <p:cNvSpPr>
            <a:spLocks noGrp="1"/>
          </p:cNvSpPr>
          <p:nvPr>
            <p:ph idx="1"/>
          </p:nvPr>
        </p:nvSpPr>
        <p:spPr/>
        <p:txBody>
          <a:bodyPr>
            <a:normAutofit fontScale="92500" lnSpcReduction="20000"/>
          </a:bodyPr>
          <a:lstStyle/>
          <a:p>
            <a:pPr marL="0" indent="0">
              <a:buNone/>
            </a:pPr>
            <a:r>
              <a:rPr lang="en-US" b="1" dirty="0"/>
              <a:t>Hepatotoxicity</a:t>
            </a:r>
            <a:r>
              <a:rPr lang="en-US" dirty="0"/>
              <a:t> (anorexia, nausea, vomiting, jaundice, dark urine, and clay-colored stools) </a:t>
            </a:r>
          </a:p>
          <a:p>
            <a:r>
              <a:rPr lang="en-US" dirty="0"/>
              <a:t> Obtain baseline liver function studies and monitor liver function monthly. </a:t>
            </a:r>
          </a:p>
          <a:p>
            <a:r>
              <a:rPr lang="en-US" dirty="0"/>
              <a:t> If symptoms occur, notify provider and discontinue medication.</a:t>
            </a:r>
          </a:p>
          <a:p>
            <a:pPr marL="0" indent="0">
              <a:buNone/>
            </a:pPr>
            <a:r>
              <a:rPr lang="en-US" b="1" dirty="0"/>
              <a:t> Effects on sex hormones:  </a:t>
            </a:r>
          </a:p>
          <a:p>
            <a:r>
              <a:rPr lang="en-US" dirty="0"/>
              <a:t>In males, gynecomastia (enlargement of breast), decreased libido, erectile dysfunction </a:t>
            </a:r>
          </a:p>
          <a:p>
            <a:r>
              <a:rPr lang="en-US" dirty="0"/>
              <a:t> In females, irregular menstrual flow </a:t>
            </a:r>
          </a:p>
          <a:p>
            <a:pPr marL="0" indent="0">
              <a:buNone/>
            </a:pPr>
            <a:r>
              <a:rPr lang="en-US" dirty="0"/>
              <a:t> Advise clients to observe for these symptoms and to notify the provider.</a:t>
            </a:r>
          </a:p>
        </p:txBody>
      </p:sp>
    </p:spTree>
    <p:extLst>
      <p:ext uri="{BB962C8B-B14F-4D97-AF65-F5344CB8AC3E}">
        <p14:creationId xmlns:p14="http://schemas.microsoft.com/office/powerpoint/2010/main" val="12126985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25F193-FE09-42B2-B6A1-223984EB7BA1}"/>
              </a:ext>
            </a:extLst>
          </p:cNvPr>
          <p:cNvSpPr>
            <a:spLocks noGrp="1"/>
          </p:cNvSpPr>
          <p:nvPr>
            <p:ph type="title"/>
          </p:nvPr>
        </p:nvSpPr>
        <p:spPr>
          <a:xfrm>
            <a:off x="628650" y="133308"/>
            <a:ext cx="7886700" cy="703820"/>
          </a:xfrm>
        </p:spPr>
        <p:txBody>
          <a:bodyPr>
            <a:normAutofit/>
          </a:bodyPr>
          <a:lstStyle/>
          <a:p>
            <a:r>
              <a:rPr lang="en-US" b="1" dirty="0">
                <a:solidFill>
                  <a:prstClr val="black"/>
                </a:solidFill>
                <a:latin typeface="Calibri" panose="020F0502020204030204"/>
              </a:rPr>
              <a:t>Contraindications/Precautions</a:t>
            </a:r>
            <a:endParaRPr lang="en-US" dirty="0"/>
          </a:p>
        </p:txBody>
      </p:sp>
      <p:sp>
        <p:nvSpPr>
          <p:cNvPr id="3" name="Content Placeholder 2">
            <a:extLst>
              <a:ext uri="{FF2B5EF4-FFF2-40B4-BE49-F238E27FC236}">
                <a16:creationId xmlns:a16="http://schemas.microsoft.com/office/drawing/2014/main" xmlns="" id="{98308EE4-D6E5-4FEB-99C3-27C2C76736E3}"/>
              </a:ext>
            </a:extLst>
          </p:cNvPr>
          <p:cNvSpPr>
            <a:spLocks noGrp="1"/>
          </p:cNvSpPr>
          <p:nvPr>
            <p:ph idx="1"/>
          </p:nvPr>
        </p:nvSpPr>
        <p:spPr>
          <a:xfrm>
            <a:off x="772732" y="978794"/>
            <a:ext cx="7972022" cy="5331853"/>
          </a:xfrm>
        </p:spPr>
        <p:txBody>
          <a:bodyPr>
            <a:noAutofit/>
          </a:bodyPr>
          <a:lstStyle/>
          <a:p>
            <a:r>
              <a:rPr lang="en-US" dirty="0">
                <a:solidFill>
                  <a:prstClr val="black"/>
                </a:solidFill>
              </a:rPr>
              <a:t>Antifungals are contraindicated in clients with renal dysfunction because of the risk </a:t>
            </a:r>
            <a:r>
              <a:rPr lang="en-US" b="1" dirty="0">
                <a:solidFill>
                  <a:prstClr val="black"/>
                </a:solidFill>
              </a:rPr>
              <a:t>for nephrotoxicity</a:t>
            </a:r>
            <a:r>
              <a:rPr lang="en-US" dirty="0">
                <a:solidFill>
                  <a:prstClr val="black"/>
                </a:solidFill>
              </a:rPr>
              <a:t>.</a:t>
            </a:r>
          </a:p>
          <a:p>
            <a:pPr marL="171450" indent="-285750"/>
            <a:r>
              <a:rPr lang="en-US" dirty="0">
                <a:solidFill>
                  <a:prstClr val="black"/>
                </a:solidFill>
              </a:rPr>
              <a:t> </a:t>
            </a:r>
            <a:r>
              <a:rPr lang="en-US" b="1" dirty="0">
                <a:solidFill>
                  <a:prstClr val="black"/>
                </a:solidFill>
              </a:rPr>
              <a:t>Interactions Medication/Food Interactions Nursing Interventions/Client Education </a:t>
            </a:r>
          </a:p>
          <a:p>
            <a:r>
              <a:rPr lang="en-US" dirty="0">
                <a:solidFill>
                  <a:prstClr val="black"/>
                </a:solidFill>
              </a:rPr>
              <a:t>Aminoglycosides (gentamicin, streptomycin, cyclosporine) have additive nephrotoxic risk when used concurrently with antifungal medications. </a:t>
            </a:r>
          </a:p>
          <a:p>
            <a:pPr marL="171450" indent="-285750"/>
            <a:r>
              <a:rPr lang="en-US" dirty="0">
                <a:solidFill>
                  <a:prstClr val="black"/>
                </a:solidFill>
              </a:rPr>
              <a:t> Avoid use of these antimicrobials when clients are taking amphotericin B due to additive nephrotoxicity risk. </a:t>
            </a:r>
          </a:p>
          <a:p>
            <a:r>
              <a:rPr lang="en-US" dirty="0">
                <a:solidFill>
                  <a:prstClr val="black"/>
                </a:solidFill>
              </a:rPr>
              <a:t>Antifungal effects of Flucytosine (Ancobon) are potentiated with concurrent use of amphotericin </a:t>
            </a:r>
            <a:r>
              <a:rPr lang="en-US" dirty="0" smtClean="0">
                <a:solidFill>
                  <a:prstClr val="black"/>
                </a:solidFill>
              </a:rPr>
              <a:t>B.</a:t>
            </a:r>
          </a:p>
        </p:txBody>
      </p:sp>
    </p:spTree>
    <p:extLst>
      <p:ext uri="{BB962C8B-B14F-4D97-AF65-F5344CB8AC3E}">
        <p14:creationId xmlns:p14="http://schemas.microsoft.com/office/powerpoint/2010/main" val="120670763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prstClr val="black"/>
                </a:solidFill>
              </a:rPr>
              <a:t>Potentiating the effects of </a:t>
            </a:r>
            <a:r>
              <a:rPr lang="en-US" dirty="0" err="1">
                <a:solidFill>
                  <a:prstClr val="black"/>
                </a:solidFill>
              </a:rPr>
              <a:t>flucytosine</a:t>
            </a:r>
            <a:r>
              <a:rPr lang="en-US" dirty="0">
                <a:solidFill>
                  <a:prstClr val="black"/>
                </a:solidFill>
              </a:rPr>
              <a:t> allows for a reduction in amphotericin B dosages. </a:t>
            </a:r>
          </a:p>
          <a:p>
            <a:pPr marL="171450" indent="-285750"/>
            <a:r>
              <a:rPr lang="en-US" b="1" dirty="0">
                <a:solidFill>
                  <a:prstClr val="black"/>
                </a:solidFill>
              </a:rPr>
              <a:t>Nursing Administration </a:t>
            </a:r>
          </a:p>
          <a:p>
            <a:r>
              <a:rPr lang="en-US" dirty="0">
                <a:solidFill>
                  <a:prstClr val="black"/>
                </a:solidFill>
              </a:rPr>
              <a:t> Amphotericin B is highly toxic and should be reserved for severe life-threatening fungal </a:t>
            </a:r>
            <a:r>
              <a:rPr lang="en-US" dirty="0" smtClean="0">
                <a:solidFill>
                  <a:prstClr val="black"/>
                </a:solidFill>
              </a:rPr>
              <a:t>infections</a:t>
            </a:r>
            <a:r>
              <a:rPr lang="en-US" dirty="0" smtClean="0"/>
              <a:t>.</a:t>
            </a:r>
            <a:endParaRPr lang="en-US" sz="3600" dirty="0"/>
          </a:p>
        </p:txBody>
      </p:sp>
    </p:spTree>
    <p:extLst>
      <p:ext uri="{BB962C8B-B14F-4D97-AF65-F5344CB8AC3E}">
        <p14:creationId xmlns:p14="http://schemas.microsoft.com/office/powerpoint/2010/main" val="42312827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C35E4-5F26-48A6-BFA0-0D00188E8F11}"/>
              </a:ext>
            </a:extLst>
          </p:cNvPr>
          <p:cNvSpPr>
            <a:spLocks noGrp="1"/>
          </p:cNvSpPr>
          <p:nvPr>
            <p:ph type="title"/>
          </p:nvPr>
        </p:nvSpPr>
        <p:spPr>
          <a:xfrm>
            <a:off x="283334" y="142629"/>
            <a:ext cx="8680361" cy="1119501"/>
          </a:xfrm>
        </p:spPr>
        <p:txBody>
          <a:bodyPr>
            <a:normAutofit fontScale="90000"/>
          </a:bodyPr>
          <a:lstStyle/>
          <a:p>
            <a:r>
              <a:rPr lang="en-US" b="1" dirty="0"/>
              <a:t>Systemic infection for mucocutaneous infections</a:t>
            </a:r>
          </a:p>
        </p:txBody>
      </p:sp>
      <p:sp>
        <p:nvSpPr>
          <p:cNvPr id="3" name="Content Placeholder 2">
            <a:extLst>
              <a:ext uri="{FF2B5EF4-FFF2-40B4-BE49-F238E27FC236}">
                <a16:creationId xmlns:a16="http://schemas.microsoft.com/office/drawing/2014/main" xmlns="" id="{57B75A15-5F25-4E7F-9CEA-F8232A47AB79}"/>
              </a:ext>
            </a:extLst>
          </p:cNvPr>
          <p:cNvSpPr>
            <a:spLocks noGrp="1"/>
          </p:cNvSpPr>
          <p:nvPr>
            <p:ph idx="1"/>
          </p:nvPr>
        </p:nvSpPr>
        <p:spPr>
          <a:xfrm>
            <a:off x="450761" y="1352282"/>
            <a:ext cx="8371267" cy="5357612"/>
          </a:xfrm>
        </p:spPr>
        <p:txBody>
          <a:bodyPr>
            <a:noAutofit/>
          </a:bodyPr>
          <a:lstStyle/>
          <a:p>
            <a:pPr marL="0" indent="0">
              <a:buNone/>
            </a:pPr>
            <a:r>
              <a:rPr lang="en-US" b="1" dirty="0"/>
              <a:t>Griseofulvin </a:t>
            </a:r>
          </a:p>
          <a:p>
            <a:r>
              <a:rPr lang="en-US" dirty="0"/>
              <a:t>Griseofulvin is  a very insoluble fungistatic drug derived from a species of penicillium.</a:t>
            </a:r>
          </a:p>
          <a:p>
            <a:r>
              <a:rPr lang="en-US" dirty="0"/>
              <a:t>It is only used in the systemic treatment of dermatophytosis.</a:t>
            </a:r>
          </a:p>
          <a:p>
            <a:r>
              <a:rPr lang="en-US" dirty="0"/>
              <a:t>It is administered in a microcrystalline at a dose of 1g per day.</a:t>
            </a:r>
          </a:p>
          <a:p>
            <a:r>
              <a:rPr lang="en-US" b="1" dirty="0"/>
              <a:t>Absorption</a:t>
            </a:r>
            <a:r>
              <a:rPr lang="en-US" dirty="0"/>
              <a:t> is improved when it is given with </a:t>
            </a:r>
            <a:r>
              <a:rPr lang="en-US" b="1" dirty="0"/>
              <a:t>fatty foods.</a:t>
            </a:r>
          </a:p>
          <a:p>
            <a:r>
              <a:rPr lang="en-US" dirty="0"/>
              <a:t>Nail infections may require therapy for months to allow regrowth of the new protected nail and is often followed by relapse.</a:t>
            </a:r>
          </a:p>
        </p:txBody>
      </p:sp>
    </p:spTree>
    <p:extLst>
      <p:ext uri="{BB962C8B-B14F-4D97-AF65-F5344CB8AC3E}">
        <p14:creationId xmlns:p14="http://schemas.microsoft.com/office/powerpoint/2010/main" val="219027844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B76AC-E573-4E00-BDE6-9936F49B93F4}"/>
              </a:ext>
            </a:extLst>
          </p:cNvPr>
          <p:cNvSpPr>
            <a:spLocks noGrp="1"/>
          </p:cNvSpPr>
          <p:nvPr>
            <p:ph type="title"/>
          </p:nvPr>
        </p:nvSpPr>
        <p:spPr>
          <a:xfrm>
            <a:off x="628650" y="236337"/>
            <a:ext cx="7886700" cy="974277"/>
          </a:xfrm>
        </p:spPr>
        <p:txBody>
          <a:bodyPr/>
          <a:lstStyle/>
          <a:p>
            <a:r>
              <a:rPr lang="en-US" b="1" dirty="0"/>
              <a:t>Topical anti fungal</a:t>
            </a:r>
          </a:p>
        </p:txBody>
      </p:sp>
      <p:sp>
        <p:nvSpPr>
          <p:cNvPr id="3" name="Content Placeholder 2">
            <a:extLst>
              <a:ext uri="{FF2B5EF4-FFF2-40B4-BE49-F238E27FC236}">
                <a16:creationId xmlns:a16="http://schemas.microsoft.com/office/drawing/2014/main" xmlns="" id="{FF2570EA-DFF1-4FAF-A0FA-5141561F391B}"/>
              </a:ext>
            </a:extLst>
          </p:cNvPr>
          <p:cNvSpPr>
            <a:spLocks noGrp="1"/>
          </p:cNvSpPr>
          <p:nvPr>
            <p:ph idx="1"/>
          </p:nvPr>
        </p:nvSpPr>
        <p:spPr>
          <a:xfrm>
            <a:off x="628649" y="1210614"/>
            <a:ext cx="8051711" cy="5215944"/>
          </a:xfrm>
        </p:spPr>
        <p:txBody>
          <a:bodyPr>
            <a:normAutofit/>
          </a:bodyPr>
          <a:lstStyle/>
          <a:p>
            <a:pPr marL="0" indent="0">
              <a:buNone/>
            </a:pPr>
            <a:r>
              <a:rPr lang="en-US" b="1" dirty="0"/>
              <a:t>Nystatin</a:t>
            </a:r>
          </a:p>
          <a:p>
            <a:r>
              <a:rPr lang="en-US" dirty="0"/>
              <a:t>Nystatin is a polyene macrolide much like amphotericin B.</a:t>
            </a:r>
          </a:p>
          <a:p>
            <a:r>
              <a:rPr lang="en-US" dirty="0"/>
              <a:t>it is too toxic for parenteral administration and is only used topically </a:t>
            </a:r>
          </a:p>
          <a:p>
            <a:r>
              <a:rPr lang="en-US" dirty="0"/>
              <a:t>nystatin is currently available in creams, ointments, suppositories and other forms for application to skin and mucous membrane.</a:t>
            </a:r>
          </a:p>
          <a:p>
            <a:r>
              <a:rPr lang="en-US" dirty="0"/>
              <a:t>nystatin is active  against most candida species and is most commonly used for suppression of local candida infections.</a:t>
            </a:r>
          </a:p>
        </p:txBody>
      </p:sp>
    </p:spTree>
    <p:extLst>
      <p:ext uri="{BB962C8B-B14F-4D97-AF65-F5344CB8AC3E}">
        <p14:creationId xmlns:p14="http://schemas.microsoft.com/office/powerpoint/2010/main" val="345220448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4096" y="1709739"/>
            <a:ext cx="7776491" cy="2852737"/>
          </a:xfrm>
        </p:spPr>
        <p:txBody>
          <a:bodyPr/>
          <a:lstStyle/>
          <a:p>
            <a:pPr algn="ctr"/>
            <a:r>
              <a:rPr lang="en-US" b="1" dirty="0"/>
              <a:t>Antiviral agents</a:t>
            </a:r>
            <a:endParaRPr lang="en-US" dirty="0"/>
          </a:p>
        </p:txBody>
      </p:sp>
    </p:spTree>
    <p:extLst>
      <p:ext uri="{BB962C8B-B14F-4D97-AF65-F5344CB8AC3E}">
        <p14:creationId xmlns:p14="http://schemas.microsoft.com/office/powerpoint/2010/main" val="154014187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36115-4920-40E6-B4B6-9AFA69EBAE46}"/>
              </a:ext>
            </a:extLst>
          </p:cNvPr>
          <p:cNvSpPr>
            <a:spLocks noGrp="1"/>
          </p:cNvSpPr>
          <p:nvPr>
            <p:ph type="title"/>
          </p:nvPr>
        </p:nvSpPr>
        <p:spPr>
          <a:xfrm>
            <a:off x="512740" y="23259"/>
            <a:ext cx="7886700" cy="826747"/>
          </a:xfrm>
        </p:spPr>
        <p:txBody>
          <a:bodyPr/>
          <a:lstStyle/>
          <a:p>
            <a:r>
              <a:rPr lang="en-US" b="1" dirty="0"/>
              <a:t>                     Antiviral agents</a:t>
            </a:r>
          </a:p>
        </p:txBody>
      </p:sp>
      <p:sp>
        <p:nvSpPr>
          <p:cNvPr id="3" name="Content Placeholder 2">
            <a:extLst>
              <a:ext uri="{FF2B5EF4-FFF2-40B4-BE49-F238E27FC236}">
                <a16:creationId xmlns:a16="http://schemas.microsoft.com/office/drawing/2014/main" xmlns="" id="{09A63861-B0CD-4129-9542-A79ED4DE78CF}"/>
              </a:ext>
            </a:extLst>
          </p:cNvPr>
          <p:cNvSpPr>
            <a:spLocks noGrp="1"/>
          </p:cNvSpPr>
          <p:nvPr>
            <p:ph idx="1"/>
          </p:nvPr>
        </p:nvSpPr>
        <p:spPr>
          <a:xfrm>
            <a:off x="628649" y="850006"/>
            <a:ext cx="8180500" cy="5666705"/>
          </a:xfrm>
        </p:spPr>
        <p:txBody>
          <a:bodyPr>
            <a:noAutofit/>
          </a:bodyPr>
          <a:lstStyle/>
          <a:p>
            <a:r>
              <a:rPr lang="en-US" dirty="0"/>
              <a:t>Viruses present a more difficulty problem of chemotherapy than do higher organisms, e.g. bacteria, for they are intracellular parasites that use the metabolism of the host cells.</a:t>
            </a:r>
          </a:p>
          <a:p>
            <a:r>
              <a:rPr lang="en-US" dirty="0"/>
              <a:t>Antiviral agents are most active when virus are replicating.</a:t>
            </a:r>
          </a:p>
          <a:p>
            <a:r>
              <a:rPr lang="en-US" dirty="0"/>
              <a:t>The earlier the treatment is given the better.</a:t>
            </a:r>
          </a:p>
          <a:p>
            <a:r>
              <a:rPr lang="en-US" dirty="0"/>
              <a:t>Apart from primary infections ,viral illness is often the consequences of reactivation of latent virus in the body.</a:t>
            </a:r>
          </a:p>
          <a:p>
            <a:r>
              <a:rPr lang="en-US" dirty="0"/>
              <a:t>Patients whose immune system is compromised may suffer particular severe illness.</a:t>
            </a:r>
          </a:p>
          <a:p>
            <a:r>
              <a:rPr lang="en-US" dirty="0"/>
              <a:t>Viruses are capable of developing resistance.</a:t>
            </a:r>
          </a:p>
          <a:p>
            <a:endParaRPr lang="en-US" dirty="0"/>
          </a:p>
        </p:txBody>
      </p:sp>
    </p:spTree>
    <p:extLst>
      <p:ext uri="{BB962C8B-B14F-4D97-AF65-F5344CB8AC3E}">
        <p14:creationId xmlns:p14="http://schemas.microsoft.com/office/powerpoint/2010/main" val="137649412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8203BE-5506-42F3-8308-C9C90FF414D6}"/>
              </a:ext>
            </a:extLst>
          </p:cNvPr>
          <p:cNvSpPr>
            <a:spLocks noGrp="1"/>
          </p:cNvSpPr>
          <p:nvPr>
            <p:ph type="title"/>
          </p:nvPr>
        </p:nvSpPr>
        <p:spPr>
          <a:xfrm>
            <a:off x="719929" y="235076"/>
            <a:ext cx="7543800" cy="365340"/>
          </a:xfrm>
        </p:spPr>
        <p:txBody>
          <a:bodyPr>
            <a:normAutofit fontScale="90000"/>
          </a:bodyPr>
          <a:lstStyle/>
          <a:p>
            <a:r>
              <a:rPr lang="en-US" dirty="0"/>
              <a:t>         </a:t>
            </a:r>
            <a:r>
              <a:rPr lang="en-US" sz="2700" dirty="0">
                <a:latin typeface="Times New Roman" panose="02020603050405020304" pitchFamily="18" charset="0"/>
                <a:cs typeface="Times New Roman" panose="02020603050405020304" pitchFamily="18" charset="0"/>
              </a:rPr>
              <a:t>Antiviral and antiretroviral cont.’</a:t>
            </a:r>
          </a:p>
        </p:txBody>
      </p:sp>
      <p:graphicFrame>
        <p:nvGraphicFramePr>
          <p:cNvPr id="7" name="Content Placeholder 6">
            <a:extLst>
              <a:ext uri="{FF2B5EF4-FFF2-40B4-BE49-F238E27FC236}">
                <a16:creationId xmlns:a16="http://schemas.microsoft.com/office/drawing/2014/main" xmlns="" id="{84BE2B42-5F6A-447E-A574-F27EE073BAF5}"/>
              </a:ext>
            </a:extLst>
          </p:cNvPr>
          <p:cNvGraphicFramePr>
            <a:graphicFrameLocks noGrp="1"/>
          </p:cNvGraphicFramePr>
          <p:nvPr>
            <p:ph idx="1"/>
            <p:extLst>
              <p:ext uri="{D42A27DB-BD31-4B8C-83A1-F6EECF244321}">
                <p14:modId xmlns:p14="http://schemas.microsoft.com/office/powerpoint/2010/main" val="3159788181"/>
              </p:ext>
            </p:extLst>
          </p:nvPr>
        </p:nvGraphicFramePr>
        <p:xfrm>
          <a:off x="437881" y="953036"/>
          <a:ext cx="8358386" cy="5344733"/>
        </p:xfrm>
        <a:graphic>
          <a:graphicData uri="http://schemas.openxmlformats.org/drawingml/2006/table">
            <a:tbl>
              <a:tblPr firstRow="1" bandRow="1">
                <a:tableStyleId>{5C22544A-7EE6-4342-B048-85BDC9FD1C3A}</a:tableStyleId>
              </a:tblPr>
              <a:tblGrid>
                <a:gridCol w="2002601">
                  <a:extLst>
                    <a:ext uri="{9D8B030D-6E8A-4147-A177-3AD203B41FA5}">
                      <a16:colId xmlns:a16="http://schemas.microsoft.com/office/drawing/2014/main" xmlns="" val="375161140"/>
                    </a:ext>
                  </a:extLst>
                </a:gridCol>
                <a:gridCol w="2118595">
                  <a:extLst>
                    <a:ext uri="{9D8B030D-6E8A-4147-A177-3AD203B41FA5}">
                      <a16:colId xmlns:a16="http://schemas.microsoft.com/office/drawing/2014/main" xmlns="" val="2368179293"/>
                    </a:ext>
                  </a:extLst>
                </a:gridCol>
                <a:gridCol w="2118595">
                  <a:extLst>
                    <a:ext uri="{9D8B030D-6E8A-4147-A177-3AD203B41FA5}">
                      <a16:colId xmlns:a16="http://schemas.microsoft.com/office/drawing/2014/main" xmlns="" val="3869602447"/>
                    </a:ext>
                  </a:extLst>
                </a:gridCol>
                <a:gridCol w="2118595">
                  <a:extLst>
                    <a:ext uri="{9D8B030D-6E8A-4147-A177-3AD203B41FA5}">
                      <a16:colId xmlns:a16="http://schemas.microsoft.com/office/drawing/2014/main" xmlns="" val="44898322"/>
                    </a:ext>
                  </a:extLst>
                </a:gridCol>
              </a:tblGrid>
              <a:tr h="344898">
                <a:tc>
                  <a:txBody>
                    <a:bodyPr/>
                    <a:lstStyle/>
                    <a:p>
                      <a:r>
                        <a:rPr lang="en-US" sz="1400" dirty="0"/>
                        <a:t>Drug </a:t>
                      </a:r>
                    </a:p>
                  </a:txBody>
                  <a:tcPr marL="68580" marR="68580" marT="34290" marB="34290"/>
                </a:tc>
                <a:tc>
                  <a:txBody>
                    <a:bodyPr/>
                    <a:lstStyle/>
                    <a:p>
                      <a:r>
                        <a:rPr lang="en-US" sz="1400" dirty="0"/>
                        <a:t>viruses</a:t>
                      </a:r>
                    </a:p>
                  </a:txBody>
                  <a:tcPr marL="68580" marR="68580" marT="34290" marB="34290"/>
                </a:tc>
                <a:tc>
                  <a:txBody>
                    <a:bodyPr/>
                    <a:lstStyle/>
                    <a:p>
                      <a:r>
                        <a:rPr lang="en-US" sz="1400" dirty="0"/>
                        <a:t>Chemical type</a:t>
                      </a:r>
                    </a:p>
                  </a:txBody>
                  <a:tcPr marL="68580" marR="68580" marT="34290" marB="34290"/>
                </a:tc>
                <a:tc>
                  <a:txBody>
                    <a:bodyPr/>
                    <a:lstStyle/>
                    <a:p>
                      <a:r>
                        <a:rPr lang="en-US" sz="1400" dirty="0"/>
                        <a:t>target</a:t>
                      </a:r>
                    </a:p>
                  </a:txBody>
                  <a:tcPr marL="68580" marR="68580" marT="34290" marB="34290"/>
                </a:tc>
                <a:extLst>
                  <a:ext uri="{0D108BD9-81ED-4DB2-BD59-A6C34878D82A}">
                    <a16:rowId xmlns:a16="http://schemas.microsoft.com/office/drawing/2014/main" xmlns="" val="3982416963"/>
                  </a:ext>
                </a:extLst>
              </a:tr>
              <a:tr h="1127911">
                <a:tc>
                  <a:txBody>
                    <a:bodyPr/>
                    <a:lstStyle/>
                    <a:p>
                      <a:r>
                        <a:rPr lang="en-US" sz="1400" dirty="0"/>
                        <a:t>Non nucleotide reverse transcriptase inhibitor.(NNRTIs);Nevirapine, Delavirdine.</a:t>
                      </a:r>
                    </a:p>
                  </a:txBody>
                  <a:tcPr marL="68580" marR="68580" marT="34290" marB="34290"/>
                </a:tc>
                <a:tc>
                  <a:txBody>
                    <a:bodyPr/>
                    <a:lstStyle/>
                    <a:p>
                      <a:r>
                        <a:rPr lang="en-US" sz="1400" dirty="0"/>
                        <a:t>HIV Virus</a:t>
                      </a:r>
                    </a:p>
                  </a:txBody>
                  <a:tcPr marL="68580" marR="68580" marT="34290" marB="34290"/>
                </a:tc>
                <a:tc>
                  <a:txBody>
                    <a:bodyPr/>
                    <a:lstStyle/>
                    <a:p>
                      <a:r>
                        <a:rPr lang="en-US" sz="1400" dirty="0"/>
                        <a:t>Non nucleotide analogue</a:t>
                      </a:r>
                    </a:p>
                  </a:txBody>
                  <a:tcPr marL="68580" marR="68580" marT="34290" marB="34290"/>
                </a:tc>
                <a:tc>
                  <a:txBody>
                    <a:bodyPr/>
                    <a:lstStyle/>
                    <a:p>
                      <a:r>
                        <a:rPr lang="en-US" sz="1400" dirty="0"/>
                        <a:t>Reverse transcriptase</a:t>
                      </a:r>
                    </a:p>
                  </a:txBody>
                  <a:tcPr marL="68580" marR="68580" marT="34290" marB="34290"/>
                </a:tc>
                <a:extLst>
                  <a:ext uri="{0D108BD9-81ED-4DB2-BD59-A6C34878D82A}">
                    <a16:rowId xmlns:a16="http://schemas.microsoft.com/office/drawing/2014/main" xmlns="" val="3478750567"/>
                  </a:ext>
                </a:extLst>
              </a:tr>
              <a:tr h="866907">
                <a:tc>
                  <a:txBody>
                    <a:bodyPr/>
                    <a:lstStyle/>
                    <a:p>
                      <a:r>
                        <a:rPr lang="en-US" sz="1400" dirty="0"/>
                        <a:t>protease inhibitors; Saquinavir, Ritonavir, Indinavir, Nelfinavir.</a:t>
                      </a:r>
                    </a:p>
                  </a:txBody>
                  <a:tcPr marL="68580" marR="68580" marT="34290" marB="34290"/>
                </a:tc>
                <a:tc>
                  <a:txBody>
                    <a:bodyPr/>
                    <a:lstStyle/>
                    <a:p>
                      <a:r>
                        <a:rPr lang="en-US" sz="1400" dirty="0"/>
                        <a:t> HIV virus</a:t>
                      </a:r>
                    </a:p>
                  </a:txBody>
                  <a:tcPr marL="68580" marR="68580" marT="34290" marB="34290"/>
                </a:tc>
                <a:tc>
                  <a:txBody>
                    <a:bodyPr/>
                    <a:lstStyle/>
                    <a:p>
                      <a:r>
                        <a:rPr lang="en-US" sz="1400" dirty="0"/>
                        <a:t>Peptide analogue</a:t>
                      </a:r>
                    </a:p>
                  </a:txBody>
                  <a:tcPr marL="68580" marR="68580" marT="34290" marB="34290"/>
                </a:tc>
                <a:tc>
                  <a:txBody>
                    <a:bodyPr/>
                    <a:lstStyle/>
                    <a:p>
                      <a:r>
                        <a:rPr lang="en-US" sz="1400" dirty="0"/>
                        <a:t>HIV protease</a:t>
                      </a:r>
                    </a:p>
                  </a:txBody>
                  <a:tcPr marL="68580" marR="68580" marT="34290" marB="34290"/>
                </a:tc>
                <a:extLst>
                  <a:ext uri="{0D108BD9-81ED-4DB2-BD59-A6C34878D82A}">
                    <a16:rowId xmlns:a16="http://schemas.microsoft.com/office/drawing/2014/main" xmlns="" val="3426443673"/>
                  </a:ext>
                </a:extLst>
              </a:tr>
              <a:tr h="842413">
                <a:tc>
                  <a:txBody>
                    <a:bodyPr/>
                    <a:lstStyle/>
                    <a:p>
                      <a:r>
                        <a:rPr lang="en-US" sz="1400" dirty="0"/>
                        <a:t>Ribavirin</a:t>
                      </a:r>
                    </a:p>
                  </a:txBody>
                  <a:tcPr marL="68580" marR="68580" marT="34290" marB="34290"/>
                </a:tc>
                <a:tc>
                  <a:txBody>
                    <a:bodyPr/>
                    <a:lstStyle/>
                    <a:p>
                      <a:r>
                        <a:rPr lang="en-US" sz="1400" dirty="0"/>
                        <a:t>Broad spectrum: HCV, HSV, Measles, Lasa fever, SARS</a:t>
                      </a:r>
                    </a:p>
                  </a:txBody>
                  <a:tcPr marL="68580" marR="68580" marT="34290" marB="34290"/>
                </a:tc>
                <a:tc>
                  <a:txBody>
                    <a:bodyPr/>
                    <a:lstStyle/>
                    <a:p>
                      <a:r>
                        <a:rPr lang="en-US" sz="1400" dirty="0"/>
                        <a:t>Triazole carboxamide</a:t>
                      </a:r>
                    </a:p>
                  </a:txBody>
                  <a:tcPr marL="68580" marR="68580" marT="34290" marB="34290"/>
                </a:tc>
                <a:tc>
                  <a:txBody>
                    <a:bodyPr/>
                    <a:lstStyle/>
                    <a:p>
                      <a:r>
                        <a:rPr lang="en-US" sz="1400" dirty="0"/>
                        <a:t>RNA mutagen</a:t>
                      </a:r>
                    </a:p>
                  </a:txBody>
                  <a:tcPr marL="68580" marR="68580" marT="34290" marB="34290"/>
                </a:tc>
                <a:extLst>
                  <a:ext uri="{0D108BD9-81ED-4DB2-BD59-A6C34878D82A}">
                    <a16:rowId xmlns:a16="http://schemas.microsoft.com/office/drawing/2014/main" xmlns="" val="143477843"/>
                  </a:ext>
                </a:extLst>
              </a:tr>
              <a:tr h="605902">
                <a:tc>
                  <a:txBody>
                    <a:bodyPr/>
                    <a:lstStyle/>
                    <a:p>
                      <a:r>
                        <a:rPr lang="en-US" sz="1400" dirty="0"/>
                        <a:t>Amantadine/Rimantadine</a:t>
                      </a:r>
                    </a:p>
                  </a:txBody>
                  <a:tcPr marL="68580" marR="68580" marT="34290" marB="34290"/>
                </a:tc>
                <a:tc>
                  <a:txBody>
                    <a:bodyPr/>
                    <a:lstStyle/>
                    <a:p>
                      <a:r>
                        <a:rPr lang="en-US" sz="1400" dirty="0"/>
                        <a:t>Influenza A strains</a:t>
                      </a:r>
                    </a:p>
                  </a:txBody>
                  <a:tcPr marL="68580" marR="68580" marT="34290" marB="34290"/>
                </a:tc>
                <a:tc>
                  <a:txBody>
                    <a:bodyPr/>
                    <a:lstStyle/>
                    <a:p>
                      <a:r>
                        <a:rPr lang="en-US" sz="1400" dirty="0"/>
                        <a:t>Tricyclic amine</a:t>
                      </a:r>
                    </a:p>
                  </a:txBody>
                  <a:tcPr marL="68580" marR="68580" marT="34290" marB="34290"/>
                </a:tc>
                <a:tc>
                  <a:txBody>
                    <a:bodyPr/>
                    <a:lstStyle/>
                    <a:p>
                      <a:r>
                        <a:rPr lang="en-US" sz="1400" dirty="0"/>
                        <a:t>Matrix protein/hemagglutinin</a:t>
                      </a:r>
                    </a:p>
                  </a:txBody>
                  <a:tcPr marL="68580" marR="68580" marT="34290" marB="34290"/>
                </a:tc>
                <a:extLst>
                  <a:ext uri="{0D108BD9-81ED-4DB2-BD59-A6C34878D82A}">
                    <a16:rowId xmlns:a16="http://schemas.microsoft.com/office/drawing/2014/main" xmlns="" val="1645354354"/>
                  </a:ext>
                </a:extLst>
              </a:tr>
              <a:tr h="605902">
                <a:tc>
                  <a:txBody>
                    <a:bodyPr/>
                    <a:lstStyle/>
                    <a:p>
                      <a:r>
                        <a:rPr lang="en-US" sz="1400" dirty="0"/>
                        <a:t>Zanamivir, oseltamivir phosphate</a:t>
                      </a:r>
                    </a:p>
                  </a:txBody>
                  <a:tcPr marL="68580" marR="68580" marT="34290" marB="34290"/>
                </a:tc>
                <a:tc>
                  <a:txBody>
                    <a:bodyPr/>
                    <a:lstStyle/>
                    <a:p>
                      <a:r>
                        <a:rPr lang="en-US" sz="1400" dirty="0"/>
                        <a:t>Influenza strains A and B</a:t>
                      </a:r>
                    </a:p>
                  </a:txBody>
                  <a:tcPr marL="68580" marR="68580" marT="34290" marB="34290"/>
                </a:tc>
                <a:tc>
                  <a:txBody>
                    <a:bodyPr/>
                    <a:lstStyle/>
                    <a:p>
                      <a:r>
                        <a:rPr lang="en-US" sz="1400" dirty="0"/>
                        <a:t>Neuraminic acid mimetic</a:t>
                      </a:r>
                    </a:p>
                  </a:txBody>
                  <a:tcPr marL="68580" marR="68580" marT="34290" marB="34290"/>
                </a:tc>
                <a:tc>
                  <a:txBody>
                    <a:bodyPr/>
                    <a:lstStyle/>
                    <a:p>
                      <a:r>
                        <a:rPr lang="en-US" sz="1400" dirty="0"/>
                        <a:t>Neuraminidase inhibitor</a:t>
                      </a:r>
                    </a:p>
                  </a:txBody>
                  <a:tcPr marL="68580" marR="68580" marT="34290" marB="34290"/>
                </a:tc>
                <a:extLst>
                  <a:ext uri="{0D108BD9-81ED-4DB2-BD59-A6C34878D82A}">
                    <a16:rowId xmlns:a16="http://schemas.microsoft.com/office/drawing/2014/main" xmlns="" val="4232018113"/>
                  </a:ext>
                </a:extLst>
              </a:tr>
              <a:tr h="605902">
                <a:tc>
                  <a:txBody>
                    <a:bodyPr/>
                    <a:lstStyle/>
                    <a:p>
                      <a:r>
                        <a:rPr lang="en-US" sz="1400" dirty="0"/>
                        <a:t>Pleconaril </a:t>
                      </a:r>
                    </a:p>
                  </a:txBody>
                  <a:tcPr marL="68580" marR="68580" marT="34290" marB="34290"/>
                </a:tc>
                <a:tc>
                  <a:txBody>
                    <a:bodyPr/>
                    <a:lstStyle/>
                    <a:p>
                      <a:r>
                        <a:rPr lang="en-US" sz="1400" dirty="0"/>
                        <a:t>picornaviruses</a:t>
                      </a:r>
                    </a:p>
                  </a:txBody>
                  <a:tcPr marL="68580" marR="68580" marT="34290" marB="34290"/>
                </a:tc>
                <a:tc>
                  <a:txBody>
                    <a:bodyPr/>
                    <a:lstStyle/>
                    <a:p>
                      <a:r>
                        <a:rPr lang="en-US" sz="1400" dirty="0"/>
                        <a:t>Small cyclic</a:t>
                      </a:r>
                    </a:p>
                  </a:txBody>
                  <a:tcPr marL="68580" marR="68580" marT="34290" marB="34290"/>
                </a:tc>
                <a:tc>
                  <a:txBody>
                    <a:bodyPr/>
                    <a:lstStyle/>
                    <a:p>
                      <a:r>
                        <a:rPr lang="en-US" sz="1400" dirty="0"/>
                        <a:t>Blocks attachment and coating</a:t>
                      </a:r>
                    </a:p>
                  </a:txBody>
                  <a:tcPr marL="68580" marR="68580" marT="34290" marB="34290"/>
                </a:tc>
                <a:extLst>
                  <a:ext uri="{0D108BD9-81ED-4DB2-BD59-A6C34878D82A}">
                    <a16:rowId xmlns:a16="http://schemas.microsoft.com/office/drawing/2014/main" xmlns="" val="1122747020"/>
                  </a:ext>
                </a:extLst>
              </a:tr>
              <a:tr h="344898">
                <a:tc>
                  <a:txBody>
                    <a:bodyPr/>
                    <a:lstStyle/>
                    <a:p>
                      <a:r>
                        <a:rPr lang="en-US" sz="1400" dirty="0"/>
                        <a:t>Interferons</a:t>
                      </a:r>
                    </a:p>
                  </a:txBody>
                  <a:tcPr marL="68580" marR="68580" marT="34290" marB="34290"/>
                </a:tc>
                <a:tc>
                  <a:txBody>
                    <a:bodyPr/>
                    <a:lstStyle/>
                    <a:p>
                      <a:r>
                        <a:rPr lang="en-US" sz="1400" dirty="0"/>
                        <a:t>Hepatitis B and C virus</a:t>
                      </a:r>
                    </a:p>
                  </a:txBody>
                  <a:tcPr marL="68580" marR="68580" marT="34290" marB="34290"/>
                </a:tc>
                <a:tc>
                  <a:txBody>
                    <a:bodyPr/>
                    <a:lstStyle/>
                    <a:p>
                      <a:r>
                        <a:rPr lang="en-US" sz="1400" dirty="0"/>
                        <a:t>protein</a:t>
                      </a:r>
                    </a:p>
                  </a:txBody>
                  <a:tcPr marL="68580" marR="68580" marT="34290" marB="34290"/>
                </a:tc>
                <a:tc>
                  <a:txBody>
                    <a:bodyPr/>
                    <a:lstStyle/>
                    <a:p>
                      <a:r>
                        <a:rPr lang="en-US" sz="1400" dirty="0"/>
                        <a:t>Cell defense</a:t>
                      </a:r>
                    </a:p>
                  </a:txBody>
                  <a:tcPr marL="68580" marR="68580" marT="34290" marB="34290"/>
                </a:tc>
                <a:extLst>
                  <a:ext uri="{0D108BD9-81ED-4DB2-BD59-A6C34878D82A}">
                    <a16:rowId xmlns:a16="http://schemas.microsoft.com/office/drawing/2014/main" xmlns="" val="1182368109"/>
                  </a:ext>
                </a:extLst>
              </a:tr>
            </a:tbl>
          </a:graphicData>
        </a:graphic>
      </p:graphicFrame>
    </p:spTree>
    <p:extLst>
      <p:ext uri="{BB962C8B-B14F-4D97-AF65-F5344CB8AC3E}">
        <p14:creationId xmlns:p14="http://schemas.microsoft.com/office/powerpoint/2010/main" val="295874002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0C7B4-9C19-4171-82D8-3A4C3B60EE26}"/>
              </a:ext>
            </a:extLst>
          </p:cNvPr>
          <p:cNvSpPr>
            <a:spLocks noGrp="1"/>
          </p:cNvSpPr>
          <p:nvPr>
            <p:ph type="title"/>
          </p:nvPr>
        </p:nvSpPr>
        <p:spPr>
          <a:xfrm>
            <a:off x="758566" y="148913"/>
            <a:ext cx="7543800" cy="474785"/>
          </a:xfrm>
        </p:spPr>
        <p:txBody>
          <a:bodyPr>
            <a:normAutofit/>
          </a:bodyPr>
          <a:lstStyle/>
          <a:p>
            <a:r>
              <a:rPr lang="en-US" sz="2700" dirty="0">
                <a:latin typeface="Times New Roman" panose="02020603050405020304" pitchFamily="18" charset="0"/>
                <a:cs typeface="Times New Roman" panose="02020603050405020304" pitchFamily="18" charset="0"/>
              </a:rPr>
              <a:t>Antiviral and antiretroviral agents  </a:t>
            </a:r>
          </a:p>
        </p:txBody>
      </p:sp>
      <p:graphicFrame>
        <p:nvGraphicFramePr>
          <p:cNvPr id="4" name="Content Placeholder 3">
            <a:extLst>
              <a:ext uri="{FF2B5EF4-FFF2-40B4-BE49-F238E27FC236}">
                <a16:creationId xmlns:a16="http://schemas.microsoft.com/office/drawing/2014/main" xmlns="" id="{7ECD636A-9D3D-44BA-BC9F-E26CCBE51130}"/>
              </a:ext>
            </a:extLst>
          </p:cNvPr>
          <p:cNvGraphicFramePr>
            <a:graphicFrameLocks noGrp="1"/>
          </p:cNvGraphicFramePr>
          <p:nvPr>
            <p:ph idx="1"/>
            <p:extLst>
              <p:ext uri="{D42A27DB-BD31-4B8C-83A1-F6EECF244321}">
                <p14:modId xmlns:p14="http://schemas.microsoft.com/office/powerpoint/2010/main" val="2740549388"/>
              </p:ext>
            </p:extLst>
          </p:nvPr>
        </p:nvGraphicFramePr>
        <p:xfrm>
          <a:off x="340375" y="779102"/>
          <a:ext cx="8597566" cy="5600700"/>
        </p:xfrm>
        <a:graphic>
          <a:graphicData uri="http://schemas.openxmlformats.org/drawingml/2006/table">
            <a:tbl>
              <a:tblPr firstRow="1" bandRow="1">
                <a:tableStyleId>{5C22544A-7EE6-4342-B048-85BDC9FD1C3A}</a:tableStyleId>
              </a:tblPr>
              <a:tblGrid>
                <a:gridCol w="1938076">
                  <a:extLst>
                    <a:ext uri="{9D8B030D-6E8A-4147-A177-3AD203B41FA5}">
                      <a16:colId xmlns:a16="http://schemas.microsoft.com/office/drawing/2014/main" xmlns="" val="3774558466"/>
                    </a:ext>
                  </a:extLst>
                </a:gridCol>
                <a:gridCol w="1969222">
                  <a:extLst>
                    <a:ext uri="{9D8B030D-6E8A-4147-A177-3AD203B41FA5}">
                      <a16:colId xmlns:a16="http://schemas.microsoft.com/office/drawing/2014/main" xmlns="" val="2516440796"/>
                    </a:ext>
                  </a:extLst>
                </a:gridCol>
                <a:gridCol w="2345134">
                  <a:extLst>
                    <a:ext uri="{9D8B030D-6E8A-4147-A177-3AD203B41FA5}">
                      <a16:colId xmlns:a16="http://schemas.microsoft.com/office/drawing/2014/main" xmlns="" val="3223722512"/>
                    </a:ext>
                  </a:extLst>
                </a:gridCol>
                <a:gridCol w="2345134">
                  <a:extLst>
                    <a:ext uri="{9D8B030D-6E8A-4147-A177-3AD203B41FA5}">
                      <a16:colId xmlns:a16="http://schemas.microsoft.com/office/drawing/2014/main" xmlns="" val="142368028"/>
                    </a:ext>
                  </a:extLst>
                </a:gridCol>
              </a:tblGrid>
              <a:tr h="311990">
                <a:tc>
                  <a:txBody>
                    <a:bodyPr/>
                    <a:lstStyle/>
                    <a:p>
                      <a:r>
                        <a:rPr lang="en-US" sz="1600" b="0" dirty="0"/>
                        <a:t>Drug(</a:t>
                      </a:r>
                    </a:p>
                  </a:txBody>
                  <a:tcPr marL="68580" marR="68580" marT="34290" marB="34290"/>
                </a:tc>
                <a:tc>
                  <a:txBody>
                    <a:bodyPr/>
                    <a:lstStyle/>
                    <a:p>
                      <a:r>
                        <a:rPr lang="en-US" sz="1600" dirty="0"/>
                        <a:t>viruses</a:t>
                      </a:r>
                    </a:p>
                  </a:txBody>
                  <a:tcPr marL="68580" marR="68580" marT="34290" marB="34290"/>
                </a:tc>
                <a:tc>
                  <a:txBody>
                    <a:bodyPr/>
                    <a:lstStyle/>
                    <a:p>
                      <a:r>
                        <a:rPr lang="en-US" sz="1600" dirty="0"/>
                        <a:t>chemical</a:t>
                      </a:r>
                    </a:p>
                  </a:txBody>
                  <a:tcPr marL="68580" marR="68580" marT="34290" marB="34290"/>
                </a:tc>
                <a:tc>
                  <a:txBody>
                    <a:bodyPr/>
                    <a:lstStyle/>
                    <a:p>
                      <a:r>
                        <a:rPr lang="en-US" sz="1600" dirty="0"/>
                        <a:t>Target</a:t>
                      </a:r>
                    </a:p>
                  </a:txBody>
                  <a:tcPr marL="68580" marR="68580" marT="34290" marB="34290"/>
                </a:tc>
                <a:extLst>
                  <a:ext uri="{0D108BD9-81ED-4DB2-BD59-A6C34878D82A}">
                    <a16:rowId xmlns:a16="http://schemas.microsoft.com/office/drawing/2014/main" xmlns="" val="63370823"/>
                  </a:ext>
                </a:extLst>
              </a:tr>
              <a:tr h="311990">
                <a:tc>
                  <a:txBody>
                    <a:bodyPr/>
                    <a:lstStyle/>
                    <a:p>
                      <a:r>
                        <a:rPr lang="en-US" sz="1600" dirty="0"/>
                        <a:t>vidarabine</a:t>
                      </a:r>
                    </a:p>
                  </a:txBody>
                  <a:tcPr marL="68580" marR="68580" marT="34290" marB="34290"/>
                </a:tc>
                <a:tc>
                  <a:txBody>
                    <a:bodyPr/>
                    <a:lstStyle/>
                    <a:p>
                      <a:r>
                        <a:rPr lang="en-US" sz="1600" dirty="0"/>
                        <a:t>herpesvirus</a:t>
                      </a:r>
                    </a:p>
                  </a:txBody>
                  <a:tcPr marL="68580" marR="68580" marT="34290" marB="34290"/>
                </a:tc>
                <a:tc>
                  <a:txBody>
                    <a:bodyPr/>
                    <a:lstStyle/>
                    <a:p>
                      <a:r>
                        <a:rPr lang="en-US" sz="1600" dirty="0"/>
                        <a:t>Nucleoside analogue</a:t>
                      </a:r>
                    </a:p>
                  </a:txBody>
                  <a:tcPr marL="68580" marR="68580" marT="34290" marB="34290"/>
                </a:tc>
                <a:tc>
                  <a:txBody>
                    <a:bodyPr/>
                    <a:lstStyle/>
                    <a:p>
                      <a:r>
                        <a:rPr lang="en-US" sz="1600" dirty="0"/>
                        <a:t>Virus polymerase</a:t>
                      </a:r>
                    </a:p>
                  </a:txBody>
                  <a:tcPr marL="68580" marR="68580" marT="34290" marB="34290"/>
                </a:tc>
                <a:extLst>
                  <a:ext uri="{0D108BD9-81ED-4DB2-BD59-A6C34878D82A}">
                    <a16:rowId xmlns:a16="http://schemas.microsoft.com/office/drawing/2014/main" xmlns="" val="2454479144"/>
                  </a:ext>
                </a:extLst>
              </a:tr>
              <a:tr h="311990">
                <a:tc>
                  <a:txBody>
                    <a:bodyPr/>
                    <a:lstStyle/>
                    <a:p>
                      <a:r>
                        <a:rPr lang="en-US" sz="1600" dirty="0"/>
                        <a:t>acyclovir</a:t>
                      </a:r>
                    </a:p>
                  </a:txBody>
                  <a:tcPr marL="68580" marR="68580" marT="34290" marB="34290"/>
                </a:tc>
                <a:tc>
                  <a:txBody>
                    <a:bodyPr/>
                    <a:lstStyle/>
                    <a:p>
                      <a:r>
                        <a:rPr lang="en-US" sz="1600" dirty="0"/>
                        <a:t>Herpes simplex (HSV)</a:t>
                      </a:r>
                    </a:p>
                  </a:txBody>
                  <a:tcPr marL="68580" marR="68580" marT="34290" marB="34290"/>
                </a:tc>
                <a:tc>
                  <a:txBody>
                    <a:bodyPr/>
                    <a:lstStyle/>
                    <a:p>
                      <a:r>
                        <a:rPr lang="en-US" sz="1600" dirty="0"/>
                        <a:t>Nucleoside analogue</a:t>
                      </a:r>
                    </a:p>
                  </a:txBody>
                  <a:tcPr marL="68580" marR="68580" marT="34290" marB="34290"/>
                </a:tc>
                <a:tc>
                  <a:txBody>
                    <a:bodyPr/>
                    <a:lstStyle/>
                    <a:p>
                      <a:r>
                        <a:rPr lang="en-US" sz="1600" dirty="0"/>
                        <a:t>Virus polymerase</a:t>
                      </a:r>
                    </a:p>
                  </a:txBody>
                  <a:tcPr marL="68580" marR="68580" marT="34290" marB="34290"/>
                </a:tc>
                <a:extLst>
                  <a:ext uri="{0D108BD9-81ED-4DB2-BD59-A6C34878D82A}">
                    <a16:rowId xmlns:a16="http://schemas.microsoft.com/office/drawing/2014/main" xmlns="" val="73539085"/>
                  </a:ext>
                </a:extLst>
              </a:tr>
              <a:tr h="555495">
                <a:tc>
                  <a:txBody>
                    <a:bodyPr/>
                    <a:lstStyle/>
                    <a:p>
                      <a:r>
                        <a:rPr lang="en-US" sz="1600" dirty="0"/>
                        <a:t>Ganciclovir and valganciclovir</a:t>
                      </a:r>
                    </a:p>
                  </a:txBody>
                  <a:tcPr marL="68580" marR="68580" marT="34290" marB="34290"/>
                </a:tc>
                <a:tc>
                  <a:txBody>
                    <a:bodyPr/>
                    <a:lstStyle/>
                    <a:p>
                      <a:r>
                        <a:rPr lang="en-US" sz="1600" dirty="0"/>
                        <a:t>Cytomegalovirus (CMV)</a:t>
                      </a:r>
                    </a:p>
                  </a:txBody>
                  <a:tcPr marL="68580" marR="68580" marT="34290" marB="34290"/>
                </a:tc>
                <a:tc>
                  <a:txBody>
                    <a:bodyPr/>
                    <a:lstStyle/>
                    <a:p>
                      <a:r>
                        <a:rPr lang="en-US" sz="1600" dirty="0"/>
                        <a:t>nucleoside analogue</a:t>
                      </a:r>
                    </a:p>
                  </a:txBody>
                  <a:tcPr marL="68580" marR="68580" marT="34290" marB="34290"/>
                </a:tc>
                <a:tc>
                  <a:txBody>
                    <a:bodyPr/>
                    <a:lstStyle/>
                    <a:p>
                      <a:r>
                        <a:rPr lang="en-US" sz="1600" dirty="0"/>
                        <a:t>Virus polymerase</a:t>
                      </a:r>
                    </a:p>
                  </a:txBody>
                  <a:tcPr marL="68580" marR="68580" marT="34290" marB="34290"/>
                </a:tc>
                <a:extLst>
                  <a:ext uri="{0D108BD9-81ED-4DB2-BD59-A6C34878D82A}">
                    <a16:rowId xmlns:a16="http://schemas.microsoft.com/office/drawing/2014/main" xmlns="" val="775127038"/>
                  </a:ext>
                </a:extLst>
              </a:tr>
              <a:tr h="1773018">
                <a:tc>
                  <a:txBody>
                    <a:bodyPr/>
                    <a:lstStyle/>
                    <a:p>
                      <a:r>
                        <a:rPr lang="en-US" sz="1600" dirty="0"/>
                        <a:t>Nucleoside reverse transcriptase inhibitor (NRTI) zidovudine( AZT) didanosine (ddI), zalcitabine (ddC), stavudine (D4T), lamivudine (3TC)          </a:t>
                      </a:r>
                    </a:p>
                  </a:txBody>
                  <a:tcPr marL="68580" marR="68580" marT="34290" marB="34290"/>
                </a:tc>
                <a:tc>
                  <a:txBody>
                    <a:bodyPr/>
                    <a:lstStyle/>
                    <a:p>
                      <a:r>
                        <a:rPr lang="en-US" sz="1600" dirty="0"/>
                        <a:t>Retroviruses (HIV)</a:t>
                      </a:r>
                    </a:p>
                  </a:txBody>
                  <a:tcPr marL="68580" marR="68580" marT="34290" marB="34290"/>
                </a:tc>
                <a:tc>
                  <a:txBody>
                    <a:bodyPr/>
                    <a:lstStyle/>
                    <a:p>
                      <a:r>
                        <a:rPr lang="en-US" sz="1600" dirty="0"/>
                        <a:t>Nucleoside analogue</a:t>
                      </a:r>
                    </a:p>
                  </a:txBody>
                  <a:tcPr marL="68580" marR="68580" marT="34290" marB="34290"/>
                </a:tc>
                <a:tc>
                  <a:txBody>
                    <a:bodyPr/>
                    <a:lstStyle/>
                    <a:p>
                      <a:r>
                        <a:rPr lang="en-US" sz="1600" dirty="0"/>
                        <a:t>Reverse transcriptase</a:t>
                      </a:r>
                    </a:p>
                  </a:txBody>
                  <a:tcPr marL="68580" marR="68580" marT="34290" marB="34290"/>
                </a:tc>
                <a:extLst>
                  <a:ext uri="{0D108BD9-81ED-4DB2-BD59-A6C34878D82A}">
                    <a16:rowId xmlns:a16="http://schemas.microsoft.com/office/drawing/2014/main" xmlns="" val="4293155733"/>
                  </a:ext>
                </a:extLst>
              </a:tr>
              <a:tr h="1286009">
                <a:tc>
                  <a:txBody>
                    <a:bodyPr/>
                    <a:lstStyle/>
                    <a:p>
                      <a:r>
                        <a:rPr lang="en-US" sz="1600" dirty="0"/>
                        <a:t>Non nucleotide reverse transcriptase inhibitor (NNRTI) nevirapine and delavirdine</a:t>
                      </a:r>
                    </a:p>
                  </a:txBody>
                  <a:tcPr marL="68580" marR="68580" marT="34290" marB="34290"/>
                </a:tc>
                <a:tc>
                  <a:txBody>
                    <a:bodyPr/>
                    <a:lstStyle/>
                    <a:p>
                      <a:r>
                        <a:rPr lang="en-US" sz="1600" dirty="0"/>
                        <a:t>HIV virus</a:t>
                      </a:r>
                    </a:p>
                  </a:txBody>
                  <a:tcPr marL="68580" marR="68580" marT="34290" marB="34290"/>
                </a:tc>
                <a:tc>
                  <a:txBody>
                    <a:bodyPr/>
                    <a:lstStyle/>
                    <a:p>
                      <a:r>
                        <a:rPr lang="en-US" sz="1600" dirty="0"/>
                        <a:t>Non nucleotide analogue</a:t>
                      </a:r>
                    </a:p>
                  </a:txBody>
                  <a:tcPr marL="68580" marR="68580" marT="34290" marB="34290"/>
                </a:tc>
                <a:tc>
                  <a:txBody>
                    <a:bodyPr/>
                    <a:lstStyle/>
                    <a:p>
                      <a:r>
                        <a:rPr lang="en-US" sz="1600" dirty="0"/>
                        <a:t>Reverse transcriptase</a:t>
                      </a:r>
                    </a:p>
                  </a:txBody>
                  <a:tcPr marL="68580" marR="68580" marT="34290" marB="34290"/>
                </a:tc>
                <a:extLst>
                  <a:ext uri="{0D108BD9-81ED-4DB2-BD59-A6C34878D82A}">
                    <a16:rowId xmlns:a16="http://schemas.microsoft.com/office/drawing/2014/main" xmlns="" val="2276586899"/>
                  </a:ext>
                </a:extLst>
              </a:tr>
              <a:tr h="799000">
                <a:tc>
                  <a:txBody>
                    <a:bodyPr/>
                    <a:lstStyle/>
                    <a:p>
                      <a:r>
                        <a:rPr lang="en-US" sz="1600" dirty="0"/>
                        <a:t>Protease inhibitors saquinavir, Ritonavir, indinavir, nelfinavir</a:t>
                      </a:r>
                    </a:p>
                  </a:txBody>
                  <a:tcPr marL="68580" marR="68580" marT="34290" marB="34290"/>
                </a:tc>
                <a:tc>
                  <a:txBody>
                    <a:bodyPr/>
                    <a:lstStyle/>
                    <a:p>
                      <a:r>
                        <a:rPr lang="en-US" sz="1600" dirty="0"/>
                        <a:t>HIV virus</a:t>
                      </a:r>
                    </a:p>
                  </a:txBody>
                  <a:tcPr marL="68580" marR="68580" marT="34290" marB="34290"/>
                </a:tc>
                <a:tc>
                  <a:txBody>
                    <a:bodyPr/>
                    <a:lstStyle/>
                    <a:p>
                      <a:r>
                        <a:rPr lang="en-US" sz="1600" dirty="0"/>
                        <a:t>Peptide analogue</a:t>
                      </a:r>
                    </a:p>
                  </a:txBody>
                  <a:tcPr marL="68580" marR="68580" marT="34290" marB="34290"/>
                </a:tc>
                <a:tc>
                  <a:txBody>
                    <a:bodyPr/>
                    <a:lstStyle/>
                    <a:p>
                      <a:r>
                        <a:rPr lang="en-US" sz="1600" dirty="0"/>
                        <a:t>HIV protease</a:t>
                      </a:r>
                    </a:p>
                  </a:txBody>
                  <a:tcPr marL="68580" marR="68580" marT="34290" marB="34290"/>
                </a:tc>
                <a:extLst>
                  <a:ext uri="{0D108BD9-81ED-4DB2-BD59-A6C34878D82A}">
                    <a16:rowId xmlns:a16="http://schemas.microsoft.com/office/drawing/2014/main" xmlns="" val="3606301285"/>
                  </a:ext>
                </a:extLst>
              </a:tr>
            </a:tbl>
          </a:graphicData>
        </a:graphic>
      </p:graphicFrame>
    </p:spTree>
    <p:extLst>
      <p:ext uri="{BB962C8B-B14F-4D97-AF65-F5344CB8AC3E}">
        <p14:creationId xmlns:p14="http://schemas.microsoft.com/office/powerpoint/2010/main" val="332810321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0FED3-2CFE-42B0-8B8B-D4756116FC0E}"/>
              </a:ext>
            </a:extLst>
          </p:cNvPr>
          <p:cNvSpPr>
            <a:spLocks noGrp="1"/>
          </p:cNvSpPr>
          <p:nvPr>
            <p:ph type="title"/>
          </p:nvPr>
        </p:nvSpPr>
        <p:spPr>
          <a:xfrm>
            <a:off x="319557" y="378006"/>
            <a:ext cx="7886700" cy="703820"/>
          </a:xfrm>
        </p:spPr>
        <p:txBody>
          <a:bodyPr/>
          <a:lstStyle/>
          <a:p>
            <a:r>
              <a:rPr lang="en-US" b="1" dirty="0" smtClean="0"/>
              <a:t>Acyclovir</a:t>
            </a:r>
            <a:endParaRPr lang="en-US" b="1" dirty="0"/>
          </a:p>
        </p:txBody>
      </p:sp>
      <p:sp>
        <p:nvSpPr>
          <p:cNvPr id="3" name="Content Placeholder 2">
            <a:extLst>
              <a:ext uri="{FF2B5EF4-FFF2-40B4-BE49-F238E27FC236}">
                <a16:creationId xmlns:a16="http://schemas.microsoft.com/office/drawing/2014/main" xmlns="" id="{029F69DF-F17E-4C29-BB46-8074B58A34CE}"/>
              </a:ext>
            </a:extLst>
          </p:cNvPr>
          <p:cNvSpPr>
            <a:spLocks noGrp="1"/>
          </p:cNvSpPr>
          <p:nvPr>
            <p:ph idx="1"/>
          </p:nvPr>
        </p:nvSpPr>
        <p:spPr>
          <a:xfrm>
            <a:off x="540912" y="1275009"/>
            <a:ext cx="8190963" cy="5301199"/>
          </a:xfrm>
        </p:spPr>
        <p:txBody>
          <a:bodyPr>
            <a:noAutofit/>
          </a:bodyPr>
          <a:lstStyle/>
          <a:p>
            <a:r>
              <a:rPr lang="en-US" b="1" dirty="0"/>
              <a:t>Expected Pharmacological Action </a:t>
            </a:r>
          </a:p>
          <a:p>
            <a:r>
              <a:rPr lang="en-US" b="1" dirty="0"/>
              <a:t>Acyclovir</a:t>
            </a:r>
            <a:r>
              <a:rPr lang="en-US" dirty="0"/>
              <a:t> prevents the reproduction of viral DNA and thus interrupts cell replication. </a:t>
            </a:r>
          </a:p>
          <a:p>
            <a:pPr marL="0" indent="0">
              <a:buNone/>
            </a:pPr>
            <a:r>
              <a:rPr lang="en-US" dirty="0"/>
              <a:t> </a:t>
            </a:r>
            <a:r>
              <a:rPr lang="en-US" b="1" dirty="0"/>
              <a:t>Therapeutic Uses </a:t>
            </a:r>
          </a:p>
          <a:p>
            <a:r>
              <a:rPr lang="en-US" dirty="0"/>
              <a:t> Acyclovir is used to treat </a:t>
            </a:r>
            <a:r>
              <a:rPr lang="en-US" b="1" dirty="0"/>
              <a:t>herpes simplex </a:t>
            </a:r>
            <a:r>
              <a:rPr lang="en-US" dirty="0"/>
              <a:t>and </a:t>
            </a:r>
            <a:r>
              <a:rPr lang="en-US" b="1" dirty="0"/>
              <a:t>varicella-zoste</a:t>
            </a:r>
            <a:r>
              <a:rPr lang="en-US" dirty="0"/>
              <a:t>r viruses </a:t>
            </a:r>
          </a:p>
          <a:p>
            <a:pPr marL="0" indent="0">
              <a:buNone/>
            </a:pPr>
            <a:r>
              <a:rPr lang="en-US" dirty="0"/>
              <a:t> </a:t>
            </a:r>
            <a:r>
              <a:rPr lang="en-US" b="1" dirty="0"/>
              <a:t>Ganciclovi</a:t>
            </a:r>
            <a:r>
              <a:rPr lang="en-US" dirty="0"/>
              <a:t>r is used for treatment and prevention of cytomegalovirus (CMV).</a:t>
            </a:r>
          </a:p>
          <a:p>
            <a:r>
              <a:rPr lang="en-US" dirty="0"/>
              <a:t> </a:t>
            </a:r>
            <a:r>
              <a:rPr lang="en-US" b="1" dirty="0"/>
              <a:t>Prevention therapy </a:t>
            </a:r>
            <a:r>
              <a:rPr lang="en-US" dirty="0"/>
              <a:t>using ganciclovir is given for clients who have HIV/AIDS, organ transplants, and other immunocompromised states. </a:t>
            </a:r>
          </a:p>
        </p:txBody>
      </p:sp>
    </p:spTree>
    <p:extLst>
      <p:ext uri="{BB962C8B-B14F-4D97-AF65-F5344CB8AC3E}">
        <p14:creationId xmlns:p14="http://schemas.microsoft.com/office/powerpoint/2010/main" val="1649842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CE412-B6BD-419F-84DB-C6A3A63C434C}"/>
              </a:ext>
            </a:extLst>
          </p:cNvPr>
          <p:cNvSpPr>
            <a:spLocks noGrp="1"/>
          </p:cNvSpPr>
          <p:nvPr>
            <p:ph type="title"/>
          </p:nvPr>
        </p:nvSpPr>
        <p:spPr/>
        <p:txBody>
          <a:bodyPr/>
          <a:lstStyle/>
          <a:p>
            <a:pPr algn="just"/>
            <a:r>
              <a:rPr lang="en-US" dirty="0"/>
              <a:t>                                 </a:t>
            </a:r>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A256C4B0-FF4A-4DDC-9BB7-9404E98E41B6}"/>
              </a:ext>
            </a:extLst>
          </p:cNvPr>
          <p:cNvSpPr>
            <a:spLocks noGrp="1"/>
          </p:cNvSpPr>
          <p:nvPr>
            <p:ph idx="1"/>
          </p:nvPr>
        </p:nvSpPr>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By </a:t>
            </a:r>
            <a:r>
              <a:rPr lang="en-US" sz="3200" dirty="0">
                <a:latin typeface="Times New Roman" panose="02020603050405020304" pitchFamily="18" charset="0"/>
                <a:cs typeface="Times New Roman" panose="02020603050405020304" pitchFamily="18" charset="0"/>
              </a:rPr>
              <a:t>the end of this unit the learner should be able to administer drugs safely in  the management of patients and to promote health and prevent illness.</a:t>
            </a:r>
          </a:p>
        </p:txBody>
      </p:sp>
    </p:spTree>
    <p:extLst>
      <p:ext uri="{BB962C8B-B14F-4D97-AF65-F5344CB8AC3E}">
        <p14:creationId xmlns:p14="http://schemas.microsoft.com/office/powerpoint/2010/main" val="1670324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4B8BBB-A6AA-48C7-8059-2BA2FB7F8CA9}"/>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xmlns="" id="{5D31C4ED-BC55-47AC-AE28-B5D427BAB518}"/>
              </a:ext>
            </a:extLst>
          </p:cNvPr>
          <p:cNvSpPr>
            <a:spLocks noGrp="1"/>
          </p:cNvSpPr>
          <p:nvPr>
            <p:ph idx="1"/>
          </p:nvPr>
        </p:nvSpPr>
        <p:spPr>
          <a:xfrm>
            <a:off x="489397" y="1365161"/>
            <a:ext cx="8025953" cy="4811802"/>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Phase IV: continuous evaluation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prescribers are expected to report to the regulatory bodies any unexpected effects which then evaluates this information.  A drug may be withdrawn from the market if it produces toxic effects e.g. thalidomide.</a:t>
            </a:r>
          </a:p>
          <a:p>
            <a:r>
              <a:rPr lang="en-US" b="1" dirty="0">
                <a:latin typeface="Times New Roman" panose="02020603050405020304" pitchFamily="18" charset="0"/>
                <a:cs typeface="Times New Roman" panose="02020603050405020304" pitchFamily="18" charset="0"/>
              </a:rPr>
              <a:t>Orphan drug : </a:t>
            </a:r>
            <a:r>
              <a:rPr lang="en-US" dirty="0">
                <a:latin typeface="Times New Roman" panose="02020603050405020304" pitchFamily="18" charset="0"/>
                <a:cs typeface="Times New Roman" panose="02020603050405020304" pitchFamily="18" charset="0"/>
              </a:rPr>
              <a:t>drugs that have been discovered but are not financially viable and therefore have not been adopted by any drug company. may be useful in treating a rare disease or may have potentially dangerous adverse effects. They are often abandoned after </a:t>
            </a:r>
            <a:r>
              <a:rPr lang="en-US" b="1" dirty="0">
                <a:latin typeface="Times New Roman" panose="02020603050405020304" pitchFamily="18" charset="0"/>
                <a:cs typeface="Times New Roman" panose="02020603050405020304" pitchFamily="18" charset="0"/>
              </a:rPr>
              <a:t>preclinical trials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phase I </a:t>
            </a:r>
            <a:r>
              <a:rPr lang="en-US" dirty="0">
                <a:latin typeface="Times New Roman" panose="02020603050405020304" pitchFamily="18" charset="0"/>
                <a:cs typeface="Times New Roman" panose="02020603050405020304" pitchFamily="18" charset="0"/>
              </a:rPr>
              <a:t>studies.</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882164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Interferon alfa-2b </a:t>
            </a:r>
            <a:r>
              <a:rPr lang="en-US" dirty="0"/>
              <a:t>and </a:t>
            </a:r>
            <a:r>
              <a:rPr lang="en-US" b="1" dirty="0"/>
              <a:t>lamivudine</a:t>
            </a:r>
            <a:r>
              <a:rPr lang="en-US" dirty="0"/>
              <a:t> are used to treat hepatitis.  </a:t>
            </a:r>
          </a:p>
          <a:p>
            <a:r>
              <a:rPr lang="en-US" b="1" dirty="0"/>
              <a:t>Oseltamivi</a:t>
            </a:r>
            <a:r>
              <a:rPr lang="en-US" dirty="0"/>
              <a:t>r is used to treat influenza A and B. </a:t>
            </a:r>
          </a:p>
          <a:p>
            <a:r>
              <a:rPr lang="en-US" b="1" dirty="0"/>
              <a:t> Ribavirin </a:t>
            </a:r>
            <a:r>
              <a:rPr lang="en-US" dirty="0"/>
              <a:t>is used to treat respiratory syncytial virus (RSV) and influenza.</a:t>
            </a:r>
          </a:p>
          <a:p>
            <a:endParaRPr lang="en-US" dirty="0"/>
          </a:p>
        </p:txBody>
      </p:sp>
    </p:spTree>
    <p:extLst>
      <p:ext uri="{BB962C8B-B14F-4D97-AF65-F5344CB8AC3E}">
        <p14:creationId xmlns:p14="http://schemas.microsoft.com/office/powerpoint/2010/main" val="154395496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1C1889-DF6D-464A-9BF2-ECC8EACB20AE}"/>
              </a:ext>
            </a:extLst>
          </p:cNvPr>
          <p:cNvSpPr>
            <a:spLocks noGrp="1"/>
          </p:cNvSpPr>
          <p:nvPr>
            <p:ph type="title"/>
          </p:nvPr>
        </p:nvSpPr>
        <p:spPr>
          <a:xfrm>
            <a:off x="437882" y="115910"/>
            <a:ext cx="8077467" cy="965916"/>
          </a:xfrm>
        </p:spPr>
        <p:txBody>
          <a:bodyPr>
            <a:noAutofit/>
          </a:bodyPr>
          <a:lstStyle/>
          <a:p>
            <a:r>
              <a:rPr lang="en-US" sz="3600" b="1" dirty="0">
                <a:solidFill>
                  <a:prstClr val="black"/>
                </a:solidFill>
                <a:latin typeface="Calibri" panose="020F0502020204030204"/>
                <a:ea typeface="+mn-ea"/>
                <a:cs typeface="+mn-cs"/>
              </a:rPr>
              <a:t>Complications Side/Adverse Effects Nursing Interventions/Client education</a:t>
            </a:r>
            <a:endParaRPr lang="en-US" sz="7200" b="1" dirty="0"/>
          </a:p>
        </p:txBody>
      </p:sp>
      <p:sp>
        <p:nvSpPr>
          <p:cNvPr id="3" name="Content Placeholder 2">
            <a:extLst>
              <a:ext uri="{FF2B5EF4-FFF2-40B4-BE49-F238E27FC236}">
                <a16:creationId xmlns:a16="http://schemas.microsoft.com/office/drawing/2014/main" xmlns="" id="{40DBE955-E07C-4117-8449-391D6A1F78A9}"/>
              </a:ext>
            </a:extLst>
          </p:cNvPr>
          <p:cNvSpPr>
            <a:spLocks noGrp="1"/>
          </p:cNvSpPr>
          <p:nvPr>
            <p:ph idx="1"/>
          </p:nvPr>
        </p:nvSpPr>
        <p:spPr>
          <a:xfrm>
            <a:off x="540913" y="1081826"/>
            <a:ext cx="8268235" cy="5563673"/>
          </a:xfrm>
        </p:spPr>
        <p:txBody>
          <a:bodyPr>
            <a:noAutofit/>
          </a:bodyPr>
          <a:lstStyle/>
          <a:p>
            <a:r>
              <a:rPr lang="en-US" b="1" dirty="0"/>
              <a:t>Acyclovir Phlebitis and inflammation at the site of infusion </a:t>
            </a:r>
          </a:p>
          <a:p>
            <a:r>
              <a:rPr lang="en-US" dirty="0"/>
              <a:t> Rotate IV injection sites. </a:t>
            </a:r>
          </a:p>
          <a:p>
            <a:r>
              <a:rPr lang="en-US" dirty="0"/>
              <a:t> Monitor IV sites for swelling and redness.</a:t>
            </a:r>
          </a:p>
          <a:p>
            <a:pPr marL="0" indent="0">
              <a:buNone/>
            </a:pPr>
            <a:r>
              <a:rPr lang="en-US" dirty="0"/>
              <a:t> </a:t>
            </a:r>
            <a:r>
              <a:rPr lang="en-US" b="1" dirty="0"/>
              <a:t>Nephrotoxicity </a:t>
            </a:r>
            <a:r>
              <a:rPr lang="en-US" dirty="0"/>
              <a:t> </a:t>
            </a:r>
          </a:p>
          <a:p>
            <a:r>
              <a:rPr lang="en-US" dirty="0"/>
              <a:t>Administer acyclovir infusion slowly over 1 hr.  </a:t>
            </a:r>
          </a:p>
          <a:p>
            <a:r>
              <a:rPr lang="en-US" dirty="0"/>
              <a:t>Ensure adequate hydration during infusion and 2 hr. after to minimize nephrotoxicity by administering IV fluids and increasing oral fluid intake as prescribed.</a:t>
            </a:r>
          </a:p>
          <a:p>
            <a:pPr marL="0" indent="0">
              <a:buNone/>
            </a:pPr>
            <a:r>
              <a:rPr lang="en-US" b="1" dirty="0"/>
              <a:t> Mild discomfort associated with oral therapy (nausea, headache, diarrhea) </a:t>
            </a:r>
          </a:p>
          <a:p>
            <a:r>
              <a:rPr lang="en-US" dirty="0"/>
              <a:t> Observe for symptoms and notify the provider.</a:t>
            </a:r>
          </a:p>
        </p:txBody>
      </p:sp>
    </p:spTree>
    <p:extLst>
      <p:ext uri="{BB962C8B-B14F-4D97-AF65-F5344CB8AC3E}">
        <p14:creationId xmlns:p14="http://schemas.microsoft.com/office/powerpoint/2010/main" val="131802724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9C1912-7F73-4872-A2B8-40CD488C1956}"/>
              </a:ext>
            </a:extLst>
          </p:cNvPr>
          <p:cNvSpPr>
            <a:spLocks noGrp="1"/>
          </p:cNvSpPr>
          <p:nvPr>
            <p:ph type="title"/>
          </p:nvPr>
        </p:nvSpPr>
        <p:spPr>
          <a:xfrm>
            <a:off x="615771" y="103032"/>
            <a:ext cx="7886700" cy="884125"/>
          </a:xfrm>
        </p:spPr>
        <p:txBody>
          <a:bodyPr>
            <a:noAutofit/>
          </a:bodyPr>
          <a:lstStyle/>
          <a:p>
            <a:r>
              <a:rPr lang="en-US" sz="3200" b="1" dirty="0">
                <a:solidFill>
                  <a:prstClr val="black"/>
                </a:solidFill>
                <a:latin typeface="Calibri" panose="020F0502020204030204"/>
              </a:rPr>
              <a:t>Complications Side/Adverse Effects Nursing Interventions/Client education cont.’</a:t>
            </a:r>
            <a:endParaRPr lang="en-US" sz="6600" dirty="0"/>
          </a:p>
        </p:txBody>
      </p:sp>
      <p:sp>
        <p:nvSpPr>
          <p:cNvPr id="3" name="Content Placeholder 2">
            <a:extLst>
              <a:ext uri="{FF2B5EF4-FFF2-40B4-BE49-F238E27FC236}">
                <a16:creationId xmlns:a16="http://schemas.microsoft.com/office/drawing/2014/main" xmlns="" id="{8FA395F8-B521-4DE5-9F18-4488FC34AF08}"/>
              </a:ext>
            </a:extLst>
          </p:cNvPr>
          <p:cNvSpPr>
            <a:spLocks noGrp="1"/>
          </p:cNvSpPr>
          <p:nvPr>
            <p:ph idx="1"/>
          </p:nvPr>
        </p:nvSpPr>
        <p:spPr>
          <a:xfrm>
            <a:off x="615771" y="1004552"/>
            <a:ext cx="8270651" cy="5692462"/>
          </a:xfrm>
        </p:spPr>
        <p:txBody>
          <a:bodyPr>
            <a:normAutofit fontScale="92500" lnSpcReduction="20000"/>
          </a:bodyPr>
          <a:lstStyle/>
          <a:p>
            <a:pPr marL="0" indent="0">
              <a:buNone/>
            </a:pPr>
            <a:r>
              <a:rPr lang="en-US" b="1" dirty="0">
                <a:solidFill>
                  <a:prstClr val="black"/>
                </a:solidFill>
              </a:rPr>
              <a:t> </a:t>
            </a:r>
            <a:r>
              <a:rPr lang="en-US" sz="3000" b="1" dirty="0">
                <a:solidFill>
                  <a:prstClr val="black"/>
                </a:solidFill>
              </a:rPr>
              <a:t>Ganciclovir</a:t>
            </a:r>
          </a:p>
          <a:p>
            <a:pPr marL="0" indent="0">
              <a:buNone/>
            </a:pPr>
            <a:r>
              <a:rPr lang="en-US" sz="3000" b="1" dirty="0">
                <a:solidFill>
                  <a:prstClr val="black"/>
                </a:solidFill>
              </a:rPr>
              <a:t> Granulocytopenia and thrombocytopenia </a:t>
            </a:r>
          </a:p>
          <a:p>
            <a:r>
              <a:rPr lang="en-US" sz="3000" dirty="0">
                <a:solidFill>
                  <a:prstClr val="black"/>
                </a:solidFill>
              </a:rPr>
              <a:t> Obtain baseline CBC and platelet count. </a:t>
            </a:r>
          </a:p>
          <a:p>
            <a:r>
              <a:rPr lang="en-US" sz="3000" dirty="0">
                <a:solidFill>
                  <a:prstClr val="black"/>
                </a:solidFill>
              </a:rPr>
              <a:t> Administer granulocyte colony-stimulating factors. </a:t>
            </a:r>
          </a:p>
          <a:p>
            <a:r>
              <a:rPr lang="en-US" sz="3000" dirty="0">
                <a:solidFill>
                  <a:prstClr val="black"/>
                </a:solidFill>
              </a:rPr>
              <a:t> Monitor WBC, absolute neutrophil, and platelet counts.</a:t>
            </a:r>
          </a:p>
          <a:p>
            <a:pPr marL="0" indent="0">
              <a:buNone/>
            </a:pPr>
            <a:r>
              <a:rPr lang="en-US" sz="3000" dirty="0">
                <a:solidFill>
                  <a:prstClr val="black"/>
                </a:solidFill>
              </a:rPr>
              <a:t> </a:t>
            </a:r>
            <a:r>
              <a:rPr lang="en-US" sz="3000" b="1" dirty="0">
                <a:solidFill>
                  <a:prstClr val="black"/>
                </a:solidFill>
              </a:rPr>
              <a:t>Contraindications/Precautions </a:t>
            </a:r>
          </a:p>
          <a:p>
            <a:r>
              <a:rPr lang="en-US" sz="3000" dirty="0">
                <a:solidFill>
                  <a:prstClr val="black"/>
                </a:solidFill>
              </a:rPr>
              <a:t> Acyclovir should be used cautiously in clients with renal impairment or dehydration,</a:t>
            </a:r>
            <a:r>
              <a:rPr lang="en-US" sz="3000" dirty="0"/>
              <a:t> and clients taking nephrotoxic medications. </a:t>
            </a:r>
          </a:p>
          <a:p>
            <a:r>
              <a:rPr lang="en-US" sz="3000" dirty="0"/>
              <a:t>Ganciclovir is Pregnancy Risk Category C; </a:t>
            </a:r>
          </a:p>
          <a:p>
            <a:r>
              <a:rPr lang="en-US" sz="3000" dirty="0"/>
              <a:t>contraindicated in clients with a neutrophil count below 500/mm3 or platelet counts less than 25,000/mm3, and should be used cautiously in clients with pre-existing low white and platelet counts.</a:t>
            </a:r>
            <a:endParaRPr lang="en-US" sz="3000" dirty="0">
              <a:solidFill>
                <a:prstClr val="black"/>
              </a:solidFill>
            </a:endParaRPr>
          </a:p>
          <a:p>
            <a:endParaRPr lang="en-US" sz="3000" dirty="0">
              <a:solidFill>
                <a:prstClr val="black"/>
              </a:solidFill>
            </a:endParaRPr>
          </a:p>
          <a:p>
            <a:endParaRPr lang="en-US" sz="3000" dirty="0"/>
          </a:p>
        </p:txBody>
      </p:sp>
    </p:spTree>
    <p:extLst>
      <p:ext uri="{BB962C8B-B14F-4D97-AF65-F5344CB8AC3E}">
        <p14:creationId xmlns:p14="http://schemas.microsoft.com/office/powerpoint/2010/main" val="6484649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4E0ED-F6E7-4125-B67A-9A3589F2F36F}"/>
              </a:ext>
            </a:extLst>
          </p:cNvPr>
          <p:cNvSpPr>
            <a:spLocks noGrp="1"/>
          </p:cNvSpPr>
          <p:nvPr>
            <p:ph type="title"/>
          </p:nvPr>
        </p:nvSpPr>
        <p:spPr>
          <a:xfrm>
            <a:off x="525619" y="78234"/>
            <a:ext cx="7886700" cy="1029349"/>
          </a:xfrm>
        </p:spPr>
        <p:txBody>
          <a:bodyPr>
            <a:noAutofit/>
          </a:bodyPr>
          <a:lstStyle/>
          <a:p>
            <a:r>
              <a:rPr lang="en-US" sz="3200" b="1" dirty="0">
                <a:solidFill>
                  <a:prstClr val="black"/>
                </a:solidFill>
                <a:latin typeface="Calibri" panose="020F0502020204030204"/>
                <a:ea typeface="+mn-ea"/>
                <a:cs typeface="+mn-cs"/>
              </a:rPr>
              <a:t>Interactions Medication/Food Interactions Nursing Interventions/Client Education</a:t>
            </a:r>
            <a:endParaRPr lang="en-US" sz="6000" b="1" dirty="0"/>
          </a:p>
        </p:txBody>
      </p:sp>
      <p:sp>
        <p:nvSpPr>
          <p:cNvPr id="3" name="Content Placeholder 2">
            <a:extLst>
              <a:ext uri="{FF2B5EF4-FFF2-40B4-BE49-F238E27FC236}">
                <a16:creationId xmlns:a16="http://schemas.microsoft.com/office/drawing/2014/main" xmlns="" id="{EF055462-BC7E-4A1B-B53B-CF44BBE54EA9}"/>
              </a:ext>
            </a:extLst>
          </p:cNvPr>
          <p:cNvSpPr>
            <a:spLocks noGrp="1"/>
          </p:cNvSpPr>
          <p:nvPr>
            <p:ph idx="1"/>
          </p:nvPr>
        </p:nvSpPr>
        <p:spPr>
          <a:xfrm>
            <a:off x="628650" y="1403797"/>
            <a:ext cx="7886700" cy="4773166"/>
          </a:xfrm>
        </p:spPr>
        <p:txBody>
          <a:bodyPr>
            <a:normAutofit/>
          </a:bodyPr>
          <a:lstStyle/>
          <a:p>
            <a:pPr marL="0" indent="0">
              <a:buNone/>
            </a:pPr>
            <a:r>
              <a:rPr lang="en-US" b="1" dirty="0"/>
              <a:t>Acyclovir</a:t>
            </a:r>
          </a:p>
          <a:p>
            <a:r>
              <a:rPr lang="en-US" dirty="0"/>
              <a:t> Probenecid may decrease elimination of acyclovir. </a:t>
            </a:r>
          </a:p>
          <a:p>
            <a:r>
              <a:rPr lang="en-US" dirty="0"/>
              <a:t> Monitor for medication toxicity. </a:t>
            </a:r>
          </a:p>
          <a:p>
            <a:r>
              <a:rPr lang="en-US" dirty="0"/>
              <a:t>Concurrent use of zidovudine may cause drowsiness. </a:t>
            </a:r>
          </a:p>
          <a:p>
            <a:r>
              <a:rPr lang="en-US" dirty="0"/>
              <a:t> Use with caution</a:t>
            </a:r>
          </a:p>
          <a:p>
            <a:pPr marL="0" indent="0">
              <a:buNone/>
            </a:pPr>
            <a:r>
              <a:rPr lang="en-US" dirty="0"/>
              <a:t> </a:t>
            </a:r>
            <a:r>
              <a:rPr lang="en-US" b="1" dirty="0"/>
              <a:t>Ganciclovir </a:t>
            </a:r>
          </a:p>
          <a:p>
            <a:r>
              <a:rPr lang="en-US" dirty="0"/>
              <a:t>Cytotoxic medications may cause increased toxicity. </a:t>
            </a:r>
          </a:p>
          <a:p>
            <a:r>
              <a:rPr lang="en-US" dirty="0"/>
              <a:t> Use together with caution.</a:t>
            </a:r>
          </a:p>
        </p:txBody>
      </p:sp>
    </p:spTree>
    <p:extLst>
      <p:ext uri="{BB962C8B-B14F-4D97-AF65-F5344CB8AC3E}">
        <p14:creationId xmlns:p14="http://schemas.microsoft.com/office/powerpoint/2010/main" val="177797448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E996BA-5728-4E0B-989F-C2E758E551DE}"/>
              </a:ext>
            </a:extLst>
          </p:cNvPr>
          <p:cNvSpPr>
            <a:spLocks noGrp="1"/>
          </p:cNvSpPr>
          <p:nvPr>
            <p:ph type="title"/>
          </p:nvPr>
        </p:nvSpPr>
        <p:spPr>
          <a:xfrm>
            <a:off x="628650" y="365126"/>
            <a:ext cx="7886700" cy="626547"/>
          </a:xfrm>
        </p:spPr>
        <p:txBody>
          <a:bodyPr>
            <a:normAutofit/>
          </a:bodyPr>
          <a:lstStyle/>
          <a:p>
            <a:r>
              <a:rPr lang="en-US" sz="3600" b="1" dirty="0">
                <a:solidFill>
                  <a:prstClr val="black"/>
                </a:solidFill>
                <a:latin typeface="Calibri" panose="020F0502020204030204"/>
                <a:ea typeface="+mn-ea"/>
                <a:cs typeface="+mn-cs"/>
              </a:rPr>
              <a:t>Nursing Administration</a:t>
            </a:r>
            <a:endParaRPr lang="en-US" sz="7200" b="1" dirty="0"/>
          </a:p>
        </p:txBody>
      </p:sp>
      <p:sp>
        <p:nvSpPr>
          <p:cNvPr id="3" name="Content Placeholder 2">
            <a:extLst>
              <a:ext uri="{FF2B5EF4-FFF2-40B4-BE49-F238E27FC236}">
                <a16:creationId xmlns:a16="http://schemas.microsoft.com/office/drawing/2014/main" xmlns="" id="{FCEE2F07-5F26-4679-B587-0C303B32370F}"/>
              </a:ext>
            </a:extLst>
          </p:cNvPr>
          <p:cNvSpPr>
            <a:spLocks noGrp="1"/>
          </p:cNvSpPr>
          <p:nvPr>
            <p:ph idx="1"/>
          </p:nvPr>
        </p:nvSpPr>
        <p:spPr>
          <a:xfrm>
            <a:off x="628650" y="1133341"/>
            <a:ext cx="7886700" cy="5043622"/>
          </a:xfrm>
        </p:spPr>
        <p:txBody>
          <a:bodyPr>
            <a:normAutofit fontScale="92500" lnSpcReduction="10000"/>
          </a:bodyPr>
          <a:lstStyle/>
          <a:p>
            <a:r>
              <a:rPr lang="en-US" dirty="0"/>
              <a:t> </a:t>
            </a:r>
            <a:r>
              <a:rPr lang="en-US" b="1" dirty="0"/>
              <a:t>Acyclovir</a:t>
            </a:r>
            <a:r>
              <a:rPr lang="en-US" dirty="0"/>
              <a:t>: </a:t>
            </a:r>
          </a:p>
          <a:p>
            <a:r>
              <a:rPr lang="en-US" dirty="0"/>
              <a:t> For topical administration, advise clients to put on rubber gloves to avoid transfer of virus to other areas of the body. </a:t>
            </a:r>
          </a:p>
          <a:p>
            <a:r>
              <a:rPr lang="en-US" dirty="0"/>
              <a:t> Administer IV infusion slowly over 1 </a:t>
            </a:r>
            <a:r>
              <a:rPr lang="en-US" dirty="0" err="1"/>
              <a:t>hr</a:t>
            </a:r>
            <a:r>
              <a:rPr lang="en-US" dirty="0"/>
              <a:t> or longer. </a:t>
            </a:r>
          </a:p>
          <a:p>
            <a:r>
              <a:rPr lang="en-US" dirty="0"/>
              <a:t>Inform clients to expect symptom relief but not cure. </a:t>
            </a:r>
          </a:p>
          <a:p>
            <a:r>
              <a:rPr lang="en-US" dirty="0"/>
              <a:t> Instruct clients to wash affected area with soap and water 3 to 4 times/day and to keep the lesions dry after washing. </a:t>
            </a:r>
          </a:p>
          <a:p>
            <a:r>
              <a:rPr lang="en-US" dirty="0"/>
              <a:t>Advise clients to refrain from sexual contact while lesions are present. </a:t>
            </a:r>
          </a:p>
          <a:p>
            <a:r>
              <a:rPr lang="en-US" dirty="0"/>
              <a:t> Clients with healed herpetic lesions should continue to use condoms to prevent transmission of the virus. </a:t>
            </a:r>
          </a:p>
        </p:txBody>
      </p:sp>
    </p:spTree>
    <p:extLst>
      <p:ext uri="{BB962C8B-B14F-4D97-AF65-F5344CB8AC3E}">
        <p14:creationId xmlns:p14="http://schemas.microsoft.com/office/powerpoint/2010/main" val="415722260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C2E19-F761-4607-AFAF-0892C13190D9}"/>
              </a:ext>
            </a:extLst>
          </p:cNvPr>
          <p:cNvSpPr>
            <a:spLocks noGrp="1"/>
          </p:cNvSpPr>
          <p:nvPr>
            <p:ph type="title"/>
          </p:nvPr>
        </p:nvSpPr>
        <p:spPr/>
        <p:txBody>
          <a:bodyPr/>
          <a:lstStyle/>
          <a:p>
            <a:r>
              <a:rPr lang="en-US" b="1" dirty="0"/>
              <a:t>Nursing administration</a:t>
            </a:r>
          </a:p>
        </p:txBody>
      </p:sp>
      <p:sp>
        <p:nvSpPr>
          <p:cNvPr id="3" name="Content Placeholder 2">
            <a:extLst>
              <a:ext uri="{FF2B5EF4-FFF2-40B4-BE49-F238E27FC236}">
                <a16:creationId xmlns:a16="http://schemas.microsoft.com/office/drawing/2014/main" xmlns="" id="{7E906622-D0E8-4DB2-987F-FD0851F12727}"/>
              </a:ext>
            </a:extLst>
          </p:cNvPr>
          <p:cNvSpPr>
            <a:spLocks noGrp="1"/>
          </p:cNvSpPr>
          <p:nvPr>
            <p:ph idx="1"/>
          </p:nvPr>
        </p:nvSpPr>
        <p:spPr/>
        <p:txBody>
          <a:bodyPr/>
          <a:lstStyle/>
          <a:p>
            <a:pPr marL="0" indent="0">
              <a:buNone/>
            </a:pPr>
            <a:r>
              <a:rPr lang="en-US" sz="3200" b="1" dirty="0">
                <a:solidFill>
                  <a:prstClr val="black"/>
                </a:solidFill>
              </a:rPr>
              <a:t>Ganciclovir</a:t>
            </a:r>
            <a:r>
              <a:rPr lang="en-US" sz="3200" dirty="0">
                <a:solidFill>
                  <a:prstClr val="black"/>
                </a:solidFill>
              </a:rPr>
              <a:t> </a:t>
            </a:r>
            <a:endParaRPr lang="en-US" sz="1650" dirty="0">
              <a:solidFill>
                <a:prstClr val="black"/>
              </a:solidFill>
            </a:endParaRPr>
          </a:p>
          <a:p>
            <a:r>
              <a:rPr lang="en-US" dirty="0" smtClean="0">
                <a:solidFill>
                  <a:prstClr val="black"/>
                </a:solidFill>
              </a:rPr>
              <a:t>Administer </a:t>
            </a:r>
            <a:r>
              <a:rPr lang="en-US" dirty="0">
                <a:solidFill>
                  <a:prstClr val="black"/>
                </a:solidFill>
              </a:rPr>
              <a:t>IV infusion slowly, with an infusion pump, over at least 1 hr. </a:t>
            </a:r>
          </a:p>
          <a:p>
            <a:r>
              <a:rPr lang="en-US" dirty="0">
                <a:solidFill>
                  <a:prstClr val="black"/>
                </a:solidFill>
              </a:rPr>
              <a:t>Administer oral medication with food. </a:t>
            </a:r>
          </a:p>
          <a:p>
            <a:r>
              <a:rPr lang="en-US" dirty="0" smtClean="0">
                <a:solidFill>
                  <a:prstClr val="black"/>
                </a:solidFill>
              </a:rPr>
              <a:t>Administer </a:t>
            </a:r>
            <a:r>
              <a:rPr lang="en-US" dirty="0">
                <a:solidFill>
                  <a:prstClr val="black"/>
                </a:solidFill>
              </a:rPr>
              <a:t>intraocular for CMV retinitis. </a:t>
            </a:r>
          </a:p>
          <a:p>
            <a:r>
              <a:rPr lang="en-US" dirty="0" smtClean="0">
                <a:solidFill>
                  <a:prstClr val="black"/>
                </a:solidFill>
              </a:rPr>
              <a:t>Instruct </a:t>
            </a:r>
            <a:r>
              <a:rPr lang="en-US" dirty="0">
                <a:solidFill>
                  <a:prstClr val="black"/>
                </a:solidFill>
              </a:rPr>
              <a:t>clients to complete the prescribed course of antimicrobial therapy, even though </a:t>
            </a:r>
            <a:r>
              <a:rPr lang="en-US" dirty="0"/>
              <a:t>symptoms may resolve before the full course is completed.</a:t>
            </a:r>
            <a:r>
              <a:rPr lang="en-US" dirty="0">
                <a:solidFill>
                  <a:prstClr val="black"/>
                </a:solidFill>
              </a:rPr>
              <a:t> </a:t>
            </a:r>
          </a:p>
          <a:p>
            <a:endParaRPr lang="en-US" dirty="0"/>
          </a:p>
        </p:txBody>
      </p:sp>
    </p:spTree>
    <p:extLst>
      <p:ext uri="{BB962C8B-B14F-4D97-AF65-F5344CB8AC3E}">
        <p14:creationId xmlns:p14="http://schemas.microsoft.com/office/powerpoint/2010/main" val="354383874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20D33-3711-483C-9EF2-6154C96280D0}"/>
              </a:ext>
            </a:extLst>
          </p:cNvPr>
          <p:cNvSpPr>
            <a:spLocks noGrp="1"/>
          </p:cNvSpPr>
          <p:nvPr>
            <p:ph type="title"/>
          </p:nvPr>
        </p:nvSpPr>
        <p:spPr/>
        <p:txBody>
          <a:bodyPr/>
          <a:lstStyle/>
          <a:p>
            <a:r>
              <a:rPr lang="en-US" dirty="0" smtClean="0"/>
              <a:t>Antiretroviral </a:t>
            </a:r>
            <a:r>
              <a:rPr lang="en-US" dirty="0"/>
              <a:t>drugs</a:t>
            </a:r>
          </a:p>
        </p:txBody>
      </p:sp>
      <p:sp>
        <p:nvSpPr>
          <p:cNvPr id="3" name="Content Placeholder 2">
            <a:extLst>
              <a:ext uri="{FF2B5EF4-FFF2-40B4-BE49-F238E27FC236}">
                <a16:creationId xmlns:a16="http://schemas.microsoft.com/office/drawing/2014/main" xmlns="" id="{F7A637F6-4537-4F0F-936A-A3B64ADA3CF9}"/>
              </a:ext>
            </a:extLst>
          </p:cNvPr>
          <p:cNvSpPr>
            <a:spLocks noGrp="1"/>
          </p:cNvSpPr>
          <p:nvPr>
            <p:ph idx="1"/>
          </p:nvPr>
        </p:nvSpPr>
        <p:spPr>
          <a:xfrm>
            <a:off x="628650" y="1571223"/>
            <a:ext cx="7886700" cy="4605740"/>
          </a:xfrm>
        </p:spPr>
        <p:txBody>
          <a:bodyPr/>
          <a:lstStyle/>
          <a:p>
            <a:r>
              <a:rPr lang="en-US" b="1" dirty="0"/>
              <a:t> </a:t>
            </a:r>
            <a:r>
              <a:rPr lang="en-US" b="1" dirty="0" smtClean="0"/>
              <a:t>Antiretroviral</a:t>
            </a:r>
            <a:r>
              <a:rPr lang="en-US" dirty="0" smtClean="0"/>
              <a:t> </a:t>
            </a:r>
            <a:r>
              <a:rPr lang="en-US" dirty="0"/>
              <a:t>therapy goal is to delay disease progression and to prolong survival by suppressing the replication of the virus.</a:t>
            </a:r>
          </a:p>
          <a:p>
            <a:r>
              <a:rPr lang="en-US" dirty="0"/>
              <a:t>Two types of antiretroviral combination are recommended for initial HIV therapy;</a:t>
            </a:r>
          </a:p>
          <a:p>
            <a:pPr marL="385763" indent="-385763">
              <a:buFont typeface="+mj-lt"/>
              <a:buAutoNum type="arabicPeriod"/>
            </a:pPr>
            <a:r>
              <a:rPr lang="en-US" b="1" dirty="0" smtClean="0"/>
              <a:t>first </a:t>
            </a:r>
            <a:r>
              <a:rPr lang="en-US" b="1" dirty="0"/>
              <a:t>line ; </a:t>
            </a:r>
            <a:r>
              <a:rPr lang="en-US" dirty="0"/>
              <a:t>1 NNRTI plus 2NRTI. </a:t>
            </a:r>
          </a:p>
          <a:p>
            <a:pPr marL="385763" indent="-385763">
              <a:buFont typeface="+mj-lt"/>
              <a:buAutoNum type="arabicPeriod"/>
            </a:pPr>
            <a:r>
              <a:rPr lang="en-US" b="1" dirty="0" smtClean="0"/>
              <a:t>second </a:t>
            </a:r>
            <a:r>
              <a:rPr lang="en-US" b="1" dirty="0"/>
              <a:t>line; </a:t>
            </a:r>
            <a:r>
              <a:rPr lang="en-US" dirty="0"/>
              <a:t>1PI plus 2 NRTI.</a:t>
            </a:r>
          </a:p>
          <a:p>
            <a:pPr marL="385763" indent="-385763">
              <a:buFont typeface="+mj-lt"/>
              <a:buAutoNum type="arabicPeriod"/>
            </a:pPr>
            <a:r>
              <a:rPr lang="en-US" dirty="0"/>
              <a:t>protease inhibitors are preserved for second line</a:t>
            </a:r>
          </a:p>
        </p:txBody>
      </p:sp>
    </p:spTree>
    <p:extLst>
      <p:ext uri="{BB962C8B-B14F-4D97-AF65-F5344CB8AC3E}">
        <p14:creationId xmlns:p14="http://schemas.microsoft.com/office/powerpoint/2010/main" val="266405091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26A8F-CC1E-424B-9F95-8E060C3D42DD}"/>
              </a:ext>
            </a:extLst>
          </p:cNvPr>
          <p:cNvSpPr>
            <a:spLocks noGrp="1"/>
          </p:cNvSpPr>
          <p:nvPr>
            <p:ph type="title"/>
          </p:nvPr>
        </p:nvSpPr>
        <p:spPr/>
        <p:txBody>
          <a:bodyPr/>
          <a:lstStyle/>
          <a:p>
            <a:r>
              <a:rPr lang="en-US" b="1" dirty="0" smtClean="0"/>
              <a:t>five </a:t>
            </a:r>
            <a:r>
              <a:rPr lang="en-US" b="1" dirty="0"/>
              <a:t>goals of ART</a:t>
            </a:r>
          </a:p>
        </p:txBody>
      </p:sp>
      <p:sp>
        <p:nvSpPr>
          <p:cNvPr id="3" name="Content Placeholder 2">
            <a:extLst>
              <a:ext uri="{FF2B5EF4-FFF2-40B4-BE49-F238E27FC236}">
                <a16:creationId xmlns:a16="http://schemas.microsoft.com/office/drawing/2014/main" xmlns="" id="{8BF13D98-B714-49AD-9D0D-65ED8339AE4F}"/>
              </a:ext>
            </a:extLst>
          </p:cNvPr>
          <p:cNvSpPr>
            <a:spLocks noGrp="1"/>
          </p:cNvSpPr>
          <p:nvPr>
            <p:ph idx="1"/>
          </p:nvPr>
        </p:nvSpPr>
        <p:spPr/>
        <p:txBody>
          <a:bodyPr/>
          <a:lstStyle/>
          <a:p>
            <a:pPr marL="385763" indent="-385763">
              <a:buFont typeface="+mj-lt"/>
              <a:buAutoNum type="arabicPeriod"/>
            </a:pPr>
            <a:r>
              <a:rPr lang="en-US" dirty="0"/>
              <a:t>to reduce amount of HIV virus in the body.</a:t>
            </a:r>
          </a:p>
          <a:p>
            <a:pPr marL="385763" indent="-385763">
              <a:buFont typeface="+mj-lt"/>
              <a:buAutoNum type="arabicPeriod"/>
            </a:pPr>
            <a:r>
              <a:rPr lang="en-US" dirty="0"/>
              <a:t>Support and restore the immune system.</a:t>
            </a:r>
          </a:p>
          <a:p>
            <a:pPr marL="385763" indent="-385763">
              <a:buFont typeface="+mj-lt"/>
              <a:buAutoNum type="arabicPeriod"/>
            </a:pPr>
            <a:r>
              <a:rPr lang="en-US" dirty="0"/>
              <a:t>Improve the quality of life.</a:t>
            </a:r>
          </a:p>
          <a:p>
            <a:pPr marL="385763" indent="-385763">
              <a:buFont typeface="+mj-lt"/>
              <a:buAutoNum type="arabicPeriod"/>
            </a:pPr>
            <a:r>
              <a:rPr lang="en-US" dirty="0"/>
              <a:t>Reduce HIV related illness and deaths.</a:t>
            </a:r>
          </a:p>
          <a:p>
            <a:pPr marL="385763" indent="-385763">
              <a:buFont typeface="+mj-lt"/>
              <a:buAutoNum type="arabicPeriod"/>
            </a:pPr>
            <a:r>
              <a:rPr lang="en-US" dirty="0"/>
              <a:t>reduce general risk of transmission.</a:t>
            </a:r>
          </a:p>
        </p:txBody>
      </p:sp>
    </p:spTree>
    <p:extLst>
      <p:ext uri="{BB962C8B-B14F-4D97-AF65-F5344CB8AC3E}">
        <p14:creationId xmlns:p14="http://schemas.microsoft.com/office/powerpoint/2010/main" val="374205424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E3CF39-1797-4B56-B240-B1171B3C496B}"/>
              </a:ext>
            </a:extLst>
          </p:cNvPr>
          <p:cNvSpPr>
            <a:spLocks noGrp="1"/>
          </p:cNvSpPr>
          <p:nvPr>
            <p:ph type="title"/>
          </p:nvPr>
        </p:nvSpPr>
        <p:spPr/>
        <p:txBody>
          <a:bodyPr/>
          <a:lstStyle/>
          <a:p>
            <a:r>
              <a:rPr lang="en-US" b="1" dirty="0"/>
              <a:t>Mechanism of action of ARVs</a:t>
            </a:r>
          </a:p>
        </p:txBody>
      </p:sp>
      <p:sp>
        <p:nvSpPr>
          <p:cNvPr id="3" name="Content Placeholder 2">
            <a:extLst>
              <a:ext uri="{FF2B5EF4-FFF2-40B4-BE49-F238E27FC236}">
                <a16:creationId xmlns:a16="http://schemas.microsoft.com/office/drawing/2014/main" xmlns="" id="{5D59253E-2F82-4DAF-A608-6C38012AADCA}"/>
              </a:ext>
            </a:extLst>
          </p:cNvPr>
          <p:cNvSpPr>
            <a:spLocks noGrp="1"/>
          </p:cNvSpPr>
          <p:nvPr>
            <p:ph idx="1"/>
          </p:nvPr>
        </p:nvSpPr>
        <p:spPr/>
        <p:txBody>
          <a:bodyPr/>
          <a:lstStyle/>
          <a:p>
            <a:pPr marL="385763" indent="-385763">
              <a:buFont typeface="+mj-lt"/>
              <a:buAutoNum type="arabicPeriod"/>
            </a:pPr>
            <a:r>
              <a:rPr lang="en-US" dirty="0"/>
              <a:t>Block reverse transcriptase to disrupt copying of HIV genetic cord(NRTIs, NNRTIs).</a:t>
            </a:r>
          </a:p>
          <a:p>
            <a:pPr marL="385763" indent="-385763">
              <a:buFont typeface="+mj-lt"/>
              <a:buAutoNum type="arabicPeriod"/>
            </a:pPr>
            <a:r>
              <a:rPr lang="en-US" dirty="0"/>
              <a:t>Block protease enzyme, preventing maturation of new virions.(PIs).</a:t>
            </a:r>
          </a:p>
          <a:p>
            <a:pPr marL="385763" indent="-385763">
              <a:buFont typeface="+mj-lt"/>
              <a:buAutoNum type="arabicPeriod"/>
            </a:pPr>
            <a:r>
              <a:rPr lang="en-US" dirty="0"/>
              <a:t>Prevent fusion of HIV with cell membranes (fusion inhibitors).</a:t>
            </a:r>
          </a:p>
          <a:p>
            <a:pPr marL="385763" indent="-385763">
              <a:buFont typeface="+mj-lt"/>
              <a:buAutoNum type="arabicPeriod"/>
            </a:pPr>
            <a:r>
              <a:rPr lang="en-US" dirty="0"/>
              <a:t>Block CCR5 co receptor (CCR5 antagonist)</a:t>
            </a:r>
          </a:p>
        </p:txBody>
      </p:sp>
    </p:spTree>
    <p:extLst>
      <p:ext uri="{BB962C8B-B14F-4D97-AF65-F5344CB8AC3E}">
        <p14:creationId xmlns:p14="http://schemas.microsoft.com/office/powerpoint/2010/main" val="203258134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71D711E-3874-4954-A3E4-03FDA457E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39" y="936381"/>
            <a:ext cx="8818685" cy="4976446"/>
          </a:xfrm>
        </p:spPr>
      </p:pic>
    </p:spTree>
    <p:extLst>
      <p:ext uri="{BB962C8B-B14F-4D97-AF65-F5344CB8AC3E}">
        <p14:creationId xmlns:p14="http://schemas.microsoft.com/office/powerpoint/2010/main" val="1223628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480C9-65C2-42E8-815F-EBAD96414DA6}"/>
              </a:ext>
            </a:extLst>
          </p:cNvPr>
          <p:cNvSpPr>
            <a:spLocks noGrp="1"/>
          </p:cNvSpPr>
          <p:nvPr>
            <p:ph type="title"/>
          </p:nvPr>
        </p:nvSpPr>
        <p:spPr>
          <a:xfrm>
            <a:off x="628650" y="365126"/>
            <a:ext cx="7886700" cy="742457"/>
          </a:xfrm>
        </p:spPr>
        <p:txBody>
          <a:bodyPr/>
          <a:lstStyle/>
          <a:p>
            <a:pPr algn="ctr"/>
            <a:r>
              <a:rPr lang="en-US" b="1" dirty="0" smtClean="0"/>
              <a:t>sources </a:t>
            </a:r>
            <a:r>
              <a:rPr lang="en-US" b="1" dirty="0"/>
              <a:t>of drugs</a:t>
            </a:r>
          </a:p>
        </p:txBody>
      </p:sp>
      <p:sp>
        <p:nvSpPr>
          <p:cNvPr id="3" name="Content Placeholder 2">
            <a:extLst>
              <a:ext uri="{FF2B5EF4-FFF2-40B4-BE49-F238E27FC236}">
                <a16:creationId xmlns:a16="http://schemas.microsoft.com/office/drawing/2014/main" xmlns="" id="{E14F1664-B231-4B9F-A7C5-EB8828AC47DE}"/>
              </a:ext>
            </a:extLst>
          </p:cNvPr>
          <p:cNvSpPr>
            <a:spLocks noGrp="1"/>
          </p:cNvSpPr>
          <p:nvPr>
            <p:ph idx="1"/>
          </p:nvPr>
        </p:nvSpPr>
        <p:spPr>
          <a:xfrm>
            <a:off x="528033" y="1107583"/>
            <a:ext cx="8281115" cy="5254580"/>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)Plants sources: </a:t>
            </a:r>
            <a:r>
              <a:rPr lang="en-US" dirty="0">
                <a:latin typeface="Times New Roman" panose="02020603050405020304" pitchFamily="18" charset="0"/>
                <a:cs typeface="Times New Roman" panose="02020603050405020304" pitchFamily="18" charset="0"/>
              </a:rPr>
              <a:t>plants have been used as a source of drugs since pre-historic times. Plants are an important source of chemicals that are developed into drugs. Any part of a plant; including  </a:t>
            </a:r>
            <a:r>
              <a:rPr lang="en-US" b="1" dirty="0">
                <a:latin typeface="Times New Roman" panose="02020603050405020304" pitchFamily="18" charset="0"/>
                <a:cs typeface="Times New Roman" panose="02020603050405020304" pitchFamily="18" charset="0"/>
              </a:rPr>
              <a:t>leaves, roots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back  </a:t>
            </a:r>
            <a:r>
              <a:rPr lang="en-US" dirty="0">
                <a:latin typeface="Times New Roman" panose="02020603050405020304" pitchFamily="18" charset="0"/>
                <a:cs typeface="Times New Roman" panose="02020603050405020304" pitchFamily="18" charset="0"/>
              </a:rPr>
              <a:t>can be used. Drug can be processed using the synthetic version of the active chemical found in plants e.g.</a:t>
            </a:r>
            <a:r>
              <a:rPr lang="en-US" b="1" dirty="0">
                <a:latin typeface="Times New Roman" panose="02020603050405020304" pitchFamily="18" charset="0"/>
                <a:cs typeface="Times New Roman" panose="02020603050405020304" pitchFamily="18" charset="0"/>
              </a:rPr>
              <a:t> dronabinol </a:t>
            </a:r>
            <a:r>
              <a:rPr lang="en-US" dirty="0">
                <a:latin typeface="Times New Roman" panose="02020603050405020304" pitchFamily="18" charset="0"/>
                <a:cs typeface="Times New Roman" panose="02020603050405020304" pitchFamily="18" charset="0"/>
              </a:rPr>
              <a:t>which contains the active ingredients </a:t>
            </a:r>
            <a:r>
              <a:rPr lang="en-US" b="1" dirty="0">
                <a:latin typeface="Times New Roman" panose="02020603050405020304" pitchFamily="18" charset="0"/>
                <a:cs typeface="Times New Roman" panose="02020603050405020304" pitchFamily="18" charset="0"/>
              </a:rPr>
              <a:t>delta-9-tetrahydrocannabinol</a:t>
            </a:r>
            <a:r>
              <a:rPr lang="en-US" dirty="0">
                <a:latin typeface="Times New Roman" panose="02020603050405020304" pitchFamily="18" charset="0"/>
                <a:cs typeface="Times New Roman" panose="02020603050405020304" pitchFamily="18" charset="0"/>
              </a:rPr>
              <a:t> found in marijuana.it prevents nausea and vomiting in cancer patients but does not cause adverse effects as when one smokes marijuana.</a:t>
            </a:r>
          </a:p>
          <a:p>
            <a:pPr marL="0" indent="0">
              <a:buNone/>
            </a:pPr>
            <a:r>
              <a:rPr lang="en-US" b="1" dirty="0">
                <a:latin typeface="Times New Roman" panose="02020603050405020304" pitchFamily="18" charset="0"/>
                <a:cs typeface="Times New Roman" panose="02020603050405020304" pitchFamily="18" charset="0"/>
              </a:rPr>
              <a:t>Examples of active ingredients in plants.</a:t>
            </a:r>
          </a:p>
          <a:p>
            <a:pPr marL="0" indent="0">
              <a:buNone/>
            </a:pPr>
            <a:r>
              <a:rPr lang="en-US" b="1" dirty="0">
                <a:latin typeface="Times New Roman" panose="02020603050405020304" pitchFamily="18" charset="0"/>
                <a:cs typeface="Times New Roman" panose="02020603050405020304" pitchFamily="18" charset="0"/>
              </a:rPr>
              <a:t>i)alkaloids: </a:t>
            </a:r>
            <a:r>
              <a:rPr lang="en-US" dirty="0">
                <a:latin typeface="Times New Roman" panose="02020603050405020304" pitchFamily="18" charset="0"/>
                <a:cs typeface="Times New Roman" panose="02020603050405020304" pitchFamily="18" charset="0"/>
              </a:rPr>
              <a:t>Taste bitter and are poorly absorbed in water but become soluble if dissolved in acids examples of drugs derived from alkaloids includes; atropine, caffeine,  cocaine,  quinine, codeine and morphine.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77443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DB334-4ABD-4E2B-8881-64F3D914F7D6}"/>
              </a:ext>
            </a:extLst>
          </p:cNvPr>
          <p:cNvSpPr>
            <a:spLocks noGrp="1"/>
          </p:cNvSpPr>
          <p:nvPr>
            <p:ph type="title"/>
          </p:nvPr>
        </p:nvSpPr>
        <p:spPr/>
        <p:txBody>
          <a:bodyPr/>
          <a:lstStyle/>
          <a:p>
            <a:r>
              <a:rPr lang="en-US" dirty="0"/>
              <a:t>                        </a:t>
            </a:r>
            <a:r>
              <a:rPr lang="en-US" b="1" dirty="0"/>
              <a:t>ZIDOVUDINE</a:t>
            </a:r>
            <a:r>
              <a:rPr lang="en-US" sz="2100" b="1" dirty="0">
                <a:solidFill>
                  <a:prstClr val="black"/>
                </a:solidFill>
                <a:latin typeface="Calibri" panose="020F0502020204030204"/>
                <a:ea typeface="+mn-ea"/>
                <a:cs typeface="+mn-cs"/>
              </a:rPr>
              <a:t>  (RETROVIR) </a:t>
            </a:r>
            <a:endParaRPr lang="en-US" b="1" dirty="0"/>
          </a:p>
        </p:txBody>
      </p:sp>
      <p:sp>
        <p:nvSpPr>
          <p:cNvPr id="3" name="Content Placeholder 2">
            <a:extLst>
              <a:ext uri="{FF2B5EF4-FFF2-40B4-BE49-F238E27FC236}">
                <a16:creationId xmlns:a16="http://schemas.microsoft.com/office/drawing/2014/main" xmlns="" id="{95EABF59-5B94-4993-8EDE-2083F5B7B23E}"/>
              </a:ext>
            </a:extLst>
          </p:cNvPr>
          <p:cNvSpPr>
            <a:spLocks noGrp="1"/>
          </p:cNvSpPr>
          <p:nvPr>
            <p:ph idx="1"/>
          </p:nvPr>
        </p:nvSpPr>
        <p:spPr/>
        <p:txBody>
          <a:bodyPr>
            <a:normAutofit lnSpcReduction="10000"/>
          </a:bodyPr>
          <a:lstStyle/>
          <a:p>
            <a:r>
              <a:rPr lang="en-US" dirty="0"/>
              <a:t> Other Medications: </a:t>
            </a:r>
          </a:p>
          <a:p>
            <a:r>
              <a:rPr lang="en-US" dirty="0"/>
              <a:t>Didanosine (Videx) </a:t>
            </a:r>
          </a:p>
          <a:p>
            <a:r>
              <a:rPr lang="en-US" dirty="0"/>
              <a:t> Stavudine (Zerit) </a:t>
            </a:r>
          </a:p>
          <a:p>
            <a:r>
              <a:rPr lang="en-US" dirty="0"/>
              <a:t> Lamivudine (Epivir) </a:t>
            </a:r>
          </a:p>
          <a:p>
            <a:r>
              <a:rPr lang="en-US" dirty="0"/>
              <a:t>Abacavir (Ziagen) </a:t>
            </a:r>
          </a:p>
          <a:p>
            <a:pPr marL="0" indent="0">
              <a:buNone/>
            </a:pPr>
            <a:r>
              <a:rPr lang="en-US" dirty="0"/>
              <a:t> </a:t>
            </a:r>
            <a:r>
              <a:rPr lang="en-US" b="1" dirty="0"/>
              <a:t>Combination Medications</a:t>
            </a:r>
            <a:r>
              <a:rPr lang="en-US" dirty="0"/>
              <a:t>: </a:t>
            </a:r>
          </a:p>
          <a:p>
            <a:pPr marL="0" indent="0">
              <a:buNone/>
            </a:pPr>
            <a:r>
              <a:rPr lang="en-US" dirty="0"/>
              <a:t> Abacavir, lamivudine zidovudine (Trizivir) </a:t>
            </a:r>
          </a:p>
          <a:p>
            <a:pPr marL="0" indent="0">
              <a:buNone/>
            </a:pPr>
            <a:r>
              <a:rPr lang="en-US" dirty="0"/>
              <a:t> Abacavir, lamivudine (Epzicom) </a:t>
            </a:r>
          </a:p>
          <a:p>
            <a:pPr marL="0" indent="0">
              <a:buNone/>
            </a:pPr>
            <a:r>
              <a:rPr lang="en-US" dirty="0"/>
              <a:t> Lamivudine, zidovudine (Combivir)</a:t>
            </a:r>
          </a:p>
        </p:txBody>
      </p:sp>
    </p:spTree>
    <p:extLst>
      <p:ext uri="{BB962C8B-B14F-4D97-AF65-F5344CB8AC3E}">
        <p14:creationId xmlns:p14="http://schemas.microsoft.com/office/powerpoint/2010/main" val="242492472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85A4D-1E38-4B3E-9651-C74AE915E100}"/>
              </a:ext>
            </a:extLst>
          </p:cNvPr>
          <p:cNvSpPr>
            <a:spLocks noGrp="1"/>
          </p:cNvSpPr>
          <p:nvPr>
            <p:ph type="title"/>
          </p:nvPr>
        </p:nvSpPr>
        <p:spPr/>
        <p:txBody>
          <a:bodyPr>
            <a:noAutofit/>
          </a:bodyPr>
          <a:lstStyle/>
          <a:p>
            <a:pPr marL="171450" indent="-171450">
              <a:spcBef>
                <a:spcPts val="750"/>
              </a:spcBef>
            </a:pPr>
            <a:r>
              <a:rPr lang="en-US" b="1" dirty="0">
                <a:solidFill>
                  <a:prstClr val="black"/>
                </a:solidFill>
                <a:latin typeface="Calibri" panose="020F0502020204030204"/>
                <a:ea typeface="+mn-ea"/>
                <a:cs typeface="+mn-cs"/>
              </a:rPr>
              <a:t>Expected Pharmacological Action </a:t>
            </a:r>
            <a:endParaRPr lang="en-US" sz="8000" dirty="0"/>
          </a:p>
        </p:txBody>
      </p:sp>
      <p:sp>
        <p:nvSpPr>
          <p:cNvPr id="3" name="Content Placeholder 2">
            <a:extLst>
              <a:ext uri="{FF2B5EF4-FFF2-40B4-BE49-F238E27FC236}">
                <a16:creationId xmlns:a16="http://schemas.microsoft.com/office/drawing/2014/main" xmlns="" id="{4981845B-CD38-4486-BC99-481098D16BA3}"/>
              </a:ext>
            </a:extLst>
          </p:cNvPr>
          <p:cNvSpPr>
            <a:spLocks noGrp="1"/>
          </p:cNvSpPr>
          <p:nvPr>
            <p:ph idx="1"/>
          </p:nvPr>
        </p:nvSpPr>
        <p:spPr>
          <a:xfrm>
            <a:off x="628650" y="2049066"/>
            <a:ext cx="7886700" cy="3263504"/>
          </a:xfrm>
        </p:spPr>
        <p:txBody>
          <a:bodyPr/>
          <a:lstStyle/>
          <a:p>
            <a:r>
              <a:rPr lang="en-US" dirty="0"/>
              <a:t> Reduces HIV symptoms by inhibiting </a:t>
            </a:r>
            <a:r>
              <a:rPr lang="en-US" b="1" dirty="0"/>
              <a:t>DNA synthesis </a:t>
            </a:r>
            <a:r>
              <a:rPr lang="en-US" dirty="0"/>
              <a:t>and thus viral replication.</a:t>
            </a:r>
          </a:p>
          <a:p>
            <a:pPr marL="0" indent="0">
              <a:buNone/>
            </a:pPr>
            <a:r>
              <a:rPr lang="en-US" b="1" dirty="0"/>
              <a:t>Therapeutic Uses </a:t>
            </a:r>
          </a:p>
          <a:p>
            <a:r>
              <a:rPr lang="en-US" dirty="0"/>
              <a:t>Used to treat HIV infection </a:t>
            </a:r>
          </a:p>
          <a:p>
            <a:r>
              <a:rPr lang="en-US" dirty="0"/>
              <a:t> Route of Administration: Oral, IV </a:t>
            </a:r>
          </a:p>
        </p:txBody>
      </p:sp>
    </p:spTree>
    <p:extLst>
      <p:ext uri="{BB962C8B-B14F-4D97-AF65-F5344CB8AC3E}">
        <p14:creationId xmlns:p14="http://schemas.microsoft.com/office/powerpoint/2010/main" val="178037322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C783C-7BF8-4CEC-A45A-0780A84B32B2}"/>
              </a:ext>
            </a:extLst>
          </p:cNvPr>
          <p:cNvSpPr>
            <a:spLocks noGrp="1"/>
          </p:cNvSpPr>
          <p:nvPr>
            <p:ph type="title"/>
          </p:nvPr>
        </p:nvSpPr>
        <p:spPr>
          <a:xfrm>
            <a:off x="521594" y="296212"/>
            <a:ext cx="8435661" cy="1017432"/>
          </a:xfrm>
        </p:spPr>
        <p:txBody>
          <a:bodyPr>
            <a:noAutofit/>
          </a:bodyPr>
          <a:lstStyle/>
          <a:p>
            <a:r>
              <a:rPr lang="en-US" b="1" dirty="0"/>
              <a:t>Side/Adverse Effects Nursing Interventions/Client Education</a:t>
            </a:r>
          </a:p>
        </p:txBody>
      </p:sp>
      <p:sp>
        <p:nvSpPr>
          <p:cNvPr id="3" name="Content Placeholder 2">
            <a:extLst>
              <a:ext uri="{FF2B5EF4-FFF2-40B4-BE49-F238E27FC236}">
                <a16:creationId xmlns:a16="http://schemas.microsoft.com/office/drawing/2014/main" xmlns="" id="{A8EE3E9B-5AF9-4A1F-AA40-8898367470DE}"/>
              </a:ext>
            </a:extLst>
          </p:cNvPr>
          <p:cNvSpPr>
            <a:spLocks noGrp="1"/>
          </p:cNvSpPr>
          <p:nvPr>
            <p:ph idx="1"/>
          </p:nvPr>
        </p:nvSpPr>
        <p:spPr>
          <a:xfrm>
            <a:off x="682580" y="1558343"/>
            <a:ext cx="8049296" cy="4984123"/>
          </a:xfrm>
        </p:spPr>
        <p:txBody>
          <a:bodyPr>
            <a:noAutofit/>
          </a:bodyPr>
          <a:lstStyle/>
          <a:p>
            <a:pPr marL="0" indent="0">
              <a:buNone/>
            </a:pPr>
            <a:r>
              <a:rPr lang="en-US" b="1" dirty="0"/>
              <a:t>Suppressed bone marrow resulting in anemia, agranulocytosis (neutropenia) and thrombocytopenia </a:t>
            </a:r>
          </a:p>
          <a:p>
            <a:r>
              <a:rPr lang="en-US" dirty="0"/>
              <a:t> Monitor CBC and platelets. </a:t>
            </a:r>
          </a:p>
          <a:p>
            <a:r>
              <a:rPr lang="en-US" dirty="0"/>
              <a:t>Advise clients that transfusions may be needed.</a:t>
            </a:r>
          </a:p>
          <a:p>
            <a:pPr marL="0" indent="0">
              <a:buNone/>
            </a:pPr>
            <a:r>
              <a:rPr lang="en-US" dirty="0"/>
              <a:t> </a:t>
            </a:r>
            <a:r>
              <a:rPr lang="en-US" b="1" dirty="0"/>
              <a:t>Lactic acidosis </a:t>
            </a:r>
          </a:p>
          <a:p>
            <a:r>
              <a:rPr lang="en-US" dirty="0" smtClean="0"/>
              <a:t>Monitor </a:t>
            </a:r>
            <a:r>
              <a:rPr lang="en-US" dirty="0"/>
              <a:t>for symptoms of lactic acidosis, such as hyperventilation, nausea, and abdominal pain.</a:t>
            </a:r>
          </a:p>
          <a:p>
            <a:r>
              <a:rPr lang="en-US" dirty="0" smtClean="0"/>
              <a:t>Pregnancy </a:t>
            </a:r>
            <a:r>
              <a:rPr lang="en-US" dirty="0"/>
              <a:t>increases the risk of lactic acidosis</a:t>
            </a:r>
            <a:r>
              <a:rPr lang="en-US" dirty="0" smtClean="0"/>
              <a:t>.</a:t>
            </a:r>
            <a:endParaRPr lang="en-US" dirty="0"/>
          </a:p>
        </p:txBody>
      </p:sp>
    </p:spTree>
    <p:extLst>
      <p:ext uri="{BB962C8B-B14F-4D97-AF65-F5344CB8AC3E}">
        <p14:creationId xmlns:p14="http://schemas.microsoft.com/office/powerpoint/2010/main" val="151570318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a:t> </a:t>
            </a:r>
            <a:r>
              <a:rPr lang="en-US" b="1" dirty="0"/>
              <a:t>Nausea, vomiting, diarrhea </a:t>
            </a:r>
          </a:p>
          <a:p>
            <a:r>
              <a:rPr lang="en-US" dirty="0"/>
              <a:t>Clients may take the medication with food to reduce gastric irritation. Monitor fluids and electrolytes.</a:t>
            </a:r>
          </a:p>
          <a:p>
            <a:pPr marL="0" indent="0">
              <a:buNone/>
            </a:pPr>
            <a:r>
              <a:rPr lang="en-US" dirty="0"/>
              <a:t> </a:t>
            </a:r>
            <a:r>
              <a:rPr lang="en-US" b="1" dirty="0"/>
              <a:t>Hepatomegaly/fatty liver </a:t>
            </a:r>
          </a:p>
          <a:p>
            <a:r>
              <a:rPr lang="en-US" dirty="0"/>
              <a:t>Monitor liver enzymes</a:t>
            </a:r>
          </a:p>
          <a:p>
            <a:endParaRPr lang="en-US" dirty="0"/>
          </a:p>
        </p:txBody>
      </p:sp>
    </p:spTree>
    <p:extLst>
      <p:ext uri="{BB962C8B-B14F-4D97-AF65-F5344CB8AC3E}">
        <p14:creationId xmlns:p14="http://schemas.microsoft.com/office/powerpoint/2010/main" val="268727231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AE9E0E-6E29-4579-AE42-6DCAAEE77FAB}"/>
              </a:ext>
            </a:extLst>
          </p:cNvPr>
          <p:cNvSpPr>
            <a:spLocks noGrp="1"/>
          </p:cNvSpPr>
          <p:nvPr>
            <p:ph type="title"/>
          </p:nvPr>
        </p:nvSpPr>
        <p:spPr>
          <a:xfrm>
            <a:off x="628649" y="197699"/>
            <a:ext cx="8141863" cy="1325563"/>
          </a:xfrm>
        </p:spPr>
        <p:txBody>
          <a:bodyPr>
            <a:normAutofit fontScale="90000"/>
          </a:bodyPr>
          <a:lstStyle/>
          <a:p>
            <a:r>
              <a:rPr lang="en-US" b="1" dirty="0"/>
              <a:t>Medication/Food Interactions Nursing Interventions/Client Education</a:t>
            </a:r>
          </a:p>
        </p:txBody>
      </p:sp>
      <p:sp>
        <p:nvSpPr>
          <p:cNvPr id="3" name="Content Placeholder 2">
            <a:extLst>
              <a:ext uri="{FF2B5EF4-FFF2-40B4-BE49-F238E27FC236}">
                <a16:creationId xmlns:a16="http://schemas.microsoft.com/office/drawing/2014/main" xmlns="" id="{4A463755-BA91-41CB-A231-90FD236D8F25}"/>
              </a:ext>
            </a:extLst>
          </p:cNvPr>
          <p:cNvSpPr>
            <a:spLocks noGrp="1"/>
          </p:cNvSpPr>
          <p:nvPr>
            <p:ph idx="1"/>
          </p:nvPr>
        </p:nvSpPr>
        <p:spPr>
          <a:xfrm>
            <a:off x="811369" y="1523262"/>
            <a:ext cx="7703980" cy="4826022"/>
          </a:xfrm>
        </p:spPr>
        <p:txBody>
          <a:bodyPr>
            <a:noAutofit/>
          </a:bodyPr>
          <a:lstStyle/>
          <a:p>
            <a:pPr marL="0" indent="0">
              <a:buNone/>
            </a:pPr>
            <a:r>
              <a:rPr lang="en-US" b="1" dirty="0"/>
              <a:t>Probenecid, </a:t>
            </a:r>
            <a:r>
              <a:rPr lang="en-US" b="1" dirty="0" err="1"/>
              <a:t>valproic</a:t>
            </a:r>
            <a:r>
              <a:rPr lang="en-US" b="1" dirty="0"/>
              <a:t> </a:t>
            </a:r>
            <a:r>
              <a:rPr lang="en-US" b="1" dirty="0" err="1" smtClean="0"/>
              <a:t>acid,and</a:t>
            </a:r>
            <a:r>
              <a:rPr lang="en-US" b="1" dirty="0" smtClean="0"/>
              <a:t> </a:t>
            </a:r>
            <a:r>
              <a:rPr lang="en-US" b="1" dirty="0"/>
              <a:t>methadone may increase zidovudine.</a:t>
            </a:r>
            <a:r>
              <a:rPr lang="en-US" dirty="0">
                <a:solidFill>
                  <a:prstClr val="black"/>
                </a:solidFill>
              </a:rPr>
              <a:t> </a:t>
            </a:r>
          </a:p>
          <a:p>
            <a:r>
              <a:rPr lang="en-US" dirty="0">
                <a:solidFill>
                  <a:prstClr val="black"/>
                </a:solidFill>
              </a:rPr>
              <a:t>Reduce dosage </a:t>
            </a:r>
          </a:p>
          <a:p>
            <a:r>
              <a:rPr lang="en-US" dirty="0"/>
              <a:t>Monitor for medication toxicity. </a:t>
            </a:r>
          </a:p>
          <a:p>
            <a:pPr marL="0" indent="0">
              <a:buNone/>
            </a:pPr>
            <a:r>
              <a:rPr lang="en-US" b="1" dirty="0"/>
              <a:t>Ganciclovir or medications that decrease bone marrow production may further suppress bone marrow. </a:t>
            </a:r>
          </a:p>
          <a:p>
            <a:r>
              <a:rPr lang="en-US" dirty="0"/>
              <a:t>Use together with caution. </a:t>
            </a:r>
          </a:p>
        </p:txBody>
      </p:sp>
    </p:spTree>
    <p:extLst>
      <p:ext uri="{BB962C8B-B14F-4D97-AF65-F5344CB8AC3E}">
        <p14:creationId xmlns:p14="http://schemas.microsoft.com/office/powerpoint/2010/main" val="281287543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pPr marL="0" indent="0">
              <a:buNone/>
            </a:pPr>
            <a:r>
              <a:rPr lang="en-US" b="1" dirty="0"/>
              <a:t>Rifampin and ritonavir may reduce zidovudine levels. </a:t>
            </a:r>
          </a:p>
          <a:p>
            <a:r>
              <a:rPr lang="en-US" dirty="0"/>
              <a:t> Adjust dosage if needed.</a:t>
            </a:r>
          </a:p>
          <a:p>
            <a:pPr marL="0" indent="0">
              <a:buNone/>
            </a:pPr>
            <a:r>
              <a:rPr lang="en-US" dirty="0"/>
              <a:t> </a:t>
            </a:r>
            <a:r>
              <a:rPr lang="en-US" b="1" dirty="0"/>
              <a:t>Phenytoin may alter both medication levels</a:t>
            </a:r>
            <a:r>
              <a:rPr lang="en-US" dirty="0"/>
              <a:t>. </a:t>
            </a:r>
          </a:p>
          <a:p>
            <a:r>
              <a:rPr lang="en-US" dirty="0"/>
              <a:t> Monitor medication levels.</a:t>
            </a:r>
          </a:p>
          <a:p>
            <a:endParaRPr lang="en-US" dirty="0"/>
          </a:p>
        </p:txBody>
      </p:sp>
    </p:spTree>
    <p:extLst>
      <p:ext uri="{BB962C8B-B14F-4D97-AF65-F5344CB8AC3E}">
        <p14:creationId xmlns:p14="http://schemas.microsoft.com/office/powerpoint/2010/main" val="179438739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3D5BF-CE93-4BB8-A22C-6FBA68FA4E4C}"/>
              </a:ext>
            </a:extLst>
          </p:cNvPr>
          <p:cNvSpPr>
            <a:spLocks noGrp="1"/>
          </p:cNvSpPr>
          <p:nvPr>
            <p:ph type="title"/>
          </p:nvPr>
        </p:nvSpPr>
        <p:spPr/>
        <p:txBody>
          <a:bodyPr/>
          <a:lstStyle/>
          <a:p>
            <a:r>
              <a:rPr lang="en-US" b="1" dirty="0"/>
              <a:t>Nursing Administration </a:t>
            </a:r>
          </a:p>
        </p:txBody>
      </p:sp>
      <p:sp>
        <p:nvSpPr>
          <p:cNvPr id="3" name="Content Placeholder 2">
            <a:extLst>
              <a:ext uri="{FF2B5EF4-FFF2-40B4-BE49-F238E27FC236}">
                <a16:creationId xmlns:a16="http://schemas.microsoft.com/office/drawing/2014/main" xmlns="" id="{7F99718C-29E8-4BFD-8BA4-D75F3D9F6CA8}"/>
              </a:ext>
            </a:extLst>
          </p:cNvPr>
          <p:cNvSpPr>
            <a:spLocks noGrp="1"/>
          </p:cNvSpPr>
          <p:nvPr>
            <p:ph idx="1"/>
          </p:nvPr>
        </p:nvSpPr>
        <p:spPr/>
        <p:txBody>
          <a:bodyPr/>
          <a:lstStyle/>
          <a:p>
            <a:r>
              <a:rPr lang="en-US" dirty="0"/>
              <a:t>Monitor for bone marrow suppression. </a:t>
            </a:r>
          </a:p>
          <a:p>
            <a:r>
              <a:rPr lang="en-US" dirty="0"/>
              <a:t>Obtain baseline CBC and platelets at the start of therapy and every 4 weeks. </a:t>
            </a:r>
          </a:p>
          <a:p>
            <a:r>
              <a:rPr lang="en-US" dirty="0"/>
              <a:t>Anemia may be treated with epoetin alfa or transfusions. </a:t>
            </a:r>
          </a:p>
          <a:p>
            <a:r>
              <a:rPr lang="en-US" dirty="0"/>
              <a:t> Neutropenia may be treated with colony-stimulating factors. </a:t>
            </a:r>
          </a:p>
          <a:p>
            <a:r>
              <a:rPr lang="en-US" dirty="0"/>
              <a:t> Advise clients to monitor for fever, sore throat, increased bleeding, bruising or fatigue. </a:t>
            </a:r>
          </a:p>
        </p:txBody>
      </p:sp>
    </p:spTree>
    <p:extLst>
      <p:ext uri="{BB962C8B-B14F-4D97-AF65-F5344CB8AC3E}">
        <p14:creationId xmlns:p14="http://schemas.microsoft.com/office/powerpoint/2010/main" val="221126242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6F402-621E-490B-8417-425FEEE72FBA}"/>
              </a:ext>
            </a:extLst>
          </p:cNvPr>
          <p:cNvSpPr>
            <a:spLocks noGrp="1"/>
          </p:cNvSpPr>
          <p:nvPr>
            <p:ph type="title"/>
          </p:nvPr>
        </p:nvSpPr>
        <p:spPr>
          <a:xfrm>
            <a:off x="628649" y="107548"/>
            <a:ext cx="7886700" cy="1325563"/>
          </a:xfrm>
        </p:spPr>
        <p:txBody>
          <a:bodyPr/>
          <a:lstStyle/>
          <a:p>
            <a:r>
              <a:rPr lang="it-IT" b="1" dirty="0"/>
              <a:t>Non-nucleoside reverse transcriptase inhibitors (NNRTI s) </a:t>
            </a:r>
            <a:endParaRPr lang="en-US" b="1" dirty="0"/>
          </a:p>
        </p:txBody>
      </p:sp>
      <p:sp>
        <p:nvSpPr>
          <p:cNvPr id="3" name="Content Placeholder 2">
            <a:extLst>
              <a:ext uri="{FF2B5EF4-FFF2-40B4-BE49-F238E27FC236}">
                <a16:creationId xmlns:a16="http://schemas.microsoft.com/office/drawing/2014/main" xmlns="" id="{6A1ADFB0-AC97-477A-BB23-82CD6CF3AFA2}"/>
              </a:ext>
            </a:extLst>
          </p:cNvPr>
          <p:cNvSpPr>
            <a:spLocks noGrp="1"/>
          </p:cNvSpPr>
          <p:nvPr>
            <p:ph idx="1"/>
          </p:nvPr>
        </p:nvSpPr>
        <p:spPr>
          <a:xfrm>
            <a:off x="811369" y="1571223"/>
            <a:ext cx="7894749" cy="5035638"/>
          </a:xfrm>
        </p:spPr>
        <p:txBody>
          <a:bodyPr>
            <a:noAutofit/>
          </a:bodyPr>
          <a:lstStyle/>
          <a:p>
            <a:r>
              <a:rPr lang="en-US" dirty="0"/>
              <a:t>Select medication: delavirdine (Rescriptor), efavirenz (Sustiva) </a:t>
            </a:r>
          </a:p>
          <a:p>
            <a:r>
              <a:rPr lang="en-US" dirty="0"/>
              <a:t> Other Medications: nevirapine (Viramune), etravirine (Intelence)</a:t>
            </a:r>
          </a:p>
          <a:p>
            <a:r>
              <a:rPr lang="en-US" b="1" dirty="0"/>
              <a:t>Expected Pharmacological Action </a:t>
            </a:r>
          </a:p>
          <a:p>
            <a:r>
              <a:rPr lang="en-US" dirty="0"/>
              <a:t> NNRTIs act directly on reverse transcriptase to stop HIV reprication</a:t>
            </a:r>
          </a:p>
          <a:p>
            <a:r>
              <a:rPr lang="en-US" b="1" dirty="0"/>
              <a:t>Therapeutic Uses  </a:t>
            </a:r>
          </a:p>
          <a:p>
            <a:r>
              <a:rPr lang="en-US" dirty="0"/>
              <a:t>Primary HIV-1 infection </a:t>
            </a:r>
          </a:p>
        </p:txBody>
      </p:sp>
    </p:spTree>
    <p:extLst>
      <p:ext uri="{BB962C8B-B14F-4D97-AF65-F5344CB8AC3E}">
        <p14:creationId xmlns:p14="http://schemas.microsoft.com/office/powerpoint/2010/main" val="119931801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Often used in combination with other antiretroviral agents to prevent medication resistance </a:t>
            </a:r>
          </a:p>
          <a:p>
            <a:r>
              <a:rPr lang="en-US" dirty="0"/>
              <a:t> </a:t>
            </a:r>
            <a:r>
              <a:rPr lang="en-US" b="1" dirty="0"/>
              <a:t>Route of administration</a:t>
            </a:r>
            <a:r>
              <a:rPr lang="en-US" dirty="0"/>
              <a:t>:</a:t>
            </a:r>
          </a:p>
          <a:p>
            <a:r>
              <a:rPr lang="en-US" dirty="0"/>
              <a:t> Oral </a:t>
            </a:r>
          </a:p>
          <a:p>
            <a:r>
              <a:rPr lang="en-US" dirty="0"/>
              <a:t> Monitor for rash.</a:t>
            </a:r>
          </a:p>
          <a:p>
            <a:pPr marL="0" indent="0">
              <a:buNone/>
            </a:pPr>
            <a:endParaRPr lang="en-US" dirty="0"/>
          </a:p>
          <a:p>
            <a:endParaRPr lang="en-US" dirty="0"/>
          </a:p>
        </p:txBody>
      </p:sp>
    </p:spTree>
    <p:extLst>
      <p:ext uri="{BB962C8B-B14F-4D97-AF65-F5344CB8AC3E}">
        <p14:creationId xmlns:p14="http://schemas.microsoft.com/office/powerpoint/2010/main" val="21915416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7F4C3-673E-4653-8AD2-909B7B605FBE}"/>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Complications Side/Adverse Effects Nursing Interventions/Client Education</a:t>
            </a:r>
            <a:endParaRPr lang="en-US" sz="7200" b="1" dirty="0"/>
          </a:p>
        </p:txBody>
      </p:sp>
      <p:sp>
        <p:nvSpPr>
          <p:cNvPr id="3" name="Content Placeholder 2">
            <a:extLst>
              <a:ext uri="{FF2B5EF4-FFF2-40B4-BE49-F238E27FC236}">
                <a16:creationId xmlns:a16="http://schemas.microsoft.com/office/drawing/2014/main" xmlns="" id="{81345C0F-51DE-44E5-9B59-A07DD8D217E9}"/>
              </a:ext>
            </a:extLst>
          </p:cNvPr>
          <p:cNvSpPr>
            <a:spLocks noGrp="1"/>
          </p:cNvSpPr>
          <p:nvPr>
            <p:ph idx="1"/>
          </p:nvPr>
        </p:nvSpPr>
        <p:spPr/>
        <p:txBody>
          <a:bodyPr/>
          <a:lstStyle/>
          <a:p>
            <a:pPr marL="0" indent="0">
              <a:buNone/>
            </a:pPr>
            <a:r>
              <a:rPr lang="en-US" b="1" dirty="0"/>
              <a:t>Rash, which may become serious and lead to Steven’s-Johnson syndrome </a:t>
            </a:r>
          </a:p>
          <a:p>
            <a:r>
              <a:rPr lang="en-US" dirty="0"/>
              <a:t> Monitor for rash. </a:t>
            </a:r>
          </a:p>
          <a:p>
            <a:r>
              <a:rPr lang="en-US" dirty="0"/>
              <a:t>Treat with diphenhydramine (Benadryl), if prescribed. </a:t>
            </a:r>
          </a:p>
          <a:p>
            <a:r>
              <a:rPr lang="en-US" dirty="0"/>
              <a:t> Notify the provider for fever or blistering.</a:t>
            </a:r>
          </a:p>
          <a:p>
            <a:pPr marL="0" indent="0">
              <a:buNone/>
            </a:pPr>
            <a:r>
              <a:rPr lang="en-US" dirty="0"/>
              <a:t> </a:t>
            </a:r>
            <a:r>
              <a:rPr lang="en-US" b="1" dirty="0"/>
              <a:t>Flu-like symptoms, headache, fatigue </a:t>
            </a:r>
          </a:p>
          <a:p>
            <a:r>
              <a:rPr lang="en-US" dirty="0"/>
              <a:t> Monitor for adverse reactions. </a:t>
            </a:r>
          </a:p>
          <a:p>
            <a:r>
              <a:rPr lang="en-US" dirty="0"/>
              <a:t> Encourage rest and adequate oral fluid intake</a:t>
            </a:r>
          </a:p>
        </p:txBody>
      </p:sp>
    </p:spTree>
    <p:extLst>
      <p:ext uri="{BB962C8B-B14F-4D97-AF65-F5344CB8AC3E}">
        <p14:creationId xmlns:p14="http://schemas.microsoft.com/office/powerpoint/2010/main" val="614777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B28AB-57F6-4BA7-A63C-C77958980DAE}"/>
              </a:ext>
            </a:extLst>
          </p:cNvPr>
          <p:cNvSpPr>
            <a:spLocks noGrp="1"/>
          </p:cNvSpPr>
          <p:nvPr>
            <p:ph type="title"/>
          </p:nvPr>
        </p:nvSpPr>
        <p:spPr>
          <a:xfrm>
            <a:off x="628650" y="365126"/>
            <a:ext cx="7886700" cy="652305"/>
          </a:xfrm>
        </p:spPr>
        <p:txBody>
          <a:bodyPr>
            <a:normAutofit fontScale="90000"/>
          </a:bodyPr>
          <a:lstStyle/>
          <a:p>
            <a:r>
              <a:rPr lang="en-US" dirty="0"/>
              <a:t>Conti.</a:t>
            </a:r>
          </a:p>
        </p:txBody>
      </p:sp>
      <p:sp>
        <p:nvSpPr>
          <p:cNvPr id="3" name="Content Placeholder 2">
            <a:extLst>
              <a:ext uri="{FF2B5EF4-FFF2-40B4-BE49-F238E27FC236}">
                <a16:creationId xmlns:a16="http://schemas.microsoft.com/office/drawing/2014/main" xmlns="" id="{B77D01C6-CA6F-4EE2-8283-273B5004FB84}"/>
              </a:ext>
            </a:extLst>
          </p:cNvPr>
          <p:cNvSpPr>
            <a:spLocks noGrp="1"/>
          </p:cNvSpPr>
          <p:nvPr>
            <p:ph idx="1"/>
          </p:nvPr>
        </p:nvSpPr>
        <p:spPr>
          <a:xfrm>
            <a:off x="628649" y="850006"/>
            <a:ext cx="8141863" cy="5525036"/>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ii)Glycoside</a:t>
            </a:r>
            <a:r>
              <a:rPr lang="en-US" dirty="0">
                <a:latin typeface="Times New Roman" panose="02020603050405020304" pitchFamily="18" charset="0"/>
                <a:cs typeface="Times New Roman" panose="02020603050405020304" pitchFamily="18" charset="0"/>
              </a:rPr>
              <a:t>s: these are digitalis products e.g. digoxin, digitoxin which are gotten from digitalis purpureal or foxglove plants.</a:t>
            </a:r>
          </a:p>
          <a:p>
            <a:pPr marL="0" indent="0">
              <a:buNone/>
            </a:pPr>
            <a:r>
              <a:rPr lang="en-US" dirty="0">
                <a:latin typeface="Times New Roman" panose="02020603050405020304" pitchFamily="18" charset="0"/>
                <a:cs typeface="Times New Roman" panose="02020603050405020304" pitchFamily="18" charset="0"/>
              </a:rPr>
              <a:t>iii)</a:t>
            </a:r>
            <a:r>
              <a:rPr lang="en-US" b="1" dirty="0">
                <a:latin typeface="Times New Roman" panose="02020603050405020304" pitchFamily="18" charset="0"/>
                <a:cs typeface="Times New Roman" panose="02020603050405020304" pitchFamily="18" charset="0"/>
              </a:rPr>
              <a:t>Gums:</a:t>
            </a:r>
            <a:r>
              <a:rPr lang="en-US" dirty="0">
                <a:latin typeface="Times New Roman" panose="02020603050405020304" pitchFamily="18" charset="0"/>
                <a:cs typeface="Times New Roman" panose="02020603050405020304" pitchFamily="18" charset="0"/>
              </a:rPr>
              <a:t> these are polysaccharides exudates that can be used for bulk laxatives and dental adhesives.</a:t>
            </a:r>
          </a:p>
          <a:p>
            <a:pPr marL="0" indent="0">
              <a:buNone/>
            </a:pPr>
            <a:r>
              <a:rPr lang="en-US" dirty="0">
                <a:latin typeface="Times New Roman" panose="02020603050405020304" pitchFamily="18" charset="0"/>
                <a:cs typeface="Times New Roman" panose="02020603050405020304" pitchFamily="18" charset="0"/>
              </a:rPr>
              <a:t>iii)</a:t>
            </a:r>
            <a:r>
              <a:rPr lang="en-US" b="1" dirty="0">
                <a:latin typeface="Times New Roman" panose="02020603050405020304" pitchFamily="18" charset="0"/>
                <a:cs typeface="Times New Roman" panose="02020603050405020304" pitchFamily="18" charset="0"/>
              </a:rPr>
              <a:t>Resins</a:t>
            </a:r>
            <a:r>
              <a:rPr lang="en-US" dirty="0">
                <a:latin typeface="Times New Roman" panose="02020603050405020304" pitchFamily="18" charset="0"/>
                <a:cs typeface="Times New Roman" panose="02020603050405020304" pitchFamily="18" charset="0"/>
              </a:rPr>
              <a:t>: the most common resins is  </a:t>
            </a:r>
            <a:r>
              <a:rPr lang="en-US" b="1" dirty="0">
                <a:latin typeface="Times New Roman" panose="02020603050405020304" pitchFamily="18" charset="0"/>
                <a:cs typeface="Times New Roman" panose="02020603050405020304" pitchFamily="18" charset="0"/>
              </a:rPr>
              <a:t>benzoin</a:t>
            </a:r>
            <a:r>
              <a:rPr lang="en-US" dirty="0">
                <a:latin typeface="Times New Roman" panose="02020603050405020304" pitchFamily="18" charset="0"/>
                <a:cs typeface="Times New Roman" panose="02020603050405020304" pitchFamily="18" charset="0"/>
              </a:rPr>
              <a:t> which is used as an antiseptic.</a:t>
            </a:r>
          </a:p>
          <a:p>
            <a:pPr marL="0" indent="0">
              <a:buNone/>
            </a:pPr>
            <a:r>
              <a:rPr lang="en-US" dirty="0">
                <a:latin typeface="Times New Roman" panose="02020603050405020304" pitchFamily="18" charset="0"/>
                <a:cs typeface="Times New Roman" panose="02020603050405020304" pitchFamily="18" charset="0"/>
              </a:rPr>
              <a:t>iv)</a:t>
            </a:r>
            <a:r>
              <a:rPr lang="en-US" b="1" dirty="0">
                <a:latin typeface="Times New Roman" panose="02020603050405020304" pitchFamily="18" charset="0"/>
                <a:cs typeface="Times New Roman" panose="02020603050405020304" pitchFamily="18" charset="0"/>
              </a:rPr>
              <a:t>Oils: </a:t>
            </a:r>
            <a:r>
              <a:rPr lang="en-US" dirty="0">
                <a:latin typeface="Times New Roman" panose="02020603050405020304" pitchFamily="18" charset="0"/>
                <a:cs typeface="Times New Roman" panose="02020603050405020304" pitchFamily="18" charset="0"/>
              </a:rPr>
              <a:t>These can be volatile oils like </a:t>
            </a:r>
            <a:r>
              <a:rPr lang="en-US" b="1" dirty="0">
                <a:latin typeface="Times New Roman" panose="02020603050405020304" pitchFamily="18" charset="0"/>
                <a:cs typeface="Times New Roman" panose="02020603050405020304" pitchFamily="18" charset="0"/>
              </a:rPr>
              <a:t>peppermint, spearmint, menthol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cinnamon, lemon camphor</a:t>
            </a:r>
            <a:r>
              <a:rPr lang="en-US" dirty="0">
                <a:latin typeface="Times New Roman" panose="02020603050405020304" pitchFamily="18" charset="0"/>
                <a:cs typeface="Times New Roman" panose="02020603050405020304" pitchFamily="18" charset="0"/>
              </a:rPr>
              <a:t>. They have pleasant fragrance and evaporate easily. The other types of oils is fixed oils which include </a:t>
            </a:r>
            <a:r>
              <a:rPr lang="en-US" b="1" dirty="0">
                <a:latin typeface="Times New Roman" panose="02020603050405020304" pitchFamily="18" charset="0"/>
                <a:cs typeface="Times New Roman" panose="02020603050405020304" pitchFamily="18" charset="0"/>
              </a:rPr>
              <a:t>castor oil </a:t>
            </a:r>
            <a:r>
              <a:rPr lang="en-US" dirty="0">
                <a:latin typeface="Times New Roman" panose="02020603050405020304" pitchFamily="18" charset="0"/>
                <a:cs typeface="Times New Roman" panose="02020603050405020304" pitchFamily="18" charset="0"/>
              </a:rPr>
              <a:t>used as a laxative, </a:t>
            </a:r>
            <a:r>
              <a:rPr lang="en-US" b="1" dirty="0">
                <a:latin typeface="Times New Roman" panose="02020603050405020304" pitchFamily="18" charset="0"/>
                <a:cs typeface="Times New Roman" panose="02020603050405020304" pitchFamily="18" charset="0"/>
              </a:rPr>
              <a:t>olive oil </a:t>
            </a:r>
            <a:r>
              <a:rPr lang="en-US" dirty="0">
                <a:latin typeface="Times New Roman" panose="02020603050405020304" pitchFamily="18" charset="0"/>
                <a:cs typeface="Times New Roman" panose="02020603050405020304" pitchFamily="18" charset="0"/>
              </a:rPr>
              <a:t>for cooking, </a:t>
            </a:r>
            <a:r>
              <a:rPr lang="en-US" b="1" dirty="0">
                <a:latin typeface="Times New Roman" panose="02020603050405020304" pitchFamily="18" charset="0"/>
                <a:cs typeface="Times New Roman" panose="02020603050405020304" pitchFamily="18" charset="0"/>
              </a:rPr>
              <a:t>emollients</a:t>
            </a:r>
            <a:r>
              <a:rPr lang="en-US" dirty="0">
                <a:latin typeface="Times New Roman" panose="02020603050405020304" pitchFamily="18" charset="0"/>
                <a:cs typeface="Times New Roman" panose="02020603050405020304" pitchFamily="18" charset="0"/>
              </a:rPr>
              <a:t> used in cosmetics and</a:t>
            </a:r>
            <a:r>
              <a:rPr lang="en-US" b="1" dirty="0">
                <a:latin typeface="Times New Roman" panose="02020603050405020304" pitchFamily="18" charset="0"/>
                <a:cs typeface="Times New Roman" panose="02020603050405020304" pitchFamily="18" charset="0"/>
              </a:rPr>
              <a:t> solvents </a:t>
            </a:r>
            <a:r>
              <a:rPr lang="en-US" dirty="0">
                <a:latin typeface="Times New Roman" panose="02020603050405020304" pitchFamily="18" charset="0"/>
                <a:cs typeface="Times New Roman" panose="02020603050405020304" pitchFamily="18" charset="0"/>
              </a:rPr>
              <a:t>for injections.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386214"/>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7D0EC3-679E-4725-8446-551639D0F0BA}"/>
              </a:ext>
            </a:extLst>
          </p:cNvPr>
          <p:cNvSpPr>
            <a:spLocks noGrp="1"/>
          </p:cNvSpPr>
          <p:nvPr>
            <p:ph idx="1"/>
          </p:nvPr>
        </p:nvSpPr>
        <p:spPr>
          <a:xfrm>
            <a:off x="618186" y="1081826"/>
            <a:ext cx="7897164" cy="4408148"/>
          </a:xfrm>
        </p:spPr>
        <p:txBody>
          <a:bodyPr/>
          <a:lstStyle/>
          <a:p>
            <a:pPr marL="0" indent="0">
              <a:buNone/>
            </a:pPr>
            <a:r>
              <a:rPr lang="en-US" b="1" dirty="0">
                <a:latin typeface="Times New Roman" panose="02020603050405020304" pitchFamily="18" charset="0"/>
                <a:cs typeface="Times New Roman" panose="02020603050405020304" pitchFamily="18" charset="0"/>
              </a:rPr>
              <a:t>Contraindications/Precautions </a:t>
            </a:r>
          </a:p>
          <a:p>
            <a:r>
              <a:rPr lang="en-US" dirty="0">
                <a:latin typeface="Times New Roman" panose="02020603050405020304" pitchFamily="18" charset="0"/>
                <a:cs typeface="Times New Roman" panose="02020603050405020304" pitchFamily="18" charset="0"/>
              </a:rPr>
              <a:t> NNRTIs are Pregnancy Risk Category C. </a:t>
            </a:r>
          </a:p>
          <a:p>
            <a:r>
              <a:rPr lang="en-US" dirty="0">
                <a:latin typeface="Times New Roman" panose="02020603050405020304" pitchFamily="18" charset="0"/>
                <a:cs typeface="Times New Roman" panose="02020603050405020304" pitchFamily="18" charset="0"/>
              </a:rPr>
              <a:t>These medications are contraindicated in clients with medication hypersensitivity. </a:t>
            </a:r>
          </a:p>
          <a:p>
            <a:r>
              <a:rPr lang="en-US" dirty="0">
                <a:latin typeface="Times New Roman" panose="02020603050405020304" pitchFamily="18" charset="0"/>
                <a:cs typeface="Times New Roman" panose="02020603050405020304" pitchFamily="18" charset="0"/>
              </a:rPr>
              <a:t> Use with caution in clients who have liver disease.</a:t>
            </a:r>
          </a:p>
        </p:txBody>
      </p:sp>
    </p:spTree>
    <p:extLst>
      <p:ext uri="{BB962C8B-B14F-4D97-AF65-F5344CB8AC3E}">
        <p14:creationId xmlns:p14="http://schemas.microsoft.com/office/powerpoint/2010/main" val="419200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88C1F6-90A4-437F-BA03-B36093E74335}"/>
              </a:ext>
            </a:extLst>
          </p:cNvPr>
          <p:cNvSpPr>
            <a:spLocks noGrp="1"/>
          </p:cNvSpPr>
          <p:nvPr>
            <p:ph type="title"/>
          </p:nvPr>
        </p:nvSpPr>
        <p:spPr>
          <a:xfrm>
            <a:off x="529986" y="159064"/>
            <a:ext cx="8244894" cy="1325563"/>
          </a:xfrm>
        </p:spPr>
        <p:txBody>
          <a:bodyPr>
            <a:normAutofit fontScale="90000"/>
          </a:bodyPr>
          <a:lstStyle/>
          <a:p>
            <a:r>
              <a:rPr lang="en-US" dirty="0"/>
              <a:t>Medication/Food Interactions Nursing Interventions/Client Education</a:t>
            </a:r>
          </a:p>
        </p:txBody>
      </p:sp>
      <p:sp>
        <p:nvSpPr>
          <p:cNvPr id="3" name="Content Placeholder 2">
            <a:extLst>
              <a:ext uri="{FF2B5EF4-FFF2-40B4-BE49-F238E27FC236}">
                <a16:creationId xmlns:a16="http://schemas.microsoft.com/office/drawing/2014/main" xmlns="" id="{083ECB6C-CCA4-434E-8DF3-C3C779AAF385}"/>
              </a:ext>
            </a:extLst>
          </p:cNvPr>
          <p:cNvSpPr>
            <a:spLocks noGrp="1"/>
          </p:cNvSpPr>
          <p:nvPr>
            <p:ph idx="1"/>
          </p:nvPr>
        </p:nvSpPr>
        <p:spPr>
          <a:xfrm>
            <a:off x="656823" y="1484627"/>
            <a:ext cx="8118056" cy="5167312"/>
          </a:xfrm>
        </p:spPr>
        <p:txBody>
          <a:bodyPr>
            <a:noAutofit/>
          </a:bodyPr>
          <a:lstStyle/>
          <a:p>
            <a:pPr marL="0" indent="0">
              <a:buNone/>
            </a:pPr>
            <a:r>
              <a:rPr lang="en-US" sz="2400" b="1" dirty="0"/>
              <a:t>Antacids may decrease absorption of delavirdine. </a:t>
            </a:r>
          </a:p>
          <a:p>
            <a:r>
              <a:rPr lang="en-US" sz="2400" dirty="0"/>
              <a:t> Allow 1 hr. between medications.</a:t>
            </a:r>
          </a:p>
          <a:p>
            <a:pPr marL="0" indent="0">
              <a:buNone/>
            </a:pPr>
            <a:r>
              <a:rPr lang="en-US" sz="2400" b="1" dirty="0"/>
              <a:t> NNRTIs may increase effects of amphetamines, antihistamines, calcium channel blockers, ergot alkaloids, quinidine, warfarin, and others. </a:t>
            </a:r>
          </a:p>
          <a:p>
            <a:r>
              <a:rPr lang="en-US" sz="2400" dirty="0"/>
              <a:t> Monitor for medication toxicity. </a:t>
            </a:r>
          </a:p>
          <a:p>
            <a:pPr marL="0" indent="0">
              <a:buNone/>
            </a:pPr>
            <a:r>
              <a:rPr lang="en-US" sz="2400" b="1" dirty="0"/>
              <a:t>Rifampin and phenytoin may cause decrease in levels of delavirdine</a:t>
            </a:r>
            <a:r>
              <a:rPr lang="en-US" sz="2400" dirty="0"/>
              <a:t>. </a:t>
            </a:r>
          </a:p>
          <a:p>
            <a:r>
              <a:rPr lang="en-US" sz="2400" dirty="0"/>
              <a:t> Do not use together.</a:t>
            </a:r>
          </a:p>
          <a:p>
            <a:pPr marL="0" indent="0">
              <a:buNone/>
            </a:pPr>
            <a:r>
              <a:rPr lang="en-US" sz="2400" b="1" dirty="0"/>
              <a:t>Didanosine may reduce both medications’ absorption</a:t>
            </a:r>
            <a:r>
              <a:rPr lang="en-US" sz="2400" dirty="0"/>
              <a:t>. </a:t>
            </a:r>
          </a:p>
          <a:p>
            <a:pPr marL="0" indent="0">
              <a:buNone/>
            </a:pPr>
            <a:r>
              <a:rPr lang="en-US" sz="2400" dirty="0"/>
              <a:t> Allow 1 hour between medications</a:t>
            </a:r>
            <a:r>
              <a:rPr lang="en-US" sz="2400" dirty="0" smtClean="0"/>
              <a:t>.</a:t>
            </a:r>
            <a:endParaRPr lang="en-US" sz="2400" dirty="0"/>
          </a:p>
        </p:txBody>
      </p:sp>
    </p:spTree>
    <p:extLst>
      <p:ext uri="{BB962C8B-B14F-4D97-AF65-F5344CB8AC3E}">
        <p14:creationId xmlns:p14="http://schemas.microsoft.com/office/powerpoint/2010/main" val="93487489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b="1" dirty="0"/>
              <a:t>NNRTIs hypotension and changes in vision</a:t>
            </a:r>
            <a:r>
              <a:rPr lang="en-US" dirty="0"/>
              <a:t>.</a:t>
            </a:r>
          </a:p>
          <a:p>
            <a:r>
              <a:rPr lang="en-US" dirty="0"/>
              <a:t>  may cause increase in sildenafil level. </a:t>
            </a:r>
          </a:p>
          <a:p>
            <a:r>
              <a:rPr lang="en-US" dirty="0"/>
              <a:t> Monitor for Use together with caution. </a:t>
            </a:r>
          </a:p>
          <a:p>
            <a:endParaRPr lang="en-US" dirty="0"/>
          </a:p>
        </p:txBody>
      </p:sp>
    </p:spTree>
    <p:extLst>
      <p:ext uri="{BB962C8B-B14F-4D97-AF65-F5344CB8AC3E}">
        <p14:creationId xmlns:p14="http://schemas.microsoft.com/office/powerpoint/2010/main" val="350961677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734DD1-E90A-4726-AD6B-D09555BA19A9}"/>
              </a:ext>
            </a:extLst>
          </p:cNvPr>
          <p:cNvSpPr>
            <a:spLocks noGrp="1"/>
          </p:cNvSpPr>
          <p:nvPr>
            <p:ph type="title"/>
          </p:nvPr>
        </p:nvSpPr>
        <p:spPr>
          <a:xfrm>
            <a:off x="822960" y="106288"/>
            <a:ext cx="7543800" cy="585148"/>
          </a:xfrm>
        </p:spPr>
        <p:txBody>
          <a:bodyPr>
            <a:noAutofit/>
          </a:bodyPr>
          <a:lstStyle/>
          <a:p>
            <a:pPr algn="ctr"/>
            <a:r>
              <a:rPr lang="en-US" b="1" dirty="0" smtClean="0"/>
              <a:t>Protease </a:t>
            </a:r>
            <a:r>
              <a:rPr lang="en-US" b="1" dirty="0"/>
              <a:t>inhibitors</a:t>
            </a:r>
          </a:p>
        </p:txBody>
      </p:sp>
      <p:sp>
        <p:nvSpPr>
          <p:cNvPr id="3" name="Content Placeholder 2">
            <a:extLst>
              <a:ext uri="{FF2B5EF4-FFF2-40B4-BE49-F238E27FC236}">
                <a16:creationId xmlns:a16="http://schemas.microsoft.com/office/drawing/2014/main" xmlns="" id="{CDAAC68B-8DF1-4527-AAD8-425D4B6921EB}"/>
              </a:ext>
            </a:extLst>
          </p:cNvPr>
          <p:cNvSpPr>
            <a:spLocks noGrp="1"/>
          </p:cNvSpPr>
          <p:nvPr>
            <p:ph idx="1"/>
          </p:nvPr>
        </p:nvSpPr>
        <p:spPr>
          <a:xfrm>
            <a:off x="822960" y="691436"/>
            <a:ext cx="7543800" cy="5760879"/>
          </a:xfrm>
        </p:spPr>
        <p:txBody>
          <a:bodyPr>
            <a:noAutofit/>
          </a:bodyPr>
          <a:lstStyle/>
          <a:p>
            <a:pPr marL="0" indent="0">
              <a:buNone/>
            </a:pPr>
            <a:r>
              <a:rPr lang="en-US" b="1" dirty="0">
                <a:cs typeface="Times New Roman" panose="02020603050405020304" pitchFamily="18" charset="0"/>
              </a:rPr>
              <a:t>Members of this group are</a:t>
            </a:r>
            <a:r>
              <a:rPr lang="en-US" dirty="0">
                <a:cs typeface="Times New Roman" panose="02020603050405020304" pitchFamily="18" charset="0"/>
              </a:rPr>
              <a:t>;</a:t>
            </a:r>
          </a:p>
          <a:p>
            <a:pPr marL="0" indent="0">
              <a:buNone/>
            </a:pPr>
            <a:r>
              <a:rPr lang="en-US" dirty="0">
                <a:cs typeface="Times New Roman" panose="02020603050405020304" pitchFamily="18" charset="0"/>
              </a:rPr>
              <a:t> ritonavir (Norvir)  </a:t>
            </a:r>
          </a:p>
          <a:p>
            <a:pPr marL="0" indent="0">
              <a:buNone/>
            </a:pPr>
            <a:r>
              <a:rPr lang="en-US" dirty="0">
                <a:cs typeface="Times New Roman" panose="02020603050405020304" pitchFamily="18" charset="0"/>
              </a:rPr>
              <a:t> Saquinavir (Invirase) </a:t>
            </a:r>
          </a:p>
          <a:p>
            <a:pPr marL="0" indent="0">
              <a:buNone/>
            </a:pPr>
            <a:r>
              <a:rPr lang="en-US" dirty="0">
                <a:cs typeface="Times New Roman" panose="02020603050405020304" pitchFamily="18" charset="0"/>
              </a:rPr>
              <a:t>Indinavir (Crixivan) </a:t>
            </a:r>
          </a:p>
          <a:p>
            <a:pPr marL="0" indent="0">
              <a:buNone/>
            </a:pPr>
            <a:r>
              <a:rPr lang="en-US" dirty="0">
                <a:cs typeface="Times New Roman" panose="02020603050405020304" pitchFamily="18" charset="0"/>
              </a:rPr>
              <a:t> Amprenavir (Agenerase) </a:t>
            </a:r>
          </a:p>
          <a:p>
            <a:pPr marL="0" indent="0">
              <a:buNone/>
            </a:pPr>
            <a:r>
              <a:rPr lang="en-US" dirty="0">
                <a:cs typeface="Times New Roman" panose="02020603050405020304" pitchFamily="18" charset="0"/>
              </a:rPr>
              <a:t>Nelfinavir (Viracept) </a:t>
            </a:r>
          </a:p>
          <a:p>
            <a:pPr marL="0" indent="0">
              <a:buNone/>
            </a:pPr>
            <a:r>
              <a:rPr lang="en-US" dirty="0">
                <a:cs typeface="Times New Roman" panose="02020603050405020304" pitchFamily="18" charset="0"/>
              </a:rPr>
              <a:t> </a:t>
            </a:r>
            <a:r>
              <a:rPr lang="en-US" b="1" dirty="0">
                <a:cs typeface="Times New Roman" panose="02020603050405020304" pitchFamily="18" charset="0"/>
              </a:rPr>
              <a:t>Mechanism Of Action </a:t>
            </a:r>
          </a:p>
          <a:p>
            <a:pPr marL="0" indent="0">
              <a:buNone/>
            </a:pPr>
            <a:r>
              <a:rPr lang="en-US" dirty="0">
                <a:cs typeface="Times New Roman" panose="02020603050405020304" pitchFamily="18" charset="0"/>
              </a:rPr>
              <a:t>Protease inhibitors act against HIV-1 and HIV-2 to alter and inactivate the virus by inhibiting enzymes needed for HIV replication. </a:t>
            </a:r>
          </a:p>
          <a:p>
            <a:pPr marL="0" indent="0">
              <a:buNone/>
            </a:pPr>
            <a:r>
              <a:rPr lang="en-US" dirty="0">
                <a:cs typeface="Times New Roman" panose="02020603050405020304" pitchFamily="18" charset="0"/>
              </a:rPr>
              <a:t> </a:t>
            </a:r>
          </a:p>
        </p:txBody>
      </p:sp>
    </p:spTree>
    <p:extLst>
      <p:ext uri="{BB962C8B-B14F-4D97-AF65-F5344CB8AC3E}">
        <p14:creationId xmlns:p14="http://schemas.microsoft.com/office/powerpoint/2010/main" val="238336696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pPr marL="0" indent="0">
              <a:buNone/>
            </a:pPr>
            <a:r>
              <a:rPr lang="en-US" b="1" dirty="0">
                <a:cs typeface="Times New Roman" panose="02020603050405020304" pitchFamily="18" charset="0"/>
              </a:rPr>
              <a:t>Indication</a:t>
            </a:r>
          </a:p>
          <a:p>
            <a:pPr marL="0" indent="0">
              <a:buNone/>
            </a:pPr>
            <a:r>
              <a:rPr lang="en-US" b="1" dirty="0">
                <a:cs typeface="Times New Roman" panose="02020603050405020304" pitchFamily="18" charset="0"/>
              </a:rPr>
              <a:t> </a:t>
            </a:r>
            <a:r>
              <a:rPr lang="en-US" dirty="0">
                <a:cs typeface="Times New Roman" panose="02020603050405020304" pitchFamily="18" charset="0"/>
              </a:rPr>
              <a:t>Used to treat HIV infections </a:t>
            </a:r>
          </a:p>
          <a:p>
            <a:pPr marL="0" indent="0">
              <a:buNone/>
            </a:pPr>
            <a:r>
              <a:rPr lang="en-US" dirty="0">
                <a:cs typeface="Times New Roman" panose="02020603050405020304" pitchFamily="18" charset="0"/>
              </a:rPr>
              <a:t>Should be used with another antiretroviral medication to reduce medication resistance</a:t>
            </a:r>
          </a:p>
          <a:p>
            <a:pPr marL="0" indent="0">
              <a:buNone/>
            </a:pPr>
            <a:r>
              <a:rPr lang="en-US" b="1" dirty="0">
                <a:solidFill>
                  <a:prstClr val="black"/>
                </a:solidFill>
                <a:cs typeface="Times New Roman" panose="02020603050405020304" pitchFamily="18" charset="0"/>
              </a:rPr>
              <a:t> Route of administration</a:t>
            </a:r>
            <a:r>
              <a:rPr lang="en-US" dirty="0">
                <a:solidFill>
                  <a:prstClr val="black"/>
                </a:solidFill>
                <a:cs typeface="Times New Roman" panose="02020603050405020304" pitchFamily="18" charset="0"/>
              </a:rPr>
              <a:t>: Oral</a:t>
            </a:r>
            <a:endParaRPr lang="en-US" dirty="0">
              <a:cs typeface="Times New Roman" panose="02020603050405020304" pitchFamily="18" charset="0"/>
            </a:endParaRPr>
          </a:p>
          <a:p>
            <a:endParaRPr lang="en-US" dirty="0"/>
          </a:p>
        </p:txBody>
      </p:sp>
    </p:spTree>
    <p:extLst>
      <p:ext uri="{BB962C8B-B14F-4D97-AF65-F5344CB8AC3E}">
        <p14:creationId xmlns:p14="http://schemas.microsoft.com/office/powerpoint/2010/main" val="424377658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0CF9F1-4F75-49A4-87A2-07DE85909AD1}"/>
              </a:ext>
            </a:extLst>
          </p:cNvPr>
          <p:cNvSpPr>
            <a:spLocks noGrp="1"/>
          </p:cNvSpPr>
          <p:nvPr>
            <p:ph type="title"/>
          </p:nvPr>
        </p:nvSpPr>
        <p:spPr>
          <a:xfrm>
            <a:off x="309093" y="218940"/>
            <a:ext cx="8577330" cy="875763"/>
          </a:xfrm>
        </p:spPr>
        <p:txBody>
          <a:bodyPr>
            <a:noAutofit/>
          </a:bodyPr>
          <a:lstStyle/>
          <a:p>
            <a:r>
              <a:rPr lang="en-US" sz="4000" dirty="0">
                <a:latin typeface="Times New Roman" panose="02020603050405020304" pitchFamily="18" charset="0"/>
                <a:cs typeface="Times New Roman" panose="02020603050405020304" pitchFamily="18" charset="0"/>
              </a:rPr>
              <a:t>Side/Adverse Effects Nursing Interventions/Client Education</a:t>
            </a:r>
          </a:p>
        </p:txBody>
      </p:sp>
      <p:sp>
        <p:nvSpPr>
          <p:cNvPr id="3" name="Content Placeholder 2">
            <a:extLst>
              <a:ext uri="{FF2B5EF4-FFF2-40B4-BE49-F238E27FC236}">
                <a16:creationId xmlns:a16="http://schemas.microsoft.com/office/drawing/2014/main" xmlns="" id="{9E352C04-8259-48AD-BA76-5754FA9E077B}"/>
              </a:ext>
            </a:extLst>
          </p:cNvPr>
          <p:cNvSpPr>
            <a:spLocks noGrp="1"/>
          </p:cNvSpPr>
          <p:nvPr>
            <p:ph idx="1"/>
          </p:nvPr>
        </p:nvSpPr>
        <p:spPr>
          <a:xfrm>
            <a:off x="309093" y="1210614"/>
            <a:ext cx="8409904" cy="5486400"/>
          </a:xfrm>
        </p:spPr>
        <p:txBody>
          <a:bodyPr>
            <a:noAutofit/>
          </a:bodyPr>
          <a:lstStyle/>
          <a:p>
            <a:r>
              <a:rPr lang="en-US" b="1" dirty="0">
                <a:cs typeface="Times New Roman" panose="02020603050405020304" pitchFamily="18" charset="0"/>
              </a:rPr>
              <a:t>Diabetes mellitus/hyperglycemia ;</a:t>
            </a:r>
            <a:r>
              <a:rPr lang="en-US" dirty="0">
                <a:cs typeface="Times New Roman" panose="02020603050405020304" pitchFamily="18" charset="0"/>
              </a:rPr>
              <a:t> Monitor serum glucose, </a:t>
            </a:r>
          </a:p>
          <a:p>
            <a:pPr marL="0" indent="0">
              <a:buNone/>
            </a:pPr>
            <a:r>
              <a:rPr lang="en-US" dirty="0">
                <a:cs typeface="Times New Roman" panose="02020603050405020304" pitchFamily="18" charset="0"/>
              </a:rPr>
              <a:t> Adjust diet and administer anti-diabetic medications as prescribed. Advise clients to monitor for increased thirst and urine output.</a:t>
            </a:r>
          </a:p>
          <a:p>
            <a:r>
              <a:rPr lang="en-US" dirty="0">
                <a:cs typeface="Times New Roman" panose="02020603050405020304" pitchFamily="18" charset="0"/>
              </a:rPr>
              <a:t> </a:t>
            </a:r>
            <a:r>
              <a:rPr lang="en-US" b="1" dirty="0">
                <a:cs typeface="Times New Roman" panose="02020603050405020304" pitchFamily="18" charset="0"/>
              </a:rPr>
              <a:t>hypersensitivity reaction; </a:t>
            </a:r>
          </a:p>
          <a:p>
            <a:pPr marL="0" indent="0">
              <a:buNone/>
            </a:pPr>
            <a:r>
              <a:rPr lang="en-US" dirty="0">
                <a:cs typeface="Times New Roman" panose="02020603050405020304" pitchFamily="18" charset="0"/>
              </a:rPr>
              <a:t>Monitor for rash. </a:t>
            </a:r>
          </a:p>
          <a:p>
            <a:pPr marL="0" indent="0">
              <a:buNone/>
            </a:pPr>
            <a:r>
              <a:rPr lang="en-US" dirty="0">
                <a:cs typeface="Times New Roman" panose="02020603050405020304" pitchFamily="18" charset="0"/>
              </a:rPr>
              <a:t>Notify the provider if rash develops. </a:t>
            </a:r>
          </a:p>
          <a:p>
            <a:r>
              <a:rPr lang="en-US" b="1" dirty="0">
                <a:solidFill>
                  <a:prstClr val="black"/>
                </a:solidFill>
                <a:cs typeface="Times New Roman" panose="02020603050405020304" pitchFamily="18" charset="0"/>
              </a:rPr>
              <a:t>Nausea </a:t>
            </a:r>
            <a:r>
              <a:rPr lang="en-US" b="1" dirty="0">
                <a:cs typeface="Times New Roman" panose="02020603050405020304" pitchFamily="18" charset="0"/>
              </a:rPr>
              <a:t>and vomiting; </a:t>
            </a:r>
            <a:r>
              <a:rPr lang="en-US" dirty="0">
                <a:cs typeface="Times New Roman" panose="02020603050405020304" pitchFamily="18" charset="0"/>
              </a:rPr>
              <a:t>Take medication with food to reduce GI effects and increase absorption</a:t>
            </a:r>
            <a:r>
              <a:rPr lang="en-US" dirty="0" smtClean="0">
                <a:cs typeface="Times New Roman" panose="02020603050405020304" pitchFamily="18" charset="0"/>
              </a:rPr>
              <a:t>.</a:t>
            </a:r>
            <a:endParaRPr lang="en-US" dirty="0">
              <a:cs typeface="Times New Roman" panose="02020603050405020304" pitchFamily="18" charset="0"/>
            </a:endParaRPr>
          </a:p>
        </p:txBody>
      </p:sp>
    </p:spTree>
    <p:extLst>
      <p:ext uri="{BB962C8B-B14F-4D97-AF65-F5344CB8AC3E}">
        <p14:creationId xmlns:p14="http://schemas.microsoft.com/office/powerpoint/2010/main" val="131251985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b="1" dirty="0">
                <a:cs typeface="Times New Roman" panose="02020603050405020304" pitchFamily="18" charset="0"/>
              </a:rPr>
              <a:t>Elevated serum lipids </a:t>
            </a:r>
          </a:p>
          <a:p>
            <a:r>
              <a:rPr lang="en-US" dirty="0">
                <a:cs typeface="Times New Roman" panose="02020603050405020304" pitchFamily="18" charset="0"/>
              </a:rPr>
              <a:t>Monitor for hyperlipidemia. </a:t>
            </a:r>
          </a:p>
          <a:p>
            <a:r>
              <a:rPr lang="en-US" dirty="0">
                <a:cs typeface="Times New Roman" panose="02020603050405020304" pitchFamily="18" charset="0"/>
              </a:rPr>
              <a:t>Adjust diet.  </a:t>
            </a:r>
          </a:p>
          <a:p>
            <a:r>
              <a:rPr lang="en-US" b="1" dirty="0">
                <a:cs typeface="Times New Roman" panose="02020603050405020304" pitchFamily="18" charset="0"/>
              </a:rPr>
              <a:t>Thrombocytopenia, leukopenia</a:t>
            </a:r>
          </a:p>
          <a:p>
            <a:r>
              <a:rPr lang="en-US" dirty="0">
                <a:cs typeface="Times New Roman" panose="02020603050405020304" pitchFamily="18" charset="0"/>
              </a:rPr>
              <a:t> Monitor CBC. Monitor for signs of infection (fever, sore throat). Monitor for bleeding, blood in stool and bruising</a:t>
            </a:r>
          </a:p>
          <a:p>
            <a:endParaRPr lang="en-US" dirty="0"/>
          </a:p>
        </p:txBody>
      </p:sp>
    </p:spTree>
    <p:extLst>
      <p:ext uri="{BB962C8B-B14F-4D97-AF65-F5344CB8AC3E}">
        <p14:creationId xmlns:p14="http://schemas.microsoft.com/office/powerpoint/2010/main" val="373840027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3F735A-9FA5-4288-8037-26AAD5E62133}"/>
              </a:ext>
            </a:extLst>
          </p:cNvPr>
          <p:cNvSpPr>
            <a:spLocks noGrp="1"/>
          </p:cNvSpPr>
          <p:nvPr>
            <p:ph type="title"/>
          </p:nvPr>
        </p:nvSpPr>
        <p:spPr>
          <a:xfrm>
            <a:off x="213783" y="0"/>
            <a:ext cx="8301567" cy="1325563"/>
          </a:xfrm>
        </p:spPr>
        <p:txBody>
          <a:bodyPr>
            <a:normAutofit fontScale="90000"/>
          </a:bodyPr>
          <a:lstStyle/>
          <a:p>
            <a:r>
              <a:rPr lang="en-US" b="1" dirty="0"/>
              <a:t>Medication/Food Interactions Nursing Interventions/Client Education</a:t>
            </a:r>
          </a:p>
        </p:txBody>
      </p:sp>
      <p:sp>
        <p:nvSpPr>
          <p:cNvPr id="3" name="Content Placeholder 2">
            <a:extLst>
              <a:ext uri="{FF2B5EF4-FFF2-40B4-BE49-F238E27FC236}">
                <a16:creationId xmlns:a16="http://schemas.microsoft.com/office/drawing/2014/main" xmlns="" id="{C4CA8334-9F9B-4973-9323-E38E13DD1516}"/>
              </a:ext>
            </a:extLst>
          </p:cNvPr>
          <p:cNvSpPr>
            <a:spLocks noGrp="1"/>
          </p:cNvSpPr>
          <p:nvPr>
            <p:ph idx="1"/>
          </p:nvPr>
        </p:nvSpPr>
        <p:spPr>
          <a:xfrm>
            <a:off x="437882" y="1133341"/>
            <a:ext cx="8281116" cy="5512158"/>
          </a:xfrm>
        </p:spPr>
        <p:txBody>
          <a:bodyPr>
            <a:noAutofit/>
          </a:bodyPr>
          <a:lstStyle/>
          <a:p>
            <a:r>
              <a:rPr lang="en-US" b="1" dirty="0"/>
              <a:t>Ritonavir may cause these medications to accumulate to toxic levels: Bupropion, carbamazepine, diazepam, lidocaine, prednisone clozapine, lovastatin, simvastatin, alprazolam, and ergotamine. </a:t>
            </a:r>
          </a:p>
          <a:p>
            <a:pPr marL="0" indent="0">
              <a:buNone/>
            </a:pPr>
            <a:r>
              <a:rPr lang="en-US" dirty="0"/>
              <a:t> Avoid concurrent use.</a:t>
            </a:r>
          </a:p>
          <a:p>
            <a:r>
              <a:rPr lang="en-US" b="1" dirty="0"/>
              <a:t> Ritonavir may increase medication levels of sildenafil, tadalafil, and vardenafil. </a:t>
            </a:r>
          </a:p>
          <a:p>
            <a:pPr marL="0" indent="0">
              <a:buNone/>
            </a:pPr>
            <a:r>
              <a:rPr lang="en-US" dirty="0"/>
              <a:t> Use with caution. Dosages of these medications may need to be reduced. </a:t>
            </a:r>
          </a:p>
          <a:p>
            <a:r>
              <a:rPr lang="en-US" b="1" dirty="0"/>
              <a:t>Ritonavir decreases levels of ethynyl estradiol in oral contraceptives</a:t>
            </a:r>
            <a:r>
              <a:rPr lang="en-US" dirty="0"/>
              <a:t>.  Instruct clients to use an alternative form of birth control.</a:t>
            </a:r>
          </a:p>
        </p:txBody>
      </p:sp>
    </p:spTree>
    <p:extLst>
      <p:ext uri="{BB962C8B-B14F-4D97-AF65-F5344CB8AC3E}">
        <p14:creationId xmlns:p14="http://schemas.microsoft.com/office/powerpoint/2010/main" val="169204996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0CD8C-0C50-4778-8359-E56E6621CDC5}"/>
              </a:ext>
            </a:extLst>
          </p:cNvPr>
          <p:cNvSpPr>
            <a:spLocks noGrp="1"/>
          </p:cNvSpPr>
          <p:nvPr>
            <p:ph type="title"/>
          </p:nvPr>
        </p:nvSpPr>
        <p:spPr>
          <a:xfrm>
            <a:off x="628649" y="155508"/>
            <a:ext cx="7886700" cy="926318"/>
          </a:xfrm>
        </p:spPr>
        <p:txBody>
          <a:bodyPr/>
          <a:lstStyle/>
          <a:p>
            <a:pPr algn="ctr"/>
            <a:r>
              <a:rPr lang="en-US" b="1" dirty="0" smtClean="0"/>
              <a:t>Entry/fusion </a:t>
            </a:r>
            <a:r>
              <a:rPr lang="en-US" b="1" dirty="0"/>
              <a:t>inhibitors</a:t>
            </a:r>
          </a:p>
        </p:txBody>
      </p:sp>
      <p:sp>
        <p:nvSpPr>
          <p:cNvPr id="3" name="Content Placeholder 2">
            <a:extLst>
              <a:ext uri="{FF2B5EF4-FFF2-40B4-BE49-F238E27FC236}">
                <a16:creationId xmlns:a16="http://schemas.microsoft.com/office/drawing/2014/main" xmlns="" id="{23725F54-B74E-4267-9F9F-3B1B38AE38BA}"/>
              </a:ext>
            </a:extLst>
          </p:cNvPr>
          <p:cNvSpPr>
            <a:spLocks noGrp="1"/>
          </p:cNvSpPr>
          <p:nvPr>
            <p:ph idx="1"/>
          </p:nvPr>
        </p:nvSpPr>
        <p:spPr>
          <a:xfrm>
            <a:off x="628649" y="1081826"/>
            <a:ext cx="8232015" cy="5409126"/>
          </a:xfrm>
        </p:spPr>
        <p:txBody>
          <a:bodyPr>
            <a:normAutofit/>
          </a:bodyPr>
          <a:lstStyle/>
          <a:p>
            <a:pPr marL="0" indent="0">
              <a:buNone/>
            </a:pPr>
            <a:r>
              <a:rPr lang="en-US" b="1" dirty="0"/>
              <a:t>Enfuvirtide </a:t>
            </a:r>
            <a:r>
              <a:rPr lang="en-US" dirty="0"/>
              <a:t>this is the first antiretroviral to target the host cell attachment.</a:t>
            </a:r>
          </a:p>
          <a:p>
            <a:pPr marL="0" indent="0">
              <a:buNone/>
            </a:pPr>
            <a:r>
              <a:rPr lang="en-US" b="1" dirty="0"/>
              <a:t>Mechanism of action/pharmacodynamics</a:t>
            </a:r>
          </a:p>
          <a:p>
            <a:r>
              <a:rPr lang="en-US" dirty="0"/>
              <a:t>It inhibits fusion of the cellular and viral membranes.</a:t>
            </a:r>
          </a:p>
          <a:p>
            <a:pPr marL="0" indent="0">
              <a:buNone/>
            </a:pPr>
            <a:r>
              <a:rPr lang="en-US" b="1" dirty="0"/>
              <a:t>Pharmacokinetic</a:t>
            </a:r>
          </a:p>
          <a:p>
            <a:r>
              <a:rPr lang="en-US" dirty="0"/>
              <a:t>It is give by S.C. injection half life is 4hours.</a:t>
            </a:r>
          </a:p>
          <a:p>
            <a:pPr marL="0" indent="0">
              <a:buNone/>
            </a:pPr>
            <a:r>
              <a:rPr lang="en-US" b="1" dirty="0"/>
              <a:t>adverse effects  </a:t>
            </a:r>
          </a:p>
          <a:p>
            <a:r>
              <a:rPr lang="en-US" dirty="0"/>
              <a:t>Limited to mild injection site reactions</a:t>
            </a:r>
          </a:p>
          <a:p>
            <a:r>
              <a:rPr lang="en-US" dirty="0"/>
              <a:t>Hypersensitivity and peripheral neuropathy may occur.</a:t>
            </a:r>
          </a:p>
        </p:txBody>
      </p:sp>
    </p:spTree>
    <p:extLst>
      <p:ext uri="{BB962C8B-B14F-4D97-AF65-F5344CB8AC3E}">
        <p14:creationId xmlns:p14="http://schemas.microsoft.com/office/powerpoint/2010/main" val="353903108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74F50-AC3D-4D4D-B5F4-6720C46A8F49}"/>
              </a:ext>
            </a:extLst>
          </p:cNvPr>
          <p:cNvSpPr>
            <a:spLocks noGrp="1"/>
          </p:cNvSpPr>
          <p:nvPr>
            <p:ph type="title"/>
          </p:nvPr>
        </p:nvSpPr>
        <p:spPr/>
        <p:txBody>
          <a:bodyPr/>
          <a:lstStyle/>
          <a:p>
            <a:r>
              <a:rPr lang="en-US" dirty="0"/>
              <a:t>Standard 1</a:t>
            </a:r>
            <a:r>
              <a:rPr lang="en-US" baseline="30000" dirty="0"/>
              <a:t>st</a:t>
            </a:r>
            <a:r>
              <a:rPr lang="en-US" dirty="0"/>
              <a:t> line regime for adults in Kenya</a:t>
            </a:r>
          </a:p>
        </p:txBody>
      </p:sp>
      <p:sp>
        <p:nvSpPr>
          <p:cNvPr id="3" name="Content Placeholder 2">
            <a:extLst>
              <a:ext uri="{FF2B5EF4-FFF2-40B4-BE49-F238E27FC236}">
                <a16:creationId xmlns:a16="http://schemas.microsoft.com/office/drawing/2014/main" xmlns="" id="{C95320E2-5438-4F50-8815-3FDF4F68CF1C}"/>
              </a:ext>
            </a:extLst>
          </p:cNvPr>
          <p:cNvSpPr>
            <a:spLocks noGrp="1"/>
          </p:cNvSpPr>
          <p:nvPr>
            <p:ph idx="1"/>
          </p:nvPr>
        </p:nvSpPr>
        <p:spPr/>
        <p:txBody>
          <a:bodyPr/>
          <a:lstStyle/>
          <a:p>
            <a:r>
              <a:rPr lang="en-US" dirty="0"/>
              <a:t>Stavudine (D4T)/Zidovudine (AZT)+ Lamivudine(3TC)+Nevirapine (NVP)</a:t>
            </a:r>
          </a:p>
          <a:p>
            <a:pPr marL="0" indent="0">
              <a:buNone/>
            </a:pPr>
            <a:r>
              <a:rPr lang="en-US" dirty="0"/>
              <a:t>OR</a:t>
            </a:r>
          </a:p>
          <a:p>
            <a:r>
              <a:rPr lang="en-US" dirty="0"/>
              <a:t>Stavudine (D4T)/Zidovudine (AZT) +Lamivudine (3TC)+ Efavirenz.</a:t>
            </a:r>
          </a:p>
          <a:p>
            <a:pPr marL="0" indent="0">
              <a:buNone/>
            </a:pPr>
            <a:r>
              <a:rPr lang="en-US" b="1" dirty="0"/>
              <a:t>Assignment</a:t>
            </a:r>
          </a:p>
          <a:p>
            <a:pPr marL="0" indent="0">
              <a:buNone/>
            </a:pPr>
            <a:r>
              <a:rPr lang="en-US" dirty="0"/>
              <a:t>Find out the standard 1</a:t>
            </a:r>
            <a:r>
              <a:rPr lang="en-US" baseline="30000" dirty="0"/>
              <a:t>st</a:t>
            </a:r>
            <a:r>
              <a:rPr lang="en-US" dirty="0"/>
              <a:t> line and the 2</a:t>
            </a:r>
            <a:r>
              <a:rPr lang="en-US" baseline="30000" dirty="0"/>
              <a:t>nd</a:t>
            </a:r>
            <a:r>
              <a:rPr lang="en-US" dirty="0"/>
              <a:t> line ART regime in children.</a:t>
            </a:r>
          </a:p>
        </p:txBody>
      </p:sp>
    </p:spTree>
    <p:extLst>
      <p:ext uri="{BB962C8B-B14F-4D97-AF65-F5344CB8AC3E}">
        <p14:creationId xmlns:p14="http://schemas.microsoft.com/office/powerpoint/2010/main" val="10149089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EB31F-5202-48BC-AB91-481A991C212F}"/>
              </a:ext>
            </a:extLst>
          </p:cNvPr>
          <p:cNvSpPr>
            <a:spLocks noGrp="1"/>
          </p:cNvSpPr>
          <p:nvPr>
            <p:ph type="title"/>
          </p:nvPr>
        </p:nvSpPr>
        <p:spPr>
          <a:xfrm>
            <a:off x="628650" y="365127"/>
            <a:ext cx="7886700" cy="703820"/>
          </a:xfrm>
        </p:spPr>
        <p:txBody>
          <a:bodyPr/>
          <a:lstStyle/>
          <a:p>
            <a:r>
              <a:rPr lang="en-US" dirty="0"/>
              <a:t>Conti.</a:t>
            </a:r>
          </a:p>
        </p:txBody>
      </p:sp>
      <p:sp>
        <p:nvSpPr>
          <p:cNvPr id="3" name="Content Placeholder 2">
            <a:extLst>
              <a:ext uri="{FF2B5EF4-FFF2-40B4-BE49-F238E27FC236}">
                <a16:creationId xmlns:a16="http://schemas.microsoft.com/office/drawing/2014/main" xmlns="" id="{765FAAE9-3AB8-40D3-9894-D9DBDDBBA2CA}"/>
              </a:ext>
            </a:extLst>
          </p:cNvPr>
          <p:cNvSpPr>
            <a:spLocks noGrp="1"/>
          </p:cNvSpPr>
          <p:nvPr>
            <p:ph idx="1"/>
          </p:nvPr>
        </p:nvSpPr>
        <p:spPr>
          <a:xfrm>
            <a:off x="628649" y="1068947"/>
            <a:ext cx="8116105" cy="5537915"/>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Animal sources: these</a:t>
            </a:r>
            <a:r>
              <a:rPr lang="en-US" dirty="0">
                <a:latin typeface="Times New Roman" panose="02020603050405020304" pitchFamily="18" charset="0"/>
                <a:cs typeface="Times New Roman" panose="02020603050405020304" pitchFamily="18" charset="0"/>
              </a:rPr>
              <a:t> are used to replace human chemicals that are not produced adequately due to disease or genetic problems e.g. </a:t>
            </a:r>
            <a:r>
              <a:rPr lang="en-US" b="1" dirty="0">
                <a:latin typeface="Times New Roman" panose="02020603050405020304" pitchFamily="18" charset="0"/>
                <a:cs typeface="Times New Roman" panose="02020603050405020304" pitchFamily="18" charset="0"/>
              </a:rPr>
              <a:t>insulin</a:t>
            </a:r>
            <a:r>
              <a:rPr lang="en-US" dirty="0">
                <a:latin typeface="Times New Roman" panose="02020603050405020304" pitchFamily="18" charset="0"/>
                <a:cs typeface="Times New Roman" panose="02020603050405020304" pitchFamily="18" charset="0"/>
              </a:rPr>
              <a:t> from pancreases of pigs and cows. </a:t>
            </a:r>
            <a:r>
              <a:rPr lang="en-US" b="1" dirty="0">
                <a:latin typeface="Times New Roman" panose="02020603050405020304" pitchFamily="18" charset="0"/>
                <a:cs typeface="Times New Roman" panose="02020603050405020304" pitchFamily="18" charset="0"/>
              </a:rPr>
              <a:t>Thyroid drugs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growth </a:t>
            </a:r>
            <a:r>
              <a:rPr lang="en-US" dirty="0">
                <a:latin typeface="Times New Roman" panose="02020603050405020304" pitchFamily="18" charset="0"/>
                <a:cs typeface="Times New Roman" panose="02020603050405020304" pitchFamily="18" charset="0"/>
              </a:rPr>
              <a:t>hormone</a:t>
            </a:r>
            <a:r>
              <a:rPr lang="en-US" b="1" dirty="0">
                <a:latin typeface="Times New Roman" panose="02020603050405020304" pitchFamily="18" charset="0"/>
                <a:cs typeface="Times New Roman" panose="02020603050405020304" pitchFamily="18" charset="0"/>
              </a:rPr>
              <a:t> preparations </a:t>
            </a:r>
            <a:r>
              <a:rPr lang="en-US" dirty="0">
                <a:latin typeface="Times New Roman" panose="02020603050405020304" pitchFamily="18" charset="0"/>
                <a:cs typeface="Times New Roman" panose="02020603050405020304" pitchFamily="18" charset="0"/>
              </a:rPr>
              <a:t>from animals hypothalamus. Despite these animal sources most of these products are being currently produced synthetically which  provides purer and safer products than animal sources.</a:t>
            </a:r>
          </a:p>
          <a:p>
            <a:pPr marL="0" indent="0">
              <a:buNone/>
            </a:pPr>
            <a:r>
              <a:rPr lang="en-US" dirty="0">
                <a:latin typeface="Times New Roman" panose="02020603050405020304" pitchFamily="18" charset="0"/>
                <a:cs typeface="Times New Roman" panose="02020603050405020304" pitchFamily="18" charset="0"/>
              </a:rPr>
              <a:t>c)</a:t>
            </a:r>
            <a:r>
              <a:rPr lang="en-US" b="1" dirty="0">
                <a:latin typeface="Times New Roman" panose="02020603050405020304" pitchFamily="18" charset="0"/>
                <a:cs typeface="Times New Roman" panose="02020603050405020304" pitchFamily="18" charset="0"/>
              </a:rPr>
              <a:t>Inorganic sources: </a:t>
            </a:r>
            <a:r>
              <a:rPr lang="en-US" dirty="0">
                <a:latin typeface="Times New Roman" panose="02020603050405020304" pitchFamily="18" charset="0"/>
                <a:cs typeface="Times New Roman" panose="02020603050405020304" pitchFamily="18" charset="0"/>
              </a:rPr>
              <a:t>salts of various elements have therapeutic effect in the human body e.g., </a:t>
            </a:r>
            <a:r>
              <a:rPr lang="en-US" b="1" dirty="0">
                <a:latin typeface="Times New Roman" panose="02020603050405020304" pitchFamily="18" charset="0"/>
                <a:cs typeface="Times New Roman" panose="02020603050405020304" pitchFamily="18" charset="0"/>
              </a:rPr>
              <a:t>aluminum </a:t>
            </a:r>
            <a:r>
              <a:rPr lang="en-US" dirty="0">
                <a:latin typeface="Times New Roman" panose="02020603050405020304" pitchFamily="18" charset="0"/>
                <a:cs typeface="Times New Roman" panose="02020603050405020304" pitchFamily="18" charset="0"/>
              </a:rPr>
              <a:t>  ( used as antacids),</a:t>
            </a:r>
            <a:r>
              <a:rPr lang="en-US" b="1" dirty="0">
                <a:latin typeface="Times New Roman" panose="02020603050405020304" pitchFamily="18" charset="0"/>
                <a:cs typeface="Times New Roman" panose="02020603050405020304" pitchFamily="18" charset="0"/>
              </a:rPr>
              <a:t>fluoride(</a:t>
            </a:r>
            <a:r>
              <a:rPr lang="en-US" dirty="0">
                <a:latin typeface="Times New Roman" panose="02020603050405020304" pitchFamily="18" charset="0"/>
                <a:cs typeface="Times New Roman" panose="02020603050405020304" pitchFamily="18" charset="0"/>
              </a:rPr>
              <a:t> used to prevent dental cavities and osteoporosis), </a:t>
            </a:r>
            <a:r>
              <a:rPr lang="en-US" b="1" dirty="0">
                <a:latin typeface="Times New Roman" panose="02020603050405020304" pitchFamily="18" charset="0"/>
                <a:cs typeface="Times New Roman" panose="02020603050405020304" pitchFamily="18" charset="0"/>
              </a:rPr>
              <a:t>gold( </a:t>
            </a:r>
            <a:r>
              <a:rPr lang="en-US" dirty="0">
                <a:latin typeface="Times New Roman" panose="02020603050405020304" pitchFamily="18" charset="0"/>
                <a:cs typeface="Times New Roman" panose="02020603050405020304" pitchFamily="18" charset="0"/>
              </a:rPr>
              <a:t>used  for rheumatoid arthritis)</a:t>
            </a:r>
            <a:r>
              <a:rPr lang="en-US" b="1" dirty="0">
                <a:latin typeface="Times New Roman" panose="02020603050405020304" pitchFamily="18" charset="0"/>
                <a:cs typeface="Times New Roman" panose="02020603050405020304" pitchFamily="18" charset="0"/>
              </a:rPr>
              <a:t>, iron( </a:t>
            </a:r>
            <a:r>
              <a:rPr lang="en-US" dirty="0">
                <a:latin typeface="Times New Roman" panose="02020603050405020304" pitchFamily="18" charset="0"/>
                <a:cs typeface="Times New Roman" panose="02020603050405020304" pitchFamily="18" charset="0"/>
              </a:rPr>
              <a:t>used for anemia) and </a:t>
            </a:r>
            <a:r>
              <a:rPr lang="en-US" b="1" dirty="0">
                <a:latin typeface="Times New Roman" panose="02020603050405020304" pitchFamily="18" charset="0"/>
                <a:cs typeface="Times New Roman" panose="02020603050405020304" pitchFamily="18" charset="0"/>
              </a:rPr>
              <a:t>potassium</a:t>
            </a:r>
            <a:r>
              <a:rPr lang="en-US" dirty="0">
                <a:latin typeface="Times New Roman" panose="02020603050405020304" pitchFamily="18" charset="0"/>
                <a:cs typeface="Times New Roman" panose="02020603050405020304" pitchFamily="18" charset="0"/>
              </a:rPr>
              <a:t> (used in potassium K+ supplements.)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088522"/>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a:t>ANALGESICS, NON STEROIDAL ANTI INFLAMMATORY DRUGS(NSAIDS)</a:t>
            </a:r>
            <a:endParaRPr lang="en-US" sz="4000" dirty="0"/>
          </a:p>
        </p:txBody>
      </p:sp>
    </p:spTree>
    <p:extLst>
      <p:ext uri="{BB962C8B-B14F-4D97-AF65-F5344CB8AC3E}">
        <p14:creationId xmlns:p14="http://schemas.microsoft.com/office/powerpoint/2010/main" val="398934209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96099-3DE7-4FA2-8AE6-EC315CE9E3F1}"/>
              </a:ext>
            </a:extLst>
          </p:cNvPr>
          <p:cNvSpPr>
            <a:spLocks noGrp="1"/>
          </p:cNvSpPr>
          <p:nvPr>
            <p:ph type="title"/>
          </p:nvPr>
        </p:nvSpPr>
        <p:spPr>
          <a:xfrm>
            <a:off x="621942" y="0"/>
            <a:ext cx="7886700" cy="1051551"/>
          </a:xfrm>
        </p:spPr>
        <p:txBody>
          <a:bodyPr>
            <a:normAutofit fontScale="90000"/>
          </a:bodyPr>
          <a:lstStyle/>
          <a:p>
            <a:r>
              <a:rPr lang="en-US" dirty="0"/>
              <a:t> </a:t>
            </a:r>
            <a:r>
              <a:rPr lang="en-US" b="1" dirty="0"/>
              <a:t>ANALGESICS, NON STEROIDAL ANTI INFLAMMATORY DRUGS(NSAIDS)</a:t>
            </a:r>
          </a:p>
        </p:txBody>
      </p:sp>
      <p:sp>
        <p:nvSpPr>
          <p:cNvPr id="3" name="Content Placeholder 2">
            <a:extLst>
              <a:ext uri="{FF2B5EF4-FFF2-40B4-BE49-F238E27FC236}">
                <a16:creationId xmlns:a16="http://schemas.microsoft.com/office/drawing/2014/main" xmlns="" id="{12CF3F52-6D5D-46F5-840D-4254A20B6522}"/>
              </a:ext>
            </a:extLst>
          </p:cNvPr>
          <p:cNvSpPr>
            <a:spLocks noGrp="1"/>
          </p:cNvSpPr>
          <p:nvPr>
            <p:ph idx="1"/>
          </p:nvPr>
        </p:nvSpPr>
        <p:spPr>
          <a:xfrm>
            <a:off x="463639" y="1051550"/>
            <a:ext cx="8448541" cy="5709857"/>
          </a:xfrm>
        </p:spPr>
        <p:txBody>
          <a:bodyPr>
            <a:noAutofit/>
          </a:bodyPr>
          <a:lstStyle/>
          <a:p>
            <a:r>
              <a:rPr lang="en-US" dirty="0"/>
              <a:t>Analgesics  may be defined as any member or group of drugs used to achieve analgesia, relief from </a:t>
            </a:r>
            <a:r>
              <a:rPr lang="en-US" b="1" dirty="0"/>
              <a:t>pain. </a:t>
            </a:r>
            <a:endParaRPr lang="en-US" b="1" dirty="0" smtClean="0"/>
          </a:p>
          <a:p>
            <a:r>
              <a:rPr lang="en-US" dirty="0" smtClean="0"/>
              <a:t>They </a:t>
            </a:r>
            <a:r>
              <a:rPr lang="en-US" dirty="0"/>
              <a:t>relieve pain without causing any loss of consciousness.</a:t>
            </a:r>
          </a:p>
          <a:p>
            <a:r>
              <a:rPr lang="en-US" dirty="0"/>
              <a:t>Analgesics drug works in various ways on the periphery and the CNS.</a:t>
            </a:r>
          </a:p>
          <a:p>
            <a:r>
              <a:rPr lang="en-US" dirty="0"/>
              <a:t>NSAIDs are referred to as non narcotic analgesics or non-opioid analgesics. </a:t>
            </a:r>
          </a:p>
          <a:p>
            <a:r>
              <a:rPr lang="en-US" dirty="0"/>
              <a:t>They differ from opioids in the aspects;</a:t>
            </a:r>
          </a:p>
          <a:p>
            <a:pPr marL="0" indent="0">
              <a:buNone/>
            </a:pPr>
            <a:r>
              <a:rPr lang="en-US" dirty="0"/>
              <a:t>        </a:t>
            </a:r>
            <a:r>
              <a:rPr lang="en-US" dirty="0" smtClean="0"/>
              <a:t>-</a:t>
            </a:r>
            <a:r>
              <a:rPr lang="en-US" sz="2400" dirty="0"/>
              <a:t>they are less potent</a:t>
            </a:r>
          </a:p>
          <a:p>
            <a:pPr marL="0" indent="0">
              <a:buNone/>
            </a:pPr>
            <a:r>
              <a:rPr lang="en-US" sz="2400" dirty="0"/>
              <a:t>         -fail to produce drowsiness or CNS depression</a:t>
            </a:r>
          </a:p>
          <a:p>
            <a:pPr marL="0" indent="0">
              <a:buNone/>
            </a:pPr>
            <a:r>
              <a:rPr lang="en-US" sz="2400" dirty="0"/>
              <a:t>         -non additive in nature</a:t>
            </a:r>
          </a:p>
          <a:p>
            <a:pPr marL="0" indent="0">
              <a:buNone/>
            </a:pPr>
            <a:r>
              <a:rPr lang="en-US" sz="2400" dirty="0"/>
              <a:t>         -posses anti inflammatory/antipyretic activities</a:t>
            </a:r>
          </a:p>
        </p:txBody>
      </p:sp>
    </p:spTree>
    <p:extLst>
      <p:ext uri="{BB962C8B-B14F-4D97-AF65-F5344CB8AC3E}">
        <p14:creationId xmlns:p14="http://schemas.microsoft.com/office/powerpoint/2010/main" val="390153182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21F9DC-49D5-42B6-8BD5-CEA10909A55B}"/>
              </a:ext>
            </a:extLst>
          </p:cNvPr>
          <p:cNvSpPr>
            <a:spLocks noGrp="1"/>
          </p:cNvSpPr>
          <p:nvPr>
            <p:ph type="title"/>
          </p:nvPr>
        </p:nvSpPr>
        <p:spPr>
          <a:xfrm>
            <a:off x="628650" y="0"/>
            <a:ext cx="7886700" cy="811369"/>
          </a:xfrm>
        </p:spPr>
        <p:txBody>
          <a:bodyPr>
            <a:normAutofit/>
          </a:bodyPr>
          <a:lstStyle/>
          <a:p>
            <a:r>
              <a:rPr lang="en-US" dirty="0"/>
              <a:t>                 NSAIDs cont.’</a:t>
            </a:r>
          </a:p>
        </p:txBody>
      </p:sp>
      <p:sp>
        <p:nvSpPr>
          <p:cNvPr id="3" name="Content Placeholder 2">
            <a:extLst>
              <a:ext uri="{FF2B5EF4-FFF2-40B4-BE49-F238E27FC236}">
                <a16:creationId xmlns:a16="http://schemas.microsoft.com/office/drawing/2014/main" xmlns="" id="{92E5FF41-DD24-4465-AF3A-5F96D68E46CF}"/>
              </a:ext>
            </a:extLst>
          </p:cNvPr>
          <p:cNvSpPr>
            <a:spLocks noGrp="1"/>
          </p:cNvSpPr>
          <p:nvPr>
            <p:ph idx="1"/>
          </p:nvPr>
        </p:nvSpPr>
        <p:spPr>
          <a:xfrm>
            <a:off x="628650" y="721217"/>
            <a:ext cx="8025953" cy="5898524"/>
          </a:xfrm>
        </p:spPr>
        <p:txBody>
          <a:bodyPr>
            <a:noAutofit/>
          </a:bodyPr>
          <a:lstStyle/>
          <a:p>
            <a:r>
              <a:rPr lang="en-US" b="1" dirty="0"/>
              <a:t>1st generation NSAIDs (COX-1 and COX-2 inhibitors):</a:t>
            </a:r>
          </a:p>
          <a:p>
            <a:r>
              <a:rPr lang="en-US" dirty="0"/>
              <a:t>  Aspirin </a:t>
            </a:r>
          </a:p>
          <a:p>
            <a:r>
              <a:rPr lang="en-US" dirty="0"/>
              <a:t> Ibuprofen (Motrin, Advil) </a:t>
            </a:r>
          </a:p>
          <a:p>
            <a:r>
              <a:rPr lang="en-US" dirty="0"/>
              <a:t> Naproxen (Naprosyn) </a:t>
            </a:r>
          </a:p>
          <a:p>
            <a:r>
              <a:rPr lang="en-US" dirty="0"/>
              <a:t> Indomethacin (Indocin) </a:t>
            </a:r>
          </a:p>
          <a:p>
            <a:r>
              <a:rPr lang="en-US" dirty="0"/>
              <a:t> Diclofenac (Voltaren) </a:t>
            </a:r>
          </a:p>
          <a:p>
            <a:r>
              <a:rPr lang="en-US" dirty="0"/>
              <a:t>Ketorolac (Toradol) </a:t>
            </a:r>
          </a:p>
          <a:p>
            <a:r>
              <a:rPr lang="en-US" dirty="0"/>
              <a:t> Meloxicam (Mobic</a:t>
            </a:r>
            <a:r>
              <a:rPr lang="en-US" b="1" dirty="0"/>
              <a:t>)  </a:t>
            </a:r>
          </a:p>
          <a:p>
            <a:r>
              <a:rPr lang="en-US" b="1" dirty="0"/>
              <a:t>2nd generation NSAIDs (selective COX-2 Inhibitor</a:t>
            </a:r>
            <a:r>
              <a:rPr lang="en-US" dirty="0"/>
              <a:t>): </a:t>
            </a:r>
          </a:p>
          <a:p>
            <a:r>
              <a:rPr lang="en-US" dirty="0"/>
              <a:t> Celecoxib (Celebrex)</a:t>
            </a:r>
          </a:p>
        </p:txBody>
      </p:sp>
    </p:spTree>
    <p:extLst>
      <p:ext uri="{BB962C8B-B14F-4D97-AF65-F5344CB8AC3E}">
        <p14:creationId xmlns:p14="http://schemas.microsoft.com/office/powerpoint/2010/main" val="13136685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7AEFBE-19E3-427F-BE20-FE2DFC583D55}"/>
              </a:ext>
            </a:extLst>
          </p:cNvPr>
          <p:cNvSpPr>
            <a:spLocks noGrp="1"/>
          </p:cNvSpPr>
          <p:nvPr>
            <p:ph idx="1"/>
          </p:nvPr>
        </p:nvSpPr>
        <p:spPr>
          <a:xfrm>
            <a:off x="425003" y="476517"/>
            <a:ext cx="8293995" cy="5847009"/>
          </a:xfrm>
        </p:spPr>
        <p:txBody>
          <a:bodyPr>
            <a:noAutofit/>
          </a:bodyPr>
          <a:lstStyle/>
          <a:p>
            <a:pPr marL="0" indent="0">
              <a:buNone/>
            </a:pPr>
            <a:r>
              <a:rPr lang="en-US" b="1" dirty="0"/>
              <a:t>Mechanism of action</a:t>
            </a:r>
          </a:p>
          <a:p>
            <a:r>
              <a:rPr lang="en-US" dirty="0">
                <a:solidFill>
                  <a:prstClr val="black"/>
                </a:solidFill>
              </a:rPr>
              <a:t>Inhibition of prostaglandin synthase, also known as cox — Inhibition of COX-1 can result in decreased platelet aggregation and kidney damage.</a:t>
            </a:r>
          </a:p>
          <a:p>
            <a:r>
              <a:rPr lang="en-US" dirty="0">
                <a:solidFill>
                  <a:prstClr val="black"/>
                </a:solidFill>
              </a:rPr>
              <a:t> Inhibition of COX-2 results in decreased inflammation, fever, and pain.  </a:t>
            </a:r>
          </a:p>
          <a:p>
            <a:pPr marL="0" indent="0">
              <a:buNone/>
            </a:pPr>
            <a:r>
              <a:rPr lang="en-US" b="1" dirty="0">
                <a:solidFill>
                  <a:prstClr val="black"/>
                </a:solidFill>
              </a:rPr>
              <a:t>Therapeutic Uses /indication ( analgesic , antipyretic, and anti inflammatory) </a:t>
            </a:r>
          </a:p>
          <a:p>
            <a:r>
              <a:rPr lang="en-US" dirty="0">
                <a:solidFill>
                  <a:prstClr val="black"/>
                </a:solidFill>
              </a:rPr>
              <a:t> Inflammation suppression. </a:t>
            </a:r>
          </a:p>
          <a:p>
            <a:r>
              <a:rPr lang="en-US" dirty="0">
                <a:solidFill>
                  <a:prstClr val="black"/>
                </a:solidFill>
              </a:rPr>
              <a:t> Analgesia for mild to moderate pain, such as with osteoarthritis and rheumatoid arthritis. </a:t>
            </a:r>
          </a:p>
          <a:p>
            <a:r>
              <a:rPr lang="en-US" dirty="0">
                <a:solidFill>
                  <a:prstClr val="black"/>
                </a:solidFill>
              </a:rPr>
              <a:t> Fever reduction. </a:t>
            </a:r>
          </a:p>
          <a:p>
            <a:r>
              <a:rPr lang="en-US" dirty="0">
                <a:solidFill>
                  <a:prstClr val="black"/>
                </a:solidFill>
              </a:rPr>
              <a:t> Dysmenorrhea. </a:t>
            </a:r>
          </a:p>
        </p:txBody>
      </p:sp>
    </p:spTree>
    <p:extLst>
      <p:ext uri="{BB962C8B-B14F-4D97-AF65-F5344CB8AC3E}">
        <p14:creationId xmlns:p14="http://schemas.microsoft.com/office/powerpoint/2010/main" val="24752861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r>
              <a:rPr lang="en-US" dirty="0">
                <a:solidFill>
                  <a:prstClr val="black"/>
                </a:solidFill>
              </a:rPr>
              <a:t>Inhibition of platelet aggregation, which protects against stroke and myocardial infarction.</a:t>
            </a:r>
            <a:r>
              <a:rPr lang="en-US" dirty="0"/>
              <a:t> (aspirin)</a:t>
            </a:r>
          </a:p>
          <a:p>
            <a:r>
              <a:rPr lang="en-US" dirty="0"/>
              <a:t>The exception of acetaminophen which is  an analgesic and antipyretic. </a:t>
            </a:r>
          </a:p>
          <a:p>
            <a:endParaRPr lang="en-US" dirty="0"/>
          </a:p>
        </p:txBody>
      </p:sp>
    </p:spTree>
    <p:extLst>
      <p:ext uri="{BB962C8B-B14F-4D97-AF65-F5344CB8AC3E}">
        <p14:creationId xmlns:p14="http://schemas.microsoft.com/office/powerpoint/2010/main" val="291863243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1DD1D-3480-410B-ADF9-3105BB3C33C9}"/>
              </a:ext>
            </a:extLst>
          </p:cNvPr>
          <p:cNvSpPr>
            <a:spLocks noGrp="1"/>
          </p:cNvSpPr>
          <p:nvPr>
            <p:ph type="title"/>
          </p:nvPr>
        </p:nvSpPr>
        <p:spPr/>
        <p:txBody>
          <a:bodyPr/>
          <a:lstStyle/>
          <a:p>
            <a:r>
              <a:rPr lang="en-US" dirty="0"/>
              <a:t>Side/Adverse Effects Nursing Interventions/Client Education</a:t>
            </a:r>
          </a:p>
        </p:txBody>
      </p:sp>
      <p:sp>
        <p:nvSpPr>
          <p:cNvPr id="3" name="Content Placeholder 2">
            <a:extLst>
              <a:ext uri="{FF2B5EF4-FFF2-40B4-BE49-F238E27FC236}">
                <a16:creationId xmlns:a16="http://schemas.microsoft.com/office/drawing/2014/main" xmlns="" id="{4861278F-7EB0-4D86-9E28-E6A3E764B922}"/>
              </a:ext>
            </a:extLst>
          </p:cNvPr>
          <p:cNvSpPr>
            <a:spLocks noGrp="1"/>
          </p:cNvSpPr>
          <p:nvPr>
            <p:ph idx="1"/>
          </p:nvPr>
        </p:nvSpPr>
        <p:spPr/>
        <p:txBody>
          <a:bodyPr>
            <a:normAutofit fontScale="85000" lnSpcReduction="20000"/>
          </a:bodyPr>
          <a:lstStyle/>
          <a:p>
            <a:r>
              <a:rPr lang="en-US" dirty="0"/>
              <a:t> </a:t>
            </a:r>
            <a:r>
              <a:rPr lang="en-US" b="1" dirty="0"/>
              <a:t>Gastrointestinal discomfort (dyspepsia, abdominal pain, heartburn, nausea)</a:t>
            </a:r>
          </a:p>
          <a:p>
            <a:r>
              <a:rPr lang="en-US" b="1" dirty="0"/>
              <a:t> Damage to gastric mucosa may lead to GI bleeding and perforation, especially with long-term use. </a:t>
            </a:r>
            <a:r>
              <a:rPr lang="en-US" dirty="0"/>
              <a:t>•</a:t>
            </a:r>
          </a:p>
          <a:p>
            <a:r>
              <a:rPr lang="en-US" dirty="0"/>
              <a:t>Advise clients to take medication with food or with a full glass of water or milk. </a:t>
            </a:r>
          </a:p>
          <a:p>
            <a:r>
              <a:rPr lang="en-US" dirty="0"/>
              <a:t>Advise clients to avoid alcohol. </a:t>
            </a:r>
          </a:p>
          <a:p>
            <a:r>
              <a:rPr lang="en-US" dirty="0"/>
              <a:t> Observe for signs of bleeding (passage of black or dark-colored stools, severe abdominal pain, nausea, vomiting). </a:t>
            </a:r>
          </a:p>
          <a:p>
            <a:r>
              <a:rPr lang="en-US" dirty="0"/>
              <a:t>Administer a proton pump inhibitor, such as omeprazole (Prilosec), or an H2 receptor antagonist, such as ranitidine (Zantac) to decrease the risk of ulcer formation.  Use prophylaxis agents such as misoprostol (Cytotec). </a:t>
            </a:r>
          </a:p>
        </p:txBody>
      </p:sp>
    </p:spTree>
    <p:extLst>
      <p:ext uri="{BB962C8B-B14F-4D97-AF65-F5344CB8AC3E}">
        <p14:creationId xmlns:p14="http://schemas.microsoft.com/office/powerpoint/2010/main" val="27899177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B8E352-775D-4742-BB54-15BB96B8DA69}"/>
              </a:ext>
            </a:extLst>
          </p:cNvPr>
          <p:cNvSpPr>
            <a:spLocks noGrp="1"/>
          </p:cNvSpPr>
          <p:nvPr>
            <p:ph idx="1"/>
          </p:nvPr>
        </p:nvSpPr>
        <p:spPr>
          <a:xfrm>
            <a:off x="540912" y="193183"/>
            <a:ext cx="8062175" cy="6400799"/>
          </a:xfrm>
        </p:spPr>
        <p:txBody>
          <a:bodyPr>
            <a:normAutofit fontScale="92500" lnSpcReduction="10000"/>
          </a:bodyPr>
          <a:lstStyle/>
          <a:p>
            <a:pPr marL="0" indent="0" algn="ctr">
              <a:buNone/>
            </a:pPr>
            <a:r>
              <a:rPr lang="en-US" sz="3000" b="1" dirty="0" smtClean="0">
                <a:solidFill>
                  <a:prstClr val="black"/>
                </a:solidFill>
              </a:rPr>
              <a:t>side/adverse </a:t>
            </a:r>
            <a:r>
              <a:rPr lang="en-US" sz="3000" b="1" dirty="0">
                <a:solidFill>
                  <a:prstClr val="black"/>
                </a:solidFill>
              </a:rPr>
              <a:t>effects cont.’</a:t>
            </a:r>
          </a:p>
          <a:p>
            <a:pPr marL="0" indent="0">
              <a:buNone/>
            </a:pPr>
            <a:r>
              <a:rPr lang="en-US" sz="2400" b="1" dirty="0">
                <a:solidFill>
                  <a:prstClr val="black"/>
                </a:solidFill>
              </a:rPr>
              <a:t>Renal dysfunction (decreased urine output, weight gain from fluid retention, increased BUN and creatinine levels) </a:t>
            </a:r>
          </a:p>
          <a:p>
            <a:pPr lvl="0"/>
            <a:r>
              <a:rPr lang="en-US" sz="2400" dirty="0">
                <a:solidFill>
                  <a:prstClr val="black"/>
                </a:solidFill>
              </a:rPr>
              <a:t> Use cautiously with older adults and clients who have heart failure. </a:t>
            </a:r>
          </a:p>
          <a:p>
            <a:pPr lvl="0"/>
            <a:r>
              <a:rPr lang="en-US" sz="2400" dirty="0">
                <a:solidFill>
                  <a:prstClr val="black"/>
                </a:solidFill>
              </a:rPr>
              <a:t> Monitor I&amp;O and kidney function (BUN, creatinine). </a:t>
            </a:r>
          </a:p>
          <a:p>
            <a:pPr marL="0" indent="0">
              <a:buNone/>
            </a:pPr>
            <a:r>
              <a:rPr lang="en-US" sz="2400" dirty="0">
                <a:solidFill>
                  <a:prstClr val="black"/>
                </a:solidFill>
              </a:rPr>
              <a:t> </a:t>
            </a:r>
            <a:r>
              <a:rPr lang="en-US" sz="2400" b="1" dirty="0">
                <a:solidFill>
                  <a:prstClr val="black"/>
                </a:solidFill>
              </a:rPr>
              <a:t>Increased risk of heart attack and stroke (non aspirin NSAIDs) </a:t>
            </a:r>
          </a:p>
          <a:p>
            <a:pPr lvl="0"/>
            <a:r>
              <a:rPr lang="en-US" sz="2400" dirty="0">
                <a:solidFill>
                  <a:prstClr val="black"/>
                </a:solidFill>
              </a:rPr>
              <a:t> Use the smallest effective dose for clients with known cardiovascular disease. </a:t>
            </a:r>
          </a:p>
          <a:p>
            <a:pPr lvl="0"/>
            <a:r>
              <a:rPr lang="en-US" sz="2400" dirty="0">
                <a:solidFill>
                  <a:prstClr val="black"/>
                </a:solidFill>
              </a:rPr>
              <a:t>Salicylism may occur with aspirin. Signs and symptoms include tinnitus, sweating, headache and dizziness, and respiratory alkalosis. </a:t>
            </a:r>
          </a:p>
          <a:p>
            <a:pPr lvl="0"/>
            <a:r>
              <a:rPr lang="en-US" sz="2400" dirty="0">
                <a:solidFill>
                  <a:prstClr val="black"/>
                </a:solidFill>
              </a:rPr>
              <a:t> Advise clients to notify the provider and to stop taking aspirin if symptoms occur. </a:t>
            </a:r>
          </a:p>
          <a:p>
            <a:pPr lvl="0"/>
            <a:r>
              <a:rPr lang="en-US" sz="2400" dirty="0">
                <a:solidFill>
                  <a:prstClr val="black"/>
                </a:solidFill>
              </a:rPr>
              <a:t> </a:t>
            </a:r>
            <a:r>
              <a:rPr lang="en-US" sz="2400" dirty="0" err="1">
                <a:solidFill>
                  <a:prstClr val="black"/>
                </a:solidFill>
              </a:rPr>
              <a:t>Reyer</a:t>
            </a:r>
            <a:r>
              <a:rPr lang="en-US" sz="2400" dirty="0">
                <a:solidFill>
                  <a:prstClr val="black"/>
                </a:solidFill>
              </a:rPr>
              <a:t> syndrome is rare, but serious in childhood. </a:t>
            </a:r>
          </a:p>
          <a:p>
            <a:pPr lvl="0"/>
            <a:r>
              <a:rPr lang="en-US" sz="2400" dirty="0">
                <a:solidFill>
                  <a:prstClr val="black"/>
                </a:solidFill>
              </a:rPr>
              <a:t>This occurs when aspirin is used for fever reduction in children who have a viral illness, such as chickenpox or influenza </a:t>
            </a:r>
          </a:p>
          <a:p>
            <a:pPr lvl="0"/>
            <a:r>
              <a:rPr lang="en-US" sz="2400" dirty="0">
                <a:solidFill>
                  <a:prstClr val="black"/>
                </a:solidFill>
              </a:rPr>
              <a:t> Advise clients to avoid giving aspirin when a child has a viral illness, such as chickenpox or influenza. </a:t>
            </a:r>
          </a:p>
        </p:txBody>
      </p:sp>
    </p:spTree>
    <p:extLst>
      <p:ext uri="{BB962C8B-B14F-4D97-AF65-F5344CB8AC3E}">
        <p14:creationId xmlns:p14="http://schemas.microsoft.com/office/powerpoint/2010/main" val="398240404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659A2-C306-4402-8CF7-34ED772D0AFA}"/>
              </a:ext>
            </a:extLst>
          </p:cNvPr>
          <p:cNvSpPr>
            <a:spLocks noGrp="1"/>
          </p:cNvSpPr>
          <p:nvPr>
            <p:ph type="title"/>
          </p:nvPr>
        </p:nvSpPr>
        <p:spPr/>
        <p:txBody>
          <a:bodyPr/>
          <a:lstStyle/>
          <a:p>
            <a:r>
              <a:rPr lang="en-US" b="1" dirty="0"/>
              <a:t>Complication and adverse effects cont.’</a:t>
            </a:r>
          </a:p>
        </p:txBody>
      </p:sp>
      <p:sp>
        <p:nvSpPr>
          <p:cNvPr id="3" name="Content Placeholder 2">
            <a:extLst>
              <a:ext uri="{FF2B5EF4-FFF2-40B4-BE49-F238E27FC236}">
                <a16:creationId xmlns:a16="http://schemas.microsoft.com/office/drawing/2014/main" xmlns="" id="{768C62A4-F0D7-4E06-996C-5BEF3E961200}"/>
              </a:ext>
            </a:extLst>
          </p:cNvPr>
          <p:cNvSpPr>
            <a:spLocks noGrp="1"/>
          </p:cNvSpPr>
          <p:nvPr>
            <p:ph idx="1"/>
          </p:nvPr>
        </p:nvSpPr>
        <p:spPr/>
        <p:txBody>
          <a:bodyPr>
            <a:normAutofit fontScale="92500" lnSpcReduction="20000"/>
          </a:bodyPr>
          <a:lstStyle/>
          <a:p>
            <a:pPr marL="0" indent="0">
              <a:buNone/>
            </a:pPr>
            <a:r>
              <a:rPr lang="en-US" sz="2625" b="1" dirty="0"/>
              <a:t>Aspirin toxicity</a:t>
            </a:r>
            <a:r>
              <a:rPr lang="en-US" b="1" dirty="0"/>
              <a:t> </a:t>
            </a:r>
          </a:p>
          <a:p>
            <a:r>
              <a:rPr lang="en-US" dirty="0"/>
              <a:t> Aspirin toxicity should be managed as a medical emergency in the hospital. </a:t>
            </a:r>
          </a:p>
          <a:p>
            <a:pPr marL="0" indent="0">
              <a:buNone/>
            </a:pPr>
            <a:r>
              <a:rPr lang="en-US" b="1" dirty="0"/>
              <a:t>Therapy includes:</a:t>
            </a:r>
          </a:p>
          <a:p>
            <a:r>
              <a:rPr lang="en-US" dirty="0"/>
              <a:t> Cooling with tepid water. </a:t>
            </a:r>
          </a:p>
          <a:p>
            <a:r>
              <a:rPr lang="en-US" dirty="0"/>
              <a:t>Correction of dehydration and electrolyte imbalance with IV fluids. </a:t>
            </a:r>
          </a:p>
          <a:p>
            <a:r>
              <a:rPr lang="en-US" dirty="0"/>
              <a:t> Reversal of acidosis and promotion of salicylate excretion with bicarbonate. </a:t>
            </a:r>
          </a:p>
          <a:p>
            <a:r>
              <a:rPr lang="en-US" dirty="0"/>
              <a:t> Gastric lavage  Activated charcoal may also be given to decrease absorption. </a:t>
            </a:r>
          </a:p>
          <a:p>
            <a:r>
              <a:rPr lang="en-US" dirty="0"/>
              <a:t> Hemodialysis may be indicated.</a:t>
            </a:r>
          </a:p>
        </p:txBody>
      </p:sp>
    </p:spTree>
    <p:extLst>
      <p:ext uri="{BB962C8B-B14F-4D97-AF65-F5344CB8AC3E}">
        <p14:creationId xmlns:p14="http://schemas.microsoft.com/office/powerpoint/2010/main" val="406116770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FDE7B-5014-4C92-9382-C98C153DF2C2}"/>
              </a:ext>
            </a:extLst>
          </p:cNvPr>
          <p:cNvSpPr>
            <a:spLocks noGrp="1"/>
          </p:cNvSpPr>
          <p:nvPr>
            <p:ph type="title"/>
          </p:nvPr>
        </p:nvSpPr>
        <p:spPr>
          <a:xfrm>
            <a:off x="718802" y="1"/>
            <a:ext cx="7886700" cy="914400"/>
          </a:xfrm>
        </p:spPr>
        <p:txBody>
          <a:bodyPr>
            <a:normAutofit/>
          </a:bodyPr>
          <a:lstStyle/>
          <a:p>
            <a:r>
              <a:rPr lang="en-US" sz="2700" b="1" dirty="0">
                <a:solidFill>
                  <a:prstClr val="black"/>
                </a:solidFill>
                <a:latin typeface="Calibri" panose="020F0502020204030204"/>
                <a:ea typeface="+mn-ea"/>
                <a:cs typeface="+mn-cs"/>
              </a:rPr>
              <a:t>Contraindications for aspirin and other 1st generation NSAIDs include</a:t>
            </a:r>
            <a:endParaRPr lang="en-US" sz="2700" dirty="0"/>
          </a:p>
        </p:txBody>
      </p:sp>
      <p:sp>
        <p:nvSpPr>
          <p:cNvPr id="3" name="Content Placeholder 2">
            <a:extLst>
              <a:ext uri="{FF2B5EF4-FFF2-40B4-BE49-F238E27FC236}">
                <a16:creationId xmlns:a16="http://schemas.microsoft.com/office/drawing/2014/main" xmlns="" id="{5CC87D75-6E3E-4DB2-87BF-E76328384F95}"/>
              </a:ext>
            </a:extLst>
          </p:cNvPr>
          <p:cNvSpPr>
            <a:spLocks noGrp="1"/>
          </p:cNvSpPr>
          <p:nvPr>
            <p:ph idx="1"/>
          </p:nvPr>
        </p:nvSpPr>
        <p:spPr>
          <a:xfrm>
            <a:off x="628650" y="914402"/>
            <a:ext cx="8167620" cy="5576550"/>
          </a:xfrm>
        </p:spPr>
        <p:txBody>
          <a:bodyPr>
            <a:noAutofit/>
          </a:bodyPr>
          <a:lstStyle/>
          <a:p>
            <a:r>
              <a:rPr lang="en-US" sz="2000" dirty="0"/>
              <a:t> Pregnancy (Pregnancy Risk Category D) </a:t>
            </a:r>
          </a:p>
          <a:p>
            <a:r>
              <a:rPr lang="en-US" sz="2000" dirty="0"/>
              <a:t> Peptic ulcer disease </a:t>
            </a:r>
          </a:p>
          <a:p>
            <a:r>
              <a:rPr lang="en-US" sz="2000" dirty="0"/>
              <a:t>Bleeding disorders such as hemophilia, vitamin K deficiency </a:t>
            </a:r>
          </a:p>
          <a:p>
            <a:r>
              <a:rPr lang="en-US" sz="2000" dirty="0"/>
              <a:t> Hypersensitivity to aspirin and other NSAIDs </a:t>
            </a:r>
          </a:p>
          <a:p>
            <a:r>
              <a:rPr lang="en-US" sz="2000" dirty="0"/>
              <a:t> Children with chickenpox or influenza (aspirin) </a:t>
            </a:r>
          </a:p>
          <a:p>
            <a:r>
              <a:rPr lang="en-US" sz="2000" dirty="0"/>
              <a:t> Use NSAIDs cautiously in older adults, clients who smoke cigarettes, and in clients with H. pylori infection, hypovolemia, asthma, chronic urticaria, and/or a history of alcoholism. </a:t>
            </a:r>
          </a:p>
          <a:p>
            <a:r>
              <a:rPr lang="en-US" sz="2000" dirty="0"/>
              <a:t> Celecoxib is contraindicated in clients with allergy to sulfonamides. </a:t>
            </a:r>
          </a:p>
          <a:p>
            <a:r>
              <a:rPr lang="en-US" sz="2000" dirty="0"/>
              <a:t> Ketorolac is contraindicated in clients with advanced renal dysfunction</a:t>
            </a:r>
          </a:p>
          <a:p>
            <a:r>
              <a:rPr lang="en-US" sz="2000" dirty="0"/>
              <a:t> Use should be no longer than five days because of the risk for kidney damage. </a:t>
            </a:r>
          </a:p>
          <a:p>
            <a:r>
              <a:rPr lang="en-US" sz="2000" dirty="0"/>
              <a:t> 2nd generation NSAIDs should be used cautiously in clients who have known cardiovascular disease.</a:t>
            </a:r>
          </a:p>
        </p:txBody>
      </p:sp>
    </p:spTree>
    <p:extLst>
      <p:ext uri="{BB962C8B-B14F-4D97-AF65-F5344CB8AC3E}">
        <p14:creationId xmlns:p14="http://schemas.microsoft.com/office/powerpoint/2010/main" val="20439966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87FF4C-0098-4694-A4FA-D3DDAEDAA4A5}"/>
              </a:ext>
            </a:extLst>
          </p:cNvPr>
          <p:cNvSpPr>
            <a:spLocks noGrp="1"/>
          </p:cNvSpPr>
          <p:nvPr>
            <p:ph type="title"/>
          </p:nvPr>
        </p:nvSpPr>
        <p:spPr/>
        <p:txBody>
          <a:bodyPr/>
          <a:lstStyle/>
          <a:p>
            <a:r>
              <a:rPr lang="en-US" dirty="0"/>
              <a:t>                            </a:t>
            </a:r>
            <a:r>
              <a:rPr lang="en-US" b="1" dirty="0"/>
              <a:t>acetaminophen</a:t>
            </a:r>
          </a:p>
        </p:txBody>
      </p:sp>
      <p:sp>
        <p:nvSpPr>
          <p:cNvPr id="3" name="Content Placeholder 2">
            <a:extLst>
              <a:ext uri="{FF2B5EF4-FFF2-40B4-BE49-F238E27FC236}">
                <a16:creationId xmlns:a16="http://schemas.microsoft.com/office/drawing/2014/main" xmlns="" id="{6B555EE5-D32E-4081-A9C7-C738B5864449}"/>
              </a:ext>
            </a:extLst>
          </p:cNvPr>
          <p:cNvSpPr>
            <a:spLocks noGrp="1"/>
          </p:cNvSpPr>
          <p:nvPr>
            <p:ph idx="1"/>
          </p:nvPr>
        </p:nvSpPr>
        <p:spPr/>
        <p:txBody>
          <a:bodyPr/>
          <a:lstStyle/>
          <a:p>
            <a:pPr marL="0" indent="0">
              <a:buNone/>
            </a:pPr>
            <a:r>
              <a:rPr lang="en-US" b="1" dirty="0"/>
              <a:t>Mechanism Of  Action</a:t>
            </a:r>
            <a:r>
              <a:rPr lang="en-US" dirty="0"/>
              <a:t>;</a:t>
            </a:r>
          </a:p>
          <a:p>
            <a:r>
              <a:rPr lang="en-US" dirty="0"/>
              <a:t> Acetaminophen slows the production of prostaglandins in the central nervous system.  </a:t>
            </a:r>
          </a:p>
          <a:p>
            <a:pPr marL="0" indent="0">
              <a:buNone/>
            </a:pPr>
            <a:r>
              <a:rPr lang="en-US" b="1" dirty="0"/>
              <a:t>Therapeutic Uses </a:t>
            </a:r>
          </a:p>
          <a:p>
            <a:r>
              <a:rPr lang="en-US" dirty="0"/>
              <a:t>Analgesic (relief of pain) effect </a:t>
            </a:r>
          </a:p>
          <a:p>
            <a:r>
              <a:rPr lang="en-US" dirty="0"/>
              <a:t>Antipyretic (reduction of fever) effects</a:t>
            </a:r>
          </a:p>
        </p:txBody>
      </p:sp>
    </p:spTree>
    <p:extLst>
      <p:ext uri="{BB962C8B-B14F-4D97-AF65-F5344CB8AC3E}">
        <p14:creationId xmlns:p14="http://schemas.microsoft.com/office/powerpoint/2010/main" val="17116817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45E72-457E-4400-96DB-8AF68CF8D7B1}"/>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xmlns="" id="{225A765E-9B48-4B95-A21C-631DE1BF5119}"/>
              </a:ext>
            </a:extLst>
          </p:cNvPr>
          <p:cNvSpPr>
            <a:spLocks noGrp="1"/>
          </p:cNvSpPr>
          <p:nvPr>
            <p:ph idx="1"/>
          </p:nvPr>
        </p:nvSpPr>
        <p:spPr>
          <a:xfrm>
            <a:off x="476517" y="1390918"/>
            <a:ext cx="8293995" cy="494548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d)</a:t>
            </a:r>
            <a:r>
              <a:rPr lang="en-US" b="1" dirty="0">
                <a:latin typeface="Times New Roman" panose="02020603050405020304" pitchFamily="18" charset="0"/>
                <a:cs typeface="Times New Roman" panose="02020603050405020304" pitchFamily="18" charset="0"/>
              </a:rPr>
              <a:t>Synthetic sources: </a:t>
            </a:r>
            <a:r>
              <a:rPr lang="en-US" dirty="0">
                <a:latin typeface="Times New Roman" panose="02020603050405020304" pitchFamily="18" charset="0"/>
                <a:cs typeface="Times New Roman" panose="02020603050405020304" pitchFamily="18" charset="0"/>
              </a:rPr>
              <a:t>Many drugs are developed synthetically after chemicals in plants ,animals or other environment have been screened for signs of therapeutic activity. This eliminates side effects and increases drug potency. Drugs have  genetic engineering are used to produce chemicals that have therapeutic effects.</a:t>
            </a:r>
          </a:p>
          <a:p>
            <a:pPr marL="0" indent="0">
              <a:buNone/>
            </a:pPr>
            <a:r>
              <a:rPr lang="en-US" dirty="0">
                <a:latin typeface="Times New Roman" panose="02020603050405020304" pitchFamily="18" charset="0"/>
                <a:cs typeface="Times New Roman" panose="02020603050405020304" pitchFamily="18" charset="0"/>
              </a:rPr>
              <a:t>e)</a:t>
            </a:r>
            <a:r>
              <a:rPr lang="en-US" b="1" dirty="0">
                <a:latin typeface="Times New Roman" panose="02020603050405020304" pitchFamily="18" charset="0"/>
                <a:cs typeface="Times New Roman" panose="02020603050405020304" pitchFamily="18" charset="0"/>
              </a:rPr>
              <a:t>Microbiological sources: </a:t>
            </a: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penicillins,tetracycline</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t>
            </a:r>
            <a:r>
              <a:rPr lang="en-US" b="1" dirty="0">
                <a:latin typeface="Times New Roman" panose="02020603050405020304" pitchFamily="18" charset="0"/>
                <a:cs typeface="Times New Roman" panose="02020603050405020304" pitchFamily="18" charset="0"/>
              </a:rPr>
              <a:t>recombinant DNA technology</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42851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ABA05-6136-4777-8646-DF0351941F08}"/>
              </a:ext>
            </a:extLst>
          </p:cNvPr>
          <p:cNvSpPr>
            <a:spLocks noGrp="1"/>
          </p:cNvSpPr>
          <p:nvPr>
            <p:ph type="title"/>
          </p:nvPr>
        </p:nvSpPr>
        <p:spPr/>
        <p:txBody>
          <a:bodyPr/>
          <a:lstStyle/>
          <a:p>
            <a:r>
              <a:rPr lang="en-US" sz="2100" b="1" dirty="0">
                <a:solidFill>
                  <a:prstClr val="black"/>
                </a:solidFill>
                <a:latin typeface="Calibri" panose="020F0502020204030204"/>
                <a:ea typeface="+mn-ea"/>
                <a:cs typeface="+mn-cs"/>
              </a:rPr>
              <a:t>complications Side/Adverse Effects Nursing Interventions/Client Education</a:t>
            </a:r>
            <a:endParaRPr lang="en-US" dirty="0"/>
          </a:p>
        </p:txBody>
      </p:sp>
      <p:sp>
        <p:nvSpPr>
          <p:cNvPr id="3" name="Content Placeholder 2">
            <a:extLst>
              <a:ext uri="{FF2B5EF4-FFF2-40B4-BE49-F238E27FC236}">
                <a16:creationId xmlns:a16="http://schemas.microsoft.com/office/drawing/2014/main" xmlns="" id="{DB91401A-4FE0-447F-8E6E-81B4E535296E}"/>
              </a:ext>
            </a:extLst>
          </p:cNvPr>
          <p:cNvSpPr>
            <a:spLocks noGrp="1"/>
          </p:cNvSpPr>
          <p:nvPr>
            <p:ph idx="1"/>
          </p:nvPr>
        </p:nvSpPr>
        <p:spPr/>
        <p:txBody>
          <a:bodyPr>
            <a:normAutofit fontScale="92500" lnSpcReduction="10000"/>
          </a:bodyPr>
          <a:lstStyle/>
          <a:p>
            <a:pPr marL="0" indent="0">
              <a:buNone/>
            </a:pPr>
            <a:r>
              <a:rPr lang="en-US" b="1" dirty="0"/>
              <a:t>Acute toxicity </a:t>
            </a:r>
            <a:r>
              <a:rPr lang="en-US" dirty="0"/>
              <a:t>that results in </a:t>
            </a:r>
            <a:r>
              <a:rPr lang="en-US" b="1" dirty="0"/>
              <a:t>liver damage </a:t>
            </a:r>
            <a:r>
              <a:rPr lang="en-US" dirty="0"/>
              <a:t>with early symptoms of nausea, vomiting, diarrhea, sweating, and abdominal discomfort progressing to, </a:t>
            </a:r>
            <a:r>
              <a:rPr lang="en-US" b="1" dirty="0"/>
              <a:t>hepatic failure</a:t>
            </a:r>
            <a:r>
              <a:rPr lang="en-US" dirty="0"/>
              <a:t>, </a:t>
            </a:r>
            <a:r>
              <a:rPr lang="en-US" b="1" dirty="0"/>
              <a:t>coma </a:t>
            </a:r>
            <a:r>
              <a:rPr lang="en-US" dirty="0"/>
              <a:t>and </a:t>
            </a:r>
            <a:r>
              <a:rPr lang="en-US" b="1" dirty="0"/>
              <a:t>death </a:t>
            </a:r>
          </a:p>
          <a:p>
            <a:r>
              <a:rPr lang="en-US" dirty="0"/>
              <a:t> Advise clients to take acetaminophen as prescribed and not to exceed 4 g/day. </a:t>
            </a:r>
          </a:p>
          <a:p>
            <a:r>
              <a:rPr lang="en-US" dirty="0"/>
              <a:t> Administer the antidote</a:t>
            </a:r>
            <a:r>
              <a:rPr lang="en-US" b="1" dirty="0"/>
              <a:t>, acetylcysteine </a:t>
            </a:r>
            <a:r>
              <a:rPr lang="en-US" dirty="0"/>
              <a:t>(Mucomyst).</a:t>
            </a:r>
          </a:p>
          <a:p>
            <a:pPr marL="0" indent="0">
              <a:buNone/>
            </a:pPr>
            <a:r>
              <a:rPr lang="en-US" dirty="0"/>
              <a:t> </a:t>
            </a:r>
            <a:r>
              <a:rPr lang="en-US" b="1" dirty="0"/>
              <a:t>Contraindications/Precautions </a:t>
            </a:r>
          </a:p>
          <a:p>
            <a:r>
              <a:rPr lang="en-US" dirty="0"/>
              <a:t>Use cautiously in clients who consume three or more alcoholic drinks/day and those taking warfarin (interferes with metabolism).</a:t>
            </a:r>
          </a:p>
        </p:txBody>
      </p:sp>
    </p:spTree>
    <p:extLst>
      <p:ext uri="{BB962C8B-B14F-4D97-AF65-F5344CB8AC3E}">
        <p14:creationId xmlns:p14="http://schemas.microsoft.com/office/powerpoint/2010/main" val="169781392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24A4F-C1A7-48D1-8FC9-433FB31C62EE}"/>
              </a:ext>
            </a:extLst>
          </p:cNvPr>
          <p:cNvSpPr>
            <a:spLocks noGrp="1"/>
          </p:cNvSpPr>
          <p:nvPr>
            <p:ph type="title"/>
          </p:nvPr>
        </p:nvSpPr>
        <p:spPr/>
        <p:txBody>
          <a:bodyPr/>
          <a:lstStyle/>
          <a:p>
            <a:r>
              <a:rPr lang="en-US" sz="2100" b="1" dirty="0">
                <a:solidFill>
                  <a:prstClr val="black"/>
                </a:solidFill>
                <a:latin typeface="Calibri" panose="020F0502020204030204"/>
                <a:ea typeface="+mn-ea"/>
                <a:cs typeface="+mn-cs"/>
              </a:rPr>
              <a:t>Medication/Food Interactions Nursing Interventions/Client Education</a:t>
            </a:r>
            <a:endParaRPr lang="en-US" b="1" dirty="0"/>
          </a:p>
        </p:txBody>
      </p:sp>
      <p:sp>
        <p:nvSpPr>
          <p:cNvPr id="3" name="Content Placeholder 2">
            <a:extLst>
              <a:ext uri="{FF2B5EF4-FFF2-40B4-BE49-F238E27FC236}">
                <a16:creationId xmlns:a16="http://schemas.microsoft.com/office/drawing/2014/main" xmlns="" id="{32E2625F-67B0-473C-A396-EB083C1F8077}"/>
              </a:ext>
            </a:extLst>
          </p:cNvPr>
          <p:cNvSpPr>
            <a:spLocks noGrp="1"/>
          </p:cNvSpPr>
          <p:nvPr>
            <p:ph idx="1"/>
          </p:nvPr>
        </p:nvSpPr>
        <p:spPr/>
        <p:txBody>
          <a:bodyPr>
            <a:normAutofit lnSpcReduction="10000"/>
          </a:bodyPr>
          <a:lstStyle/>
          <a:p>
            <a:pPr marL="0" indent="0">
              <a:buNone/>
            </a:pPr>
            <a:r>
              <a:rPr lang="en-US" b="1" dirty="0"/>
              <a:t>Alcohol increases the risk of liver damage. </a:t>
            </a:r>
          </a:p>
          <a:p>
            <a:r>
              <a:rPr lang="en-US" dirty="0"/>
              <a:t> Advise clients about the potential risk of liver damage with consumption of alcohol. </a:t>
            </a:r>
          </a:p>
          <a:p>
            <a:pPr marL="0" indent="0">
              <a:buNone/>
            </a:pPr>
            <a:r>
              <a:rPr lang="en-US" b="1" dirty="0"/>
              <a:t>Acetaminophen slows metabolism of warfarin (Coumadin)  </a:t>
            </a:r>
            <a:r>
              <a:rPr lang="en-US" dirty="0"/>
              <a:t> leading to increased levels of warfarin. </a:t>
            </a:r>
          </a:p>
          <a:p>
            <a:r>
              <a:rPr lang="en-US" dirty="0"/>
              <a:t>This places clients at risk for bleeding. </a:t>
            </a:r>
          </a:p>
          <a:p>
            <a:r>
              <a:rPr lang="en-US" dirty="0"/>
              <a:t> Instruct clients to observe for signs of bleeding (bruising, petechiae, hematuria). </a:t>
            </a:r>
          </a:p>
          <a:p>
            <a:r>
              <a:rPr lang="en-US" dirty="0"/>
              <a:t> Monitor prothrombin time and INR levels and adjust dosages of warfarin accordingly</a:t>
            </a:r>
          </a:p>
        </p:txBody>
      </p:sp>
    </p:spTree>
    <p:extLst>
      <p:ext uri="{BB962C8B-B14F-4D97-AF65-F5344CB8AC3E}">
        <p14:creationId xmlns:p14="http://schemas.microsoft.com/office/powerpoint/2010/main" val="41642357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1867EC-F35E-4FFF-BD19-AC8E1A4E0EAE}"/>
              </a:ext>
            </a:extLst>
          </p:cNvPr>
          <p:cNvSpPr>
            <a:spLocks noGrp="1"/>
          </p:cNvSpPr>
          <p:nvPr>
            <p:ph type="title"/>
          </p:nvPr>
        </p:nvSpPr>
        <p:spPr/>
        <p:txBody>
          <a:bodyPr/>
          <a:lstStyle/>
          <a:p>
            <a:r>
              <a:rPr lang="en-US" b="1" dirty="0"/>
              <a:t>Opioid analgesics/narcotic analgesics</a:t>
            </a:r>
          </a:p>
        </p:txBody>
      </p:sp>
      <p:sp>
        <p:nvSpPr>
          <p:cNvPr id="3" name="Content Placeholder 2">
            <a:extLst>
              <a:ext uri="{FF2B5EF4-FFF2-40B4-BE49-F238E27FC236}">
                <a16:creationId xmlns:a16="http://schemas.microsoft.com/office/drawing/2014/main" xmlns="" id="{35260137-B544-43D6-B749-AE305AFD264E}"/>
              </a:ext>
            </a:extLst>
          </p:cNvPr>
          <p:cNvSpPr>
            <a:spLocks noGrp="1"/>
          </p:cNvSpPr>
          <p:nvPr>
            <p:ph idx="1"/>
          </p:nvPr>
        </p:nvSpPr>
        <p:spPr/>
        <p:txBody>
          <a:bodyPr/>
          <a:lstStyle/>
          <a:p>
            <a:pPr marL="0" indent="0">
              <a:buNone/>
            </a:pPr>
            <a:r>
              <a:rPr lang="en-US" sz="1350" dirty="0">
                <a:solidFill>
                  <a:prstClr val="black"/>
                </a:solidFill>
              </a:rPr>
              <a:t>● </a:t>
            </a:r>
            <a:r>
              <a:rPr lang="en-US" dirty="0">
                <a:solidFill>
                  <a:prstClr val="black"/>
                </a:solidFill>
              </a:rPr>
              <a:t>Opioids are classified as agonists, agonist-antagonists, and antagonist.</a:t>
            </a:r>
          </a:p>
          <a:p>
            <a:pPr marL="0" indent="0">
              <a:buNone/>
            </a:pPr>
            <a:r>
              <a:rPr lang="en-US" dirty="0"/>
              <a:t> </a:t>
            </a:r>
            <a:r>
              <a:rPr lang="en-US" b="1" dirty="0"/>
              <a:t>Opioid Agonists </a:t>
            </a:r>
          </a:p>
          <a:p>
            <a:r>
              <a:rPr lang="en-US" dirty="0"/>
              <a:t> morphine sulfate </a:t>
            </a:r>
          </a:p>
          <a:p>
            <a:r>
              <a:rPr lang="en-US" dirty="0"/>
              <a:t>  Fentanyl (Sublimaze, Duragesic) </a:t>
            </a:r>
          </a:p>
          <a:p>
            <a:r>
              <a:rPr lang="en-US" dirty="0"/>
              <a:t> Meperidine (Demerol) </a:t>
            </a:r>
          </a:p>
          <a:p>
            <a:r>
              <a:rPr lang="en-US" dirty="0"/>
              <a:t> Methadone (Dolophine) </a:t>
            </a:r>
          </a:p>
          <a:p>
            <a:r>
              <a:rPr lang="en-US" dirty="0"/>
              <a:t> Codeine, oxycodone (OxyContin)</a:t>
            </a:r>
            <a:endParaRPr lang="en-US" dirty="0">
              <a:solidFill>
                <a:prstClr val="black"/>
              </a:solidFill>
            </a:endParaRPr>
          </a:p>
        </p:txBody>
      </p:sp>
      <p:sp>
        <p:nvSpPr>
          <p:cNvPr id="4" name="Rectangle 3">
            <a:extLst>
              <a:ext uri="{FF2B5EF4-FFF2-40B4-BE49-F238E27FC236}">
                <a16:creationId xmlns:a16="http://schemas.microsoft.com/office/drawing/2014/main" xmlns="" id="{05C8B010-3DB9-4442-884D-89E56F4DFBCF}"/>
              </a:ext>
            </a:extLst>
          </p:cNvPr>
          <p:cNvSpPr/>
          <p:nvPr/>
        </p:nvSpPr>
        <p:spPr>
          <a:xfrm>
            <a:off x="2286000" y="3186626"/>
            <a:ext cx="4572000" cy="300082"/>
          </a:xfrm>
          <a:prstGeom prst="rect">
            <a:avLst/>
          </a:prstGeom>
        </p:spPr>
        <p:txBody>
          <a:bodyPr>
            <a:spAutoFit/>
          </a:bodyPr>
          <a:lstStyle/>
          <a:p>
            <a:r>
              <a:rPr lang="en-US" sz="1350" dirty="0"/>
              <a:t>.</a:t>
            </a:r>
          </a:p>
        </p:txBody>
      </p:sp>
    </p:spTree>
    <p:extLst>
      <p:ext uri="{BB962C8B-B14F-4D97-AF65-F5344CB8AC3E}">
        <p14:creationId xmlns:p14="http://schemas.microsoft.com/office/powerpoint/2010/main" val="176327612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E89D7-DFEA-4C4A-8826-E0463BA0A338}"/>
              </a:ext>
            </a:extLst>
          </p:cNvPr>
          <p:cNvSpPr>
            <a:spLocks noGrp="1"/>
          </p:cNvSpPr>
          <p:nvPr>
            <p:ph type="title"/>
          </p:nvPr>
        </p:nvSpPr>
        <p:spPr/>
        <p:txBody>
          <a:bodyPr/>
          <a:lstStyle/>
          <a:p>
            <a:r>
              <a:rPr lang="en-US" dirty="0"/>
              <a:t>                                                                                   </a:t>
            </a:r>
            <a:r>
              <a:rPr lang="en-US" b="1" dirty="0"/>
              <a:t>Mechanism of action</a:t>
            </a:r>
          </a:p>
        </p:txBody>
      </p:sp>
      <p:sp>
        <p:nvSpPr>
          <p:cNvPr id="3" name="Content Placeholder 2">
            <a:extLst>
              <a:ext uri="{FF2B5EF4-FFF2-40B4-BE49-F238E27FC236}">
                <a16:creationId xmlns:a16="http://schemas.microsoft.com/office/drawing/2014/main" xmlns="" id="{F6F628DF-BE01-480E-B211-9A1D68CA2A12}"/>
              </a:ext>
            </a:extLst>
          </p:cNvPr>
          <p:cNvSpPr>
            <a:spLocks noGrp="1"/>
          </p:cNvSpPr>
          <p:nvPr>
            <p:ph idx="1"/>
          </p:nvPr>
        </p:nvSpPr>
        <p:spPr/>
        <p:txBody>
          <a:bodyPr>
            <a:normAutofit lnSpcReduction="10000"/>
          </a:bodyPr>
          <a:lstStyle/>
          <a:p>
            <a:r>
              <a:rPr lang="en-US" dirty="0"/>
              <a:t>Opioid agonist produce analgesia by binding to specific proteins-coupled receptors that are located in the brain and the spinal cord regions involved in the transmission  and modulation of pain</a:t>
            </a:r>
          </a:p>
          <a:p>
            <a:pPr marL="0" indent="0">
              <a:buNone/>
            </a:pPr>
            <a:r>
              <a:rPr lang="en-US" b="1" dirty="0"/>
              <a:t>Indication/Therapeutic Uses </a:t>
            </a:r>
          </a:p>
          <a:p>
            <a:r>
              <a:rPr lang="en-US" dirty="0"/>
              <a:t>Relief of moderate to severe pain </a:t>
            </a:r>
            <a:r>
              <a:rPr lang="en-US" b="1" dirty="0"/>
              <a:t>(postoperative, myocardial infarction, cancer</a:t>
            </a:r>
            <a:r>
              <a:rPr lang="en-US" dirty="0"/>
              <a:t>) </a:t>
            </a:r>
          </a:p>
          <a:p>
            <a:r>
              <a:rPr lang="en-US" dirty="0"/>
              <a:t>Sedation </a:t>
            </a:r>
          </a:p>
          <a:p>
            <a:r>
              <a:rPr lang="en-US" dirty="0"/>
              <a:t> Reduction of bowel motility </a:t>
            </a:r>
          </a:p>
          <a:p>
            <a:r>
              <a:rPr lang="en-US" dirty="0"/>
              <a:t> Codeine: cough suppression</a:t>
            </a:r>
          </a:p>
        </p:txBody>
      </p:sp>
    </p:spTree>
    <p:extLst>
      <p:ext uri="{BB962C8B-B14F-4D97-AF65-F5344CB8AC3E}">
        <p14:creationId xmlns:p14="http://schemas.microsoft.com/office/powerpoint/2010/main" val="134786483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DCE303-8094-4D5F-BFC4-F4C9BC57C6E3}"/>
              </a:ext>
            </a:extLst>
          </p:cNvPr>
          <p:cNvSpPr>
            <a:spLocks noGrp="1"/>
          </p:cNvSpPr>
          <p:nvPr>
            <p:ph idx="1"/>
          </p:nvPr>
        </p:nvSpPr>
        <p:spPr>
          <a:xfrm>
            <a:off x="628650" y="386367"/>
            <a:ext cx="7886700" cy="5376992"/>
          </a:xfrm>
        </p:spPr>
        <p:txBody>
          <a:bodyPr>
            <a:normAutofit fontScale="92500"/>
          </a:bodyPr>
          <a:lstStyle/>
          <a:p>
            <a:pPr marL="0" indent="0">
              <a:buNone/>
            </a:pPr>
            <a:r>
              <a:rPr lang="en-US" sz="3000" dirty="0"/>
              <a:t>                          </a:t>
            </a:r>
            <a:r>
              <a:rPr lang="en-US" sz="3000" b="1" dirty="0"/>
              <a:t>route of administration</a:t>
            </a:r>
          </a:p>
          <a:p>
            <a:r>
              <a:rPr lang="en-US" dirty="0"/>
              <a:t> Morphine sulfate – Oral, subcutaneous, IM, rectal, IV, epidural, and intrathecal </a:t>
            </a:r>
            <a:endParaRPr lang="en-US" b="1" dirty="0"/>
          </a:p>
          <a:p>
            <a:r>
              <a:rPr lang="en-US" dirty="0"/>
              <a:t> Fentanyl (Sublimaze, Duragesic) – IV, IM, transmucosal and transdermal </a:t>
            </a:r>
          </a:p>
          <a:p>
            <a:r>
              <a:rPr lang="en-US" dirty="0"/>
              <a:t> Meperidine (Demerol) – Oral, subcutaneous IM, and IV </a:t>
            </a:r>
          </a:p>
          <a:p>
            <a:r>
              <a:rPr lang="en-US" dirty="0"/>
              <a:t>Codeine – Oral, subcutaneous IM, and IV </a:t>
            </a:r>
          </a:p>
          <a:p>
            <a:r>
              <a:rPr lang="en-US" dirty="0"/>
              <a:t> Methadone (Dolophine) – Oral, subcutaneous, and IM </a:t>
            </a:r>
          </a:p>
          <a:p>
            <a:r>
              <a:rPr lang="en-US" dirty="0"/>
              <a:t> Oxycodone (OxyContin) – Oral, rectal </a:t>
            </a:r>
          </a:p>
          <a:p>
            <a:r>
              <a:rPr lang="en-US" dirty="0"/>
              <a:t> Hydromorphone (Dilaudid) – Oral, subcutaneous, IM, IV</a:t>
            </a:r>
          </a:p>
        </p:txBody>
      </p:sp>
    </p:spTree>
    <p:extLst>
      <p:ext uri="{BB962C8B-B14F-4D97-AF65-F5344CB8AC3E}">
        <p14:creationId xmlns:p14="http://schemas.microsoft.com/office/powerpoint/2010/main" val="356902496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38A497-C0AB-4CB5-B60B-4B12893F7B97}"/>
              </a:ext>
            </a:extLst>
          </p:cNvPr>
          <p:cNvSpPr>
            <a:spLocks noGrp="1"/>
          </p:cNvSpPr>
          <p:nvPr>
            <p:ph idx="1"/>
          </p:nvPr>
        </p:nvSpPr>
        <p:spPr>
          <a:xfrm>
            <a:off x="628650" y="1041889"/>
            <a:ext cx="7886700" cy="4774223"/>
          </a:xfrm>
        </p:spPr>
        <p:txBody>
          <a:bodyPr>
            <a:normAutofit fontScale="77500" lnSpcReduction="20000"/>
          </a:bodyPr>
          <a:lstStyle/>
          <a:p>
            <a:pPr marL="0" indent="0">
              <a:buNone/>
            </a:pPr>
            <a:r>
              <a:rPr lang="en-US" sz="3300" b="1" dirty="0">
                <a:solidFill>
                  <a:prstClr val="black"/>
                </a:solidFill>
                <a:latin typeface="Calibri Light" panose="020F0302020204030204"/>
                <a:ea typeface="+mj-ea"/>
                <a:cs typeface="+mj-cs"/>
              </a:rPr>
              <a:t>Side/Adverse Effects Nursing Interventions/Client Education  (morphine sulphate)</a:t>
            </a:r>
            <a:endParaRPr lang="en-US" b="1" dirty="0"/>
          </a:p>
          <a:p>
            <a:pPr marL="0" indent="0">
              <a:buNone/>
            </a:pPr>
            <a:r>
              <a:rPr lang="en-US" b="1" dirty="0"/>
              <a:t>Respiratory depression. </a:t>
            </a:r>
          </a:p>
          <a:p>
            <a:r>
              <a:rPr lang="en-US" dirty="0"/>
              <a:t> Monitor the client’s vital signs. </a:t>
            </a:r>
          </a:p>
          <a:p>
            <a:r>
              <a:rPr lang="en-US" dirty="0"/>
              <a:t> Stop opioids if the client’s respiratory rate is less than 12/ min, and then notify the provider. </a:t>
            </a:r>
          </a:p>
          <a:p>
            <a:r>
              <a:rPr lang="en-US" dirty="0"/>
              <a:t> Have </a:t>
            </a:r>
            <a:r>
              <a:rPr lang="en-US" b="1" dirty="0"/>
              <a:t>naloxone (Narcan) </a:t>
            </a:r>
            <a:r>
              <a:rPr lang="en-US" dirty="0"/>
              <a:t>and resuscitation equipment available. </a:t>
            </a:r>
          </a:p>
          <a:p>
            <a:r>
              <a:rPr lang="en-US" dirty="0"/>
              <a:t> Avoid the use of opioids with CNS depressant medications (barbiturates, benzodiazepines, and consumption of alcohol). </a:t>
            </a:r>
          </a:p>
          <a:p>
            <a:pPr marL="0" indent="0">
              <a:buNone/>
            </a:pPr>
            <a:r>
              <a:rPr lang="en-US" b="1" dirty="0"/>
              <a:t>Constipation </a:t>
            </a:r>
          </a:p>
          <a:p>
            <a:r>
              <a:rPr lang="en-US" dirty="0"/>
              <a:t> Increased fluid intake and physical activity. </a:t>
            </a:r>
          </a:p>
          <a:p>
            <a:r>
              <a:rPr lang="en-US" dirty="0"/>
              <a:t>Administer a stimulant laxative, such as Bisacodyl (Dulcolax), to counteract decreased bowel motility, or a stool softener, such as docusate sodium (Colace), to prevent constipation.</a:t>
            </a:r>
          </a:p>
        </p:txBody>
      </p:sp>
    </p:spTree>
    <p:extLst>
      <p:ext uri="{BB962C8B-B14F-4D97-AF65-F5344CB8AC3E}">
        <p14:creationId xmlns:p14="http://schemas.microsoft.com/office/powerpoint/2010/main" val="15780750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BE5D113-F825-48A8-B769-4BF8A6258ED9}"/>
              </a:ext>
            </a:extLst>
          </p:cNvPr>
          <p:cNvSpPr>
            <a:spLocks noGrp="1"/>
          </p:cNvSpPr>
          <p:nvPr>
            <p:ph idx="1"/>
          </p:nvPr>
        </p:nvSpPr>
        <p:spPr>
          <a:xfrm>
            <a:off x="650631" y="1050682"/>
            <a:ext cx="7873511" cy="4695092"/>
          </a:xfrm>
        </p:spPr>
        <p:txBody>
          <a:bodyPr>
            <a:noAutofit/>
          </a:bodyPr>
          <a:lstStyle/>
          <a:p>
            <a:pPr marL="0" indent="0">
              <a:buNone/>
            </a:pPr>
            <a:r>
              <a:rPr lang="en-US" b="1" dirty="0">
                <a:solidFill>
                  <a:prstClr val="black"/>
                </a:solidFill>
              </a:rPr>
              <a:t>                       </a:t>
            </a:r>
            <a:r>
              <a:rPr lang="en-US" b="1" dirty="0" smtClean="0">
                <a:solidFill>
                  <a:prstClr val="black"/>
                </a:solidFill>
              </a:rPr>
              <a:t>Side</a:t>
            </a:r>
            <a:r>
              <a:rPr lang="en-US" b="1" dirty="0">
                <a:solidFill>
                  <a:prstClr val="black"/>
                </a:solidFill>
              </a:rPr>
              <a:t>/ adverse effects cont.’</a:t>
            </a:r>
          </a:p>
          <a:p>
            <a:pPr marL="0" indent="0">
              <a:buNone/>
            </a:pPr>
            <a:r>
              <a:rPr lang="en-US" sz="1800" b="1" dirty="0">
                <a:solidFill>
                  <a:prstClr val="black"/>
                </a:solidFill>
              </a:rPr>
              <a:t>Orthostatic hypotension </a:t>
            </a:r>
          </a:p>
          <a:p>
            <a:r>
              <a:rPr lang="en-US" sz="1800" dirty="0">
                <a:solidFill>
                  <a:prstClr val="black"/>
                </a:solidFill>
              </a:rPr>
              <a:t> Advise clients to sit or lie down if symptoms of lightheadedness or dizziness occur. </a:t>
            </a:r>
          </a:p>
          <a:p>
            <a:r>
              <a:rPr lang="en-US" sz="1800" dirty="0">
                <a:solidFill>
                  <a:prstClr val="black"/>
                </a:solidFill>
              </a:rPr>
              <a:t> Avoid sudden changes in position by slowly moving clients from a lying to a sitting or standing position. </a:t>
            </a:r>
          </a:p>
          <a:p>
            <a:r>
              <a:rPr lang="en-US" sz="1800" dirty="0">
                <a:solidFill>
                  <a:prstClr val="black"/>
                </a:solidFill>
              </a:rPr>
              <a:t> Provide assistance with ambulation as needed.</a:t>
            </a:r>
          </a:p>
          <a:p>
            <a:pPr marL="0" indent="0">
              <a:buNone/>
            </a:pPr>
            <a:r>
              <a:rPr lang="en-US" sz="1800" dirty="0">
                <a:solidFill>
                  <a:prstClr val="black"/>
                </a:solidFill>
              </a:rPr>
              <a:t> </a:t>
            </a:r>
            <a:r>
              <a:rPr lang="en-US" sz="1800" b="1" dirty="0">
                <a:solidFill>
                  <a:prstClr val="black"/>
                </a:solidFill>
              </a:rPr>
              <a:t>Urinary retention </a:t>
            </a:r>
          </a:p>
          <a:p>
            <a:r>
              <a:rPr lang="en-US" sz="1800" dirty="0">
                <a:solidFill>
                  <a:prstClr val="black"/>
                </a:solidFill>
              </a:rPr>
              <a:t> Advise clients to void every 4 hr. </a:t>
            </a:r>
          </a:p>
          <a:p>
            <a:r>
              <a:rPr lang="en-US" sz="1800" dirty="0">
                <a:solidFill>
                  <a:prstClr val="black"/>
                </a:solidFill>
              </a:rPr>
              <a:t>Monitor I&amp;O. </a:t>
            </a:r>
          </a:p>
          <a:p>
            <a:r>
              <a:rPr lang="en-US" sz="1800" dirty="0">
                <a:solidFill>
                  <a:prstClr val="black"/>
                </a:solidFill>
              </a:rPr>
              <a:t> Assess the client’s bladder for distention by palpating the lower abdomen area every 4 to 6 hr. side and adverse effects</a:t>
            </a:r>
            <a:endParaRPr lang="en-US" sz="1800" dirty="0"/>
          </a:p>
        </p:txBody>
      </p:sp>
    </p:spTree>
    <p:extLst>
      <p:ext uri="{BB962C8B-B14F-4D97-AF65-F5344CB8AC3E}">
        <p14:creationId xmlns:p14="http://schemas.microsoft.com/office/powerpoint/2010/main" val="71322277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C06126-25AE-4861-979B-A707AE4820DB}"/>
              </a:ext>
            </a:extLst>
          </p:cNvPr>
          <p:cNvSpPr>
            <a:spLocks noGrp="1"/>
          </p:cNvSpPr>
          <p:nvPr>
            <p:ph type="title"/>
          </p:nvPr>
        </p:nvSpPr>
        <p:spPr/>
        <p:txBody>
          <a:bodyPr/>
          <a:lstStyle/>
          <a:p>
            <a:r>
              <a:rPr lang="en-US" dirty="0"/>
              <a:t>Adverse effects cont.’</a:t>
            </a:r>
          </a:p>
        </p:txBody>
      </p:sp>
      <p:sp>
        <p:nvSpPr>
          <p:cNvPr id="3" name="Content Placeholder 2">
            <a:extLst>
              <a:ext uri="{FF2B5EF4-FFF2-40B4-BE49-F238E27FC236}">
                <a16:creationId xmlns:a16="http://schemas.microsoft.com/office/drawing/2014/main" xmlns="" id="{DEC9AD3D-DA69-493C-A0EA-289724774D56}"/>
              </a:ext>
            </a:extLst>
          </p:cNvPr>
          <p:cNvSpPr>
            <a:spLocks noGrp="1"/>
          </p:cNvSpPr>
          <p:nvPr>
            <p:ph idx="1"/>
          </p:nvPr>
        </p:nvSpPr>
        <p:spPr/>
        <p:txBody>
          <a:bodyPr>
            <a:normAutofit fontScale="92500" lnSpcReduction="20000"/>
          </a:bodyPr>
          <a:lstStyle/>
          <a:p>
            <a:pPr marL="0" indent="0">
              <a:buNone/>
            </a:pPr>
            <a:r>
              <a:rPr lang="en-US" b="1" dirty="0"/>
              <a:t>Cough suppression </a:t>
            </a:r>
          </a:p>
          <a:p>
            <a:pPr marL="0" indent="0">
              <a:buNone/>
            </a:pPr>
            <a:r>
              <a:rPr lang="en-US" dirty="0"/>
              <a:t> Advise clients to cough at regular intervals to prevent accumulation of secretions in the airway. </a:t>
            </a:r>
          </a:p>
          <a:p>
            <a:pPr marL="0" indent="0">
              <a:buNone/>
            </a:pPr>
            <a:r>
              <a:rPr lang="en-US" dirty="0"/>
              <a:t> Auscultate the client’s lungs for crackles, and instruct clients to increase intake of fluid to liquefy secretions.</a:t>
            </a:r>
          </a:p>
          <a:p>
            <a:pPr marL="0" indent="0">
              <a:buNone/>
            </a:pPr>
            <a:r>
              <a:rPr lang="en-US" b="1" dirty="0"/>
              <a:t> Sedation </a:t>
            </a:r>
          </a:p>
          <a:p>
            <a:pPr marL="0" indent="0">
              <a:buNone/>
            </a:pPr>
            <a:r>
              <a:rPr lang="en-US" dirty="0"/>
              <a:t> Advise clients to avoid hazardous activities such as driving or operating heavy machinery.</a:t>
            </a:r>
          </a:p>
          <a:p>
            <a:pPr marL="0" indent="0">
              <a:buNone/>
            </a:pPr>
            <a:r>
              <a:rPr lang="en-US" dirty="0"/>
              <a:t> </a:t>
            </a:r>
            <a:r>
              <a:rPr lang="en-US" b="1" dirty="0"/>
              <a:t>Biliary colic </a:t>
            </a:r>
          </a:p>
          <a:p>
            <a:pPr marL="0" indent="0">
              <a:buNone/>
            </a:pPr>
            <a:r>
              <a:rPr lang="en-US" dirty="0"/>
              <a:t> Avoid giving morphine to clients who have a history of biliary colic. Use meperidine as an alternative.</a:t>
            </a:r>
          </a:p>
          <a:p>
            <a:pPr marL="0" indent="0">
              <a:buNone/>
            </a:pPr>
            <a:r>
              <a:rPr lang="en-US" dirty="0"/>
              <a:t> </a:t>
            </a:r>
          </a:p>
        </p:txBody>
      </p:sp>
    </p:spTree>
    <p:extLst>
      <p:ext uri="{BB962C8B-B14F-4D97-AF65-F5344CB8AC3E}">
        <p14:creationId xmlns:p14="http://schemas.microsoft.com/office/powerpoint/2010/main" val="39188209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EF92EB-DD97-444E-BD0E-DFB1920910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38D2D27-25A4-43B5-834E-0408AC7AE5DD}"/>
              </a:ext>
            </a:extLst>
          </p:cNvPr>
          <p:cNvSpPr>
            <a:spLocks noGrp="1"/>
          </p:cNvSpPr>
          <p:nvPr>
            <p:ph idx="1"/>
          </p:nvPr>
        </p:nvSpPr>
        <p:spPr/>
        <p:txBody>
          <a:bodyPr/>
          <a:lstStyle/>
          <a:p>
            <a:pPr marL="0" indent="0">
              <a:buNone/>
            </a:pPr>
            <a:r>
              <a:rPr lang="en-US" b="1" dirty="0">
                <a:solidFill>
                  <a:prstClr val="black"/>
                </a:solidFill>
              </a:rPr>
              <a:t>Emesis </a:t>
            </a:r>
          </a:p>
          <a:p>
            <a:r>
              <a:rPr lang="en-US" dirty="0">
                <a:solidFill>
                  <a:prstClr val="black"/>
                </a:solidFill>
              </a:rPr>
              <a:t> Administer an antiemetic such as promethazine (Phenergan).</a:t>
            </a:r>
          </a:p>
          <a:p>
            <a:pPr marL="0" indent="0">
              <a:buNone/>
            </a:pPr>
            <a:r>
              <a:rPr lang="en-US" b="1" dirty="0">
                <a:solidFill>
                  <a:prstClr val="black"/>
                </a:solidFill>
              </a:rPr>
              <a:t>Opioid overdose </a:t>
            </a:r>
            <a:r>
              <a:rPr lang="en-US" dirty="0">
                <a:solidFill>
                  <a:prstClr val="black"/>
                </a:solidFill>
              </a:rPr>
              <a:t>triad of coma, respiratory depression, and pinpoint pupils </a:t>
            </a:r>
          </a:p>
          <a:p>
            <a:r>
              <a:rPr lang="en-US" dirty="0">
                <a:solidFill>
                  <a:prstClr val="black"/>
                </a:solidFill>
              </a:rPr>
              <a:t> Monitor the client’s vital signs. </a:t>
            </a:r>
          </a:p>
          <a:p>
            <a:r>
              <a:rPr lang="en-US" dirty="0">
                <a:solidFill>
                  <a:prstClr val="black"/>
                </a:solidFill>
              </a:rPr>
              <a:t>Provide mechanical ventilation. </a:t>
            </a:r>
          </a:p>
          <a:p>
            <a:r>
              <a:rPr lang="en-US" dirty="0">
                <a:solidFill>
                  <a:prstClr val="black"/>
                </a:solidFill>
              </a:rPr>
              <a:t> Administer opioid antagonists, such as naloxone (Narcan) or nalmefene (Revex)</a:t>
            </a:r>
          </a:p>
          <a:p>
            <a:endParaRPr lang="en-US" dirty="0"/>
          </a:p>
        </p:txBody>
      </p:sp>
    </p:spTree>
    <p:extLst>
      <p:ext uri="{BB962C8B-B14F-4D97-AF65-F5344CB8AC3E}">
        <p14:creationId xmlns:p14="http://schemas.microsoft.com/office/powerpoint/2010/main" val="337233103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19F84-2380-436F-891D-A47E3BAE2B38}"/>
              </a:ext>
            </a:extLst>
          </p:cNvPr>
          <p:cNvSpPr>
            <a:spLocks noGrp="1"/>
          </p:cNvSpPr>
          <p:nvPr>
            <p:ph type="title"/>
          </p:nvPr>
        </p:nvSpPr>
        <p:spPr/>
        <p:txBody>
          <a:bodyPr>
            <a:normAutofit/>
          </a:bodyPr>
          <a:lstStyle/>
          <a:p>
            <a:r>
              <a:rPr lang="en-US" sz="2400" b="1" dirty="0">
                <a:solidFill>
                  <a:prstClr val="black"/>
                </a:solidFill>
                <a:latin typeface="Calibri" panose="020F0502020204030204"/>
                <a:ea typeface="+mn-ea"/>
                <a:cs typeface="+mn-cs"/>
              </a:rPr>
              <a:t>Contraindications/Precautions</a:t>
            </a:r>
            <a:endParaRPr lang="en-US" sz="2400" b="1" dirty="0"/>
          </a:p>
        </p:txBody>
      </p:sp>
      <p:sp>
        <p:nvSpPr>
          <p:cNvPr id="3" name="Content Placeholder 2">
            <a:extLst>
              <a:ext uri="{FF2B5EF4-FFF2-40B4-BE49-F238E27FC236}">
                <a16:creationId xmlns:a16="http://schemas.microsoft.com/office/drawing/2014/main" xmlns="" id="{7026AC1F-10CA-4504-B84D-2F89E2235175}"/>
              </a:ext>
            </a:extLst>
          </p:cNvPr>
          <p:cNvSpPr>
            <a:spLocks noGrp="1"/>
          </p:cNvSpPr>
          <p:nvPr>
            <p:ph idx="1"/>
          </p:nvPr>
        </p:nvSpPr>
        <p:spPr/>
        <p:txBody>
          <a:bodyPr>
            <a:normAutofit fontScale="92500"/>
          </a:bodyPr>
          <a:lstStyle/>
          <a:p>
            <a:r>
              <a:rPr lang="en-US" dirty="0"/>
              <a:t> Morphine is contraindicated after biliary tract surgery. </a:t>
            </a:r>
          </a:p>
          <a:p>
            <a:r>
              <a:rPr lang="en-US" dirty="0"/>
              <a:t> Morphine is contraindicated for premature infants during and after delivery because of respiratory depressant effects. </a:t>
            </a:r>
          </a:p>
          <a:p>
            <a:r>
              <a:rPr lang="en-US" dirty="0"/>
              <a:t> Meperidine is contraindicated for clients with renal failure because of the accumulation of normeperidine, which can result in seizures and neurotoxicity. </a:t>
            </a:r>
          </a:p>
          <a:p>
            <a:pPr marL="0" indent="0">
              <a:buNone/>
            </a:pPr>
            <a:r>
              <a:rPr lang="en-US" dirty="0"/>
              <a:t> </a:t>
            </a:r>
            <a:r>
              <a:rPr lang="en-US" b="1" dirty="0"/>
              <a:t>Use cautiously with: </a:t>
            </a:r>
            <a:r>
              <a:rPr lang="en-US" dirty="0"/>
              <a:t>Clients who have asthma, emphysema, and/or head injuries; infants, and older adults.</a:t>
            </a:r>
          </a:p>
        </p:txBody>
      </p:sp>
    </p:spTree>
    <p:extLst>
      <p:ext uri="{BB962C8B-B14F-4D97-AF65-F5344CB8AC3E}">
        <p14:creationId xmlns:p14="http://schemas.microsoft.com/office/powerpoint/2010/main" val="3111393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B8E6EA-ED66-477B-AF9B-0F6F91243439}"/>
              </a:ext>
            </a:extLst>
          </p:cNvPr>
          <p:cNvSpPr>
            <a:spLocks noGrp="1"/>
          </p:cNvSpPr>
          <p:nvPr>
            <p:ph type="title"/>
          </p:nvPr>
        </p:nvSpPr>
        <p:spPr/>
        <p:txBody>
          <a:bodyPr/>
          <a:lstStyle/>
          <a:p>
            <a:r>
              <a:rPr lang="en-US" dirty="0"/>
              <a:t>                           </a:t>
            </a:r>
            <a:r>
              <a:rPr lang="en-US" b="1" dirty="0"/>
              <a:t>uses of drugs</a:t>
            </a:r>
          </a:p>
        </p:txBody>
      </p:sp>
      <p:sp>
        <p:nvSpPr>
          <p:cNvPr id="3" name="Content Placeholder 2">
            <a:extLst>
              <a:ext uri="{FF2B5EF4-FFF2-40B4-BE49-F238E27FC236}">
                <a16:creationId xmlns:a16="http://schemas.microsoft.com/office/drawing/2014/main" xmlns="" id="{3084CE49-F205-4E42-9B38-A366AA9FA4D3}"/>
              </a:ext>
            </a:extLst>
          </p:cNvPr>
          <p:cNvSpPr>
            <a:spLocks noGrp="1"/>
          </p:cNvSpPr>
          <p:nvPr>
            <p:ph idx="1"/>
          </p:nvPr>
        </p:nvSpPr>
        <p:spPr>
          <a:xfrm>
            <a:off x="628649" y="1352281"/>
            <a:ext cx="8000195" cy="4997003"/>
          </a:xfrm>
        </p:spPr>
        <p:txBody>
          <a:bodyPr>
            <a:noAutofit/>
          </a:bodyPr>
          <a:lstStyle/>
          <a:p>
            <a:pPr marL="428625" indent="-428625">
              <a:buFont typeface="+mj-lt"/>
              <a:buAutoNum type="arabicPeriod"/>
            </a:pPr>
            <a:r>
              <a:rPr lang="en-US" b="1" dirty="0">
                <a:latin typeface="Times New Roman" panose="02020603050405020304" pitchFamily="18" charset="0"/>
                <a:cs typeface="Times New Roman" panose="02020603050405020304" pitchFamily="18" charset="0"/>
              </a:rPr>
              <a:t>curative: </a:t>
            </a:r>
            <a:r>
              <a:rPr lang="en-US" dirty="0">
                <a:latin typeface="Times New Roman" panose="02020603050405020304" pitchFamily="18" charset="0"/>
                <a:cs typeface="Times New Roman" panose="02020603050405020304" pitchFamily="18" charset="0"/>
              </a:rPr>
              <a:t>this is the primary therapy e.g. in treating infections or auxiliary therapy  e.g. application of anaesthetic medication.</a:t>
            </a:r>
          </a:p>
          <a:p>
            <a:pPr marL="428625" indent="-428625">
              <a:buFont typeface="+mj-lt"/>
              <a:buAutoNum type="arabicPeriod"/>
            </a:pPr>
            <a:r>
              <a:rPr lang="en-US" b="1" dirty="0">
                <a:latin typeface="Times New Roman" panose="02020603050405020304" pitchFamily="18" charset="0"/>
                <a:cs typeface="Times New Roman" panose="02020603050405020304" pitchFamily="18" charset="0"/>
              </a:rPr>
              <a:t>suppress signs and symptoms</a:t>
            </a:r>
            <a:r>
              <a:rPr lang="en-US" dirty="0">
                <a:latin typeface="Times New Roman" panose="02020603050405020304" pitchFamily="18" charset="0"/>
                <a:cs typeface="Times New Roman" panose="02020603050405020304" pitchFamily="18" charset="0"/>
              </a:rPr>
              <a:t>, hence improve quality of life without attaining cure e.g. anti diabetics.</a:t>
            </a:r>
          </a:p>
          <a:p>
            <a:pPr marL="385763" indent="-385763">
              <a:buFont typeface="+mj-lt"/>
              <a:buAutoNum type="arabicPeriod"/>
            </a:pPr>
            <a:r>
              <a:rPr lang="en-US" b="1" dirty="0">
                <a:latin typeface="Times New Roman" panose="02020603050405020304" pitchFamily="18" charset="0"/>
                <a:cs typeface="Times New Roman" panose="02020603050405020304" pitchFamily="18" charset="0"/>
              </a:rPr>
              <a:t> prevent/prophylaxis- </a:t>
            </a:r>
            <a:r>
              <a:rPr lang="en-US" dirty="0">
                <a:latin typeface="Times New Roman" panose="02020603050405020304" pitchFamily="18" charset="0"/>
                <a:cs typeface="Times New Roman" panose="02020603050405020304" pitchFamily="18" charset="0"/>
              </a:rPr>
              <a:t>this could be primary e.g. use of vaccines to prevent one from getting a disease or secondary to stop progression of an existing disease.</a:t>
            </a:r>
          </a:p>
          <a:p>
            <a:pPr marL="428625" indent="-428625">
              <a:buFont typeface="+mj-lt"/>
              <a:buAutoNum type="arabicPeriod"/>
            </a:pPr>
            <a:r>
              <a:rPr lang="en-US" b="1" dirty="0">
                <a:latin typeface="Times New Roman" panose="02020603050405020304" pitchFamily="18" charset="0"/>
                <a:cs typeface="Times New Roman" panose="02020603050405020304" pitchFamily="18" charset="0"/>
              </a:rPr>
              <a:t>diagnosis-</a:t>
            </a:r>
            <a:r>
              <a:rPr lang="en-US" dirty="0">
                <a:latin typeface="Times New Roman" panose="02020603050405020304" pitchFamily="18" charset="0"/>
                <a:cs typeface="Times New Roman" panose="02020603050405020304" pitchFamily="18" charset="0"/>
              </a:rPr>
              <a:t> for instance the use of tuberculin test to diagnose PTB</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01141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C2079-7346-497E-AE07-193488EB2550}"/>
              </a:ext>
            </a:extLst>
          </p:cNvPr>
          <p:cNvSpPr>
            <a:spLocks noGrp="1"/>
          </p:cNvSpPr>
          <p:nvPr>
            <p:ph type="title"/>
          </p:nvPr>
        </p:nvSpPr>
        <p:spPr/>
        <p:txBody>
          <a:bodyPr>
            <a:normAutofit/>
          </a:bodyPr>
          <a:lstStyle/>
          <a:p>
            <a:r>
              <a:rPr lang="en-US" sz="2700" dirty="0">
                <a:solidFill>
                  <a:prstClr val="black"/>
                </a:solidFill>
                <a:latin typeface="Calibri" panose="020F0502020204030204"/>
                <a:ea typeface="+mn-ea"/>
                <a:cs typeface="+mn-cs"/>
              </a:rPr>
              <a:t>Use cautiously with:</a:t>
            </a:r>
            <a:endParaRPr lang="en-US" sz="2700" dirty="0"/>
          </a:p>
        </p:txBody>
      </p:sp>
      <p:sp>
        <p:nvSpPr>
          <p:cNvPr id="3" name="Content Placeholder 2">
            <a:extLst>
              <a:ext uri="{FF2B5EF4-FFF2-40B4-BE49-F238E27FC236}">
                <a16:creationId xmlns:a16="http://schemas.microsoft.com/office/drawing/2014/main" xmlns="" id="{D5CF4563-9A55-4326-B325-36223AB06142}"/>
              </a:ext>
            </a:extLst>
          </p:cNvPr>
          <p:cNvSpPr>
            <a:spLocks noGrp="1"/>
          </p:cNvSpPr>
          <p:nvPr>
            <p:ph idx="1"/>
          </p:nvPr>
        </p:nvSpPr>
        <p:spPr/>
        <p:txBody>
          <a:bodyPr>
            <a:normAutofit fontScale="77500" lnSpcReduction="20000"/>
          </a:bodyPr>
          <a:lstStyle/>
          <a:p>
            <a:r>
              <a:rPr lang="en-US" dirty="0"/>
              <a:t>Clients who have asthma, emphysema, and/or head injuries; infants, and older adult clients (risk of respiratory depression). </a:t>
            </a:r>
          </a:p>
          <a:p>
            <a:r>
              <a:rPr lang="en-US" dirty="0"/>
              <a:t> Clients who are pregnant (risk of physical dependence of the fetus). </a:t>
            </a:r>
          </a:p>
          <a:p>
            <a:r>
              <a:rPr lang="en-US" dirty="0"/>
              <a:t> Clients in labor (risk of respiratory depression in the newborn and inhibition of labor by decreasing uterine contractions) </a:t>
            </a:r>
          </a:p>
          <a:p>
            <a:r>
              <a:rPr lang="en-US" dirty="0"/>
              <a:t>Clients who are extremely obese (greater risk for prolonged side effects because of the accumulation of medication that is metabolized at a slower rate) </a:t>
            </a:r>
          </a:p>
          <a:p>
            <a:r>
              <a:rPr lang="en-US" dirty="0"/>
              <a:t> Clients with inflammatory bowel disease (risk of megacolon or paralytic ileus) </a:t>
            </a:r>
          </a:p>
          <a:p>
            <a:r>
              <a:rPr lang="en-US" dirty="0"/>
              <a:t> Clients with an enlarged prostate (risk of acute urinary retention) </a:t>
            </a:r>
          </a:p>
          <a:p>
            <a:r>
              <a:rPr lang="en-US" dirty="0"/>
              <a:t> Clients with hepatic or renal disease</a:t>
            </a:r>
          </a:p>
        </p:txBody>
      </p:sp>
    </p:spTree>
    <p:extLst>
      <p:ext uri="{BB962C8B-B14F-4D97-AF65-F5344CB8AC3E}">
        <p14:creationId xmlns:p14="http://schemas.microsoft.com/office/powerpoint/2010/main" val="17993902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07826-1012-486D-99DA-6904D099120E}"/>
              </a:ext>
            </a:extLst>
          </p:cNvPr>
          <p:cNvSpPr>
            <a:spLocks noGrp="1"/>
          </p:cNvSpPr>
          <p:nvPr>
            <p:ph type="title"/>
          </p:nvPr>
        </p:nvSpPr>
        <p:spPr>
          <a:xfrm>
            <a:off x="628650" y="1087133"/>
            <a:ext cx="7886700" cy="994172"/>
          </a:xfrm>
        </p:spPr>
        <p:txBody>
          <a:bodyPr/>
          <a:lstStyle/>
          <a:p>
            <a:r>
              <a:rPr lang="en-US" b="1" dirty="0"/>
              <a:t>Opioid agonist-antagonist</a:t>
            </a:r>
          </a:p>
        </p:txBody>
      </p:sp>
      <p:sp>
        <p:nvSpPr>
          <p:cNvPr id="3" name="Content Placeholder 2">
            <a:extLst>
              <a:ext uri="{FF2B5EF4-FFF2-40B4-BE49-F238E27FC236}">
                <a16:creationId xmlns:a16="http://schemas.microsoft.com/office/drawing/2014/main" xmlns="" id="{EE2861D0-3555-4F41-9DD4-CC7861B98245}"/>
              </a:ext>
            </a:extLst>
          </p:cNvPr>
          <p:cNvSpPr>
            <a:spLocks noGrp="1"/>
          </p:cNvSpPr>
          <p:nvPr>
            <p:ph idx="1"/>
          </p:nvPr>
        </p:nvSpPr>
        <p:spPr/>
        <p:txBody>
          <a:bodyPr>
            <a:normAutofit fontScale="77500" lnSpcReduction="20000"/>
          </a:bodyPr>
          <a:lstStyle/>
          <a:p>
            <a:r>
              <a:rPr lang="en-US" dirty="0"/>
              <a:t> butorphanol (Stadol)  </a:t>
            </a:r>
          </a:p>
          <a:p>
            <a:r>
              <a:rPr lang="en-US" dirty="0"/>
              <a:t>Nalbuphine hydrochloride (Nubain) </a:t>
            </a:r>
          </a:p>
          <a:p>
            <a:r>
              <a:rPr lang="en-US" dirty="0"/>
              <a:t> Buprenorphine hydrochloride (Buprenex)</a:t>
            </a:r>
          </a:p>
          <a:p>
            <a:pPr marL="0" indent="0">
              <a:buNone/>
            </a:pPr>
            <a:r>
              <a:rPr lang="en-US" b="1" dirty="0"/>
              <a:t>Expected Pharmacological Action </a:t>
            </a:r>
          </a:p>
          <a:p>
            <a:r>
              <a:rPr lang="en-US" dirty="0"/>
              <a:t> These medications act as antagonists on mu receptors and agonists on kappa receptors. </a:t>
            </a:r>
          </a:p>
          <a:p>
            <a:pPr marL="0" indent="0">
              <a:buNone/>
            </a:pPr>
            <a:r>
              <a:rPr lang="en-US" dirty="0"/>
              <a:t> </a:t>
            </a:r>
            <a:r>
              <a:rPr lang="en-US" b="1" dirty="0"/>
              <a:t>Compared to pure opioid agonists, agonist-antagonists have: </a:t>
            </a:r>
          </a:p>
          <a:p>
            <a:r>
              <a:rPr lang="en-US" dirty="0"/>
              <a:t> A low potential for abuse causing little euphoria.</a:t>
            </a:r>
          </a:p>
          <a:p>
            <a:r>
              <a:rPr lang="en-US" dirty="0"/>
              <a:t> In fact, high doses can cause adverse effects (anxiety, restlessness, mental confusion). </a:t>
            </a:r>
          </a:p>
          <a:p>
            <a:r>
              <a:rPr lang="en-US" dirty="0"/>
              <a:t>Less respiratory depression. </a:t>
            </a:r>
          </a:p>
          <a:p>
            <a:r>
              <a:rPr lang="en-US" dirty="0"/>
              <a:t> Less analgesic effect.</a:t>
            </a:r>
          </a:p>
          <a:p>
            <a:endParaRPr lang="en-US" dirty="0"/>
          </a:p>
        </p:txBody>
      </p:sp>
    </p:spTree>
    <p:extLst>
      <p:ext uri="{BB962C8B-B14F-4D97-AF65-F5344CB8AC3E}">
        <p14:creationId xmlns:p14="http://schemas.microsoft.com/office/powerpoint/2010/main" val="36142400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8DEC17-CEA6-484E-A229-082EFE4CB6B8}"/>
              </a:ext>
            </a:extLst>
          </p:cNvPr>
          <p:cNvSpPr>
            <a:spLocks noGrp="1"/>
          </p:cNvSpPr>
          <p:nvPr>
            <p:ph type="title"/>
          </p:nvPr>
        </p:nvSpPr>
        <p:spPr/>
        <p:txBody>
          <a:bodyPr>
            <a:normAutofit fontScale="90000"/>
          </a:bodyPr>
          <a:lstStyle/>
          <a:p>
            <a:pPr marL="171450" indent="-171450">
              <a:spcBef>
                <a:spcPts val="750"/>
              </a:spcBef>
            </a:pPr>
            <a:r>
              <a:rPr lang="en-US" sz="2100" dirty="0">
                <a:solidFill>
                  <a:prstClr val="black"/>
                </a:solidFill>
                <a:latin typeface="Calibri" panose="020F0502020204030204"/>
                <a:ea typeface="+mn-ea"/>
                <a:cs typeface="+mn-cs"/>
              </a:rPr>
              <a:t>                                                                                                                                                                                                                                                                                                                       </a:t>
            </a:r>
            <a:r>
              <a:rPr lang="en-US" dirty="0">
                <a:solidFill>
                  <a:prstClr val="black"/>
                </a:solidFill>
                <a:latin typeface="Calibri" panose="020F0502020204030204"/>
                <a:ea typeface="+mn-ea"/>
                <a:cs typeface="+mn-cs"/>
              </a:rPr>
              <a:t>opioid agonist- antagonist cont.’</a:t>
            </a:r>
            <a:r>
              <a:rPr lang="en-US" sz="2100" dirty="0">
                <a:solidFill>
                  <a:prstClr val="black"/>
                </a:solidFill>
                <a:latin typeface="Calibri" panose="020F0502020204030204"/>
                <a:ea typeface="+mn-ea"/>
                <a:cs typeface="+mn-cs"/>
              </a:rPr>
              <a:t/>
            </a:r>
            <a:br>
              <a:rPr lang="en-US" sz="21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a16="http://schemas.microsoft.com/office/drawing/2014/main" xmlns="" id="{FF1DEFA7-49E5-4D20-B65A-A146E36ABC2C}"/>
              </a:ext>
            </a:extLst>
          </p:cNvPr>
          <p:cNvSpPr>
            <a:spLocks noGrp="1"/>
          </p:cNvSpPr>
          <p:nvPr>
            <p:ph idx="1"/>
          </p:nvPr>
        </p:nvSpPr>
        <p:spPr/>
        <p:txBody>
          <a:bodyPr>
            <a:normAutofit lnSpcReduction="10000"/>
          </a:bodyPr>
          <a:lstStyle/>
          <a:p>
            <a:pPr marL="0" indent="0">
              <a:buNone/>
            </a:pPr>
            <a:r>
              <a:rPr lang="en-US" b="1" dirty="0"/>
              <a:t>Indication</a:t>
            </a:r>
          </a:p>
          <a:p>
            <a:r>
              <a:rPr lang="en-US" dirty="0"/>
              <a:t>Relief of moderate to severe pain</a:t>
            </a:r>
          </a:p>
          <a:p>
            <a:r>
              <a:rPr lang="en-US" dirty="0"/>
              <a:t>Treatment of opioid dependence (buprenorphine)</a:t>
            </a:r>
          </a:p>
          <a:p>
            <a:r>
              <a:rPr lang="en-US" dirty="0"/>
              <a:t> Adjunct to balanced anesthesia</a:t>
            </a:r>
          </a:p>
          <a:p>
            <a:r>
              <a:rPr lang="en-US" dirty="0"/>
              <a:t>Relief of labor pain (butorphanol)</a:t>
            </a:r>
          </a:p>
          <a:p>
            <a:pPr marL="0" indent="0">
              <a:buNone/>
            </a:pPr>
            <a:r>
              <a:rPr lang="en-US" dirty="0"/>
              <a:t> </a:t>
            </a:r>
            <a:r>
              <a:rPr lang="en-US" b="1" dirty="0"/>
              <a:t>Route of administration:</a:t>
            </a:r>
          </a:p>
          <a:p>
            <a:r>
              <a:rPr lang="en-US" dirty="0"/>
              <a:t> Butorphanol – IV, IM, intranasal</a:t>
            </a:r>
          </a:p>
          <a:p>
            <a:r>
              <a:rPr lang="en-US" dirty="0"/>
              <a:t>Nalbuphine – IV, IM, subcutaneous</a:t>
            </a:r>
          </a:p>
          <a:p>
            <a:r>
              <a:rPr lang="en-US" dirty="0"/>
              <a:t> Buprenorphine – IV, sublingual, epidural</a:t>
            </a:r>
          </a:p>
        </p:txBody>
      </p:sp>
    </p:spTree>
    <p:extLst>
      <p:ext uri="{BB962C8B-B14F-4D97-AF65-F5344CB8AC3E}">
        <p14:creationId xmlns:p14="http://schemas.microsoft.com/office/powerpoint/2010/main" val="80571553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6763C-78EC-4E1A-A6A7-73E659E53C7F}"/>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a16="http://schemas.microsoft.com/office/drawing/2014/main" xmlns="" id="{7B7F7088-35BB-4A0A-92C8-A454AA4977EA}"/>
              </a:ext>
            </a:extLst>
          </p:cNvPr>
          <p:cNvSpPr>
            <a:spLocks noGrp="1"/>
          </p:cNvSpPr>
          <p:nvPr>
            <p:ph idx="1"/>
          </p:nvPr>
        </p:nvSpPr>
        <p:spPr/>
        <p:txBody>
          <a:bodyPr>
            <a:normAutofit lnSpcReduction="10000"/>
          </a:bodyPr>
          <a:lstStyle/>
          <a:p>
            <a:pPr marL="0" indent="0">
              <a:buNone/>
            </a:pPr>
            <a:r>
              <a:rPr lang="en-US" dirty="0"/>
              <a:t> Abstinence syndrome (cramping, </a:t>
            </a:r>
            <a:r>
              <a:rPr lang="fr-FR" dirty="0"/>
              <a:t>hypertension, vomiting )</a:t>
            </a:r>
            <a:endParaRPr lang="en-US" dirty="0"/>
          </a:p>
          <a:p>
            <a:pPr marL="0" indent="0">
              <a:buNone/>
            </a:pPr>
            <a:r>
              <a:rPr lang="en-US" dirty="0"/>
              <a:t> Sedation </a:t>
            </a:r>
            <a:r>
              <a:rPr lang="en-US" dirty="0">
                <a:solidFill>
                  <a:prstClr val="black"/>
                </a:solidFill>
              </a:rPr>
              <a:t>respiratory depression </a:t>
            </a:r>
            <a:endParaRPr lang="en-US" dirty="0"/>
          </a:p>
          <a:p>
            <a:pPr marL="0" indent="0">
              <a:buNone/>
            </a:pPr>
            <a:r>
              <a:rPr lang="en-US" dirty="0"/>
              <a:t> Dizziness</a:t>
            </a:r>
          </a:p>
          <a:p>
            <a:pPr marL="0" indent="0">
              <a:buNone/>
            </a:pPr>
            <a:r>
              <a:rPr lang="en-US" dirty="0"/>
              <a:t> Increased intracranial pressure, headache</a:t>
            </a:r>
          </a:p>
          <a:p>
            <a:pPr marL="0" indent="0">
              <a:buNone/>
            </a:pPr>
            <a:r>
              <a:rPr lang="en-US" dirty="0"/>
              <a:t> </a:t>
            </a:r>
            <a:r>
              <a:rPr lang="en-US" b="1" dirty="0"/>
              <a:t>Contraindications/Precautions </a:t>
            </a:r>
          </a:p>
          <a:p>
            <a:pPr marL="0" indent="0">
              <a:buNone/>
            </a:pPr>
            <a:r>
              <a:rPr lang="en-US" dirty="0"/>
              <a:t> Use cautiously in clients who have a history of myocardial infarction, renal or liver disease, respiratory depression, or head injury, and clients who are physically dependent on opioids.</a:t>
            </a:r>
          </a:p>
        </p:txBody>
      </p:sp>
    </p:spTree>
    <p:extLst>
      <p:ext uri="{BB962C8B-B14F-4D97-AF65-F5344CB8AC3E}">
        <p14:creationId xmlns:p14="http://schemas.microsoft.com/office/powerpoint/2010/main" val="202467160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F233D-41E0-49AB-BAE2-64FA6F29C226}"/>
              </a:ext>
            </a:extLst>
          </p:cNvPr>
          <p:cNvSpPr>
            <a:spLocks noGrp="1"/>
          </p:cNvSpPr>
          <p:nvPr>
            <p:ph type="title"/>
          </p:nvPr>
        </p:nvSpPr>
        <p:spPr/>
        <p:txBody>
          <a:bodyPr/>
          <a:lstStyle/>
          <a:p>
            <a:r>
              <a:rPr lang="en-US" sz="21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3" name="Content Placeholder 2">
            <a:extLst>
              <a:ext uri="{FF2B5EF4-FFF2-40B4-BE49-F238E27FC236}">
                <a16:creationId xmlns:a16="http://schemas.microsoft.com/office/drawing/2014/main" xmlns="" id="{241F3484-7BB9-472B-9E2A-0798AAA85E0F}"/>
              </a:ext>
            </a:extLst>
          </p:cNvPr>
          <p:cNvSpPr>
            <a:spLocks noGrp="1"/>
          </p:cNvSpPr>
          <p:nvPr>
            <p:ph idx="1"/>
          </p:nvPr>
        </p:nvSpPr>
        <p:spPr/>
        <p:txBody>
          <a:bodyPr/>
          <a:lstStyle/>
          <a:p>
            <a:r>
              <a:rPr lang="en-US" dirty="0"/>
              <a:t>CNS depressants and alcohol may cause additive effects. </a:t>
            </a:r>
          </a:p>
          <a:p>
            <a:r>
              <a:rPr lang="en-US" dirty="0"/>
              <a:t> Use together cautiously.</a:t>
            </a:r>
          </a:p>
          <a:p>
            <a:r>
              <a:rPr lang="en-US" dirty="0"/>
              <a:t> Monitor respirations.</a:t>
            </a:r>
          </a:p>
          <a:p>
            <a:r>
              <a:rPr lang="en-US" dirty="0"/>
              <a:t> Opioid agonists may antagonize and reduce analgesic effects of the opioid.  Do not use concurrently.</a:t>
            </a:r>
          </a:p>
        </p:txBody>
      </p:sp>
    </p:spTree>
    <p:extLst>
      <p:ext uri="{BB962C8B-B14F-4D97-AF65-F5344CB8AC3E}">
        <p14:creationId xmlns:p14="http://schemas.microsoft.com/office/powerpoint/2010/main" val="35694507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AAFBE-E620-43FE-8594-D5115287B4DD}"/>
              </a:ext>
            </a:extLst>
          </p:cNvPr>
          <p:cNvSpPr>
            <a:spLocks noGrp="1"/>
          </p:cNvSpPr>
          <p:nvPr>
            <p:ph type="title"/>
          </p:nvPr>
        </p:nvSpPr>
        <p:spPr>
          <a:xfrm>
            <a:off x="628649" y="206062"/>
            <a:ext cx="7886700" cy="690942"/>
          </a:xfrm>
        </p:spPr>
        <p:txBody>
          <a:bodyPr>
            <a:noAutofit/>
          </a:bodyPr>
          <a:lstStyle/>
          <a:p>
            <a:r>
              <a:rPr lang="en-US" b="1" dirty="0"/>
              <a:t>Opioid antagonist</a:t>
            </a:r>
          </a:p>
        </p:txBody>
      </p:sp>
      <p:sp>
        <p:nvSpPr>
          <p:cNvPr id="3" name="Content Placeholder 2">
            <a:extLst>
              <a:ext uri="{FF2B5EF4-FFF2-40B4-BE49-F238E27FC236}">
                <a16:creationId xmlns:a16="http://schemas.microsoft.com/office/drawing/2014/main" xmlns="" id="{DA32218D-474D-47EE-8F20-4EC26351F7C4}"/>
              </a:ext>
            </a:extLst>
          </p:cNvPr>
          <p:cNvSpPr>
            <a:spLocks noGrp="1"/>
          </p:cNvSpPr>
          <p:nvPr>
            <p:ph idx="1"/>
          </p:nvPr>
        </p:nvSpPr>
        <p:spPr>
          <a:xfrm>
            <a:off x="628649" y="1004552"/>
            <a:ext cx="8090348" cy="5499280"/>
          </a:xfrm>
        </p:spPr>
        <p:txBody>
          <a:bodyPr>
            <a:noAutofit/>
          </a:bodyPr>
          <a:lstStyle/>
          <a:p>
            <a:r>
              <a:rPr lang="en-US" dirty="0"/>
              <a:t>Naloxone (Narcan) </a:t>
            </a:r>
          </a:p>
          <a:p>
            <a:r>
              <a:rPr lang="en-US" dirty="0"/>
              <a:t> Naltrexone (Re Via, Depade ),</a:t>
            </a:r>
          </a:p>
          <a:p>
            <a:r>
              <a:rPr lang="en-US" dirty="0"/>
              <a:t>nalmefene (Revex ) </a:t>
            </a:r>
          </a:p>
          <a:p>
            <a:pPr marL="0" indent="0">
              <a:buNone/>
            </a:pPr>
            <a:r>
              <a:rPr lang="en-US" b="1" dirty="0"/>
              <a:t>Mechanism of Action </a:t>
            </a:r>
            <a:r>
              <a:rPr lang="en-US" dirty="0"/>
              <a:t> Opioid antagonists interfere with the action of opioids by competing for opioid receptors. Opioid antagonists have no effect in the absence of opioids. </a:t>
            </a:r>
          </a:p>
          <a:p>
            <a:pPr marL="0" indent="0">
              <a:buNone/>
            </a:pPr>
            <a:r>
              <a:rPr lang="en-US" dirty="0"/>
              <a:t> </a:t>
            </a:r>
            <a:r>
              <a:rPr lang="en-US" b="1" dirty="0"/>
              <a:t>Therapeutic Uses</a:t>
            </a:r>
          </a:p>
          <a:p>
            <a:pPr marL="0" indent="0">
              <a:buNone/>
            </a:pPr>
            <a:r>
              <a:rPr lang="en-US" b="1" dirty="0"/>
              <a:t> </a:t>
            </a:r>
            <a:r>
              <a:rPr lang="en-US" dirty="0"/>
              <a:t>Treatment of opioid overdose  Reversal of effects of opioids, such as respiratory depression </a:t>
            </a:r>
          </a:p>
          <a:p>
            <a:pPr marL="0" indent="0">
              <a:buNone/>
            </a:pPr>
            <a:r>
              <a:rPr lang="en-US" dirty="0"/>
              <a:t>Reversal of respiratory depression in an infant </a:t>
            </a:r>
          </a:p>
          <a:p>
            <a:pPr marL="0" indent="0">
              <a:buNone/>
            </a:pPr>
            <a:r>
              <a:rPr lang="en-US" dirty="0"/>
              <a:t> </a:t>
            </a:r>
          </a:p>
        </p:txBody>
      </p:sp>
    </p:spTree>
    <p:extLst>
      <p:ext uri="{BB962C8B-B14F-4D97-AF65-F5344CB8AC3E}">
        <p14:creationId xmlns:p14="http://schemas.microsoft.com/office/powerpoint/2010/main" val="409627518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1188A-309A-4244-A440-8E3DA6F3D5C6}"/>
              </a:ext>
            </a:extLst>
          </p:cNvPr>
          <p:cNvSpPr>
            <a:spLocks noGrp="1"/>
          </p:cNvSpPr>
          <p:nvPr>
            <p:ph type="title"/>
          </p:nvPr>
        </p:nvSpPr>
        <p:spPr>
          <a:xfrm>
            <a:off x="628650" y="365127"/>
            <a:ext cx="7886700" cy="549274"/>
          </a:xfrm>
        </p:spPr>
        <p:txBody>
          <a:bodyPr>
            <a:normAutofit fontScale="90000"/>
          </a:bodyPr>
          <a:lstStyle/>
          <a:p>
            <a:r>
              <a:rPr lang="en-US" b="1" dirty="0"/>
              <a:t>Opioid antagonist cont.’</a:t>
            </a:r>
          </a:p>
        </p:txBody>
      </p:sp>
      <p:sp>
        <p:nvSpPr>
          <p:cNvPr id="3" name="Content Placeholder 2">
            <a:extLst>
              <a:ext uri="{FF2B5EF4-FFF2-40B4-BE49-F238E27FC236}">
                <a16:creationId xmlns:a16="http://schemas.microsoft.com/office/drawing/2014/main" xmlns="" id="{FC5332BA-069A-4132-9B47-8DD5B05B7811}"/>
              </a:ext>
            </a:extLst>
          </p:cNvPr>
          <p:cNvSpPr>
            <a:spLocks noGrp="1"/>
          </p:cNvSpPr>
          <p:nvPr>
            <p:ph idx="1"/>
          </p:nvPr>
        </p:nvSpPr>
        <p:spPr>
          <a:xfrm>
            <a:off x="528034" y="914402"/>
            <a:ext cx="7987316" cy="5756854"/>
          </a:xfrm>
        </p:spPr>
        <p:txBody>
          <a:bodyPr>
            <a:normAutofit lnSpcReduction="10000"/>
          </a:bodyPr>
          <a:lstStyle/>
          <a:p>
            <a:pPr marL="0" indent="0">
              <a:buNone/>
            </a:pPr>
            <a:r>
              <a:rPr lang="en-US" b="1" dirty="0"/>
              <a:t>Route of administration: </a:t>
            </a:r>
          </a:p>
          <a:p>
            <a:pPr marL="0" indent="0">
              <a:buNone/>
            </a:pPr>
            <a:r>
              <a:rPr lang="en-US" dirty="0"/>
              <a:t>Naloxone- IM, IV, subcutaneous</a:t>
            </a:r>
          </a:p>
          <a:p>
            <a:pPr marL="0" indent="0">
              <a:buNone/>
            </a:pPr>
            <a:r>
              <a:rPr lang="en-US" dirty="0"/>
              <a:t> </a:t>
            </a:r>
            <a:r>
              <a:rPr lang="en-US" dirty="0" err="1"/>
              <a:t>nalmefene</a:t>
            </a:r>
            <a:r>
              <a:rPr lang="en-US" dirty="0"/>
              <a:t> – IV, IM, subcutaneous </a:t>
            </a:r>
          </a:p>
          <a:p>
            <a:pPr marL="0" indent="0">
              <a:buNone/>
            </a:pPr>
            <a:r>
              <a:rPr lang="en-US" dirty="0"/>
              <a:t> Naltrexone – Oral</a:t>
            </a:r>
          </a:p>
          <a:p>
            <a:pPr marL="0" indent="0">
              <a:buNone/>
            </a:pPr>
            <a:r>
              <a:rPr lang="en-US" b="1" dirty="0" smtClean="0">
                <a:solidFill>
                  <a:prstClr val="black"/>
                </a:solidFill>
              </a:rPr>
              <a:t>Therapeutic </a:t>
            </a:r>
            <a:r>
              <a:rPr lang="en-US" b="1" dirty="0">
                <a:solidFill>
                  <a:prstClr val="black"/>
                </a:solidFill>
              </a:rPr>
              <a:t>Uses</a:t>
            </a:r>
          </a:p>
          <a:p>
            <a:pPr marL="0" indent="0">
              <a:buNone/>
            </a:pPr>
            <a:r>
              <a:rPr lang="en-US" b="1" dirty="0">
                <a:solidFill>
                  <a:prstClr val="black"/>
                </a:solidFill>
              </a:rPr>
              <a:t> </a:t>
            </a:r>
            <a:r>
              <a:rPr lang="en-US" dirty="0">
                <a:solidFill>
                  <a:prstClr val="black"/>
                </a:solidFill>
              </a:rPr>
              <a:t>Treatment of opioid overdose  Reversal of effects of opioids, such as respiratory depression </a:t>
            </a:r>
          </a:p>
          <a:p>
            <a:pPr marL="0" indent="0">
              <a:buNone/>
            </a:pPr>
            <a:r>
              <a:rPr lang="en-US" dirty="0">
                <a:solidFill>
                  <a:prstClr val="black"/>
                </a:solidFill>
              </a:rPr>
              <a:t>Reversal of respiratory depression in an infant </a:t>
            </a:r>
          </a:p>
          <a:p>
            <a:pPr marL="0" indent="0">
              <a:buNone/>
            </a:pPr>
            <a:r>
              <a:rPr lang="en-US" dirty="0">
                <a:solidFill>
                  <a:prstClr val="black"/>
                </a:solidFill>
              </a:rPr>
              <a:t> </a:t>
            </a:r>
            <a:r>
              <a:rPr lang="en-US" b="1" dirty="0">
                <a:solidFill>
                  <a:prstClr val="black"/>
                </a:solidFill>
              </a:rPr>
              <a:t>Route of administration: </a:t>
            </a:r>
          </a:p>
          <a:p>
            <a:pPr marL="0" indent="0">
              <a:buNone/>
            </a:pPr>
            <a:r>
              <a:rPr lang="en-US" dirty="0">
                <a:solidFill>
                  <a:prstClr val="black"/>
                </a:solidFill>
              </a:rPr>
              <a:t>Naloxone,</a:t>
            </a:r>
          </a:p>
          <a:p>
            <a:pPr marL="0" indent="0">
              <a:buNone/>
            </a:pPr>
            <a:r>
              <a:rPr lang="en-US" dirty="0">
                <a:solidFill>
                  <a:prstClr val="black"/>
                </a:solidFill>
              </a:rPr>
              <a:t> nalmefene – IV, IM, subcutaneous </a:t>
            </a:r>
          </a:p>
          <a:p>
            <a:pPr marL="0" indent="0">
              <a:buNone/>
            </a:pPr>
            <a:r>
              <a:rPr lang="en-US" dirty="0">
                <a:solidFill>
                  <a:prstClr val="black"/>
                </a:solidFill>
              </a:rPr>
              <a:t> Naltrexone – Oral</a:t>
            </a:r>
            <a:endParaRPr lang="en-US" dirty="0"/>
          </a:p>
        </p:txBody>
      </p:sp>
    </p:spTree>
    <p:extLst>
      <p:ext uri="{BB962C8B-B14F-4D97-AF65-F5344CB8AC3E}">
        <p14:creationId xmlns:p14="http://schemas.microsoft.com/office/powerpoint/2010/main" val="217894786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A6860-FAFF-401A-B44D-8E8DEA22C095}"/>
              </a:ext>
            </a:extLst>
          </p:cNvPr>
          <p:cNvSpPr>
            <a:spLocks noGrp="1"/>
          </p:cNvSpPr>
          <p:nvPr>
            <p:ph type="title"/>
          </p:nvPr>
        </p:nvSpPr>
        <p:spPr/>
        <p:txBody>
          <a:bodyPr/>
          <a:lstStyle/>
          <a:p>
            <a:r>
              <a:rPr lang="en-US" b="1" dirty="0"/>
              <a:t>Opioid </a:t>
            </a:r>
            <a:r>
              <a:rPr lang="en-US" b="1" dirty="0" smtClean="0"/>
              <a:t>antagonist </a:t>
            </a:r>
            <a:r>
              <a:rPr lang="en-US" b="1" dirty="0"/>
              <a:t>cont.’</a:t>
            </a:r>
          </a:p>
        </p:txBody>
      </p:sp>
      <p:sp>
        <p:nvSpPr>
          <p:cNvPr id="3" name="Content Placeholder 2">
            <a:extLst>
              <a:ext uri="{FF2B5EF4-FFF2-40B4-BE49-F238E27FC236}">
                <a16:creationId xmlns:a16="http://schemas.microsoft.com/office/drawing/2014/main" xmlns="" id="{26D2C8C1-9BD6-4486-BCF8-3373421F3545}"/>
              </a:ext>
            </a:extLst>
          </p:cNvPr>
          <p:cNvSpPr>
            <a:spLocks noGrp="1"/>
          </p:cNvSpPr>
          <p:nvPr>
            <p:ph idx="1"/>
          </p:nvPr>
        </p:nvSpPr>
        <p:spPr/>
        <p:txBody>
          <a:bodyPr/>
          <a:lstStyle/>
          <a:p>
            <a:pPr marL="0" indent="0">
              <a:buNone/>
            </a:pPr>
            <a:r>
              <a:rPr lang="en-US" b="1" dirty="0"/>
              <a:t>Side Effects</a:t>
            </a:r>
            <a:r>
              <a:rPr lang="en-US" dirty="0"/>
              <a:t> </a:t>
            </a:r>
          </a:p>
          <a:p>
            <a:r>
              <a:rPr lang="en-US" dirty="0"/>
              <a:t>Tachycardia and tachypnea</a:t>
            </a:r>
          </a:p>
          <a:p>
            <a:r>
              <a:rPr lang="fr-FR" dirty="0"/>
              <a:t>Abstinence syndrome (cramping, hypertension, vomiting)</a:t>
            </a:r>
          </a:p>
          <a:p>
            <a:r>
              <a:rPr lang="en-US" dirty="0"/>
              <a:t>Pulmonary edema</a:t>
            </a:r>
            <a:endParaRPr lang="en-US" b="1" dirty="0"/>
          </a:p>
          <a:p>
            <a:pPr marL="0" indent="0">
              <a:buNone/>
            </a:pPr>
            <a:r>
              <a:rPr lang="en-US" b="1" dirty="0"/>
              <a:t>Contraindications/Precautions </a:t>
            </a:r>
          </a:p>
          <a:p>
            <a:r>
              <a:rPr lang="en-US" dirty="0"/>
              <a:t> Opioid antagonists are Pregnancy Risk Category B. </a:t>
            </a:r>
          </a:p>
          <a:p>
            <a:r>
              <a:rPr lang="en-US" dirty="0"/>
              <a:t>These medications are contraindicated in clients with opioid dependency.</a:t>
            </a:r>
            <a:endParaRPr lang="en-US" b="1" dirty="0"/>
          </a:p>
        </p:txBody>
      </p:sp>
    </p:spTree>
    <p:extLst>
      <p:ext uri="{BB962C8B-B14F-4D97-AF65-F5344CB8AC3E}">
        <p14:creationId xmlns:p14="http://schemas.microsoft.com/office/powerpoint/2010/main" val="156303014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3B850B-D2F0-4842-99C5-F6C0A61DCDBC}"/>
              </a:ext>
            </a:extLst>
          </p:cNvPr>
          <p:cNvSpPr>
            <a:spLocks noGrp="1"/>
          </p:cNvSpPr>
          <p:nvPr>
            <p:ph idx="1"/>
          </p:nvPr>
        </p:nvSpPr>
        <p:spPr>
          <a:xfrm>
            <a:off x="631065" y="405685"/>
            <a:ext cx="8512935" cy="5840569"/>
          </a:xfrm>
        </p:spPr>
        <p:txBody>
          <a:bodyPr>
            <a:noAutofit/>
          </a:bodyPr>
          <a:lstStyle/>
          <a:p>
            <a:pPr marL="0" indent="0">
              <a:buNone/>
            </a:pPr>
            <a:r>
              <a:rPr lang="en-US" b="1" dirty="0"/>
              <a:t>Adjuvants medication for pain</a:t>
            </a:r>
            <a:endParaRPr lang="en-US" dirty="0"/>
          </a:p>
          <a:p>
            <a:r>
              <a:rPr lang="en-US" dirty="0"/>
              <a:t>Tricyclic antidepressants: amitriptyline (Elavil) – oral/IM </a:t>
            </a:r>
          </a:p>
          <a:p>
            <a:r>
              <a:rPr lang="en-US" dirty="0"/>
              <a:t> Anticonvulsants: carbamazepine (Tegretol) – gabapentin (Neurontin) oral </a:t>
            </a:r>
          </a:p>
          <a:p>
            <a:r>
              <a:rPr lang="en-US" dirty="0"/>
              <a:t>CNS stimulants: methylphenidate (Ritalin) – oral </a:t>
            </a:r>
          </a:p>
          <a:p>
            <a:r>
              <a:rPr lang="en-US" dirty="0"/>
              <a:t> Antihistamines: hydroxyzine (Vistaril) – oral/IM </a:t>
            </a:r>
          </a:p>
          <a:p>
            <a:r>
              <a:rPr lang="en-US" dirty="0"/>
              <a:t> Glucocorticoids: dexamethasone (Decadron) – oral, IV, IM </a:t>
            </a:r>
          </a:p>
          <a:p>
            <a:r>
              <a:rPr lang="en-US" dirty="0"/>
              <a:t> Bisphosphonates: etidronate (Didronel) – oral </a:t>
            </a:r>
          </a:p>
          <a:p>
            <a:r>
              <a:rPr lang="en-US" dirty="0"/>
              <a:t> NSAIDs: ibuprofen (Motrin) – oral </a:t>
            </a:r>
          </a:p>
          <a:p>
            <a:r>
              <a:rPr lang="en-US" dirty="0"/>
              <a:t> Other Medication: Tricyclic antidepressants: imipramine (Tofranil) – oral </a:t>
            </a:r>
          </a:p>
        </p:txBody>
      </p:sp>
    </p:spTree>
    <p:extLst>
      <p:ext uri="{BB962C8B-B14F-4D97-AF65-F5344CB8AC3E}">
        <p14:creationId xmlns:p14="http://schemas.microsoft.com/office/powerpoint/2010/main" val="115619312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dirty="0"/>
              <a:t> Anticonvulsants: phenytoin (Dilantin) – oral, IV, IM </a:t>
            </a:r>
          </a:p>
          <a:p>
            <a:r>
              <a:rPr lang="en-US" dirty="0"/>
              <a:t> CNS stimulants: </a:t>
            </a:r>
            <a:r>
              <a:rPr lang="en-US" dirty="0" err="1"/>
              <a:t>dextroamphetamine</a:t>
            </a:r>
            <a:r>
              <a:rPr lang="en-US" dirty="0"/>
              <a:t> (Dexedrine) – oral </a:t>
            </a:r>
          </a:p>
          <a:p>
            <a:r>
              <a:rPr lang="en-US" dirty="0"/>
              <a:t> Glucocorticoids: prednisone (</a:t>
            </a:r>
            <a:r>
              <a:rPr lang="en-US" dirty="0" err="1"/>
              <a:t>Deltasone</a:t>
            </a:r>
            <a:r>
              <a:rPr lang="en-US" dirty="0"/>
              <a:t>) – oral </a:t>
            </a:r>
          </a:p>
          <a:p>
            <a:r>
              <a:rPr lang="en-US" dirty="0"/>
              <a:t> Bisphosphonates: </a:t>
            </a:r>
            <a:r>
              <a:rPr lang="en-US" dirty="0" err="1"/>
              <a:t>pamidronate</a:t>
            </a:r>
            <a:r>
              <a:rPr lang="en-US" dirty="0"/>
              <a:t> (</a:t>
            </a:r>
            <a:r>
              <a:rPr lang="en-US" dirty="0" err="1"/>
              <a:t>Aredia</a:t>
            </a:r>
            <a:r>
              <a:rPr lang="en-US" dirty="0"/>
              <a:t>) – IV </a:t>
            </a:r>
          </a:p>
          <a:p>
            <a:r>
              <a:rPr lang="en-US" dirty="0"/>
              <a:t> NSAIDs: ketorolac (</a:t>
            </a:r>
            <a:r>
              <a:rPr lang="en-US" dirty="0" err="1"/>
              <a:t>Toradol</a:t>
            </a:r>
            <a:r>
              <a:rPr lang="en-US" dirty="0"/>
              <a:t>)</a:t>
            </a:r>
          </a:p>
          <a:p>
            <a:endParaRPr lang="en-US" dirty="0"/>
          </a:p>
        </p:txBody>
      </p:sp>
    </p:spTree>
    <p:extLst>
      <p:ext uri="{BB962C8B-B14F-4D97-AF65-F5344CB8AC3E}">
        <p14:creationId xmlns:p14="http://schemas.microsoft.com/office/powerpoint/2010/main" val="19867122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429F02-DED3-4C8F-81A5-8B4A4FD2BDFB}"/>
              </a:ext>
            </a:extLst>
          </p:cNvPr>
          <p:cNvSpPr>
            <a:spLocks noGrp="1"/>
          </p:cNvSpPr>
          <p:nvPr>
            <p:ph type="title"/>
          </p:nvPr>
        </p:nvSpPr>
        <p:spPr>
          <a:xfrm>
            <a:off x="528034" y="159065"/>
            <a:ext cx="7886700" cy="613668"/>
          </a:xfrm>
        </p:spPr>
        <p:txBody>
          <a:bodyPr>
            <a:normAutofit fontScale="90000"/>
          </a:bodyPr>
          <a:lstStyle/>
          <a:p>
            <a:pPr algn="ctr"/>
            <a:r>
              <a:rPr lang="en-US" b="1" dirty="0" smtClean="0"/>
              <a:t>drug </a:t>
            </a:r>
            <a:r>
              <a:rPr lang="en-US" b="1" dirty="0"/>
              <a:t>nomenclature</a:t>
            </a:r>
          </a:p>
        </p:txBody>
      </p:sp>
      <p:sp>
        <p:nvSpPr>
          <p:cNvPr id="3" name="Content Placeholder 2">
            <a:extLst>
              <a:ext uri="{FF2B5EF4-FFF2-40B4-BE49-F238E27FC236}">
                <a16:creationId xmlns:a16="http://schemas.microsoft.com/office/drawing/2014/main" xmlns="" id="{EF90BE9B-4452-405E-BB6A-C6E30E352A02}"/>
              </a:ext>
            </a:extLst>
          </p:cNvPr>
          <p:cNvSpPr>
            <a:spLocks noGrp="1"/>
          </p:cNvSpPr>
          <p:nvPr>
            <p:ph idx="1"/>
          </p:nvPr>
        </p:nvSpPr>
        <p:spPr>
          <a:xfrm>
            <a:off x="528034" y="862886"/>
            <a:ext cx="7987316" cy="531407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Nomenclature is the   systematic naming of drugs especially pharmaceutical drug</a:t>
            </a:r>
          </a:p>
          <a:p>
            <a:pPr marL="0" indent="0">
              <a:buNone/>
            </a:pPr>
            <a:r>
              <a:rPr lang="en-US" dirty="0">
                <a:latin typeface="Times New Roman" panose="02020603050405020304" pitchFamily="18" charset="0"/>
                <a:cs typeface="Times New Roman" panose="02020603050405020304" pitchFamily="18" charset="0"/>
              </a:rPr>
              <a:t>Drugs in majority of circumstances have three types of names.</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Chemical/molecular/ scientific  name: </a:t>
            </a:r>
            <a:r>
              <a:rPr lang="en-US" dirty="0">
                <a:latin typeface="Times New Roman" panose="02020603050405020304" pitchFamily="18" charset="0"/>
                <a:cs typeface="Times New Roman" panose="02020603050405020304" pitchFamily="18" charset="0"/>
              </a:rPr>
              <a:t>this is the chemical/molecular structure of a drug. It states the structure in terms of  atoms and molecules accompanied by a diagram of the chemical structure. Most useful to a few technically trained personnel e.g. chemist or research pharmacist the names are unsuitable for general use since they are long. e.g. </a:t>
            </a:r>
            <a:r>
              <a:rPr lang="en-US" b="1" dirty="0">
                <a:latin typeface="Times New Roman" panose="02020603050405020304" pitchFamily="18" charset="0"/>
                <a:cs typeface="Times New Roman" panose="02020603050405020304" pitchFamily="18" charset="0"/>
              </a:rPr>
              <a:t>acetyl-p-amino-phenol  </a:t>
            </a:r>
            <a:r>
              <a:rPr lang="en-US" dirty="0">
                <a:latin typeface="Times New Roman" panose="02020603050405020304" pitchFamily="18" charset="0"/>
                <a:cs typeface="Times New Roman" panose="02020603050405020304" pitchFamily="18" charset="0"/>
              </a:rPr>
              <a:t>is for </a:t>
            </a:r>
            <a:r>
              <a:rPr lang="en-US" b="1" dirty="0">
                <a:latin typeface="Times New Roman" panose="02020603050405020304" pitchFamily="18" charset="0"/>
                <a:cs typeface="Times New Roman" panose="02020603050405020304" pitchFamily="18" charset="0"/>
              </a:rPr>
              <a:t>paracetamol </a:t>
            </a:r>
            <a:r>
              <a:rPr lang="en-US" dirty="0">
                <a:latin typeface="Times New Roman" panose="02020603050405020304" pitchFamily="18" charset="0"/>
                <a:cs typeface="Times New Roman" panose="02020603050405020304" pitchFamily="18" charset="0"/>
              </a:rPr>
              <a:t>or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acetaminophen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30329"/>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6187"/>
            <a:ext cx="7886700" cy="781094"/>
          </a:xfrm>
        </p:spPr>
        <p:txBody>
          <a:bodyPr/>
          <a:lstStyle/>
          <a:p>
            <a:r>
              <a:rPr lang="en-US" b="1" dirty="0"/>
              <a:t>Expected Pharmacological Action </a:t>
            </a:r>
            <a:endParaRPr lang="en-US" dirty="0"/>
          </a:p>
        </p:txBody>
      </p:sp>
      <p:sp>
        <p:nvSpPr>
          <p:cNvPr id="3" name="Content Placeholder 2">
            <a:extLst>
              <a:ext uri="{FF2B5EF4-FFF2-40B4-BE49-F238E27FC236}">
                <a16:creationId xmlns:a16="http://schemas.microsoft.com/office/drawing/2014/main" xmlns="" id="{8458760A-F533-47D7-836E-C9A72FF48066}"/>
              </a:ext>
            </a:extLst>
          </p:cNvPr>
          <p:cNvSpPr>
            <a:spLocks noGrp="1"/>
          </p:cNvSpPr>
          <p:nvPr>
            <p:ph idx="1"/>
          </p:nvPr>
        </p:nvSpPr>
        <p:spPr>
          <a:xfrm>
            <a:off x="628650" y="927281"/>
            <a:ext cx="7886700" cy="5512157"/>
          </a:xfrm>
        </p:spPr>
        <p:txBody>
          <a:bodyPr>
            <a:noAutofit/>
          </a:bodyPr>
          <a:lstStyle/>
          <a:p>
            <a:pPr marL="0" indent="0">
              <a:buNone/>
            </a:pPr>
            <a:r>
              <a:rPr lang="en-US" dirty="0" smtClean="0"/>
              <a:t>Adjuvant </a:t>
            </a:r>
            <a:r>
              <a:rPr lang="en-US" dirty="0"/>
              <a:t>medications for pain enhance the effects of opioids</a:t>
            </a:r>
          </a:p>
          <a:p>
            <a:pPr marL="0" indent="0">
              <a:buNone/>
            </a:pPr>
            <a:r>
              <a:rPr lang="en-US" b="1" dirty="0"/>
              <a:t>Therapeutic Uses </a:t>
            </a:r>
          </a:p>
          <a:p>
            <a:r>
              <a:rPr lang="en-US" dirty="0"/>
              <a:t> These medications are used in combination with opioids and cannot be used as a substitute for opioids. </a:t>
            </a:r>
          </a:p>
          <a:p>
            <a:r>
              <a:rPr lang="en-US" dirty="0"/>
              <a:t> NSAIDs are used to treat inflammation. </a:t>
            </a:r>
          </a:p>
          <a:p>
            <a:r>
              <a:rPr lang="en-US" dirty="0"/>
              <a:t>Tricyclic antidepressants are used to treat depression and neuropathic pain such as cramping, aching, burning, darting, and lancinating pain.</a:t>
            </a:r>
          </a:p>
          <a:p>
            <a:r>
              <a:rPr lang="en-US" dirty="0"/>
              <a:t> Anticonvulsants are used to relieve neuropathic pain. </a:t>
            </a:r>
          </a:p>
          <a:p>
            <a:pPr marL="0" indent="0">
              <a:buNone/>
            </a:pPr>
            <a:endParaRPr lang="en-US" dirty="0"/>
          </a:p>
        </p:txBody>
      </p:sp>
    </p:spTree>
    <p:extLst>
      <p:ext uri="{BB962C8B-B14F-4D97-AF65-F5344CB8AC3E}">
        <p14:creationId xmlns:p14="http://schemas.microsoft.com/office/powerpoint/2010/main" val="9267022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dirty="0"/>
              <a:t> CNS stimulants augment analgesia and decrease sedation. </a:t>
            </a:r>
          </a:p>
          <a:p>
            <a:r>
              <a:rPr lang="en-US" dirty="0"/>
              <a:t>Antihistamines decrease anxiety, prevent insomnia and relieve nausea. </a:t>
            </a:r>
          </a:p>
          <a:p>
            <a:r>
              <a:rPr lang="en-US" dirty="0" smtClean="0"/>
              <a:t>Glucocorticoids </a:t>
            </a:r>
            <a:r>
              <a:rPr lang="en-US" dirty="0"/>
              <a:t>decrease pain from intracranial pressure and spinal cord compression. </a:t>
            </a:r>
          </a:p>
          <a:p>
            <a:r>
              <a:rPr lang="en-US" dirty="0"/>
              <a:t> Bisphosphonates manage hypercalcemia and bone pain</a:t>
            </a:r>
          </a:p>
          <a:p>
            <a:endParaRPr lang="en-US" dirty="0"/>
          </a:p>
          <a:p>
            <a:endParaRPr lang="en-US" dirty="0"/>
          </a:p>
        </p:txBody>
      </p:sp>
    </p:spTree>
    <p:extLst>
      <p:ext uri="{BB962C8B-B14F-4D97-AF65-F5344CB8AC3E}">
        <p14:creationId xmlns:p14="http://schemas.microsoft.com/office/powerpoint/2010/main" val="1747505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488BD-DE12-49E5-B65B-D94A7EC0B1C2}"/>
              </a:ext>
            </a:extLst>
          </p:cNvPr>
          <p:cNvSpPr>
            <a:spLocks noGrp="1"/>
          </p:cNvSpPr>
          <p:nvPr>
            <p:ph type="title"/>
          </p:nvPr>
        </p:nvSpPr>
        <p:spPr>
          <a:xfrm>
            <a:off x="628650" y="94670"/>
            <a:ext cx="7886700" cy="742457"/>
          </a:xfrm>
        </p:spPr>
        <p:txBody>
          <a:bodyPr/>
          <a:lstStyle/>
          <a:p>
            <a:r>
              <a:rPr lang="en-US" dirty="0"/>
              <a:t>                           </a:t>
            </a:r>
            <a:r>
              <a:rPr lang="en-US" b="1" dirty="0"/>
              <a:t>ANTI HELMINTHIC</a:t>
            </a:r>
          </a:p>
        </p:txBody>
      </p:sp>
      <p:sp>
        <p:nvSpPr>
          <p:cNvPr id="3" name="Content Placeholder 2">
            <a:extLst>
              <a:ext uri="{FF2B5EF4-FFF2-40B4-BE49-F238E27FC236}">
                <a16:creationId xmlns:a16="http://schemas.microsoft.com/office/drawing/2014/main" xmlns="" id="{EFF2022D-2B39-43C0-8FEF-229435D73AC5}"/>
              </a:ext>
            </a:extLst>
          </p:cNvPr>
          <p:cNvSpPr>
            <a:spLocks noGrp="1"/>
          </p:cNvSpPr>
          <p:nvPr>
            <p:ph idx="1"/>
          </p:nvPr>
        </p:nvSpPr>
        <p:spPr>
          <a:xfrm>
            <a:off x="628650" y="837127"/>
            <a:ext cx="8103226" cy="5731097"/>
          </a:xfrm>
        </p:spPr>
        <p:txBody>
          <a:bodyPr>
            <a:normAutofit lnSpcReduction="10000"/>
          </a:bodyPr>
          <a:lstStyle/>
          <a:p>
            <a:r>
              <a:rPr lang="en-US" b="1" dirty="0"/>
              <a:t>Benzimidazole (BZAs)</a:t>
            </a:r>
          </a:p>
          <a:p>
            <a:pPr marL="0" indent="0">
              <a:buNone/>
            </a:pPr>
            <a:r>
              <a:rPr lang="en-US" dirty="0"/>
              <a:t>These are broad spectrum anthelmintic agents.</a:t>
            </a:r>
          </a:p>
          <a:p>
            <a:pPr marL="0" indent="0">
              <a:buNone/>
            </a:pPr>
            <a:r>
              <a:rPr lang="en-US" b="1" dirty="0"/>
              <a:t>Thiabendazole</a:t>
            </a:r>
            <a:r>
              <a:rPr lang="en-US" dirty="0"/>
              <a:t>., </a:t>
            </a:r>
            <a:r>
              <a:rPr lang="en-US" b="1" dirty="0"/>
              <a:t>Mebendazole</a:t>
            </a:r>
            <a:r>
              <a:rPr lang="en-US" dirty="0"/>
              <a:t> and </a:t>
            </a:r>
            <a:r>
              <a:rPr lang="en-US" b="1" dirty="0"/>
              <a:t>Albendazole</a:t>
            </a:r>
            <a:r>
              <a:rPr lang="en-US" dirty="0"/>
              <a:t> have been used extensively for human helminth infections. </a:t>
            </a:r>
          </a:p>
          <a:p>
            <a:r>
              <a:rPr lang="en-US" dirty="0"/>
              <a:t>Other drugs are ;</a:t>
            </a:r>
            <a:r>
              <a:rPr lang="en-US" b="1" dirty="0"/>
              <a:t>pyrantel pamoate, ivermectin, praziquental, piperazine citrate , benzdiazepines and diethylcarbamazine.</a:t>
            </a:r>
          </a:p>
          <a:p>
            <a:pPr marL="0" indent="0">
              <a:buNone/>
            </a:pPr>
            <a:r>
              <a:rPr lang="en-US" b="1" dirty="0"/>
              <a:t>Indication/uses;</a:t>
            </a:r>
          </a:p>
          <a:p>
            <a:pPr marL="0" indent="0">
              <a:buNone/>
            </a:pPr>
            <a:r>
              <a:rPr lang="en-US" b="1" dirty="0"/>
              <a:t>Thiabendazole</a:t>
            </a:r>
            <a:r>
              <a:rPr lang="en-US" dirty="0"/>
              <a:t> is active against a wide range of nematodes  that infect the GI tract but it clinical use has declined due to its toxicity. </a:t>
            </a:r>
          </a:p>
          <a:p>
            <a:pPr marL="0" indent="0">
              <a:buNone/>
            </a:pPr>
            <a:r>
              <a:rPr lang="en-US" b="1" dirty="0"/>
              <a:t>Mebendazole</a:t>
            </a:r>
            <a:r>
              <a:rPr lang="en-US" dirty="0"/>
              <a:t> is used for the treatment of  intestinal roundworm infections.</a:t>
            </a:r>
          </a:p>
          <a:p>
            <a:pPr marL="0" indent="0">
              <a:buNone/>
            </a:pPr>
            <a:endParaRPr lang="en-US" dirty="0"/>
          </a:p>
        </p:txBody>
      </p:sp>
    </p:spTree>
    <p:extLst>
      <p:ext uri="{BB962C8B-B14F-4D97-AF65-F5344CB8AC3E}">
        <p14:creationId xmlns:p14="http://schemas.microsoft.com/office/powerpoint/2010/main" val="2365287350"/>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44165B-38AF-4108-9A34-A7D12BF6AB9D}"/>
              </a:ext>
            </a:extLst>
          </p:cNvPr>
          <p:cNvSpPr>
            <a:spLocks noGrp="1"/>
          </p:cNvSpPr>
          <p:nvPr>
            <p:ph type="title"/>
          </p:nvPr>
        </p:nvSpPr>
        <p:spPr/>
        <p:txBody>
          <a:bodyPr/>
          <a:lstStyle/>
          <a:p>
            <a:r>
              <a:rPr lang="en-US" dirty="0"/>
              <a:t>                      Anthelminthic cont.’</a:t>
            </a:r>
          </a:p>
        </p:txBody>
      </p:sp>
      <p:sp>
        <p:nvSpPr>
          <p:cNvPr id="3" name="Content Placeholder 2">
            <a:extLst>
              <a:ext uri="{FF2B5EF4-FFF2-40B4-BE49-F238E27FC236}">
                <a16:creationId xmlns:a16="http://schemas.microsoft.com/office/drawing/2014/main" xmlns="" id="{C2A3BE9A-6EF7-4B99-8E84-62FA7A74BB58}"/>
              </a:ext>
            </a:extLst>
          </p:cNvPr>
          <p:cNvSpPr>
            <a:spLocks noGrp="1"/>
          </p:cNvSpPr>
          <p:nvPr>
            <p:ph idx="1"/>
          </p:nvPr>
        </p:nvSpPr>
        <p:spPr/>
        <p:txBody>
          <a:bodyPr>
            <a:normAutofit/>
          </a:bodyPr>
          <a:lstStyle/>
          <a:p>
            <a:r>
              <a:rPr lang="en-US" dirty="0"/>
              <a:t>Albendazole is used primarily against a variety of intestinal and tissue nematodes but also against Larva forms of certain cestodes (</a:t>
            </a:r>
            <a:r>
              <a:rPr lang="en-US" dirty="0" err="1"/>
              <a:t>cysticercosis</a:t>
            </a:r>
            <a:r>
              <a:rPr lang="en-US" dirty="0"/>
              <a:t>, </a:t>
            </a:r>
            <a:r>
              <a:rPr lang="en-US" dirty="0" err="1"/>
              <a:t>hydatidosis</a:t>
            </a:r>
            <a:r>
              <a:rPr lang="en-US" dirty="0"/>
              <a:t>)</a:t>
            </a:r>
          </a:p>
          <a:p>
            <a:r>
              <a:rPr lang="en-US" dirty="0"/>
              <a:t>Used with </a:t>
            </a:r>
            <a:r>
              <a:rPr lang="en-US" b="1" dirty="0"/>
              <a:t>ivermectin</a:t>
            </a:r>
            <a:r>
              <a:rPr lang="en-US" dirty="0"/>
              <a:t> or </a:t>
            </a:r>
            <a:r>
              <a:rPr lang="en-US" b="1" dirty="0" err="1"/>
              <a:t>diethylcarbamazin</a:t>
            </a:r>
            <a:r>
              <a:rPr lang="en-US" dirty="0" err="1"/>
              <a:t>e</a:t>
            </a:r>
            <a:r>
              <a:rPr lang="en-US" dirty="0"/>
              <a:t> for control of </a:t>
            </a:r>
            <a:r>
              <a:rPr lang="en-US" dirty="0" err="1"/>
              <a:t>helminthes</a:t>
            </a:r>
            <a:endParaRPr lang="en-US" dirty="0"/>
          </a:p>
        </p:txBody>
      </p:sp>
    </p:spTree>
    <p:extLst>
      <p:ext uri="{BB962C8B-B14F-4D97-AF65-F5344CB8AC3E}">
        <p14:creationId xmlns:p14="http://schemas.microsoft.com/office/powerpoint/2010/main" val="30462787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31546-98A8-48B9-BF31-9F603CFF997E}"/>
              </a:ext>
            </a:extLst>
          </p:cNvPr>
          <p:cNvSpPr>
            <a:spLocks noGrp="1"/>
          </p:cNvSpPr>
          <p:nvPr>
            <p:ph type="title"/>
          </p:nvPr>
        </p:nvSpPr>
        <p:spPr>
          <a:xfrm>
            <a:off x="628650" y="128790"/>
            <a:ext cx="7886700" cy="721217"/>
          </a:xfrm>
        </p:spPr>
        <p:txBody>
          <a:bodyPr/>
          <a:lstStyle/>
          <a:p>
            <a:r>
              <a:rPr lang="en-US" dirty="0"/>
              <a:t>                     </a:t>
            </a:r>
            <a:r>
              <a:rPr lang="en-US" dirty="0" err="1"/>
              <a:t>Anthelminthics</a:t>
            </a:r>
            <a:r>
              <a:rPr lang="en-US" dirty="0"/>
              <a:t> action</a:t>
            </a:r>
          </a:p>
        </p:txBody>
      </p:sp>
      <p:sp>
        <p:nvSpPr>
          <p:cNvPr id="3" name="Content Placeholder 2">
            <a:extLst>
              <a:ext uri="{FF2B5EF4-FFF2-40B4-BE49-F238E27FC236}">
                <a16:creationId xmlns:a16="http://schemas.microsoft.com/office/drawing/2014/main" xmlns="" id="{7B352FFB-2343-407C-BD5D-CAFC6B772E94}"/>
              </a:ext>
            </a:extLst>
          </p:cNvPr>
          <p:cNvSpPr>
            <a:spLocks noGrp="1"/>
          </p:cNvSpPr>
          <p:nvPr>
            <p:ph idx="1"/>
          </p:nvPr>
        </p:nvSpPr>
        <p:spPr>
          <a:xfrm>
            <a:off x="628650" y="850007"/>
            <a:ext cx="8128984" cy="5326956"/>
          </a:xfrm>
        </p:spPr>
        <p:txBody>
          <a:bodyPr>
            <a:noAutofit/>
          </a:bodyPr>
          <a:lstStyle/>
          <a:p>
            <a:r>
              <a:rPr lang="en-US" dirty="0"/>
              <a:t>The</a:t>
            </a:r>
            <a:r>
              <a:rPr lang="en-US" b="1" dirty="0"/>
              <a:t> BZAs </a:t>
            </a:r>
            <a:r>
              <a:rPr lang="en-US" dirty="0"/>
              <a:t>inhibit microtubule polymerization by binding to b-tubulin.</a:t>
            </a:r>
          </a:p>
          <a:p>
            <a:r>
              <a:rPr lang="en-US" b="1" dirty="0"/>
              <a:t>Mebendazole </a:t>
            </a:r>
            <a:r>
              <a:rPr lang="en-US" dirty="0"/>
              <a:t> and </a:t>
            </a:r>
            <a:r>
              <a:rPr lang="en-US" b="1" dirty="0"/>
              <a:t>Albendazole </a:t>
            </a:r>
            <a:r>
              <a:rPr lang="en-US" dirty="0"/>
              <a:t>are highly effective in treating the major infections  (ascariasis, enterobiasis, trichuriasis,  and hookworm)’ </a:t>
            </a:r>
          </a:p>
          <a:p>
            <a:pPr marL="0" indent="0">
              <a:buNone/>
            </a:pPr>
            <a:r>
              <a:rPr lang="en-US" dirty="0"/>
              <a:t>-These drugs are active against both larva and adult stages of the nematodes, and they are ovicidal for ascaris and trichuris</a:t>
            </a:r>
            <a:r>
              <a:rPr lang="en-US" b="1" dirty="0"/>
              <a:t> . </a:t>
            </a:r>
          </a:p>
          <a:p>
            <a:pPr marL="0" indent="0">
              <a:buNone/>
            </a:pPr>
            <a:r>
              <a:rPr lang="en-US" dirty="0"/>
              <a:t>-Immobilization and death of susceptible  GI parasites occur slowly and their clearance from the GI  tract  may not be complete until several days after treatment</a:t>
            </a:r>
            <a:r>
              <a:rPr lang="en-US" dirty="0" smtClean="0"/>
              <a:t>.</a:t>
            </a:r>
            <a:endParaRPr lang="en-US" dirty="0"/>
          </a:p>
        </p:txBody>
      </p:sp>
    </p:spTree>
    <p:extLst>
      <p:ext uri="{BB962C8B-B14F-4D97-AF65-F5344CB8AC3E}">
        <p14:creationId xmlns:p14="http://schemas.microsoft.com/office/powerpoint/2010/main" val="57618339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B15316-93A6-4918-B1A5-56D015F02E0D}"/>
              </a:ext>
            </a:extLst>
          </p:cNvPr>
          <p:cNvSpPr>
            <a:spLocks noGrp="1"/>
          </p:cNvSpPr>
          <p:nvPr>
            <p:ph type="title"/>
          </p:nvPr>
        </p:nvSpPr>
        <p:spPr>
          <a:xfrm>
            <a:off x="628650" y="133307"/>
            <a:ext cx="7886700" cy="768215"/>
          </a:xfrm>
        </p:spPr>
        <p:txBody>
          <a:bodyPr/>
          <a:lstStyle/>
          <a:p>
            <a:r>
              <a:rPr lang="en-US" dirty="0"/>
              <a:t>                      Anthelminthic cont.’</a:t>
            </a:r>
          </a:p>
        </p:txBody>
      </p:sp>
      <p:sp>
        <p:nvSpPr>
          <p:cNvPr id="3" name="Content Placeholder 2">
            <a:extLst>
              <a:ext uri="{FF2B5EF4-FFF2-40B4-BE49-F238E27FC236}">
                <a16:creationId xmlns:a16="http://schemas.microsoft.com/office/drawing/2014/main" xmlns="" id="{28E59842-9780-4C74-B07A-0FE7F18DE7F4}"/>
              </a:ext>
            </a:extLst>
          </p:cNvPr>
          <p:cNvSpPr>
            <a:spLocks noGrp="1"/>
          </p:cNvSpPr>
          <p:nvPr>
            <p:ph idx="1"/>
          </p:nvPr>
        </p:nvSpPr>
        <p:spPr>
          <a:xfrm>
            <a:off x="628650" y="901522"/>
            <a:ext cx="7886700" cy="5275441"/>
          </a:xfrm>
        </p:spPr>
        <p:txBody>
          <a:bodyPr/>
          <a:lstStyle/>
          <a:p>
            <a:r>
              <a:rPr lang="en-US" b="1" dirty="0" err="1"/>
              <a:t>Albendazole</a:t>
            </a:r>
            <a:r>
              <a:rPr lang="en-US" dirty="0"/>
              <a:t> is more effective than </a:t>
            </a:r>
            <a:r>
              <a:rPr lang="en-US" dirty="0" err="1"/>
              <a:t>mebendazole</a:t>
            </a:r>
            <a:r>
              <a:rPr lang="en-US" dirty="0"/>
              <a:t> for </a:t>
            </a:r>
            <a:r>
              <a:rPr lang="en-US" dirty="0" err="1"/>
              <a:t>strongyloidiasis</a:t>
            </a:r>
            <a:r>
              <a:rPr lang="en-US" dirty="0"/>
              <a:t>, cystic hydatid disease caused By </a:t>
            </a:r>
            <a:r>
              <a:rPr lang="en-US" dirty="0" err="1"/>
              <a:t>Echinococcus</a:t>
            </a:r>
            <a:r>
              <a:rPr lang="en-US" dirty="0"/>
              <a:t> </a:t>
            </a:r>
            <a:r>
              <a:rPr lang="en-US" dirty="0" err="1"/>
              <a:t>Granulosus</a:t>
            </a:r>
            <a:r>
              <a:rPr lang="en-US" dirty="0"/>
              <a:t> And </a:t>
            </a:r>
            <a:r>
              <a:rPr lang="en-US" dirty="0" err="1"/>
              <a:t>Neurocysticercosis</a:t>
            </a:r>
            <a:endParaRPr lang="en-US" dirty="0"/>
          </a:p>
          <a:p>
            <a:r>
              <a:rPr lang="en-US" dirty="0" smtClean="0"/>
              <a:t>The </a:t>
            </a:r>
            <a:r>
              <a:rPr lang="en-US" dirty="0"/>
              <a:t>choice of drug depends on specific helminths involved</a:t>
            </a:r>
          </a:p>
          <a:p>
            <a:r>
              <a:rPr lang="en-US" dirty="0"/>
              <a:t>Example cestodes infestations  e.g. echinococcus granulosus the drugs used are thiabendazole, Albendazole, piperazine citrate, pyrantel pamoate, ivermectin and diethylcarbamazine (hetrazan).</a:t>
            </a:r>
          </a:p>
        </p:txBody>
      </p:sp>
    </p:spTree>
    <p:extLst>
      <p:ext uri="{BB962C8B-B14F-4D97-AF65-F5344CB8AC3E}">
        <p14:creationId xmlns:p14="http://schemas.microsoft.com/office/powerpoint/2010/main" val="272361553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A84FB-DF1E-40A1-8221-6A1FD84681C1}"/>
              </a:ext>
            </a:extLst>
          </p:cNvPr>
          <p:cNvSpPr>
            <a:spLocks noGrp="1"/>
          </p:cNvSpPr>
          <p:nvPr>
            <p:ph type="title"/>
          </p:nvPr>
        </p:nvSpPr>
        <p:spPr/>
        <p:txBody>
          <a:bodyPr/>
          <a:lstStyle/>
          <a:p>
            <a:r>
              <a:rPr lang="en-US" b="1" dirty="0"/>
              <a:t>Absorption, fate, and excretion</a:t>
            </a:r>
          </a:p>
        </p:txBody>
      </p:sp>
      <p:sp>
        <p:nvSpPr>
          <p:cNvPr id="3" name="Content Placeholder 2">
            <a:extLst>
              <a:ext uri="{FF2B5EF4-FFF2-40B4-BE49-F238E27FC236}">
                <a16:creationId xmlns:a16="http://schemas.microsoft.com/office/drawing/2014/main" xmlns="" id="{C764172A-E92C-4BB8-9369-52B02FC3647E}"/>
              </a:ext>
            </a:extLst>
          </p:cNvPr>
          <p:cNvSpPr>
            <a:spLocks noGrp="1"/>
          </p:cNvSpPr>
          <p:nvPr>
            <p:ph idx="1"/>
          </p:nvPr>
        </p:nvSpPr>
        <p:spPr/>
        <p:txBody>
          <a:bodyPr>
            <a:normAutofit/>
          </a:bodyPr>
          <a:lstStyle/>
          <a:p>
            <a:r>
              <a:rPr lang="en-US" b="1" dirty="0"/>
              <a:t>thiabendazole</a:t>
            </a:r>
            <a:r>
              <a:rPr lang="en-US" dirty="0"/>
              <a:t> is absorbed rapidly after </a:t>
            </a:r>
            <a:r>
              <a:rPr lang="en-US" dirty="0" err="1"/>
              <a:t>oal</a:t>
            </a:r>
            <a:r>
              <a:rPr lang="en-US" dirty="0"/>
              <a:t> ingestion and reaches peak plasma concentration after 1 hour. Most of the drug is excreted in urine.</a:t>
            </a:r>
          </a:p>
          <a:p>
            <a:r>
              <a:rPr lang="en-US" b="1" dirty="0"/>
              <a:t>Mebendazole </a:t>
            </a:r>
            <a:r>
              <a:rPr lang="en-US" dirty="0"/>
              <a:t>is  rapidly metabolized resulting to low systemic bioavailability.</a:t>
            </a:r>
          </a:p>
          <a:p>
            <a:r>
              <a:rPr lang="en-US" b="1" dirty="0"/>
              <a:t>Albendazole </a:t>
            </a:r>
            <a:r>
              <a:rPr lang="en-US" dirty="0"/>
              <a:t>is variably absorbed after oral administration, a fatty meal enhances absorption. It is well distributed into various tissues including hydatid cysts. It excreted in urine. </a:t>
            </a:r>
          </a:p>
          <a:p>
            <a:endParaRPr lang="en-US" dirty="0"/>
          </a:p>
        </p:txBody>
      </p:sp>
    </p:spTree>
    <p:extLst>
      <p:ext uri="{BB962C8B-B14F-4D97-AF65-F5344CB8AC3E}">
        <p14:creationId xmlns:p14="http://schemas.microsoft.com/office/powerpoint/2010/main" val="120306957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754C78-C565-44ED-80A7-091B9163B34B}"/>
              </a:ext>
            </a:extLst>
          </p:cNvPr>
          <p:cNvSpPr>
            <a:spLocks noGrp="1"/>
          </p:cNvSpPr>
          <p:nvPr>
            <p:ph type="title"/>
          </p:nvPr>
        </p:nvSpPr>
        <p:spPr>
          <a:xfrm>
            <a:off x="309093" y="365127"/>
            <a:ext cx="8206257" cy="1025792"/>
          </a:xfrm>
        </p:spPr>
        <p:txBody>
          <a:bodyPr/>
          <a:lstStyle/>
          <a:p>
            <a:r>
              <a:rPr lang="en-US" b="1" dirty="0" smtClean="0"/>
              <a:t>ANTI </a:t>
            </a:r>
            <a:r>
              <a:rPr lang="en-US" b="1" dirty="0"/>
              <a:t>PROTOZOA AND ANTIMALARIA</a:t>
            </a:r>
          </a:p>
        </p:txBody>
      </p:sp>
      <p:sp>
        <p:nvSpPr>
          <p:cNvPr id="3" name="Content Placeholder 2">
            <a:extLst>
              <a:ext uri="{FF2B5EF4-FFF2-40B4-BE49-F238E27FC236}">
                <a16:creationId xmlns:a16="http://schemas.microsoft.com/office/drawing/2014/main" xmlns="" id="{D0524E88-2419-4B57-BA7A-59998BFC08E7}"/>
              </a:ext>
            </a:extLst>
          </p:cNvPr>
          <p:cNvSpPr>
            <a:spLocks noGrp="1"/>
          </p:cNvSpPr>
          <p:nvPr>
            <p:ph idx="1"/>
          </p:nvPr>
        </p:nvSpPr>
        <p:spPr/>
        <p:txBody>
          <a:bodyPr>
            <a:normAutofit lnSpcReduction="10000"/>
          </a:bodyPr>
          <a:lstStyle/>
          <a:p>
            <a:r>
              <a:rPr lang="en-US" dirty="0"/>
              <a:t>The common protozoa infection  include;</a:t>
            </a:r>
          </a:p>
          <a:p>
            <a:r>
              <a:rPr lang="en-US" dirty="0"/>
              <a:t>Amoebiasis ,</a:t>
            </a:r>
          </a:p>
          <a:p>
            <a:r>
              <a:rPr lang="en-US" dirty="0"/>
              <a:t>trypanosomiasis, </a:t>
            </a:r>
          </a:p>
          <a:p>
            <a:r>
              <a:rPr lang="en-US" dirty="0"/>
              <a:t>giardiasis, </a:t>
            </a:r>
          </a:p>
          <a:p>
            <a:r>
              <a:rPr lang="en-US" dirty="0"/>
              <a:t>malaria, </a:t>
            </a:r>
          </a:p>
          <a:p>
            <a:r>
              <a:rPr lang="en-US" dirty="0"/>
              <a:t>C</a:t>
            </a:r>
            <a:r>
              <a:rPr lang="en-US" dirty="0" smtClean="0"/>
              <a:t>utaneous </a:t>
            </a:r>
            <a:r>
              <a:rPr lang="en-US" dirty="0"/>
              <a:t>and visceral </a:t>
            </a:r>
            <a:r>
              <a:rPr lang="en-US" dirty="0" err="1" smtClean="0"/>
              <a:t>leishmaniasis</a:t>
            </a:r>
            <a:endParaRPr lang="en-US" dirty="0" smtClean="0"/>
          </a:p>
          <a:p>
            <a:r>
              <a:rPr lang="en-US" dirty="0" smtClean="0"/>
              <a:t>Chagas </a:t>
            </a:r>
            <a:r>
              <a:rPr lang="en-US" dirty="0"/>
              <a:t>disease,</a:t>
            </a:r>
          </a:p>
          <a:p>
            <a:r>
              <a:rPr lang="en-US" dirty="0"/>
              <a:t> toxoplasmosis and</a:t>
            </a:r>
          </a:p>
          <a:p>
            <a:r>
              <a:rPr lang="en-US" dirty="0"/>
              <a:t> trichomoniasis</a:t>
            </a:r>
          </a:p>
          <a:p>
            <a:pPr marL="0" indent="0">
              <a:buNone/>
            </a:pPr>
            <a:endParaRPr lang="en-US" dirty="0"/>
          </a:p>
        </p:txBody>
      </p:sp>
    </p:spTree>
    <p:extLst>
      <p:ext uri="{BB962C8B-B14F-4D97-AF65-F5344CB8AC3E}">
        <p14:creationId xmlns:p14="http://schemas.microsoft.com/office/powerpoint/2010/main" val="263499934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B9DB5-AC38-4E4F-8085-6E56404BF198}"/>
              </a:ext>
            </a:extLst>
          </p:cNvPr>
          <p:cNvSpPr>
            <a:spLocks noGrp="1"/>
          </p:cNvSpPr>
          <p:nvPr>
            <p:ph type="title"/>
          </p:nvPr>
        </p:nvSpPr>
        <p:spPr>
          <a:xfrm>
            <a:off x="628650" y="159065"/>
            <a:ext cx="7886700" cy="613668"/>
          </a:xfrm>
        </p:spPr>
        <p:txBody>
          <a:bodyPr>
            <a:normAutofit fontScale="90000"/>
          </a:bodyPr>
          <a:lstStyle/>
          <a:p>
            <a:r>
              <a:rPr lang="en-US" sz="4900" b="1" dirty="0"/>
              <a:t>A</a:t>
            </a:r>
            <a:r>
              <a:rPr lang="en-US" sz="4900" b="1" dirty="0" smtClean="0"/>
              <a:t>ntimalarial</a:t>
            </a:r>
            <a:endParaRPr lang="en-US" b="1" dirty="0"/>
          </a:p>
        </p:txBody>
      </p:sp>
      <p:sp>
        <p:nvSpPr>
          <p:cNvPr id="3" name="Content Placeholder 2">
            <a:extLst>
              <a:ext uri="{FF2B5EF4-FFF2-40B4-BE49-F238E27FC236}">
                <a16:creationId xmlns:a16="http://schemas.microsoft.com/office/drawing/2014/main" xmlns="" id="{9001C19F-A09D-4F86-82C3-E9EEF9E7C8C9}"/>
              </a:ext>
            </a:extLst>
          </p:cNvPr>
          <p:cNvSpPr>
            <a:spLocks noGrp="1"/>
          </p:cNvSpPr>
          <p:nvPr>
            <p:ph idx="1"/>
          </p:nvPr>
        </p:nvSpPr>
        <p:spPr>
          <a:xfrm>
            <a:off x="628650" y="875763"/>
            <a:ext cx="8128984" cy="5743978"/>
          </a:xfrm>
        </p:spPr>
        <p:txBody>
          <a:bodyPr>
            <a:normAutofit/>
          </a:bodyPr>
          <a:lstStyle/>
          <a:p>
            <a:r>
              <a:rPr lang="en-US" dirty="0"/>
              <a:t>Examples include</a:t>
            </a:r>
            <a:r>
              <a:rPr lang="en-US" b="1" dirty="0"/>
              <a:t>; quinine, chloroquine, mefloquine, proguanil, pyrimethamine/sulfadoxine, tetracycline, doxycycline &amp; minocycline, primaquine, and also artemether-Lumefantrine (coartem)</a:t>
            </a:r>
          </a:p>
          <a:p>
            <a:r>
              <a:rPr lang="en-US" dirty="0"/>
              <a:t>The first line treatment of uncomplicated malaria in Kenya is Artemether-Lumefantrine.</a:t>
            </a:r>
          </a:p>
          <a:p>
            <a:r>
              <a:rPr lang="en-US" dirty="0"/>
              <a:t>The second line treatment for uncomplicated malaria in Kenya is dihydroartemisinic-piperaquine (DHA-PPQ)</a:t>
            </a:r>
          </a:p>
          <a:p>
            <a:r>
              <a:rPr lang="en-US" dirty="0"/>
              <a:t>This is available in a fixed dose combination with adult tablets containing 30mg/320mg of DHA-PPQ</a:t>
            </a:r>
          </a:p>
          <a:p>
            <a:r>
              <a:rPr lang="en-US" dirty="0"/>
              <a:t>Pediatric tablets containing  20mg/160mg of DHA-PPQ</a:t>
            </a:r>
          </a:p>
        </p:txBody>
      </p:sp>
    </p:spTree>
    <p:extLst>
      <p:ext uri="{BB962C8B-B14F-4D97-AF65-F5344CB8AC3E}">
        <p14:creationId xmlns:p14="http://schemas.microsoft.com/office/powerpoint/2010/main" val="1548244585"/>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5C6AE-9D73-4191-AD47-C8F0323DBBC1}"/>
              </a:ext>
            </a:extLst>
          </p:cNvPr>
          <p:cNvSpPr>
            <a:spLocks noGrp="1"/>
          </p:cNvSpPr>
          <p:nvPr>
            <p:ph type="title"/>
          </p:nvPr>
        </p:nvSpPr>
        <p:spPr/>
        <p:txBody>
          <a:bodyPr/>
          <a:lstStyle/>
          <a:p>
            <a:r>
              <a:rPr lang="en-US" dirty="0"/>
              <a:t>Dosage; Artemether Lumefantrine</a:t>
            </a:r>
          </a:p>
        </p:txBody>
      </p:sp>
      <p:graphicFrame>
        <p:nvGraphicFramePr>
          <p:cNvPr id="7" name="Content Placeholder 6">
            <a:extLst>
              <a:ext uri="{FF2B5EF4-FFF2-40B4-BE49-F238E27FC236}">
                <a16:creationId xmlns:a16="http://schemas.microsoft.com/office/drawing/2014/main" xmlns="" id="{4989A05F-4A5C-4D65-8C17-D2AC79B10DAA}"/>
              </a:ext>
            </a:extLst>
          </p:cNvPr>
          <p:cNvGraphicFramePr>
            <a:graphicFrameLocks noGrp="1"/>
          </p:cNvGraphicFramePr>
          <p:nvPr>
            <p:ph idx="1"/>
            <p:extLst>
              <p:ext uri="{D42A27DB-BD31-4B8C-83A1-F6EECF244321}">
                <p14:modId xmlns:p14="http://schemas.microsoft.com/office/powerpoint/2010/main" val="814381483"/>
              </p:ext>
            </p:extLst>
          </p:nvPr>
        </p:nvGraphicFramePr>
        <p:xfrm>
          <a:off x="628650" y="1690688"/>
          <a:ext cx="8167624" cy="4453982"/>
        </p:xfrm>
        <a:graphic>
          <a:graphicData uri="http://schemas.openxmlformats.org/drawingml/2006/table">
            <a:tbl>
              <a:tblPr firstRow="1" bandRow="1">
                <a:tableStyleId>{5C22544A-7EE6-4342-B048-85BDC9FD1C3A}</a:tableStyleId>
              </a:tblPr>
              <a:tblGrid>
                <a:gridCol w="1020953">
                  <a:extLst>
                    <a:ext uri="{9D8B030D-6E8A-4147-A177-3AD203B41FA5}">
                      <a16:colId xmlns:a16="http://schemas.microsoft.com/office/drawing/2014/main" xmlns="" val="2038907829"/>
                    </a:ext>
                  </a:extLst>
                </a:gridCol>
                <a:gridCol w="1020953">
                  <a:extLst>
                    <a:ext uri="{9D8B030D-6E8A-4147-A177-3AD203B41FA5}">
                      <a16:colId xmlns:a16="http://schemas.microsoft.com/office/drawing/2014/main" xmlns="" val="1973385122"/>
                    </a:ext>
                  </a:extLst>
                </a:gridCol>
                <a:gridCol w="1020953">
                  <a:extLst>
                    <a:ext uri="{9D8B030D-6E8A-4147-A177-3AD203B41FA5}">
                      <a16:colId xmlns:a16="http://schemas.microsoft.com/office/drawing/2014/main" xmlns="" val="2434667603"/>
                    </a:ext>
                  </a:extLst>
                </a:gridCol>
                <a:gridCol w="1020953">
                  <a:extLst>
                    <a:ext uri="{9D8B030D-6E8A-4147-A177-3AD203B41FA5}">
                      <a16:colId xmlns:a16="http://schemas.microsoft.com/office/drawing/2014/main" xmlns="" val="3579749927"/>
                    </a:ext>
                  </a:extLst>
                </a:gridCol>
                <a:gridCol w="1020953">
                  <a:extLst>
                    <a:ext uri="{9D8B030D-6E8A-4147-A177-3AD203B41FA5}">
                      <a16:colId xmlns:a16="http://schemas.microsoft.com/office/drawing/2014/main" xmlns="" val="2832021690"/>
                    </a:ext>
                  </a:extLst>
                </a:gridCol>
                <a:gridCol w="1020953">
                  <a:extLst>
                    <a:ext uri="{9D8B030D-6E8A-4147-A177-3AD203B41FA5}">
                      <a16:colId xmlns:a16="http://schemas.microsoft.com/office/drawing/2014/main" xmlns="" val="2552704440"/>
                    </a:ext>
                  </a:extLst>
                </a:gridCol>
                <a:gridCol w="1020953">
                  <a:extLst>
                    <a:ext uri="{9D8B030D-6E8A-4147-A177-3AD203B41FA5}">
                      <a16:colId xmlns:a16="http://schemas.microsoft.com/office/drawing/2014/main" xmlns="" val="257553778"/>
                    </a:ext>
                  </a:extLst>
                </a:gridCol>
                <a:gridCol w="1020953">
                  <a:extLst>
                    <a:ext uri="{9D8B030D-6E8A-4147-A177-3AD203B41FA5}">
                      <a16:colId xmlns:a16="http://schemas.microsoft.com/office/drawing/2014/main" xmlns="" val="2949752924"/>
                    </a:ext>
                  </a:extLst>
                </a:gridCol>
              </a:tblGrid>
              <a:tr h="676180">
                <a:tc>
                  <a:txBody>
                    <a:bodyPr/>
                    <a:lstStyle/>
                    <a:p>
                      <a:r>
                        <a:rPr lang="en-US" sz="2000" dirty="0"/>
                        <a:t>WEGHT IN KG</a:t>
                      </a:r>
                    </a:p>
                  </a:txBody>
                  <a:tcPr marL="68580" marR="68580" marT="34290" marB="34290"/>
                </a:tc>
                <a:tc>
                  <a:txBody>
                    <a:bodyPr/>
                    <a:lstStyle/>
                    <a:p>
                      <a:r>
                        <a:rPr lang="en-US" sz="2000" dirty="0"/>
                        <a:t>AGE IN YEARS</a:t>
                      </a:r>
                    </a:p>
                  </a:txBody>
                  <a:tcPr marL="68580" marR="68580" marT="34290" marB="34290"/>
                </a:tc>
                <a:tc gridSpan="6">
                  <a:txBody>
                    <a:bodyPr/>
                    <a:lstStyle/>
                    <a:p>
                      <a:r>
                        <a:rPr lang="en-US" sz="2000" dirty="0"/>
                        <a:t>NUMBER OF TABLETS PER DOSE</a:t>
                      </a:r>
                    </a:p>
                  </a:txBody>
                  <a:tcPr marL="68580" marR="68580" marT="34290" marB="34290"/>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4221368277"/>
                  </a:ext>
                </a:extLst>
              </a:tr>
              <a:tr h="384902">
                <a:tc>
                  <a:txBody>
                    <a:bodyPr/>
                    <a:lstStyle/>
                    <a:p>
                      <a:endParaRPr lang="en-US" sz="2000" dirty="0"/>
                    </a:p>
                  </a:txBody>
                  <a:tcPr marL="68580" marR="68580" marT="34290" marB="34290"/>
                </a:tc>
                <a:tc>
                  <a:txBody>
                    <a:bodyPr/>
                    <a:lstStyle/>
                    <a:p>
                      <a:endParaRPr lang="en-US" sz="2000"/>
                    </a:p>
                  </a:txBody>
                  <a:tcPr marL="68580" marR="68580" marT="34290" marB="34290"/>
                </a:tc>
                <a:tc gridSpan="2">
                  <a:txBody>
                    <a:bodyPr/>
                    <a:lstStyle/>
                    <a:p>
                      <a:r>
                        <a:rPr lang="en-US" sz="2000" b="0" dirty="0"/>
                        <a:t>                  day 1</a:t>
                      </a:r>
                    </a:p>
                  </a:txBody>
                  <a:tcPr marL="68580" marR="68580" marT="34290" marB="34290"/>
                </a:tc>
                <a:tc hMerge="1">
                  <a:txBody>
                    <a:bodyPr/>
                    <a:lstStyle/>
                    <a:p>
                      <a:endParaRPr lang="en-US"/>
                    </a:p>
                  </a:txBody>
                  <a:tcPr/>
                </a:tc>
                <a:tc gridSpan="2">
                  <a:txBody>
                    <a:bodyPr/>
                    <a:lstStyle/>
                    <a:p>
                      <a:r>
                        <a:rPr lang="en-US" sz="2000" dirty="0"/>
                        <a:t>                day 2</a:t>
                      </a:r>
                    </a:p>
                  </a:txBody>
                  <a:tcPr marL="68580" marR="68580" marT="34290" marB="34290"/>
                </a:tc>
                <a:tc hMerge="1">
                  <a:txBody>
                    <a:bodyPr/>
                    <a:lstStyle/>
                    <a:p>
                      <a:endParaRPr lang="en-US"/>
                    </a:p>
                  </a:txBody>
                  <a:tcPr/>
                </a:tc>
                <a:tc gridSpan="2">
                  <a:txBody>
                    <a:bodyPr/>
                    <a:lstStyle/>
                    <a:p>
                      <a:r>
                        <a:rPr lang="en-US" sz="2000" dirty="0"/>
                        <a:t>               day 3</a:t>
                      </a:r>
                    </a:p>
                  </a:txBody>
                  <a:tcPr marL="68580" marR="68580" marT="34290" marB="34290"/>
                </a:tc>
                <a:tc hMerge="1">
                  <a:txBody>
                    <a:bodyPr/>
                    <a:lstStyle/>
                    <a:p>
                      <a:endParaRPr lang="en-US" dirty="0"/>
                    </a:p>
                  </a:txBody>
                  <a:tcPr/>
                </a:tc>
                <a:extLst>
                  <a:ext uri="{0D108BD9-81ED-4DB2-BD59-A6C34878D82A}">
                    <a16:rowId xmlns:a16="http://schemas.microsoft.com/office/drawing/2014/main" xmlns="" val="2735488797"/>
                  </a:ext>
                </a:extLst>
              </a:tr>
              <a:tr h="470797">
                <a:tc>
                  <a:txBody>
                    <a:bodyPr/>
                    <a:lstStyle/>
                    <a:p>
                      <a:endParaRPr lang="en-US" sz="2000" dirty="0"/>
                    </a:p>
                  </a:txBody>
                  <a:tcPr marL="68580" marR="68580" marT="34290" marB="34290"/>
                </a:tc>
                <a:tc>
                  <a:txBody>
                    <a:bodyPr/>
                    <a:lstStyle/>
                    <a:p>
                      <a:endParaRPr lang="en-US" sz="2000" dirty="0"/>
                    </a:p>
                  </a:txBody>
                  <a:tcPr marL="68580" marR="68580" marT="34290" marB="34290"/>
                </a:tc>
                <a:tc>
                  <a:txBody>
                    <a:bodyPr/>
                    <a:lstStyle/>
                    <a:p>
                      <a:r>
                        <a:rPr lang="en-US" sz="2000" dirty="0"/>
                        <a:t>1</a:t>
                      </a:r>
                      <a:r>
                        <a:rPr lang="en-US" sz="2000" baseline="30000" dirty="0"/>
                        <a:t>st</a:t>
                      </a:r>
                      <a:r>
                        <a:rPr lang="en-US" sz="2000" dirty="0"/>
                        <a:t> dose</a:t>
                      </a:r>
                    </a:p>
                  </a:txBody>
                  <a:tcPr marL="68580" marR="68580" marT="34290" marB="34290"/>
                </a:tc>
                <a:tc>
                  <a:txBody>
                    <a:bodyPr/>
                    <a:lstStyle/>
                    <a:p>
                      <a:r>
                        <a:rPr lang="en-US" sz="2000" dirty="0"/>
                        <a:t>8hours</a:t>
                      </a:r>
                    </a:p>
                  </a:txBody>
                  <a:tcPr marL="68580" marR="68580" marT="34290" marB="34290"/>
                </a:tc>
                <a:tc>
                  <a:txBody>
                    <a:bodyPr/>
                    <a:lstStyle/>
                    <a:p>
                      <a:r>
                        <a:rPr lang="en-US" sz="2000" dirty="0"/>
                        <a:t>24hours</a:t>
                      </a:r>
                    </a:p>
                  </a:txBody>
                  <a:tcPr marL="68580" marR="68580" marT="34290" marB="34290"/>
                </a:tc>
                <a:tc>
                  <a:txBody>
                    <a:bodyPr/>
                    <a:lstStyle/>
                    <a:p>
                      <a:r>
                        <a:rPr lang="en-US" sz="2000" dirty="0"/>
                        <a:t>36hours</a:t>
                      </a:r>
                    </a:p>
                  </a:txBody>
                  <a:tcPr marL="68580" marR="68580" marT="34290" marB="34290"/>
                </a:tc>
                <a:tc>
                  <a:txBody>
                    <a:bodyPr/>
                    <a:lstStyle/>
                    <a:p>
                      <a:r>
                        <a:rPr lang="en-US" sz="2000" dirty="0"/>
                        <a:t>48 hours</a:t>
                      </a:r>
                    </a:p>
                  </a:txBody>
                  <a:tcPr marL="68580" marR="68580" marT="34290" marB="34290"/>
                </a:tc>
                <a:tc>
                  <a:txBody>
                    <a:bodyPr/>
                    <a:lstStyle/>
                    <a:p>
                      <a:r>
                        <a:rPr lang="en-US" sz="2000" dirty="0"/>
                        <a:t>60 hours</a:t>
                      </a:r>
                    </a:p>
                  </a:txBody>
                  <a:tcPr marL="68580" marR="68580" marT="34290" marB="34290"/>
                </a:tc>
                <a:extLst>
                  <a:ext uri="{0D108BD9-81ED-4DB2-BD59-A6C34878D82A}">
                    <a16:rowId xmlns:a16="http://schemas.microsoft.com/office/drawing/2014/main" xmlns="" val="1120512320"/>
                  </a:ext>
                </a:extLst>
              </a:tr>
              <a:tr h="676180">
                <a:tc>
                  <a:txBody>
                    <a:bodyPr/>
                    <a:lstStyle/>
                    <a:p>
                      <a:r>
                        <a:rPr lang="en-US" sz="2000" dirty="0"/>
                        <a:t>5-14</a:t>
                      </a:r>
                    </a:p>
                  </a:txBody>
                  <a:tcPr marL="68580" marR="68580" marT="34290" marB="34290"/>
                </a:tc>
                <a:tc>
                  <a:txBody>
                    <a:bodyPr/>
                    <a:lstStyle/>
                    <a:p>
                      <a:r>
                        <a:rPr lang="en-US" sz="2000" dirty="0"/>
                        <a:t>5/12- 3 years</a:t>
                      </a:r>
                    </a:p>
                  </a:txBody>
                  <a:tcPr marL="68580" marR="68580" marT="34290" marB="34290"/>
                </a:tc>
                <a:tc>
                  <a:txBody>
                    <a:bodyPr/>
                    <a:lstStyle/>
                    <a:p>
                      <a:r>
                        <a:rPr lang="en-US" sz="2000" dirty="0"/>
                        <a:t>1</a:t>
                      </a:r>
                    </a:p>
                  </a:txBody>
                  <a:tcPr marL="68580" marR="68580" marT="34290" marB="34290"/>
                </a:tc>
                <a:tc>
                  <a:txBody>
                    <a:bodyPr/>
                    <a:lstStyle/>
                    <a:p>
                      <a:r>
                        <a:rPr lang="en-US" sz="2000" dirty="0"/>
                        <a:t>1</a:t>
                      </a:r>
                    </a:p>
                  </a:txBody>
                  <a:tcPr marL="68580" marR="68580" marT="34290" marB="34290"/>
                </a:tc>
                <a:tc>
                  <a:txBody>
                    <a:bodyPr/>
                    <a:lstStyle/>
                    <a:p>
                      <a:r>
                        <a:rPr lang="en-US" sz="2000" dirty="0"/>
                        <a:t>1</a:t>
                      </a:r>
                    </a:p>
                  </a:txBody>
                  <a:tcPr marL="68580" marR="68580" marT="34290" marB="34290"/>
                </a:tc>
                <a:tc>
                  <a:txBody>
                    <a:bodyPr/>
                    <a:lstStyle/>
                    <a:p>
                      <a:r>
                        <a:rPr lang="en-US" sz="2000" dirty="0"/>
                        <a:t>1</a:t>
                      </a:r>
                    </a:p>
                  </a:txBody>
                  <a:tcPr marL="68580" marR="68580" marT="34290" marB="34290"/>
                </a:tc>
                <a:tc>
                  <a:txBody>
                    <a:bodyPr/>
                    <a:lstStyle/>
                    <a:p>
                      <a:r>
                        <a:rPr lang="en-US" sz="2000" dirty="0"/>
                        <a:t>1</a:t>
                      </a:r>
                    </a:p>
                  </a:txBody>
                  <a:tcPr marL="68580" marR="68580" marT="34290" marB="34290"/>
                </a:tc>
                <a:tc>
                  <a:txBody>
                    <a:bodyPr/>
                    <a:lstStyle/>
                    <a:p>
                      <a:r>
                        <a:rPr lang="en-US" sz="2000" dirty="0"/>
                        <a:t>1</a:t>
                      </a:r>
                    </a:p>
                  </a:txBody>
                  <a:tcPr marL="68580" marR="68580" marT="34290" marB="34290"/>
                </a:tc>
                <a:extLst>
                  <a:ext uri="{0D108BD9-81ED-4DB2-BD59-A6C34878D82A}">
                    <a16:rowId xmlns:a16="http://schemas.microsoft.com/office/drawing/2014/main" xmlns="" val="2968908615"/>
                  </a:ext>
                </a:extLst>
              </a:tr>
              <a:tr h="384902">
                <a:tc>
                  <a:txBody>
                    <a:bodyPr/>
                    <a:lstStyle/>
                    <a:p>
                      <a:r>
                        <a:rPr lang="en-US" sz="2000" dirty="0"/>
                        <a:t>15-24</a:t>
                      </a:r>
                    </a:p>
                  </a:txBody>
                  <a:tcPr marL="68580" marR="68580" marT="34290" marB="34290"/>
                </a:tc>
                <a:tc>
                  <a:txBody>
                    <a:bodyPr/>
                    <a:lstStyle/>
                    <a:p>
                      <a:r>
                        <a:rPr lang="en-US" sz="2000" dirty="0"/>
                        <a:t>3-7 years</a:t>
                      </a:r>
                    </a:p>
                  </a:txBody>
                  <a:tcPr marL="68580" marR="68580" marT="34290" marB="34290"/>
                </a:tc>
                <a:tc>
                  <a:txBody>
                    <a:bodyPr/>
                    <a:lstStyle/>
                    <a:p>
                      <a:r>
                        <a:rPr lang="en-US" sz="2000" dirty="0"/>
                        <a:t>2</a:t>
                      </a:r>
                    </a:p>
                  </a:txBody>
                  <a:tcPr marL="68580" marR="68580" marT="34290" marB="34290"/>
                </a:tc>
                <a:tc>
                  <a:txBody>
                    <a:bodyPr/>
                    <a:lstStyle/>
                    <a:p>
                      <a:r>
                        <a:rPr lang="en-US" sz="2000" dirty="0"/>
                        <a:t>2</a:t>
                      </a:r>
                    </a:p>
                  </a:txBody>
                  <a:tcPr marL="68580" marR="68580" marT="34290" marB="34290"/>
                </a:tc>
                <a:tc>
                  <a:txBody>
                    <a:bodyPr/>
                    <a:lstStyle/>
                    <a:p>
                      <a:r>
                        <a:rPr lang="en-US" sz="2000" dirty="0"/>
                        <a:t>2</a:t>
                      </a:r>
                    </a:p>
                  </a:txBody>
                  <a:tcPr marL="68580" marR="68580" marT="34290" marB="34290"/>
                </a:tc>
                <a:tc>
                  <a:txBody>
                    <a:bodyPr/>
                    <a:lstStyle/>
                    <a:p>
                      <a:r>
                        <a:rPr lang="en-US" sz="2000" dirty="0"/>
                        <a:t>2</a:t>
                      </a:r>
                    </a:p>
                  </a:txBody>
                  <a:tcPr marL="68580" marR="68580" marT="34290" marB="34290"/>
                </a:tc>
                <a:tc>
                  <a:txBody>
                    <a:bodyPr/>
                    <a:lstStyle/>
                    <a:p>
                      <a:r>
                        <a:rPr lang="en-US" sz="2000" dirty="0"/>
                        <a:t>2</a:t>
                      </a:r>
                    </a:p>
                  </a:txBody>
                  <a:tcPr marL="68580" marR="68580" marT="34290" marB="34290"/>
                </a:tc>
                <a:tc>
                  <a:txBody>
                    <a:bodyPr/>
                    <a:lstStyle/>
                    <a:p>
                      <a:r>
                        <a:rPr lang="en-US" sz="2000" dirty="0"/>
                        <a:t>2</a:t>
                      </a:r>
                    </a:p>
                  </a:txBody>
                  <a:tcPr marL="68580" marR="68580" marT="34290" marB="34290"/>
                </a:tc>
                <a:extLst>
                  <a:ext uri="{0D108BD9-81ED-4DB2-BD59-A6C34878D82A}">
                    <a16:rowId xmlns:a16="http://schemas.microsoft.com/office/drawing/2014/main" xmlns="" val="486829840"/>
                  </a:ext>
                </a:extLst>
              </a:tr>
              <a:tr h="384902">
                <a:tc>
                  <a:txBody>
                    <a:bodyPr/>
                    <a:lstStyle/>
                    <a:p>
                      <a:r>
                        <a:rPr lang="en-US" sz="2000" dirty="0"/>
                        <a:t>25-34</a:t>
                      </a:r>
                    </a:p>
                  </a:txBody>
                  <a:tcPr marL="68580" marR="68580" marT="34290" marB="34290"/>
                </a:tc>
                <a:tc>
                  <a:txBody>
                    <a:bodyPr/>
                    <a:lstStyle/>
                    <a:p>
                      <a:r>
                        <a:rPr lang="en-US" sz="2000" dirty="0"/>
                        <a:t>8-11 years</a:t>
                      </a:r>
                    </a:p>
                  </a:txBody>
                  <a:tcPr marL="68580" marR="68580" marT="34290" marB="34290"/>
                </a:tc>
                <a:tc>
                  <a:txBody>
                    <a:bodyPr/>
                    <a:lstStyle/>
                    <a:p>
                      <a:r>
                        <a:rPr lang="en-US" sz="2000" dirty="0"/>
                        <a:t>3</a:t>
                      </a:r>
                    </a:p>
                  </a:txBody>
                  <a:tcPr marL="68580" marR="68580" marT="34290" marB="34290"/>
                </a:tc>
                <a:tc>
                  <a:txBody>
                    <a:bodyPr/>
                    <a:lstStyle/>
                    <a:p>
                      <a:r>
                        <a:rPr lang="en-US" sz="2000" dirty="0"/>
                        <a:t>3</a:t>
                      </a:r>
                    </a:p>
                  </a:txBody>
                  <a:tcPr marL="68580" marR="68580" marT="34290" marB="34290"/>
                </a:tc>
                <a:tc>
                  <a:txBody>
                    <a:bodyPr/>
                    <a:lstStyle/>
                    <a:p>
                      <a:r>
                        <a:rPr lang="en-US" sz="2000" dirty="0"/>
                        <a:t>3</a:t>
                      </a:r>
                    </a:p>
                  </a:txBody>
                  <a:tcPr marL="68580" marR="68580" marT="34290" marB="34290"/>
                </a:tc>
                <a:tc>
                  <a:txBody>
                    <a:bodyPr/>
                    <a:lstStyle/>
                    <a:p>
                      <a:r>
                        <a:rPr lang="en-US" sz="2000" dirty="0"/>
                        <a:t>3</a:t>
                      </a:r>
                    </a:p>
                  </a:txBody>
                  <a:tcPr marL="68580" marR="68580" marT="34290" marB="34290"/>
                </a:tc>
                <a:tc>
                  <a:txBody>
                    <a:bodyPr/>
                    <a:lstStyle/>
                    <a:p>
                      <a:r>
                        <a:rPr lang="en-US" sz="2000" dirty="0"/>
                        <a:t>3</a:t>
                      </a:r>
                    </a:p>
                  </a:txBody>
                  <a:tcPr marL="68580" marR="68580" marT="34290" marB="34290"/>
                </a:tc>
                <a:tc>
                  <a:txBody>
                    <a:bodyPr/>
                    <a:lstStyle/>
                    <a:p>
                      <a:r>
                        <a:rPr lang="en-US" sz="2000" dirty="0"/>
                        <a:t>3</a:t>
                      </a:r>
                    </a:p>
                  </a:txBody>
                  <a:tcPr marL="68580" marR="68580" marT="34290" marB="34290"/>
                </a:tc>
                <a:extLst>
                  <a:ext uri="{0D108BD9-81ED-4DB2-BD59-A6C34878D82A}">
                    <a16:rowId xmlns:a16="http://schemas.microsoft.com/office/drawing/2014/main" xmlns="" val="3910533423"/>
                  </a:ext>
                </a:extLst>
              </a:tr>
              <a:tr h="676180">
                <a:tc>
                  <a:txBody>
                    <a:bodyPr/>
                    <a:lstStyle/>
                    <a:p>
                      <a:r>
                        <a:rPr lang="en-US" sz="2000" dirty="0"/>
                        <a:t>Above 34</a:t>
                      </a:r>
                    </a:p>
                  </a:txBody>
                  <a:tcPr marL="68580" marR="68580" marT="34290" marB="34290"/>
                </a:tc>
                <a:tc>
                  <a:txBody>
                    <a:bodyPr/>
                    <a:lstStyle/>
                    <a:p>
                      <a:r>
                        <a:rPr lang="en-US" sz="2000" dirty="0"/>
                        <a:t>Above 12 years</a:t>
                      </a:r>
                    </a:p>
                  </a:txBody>
                  <a:tcPr marL="68580" marR="68580" marT="34290" marB="34290"/>
                </a:tc>
                <a:tc>
                  <a:txBody>
                    <a:bodyPr/>
                    <a:lstStyle/>
                    <a:p>
                      <a:r>
                        <a:rPr lang="en-US" sz="2000" dirty="0"/>
                        <a:t>4</a:t>
                      </a:r>
                    </a:p>
                  </a:txBody>
                  <a:tcPr marL="68580" marR="68580" marT="34290" marB="34290"/>
                </a:tc>
                <a:tc>
                  <a:txBody>
                    <a:bodyPr/>
                    <a:lstStyle/>
                    <a:p>
                      <a:r>
                        <a:rPr lang="en-US" sz="2000" dirty="0"/>
                        <a:t>4</a:t>
                      </a:r>
                    </a:p>
                  </a:txBody>
                  <a:tcPr marL="68580" marR="68580" marT="34290" marB="34290"/>
                </a:tc>
                <a:tc>
                  <a:txBody>
                    <a:bodyPr/>
                    <a:lstStyle/>
                    <a:p>
                      <a:r>
                        <a:rPr lang="en-US" sz="2000" dirty="0"/>
                        <a:t>4</a:t>
                      </a:r>
                    </a:p>
                  </a:txBody>
                  <a:tcPr marL="68580" marR="68580" marT="34290" marB="34290"/>
                </a:tc>
                <a:tc>
                  <a:txBody>
                    <a:bodyPr/>
                    <a:lstStyle/>
                    <a:p>
                      <a:r>
                        <a:rPr lang="en-US" sz="2000" dirty="0"/>
                        <a:t>4</a:t>
                      </a:r>
                    </a:p>
                  </a:txBody>
                  <a:tcPr marL="68580" marR="68580" marT="34290" marB="34290"/>
                </a:tc>
                <a:tc>
                  <a:txBody>
                    <a:bodyPr/>
                    <a:lstStyle/>
                    <a:p>
                      <a:r>
                        <a:rPr lang="en-US" sz="2000" dirty="0"/>
                        <a:t>4</a:t>
                      </a:r>
                    </a:p>
                  </a:txBody>
                  <a:tcPr marL="68580" marR="68580" marT="34290" marB="34290"/>
                </a:tc>
                <a:tc>
                  <a:txBody>
                    <a:bodyPr/>
                    <a:lstStyle/>
                    <a:p>
                      <a:r>
                        <a:rPr lang="en-US" sz="2000" dirty="0"/>
                        <a:t>4</a:t>
                      </a:r>
                    </a:p>
                  </a:txBody>
                  <a:tcPr marL="68580" marR="68580" marT="34290" marB="34290"/>
                </a:tc>
                <a:extLst>
                  <a:ext uri="{0D108BD9-81ED-4DB2-BD59-A6C34878D82A}">
                    <a16:rowId xmlns:a16="http://schemas.microsoft.com/office/drawing/2014/main" xmlns="" val="1151656986"/>
                  </a:ext>
                </a:extLst>
              </a:tr>
            </a:tbl>
          </a:graphicData>
        </a:graphic>
      </p:graphicFrame>
    </p:spTree>
    <p:extLst>
      <p:ext uri="{BB962C8B-B14F-4D97-AF65-F5344CB8AC3E}">
        <p14:creationId xmlns:p14="http://schemas.microsoft.com/office/powerpoint/2010/main" val="2569143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ii)</a:t>
            </a:r>
            <a:r>
              <a:rPr lang="en-US" b="1" dirty="0">
                <a:latin typeface="Times New Roman" panose="02020603050405020304" pitchFamily="18" charset="0"/>
                <a:cs typeface="Times New Roman" panose="02020603050405020304" pitchFamily="18" charset="0"/>
              </a:rPr>
              <a:t>generic/non-proprietary/approved name; </a:t>
            </a:r>
            <a:r>
              <a:rPr lang="en-US" dirty="0">
                <a:latin typeface="Times New Roman" panose="02020603050405020304" pitchFamily="18" charset="0"/>
                <a:cs typeface="Times New Roman" panose="02020603050405020304" pitchFamily="18" charset="0"/>
              </a:rPr>
              <a:t>this is the abbreviated and approved name. it is the official medical name assigned by the producer in collaboration  with the food and drugs board and nomenclature committee. The generic name can be used by any interested party and it removes confusion of giving several names to the same drug regardless of who manufactures them once they have the same chemical structure. A  generic name is not capitalized e.g. </a:t>
            </a:r>
            <a:r>
              <a:rPr lang="en-US" b="1" dirty="0">
                <a:latin typeface="Times New Roman" panose="02020603050405020304" pitchFamily="18" charset="0"/>
                <a:cs typeface="Times New Roman" panose="02020603050405020304" pitchFamily="18" charset="0"/>
              </a:rPr>
              <a:t>acetylsalicylic acid</a:t>
            </a:r>
            <a:r>
              <a:rPr lang="en-US" dirty="0">
                <a:latin typeface="Times New Roman" panose="02020603050405020304" pitchFamily="18" charset="0"/>
                <a:cs typeface="Times New Roman" panose="02020603050405020304" pitchFamily="18" charset="0"/>
              </a:rPr>
              <a:t> commonly known as </a:t>
            </a:r>
            <a:r>
              <a:rPr lang="en-US" b="1" dirty="0">
                <a:latin typeface="Times New Roman" panose="02020603050405020304" pitchFamily="18" charset="0"/>
                <a:cs typeface="Times New Roman" panose="02020603050405020304" pitchFamily="18" charset="0"/>
              </a:rPr>
              <a:t>aspirin</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117083"/>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789AB-53A1-49BD-BCCB-93DCA1C39BCA}"/>
              </a:ext>
            </a:extLst>
          </p:cNvPr>
          <p:cNvSpPr>
            <a:spLocks noGrp="1"/>
          </p:cNvSpPr>
          <p:nvPr>
            <p:ph type="title"/>
          </p:nvPr>
        </p:nvSpPr>
        <p:spPr/>
        <p:txBody>
          <a:bodyPr/>
          <a:lstStyle/>
          <a:p>
            <a:r>
              <a:rPr lang="en-US" b="1" dirty="0" smtClean="0"/>
              <a:t>Anti-malaria </a:t>
            </a:r>
            <a:r>
              <a:rPr lang="en-US" b="1" dirty="0"/>
              <a:t>cont.’</a:t>
            </a:r>
          </a:p>
        </p:txBody>
      </p:sp>
      <p:sp>
        <p:nvSpPr>
          <p:cNvPr id="3" name="Content Placeholder 2">
            <a:extLst>
              <a:ext uri="{FF2B5EF4-FFF2-40B4-BE49-F238E27FC236}">
                <a16:creationId xmlns:a16="http://schemas.microsoft.com/office/drawing/2014/main" xmlns="" id="{C8F5D57C-27C3-4993-9677-6765103A9227}"/>
              </a:ext>
            </a:extLst>
          </p:cNvPr>
          <p:cNvSpPr>
            <a:spLocks noGrp="1"/>
          </p:cNvSpPr>
          <p:nvPr>
            <p:ph idx="1"/>
          </p:nvPr>
        </p:nvSpPr>
        <p:spPr/>
        <p:txBody>
          <a:bodyPr/>
          <a:lstStyle/>
          <a:p>
            <a:r>
              <a:rPr lang="en-US" dirty="0"/>
              <a:t>Other  anti-malarial drugs for uncomplicated malaria are;</a:t>
            </a:r>
          </a:p>
          <a:p>
            <a:r>
              <a:rPr lang="en-US" dirty="0"/>
              <a:t>Amodiaquine plus artesunate</a:t>
            </a:r>
          </a:p>
          <a:p>
            <a:r>
              <a:rPr lang="en-US" dirty="0"/>
              <a:t>Mefloquine plus artesunate</a:t>
            </a:r>
          </a:p>
          <a:p>
            <a:r>
              <a:rPr lang="en-US" dirty="0"/>
              <a:t>Halofantrine (halfan)  .this drug can cause arrhythmias, and is contraindicated in patients with heart disease.</a:t>
            </a:r>
          </a:p>
        </p:txBody>
      </p:sp>
    </p:spTree>
    <p:extLst>
      <p:ext uri="{BB962C8B-B14F-4D97-AF65-F5344CB8AC3E}">
        <p14:creationId xmlns:p14="http://schemas.microsoft.com/office/powerpoint/2010/main" val="376717387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46A5AD-CDA5-486F-83EF-13E49C8CE949}"/>
              </a:ext>
            </a:extLst>
          </p:cNvPr>
          <p:cNvSpPr>
            <a:spLocks noGrp="1"/>
          </p:cNvSpPr>
          <p:nvPr>
            <p:ph type="title"/>
          </p:nvPr>
        </p:nvSpPr>
        <p:spPr>
          <a:xfrm>
            <a:off x="628650" y="365127"/>
            <a:ext cx="7886700" cy="935640"/>
          </a:xfrm>
        </p:spPr>
        <p:txBody>
          <a:bodyPr/>
          <a:lstStyle/>
          <a:p>
            <a:r>
              <a:rPr lang="en-US" b="1" dirty="0" smtClean="0"/>
              <a:t>Quinine                </a:t>
            </a:r>
            <a:endParaRPr lang="en-US" b="1" dirty="0"/>
          </a:p>
        </p:txBody>
      </p:sp>
      <p:sp>
        <p:nvSpPr>
          <p:cNvPr id="3" name="Content Placeholder 2">
            <a:extLst>
              <a:ext uri="{FF2B5EF4-FFF2-40B4-BE49-F238E27FC236}">
                <a16:creationId xmlns:a16="http://schemas.microsoft.com/office/drawing/2014/main" xmlns="" id="{8F81CC1E-741C-4BA1-9AD2-DDC328DEF166}"/>
              </a:ext>
            </a:extLst>
          </p:cNvPr>
          <p:cNvSpPr>
            <a:spLocks noGrp="1"/>
          </p:cNvSpPr>
          <p:nvPr>
            <p:ph idx="1"/>
          </p:nvPr>
        </p:nvSpPr>
        <p:spPr>
          <a:xfrm>
            <a:off x="628650" y="1300767"/>
            <a:ext cx="7886700" cy="4876196"/>
          </a:xfrm>
        </p:spPr>
        <p:txBody>
          <a:bodyPr/>
          <a:lstStyle/>
          <a:p>
            <a:r>
              <a:rPr lang="en-US" dirty="0"/>
              <a:t>Quinine is an alkaloid derived from cinchona tree. </a:t>
            </a:r>
          </a:p>
          <a:p>
            <a:pPr marL="0" indent="0">
              <a:buNone/>
            </a:pPr>
            <a:r>
              <a:rPr lang="en-US" b="1" dirty="0"/>
              <a:t>Indication </a:t>
            </a:r>
          </a:p>
          <a:p>
            <a:pPr marL="0" indent="0">
              <a:buNone/>
            </a:pPr>
            <a:r>
              <a:rPr lang="en-US" dirty="0"/>
              <a:t>Reserved for severe and complicated malaria.</a:t>
            </a:r>
          </a:p>
          <a:p>
            <a:pPr marL="0" indent="0">
              <a:buNone/>
            </a:pPr>
            <a:r>
              <a:rPr lang="en-US" b="1" dirty="0"/>
              <a:t>Pharmacodynamics/mechanism of action</a:t>
            </a:r>
          </a:p>
          <a:p>
            <a:r>
              <a:rPr lang="en-US" dirty="0"/>
              <a:t>It binds to plasmodium DNA to prevent protein synthesis but its exact mode of action remains uncertain.</a:t>
            </a:r>
          </a:p>
          <a:p>
            <a:r>
              <a:rPr lang="en-US" dirty="0"/>
              <a:t>It is used to treat plasmodium falciparum in areas of multiple drug resistant. </a:t>
            </a:r>
          </a:p>
        </p:txBody>
      </p:sp>
    </p:spTree>
    <p:extLst>
      <p:ext uri="{BB962C8B-B14F-4D97-AF65-F5344CB8AC3E}">
        <p14:creationId xmlns:p14="http://schemas.microsoft.com/office/powerpoint/2010/main" val="397080821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F627F-636A-410A-AC21-689FCAC5B050}"/>
              </a:ext>
            </a:extLst>
          </p:cNvPr>
          <p:cNvSpPr>
            <a:spLocks noGrp="1"/>
          </p:cNvSpPr>
          <p:nvPr>
            <p:ph type="title"/>
          </p:nvPr>
        </p:nvSpPr>
        <p:spPr>
          <a:xfrm>
            <a:off x="628650" y="103031"/>
            <a:ext cx="7888817" cy="618186"/>
          </a:xfrm>
        </p:spPr>
        <p:txBody>
          <a:bodyPr>
            <a:noAutofit/>
          </a:bodyPr>
          <a:lstStyle/>
          <a:p>
            <a:r>
              <a:rPr lang="en-US" dirty="0" smtClean="0"/>
              <a:t>                 </a:t>
            </a:r>
            <a:r>
              <a:rPr lang="en-US" b="1" dirty="0"/>
              <a:t>pharmacokinetics</a:t>
            </a:r>
            <a:r>
              <a:rPr lang="en-US" dirty="0" smtClean="0"/>
              <a:t>                                         </a:t>
            </a:r>
            <a:endParaRPr lang="en-US" b="1" dirty="0"/>
          </a:p>
        </p:txBody>
      </p:sp>
      <p:sp>
        <p:nvSpPr>
          <p:cNvPr id="3" name="Content Placeholder 2">
            <a:extLst>
              <a:ext uri="{FF2B5EF4-FFF2-40B4-BE49-F238E27FC236}">
                <a16:creationId xmlns:a16="http://schemas.microsoft.com/office/drawing/2014/main" xmlns="" id="{35A743BC-8D37-4D40-88A5-C3AF6EEDDD78}"/>
              </a:ext>
            </a:extLst>
          </p:cNvPr>
          <p:cNvSpPr>
            <a:spLocks noGrp="1"/>
          </p:cNvSpPr>
          <p:nvPr>
            <p:ph idx="1"/>
          </p:nvPr>
        </p:nvSpPr>
        <p:spPr>
          <a:xfrm>
            <a:off x="628650" y="721217"/>
            <a:ext cx="8128984" cy="5885645"/>
          </a:xfrm>
        </p:spPr>
        <p:txBody>
          <a:bodyPr>
            <a:noAutofit/>
          </a:bodyPr>
          <a:lstStyle/>
          <a:p>
            <a:r>
              <a:rPr lang="en-US" dirty="0"/>
              <a:t>Quinine is well absorbed in the gut  but absorption is delayed by antacids. It can be given via slow IV Infusion.</a:t>
            </a:r>
          </a:p>
          <a:p>
            <a:r>
              <a:rPr lang="en-US" dirty="0"/>
              <a:t>Metabolism occurs in the liver, the excretion is in the kidneys.</a:t>
            </a:r>
          </a:p>
          <a:p>
            <a:r>
              <a:rPr lang="en-US" dirty="0"/>
              <a:t>It is used for the treat of chloroquine resistant  P . falciparum often With Combination Of Pyrimethamine/ Sulfadoxine </a:t>
            </a:r>
          </a:p>
          <a:p>
            <a:pPr marL="0" indent="0">
              <a:buNone/>
            </a:pPr>
            <a:r>
              <a:rPr lang="en-US" b="1" dirty="0"/>
              <a:t>unwanted effects </a:t>
            </a:r>
          </a:p>
          <a:p>
            <a:r>
              <a:rPr lang="en-US" dirty="0"/>
              <a:t>has a low therapeutic </a:t>
            </a:r>
            <a:r>
              <a:rPr lang="en-US" dirty="0" smtClean="0"/>
              <a:t>window </a:t>
            </a:r>
            <a:r>
              <a:rPr lang="en-US" dirty="0"/>
              <a:t>and it produces effects in the skeletal muscles  and can cause; </a:t>
            </a:r>
            <a:r>
              <a:rPr lang="en-US" b="1" dirty="0"/>
              <a:t>GI irritation, renal damage, hemolytic anemia </a:t>
            </a:r>
            <a:r>
              <a:rPr lang="en-US" dirty="0"/>
              <a:t>(rarely)associated with “</a:t>
            </a:r>
            <a:r>
              <a:rPr lang="en-US" b="1" dirty="0"/>
              <a:t>black water fever</a:t>
            </a:r>
            <a:r>
              <a:rPr lang="en-US" dirty="0"/>
              <a:t>” in previously sensitized patients</a:t>
            </a:r>
            <a:r>
              <a:rPr lang="en-US" dirty="0" smtClean="0"/>
              <a:t>.</a:t>
            </a:r>
            <a:endParaRPr lang="en-US" dirty="0"/>
          </a:p>
        </p:txBody>
      </p:sp>
    </p:spTree>
    <p:extLst>
      <p:ext uri="{BB962C8B-B14F-4D97-AF65-F5344CB8AC3E}">
        <p14:creationId xmlns:p14="http://schemas.microsoft.com/office/powerpoint/2010/main" val="2385965982"/>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Black water fever has a fatality rate of 25% due to intravascular coagulation and renal failure.</a:t>
            </a:r>
          </a:p>
          <a:p>
            <a:r>
              <a:rPr lang="en-US" dirty="0"/>
              <a:t>Hypotension</a:t>
            </a:r>
          </a:p>
          <a:p>
            <a:r>
              <a:rPr lang="en-US" dirty="0"/>
              <a:t>Hypoglycemia</a:t>
            </a:r>
          </a:p>
          <a:p>
            <a:r>
              <a:rPr lang="en-US" dirty="0" err="1" smtClean="0"/>
              <a:t>Cinchonism</a:t>
            </a:r>
            <a:endParaRPr lang="en-US" dirty="0" smtClean="0"/>
          </a:p>
          <a:p>
            <a:endParaRPr lang="en-US" dirty="0"/>
          </a:p>
        </p:txBody>
      </p:sp>
    </p:spTree>
    <p:extLst>
      <p:ext uri="{BB962C8B-B14F-4D97-AF65-F5344CB8AC3E}">
        <p14:creationId xmlns:p14="http://schemas.microsoft.com/office/powerpoint/2010/main" val="142256003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346A6-58D4-43C4-8D53-61384F96071F}"/>
              </a:ext>
            </a:extLst>
          </p:cNvPr>
          <p:cNvSpPr>
            <a:spLocks noGrp="1"/>
          </p:cNvSpPr>
          <p:nvPr>
            <p:ph type="title"/>
          </p:nvPr>
        </p:nvSpPr>
        <p:spPr>
          <a:xfrm>
            <a:off x="647969" y="0"/>
            <a:ext cx="7886700" cy="716699"/>
          </a:xfrm>
        </p:spPr>
        <p:txBody>
          <a:bodyPr>
            <a:normAutofit/>
          </a:bodyPr>
          <a:lstStyle/>
          <a:p>
            <a:r>
              <a:rPr lang="en-US" b="1" dirty="0"/>
              <a:t>Dosage</a:t>
            </a:r>
            <a:r>
              <a:rPr lang="en-US" b="1" dirty="0" smtClean="0"/>
              <a:t>;</a:t>
            </a:r>
            <a:endParaRPr lang="en-US" dirty="0"/>
          </a:p>
        </p:txBody>
      </p:sp>
      <p:sp>
        <p:nvSpPr>
          <p:cNvPr id="3" name="Content Placeholder 2">
            <a:extLst>
              <a:ext uri="{FF2B5EF4-FFF2-40B4-BE49-F238E27FC236}">
                <a16:creationId xmlns:a16="http://schemas.microsoft.com/office/drawing/2014/main" xmlns="" id="{BBD527B3-E2CC-4ADD-9976-EE6952ADD03A}"/>
              </a:ext>
            </a:extLst>
          </p:cNvPr>
          <p:cNvSpPr>
            <a:spLocks noGrp="1"/>
          </p:cNvSpPr>
          <p:nvPr>
            <p:ph idx="1"/>
          </p:nvPr>
        </p:nvSpPr>
        <p:spPr>
          <a:xfrm>
            <a:off x="437883" y="605308"/>
            <a:ext cx="8293994" cy="6143222"/>
          </a:xfrm>
        </p:spPr>
        <p:txBody>
          <a:bodyPr>
            <a:noAutofit/>
          </a:bodyPr>
          <a:lstStyle/>
          <a:p>
            <a:r>
              <a:rPr lang="en-US" dirty="0" smtClean="0"/>
              <a:t>Loading </a:t>
            </a:r>
            <a:r>
              <a:rPr lang="en-US" dirty="0"/>
              <a:t>dose IV Quinine  20mg/kg body wt. in 500mls of 5% or 10% dextrose (MAX 1200MG) for 4 hours then 10mg/kg body wt. as intravenous infusion in 500mls of 5% or 10% dextrose to run for 4hrs every 8 hourly ( maximum 600mgs)</a:t>
            </a:r>
          </a:p>
          <a:p>
            <a:r>
              <a:rPr lang="en-US" dirty="0"/>
              <a:t>After  3 IV doses of quinine, one should try to change into oral  treatment and treatment should continue for 7 days</a:t>
            </a:r>
            <a:r>
              <a:rPr lang="en-US" dirty="0" smtClean="0"/>
              <a:t>.</a:t>
            </a:r>
          </a:p>
          <a:p>
            <a:r>
              <a:rPr lang="en-US" dirty="0"/>
              <a:t>for children loading  dose is 20mg /kg body wt. in 15mls/kg of isotonic fluid to run over 4 hours and maintenance dose 10mg/kg body </a:t>
            </a:r>
            <a:r>
              <a:rPr lang="en-US" dirty="0" err="1"/>
              <a:t>wtin</a:t>
            </a:r>
            <a:r>
              <a:rPr lang="en-US" dirty="0"/>
              <a:t> 10mls /kg of isotonic fluids to run over 4 hours every 12 </a:t>
            </a:r>
            <a:r>
              <a:rPr lang="en-US" dirty="0" smtClean="0"/>
              <a:t>hourly until </a:t>
            </a:r>
            <a:r>
              <a:rPr lang="en-US" dirty="0"/>
              <a:t>the patient can take orally.</a:t>
            </a:r>
          </a:p>
          <a:p>
            <a:r>
              <a:rPr lang="en-US" dirty="0"/>
              <a:t>Oral quinine is given 10mg/kg body </a:t>
            </a:r>
            <a:r>
              <a:rPr lang="en-US" dirty="0" err="1"/>
              <a:t>wt</a:t>
            </a:r>
            <a:r>
              <a:rPr lang="en-US" dirty="0"/>
              <a:t> 8 hourly to complete a total of (parenteral + oral ) 7 days</a:t>
            </a:r>
            <a:r>
              <a:rPr lang="en-US" dirty="0" smtClean="0"/>
              <a:t>.</a:t>
            </a:r>
            <a:endParaRPr lang="en-US" dirty="0"/>
          </a:p>
        </p:txBody>
      </p:sp>
    </p:spTree>
    <p:extLst>
      <p:ext uri="{BB962C8B-B14F-4D97-AF65-F5344CB8AC3E}">
        <p14:creationId xmlns:p14="http://schemas.microsoft.com/office/powerpoint/2010/main" val="361566462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7AEFC0-A1AE-4DD9-BB9C-8446B2256D96}"/>
              </a:ext>
            </a:extLst>
          </p:cNvPr>
          <p:cNvSpPr>
            <a:spLocks noGrp="1"/>
          </p:cNvSpPr>
          <p:nvPr>
            <p:ph type="title"/>
          </p:nvPr>
        </p:nvSpPr>
        <p:spPr/>
        <p:txBody>
          <a:bodyPr/>
          <a:lstStyle/>
          <a:p>
            <a:r>
              <a:rPr lang="en-US" dirty="0"/>
              <a:t>Prevention of malaria</a:t>
            </a:r>
          </a:p>
        </p:txBody>
      </p:sp>
      <p:sp>
        <p:nvSpPr>
          <p:cNvPr id="3" name="Content Placeholder 2">
            <a:extLst>
              <a:ext uri="{FF2B5EF4-FFF2-40B4-BE49-F238E27FC236}">
                <a16:creationId xmlns:a16="http://schemas.microsoft.com/office/drawing/2014/main" xmlns="" id="{9A69BCB9-CDC4-4757-99F2-EA9927DA0B6D}"/>
              </a:ext>
            </a:extLst>
          </p:cNvPr>
          <p:cNvSpPr>
            <a:spLocks noGrp="1"/>
          </p:cNvSpPr>
          <p:nvPr>
            <p:ph idx="1"/>
          </p:nvPr>
        </p:nvSpPr>
        <p:spPr>
          <a:xfrm>
            <a:off x="628650" y="1390918"/>
            <a:ext cx="7886700" cy="4786045"/>
          </a:xfrm>
        </p:spPr>
        <p:txBody>
          <a:bodyPr>
            <a:normAutofit/>
          </a:bodyPr>
          <a:lstStyle/>
          <a:p>
            <a:r>
              <a:rPr lang="en-US" dirty="0"/>
              <a:t>Chemoprophylaxis; mefloquine or atovaquone-proguanil or doxycycline.</a:t>
            </a:r>
          </a:p>
          <a:p>
            <a:r>
              <a:rPr lang="en-US" dirty="0"/>
              <a:t>Intermittent presumptive treatment (IPT) </a:t>
            </a:r>
            <a:r>
              <a:rPr lang="en-US" dirty="0" smtClean="0"/>
              <a:t>is </a:t>
            </a:r>
            <a:r>
              <a:rPr lang="en-US" dirty="0"/>
              <a:t>recommended for pregnant women in areas of high malaria transmission.</a:t>
            </a:r>
          </a:p>
          <a:p>
            <a:r>
              <a:rPr lang="en-US" dirty="0"/>
              <a:t>Current recommended IPT medication is </a:t>
            </a:r>
            <a:r>
              <a:rPr lang="en-US" dirty="0" err="1"/>
              <a:t>sulphadoxine</a:t>
            </a:r>
            <a:r>
              <a:rPr lang="en-US" dirty="0"/>
              <a:t> 500mg ,pyrimethamine  25mg given as a dose of 3 tablets.</a:t>
            </a:r>
          </a:p>
          <a:p>
            <a:pPr marL="0" indent="0">
              <a:buNone/>
            </a:pPr>
            <a:r>
              <a:rPr lang="en-US" b="1" dirty="0" err="1" smtClean="0"/>
              <a:t>Amoebicidal</a:t>
            </a:r>
            <a:r>
              <a:rPr lang="en-US" b="1" dirty="0" smtClean="0"/>
              <a:t> </a:t>
            </a:r>
            <a:r>
              <a:rPr lang="en-US" b="1" dirty="0"/>
              <a:t>drugs</a:t>
            </a:r>
          </a:p>
          <a:p>
            <a:pPr marL="0" indent="0">
              <a:buNone/>
            </a:pPr>
            <a:r>
              <a:rPr lang="en-US" b="1" dirty="0"/>
              <a:t> </a:t>
            </a:r>
            <a:r>
              <a:rPr lang="en-US" dirty="0"/>
              <a:t>metronidazole was covered under azoles antibiotics.</a:t>
            </a:r>
          </a:p>
        </p:txBody>
      </p:sp>
    </p:spTree>
    <p:extLst>
      <p:ext uri="{BB962C8B-B14F-4D97-AF65-F5344CB8AC3E}">
        <p14:creationId xmlns:p14="http://schemas.microsoft.com/office/powerpoint/2010/main" val="230599511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4F83C-DF66-42C6-BB87-C96592FD5AF7}"/>
              </a:ext>
            </a:extLst>
          </p:cNvPr>
          <p:cNvSpPr>
            <a:spLocks noGrp="1"/>
          </p:cNvSpPr>
          <p:nvPr>
            <p:ph type="title"/>
          </p:nvPr>
        </p:nvSpPr>
        <p:spPr>
          <a:xfrm>
            <a:off x="644525" y="126542"/>
            <a:ext cx="7854950" cy="994172"/>
          </a:xfrm>
        </p:spPr>
        <p:txBody>
          <a:bodyPr/>
          <a:lstStyle/>
          <a:p>
            <a:r>
              <a:rPr lang="en-US" dirty="0" smtClean="0"/>
              <a:t>CVS</a:t>
            </a:r>
            <a:r>
              <a:rPr lang="en-US" dirty="0"/>
              <a:t>: </a:t>
            </a:r>
            <a:r>
              <a:rPr lang="en-US" b="1" dirty="0"/>
              <a:t>DIURETICS</a:t>
            </a:r>
          </a:p>
        </p:txBody>
      </p:sp>
      <p:sp>
        <p:nvSpPr>
          <p:cNvPr id="3" name="Content Placeholder 2">
            <a:extLst>
              <a:ext uri="{FF2B5EF4-FFF2-40B4-BE49-F238E27FC236}">
                <a16:creationId xmlns:a16="http://schemas.microsoft.com/office/drawing/2014/main" xmlns="" id="{DEEB22D7-F13B-4B24-99F9-65CA6FC43413}"/>
              </a:ext>
            </a:extLst>
          </p:cNvPr>
          <p:cNvSpPr>
            <a:spLocks noGrp="1"/>
          </p:cNvSpPr>
          <p:nvPr>
            <p:ph idx="1"/>
          </p:nvPr>
        </p:nvSpPr>
        <p:spPr>
          <a:xfrm>
            <a:off x="628650" y="1120714"/>
            <a:ext cx="7886700" cy="5056249"/>
          </a:xfrm>
        </p:spPr>
        <p:txBody>
          <a:bodyPr>
            <a:normAutofit/>
          </a:bodyPr>
          <a:lstStyle/>
          <a:p>
            <a:r>
              <a:rPr lang="en-US" dirty="0"/>
              <a:t>Diuretics are drugs that increase the rate of urine flow; clinically useful diuretics also increase the rate of excretion of sodium and accompanying</a:t>
            </a:r>
            <a:r>
              <a:rPr lang="en-US" dirty="0">
                <a:solidFill>
                  <a:prstClr val="black"/>
                </a:solidFill>
              </a:rPr>
              <a:t> anion chloride.</a:t>
            </a:r>
            <a:endParaRPr lang="en-US" dirty="0"/>
          </a:p>
          <a:p>
            <a:r>
              <a:rPr lang="en-US" dirty="0"/>
              <a:t>Most clinical application of diuretics aim to reduce extracellular fluid volume by decreasing total sodium chloride volume.</a:t>
            </a:r>
          </a:p>
          <a:p>
            <a:r>
              <a:rPr lang="en-US" dirty="0"/>
              <a:t>diuretics alter excretion of sodium and also may modify handling   of other cations(potassium, hydrogen and magnesium)  anions (chloride, bicarbonate, hydrogen phosphate ), and uric acid </a:t>
            </a:r>
          </a:p>
        </p:txBody>
      </p:sp>
    </p:spTree>
    <p:extLst>
      <p:ext uri="{BB962C8B-B14F-4D97-AF65-F5344CB8AC3E}">
        <p14:creationId xmlns:p14="http://schemas.microsoft.com/office/powerpoint/2010/main" val="97573233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61053-5304-4A3B-BE79-5BD109BCF22B}"/>
              </a:ext>
            </a:extLst>
          </p:cNvPr>
          <p:cNvSpPr>
            <a:spLocks noGrp="1"/>
          </p:cNvSpPr>
          <p:nvPr>
            <p:ph type="title"/>
          </p:nvPr>
        </p:nvSpPr>
        <p:spPr>
          <a:xfrm>
            <a:off x="628650" y="365127"/>
            <a:ext cx="7886700" cy="755336"/>
          </a:xfrm>
        </p:spPr>
        <p:txBody>
          <a:bodyPr/>
          <a:lstStyle/>
          <a:p>
            <a:r>
              <a:rPr lang="en-US" b="1" dirty="0"/>
              <a:t>Clinical pharmacology of diuretics</a:t>
            </a:r>
          </a:p>
        </p:txBody>
      </p:sp>
      <p:sp>
        <p:nvSpPr>
          <p:cNvPr id="3" name="Content Placeholder 2">
            <a:extLst>
              <a:ext uri="{FF2B5EF4-FFF2-40B4-BE49-F238E27FC236}">
                <a16:creationId xmlns:a16="http://schemas.microsoft.com/office/drawing/2014/main" xmlns="" id="{DDBA8BC7-5712-4ED7-850E-85A80438DB9D}"/>
              </a:ext>
            </a:extLst>
          </p:cNvPr>
          <p:cNvSpPr>
            <a:spLocks noGrp="1"/>
          </p:cNvSpPr>
          <p:nvPr>
            <p:ph idx="1"/>
          </p:nvPr>
        </p:nvSpPr>
        <p:spPr>
          <a:xfrm>
            <a:off x="528034" y="1120463"/>
            <a:ext cx="7987316" cy="5383368"/>
          </a:xfrm>
        </p:spPr>
        <p:txBody>
          <a:bodyPr>
            <a:noAutofit/>
          </a:bodyPr>
          <a:lstStyle/>
          <a:p>
            <a:r>
              <a:rPr lang="en-US" b="1" dirty="0"/>
              <a:t>Edematous </a:t>
            </a:r>
            <a:r>
              <a:rPr lang="en-US" dirty="0"/>
              <a:t>state :in heart failure, kidney disease and in renal failure.</a:t>
            </a:r>
          </a:p>
          <a:p>
            <a:r>
              <a:rPr lang="en-US" b="1" dirty="0"/>
              <a:t>Non edematous state : </a:t>
            </a:r>
            <a:r>
              <a:rPr lang="en-US" dirty="0"/>
              <a:t>in hypertension, nephrolithiasis hypercalcemia.</a:t>
            </a:r>
          </a:p>
          <a:p>
            <a:pPr marL="0" indent="0">
              <a:buNone/>
            </a:pPr>
            <a:r>
              <a:rPr lang="en-US" b="1" dirty="0" smtClean="0"/>
              <a:t>classification </a:t>
            </a:r>
            <a:r>
              <a:rPr lang="en-US" b="1" dirty="0"/>
              <a:t>of diuretics</a:t>
            </a:r>
          </a:p>
          <a:p>
            <a:pPr>
              <a:buFont typeface="Wingdings" panose="05000000000000000000" pitchFamily="2" charset="2"/>
              <a:buChar char="Ø"/>
            </a:pPr>
            <a:r>
              <a:rPr lang="en-US" dirty="0"/>
              <a:t>Loop diuretics : furosemide</a:t>
            </a:r>
          </a:p>
          <a:p>
            <a:pPr>
              <a:buFont typeface="Wingdings" panose="05000000000000000000" pitchFamily="2" charset="2"/>
              <a:buChar char="Ø"/>
            </a:pPr>
            <a:r>
              <a:rPr lang="en-US" dirty="0"/>
              <a:t>Thiazide diuretics: hydrochlorothiazide</a:t>
            </a:r>
          </a:p>
          <a:p>
            <a:pPr>
              <a:buFont typeface="Wingdings" panose="05000000000000000000" pitchFamily="2" charset="2"/>
              <a:buChar char="Ø"/>
            </a:pPr>
            <a:r>
              <a:rPr lang="en-US" dirty="0"/>
              <a:t>Potassium sparing diuretics: spironolactone</a:t>
            </a:r>
          </a:p>
          <a:p>
            <a:pPr>
              <a:buFont typeface="Wingdings" panose="05000000000000000000" pitchFamily="2" charset="2"/>
              <a:buChar char="Ø"/>
            </a:pPr>
            <a:r>
              <a:rPr lang="en-US" dirty="0"/>
              <a:t>Osmotic diuretic: mannitol</a:t>
            </a:r>
          </a:p>
          <a:p>
            <a:pPr>
              <a:buFont typeface="Wingdings" panose="05000000000000000000" pitchFamily="2" charset="2"/>
              <a:buChar char="Ø"/>
            </a:pPr>
            <a:r>
              <a:rPr lang="en-US" dirty="0"/>
              <a:t>Carbonic anhydrase inhibitors: acetazolamide (DIAMOX)</a:t>
            </a:r>
          </a:p>
        </p:txBody>
      </p:sp>
    </p:spTree>
    <p:extLst>
      <p:ext uri="{BB962C8B-B14F-4D97-AF65-F5344CB8AC3E}">
        <p14:creationId xmlns:p14="http://schemas.microsoft.com/office/powerpoint/2010/main" val="118454048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3AA3C55-C815-4420-8DEF-AEFAAA8A0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 y="1043518"/>
            <a:ext cx="8390467" cy="4876799"/>
          </a:xfrm>
        </p:spPr>
      </p:pic>
    </p:spTree>
    <p:extLst>
      <p:ext uri="{BB962C8B-B14F-4D97-AF65-F5344CB8AC3E}">
        <p14:creationId xmlns:p14="http://schemas.microsoft.com/office/powerpoint/2010/main" val="4132723573"/>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0EC1B-78AE-4B71-8A6D-ACC3EAEB53B6}"/>
              </a:ext>
            </a:extLst>
          </p:cNvPr>
          <p:cNvSpPr>
            <a:spLocks noGrp="1"/>
          </p:cNvSpPr>
          <p:nvPr>
            <p:ph type="title"/>
          </p:nvPr>
        </p:nvSpPr>
        <p:spPr>
          <a:xfrm>
            <a:off x="628650" y="1139887"/>
            <a:ext cx="7886700" cy="994172"/>
          </a:xfrm>
        </p:spPr>
        <p:txBody>
          <a:bodyPr/>
          <a:lstStyle/>
          <a:p>
            <a:r>
              <a:rPr lang="en-US" dirty="0"/>
              <a:t>a)High Ceiling Loop Diuretics</a:t>
            </a:r>
          </a:p>
        </p:txBody>
      </p:sp>
      <p:sp>
        <p:nvSpPr>
          <p:cNvPr id="3" name="Content Placeholder 2">
            <a:extLst>
              <a:ext uri="{FF2B5EF4-FFF2-40B4-BE49-F238E27FC236}">
                <a16:creationId xmlns:a16="http://schemas.microsoft.com/office/drawing/2014/main" xmlns="" id="{866E72B4-DEA4-49B0-BD06-EBAF5FC5F965}"/>
              </a:ext>
            </a:extLst>
          </p:cNvPr>
          <p:cNvSpPr>
            <a:spLocks noGrp="1"/>
          </p:cNvSpPr>
          <p:nvPr>
            <p:ph idx="1"/>
          </p:nvPr>
        </p:nvSpPr>
        <p:spPr/>
        <p:txBody>
          <a:bodyPr>
            <a:normAutofit fontScale="92500" lnSpcReduction="20000"/>
          </a:bodyPr>
          <a:lstStyle/>
          <a:p>
            <a:pPr marL="0" indent="0">
              <a:buNone/>
            </a:pPr>
            <a:r>
              <a:rPr lang="en-US" dirty="0"/>
              <a:t> </a:t>
            </a:r>
            <a:r>
              <a:rPr lang="en-US" b="1" dirty="0"/>
              <a:t>furosemide (Lasix) </a:t>
            </a:r>
          </a:p>
          <a:p>
            <a:pPr marL="0" indent="0">
              <a:buNone/>
            </a:pPr>
            <a:r>
              <a:rPr lang="en-US" dirty="0"/>
              <a:t>Other Medications: </a:t>
            </a:r>
          </a:p>
          <a:p>
            <a:r>
              <a:rPr lang="en-US" dirty="0"/>
              <a:t>Ethacrynic acid (Edecrin) </a:t>
            </a:r>
          </a:p>
          <a:p>
            <a:r>
              <a:rPr lang="en-US" dirty="0"/>
              <a:t> Bumetanide (Bumex) </a:t>
            </a:r>
          </a:p>
          <a:p>
            <a:r>
              <a:rPr lang="en-US" dirty="0"/>
              <a:t> Torsemide (Demadex) </a:t>
            </a:r>
          </a:p>
          <a:p>
            <a:pPr marL="0" indent="0">
              <a:buNone/>
            </a:pPr>
            <a:r>
              <a:rPr lang="en-US" b="1" dirty="0"/>
              <a:t>Expected Pharmacological Action </a:t>
            </a:r>
          </a:p>
          <a:p>
            <a:r>
              <a:rPr lang="en-US" dirty="0"/>
              <a:t>High ceiling loop diuretics work in the </a:t>
            </a:r>
            <a:r>
              <a:rPr lang="en-US" b="1" dirty="0"/>
              <a:t>ascending limb of loop of Henle </a:t>
            </a:r>
            <a:r>
              <a:rPr lang="en-US" dirty="0"/>
              <a:t>to:</a:t>
            </a:r>
          </a:p>
          <a:p>
            <a:r>
              <a:rPr lang="en-US" dirty="0"/>
              <a:t> Block reabsorption of sodium and chloride and to prevent reabsorption of water,  Cause extensive diuresis even with severe renal impairment.</a:t>
            </a:r>
          </a:p>
          <a:p>
            <a:endParaRPr lang="en-US" dirty="0"/>
          </a:p>
        </p:txBody>
      </p:sp>
    </p:spTree>
    <p:extLst>
      <p:ext uri="{BB962C8B-B14F-4D97-AF65-F5344CB8AC3E}">
        <p14:creationId xmlns:p14="http://schemas.microsoft.com/office/powerpoint/2010/main" val="461825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A87A6-8D5F-4180-8BDA-4C6D1A5C7BD4}"/>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xmlns="" id="{4ED83F49-EF4B-4DA0-8EC6-1C2357122BC4}"/>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iii)</a:t>
            </a:r>
            <a:r>
              <a:rPr lang="en-US" b="1" dirty="0">
                <a:latin typeface="Times New Roman" panose="02020603050405020304" pitchFamily="18" charset="0"/>
                <a:cs typeface="Times New Roman" panose="02020603050405020304" pitchFamily="18" charset="0"/>
              </a:rPr>
              <a:t>Trade name/proprietary/brand name: </a:t>
            </a:r>
            <a:r>
              <a:rPr lang="en-US" dirty="0">
                <a:latin typeface="Times New Roman" panose="02020603050405020304" pitchFamily="18" charset="0"/>
                <a:cs typeface="Times New Roman" panose="02020603050405020304" pitchFamily="18" charset="0"/>
              </a:rPr>
              <a:t>name given to the drug by the manufacturing and marketing  company. One drug may have so many trade name e.g. acetaminophen has about 30 names some are paramol, Tylenol, Panadol etc. they are usually capitalized.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488918"/>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E5E1A-AE05-48F3-87AD-3B4E9ECCE75F}"/>
              </a:ext>
            </a:extLst>
          </p:cNvPr>
          <p:cNvSpPr>
            <a:spLocks noGrp="1"/>
          </p:cNvSpPr>
          <p:nvPr>
            <p:ph type="title"/>
          </p:nvPr>
        </p:nvSpPr>
        <p:spPr/>
        <p:txBody>
          <a:bodyPr>
            <a:normAutofit/>
          </a:bodyPr>
          <a:lstStyle/>
          <a:p>
            <a:r>
              <a:rPr lang="en-US" sz="2700" b="1" dirty="0">
                <a:solidFill>
                  <a:prstClr val="black"/>
                </a:solidFill>
                <a:latin typeface="Calibri" panose="020F0502020204030204"/>
                <a:ea typeface="+mn-ea"/>
                <a:cs typeface="+mn-cs"/>
              </a:rPr>
              <a:t> Therapeutic Uses</a:t>
            </a:r>
            <a:endParaRPr lang="en-US" sz="2700" b="1" dirty="0"/>
          </a:p>
        </p:txBody>
      </p:sp>
      <p:sp>
        <p:nvSpPr>
          <p:cNvPr id="3" name="Content Placeholder 2">
            <a:extLst>
              <a:ext uri="{FF2B5EF4-FFF2-40B4-BE49-F238E27FC236}">
                <a16:creationId xmlns:a16="http://schemas.microsoft.com/office/drawing/2014/main" xmlns="" id="{BC617A48-CD74-49CF-813F-6EC1FC14C5B3}"/>
              </a:ext>
            </a:extLst>
          </p:cNvPr>
          <p:cNvSpPr>
            <a:spLocks noGrp="1"/>
          </p:cNvSpPr>
          <p:nvPr>
            <p:ph idx="1"/>
          </p:nvPr>
        </p:nvSpPr>
        <p:spPr/>
        <p:txBody>
          <a:bodyPr>
            <a:normAutofit lnSpcReduction="10000"/>
          </a:bodyPr>
          <a:lstStyle/>
          <a:p>
            <a:r>
              <a:rPr lang="en-US" dirty="0"/>
              <a:t> High ceiling loop diuretics are used when there is an </a:t>
            </a:r>
            <a:r>
              <a:rPr lang="en-US" b="1" dirty="0"/>
              <a:t>emergent</a:t>
            </a:r>
            <a:r>
              <a:rPr lang="en-US" dirty="0"/>
              <a:t> need for rapid mobilization of fluid such as: </a:t>
            </a:r>
          </a:p>
          <a:p>
            <a:r>
              <a:rPr lang="en-US" dirty="0"/>
              <a:t>Pulmonary edema caused by heart failure </a:t>
            </a:r>
          </a:p>
          <a:p>
            <a:r>
              <a:rPr lang="en-US" dirty="0"/>
              <a:t>Conditions not responsive to other diuretics such as edema caused by </a:t>
            </a:r>
            <a:r>
              <a:rPr lang="en-US" b="1" dirty="0"/>
              <a:t>liver, cardiac, or kidney disease; hypertension </a:t>
            </a:r>
          </a:p>
          <a:p>
            <a:r>
              <a:rPr lang="en-US" dirty="0"/>
              <a:t> These medications may also be used to treat </a:t>
            </a:r>
            <a:r>
              <a:rPr lang="en-US" b="1" dirty="0"/>
              <a:t>hypercalcemia</a:t>
            </a:r>
            <a:r>
              <a:rPr lang="en-US" dirty="0"/>
              <a:t> related to kidney stone formation. </a:t>
            </a:r>
          </a:p>
          <a:p>
            <a:r>
              <a:rPr lang="en-US" dirty="0"/>
              <a:t>Route of administration:</a:t>
            </a:r>
            <a:r>
              <a:rPr lang="en-US" b="1" dirty="0"/>
              <a:t> Oral, IV, IM.</a:t>
            </a:r>
          </a:p>
        </p:txBody>
      </p:sp>
    </p:spTree>
    <p:extLst>
      <p:ext uri="{BB962C8B-B14F-4D97-AF65-F5344CB8AC3E}">
        <p14:creationId xmlns:p14="http://schemas.microsoft.com/office/powerpoint/2010/main" val="403874551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35F8B-6695-42ED-907F-62912F4AA410}"/>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a16="http://schemas.microsoft.com/office/drawing/2014/main" xmlns="" id="{CBFE1F30-8E3A-412B-B053-1EB9AD149055}"/>
              </a:ext>
            </a:extLst>
          </p:cNvPr>
          <p:cNvSpPr>
            <a:spLocks noGrp="1"/>
          </p:cNvSpPr>
          <p:nvPr>
            <p:ph idx="1"/>
          </p:nvPr>
        </p:nvSpPr>
        <p:spPr/>
        <p:txBody>
          <a:bodyPr>
            <a:normAutofit fontScale="92500" lnSpcReduction="10000"/>
          </a:bodyPr>
          <a:lstStyle/>
          <a:p>
            <a:r>
              <a:rPr lang="en-US" dirty="0"/>
              <a:t>Dehydration, hyponatremia, hypochloremia.</a:t>
            </a:r>
          </a:p>
          <a:p>
            <a:r>
              <a:rPr lang="en-US" dirty="0"/>
              <a:t>Hypotension</a:t>
            </a:r>
          </a:p>
          <a:p>
            <a:r>
              <a:rPr lang="en-US" dirty="0"/>
              <a:t>Ototoxicity (transient with furosemide and irreversible with ethacrynic acid)</a:t>
            </a:r>
          </a:p>
          <a:p>
            <a:r>
              <a:rPr lang="en-US" dirty="0"/>
              <a:t> Hypokalemia (K+ less than 3.5 mEq/L</a:t>
            </a:r>
          </a:p>
          <a:p>
            <a:r>
              <a:rPr lang="en-US" dirty="0"/>
              <a:t> Other adverse effects (hyperglycemia, hyperuricemia, and decrease in calcium and magnesium levels) </a:t>
            </a:r>
          </a:p>
          <a:p>
            <a:r>
              <a:rPr lang="en-US" b="1" dirty="0"/>
              <a:t>Contraindications/Precautions ;</a:t>
            </a:r>
            <a:r>
              <a:rPr lang="en-US" dirty="0"/>
              <a:t>Pregnancy Risk Category C , Avoid using these medications during pregnancy unless absolutely required.  Use cautiously in clients who have diabetes and/or gout</a:t>
            </a:r>
          </a:p>
          <a:p>
            <a:endParaRPr lang="en-US" dirty="0"/>
          </a:p>
          <a:p>
            <a:endParaRPr lang="en-US" dirty="0"/>
          </a:p>
          <a:p>
            <a:endParaRPr lang="en-US" dirty="0"/>
          </a:p>
        </p:txBody>
      </p:sp>
    </p:spTree>
    <p:extLst>
      <p:ext uri="{BB962C8B-B14F-4D97-AF65-F5344CB8AC3E}">
        <p14:creationId xmlns:p14="http://schemas.microsoft.com/office/powerpoint/2010/main" val="10976424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76B644-4B23-4C99-983F-F0AE91C037AB}"/>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a16="http://schemas.microsoft.com/office/drawing/2014/main" xmlns="" id="{251D0F53-F378-4369-9A3F-6F351189483C}"/>
              </a:ext>
            </a:extLst>
          </p:cNvPr>
          <p:cNvSpPr>
            <a:spLocks noGrp="1"/>
          </p:cNvSpPr>
          <p:nvPr>
            <p:ph idx="1"/>
          </p:nvPr>
        </p:nvSpPr>
        <p:spPr/>
        <p:txBody>
          <a:bodyPr/>
          <a:lstStyle/>
          <a:p>
            <a:r>
              <a:rPr lang="en-US" dirty="0"/>
              <a:t>Digoxin (Lanoxin) toxicity can occur in the presence of hypokalemia.</a:t>
            </a:r>
          </a:p>
          <a:p>
            <a:r>
              <a:rPr lang="en-US" dirty="0"/>
              <a:t>Concurrent use of antihypertensive can have additive hypotensive effect. </a:t>
            </a:r>
          </a:p>
          <a:p>
            <a:r>
              <a:rPr lang="en-US" dirty="0"/>
              <a:t>Hyponatremia can lead to decrease in lithium carbonate excretion, which may lead to toxicity.</a:t>
            </a:r>
          </a:p>
          <a:p>
            <a:r>
              <a:rPr lang="en-US" dirty="0"/>
              <a:t> NSAIDs reduce diuretic effect.</a:t>
            </a:r>
          </a:p>
          <a:p>
            <a:endParaRPr lang="en-US" dirty="0"/>
          </a:p>
          <a:p>
            <a:endParaRPr lang="en-US" dirty="0"/>
          </a:p>
        </p:txBody>
      </p:sp>
    </p:spTree>
    <p:extLst>
      <p:ext uri="{BB962C8B-B14F-4D97-AF65-F5344CB8AC3E}">
        <p14:creationId xmlns:p14="http://schemas.microsoft.com/office/powerpoint/2010/main" val="1942405393"/>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2D18F-6B5B-4F65-8876-15734B4BA176}"/>
              </a:ext>
            </a:extLst>
          </p:cNvPr>
          <p:cNvSpPr>
            <a:spLocks noGrp="1"/>
          </p:cNvSpPr>
          <p:nvPr>
            <p:ph type="title"/>
          </p:nvPr>
        </p:nvSpPr>
        <p:spPr/>
        <p:txBody>
          <a:bodyPr/>
          <a:lstStyle/>
          <a:p>
            <a:r>
              <a:rPr lang="en-US" b="1" dirty="0"/>
              <a:t>Nursing administration</a:t>
            </a:r>
          </a:p>
        </p:txBody>
      </p:sp>
      <p:sp>
        <p:nvSpPr>
          <p:cNvPr id="3" name="Content Placeholder 2">
            <a:extLst>
              <a:ext uri="{FF2B5EF4-FFF2-40B4-BE49-F238E27FC236}">
                <a16:creationId xmlns:a16="http://schemas.microsoft.com/office/drawing/2014/main" xmlns="" id="{755E64C8-8C02-4D2B-9BD7-3308F7EE41F3}"/>
              </a:ext>
            </a:extLst>
          </p:cNvPr>
          <p:cNvSpPr>
            <a:spLocks noGrp="1"/>
          </p:cNvSpPr>
          <p:nvPr>
            <p:ph idx="1"/>
          </p:nvPr>
        </p:nvSpPr>
        <p:spPr/>
        <p:txBody>
          <a:bodyPr>
            <a:normAutofit fontScale="92500" lnSpcReduction="20000"/>
          </a:bodyPr>
          <a:lstStyle/>
          <a:p>
            <a:r>
              <a:rPr lang="en-US" dirty="0"/>
              <a:t>Obtain the client’s baseline data to include orthostatic blood pressure, weight, electrolytes, and location and extent of edema. </a:t>
            </a:r>
          </a:p>
          <a:p>
            <a:r>
              <a:rPr lang="en-US" dirty="0"/>
              <a:t> Weigh clients at the same time each day; usually upon awakening. </a:t>
            </a:r>
          </a:p>
          <a:p>
            <a:r>
              <a:rPr lang="en-US" dirty="0"/>
              <a:t> Monitor the client’s blood pressure and I&amp;O. </a:t>
            </a:r>
          </a:p>
          <a:p>
            <a:r>
              <a:rPr lang="en-US" dirty="0"/>
              <a:t> Avoid administering the medication late in the day to prevent nocturia. Usual dosing time is 0800 and 1400. </a:t>
            </a:r>
          </a:p>
          <a:p>
            <a:r>
              <a:rPr lang="en-US" dirty="0"/>
              <a:t> Administer furosemide orally, IV bolus dose, or continuous IV infusion. Infuse IV doses at 20 mg/min or slower to avoid abrupt hypotension and hypovolemia. </a:t>
            </a:r>
          </a:p>
          <a:p>
            <a:r>
              <a:rPr lang="en-US" dirty="0"/>
              <a:t>If potassium level drops below 3.5 mEq/L, clients should be placed on a potassium supplement. </a:t>
            </a:r>
          </a:p>
        </p:txBody>
      </p:sp>
    </p:spTree>
    <p:extLst>
      <p:ext uri="{BB962C8B-B14F-4D97-AF65-F5344CB8AC3E}">
        <p14:creationId xmlns:p14="http://schemas.microsoft.com/office/powerpoint/2010/main" val="338927668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EAA6E-CC80-4987-A450-0844708B809C}"/>
              </a:ext>
            </a:extLst>
          </p:cNvPr>
          <p:cNvSpPr>
            <a:spLocks noGrp="1"/>
          </p:cNvSpPr>
          <p:nvPr>
            <p:ph type="title"/>
          </p:nvPr>
        </p:nvSpPr>
        <p:spPr>
          <a:xfrm>
            <a:off x="628650" y="506795"/>
            <a:ext cx="7886700" cy="665184"/>
          </a:xfrm>
        </p:spPr>
        <p:txBody>
          <a:bodyPr>
            <a:normAutofit fontScale="90000"/>
          </a:bodyPr>
          <a:lstStyle/>
          <a:p>
            <a:r>
              <a:rPr lang="en-US" b="1" dirty="0"/>
              <a:t>Nursing administration cont.’</a:t>
            </a:r>
          </a:p>
        </p:txBody>
      </p:sp>
      <p:sp>
        <p:nvSpPr>
          <p:cNvPr id="3" name="Content Placeholder 2">
            <a:extLst>
              <a:ext uri="{FF2B5EF4-FFF2-40B4-BE49-F238E27FC236}">
                <a16:creationId xmlns:a16="http://schemas.microsoft.com/office/drawing/2014/main" xmlns="" id="{4FFD61E6-A9B6-4E8A-86E9-16C1DB084F89}"/>
              </a:ext>
            </a:extLst>
          </p:cNvPr>
          <p:cNvSpPr>
            <a:spLocks noGrp="1"/>
          </p:cNvSpPr>
          <p:nvPr>
            <p:ph idx="1"/>
          </p:nvPr>
        </p:nvSpPr>
        <p:spPr>
          <a:xfrm>
            <a:off x="628650" y="1403796"/>
            <a:ext cx="7886700" cy="4958365"/>
          </a:xfrm>
        </p:spPr>
        <p:txBody>
          <a:bodyPr>
            <a:noAutofit/>
          </a:bodyPr>
          <a:lstStyle/>
          <a:p>
            <a:r>
              <a:rPr lang="en-US" dirty="0"/>
              <a:t> If the medication is used for hypertension, teach clients to self-monitor blood pressure and weight by keeping a log. </a:t>
            </a:r>
          </a:p>
          <a:p>
            <a:r>
              <a:rPr lang="en-US" dirty="0"/>
              <a:t> Advise clients to get up slowly to minimize postural hypotension. If faintness or dizziness occurs, instruct clients to sit or lie down. </a:t>
            </a:r>
          </a:p>
          <a:p>
            <a:r>
              <a:rPr lang="en-US" dirty="0"/>
              <a:t> Teach clients to report significant weight loss, lightheadedness, dizziness, GI distress, and/ or general weakness to the provider. </a:t>
            </a:r>
          </a:p>
          <a:p>
            <a:r>
              <a:rPr lang="en-US" dirty="0"/>
              <a:t> Encourage clients to consume foods high in potassium, such as avocados and strawberries. </a:t>
            </a:r>
          </a:p>
        </p:txBody>
      </p:sp>
    </p:spTree>
    <p:extLst>
      <p:ext uri="{BB962C8B-B14F-4D97-AF65-F5344CB8AC3E}">
        <p14:creationId xmlns:p14="http://schemas.microsoft.com/office/powerpoint/2010/main" val="2822159976"/>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Instruct clients with diabetes to monitor for elevated blood glucose levels. </a:t>
            </a:r>
          </a:p>
          <a:p>
            <a:r>
              <a:rPr lang="en-US" dirty="0"/>
              <a:t> Instruct clients to observe for signs of low magnesium levels such as muscle twitching and tremors.</a:t>
            </a:r>
          </a:p>
          <a:p>
            <a:pPr marL="0" indent="0">
              <a:buNone/>
            </a:pPr>
            <a:endParaRPr lang="en-US" dirty="0"/>
          </a:p>
        </p:txBody>
      </p:sp>
    </p:spTree>
    <p:extLst>
      <p:ext uri="{BB962C8B-B14F-4D97-AF65-F5344CB8AC3E}">
        <p14:creationId xmlns:p14="http://schemas.microsoft.com/office/powerpoint/2010/main" val="3814437422"/>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67786-01F9-42FF-8834-C3354A71FA49}"/>
              </a:ext>
            </a:extLst>
          </p:cNvPr>
          <p:cNvSpPr>
            <a:spLocks noGrp="1"/>
          </p:cNvSpPr>
          <p:nvPr>
            <p:ph type="title"/>
          </p:nvPr>
        </p:nvSpPr>
        <p:spPr/>
        <p:txBody>
          <a:bodyPr/>
          <a:lstStyle/>
          <a:p>
            <a:r>
              <a:rPr lang="en-US" b="1" dirty="0"/>
              <a:t>                     b)Thiazide Diuretics</a:t>
            </a:r>
          </a:p>
        </p:txBody>
      </p:sp>
      <p:sp>
        <p:nvSpPr>
          <p:cNvPr id="3" name="Content Placeholder 2">
            <a:extLst>
              <a:ext uri="{FF2B5EF4-FFF2-40B4-BE49-F238E27FC236}">
                <a16:creationId xmlns:a16="http://schemas.microsoft.com/office/drawing/2014/main" xmlns="" id="{41A36E61-BF47-4B71-84F4-28F6A24F7533}"/>
              </a:ext>
            </a:extLst>
          </p:cNvPr>
          <p:cNvSpPr>
            <a:spLocks noGrp="1"/>
          </p:cNvSpPr>
          <p:nvPr>
            <p:ph idx="1"/>
          </p:nvPr>
        </p:nvSpPr>
        <p:spPr>
          <a:xfrm>
            <a:off x="628650" y="2288015"/>
            <a:ext cx="7886700" cy="3263504"/>
          </a:xfrm>
        </p:spPr>
        <p:txBody>
          <a:bodyPr>
            <a:normAutofit fontScale="92500" lnSpcReduction="20000"/>
          </a:bodyPr>
          <a:lstStyle/>
          <a:p>
            <a:r>
              <a:rPr lang="en-US" dirty="0"/>
              <a:t>hydrochlorothiazide (Hydrodiuril) </a:t>
            </a:r>
          </a:p>
          <a:p>
            <a:pPr marL="0" indent="0">
              <a:buNone/>
            </a:pPr>
            <a:r>
              <a:rPr lang="en-US" dirty="0"/>
              <a:t> </a:t>
            </a:r>
            <a:r>
              <a:rPr lang="en-US" b="1" dirty="0"/>
              <a:t>Other Medications: </a:t>
            </a:r>
          </a:p>
          <a:p>
            <a:r>
              <a:rPr lang="en-US" dirty="0"/>
              <a:t>Chlorothiazide (Diuril) </a:t>
            </a:r>
          </a:p>
          <a:p>
            <a:r>
              <a:rPr lang="en-US" dirty="0"/>
              <a:t>Methyclothiazide (Enduron) </a:t>
            </a:r>
          </a:p>
          <a:p>
            <a:pPr marL="0" indent="0">
              <a:buNone/>
            </a:pPr>
            <a:r>
              <a:rPr lang="en-US" b="1" dirty="0"/>
              <a:t>Thiazide-type diuretics: </a:t>
            </a:r>
          </a:p>
          <a:p>
            <a:r>
              <a:rPr lang="en-US" dirty="0"/>
              <a:t> indapamide (Lozide, Lozol) </a:t>
            </a:r>
          </a:p>
          <a:p>
            <a:r>
              <a:rPr lang="en-US" dirty="0"/>
              <a:t> chlorthalidone (Hygroton) </a:t>
            </a:r>
          </a:p>
          <a:p>
            <a:r>
              <a:rPr lang="en-US" dirty="0"/>
              <a:t> metolazone (Zaroxolyn)</a:t>
            </a:r>
          </a:p>
        </p:txBody>
      </p:sp>
    </p:spTree>
    <p:extLst>
      <p:ext uri="{BB962C8B-B14F-4D97-AF65-F5344CB8AC3E}">
        <p14:creationId xmlns:p14="http://schemas.microsoft.com/office/powerpoint/2010/main" val="13679018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669F3-C18E-48F4-8F87-E55895DE807D}"/>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a16="http://schemas.microsoft.com/office/drawing/2014/main" xmlns="" id="{2B312DCB-614F-4A92-BFC4-0A0FF2ECF30F}"/>
              </a:ext>
            </a:extLst>
          </p:cNvPr>
          <p:cNvSpPr>
            <a:spLocks noGrp="1"/>
          </p:cNvSpPr>
          <p:nvPr>
            <p:ph idx="1"/>
          </p:nvPr>
        </p:nvSpPr>
        <p:spPr>
          <a:xfrm>
            <a:off x="628650" y="1442434"/>
            <a:ext cx="8219136" cy="5215943"/>
          </a:xfrm>
        </p:spPr>
        <p:txBody>
          <a:bodyPr>
            <a:normAutofit lnSpcReduction="10000"/>
          </a:bodyPr>
          <a:lstStyle/>
          <a:p>
            <a:pPr marL="0" indent="0">
              <a:buNone/>
            </a:pPr>
            <a:r>
              <a:rPr lang="en-US" dirty="0"/>
              <a:t> </a:t>
            </a:r>
            <a:r>
              <a:rPr lang="en-US" b="1" dirty="0"/>
              <a:t>Expected Pharmacological Action </a:t>
            </a:r>
          </a:p>
          <a:p>
            <a:r>
              <a:rPr lang="en-US" dirty="0"/>
              <a:t> Thiazide diuretics work in the early distal convoluted tubule to: </a:t>
            </a:r>
          </a:p>
          <a:p>
            <a:r>
              <a:rPr lang="en-US" dirty="0"/>
              <a:t> Block the reabsorption of sodium and chloride, and prevent the reabsorption of water at this site </a:t>
            </a:r>
          </a:p>
          <a:p>
            <a:r>
              <a:rPr lang="en-US" dirty="0"/>
              <a:t> Promote diuresis when renal function is not impaired </a:t>
            </a:r>
          </a:p>
          <a:p>
            <a:pPr marL="0" indent="0">
              <a:buNone/>
            </a:pPr>
            <a:r>
              <a:rPr lang="en-US" b="1" dirty="0"/>
              <a:t>Therapeutic Uses </a:t>
            </a:r>
          </a:p>
          <a:p>
            <a:r>
              <a:rPr lang="en-US" dirty="0"/>
              <a:t> Thiazide diuretics are often the medication of first choice for essential hypertension. </a:t>
            </a:r>
          </a:p>
          <a:p>
            <a:r>
              <a:rPr lang="en-US" dirty="0"/>
              <a:t> These medications may be used for edema of mild-to-moderate heart failure and liver and kidney disease.</a:t>
            </a:r>
          </a:p>
        </p:txBody>
      </p:sp>
    </p:spTree>
    <p:extLst>
      <p:ext uri="{BB962C8B-B14F-4D97-AF65-F5344CB8AC3E}">
        <p14:creationId xmlns:p14="http://schemas.microsoft.com/office/powerpoint/2010/main" val="78288275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780477-4214-48E1-81C4-9B7353D3B9F7}"/>
              </a:ext>
            </a:extLst>
          </p:cNvPr>
          <p:cNvSpPr>
            <a:spLocks noGrp="1"/>
          </p:cNvSpPr>
          <p:nvPr>
            <p:ph type="title"/>
          </p:nvPr>
        </p:nvSpPr>
        <p:spPr>
          <a:xfrm>
            <a:off x="628649" y="197702"/>
            <a:ext cx="7886700" cy="884124"/>
          </a:xfrm>
        </p:spPr>
        <p:txBody>
          <a:bodyPr/>
          <a:lstStyle/>
          <a:p>
            <a:r>
              <a:rPr lang="en-US" b="1" dirty="0"/>
              <a:t>Side/Adverse Effects</a:t>
            </a:r>
          </a:p>
        </p:txBody>
      </p:sp>
      <p:sp>
        <p:nvSpPr>
          <p:cNvPr id="3" name="Content Placeholder 2">
            <a:extLst>
              <a:ext uri="{FF2B5EF4-FFF2-40B4-BE49-F238E27FC236}">
                <a16:creationId xmlns:a16="http://schemas.microsoft.com/office/drawing/2014/main" xmlns="" id="{E783BE02-0D9D-4B68-A26B-0FA241D01876}"/>
              </a:ext>
            </a:extLst>
          </p:cNvPr>
          <p:cNvSpPr>
            <a:spLocks noGrp="1"/>
          </p:cNvSpPr>
          <p:nvPr>
            <p:ph idx="1"/>
          </p:nvPr>
        </p:nvSpPr>
        <p:spPr>
          <a:xfrm>
            <a:off x="628649" y="1081826"/>
            <a:ext cx="8064589" cy="5602309"/>
          </a:xfrm>
        </p:spPr>
        <p:txBody>
          <a:bodyPr>
            <a:noAutofit/>
          </a:bodyPr>
          <a:lstStyle/>
          <a:p>
            <a:r>
              <a:rPr lang="en-US" dirty="0"/>
              <a:t>dehydration</a:t>
            </a:r>
          </a:p>
          <a:p>
            <a:r>
              <a:rPr lang="en-US" dirty="0"/>
              <a:t>Hypokalemia (K+ less than 3.5 mEq/L)</a:t>
            </a:r>
          </a:p>
          <a:p>
            <a:r>
              <a:rPr lang="en-US" dirty="0"/>
              <a:t>Hyperglycemia</a:t>
            </a:r>
          </a:p>
          <a:p>
            <a:pPr marL="0" indent="0">
              <a:buNone/>
            </a:pPr>
            <a:r>
              <a:rPr lang="en-US" b="1" dirty="0"/>
              <a:t>Medication/Food Interactions</a:t>
            </a:r>
          </a:p>
          <a:p>
            <a:r>
              <a:rPr lang="en-US" dirty="0"/>
              <a:t>Digoxin (Lanoxin) toxicity can occur in the presence of hypokalemia</a:t>
            </a:r>
          </a:p>
          <a:p>
            <a:r>
              <a:rPr lang="en-US" dirty="0"/>
              <a:t>Antihypertensive have additive hypotensive effects.  Monitor the client’s blood pressure. </a:t>
            </a:r>
          </a:p>
          <a:p>
            <a:r>
              <a:rPr lang="en-US" dirty="0"/>
              <a:t>Hyponatremia can lead to decrease in lithium (Eskalith) excretion, which may lead to toxicity.</a:t>
            </a:r>
          </a:p>
          <a:p>
            <a:r>
              <a:rPr lang="en-US" dirty="0"/>
              <a:t> </a:t>
            </a:r>
            <a:r>
              <a:rPr lang="en-US" dirty="0">
                <a:solidFill>
                  <a:prstClr val="black"/>
                </a:solidFill>
              </a:rPr>
              <a:t>NSAIDs reduce diuretic effect</a:t>
            </a:r>
            <a:endParaRPr lang="en-US" dirty="0"/>
          </a:p>
          <a:p>
            <a:endParaRPr lang="en-US" dirty="0"/>
          </a:p>
          <a:p>
            <a:endParaRPr lang="en-US" dirty="0"/>
          </a:p>
          <a:p>
            <a:pPr marL="0" indent="0">
              <a:buNone/>
            </a:pPr>
            <a:endParaRPr lang="en-US" b="1" dirty="0"/>
          </a:p>
          <a:p>
            <a:endParaRPr lang="en-US" dirty="0"/>
          </a:p>
        </p:txBody>
      </p:sp>
    </p:spTree>
    <p:extLst>
      <p:ext uri="{BB962C8B-B14F-4D97-AF65-F5344CB8AC3E}">
        <p14:creationId xmlns:p14="http://schemas.microsoft.com/office/powerpoint/2010/main" val="55667576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9616EE-004C-4438-AD58-515BF53D1A8F}"/>
              </a:ext>
            </a:extLst>
          </p:cNvPr>
          <p:cNvSpPr>
            <a:spLocks noGrp="1"/>
          </p:cNvSpPr>
          <p:nvPr>
            <p:ph type="title"/>
          </p:nvPr>
        </p:nvSpPr>
        <p:spPr>
          <a:xfrm>
            <a:off x="628650" y="0"/>
            <a:ext cx="7886700" cy="888643"/>
          </a:xfrm>
        </p:spPr>
        <p:txBody>
          <a:bodyPr>
            <a:normAutofit/>
          </a:bodyPr>
          <a:lstStyle/>
          <a:p>
            <a:r>
              <a:rPr lang="en-US" b="1" dirty="0"/>
              <a:t>Nursing administration </a:t>
            </a:r>
          </a:p>
        </p:txBody>
      </p:sp>
      <p:sp>
        <p:nvSpPr>
          <p:cNvPr id="3" name="Content Placeholder 2">
            <a:extLst>
              <a:ext uri="{FF2B5EF4-FFF2-40B4-BE49-F238E27FC236}">
                <a16:creationId xmlns:a16="http://schemas.microsoft.com/office/drawing/2014/main" xmlns="" id="{1B7450D3-78A6-4AE5-8929-A231CC92CB0E}"/>
              </a:ext>
            </a:extLst>
          </p:cNvPr>
          <p:cNvSpPr>
            <a:spLocks noGrp="1"/>
          </p:cNvSpPr>
          <p:nvPr>
            <p:ph idx="1"/>
          </p:nvPr>
        </p:nvSpPr>
        <p:spPr>
          <a:xfrm>
            <a:off x="399245" y="746975"/>
            <a:ext cx="8384147" cy="5821249"/>
          </a:xfrm>
        </p:spPr>
        <p:txBody>
          <a:bodyPr>
            <a:normAutofit fontScale="92500" lnSpcReduction="10000"/>
          </a:bodyPr>
          <a:lstStyle/>
          <a:p>
            <a:r>
              <a:rPr lang="en-US" dirty="0"/>
              <a:t> Chlorothiazide may be administered orally and IV, all others can only be given orally. </a:t>
            </a:r>
          </a:p>
          <a:p>
            <a:r>
              <a:rPr lang="en-US" dirty="0"/>
              <a:t> Obtain the client’s baseline data to include orthostatic blood pressure, weight, electrolytes, and location and extent of edema. </a:t>
            </a:r>
          </a:p>
          <a:p>
            <a:r>
              <a:rPr lang="en-US" dirty="0"/>
              <a:t> Monitor the client’s potassium levels</a:t>
            </a:r>
          </a:p>
          <a:p>
            <a:r>
              <a:rPr lang="en-US" dirty="0"/>
              <a:t> Instruct clients to take the medication first thing in the morning; if twice-a-day dosing is prescribed, be sure the second dose is taken by 1400 to prevent nocturia. </a:t>
            </a:r>
          </a:p>
          <a:p>
            <a:r>
              <a:rPr lang="en-US" dirty="0"/>
              <a:t> Encourage clients to consume foods high in potassium and maintain adequate fluid intake (1,500 mL per day, unless contraindicated). </a:t>
            </a:r>
          </a:p>
          <a:p>
            <a:r>
              <a:rPr lang="en-US" dirty="0"/>
              <a:t>If GI upset occurs, clients should take the medication with or after meals. </a:t>
            </a:r>
          </a:p>
          <a:p>
            <a:r>
              <a:rPr lang="en-US" dirty="0"/>
              <a:t>Alternate-day dosing can decrease electrolyte imbalance</a:t>
            </a:r>
          </a:p>
        </p:txBody>
      </p:sp>
    </p:spTree>
    <p:extLst>
      <p:ext uri="{BB962C8B-B14F-4D97-AF65-F5344CB8AC3E}">
        <p14:creationId xmlns:p14="http://schemas.microsoft.com/office/powerpoint/2010/main" val="1650311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1116C-59AA-4D70-8F70-8A8462BCC1B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example of drugs chemical name, generic name and trade name</a:t>
            </a:r>
            <a:r>
              <a:rPr lang="en-US" dirty="0">
                <a:latin typeface="Times New Roman" panose="02020603050405020304" pitchFamily="18" charset="0"/>
                <a:cs typeface="Times New Roman" panose="02020603050405020304" pitchFamily="18" charset="0"/>
              </a:rPr>
              <a:t>.</a:t>
            </a:r>
          </a:p>
        </p:txBody>
      </p:sp>
      <p:graphicFrame>
        <p:nvGraphicFramePr>
          <p:cNvPr id="7" name="Content Placeholder 6">
            <a:extLst>
              <a:ext uri="{FF2B5EF4-FFF2-40B4-BE49-F238E27FC236}">
                <a16:creationId xmlns:a16="http://schemas.microsoft.com/office/drawing/2014/main" xmlns="" id="{31332DB1-AF5E-4F69-B99E-043E81BCD791}"/>
              </a:ext>
            </a:extLst>
          </p:cNvPr>
          <p:cNvGraphicFramePr>
            <a:graphicFrameLocks noGrp="1"/>
          </p:cNvGraphicFramePr>
          <p:nvPr>
            <p:ph idx="1"/>
            <p:extLst>
              <p:ext uri="{D42A27DB-BD31-4B8C-83A1-F6EECF244321}">
                <p14:modId xmlns:p14="http://schemas.microsoft.com/office/powerpoint/2010/main" val="3884839394"/>
              </p:ext>
            </p:extLst>
          </p:nvPr>
        </p:nvGraphicFramePr>
        <p:xfrm>
          <a:off x="628650" y="1917376"/>
          <a:ext cx="8180499" cy="4541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xmlns="" val="2328914448"/>
                    </a:ext>
                  </a:extLst>
                </a:gridCol>
                <a:gridCol w="2628900">
                  <a:extLst>
                    <a:ext uri="{9D8B030D-6E8A-4147-A177-3AD203B41FA5}">
                      <a16:colId xmlns:a16="http://schemas.microsoft.com/office/drawing/2014/main" xmlns="" val="1322173892"/>
                    </a:ext>
                  </a:extLst>
                </a:gridCol>
                <a:gridCol w="2922699">
                  <a:extLst>
                    <a:ext uri="{9D8B030D-6E8A-4147-A177-3AD203B41FA5}">
                      <a16:colId xmlns:a16="http://schemas.microsoft.com/office/drawing/2014/main" xmlns="" val="2214032452"/>
                    </a:ext>
                  </a:extLst>
                </a:gridCol>
              </a:tblGrid>
              <a:tr h="278130">
                <a:tc>
                  <a:txBody>
                    <a:bodyPr/>
                    <a:lstStyle/>
                    <a:p>
                      <a:r>
                        <a:rPr lang="en-US" sz="2800" dirty="0">
                          <a:latin typeface="Times New Roman" panose="02020603050405020304" pitchFamily="18" charset="0"/>
                          <a:cs typeface="Times New Roman" panose="02020603050405020304" pitchFamily="18" charset="0"/>
                        </a:rPr>
                        <a:t>Chemical name</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Generic name</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Trade names</a:t>
                      </a:r>
                    </a:p>
                  </a:txBody>
                  <a:tcPr marL="68580" marR="68580" marT="34290" marB="34290"/>
                </a:tc>
                <a:extLst>
                  <a:ext uri="{0D108BD9-81ED-4DB2-BD59-A6C34878D82A}">
                    <a16:rowId xmlns:a16="http://schemas.microsoft.com/office/drawing/2014/main" xmlns="" val="308000734"/>
                  </a:ext>
                </a:extLst>
              </a:tr>
              <a:tr h="278130">
                <a:tc>
                  <a:txBody>
                    <a:bodyPr/>
                    <a:lstStyle/>
                    <a:p>
                      <a:r>
                        <a:rPr lang="en-US" sz="2800" dirty="0">
                          <a:latin typeface="Times New Roman" panose="02020603050405020304" pitchFamily="18" charset="0"/>
                          <a:cs typeface="Times New Roman" panose="02020603050405020304" pitchFamily="18" charset="0"/>
                        </a:rPr>
                        <a:t>2-(4-isobutylphenyl)propanoic acid</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ibrufen</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Brufen, advil, nurofen</a:t>
                      </a:r>
                    </a:p>
                  </a:txBody>
                  <a:tcPr marL="68580" marR="68580" marT="34290" marB="34290"/>
                </a:tc>
                <a:extLst>
                  <a:ext uri="{0D108BD9-81ED-4DB2-BD59-A6C34878D82A}">
                    <a16:rowId xmlns:a16="http://schemas.microsoft.com/office/drawing/2014/main" xmlns="" val="4039326251"/>
                  </a:ext>
                </a:extLst>
              </a:tr>
              <a:tr h="278130">
                <a:tc>
                  <a:txBody>
                    <a:bodyPr/>
                    <a:lstStyle/>
                    <a:p>
                      <a:r>
                        <a:rPr lang="en-US" sz="2800" dirty="0">
                          <a:latin typeface="Times New Roman" panose="02020603050405020304" pitchFamily="18" charset="0"/>
                          <a:cs typeface="Times New Roman" panose="02020603050405020304" pitchFamily="18" charset="0"/>
                        </a:rPr>
                        <a:t>N-acetyl-para-aminophenol</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Paracetamol, acetaminophen</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Calpol, Panadol, tylenol</a:t>
                      </a:r>
                    </a:p>
                  </a:txBody>
                  <a:tcPr marL="68580" marR="68580" marT="34290" marB="34290"/>
                </a:tc>
                <a:extLst>
                  <a:ext uri="{0D108BD9-81ED-4DB2-BD59-A6C34878D82A}">
                    <a16:rowId xmlns:a16="http://schemas.microsoft.com/office/drawing/2014/main" xmlns="" val="2856693939"/>
                  </a:ext>
                </a:extLst>
              </a:tr>
              <a:tr h="480060">
                <a:tc>
                  <a:txBody>
                    <a:bodyPr/>
                    <a:lstStyle/>
                    <a:p>
                      <a:r>
                        <a:rPr lang="en-US" sz="2800" dirty="0">
                          <a:latin typeface="Times New Roman" panose="02020603050405020304" pitchFamily="18" charset="0"/>
                          <a:cs typeface="Times New Roman" panose="02020603050405020304" pitchFamily="18" charset="0"/>
                        </a:rPr>
                        <a:t>2-(2-methl-5-nitro-1h-imidazol1-y)ethyl benzoate.</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metronidazole</a:t>
                      </a:r>
                    </a:p>
                  </a:txBody>
                  <a:tcPr marL="68580" marR="68580" marT="34290" marB="34290"/>
                </a:tc>
                <a:tc>
                  <a:txBody>
                    <a:bodyPr/>
                    <a:lstStyle/>
                    <a:p>
                      <a:r>
                        <a:rPr lang="en-US" sz="2800" dirty="0">
                          <a:latin typeface="Times New Roman" panose="02020603050405020304" pitchFamily="18" charset="0"/>
                          <a:cs typeface="Times New Roman" panose="02020603050405020304" pitchFamily="18" charset="0"/>
                        </a:rPr>
                        <a:t>Flagyl ,metrogyl</a:t>
                      </a:r>
                    </a:p>
                  </a:txBody>
                  <a:tcPr marL="68580" marR="68580" marT="34290" marB="34290"/>
                </a:tc>
                <a:extLst>
                  <a:ext uri="{0D108BD9-81ED-4DB2-BD59-A6C34878D82A}">
                    <a16:rowId xmlns:a16="http://schemas.microsoft.com/office/drawing/2014/main" xmlns="" val="1764978532"/>
                  </a:ext>
                </a:extLst>
              </a:tr>
            </a:tbl>
          </a:graphicData>
        </a:graphic>
      </p:graphicFrame>
    </p:spTree>
    <p:extLst>
      <p:ext uri="{BB962C8B-B14F-4D97-AF65-F5344CB8AC3E}">
        <p14:creationId xmlns:p14="http://schemas.microsoft.com/office/powerpoint/2010/main" val="3428662853"/>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4A0456-0F5C-43C9-B1EF-8556E3DC75AD}"/>
              </a:ext>
            </a:extLst>
          </p:cNvPr>
          <p:cNvSpPr>
            <a:spLocks noGrp="1"/>
          </p:cNvSpPr>
          <p:nvPr>
            <p:ph type="title"/>
          </p:nvPr>
        </p:nvSpPr>
        <p:spPr/>
        <p:txBody>
          <a:bodyPr/>
          <a:lstStyle/>
          <a:p>
            <a:r>
              <a:rPr lang="en-US" b="1" dirty="0"/>
              <a:t>c)Potassium-Sparing Diuretics</a:t>
            </a:r>
          </a:p>
        </p:txBody>
      </p:sp>
      <p:sp>
        <p:nvSpPr>
          <p:cNvPr id="3" name="Content Placeholder 2">
            <a:extLst>
              <a:ext uri="{FF2B5EF4-FFF2-40B4-BE49-F238E27FC236}">
                <a16:creationId xmlns:a16="http://schemas.microsoft.com/office/drawing/2014/main" xmlns="" id="{CCAD4D9C-F6D6-4C91-B745-56E48A099130}"/>
              </a:ext>
            </a:extLst>
          </p:cNvPr>
          <p:cNvSpPr>
            <a:spLocks noGrp="1"/>
          </p:cNvSpPr>
          <p:nvPr>
            <p:ph idx="1"/>
          </p:nvPr>
        </p:nvSpPr>
        <p:spPr>
          <a:xfrm>
            <a:off x="628650" y="1468192"/>
            <a:ext cx="7886700" cy="4708771"/>
          </a:xfrm>
        </p:spPr>
        <p:txBody>
          <a:bodyPr>
            <a:normAutofit/>
          </a:bodyPr>
          <a:lstStyle/>
          <a:p>
            <a:pPr marL="0" indent="0">
              <a:buNone/>
            </a:pPr>
            <a:r>
              <a:rPr lang="en-US" dirty="0"/>
              <a:t> spironolactone (Aldactone) </a:t>
            </a:r>
          </a:p>
          <a:p>
            <a:pPr marL="0" indent="0">
              <a:buNone/>
            </a:pPr>
            <a:r>
              <a:rPr lang="en-US" b="1" dirty="0"/>
              <a:t> Other Medications</a:t>
            </a:r>
            <a:r>
              <a:rPr lang="en-US" dirty="0"/>
              <a:t>: triamterene (</a:t>
            </a:r>
            <a:r>
              <a:rPr lang="en-US" dirty="0" err="1"/>
              <a:t>Dyrenium</a:t>
            </a:r>
            <a:r>
              <a:rPr lang="en-US" dirty="0"/>
              <a:t>), amiloride (</a:t>
            </a:r>
            <a:r>
              <a:rPr lang="en-US" dirty="0" err="1"/>
              <a:t>Midamor</a:t>
            </a:r>
            <a:r>
              <a:rPr lang="en-US" dirty="0"/>
              <a:t>) </a:t>
            </a:r>
          </a:p>
          <a:p>
            <a:pPr marL="0" indent="0">
              <a:buNone/>
            </a:pPr>
            <a:r>
              <a:rPr lang="en-US" b="1" dirty="0" smtClean="0"/>
              <a:t>Expected </a:t>
            </a:r>
            <a:r>
              <a:rPr lang="en-US" b="1" dirty="0"/>
              <a:t>Pharmacological Action </a:t>
            </a:r>
          </a:p>
          <a:p>
            <a:pPr marL="0" indent="0">
              <a:buNone/>
            </a:pPr>
            <a:r>
              <a:rPr lang="en-US" dirty="0"/>
              <a:t> Potassium-sparing diuretics block the action of aldosterone (sodium and water retention), which results in potassium retention and the secretion of sodium and water. </a:t>
            </a:r>
          </a:p>
          <a:p>
            <a:pPr marL="0" indent="0">
              <a:buNone/>
            </a:pPr>
            <a:r>
              <a:rPr lang="en-US" dirty="0"/>
              <a:t> </a:t>
            </a:r>
          </a:p>
        </p:txBody>
      </p:sp>
    </p:spTree>
    <p:extLst>
      <p:ext uri="{BB962C8B-B14F-4D97-AF65-F5344CB8AC3E}">
        <p14:creationId xmlns:p14="http://schemas.microsoft.com/office/powerpoint/2010/main" val="3056454095"/>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D12017-2F0E-464E-AB21-77EFBBFBAEDB}"/>
              </a:ext>
            </a:extLst>
          </p:cNvPr>
          <p:cNvSpPr>
            <a:spLocks noGrp="1"/>
          </p:cNvSpPr>
          <p:nvPr>
            <p:ph type="title"/>
          </p:nvPr>
        </p:nvSpPr>
        <p:spPr>
          <a:xfrm>
            <a:off x="628650" y="365126"/>
            <a:ext cx="7886700" cy="716699"/>
          </a:xfrm>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3" name="Content Placeholder 2">
            <a:extLst>
              <a:ext uri="{FF2B5EF4-FFF2-40B4-BE49-F238E27FC236}">
                <a16:creationId xmlns:a16="http://schemas.microsoft.com/office/drawing/2014/main" xmlns="" id="{51C8A683-09D5-404C-835C-4A9943F7AA4B}"/>
              </a:ext>
            </a:extLst>
          </p:cNvPr>
          <p:cNvSpPr>
            <a:spLocks noGrp="1"/>
          </p:cNvSpPr>
          <p:nvPr>
            <p:ph idx="1"/>
          </p:nvPr>
        </p:nvSpPr>
        <p:spPr>
          <a:xfrm>
            <a:off x="628650" y="1081825"/>
            <a:ext cx="7886700" cy="5095138"/>
          </a:xfrm>
        </p:spPr>
        <p:txBody>
          <a:bodyPr>
            <a:normAutofit/>
          </a:bodyPr>
          <a:lstStyle/>
          <a:p>
            <a:r>
              <a:rPr lang="en-US" dirty="0">
                <a:solidFill>
                  <a:prstClr val="black"/>
                </a:solidFill>
              </a:rPr>
              <a:t> Potassium-sparing diuretics are combined with other diuretics for potassium-sparing effects. </a:t>
            </a:r>
          </a:p>
          <a:p>
            <a:r>
              <a:rPr lang="en-US" dirty="0">
                <a:solidFill>
                  <a:prstClr val="black"/>
                </a:solidFill>
              </a:rPr>
              <a:t>Potassium-sparing diuretics are used for heart failure. </a:t>
            </a:r>
          </a:p>
          <a:p>
            <a:r>
              <a:rPr lang="en-US" dirty="0">
                <a:solidFill>
                  <a:prstClr val="black"/>
                </a:solidFill>
              </a:rPr>
              <a:t>In primary hyperaldosteronism, potassium-sparing diuretics block actions of aldosterone</a:t>
            </a:r>
            <a:r>
              <a:rPr lang="en-US" b="1" dirty="0">
                <a:solidFill>
                  <a:prstClr val="black"/>
                </a:solidFill>
              </a:rPr>
              <a:t>. </a:t>
            </a:r>
          </a:p>
          <a:p>
            <a:r>
              <a:rPr lang="en-US" b="1" dirty="0">
                <a:solidFill>
                  <a:prstClr val="black"/>
                </a:solidFill>
              </a:rPr>
              <a:t> Route of administration</a:t>
            </a:r>
            <a:r>
              <a:rPr lang="en-US" dirty="0">
                <a:solidFill>
                  <a:prstClr val="black"/>
                </a:solidFill>
              </a:rPr>
              <a:t>: Oral</a:t>
            </a:r>
            <a:r>
              <a:rPr lang="en-US" dirty="0"/>
              <a:t> </a:t>
            </a:r>
          </a:p>
          <a:p>
            <a:pPr marL="0" indent="0">
              <a:buNone/>
            </a:pPr>
            <a:r>
              <a:rPr lang="en-US" sz="2700" b="1" dirty="0"/>
              <a:t>Side/Adverse Effects;</a:t>
            </a:r>
          </a:p>
          <a:p>
            <a:r>
              <a:rPr lang="en-US" dirty="0"/>
              <a:t> Hyperkalemia (K+ greater than 5.0 mEq/L) </a:t>
            </a:r>
          </a:p>
          <a:p>
            <a:r>
              <a:rPr lang="en-US" dirty="0"/>
              <a:t>Endocrine effects (impotence in male clients; irregularities of menstrual cycle in female clients)</a:t>
            </a:r>
          </a:p>
          <a:p>
            <a:pPr marL="0" indent="0">
              <a:buNone/>
            </a:pPr>
            <a:endParaRPr lang="en-US" b="1" dirty="0">
              <a:solidFill>
                <a:prstClr val="black"/>
              </a:solidFill>
            </a:endParaRPr>
          </a:p>
          <a:p>
            <a:endParaRPr lang="en-US" dirty="0"/>
          </a:p>
        </p:txBody>
      </p:sp>
    </p:spTree>
    <p:extLst>
      <p:ext uri="{BB962C8B-B14F-4D97-AF65-F5344CB8AC3E}">
        <p14:creationId xmlns:p14="http://schemas.microsoft.com/office/powerpoint/2010/main" val="368144712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D6552E-48AC-416E-B959-2A231A986B3F}"/>
              </a:ext>
            </a:extLst>
          </p:cNvPr>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Contraindications/Precaution</a:t>
            </a:r>
            <a:endParaRPr lang="en-US" sz="3200" b="1" dirty="0"/>
          </a:p>
        </p:txBody>
      </p:sp>
      <p:sp>
        <p:nvSpPr>
          <p:cNvPr id="3" name="Content Placeholder 2">
            <a:extLst>
              <a:ext uri="{FF2B5EF4-FFF2-40B4-BE49-F238E27FC236}">
                <a16:creationId xmlns:a16="http://schemas.microsoft.com/office/drawing/2014/main" xmlns="" id="{5180915C-0915-47A7-AA58-3B20D89F7A0E}"/>
              </a:ext>
            </a:extLst>
          </p:cNvPr>
          <p:cNvSpPr>
            <a:spLocks noGrp="1"/>
          </p:cNvSpPr>
          <p:nvPr>
            <p:ph idx="1"/>
          </p:nvPr>
        </p:nvSpPr>
        <p:spPr>
          <a:xfrm>
            <a:off x="628650" y="1532586"/>
            <a:ext cx="7886700" cy="4644377"/>
          </a:xfrm>
        </p:spPr>
        <p:txBody>
          <a:bodyPr>
            <a:normAutofit/>
          </a:bodyPr>
          <a:lstStyle/>
          <a:p>
            <a:r>
              <a:rPr lang="en-US" dirty="0"/>
              <a:t> Do not administer to clients who have hyperkalemia. </a:t>
            </a:r>
          </a:p>
          <a:p>
            <a:r>
              <a:rPr lang="en-US" dirty="0"/>
              <a:t> Potassium-sparing diuretics are contraindicated in clients who have severe renal failure and anuria. </a:t>
            </a:r>
          </a:p>
          <a:p>
            <a:pPr marL="0" indent="0">
              <a:buNone/>
            </a:pPr>
            <a:r>
              <a:rPr lang="en-US" sz="2700" b="1" dirty="0"/>
              <a:t>Medication/Food Interaction</a:t>
            </a:r>
          </a:p>
          <a:p>
            <a:r>
              <a:rPr lang="en-US" dirty="0"/>
              <a:t>Concurrent use of ACE inhibitors increases the risk of </a:t>
            </a:r>
            <a:r>
              <a:rPr lang="en-US" dirty="0">
                <a:solidFill>
                  <a:prstClr val="black"/>
                </a:solidFill>
              </a:rPr>
              <a:t>hyperkalemia</a:t>
            </a:r>
            <a:r>
              <a:rPr lang="en-US" dirty="0"/>
              <a:t> </a:t>
            </a:r>
          </a:p>
          <a:p>
            <a:r>
              <a:rPr lang="en-US" dirty="0"/>
              <a:t>Concurrent use of potassium supplements increases the risk of </a:t>
            </a:r>
            <a:r>
              <a:rPr lang="en-US" dirty="0">
                <a:solidFill>
                  <a:prstClr val="black"/>
                </a:solidFill>
              </a:rPr>
              <a:t>hyperkalemia </a:t>
            </a:r>
          </a:p>
          <a:p>
            <a:pPr marL="0" indent="0">
              <a:buNone/>
            </a:pPr>
            <a:r>
              <a:rPr lang="en-US" dirty="0"/>
              <a:t> </a:t>
            </a:r>
            <a:endParaRPr lang="en-US" b="1" dirty="0"/>
          </a:p>
          <a:p>
            <a:pPr marL="0" indent="0">
              <a:buNone/>
            </a:pPr>
            <a:endParaRPr lang="en-US" sz="2700" b="1" dirty="0"/>
          </a:p>
          <a:p>
            <a:endParaRPr lang="en-US" dirty="0"/>
          </a:p>
        </p:txBody>
      </p:sp>
    </p:spTree>
    <p:extLst>
      <p:ext uri="{BB962C8B-B14F-4D97-AF65-F5344CB8AC3E}">
        <p14:creationId xmlns:p14="http://schemas.microsoft.com/office/powerpoint/2010/main" val="400538854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D017F6-DEEB-4165-8942-1A0888E531FB}"/>
              </a:ext>
            </a:extLst>
          </p:cNvPr>
          <p:cNvSpPr>
            <a:spLocks noGrp="1"/>
          </p:cNvSpPr>
          <p:nvPr>
            <p:ph type="title"/>
          </p:nvPr>
        </p:nvSpPr>
        <p:spPr>
          <a:xfrm>
            <a:off x="628650" y="365127"/>
            <a:ext cx="7886700" cy="987156"/>
          </a:xfrm>
        </p:spPr>
        <p:txBody>
          <a:bodyPr>
            <a:normAutofit/>
          </a:bodyPr>
          <a:lstStyle/>
          <a:p>
            <a:r>
              <a:rPr lang="en-US" sz="3200" b="1" dirty="0">
                <a:solidFill>
                  <a:prstClr val="black"/>
                </a:solidFill>
                <a:latin typeface="Calibri" panose="020F0502020204030204"/>
                <a:ea typeface="+mn-ea"/>
                <a:cs typeface="+mn-cs"/>
              </a:rPr>
              <a:t>Nursing Administration</a:t>
            </a:r>
            <a:endParaRPr lang="en-US" sz="3200" b="1" dirty="0"/>
          </a:p>
        </p:txBody>
      </p:sp>
      <p:sp>
        <p:nvSpPr>
          <p:cNvPr id="3" name="Content Placeholder 2">
            <a:extLst>
              <a:ext uri="{FF2B5EF4-FFF2-40B4-BE49-F238E27FC236}">
                <a16:creationId xmlns:a16="http://schemas.microsoft.com/office/drawing/2014/main" xmlns="" id="{564CE6F3-2D50-4222-B87A-CB292318AB03}"/>
              </a:ext>
            </a:extLst>
          </p:cNvPr>
          <p:cNvSpPr>
            <a:spLocks noGrp="1"/>
          </p:cNvSpPr>
          <p:nvPr>
            <p:ph idx="1"/>
          </p:nvPr>
        </p:nvSpPr>
        <p:spPr>
          <a:xfrm>
            <a:off x="628650" y="1558344"/>
            <a:ext cx="7886700" cy="4618619"/>
          </a:xfrm>
        </p:spPr>
        <p:txBody>
          <a:bodyPr>
            <a:normAutofit lnSpcReduction="10000"/>
          </a:bodyPr>
          <a:lstStyle/>
          <a:p>
            <a:r>
              <a:rPr lang="en-US" dirty="0"/>
              <a:t>Obtain the client’s baseline data. </a:t>
            </a:r>
          </a:p>
          <a:p>
            <a:r>
              <a:rPr lang="en-US" dirty="0"/>
              <a:t> Monitor the client’s potassium levels regularly. </a:t>
            </a:r>
          </a:p>
          <a:p>
            <a:r>
              <a:rPr lang="en-US" dirty="0"/>
              <a:t> Can only be given orally. </a:t>
            </a:r>
          </a:p>
          <a:p>
            <a:r>
              <a:rPr lang="en-US" dirty="0"/>
              <a:t> Teach clients to avoid salt substitutes that contain potassium. </a:t>
            </a:r>
          </a:p>
          <a:p>
            <a:r>
              <a:rPr lang="en-US" dirty="0"/>
              <a:t> Teach clients to self-monitor blood pressure. </a:t>
            </a:r>
          </a:p>
          <a:p>
            <a:r>
              <a:rPr lang="en-US" dirty="0"/>
              <a:t> Instruct clients to keep a log of blood pressure and weight. </a:t>
            </a:r>
          </a:p>
          <a:p>
            <a:r>
              <a:rPr lang="en-US" dirty="0"/>
              <a:t> Warn clients that </a:t>
            </a:r>
            <a:r>
              <a:rPr lang="en-US" b="1" dirty="0"/>
              <a:t>triamterene</a:t>
            </a:r>
            <a:r>
              <a:rPr lang="en-US" dirty="0"/>
              <a:t> may turn urine a </a:t>
            </a:r>
            <a:r>
              <a:rPr lang="en-US" b="1" dirty="0"/>
              <a:t>bluish color. </a:t>
            </a:r>
          </a:p>
        </p:txBody>
      </p:sp>
    </p:spTree>
    <p:extLst>
      <p:ext uri="{BB962C8B-B14F-4D97-AF65-F5344CB8AC3E}">
        <p14:creationId xmlns:p14="http://schemas.microsoft.com/office/powerpoint/2010/main" val="393340759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15BBB-842D-401E-AC8E-AB4688CFCB77}"/>
              </a:ext>
            </a:extLst>
          </p:cNvPr>
          <p:cNvSpPr>
            <a:spLocks noGrp="1"/>
          </p:cNvSpPr>
          <p:nvPr>
            <p:ph type="title"/>
          </p:nvPr>
        </p:nvSpPr>
        <p:spPr>
          <a:xfrm>
            <a:off x="680166" y="0"/>
            <a:ext cx="7886700" cy="824249"/>
          </a:xfrm>
        </p:spPr>
        <p:txBody>
          <a:bodyPr>
            <a:normAutofit/>
          </a:bodyPr>
          <a:lstStyle/>
          <a:p>
            <a:r>
              <a:rPr lang="en-US" b="1" dirty="0"/>
              <a:t>                       d)Osmotic Diuretics</a:t>
            </a:r>
          </a:p>
        </p:txBody>
      </p:sp>
      <p:sp>
        <p:nvSpPr>
          <p:cNvPr id="3" name="Content Placeholder 2">
            <a:extLst>
              <a:ext uri="{FF2B5EF4-FFF2-40B4-BE49-F238E27FC236}">
                <a16:creationId xmlns:a16="http://schemas.microsoft.com/office/drawing/2014/main" xmlns="" id="{FCE3C108-63F0-4980-BEC0-4E1DCEDCD95A}"/>
              </a:ext>
            </a:extLst>
          </p:cNvPr>
          <p:cNvSpPr>
            <a:spLocks noGrp="1"/>
          </p:cNvSpPr>
          <p:nvPr>
            <p:ph idx="1"/>
          </p:nvPr>
        </p:nvSpPr>
        <p:spPr>
          <a:xfrm>
            <a:off x="321973" y="695458"/>
            <a:ext cx="8603086" cy="6033752"/>
          </a:xfrm>
        </p:spPr>
        <p:txBody>
          <a:bodyPr>
            <a:normAutofit fontScale="92500"/>
          </a:bodyPr>
          <a:lstStyle/>
          <a:p>
            <a:r>
              <a:rPr lang="en-US" dirty="0"/>
              <a:t>mannitol (Osmitrol) </a:t>
            </a:r>
          </a:p>
          <a:p>
            <a:r>
              <a:rPr lang="en-US" dirty="0"/>
              <a:t> </a:t>
            </a:r>
            <a:r>
              <a:rPr lang="en-US" b="1" dirty="0"/>
              <a:t>Expected Pharmacological Action </a:t>
            </a:r>
          </a:p>
          <a:p>
            <a:r>
              <a:rPr lang="en-US" dirty="0"/>
              <a:t> Osmotic diuretics reduce intracranial pressure and intraocular pressure by raising serum osmolality and drawing fluid back into the vascular and extravascular space. </a:t>
            </a:r>
          </a:p>
          <a:p>
            <a:pPr marL="0" indent="0">
              <a:buNone/>
            </a:pPr>
            <a:r>
              <a:rPr lang="en-US" dirty="0"/>
              <a:t> </a:t>
            </a:r>
            <a:r>
              <a:rPr lang="en-US" b="1" dirty="0"/>
              <a:t>Therapeutic Uses </a:t>
            </a:r>
          </a:p>
          <a:p>
            <a:r>
              <a:rPr lang="en-US" dirty="0"/>
              <a:t> Osmotic diuretics prevent renal failure in specific situations, such as hypovolemic shock and severe hypotension. </a:t>
            </a:r>
          </a:p>
          <a:p>
            <a:r>
              <a:rPr lang="en-US" dirty="0"/>
              <a:t>These medications decrease intracranial pressure (ICP) caused by cerebral edema. </a:t>
            </a:r>
          </a:p>
          <a:p>
            <a:r>
              <a:rPr lang="en-US" dirty="0"/>
              <a:t> These medications decrease intraocular pressure (IOP). </a:t>
            </a:r>
          </a:p>
          <a:p>
            <a:r>
              <a:rPr lang="en-US" dirty="0"/>
              <a:t> Osmotic diuretics promote sodium retention and water excretion in clients with hyponatremia and fluid volume excess</a:t>
            </a:r>
          </a:p>
        </p:txBody>
      </p:sp>
    </p:spTree>
    <p:extLst>
      <p:ext uri="{BB962C8B-B14F-4D97-AF65-F5344CB8AC3E}">
        <p14:creationId xmlns:p14="http://schemas.microsoft.com/office/powerpoint/2010/main" val="78951356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8B9B9-CAC1-4B26-812D-4A03A71E159F}"/>
              </a:ext>
            </a:extLst>
          </p:cNvPr>
          <p:cNvSpPr>
            <a:spLocks noGrp="1"/>
          </p:cNvSpPr>
          <p:nvPr>
            <p:ph type="title"/>
          </p:nvPr>
        </p:nvSpPr>
        <p:spPr/>
        <p:txBody>
          <a:bodyPr/>
          <a:lstStyle/>
          <a:p>
            <a:r>
              <a:rPr lang="en-US" dirty="0"/>
              <a:t>Side/Adverse Effects</a:t>
            </a:r>
          </a:p>
        </p:txBody>
      </p:sp>
      <p:sp>
        <p:nvSpPr>
          <p:cNvPr id="3" name="Content Placeholder 2">
            <a:extLst>
              <a:ext uri="{FF2B5EF4-FFF2-40B4-BE49-F238E27FC236}">
                <a16:creationId xmlns:a16="http://schemas.microsoft.com/office/drawing/2014/main" xmlns="" id="{163ACBA0-6359-422F-8065-64019EEC78FC}"/>
              </a:ext>
            </a:extLst>
          </p:cNvPr>
          <p:cNvSpPr>
            <a:spLocks noGrp="1"/>
          </p:cNvSpPr>
          <p:nvPr>
            <p:ph idx="1"/>
          </p:nvPr>
        </p:nvSpPr>
        <p:spPr>
          <a:xfrm>
            <a:off x="628650" y="1416676"/>
            <a:ext cx="7886700" cy="4760287"/>
          </a:xfrm>
        </p:spPr>
        <p:txBody>
          <a:bodyPr/>
          <a:lstStyle/>
          <a:p>
            <a:r>
              <a:rPr lang="en-US" dirty="0"/>
              <a:t>Renal failure </a:t>
            </a:r>
          </a:p>
          <a:p>
            <a:r>
              <a:rPr lang="en-US" dirty="0"/>
              <a:t>Heart failure, pulmonary edema</a:t>
            </a:r>
          </a:p>
          <a:p>
            <a:r>
              <a:rPr lang="en-US" dirty="0"/>
              <a:t> Fluid and electrolyte imbalances</a:t>
            </a:r>
          </a:p>
          <a:p>
            <a:pPr marL="0" indent="0">
              <a:buNone/>
            </a:pPr>
            <a:r>
              <a:rPr lang="en-US" dirty="0"/>
              <a:t> </a:t>
            </a:r>
            <a:r>
              <a:rPr lang="en-US" sz="2700" b="1" dirty="0"/>
              <a:t>Contraindications/Precautions  </a:t>
            </a:r>
          </a:p>
          <a:p>
            <a:r>
              <a:rPr lang="en-US" dirty="0"/>
              <a:t>Use extreme caution in clients with heart failure.</a:t>
            </a:r>
          </a:p>
        </p:txBody>
      </p:sp>
    </p:spTree>
    <p:extLst>
      <p:ext uri="{BB962C8B-B14F-4D97-AF65-F5344CB8AC3E}">
        <p14:creationId xmlns:p14="http://schemas.microsoft.com/office/powerpoint/2010/main" val="2354752610"/>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B3902-E75B-4989-B2D5-7278AC4A8317}"/>
              </a:ext>
            </a:extLst>
          </p:cNvPr>
          <p:cNvSpPr>
            <a:spLocks noGrp="1"/>
          </p:cNvSpPr>
          <p:nvPr>
            <p:ph type="title"/>
          </p:nvPr>
        </p:nvSpPr>
        <p:spPr>
          <a:xfrm>
            <a:off x="628650" y="184822"/>
            <a:ext cx="7886700" cy="768215"/>
          </a:xfrm>
        </p:spPr>
        <p:txBody>
          <a:bodyPr>
            <a:normAutofit/>
          </a:bodyPr>
          <a:lstStyle/>
          <a:p>
            <a:r>
              <a:rPr lang="en-US" sz="3200" b="1" dirty="0">
                <a:solidFill>
                  <a:prstClr val="black"/>
                </a:solidFill>
                <a:latin typeface="Calibri" panose="020F0502020204030204"/>
                <a:ea typeface="+mn-ea"/>
                <a:cs typeface="+mn-cs"/>
              </a:rPr>
              <a:t>Interactions</a:t>
            </a:r>
            <a:endParaRPr lang="en-US" sz="3200" b="1" dirty="0"/>
          </a:p>
        </p:txBody>
      </p:sp>
      <p:sp>
        <p:nvSpPr>
          <p:cNvPr id="3" name="Content Placeholder 2">
            <a:extLst>
              <a:ext uri="{FF2B5EF4-FFF2-40B4-BE49-F238E27FC236}">
                <a16:creationId xmlns:a16="http://schemas.microsoft.com/office/drawing/2014/main" xmlns="" id="{A160BB80-7AF6-47FC-931B-3362FE16F927}"/>
              </a:ext>
            </a:extLst>
          </p:cNvPr>
          <p:cNvSpPr>
            <a:spLocks noGrp="1"/>
          </p:cNvSpPr>
          <p:nvPr>
            <p:ph idx="1"/>
          </p:nvPr>
        </p:nvSpPr>
        <p:spPr>
          <a:xfrm>
            <a:off x="334851" y="798490"/>
            <a:ext cx="8409904" cy="5782614"/>
          </a:xfrm>
        </p:spPr>
        <p:txBody>
          <a:bodyPr>
            <a:noAutofit/>
          </a:bodyPr>
          <a:lstStyle/>
          <a:p>
            <a:r>
              <a:rPr lang="en-US" dirty="0"/>
              <a:t>Furosemide contributes to therapeutic effect by promoting renal excretion of fluid drawn into vasculature by osmotic diuretics.</a:t>
            </a:r>
          </a:p>
          <a:p>
            <a:pPr marL="0" indent="0">
              <a:buNone/>
            </a:pPr>
            <a:r>
              <a:rPr lang="en-US" dirty="0"/>
              <a:t> </a:t>
            </a:r>
            <a:r>
              <a:rPr lang="en-US" b="1" dirty="0"/>
              <a:t>Nursing Administration </a:t>
            </a:r>
          </a:p>
          <a:p>
            <a:r>
              <a:rPr lang="en-US" dirty="0"/>
              <a:t>Administer mannitol by continuous IV infusion. </a:t>
            </a:r>
          </a:p>
          <a:p>
            <a:r>
              <a:rPr lang="en-US" dirty="0"/>
              <a:t> To prevent administering microscopic crystals, use a filter needle when drawing from the vial and a filter in the IV tubing. </a:t>
            </a:r>
          </a:p>
          <a:p>
            <a:r>
              <a:rPr lang="en-US" dirty="0"/>
              <a:t> Monitor daily weight, I &amp; 0, and serum electrolytes. </a:t>
            </a:r>
          </a:p>
          <a:p>
            <a:r>
              <a:rPr lang="en-US" dirty="0"/>
              <a:t> Monitor for signs of dehydration, acute renal failure, and edema. </a:t>
            </a:r>
          </a:p>
          <a:p>
            <a:r>
              <a:rPr lang="en-US" dirty="0"/>
              <a:t> Use of furosemide may help prevent rebound fluid retention; this contributes to therapeutic effect.</a:t>
            </a:r>
          </a:p>
        </p:txBody>
      </p:sp>
    </p:spTree>
    <p:extLst>
      <p:ext uri="{BB962C8B-B14F-4D97-AF65-F5344CB8AC3E}">
        <p14:creationId xmlns:p14="http://schemas.microsoft.com/office/powerpoint/2010/main" val="51519219"/>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74B57-4310-4B7C-BEED-5B29634978D5}"/>
              </a:ext>
            </a:extLst>
          </p:cNvPr>
          <p:cNvSpPr>
            <a:spLocks noGrp="1"/>
          </p:cNvSpPr>
          <p:nvPr>
            <p:ph type="title"/>
          </p:nvPr>
        </p:nvSpPr>
        <p:spPr>
          <a:xfrm>
            <a:off x="628650" y="52476"/>
            <a:ext cx="7886700" cy="1325563"/>
          </a:xfrm>
        </p:spPr>
        <p:txBody>
          <a:bodyPr>
            <a:normAutofit/>
          </a:bodyPr>
          <a:lstStyle/>
          <a:p>
            <a:r>
              <a:rPr lang="en-US" sz="2800" b="1" dirty="0">
                <a:solidFill>
                  <a:prstClr val="black"/>
                </a:solidFill>
              </a:rPr>
              <a:t>MASTCELL STABILIZERS ANTI INFLATORY DRUGS (</a:t>
            </a:r>
            <a:r>
              <a:rPr lang="en-US" sz="2800" b="1" dirty="0">
                <a:solidFill>
                  <a:prstClr val="black"/>
                </a:solidFill>
                <a:latin typeface="Calibri" panose="020F0502020204030204"/>
              </a:rPr>
              <a:t>cromolyn sodium (Intal)</a:t>
            </a:r>
            <a:endParaRPr lang="en-US" sz="2800" b="1" dirty="0"/>
          </a:p>
        </p:txBody>
      </p:sp>
      <p:sp>
        <p:nvSpPr>
          <p:cNvPr id="3" name="Content Placeholder 2">
            <a:extLst>
              <a:ext uri="{FF2B5EF4-FFF2-40B4-BE49-F238E27FC236}">
                <a16:creationId xmlns:a16="http://schemas.microsoft.com/office/drawing/2014/main" xmlns="" id="{771F3EAE-FA27-49C6-BA33-57088659C437}"/>
              </a:ext>
            </a:extLst>
          </p:cNvPr>
          <p:cNvSpPr>
            <a:spLocks noGrp="1"/>
          </p:cNvSpPr>
          <p:nvPr>
            <p:ph idx="1"/>
          </p:nvPr>
        </p:nvSpPr>
        <p:spPr>
          <a:xfrm>
            <a:off x="628650" y="1378039"/>
            <a:ext cx="7886700" cy="4798924"/>
          </a:xfrm>
        </p:spPr>
        <p:txBody>
          <a:bodyPr/>
          <a:lstStyle/>
          <a:p>
            <a:pPr marL="0" indent="0">
              <a:buNone/>
            </a:pPr>
            <a:r>
              <a:rPr lang="en-US" dirty="0">
                <a:solidFill>
                  <a:prstClr val="black"/>
                </a:solidFill>
              </a:rPr>
              <a:t> others are</a:t>
            </a:r>
            <a:r>
              <a:rPr lang="en-US" b="1" dirty="0">
                <a:solidFill>
                  <a:prstClr val="black"/>
                </a:solidFill>
              </a:rPr>
              <a:t>: </a:t>
            </a:r>
            <a:r>
              <a:rPr lang="en-US" dirty="0">
                <a:solidFill>
                  <a:prstClr val="black"/>
                </a:solidFill>
              </a:rPr>
              <a:t>nedocromil sodium (Tilade)</a:t>
            </a:r>
          </a:p>
          <a:p>
            <a:pPr marL="0" indent="0">
              <a:buNone/>
            </a:pPr>
            <a:r>
              <a:rPr lang="en-US" b="1" dirty="0">
                <a:solidFill>
                  <a:prstClr val="black"/>
                </a:solidFill>
              </a:rPr>
              <a:t>Expected Pharmacological Action </a:t>
            </a:r>
          </a:p>
          <a:p>
            <a:pPr lvl="0"/>
            <a:r>
              <a:rPr lang="en-US" dirty="0">
                <a:solidFill>
                  <a:prstClr val="black"/>
                </a:solidFill>
              </a:rPr>
              <a:t> Anti-inflammatory action </a:t>
            </a:r>
          </a:p>
          <a:p>
            <a:pPr lvl="0"/>
            <a:r>
              <a:rPr lang="en-US" dirty="0">
                <a:solidFill>
                  <a:prstClr val="black"/>
                </a:solidFill>
              </a:rPr>
              <a:t> These medications stabilize mast cells, which inhibits the release of histamine and other inflammatory mediators. </a:t>
            </a:r>
          </a:p>
          <a:p>
            <a:pPr lvl="0"/>
            <a:r>
              <a:rPr lang="en-US" dirty="0">
                <a:solidFill>
                  <a:prstClr val="black"/>
                </a:solidFill>
              </a:rPr>
              <a:t> These medications suppress inflammatory cells (eosinophils, macrophages).</a:t>
            </a:r>
          </a:p>
          <a:p>
            <a:pPr marL="0" indent="0">
              <a:buNone/>
            </a:pPr>
            <a:r>
              <a:rPr lang="en-US" dirty="0">
                <a:solidFill>
                  <a:prstClr val="black"/>
                </a:solidFill>
              </a:rPr>
              <a:t> </a:t>
            </a:r>
            <a:r>
              <a:rPr lang="en-US" b="1" dirty="0">
                <a:solidFill>
                  <a:prstClr val="black"/>
                </a:solidFill>
              </a:rPr>
              <a:t>Complications</a:t>
            </a:r>
            <a:r>
              <a:rPr lang="en-US" dirty="0">
                <a:solidFill>
                  <a:prstClr val="black"/>
                </a:solidFill>
              </a:rPr>
              <a:t>  Safest of all asthma medications,  Safe to use for children </a:t>
            </a:r>
          </a:p>
          <a:p>
            <a:endParaRPr lang="en-US" dirty="0"/>
          </a:p>
        </p:txBody>
      </p:sp>
    </p:spTree>
    <p:extLst>
      <p:ext uri="{BB962C8B-B14F-4D97-AF65-F5344CB8AC3E}">
        <p14:creationId xmlns:p14="http://schemas.microsoft.com/office/powerpoint/2010/main" val="224211428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32F2E-12F5-4594-AD9E-47740310AA24}"/>
              </a:ext>
            </a:extLst>
          </p:cNvPr>
          <p:cNvSpPr>
            <a:spLocks noGrp="1"/>
          </p:cNvSpPr>
          <p:nvPr>
            <p:ph type="title"/>
          </p:nvPr>
        </p:nvSpPr>
        <p:spPr>
          <a:xfrm>
            <a:off x="628650" y="141668"/>
            <a:ext cx="7886700" cy="850005"/>
          </a:xfrm>
        </p:spPr>
        <p:txBody>
          <a:bodyPr>
            <a:normAutofit/>
          </a:bodyPr>
          <a:lstStyle/>
          <a:p>
            <a:r>
              <a:rPr lang="en-US" b="1" dirty="0"/>
              <a:t>therapeutic uses</a:t>
            </a:r>
          </a:p>
        </p:txBody>
      </p:sp>
      <p:sp>
        <p:nvSpPr>
          <p:cNvPr id="3" name="Content Placeholder 2">
            <a:extLst>
              <a:ext uri="{FF2B5EF4-FFF2-40B4-BE49-F238E27FC236}">
                <a16:creationId xmlns:a16="http://schemas.microsoft.com/office/drawing/2014/main" xmlns="" id="{BD620F6D-8914-462A-A220-5F08E5FE2864}"/>
              </a:ext>
            </a:extLst>
          </p:cNvPr>
          <p:cNvSpPr>
            <a:spLocks noGrp="1"/>
          </p:cNvSpPr>
          <p:nvPr>
            <p:ph idx="1"/>
          </p:nvPr>
        </p:nvSpPr>
        <p:spPr>
          <a:xfrm>
            <a:off x="502276" y="785610"/>
            <a:ext cx="8319752" cy="5705341"/>
          </a:xfrm>
        </p:spPr>
        <p:txBody>
          <a:bodyPr>
            <a:noAutofit/>
          </a:bodyPr>
          <a:lstStyle/>
          <a:p>
            <a:pPr lvl="0"/>
            <a:r>
              <a:rPr lang="en-US" dirty="0">
                <a:solidFill>
                  <a:prstClr val="black"/>
                </a:solidFill>
              </a:rPr>
              <a:t> Management of chronic asthma </a:t>
            </a:r>
          </a:p>
          <a:p>
            <a:pPr lvl="0"/>
            <a:r>
              <a:rPr lang="en-US" dirty="0">
                <a:solidFill>
                  <a:prstClr val="black"/>
                </a:solidFill>
              </a:rPr>
              <a:t>Prophylaxis of exercise-induced asthma </a:t>
            </a:r>
          </a:p>
          <a:p>
            <a:pPr lvl="0"/>
            <a:r>
              <a:rPr lang="en-US" dirty="0">
                <a:solidFill>
                  <a:prstClr val="black"/>
                </a:solidFill>
              </a:rPr>
              <a:t> Prevention of allergen-induced attack </a:t>
            </a:r>
          </a:p>
          <a:p>
            <a:pPr lvl="0"/>
            <a:r>
              <a:rPr lang="en-US" dirty="0">
                <a:solidFill>
                  <a:prstClr val="black"/>
                </a:solidFill>
              </a:rPr>
              <a:t> Allergic rhinitis by intranasal route </a:t>
            </a:r>
          </a:p>
          <a:p>
            <a:pPr lvl="0"/>
            <a:r>
              <a:rPr lang="en-US" dirty="0">
                <a:solidFill>
                  <a:prstClr val="black"/>
                </a:solidFill>
              </a:rPr>
              <a:t> Route of administration: inhalation </a:t>
            </a:r>
          </a:p>
          <a:p>
            <a:pPr marL="0" indent="0">
              <a:buNone/>
            </a:pPr>
            <a:r>
              <a:rPr lang="en-US" b="1" dirty="0">
                <a:solidFill>
                  <a:prstClr val="black"/>
                </a:solidFill>
              </a:rPr>
              <a:t>Contraindications/Precautions </a:t>
            </a:r>
          </a:p>
          <a:p>
            <a:pPr lvl="0"/>
            <a:r>
              <a:rPr lang="en-US" dirty="0">
                <a:solidFill>
                  <a:prstClr val="black"/>
                </a:solidFill>
              </a:rPr>
              <a:t> These agents are Pregnancy Risk Category B. </a:t>
            </a:r>
          </a:p>
          <a:p>
            <a:pPr lvl="0"/>
            <a:r>
              <a:rPr lang="en-US" dirty="0">
                <a:solidFill>
                  <a:prstClr val="black"/>
                </a:solidFill>
              </a:rPr>
              <a:t> Fluorocarbons in aerosols make this medication contraindicated for clients who have coronary artery disease, dysrhythmias, and status asthmaticus. </a:t>
            </a:r>
          </a:p>
          <a:p>
            <a:pPr lvl="0"/>
            <a:r>
              <a:rPr lang="en-US" dirty="0">
                <a:solidFill>
                  <a:prstClr val="black"/>
                </a:solidFill>
              </a:rPr>
              <a:t>Use cautiously in clients with liver and kidney impairment. </a:t>
            </a:r>
          </a:p>
          <a:p>
            <a:endParaRPr lang="en-US" dirty="0"/>
          </a:p>
        </p:txBody>
      </p:sp>
    </p:spTree>
    <p:extLst>
      <p:ext uri="{BB962C8B-B14F-4D97-AF65-F5344CB8AC3E}">
        <p14:creationId xmlns:p14="http://schemas.microsoft.com/office/powerpoint/2010/main" val="194660002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051A4B-4F69-45C0-83ED-5B1D4FA2F014}"/>
              </a:ext>
            </a:extLst>
          </p:cNvPr>
          <p:cNvSpPr>
            <a:spLocks noGrp="1"/>
          </p:cNvSpPr>
          <p:nvPr>
            <p:ph idx="1"/>
          </p:nvPr>
        </p:nvSpPr>
        <p:spPr>
          <a:xfrm>
            <a:off x="628649" y="502276"/>
            <a:ext cx="8051711" cy="5950039"/>
          </a:xfrm>
        </p:spPr>
        <p:txBody>
          <a:bodyPr/>
          <a:lstStyle/>
          <a:p>
            <a:pPr marL="0" indent="0">
              <a:buNone/>
            </a:pPr>
            <a:r>
              <a:rPr lang="en-US" b="1" dirty="0"/>
              <a:t>Nursing Administration </a:t>
            </a:r>
          </a:p>
          <a:p>
            <a:r>
              <a:rPr lang="en-US" dirty="0"/>
              <a:t> Advise clients to take medication 15 min before exercise or exposure to allergen. </a:t>
            </a:r>
          </a:p>
          <a:p>
            <a:r>
              <a:rPr lang="en-US" dirty="0"/>
              <a:t> Advise clients that long-term prophylaxis may take several weeks for full therapeutic effects to be established. </a:t>
            </a:r>
          </a:p>
          <a:p>
            <a:r>
              <a:rPr lang="en-US" dirty="0"/>
              <a:t> Advise clients that this is not a bronchodilator and is not intended for aborting an asthmatic attack. </a:t>
            </a:r>
          </a:p>
          <a:p>
            <a:r>
              <a:rPr lang="en-US" dirty="0"/>
              <a:t>Instruct clients in the proper use of administration devices (nebulizer, MDI).</a:t>
            </a:r>
          </a:p>
        </p:txBody>
      </p:sp>
    </p:spTree>
    <p:extLst>
      <p:ext uri="{BB962C8B-B14F-4D97-AF65-F5344CB8AC3E}">
        <p14:creationId xmlns:p14="http://schemas.microsoft.com/office/powerpoint/2010/main" val="2702427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417C2-3760-4DFC-B5C0-50C506CE6C92}"/>
              </a:ext>
            </a:extLst>
          </p:cNvPr>
          <p:cNvSpPr>
            <a:spLocks noGrp="1"/>
          </p:cNvSpPr>
          <p:nvPr>
            <p:ph type="title"/>
          </p:nvPr>
        </p:nvSpPr>
        <p:spPr>
          <a:xfrm>
            <a:off x="628650" y="365127"/>
            <a:ext cx="7886700" cy="909882"/>
          </a:xfrm>
        </p:spPr>
        <p:txBody>
          <a:bodyPr>
            <a:normAutofit/>
          </a:bodyPr>
          <a:lstStyle/>
          <a:p>
            <a:r>
              <a:rPr lang="en-US" sz="3000" dirty="0">
                <a:latin typeface="Times New Roman" panose="02020603050405020304" pitchFamily="18" charset="0"/>
                <a:cs typeface="Times New Roman" panose="02020603050405020304" pitchFamily="18" charset="0"/>
              </a:rPr>
              <a:t>INTRODUCTION TO PHARMACOLOGY</a:t>
            </a:r>
          </a:p>
        </p:txBody>
      </p:sp>
      <p:sp>
        <p:nvSpPr>
          <p:cNvPr id="3" name="Content Placeholder 2">
            <a:extLst>
              <a:ext uri="{FF2B5EF4-FFF2-40B4-BE49-F238E27FC236}">
                <a16:creationId xmlns:a16="http://schemas.microsoft.com/office/drawing/2014/main" xmlns="" id="{CD54E21B-00A4-4029-A9BB-B6DC7BC5F553}"/>
              </a:ext>
            </a:extLst>
          </p:cNvPr>
          <p:cNvSpPr>
            <a:spLocks noGrp="1"/>
          </p:cNvSpPr>
          <p:nvPr>
            <p:ph idx="1"/>
          </p:nvPr>
        </p:nvSpPr>
        <p:spPr>
          <a:xfrm>
            <a:off x="502276" y="1275009"/>
            <a:ext cx="8319752" cy="5396247"/>
          </a:xfrm>
        </p:spPr>
        <p:txBody>
          <a:bodyPr>
            <a:noAutofit/>
          </a:bodyPr>
          <a:lstStyle/>
          <a:p>
            <a:r>
              <a:rPr lang="en-US" b="1" dirty="0">
                <a:latin typeface="Times New Roman" panose="02020603050405020304" pitchFamily="18" charset="0"/>
                <a:cs typeface="Times New Roman" panose="02020603050405020304" pitchFamily="18" charset="0"/>
              </a:rPr>
              <a:t>Definition of terms: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Pharmacology </a:t>
            </a:r>
            <a:r>
              <a:rPr lang="en-US" dirty="0">
                <a:latin typeface="Times New Roman" panose="02020603050405020304" pitchFamily="18" charset="0"/>
                <a:cs typeface="Times New Roman" panose="02020603050405020304" pitchFamily="18" charset="0"/>
              </a:rPr>
              <a:t>is the study of effects of chemical substances on the function of living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pharmacology </a:t>
            </a:r>
            <a:r>
              <a:rPr lang="en-US" dirty="0">
                <a:latin typeface="Times New Roman" panose="02020603050405020304" pitchFamily="18" charset="0"/>
                <a:cs typeface="Times New Roman" panose="02020603050405020304" pitchFamily="18" charset="0"/>
              </a:rPr>
              <a:t>is the science of drugs which includes their preparation, use and effects.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also the science that deals with the </a:t>
            </a:r>
            <a:r>
              <a:rPr lang="en-US" b="1" dirty="0">
                <a:latin typeface="Times New Roman" panose="02020603050405020304" pitchFamily="18" charset="0"/>
                <a:cs typeface="Times New Roman" panose="02020603050405020304" pitchFamily="18" charset="0"/>
              </a:rPr>
              <a:t>origin, chemistry, effects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uses</a:t>
            </a:r>
            <a:r>
              <a:rPr lang="en-US" dirty="0">
                <a:latin typeface="Times New Roman" panose="02020603050405020304" pitchFamily="18" charset="0"/>
                <a:cs typeface="Times New Roman" panose="02020603050405020304" pitchFamily="18" charset="0"/>
              </a:rPr>
              <a:t>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Pharmacy: </a:t>
            </a:r>
            <a:r>
              <a:rPr lang="en-US" dirty="0">
                <a:latin typeface="Times New Roman" panose="02020603050405020304" pitchFamily="18" charset="0"/>
                <a:cs typeface="Times New Roman" panose="02020603050405020304" pitchFamily="18" charset="0"/>
              </a:rPr>
              <a:t>Branch of health science that deals with preparation and dispensing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pharmacotherapy: </a:t>
            </a:r>
            <a:r>
              <a:rPr lang="en-US" dirty="0">
                <a:latin typeface="Times New Roman" panose="02020603050405020304" pitchFamily="18" charset="0"/>
                <a:cs typeface="Times New Roman" panose="02020603050405020304" pitchFamily="18" charset="0"/>
              </a:rPr>
              <a:t>The study of therapeutic uses and effects of drugs.</a:t>
            </a:r>
          </a:p>
        </p:txBody>
      </p:sp>
    </p:spTree>
    <p:extLst>
      <p:ext uri="{BB962C8B-B14F-4D97-AF65-F5344CB8AC3E}">
        <p14:creationId xmlns:p14="http://schemas.microsoft.com/office/powerpoint/2010/main" val="2829246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1BDF6D-899F-4BC5-8CD0-3FB299640FA4}"/>
              </a:ext>
            </a:extLst>
          </p:cNvPr>
          <p:cNvSpPr>
            <a:spLocks noGrp="1"/>
          </p:cNvSpPr>
          <p:nvPr>
            <p:ph type="title"/>
          </p:nvPr>
        </p:nvSpPr>
        <p:spPr/>
        <p:txBody>
          <a:bodyPr/>
          <a:lstStyle/>
          <a:p>
            <a:r>
              <a:rPr lang="en-US" dirty="0"/>
              <a:t> </a:t>
            </a:r>
            <a:r>
              <a:rPr lang="en-US" b="1" dirty="0"/>
              <a:t>two major methods of dispensing drugs</a:t>
            </a:r>
          </a:p>
        </p:txBody>
      </p:sp>
      <p:sp>
        <p:nvSpPr>
          <p:cNvPr id="3" name="Content Placeholder 2">
            <a:extLst>
              <a:ext uri="{FF2B5EF4-FFF2-40B4-BE49-F238E27FC236}">
                <a16:creationId xmlns:a16="http://schemas.microsoft.com/office/drawing/2014/main" xmlns="" id="{1061FC5F-2095-4995-B825-9187E91D789A}"/>
              </a:ext>
            </a:extLst>
          </p:cNvPr>
          <p:cNvSpPr>
            <a:spLocks noGrp="1"/>
          </p:cNvSpPr>
          <p:nvPr>
            <p:ph idx="1"/>
          </p:nvPr>
        </p:nvSpPr>
        <p:spPr>
          <a:xfrm>
            <a:off x="289984" y="1887802"/>
            <a:ext cx="7886700" cy="3263504"/>
          </a:xfrm>
        </p:spPr>
        <p:txBody>
          <a:bodyPr>
            <a:normAutofit lnSpcReduction="10000"/>
          </a:bodyPr>
          <a:lstStyle/>
          <a:p>
            <a:r>
              <a:rPr lang="en-US" b="1" dirty="0">
                <a:latin typeface="Times New Roman" panose="02020603050405020304" pitchFamily="18" charset="0"/>
                <a:cs typeface="Times New Roman" panose="02020603050405020304" pitchFamily="18" charset="0"/>
              </a:rPr>
              <a:t>Over the counter drugs (OTC):</a:t>
            </a:r>
            <a:r>
              <a:rPr lang="en-US" dirty="0">
                <a:latin typeface="Times New Roman" panose="02020603050405020304" pitchFamily="18" charset="0"/>
                <a:cs typeface="Times New Roman" panose="02020603050405020304" pitchFamily="18" charset="0"/>
              </a:rPr>
              <a:t>they do not need a prescription and can be purchased  at the chemical shops;  examples pain relief, blood tonics, vitamin preparation, ORS, antacids, antimalarial.</a:t>
            </a:r>
          </a:p>
          <a:p>
            <a:r>
              <a:rPr lang="en-US" b="1" dirty="0">
                <a:latin typeface="Times New Roman" panose="02020603050405020304" pitchFamily="18" charset="0"/>
                <a:cs typeface="Times New Roman" panose="02020603050405020304" pitchFamily="18" charset="0"/>
              </a:rPr>
              <a:t>Prescription drugs: T</a:t>
            </a:r>
            <a:r>
              <a:rPr lang="en-US" dirty="0">
                <a:latin typeface="Times New Roman" panose="02020603050405020304" pitchFamily="18" charset="0"/>
                <a:cs typeface="Times New Roman" panose="02020603050405020304" pitchFamily="18" charset="0"/>
              </a:rPr>
              <a:t>hey need a prescription and must be controlled from abuse and dependence; e.g. antibiotics, anti-hypertensives, sedatives,  diabetics drugs etc.</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112799"/>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CE3C47-364B-4EB1-B0D6-C44C4D4BC7E7}"/>
              </a:ext>
            </a:extLst>
          </p:cNvPr>
          <p:cNvSpPr>
            <a:spLocks noGrp="1"/>
          </p:cNvSpPr>
          <p:nvPr>
            <p:ph type="title"/>
          </p:nvPr>
        </p:nvSpPr>
        <p:spPr>
          <a:xfrm>
            <a:off x="628650" y="94669"/>
            <a:ext cx="7886700" cy="523517"/>
          </a:xfrm>
        </p:spPr>
        <p:txBody>
          <a:bodyPr>
            <a:normAutofit fontScale="90000"/>
          </a:bodyPr>
          <a:lstStyle/>
          <a:p>
            <a:r>
              <a:rPr lang="en-US" b="1" dirty="0" smtClean="0"/>
              <a:t>LEUKOTRIENE </a:t>
            </a:r>
            <a:r>
              <a:rPr lang="en-US" b="1" dirty="0"/>
              <a:t>MODIFIERS</a:t>
            </a:r>
          </a:p>
        </p:txBody>
      </p:sp>
      <p:sp>
        <p:nvSpPr>
          <p:cNvPr id="3" name="Content Placeholder 2">
            <a:extLst>
              <a:ext uri="{FF2B5EF4-FFF2-40B4-BE49-F238E27FC236}">
                <a16:creationId xmlns:a16="http://schemas.microsoft.com/office/drawing/2014/main" xmlns="" id="{B88E11A6-AE40-4F0B-B373-0A852D818423}"/>
              </a:ext>
            </a:extLst>
          </p:cNvPr>
          <p:cNvSpPr>
            <a:spLocks noGrp="1"/>
          </p:cNvSpPr>
          <p:nvPr>
            <p:ph idx="1"/>
          </p:nvPr>
        </p:nvSpPr>
        <p:spPr>
          <a:xfrm>
            <a:off x="628650" y="618186"/>
            <a:ext cx="8193378" cy="5962918"/>
          </a:xfrm>
        </p:spPr>
        <p:txBody>
          <a:bodyPr>
            <a:noAutofit/>
          </a:bodyPr>
          <a:lstStyle/>
          <a:p>
            <a:pPr marL="0" indent="0">
              <a:buNone/>
            </a:pPr>
            <a:r>
              <a:rPr lang="en-US" dirty="0"/>
              <a:t>leukotriene receptor antagonist ;</a:t>
            </a:r>
          </a:p>
          <a:p>
            <a:r>
              <a:rPr lang="en-US" dirty="0"/>
              <a:t>Montelukast (Singulair) </a:t>
            </a:r>
          </a:p>
          <a:p>
            <a:r>
              <a:rPr lang="en-US" dirty="0"/>
              <a:t> Zileuton (Zyflo),</a:t>
            </a:r>
          </a:p>
          <a:p>
            <a:r>
              <a:rPr lang="en-US" dirty="0"/>
              <a:t> Zafirlukast (Accolate) </a:t>
            </a:r>
          </a:p>
          <a:p>
            <a:pPr marL="0" indent="0">
              <a:buNone/>
            </a:pPr>
            <a:r>
              <a:rPr lang="en-US" b="1" dirty="0"/>
              <a:t>Expected Pharmacological Action </a:t>
            </a:r>
          </a:p>
          <a:p>
            <a:pPr marL="0" indent="0">
              <a:buNone/>
            </a:pPr>
            <a:r>
              <a:rPr lang="en-US" dirty="0"/>
              <a:t> Leukotriene modifiers prevent the effects of leukotrienes, thereby suppressing inflammation, bronchoconstriction, airway edema, and mucus production. </a:t>
            </a:r>
          </a:p>
          <a:p>
            <a:pPr marL="0" indent="0">
              <a:buNone/>
            </a:pPr>
            <a:r>
              <a:rPr lang="en-US" dirty="0"/>
              <a:t> </a:t>
            </a:r>
            <a:r>
              <a:rPr lang="en-US" b="1" dirty="0"/>
              <a:t>Therapeutic Uses </a:t>
            </a:r>
          </a:p>
          <a:p>
            <a:pPr marL="0" indent="0">
              <a:buNone/>
            </a:pPr>
            <a:r>
              <a:rPr lang="en-US" dirty="0"/>
              <a:t> Leukotriene modifiers are used for long-term therapy of asthma in adults and children 15 years and older and to prevent exercise-induced bronchospasm. </a:t>
            </a:r>
          </a:p>
          <a:p>
            <a:pPr marL="0" indent="0">
              <a:buNone/>
            </a:pPr>
            <a:r>
              <a:rPr lang="en-US" dirty="0"/>
              <a:t> </a:t>
            </a:r>
          </a:p>
        </p:txBody>
      </p:sp>
    </p:spTree>
    <p:extLst>
      <p:ext uri="{BB962C8B-B14F-4D97-AF65-F5344CB8AC3E}">
        <p14:creationId xmlns:p14="http://schemas.microsoft.com/office/powerpoint/2010/main" val="3096817974"/>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8712356-95EA-4AE4-ABF0-AF466A21620A}"/>
              </a:ext>
            </a:extLst>
          </p:cNvPr>
          <p:cNvSpPr>
            <a:spLocks noGrp="1"/>
          </p:cNvSpPr>
          <p:nvPr>
            <p:ph idx="1"/>
          </p:nvPr>
        </p:nvSpPr>
        <p:spPr>
          <a:xfrm>
            <a:off x="734097" y="450761"/>
            <a:ext cx="7765960" cy="6040191"/>
          </a:xfrm>
        </p:spPr>
        <p:txBody>
          <a:bodyPr>
            <a:noAutofit/>
          </a:bodyPr>
          <a:lstStyle/>
          <a:p>
            <a:pPr marL="0" indent="0">
              <a:buNone/>
            </a:pPr>
            <a:r>
              <a:rPr lang="en-US" b="1" dirty="0"/>
              <a:t>Route of administration</a:t>
            </a:r>
            <a:r>
              <a:rPr lang="en-US" dirty="0"/>
              <a:t>: oral </a:t>
            </a:r>
            <a:endParaRPr lang="en-US" dirty="0" smtClean="0"/>
          </a:p>
          <a:p>
            <a:pPr marL="0" indent="0">
              <a:buNone/>
            </a:pPr>
            <a:r>
              <a:rPr lang="en-US" b="1" dirty="0" smtClean="0"/>
              <a:t>Contraindications/Precautions </a:t>
            </a:r>
            <a:endParaRPr lang="en-US" b="1" dirty="0"/>
          </a:p>
          <a:p>
            <a:r>
              <a:rPr lang="en-US" dirty="0"/>
              <a:t>Use cautiously in clients with liver dysfunction</a:t>
            </a:r>
          </a:p>
          <a:p>
            <a:pPr marL="0" indent="0">
              <a:buNone/>
            </a:pPr>
            <a:r>
              <a:rPr lang="en-US" dirty="0" smtClean="0"/>
              <a:t> </a:t>
            </a:r>
            <a:r>
              <a:rPr lang="en-US" b="1" dirty="0"/>
              <a:t>Medication/Food Interactions </a:t>
            </a:r>
          </a:p>
          <a:p>
            <a:r>
              <a:rPr lang="en-US" dirty="0"/>
              <a:t>Zileuton and zafirlukast inhibit metabolism of warfarin (Coumadin), leading to increased warfarin levels. </a:t>
            </a:r>
          </a:p>
          <a:p>
            <a:r>
              <a:rPr lang="en-US" dirty="0"/>
              <a:t>Zileuton and Zafirlukast inhibit metabolism of theophylline, leading to increased theophylline levels.</a:t>
            </a:r>
          </a:p>
          <a:p>
            <a:pPr marL="0" indent="0">
              <a:buNone/>
            </a:pPr>
            <a:r>
              <a:rPr lang="en-US" b="1" dirty="0"/>
              <a:t> Nursing Administration </a:t>
            </a:r>
          </a:p>
          <a:p>
            <a:r>
              <a:rPr lang="en-US" dirty="0"/>
              <a:t> Advise clients to take zileuton as prescribed. Zileuton can be given with or without food. </a:t>
            </a:r>
          </a:p>
        </p:txBody>
      </p:sp>
    </p:spTree>
    <p:extLst>
      <p:ext uri="{BB962C8B-B14F-4D97-AF65-F5344CB8AC3E}">
        <p14:creationId xmlns:p14="http://schemas.microsoft.com/office/powerpoint/2010/main" val="3307313099"/>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 </a:t>
            </a:r>
            <a:endParaRPr lang="en-US" b="1" dirty="0"/>
          </a:p>
        </p:txBody>
      </p:sp>
      <p:sp>
        <p:nvSpPr>
          <p:cNvPr id="3" name="Content Placeholder 2"/>
          <p:cNvSpPr>
            <a:spLocks noGrp="1"/>
          </p:cNvSpPr>
          <p:nvPr>
            <p:ph idx="1"/>
          </p:nvPr>
        </p:nvSpPr>
        <p:spPr/>
        <p:txBody>
          <a:bodyPr/>
          <a:lstStyle/>
          <a:p>
            <a:r>
              <a:rPr lang="en-US" dirty="0"/>
              <a:t>Advise clients that </a:t>
            </a:r>
            <a:r>
              <a:rPr lang="en-US" dirty="0" err="1"/>
              <a:t>zafirlukast</a:t>
            </a:r>
            <a:r>
              <a:rPr lang="en-US" dirty="0"/>
              <a:t> should not be given with food, and to administer it 1 hr. before or 2 hr. after meals. </a:t>
            </a:r>
          </a:p>
          <a:p>
            <a:r>
              <a:rPr lang="en-US" dirty="0"/>
              <a:t> Advise clients to take </a:t>
            </a:r>
            <a:r>
              <a:rPr lang="en-US" dirty="0" err="1"/>
              <a:t>Montelukast</a:t>
            </a:r>
            <a:r>
              <a:rPr lang="en-US" dirty="0"/>
              <a:t> once daily at bedtime.</a:t>
            </a:r>
          </a:p>
          <a:p>
            <a:endParaRPr lang="en-US" dirty="0"/>
          </a:p>
        </p:txBody>
      </p:sp>
    </p:spTree>
    <p:extLst>
      <p:ext uri="{BB962C8B-B14F-4D97-AF65-F5344CB8AC3E}">
        <p14:creationId xmlns:p14="http://schemas.microsoft.com/office/powerpoint/2010/main" val="414850808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1A34C-44D9-429F-9E83-27ABC5A96AE8}"/>
              </a:ext>
            </a:extLst>
          </p:cNvPr>
          <p:cNvSpPr>
            <a:spLocks noGrp="1"/>
          </p:cNvSpPr>
          <p:nvPr>
            <p:ph type="title"/>
          </p:nvPr>
        </p:nvSpPr>
        <p:spPr/>
        <p:txBody>
          <a:bodyPr/>
          <a:lstStyle/>
          <a:p>
            <a:r>
              <a:rPr lang="en-US" b="1" dirty="0"/>
              <a:t>HEMATOLOGIC DRUGS – ANTI COAGULANTS</a:t>
            </a:r>
          </a:p>
        </p:txBody>
      </p:sp>
      <p:sp>
        <p:nvSpPr>
          <p:cNvPr id="3" name="Content Placeholder 2">
            <a:extLst>
              <a:ext uri="{FF2B5EF4-FFF2-40B4-BE49-F238E27FC236}">
                <a16:creationId xmlns:a16="http://schemas.microsoft.com/office/drawing/2014/main" xmlns="" id="{E2B2B757-0958-4C1F-BBD0-8D73144DBF6F}"/>
              </a:ext>
            </a:extLst>
          </p:cNvPr>
          <p:cNvSpPr>
            <a:spLocks noGrp="1"/>
          </p:cNvSpPr>
          <p:nvPr>
            <p:ph idx="1"/>
          </p:nvPr>
        </p:nvSpPr>
        <p:spPr/>
        <p:txBody>
          <a:bodyPr/>
          <a:lstStyle/>
          <a:p>
            <a:r>
              <a:rPr lang="en-US" dirty="0"/>
              <a:t>Anti coagulant refers to any substance which inhibits normal blood clotting, lowers coagulability of blood.</a:t>
            </a:r>
          </a:p>
          <a:p>
            <a:r>
              <a:rPr lang="en-US" dirty="0"/>
              <a:t>The anti coagulant interfere with normal coagulation process by interfering with the clotting cascade and thrombin formation.</a:t>
            </a:r>
          </a:p>
          <a:p>
            <a:r>
              <a:rPr lang="en-US" dirty="0"/>
              <a:t>These agents are used to inhibit clot formation but they do not dissolve existing clots.</a:t>
            </a:r>
          </a:p>
        </p:txBody>
      </p:sp>
    </p:spTree>
    <p:extLst>
      <p:ext uri="{BB962C8B-B14F-4D97-AF65-F5344CB8AC3E}">
        <p14:creationId xmlns:p14="http://schemas.microsoft.com/office/powerpoint/2010/main" val="3038996508"/>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FE870-1B97-4FFC-BA16-48C78D181CA3}"/>
              </a:ext>
            </a:extLst>
          </p:cNvPr>
          <p:cNvSpPr>
            <a:spLocks noGrp="1"/>
          </p:cNvSpPr>
          <p:nvPr>
            <p:ph type="title"/>
          </p:nvPr>
        </p:nvSpPr>
        <p:spPr/>
        <p:txBody>
          <a:bodyPr/>
          <a:lstStyle/>
          <a:p>
            <a:r>
              <a:rPr lang="en-US" dirty="0"/>
              <a:t>Classification of anticoagulants</a:t>
            </a:r>
          </a:p>
        </p:txBody>
      </p:sp>
      <p:sp>
        <p:nvSpPr>
          <p:cNvPr id="3" name="Content Placeholder 2">
            <a:extLst>
              <a:ext uri="{FF2B5EF4-FFF2-40B4-BE49-F238E27FC236}">
                <a16:creationId xmlns:a16="http://schemas.microsoft.com/office/drawing/2014/main" xmlns="" id="{E8F554B0-1630-4337-B21E-62336EF52EBD}"/>
              </a:ext>
            </a:extLst>
          </p:cNvPr>
          <p:cNvSpPr>
            <a:spLocks noGrp="1"/>
          </p:cNvSpPr>
          <p:nvPr>
            <p:ph idx="1"/>
          </p:nvPr>
        </p:nvSpPr>
        <p:spPr/>
        <p:txBody>
          <a:bodyPr>
            <a:normAutofit lnSpcReduction="10000"/>
          </a:bodyPr>
          <a:lstStyle/>
          <a:p>
            <a:r>
              <a:rPr lang="en-US" b="1" dirty="0"/>
              <a:t>Parenteral anticoagulants:</a:t>
            </a:r>
          </a:p>
          <a:p>
            <a:pPr marL="0" indent="0">
              <a:buNone/>
            </a:pPr>
            <a:r>
              <a:rPr lang="en-US" b="1" dirty="0"/>
              <a:t>Heparin</a:t>
            </a:r>
          </a:p>
          <a:p>
            <a:pPr>
              <a:buFont typeface="Wingdings" panose="05000000000000000000" pitchFamily="2" charset="2"/>
              <a:buChar char="Ø"/>
            </a:pPr>
            <a:r>
              <a:rPr lang="en-US" b="1" dirty="0"/>
              <a:t>Low molecular weight heparin; </a:t>
            </a:r>
            <a:r>
              <a:rPr lang="en-US" dirty="0"/>
              <a:t>enoxaparin, dalteparine, nadroparin, arteparin.</a:t>
            </a:r>
          </a:p>
          <a:p>
            <a:pPr>
              <a:buFont typeface="Wingdings" panose="05000000000000000000" pitchFamily="2" charset="2"/>
              <a:buChar char="Ø"/>
            </a:pPr>
            <a:r>
              <a:rPr lang="en-US" dirty="0"/>
              <a:t>Semisynthetic heparinoid; heparin sulphate, dextran sulphate, ancrod, danaparoid.</a:t>
            </a:r>
          </a:p>
          <a:p>
            <a:pPr>
              <a:buFont typeface="Wingdings" panose="05000000000000000000" pitchFamily="2" charset="2"/>
              <a:buChar char="Ø"/>
            </a:pPr>
            <a:r>
              <a:rPr lang="en-US" dirty="0"/>
              <a:t>Others; lepirudin, bivalirudin, argatroban</a:t>
            </a:r>
          </a:p>
          <a:p>
            <a:r>
              <a:rPr lang="en-US" b="1" dirty="0"/>
              <a:t>Oral anticoagulant; </a:t>
            </a:r>
            <a:r>
              <a:rPr lang="en-US" dirty="0"/>
              <a:t>warfarin, acenocoumarin, dicoumarol</a:t>
            </a:r>
          </a:p>
          <a:p>
            <a:r>
              <a:rPr lang="en-US" b="1" dirty="0"/>
              <a:t>Fibrinolytic; streptokinase urokinase, alteplase</a:t>
            </a:r>
          </a:p>
        </p:txBody>
      </p:sp>
    </p:spTree>
    <p:extLst>
      <p:ext uri="{BB962C8B-B14F-4D97-AF65-F5344CB8AC3E}">
        <p14:creationId xmlns:p14="http://schemas.microsoft.com/office/powerpoint/2010/main" val="425933243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CD60A56-4F17-4569-8B5E-6BA2CEDDB810}"/>
              </a:ext>
            </a:extLst>
          </p:cNvPr>
          <p:cNvSpPr>
            <a:spLocks noGrp="1"/>
          </p:cNvSpPr>
          <p:nvPr>
            <p:ph idx="1"/>
          </p:nvPr>
        </p:nvSpPr>
        <p:spPr>
          <a:xfrm>
            <a:off x="656822" y="225380"/>
            <a:ext cx="8113691" cy="6123905"/>
          </a:xfrm>
        </p:spPr>
        <p:txBody>
          <a:bodyPr>
            <a:noAutofit/>
          </a:bodyPr>
          <a:lstStyle/>
          <a:p>
            <a:pPr marL="0" indent="0">
              <a:buNone/>
            </a:pPr>
            <a:r>
              <a:rPr lang="en-US" dirty="0"/>
              <a:t> </a:t>
            </a:r>
            <a:r>
              <a:rPr lang="en-US" b="1" dirty="0"/>
              <a:t>HEPARIN</a:t>
            </a:r>
          </a:p>
          <a:p>
            <a:pPr marL="0" indent="0">
              <a:buNone/>
            </a:pPr>
            <a:r>
              <a:rPr lang="en-US" b="1" dirty="0"/>
              <a:t>mechanism of action: </a:t>
            </a:r>
            <a:r>
              <a:rPr lang="en-US" dirty="0"/>
              <a:t>heparin acts  prophylactically to prevent the formation of clots in the vasculate.it activates </a:t>
            </a:r>
            <a:r>
              <a:rPr lang="en-US" b="1" dirty="0"/>
              <a:t>anti thrombin III </a:t>
            </a:r>
            <a:r>
              <a:rPr lang="en-US" dirty="0"/>
              <a:t>which inhibits thrombin and clotting factor IX, X, XI, XII, consequently conversion of fibrinogen to fibrin does not occur and the formation of a fibrin clot is prevented</a:t>
            </a:r>
            <a:endParaRPr lang="en-US" b="1" dirty="0"/>
          </a:p>
          <a:p>
            <a:pPr marL="0" indent="0">
              <a:buNone/>
            </a:pPr>
            <a:r>
              <a:rPr lang="en-US" b="1" dirty="0"/>
              <a:t>Therapeutic Uses </a:t>
            </a:r>
          </a:p>
          <a:p>
            <a:pPr marL="0" indent="0">
              <a:buNone/>
            </a:pPr>
            <a:r>
              <a:rPr lang="en-US" dirty="0"/>
              <a:t>Heparin sodium, LMWH, fondaparinux sodium </a:t>
            </a:r>
          </a:p>
          <a:p>
            <a:r>
              <a:rPr lang="en-US" dirty="0"/>
              <a:t> In conditions necessitating prompt anticoagulant activity (evolving stroke, pulmonary embolism, massive deep venous thrombosis) </a:t>
            </a:r>
          </a:p>
          <a:p>
            <a:r>
              <a:rPr lang="en-US" dirty="0"/>
              <a:t> As an adjunct for clients having open heart surgery or renal dialysis </a:t>
            </a:r>
          </a:p>
        </p:txBody>
      </p:sp>
    </p:spTree>
    <p:extLst>
      <p:ext uri="{BB962C8B-B14F-4D97-AF65-F5344CB8AC3E}">
        <p14:creationId xmlns:p14="http://schemas.microsoft.com/office/powerpoint/2010/main" val="371797673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 </a:t>
            </a:r>
            <a:endParaRPr lang="en-US" b="1" dirty="0"/>
          </a:p>
        </p:txBody>
      </p:sp>
      <p:sp>
        <p:nvSpPr>
          <p:cNvPr id="3" name="Content Placeholder 2"/>
          <p:cNvSpPr>
            <a:spLocks noGrp="1"/>
          </p:cNvSpPr>
          <p:nvPr>
            <p:ph idx="1"/>
          </p:nvPr>
        </p:nvSpPr>
        <p:spPr/>
        <p:txBody>
          <a:bodyPr/>
          <a:lstStyle/>
          <a:p>
            <a:r>
              <a:rPr lang="en-US" dirty="0"/>
              <a:t>As low-dose therapy for prophylaxis against postoperative venous thrombosis (for example, hip/knee replacement surgery, abdominal surgery)</a:t>
            </a:r>
          </a:p>
          <a:p>
            <a:r>
              <a:rPr lang="en-US" dirty="0"/>
              <a:t>In conjunction with thrombolytic therapy when treating an acute myocardial infarction </a:t>
            </a:r>
          </a:p>
          <a:p>
            <a:r>
              <a:rPr lang="en-US" dirty="0"/>
              <a:t>Treatment of disseminated intravascular </a:t>
            </a:r>
            <a:r>
              <a:rPr lang="en-US" dirty="0" smtClean="0"/>
              <a:t>coagulation</a:t>
            </a:r>
            <a:endParaRPr lang="en-US" dirty="0"/>
          </a:p>
        </p:txBody>
      </p:sp>
    </p:spTree>
    <p:extLst>
      <p:ext uri="{BB962C8B-B14F-4D97-AF65-F5344CB8AC3E}">
        <p14:creationId xmlns:p14="http://schemas.microsoft.com/office/powerpoint/2010/main" val="1833146390"/>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0FCA19-BEC2-4754-AB2C-AA3A58A469AF}"/>
              </a:ext>
            </a:extLst>
          </p:cNvPr>
          <p:cNvSpPr>
            <a:spLocks noGrp="1"/>
          </p:cNvSpPr>
          <p:nvPr>
            <p:ph idx="1"/>
          </p:nvPr>
        </p:nvSpPr>
        <p:spPr>
          <a:xfrm>
            <a:off x="643944" y="502276"/>
            <a:ext cx="7701566" cy="6220495"/>
          </a:xfrm>
        </p:spPr>
        <p:txBody>
          <a:bodyPr>
            <a:noAutofit/>
          </a:bodyPr>
          <a:lstStyle/>
          <a:p>
            <a:pPr marL="0" indent="0">
              <a:buNone/>
            </a:pPr>
            <a:r>
              <a:rPr lang="en-US" sz="3200" b="1" dirty="0"/>
              <a:t>Administration</a:t>
            </a:r>
            <a:r>
              <a:rPr lang="en-US" sz="3200" dirty="0"/>
              <a:t> </a:t>
            </a:r>
          </a:p>
          <a:p>
            <a:r>
              <a:rPr lang="en-US" dirty="0"/>
              <a:t> These medications cannot be absorbed by the intestinal tract and must be given by subcutaneous injection or IV infusion. </a:t>
            </a:r>
          </a:p>
          <a:p>
            <a:r>
              <a:rPr lang="en-US" dirty="0"/>
              <a:t> Heparin sodium: Subcutaneously every 12 hr., continuous or intermittent IV infusion </a:t>
            </a:r>
          </a:p>
          <a:p>
            <a:r>
              <a:rPr lang="en-US" dirty="0"/>
              <a:t> Enoxaparin, dalteparin sodium, tinzaparin: Subcutaneously every 12 hr. for 2 to 8 days </a:t>
            </a:r>
          </a:p>
          <a:p>
            <a:r>
              <a:rPr lang="en-US" dirty="0"/>
              <a:t> Fondaparinux sodium: Subcutaneously every 12 hr. for 5 to 9 day</a:t>
            </a:r>
            <a:r>
              <a:rPr lang="en-US" dirty="0" smtClean="0"/>
              <a:t>.</a:t>
            </a:r>
            <a:endParaRPr lang="en-US" dirty="0"/>
          </a:p>
        </p:txBody>
      </p:sp>
    </p:spTree>
    <p:extLst>
      <p:ext uri="{BB962C8B-B14F-4D97-AF65-F5344CB8AC3E}">
        <p14:creationId xmlns:p14="http://schemas.microsoft.com/office/powerpoint/2010/main" val="3127349440"/>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6699"/>
          </a:xfrm>
        </p:spPr>
        <p:txBody>
          <a:bodyPr/>
          <a:lstStyle/>
          <a:p>
            <a:r>
              <a:rPr lang="en-US" b="1" dirty="0"/>
              <a:t>Side/Adverse Effects </a:t>
            </a:r>
            <a:endParaRPr lang="en-US" dirty="0"/>
          </a:p>
        </p:txBody>
      </p:sp>
      <p:sp>
        <p:nvSpPr>
          <p:cNvPr id="3" name="Content Placeholder 2"/>
          <p:cNvSpPr>
            <a:spLocks noGrp="1"/>
          </p:cNvSpPr>
          <p:nvPr>
            <p:ph idx="1"/>
          </p:nvPr>
        </p:nvSpPr>
        <p:spPr>
          <a:xfrm>
            <a:off x="628649" y="1081826"/>
            <a:ext cx="8232015" cy="5589430"/>
          </a:xfrm>
        </p:spPr>
        <p:txBody>
          <a:bodyPr>
            <a:normAutofit/>
          </a:bodyPr>
          <a:lstStyle/>
          <a:p>
            <a:r>
              <a:rPr lang="en-US" dirty="0" smtClean="0"/>
              <a:t>Hemorrhage </a:t>
            </a:r>
            <a:r>
              <a:rPr lang="en-US" dirty="0"/>
              <a:t>secondary to heparin overdose</a:t>
            </a:r>
          </a:p>
          <a:p>
            <a:r>
              <a:rPr lang="en-US" dirty="0"/>
              <a:t>thrombocytopenia, </a:t>
            </a:r>
          </a:p>
          <a:p>
            <a:r>
              <a:rPr lang="en-US" dirty="0"/>
              <a:t>Hypersensitivity reactions (chills, fever, </a:t>
            </a:r>
            <a:r>
              <a:rPr lang="en-US" dirty="0" err="1"/>
              <a:t>urticaria</a:t>
            </a:r>
            <a:r>
              <a:rPr lang="en-US" dirty="0"/>
              <a:t>) </a:t>
            </a:r>
          </a:p>
          <a:p>
            <a:r>
              <a:rPr lang="en-US" dirty="0"/>
              <a:t> Administer a small test dose prior to the administration of heparin. Toxicity/overdose </a:t>
            </a:r>
          </a:p>
          <a:p>
            <a:r>
              <a:rPr lang="en-US" dirty="0"/>
              <a:t>Administer </a:t>
            </a:r>
            <a:r>
              <a:rPr lang="en-US" b="1" dirty="0"/>
              <a:t>protamine sulfate</a:t>
            </a:r>
            <a:r>
              <a:rPr lang="en-US" dirty="0"/>
              <a:t>, which binds with heparin and forms a heparin-protamine complex that has no anticoagulant properties. </a:t>
            </a:r>
          </a:p>
          <a:p>
            <a:r>
              <a:rPr lang="en-US" dirty="0"/>
              <a:t> Protamine sulfate should be administered slowly intravenously, no faster than 20 mg/min or 50 mg in 10 min</a:t>
            </a:r>
            <a:r>
              <a:rPr lang="en-US" dirty="0" smtClean="0"/>
              <a:t>.</a:t>
            </a:r>
            <a:endParaRPr lang="en-US" dirty="0"/>
          </a:p>
        </p:txBody>
      </p:sp>
    </p:spTree>
    <p:extLst>
      <p:ext uri="{BB962C8B-B14F-4D97-AF65-F5344CB8AC3E}">
        <p14:creationId xmlns:p14="http://schemas.microsoft.com/office/powerpoint/2010/main" val="29502825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428117-F27B-4198-86D5-AD606359321D}"/>
              </a:ext>
            </a:extLst>
          </p:cNvPr>
          <p:cNvSpPr>
            <a:spLocks noGrp="1"/>
          </p:cNvSpPr>
          <p:nvPr>
            <p:ph idx="1"/>
          </p:nvPr>
        </p:nvSpPr>
        <p:spPr>
          <a:xfrm>
            <a:off x="512739" y="294915"/>
            <a:ext cx="8232015" cy="6041491"/>
          </a:xfrm>
        </p:spPr>
        <p:txBody>
          <a:bodyPr>
            <a:noAutofit/>
          </a:bodyPr>
          <a:lstStyle/>
          <a:p>
            <a:pPr marL="0" indent="0">
              <a:buNone/>
            </a:pPr>
            <a:r>
              <a:rPr lang="en-US" sz="3200" b="1" dirty="0"/>
              <a:t>Enoxaparin</a:t>
            </a:r>
            <a:r>
              <a:rPr lang="en-US" sz="3200" dirty="0"/>
              <a:t> </a:t>
            </a:r>
            <a:endParaRPr lang="en-US" dirty="0"/>
          </a:p>
          <a:p>
            <a:r>
              <a:rPr lang="en-US" b="1" dirty="0"/>
              <a:t>Hemorrhage</a:t>
            </a:r>
            <a:r>
              <a:rPr lang="en-US" dirty="0"/>
              <a:t>  Monitor vital signs </a:t>
            </a:r>
            <a:endParaRPr lang="en-US" dirty="0" smtClean="0"/>
          </a:p>
          <a:p>
            <a:r>
              <a:rPr lang="en-US" dirty="0" smtClean="0"/>
              <a:t>Advise </a:t>
            </a:r>
            <a:r>
              <a:rPr lang="en-US" dirty="0"/>
              <a:t>clients to observe for signs and symptoms of bleeding, such as increased heart rate, decreased blood pressure, bruising, petechiae, hematomas, black tarry stools. </a:t>
            </a:r>
            <a:endParaRPr lang="en-US" dirty="0" smtClean="0"/>
          </a:p>
          <a:p>
            <a:r>
              <a:rPr lang="en-US" dirty="0" smtClean="0"/>
              <a:t>Monitor </a:t>
            </a:r>
            <a:r>
              <a:rPr lang="en-US" dirty="0"/>
              <a:t>platelet count. Instruct client to avoid aspirin.</a:t>
            </a:r>
          </a:p>
          <a:p>
            <a:r>
              <a:rPr lang="en-US" dirty="0"/>
              <a:t> </a:t>
            </a:r>
            <a:r>
              <a:rPr lang="en-US" b="1" dirty="0"/>
              <a:t>Neurologic damage </a:t>
            </a:r>
            <a:r>
              <a:rPr lang="en-US" dirty="0"/>
              <a:t>from hematoma formed during spinal or epidural anesthesia </a:t>
            </a:r>
          </a:p>
          <a:p>
            <a:r>
              <a:rPr lang="en-US" b="1" dirty="0"/>
              <a:t>Thrombocytopenia</a:t>
            </a:r>
            <a:r>
              <a:rPr lang="en-US" dirty="0"/>
              <a:t>, as evidenced by low platelet count , Monitor platelets. Discontinue medication for platelet count less than 100,000/mm3 .</a:t>
            </a:r>
          </a:p>
          <a:p>
            <a:r>
              <a:rPr lang="en-US" b="1" dirty="0"/>
              <a:t> Toxicity/overdose; </a:t>
            </a:r>
            <a:r>
              <a:rPr lang="en-US" dirty="0">
                <a:solidFill>
                  <a:prstClr val="black"/>
                </a:solidFill>
              </a:rPr>
              <a:t>Administer </a:t>
            </a:r>
            <a:r>
              <a:rPr lang="en-US" b="1" dirty="0">
                <a:solidFill>
                  <a:prstClr val="black"/>
                </a:solidFill>
              </a:rPr>
              <a:t>protamine sulfate</a:t>
            </a:r>
            <a:endParaRPr lang="en-US" b="1" dirty="0"/>
          </a:p>
        </p:txBody>
      </p:sp>
    </p:spTree>
    <p:extLst>
      <p:ext uri="{BB962C8B-B14F-4D97-AF65-F5344CB8AC3E}">
        <p14:creationId xmlns:p14="http://schemas.microsoft.com/office/powerpoint/2010/main" val="2867014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F1BA2-7BD2-4ECF-AC8E-08C895910689}"/>
              </a:ext>
            </a:extLst>
          </p:cNvPr>
          <p:cNvSpPr>
            <a:spLocks noGrp="1"/>
          </p:cNvSpPr>
          <p:nvPr>
            <p:ph type="title"/>
          </p:nvPr>
        </p:nvSpPr>
        <p:spPr/>
        <p:txBody>
          <a:bodyPr/>
          <a:lstStyle/>
          <a:p>
            <a:r>
              <a:rPr lang="en-US" b="1" dirty="0"/>
              <a:t>Patients education -about OTC drugs</a:t>
            </a:r>
          </a:p>
        </p:txBody>
      </p:sp>
      <p:sp>
        <p:nvSpPr>
          <p:cNvPr id="3" name="Content Placeholder 2">
            <a:extLst>
              <a:ext uri="{FF2B5EF4-FFF2-40B4-BE49-F238E27FC236}">
                <a16:creationId xmlns:a16="http://schemas.microsoft.com/office/drawing/2014/main" xmlns="" id="{769FEA0C-ADEA-4288-8637-6C8D5C2610E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You need to give your attention to all the drugs the patient is  taking whether prescription or OTC.</a:t>
            </a:r>
          </a:p>
          <a:p>
            <a:r>
              <a:rPr lang="en-US" dirty="0">
                <a:latin typeface="Times New Roman" panose="02020603050405020304" pitchFamily="18" charset="0"/>
                <a:cs typeface="Times New Roman" panose="02020603050405020304" pitchFamily="18" charset="0"/>
              </a:rPr>
              <a:t> Caution patient not to treat themselves with OTC drugs.</a:t>
            </a:r>
          </a:p>
          <a:p>
            <a:r>
              <a:rPr lang="en-US" dirty="0">
                <a:latin typeface="Times New Roman" panose="02020603050405020304" pitchFamily="18" charset="0"/>
                <a:cs typeface="Times New Roman" panose="02020603050405020304" pitchFamily="18" charset="0"/>
              </a:rPr>
              <a:t>Inform them that most of the OTC medication contain more than one active ingredient.</a:t>
            </a:r>
          </a:p>
          <a:p>
            <a:r>
              <a:rPr lang="en-US" dirty="0">
                <a:latin typeface="Times New Roman" panose="02020603050405020304" pitchFamily="18" charset="0"/>
                <a:cs typeface="Times New Roman" panose="02020603050405020304" pitchFamily="18" charset="0"/>
              </a:rPr>
              <a:t>Tell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patient that interactions can occur </a:t>
            </a:r>
            <a:r>
              <a:rPr lang="en-US" dirty="0" smtClean="0">
                <a:latin typeface="Times New Roman" panose="02020603050405020304" pitchFamily="18" charset="0"/>
                <a:cs typeface="Times New Roman" panose="02020603050405020304" pitchFamily="18" charset="0"/>
              </a:rPr>
              <a:t>when one </a:t>
            </a:r>
            <a:r>
              <a:rPr lang="en-US" dirty="0">
                <a:latin typeface="Times New Roman" panose="02020603050405020304" pitchFamily="18" charset="0"/>
                <a:cs typeface="Times New Roman" panose="02020603050405020304" pitchFamily="18" charset="0"/>
              </a:rPr>
              <a:t>takes more than one OTC medication at a time or takes one with a prescription drugs.</a:t>
            </a:r>
          </a:p>
        </p:txBody>
      </p:sp>
    </p:spTree>
    <p:extLst>
      <p:ext uri="{BB962C8B-B14F-4D97-AF65-F5344CB8AC3E}">
        <p14:creationId xmlns:p14="http://schemas.microsoft.com/office/powerpoint/2010/main" val="4081966060"/>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979122-ECEA-4106-A393-0A92A1EC395D}"/>
              </a:ext>
            </a:extLst>
          </p:cNvPr>
          <p:cNvSpPr>
            <a:spLocks noGrp="1"/>
          </p:cNvSpPr>
          <p:nvPr>
            <p:ph idx="1"/>
          </p:nvPr>
        </p:nvSpPr>
        <p:spPr>
          <a:xfrm>
            <a:off x="553793" y="425003"/>
            <a:ext cx="8165204" cy="6117464"/>
          </a:xfrm>
        </p:spPr>
        <p:txBody>
          <a:bodyPr>
            <a:noAutofit/>
          </a:bodyPr>
          <a:lstStyle/>
          <a:p>
            <a:r>
              <a:rPr lang="en-US" sz="3200" b="1" dirty="0"/>
              <a:t>Contraindications/Precautions </a:t>
            </a:r>
            <a:endParaRPr lang="en-US" b="1" dirty="0"/>
          </a:p>
          <a:p>
            <a:r>
              <a:rPr lang="en-US" dirty="0"/>
              <a:t> Parenteral anticoagulants are contraindicated in clients with low platelet counts (thrombocytopenia) or uncontrollable bleeding. </a:t>
            </a:r>
          </a:p>
          <a:p>
            <a:r>
              <a:rPr lang="en-US" dirty="0"/>
              <a:t> These medications should not be used during or following surgeries of the eye(s), brain, or spinal cord; lumbar puncture; or regional anesthesia. </a:t>
            </a:r>
          </a:p>
          <a:p>
            <a:r>
              <a:rPr lang="en-US" dirty="0"/>
              <a:t>clients who have</a:t>
            </a:r>
            <a:r>
              <a:rPr lang="en-US" b="1" dirty="0"/>
              <a:t> hemophilia</a:t>
            </a:r>
            <a:r>
              <a:rPr lang="en-US" dirty="0"/>
              <a:t>, increased capillary permeability, dissecting </a:t>
            </a:r>
            <a:r>
              <a:rPr lang="en-US" b="1" dirty="0"/>
              <a:t>aneurysm</a:t>
            </a:r>
            <a:r>
              <a:rPr lang="en-US" dirty="0"/>
              <a:t>, </a:t>
            </a:r>
            <a:r>
              <a:rPr lang="en-US" b="1" dirty="0"/>
              <a:t>peptic ulcer disease</a:t>
            </a:r>
            <a:r>
              <a:rPr lang="en-US" dirty="0"/>
              <a:t>, </a:t>
            </a:r>
            <a:r>
              <a:rPr lang="en-US" b="1" dirty="0"/>
              <a:t>severe hypertension, hepatic</a:t>
            </a:r>
            <a:r>
              <a:rPr lang="en-US" dirty="0"/>
              <a:t> or </a:t>
            </a:r>
            <a:r>
              <a:rPr lang="en-US" b="1" dirty="0"/>
              <a:t>renal disease</a:t>
            </a:r>
            <a:r>
              <a:rPr lang="en-US" dirty="0"/>
              <a:t>, or </a:t>
            </a:r>
            <a:r>
              <a:rPr lang="en-US" b="1" dirty="0"/>
              <a:t>threatened abortion</a:t>
            </a:r>
          </a:p>
          <a:p>
            <a:pPr marL="0" indent="0">
              <a:buNone/>
            </a:pPr>
            <a:r>
              <a:rPr lang="en-US" dirty="0"/>
              <a:t> </a:t>
            </a:r>
            <a:r>
              <a:rPr lang="en-US" b="1" dirty="0"/>
              <a:t>Medication/Food Interactions </a:t>
            </a:r>
          </a:p>
          <a:p>
            <a:r>
              <a:rPr lang="en-US" dirty="0"/>
              <a:t> Anti-platelet agents such as aspirin, NSAIDs, and other anticoagulants may increase risk for bleeding</a:t>
            </a:r>
            <a:r>
              <a:rPr lang="en-US" dirty="0" smtClean="0"/>
              <a:t>. </a:t>
            </a:r>
            <a:endParaRPr lang="en-US" dirty="0"/>
          </a:p>
        </p:txBody>
      </p:sp>
    </p:spTree>
    <p:extLst>
      <p:ext uri="{BB962C8B-B14F-4D97-AF65-F5344CB8AC3E}">
        <p14:creationId xmlns:p14="http://schemas.microsoft.com/office/powerpoint/2010/main" val="182760693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262130"/>
          </a:xfrm>
        </p:spPr>
        <p:txBody>
          <a:bodyPr>
            <a:noAutofit/>
          </a:bodyPr>
          <a:lstStyle/>
          <a:p>
            <a:r>
              <a:rPr lang="en-US" b="1" dirty="0" smtClean="0">
                <a:solidFill>
                  <a:prstClr val="black"/>
                </a:solidFill>
              </a:rPr>
              <a:t>Nursing Administration</a:t>
            </a:r>
            <a:r>
              <a:rPr lang="en-US" b="1" dirty="0">
                <a:solidFill>
                  <a:prstClr val="black"/>
                </a:solidFill>
              </a:rPr>
              <a:t>;</a:t>
            </a:r>
            <a:r>
              <a:rPr lang="en-US" dirty="0">
                <a:solidFill>
                  <a:prstClr val="black"/>
                </a:solidFill>
              </a:rPr>
              <a:t> </a:t>
            </a:r>
            <a:r>
              <a:rPr lang="en-US" b="1" dirty="0">
                <a:solidFill>
                  <a:prstClr val="black"/>
                </a:solidFill>
              </a:rPr>
              <a:t>Heparin </a:t>
            </a:r>
            <a:r>
              <a:rPr lang="en-US" b="1" dirty="0" smtClean="0">
                <a:solidFill>
                  <a:prstClr val="black"/>
                </a:solidFill>
              </a:rPr>
              <a:t>sodium</a:t>
            </a:r>
            <a:endParaRPr lang="en-US" dirty="0"/>
          </a:p>
        </p:txBody>
      </p:sp>
      <p:sp>
        <p:nvSpPr>
          <p:cNvPr id="3" name="Content Placeholder 2">
            <a:extLst>
              <a:ext uri="{FF2B5EF4-FFF2-40B4-BE49-F238E27FC236}">
                <a16:creationId xmlns:a16="http://schemas.microsoft.com/office/drawing/2014/main" xmlns="" id="{FB515190-547D-4B90-82CD-6F685C66E261}"/>
              </a:ext>
            </a:extLst>
          </p:cNvPr>
          <p:cNvSpPr>
            <a:spLocks noGrp="1"/>
          </p:cNvSpPr>
          <p:nvPr>
            <p:ph idx="1"/>
          </p:nvPr>
        </p:nvSpPr>
        <p:spPr>
          <a:xfrm>
            <a:off x="628650" y="1171977"/>
            <a:ext cx="8128984" cy="5396248"/>
          </a:xfrm>
        </p:spPr>
        <p:txBody>
          <a:bodyPr>
            <a:noAutofit/>
          </a:bodyPr>
          <a:lstStyle/>
          <a:p>
            <a:r>
              <a:rPr lang="en-US" dirty="0" smtClean="0">
                <a:solidFill>
                  <a:prstClr val="black"/>
                </a:solidFill>
              </a:rPr>
              <a:t>Obtain </a:t>
            </a:r>
            <a:r>
              <a:rPr lang="en-US" dirty="0">
                <a:solidFill>
                  <a:prstClr val="black"/>
                </a:solidFill>
              </a:rPr>
              <a:t>the client’s baseline vital signs. </a:t>
            </a:r>
          </a:p>
          <a:p>
            <a:pPr lvl="0"/>
            <a:r>
              <a:rPr lang="en-US" dirty="0">
                <a:solidFill>
                  <a:prstClr val="black"/>
                </a:solidFill>
              </a:rPr>
              <a:t> Obtain baseline and monitor complete blood count (CBC), platelet count, and hematocrit levels. </a:t>
            </a:r>
          </a:p>
          <a:p>
            <a:pPr lvl="0"/>
            <a:r>
              <a:rPr lang="en-US" dirty="0">
                <a:solidFill>
                  <a:prstClr val="black"/>
                </a:solidFill>
              </a:rPr>
              <a:t> Read label carefully. Heparin is dispensed in units and in different concentrations. </a:t>
            </a:r>
          </a:p>
          <a:p>
            <a:pPr lvl="0"/>
            <a:r>
              <a:rPr lang="en-US" dirty="0">
                <a:solidFill>
                  <a:prstClr val="black"/>
                </a:solidFill>
              </a:rPr>
              <a:t> Check dosages with another nurse before administration. </a:t>
            </a:r>
          </a:p>
          <a:p>
            <a:pPr lvl="0"/>
            <a:r>
              <a:rPr lang="en-US" dirty="0">
                <a:solidFill>
                  <a:prstClr val="black"/>
                </a:solidFill>
              </a:rPr>
              <a:t>Use an infusion pump for continuous IV administration. Monitor rate of infusion every 30 to 60 min. </a:t>
            </a:r>
          </a:p>
          <a:p>
            <a:pPr lvl="0"/>
            <a:r>
              <a:rPr lang="en-US" dirty="0">
                <a:solidFill>
                  <a:prstClr val="black"/>
                </a:solidFill>
              </a:rPr>
              <a:t>Monitor PTT every 4 to 6 hr. until appropriate dose is determined, then monitor daily. </a:t>
            </a:r>
          </a:p>
        </p:txBody>
      </p:sp>
    </p:spTree>
    <p:extLst>
      <p:ext uri="{BB962C8B-B14F-4D97-AF65-F5344CB8AC3E}">
        <p14:creationId xmlns:p14="http://schemas.microsoft.com/office/powerpoint/2010/main" val="420370153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3184"/>
            <a:ext cx="7886700" cy="734096"/>
          </a:xfrm>
        </p:spPr>
        <p:txBody>
          <a:bodyPr>
            <a:normAutofit/>
          </a:bodyPr>
          <a:lstStyle/>
          <a:p>
            <a:r>
              <a:rPr lang="en-US" b="1" dirty="0" err="1" smtClean="0"/>
              <a:t>Cont</a:t>
            </a:r>
            <a:r>
              <a:rPr lang="en-US" b="1" dirty="0" smtClean="0"/>
              <a:t>’ </a:t>
            </a:r>
            <a:endParaRPr lang="en-US" b="1" dirty="0"/>
          </a:p>
        </p:txBody>
      </p:sp>
      <p:sp>
        <p:nvSpPr>
          <p:cNvPr id="3" name="Content Placeholder 2"/>
          <p:cNvSpPr>
            <a:spLocks noGrp="1"/>
          </p:cNvSpPr>
          <p:nvPr>
            <p:ph idx="1"/>
          </p:nvPr>
        </p:nvSpPr>
        <p:spPr>
          <a:xfrm>
            <a:off x="515155" y="927280"/>
            <a:ext cx="8216721" cy="5249683"/>
          </a:xfrm>
        </p:spPr>
        <p:txBody>
          <a:bodyPr>
            <a:noAutofit/>
          </a:bodyPr>
          <a:lstStyle/>
          <a:p>
            <a:pPr lvl="0"/>
            <a:r>
              <a:rPr lang="en-US" dirty="0">
                <a:solidFill>
                  <a:prstClr val="black"/>
                </a:solidFill>
              </a:rPr>
              <a:t>For subcutaneous injections, use a 20 to 22 gauge needle to withdraw medication from the vial. Then, change the needle to a smaller needle (gauge 25 or 26, 1/2 to 5/8 in length). </a:t>
            </a:r>
          </a:p>
          <a:p>
            <a:pPr lvl="0"/>
            <a:r>
              <a:rPr lang="en-US" dirty="0">
                <a:solidFill>
                  <a:prstClr val="black"/>
                </a:solidFill>
              </a:rPr>
              <a:t> Administer deep subcutaneous injections in the abdomen ensuring a distance of 2 inches from the umbilicus. Do not aspirate. </a:t>
            </a:r>
          </a:p>
          <a:p>
            <a:pPr lvl="0"/>
            <a:r>
              <a:rPr lang="en-US" dirty="0">
                <a:solidFill>
                  <a:prstClr val="black"/>
                </a:solidFill>
              </a:rPr>
              <a:t> Apply pressure for 1 to 2 min after the injection. Rotate and record injection sites. </a:t>
            </a:r>
          </a:p>
          <a:p>
            <a:pPr lvl="0"/>
            <a:r>
              <a:rPr lang="en-US" dirty="0">
                <a:solidFill>
                  <a:prstClr val="black"/>
                </a:solidFill>
              </a:rPr>
              <a:t> Instruct clients to monitor for signs of bleeding (bruising, gums bleeding, abdominal pain, nose bleeds, coffee-ground emesis and tarry stools). </a:t>
            </a:r>
          </a:p>
        </p:txBody>
      </p:sp>
    </p:spTree>
    <p:extLst>
      <p:ext uri="{BB962C8B-B14F-4D97-AF65-F5344CB8AC3E}">
        <p14:creationId xmlns:p14="http://schemas.microsoft.com/office/powerpoint/2010/main" val="367590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 </a:t>
            </a:r>
            <a:endParaRPr lang="en-US" dirty="0"/>
          </a:p>
        </p:txBody>
      </p:sp>
      <p:sp>
        <p:nvSpPr>
          <p:cNvPr id="3" name="Content Placeholder 2"/>
          <p:cNvSpPr>
            <a:spLocks noGrp="1"/>
          </p:cNvSpPr>
          <p:nvPr>
            <p:ph idx="1"/>
          </p:nvPr>
        </p:nvSpPr>
        <p:spPr/>
        <p:txBody>
          <a:bodyPr/>
          <a:lstStyle/>
          <a:p>
            <a:pPr lvl="0"/>
            <a:r>
              <a:rPr lang="en-US" dirty="0">
                <a:solidFill>
                  <a:prstClr val="black"/>
                </a:solidFill>
              </a:rPr>
              <a:t>Instruct clients not to take over-the-counter NSAIDs, aspirin, or medications containing salicylates. </a:t>
            </a:r>
          </a:p>
          <a:p>
            <a:pPr lvl="0"/>
            <a:r>
              <a:rPr lang="en-US" dirty="0">
                <a:solidFill>
                  <a:prstClr val="black"/>
                </a:solidFill>
              </a:rPr>
              <a:t> Advise clients to use an electric razor for shaving and a soft toothbrush.</a:t>
            </a:r>
          </a:p>
          <a:p>
            <a:endParaRPr lang="en-US" dirty="0"/>
          </a:p>
          <a:p>
            <a:endParaRPr lang="en-US" dirty="0"/>
          </a:p>
          <a:p>
            <a:endParaRPr lang="en-US" dirty="0"/>
          </a:p>
        </p:txBody>
      </p:sp>
    </p:spTree>
    <p:extLst>
      <p:ext uri="{BB962C8B-B14F-4D97-AF65-F5344CB8AC3E}">
        <p14:creationId xmlns:p14="http://schemas.microsoft.com/office/powerpoint/2010/main" val="3044707588"/>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2FAE4-2E9B-4ADF-950F-5F39A4633B69}"/>
              </a:ext>
            </a:extLst>
          </p:cNvPr>
          <p:cNvSpPr>
            <a:spLocks noGrp="1"/>
          </p:cNvSpPr>
          <p:nvPr>
            <p:ph type="title"/>
          </p:nvPr>
        </p:nvSpPr>
        <p:spPr>
          <a:xfrm>
            <a:off x="628650" y="115910"/>
            <a:ext cx="7886700" cy="716699"/>
          </a:xfrm>
        </p:spPr>
        <p:txBody>
          <a:bodyPr/>
          <a:lstStyle/>
          <a:p>
            <a:r>
              <a:rPr lang="en-US" b="1" dirty="0"/>
              <a:t>ORAL ANTI COAGULANTS</a:t>
            </a:r>
          </a:p>
        </p:txBody>
      </p:sp>
      <p:sp>
        <p:nvSpPr>
          <p:cNvPr id="3" name="Content Placeholder 2">
            <a:extLst>
              <a:ext uri="{FF2B5EF4-FFF2-40B4-BE49-F238E27FC236}">
                <a16:creationId xmlns:a16="http://schemas.microsoft.com/office/drawing/2014/main" xmlns="" id="{ECFCF6A3-ED35-450D-9F32-E1ED2C8568E8}"/>
              </a:ext>
            </a:extLst>
          </p:cNvPr>
          <p:cNvSpPr>
            <a:spLocks noGrp="1"/>
          </p:cNvSpPr>
          <p:nvPr>
            <p:ph idx="1"/>
          </p:nvPr>
        </p:nvSpPr>
        <p:spPr>
          <a:xfrm>
            <a:off x="515155" y="978794"/>
            <a:ext cx="8229599" cy="5692461"/>
          </a:xfrm>
        </p:spPr>
        <p:txBody>
          <a:bodyPr>
            <a:normAutofit lnSpcReduction="10000"/>
          </a:bodyPr>
          <a:lstStyle/>
          <a:p>
            <a:r>
              <a:rPr lang="en-US" dirty="0"/>
              <a:t>These are the most commonly used oral anti coagulants;</a:t>
            </a:r>
          </a:p>
          <a:p>
            <a:r>
              <a:rPr lang="en-US" dirty="0"/>
              <a:t>Warfarin,</a:t>
            </a:r>
          </a:p>
          <a:p>
            <a:r>
              <a:rPr lang="en-US" dirty="0"/>
              <a:t>Dicoumarol, </a:t>
            </a:r>
          </a:p>
          <a:p>
            <a:r>
              <a:rPr lang="en-US" dirty="0"/>
              <a:t>Acenocoumarol</a:t>
            </a:r>
          </a:p>
          <a:p>
            <a:pPr marL="0" indent="0">
              <a:buNone/>
            </a:pPr>
            <a:r>
              <a:rPr lang="en-US" b="1" dirty="0"/>
              <a:t>Mechanism of action</a:t>
            </a:r>
          </a:p>
          <a:p>
            <a:pPr marL="0" indent="0">
              <a:buNone/>
            </a:pPr>
            <a:r>
              <a:rPr lang="en-US" dirty="0"/>
              <a:t>Vitamin K antagonist; these agents inhibit the liver synthesis of vitamin K clotting factor II,VII, IX, X</a:t>
            </a:r>
            <a:r>
              <a:rPr lang="en-US" dirty="0" smtClean="0"/>
              <a:t>.</a:t>
            </a:r>
          </a:p>
          <a:p>
            <a:pPr marL="0" indent="0">
              <a:buNone/>
            </a:pPr>
            <a:r>
              <a:rPr lang="en-US" b="1" dirty="0"/>
              <a:t>Advantages over heparin</a:t>
            </a:r>
          </a:p>
          <a:p>
            <a:r>
              <a:rPr lang="en-US" dirty="0"/>
              <a:t>Bioavailability is almost 100 percent.</a:t>
            </a:r>
          </a:p>
          <a:p>
            <a:r>
              <a:rPr lang="en-US" dirty="0"/>
              <a:t>Low volume distribution, </a:t>
            </a:r>
          </a:p>
          <a:p>
            <a:r>
              <a:rPr lang="en-US" dirty="0"/>
              <a:t>Long half life</a:t>
            </a:r>
            <a:r>
              <a:rPr lang="en-US" dirty="0" smtClean="0"/>
              <a:t>.</a:t>
            </a:r>
            <a:endParaRPr lang="en-US" dirty="0"/>
          </a:p>
        </p:txBody>
      </p:sp>
    </p:spTree>
    <p:extLst>
      <p:ext uri="{BB962C8B-B14F-4D97-AF65-F5344CB8AC3E}">
        <p14:creationId xmlns:p14="http://schemas.microsoft.com/office/powerpoint/2010/main" val="317065681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5A8521-B4AB-4822-8065-2AEBEF7488E4}"/>
              </a:ext>
            </a:extLst>
          </p:cNvPr>
          <p:cNvSpPr>
            <a:spLocks noGrp="1"/>
          </p:cNvSpPr>
          <p:nvPr>
            <p:ph idx="1"/>
          </p:nvPr>
        </p:nvSpPr>
        <p:spPr>
          <a:xfrm>
            <a:off x="628649" y="180303"/>
            <a:ext cx="8051711" cy="6413679"/>
          </a:xfrm>
        </p:spPr>
        <p:txBody>
          <a:bodyPr>
            <a:noAutofit/>
          </a:bodyPr>
          <a:lstStyle/>
          <a:p>
            <a:pPr marL="0" indent="0">
              <a:buNone/>
            </a:pPr>
            <a:r>
              <a:rPr lang="en-US" b="1" dirty="0" smtClean="0"/>
              <a:t>Pharmacokinetics</a:t>
            </a:r>
            <a:endParaRPr lang="en-US" b="1" dirty="0"/>
          </a:p>
          <a:p>
            <a:r>
              <a:rPr lang="en-US" dirty="0"/>
              <a:t>Produces delayed action, </a:t>
            </a:r>
          </a:p>
          <a:p>
            <a:r>
              <a:rPr lang="en-US" dirty="0"/>
              <a:t>possibility of genetic resistance</a:t>
            </a:r>
          </a:p>
          <a:p>
            <a:pPr marL="0" indent="0">
              <a:buNone/>
            </a:pPr>
            <a:r>
              <a:rPr lang="en-US" b="1" dirty="0"/>
              <a:t>Clinical indication</a:t>
            </a:r>
          </a:p>
          <a:p>
            <a:r>
              <a:rPr lang="en-US" dirty="0"/>
              <a:t>Treatment deep venous thrombosis.</a:t>
            </a:r>
          </a:p>
          <a:p>
            <a:r>
              <a:rPr lang="en-US" dirty="0"/>
              <a:t>Pulmonary embolism</a:t>
            </a:r>
          </a:p>
          <a:p>
            <a:r>
              <a:rPr lang="en-US" dirty="0"/>
              <a:t>Prevent blood clotting in patients with thrombophlebitis, pulmonary embolism and embolism from arterial fibrillation</a:t>
            </a:r>
            <a:r>
              <a:rPr lang="en-US" dirty="0" smtClean="0"/>
              <a:t>.</a:t>
            </a:r>
          </a:p>
          <a:p>
            <a:pPr marL="0" indent="0">
              <a:buNone/>
            </a:pPr>
            <a:r>
              <a:rPr lang="en-US" b="1" dirty="0"/>
              <a:t>Contraindication /precaution</a:t>
            </a:r>
            <a:r>
              <a:rPr lang="en-US" b="1" dirty="0">
                <a:solidFill>
                  <a:prstClr val="black"/>
                </a:solidFill>
              </a:rPr>
              <a:t> </a:t>
            </a:r>
          </a:p>
          <a:p>
            <a:r>
              <a:rPr lang="en-US" dirty="0">
                <a:solidFill>
                  <a:prstClr val="black"/>
                </a:solidFill>
              </a:rPr>
              <a:t>Not given to pregnant women because it crosses</a:t>
            </a:r>
            <a:r>
              <a:rPr lang="en-US" dirty="0"/>
              <a:t> the placenta barrier, it is teratogenic, and can cause an a abortion</a:t>
            </a:r>
            <a:r>
              <a:rPr lang="en-US" dirty="0" smtClean="0"/>
              <a:t>.</a:t>
            </a:r>
            <a:endParaRPr lang="en-US" dirty="0"/>
          </a:p>
        </p:txBody>
      </p:sp>
    </p:spTree>
    <p:extLst>
      <p:ext uri="{BB962C8B-B14F-4D97-AF65-F5344CB8AC3E}">
        <p14:creationId xmlns:p14="http://schemas.microsoft.com/office/powerpoint/2010/main" val="4103771000"/>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A8599F-1BA2-4AEC-B9F1-ED39B9E866B4}"/>
              </a:ext>
            </a:extLst>
          </p:cNvPr>
          <p:cNvSpPr>
            <a:spLocks noGrp="1"/>
          </p:cNvSpPr>
          <p:nvPr>
            <p:ph idx="1"/>
          </p:nvPr>
        </p:nvSpPr>
        <p:spPr>
          <a:xfrm>
            <a:off x="628650" y="386366"/>
            <a:ext cx="7884285" cy="6091707"/>
          </a:xfrm>
        </p:spPr>
        <p:txBody>
          <a:bodyPr>
            <a:noAutofit/>
          </a:bodyPr>
          <a:lstStyle/>
          <a:p>
            <a:pPr marL="0" indent="0">
              <a:buNone/>
            </a:pPr>
            <a:r>
              <a:rPr lang="en-US" dirty="0" smtClean="0"/>
              <a:t>Not </a:t>
            </a:r>
            <a:r>
              <a:rPr lang="en-US" dirty="0"/>
              <a:t>given to patients with bleeding disorders e.g. hemophilia, peptic ulcer, sever renal/ liver disease and eclampsia.</a:t>
            </a:r>
          </a:p>
          <a:p>
            <a:pPr marL="0" indent="0">
              <a:buNone/>
            </a:pPr>
            <a:r>
              <a:rPr lang="en-US" b="1" dirty="0" smtClean="0"/>
              <a:t>Monitoring</a:t>
            </a:r>
            <a:endParaRPr lang="en-US" b="1" dirty="0"/>
          </a:p>
          <a:p>
            <a:r>
              <a:rPr lang="en-US" dirty="0"/>
              <a:t>Monitor prothrombin time usually done before administering the dose.</a:t>
            </a:r>
          </a:p>
          <a:p>
            <a:r>
              <a:rPr lang="en-US" dirty="0"/>
              <a:t>The PT SHOULD BE 1.5-2.5 times the reference value to be therapeutic</a:t>
            </a:r>
          </a:p>
          <a:p>
            <a:r>
              <a:rPr lang="en-US" dirty="0"/>
              <a:t>If it is below the recommended range warfarin should be increased</a:t>
            </a:r>
            <a:r>
              <a:rPr lang="en-US" dirty="0" smtClean="0"/>
              <a:t>.</a:t>
            </a:r>
          </a:p>
          <a:p>
            <a:r>
              <a:rPr lang="en-US" dirty="0"/>
              <a:t>If it above the recommended range warfarin should be decreased</a:t>
            </a:r>
            <a:r>
              <a:rPr lang="en-US" dirty="0" smtClean="0"/>
              <a:t>.</a:t>
            </a:r>
            <a:endParaRPr lang="en-US" dirty="0"/>
          </a:p>
        </p:txBody>
      </p:sp>
    </p:spTree>
    <p:extLst>
      <p:ext uri="{BB962C8B-B14F-4D97-AF65-F5344CB8AC3E}">
        <p14:creationId xmlns:p14="http://schemas.microsoft.com/office/powerpoint/2010/main" val="347855344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C901FB-F56D-4544-94D1-46C09D83C7B7}"/>
              </a:ext>
            </a:extLst>
          </p:cNvPr>
          <p:cNvSpPr>
            <a:spLocks noGrp="1"/>
          </p:cNvSpPr>
          <p:nvPr>
            <p:ph idx="1"/>
          </p:nvPr>
        </p:nvSpPr>
        <p:spPr>
          <a:xfrm>
            <a:off x="502277" y="450761"/>
            <a:ext cx="8358388" cy="6220494"/>
          </a:xfrm>
        </p:spPr>
        <p:txBody>
          <a:bodyPr>
            <a:noAutofit/>
          </a:bodyPr>
          <a:lstStyle/>
          <a:p>
            <a:pPr marL="0" indent="0">
              <a:buNone/>
            </a:pPr>
            <a:r>
              <a:rPr lang="en-US" b="1" dirty="0" smtClean="0"/>
              <a:t>Adverse </a:t>
            </a:r>
            <a:r>
              <a:rPr lang="en-US" b="1" dirty="0"/>
              <a:t>effects of warfarin</a:t>
            </a:r>
          </a:p>
          <a:p>
            <a:r>
              <a:rPr lang="en-US" dirty="0"/>
              <a:t>Hematologic effects: increased bleeding, thrombocytopenia</a:t>
            </a:r>
          </a:p>
          <a:p>
            <a:r>
              <a:rPr lang="en-US" dirty="0"/>
              <a:t>Anorexia, nausea, vomiting, diarrhoea and dermatitis.</a:t>
            </a:r>
          </a:p>
          <a:p>
            <a:r>
              <a:rPr lang="en-US" dirty="0"/>
              <a:t>Hemorrhage</a:t>
            </a:r>
          </a:p>
          <a:p>
            <a:r>
              <a:rPr lang="en-US" dirty="0"/>
              <a:t>Interference with bone formation in early pregnancy</a:t>
            </a:r>
          </a:p>
          <a:p>
            <a:pPr marL="0" indent="0">
              <a:buNone/>
            </a:pPr>
            <a:r>
              <a:rPr lang="en-US" b="1" dirty="0"/>
              <a:t>Drug interaction</a:t>
            </a:r>
          </a:p>
          <a:p>
            <a:pPr marL="0" indent="0">
              <a:buNone/>
            </a:pPr>
            <a:r>
              <a:rPr lang="en-US" b="1" dirty="0"/>
              <a:t>Potentiation activity</a:t>
            </a:r>
          </a:p>
          <a:p>
            <a:r>
              <a:rPr lang="en-US" dirty="0"/>
              <a:t>Inhibition of metabolism: chloramphenicol, ciprofloxacin, cotrimoxazole, cimetidine. </a:t>
            </a:r>
          </a:p>
          <a:p>
            <a:r>
              <a:rPr lang="en-US" dirty="0"/>
              <a:t>Displacement from plasma protein; ethacrynic acid.</a:t>
            </a:r>
          </a:p>
          <a:p>
            <a:r>
              <a:rPr lang="en-US" dirty="0"/>
              <a:t>Platelet function inhibition; NSAIDs (Aspirin</a:t>
            </a:r>
            <a:r>
              <a:rPr lang="en-US" dirty="0" smtClean="0"/>
              <a:t>)</a:t>
            </a:r>
            <a:endParaRPr lang="en-US" dirty="0"/>
          </a:p>
        </p:txBody>
      </p:sp>
    </p:spTree>
    <p:extLst>
      <p:ext uri="{BB962C8B-B14F-4D97-AF65-F5344CB8AC3E}">
        <p14:creationId xmlns:p14="http://schemas.microsoft.com/office/powerpoint/2010/main" val="3224141646"/>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pPr marL="0" indent="0">
              <a:buNone/>
            </a:pPr>
            <a:r>
              <a:rPr lang="en-US" b="1" dirty="0" smtClean="0"/>
              <a:t>Retarded </a:t>
            </a:r>
            <a:r>
              <a:rPr lang="en-US" b="1" dirty="0"/>
              <a:t>activity</a:t>
            </a:r>
          </a:p>
          <a:p>
            <a:r>
              <a:rPr lang="en-US" dirty="0"/>
              <a:t>inhibition of absorption; Sucralfate</a:t>
            </a:r>
          </a:p>
          <a:p>
            <a:r>
              <a:rPr lang="en-US" dirty="0"/>
              <a:t>Enzyme induction; barbiturates, carbamazepine, rifampicin</a:t>
            </a:r>
          </a:p>
          <a:p>
            <a:endParaRPr lang="en-US" dirty="0"/>
          </a:p>
        </p:txBody>
      </p:sp>
    </p:spTree>
    <p:extLst>
      <p:ext uri="{BB962C8B-B14F-4D97-AF65-F5344CB8AC3E}">
        <p14:creationId xmlns:p14="http://schemas.microsoft.com/office/powerpoint/2010/main" val="271024313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833479-E6FB-49D7-8602-E105B86DC3DC}"/>
              </a:ext>
            </a:extLst>
          </p:cNvPr>
          <p:cNvSpPr>
            <a:spLocks noGrp="1"/>
          </p:cNvSpPr>
          <p:nvPr>
            <p:ph idx="1"/>
          </p:nvPr>
        </p:nvSpPr>
        <p:spPr>
          <a:xfrm>
            <a:off x="628649" y="515155"/>
            <a:ext cx="8000195" cy="5628068"/>
          </a:xfrm>
        </p:spPr>
        <p:txBody>
          <a:bodyPr>
            <a:normAutofit/>
          </a:bodyPr>
          <a:lstStyle/>
          <a:p>
            <a:pPr marL="0" indent="0">
              <a:buNone/>
            </a:pPr>
            <a:r>
              <a:rPr lang="en-US" b="1" dirty="0" err="1" smtClean="0"/>
              <a:t>Acenocoumarol</a:t>
            </a:r>
            <a:endParaRPr lang="en-US" b="1" dirty="0"/>
          </a:p>
          <a:p>
            <a:r>
              <a:rPr lang="en-US" dirty="0"/>
              <a:t>take 2-3 DAYS.</a:t>
            </a:r>
          </a:p>
          <a:p>
            <a:pPr marL="0" indent="0">
              <a:buNone/>
            </a:pPr>
            <a:r>
              <a:rPr lang="en-US" b="1" dirty="0"/>
              <a:t>Indication</a:t>
            </a:r>
          </a:p>
          <a:p>
            <a:r>
              <a:rPr lang="en-US" dirty="0"/>
              <a:t>Arterial fibrillation, </a:t>
            </a:r>
          </a:p>
          <a:p>
            <a:r>
              <a:rPr lang="en-US" dirty="0"/>
              <a:t>pulmonary embolism, </a:t>
            </a:r>
          </a:p>
          <a:p>
            <a:r>
              <a:rPr lang="en-US" dirty="0"/>
              <a:t>prophylaxis following insertion of heart valve.</a:t>
            </a:r>
          </a:p>
          <a:p>
            <a:pPr marL="0" indent="0">
              <a:buNone/>
            </a:pPr>
            <a:r>
              <a:rPr lang="en-US" dirty="0"/>
              <a:t> </a:t>
            </a:r>
            <a:r>
              <a:rPr lang="en-US" b="1" dirty="0"/>
              <a:t>adverse drug reaction</a:t>
            </a:r>
          </a:p>
          <a:p>
            <a:pPr marL="0" indent="0">
              <a:buNone/>
            </a:pPr>
            <a:r>
              <a:rPr lang="en-US" dirty="0"/>
              <a:t>Alopecia, diarrhoea, hepatic dysfunction, pancreatitis vomiting</a:t>
            </a:r>
          </a:p>
        </p:txBody>
      </p:sp>
    </p:spTree>
    <p:extLst>
      <p:ext uri="{BB962C8B-B14F-4D97-AF65-F5344CB8AC3E}">
        <p14:creationId xmlns:p14="http://schemas.microsoft.com/office/powerpoint/2010/main" val="3621499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4C52C-7F33-4E67-A3A4-D22049246F53}"/>
              </a:ext>
            </a:extLst>
          </p:cNvPr>
          <p:cNvSpPr>
            <a:spLocks noGrp="1"/>
          </p:cNvSpPr>
          <p:nvPr>
            <p:ph type="title"/>
          </p:nvPr>
        </p:nvSpPr>
        <p:spPr/>
        <p:txBody>
          <a:bodyPr/>
          <a:lstStyle/>
          <a:p>
            <a:r>
              <a:rPr lang="en-US" dirty="0"/>
              <a:t> </a:t>
            </a:r>
            <a:r>
              <a:rPr lang="en-US" b="1" dirty="0"/>
              <a:t>patients  education  about drugs –prescription drugs </a:t>
            </a:r>
          </a:p>
        </p:txBody>
      </p:sp>
      <p:sp>
        <p:nvSpPr>
          <p:cNvPr id="3" name="Content Placeholder 2">
            <a:extLst>
              <a:ext uri="{FF2B5EF4-FFF2-40B4-BE49-F238E27FC236}">
                <a16:creationId xmlns:a16="http://schemas.microsoft.com/office/drawing/2014/main" xmlns="" id="{B6A0D7B7-1978-408F-A43F-E3D5EDEB6DF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Inform patient about special consideration  and drug safety precaution.</a:t>
            </a:r>
          </a:p>
          <a:p>
            <a:r>
              <a:rPr lang="en-US" dirty="0">
                <a:latin typeface="Times New Roman" panose="02020603050405020304" pitchFamily="18" charset="0"/>
                <a:cs typeface="Times New Roman" panose="02020603050405020304" pitchFamily="18" charset="0"/>
              </a:rPr>
              <a:t>Encourage: complete medication list complete adverse reaction list.</a:t>
            </a:r>
          </a:p>
          <a:p>
            <a:r>
              <a:rPr lang="en-US" dirty="0">
                <a:latin typeface="Times New Roman" panose="02020603050405020304" pitchFamily="18" charset="0"/>
                <a:cs typeface="Times New Roman" panose="02020603050405020304" pitchFamily="18" charset="0"/>
              </a:rPr>
              <a:t>Patients compliance.</a:t>
            </a:r>
          </a:p>
        </p:txBody>
      </p:sp>
    </p:spTree>
    <p:extLst>
      <p:ext uri="{BB962C8B-B14F-4D97-AF65-F5344CB8AC3E}">
        <p14:creationId xmlns:p14="http://schemas.microsoft.com/office/powerpoint/2010/main" val="22794046"/>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20FA8D-B0CD-4F1B-851D-8F26F5F46781}"/>
              </a:ext>
            </a:extLst>
          </p:cNvPr>
          <p:cNvSpPr>
            <a:spLocks noGrp="1"/>
          </p:cNvSpPr>
          <p:nvPr>
            <p:ph idx="1"/>
          </p:nvPr>
        </p:nvSpPr>
        <p:spPr>
          <a:xfrm>
            <a:off x="646235" y="283335"/>
            <a:ext cx="8162914" cy="6168979"/>
          </a:xfrm>
        </p:spPr>
        <p:txBody>
          <a:bodyPr>
            <a:noAutofit/>
          </a:bodyPr>
          <a:lstStyle/>
          <a:p>
            <a:pPr marL="0" indent="0">
              <a:buNone/>
            </a:pPr>
            <a:r>
              <a:rPr lang="en-US" b="1" dirty="0"/>
              <a:t>Nursing Administration  of warfarin</a:t>
            </a:r>
          </a:p>
          <a:p>
            <a:r>
              <a:rPr lang="en-US" dirty="0"/>
              <a:t> Administration is usually oral, once daily. </a:t>
            </a:r>
          </a:p>
          <a:p>
            <a:r>
              <a:rPr lang="en-US" dirty="0"/>
              <a:t>Obtain the client’s baseline vital signs. </a:t>
            </a:r>
          </a:p>
          <a:p>
            <a:r>
              <a:rPr lang="en-US" dirty="0"/>
              <a:t> Monitor PT levels (therapeutic level 18 to 24 sec) and INR levels (therapeutic levels 2 to 3). INR levels are the most accurate. Hold dose and notify the provider if these levels exceed therapeutic ranges. </a:t>
            </a:r>
          </a:p>
          <a:p>
            <a:r>
              <a:rPr lang="en-US" dirty="0"/>
              <a:t> Obtain baseline and monitor CBC, platelet count, and Hct levels. </a:t>
            </a:r>
          </a:p>
          <a:p>
            <a:r>
              <a:rPr lang="en-US" dirty="0"/>
              <a:t> Instruct clients that anticoagulant effects may take 8 to 12 </a:t>
            </a:r>
            <a:r>
              <a:rPr lang="en-US" dirty="0" err="1"/>
              <a:t>hr</a:t>
            </a:r>
            <a:r>
              <a:rPr lang="en-US" dirty="0"/>
              <a:t> and full therapeutic effect is not achieved for 3 to 5 days. For clients in the hospital setting, explain the need for continued heparin infusion when starting oral warfarin. </a:t>
            </a:r>
          </a:p>
        </p:txBody>
      </p:sp>
    </p:spTree>
    <p:extLst>
      <p:ext uri="{BB962C8B-B14F-4D97-AF65-F5344CB8AC3E}">
        <p14:creationId xmlns:p14="http://schemas.microsoft.com/office/powerpoint/2010/main" val="23138667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3820"/>
          </a:xfrm>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28649" y="978794"/>
            <a:ext cx="8141863" cy="5563674"/>
          </a:xfrm>
        </p:spPr>
        <p:txBody>
          <a:bodyPr>
            <a:normAutofit lnSpcReduction="10000"/>
          </a:bodyPr>
          <a:lstStyle/>
          <a:p>
            <a:r>
              <a:rPr lang="en-US" dirty="0"/>
              <a:t>Advise clients that anticoagulation effects can persist for up to 5 days following discontinuation of medication because of long half-life. </a:t>
            </a:r>
          </a:p>
          <a:p>
            <a:r>
              <a:rPr lang="en-US" dirty="0"/>
              <a:t> Advise clients to avoid alcohol and over-the-counter and non-prescription medications to prevent adverse effects and medication interactions, such as risk of bleeding. </a:t>
            </a:r>
          </a:p>
          <a:p>
            <a:r>
              <a:rPr lang="en-US" dirty="0"/>
              <a:t>Advise clients to employ </a:t>
            </a:r>
            <a:r>
              <a:rPr lang="en-US" dirty="0" err="1"/>
              <a:t>nonmedication</a:t>
            </a:r>
            <a:r>
              <a:rPr lang="en-US" dirty="0"/>
              <a:t> measures to avoid development of thrombi, including avoiding sitting for prolonged periods of time, not wearing constricting clothing, and elevating and moving legs when sitting. </a:t>
            </a:r>
          </a:p>
          <a:p>
            <a:r>
              <a:rPr lang="en-US" dirty="0"/>
              <a:t> Advise clients to wear a medical alert bracelet indicating warfarin use</a:t>
            </a:r>
            <a:r>
              <a:rPr lang="en-US" dirty="0" smtClean="0"/>
              <a:t>.</a:t>
            </a:r>
            <a:endParaRPr lang="en-US" dirty="0"/>
          </a:p>
        </p:txBody>
      </p:sp>
    </p:spTree>
    <p:extLst>
      <p:ext uri="{BB962C8B-B14F-4D97-AF65-F5344CB8AC3E}">
        <p14:creationId xmlns:p14="http://schemas.microsoft.com/office/powerpoint/2010/main" val="329425256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CDC274-C779-40B8-8AD2-8FAB1D6CF6BF}"/>
              </a:ext>
            </a:extLst>
          </p:cNvPr>
          <p:cNvSpPr>
            <a:spLocks noGrp="1"/>
          </p:cNvSpPr>
          <p:nvPr>
            <p:ph idx="1"/>
          </p:nvPr>
        </p:nvSpPr>
        <p:spPr>
          <a:xfrm>
            <a:off x="463640" y="296214"/>
            <a:ext cx="8345510" cy="6362163"/>
          </a:xfrm>
        </p:spPr>
        <p:txBody>
          <a:bodyPr>
            <a:normAutofit lnSpcReduction="10000"/>
          </a:bodyPr>
          <a:lstStyle/>
          <a:p>
            <a:r>
              <a:rPr lang="en-US" dirty="0" smtClean="0"/>
              <a:t>Be </a:t>
            </a:r>
            <a:r>
              <a:rPr lang="en-US" dirty="0"/>
              <a:t>prepared to administer vitamin K for warfarin overdose. </a:t>
            </a:r>
          </a:p>
          <a:p>
            <a:r>
              <a:rPr lang="en-US" dirty="0"/>
              <a:t>Teach clients to self-monitor PT and INR at home as appropriate. </a:t>
            </a:r>
          </a:p>
          <a:p>
            <a:r>
              <a:rPr lang="en-US" dirty="0"/>
              <a:t>Advise clients to record dosage, route, and time of warfarin administration on a daily basis. </a:t>
            </a:r>
          </a:p>
          <a:p>
            <a:r>
              <a:rPr lang="en-US" dirty="0"/>
              <a:t> Plan for frequent PT monitoring for clients who are prescribed medications that interact with warfarin. The client is at greatest risk for harm when the interacting medication is being deleted or added. Frequent PT monitoring will allow for dosage adjustments as necessary. </a:t>
            </a:r>
          </a:p>
          <a:p>
            <a:r>
              <a:rPr lang="en-US" dirty="0"/>
              <a:t> Advise clients to notify the provider regarding warfarin use. </a:t>
            </a:r>
          </a:p>
          <a:p>
            <a:r>
              <a:rPr lang="en-US" dirty="0"/>
              <a:t> Advise clients to use a soft-bristle toothbrush to prevent gum bleeding</a:t>
            </a:r>
            <a:endParaRPr lang="en-US" b="1" dirty="0"/>
          </a:p>
        </p:txBody>
      </p:sp>
    </p:spTree>
    <p:extLst>
      <p:ext uri="{BB962C8B-B14F-4D97-AF65-F5344CB8AC3E}">
        <p14:creationId xmlns:p14="http://schemas.microsoft.com/office/powerpoint/2010/main" val="305262623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070A5F-3CB4-47FC-B055-0DD22D6A59A7}"/>
              </a:ext>
            </a:extLst>
          </p:cNvPr>
          <p:cNvSpPr>
            <a:spLocks noGrp="1"/>
          </p:cNvSpPr>
          <p:nvPr>
            <p:ph type="title"/>
          </p:nvPr>
        </p:nvSpPr>
        <p:spPr>
          <a:xfrm>
            <a:off x="167424" y="197699"/>
            <a:ext cx="8873544" cy="832609"/>
          </a:xfrm>
        </p:spPr>
        <p:txBody>
          <a:bodyPr/>
          <a:lstStyle/>
          <a:p>
            <a:r>
              <a:rPr lang="en-US" b="1" dirty="0" smtClean="0"/>
              <a:t>Thrombolytic </a:t>
            </a:r>
            <a:r>
              <a:rPr lang="en-US" b="1" dirty="0"/>
              <a:t>/</a:t>
            </a:r>
            <a:r>
              <a:rPr lang="en-US" b="1" dirty="0" smtClean="0"/>
              <a:t>Fibrinolytic/Medications</a:t>
            </a:r>
            <a:endParaRPr lang="en-US" b="1" dirty="0"/>
          </a:p>
        </p:txBody>
      </p:sp>
      <p:sp>
        <p:nvSpPr>
          <p:cNvPr id="3" name="Content Placeholder 2">
            <a:extLst>
              <a:ext uri="{FF2B5EF4-FFF2-40B4-BE49-F238E27FC236}">
                <a16:creationId xmlns:a16="http://schemas.microsoft.com/office/drawing/2014/main" xmlns="" id="{EC4E2F13-58E2-4778-B020-59BC1264329A}"/>
              </a:ext>
            </a:extLst>
          </p:cNvPr>
          <p:cNvSpPr>
            <a:spLocks noGrp="1"/>
          </p:cNvSpPr>
          <p:nvPr>
            <p:ph idx="1"/>
          </p:nvPr>
        </p:nvSpPr>
        <p:spPr>
          <a:xfrm>
            <a:off x="659423" y="1275008"/>
            <a:ext cx="7855927" cy="4893971"/>
          </a:xfrm>
        </p:spPr>
        <p:txBody>
          <a:bodyPr>
            <a:normAutofit/>
          </a:bodyPr>
          <a:lstStyle/>
          <a:p>
            <a:pPr marL="0" indent="0">
              <a:buNone/>
            </a:pPr>
            <a:r>
              <a:rPr lang="en-US" dirty="0"/>
              <a:t>Two phenomena which causes hemostasis include,</a:t>
            </a:r>
          </a:p>
          <a:p>
            <a:r>
              <a:rPr lang="en-US" dirty="0"/>
              <a:t>Coagulation of blood .</a:t>
            </a:r>
          </a:p>
          <a:p>
            <a:r>
              <a:rPr lang="en-US" dirty="0"/>
              <a:t>Formation of a thrombus</a:t>
            </a:r>
          </a:p>
          <a:p>
            <a:pPr marL="0" indent="0">
              <a:buNone/>
            </a:pPr>
            <a:r>
              <a:rPr lang="en-US" b="1" dirty="0"/>
              <a:t>formation of a thrombus is restricted through:</a:t>
            </a:r>
          </a:p>
          <a:p>
            <a:pPr marL="385763" indent="-385763">
              <a:buFont typeface="+mj-lt"/>
              <a:buAutoNum type="arabicPeriod"/>
            </a:pPr>
            <a:r>
              <a:rPr lang="en-US" b="1" dirty="0"/>
              <a:t>Fibrin inhibition:</a:t>
            </a:r>
            <a:r>
              <a:rPr lang="en-US" dirty="0"/>
              <a:t> anti thrombin III, Ant plasmin, Antitrypsin, Macroglobulin</a:t>
            </a:r>
          </a:p>
          <a:p>
            <a:pPr marL="385763" indent="-385763">
              <a:buFont typeface="+mj-lt"/>
              <a:buAutoNum type="arabicPeriod"/>
            </a:pPr>
            <a:r>
              <a:rPr lang="en-US" b="1" dirty="0"/>
              <a:t>Fibrinolysis: </a:t>
            </a:r>
            <a:r>
              <a:rPr lang="en-US" dirty="0"/>
              <a:t>tissue plasminogen activator and CF XII activate fibrin bound plasminogen to active plasmin, restrict formation of a thrombus.</a:t>
            </a:r>
          </a:p>
        </p:txBody>
      </p:sp>
    </p:spTree>
    <p:extLst>
      <p:ext uri="{BB962C8B-B14F-4D97-AF65-F5344CB8AC3E}">
        <p14:creationId xmlns:p14="http://schemas.microsoft.com/office/powerpoint/2010/main" val="810532970"/>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000C3C-F503-4E0D-A2B5-80D0908C2A97}"/>
              </a:ext>
            </a:extLst>
          </p:cNvPr>
          <p:cNvSpPr>
            <a:spLocks noGrp="1"/>
          </p:cNvSpPr>
          <p:nvPr>
            <p:ph idx="1"/>
          </p:nvPr>
        </p:nvSpPr>
        <p:spPr>
          <a:xfrm>
            <a:off x="566670" y="309093"/>
            <a:ext cx="8152327" cy="6284890"/>
          </a:xfrm>
        </p:spPr>
        <p:txBody>
          <a:bodyPr>
            <a:normAutofit/>
          </a:bodyPr>
          <a:lstStyle/>
          <a:p>
            <a:pPr marL="0" indent="0">
              <a:buNone/>
            </a:pPr>
            <a:r>
              <a:rPr lang="en-US" b="1" dirty="0"/>
              <a:t>Mechanism of action of fibrinolytic</a:t>
            </a:r>
          </a:p>
          <a:p>
            <a:r>
              <a:rPr lang="en-US" dirty="0"/>
              <a:t>Thrombolytic/fibrinolytic medications dissolve clots that have already formed. </a:t>
            </a:r>
            <a:endParaRPr lang="en-US" dirty="0" smtClean="0"/>
          </a:p>
          <a:p>
            <a:r>
              <a:rPr lang="en-US" dirty="0" smtClean="0"/>
              <a:t>Clots </a:t>
            </a:r>
            <a:r>
              <a:rPr lang="en-US" dirty="0"/>
              <a:t>are dissolved by conversion of plasminogen to plasmin, which destroys fibrinogen and other clotting factors.</a:t>
            </a:r>
            <a:r>
              <a:rPr lang="en-US" b="1" dirty="0"/>
              <a:t> </a:t>
            </a:r>
            <a:endParaRPr lang="en-US" b="1" dirty="0" smtClean="0"/>
          </a:p>
          <a:p>
            <a:r>
              <a:rPr lang="en-US" dirty="0" smtClean="0"/>
              <a:t>The </a:t>
            </a:r>
            <a:r>
              <a:rPr lang="en-US" dirty="0"/>
              <a:t>result is clot disintegration.</a:t>
            </a:r>
          </a:p>
          <a:p>
            <a:pPr marL="0" indent="0">
              <a:buNone/>
            </a:pPr>
            <a:r>
              <a:rPr lang="en-US" b="1" dirty="0"/>
              <a:t>The commonly used fibrinolytic include: </a:t>
            </a:r>
          </a:p>
          <a:p>
            <a:r>
              <a:rPr lang="en-US" dirty="0"/>
              <a:t>Streptokinase (Streptase) </a:t>
            </a:r>
          </a:p>
          <a:p>
            <a:r>
              <a:rPr lang="en-US" dirty="0"/>
              <a:t>Urokinase</a:t>
            </a:r>
          </a:p>
          <a:p>
            <a:r>
              <a:rPr lang="en-US" dirty="0"/>
              <a:t>Alteplase (Activase, tPA),</a:t>
            </a:r>
          </a:p>
          <a:p>
            <a:r>
              <a:rPr lang="en-US" dirty="0"/>
              <a:t>Anistreplase</a:t>
            </a:r>
          </a:p>
          <a:p>
            <a:r>
              <a:rPr lang="en-US" dirty="0"/>
              <a:t>Reteplase (Retavase)  </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26357364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406E6-A14E-413A-B527-5ECED40F00A0}"/>
              </a:ext>
            </a:extLst>
          </p:cNvPr>
          <p:cNvSpPr>
            <a:spLocks noGrp="1"/>
          </p:cNvSpPr>
          <p:nvPr>
            <p:ph type="title"/>
          </p:nvPr>
        </p:nvSpPr>
        <p:spPr>
          <a:xfrm>
            <a:off x="628650" y="287854"/>
            <a:ext cx="7886700" cy="729578"/>
          </a:xfrm>
        </p:spPr>
        <p:txBody>
          <a:bodyPr/>
          <a:lstStyle/>
          <a:p>
            <a:r>
              <a:rPr lang="en-US" b="1" dirty="0"/>
              <a:t>S</a:t>
            </a:r>
            <a:r>
              <a:rPr lang="en-US" b="1" dirty="0" smtClean="0"/>
              <a:t>treptokinase</a:t>
            </a:r>
            <a:endParaRPr lang="en-US" b="1" dirty="0"/>
          </a:p>
        </p:txBody>
      </p:sp>
      <p:sp>
        <p:nvSpPr>
          <p:cNvPr id="3" name="Content Placeholder 2">
            <a:extLst>
              <a:ext uri="{FF2B5EF4-FFF2-40B4-BE49-F238E27FC236}">
                <a16:creationId xmlns:a16="http://schemas.microsoft.com/office/drawing/2014/main" xmlns="" id="{DB705DC5-10E1-4B45-876C-02D77B521003}"/>
              </a:ext>
            </a:extLst>
          </p:cNvPr>
          <p:cNvSpPr>
            <a:spLocks noGrp="1"/>
          </p:cNvSpPr>
          <p:nvPr>
            <p:ph idx="1"/>
          </p:nvPr>
        </p:nvSpPr>
        <p:spPr>
          <a:xfrm>
            <a:off x="628650" y="1159098"/>
            <a:ext cx="7886700" cy="5017865"/>
          </a:xfrm>
        </p:spPr>
        <p:txBody>
          <a:bodyPr>
            <a:normAutofit lnSpcReduction="10000"/>
          </a:bodyPr>
          <a:lstStyle/>
          <a:p>
            <a:pPr marL="0" indent="0">
              <a:buNone/>
            </a:pPr>
            <a:r>
              <a:rPr lang="en-US" b="1" dirty="0"/>
              <a:t>Mechanism of action:</a:t>
            </a:r>
          </a:p>
          <a:p>
            <a:r>
              <a:rPr lang="en-US" dirty="0"/>
              <a:t>streptokinase is a semi synthetic that acts systematically to dissolve the blood clot by activating plasminogen to plasmin.</a:t>
            </a:r>
          </a:p>
          <a:p>
            <a:pPr marL="0" indent="0">
              <a:buNone/>
            </a:pPr>
            <a:r>
              <a:rPr lang="en-US" b="1" dirty="0"/>
              <a:t>Clinical indication</a:t>
            </a:r>
          </a:p>
          <a:p>
            <a:r>
              <a:rPr lang="en-US" dirty="0"/>
              <a:t>Acute myocardial infarction </a:t>
            </a:r>
          </a:p>
          <a:p>
            <a:r>
              <a:rPr lang="en-US" dirty="0"/>
              <a:t>Deep vein thrombosis (DVT) </a:t>
            </a:r>
          </a:p>
          <a:p>
            <a:r>
              <a:rPr lang="en-US" dirty="0" smtClean="0"/>
              <a:t>Massive </a:t>
            </a:r>
            <a:r>
              <a:rPr lang="en-US" dirty="0"/>
              <a:t>pulmonary emboli </a:t>
            </a:r>
          </a:p>
          <a:p>
            <a:r>
              <a:rPr lang="en-US" dirty="0" smtClean="0"/>
              <a:t>Thromboembolic </a:t>
            </a:r>
            <a:r>
              <a:rPr lang="en-US" dirty="0"/>
              <a:t>stroke (alteplase)</a:t>
            </a:r>
          </a:p>
          <a:p>
            <a:r>
              <a:rPr lang="en-US" dirty="0"/>
              <a:t>Peripheral arterial thrombosis</a:t>
            </a:r>
          </a:p>
          <a:p>
            <a:r>
              <a:rPr lang="en-US" dirty="0"/>
              <a:t>To open clotted iv catheters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139350135"/>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89A405D-D494-4813-8CBD-8BDE84159C31}"/>
              </a:ext>
            </a:extLst>
          </p:cNvPr>
          <p:cNvSpPr>
            <a:spLocks noGrp="1"/>
          </p:cNvSpPr>
          <p:nvPr>
            <p:ph idx="1"/>
          </p:nvPr>
        </p:nvSpPr>
        <p:spPr>
          <a:xfrm>
            <a:off x="772732" y="631065"/>
            <a:ext cx="7742618" cy="5937160"/>
          </a:xfrm>
        </p:spPr>
        <p:txBody>
          <a:bodyPr>
            <a:normAutofit/>
          </a:bodyPr>
          <a:lstStyle/>
          <a:p>
            <a:pPr marL="0" indent="0">
              <a:buNone/>
            </a:pPr>
            <a:r>
              <a:rPr lang="en-US" sz="3200" b="1" dirty="0"/>
              <a:t>Adverse reaction</a:t>
            </a:r>
          </a:p>
          <a:p>
            <a:r>
              <a:rPr lang="en-US" dirty="0"/>
              <a:t>Allergic reaction (urticaria, itching, flushing, bronchospasms); possible severe anaphylactic reaction.</a:t>
            </a:r>
          </a:p>
          <a:p>
            <a:r>
              <a:rPr lang="en-US" dirty="0"/>
              <a:t>Serious risk of bleeding from different sites (within brain, needle puncture sites, wounds)</a:t>
            </a:r>
          </a:p>
          <a:p>
            <a:r>
              <a:rPr lang="en-US" dirty="0"/>
              <a:t>Hypotension</a:t>
            </a:r>
          </a:p>
          <a:p>
            <a:r>
              <a:rPr lang="en-US" dirty="0"/>
              <a:t>Arrhythmias </a:t>
            </a:r>
          </a:p>
        </p:txBody>
      </p:sp>
    </p:spTree>
    <p:extLst>
      <p:ext uri="{BB962C8B-B14F-4D97-AF65-F5344CB8AC3E}">
        <p14:creationId xmlns:p14="http://schemas.microsoft.com/office/powerpoint/2010/main" val="1438666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9578"/>
          </a:xfrm>
        </p:spPr>
        <p:txBody>
          <a:bodyPr/>
          <a:lstStyle/>
          <a:p>
            <a:r>
              <a:rPr lang="en-US" b="1" dirty="0"/>
              <a:t>Contraindications/Precautions </a:t>
            </a:r>
            <a:endParaRPr lang="en-US" dirty="0"/>
          </a:p>
        </p:txBody>
      </p:sp>
      <p:sp>
        <p:nvSpPr>
          <p:cNvPr id="3" name="Content Placeholder 2"/>
          <p:cNvSpPr>
            <a:spLocks noGrp="1"/>
          </p:cNvSpPr>
          <p:nvPr>
            <p:ph idx="1"/>
          </p:nvPr>
        </p:nvSpPr>
        <p:spPr>
          <a:xfrm>
            <a:off x="628650" y="1094705"/>
            <a:ext cx="7886700" cy="5082258"/>
          </a:xfrm>
        </p:spPr>
        <p:txBody>
          <a:bodyPr>
            <a:normAutofit lnSpcReduction="10000"/>
          </a:bodyPr>
          <a:lstStyle/>
          <a:p>
            <a:r>
              <a:rPr lang="en-US" dirty="0" smtClean="0"/>
              <a:t>Any </a:t>
            </a:r>
            <a:r>
              <a:rPr lang="en-US" dirty="0"/>
              <a:t>prior intracranial hemorrhage (hemorrhagic stroke) </a:t>
            </a:r>
          </a:p>
          <a:p>
            <a:r>
              <a:rPr lang="en-US" dirty="0"/>
              <a:t>Active internal bleeding </a:t>
            </a:r>
          </a:p>
          <a:p>
            <a:r>
              <a:rPr lang="en-US" dirty="0"/>
              <a:t> History of significant closed head or facial trauma in the past 3 months </a:t>
            </a:r>
          </a:p>
          <a:p>
            <a:r>
              <a:rPr lang="en-US" dirty="0"/>
              <a:t> Acute pericarditis </a:t>
            </a:r>
          </a:p>
          <a:p>
            <a:r>
              <a:rPr lang="en-US" dirty="0"/>
              <a:t> Brain tumors </a:t>
            </a:r>
          </a:p>
          <a:p>
            <a:r>
              <a:rPr lang="en-US" dirty="0"/>
              <a:t> Use cautiously in clients who have severe hypertension, a recent episode of ischemic stroke (6 months prior to start of treatment), or a recent major surgery (2 to 4 weeks prior to start of treatment).</a:t>
            </a:r>
          </a:p>
          <a:p>
            <a:pPr marL="0" indent="0">
              <a:buNone/>
            </a:pPr>
            <a:endParaRPr lang="en-US" dirty="0"/>
          </a:p>
        </p:txBody>
      </p:sp>
    </p:spTree>
    <p:extLst>
      <p:ext uri="{BB962C8B-B14F-4D97-AF65-F5344CB8AC3E}">
        <p14:creationId xmlns:p14="http://schemas.microsoft.com/office/powerpoint/2010/main" val="149470292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D9756-D03D-4119-BBF8-E6269AF89ABF}"/>
              </a:ext>
            </a:extLst>
          </p:cNvPr>
          <p:cNvSpPr>
            <a:spLocks noGrp="1"/>
          </p:cNvSpPr>
          <p:nvPr>
            <p:ph type="title"/>
          </p:nvPr>
        </p:nvSpPr>
        <p:spPr>
          <a:xfrm>
            <a:off x="628650" y="365127"/>
            <a:ext cx="7886700" cy="729578"/>
          </a:xfrm>
        </p:spPr>
        <p:txBody>
          <a:bodyPr/>
          <a:lstStyle/>
          <a:p>
            <a:r>
              <a:rPr lang="en-US" b="1" dirty="0" err="1" smtClean="0"/>
              <a:t>Urokinase</a:t>
            </a:r>
            <a:endParaRPr lang="en-US" b="1" dirty="0"/>
          </a:p>
        </p:txBody>
      </p:sp>
      <p:sp>
        <p:nvSpPr>
          <p:cNvPr id="3" name="Content Placeholder 2">
            <a:extLst>
              <a:ext uri="{FF2B5EF4-FFF2-40B4-BE49-F238E27FC236}">
                <a16:creationId xmlns:a16="http://schemas.microsoft.com/office/drawing/2014/main" xmlns="" id="{5BF18921-C90D-4AC9-907E-997489796378}"/>
              </a:ext>
            </a:extLst>
          </p:cNvPr>
          <p:cNvSpPr>
            <a:spLocks noGrp="1"/>
          </p:cNvSpPr>
          <p:nvPr>
            <p:ph idx="1"/>
          </p:nvPr>
        </p:nvSpPr>
        <p:spPr>
          <a:xfrm>
            <a:off x="628649" y="1094704"/>
            <a:ext cx="8000195" cy="5422005"/>
          </a:xfrm>
        </p:spPr>
        <p:txBody>
          <a:bodyPr>
            <a:noAutofit/>
          </a:bodyPr>
          <a:lstStyle/>
          <a:p>
            <a:r>
              <a:rPr lang="en-US" dirty="0"/>
              <a:t>Isolated from human renal cells from tissue cultures.</a:t>
            </a:r>
          </a:p>
          <a:p>
            <a:r>
              <a:rPr lang="en-US" dirty="0"/>
              <a:t>Helps in direct conversion of plasminogen to plasmin.</a:t>
            </a:r>
          </a:p>
          <a:p>
            <a:pPr marL="0" indent="0">
              <a:buNone/>
            </a:pPr>
            <a:r>
              <a:rPr lang="en-US" b="1" dirty="0"/>
              <a:t>Therapeutic uses</a:t>
            </a:r>
          </a:p>
          <a:p>
            <a:r>
              <a:rPr lang="en-US" dirty="0"/>
              <a:t>Myocardial infarction. </a:t>
            </a:r>
          </a:p>
          <a:p>
            <a:r>
              <a:rPr lang="en-US" dirty="0"/>
              <a:t>Venous thrombosis.</a:t>
            </a:r>
          </a:p>
          <a:p>
            <a:r>
              <a:rPr lang="en-US" dirty="0"/>
              <a:t>Pulmonary embolism.</a:t>
            </a:r>
          </a:p>
          <a:p>
            <a:pPr marL="0" indent="0">
              <a:buNone/>
            </a:pPr>
            <a:r>
              <a:rPr lang="en-US" b="1" dirty="0"/>
              <a:t>Adverse reaction</a:t>
            </a:r>
          </a:p>
          <a:p>
            <a:r>
              <a:rPr lang="en-US" dirty="0"/>
              <a:t>Fever.</a:t>
            </a:r>
          </a:p>
          <a:p>
            <a:r>
              <a:rPr lang="en-US" dirty="0"/>
              <a:t>Hemorrhage.</a:t>
            </a:r>
          </a:p>
        </p:txBody>
      </p:sp>
    </p:spTree>
    <p:extLst>
      <p:ext uri="{BB962C8B-B14F-4D97-AF65-F5344CB8AC3E}">
        <p14:creationId xmlns:p14="http://schemas.microsoft.com/office/powerpoint/2010/main" val="406435791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3174E-E643-4DA8-83EB-F943B2B0C463}"/>
              </a:ext>
            </a:extLst>
          </p:cNvPr>
          <p:cNvSpPr>
            <a:spLocks noGrp="1"/>
          </p:cNvSpPr>
          <p:nvPr>
            <p:ph type="title"/>
          </p:nvPr>
        </p:nvSpPr>
        <p:spPr>
          <a:xfrm>
            <a:off x="628650" y="133308"/>
            <a:ext cx="7886700" cy="755336"/>
          </a:xfrm>
        </p:spPr>
        <p:txBody>
          <a:bodyPr/>
          <a:lstStyle/>
          <a:p>
            <a:r>
              <a:rPr lang="en-US" b="1" dirty="0" err="1" smtClean="0"/>
              <a:t>Alteplase</a:t>
            </a:r>
            <a:endParaRPr lang="en-US" b="1" dirty="0"/>
          </a:p>
        </p:txBody>
      </p:sp>
      <p:sp>
        <p:nvSpPr>
          <p:cNvPr id="3" name="Content Placeholder 2">
            <a:extLst>
              <a:ext uri="{FF2B5EF4-FFF2-40B4-BE49-F238E27FC236}">
                <a16:creationId xmlns:a16="http://schemas.microsoft.com/office/drawing/2014/main" xmlns="" id="{1542466D-CCB4-4E35-A7CA-4B91A303E2FB}"/>
              </a:ext>
            </a:extLst>
          </p:cNvPr>
          <p:cNvSpPr>
            <a:spLocks noGrp="1"/>
          </p:cNvSpPr>
          <p:nvPr>
            <p:ph idx="1"/>
          </p:nvPr>
        </p:nvSpPr>
        <p:spPr>
          <a:xfrm>
            <a:off x="539705" y="811373"/>
            <a:ext cx="8064589" cy="5692461"/>
          </a:xfrm>
        </p:spPr>
        <p:txBody>
          <a:bodyPr>
            <a:noAutofit/>
          </a:bodyPr>
          <a:lstStyle/>
          <a:p>
            <a:pPr marL="0" indent="0">
              <a:buNone/>
            </a:pPr>
            <a:r>
              <a:rPr lang="en-US" b="1" dirty="0"/>
              <a:t>Mechanism of action</a:t>
            </a:r>
          </a:p>
          <a:p>
            <a:r>
              <a:rPr lang="en-US" dirty="0"/>
              <a:t>Recombinant tissue plasminogen activator (t-PA)</a:t>
            </a:r>
          </a:p>
          <a:p>
            <a:r>
              <a:rPr lang="en-US" dirty="0"/>
              <a:t>helps in Critical activation of plasminogen bound in fibrin clot. Reduces the risk of systemic bleeding to an appreciable extent.</a:t>
            </a:r>
          </a:p>
          <a:p>
            <a:r>
              <a:rPr lang="en-US" dirty="0"/>
              <a:t>Half life 4-8 minutes</a:t>
            </a:r>
          </a:p>
          <a:p>
            <a:r>
              <a:rPr lang="en-US" dirty="0"/>
              <a:t>More efficacious than others</a:t>
            </a:r>
          </a:p>
          <a:p>
            <a:pPr marL="0" indent="0">
              <a:buNone/>
            </a:pPr>
            <a:r>
              <a:rPr lang="en-US" b="1" dirty="0"/>
              <a:t>Therapeutic use</a:t>
            </a:r>
          </a:p>
          <a:p>
            <a:pPr marL="0" indent="0">
              <a:buNone/>
            </a:pPr>
            <a:r>
              <a:rPr lang="en-US" dirty="0"/>
              <a:t>Lysis of occlusive coronary artery thrombi associated with myocardial infarction.</a:t>
            </a:r>
          </a:p>
          <a:p>
            <a:pPr marL="0" indent="0">
              <a:buNone/>
            </a:pPr>
            <a:r>
              <a:rPr lang="en-US" dirty="0"/>
              <a:t>Deep venous thrombosis.</a:t>
            </a:r>
          </a:p>
          <a:p>
            <a:pPr marL="0" indent="0">
              <a:buNone/>
            </a:pPr>
            <a:r>
              <a:rPr lang="en-US" dirty="0"/>
              <a:t>Ischemic cerebrovascular disease</a:t>
            </a:r>
          </a:p>
        </p:txBody>
      </p:sp>
    </p:spTree>
    <p:extLst>
      <p:ext uri="{BB962C8B-B14F-4D97-AF65-F5344CB8AC3E}">
        <p14:creationId xmlns:p14="http://schemas.microsoft.com/office/powerpoint/2010/main" val="36169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4138B-96A9-4C0D-A109-8D0CCDF70E14}"/>
              </a:ext>
            </a:extLst>
          </p:cNvPr>
          <p:cNvSpPr>
            <a:spLocks noGrp="1"/>
          </p:cNvSpPr>
          <p:nvPr>
            <p:ph type="title"/>
          </p:nvPr>
        </p:nvSpPr>
        <p:spPr>
          <a:xfrm>
            <a:off x="628650" y="94670"/>
            <a:ext cx="7886700" cy="626547"/>
          </a:xfrm>
        </p:spPr>
        <p:txBody>
          <a:bodyPr>
            <a:normAutofit fontScale="90000"/>
          </a:bodyPr>
          <a:lstStyle/>
          <a:p>
            <a:pPr algn="ctr"/>
            <a:r>
              <a:rPr lang="en-US" b="1" dirty="0" smtClean="0"/>
              <a:t>pharmacokinetics </a:t>
            </a:r>
            <a:endParaRPr lang="en-US" b="1" dirty="0"/>
          </a:p>
        </p:txBody>
      </p:sp>
      <p:sp>
        <p:nvSpPr>
          <p:cNvPr id="3" name="Content Placeholder 2">
            <a:extLst>
              <a:ext uri="{FF2B5EF4-FFF2-40B4-BE49-F238E27FC236}">
                <a16:creationId xmlns:a16="http://schemas.microsoft.com/office/drawing/2014/main" xmlns="" id="{E0CF0A1A-D745-4C0D-8109-6D7488621FA5}"/>
              </a:ext>
            </a:extLst>
          </p:cNvPr>
          <p:cNvSpPr>
            <a:spLocks noGrp="1"/>
          </p:cNvSpPr>
          <p:nvPr>
            <p:ph idx="1"/>
          </p:nvPr>
        </p:nvSpPr>
        <p:spPr>
          <a:xfrm>
            <a:off x="628650" y="721217"/>
            <a:ext cx="7886700" cy="5455746"/>
          </a:xfrm>
        </p:spPr>
        <p:txBody>
          <a:bodyPr>
            <a:noAutofit/>
          </a:bodyPr>
          <a:lstStyle/>
          <a:p>
            <a:r>
              <a:rPr lang="en-US" dirty="0">
                <a:latin typeface="Times New Roman" panose="02020603050405020304" pitchFamily="18" charset="0"/>
                <a:cs typeface="Times New Roman" panose="02020603050405020304" pitchFamily="18" charset="0"/>
              </a:rPr>
              <a:t>Pharmacokinetics is the process by which the body, sick or well, handles and affects the drug.</a:t>
            </a:r>
          </a:p>
          <a:p>
            <a:r>
              <a:rPr lang="en-US" dirty="0">
                <a:latin typeface="Times New Roman" panose="02020603050405020304" pitchFamily="18" charset="0"/>
                <a:cs typeface="Times New Roman" panose="02020603050405020304" pitchFamily="18" charset="0"/>
              </a:rPr>
              <a:t>It is characterized by four processes </a:t>
            </a:r>
          </a:p>
          <a:p>
            <a:pPr marL="428625" indent="-428625">
              <a:buAutoNum type="romanLcParenR"/>
            </a:pPr>
            <a:r>
              <a:rPr lang="en-US" b="1" dirty="0">
                <a:latin typeface="Times New Roman" panose="02020603050405020304" pitchFamily="18" charset="0"/>
                <a:cs typeface="Times New Roman" panose="02020603050405020304" pitchFamily="18" charset="0"/>
              </a:rPr>
              <a:t>absorption</a:t>
            </a:r>
            <a:r>
              <a:rPr lang="en-US" dirty="0">
                <a:latin typeface="Times New Roman" panose="02020603050405020304" pitchFamily="18" charset="0"/>
                <a:cs typeface="Times New Roman" panose="02020603050405020304" pitchFamily="18" charset="0"/>
              </a:rPr>
              <a:t> ;This is the process by which a drug is transferred from the site of administration into the circulating fluids of the body e.g. Blood and lymph.</a:t>
            </a:r>
          </a:p>
          <a:p>
            <a:r>
              <a:rPr lang="en-US" dirty="0">
                <a:latin typeface="Times New Roman" panose="02020603050405020304" pitchFamily="18" charset="0"/>
                <a:cs typeface="Times New Roman" panose="02020603050405020304" pitchFamily="18" charset="0"/>
              </a:rPr>
              <a:t>The rate of absorption is vital because it determines when the drug is available to exert its action.</a:t>
            </a:r>
          </a:p>
          <a:p>
            <a:r>
              <a:rPr lang="en-US" b="1" dirty="0">
                <a:latin typeface="Times New Roman" panose="02020603050405020304" pitchFamily="18" charset="0"/>
                <a:cs typeface="Times New Roman" panose="02020603050405020304" pitchFamily="18" charset="0"/>
              </a:rPr>
              <a:t>Bioavailability: </a:t>
            </a:r>
            <a:r>
              <a:rPr lang="en-US" dirty="0">
                <a:latin typeface="Times New Roman" panose="02020603050405020304" pitchFamily="18" charset="0"/>
                <a:cs typeface="Times New Roman" panose="02020603050405020304" pitchFamily="18" charset="0"/>
              </a:rPr>
              <a:t>This is the fraction extent to which a dose of  drug reaches its site of action .</a:t>
            </a:r>
            <a:r>
              <a:rPr lang="en-US" b="1" dirty="0">
                <a:latin typeface="Times New Roman" panose="02020603050405020304" pitchFamily="18" charset="0"/>
                <a:cs typeface="Times New Roman" panose="02020603050405020304" pitchFamily="18" charset="0"/>
              </a:rPr>
              <a:t>for example;1. </a:t>
            </a:r>
            <a:r>
              <a:rPr lang="en-US" dirty="0">
                <a:latin typeface="Times New Roman" panose="02020603050405020304" pitchFamily="18" charset="0"/>
                <a:cs typeface="Times New Roman" panose="02020603050405020304" pitchFamily="18" charset="0"/>
              </a:rPr>
              <a:t>hepatic metabolism and biliary excretion may occur before a drug taken orally reaches systemic circulation</a:t>
            </a:r>
            <a:r>
              <a:rPr lang="en-US" b="1" dirty="0">
                <a:latin typeface="Times New Roman" panose="02020603050405020304" pitchFamily="18" charset="0"/>
                <a:cs typeface="Times New Roman" panose="02020603050405020304" pitchFamily="18" charset="0"/>
              </a:rPr>
              <a:t>.(first pass effect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5185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BEAF97-D3BE-4D31-992A-1AA8EC33DAB3}"/>
              </a:ext>
            </a:extLst>
          </p:cNvPr>
          <p:cNvSpPr>
            <a:spLocks noGrp="1"/>
          </p:cNvSpPr>
          <p:nvPr>
            <p:ph idx="1"/>
          </p:nvPr>
        </p:nvSpPr>
        <p:spPr>
          <a:xfrm>
            <a:off x="628650" y="1006719"/>
            <a:ext cx="7886700" cy="4756639"/>
          </a:xfrm>
        </p:spPr>
        <p:txBody>
          <a:bodyPr/>
          <a:lstStyle/>
          <a:p>
            <a:pPr marL="0" indent="0">
              <a:buNone/>
            </a:pPr>
            <a:r>
              <a:rPr lang="en-US" b="1" dirty="0"/>
              <a:t>Adverse reaction</a:t>
            </a:r>
          </a:p>
          <a:p>
            <a:r>
              <a:rPr lang="en-US" dirty="0"/>
              <a:t>Nausea </a:t>
            </a:r>
          </a:p>
          <a:p>
            <a:r>
              <a:rPr lang="en-US" dirty="0"/>
              <a:t>Fever</a:t>
            </a:r>
          </a:p>
          <a:p>
            <a:r>
              <a:rPr lang="en-US" dirty="0"/>
              <a:t>Rash, pruritic </a:t>
            </a:r>
          </a:p>
          <a:p>
            <a:r>
              <a:rPr lang="en-US" dirty="0"/>
              <a:t>Mild hypertension</a:t>
            </a:r>
          </a:p>
          <a:p>
            <a:r>
              <a:rPr lang="en-US" dirty="0"/>
              <a:t>Localized bleeding</a:t>
            </a:r>
          </a:p>
        </p:txBody>
      </p:sp>
    </p:spTree>
    <p:extLst>
      <p:ext uri="{BB962C8B-B14F-4D97-AF65-F5344CB8AC3E}">
        <p14:creationId xmlns:p14="http://schemas.microsoft.com/office/powerpoint/2010/main" val="251897157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7578"/>
            <a:ext cx="7886700" cy="1325563"/>
          </a:xfrm>
        </p:spPr>
        <p:txBody>
          <a:bodyPr>
            <a:normAutofit/>
          </a:bodyPr>
          <a:lstStyle/>
          <a:p>
            <a:r>
              <a:rPr lang="en-US" b="1" dirty="0"/>
              <a:t>Nursing Administration of thrombolytic </a:t>
            </a:r>
            <a:r>
              <a:rPr lang="en-US" b="1" dirty="0" smtClean="0"/>
              <a:t>agents</a:t>
            </a:r>
            <a:endParaRPr lang="en-US" dirty="0"/>
          </a:p>
        </p:txBody>
      </p:sp>
      <p:sp>
        <p:nvSpPr>
          <p:cNvPr id="3" name="Content Placeholder 2">
            <a:extLst>
              <a:ext uri="{FF2B5EF4-FFF2-40B4-BE49-F238E27FC236}">
                <a16:creationId xmlns:a16="http://schemas.microsoft.com/office/drawing/2014/main" xmlns="" id="{7E2B9531-79B8-43CB-BD32-BC0B69509905}"/>
              </a:ext>
            </a:extLst>
          </p:cNvPr>
          <p:cNvSpPr>
            <a:spLocks noGrp="1"/>
          </p:cNvSpPr>
          <p:nvPr>
            <p:ph idx="1"/>
          </p:nvPr>
        </p:nvSpPr>
        <p:spPr>
          <a:xfrm>
            <a:off x="628650" y="1841679"/>
            <a:ext cx="7886700" cy="4765181"/>
          </a:xfrm>
        </p:spPr>
        <p:txBody>
          <a:bodyPr>
            <a:noAutofit/>
          </a:bodyPr>
          <a:lstStyle/>
          <a:p>
            <a:r>
              <a:rPr lang="en-US" dirty="0" smtClean="0"/>
              <a:t>Use </a:t>
            </a:r>
            <a:r>
              <a:rPr lang="en-US" dirty="0"/>
              <a:t>of thrombolytic agents must take place within 4 to 6 hr. of onset of symptoms</a:t>
            </a:r>
          </a:p>
          <a:p>
            <a:r>
              <a:rPr lang="en-US" dirty="0"/>
              <a:t>  monitor in a setting that provides for close supervision and continuous monitoring during and after administration of the medication. </a:t>
            </a:r>
          </a:p>
          <a:p>
            <a:r>
              <a:rPr lang="en-US" dirty="0"/>
              <a:t> Obtain baseline platelet counts, hemoglobin (Hgb), hematocrit (Hct), a PTT, PT, INR, and fibrinogen levels, and monitor periodically. </a:t>
            </a:r>
          </a:p>
          <a:p>
            <a:r>
              <a:rPr lang="en-US" dirty="0"/>
              <a:t> Obtain baseline vital signs (heart rate, blood pressure) and monitor frequently per protocol. </a:t>
            </a:r>
            <a:endParaRPr lang="en-US" dirty="0" smtClean="0"/>
          </a:p>
        </p:txBody>
      </p:sp>
    </p:spTree>
    <p:extLst>
      <p:ext uri="{BB962C8B-B14F-4D97-AF65-F5344CB8AC3E}">
        <p14:creationId xmlns:p14="http://schemas.microsoft.com/office/powerpoint/2010/main" val="28974491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48519"/>
          </a:xfrm>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28650" y="1481070"/>
            <a:ext cx="7886700" cy="4695893"/>
          </a:xfrm>
        </p:spPr>
        <p:txBody>
          <a:bodyPr>
            <a:normAutofit lnSpcReduction="10000"/>
          </a:bodyPr>
          <a:lstStyle/>
          <a:p>
            <a:r>
              <a:rPr lang="en-US" dirty="0"/>
              <a:t>Nursing care includes continuous monitoring of hemodynamic status to assess for therapeutic and adverse effects of thrombolytic (relief of chest pain, signs of bleeding). </a:t>
            </a:r>
          </a:p>
          <a:p>
            <a:r>
              <a:rPr lang="en-US" dirty="0" smtClean="0"/>
              <a:t>Follow </a:t>
            </a:r>
            <a:r>
              <a:rPr lang="en-US" dirty="0"/>
              <a:t>facility protocol. </a:t>
            </a:r>
          </a:p>
          <a:p>
            <a:r>
              <a:rPr lang="en-US" dirty="0" smtClean="0"/>
              <a:t>Provide </a:t>
            </a:r>
            <a:r>
              <a:rPr lang="en-US" dirty="0"/>
              <a:t>for client safety per facility protocol. </a:t>
            </a:r>
          </a:p>
          <a:p>
            <a:r>
              <a:rPr lang="en-US" dirty="0"/>
              <a:t> Ensure adequate IV access for administration of emergency medications and availability of emergency equipment. </a:t>
            </a:r>
          </a:p>
          <a:p>
            <a:pPr lvl="0"/>
            <a:r>
              <a:rPr lang="en-US" dirty="0" smtClean="0">
                <a:solidFill>
                  <a:prstClr val="black"/>
                </a:solidFill>
              </a:rPr>
              <a:t>Do </a:t>
            </a:r>
            <a:r>
              <a:rPr lang="en-US" dirty="0">
                <a:solidFill>
                  <a:prstClr val="black"/>
                </a:solidFill>
              </a:rPr>
              <a:t>not mix any medications in IV with thrombolytic agents. </a:t>
            </a:r>
          </a:p>
        </p:txBody>
      </p:sp>
    </p:spTree>
    <p:extLst>
      <p:ext uri="{BB962C8B-B14F-4D97-AF65-F5344CB8AC3E}">
        <p14:creationId xmlns:p14="http://schemas.microsoft.com/office/powerpoint/2010/main" val="171736515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3CED8D-E6A8-4257-AB35-EAC3EE8FE316}"/>
              </a:ext>
            </a:extLst>
          </p:cNvPr>
          <p:cNvSpPr>
            <a:spLocks noGrp="1"/>
          </p:cNvSpPr>
          <p:nvPr>
            <p:ph idx="1"/>
          </p:nvPr>
        </p:nvSpPr>
        <p:spPr>
          <a:xfrm>
            <a:off x="669700" y="386365"/>
            <a:ext cx="7845649" cy="5971279"/>
          </a:xfrm>
        </p:spPr>
        <p:txBody>
          <a:bodyPr>
            <a:noAutofit/>
          </a:bodyPr>
          <a:lstStyle/>
          <a:p>
            <a:pPr marL="0" indent="0">
              <a:buNone/>
            </a:pPr>
            <a:r>
              <a:rPr lang="en-US" b="1" dirty="0">
                <a:solidFill>
                  <a:prstClr val="black"/>
                </a:solidFill>
              </a:rPr>
              <a:t>Nursing administration cont.’</a:t>
            </a:r>
          </a:p>
          <a:p>
            <a:r>
              <a:rPr lang="en-US" dirty="0">
                <a:solidFill>
                  <a:prstClr val="black"/>
                </a:solidFill>
              </a:rPr>
              <a:t>Minimize bruising or bleeding by limiting venipunctures and subcutaneous/intramuscular injections. </a:t>
            </a:r>
          </a:p>
          <a:p>
            <a:r>
              <a:rPr lang="en-US" dirty="0">
                <a:solidFill>
                  <a:prstClr val="black"/>
                </a:solidFill>
              </a:rPr>
              <a:t> Discontinue thrombolytic therapy if life-threatening bleeding occurs. </a:t>
            </a:r>
            <a:endParaRPr lang="en-US" dirty="0" smtClean="0">
              <a:solidFill>
                <a:prstClr val="black"/>
              </a:solidFill>
            </a:endParaRPr>
          </a:p>
          <a:p>
            <a:r>
              <a:rPr lang="en-US" dirty="0" smtClean="0">
                <a:solidFill>
                  <a:prstClr val="black"/>
                </a:solidFill>
              </a:rPr>
              <a:t>Following </a:t>
            </a:r>
            <a:r>
              <a:rPr lang="en-US" dirty="0">
                <a:solidFill>
                  <a:prstClr val="black"/>
                </a:solidFill>
              </a:rPr>
              <a:t>thrombolytic therapy, administer heparin or aspirin as prescribed to decrease the risk of rethrombosis. </a:t>
            </a:r>
          </a:p>
        </p:txBody>
      </p:sp>
    </p:spTree>
    <p:extLst>
      <p:ext uri="{BB962C8B-B14F-4D97-AF65-F5344CB8AC3E}">
        <p14:creationId xmlns:p14="http://schemas.microsoft.com/office/powerpoint/2010/main" val="61312767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28650" y="1690689"/>
            <a:ext cx="7886700" cy="4486274"/>
          </a:xfrm>
        </p:spPr>
        <p:txBody>
          <a:bodyPr/>
          <a:lstStyle/>
          <a:p>
            <a:r>
              <a:rPr lang="en-US" dirty="0">
                <a:solidFill>
                  <a:prstClr val="black"/>
                </a:solidFill>
              </a:rPr>
              <a:t>Following thrombolytic therapy, administer beta blockers as prescribed to decrease myocardial oxygen consumption and to reduce the incidence and severity of reperfusion arrhythmias. </a:t>
            </a:r>
          </a:p>
          <a:p>
            <a:r>
              <a:rPr lang="en-US" dirty="0">
                <a:solidFill>
                  <a:prstClr val="black"/>
                </a:solidFill>
              </a:rPr>
              <a:t> Administer H2 antagonists, such as ranitidine (Zantac), or proton pump inhibitors, such as omeprazole (Prilosec), as prescribed to prevent GI bleeding</a:t>
            </a:r>
            <a:r>
              <a:rPr lang="en-US" dirty="0" smtClean="0">
                <a:solidFill>
                  <a:prstClr val="black"/>
                </a:solidFill>
              </a:rPr>
              <a:t>.</a:t>
            </a:r>
            <a:endParaRPr lang="en-US" dirty="0"/>
          </a:p>
        </p:txBody>
      </p:sp>
    </p:spTree>
    <p:extLst>
      <p:ext uri="{BB962C8B-B14F-4D97-AF65-F5344CB8AC3E}">
        <p14:creationId xmlns:p14="http://schemas.microsoft.com/office/powerpoint/2010/main" val="12283332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E3B670-33A4-4A1E-B1D1-81FC96041417}"/>
              </a:ext>
            </a:extLst>
          </p:cNvPr>
          <p:cNvSpPr>
            <a:spLocks noGrp="1"/>
          </p:cNvSpPr>
          <p:nvPr>
            <p:ph type="title"/>
          </p:nvPr>
        </p:nvSpPr>
        <p:spPr>
          <a:xfrm>
            <a:off x="628650" y="417432"/>
            <a:ext cx="7886700" cy="703031"/>
          </a:xfrm>
        </p:spPr>
        <p:txBody>
          <a:bodyPr/>
          <a:lstStyle/>
          <a:p>
            <a:pPr algn="ctr"/>
            <a:r>
              <a:rPr lang="en-US" b="1" dirty="0" smtClean="0"/>
              <a:t>Anti </a:t>
            </a:r>
            <a:r>
              <a:rPr lang="en-US" b="1" dirty="0"/>
              <a:t>platelets drugs    </a:t>
            </a:r>
          </a:p>
        </p:txBody>
      </p:sp>
      <p:sp>
        <p:nvSpPr>
          <p:cNvPr id="3" name="Content Placeholder 2">
            <a:extLst>
              <a:ext uri="{FF2B5EF4-FFF2-40B4-BE49-F238E27FC236}">
                <a16:creationId xmlns:a16="http://schemas.microsoft.com/office/drawing/2014/main" xmlns="" id="{A53FDE4D-D72B-477F-AF74-B1AFDF8AE90F}"/>
              </a:ext>
            </a:extLst>
          </p:cNvPr>
          <p:cNvSpPr>
            <a:spLocks noGrp="1"/>
          </p:cNvSpPr>
          <p:nvPr>
            <p:ph idx="1"/>
          </p:nvPr>
        </p:nvSpPr>
        <p:spPr>
          <a:xfrm>
            <a:off x="628650" y="1313645"/>
            <a:ext cx="8154742" cy="4863318"/>
          </a:xfrm>
        </p:spPr>
        <p:txBody>
          <a:bodyPr>
            <a:noAutofit/>
          </a:bodyPr>
          <a:lstStyle/>
          <a:p>
            <a:r>
              <a:rPr lang="en-US" dirty="0"/>
              <a:t>These are agents that decrease the formation of platelet plug by decreasing their responsiveness to various stimuli that would cause them to risk and combine together on a vessel wall.</a:t>
            </a:r>
          </a:p>
          <a:p>
            <a:pPr marL="0" indent="0">
              <a:buNone/>
            </a:pPr>
            <a:r>
              <a:rPr lang="en-US" dirty="0"/>
              <a:t>This include;</a:t>
            </a:r>
          </a:p>
          <a:p>
            <a:r>
              <a:rPr lang="en-US" dirty="0"/>
              <a:t>Acetyl salicylic acid (aspirin)</a:t>
            </a:r>
          </a:p>
          <a:p>
            <a:r>
              <a:rPr lang="en-US" dirty="0"/>
              <a:t>Thienopyridine analogues</a:t>
            </a:r>
          </a:p>
          <a:p>
            <a:pPr marL="0" indent="0">
              <a:buNone/>
            </a:pPr>
            <a:r>
              <a:rPr lang="en-US" dirty="0"/>
              <a:t>         Ticlopidine,</a:t>
            </a:r>
          </a:p>
          <a:p>
            <a:pPr marL="0" indent="0">
              <a:buNone/>
            </a:pPr>
            <a:r>
              <a:rPr lang="en-US" dirty="0"/>
              <a:t>         </a:t>
            </a:r>
            <a:r>
              <a:rPr lang="en-US" dirty="0" err="1" smtClean="0"/>
              <a:t>Clopidogrel</a:t>
            </a:r>
            <a:endParaRPr lang="en-US" dirty="0" smtClean="0"/>
          </a:p>
        </p:txBody>
      </p:sp>
    </p:spTree>
    <p:extLst>
      <p:ext uri="{BB962C8B-B14F-4D97-AF65-F5344CB8AC3E}">
        <p14:creationId xmlns:p14="http://schemas.microsoft.com/office/powerpoint/2010/main" val="326861822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Glycoprotein receptor antagonist:</a:t>
            </a:r>
          </a:p>
          <a:p>
            <a:pPr marL="0" indent="0">
              <a:buNone/>
            </a:pPr>
            <a:r>
              <a:rPr lang="en-US" dirty="0"/>
              <a:t>          </a:t>
            </a:r>
            <a:r>
              <a:rPr lang="en-US" dirty="0" err="1"/>
              <a:t>Abciximab</a:t>
            </a:r>
            <a:endParaRPr lang="en-US" dirty="0"/>
          </a:p>
          <a:p>
            <a:pPr marL="0" indent="0">
              <a:buNone/>
            </a:pPr>
            <a:r>
              <a:rPr lang="en-US" dirty="0"/>
              <a:t>          </a:t>
            </a:r>
            <a:r>
              <a:rPr lang="en-US" dirty="0" err="1"/>
              <a:t>Eptifibatide</a:t>
            </a:r>
            <a:endParaRPr lang="en-US" dirty="0"/>
          </a:p>
          <a:p>
            <a:pPr marL="0" indent="0">
              <a:buNone/>
            </a:pPr>
            <a:r>
              <a:rPr lang="en-US" dirty="0"/>
              <a:t>          </a:t>
            </a:r>
            <a:r>
              <a:rPr lang="en-US" dirty="0" err="1"/>
              <a:t>Tirofiban</a:t>
            </a:r>
            <a:endParaRPr lang="en-US" dirty="0"/>
          </a:p>
          <a:p>
            <a:pPr marL="0" indent="0">
              <a:buNone/>
            </a:pPr>
            <a:endParaRPr lang="en-US" dirty="0"/>
          </a:p>
        </p:txBody>
      </p:sp>
    </p:spTree>
    <p:extLst>
      <p:ext uri="{BB962C8B-B14F-4D97-AF65-F5344CB8AC3E}">
        <p14:creationId xmlns:p14="http://schemas.microsoft.com/office/powerpoint/2010/main" val="112182487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201612-0168-4082-977B-63A2FA08C9B7}"/>
              </a:ext>
            </a:extLst>
          </p:cNvPr>
          <p:cNvSpPr>
            <a:spLocks noGrp="1"/>
          </p:cNvSpPr>
          <p:nvPr>
            <p:ph idx="1"/>
          </p:nvPr>
        </p:nvSpPr>
        <p:spPr>
          <a:xfrm>
            <a:off x="593480" y="412124"/>
            <a:ext cx="8138395" cy="6091707"/>
          </a:xfrm>
        </p:spPr>
        <p:txBody>
          <a:bodyPr>
            <a:normAutofit/>
          </a:bodyPr>
          <a:lstStyle/>
          <a:p>
            <a:pPr marL="0" indent="0">
              <a:buNone/>
            </a:pPr>
            <a:r>
              <a:rPr lang="en-US" b="1" dirty="0"/>
              <a:t>M</a:t>
            </a:r>
            <a:r>
              <a:rPr lang="en-US" b="1" dirty="0" smtClean="0"/>
              <a:t>echanism </a:t>
            </a:r>
            <a:r>
              <a:rPr lang="en-US" b="1" dirty="0"/>
              <a:t>of action of platelet inhibitors</a:t>
            </a:r>
          </a:p>
          <a:p>
            <a:r>
              <a:rPr lang="en-US" dirty="0" smtClean="0"/>
              <a:t>These </a:t>
            </a:r>
            <a:r>
              <a:rPr lang="en-US" dirty="0"/>
              <a:t>agents  inhibit the aggregation of platelets in the clotting process by </a:t>
            </a:r>
            <a:r>
              <a:rPr lang="en-US" b="1" dirty="0"/>
              <a:t>blocking receptor sites on the platelets membrane, </a:t>
            </a:r>
            <a:r>
              <a:rPr lang="en-US" dirty="0"/>
              <a:t>preventing platelet to platelet interaction, there by prolonging the bleeding </a:t>
            </a:r>
            <a:r>
              <a:rPr lang="en-US" dirty="0" smtClean="0"/>
              <a:t>time.</a:t>
            </a:r>
          </a:p>
          <a:p>
            <a:pPr marL="0" indent="0">
              <a:buNone/>
            </a:pPr>
            <a:r>
              <a:rPr lang="en-US" sz="2700" b="1" dirty="0" smtClean="0"/>
              <a:t>Acetyl </a:t>
            </a:r>
            <a:r>
              <a:rPr lang="en-US" sz="2700" b="1" dirty="0"/>
              <a:t>salicylic acid (aspirin)</a:t>
            </a:r>
          </a:p>
          <a:p>
            <a:pPr marL="0" indent="0">
              <a:buNone/>
            </a:pPr>
            <a:r>
              <a:rPr lang="en-US" dirty="0"/>
              <a:t>Universally accepted anti platelet drug.</a:t>
            </a:r>
          </a:p>
          <a:p>
            <a:pPr marL="0" indent="0">
              <a:buNone/>
            </a:pPr>
            <a:r>
              <a:rPr lang="en-US" b="1" dirty="0"/>
              <a:t>Mechanism of action</a:t>
            </a:r>
          </a:p>
          <a:p>
            <a:r>
              <a:rPr lang="en-US" dirty="0"/>
              <a:t>Irreversibly causes inhibition of cyclooxygenase </a:t>
            </a:r>
            <a:r>
              <a:rPr lang="en-US" b="1" dirty="0"/>
              <a:t>(COX) </a:t>
            </a:r>
            <a:r>
              <a:rPr lang="en-US" dirty="0"/>
              <a:t>that leads to formation of thromboxane A2 and prostacyclin.</a:t>
            </a:r>
          </a:p>
          <a:p>
            <a:r>
              <a:rPr lang="en-US" dirty="0"/>
              <a:t>TXA2 is the key platelet activator inhibition of platelets action.</a:t>
            </a:r>
          </a:p>
        </p:txBody>
      </p:sp>
    </p:spTree>
    <p:extLst>
      <p:ext uri="{BB962C8B-B14F-4D97-AF65-F5344CB8AC3E}">
        <p14:creationId xmlns:p14="http://schemas.microsoft.com/office/powerpoint/2010/main" val="65166936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320AFF-717A-43E7-A7FD-34CBD0E2D120}"/>
              </a:ext>
            </a:extLst>
          </p:cNvPr>
          <p:cNvSpPr>
            <a:spLocks noGrp="1"/>
          </p:cNvSpPr>
          <p:nvPr>
            <p:ph idx="1"/>
          </p:nvPr>
        </p:nvSpPr>
        <p:spPr>
          <a:xfrm>
            <a:off x="528034" y="373487"/>
            <a:ext cx="8358389" cy="6207617"/>
          </a:xfrm>
        </p:spPr>
        <p:txBody>
          <a:bodyPr>
            <a:normAutofit lnSpcReduction="10000"/>
          </a:bodyPr>
          <a:lstStyle/>
          <a:p>
            <a:pPr marL="0" indent="0">
              <a:buNone/>
            </a:pPr>
            <a:r>
              <a:rPr lang="en-US" dirty="0"/>
              <a:t> </a:t>
            </a:r>
            <a:r>
              <a:rPr lang="en-US" b="1" dirty="0"/>
              <a:t>Therapeutic Uses </a:t>
            </a:r>
          </a:p>
          <a:p>
            <a:r>
              <a:rPr lang="en-US" dirty="0"/>
              <a:t>Primary prevention of acute myocardial infarction </a:t>
            </a:r>
          </a:p>
          <a:p>
            <a:r>
              <a:rPr lang="en-US" dirty="0"/>
              <a:t> Prevention of reinfarction in clients following an acute myocardial infarction </a:t>
            </a:r>
          </a:p>
          <a:p>
            <a:r>
              <a:rPr lang="en-US" dirty="0"/>
              <a:t> Prevention of stroke </a:t>
            </a:r>
          </a:p>
          <a:p>
            <a:r>
              <a:rPr lang="en-US" dirty="0"/>
              <a:t> Acute coronary syndromes (abciximab, tirofiban, eptifibatide) </a:t>
            </a:r>
          </a:p>
          <a:p>
            <a:r>
              <a:rPr lang="en-US" dirty="0"/>
              <a:t>Intermittent claudication (cilostazol, pentoxifylline, dipyridamole)</a:t>
            </a:r>
          </a:p>
          <a:p>
            <a:pPr marL="0" indent="0">
              <a:buNone/>
            </a:pPr>
            <a:r>
              <a:rPr lang="en-US" dirty="0"/>
              <a:t> </a:t>
            </a:r>
            <a:r>
              <a:rPr lang="en-US" b="1" dirty="0"/>
              <a:t>Route of administration </a:t>
            </a:r>
          </a:p>
          <a:p>
            <a:r>
              <a:rPr lang="en-US" dirty="0"/>
              <a:t>Aspirin: Oral </a:t>
            </a:r>
          </a:p>
          <a:p>
            <a:r>
              <a:rPr lang="en-US" dirty="0"/>
              <a:t> Abciximab: IV </a:t>
            </a:r>
          </a:p>
          <a:p>
            <a:r>
              <a:rPr lang="en-US" dirty="0"/>
              <a:t> Clopidogrel: Oral </a:t>
            </a:r>
          </a:p>
          <a:p>
            <a:r>
              <a:rPr lang="en-US" dirty="0"/>
              <a:t> Pentoxifylline: Oral</a:t>
            </a:r>
          </a:p>
        </p:txBody>
      </p:sp>
    </p:spTree>
    <p:extLst>
      <p:ext uri="{BB962C8B-B14F-4D97-AF65-F5344CB8AC3E}">
        <p14:creationId xmlns:p14="http://schemas.microsoft.com/office/powerpoint/2010/main" val="264955391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94669"/>
            <a:ext cx="7886700" cy="1325563"/>
          </a:xfrm>
        </p:spPr>
        <p:txBody>
          <a:bodyPr>
            <a:normAutofit/>
          </a:bodyPr>
          <a:lstStyle/>
          <a:p>
            <a:r>
              <a:rPr lang="en-US" b="1" dirty="0"/>
              <a:t>Side/Adverse </a:t>
            </a:r>
            <a:r>
              <a:rPr lang="en-US" b="1" dirty="0" smtClean="0"/>
              <a:t>Effects/ </a:t>
            </a:r>
            <a:r>
              <a:rPr lang="en-US" b="1" dirty="0"/>
              <a:t>Nursing Interventions/Client </a:t>
            </a:r>
            <a:r>
              <a:rPr lang="en-US" b="1" dirty="0" smtClean="0"/>
              <a:t>Education</a:t>
            </a:r>
            <a:endParaRPr lang="en-US" dirty="0"/>
          </a:p>
        </p:txBody>
      </p:sp>
      <p:sp>
        <p:nvSpPr>
          <p:cNvPr id="3" name="Content Placeholder 2">
            <a:extLst>
              <a:ext uri="{FF2B5EF4-FFF2-40B4-BE49-F238E27FC236}">
                <a16:creationId xmlns:a16="http://schemas.microsoft.com/office/drawing/2014/main" xmlns="" id="{632FD793-5208-4CB4-8160-07CADDDF1085}"/>
              </a:ext>
            </a:extLst>
          </p:cNvPr>
          <p:cNvSpPr>
            <a:spLocks noGrp="1"/>
          </p:cNvSpPr>
          <p:nvPr>
            <p:ph idx="1"/>
          </p:nvPr>
        </p:nvSpPr>
        <p:spPr>
          <a:xfrm>
            <a:off x="628649" y="1420232"/>
            <a:ext cx="8180499" cy="4941931"/>
          </a:xfrm>
        </p:spPr>
        <p:txBody>
          <a:bodyPr>
            <a:noAutofit/>
          </a:bodyPr>
          <a:lstStyle/>
          <a:p>
            <a:r>
              <a:rPr lang="en-US" dirty="0" smtClean="0"/>
              <a:t>Aspirin </a:t>
            </a:r>
            <a:r>
              <a:rPr lang="en-US" dirty="0"/>
              <a:t>GI effects (nausea, vomiting, dyspepsia)  Advise clients to use enteric-coated tablets and to take aspirin with food.  </a:t>
            </a:r>
            <a:endParaRPr lang="en-US" dirty="0" smtClean="0"/>
          </a:p>
          <a:p>
            <a:r>
              <a:rPr lang="en-US" dirty="0" smtClean="0"/>
              <a:t>Concurrent </a:t>
            </a:r>
            <a:r>
              <a:rPr lang="en-US" dirty="0"/>
              <a:t>use of a proton pump inhibitor, such as omeprazole (Prilosec), may be appropriate. </a:t>
            </a:r>
          </a:p>
          <a:p>
            <a:r>
              <a:rPr lang="en-US" dirty="0"/>
              <a:t>Hemorrhagic stroke  </a:t>
            </a:r>
          </a:p>
          <a:p>
            <a:r>
              <a:rPr lang="en-US" dirty="0"/>
              <a:t>Prolonged bleeding time, gastric bleed, thrombocytopenia </a:t>
            </a:r>
          </a:p>
          <a:p>
            <a:r>
              <a:rPr lang="en-US" dirty="0"/>
              <a:t>Tinnitus, hearing </a:t>
            </a:r>
            <a:r>
              <a:rPr lang="en-US" dirty="0" smtClean="0"/>
              <a:t>loss</a:t>
            </a:r>
            <a:endParaRPr lang="en-US" dirty="0"/>
          </a:p>
        </p:txBody>
      </p:sp>
    </p:spTree>
    <p:extLst>
      <p:ext uri="{BB962C8B-B14F-4D97-AF65-F5344CB8AC3E}">
        <p14:creationId xmlns:p14="http://schemas.microsoft.com/office/powerpoint/2010/main" val="3540511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Drug given intravenously its bioavailability is 100%thus bioavailability must be considered when calculating none intravenous routes of administration. </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981718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85611"/>
            <a:ext cx="7886700" cy="905078"/>
          </a:xfrm>
        </p:spPr>
        <p:txBody>
          <a:bodyPr/>
          <a:lstStyle/>
          <a:p>
            <a:r>
              <a:rPr lang="en-US" dirty="0"/>
              <a:t> </a:t>
            </a:r>
            <a:r>
              <a:rPr lang="en-US" b="1" dirty="0"/>
              <a:t>Nursing Administration </a:t>
            </a:r>
            <a:endParaRPr lang="en-US" dirty="0"/>
          </a:p>
        </p:txBody>
      </p:sp>
      <p:sp>
        <p:nvSpPr>
          <p:cNvPr id="3" name="Content Placeholder 2"/>
          <p:cNvSpPr>
            <a:spLocks noGrp="1"/>
          </p:cNvSpPr>
          <p:nvPr>
            <p:ph idx="1"/>
          </p:nvPr>
        </p:nvSpPr>
        <p:spPr/>
        <p:txBody>
          <a:bodyPr/>
          <a:lstStyle/>
          <a:p>
            <a:r>
              <a:rPr lang="en-US" dirty="0" smtClean="0"/>
              <a:t>Advise </a:t>
            </a:r>
            <a:r>
              <a:rPr lang="en-US" dirty="0"/>
              <a:t>clients that prevention of strokes, myocardial infarctions, and </a:t>
            </a:r>
            <a:r>
              <a:rPr lang="en-US" dirty="0" err="1"/>
              <a:t>reinfarction</a:t>
            </a:r>
            <a:r>
              <a:rPr lang="en-US" dirty="0"/>
              <a:t> can be accomplished with low-dose aspirin (81 mg). </a:t>
            </a:r>
          </a:p>
          <a:p>
            <a:r>
              <a:rPr lang="en-US" dirty="0"/>
              <a:t> Aspirin 325 mg should be taken during initial acute episode of myocardial infarction </a:t>
            </a:r>
          </a:p>
          <a:p>
            <a:r>
              <a:rPr lang="en-US" dirty="0"/>
              <a:t> Advise clients to notify the provider regarding aspirin use</a:t>
            </a:r>
            <a:r>
              <a:rPr lang="en-US" dirty="0" smtClean="0"/>
              <a:t>.</a:t>
            </a:r>
            <a:endParaRPr lang="en-US" dirty="0"/>
          </a:p>
        </p:txBody>
      </p:sp>
    </p:spTree>
    <p:extLst>
      <p:ext uri="{BB962C8B-B14F-4D97-AF65-F5344CB8AC3E}">
        <p14:creationId xmlns:p14="http://schemas.microsoft.com/office/powerpoint/2010/main" val="256283785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A4992C-5C2D-41CA-8D2A-0EF51A489E27}"/>
              </a:ext>
            </a:extLst>
          </p:cNvPr>
          <p:cNvSpPr>
            <a:spLocks noGrp="1"/>
          </p:cNvSpPr>
          <p:nvPr>
            <p:ph idx="1"/>
          </p:nvPr>
        </p:nvSpPr>
        <p:spPr>
          <a:xfrm>
            <a:off x="450761" y="502276"/>
            <a:ext cx="8319752" cy="5975797"/>
          </a:xfrm>
        </p:spPr>
        <p:txBody>
          <a:bodyPr>
            <a:noAutofit/>
          </a:bodyPr>
          <a:lstStyle/>
          <a:p>
            <a:pPr marL="0" indent="0">
              <a:buNone/>
            </a:pPr>
            <a:r>
              <a:rPr lang="en-US" b="1" dirty="0"/>
              <a:t>Thienopyridine analogues</a:t>
            </a:r>
          </a:p>
          <a:p>
            <a:pPr marL="0" indent="0">
              <a:buNone/>
            </a:pPr>
            <a:r>
              <a:rPr lang="en-US" b="1" dirty="0"/>
              <a:t>Clopidogre and ticlopidine</a:t>
            </a:r>
          </a:p>
          <a:p>
            <a:r>
              <a:rPr lang="en-US" dirty="0"/>
              <a:t>Clopidogre and ticlopidine reduces platelets aggregation by inhibiting the </a:t>
            </a:r>
            <a:r>
              <a:rPr lang="en-US" b="1" dirty="0"/>
              <a:t>ADP pathway of platelets.</a:t>
            </a:r>
          </a:p>
          <a:p>
            <a:r>
              <a:rPr lang="en-US" dirty="0"/>
              <a:t>These drugs achieved their antiplatelet effects by irreversibly blocking the ADP receptor on platelets.</a:t>
            </a:r>
          </a:p>
          <a:p>
            <a:r>
              <a:rPr lang="en-US" dirty="0"/>
              <a:t>unlike aspirin, these drugs have no effects on prostaglandin metabolism.</a:t>
            </a:r>
          </a:p>
          <a:p>
            <a:r>
              <a:rPr lang="en-US" dirty="0"/>
              <a:t>Important for aspirin </a:t>
            </a:r>
            <a:r>
              <a:rPr lang="en-US" dirty="0" smtClean="0"/>
              <a:t>intolerant</a:t>
            </a:r>
          </a:p>
          <a:p>
            <a:r>
              <a:rPr lang="en-US" dirty="0"/>
              <a:t>Use of </a:t>
            </a:r>
            <a:r>
              <a:rPr lang="en-US" dirty="0" err="1" smtClean="0"/>
              <a:t>clopidogrel</a:t>
            </a:r>
            <a:r>
              <a:rPr lang="en-US" dirty="0" smtClean="0"/>
              <a:t> </a:t>
            </a:r>
            <a:r>
              <a:rPr lang="en-US" dirty="0"/>
              <a:t>or </a:t>
            </a:r>
            <a:r>
              <a:rPr lang="en-US" dirty="0" err="1"/>
              <a:t>ticlopidine</a:t>
            </a:r>
            <a:r>
              <a:rPr lang="en-US" dirty="0"/>
              <a:t> to prevent thrombosis is now considered standard practice in patients undergoing placement of </a:t>
            </a:r>
            <a:r>
              <a:rPr lang="en-US" b="1" dirty="0"/>
              <a:t>coronary stent.</a:t>
            </a:r>
          </a:p>
          <a:p>
            <a:pPr marL="0" indent="0">
              <a:buNone/>
            </a:pPr>
            <a:endParaRPr lang="en-US" dirty="0"/>
          </a:p>
          <a:p>
            <a:endParaRPr lang="en-US" dirty="0"/>
          </a:p>
        </p:txBody>
      </p:sp>
    </p:spTree>
    <p:extLst>
      <p:ext uri="{BB962C8B-B14F-4D97-AF65-F5344CB8AC3E}">
        <p14:creationId xmlns:p14="http://schemas.microsoft.com/office/powerpoint/2010/main" val="248456130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b="1" dirty="0" err="1"/>
              <a:t>Clopidogrel</a:t>
            </a:r>
            <a:r>
              <a:rPr lang="en-US" dirty="0"/>
              <a:t> plus </a:t>
            </a:r>
            <a:r>
              <a:rPr lang="en-US" b="1" dirty="0"/>
              <a:t>aspirin </a:t>
            </a:r>
            <a:r>
              <a:rPr lang="en-US" dirty="0"/>
              <a:t>is used for long term treatment of severe cases of coronary syndromes.</a:t>
            </a:r>
          </a:p>
          <a:p>
            <a:r>
              <a:rPr lang="en-US" dirty="0"/>
              <a:t>Rashes caused by </a:t>
            </a:r>
            <a:r>
              <a:rPr lang="en-US" dirty="0" err="1"/>
              <a:t>ticlopidine</a:t>
            </a:r>
            <a:r>
              <a:rPr lang="en-US" dirty="0"/>
              <a:t>.</a:t>
            </a:r>
          </a:p>
          <a:p>
            <a:endParaRPr lang="en-US" dirty="0"/>
          </a:p>
        </p:txBody>
      </p:sp>
    </p:spTree>
    <p:extLst>
      <p:ext uri="{BB962C8B-B14F-4D97-AF65-F5344CB8AC3E}">
        <p14:creationId xmlns:p14="http://schemas.microsoft.com/office/powerpoint/2010/main" val="220723022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2523C-2448-4837-B444-A7ABE055C513}"/>
              </a:ext>
            </a:extLst>
          </p:cNvPr>
          <p:cNvSpPr>
            <a:spLocks noGrp="1"/>
          </p:cNvSpPr>
          <p:nvPr>
            <p:ph type="title"/>
          </p:nvPr>
        </p:nvSpPr>
        <p:spPr>
          <a:xfrm>
            <a:off x="628650" y="116872"/>
            <a:ext cx="7886700" cy="720256"/>
          </a:xfrm>
        </p:spPr>
        <p:txBody>
          <a:bodyPr/>
          <a:lstStyle/>
          <a:p>
            <a:r>
              <a:rPr lang="en-US" b="1" dirty="0"/>
              <a:t>   Hemostatic agents/ coagulants</a:t>
            </a:r>
          </a:p>
        </p:txBody>
      </p:sp>
      <p:sp>
        <p:nvSpPr>
          <p:cNvPr id="3" name="Content Placeholder 2">
            <a:extLst>
              <a:ext uri="{FF2B5EF4-FFF2-40B4-BE49-F238E27FC236}">
                <a16:creationId xmlns:a16="http://schemas.microsoft.com/office/drawing/2014/main" xmlns="" id="{46E350DA-5998-4FF4-8708-CE0967542DAC}"/>
              </a:ext>
            </a:extLst>
          </p:cNvPr>
          <p:cNvSpPr>
            <a:spLocks noGrp="1"/>
          </p:cNvSpPr>
          <p:nvPr>
            <p:ph idx="1"/>
          </p:nvPr>
        </p:nvSpPr>
        <p:spPr>
          <a:xfrm>
            <a:off x="552584" y="1133342"/>
            <a:ext cx="8038832" cy="5203063"/>
          </a:xfrm>
        </p:spPr>
        <p:txBody>
          <a:bodyPr>
            <a:normAutofit fontScale="92500" lnSpcReduction="20000"/>
          </a:bodyPr>
          <a:lstStyle/>
          <a:p>
            <a:r>
              <a:rPr lang="en-US" sz="3000" dirty="0" err="1"/>
              <a:t>Haemostatic</a:t>
            </a:r>
            <a:r>
              <a:rPr lang="en-US" sz="3000" dirty="0"/>
              <a:t> agents help to stop bleeding at the local </a:t>
            </a:r>
            <a:r>
              <a:rPr lang="en-US" sz="3000" dirty="0" err="1"/>
              <a:t>site.thus</a:t>
            </a:r>
            <a:r>
              <a:rPr lang="en-US" sz="3000" dirty="0"/>
              <a:t> enhancing and promoting coagulation and formation of  network fibrin around the wound.</a:t>
            </a:r>
          </a:p>
          <a:p>
            <a:r>
              <a:rPr lang="en-US" sz="3000" dirty="0"/>
              <a:t>These drugs are :</a:t>
            </a:r>
          </a:p>
          <a:p>
            <a:r>
              <a:rPr lang="en-US" sz="3000" b="1" dirty="0"/>
              <a:t>Aminocaproic acid </a:t>
            </a:r>
            <a:r>
              <a:rPr lang="en-US" sz="3000" dirty="0"/>
              <a:t>and </a:t>
            </a:r>
            <a:r>
              <a:rPr lang="en-US" sz="3000" b="1" dirty="0"/>
              <a:t>tranexamic </a:t>
            </a:r>
            <a:r>
              <a:rPr lang="en-US" sz="3000" b="1" dirty="0" smtClean="0"/>
              <a:t>acid</a:t>
            </a:r>
            <a:endParaRPr lang="en-US" sz="3000" b="1" dirty="0"/>
          </a:p>
          <a:p>
            <a:r>
              <a:rPr lang="en-US" sz="3000" dirty="0"/>
              <a:t>These are fibrin stabilizers that maintain  or stabilize the clot in the bleeding vessels.</a:t>
            </a:r>
          </a:p>
          <a:p>
            <a:r>
              <a:rPr lang="en-US" sz="3000" b="1" dirty="0"/>
              <a:t>Protamine sulfate</a:t>
            </a:r>
          </a:p>
          <a:p>
            <a:r>
              <a:rPr lang="en-US" sz="3000" dirty="0"/>
              <a:t>This agent antagonizes the anticoagulant effects of heparin. </a:t>
            </a:r>
          </a:p>
          <a:p>
            <a:r>
              <a:rPr lang="en-US" sz="3000" dirty="0"/>
              <a:t>It is derived from fish testis and is high in arginine content.</a:t>
            </a:r>
          </a:p>
          <a:p>
            <a:r>
              <a:rPr lang="en-US" sz="3000" dirty="0"/>
              <a:t>The positive charge interacts with the negative charge of heparin to form a stable inactive complex.</a:t>
            </a:r>
          </a:p>
          <a:p>
            <a:endParaRPr lang="en-US" dirty="0"/>
          </a:p>
        </p:txBody>
      </p:sp>
    </p:spTree>
    <p:extLst>
      <p:ext uri="{BB962C8B-B14F-4D97-AF65-F5344CB8AC3E}">
        <p14:creationId xmlns:p14="http://schemas.microsoft.com/office/powerpoint/2010/main" val="258843794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CDF6D-D23F-4381-97AE-A37D51A34DBE}"/>
              </a:ext>
            </a:extLst>
          </p:cNvPr>
          <p:cNvSpPr>
            <a:spLocks noGrp="1"/>
          </p:cNvSpPr>
          <p:nvPr>
            <p:ph type="title"/>
          </p:nvPr>
        </p:nvSpPr>
        <p:spPr>
          <a:xfrm>
            <a:off x="218941" y="1"/>
            <a:ext cx="8718997" cy="914400"/>
          </a:xfrm>
        </p:spPr>
        <p:txBody>
          <a:bodyPr/>
          <a:lstStyle/>
          <a:p>
            <a:r>
              <a:rPr lang="en-US" b="1" dirty="0"/>
              <a:t>Drugs for various bleeding conditions</a:t>
            </a:r>
          </a:p>
        </p:txBody>
      </p:sp>
      <p:sp>
        <p:nvSpPr>
          <p:cNvPr id="3" name="Content Placeholder 2">
            <a:extLst>
              <a:ext uri="{FF2B5EF4-FFF2-40B4-BE49-F238E27FC236}">
                <a16:creationId xmlns:a16="http://schemas.microsoft.com/office/drawing/2014/main" xmlns="" id="{4119FD88-9584-44D7-93CE-9B34B7781E7F}"/>
              </a:ext>
            </a:extLst>
          </p:cNvPr>
          <p:cNvSpPr>
            <a:spLocks noGrp="1"/>
          </p:cNvSpPr>
          <p:nvPr>
            <p:ph idx="1"/>
          </p:nvPr>
        </p:nvSpPr>
        <p:spPr>
          <a:xfrm>
            <a:off x="628650" y="721216"/>
            <a:ext cx="7886700" cy="5821251"/>
          </a:xfrm>
        </p:spPr>
        <p:txBody>
          <a:bodyPr>
            <a:noAutofit/>
          </a:bodyPr>
          <a:lstStyle/>
          <a:p>
            <a:r>
              <a:rPr lang="en-US" dirty="0"/>
              <a:t>epistasis – </a:t>
            </a:r>
            <a:r>
              <a:rPr lang="en-US" b="1" dirty="0"/>
              <a:t>adrenaline</a:t>
            </a:r>
          </a:p>
          <a:p>
            <a:r>
              <a:rPr lang="en-US" dirty="0"/>
              <a:t>Overdose of fibrinolytic, bleeding post surgery – </a:t>
            </a:r>
            <a:r>
              <a:rPr lang="en-US" b="1" dirty="0"/>
              <a:t>aminocaproic acid</a:t>
            </a:r>
          </a:p>
          <a:p>
            <a:r>
              <a:rPr lang="en-US" dirty="0"/>
              <a:t>Menorrhagia, metrorrhagia </a:t>
            </a:r>
            <a:r>
              <a:rPr lang="en-US" b="1" dirty="0"/>
              <a:t>– adrenochrome, </a:t>
            </a:r>
            <a:r>
              <a:rPr lang="en-US" b="1" dirty="0" err="1"/>
              <a:t>ethamesylate</a:t>
            </a:r>
            <a:r>
              <a:rPr lang="en-US" b="1" dirty="0"/>
              <a:t>.</a:t>
            </a:r>
          </a:p>
          <a:p>
            <a:r>
              <a:rPr lang="en-US" dirty="0"/>
              <a:t>PPH – </a:t>
            </a:r>
            <a:r>
              <a:rPr lang="en-US" b="1" dirty="0" err="1"/>
              <a:t>carboprost</a:t>
            </a:r>
            <a:endParaRPr lang="en-US" b="1" dirty="0"/>
          </a:p>
          <a:p>
            <a:pPr marL="0" indent="0">
              <a:buNone/>
            </a:pPr>
            <a:r>
              <a:rPr lang="en-US" b="1" dirty="0"/>
              <a:t>Vitamin K</a:t>
            </a:r>
          </a:p>
          <a:p>
            <a:pPr marL="0" indent="0">
              <a:buNone/>
            </a:pPr>
            <a:r>
              <a:rPr lang="en-US" dirty="0"/>
              <a:t>Is a fat soluble vitamin occurs in two forms :</a:t>
            </a:r>
          </a:p>
          <a:p>
            <a:pPr marL="0" indent="0">
              <a:buNone/>
            </a:pPr>
            <a:r>
              <a:rPr lang="en-US" dirty="0"/>
              <a:t> vitamin K1 (phytonadione):leafy vegetables</a:t>
            </a:r>
          </a:p>
          <a:p>
            <a:pPr marL="0" indent="0">
              <a:buNone/>
            </a:pPr>
            <a:r>
              <a:rPr lang="en-US" dirty="0"/>
              <a:t>Vitamin k2 (menadione): GIT through microbes.</a:t>
            </a:r>
          </a:p>
          <a:p>
            <a:pPr marL="0" indent="0">
              <a:buNone/>
            </a:pPr>
            <a:r>
              <a:rPr lang="en-US" dirty="0"/>
              <a:t>Bile salts are required for absorption of vitamin K from the intestines.</a:t>
            </a:r>
          </a:p>
          <a:p>
            <a:endParaRPr lang="en-US" dirty="0"/>
          </a:p>
        </p:txBody>
      </p:sp>
    </p:spTree>
    <p:extLst>
      <p:ext uri="{BB962C8B-B14F-4D97-AF65-F5344CB8AC3E}">
        <p14:creationId xmlns:p14="http://schemas.microsoft.com/office/powerpoint/2010/main" val="361157143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2055567-9263-4121-BD81-3B2AD7B154F4}"/>
              </a:ext>
            </a:extLst>
          </p:cNvPr>
          <p:cNvSpPr>
            <a:spLocks noGrp="1"/>
          </p:cNvSpPr>
          <p:nvPr>
            <p:ph idx="1"/>
          </p:nvPr>
        </p:nvSpPr>
        <p:spPr>
          <a:xfrm>
            <a:off x="476519" y="425003"/>
            <a:ext cx="8216720" cy="6091707"/>
          </a:xfrm>
        </p:spPr>
        <p:txBody>
          <a:bodyPr>
            <a:noAutofit/>
          </a:bodyPr>
          <a:lstStyle/>
          <a:p>
            <a:pPr marL="0" indent="0">
              <a:buNone/>
            </a:pPr>
            <a:r>
              <a:rPr lang="en-US" b="1" dirty="0"/>
              <a:t>VIT .K cont.</a:t>
            </a:r>
          </a:p>
          <a:p>
            <a:pPr marL="0" indent="0">
              <a:buNone/>
            </a:pPr>
            <a:r>
              <a:rPr lang="en-US" dirty="0"/>
              <a:t>Deficiency occurs due to two conditions </a:t>
            </a:r>
          </a:p>
          <a:p>
            <a:r>
              <a:rPr lang="en-US" dirty="0"/>
              <a:t>Prolonged gut sterilization. VIT. K2</a:t>
            </a:r>
          </a:p>
          <a:p>
            <a:r>
              <a:rPr lang="en-US" dirty="0"/>
              <a:t>Obstructive jaundice. VIT. K1, K2.</a:t>
            </a:r>
          </a:p>
          <a:p>
            <a:pPr marL="0" indent="0">
              <a:buNone/>
            </a:pPr>
            <a:r>
              <a:rPr lang="en-US" b="1" dirty="0"/>
              <a:t>Phytonadione</a:t>
            </a:r>
          </a:p>
          <a:p>
            <a:pPr marL="0" indent="0">
              <a:buNone/>
            </a:pPr>
            <a:r>
              <a:rPr lang="en-US" dirty="0"/>
              <a:t>may be given  orally, IM, IV</a:t>
            </a:r>
          </a:p>
          <a:p>
            <a:pPr marL="0" indent="0">
              <a:buNone/>
            </a:pPr>
            <a:r>
              <a:rPr lang="en-US" dirty="0"/>
              <a:t>if given orally give with bile salts.</a:t>
            </a:r>
          </a:p>
          <a:p>
            <a:pPr marL="0" indent="0">
              <a:buNone/>
            </a:pPr>
            <a:r>
              <a:rPr lang="en-US" b="1" dirty="0"/>
              <a:t>Menadione sodium </a:t>
            </a:r>
            <a:r>
              <a:rPr lang="en-US" b="1" dirty="0" err="1"/>
              <a:t>bisulphate</a:t>
            </a:r>
            <a:endParaRPr lang="en-US" b="1" dirty="0"/>
          </a:p>
          <a:p>
            <a:pPr marL="0" indent="0">
              <a:buNone/>
            </a:pPr>
            <a:r>
              <a:rPr lang="en-US" dirty="0"/>
              <a:t>Oral, IM ,IV, or SC</a:t>
            </a:r>
          </a:p>
          <a:p>
            <a:pPr marL="0" indent="0">
              <a:buNone/>
            </a:pPr>
            <a:r>
              <a:rPr lang="en-US" dirty="0"/>
              <a:t>does not require bile salts</a:t>
            </a:r>
          </a:p>
          <a:p>
            <a:pPr marL="0" indent="0">
              <a:buNone/>
            </a:pPr>
            <a:r>
              <a:rPr lang="en-US" dirty="0"/>
              <a:t>Takes longer duration</a:t>
            </a:r>
          </a:p>
          <a:p>
            <a:pPr marL="0" indent="0">
              <a:buNone/>
            </a:pPr>
            <a:r>
              <a:rPr lang="en-US" dirty="0"/>
              <a:t>Vitamin K is given to antagonize oral anticoagulants</a:t>
            </a:r>
            <a:r>
              <a:rPr lang="en-US" dirty="0" smtClean="0"/>
              <a:t>.</a:t>
            </a:r>
            <a:endParaRPr lang="en-US" dirty="0"/>
          </a:p>
        </p:txBody>
      </p:sp>
    </p:spTree>
    <p:extLst>
      <p:ext uri="{BB962C8B-B14F-4D97-AF65-F5344CB8AC3E}">
        <p14:creationId xmlns:p14="http://schemas.microsoft.com/office/powerpoint/2010/main" val="85649960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a:xfrm>
            <a:off x="628650" y="1429555"/>
            <a:ext cx="7886700" cy="4747408"/>
          </a:xfrm>
        </p:spPr>
        <p:txBody>
          <a:bodyPr/>
          <a:lstStyle/>
          <a:p>
            <a:r>
              <a:rPr lang="en-US" dirty="0"/>
              <a:t>The response to vitamin K is slow, requiring about 24 hours thus, if  immediate hemostasis or bleeding control is required, fresh frozen plasma should be ordered</a:t>
            </a:r>
            <a:r>
              <a:rPr lang="en-US" dirty="0" smtClean="0"/>
              <a:t>.</a:t>
            </a:r>
            <a:endParaRPr lang="en-US" dirty="0"/>
          </a:p>
        </p:txBody>
      </p:sp>
    </p:spTree>
    <p:extLst>
      <p:ext uri="{BB962C8B-B14F-4D97-AF65-F5344CB8AC3E}">
        <p14:creationId xmlns:p14="http://schemas.microsoft.com/office/powerpoint/2010/main" val="164460221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1D7D7A-C4CC-4706-81CD-23CE851EB3C1}"/>
              </a:ext>
            </a:extLst>
          </p:cNvPr>
          <p:cNvSpPr>
            <a:spLocks noGrp="1"/>
          </p:cNvSpPr>
          <p:nvPr>
            <p:ph type="title"/>
          </p:nvPr>
        </p:nvSpPr>
        <p:spPr>
          <a:xfrm>
            <a:off x="628650" y="348906"/>
            <a:ext cx="7886700" cy="977870"/>
          </a:xfrm>
        </p:spPr>
        <p:txBody>
          <a:bodyPr/>
          <a:lstStyle/>
          <a:p>
            <a:r>
              <a:rPr lang="en-US" b="1" dirty="0"/>
              <a:t>Therapeutic uses</a:t>
            </a:r>
          </a:p>
        </p:txBody>
      </p:sp>
      <p:sp>
        <p:nvSpPr>
          <p:cNvPr id="3" name="Content Placeholder 2">
            <a:extLst>
              <a:ext uri="{FF2B5EF4-FFF2-40B4-BE49-F238E27FC236}">
                <a16:creationId xmlns:a16="http://schemas.microsoft.com/office/drawing/2014/main" xmlns="" id="{6C6051C9-9633-40EF-AB64-82BE939CFD81}"/>
              </a:ext>
            </a:extLst>
          </p:cNvPr>
          <p:cNvSpPr>
            <a:spLocks noGrp="1"/>
          </p:cNvSpPr>
          <p:nvPr>
            <p:ph idx="1"/>
          </p:nvPr>
        </p:nvSpPr>
        <p:spPr/>
        <p:txBody>
          <a:bodyPr/>
          <a:lstStyle/>
          <a:p>
            <a:r>
              <a:rPr lang="en-US" dirty="0"/>
              <a:t>Vitamin K deficiency.</a:t>
            </a:r>
          </a:p>
          <a:p>
            <a:r>
              <a:rPr lang="en-US" dirty="0"/>
              <a:t>Treatment of hemorrhagic disease of the newborn.</a:t>
            </a:r>
          </a:p>
          <a:p>
            <a:r>
              <a:rPr lang="en-US" dirty="0"/>
              <a:t> newborn and premature to cover the reduced intestinal synthesis.</a:t>
            </a:r>
          </a:p>
          <a:p>
            <a:r>
              <a:rPr lang="en-US" dirty="0"/>
              <a:t>Prolonged anti microbial therapeutic activity. </a:t>
            </a:r>
          </a:p>
          <a:p>
            <a:r>
              <a:rPr lang="en-US" dirty="0"/>
              <a:t>Obstructive jaundice.</a:t>
            </a:r>
          </a:p>
          <a:p>
            <a:r>
              <a:rPr lang="en-US" dirty="0"/>
              <a:t>malabsorption</a:t>
            </a:r>
          </a:p>
        </p:txBody>
      </p:sp>
    </p:spTree>
    <p:extLst>
      <p:ext uri="{BB962C8B-B14F-4D97-AF65-F5344CB8AC3E}">
        <p14:creationId xmlns:p14="http://schemas.microsoft.com/office/powerpoint/2010/main" val="189650031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72C28-FF50-466B-B11F-EC01D6BFE2F9}"/>
              </a:ext>
            </a:extLst>
          </p:cNvPr>
          <p:cNvSpPr>
            <a:spLocks noGrp="1"/>
          </p:cNvSpPr>
          <p:nvPr>
            <p:ph type="title"/>
          </p:nvPr>
        </p:nvSpPr>
        <p:spPr>
          <a:xfrm>
            <a:off x="628650" y="210581"/>
            <a:ext cx="7886700" cy="639426"/>
          </a:xfrm>
        </p:spPr>
        <p:txBody>
          <a:bodyPr>
            <a:normAutofit fontScale="90000"/>
          </a:bodyPr>
          <a:lstStyle/>
          <a:p>
            <a:pPr algn="ctr"/>
            <a:r>
              <a:rPr lang="en-US" dirty="0"/>
              <a:t/>
            </a:r>
            <a:br>
              <a:rPr lang="en-US" dirty="0"/>
            </a:br>
            <a:r>
              <a:rPr lang="en-US" sz="4900" b="1" dirty="0"/>
              <a:t>H</a:t>
            </a:r>
            <a:r>
              <a:rPr lang="en-US" sz="4900" b="1" dirty="0" smtClean="0"/>
              <a:t>ematinic</a:t>
            </a:r>
            <a:r>
              <a:rPr lang="en-US" sz="4900" b="1" dirty="0"/>
              <a:t/>
            </a:r>
            <a:br>
              <a:rPr lang="en-US" sz="4900" b="1" dirty="0"/>
            </a:br>
            <a:endParaRPr lang="en-US" sz="4900" b="1" dirty="0"/>
          </a:p>
        </p:txBody>
      </p:sp>
      <p:sp>
        <p:nvSpPr>
          <p:cNvPr id="3" name="Content Placeholder 2">
            <a:extLst>
              <a:ext uri="{FF2B5EF4-FFF2-40B4-BE49-F238E27FC236}">
                <a16:creationId xmlns:a16="http://schemas.microsoft.com/office/drawing/2014/main" xmlns="" id="{3AF8B8FE-F804-492B-869F-F374A5B01476}"/>
              </a:ext>
            </a:extLst>
          </p:cNvPr>
          <p:cNvSpPr>
            <a:spLocks noGrp="1"/>
          </p:cNvSpPr>
          <p:nvPr>
            <p:ph idx="1"/>
          </p:nvPr>
        </p:nvSpPr>
        <p:spPr>
          <a:xfrm>
            <a:off x="628650" y="965915"/>
            <a:ext cx="8116104" cy="5628069"/>
          </a:xfrm>
        </p:spPr>
        <p:txBody>
          <a:bodyPr>
            <a:noAutofit/>
          </a:bodyPr>
          <a:lstStyle/>
          <a:p>
            <a:r>
              <a:rPr lang="en-US" sz="2400" dirty="0" smtClean="0"/>
              <a:t>A</a:t>
            </a:r>
            <a:r>
              <a:rPr lang="en-US" dirty="0" smtClean="0"/>
              <a:t> </a:t>
            </a:r>
            <a:r>
              <a:rPr lang="en-US" dirty="0"/>
              <a:t>hematinic is a nutrient required in the formation of blood </a:t>
            </a:r>
            <a:r>
              <a:rPr lang="en-US" dirty="0" smtClean="0"/>
              <a:t>cells. The </a:t>
            </a:r>
            <a:r>
              <a:rPr lang="en-US" dirty="0"/>
              <a:t>main  hematinic are </a:t>
            </a:r>
            <a:r>
              <a:rPr lang="en-US" b="1" dirty="0"/>
              <a:t>iron , B12 </a:t>
            </a:r>
            <a:r>
              <a:rPr lang="en-US" dirty="0"/>
              <a:t>and </a:t>
            </a:r>
            <a:r>
              <a:rPr lang="en-US" b="1" dirty="0"/>
              <a:t>Folate. </a:t>
            </a:r>
            <a:endParaRPr lang="en-US" b="1" dirty="0" smtClean="0"/>
          </a:p>
          <a:p>
            <a:r>
              <a:rPr lang="en-US" dirty="0"/>
              <a:t>D</a:t>
            </a:r>
            <a:r>
              <a:rPr lang="en-US" dirty="0" smtClean="0"/>
              <a:t>eficiency </a:t>
            </a:r>
            <a:r>
              <a:rPr lang="en-US" dirty="0"/>
              <a:t>can lead </a:t>
            </a:r>
            <a:r>
              <a:rPr lang="en-US" b="1" dirty="0"/>
              <a:t>to anemia</a:t>
            </a:r>
          </a:p>
          <a:p>
            <a:pPr marL="0" indent="0">
              <a:buNone/>
            </a:pPr>
            <a:r>
              <a:rPr lang="en-US" b="1" dirty="0"/>
              <a:t>Iron and iron salts</a:t>
            </a:r>
          </a:p>
          <a:p>
            <a:r>
              <a:rPr lang="en-US" dirty="0"/>
              <a:t>Iron deficiency is the most common nutritional anaemia in humans</a:t>
            </a:r>
          </a:p>
          <a:p>
            <a:r>
              <a:rPr lang="en-US" dirty="0"/>
              <a:t>It result from inadequate </a:t>
            </a:r>
            <a:r>
              <a:rPr lang="en-US" b="1" dirty="0"/>
              <a:t>iron intake</a:t>
            </a:r>
            <a:r>
              <a:rPr lang="en-US" dirty="0"/>
              <a:t>, </a:t>
            </a:r>
            <a:r>
              <a:rPr lang="en-US" b="1" dirty="0"/>
              <a:t>malabsorption</a:t>
            </a:r>
            <a:r>
              <a:rPr lang="en-US" dirty="0"/>
              <a:t>, </a:t>
            </a:r>
            <a:r>
              <a:rPr lang="en-US" b="1" dirty="0"/>
              <a:t>blood loss</a:t>
            </a:r>
            <a:r>
              <a:rPr lang="en-US" dirty="0"/>
              <a:t>, or </a:t>
            </a:r>
            <a:r>
              <a:rPr lang="en-US" b="1" dirty="0"/>
              <a:t>an</a:t>
            </a:r>
            <a:r>
              <a:rPr lang="en-US" dirty="0"/>
              <a:t> </a:t>
            </a:r>
            <a:r>
              <a:rPr lang="en-US" b="1" dirty="0"/>
              <a:t>increased requirement </a:t>
            </a:r>
            <a:r>
              <a:rPr lang="en-US" dirty="0"/>
              <a:t>as with pregnancy.</a:t>
            </a:r>
          </a:p>
          <a:p>
            <a:r>
              <a:rPr lang="en-US" dirty="0"/>
              <a:t>When severe it results in microcytic hypochromic </a:t>
            </a:r>
            <a:r>
              <a:rPr lang="en-US" dirty="0" smtClean="0"/>
              <a:t>anemia.</a:t>
            </a:r>
          </a:p>
        </p:txBody>
      </p:sp>
    </p:spTree>
    <p:extLst>
      <p:ext uri="{BB962C8B-B14F-4D97-AF65-F5344CB8AC3E}">
        <p14:creationId xmlns:p14="http://schemas.microsoft.com/office/powerpoint/2010/main" val="20666982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6186"/>
            <a:ext cx="7886700" cy="819730"/>
          </a:xfrm>
        </p:spPr>
        <p:txBody>
          <a:bodyPr/>
          <a:lstStyle/>
          <a:p>
            <a:r>
              <a:rPr lang="en-US" b="1" dirty="0"/>
              <a:t>Ferrous </a:t>
            </a:r>
            <a:r>
              <a:rPr lang="en-US" b="1" dirty="0" err="1"/>
              <a:t>S</a:t>
            </a:r>
            <a:r>
              <a:rPr lang="en-US" b="1" dirty="0" err="1" smtClean="0"/>
              <a:t>ulphate</a:t>
            </a:r>
            <a:endParaRPr lang="en-US" dirty="0"/>
          </a:p>
        </p:txBody>
      </p:sp>
      <p:sp>
        <p:nvSpPr>
          <p:cNvPr id="3" name="Content Placeholder 2"/>
          <p:cNvSpPr>
            <a:spLocks noGrp="1"/>
          </p:cNvSpPr>
          <p:nvPr>
            <p:ph idx="1"/>
          </p:nvPr>
        </p:nvSpPr>
        <p:spPr>
          <a:xfrm>
            <a:off x="759854" y="965916"/>
            <a:ext cx="8087931" cy="5563673"/>
          </a:xfrm>
        </p:spPr>
        <p:txBody>
          <a:bodyPr>
            <a:normAutofit fontScale="92500" lnSpcReduction="10000"/>
          </a:bodyPr>
          <a:lstStyle/>
          <a:p>
            <a:pPr marL="0" indent="0">
              <a:buNone/>
            </a:pPr>
            <a:r>
              <a:rPr lang="en-US" sz="3000" b="1" dirty="0" smtClean="0"/>
              <a:t>Pharmacokinetics</a:t>
            </a:r>
            <a:endParaRPr lang="en-US" sz="3000" b="1" dirty="0"/>
          </a:p>
          <a:p>
            <a:r>
              <a:rPr lang="en-US" sz="3000" dirty="0"/>
              <a:t>Iron is given orally as a ferrous salt 50 -100MG is administered daily for the treatment of anemia .</a:t>
            </a:r>
          </a:p>
          <a:p>
            <a:pPr marL="0" indent="0">
              <a:buNone/>
            </a:pPr>
            <a:r>
              <a:rPr lang="en-US" sz="3000" dirty="0"/>
              <a:t>Iron is absorbed readily in presence of gastric acid</a:t>
            </a:r>
            <a:r>
              <a:rPr lang="en-US" sz="3000" dirty="0" smtClean="0"/>
              <a:t>.</a:t>
            </a:r>
          </a:p>
          <a:p>
            <a:r>
              <a:rPr lang="en-US" sz="3000" dirty="0"/>
              <a:t>It is given before meals though many patients cannot tolerate it due to its irritating effects.</a:t>
            </a:r>
          </a:p>
          <a:p>
            <a:r>
              <a:rPr lang="en-US" sz="3000" dirty="0"/>
              <a:t>After sometime the patient shows improved appetite, increased erythrocyte cell count and decreased microcytic hypochromic </a:t>
            </a:r>
            <a:r>
              <a:rPr lang="en-US" sz="3000" dirty="0" err="1" smtClean="0"/>
              <a:t>anaemia</a:t>
            </a:r>
            <a:r>
              <a:rPr lang="en-US" sz="3000" dirty="0" smtClean="0"/>
              <a:t>.</a:t>
            </a:r>
            <a:endParaRPr lang="en-US" sz="3000" dirty="0"/>
          </a:p>
          <a:p>
            <a:r>
              <a:rPr lang="en-US" sz="3000" dirty="0"/>
              <a:t>At </a:t>
            </a:r>
            <a:r>
              <a:rPr lang="en-US" sz="3000" dirty="0" smtClean="0"/>
              <a:t>least </a:t>
            </a:r>
            <a:r>
              <a:rPr lang="en-US" sz="3000" dirty="0"/>
              <a:t>six months of therapy is necessary to restore iron levels to storage site.</a:t>
            </a:r>
          </a:p>
          <a:p>
            <a:r>
              <a:rPr lang="en-US" sz="3000" dirty="0"/>
              <a:t>It can be given parenterally as iron dextran or iron sucrose that is by slow </a:t>
            </a:r>
            <a:r>
              <a:rPr lang="en-US" sz="3000" dirty="0" smtClean="0"/>
              <a:t>IM </a:t>
            </a:r>
            <a:r>
              <a:rPr lang="en-US" sz="3000" dirty="0"/>
              <a:t>or </a:t>
            </a:r>
            <a:r>
              <a:rPr lang="en-US" sz="3000" dirty="0" smtClean="0"/>
              <a:t>IV.</a:t>
            </a:r>
            <a:endParaRPr lang="en-US" sz="3000" dirty="0"/>
          </a:p>
          <a:p>
            <a:pPr marL="0" indent="0">
              <a:buNone/>
            </a:pPr>
            <a:endParaRPr lang="en-US" dirty="0"/>
          </a:p>
          <a:p>
            <a:endParaRPr lang="en-US" dirty="0"/>
          </a:p>
        </p:txBody>
      </p:sp>
    </p:spTree>
    <p:extLst>
      <p:ext uri="{BB962C8B-B14F-4D97-AF65-F5344CB8AC3E}">
        <p14:creationId xmlns:p14="http://schemas.microsoft.com/office/powerpoint/2010/main" val="42709685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C936FB-1B34-4574-8C9C-1F8F20FA26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factors affecting absorption</a:t>
            </a:r>
          </a:p>
        </p:txBody>
      </p:sp>
      <p:sp>
        <p:nvSpPr>
          <p:cNvPr id="3" name="Content Placeholder 2">
            <a:extLst>
              <a:ext uri="{FF2B5EF4-FFF2-40B4-BE49-F238E27FC236}">
                <a16:creationId xmlns:a16="http://schemas.microsoft.com/office/drawing/2014/main" xmlns="" id="{ACB2EB27-732E-4621-A57A-6456340CD87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Route of drug administration.</a:t>
            </a:r>
          </a:p>
          <a:p>
            <a:r>
              <a:rPr lang="en-US" dirty="0">
                <a:latin typeface="Times New Roman" panose="02020603050405020304" pitchFamily="18" charset="0"/>
                <a:cs typeface="Times New Roman" panose="02020603050405020304" pitchFamily="18" charset="0"/>
              </a:rPr>
              <a:t>Dose.</a:t>
            </a:r>
          </a:p>
          <a:p>
            <a:r>
              <a:rPr lang="en-US" dirty="0">
                <a:latin typeface="Times New Roman" panose="02020603050405020304" pitchFamily="18" charset="0"/>
                <a:cs typeface="Times New Roman" panose="02020603050405020304" pitchFamily="18" charset="0"/>
              </a:rPr>
              <a:t>Dosage formulation.</a:t>
            </a:r>
          </a:p>
          <a:p>
            <a:r>
              <a:rPr lang="en-US" dirty="0">
                <a:latin typeface="Times New Roman" panose="02020603050405020304" pitchFamily="18" charset="0"/>
                <a:cs typeface="Times New Roman" panose="02020603050405020304" pitchFamily="18" charset="0"/>
              </a:rPr>
              <a:t>Food and fluids administered with the drugs.</a:t>
            </a:r>
          </a:p>
          <a:p>
            <a:r>
              <a:rPr lang="en-US" dirty="0">
                <a:latin typeface="Times New Roman" panose="02020603050405020304" pitchFamily="18" charset="0"/>
                <a:cs typeface="Times New Roman" panose="02020603050405020304" pitchFamily="18" charset="0"/>
              </a:rPr>
              <a:t>Status of the absorptive surface. </a:t>
            </a:r>
          </a:p>
          <a:p>
            <a:r>
              <a:rPr lang="en-US" dirty="0">
                <a:latin typeface="Times New Roman" panose="02020603050405020304" pitchFamily="18" charset="0"/>
                <a:cs typeface="Times New Roman" panose="02020603050405020304" pitchFamily="18" charset="0"/>
              </a:rPr>
              <a:t>Rate of blood flow to the small intestines.</a:t>
            </a:r>
          </a:p>
          <a:p>
            <a:r>
              <a:rPr lang="en-US" dirty="0">
                <a:latin typeface="Times New Roman" panose="02020603050405020304" pitchFamily="18" charset="0"/>
                <a:cs typeface="Times New Roman" panose="02020603050405020304" pitchFamily="18" charset="0"/>
              </a:rPr>
              <a:t> acidity of the stomach</a:t>
            </a:r>
          </a:p>
          <a:p>
            <a:r>
              <a:rPr lang="en-US" dirty="0">
                <a:latin typeface="Times New Roman" panose="02020603050405020304" pitchFamily="18" charset="0"/>
                <a:cs typeface="Times New Roman" panose="02020603050405020304" pitchFamily="18" charset="0"/>
              </a:rPr>
              <a:t>Status of GI motility.</a:t>
            </a:r>
          </a:p>
        </p:txBody>
      </p:sp>
    </p:spTree>
    <p:extLst>
      <p:ext uri="{BB962C8B-B14F-4D97-AF65-F5344CB8AC3E}">
        <p14:creationId xmlns:p14="http://schemas.microsoft.com/office/powerpoint/2010/main" val="604808811"/>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639F5-1EDE-4483-9623-B1FA8A216415}"/>
              </a:ext>
            </a:extLst>
          </p:cNvPr>
          <p:cNvSpPr>
            <a:spLocks noGrp="1"/>
          </p:cNvSpPr>
          <p:nvPr>
            <p:ph type="title"/>
          </p:nvPr>
        </p:nvSpPr>
        <p:spPr/>
        <p:txBody>
          <a:bodyPr/>
          <a:lstStyle/>
          <a:p>
            <a:r>
              <a:rPr lang="en-US" b="1" dirty="0"/>
              <a:t>Unwanted effects </a:t>
            </a:r>
          </a:p>
        </p:txBody>
      </p:sp>
      <p:sp>
        <p:nvSpPr>
          <p:cNvPr id="3" name="Content Placeholder 2">
            <a:extLst>
              <a:ext uri="{FF2B5EF4-FFF2-40B4-BE49-F238E27FC236}">
                <a16:creationId xmlns:a16="http://schemas.microsoft.com/office/drawing/2014/main" xmlns="" id="{512406C3-F881-4B78-8D0B-C87E536AEA43}"/>
              </a:ext>
            </a:extLst>
          </p:cNvPr>
          <p:cNvSpPr>
            <a:spLocks noGrp="1"/>
          </p:cNvSpPr>
          <p:nvPr>
            <p:ph idx="1"/>
          </p:nvPr>
        </p:nvSpPr>
        <p:spPr/>
        <p:txBody>
          <a:bodyPr/>
          <a:lstStyle/>
          <a:p>
            <a:r>
              <a:rPr lang="en-US" dirty="0"/>
              <a:t>Oral can cause GIT discomfort</a:t>
            </a:r>
          </a:p>
          <a:p>
            <a:r>
              <a:rPr lang="en-US" dirty="0"/>
              <a:t>Liquid form for infants can stain teeth.</a:t>
            </a:r>
          </a:p>
          <a:p>
            <a:r>
              <a:rPr lang="en-US" dirty="0"/>
              <a:t>Allergic reactions are possible with chills, urticaria, sweating , fever and even anaphylaxis after parenteral administration.</a:t>
            </a:r>
          </a:p>
          <a:p>
            <a:r>
              <a:rPr lang="en-US" dirty="0"/>
              <a:t>Patients pass black or dark stool this in harmless results of unabsorbed iron.</a:t>
            </a:r>
          </a:p>
        </p:txBody>
      </p:sp>
    </p:spTree>
    <p:extLst>
      <p:ext uri="{BB962C8B-B14F-4D97-AF65-F5344CB8AC3E}">
        <p14:creationId xmlns:p14="http://schemas.microsoft.com/office/powerpoint/2010/main" val="124060664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B43418-2059-494A-BD18-D189EE67FAC4}"/>
              </a:ext>
            </a:extLst>
          </p:cNvPr>
          <p:cNvSpPr>
            <a:spLocks noGrp="1"/>
          </p:cNvSpPr>
          <p:nvPr>
            <p:ph type="title"/>
          </p:nvPr>
        </p:nvSpPr>
        <p:spPr>
          <a:xfrm>
            <a:off x="628650" y="0"/>
            <a:ext cx="7886700" cy="669702"/>
          </a:xfrm>
        </p:spPr>
        <p:txBody>
          <a:bodyPr>
            <a:noAutofit/>
          </a:bodyPr>
          <a:lstStyle/>
          <a:p>
            <a:pPr algn="ctr"/>
            <a:r>
              <a:rPr lang="en-US" b="1" dirty="0" smtClean="0"/>
              <a:t>Folic </a:t>
            </a:r>
            <a:r>
              <a:rPr lang="en-US" b="1" dirty="0"/>
              <a:t>acid </a:t>
            </a:r>
          </a:p>
        </p:txBody>
      </p:sp>
      <p:sp>
        <p:nvSpPr>
          <p:cNvPr id="3" name="Content Placeholder 2">
            <a:extLst>
              <a:ext uri="{FF2B5EF4-FFF2-40B4-BE49-F238E27FC236}">
                <a16:creationId xmlns:a16="http://schemas.microsoft.com/office/drawing/2014/main" xmlns="" id="{0BEF71B2-EEF1-4F23-82B8-05456040CDD4}"/>
              </a:ext>
            </a:extLst>
          </p:cNvPr>
          <p:cNvSpPr>
            <a:spLocks noGrp="1"/>
          </p:cNvSpPr>
          <p:nvPr>
            <p:ph idx="1"/>
          </p:nvPr>
        </p:nvSpPr>
        <p:spPr>
          <a:xfrm>
            <a:off x="463639" y="669702"/>
            <a:ext cx="8293995" cy="5924281"/>
          </a:xfrm>
        </p:spPr>
        <p:txBody>
          <a:bodyPr>
            <a:noAutofit/>
          </a:bodyPr>
          <a:lstStyle/>
          <a:p>
            <a:pPr marL="0" indent="0">
              <a:buNone/>
            </a:pPr>
            <a:r>
              <a:rPr lang="en-US" b="1" dirty="0"/>
              <a:t>Expected Pharmacological Action </a:t>
            </a:r>
          </a:p>
          <a:p>
            <a:r>
              <a:rPr lang="en-US" dirty="0"/>
              <a:t>Folic acid is essential in the production of DNA and erythropoiesis (RBC, WBC, and platelets). </a:t>
            </a:r>
          </a:p>
          <a:p>
            <a:pPr marL="0" indent="0">
              <a:buNone/>
            </a:pPr>
            <a:r>
              <a:rPr lang="en-US" dirty="0"/>
              <a:t> </a:t>
            </a:r>
            <a:r>
              <a:rPr lang="en-US" b="1" dirty="0"/>
              <a:t>Therapeutic Uses </a:t>
            </a:r>
          </a:p>
          <a:p>
            <a:r>
              <a:rPr lang="en-US" dirty="0"/>
              <a:t>Treatment of megaloblastic (macrocytic) anemia secondary to folic acid deficiency </a:t>
            </a:r>
          </a:p>
          <a:p>
            <a:r>
              <a:rPr lang="en-US" dirty="0"/>
              <a:t> Prevention of neural tube defects during pregnancy; therefore it is needed in all women of child-bearing age who may become pregnant. </a:t>
            </a:r>
          </a:p>
          <a:p>
            <a:r>
              <a:rPr lang="en-US" dirty="0"/>
              <a:t> Treatment of malabsorption syndrome such as sprue</a:t>
            </a:r>
          </a:p>
          <a:p>
            <a:pPr marL="0" indent="0">
              <a:buNone/>
            </a:pPr>
            <a:r>
              <a:rPr lang="en-US" b="1" dirty="0"/>
              <a:t>Contraindications/Precautions .</a:t>
            </a:r>
          </a:p>
          <a:p>
            <a:pPr marL="0" indent="0">
              <a:buNone/>
            </a:pPr>
            <a:r>
              <a:rPr lang="en-US" dirty="0"/>
              <a:t> Indiscriminate use of folic acid is inappropriate because of the risk of masking signs of vitamin B12 deficiency.</a:t>
            </a:r>
          </a:p>
        </p:txBody>
      </p:sp>
    </p:spTree>
    <p:extLst>
      <p:ext uri="{BB962C8B-B14F-4D97-AF65-F5344CB8AC3E}">
        <p14:creationId xmlns:p14="http://schemas.microsoft.com/office/powerpoint/2010/main" val="369980801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9E2D5DB-21DF-417E-9335-24A8A7BF23DE}"/>
              </a:ext>
            </a:extLst>
          </p:cNvPr>
          <p:cNvSpPr>
            <a:spLocks noGrp="1"/>
          </p:cNvSpPr>
          <p:nvPr>
            <p:ph idx="1"/>
          </p:nvPr>
        </p:nvSpPr>
        <p:spPr>
          <a:xfrm>
            <a:off x="553792" y="566670"/>
            <a:ext cx="8384146" cy="6078829"/>
          </a:xfrm>
        </p:spPr>
        <p:txBody>
          <a:bodyPr>
            <a:noAutofit/>
          </a:bodyPr>
          <a:lstStyle/>
          <a:p>
            <a:pPr marL="0" indent="0">
              <a:buNone/>
            </a:pPr>
            <a:r>
              <a:rPr lang="en-US" b="1" dirty="0"/>
              <a:t>Medication/Food Interactions</a:t>
            </a:r>
          </a:p>
          <a:p>
            <a:r>
              <a:rPr lang="en-US" b="1" dirty="0"/>
              <a:t> </a:t>
            </a:r>
            <a:r>
              <a:rPr lang="en-US" dirty="0"/>
              <a:t>Decreased folate levels with concurrent use of sulfonamides, sulfasalazine, or methotrexate.</a:t>
            </a:r>
          </a:p>
          <a:p>
            <a:pPr marL="0" indent="0">
              <a:buNone/>
            </a:pPr>
            <a:r>
              <a:rPr lang="en-US" dirty="0"/>
              <a:t> </a:t>
            </a:r>
            <a:r>
              <a:rPr lang="en-US" b="1" dirty="0"/>
              <a:t>Nursing Administration </a:t>
            </a:r>
          </a:p>
          <a:p>
            <a:r>
              <a:rPr lang="en-US" dirty="0"/>
              <a:t> Assess clients for signs and symptoms of megaloblastic anemia (pallor, easy fatigability, palpitations, paresthesia of hands or feet). </a:t>
            </a:r>
          </a:p>
          <a:p>
            <a:r>
              <a:rPr lang="en-US" dirty="0"/>
              <a:t>Obtain the client’s baseline folic acid levels, RBC and reticulocyte counts, Hgb, and Hct levels. Monitor periodically. </a:t>
            </a:r>
          </a:p>
          <a:p>
            <a:r>
              <a:rPr lang="en-US" dirty="0"/>
              <a:t> Advise clients with folic acid deficiency to concurrently increase intake of food sources of folic acid, such as green leafy vegetables and liver. </a:t>
            </a:r>
            <a:endParaRPr lang="en-US" sz="2400" dirty="0"/>
          </a:p>
        </p:txBody>
      </p:sp>
    </p:spTree>
    <p:extLst>
      <p:ext uri="{BB962C8B-B14F-4D97-AF65-F5344CB8AC3E}">
        <p14:creationId xmlns:p14="http://schemas.microsoft.com/office/powerpoint/2010/main" val="44171183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Monitor clients for risk factors indicating that folic acid therapy may be needed, such as heavy alcohol use and child-bearing age.</a:t>
            </a:r>
          </a:p>
          <a:p>
            <a:pPr marL="0" indent="0">
              <a:buNone/>
            </a:pPr>
            <a:r>
              <a:rPr lang="en-US" u="sng" dirty="0"/>
              <a:t>NB :</a:t>
            </a:r>
            <a:r>
              <a:rPr lang="en-US" dirty="0"/>
              <a:t>vitamin B12 will be covered in nutrition.</a:t>
            </a:r>
          </a:p>
          <a:p>
            <a:endParaRPr lang="en-US" dirty="0"/>
          </a:p>
        </p:txBody>
      </p:sp>
    </p:spTree>
    <p:extLst>
      <p:ext uri="{BB962C8B-B14F-4D97-AF65-F5344CB8AC3E}">
        <p14:creationId xmlns:p14="http://schemas.microsoft.com/office/powerpoint/2010/main" val="12922120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MEDICATIONS AFFECTING THE RESPIRATORY SYSTEM</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067998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7" name="Title 1"/>
          <p:cNvSpPr>
            <a:spLocks noGrp="1"/>
          </p:cNvSpPr>
          <p:nvPr>
            <p:ph type="title"/>
          </p:nvPr>
        </p:nvSpPr>
        <p:spPr>
          <a:xfrm>
            <a:off x="628650" y="435635"/>
            <a:ext cx="7886700" cy="721049"/>
          </a:xfrm>
        </p:spPr>
        <p:txBody>
          <a:bodyPr/>
          <a:lstStyle/>
          <a:p>
            <a:r>
              <a:rPr lang="en-US" b="1" dirty="0"/>
              <a:t>B</a:t>
            </a:r>
            <a:r>
              <a:rPr lang="en-US" b="1" dirty="0" smtClean="0"/>
              <a:t>ronchodilators</a:t>
            </a:r>
            <a:endParaRPr lang="en-US" b="1" dirty="0"/>
          </a:p>
        </p:txBody>
      </p:sp>
      <p:sp>
        <p:nvSpPr>
          <p:cNvPr id="1049328" name="Content Placeholder 2"/>
          <p:cNvSpPr>
            <a:spLocks noGrp="1"/>
          </p:cNvSpPr>
          <p:nvPr>
            <p:ph idx="1"/>
          </p:nvPr>
        </p:nvSpPr>
        <p:spPr>
          <a:xfrm>
            <a:off x="628650" y="1004552"/>
            <a:ext cx="8025953" cy="5653825"/>
          </a:xfrm>
        </p:spPr>
        <p:txBody>
          <a:bodyPr>
            <a:noAutofit/>
          </a:bodyPr>
          <a:lstStyle/>
          <a:p>
            <a:pPr marL="0" indent="0">
              <a:buNone/>
            </a:pPr>
            <a:r>
              <a:rPr lang="en-US" b="1" dirty="0"/>
              <a:t>Over view</a:t>
            </a:r>
            <a:r>
              <a:rPr lang="en-US" dirty="0"/>
              <a:t>: Asthma is a chronic inflammatory disorder of the airways. It is an intermittent and reversible airflow obstruction that affects the bronchioles. The obstruction occurs either by inflammation or airway hyper-responsiveness leading to bronchoconstriction. </a:t>
            </a:r>
          </a:p>
          <a:p>
            <a:r>
              <a:rPr lang="en-US" dirty="0"/>
              <a:t>Medication </a:t>
            </a:r>
            <a:r>
              <a:rPr lang="en-US" dirty="0"/>
              <a:t>management usually addresses both inflammation and bronchoconstriction</a:t>
            </a:r>
          </a:p>
          <a:p>
            <a:r>
              <a:rPr lang="en-US" dirty="0"/>
              <a:t>These same medications may be used in symptomatic treatment of chronic obstructive pulmonary disease (</a:t>
            </a:r>
            <a:r>
              <a:rPr lang="en-US" dirty="0"/>
              <a:t>COPD</a:t>
            </a:r>
            <a:r>
              <a:rPr lang="en-US" dirty="0" smtClean="0"/>
              <a:t>)</a:t>
            </a:r>
          </a:p>
          <a:p>
            <a:r>
              <a:rPr lang="en-US" dirty="0"/>
              <a:t>Advise clients to take the medication as </a:t>
            </a:r>
            <a:r>
              <a:rPr lang="en-US" dirty="0" smtClean="0"/>
              <a:t>prescribed.</a:t>
            </a:r>
          </a:p>
          <a:p>
            <a:r>
              <a:rPr lang="en-US" dirty="0" smtClean="0"/>
              <a:t>If </a:t>
            </a:r>
            <a:r>
              <a:rPr lang="en-US" dirty="0"/>
              <a:t>a dose is missed, the next dose should</a:t>
            </a:r>
            <a:r>
              <a:rPr lang="en-US" b="1" dirty="0"/>
              <a:t> NOT </a:t>
            </a:r>
            <a:r>
              <a:rPr lang="en-US" dirty="0"/>
              <a:t>be doubled. </a:t>
            </a:r>
          </a:p>
        </p:txBody>
      </p:sp>
    </p:spTree>
    <p:extLst>
      <p:ext uri="{BB962C8B-B14F-4D97-AF65-F5344CB8AC3E}">
        <p14:creationId xmlns:p14="http://schemas.microsoft.com/office/powerpoint/2010/main" val="412451933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9" name="Title 1"/>
          <p:cNvSpPr>
            <a:spLocks noGrp="1"/>
          </p:cNvSpPr>
          <p:nvPr>
            <p:ph type="title"/>
          </p:nvPr>
        </p:nvSpPr>
        <p:spPr>
          <a:xfrm>
            <a:off x="620601" y="232794"/>
            <a:ext cx="7886700" cy="411956"/>
          </a:xfrm>
        </p:spPr>
        <p:txBody>
          <a:bodyPr>
            <a:normAutofit fontScale="90000"/>
          </a:bodyPr>
          <a:lstStyle/>
          <a:p>
            <a:endParaRPr lang="en-US" dirty="0"/>
          </a:p>
        </p:txBody>
      </p:sp>
      <p:sp>
        <p:nvSpPr>
          <p:cNvPr id="1049330" name="Content Placeholder 2"/>
          <p:cNvSpPr>
            <a:spLocks noGrp="1"/>
          </p:cNvSpPr>
          <p:nvPr>
            <p:ph idx="1"/>
          </p:nvPr>
        </p:nvSpPr>
        <p:spPr>
          <a:xfrm>
            <a:off x="357389" y="644750"/>
            <a:ext cx="8413124" cy="5756050"/>
          </a:xfrm>
        </p:spPr>
        <p:txBody>
          <a:bodyPr>
            <a:noAutofit/>
          </a:bodyPr>
          <a:lstStyle/>
          <a:p>
            <a:r>
              <a:rPr lang="en-US" b="1" dirty="0" smtClean="0"/>
              <a:t>Check </a:t>
            </a:r>
            <a:r>
              <a:rPr lang="en-US" b="1" dirty="0"/>
              <a:t>pulse rate and rhythm before administration of digoxin and record. Notify the provider if heart rate is less than 60/min in an adult, less than 70/min in children, and less than 90/min in infants. </a:t>
            </a:r>
            <a:r>
              <a:rPr lang="en-US" dirty="0"/>
              <a:t>Administer digoxin at the </a:t>
            </a:r>
            <a:r>
              <a:rPr lang="en-US" b="1" dirty="0"/>
              <a:t>same time daily. </a:t>
            </a:r>
          </a:p>
          <a:p>
            <a:r>
              <a:rPr lang="en-US" dirty="0"/>
              <a:t> Monitor digoxin levels periodically during treatment and maintain therapeutic levels between 0.5 to 2.0 ng/mL to prevent digoxin toxicity. </a:t>
            </a:r>
          </a:p>
          <a:p>
            <a:r>
              <a:rPr lang="en-US" dirty="0"/>
              <a:t> Avoid taking OTC medications to prevent adverse and side effects and medication interactions. </a:t>
            </a:r>
          </a:p>
          <a:p>
            <a:r>
              <a:rPr lang="en-US" dirty="0"/>
              <a:t> Instruct clients to observe symptoms of hypokalemia, such as muscle weakness, and to notify the provider if symptoms occur. </a:t>
            </a:r>
          </a:p>
        </p:txBody>
      </p:sp>
    </p:spTree>
    <p:extLst>
      <p:ext uri="{BB962C8B-B14F-4D97-AF65-F5344CB8AC3E}">
        <p14:creationId xmlns:p14="http://schemas.microsoft.com/office/powerpoint/2010/main" val="420357614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Instruct clients to observe symptoms of digoxin toxicity (anorexia, fatigue, weakness), and to notify the provider if symptoms occur.</a:t>
            </a:r>
          </a:p>
          <a:p>
            <a:endParaRPr lang="en-US" dirty="0"/>
          </a:p>
        </p:txBody>
      </p:sp>
    </p:spTree>
    <p:extLst>
      <p:ext uri="{BB962C8B-B14F-4D97-AF65-F5344CB8AC3E}">
        <p14:creationId xmlns:p14="http://schemas.microsoft.com/office/powerpoint/2010/main" val="239244516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1" name="Title 1"/>
          <p:cNvSpPr>
            <a:spLocks noGrp="1"/>
          </p:cNvSpPr>
          <p:nvPr>
            <p:ph type="title"/>
          </p:nvPr>
        </p:nvSpPr>
        <p:spPr>
          <a:xfrm>
            <a:off x="628650" y="210086"/>
            <a:ext cx="7886700" cy="850007"/>
          </a:xfrm>
        </p:spPr>
        <p:txBody>
          <a:bodyPr/>
          <a:lstStyle/>
          <a:p>
            <a:r>
              <a:rPr lang="en-US" b="1" dirty="0"/>
              <a:t>Management of digoxin toxicity</a:t>
            </a:r>
          </a:p>
        </p:txBody>
      </p:sp>
      <p:sp>
        <p:nvSpPr>
          <p:cNvPr id="1049332" name="Content Placeholder 2"/>
          <p:cNvSpPr>
            <a:spLocks noGrp="1"/>
          </p:cNvSpPr>
          <p:nvPr>
            <p:ph idx="1"/>
          </p:nvPr>
        </p:nvSpPr>
        <p:spPr>
          <a:xfrm>
            <a:off x="628649" y="1060094"/>
            <a:ext cx="8051711" cy="5495252"/>
          </a:xfrm>
        </p:spPr>
        <p:txBody>
          <a:bodyPr>
            <a:noAutofit/>
          </a:bodyPr>
          <a:lstStyle/>
          <a:p>
            <a:r>
              <a:rPr lang="en-US" dirty="0"/>
              <a:t>Digoxin and potassium-sparing medication should be stopped immediately. </a:t>
            </a:r>
          </a:p>
          <a:p>
            <a:r>
              <a:rPr lang="en-US" dirty="0"/>
              <a:t> Monitor K+ levels. For levels less than 3.5 mEq/L, administer potassium intravenously or by mouth. Do not give any further K+ if the level is greater than 5.0 mEq/L. </a:t>
            </a:r>
          </a:p>
          <a:p>
            <a:r>
              <a:rPr lang="en-US" dirty="0"/>
              <a:t> Treat dysrhythmias with phenytoin (Dilantin) or lidocaine. </a:t>
            </a:r>
          </a:p>
          <a:p>
            <a:r>
              <a:rPr lang="en-US" dirty="0"/>
              <a:t>Treat bradycardia with atropine. </a:t>
            </a:r>
          </a:p>
          <a:p>
            <a:r>
              <a:rPr lang="en-US" dirty="0"/>
              <a:t> For excessive overdose, activated charcoal, cholestyramine, or Digibind can be used to bind digoxin and prevent absorption. </a:t>
            </a:r>
          </a:p>
        </p:txBody>
      </p:sp>
    </p:spTree>
    <p:extLst>
      <p:ext uri="{BB962C8B-B14F-4D97-AF65-F5344CB8AC3E}">
        <p14:creationId xmlns:p14="http://schemas.microsoft.com/office/powerpoint/2010/main" val="336874371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3" name="Title 1"/>
          <p:cNvSpPr>
            <a:spLocks noGrp="1"/>
          </p:cNvSpPr>
          <p:nvPr>
            <p:ph type="title"/>
          </p:nvPr>
        </p:nvSpPr>
        <p:spPr>
          <a:xfrm>
            <a:off x="628650" y="857251"/>
            <a:ext cx="7886700" cy="772733"/>
          </a:xfrm>
        </p:spPr>
        <p:txBody>
          <a:bodyPr>
            <a:normAutofit/>
          </a:bodyPr>
          <a:lstStyle/>
          <a:p>
            <a:r>
              <a:rPr lang="en-US" b="1" dirty="0"/>
              <a:t>Bronchodilators cont.’</a:t>
            </a:r>
          </a:p>
        </p:txBody>
      </p:sp>
      <p:sp>
        <p:nvSpPr>
          <p:cNvPr id="1049334" name="Content Placeholder 2"/>
          <p:cNvSpPr>
            <a:spLocks noGrp="1"/>
          </p:cNvSpPr>
          <p:nvPr>
            <p:ph idx="1"/>
          </p:nvPr>
        </p:nvSpPr>
        <p:spPr>
          <a:xfrm>
            <a:off x="628650" y="1494755"/>
            <a:ext cx="8199818" cy="4182414"/>
          </a:xfrm>
        </p:spPr>
        <p:txBody>
          <a:bodyPr>
            <a:normAutofit lnSpcReduction="10000"/>
          </a:bodyPr>
          <a:lstStyle/>
          <a:p>
            <a:pPr marL="0" indent="0">
              <a:buNone/>
            </a:pPr>
            <a:r>
              <a:rPr lang="en-US" dirty="0">
                <a:solidFill>
                  <a:prstClr val="black"/>
                </a:solidFill>
              </a:rPr>
              <a:t> Medications include: </a:t>
            </a:r>
          </a:p>
          <a:p>
            <a:pPr marL="0" indent="0">
              <a:buNone/>
            </a:pPr>
            <a:r>
              <a:rPr lang="en-US" b="1" dirty="0">
                <a:solidFill>
                  <a:prstClr val="black"/>
                </a:solidFill>
              </a:rPr>
              <a:t>Classification of Bronchodilator ;</a:t>
            </a:r>
          </a:p>
          <a:p>
            <a:r>
              <a:rPr lang="en-US" dirty="0">
                <a:solidFill>
                  <a:prstClr val="black"/>
                </a:solidFill>
              </a:rPr>
              <a:t> beta2-adrenergic agonists short acting; salbutamol,</a:t>
            </a:r>
            <a:endParaRPr lang="en-US" b="1" dirty="0">
              <a:solidFill>
                <a:prstClr val="black"/>
              </a:solidFill>
            </a:endParaRPr>
          </a:p>
          <a:p>
            <a:r>
              <a:rPr lang="en-US" dirty="0">
                <a:solidFill>
                  <a:prstClr val="black"/>
                </a:solidFill>
              </a:rPr>
              <a:t>beta2-adrenergic agonists long acting; salmeterol and formoterol </a:t>
            </a:r>
          </a:p>
          <a:p>
            <a:r>
              <a:rPr lang="en-US" dirty="0">
                <a:solidFill>
                  <a:prstClr val="black"/>
                </a:solidFill>
              </a:rPr>
              <a:t>Methyl xanthine's e.g. theophylline</a:t>
            </a:r>
          </a:p>
          <a:p>
            <a:r>
              <a:rPr lang="en-US" dirty="0">
                <a:solidFill>
                  <a:prstClr val="black"/>
                </a:solidFill>
              </a:rPr>
              <a:t> inhaled anticholinergics e.g. tiotropium</a:t>
            </a:r>
          </a:p>
          <a:p>
            <a:r>
              <a:rPr lang="en-US" dirty="0">
                <a:solidFill>
                  <a:prstClr val="black"/>
                </a:solidFill>
              </a:rPr>
              <a:t> anti-inflammatory agents such as</a:t>
            </a:r>
            <a:r>
              <a:rPr lang="en-US" b="1" dirty="0">
                <a:solidFill>
                  <a:prstClr val="black"/>
                </a:solidFill>
              </a:rPr>
              <a:t> glucocorticoids</a:t>
            </a:r>
            <a:r>
              <a:rPr lang="en-US" dirty="0">
                <a:solidFill>
                  <a:prstClr val="black"/>
                </a:solidFill>
              </a:rPr>
              <a:t>, </a:t>
            </a:r>
            <a:r>
              <a:rPr lang="en-US" b="1" dirty="0">
                <a:solidFill>
                  <a:prstClr val="black"/>
                </a:solidFill>
              </a:rPr>
              <a:t>mast cell stabilizers</a:t>
            </a:r>
            <a:r>
              <a:rPr lang="en-US" dirty="0">
                <a:solidFill>
                  <a:prstClr val="black"/>
                </a:solidFill>
              </a:rPr>
              <a:t>, and </a:t>
            </a:r>
            <a:r>
              <a:rPr lang="en-US" b="1" dirty="0">
                <a:solidFill>
                  <a:prstClr val="black"/>
                </a:solidFill>
              </a:rPr>
              <a:t>leukotriene modifiers</a:t>
            </a:r>
            <a:r>
              <a:rPr lang="en-US" dirty="0">
                <a:solidFill>
                  <a:prstClr val="black"/>
                </a:solidFill>
              </a:rPr>
              <a:t>.</a:t>
            </a:r>
            <a:endParaRPr lang="en-US" sz="2400" dirty="0"/>
          </a:p>
        </p:txBody>
      </p:sp>
    </p:spTree>
    <p:extLst>
      <p:ext uri="{BB962C8B-B14F-4D97-AF65-F5344CB8AC3E}">
        <p14:creationId xmlns:p14="http://schemas.microsoft.com/office/powerpoint/2010/main" val="3700070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55BC9-0355-4FC7-9FA9-1194BCAC1DF8}"/>
              </a:ext>
            </a:extLst>
          </p:cNvPr>
          <p:cNvSpPr>
            <a:spLocks noGrp="1"/>
          </p:cNvSpPr>
          <p:nvPr>
            <p:ph type="title"/>
          </p:nvPr>
        </p:nvSpPr>
        <p:spPr>
          <a:xfrm>
            <a:off x="476519" y="159064"/>
            <a:ext cx="8538692" cy="1325563"/>
          </a:xfrm>
        </p:spPr>
        <p:txBody>
          <a:bodyPr>
            <a:noAutofit/>
          </a:bodyPr>
          <a:lstStyle/>
          <a:p>
            <a:r>
              <a:rPr lang="en-US" sz="4800" b="1" dirty="0"/>
              <a:t>Factors influencing drug administration</a:t>
            </a:r>
          </a:p>
        </p:txBody>
      </p:sp>
      <p:sp>
        <p:nvSpPr>
          <p:cNvPr id="3" name="Content Placeholder 2">
            <a:extLst>
              <a:ext uri="{FF2B5EF4-FFF2-40B4-BE49-F238E27FC236}">
                <a16:creationId xmlns:a16="http://schemas.microsoft.com/office/drawing/2014/main" xmlns="" id="{4CA10D9A-279C-4AD9-8DF6-2BAD89CBC2AA}"/>
              </a:ext>
            </a:extLst>
          </p:cNvPr>
          <p:cNvSpPr>
            <a:spLocks noGrp="1"/>
          </p:cNvSpPr>
          <p:nvPr>
            <p:ph idx="1"/>
          </p:nvPr>
        </p:nvSpPr>
        <p:spPr>
          <a:xfrm>
            <a:off x="628650" y="1484626"/>
            <a:ext cx="8103226" cy="5032083"/>
          </a:xfrm>
        </p:spPr>
        <p:txBody>
          <a:bodyPr>
            <a:noAutofit/>
          </a:bodyPr>
          <a:lstStyle/>
          <a:p>
            <a:r>
              <a:rPr lang="en-US" dirty="0">
                <a:latin typeface="Times New Roman" panose="02020603050405020304" pitchFamily="18" charset="0"/>
                <a:cs typeface="Times New Roman" panose="02020603050405020304" pitchFamily="18" charset="0"/>
              </a:rPr>
              <a:t>The  nature of the absorbing surface.</a:t>
            </a:r>
          </a:p>
          <a:p>
            <a:r>
              <a:rPr lang="en-US" dirty="0">
                <a:latin typeface="Times New Roman" panose="02020603050405020304" pitchFamily="18" charset="0"/>
                <a:cs typeface="Times New Roman" panose="02020603050405020304" pitchFamily="18" charset="0"/>
              </a:rPr>
              <a:t>Blood flow to the site of administration; increase in blood flow facilitates </a:t>
            </a:r>
            <a:r>
              <a:rPr lang="en-US" dirty="0" smtClean="0">
                <a:latin typeface="Times New Roman" panose="02020603050405020304" pitchFamily="18" charset="0"/>
                <a:cs typeface="Times New Roman" panose="02020603050405020304" pitchFamily="18" charset="0"/>
              </a:rPr>
              <a:t>absorption </a:t>
            </a:r>
            <a:r>
              <a:rPr lang="en-US" dirty="0">
                <a:latin typeface="Times New Roman" panose="02020603050405020304" pitchFamily="18" charset="0"/>
                <a:cs typeface="Times New Roman" panose="02020603050405020304" pitchFamily="18" charset="0"/>
              </a:rPr>
              <a:t>; and e.g.  sublingual route and pulmonary epithelium.</a:t>
            </a:r>
          </a:p>
          <a:p>
            <a:r>
              <a:rPr lang="en-US" dirty="0">
                <a:latin typeface="Times New Roman" panose="02020603050405020304" pitchFamily="18" charset="0"/>
                <a:cs typeface="Times New Roman" panose="02020603050405020304" pitchFamily="18" charset="0"/>
              </a:rPr>
              <a:t>The health status of the person taking the drug. This affects the rate of absorption and transportation.</a:t>
            </a:r>
          </a:p>
          <a:p>
            <a:r>
              <a:rPr lang="en-US" dirty="0">
                <a:latin typeface="Times New Roman" panose="02020603050405020304" pitchFamily="18" charset="0"/>
                <a:cs typeface="Times New Roman" panose="02020603050405020304" pitchFamily="18" charset="0"/>
              </a:rPr>
              <a:t>The lipid solubility of drugs the higher the solubility the more a drug is absorbed especially in the GIT.</a:t>
            </a:r>
          </a:p>
          <a:p>
            <a:r>
              <a:rPr lang="en-US" dirty="0">
                <a:latin typeface="Times New Roman" panose="02020603050405020304" pitchFamily="18" charset="0"/>
                <a:cs typeface="Times New Roman" panose="02020603050405020304" pitchFamily="18" charset="0"/>
              </a:rPr>
              <a:t>The PH of the drug.</a:t>
            </a:r>
          </a:p>
          <a:p>
            <a:r>
              <a:rPr lang="en-US" dirty="0">
                <a:latin typeface="Times New Roman" panose="02020603050405020304" pitchFamily="18" charset="0"/>
                <a:cs typeface="Times New Roman" panose="02020603050405020304" pitchFamily="18" charset="0"/>
              </a:rPr>
              <a:t>Drug concentration and critical concentration.</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703844"/>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5" name="Title 1"/>
          <p:cNvSpPr>
            <a:spLocks noGrp="1"/>
          </p:cNvSpPr>
          <p:nvPr>
            <p:ph type="title"/>
          </p:nvPr>
        </p:nvSpPr>
        <p:spPr>
          <a:xfrm>
            <a:off x="628650" y="934524"/>
            <a:ext cx="7886700" cy="734096"/>
          </a:xfrm>
        </p:spPr>
        <p:txBody>
          <a:bodyPr>
            <a:normAutofit fontScale="90000"/>
          </a:bodyPr>
          <a:lstStyle/>
          <a:p>
            <a:r>
              <a:rPr lang="en-US" b="1" dirty="0"/>
              <a:t>                        Beta2-Adrenergic Agonists</a:t>
            </a:r>
          </a:p>
        </p:txBody>
      </p:sp>
      <p:sp>
        <p:nvSpPr>
          <p:cNvPr id="1049336" name="Content Placeholder 2"/>
          <p:cNvSpPr>
            <a:spLocks noGrp="1"/>
          </p:cNvSpPr>
          <p:nvPr>
            <p:ph idx="1"/>
          </p:nvPr>
        </p:nvSpPr>
        <p:spPr>
          <a:xfrm>
            <a:off x="425003" y="1970467"/>
            <a:ext cx="8480738" cy="3870907"/>
          </a:xfrm>
        </p:spPr>
        <p:txBody>
          <a:bodyPr>
            <a:normAutofit fontScale="85000" lnSpcReduction="20000"/>
          </a:bodyPr>
          <a:lstStyle/>
          <a:p>
            <a:r>
              <a:rPr lang="en-US" dirty="0"/>
              <a:t>albuterol (Proventil, Ventolin) </a:t>
            </a:r>
          </a:p>
          <a:p>
            <a:r>
              <a:rPr lang="en-US" dirty="0"/>
              <a:t>Formoterol (</a:t>
            </a:r>
            <a:r>
              <a:rPr lang="en-US" dirty="0" err="1"/>
              <a:t>Foradil</a:t>
            </a:r>
            <a:r>
              <a:rPr lang="en-US" dirty="0"/>
              <a:t> </a:t>
            </a:r>
            <a:r>
              <a:rPr lang="en-US" dirty="0" err="1"/>
              <a:t>Aerolizer</a:t>
            </a:r>
            <a:r>
              <a:rPr lang="en-US" dirty="0"/>
              <a:t>) </a:t>
            </a:r>
          </a:p>
          <a:p>
            <a:r>
              <a:rPr lang="en-US" dirty="0"/>
              <a:t> Salmeterol (</a:t>
            </a:r>
            <a:r>
              <a:rPr lang="en-US" dirty="0" err="1"/>
              <a:t>Serevent</a:t>
            </a:r>
            <a:r>
              <a:rPr lang="en-US" dirty="0"/>
              <a:t>) </a:t>
            </a:r>
          </a:p>
          <a:p>
            <a:r>
              <a:rPr lang="en-US" dirty="0"/>
              <a:t> Terbutaline (</a:t>
            </a:r>
            <a:r>
              <a:rPr lang="en-US" dirty="0" err="1"/>
              <a:t>Brethine</a:t>
            </a:r>
            <a:r>
              <a:rPr lang="en-US" dirty="0"/>
              <a:t>) </a:t>
            </a:r>
          </a:p>
          <a:p>
            <a:pPr marL="0" indent="0">
              <a:buNone/>
            </a:pPr>
            <a:r>
              <a:rPr lang="en-US" sz="2400" b="1" dirty="0"/>
              <a:t>                   albuterol ( Proventil, Ventolin)</a:t>
            </a:r>
          </a:p>
          <a:p>
            <a:r>
              <a:rPr lang="en-US" b="1" dirty="0"/>
              <a:t>Mechanism of Action </a:t>
            </a:r>
          </a:p>
          <a:p>
            <a:r>
              <a:rPr lang="en-US" dirty="0"/>
              <a:t>Beta2-adrenergic agonists act by selectively activating the beta2-receptors in the bronchial smooth muscle, resulting in </a:t>
            </a:r>
            <a:r>
              <a:rPr lang="en-US" dirty="0" smtClean="0"/>
              <a:t>bronchodilation.</a:t>
            </a:r>
          </a:p>
          <a:p>
            <a:r>
              <a:rPr lang="en-US" dirty="0" smtClean="0"/>
              <a:t>As </a:t>
            </a:r>
            <a:r>
              <a:rPr lang="en-US" dirty="0"/>
              <a:t>a result of this:  </a:t>
            </a:r>
            <a:r>
              <a:rPr lang="en-US" b="1" dirty="0"/>
              <a:t>Bronchospasm is relieved</a:t>
            </a:r>
            <a:r>
              <a:rPr lang="en-US" dirty="0"/>
              <a:t>, </a:t>
            </a:r>
            <a:r>
              <a:rPr lang="en-US" b="1" dirty="0"/>
              <a:t>Histamine release is inhibited</a:t>
            </a:r>
            <a:r>
              <a:rPr lang="en-US" dirty="0"/>
              <a:t>, </a:t>
            </a:r>
            <a:r>
              <a:rPr lang="en-US" b="1" dirty="0"/>
              <a:t>Ciliary motility is increased.</a:t>
            </a:r>
          </a:p>
        </p:txBody>
      </p:sp>
    </p:spTree>
    <p:extLst>
      <p:ext uri="{BB962C8B-B14F-4D97-AF65-F5344CB8AC3E}">
        <p14:creationId xmlns:p14="http://schemas.microsoft.com/office/powerpoint/2010/main" val="236580924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7" name="Title 1"/>
          <p:cNvSpPr>
            <a:spLocks noGrp="1"/>
          </p:cNvSpPr>
          <p:nvPr>
            <p:ph type="title"/>
          </p:nvPr>
        </p:nvSpPr>
        <p:spPr>
          <a:xfrm>
            <a:off x="590013" y="915206"/>
            <a:ext cx="7886700" cy="502276"/>
          </a:xfrm>
        </p:spPr>
        <p:txBody>
          <a:bodyPr>
            <a:normAutofit fontScale="90000"/>
          </a:bodyPr>
          <a:lstStyle/>
          <a:p>
            <a:r>
              <a:rPr lang="en-US" b="1" dirty="0"/>
              <a:t>Therapeutic uses</a:t>
            </a:r>
          </a:p>
        </p:txBody>
      </p:sp>
      <p:graphicFrame>
        <p:nvGraphicFramePr>
          <p:cNvPr id="4194315" name="Content Placeholder 3"/>
          <p:cNvGraphicFramePr>
            <a:graphicFrameLocks noGrp="1"/>
          </p:cNvGraphicFramePr>
          <p:nvPr>
            <p:ph idx="1"/>
          </p:nvPr>
        </p:nvGraphicFramePr>
        <p:xfrm>
          <a:off x="453979" y="1572027"/>
          <a:ext cx="8471079" cy="3478945"/>
        </p:xfrm>
        <a:graphic>
          <a:graphicData uri="http://schemas.openxmlformats.org/drawingml/2006/table">
            <a:tbl>
              <a:tblPr firstRow="1" bandRow="1">
                <a:tableStyleId>{5C22544A-7EE6-4342-B048-85BDC9FD1C3A}</a:tableStyleId>
              </a:tblPr>
              <a:tblGrid>
                <a:gridCol w="2889624"/>
                <a:gridCol w="2757762"/>
                <a:gridCol w="2823693"/>
              </a:tblGrid>
              <a:tr h="420842">
                <a:tc>
                  <a:txBody>
                    <a:bodyPr/>
                    <a:lstStyle/>
                    <a:p>
                      <a:r>
                        <a:rPr lang="en-US" sz="2100" dirty="0"/>
                        <a:t>Medication</a:t>
                      </a:r>
                    </a:p>
                  </a:txBody>
                  <a:tcPr marL="68580" marR="68580" marT="34290" marB="34290"/>
                </a:tc>
                <a:tc>
                  <a:txBody>
                    <a:bodyPr/>
                    <a:lstStyle/>
                    <a:p>
                      <a:r>
                        <a:rPr lang="en-US" sz="2100" dirty="0"/>
                        <a:t>Route</a:t>
                      </a:r>
                    </a:p>
                  </a:txBody>
                  <a:tcPr marL="68580" marR="68580" marT="34290" marB="34290"/>
                </a:tc>
                <a:tc>
                  <a:txBody>
                    <a:bodyPr/>
                    <a:lstStyle/>
                    <a:p>
                      <a:r>
                        <a:rPr lang="en-US" sz="2100" dirty="0"/>
                        <a:t>Therapeutic uses</a:t>
                      </a:r>
                    </a:p>
                  </a:txBody>
                  <a:tcPr marL="68580" marR="68580" marT="34290" marB="34290"/>
                </a:tc>
              </a:tr>
              <a:tr h="1714500">
                <a:tc>
                  <a:txBody>
                    <a:bodyPr/>
                    <a:lstStyle/>
                    <a:p>
                      <a:r>
                        <a:rPr lang="en-US" sz="1800" dirty="0"/>
                        <a:t>Albuterol (Proventil, Ventolin) </a:t>
                      </a:r>
                    </a:p>
                  </a:txBody>
                  <a:tcPr marL="68580" marR="68580" marT="34290" marB="34290"/>
                </a:tc>
                <a:tc>
                  <a:txBody>
                    <a:bodyPr/>
                    <a:lstStyle/>
                    <a:p>
                      <a:r>
                        <a:rPr lang="en-US" sz="1800" dirty="0"/>
                        <a:t>• Inhaled, short-acting </a:t>
                      </a:r>
                    </a:p>
                    <a:p>
                      <a:r>
                        <a:rPr lang="en-US" sz="1800" dirty="0"/>
                        <a:t>Oral, long-acting</a:t>
                      </a:r>
                    </a:p>
                  </a:txBody>
                  <a:tcPr marL="68580" marR="68580" marT="34290" marB="34290"/>
                </a:tc>
                <a:tc>
                  <a:txBody>
                    <a:bodyPr/>
                    <a:lstStyle/>
                    <a:p>
                      <a:r>
                        <a:rPr lang="en-US" sz="1800" dirty="0"/>
                        <a:t>• Prevention of asthma attack (exercise-induced) </a:t>
                      </a:r>
                      <a:endParaRPr lang="en-US" sz="1800" dirty="0" smtClean="0"/>
                    </a:p>
                    <a:p>
                      <a:r>
                        <a:rPr lang="en-US" sz="1800" dirty="0" smtClean="0"/>
                        <a:t>• </a:t>
                      </a:r>
                      <a:r>
                        <a:rPr lang="en-US" sz="1800" dirty="0"/>
                        <a:t>Treatment for ongoing asthma attack </a:t>
                      </a:r>
                      <a:endParaRPr lang="en-US" sz="1800" dirty="0" smtClean="0"/>
                    </a:p>
                    <a:p>
                      <a:r>
                        <a:rPr lang="en-US" sz="1800" dirty="0" smtClean="0"/>
                        <a:t>• </a:t>
                      </a:r>
                      <a:r>
                        <a:rPr lang="en-US" sz="1800" dirty="0"/>
                        <a:t>Long-term control of asthma</a:t>
                      </a:r>
                    </a:p>
                  </a:txBody>
                  <a:tcPr marL="68580" marR="68580" marT="34290" marB="34290"/>
                </a:tc>
              </a:tr>
              <a:tr h="726383">
                <a:tc>
                  <a:txBody>
                    <a:bodyPr/>
                    <a:lstStyle/>
                    <a:p>
                      <a:r>
                        <a:rPr lang="en-US" sz="1800" dirty="0"/>
                        <a:t>Formoterol (</a:t>
                      </a:r>
                      <a:r>
                        <a:rPr lang="en-US" sz="1800" dirty="0" err="1"/>
                        <a:t>Foradil</a:t>
                      </a:r>
                      <a:r>
                        <a:rPr lang="en-US" sz="1800" dirty="0"/>
                        <a:t> </a:t>
                      </a:r>
                      <a:r>
                        <a:rPr lang="en-US" sz="1800" dirty="0" err="1"/>
                        <a:t>Aerolizer</a:t>
                      </a:r>
                      <a:r>
                        <a:rPr lang="en-US" sz="1800" dirty="0"/>
                        <a:t>) Salmeterol (</a:t>
                      </a:r>
                      <a:r>
                        <a:rPr lang="en-US" sz="1800" dirty="0" err="1"/>
                        <a:t>Serevent</a:t>
                      </a:r>
                      <a:r>
                        <a:rPr lang="en-US" sz="1800" dirty="0"/>
                        <a:t>)</a:t>
                      </a:r>
                    </a:p>
                  </a:txBody>
                  <a:tcPr marL="68580" marR="68580" marT="34290" marB="34290"/>
                </a:tc>
                <a:tc>
                  <a:txBody>
                    <a:bodyPr/>
                    <a:lstStyle/>
                    <a:p>
                      <a:r>
                        <a:rPr lang="en-US" sz="1800" dirty="0"/>
                        <a:t>• Inhaled, long-acting</a:t>
                      </a:r>
                    </a:p>
                  </a:txBody>
                  <a:tcPr marL="68580" marR="68580" marT="34290" marB="34290"/>
                </a:tc>
                <a:tc>
                  <a:txBody>
                    <a:bodyPr/>
                    <a:lstStyle/>
                    <a:p>
                      <a:r>
                        <a:rPr lang="en-US" sz="1800" dirty="0"/>
                        <a:t>• Long-term control of asthma</a:t>
                      </a:r>
                    </a:p>
                  </a:txBody>
                  <a:tcPr marL="68580" marR="68580" marT="34290" marB="34290"/>
                </a:tc>
              </a:tr>
              <a:tr h="617220">
                <a:tc>
                  <a:txBody>
                    <a:bodyPr/>
                    <a:lstStyle/>
                    <a:p>
                      <a:r>
                        <a:rPr lang="en-US" sz="1800" dirty="0"/>
                        <a:t>Terbutaline (</a:t>
                      </a:r>
                      <a:r>
                        <a:rPr lang="en-US" sz="1800" dirty="0" err="1"/>
                        <a:t>Brethine</a:t>
                      </a:r>
                      <a:r>
                        <a:rPr lang="en-US" sz="1800" dirty="0"/>
                        <a:t>)</a:t>
                      </a:r>
                    </a:p>
                  </a:txBody>
                  <a:tcPr marL="68580" marR="68580" marT="34290" marB="34290"/>
                </a:tc>
                <a:tc>
                  <a:txBody>
                    <a:bodyPr/>
                    <a:lstStyle/>
                    <a:p>
                      <a:r>
                        <a:rPr lang="en-US" sz="1800" dirty="0"/>
                        <a:t>Oral, long-acting</a:t>
                      </a:r>
                    </a:p>
                  </a:txBody>
                  <a:tcPr marL="68580" marR="68580" marT="34290" marB="34290"/>
                </a:tc>
                <a:tc>
                  <a:txBody>
                    <a:bodyPr/>
                    <a:lstStyle/>
                    <a:p>
                      <a:r>
                        <a:rPr lang="en-US" sz="1800" dirty="0"/>
                        <a:t>• Long-term control of asthma</a:t>
                      </a:r>
                    </a:p>
                  </a:txBody>
                  <a:tcPr marL="68580" marR="68580" marT="34290" marB="34290"/>
                </a:tc>
              </a:tr>
            </a:tbl>
          </a:graphicData>
        </a:graphic>
      </p:graphicFrame>
    </p:spTree>
    <p:extLst>
      <p:ext uri="{BB962C8B-B14F-4D97-AF65-F5344CB8AC3E}">
        <p14:creationId xmlns:p14="http://schemas.microsoft.com/office/powerpoint/2010/main" val="12498592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8" name="Content Placeholder 2"/>
          <p:cNvSpPr>
            <a:spLocks noGrp="1"/>
          </p:cNvSpPr>
          <p:nvPr>
            <p:ph idx="1"/>
          </p:nvPr>
        </p:nvSpPr>
        <p:spPr>
          <a:xfrm>
            <a:off x="598867" y="1349867"/>
            <a:ext cx="7916483" cy="4140105"/>
          </a:xfrm>
        </p:spPr>
        <p:txBody>
          <a:bodyPr>
            <a:normAutofit fontScale="77500" lnSpcReduction="20000"/>
          </a:bodyPr>
          <a:lstStyle/>
          <a:p>
            <a:pPr marL="0" indent="0">
              <a:buNone/>
            </a:pPr>
            <a:r>
              <a:rPr lang="en-US" sz="2700" b="1" dirty="0"/>
              <a:t>Side effects</a:t>
            </a:r>
          </a:p>
          <a:p>
            <a:r>
              <a:rPr lang="en-US" dirty="0"/>
              <a:t>Inhaled agents (short and long acting) have minimal adverse effects.</a:t>
            </a:r>
          </a:p>
          <a:p>
            <a:r>
              <a:rPr lang="en-US" dirty="0"/>
              <a:t> Oral agents can cause</a:t>
            </a:r>
            <a:r>
              <a:rPr lang="en-US" b="1" dirty="0"/>
              <a:t> tachycardia </a:t>
            </a:r>
            <a:r>
              <a:rPr lang="en-US" dirty="0"/>
              <a:t>and </a:t>
            </a:r>
            <a:r>
              <a:rPr lang="en-US" b="1" dirty="0"/>
              <a:t>angina</a:t>
            </a:r>
            <a:r>
              <a:rPr lang="en-US" dirty="0"/>
              <a:t> because of activation of alpha1 receptors in the heart.</a:t>
            </a:r>
          </a:p>
          <a:p>
            <a:r>
              <a:rPr lang="en-US" dirty="0"/>
              <a:t> Tremors caused by activation of beta2 receptors in skeletal muscle.</a:t>
            </a:r>
          </a:p>
          <a:p>
            <a:pPr marL="0" indent="0">
              <a:buNone/>
            </a:pPr>
            <a:r>
              <a:rPr lang="en-US" b="1" dirty="0"/>
              <a:t>Contraindications/Precautions </a:t>
            </a:r>
          </a:p>
          <a:p>
            <a:r>
              <a:rPr lang="en-US" dirty="0"/>
              <a:t> Beta2-adrenergic agonists are Pregnancy Risk Category C. </a:t>
            </a:r>
          </a:p>
          <a:p>
            <a:r>
              <a:rPr lang="en-US" dirty="0"/>
              <a:t> These agents are contraindicated in clients with tachydysrhythmia. </a:t>
            </a:r>
          </a:p>
          <a:p>
            <a:r>
              <a:rPr lang="en-US" dirty="0"/>
              <a:t>Use cautiously in clients who have diabetes, hyperthyroidism, heart disease, hypertension, and angina</a:t>
            </a:r>
          </a:p>
          <a:p>
            <a:endParaRPr lang="en-US" dirty="0"/>
          </a:p>
          <a:p>
            <a:endParaRPr lang="en-US" dirty="0"/>
          </a:p>
        </p:txBody>
      </p:sp>
    </p:spTree>
    <p:extLst>
      <p:ext uri="{BB962C8B-B14F-4D97-AF65-F5344CB8AC3E}">
        <p14:creationId xmlns:p14="http://schemas.microsoft.com/office/powerpoint/2010/main" val="245404921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9" name="Content Placeholder 2"/>
          <p:cNvSpPr>
            <a:spLocks noGrp="1"/>
          </p:cNvSpPr>
          <p:nvPr>
            <p:ph idx="1"/>
          </p:nvPr>
        </p:nvSpPr>
        <p:spPr>
          <a:xfrm>
            <a:off x="608527" y="1176002"/>
            <a:ext cx="8248918" cy="4313970"/>
          </a:xfrm>
        </p:spPr>
        <p:txBody>
          <a:bodyPr>
            <a:noAutofit/>
          </a:bodyPr>
          <a:lstStyle/>
          <a:p>
            <a:pPr marL="0" indent="0">
              <a:buNone/>
            </a:pPr>
            <a:r>
              <a:rPr lang="en-US" b="1" dirty="0"/>
              <a:t>Medication and food interaction</a:t>
            </a:r>
          </a:p>
          <a:p>
            <a:r>
              <a:rPr lang="en-US" dirty="0"/>
              <a:t> Use of beta-adrenergic blockers (propranolol) can negate effects of both medications. </a:t>
            </a:r>
          </a:p>
          <a:p>
            <a:r>
              <a:rPr lang="en-US" dirty="0"/>
              <a:t>MAOIs and tricyclic antidepressants can increase the risk of tachycardia and angina.</a:t>
            </a:r>
          </a:p>
          <a:p>
            <a:pPr marL="0" indent="0">
              <a:buNone/>
            </a:pPr>
            <a:r>
              <a:rPr lang="en-US" dirty="0"/>
              <a:t> </a:t>
            </a:r>
            <a:r>
              <a:rPr lang="en-US" b="1" dirty="0"/>
              <a:t>Nursing Administration </a:t>
            </a:r>
          </a:p>
          <a:p>
            <a:pPr marL="0" indent="0">
              <a:buNone/>
            </a:pPr>
            <a:r>
              <a:rPr lang="en-US" dirty="0"/>
              <a:t> Instruct clients to follow manufacturer’s instructions for use of device: metered-dose inhaler (MDI), dry-powder inhaler(DPI), and nebulizer. </a:t>
            </a:r>
          </a:p>
          <a:p>
            <a:pPr marL="0" indent="0">
              <a:buNone/>
            </a:pPr>
            <a:r>
              <a:rPr lang="en-US" dirty="0"/>
              <a:t>When a client is prescribed an inhaled beta2-agonist and an inhaled glucocorticoid, advise the client to inhale the beta2-agonist before inhaling the glucocorticoid.</a:t>
            </a:r>
          </a:p>
          <a:p>
            <a:pPr marL="0" indent="0">
              <a:buNone/>
            </a:pPr>
            <a:r>
              <a:rPr lang="en-US" dirty="0"/>
              <a:t> The beta2-agonist promotes bronchodilation and enhances absorption of the glucocorticoid. </a:t>
            </a:r>
          </a:p>
        </p:txBody>
      </p:sp>
    </p:spTree>
    <p:extLst>
      <p:ext uri="{BB962C8B-B14F-4D97-AF65-F5344CB8AC3E}">
        <p14:creationId xmlns:p14="http://schemas.microsoft.com/office/powerpoint/2010/main" val="203599780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0" name="Content Placeholder 2"/>
          <p:cNvSpPr>
            <a:spLocks noGrp="1"/>
          </p:cNvSpPr>
          <p:nvPr>
            <p:ph idx="1"/>
          </p:nvPr>
        </p:nvSpPr>
        <p:spPr>
          <a:xfrm>
            <a:off x="412124" y="128789"/>
            <a:ext cx="8358389" cy="6619741"/>
          </a:xfrm>
        </p:spPr>
        <p:txBody>
          <a:bodyPr>
            <a:noAutofit/>
          </a:bodyPr>
          <a:lstStyle/>
          <a:p>
            <a:r>
              <a:rPr lang="en-US" dirty="0" smtClean="0"/>
              <a:t>Advise </a:t>
            </a:r>
            <a:r>
              <a:rPr lang="en-US" dirty="0"/>
              <a:t>clients not to exceed prescribed dosages. </a:t>
            </a:r>
          </a:p>
          <a:p>
            <a:r>
              <a:rPr lang="en-US" dirty="0" smtClean="0"/>
              <a:t>Ensure </a:t>
            </a:r>
            <a:r>
              <a:rPr lang="en-US" dirty="0"/>
              <a:t>that clients know the appropriate dosage schedule (if the medication is to be taken on a fixed or a when-necessary schedule). </a:t>
            </a:r>
          </a:p>
          <a:p>
            <a:r>
              <a:rPr lang="en-US" dirty="0" smtClean="0">
                <a:solidFill>
                  <a:prstClr val="black"/>
                </a:solidFill>
              </a:rPr>
              <a:t>Formoterol </a:t>
            </a:r>
            <a:r>
              <a:rPr lang="en-US" dirty="0">
                <a:solidFill>
                  <a:prstClr val="black"/>
                </a:solidFill>
              </a:rPr>
              <a:t>and salmeterol are both long-acting beta2-agonist inhalers. These inhalers are used every 12 hr. for long-term control and are not to be used to abort an asthma attack. </a:t>
            </a:r>
            <a:endParaRPr lang="en-US" dirty="0" smtClean="0">
              <a:solidFill>
                <a:prstClr val="black"/>
              </a:solidFill>
            </a:endParaRPr>
          </a:p>
          <a:p>
            <a:r>
              <a:rPr lang="en-US" dirty="0" smtClean="0">
                <a:solidFill>
                  <a:prstClr val="black"/>
                </a:solidFill>
              </a:rPr>
              <a:t>A </a:t>
            </a:r>
            <a:r>
              <a:rPr lang="en-US" dirty="0">
                <a:solidFill>
                  <a:prstClr val="black"/>
                </a:solidFill>
              </a:rPr>
              <a:t>short-acting beta2-agonist should be used if clients need to treat an acute attack. </a:t>
            </a:r>
          </a:p>
          <a:p>
            <a:pPr lvl="1"/>
            <a:r>
              <a:rPr lang="en-US" sz="2800" dirty="0">
                <a:solidFill>
                  <a:prstClr val="black"/>
                </a:solidFill>
              </a:rPr>
              <a:t>Advise </a:t>
            </a:r>
            <a:r>
              <a:rPr lang="en-US" sz="2800" dirty="0">
                <a:solidFill>
                  <a:prstClr val="black"/>
                </a:solidFill>
              </a:rPr>
              <a:t>clients to observe for signs of an impending asthma attack and to keep a log of the frequency and intensity of attacks. </a:t>
            </a:r>
          </a:p>
          <a:p>
            <a:pPr lvl="1"/>
            <a:r>
              <a:rPr lang="en-US" sz="2800" dirty="0">
                <a:solidFill>
                  <a:prstClr val="black"/>
                </a:solidFill>
              </a:rPr>
              <a:t> Instruct clients to notify the provider if there is an increase in the frequency and intensity of asthma attacks.</a:t>
            </a:r>
            <a:r>
              <a:rPr lang="en-US" sz="2800" dirty="0"/>
              <a:t> </a:t>
            </a:r>
          </a:p>
          <a:p>
            <a:pPr marL="342900" lvl="1" indent="0">
              <a:buNone/>
            </a:pPr>
            <a:r>
              <a:rPr lang="en-US" sz="2800" dirty="0"/>
              <a:t>                                             </a:t>
            </a:r>
          </a:p>
        </p:txBody>
      </p:sp>
    </p:spTree>
    <p:extLst>
      <p:ext uri="{BB962C8B-B14F-4D97-AF65-F5344CB8AC3E}">
        <p14:creationId xmlns:p14="http://schemas.microsoft.com/office/powerpoint/2010/main" val="337764516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19725"/>
            <a:ext cx="7886700" cy="856277"/>
          </a:xfrm>
        </p:spPr>
        <p:txBody>
          <a:bodyPr>
            <a:normAutofit/>
          </a:bodyPr>
          <a:lstStyle/>
          <a:p>
            <a:r>
              <a:rPr lang="en-US" dirty="0" smtClean="0"/>
              <a:t>METHYLXANTHINES</a:t>
            </a:r>
            <a:endParaRPr lang="en-US" dirty="0"/>
          </a:p>
        </p:txBody>
      </p:sp>
      <p:sp>
        <p:nvSpPr>
          <p:cNvPr id="3" name="Content Placeholder 2"/>
          <p:cNvSpPr>
            <a:spLocks noGrp="1"/>
          </p:cNvSpPr>
          <p:nvPr>
            <p:ph idx="1"/>
          </p:nvPr>
        </p:nvSpPr>
        <p:spPr/>
        <p:txBody>
          <a:bodyPr/>
          <a:lstStyle/>
          <a:p>
            <a:pPr marL="0" indent="0">
              <a:buNone/>
            </a:pPr>
            <a:r>
              <a:rPr lang="en-US" b="1" dirty="0"/>
              <a:t>T</a:t>
            </a:r>
            <a:r>
              <a:rPr lang="en-US" b="1" dirty="0" smtClean="0"/>
              <a:t>heophylline </a:t>
            </a:r>
            <a:r>
              <a:rPr lang="en-US" b="1" dirty="0"/>
              <a:t>(</a:t>
            </a:r>
            <a:r>
              <a:rPr lang="en-US" b="1" dirty="0" err="1"/>
              <a:t>Theolair</a:t>
            </a:r>
            <a:r>
              <a:rPr lang="en-US" b="1" dirty="0"/>
              <a:t>, Theo-24) </a:t>
            </a:r>
          </a:p>
          <a:p>
            <a:pPr marL="0" indent="0">
              <a:buNone/>
            </a:pPr>
            <a:r>
              <a:rPr lang="en-US" b="1" dirty="0"/>
              <a:t>Expected Pharmacological Action </a:t>
            </a:r>
          </a:p>
          <a:p>
            <a:pPr marL="0" indent="0">
              <a:buNone/>
            </a:pPr>
            <a:r>
              <a:rPr lang="en-US" dirty="0"/>
              <a:t> Theophylline causes relaxation of bronchial smooth muscle, resulting in bronchodilation.</a:t>
            </a:r>
          </a:p>
          <a:p>
            <a:pPr marL="0" indent="0">
              <a:buNone/>
            </a:pPr>
            <a:r>
              <a:rPr lang="en-US" b="1" dirty="0"/>
              <a:t>Therapeutic Uses </a:t>
            </a:r>
          </a:p>
          <a:p>
            <a:pPr marL="0" indent="0">
              <a:buNone/>
            </a:pPr>
            <a:r>
              <a:rPr lang="en-US" dirty="0"/>
              <a:t> Oral theophylline is used for long-term control of chronic asthma. </a:t>
            </a:r>
          </a:p>
          <a:p>
            <a:pPr marL="0" indent="0">
              <a:buNone/>
            </a:pPr>
            <a:r>
              <a:rPr lang="en-US" dirty="0"/>
              <a:t>Route of administration: oral or IV (emergency use only)</a:t>
            </a:r>
            <a:endParaRPr lang="en-US" dirty="0">
              <a:solidFill>
                <a:prstClr val="black"/>
              </a:solidFill>
            </a:endParaRPr>
          </a:p>
          <a:p>
            <a:endParaRPr lang="en-US" dirty="0"/>
          </a:p>
          <a:p>
            <a:endParaRPr lang="en-US" dirty="0"/>
          </a:p>
        </p:txBody>
      </p:sp>
    </p:spTree>
    <p:extLst>
      <p:ext uri="{BB962C8B-B14F-4D97-AF65-F5344CB8AC3E}">
        <p14:creationId xmlns:p14="http://schemas.microsoft.com/office/powerpoint/2010/main" val="156140657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1" name="Content Placeholder 2"/>
          <p:cNvSpPr>
            <a:spLocks noGrp="1"/>
          </p:cNvSpPr>
          <p:nvPr>
            <p:ph idx="1"/>
          </p:nvPr>
        </p:nvSpPr>
        <p:spPr>
          <a:xfrm>
            <a:off x="444320" y="296214"/>
            <a:ext cx="8429224" cy="6336406"/>
          </a:xfrm>
        </p:spPr>
        <p:txBody>
          <a:bodyPr>
            <a:normAutofit fontScale="92500" lnSpcReduction="10000"/>
          </a:bodyPr>
          <a:lstStyle/>
          <a:p>
            <a:pPr marL="0" indent="0">
              <a:buNone/>
            </a:pPr>
            <a:r>
              <a:rPr lang="en-US" b="1" dirty="0"/>
              <a:t>Side/adverse effects</a:t>
            </a:r>
          </a:p>
          <a:p>
            <a:pPr marL="0" indent="0">
              <a:buNone/>
            </a:pPr>
            <a:r>
              <a:rPr lang="en-US" dirty="0"/>
              <a:t>Mild toxicity reaction may include GI distress and restlessness. </a:t>
            </a:r>
          </a:p>
          <a:p>
            <a:r>
              <a:rPr lang="en-US" dirty="0"/>
              <a:t> More severe reactions can occur with higher therapeutic levels and can include dysrhythmias and seizures.</a:t>
            </a:r>
          </a:p>
          <a:p>
            <a:pPr marL="0" indent="0">
              <a:buNone/>
            </a:pPr>
            <a:r>
              <a:rPr lang="en-US" b="1" dirty="0"/>
              <a:t>Contraindications/Precautions </a:t>
            </a:r>
            <a:endParaRPr lang="en-US" dirty="0"/>
          </a:p>
          <a:p>
            <a:r>
              <a:rPr lang="en-US" dirty="0"/>
              <a:t>in Pregnancy </a:t>
            </a:r>
          </a:p>
          <a:p>
            <a:r>
              <a:rPr lang="en-US" dirty="0"/>
              <a:t>Use cautiously in clients who have heart disease, hypertension, liver and renal dysfunction, and diabetes. </a:t>
            </a:r>
          </a:p>
          <a:p>
            <a:r>
              <a:rPr lang="en-US" dirty="0"/>
              <a:t> Use cautiously in children and older adults.</a:t>
            </a:r>
          </a:p>
          <a:p>
            <a:pPr marL="0" indent="0">
              <a:buNone/>
            </a:pPr>
            <a:r>
              <a:rPr lang="en-US" b="1" dirty="0"/>
              <a:t> Nursing Administration </a:t>
            </a:r>
          </a:p>
          <a:p>
            <a:r>
              <a:rPr lang="en-US" dirty="0"/>
              <a:t> Advise clients to take the medication as prescribed. If a dose is missed, the following dose should not be doubled. </a:t>
            </a:r>
          </a:p>
          <a:p>
            <a:r>
              <a:rPr lang="en-US" dirty="0"/>
              <a:t>Instruct clients not to chew or crush sustained-release preparations. These medications should be swallowed whole.  </a:t>
            </a:r>
          </a:p>
        </p:txBody>
      </p:sp>
    </p:spTree>
    <p:extLst>
      <p:ext uri="{BB962C8B-B14F-4D97-AF65-F5344CB8AC3E}">
        <p14:creationId xmlns:p14="http://schemas.microsoft.com/office/powerpoint/2010/main" val="317144731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2" name="Title 1"/>
          <p:cNvSpPr>
            <a:spLocks noGrp="1"/>
          </p:cNvSpPr>
          <p:nvPr>
            <p:ph type="title"/>
          </p:nvPr>
        </p:nvSpPr>
        <p:spPr>
          <a:xfrm>
            <a:off x="628650" y="155520"/>
            <a:ext cx="7886700" cy="556844"/>
          </a:xfrm>
        </p:spPr>
        <p:txBody>
          <a:bodyPr>
            <a:normAutofit fontScale="90000"/>
          </a:bodyPr>
          <a:lstStyle/>
          <a:p>
            <a:r>
              <a:rPr lang="en-US" dirty="0"/>
              <a:t>           </a:t>
            </a:r>
            <a:r>
              <a:rPr lang="en-US" b="1" dirty="0"/>
              <a:t>INHALED ANTICHOLINERGICS</a:t>
            </a:r>
          </a:p>
        </p:txBody>
      </p:sp>
      <p:sp>
        <p:nvSpPr>
          <p:cNvPr id="1049343" name="Content Placeholder 2"/>
          <p:cNvSpPr>
            <a:spLocks noGrp="1"/>
          </p:cNvSpPr>
          <p:nvPr>
            <p:ph idx="1"/>
          </p:nvPr>
        </p:nvSpPr>
        <p:spPr>
          <a:xfrm>
            <a:off x="628650" y="618187"/>
            <a:ext cx="7886700" cy="6091706"/>
          </a:xfrm>
        </p:spPr>
        <p:txBody>
          <a:bodyPr>
            <a:noAutofit/>
          </a:bodyPr>
          <a:lstStyle/>
          <a:p>
            <a:r>
              <a:rPr lang="en-US" dirty="0"/>
              <a:t>ipratropium (Atrovent)</a:t>
            </a:r>
          </a:p>
          <a:p>
            <a:r>
              <a:rPr lang="en-US" dirty="0" smtClean="0"/>
              <a:t>tiotropium </a:t>
            </a:r>
            <a:r>
              <a:rPr lang="en-US" dirty="0"/>
              <a:t>(Spiriva) </a:t>
            </a:r>
          </a:p>
          <a:p>
            <a:pPr marL="0" indent="0">
              <a:buNone/>
            </a:pPr>
            <a:r>
              <a:rPr lang="en-US" b="1" dirty="0"/>
              <a:t>Expected Pharmacological Action </a:t>
            </a:r>
          </a:p>
          <a:p>
            <a:r>
              <a:rPr lang="en-US" dirty="0"/>
              <a:t> These medications block muscarinic receptors of the bronchi, resulting in bronchodilation. </a:t>
            </a:r>
          </a:p>
          <a:p>
            <a:pPr marL="0" indent="0">
              <a:buNone/>
            </a:pPr>
            <a:r>
              <a:rPr lang="en-US" dirty="0"/>
              <a:t> </a:t>
            </a:r>
            <a:r>
              <a:rPr lang="en-US" b="1" dirty="0"/>
              <a:t>Therapeutic Uses  </a:t>
            </a:r>
          </a:p>
          <a:p>
            <a:r>
              <a:rPr lang="en-US" dirty="0"/>
              <a:t>These medications are used to relieve bronchospasm associated with chronic obstructive pulmonary disease (COPD)</a:t>
            </a:r>
          </a:p>
          <a:p>
            <a:r>
              <a:rPr lang="en-US" dirty="0"/>
              <a:t>These medications are used for </a:t>
            </a:r>
            <a:r>
              <a:rPr lang="en-US" b="1" dirty="0"/>
              <a:t>allergen-induced</a:t>
            </a:r>
            <a:r>
              <a:rPr lang="en-US" dirty="0"/>
              <a:t> and </a:t>
            </a:r>
            <a:r>
              <a:rPr lang="en-US" b="1" dirty="0"/>
              <a:t>exercise-induced</a:t>
            </a:r>
            <a:r>
              <a:rPr lang="en-US" dirty="0"/>
              <a:t> </a:t>
            </a:r>
            <a:r>
              <a:rPr lang="en-US" b="1" dirty="0"/>
              <a:t>asthma. </a:t>
            </a:r>
          </a:p>
          <a:p>
            <a:pPr marL="0" indent="0">
              <a:buNone/>
            </a:pPr>
            <a:r>
              <a:rPr lang="en-US" b="1" dirty="0"/>
              <a:t>Route of administration</a:t>
            </a:r>
            <a:r>
              <a:rPr lang="en-US" dirty="0"/>
              <a:t>: </a:t>
            </a:r>
            <a:endParaRPr lang="en-US" dirty="0" smtClean="0"/>
          </a:p>
          <a:p>
            <a:r>
              <a:rPr lang="en-US" dirty="0" smtClean="0"/>
              <a:t>Inhalation</a:t>
            </a:r>
            <a:endParaRPr lang="en-US" dirty="0"/>
          </a:p>
        </p:txBody>
      </p:sp>
    </p:spTree>
    <p:extLst>
      <p:ext uri="{BB962C8B-B14F-4D97-AF65-F5344CB8AC3E}">
        <p14:creationId xmlns:p14="http://schemas.microsoft.com/office/powerpoint/2010/main" val="226428183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4" name="Content Placeholder 2"/>
          <p:cNvSpPr>
            <a:spLocks noGrp="1"/>
          </p:cNvSpPr>
          <p:nvPr>
            <p:ph idx="1"/>
          </p:nvPr>
        </p:nvSpPr>
        <p:spPr>
          <a:xfrm>
            <a:off x="628650" y="592428"/>
            <a:ext cx="7886700" cy="6014433"/>
          </a:xfrm>
        </p:spPr>
        <p:txBody>
          <a:bodyPr>
            <a:noAutofit/>
          </a:bodyPr>
          <a:lstStyle/>
          <a:p>
            <a:pPr marL="0" indent="0">
              <a:buNone/>
            </a:pPr>
            <a:r>
              <a:rPr lang="en-US" b="1" dirty="0"/>
              <a:t>SIDE/ADVERSE EFFECTS </a:t>
            </a:r>
          </a:p>
          <a:p>
            <a:pPr marL="0" indent="0">
              <a:buNone/>
            </a:pPr>
            <a:r>
              <a:rPr lang="en-US" dirty="0"/>
              <a:t>Local anticholinergic effects (dry mouth, hoarseness)</a:t>
            </a:r>
          </a:p>
          <a:p>
            <a:pPr marL="0" indent="0">
              <a:buNone/>
            </a:pPr>
            <a:r>
              <a:rPr lang="en-US" dirty="0"/>
              <a:t> Advise clients to sip fluids and suck on hard candies to control dry mouth. </a:t>
            </a:r>
          </a:p>
          <a:p>
            <a:pPr marL="0" indent="0">
              <a:buNone/>
            </a:pPr>
            <a:r>
              <a:rPr lang="en-US" b="1" dirty="0"/>
              <a:t>Contraindications/Precautions </a:t>
            </a:r>
          </a:p>
          <a:p>
            <a:r>
              <a:rPr lang="en-US" dirty="0"/>
              <a:t> Inhaled anticholinergics are Pregnancy Risk Category B. </a:t>
            </a:r>
          </a:p>
          <a:p>
            <a:r>
              <a:rPr lang="en-US" dirty="0"/>
              <a:t> These agents are contraindicated in clients who have an allergy to peanuts because the medication preparations may contain soy lecithin. </a:t>
            </a:r>
          </a:p>
          <a:p>
            <a:r>
              <a:rPr lang="en-US" dirty="0"/>
              <a:t>Use cautiously in clients who have narrow-angle glaucoma and benign prostatic hypertrophy (due to anticholinergic effects).</a:t>
            </a:r>
          </a:p>
        </p:txBody>
      </p:sp>
    </p:spTree>
    <p:extLst>
      <p:ext uri="{BB962C8B-B14F-4D97-AF65-F5344CB8AC3E}">
        <p14:creationId xmlns:p14="http://schemas.microsoft.com/office/powerpoint/2010/main" val="91998046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5" name="Content Placeholder 2"/>
          <p:cNvSpPr>
            <a:spLocks noGrp="1"/>
          </p:cNvSpPr>
          <p:nvPr>
            <p:ph idx="1"/>
          </p:nvPr>
        </p:nvSpPr>
        <p:spPr>
          <a:xfrm>
            <a:off x="628650" y="811369"/>
            <a:ext cx="7886700" cy="4704004"/>
          </a:xfrm>
        </p:spPr>
        <p:txBody>
          <a:bodyPr/>
          <a:lstStyle/>
          <a:p>
            <a:r>
              <a:rPr lang="en-US" b="1" dirty="0"/>
              <a:t>Nursing Administration </a:t>
            </a:r>
          </a:p>
          <a:p>
            <a:r>
              <a:rPr lang="en-US" dirty="0"/>
              <a:t> Advise clients to rinse the mouth after inhalation to decrease unpleasant taste. </a:t>
            </a:r>
          </a:p>
          <a:p>
            <a:r>
              <a:rPr lang="en-US" dirty="0"/>
              <a:t> Usual adult dosage is two puffs. Instruct clients to wait the length of time directed between puffs. </a:t>
            </a:r>
          </a:p>
          <a:p>
            <a:r>
              <a:rPr lang="en-US" dirty="0"/>
              <a:t>If clients are prescribed two inhaled medications, instruct clients to wait at least 5 min between medications</a:t>
            </a:r>
          </a:p>
        </p:txBody>
      </p:sp>
    </p:spTree>
    <p:extLst>
      <p:ext uri="{BB962C8B-B14F-4D97-AF65-F5344CB8AC3E}">
        <p14:creationId xmlns:p14="http://schemas.microsoft.com/office/powerpoint/2010/main" val="2940757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153968-192A-4876-BD96-7865911CF700}"/>
              </a:ext>
            </a:extLst>
          </p:cNvPr>
          <p:cNvSpPr>
            <a:spLocks noGrp="1"/>
          </p:cNvSpPr>
          <p:nvPr>
            <p:ph type="title"/>
          </p:nvPr>
        </p:nvSpPr>
        <p:spPr>
          <a:xfrm>
            <a:off x="628650" y="365126"/>
            <a:ext cx="7886700" cy="742457"/>
          </a:xfrm>
        </p:spPr>
        <p:txBody>
          <a:bodyPr/>
          <a:lstStyle/>
          <a:p>
            <a:r>
              <a:rPr lang="en-US" b="1" dirty="0" smtClean="0"/>
              <a:t>Routes </a:t>
            </a:r>
            <a:r>
              <a:rPr lang="en-US" b="1" dirty="0"/>
              <a:t>of drug administration</a:t>
            </a:r>
          </a:p>
        </p:txBody>
      </p:sp>
      <p:sp>
        <p:nvSpPr>
          <p:cNvPr id="3" name="Content Placeholder 2">
            <a:extLst>
              <a:ext uri="{FF2B5EF4-FFF2-40B4-BE49-F238E27FC236}">
                <a16:creationId xmlns:a16="http://schemas.microsoft.com/office/drawing/2014/main" xmlns="" id="{A4F664AF-106A-41F6-B5C9-BB284990E7AE}"/>
              </a:ext>
            </a:extLst>
          </p:cNvPr>
          <p:cNvSpPr>
            <a:spLocks noGrp="1"/>
          </p:cNvSpPr>
          <p:nvPr>
            <p:ph idx="1"/>
          </p:nvPr>
        </p:nvSpPr>
        <p:spPr>
          <a:xfrm>
            <a:off x="502275" y="1210614"/>
            <a:ext cx="8306874" cy="546064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A drugs route of administration affects the rate and extend of absorption.</a:t>
            </a:r>
          </a:p>
          <a:p>
            <a:r>
              <a:rPr lang="en-US" b="1" dirty="0">
                <a:latin typeface="Times New Roman" panose="02020603050405020304" pitchFamily="18" charset="0"/>
                <a:cs typeface="Times New Roman" panose="02020603050405020304" pitchFamily="18" charset="0"/>
              </a:rPr>
              <a:t> Enteral route</a:t>
            </a:r>
            <a:r>
              <a:rPr lang="en-US" dirty="0">
                <a:latin typeface="Times New Roman" panose="02020603050405020304" pitchFamily="18" charset="0"/>
                <a:cs typeface="Times New Roman" panose="02020603050405020304" pitchFamily="18" charset="0"/>
              </a:rPr>
              <a:t> : drugs given along any portion of  the GIT.it is most </a:t>
            </a:r>
            <a:r>
              <a:rPr lang="en-US" b="1" dirty="0">
                <a:latin typeface="Times New Roman" panose="02020603050405020304" pitchFamily="18" charset="0"/>
                <a:cs typeface="Times New Roman" panose="02020603050405020304" pitchFamily="18" charset="0"/>
              </a:rPr>
              <a:t>common, safe, convenient. and economical</a:t>
            </a:r>
            <a:r>
              <a:rPr lang="en-US" dirty="0">
                <a:latin typeface="Times New Roman" panose="02020603050405020304" pitchFamily="18" charset="0"/>
                <a:cs typeface="Times New Roman" panose="02020603050405020304" pitchFamily="18" charset="0"/>
              </a:rPr>
              <a:t>. but it is the </a:t>
            </a:r>
            <a:r>
              <a:rPr lang="en-US" b="1" dirty="0">
                <a:latin typeface="Times New Roman" panose="02020603050405020304" pitchFamily="18" charset="0"/>
                <a:cs typeface="Times New Roman" panose="02020603050405020304" pitchFamily="18" charset="0"/>
              </a:rPr>
              <a:t>slowest, </a:t>
            </a:r>
            <a:r>
              <a:rPr lang="en-US" dirty="0">
                <a:latin typeface="Times New Roman" panose="02020603050405020304" pitchFamily="18" charset="0"/>
                <a:cs typeface="Times New Roman" panose="02020603050405020304" pitchFamily="18" charset="0"/>
              </a:rPr>
              <a:t>it can be  orally, sublingually, and rectally.</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Parenteral route: </a:t>
            </a:r>
            <a:r>
              <a:rPr lang="en-US" dirty="0">
                <a:latin typeface="Times New Roman" panose="02020603050405020304" pitchFamily="18" charset="0"/>
                <a:cs typeface="Times New Roman" panose="02020603050405020304" pitchFamily="18" charset="0"/>
              </a:rPr>
              <a:t>intradermally, subcutaneous, intramuscular, intrathecal intravenous.</a:t>
            </a:r>
          </a:p>
          <a:p>
            <a:r>
              <a:rPr lang="en-US" b="1" dirty="0">
                <a:latin typeface="Times New Roman" panose="02020603050405020304" pitchFamily="18" charset="0"/>
                <a:cs typeface="Times New Roman" panose="02020603050405020304" pitchFamily="18" charset="0"/>
              </a:rPr>
              <a:t>Pulmonary route</a:t>
            </a:r>
            <a:r>
              <a:rPr lang="en-US" dirty="0">
                <a:latin typeface="Times New Roman" panose="02020603050405020304" pitchFamily="18" charset="0"/>
                <a:cs typeface="Times New Roman" panose="02020603050405020304" pitchFamily="18" charset="0"/>
              </a:rPr>
              <a:t>: administered by in halation.</a:t>
            </a:r>
          </a:p>
          <a:p>
            <a:r>
              <a:rPr lang="en-US" b="1" dirty="0">
                <a:latin typeface="Times New Roman" panose="02020603050405020304" pitchFamily="18" charset="0"/>
                <a:cs typeface="Times New Roman" panose="02020603050405020304" pitchFamily="18" charset="0"/>
              </a:rPr>
              <a:t>topical: </a:t>
            </a:r>
            <a:r>
              <a:rPr lang="en-US" dirty="0">
                <a:latin typeface="Times New Roman" panose="02020603050405020304" pitchFamily="18" charset="0"/>
                <a:cs typeface="Times New Roman" panose="02020603050405020304" pitchFamily="18" charset="0"/>
              </a:rPr>
              <a:t>applied on the skin, mucus membrane of eyes, ears, nasal mucosa, bladder, vagina and the penis.</a:t>
            </a:r>
          </a:p>
        </p:txBody>
      </p:sp>
    </p:spTree>
    <p:extLst>
      <p:ext uri="{BB962C8B-B14F-4D97-AF65-F5344CB8AC3E}">
        <p14:creationId xmlns:p14="http://schemas.microsoft.com/office/powerpoint/2010/main" val="1953197439"/>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6" name="Content Placeholder 2"/>
          <p:cNvSpPr>
            <a:spLocks noGrp="1"/>
          </p:cNvSpPr>
          <p:nvPr>
            <p:ph idx="1"/>
          </p:nvPr>
        </p:nvSpPr>
        <p:spPr>
          <a:xfrm>
            <a:off x="628650" y="399246"/>
            <a:ext cx="7886700" cy="6117464"/>
          </a:xfrm>
        </p:spPr>
        <p:txBody>
          <a:bodyPr>
            <a:normAutofit/>
          </a:bodyPr>
          <a:lstStyle/>
          <a:p>
            <a:r>
              <a:rPr lang="en-US" b="1" dirty="0"/>
              <a:t>Medication/Food Interactions </a:t>
            </a:r>
          </a:p>
          <a:p>
            <a:r>
              <a:rPr lang="en-US" dirty="0"/>
              <a:t> Caffeine increases CNS and cardiac adverse effects of theophylline. </a:t>
            </a:r>
          </a:p>
          <a:p>
            <a:r>
              <a:rPr lang="en-US" dirty="0"/>
              <a:t> Caffeine can also increase theophylline levels. </a:t>
            </a:r>
          </a:p>
          <a:p>
            <a:r>
              <a:rPr lang="en-US" dirty="0"/>
              <a:t> Advise clients to avoid consuming caffeinated beverages (coffee, caffeinated colas). </a:t>
            </a:r>
          </a:p>
          <a:p>
            <a:r>
              <a:rPr lang="en-US" dirty="0"/>
              <a:t> Phenobarbital and phenytoin decrease theophylline levels. </a:t>
            </a:r>
          </a:p>
          <a:p>
            <a:r>
              <a:rPr lang="en-US" dirty="0"/>
              <a:t> Cimetidine (Tagamet), ciprofloxacin (Cipro), and other fluoroquinolone antibiotics increase theophylline level.</a:t>
            </a:r>
          </a:p>
        </p:txBody>
      </p:sp>
    </p:spTree>
    <p:extLst>
      <p:ext uri="{BB962C8B-B14F-4D97-AF65-F5344CB8AC3E}">
        <p14:creationId xmlns:p14="http://schemas.microsoft.com/office/powerpoint/2010/main" val="858145324"/>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7" name="Content Placeholder 2"/>
          <p:cNvSpPr>
            <a:spLocks noGrp="1"/>
          </p:cNvSpPr>
          <p:nvPr>
            <p:ph idx="1"/>
          </p:nvPr>
        </p:nvSpPr>
        <p:spPr>
          <a:xfrm>
            <a:off x="425004" y="141667"/>
            <a:ext cx="8512934" cy="6542467"/>
          </a:xfrm>
        </p:spPr>
        <p:txBody>
          <a:bodyPr>
            <a:noAutofit/>
          </a:bodyPr>
          <a:lstStyle/>
          <a:p>
            <a:pPr marL="0" indent="0">
              <a:buNone/>
            </a:pPr>
            <a:r>
              <a:rPr lang="en-US" b="1" dirty="0"/>
              <a:t>                                            </a:t>
            </a:r>
            <a:r>
              <a:rPr lang="en-US" b="1" dirty="0"/>
              <a:t>GLUCOCORTICOIDS</a:t>
            </a:r>
            <a:endParaRPr lang="en-US" b="1" dirty="0"/>
          </a:p>
          <a:p>
            <a:pPr marL="0" indent="0">
              <a:buNone/>
            </a:pPr>
            <a:r>
              <a:rPr lang="en-US" b="1" dirty="0"/>
              <a:t>Inhalation</a:t>
            </a:r>
            <a:r>
              <a:rPr lang="en-US" dirty="0"/>
              <a:t>: beclomethasone dipropionate (QVAR) </a:t>
            </a:r>
          </a:p>
          <a:p>
            <a:pPr marL="0" indent="0">
              <a:buNone/>
            </a:pPr>
            <a:r>
              <a:rPr lang="en-US" dirty="0"/>
              <a:t> </a:t>
            </a:r>
            <a:r>
              <a:rPr lang="en-US" b="1" dirty="0"/>
              <a:t>Oral</a:t>
            </a:r>
            <a:r>
              <a:rPr lang="en-US" dirty="0"/>
              <a:t>: prednisone (Deltasone) </a:t>
            </a:r>
          </a:p>
          <a:p>
            <a:pPr marL="0" indent="0">
              <a:buNone/>
            </a:pPr>
            <a:r>
              <a:rPr lang="en-US" b="1" dirty="0"/>
              <a:t> Inhalation</a:t>
            </a:r>
            <a:r>
              <a:rPr lang="en-US" dirty="0"/>
              <a:t>:  </a:t>
            </a:r>
          </a:p>
          <a:p>
            <a:r>
              <a:rPr lang="en-US" dirty="0"/>
              <a:t>Budesonide (Pulmicort Flexhaler) </a:t>
            </a:r>
          </a:p>
          <a:p>
            <a:r>
              <a:rPr lang="en-US" dirty="0"/>
              <a:t> Fluticasone propionate and salmeterol (Advair) </a:t>
            </a:r>
          </a:p>
          <a:p>
            <a:r>
              <a:rPr lang="en-US" dirty="0"/>
              <a:t>Fluticasone propionate (Flovent)</a:t>
            </a:r>
          </a:p>
          <a:p>
            <a:r>
              <a:rPr lang="en-US" dirty="0"/>
              <a:t>  Triamcinolone acetonide (Azmacort) </a:t>
            </a:r>
          </a:p>
          <a:p>
            <a:pPr marL="0" indent="0">
              <a:buNone/>
            </a:pPr>
            <a:r>
              <a:rPr lang="en-US" b="1" dirty="0"/>
              <a:t>systemic :</a:t>
            </a:r>
          </a:p>
          <a:p>
            <a:r>
              <a:rPr lang="en-US" b="1" dirty="0"/>
              <a:t>Oral </a:t>
            </a:r>
            <a:r>
              <a:rPr lang="en-US" dirty="0"/>
              <a:t>Prednisolone E 30 to 40mg for initial  to 7 days,</a:t>
            </a:r>
          </a:p>
          <a:p>
            <a:r>
              <a:rPr lang="en-US" b="1" dirty="0"/>
              <a:t>IV/IM </a:t>
            </a:r>
            <a:r>
              <a:rPr lang="en-US" dirty="0"/>
              <a:t>dexamethasone</a:t>
            </a:r>
          </a:p>
          <a:p>
            <a:r>
              <a:rPr lang="en-US" b="1" dirty="0"/>
              <a:t> IV </a:t>
            </a:r>
            <a:r>
              <a:rPr lang="en-US" dirty="0"/>
              <a:t>Hydrocortisone sodium succinate (</a:t>
            </a:r>
            <a:r>
              <a:rPr lang="en-US" dirty="0" err="1"/>
              <a:t>Solu-Cortef</a:t>
            </a:r>
            <a:r>
              <a:rPr lang="en-US" dirty="0" smtClean="0"/>
              <a:t>) </a:t>
            </a:r>
            <a:endParaRPr lang="en-US" dirty="0"/>
          </a:p>
          <a:p>
            <a:r>
              <a:rPr lang="en-US" dirty="0"/>
              <a:t>IV Methylprednisolone sodium succinate (</a:t>
            </a:r>
            <a:r>
              <a:rPr lang="en-US" dirty="0" err="1" smtClean="0"/>
              <a:t>Solumedrol</a:t>
            </a:r>
            <a:r>
              <a:rPr lang="en-US" dirty="0"/>
              <a:t>)</a:t>
            </a:r>
          </a:p>
        </p:txBody>
      </p:sp>
    </p:spTree>
    <p:extLst>
      <p:ext uri="{BB962C8B-B14F-4D97-AF65-F5344CB8AC3E}">
        <p14:creationId xmlns:p14="http://schemas.microsoft.com/office/powerpoint/2010/main" val="107420760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8" name="Content Placeholder 2"/>
          <p:cNvSpPr>
            <a:spLocks noGrp="1"/>
          </p:cNvSpPr>
          <p:nvPr>
            <p:ph idx="1"/>
          </p:nvPr>
        </p:nvSpPr>
        <p:spPr>
          <a:xfrm>
            <a:off x="437880" y="618186"/>
            <a:ext cx="8358389" cy="6014434"/>
          </a:xfrm>
        </p:spPr>
        <p:txBody>
          <a:bodyPr>
            <a:noAutofit/>
          </a:bodyPr>
          <a:lstStyle/>
          <a:p>
            <a:r>
              <a:rPr lang="en-US" b="1" dirty="0"/>
              <a:t>Expected Pharmacological Action </a:t>
            </a:r>
          </a:p>
          <a:p>
            <a:r>
              <a:rPr lang="en-US" dirty="0"/>
              <a:t> These medications prevent </a:t>
            </a:r>
            <a:r>
              <a:rPr lang="en-US" b="1" dirty="0"/>
              <a:t>inflammation</a:t>
            </a:r>
            <a:r>
              <a:rPr lang="en-US" dirty="0"/>
              <a:t>, </a:t>
            </a:r>
            <a:r>
              <a:rPr lang="en-US" b="1" dirty="0"/>
              <a:t>suppress airway mucus production</a:t>
            </a:r>
            <a:r>
              <a:rPr lang="en-US" dirty="0"/>
              <a:t>, and promote responsiveness of beta2 receptors in the bronchial tree. </a:t>
            </a:r>
          </a:p>
          <a:p>
            <a:r>
              <a:rPr lang="en-US" dirty="0"/>
              <a:t> The use of glucocorticoids does not provide immediate effects, but rather promotes decreased frequency and severity of exacerbations and acute attacks. </a:t>
            </a:r>
          </a:p>
          <a:p>
            <a:r>
              <a:rPr lang="en-US" b="1" dirty="0"/>
              <a:t> Therapeutic Uses </a:t>
            </a:r>
          </a:p>
          <a:p>
            <a:r>
              <a:rPr lang="en-US" dirty="0"/>
              <a:t> Short-term IV agents are used for status asthmaticus. </a:t>
            </a:r>
          </a:p>
          <a:p>
            <a:r>
              <a:rPr lang="en-US" dirty="0"/>
              <a:t>Inhaled agents are used for long-term prophylaxis of asthma. </a:t>
            </a:r>
          </a:p>
        </p:txBody>
      </p:sp>
    </p:spTree>
    <p:extLst>
      <p:ext uri="{BB962C8B-B14F-4D97-AF65-F5344CB8AC3E}">
        <p14:creationId xmlns:p14="http://schemas.microsoft.com/office/powerpoint/2010/main" val="1242487517"/>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22761"/>
          </a:xfrm>
        </p:spPr>
        <p:txBody>
          <a:bodyPr/>
          <a:lstStyle/>
          <a:p>
            <a:endParaRPr lang="en-US" dirty="0"/>
          </a:p>
        </p:txBody>
      </p:sp>
      <p:sp>
        <p:nvSpPr>
          <p:cNvPr id="3" name="Content Placeholder 2"/>
          <p:cNvSpPr>
            <a:spLocks noGrp="1"/>
          </p:cNvSpPr>
          <p:nvPr>
            <p:ph idx="1"/>
          </p:nvPr>
        </p:nvSpPr>
        <p:spPr>
          <a:xfrm>
            <a:off x="628650" y="1442434"/>
            <a:ext cx="7886700" cy="4734529"/>
          </a:xfrm>
        </p:spPr>
        <p:txBody>
          <a:bodyPr/>
          <a:lstStyle/>
          <a:p>
            <a:r>
              <a:rPr lang="en-US" dirty="0"/>
              <a:t>Short-term oral therapy is used to treat symptoms following an acute asthma attack. </a:t>
            </a:r>
          </a:p>
          <a:p>
            <a:r>
              <a:rPr lang="en-US" dirty="0" smtClean="0"/>
              <a:t>Long-term </a:t>
            </a:r>
            <a:r>
              <a:rPr lang="en-US" dirty="0"/>
              <a:t>oral therapy is used to treat chronic asthma. </a:t>
            </a:r>
          </a:p>
          <a:p>
            <a:r>
              <a:rPr lang="en-US" dirty="0"/>
              <a:t> Replacement therapy is used for primary adrenocortical insufficiency. </a:t>
            </a:r>
          </a:p>
          <a:p>
            <a:r>
              <a:rPr lang="en-US" b="1" dirty="0"/>
              <a:t>Promote lung maturity </a:t>
            </a:r>
            <a:r>
              <a:rPr lang="en-US" dirty="0"/>
              <a:t>and </a:t>
            </a:r>
            <a:r>
              <a:rPr lang="en-US" b="1" dirty="0"/>
              <a:t>decrease respiratory distress </a:t>
            </a:r>
            <a:r>
              <a:rPr lang="en-US" dirty="0"/>
              <a:t>in fetuses at risk for preterm birth</a:t>
            </a:r>
          </a:p>
          <a:p>
            <a:endParaRPr lang="en-US" dirty="0"/>
          </a:p>
        </p:txBody>
      </p:sp>
    </p:spTree>
    <p:extLst>
      <p:ext uri="{BB962C8B-B14F-4D97-AF65-F5344CB8AC3E}">
        <p14:creationId xmlns:p14="http://schemas.microsoft.com/office/powerpoint/2010/main" val="104649374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9" name="Title 1"/>
          <p:cNvSpPr>
            <a:spLocks noGrp="1"/>
          </p:cNvSpPr>
          <p:nvPr>
            <p:ph type="title"/>
          </p:nvPr>
        </p:nvSpPr>
        <p:spPr>
          <a:xfrm>
            <a:off x="296214" y="450760"/>
            <a:ext cx="8731875" cy="1056068"/>
          </a:xfrm>
        </p:spPr>
        <p:txBody>
          <a:bodyPr>
            <a:noAutofit/>
          </a:bodyPr>
          <a:lstStyle/>
          <a:p>
            <a:r>
              <a:rPr lang="en-US" sz="3200" b="1" dirty="0">
                <a:solidFill>
                  <a:prstClr val="black"/>
                </a:solidFill>
                <a:latin typeface="Calibri" panose="020F0502020204030204"/>
                <a:ea typeface="+mn-ea"/>
                <a:cs typeface="+mn-cs"/>
              </a:rPr>
              <a:t>Side/Adverse </a:t>
            </a:r>
            <a:r>
              <a:rPr lang="en-US" sz="3200" b="1" dirty="0" smtClean="0">
                <a:solidFill>
                  <a:prstClr val="black"/>
                </a:solidFill>
                <a:latin typeface="Calibri" panose="020F0502020204030204"/>
                <a:ea typeface="+mn-ea"/>
                <a:cs typeface="+mn-cs"/>
              </a:rPr>
              <a:t>Effects/ </a:t>
            </a:r>
            <a:r>
              <a:rPr lang="en-US" sz="3200" b="1" dirty="0">
                <a:solidFill>
                  <a:prstClr val="black"/>
                </a:solidFill>
                <a:latin typeface="Calibri" panose="020F0502020204030204"/>
                <a:ea typeface="+mn-ea"/>
                <a:cs typeface="+mn-cs"/>
              </a:rPr>
              <a:t>Nursing Interventions/Client Education</a:t>
            </a:r>
            <a:endParaRPr lang="en-US" b="1" dirty="0"/>
          </a:p>
        </p:txBody>
      </p:sp>
      <p:sp>
        <p:nvSpPr>
          <p:cNvPr id="1049350" name="Content Placeholder 2"/>
          <p:cNvSpPr>
            <a:spLocks noGrp="1"/>
          </p:cNvSpPr>
          <p:nvPr>
            <p:ph idx="1"/>
          </p:nvPr>
        </p:nvSpPr>
        <p:spPr>
          <a:xfrm>
            <a:off x="584781" y="1506828"/>
            <a:ext cx="8103226" cy="4533363"/>
          </a:xfrm>
        </p:spPr>
        <p:txBody>
          <a:bodyPr>
            <a:normAutofit/>
          </a:bodyPr>
          <a:lstStyle/>
          <a:p>
            <a:pPr marL="0" indent="0">
              <a:buNone/>
            </a:pPr>
            <a:r>
              <a:rPr lang="en-US" b="1" dirty="0"/>
              <a:t>Beclomethasone dipropionate </a:t>
            </a:r>
          </a:p>
          <a:p>
            <a:r>
              <a:rPr lang="en-US" dirty="0"/>
              <a:t>Difficulty speaking, hoarseness, and candidiasis </a:t>
            </a:r>
          </a:p>
          <a:p>
            <a:r>
              <a:rPr lang="en-US" dirty="0"/>
              <a:t> Advise clients to use a spacer with MDI. </a:t>
            </a:r>
          </a:p>
          <a:p>
            <a:r>
              <a:rPr lang="en-US" dirty="0"/>
              <a:t> Advise clients to rinse mouth or gargle with water or salt water after use. </a:t>
            </a:r>
          </a:p>
          <a:p>
            <a:r>
              <a:rPr lang="en-US" dirty="0"/>
              <a:t> Advise clients to monitor for redness, sores, or white patches and to report to provider if they occur.</a:t>
            </a:r>
          </a:p>
          <a:p>
            <a:r>
              <a:rPr lang="en-US" dirty="0"/>
              <a:t>Candidiasis may be treated with nystatin oral suspension.</a:t>
            </a:r>
          </a:p>
        </p:txBody>
      </p:sp>
    </p:spTree>
    <p:extLst>
      <p:ext uri="{BB962C8B-B14F-4D97-AF65-F5344CB8AC3E}">
        <p14:creationId xmlns:p14="http://schemas.microsoft.com/office/powerpoint/2010/main" val="310309167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1" name="Title 1"/>
          <p:cNvSpPr>
            <a:spLocks noGrp="1"/>
          </p:cNvSpPr>
          <p:nvPr>
            <p:ph type="title"/>
          </p:nvPr>
        </p:nvSpPr>
        <p:spPr>
          <a:xfrm>
            <a:off x="628650" y="107549"/>
            <a:ext cx="7886700" cy="1325563"/>
          </a:xfrm>
        </p:spPr>
        <p:txBody>
          <a:bodyPr/>
          <a:lstStyle/>
          <a:p>
            <a:r>
              <a:rPr lang="en-US" dirty="0"/>
              <a:t>P</a:t>
            </a:r>
            <a:r>
              <a:rPr lang="en-US" dirty="0" smtClean="0"/>
              <a:t>rednisolone </a:t>
            </a:r>
            <a:r>
              <a:rPr lang="en-US" dirty="0"/>
              <a:t>when used for more than 10 days</a:t>
            </a:r>
          </a:p>
        </p:txBody>
      </p:sp>
      <p:sp>
        <p:nvSpPr>
          <p:cNvPr id="1049352" name="Content Placeholder 2"/>
          <p:cNvSpPr>
            <a:spLocks noGrp="1"/>
          </p:cNvSpPr>
          <p:nvPr>
            <p:ph idx="1"/>
          </p:nvPr>
        </p:nvSpPr>
        <p:spPr>
          <a:xfrm>
            <a:off x="628650" y="1433112"/>
            <a:ext cx="8154742" cy="5160871"/>
          </a:xfrm>
        </p:spPr>
        <p:txBody>
          <a:bodyPr>
            <a:noAutofit/>
          </a:bodyPr>
          <a:lstStyle/>
          <a:p>
            <a:r>
              <a:rPr lang="en-US" dirty="0"/>
              <a:t>Suppression of adrenal gland function, such as a decrease in the ability of the adrenal cortex to produce glucocorticoids: Can occur with inhaled agents and oral agents </a:t>
            </a:r>
          </a:p>
          <a:p>
            <a:pPr marL="0" indent="0">
              <a:buNone/>
            </a:pPr>
            <a:r>
              <a:rPr lang="en-US" dirty="0"/>
              <a:t>Taper the client’s dose. </a:t>
            </a:r>
          </a:p>
          <a:p>
            <a:r>
              <a:rPr lang="en-US" dirty="0"/>
              <a:t>Bone loss (can occur with inhaled agents and oral agents) </a:t>
            </a:r>
          </a:p>
          <a:p>
            <a:r>
              <a:rPr lang="en-US" dirty="0"/>
              <a:t>Myopathy as evidenced by muscle weakness</a:t>
            </a:r>
          </a:p>
          <a:p>
            <a:r>
              <a:rPr lang="en-US" dirty="0"/>
              <a:t> Hyperglycemia and glycosuria </a:t>
            </a:r>
          </a:p>
          <a:p>
            <a:r>
              <a:rPr lang="en-US" dirty="0"/>
              <a:t>Myopathy as evidenced by muscle weakness a</a:t>
            </a:r>
          </a:p>
          <a:p>
            <a:r>
              <a:rPr lang="en-US" dirty="0"/>
              <a:t> Peptic ulcer </a:t>
            </a:r>
            <a:r>
              <a:rPr lang="en-US" dirty="0" smtClean="0"/>
              <a:t>disease</a:t>
            </a:r>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31331953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Infection  </a:t>
            </a:r>
          </a:p>
          <a:p>
            <a:r>
              <a:rPr lang="en-US" dirty="0"/>
              <a:t>Disturbances of fluid and electrolytes (fluid retention as evidenced by weight gain, and edema and hypokalemia as evidenced by muscle weakness) </a:t>
            </a:r>
          </a:p>
          <a:p>
            <a:endParaRPr lang="en-US" dirty="0"/>
          </a:p>
          <a:p>
            <a:endParaRPr lang="en-US" dirty="0"/>
          </a:p>
        </p:txBody>
      </p:sp>
    </p:spTree>
    <p:extLst>
      <p:ext uri="{BB962C8B-B14F-4D97-AF65-F5344CB8AC3E}">
        <p14:creationId xmlns:p14="http://schemas.microsoft.com/office/powerpoint/2010/main" val="199934618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3" name="Content Placeholder 2"/>
          <p:cNvSpPr>
            <a:spLocks noGrp="1"/>
          </p:cNvSpPr>
          <p:nvPr>
            <p:ph idx="1"/>
          </p:nvPr>
        </p:nvSpPr>
        <p:spPr>
          <a:xfrm>
            <a:off x="463639" y="283335"/>
            <a:ext cx="8332631" cy="6272011"/>
          </a:xfrm>
        </p:spPr>
        <p:txBody>
          <a:bodyPr>
            <a:normAutofit fontScale="92500" lnSpcReduction="20000"/>
          </a:bodyPr>
          <a:lstStyle/>
          <a:p>
            <a:pPr marL="0" indent="0">
              <a:buNone/>
            </a:pPr>
            <a:r>
              <a:rPr lang="en-US" sz="3000" b="1" dirty="0"/>
              <a:t>Contraindications/Precautions</a:t>
            </a:r>
          </a:p>
          <a:p>
            <a:r>
              <a:rPr lang="en-US" sz="3000" dirty="0"/>
              <a:t>Pregnancy risk category C </a:t>
            </a:r>
          </a:p>
          <a:p>
            <a:r>
              <a:rPr lang="en-US" sz="3000" dirty="0"/>
              <a:t> Contraindicated in clients who have received a live virus vaccine </a:t>
            </a:r>
          </a:p>
          <a:p>
            <a:r>
              <a:rPr lang="en-US" sz="3000" dirty="0"/>
              <a:t> Contraindicated in clients with systemic fungal infections </a:t>
            </a:r>
          </a:p>
          <a:p>
            <a:r>
              <a:rPr lang="en-US" sz="3000" dirty="0"/>
              <a:t> Use cautiously in children, and in clients who have diabetes, hypertension, peptic ulcer disease, and/or renal dysfunction. </a:t>
            </a:r>
          </a:p>
          <a:p>
            <a:r>
              <a:rPr lang="en-US" sz="3000" dirty="0"/>
              <a:t> Use cautiously in clients taking NSAIDs.</a:t>
            </a:r>
          </a:p>
          <a:p>
            <a:pPr marL="0" indent="0">
              <a:buNone/>
            </a:pPr>
            <a:r>
              <a:rPr lang="en-US" sz="3000" dirty="0"/>
              <a:t> </a:t>
            </a:r>
            <a:r>
              <a:rPr lang="en-US" sz="3000" b="1" dirty="0"/>
              <a:t>Medication/Food Interactions </a:t>
            </a:r>
          </a:p>
          <a:p>
            <a:r>
              <a:rPr lang="en-US" sz="3000" dirty="0"/>
              <a:t>Concurrent use of potassium-depleting diuretics increases the risk of hypokalemia.</a:t>
            </a:r>
          </a:p>
          <a:p>
            <a:r>
              <a:rPr lang="en-US" sz="3000" dirty="0"/>
              <a:t> Concurrent use of NSAIDs increases the risk of GI ulceration. Concurrent use of glucocorticoids and hypoglycemic agents (oral and insulin) will counteract the effects</a:t>
            </a:r>
            <a:endParaRPr lang="en-US" sz="3000" b="1" dirty="0"/>
          </a:p>
          <a:p>
            <a:endParaRPr lang="en-US" i="1" dirty="0"/>
          </a:p>
        </p:txBody>
      </p:sp>
    </p:spTree>
    <p:extLst>
      <p:ext uri="{BB962C8B-B14F-4D97-AF65-F5344CB8AC3E}">
        <p14:creationId xmlns:p14="http://schemas.microsoft.com/office/powerpoint/2010/main" val="1697451559"/>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4" name="Content Placeholder 2"/>
          <p:cNvSpPr>
            <a:spLocks noGrp="1"/>
          </p:cNvSpPr>
          <p:nvPr>
            <p:ph idx="1"/>
          </p:nvPr>
        </p:nvSpPr>
        <p:spPr>
          <a:xfrm>
            <a:off x="357387" y="193183"/>
            <a:ext cx="8580551" cy="6426558"/>
          </a:xfrm>
        </p:spPr>
        <p:txBody>
          <a:bodyPr>
            <a:normAutofit/>
          </a:bodyPr>
          <a:lstStyle/>
          <a:p>
            <a:pPr marL="0" indent="0">
              <a:buNone/>
            </a:pPr>
            <a:r>
              <a:rPr lang="en-US" b="1" dirty="0"/>
              <a:t>Nursing Administration </a:t>
            </a:r>
          </a:p>
          <a:p>
            <a:r>
              <a:rPr lang="en-US" dirty="0"/>
              <a:t> Instruct clients to use glucocorticoid inhalers on a regular, fixed schedule for long-term therapy of asthma.</a:t>
            </a:r>
          </a:p>
          <a:p>
            <a:r>
              <a:rPr lang="en-US" dirty="0"/>
              <a:t> Glucocorticoids are not to be used to treat an acute attack. </a:t>
            </a:r>
          </a:p>
          <a:p>
            <a:r>
              <a:rPr lang="en-US" dirty="0"/>
              <a:t> Administer using an MDI device, DPI, or nebulizer. </a:t>
            </a:r>
          </a:p>
          <a:p>
            <a:r>
              <a:rPr lang="en-US" dirty="0"/>
              <a:t> When a client is prescribed an inhaled beta2-agonist and an inhaled glucocorticoid, advise the client to inhale the beta2-agonist before inhaling the glucocorticoid. The beta2-agonist promotes bronchodilation and enhances absorption of the glucocorticoid. </a:t>
            </a:r>
          </a:p>
          <a:p>
            <a:r>
              <a:rPr lang="en-US" dirty="0" smtClean="0"/>
              <a:t>Oral </a:t>
            </a:r>
            <a:r>
              <a:rPr lang="en-US" dirty="0"/>
              <a:t>glucocorticoids are used short-term, 3 to 10 days following an acute asthma attack. </a:t>
            </a:r>
          </a:p>
        </p:txBody>
      </p:sp>
    </p:spTree>
    <p:extLst>
      <p:ext uri="{BB962C8B-B14F-4D97-AF65-F5344CB8AC3E}">
        <p14:creationId xmlns:p14="http://schemas.microsoft.com/office/powerpoint/2010/main" val="323324737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45488"/>
          </a:xfrm>
        </p:spPr>
        <p:txBody>
          <a:bodyPr/>
          <a:lstStyle/>
          <a:p>
            <a:endParaRPr lang="en-US" dirty="0"/>
          </a:p>
        </p:txBody>
      </p:sp>
      <p:sp>
        <p:nvSpPr>
          <p:cNvPr id="3" name="Content Placeholder 2"/>
          <p:cNvSpPr>
            <a:spLocks noGrp="1"/>
          </p:cNvSpPr>
          <p:nvPr>
            <p:ph idx="1"/>
          </p:nvPr>
        </p:nvSpPr>
        <p:spPr>
          <a:xfrm>
            <a:off x="628650" y="1571223"/>
            <a:ext cx="7886700" cy="4605740"/>
          </a:xfrm>
        </p:spPr>
        <p:txBody>
          <a:bodyPr/>
          <a:lstStyle/>
          <a:p>
            <a:r>
              <a:rPr lang="en-US" dirty="0"/>
              <a:t>If client is on long-term oral therapy, additional dosages of oral glucocorticoids are required in times of stress (infection, trauma). </a:t>
            </a:r>
          </a:p>
          <a:p>
            <a:r>
              <a:rPr lang="en-US" dirty="0"/>
              <a:t> Clients who discontinue oral glucocorticoid medications or switch from oral to inhaled agents require additional doses of glucocorticoids during periods of stress.</a:t>
            </a:r>
          </a:p>
        </p:txBody>
      </p:sp>
    </p:spTree>
    <p:extLst>
      <p:ext uri="{BB962C8B-B14F-4D97-AF65-F5344CB8AC3E}">
        <p14:creationId xmlns:p14="http://schemas.microsoft.com/office/powerpoint/2010/main" val="2688159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328D31-C6DB-4D2B-A3FB-0383537547E8}"/>
              </a:ext>
            </a:extLst>
          </p:cNvPr>
          <p:cNvSpPr>
            <a:spLocks noGrp="1"/>
          </p:cNvSpPr>
          <p:nvPr>
            <p:ph type="title"/>
          </p:nvPr>
        </p:nvSpPr>
        <p:spPr/>
        <p:txBody>
          <a:bodyPr/>
          <a:lstStyle/>
          <a:p>
            <a:r>
              <a:rPr lang="en-US" b="1" dirty="0"/>
              <a:t>Factors to consider when choosing the route of drug administration</a:t>
            </a:r>
          </a:p>
        </p:txBody>
      </p:sp>
      <p:sp>
        <p:nvSpPr>
          <p:cNvPr id="3" name="Content Placeholder 2">
            <a:extLst>
              <a:ext uri="{FF2B5EF4-FFF2-40B4-BE49-F238E27FC236}">
                <a16:creationId xmlns:a16="http://schemas.microsoft.com/office/drawing/2014/main" xmlns="" id="{8E1269E4-09BD-480E-8824-94741A5AC63D}"/>
              </a:ext>
            </a:extLst>
          </p:cNvPr>
          <p:cNvSpPr>
            <a:spLocks noGrp="1"/>
          </p:cNvSpPr>
          <p:nvPr>
            <p:ph idx="1"/>
          </p:nvPr>
        </p:nvSpPr>
        <p:spPr/>
        <p:txBody>
          <a:bodyPr/>
          <a:lstStyle/>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time at which the effect of the drug is required.</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method most suitable for the drug required.</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site of drug action.</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Patients status whether conscious or unconscious.</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Desire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the patient.</a:t>
            </a:r>
          </a:p>
        </p:txBody>
      </p:sp>
    </p:spTree>
    <p:extLst>
      <p:ext uri="{BB962C8B-B14F-4D97-AF65-F5344CB8AC3E}">
        <p14:creationId xmlns:p14="http://schemas.microsoft.com/office/powerpoint/2010/main" val="1378573287"/>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5" name="Title 1"/>
          <p:cNvSpPr>
            <a:spLocks noGrp="1"/>
          </p:cNvSpPr>
          <p:nvPr>
            <p:ph type="title"/>
          </p:nvPr>
        </p:nvSpPr>
        <p:spPr/>
        <p:txBody>
          <a:bodyPr>
            <a:normAutofit/>
          </a:bodyPr>
          <a:lstStyle/>
          <a:p>
            <a:r>
              <a:rPr lang="en-US" sz="3200" b="1" dirty="0">
                <a:solidFill>
                  <a:prstClr val="black"/>
                </a:solidFill>
              </a:rPr>
              <a:t>MASTCELL STABILIZERS ANTI INFLATORY DRUGS (</a:t>
            </a:r>
            <a:r>
              <a:rPr lang="en-US" sz="3200" b="1" dirty="0">
                <a:solidFill>
                  <a:prstClr val="black"/>
                </a:solidFill>
                <a:latin typeface="Calibri" panose="020F0502020204030204"/>
              </a:rPr>
              <a:t>cromolyn sodium (Intal)</a:t>
            </a:r>
            <a:endParaRPr lang="en-US" sz="3200" b="1" dirty="0"/>
          </a:p>
        </p:txBody>
      </p:sp>
      <p:sp>
        <p:nvSpPr>
          <p:cNvPr id="1049356" name="Content Placeholder 2"/>
          <p:cNvSpPr>
            <a:spLocks noGrp="1"/>
          </p:cNvSpPr>
          <p:nvPr>
            <p:ph idx="1"/>
          </p:nvPr>
        </p:nvSpPr>
        <p:spPr>
          <a:xfrm>
            <a:off x="628650" y="1558344"/>
            <a:ext cx="8103226" cy="4906850"/>
          </a:xfrm>
        </p:spPr>
        <p:txBody>
          <a:bodyPr>
            <a:normAutofit/>
          </a:bodyPr>
          <a:lstStyle/>
          <a:p>
            <a:pPr marL="0" indent="0">
              <a:buNone/>
            </a:pPr>
            <a:r>
              <a:rPr lang="en-US" dirty="0">
                <a:solidFill>
                  <a:prstClr val="black"/>
                </a:solidFill>
              </a:rPr>
              <a:t> others are</a:t>
            </a:r>
            <a:r>
              <a:rPr lang="en-US" b="1" dirty="0">
                <a:solidFill>
                  <a:prstClr val="black"/>
                </a:solidFill>
              </a:rPr>
              <a:t>: </a:t>
            </a:r>
            <a:r>
              <a:rPr lang="en-US" dirty="0">
                <a:solidFill>
                  <a:prstClr val="black"/>
                </a:solidFill>
              </a:rPr>
              <a:t>nedocromil sodium (Tilade)</a:t>
            </a:r>
          </a:p>
          <a:p>
            <a:pPr marL="0" indent="0">
              <a:buNone/>
            </a:pPr>
            <a:r>
              <a:rPr lang="en-US" b="1" dirty="0">
                <a:solidFill>
                  <a:prstClr val="black"/>
                </a:solidFill>
              </a:rPr>
              <a:t>Expected Pharmacological Action </a:t>
            </a:r>
          </a:p>
          <a:p>
            <a:pPr lvl="0"/>
            <a:r>
              <a:rPr lang="en-US" dirty="0">
                <a:solidFill>
                  <a:prstClr val="black"/>
                </a:solidFill>
              </a:rPr>
              <a:t> Anti-inflammatory action </a:t>
            </a:r>
          </a:p>
          <a:p>
            <a:pPr lvl="0"/>
            <a:r>
              <a:rPr lang="en-US" dirty="0">
                <a:solidFill>
                  <a:prstClr val="black"/>
                </a:solidFill>
              </a:rPr>
              <a:t> These medications stabilize mast cells, which inhibits the release of histamine and other inflammatory mediators. </a:t>
            </a:r>
          </a:p>
          <a:p>
            <a:pPr lvl="0"/>
            <a:r>
              <a:rPr lang="en-US" dirty="0">
                <a:solidFill>
                  <a:prstClr val="black"/>
                </a:solidFill>
              </a:rPr>
              <a:t> These medications suppress inflammatory cells (eosinophils, macrophages).</a:t>
            </a:r>
          </a:p>
          <a:p>
            <a:pPr marL="0" indent="0">
              <a:buNone/>
            </a:pPr>
            <a:r>
              <a:rPr lang="en-US" dirty="0">
                <a:solidFill>
                  <a:prstClr val="black"/>
                </a:solidFill>
              </a:rPr>
              <a:t> </a:t>
            </a:r>
            <a:r>
              <a:rPr lang="en-US" b="1" dirty="0">
                <a:solidFill>
                  <a:prstClr val="black"/>
                </a:solidFill>
              </a:rPr>
              <a:t>Complications</a:t>
            </a:r>
            <a:r>
              <a:rPr lang="en-US" dirty="0">
                <a:solidFill>
                  <a:prstClr val="black"/>
                </a:solidFill>
              </a:rPr>
              <a:t>  Safest of all asthma medications,  Safe to use for children </a:t>
            </a:r>
            <a:endParaRPr lang="en-US" dirty="0">
              <a:solidFill>
                <a:prstClr val="black"/>
              </a:solidFill>
            </a:endParaRPr>
          </a:p>
          <a:p>
            <a:endParaRPr lang="en-US" dirty="0"/>
          </a:p>
        </p:txBody>
      </p:sp>
    </p:spTree>
    <p:extLst>
      <p:ext uri="{BB962C8B-B14F-4D97-AF65-F5344CB8AC3E}">
        <p14:creationId xmlns:p14="http://schemas.microsoft.com/office/powerpoint/2010/main" val="291121333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7" name="Title 1"/>
          <p:cNvSpPr>
            <a:spLocks noGrp="1"/>
          </p:cNvSpPr>
          <p:nvPr>
            <p:ph type="title"/>
          </p:nvPr>
        </p:nvSpPr>
        <p:spPr>
          <a:xfrm>
            <a:off x="644749" y="345484"/>
            <a:ext cx="7886700" cy="682412"/>
          </a:xfrm>
        </p:spPr>
        <p:txBody>
          <a:bodyPr>
            <a:normAutofit fontScale="90000"/>
          </a:bodyPr>
          <a:lstStyle/>
          <a:p>
            <a:r>
              <a:rPr lang="en-US" b="1" dirty="0"/>
              <a:t>T</a:t>
            </a:r>
            <a:r>
              <a:rPr lang="en-US" b="1" dirty="0" smtClean="0"/>
              <a:t>herapeutic </a:t>
            </a:r>
            <a:r>
              <a:rPr lang="en-US" b="1" dirty="0"/>
              <a:t>uses</a:t>
            </a:r>
          </a:p>
        </p:txBody>
      </p:sp>
      <p:sp>
        <p:nvSpPr>
          <p:cNvPr id="1049358" name="Content Placeholder 2"/>
          <p:cNvSpPr>
            <a:spLocks noGrp="1"/>
          </p:cNvSpPr>
          <p:nvPr>
            <p:ph idx="1"/>
          </p:nvPr>
        </p:nvSpPr>
        <p:spPr>
          <a:xfrm>
            <a:off x="644748" y="1027896"/>
            <a:ext cx="8138643" cy="5540329"/>
          </a:xfrm>
        </p:spPr>
        <p:txBody>
          <a:bodyPr>
            <a:normAutofit lnSpcReduction="10000"/>
          </a:bodyPr>
          <a:lstStyle/>
          <a:p>
            <a:pPr lvl="0"/>
            <a:r>
              <a:rPr lang="en-US" dirty="0" smtClean="0">
                <a:solidFill>
                  <a:prstClr val="black"/>
                </a:solidFill>
              </a:rPr>
              <a:t>Management </a:t>
            </a:r>
            <a:r>
              <a:rPr lang="en-US" dirty="0">
                <a:solidFill>
                  <a:prstClr val="black"/>
                </a:solidFill>
              </a:rPr>
              <a:t>of chronic asthma </a:t>
            </a:r>
          </a:p>
          <a:p>
            <a:pPr lvl="0"/>
            <a:r>
              <a:rPr lang="en-US" dirty="0">
                <a:solidFill>
                  <a:prstClr val="black"/>
                </a:solidFill>
              </a:rPr>
              <a:t>Prophylaxis of exercise-induced asthma </a:t>
            </a:r>
          </a:p>
          <a:p>
            <a:pPr lvl="0"/>
            <a:r>
              <a:rPr lang="en-US" dirty="0">
                <a:solidFill>
                  <a:prstClr val="black"/>
                </a:solidFill>
              </a:rPr>
              <a:t> Prevention of allergen-induced attack </a:t>
            </a:r>
          </a:p>
          <a:p>
            <a:pPr lvl="0"/>
            <a:r>
              <a:rPr lang="en-US" dirty="0">
                <a:solidFill>
                  <a:prstClr val="black"/>
                </a:solidFill>
              </a:rPr>
              <a:t> Allergic rhinitis by intranasal route </a:t>
            </a:r>
          </a:p>
          <a:p>
            <a:pPr lvl="0"/>
            <a:r>
              <a:rPr lang="en-US" dirty="0">
                <a:solidFill>
                  <a:prstClr val="black"/>
                </a:solidFill>
              </a:rPr>
              <a:t> Route of administration: inhalation </a:t>
            </a:r>
          </a:p>
          <a:p>
            <a:pPr marL="0" indent="0">
              <a:buNone/>
            </a:pPr>
            <a:r>
              <a:rPr lang="en-US" b="1" dirty="0">
                <a:solidFill>
                  <a:prstClr val="black"/>
                </a:solidFill>
              </a:rPr>
              <a:t>Contraindications/Precautions </a:t>
            </a:r>
          </a:p>
          <a:p>
            <a:pPr lvl="0"/>
            <a:r>
              <a:rPr lang="en-US" dirty="0">
                <a:solidFill>
                  <a:prstClr val="black"/>
                </a:solidFill>
              </a:rPr>
              <a:t> These agents are Pregnancy Risk Category B. </a:t>
            </a:r>
          </a:p>
          <a:p>
            <a:pPr lvl="0"/>
            <a:r>
              <a:rPr lang="en-US" dirty="0">
                <a:solidFill>
                  <a:prstClr val="black"/>
                </a:solidFill>
              </a:rPr>
              <a:t> Fluorocarbons in aerosols make this medication contraindicated for clients who have coronary artery disease, dysrhythmias, and status asthmaticus. </a:t>
            </a:r>
          </a:p>
          <a:p>
            <a:pPr lvl="0"/>
            <a:r>
              <a:rPr lang="en-US" dirty="0">
                <a:solidFill>
                  <a:prstClr val="black"/>
                </a:solidFill>
              </a:rPr>
              <a:t>Use cautiously in clients with liver and kidney impairment. </a:t>
            </a:r>
          </a:p>
          <a:p>
            <a:endParaRPr lang="en-US" dirty="0"/>
          </a:p>
        </p:txBody>
      </p:sp>
    </p:spTree>
    <p:extLst>
      <p:ext uri="{BB962C8B-B14F-4D97-AF65-F5344CB8AC3E}">
        <p14:creationId xmlns:p14="http://schemas.microsoft.com/office/powerpoint/2010/main" val="1645186651"/>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9" name="Content Placeholder 2"/>
          <p:cNvSpPr>
            <a:spLocks noGrp="1"/>
          </p:cNvSpPr>
          <p:nvPr>
            <p:ph idx="1"/>
          </p:nvPr>
        </p:nvSpPr>
        <p:spPr>
          <a:xfrm>
            <a:off x="628650" y="515155"/>
            <a:ext cx="7886700" cy="5847008"/>
          </a:xfrm>
        </p:spPr>
        <p:txBody>
          <a:bodyPr/>
          <a:lstStyle/>
          <a:p>
            <a:pPr marL="0" indent="0">
              <a:buNone/>
            </a:pPr>
            <a:r>
              <a:rPr lang="en-US" b="1" dirty="0"/>
              <a:t>Nursing Administration </a:t>
            </a:r>
          </a:p>
          <a:p>
            <a:r>
              <a:rPr lang="en-US" dirty="0"/>
              <a:t> Advise clients to take medication 15 min before exercise or exposure to allergen. </a:t>
            </a:r>
          </a:p>
          <a:p>
            <a:r>
              <a:rPr lang="en-US" dirty="0"/>
              <a:t> Advise clients that long-term prophylaxis may take several weeks for full therapeutic effects to be established. </a:t>
            </a:r>
          </a:p>
          <a:p>
            <a:r>
              <a:rPr lang="en-US" dirty="0"/>
              <a:t> Advise clients that this is not a bronchodilator and is not intended for aborting an asthmatic attack. </a:t>
            </a:r>
          </a:p>
          <a:p>
            <a:r>
              <a:rPr lang="en-US" dirty="0"/>
              <a:t>Instruct clients in the proper use of administration devices (nebulizer, MDI).</a:t>
            </a:r>
          </a:p>
        </p:txBody>
      </p:sp>
    </p:spTree>
    <p:extLst>
      <p:ext uri="{BB962C8B-B14F-4D97-AF65-F5344CB8AC3E}">
        <p14:creationId xmlns:p14="http://schemas.microsoft.com/office/powerpoint/2010/main" val="99000191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0" name="Title 1"/>
          <p:cNvSpPr>
            <a:spLocks noGrp="1"/>
          </p:cNvSpPr>
          <p:nvPr>
            <p:ph type="title"/>
          </p:nvPr>
        </p:nvSpPr>
        <p:spPr>
          <a:xfrm>
            <a:off x="628649" y="148912"/>
            <a:ext cx="7886700" cy="608528"/>
          </a:xfrm>
        </p:spPr>
        <p:txBody>
          <a:bodyPr>
            <a:normAutofit fontScale="90000"/>
          </a:bodyPr>
          <a:lstStyle/>
          <a:p>
            <a:r>
              <a:rPr lang="en-US" b="1" dirty="0"/>
              <a:t>                  LEUKOTRIENE MODIFIERS</a:t>
            </a:r>
          </a:p>
        </p:txBody>
      </p:sp>
      <p:sp>
        <p:nvSpPr>
          <p:cNvPr id="1049361" name="Content Placeholder 2"/>
          <p:cNvSpPr>
            <a:spLocks noGrp="1"/>
          </p:cNvSpPr>
          <p:nvPr>
            <p:ph idx="1"/>
          </p:nvPr>
        </p:nvSpPr>
        <p:spPr>
          <a:xfrm>
            <a:off x="399245" y="757440"/>
            <a:ext cx="8435662" cy="5797906"/>
          </a:xfrm>
        </p:spPr>
        <p:txBody>
          <a:bodyPr>
            <a:normAutofit fontScale="92500"/>
          </a:bodyPr>
          <a:lstStyle/>
          <a:p>
            <a:pPr marL="0" indent="0">
              <a:buNone/>
            </a:pPr>
            <a:r>
              <a:rPr lang="en-US" dirty="0"/>
              <a:t>leukotriene receptor antagonist ;</a:t>
            </a:r>
          </a:p>
          <a:p>
            <a:r>
              <a:rPr lang="en-US" dirty="0"/>
              <a:t>Montelukast (Singulair) </a:t>
            </a:r>
          </a:p>
          <a:p>
            <a:r>
              <a:rPr lang="en-US" dirty="0"/>
              <a:t> Zileuton (Zyflo),</a:t>
            </a:r>
          </a:p>
          <a:p>
            <a:r>
              <a:rPr lang="en-US" dirty="0"/>
              <a:t> Zafirlukast (Accolate) </a:t>
            </a:r>
          </a:p>
          <a:p>
            <a:pPr marL="0" indent="0">
              <a:buNone/>
            </a:pPr>
            <a:r>
              <a:rPr lang="en-US" b="1" dirty="0"/>
              <a:t>Expected Pharmacological Action </a:t>
            </a:r>
          </a:p>
          <a:p>
            <a:pPr marL="0" indent="0">
              <a:buNone/>
            </a:pPr>
            <a:r>
              <a:rPr lang="en-US" dirty="0"/>
              <a:t> Leukotriene modifiers prevent the effects of leukotrienes, thereby suppressing inflammation, bronchoconstriction, airway edema, and mucus production. </a:t>
            </a:r>
          </a:p>
          <a:p>
            <a:pPr marL="0" indent="0">
              <a:buNone/>
            </a:pPr>
            <a:r>
              <a:rPr lang="en-US" dirty="0"/>
              <a:t> </a:t>
            </a:r>
            <a:r>
              <a:rPr lang="en-US" b="1" dirty="0"/>
              <a:t>Therapeutic Uses </a:t>
            </a:r>
          </a:p>
          <a:p>
            <a:pPr marL="0" indent="0">
              <a:buNone/>
            </a:pPr>
            <a:r>
              <a:rPr lang="en-US" dirty="0"/>
              <a:t> Leukotriene modifiers are used for long-term therapy of asthma in adults and children 15 years and older and to prevent exercise-induced bronchospasm. </a:t>
            </a:r>
          </a:p>
          <a:p>
            <a:pPr marL="0" indent="0">
              <a:buNone/>
            </a:pPr>
            <a:r>
              <a:rPr lang="en-US" dirty="0"/>
              <a:t> </a:t>
            </a:r>
            <a:r>
              <a:rPr lang="en-US" b="1" dirty="0"/>
              <a:t>Route of administration</a:t>
            </a:r>
            <a:r>
              <a:rPr lang="en-US" dirty="0"/>
              <a:t>: oral</a:t>
            </a:r>
          </a:p>
        </p:txBody>
      </p:sp>
    </p:spTree>
    <p:extLst>
      <p:ext uri="{BB962C8B-B14F-4D97-AF65-F5344CB8AC3E}">
        <p14:creationId xmlns:p14="http://schemas.microsoft.com/office/powerpoint/2010/main" val="311080296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2" name="Content Placeholder 2"/>
          <p:cNvSpPr>
            <a:spLocks noGrp="1"/>
          </p:cNvSpPr>
          <p:nvPr>
            <p:ph idx="1"/>
          </p:nvPr>
        </p:nvSpPr>
        <p:spPr>
          <a:xfrm>
            <a:off x="628649" y="450761"/>
            <a:ext cx="8090347" cy="6156101"/>
          </a:xfrm>
        </p:spPr>
        <p:txBody>
          <a:bodyPr>
            <a:normAutofit fontScale="92500" lnSpcReduction="10000"/>
          </a:bodyPr>
          <a:lstStyle/>
          <a:p>
            <a:pPr marL="0" indent="0">
              <a:buNone/>
            </a:pPr>
            <a:r>
              <a:rPr lang="en-US" b="1" dirty="0"/>
              <a:t>Contraindications/Precautions </a:t>
            </a:r>
          </a:p>
          <a:p>
            <a:r>
              <a:rPr lang="en-US" dirty="0"/>
              <a:t>Use cautiously in clients with liver dysfunction</a:t>
            </a:r>
          </a:p>
          <a:p>
            <a:pPr marL="0" indent="0">
              <a:buNone/>
            </a:pPr>
            <a:r>
              <a:rPr lang="en-US" dirty="0" smtClean="0"/>
              <a:t> </a:t>
            </a:r>
            <a:r>
              <a:rPr lang="en-US" b="1" dirty="0"/>
              <a:t>Medication/Food Interactions </a:t>
            </a:r>
          </a:p>
          <a:p>
            <a:r>
              <a:rPr lang="en-US" dirty="0"/>
              <a:t>Zileuton and zafirlukast inhibit metabolism of warfarin (Coumadin), leading to increased warfarin levels. </a:t>
            </a:r>
          </a:p>
          <a:p>
            <a:r>
              <a:rPr lang="en-US" dirty="0"/>
              <a:t>Zileuton and Zafirlukast inhibit metabolism of theophylline, leading to increased theophylline levels.</a:t>
            </a:r>
          </a:p>
          <a:p>
            <a:pPr marL="0" indent="0">
              <a:buNone/>
            </a:pPr>
            <a:r>
              <a:rPr lang="en-US" b="1" dirty="0"/>
              <a:t> Nursing Administration </a:t>
            </a:r>
          </a:p>
          <a:p>
            <a:r>
              <a:rPr lang="en-US" dirty="0"/>
              <a:t> Advise clients to take zileuton as prescribed. Zileuton can be given with or without food. </a:t>
            </a:r>
          </a:p>
          <a:p>
            <a:r>
              <a:rPr lang="en-US" dirty="0"/>
              <a:t> Advise clients that zafirlukast should not be given with food, and to administer it 1 hr. before or 2 hr. after meals. </a:t>
            </a:r>
          </a:p>
          <a:p>
            <a:r>
              <a:rPr lang="en-US" dirty="0"/>
              <a:t> Advise clients to take Montelukast once daily at bedtime.</a:t>
            </a:r>
          </a:p>
          <a:p>
            <a:endParaRPr lang="en-US" dirty="0"/>
          </a:p>
        </p:txBody>
      </p:sp>
    </p:spTree>
    <p:extLst>
      <p:ext uri="{BB962C8B-B14F-4D97-AF65-F5344CB8AC3E}">
        <p14:creationId xmlns:p14="http://schemas.microsoft.com/office/powerpoint/2010/main" val="408091952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5400" dirty="0" smtClean="0">
                <a:latin typeface="Comic Sans MS" panose="030F0702030302020204" pitchFamily="66" charset="0"/>
              </a:rPr>
              <a:t>Thank You </a:t>
            </a:r>
            <a:endParaRPr lang="en-US" sz="5400" dirty="0">
              <a:latin typeface="Comic Sans MS" panose="030F0702030302020204" pitchFamily="66" charset="0"/>
            </a:endParaRPr>
          </a:p>
        </p:txBody>
      </p:sp>
    </p:spTree>
    <p:extLst>
      <p:ext uri="{BB962C8B-B14F-4D97-AF65-F5344CB8AC3E}">
        <p14:creationId xmlns:p14="http://schemas.microsoft.com/office/powerpoint/2010/main" val="2710208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3B3B0-CA61-4750-9A01-2C13BF4D32D8}"/>
              </a:ext>
            </a:extLst>
          </p:cNvPr>
          <p:cNvSpPr>
            <a:spLocks noGrp="1"/>
          </p:cNvSpPr>
          <p:nvPr>
            <p:ph type="title"/>
          </p:nvPr>
        </p:nvSpPr>
        <p:spPr>
          <a:xfrm>
            <a:off x="590013" y="0"/>
            <a:ext cx="7886700" cy="626547"/>
          </a:xfrm>
        </p:spPr>
        <p:txBody>
          <a:bodyPr>
            <a:normAutofit fontScale="90000"/>
          </a:bodyPr>
          <a:lstStyle/>
          <a:p>
            <a:r>
              <a:rPr lang="en-US" dirty="0"/>
              <a:t>Conti.</a:t>
            </a:r>
          </a:p>
        </p:txBody>
      </p:sp>
      <p:sp>
        <p:nvSpPr>
          <p:cNvPr id="3" name="Content Placeholder 2">
            <a:extLst>
              <a:ext uri="{FF2B5EF4-FFF2-40B4-BE49-F238E27FC236}">
                <a16:creationId xmlns:a16="http://schemas.microsoft.com/office/drawing/2014/main" xmlns="" id="{5448C48B-98AC-487D-A8E1-741762C21867}"/>
              </a:ext>
            </a:extLst>
          </p:cNvPr>
          <p:cNvSpPr>
            <a:spLocks noGrp="1"/>
          </p:cNvSpPr>
          <p:nvPr>
            <p:ph idx="1"/>
          </p:nvPr>
        </p:nvSpPr>
        <p:spPr>
          <a:xfrm>
            <a:off x="412124" y="502276"/>
            <a:ext cx="8435663" cy="6143224"/>
          </a:xfrm>
        </p:spPr>
        <p:txBody>
          <a:bodyPr>
            <a:noAutofit/>
          </a:bodyPr>
          <a:lstStyle/>
          <a:p>
            <a:r>
              <a:rPr lang="en-US" dirty="0">
                <a:latin typeface="Times New Roman" panose="02020603050405020304" pitchFamily="18" charset="0"/>
                <a:cs typeface="Times New Roman" panose="02020603050405020304" pitchFamily="18" charset="0"/>
              </a:rPr>
              <a:t>When prescribing drugs the dose may vary with certain factors ; </a:t>
            </a:r>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route, assimilation.</a:t>
            </a:r>
          </a:p>
          <a:p>
            <a:pPr marL="0" indent="0">
              <a:buNone/>
            </a:pPr>
            <a:r>
              <a:rPr lang="en-US" b="1" dirty="0">
                <a:latin typeface="Times New Roman" panose="02020603050405020304" pitchFamily="18" charset="0"/>
                <a:cs typeface="Times New Roman" panose="02020603050405020304" pitchFamily="18" charset="0"/>
              </a:rPr>
              <a:t>ii)distribution: </a:t>
            </a:r>
            <a:r>
              <a:rPr lang="en-US" dirty="0">
                <a:latin typeface="Times New Roman" panose="02020603050405020304" pitchFamily="18" charset="0"/>
                <a:cs typeface="Times New Roman" panose="02020603050405020304" pitchFamily="18" charset="0"/>
              </a:rPr>
              <a:t>this is the transport of a drug in body  fluids to various tissues of the body and ultimately site of action.</a:t>
            </a:r>
          </a:p>
          <a:p>
            <a:pPr marL="0" indent="0">
              <a:buNone/>
            </a:pPr>
            <a:r>
              <a:rPr lang="en-US" b="1" dirty="0">
                <a:latin typeface="Times New Roman" panose="02020603050405020304" pitchFamily="18" charset="0"/>
                <a:cs typeface="Times New Roman" panose="02020603050405020304" pitchFamily="18" charset="0"/>
              </a:rPr>
              <a:t>The rate of distribution depends on;</a:t>
            </a:r>
          </a:p>
          <a:p>
            <a:r>
              <a:rPr lang="en-US" dirty="0">
                <a:latin typeface="Times New Roman" panose="02020603050405020304" pitchFamily="18" charset="0"/>
                <a:cs typeface="Times New Roman" panose="02020603050405020304" pitchFamily="18" charset="0"/>
              </a:rPr>
              <a:t>The permeability of the capillary to the drug.</a:t>
            </a:r>
          </a:p>
          <a:p>
            <a:r>
              <a:rPr lang="en-US" dirty="0">
                <a:latin typeface="Times New Roman" panose="02020603050405020304" pitchFamily="18" charset="0"/>
                <a:cs typeface="Times New Roman" panose="02020603050405020304" pitchFamily="18" charset="0"/>
              </a:rPr>
              <a:t>Lipid solubility and ionization of the drug. lipid soluble drugs are more rapidly absorbed and distributed than their lipid insoluble drugs</a:t>
            </a:r>
          </a:p>
          <a:p>
            <a:r>
              <a:rPr lang="en-US" dirty="0">
                <a:latin typeface="Times New Roman" panose="02020603050405020304" pitchFamily="18" charset="0"/>
                <a:cs typeface="Times New Roman" panose="02020603050405020304" pitchFamily="18" charset="0"/>
              </a:rPr>
              <a:t>Cardiac function e.g. cardiac out put and regional blood, drug are fast distributed to areas with rich blood flow(</a:t>
            </a:r>
            <a:r>
              <a:rPr lang="en-US" b="1" dirty="0">
                <a:latin typeface="Times New Roman" panose="02020603050405020304" pitchFamily="18" charset="0"/>
                <a:cs typeface="Times New Roman" panose="02020603050405020304" pitchFamily="18" charset="0"/>
              </a:rPr>
              <a:t>Heart, kidneys, brain</a:t>
            </a:r>
            <a:r>
              <a:rPr lang="en-US" dirty="0">
                <a:latin typeface="Times New Roman" panose="02020603050405020304" pitchFamily="18" charset="0"/>
                <a:cs typeface="Times New Roman" panose="02020603050405020304" pitchFamily="18" charset="0"/>
              </a:rPr>
              <a:t>) later to areas of low blood flow (</a:t>
            </a:r>
            <a:r>
              <a:rPr lang="en-US" b="1" dirty="0">
                <a:latin typeface="Times New Roman" panose="02020603050405020304" pitchFamily="18" charset="0"/>
                <a:cs typeface="Times New Roman" panose="02020603050405020304" pitchFamily="18" charset="0"/>
              </a:rPr>
              <a:t>muscle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fat tissue).</a:t>
            </a:r>
          </a:p>
          <a:p>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875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61F9C-9478-4BA1-8D53-5CAD2420C203}"/>
              </a:ext>
            </a:extLst>
          </p:cNvPr>
          <p:cNvSpPr>
            <a:spLocks noGrp="1"/>
          </p:cNvSpPr>
          <p:nvPr>
            <p:ph type="title"/>
          </p:nvPr>
        </p:nvSpPr>
        <p:spPr>
          <a:xfrm>
            <a:off x="628650" y="231821"/>
            <a:ext cx="7886700" cy="592428"/>
          </a:xfrm>
        </p:spPr>
        <p:txBody>
          <a:bodyPr>
            <a:normAutofit fontScale="90000"/>
          </a:bodyPr>
          <a:lstStyle/>
          <a:p>
            <a:pPr algn="just"/>
            <a:r>
              <a:rPr lang="en-US" dirty="0"/>
              <a:t>                 </a:t>
            </a:r>
            <a:r>
              <a:rPr lang="en-US" dirty="0">
                <a:latin typeface="Times New Roman" panose="02020603050405020304" pitchFamily="18" charset="0"/>
                <a:cs typeface="Times New Roman" panose="02020603050405020304" pitchFamily="18" charset="0"/>
              </a:rPr>
              <a:t>Terminology</a:t>
            </a:r>
          </a:p>
        </p:txBody>
      </p:sp>
      <p:sp>
        <p:nvSpPr>
          <p:cNvPr id="3" name="Content Placeholder 2">
            <a:extLst>
              <a:ext uri="{FF2B5EF4-FFF2-40B4-BE49-F238E27FC236}">
                <a16:creationId xmlns:a16="http://schemas.microsoft.com/office/drawing/2014/main" xmlns="" id="{ECD4CE3D-E2CE-443B-A121-1DD8FC6A49B2}"/>
              </a:ext>
            </a:extLst>
          </p:cNvPr>
          <p:cNvSpPr>
            <a:spLocks noGrp="1"/>
          </p:cNvSpPr>
          <p:nvPr>
            <p:ph idx="1"/>
          </p:nvPr>
        </p:nvSpPr>
        <p:spPr>
          <a:xfrm>
            <a:off x="628650" y="978793"/>
            <a:ext cx="8128984" cy="5499279"/>
          </a:xfrm>
        </p:spPr>
        <p:txBody>
          <a:bodyPr>
            <a:normAutofit/>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Pharmacognosy: </a:t>
            </a:r>
            <a:r>
              <a:rPr lang="en-US" dirty="0">
                <a:latin typeface="Times New Roman" panose="02020603050405020304" pitchFamily="18" charset="0"/>
                <a:cs typeface="Times New Roman" panose="02020603050405020304" pitchFamily="18" charset="0"/>
              </a:rPr>
              <a:t>the study of drugs that come from natural sources e.g. plants, animals and minerals as well as search for new drugs from natural sources.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Pharmacokinetics :</a:t>
            </a:r>
            <a:r>
              <a:rPr lang="en-US" dirty="0">
                <a:latin typeface="Times New Roman" panose="02020603050405020304" pitchFamily="18" charset="0"/>
                <a:cs typeface="Times New Roman" panose="02020603050405020304" pitchFamily="18" charset="0"/>
              </a:rPr>
              <a:t>this is the study of the body acts on the drugs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characterized by absorption, distribution, metabolism(biotransformation)and excretion/elimination. It can 	further be described as how the body handles a drug from site of administration to the site of action and elimination.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Pharmacodynamics/mechanism of action: </a:t>
            </a:r>
            <a:r>
              <a:rPr lang="en-US" dirty="0">
                <a:latin typeface="Times New Roman" panose="02020603050405020304" pitchFamily="18" charset="0"/>
                <a:cs typeface="Times New Roman" panose="02020603050405020304" pitchFamily="18" charset="0"/>
              </a:rPr>
              <a:t>the study of how drugs act on the body.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294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875FC-2C1E-4F68-8FE3-A06B13F5DCC7}"/>
              </a:ext>
            </a:extLst>
          </p:cNvPr>
          <p:cNvSpPr>
            <a:spLocks noGrp="1"/>
          </p:cNvSpPr>
          <p:nvPr>
            <p:ph type="title"/>
          </p:nvPr>
        </p:nvSpPr>
        <p:spPr>
          <a:xfrm>
            <a:off x="628650" y="365126"/>
            <a:ext cx="7886700" cy="793973"/>
          </a:xfrm>
        </p:spPr>
        <p:txBody>
          <a:bodyPr/>
          <a:lstStyle/>
          <a:p>
            <a:r>
              <a:rPr lang="en-US" b="1" dirty="0"/>
              <a:t>Conti.</a:t>
            </a:r>
          </a:p>
        </p:txBody>
      </p:sp>
      <p:sp>
        <p:nvSpPr>
          <p:cNvPr id="3" name="Content Placeholder 2">
            <a:extLst>
              <a:ext uri="{FF2B5EF4-FFF2-40B4-BE49-F238E27FC236}">
                <a16:creationId xmlns:a16="http://schemas.microsoft.com/office/drawing/2014/main" xmlns="" id="{20395E5D-AA96-49A4-BED8-A302C1B449EB}"/>
              </a:ext>
            </a:extLst>
          </p:cNvPr>
          <p:cNvSpPr>
            <a:spLocks noGrp="1"/>
          </p:cNvSpPr>
          <p:nvPr>
            <p:ph idx="1"/>
          </p:nvPr>
        </p:nvSpPr>
        <p:spPr>
          <a:xfrm>
            <a:off x="628649" y="1390917"/>
            <a:ext cx="8167621" cy="4786045"/>
          </a:xfrm>
        </p:spPr>
        <p:txBody>
          <a:bodyPr/>
          <a:lstStyle/>
          <a:p>
            <a:r>
              <a:rPr lang="en-US" dirty="0">
                <a:latin typeface="Times New Roman" panose="02020603050405020304" pitchFamily="18" charset="0"/>
                <a:cs typeface="Times New Roman" panose="02020603050405020304" pitchFamily="18" charset="0"/>
              </a:rPr>
              <a:t>Drugs are widely distributed in body water (</a:t>
            </a:r>
            <a:r>
              <a:rPr lang="en-US" b="1" dirty="0">
                <a:latin typeface="Times New Roman" panose="02020603050405020304" pitchFamily="18" charset="0"/>
                <a:cs typeface="Times New Roman" panose="02020603050405020304" pitchFamily="18" charset="0"/>
              </a:rPr>
              <a:t>free fraction of drug</a:t>
            </a:r>
            <a:r>
              <a:rPr lang="en-US" dirty="0">
                <a:latin typeface="Times New Roman" panose="02020603050405020304" pitchFamily="18" charset="0"/>
                <a:cs typeface="Times New Roman" panose="02020603050405020304" pitchFamily="18" charset="0"/>
              </a:rPr>
              <a:t>)and partly as bound to </a:t>
            </a:r>
            <a:r>
              <a:rPr lang="en-US" b="1" dirty="0">
                <a:latin typeface="Times New Roman" panose="02020603050405020304" pitchFamily="18" charset="0"/>
                <a:cs typeface="Times New Roman" panose="02020603050405020304" pitchFamily="18" charset="0"/>
              </a:rPr>
              <a:t>plasma proteins </a:t>
            </a:r>
            <a:r>
              <a:rPr lang="en-US" dirty="0">
                <a:latin typeface="Times New Roman" panose="02020603050405020304" pitchFamily="18" charset="0"/>
                <a:cs typeface="Times New Roman" panose="02020603050405020304" pitchFamily="18" charset="0"/>
              </a:rPr>
              <a:t>and or tissues.</a:t>
            </a:r>
          </a:p>
          <a:p>
            <a:r>
              <a:rPr lang="en-US" dirty="0">
                <a:latin typeface="Times New Roman" panose="02020603050405020304" pitchFamily="18" charset="0"/>
                <a:cs typeface="Times New Roman" panose="02020603050405020304" pitchFamily="18" charset="0"/>
              </a:rPr>
              <a:t>Plasma protein and tissue binding of drug reservoirs that sustain pharmacological action of a drug. The bound fraction and the free fraction are usually in a state of equilibrium </a:t>
            </a:r>
          </a:p>
          <a:p>
            <a:r>
              <a:rPr lang="en-US" dirty="0">
                <a:latin typeface="Times New Roman" panose="02020603050405020304" pitchFamily="18" charset="0"/>
                <a:cs typeface="Times New Roman" panose="02020603050405020304" pitchFamily="18" charset="0"/>
              </a:rPr>
              <a:t>other proteins involved in drug binding include; </a:t>
            </a:r>
            <a:r>
              <a:rPr lang="en-US" b="1" dirty="0">
                <a:latin typeface="Times New Roman" panose="02020603050405020304" pitchFamily="18" charset="0"/>
                <a:cs typeface="Times New Roman" panose="02020603050405020304" pitchFamily="18" charset="0"/>
              </a:rPr>
              <a:t>lipoproteins, glycoprotein and globulins.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2525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2FA64-FA8E-4444-B7BC-C496F2FA58D5}"/>
              </a:ext>
            </a:extLst>
          </p:cNvPr>
          <p:cNvSpPr>
            <a:spLocks noGrp="1"/>
          </p:cNvSpPr>
          <p:nvPr>
            <p:ph type="title"/>
          </p:nvPr>
        </p:nvSpPr>
        <p:spPr/>
        <p:txBody>
          <a:bodyPr>
            <a:noAutofit/>
          </a:bodyPr>
          <a:lstStyle/>
          <a:p>
            <a:r>
              <a:rPr lang="en-US" sz="4800" b="1" dirty="0" smtClean="0"/>
              <a:t>Biological </a:t>
            </a:r>
            <a:r>
              <a:rPr lang="en-US" sz="4800" b="1" dirty="0"/>
              <a:t>membranes which limit </a:t>
            </a:r>
            <a:r>
              <a:rPr lang="en-US" sz="4800" b="1" dirty="0" smtClean="0"/>
              <a:t>the distribution </a:t>
            </a:r>
            <a:r>
              <a:rPr lang="en-US" sz="4800" b="1" dirty="0"/>
              <a:t>of drugs</a:t>
            </a:r>
          </a:p>
        </p:txBody>
      </p:sp>
      <p:sp>
        <p:nvSpPr>
          <p:cNvPr id="3" name="Content Placeholder 2">
            <a:extLst>
              <a:ext uri="{FF2B5EF4-FFF2-40B4-BE49-F238E27FC236}">
                <a16:creationId xmlns:a16="http://schemas.microsoft.com/office/drawing/2014/main" xmlns="" id="{89803FC7-F70E-42D7-A221-79EFCBFAAB50}"/>
              </a:ext>
            </a:extLst>
          </p:cNvPr>
          <p:cNvSpPr>
            <a:spLocks noGrp="1"/>
          </p:cNvSpPr>
          <p:nvPr>
            <p:ph idx="1"/>
          </p:nvPr>
        </p:nvSpPr>
        <p:spPr>
          <a:xfrm>
            <a:off x="628650" y="1825625"/>
            <a:ext cx="8038832" cy="4497902"/>
          </a:xfrm>
        </p:spPr>
        <p:txBody>
          <a:bodyPr/>
          <a:lstStyle/>
          <a:p>
            <a:r>
              <a:rPr lang="en-US" b="1" dirty="0"/>
              <a:t>Blood brain barrier: </a:t>
            </a:r>
            <a:r>
              <a:rPr lang="en-US" dirty="0"/>
              <a:t>allows distribution of only lipid soluble drugs e.g. </a:t>
            </a:r>
            <a:r>
              <a:rPr lang="en-US" b="1" dirty="0"/>
              <a:t>general anesthetics, barbiturates </a:t>
            </a:r>
            <a:r>
              <a:rPr lang="en-US" dirty="0"/>
              <a:t>into the brain and spinal cord.</a:t>
            </a:r>
          </a:p>
          <a:p>
            <a:r>
              <a:rPr lang="en-US" b="1" dirty="0"/>
              <a:t>Placenta barrier:</a:t>
            </a:r>
            <a:r>
              <a:rPr lang="en-US" dirty="0"/>
              <a:t> lipid soluble and some lipid insoluble can diffuse through hence some drug meant for the mother may pass through and harm the baby e.g</a:t>
            </a:r>
            <a:r>
              <a:rPr lang="en-US" b="1" dirty="0"/>
              <a:t>. steroids ,narcotis </a:t>
            </a:r>
            <a:r>
              <a:rPr lang="en-US" dirty="0"/>
              <a:t>and</a:t>
            </a:r>
            <a:r>
              <a:rPr lang="en-US" b="1" dirty="0"/>
              <a:t> anaesthetics.</a:t>
            </a:r>
          </a:p>
          <a:p>
            <a:r>
              <a:rPr lang="en-US" b="1" dirty="0"/>
              <a:t>Blood-testes barrier: </a:t>
            </a:r>
            <a:r>
              <a:rPr lang="en-US" dirty="0"/>
              <a:t>this may limit some chemotherapeutic agents used for treating testicular neoplasms.</a:t>
            </a:r>
            <a:endParaRPr lang="en-US" b="1" dirty="0"/>
          </a:p>
        </p:txBody>
      </p:sp>
    </p:spTree>
    <p:extLst>
      <p:ext uri="{BB962C8B-B14F-4D97-AF65-F5344CB8AC3E}">
        <p14:creationId xmlns:p14="http://schemas.microsoft.com/office/powerpoint/2010/main" val="1104161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98AF7F-1041-4EF5-95C6-CCAB67725243}"/>
              </a:ext>
            </a:extLst>
          </p:cNvPr>
          <p:cNvSpPr>
            <a:spLocks noGrp="1"/>
          </p:cNvSpPr>
          <p:nvPr>
            <p:ph type="title"/>
          </p:nvPr>
        </p:nvSpPr>
        <p:spPr/>
        <p:txBody>
          <a:bodyPr>
            <a:normAutofit/>
          </a:bodyPr>
          <a:lstStyle/>
          <a:p>
            <a:r>
              <a:rPr lang="en-US" sz="4800" b="1" dirty="0"/>
              <a:t>metabolism</a:t>
            </a:r>
          </a:p>
        </p:txBody>
      </p:sp>
      <p:sp>
        <p:nvSpPr>
          <p:cNvPr id="3" name="Content Placeholder 2">
            <a:extLst>
              <a:ext uri="{FF2B5EF4-FFF2-40B4-BE49-F238E27FC236}">
                <a16:creationId xmlns:a16="http://schemas.microsoft.com/office/drawing/2014/main" xmlns="" id="{71B25264-8562-44ED-B11B-71EE8469D7D6}"/>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iii)metabolism/biotransformation</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biological transformation of a drug into an inactive metabolite, a more soluble compound ,or a more potent metabolite.</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Liver</a:t>
            </a:r>
            <a:r>
              <a:rPr lang="en-US" dirty="0">
                <a:latin typeface="Times New Roman" panose="02020603050405020304" pitchFamily="18" charset="0"/>
                <a:cs typeface="Times New Roman" panose="02020603050405020304" pitchFamily="18" charset="0"/>
              </a:rPr>
              <a:t> is the main organ of metabolism.</a:t>
            </a:r>
          </a:p>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Kidneys, gut mucosa, lungs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the skin </a:t>
            </a:r>
            <a:r>
              <a:rPr lang="en-US" dirty="0">
                <a:latin typeface="Times New Roman" panose="02020603050405020304" pitchFamily="18" charset="0"/>
                <a:cs typeface="Times New Roman" panose="02020603050405020304" pitchFamily="18" charset="0"/>
              </a:rPr>
              <a:t>are also involved in drug metabolism.</a:t>
            </a:r>
          </a:p>
          <a:p>
            <a:pPr marL="0" indent="0">
              <a:buNone/>
            </a:pPr>
            <a:r>
              <a:rPr lang="en-US" dirty="0">
                <a:latin typeface="Times New Roman" panose="02020603050405020304" pitchFamily="18" charset="0"/>
                <a:cs typeface="Times New Roman" panose="02020603050405020304" pitchFamily="18" charset="0"/>
              </a:rPr>
              <a:t>NB: Delayed drug metabolism results in accumulation of drug in the body and prolonged effect of the drug</a:t>
            </a:r>
          </a:p>
        </p:txBody>
      </p:sp>
    </p:spTree>
    <p:extLst>
      <p:ext uri="{BB962C8B-B14F-4D97-AF65-F5344CB8AC3E}">
        <p14:creationId xmlns:p14="http://schemas.microsoft.com/office/powerpoint/2010/main" val="977224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9E9E5-F8A2-4571-8E03-D469D03097FC}"/>
              </a:ext>
            </a:extLst>
          </p:cNvPr>
          <p:cNvSpPr>
            <a:spLocks noGrp="1"/>
          </p:cNvSpPr>
          <p:nvPr>
            <p:ph type="title"/>
          </p:nvPr>
        </p:nvSpPr>
        <p:spPr>
          <a:xfrm>
            <a:off x="628650" y="0"/>
            <a:ext cx="7886700" cy="1325563"/>
          </a:xfrm>
        </p:spPr>
        <p:txBody>
          <a:bodyPr/>
          <a:lstStyle/>
          <a:p>
            <a:r>
              <a:rPr lang="en-US" b="1" dirty="0"/>
              <a:t>Factors influencing metabolism</a:t>
            </a:r>
          </a:p>
        </p:txBody>
      </p:sp>
      <p:sp>
        <p:nvSpPr>
          <p:cNvPr id="3" name="Content Placeholder 2">
            <a:extLst>
              <a:ext uri="{FF2B5EF4-FFF2-40B4-BE49-F238E27FC236}">
                <a16:creationId xmlns:a16="http://schemas.microsoft.com/office/drawing/2014/main" xmlns="" id="{8AF686C9-BC61-4BD1-AA49-34BC69D9EC0D}"/>
              </a:ext>
            </a:extLst>
          </p:cNvPr>
          <p:cNvSpPr>
            <a:spLocks noGrp="1"/>
          </p:cNvSpPr>
          <p:nvPr>
            <p:ph idx="1"/>
          </p:nvPr>
        </p:nvSpPr>
        <p:spPr>
          <a:xfrm>
            <a:off x="628650" y="1120462"/>
            <a:ext cx="7886700" cy="5351171"/>
          </a:xfrm>
        </p:spPr>
        <p:txBody>
          <a:bodyPr>
            <a:noAutofit/>
          </a:bodyPr>
          <a:lstStyle/>
          <a:p>
            <a:r>
              <a:rPr lang="en-US" sz="3200" b="1" dirty="0" smtClean="0">
                <a:latin typeface="Times New Roman" panose="02020603050405020304" pitchFamily="18" charset="0"/>
                <a:cs typeface="Times New Roman" panose="02020603050405020304" pitchFamily="18" charset="0"/>
              </a:rPr>
              <a:t>Physiological </a:t>
            </a:r>
            <a:r>
              <a:rPr lang="en-US" sz="3200" b="1" dirty="0">
                <a:latin typeface="Times New Roman" panose="02020603050405020304" pitchFamily="18" charset="0"/>
                <a:cs typeface="Times New Roman" panose="02020603050405020304" pitchFamily="18" charset="0"/>
              </a:rPr>
              <a:t>factors </a:t>
            </a:r>
            <a:r>
              <a:rPr lang="en-US" sz="3200" dirty="0">
                <a:latin typeface="Times New Roman" panose="02020603050405020304" pitchFamily="18" charset="0"/>
                <a:cs typeface="Times New Roman" panose="02020603050405020304" pitchFamily="18" charset="0"/>
              </a:rPr>
              <a:t>like starvation, liver diseases, cardiovascular </a:t>
            </a:r>
            <a:r>
              <a:rPr lang="en-US" sz="3200" dirty="0" smtClean="0">
                <a:latin typeface="Times New Roman" panose="02020603050405020304" pitchFamily="18" charset="0"/>
                <a:cs typeface="Times New Roman" panose="02020603050405020304" pitchFamily="18" charset="0"/>
              </a:rPr>
              <a:t>problems; </a:t>
            </a:r>
            <a:r>
              <a:rPr lang="en-US" sz="3200" dirty="0">
                <a:latin typeface="Times New Roman" panose="02020603050405020304" pitchFamily="18" charset="0"/>
                <a:cs typeface="Times New Roman" panose="02020603050405020304" pitchFamily="18" charset="0"/>
              </a:rPr>
              <a:t>these depress microsomal enzyme systems.</a:t>
            </a:r>
          </a:p>
          <a:p>
            <a:r>
              <a:rPr lang="en-US" sz="3200" b="1" dirty="0">
                <a:latin typeface="Times New Roman" panose="02020603050405020304" pitchFamily="18" charset="0"/>
                <a:cs typeface="Times New Roman" panose="02020603050405020304" pitchFamily="18" charset="0"/>
              </a:rPr>
              <a:t>Age</a:t>
            </a:r>
            <a:r>
              <a:rPr lang="en-US" sz="3200" dirty="0">
                <a:latin typeface="Times New Roman" panose="02020603050405020304" pitchFamily="18" charset="0"/>
                <a:cs typeface="Times New Roman" panose="02020603050405020304" pitchFamily="18" charset="0"/>
              </a:rPr>
              <a:t> people with extreme ages have decreased metabolism</a:t>
            </a:r>
          </a:p>
          <a:p>
            <a:r>
              <a:rPr lang="en-US" sz="3200" b="1" dirty="0">
                <a:latin typeface="Times New Roman" panose="02020603050405020304" pitchFamily="18" charset="0"/>
                <a:cs typeface="Times New Roman" panose="02020603050405020304" pitchFamily="18" charset="0"/>
              </a:rPr>
              <a:t>Genetic predisposition</a:t>
            </a:r>
            <a:r>
              <a:rPr lang="en-US" sz="3200" dirty="0">
                <a:latin typeface="Times New Roman" panose="02020603050405020304" pitchFamily="18" charset="0"/>
                <a:cs typeface="Times New Roman" panose="02020603050405020304" pitchFamily="18" charset="0"/>
              </a:rPr>
              <a:t> genetic differences in the rate of metabolism of some drugs exist.</a:t>
            </a:r>
          </a:p>
          <a:p>
            <a:r>
              <a:rPr lang="en-US" sz="3200" b="1" dirty="0">
                <a:latin typeface="Times New Roman" panose="02020603050405020304" pitchFamily="18" charset="0"/>
                <a:cs typeface="Times New Roman" panose="02020603050405020304" pitchFamily="18" charset="0"/>
              </a:rPr>
              <a:t>Prior administration of the particular drugs or other drugs </a:t>
            </a:r>
            <a:r>
              <a:rPr lang="en-US" sz="3200" dirty="0">
                <a:latin typeface="Times New Roman" panose="02020603050405020304" pitchFamily="18" charset="0"/>
                <a:cs typeface="Times New Roman" panose="02020603050405020304" pitchFamily="18" charset="0"/>
              </a:rPr>
              <a:t>e.g. repeated administration of a particular drug may cause induction or inhibition</a:t>
            </a:r>
          </a:p>
          <a:p>
            <a:pPr marL="0" indent="0">
              <a:buNone/>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83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B639F-3657-4564-B7CB-F0CC03732959}"/>
              </a:ext>
            </a:extLst>
          </p:cNvPr>
          <p:cNvSpPr>
            <a:spLocks noGrp="1"/>
          </p:cNvSpPr>
          <p:nvPr>
            <p:ph type="title"/>
          </p:nvPr>
        </p:nvSpPr>
        <p:spPr>
          <a:xfrm>
            <a:off x="628650" y="365127"/>
            <a:ext cx="7886700" cy="819730"/>
          </a:xfrm>
        </p:spPr>
        <p:txBody>
          <a:bodyPr>
            <a:normAutofit/>
          </a:bodyPr>
          <a:lstStyle/>
          <a:p>
            <a:r>
              <a:rPr lang="en-US" sz="4800" b="1" dirty="0"/>
              <a:t>Enzyme induction or inhibition</a:t>
            </a:r>
          </a:p>
        </p:txBody>
      </p:sp>
      <p:sp>
        <p:nvSpPr>
          <p:cNvPr id="3" name="Content Placeholder 2">
            <a:extLst>
              <a:ext uri="{FF2B5EF4-FFF2-40B4-BE49-F238E27FC236}">
                <a16:creationId xmlns:a16="http://schemas.microsoft.com/office/drawing/2014/main" xmlns="" id="{3049C7A9-1C15-46DE-A68C-E386A26BA50E}"/>
              </a:ext>
            </a:extLst>
          </p:cNvPr>
          <p:cNvSpPr>
            <a:spLocks noGrp="1"/>
          </p:cNvSpPr>
          <p:nvPr>
            <p:ph idx="1"/>
          </p:nvPr>
        </p:nvSpPr>
        <p:spPr>
          <a:xfrm>
            <a:off x="628650" y="1378038"/>
            <a:ext cx="7886700" cy="4958367"/>
          </a:xfrm>
        </p:spPr>
        <p:txBody>
          <a:bodyPr>
            <a:normAutofit lnSpcReduction="10000"/>
          </a:bodyPr>
          <a:lstStyle/>
          <a:p>
            <a:r>
              <a:rPr lang="en-US" b="1" dirty="0"/>
              <a:t>Enzyme induction </a:t>
            </a:r>
            <a:endParaRPr lang="en-US" b="1" dirty="0" smtClean="0"/>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a situation whereby the re is an increase in amount and activity of the liver microsomal enzymes usually due to exposure to certain substances such as drugs and endogenous substances.</a:t>
            </a:r>
          </a:p>
          <a:p>
            <a:r>
              <a:rPr lang="en-US" dirty="0">
                <a:latin typeface="Times New Roman" panose="02020603050405020304" pitchFamily="18" charset="0"/>
                <a:cs typeface="Times New Roman" panose="02020603050405020304" pitchFamily="18" charset="0"/>
              </a:rPr>
              <a:t>A drug may induce its own metabolism</a:t>
            </a:r>
          </a:p>
          <a:p>
            <a:pPr marL="0" indent="0">
              <a:buNone/>
            </a:pPr>
            <a:r>
              <a:rPr lang="en-US" b="1" dirty="0">
                <a:latin typeface="Times New Roman" panose="02020603050405020304" pitchFamily="18" charset="0"/>
                <a:cs typeface="Times New Roman" panose="02020603050405020304" pitchFamily="18" charset="0"/>
              </a:rPr>
              <a:t> pharmacological Importance of enzyme induction</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Drug interaction may occur.</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Disease may result .</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Tolerance (metabolic) to the drug.</a:t>
            </a:r>
          </a:p>
        </p:txBody>
      </p:sp>
    </p:spTree>
    <p:extLst>
      <p:ext uri="{BB962C8B-B14F-4D97-AF65-F5344CB8AC3E}">
        <p14:creationId xmlns:p14="http://schemas.microsoft.com/office/powerpoint/2010/main" val="26299169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3D4BA-3A7F-4F55-847D-695C785AC175}"/>
              </a:ext>
            </a:extLst>
          </p:cNvPr>
          <p:cNvSpPr>
            <a:spLocks noGrp="1"/>
          </p:cNvSpPr>
          <p:nvPr>
            <p:ph type="title"/>
          </p:nvPr>
        </p:nvSpPr>
        <p:spPr/>
        <p:txBody>
          <a:bodyPr>
            <a:normAutofit/>
          </a:bodyPr>
          <a:lstStyle/>
          <a:p>
            <a:r>
              <a:rPr lang="en-US" sz="4800" b="1" dirty="0"/>
              <a:t> conti.</a:t>
            </a:r>
          </a:p>
        </p:txBody>
      </p:sp>
      <p:sp>
        <p:nvSpPr>
          <p:cNvPr id="3" name="Content Placeholder 2">
            <a:extLst>
              <a:ext uri="{FF2B5EF4-FFF2-40B4-BE49-F238E27FC236}">
                <a16:creationId xmlns:a16="http://schemas.microsoft.com/office/drawing/2014/main" xmlns="" id="{2F41F93A-2BAE-4BF0-B22F-A5ABC00E76AC}"/>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Enzyme inhibition</a:t>
            </a:r>
            <a:r>
              <a:rPr lang="en-US" dirty="0">
                <a:latin typeface="Times New Roman" panose="02020603050405020304" pitchFamily="18" charset="0"/>
                <a:cs typeface="Times New Roman" panose="02020603050405020304" pitchFamily="18" charset="0"/>
              </a:rPr>
              <a:t> this refers to decrease synthesis and activity of liver microsomal enzymes.it results in reduced metabolism  of other drugs/inhibiting drug and endogenous substance.</a:t>
            </a:r>
          </a:p>
          <a:p>
            <a:r>
              <a:rPr lang="en-US" dirty="0">
                <a:latin typeface="Times New Roman" panose="02020603050405020304" pitchFamily="18" charset="0"/>
                <a:cs typeface="Times New Roman" panose="02020603050405020304" pitchFamily="18" charset="0"/>
              </a:rPr>
              <a:t>General enzyme inhibition(beyond  liver </a:t>
            </a:r>
            <a:r>
              <a:rPr lang="en-US" dirty="0" smtClean="0">
                <a:latin typeface="Times New Roman" panose="02020603050405020304" pitchFamily="18" charset="0"/>
                <a:cs typeface="Times New Roman" panose="02020603050405020304" pitchFamily="18" charset="0"/>
              </a:rPr>
              <a:t>enzymes) has  </a:t>
            </a:r>
            <a:r>
              <a:rPr lang="en-US" dirty="0">
                <a:latin typeface="Times New Roman" panose="02020603050405020304" pitchFamily="18" charset="0"/>
                <a:cs typeface="Times New Roman" panose="02020603050405020304" pitchFamily="18" charset="0"/>
              </a:rPr>
              <a:t>a greater pharmacological importance utility than enzyme induction.</a:t>
            </a:r>
          </a:p>
          <a:p>
            <a:r>
              <a:rPr lang="en-US" dirty="0">
                <a:latin typeface="Times New Roman" panose="02020603050405020304" pitchFamily="18" charset="0"/>
                <a:cs typeface="Times New Roman" panose="02020603050405020304" pitchFamily="18" charset="0"/>
              </a:rPr>
              <a:t>Examples of drugs that inhibit enzymes include </a:t>
            </a:r>
            <a:r>
              <a:rPr lang="en-US" b="1" dirty="0">
                <a:latin typeface="Times New Roman" panose="02020603050405020304" pitchFamily="18" charset="0"/>
                <a:cs typeface="Times New Roman" panose="02020603050405020304" pitchFamily="18" charset="0"/>
              </a:rPr>
              <a:t>chloramphenicol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cimetidine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71632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C3159-8C38-4AEC-83B0-832115734D65}"/>
              </a:ext>
            </a:extLst>
          </p:cNvPr>
          <p:cNvSpPr>
            <a:spLocks noGrp="1"/>
          </p:cNvSpPr>
          <p:nvPr>
            <p:ph type="title"/>
          </p:nvPr>
        </p:nvSpPr>
        <p:spPr>
          <a:xfrm>
            <a:off x="628650" y="159065"/>
            <a:ext cx="7886700" cy="690942"/>
          </a:xfrm>
        </p:spPr>
        <p:txBody>
          <a:bodyPr>
            <a:normAutofit fontScale="90000"/>
          </a:bodyPr>
          <a:lstStyle/>
          <a:p>
            <a:r>
              <a:rPr lang="en-US" b="1" dirty="0" err="1" smtClean="0"/>
              <a:t>Cont</a:t>
            </a:r>
            <a:r>
              <a:rPr lang="en-US" b="1" dirty="0" smtClean="0"/>
              <a:t>’</a:t>
            </a:r>
            <a:endParaRPr lang="en-US" b="1" dirty="0"/>
          </a:p>
        </p:txBody>
      </p:sp>
      <p:sp>
        <p:nvSpPr>
          <p:cNvPr id="3" name="Content Placeholder 2">
            <a:extLst>
              <a:ext uri="{FF2B5EF4-FFF2-40B4-BE49-F238E27FC236}">
                <a16:creationId xmlns:a16="http://schemas.microsoft.com/office/drawing/2014/main" xmlns="" id="{2D8EA364-46BB-4BA3-85CA-3E6641AA8A85}"/>
              </a:ext>
            </a:extLst>
          </p:cNvPr>
          <p:cNvSpPr>
            <a:spLocks noGrp="1"/>
          </p:cNvSpPr>
          <p:nvPr>
            <p:ph idx="1"/>
          </p:nvPr>
        </p:nvSpPr>
        <p:spPr>
          <a:xfrm>
            <a:off x="489398" y="1004551"/>
            <a:ext cx="8345510" cy="543488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iv) Excretion: </a:t>
            </a:r>
            <a:r>
              <a:rPr lang="en-US" dirty="0">
                <a:latin typeface="Times New Roman" panose="02020603050405020304" pitchFamily="18" charset="0"/>
                <a:cs typeface="Times New Roman" panose="02020603050405020304" pitchFamily="18" charset="0"/>
              </a:rPr>
              <a:t> this the process by which drugs and pharmacologically active or inactive metabolites are eliminated from he body primarily through the </a:t>
            </a:r>
            <a:r>
              <a:rPr lang="en-US" b="1" dirty="0">
                <a:latin typeface="Times New Roman" panose="02020603050405020304" pitchFamily="18" charset="0"/>
                <a:cs typeface="Times New Roman" panose="02020603050405020304" pitchFamily="18" charset="0"/>
              </a:rPr>
              <a:t>Kidneys. </a:t>
            </a:r>
          </a:p>
          <a:p>
            <a:pPr marL="0" indent="0">
              <a:buNone/>
            </a:pPr>
            <a:r>
              <a:rPr lang="en-US" b="1" dirty="0">
                <a:latin typeface="Times New Roman" panose="02020603050405020304" pitchFamily="18" charset="0"/>
                <a:cs typeface="Times New Roman" panose="02020603050405020304" pitchFamily="18" charset="0"/>
              </a:rPr>
              <a:t>Net</a:t>
            </a:r>
            <a:r>
              <a:rPr lang="en-US" dirty="0">
                <a:latin typeface="Times New Roman" panose="02020603050405020304" pitchFamily="18" charset="0"/>
                <a:cs typeface="Times New Roman" panose="02020603050405020304" pitchFamily="18" charset="0"/>
              </a:rPr>
              <a:t> renal excretion of a drug is as a result of  3 processes</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filtration (passive glomerular filtration)</a:t>
            </a:r>
          </a:p>
          <a:p>
            <a:pPr marL="385763" indent="-385763">
              <a:buFont typeface="+mj-lt"/>
              <a:buAutoNum type="arabicPeriod"/>
            </a:pPr>
            <a:r>
              <a:rPr lang="en-US" b="1" dirty="0">
                <a:latin typeface="Times New Roman" panose="02020603050405020304" pitchFamily="18" charset="0"/>
                <a:cs typeface="Times New Roman" panose="02020603050405020304" pitchFamily="18" charset="0"/>
              </a:rPr>
              <a:t> re-absorption,</a:t>
            </a:r>
          </a:p>
          <a:p>
            <a:pPr marL="385763" indent="-385763">
              <a:buFont typeface="+mj-lt"/>
              <a:buAutoNum type="arabicPeriod"/>
            </a:pPr>
            <a:r>
              <a:rPr lang="en-US" b="1" dirty="0">
                <a:latin typeface="Times New Roman" panose="02020603050405020304" pitchFamily="18" charset="0"/>
                <a:cs typeface="Times New Roman" panose="02020603050405020304" pitchFamily="18" charset="0"/>
              </a:rPr>
              <a:t>active tubular secretion.</a:t>
            </a:r>
          </a:p>
          <a:p>
            <a:pPr marL="0" indent="0">
              <a:buNone/>
            </a:pPr>
            <a:r>
              <a:rPr lang="en-US" dirty="0">
                <a:latin typeface="Times New Roman" panose="02020603050405020304" pitchFamily="18" charset="0"/>
                <a:cs typeface="Times New Roman" panose="02020603050405020304" pitchFamily="18" charset="0"/>
              </a:rPr>
              <a:t>other routes through which drugs are eliminated include</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intestines or biliary excretion e.g. </a:t>
            </a:r>
            <a:r>
              <a:rPr lang="en-US" dirty="0">
                <a:latin typeface="Times New Roman" panose="02020603050405020304" pitchFamily="18" charset="0"/>
                <a:cs typeface="Times New Roman" panose="02020603050405020304" pitchFamily="18" charset="0"/>
              </a:rPr>
              <a:t>neomycin</a:t>
            </a:r>
          </a:p>
          <a:p>
            <a:pPr marL="0" indent="0">
              <a:buNone/>
            </a:pPr>
            <a:r>
              <a:rPr lang="en-US" b="1" dirty="0" smtClean="0">
                <a:latin typeface="Times New Roman" panose="02020603050405020304" pitchFamily="18" charset="0"/>
                <a:cs typeface="Times New Roman" panose="02020603050405020304" pitchFamily="18" charset="0"/>
              </a:rPr>
              <a:t>Pulmonary elimination e.g. </a:t>
            </a:r>
            <a:r>
              <a:rPr lang="en-US" dirty="0" smtClean="0">
                <a:latin typeface="Times New Roman" panose="02020603050405020304" pitchFamily="18" charset="0"/>
                <a:cs typeface="Times New Roman" panose="02020603050405020304" pitchFamily="18" charset="0"/>
              </a:rPr>
              <a:t>volatile liquids (general </a:t>
            </a:r>
            <a:r>
              <a:rPr lang="en-US" dirty="0" err="1" smtClean="0">
                <a:latin typeface="Times New Roman" panose="02020603050405020304" pitchFamily="18" charset="0"/>
                <a:cs typeface="Times New Roman" panose="02020603050405020304" pitchFamily="18" charset="0"/>
              </a:rPr>
              <a:t>anaesthetics</a:t>
            </a:r>
            <a:r>
              <a:rPr lang="en-US"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644740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Sweat and saliva elimination </a:t>
            </a:r>
            <a:r>
              <a:rPr lang="en-US" dirty="0">
                <a:latin typeface="Times New Roman" panose="02020603050405020304" pitchFamily="18" charset="0"/>
                <a:cs typeface="Times New Roman" panose="02020603050405020304" pitchFamily="18" charset="0"/>
              </a:rPr>
              <a:t>e.g. thiazides.</a:t>
            </a:r>
          </a:p>
          <a:p>
            <a:pPr marL="0" indent="0">
              <a:buNone/>
            </a:pPr>
            <a:r>
              <a:rPr lang="en-US" b="1" dirty="0">
                <a:latin typeface="Times New Roman" panose="02020603050405020304" pitchFamily="18" charset="0"/>
                <a:cs typeface="Times New Roman" panose="02020603050405020304" pitchFamily="18" charset="0"/>
              </a:rPr>
              <a:t>Breast milk elimination </a:t>
            </a:r>
            <a:r>
              <a:rPr lang="en-US" dirty="0">
                <a:latin typeface="Times New Roman" panose="02020603050405020304" pitchFamily="18" charset="0"/>
                <a:cs typeface="Times New Roman" panose="02020603050405020304" pitchFamily="18" charset="0"/>
              </a:rPr>
              <a:t>e.g. narcotics.</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71087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FD417-6DBC-4D73-9678-34A29A6A689E}"/>
              </a:ext>
            </a:extLst>
          </p:cNvPr>
          <p:cNvSpPr>
            <a:spLocks noGrp="1"/>
          </p:cNvSpPr>
          <p:nvPr>
            <p:ph type="title"/>
          </p:nvPr>
        </p:nvSpPr>
        <p:spPr>
          <a:xfrm>
            <a:off x="628650" y="129750"/>
            <a:ext cx="8128984" cy="1325563"/>
          </a:xfrm>
        </p:spPr>
        <p:txBody>
          <a:bodyPr/>
          <a:lstStyle/>
          <a:p>
            <a:r>
              <a:rPr lang="en-US" b="1" dirty="0"/>
              <a:t>Pharmacodynamics/mechanism of action</a:t>
            </a:r>
          </a:p>
        </p:txBody>
      </p:sp>
      <p:sp>
        <p:nvSpPr>
          <p:cNvPr id="3" name="Content Placeholder 2">
            <a:extLst>
              <a:ext uri="{FF2B5EF4-FFF2-40B4-BE49-F238E27FC236}">
                <a16:creationId xmlns:a16="http://schemas.microsoft.com/office/drawing/2014/main" xmlns="" id="{004B9A4E-D802-45C8-9EEA-41139299BB4D}"/>
              </a:ext>
            </a:extLst>
          </p:cNvPr>
          <p:cNvSpPr>
            <a:spLocks noGrp="1"/>
          </p:cNvSpPr>
          <p:nvPr>
            <p:ph idx="1"/>
          </p:nvPr>
        </p:nvSpPr>
        <p:spPr>
          <a:xfrm>
            <a:off x="628650" y="1455312"/>
            <a:ext cx="8219136" cy="4816699"/>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study of how drugs act on the body. It is the chemical changes or effects that a drug has on body cell and tissues.</a:t>
            </a:r>
            <a:r>
              <a:rPr lang="en-US" dirty="0">
                <a:solidFill>
                  <a:prstClr val="black"/>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Drug action</a:t>
            </a:r>
            <a:r>
              <a:rPr lang="en-US" dirty="0">
                <a:latin typeface="Times New Roman" panose="02020603050405020304" pitchFamily="18" charset="0"/>
                <a:cs typeface="Times New Roman" panose="02020603050405020304" pitchFamily="18" charset="0"/>
              </a:rPr>
              <a:t>: the cellular process involved in the drug and cell interaction.</a:t>
            </a:r>
          </a:p>
          <a:p>
            <a:r>
              <a:rPr lang="en-US" b="1" dirty="0">
                <a:latin typeface="Times New Roman" panose="02020603050405020304" pitchFamily="18" charset="0"/>
                <a:cs typeface="Times New Roman" panose="02020603050405020304" pitchFamily="18" charset="0"/>
              </a:rPr>
              <a:t>Drug effects</a:t>
            </a:r>
            <a:r>
              <a:rPr lang="en-US" dirty="0">
                <a:latin typeface="Times New Roman" panose="02020603050405020304" pitchFamily="18" charset="0"/>
                <a:cs typeface="Times New Roman" panose="02020603050405020304" pitchFamily="18" charset="0"/>
              </a:rPr>
              <a:t>: the physiology reaction of the body to the drug.</a:t>
            </a:r>
          </a:p>
          <a:p>
            <a:pPr marL="0" indent="0">
              <a:buNone/>
            </a:pPr>
            <a:r>
              <a:rPr lang="en-US" dirty="0">
                <a:latin typeface="Times New Roman" panose="02020603050405020304" pitchFamily="18" charset="0"/>
                <a:cs typeface="Times New Roman" panose="02020603050405020304" pitchFamily="18" charset="0"/>
              </a:rPr>
              <a:t>The common drug molecules  (targets) on which drugs bind to produce therapeutic effects include </a:t>
            </a:r>
            <a:r>
              <a:rPr lang="en-US" b="1" dirty="0">
                <a:latin typeface="Times New Roman" panose="02020603050405020304" pitchFamily="18" charset="0"/>
                <a:cs typeface="Times New Roman" panose="02020603050405020304" pitchFamily="18" charset="0"/>
              </a:rPr>
              <a:t>enzymes, carrier molecules, ion channels, and receptors</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52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The receptor : </a:t>
            </a:r>
            <a:r>
              <a:rPr lang="en-US" dirty="0">
                <a:latin typeface="Times New Roman" panose="02020603050405020304" pitchFamily="18" charset="0"/>
                <a:cs typeface="Times New Roman" panose="02020603050405020304" pitchFamily="18" charset="0"/>
              </a:rPr>
              <a:t>these are proteins  that are found within or on the surface of cells</a:t>
            </a:r>
          </a:p>
          <a:p>
            <a:pPr marL="0" indent="0">
              <a:buNone/>
            </a:pPr>
            <a:r>
              <a:rPr lang="en-US" dirty="0">
                <a:latin typeface="Times New Roman" panose="02020603050405020304" pitchFamily="18" charset="0"/>
                <a:cs typeface="Times New Roman" panose="02020603050405020304" pitchFamily="18" charset="0"/>
              </a:rPr>
              <a:t>Two terms related to  receptors are </a:t>
            </a:r>
            <a:r>
              <a:rPr lang="en-US" b="1" dirty="0">
                <a:latin typeface="Times New Roman" panose="02020603050405020304" pitchFamily="18" charset="0"/>
                <a:cs typeface="Times New Roman" panose="02020603050405020304" pitchFamily="18" charset="0"/>
              </a:rPr>
              <a:t>affinity and efficacy.</a:t>
            </a:r>
          </a:p>
          <a:p>
            <a:r>
              <a:rPr lang="en-US" b="1" dirty="0">
                <a:latin typeface="Times New Roman" panose="02020603050405020304" pitchFamily="18" charset="0"/>
                <a:cs typeface="Times New Roman" panose="02020603050405020304" pitchFamily="18" charset="0"/>
              </a:rPr>
              <a:t>Efficacy </a:t>
            </a:r>
            <a:r>
              <a:rPr lang="en-US" dirty="0">
                <a:latin typeface="Times New Roman" panose="02020603050405020304" pitchFamily="18" charset="0"/>
                <a:cs typeface="Times New Roman" panose="02020603050405020304" pitchFamily="18" charset="0"/>
              </a:rPr>
              <a:t>the tendency of a drug to activate the receptor once bound.</a:t>
            </a:r>
          </a:p>
          <a:p>
            <a:r>
              <a:rPr lang="en-US" b="1" dirty="0">
                <a:latin typeface="Times New Roman" panose="02020603050405020304" pitchFamily="18" charset="0"/>
                <a:cs typeface="Times New Roman" panose="02020603050405020304" pitchFamily="18" charset="0"/>
              </a:rPr>
              <a:t>Affinity </a:t>
            </a:r>
            <a:r>
              <a:rPr lang="en-US" dirty="0">
                <a:latin typeface="Times New Roman" panose="02020603050405020304" pitchFamily="18" charset="0"/>
                <a:cs typeface="Times New Roman" panose="02020603050405020304" pitchFamily="18" charset="0"/>
              </a:rPr>
              <a:t>the tendency of a drug to bind to the receptor.</a:t>
            </a:r>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95282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69DB81-5C9C-4138-8D7A-14A6E456F751}"/>
              </a:ext>
            </a:extLst>
          </p:cNvPr>
          <p:cNvSpPr>
            <a:spLocks noGrp="1"/>
          </p:cNvSpPr>
          <p:nvPr>
            <p:ph type="title"/>
          </p:nvPr>
        </p:nvSpPr>
        <p:spPr>
          <a:xfrm>
            <a:off x="800100" y="110398"/>
            <a:ext cx="7543800" cy="738554"/>
          </a:xfrm>
        </p:spPr>
        <p:txBody>
          <a:bodyPr/>
          <a:lstStyle/>
          <a:p>
            <a:r>
              <a:rPr lang="en-US" dirty="0"/>
              <a:t> </a:t>
            </a:r>
            <a:r>
              <a:rPr lang="en-US" dirty="0" err="1" smtClean="0">
                <a:latin typeface="Times New Roman" panose="02020603050405020304" pitchFamily="18" charset="0"/>
                <a:cs typeface="Times New Roman" panose="02020603050405020304" pitchFamily="18" charset="0"/>
              </a:rPr>
              <a:t>Cont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AF142BF-35E7-495B-A7B6-CB26AC0E8BA4}"/>
              </a:ext>
            </a:extLst>
          </p:cNvPr>
          <p:cNvSpPr>
            <a:spLocks noGrp="1"/>
          </p:cNvSpPr>
          <p:nvPr>
            <p:ph idx="1"/>
          </p:nvPr>
        </p:nvSpPr>
        <p:spPr>
          <a:xfrm>
            <a:off x="553792" y="848952"/>
            <a:ext cx="8113690" cy="5693515"/>
          </a:xfrm>
        </p:spPr>
        <p:txBody>
          <a:bodyPr>
            <a:noAutofit/>
          </a:bodyPr>
          <a:lstStyle/>
          <a:p>
            <a:pPr>
              <a:buFont typeface="Wingdings" panose="05000000000000000000" pitchFamily="2" charset="2"/>
              <a:buChar char="v"/>
            </a:pPr>
            <a:r>
              <a:rPr lang="en-US" sz="3200" b="1" dirty="0" smtClean="0">
                <a:latin typeface="Times New Roman" panose="02020603050405020304" pitchFamily="18" charset="0"/>
                <a:cs typeface="Times New Roman" panose="02020603050405020304" pitchFamily="18" charset="0"/>
              </a:rPr>
              <a:t>Pharmacogenetics</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study of the effects that genetics have on an individuals response to drugs.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Contra-indication: </a:t>
            </a:r>
            <a:r>
              <a:rPr lang="en-US" sz="3200" dirty="0">
                <a:latin typeface="Times New Roman" panose="02020603050405020304" pitchFamily="18" charset="0"/>
                <a:cs typeface="Times New Roman" panose="02020603050405020304" pitchFamily="18" charset="0"/>
              </a:rPr>
              <a:t>A health condition/ state that will prelude the administration of a drug e.g. aspirin is contraindicated in peptic ulcer disease.</a:t>
            </a:r>
          </a:p>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Half life or half time (t1/2):</a:t>
            </a:r>
            <a:r>
              <a:rPr lang="en-US" sz="3200" dirty="0">
                <a:latin typeface="Times New Roman" panose="02020603050405020304" pitchFamily="18" charset="0"/>
                <a:cs typeface="Times New Roman" panose="02020603050405020304" pitchFamily="18" charset="0"/>
              </a:rPr>
              <a:t>Time taken for plasma concentration to fall by half following its elimination in the body.</a:t>
            </a:r>
          </a:p>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Drug interactions</a:t>
            </a:r>
            <a:r>
              <a:rPr lang="en-US" sz="3200" dirty="0">
                <a:latin typeface="Times New Roman" panose="02020603050405020304" pitchFamily="18" charset="0"/>
                <a:cs typeface="Times New Roman" panose="02020603050405020304" pitchFamily="18" charset="0"/>
              </a:rPr>
              <a:t> :effects produced when some drugs are given  </a:t>
            </a:r>
            <a:r>
              <a:rPr lang="en-US" sz="3200" dirty="0" smtClean="0">
                <a:latin typeface="Times New Roman" panose="02020603050405020304" pitchFamily="18" charset="0"/>
                <a:cs typeface="Times New Roman" panose="02020603050405020304" pitchFamily="18" charset="0"/>
              </a:rPr>
              <a:t>together</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744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B3D2F-914E-4B02-BD6A-ED82CBEAF635}"/>
              </a:ext>
            </a:extLst>
          </p:cNvPr>
          <p:cNvSpPr>
            <a:spLocks noGrp="1"/>
          </p:cNvSpPr>
          <p:nvPr>
            <p:ph type="title"/>
          </p:nvPr>
        </p:nvSpPr>
        <p:spPr>
          <a:xfrm>
            <a:off x="628649" y="0"/>
            <a:ext cx="7886700" cy="858367"/>
          </a:xfrm>
        </p:spPr>
        <p:txBody>
          <a:bodyPr/>
          <a:lstStyle/>
          <a:p>
            <a:pPr algn="ctr"/>
            <a:r>
              <a:rPr lang="en-US" b="1" dirty="0" smtClean="0"/>
              <a:t>Drug </a:t>
            </a:r>
            <a:r>
              <a:rPr lang="en-US" b="1" dirty="0"/>
              <a:t>interactions</a:t>
            </a:r>
          </a:p>
        </p:txBody>
      </p:sp>
      <p:sp>
        <p:nvSpPr>
          <p:cNvPr id="3" name="Content Placeholder 2">
            <a:extLst>
              <a:ext uri="{FF2B5EF4-FFF2-40B4-BE49-F238E27FC236}">
                <a16:creationId xmlns:a16="http://schemas.microsoft.com/office/drawing/2014/main" xmlns="" id="{11E81B48-96B8-469A-AE99-EB71EDA3B211}"/>
              </a:ext>
            </a:extLst>
          </p:cNvPr>
          <p:cNvSpPr>
            <a:spLocks noGrp="1"/>
          </p:cNvSpPr>
          <p:nvPr>
            <p:ph idx="1"/>
          </p:nvPr>
        </p:nvSpPr>
        <p:spPr>
          <a:xfrm>
            <a:off x="628650" y="858368"/>
            <a:ext cx="8013074" cy="5864404"/>
          </a:xfrm>
        </p:spPr>
        <p:txBody>
          <a:bodyPr>
            <a:noAutofit/>
          </a:bodyPr>
          <a:lstStyle/>
          <a:p>
            <a:pPr marL="0" indent="0">
              <a:buNone/>
            </a:pPr>
            <a:r>
              <a:rPr lang="en-US" b="1" dirty="0" smtClean="0">
                <a:latin typeface="Times New Roman" panose="02020603050405020304" pitchFamily="18" charset="0"/>
                <a:cs typeface="Times New Roman" panose="02020603050405020304" pitchFamily="18" charset="0"/>
              </a:rPr>
              <a:t>Harmful </a:t>
            </a:r>
            <a:r>
              <a:rPr lang="en-US" b="1" dirty="0">
                <a:latin typeface="Times New Roman" panose="02020603050405020304" pitchFamily="18" charset="0"/>
                <a:cs typeface="Times New Roman" panose="02020603050405020304" pitchFamily="18" charset="0"/>
              </a:rPr>
              <a:t>interactions-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-Oral contraceptives and anti TB drugs – contraceptive failure.</a:t>
            </a:r>
          </a:p>
          <a:p>
            <a:pPr marL="0" indent="0">
              <a:buNone/>
            </a:pPr>
            <a:r>
              <a:rPr lang="en-US" dirty="0">
                <a:latin typeface="Times New Roman" panose="02020603050405020304" pitchFamily="18" charset="0"/>
                <a:cs typeface="Times New Roman" panose="02020603050405020304" pitchFamily="18" charset="0"/>
              </a:rPr>
              <a:t>-Tetracycline and antacids – cimetidine renders tetracycline ineffective.</a:t>
            </a:r>
          </a:p>
          <a:p>
            <a:pPr marL="0" indent="0">
              <a:buNone/>
            </a:pPr>
            <a:r>
              <a:rPr lang="en-US" dirty="0">
                <a:latin typeface="Times New Roman" panose="02020603050405020304" pitchFamily="18" charset="0"/>
                <a:cs typeface="Times New Roman" panose="02020603050405020304" pitchFamily="18" charset="0"/>
              </a:rPr>
              <a:t>-Anticoagulants warfarin and aspirin – may result to bleeding.</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Beneficial drug interactions-</a:t>
            </a:r>
          </a:p>
          <a:p>
            <a:pPr marL="0" indent="0">
              <a:buNone/>
            </a:pPr>
            <a:r>
              <a:rPr lang="en-US" dirty="0">
                <a:latin typeface="Times New Roman" panose="02020603050405020304" pitchFamily="18" charset="0"/>
                <a:cs typeface="Times New Roman" panose="02020603050405020304" pitchFamily="18" charset="0"/>
              </a:rPr>
              <a:t>-Amino glycoside &amp; penicillin's achieve </a:t>
            </a:r>
            <a:r>
              <a:rPr lang="en-US" b="1" dirty="0">
                <a:latin typeface="Times New Roman" panose="02020603050405020304" pitchFamily="18" charset="0"/>
                <a:cs typeface="Times New Roman" panose="02020603050405020304" pitchFamily="18" charset="0"/>
              </a:rPr>
              <a:t>synergic</a:t>
            </a:r>
            <a:r>
              <a:rPr lang="en-US" dirty="0">
                <a:latin typeface="Times New Roman" panose="02020603050405020304" pitchFamily="18" charset="0"/>
                <a:cs typeface="Times New Roman" panose="02020603050405020304" pitchFamily="18" charset="0"/>
              </a:rPr>
              <a:t> antimicrobial effects</a:t>
            </a:r>
          </a:p>
          <a:p>
            <a:pPr marL="0" indent="0">
              <a:buNone/>
            </a:pPr>
            <a:r>
              <a:rPr lang="en-US" dirty="0">
                <a:latin typeface="Times New Roman" panose="02020603050405020304" pitchFamily="18" charset="0"/>
                <a:cs typeface="Times New Roman" panose="02020603050405020304" pitchFamily="18" charset="0"/>
              </a:rPr>
              <a:t> -probenecid plus penicillin prolong action of penicillin..</a:t>
            </a:r>
          </a:p>
          <a:p>
            <a:pPr marL="0" indent="0">
              <a:buNone/>
            </a:pPr>
            <a:r>
              <a:rPr lang="en-US" dirty="0">
                <a:latin typeface="Times New Roman" panose="02020603050405020304" pitchFamily="18" charset="0"/>
                <a:cs typeface="Times New Roman" panose="02020603050405020304" pitchFamily="18" charset="0"/>
              </a:rPr>
              <a:t>-Morphine poisoning-naloxone is used as an antidote.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4656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4FBFF-7A1C-49DD-A562-DE39CBB73D51}"/>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xmlns="" id="{F93FC5AA-6904-4BA3-BA3F-5F9BD71534EC}"/>
              </a:ext>
            </a:extLst>
          </p:cNvPr>
          <p:cNvSpPr>
            <a:spLocks noGrp="1"/>
          </p:cNvSpPr>
          <p:nvPr>
            <p:ph idx="1"/>
          </p:nvPr>
        </p:nvSpPr>
        <p:spPr>
          <a:xfrm>
            <a:off x="628650" y="1236372"/>
            <a:ext cx="7886700" cy="4940591"/>
          </a:xfrm>
        </p:spPr>
        <p:txBody>
          <a:bodyPr/>
          <a:lstStyle/>
          <a:p>
            <a:pPr marL="0" indent="0">
              <a:buNone/>
            </a:pPr>
            <a:r>
              <a:rPr lang="en-US" sz="3000" b="1" dirty="0">
                <a:latin typeface="Times New Roman" panose="02020603050405020304" pitchFamily="18" charset="0"/>
                <a:cs typeface="Times New Roman" panose="02020603050405020304" pitchFamily="18" charset="0"/>
              </a:rPr>
              <a:t>Synergism</a:t>
            </a:r>
          </a:p>
          <a:p>
            <a:pPr marL="0" indent="0">
              <a:buNone/>
            </a:pPr>
            <a:r>
              <a:rPr lang="en-US" dirty="0">
                <a:latin typeface="Times New Roman" panose="02020603050405020304" pitchFamily="18" charset="0"/>
                <a:cs typeface="Times New Roman" panose="02020603050405020304" pitchFamily="18" charset="0"/>
              </a:rPr>
              <a:t>This can either be</a:t>
            </a:r>
          </a:p>
          <a:p>
            <a:pPr marL="0" indent="0">
              <a:buNone/>
            </a:pPr>
            <a:r>
              <a:rPr lang="en-US" b="1" dirty="0">
                <a:latin typeface="Times New Roman" panose="02020603050405020304" pitchFamily="18" charset="0"/>
                <a:cs typeface="Times New Roman" panose="02020603050405020304" pitchFamily="18" charset="0"/>
              </a:rPr>
              <a:t> summation- </a:t>
            </a:r>
            <a:r>
              <a:rPr lang="en-US" dirty="0">
                <a:latin typeface="Times New Roman" panose="02020603050405020304" pitchFamily="18" charset="0"/>
                <a:cs typeface="Times New Roman" panose="02020603050405020304" pitchFamily="18" charset="0"/>
              </a:rPr>
              <a:t>this occurs when the effect of two drugs having the same action are additive e.g. beta blockers plus thiazide diuretics have an additive anti hypertensive effects.</a:t>
            </a:r>
          </a:p>
          <a:p>
            <a:pPr marL="0" indent="0">
              <a:buNone/>
            </a:pPr>
            <a:r>
              <a:rPr lang="en-US" b="1" dirty="0">
                <a:latin typeface="Times New Roman" panose="02020603050405020304" pitchFamily="18" charset="0"/>
                <a:cs typeface="Times New Roman" panose="02020603050405020304" pitchFamily="18" charset="0"/>
              </a:rPr>
              <a:t>Potentiating- </a:t>
            </a:r>
            <a:r>
              <a:rPr lang="en-US" dirty="0">
                <a:latin typeface="Times New Roman" panose="02020603050405020304" pitchFamily="18" charset="0"/>
                <a:cs typeface="Times New Roman" panose="02020603050405020304" pitchFamily="18" charset="0"/>
              </a:rPr>
              <a:t>this means to make more powerful, occurs when the action of one drug increases the action of another. e.g trimethoprim plus sulfamethoxazole.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645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E67F8-24EC-4FCA-8980-B0C6DD8261E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antagonism</a:t>
            </a:r>
          </a:p>
        </p:txBody>
      </p:sp>
      <p:sp>
        <p:nvSpPr>
          <p:cNvPr id="3" name="Content Placeholder 2">
            <a:extLst>
              <a:ext uri="{FF2B5EF4-FFF2-40B4-BE49-F238E27FC236}">
                <a16:creationId xmlns:a16="http://schemas.microsoft.com/office/drawing/2014/main" xmlns="" id="{9E70DBE3-1A32-4CC4-B01C-47438D67CC72}"/>
              </a:ext>
            </a:extLst>
          </p:cNvPr>
          <p:cNvSpPr>
            <a:spLocks noGrp="1"/>
          </p:cNvSpPr>
          <p:nvPr>
            <p:ph idx="1"/>
          </p:nvPr>
        </p:nvSpPr>
        <p:spPr>
          <a:xfrm>
            <a:off x="628650" y="1558344"/>
            <a:ext cx="7886700" cy="4618619"/>
          </a:xfrm>
        </p:spPr>
        <p:txBody>
          <a:bodyPr>
            <a:normAutofit fontScale="92500"/>
          </a:bodyPr>
          <a:lstStyle/>
          <a:p>
            <a:pPr lvl="0"/>
            <a:r>
              <a:rPr lang="en-US" b="1" dirty="0">
                <a:solidFill>
                  <a:prstClr val="black"/>
                </a:solidFill>
                <a:latin typeface="Times New Roman" panose="02020603050405020304" pitchFamily="18" charset="0"/>
                <a:cs typeface="Times New Roman" panose="02020603050405020304" pitchFamily="18" charset="0"/>
              </a:rPr>
              <a:t>Agonist</a:t>
            </a:r>
            <a:r>
              <a:rPr lang="en-US" dirty="0">
                <a:solidFill>
                  <a:prstClr val="black"/>
                </a:solidFill>
                <a:latin typeface="Times New Roman" panose="02020603050405020304" pitchFamily="18" charset="0"/>
                <a:cs typeface="Times New Roman" panose="02020603050405020304" pitchFamily="18" charset="0"/>
              </a:rPr>
              <a:t>- drug binds to a receptor there is a response.</a:t>
            </a:r>
          </a:p>
          <a:p>
            <a:pPr lvl="0"/>
            <a:r>
              <a:rPr lang="en-US" b="1" dirty="0">
                <a:solidFill>
                  <a:prstClr val="black"/>
                </a:solidFill>
                <a:latin typeface="Times New Roman" panose="02020603050405020304" pitchFamily="18" charset="0"/>
                <a:cs typeface="Times New Roman" panose="02020603050405020304" pitchFamily="18" charset="0"/>
              </a:rPr>
              <a:t>Antagonist</a:t>
            </a:r>
            <a:r>
              <a:rPr lang="en-US" dirty="0">
                <a:solidFill>
                  <a:prstClr val="black"/>
                </a:solidFill>
                <a:latin typeface="Times New Roman" panose="02020603050405020304" pitchFamily="18" charset="0"/>
                <a:cs typeface="Times New Roman" panose="02020603050405020304" pitchFamily="18" charset="0"/>
              </a:rPr>
              <a:t>-drug binds to a receptor-no response, prevents binding of agonist(alpha </a:t>
            </a:r>
            <a:r>
              <a:rPr lang="en-US" i="1" dirty="0">
                <a:solidFill>
                  <a:prstClr val="black"/>
                </a:solidFill>
                <a:latin typeface="Times New Roman" panose="02020603050405020304" pitchFamily="18" charset="0"/>
                <a:cs typeface="Times New Roman" panose="02020603050405020304" pitchFamily="18" charset="0"/>
              </a:rPr>
              <a:t>and</a:t>
            </a:r>
            <a:r>
              <a:rPr lang="en-US" dirty="0">
                <a:solidFill>
                  <a:prstClr val="black"/>
                </a:solidFill>
                <a:latin typeface="Times New Roman" panose="02020603050405020304" pitchFamily="18" charset="0"/>
                <a:cs typeface="Times New Roman" panose="02020603050405020304" pitchFamily="18" charset="0"/>
              </a:rPr>
              <a:t> beta blockers)</a:t>
            </a:r>
          </a:p>
          <a:p>
            <a:pPr lvl="0"/>
            <a:r>
              <a:rPr lang="en-US" b="1" dirty="0">
                <a:solidFill>
                  <a:prstClr val="black"/>
                </a:solidFill>
                <a:latin typeface="Times New Roman" panose="02020603050405020304" pitchFamily="18" charset="0"/>
                <a:cs typeface="Times New Roman" panose="02020603050405020304" pitchFamily="18" charset="0"/>
              </a:rPr>
              <a:t>Partial agonist-a </a:t>
            </a:r>
            <a:r>
              <a:rPr lang="en-US" dirty="0">
                <a:solidFill>
                  <a:prstClr val="black"/>
                </a:solidFill>
                <a:latin typeface="Times New Roman" panose="02020603050405020304" pitchFamily="18" charset="0"/>
                <a:cs typeface="Times New Roman" panose="02020603050405020304" pitchFamily="18" charset="0"/>
              </a:rPr>
              <a:t>drug that is able to both stimulate and block at receptor.</a:t>
            </a:r>
          </a:p>
          <a:p>
            <a:pPr lvl="0"/>
            <a:r>
              <a:rPr lang="en-US" b="1" dirty="0">
                <a:solidFill>
                  <a:prstClr val="black"/>
                </a:solidFill>
                <a:latin typeface="Times New Roman" panose="02020603050405020304" pitchFamily="18" charset="0"/>
                <a:cs typeface="Times New Roman" panose="02020603050405020304" pitchFamily="18" charset="0"/>
              </a:rPr>
              <a:t>Antagonism-</a:t>
            </a:r>
            <a:r>
              <a:rPr lang="en-US" dirty="0">
                <a:solidFill>
                  <a:prstClr val="black"/>
                </a:solidFill>
                <a:latin typeface="Times New Roman" panose="02020603050405020304" pitchFamily="18" charset="0"/>
                <a:cs typeface="Times New Roman" panose="02020603050405020304" pitchFamily="18" charset="0"/>
              </a:rPr>
              <a:t> occurs when two or more drugs oppose the action of one another producing opposite pharmacodynamic effects e.g.</a:t>
            </a:r>
          </a:p>
          <a:p>
            <a:pPr marL="0" indent="0">
              <a:buNone/>
            </a:pPr>
            <a:r>
              <a:rPr lang="en-US" dirty="0">
                <a:solidFill>
                  <a:prstClr val="black"/>
                </a:solidFill>
                <a:latin typeface="Times New Roman" panose="02020603050405020304" pitchFamily="18" charset="0"/>
                <a:cs typeface="Times New Roman" panose="02020603050405020304" pitchFamily="18" charset="0"/>
              </a:rPr>
              <a:t>Antacids and tetracycline form a complex which is excreted in feaces chemical antagonism.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2305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A3661-0916-47D6-A7FB-5F6C77280F47}"/>
              </a:ext>
            </a:extLst>
          </p:cNvPr>
          <p:cNvSpPr>
            <a:spLocks noGrp="1"/>
          </p:cNvSpPr>
          <p:nvPr>
            <p:ph type="title"/>
          </p:nvPr>
        </p:nvSpPr>
        <p:spPr>
          <a:xfrm>
            <a:off x="628650" y="94671"/>
            <a:ext cx="7886700" cy="987156"/>
          </a:xfrm>
        </p:spPr>
        <p:txBody>
          <a:bodyPr/>
          <a:lstStyle/>
          <a:p>
            <a:r>
              <a:rPr lang="en-US" b="1" dirty="0" smtClean="0"/>
              <a:t>Administration </a:t>
            </a:r>
            <a:r>
              <a:rPr lang="en-US" b="1" dirty="0"/>
              <a:t>of medication</a:t>
            </a:r>
          </a:p>
        </p:txBody>
      </p:sp>
      <p:sp>
        <p:nvSpPr>
          <p:cNvPr id="3" name="Content Placeholder 2">
            <a:extLst>
              <a:ext uri="{FF2B5EF4-FFF2-40B4-BE49-F238E27FC236}">
                <a16:creationId xmlns:a16="http://schemas.microsoft.com/office/drawing/2014/main" xmlns="" id="{D14756F9-22D5-4B25-979C-6D90CA42692A}"/>
              </a:ext>
            </a:extLst>
          </p:cNvPr>
          <p:cNvSpPr>
            <a:spLocks noGrp="1"/>
          </p:cNvSpPr>
          <p:nvPr>
            <p:ph idx="1"/>
          </p:nvPr>
        </p:nvSpPr>
        <p:spPr>
          <a:xfrm>
            <a:off x="628650" y="1081827"/>
            <a:ext cx="7987316" cy="5280336"/>
          </a:xfrm>
        </p:spPr>
        <p:txBody>
          <a:bodyPr>
            <a:normAutofit/>
          </a:bodyPr>
          <a:lstStyle/>
          <a:p>
            <a:r>
              <a:rPr lang="en-US" dirty="0">
                <a:latin typeface="Times New Roman" panose="02020603050405020304" pitchFamily="18" charset="0"/>
                <a:cs typeface="Times New Roman" panose="02020603050405020304" pitchFamily="18" charset="0"/>
              </a:rPr>
              <a:t>Administration of medication involves all the activities related to safe drug use which are the </a:t>
            </a:r>
            <a:r>
              <a:rPr lang="en-US" b="1" dirty="0">
                <a:latin typeface="Times New Roman" panose="02020603050405020304" pitchFamily="18" charset="0"/>
                <a:cs typeface="Times New Roman" panose="02020603050405020304" pitchFamily="18" charset="0"/>
              </a:rPr>
              <a:t>nursing responsibilities</a:t>
            </a:r>
            <a:r>
              <a:rPr lang="en-US" dirty="0">
                <a:latin typeface="Times New Roman" panose="02020603050405020304" pitchFamily="18" charset="0"/>
                <a:cs typeface="Times New Roman" panose="02020603050405020304" pitchFamily="18" charset="0"/>
              </a:rPr>
              <a:t>.</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Assessing  the risk to a client of a new drug order.</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Delivering the drug dose to the proper body tissues.</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Assessing the client’s response to drug therapy.</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Treatment of adverse reactions to drugs.</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Consulting with the doctor about adjusting the prescribed regime. </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Educating the client about proper use of drugs substances.</a:t>
            </a:r>
          </a:p>
        </p:txBody>
      </p:sp>
    </p:spTree>
    <p:extLst>
      <p:ext uri="{BB962C8B-B14F-4D97-AF65-F5344CB8AC3E}">
        <p14:creationId xmlns:p14="http://schemas.microsoft.com/office/powerpoint/2010/main" val="40398095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4487F3-B107-492F-A3BA-B87523714FEC}"/>
              </a:ext>
            </a:extLst>
          </p:cNvPr>
          <p:cNvSpPr>
            <a:spLocks noGrp="1"/>
          </p:cNvSpPr>
          <p:nvPr>
            <p:ph type="title"/>
          </p:nvPr>
        </p:nvSpPr>
        <p:spPr>
          <a:xfrm>
            <a:off x="628650" y="90152"/>
            <a:ext cx="7886700" cy="837127"/>
          </a:xfrm>
        </p:spPr>
        <p:txBody>
          <a:bodyPr/>
          <a:lstStyle/>
          <a:p>
            <a:r>
              <a:rPr lang="en-US" dirty="0"/>
              <a:t> </a:t>
            </a:r>
            <a:r>
              <a:rPr lang="en-US" b="1" dirty="0" smtClean="0"/>
              <a:t>Principles </a:t>
            </a:r>
            <a:r>
              <a:rPr lang="en-US" b="1" dirty="0"/>
              <a:t>of drug administration</a:t>
            </a:r>
          </a:p>
        </p:txBody>
      </p:sp>
      <p:sp>
        <p:nvSpPr>
          <p:cNvPr id="3" name="Content Placeholder 2">
            <a:extLst>
              <a:ext uri="{FF2B5EF4-FFF2-40B4-BE49-F238E27FC236}">
                <a16:creationId xmlns:a16="http://schemas.microsoft.com/office/drawing/2014/main" xmlns="" id="{521E4500-3178-4B49-A6B8-BE4C003427FC}"/>
              </a:ext>
            </a:extLst>
          </p:cNvPr>
          <p:cNvSpPr>
            <a:spLocks noGrp="1"/>
          </p:cNvSpPr>
          <p:nvPr>
            <p:ph idx="1"/>
          </p:nvPr>
        </p:nvSpPr>
        <p:spPr>
          <a:xfrm>
            <a:off x="476518" y="875763"/>
            <a:ext cx="8281116" cy="5872767"/>
          </a:xfrm>
        </p:spPr>
        <p:txBody>
          <a:bodyPr>
            <a:noAutofit/>
          </a:bodyPr>
          <a:lstStyle/>
          <a:p>
            <a:r>
              <a:rPr lang="en-US" sz="3200" dirty="0"/>
              <a:t> For a Nurse administration of medication is an important responsibility.to avoid errors  a nurse must adhere to the principles of drug administration.</a:t>
            </a:r>
          </a:p>
          <a:p>
            <a:r>
              <a:rPr lang="en-US" sz="3200" dirty="0"/>
              <a:t>To provide safe administration of drugs a nurse should practice  the rights of drug administration. they </a:t>
            </a:r>
            <a:r>
              <a:rPr lang="en-US" sz="3200" dirty="0" smtClean="0"/>
              <a:t>are:</a:t>
            </a:r>
            <a:endParaRPr lang="en-US" sz="3200" dirty="0"/>
          </a:p>
          <a:p>
            <a:pPr marL="842963" lvl="1" indent="-385763">
              <a:buFont typeface="+mj-lt"/>
              <a:buAutoNum type="arabicPeriod"/>
            </a:pPr>
            <a:r>
              <a:rPr lang="en-US" sz="2800" dirty="0"/>
              <a:t>Right patient.</a:t>
            </a:r>
          </a:p>
          <a:p>
            <a:pPr marL="842963" lvl="1" indent="-385763">
              <a:buFont typeface="+mj-lt"/>
              <a:buAutoNum type="arabicPeriod"/>
            </a:pPr>
            <a:r>
              <a:rPr lang="en-US" sz="2800" dirty="0"/>
              <a:t>Right drug.</a:t>
            </a:r>
          </a:p>
          <a:p>
            <a:pPr marL="842963" lvl="1" indent="-385763">
              <a:buFont typeface="+mj-lt"/>
              <a:buAutoNum type="arabicPeriod"/>
            </a:pPr>
            <a:r>
              <a:rPr lang="en-US" sz="2800" dirty="0"/>
              <a:t>Right dose.</a:t>
            </a:r>
          </a:p>
          <a:p>
            <a:pPr marL="842963" lvl="1" indent="-385763">
              <a:buFont typeface="+mj-lt"/>
              <a:buAutoNum type="arabicPeriod"/>
            </a:pPr>
            <a:r>
              <a:rPr lang="en-US" sz="2800" dirty="0"/>
              <a:t>Right time.</a:t>
            </a:r>
          </a:p>
          <a:p>
            <a:pPr marL="842963" lvl="1" indent="-385763">
              <a:buFont typeface="+mj-lt"/>
              <a:buAutoNum type="arabicPeriod"/>
            </a:pPr>
            <a:r>
              <a:rPr lang="en-US" sz="2800" dirty="0"/>
              <a:t>Right route.</a:t>
            </a:r>
          </a:p>
          <a:p>
            <a:pPr marL="0" indent="0">
              <a:buNone/>
            </a:pPr>
            <a:endParaRPr lang="en-US" dirty="0"/>
          </a:p>
          <a:p>
            <a:pPr marL="385763" indent="-385763">
              <a:buFont typeface="+mj-lt"/>
              <a:buAutoNum type="arabicPeriod"/>
            </a:pPr>
            <a:endParaRPr lang="en-US" dirty="0"/>
          </a:p>
        </p:txBody>
      </p:sp>
    </p:spTree>
    <p:extLst>
      <p:ext uri="{BB962C8B-B14F-4D97-AF65-F5344CB8AC3E}">
        <p14:creationId xmlns:p14="http://schemas.microsoft.com/office/powerpoint/2010/main" val="9935672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0BC44-C9CD-42A9-B68C-61664CD880A4}"/>
              </a:ext>
            </a:extLst>
          </p:cNvPr>
          <p:cNvSpPr>
            <a:spLocks noGrp="1"/>
          </p:cNvSpPr>
          <p:nvPr>
            <p:ph type="title"/>
          </p:nvPr>
        </p:nvSpPr>
        <p:spPr>
          <a:xfrm>
            <a:off x="590014" y="90152"/>
            <a:ext cx="7886700" cy="695460"/>
          </a:xfrm>
        </p:spPr>
        <p:txBody>
          <a:bodyPr>
            <a:normAutofit/>
          </a:bodyPr>
          <a:lstStyle/>
          <a:p>
            <a:r>
              <a:rPr lang="en-US" b="1" dirty="0"/>
              <a:t> </a:t>
            </a:r>
            <a:r>
              <a:rPr lang="en-US" b="1" dirty="0" smtClean="0"/>
              <a:t>Conti</a:t>
            </a:r>
            <a:r>
              <a:rPr lang="en-US" b="1" dirty="0"/>
              <a:t>.</a:t>
            </a:r>
          </a:p>
        </p:txBody>
      </p:sp>
      <p:sp>
        <p:nvSpPr>
          <p:cNvPr id="3" name="Content Placeholder 2">
            <a:extLst>
              <a:ext uri="{FF2B5EF4-FFF2-40B4-BE49-F238E27FC236}">
                <a16:creationId xmlns:a16="http://schemas.microsoft.com/office/drawing/2014/main" xmlns="" id="{DA7A6428-1BAA-4BFE-AF00-3166A3ECBD1B}"/>
              </a:ext>
            </a:extLst>
          </p:cNvPr>
          <p:cNvSpPr>
            <a:spLocks noGrp="1"/>
          </p:cNvSpPr>
          <p:nvPr>
            <p:ph idx="1"/>
          </p:nvPr>
        </p:nvSpPr>
        <p:spPr>
          <a:xfrm>
            <a:off x="590014" y="837127"/>
            <a:ext cx="8180499" cy="5563673"/>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Five additional right  are essential in professional nursing practice. </a:t>
            </a:r>
            <a:r>
              <a:rPr lang="en-US" sz="3200" dirty="0" smtClean="0">
                <a:latin typeface="Times New Roman" panose="02020603050405020304" pitchFamily="18" charset="0"/>
                <a:cs typeface="Times New Roman" panose="02020603050405020304" pitchFamily="18" charset="0"/>
              </a:rPr>
              <a:t>They are:</a:t>
            </a:r>
            <a:endParaRPr lang="en-US" sz="3200" dirty="0">
              <a:latin typeface="Times New Roman" panose="02020603050405020304" pitchFamily="18" charset="0"/>
              <a:cs typeface="Times New Roman" panose="02020603050405020304" pitchFamily="18" charset="0"/>
            </a:endParaRP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right assessment e.g. patients ability to swallow, allergies, contraindication, new signs and symptoms that may indicate adverse effects of administration, heart, liver or kidney disorders. </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right documentation.</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clients right to information  of name, purpose, action and potential side effects. </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right evaluation.</a:t>
            </a:r>
          </a:p>
          <a:p>
            <a:pPr marL="385763" indent="-385763">
              <a:buFont typeface="+mj-lt"/>
              <a:buAutoNum type="arabicPeriod"/>
            </a:pPr>
            <a:r>
              <a:rPr lang="en-US" dirty="0">
                <a:latin typeface="Times New Roman" panose="02020603050405020304" pitchFamily="18" charset="0"/>
                <a:cs typeface="Times New Roman" panose="02020603050405020304" pitchFamily="18" charset="0"/>
              </a:rPr>
              <a:t>The clients right to refuse medication regardless of the consequences. </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917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8E462-685A-4F50-BA90-6C7498C1EA8E}"/>
              </a:ext>
            </a:extLst>
          </p:cNvPr>
          <p:cNvSpPr>
            <a:spLocks noGrp="1"/>
          </p:cNvSpPr>
          <p:nvPr>
            <p:ph type="title"/>
          </p:nvPr>
        </p:nvSpPr>
        <p:spPr>
          <a:xfrm>
            <a:off x="628650" y="154546"/>
            <a:ext cx="7886700" cy="669703"/>
          </a:xfrm>
        </p:spPr>
        <p:txBody>
          <a:bodyPr>
            <a:normAutofit fontScale="90000"/>
          </a:bodyPr>
          <a:lstStyle/>
          <a:p>
            <a:r>
              <a:rPr lang="en-US" b="1" dirty="0"/>
              <a:t>Conti.</a:t>
            </a:r>
          </a:p>
        </p:txBody>
      </p:sp>
      <p:sp>
        <p:nvSpPr>
          <p:cNvPr id="3" name="Content Placeholder 2">
            <a:extLst>
              <a:ext uri="{FF2B5EF4-FFF2-40B4-BE49-F238E27FC236}">
                <a16:creationId xmlns:a16="http://schemas.microsoft.com/office/drawing/2014/main" xmlns="" id="{4810C50A-ADC3-462F-A6F0-58A4243DF5F7}"/>
              </a:ext>
            </a:extLst>
          </p:cNvPr>
          <p:cNvSpPr>
            <a:spLocks noGrp="1"/>
          </p:cNvSpPr>
          <p:nvPr>
            <p:ph idx="1"/>
          </p:nvPr>
        </p:nvSpPr>
        <p:spPr>
          <a:xfrm>
            <a:off x="450761" y="953036"/>
            <a:ext cx="8358388" cy="5563673"/>
          </a:xfrm>
        </p:spPr>
        <p:txBody>
          <a:bodyPr>
            <a:noAutofit/>
          </a:bodyPr>
          <a:lstStyle/>
          <a:p>
            <a:r>
              <a:rPr lang="en-US" sz="3200" b="1" dirty="0"/>
              <a:t>Right client/patient:</a:t>
            </a:r>
          </a:p>
          <a:p>
            <a:pPr marL="0" indent="0">
              <a:buNone/>
            </a:pPr>
            <a:r>
              <a:rPr lang="en-US" sz="3200" dirty="0"/>
              <a:t>-You should make sure that the right client receives the right drug</a:t>
            </a:r>
            <a:r>
              <a:rPr lang="en-US" sz="3200" b="1" dirty="0"/>
              <a:t>.</a:t>
            </a:r>
          </a:p>
          <a:p>
            <a:pPr marL="0" indent="0">
              <a:buNone/>
            </a:pPr>
            <a:r>
              <a:rPr lang="en-US" sz="3200" dirty="0"/>
              <a:t>-You should only give drugs to the person for whom they are prescribed or recommended for.</a:t>
            </a:r>
          </a:p>
          <a:p>
            <a:pPr marL="0" indent="0">
              <a:buNone/>
            </a:pPr>
            <a:r>
              <a:rPr lang="en-US" sz="3200" dirty="0"/>
              <a:t>-If the patient is wearing an identification bracelet, check the clients name on the identification bracelet with the name, hospital  number on the medication card in your hand.</a:t>
            </a:r>
          </a:p>
          <a:p>
            <a:pPr marL="0" indent="0">
              <a:buNone/>
            </a:pPr>
            <a:r>
              <a:rPr lang="en-US" sz="3200" dirty="0"/>
              <a:t>-Alternatively if the patient is conscious and sane simply call out the patients name.</a:t>
            </a:r>
          </a:p>
        </p:txBody>
      </p:sp>
    </p:spTree>
    <p:extLst>
      <p:ext uri="{BB962C8B-B14F-4D97-AF65-F5344CB8AC3E}">
        <p14:creationId xmlns:p14="http://schemas.microsoft.com/office/powerpoint/2010/main" val="21384735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9419F-4D33-48FD-B7B7-B5BE8DC5A905}"/>
              </a:ext>
            </a:extLst>
          </p:cNvPr>
          <p:cNvSpPr>
            <a:spLocks noGrp="1"/>
          </p:cNvSpPr>
          <p:nvPr>
            <p:ph type="title"/>
          </p:nvPr>
        </p:nvSpPr>
        <p:spPr>
          <a:xfrm>
            <a:off x="551377" y="352247"/>
            <a:ext cx="7886700" cy="665184"/>
          </a:xfrm>
        </p:spPr>
        <p:txBody>
          <a:bodyPr>
            <a:normAutofit fontScale="90000"/>
          </a:bodyPr>
          <a:lstStyle/>
          <a:p>
            <a:r>
              <a:rPr lang="en-US" b="1" dirty="0">
                <a:latin typeface="Times New Roman" panose="02020603050405020304" pitchFamily="18" charset="0"/>
                <a:cs typeface="Times New Roman" panose="02020603050405020304" pitchFamily="18" charset="0"/>
              </a:rPr>
              <a:t>Right </a:t>
            </a:r>
            <a:r>
              <a:rPr lang="en-US" b="1" dirty="0" smtClean="0">
                <a:latin typeface="Times New Roman" panose="02020603050405020304" pitchFamily="18" charset="0"/>
                <a:cs typeface="Times New Roman" panose="02020603050405020304" pitchFamily="18" charset="0"/>
              </a:rPr>
              <a:t>drug</a:t>
            </a:r>
            <a:endParaRPr lang="en-US" b="1" dirty="0"/>
          </a:p>
        </p:txBody>
      </p:sp>
      <p:sp>
        <p:nvSpPr>
          <p:cNvPr id="3" name="Content Placeholder 2">
            <a:extLst>
              <a:ext uri="{FF2B5EF4-FFF2-40B4-BE49-F238E27FC236}">
                <a16:creationId xmlns:a16="http://schemas.microsoft.com/office/drawing/2014/main" xmlns="" id="{5EC2C73F-97F3-48BE-AFE9-4969C8949F81}"/>
              </a:ext>
            </a:extLst>
          </p:cNvPr>
          <p:cNvSpPr>
            <a:spLocks noGrp="1"/>
          </p:cNvSpPr>
          <p:nvPr>
            <p:ph idx="1"/>
          </p:nvPr>
        </p:nvSpPr>
        <p:spPr>
          <a:xfrm>
            <a:off x="418564" y="1184855"/>
            <a:ext cx="8493616" cy="5460643"/>
          </a:xfrm>
        </p:spPr>
        <p:txBody>
          <a:bodyPr>
            <a:noAutofit/>
          </a:bodyPr>
          <a:lstStyle/>
          <a:p>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must check and double check the package label , the cardex and the medication card or sheet.</a:t>
            </a:r>
          </a:p>
          <a:p>
            <a:r>
              <a:rPr lang="en-US" dirty="0">
                <a:latin typeface="Times New Roman" panose="02020603050405020304" pitchFamily="18" charset="0"/>
                <a:cs typeface="Times New Roman" panose="02020603050405020304" pitchFamily="18" charset="0"/>
              </a:rPr>
              <a:t>The right drug label should be read at </a:t>
            </a:r>
            <a:r>
              <a:rPr lang="en-US" dirty="0" smtClean="0">
                <a:latin typeface="Times New Roman" panose="02020603050405020304" pitchFamily="18" charset="0"/>
                <a:cs typeface="Times New Roman" panose="02020603050405020304" pitchFamily="18" charset="0"/>
              </a:rPr>
              <a:t>least </a:t>
            </a:r>
            <a:r>
              <a:rPr lang="en-US" dirty="0">
                <a:latin typeface="Times New Roman" panose="02020603050405020304" pitchFamily="18" charset="0"/>
                <a:cs typeface="Times New Roman" panose="02020603050405020304" pitchFamily="18" charset="0"/>
              </a:rPr>
              <a:t>three times;</a:t>
            </a:r>
          </a:p>
          <a:p>
            <a:pPr marL="457200" lvl="1" indent="0">
              <a:buNone/>
            </a:pPr>
            <a:r>
              <a:rPr lang="en-US" sz="2800" dirty="0">
                <a:latin typeface="Times New Roman" panose="02020603050405020304" pitchFamily="18" charset="0"/>
                <a:cs typeface="Times New Roman" panose="02020603050405020304" pitchFamily="18" charset="0"/>
              </a:rPr>
              <a:t>-before removing the drug from the cupboard.</a:t>
            </a:r>
          </a:p>
          <a:p>
            <a:pPr marL="457200" lvl="1" indent="0">
              <a:buNone/>
            </a:pPr>
            <a:r>
              <a:rPr lang="en-US" sz="2800" dirty="0">
                <a:latin typeface="Times New Roman" panose="02020603050405020304" pitchFamily="18" charset="0"/>
                <a:cs typeface="Times New Roman" panose="02020603050405020304" pitchFamily="18" charset="0"/>
              </a:rPr>
              <a:t>-Before preparing or measuring the actual prescribed does.</a:t>
            </a:r>
          </a:p>
          <a:p>
            <a:pPr marL="457200" lvl="1" indent="0">
              <a:buNone/>
            </a:pPr>
            <a:r>
              <a:rPr lang="en-US" sz="2800" dirty="0">
                <a:latin typeface="Times New Roman" panose="02020603050405020304" pitchFamily="18" charset="0"/>
                <a:cs typeface="Times New Roman" panose="02020603050405020304" pitchFamily="18" charset="0"/>
              </a:rPr>
              <a:t>-Before replacing the drug on the shelf just before administering the drug to the client.</a:t>
            </a:r>
          </a:p>
          <a:p>
            <a:r>
              <a:rPr lang="en-US" dirty="0">
                <a:latin typeface="Times New Roman" panose="02020603050405020304" pitchFamily="18" charset="0"/>
                <a:cs typeface="Times New Roman" panose="02020603050405020304" pitchFamily="18" charset="0"/>
              </a:rPr>
              <a:t>You must prepare the medication you give yourself and </a:t>
            </a:r>
            <a:r>
              <a:rPr lang="en-US" b="1" dirty="0">
                <a:latin typeface="Times New Roman" panose="02020603050405020304" pitchFamily="18" charset="0"/>
                <a:cs typeface="Times New Roman" panose="02020603050405020304" pitchFamily="18" charset="0"/>
              </a:rPr>
              <a:t>DO NOT </a:t>
            </a:r>
            <a:r>
              <a:rPr lang="en-US" dirty="0">
                <a:latin typeface="Times New Roman" panose="02020603050405020304" pitchFamily="18" charset="0"/>
                <a:cs typeface="Times New Roman" panose="02020603050405020304" pitchFamily="18" charset="0"/>
              </a:rPr>
              <a:t>giver drugs prepared by someone else.</a:t>
            </a:r>
          </a:p>
          <a:p>
            <a:r>
              <a:rPr lang="en-US" dirty="0">
                <a:latin typeface="Times New Roman" panose="02020603050405020304" pitchFamily="18" charset="0"/>
                <a:cs typeface="Times New Roman" panose="02020603050405020304" pitchFamily="18" charset="0"/>
              </a:rPr>
              <a:t>You should recheck the order, label and the medication card if a client questions the medication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6828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D46C1B-2721-447F-A0D1-C66B61E1DC7C}"/>
              </a:ext>
            </a:extLst>
          </p:cNvPr>
          <p:cNvSpPr>
            <a:spLocks noGrp="1"/>
          </p:cNvSpPr>
          <p:nvPr>
            <p:ph idx="1"/>
          </p:nvPr>
        </p:nvSpPr>
        <p:spPr>
          <a:xfrm>
            <a:off x="450761" y="566671"/>
            <a:ext cx="8435662" cy="5885644"/>
          </a:xfrm>
        </p:spPr>
        <p:txBody>
          <a:bodyPr>
            <a:normAutofit lnSpcReduction="10000"/>
          </a:bodyPr>
          <a:lstStyle/>
          <a:p>
            <a:r>
              <a:rPr lang="en-US" dirty="0">
                <a:latin typeface="Times New Roman" panose="02020603050405020304" pitchFamily="18" charset="0"/>
                <a:cs typeface="Times New Roman" panose="02020603050405020304" pitchFamily="18" charset="0"/>
              </a:rPr>
              <a:t>A Mentally alert person will notice a change in medication or mention problems that have arisen from the medication.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Ensure  </a:t>
            </a:r>
            <a:r>
              <a:rPr lang="en-US" dirty="0">
                <a:latin typeface="Times New Roman" panose="02020603050405020304" pitchFamily="18" charset="0"/>
                <a:cs typeface="Times New Roman" panose="02020603050405020304" pitchFamily="18" charset="0"/>
              </a:rPr>
              <a:t>that you take the following precaution when administering medicine.</a:t>
            </a:r>
          </a:p>
          <a:p>
            <a:pPr marL="842963" lvl="1" indent="-385763">
              <a:buFont typeface="+mj-lt"/>
              <a:buAutoNum type="arabicPeriod"/>
            </a:pPr>
            <a:r>
              <a:rPr lang="en-US" sz="2800" dirty="0">
                <a:latin typeface="Times New Roman" panose="02020603050405020304" pitchFamily="18" charset="0"/>
                <a:cs typeface="Times New Roman" panose="02020603050405020304" pitchFamily="18" charset="0"/>
              </a:rPr>
              <a:t>All doses are best prepared from the original container.</a:t>
            </a:r>
          </a:p>
          <a:p>
            <a:pPr marL="842963" lvl="1" indent="-385763">
              <a:buFont typeface="+mj-lt"/>
              <a:buAutoNum type="arabicPeriod"/>
            </a:pPr>
            <a:r>
              <a:rPr lang="en-US" sz="2800" dirty="0">
                <a:latin typeface="Times New Roman" panose="02020603050405020304" pitchFamily="18" charset="0"/>
                <a:cs typeface="Times New Roman" panose="02020603050405020304" pitchFamily="18" charset="0"/>
              </a:rPr>
              <a:t>Medicines should not be prepared in the dark</a:t>
            </a:r>
          </a:p>
          <a:p>
            <a:pPr marL="842963" lvl="1" indent="-385763">
              <a:buFont typeface="+mj-lt"/>
              <a:buAutoNum type="arabicPeriod"/>
            </a:pPr>
            <a:r>
              <a:rPr lang="en-US" sz="2800" dirty="0">
                <a:latin typeface="Times New Roman" panose="02020603050405020304" pitchFamily="18" charset="0"/>
                <a:cs typeface="Times New Roman" panose="02020603050405020304" pitchFamily="18" charset="0"/>
              </a:rPr>
              <a:t>You should caution clients about the use of non-labelled pillboxes</a:t>
            </a:r>
          </a:p>
          <a:p>
            <a:pPr marL="842963" lvl="1" indent="-385763">
              <a:buFont typeface="+mj-lt"/>
              <a:buAutoNum type="arabicPeriod"/>
            </a:pPr>
            <a:r>
              <a:rPr lang="en-US" sz="2800" dirty="0">
                <a:latin typeface="Times New Roman" panose="02020603050405020304" pitchFamily="18" charset="0"/>
                <a:cs typeface="Times New Roman" panose="02020603050405020304" pitchFamily="18" charset="0"/>
              </a:rPr>
              <a:t>Do not mix supplies of several tablets or capsules in a single container</a:t>
            </a:r>
          </a:p>
          <a:p>
            <a:pPr marL="842963" lvl="1" indent="-385763">
              <a:buFont typeface="+mj-lt"/>
              <a:buAutoNum type="arabicPeriod"/>
            </a:pPr>
            <a:r>
              <a:rPr lang="en-US" sz="2800" dirty="0">
                <a:latin typeface="Times New Roman" panose="02020603050405020304" pitchFamily="18" charset="0"/>
                <a:cs typeface="Times New Roman" panose="02020603050405020304" pitchFamily="18" charset="0"/>
              </a:rPr>
              <a:t> make sure you check medication label  before removing from the shelf before pouring or measuring  and when returning to the shelf.</a:t>
            </a:r>
          </a:p>
          <a:p>
            <a:pPr marL="842963" lvl="1" indent="-385763">
              <a:buFont typeface="+mj-lt"/>
              <a:buAutoNum type="arabicPeriod"/>
            </a:pPr>
            <a:endParaRPr lang="en-US" sz="2800" dirty="0">
              <a:latin typeface="Times New Roman" panose="02020603050405020304" pitchFamily="18" charset="0"/>
              <a:cs typeface="Times New Roman" panose="02020603050405020304" pitchFamily="18" charset="0"/>
            </a:endParaRPr>
          </a:p>
          <a:p>
            <a:pPr marL="385763" indent="-385763">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060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D1188D9-0FCE-4295-9798-129CEFF88992}"/>
              </a:ext>
            </a:extLst>
          </p:cNvPr>
          <p:cNvSpPr>
            <a:spLocks noGrp="1"/>
          </p:cNvSpPr>
          <p:nvPr>
            <p:ph idx="1"/>
          </p:nvPr>
        </p:nvSpPr>
        <p:spPr>
          <a:xfrm>
            <a:off x="450761" y="412124"/>
            <a:ext cx="8371268" cy="6207617"/>
          </a:xfrm>
        </p:spPr>
        <p:txBody>
          <a:bodyPr>
            <a:normAutofit/>
          </a:bodyPr>
          <a:lstStyle/>
          <a:p>
            <a:pPr marL="0" indent="0">
              <a:buNone/>
            </a:pPr>
            <a:r>
              <a:rPr lang="en-US" sz="3225" b="1" dirty="0">
                <a:latin typeface="Times New Roman" panose="02020603050405020304" pitchFamily="18" charset="0"/>
                <a:cs typeface="Times New Roman" panose="02020603050405020304" pitchFamily="18" charset="0"/>
              </a:rPr>
              <a:t>R</a:t>
            </a:r>
            <a:r>
              <a:rPr lang="en-US" sz="3225" b="1" dirty="0" smtClean="0">
                <a:latin typeface="Times New Roman" panose="02020603050405020304" pitchFamily="18" charset="0"/>
                <a:cs typeface="Times New Roman" panose="02020603050405020304" pitchFamily="18" charset="0"/>
              </a:rPr>
              <a:t>ight </a:t>
            </a:r>
            <a:r>
              <a:rPr lang="en-US" sz="3225" b="1" dirty="0">
                <a:latin typeface="Times New Roman" panose="02020603050405020304" pitchFamily="18" charset="0"/>
                <a:cs typeface="Times New Roman" panose="02020603050405020304" pitchFamily="18" charset="0"/>
              </a:rPr>
              <a:t>dose:</a:t>
            </a:r>
          </a:p>
          <a:p>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obtain the right dose you must carefully measure the medicine.</a:t>
            </a:r>
          </a:p>
          <a:p>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hen </a:t>
            </a:r>
            <a:r>
              <a:rPr lang="en-US" dirty="0">
                <a:latin typeface="Times New Roman" panose="02020603050405020304" pitchFamily="18" charset="0"/>
                <a:cs typeface="Times New Roman" panose="02020603050405020304" pitchFamily="18" charset="0"/>
              </a:rPr>
              <a:t>pouring solid drugs such as capsules and tablets use proper technique to avoid contaminating the drugs. you should pour the medication in the container cap, and transfer the number of units required from the cap to the medication cup</a:t>
            </a:r>
          </a:p>
          <a:p>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f </a:t>
            </a:r>
            <a:r>
              <a:rPr lang="en-US" dirty="0">
                <a:latin typeface="Times New Roman" panose="02020603050405020304" pitchFamily="18" charset="0"/>
                <a:cs typeface="Times New Roman" panose="02020603050405020304" pitchFamily="18" charset="0"/>
              </a:rPr>
              <a:t>a half a tablet is required a scored tablet may be cut into two pieces with a knife-edge or folded in a clean paper and broken with the fingers. this procedure is easiest with large tablets.</a:t>
            </a:r>
          </a:p>
          <a:p>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or </a:t>
            </a:r>
            <a:r>
              <a:rPr lang="en-US" dirty="0">
                <a:latin typeface="Times New Roman" panose="02020603050405020304" pitchFamily="18" charset="0"/>
                <a:cs typeface="Times New Roman" panose="02020603050405020304" pitchFamily="18" charset="0"/>
              </a:rPr>
              <a:t>small tablets which provide little leverage for fingers ,should be cut with a knife.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071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a:latin typeface="Times New Roman" panose="02020603050405020304" pitchFamily="18" charset="0"/>
                <a:cs typeface="Times New Roman" panose="02020603050405020304" pitchFamily="18" charset="0"/>
              </a:rPr>
              <a:t>Desired therapeutic effect</a:t>
            </a:r>
            <a:r>
              <a:rPr lang="en-US" sz="3200" dirty="0">
                <a:latin typeface="Times New Roman" panose="02020603050405020304" pitchFamily="18" charset="0"/>
                <a:cs typeface="Times New Roman" panose="02020603050405020304" pitchFamily="18" charset="0"/>
              </a:rPr>
              <a:t>: This should indicate the mechanism of action of a drug e.g.an analgesic is for pain relief, accompanied by central nervous  system depression inhibition of inflammation, neutralization of acid in the stomach, vasodilation in angina or muscle relaxation.</a:t>
            </a:r>
            <a:endParaRPr lang="en-US" sz="3200" b="1" dirty="0">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33363299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BB1133-BF63-44F4-94DB-40D1E98AB4D3}"/>
              </a:ext>
            </a:extLst>
          </p:cNvPr>
          <p:cNvSpPr>
            <a:spLocks noGrp="1"/>
          </p:cNvSpPr>
          <p:nvPr>
            <p:ph idx="1"/>
          </p:nvPr>
        </p:nvSpPr>
        <p:spPr>
          <a:xfrm>
            <a:off x="605307" y="476518"/>
            <a:ext cx="8165206" cy="6104586"/>
          </a:xfrm>
        </p:spPr>
        <p:txBody>
          <a:bodyPr>
            <a:normAutofit/>
          </a:bodyPr>
          <a:lstStyle/>
          <a:p>
            <a:r>
              <a:rPr lang="en-US" b="1" dirty="0" smtClean="0">
                <a:latin typeface="Times New Roman" panose="02020603050405020304" pitchFamily="18" charset="0"/>
                <a:cs typeface="Times New Roman" panose="02020603050405020304" pitchFamily="18" charset="0"/>
              </a:rPr>
              <a:t>DO </a:t>
            </a:r>
            <a:r>
              <a:rPr lang="en-US" b="1" dirty="0">
                <a:latin typeface="Times New Roman" panose="02020603050405020304" pitchFamily="18" charset="0"/>
                <a:cs typeface="Times New Roman" panose="02020603050405020304" pitchFamily="18" charset="0"/>
              </a:rPr>
              <a:t>NOT ATTEMPT  </a:t>
            </a:r>
            <a:r>
              <a:rPr lang="en-US" dirty="0">
                <a:latin typeface="Times New Roman" panose="02020603050405020304" pitchFamily="18" charset="0"/>
                <a:cs typeface="Times New Roman" panose="02020603050405020304" pitchFamily="18" charset="0"/>
              </a:rPr>
              <a:t>to split </a:t>
            </a:r>
            <a:r>
              <a:rPr lang="en-US" b="1" dirty="0">
                <a:latin typeface="Times New Roman" panose="02020603050405020304" pitchFamily="18" charset="0"/>
                <a:cs typeface="Times New Roman" panose="02020603050405020304" pitchFamily="18" charset="0"/>
              </a:rPr>
              <a:t>NON-SCORED</a:t>
            </a:r>
            <a:r>
              <a:rPr lang="en-US" dirty="0">
                <a:latin typeface="Times New Roman" panose="02020603050405020304" pitchFamily="18" charset="0"/>
                <a:cs typeface="Times New Roman" panose="02020603050405020304" pitchFamily="18" charset="0"/>
              </a:rPr>
              <a:t> tablets or to divide a dose of a single capsule.</a:t>
            </a:r>
          </a:p>
          <a:p>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you split  tablets, give the two halves in successive doses so that any deviation from the prescribed dose due to uneven breakage is levelled out as quickly as possible.</a:t>
            </a:r>
          </a:p>
          <a:p>
            <a:r>
              <a:rPr lang="en-US" b="1" dirty="0" smtClean="0">
                <a:latin typeface="Times New Roman" panose="02020603050405020304" pitchFamily="18" charset="0"/>
                <a:cs typeface="Times New Roman" panose="02020603050405020304" pitchFamily="18" charset="0"/>
              </a:rPr>
              <a:t>DO </a:t>
            </a:r>
            <a:r>
              <a:rPr lang="en-US" b="1" dirty="0">
                <a:latin typeface="Times New Roman" panose="02020603050405020304" pitchFamily="18" charset="0"/>
                <a:cs typeface="Times New Roman" panose="02020603050405020304" pitchFamily="18" charset="0"/>
              </a:rPr>
              <a:t>NOT </a:t>
            </a:r>
            <a:r>
              <a:rPr lang="en-US" dirty="0">
                <a:latin typeface="Times New Roman" panose="02020603050405020304" pitchFamily="18" charset="0"/>
                <a:cs typeface="Times New Roman" panose="02020603050405020304" pitchFamily="18" charset="0"/>
              </a:rPr>
              <a:t>break all the tablets available and mix the halves.</a:t>
            </a:r>
          </a:p>
          <a:p>
            <a:r>
              <a:rPr lang="en-US" dirty="0">
                <a:latin typeface="Times New Roman" panose="02020603050405020304" pitchFamily="18" charset="0"/>
                <a:cs typeface="Times New Roman" panose="02020603050405020304" pitchFamily="18" charset="0"/>
              </a:rPr>
              <a:t>Liquids should be measured with a scale that provides a mark for the required dose e.g. plastic glasses or spoons.</a:t>
            </a:r>
          </a:p>
          <a:p>
            <a:r>
              <a:rPr lang="en-US" b="1" dirty="0">
                <a:latin typeface="Times New Roman" panose="02020603050405020304" pitchFamily="18" charset="0"/>
                <a:cs typeface="Times New Roman" panose="02020603050405020304" pitchFamily="18" charset="0"/>
              </a:rPr>
              <a:t>Dosage calculation  </a:t>
            </a:r>
            <a:r>
              <a:rPr lang="en-US" dirty="0">
                <a:latin typeface="Times New Roman" panose="02020603050405020304" pitchFamily="18" charset="0"/>
                <a:cs typeface="Times New Roman" panose="02020603050405020304" pitchFamily="18" charset="0"/>
              </a:rPr>
              <a:t>use the (WIG) calculation; what you want multiply by what's in and divide by what you got equal to amount to give.</a:t>
            </a:r>
          </a:p>
        </p:txBody>
      </p:sp>
    </p:spTree>
    <p:extLst>
      <p:ext uri="{BB962C8B-B14F-4D97-AF65-F5344CB8AC3E}">
        <p14:creationId xmlns:p14="http://schemas.microsoft.com/office/powerpoint/2010/main" val="3714505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A45089-27DB-4965-9193-563EA3EB893E}"/>
              </a:ext>
            </a:extLst>
          </p:cNvPr>
          <p:cNvSpPr>
            <a:spLocks noGrp="1"/>
          </p:cNvSpPr>
          <p:nvPr>
            <p:ph idx="1"/>
          </p:nvPr>
        </p:nvSpPr>
        <p:spPr>
          <a:xfrm>
            <a:off x="502276" y="244700"/>
            <a:ext cx="8319752" cy="6413678"/>
          </a:xfrm>
        </p:spPr>
        <p:txBody>
          <a:bodyPr>
            <a:normAutofit lnSpcReduction="10000"/>
          </a:bodyPr>
          <a:lstStyle/>
          <a:p>
            <a:pPr marL="0" indent="0">
              <a:buNone/>
            </a:pPr>
            <a:r>
              <a:rPr lang="en-US" sz="3225" b="1" dirty="0">
                <a:latin typeface="Times New Roman" panose="02020603050405020304" pitchFamily="18" charset="0"/>
                <a:cs typeface="Times New Roman" panose="02020603050405020304" pitchFamily="18" charset="0"/>
              </a:rPr>
              <a:t>Right  route:</a:t>
            </a:r>
          </a:p>
          <a:p>
            <a:r>
              <a:rPr lang="en-US" dirty="0">
                <a:latin typeface="Times New Roman" panose="02020603050405020304" pitchFamily="18" charset="0"/>
                <a:cs typeface="Times New Roman" panose="02020603050405020304" pitchFamily="18" charset="0"/>
              </a:rPr>
              <a:t>The right route must be used for drug delivery.</a:t>
            </a:r>
          </a:p>
          <a:p>
            <a:r>
              <a:rPr lang="en-US" dirty="0">
                <a:latin typeface="Times New Roman" panose="02020603050405020304" pitchFamily="18" charset="0"/>
                <a:cs typeface="Times New Roman" panose="02020603050405020304" pitchFamily="18" charset="0"/>
              </a:rPr>
              <a:t>Most drugs are given orally or by topical application .</a:t>
            </a:r>
          </a:p>
          <a:p>
            <a:r>
              <a:rPr lang="en-US" dirty="0">
                <a:latin typeface="Times New Roman" panose="02020603050405020304" pitchFamily="18" charset="0"/>
                <a:cs typeface="Times New Roman" panose="02020603050405020304" pitchFamily="18" charset="0"/>
              </a:rPr>
              <a:t>Ensure the patient understands how the drug is to be taken.</a:t>
            </a:r>
          </a:p>
          <a:p>
            <a:r>
              <a:rPr lang="en-US" dirty="0">
                <a:latin typeface="Times New Roman" panose="02020603050405020304" pitchFamily="18" charset="0"/>
                <a:cs typeface="Times New Roman" panose="02020603050405020304" pitchFamily="18" charset="0"/>
              </a:rPr>
              <a:t> sub lingual or chewable tablets should</a:t>
            </a:r>
            <a:r>
              <a:rPr lang="en-US" b="1" dirty="0">
                <a:latin typeface="Times New Roman" panose="02020603050405020304" pitchFamily="18" charset="0"/>
                <a:cs typeface="Times New Roman" panose="02020603050405020304" pitchFamily="18" charset="0"/>
              </a:rPr>
              <a:t> NOT BE </a:t>
            </a:r>
            <a:r>
              <a:rPr lang="en-US" dirty="0">
                <a:latin typeface="Times New Roman" panose="02020603050405020304" pitchFamily="18" charset="0"/>
                <a:cs typeface="Times New Roman" panose="02020603050405020304" pitchFamily="18" charset="0"/>
              </a:rPr>
              <a:t>swallowed whole.</a:t>
            </a:r>
          </a:p>
          <a:p>
            <a:r>
              <a:rPr lang="en-US" dirty="0">
                <a:latin typeface="Times New Roman" panose="02020603050405020304" pitchFamily="18" charset="0"/>
                <a:cs typeface="Times New Roman" panose="02020603050405020304" pitchFamily="18" charset="0"/>
              </a:rPr>
              <a:t>Crush oral drugs if swallowing is difficult or if they are to be taken in liquid form.</a:t>
            </a:r>
          </a:p>
          <a:p>
            <a:r>
              <a:rPr lang="en-US" dirty="0">
                <a:latin typeface="Times New Roman" panose="02020603050405020304" pitchFamily="18" charset="0"/>
                <a:cs typeface="Times New Roman" panose="02020603050405020304" pitchFamily="18" charset="0"/>
              </a:rPr>
              <a:t> Demonstrate to the patient the procedures for application of topical drugs.</a:t>
            </a:r>
          </a:p>
          <a:p>
            <a:r>
              <a:rPr lang="en-US" dirty="0">
                <a:latin typeface="Times New Roman" panose="02020603050405020304" pitchFamily="18" charset="0"/>
                <a:cs typeface="Times New Roman" panose="02020603050405020304" pitchFamily="18" charset="0"/>
              </a:rPr>
              <a:t>Always check the  doctors orders ,the cardex and the treatment sheet to verify the medication route.</a:t>
            </a:r>
          </a:p>
          <a:p>
            <a:r>
              <a:rPr lang="en-US" dirty="0">
                <a:latin typeface="Times New Roman" panose="02020603050405020304" pitchFamily="18" charset="0"/>
                <a:cs typeface="Times New Roman" panose="02020603050405020304" pitchFamily="18" charset="0"/>
              </a:rPr>
              <a:t>Alert the doctor if the route is not in accord with which is recommended for the drug preparation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015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C8C1B8-048F-4355-B4B2-9AC5CBC8EAEB}"/>
              </a:ext>
            </a:extLst>
          </p:cNvPr>
          <p:cNvSpPr>
            <a:spLocks noGrp="1"/>
          </p:cNvSpPr>
          <p:nvPr>
            <p:ph idx="1"/>
          </p:nvPr>
        </p:nvSpPr>
        <p:spPr>
          <a:xfrm>
            <a:off x="528034" y="347730"/>
            <a:ext cx="8268236" cy="6387921"/>
          </a:xfrm>
        </p:spPr>
        <p:txBody>
          <a:bodyPr>
            <a:normAutofit lnSpcReduction="10000"/>
          </a:bodyPr>
          <a:lstStyle/>
          <a:p>
            <a:pPr marL="0" indent="0">
              <a:buNone/>
            </a:pPr>
            <a:r>
              <a:rPr lang="en-US" sz="3200" b="1" dirty="0" smtClean="0">
                <a:latin typeface="Times New Roman" panose="02020603050405020304" pitchFamily="18" charset="0"/>
                <a:cs typeface="Times New Roman" panose="02020603050405020304" pitchFamily="18" charset="0"/>
              </a:rPr>
              <a:t>Right </a:t>
            </a:r>
            <a:r>
              <a:rPr lang="en-US" sz="3200" b="1" dirty="0">
                <a:latin typeface="Times New Roman" panose="02020603050405020304" pitchFamily="18" charset="0"/>
                <a:cs typeface="Times New Roman" panose="02020603050405020304" pitchFamily="18" charset="0"/>
              </a:rPr>
              <a:t>time:</a:t>
            </a:r>
          </a:p>
          <a:p>
            <a:r>
              <a:rPr lang="en-US" sz="3200" dirty="0">
                <a:latin typeface="Times New Roman" panose="02020603050405020304" pitchFamily="18" charset="0"/>
                <a:cs typeface="Times New Roman" panose="02020603050405020304" pitchFamily="18" charset="0"/>
              </a:rPr>
              <a:t>Under normal circumstances the  right time  for drug administration Is not indicated by the doctor. The doctor only indicates the number of  times a drug is  to be given.</a:t>
            </a:r>
          </a:p>
          <a:p>
            <a:r>
              <a:rPr lang="en-US" sz="3200" dirty="0">
                <a:latin typeface="Times New Roman" panose="02020603050405020304" pitchFamily="18" charset="0"/>
                <a:cs typeface="Times New Roman" panose="02020603050405020304" pitchFamily="18" charset="0"/>
              </a:rPr>
              <a:t>For example;</a:t>
            </a:r>
          </a:p>
          <a:p>
            <a:r>
              <a:rPr lang="en-US" sz="3200" dirty="0">
                <a:latin typeface="Times New Roman" panose="02020603050405020304" pitchFamily="18" charset="0"/>
                <a:cs typeface="Times New Roman" panose="02020603050405020304" pitchFamily="18" charset="0"/>
              </a:rPr>
              <a:t>The hourly interval between doses</a:t>
            </a:r>
          </a:p>
          <a:p>
            <a:r>
              <a:rPr lang="en-US" sz="3200" dirty="0">
                <a:latin typeface="Times New Roman" panose="02020603050405020304" pitchFamily="18" charset="0"/>
                <a:cs typeface="Times New Roman" panose="02020603050405020304" pitchFamily="18" charset="0"/>
              </a:rPr>
              <a:t>The relationship of dose to the clients activity ,such as before or after  meals, on rising or retiring, every 4hours, hour, 12 hours.</a:t>
            </a:r>
          </a:p>
          <a:p>
            <a:r>
              <a:rPr lang="en-US" sz="3200" dirty="0">
                <a:latin typeface="Times New Roman" panose="02020603050405020304" pitchFamily="18" charset="0"/>
                <a:cs typeface="Times New Roman" panose="02020603050405020304" pitchFamily="18" charset="0"/>
              </a:rPr>
              <a:t>Patients with poor time orientation, short term memory defects or distracting activity schedule need some systems for guiding them in self medication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5437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B7A3C74-2B4D-4658-B253-5904EFCA0EAE}"/>
              </a:ext>
            </a:extLst>
          </p:cNvPr>
          <p:cNvSpPr>
            <a:spLocks noGrp="1"/>
          </p:cNvSpPr>
          <p:nvPr>
            <p:ph idx="1"/>
          </p:nvPr>
        </p:nvSpPr>
        <p:spPr>
          <a:xfrm>
            <a:off x="566669" y="489397"/>
            <a:ext cx="8100813" cy="5687566"/>
          </a:xfrm>
        </p:spPr>
        <p:txBody>
          <a:bodyPr>
            <a:normAutofit/>
          </a:bodyPr>
          <a:lstStyle/>
          <a:p>
            <a:r>
              <a:rPr lang="en-US" sz="3200" dirty="0" smtClean="0">
                <a:latin typeface="Times New Roman" panose="02020603050405020304" pitchFamily="18" charset="0"/>
                <a:cs typeface="Times New Roman" panose="02020603050405020304" pitchFamily="18" charset="0"/>
              </a:rPr>
              <a:t>Most </a:t>
            </a:r>
            <a:r>
              <a:rPr lang="en-US" sz="3200" dirty="0">
                <a:latin typeface="Times New Roman" panose="02020603050405020304" pitchFamily="18" charset="0"/>
                <a:cs typeface="Times New Roman" panose="02020603050405020304" pitchFamily="18" charset="0"/>
              </a:rPr>
              <a:t>hospitals have set up routines for intervals and times for medication</a:t>
            </a:r>
          </a:p>
          <a:p>
            <a:r>
              <a:rPr lang="en-US" sz="3200" dirty="0">
                <a:latin typeface="Times New Roman" panose="02020603050405020304" pitchFamily="18" charset="0"/>
                <a:cs typeface="Times New Roman" panose="02020603050405020304" pitchFamily="18" charset="0"/>
              </a:rPr>
              <a:t>Nonetheless you must be familiar with times for medications and the appropriate times for administering them.</a:t>
            </a:r>
          </a:p>
        </p:txBody>
      </p:sp>
    </p:spTree>
    <p:extLst>
      <p:ext uri="{BB962C8B-B14F-4D97-AF65-F5344CB8AC3E}">
        <p14:creationId xmlns:p14="http://schemas.microsoft.com/office/powerpoint/2010/main" val="25609724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DDED9-6937-4C31-B6A5-0B1F77F929B6}"/>
              </a:ext>
            </a:extLst>
          </p:cNvPr>
          <p:cNvSpPr>
            <a:spLocks noGrp="1"/>
          </p:cNvSpPr>
          <p:nvPr>
            <p:ph type="title"/>
          </p:nvPr>
        </p:nvSpPr>
        <p:spPr>
          <a:xfrm>
            <a:off x="590014" y="0"/>
            <a:ext cx="7886700" cy="953037"/>
          </a:xfrm>
        </p:spPr>
        <p:txBody>
          <a:bodyPr>
            <a:norm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t>
            </a:r>
            <a:r>
              <a:rPr lang="en-US" b="1" dirty="0" smtClean="0">
                <a:latin typeface="Times New Roman" panose="02020603050405020304" pitchFamily="18" charset="0"/>
                <a:cs typeface="Times New Roman" panose="02020603050405020304" pitchFamily="18" charset="0"/>
              </a:rPr>
              <a:t>edication </a:t>
            </a:r>
            <a:r>
              <a:rPr lang="en-US" b="1" dirty="0">
                <a:latin typeface="Times New Roman" panose="02020603050405020304" pitchFamily="18" charset="0"/>
                <a:cs typeface="Times New Roman" panose="02020603050405020304" pitchFamily="18" charset="0"/>
              </a:rPr>
              <a:t>in children</a:t>
            </a:r>
          </a:p>
        </p:txBody>
      </p:sp>
      <p:sp>
        <p:nvSpPr>
          <p:cNvPr id="3" name="Content Placeholder 2">
            <a:extLst>
              <a:ext uri="{FF2B5EF4-FFF2-40B4-BE49-F238E27FC236}">
                <a16:creationId xmlns:a16="http://schemas.microsoft.com/office/drawing/2014/main" xmlns="" id="{98B5ACDF-8140-4886-9295-CAE1C0935D1F}"/>
              </a:ext>
            </a:extLst>
          </p:cNvPr>
          <p:cNvSpPr>
            <a:spLocks noGrp="1"/>
          </p:cNvSpPr>
          <p:nvPr>
            <p:ph idx="1"/>
          </p:nvPr>
        </p:nvSpPr>
        <p:spPr>
          <a:xfrm>
            <a:off x="412125" y="953037"/>
            <a:ext cx="8422782" cy="5692462"/>
          </a:xfrm>
        </p:spPr>
        <p:txBody>
          <a:bodyPr>
            <a:noAutofit/>
          </a:bodyPr>
          <a:lstStyle/>
          <a:p>
            <a:r>
              <a:rPr lang="en-US" dirty="0">
                <a:latin typeface="Times New Roman" panose="02020603050405020304" pitchFamily="18" charset="0"/>
                <a:cs typeface="Times New Roman" panose="02020603050405020304" pitchFamily="18" charset="0"/>
              </a:rPr>
              <a:t>Take great care when administering drugs  in children;</a:t>
            </a:r>
          </a:p>
          <a:p>
            <a:r>
              <a:rPr lang="en-US" dirty="0">
                <a:latin typeface="Times New Roman" panose="02020603050405020304" pitchFamily="18" charset="0"/>
                <a:cs typeface="Times New Roman" panose="02020603050405020304" pitchFamily="18" charset="0"/>
              </a:rPr>
              <a:t>There is high risk of errors due to changes in weight and age.</a:t>
            </a:r>
          </a:p>
          <a:p>
            <a:r>
              <a:rPr lang="en-US" dirty="0">
                <a:latin typeface="Times New Roman" panose="02020603050405020304" pitchFamily="18" charset="0"/>
                <a:cs typeface="Times New Roman" panose="02020603050405020304" pitchFamily="18" charset="0"/>
              </a:rPr>
              <a:t>Most drugs have not been tested in children.</a:t>
            </a:r>
          </a:p>
          <a:p>
            <a:r>
              <a:rPr lang="en-US" dirty="0">
                <a:latin typeface="Times New Roman" panose="02020603050405020304" pitchFamily="18" charset="0"/>
                <a:cs typeface="Times New Roman" panose="02020603050405020304" pitchFamily="18" charset="0"/>
              </a:rPr>
              <a:t>Many drugs are marked in dosage forms and concentration suitable for adults. Therefore this requires dilution, calculation  preparation and administration of very small doses.</a:t>
            </a:r>
          </a:p>
          <a:p>
            <a:r>
              <a:rPr lang="en-US" dirty="0">
                <a:latin typeface="Times New Roman" panose="02020603050405020304" pitchFamily="18" charset="0"/>
                <a:cs typeface="Times New Roman" panose="02020603050405020304" pitchFamily="18" charset="0"/>
              </a:rPr>
              <a:t>Children have  limited sites for  IV (intravenous)administration ,several drugs may be given through the same site.</a:t>
            </a:r>
          </a:p>
          <a:p>
            <a:r>
              <a:rPr lang="en-US" dirty="0">
                <a:latin typeface="Times New Roman" panose="02020603050405020304" pitchFamily="18" charset="0"/>
                <a:cs typeface="Times New Roman" panose="02020603050405020304" pitchFamily="18" charset="0"/>
              </a:rPr>
              <a:t>This increases the need for small volumes of fluid and flushing between sites.</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0788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5A897-CD70-466B-9F6E-7711179475E9}"/>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Medication errors</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EA5D7F3-C22A-4306-8DF8-0E5401066CBC}"/>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Wrong client </a:t>
            </a:r>
          </a:p>
          <a:p>
            <a:r>
              <a:rPr lang="en-US" sz="3200" dirty="0">
                <a:latin typeface="Times New Roman" panose="02020603050405020304" pitchFamily="18" charset="0"/>
                <a:cs typeface="Times New Roman" panose="02020603050405020304" pitchFamily="18" charset="0"/>
              </a:rPr>
              <a:t>Wrong route</a:t>
            </a:r>
          </a:p>
          <a:p>
            <a:r>
              <a:rPr lang="en-US" sz="3200" dirty="0">
                <a:latin typeface="Times New Roman" panose="02020603050405020304" pitchFamily="18" charset="0"/>
                <a:cs typeface="Times New Roman" panose="02020603050405020304" pitchFamily="18" charset="0"/>
              </a:rPr>
              <a:t>Wrong medication or IV fluids</a:t>
            </a:r>
          </a:p>
          <a:p>
            <a:r>
              <a:rPr lang="en-US" sz="3200" dirty="0">
                <a:latin typeface="Times New Roman" panose="02020603050405020304" pitchFamily="18" charset="0"/>
                <a:cs typeface="Times New Roman" panose="02020603050405020304" pitchFamily="18" charset="0"/>
              </a:rPr>
              <a:t>Wrong dose or IV rate</a:t>
            </a:r>
          </a:p>
          <a:p>
            <a:r>
              <a:rPr lang="en-US" sz="3200" dirty="0">
                <a:latin typeface="Times New Roman" panose="02020603050405020304" pitchFamily="18" charset="0"/>
                <a:cs typeface="Times New Roman" panose="02020603050405020304" pitchFamily="18" charset="0"/>
              </a:rPr>
              <a:t> Omission of dose</a:t>
            </a:r>
          </a:p>
          <a:p>
            <a:r>
              <a:rPr lang="en-US" sz="3200" dirty="0">
                <a:latin typeface="Times New Roman" panose="02020603050405020304" pitchFamily="18" charset="0"/>
                <a:cs typeface="Times New Roman" panose="02020603050405020304" pitchFamily="18" charset="0"/>
              </a:rPr>
              <a:t> Incorrect discontinuation of treatment.</a:t>
            </a:r>
          </a:p>
        </p:txBody>
      </p:sp>
    </p:spTree>
    <p:extLst>
      <p:ext uri="{BB962C8B-B14F-4D97-AF65-F5344CB8AC3E}">
        <p14:creationId xmlns:p14="http://schemas.microsoft.com/office/powerpoint/2010/main" val="12866245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031A1-6A30-431E-8E89-F59C0BE45BE5}"/>
              </a:ext>
            </a:extLst>
          </p:cNvPr>
          <p:cNvSpPr>
            <a:spLocks noGrp="1"/>
          </p:cNvSpPr>
          <p:nvPr>
            <p:ph type="title"/>
          </p:nvPr>
        </p:nvSpPr>
        <p:spPr>
          <a:xfrm>
            <a:off x="628650" y="0"/>
            <a:ext cx="7886700" cy="515156"/>
          </a:xfrm>
        </p:spPr>
        <p:txBody>
          <a:bodyPr>
            <a:noAutofit/>
          </a:bodyPr>
          <a:lstStyle/>
          <a:p>
            <a:r>
              <a:rPr lang="en-US" sz="4800" dirty="0"/>
              <a:t>                     </a:t>
            </a:r>
            <a:r>
              <a:rPr lang="en-US" sz="4800" b="1" dirty="0"/>
              <a:t>D</a:t>
            </a:r>
            <a:r>
              <a:rPr lang="en-US" sz="4800" b="1" dirty="0" smtClean="0"/>
              <a:t>rug </a:t>
            </a:r>
            <a:r>
              <a:rPr lang="en-US" sz="4800" b="1" dirty="0"/>
              <a:t>records</a:t>
            </a:r>
            <a:endParaRPr lang="en-US" sz="3200" b="1" dirty="0"/>
          </a:p>
        </p:txBody>
      </p:sp>
      <p:sp>
        <p:nvSpPr>
          <p:cNvPr id="3" name="Content Placeholder 2">
            <a:extLst>
              <a:ext uri="{FF2B5EF4-FFF2-40B4-BE49-F238E27FC236}">
                <a16:creationId xmlns:a16="http://schemas.microsoft.com/office/drawing/2014/main" xmlns="" id="{BB11A77B-2C3C-416B-9F9A-0FDCEFEC4ACE}"/>
              </a:ext>
            </a:extLst>
          </p:cNvPr>
          <p:cNvSpPr>
            <a:spLocks noGrp="1"/>
          </p:cNvSpPr>
          <p:nvPr>
            <p:ph idx="1"/>
          </p:nvPr>
        </p:nvSpPr>
        <p:spPr>
          <a:xfrm>
            <a:off x="412125" y="515155"/>
            <a:ext cx="8474298" cy="6194737"/>
          </a:xfrm>
        </p:spPr>
        <p:txBody>
          <a:bodyPr>
            <a:noAutofit/>
          </a:bodyPr>
          <a:lstStyle/>
          <a:p>
            <a:r>
              <a:rPr lang="en-US" sz="3200" dirty="0">
                <a:latin typeface="Times New Roman" panose="02020603050405020304" pitchFamily="18" charset="0"/>
                <a:cs typeface="Times New Roman" panose="02020603050405020304" pitchFamily="18" charset="0"/>
              </a:rPr>
              <a:t>Every health institution has  its own records for drug </a:t>
            </a:r>
            <a:r>
              <a:rPr lang="en-US" sz="3200" dirty="0" smtClean="0">
                <a:latin typeface="Times New Roman" panose="02020603050405020304" pitchFamily="18" charset="0"/>
                <a:cs typeface="Times New Roman" panose="02020603050405020304" pitchFamily="18" charset="0"/>
              </a:rPr>
              <a:t>accountability, </a:t>
            </a:r>
            <a:r>
              <a:rPr lang="en-US" sz="3200" b="1" dirty="0" smtClean="0">
                <a:latin typeface="Times New Roman" panose="02020603050405020304" pitchFamily="18" charset="0"/>
                <a:cs typeface="Times New Roman" panose="02020603050405020304" pitchFamily="18" charset="0"/>
              </a:rPr>
              <a:t>these </a:t>
            </a:r>
            <a:r>
              <a:rPr lang="en-US" sz="3200" b="1" dirty="0">
                <a:latin typeface="Times New Roman" panose="02020603050405020304" pitchFamily="18" charset="0"/>
                <a:cs typeface="Times New Roman" panose="02020603050405020304" pitchFamily="18" charset="0"/>
              </a:rPr>
              <a:t>are;</a:t>
            </a:r>
          </a:p>
          <a:p>
            <a:pPr marL="385763" indent="-385763">
              <a:buFont typeface="+mj-lt"/>
              <a:buAutoNum type="arabicPeriod"/>
            </a:pPr>
            <a:r>
              <a:rPr lang="en-US" sz="3200" dirty="0">
                <a:latin typeface="Times New Roman" panose="02020603050405020304" pitchFamily="18" charset="0"/>
                <a:cs typeface="Times New Roman" panose="02020603050405020304" pitchFamily="18" charset="0"/>
              </a:rPr>
              <a:t> patients drug order card/treatment sheet</a:t>
            </a:r>
          </a:p>
          <a:p>
            <a:pPr marL="385763" indent="-385763">
              <a:buFont typeface="+mj-lt"/>
              <a:buAutoNum type="arabicPeriod"/>
            </a:pPr>
            <a:r>
              <a:rPr lang="en-US" sz="3200" dirty="0">
                <a:latin typeface="Times New Roman" panose="02020603050405020304" pitchFamily="18" charset="0"/>
                <a:cs typeface="Times New Roman" panose="02020603050405020304" pitchFamily="18" charset="0"/>
              </a:rPr>
              <a:t>Antibiotic register oral and injectables this has,  stock at hand, drugs received from pharmacy, drug issued to patients, date and time issued, signature of the dispensing nurse. this book is balanced  at he end of each page.</a:t>
            </a:r>
          </a:p>
          <a:p>
            <a:pPr marL="385763" indent="-385763">
              <a:buFont typeface="+mj-lt"/>
              <a:buAutoNum type="arabicPeriod"/>
            </a:pPr>
            <a:r>
              <a:rPr lang="en-US" sz="3200" dirty="0">
                <a:latin typeface="Times New Roman" panose="02020603050405020304" pitchFamily="18" charset="0"/>
                <a:cs typeface="Times New Roman" panose="02020603050405020304" pitchFamily="18" charset="0"/>
              </a:rPr>
              <a:t>Handing over register  for the purpose of handing over drug during each shift.</a:t>
            </a:r>
          </a:p>
          <a:p>
            <a:pPr marL="385763" indent="-385763">
              <a:buFont typeface="+mj-lt"/>
              <a:buAutoNum type="arabicPeriod"/>
            </a:pPr>
            <a:r>
              <a:rPr lang="en-US" sz="3200" dirty="0">
                <a:latin typeface="Times New Roman" panose="02020603050405020304" pitchFamily="18" charset="0"/>
                <a:cs typeface="Times New Roman" panose="02020603050405020304" pitchFamily="18" charset="0"/>
              </a:rPr>
              <a:t>Requisition register for ordering drugs from pharmacy should always be accompanied by the drug register.</a:t>
            </a:r>
          </a:p>
        </p:txBody>
      </p:sp>
    </p:spTree>
    <p:extLst>
      <p:ext uri="{BB962C8B-B14F-4D97-AF65-F5344CB8AC3E}">
        <p14:creationId xmlns:p14="http://schemas.microsoft.com/office/powerpoint/2010/main" val="7594044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8A1EB-7D15-46BC-B75B-963B444B9E41}"/>
              </a:ext>
            </a:extLst>
          </p:cNvPr>
          <p:cNvSpPr>
            <a:spLocks noGrp="1"/>
          </p:cNvSpPr>
          <p:nvPr>
            <p:ph type="title"/>
          </p:nvPr>
        </p:nvSpPr>
        <p:spPr>
          <a:xfrm>
            <a:off x="628650" y="1"/>
            <a:ext cx="7886700" cy="734095"/>
          </a:xfrm>
        </p:spPr>
        <p:txBody>
          <a:bodyPr/>
          <a:lstStyle/>
          <a:p>
            <a:r>
              <a:rPr lang="en-US" b="1" dirty="0"/>
              <a:t>                           </a:t>
            </a:r>
            <a:r>
              <a:rPr lang="en-US" b="1" dirty="0" smtClean="0"/>
              <a:t>Drug </a:t>
            </a:r>
            <a:r>
              <a:rPr lang="en-US" b="1" dirty="0"/>
              <a:t>storage</a:t>
            </a:r>
          </a:p>
        </p:txBody>
      </p:sp>
      <p:sp>
        <p:nvSpPr>
          <p:cNvPr id="3" name="Content Placeholder 2">
            <a:extLst>
              <a:ext uri="{FF2B5EF4-FFF2-40B4-BE49-F238E27FC236}">
                <a16:creationId xmlns:a16="http://schemas.microsoft.com/office/drawing/2014/main" xmlns="" id="{9AE956DF-FFF4-44A1-ACFD-E532148AA608}"/>
              </a:ext>
            </a:extLst>
          </p:cNvPr>
          <p:cNvSpPr>
            <a:spLocks noGrp="1"/>
          </p:cNvSpPr>
          <p:nvPr>
            <p:ph idx="1"/>
          </p:nvPr>
        </p:nvSpPr>
        <p:spPr>
          <a:xfrm>
            <a:off x="334852" y="734096"/>
            <a:ext cx="8628844" cy="5859887"/>
          </a:xfrm>
        </p:spPr>
        <p:txBody>
          <a:bodyPr>
            <a:normAutofit fontScale="92500" lnSpcReduction="20000"/>
          </a:bodyPr>
          <a:lstStyle/>
          <a:p>
            <a:r>
              <a:rPr lang="en-US" sz="3000" dirty="0"/>
              <a:t>Many factors can change your medication including heat, .air , light, and moisture. This will </a:t>
            </a:r>
            <a:r>
              <a:rPr lang="en-US" sz="3000" dirty="0" smtClean="0"/>
              <a:t>be infective </a:t>
            </a:r>
            <a:r>
              <a:rPr lang="en-US" sz="3000" dirty="0"/>
              <a:t>or even harmful.</a:t>
            </a:r>
          </a:p>
          <a:p>
            <a:r>
              <a:rPr lang="en-US" sz="3000" dirty="0"/>
              <a:t>Drugs require careful storage and handling to maintain their safety and potency.</a:t>
            </a:r>
          </a:p>
          <a:p>
            <a:r>
              <a:rPr lang="en-US" sz="3000" dirty="0"/>
              <a:t>Every medication has its </a:t>
            </a:r>
            <a:r>
              <a:rPr lang="en-US" sz="3000" dirty="0" smtClean="0"/>
              <a:t>own </a:t>
            </a:r>
            <a:r>
              <a:rPr lang="en-US" sz="3000" dirty="0"/>
              <a:t>recommended storage condition from room temperature, refrigeration and freezing thus check the specific storage condition.</a:t>
            </a:r>
          </a:p>
          <a:p>
            <a:r>
              <a:rPr lang="en-US" sz="3000" dirty="0"/>
              <a:t>They must be kept in special spaces secured from access by unauthorized persons.</a:t>
            </a:r>
          </a:p>
          <a:p>
            <a:r>
              <a:rPr lang="en-US" sz="3000" dirty="0"/>
              <a:t>Storage areas should be kept clean, cool, and dry with no direct sun light.</a:t>
            </a:r>
          </a:p>
          <a:p>
            <a:r>
              <a:rPr lang="en-US" sz="3000" dirty="0"/>
              <a:t> Drugs should not be placed on the floor.</a:t>
            </a:r>
          </a:p>
          <a:p>
            <a:r>
              <a:rPr lang="en-US" sz="3000" dirty="0"/>
              <a:t>Sterile substances should be protected from contamination. </a:t>
            </a:r>
          </a:p>
          <a:p>
            <a:endParaRPr lang="en-US" dirty="0"/>
          </a:p>
        </p:txBody>
      </p:sp>
    </p:spTree>
    <p:extLst>
      <p:ext uri="{BB962C8B-B14F-4D97-AF65-F5344CB8AC3E}">
        <p14:creationId xmlns:p14="http://schemas.microsoft.com/office/powerpoint/2010/main" val="8745142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659922-E1C5-4C43-83F1-F40959CA4BB2}"/>
              </a:ext>
            </a:extLst>
          </p:cNvPr>
          <p:cNvSpPr>
            <a:spLocks noGrp="1"/>
          </p:cNvSpPr>
          <p:nvPr>
            <p:ph idx="1"/>
          </p:nvPr>
        </p:nvSpPr>
        <p:spPr>
          <a:xfrm>
            <a:off x="643943" y="515155"/>
            <a:ext cx="8036417" cy="5782614"/>
          </a:xfrm>
        </p:spPr>
        <p:txBody>
          <a:bodyPr/>
          <a:lstStyle/>
          <a:p>
            <a:r>
              <a:rPr lang="en-US" dirty="0"/>
              <a:t>Drugs are best kept in their original containers. original containers protect their content.</a:t>
            </a:r>
          </a:p>
          <a:p>
            <a:r>
              <a:rPr lang="en-US" dirty="0"/>
              <a:t>Do not transfer sterile substances from container to container as it increases the probability of contamination. Protect the label from soiling  to ensure it remains legible.</a:t>
            </a:r>
          </a:p>
          <a:p>
            <a:r>
              <a:rPr lang="en-US" dirty="0"/>
              <a:t>Drugs should only be labeled in pharmacy.</a:t>
            </a:r>
          </a:p>
        </p:txBody>
      </p:sp>
    </p:spTree>
    <p:extLst>
      <p:ext uri="{BB962C8B-B14F-4D97-AF65-F5344CB8AC3E}">
        <p14:creationId xmlns:p14="http://schemas.microsoft.com/office/powerpoint/2010/main" val="11889971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B2A52-044A-46CB-ADFB-3C737F0267A1}"/>
              </a:ext>
            </a:extLst>
          </p:cNvPr>
          <p:cNvSpPr>
            <a:spLocks noGrp="1"/>
          </p:cNvSpPr>
          <p:nvPr>
            <p:ph type="title"/>
          </p:nvPr>
        </p:nvSpPr>
        <p:spPr>
          <a:xfrm>
            <a:off x="628650" y="0"/>
            <a:ext cx="7886700" cy="742457"/>
          </a:xfrm>
        </p:spPr>
        <p:txBody>
          <a:bodyPr/>
          <a:lstStyle/>
          <a:p>
            <a:r>
              <a:rPr lang="en-US" b="1" dirty="0"/>
              <a:t>Stock control</a:t>
            </a:r>
          </a:p>
        </p:txBody>
      </p:sp>
      <p:sp>
        <p:nvSpPr>
          <p:cNvPr id="3" name="Content Placeholder 2">
            <a:extLst>
              <a:ext uri="{FF2B5EF4-FFF2-40B4-BE49-F238E27FC236}">
                <a16:creationId xmlns:a16="http://schemas.microsoft.com/office/drawing/2014/main" xmlns="" id="{BDC166CF-3DEC-4766-BDC0-394FABD699F6}"/>
              </a:ext>
            </a:extLst>
          </p:cNvPr>
          <p:cNvSpPr>
            <a:spLocks noGrp="1"/>
          </p:cNvSpPr>
          <p:nvPr>
            <p:ph idx="1"/>
          </p:nvPr>
        </p:nvSpPr>
        <p:spPr>
          <a:xfrm>
            <a:off x="450761" y="742457"/>
            <a:ext cx="8281115" cy="5735615"/>
          </a:xfrm>
        </p:spPr>
        <p:txBody>
          <a:bodyPr>
            <a:noAutofit/>
          </a:bodyPr>
          <a:lstStyle/>
          <a:p>
            <a:pPr marL="0" indent="0">
              <a:buNone/>
            </a:pPr>
            <a:r>
              <a:rPr lang="en-US" b="1" dirty="0">
                <a:solidFill>
                  <a:prstClr val="black"/>
                </a:solidFill>
              </a:rPr>
              <a:t>Stock control; </a:t>
            </a:r>
          </a:p>
          <a:p>
            <a:pPr marL="0" indent="0">
              <a:buNone/>
            </a:pPr>
            <a:r>
              <a:rPr lang="en-US" dirty="0">
                <a:solidFill>
                  <a:prstClr val="black"/>
                </a:solidFill>
              </a:rPr>
              <a:t>This is  done by use of a medication stock sheet  for each drug .</a:t>
            </a:r>
          </a:p>
          <a:p>
            <a:pPr marL="0" indent="0">
              <a:buNone/>
            </a:pPr>
            <a:r>
              <a:rPr lang="en-US" dirty="0">
                <a:solidFill>
                  <a:prstClr val="black"/>
                </a:solidFill>
              </a:rPr>
              <a:t>Content of the sheet is the </a:t>
            </a:r>
          </a:p>
          <a:p>
            <a:pPr marL="0" indent="0">
              <a:buNone/>
            </a:pPr>
            <a:r>
              <a:rPr lang="en-US" dirty="0">
                <a:solidFill>
                  <a:prstClr val="black"/>
                </a:solidFill>
              </a:rPr>
              <a:t>-name of the drug  </a:t>
            </a:r>
          </a:p>
          <a:p>
            <a:pPr marL="0" indent="0">
              <a:buNone/>
            </a:pPr>
            <a:r>
              <a:rPr lang="en-US" dirty="0">
                <a:solidFill>
                  <a:prstClr val="black"/>
                </a:solidFill>
              </a:rPr>
              <a:t>-date and time</a:t>
            </a:r>
          </a:p>
          <a:p>
            <a:pPr marL="0" indent="0">
              <a:buNone/>
            </a:pPr>
            <a:r>
              <a:rPr lang="en-US" dirty="0">
                <a:solidFill>
                  <a:prstClr val="black"/>
                </a:solidFill>
              </a:rPr>
              <a:t>-quantity stock</a:t>
            </a:r>
          </a:p>
          <a:p>
            <a:pPr marL="0" indent="0">
              <a:buNone/>
            </a:pPr>
            <a:r>
              <a:rPr lang="en-US" dirty="0">
                <a:solidFill>
                  <a:prstClr val="black"/>
                </a:solidFill>
              </a:rPr>
              <a:t>-quantity received</a:t>
            </a:r>
          </a:p>
          <a:p>
            <a:pPr marL="0" indent="0">
              <a:buNone/>
            </a:pPr>
            <a:r>
              <a:rPr lang="en-US" dirty="0">
                <a:solidFill>
                  <a:prstClr val="black"/>
                </a:solidFill>
              </a:rPr>
              <a:t>-quantity used</a:t>
            </a:r>
          </a:p>
          <a:p>
            <a:pPr marL="0" indent="0">
              <a:buNone/>
            </a:pPr>
            <a:r>
              <a:rPr lang="en-US" dirty="0">
                <a:solidFill>
                  <a:prstClr val="black"/>
                </a:solidFill>
              </a:rPr>
              <a:t>-quantity discarded </a:t>
            </a:r>
          </a:p>
          <a:p>
            <a:pPr marL="0" indent="0">
              <a:buNone/>
            </a:pPr>
            <a:r>
              <a:rPr lang="en-US" dirty="0">
                <a:solidFill>
                  <a:prstClr val="black"/>
                </a:solidFill>
              </a:rPr>
              <a:t>-Expiary date</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58648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48DF4-02AA-4EF5-9E5F-DCBED07C50B9}"/>
              </a:ext>
            </a:extLst>
          </p:cNvPr>
          <p:cNvSpPr>
            <a:spLocks noGrp="1"/>
          </p:cNvSpPr>
          <p:nvPr>
            <p:ph type="title"/>
          </p:nvPr>
        </p:nvSpPr>
        <p:spPr>
          <a:xfrm>
            <a:off x="533265" y="313612"/>
            <a:ext cx="7886700" cy="472000"/>
          </a:xfrm>
        </p:spPr>
        <p:txBody>
          <a:bodyPr>
            <a:normAutofit fontScale="90000"/>
          </a:bodyPr>
          <a:lstStyle/>
          <a:p>
            <a:r>
              <a:rPr lang="en-US"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a16="http://schemas.microsoft.com/office/drawing/2014/main" xmlns="" id="{BA30EAAC-D396-4864-9FB4-F4D4D1094E7E}"/>
              </a:ext>
            </a:extLst>
          </p:cNvPr>
          <p:cNvSpPr>
            <a:spLocks noGrp="1"/>
          </p:cNvSpPr>
          <p:nvPr>
            <p:ph idx="1"/>
          </p:nvPr>
        </p:nvSpPr>
        <p:spPr>
          <a:xfrm>
            <a:off x="425003" y="940157"/>
            <a:ext cx="8358388" cy="5537915"/>
          </a:xfrm>
        </p:spPr>
        <p:txBody>
          <a:bodyPr>
            <a:noAutofit/>
          </a:bodyPr>
          <a:lstStyle/>
          <a:p>
            <a:r>
              <a:rPr lang="en-US" b="1" dirty="0">
                <a:latin typeface="Times New Roman" panose="02020603050405020304" pitchFamily="18" charset="0"/>
                <a:cs typeface="Times New Roman" panose="02020603050405020304" pitchFamily="18" charset="0"/>
              </a:rPr>
              <a:t>Toxicology: T</a:t>
            </a:r>
            <a:r>
              <a:rPr lang="en-US" dirty="0">
                <a:latin typeface="Times New Roman" panose="02020603050405020304" pitchFamily="18" charset="0"/>
                <a:cs typeface="Times New Roman" panose="02020603050405020304" pitchFamily="18" charset="0"/>
              </a:rPr>
              <a:t>his branch of pharmacology which deals with the an desirable effects of chemicals on living systems from individual cells to complex body systems.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Drug:</a:t>
            </a:r>
            <a:r>
              <a:rPr lang="en-US" dirty="0">
                <a:latin typeface="Times New Roman" panose="02020603050405020304" pitchFamily="18" charset="0"/>
                <a:cs typeface="Times New Roman" panose="02020603050405020304" pitchFamily="18" charset="0"/>
              </a:rPr>
              <a:t> Any substance used in diagnosis, cure, treatment and prevention of disease/condition or any substance that brings a change in biological functions through its chemical actions. The term drug, medication, and medicine are used synonymously. </a:t>
            </a:r>
          </a:p>
          <a:p>
            <a:r>
              <a:rPr lang="en-US" b="1" dirty="0">
                <a:latin typeface="Times New Roman" panose="02020603050405020304" pitchFamily="18" charset="0"/>
                <a:cs typeface="Times New Roman" panose="02020603050405020304" pitchFamily="18" charset="0"/>
              </a:rPr>
              <a:t>Placebo: </a:t>
            </a:r>
            <a:r>
              <a:rPr lang="en-US" dirty="0">
                <a:latin typeface="Times New Roman" panose="02020603050405020304" pitchFamily="18" charset="0"/>
                <a:cs typeface="Times New Roman" panose="02020603050405020304" pitchFamily="18" charset="0"/>
              </a:rPr>
              <a:t>Any component of therapy that is without specific biological activity e.g. inactive substance such as normal saline or distilled water usually used in clinical trials research and for psychological treatment. </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05445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a:t>
            </a:r>
            <a:r>
              <a:rPr lang="en-US" b="1" dirty="0" smtClean="0"/>
              <a:t>’</a:t>
            </a:r>
            <a:endParaRPr lang="en-US" b="1" dirty="0"/>
          </a:p>
        </p:txBody>
      </p:sp>
      <p:sp>
        <p:nvSpPr>
          <p:cNvPr id="3" name="Content Placeholder 2"/>
          <p:cNvSpPr>
            <a:spLocks noGrp="1"/>
          </p:cNvSpPr>
          <p:nvPr>
            <p:ph idx="1"/>
          </p:nvPr>
        </p:nvSpPr>
        <p:spPr/>
        <p:txBody>
          <a:bodyPr/>
          <a:lstStyle/>
          <a:p>
            <a:r>
              <a:rPr lang="en-US" dirty="0">
                <a:solidFill>
                  <a:prstClr val="black"/>
                </a:solidFill>
              </a:rPr>
              <a:t>Use </a:t>
            </a:r>
            <a:r>
              <a:rPr lang="en-US" b="1" dirty="0">
                <a:solidFill>
                  <a:prstClr val="black"/>
                </a:solidFill>
              </a:rPr>
              <a:t>FEFO (</a:t>
            </a:r>
            <a:r>
              <a:rPr lang="en-US" dirty="0">
                <a:solidFill>
                  <a:prstClr val="black"/>
                </a:solidFill>
              </a:rPr>
              <a:t>first expiry first out)  when arranging and issuing drugs , for drugs with the same expiry date use </a:t>
            </a:r>
            <a:r>
              <a:rPr lang="en-US" b="1" dirty="0">
                <a:solidFill>
                  <a:prstClr val="black"/>
                </a:solidFill>
              </a:rPr>
              <a:t>FIFO</a:t>
            </a:r>
            <a:r>
              <a:rPr lang="en-US" dirty="0">
                <a:solidFill>
                  <a:prstClr val="black"/>
                </a:solidFill>
              </a:rPr>
              <a:t> (first in first out)</a:t>
            </a:r>
          </a:p>
          <a:p>
            <a:endParaRPr lang="en-US" sz="4000" dirty="0"/>
          </a:p>
          <a:p>
            <a:endParaRPr lang="en-US" dirty="0"/>
          </a:p>
        </p:txBody>
      </p:sp>
    </p:spTree>
    <p:extLst>
      <p:ext uri="{BB962C8B-B14F-4D97-AF65-F5344CB8AC3E}">
        <p14:creationId xmlns:p14="http://schemas.microsoft.com/office/powerpoint/2010/main" val="12423672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263C5-D9C5-433A-B382-A6F2057C9B90}"/>
              </a:ext>
            </a:extLst>
          </p:cNvPr>
          <p:cNvSpPr>
            <a:spLocks noGrp="1"/>
          </p:cNvSpPr>
          <p:nvPr>
            <p:ph type="title"/>
          </p:nvPr>
        </p:nvSpPr>
        <p:spPr>
          <a:xfrm>
            <a:off x="628650" y="502277"/>
            <a:ext cx="7886700" cy="991673"/>
          </a:xfrm>
        </p:spPr>
        <p:txBody>
          <a:bodyPr/>
          <a:lstStyle/>
          <a:p>
            <a:pPr algn="ctr"/>
            <a:r>
              <a:rPr lang="en-US" b="1" dirty="0" smtClean="0"/>
              <a:t>Classification </a:t>
            </a:r>
            <a:r>
              <a:rPr lang="en-US" b="1" dirty="0"/>
              <a:t>of drugs</a:t>
            </a:r>
          </a:p>
        </p:txBody>
      </p:sp>
      <p:sp>
        <p:nvSpPr>
          <p:cNvPr id="3" name="Content Placeholder 2">
            <a:extLst>
              <a:ext uri="{FF2B5EF4-FFF2-40B4-BE49-F238E27FC236}">
                <a16:creationId xmlns:a16="http://schemas.microsoft.com/office/drawing/2014/main" xmlns="" id="{6254CA2E-ABCF-45B7-A7AA-51E9AD16DFE2}"/>
              </a:ext>
            </a:extLst>
          </p:cNvPr>
          <p:cNvSpPr>
            <a:spLocks noGrp="1"/>
          </p:cNvSpPr>
          <p:nvPr>
            <p:ph idx="1"/>
          </p:nvPr>
        </p:nvSpPr>
        <p:spPr>
          <a:xfrm>
            <a:off x="628650" y="1493950"/>
            <a:ext cx="8103226" cy="4906849"/>
          </a:xfrm>
        </p:spPr>
        <p:txBody>
          <a:bodyPr>
            <a:normAutofit/>
          </a:bodyPr>
          <a:lstStyle/>
          <a:p>
            <a:pPr marL="0" indent="0">
              <a:buNone/>
            </a:pPr>
            <a:r>
              <a:rPr lang="en-US" dirty="0"/>
              <a:t>Classification systems enable us to readily identify the similarities and differences among a large number of medications within or outside a classification.</a:t>
            </a:r>
          </a:p>
          <a:p>
            <a:pPr marL="0" indent="0">
              <a:buNone/>
            </a:pPr>
            <a:r>
              <a:rPr lang="en-US" dirty="0"/>
              <a:t>Drugs can be classified according to;</a:t>
            </a:r>
          </a:p>
          <a:p>
            <a:pPr marL="385763" indent="-385763">
              <a:buFont typeface="+mj-lt"/>
              <a:buAutoNum type="arabicPeriod"/>
            </a:pPr>
            <a:r>
              <a:rPr lang="en-US" b="1" dirty="0"/>
              <a:t>Body systems as follows;</a:t>
            </a:r>
          </a:p>
          <a:p>
            <a:pPr marL="0" indent="0">
              <a:buNone/>
            </a:pPr>
            <a:r>
              <a:rPr lang="en-US" b="1" dirty="0"/>
              <a:t>-</a:t>
            </a:r>
            <a:r>
              <a:rPr lang="en-US" dirty="0"/>
              <a:t>Respiratory  medications</a:t>
            </a:r>
          </a:p>
          <a:p>
            <a:pPr marL="0" indent="0">
              <a:buNone/>
            </a:pPr>
            <a:r>
              <a:rPr lang="en-US" dirty="0"/>
              <a:t>-Cardiovascular system medications</a:t>
            </a:r>
          </a:p>
          <a:p>
            <a:pPr marL="0" indent="0">
              <a:buNone/>
            </a:pPr>
            <a:r>
              <a:rPr lang="en-US" dirty="0"/>
              <a:t>-Nervous system medications</a:t>
            </a:r>
          </a:p>
          <a:p>
            <a:pPr marL="0" indent="0">
              <a:buNone/>
            </a:pPr>
            <a:r>
              <a:rPr lang="en-US" dirty="0"/>
              <a:t>-GIT medications</a:t>
            </a:r>
          </a:p>
          <a:p>
            <a:pPr marL="0" indent="0">
              <a:buNone/>
            </a:pPr>
            <a:endParaRPr lang="en-US" dirty="0"/>
          </a:p>
        </p:txBody>
      </p:sp>
    </p:spTree>
    <p:extLst>
      <p:ext uri="{BB962C8B-B14F-4D97-AF65-F5344CB8AC3E}">
        <p14:creationId xmlns:p14="http://schemas.microsoft.com/office/powerpoint/2010/main" val="21585800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A12711C-6F32-474E-9E66-C14B23EF5DF6}"/>
              </a:ext>
            </a:extLst>
          </p:cNvPr>
          <p:cNvSpPr>
            <a:spLocks noGrp="1"/>
          </p:cNvSpPr>
          <p:nvPr>
            <p:ph idx="1"/>
          </p:nvPr>
        </p:nvSpPr>
        <p:spPr>
          <a:xfrm>
            <a:off x="628650" y="579549"/>
            <a:ext cx="7886700" cy="5597414"/>
          </a:xfrm>
        </p:spPr>
        <p:txBody>
          <a:bodyPr>
            <a:normAutofit/>
          </a:bodyPr>
          <a:lstStyle/>
          <a:p>
            <a:pPr marL="0" indent="0">
              <a:buNone/>
            </a:pPr>
            <a:r>
              <a:rPr lang="en-US" b="1" dirty="0" smtClean="0"/>
              <a:t>2. Their </a:t>
            </a:r>
            <a:r>
              <a:rPr lang="en-US" b="1" dirty="0"/>
              <a:t>functions or use e.g.</a:t>
            </a:r>
          </a:p>
          <a:p>
            <a:pPr marL="0" indent="0">
              <a:buNone/>
            </a:pPr>
            <a:r>
              <a:rPr lang="en-US" dirty="0"/>
              <a:t>-antidepressant</a:t>
            </a:r>
          </a:p>
          <a:p>
            <a:pPr marL="0" indent="0">
              <a:buNone/>
            </a:pPr>
            <a:r>
              <a:rPr lang="en-US" dirty="0"/>
              <a:t>-diuretics</a:t>
            </a:r>
          </a:p>
          <a:p>
            <a:pPr marL="0" indent="0">
              <a:buNone/>
            </a:pPr>
            <a:r>
              <a:rPr lang="en-US" dirty="0"/>
              <a:t>-analgesics</a:t>
            </a:r>
          </a:p>
          <a:p>
            <a:pPr marL="0" indent="0">
              <a:buNone/>
            </a:pPr>
            <a:r>
              <a:rPr lang="en-US" dirty="0"/>
              <a:t>-antibiotics</a:t>
            </a:r>
          </a:p>
          <a:p>
            <a:pPr marL="0" indent="0">
              <a:buNone/>
            </a:pPr>
            <a:r>
              <a:rPr lang="en-US" dirty="0"/>
              <a:t>3.</a:t>
            </a:r>
            <a:r>
              <a:rPr lang="en-US" b="1" dirty="0"/>
              <a:t>Their chemical make up</a:t>
            </a:r>
          </a:p>
          <a:p>
            <a:pPr marL="0" indent="0">
              <a:buNone/>
            </a:pPr>
            <a:r>
              <a:rPr lang="en-US" b="1" dirty="0"/>
              <a:t>-</a:t>
            </a:r>
            <a:r>
              <a:rPr lang="en-US" dirty="0"/>
              <a:t>estrogens</a:t>
            </a:r>
          </a:p>
          <a:p>
            <a:pPr marL="0" indent="0">
              <a:buNone/>
            </a:pPr>
            <a:r>
              <a:rPr lang="en-US" b="1" dirty="0"/>
              <a:t>-</a:t>
            </a:r>
            <a:r>
              <a:rPr lang="en-US" dirty="0"/>
              <a:t>opioids</a:t>
            </a:r>
          </a:p>
          <a:p>
            <a:pPr marL="0" indent="0">
              <a:buNone/>
            </a:pPr>
            <a:endParaRPr lang="en-US" b="1" dirty="0"/>
          </a:p>
        </p:txBody>
      </p:sp>
    </p:spTree>
    <p:extLst>
      <p:ext uri="{BB962C8B-B14F-4D97-AF65-F5344CB8AC3E}">
        <p14:creationId xmlns:p14="http://schemas.microsoft.com/office/powerpoint/2010/main" val="25102065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1709739"/>
            <a:ext cx="7868992" cy="2852737"/>
          </a:xfrm>
        </p:spPr>
        <p:txBody>
          <a:bodyPr/>
          <a:lstStyle/>
          <a:p>
            <a:r>
              <a:rPr lang="en-US" b="1" dirty="0" smtClean="0"/>
              <a:t>Antibiotics/anti-infective </a:t>
            </a:r>
            <a:r>
              <a:rPr lang="en-US" b="1" dirty="0"/>
              <a:t>agents</a:t>
            </a:r>
            <a:br>
              <a:rPr lang="en-US" b="1" dirty="0"/>
            </a:br>
            <a:endParaRPr lang="en-US" b="1" dirty="0"/>
          </a:p>
        </p:txBody>
      </p:sp>
    </p:spTree>
    <p:extLst>
      <p:ext uri="{BB962C8B-B14F-4D97-AF65-F5344CB8AC3E}">
        <p14:creationId xmlns:p14="http://schemas.microsoft.com/office/powerpoint/2010/main" val="21523237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FA74FB-A554-4DE0-8E63-870B972BC4A9}"/>
              </a:ext>
            </a:extLst>
          </p:cNvPr>
          <p:cNvSpPr>
            <a:spLocks noGrp="1"/>
          </p:cNvSpPr>
          <p:nvPr>
            <p:ph type="title"/>
          </p:nvPr>
        </p:nvSpPr>
        <p:spPr/>
        <p:txBody>
          <a:bodyPr/>
          <a:lstStyle/>
          <a:p>
            <a:r>
              <a:rPr lang="en-US" dirty="0"/>
              <a:t>A</a:t>
            </a:r>
            <a:r>
              <a:rPr lang="en-US" dirty="0" smtClean="0"/>
              <a:t>ntibiotics/anti- </a:t>
            </a:r>
            <a:r>
              <a:rPr lang="en-US" dirty="0"/>
              <a:t>infective agents</a:t>
            </a:r>
          </a:p>
        </p:txBody>
      </p:sp>
      <p:sp>
        <p:nvSpPr>
          <p:cNvPr id="3" name="Content Placeholder 2">
            <a:extLst>
              <a:ext uri="{FF2B5EF4-FFF2-40B4-BE49-F238E27FC236}">
                <a16:creationId xmlns:a16="http://schemas.microsoft.com/office/drawing/2014/main" xmlns="" id="{0E087BAF-C93D-4232-9001-AED8D1AEA4C7}"/>
              </a:ext>
            </a:extLst>
          </p:cNvPr>
          <p:cNvSpPr>
            <a:spLocks noGrp="1"/>
          </p:cNvSpPr>
          <p:nvPr>
            <p:ph idx="1"/>
          </p:nvPr>
        </p:nvSpPr>
        <p:spPr>
          <a:xfrm>
            <a:off x="628650" y="1390918"/>
            <a:ext cx="7886700" cy="4786045"/>
          </a:xfrm>
        </p:spPr>
        <p:txBody>
          <a:bodyPr>
            <a:normAutofit/>
          </a:bodyPr>
          <a:lstStyle/>
          <a:p>
            <a:pPr>
              <a:spcBef>
                <a:spcPts val="900"/>
              </a:spcBef>
              <a:spcAft>
                <a:spcPts val="150"/>
              </a:spcAft>
              <a:buClr>
                <a:srgbClr val="E48312"/>
              </a:buClr>
              <a:buSzPct val="100000"/>
            </a:pPr>
            <a:r>
              <a:rPr lang="en-US" sz="3200" dirty="0"/>
              <a:t>Antibiotics are among the most commonly used and misused of all drugs. </a:t>
            </a:r>
          </a:p>
          <a:p>
            <a:pPr>
              <a:spcBef>
                <a:spcPts val="900"/>
              </a:spcBef>
              <a:spcAft>
                <a:spcPts val="150"/>
              </a:spcAft>
              <a:buClr>
                <a:srgbClr val="E48312"/>
              </a:buClr>
              <a:buSzPct val="100000"/>
            </a:pPr>
            <a:r>
              <a:rPr lang="en-US" sz="3200" dirty="0"/>
              <a:t> The inevitable consequence of their widespread use has been the emergence of </a:t>
            </a:r>
            <a:r>
              <a:rPr lang="en-US" sz="3200" b="1" dirty="0"/>
              <a:t>antibiotic-resistance pathogens.</a:t>
            </a:r>
          </a:p>
          <a:p>
            <a:pPr>
              <a:spcBef>
                <a:spcPts val="900"/>
              </a:spcBef>
              <a:spcAft>
                <a:spcPts val="150"/>
              </a:spcAft>
              <a:buClr>
                <a:srgbClr val="E48312"/>
              </a:buClr>
              <a:buSzPct val="100000"/>
            </a:pPr>
            <a:r>
              <a:rPr lang="en-US" sz="3200" dirty="0"/>
              <a:t> </a:t>
            </a:r>
            <a:r>
              <a:rPr lang="en-US" sz="3200" dirty="0" smtClean="0"/>
              <a:t>There </a:t>
            </a:r>
            <a:r>
              <a:rPr lang="en-US" sz="3200" dirty="0"/>
              <a:t>different groups of antibacterial agents based on molecular structure and members of each group have a comparable pharmacokinetic and pharmacodynamics.</a:t>
            </a:r>
          </a:p>
          <a:p>
            <a:endParaRPr lang="en-US" sz="3600" dirty="0"/>
          </a:p>
        </p:txBody>
      </p:sp>
    </p:spTree>
    <p:extLst>
      <p:ext uri="{BB962C8B-B14F-4D97-AF65-F5344CB8AC3E}">
        <p14:creationId xmlns:p14="http://schemas.microsoft.com/office/powerpoint/2010/main" val="403960077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8260D-76B3-4832-89D7-E416C70D6DC5}"/>
              </a:ext>
            </a:extLst>
          </p:cNvPr>
          <p:cNvSpPr>
            <a:spLocks noGrp="1"/>
          </p:cNvSpPr>
          <p:nvPr>
            <p:ph type="title"/>
          </p:nvPr>
        </p:nvSpPr>
        <p:spPr>
          <a:xfrm>
            <a:off x="628650" y="223459"/>
            <a:ext cx="7886700" cy="755336"/>
          </a:xfrm>
        </p:spPr>
        <p:txBody>
          <a:bodyPr>
            <a:normAutofit/>
          </a:bodyPr>
          <a:lstStyle/>
          <a:p>
            <a:r>
              <a:rPr lang="en-US" sz="4000" b="1" spc="-38" dirty="0"/>
              <a:t>Classification of antibiotics</a:t>
            </a:r>
            <a:endParaRPr lang="en-US" sz="4800" b="1" dirty="0"/>
          </a:p>
        </p:txBody>
      </p:sp>
      <p:sp>
        <p:nvSpPr>
          <p:cNvPr id="3" name="Content Placeholder 2">
            <a:extLst>
              <a:ext uri="{FF2B5EF4-FFF2-40B4-BE49-F238E27FC236}">
                <a16:creationId xmlns:a16="http://schemas.microsoft.com/office/drawing/2014/main" xmlns="" id="{64F2FBED-EF2D-4B2D-BF3D-78B999691E74}"/>
              </a:ext>
            </a:extLst>
          </p:cNvPr>
          <p:cNvSpPr>
            <a:spLocks noGrp="1"/>
          </p:cNvSpPr>
          <p:nvPr>
            <p:ph idx="1"/>
          </p:nvPr>
        </p:nvSpPr>
        <p:spPr>
          <a:xfrm>
            <a:off x="628650" y="978795"/>
            <a:ext cx="8232014" cy="5615188"/>
          </a:xfrm>
        </p:spPr>
        <p:txBody>
          <a:bodyPr>
            <a:noAutofit/>
          </a:bodyPr>
          <a:lstStyle/>
          <a:p>
            <a:pPr>
              <a:spcBef>
                <a:spcPts val="900"/>
              </a:spcBef>
              <a:spcAft>
                <a:spcPts val="150"/>
              </a:spcAft>
              <a:buClr>
                <a:srgbClr val="E48312"/>
              </a:buClr>
              <a:buSzPct val="100000"/>
            </a:pPr>
            <a:r>
              <a:rPr lang="en-US" dirty="0"/>
              <a:t>Beta- lactam antibiotics</a:t>
            </a:r>
          </a:p>
          <a:p>
            <a:pPr>
              <a:spcBef>
                <a:spcPts val="900"/>
              </a:spcBef>
              <a:spcAft>
                <a:spcPts val="150"/>
              </a:spcAft>
              <a:buClr>
                <a:srgbClr val="E48312"/>
              </a:buClr>
              <a:buSzPct val="100000"/>
            </a:pPr>
            <a:r>
              <a:rPr lang="en-US" dirty="0"/>
              <a:t>tetracycline</a:t>
            </a:r>
          </a:p>
          <a:p>
            <a:pPr>
              <a:spcBef>
                <a:spcPts val="900"/>
              </a:spcBef>
              <a:spcAft>
                <a:spcPts val="150"/>
              </a:spcAft>
              <a:buClr>
                <a:srgbClr val="E48312"/>
              </a:buClr>
              <a:buSzPct val="100000"/>
            </a:pPr>
            <a:r>
              <a:rPr lang="en-US" dirty="0"/>
              <a:t>Aminoglycoside</a:t>
            </a:r>
          </a:p>
          <a:p>
            <a:pPr>
              <a:spcBef>
                <a:spcPts val="900"/>
              </a:spcBef>
              <a:spcAft>
                <a:spcPts val="150"/>
              </a:spcAft>
              <a:buClr>
                <a:srgbClr val="E48312"/>
              </a:buClr>
              <a:buSzPct val="100000"/>
            </a:pPr>
            <a:r>
              <a:rPr lang="en-US" dirty="0"/>
              <a:t>Macrolides</a:t>
            </a:r>
          </a:p>
          <a:p>
            <a:pPr>
              <a:spcBef>
                <a:spcPts val="900"/>
              </a:spcBef>
              <a:spcAft>
                <a:spcPts val="150"/>
              </a:spcAft>
              <a:buClr>
                <a:srgbClr val="E48312"/>
              </a:buClr>
              <a:buSzPct val="100000"/>
            </a:pPr>
            <a:r>
              <a:rPr lang="en-US" dirty="0"/>
              <a:t>Quinolones</a:t>
            </a:r>
          </a:p>
          <a:p>
            <a:pPr>
              <a:spcBef>
                <a:spcPts val="900"/>
              </a:spcBef>
              <a:spcAft>
                <a:spcPts val="150"/>
              </a:spcAft>
              <a:buClr>
                <a:srgbClr val="E48312"/>
              </a:buClr>
              <a:buSzPct val="100000"/>
            </a:pPr>
            <a:r>
              <a:rPr lang="en-US" dirty="0"/>
              <a:t>Azoles</a:t>
            </a:r>
          </a:p>
          <a:p>
            <a:pPr>
              <a:spcBef>
                <a:spcPts val="900"/>
              </a:spcBef>
              <a:spcAft>
                <a:spcPts val="150"/>
              </a:spcAft>
              <a:buClr>
                <a:srgbClr val="E48312"/>
              </a:buClr>
              <a:buSzPct val="100000"/>
            </a:pPr>
            <a:r>
              <a:rPr lang="en-US" dirty="0"/>
              <a:t>Antimycobacterial </a:t>
            </a:r>
          </a:p>
          <a:p>
            <a:pPr>
              <a:spcBef>
                <a:spcPts val="900"/>
              </a:spcBef>
              <a:spcAft>
                <a:spcPts val="150"/>
              </a:spcAft>
              <a:buClr>
                <a:srgbClr val="E48312"/>
              </a:buClr>
              <a:buSzPct val="100000"/>
            </a:pPr>
            <a:r>
              <a:rPr lang="en-US" dirty="0"/>
              <a:t>Sulphonemides</a:t>
            </a:r>
          </a:p>
          <a:p>
            <a:pPr>
              <a:spcBef>
                <a:spcPts val="900"/>
              </a:spcBef>
              <a:spcAft>
                <a:spcPts val="150"/>
              </a:spcAft>
              <a:buClr>
                <a:srgbClr val="E48312"/>
              </a:buClr>
              <a:buSzPct val="100000"/>
            </a:pPr>
            <a:r>
              <a:rPr lang="en-US" dirty="0"/>
              <a:t> lincosamides</a:t>
            </a:r>
          </a:p>
          <a:p>
            <a:pPr>
              <a:spcBef>
                <a:spcPts val="900"/>
              </a:spcBef>
              <a:spcAft>
                <a:spcPts val="150"/>
              </a:spcAft>
              <a:buClr>
                <a:srgbClr val="E48312"/>
              </a:buClr>
              <a:buSzPct val="100000"/>
            </a:pPr>
            <a:r>
              <a:rPr lang="en-US" dirty="0"/>
              <a:t>Unclassified antibiotics like chloramphenicol, spectinomycin and vancomycin</a:t>
            </a:r>
          </a:p>
          <a:p>
            <a:endParaRPr lang="en-US" sz="4800" dirty="0"/>
          </a:p>
        </p:txBody>
      </p:sp>
    </p:spTree>
    <p:extLst>
      <p:ext uri="{BB962C8B-B14F-4D97-AF65-F5344CB8AC3E}">
        <p14:creationId xmlns:p14="http://schemas.microsoft.com/office/powerpoint/2010/main" val="7264671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F00EE-9216-4C36-9B6E-31B12280F269}"/>
              </a:ext>
            </a:extLst>
          </p:cNvPr>
          <p:cNvSpPr>
            <a:spLocks noGrp="1"/>
          </p:cNvSpPr>
          <p:nvPr>
            <p:ph type="title"/>
          </p:nvPr>
        </p:nvSpPr>
        <p:spPr/>
        <p:txBody>
          <a:bodyPr/>
          <a:lstStyle/>
          <a:p>
            <a:r>
              <a:rPr lang="en-US" sz="3600" b="1" spc="-38" dirty="0"/>
              <a:t>Beta –lactam antibiotics</a:t>
            </a:r>
            <a:endParaRPr lang="en-US" b="1" dirty="0"/>
          </a:p>
        </p:txBody>
      </p:sp>
      <p:sp>
        <p:nvSpPr>
          <p:cNvPr id="3" name="Content Placeholder 2">
            <a:extLst>
              <a:ext uri="{FF2B5EF4-FFF2-40B4-BE49-F238E27FC236}">
                <a16:creationId xmlns:a16="http://schemas.microsoft.com/office/drawing/2014/main" xmlns="" id="{FFD9AD5A-6CC2-49EC-9CC8-6C2282F7D8E7}"/>
              </a:ext>
            </a:extLst>
          </p:cNvPr>
          <p:cNvSpPr>
            <a:spLocks noGrp="1"/>
          </p:cNvSpPr>
          <p:nvPr>
            <p:ph idx="1"/>
          </p:nvPr>
        </p:nvSpPr>
        <p:spPr/>
        <p:txBody>
          <a:bodyPr>
            <a:normAutofit/>
          </a:bodyPr>
          <a:lstStyle/>
          <a:p>
            <a:pPr marL="68580" indent="-68580">
              <a:spcBef>
                <a:spcPts val="900"/>
              </a:spcBef>
              <a:spcAft>
                <a:spcPts val="150"/>
              </a:spcAft>
              <a:buClr>
                <a:srgbClr val="E48312"/>
              </a:buClr>
              <a:buSzPct val="100000"/>
              <a:buFont typeface="Calibri" panose="020F0502020204030204" pitchFamily="34" charset="0"/>
              <a:buChar char=" "/>
            </a:pPr>
            <a:r>
              <a:rPr lang="en-US" sz="3200" dirty="0"/>
              <a:t>All beta –lactam compounds ,so named because of their unique four membered lactam ring as a basic chemical structure. </a:t>
            </a:r>
          </a:p>
          <a:p>
            <a:pPr marL="68580" indent="-68580">
              <a:spcBef>
                <a:spcPts val="900"/>
              </a:spcBef>
              <a:spcAft>
                <a:spcPts val="150"/>
              </a:spcAft>
              <a:buClr>
                <a:srgbClr val="E48312"/>
              </a:buClr>
              <a:buSzPct val="100000"/>
              <a:buFont typeface="Calibri" panose="020F0502020204030204" pitchFamily="34" charset="0"/>
              <a:buChar char=" "/>
            </a:pPr>
            <a:r>
              <a:rPr lang="en-US" sz="3200" dirty="0"/>
              <a:t>They are sub divided in </a:t>
            </a:r>
            <a:r>
              <a:rPr lang="en-US" sz="3200" dirty="0" smtClean="0"/>
              <a:t>to:</a:t>
            </a:r>
            <a:endParaRPr lang="en-US" sz="3200" dirty="0"/>
          </a:p>
          <a:p>
            <a:pPr>
              <a:spcBef>
                <a:spcPts val="900"/>
              </a:spcBef>
              <a:spcAft>
                <a:spcPts val="150"/>
              </a:spcAft>
              <a:buClr>
                <a:srgbClr val="E48312"/>
              </a:buClr>
              <a:buSzPct val="100000"/>
            </a:pPr>
            <a:r>
              <a:rPr lang="en-US" dirty="0"/>
              <a:t>Penicillin </a:t>
            </a:r>
          </a:p>
          <a:p>
            <a:pPr>
              <a:spcBef>
                <a:spcPts val="900"/>
              </a:spcBef>
              <a:spcAft>
                <a:spcPts val="150"/>
              </a:spcAft>
              <a:buClr>
                <a:srgbClr val="E48312"/>
              </a:buClr>
              <a:buSzPct val="100000"/>
            </a:pPr>
            <a:r>
              <a:rPr lang="en-US" dirty="0"/>
              <a:t>Cephalosporins </a:t>
            </a:r>
          </a:p>
          <a:p>
            <a:pPr>
              <a:spcBef>
                <a:spcPts val="900"/>
              </a:spcBef>
              <a:spcAft>
                <a:spcPts val="150"/>
              </a:spcAft>
              <a:buClr>
                <a:srgbClr val="E48312"/>
              </a:buClr>
              <a:buSzPct val="100000"/>
            </a:pPr>
            <a:r>
              <a:rPr lang="en-US" dirty="0"/>
              <a:t>Others e.g. carbapenems and monobactams</a:t>
            </a:r>
          </a:p>
        </p:txBody>
      </p:sp>
    </p:spTree>
    <p:extLst>
      <p:ext uri="{BB962C8B-B14F-4D97-AF65-F5344CB8AC3E}">
        <p14:creationId xmlns:p14="http://schemas.microsoft.com/office/powerpoint/2010/main" val="14885056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2011C-3804-4876-9074-AFFFC9076D6B}"/>
              </a:ext>
            </a:extLst>
          </p:cNvPr>
          <p:cNvSpPr>
            <a:spLocks noGrp="1"/>
          </p:cNvSpPr>
          <p:nvPr>
            <p:ph type="title"/>
          </p:nvPr>
        </p:nvSpPr>
        <p:spPr>
          <a:xfrm>
            <a:off x="628650" y="365126"/>
            <a:ext cx="7886700" cy="832609"/>
          </a:xfrm>
        </p:spPr>
        <p:txBody>
          <a:bodyPr/>
          <a:lstStyle/>
          <a:p>
            <a:r>
              <a:rPr lang="en-US" b="1" dirty="0" err="1" smtClean="0"/>
              <a:t>Penicillins</a:t>
            </a:r>
            <a:endParaRPr lang="en-US" b="1" dirty="0"/>
          </a:p>
        </p:txBody>
      </p:sp>
      <p:sp>
        <p:nvSpPr>
          <p:cNvPr id="3" name="Content Placeholder 2">
            <a:extLst>
              <a:ext uri="{FF2B5EF4-FFF2-40B4-BE49-F238E27FC236}">
                <a16:creationId xmlns:a16="http://schemas.microsoft.com/office/drawing/2014/main" xmlns="" id="{745E22FA-7BA4-415C-BACD-BCDE18AEFCDA}"/>
              </a:ext>
            </a:extLst>
          </p:cNvPr>
          <p:cNvSpPr>
            <a:spLocks noGrp="1"/>
          </p:cNvSpPr>
          <p:nvPr>
            <p:ph idx="1"/>
          </p:nvPr>
        </p:nvSpPr>
        <p:spPr>
          <a:xfrm>
            <a:off x="628650" y="1326523"/>
            <a:ext cx="7987316" cy="5112913"/>
          </a:xfrm>
        </p:spPr>
        <p:txBody>
          <a:bodyPr>
            <a:normAutofit/>
          </a:bodyPr>
          <a:lstStyle/>
          <a:p>
            <a:pPr marL="68580" indent="-68580">
              <a:spcBef>
                <a:spcPts val="900"/>
              </a:spcBef>
              <a:spcAft>
                <a:spcPts val="150"/>
              </a:spcAft>
              <a:buClr>
                <a:srgbClr val="E48312"/>
              </a:buClr>
              <a:buSzPct val="100000"/>
              <a:buFont typeface="Calibri" panose="020F0502020204030204" pitchFamily="34" charset="0"/>
              <a:buChar char=" "/>
            </a:pPr>
            <a:r>
              <a:rPr lang="en-US" sz="3000" b="1" dirty="0"/>
              <a:t>Classification of penicillins</a:t>
            </a:r>
          </a:p>
          <a:p>
            <a:pPr>
              <a:spcBef>
                <a:spcPts val="900"/>
              </a:spcBef>
              <a:spcAft>
                <a:spcPts val="150"/>
              </a:spcAft>
              <a:buClr>
                <a:srgbClr val="E48312"/>
              </a:buClr>
              <a:buSzPct val="100000"/>
            </a:pPr>
            <a:r>
              <a:rPr lang="en-US" b="1" dirty="0"/>
              <a:t>Narrow spectrum </a:t>
            </a:r>
            <a:r>
              <a:rPr lang="en-US" dirty="0"/>
              <a:t>e.g. benzyl penicillin, phenoxy methyl penicillin, penethicillin.</a:t>
            </a:r>
          </a:p>
          <a:p>
            <a:pPr>
              <a:spcBef>
                <a:spcPts val="900"/>
              </a:spcBef>
              <a:spcAft>
                <a:spcPts val="150"/>
              </a:spcAft>
              <a:buClr>
                <a:srgbClr val="E48312"/>
              </a:buClr>
              <a:buSzPct val="100000"/>
            </a:pPr>
            <a:r>
              <a:rPr lang="en-US" b="1" dirty="0"/>
              <a:t>Antistaphylococcal penicillin </a:t>
            </a:r>
            <a:r>
              <a:rPr lang="en-US" dirty="0"/>
              <a:t>also called beta-lactamase resistant penicillin, or penicillinase resistant penicillin's e.g. nafcillin, cloxacillin, flucloxacillin, methicillin.</a:t>
            </a:r>
          </a:p>
          <a:p>
            <a:pPr>
              <a:spcBef>
                <a:spcPts val="900"/>
              </a:spcBef>
              <a:spcAft>
                <a:spcPts val="150"/>
              </a:spcAft>
              <a:buClr>
                <a:srgbClr val="E48312"/>
              </a:buClr>
              <a:buSzPct val="100000"/>
            </a:pPr>
            <a:r>
              <a:rPr lang="en-US" b="1" dirty="0"/>
              <a:t>Broad spectrum penicillin e.g. </a:t>
            </a:r>
            <a:r>
              <a:rPr lang="en-US" dirty="0"/>
              <a:t>ampicillin, amoxicillin, bacampicillin</a:t>
            </a:r>
          </a:p>
          <a:p>
            <a:pPr>
              <a:spcBef>
                <a:spcPts val="900"/>
              </a:spcBef>
              <a:spcAft>
                <a:spcPts val="150"/>
              </a:spcAft>
              <a:buClr>
                <a:srgbClr val="E48312"/>
              </a:buClr>
              <a:buSzPct val="100000"/>
            </a:pPr>
            <a:r>
              <a:rPr lang="en-US" b="1" dirty="0"/>
              <a:t>Antipseudomonal (extended spectrum penicillin) e.</a:t>
            </a:r>
            <a:r>
              <a:rPr lang="en-US" dirty="0"/>
              <a:t>g. carbecillin, carfecillin, ticarcillin, temocillin.</a:t>
            </a:r>
          </a:p>
          <a:p>
            <a:pPr marL="0" indent="0">
              <a:buNone/>
            </a:pPr>
            <a:endParaRPr lang="en-US" dirty="0"/>
          </a:p>
        </p:txBody>
      </p:sp>
    </p:spTree>
    <p:extLst>
      <p:ext uri="{BB962C8B-B14F-4D97-AF65-F5344CB8AC3E}">
        <p14:creationId xmlns:p14="http://schemas.microsoft.com/office/powerpoint/2010/main" val="339218156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BA9DD-1BA4-4D7D-B5AC-CB7DDFA13042}"/>
              </a:ext>
            </a:extLst>
          </p:cNvPr>
          <p:cNvSpPr>
            <a:spLocks noGrp="1"/>
          </p:cNvSpPr>
          <p:nvPr>
            <p:ph type="title"/>
          </p:nvPr>
        </p:nvSpPr>
        <p:spPr/>
        <p:txBody>
          <a:bodyPr>
            <a:normAutofit/>
          </a:bodyPr>
          <a:lstStyle/>
          <a:p>
            <a:r>
              <a:rPr lang="en-US" sz="4800" b="1" dirty="0"/>
              <a:t>Mechanism of action</a:t>
            </a:r>
          </a:p>
        </p:txBody>
      </p:sp>
      <p:sp>
        <p:nvSpPr>
          <p:cNvPr id="3" name="Content Placeholder 2">
            <a:extLst>
              <a:ext uri="{FF2B5EF4-FFF2-40B4-BE49-F238E27FC236}">
                <a16:creationId xmlns:a16="http://schemas.microsoft.com/office/drawing/2014/main" xmlns="" id="{AD407ACF-D599-4234-86D1-F3D85B29018B}"/>
              </a:ext>
            </a:extLst>
          </p:cNvPr>
          <p:cNvSpPr>
            <a:spLocks noGrp="1"/>
          </p:cNvSpPr>
          <p:nvPr>
            <p:ph idx="1"/>
          </p:nvPr>
        </p:nvSpPr>
        <p:spPr/>
        <p:txBody>
          <a:bodyPr/>
          <a:lstStyle/>
          <a:p>
            <a:r>
              <a:rPr lang="en-US" dirty="0"/>
              <a:t>All beta lactam anti biotics inhibit bacteria cell wall </a:t>
            </a:r>
            <a:r>
              <a:rPr lang="en-US" dirty="0" smtClean="0"/>
              <a:t>synthesis by </a:t>
            </a:r>
            <a:r>
              <a:rPr lang="en-US" dirty="0"/>
              <a:t>inactivating enzymes located in the bacteria cell membrane .</a:t>
            </a:r>
          </a:p>
          <a:p>
            <a:r>
              <a:rPr lang="en-US" dirty="0"/>
              <a:t>They are</a:t>
            </a:r>
            <a:r>
              <a:rPr lang="en-US" b="1" dirty="0"/>
              <a:t> bactericidal </a:t>
            </a:r>
            <a:r>
              <a:rPr lang="en-US" dirty="0"/>
              <a:t>agents acting against multiplying bacteria (diving cells) as resting bacteria do not make new cell walls.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283042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47E236-D8C1-453C-A897-8215E42E8D23}"/>
              </a:ext>
            </a:extLst>
          </p:cNvPr>
          <p:cNvSpPr>
            <a:spLocks noGrp="1"/>
          </p:cNvSpPr>
          <p:nvPr>
            <p:ph type="title"/>
          </p:nvPr>
        </p:nvSpPr>
        <p:spPr/>
        <p:txBody>
          <a:bodyPr/>
          <a:lstStyle/>
          <a:p>
            <a:r>
              <a:rPr lang="en-US" b="1" dirty="0"/>
              <a:t>Mechanism  of bacterial resistance</a:t>
            </a:r>
          </a:p>
        </p:txBody>
      </p:sp>
      <p:sp>
        <p:nvSpPr>
          <p:cNvPr id="3" name="Content Placeholder 2">
            <a:extLst>
              <a:ext uri="{FF2B5EF4-FFF2-40B4-BE49-F238E27FC236}">
                <a16:creationId xmlns:a16="http://schemas.microsoft.com/office/drawing/2014/main" xmlns="" id="{5BC3D1B9-3B12-4F3C-A8C8-5FEF2342874C}"/>
              </a:ext>
            </a:extLst>
          </p:cNvPr>
          <p:cNvSpPr>
            <a:spLocks noGrp="1"/>
          </p:cNvSpPr>
          <p:nvPr>
            <p:ph idx="1"/>
          </p:nvPr>
        </p:nvSpPr>
        <p:spPr/>
        <p:txBody>
          <a:bodyPr/>
          <a:lstStyle/>
          <a:p>
            <a:pPr marL="0" indent="0">
              <a:buNone/>
            </a:pPr>
            <a:r>
              <a:rPr lang="en-US" sz="3200" dirty="0"/>
              <a:t>G</a:t>
            </a:r>
            <a:r>
              <a:rPr lang="en-US" sz="3200" dirty="0" smtClean="0"/>
              <a:t>eneral </a:t>
            </a:r>
            <a:r>
              <a:rPr lang="en-US" sz="3200" dirty="0"/>
              <a:t>mechanism of bacteria resistance to antibiotics  including beta –lactams </a:t>
            </a:r>
            <a:r>
              <a:rPr lang="en-US" sz="3200" dirty="0" smtClean="0"/>
              <a:t>are:</a:t>
            </a:r>
            <a:endParaRPr lang="en-US" sz="3200" dirty="0"/>
          </a:p>
          <a:p>
            <a:pPr marL="385763" indent="-385763">
              <a:buFont typeface="+mj-lt"/>
              <a:buAutoNum type="arabicPeriod"/>
            </a:pPr>
            <a:r>
              <a:rPr lang="en-US" dirty="0"/>
              <a:t>Decreased penetration to the target cells</a:t>
            </a:r>
          </a:p>
          <a:p>
            <a:pPr marL="385763" indent="-385763">
              <a:buFont typeface="+mj-lt"/>
              <a:buAutoNum type="arabicPeriod"/>
            </a:pPr>
            <a:r>
              <a:rPr lang="en-US" dirty="0"/>
              <a:t>Alteration of the target site</a:t>
            </a:r>
          </a:p>
          <a:p>
            <a:pPr marL="385763" indent="-385763">
              <a:buFont typeface="+mj-lt"/>
              <a:buAutoNum type="arabicPeriod"/>
            </a:pPr>
            <a:r>
              <a:rPr lang="en-US" dirty="0"/>
              <a:t>Inactivation of the antibiotics by a bacterial enzyme e.g. beta –lactamase.</a:t>
            </a:r>
          </a:p>
          <a:p>
            <a:endParaRPr lang="en-US" dirty="0"/>
          </a:p>
        </p:txBody>
      </p:sp>
    </p:spTree>
    <p:extLst>
      <p:ext uri="{BB962C8B-B14F-4D97-AF65-F5344CB8AC3E}">
        <p14:creationId xmlns:p14="http://schemas.microsoft.com/office/powerpoint/2010/main" val="1668740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E0042B-CF47-450B-AFFA-5B3170C4B10B}"/>
              </a:ext>
            </a:extLst>
          </p:cNvPr>
          <p:cNvSpPr>
            <a:spLocks noGrp="1"/>
          </p:cNvSpPr>
          <p:nvPr>
            <p:ph type="title"/>
          </p:nvPr>
        </p:nvSpPr>
        <p:spPr>
          <a:xfrm>
            <a:off x="628650" y="365126"/>
            <a:ext cx="8244894" cy="1325563"/>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drug reactions and interactions</a:t>
            </a:r>
          </a:p>
        </p:txBody>
      </p:sp>
      <p:sp>
        <p:nvSpPr>
          <p:cNvPr id="3" name="Content Placeholder 2">
            <a:extLst>
              <a:ext uri="{FF2B5EF4-FFF2-40B4-BE49-F238E27FC236}">
                <a16:creationId xmlns:a16="http://schemas.microsoft.com/office/drawing/2014/main" xmlns="" id="{FF9E125D-717A-48CD-A47C-60C238C8E8A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Any physiologically active drug has the potential to cause an undesirable reaction that may induce illness in the recipient.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These </a:t>
            </a:r>
            <a:r>
              <a:rPr lang="en-US" sz="3200" dirty="0">
                <a:latin typeface="Times New Roman" panose="02020603050405020304" pitchFamily="18" charset="0"/>
                <a:cs typeface="Times New Roman" panose="02020603050405020304" pitchFamily="18" charset="0"/>
              </a:rPr>
              <a:t>include toxic reaction, side effects, allergic reactions, cumulative reaction, tolerance and dependence and detrimental drug reaction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7408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C1AEA-5FD9-47E8-9F0A-FBF04483FE32}"/>
              </a:ext>
            </a:extLst>
          </p:cNvPr>
          <p:cNvSpPr>
            <a:spLocks noGrp="1"/>
          </p:cNvSpPr>
          <p:nvPr>
            <p:ph type="title"/>
          </p:nvPr>
        </p:nvSpPr>
        <p:spPr>
          <a:xfrm>
            <a:off x="628650" y="171944"/>
            <a:ext cx="7886700" cy="871246"/>
          </a:xfrm>
        </p:spPr>
        <p:txBody>
          <a:bodyPr/>
          <a:lstStyle/>
          <a:p>
            <a:r>
              <a:rPr lang="en-US" b="1" dirty="0"/>
              <a:t>                      P</a:t>
            </a:r>
            <a:r>
              <a:rPr lang="en-US" b="1" dirty="0" smtClean="0"/>
              <a:t>harmacokinetics</a:t>
            </a:r>
            <a:endParaRPr lang="en-US" b="1" dirty="0"/>
          </a:p>
        </p:txBody>
      </p:sp>
      <p:sp>
        <p:nvSpPr>
          <p:cNvPr id="3" name="Content Placeholder 2">
            <a:extLst>
              <a:ext uri="{FF2B5EF4-FFF2-40B4-BE49-F238E27FC236}">
                <a16:creationId xmlns:a16="http://schemas.microsoft.com/office/drawing/2014/main" xmlns="" id="{2D73BF48-9E1C-43F0-8253-51D30D637B51}"/>
              </a:ext>
            </a:extLst>
          </p:cNvPr>
          <p:cNvSpPr>
            <a:spLocks noGrp="1"/>
          </p:cNvSpPr>
          <p:nvPr>
            <p:ph idx="1"/>
          </p:nvPr>
        </p:nvSpPr>
        <p:spPr>
          <a:xfrm>
            <a:off x="628649" y="1043190"/>
            <a:ext cx="8064589" cy="5383368"/>
          </a:xfrm>
        </p:spPr>
        <p:txBody>
          <a:bodyPr>
            <a:normAutofit/>
          </a:bodyPr>
          <a:lstStyle/>
          <a:p>
            <a:r>
              <a:rPr lang="en-US" dirty="0"/>
              <a:t>Benzylpenicillin is destroyed by gastric acid hence it is parenterally administered.</a:t>
            </a:r>
          </a:p>
          <a:p>
            <a:r>
              <a:rPr lang="en-US" dirty="0"/>
              <a:t>Phenoxymethylpenicillin can be orally given.</a:t>
            </a:r>
          </a:p>
          <a:p>
            <a:r>
              <a:rPr lang="en-US" b="1" dirty="0"/>
              <a:t>Metabolism </a:t>
            </a:r>
            <a:r>
              <a:rPr lang="en-US" dirty="0"/>
              <a:t>is in the liver.</a:t>
            </a:r>
          </a:p>
          <a:p>
            <a:r>
              <a:rPr lang="en-US" dirty="0"/>
              <a:t>Half life  less than 2hours.</a:t>
            </a:r>
          </a:p>
          <a:p>
            <a:r>
              <a:rPr lang="en-US" dirty="0"/>
              <a:t> poor lipid solubility hence they don’t cross the BBB.</a:t>
            </a:r>
          </a:p>
          <a:p>
            <a:r>
              <a:rPr lang="en-US" b="1" dirty="0"/>
              <a:t> distribution </a:t>
            </a:r>
            <a:r>
              <a:rPr lang="en-US" dirty="0"/>
              <a:t>in body fluids and tissues with a few exception. they are polar hence extracellular concentrations exceed he intracellular.</a:t>
            </a:r>
          </a:p>
          <a:p>
            <a:r>
              <a:rPr lang="en-US" b="1" dirty="0"/>
              <a:t>Elimination</a:t>
            </a:r>
            <a:r>
              <a:rPr lang="en-US" dirty="0"/>
              <a:t> in the kidneys by glomerular filtration and tubular secretion.</a:t>
            </a:r>
          </a:p>
        </p:txBody>
      </p:sp>
    </p:spTree>
    <p:extLst>
      <p:ext uri="{BB962C8B-B14F-4D97-AF65-F5344CB8AC3E}">
        <p14:creationId xmlns:p14="http://schemas.microsoft.com/office/powerpoint/2010/main" val="16883737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663E0D-C658-45EA-BD88-6991240A7C5F}"/>
              </a:ext>
            </a:extLst>
          </p:cNvPr>
          <p:cNvSpPr>
            <a:spLocks noGrp="1"/>
          </p:cNvSpPr>
          <p:nvPr>
            <p:ph type="title"/>
          </p:nvPr>
        </p:nvSpPr>
        <p:spPr>
          <a:xfrm>
            <a:off x="628650" y="214866"/>
            <a:ext cx="7886700" cy="994172"/>
          </a:xfrm>
        </p:spPr>
        <p:txBody>
          <a:bodyPr/>
          <a:lstStyle/>
          <a:p>
            <a:r>
              <a:rPr lang="en-US" b="1" dirty="0"/>
              <a:t>                  Benzyl penicillin G</a:t>
            </a:r>
          </a:p>
        </p:txBody>
      </p:sp>
      <p:sp>
        <p:nvSpPr>
          <p:cNvPr id="3" name="Content Placeholder 2">
            <a:extLst>
              <a:ext uri="{FF2B5EF4-FFF2-40B4-BE49-F238E27FC236}">
                <a16:creationId xmlns:a16="http://schemas.microsoft.com/office/drawing/2014/main" xmlns="" id="{43106F0B-4663-4BA4-8333-7578A73EE4ED}"/>
              </a:ext>
            </a:extLst>
          </p:cNvPr>
          <p:cNvSpPr>
            <a:spLocks noGrp="1"/>
          </p:cNvSpPr>
          <p:nvPr>
            <p:ph idx="1"/>
          </p:nvPr>
        </p:nvSpPr>
        <p:spPr>
          <a:xfrm>
            <a:off x="628650" y="1209038"/>
            <a:ext cx="7886700" cy="4967925"/>
          </a:xfrm>
        </p:spPr>
        <p:txBody>
          <a:bodyPr/>
          <a:lstStyle/>
          <a:p>
            <a:r>
              <a:rPr lang="en-US" dirty="0"/>
              <a:t>Penicillin G is gastric acid unstable is used where high plasma concentration era required.</a:t>
            </a:r>
          </a:p>
          <a:p>
            <a:r>
              <a:rPr lang="en-US" dirty="0"/>
              <a:t>Maximum plasma concentration is reached after 15 minute of administration </a:t>
            </a:r>
          </a:p>
          <a:p>
            <a:r>
              <a:rPr lang="en-US" dirty="0"/>
              <a:t>Half life 0.5 hours hence reasonably spaced doses have to be large to maintain a therapeutic concentration high doses can be maintained by use of probenecid.</a:t>
            </a:r>
          </a:p>
          <a:p>
            <a:pPr marL="0" indent="0">
              <a:buNone/>
            </a:pPr>
            <a:endParaRPr lang="en-US" sz="3000" b="1" dirty="0"/>
          </a:p>
        </p:txBody>
      </p:sp>
    </p:spTree>
    <p:extLst>
      <p:ext uri="{BB962C8B-B14F-4D97-AF65-F5344CB8AC3E}">
        <p14:creationId xmlns:p14="http://schemas.microsoft.com/office/powerpoint/2010/main" val="36329084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77130-82A3-4214-8A95-8DC9FF3D55F0}"/>
              </a:ext>
            </a:extLst>
          </p:cNvPr>
          <p:cNvSpPr>
            <a:spLocks noGrp="1"/>
          </p:cNvSpPr>
          <p:nvPr>
            <p:ph type="title"/>
          </p:nvPr>
        </p:nvSpPr>
        <p:spPr>
          <a:xfrm>
            <a:off x="628650" y="96373"/>
            <a:ext cx="7886700" cy="994172"/>
          </a:xfrm>
        </p:spPr>
        <p:txBody>
          <a:bodyPr/>
          <a:lstStyle/>
          <a:p>
            <a:r>
              <a:rPr lang="en-US" b="1" dirty="0"/>
              <a:t>Indication for penicillin G</a:t>
            </a:r>
          </a:p>
        </p:txBody>
      </p:sp>
      <p:sp>
        <p:nvSpPr>
          <p:cNvPr id="3" name="Content Placeholder 2">
            <a:extLst>
              <a:ext uri="{FF2B5EF4-FFF2-40B4-BE49-F238E27FC236}">
                <a16:creationId xmlns:a16="http://schemas.microsoft.com/office/drawing/2014/main" xmlns="" id="{4273DDD1-4346-4B5B-926B-CA52C1E36B01}"/>
              </a:ext>
            </a:extLst>
          </p:cNvPr>
          <p:cNvSpPr>
            <a:spLocks noGrp="1"/>
          </p:cNvSpPr>
          <p:nvPr>
            <p:ph idx="1"/>
          </p:nvPr>
        </p:nvSpPr>
        <p:spPr>
          <a:xfrm>
            <a:off x="628650" y="1090545"/>
            <a:ext cx="7886700" cy="5086418"/>
          </a:xfrm>
        </p:spPr>
        <p:txBody>
          <a:bodyPr>
            <a:normAutofit/>
          </a:bodyPr>
          <a:lstStyle/>
          <a:p>
            <a:pPr marL="0" indent="0">
              <a:buNone/>
            </a:pPr>
            <a:r>
              <a:rPr lang="en-US" dirty="0"/>
              <a:t>It is generally active against gram positive and gram negative cocci, hence indicated for treatment of conditions such as;</a:t>
            </a:r>
          </a:p>
          <a:p>
            <a:r>
              <a:rPr lang="en-US" dirty="0"/>
              <a:t>Otitis media </a:t>
            </a:r>
          </a:p>
          <a:p>
            <a:r>
              <a:rPr lang="en-US" dirty="0"/>
              <a:t>Gonococcus infection</a:t>
            </a:r>
          </a:p>
          <a:p>
            <a:r>
              <a:rPr lang="en-US" dirty="0"/>
              <a:t>Throat infections</a:t>
            </a:r>
          </a:p>
          <a:p>
            <a:r>
              <a:rPr lang="en-US" dirty="0"/>
              <a:t>Streptococcal endocarditis</a:t>
            </a:r>
          </a:p>
          <a:p>
            <a:r>
              <a:rPr lang="en-US" dirty="0"/>
              <a:t>Meningococcal meningitis</a:t>
            </a:r>
          </a:p>
          <a:p>
            <a:r>
              <a:rPr lang="en-US" dirty="0"/>
              <a:t>Pneumonia meningitis</a:t>
            </a:r>
          </a:p>
          <a:p>
            <a:r>
              <a:rPr lang="en-US" dirty="0"/>
              <a:t>actinomycosis</a:t>
            </a:r>
          </a:p>
          <a:p>
            <a:pPr marL="385763" indent="-385763">
              <a:buFont typeface="+mj-lt"/>
              <a:buAutoNum type="arabicPeriod"/>
            </a:pPr>
            <a:endParaRPr lang="en-US" dirty="0"/>
          </a:p>
        </p:txBody>
      </p:sp>
    </p:spTree>
    <p:extLst>
      <p:ext uri="{BB962C8B-B14F-4D97-AF65-F5344CB8AC3E}">
        <p14:creationId xmlns:p14="http://schemas.microsoft.com/office/powerpoint/2010/main" val="12876913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985CF-F867-41D1-AB15-3C9BCC56BF10}"/>
              </a:ext>
            </a:extLst>
          </p:cNvPr>
          <p:cNvSpPr>
            <a:spLocks noGrp="1"/>
          </p:cNvSpPr>
          <p:nvPr>
            <p:ph type="title"/>
          </p:nvPr>
        </p:nvSpPr>
        <p:spPr>
          <a:xfrm>
            <a:off x="628650" y="146187"/>
            <a:ext cx="7886700" cy="587910"/>
          </a:xfrm>
        </p:spPr>
        <p:txBody>
          <a:bodyPr>
            <a:normAutofit fontScale="90000"/>
          </a:bodyPr>
          <a:lstStyle/>
          <a:p>
            <a:r>
              <a:rPr lang="en-US" b="1" dirty="0"/>
              <a:t>                       </a:t>
            </a:r>
            <a:r>
              <a:rPr lang="en-US" b="1" dirty="0" err="1" smtClean="0"/>
              <a:t>Cloxacillin</a:t>
            </a:r>
            <a:endParaRPr lang="en-US" b="1" dirty="0"/>
          </a:p>
        </p:txBody>
      </p:sp>
      <p:sp>
        <p:nvSpPr>
          <p:cNvPr id="3" name="Content Placeholder 2">
            <a:extLst>
              <a:ext uri="{FF2B5EF4-FFF2-40B4-BE49-F238E27FC236}">
                <a16:creationId xmlns:a16="http://schemas.microsoft.com/office/drawing/2014/main" xmlns="" id="{AA7904EC-0F4E-4B6C-AB8F-797F1964E910}"/>
              </a:ext>
            </a:extLst>
          </p:cNvPr>
          <p:cNvSpPr>
            <a:spLocks noGrp="1"/>
          </p:cNvSpPr>
          <p:nvPr>
            <p:ph idx="1"/>
          </p:nvPr>
        </p:nvSpPr>
        <p:spPr>
          <a:xfrm>
            <a:off x="564254" y="875762"/>
            <a:ext cx="8347926" cy="5769735"/>
          </a:xfrm>
        </p:spPr>
        <p:txBody>
          <a:bodyPr>
            <a:normAutofit/>
          </a:bodyPr>
          <a:lstStyle/>
          <a:p>
            <a:r>
              <a:rPr lang="en-US" dirty="0" smtClean="0"/>
              <a:t>Half </a:t>
            </a:r>
            <a:r>
              <a:rPr lang="en-US" dirty="0"/>
              <a:t>live is 30 minutes</a:t>
            </a:r>
          </a:p>
          <a:p>
            <a:r>
              <a:rPr lang="en-US" b="1" dirty="0"/>
              <a:t> </a:t>
            </a:r>
            <a:r>
              <a:rPr lang="en-US" b="1" dirty="0" smtClean="0"/>
              <a:t>I</a:t>
            </a:r>
            <a:r>
              <a:rPr lang="en-US" sz="3000" b="1" dirty="0" smtClean="0"/>
              <a:t>ndication </a:t>
            </a:r>
          </a:p>
          <a:p>
            <a:r>
              <a:rPr lang="en-US" dirty="0" smtClean="0"/>
              <a:t>For </a:t>
            </a:r>
            <a:r>
              <a:rPr lang="en-US" dirty="0"/>
              <a:t>infections due to penicillinase (enzyme against penicillin) producing staphylococci especially skin infections and soft tissue infections e.g. </a:t>
            </a:r>
            <a:r>
              <a:rPr lang="en-US" b="1" dirty="0"/>
              <a:t>cellulitis, otitis externa, impetigo</a:t>
            </a:r>
            <a:endParaRPr lang="en-US" sz="3000" b="1" dirty="0"/>
          </a:p>
          <a:p>
            <a:r>
              <a:rPr lang="en-US" b="1" dirty="0"/>
              <a:t>Dosage; </a:t>
            </a:r>
            <a:endParaRPr lang="en-US" b="1" dirty="0" smtClean="0"/>
          </a:p>
          <a:p>
            <a:r>
              <a:rPr lang="en-US" dirty="0" smtClean="0"/>
              <a:t>Adults </a:t>
            </a:r>
            <a:r>
              <a:rPr lang="en-US" dirty="0"/>
              <a:t>by oral 500mg every 6 hours at least 30 minutes before meals because food decreases absorption.</a:t>
            </a:r>
          </a:p>
          <a:p>
            <a:r>
              <a:rPr lang="en-US" dirty="0"/>
              <a:t>IM 250mg every 4-6 hours.</a:t>
            </a:r>
          </a:p>
          <a:p>
            <a:r>
              <a:rPr lang="en-US" dirty="0"/>
              <a:t>IV injection or infusion 500mg every 4-6 hours .</a:t>
            </a:r>
          </a:p>
          <a:p>
            <a:r>
              <a:rPr lang="en-US" dirty="0"/>
              <a:t>The dose may be increased in severe infections. </a:t>
            </a:r>
          </a:p>
          <a:p>
            <a:endParaRPr lang="en-US" dirty="0"/>
          </a:p>
        </p:txBody>
      </p:sp>
    </p:spTree>
    <p:extLst>
      <p:ext uri="{BB962C8B-B14F-4D97-AF65-F5344CB8AC3E}">
        <p14:creationId xmlns:p14="http://schemas.microsoft.com/office/powerpoint/2010/main" val="4542517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7BC58F-5C76-4EC0-86C5-77A033C5A9A2}"/>
              </a:ext>
            </a:extLst>
          </p:cNvPr>
          <p:cNvSpPr>
            <a:spLocks noGrp="1"/>
          </p:cNvSpPr>
          <p:nvPr>
            <p:ph idx="1"/>
          </p:nvPr>
        </p:nvSpPr>
        <p:spPr/>
        <p:txBody>
          <a:bodyPr/>
          <a:lstStyle/>
          <a:p>
            <a:r>
              <a:rPr lang="en-US" dirty="0"/>
              <a:t> A child less than 2 years should get ¼ of adult dose.</a:t>
            </a:r>
          </a:p>
          <a:p>
            <a:r>
              <a:rPr lang="en-US" dirty="0"/>
              <a:t>Children  2-10 years should receive  ½ of adult dose.</a:t>
            </a:r>
          </a:p>
        </p:txBody>
      </p:sp>
    </p:spTree>
    <p:extLst>
      <p:ext uri="{BB962C8B-B14F-4D97-AF65-F5344CB8AC3E}">
        <p14:creationId xmlns:p14="http://schemas.microsoft.com/office/powerpoint/2010/main" val="34810412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80101-10C9-4953-A679-DC8554E85808}"/>
              </a:ext>
            </a:extLst>
          </p:cNvPr>
          <p:cNvSpPr>
            <a:spLocks noGrp="1"/>
          </p:cNvSpPr>
          <p:nvPr>
            <p:ph type="title"/>
          </p:nvPr>
        </p:nvSpPr>
        <p:spPr>
          <a:xfrm>
            <a:off x="615771" y="171944"/>
            <a:ext cx="7886700" cy="755336"/>
          </a:xfrm>
        </p:spPr>
        <p:txBody>
          <a:bodyPr/>
          <a:lstStyle/>
          <a:p>
            <a:pPr algn="ctr"/>
            <a:r>
              <a:rPr lang="en-US" b="1" dirty="0" smtClean="0"/>
              <a:t>Ampicillin</a:t>
            </a:r>
            <a:endParaRPr lang="en-US" b="1" dirty="0"/>
          </a:p>
        </p:txBody>
      </p:sp>
      <p:sp>
        <p:nvSpPr>
          <p:cNvPr id="3" name="Content Placeholder 2">
            <a:extLst>
              <a:ext uri="{FF2B5EF4-FFF2-40B4-BE49-F238E27FC236}">
                <a16:creationId xmlns:a16="http://schemas.microsoft.com/office/drawing/2014/main" xmlns="" id="{F94984DB-66E2-4F8E-A19E-91C4DF53192C}"/>
              </a:ext>
            </a:extLst>
          </p:cNvPr>
          <p:cNvSpPr>
            <a:spLocks noGrp="1"/>
          </p:cNvSpPr>
          <p:nvPr>
            <p:ph idx="1"/>
          </p:nvPr>
        </p:nvSpPr>
        <p:spPr>
          <a:xfrm>
            <a:off x="502276" y="1210614"/>
            <a:ext cx="8371268" cy="5383369"/>
          </a:xfrm>
        </p:spPr>
        <p:txBody>
          <a:bodyPr>
            <a:noAutofit/>
          </a:bodyPr>
          <a:lstStyle/>
          <a:p>
            <a:r>
              <a:rPr lang="en-US" sz="3200" dirty="0"/>
              <a:t>Is gastric stable, it is moderately 50 % absorbed orally  as food interferes with absorption..</a:t>
            </a:r>
          </a:p>
          <a:p>
            <a:r>
              <a:rPr lang="en-US" sz="3200" dirty="0"/>
              <a:t>The drug is concentrated in the bile and it under goes enteral hepatic recycling.</a:t>
            </a:r>
          </a:p>
          <a:p>
            <a:r>
              <a:rPr lang="en-US" sz="3200" dirty="0"/>
              <a:t>Excretion is through the kidneys 1/3 of the administered drug appears unchanged in urine.</a:t>
            </a:r>
          </a:p>
          <a:p>
            <a:r>
              <a:rPr lang="en-US" sz="3200" dirty="0"/>
              <a:t>Almost all staphylococcus aureus ,50% of E.coli, and 50% of haemophilus influenza are now resistant .</a:t>
            </a:r>
          </a:p>
        </p:txBody>
      </p:sp>
    </p:spTree>
    <p:extLst>
      <p:ext uri="{BB962C8B-B14F-4D97-AF65-F5344CB8AC3E}">
        <p14:creationId xmlns:p14="http://schemas.microsoft.com/office/powerpoint/2010/main" val="13749291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61DBE-D387-44D5-B8FA-65DBBA7D4EEC}"/>
              </a:ext>
            </a:extLst>
          </p:cNvPr>
          <p:cNvSpPr>
            <a:spLocks noGrp="1"/>
          </p:cNvSpPr>
          <p:nvPr>
            <p:ph type="title"/>
          </p:nvPr>
        </p:nvSpPr>
        <p:spPr>
          <a:xfrm>
            <a:off x="628650" y="90152"/>
            <a:ext cx="7886700" cy="1081825"/>
          </a:xfrm>
        </p:spPr>
        <p:txBody>
          <a:bodyPr>
            <a:normAutofit fontScale="90000"/>
          </a:bodyPr>
          <a:lstStyle/>
          <a:p>
            <a:r>
              <a:rPr lang="en-US" b="1" dirty="0"/>
              <a:t>                                                                                       Indications                    </a:t>
            </a:r>
          </a:p>
        </p:txBody>
      </p:sp>
      <p:sp>
        <p:nvSpPr>
          <p:cNvPr id="3" name="Content Placeholder 2">
            <a:extLst>
              <a:ext uri="{FF2B5EF4-FFF2-40B4-BE49-F238E27FC236}">
                <a16:creationId xmlns:a16="http://schemas.microsoft.com/office/drawing/2014/main" xmlns="" id="{D978F5D7-1B2E-4AAD-9A76-B98E6FFA175E}"/>
              </a:ext>
            </a:extLst>
          </p:cNvPr>
          <p:cNvSpPr>
            <a:spLocks noGrp="1"/>
          </p:cNvSpPr>
          <p:nvPr>
            <p:ph idx="1"/>
          </p:nvPr>
        </p:nvSpPr>
        <p:spPr>
          <a:xfrm>
            <a:off x="785610" y="1455313"/>
            <a:ext cx="8036418" cy="4919728"/>
          </a:xfrm>
        </p:spPr>
        <p:txBody>
          <a:bodyPr>
            <a:normAutofit/>
          </a:bodyPr>
          <a:lstStyle/>
          <a:p>
            <a:r>
              <a:rPr lang="en-US" dirty="0"/>
              <a:t>Urinary tract infections.</a:t>
            </a:r>
          </a:p>
          <a:p>
            <a:r>
              <a:rPr lang="en-US" dirty="0"/>
              <a:t>Sinusitis .</a:t>
            </a:r>
          </a:p>
          <a:p>
            <a:r>
              <a:rPr lang="en-US" dirty="0"/>
              <a:t>Chronic bronchitis.</a:t>
            </a:r>
          </a:p>
          <a:p>
            <a:r>
              <a:rPr lang="en-US" dirty="0"/>
              <a:t>Invasive salmonellosis gonorrhea</a:t>
            </a:r>
          </a:p>
          <a:p>
            <a:pPr marL="0" indent="0">
              <a:buNone/>
            </a:pPr>
            <a:r>
              <a:rPr lang="en-US" sz="3000" b="1" dirty="0"/>
              <a:t>Side effects</a:t>
            </a:r>
          </a:p>
          <a:p>
            <a:pPr marL="0" indent="0">
              <a:buNone/>
            </a:pPr>
            <a:r>
              <a:rPr lang="en-US" dirty="0"/>
              <a:t>Diarrhea is quiet common, nausea</a:t>
            </a:r>
          </a:p>
          <a:p>
            <a:pPr marL="0" indent="0">
              <a:buNone/>
            </a:pPr>
            <a:r>
              <a:rPr lang="en-US" dirty="0"/>
              <a:t>Macular rashes resembling measles/rubella – discontinue treatment</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27456570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DADC5A-7F0F-490F-B8C5-BF3357C53232}"/>
              </a:ext>
            </a:extLst>
          </p:cNvPr>
          <p:cNvSpPr>
            <a:spLocks noGrp="1"/>
          </p:cNvSpPr>
          <p:nvPr>
            <p:ph idx="1"/>
          </p:nvPr>
        </p:nvSpPr>
        <p:spPr>
          <a:xfrm>
            <a:off x="628649" y="759854"/>
            <a:ext cx="8141863" cy="5550794"/>
          </a:xfrm>
        </p:spPr>
        <p:txBody>
          <a:bodyPr>
            <a:normAutofit/>
          </a:bodyPr>
          <a:lstStyle/>
          <a:p>
            <a:pPr marL="0" indent="0">
              <a:buNone/>
            </a:pPr>
            <a:r>
              <a:rPr lang="en-US" sz="3000" b="1" dirty="0"/>
              <a:t>Dosage</a:t>
            </a:r>
          </a:p>
          <a:p>
            <a:r>
              <a:rPr lang="en-US" dirty="0"/>
              <a:t>Adults oral 0.25 to 1g 6 hourly  at least 30 minutes before food.</a:t>
            </a:r>
          </a:p>
          <a:p>
            <a:r>
              <a:rPr lang="en-US" dirty="0"/>
              <a:t>Different dose are used  in treating different condition.</a:t>
            </a:r>
          </a:p>
          <a:p>
            <a:r>
              <a:rPr lang="en-US" dirty="0"/>
              <a:t>Gonorrhea 2-3g is administered  as a single dose with probenecid.</a:t>
            </a:r>
          </a:p>
          <a:p>
            <a:r>
              <a:rPr lang="en-US" dirty="0"/>
              <a:t>UTI :500mg every 8 hours  IM/IV/infusion.</a:t>
            </a:r>
          </a:p>
          <a:p>
            <a:r>
              <a:rPr lang="en-US" dirty="0"/>
              <a:t> Children under age 10 years give half the adult dose.</a:t>
            </a:r>
          </a:p>
        </p:txBody>
      </p:sp>
    </p:spTree>
    <p:extLst>
      <p:ext uri="{BB962C8B-B14F-4D97-AF65-F5344CB8AC3E}">
        <p14:creationId xmlns:p14="http://schemas.microsoft.com/office/powerpoint/2010/main" val="31281647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811B7-8C76-439B-BAFC-0D4309B27D8B}"/>
              </a:ext>
            </a:extLst>
          </p:cNvPr>
          <p:cNvSpPr>
            <a:spLocks noGrp="1"/>
          </p:cNvSpPr>
          <p:nvPr>
            <p:ph type="title"/>
          </p:nvPr>
        </p:nvSpPr>
        <p:spPr>
          <a:xfrm>
            <a:off x="628650" y="171942"/>
            <a:ext cx="7886700" cy="832609"/>
          </a:xfrm>
        </p:spPr>
        <p:txBody>
          <a:bodyPr/>
          <a:lstStyle/>
          <a:p>
            <a:r>
              <a:rPr lang="en-US" b="1" dirty="0" smtClean="0"/>
              <a:t>amoxicillin</a:t>
            </a:r>
            <a:endParaRPr lang="en-US" b="1" dirty="0"/>
          </a:p>
        </p:txBody>
      </p:sp>
      <p:sp>
        <p:nvSpPr>
          <p:cNvPr id="3" name="Content Placeholder 2">
            <a:extLst>
              <a:ext uri="{FF2B5EF4-FFF2-40B4-BE49-F238E27FC236}">
                <a16:creationId xmlns:a16="http://schemas.microsoft.com/office/drawing/2014/main" xmlns="" id="{91DDD885-24DB-4FA7-A9E2-64B7CCB815A9}"/>
              </a:ext>
            </a:extLst>
          </p:cNvPr>
          <p:cNvSpPr>
            <a:spLocks noGrp="1"/>
          </p:cNvSpPr>
          <p:nvPr>
            <p:ph idx="1"/>
          </p:nvPr>
        </p:nvSpPr>
        <p:spPr>
          <a:xfrm>
            <a:off x="450761" y="1004550"/>
            <a:ext cx="8332631" cy="5576553"/>
          </a:xfrm>
        </p:spPr>
        <p:txBody>
          <a:bodyPr>
            <a:normAutofit/>
          </a:bodyPr>
          <a:lstStyle/>
          <a:p>
            <a:r>
              <a:rPr lang="en-US" dirty="0"/>
              <a:t>This is a broad spectrum penicillin. </a:t>
            </a:r>
          </a:p>
          <a:p>
            <a:r>
              <a:rPr lang="en-US" dirty="0"/>
              <a:t>A derivative of  ampicillin and differs by only one hydroxyl (OH) group.</a:t>
            </a:r>
          </a:p>
          <a:p>
            <a:r>
              <a:rPr lang="en-US" dirty="0"/>
              <a:t>Have similar anti bacteria spectrum as ampicillin.</a:t>
            </a:r>
          </a:p>
          <a:p>
            <a:r>
              <a:rPr lang="en-US" dirty="0"/>
              <a:t> when given orally absorption is better than ampicillin.</a:t>
            </a:r>
          </a:p>
          <a:p>
            <a:r>
              <a:rPr lang="en-US" dirty="0"/>
              <a:t>Absorption is not affected by food in the stomach.</a:t>
            </a:r>
          </a:p>
          <a:p>
            <a:r>
              <a:rPr lang="en-US" dirty="0"/>
              <a:t>Half life is 1 hour’</a:t>
            </a:r>
          </a:p>
          <a:p>
            <a:pPr marL="0" indent="0">
              <a:buNone/>
            </a:pPr>
            <a:r>
              <a:rPr lang="en-US" sz="3000" b="1" dirty="0"/>
              <a:t>Indication</a:t>
            </a:r>
          </a:p>
          <a:p>
            <a:r>
              <a:rPr lang="en-US" dirty="0"/>
              <a:t>UTI, otitis </a:t>
            </a:r>
            <a:r>
              <a:rPr lang="en-US" dirty="0" err="1" smtClean="0"/>
              <a:t>media,sinusitis</a:t>
            </a:r>
            <a:r>
              <a:rPr lang="en-US" dirty="0"/>
              <a:t>, chronic bronchitis, inversive salmonellosis and gonorrhea.</a:t>
            </a:r>
          </a:p>
        </p:txBody>
      </p:sp>
    </p:spTree>
    <p:extLst>
      <p:ext uri="{BB962C8B-B14F-4D97-AF65-F5344CB8AC3E}">
        <p14:creationId xmlns:p14="http://schemas.microsoft.com/office/powerpoint/2010/main" val="1815498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C1E36-CED2-47E6-B907-F9248C29FCBA}"/>
              </a:ext>
            </a:extLst>
          </p:cNvPr>
          <p:cNvSpPr>
            <a:spLocks noGrp="1"/>
          </p:cNvSpPr>
          <p:nvPr>
            <p:ph type="title"/>
          </p:nvPr>
        </p:nvSpPr>
        <p:spPr>
          <a:xfrm>
            <a:off x="628650" y="210580"/>
            <a:ext cx="7886700" cy="768215"/>
          </a:xfrm>
        </p:spPr>
        <p:txBody>
          <a:bodyPr/>
          <a:lstStyle/>
          <a:p>
            <a:r>
              <a:rPr lang="en-US" b="1" dirty="0"/>
              <a:t>  dosage</a:t>
            </a:r>
          </a:p>
        </p:txBody>
      </p:sp>
      <p:sp>
        <p:nvSpPr>
          <p:cNvPr id="3" name="Content Placeholder 2">
            <a:extLst>
              <a:ext uri="{FF2B5EF4-FFF2-40B4-BE49-F238E27FC236}">
                <a16:creationId xmlns:a16="http://schemas.microsoft.com/office/drawing/2014/main" xmlns="" id="{6029D99D-CB49-4656-8F6A-F6F42C553C2C}"/>
              </a:ext>
            </a:extLst>
          </p:cNvPr>
          <p:cNvSpPr>
            <a:spLocks noGrp="1"/>
          </p:cNvSpPr>
          <p:nvPr>
            <p:ph idx="1"/>
          </p:nvPr>
        </p:nvSpPr>
        <p:spPr>
          <a:xfrm>
            <a:off x="628649" y="1094704"/>
            <a:ext cx="8180499" cy="5409126"/>
          </a:xfrm>
        </p:spPr>
        <p:txBody>
          <a:bodyPr>
            <a:normAutofit/>
          </a:bodyPr>
          <a:lstStyle/>
          <a:p>
            <a:r>
              <a:rPr lang="en-US" dirty="0"/>
              <a:t>Adult dose orally 250mgs 8 hourly which can be doubled in severe infections.</a:t>
            </a:r>
          </a:p>
          <a:p>
            <a:r>
              <a:rPr lang="en-US" dirty="0"/>
              <a:t>Children up to 10 years of age get 125mg 8 hourly this is doubled in severe infections.</a:t>
            </a:r>
          </a:p>
          <a:p>
            <a:r>
              <a:rPr lang="en-US" dirty="0"/>
              <a:t>IM/IV  adults 500 mg 8 hourly. </a:t>
            </a:r>
          </a:p>
          <a:p>
            <a:r>
              <a:rPr lang="en-US" dirty="0"/>
              <a:t>IM/IV children get 50-100mg /kg daily in divided doses.</a:t>
            </a:r>
          </a:p>
          <a:p>
            <a:pPr marL="0" indent="0">
              <a:buNone/>
            </a:pPr>
            <a:r>
              <a:rPr lang="en-US" sz="3000" b="1" dirty="0"/>
              <a:t>Side effects</a:t>
            </a:r>
            <a:endParaRPr lang="en-US" sz="3000" dirty="0"/>
          </a:p>
          <a:p>
            <a:pPr marL="0" indent="0">
              <a:buNone/>
            </a:pPr>
            <a:r>
              <a:rPr lang="en-US" dirty="0"/>
              <a:t>Diarrhea is less frequent with the use of amoxicillin than ampicillin</a:t>
            </a:r>
          </a:p>
          <a:p>
            <a:endParaRPr lang="en-US" dirty="0"/>
          </a:p>
          <a:p>
            <a:endParaRPr lang="en-US" dirty="0"/>
          </a:p>
          <a:p>
            <a:endParaRPr lang="en-US" dirty="0"/>
          </a:p>
        </p:txBody>
      </p:sp>
    </p:spTree>
    <p:extLst>
      <p:ext uri="{BB962C8B-B14F-4D97-AF65-F5344CB8AC3E}">
        <p14:creationId xmlns:p14="http://schemas.microsoft.com/office/powerpoint/2010/main" val="334871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52305"/>
          </a:xfrm>
        </p:spPr>
        <p:txBody>
          <a:bodyPr>
            <a:normAutofit fontScale="90000"/>
          </a:bodyPr>
          <a:lstStyle/>
          <a:p>
            <a:endParaRPr lang="en-US" dirty="0"/>
          </a:p>
        </p:txBody>
      </p:sp>
      <p:sp>
        <p:nvSpPr>
          <p:cNvPr id="3" name="Content Placeholder 2"/>
          <p:cNvSpPr>
            <a:spLocks noGrp="1"/>
          </p:cNvSpPr>
          <p:nvPr>
            <p:ph idx="1"/>
          </p:nvPr>
        </p:nvSpPr>
        <p:spPr>
          <a:xfrm>
            <a:off x="628650" y="1133341"/>
            <a:ext cx="7886700" cy="5043622"/>
          </a:xfrm>
        </p:spPr>
        <p:txBody>
          <a:bodyPr>
            <a:noAutofit/>
          </a:bodyPr>
          <a:lstStyle/>
          <a:p>
            <a:r>
              <a:rPr lang="en-US" sz="3200" b="1" dirty="0">
                <a:latin typeface="Times New Roman" panose="02020603050405020304" pitchFamily="18" charset="0"/>
                <a:cs typeface="Times New Roman" panose="02020603050405020304" pitchFamily="18" charset="0"/>
              </a:rPr>
              <a:t>Side effects:</a:t>
            </a:r>
            <a:r>
              <a:rPr lang="en-US" sz="3200" dirty="0">
                <a:latin typeface="Times New Roman" panose="02020603050405020304" pitchFamily="18" charset="0"/>
                <a:cs typeface="Times New Roman" panose="02020603050405020304" pitchFamily="18" charset="0"/>
              </a:rPr>
              <a:t> these are physiological effects exerted by the chemical that are not related to the desired therapeutic effects. you must therefore be familiar with serious side effect and commonly occurring effects.</a:t>
            </a:r>
          </a:p>
          <a:p>
            <a:r>
              <a:rPr lang="en-US" sz="3200" b="1" dirty="0">
                <a:latin typeface="Times New Roman" panose="02020603050405020304" pitchFamily="18" charset="0"/>
                <a:cs typeface="Times New Roman" panose="02020603050405020304" pitchFamily="18" charset="0"/>
              </a:rPr>
              <a:t>Adverse drug reaction: </a:t>
            </a:r>
            <a:r>
              <a:rPr lang="en-US" sz="3200" dirty="0">
                <a:latin typeface="Times New Roman" panose="02020603050405020304" pitchFamily="18" charset="0"/>
                <a:cs typeface="Times New Roman" panose="02020603050405020304" pitchFamily="18" charset="0"/>
              </a:rPr>
              <a:t>this an injury occurring by taking medication .It may occur following a single dose or prolonged administration of a drug</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or result from a combination of two or more drugs. The study of ADR is known as  </a:t>
            </a:r>
            <a:r>
              <a:rPr lang="en-US" sz="3200" b="1" dirty="0">
                <a:latin typeface="Times New Roman" panose="02020603050405020304" pitchFamily="18" charset="0"/>
                <a:cs typeface="Times New Roman" panose="02020603050405020304" pitchFamily="18" charset="0"/>
              </a:rPr>
              <a:t>pharmacovigilance</a:t>
            </a:r>
            <a:r>
              <a:rPr lang="en-US" sz="3200" dirty="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1030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67107-B2BD-4A8C-B815-F6EAEE9E4CE0}"/>
              </a:ext>
            </a:extLst>
          </p:cNvPr>
          <p:cNvSpPr>
            <a:spLocks noGrp="1"/>
          </p:cNvSpPr>
          <p:nvPr>
            <p:ph type="title"/>
          </p:nvPr>
        </p:nvSpPr>
        <p:spPr>
          <a:xfrm>
            <a:off x="538498" y="142128"/>
            <a:ext cx="7886700" cy="746514"/>
          </a:xfrm>
        </p:spPr>
        <p:txBody>
          <a:bodyPr>
            <a:noAutofit/>
          </a:bodyPr>
          <a:lstStyle/>
          <a:p>
            <a:r>
              <a:rPr lang="en-US" sz="7200" b="1" dirty="0"/>
              <a:t>                      </a:t>
            </a:r>
            <a:r>
              <a:rPr lang="en-US" sz="4800" b="1" dirty="0" smtClean="0"/>
              <a:t>co-</a:t>
            </a:r>
            <a:r>
              <a:rPr lang="en-US" sz="4800" b="1" dirty="0" err="1" smtClean="0"/>
              <a:t>amoxiclav</a:t>
            </a:r>
            <a:endParaRPr lang="en-US" sz="4800" b="1" dirty="0"/>
          </a:p>
        </p:txBody>
      </p:sp>
      <p:sp>
        <p:nvSpPr>
          <p:cNvPr id="3" name="Content Placeholder 2">
            <a:extLst>
              <a:ext uri="{FF2B5EF4-FFF2-40B4-BE49-F238E27FC236}">
                <a16:creationId xmlns:a16="http://schemas.microsoft.com/office/drawing/2014/main" xmlns="" id="{46CCD1F6-4863-487B-91F7-845E057074AD}"/>
              </a:ext>
            </a:extLst>
          </p:cNvPr>
          <p:cNvSpPr>
            <a:spLocks noGrp="1"/>
          </p:cNvSpPr>
          <p:nvPr>
            <p:ph idx="1"/>
          </p:nvPr>
        </p:nvSpPr>
        <p:spPr>
          <a:xfrm>
            <a:off x="538499" y="1136300"/>
            <a:ext cx="8154740" cy="5212985"/>
          </a:xfrm>
        </p:spPr>
        <p:txBody>
          <a:bodyPr>
            <a:normAutofit/>
          </a:bodyPr>
          <a:lstStyle/>
          <a:p>
            <a:r>
              <a:rPr lang="en-US" dirty="0"/>
              <a:t>Amoxicillin ( 250mg or 500mg )can be combined with clavulanic acid (125mg) to make co- amoxiclav.</a:t>
            </a:r>
          </a:p>
          <a:p>
            <a:r>
              <a:rPr lang="en-US" dirty="0"/>
              <a:t> clavulanic acid itself has no significant anti bacteria activity but binds to beta-lactamase and there by competitively inhibits its activity hence protecting the penicillin. This potentiate the action of penicillin.</a:t>
            </a:r>
          </a:p>
          <a:p>
            <a:pPr marL="0" indent="0">
              <a:buNone/>
            </a:pPr>
            <a:r>
              <a:rPr lang="en-US" sz="3000" b="1" dirty="0"/>
              <a:t>Indication </a:t>
            </a:r>
          </a:p>
          <a:p>
            <a:pPr marL="0" indent="0">
              <a:buNone/>
            </a:pPr>
            <a:r>
              <a:rPr lang="en-US" dirty="0"/>
              <a:t>Active against beta-lactamase producing bacteria that are resistant to amoxicillin which include; staphylococcus aureus, 50% of E-coli, 15% of H. influenzae strains and klebsiella spp,</a:t>
            </a:r>
          </a:p>
          <a:p>
            <a:pPr marL="0" indent="0">
              <a:buNone/>
            </a:pPr>
            <a:endParaRPr lang="en-US" dirty="0"/>
          </a:p>
        </p:txBody>
      </p:sp>
    </p:spTree>
    <p:extLst>
      <p:ext uri="{BB962C8B-B14F-4D97-AF65-F5344CB8AC3E}">
        <p14:creationId xmlns:p14="http://schemas.microsoft.com/office/powerpoint/2010/main" val="42744351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E0AB9-B117-435F-B08E-DA4A25B7A24F}"/>
              </a:ext>
            </a:extLst>
          </p:cNvPr>
          <p:cNvSpPr>
            <a:spLocks noGrp="1"/>
          </p:cNvSpPr>
          <p:nvPr>
            <p:ph type="title"/>
          </p:nvPr>
        </p:nvSpPr>
        <p:spPr/>
        <p:txBody>
          <a:bodyPr/>
          <a:lstStyle/>
          <a:p>
            <a:r>
              <a:rPr lang="en-US" dirty="0"/>
              <a:t>          </a:t>
            </a:r>
            <a:r>
              <a:rPr lang="en-US" dirty="0" smtClean="0"/>
              <a:t> </a:t>
            </a:r>
            <a:r>
              <a:rPr lang="en-US" b="1" dirty="0"/>
              <a:t>adverse effect of penicillin's</a:t>
            </a:r>
          </a:p>
        </p:txBody>
      </p:sp>
      <p:sp>
        <p:nvSpPr>
          <p:cNvPr id="3" name="Content Placeholder 2">
            <a:extLst>
              <a:ext uri="{FF2B5EF4-FFF2-40B4-BE49-F238E27FC236}">
                <a16:creationId xmlns:a16="http://schemas.microsoft.com/office/drawing/2014/main" xmlns="" id="{115E746A-85E1-4AA5-9224-188BDCADF77D}"/>
              </a:ext>
            </a:extLst>
          </p:cNvPr>
          <p:cNvSpPr>
            <a:spLocks noGrp="1"/>
          </p:cNvSpPr>
          <p:nvPr>
            <p:ph idx="1"/>
          </p:nvPr>
        </p:nvSpPr>
        <p:spPr>
          <a:xfrm>
            <a:off x="502276" y="1455313"/>
            <a:ext cx="8293994" cy="4893972"/>
          </a:xfrm>
        </p:spPr>
        <p:txBody>
          <a:bodyPr>
            <a:normAutofit/>
          </a:bodyPr>
          <a:lstStyle/>
          <a:p>
            <a:r>
              <a:rPr lang="en-US" dirty="0"/>
              <a:t>1gE –mediated allergic reactions.</a:t>
            </a:r>
          </a:p>
          <a:p>
            <a:r>
              <a:rPr lang="en-US" dirty="0"/>
              <a:t> serum sickness.</a:t>
            </a:r>
          </a:p>
          <a:p>
            <a:r>
              <a:rPr lang="en-US" dirty="0"/>
              <a:t>Dermatological reactions e.g. </a:t>
            </a:r>
            <a:r>
              <a:rPr lang="en-US" dirty="0" err="1"/>
              <a:t>eryema</a:t>
            </a:r>
            <a:r>
              <a:rPr lang="en-US" dirty="0"/>
              <a:t> </a:t>
            </a:r>
            <a:r>
              <a:rPr lang="en-US" dirty="0" err="1" smtClean="0"/>
              <a:t>multiforme</a:t>
            </a:r>
            <a:r>
              <a:rPr lang="en-US" dirty="0" smtClean="0"/>
              <a:t>, </a:t>
            </a:r>
            <a:r>
              <a:rPr lang="en-US" dirty="0" err="1" smtClean="0"/>
              <a:t>steven</a:t>
            </a:r>
            <a:r>
              <a:rPr lang="en-US" dirty="0" smtClean="0"/>
              <a:t> </a:t>
            </a:r>
            <a:r>
              <a:rPr lang="en-US" dirty="0"/>
              <a:t>johsons syndrome and exfoliative dermatitis.</a:t>
            </a:r>
          </a:p>
          <a:p>
            <a:r>
              <a:rPr lang="en-US" dirty="0"/>
              <a:t>Neurologic reactions. </a:t>
            </a:r>
          </a:p>
          <a:p>
            <a:r>
              <a:rPr lang="en-US" dirty="0"/>
              <a:t>Gastrointestinal reactions.</a:t>
            </a:r>
          </a:p>
          <a:p>
            <a:r>
              <a:rPr lang="en-US" dirty="0"/>
              <a:t>Hepatobiliary reaction.</a:t>
            </a:r>
          </a:p>
          <a:p>
            <a:r>
              <a:rPr lang="en-US" dirty="0"/>
              <a:t>Renal reactions.</a:t>
            </a:r>
          </a:p>
        </p:txBody>
      </p:sp>
    </p:spTree>
    <p:extLst>
      <p:ext uri="{BB962C8B-B14F-4D97-AF65-F5344CB8AC3E}">
        <p14:creationId xmlns:p14="http://schemas.microsoft.com/office/powerpoint/2010/main" val="17627408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35FB96-6F52-455A-8AD0-C35699A5DEA2}"/>
              </a:ext>
            </a:extLst>
          </p:cNvPr>
          <p:cNvSpPr>
            <a:spLocks noGrp="1"/>
          </p:cNvSpPr>
          <p:nvPr>
            <p:ph idx="1"/>
          </p:nvPr>
        </p:nvSpPr>
        <p:spPr>
          <a:xfrm>
            <a:off x="540914" y="579549"/>
            <a:ext cx="8139448" cy="5731099"/>
          </a:xfrm>
        </p:spPr>
        <p:txBody>
          <a:bodyPr>
            <a:noAutofit/>
          </a:bodyPr>
          <a:lstStyle/>
          <a:p>
            <a:r>
              <a:rPr lang="en-US" sz="3200" b="1" dirty="0"/>
              <a:t>Nursing Administration</a:t>
            </a:r>
            <a:r>
              <a:rPr lang="en-US" sz="3200" dirty="0"/>
              <a:t> </a:t>
            </a:r>
          </a:p>
          <a:p>
            <a:r>
              <a:rPr lang="en-US" sz="3200" dirty="0"/>
              <a:t> </a:t>
            </a:r>
            <a:r>
              <a:rPr lang="en-US" dirty="0"/>
              <a:t>Instruct clients that penicillin V, amoxicillin, and amoxicillin-clavulanate may be taken with meals. All others should be taken with a full glass of water 1 hours before meals or 2 hours after. </a:t>
            </a:r>
          </a:p>
          <a:p>
            <a:r>
              <a:rPr lang="en-US" dirty="0"/>
              <a:t> Instruct clients to report any signs of an allergic response such as skin rash, itching, and/or hives. </a:t>
            </a:r>
          </a:p>
          <a:p>
            <a:r>
              <a:rPr lang="en-US" dirty="0"/>
              <a:t> IM injection should be done cautiously to avoid injection into a nerve or an artery. </a:t>
            </a:r>
          </a:p>
          <a:p>
            <a:r>
              <a:rPr lang="en-US" dirty="0"/>
              <a:t> Advise clients to complete the entire course of therapy regardless of presence of absence of symptoms.</a:t>
            </a:r>
          </a:p>
        </p:txBody>
      </p:sp>
    </p:spTree>
    <p:extLst>
      <p:ext uri="{BB962C8B-B14F-4D97-AF65-F5344CB8AC3E}">
        <p14:creationId xmlns:p14="http://schemas.microsoft.com/office/powerpoint/2010/main" val="16436795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E287F-5941-4B75-828E-49C5A68BF47D}"/>
              </a:ext>
            </a:extLst>
          </p:cNvPr>
          <p:cNvSpPr>
            <a:spLocks noGrp="1"/>
          </p:cNvSpPr>
          <p:nvPr>
            <p:ph type="title"/>
          </p:nvPr>
        </p:nvSpPr>
        <p:spPr>
          <a:xfrm>
            <a:off x="628650" y="365127"/>
            <a:ext cx="7886700" cy="987156"/>
          </a:xfrm>
        </p:spPr>
        <p:txBody>
          <a:bodyPr/>
          <a:lstStyle/>
          <a:p>
            <a:r>
              <a:rPr lang="en-US" dirty="0"/>
              <a:t>                  </a:t>
            </a:r>
            <a:r>
              <a:rPr lang="en-US" b="1" dirty="0"/>
              <a:t>cephalosporins</a:t>
            </a:r>
          </a:p>
        </p:txBody>
      </p:sp>
      <p:sp>
        <p:nvSpPr>
          <p:cNvPr id="3" name="Content Placeholder 2">
            <a:extLst>
              <a:ext uri="{FF2B5EF4-FFF2-40B4-BE49-F238E27FC236}">
                <a16:creationId xmlns:a16="http://schemas.microsoft.com/office/drawing/2014/main" xmlns="" id="{0A0FB927-ED58-4B4D-87E3-AA78129525F6}"/>
              </a:ext>
            </a:extLst>
          </p:cNvPr>
          <p:cNvSpPr>
            <a:spLocks noGrp="1"/>
          </p:cNvSpPr>
          <p:nvPr>
            <p:ph idx="1"/>
          </p:nvPr>
        </p:nvSpPr>
        <p:spPr>
          <a:xfrm>
            <a:off x="628650" y="1352283"/>
            <a:ext cx="7886700" cy="4824680"/>
          </a:xfrm>
        </p:spPr>
        <p:txBody>
          <a:bodyPr/>
          <a:lstStyle/>
          <a:p>
            <a:r>
              <a:rPr lang="en-US" dirty="0"/>
              <a:t>Cephalosporins are the most frequently prescribed class of antibiotics.</a:t>
            </a:r>
          </a:p>
          <a:p>
            <a:r>
              <a:rPr lang="en-US" dirty="0"/>
              <a:t>They are structurally and pharmacologically related to the penicillins. they  have a wider spectrum of activity than penicillins hence they are more expensive.</a:t>
            </a:r>
          </a:p>
          <a:p>
            <a:pPr marL="0" indent="0">
              <a:buNone/>
            </a:pPr>
            <a:r>
              <a:rPr lang="en-US" dirty="0"/>
              <a:t> </a:t>
            </a:r>
            <a:r>
              <a:rPr lang="en-US" sz="3000" b="1" dirty="0"/>
              <a:t>mechanisms of action</a:t>
            </a:r>
          </a:p>
          <a:p>
            <a:r>
              <a:rPr lang="en-US" dirty="0"/>
              <a:t>They are bactericidal, interfere with  the bacterial cell wall synthesis.</a:t>
            </a:r>
          </a:p>
        </p:txBody>
      </p:sp>
    </p:spTree>
    <p:extLst>
      <p:ext uri="{BB962C8B-B14F-4D97-AF65-F5344CB8AC3E}">
        <p14:creationId xmlns:p14="http://schemas.microsoft.com/office/powerpoint/2010/main" val="25962830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2DBCC-9B28-4C3B-AFC4-D0795757E666}"/>
              </a:ext>
            </a:extLst>
          </p:cNvPr>
          <p:cNvSpPr>
            <a:spLocks noGrp="1"/>
          </p:cNvSpPr>
          <p:nvPr>
            <p:ph type="title"/>
          </p:nvPr>
        </p:nvSpPr>
        <p:spPr>
          <a:xfrm>
            <a:off x="721217" y="184820"/>
            <a:ext cx="7794133" cy="768215"/>
          </a:xfrm>
        </p:spPr>
        <p:txBody>
          <a:bodyPr>
            <a:normAutofit/>
          </a:bodyPr>
          <a:lstStyle/>
          <a:p>
            <a:pPr algn="ctr"/>
            <a:r>
              <a:rPr lang="en-US" sz="4800" b="1" dirty="0" smtClean="0"/>
              <a:t>Classification </a:t>
            </a:r>
            <a:r>
              <a:rPr lang="en-US" sz="4800" b="1" dirty="0"/>
              <a:t>of cephalosporins</a:t>
            </a:r>
          </a:p>
        </p:txBody>
      </p:sp>
      <p:sp>
        <p:nvSpPr>
          <p:cNvPr id="3" name="Content Placeholder 2">
            <a:extLst>
              <a:ext uri="{FF2B5EF4-FFF2-40B4-BE49-F238E27FC236}">
                <a16:creationId xmlns:a16="http://schemas.microsoft.com/office/drawing/2014/main" xmlns="" id="{D8ADF44B-27E4-4E08-9FB2-6F29A38F3CB1}"/>
              </a:ext>
            </a:extLst>
          </p:cNvPr>
          <p:cNvSpPr>
            <a:spLocks noGrp="1"/>
          </p:cNvSpPr>
          <p:nvPr>
            <p:ph idx="1"/>
          </p:nvPr>
        </p:nvSpPr>
        <p:spPr>
          <a:xfrm>
            <a:off x="628649" y="1068946"/>
            <a:ext cx="8025953" cy="5563673"/>
          </a:xfrm>
        </p:spPr>
        <p:txBody>
          <a:bodyPr>
            <a:normAutofit/>
          </a:bodyPr>
          <a:lstStyle/>
          <a:p>
            <a:r>
              <a:rPr lang="en-US" dirty="0"/>
              <a:t>They are grouped in “generations” based on  their spectrum of antimicrobial activity.</a:t>
            </a:r>
          </a:p>
          <a:p>
            <a:r>
              <a:rPr lang="en-US" dirty="0"/>
              <a:t>The first cephalosporins were designated first generation while later, more extended generation cephalosporins.</a:t>
            </a:r>
          </a:p>
          <a:p>
            <a:r>
              <a:rPr lang="en-US" dirty="0"/>
              <a:t>Each newer generation of cephalosporins has a significantly</a:t>
            </a:r>
            <a:r>
              <a:rPr lang="en-US" b="1" dirty="0"/>
              <a:t> greater gram negative</a:t>
            </a:r>
            <a:r>
              <a:rPr lang="en-US" dirty="0"/>
              <a:t> </a:t>
            </a:r>
            <a:r>
              <a:rPr lang="en-US" b="1" dirty="0"/>
              <a:t>antimicrobial</a:t>
            </a:r>
            <a:r>
              <a:rPr lang="en-US" dirty="0"/>
              <a:t> properties than the preceding generation, in most cases with decreased activity against gram positive organism.</a:t>
            </a:r>
          </a:p>
          <a:p>
            <a:r>
              <a:rPr lang="en-US" dirty="0"/>
              <a:t>The newer agents have a much longer half life resulting in the decreased of dosing frequency.</a:t>
            </a:r>
          </a:p>
        </p:txBody>
      </p:sp>
    </p:spTree>
    <p:extLst>
      <p:ext uri="{BB962C8B-B14F-4D97-AF65-F5344CB8AC3E}">
        <p14:creationId xmlns:p14="http://schemas.microsoft.com/office/powerpoint/2010/main" val="21390256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FDE356-B0FE-4EE7-8407-88421B37D41E}"/>
              </a:ext>
            </a:extLst>
          </p:cNvPr>
          <p:cNvSpPr>
            <a:spLocks noGrp="1"/>
          </p:cNvSpPr>
          <p:nvPr>
            <p:ph type="title"/>
          </p:nvPr>
        </p:nvSpPr>
        <p:spPr>
          <a:xfrm>
            <a:off x="628650" y="146185"/>
            <a:ext cx="7886700" cy="768215"/>
          </a:xfrm>
        </p:spPr>
        <p:txBody>
          <a:bodyPr/>
          <a:lstStyle/>
          <a:p>
            <a:r>
              <a:rPr lang="en-US" b="1" dirty="0"/>
              <a:t> </a:t>
            </a:r>
            <a:r>
              <a:rPr lang="en-US" b="1" dirty="0" smtClean="0"/>
              <a:t>First </a:t>
            </a:r>
            <a:r>
              <a:rPr lang="en-US" b="1" dirty="0"/>
              <a:t>generation cephalosporins</a:t>
            </a:r>
          </a:p>
        </p:txBody>
      </p:sp>
      <p:sp>
        <p:nvSpPr>
          <p:cNvPr id="3" name="Content Placeholder 2">
            <a:extLst>
              <a:ext uri="{FF2B5EF4-FFF2-40B4-BE49-F238E27FC236}">
                <a16:creationId xmlns:a16="http://schemas.microsoft.com/office/drawing/2014/main" xmlns="" id="{282B600B-9282-469A-A960-273AE41F4ADC}"/>
              </a:ext>
            </a:extLst>
          </p:cNvPr>
          <p:cNvSpPr>
            <a:spLocks noGrp="1"/>
          </p:cNvSpPr>
          <p:nvPr>
            <p:ph idx="1"/>
          </p:nvPr>
        </p:nvSpPr>
        <p:spPr>
          <a:xfrm>
            <a:off x="628650" y="914400"/>
            <a:ext cx="7886700" cy="5262563"/>
          </a:xfrm>
        </p:spPr>
        <p:txBody>
          <a:bodyPr>
            <a:normAutofit lnSpcReduction="10000"/>
          </a:bodyPr>
          <a:lstStyle/>
          <a:p>
            <a:r>
              <a:rPr lang="en-US" dirty="0"/>
              <a:t>These are generally active against gram positive bacteria. They have moderate activity against gram negative bacterial. </a:t>
            </a:r>
          </a:p>
          <a:p>
            <a:r>
              <a:rPr lang="en-US" dirty="0"/>
              <a:t>They include;</a:t>
            </a:r>
          </a:p>
          <a:p>
            <a:r>
              <a:rPr lang="en-US" dirty="0"/>
              <a:t>cephalexin.</a:t>
            </a:r>
          </a:p>
          <a:p>
            <a:r>
              <a:rPr lang="en-US" dirty="0"/>
              <a:t>Cephaloridine</a:t>
            </a:r>
          </a:p>
          <a:p>
            <a:r>
              <a:rPr lang="en-US" dirty="0"/>
              <a:t>Cephalothin</a:t>
            </a:r>
          </a:p>
          <a:p>
            <a:r>
              <a:rPr lang="en-US" dirty="0"/>
              <a:t>Cephapirin</a:t>
            </a:r>
          </a:p>
          <a:p>
            <a:r>
              <a:rPr lang="en-US" dirty="0"/>
              <a:t>Cefazolin</a:t>
            </a:r>
          </a:p>
          <a:p>
            <a:r>
              <a:rPr lang="en-US" dirty="0"/>
              <a:t>Cephradine</a:t>
            </a:r>
          </a:p>
          <a:p>
            <a:r>
              <a:rPr lang="en-US" dirty="0"/>
              <a:t>Cefadroxil.</a:t>
            </a:r>
          </a:p>
          <a:p>
            <a:endParaRPr lang="en-US" dirty="0"/>
          </a:p>
        </p:txBody>
      </p:sp>
    </p:spTree>
    <p:extLst>
      <p:ext uri="{BB962C8B-B14F-4D97-AF65-F5344CB8AC3E}">
        <p14:creationId xmlns:p14="http://schemas.microsoft.com/office/powerpoint/2010/main" val="20918800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83BCA-589F-46D9-8FA2-F1E0D264FE2C}"/>
              </a:ext>
            </a:extLst>
          </p:cNvPr>
          <p:cNvSpPr>
            <a:spLocks noGrp="1"/>
          </p:cNvSpPr>
          <p:nvPr>
            <p:ph type="title"/>
          </p:nvPr>
        </p:nvSpPr>
        <p:spPr>
          <a:xfrm>
            <a:off x="628650" y="90153"/>
            <a:ext cx="7886700" cy="978794"/>
          </a:xfrm>
        </p:spPr>
        <p:txBody>
          <a:bodyPr/>
          <a:lstStyle/>
          <a:p>
            <a:r>
              <a:rPr lang="en-US" dirty="0"/>
              <a:t> </a:t>
            </a:r>
            <a:r>
              <a:rPr lang="en-US" b="1" dirty="0"/>
              <a:t>second generation cephalosporin</a:t>
            </a:r>
          </a:p>
        </p:txBody>
      </p:sp>
      <p:sp>
        <p:nvSpPr>
          <p:cNvPr id="3" name="Content Placeholder 2">
            <a:extLst>
              <a:ext uri="{FF2B5EF4-FFF2-40B4-BE49-F238E27FC236}">
                <a16:creationId xmlns:a16="http://schemas.microsoft.com/office/drawing/2014/main" xmlns="" id="{BDF1FC75-C1EC-432D-8955-B378CC538ECD}"/>
              </a:ext>
            </a:extLst>
          </p:cNvPr>
          <p:cNvSpPr>
            <a:spLocks noGrp="1"/>
          </p:cNvSpPr>
          <p:nvPr>
            <p:ph idx="1"/>
          </p:nvPr>
        </p:nvSpPr>
        <p:spPr>
          <a:xfrm>
            <a:off x="628650" y="978794"/>
            <a:ext cx="8077468" cy="5198169"/>
          </a:xfrm>
        </p:spPr>
        <p:txBody>
          <a:bodyPr>
            <a:normAutofit/>
          </a:bodyPr>
          <a:lstStyle/>
          <a:p>
            <a:r>
              <a:rPr lang="en-US" dirty="0"/>
              <a:t>They have a greater gram-negative spectrum eg H.influenza n. gonorrhea, E.coli, shigella.</a:t>
            </a:r>
          </a:p>
          <a:p>
            <a:r>
              <a:rPr lang="en-US" dirty="0"/>
              <a:t>Also some gram-positive organism e.g. clostridium, staphylococcus,  streptococcus and pneumococcus.</a:t>
            </a:r>
          </a:p>
          <a:p>
            <a:r>
              <a:rPr lang="en-US" dirty="0"/>
              <a:t>they are more resistant to beta lactamase.</a:t>
            </a:r>
          </a:p>
          <a:p>
            <a:pPr marL="0" indent="0">
              <a:buNone/>
            </a:pPr>
            <a:r>
              <a:rPr lang="en-US" b="1" dirty="0"/>
              <a:t>Indication</a:t>
            </a:r>
          </a:p>
          <a:p>
            <a:r>
              <a:rPr lang="en-US" dirty="0"/>
              <a:t>Upper and lower respiratory tract infection</a:t>
            </a:r>
          </a:p>
          <a:p>
            <a:r>
              <a:rPr lang="en-US" dirty="0"/>
              <a:t>Sinusitis</a:t>
            </a:r>
          </a:p>
          <a:p>
            <a:r>
              <a:rPr lang="en-US" dirty="0"/>
              <a:t>Otitis media</a:t>
            </a:r>
          </a:p>
        </p:txBody>
      </p:sp>
    </p:spTree>
    <p:extLst>
      <p:ext uri="{BB962C8B-B14F-4D97-AF65-F5344CB8AC3E}">
        <p14:creationId xmlns:p14="http://schemas.microsoft.com/office/powerpoint/2010/main" val="3849639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2A073-9716-473E-961C-EC53D6BA7FFA}"/>
              </a:ext>
            </a:extLst>
          </p:cNvPr>
          <p:cNvSpPr>
            <a:spLocks noGrp="1"/>
          </p:cNvSpPr>
          <p:nvPr>
            <p:ph type="title"/>
          </p:nvPr>
        </p:nvSpPr>
        <p:spPr>
          <a:xfrm>
            <a:off x="628650" y="115908"/>
            <a:ext cx="7886700" cy="1072501"/>
          </a:xfrm>
        </p:spPr>
        <p:txBody>
          <a:bodyPr/>
          <a:lstStyle/>
          <a:p>
            <a:r>
              <a:rPr lang="en-US" b="1" dirty="0"/>
              <a:t>Third generation cephalosporins</a:t>
            </a:r>
          </a:p>
        </p:txBody>
      </p:sp>
      <p:sp>
        <p:nvSpPr>
          <p:cNvPr id="3" name="Content Placeholder 2">
            <a:extLst>
              <a:ext uri="{FF2B5EF4-FFF2-40B4-BE49-F238E27FC236}">
                <a16:creationId xmlns:a16="http://schemas.microsoft.com/office/drawing/2014/main" xmlns="" id="{DFBEA20C-EEF4-4D96-93FF-B4545A266D12}"/>
              </a:ext>
            </a:extLst>
          </p:cNvPr>
          <p:cNvSpPr>
            <a:spLocks noGrp="1"/>
          </p:cNvSpPr>
          <p:nvPr>
            <p:ph idx="1"/>
          </p:nvPr>
        </p:nvSpPr>
        <p:spPr>
          <a:xfrm>
            <a:off x="628650" y="1378039"/>
            <a:ext cx="7886700" cy="4798924"/>
          </a:xfrm>
        </p:spPr>
        <p:txBody>
          <a:bodyPr>
            <a:normAutofit/>
          </a:bodyPr>
          <a:lstStyle/>
          <a:p>
            <a:r>
              <a:rPr lang="en-US" dirty="0"/>
              <a:t>They are especially better than SECOND AND FIRST generation cephalosporin against gram negative bacteria.</a:t>
            </a:r>
          </a:p>
          <a:p>
            <a:r>
              <a:rPr lang="en-US" dirty="0"/>
              <a:t>These are;</a:t>
            </a:r>
          </a:p>
          <a:p>
            <a:r>
              <a:rPr lang="en-US" dirty="0"/>
              <a:t>Cefriaxone</a:t>
            </a:r>
          </a:p>
          <a:p>
            <a:r>
              <a:rPr lang="en-US" dirty="0"/>
              <a:t>Cefperazone</a:t>
            </a:r>
          </a:p>
          <a:p>
            <a:r>
              <a:rPr lang="en-US" dirty="0"/>
              <a:t>Cefotaxime</a:t>
            </a:r>
          </a:p>
          <a:p>
            <a:r>
              <a:rPr lang="en-US" dirty="0"/>
              <a:t>Ceftazidine</a:t>
            </a:r>
          </a:p>
          <a:p>
            <a:r>
              <a:rPr lang="en-US" dirty="0"/>
              <a:t>Cefodizime</a:t>
            </a:r>
          </a:p>
          <a:p>
            <a:endParaRPr lang="en-US" dirty="0"/>
          </a:p>
        </p:txBody>
      </p:sp>
    </p:spTree>
    <p:extLst>
      <p:ext uri="{BB962C8B-B14F-4D97-AF65-F5344CB8AC3E}">
        <p14:creationId xmlns:p14="http://schemas.microsoft.com/office/powerpoint/2010/main" val="36387033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930AB-B210-48EF-A0E3-B254BC197427}"/>
              </a:ext>
            </a:extLst>
          </p:cNvPr>
          <p:cNvSpPr>
            <a:spLocks noGrp="1"/>
          </p:cNvSpPr>
          <p:nvPr>
            <p:ph type="title"/>
          </p:nvPr>
        </p:nvSpPr>
        <p:spPr>
          <a:xfrm>
            <a:off x="628650" y="141669"/>
            <a:ext cx="7886700" cy="682581"/>
          </a:xfrm>
        </p:spPr>
        <p:txBody>
          <a:bodyPr>
            <a:normAutofit fontScale="90000"/>
          </a:bodyPr>
          <a:lstStyle/>
          <a:p>
            <a:r>
              <a:rPr lang="en-US" b="1" dirty="0"/>
              <a:t>Fourth generation cephalosporin</a:t>
            </a:r>
          </a:p>
        </p:txBody>
      </p:sp>
      <p:sp>
        <p:nvSpPr>
          <p:cNvPr id="3" name="Content Placeholder 2">
            <a:extLst>
              <a:ext uri="{FF2B5EF4-FFF2-40B4-BE49-F238E27FC236}">
                <a16:creationId xmlns:a16="http://schemas.microsoft.com/office/drawing/2014/main" xmlns="" id="{0557F8B6-6ED7-45A0-B9E7-F0EDC04B0C06}"/>
              </a:ext>
            </a:extLst>
          </p:cNvPr>
          <p:cNvSpPr>
            <a:spLocks noGrp="1"/>
          </p:cNvSpPr>
          <p:nvPr>
            <p:ph idx="1"/>
          </p:nvPr>
        </p:nvSpPr>
        <p:spPr>
          <a:xfrm>
            <a:off x="628650" y="824250"/>
            <a:ext cx="7886700" cy="5352713"/>
          </a:xfrm>
        </p:spPr>
        <p:txBody>
          <a:bodyPr>
            <a:normAutofit/>
          </a:bodyPr>
          <a:lstStyle/>
          <a:p>
            <a:r>
              <a:rPr lang="en-US" dirty="0"/>
              <a:t>These drugs are very good against both gram positive and gram negative bacteria</a:t>
            </a:r>
          </a:p>
          <a:p>
            <a:r>
              <a:rPr lang="en-US" dirty="0"/>
              <a:t>Examples ;</a:t>
            </a:r>
          </a:p>
          <a:p>
            <a:r>
              <a:rPr lang="en-US" dirty="0"/>
              <a:t>Cefepime</a:t>
            </a:r>
          </a:p>
          <a:p>
            <a:r>
              <a:rPr lang="en-US" dirty="0"/>
              <a:t>Cefditoren and loracarbef.</a:t>
            </a:r>
          </a:p>
          <a:p>
            <a:pPr marL="0" indent="0">
              <a:buNone/>
            </a:pPr>
            <a:r>
              <a:rPr lang="en-US" b="1" dirty="0"/>
              <a:t>Pharmacokinetic of cephalosporins </a:t>
            </a:r>
          </a:p>
          <a:p>
            <a:pPr marL="0" indent="0">
              <a:buNone/>
            </a:pPr>
            <a:r>
              <a:rPr lang="en-US" dirty="0"/>
              <a:t>Usually given parenterally, though few may be given orally e.g.</a:t>
            </a:r>
          </a:p>
          <a:p>
            <a:pPr lvl="1"/>
            <a:r>
              <a:rPr lang="en-US" sz="2800" dirty="0" smtClean="0"/>
              <a:t>Cephalexin</a:t>
            </a:r>
            <a:endParaRPr lang="en-US" sz="2800" dirty="0"/>
          </a:p>
          <a:p>
            <a:pPr lvl="1"/>
            <a:r>
              <a:rPr lang="en-US" sz="2800" dirty="0" err="1" smtClean="0"/>
              <a:t>cephradine</a:t>
            </a:r>
            <a:endParaRPr lang="en-US" sz="2800" dirty="0"/>
          </a:p>
          <a:p>
            <a:pPr lvl="1"/>
            <a:r>
              <a:rPr lang="en-US" sz="2800" dirty="0" err="1" smtClean="0"/>
              <a:t>cefadroxil</a:t>
            </a:r>
            <a:endParaRPr lang="en-US" sz="2800" dirty="0"/>
          </a:p>
        </p:txBody>
      </p:sp>
    </p:spTree>
    <p:extLst>
      <p:ext uri="{BB962C8B-B14F-4D97-AF65-F5344CB8AC3E}">
        <p14:creationId xmlns:p14="http://schemas.microsoft.com/office/powerpoint/2010/main" val="37781867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664360-BC78-4750-AB53-DABA432611C5}"/>
              </a:ext>
            </a:extLst>
          </p:cNvPr>
          <p:cNvSpPr>
            <a:spLocks noGrp="1"/>
          </p:cNvSpPr>
          <p:nvPr>
            <p:ph idx="1"/>
          </p:nvPr>
        </p:nvSpPr>
        <p:spPr>
          <a:xfrm>
            <a:off x="628650" y="180304"/>
            <a:ext cx="8103226" cy="6478073"/>
          </a:xfrm>
        </p:spPr>
        <p:txBody>
          <a:bodyPr>
            <a:noAutofit/>
          </a:bodyPr>
          <a:lstStyle/>
          <a:p>
            <a:pPr marL="0" indent="0">
              <a:buNone/>
            </a:pPr>
            <a:r>
              <a:rPr lang="en-US" sz="3200" b="1" dirty="0"/>
              <a:t>Distribution- </a:t>
            </a:r>
            <a:r>
              <a:rPr lang="en-US" sz="3200" dirty="0"/>
              <a:t>Wide distribution because of lipid solubility</a:t>
            </a:r>
            <a:r>
              <a:rPr lang="en-US" sz="3200" b="1" dirty="0"/>
              <a:t>.</a:t>
            </a:r>
          </a:p>
          <a:p>
            <a:pPr marL="0" indent="0">
              <a:buNone/>
            </a:pPr>
            <a:r>
              <a:rPr lang="en-US" sz="3200" b="1" dirty="0"/>
              <a:t>Metabolism- </a:t>
            </a:r>
            <a:r>
              <a:rPr lang="en-US" sz="3200" dirty="0"/>
              <a:t>in the liver with half life of 1-4 hours.</a:t>
            </a:r>
          </a:p>
          <a:p>
            <a:pPr marL="0" indent="0">
              <a:buNone/>
            </a:pPr>
            <a:r>
              <a:rPr lang="en-US" sz="3200" b="1" dirty="0"/>
              <a:t>Excretion- </a:t>
            </a:r>
            <a:r>
              <a:rPr lang="en-US" sz="3200" dirty="0"/>
              <a:t> excreted unchanged in urine especially tubular secretion.</a:t>
            </a:r>
          </a:p>
          <a:p>
            <a:r>
              <a:rPr lang="en-US" sz="3200" dirty="0"/>
              <a:t>Dosage should be reduced for patients with renal impairment.</a:t>
            </a:r>
          </a:p>
          <a:p>
            <a:r>
              <a:rPr lang="en-US" sz="3200" dirty="0"/>
              <a:t>Active excretion in the kidneys can be blocked by probenecid.</a:t>
            </a:r>
          </a:p>
          <a:p>
            <a:pPr marL="0" indent="0">
              <a:buNone/>
            </a:pPr>
            <a:r>
              <a:rPr lang="en-US" sz="3200" b="1" dirty="0"/>
              <a:t>Indication; </a:t>
            </a:r>
            <a:r>
              <a:rPr lang="en-US" sz="3200" dirty="0"/>
              <a:t>Septicemia, Pneumonia, Meningitis, Biliary tract infection, Peritonitis, Urinary tract infection, sinusitis</a:t>
            </a:r>
          </a:p>
        </p:txBody>
      </p:sp>
    </p:spTree>
    <p:extLst>
      <p:ext uri="{BB962C8B-B14F-4D97-AF65-F5344CB8AC3E}">
        <p14:creationId xmlns:p14="http://schemas.microsoft.com/office/powerpoint/2010/main" val="2752840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5911</TotalTime>
  <Words>24806</Words>
  <Application>Microsoft Office PowerPoint</Application>
  <PresentationFormat>On-screen Show (4:3)</PresentationFormat>
  <Paragraphs>2490</Paragraphs>
  <Slides>385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385</vt:i4>
      </vt:variant>
    </vt:vector>
  </HeadingPairs>
  <TitlesOfParts>
    <vt:vector size="393" baseType="lpstr">
      <vt:lpstr>Aharoni</vt:lpstr>
      <vt:lpstr>Arial</vt:lpstr>
      <vt:lpstr>Calibri</vt:lpstr>
      <vt:lpstr>Calibri Light</vt:lpstr>
      <vt:lpstr>Comic Sans MS</vt:lpstr>
      <vt:lpstr>Times New Roman</vt:lpstr>
      <vt:lpstr>Wingdings</vt:lpstr>
      <vt:lpstr>Office Theme</vt:lpstr>
      <vt:lpstr>PHARMACOLOGY</vt:lpstr>
      <vt:lpstr>                                 Objective</vt:lpstr>
      <vt:lpstr>INTRODUCTION TO PHARMACOLOGY</vt:lpstr>
      <vt:lpstr>                 Terminology</vt:lpstr>
      <vt:lpstr> Cont’</vt:lpstr>
      <vt:lpstr>PowerPoint Presentation</vt:lpstr>
      <vt:lpstr>Conti.</vt:lpstr>
      <vt:lpstr>    drug reactions and interactions</vt:lpstr>
      <vt:lpstr>PowerPoint Presentation</vt:lpstr>
      <vt:lpstr>Conti.</vt:lpstr>
      <vt:lpstr>Cont.</vt:lpstr>
      <vt:lpstr>PowerPoint Presentation</vt:lpstr>
      <vt:lpstr> cont.</vt:lpstr>
      <vt:lpstr>PowerPoint Presentation</vt:lpstr>
      <vt:lpstr>Cont.</vt:lpstr>
      <vt:lpstr>Types dependence: </vt:lpstr>
      <vt:lpstr>Cont.</vt:lpstr>
      <vt:lpstr>                   drug development</vt:lpstr>
      <vt:lpstr>Conti.</vt:lpstr>
      <vt:lpstr>Conti.</vt:lpstr>
      <vt:lpstr>sources of drugs</vt:lpstr>
      <vt:lpstr>Conti.</vt:lpstr>
      <vt:lpstr>Conti.</vt:lpstr>
      <vt:lpstr>Conti.</vt:lpstr>
      <vt:lpstr>                           uses of drugs</vt:lpstr>
      <vt:lpstr>drug nomenclature</vt:lpstr>
      <vt:lpstr>Cont’</vt:lpstr>
      <vt:lpstr>Conti.</vt:lpstr>
      <vt:lpstr> example of drugs chemical name, generic name and trade name.</vt:lpstr>
      <vt:lpstr> two major methods of dispensing drugs</vt:lpstr>
      <vt:lpstr>Patients education -about OTC drugs</vt:lpstr>
      <vt:lpstr> patients  education  about drugs –prescription drugs </vt:lpstr>
      <vt:lpstr>pharmacokinetics </vt:lpstr>
      <vt:lpstr>PowerPoint Presentation</vt:lpstr>
      <vt:lpstr> factors affecting absorption</vt:lpstr>
      <vt:lpstr>Factors influencing drug administration</vt:lpstr>
      <vt:lpstr>Routes of drug administration</vt:lpstr>
      <vt:lpstr>Factors to consider when choosing the route of drug administration</vt:lpstr>
      <vt:lpstr>Conti.</vt:lpstr>
      <vt:lpstr>Conti.</vt:lpstr>
      <vt:lpstr>Biological membranes which limit the distribution of drugs</vt:lpstr>
      <vt:lpstr>metabolism</vt:lpstr>
      <vt:lpstr>Factors influencing metabolism</vt:lpstr>
      <vt:lpstr>Enzyme induction or inhibition</vt:lpstr>
      <vt:lpstr> conti.</vt:lpstr>
      <vt:lpstr>Cont’</vt:lpstr>
      <vt:lpstr>PowerPoint Presentation</vt:lpstr>
      <vt:lpstr>Pharmacodynamics/mechanism of action</vt:lpstr>
      <vt:lpstr>Cont’</vt:lpstr>
      <vt:lpstr>Drug interactions</vt:lpstr>
      <vt:lpstr>Conti.</vt:lpstr>
      <vt:lpstr>antagonism</vt:lpstr>
      <vt:lpstr>Administration of medication</vt:lpstr>
      <vt:lpstr> Principles of drug administration</vt:lpstr>
      <vt:lpstr> Conti.</vt:lpstr>
      <vt:lpstr>Conti.</vt:lpstr>
      <vt:lpstr>Right drug</vt:lpstr>
      <vt:lpstr>PowerPoint Presentation</vt:lpstr>
      <vt:lpstr>PowerPoint Presentation</vt:lpstr>
      <vt:lpstr>PowerPoint Presentation</vt:lpstr>
      <vt:lpstr>PowerPoint Presentation</vt:lpstr>
      <vt:lpstr>PowerPoint Presentation</vt:lpstr>
      <vt:lpstr>PowerPoint Presentation</vt:lpstr>
      <vt:lpstr>          Medication in children</vt:lpstr>
      <vt:lpstr>               Medication errors</vt:lpstr>
      <vt:lpstr>                     Drug records</vt:lpstr>
      <vt:lpstr>                           Drug storage</vt:lpstr>
      <vt:lpstr>PowerPoint Presentation</vt:lpstr>
      <vt:lpstr>Stock control</vt:lpstr>
      <vt:lpstr>Cont’</vt:lpstr>
      <vt:lpstr>Classification of drugs</vt:lpstr>
      <vt:lpstr>PowerPoint Presentation</vt:lpstr>
      <vt:lpstr>Antibiotics/anti-infective agents </vt:lpstr>
      <vt:lpstr>Antibiotics/anti- infective agents</vt:lpstr>
      <vt:lpstr>Classification of antibiotics</vt:lpstr>
      <vt:lpstr>Beta –lactam antibiotics</vt:lpstr>
      <vt:lpstr>Penicillins</vt:lpstr>
      <vt:lpstr>Mechanism of action</vt:lpstr>
      <vt:lpstr>Mechanism  of bacterial resistance</vt:lpstr>
      <vt:lpstr>                      Pharmacokinetics</vt:lpstr>
      <vt:lpstr>                  Benzyl penicillin G</vt:lpstr>
      <vt:lpstr>Indication for penicillin G</vt:lpstr>
      <vt:lpstr>                       Cloxacillin</vt:lpstr>
      <vt:lpstr>PowerPoint Presentation</vt:lpstr>
      <vt:lpstr>Ampicillin</vt:lpstr>
      <vt:lpstr>                                                                                       Indications                    </vt:lpstr>
      <vt:lpstr>PowerPoint Presentation</vt:lpstr>
      <vt:lpstr>amoxicillin</vt:lpstr>
      <vt:lpstr>  dosage</vt:lpstr>
      <vt:lpstr>                      co-amoxiclav</vt:lpstr>
      <vt:lpstr>           adverse effect of penicillin's</vt:lpstr>
      <vt:lpstr>PowerPoint Presentation</vt:lpstr>
      <vt:lpstr>                  cephalosporins</vt:lpstr>
      <vt:lpstr>Classification of cephalosporins</vt:lpstr>
      <vt:lpstr> First generation cephalosporins</vt:lpstr>
      <vt:lpstr> second generation cephalosporin</vt:lpstr>
      <vt:lpstr>Third generation cephalosporins</vt:lpstr>
      <vt:lpstr>Fourth generation cephalosporin</vt:lpstr>
      <vt:lpstr>PowerPoint Presentation</vt:lpstr>
      <vt:lpstr>Unwanted effects of cephalosporins</vt:lpstr>
      <vt:lpstr>Drug interactions </vt:lpstr>
      <vt:lpstr>Ceftriaxone (Rocephin)</vt:lpstr>
      <vt:lpstr>PowerPoint Presentation</vt:lpstr>
      <vt:lpstr>                    Tetracyclines</vt:lpstr>
      <vt:lpstr>                  pharmacokinetics</vt:lpstr>
      <vt:lpstr>pharmacodynamics</vt:lpstr>
      <vt:lpstr>aminoglycosides</vt:lpstr>
      <vt:lpstr>                                                     Pharmacodynamics/mechanism of action</vt:lpstr>
      <vt:lpstr>Unwanted effects </vt:lpstr>
      <vt:lpstr>Cont’</vt:lpstr>
      <vt:lpstr>Gentamycin</vt:lpstr>
      <vt:lpstr>Cont’          </vt:lpstr>
      <vt:lpstr>Cont’</vt:lpstr>
      <vt:lpstr>                           quinolones </vt:lpstr>
      <vt:lpstr>Pharmacodynamics </vt:lpstr>
      <vt:lpstr>Pharmacokinetics</vt:lpstr>
      <vt:lpstr>Adverse effects</vt:lpstr>
      <vt:lpstr>contraindication                                         </vt:lpstr>
      <vt:lpstr>Cont’</vt:lpstr>
      <vt:lpstr> drug interactions</vt:lpstr>
      <vt:lpstr>ciprofloxacin</vt:lpstr>
      <vt:lpstr>Interactions Medication/Food Interactions Nursing Interventions/Client Education </vt:lpstr>
      <vt:lpstr>                                                                                                                                                                                                                                             Nursing Administration </vt:lpstr>
      <vt:lpstr>Macrolides</vt:lpstr>
      <vt:lpstr>pharmacokinetics</vt:lpstr>
      <vt:lpstr>PowerPoint Presentation</vt:lpstr>
      <vt:lpstr>PowerPoint Presentation</vt:lpstr>
      <vt:lpstr>Cont’</vt:lpstr>
      <vt:lpstr>erythromycin</vt:lpstr>
      <vt:lpstr>PowerPoint Presentation</vt:lpstr>
      <vt:lpstr>                                                                      Dosage and route of administration                         </vt:lpstr>
      <vt:lpstr>PowerPoint Presentation</vt:lpstr>
      <vt:lpstr>Azithromycin </vt:lpstr>
      <vt:lpstr>Sulphonamide</vt:lpstr>
      <vt:lpstr> pharmacokinetics</vt:lpstr>
      <vt:lpstr>PowerPoint Presentation</vt:lpstr>
      <vt:lpstr>Cont’</vt:lpstr>
      <vt:lpstr>Cont’</vt:lpstr>
      <vt:lpstr> Cotrimoxazole(sulphonamides 400mg/trimethoprim 80mg)</vt:lpstr>
      <vt:lpstr>Indications </vt:lpstr>
      <vt:lpstr>Drug Interactions Medication/Food Interactions Nursing Interventions/Client Education </vt:lpstr>
      <vt:lpstr>Cont’</vt:lpstr>
      <vt:lpstr>AZOLES</vt:lpstr>
      <vt:lpstr>Metronidazole</vt:lpstr>
      <vt:lpstr>Cont’</vt:lpstr>
      <vt:lpstr>PowerPoint Presentation</vt:lpstr>
      <vt:lpstr>Cont’</vt:lpstr>
      <vt:lpstr>Dosage and route of administration</vt:lpstr>
      <vt:lpstr>Complications Side/Adverse Effects Nursing Interventions/Client Education</vt:lpstr>
      <vt:lpstr>Contraindications/Precautions</vt:lpstr>
      <vt:lpstr>Interactions</vt:lpstr>
      <vt:lpstr>PowerPoint Presentation</vt:lpstr>
      <vt:lpstr>Chloramphenicol</vt:lpstr>
      <vt:lpstr>Pharmacokinetics</vt:lpstr>
      <vt:lpstr>PowerPoint Presentation</vt:lpstr>
      <vt:lpstr> clinical uses</vt:lpstr>
      <vt:lpstr>Adverse reactions</vt:lpstr>
      <vt:lpstr>Cont’</vt:lpstr>
      <vt:lpstr>Anti mycobacterial agents (anti-tuberculosis)</vt:lpstr>
      <vt:lpstr> anti-TB conti’</vt:lpstr>
      <vt:lpstr>Anti TB  cont.’</vt:lpstr>
      <vt:lpstr>Isoniazid</vt:lpstr>
      <vt:lpstr>isoniazid cont.’</vt:lpstr>
      <vt:lpstr>Complications Side/Adverse Effects Nursing Interventions/Client Education</vt:lpstr>
      <vt:lpstr>Cont’</vt:lpstr>
      <vt:lpstr>PowerPoint Presentation</vt:lpstr>
      <vt:lpstr>Interactions cont.’</vt:lpstr>
      <vt:lpstr>Nursing Administration</vt:lpstr>
      <vt:lpstr>rifampicin </vt:lpstr>
      <vt:lpstr>pharmacokinetics</vt:lpstr>
      <vt:lpstr>PowerPoint Presentation</vt:lpstr>
      <vt:lpstr>Cont’</vt:lpstr>
      <vt:lpstr>Cont’</vt:lpstr>
      <vt:lpstr>Nursing Evaluation of Medication Effectiveness</vt:lpstr>
      <vt:lpstr>ethambutol</vt:lpstr>
      <vt:lpstr>Unwanted effects</vt:lpstr>
      <vt:lpstr>pyrazinamide</vt:lpstr>
      <vt:lpstr>Dapsone </vt:lpstr>
      <vt:lpstr>Unwanted effects</vt:lpstr>
      <vt:lpstr>ANTI-FUNGAL DRUGS</vt:lpstr>
      <vt:lpstr>ANTI-FUNGAL DRUGS</vt:lpstr>
      <vt:lpstr>Therapeutic Uses</vt:lpstr>
      <vt:lpstr>Classification of anti fungal drugs</vt:lpstr>
      <vt:lpstr>PowerPoint Presentation</vt:lpstr>
      <vt:lpstr>                      Therapeutic uses</vt:lpstr>
      <vt:lpstr>                   Amphotericin B</vt:lpstr>
      <vt:lpstr>Therapeutic Uses</vt:lpstr>
      <vt:lpstr> side/ adverse reactions</vt:lpstr>
      <vt:lpstr>Cont’</vt:lpstr>
      <vt:lpstr>                ketoconazole</vt:lpstr>
      <vt:lpstr>Contraindications/Precautions</vt:lpstr>
      <vt:lpstr>PowerPoint Presentation</vt:lpstr>
      <vt:lpstr>Systemic infection for mucocutaneous infections</vt:lpstr>
      <vt:lpstr>Topical anti fungal</vt:lpstr>
      <vt:lpstr>Antiviral agents</vt:lpstr>
      <vt:lpstr>                     Antiviral agents</vt:lpstr>
      <vt:lpstr>         Antiviral and antiretroviral cont.’</vt:lpstr>
      <vt:lpstr>Antiviral and antiretroviral agents  </vt:lpstr>
      <vt:lpstr>Acyclovir</vt:lpstr>
      <vt:lpstr>PowerPoint Presentation</vt:lpstr>
      <vt:lpstr>Complications Side/Adverse Effects Nursing Interventions/Client education</vt:lpstr>
      <vt:lpstr>Complications Side/Adverse Effects Nursing Interventions/Client education cont.’</vt:lpstr>
      <vt:lpstr>Interactions Medication/Food Interactions Nursing Interventions/Client Education</vt:lpstr>
      <vt:lpstr>Nursing Administration</vt:lpstr>
      <vt:lpstr>Nursing administration</vt:lpstr>
      <vt:lpstr>Antiretroviral drugs</vt:lpstr>
      <vt:lpstr>five goals of ART</vt:lpstr>
      <vt:lpstr>Mechanism of action of ARVs</vt:lpstr>
      <vt:lpstr>PowerPoint Presentation</vt:lpstr>
      <vt:lpstr>                        ZIDOVUDINE  (RETROVIR) </vt:lpstr>
      <vt:lpstr>Expected Pharmacological Action </vt:lpstr>
      <vt:lpstr>Side/Adverse Effects Nursing Interventions/Client Education</vt:lpstr>
      <vt:lpstr>Cont’</vt:lpstr>
      <vt:lpstr>Medication/Food Interactions Nursing Interventions/Client Education</vt:lpstr>
      <vt:lpstr>Cont’</vt:lpstr>
      <vt:lpstr>Nursing Administration </vt:lpstr>
      <vt:lpstr>Non-nucleoside reverse transcriptase inhibitors (NNRTI s) </vt:lpstr>
      <vt:lpstr>Cont’</vt:lpstr>
      <vt:lpstr>Complications Side/Adverse Effects Nursing Interventions/Client Education</vt:lpstr>
      <vt:lpstr>PowerPoint Presentation</vt:lpstr>
      <vt:lpstr>Medication/Food Interactions Nursing Interventions/Client Education</vt:lpstr>
      <vt:lpstr>Cont’ </vt:lpstr>
      <vt:lpstr>Protease inhibitors</vt:lpstr>
      <vt:lpstr>Cont’</vt:lpstr>
      <vt:lpstr>Side/Adverse Effects Nursing Interventions/Client Education</vt:lpstr>
      <vt:lpstr>Cont’</vt:lpstr>
      <vt:lpstr>Medication/Food Interactions Nursing Interventions/Client Education</vt:lpstr>
      <vt:lpstr>Entry/fusion inhibitors</vt:lpstr>
      <vt:lpstr>Standard 1st line regime for adults in Kenya</vt:lpstr>
      <vt:lpstr>ANALGESICS, NON STEROIDAL ANTI INFLAMMATORY DRUGS(NSAIDS)</vt:lpstr>
      <vt:lpstr> ANALGESICS, NON STEROIDAL ANTI INFLAMMATORY DRUGS(NSAIDS)</vt:lpstr>
      <vt:lpstr>                 NSAIDs cont.’</vt:lpstr>
      <vt:lpstr>PowerPoint Presentation</vt:lpstr>
      <vt:lpstr>Cont’ </vt:lpstr>
      <vt:lpstr>Side/Adverse Effects Nursing Interventions/Client Education</vt:lpstr>
      <vt:lpstr>PowerPoint Presentation</vt:lpstr>
      <vt:lpstr>Complication and adverse effects cont.’</vt:lpstr>
      <vt:lpstr>Contraindications for aspirin and other 1st generation NSAIDs include</vt:lpstr>
      <vt:lpstr>                            acetaminophen</vt:lpstr>
      <vt:lpstr>complications Side/Adverse Effects Nursing Interventions/Client Education</vt:lpstr>
      <vt:lpstr>Medication/Food Interactions Nursing Interventions/Client Education</vt:lpstr>
      <vt:lpstr>Opioid analgesics/narcotic analgesics</vt:lpstr>
      <vt:lpstr>                                                                                   Mechanism of action</vt:lpstr>
      <vt:lpstr>PowerPoint Presentation</vt:lpstr>
      <vt:lpstr>PowerPoint Presentation</vt:lpstr>
      <vt:lpstr>PowerPoint Presentation</vt:lpstr>
      <vt:lpstr>Adverse effects cont.’</vt:lpstr>
      <vt:lpstr>PowerPoint Presentation</vt:lpstr>
      <vt:lpstr>Contraindications/Precautions</vt:lpstr>
      <vt:lpstr>Use cautiously with:</vt:lpstr>
      <vt:lpstr>Opioid agonist-antagonist</vt:lpstr>
      <vt:lpstr>                                                                                                                                                                                                                                                                                                                       opioid agonist- antagonist cont.’ </vt:lpstr>
      <vt:lpstr>Side effects</vt:lpstr>
      <vt:lpstr>Interactions medication/Food Interactions Nursing Interventions/Client Education</vt:lpstr>
      <vt:lpstr>Opioid antagonist</vt:lpstr>
      <vt:lpstr>Opioid antagonist cont.’</vt:lpstr>
      <vt:lpstr>Opioid antagonist cont.’</vt:lpstr>
      <vt:lpstr>PowerPoint Presentation</vt:lpstr>
      <vt:lpstr>Cont’</vt:lpstr>
      <vt:lpstr>Expected Pharmacological Action </vt:lpstr>
      <vt:lpstr>Cont’</vt:lpstr>
      <vt:lpstr>                           ANTI HELMINTHIC</vt:lpstr>
      <vt:lpstr>                      Anthelminthic cont.’</vt:lpstr>
      <vt:lpstr>                     Anthelminthics action</vt:lpstr>
      <vt:lpstr>                      Anthelminthic cont.’</vt:lpstr>
      <vt:lpstr>Absorption, fate, and excretion</vt:lpstr>
      <vt:lpstr>ANTI PROTOZOA AND ANTIMALARIA</vt:lpstr>
      <vt:lpstr>Antimalarial</vt:lpstr>
      <vt:lpstr>Dosage; Artemether Lumefantrine</vt:lpstr>
      <vt:lpstr>Anti-malaria cont.’</vt:lpstr>
      <vt:lpstr>Quinine                </vt:lpstr>
      <vt:lpstr>                 pharmacokinetics                                         </vt:lpstr>
      <vt:lpstr>PowerPoint Presentation</vt:lpstr>
      <vt:lpstr>Dosage;</vt:lpstr>
      <vt:lpstr>Prevention of malaria</vt:lpstr>
      <vt:lpstr>CVS: DIURETICS</vt:lpstr>
      <vt:lpstr>Clinical pharmacology of diuretics</vt:lpstr>
      <vt:lpstr>PowerPoint Presentation</vt:lpstr>
      <vt:lpstr>a)High Ceiling Loop Diuretics</vt:lpstr>
      <vt:lpstr> Therapeutic Uses</vt:lpstr>
      <vt:lpstr>Side effects</vt:lpstr>
      <vt:lpstr>Drug  interaction</vt:lpstr>
      <vt:lpstr>Nursing administration</vt:lpstr>
      <vt:lpstr>Nursing administration cont.’</vt:lpstr>
      <vt:lpstr>Cont’</vt:lpstr>
      <vt:lpstr>                     b)Thiazide Diuretics</vt:lpstr>
      <vt:lpstr>Mechanism of action</vt:lpstr>
      <vt:lpstr>Side/Adverse Effects</vt:lpstr>
      <vt:lpstr>Nursing administration </vt:lpstr>
      <vt:lpstr>c)Potassium-Sparing Diuretics</vt:lpstr>
      <vt:lpstr>Therapeutic Uses</vt:lpstr>
      <vt:lpstr>Contraindications/Precaution</vt:lpstr>
      <vt:lpstr>Nursing Administration</vt:lpstr>
      <vt:lpstr>                       d)Osmotic Diuretics</vt:lpstr>
      <vt:lpstr>Side/Adverse Effects</vt:lpstr>
      <vt:lpstr>Interactions</vt:lpstr>
      <vt:lpstr>MASTCELL STABILIZERS ANTI INFLATORY DRUGS (cromolyn sodium (Intal)</vt:lpstr>
      <vt:lpstr>therapeutic uses</vt:lpstr>
      <vt:lpstr>PowerPoint Presentation</vt:lpstr>
      <vt:lpstr>LEUKOTRIENE MODIFIERS</vt:lpstr>
      <vt:lpstr>PowerPoint Presentation</vt:lpstr>
      <vt:lpstr>Cont’ </vt:lpstr>
      <vt:lpstr>HEMATOLOGIC DRUGS – ANTI COAGULANTS</vt:lpstr>
      <vt:lpstr>Classification of anticoagulants</vt:lpstr>
      <vt:lpstr>PowerPoint Presentation</vt:lpstr>
      <vt:lpstr>Cont’ </vt:lpstr>
      <vt:lpstr>PowerPoint Presentation</vt:lpstr>
      <vt:lpstr>Side/Adverse Effects </vt:lpstr>
      <vt:lpstr>PowerPoint Presentation</vt:lpstr>
      <vt:lpstr>PowerPoint Presentation</vt:lpstr>
      <vt:lpstr>Nursing Administration; Heparin sodium</vt:lpstr>
      <vt:lpstr>Cont’ </vt:lpstr>
      <vt:lpstr>Cont’ </vt:lpstr>
      <vt:lpstr>ORAL ANTI COAGULANTS</vt:lpstr>
      <vt:lpstr>PowerPoint Presentation</vt:lpstr>
      <vt:lpstr>PowerPoint Presentation</vt:lpstr>
      <vt:lpstr>PowerPoint Presentation</vt:lpstr>
      <vt:lpstr>Cont’</vt:lpstr>
      <vt:lpstr>PowerPoint Presentation</vt:lpstr>
      <vt:lpstr>PowerPoint Presentation</vt:lpstr>
      <vt:lpstr>Cont’</vt:lpstr>
      <vt:lpstr>PowerPoint Presentation</vt:lpstr>
      <vt:lpstr>Thrombolytic /Fibrinolytic/Medications</vt:lpstr>
      <vt:lpstr>PowerPoint Presentation</vt:lpstr>
      <vt:lpstr>Streptokinase</vt:lpstr>
      <vt:lpstr>PowerPoint Presentation</vt:lpstr>
      <vt:lpstr>Contraindications/Precautions </vt:lpstr>
      <vt:lpstr>Urokinase</vt:lpstr>
      <vt:lpstr>Alteplase</vt:lpstr>
      <vt:lpstr>PowerPoint Presentation</vt:lpstr>
      <vt:lpstr>Nursing Administration of thrombolytic agents</vt:lpstr>
      <vt:lpstr>Cont’</vt:lpstr>
      <vt:lpstr>PowerPoint Presentation</vt:lpstr>
      <vt:lpstr>Cont’</vt:lpstr>
      <vt:lpstr>Anti platelets drugs    </vt:lpstr>
      <vt:lpstr>PowerPoint Presentation</vt:lpstr>
      <vt:lpstr>PowerPoint Presentation</vt:lpstr>
      <vt:lpstr>PowerPoint Presentation</vt:lpstr>
      <vt:lpstr>Side/Adverse Effects/ Nursing Interventions/Client Education</vt:lpstr>
      <vt:lpstr> Nursing Administration </vt:lpstr>
      <vt:lpstr>PowerPoint Presentation</vt:lpstr>
      <vt:lpstr>Cont’</vt:lpstr>
      <vt:lpstr>   Hemostatic agents/ coagulants</vt:lpstr>
      <vt:lpstr>Drugs for various bleeding conditions</vt:lpstr>
      <vt:lpstr>PowerPoint Presentation</vt:lpstr>
      <vt:lpstr>Cont’</vt:lpstr>
      <vt:lpstr>Therapeutic uses</vt:lpstr>
      <vt:lpstr> Hematinic </vt:lpstr>
      <vt:lpstr>Ferrous Sulphate</vt:lpstr>
      <vt:lpstr>Unwanted effects </vt:lpstr>
      <vt:lpstr>Folic acid </vt:lpstr>
      <vt:lpstr>PowerPoint Presentation</vt:lpstr>
      <vt:lpstr>Cont’</vt:lpstr>
      <vt:lpstr>MEDICATIONS AFFECTING THE RESPIRATORY SYSTEM</vt:lpstr>
      <vt:lpstr>Bronchodilators</vt:lpstr>
      <vt:lpstr>PowerPoint Presentation</vt:lpstr>
      <vt:lpstr>PowerPoint Presentation</vt:lpstr>
      <vt:lpstr>Management of digoxin toxicity</vt:lpstr>
      <vt:lpstr>Bronchodilators cont.’</vt:lpstr>
      <vt:lpstr>                        Beta2-Adrenergic Agonists</vt:lpstr>
      <vt:lpstr>Therapeutic uses</vt:lpstr>
      <vt:lpstr>PowerPoint Presentation</vt:lpstr>
      <vt:lpstr>PowerPoint Presentation</vt:lpstr>
      <vt:lpstr>PowerPoint Presentation</vt:lpstr>
      <vt:lpstr>METHYLXANTHINES</vt:lpstr>
      <vt:lpstr>PowerPoint Presentation</vt:lpstr>
      <vt:lpstr>           INHALED ANTICHOLINERGICS</vt:lpstr>
      <vt:lpstr>PowerPoint Presentation</vt:lpstr>
      <vt:lpstr>PowerPoint Presentation</vt:lpstr>
      <vt:lpstr>PowerPoint Presentation</vt:lpstr>
      <vt:lpstr>PowerPoint Presentation</vt:lpstr>
      <vt:lpstr>PowerPoint Presentation</vt:lpstr>
      <vt:lpstr>PowerPoint Presentation</vt:lpstr>
      <vt:lpstr>Side/Adverse Effects/ Nursing Interventions/Client Education</vt:lpstr>
      <vt:lpstr>Prednisolone when used for more than 10 days</vt:lpstr>
      <vt:lpstr>PowerPoint Presentation</vt:lpstr>
      <vt:lpstr>PowerPoint Presentation</vt:lpstr>
      <vt:lpstr>PowerPoint Presentation</vt:lpstr>
      <vt:lpstr>PowerPoint Presentation</vt:lpstr>
      <vt:lpstr>MASTCELL STABILIZERS ANTI INFLATORY DRUGS (cromolyn sodium (Intal)</vt:lpstr>
      <vt:lpstr>Therapeutic uses</vt:lpstr>
      <vt:lpstr>PowerPoint Presentation</vt:lpstr>
      <vt:lpstr>                  LEUKOTRIENE MODIFIERS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dc:title>
  <cp:lastModifiedBy>Paul Kwasi</cp:lastModifiedBy>
  <cp:revision>87</cp:revision>
  <dcterms:created xsi:type="dcterms:W3CDTF">2023-10-04T16:37:48Z</dcterms:created>
  <dcterms:modified xsi:type="dcterms:W3CDTF">2023-11-29T10:49:52Z</dcterms:modified>
</cp:coreProperties>
</file>