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473.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505.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48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notesSlides/notesSlide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Override PartName="/ppt/slides/slide492.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slides/slide470.xml" ContentType="application/vnd.openxmlformats-officedocument.presentationml.slide+xml"/>
  <Override PartName="/ppt/theme/theme2.xml" ContentType="application/vnd.openxmlformats-officedocument.them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486.xml" ContentType="application/vnd.openxmlformats-officedocument.presentationml.slide+xml"/>
  <Override PartName="/ppt/slides/slide502.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458.xml" ContentType="application/vnd.openxmlformats-officedocument.presentationml.slide+xml"/>
  <Override PartName="/ppt/slides/slide7.xml" ContentType="application/vnd.openxmlformats-officedocument.presentationml.slide+xml"/>
  <Override PartName="/ppt/slides/slide297.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52.xml" ContentType="application/vnd.openxmlformats-officedocument.presentationml.slide+xml"/>
  <Override PartName="/ppt/slides/slide436.xml" ContentType="application/vnd.openxmlformats-officedocument.presentationml.slide+xml"/>
  <Override PartName="/ppt/slides/slide483.xml" ContentType="application/vnd.openxmlformats-officedocument.presentationml.slide+xml"/>
  <Override PartName="/ppt/notesSlides/notesSlide1.xml" ContentType="application/vnd.openxmlformats-officedocument.presentationml.notesSlide+xml"/>
  <Override PartName="/ppt/slides/slide130.xml" ContentType="application/vnd.openxmlformats-officedocument.presentationml.slide+xml"/>
  <Override PartName="/ppt/slides/slide228.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488.xml" ContentType="application/vnd.openxmlformats-officedocument.presentationml.slide+xml"/>
  <Override PartName="/ppt/slides/slide499.xml" ContentType="application/vnd.openxmlformats-officedocument.presentationml.slide+xml"/>
  <Override PartName="/ppt/slides/slide50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390.xml" ContentType="application/vnd.openxmlformats-officedocument.presentationml.slide+xml"/>
  <Override PartName="/ppt/slides/slide477.xml" ContentType="application/vnd.openxmlformats-officedocument.presentationml.slide+xml"/>
  <Override PartName="/ppt/notesSlides/notesSlide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44.xml" ContentType="application/vnd.openxmlformats-officedocument.presentationml.slide+xml"/>
  <Override PartName="/ppt/slides/slide455.xml" ContentType="application/vnd.openxmlformats-officedocument.presentationml.slide+xml"/>
  <Override PartName="/ppt/slides/slide491.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s/slide480.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slides/slide42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395.xml" ContentType="application/vnd.openxmlformats-officedocument.presentationml.slide+xml"/>
  <Override PartName="/ppt/slides/slide400.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449.xml" ContentType="application/vnd.openxmlformats-officedocument.presentationml.slide+xml"/>
  <Override PartName="/ppt/slides/slide496.xml" ContentType="application/vnd.openxmlformats-officedocument.presentationml.slide+xml"/>
  <Override PartName="/ppt/slides/slide501.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slides/slide485.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slides/slide474.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Override PartName="/ppt/slides/slide479.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468.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ppt/slides/slide49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s/slide48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471.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slides/slide498.xml" ContentType="application/vnd.openxmlformats-officedocument.presentationml.slide+xml"/>
  <Override PartName="/ppt/slides/slide503.xml" ContentType="application/vnd.openxmlformats-officedocument.presentationml.slide+xml"/>
  <Override PartName="/ppt/commentAuthors.xml" ContentType="application/vnd.openxmlformats-officedocument.presentationml.commentAuthors+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487.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slides/slide47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s/slide490.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495.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484.xml" ContentType="application/vnd.openxmlformats-officedocument.presentationml.slide+xml"/>
  <Override PartName="/ppt/slides/slide500.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478.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481.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7.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475.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Override PartName="/ppt/slides/slide30.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469.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302.xml" ContentType="application/vnd.openxmlformats-officedocument.presentationml.slide+xml"/>
  <Override PartName="/ppt/slides/slide447.xml" ContentType="application/vnd.openxmlformats-officedocument.presentationml.slide+xml"/>
  <Override PartName="/ppt/slides/slide494.xml" ContentType="application/vnd.openxmlformats-officedocument.presentationml.slide+xml"/>
  <Override PartName="/ppt/slides/slide141.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72.xml" ContentType="application/vnd.openxmlformats-officedocument.presentationml.slide+xml"/>
  <Override PartName="/ppt/slides/slide46.xml" ContentType="application/vnd.openxmlformats-officedocument.presentationml.slide+xml"/>
  <Override PartName="/ppt/slides/slide93.xml" ContentType="application/vnd.openxmlformats-officedocument.presentationml.slide+xml"/>
  <Override PartName="/ppt/slides/slide217.xml" ContentType="application/vnd.openxmlformats-officedocument.presentationml.slide+xml"/>
  <Override PartName="/ppt/slides/slide264.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7"/>
  </p:notesMasterIdLst>
  <p:sldIdLst>
    <p:sldId id="770" r:id="rId2"/>
    <p:sldId id="771" r:id="rId3"/>
    <p:sldId id="772" r:id="rId4"/>
    <p:sldId id="773" r:id="rId5"/>
    <p:sldId id="774" r:id="rId6"/>
    <p:sldId id="775" r:id="rId7"/>
    <p:sldId id="776" r:id="rId8"/>
    <p:sldId id="777" r:id="rId9"/>
    <p:sldId id="778" r:id="rId10"/>
    <p:sldId id="779" r:id="rId11"/>
    <p:sldId id="780" r:id="rId12"/>
    <p:sldId id="781" r:id="rId13"/>
    <p:sldId id="782" r:id="rId14"/>
    <p:sldId id="783" r:id="rId15"/>
    <p:sldId id="784" r:id="rId16"/>
    <p:sldId id="785" r:id="rId17"/>
    <p:sldId id="786" r:id="rId18"/>
    <p:sldId id="787" r:id="rId19"/>
    <p:sldId id="788" r:id="rId20"/>
    <p:sldId id="789" r:id="rId21"/>
    <p:sldId id="790" r:id="rId22"/>
    <p:sldId id="791" r:id="rId23"/>
    <p:sldId id="792" r:id="rId24"/>
    <p:sldId id="793" r:id="rId25"/>
    <p:sldId id="794" r:id="rId26"/>
    <p:sldId id="795" r:id="rId27"/>
    <p:sldId id="796" r:id="rId28"/>
    <p:sldId id="797" r:id="rId29"/>
    <p:sldId id="798" r:id="rId30"/>
    <p:sldId id="799" r:id="rId31"/>
    <p:sldId id="800" r:id="rId32"/>
    <p:sldId id="801" r:id="rId33"/>
    <p:sldId id="802" r:id="rId34"/>
    <p:sldId id="803" r:id="rId35"/>
    <p:sldId id="804" r:id="rId36"/>
    <p:sldId id="805" r:id="rId37"/>
    <p:sldId id="806" r:id="rId38"/>
    <p:sldId id="807" r:id="rId39"/>
    <p:sldId id="808" r:id="rId40"/>
    <p:sldId id="809" r:id="rId41"/>
    <p:sldId id="810" r:id="rId42"/>
    <p:sldId id="811" r:id="rId43"/>
    <p:sldId id="812" r:id="rId44"/>
    <p:sldId id="813" r:id="rId45"/>
    <p:sldId id="814" r:id="rId46"/>
    <p:sldId id="815" r:id="rId47"/>
    <p:sldId id="816" r:id="rId48"/>
    <p:sldId id="817" r:id="rId49"/>
    <p:sldId id="818" r:id="rId50"/>
    <p:sldId id="819" r:id="rId51"/>
    <p:sldId id="820" r:id="rId52"/>
    <p:sldId id="821" r:id="rId53"/>
    <p:sldId id="822" r:id="rId54"/>
    <p:sldId id="823" r:id="rId55"/>
    <p:sldId id="824" r:id="rId56"/>
    <p:sldId id="825" r:id="rId57"/>
    <p:sldId id="826" r:id="rId58"/>
    <p:sldId id="827" r:id="rId59"/>
    <p:sldId id="828" r:id="rId60"/>
    <p:sldId id="829" r:id="rId61"/>
    <p:sldId id="830" r:id="rId62"/>
    <p:sldId id="831" r:id="rId63"/>
    <p:sldId id="832" r:id="rId64"/>
    <p:sldId id="833" r:id="rId65"/>
    <p:sldId id="834" r:id="rId66"/>
    <p:sldId id="835" r:id="rId67"/>
    <p:sldId id="836" r:id="rId68"/>
    <p:sldId id="837" r:id="rId69"/>
    <p:sldId id="838" r:id="rId70"/>
    <p:sldId id="839" r:id="rId71"/>
    <p:sldId id="840" r:id="rId72"/>
    <p:sldId id="841" r:id="rId73"/>
    <p:sldId id="842" r:id="rId74"/>
    <p:sldId id="843" r:id="rId75"/>
    <p:sldId id="844" r:id="rId76"/>
    <p:sldId id="845" r:id="rId77"/>
    <p:sldId id="846" r:id="rId78"/>
    <p:sldId id="847" r:id="rId79"/>
    <p:sldId id="848" r:id="rId80"/>
    <p:sldId id="849" r:id="rId81"/>
    <p:sldId id="850" r:id="rId82"/>
    <p:sldId id="851" r:id="rId83"/>
    <p:sldId id="852" r:id="rId84"/>
    <p:sldId id="853" r:id="rId85"/>
    <p:sldId id="854" r:id="rId86"/>
    <p:sldId id="855" r:id="rId87"/>
    <p:sldId id="856" r:id="rId88"/>
    <p:sldId id="857" r:id="rId89"/>
    <p:sldId id="858" r:id="rId90"/>
    <p:sldId id="859" r:id="rId91"/>
    <p:sldId id="860" r:id="rId92"/>
    <p:sldId id="861" r:id="rId93"/>
    <p:sldId id="862" r:id="rId94"/>
    <p:sldId id="863" r:id="rId95"/>
    <p:sldId id="864" r:id="rId96"/>
    <p:sldId id="865" r:id="rId97"/>
    <p:sldId id="866" r:id="rId98"/>
    <p:sldId id="867" r:id="rId99"/>
    <p:sldId id="868" r:id="rId100"/>
    <p:sldId id="869" r:id="rId101"/>
    <p:sldId id="870" r:id="rId102"/>
    <p:sldId id="871" r:id="rId103"/>
    <p:sldId id="872" r:id="rId104"/>
    <p:sldId id="873" r:id="rId105"/>
    <p:sldId id="874" r:id="rId106"/>
    <p:sldId id="875" r:id="rId107"/>
    <p:sldId id="876" r:id="rId108"/>
    <p:sldId id="877" r:id="rId109"/>
    <p:sldId id="878" r:id="rId110"/>
    <p:sldId id="879" r:id="rId111"/>
    <p:sldId id="880" r:id="rId112"/>
    <p:sldId id="881" r:id="rId113"/>
    <p:sldId id="882" r:id="rId114"/>
    <p:sldId id="883" r:id="rId115"/>
    <p:sldId id="884" r:id="rId116"/>
    <p:sldId id="885" r:id="rId117"/>
    <p:sldId id="886" r:id="rId118"/>
    <p:sldId id="887" r:id="rId119"/>
    <p:sldId id="888" r:id="rId120"/>
    <p:sldId id="889" r:id="rId121"/>
    <p:sldId id="890" r:id="rId122"/>
    <p:sldId id="891" r:id="rId123"/>
    <p:sldId id="892" r:id="rId124"/>
    <p:sldId id="893" r:id="rId125"/>
    <p:sldId id="894" r:id="rId126"/>
    <p:sldId id="895" r:id="rId127"/>
    <p:sldId id="896" r:id="rId128"/>
    <p:sldId id="897" r:id="rId129"/>
    <p:sldId id="898" r:id="rId130"/>
    <p:sldId id="899" r:id="rId131"/>
    <p:sldId id="900" r:id="rId132"/>
    <p:sldId id="901" r:id="rId133"/>
    <p:sldId id="902" r:id="rId134"/>
    <p:sldId id="903" r:id="rId135"/>
    <p:sldId id="904" r:id="rId136"/>
    <p:sldId id="905" r:id="rId137"/>
    <p:sldId id="906" r:id="rId138"/>
    <p:sldId id="907" r:id="rId139"/>
    <p:sldId id="908" r:id="rId140"/>
    <p:sldId id="909" r:id="rId141"/>
    <p:sldId id="910" r:id="rId142"/>
    <p:sldId id="911" r:id="rId143"/>
    <p:sldId id="912" r:id="rId144"/>
    <p:sldId id="913" r:id="rId145"/>
    <p:sldId id="914" r:id="rId146"/>
    <p:sldId id="915" r:id="rId147"/>
    <p:sldId id="916" r:id="rId148"/>
    <p:sldId id="917" r:id="rId149"/>
    <p:sldId id="918" r:id="rId150"/>
    <p:sldId id="919" r:id="rId151"/>
    <p:sldId id="920" r:id="rId152"/>
    <p:sldId id="921" r:id="rId153"/>
    <p:sldId id="922" r:id="rId154"/>
    <p:sldId id="923" r:id="rId155"/>
    <p:sldId id="924" r:id="rId156"/>
    <p:sldId id="925" r:id="rId157"/>
    <p:sldId id="926" r:id="rId158"/>
    <p:sldId id="927" r:id="rId159"/>
    <p:sldId id="928" r:id="rId160"/>
    <p:sldId id="929" r:id="rId161"/>
    <p:sldId id="930" r:id="rId162"/>
    <p:sldId id="931" r:id="rId163"/>
    <p:sldId id="932" r:id="rId164"/>
    <p:sldId id="933" r:id="rId165"/>
    <p:sldId id="934" r:id="rId166"/>
    <p:sldId id="935" r:id="rId167"/>
    <p:sldId id="936" r:id="rId168"/>
    <p:sldId id="937" r:id="rId169"/>
    <p:sldId id="938" r:id="rId170"/>
    <p:sldId id="939" r:id="rId171"/>
    <p:sldId id="940" r:id="rId172"/>
    <p:sldId id="941" r:id="rId173"/>
    <p:sldId id="942" r:id="rId174"/>
    <p:sldId id="943" r:id="rId175"/>
    <p:sldId id="944" r:id="rId176"/>
    <p:sldId id="945" r:id="rId177"/>
    <p:sldId id="946" r:id="rId178"/>
    <p:sldId id="947" r:id="rId179"/>
    <p:sldId id="948" r:id="rId180"/>
    <p:sldId id="949" r:id="rId181"/>
    <p:sldId id="950" r:id="rId182"/>
    <p:sldId id="951" r:id="rId183"/>
    <p:sldId id="952" r:id="rId184"/>
    <p:sldId id="953" r:id="rId185"/>
    <p:sldId id="954" r:id="rId186"/>
    <p:sldId id="955" r:id="rId187"/>
    <p:sldId id="956" r:id="rId188"/>
    <p:sldId id="957" r:id="rId189"/>
    <p:sldId id="958" r:id="rId190"/>
    <p:sldId id="959" r:id="rId191"/>
    <p:sldId id="960" r:id="rId192"/>
    <p:sldId id="961" r:id="rId193"/>
    <p:sldId id="962" r:id="rId194"/>
    <p:sldId id="963" r:id="rId195"/>
    <p:sldId id="964" r:id="rId196"/>
    <p:sldId id="965" r:id="rId197"/>
    <p:sldId id="966" r:id="rId198"/>
    <p:sldId id="967" r:id="rId199"/>
    <p:sldId id="968" r:id="rId200"/>
    <p:sldId id="969" r:id="rId201"/>
    <p:sldId id="970" r:id="rId202"/>
    <p:sldId id="971" r:id="rId203"/>
    <p:sldId id="972" r:id="rId204"/>
    <p:sldId id="973" r:id="rId205"/>
    <p:sldId id="974" r:id="rId206"/>
    <p:sldId id="975" r:id="rId207"/>
    <p:sldId id="976" r:id="rId208"/>
    <p:sldId id="977" r:id="rId209"/>
    <p:sldId id="978" r:id="rId210"/>
    <p:sldId id="979" r:id="rId211"/>
    <p:sldId id="980" r:id="rId212"/>
    <p:sldId id="981" r:id="rId213"/>
    <p:sldId id="982" r:id="rId214"/>
    <p:sldId id="983" r:id="rId215"/>
    <p:sldId id="984" r:id="rId216"/>
    <p:sldId id="985" r:id="rId217"/>
    <p:sldId id="986" r:id="rId218"/>
    <p:sldId id="987" r:id="rId219"/>
    <p:sldId id="988" r:id="rId220"/>
    <p:sldId id="989" r:id="rId221"/>
    <p:sldId id="990" r:id="rId222"/>
    <p:sldId id="991" r:id="rId223"/>
    <p:sldId id="992" r:id="rId224"/>
    <p:sldId id="993" r:id="rId225"/>
    <p:sldId id="994" r:id="rId226"/>
    <p:sldId id="995" r:id="rId227"/>
    <p:sldId id="996" r:id="rId228"/>
    <p:sldId id="997" r:id="rId229"/>
    <p:sldId id="998" r:id="rId230"/>
    <p:sldId id="999" r:id="rId231"/>
    <p:sldId id="1000" r:id="rId232"/>
    <p:sldId id="1001" r:id="rId233"/>
    <p:sldId id="1002" r:id="rId234"/>
    <p:sldId id="1003" r:id="rId235"/>
    <p:sldId id="1004" r:id="rId236"/>
    <p:sldId id="1005" r:id="rId237"/>
    <p:sldId id="1006" r:id="rId238"/>
    <p:sldId id="1007" r:id="rId239"/>
    <p:sldId id="1008" r:id="rId240"/>
    <p:sldId id="1009" r:id="rId241"/>
    <p:sldId id="1010" r:id="rId242"/>
    <p:sldId id="1011" r:id="rId243"/>
    <p:sldId id="1012" r:id="rId244"/>
    <p:sldId id="1013" r:id="rId245"/>
    <p:sldId id="1014" r:id="rId246"/>
    <p:sldId id="1015" r:id="rId247"/>
    <p:sldId id="1016" r:id="rId248"/>
    <p:sldId id="1017" r:id="rId249"/>
    <p:sldId id="1018" r:id="rId250"/>
    <p:sldId id="1019" r:id="rId251"/>
    <p:sldId id="1020" r:id="rId252"/>
    <p:sldId id="1021" r:id="rId253"/>
    <p:sldId id="1022" r:id="rId254"/>
    <p:sldId id="1023" r:id="rId255"/>
    <p:sldId id="1024" r:id="rId256"/>
    <p:sldId id="1025" r:id="rId257"/>
    <p:sldId id="1026" r:id="rId258"/>
    <p:sldId id="1027" r:id="rId259"/>
    <p:sldId id="1028" r:id="rId260"/>
    <p:sldId id="1029" r:id="rId261"/>
    <p:sldId id="1030" r:id="rId262"/>
    <p:sldId id="1031" r:id="rId263"/>
    <p:sldId id="1032" r:id="rId264"/>
    <p:sldId id="1033" r:id="rId265"/>
    <p:sldId id="1034" r:id="rId266"/>
    <p:sldId id="1035" r:id="rId267"/>
    <p:sldId id="1036" r:id="rId268"/>
    <p:sldId id="1037" r:id="rId269"/>
    <p:sldId id="1038" r:id="rId270"/>
    <p:sldId id="1039" r:id="rId271"/>
    <p:sldId id="1040" r:id="rId272"/>
    <p:sldId id="1041" r:id="rId273"/>
    <p:sldId id="1042" r:id="rId274"/>
    <p:sldId id="1043" r:id="rId275"/>
    <p:sldId id="1044" r:id="rId276"/>
    <p:sldId id="1045" r:id="rId277"/>
    <p:sldId id="1046" r:id="rId278"/>
    <p:sldId id="1047" r:id="rId279"/>
    <p:sldId id="1048" r:id="rId280"/>
    <p:sldId id="1049" r:id="rId281"/>
    <p:sldId id="1050" r:id="rId282"/>
    <p:sldId id="1051" r:id="rId283"/>
    <p:sldId id="1052" r:id="rId284"/>
    <p:sldId id="1053" r:id="rId285"/>
    <p:sldId id="1054" r:id="rId286"/>
    <p:sldId id="1055" r:id="rId287"/>
    <p:sldId id="1056" r:id="rId288"/>
    <p:sldId id="1057" r:id="rId289"/>
    <p:sldId id="1058" r:id="rId290"/>
    <p:sldId id="1059" r:id="rId291"/>
    <p:sldId id="1060" r:id="rId292"/>
    <p:sldId id="1061" r:id="rId293"/>
    <p:sldId id="1062" r:id="rId294"/>
    <p:sldId id="1063" r:id="rId295"/>
    <p:sldId id="1064" r:id="rId296"/>
    <p:sldId id="1065" r:id="rId297"/>
    <p:sldId id="1066" r:id="rId298"/>
    <p:sldId id="1067" r:id="rId299"/>
    <p:sldId id="1068" r:id="rId300"/>
    <p:sldId id="1069" r:id="rId301"/>
    <p:sldId id="1070" r:id="rId302"/>
    <p:sldId id="1071" r:id="rId303"/>
    <p:sldId id="1072" r:id="rId304"/>
    <p:sldId id="1073" r:id="rId305"/>
    <p:sldId id="1074" r:id="rId306"/>
    <p:sldId id="1075" r:id="rId307"/>
    <p:sldId id="1076" r:id="rId308"/>
    <p:sldId id="1077" r:id="rId309"/>
    <p:sldId id="1078" r:id="rId310"/>
    <p:sldId id="1079" r:id="rId311"/>
    <p:sldId id="1080" r:id="rId312"/>
    <p:sldId id="1081" r:id="rId313"/>
    <p:sldId id="1082" r:id="rId314"/>
    <p:sldId id="1083" r:id="rId315"/>
    <p:sldId id="1084" r:id="rId316"/>
    <p:sldId id="1085" r:id="rId317"/>
    <p:sldId id="1086" r:id="rId318"/>
    <p:sldId id="1087" r:id="rId319"/>
    <p:sldId id="1088" r:id="rId320"/>
    <p:sldId id="1089" r:id="rId321"/>
    <p:sldId id="1090" r:id="rId322"/>
    <p:sldId id="1091" r:id="rId323"/>
    <p:sldId id="1092" r:id="rId324"/>
    <p:sldId id="1093" r:id="rId325"/>
    <p:sldId id="1094" r:id="rId326"/>
    <p:sldId id="1095" r:id="rId327"/>
    <p:sldId id="1096" r:id="rId328"/>
    <p:sldId id="1097" r:id="rId329"/>
    <p:sldId id="1098" r:id="rId330"/>
    <p:sldId id="1099" r:id="rId331"/>
    <p:sldId id="1100" r:id="rId332"/>
    <p:sldId id="1101" r:id="rId333"/>
    <p:sldId id="1102" r:id="rId334"/>
    <p:sldId id="1103" r:id="rId335"/>
    <p:sldId id="1104" r:id="rId336"/>
    <p:sldId id="1105" r:id="rId337"/>
    <p:sldId id="1106" r:id="rId338"/>
    <p:sldId id="1107" r:id="rId339"/>
    <p:sldId id="1108" r:id="rId340"/>
    <p:sldId id="1109" r:id="rId341"/>
    <p:sldId id="1110" r:id="rId342"/>
    <p:sldId id="1111" r:id="rId343"/>
    <p:sldId id="1112" r:id="rId344"/>
    <p:sldId id="1113" r:id="rId345"/>
    <p:sldId id="1114" r:id="rId346"/>
    <p:sldId id="1115" r:id="rId347"/>
    <p:sldId id="1116" r:id="rId348"/>
    <p:sldId id="1117" r:id="rId349"/>
    <p:sldId id="1118" r:id="rId350"/>
    <p:sldId id="1119" r:id="rId351"/>
    <p:sldId id="1120" r:id="rId352"/>
    <p:sldId id="1121" r:id="rId353"/>
    <p:sldId id="1122" r:id="rId354"/>
    <p:sldId id="1123" r:id="rId355"/>
    <p:sldId id="1124" r:id="rId356"/>
    <p:sldId id="1125" r:id="rId357"/>
    <p:sldId id="1126" r:id="rId358"/>
    <p:sldId id="1127" r:id="rId359"/>
    <p:sldId id="1128" r:id="rId360"/>
    <p:sldId id="1129" r:id="rId361"/>
    <p:sldId id="1130" r:id="rId362"/>
    <p:sldId id="1131" r:id="rId363"/>
    <p:sldId id="1132" r:id="rId364"/>
    <p:sldId id="1133" r:id="rId365"/>
    <p:sldId id="1134" r:id="rId366"/>
    <p:sldId id="1135" r:id="rId367"/>
    <p:sldId id="1136" r:id="rId368"/>
    <p:sldId id="1137" r:id="rId369"/>
    <p:sldId id="1138" r:id="rId370"/>
    <p:sldId id="1139" r:id="rId371"/>
    <p:sldId id="1140" r:id="rId372"/>
    <p:sldId id="1141" r:id="rId373"/>
    <p:sldId id="1142" r:id="rId374"/>
    <p:sldId id="1143" r:id="rId375"/>
    <p:sldId id="1144" r:id="rId376"/>
    <p:sldId id="1145" r:id="rId377"/>
    <p:sldId id="1146" r:id="rId378"/>
    <p:sldId id="1147" r:id="rId379"/>
    <p:sldId id="1148" r:id="rId380"/>
    <p:sldId id="1149" r:id="rId381"/>
    <p:sldId id="1150" r:id="rId382"/>
    <p:sldId id="1151" r:id="rId383"/>
    <p:sldId id="1152" r:id="rId384"/>
    <p:sldId id="1153" r:id="rId385"/>
    <p:sldId id="1154" r:id="rId386"/>
    <p:sldId id="1155" r:id="rId387"/>
    <p:sldId id="1156" r:id="rId388"/>
    <p:sldId id="1157" r:id="rId389"/>
    <p:sldId id="1158" r:id="rId390"/>
    <p:sldId id="1159" r:id="rId391"/>
    <p:sldId id="1160" r:id="rId392"/>
    <p:sldId id="1161" r:id="rId393"/>
    <p:sldId id="1162" r:id="rId394"/>
    <p:sldId id="1163" r:id="rId395"/>
    <p:sldId id="1164" r:id="rId396"/>
    <p:sldId id="1165" r:id="rId397"/>
    <p:sldId id="1166" r:id="rId398"/>
    <p:sldId id="1167" r:id="rId399"/>
    <p:sldId id="1168" r:id="rId400"/>
    <p:sldId id="1169" r:id="rId401"/>
    <p:sldId id="1170" r:id="rId402"/>
    <p:sldId id="1171" r:id="rId403"/>
    <p:sldId id="1172" r:id="rId404"/>
    <p:sldId id="1173" r:id="rId405"/>
    <p:sldId id="1174" r:id="rId406"/>
    <p:sldId id="1175" r:id="rId407"/>
    <p:sldId id="1176" r:id="rId408"/>
    <p:sldId id="1177" r:id="rId409"/>
    <p:sldId id="1178" r:id="rId410"/>
    <p:sldId id="1179" r:id="rId411"/>
    <p:sldId id="1180" r:id="rId412"/>
    <p:sldId id="1181" r:id="rId413"/>
    <p:sldId id="1182" r:id="rId414"/>
    <p:sldId id="1183" r:id="rId415"/>
    <p:sldId id="1184" r:id="rId416"/>
    <p:sldId id="1185" r:id="rId417"/>
    <p:sldId id="1186" r:id="rId418"/>
    <p:sldId id="1187" r:id="rId419"/>
    <p:sldId id="1188" r:id="rId420"/>
    <p:sldId id="1189" r:id="rId421"/>
    <p:sldId id="1190" r:id="rId422"/>
    <p:sldId id="1191" r:id="rId423"/>
    <p:sldId id="1192" r:id="rId424"/>
    <p:sldId id="1193" r:id="rId425"/>
    <p:sldId id="1194" r:id="rId426"/>
    <p:sldId id="1195" r:id="rId427"/>
    <p:sldId id="1196" r:id="rId428"/>
    <p:sldId id="1197" r:id="rId429"/>
    <p:sldId id="1198" r:id="rId430"/>
    <p:sldId id="1199" r:id="rId431"/>
    <p:sldId id="1200" r:id="rId432"/>
    <p:sldId id="1201" r:id="rId433"/>
    <p:sldId id="1202" r:id="rId434"/>
    <p:sldId id="1203" r:id="rId435"/>
    <p:sldId id="1204" r:id="rId436"/>
    <p:sldId id="1205" r:id="rId437"/>
    <p:sldId id="1206" r:id="rId438"/>
    <p:sldId id="1207" r:id="rId439"/>
    <p:sldId id="1208" r:id="rId440"/>
    <p:sldId id="1209" r:id="rId441"/>
    <p:sldId id="1210" r:id="rId442"/>
    <p:sldId id="1211" r:id="rId443"/>
    <p:sldId id="1212" r:id="rId444"/>
    <p:sldId id="1213" r:id="rId445"/>
    <p:sldId id="1214" r:id="rId446"/>
    <p:sldId id="1215" r:id="rId447"/>
    <p:sldId id="1216" r:id="rId448"/>
    <p:sldId id="1217" r:id="rId449"/>
    <p:sldId id="1218" r:id="rId450"/>
    <p:sldId id="1219" r:id="rId451"/>
    <p:sldId id="1220" r:id="rId452"/>
    <p:sldId id="1221" r:id="rId453"/>
    <p:sldId id="1222" r:id="rId454"/>
    <p:sldId id="1223" r:id="rId455"/>
    <p:sldId id="1224" r:id="rId456"/>
    <p:sldId id="1225" r:id="rId457"/>
    <p:sldId id="1226" r:id="rId458"/>
    <p:sldId id="1227" r:id="rId459"/>
    <p:sldId id="1228" r:id="rId460"/>
    <p:sldId id="1229" r:id="rId461"/>
    <p:sldId id="1230" r:id="rId462"/>
    <p:sldId id="1231" r:id="rId463"/>
    <p:sldId id="1232" r:id="rId464"/>
    <p:sldId id="1233" r:id="rId465"/>
    <p:sldId id="1234" r:id="rId466"/>
    <p:sldId id="1235" r:id="rId467"/>
    <p:sldId id="1236" r:id="rId468"/>
    <p:sldId id="1237" r:id="rId469"/>
    <p:sldId id="1238" r:id="rId470"/>
    <p:sldId id="1239" r:id="rId471"/>
    <p:sldId id="1240" r:id="rId472"/>
    <p:sldId id="1241" r:id="rId473"/>
    <p:sldId id="1242" r:id="rId474"/>
    <p:sldId id="1243" r:id="rId475"/>
    <p:sldId id="1244" r:id="rId476"/>
    <p:sldId id="1245" r:id="rId477"/>
    <p:sldId id="1246" r:id="rId478"/>
    <p:sldId id="1247" r:id="rId479"/>
    <p:sldId id="1248" r:id="rId480"/>
    <p:sldId id="1249" r:id="rId481"/>
    <p:sldId id="1250" r:id="rId482"/>
    <p:sldId id="1251" r:id="rId483"/>
    <p:sldId id="1252" r:id="rId484"/>
    <p:sldId id="1253" r:id="rId485"/>
    <p:sldId id="1254" r:id="rId486"/>
    <p:sldId id="1255" r:id="rId487"/>
    <p:sldId id="1256" r:id="rId488"/>
    <p:sldId id="1257" r:id="rId489"/>
    <p:sldId id="1258" r:id="rId490"/>
    <p:sldId id="1259" r:id="rId491"/>
    <p:sldId id="1260" r:id="rId492"/>
    <p:sldId id="1261" r:id="rId493"/>
    <p:sldId id="1262" r:id="rId494"/>
    <p:sldId id="1263" r:id="rId495"/>
    <p:sldId id="1264" r:id="rId496"/>
    <p:sldId id="1265" r:id="rId497"/>
    <p:sldId id="1266" r:id="rId498"/>
    <p:sldId id="1267" r:id="rId499"/>
    <p:sldId id="1268" r:id="rId500"/>
    <p:sldId id="1269" r:id="rId501"/>
    <p:sldId id="1270" r:id="rId502"/>
    <p:sldId id="1271" r:id="rId503"/>
    <p:sldId id="1272" r:id="rId504"/>
    <p:sldId id="1273" r:id="rId505"/>
    <p:sldId id="1274" r:id="rId5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015" autoAdjust="0"/>
    <p:restoredTop sz="91395" autoAdjust="0"/>
  </p:normalViewPr>
  <p:slideViewPr>
    <p:cSldViewPr snapToGrid="0">
      <p:cViewPr>
        <p:scale>
          <a:sx n="53" d="100"/>
          <a:sy n="53" d="100"/>
        </p:scale>
        <p:origin x="-1284" y="-630"/>
      </p:cViewPr>
      <p:guideLst>
        <p:guide orient="horz" pos="2160"/>
        <p:guide pos="3840"/>
      </p:guideLst>
    </p:cSldViewPr>
  </p:slideViewPr>
  <p:notesTextViewPr>
    <p:cViewPr>
      <p:scale>
        <a:sx n="3" d="2"/>
        <a:sy n="3" d="2"/>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00" Type="http://schemas.openxmlformats.org/officeDocument/2006/relationships/slide" Target="slides/slide499.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511"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497" Type="http://schemas.openxmlformats.org/officeDocument/2006/relationships/slide" Target="slides/slide496.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slide" Target="slides/slide50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slide" Target="slides/slide477.xml"/><Relationship Id="rId499" Type="http://schemas.openxmlformats.org/officeDocument/2006/relationships/slide" Target="slides/slide49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503" Type="http://schemas.openxmlformats.org/officeDocument/2006/relationships/slide" Target="slides/slide502.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489" Type="http://schemas.openxmlformats.org/officeDocument/2006/relationships/slide" Target="slides/slide48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506" Type="http://schemas.openxmlformats.org/officeDocument/2006/relationships/slide" Target="slides/slide50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492" Type="http://schemas.openxmlformats.org/officeDocument/2006/relationships/slide" Target="slides/slide49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slide" Target="slides/slide48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493" Type="http://schemas.openxmlformats.org/officeDocument/2006/relationships/slide" Target="slides/slide492.xml"/><Relationship Id="rId507" Type="http://schemas.openxmlformats.org/officeDocument/2006/relationships/notesMaster" Target="notesMasters/notesMaster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slide" Target="slides/slide482.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494" Type="http://schemas.openxmlformats.org/officeDocument/2006/relationships/slide" Target="slides/slide493.xml"/><Relationship Id="rId508" Type="http://schemas.openxmlformats.org/officeDocument/2006/relationships/commentAuthors" Target="commentAuthor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slide" Target="slides/slide483.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509"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viewProps" Target="viewProps.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tableStyles" Target="tableStyle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537"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1049538"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601B44-FE9F-429F-B680-03F5945116FA}" type="datetimeFigureOut">
              <a:rPr lang="en-US" smtClean="0"/>
              <a:pPr/>
              <a:t>1/11/2022</a:t>
            </a:fld>
            <a:endParaRPr lang="en-US" dirty="0"/>
          </a:p>
        </p:txBody>
      </p:sp>
      <p:sp>
        <p:nvSpPr>
          <p:cNvPr id="1049539"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49540"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541"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049542"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AF8D3-F54B-48E0-BF50-C8E8DB55381B}" type="slidenum">
              <a:rPr lang="en-US" smtClean="0"/>
              <a:pPr/>
              <a:t>‹#›</a:t>
            </a:fld>
            <a:endParaRPr lang="en-US" dirty="0"/>
          </a:p>
        </p:txBody>
      </p:sp>
    </p:spTree>
    <p:extLst>
      <p:ext uri="{BB962C8B-B14F-4D97-AF65-F5344CB8AC3E}">
        <p14:creationId xmlns="" xmlns:p14="http://schemas.microsoft.com/office/powerpoint/2010/main" val="112217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Slide Image Placeholder 1"/>
          <p:cNvSpPr>
            <a:spLocks noGrp="1" noRot="1" noChangeAspect="1"/>
          </p:cNvSpPr>
          <p:nvPr>
            <p:ph type="sldImg"/>
          </p:nvPr>
        </p:nvSpPr>
        <p:spPr/>
      </p:sp>
      <p:sp>
        <p:nvSpPr>
          <p:cNvPr id="1048642" name="Notes Placeholder 2"/>
          <p:cNvSpPr>
            <a:spLocks noGrp="1"/>
          </p:cNvSpPr>
          <p:nvPr>
            <p:ph type="body" idx="1"/>
          </p:nvPr>
        </p:nvSpPr>
        <p:spPr/>
        <p:txBody>
          <a:bodyPr/>
          <a:lstStyle/>
          <a:p>
            <a:endParaRPr lang="en-US" dirty="0"/>
          </a:p>
        </p:txBody>
      </p:sp>
      <p:sp>
        <p:nvSpPr>
          <p:cNvPr id="1048643" name="Slide Number Placeholder 3"/>
          <p:cNvSpPr>
            <a:spLocks noGrp="1"/>
          </p:cNvSpPr>
          <p:nvPr>
            <p:ph type="sldNum" sz="quarter" idx="10"/>
          </p:nvPr>
        </p:nvSpPr>
        <p:spPr/>
        <p:txBody>
          <a:bodyPr/>
          <a:lstStyle/>
          <a:p>
            <a:fld id="{25CAF8D3-F54B-48E0-BF50-C8E8DB55381B}" type="slidenum">
              <a:rPr lang="en-US" smtClean="0"/>
              <a:pPr/>
              <a:t>19</a:t>
            </a:fld>
            <a:endParaRPr lang="en-US" dirty="0"/>
          </a:p>
        </p:txBody>
      </p:sp>
    </p:spTree>
    <p:extLst>
      <p:ext uri="{BB962C8B-B14F-4D97-AF65-F5344CB8AC3E}">
        <p14:creationId xmlns="" xmlns:p14="http://schemas.microsoft.com/office/powerpoint/2010/main" val="2431832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Slide Image Placeholder 1"/>
          <p:cNvSpPr>
            <a:spLocks noGrp="1" noRot="1" noChangeAspect="1"/>
          </p:cNvSpPr>
          <p:nvPr>
            <p:ph type="sldImg"/>
          </p:nvPr>
        </p:nvSpPr>
        <p:spPr/>
      </p:sp>
      <p:sp>
        <p:nvSpPr>
          <p:cNvPr id="1048649" name="Notes Placeholder 2"/>
          <p:cNvSpPr>
            <a:spLocks noGrp="1"/>
          </p:cNvSpPr>
          <p:nvPr>
            <p:ph type="body" idx="1"/>
          </p:nvPr>
        </p:nvSpPr>
        <p:spPr/>
        <p:txBody>
          <a:bodyPr/>
          <a:lstStyle/>
          <a:p>
            <a:endParaRPr lang="en-US" dirty="0"/>
          </a:p>
        </p:txBody>
      </p:sp>
      <p:sp>
        <p:nvSpPr>
          <p:cNvPr id="1048650" name="Slide Number Placeholder 3"/>
          <p:cNvSpPr>
            <a:spLocks noGrp="1"/>
          </p:cNvSpPr>
          <p:nvPr>
            <p:ph type="sldNum" sz="quarter" idx="10"/>
          </p:nvPr>
        </p:nvSpPr>
        <p:spPr/>
        <p:txBody>
          <a:bodyPr/>
          <a:lstStyle/>
          <a:p>
            <a:fld id="{25CAF8D3-F54B-48E0-BF50-C8E8DB55381B}" type="slidenum">
              <a:rPr lang="en-US" smtClean="0"/>
              <a:pPr/>
              <a:t>21</a:t>
            </a:fld>
            <a:endParaRPr lang="en-US" dirty="0"/>
          </a:p>
        </p:txBody>
      </p:sp>
    </p:spTree>
    <p:extLst>
      <p:ext uri="{BB962C8B-B14F-4D97-AF65-F5344CB8AC3E}">
        <p14:creationId xmlns="" xmlns:p14="http://schemas.microsoft.com/office/powerpoint/2010/main" val="2393582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Notes Placeholder 1048737"/>
          <p:cNvSpPr>
            <a:spLocks noGrp="1"/>
          </p:cNvSpPr>
          <p:nvPr>
            <p:ph type="body"/>
          </p:nvPr>
        </p:nvSpPr>
        <p:spPr/>
      </p:sp>
    </p:spTree>
    <p:extLst>
      <p:ext uri="{BB962C8B-B14F-4D97-AF65-F5344CB8AC3E}">
        <p14:creationId xmlns="" xmlns:p14="http://schemas.microsoft.com/office/powerpoint/2010/main" val="1149341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4" name="Slide Image Placeholder 1"/>
          <p:cNvSpPr>
            <a:spLocks noGrp="1" noRot="1" noChangeAspect="1"/>
          </p:cNvSpPr>
          <p:nvPr>
            <p:ph type="sldImg"/>
          </p:nvPr>
        </p:nvSpPr>
        <p:spPr/>
      </p:sp>
      <p:sp>
        <p:nvSpPr>
          <p:cNvPr id="1048865" name="Notes Placeholder 2"/>
          <p:cNvSpPr>
            <a:spLocks noGrp="1"/>
          </p:cNvSpPr>
          <p:nvPr>
            <p:ph type="body" idx="1"/>
          </p:nvPr>
        </p:nvSpPr>
        <p:spPr/>
        <p:txBody>
          <a:bodyPr/>
          <a:lstStyle/>
          <a:p>
            <a:endParaRPr lang="en-US" dirty="0"/>
          </a:p>
        </p:txBody>
      </p:sp>
      <p:sp>
        <p:nvSpPr>
          <p:cNvPr id="1048866" name="Slide Number Placeholder 3"/>
          <p:cNvSpPr>
            <a:spLocks noGrp="1"/>
          </p:cNvSpPr>
          <p:nvPr>
            <p:ph type="sldNum" sz="quarter" idx="10"/>
          </p:nvPr>
        </p:nvSpPr>
        <p:spPr/>
        <p:txBody>
          <a:bodyPr/>
          <a:lstStyle/>
          <a:p>
            <a:fld id="{25CAF8D3-F54B-48E0-BF50-C8E8DB55381B}" type="slidenum">
              <a:rPr lang="en-US" smtClean="0"/>
              <a:pPr/>
              <a:t>144</a:t>
            </a:fld>
            <a:endParaRPr lang="en-US"/>
          </a:p>
        </p:txBody>
      </p:sp>
    </p:spTree>
    <p:extLst>
      <p:ext uri="{BB962C8B-B14F-4D97-AF65-F5344CB8AC3E}">
        <p14:creationId xmlns="" xmlns:p14="http://schemas.microsoft.com/office/powerpoint/2010/main" val="275215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0" name="Notes Placeholder 1049088"/>
          <p:cNvSpPr>
            <a:spLocks noGrp="1"/>
          </p:cNvSpPr>
          <p:nvPr>
            <p:ph type="body"/>
          </p:nvPr>
        </p:nvSpPr>
        <p:spPr/>
      </p:sp>
    </p:spTree>
    <p:extLst>
      <p:ext uri="{BB962C8B-B14F-4D97-AF65-F5344CB8AC3E}">
        <p14:creationId xmlns="" xmlns:p14="http://schemas.microsoft.com/office/powerpoint/2010/main" val="3964211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6" name="Notes Placeholder 1049134"/>
          <p:cNvSpPr>
            <a:spLocks noGrp="1"/>
          </p:cNvSpPr>
          <p:nvPr>
            <p:ph type="body"/>
          </p:nvPr>
        </p:nvSpPr>
        <p:spPr/>
        <p:txBody>
          <a:bodyPr/>
          <a:lstStyle/>
          <a:p>
            <a:r>
              <a:rPr lang="zh-CN" altLang="en-US"/>
              <a:t>Felly
</a:t>
            </a:r>
          </a:p>
        </p:txBody>
      </p:sp>
    </p:spTree>
    <p:extLst>
      <p:ext uri="{BB962C8B-B14F-4D97-AF65-F5344CB8AC3E}">
        <p14:creationId xmlns="" xmlns:p14="http://schemas.microsoft.com/office/powerpoint/2010/main" val="3716963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14" name="Slide Image Placeholder 1"/>
          <p:cNvSpPr>
            <a:spLocks noGrp="1" noRot="1" noChangeAspect="1"/>
          </p:cNvSpPr>
          <p:nvPr>
            <p:ph type="sldImg"/>
          </p:nvPr>
        </p:nvSpPr>
        <p:spPr/>
      </p:sp>
      <p:sp>
        <p:nvSpPr>
          <p:cNvPr id="1049415" name="Notes Placeholder 2"/>
          <p:cNvSpPr>
            <a:spLocks noGrp="1"/>
          </p:cNvSpPr>
          <p:nvPr>
            <p:ph type="body" idx="1"/>
          </p:nvPr>
        </p:nvSpPr>
        <p:spPr/>
        <p:txBody>
          <a:bodyPr/>
          <a:lstStyle/>
          <a:p>
            <a:endParaRPr lang="en-US" dirty="0"/>
          </a:p>
        </p:txBody>
      </p:sp>
      <p:sp>
        <p:nvSpPr>
          <p:cNvPr id="1049416" name="Slide Number Placeholder 3"/>
          <p:cNvSpPr>
            <a:spLocks noGrp="1"/>
          </p:cNvSpPr>
          <p:nvPr>
            <p:ph type="sldNum" sz="quarter" idx="10"/>
          </p:nvPr>
        </p:nvSpPr>
        <p:spPr/>
        <p:txBody>
          <a:bodyPr/>
          <a:lstStyle/>
          <a:p>
            <a:fld id="{25CAF8D3-F54B-48E0-BF50-C8E8DB55381B}" type="slidenum">
              <a:rPr lang="en-US" smtClean="0"/>
              <a:pPr/>
              <a:t>452</a:t>
            </a:fld>
            <a:endParaRPr lang="en-US" dirty="0"/>
          </a:p>
        </p:txBody>
      </p:sp>
    </p:spTree>
    <p:extLst>
      <p:ext uri="{BB962C8B-B14F-4D97-AF65-F5344CB8AC3E}">
        <p14:creationId xmlns="" xmlns:p14="http://schemas.microsoft.com/office/powerpoint/2010/main" val="670199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8"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9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600" name="Date Placeholder 3"/>
          <p:cNvSpPr>
            <a:spLocks noGrp="1"/>
          </p:cNvSpPr>
          <p:nvPr>
            <p:ph type="dt" sz="half" idx="10"/>
          </p:nvPr>
        </p:nvSpPr>
        <p:spPr/>
        <p:txBody>
          <a:bodyPr/>
          <a:lstStyle/>
          <a:p>
            <a:fld id="{2074A1DD-1185-4166-B295-109608F8E831}" type="datetimeFigureOut">
              <a:rPr lang="en-US" smtClean="0"/>
              <a:pPr/>
              <a:t>1/11/2022</a:t>
            </a:fld>
            <a:endParaRPr lang="en-US" dirty="0"/>
          </a:p>
        </p:txBody>
      </p:sp>
      <p:sp>
        <p:nvSpPr>
          <p:cNvPr id="1048601" name="Footer Placeholder 4"/>
          <p:cNvSpPr>
            <a:spLocks noGrp="1"/>
          </p:cNvSpPr>
          <p:nvPr>
            <p:ph type="ftr" sz="quarter" idx="11"/>
          </p:nvPr>
        </p:nvSpPr>
        <p:spPr/>
        <p:txBody>
          <a:bodyPr/>
          <a:lstStyle/>
          <a:p>
            <a:endParaRPr lang="en-US" dirty="0"/>
          </a:p>
        </p:txBody>
      </p:sp>
      <p:sp>
        <p:nvSpPr>
          <p:cNvPr id="1048602" name="Slide Number Placeholder 5"/>
          <p:cNvSpPr>
            <a:spLocks noGrp="1"/>
          </p:cNvSpPr>
          <p:nvPr>
            <p:ph type="sldNum" sz="quarter" idx="12"/>
          </p:nvPr>
        </p:nvSpPr>
        <p:spPr/>
        <p:txBody>
          <a:bodyPr/>
          <a:lstStyle/>
          <a:p>
            <a:fld id="{A4F69250-A946-4B0A-9E20-4F590B3D99C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504" name="Title 1"/>
          <p:cNvSpPr>
            <a:spLocks noGrp="1"/>
          </p:cNvSpPr>
          <p:nvPr>
            <p:ph type="title"/>
          </p:nvPr>
        </p:nvSpPr>
        <p:spPr/>
        <p:txBody>
          <a:bodyPr/>
          <a:lstStyle/>
          <a:p>
            <a:r>
              <a:rPr lang="en-US"/>
              <a:t>Click to edit Master title style</a:t>
            </a:r>
          </a:p>
        </p:txBody>
      </p:sp>
      <p:sp>
        <p:nvSpPr>
          <p:cNvPr id="1049505"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506" name="Date Placeholder 3"/>
          <p:cNvSpPr>
            <a:spLocks noGrp="1"/>
          </p:cNvSpPr>
          <p:nvPr>
            <p:ph type="dt" sz="half" idx="10"/>
          </p:nvPr>
        </p:nvSpPr>
        <p:spPr/>
        <p:txBody>
          <a:bodyPr/>
          <a:lstStyle/>
          <a:p>
            <a:fld id="{2074A1DD-1185-4166-B295-109608F8E831}" type="datetimeFigureOut">
              <a:rPr lang="en-US" smtClean="0"/>
              <a:pPr/>
              <a:t>1/11/2022</a:t>
            </a:fld>
            <a:endParaRPr lang="en-US" dirty="0"/>
          </a:p>
        </p:txBody>
      </p:sp>
      <p:sp>
        <p:nvSpPr>
          <p:cNvPr id="1049507" name="Footer Placeholder 4"/>
          <p:cNvSpPr>
            <a:spLocks noGrp="1"/>
          </p:cNvSpPr>
          <p:nvPr>
            <p:ph type="ftr" sz="quarter" idx="11"/>
          </p:nvPr>
        </p:nvSpPr>
        <p:spPr/>
        <p:txBody>
          <a:bodyPr/>
          <a:lstStyle/>
          <a:p>
            <a:endParaRPr lang="en-US" dirty="0"/>
          </a:p>
        </p:txBody>
      </p:sp>
      <p:sp>
        <p:nvSpPr>
          <p:cNvPr id="1049508" name="Slide Number Placeholder 5"/>
          <p:cNvSpPr>
            <a:spLocks noGrp="1"/>
          </p:cNvSpPr>
          <p:nvPr>
            <p:ph type="sldNum" sz="quarter" idx="12"/>
          </p:nvPr>
        </p:nvSpPr>
        <p:spPr/>
        <p:txBody>
          <a:bodyPr/>
          <a:lstStyle/>
          <a:p>
            <a:fld id="{A4F69250-A946-4B0A-9E20-4F590B3D99C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493"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9494"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495" name="Date Placeholder 3"/>
          <p:cNvSpPr>
            <a:spLocks noGrp="1"/>
          </p:cNvSpPr>
          <p:nvPr>
            <p:ph type="dt" sz="half" idx="10"/>
          </p:nvPr>
        </p:nvSpPr>
        <p:spPr/>
        <p:txBody>
          <a:bodyPr/>
          <a:lstStyle/>
          <a:p>
            <a:fld id="{2074A1DD-1185-4166-B295-109608F8E831}" type="datetimeFigureOut">
              <a:rPr lang="en-US" smtClean="0"/>
              <a:pPr/>
              <a:t>1/11/2022</a:t>
            </a:fld>
            <a:endParaRPr lang="en-US" dirty="0"/>
          </a:p>
        </p:txBody>
      </p:sp>
      <p:sp>
        <p:nvSpPr>
          <p:cNvPr id="1049496" name="Footer Placeholder 4"/>
          <p:cNvSpPr>
            <a:spLocks noGrp="1"/>
          </p:cNvSpPr>
          <p:nvPr>
            <p:ph type="ftr" sz="quarter" idx="11"/>
          </p:nvPr>
        </p:nvSpPr>
        <p:spPr/>
        <p:txBody>
          <a:bodyPr/>
          <a:lstStyle/>
          <a:p>
            <a:endParaRPr lang="en-US" dirty="0"/>
          </a:p>
        </p:txBody>
      </p:sp>
      <p:sp>
        <p:nvSpPr>
          <p:cNvPr id="1049497" name="Slide Number Placeholder 5"/>
          <p:cNvSpPr>
            <a:spLocks noGrp="1"/>
          </p:cNvSpPr>
          <p:nvPr>
            <p:ph type="sldNum" sz="quarter" idx="12"/>
          </p:nvPr>
        </p:nvSpPr>
        <p:spPr/>
        <p:txBody>
          <a:bodyPr/>
          <a:lstStyle/>
          <a:p>
            <a:fld id="{A4F69250-A946-4B0A-9E20-4F590B3D99C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p>
        </p:txBody>
      </p:sp>
      <p:sp>
        <p:nvSpPr>
          <p:cNvPr id="1048582"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3" name="Date Placeholder 3"/>
          <p:cNvSpPr>
            <a:spLocks noGrp="1"/>
          </p:cNvSpPr>
          <p:nvPr>
            <p:ph type="dt" sz="half" idx="10"/>
          </p:nvPr>
        </p:nvSpPr>
        <p:spPr/>
        <p:txBody>
          <a:bodyPr/>
          <a:lstStyle/>
          <a:p>
            <a:fld id="{2074A1DD-1185-4166-B295-109608F8E831}" type="datetimeFigureOut">
              <a:rPr lang="en-US" smtClean="0"/>
              <a:pPr/>
              <a:t>1/11/2022</a:t>
            </a:fld>
            <a:endParaRPr lang="en-US" dirty="0"/>
          </a:p>
        </p:txBody>
      </p:sp>
      <p:sp>
        <p:nvSpPr>
          <p:cNvPr id="1048584" name="Footer Placeholder 4"/>
          <p:cNvSpPr>
            <a:spLocks noGrp="1"/>
          </p:cNvSpPr>
          <p:nvPr>
            <p:ph type="ftr" sz="quarter" idx="11"/>
          </p:nvPr>
        </p:nvSpPr>
        <p:spPr/>
        <p:txBody>
          <a:bodyPr/>
          <a:lstStyle/>
          <a:p>
            <a:endParaRPr lang="en-US" dirty="0"/>
          </a:p>
        </p:txBody>
      </p:sp>
      <p:sp>
        <p:nvSpPr>
          <p:cNvPr id="1048585" name="Slide Number Placeholder 5"/>
          <p:cNvSpPr>
            <a:spLocks noGrp="1"/>
          </p:cNvSpPr>
          <p:nvPr>
            <p:ph type="sldNum" sz="quarter" idx="12"/>
          </p:nvPr>
        </p:nvSpPr>
        <p:spPr/>
        <p:txBody>
          <a:bodyPr/>
          <a:lstStyle/>
          <a:p>
            <a:fld id="{A4F69250-A946-4B0A-9E20-4F590B3D99C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509"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951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049511" name="Date Placeholder 3"/>
          <p:cNvSpPr>
            <a:spLocks noGrp="1"/>
          </p:cNvSpPr>
          <p:nvPr>
            <p:ph type="dt" sz="half" idx="10"/>
          </p:nvPr>
        </p:nvSpPr>
        <p:spPr/>
        <p:txBody>
          <a:bodyPr/>
          <a:lstStyle/>
          <a:p>
            <a:fld id="{2074A1DD-1185-4166-B295-109608F8E831}" type="datetimeFigureOut">
              <a:rPr lang="en-US" smtClean="0"/>
              <a:pPr/>
              <a:t>1/11/2022</a:t>
            </a:fld>
            <a:endParaRPr lang="en-US" dirty="0"/>
          </a:p>
        </p:txBody>
      </p:sp>
      <p:sp>
        <p:nvSpPr>
          <p:cNvPr id="1049512" name="Footer Placeholder 4"/>
          <p:cNvSpPr>
            <a:spLocks noGrp="1"/>
          </p:cNvSpPr>
          <p:nvPr>
            <p:ph type="ftr" sz="quarter" idx="11"/>
          </p:nvPr>
        </p:nvSpPr>
        <p:spPr/>
        <p:txBody>
          <a:bodyPr/>
          <a:lstStyle/>
          <a:p>
            <a:endParaRPr lang="en-US" dirty="0"/>
          </a:p>
        </p:txBody>
      </p:sp>
      <p:sp>
        <p:nvSpPr>
          <p:cNvPr id="1049513" name="Slide Number Placeholder 5"/>
          <p:cNvSpPr>
            <a:spLocks noGrp="1"/>
          </p:cNvSpPr>
          <p:nvPr>
            <p:ph type="sldNum" sz="quarter" idx="12"/>
          </p:nvPr>
        </p:nvSpPr>
        <p:spPr/>
        <p:txBody>
          <a:bodyPr/>
          <a:lstStyle/>
          <a:p>
            <a:fld id="{A4F69250-A946-4B0A-9E20-4F590B3D99C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9514" name="Title 1"/>
          <p:cNvSpPr>
            <a:spLocks noGrp="1"/>
          </p:cNvSpPr>
          <p:nvPr>
            <p:ph type="title"/>
          </p:nvPr>
        </p:nvSpPr>
        <p:spPr/>
        <p:txBody>
          <a:bodyPr/>
          <a:lstStyle/>
          <a:p>
            <a:r>
              <a:rPr lang="en-US"/>
              <a:t>Click to edit Master title style</a:t>
            </a:r>
          </a:p>
        </p:txBody>
      </p:sp>
      <p:sp>
        <p:nvSpPr>
          <p:cNvPr id="1049515"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516"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517" name="Date Placeholder 4"/>
          <p:cNvSpPr>
            <a:spLocks noGrp="1"/>
          </p:cNvSpPr>
          <p:nvPr>
            <p:ph type="dt" sz="half" idx="10"/>
          </p:nvPr>
        </p:nvSpPr>
        <p:spPr/>
        <p:txBody>
          <a:bodyPr/>
          <a:lstStyle/>
          <a:p>
            <a:fld id="{2074A1DD-1185-4166-B295-109608F8E831}" type="datetimeFigureOut">
              <a:rPr lang="en-US" smtClean="0"/>
              <a:pPr/>
              <a:t>1/11/2022</a:t>
            </a:fld>
            <a:endParaRPr lang="en-US" dirty="0"/>
          </a:p>
        </p:txBody>
      </p:sp>
      <p:sp>
        <p:nvSpPr>
          <p:cNvPr id="1049518" name="Footer Placeholder 5"/>
          <p:cNvSpPr>
            <a:spLocks noGrp="1"/>
          </p:cNvSpPr>
          <p:nvPr>
            <p:ph type="ftr" sz="quarter" idx="11"/>
          </p:nvPr>
        </p:nvSpPr>
        <p:spPr/>
        <p:txBody>
          <a:bodyPr/>
          <a:lstStyle/>
          <a:p>
            <a:endParaRPr lang="en-US" dirty="0"/>
          </a:p>
        </p:txBody>
      </p:sp>
      <p:sp>
        <p:nvSpPr>
          <p:cNvPr id="1049519" name="Slide Number Placeholder 6"/>
          <p:cNvSpPr>
            <a:spLocks noGrp="1"/>
          </p:cNvSpPr>
          <p:nvPr>
            <p:ph type="sldNum" sz="quarter" idx="12"/>
          </p:nvPr>
        </p:nvSpPr>
        <p:spPr/>
        <p:txBody>
          <a:bodyPr/>
          <a:lstStyle/>
          <a:p>
            <a:fld id="{A4F69250-A946-4B0A-9E20-4F590B3D99C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520" name="Title 1"/>
          <p:cNvSpPr>
            <a:spLocks noGrp="1"/>
          </p:cNvSpPr>
          <p:nvPr>
            <p:ph type="title"/>
          </p:nvPr>
        </p:nvSpPr>
        <p:spPr>
          <a:xfrm>
            <a:off x="839788" y="365125"/>
            <a:ext cx="10515600" cy="1325563"/>
          </a:xfrm>
        </p:spPr>
        <p:txBody>
          <a:bodyPr/>
          <a:lstStyle/>
          <a:p>
            <a:r>
              <a:rPr lang="en-US"/>
              <a:t>Click to edit Master title style</a:t>
            </a:r>
          </a:p>
        </p:txBody>
      </p:sp>
      <p:sp>
        <p:nvSpPr>
          <p:cNvPr id="104952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9522"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523"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9524"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525" name="Date Placeholder 6"/>
          <p:cNvSpPr>
            <a:spLocks noGrp="1"/>
          </p:cNvSpPr>
          <p:nvPr>
            <p:ph type="dt" sz="half" idx="10"/>
          </p:nvPr>
        </p:nvSpPr>
        <p:spPr/>
        <p:txBody>
          <a:bodyPr/>
          <a:lstStyle/>
          <a:p>
            <a:fld id="{2074A1DD-1185-4166-B295-109608F8E831}" type="datetimeFigureOut">
              <a:rPr lang="en-US" smtClean="0"/>
              <a:pPr/>
              <a:t>1/11/2022</a:t>
            </a:fld>
            <a:endParaRPr lang="en-US" dirty="0"/>
          </a:p>
        </p:txBody>
      </p:sp>
      <p:sp>
        <p:nvSpPr>
          <p:cNvPr id="1049526" name="Footer Placeholder 7"/>
          <p:cNvSpPr>
            <a:spLocks noGrp="1"/>
          </p:cNvSpPr>
          <p:nvPr>
            <p:ph type="ftr" sz="quarter" idx="11"/>
          </p:nvPr>
        </p:nvSpPr>
        <p:spPr/>
        <p:txBody>
          <a:bodyPr/>
          <a:lstStyle/>
          <a:p>
            <a:endParaRPr lang="en-US" dirty="0"/>
          </a:p>
        </p:txBody>
      </p:sp>
      <p:sp>
        <p:nvSpPr>
          <p:cNvPr id="1049527" name="Slide Number Placeholder 8"/>
          <p:cNvSpPr>
            <a:spLocks noGrp="1"/>
          </p:cNvSpPr>
          <p:nvPr>
            <p:ph type="sldNum" sz="quarter" idx="12"/>
          </p:nvPr>
        </p:nvSpPr>
        <p:spPr/>
        <p:txBody>
          <a:bodyPr/>
          <a:lstStyle/>
          <a:p>
            <a:fld id="{A4F69250-A946-4B0A-9E20-4F590B3D99C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489" name="Title 1"/>
          <p:cNvSpPr>
            <a:spLocks noGrp="1"/>
          </p:cNvSpPr>
          <p:nvPr>
            <p:ph type="title"/>
          </p:nvPr>
        </p:nvSpPr>
        <p:spPr/>
        <p:txBody>
          <a:bodyPr/>
          <a:lstStyle/>
          <a:p>
            <a:r>
              <a:rPr lang="en-US"/>
              <a:t>Click to edit Master title style</a:t>
            </a:r>
          </a:p>
        </p:txBody>
      </p:sp>
      <p:sp>
        <p:nvSpPr>
          <p:cNvPr id="1049490" name="Date Placeholder 2"/>
          <p:cNvSpPr>
            <a:spLocks noGrp="1"/>
          </p:cNvSpPr>
          <p:nvPr>
            <p:ph type="dt" sz="half" idx="10"/>
          </p:nvPr>
        </p:nvSpPr>
        <p:spPr/>
        <p:txBody>
          <a:bodyPr/>
          <a:lstStyle/>
          <a:p>
            <a:fld id="{2074A1DD-1185-4166-B295-109608F8E831}" type="datetimeFigureOut">
              <a:rPr lang="en-US" smtClean="0"/>
              <a:pPr/>
              <a:t>1/11/2022</a:t>
            </a:fld>
            <a:endParaRPr lang="en-US" dirty="0"/>
          </a:p>
        </p:txBody>
      </p:sp>
      <p:sp>
        <p:nvSpPr>
          <p:cNvPr id="1049491" name="Footer Placeholder 3"/>
          <p:cNvSpPr>
            <a:spLocks noGrp="1"/>
          </p:cNvSpPr>
          <p:nvPr>
            <p:ph type="ftr" sz="quarter" idx="11"/>
          </p:nvPr>
        </p:nvSpPr>
        <p:spPr/>
        <p:txBody>
          <a:bodyPr/>
          <a:lstStyle/>
          <a:p>
            <a:endParaRPr lang="en-US" dirty="0"/>
          </a:p>
        </p:txBody>
      </p:sp>
      <p:sp>
        <p:nvSpPr>
          <p:cNvPr id="1049492" name="Slide Number Placeholder 4"/>
          <p:cNvSpPr>
            <a:spLocks noGrp="1"/>
          </p:cNvSpPr>
          <p:nvPr>
            <p:ph type="sldNum" sz="quarter" idx="12"/>
          </p:nvPr>
        </p:nvSpPr>
        <p:spPr/>
        <p:txBody>
          <a:bodyPr/>
          <a:lstStyle/>
          <a:p>
            <a:fld id="{A4F69250-A946-4B0A-9E20-4F590B3D99C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528" name="Date Placeholder 1"/>
          <p:cNvSpPr>
            <a:spLocks noGrp="1"/>
          </p:cNvSpPr>
          <p:nvPr>
            <p:ph type="dt" sz="half" idx="10"/>
          </p:nvPr>
        </p:nvSpPr>
        <p:spPr/>
        <p:txBody>
          <a:bodyPr/>
          <a:lstStyle/>
          <a:p>
            <a:fld id="{2074A1DD-1185-4166-B295-109608F8E831}" type="datetimeFigureOut">
              <a:rPr lang="en-US" smtClean="0"/>
              <a:pPr/>
              <a:t>1/11/2022</a:t>
            </a:fld>
            <a:endParaRPr lang="en-US" dirty="0"/>
          </a:p>
        </p:txBody>
      </p:sp>
      <p:sp>
        <p:nvSpPr>
          <p:cNvPr id="1049529" name="Footer Placeholder 2"/>
          <p:cNvSpPr>
            <a:spLocks noGrp="1"/>
          </p:cNvSpPr>
          <p:nvPr>
            <p:ph type="ftr" sz="quarter" idx="11"/>
          </p:nvPr>
        </p:nvSpPr>
        <p:spPr/>
        <p:txBody>
          <a:bodyPr/>
          <a:lstStyle/>
          <a:p>
            <a:endParaRPr lang="en-US" dirty="0"/>
          </a:p>
        </p:txBody>
      </p:sp>
      <p:sp>
        <p:nvSpPr>
          <p:cNvPr id="1049530" name="Slide Number Placeholder 3"/>
          <p:cNvSpPr>
            <a:spLocks noGrp="1"/>
          </p:cNvSpPr>
          <p:nvPr>
            <p:ph type="sldNum" sz="quarter" idx="12"/>
          </p:nvPr>
        </p:nvSpPr>
        <p:spPr/>
        <p:txBody>
          <a:bodyPr/>
          <a:lstStyle/>
          <a:p>
            <a:fld id="{A4F69250-A946-4B0A-9E20-4F590B3D99C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53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953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953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9534" name="Date Placeholder 4"/>
          <p:cNvSpPr>
            <a:spLocks noGrp="1"/>
          </p:cNvSpPr>
          <p:nvPr>
            <p:ph type="dt" sz="half" idx="10"/>
          </p:nvPr>
        </p:nvSpPr>
        <p:spPr/>
        <p:txBody>
          <a:bodyPr/>
          <a:lstStyle/>
          <a:p>
            <a:fld id="{2074A1DD-1185-4166-B295-109608F8E831}" type="datetimeFigureOut">
              <a:rPr lang="en-US" smtClean="0"/>
              <a:pPr/>
              <a:t>1/11/2022</a:t>
            </a:fld>
            <a:endParaRPr lang="en-US" dirty="0"/>
          </a:p>
        </p:txBody>
      </p:sp>
      <p:sp>
        <p:nvSpPr>
          <p:cNvPr id="1049535" name="Footer Placeholder 5"/>
          <p:cNvSpPr>
            <a:spLocks noGrp="1"/>
          </p:cNvSpPr>
          <p:nvPr>
            <p:ph type="ftr" sz="quarter" idx="11"/>
          </p:nvPr>
        </p:nvSpPr>
        <p:spPr/>
        <p:txBody>
          <a:bodyPr/>
          <a:lstStyle/>
          <a:p>
            <a:endParaRPr lang="en-US" dirty="0"/>
          </a:p>
        </p:txBody>
      </p:sp>
      <p:sp>
        <p:nvSpPr>
          <p:cNvPr id="1049536" name="Slide Number Placeholder 6"/>
          <p:cNvSpPr>
            <a:spLocks noGrp="1"/>
          </p:cNvSpPr>
          <p:nvPr>
            <p:ph type="sldNum" sz="quarter" idx="12"/>
          </p:nvPr>
        </p:nvSpPr>
        <p:spPr/>
        <p:txBody>
          <a:bodyPr/>
          <a:lstStyle/>
          <a:p>
            <a:fld id="{A4F69250-A946-4B0A-9E20-4F590B3D99C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49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9499"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950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1049501" name="Date Placeholder 4"/>
          <p:cNvSpPr>
            <a:spLocks noGrp="1"/>
          </p:cNvSpPr>
          <p:nvPr>
            <p:ph type="dt" sz="half" idx="10"/>
          </p:nvPr>
        </p:nvSpPr>
        <p:spPr/>
        <p:txBody>
          <a:bodyPr/>
          <a:lstStyle/>
          <a:p>
            <a:fld id="{2074A1DD-1185-4166-B295-109608F8E831}" type="datetimeFigureOut">
              <a:rPr lang="en-US" smtClean="0"/>
              <a:pPr/>
              <a:t>1/11/2022</a:t>
            </a:fld>
            <a:endParaRPr lang="en-US" dirty="0"/>
          </a:p>
        </p:txBody>
      </p:sp>
      <p:sp>
        <p:nvSpPr>
          <p:cNvPr id="1049502" name="Footer Placeholder 5"/>
          <p:cNvSpPr>
            <a:spLocks noGrp="1"/>
          </p:cNvSpPr>
          <p:nvPr>
            <p:ph type="ftr" sz="quarter" idx="11"/>
          </p:nvPr>
        </p:nvSpPr>
        <p:spPr/>
        <p:txBody>
          <a:bodyPr/>
          <a:lstStyle/>
          <a:p>
            <a:endParaRPr lang="en-US" dirty="0"/>
          </a:p>
        </p:txBody>
      </p:sp>
      <p:sp>
        <p:nvSpPr>
          <p:cNvPr id="1049503" name="Slide Number Placeholder 6"/>
          <p:cNvSpPr>
            <a:spLocks noGrp="1"/>
          </p:cNvSpPr>
          <p:nvPr>
            <p:ph type="sldNum" sz="quarter" idx="12"/>
          </p:nvPr>
        </p:nvSpPr>
        <p:spPr/>
        <p:txBody>
          <a:bodyPr/>
          <a:lstStyle/>
          <a:p>
            <a:fld id="{A4F69250-A946-4B0A-9E20-4F590B3D99C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74A1DD-1185-4166-B295-109608F8E831}" type="datetimeFigureOut">
              <a:rPr lang="en-US" smtClean="0"/>
              <a:pPr/>
              <a:t>1/11/2022</a:t>
            </a:fld>
            <a:endParaRPr lang="en-US" dirty="0"/>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F69250-A946-4B0A-9E20-4F590B3D99C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ctrTitle"/>
          </p:nvPr>
        </p:nvSpPr>
        <p:spPr/>
        <p:txBody>
          <a:bodyPr>
            <a:normAutofit/>
          </a:bodyPr>
          <a:lstStyle/>
          <a:p>
            <a:r>
              <a:rPr lang="en-US" sz="8000" dirty="0">
                <a:latin typeface="Aharoni" panose="02010803020104030203" pitchFamily="2" charset="-79"/>
                <a:cs typeface="Aharoni" panose="02010803020104030203" pitchFamily="2" charset="-79"/>
              </a:rPr>
              <a:t>PHARMACOLOGY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dirty="0"/>
              <a:t> cont.</a:t>
            </a:r>
          </a:p>
        </p:txBody>
      </p:sp>
      <p:sp>
        <p:nvSpPr>
          <p:cNvPr id="1048622" name="Content Placeholder 2"/>
          <p:cNvSpPr>
            <a:spLocks noGrp="1"/>
          </p:cNvSpPr>
          <p:nvPr>
            <p:ph idx="1"/>
          </p:nvPr>
        </p:nvSpPr>
        <p:spPr/>
        <p:txBody>
          <a:bodyPr>
            <a:normAutofit fontScale="77500" lnSpcReduction="20000"/>
          </a:bodyPr>
          <a:lstStyle/>
          <a:p>
            <a:r>
              <a:rPr lang="en-US" dirty="0"/>
              <a:t>There three basic types of tolerance.</a:t>
            </a:r>
          </a:p>
          <a:p>
            <a:pPr marL="0" indent="0">
              <a:buNone/>
            </a:pPr>
            <a:r>
              <a:rPr lang="en-US" dirty="0"/>
              <a:t>       </a:t>
            </a:r>
            <a:r>
              <a:rPr lang="en-US" b="1" dirty="0"/>
              <a:t>metabolic /pharmacokinetics tolerance</a:t>
            </a:r>
            <a:r>
              <a:rPr lang="en-US" dirty="0"/>
              <a:t> this occurs due to  increased metabolism of a drug leading to reduction in drug concentration at the receptor site.</a:t>
            </a:r>
          </a:p>
          <a:p>
            <a:pPr marL="0" indent="0">
              <a:buNone/>
            </a:pPr>
            <a:r>
              <a:rPr lang="en-US" b="1" dirty="0"/>
              <a:t>       cellular/pharmacodynamic tolerance </a:t>
            </a:r>
            <a:r>
              <a:rPr lang="en-US" dirty="0"/>
              <a:t>this caused by adaptive changes that take place at the receptor site or drug action site.</a:t>
            </a:r>
          </a:p>
          <a:p>
            <a:pPr marL="0" indent="0">
              <a:buNone/>
            </a:pPr>
            <a:r>
              <a:rPr lang="en-US" b="1" dirty="0"/>
              <a:t>        cross tolerance </a:t>
            </a:r>
            <a:r>
              <a:rPr lang="en-US" dirty="0"/>
              <a:t>when tolerance to one drug confers tolerance to another drug. Drugs that have the same chemical structure tend to portray cross tolerance e.g. people tolerance to one barbiturates are usually tolerant to all barbiturates e.g., phenobarbital, thiopental. However drugs of similar class can also portray cross-tolerance.</a:t>
            </a:r>
          </a:p>
          <a:p>
            <a:r>
              <a:rPr lang="en-US" b="1" dirty="0"/>
              <a:t>Intolerance: </a:t>
            </a:r>
            <a:r>
              <a:rPr lang="en-US" dirty="0"/>
              <a:t>low threshold to normal pharmacological response. A drug causes an exaggeration of a normal pharmacological response e.g. morphine may cause coma instead of respiratory distress which occurs with administration of a normal dose.</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2" name="Title 1"/>
          <p:cNvSpPr>
            <a:spLocks noGrp="1"/>
          </p:cNvSpPr>
          <p:nvPr>
            <p:ph type="title"/>
          </p:nvPr>
        </p:nvSpPr>
        <p:spPr/>
        <p:txBody>
          <a:bodyPr/>
          <a:lstStyle/>
          <a:p>
            <a:r>
              <a:rPr lang="en-US" dirty="0"/>
              <a:t>                     </a:t>
            </a:r>
            <a:endParaRPr lang="en-US" b="1" dirty="0"/>
          </a:p>
        </p:txBody>
      </p:sp>
      <p:sp>
        <p:nvSpPr>
          <p:cNvPr id="1048783" name="Content Placeholder 2"/>
          <p:cNvSpPr>
            <a:spLocks noGrp="1"/>
          </p:cNvSpPr>
          <p:nvPr>
            <p:ph idx="1"/>
          </p:nvPr>
        </p:nvSpPr>
        <p:spPr/>
        <p:txBody>
          <a:bodyPr>
            <a:normAutofit fontScale="86071" lnSpcReduction="10000"/>
          </a:bodyPr>
          <a:lstStyle/>
          <a:p>
            <a:r>
              <a:rPr lang="en-US" dirty="0"/>
              <a:t>Aminoglycoside can replace penicillin in penicillin sensitive patients</a:t>
            </a:r>
          </a:p>
          <a:p>
            <a:r>
              <a:rPr lang="en-US" b="1" dirty="0"/>
              <a:t>Gentamycin</a:t>
            </a:r>
            <a:r>
              <a:rPr lang="en-US" dirty="0"/>
              <a:t> combine with penicillin have a synergic antibiotic effect expands the spectrum of antibiotics activity and prevent emergence of resistance..</a:t>
            </a:r>
          </a:p>
          <a:p>
            <a:r>
              <a:rPr lang="en-US" b="1" dirty="0"/>
              <a:t>Neomycin</a:t>
            </a:r>
            <a:r>
              <a:rPr lang="en-US" dirty="0"/>
              <a:t> and</a:t>
            </a:r>
            <a:r>
              <a:rPr lang="en-US" b="1" dirty="0"/>
              <a:t> kanamycin </a:t>
            </a:r>
            <a:r>
              <a:rPr lang="en-US" dirty="0"/>
              <a:t>can be used for hepatic coma to reduce normal flora and therefore ammonia gas formation.</a:t>
            </a:r>
          </a:p>
          <a:p>
            <a:r>
              <a:rPr lang="en-US" b="1" dirty="0"/>
              <a:t>Amikacin</a:t>
            </a:r>
            <a:r>
              <a:rPr lang="en-US" dirty="0"/>
              <a:t> has broadest antibacterial spectrum because it is stable to 8 of the 9 classified aminoglycoside inactivating enzymes whereas gentamycin is inactivated by five of them.</a:t>
            </a:r>
          </a:p>
          <a:p>
            <a:r>
              <a:rPr lang="en-US" b="1" dirty="0"/>
              <a:t> Amikacin </a:t>
            </a:r>
            <a:r>
              <a:rPr lang="en-US" dirty="0"/>
              <a:t>is  indicated for serious gram negative infections resistant to gentamycin.</a:t>
            </a:r>
          </a:p>
          <a:p>
            <a:r>
              <a:rPr lang="en-US" dirty="0"/>
              <a:t> Neomycin and framycetin are too toxic for systemic use hence used topically for treatment of </a:t>
            </a:r>
            <a:r>
              <a:rPr lang="en-US" b="1" dirty="0"/>
              <a:t>aer, nose </a:t>
            </a:r>
            <a:r>
              <a:rPr lang="en-US" dirty="0"/>
              <a:t>and </a:t>
            </a:r>
            <a:r>
              <a:rPr lang="en-US" b="1" dirty="0"/>
              <a:t>skin</a:t>
            </a:r>
            <a:r>
              <a:rPr lang="en-US" dirty="0"/>
              <a:t> infections,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Title 1"/>
          <p:cNvSpPr>
            <a:spLocks noGrp="1"/>
          </p:cNvSpPr>
          <p:nvPr>
            <p:ph type="title"/>
          </p:nvPr>
        </p:nvSpPr>
        <p:spPr/>
        <p:txBody>
          <a:bodyPr/>
          <a:lstStyle/>
          <a:p>
            <a:r>
              <a:rPr lang="en-US" dirty="0"/>
              <a:t>                           </a:t>
            </a:r>
            <a:r>
              <a:rPr lang="en-US" b="1" dirty="0"/>
              <a:t>quinolones</a:t>
            </a:r>
            <a:br>
              <a:rPr lang="en-US" b="1" dirty="0"/>
            </a:br>
            <a:endParaRPr lang="en-US" b="1" dirty="0"/>
          </a:p>
        </p:txBody>
      </p:sp>
      <p:sp>
        <p:nvSpPr>
          <p:cNvPr id="1048785" name="Content Placeholder 2"/>
          <p:cNvSpPr>
            <a:spLocks noGrp="1"/>
          </p:cNvSpPr>
          <p:nvPr>
            <p:ph idx="1"/>
          </p:nvPr>
        </p:nvSpPr>
        <p:spPr/>
        <p:txBody>
          <a:bodyPr>
            <a:normAutofit fontScale="96429"/>
          </a:bodyPr>
          <a:lstStyle/>
          <a:p>
            <a:r>
              <a:rPr lang="en-US" dirty="0"/>
              <a:t>these are broad spectrum antibiotic though some like nalidixic acid and cinoxacin have a narrow antibacterial spectrum.</a:t>
            </a:r>
          </a:p>
          <a:p>
            <a:pPr marL="0" indent="0">
              <a:buNone/>
            </a:pPr>
            <a:r>
              <a:rPr lang="en-US" dirty="0"/>
              <a:t>other newer quinolones include</a:t>
            </a:r>
          </a:p>
          <a:p>
            <a:pPr marL="0" indent="0">
              <a:buNone/>
            </a:pPr>
            <a:r>
              <a:rPr lang="en-US" b="1" dirty="0"/>
              <a:t>norfloxacin</a:t>
            </a:r>
            <a:r>
              <a:rPr lang="en-US" dirty="0"/>
              <a:t> </a:t>
            </a:r>
            <a:endParaRPr lang="en-US" b="1" dirty="0"/>
          </a:p>
          <a:p>
            <a:pPr marL="0" indent="0">
              <a:buNone/>
            </a:pPr>
            <a:r>
              <a:rPr lang="en-US" b="1" dirty="0"/>
              <a:t>Ciprofloxacin</a:t>
            </a:r>
          </a:p>
          <a:p>
            <a:pPr marL="0" indent="0">
              <a:buNone/>
            </a:pPr>
            <a:r>
              <a:rPr lang="en-US" b="1" dirty="0"/>
              <a:t>Ofloxacin</a:t>
            </a:r>
          </a:p>
          <a:p>
            <a:pPr marL="0" indent="0">
              <a:buNone/>
            </a:pPr>
            <a:r>
              <a:rPr lang="en-US" b="1" dirty="0"/>
              <a:t>Levofloxacin</a:t>
            </a:r>
          </a:p>
          <a:p>
            <a:pPr marL="0" indent="0">
              <a:buNone/>
            </a:pPr>
            <a:r>
              <a:rPr lang="en-US" b="1" dirty="0"/>
              <a:t>Acrofloxacin</a:t>
            </a:r>
          </a:p>
          <a:p>
            <a:pPr marL="0" indent="0">
              <a:buNone/>
            </a:pPr>
            <a:r>
              <a:rPr lang="en-US" b="1" dirty="0"/>
              <a:t>pefloxacin</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6" name="Title 1"/>
          <p:cNvSpPr>
            <a:spLocks noGrp="1"/>
          </p:cNvSpPr>
          <p:nvPr>
            <p:ph type="title"/>
          </p:nvPr>
        </p:nvSpPr>
        <p:spPr/>
        <p:txBody>
          <a:bodyPr/>
          <a:lstStyle/>
          <a:p>
            <a:r>
              <a:rPr lang="en-US" b="1" dirty="0"/>
              <a:t>Pharmacodynamics </a:t>
            </a:r>
          </a:p>
        </p:txBody>
      </p:sp>
      <p:sp>
        <p:nvSpPr>
          <p:cNvPr id="1048787" name="Content Placeholder 2"/>
          <p:cNvSpPr>
            <a:spLocks noGrp="1"/>
          </p:cNvSpPr>
          <p:nvPr>
            <p:ph idx="1"/>
          </p:nvPr>
        </p:nvSpPr>
        <p:spPr/>
        <p:txBody>
          <a:bodyPr/>
          <a:lstStyle/>
          <a:p>
            <a:r>
              <a:rPr lang="en-US" dirty="0"/>
              <a:t>They are act by inhibiting bacterial DNA  gyrase the enzyme that maintains the Helical twist/structure of the DNA.</a:t>
            </a:r>
          </a:p>
          <a:p>
            <a:r>
              <a:rPr lang="en-US" dirty="0"/>
              <a:t>They are </a:t>
            </a:r>
            <a:r>
              <a:rPr lang="en-US" b="1" dirty="0"/>
              <a:t>bactericidal</a:t>
            </a:r>
            <a:r>
              <a:rPr lang="en-US" dirty="0"/>
              <a:t> but some are </a:t>
            </a:r>
            <a:r>
              <a:rPr lang="en-US" b="1" dirty="0"/>
              <a:t>bacteriostatic</a:t>
            </a:r>
          </a:p>
          <a:p>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8" name="Title 1"/>
          <p:cNvSpPr>
            <a:spLocks noGrp="1"/>
          </p:cNvSpPr>
          <p:nvPr>
            <p:ph type="title"/>
          </p:nvPr>
        </p:nvSpPr>
        <p:spPr/>
        <p:txBody>
          <a:bodyPr/>
          <a:lstStyle/>
          <a:p>
            <a:r>
              <a:rPr lang="en-US" b="1" dirty="0"/>
              <a:t>Pharmacokinetics</a:t>
            </a:r>
            <a:br>
              <a:rPr lang="en-US" b="1" dirty="0"/>
            </a:br>
            <a:endParaRPr lang="en-US" b="1" dirty="0"/>
          </a:p>
        </p:txBody>
      </p:sp>
      <p:sp>
        <p:nvSpPr>
          <p:cNvPr id="1048789" name="Content Placeholder 2"/>
          <p:cNvSpPr>
            <a:spLocks noGrp="1"/>
          </p:cNvSpPr>
          <p:nvPr>
            <p:ph idx="1"/>
          </p:nvPr>
        </p:nvSpPr>
        <p:spPr/>
        <p:txBody>
          <a:bodyPr>
            <a:normAutofit fontScale="96786" lnSpcReduction="10000"/>
          </a:bodyPr>
          <a:lstStyle/>
          <a:p>
            <a:r>
              <a:rPr lang="en-US" dirty="0"/>
              <a:t>Quinolones are absorbed in the gut though aluminum and magnesium antacid interfere with the </a:t>
            </a:r>
            <a:r>
              <a:rPr lang="en-US" b="1" dirty="0"/>
              <a:t>absorption</a:t>
            </a:r>
            <a:r>
              <a:rPr lang="en-US" dirty="0"/>
              <a:t>.</a:t>
            </a:r>
            <a:endParaRPr lang="en-US" b="1" dirty="0"/>
          </a:p>
          <a:p>
            <a:r>
              <a:rPr lang="en-US" b="1" dirty="0"/>
              <a:t>Distribution </a:t>
            </a:r>
            <a:r>
              <a:rPr lang="en-US" dirty="0"/>
              <a:t>wide distribution such that they cross the placenta  and are distributed in breast milk.</a:t>
            </a:r>
          </a:p>
          <a:p>
            <a:r>
              <a:rPr lang="en-US" dirty="0"/>
              <a:t>They are concentrated in the lungs, kidneys, prostate, and phagocytes.</a:t>
            </a:r>
          </a:p>
          <a:p>
            <a:r>
              <a:rPr lang="en-US" dirty="0"/>
              <a:t>They don’t cross the BBB except ofloxacin and pefloxacin.</a:t>
            </a:r>
          </a:p>
          <a:p>
            <a:r>
              <a:rPr lang="en-US" b="1" dirty="0"/>
              <a:t>Metabolism  </a:t>
            </a:r>
            <a:r>
              <a:rPr lang="en-US" dirty="0"/>
              <a:t>they under go hepatic metabolism with a variable half life</a:t>
            </a:r>
          </a:p>
          <a:p>
            <a:r>
              <a:rPr lang="en-US" dirty="0"/>
              <a:t>Norfloxacin and ciprofloxacin half life of 2-3 hours, 5 hour ofloxacin, perfloxacin10 hour.</a:t>
            </a:r>
          </a:p>
          <a:p>
            <a:r>
              <a:rPr lang="en-US" b="1" dirty="0"/>
              <a:t>Excretion</a:t>
            </a:r>
            <a:r>
              <a:rPr lang="en-US" dirty="0"/>
              <a:t>/elimination via renal and biliary.</a:t>
            </a:r>
          </a:p>
          <a:p>
            <a:endParaRPr lang="en-US" dirty="0"/>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0" name="Title 1"/>
          <p:cNvSpPr>
            <a:spLocks noGrp="1"/>
          </p:cNvSpPr>
          <p:nvPr>
            <p:ph type="title"/>
          </p:nvPr>
        </p:nvSpPr>
        <p:spPr/>
        <p:txBody>
          <a:bodyPr/>
          <a:lstStyle/>
          <a:p>
            <a:r>
              <a:rPr lang="en-US" dirty="0"/>
              <a:t>Adverse effects</a:t>
            </a:r>
          </a:p>
        </p:txBody>
      </p:sp>
      <p:sp>
        <p:nvSpPr>
          <p:cNvPr id="1048791" name="Content Placeholder 2"/>
          <p:cNvSpPr>
            <a:spLocks noGrp="1"/>
          </p:cNvSpPr>
          <p:nvPr>
            <p:ph idx="1"/>
          </p:nvPr>
        </p:nvSpPr>
        <p:spPr/>
        <p:txBody>
          <a:bodyPr/>
          <a:lstStyle/>
          <a:p>
            <a:r>
              <a:rPr lang="en-US" dirty="0"/>
              <a:t>GIT effects like nausea, vomiting, and diarrhea </a:t>
            </a:r>
          </a:p>
          <a:p>
            <a:r>
              <a:rPr lang="en-US" dirty="0"/>
              <a:t>CNS effects like dizziness, headache, confusion and convulsions.</a:t>
            </a:r>
          </a:p>
          <a:p>
            <a:r>
              <a:rPr lang="en-US" dirty="0"/>
              <a:t>Allergic reactions in form of skin rashes, </a:t>
            </a:r>
          </a:p>
          <a:p>
            <a:pPr marL="0" indent="0">
              <a:buNone/>
            </a:pPr>
            <a:r>
              <a:rPr lang="en-US" dirty="0"/>
              <a:t>They are reported to cause arthropathy in immature animals hence not recommended for children and adolescence unless the benefit out ways the risk.</a:t>
            </a:r>
          </a:p>
          <a:p>
            <a:r>
              <a:rPr lang="en-US" dirty="0"/>
              <a:t>Photosensitivity</a:t>
            </a:r>
          </a:p>
          <a:p>
            <a:r>
              <a:rPr lang="en-US" dirty="0"/>
              <a:t>Bone marrow suppression. </a:t>
            </a:r>
          </a:p>
          <a:p>
            <a:pPr marL="0" indent="0">
              <a:buNone/>
            </a:pP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Title 1"/>
          <p:cNvSpPr>
            <a:spLocks noGrp="1"/>
          </p:cNvSpPr>
          <p:nvPr>
            <p:ph type="title"/>
          </p:nvPr>
        </p:nvSpPr>
        <p:spPr/>
        <p:txBody>
          <a:bodyPr/>
          <a:lstStyle/>
          <a:p>
            <a:r>
              <a:rPr lang="en-US" b="1" dirty="0"/>
              <a:t>                                                                            contraindication</a:t>
            </a:r>
          </a:p>
        </p:txBody>
      </p:sp>
      <p:sp>
        <p:nvSpPr>
          <p:cNvPr id="1048793" name="Content Placeholder 2"/>
          <p:cNvSpPr>
            <a:spLocks noGrp="1"/>
          </p:cNvSpPr>
          <p:nvPr>
            <p:ph idx="1"/>
          </p:nvPr>
        </p:nvSpPr>
        <p:spPr/>
        <p:txBody>
          <a:bodyPr>
            <a:normAutofit fontScale="86071" lnSpcReduction="20000"/>
          </a:bodyPr>
          <a:lstStyle/>
          <a:p>
            <a:r>
              <a:rPr lang="en-US" dirty="0"/>
              <a:t>History of epilepsy or seizures.</a:t>
            </a:r>
          </a:p>
          <a:p>
            <a:r>
              <a:rPr lang="en-US" dirty="0"/>
              <a:t>Glucose-7-phosphatedehydrogenase deficiency.</a:t>
            </a:r>
          </a:p>
          <a:p>
            <a:r>
              <a:rPr lang="en-US" dirty="0"/>
              <a:t>Myasthenia gravis.</a:t>
            </a:r>
          </a:p>
          <a:p>
            <a:r>
              <a:rPr lang="en-US" dirty="0"/>
              <a:t>Pregnancy and breast feeding.</a:t>
            </a:r>
          </a:p>
          <a:p>
            <a:pPr marL="0" indent="0">
              <a:buNone/>
            </a:pPr>
            <a:r>
              <a:rPr lang="en-US" sz="4000" b="1" dirty="0"/>
              <a:t>Indication; </a:t>
            </a:r>
            <a:r>
              <a:rPr lang="en-US" dirty="0"/>
              <a:t>quinolones are basically indicated for  UTI ciprofloxacin has a broader spectrum of antibacterial activity. </a:t>
            </a:r>
          </a:p>
          <a:p>
            <a:pPr marL="0" indent="0">
              <a:buNone/>
            </a:pPr>
            <a:r>
              <a:rPr lang="en-US" dirty="0"/>
              <a:t>These are often caused by gram negative organisms like E.coli, proteus  spp. Therefore infections like complicated UTI, inversive otitis externa, salmonella typhi infection, gonorrhea, bacteria prostatitis and cervicitis.</a:t>
            </a:r>
          </a:p>
          <a:p>
            <a:pPr marL="0" indent="0">
              <a:buNone/>
            </a:pPr>
            <a:r>
              <a:rPr lang="en-US" dirty="0"/>
              <a:t> They are also indicated for anthrax which has been used as a biological warfare. </a:t>
            </a:r>
          </a:p>
          <a:p>
            <a:pPr marL="0" indent="0">
              <a:buNone/>
            </a:pPr>
            <a:r>
              <a:rPr lang="en-US" dirty="0"/>
              <a:t>So the soldiers can take quinolones just before they go to war just in case they are at risk of exposure to anthrax.</a:t>
            </a:r>
          </a:p>
          <a:p>
            <a:pPr marL="0" indent="0">
              <a:buNone/>
            </a:pP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4" name="Title 1"/>
          <p:cNvSpPr>
            <a:spLocks noGrp="1"/>
          </p:cNvSpPr>
          <p:nvPr>
            <p:ph type="title"/>
          </p:nvPr>
        </p:nvSpPr>
        <p:spPr/>
        <p:txBody>
          <a:bodyPr/>
          <a:lstStyle/>
          <a:p>
            <a:r>
              <a:rPr lang="en-US" dirty="0"/>
              <a:t> </a:t>
            </a:r>
            <a:r>
              <a:rPr lang="en-US" b="1" dirty="0"/>
              <a:t>drug interactions</a:t>
            </a:r>
          </a:p>
        </p:txBody>
      </p:sp>
      <p:sp>
        <p:nvSpPr>
          <p:cNvPr id="1048795" name="Content Placeholder 2"/>
          <p:cNvSpPr>
            <a:spLocks noGrp="1"/>
          </p:cNvSpPr>
          <p:nvPr>
            <p:ph idx="1"/>
          </p:nvPr>
        </p:nvSpPr>
        <p:spPr/>
        <p:txBody>
          <a:bodyPr/>
          <a:lstStyle/>
          <a:p>
            <a:r>
              <a:rPr lang="en-US" dirty="0"/>
              <a:t>These antibiotics are enzyme (cytochrome p-450) inhibitor hence interact with other drugs at metabolism e.g. theophylline, warfarin, and caffeine.</a:t>
            </a:r>
          </a:p>
          <a:p>
            <a:r>
              <a:rPr lang="en-US" dirty="0"/>
              <a:t>NSAIDS and quinolones causes an increase in the risk of convulsion.</a:t>
            </a:r>
          </a:p>
          <a:p>
            <a:r>
              <a:rPr lang="en-US" dirty="0"/>
              <a:t>NSAIDS tends to potentiate the effect.</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6" name="Title 1"/>
          <p:cNvSpPr>
            <a:spLocks noGrp="1"/>
          </p:cNvSpPr>
          <p:nvPr>
            <p:ph type="title"/>
          </p:nvPr>
        </p:nvSpPr>
        <p:spPr/>
        <p:txBody>
          <a:bodyPr/>
          <a:lstStyle/>
          <a:p>
            <a:r>
              <a:rPr lang="en-US" dirty="0"/>
              <a:t>                            </a:t>
            </a:r>
            <a:r>
              <a:rPr lang="en-US" b="1" dirty="0"/>
              <a:t>ciprofloxacin</a:t>
            </a:r>
          </a:p>
        </p:txBody>
      </p:sp>
      <p:sp>
        <p:nvSpPr>
          <p:cNvPr id="1048797" name="Content Placeholder 2"/>
          <p:cNvSpPr>
            <a:spLocks noGrp="1"/>
          </p:cNvSpPr>
          <p:nvPr>
            <p:ph idx="1"/>
          </p:nvPr>
        </p:nvSpPr>
        <p:spPr/>
        <p:txBody>
          <a:bodyPr>
            <a:noAutofit/>
          </a:bodyPr>
          <a:lstStyle/>
          <a:p>
            <a:r>
              <a:rPr lang="en-US" dirty="0"/>
              <a:t> half life is 3hours</a:t>
            </a:r>
          </a:p>
          <a:p>
            <a:r>
              <a:rPr lang="en-US" dirty="0"/>
              <a:t>It is mostly effective against gram negative bacteria e.g. salmonella, shigella, Campylobacter,  pseudomonas,  enterobacteria.</a:t>
            </a:r>
          </a:p>
          <a:p>
            <a:r>
              <a:rPr lang="en-US" dirty="0"/>
              <a:t>It is indicated for chlamydia and some mycobacteria</a:t>
            </a:r>
          </a:p>
          <a:p>
            <a:pPr marL="0" indent="0">
              <a:buNone/>
            </a:pPr>
            <a:r>
              <a:rPr lang="en-US" sz="4000" b="1" dirty="0"/>
              <a:t>Indication</a:t>
            </a:r>
            <a:r>
              <a:rPr lang="en-US" b="1" dirty="0"/>
              <a:t> </a:t>
            </a:r>
            <a:r>
              <a:rPr lang="en-US" dirty="0"/>
              <a:t>UTI and genital urinary tract infections.</a:t>
            </a:r>
          </a:p>
          <a:p>
            <a:pPr marL="0" indent="0">
              <a:buNone/>
            </a:pPr>
            <a:r>
              <a:rPr lang="en-US" sz="4000" b="1" dirty="0"/>
              <a:t>Dosage </a:t>
            </a:r>
            <a:r>
              <a:rPr lang="en-US" b="1" dirty="0"/>
              <a:t> </a:t>
            </a:r>
          </a:p>
          <a:p>
            <a:r>
              <a:rPr lang="en-US" b="1" dirty="0"/>
              <a:t>Oral </a:t>
            </a:r>
            <a:r>
              <a:rPr lang="en-US" dirty="0"/>
              <a:t>250-750mg bd.</a:t>
            </a:r>
            <a:endParaRPr lang="en-US" b="1" dirty="0"/>
          </a:p>
          <a:p>
            <a:r>
              <a:rPr lang="en-US" b="1" dirty="0"/>
              <a:t>IV</a:t>
            </a:r>
            <a:r>
              <a:rPr lang="en-US" dirty="0"/>
              <a:t> infusion (30-60) 200-400mg twice daily.</a:t>
            </a:r>
          </a:p>
          <a:p>
            <a:pPr marL="0" indent="0">
              <a:buNone/>
            </a:pPr>
            <a:r>
              <a:rPr lang="en-US" dirty="0"/>
              <a:t> </a:t>
            </a:r>
          </a:p>
          <a:p>
            <a:pPr marL="0" indent="0">
              <a:buNone/>
            </a:pP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8"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 Medication/Food Interactions Nursing Interventions/Client Education </a:t>
            </a:r>
            <a:endParaRPr lang="en-US" b="1" dirty="0"/>
          </a:p>
        </p:txBody>
      </p:sp>
      <p:sp>
        <p:nvSpPr>
          <p:cNvPr id="1048799" name="Content Placeholder 2"/>
          <p:cNvSpPr>
            <a:spLocks noGrp="1"/>
          </p:cNvSpPr>
          <p:nvPr>
            <p:ph idx="1"/>
          </p:nvPr>
        </p:nvSpPr>
        <p:spPr/>
        <p:txBody>
          <a:bodyPr>
            <a:normAutofit fontScale="96786" lnSpcReduction="10000"/>
          </a:bodyPr>
          <a:lstStyle/>
          <a:p>
            <a:r>
              <a:rPr lang="en-US" dirty="0"/>
              <a:t> </a:t>
            </a:r>
            <a:r>
              <a:rPr lang="en-US" b="1" dirty="0"/>
              <a:t>Cationic compounds (aluminum-magnesium antacids, iron salts, sucralfate, milk and dairy products) decrease absorption of ciprofloxacin;</a:t>
            </a:r>
          </a:p>
          <a:p>
            <a:pPr marL="0" indent="0">
              <a:buNone/>
            </a:pPr>
            <a:r>
              <a:rPr lang="en-US" dirty="0"/>
              <a:t> Administer cationic compounds 6 hrs. before or 2 hrs after ciprofloxacin</a:t>
            </a:r>
          </a:p>
          <a:p>
            <a:r>
              <a:rPr lang="en-US" dirty="0"/>
              <a:t> </a:t>
            </a:r>
            <a:r>
              <a:rPr lang="en-US" b="1" dirty="0"/>
              <a:t>Plasma levels of theophylline  can be the increased with concurrent use of ciprofloxacin;</a:t>
            </a:r>
          </a:p>
          <a:p>
            <a:pPr marL="0" indent="0">
              <a:buNone/>
            </a:pPr>
            <a:r>
              <a:rPr lang="en-US" dirty="0"/>
              <a:t> Monitor levels and adjust dosage accordingly.</a:t>
            </a:r>
          </a:p>
          <a:p>
            <a:r>
              <a:rPr lang="en-US" dirty="0"/>
              <a:t> </a:t>
            </a:r>
            <a:r>
              <a:rPr lang="en-US" b="1" dirty="0"/>
              <a:t>Plasma levels of warfarin  can be increased with concurrent use of ciprofloxacin; </a:t>
            </a:r>
          </a:p>
          <a:p>
            <a:pPr marL="0" indent="0">
              <a:buNone/>
            </a:pPr>
            <a:r>
              <a:rPr lang="en-US" dirty="0"/>
              <a:t> Monitor prothrombin time and INR, and adjust the dosage of warfarin accordingly.</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0" name="Title 1"/>
          <p:cNvSpPr>
            <a:spLocks noGrp="1"/>
          </p:cNvSpPr>
          <p:nvPr>
            <p:ph type="title"/>
          </p:nvPr>
        </p:nvSpPr>
        <p:spPr/>
        <p:txBody>
          <a:bodyPr>
            <a:normAutofit fontScale="90000"/>
          </a:bodyPr>
          <a:lstStyle/>
          <a:p>
            <a:pPr marL="228600" lvl="0" indent="-228600">
              <a:spcBef>
                <a:spcPts val="1000"/>
              </a:spcBef>
            </a:pPr>
            <a:r>
              <a:rPr lang="en-US" sz="2600" dirty="0">
                <a:solidFill>
                  <a:prstClr val="black"/>
                </a:solidFill>
                <a:latin typeface="Calibri" panose="020F0502020204030204"/>
                <a:ea typeface="+mn-ea"/>
                <a:cs typeface="+mn-cs"/>
              </a:rPr>
              <a:t>                                                                                                                                                                                                                                             </a:t>
            </a:r>
            <a:r>
              <a:rPr lang="en-US" sz="2600" b="1" dirty="0">
                <a:solidFill>
                  <a:prstClr val="black"/>
                </a:solidFill>
                <a:latin typeface="Calibri" panose="020F0502020204030204"/>
                <a:ea typeface="+mn-ea"/>
                <a:cs typeface="+mn-cs"/>
              </a:rPr>
              <a:t>Nursing Administration </a:t>
            </a:r>
            <a:r>
              <a:rPr lang="en-US" sz="2600" dirty="0">
                <a:solidFill>
                  <a:prstClr val="black"/>
                </a:solidFill>
                <a:latin typeface="Calibri" panose="020F0502020204030204"/>
                <a:ea typeface="+mn-ea"/>
                <a:cs typeface="+mn-cs"/>
              </a:rPr>
              <a:t/>
            </a:r>
            <a:br>
              <a:rPr lang="en-US" sz="2600" dirty="0">
                <a:solidFill>
                  <a:prstClr val="black"/>
                </a:solidFill>
                <a:latin typeface="Calibri" panose="020F0502020204030204"/>
                <a:ea typeface="+mn-ea"/>
                <a:cs typeface="+mn-cs"/>
              </a:rPr>
            </a:br>
            <a:endParaRPr lang="en-US" dirty="0"/>
          </a:p>
        </p:txBody>
      </p:sp>
      <p:sp>
        <p:nvSpPr>
          <p:cNvPr id="1048801" name="Content Placeholder 2"/>
          <p:cNvSpPr>
            <a:spLocks noGrp="1"/>
          </p:cNvSpPr>
          <p:nvPr>
            <p:ph idx="1"/>
          </p:nvPr>
        </p:nvSpPr>
        <p:spPr/>
        <p:txBody>
          <a:bodyPr>
            <a:normAutofit fontScale="92857"/>
          </a:bodyPr>
          <a:lstStyle/>
          <a:p>
            <a:pPr marL="0" indent="0">
              <a:buNone/>
            </a:pPr>
            <a:r>
              <a:rPr lang="en-US" dirty="0"/>
              <a:t> </a:t>
            </a:r>
          </a:p>
          <a:p>
            <a:r>
              <a:rPr lang="en-US" dirty="0"/>
              <a:t> Ciprofloxacin is available in oral and intravenous forms. </a:t>
            </a:r>
          </a:p>
          <a:p>
            <a:r>
              <a:rPr lang="en-US" dirty="0"/>
              <a:t> Decrease doses of ciprofloxacin in clients with renal dysfunction.</a:t>
            </a:r>
          </a:p>
          <a:p>
            <a:r>
              <a:rPr lang="en-US" dirty="0"/>
              <a:t>  Intravenous ciprofloxacin should be administered slowly over 60 min.  </a:t>
            </a:r>
          </a:p>
          <a:p>
            <a:r>
              <a:rPr lang="en-US" dirty="0"/>
              <a:t>For inhalation anthrax infection, ciprofloxacin is administered every 12 hrs for 60 days. </a:t>
            </a:r>
          </a:p>
          <a:p>
            <a:r>
              <a:rPr lang="en-US" dirty="0"/>
              <a:t> Instruct clients to complete the prescribed course of antimicrobial therapy, even though symptoms may resolve before the full  course is completed.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dirty="0"/>
              <a:t>Cont.</a:t>
            </a:r>
          </a:p>
        </p:txBody>
      </p:sp>
      <p:sp>
        <p:nvSpPr>
          <p:cNvPr id="1048624" name="Content Placeholder 2"/>
          <p:cNvSpPr>
            <a:spLocks noGrp="1"/>
          </p:cNvSpPr>
          <p:nvPr>
            <p:ph idx="1"/>
          </p:nvPr>
        </p:nvSpPr>
        <p:spPr/>
        <p:txBody>
          <a:bodyPr>
            <a:normAutofit fontScale="92500" lnSpcReduction="20000"/>
          </a:bodyPr>
          <a:lstStyle/>
          <a:p>
            <a:r>
              <a:rPr lang="en-US" b="1" dirty="0"/>
              <a:t>Dependence</a:t>
            </a:r>
            <a:r>
              <a:rPr lang="en-US" dirty="0"/>
              <a:t>: A state arising from repeated periodic or continuous administration of a drug that results in harm to the individual or sometimes society. People feel desire or compulsion to continue using the drug and feel ill if abruptly withdrawn or an antidote is used. Substance that cause dependence are taken to induce a good feelings or avoid discomfort of their absence.</a:t>
            </a:r>
          </a:p>
          <a:p>
            <a:pPr marL="0" indent="0">
              <a:buNone/>
            </a:pPr>
            <a:r>
              <a:rPr lang="en-US" b="1" dirty="0"/>
              <a:t>Types dependence:</a:t>
            </a:r>
          </a:p>
          <a:p>
            <a:pPr marL="0" indent="0">
              <a:buNone/>
            </a:pPr>
            <a:r>
              <a:rPr lang="en-US" b="1" dirty="0"/>
              <a:t>   a.  psychological dependence: </a:t>
            </a:r>
            <a:r>
              <a:rPr lang="en-US" dirty="0"/>
              <a:t>usually first to appear, where the individual have a craving for the effect the drug produces motional distress like fear, anxiety and irritability occur when the drug is withdrawn.</a:t>
            </a:r>
          </a:p>
          <a:p>
            <a:pPr marL="0" indent="0">
              <a:buNone/>
            </a:pPr>
            <a:r>
              <a:rPr lang="en-US" b="1" dirty="0"/>
              <a:t>    b. Physical dependence: </a:t>
            </a:r>
            <a:r>
              <a:rPr lang="en-US" dirty="0"/>
              <a:t>this dependence is usually defined in terms of withdrawal/abstinence syndrome that are physical in nature e.g. tremors, ataxia, shivering.</a:t>
            </a:r>
            <a:endParaRPr lang="en-US" b="1"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2" name="Title 1"/>
          <p:cNvSpPr>
            <a:spLocks noGrp="1"/>
          </p:cNvSpPr>
          <p:nvPr>
            <p:ph type="title"/>
          </p:nvPr>
        </p:nvSpPr>
        <p:spPr/>
        <p:txBody>
          <a:bodyPr/>
          <a:lstStyle/>
          <a:p>
            <a:r>
              <a:rPr lang="en-US" b="1" dirty="0"/>
              <a:t>                            MACROLIDES</a:t>
            </a:r>
          </a:p>
        </p:txBody>
      </p:sp>
      <p:sp>
        <p:nvSpPr>
          <p:cNvPr id="1048803" name="Content Placeholder 2"/>
          <p:cNvSpPr>
            <a:spLocks noGrp="1"/>
          </p:cNvSpPr>
          <p:nvPr>
            <p:ph idx="1"/>
          </p:nvPr>
        </p:nvSpPr>
        <p:spPr/>
        <p:txBody>
          <a:bodyPr>
            <a:normAutofit fontScale="89643" lnSpcReduction="20000"/>
          </a:bodyPr>
          <a:lstStyle/>
          <a:p>
            <a:r>
              <a:rPr lang="en-US" dirty="0"/>
              <a:t>These broad spectrum antimicrobials including;</a:t>
            </a:r>
          </a:p>
          <a:p>
            <a:r>
              <a:rPr lang="en-US" dirty="0"/>
              <a:t>Erythromycin</a:t>
            </a:r>
          </a:p>
          <a:p>
            <a:r>
              <a:rPr lang="en-US" dirty="0"/>
              <a:t>Azithromycin</a:t>
            </a:r>
          </a:p>
          <a:p>
            <a:r>
              <a:rPr lang="en-US" dirty="0"/>
              <a:t>Spiramycin</a:t>
            </a:r>
          </a:p>
          <a:p>
            <a:r>
              <a:rPr lang="en-US" dirty="0"/>
              <a:t>Clarithromycin</a:t>
            </a:r>
          </a:p>
          <a:p>
            <a:pPr marL="0" indent="0">
              <a:buNone/>
            </a:pPr>
            <a:r>
              <a:rPr lang="en-US" sz="4000" b="1" dirty="0"/>
              <a:t>Pharmacodynamics;</a:t>
            </a:r>
            <a:r>
              <a:rPr lang="en-US" dirty="0"/>
              <a:t> they </a:t>
            </a:r>
            <a:r>
              <a:rPr lang="en-US" b="1" dirty="0"/>
              <a:t>inhibit protein synthesis </a:t>
            </a:r>
            <a:r>
              <a:rPr lang="en-US" dirty="0"/>
              <a:t>by irreversibly binding to ribosomal 50s sub unit of the sensitive micro-organism hence they are bacteriostatic.</a:t>
            </a:r>
          </a:p>
          <a:p>
            <a:pPr marL="0" indent="0">
              <a:buNone/>
            </a:pPr>
            <a:r>
              <a:rPr lang="en-US" sz="3000" dirty="0"/>
              <a:t>But sometimes can be bactericidal if the dose is high.</a:t>
            </a:r>
          </a:p>
          <a:p>
            <a:pPr marL="0" indent="0">
              <a:buNone/>
            </a:pPr>
            <a:r>
              <a:rPr lang="en-US" sz="3000" dirty="0"/>
              <a:t>Example azithromycin is bactericidal against </a:t>
            </a:r>
            <a:r>
              <a:rPr lang="en-US" sz="3000" b="1" dirty="0"/>
              <a:t>streptococcus pyogenes, streptococcus pneumonia and hemophilus influenza</a:t>
            </a:r>
          </a:p>
          <a:p>
            <a:pPr marL="0" indent="0">
              <a:buNone/>
            </a:pP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4" name="Title 1"/>
          <p:cNvSpPr>
            <a:spLocks noGrp="1"/>
          </p:cNvSpPr>
          <p:nvPr>
            <p:ph type="title"/>
          </p:nvPr>
        </p:nvSpPr>
        <p:spPr/>
        <p:txBody>
          <a:bodyPr/>
          <a:lstStyle/>
          <a:p>
            <a:r>
              <a:rPr lang="en-US" b="1" dirty="0"/>
              <a:t>                        pharmacokinetics</a:t>
            </a:r>
          </a:p>
        </p:txBody>
      </p:sp>
      <p:sp>
        <p:nvSpPr>
          <p:cNvPr id="1048805" name="Content Placeholder 2"/>
          <p:cNvSpPr>
            <a:spLocks noGrp="1"/>
          </p:cNvSpPr>
          <p:nvPr>
            <p:ph idx="1"/>
          </p:nvPr>
        </p:nvSpPr>
        <p:spPr/>
        <p:txBody>
          <a:bodyPr/>
          <a:lstStyle/>
          <a:p>
            <a:r>
              <a:rPr lang="en-US" dirty="0"/>
              <a:t>They can be administered orally though erythromycin is unstable in acidic environment.</a:t>
            </a:r>
          </a:p>
          <a:p>
            <a:r>
              <a:rPr lang="en-US" b="1" dirty="0"/>
              <a:t>Distribution  </a:t>
            </a:r>
            <a:r>
              <a:rPr lang="en-US" dirty="0"/>
              <a:t>is good except that the drugs do not cross the BBB</a:t>
            </a:r>
          </a:p>
          <a:p>
            <a:r>
              <a:rPr lang="en-US" b="1" dirty="0"/>
              <a:t>Metabolism </a:t>
            </a:r>
            <a:r>
              <a:rPr lang="en-US" dirty="0"/>
              <a:t>is in the liver and have variable half life.</a:t>
            </a:r>
          </a:p>
          <a:p>
            <a:pPr marL="0" indent="0">
              <a:buNone/>
            </a:pPr>
            <a:r>
              <a:rPr lang="en-US" dirty="0"/>
              <a:t>E.g. clarithromycin has4.5 hours , azithromycin less than 3.5 hours and erythromycin has1.4 to 2 hours.</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Content Placeholder 2"/>
          <p:cNvSpPr>
            <a:spLocks noGrp="1"/>
          </p:cNvSpPr>
          <p:nvPr>
            <p:ph idx="1"/>
          </p:nvPr>
        </p:nvSpPr>
        <p:spPr/>
        <p:txBody>
          <a:bodyPr>
            <a:normAutofit fontScale="96429"/>
          </a:bodyPr>
          <a:lstStyle/>
          <a:p>
            <a:r>
              <a:rPr lang="en-US" b="1" dirty="0"/>
              <a:t>Therapeutic Uses/indication </a:t>
            </a:r>
          </a:p>
          <a:p>
            <a:r>
              <a:rPr lang="en-US" dirty="0"/>
              <a:t>Used to treat infections in </a:t>
            </a:r>
            <a:r>
              <a:rPr lang="en-US" b="1" dirty="0"/>
              <a:t>clients with a penicillin allergy</a:t>
            </a:r>
            <a:r>
              <a:rPr lang="en-US" dirty="0"/>
              <a:t>, such as for </a:t>
            </a:r>
            <a:r>
              <a:rPr lang="en-US" b="1" dirty="0"/>
              <a:t>prophylaxis against rheumatic fever </a:t>
            </a:r>
            <a:r>
              <a:rPr lang="en-US" dirty="0"/>
              <a:t>and</a:t>
            </a:r>
            <a:r>
              <a:rPr lang="en-US" b="1" dirty="0"/>
              <a:t> bacterial endocarditis</a:t>
            </a:r>
            <a:r>
              <a:rPr lang="en-US" dirty="0"/>
              <a:t>.</a:t>
            </a:r>
          </a:p>
          <a:p>
            <a:r>
              <a:rPr lang="en-US" dirty="0"/>
              <a:t> Used for clients </a:t>
            </a:r>
            <a:r>
              <a:rPr lang="en-US" b="1" dirty="0"/>
              <a:t>with Legionnaires’ disease, whooping cough </a:t>
            </a:r>
            <a:r>
              <a:rPr lang="en-US" dirty="0"/>
              <a:t>(pertussis), </a:t>
            </a:r>
            <a:r>
              <a:rPr lang="en-US" b="1" dirty="0"/>
              <a:t>and acute diphtheria </a:t>
            </a:r>
            <a:r>
              <a:rPr lang="en-US" dirty="0"/>
              <a:t>(eliminates the carrier state of diphtheria) .</a:t>
            </a:r>
          </a:p>
          <a:p>
            <a:r>
              <a:rPr lang="en-US" dirty="0"/>
              <a:t> Used for chlamydia infections (</a:t>
            </a:r>
            <a:r>
              <a:rPr lang="en-US" b="1" dirty="0"/>
              <a:t>urethritis and cervicitis; pneumonia </a:t>
            </a:r>
            <a:r>
              <a:rPr lang="en-US" dirty="0"/>
              <a:t>caused by Mycoplasma pneumoniae</a:t>
            </a:r>
            <a:r>
              <a:rPr lang="en-US" b="1" dirty="0"/>
              <a:t>; respiratory tract infections</a:t>
            </a:r>
            <a:r>
              <a:rPr lang="en-US" dirty="0"/>
              <a:t> caused by </a:t>
            </a:r>
            <a:r>
              <a:rPr lang="en-US" b="1" dirty="0"/>
              <a:t>Streptococcus pneumoniae and Neisseria gonorrhea.</a:t>
            </a:r>
          </a:p>
          <a:p>
            <a:endParaRPr lang="en-US" b="1" dirty="0"/>
          </a:p>
          <a:p>
            <a:endParaRPr lang="en-US" b="1" dirty="0"/>
          </a:p>
          <a:p>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7" name="Content Placeholder 2"/>
          <p:cNvSpPr>
            <a:spLocks noGrp="1"/>
          </p:cNvSpPr>
          <p:nvPr>
            <p:ph idx="1"/>
          </p:nvPr>
        </p:nvSpPr>
        <p:spPr>
          <a:xfrm>
            <a:off x="838200" y="281354"/>
            <a:ext cx="10515600" cy="6283569"/>
          </a:xfrm>
        </p:spPr>
        <p:txBody>
          <a:bodyPr>
            <a:normAutofit fontScale="92857"/>
          </a:bodyPr>
          <a:lstStyle/>
          <a:p>
            <a:r>
              <a:rPr lang="en-US" b="1" dirty="0"/>
              <a:t>Complications /Side/Adverse Effects</a:t>
            </a:r>
            <a:r>
              <a:rPr lang="en-US" dirty="0"/>
              <a:t>; Nursing Interventions/Client Education</a:t>
            </a:r>
          </a:p>
          <a:p>
            <a:pPr marL="0" indent="0">
              <a:buNone/>
            </a:pPr>
            <a:r>
              <a:rPr lang="en-US" dirty="0"/>
              <a:t> </a:t>
            </a:r>
            <a:r>
              <a:rPr lang="en-US" b="1" dirty="0"/>
              <a:t>Gastrointestinal discomfort</a:t>
            </a:r>
          </a:p>
          <a:p>
            <a:r>
              <a:rPr lang="en-US" b="1" dirty="0"/>
              <a:t> </a:t>
            </a:r>
            <a:r>
              <a:rPr lang="en-US" dirty="0"/>
              <a:t>(nausea, vomiting, epigastric pain)  Administer erythromycin with meals. </a:t>
            </a:r>
          </a:p>
          <a:p>
            <a:r>
              <a:rPr lang="en-US" dirty="0"/>
              <a:t> Observe for GI symptoms and notify the provider. </a:t>
            </a:r>
          </a:p>
          <a:p>
            <a:pPr marL="0" indent="0">
              <a:buNone/>
            </a:pPr>
            <a:r>
              <a:rPr lang="en-US" b="1" dirty="0"/>
              <a:t>Hepatotoxicity</a:t>
            </a:r>
            <a:r>
              <a:rPr lang="en-US" dirty="0"/>
              <a:t> (abdominal pain, lethargy, jaundice) . Instruct clients to notify the provider because the medication should be discontinued. Prolonged QT interval causing dysrhythmias and possible sudden cardiac death  </a:t>
            </a:r>
          </a:p>
          <a:p>
            <a:r>
              <a:rPr lang="en-US" dirty="0"/>
              <a:t>Use in clients with prolonged QT intervals is not recommended. </a:t>
            </a:r>
          </a:p>
          <a:p>
            <a:r>
              <a:rPr lang="en-US" dirty="0"/>
              <a:t> Avoid concurrent use with medications that affect hepatic drug metabolizing enzymes.</a:t>
            </a:r>
          </a:p>
          <a:p>
            <a:pPr marL="0" indent="0">
              <a:buNone/>
            </a:pPr>
            <a:r>
              <a:rPr lang="en-US" b="1" dirty="0"/>
              <a:t> Contraindications/Precautions.</a:t>
            </a:r>
          </a:p>
          <a:p>
            <a:r>
              <a:rPr lang="en-US" dirty="0"/>
              <a:t>pre-existing liver disease</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8" name="Title 1"/>
          <p:cNvSpPr>
            <a:spLocks noGrp="1"/>
          </p:cNvSpPr>
          <p:nvPr>
            <p:ph type="title"/>
          </p:nvPr>
        </p:nvSpPr>
        <p:spPr/>
        <p:txBody>
          <a:bodyPr/>
          <a:lstStyle/>
          <a:p>
            <a:r>
              <a:rPr lang="en-US" dirty="0"/>
              <a:t>       </a:t>
            </a:r>
            <a:r>
              <a:rPr lang="en-US" b="1" dirty="0"/>
              <a:t>erythromycin</a:t>
            </a:r>
          </a:p>
        </p:txBody>
      </p:sp>
      <p:sp>
        <p:nvSpPr>
          <p:cNvPr id="1048809" name="Content Placeholder 2"/>
          <p:cNvSpPr>
            <a:spLocks noGrp="1"/>
          </p:cNvSpPr>
          <p:nvPr>
            <p:ph idx="1"/>
          </p:nvPr>
        </p:nvSpPr>
        <p:spPr/>
        <p:txBody>
          <a:bodyPr>
            <a:normAutofit fontScale="93214" lnSpcReduction="10000"/>
          </a:bodyPr>
          <a:lstStyle/>
          <a:p>
            <a:r>
              <a:rPr lang="en-US" dirty="0"/>
              <a:t>Erythromycin is the commonest macrolide in use.</a:t>
            </a:r>
          </a:p>
          <a:p>
            <a:pPr marL="0" indent="0">
              <a:buNone/>
            </a:pPr>
            <a:r>
              <a:rPr lang="en-US" b="1" dirty="0"/>
              <a:t>Pharmacokinetic;  </a:t>
            </a:r>
            <a:endParaRPr lang="en-US" dirty="0"/>
          </a:p>
          <a:p>
            <a:pPr marL="0" indent="0">
              <a:buNone/>
            </a:pPr>
            <a:r>
              <a:rPr lang="en-US" dirty="0"/>
              <a:t>Erythromycin is inactivated by gastric enzymes hence it is administered as protected enteric coated tablets.</a:t>
            </a:r>
          </a:p>
          <a:p>
            <a:pPr marL="0" indent="0">
              <a:buNone/>
            </a:pPr>
            <a:r>
              <a:rPr lang="en-US" dirty="0"/>
              <a:t>It is hydrolyzed in the 1</a:t>
            </a:r>
            <a:r>
              <a:rPr lang="en-US" baseline="30000" dirty="0"/>
              <a:t>st</a:t>
            </a:r>
            <a:r>
              <a:rPr lang="en-US" dirty="0"/>
              <a:t> phase metabolism to release the active erythromycin.</a:t>
            </a:r>
          </a:p>
          <a:p>
            <a:pPr marL="0" indent="0">
              <a:buNone/>
            </a:pPr>
            <a:r>
              <a:rPr lang="en-US" dirty="0"/>
              <a:t>It is dissolved and absorbed in the small intestines where it undergoes enetro hepatic recirculation.</a:t>
            </a:r>
          </a:p>
          <a:p>
            <a:r>
              <a:rPr lang="en-US" b="1" dirty="0"/>
              <a:t>Distribution </a:t>
            </a:r>
            <a:r>
              <a:rPr lang="en-US" dirty="0"/>
              <a:t>is very  good as it is well distributed in the spleen, liver, placenta, breast milk and inflamed meninges.</a:t>
            </a:r>
          </a:p>
          <a:p>
            <a:r>
              <a:rPr lang="en-US" b="1" dirty="0"/>
              <a:t>Excretion</a:t>
            </a:r>
            <a:r>
              <a:rPr lang="en-US" dirty="0"/>
              <a:t> 90% in feaces and small amounts in urine.</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0" name="Title 1"/>
          <p:cNvSpPr>
            <a:spLocks noGrp="1"/>
          </p:cNvSpPr>
          <p:nvPr>
            <p:ph type="title"/>
          </p:nvPr>
        </p:nvSpPr>
        <p:spPr/>
        <p:txBody>
          <a:bodyPr/>
          <a:lstStyle/>
          <a:p>
            <a:r>
              <a:rPr lang="en-US" b="1" dirty="0"/>
              <a:t>                                                                         Dosage and route of administration                         </a:t>
            </a:r>
          </a:p>
        </p:txBody>
      </p:sp>
      <p:sp>
        <p:nvSpPr>
          <p:cNvPr id="1048811" name="Content Placeholder 2"/>
          <p:cNvSpPr>
            <a:spLocks noGrp="1"/>
          </p:cNvSpPr>
          <p:nvPr>
            <p:ph idx="1"/>
          </p:nvPr>
        </p:nvSpPr>
        <p:spPr/>
        <p:txBody>
          <a:bodyPr>
            <a:normAutofit fontScale="89286" lnSpcReduction="10000"/>
          </a:bodyPr>
          <a:lstStyle/>
          <a:p>
            <a:r>
              <a:rPr lang="en-US" dirty="0"/>
              <a:t>Orally adults and children above 8years 250-500mg 6 hourly.</a:t>
            </a:r>
          </a:p>
          <a:p>
            <a:r>
              <a:rPr lang="en-US" dirty="0"/>
              <a:t>Maximum dose is 4g in severe infections.</a:t>
            </a:r>
          </a:p>
          <a:p>
            <a:r>
              <a:rPr lang="en-US" dirty="0"/>
              <a:t>Children up to 2years 125mg 6hourly.</a:t>
            </a:r>
          </a:p>
          <a:p>
            <a:r>
              <a:rPr lang="en-US" dirty="0"/>
              <a:t>IV infusion 25-50/kg body wt. daily as continuous infusion.</a:t>
            </a:r>
          </a:p>
          <a:p>
            <a:pPr marL="0" indent="0">
              <a:buNone/>
            </a:pPr>
            <a:r>
              <a:rPr lang="en-US" sz="4000" b="1" dirty="0"/>
              <a:t>Drug interaction</a:t>
            </a:r>
          </a:p>
          <a:p>
            <a:pPr marL="0" indent="0">
              <a:buNone/>
            </a:pPr>
            <a:r>
              <a:rPr lang="en-US" dirty="0"/>
              <a:t>Macrolides are enzyme inhibitor and they interfere with the metabolism of </a:t>
            </a:r>
            <a:r>
              <a:rPr lang="en-US" b="1" dirty="0"/>
              <a:t>drugs like warfarin, carbamazepine, theophylline , corticosteroids, oral contraceptives</a:t>
            </a:r>
            <a:r>
              <a:rPr lang="en-US" dirty="0"/>
              <a:t>, </a:t>
            </a:r>
            <a:r>
              <a:rPr lang="en-US" b="1" dirty="0"/>
              <a:t>digoxin, </a:t>
            </a:r>
            <a:r>
              <a:rPr lang="en-US" dirty="0"/>
              <a:t>and </a:t>
            </a:r>
            <a:r>
              <a:rPr lang="en-US" b="1" dirty="0"/>
              <a:t>cyloserine</a:t>
            </a:r>
            <a:r>
              <a:rPr lang="en-US" dirty="0"/>
              <a:t> and </a:t>
            </a:r>
            <a:r>
              <a:rPr lang="en-US" b="1" dirty="0"/>
              <a:t>sodium valproate</a:t>
            </a:r>
          </a:p>
          <a:p>
            <a:r>
              <a:rPr lang="en-US" dirty="0"/>
              <a:t> food tends to decrease the absorption of macrolide, hence should be given one hour before food or 2-3 hours after meals.</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2" name="Title 1"/>
          <p:cNvSpPr>
            <a:spLocks noGrp="1"/>
          </p:cNvSpPr>
          <p:nvPr>
            <p:ph type="title"/>
          </p:nvPr>
        </p:nvSpPr>
        <p:spPr/>
        <p:txBody>
          <a:bodyPr/>
          <a:lstStyle/>
          <a:p>
            <a:r>
              <a:rPr lang="en-US" dirty="0"/>
              <a:t>Azithromycin </a:t>
            </a:r>
          </a:p>
        </p:txBody>
      </p:sp>
      <p:sp>
        <p:nvSpPr>
          <p:cNvPr id="1048813" name="Content Placeholder 2"/>
          <p:cNvSpPr>
            <a:spLocks noGrp="1"/>
          </p:cNvSpPr>
          <p:nvPr>
            <p:ph idx="1"/>
          </p:nvPr>
        </p:nvSpPr>
        <p:spPr/>
        <p:txBody>
          <a:bodyPr/>
          <a:lstStyle/>
          <a:p>
            <a:r>
              <a:rPr lang="en-US" dirty="0"/>
              <a:t> azithromycin is derived from erythromycin by adding a methylated nitrogen into the lactogen ring,</a:t>
            </a:r>
          </a:p>
          <a:p>
            <a:r>
              <a:rPr lang="en-US" dirty="0"/>
              <a:t>Its specrum of activity and clinical uses are virtually identical to those of clarithromycin.</a:t>
            </a:r>
          </a:p>
          <a:p>
            <a:r>
              <a:rPr lang="en-US" dirty="0"/>
              <a:t>Azithromycin is active against </a:t>
            </a:r>
            <a:r>
              <a:rPr lang="en-US" b="1" dirty="0"/>
              <a:t>mycobacteria avium </a:t>
            </a:r>
            <a:r>
              <a:rPr lang="en-US" dirty="0"/>
              <a:t>complex and </a:t>
            </a:r>
            <a:r>
              <a:rPr lang="en-US" b="1" dirty="0"/>
              <a:t>toxoplasma gondii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Title 1"/>
          <p:cNvSpPr>
            <a:spLocks noGrp="1"/>
          </p:cNvSpPr>
          <p:nvPr>
            <p:ph type="title"/>
          </p:nvPr>
        </p:nvSpPr>
        <p:spPr/>
        <p:txBody>
          <a:bodyPr/>
          <a:lstStyle/>
          <a:p>
            <a:r>
              <a:rPr lang="en-US" b="1" dirty="0"/>
              <a:t>                                sulphonamide</a:t>
            </a:r>
          </a:p>
        </p:txBody>
      </p:sp>
      <p:sp>
        <p:nvSpPr>
          <p:cNvPr id="1048815" name="Content Placeholder 2"/>
          <p:cNvSpPr>
            <a:spLocks noGrp="1"/>
          </p:cNvSpPr>
          <p:nvPr>
            <p:ph idx="1"/>
          </p:nvPr>
        </p:nvSpPr>
        <p:spPr/>
        <p:txBody>
          <a:bodyPr>
            <a:normAutofit fontScale="96786" lnSpcReduction="10000"/>
          </a:bodyPr>
          <a:lstStyle/>
          <a:p>
            <a:r>
              <a:rPr lang="en-US" dirty="0"/>
              <a:t>These are among the first antibacterial drugs to be discovered in 1935.</a:t>
            </a:r>
          </a:p>
          <a:p>
            <a:r>
              <a:rPr lang="en-US" dirty="0"/>
              <a:t>Examples</a:t>
            </a:r>
          </a:p>
          <a:p>
            <a:r>
              <a:rPr lang="en-US" dirty="0"/>
              <a:t>Sulphfamethoxazole,</a:t>
            </a:r>
          </a:p>
          <a:p>
            <a:r>
              <a:rPr lang="en-US" dirty="0"/>
              <a:t> sulphadiazine,</a:t>
            </a:r>
          </a:p>
          <a:p>
            <a:r>
              <a:rPr lang="en-US" dirty="0"/>
              <a:t> sulfisoxazole, </a:t>
            </a:r>
          </a:p>
          <a:p>
            <a:r>
              <a:rPr lang="en-US" dirty="0"/>
              <a:t>sulphadimidine,</a:t>
            </a:r>
          </a:p>
          <a:p>
            <a:r>
              <a:rPr lang="en-US" dirty="0"/>
              <a:t> sulfasazine, </a:t>
            </a:r>
          </a:p>
          <a:p>
            <a:r>
              <a:rPr lang="en-US" dirty="0"/>
              <a:t>sulfametopyrazine,</a:t>
            </a:r>
          </a:p>
          <a:p>
            <a:r>
              <a:rPr lang="en-US" dirty="0"/>
              <a:t> sulphaloxate</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6" name="Title 1"/>
          <p:cNvSpPr>
            <a:spLocks noGrp="1"/>
          </p:cNvSpPr>
          <p:nvPr>
            <p:ph type="title"/>
          </p:nvPr>
        </p:nvSpPr>
        <p:spPr/>
        <p:txBody>
          <a:bodyPr/>
          <a:lstStyle/>
          <a:p>
            <a:r>
              <a:rPr lang="en-US" dirty="0"/>
              <a:t> </a:t>
            </a:r>
            <a:r>
              <a:rPr lang="en-US" b="1" dirty="0"/>
              <a:t>pharmacokinetics</a:t>
            </a:r>
          </a:p>
        </p:txBody>
      </p:sp>
      <p:sp>
        <p:nvSpPr>
          <p:cNvPr id="1048817" name="Content Placeholder 2"/>
          <p:cNvSpPr>
            <a:spLocks noGrp="1"/>
          </p:cNvSpPr>
          <p:nvPr>
            <p:ph idx="1"/>
          </p:nvPr>
        </p:nvSpPr>
        <p:spPr/>
        <p:txBody>
          <a:bodyPr/>
          <a:lstStyle/>
          <a:p>
            <a:r>
              <a:rPr lang="en-US" dirty="0"/>
              <a:t> they have good absorption except a few of them sulpadiazine and  which are poorly absorbed in the gut. </a:t>
            </a:r>
          </a:p>
          <a:p>
            <a:r>
              <a:rPr lang="en-US" dirty="0"/>
              <a:t>Distribution widely distributed in body tissues and fluid including crossing the BBB. </a:t>
            </a:r>
          </a:p>
          <a:p>
            <a:r>
              <a:rPr lang="en-US" dirty="0"/>
              <a:t>They are metabolized in the liver withhalf life of 10 hours.</a:t>
            </a:r>
          </a:p>
          <a:p>
            <a:r>
              <a:rPr lang="en-US" dirty="0"/>
              <a:t>Majority are excreted in urine hence dose should be reduced in renal impairment.</a:t>
            </a:r>
          </a:p>
          <a:p>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8" name="Content Placeholder 2"/>
          <p:cNvSpPr>
            <a:spLocks noGrp="1"/>
          </p:cNvSpPr>
          <p:nvPr>
            <p:ph idx="1"/>
          </p:nvPr>
        </p:nvSpPr>
        <p:spPr>
          <a:xfrm>
            <a:off x="873369" y="269631"/>
            <a:ext cx="10515600" cy="6389077"/>
          </a:xfrm>
        </p:spPr>
        <p:txBody>
          <a:bodyPr>
            <a:normAutofit fontScale="78929" lnSpcReduction="20000"/>
          </a:bodyPr>
          <a:lstStyle/>
          <a:p>
            <a:pPr marL="0" indent="0">
              <a:buNone/>
            </a:pPr>
            <a:r>
              <a:rPr lang="en-US" sz="3600" dirty="0"/>
              <a:t>Side and adverse effects</a:t>
            </a:r>
          </a:p>
          <a:p>
            <a:r>
              <a:rPr lang="en-US" b="1" dirty="0"/>
              <a:t>Hypersensitivity including Stevens-Johnson syndrome </a:t>
            </a:r>
            <a:endParaRPr lang="en-US" dirty="0"/>
          </a:p>
          <a:p>
            <a:pPr marL="0" indent="0">
              <a:buNone/>
            </a:pPr>
            <a:r>
              <a:rPr lang="en-US" dirty="0"/>
              <a:t>- Do not administer TMP-SMZ to clients with allergies to: Sulfonamides (sulfa), Thiazide diuretics [hydrochlorothiazide (HCTZ)] , Sulfonylurea-type oral hypoglycemics [tolbutamide (Orinase)], Loop diuretics [furosemide (Lasix)] </a:t>
            </a:r>
          </a:p>
          <a:p>
            <a:pPr marL="0" indent="0">
              <a:buNone/>
            </a:pPr>
            <a:r>
              <a:rPr lang="en-US" dirty="0"/>
              <a:t>- Stop TMP-SMZ at the first indication of hypersensitivity, such as rash.</a:t>
            </a:r>
          </a:p>
          <a:p>
            <a:r>
              <a:rPr lang="en-US" dirty="0"/>
              <a:t> </a:t>
            </a:r>
            <a:r>
              <a:rPr lang="en-US" b="1" dirty="0"/>
              <a:t>Blood dyscrasias (hemolytic anemia, agranulocytosis, aplastic anemia) </a:t>
            </a:r>
            <a:r>
              <a:rPr lang="en-US" dirty="0"/>
              <a:t>•</a:t>
            </a:r>
          </a:p>
          <a:p>
            <a:pPr marL="0" indent="0">
              <a:buNone/>
            </a:pPr>
            <a:r>
              <a:rPr lang="en-US" dirty="0"/>
              <a:t> -Draw the client’s baseline and periodic CBC levels to detect any hematologic disorders.</a:t>
            </a:r>
          </a:p>
          <a:p>
            <a:pPr marL="0" indent="0">
              <a:buNone/>
            </a:pPr>
            <a:r>
              <a:rPr lang="en-US" dirty="0"/>
              <a:t> - Observe for any bleeding episodes, sore throat, or pallor. • If the above symptoms occur, instruct clients to notify the provider.</a:t>
            </a:r>
          </a:p>
          <a:p>
            <a:r>
              <a:rPr lang="en-US" b="1" dirty="0"/>
              <a:t> Crystalluria </a:t>
            </a:r>
          </a:p>
          <a:p>
            <a:pPr marL="0" indent="0">
              <a:buNone/>
            </a:pPr>
            <a:r>
              <a:rPr lang="en-US" dirty="0"/>
              <a:t>- Maintain adequate oral fluid intake.</a:t>
            </a:r>
          </a:p>
          <a:p>
            <a:pPr marL="0" indent="0">
              <a:buNone/>
            </a:pPr>
            <a:r>
              <a:rPr lang="en-US" dirty="0"/>
              <a:t> - Instruct client to drink 2 to 3 L/day.</a:t>
            </a:r>
          </a:p>
          <a:p>
            <a:r>
              <a:rPr lang="en-US" dirty="0"/>
              <a:t> </a:t>
            </a:r>
            <a:r>
              <a:rPr lang="en-US" b="1" dirty="0"/>
              <a:t>Kernicterus (jaundice, increased bilirubin levels)</a:t>
            </a:r>
          </a:p>
          <a:p>
            <a:pPr marL="0" indent="0">
              <a:buNone/>
            </a:pPr>
            <a:r>
              <a:rPr lang="en-US" b="1" dirty="0"/>
              <a:t> -</a:t>
            </a:r>
            <a:r>
              <a:rPr lang="en-US" dirty="0"/>
              <a:t> Avoid administering TMP-SMZ to women who are pregnant near term, breastfeeding mothers, and infants younger than 2 months.</a:t>
            </a:r>
          </a:p>
          <a:p>
            <a:pPr marL="0" indent="0">
              <a:buNone/>
            </a:pPr>
            <a:r>
              <a:rPr lang="en-US" dirty="0"/>
              <a:t> - Monitor the client’s liver function. Photosensitivity</a:t>
            </a:r>
          </a:p>
          <a:p>
            <a:pPr marL="0" indent="0">
              <a:buNone/>
            </a:pPr>
            <a:r>
              <a:rPr lang="en-US" dirty="0"/>
              <a:t> - Avoid prolonged exposure to sunlight, use sunscreen, and wear appropriate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dirty="0"/>
              <a:t>Cont.</a:t>
            </a:r>
          </a:p>
        </p:txBody>
      </p:sp>
      <p:sp>
        <p:nvSpPr>
          <p:cNvPr id="1048626" name="Content Placeholder 2"/>
          <p:cNvSpPr>
            <a:spLocks noGrp="1"/>
          </p:cNvSpPr>
          <p:nvPr>
            <p:ph idx="1"/>
          </p:nvPr>
        </p:nvSpPr>
        <p:spPr/>
        <p:txBody>
          <a:bodyPr/>
          <a:lstStyle/>
          <a:p>
            <a:r>
              <a:rPr lang="en-US" b="1" dirty="0"/>
              <a:t>Iatrogenic responses: </a:t>
            </a:r>
            <a:r>
              <a:rPr lang="en-US" dirty="0"/>
              <a:t>these are responses produced an intentionally during the cause of treatment e.g. penicillin may cause hepatic toxicity, steroid may cause Cushing's syndrome.</a:t>
            </a:r>
          </a:p>
          <a:p>
            <a:r>
              <a:rPr lang="en-US" b="1" dirty="0"/>
              <a:t>Anaphylaxis: </a:t>
            </a:r>
            <a:r>
              <a:rPr lang="en-US" dirty="0"/>
              <a:t>A  sudden serious life threating allergic reaction and should be treated as a medical emergency, it causes more than one of the following ;  an itchy rash throat and tongue swelling, shortness of breath ,vomiting, lightheadedness and low blood sugar.</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9" name="Title 1"/>
          <p:cNvSpPr>
            <a:spLocks noGrp="1"/>
          </p:cNvSpPr>
          <p:nvPr>
            <p:ph type="title"/>
          </p:nvPr>
        </p:nvSpPr>
        <p:spPr/>
        <p:txBody>
          <a:bodyPr/>
          <a:lstStyle/>
          <a:p>
            <a:r>
              <a:rPr lang="en-US" dirty="0"/>
              <a:t> cotrimoxazole(sulphonamides 400mg/trimethoprim 80mg) serpin.</a:t>
            </a:r>
          </a:p>
        </p:txBody>
      </p:sp>
      <p:sp>
        <p:nvSpPr>
          <p:cNvPr id="1048820" name="Content Placeholder 2"/>
          <p:cNvSpPr>
            <a:spLocks noGrp="1"/>
          </p:cNvSpPr>
          <p:nvPr>
            <p:ph idx="1"/>
          </p:nvPr>
        </p:nvSpPr>
        <p:spPr/>
        <p:txBody>
          <a:bodyPr>
            <a:normAutofit fontScale="71429" lnSpcReduction="20000"/>
          </a:bodyPr>
          <a:lstStyle/>
          <a:p>
            <a:r>
              <a:rPr lang="en-US" dirty="0"/>
              <a:t>. This has replaced use of sulphonamide due to resistance.</a:t>
            </a:r>
          </a:p>
          <a:p>
            <a:pPr marL="0" indent="0">
              <a:buNone/>
            </a:pPr>
            <a:r>
              <a:rPr lang="en-US" b="1" dirty="0"/>
              <a:t>Dosage for children</a:t>
            </a:r>
          </a:p>
          <a:p>
            <a:r>
              <a:rPr lang="en-US" dirty="0"/>
              <a:t>6weeks to 5months 120mg every 12 hours</a:t>
            </a:r>
          </a:p>
          <a:p>
            <a:r>
              <a:rPr lang="en-US" dirty="0"/>
              <a:t>6months to 5years 240mg 10 hourly</a:t>
            </a:r>
          </a:p>
          <a:p>
            <a:r>
              <a:rPr lang="en-US" dirty="0"/>
              <a:t>6years to 12 years 480mg 12hourly</a:t>
            </a:r>
            <a:endParaRPr lang="en-US" b="1" dirty="0"/>
          </a:p>
          <a:p>
            <a:pPr marL="0" indent="0">
              <a:buNone/>
            </a:pPr>
            <a:r>
              <a:rPr lang="en-US" sz="3200" b="1" dirty="0"/>
              <a:t>Indications </a:t>
            </a:r>
            <a:endParaRPr lang="en-US" sz="3200" dirty="0"/>
          </a:p>
          <a:p>
            <a:r>
              <a:rPr lang="en-US" sz="3200" dirty="0"/>
              <a:t>Pneumocystic carinii pneumonia</a:t>
            </a:r>
          </a:p>
          <a:p>
            <a:r>
              <a:rPr lang="en-US" sz="3200" dirty="0"/>
              <a:t>Toxoplasmosis</a:t>
            </a:r>
          </a:p>
          <a:p>
            <a:r>
              <a:rPr lang="en-US" sz="3200" dirty="0"/>
              <a:t>UTI </a:t>
            </a:r>
          </a:p>
          <a:p>
            <a:r>
              <a:rPr lang="en-US" sz="3200" dirty="0"/>
              <a:t>sometimes chronic bronchitis</a:t>
            </a:r>
          </a:p>
          <a:p>
            <a:r>
              <a:rPr lang="en-US" sz="3200" dirty="0"/>
              <a:t>Others sulphonamides are used for topical application for prophylaxis </a:t>
            </a:r>
            <a:r>
              <a:rPr lang="en-US" sz="3200" b="1" dirty="0"/>
              <a:t>of burns, leg ulcers, pressure sores </a:t>
            </a:r>
            <a:r>
              <a:rPr lang="en-US" sz="3200" dirty="0"/>
              <a:t>because of their wide anti bacteria spectrum</a:t>
            </a: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1" name="Title 1"/>
          <p:cNvSpPr>
            <a:spLocks noGrp="1"/>
          </p:cNvSpPr>
          <p:nvPr>
            <p:ph type="title"/>
          </p:nvPr>
        </p:nvSpPr>
        <p:spPr/>
        <p:txBody>
          <a:bodyPr>
            <a:normAutofit/>
          </a:bodyPr>
          <a:lstStyle/>
          <a:p>
            <a:r>
              <a:rPr lang="en-US" sz="4000" b="1" dirty="0"/>
              <a:t>drug</a:t>
            </a:r>
            <a:r>
              <a:rPr lang="en-US" sz="4000" b="1" dirty="0">
                <a:solidFill>
                  <a:prstClr val="black"/>
                </a:solidFill>
                <a:latin typeface="Calibri" panose="020F0502020204030204"/>
                <a:ea typeface="+mn-ea"/>
                <a:cs typeface="+mn-cs"/>
              </a:rPr>
              <a:t> </a:t>
            </a:r>
            <a:r>
              <a:rPr lang="en-US" sz="4000" dirty="0">
                <a:solidFill>
                  <a:prstClr val="black"/>
                </a:solidFill>
                <a:latin typeface="Calibri" panose="020F0502020204030204"/>
                <a:ea typeface="+mn-ea"/>
                <a:cs typeface="+mn-cs"/>
              </a:rPr>
              <a:t>Interactions Medication/Food Interactions Nursing Interventions/Client Education </a:t>
            </a:r>
            <a:endParaRPr lang="en-US" sz="4000" dirty="0"/>
          </a:p>
        </p:txBody>
      </p:sp>
      <p:sp>
        <p:nvSpPr>
          <p:cNvPr id="1048822" name="Content Placeholder 2"/>
          <p:cNvSpPr>
            <a:spLocks noGrp="1"/>
          </p:cNvSpPr>
          <p:nvPr>
            <p:ph idx="1"/>
          </p:nvPr>
        </p:nvSpPr>
        <p:spPr/>
        <p:txBody>
          <a:bodyPr>
            <a:normAutofit fontScale="86071" lnSpcReduction="20000"/>
          </a:bodyPr>
          <a:lstStyle/>
          <a:p>
            <a:r>
              <a:rPr lang="en-US" dirty="0"/>
              <a:t>Sulfonamides can increase the effects of </a:t>
            </a:r>
            <a:r>
              <a:rPr lang="en-US" b="1" dirty="0"/>
              <a:t>warfarin (Coumadin), phenytoin</a:t>
            </a:r>
            <a:r>
              <a:rPr lang="en-US" dirty="0"/>
              <a:t> (Dilantin), </a:t>
            </a:r>
            <a:r>
              <a:rPr lang="en-US" b="1" dirty="0"/>
              <a:t>sulfonylurea oral hypoglycemic</a:t>
            </a:r>
            <a:r>
              <a:rPr lang="en-US" dirty="0"/>
              <a:t>, and </a:t>
            </a:r>
            <a:r>
              <a:rPr lang="en-US" b="1" dirty="0"/>
              <a:t>tolbutamide</a:t>
            </a:r>
            <a:r>
              <a:rPr lang="en-US" dirty="0"/>
              <a:t> (Orinase) by inhibiting hepatic metabolism. </a:t>
            </a:r>
          </a:p>
          <a:p>
            <a:pPr>
              <a:buFontTx/>
              <a:buChar char="-"/>
            </a:pPr>
            <a:r>
              <a:rPr lang="en-US" dirty="0"/>
              <a:t>dosages of these medications may be required during therapy. </a:t>
            </a:r>
          </a:p>
          <a:p>
            <a:pPr marL="0" indent="0">
              <a:buNone/>
            </a:pPr>
            <a:r>
              <a:rPr lang="en-US" b="1" dirty="0"/>
              <a:t>Nursing Administration  </a:t>
            </a:r>
            <a:r>
              <a:rPr lang="en-US" dirty="0"/>
              <a:t>Instruct</a:t>
            </a:r>
            <a:r>
              <a:rPr lang="en-US" b="1" dirty="0"/>
              <a:t> </a:t>
            </a:r>
            <a:r>
              <a:rPr lang="en-US" dirty="0"/>
              <a:t>clients to take  the drugs on an empty stomach with a full glass of water. </a:t>
            </a:r>
            <a:r>
              <a:rPr lang="en-US" b="1" dirty="0"/>
              <a:t>(Plenty of oral fluids)</a:t>
            </a:r>
          </a:p>
          <a:p>
            <a:pPr>
              <a:buFontTx/>
              <a:buChar char="-"/>
            </a:pPr>
            <a:r>
              <a:rPr lang="en-US" dirty="0"/>
              <a:t>Instruct clients to complete the prescribed course of antimicrobial therapy, even though symptoms may resolve before the full course is completed.</a:t>
            </a:r>
          </a:p>
          <a:p>
            <a:pPr marL="0" indent="0">
              <a:buNone/>
            </a:pPr>
            <a:r>
              <a:rPr lang="en-US" dirty="0"/>
              <a:t> </a:t>
            </a:r>
            <a:r>
              <a:rPr lang="en-US" b="1" dirty="0"/>
              <a:t>Nursing Evaluation of Medication Effectiveness </a:t>
            </a:r>
          </a:p>
          <a:p>
            <a:pPr>
              <a:buFontTx/>
              <a:buChar char="-"/>
            </a:pPr>
            <a:r>
              <a:rPr lang="en-US" dirty="0"/>
              <a:t> Depending on therapeutic intent, effectiveness may be evidenced by:  Improvement of infection symptoms, such as improvement of urinary tract symptoms (decreased frequency, burning, and pain during urination) and negative urine cultures</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3" name="Title 1"/>
          <p:cNvSpPr>
            <a:spLocks noGrp="1"/>
          </p:cNvSpPr>
          <p:nvPr>
            <p:ph type="title"/>
          </p:nvPr>
        </p:nvSpPr>
        <p:spPr/>
        <p:txBody>
          <a:bodyPr>
            <a:normAutofit/>
          </a:bodyPr>
          <a:lstStyle/>
          <a:p>
            <a:r>
              <a:rPr lang="en-US" sz="4000" b="1" dirty="0"/>
              <a:t>                                       AZOLES</a:t>
            </a:r>
          </a:p>
        </p:txBody>
      </p:sp>
      <p:sp>
        <p:nvSpPr>
          <p:cNvPr id="1048824" name="Content Placeholder 2"/>
          <p:cNvSpPr>
            <a:spLocks noGrp="1"/>
          </p:cNvSpPr>
          <p:nvPr>
            <p:ph idx="1"/>
          </p:nvPr>
        </p:nvSpPr>
        <p:spPr/>
        <p:txBody>
          <a:bodyPr/>
          <a:lstStyle/>
          <a:p>
            <a:r>
              <a:rPr lang="en-US" dirty="0"/>
              <a:t>This includes several classes of drugs e.g. </a:t>
            </a:r>
            <a:r>
              <a:rPr lang="en-US" b="1" dirty="0"/>
              <a:t>metronidazole and tinidazole  </a:t>
            </a:r>
            <a:r>
              <a:rPr lang="en-US" dirty="0"/>
              <a:t>which  have both anti bacteria and anti protozoal activity.</a:t>
            </a:r>
          </a:p>
          <a:p>
            <a:r>
              <a:rPr lang="en-US" dirty="0"/>
              <a:t> others are </a:t>
            </a:r>
            <a:r>
              <a:rPr lang="en-US" b="1" dirty="0"/>
              <a:t>fluconazole, itraconazole econazole, ketoconazole</a:t>
            </a:r>
            <a:r>
              <a:rPr lang="en-US" dirty="0"/>
              <a:t>,  and miconazole which are anti fungal drugs .( to be  covered under anti fungal drugs)</a:t>
            </a:r>
          </a:p>
          <a:p>
            <a:r>
              <a:rPr lang="en-US" dirty="0"/>
              <a:t>others are </a:t>
            </a:r>
            <a:r>
              <a:rPr lang="en-US" b="1" dirty="0"/>
              <a:t>mebendazole, thiabendazole, </a:t>
            </a:r>
            <a:r>
              <a:rPr lang="en-US" dirty="0"/>
              <a:t>which are anti helminths (to be covered under ant-helminths)</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5" name="Title 1"/>
          <p:cNvSpPr>
            <a:spLocks noGrp="1"/>
          </p:cNvSpPr>
          <p:nvPr>
            <p:ph type="title"/>
          </p:nvPr>
        </p:nvSpPr>
        <p:spPr/>
        <p:txBody>
          <a:bodyPr/>
          <a:lstStyle/>
          <a:p>
            <a:r>
              <a:rPr lang="en-US" b="1" dirty="0"/>
              <a:t>metronidazole</a:t>
            </a:r>
          </a:p>
        </p:txBody>
      </p:sp>
      <p:sp>
        <p:nvSpPr>
          <p:cNvPr id="1048826" name="Content Placeholder 2"/>
          <p:cNvSpPr>
            <a:spLocks noGrp="1"/>
          </p:cNvSpPr>
          <p:nvPr>
            <p:ph idx="1"/>
          </p:nvPr>
        </p:nvSpPr>
        <p:spPr/>
        <p:txBody>
          <a:bodyPr>
            <a:normAutofit fontScale="89643" lnSpcReduction="20000"/>
          </a:bodyPr>
          <a:lstStyle/>
          <a:p>
            <a:r>
              <a:rPr lang="en-US" dirty="0"/>
              <a:t>It is very effective against anaerobic bacterial and protozoa.</a:t>
            </a:r>
          </a:p>
          <a:p>
            <a:pPr marL="0" indent="0">
              <a:buNone/>
            </a:pPr>
            <a:r>
              <a:rPr lang="en-US" b="1" dirty="0"/>
              <a:t>Pharmacodynamics/MOA</a:t>
            </a:r>
          </a:p>
          <a:p>
            <a:r>
              <a:rPr lang="en-US" dirty="0"/>
              <a:t>metronidazole is converted into an active form and bind to the bacterial DNA and prevents nucleic acid formation which consequently interferes with bacterial replication hence its  bacteriostatic.</a:t>
            </a:r>
          </a:p>
          <a:p>
            <a:pPr marL="0" indent="0">
              <a:buNone/>
            </a:pPr>
            <a:r>
              <a:rPr lang="en-US" b="1" dirty="0"/>
              <a:t>Pharmacokinetics</a:t>
            </a:r>
            <a:r>
              <a:rPr lang="en-US" dirty="0"/>
              <a:t>;</a:t>
            </a:r>
          </a:p>
          <a:p>
            <a:pPr marL="0" indent="0">
              <a:buNone/>
            </a:pPr>
            <a:r>
              <a:rPr lang="en-US" dirty="0"/>
              <a:t> well absorbed after oral and rectal administration</a:t>
            </a:r>
          </a:p>
          <a:p>
            <a:pPr marL="0" indent="0">
              <a:buNone/>
            </a:pPr>
            <a:r>
              <a:rPr lang="en-US" b="1" dirty="0"/>
              <a:t>Distribution</a:t>
            </a:r>
            <a:r>
              <a:rPr lang="en-US" dirty="0"/>
              <a:t> is wide.</a:t>
            </a:r>
          </a:p>
          <a:p>
            <a:pPr marL="0" indent="0">
              <a:buNone/>
            </a:pPr>
            <a:r>
              <a:rPr lang="en-US" b="1" dirty="0"/>
              <a:t>Metabolism</a:t>
            </a:r>
            <a:r>
              <a:rPr lang="en-US" dirty="0"/>
              <a:t> is in the liver.</a:t>
            </a:r>
          </a:p>
          <a:p>
            <a:pPr marL="0" indent="0">
              <a:buNone/>
            </a:pPr>
            <a:r>
              <a:rPr lang="en-US" dirty="0"/>
              <a:t>It is </a:t>
            </a:r>
            <a:r>
              <a:rPr lang="en-US" b="1" dirty="0"/>
              <a:t>excreted</a:t>
            </a:r>
            <a:r>
              <a:rPr lang="en-US" dirty="0"/>
              <a:t> in urine partly unchanged and partly as metabolite.</a:t>
            </a:r>
          </a:p>
          <a:p>
            <a:pPr marL="0" indent="0">
              <a:buNone/>
            </a:pPr>
            <a:r>
              <a:rPr lang="en-US" dirty="0"/>
              <a:t>Half life is 8 hours.</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7" name="Content Placeholder 2"/>
          <p:cNvSpPr>
            <a:spLocks noGrp="1"/>
          </p:cNvSpPr>
          <p:nvPr>
            <p:ph idx="1"/>
          </p:nvPr>
        </p:nvSpPr>
        <p:spPr>
          <a:xfrm>
            <a:off x="838200" y="257908"/>
            <a:ext cx="10515600" cy="6330461"/>
          </a:xfrm>
        </p:spPr>
        <p:txBody>
          <a:bodyPr>
            <a:normAutofit fontScale="86071" lnSpcReduction="20000"/>
          </a:bodyPr>
          <a:lstStyle/>
          <a:p>
            <a:pPr marL="0" indent="0">
              <a:buNone/>
            </a:pPr>
            <a:r>
              <a:rPr lang="en-US" sz="4700" b="1" dirty="0">
                <a:solidFill>
                  <a:prstClr val="black"/>
                </a:solidFill>
                <a:latin typeface="Calibri Light" panose="020F0302020204030204"/>
                <a:ea typeface="+mj-ea"/>
                <a:cs typeface="+mj-cs"/>
              </a:rPr>
              <a:t>indications</a:t>
            </a:r>
          </a:p>
          <a:p>
            <a:r>
              <a:rPr lang="en-US" dirty="0">
                <a:solidFill>
                  <a:prstClr val="black"/>
                </a:solidFill>
                <a:ea typeface="+mj-ea"/>
                <a:cs typeface="+mj-cs"/>
              </a:rPr>
              <a:t>used for treatment of sepsis caused by orgasms like Bacteroides</a:t>
            </a:r>
          </a:p>
          <a:p>
            <a:pPr marL="0" indent="0">
              <a:buNone/>
            </a:pPr>
            <a:r>
              <a:rPr lang="en-US" dirty="0">
                <a:solidFill>
                  <a:prstClr val="black"/>
                </a:solidFill>
                <a:ea typeface="+mj-ea"/>
                <a:cs typeface="+mj-cs"/>
              </a:rPr>
              <a:t> and anaerobic cocci.</a:t>
            </a:r>
          </a:p>
          <a:p>
            <a:r>
              <a:rPr lang="en-US" dirty="0">
                <a:solidFill>
                  <a:prstClr val="black"/>
                </a:solidFill>
                <a:ea typeface="+mj-ea"/>
                <a:cs typeface="+mj-cs"/>
              </a:rPr>
              <a:t>Intra-abdominal infections</a:t>
            </a:r>
          </a:p>
          <a:p>
            <a:r>
              <a:rPr lang="en-US" dirty="0">
                <a:solidFill>
                  <a:prstClr val="black"/>
                </a:solidFill>
                <a:ea typeface="+mj-ea"/>
                <a:cs typeface="+mj-cs"/>
              </a:rPr>
              <a:t>Septicemia, wounds, pelvic infection</a:t>
            </a:r>
          </a:p>
          <a:p>
            <a:r>
              <a:rPr lang="en-US" dirty="0">
                <a:solidFill>
                  <a:prstClr val="black"/>
                </a:solidFill>
                <a:ea typeface="+mj-ea"/>
                <a:cs typeface="+mj-cs"/>
              </a:rPr>
              <a:t>Osteomyelitis.</a:t>
            </a:r>
          </a:p>
          <a:p>
            <a:r>
              <a:rPr lang="en-US" dirty="0">
                <a:solidFill>
                  <a:prstClr val="black"/>
                </a:solidFill>
              </a:rPr>
              <a:t>pelvic infections</a:t>
            </a:r>
            <a:endParaRPr lang="en-US" dirty="0">
              <a:solidFill>
                <a:prstClr val="black"/>
              </a:solidFill>
              <a:ea typeface="+mj-ea"/>
              <a:cs typeface="+mj-cs"/>
            </a:endParaRPr>
          </a:p>
          <a:p>
            <a:r>
              <a:rPr lang="en-US" dirty="0">
                <a:solidFill>
                  <a:prstClr val="black"/>
                </a:solidFill>
                <a:ea typeface="+mj-ea"/>
                <a:cs typeface="+mj-cs"/>
              </a:rPr>
              <a:t>Infections of the brain and lungs.</a:t>
            </a:r>
          </a:p>
          <a:p>
            <a:r>
              <a:rPr lang="en-US" dirty="0">
                <a:solidFill>
                  <a:prstClr val="black"/>
                </a:solidFill>
                <a:ea typeface="+mj-ea"/>
                <a:cs typeface="+mj-cs"/>
              </a:rPr>
              <a:t>Used in prevention of post operative infection especially after bowel, antibiotic related colitis, eg pseudomembranous colitis , amoebiasis EH</a:t>
            </a:r>
          </a:p>
          <a:p>
            <a:r>
              <a:rPr lang="en-US" dirty="0">
                <a:solidFill>
                  <a:prstClr val="black"/>
                </a:solidFill>
                <a:ea typeface="+mj-ea"/>
                <a:cs typeface="+mj-cs"/>
              </a:rPr>
              <a:t>other indications include giardiasis, acute ulcers, gingivitis, and dental infections. and anaerobic vaginosis</a:t>
            </a:r>
          </a:p>
          <a:p>
            <a:r>
              <a:rPr lang="en-US" dirty="0"/>
              <a:t>Treatment of protozoal infections (</a:t>
            </a:r>
            <a:r>
              <a:rPr lang="en-US" b="1" dirty="0"/>
              <a:t>intestinal amoebiasis, giardiasis, trichomoniasis</a:t>
            </a:r>
            <a:r>
              <a:rPr lang="en-US" dirty="0"/>
              <a:t>) and obligate anaerobic bacteria (</a:t>
            </a:r>
            <a:r>
              <a:rPr lang="en-US" b="1" dirty="0"/>
              <a:t>Bacteroides fragilis, antibiotic-induced Clostridium difficile, Gardnerella vaginalis</a:t>
            </a:r>
            <a:r>
              <a:rPr lang="en-US" dirty="0"/>
              <a:t>)</a:t>
            </a:r>
          </a:p>
          <a:p>
            <a:r>
              <a:rPr lang="en-US" dirty="0"/>
              <a:t>Treatment of H. pylori in clients who have peptic ulcer disease in combination with tetracycline and bismuth salicylate.</a:t>
            </a:r>
            <a:endParaRPr lang="en-US" dirty="0">
              <a:solidFill>
                <a:prstClr val="black"/>
              </a:solidFill>
              <a:ea typeface="+mj-ea"/>
              <a:cs typeface="+mj-cs"/>
            </a:endParaRPr>
          </a:p>
          <a:p>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8" name="Title 1"/>
          <p:cNvSpPr>
            <a:spLocks noGrp="1"/>
          </p:cNvSpPr>
          <p:nvPr>
            <p:ph type="title"/>
          </p:nvPr>
        </p:nvSpPr>
        <p:spPr/>
        <p:txBody>
          <a:bodyPr/>
          <a:lstStyle/>
          <a:p>
            <a:r>
              <a:rPr lang="en-US" b="1" dirty="0"/>
              <a:t>Dosage and route of administration</a:t>
            </a:r>
          </a:p>
        </p:txBody>
      </p:sp>
      <p:sp>
        <p:nvSpPr>
          <p:cNvPr id="1048829" name="Content Placeholder 2"/>
          <p:cNvSpPr>
            <a:spLocks noGrp="1"/>
          </p:cNvSpPr>
          <p:nvPr>
            <p:ph idx="1"/>
          </p:nvPr>
        </p:nvSpPr>
        <p:spPr/>
        <p:txBody>
          <a:bodyPr>
            <a:normAutofit fontScale="92857" lnSpcReduction="10000"/>
          </a:bodyPr>
          <a:lstStyle/>
          <a:p>
            <a:pPr marL="0" indent="0">
              <a:buNone/>
            </a:pPr>
            <a:r>
              <a:rPr lang="en-US" dirty="0"/>
              <a:t>Established anaerobe are usually treated for 7 days.</a:t>
            </a:r>
          </a:p>
          <a:p>
            <a:r>
              <a:rPr lang="en-US" dirty="0"/>
              <a:t>The dose per oral is then 8oomgs initially for 3 days then 400mg or 500mg 8  hourly, or just 400mg 8 hourly for 7 days.</a:t>
            </a:r>
          </a:p>
          <a:p>
            <a:r>
              <a:rPr lang="en-US" dirty="0"/>
              <a:t>By rectum 1gm every 8 hours for 3 days then1gm 12 hourly.</a:t>
            </a:r>
          </a:p>
          <a:p>
            <a:r>
              <a:rPr lang="en-US" dirty="0"/>
              <a:t>By infusion 500mg 8 hourly.</a:t>
            </a:r>
          </a:p>
          <a:p>
            <a:r>
              <a:rPr lang="en-US" dirty="0"/>
              <a:t>In children 7.5/kg every 8 hours by any route.</a:t>
            </a:r>
          </a:p>
          <a:p>
            <a:pPr marL="0" indent="0">
              <a:buNone/>
            </a:pPr>
            <a:r>
              <a:rPr lang="en-US" b="1" dirty="0"/>
              <a:t>for surgical prophylaxis</a:t>
            </a:r>
          </a:p>
          <a:p>
            <a:r>
              <a:rPr lang="en-US" dirty="0"/>
              <a:t>Per oral 400mg 8 hourly started 24 hours before surgery then continued postoperatively by IV infusion until oral administration can be resumed for 2days</a:t>
            </a:r>
          </a:p>
          <a:p>
            <a:pPr marL="0" indent="0">
              <a:buNone/>
            </a:pPr>
            <a:endParaRPr lang="en-US"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0"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1048831" name="Content Placeholder 2"/>
          <p:cNvSpPr>
            <a:spLocks noGrp="1"/>
          </p:cNvSpPr>
          <p:nvPr>
            <p:ph idx="1"/>
          </p:nvPr>
        </p:nvSpPr>
        <p:spPr/>
        <p:txBody>
          <a:bodyPr/>
          <a:lstStyle/>
          <a:p>
            <a:pPr marL="0" indent="0">
              <a:buNone/>
            </a:pPr>
            <a:r>
              <a:rPr lang="en-US" dirty="0"/>
              <a:t> </a:t>
            </a:r>
            <a:r>
              <a:rPr lang="en-US" b="1" dirty="0"/>
              <a:t>Gastrointestinal discomfort </a:t>
            </a:r>
            <a:r>
              <a:rPr lang="en-US" dirty="0"/>
              <a:t>(nausea, vomiting, dry mouth, and metallic taste) Advise clients to observe for symptoms and to notify the provider. </a:t>
            </a:r>
          </a:p>
          <a:p>
            <a:pPr marL="0" indent="0">
              <a:buNone/>
            </a:pPr>
            <a:r>
              <a:rPr lang="en-US" b="1" dirty="0"/>
              <a:t>Darkening of urine</a:t>
            </a:r>
            <a:r>
              <a:rPr lang="en-US" dirty="0"/>
              <a:t> Advise clients that this is a harmless effect of metronidazole.</a:t>
            </a:r>
          </a:p>
          <a:p>
            <a:pPr marL="0" indent="0">
              <a:buNone/>
            </a:pPr>
            <a:r>
              <a:rPr lang="en-US" b="1" dirty="0"/>
              <a:t>CNS symptoms </a:t>
            </a:r>
            <a:r>
              <a:rPr lang="en-US" dirty="0"/>
              <a:t>(numbness of extremities, ataxia, and seizures) </a:t>
            </a:r>
          </a:p>
          <a:p>
            <a:pPr marL="0" indent="0">
              <a:buNone/>
            </a:pPr>
            <a:r>
              <a:rPr lang="en-US" dirty="0"/>
              <a:t> Advise clients to notify the provider if symptoms occur. </a:t>
            </a:r>
          </a:p>
          <a:p>
            <a:pPr marL="0" indent="0">
              <a:buNone/>
            </a:pPr>
            <a:r>
              <a:rPr lang="en-US" dirty="0"/>
              <a:t> Stop metronidazole.</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2"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Contraindications/Precautions</a:t>
            </a:r>
            <a:endParaRPr lang="en-US" dirty="0"/>
          </a:p>
        </p:txBody>
      </p:sp>
      <p:sp>
        <p:nvSpPr>
          <p:cNvPr id="1048833" name="Content Placeholder 2"/>
          <p:cNvSpPr>
            <a:spLocks noGrp="1"/>
          </p:cNvSpPr>
          <p:nvPr>
            <p:ph idx="1"/>
          </p:nvPr>
        </p:nvSpPr>
        <p:spPr/>
        <p:txBody>
          <a:bodyPr/>
          <a:lstStyle/>
          <a:p>
            <a:r>
              <a:rPr lang="en-US" dirty="0"/>
              <a:t> Use cautiously in clients with renal dysfunction to prevent accumulation of toxic levels with prolonged use.</a:t>
            </a:r>
          </a:p>
          <a:p>
            <a:r>
              <a:rPr lang="en-US" dirty="0"/>
              <a:t> Avoid use during the first trimester of pregnancy and use with caution during the rest of pregnancy because metronidazole can pass through the placenta.</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4"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a:t>
            </a:r>
            <a:endParaRPr lang="en-US" dirty="0"/>
          </a:p>
        </p:txBody>
      </p:sp>
      <p:sp>
        <p:nvSpPr>
          <p:cNvPr id="1048835" name="Content Placeholder 2"/>
          <p:cNvSpPr>
            <a:spLocks noGrp="1"/>
          </p:cNvSpPr>
          <p:nvPr>
            <p:ph idx="1"/>
          </p:nvPr>
        </p:nvSpPr>
        <p:spPr/>
        <p:txBody>
          <a:bodyPr/>
          <a:lstStyle/>
          <a:p>
            <a:pPr marL="0" indent="0">
              <a:buNone/>
            </a:pPr>
            <a:r>
              <a:rPr lang="en-US" b="1" dirty="0"/>
              <a:t> Medication/Food Interactions Nursing Interventions/Client Education</a:t>
            </a:r>
          </a:p>
          <a:p>
            <a:r>
              <a:rPr lang="en-US" dirty="0"/>
              <a:t> Alcohol causes a disulfiram-like reaction/ Advise clients to avoid alcohol consumption.</a:t>
            </a:r>
          </a:p>
          <a:p>
            <a:pPr marL="0" indent="0">
              <a:buNone/>
            </a:pPr>
            <a:r>
              <a:rPr lang="en-US" dirty="0"/>
              <a:t> </a:t>
            </a:r>
            <a:r>
              <a:rPr lang="en-US" b="1" dirty="0"/>
              <a:t>Metronidazole inhibits inactivation of warfarin</a:t>
            </a:r>
            <a:r>
              <a:rPr lang="en-US" dirty="0"/>
              <a:t>. </a:t>
            </a:r>
          </a:p>
          <a:p>
            <a:r>
              <a:rPr lang="en-US" dirty="0"/>
              <a:t> Monitor prothrombin time and INR, and adjust warfarin dosage accordingly</a:t>
            </a:r>
          </a:p>
          <a:p>
            <a:pPr marL="0" indent="0">
              <a:buNone/>
            </a:pP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6" name="Content Placeholder 2"/>
          <p:cNvSpPr>
            <a:spLocks noGrp="1"/>
          </p:cNvSpPr>
          <p:nvPr>
            <p:ph idx="1"/>
          </p:nvPr>
        </p:nvSpPr>
        <p:spPr/>
        <p:txBody>
          <a:bodyPr>
            <a:normAutofit fontScale="93214"/>
          </a:bodyPr>
          <a:lstStyle/>
          <a:p>
            <a:pPr marL="0" indent="0">
              <a:buNone/>
            </a:pPr>
            <a:r>
              <a:rPr lang="en-US" b="1" dirty="0"/>
              <a:t>Nursing Administration </a:t>
            </a:r>
          </a:p>
          <a:p>
            <a:r>
              <a:rPr lang="en-US" dirty="0"/>
              <a:t>Administer by oral or IV route. </a:t>
            </a:r>
          </a:p>
          <a:p>
            <a:r>
              <a:rPr lang="en-US" dirty="0"/>
              <a:t> Instruct clients to complete the prescribed course of antimicrobial therapy, even though symptoms may resolve before the full course is completed. </a:t>
            </a:r>
          </a:p>
          <a:p>
            <a:pPr marL="0" indent="0">
              <a:buNone/>
            </a:pPr>
            <a:r>
              <a:rPr lang="en-US" b="1" dirty="0"/>
              <a:t>Nursing Evaluation of Medication Effectiveness </a:t>
            </a:r>
          </a:p>
          <a:p>
            <a:r>
              <a:rPr lang="en-US" dirty="0"/>
              <a:t> Depending on therapeutic intent, effectiveness may be evidenced by:  Improvement of symptoms (resolution of bloody mucoid diarrhea, formed stools, negative stool results for ameba and Giardia, , decrease or absence of watery vaginal/ urethral discharge, negative blood cultures for anaerobic organisms in the CNS, blood, bones and joints, and soft tissues)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dirty="0"/>
              <a:t>                   </a:t>
            </a:r>
            <a:r>
              <a:rPr lang="en-US" b="1" dirty="0"/>
              <a:t>drug development</a:t>
            </a:r>
          </a:p>
        </p:txBody>
      </p:sp>
      <p:sp>
        <p:nvSpPr>
          <p:cNvPr id="1048628" name="Content Placeholder 2"/>
          <p:cNvSpPr>
            <a:spLocks noGrp="1"/>
          </p:cNvSpPr>
          <p:nvPr>
            <p:ph idx="1"/>
          </p:nvPr>
        </p:nvSpPr>
        <p:spPr/>
        <p:txBody>
          <a:bodyPr>
            <a:normAutofit lnSpcReduction="10000"/>
          </a:bodyPr>
          <a:lstStyle/>
          <a:p>
            <a:r>
              <a:rPr lang="en-US" dirty="0"/>
              <a:t>After a chemical that has shown therapeutic value has been identified, it must under go a series of  scientific test to evaluate its actual therapeutic and toxic effects. The process is controlled by legally established bodies e.g. pharmacy and poisons board and food &amp; drug administration (FDA)development IN Kenya and USA respectively. Before receiving legal approval to be marketed to the public ,drugs must pass through several sequential stages of development.</a:t>
            </a:r>
          </a:p>
          <a:p>
            <a:pPr marL="0" indent="0">
              <a:buNone/>
            </a:pPr>
            <a:r>
              <a:rPr lang="en-US" b="1" dirty="0"/>
              <a:t>    Pre-clinical trials: this</a:t>
            </a:r>
            <a:r>
              <a:rPr lang="en-US" dirty="0"/>
              <a:t> phase involves testing the drug on laboratory animals to test their pharmacodynamics,  pharmacokinetics and toxicology.  The toxicity studies include mutagenic, carcinogenic and reproductive studies.  </a:t>
            </a: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7" name="Title 1"/>
          <p:cNvSpPr>
            <a:spLocks noGrp="1"/>
          </p:cNvSpPr>
          <p:nvPr>
            <p:ph type="title"/>
          </p:nvPr>
        </p:nvSpPr>
        <p:spPr/>
        <p:txBody>
          <a:bodyPr/>
          <a:lstStyle/>
          <a:p>
            <a:r>
              <a:rPr lang="en-US" dirty="0"/>
              <a:t>                          </a:t>
            </a:r>
            <a:r>
              <a:rPr lang="en-US" b="1" dirty="0"/>
              <a:t>Chloramphenicol</a:t>
            </a:r>
          </a:p>
        </p:txBody>
      </p:sp>
      <p:sp>
        <p:nvSpPr>
          <p:cNvPr id="1048838" name="Content Placeholder 2"/>
          <p:cNvSpPr>
            <a:spLocks noGrp="1"/>
          </p:cNvSpPr>
          <p:nvPr>
            <p:ph idx="1"/>
          </p:nvPr>
        </p:nvSpPr>
        <p:spPr/>
        <p:txBody>
          <a:bodyPr/>
          <a:lstStyle/>
          <a:p>
            <a:r>
              <a:rPr lang="en-US" dirty="0"/>
              <a:t>It is soluble in water and poorly soluble in alcohol</a:t>
            </a:r>
          </a:p>
          <a:p>
            <a:r>
              <a:rPr lang="en-US" dirty="0"/>
              <a:t>Chloramphenicol succinate which is used for parenteral administration is highly water soluble </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9" name="Title 1"/>
          <p:cNvSpPr>
            <a:spLocks noGrp="1"/>
          </p:cNvSpPr>
          <p:nvPr>
            <p:ph type="title"/>
          </p:nvPr>
        </p:nvSpPr>
        <p:spPr>
          <a:xfrm>
            <a:off x="838200" y="306509"/>
            <a:ext cx="10515600" cy="1325563"/>
          </a:xfrm>
        </p:spPr>
        <p:txBody>
          <a:bodyPr/>
          <a:lstStyle/>
          <a:p>
            <a:r>
              <a:rPr lang="en-US" b="1" dirty="0"/>
              <a:t>pharmacokinetics</a:t>
            </a:r>
          </a:p>
        </p:txBody>
      </p:sp>
      <p:sp>
        <p:nvSpPr>
          <p:cNvPr id="1048840" name="Content Placeholder 2"/>
          <p:cNvSpPr>
            <a:spLocks noGrp="1"/>
          </p:cNvSpPr>
          <p:nvPr>
            <p:ph idx="1"/>
          </p:nvPr>
        </p:nvSpPr>
        <p:spPr/>
        <p:txBody>
          <a:bodyPr>
            <a:normAutofit fontScale="93214" lnSpcReduction="10000"/>
          </a:bodyPr>
          <a:lstStyle/>
          <a:p>
            <a:r>
              <a:rPr lang="en-US" dirty="0"/>
              <a:t>The usual dosage of chloramphenicol is 50-100mg/kg/d.</a:t>
            </a:r>
          </a:p>
          <a:p>
            <a:r>
              <a:rPr lang="en-US" dirty="0"/>
              <a:t>After oral administration crystalline chloramphenicol is rapidly and completely absorbed.</a:t>
            </a:r>
          </a:p>
          <a:p>
            <a:r>
              <a:rPr lang="en-US" dirty="0"/>
              <a:t>A 1g oral dose produces blood levels between 10and 15mcg/ml</a:t>
            </a:r>
          </a:p>
          <a:p>
            <a:r>
              <a:rPr lang="en-US" dirty="0"/>
              <a:t>Chloramphenicol palmitate is a pro drug that is hydrolyzed in the intestine to yield free chloramphenicol.</a:t>
            </a:r>
          </a:p>
          <a:p>
            <a:pPr marL="0" indent="0">
              <a:buNone/>
            </a:pPr>
            <a:r>
              <a:rPr lang="en-US" b="1" dirty="0"/>
              <a:t>Pharmacodynamic </a:t>
            </a:r>
            <a:r>
              <a:rPr lang="en-US" dirty="0"/>
              <a:t>chloramphenicol potent inhibitor of microbial protein synthesis.</a:t>
            </a:r>
          </a:p>
          <a:p>
            <a:pPr marL="0" indent="0">
              <a:buNone/>
            </a:pPr>
            <a:r>
              <a:rPr lang="en-US" dirty="0"/>
              <a:t>It binds to the 50s sub unit of the bacteria ribosome</a:t>
            </a:r>
          </a:p>
          <a:p>
            <a:pPr marL="0" indent="0">
              <a:buNone/>
            </a:pPr>
            <a:r>
              <a:rPr lang="en-US" dirty="0"/>
              <a:t>It is bacteriostatic, broad spectrum against both aerobic and anaerobic gram positive and gram negative  bacterial.</a:t>
            </a:r>
          </a:p>
          <a:p>
            <a:pPr marL="0" indent="0">
              <a:buNone/>
            </a:pPr>
            <a:endParaRPr lang="en-US"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1" name="Title 1"/>
          <p:cNvSpPr>
            <a:spLocks noGrp="1"/>
          </p:cNvSpPr>
          <p:nvPr>
            <p:ph type="title"/>
          </p:nvPr>
        </p:nvSpPr>
        <p:spPr/>
        <p:txBody>
          <a:bodyPr/>
          <a:lstStyle/>
          <a:p>
            <a:r>
              <a:rPr lang="en-US" dirty="0"/>
              <a:t> </a:t>
            </a:r>
            <a:r>
              <a:rPr lang="en-US" b="1" dirty="0"/>
              <a:t>clinical uses</a:t>
            </a:r>
          </a:p>
        </p:txBody>
      </p:sp>
      <p:sp>
        <p:nvSpPr>
          <p:cNvPr id="1048842" name="Content Placeholder 2"/>
          <p:cNvSpPr>
            <a:spLocks noGrp="1"/>
          </p:cNvSpPr>
          <p:nvPr>
            <p:ph idx="1"/>
          </p:nvPr>
        </p:nvSpPr>
        <p:spPr/>
        <p:txBody>
          <a:bodyPr/>
          <a:lstStyle/>
          <a:p>
            <a:r>
              <a:rPr lang="en-US" dirty="0"/>
              <a:t> it is rarely used due to it potential toxicity and bacterial resistance.</a:t>
            </a:r>
          </a:p>
          <a:p>
            <a:r>
              <a:rPr lang="en-US" dirty="0"/>
              <a:t>Used to treat</a:t>
            </a:r>
            <a:r>
              <a:rPr lang="en-US" b="1" dirty="0"/>
              <a:t>; serious rickettsia infections </a:t>
            </a:r>
            <a:r>
              <a:rPr lang="en-US" dirty="0"/>
              <a:t>such as  </a:t>
            </a:r>
            <a:r>
              <a:rPr lang="en-US" b="1" dirty="0"/>
              <a:t>typhus</a:t>
            </a:r>
            <a:r>
              <a:rPr lang="en-US" dirty="0"/>
              <a:t> and </a:t>
            </a:r>
            <a:r>
              <a:rPr lang="en-US" b="1" dirty="0"/>
              <a:t>rocky mountain spotted fever.</a:t>
            </a:r>
          </a:p>
          <a:p>
            <a:r>
              <a:rPr lang="en-US" dirty="0"/>
              <a:t>Alternative for beta lactam antibiotics for treatment of </a:t>
            </a:r>
            <a:r>
              <a:rPr lang="en-US" b="1" dirty="0"/>
              <a:t>meningococcal meningitis </a:t>
            </a:r>
            <a:r>
              <a:rPr lang="en-US" dirty="0"/>
              <a:t>and</a:t>
            </a:r>
            <a:r>
              <a:rPr lang="en-US" b="1" dirty="0"/>
              <a:t> pneumococcal  meningitis</a:t>
            </a:r>
          </a:p>
          <a:p>
            <a:r>
              <a:rPr lang="en-US" b="1" dirty="0"/>
              <a:t>Topical eye infections</a:t>
            </a:r>
          </a:p>
          <a:p>
            <a:endParaRPr lang="en-US" b="1"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Content Placeholder 2"/>
          <p:cNvSpPr>
            <a:spLocks noGrp="1"/>
          </p:cNvSpPr>
          <p:nvPr>
            <p:ph idx="1"/>
          </p:nvPr>
        </p:nvSpPr>
        <p:spPr>
          <a:xfrm>
            <a:off x="838200" y="234462"/>
            <a:ext cx="10515600" cy="6342184"/>
          </a:xfrm>
        </p:spPr>
        <p:txBody>
          <a:bodyPr>
            <a:normAutofit fontScale="92857"/>
          </a:bodyPr>
          <a:lstStyle/>
          <a:p>
            <a:pPr marL="0" indent="0">
              <a:buNone/>
            </a:pPr>
            <a:r>
              <a:rPr lang="en-US" sz="3600" b="1" dirty="0"/>
              <a:t>                                 Adverse reactions</a:t>
            </a:r>
          </a:p>
          <a:p>
            <a:pPr marL="0" indent="0">
              <a:buNone/>
            </a:pPr>
            <a:r>
              <a:rPr lang="en-US" b="1" dirty="0"/>
              <a:t>GIT disturbance </a:t>
            </a:r>
            <a:r>
              <a:rPr lang="en-US" dirty="0"/>
              <a:t>nausea, vomiting and diarrhea.</a:t>
            </a:r>
          </a:p>
          <a:p>
            <a:pPr marL="0" indent="0">
              <a:buNone/>
            </a:pPr>
            <a:r>
              <a:rPr lang="en-US" dirty="0"/>
              <a:t>-This rare in children.</a:t>
            </a:r>
          </a:p>
          <a:p>
            <a:pPr marL="0" indent="0">
              <a:buNone/>
            </a:pPr>
            <a:r>
              <a:rPr lang="en-US" dirty="0"/>
              <a:t>-Oral and vaginal candidiasis may occur due to alteration of the normal flora.</a:t>
            </a:r>
          </a:p>
          <a:p>
            <a:pPr marL="0" indent="0">
              <a:buNone/>
            </a:pPr>
            <a:r>
              <a:rPr lang="en-US" b="1" dirty="0"/>
              <a:t>Born marrow disturbance </a:t>
            </a:r>
          </a:p>
          <a:p>
            <a:pPr marL="0" indent="0">
              <a:buNone/>
            </a:pPr>
            <a:r>
              <a:rPr lang="en-US" dirty="0"/>
              <a:t>-suppression of the born marrow</a:t>
            </a:r>
          </a:p>
          <a:p>
            <a:pPr marL="0" indent="0">
              <a:buNone/>
            </a:pPr>
            <a:r>
              <a:rPr lang="en-US" dirty="0"/>
              <a:t>-Aplastic anemia it is irreversible and fatal</a:t>
            </a:r>
          </a:p>
          <a:p>
            <a:pPr marL="0" indent="0">
              <a:buNone/>
            </a:pPr>
            <a:r>
              <a:rPr lang="en-US" b="1" dirty="0"/>
              <a:t>Toxicity for new born infants:</a:t>
            </a:r>
          </a:p>
          <a:p>
            <a:pPr marL="0" indent="0">
              <a:buNone/>
            </a:pPr>
            <a:r>
              <a:rPr lang="en-US" b="1" dirty="0"/>
              <a:t>- </a:t>
            </a:r>
            <a:r>
              <a:rPr lang="en-US" dirty="0"/>
              <a:t>new</a:t>
            </a:r>
            <a:r>
              <a:rPr lang="en-US" b="1" dirty="0"/>
              <a:t> </a:t>
            </a:r>
            <a:r>
              <a:rPr lang="en-US" dirty="0"/>
              <a:t>born</a:t>
            </a:r>
            <a:r>
              <a:rPr lang="en-US" b="1" dirty="0"/>
              <a:t> </a:t>
            </a:r>
            <a:r>
              <a:rPr lang="en-US" dirty="0"/>
              <a:t>infants lack glucuronic acid for the conjugation and detoxification of chloramphenicol.</a:t>
            </a:r>
          </a:p>
          <a:p>
            <a:pPr marL="0" indent="0">
              <a:buNone/>
            </a:pPr>
            <a:r>
              <a:rPr lang="en-US" dirty="0"/>
              <a:t>-Therefore drugs may accumulate resulting in </a:t>
            </a:r>
            <a:r>
              <a:rPr lang="en-US" b="1" dirty="0"/>
              <a:t>gray baby syndrome </a:t>
            </a:r>
            <a:r>
              <a:rPr lang="en-US" dirty="0"/>
              <a:t>with vomiting flaccidity, hypothermia, gray colour, shock and collapse </a:t>
            </a:r>
          </a:p>
          <a:p>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4" name="Title 1"/>
          <p:cNvSpPr>
            <a:spLocks noGrp="1"/>
          </p:cNvSpPr>
          <p:nvPr>
            <p:ph type="title"/>
          </p:nvPr>
        </p:nvSpPr>
        <p:spPr/>
        <p:txBody>
          <a:bodyPr/>
          <a:lstStyle/>
          <a:p>
            <a:r>
              <a:rPr lang="en-US" dirty="0"/>
              <a:t>                        </a:t>
            </a:r>
            <a:r>
              <a:rPr lang="en-US" b="1" dirty="0"/>
              <a:t>ANTI-FUNGAL DRUGS</a:t>
            </a:r>
          </a:p>
        </p:txBody>
      </p:sp>
      <p:sp>
        <p:nvSpPr>
          <p:cNvPr id="1048845" name="Content Placeholder 2"/>
          <p:cNvSpPr>
            <a:spLocks noGrp="1"/>
          </p:cNvSpPr>
          <p:nvPr>
            <p:ph idx="1"/>
          </p:nvPr>
        </p:nvSpPr>
        <p:spPr>
          <a:xfrm>
            <a:off x="838200" y="1884240"/>
            <a:ext cx="10515600" cy="4351338"/>
          </a:xfrm>
        </p:spPr>
        <p:txBody>
          <a:bodyPr>
            <a:normAutofit fontScale="89643" lnSpcReduction="10000"/>
          </a:bodyPr>
          <a:lstStyle/>
          <a:p>
            <a:r>
              <a:rPr lang="en-US" dirty="0"/>
              <a:t>Fungi are saprophytic organism as they lack chlorophyll which is present in plants.</a:t>
            </a:r>
          </a:p>
          <a:p>
            <a:r>
              <a:rPr lang="en-US" dirty="0"/>
              <a:t>Many fungi are commensals in the bodies of healthy people but pose a problem when immune system is compromised. </a:t>
            </a:r>
          </a:p>
          <a:p>
            <a:r>
              <a:rPr lang="en-US" dirty="0"/>
              <a:t> Since 1970s incidence of fungal infections has increased due to the following reasons</a:t>
            </a:r>
          </a:p>
          <a:p>
            <a:pPr marL="514350" indent="-514350">
              <a:buFont typeface="+mj-lt"/>
              <a:buAutoNum type="arabicPeriod"/>
            </a:pPr>
            <a:r>
              <a:rPr lang="en-US" dirty="0"/>
              <a:t>Increase use of broad spectrum antibiotics which decrease non pathogenic bacterial that compete with the fungi.</a:t>
            </a:r>
          </a:p>
          <a:p>
            <a:pPr marL="514350" indent="-514350">
              <a:buFont typeface="+mj-lt"/>
              <a:buAutoNum type="arabicPeriod"/>
            </a:pPr>
            <a:r>
              <a:rPr lang="en-US" dirty="0"/>
              <a:t>Increases number of people with immunosuppression, use of cancer chemotherapy, and immunosuppressants, diabetes mellitus or have burns.</a:t>
            </a:r>
          </a:p>
          <a:p>
            <a:pPr marL="514350" indent="-514350">
              <a:buFont typeface="+mj-lt"/>
              <a:buAutoNum type="arabicPeriod"/>
            </a:pPr>
            <a:r>
              <a:rPr lang="en-US" dirty="0"/>
              <a:t>Inversive procedures may introduce fungi into systemic circulation.</a:t>
            </a:r>
          </a:p>
          <a:p>
            <a:pPr marL="514350" indent="-514350">
              <a:buFont typeface="+mj-lt"/>
              <a:buAutoNum type="arabicPeriod"/>
            </a:pP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6" name="Title 1"/>
          <p:cNvSpPr>
            <a:spLocks noGrp="1"/>
          </p:cNvSpPr>
          <p:nvPr>
            <p:ph type="title"/>
          </p:nvPr>
        </p:nvSpPr>
        <p:spPr/>
        <p:txBody>
          <a:bodyPr/>
          <a:lstStyle/>
          <a:p>
            <a:r>
              <a:rPr lang="en-US" sz="2800" b="1" dirty="0">
                <a:solidFill>
                  <a:prstClr val="black"/>
                </a:solidFill>
                <a:latin typeface="Calibri" panose="020F0502020204030204"/>
              </a:rPr>
              <a:t>Therapeutic Uses</a:t>
            </a:r>
            <a:endParaRPr lang="en-US" dirty="0"/>
          </a:p>
        </p:txBody>
      </p:sp>
      <p:sp>
        <p:nvSpPr>
          <p:cNvPr id="1048847" name="Content Placeholder 2"/>
          <p:cNvSpPr>
            <a:spLocks noGrp="1"/>
          </p:cNvSpPr>
          <p:nvPr>
            <p:ph idx="1"/>
          </p:nvPr>
        </p:nvSpPr>
        <p:spPr/>
        <p:txBody>
          <a:bodyPr/>
          <a:lstStyle/>
          <a:p>
            <a:pPr lvl="0"/>
            <a:r>
              <a:rPr lang="en-US" dirty="0">
                <a:solidFill>
                  <a:prstClr val="black"/>
                </a:solidFill>
              </a:rPr>
              <a:t>Antifungals are the treatment of choice for systemic fungal infection (Candidiasis, Aspergillosis, Cryptococcosis, Mucormycosis) and non opportunistic mycoses, (Blastomycosis, Histoplasmosis, Coccidioidomycosis)</a:t>
            </a:r>
          </a:p>
          <a:p>
            <a:r>
              <a:rPr lang="en-US" dirty="0">
                <a:solidFill>
                  <a:prstClr val="black"/>
                </a:solidFill>
              </a:rPr>
              <a:t>Resistant is usually due to a</a:t>
            </a:r>
          </a:p>
          <a:p>
            <a:pPr marL="0" indent="0">
              <a:buNone/>
            </a:pPr>
            <a:r>
              <a:rPr lang="en-US" dirty="0">
                <a:solidFill>
                  <a:prstClr val="black"/>
                </a:solidFill>
              </a:rPr>
              <a:t>1.decrease in membrane ergosterol content</a:t>
            </a:r>
          </a:p>
          <a:p>
            <a:pPr marL="0" indent="0">
              <a:buNone/>
            </a:pPr>
            <a:r>
              <a:rPr lang="en-US" dirty="0">
                <a:solidFill>
                  <a:prstClr val="black"/>
                </a:solidFill>
              </a:rPr>
              <a:t>2.Or a change in membrane structure</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8" name="Title 1"/>
          <p:cNvSpPr>
            <a:spLocks noGrp="1"/>
          </p:cNvSpPr>
          <p:nvPr>
            <p:ph type="title"/>
          </p:nvPr>
        </p:nvSpPr>
        <p:spPr/>
        <p:txBody>
          <a:bodyPr/>
          <a:lstStyle/>
          <a:p>
            <a:r>
              <a:rPr lang="en-US" b="1" dirty="0"/>
              <a:t>           Classification of anti fungal drugs</a:t>
            </a:r>
          </a:p>
        </p:txBody>
      </p:sp>
      <p:sp>
        <p:nvSpPr>
          <p:cNvPr id="1048849" name="Content Placeholder 2"/>
          <p:cNvSpPr>
            <a:spLocks noGrp="1"/>
          </p:cNvSpPr>
          <p:nvPr>
            <p:ph idx="1"/>
          </p:nvPr>
        </p:nvSpPr>
        <p:spPr/>
        <p:txBody>
          <a:bodyPr>
            <a:normAutofit fontScale="86071" lnSpcReduction="20000"/>
          </a:bodyPr>
          <a:lstStyle/>
          <a:p>
            <a:pPr marL="514350" indent="-514350">
              <a:buFont typeface="+mj-lt"/>
              <a:buAutoNum type="arabicPeriod"/>
            </a:pPr>
            <a:r>
              <a:rPr lang="en-US" b="1" dirty="0"/>
              <a:t>Topical anti-fungal</a:t>
            </a:r>
          </a:p>
          <a:p>
            <a:r>
              <a:rPr lang="en-US" dirty="0"/>
              <a:t>Polyenes anti-fungal agents e.g. nystatin</a:t>
            </a:r>
          </a:p>
          <a:p>
            <a:r>
              <a:rPr lang="en-US" dirty="0"/>
              <a:t>Benzoic acid</a:t>
            </a:r>
          </a:p>
          <a:p>
            <a:pPr marL="514350" indent="-514350">
              <a:buAutoNum type="arabicPeriod" startAt="2"/>
            </a:pPr>
            <a:r>
              <a:rPr lang="en-US" b="1" dirty="0"/>
              <a:t>Systemic anti fungal</a:t>
            </a:r>
          </a:p>
          <a:p>
            <a:r>
              <a:rPr lang="en-US" dirty="0"/>
              <a:t>Polyenes anti-fungal agents e.g. amphotericin B</a:t>
            </a:r>
          </a:p>
          <a:p>
            <a:r>
              <a:rPr lang="en-US" dirty="0"/>
              <a:t>Fluorinated pyramids e.g. only flu cytosine</a:t>
            </a:r>
          </a:p>
          <a:p>
            <a:r>
              <a:rPr lang="en-US" dirty="0"/>
              <a:t>Azoles ;imidazole and triazoles</a:t>
            </a:r>
          </a:p>
          <a:p>
            <a:pPr marL="0" indent="0">
              <a:buNone/>
            </a:pPr>
            <a:r>
              <a:rPr lang="en-US" dirty="0"/>
              <a:t>-Imidazole's include  </a:t>
            </a:r>
            <a:r>
              <a:rPr lang="en-US" dirty="0">
                <a:solidFill>
                  <a:prstClr val="black"/>
                </a:solidFill>
              </a:rPr>
              <a:t> clotrimazole a</a:t>
            </a:r>
            <a:r>
              <a:rPr lang="en-US" dirty="0"/>
              <a:t>nd econazole, sulconazole,  fenticonazole, </a:t>
            </a:r>
            <a:r>
              <a:rPr lang="en-US" b="1" dirty="0"/>
              <a:t>ketoconazole, </a:t>
            </a:r>
            <a:r>
              <a:rPr lang="en-US" dirty="0"/>
              <a:t>and miconazole</a:t>
            </a:r>
          </a:p>
          <a:p>
            <a:pPr marL="0" indent="0">
              <a:buNone/>
            </a:pPr>
            <a:r>
              <a:rPr lang="en-US" dirty="0"/>
              <a:t>-triazole include fluconazole, itraconazole and voriconazoles  among others</a:t>
            </a:r>
          </a:p>
          <a:p>
            <a:pPr marL="0" indent="0">
              <a:buNone/>
            </a:pPr>
            <a:r>
              <a:rPr lang="en-US" b="1" dirty="0"/>
              <a:t>3.     Miscellaneous</a:t>
            </a:r>
            <a:r>
              <a:rPr lang="en-US" dirty="0"/>
              <a:t>; terbinafine and Griseofulvin</a:t>
            </a: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0" name="Content Placeholder 2"/>
          <p:cNvSpPr>
            <a:spLocks noGrp="1"/>
          </p:cNvSpPr>
          <p:nvPr>
            <p:ph idx="1"/>
          </p:nvPr>
        </p:nvSpPr>
        <p:spPr/>
        <p:txBody>
          <a:bodyPr/>
          <a:lstStyle/>
          <a:p>
            <a:r>
              <a:rPr lang="en-US" dirty="0"/>
              <a:t>Polyenes anti-fungal agents</a:t>
            </a:r>
            <a:r>
              <a:rPr lang="en-US" b="1" dirty="0"/>
              <a:t>; nystatin </a:t>
            </a:r>
            <a:r>
              <a:rPr lang="en-US" dirty="0"/>
              <a:t>and </a:t>
            </a:r>
            <a:r>
              <a:rPr lang="en-US" b="1" dirty="0"/>
              <a:t>amphotericin B </a:t>
            </a:r>
            <a:r>
              <a:rPr lang="en-US" dirty="0"/>
              <a:t>are the only ones in clinical use.</a:t>
            </a:r>
          </a:p>
          <a:p>
            <a:r>
              <a:rPr lang="en-US" b="1" dirty="0"/>
              <a:t>MOA;</a:t>
            </a:r>
            <a:r>
              <a:rPr lang="en-US" dirty="0"/>
              <a:t> they act by binding to the </a:t>
            </a:r>
            <a:r>
              <a:rPr lang="en-US" b="1" dirty="0"/>
              <a:t>ergostel</a:t>
            </a:r>
            <a:r>
              <a:rPr lang="en-US" dirty="0"/>
              <a:t> in fungal cell walls forming pores or channels which increase permeability and allow leakage of fungal cellular molecules e.g. potassium and magnesium</a:t>
            </a:r>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1" name="Title 1"/>
          <p:cNvSpPr>
            <a:spLocks noGrp="1"/>
          </p:cNvSpPr>
          <p:nvPr>
            <p:ph type="title"/>
          </p:nvPr>
        </p:nvSpPr>
        <p:spPr/>
        <p:txBody>
          <a:bodyPr/>
          <a:lstStyle/>
          <a:p>
            <a:r>
              <a:rPr lang="en-US" dirty="0"/>
              <a:t>                      Therapeutic uses</a:t>
            </a:r>
          </a:p>
        </p:txBody>
      </p:sp>
      <p:sp>
        <p:nvSpPr>
          <p:cNvPr id="1048852" name="Content Placeholder 2"/>
          <p:cNvSpPr>
            <a:spLocks noGrp="1"/>
          </p:cNvSpPr>
          <p:nvPr>
            <p:ph idx="1"/>
          </p:nvPr>
        </p:nvSpPr>
        <p:spPr/>
        <p:txBody>
          <a:bodyPr/>
          <a:lstStyle/>
          <a:p>
            <a:pPr lvl="0"/>
            <a:r>
              <a:rPr lang="en-US" dirty="0">
                <a:solidFill>
                  <a:prstClr val="black"/>
                </a:solidFill>
              </a:rPr>
              <a:t>Antifungals are the treatment of choice for systemic fungal infection (Candidiasis, Aspergillosis, Cryptococcosis, Mucormycosis) and non-opportunistic mycoses, (Blastomycosis, Histoplasmosis, Coccidioidomycosis).  </a:t>
            </a:r>
          </a:p>
          <a:p>
            <a:pPr lvl="0"/>
            <a:r>
              <a:rPr lang="en-US" dirty="0">
                <a:solidFill>
                  <a:prstClr val="black"/>
                </a:solidFill>
              </a:rPr>
              <a:t>Some antifungals treat superficial fungal infections:</a:t>
            </a:r>
          </a:p>
          <a:p>
            <a:pPr lvl="0"/>
            <a:r>
              <a:rPr lang="en-US" dirty="0">
                <a:solidFill>
                  <a:prstClr val="black"/>
                </a:solidFill>
              </a:rPr>
              <a:t> dermatophytic infections (tinea Pedis [ringworm of the foot], tinea cruris [ringworm of the groin]); candida infections of the skin and mucous membranes; and fungal infections of the nails (Onychomycosis).</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3" name="Title 1"/>
          <p:cNvSpPr>
            <a:spLocks noGrp="1"/>
          </p:cNvSpPr>
          <p:nvPr>
            <p:ph type="title"/>
          </p:nvPr>
        </p:nvSpPr>
        <p:spPr/>
        <p:txBody>
          <a:bodyPr/>
          <a:lstStyle/>
          <a:p>
            <a:r>
              <a:rPr lang="en-US" b="1" dirty="0"/>
              <a:t>                   Amphotericin B</a:t>
            </a:r>
          </a:p>
        </p:txBody>
      </p:sp>
      <p:sp>
        <p:nvSpPr>
          <p:cNvPr id="1048854" name="Content Placeholder 2"/>
          <p:cNvSpPr>
            <a:spLocks noGrp="1"/>
          </p:cNvSpPr>
          <p:nvPr>
            <p:ph idx="1"/>
          </p:nvPr>
        </p:nvSpPr>
        <p:spPr/>
        <p:txBody>
          <a:bodyPr>
            <a:normAutofit fontScale="86071" lnSpcReduction="20000"/>
          </a:bodyPr>
          <a:lstStyle/>
          <a:p>
            <a:pPr marL="0" indent="0">
              <a:buNone/>
            </a:pPr>
            <a:r>
              <a:rPr lang="en-US" dirty="0"/>
              <a:t>Amphotericin B has been available for use since 1950s</a:t>
            </a:r>
          </a:p>
          <a:p>
            <a:pPr marL="0" indent="0">
              <a:buNone/>
            </a:pPr>
            <a:r>
              <a:rPr lang="en-US" b="1" dirty="0"/>
              <a:t>MOA/PHARMACODYNAMICS</a:t>
            </a:r>
            <a:r>
              <a:rPr lang="en-US" dirty="0"/>
              <a:t> </a:t>
            </a:r>
          </a:p>
          <a:p>
            <a:r>
              <a:rPr lang="en-US" dirty="0"/>
              <a:t> Amphotericin B deoxycholate is an antifungal agent that acts on fungal cell membranes to cause cell death.</a:t>
            </a:r>
          </a:p>
          <a:p>
            <a:r>
              <a:rPr lang="en-US" dirty="0"/>
              <a:t> Depending on concentration, these agents can be fungi static (slows growth on the fungus) or fungicidal (destroys the fungus).</a:t>
            </a:r>
          </a:p>
          <a:p>
            <a:pPr marL="0" indent="0">
              <a:buNone/>
            </a:pPr>
            <a:r>
              <a:rPr lang="en-US" b="1" dirty="0"/>
              <a:t>PHARMACOKINETICS</a:t>
            </a:r>
          </a:p>
          <a:p>
            <a:r>
              <a:rPr lang="en-US" dirty="0"/>
              <a:t>administered intravenously</a:t>
            </a:r>
          </a:p>
          <a:p>
            <a:r>
              <a:rPr lang="en-US" b="1" dirty="0"/>
              <a:t>wide distribution</a:t>
            </a:r>
            <a:r>
              <a:rPr lang="en-US" dirty="0"/>
              <a:t> though poor penetration to the CNS</a:t>
            </a:r>
          </a:p>
          <a:p>
            <a:r>
              <a:rPr lang="en-US" dirty="0"/>
              <a:t>  90% bound to plasma, </a:t>
            </a:r>
            <a:r>
              <a:rPr lang="en-US" b="1" dirty="0"/>
              <a:t>half life </a:t>
            </a:r>
            <a:r>
              <a:rPr lang="en-US" dirty="0"/>
              <a:t>of 24 and 15 days</a:t>
            </a:r>
          </a:p>
          <a:p>
            <a:r>
              <a:rPr lang="en-US" b="1" dirty="0"/>
              <a:t> excretion </a:t>
            </a:r>
            <a:r>
              <a:rPr lang="en-US" dirty="0"/>
              <a:t>predominantly via the biliary route(slow excretion over a period of days)</a:t>
            </a:r>
          </a:p>
          <a:p>
            <a:pPr marL="0" indent="0">
              <a:buNone/>
            </a:pPr>
            <a:endParaRPr lang="en-US" b="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r>
              <a:rPr lang="en-US" dirty="0"/>
              <a:t>Conti.</a:t>
            </a:r>
          </a:p>
        </p:txBody>
      </p:sp>
      <p:sp>
        <p:nvSpPr>
          <p:cNvPr id="1048630" name="Content Placeholder 2"/>
          <p:cNvSpPr>
            <a:spLocks noGrp="1"/>
          </p:cNvSpPr>
          <p:nvPr>
            <p:ph idx="1"/>
          </p:nvPr>
        </p:nvSpPr>
        <p:spPr/>
        <p:txBody>
          <a:bodyPr>
            <a:normAutofit fontScale="85000" lnSpcReduction="10000"/>
          </a:bodyPr>
          <a:lstStyle/>
          <a:p>
            <a:pPr marL="0" indent="0">
              <a:buNone/>
            </a:pPr>
            <a:r>
              <a:rPr lang="en-US" b="1" dirty="0"/>
              <a:t>Phase I</a:t>
            </a:r>
            <a:r>
              <a:rPr lang="en-US" dirty="0"/>
              <a:t>: </a:t>
            </a:r>
            <a:r>
              <a:rPr lang="en-US" b="1" dirty="0"/>
              <a:t>clinical pharmacology</a:t>
            </a:r>
          </a:p>
          <a:p>
            <a:pPr marL="0" indent="0">
              <a:buNone/>
            </a:pPr>
            <a:r>
              <a:rPr lang="en-US" dirty="0"/>
              <a:t> This is first phase human volunteers, usually 20-50 (healthy volunteers or volunteer patients depending on the class of drug and its safety)are used to test the drug. Pharmacodynamics and pharmacokinetics era tested. Toxicity and therapeutic effects are further tested.</a:t>
            </a:r>
          </a:p>
          <a:p>
            <a:pPr marL="0" indent="0">
              <a:buNone/>
            </a:pPr>
            <a:r>
              <a:rPr lang="en-US" b="1" dirty="0"/>
              <a:t>Phase II: therapeutic exploration</a:t>
            </a:r>
          </a:p>
          <a:p>
            <a:pPr marL="0" indent="0">
              <a:buNone/>
            </a:pPr>
            <a:r>
              <a:rPr lang="en-US" b="1" dirty="0"/>
              <a:t>T</a:t>
            </a:r>
            <a:r>
              <a:rPr lang="en-US" dirty="0"/>
              <a:t>ests are done on patients who have the disease usually 100-200 patients are involved in the study. Pharmacodynamics and pharmacokinetics era determined as well as dosing requirements and efficacy of the drug at the given dose</a:t>
            </a:r>
          </a:p>
          <a:p>
            <a:pPr marL="0" indent="0">
              <a:buNone/>
            </a:pPr>
            <a:r>
              <a:rPr lang="en-US" b="1" dirty="0"/>
              <a:t>Phase III: Therapeutic confirmation</a:t>
            </a:r>
          </a:p>
          <a:p>
            <a:pPr marL="0" indent="0">
              <a:buNone/>
            </a:pPr>
            <a:r>
              <a:rPr lang="en-US" dirty="0"/>
              <a:t>The drug is used on Avast clinical market 300-3000 patients are involved. Prescriber observes patients closely for drug adverse effects and therapeutic  effects.</a:t>
            </a:r>
          </a:p>
          <a:p>
            <a:pPr marL="0" indent="0">
              <a:buNone/>
            </a:pPr>
            <a:endParaRPr lang="en-US"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5"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Therapeutic Uses</a:t>
            </a:r>
            <a:endParaRPr lang="en-US" dirty="0"/>
          </a:p>
        </p:txBody>
      </p:sp>
      <p:sp>
        <p:nvSpPr>
          <p:cNvPr id="1048856" name="Content Placeholder 2"/>
          <p:cNvSpPr>
            <a:spLocks noGrp="1"/>
          </p:cNvSpPr>
          <p:nvPr>
            <p:ph idx="1"/>
          </p:nvPr>
        </p:nvSpPr>
        <p:spPr/>
        <p:txBody>
          <a:bodyPr/>
          <a:lstStyle/>
          <a:p>
            <a:r>
              <a:rPr lang="en-US" dirty="0"/>
              <a:t>Antifungals are the treatment of choice for systemic fungal infection (Candidiasis, Aspergillosis,</a:t>
            </a:r>
            <a:r>
              <a:rPr lang="en-US" b="1" dirty="0"/>
              <a:t> Cryptococcosis</a:t>
            </a:r>
            <a:r>
              <a:rPr lang="en-US" dirty="0"/>
              <a:t>, Mucormycosis) and non-opportunistic mycoses, (Blastomycosis, Histoplasmosis, Coccidioidomycosis).  </a:t>
            </a: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7" name="Content Placeholder 2"/>
          <p:cNvSpPr>
            <a:spLocks noGrp="1"/>
          </p:cNvSpPr>
          <p:nvPr>
            <p:ph idx="1"/>
          </p:nvPr>
        </p:nvSpPr>
        <p:spPr>
          <a:xfrm>
            <a:off x="861646" y="234462"/>
            <a:ext cx="10515600" cy="6353907"/>
          </a:xfrm>
        </p:spPr>
        <p:txBody>
          <a:bodyPr>
            <a:normAutofit fontScale="90909" lnSpcReduction="10000"/>
          </a:bodyPr>
          <a:lstStyle/>
          <a:p>
            <a:pPr marL="0" lvl="0" indent="0">
              <a:buNone/>
            </a:pPr>
            <a:r>
              <a:rPr lang="en-US" sz="3600" b="1" dirty="0">
                <a:solidFill>
                  <a:prstClr val="black"/>
                </a:solidFill>
              </a:rPr>
              <a:t>                               side/ adverse reactions</a:t>
            </a:r>
          </a:p>
          <a:p>
            <a:pPr marL="0" lvl="0" indent="0">
              <a:buNone/>
            </a:pPr>
            <a:endParaRPr lang="en-US" sz="2200" b="1" dirty="0">
              <a:solidFill>
                <a:prstClr val="black"/>
              </a:solidFill>
            </a:endParaRPr>
          </a:p>
          <a:p>
            <a:pPr marL="0" lvl="0" indent="0">
              <a:buNone/>
            </a:pPr>
            <a:r>
              <a:rPr lang="en-US" sz="2200" b="1" dirty="0">
                <a:solidFill>
                  <a:prstClr val="black"/>
                </a:solidFill>
              </a:rPr>
              <a:t>Infusion reactions </a:t>
            </a:r>
            <a:r>
              <a:rPr lang="en-US" sz="2200" dirty="0">
                <a:solidFill>
                  <a:prstClr val="black"/>
                </a:solidFill>
              </a:rPr>
              <a:t>(fever, chills, rigors, and headache) 1 to 3 hr. after initiation </a:t>
            </a:r>
          </a:p>
          <a:p>
            <a:pPr lvl="0"/>
            <a:r>
              <a:rPr lang="en-US" sz="2200" dirty="0">
                <a:solidFill>
                  <a:prstClr val="black"/>
                </a:solidFill>
              </a:rPr>
              <a:t> Pretreat with diphenhydramine (Benadryl) and acetaminophen. </a:t>
            </a:r>
          </a:p>
          <a:p>
            <a:r>
              <a:rPr lang="en-US" sz="2200" dirty="0">
                <a:solidFill>
                  <a:prstClr val="black"/>
                </a:solidFill>
              </a:rPr>
              <a:t> Meperidine (Demerol), Dantrolene, or hydrocortisone may be given for rigors.</a:t>
            </a:r>
          </a:p>
          <a:p>
            <a:pPr marL="0" lvl="0" indent="0">
              <a:buNone/>
            </a:pPr>
            <a:r>
              <a:rPr lang="en-US" sz="2200" b="1" dirty="0">
                <a:solidFill>
                  <a:prstClr val="black"/>
                </a:solidFill>
              </a:rPr>
              <a:t>Thrombophlebitis </a:t>
            </a:r>
            <a:r>
              <a:rPr lang="en-US" sz="2200" dirty="0">
                <a:solidFill>
                  <a:prstClr val="black"/>
                </a:solidFill>
              </a:rPr>
              <a:t> Observe infusion sites for signs of erythema, swelling, and pain.</a:t>
            </a:r>
          </a:p>
          <a:p>
            <a:pPr marL="0" lvl="0" indent="0">
              <a:buNone/>
            </a:pPr>
            <a:r>
              <a:rPr lang="en-US" sz="2200" dirty="0">
                <a:solidFill>
                  <a:prstClr val="black"/>
                </a:solidFill>
              </a:rPr>
              <a:t> • Rotate injection sites. </a:t>
            </a:r>
          </a:p>
          <a:p>
            <a:r>
              <a:rPr lang="en-US" sz="2200" dirty="0">
                <a:solidFill>
                  <a:prstClr val="black"/>
                </a:solidFill>
              </a:rPr>
              <a:t> Administer in a large vein and administer heparin before infusing amphotericin B</a:t>
            </a:r>
          </a:p>
          <a:p>
            <a:pPr marL="0" lvl="0" indent="0">
              <a:buNone/>
            </a:pPr>
            <a:r>
              <a:rPr lang="en-US" sz="2200" b="1" dirty="0">
                <a:solidFill>
                  <a:prstClr val="black"/>
                </a:solidFill>
              </a:rPr>
              <a:t>Nephrotoxicity</a:t>
            </a:r>
          </a:p>
          <a:p>
            <a:r>
              <a:rPr lang="en-US" sz="2200" dirty="0">
                <a:solidFill>
                  <a:prstClr val="black"/>
                </a:solidFill>
              </a:rPr>
              <a:t> Obtain baseline kidney function (BUN and creatinine) and do weekly kidney function test,  Monitor I&amp;O. </a:t>
            </a:r>
          </a:p>
          <a:p>
            <a:r>
              <a:rPr lang="en-US" sz="2200" dirty="0">
                <a:solidFill>
                  <a:prstClr val="black"/>
                </a:solidFill>
              </a:rPr>
              <a:t> Infuse 1 L of saline on the day of amphotericin B infusion. </a:t>
            </a:r>
          </a:p>
          <a:p>
            <a:pPr marL="0" lvl="0" indent="0">
              <a:buNone/>
            </a:pPr>
            <a:r>
              <a:rPr lang="en-US" sz="2200" b="1" dirty="0">
                <a:solidFill>
                  <a:prstClr val="black"/>
                </a:solidFill>
              </a:rPr>
              <a:t>Hypokalemia</a:t>
            </a:r>
            <a:r>
              <a:rPr lang="en-US" sz="2200" dirty="0">
                <a:solidFill>
                  <a:prstClr val="black"/>
                </a:solidFill>
              </a:rPr>
              <a:t> </a:t>
            </a:r>
          </a:p>
          <a:p>
            <a:r>
              <a:rPr lang="en-US" sz="2200" dirty="0">
                <a:solidFill>
                  <a:prstClr val="black"/>
                </a:solidFill>
              </a:rPr>
              <a:t> Monitor electrolyte levels, especially potassium. </a:t>
            </a:r>
          </a:p>
          <a:p>
            <a:r>
              <a:rPr lang="en-US" sz="2200" dirty="0">
                <a:solidFill>
                  <a:prstClr val="black"/>
                </a:solidFill>
              </a:rPr>
              <a:t> Administer potassium supplements accordingly. </a:t>
            </a:r>
          </a:p>
          <a:p>
            <a:pPr marL="0" lvl="0" indent="0">
              <a:buNone/>
            </a:pPr>
            <a:r>
              <a:rPr lang="en-US" sz="2200" b="1" dirty="0">
                <a:solidFill>
                  <a:prstClr val="black"/>
                </a:solidFill>
              </a:rPr>
              <a:t>Bone marrow suppression </a:t>
            </a:r>
            <a:r>
              <a:rPr lang="en-US" sz="2200" dirty="0">
                <a:solidFill>
                  <a:prstClr val="black"/>
                </a:solidFill>
              </a:rPr>
              <a:t>• Obtain baseline CBC and hematocrit, and monitor weekly.</a:t>
            </a:r>
          </a:p>
          <a:p>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8" name="Title 1"/>
          <p:cNvSpPr>
            <a:spLocks noGrp="1"/>
          </p:cNvSpPr>
          <p:nvPr>
            <p:ph type="title"/>
          </p:nvPr>
        </p:nvSpPr>
        <p:spPr/>
        <p:txBody>
          <a:bodyPr/>
          <a:lstStyle/>
          <a:p>
            <a:r>
              <a:rPr lang="en-US" dirty="0"/>
              <a:t>                </a:t>
            </a:r>
            <a:r>
              <a:rPr lang="en-US" b="1" dirty="0"/>
              <a:t>ketoconazole</a:t>
            </a:r>
          </a:p>
        </p:txBody>
      </p:sp>
      <p:sp>
        <p:nvSpPr>
          <p:cNvPr id="1048859" name="Content Placeholder 2"/>
          <p:cNvSpPr>
            <a:spLocks noGrp="1"/>
          </p:cNvSpPr>
          <p:nvPr>
            <p:ph idx="1"/>
          </p:nvPr>
        </p:nvSpPr>
        <p:spPr/>
        <p:txBody>
          <a:bodyPr>
            <a:normAutofit fontScale="96786" lnSpcReduction="10000"/>
          </a:bodyPr>
          <a:lstStyle/>
          <a:p>
            <a:pPr marL="0" indent="0">
              <a:buNone/>
            </a:pPr>
            <a:r>
              <a:rPr lang="en-US" b="1" dirty="0"/>
              <a:t>Hepatotoxicity</a:t>
            </a:r>
            <a:r>
              <a:rPr lang="en-US" dirty="0"/>
              <a:t> (anorexia, nausea, vomiting, jaundice, dark urine, and clay-colored stools) </a:t>
            </a:r>
          </a:p>
          <a:p>
            <a:r>
              <a:rPr lang="en-US" dirty="0"/>
              <a:t> Obtain baseline liver function studies and monitor liver function monthly. </a:t>
            </a:r>
          </a:p>
          <a:p>
            <a:r>
              <a:rPr lang="en-US" dirty="0"/>
              <a:t> If symptoms occur, notify provider and discontinue medication.</a:t>
            </a:r>
          </a:p>
          <a:p>
            <a:pPr marL="0" indent="0">
              <a:buNone/>
            </a:pPr>
            <a:r>
              <a:rPr lang="en-US" b="1" dirty="0"/>
              <a:t> Effects on sex hormones:  </a:t>
            </a:r>
          </a:p>
          <a:p>
            <a:r>
              <a:rPr lang="en-US" dirty="0"/>
              <a:t>In males, gynecomastia (enlargement of breast), decreased libido, erectile dysfunction </a:t>
            </a:r>
          </a:p>
          <a:p>
            <a:r>
              <a:rPr lang="en-US" dirty="0"/>
              <a:t> In females, irregular menstrual flow </a:t>
            </a:r>
          </a:p>
          <a:p>
            <a:pPr marL="0" indent="0">
              <a:buNone/>
            </a:pPr>
            <a:r>
              <a:rPr lang="en-US" dirty="0"/>
              <a:t> Advise clients to observe for these symptoms and to notify the provider.</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0" name="Title 1"/>
          <p:cNvSpPr>
            <a:spLocks noGrp="1"/>
          </p:cNvSpPr>
          <p:nvPr>
            <p:ph type="title"/>
          </p:nvPr>
        </p:nvSpPr>
        <p:spPr/>
        <p:txBody>
          <a:bodyPr/>
          <a:lstStyle/>
          <a:p>
            <a:r>
              <a:rPr lang="en-US" sz="2800" b="1" dirty="0">
                <a:solidFill>
                  <a:prstClr val="black"/>
                </a:solidFill>
                <a:latin typeface="Calibri" panose="020F0502020204030204"/>
              </a:rPr>
              <a:t>Contraindications/Precautions</a:t>
            </a:r>
            <a:endParaRPr lang="en-US" dirty="0"/>
          </a:p>
        </p:txBody>
      </p:sp>
      <p:sp>
        <p:nvSpPr>
          <p:cNvPr id="1048861" name="Content Placeholder 2"/>
          <p:cNvSpPr>
            <a:spLocks noGrp="1"/>
          </p:cNvSpPr>
          <p:nvPr>
            <p:ph idx="1"/>
          </p:nvPr>
        </p:nvSpPr>
        <p:spPr/>
        <p:txBody>
          <a:bodyPr>
            <a:normAutofit fontScale="98409" lnSpcReduction="10000"/>
          </a:bodyPr>
          <a:lstStyle/>
          <a:p>
            <a:pPr lvl="1"/>
            <a:r>
              <a:rPr lang="en-US" sz="2200" dirty="0">
                <a:solidFill>
                  <a:prstClr val="black"/>
                </a:solidFill>
              </a:rPr>
              <a:t>Antifungals are contraindicated in clients with renal dysfunction because of the risk </a:t>
            </a:r>
            <a:r>
              <a:rPr lang="en-US" sz="2200" b="1" dirty="0">
                <a:solidFill>
                  <a:prstClr val="black"/>
                </a:solidFill>
              </a:rPr>
              <a:t>for nephrotoxicity</a:t>
            </a:r>
            <a:r>
              <a:rPr lang="en-US" sz="2200" dirty="0">
                <a:solidFill>
                  <a:prstClr val="black"/>
                </a:solidFill>
              </a:rPr>
              <a:t>.</a:t>
            </a:r>
          </a:p>
          <a:p>
            <a:pPr marL="457200" lvl="1" indent="0">
              <a:buNone/>
            </a:pPr>
            <a:r>
              <a:rPr lang="en-US" sz="2200" dirty="0">
                <a:solidFill>
                  <a:prstClr val="black"/>
                </a:solidFill>
              </a:rPr>
              <a:t> </a:t>
            </a:r>
            <a:r>
              <a:rPr lang="en-US" sz="2200" b="1" dirty="0">
                <a:solidFill>
                  <a:prstClr val="black"/>
                </a:solidFill>
              </a:rPr>
              <a:t>Interactions Medication/Food Interactions Nursing Interventions/Client Education </a:t>
            </a:r>
          </a:p>
          <a:p>
            <a:pPr lvl="1"/>
            <a:r>
              <a:rPr lang="en-US" sz="2200" dirty="0">
                <a:solidFill>
                  <a:prstClr val="black"/>
                </a:solidFill>
              </a:rPr>
              <a:t>Aminoglycosides (gentamicin, streptomycin, cyclosporine) have additive nephrotoxic risk when used concurrently with antifungal medications. </a:t>
            </a:r>
          </a:p>
          <a:p>
            <a:pPr marL="457200" lvl="1" indent="0">
              <a:buNone/>
            </a:pPr>
            <a:r>
              <a:rPr lang="en-US" sz="2200" dirty="0">
                <a:solidFill>
                  <a:prstClr val="black"/>
                </a:solidFill>
              </a:rPr>
              <a:t> Avoid use of these antimicrobials when clients are taking amphotericin B due to additive nephrotoxicity risk. </a:t>
            </a:r>
          </a:p>
          <a:p>
            <a:pPr lvl="1"/>
            <a:r>
              <a:rPr lang="en-US" sz="2200" dirty="0">
                <a:solidFill>
                  <a:prstClr val="black"/>
                </a:solidFill>
              </a:rPr>
              <a:t>Antifungal effects of Flucytosine (Ancobon) are potentiated with concurrent use of amphotericin B. </a:t>
            </a:r>
          </a:p>
          <a:p>
            <a:pPr marL="457200" lvl="1" indent="0">
              <a:buNone/>
            </a:pPr>
            <a:r>
              <a:rPr lang="en-US" sz="2200" dirty="0">
                <a:solidFill>
                  <a:prstClr val="black"/>
                </a:solidFill>
              </a:rPr>
              <a:t>Potentiating the effects of flucytosine allows for a reduction in amphotericin B dosages. </a:t>
            </a:r>
          </a:p>
          <a:p>
            <a:pPr marL="457200" lvl="1" indent="0">
              <a:buNone/>
            </a:pPr>
            <a:r>
              <a:rPr lang="en-US" sz="2200" b="1" dirty="0">
                <a:solidFill>
                  <a:prstClr val="black"/>
                </a:solidFill>
              </a:rPr>
              <a:t>Nursing Administration </a:t>
            </a:r>
          </a:p>
          <a:p>
            <a:pPr lvl="1"/>
            <a:r>
              <a:rPr lang="en-US" sz="2200" dirty="0">
                <a:solidFill>
                  <a:prstClr val="black"/>
                </a:solidFill>
              </a:rPr>
              <a:t> Amphotericin B is highly toxic and should be reserved for severe life-threatening fungal infections</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2" name="Title 1"/>
          <p:cNvSpPr>
            <a:spLocks noGrp="1"/>
          </p:cNvSpPr>
          <p:nvPr>
            <p:ph type="title"/>
          </p:nvPr>
        </p:nvSpPr>
        <p:spPr/>
        <p:txBody>
          <a:bodyPr/>
          <a:lstStyle/>
          <a:p>
            <a:r>
              <a:rPr lang="en-US" b="1" dirty="0"/>
              <a:t>Systemic infection for mucocutaneous infections</a:t>
            </a:r>
          </a:p>
        </p:txBody>
      </p:sp>
      <p:sp>
        <p:nvSpPr>
          <p:cNvPr id="1048863" name="Content Placeholder 2"/>
          <p:cNvSpPr>
            <a:spLocks noGrp="1"/>
          </p:cNvSpPr>
          <p:nvPr>
            <p:ph idx="1"/>
          </p:nvPr>
        </p:nvSpPr>
        <p:spPr/>
        <p:txBody>
          <a:bodyPr/>
          <a:lstStyle/>
          <a:p>
            <a:pPr marL="0" indent="0">
              <a:buNone/>
            </a:pPr>
            <a:r>
              <a:rPr lang="en-US" b="1" dirty="0"/>
              <a:t>Griseofulvin </a:t>
            </a:r>
          </a:p>
          <a:p>
            <a:r>
              <a:rPr lang="en-US" dirty="0"/>
              <a:t>Griseofulvin is  a very insoluble fungistatic drug derived from a species of penicillium.</a:t>
            </a:r>
          </a:p>
          <a:p>
            <a:r>
              <a:rPr lang="en-US" dirty="0"/>
              <a:t>It is only used in the systemic treatment of dermatophytosis.</a:t>
            </a:r>
          </a:p>
          <a:p>
            <a:r>
              <a:rPr lang="en-US" dirty="0"/>
              <a:t>It is administered in a microcrystalline at a dose of 1g per day.</a:t>
            </a:r>
          </a:p>
          <a:p>
            <a:r>
              <a:rPr lang="en-US" b="1" dirty="0"/>
              <a:t>Absorption</a:t>
            </a:r>
            <a:r>
              <a:rPr lang="en-US" dirty="0"/>
              <a:t> is improved when it is given with </a:t>
            </a:r>
            <a:r>
              <a:rPr lang="en-US" b="1" dirty="0"/>
              <a:t>fatty foods.</a:t>
            </a:r>
          </a:p>
          <a:p>
            <a:r>
              <a:rPr lang="en-US" dirty="0"/>
              <a:t>Nail infections may require therapy for months to allow regrowth of the new protected nail and is often followed by relapse.</a:t>
            </a:r>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7" name="Title 1"/>
          <p:cNvSpPr>
            <a:spLocks noGrp="1"/>
          </p:cNvSpPr>
          <p:nvPr>
            <p:ph type="title"/>
          </p:nvPr>
        </p:nvSpPr>
        <p:spPr/>
        <p:txBody>
          <a:bodyPr/>
          <a:lstStyle/>
          <a:p>
            <a:r>
              <a:rPr lang="en-US" b="1" dirty="0"/>
              <a:t>Topical anti fungal</a:t>
            </a:r>
          </a:p>
        </p:txBody>
      </p:sp>
      <p:sp>
        <p:nvSpPr>
          <p:cNvPr id="1048868" name="Content Placeholder 2"/>
          <p:cNvSpPr>
            <a:spLocks noGrp="1"/>
          </p:cNvSpPr>
          <p:nvPr>
            <p:ph idx="1"/>
          </p:nvPr>
        </p:nvSpPr>
        <p:spPr/>
        <p:txBody>
          <a:bodyPr/>
          <a:lstStyle/>
          <a:p>
            <a:pPr marL="0" indent="0">
              <a:buNone/>
            </a:pPr>
            <a:r>
              <a:rPr lang="en-US" b="1" dirty="0"/>
              <a:t>Nystatin</a:t>
            </a:r>
          </a:p>
          <a:p>
            <a:r>
              <a:rPr lang="en-US" dirty="0"/>
              <a:t>Nystatin is a polyene macrolide much like amphotericin B.</a:t>
            </a:r>
          </a:p>
          <a:p>
            <a:r>
              <a:rPr lang="en-US" dirty="0"/>
              <a:t>it is too toxic for parenteral administration and is only used topically </a:t>
            </a:r>
          </a:p>
          <a:p>
            <a:r>
              <a:rPr lang="en-US" dirty="0"/>
              <a:t>nystatin is currently available in creams, ointments, suppositories and other forms for application to skin and mucous membrane.</a:t>
            </a:r>
          </a:p>
          <a:p>
            <a:r>
              <a:rPr lang="en-US" dirty="0"/>
              <a:t>nystatin is active  against most candida species and is most commonly used for suppression of local candida infections.</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9" name="Title 1"/>
          <p:cNvSpPr>
            <a:spLocks noGrp="1"/>
          </p:cNvSpPr>
          <p:nvPr>
            <p:ph type="title"/>
          </p:nvPr>
        </p:nvSpPr>
        <p:spPr/>
        <p:txBody>
          <a:bodyPr/>
          <a:lstStyle/>
          <a:p>
            <a:r>
              <a:rPr lang="en-US" b="1" dirty="0"/>
              <a:t>Anti mycobacterial agents (anti-tuberculosis)</a:t>
            </a:r>
          </a:p>
        </p:txBody>
      </p:sp>
      <p:sp>
        <p:nvSpPr>
          <p:cNvPr id="1048870" name="Content Placeholder 2"/>
          <p:cNvSpPr>
            <a:spLocks noGrp="1"/>
          </p:cNvSpPr>
          <p:nvPr>
            <p:ph idx="1"/>
          </p:nvPr>
        </p:nvSpPr>
        <p:spPr/>
        <p:txBody>
          <a:bodyPr/>
          <a:lstStyle/>
          <a:p>
            <a:r>
              <a:rPr lang="en-US" dirty="0"/>
              <a:t>The main mycobacterial infection are the </a:t>
            </a:r>
            <a:r>
              <a:rPr lang="en-US" b="1" dirty="0"/>
              <a:t>tuberculosis</a:t>
            </a:r>
            <a:r>
              <a:rPr lang="en-US" dirty="0"/>
              <a:t> and </a:t>
            </a:r>
            <a:r>
              <a:rPr lang="en-US" b="1" dirty="0"/>
              <a:t>leprosy. </a:t>
            </a:r>
            <a:r>
              <a:rPr lang="en-US" dirty="0"/>
              <a:t>The treatment of tuberculosis assumes the principle of combination therapy for two main reasons,</a:t>
            </a:r>
          </a:p>
          <a:p>
            <a:pPr marL="571500" indent="-571500">
              <a:buFont typeface="+mj-lt"/>
              <a:buAutoNum type="romanUcPeriod"/>
            </a:pPr>
            <a:r>
              <a:rPr lang="en-US" dirty="0"/>
              <a:t>To prevent emergency of resistance (tubercle bacilli develops resistant very fast when monotherapy is used).</a:t>
            </a:r>
          </a:p>
          <a:p>
            <a:pPr marL="571500" indent="-571500">
              <a:buFont typeface="+mj-lt"/>
              <a:buAutoNum type="romanUcPeriod"/>
            </a:pPr>
            <a:r>
              <a:rPr lang="en-US" dirty="0"/>
              <a:t>To reduce the rate of spread by reducing bacterial population rapidly.</a:t>
            </a:r>
          </a:p>
          <a:p>
            <a:pPr marL="0" indent="0">
              <a:buNone/>
            </a:pPr>
            <a:r>
              <a:rPr lang="en-US" dirty="0"/>
              <a:t>For this reason the available tablets contain multiple drugs in a fixed dose combination (FDC).</a:t>
            </a:r>
          </a:p>
          <a:p>
            <a:pPr marL="571500" indent="-571500">
              <a:buFont typeface="+mj-lt"/>
              <a:buAutoNum type="romanUcPeriod"/>
            </a:pP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1" name="Title 1"/>
          <p:cNvSpPr>
            <a:spLocks noGrp="1"/>
          </p:cNvSpPr>
          <p:nvPr>
            <p:ph type="title"/>
          </p:nvPr>
        </p:nvSpPr>
        <p:spPr/>
        <p:txBody>
          <a:bodyPr/>
          <a:lstStyle/>
          <a:p>
            <a:r>
              <a:rPr lang="en-US" dirty="0"/>
              <a:t> anti-TB conti’</a:t>
            </a:r>
          </a:p>
        </p:txBody>
      </p:sp>
      <p:sp>
        <p:nvSpPr>
          <p:cNvPr id="1048872" name="Content Placeholder 2"/>
          <p:cNvSpPr>
            <a:spLocks noGrp="1"/>
          </p:cNvSpPr>
          <p:nvPr>
            <p:ph idx="1"/>
          </p:nvPr>
        </p:nvSpPr>
        <p:spPr/>
        <p:txBody>
          <a:bodyPr/>
          <a:lstStyle/>
          <a:p>
            <a:r>
              <a:rPr lang="en-US" dirty="0"/>
              <a:t>Anti TB are divided into two </a:t>
            </a:r>
            <a:r>
              <a:rPr lang="en-US" b="1" dirty="0"/>
              <a:t>first line </a:t>
            </a:r>
            <a:r>
              <a:rPr lang="en-US" dirty="0"/>
              <a:t>and </a:t>
            </a:r>
            <a:r>
              <a:rPr lang="en-US" b="1" dirty="0"/>
              <a:t>second line</a:t>
            </a:r>
          </a:p>
          <a:p>
            <a:pPr marL="571500" indent="-571500">
              <a:buFont typeface="+mj-lt"/>
              <a:buAutoNum type="romanUcPeriod"/>
            </a:pPr>
            <a:r>
              <a:rPr lang="en-US" b="1" dirty="0"/>
              <a:t>First line; </a:t>
            </a:r>
            <a:r>
              <a:rPr lang="en-US" dirty="0"/>
              <a:t>this is not a universal principle but depend on local scientific evidence.</a:t>
            </a:r>
          </a:p>
          <a:p>
            <a:pPr marL="0" indent="0">
              <a:buNone/>
            </a:pPr>
            <a:r>
              <a:rPr lang="en-US" dirty="0"/>
              <a:t>The drugs include isoniazid, ethambutol, pyrazinamide and streptomycin.</a:t>
            </a:r>
          </a:p>
          <a:p>
            <a:pPr marL="0" indent="0">
              <a:buNone/>
            </a:pPr>
            <a:r>
              <a:rPr lang="en-US" b="1" dirty="0"/>
              <a:t>ii Second line drugs include </a:t>
            </a:r>
            <a:r>
              <a:rPr lang="en-US" dirty="0"/>
              <a:t>capreomycin, cycloserine, clarithromycin and ciprofloxacin</a:t>
            </a:r>
            <a:endParaRPr lang="en-US" b="1" dirty="0"/>
          </a:p>
          <a:p>
            <a:pPr marL="0" indent="0">
              <a:buNone/>
            </a:pP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3" name="Title 1"/>
          <p:cNvSpPr>
            <a:spLocks noGrp="1"/>
          </p:cNvSpPr>
          <p:nvPr>
            <p:ph type="title"/>
          </p:nvPr>
        </p:nvSpPr>
        <p:spPr>
          <a:xfrm>
            <a:off x="838200" y="308680"/>
            <a:ext cx="10515600" cy="1325563"/>
          </a:xfrm>
        </p:spPr>
        <p:txBody>
          <a:bodyPr/>
          <a:lstStyle/>
          <a:p>
            <a:r>
              <a:rPr lang="en-US" dirty="0"/>
              <a:t>Anti TB  cont.’</a:t>
            </a:r>
          </a:p>
        </p:txBody>
      </p:sp>
      <p:sp>
        <p:nvSpPr>
          <p:cNvPr id="1048874" name="Content Placeholder 2"/>
          <p:cNvSpPr>
            <a:spLocks noGrp="1"/>
          </p:cNvSpPr>
          <p:nvPr>
            <p:ph idx="1"/>
          </p:nvPr>
        </p:nvSpPr>
        <p:spPr/>
        <p:txBody>
          <a:bodyPr/>
          <a:lstStyle/>
          <a:p>
            <a:r>
              <a:rPr lang="en-US" b="1" dirty="0"/>
              <a:t>First initial phase</a:t>
            </a:r>
            <a:r>
              <a:rPr lang="en-US" dirty="0"/>
              <a:t>: takes two months and three drugs are used concomitantly. </a:t>
            </a:r>
          </a:p>
          <a:p>
            <a:r>
              <a:rPr lang="en-US" dirty="0"/>
              <a:t>These includes </a:t>
            </a:r>
            <a:r>
              <a:rPr lang="en-US" b="1" dirty="0"/>
              <a:t>Isoniazid (H), Rifampicin (R) Pyrazinamide (Z) plus (Ethambutol or streptomycin) </a:t>
            </a:r>
            <a:r>
              <a:rPr lang="en-US" dirty="0"/>
              <a:t>if resistant organism are suspected. This combination reduces  bacterial population rapidly.</a:t>
            </a:r>
          </a:p>
          <a:p>
            <a:r>
              <a:rPr lang="en-US" b="1" dirty="0"/>
              <a:t>Continuation phase</a:t>
            </a:r>
            <a:r>
              <a:rPr lang="en-US" dirty="0"/>
              <a:t> takes four months and two drugs are used these are isoniazid and rifampicin</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5" name="Title 1"/>
          <p:cNvSpPr>
            <a:spLocks noGrp="1"/>
          </p:cNvSpPr>
          <p:nvPr>
            <p:ph type="title"/>
          </p:nvPr>
        </p:nvSpPr>
        <p:spPr/>
        <p:txBody>
          <a:bodyPr/>
          <a:lstStyle/>
          <a:p>
            <a:r>
              <a:rPr lang="en-US" dirty="0"/>
              <a:t>ISONIAZID</a:t>
            </a:r>
          </a:p>
        </p:txBody>
      </p:sp>
      <p:sp>
        <p:nvSpPr>
          <p:cNvPr id="1048876" name="Content Placeholder 2"/>
          <p:cNvSpPr>
            <a:spLocks noGrp="1"/>
          </p:cNvSpPr>
          <p:nvPr>
            <p:ph idx="1"/>
          </p:nvPr>
        </p:nvSpPr>
        <p:spPr/>
        <p:txBody>
          <a:bodyPr>
            <a:normAutofit fontScale="89643" lnSpcReduction="10000"/>
          </a:bodyPr>
          <a:lstStyle/>
          <a:p>
            <a:r>
              <a:rPr lang="en-US" b="1" dirty="0"/>
              <a:t>Expected Pharmacological Action </a:t>
            </a:r>
          </a:p>
          <a:p>
            <a:r>
              <a:rPr lang="en-US" dirty="0"/>
              <a:t> This medication is highly specific for mycobacteria. Isoniazid inhibits growth of mycobacteria </a:t>
            </a:r>
            <a:r>
              <a:rPr lang="en-US" b="1" dirty="0"/>
              <a:t>by preventing synthesis of mycolic  acid </a:t>
            </a:r>
            <a:r>
              <a:rPr lang="en-US" dirty="0"/>
              <a:t>in the </a:t>
            </a:r>
            <a:r>
              <a:rPr lang="en-US" b="1" dirty="0"/>
              <a:t>c</a:t>
            </a:r>
            <a:r>
              <a:rPr lang="en-US" dirty="0"/>
              <a:t>ell wall.</a:t>
            </a:r>
          </a:p>
          <a:p>
            <a:r>
              <a:rPr lang="en-US" b="1" dirty="0"/>
              <a:t>  Therapeutic Uses</a:t>
            </a:r>
            <a:r>
              <a:rPr lang="en-US" dirty="0"/>
              <a:t>; Indicated for active and latent tuberculosis </a:t>
            </a:r>
          </a:p>
          <a:p>
            <a:r>
              <a:rPr lang="en-US" dirty="0"/>
              <a:t> Latent: INH only – 6 to 9 months </a:t>
            </a:r>
          </a:p>
          <a:p>
            <a:r>
              <a:rPr lang="en-US" dirty="0"/>
              <a:t> Active: Multiple medication therapy including INH, for a minimum of 6 months </a:t>
            </a:r>
          </a:p>
          <a:p>
            <a:r>
              <a:rPr lang="en-US" dirty="0"/>
              <a:t> </a:t>
            </a:r>
            <a:r>
              <a:rPr lang="en-US" b="1" dirty="0"/>
              <a:t>The initial</a:t>
            </a:r>
            <a:r>
              <a:rPr lang="en-US" dirty="0"/>
              <a:t> </a:t>
            </a:r>
            <a:r>
              <a:rPr lang="en-US" b="1" dirty="0"/>
              <a:t>phase (induction phase</a:t>
            </a:r>
            <a:r>
              <a:rPr lang="en-US" dirty="0"/>
              <a:t>) focuses on eradicating the active tubercle bacilli, which will result in non infectious sputum. </a:t>
            </a:r>
          </a:p>
          <a:p>
            <a:r>
              <a:rPr lang="en-US" b="1" dirty="0"/>
              <a:t>The second phase (continuation phase) </a:t>
            </a:r>
            <a:r>
              <a:rPr lang="en-US" dirty="0"/>
              <a:t>works toward eliminating any other pathogens in the body.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dirty="0"/>
              <a:t>Conti.</a:t>
            </a:r>
          </a:p>
        </p:txBody>
      </p:sp>
      <p:sp>
        <p:nvSpPr>
          <p:cNvPr id="1048632" name="Content Placeholder 2"/>
          <p:cNvSpPr>
            <a:spLocks noGrp="1"/>
          </p:cNvSpPr>
          <p:nvPr>
            <p:ph idx="1"/>
          </p:nvPr>
        </p:nvSpPr>
        <p:spPr/>
        <p:txBody>
          <a:bodyPr>
            <a:normAutofit lnSpcReduction="10000"/>
          </a:bodyPr>
          <a:lstStyle/>
          <a:p>
            <a:pPr marL="0" indent="0">
              <a:buNone/>
            </a:pPr>
            <a:r>
              <a:rPr lang="en-US" b="1" dirty="0"/>
              <a:t>Phase IV: continuous evaluation</a:t>
            </a:r>
            <a:endParaRPr lang="en-US" dirty="0"/>
          </a:p>
          <a:p>
            <a:pPr marL="0" indent="0">
              <a:buNone/>
            </a:pPr>
            <a:r>
              <a:rPr lang="en-US" dirty="0"/>
              <a:t>the prescribers are expected to report to the regulatory bodies any unexpected effects which then evaluates this information.  A drug may be withdrawn from the market if it produces toxic effects e.g. thalidomide.</a:t>
            </a:r>
          </a:p>
          <a:p>
            <a:r>
              <a:rPr lang="en-US" b="1" dirty="0"/>
              <a:t>Orphan drug : </a:t>
            </a:r>
            <a:r>
              <a:rPr lang="en-US" dirty="0"/>
              <a:t>drugs that have been discovered but are not financially viable and therefore have not been adopted by any drug company. may be useful in treating a rare disease or may have potentially dangerous adverse effects. They are often abandoned after </a:t>
            </a:r>
            <a:r>
              <a:rPr lang="en-US" b="1" dirty="0"/>
              <a:t>preclinical trials</a:t>
            </a:r>
            <a:r>
              <a:rPr lang="en-US" dirty="0"/>
              <a:t> or </a:t>
            </a:r>
            <a:r>
              <a:rPr lang="en-US" b="1" dirty="0"/>
              <a:t>phase I </a:t>
            </a:r>
            <a:r>
              <a:rPr lang="en-US" dirty="0"/>
              <a:t>studies.</a:t>
            </a:r>
            <a:endParaRPr lang="en-US" b="1" dirty="0"/>
          </a:p>
          <a:p>
            <a:pPr marL="0" indent="0">
              <a:buNone/>
            </a:pPr>
            <a:r>
              <a:rPr lang="en-US" b="1" dirty="0"/>
              <a:t> </a:t>
            </a: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7" name="Title 1"/>
          <p:cNvSpPr>
            <a:spLocks noGrp="1"/>
          </p:cNvSpPr>
          <p:nvPr>
            <p:ph type="title"/>
          </p:nvPr>
        </p:nvSpPr>
        <p:spPr>
          <a:xfrm>
            <a:off x="838200" y="195791"/>
            <a:ext cx="10515600" cy="1325563"/>
          </a:xfrm>
        </p:spPr>
        <p:txBody>
          <a:bodyPr/>
          <a:lstStyle/>
          <a:p>
            <a:r>
              <a:rPr lang="en-US" dirty="0"/>
              <a:t>isoniazid cont.’</a:t>
            </a:r>
          </a:p>
        </p:txBody>
      </p:sp>
      <p:sp>
        <p:nvSpPr>
          <p:cNvPr id="1048878" name="Content Placeholder 2"/>
          <p:cNvSpPr>
            <a:spLocks noGrp="1"/>
          </p:cNvSpPr>
          <p:nvPr>
            <p:ph idx="1"/>
          </p:nvPr>
        </p:nvSpPr>
        <p:spPr/>
        <p:txBody>
          <a:bodyPr/>
          <a:lstStyle/>
          <a:p>
            <a:endParaRPr lang="en-US" sz="4400" dirty="0">
              <a:solidFill>
                <a:prstClr val="black"/>
              </a:solidFill>
              <a:latin typeface="Calibri Light" panose="020F0302020204030204"/>
              <a:ea typeface="+mj-ea"/>
              <a:cs typeface="+mj-cs"/>
            </a:endParaRPr>
          </a:p>
          <a:p>
            <a:r>
              <a:rPr lang="en-US" dirty="0"/>
              <a:t>Length of treatment varies and may be as short as 6 months for medication-sensitive tuberculosis (2 months for the initial phase and 4 months for the continuation phase) or as long as 24 months for medication-resistant infections.</a:t>
            </a: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9" name="Title 1"/>
          <p:cNvSpPr>
            <a:spLocks noGrp="1"/>
          </p:cNvSpPr>
          <p:nvPr>
            <p:ph type="title"/>
          </p:nvPr>
        </p:nvSpPr>
        <p:spPr/>
        <p:txBody>
          <a:bodyPr/>
          <a:lstStyle/>
          <a:p>
            <a:r>
              <a:rPr lang="en-US" sz="26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1048880" name="Content Placeholder 2"/>
          <p:cNvSpPr>
            <a:spLocks noGrp="1"/>
          </p:cNvSpPr>
          <p:nvPr>
            <p:ph idx="1"/>
          </p:nvPr>
        </p:nvSpPr>
        <p:spPr>
          <a:xfrm>
            <a:off x="838200" y="1851377"/>
            <a:ext cx="10515600" cy="4325585"/>
          </a:xfrm>
        </p:spPr>
        <p:txBody>
          <a:bodyPr>
            <a:normAutofit fontScale="82500" lnSpcReduction="20000"/>
          </a:bodyPr>
          <a:lstStyle/>
          <a:p>
            <a:r>
              <a:rPr lang="en-US" b="1" dirty="0"/>
              <a:t>Allergic skin eruptions </a:t>
            </a:r>
            <a:r>
              <a:rPr lang="en-US" dirty="0"/>
              <a:t>are the commonest side effects</a:t>
            </a:r>
          </a:p>
          <a:p>
            <a:r>
              <a:rPr lang="en-US" dirty="0"/>
              <a:t>Others are fever , GIT disturbance</a:t>
            </a:r>
          </a:p>
          <a:p>
            <a:r>
              <a:rPr lang="en-US" dirty="0"/>
              <a:t> </a:t>
            </a:r>
            <a:r>
              <a:rPr lang="en-US" b="1" dirty="0"/>
              <a:t>Peripheral neuropathy (tingling, numbness, burning, and pain resulting from deficiency of pyridoxine, vitamin B6 ). </a:t>
            </a:r>
          </a:p>
          <a:p>
            <a:pPr marL="0" indent="0">
              <a:buNone/>
            </a:pPr>
            <a:r>
              <a:rPr lang="en-US" dirty="0"/>
              <a:t> Instruct clients to observe for symptoms and to notify the provider if symptoms occur. </a:t>
            </a:r>
          </a:p>
          <a:p>
            <a:pPr marL="0" indent="0">
              <a:buNone/>
            </a:pPr>
            <a:r>
              <a:rPr lang="en-US" dirty="0"/>
              <a:t> Administer 50 to 200 mg of vitamin B6 daily.</a:t>
            </a:r>
          </a:p>
          <a:p>
            <a:r>
              <a:rPr lang="en-US" dirty="0"/>
              <a:t> </a:t>
            </a:r>
            <a:r>
              <a:rPr lang="en-US" b="1" dirty="0"/>
              <a:t>Hepatotoxicity</a:t>
            </a:r>
            <a:r>
              <a:rPr lang="en-US" dirty="0"/>
              <a:t> (</a:t>
            </a:r>
            <a:r>
              <a:rPr lang="en-US" b="1" dirty="0"/>
              <a:t>anorexia, malaise, fatigue, nausea, and yellowish discoloration of skin and eyes).</a:t>
            </a:r>
            <a:r>
              <a:rPr lang="en-US" dirty="0"/>
              <a:t> </a:t>
            </a:r>
          </a:p>
          <a:p>
            <a:pPr marL="0" indent="0">
              <a:buNone/>
            </a:pPr>
            <a:r>
              <a:rPr lang="en-US" dirty="0"/>
              <a:t> Instruct clients to observe for symptoms and notify the provider if symptoms occur. </a:t>
            </a:r>
          </a:p>
          <a:p>
            <a:pPr marL="0" indent="0">
              <a:buNone/>
            </a:pPr>
            <a:r>
              <a:rPr lang="en-US" dirty="0"/>
              <a:t> Monitor liver function tests.</a:t>
            </a:r>
          </a:p>
          <a:p>
            <a:pPr marL="0" indent="0">
              <a:buNone/>
            </a:pPr>
            <a:r>
              <a:rPr lang="en-US" dirty="0"/>
              <a:t>  Instruct clients to avoid consumption of alcohol. </a:t>
            </a:r>
          </a:p>
          <a:p>
            <a:pPr marL="0" indent="0">
              <a:buNone/>
            </a:pPr>
            <a:r>
              <a:rPr lang="en-US" dirty="0"/>
              <a:t> Medication may need to be discontinued if liver function test results are elevated. </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1" name="Content Placeholder 2"/>
          <p:cNvSpPr>
            <a:spLocks noGrp="1"/>
          </p:cNvSpPr>
          <p:nvPr>
            <p:ph idx="1"/>
          </p:nvPr>
        </p:nvSpPr>
        <p:spPr>
          <a:xfrm>
            <a:off x="973667" y="269631"/>
            <a:ext cx="10515600" cy="6166338"/>
          </a:xfrm>
        </p:spPr>
        <p:txBody>
          <a:bodyPr>
            <a:normAutofit fontScale="86071" lnSpcReduction="20000"/>
          </a:bodyPr>
          <a:lstStyle/>
          <a:p>
            <a:r>
              <a:rPr lang="en-US" b="1" dirty="0">
                <a:solidFill>
                  <a:prstClr val="black"/>
                </a:solidFill>
              </a:rPr>
              <a:t>Contraindications/Precautions </a:t>
            </a:r>
          </a:p>
          <a:p>
            <a:pPr marL="0" indent="0">
              <a:buNone/>
            </a:pPr>
            <a:r>
              <a:rPr lang="en-US" dirty="0">
                <a:solidFill>
                  <a:prstClr val="black"/>
                </a:solidFill>
              </a:rPr>
              <a:t> INH is contraindicated for clients with liver disease.</a:t>
            </a:r>
          </a:p>
          <a:p>
            <a:pPr marL="0" indent="0">
              <a:buNone/>
            </a:pPr>
            <a:endParaRPr lang="en-US" sz="3200" b="1" dirty="0">
              <a:solidFill>
                <a:prstClr val="black"/>
              </a:solidFill>
            </a:endParaRPr>
          </a:p>
          <a:p>
            <a:pPr marL="0" indent="0">
              <a:buNone/>
            </a:pPr>
            <a:r>
              <a:rPr lang="en-US" sz="3200" b="1" dirty="0">
                <a:solidFill>
                  <a:prstClr val="black"/>
                </a:solidFill>
              </a:rPr>
              <a:t>Interactions Medication/Food Interactions Nursing        Interventions/Client Education</a:t>
            </a:r>
          </a:p>
          <a:p>
            <a:pPr marL="0" indent="0">
              <a:buNone/>
            </a:pPr>
            <a:r>
              <a:rPr lang="en-US" sz="3200" b="1" dirty="0"/>
              <a:t>INH inhibits metabolism of phenytoin, leading to buildup of medication and toxicity.</a:t>
            </a:r>
          </a:p>
          <a:p>
            <a:pPr marL="0" indent="0">
              <a:buNone/>
            </a:pPr>
            <a:r>
              <a:rPr lang="en-US" sz="3200" dirty="0"/>
              <a:t> Ataxia and incoordination may indicate toxicity. </a:t>
            </a:r>
          </a:p>
          <a:p>
            <a:pPr marL="0" indent="0">
              <a:buNone/>
            </a:pPr>
            <a:r>
              <a:rPr lang="en-US" sz="3200" dirty="0"/>
              <a:t> Monitor the client’s levels of phenytoin.</a:t>
            </a:r>
          </a:p>
          <a:p>
            <a:pPr marL="0" indent="0">
              <a:buNone/>
            </a:pPr>
            <a:r>
              <a:rPr lang="en-US" sz="3200" dirty="0"/>
              <a:t> Dosage of phenytoin may need to be adjusted based on phenytoin levels.</a:t>
            </a:r>
          </a:p>
          <a:p>
            <a:pPr marL="0" indent="0">
              <a:buNone/>
            </a:pPr>
            <a:r>
              <a:rPr lang="en-US" sz="3200" b="1" dirty="0"/>
              <a:t> Concurrent use of alcohol, rifampin, and pyrazinamide increases the risk for hepatotoxicity. </a:t>
            </a:r>
          </a:p>
          <a:p>
            <a:pPr marL="0" indent="0">
              <a:buNone/>
            </a:pPr>
            <a:r>
              <a:rPr lang="en-US" sz="3200" dirty="0"/>
              <a:t> Instruct clients to avoid alcohol consumption. </a:t>
            </a:r>
          </a:p>
          <a:p>
            <a:pPr marL="0" indent="0">
              <a:buNone/>
            </a:pPr>
            <a:r>
              <a:rPr lang="en-US" sz="3200" dirty="0"/>
              <a:t> Monitor liver function. </a:t>
            </a:r>
          </a:p>
          <a:p>
            <a:pPr marL="0" indent="0">
              <a:buNone/>
            </a:pPr>
            <a:endParaRPr lang="en-US" sz="32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2" name="Title 1"/>
          <p:cNvSpPr>
            <a:spLocks noGrp="1"/>
          </p:cNvSpPr>
          <p:nvPr>
            <p:ph type="title"/>
          </p:nvPr>
        </p:nvSpPr>
        <p:spPr/>
        <p:txBody>
          <a:bodyPr/>
          <a:lstStyle/>
          <a:p>
            <a:r>
              <a:rPr lang="en-US" b="1" dirty="0"/>
              <a:t>Interactions cont.’</a:t>
            </a:r>
          </a:p>
        </p:txBody>
      </p:sp>
      <p:sp>
        <p:nvSpPr>
          <p:cNvPr id="1048883" name="Content Placeholder 2"/>
          <p:cNvSpPr>
            <a:spLocks noGrp="1"/>
          </p:cNvSpPr>
          <p:nvPr>
            <p:ph idx="1"/>
          </p:nvPr>
        </p:nvSpPr>
        <p:spPr/>
        <p:txBody>
          <a:bodyPr/>
          <a:lstStyle/>
          <a:p>
            <a:r>
              <a:rPr lang="en-US" b="1" dirty="0"/>
              <a:t>Induce liver enzymes </a:t>
            </a:r>
            <a:r>
              <a:rPr lang="en-US" dirty="0"/>
              <a:t>,hence affect the metabolism of </a:t>
            </a:r>
            <a:r>
              <a:rPr lang="en-US" b="1" dirty="0"/>
              <a:t>warfarin, glucocorticoids, narcotics, oral anti diabetes, dapsone </a:t>
            </a:r>
            <a:r>
              <a:rPr lang="en-US" dirty="0"/>
              <a:t>and </a:t>
            </a:r>
            <a:r>
              <a:rPr lang="en-US" b="1" dirty="0"/>
              <a:t>estrogens</a:t>
            </a:r>
            <a:r>
              <a:rPr lang="en-US" dirty="0"/>
              <a:t> and </a:t>
            </a:r>
            <a:r>
              <a:rPr lang="en-US" b="1" dirty="0"/>
              <a:t>oral contraceptives</a:t>
            </a:r>
            <a:r>
              <a:rPr lang="en-US" dirty="0"/>
              <a:t>.</a:t>
            </a:r>
          </a:p>
          <a:p>
            <a:r>
              <a:rPr lang="en-US" dirty="0"/>
              <a:t>Advice clients on oral contraceptives to change method of family planning or use a back up method.</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4" name="Content Placeholder 2"/>
          <p:cNvSpPr>
            <a:spLocks noGrp="1"/>
          </p:cNvSpPr>
          <p:nvPr>
            <p:ph idx="1"/>
          </p:nvPr>
        </p:nvSpPr>
        <p:spPr/>
        <p:txBody>
          <a:bodyPr/>
          <a:lstStyle/>
          <a:p>
            <a:pPr marL="0" lvl="0" indent="0">
              <a:buNone/>
            </a:pPr>
            <a:r>
              <a:rPr lang="en-US" b="1" dirty="0">
                <a:solidFill>
                  <a:prstClr val="black"/>
                </a:solidFill>
              </a:rPr>
              <a:t>Nursing Administration </a:t>
            </a:r>
          </a:p>
          <a:p>
            <a:r>
              <a:rPr lang="en-US" dirty="0">
                <a:solidFill>
                  <a:prstClr val="black"/>
                </a:solidFill>
              </a:rPr>
              <a:t> Administer by oral route </a:t>
            </a:r>
          </a:p>
          <a:p>
            <a:r>
              <a:rPr lang="en-US" dirty="0">
                <a:solidFill>
                  <a:prstClr val="black"/>
                </a:solidFill>
              </a:rPr>
              <a:t>For active tuberculosis, direct observation therapy (DOT) is done to ensure adherence. </a:t>
            </a:r>
          </a:p>
          <a:p>
            <a:r>
              <a:rPr lang="en-US" dirty="0">
                <a:solidFill>
                  <a:prstClr val="black"/>
                </a:solidFill>
              </a:rPr>
              <a:t> Advise clients to take INH 1 hours before meals or 2 hours after. </a:t>
            </a:r>
          </a:p>
          <a:p>
            <a:r>
              <a:rPr lang="en-US" dirty="0">
                <a:solidFill>
                  <a:prstClr val="black"/>
                </a:solidFill>
              </a:rPr>
              <a:t>If gastric discomfort occurs, the client may take INH with meals. </a:t>
            </a:r>
          </a:p>
          <a:p>
            <a:r>
              <a:rPr lang="en-US" dirty="0">
                <a:solidFill>
                  <a:prstClr val="black"/>
                </a:solidFill>
              </a:rPr>
              <a:t> Instruct clients to complete the prescribed course of antimicrobial therapy, even though </a:t>
            </a:r>
            <a:r>
              <a:rPr lang="en-US" dirty="0"/>
              <a:t>symptoms may resolve before the full course is completed.</a:t>
            </a:r>
            <a:r>
              <a:rPr lang="en-US" dirty="0">
                <a:solidFill>
                  <a:prstClr val="black"/>
                </a:solidFill>
              </a:rPr>
              <a:t> </a:t>
            </a:r>
            <a:endParaRPr lang="en-US" b="1" dirty="0">
              <a:solidFill>
                <a:prstClr val="black"/>
              </a:solidFill>
            </a:endParaRPr>
          </a:p>
          <a:p>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5" name="Title 1"/>
          <p:cNvSpPr>
            <a:spLocks noGrp="1"/>
          </p:cNvSpPr>
          <p:nvPr>
            <p:ph type="title"/>
          </p:nvPr>
        </p:nvSpPr>
        <p:spPr/>
        <p:txBody>
          <a:bodyPr/>
          <a:lstStyle/>
          <a:p>
            <a:r>
              <a:rPr lang="en-US" b="1" dirty="0"/>
              <a:t>                        rifampicin </a:t>
            </a:r>
          </a:p>
        </p:txBody>
      </p:sp>
      <p:sp>
        <p:nvSpPr>
          <p:cNvPr id="1048886" name="Content Placeholder 2"/>
          <p:cNvSpPr>
            <a:spLocks noGrp="1"/>
          </p:cNvSpPr>
          <p:nvPr>
            <p:ph idx="1"/>
          </p:nvPr>
        </p:nvSpPr>
        <p:spPr>
          <a:xfrm>
            <a:off x="695016" y="1690688"/>
            <a:ext cx="10515600" cy="4351338"/>
          </a:xfrm>
        </p:spPr>
        <p:txBody>
          <a:bodyPr>
            <a:normAutofit/>
          </a:bodyPr>
          <a:lstStyle/>
          <a:p>
            <a:r>
              <a:rPr lang="en-US" dirty="0"/>
              <a:t>This is one of the most active anti TB .it is also active against gram positive and gram negative bacteria.</a:t>
            </a:r>
          </a:p>
          <a:p>
            <a:r>
              <a:rPr lang="en-US" b="1" dirty="0"/>
              <a:t>Mechanism of action: </a:t>
            </a:r>
            <a:r>
              <a:rPr lang="en-US" dirty="0"/>
              <a:t>Rifampin is bactericidal as a result of inhibition </a:t>
            </a:r>
            <a:r>
              <a:rPr lang="en-US" b="1" dirty="0"/>
              <a:t>of protein synthesis</a:t>
            </a:r>
            <a:r>
              <a:rPr lang="en-US" dirty="0"/>
              <a:t>.</a:t>
            </a:r>
          </a:p>
          <a:p>
            <a:r>
              <a:rPr lang="en-US" b="1" dirty="0"/>
              <a:t>Indications:</a:t>
            </a:r>
          </a:p>
          <a:p>
            <a:pPr marL="0" indent="0">
              <a:buNone/>
            </a:pPr>
            <a:r>
              <a:rPr lang="en-US" dirty="0"/>
              <a:t> Rifampin is a broad-spectrum antibiotic effective for gram-positive and gram-negative bacteria, </a:t>
            </a:r>
          </a:p>
          <a:p>
            <a:pPr marL="0" indent="0">
              <a:buNone/>
            </a:pPr>
            <a:r>
              <a:rPr lang="en-US" dirty="0"/>
              <a:t>M. tuberculosis, and M. </a:t>
            </a:r>
            <a:r>
              <a:rPr lang="en-US" dirty="0" err="1"/>
              <a:t>Leprae</a:t>
            </a:r>
            <a:r>
              <a:rPr lang="en-US" dirty="0"/>
              <a:t>. </a:t>
            </a:r>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7" name="Title 1"/>
          <p:cNvSpPr>
            <a:spLocks noGrp="1"/>
          </p:cNvSpPr>
          <p:nvPr>
            <p:ph type="title"/>
          </p:nvPr>
        </p:nvSpPr>
        <p:spPr/>
        <p:txBody>
          <a:bodyPr/>
          <a:lstStyle/>
          <a:p>
            <a:r>
              <a:rPr lang="en-US" b="1" dirty="0"/>
              <a:t>pharmacokinetic</a:t>
            </a:r>
            <a:r>
              <a:rPr lang="en-US" dirty="0"/>
              <a:t>s</a:t>
            </a:r>
          </a:p>
        </p:txBody>
      </p:sp>
      <p:sp>
        <p:nvSpPr>
          <p:cNvPr id="1048888" name="Content Placeholder 2"/>
          <p:cNvSpPr>
            <a:spLocks noGrp="1"/>
          </p:cNvSpPr>
          <p:nvPr>
            <p:ph idx="1"/>
          </p:nvPr>
        </p:nvSpPr>
        <p:spPr/>
        <p:txBody>
          <a:bodyPr>
            <a:normAutofit/>
          </a:bodyPr>
          <a:lstStyle/>
          <a:p>
            <a:r>
              <a:rPr lang="en-US" dirty="0"/>
              <a:t>Given orally</a:t>
            </a:r>
          </a:p>
          <a:p>
            <a:r>
              <a:rPr lang="en-US" dirty="0"/>
              <a:t>Has a wide distribution</a:t>
            </a:r>
          </a:p>
          <a:p>
            <a:r>
              <a:rPr lang="en-US" dirty="0"/>
              <a:t>It causes orange tinge coloration to saliva ,sputum, tears, sweat and urine.</a:t>
            </a:r>
          </a:p>
          <a:p>
            <a:r>
              <a:rPr lang="en-US" dirty="0"/>
              <a:t>It is excreted in urine and under goes enterohepatic recycling. </a:t>
            </a:r>
          </a:p>
          <a:p>
            <a:r>
              <a:rPr lang="en-US" dirty="0"/>
              <a:t>Metabolism is in the liver and the metabolites has anti bacterial activity but poorly absorbed from the gut. </a:t>
            </a:r>
          </a:p>
          <a:p>
            <a:r>
              <a:rPr lang="en-US" dirty="0"/>
              <a:t>Half life is one to five hours but reduces during treatment since it induces microsomal enzymes, hence its own metabolism.</a:t>
            </a:r>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9" name="Content Placeholder 2"/>
          <p:cNvSpPr>
            <a:spLocks noGrp="1"/>
          </p:cNvSpPr>
          <p:nvPr>
            <p:ph idx="1"/>
          </p:nvPr>
        </p:nvSpPr>
        <p:spPr>
          <a:xfrm>
            <a:off x="838200" y="211014"/>
            <a:ext cx="10515600" cy="6318739"/>
          </a:xfrm>
        </p:spPr>
        <p:txBody>
          <a:bodyPr>
            <a:normAutofit fontScale="92857"/>
          </a:bodyPr>
          <a:lstStyle/>
          <a:p>
            <a:pPr marL="0" lvl="0" indent="0">
              <a:buNone/>
            </a:pPr>
            <a:r>
              <a:rPr lang="en-US" sz="3200" b="1" dirty="0">
                <a:solidFill>
                  <a:prstClr val="black"/>
                </a:solidFill>
              </a:rPr>
              <a:t>Side/adverse effects</a:t>
            </a:r>
          </a:p>
          <a:p>
            <a:pPr marL="0" lvl="0" indent="0">
              <a:buNone/>
            </a:pPr>
            <a:endParaRPr lang="en-US" dirty="0">
              <a:solidFill>
                <a:prstClr val="black"/>
              </a:solidFill>
            </a:endParaRPr>
          </a:p>
          <a:p>
            <a:pPr marL="0" lvl="0" indent="0">
              <a:buNone/>
            </a:pPr>
            <a:r>
              <a:rPr lang="en-US" dirty="0">
                <a:solidFill>
                  <a:prstClr val="black"/>
                </a:solidFill>
              </a:rPr>
              <a:t> </a:t>
            </a:r>
            <a:r>
              <a:rPr lang="en-US" dirty="0" err="1">
                <a:solidFill>
                  <a:prstClr val="black"/>
                </a:solidFill>
              </a:rPr>
              <a:t>i</a:t>
            </a:r>
            <a:r>
              <a:rPr lang="en-US" dirty="0">
                <a:solidFill>
                  <a:prstClr val="black"/>
                </a:solidFill>
              </a:rPr>
              <a:t>) </a:t>
            </a:r>
            <a:r>
              <a:rPr lang="en-US" b="1" dirty="0">
                <a:solidFill>
                  <a:prstClr val="black"/>
                </a:solidFill>
              </a:rPr>
              <a:t>Discoloration of body fluids</a:t>
            </a:r>
            <a:r>
              <a:rPr lang="en-US" dirty="0">
                <a:solidFill>
                  <a:prstClr val="black"/>
                </a:solidFill>
              </a:rPr>
              <a:t>. </a:t>
            </a:r>
          </a:p>
          <a:p>
            <a:r>
              <a:rPr lang="en-US" dirty="0">
                <a:solidFill>
                  <a:prstClr val="black"/>
                </a:solidFill>
              </a:rPr>
              <a:t> Inform clients of expected orange color of urine, saliva, sweat, and tears. </a:t>
            </a:r>
          </a:p>
          <a:p>
            <a:pPr marL="0" lvl="0" indent="0">
              <a:buNone/>
            </a:pPr>
            <a:r>
              <a:rPr lang="en-US" b="1" dirty="0">
                <a:solidFill>
                  <a:prstClr val="black"/>
                </a:solidFill>
              </a:rPr>
              <a:t>ii)Hepatotoxicity (jaundice, anorexia, and fatigue) </a:t>
            </a:r>
          </a:p>
          <a:p>
            <a:r>
              <a:rPr lang="en-US" dirty="0">
                <a:solidFill>
                  <a:prstClr val="black"/>
                </a:solidFill>
              </a:rPr>
              <a:t> Monitor the client’s liver function.  </a:t>
            </a:r>
          </a:p>
          <a:p>
            <a:r>
              <a:rPr lang="en-US" dirty="0">
                <a:solidFill>
                  <a:prstClr val="black"/>
                </a:solidFill>
              </a:rPr>
              <a:t>Inform clients regarding symptoms of anorexia, fatigue, and malaise, and instruct them to notify the provider if symptoms occur. </a:t>
            </a:r>
          </a:p>
          <a:p>
            <a:r>
              <a:rPr lang="en-US" dirty="0">
                <a:solidFill>
                  <a:prstClr val="black"/>
                </a:solidFill>
              </a:rPr>
              <a:t> Avoid alcohol.</a:t>
            </a:r>
          </a:p>
          <a:p>
            <a:pPr marL="0" indent="0">
              <a:buNone/>
            </a:pPr>
            <a:r>
              <a:rPr lang="en-US" b="1" dirty="0">
                <a:solidFill>
                  <a:prstClr val="black"/>
                </a:solidFill>
              </a:rPr>
              <a:t>iii) Mild gastrointestinal discomfort associated (anorexia, nausea, and abdominal discomfort</a:t>
            </a:r>
            <a:r>
              <a:rPr lang="en-US" dirty="0">
                <a:solidFill>
                  <a:prstClr val="black"/>
                </a:solidFill>
              </a:rPr>
              <a:t>.</a:t>
            </a:r>
          </a:p>
          <a:p>
            <a:r>
              <a:rPr lang="en-US" dirty="0">
                <a:solidFill>
                  <a:prstClr val="black"/>
                </a:solidFill>
              </a:rPr>
              <a:t>  Abdominal discomfort is mild and usually </a:t>
            </a:r>
            <a:r>
              <a:rPr lang="en-US" dirty="0"/>
              <a:t>does not require intervention</a:t>
            </a:r>
            <a:endParaRPr lang="en-US" b="1" dirty="0">
              <a:solidFill>
                <a:prstClr val="black"/>
              </a:solidFill>
            </a:endParaRPr>
          </a:p>
          <a:p>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0"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Contraindications/Precautions</a:t>
            </a:r>
            <a:endParaRPr lang="en-US" b="1" dirty="0"/>
          </a:p>
        </p:txBody>
      </p:sp>
      <p:sp>
        <p:nvSpPr>
          <p:cNvPr id="1048891" name="Content Placeholder 2"/>
          <p:cNvSpPr>
            <a:spLocks noGrp="1"/>
          </p:cNvSpPr>
          <p:nvPr>
            <p:ph idx="1"/>
          </p:nvPr>
        </p:nvSpPr>
        <p:spPr>
          <a:xfrm>
            <a:off x="841022" y="1848203"/>
            <a:ext cx="10515600" cy="4351338"/>
          </a:xfrm>
        </p:spPr>
        <p:txBody>
          <a:bodyPr/>
          <a:lstStyle/>
          <a:p>
            <a:r>
              <a:rPr lang="en-US" dirty="0"/>
              <a:t> Use cautiously in clients with liver dysfunction.</a:t>
            </a:r>
          </a:p>
          <a:p>
            <a:pPr marL="0" indent="0">
              <a:buNone/>
            </a:pPr>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2" name="Title 1"/>
          <p:cNvSpPr>
            <a:spLocks noGrp="1"/>
          </p:cNvSpPr>
          <p:nvPr>
            <p:ph type="title"/>
          </p:nvPr>
        </p:nvSpPr>
        <p:spPr/>
        <p:txBody>
          <a:bodyPr>
            <a:normAutofit fontScale="90000"/>
          </a:bodyPr>
          <a:lstStyle/>
          <a:p>
            <a:pPr lvl="0">
              <a:spcBef>
                <a:spcPts val="1000"/>
              </a:spcBef>
            </a:pPr>
            <a:r>
              <a:rPr lang="en-US" sz="2800" dirty="0">
                <a:solidFill>
                  <a:prstClr val="black"/>
                </a:solidFill>
                <a:latin typeface="Calibri" panose="020F0502020204030204"/>
                <a:ea typeface="+mn-ea"/>
                <a:cs typeface="+mn-cs"/>
              </a:rPr>
              <a:t> </a:t>
            </a:r>
            <a:r>
              <a:rPr lang="en-US" sz="2800" b="1" dirty="0">
                <a:solidFill>
                  <a:prstClr val="black"/>
                </a:solidFill>
                <a:latin typeface="Calibri" panose="020F0502020204030204"/>
                <a:ea typeface="+mn-ea"/>
                <a:cs typeface="+mn-cs"/>
              </a:rPr>
              <a:t>Interactions Medication/Food Interactions Nursing Interventions/Client Education</a:t>
            </a:r>
            <a:br>
              <a:rPr lang="en-US" sz="2800" b="1" dirty="0">
                <a:solidFill>
                  <a:prstClr val="black"/>
                </a:solidFill>
                <a:latin typeface="Calibri" panose="020F0502020204030204"/>
                <a:ea typeface="+mn-ea"/>
                <a:cs typeface="+mn-cs"/>
              </a:rPr>
            </a:br>
            <a:endParaRPr lang="en-US" dirty="0"/>
          </a:p>
        </p:txBody>
      </p:sp>
      <p:sp>
        <p:nvSpPr>
          <p:cNvPr id="1048893" name="Content Placeholder 2"/>
          <p:cNvSpPr>
            <a:spLocks noGrp="1"/>
          </p:cNvSpPr>
          <p:nvPr>
            <p:ph idx="1"/>
          </p:nvPr>
        </p:nvSpPr>
        <p:spPr/>
        <p:txBody>
          <a:bodyPr>
            <a:normAutofit fontScale="92857"/>
          </a:bodyPr>
          <a:lstStyle/>
          <a:p>
            <a:pPr marL="0" indent="0">
              <a:buNone/>
            </a:pPr>
            <a:r>
              <a:rPr lang="en-US" b="1" dirty="0"/>
              <a:t>Rifampin accelerates metabolism of warfarin (Coumadin), oral contraceptives, protease inhibitors, and NNRTIs (medications for HIV), resulting in diminished effectiveness</a:t>
            </a:r>
            <a:r>
              <a:rPr lang="en-US" dirty="0"/>
              <a:t>. </a:t>
            </a:r>
          </a:p>
          <a:p>
            <a:r>
              <a:rPr lang="en-US" dirty="0"/>
              <a:t> Increased dosages of HIV medications may be necessary. </a:t>
            </a:r>
          </a:p>
          <a:p>
            <a:r>
              <a:rPr lang="en-US" dirty="0"/>
              <a:t> Monitor PT (prothrombin time) and INR (international normalized ratio)</a:t>
            </a:r>
          </a:p>
          <a:p>
            <a:r>
              <a:rPr lang="en-US" dirty="0"/>
              <a:t> Clients may need to use alternative form of birth control.</a:t>
            </a:r>
          </a:p>
          <a:p>
            <a:pPr marL="0" indent="0">
              <a:buNone/>
            </a:pPr>
            <a:r>
              <a:rPr lang="en-US" b="1" dirty="0"/>
              <a:t> Concurrent use with INH and pyrazinamide increases risk of hepatotoxicity. </a:t>
            </a:r>
          </a:p>
          <a:p>
            <a:r>
              <a:rPr lang="en-US" dirty="0"/>
              <a:t> Instruct clients to avoid alcohol consumption. Monitor liver function.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itle 1"/>
          <p:cNvSpPr>
            <a:spLocks noGrp="1"/>
          </p:cNvSpPr>
          <p:nvPr>
            <p:ph type="title"/>
          </p:nvPr>
        </p:nvSpPr>
        <p:spPr/>
        <p:txBody>
          <a:bodyPr/>
          <a:lstStyle/>
          <a:p>
            <a:r>
              <a:rPr lang="en-US" b="1" dirty="0"/>
              <a:t>                      sources of drugs</a:t>
            </a:r>
          </a:p>
        </p:txBody>
      </p:sp>
      <p:sp>
        <p:nvSpPr>
          <p:cNvPr id="1048634" name="Content Placeholder 2"/>
          <p:cNvSpPr>
            <a:spLocks noGrp="1"/>
          </p:cNvSpPr>
          <p:nvPr>
            <p:ph idx="1"/>
          </p:nvPr>
        </p:nvSpPr>
        <p:spPr/>
        <p:txBody>
          <a:bodyPr>
            <a:normAutofit fontScale="92500" lnSpcReduction="10000"/>
          </a:bodyPr>
          <a:lstStyle/>
          <a:p>
            <a:pPr marL="0" indent="0">
              <a:buNone/>
            </a:pPr>
            <a:r>
              <a:rPr lang="en-US" dirty="0"/>
              <a:t>a</a:t>
            </a:r>
            <a:r>
              <a:rPr lang="en-US" b="1" dirty="0"/>
              <a:t>)Plants sources: </a:t>
            </a:r>
            <a:r>
              <a:rPr lang="en-US" dirty="0"/>
              <a:t>plants have been used as a source of drugs since pre-historic times. Plants are an important source of chemicals that are developed into drugs. Any part of a plant; including  </a:t>
            </a:r>
            <a:r>
              <a:rPr lang="en-US" b="1" dirty="0"/>
              <a:t>leaves, roots </a:t>
            </a:r>
            <a:r>
              <a:rPr lang="en-US" dirty="0"/>
              <a:t>and</a:t>
            </a:r>
            <a:r>
              <a:rPr lang="en-US" b="1" dirty="0"/>
              <a:t> back  </a:t>
            </a:r>
            <a:r>
              <a:rPr lang="en-US" dirty="0"/>
              <a:t>can be used. Drug can be processed using the synthetic version of the active chemical found in plants e.g.</a:t>
            </a:r>
            <a:r>
              <a:rPr lang="en-US" b="1" dirty="0"/>
              <a:t> dronabinol </a:t>
            </a:r>
            <a:r>
              <a:rPr lang="en-US" dirty="0"/>
              <a:t>which contains the active ingredients </a:t>
            </a:r>
            <a:r>
              <a:rPr lang="en-US" b="1" dirty="0"/>
              <a:t>delta-9-tetrahydrocannabinol</a:t>
            </a:r>
            <a:r>
              <a:rPr lang="en-US" dirty="0"/>
              <a:t> found in marijuana.it prevents nausea and vomiting in cancer patients but does not cause adverse effects as when one smokes marijuana.</a:t>
            </a:r>
          </a:p>
          <a:p>
            <a:pPr marL="0" indent="0">
              <a:buNone/>
            </a:pPr>
            <a:r>
              <a:rPr lang="en-US" b="1" dirty="0"/>
              <a:t>Examples of active ingredients in plants.</a:t>
            </a:r>
          </a:p>
          <a:p>
            <a:pPr marL="0" indent="0">
              <a:buNone/>
            </a:pPr>
            <a:r>
              <a:rPr lang="en-US" b="1" dirty="0"/>
              <a:t>i)alkaloids: </a:t>
            </a:r>
            <a:r>
              <a:rPr lang="en-US" dirty="0"/>
              <a:t>Taste bitter and are poorly absorbed in water but become soluble if dissolved in acids examples of drugs derived from alkaloids includes; atropine, caffeine,  cocaine,  quinine, codeine and morphine.</a:t>
            </a:r>
          </a:p>
          <a:p>
            <a:pPr marL="0" indent="0">
              <a:buNone/>
            </a:pP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4" name="Title 1"/>
          <p:cNvSpPr>
            <a:spLocks noGrp="1"/>
          </p:cNvSpPr>
          <p:nvPr>
            <p:ph type="title"/>
          </p:nvPr>
        </p:nvSpPr>
        <p:spPr/>
        <p:txBody>
          <a:bodyPr/>
          <a:lstStyle/>
          <a:p>
            <a:r>
              <a:rPr lang="en-US" dirty="0"/>
              <a:t>Nursing Evaluation of Medication Effectiveness</a:t>
            </a:r>
          </a:p>
        </p:txBody>
      </p:sp>
      <p:sp>
        <p:nvSpPr>
          <p:cNvPr id="1048895" name="Content Placeholder 2"/>
          <p:cNvSpPr>
            <a:spLocks noGrp="1"/>
          </p:cNvSpPr>
          <p:nvPr>
            <p:ph idx="1"/>
          </p:nvPr>
        </p:nvSpPr>
        <p:spPr/>
        <p:txBody>
          <a:bodyPr/>
          <a:lstStyle/>
          <a:p>
            <a:pPr marL="0" indent="0">
              <a:buNone/>
            </a:pPr>
            <a:r>
              <a:rPr lang="en-US" dirty="0"/>
              <a:t>Depending on therapeutic intent, effectiveness may be evidenced by: </a:t>
            </a:r>
          </a:p>
          <a:p>
            <a:r>
              <a:rPr lang="en-US" dirty="0"/>
              <a:t> Improvement of tuberculosis symptoms such as clear breath sounds, no night sweats, increased appetite, no afternoon rises of temperature </a:t>
            </a:r>
          </a:p>
          <a:p>
            <a:r>
              <a:rPr lang="en-US" dirty="0"/>
              <a:t>3 negative sputum cultures for tuberculosis, usually taking 3 to 6 months to achieve.</a:t>
            </a: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6" name="Title 1"/>
          <p:cNvSpPr>
            <a:spLocks noGrp="1"/>
          </p:cNvSpPr>
          <p:nvPr>
            <p:ph type="title"/>
          </p:nvPr>
        </p:nvSpPr>
        <p:spPr/>
        <p:txBody>
          <a:bodyPr/>
          <a:lstStyle/>
          <a:p>
            <a:r>
              <a:rPr lang="en-US" dirty="0"/>
              <a:t>                               ethambutol</a:t>
            </a:r>
          </a:p>
        </p:txBody>
      </p:sp>
      <p:sp>
        <p:nvSpPr>
          <p:cNvPr id="1048897" name="Content Placeholder 2"/>
          <p:cNvSpPr>
            <a:spLocks noGrp="1"/>
          </p:cNvSpPr>
          <p:nvPr>
            <p:ph idx="1"/>
          </p:nvPr>
        </p:nvSpPr>
        <p:spPr/>
        <p:txBody>
          <a:bodyPr>
            <a:normAutofit/>
          </a:bodyPr>
          <a:lstStyle/>
          <a:p>
            <a:r>
              <a:rPr lang="en-US" b="1" dirty="0"/>
              <a:t>Pharmacodynamics;</a:t>
            </a:r>
          </a:p>
          <a:p>
            <a:r>
              <a:rPr lang="en-US" dirty="0"/>
              <a:t>Mechanism of action through inhibiting inhibition of bacterial growth through suppression of RNA synthesis. Resistance emergence occurs rapidly if used on its own.</a:t>
            </a:r>
          </a:p>
          <a:p>
            <a:pPr marL="0" indent="0">
              <a:buNone/>
            </a:pPr>
            <a:r>
              <a:rPr lang="en-US" b="1" dirty="0"/>
              <a:t>Pharmacokinetic</a:t>
            </a:r>
          </a:p>
          <a:p>
            <a:r>
              <a:rPr lang="en-US" dirty="0"/>
              <a:t> good absorption from GIT</a:t>
            </a:r>
            <a:r>
              <a:rPr lang="en-US" b="1" dirty="0"/>
              <a:t>.</a:t>
            </a:r>
          </a:p>
          <a:p>
            <a:r>
              <a:rPr lang="en-US" dirty="0"/>
              <a:t>Metabolism is in the liver.</a:t>
            </a:r>
          </a:p>
          <a:p>
            <a:r>
              <a:rPr lang="en-US" dirty="0"/>
              <a:t>Excretion in urine.</a:t>
            </a:r>
          </a:p>
          <a:p>
            <a:r>
              <a:rPr lang="en-US" dirty="0"/>
              <a:t>It can reach therapeutic concentrated with CSF for tuberculosis.</a:t>
            </a:r>
          </a:p>
          <a:p>
            <a:endParaRPr lang="en-US" b="1"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8" name="Title 1"/>
          <p:cNvSpPr>
            <a:spLocks noGrp="1"/>
          </p:cNvSpPr>
          <p:nvPr>
            <p:ph type="title"/>
          </p:nvPr>
        </p:nvSpPr>
        <p:spPr/>
        <p:txBody>
          <a:bodyPr/>
          <a:lstStyle/>
          <a:p>
            <a:r>
              <a:rPr lang="en-US" b="1" dirty="0"/>
              <a:t>Unwanted effects</a:t>
            </a:r>
          </a:p>
        </p:txBody>
      </p:sp>
      <p:sp>
        <p:nvSpPr>
          <p:cNvPr id="1048899" name="Content Placeholder 2"/>
          <p:cNvSpPr>
            <a:spLocks noGrp="1"/>
          </p:cNvSpPr>
          <p:nvPr>
            <p:ph idx="1"/>
          </p:nvPr>
        </p:nvSpPr>
        <p:spPr/>
        <p:txBody>
          <a:bodyPr>
            <a:normAutofit fontScale="92857" lnSpcReduction="10000"/>
          </a:bodyPr>
          <a:lstStyle/>
          <a:p>
            <a:pPr marL="0" indent="0">
              <a:buNone/>
            </a:pPr>
            <a:r>
              <a:rPr lang="en-US" dirty="0"/>
              <a:t>These are common. </a:t>
            </a:r>
          </a:p>
          <a:p>
            <a:r>
              <a:rPr lang="en-US" b="1" dirty="0"/>
              <a:t>Optic neuritis </a:t>
            </a:r>
            <a:r>
              <a:rPr lang="en-US" dirty="0"/>
              <a:t>dose related especially if renal function decreases.</a:t>
            </a:r>
          </a:p>
          <a:p>
            <a:pPr marL="0" indent="0">
              <a:buNone/>
            </a:pPr>
            <a:r>
              <a:rPr lang="en-US" dirty="0"/>
              <a:t>   this leads to visual disturbances, </a:t>
            </a:r>
            <a:r>
              <a:rPr lang="en-US" b="1" dirty="0"/>
              <a:t>red/ green color blindness </a:t>
            </a:r>
            <a:r>
              <a:rPr lang="en-US" dirty="0"/>
              <a:t>followed by decreased visual acuity.</a:t>
            </a:r>
          </a:p>
          <a:p>
            <a:pPr marL="0" indent="0">
              <a:buNone/>
            </a:pPr>
            <a:r>
              <a:rPr lang="en-US" dirty="0"/>
              <a:t>Monitor color vision in long treatments</a:t>
            </a:r>
          </a:p>
          <a:p>
            <a:pPr marL="0" indent="0">
              <a:buNone/>
            </a:pPr>
            <a:r>
              <a:rPr lang="en-US" b="1" dirty="0"/>
              <a:t>Contraindication</a:t>
            </a:r>
          </a:p>
          <a:p>
            <a:r>
              <a:rPr lang="en-US" b="1" dirty="0"/>
              <a:t>Patients with known optic neuritis</a:t>
            </a:r>
          </a:p>
          <a:p>
            <a:pPr marL="0" indent="0">
              <a:buNone/>
            </a:pPr>
            <a:r>
              <a:rPr lang="en-US" dirty="0"/>
              <a:t>Patients who are unable to appreciate and report visual side effects or changes in vision e.g</a:t>
            </a:r>
            <a:r>
              <a:rPr lang="en-US" b="1" dirty="0"/>
              <a:t>.</a:t>
            </a:r>
          </a:p>
          <a:p>
            <a:r>
              <a:rPr lang="en-US" b="1" dirty="0"/>
              <a:t>young children  and unconscious patients</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0" name="Title 1"/>
          <p:cNvSpPr>
            <a:spLocks noGrp="1"/>
          </p:cNvSpPr>
          <p:nvPr>
            <p:ph type="title"/>
          </p:nvPr>
        </p:nvSpPr>
        <p:spPr/>
        <p:txBody>
          <a:bodyPr/>
          <a:lstStyle/>
          <a:p>
            <a:r>
              <a:rPr lang="en-US" dirty="0"/>
              <a:t>                           </a:t>
            </a:r>
            <a:r>
              <a:rPr lang="en-US" b="1" dirty="0"/>
              <a:t>pyrazinamide</a:t>
            </a:r>
          </a:p>
        </p:txBody>
      </p:sp>
      <p:sp>
        <p:nvSpPr>
          <p:cNvPr id="1048901" name="Content Placeholder 2"/>
          <p:cNvSpPr>
            <a:spLocks noGrp="1"/>
          </p:cNvSpPr>
          <p:nvPr>
            <p:ph idx="1"/>
          </p:nvPr>
        </p:nvSpPr>
        <p:spPr/>
        <p:txBody>
          <a:bodyPr>
            <a:normAutofit fontScale="92857"/>
          </a:bodyPr>
          <a:lstStyle/>
          <a:p>
            <a:r>
              <a:rPr lang="en-US" dirty="0"/>
              <a:t>It is often inactive in neutral PH.</a:t>
            </a:r>
          </a:p>
          <a:p>
            <a:pPr marL="0" indent="0">
              <a:buNone/>
            </a:pPr>
            <a:r>
              <a:rPr lang="en-US" b="1" dirty="0"/>
              <a:t>Pharmacodynamics.</a:t>
            </a:r>
          </a:p>
          <a:p>
            <a:r>
              <a:rPr lang="en-US" dirty="0"/>
              <a:t>  its mechanism of action is unknown but it is tuberculostatic at acidic PH.</a:t>
            </a:r>
          </a:p>
          <a:p>
            <a:r>
              <a:rPr lang="en-US" dirty="0"/>
              <a:t>it is very effective against intracellular organism in macrophages since after phagocytosis, in which PH is low.</a:t>
            </a:r>
          </a:p>
          <a:p>
            <a:pPr marL="0" indent="0">
              <a:buNone/>
            </a:pPr>
            <a:r>
              <a:rPr lang="en-US" b="1" dirty="0"/>
              <a:t>Pharmacokinetic</a:t>
            </a:r>
          </a:p>
          <a:p>
            <a:r>
              <a:rPr lang="en-US" dirty="0"/>
              <a:t>it has good gut absorption .</a:t>
            </a:r>
          </a:p>
          <a:p>
            <a:r>
              <a:rPr lang="en-US" dirty="0"/>
              <a:t>it is widely distributed in that it crosses the BBB</a:t>
            </a:r>
          </a:p>
          <a:p>
            <a:r>
              <a:rPr lang="en-US" dirty="0"/>
              <a:t>excreted in the kidneys </a:t>
            </a: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2" name="Title 1"/>
          <p:cNvSpPr>
            <a:spLocks noGrp="1"/>
          </p:cNvSpPr>
          <p:nvPr>
            <p:ph type="title"/>
          </p:nvPr>
        </p:nvSpPr>
        <p:spPr/>
        <p:txBody>
          <a:bodyPr/>
          <a:lstStyle/>
          <a:p>
            <a:r>
              <a:rPr lang="en-US" dirty="0"/>
              <a:t>                                   </a:t>
            </a:r>
            <a:r>
              <a:rPr lang="en-US" b="1" dirty="0"/>
              <a:t>DAPSONE </a:t>
            </a:r>
          </a:p>
        </p:txBody>
      </p:sp>
      <p:sp>
        <p:nvSpPr>
          <p:cNvPr id="1048903" name="Content Placeholder 2"/>
          <p:cNvSpPr>
            <a:spLocks noGrp="1"/>
          </p:cNvSpPr>
          <p:nvPr>
            <p:ph idx="1"/>
          </p:nvPr>
        </p:nvSpPr>
        <p:spPr/>
        <p:txBody>
          <a:bodyPr>
            <a:normAutofit fontScale="85714" lnSpcReduction="10000"/>
          </a:bodyPr>
          <a:lstStyle/>
          <a:p>
            <a:r>
              <a:rPr lang="en-US" b="1" dirty="0"/>
              <a:t>pharmacodynamics</a:t>
            </a:r>
            <a:r>
              <a:rPr lang="en-US" dirty="0"/>
              <a:t> </a:t>
            </a:r>
          </a:p>
          <a:p>
            <a:r>
              <a:rPr lang="en-US" dirty="0"/>
              <a:t>DAPSONE is chemically related to  sulphonemides and it acts by inhibiting the enzyme dihydrofolate reluctance hence inhibits folate  synthesis.</a:t>
            </a:r>
          </a:p>
          <a:p>
            <a:r>
              <a:rPr lang="en-US" dirty="0"/>
              <a:t>Its action is antagonized by PABA. resistance to this drug</a:t>
            </a:r>
          </a:p>
          <a:p>
            <a:r>
              <a:rPr lang="en-US" dirty="0"/>
              <a:t>Has increased, hence it ‘s combined with other drugs during treatment.</a:t>
            </a:r>
          </a:p>
          <a:p>
            <a:r>
              <a:rPr lang="en-US" b="1" dirty="0"/>
              <a:t>Pharmacokinetic</a:t>
            </a:r>
          </a:p>
          <a:p>
            <a:r>
              <a:rPr lang="en-US" dirty="0"/>
              <a:t>Good oral </a:t>
            </a:r>
            <a:r>
              <a:rPr lang="en-US" dirty="0">
                <a:solidFill>
                  <a:prstClr val="black"/>
                </a:solidFill>
              </a:rPr>
              <a:t>absorption.</a:t>
            </a:r>
            <a:endParaRPr lang="en-US" dirty="0"/>
          </a:p>
          <a:p>
            <a:r>
              <a:rPr lang="en-US" dirty="0"/>
              <a:t>It under goes enteral hepatic recycling.</a:t>
            </a:r>
          </a:p>
          <a:p>
            <a:r>
              <a:rPr lang="en-US" dirty="0"/>
              <a:t>It has a half life of 24 to 48 hours</a:t>
            </a:r>
          </a:p>
          <a:p>
            <a:r>
              <a:rPr lang="en-US" dirty="0"/>
              <a:t> it is excreted in feces</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4" name="Title 1"/>
          <p:cNvSpPr>
            <a:spLocks noGrp="1"/>
          </p:cNvSpPr>
          <p:nvPr>
            <p:ph type="title"/>
          </p:nvPr>
        </p:nvSpPr>
        <p:spPr/>
        <p:txBody>
          <a:bodyPr/>
          <a:lstStyle/>
          <a:p>
            <a:r>
              <a:rPr lang="en-US" b="1" dirty="0"/>
              <a:t>Unwanted effects</a:t>
            </a:r>
          </a:p>
        </p:txBody>
      </p:sp>
      <p:sp>
        <p:nvSpPr>
          <p:cNvPr id="1048905" name="Content Placeholder 2"/>
          <p:cNvSpPr>
            <a:spLocks noGrp="1"/>
          </p:cNvSpPr>
          <p:nvPr>
            <p:ph idx="1"/>
          </p:nvPr>
        </p:nvSpPr>
        <p:spPr/>
        <p:txBody>
          <a:bodyPr/>
          <a:lstStyle/>
          <a:p>
            <a:r>
              <a:rPr lang="en-US" dirty="0"/>
              <a:t>Hemolysis of white blood cells .</a:t>
            </a:r>
          </a:p>
          <a:p>
            <a:r>
              <a:rPr lang="en-US" dirty="0"/>
              <a:t>Anorexia , nausea and vomiting.</a:t>
            </a:r>
          </a:p>
          <a:p>
            <a:r>
              <a:rPr lang="en-US" dirty="0"/>
              <a:t>Fever and allergic dermatitis,</a:t>
            </a:r>
          </a:p>
          <a:p>
            <a:r>
              <a:rPr lang="en-US" dirty="0"/>
              <a:t> neuropathy</a:t>
            </a:r>
          </a:p>
          <a:p>
            <a:r>
              <a:rPr lang="en-US" dirty="0"/>
              <a:t>Leprareation where there is exacerbation of lepromatous lesions can occur and a syndrome resembling infectious mononucleosis which can be fatal.</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6" name="Title 1"/>
          <p:cNvSpPr>
            <a:spLocks noGrp="1"/>
          </p:cNvSpPr>
          <p:nvPr>
            <p:ph type="title"/>
          </p:nvPr>
        </p:nvSpPr>
        <p:spPr>
          <a:xfrm>
            <a:off x="838200" y="387703"/>
            <a:ext cx="10515600" cy="1325563"/>
          </a:xfrm>
        </p:spPr>
        <p:txBody>
          <a:bodyPr/>
          <a:lstStyle/>
          <a:p>
            <a:r>
              <a:rPr lang="en-US" b="1" dirty="0"/>
              <a:t>                     Antiviral agents</a:t>
            </a:r>
          </a:p>
        </p:txBody>
      </p:sp>
      <p:sp>
        <p:nvSpPr>
          <p:cNvPr id="1048907" name="Content Placeholder 2"/>
          <p:cNvSpPr>
            <a:spLocks noGrp="1"/>
          </p:cNvSpPr>
          <p:nvPr>
            <p:ph idx="1"/>
          </p:nvPr>
        </p:nvSpPr>
        <p:spPr/>
        <p:txBody>
          <a:bodyPr>
            <a:normAutofit fontScale="92857"/>
          </a:bodyPr>
          <a:lstStyle/>
          <a:p>
            <a:r>
              <a:rPr lang="en-US" dirty="0"/>
              <a:t>Viruses present a more difficulty problem of chemotherapy than do higher organisms, e.g. bacteria, for they are intracellular parasites that use the metabolism of the host cells.</a:t>
            </a:r>
          </a:p>
          <a:p>
            <a:r>
              <a:rPr lang="en-US" dirty="0"/>
              <a:t>Antiviral agents are most active when virus are replicating.</a:t>
            </a:r>
          </a:p>
          <a:p>
            <a:r>
              <a:rPr lang="en-US" dirty="0"/>
              <a:t>The earlier the treatment is given the better.</a:t>
            </a:r>
          </a:p>
          <a:p>
            <a:r>
              <a:rPr lang="en-US" dirty="0"/>
              <a:t>Apart from primary infections ,viral illness is often the consequences of reactivation of latent virus in the body.</a:t>
            </a:r>
          </a:p>
          <a:p>
            <a:r>
              <a:rPr lang="en-US" dirty="0"/>
              <a:t>Patients whose immune system is compromised may suffer particular severe illness.</a:t>
            </a:r>
          </a:p>
          <a:p>
            <a:r>
              <a:rPr lang="en-US" dirty="0"/>
              <a:t>Viruses are capable of developing resistance.</a:t>
            </a:r>
          </a:p>
          <a:p>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8" name="Title 1"/>
          <p:cNvSpPr>
            <a:spLocks noGrp="1"/>
          </p:cNvSpPr>
          <p:nvPr>
            <p:ph type="title"/>
          </p:nvPr>
        </p:nvSpPr>
        <p:spPr>
          <a:xfrm>
            <a:off x="1097280" y="286604"/>
            <a:ext cx="10058400" cy="487120"/>
          </a:xfrm>
        </p:spPr>
        <p:txBody>
          <a:bodyPr>
            <a:normAutofit fontScale="90000"/>
          </a:bodyPr>
          <a:lstStyle/>
          <a:p>
            <a:r>
              <a:rPr lang="en-US" dirty="0"/>
              <a:t>         </a:t>
            </a:r>
            <a:r>
              <a:rPr lang="en-US" sz="3600" dirty="0">
                <a:latin typeface="Times New Roman" panose="02020603050405020304" pitchFamily="18" charset="0"/>
                <a:cs typeface="Times New Roman" panose="02020603050405020304" pitchFamily="18" charset="0"/>
              </a:rPr>
              <a:t>Antiviral and antiretroviral cont.’</a:t>
            </a:r>
          </a:p>
        </p:txBody>
      </p:sp>
      <p:graphicFrame>
        <p:nvGraphicFramePr>
          <p:cNvPr id="4194305" name="Content Placeholder 6"/>
          <p:cNvGraphicFramePr>
            <a:graphicFrameLocks noGrp="1"/>
          </p:cNvGraphicFramePr>
          <p:nvPr>
            <p:ph idx="1"/>
          </p:nvPr>
        </p:nvGraphicFramePr>
        <p:xfrm>
          <a:off x="347003" y="1031630"/>
          <a:ext cx="11558953" cy="5692727"/>
        </p:xfrm>
        <a:graphic>
          <a:graphicData uri="http://schemas.openxmlformats.org/drawingml/2006/table">
            <a:tbl>
              <a:tblPr firstRow="1" bandRow="1">
                <a:tableStyleId>{5C22544A-7EE6-4342-B048-85BDC9FD1C3A}</a:tableStyleId>
              </a:tblPr>
              <a:tblGrid>
                <a:gridCol w="2769430">
                  <a:extLst>
                    <a:ext uri="{9D8B030D-6E8A-4147-A177-3AD203B41FA5}">
                      <a16:colId xmlns:a16="http://schemas.microsoft.com/office/drawing/2014/main" xmlns="" val="20000"/>
                    </a:ext>
                  </a:extLst>
                </a:gridCol>
                <a:gridCol w="2929841">
                  <a:extLst>
                    <a:ext uri="{9D8B030D-6E8A-4147-A177-3AD203B41FA5}">
                      <a16:colId xmlns:a16="http://schemas.microsoft.com/office/drawing/2014/main" xmlns="" val="20001"/>
                    </a:ext>
                  </a:extLst>
                </a:gridCol>
                <a:gridCol w="2929841">
                  <a:extLst>
                    <a:ext uri="{9D8B030D-6E8A-4147-A177-3AD203B41FA5}">
                      <a16:colId xmlns:a16="http://schemas.microsoft.com/office/drawing/2014/main" xmlns="" val="20002"/>
                    </a:ext>
                  </a:extLst>
                </a:gridCol>
                <a:gridCol w="2929841">
                  <a:extLst>
                    <a:ext uri="{9D8B030D-6E8A-4147-A177-3AD203B41FA5}">
                      <a16:colId xmlns:a16="http://schemas.microsoft.com/office/drawing/2014/main" xmlns="" val="20003"/>
                    </a:ext>
                  </a:extLst>
                </a:gridCol>
              </a:tblGrid>
              <a:tr h="367273">
                <a:tc>
                  <a:txBody>
                    <a:bodyPr/>
                    <a:lstStyle/>
                    <a:p>
                      <a:r>
                        <a:rPr lang="en-US" dirty="0"/>
                        <a:t>Drug </a:t>
                      </a:r>
                    </a:p>
                  </a:txBody>
                  <a:tcPr/>
                </a:tc>
                <a:tc>
                  <a:txBody>
                    <a:bodyPr/>
                    <a:lstStyle/>
                    <a:p>
                      <a:r>
                        <a:rPr lang="en-US" dirty="0"/>
                        <a:t>viruses</a:t>
                      </a:r>
                    </a:p>
                  </a:txBody>
                  <a:tcPr/>
                </a:tc>
                <a:tc>
                  <a:txBody>
                    <a:bodyPr/>
                    <a:lstStyle/>
                    <a:p>
                      <a:r>
                        <a:rPr lang="en-US" dirty="0"/>
                        <a:t>Chemical type</a:t>
                      </a:r>
                    </a:p>
                  </a:txBody>
                  <a:tcPr/>
                </a:tc>
                <a:tc>
                  <a:txBody>
                    <a:bodyPr/>
                    <a:lstStyle/>
                    <a:p>
                      <a:r>
                        <a:rPr lang="en-US" dirty="0"/>
                        <a:t>target</a:t>
                      </a:r>
                    </a:p>
                  </a:txBody>
                  <a:tcPr/>
                </a:tc>
                <a:extLst>
                  <a:ext uri="{0D108BD9-81ED-4DB2-BD59-A6C34878D82A}">
                    <a16:rowId xmlns:a16="http://schemas.microsoft.com/office/drawing/2014/main" xmlns="" val="10000"/>
                  </a:ext>
                </a:extLst>
              </a:tr>
              <a:tr h="1193636">
                <a:tc>
                  <a:txBody>
                    <a:bodyPr/>
                    <a:lstStyle/>
                    <a:p>
                      <a:r>
                        <a:rPr lang="en-US" dirty="0"/>
                        <a:t>Non nucleotide reverse transcriptase inhibitor.(NNRTIs);Nevirapine, Delavirdine.</a:t>
                      </a:r>
                    </a:p>
                  </a:txBody>
                  <a:tcPr/>
                </a:tc>
                <a:tc>
                  <a:txBody>
                    <a:bodyPr/>
                    <a:lstStyle/>
                    <a:p>
                      <a:r>
                        <a:rPr lang="en-US" dirty="0"/>
                        <a:t>HIV Virus</a:t>
                      </a:r>
                    </a:p>
                  </a:txBody>
                  <a:tcPr/>
                </a:tc>
                <a:tc>
                  <a:txBody>
                    <a:bodyPr/>
                    <a:lstStyle/>
                    <a:p>
                      <a:r>
                        <a:rPr lang="en-US" dirty="0"/>
                        <a:t>Non nucleotide analogue</a:t>
                      </a:r>
                    </a:p>
                  </a:txBody>
                  <a:tcPr/>
                </a:tc>
                <a:tc>
                  <a:txBody>
                    <a:bodyPr/>
                    <a:lstStyle/>
                    <a:p>
                      <a:r>
                        <a:rPr lang="en-US" dirty="0"/>
                        <a:t>Reverse transcriptase</a:t>
                      </a:r>
                    </a:p>
                  </a:txBody>
                  <a:tcPr/>
                </a:tc>
                <a:extLst>
                  <a:ext uri="{0D108BD9-81ED-4DB2-BD59-A6C34878D82A}">
                    <a16:rowId xmlns:a16="http://schemas.microsoft.com/office/drawing/2014/main" xmlns="" val="10001"/>
                  </a:ext>
                </a:extLst>
              </a:tr>
              <a:tr h="918182">
                <a:tc>
                  <a:txBody>
                    <a:bodyPr/>
                    <a:lstStyle/>
                    <a:p>
                      <a:r>
                        <a:rPr lang="en-US" dirty="0"/>
                        <a:t>protease inhibitors; Saquinavir, Ritonavir, Indinavir, Nelfinavir.</a:t>
                      </a:r>
                    </a:p>
                  </a:txBody>
                  <a:tcPr/>
                </a:tc>
                <a:tc>
                  <a:txBody>
                    <a:bodyPr/>
                    <a:lstStyle/>
                    <a:p>
                      <a:r>
                        <a:rPr lang="en-US" dirty="0"/>
                        <a:t> HIV virus</a:t>
                      </a:r>
                    </a:p>
                  </a:txBody>
                  <a:tcPr/>
                </a:tc>
                <a:tc>
                  <a:txBody>
                    <a:bodyPr/>
                    <a:lstStyle/>
                    <a:p>
                      <a:r>
                        <a:rPr lang="en-US" dirty="0"/>
                        <a:t>Peptide analogue</a:t>
                      </a:r>
                    </a:p>
                  </a:txBody>
                  <a:tcPr/>
                </a:tc>
                <a:tc>
                  <a:txBody>
                    <a:bodyPr/>
                    <a:lstStyle/>
                    <a:p>
                      <a:r>
                        <a:rPr lang="en-US" dirty="0"/>
                        <a:t>HIV protease</a:t>
                      </a:r>
                    </a:p>
                  </a:txBody>
                  <a:tcPr/>
                </a:tc>
                <a:extLst>
                  <a:ext uri="{0D108BD9-81ED-4DB2-BD59-A6C34878D82A}">
                    <a16:rowId xmlns:a16="http://schemas.microsoft.com/office/drawing/2014/main" xmlns="" val="10002"/>
                  </a:ext>
                </a:extLst>
              </a:tr>
              <a:tr h="918182">
                <a:tc>
                  <a:txBody>
                    <a:bodyPr/>
                    <a:lstStyle/>
                    <a:p>
                      <a:r>
                        <a:rPr lang="en-US" dirty="0"/>
                        <a:t>Ribavirin</a:t>
                      </a:r>
                    </a:p>
                  </a:txBody>
                  <a:tcPr/>
                </a:tc>
                <a:tc>
                  <a:txBody>
                    <a:bodyPr/>
                    <a:lstStyle/>
                    <a:p>
                      <a:r>
                        <a:rPr lang="en-US" dirty="0"/>
                        <a:t>Broad spectrum: HCV, HSV, Measles, Lasa fever, SARS</a:t>
                      </a:r>
                    </a:p>
                  </a:txBody>
                  <a:tcPr/>
                </a:tc>
                <a:tc>
                  <a:txBody>
                    <a:bodyPr/>
                    <a:lstStyle/>
                    <a:p>
                      <a:r>
                        <a:rPr lang="en-US" dirty="0"/>
                        <a:t>Triazole carboxamide</a:t>
                      </a:r>
                    </a:p>
                  </a:txBody>
                  <a:tcPr/>
                </a:tc>
                <a:tc>
                  <a:txBody>
                    <a:bodyPr/>
                    <a:lstStyle/>
                    <a:p>
                      <a:r>
                        <a:rPr lang="en-US" dirty="0"/>
                        <a:t>RNA mutagen</a:t>
                      </a:r>
                    </a:p>
                  </a:txBody>
                  <a:tcPr/>
                </a:tc>
                <a:extLst>
                  <a:ext uri="{0D108BD9-81ED-4DB2-BD59-A6C34878D82A}">
                    <a16:rowId xmlns:a16="http://schemas.microsoft.com/office/drawing/2014/main" xmlns="" val="10003"/>
                  </a:ext>
                </a:extLst>
              </a:tr>
              <a:tr h="642727">
                <a:tc>
                  <a:txBody>
                    <a:bodyPr/>
                    <a:lstStyle/>
                    <a:p>
                      <a:r>
                        <a:rPr lang="en-US" dirty="0"/>
                        <a:t>Amantadine/Rimantadine</a:t>
                      </a:r>
                    </a:p>
                  </a:txBody>
                  <a:tcPr/>
                </a:tc>
                <a:tc>
                  <a:txBody>
                    <a:bodyPr/>
                    <a:lstStyle/>
                    <a:p>
                      <a:r>
                        <a:rPr lang="en-US" dirty="0"/>
                        <a:t>Influenza A strains</a:t>
                      </a:r>
                    </a:p>
                  </a:txBody>
                  <a:tcPr/>
                </a:tc>
                <a:tc>
                  <a:txBody>
                    <a:bodyPr/>
                    <a:lstStyle/>
                    <a:p>
                      <a:r>
                        <a:rPr lang="en-US" dirty="0"/>
                        <a:t>Tricyclic amine</a:t>
                      </a:r>
                    </a:p>
                  </a:txBody>
                  <a:tcPr/>
                </a:tc>
                <a:tc>
                  <a:txBody>
                    <a:bodyPr/>
                    <a:lstStyle/>
                    <a:p>
                      <a:r>
                        <a:rPr lang="en-US" dirty="0"/>
                        <a:t>Matrix protein/hemagglutinin</a:t>
                      </a:r>
                    </a:p>
                  </a:txBody>
                  <a:tcPr/>
                </a:tc>
                <a:extLst>
                  <a:ext uri="{0D108BD9-81ED-4DB2-BD59-A6C34878D82A}">
                    <a16:rowId xmlns:a16="http://schemas.microsoft.com/office/drawing/2014/main" xmlns="" val="10004"/>
                  </a:ext>
                </a:extLst>
              </a:tr>
              <a:tr h="642727">
                <a:tc>
                  <a:txBody>
                    <a:bodyPr/>
                    <a:lstStyle/>
                    <a:p>
                      <a:r>
                        <a:rPr lang="en-US" dirty="0"/>
                        <a:t>Zanamivir, oseltamivir phosphate</a:t>
                      </a:r>
                    </a:p>
                  </a:txBody>
                  <a:tcPr/>
                </a:tc>
                <a:tc>
                  <a:txBody>
                    <a:bodyPr/>
                    <a:lstStyle/>
                    <a:p>
                      <a:r>
                        <a:rPr lang="en-US" dirty="0"/>
                        <a:t>Influenza strains A and B</a:t>
                      </a:r>
                    </a:p>
                  </a:txBody>
                  <a:tcPr/>
                </a:tc>
                <a:tc>
                  <a:txBody>
                    <a:bodyPr/>
                    <a:lstStyle/>
                    <a:p>
                      <a:r>
                        <a:rPr lang="en-US" dirty="0"/>
                        <a:t>Neuraminic acid mimetic</a:t>
                      </a:r>
                    </a:p>
                  </a:txBody>
                  <a:tcPr/>
                </a:tc>
                <a:tc>
                  <a:txBody>
                    <a:bodyPr/>
                    <a:lstStyle/>
                    <a:p>
                      <a:r>
                        <a:rPr lang="en-US" dirty="0"/>
                        <a:t>Neuraminidase inhibitor</a:t>
                      </a:r>
                    </a:p>
                  </a:txBody>
                  <a:tcPr/>
                </a:tc>
                <a:extLst>
                  <a:ext uri="{0D108BD9-81ED-4DB2-BD59-A6C34878D82A}">
                    <a16:rowId xmlns:a16="http://schemas.microsoft.com/office/drawing/2014/main" xmlns="" val="10005"/>
                  </a:ext>
                </a:extLst>
              </a:tr>
              <a:tr h="642727">
                <a:tc>
                  <a:txBody>
                    <a:bodyPr/>
                    <a:lstStyle/>
                    <a:p>
                      <a:r>
                        <a:rPr lang="en-US" dirty="0"/>
                        <a:t>Pleconaril </a:t>
                      </a:r>
                    </a:p>
                  </a:txBody>
                  <a:tcPr/>
                </a:tc>
                <a:tc>
                  <a:txBody>
                    <a:bodyPr/>
                    <a:lstStyle/>
                    <a:p>
                      <a:r>
                        <a:rPr lang="en-US" dirty="0"/>
                        <a:t>picornaviruses</a:t>
                      </a:r>
                    </a:p>
                  </a:txBody>
                  <a:tcPr/>
                </a:tc>
                <a:tc>
                  <a:txBody>
                    <a:bodyPr/>
                    <a:lstStyle/>
                    <a:p>
                      <a:r>
                        <a:rPr lang="en-US" dirty="0"/>
                        <a:t>Small cyclic</a:t>
                      </a:r>
                    </a:p>
                  </a:txBody>
                  <a:tcPr/>
                </a:tc>
                <a:tc>
                  <a:txBody>
                    <a:bodyPr/>
                    <a:lstStyle/>
                    <a:p>
                      <a:r>
                        <a:rPr lang="en-US" dirty="0"/>
                        <a:t>Blocks attachment and coating</a:t>
                      </a:r>
                    </a:p>
                  </a:txBody>
                  <a:tcPr/>
                </a:tc>
                <a:extLst>
                  <a:ext uri="{0D108BD9-81ED-4DB2-BD59-A6C34878D82A}">
                    <a16:rowId xmlns:a16="http://schemas.microsoft.com/office/drawing/2014/main" xmlns="" val="10006"/>
                  </a:ext>
                </a:extLst>
              </a:tr>
              <a:tr h="367273">
                <a:tc>
                  <a:txBody>
                    <a:bodyPr/>
                    <a:lstStyle/>
                    <a:p>
                      <a:r>
                        <a:rPr lang="en-US" dirty="0"/>
                        <a:t>Interferons</a:t>
                      </a:r>
                    </a:p>
                  </a:txBody>
                  <a:tcPr/>
                </a:tc>
                <a:tc>
                  <a:txBody>
                    <a:bodyPr/>
                    <a:lstStyle/>
                    <a:p>
                      <a:r>
                        <a:rPr lang="en-US" dirty="0"/>
                        <a:t>Hepatitis B and C virus</a:t>
                      </a:r>
                    </a:p>
                  </a:txBody>
                  <a:tcPr/>
                </a:tc>
                <a:tc>
                  <a:txBody>
                    <a:bodyPr/>
                    <a:lstStyle/>
                    <a:p>
                      <a:r>
                        <a:rPr lang="en-US" dirty="0"/>
                        <a:t>protein</a:t>
                      </a:r>
                    </a:p>
                  </a:txBody>
                  <a:tcPr/>
                </a:tc>
                <a:tc>
                  <a:txBody>
                    <a:bodyPr/>
                    <a:lstStyle/>
                    <a:p>
                      <a:r>
                        <a:rPr lang="en-US" dirty="0"/>
                        <a:t>Cell defense</a:t>
                      </a:r>
                    </a:p>
                  </a:txBody>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9" name="Title 1"/>
          <p:cNvSpPr>
            <a:spLocks noGrp="1"/>
          </p:cNvSpPr>
          <p:nvPr>
            <p:ph type="title"/>
          </p:nvPr>
        </p:nvSpPr>
        <p:spPr>
          <a:xfrm>
            <a:off x="1097280" y="1"/>
            <a:ext cx="10058400" cy="633046"/>
          </a:xfrm>
        </p:spPr>
        <p:txBody>
          <a:bodyPr>
            <a:normAutofit/>
          </a:bodyPr>
          <a:lstStyle/>
          <a:p>
            <a:r>
              <a:rPr lang="en-US" sz="3600" dirty="0">
                <a:latin typeface="Times New Roman" panose="02020603050405020304" pitchFamily="18" charset="0"/>
                <a:cs typeface="Times New Roman" panose="02020603050405020304" pitchFamily="18" charset="0"/>
              </a:rPr>
              <a:t>Antiviral and antiretroviral agents  </a:t>
            </a:r>
          </a:p>
        </p:txBody>
      </p:sp>
      <p:graphicFrame>
        <p:nvGraphicFramePr>
          <p:cNvPr id="4194306" name="Content Placeholder 3"/>
          <p:cNvGraphicFramePr>
            <a:graphicFrameLocks noGrp="1"/>
          </p:cNvGraphicFramePr>
          <p:nvPr>
            <p:ph idx="1"/>
          </p:nvPr>
        </p:nvGraphicFramePr>
        <p:xfrm>
          <a:off x="162951" y="91440"/>
          <a:ext cx="11927058" cy="6766560"/>
        </p:xfrm>
        <a:graphic>
          <a:graphicData uri="http://schemas.openxmlformats.org/drawingml/2006/table">
            <a:tbl>
              <a:tblPr firstRow="1" bandRow="1">
                <a:tableStyleId>{5C22544A-7EE6-4342-B048-85BDC9FD1C3A}</a:tableStyleId>
              </a:tblPr>
              <a:tblGrid>
                <a:gridCol w="2167128">
                  <a:extLst>
                    <a:ext uri="{9D8B030D-6E8A-4147-A177-3AD203B41FA5}">
                      <a16:colId xmlns:a16="http://schemas.microsoft.com/office/drawing/2014/main" xmlns="" val="20000"/>
                    </a:ext>
                  </a:extLst>
                </a:gridCol>
                <a:gridCol w="3253310">
                  <a:extLst>
                    <a:ext uri="{9D8B030D-6E8A-4147-A177-3AD203B41FA5}">
                      <a16:colId xmlns:a16="http://schemas.microsoft.com/office/drawing/2014/main" xmlns="" val="20001"/>
                    </a:ext>
                  </a:extLst>
                </a:gridCol>
                <a:gridCol w="3253310">
                  <a:extLst>
                    <a:ext uri="{9D8B030D-6E8A-4147-A177-3AD203B41FA5}">
                      <a16:colId xmlns:a16="http://schemas.microsoft.com/office/drawing/2014/main" xmlns="" val="20002"/>
                    </a:ext>
                  </a:extLst>
                </a:gridCol>
                <a:gridCol w="3253310">
                  <a:extLst>
                    <a:ext uri="{9D8B030D-6E8A-4147-A177-3AD203B41FA5}">
                      <a16:colId xmlns:a16="http://schemas.microsoft.com/office/drawing/2014/main" xmlns="" val="20003"/>
                    </a:ext>
                  </a:extLst>
                </a:gridCol>
              </a:tblGrid>
              <a:tr h="365633">
                <a:tc>
                  <a:txBody>
                    <a:bodyPr/>
                    <a:lstStyle/>
                    <a:p>
                      <a:r>
                        <a:rPr lang="en-US" b="0" dirty="0"/>
                        <a:t>Drug(</a:t>
                      </a:r>
                    </a:p>
                  </a:txBody>
                  <a:tcPr/>
                </a:tc>
                <a:tc>
                  <a:txBody>
                    <a:bodyPr/>
                    <a:lstStyle/>
                    <a:p>
                      <a:r>
                        <a:rPr lang="en-US" dirty="0"/>
                        <a:t>viruses</a:t>
                      </a:r>
                    </a:p>
                  </a:txBody>
                  <a:tcPr/>
                </a:tc>
                <a:tc>
                  <a:txBody>
                    <a:bodyPr/>
                    <a:lstStyle/>
                    <a:p>
                      <a:r>
                        <a:rPr lang="en-US" dirty="0"/>
                        <a:t>chemical</a:t>
                      </a:r>
                    </a:p>
                  </a:txBody>
                  <a:tcPr/>
                </a:tc>
                <a:tc>
                  <a:txBody>
                    <a:bodyPr/>
                    <a:lstStyle/>
                    <a:p>
                      <a:r>
                        <a:rPr lang="en-US" dirty="0"/>
                        <a:t>Target</a:t>
                      </a:r>
                    </a:p>
                  </a:txBody>
                  <a:tcPr/>
                </a:tc>
                <a:extLst>
                  <a:ext uri="{0D108BD9-81ED-4DB2-BD59-A6C34878D82A}">
                    <a16:rowId xmlns:a16="http://schemas.microsoft.com/office/drawing/2014/main" xmlns="" val="10000"/>
                  </a:ext>
                </a:extLst>
              </a:tr>
              <a:tr h="365633">
                <a:tc>
                  <a:txBody>
                    <a:bodyPr/>
                    <a:lstStyle/>
                    <a:p>
                      <a:r>
                        <a:rPr lang="en-US" dirty="0"/>
                        <a:t>vidarabine</a:t>
                      </a:r>
                    </a:p>
                  </a:txBody>
                  <a:tcPr/>
                </a:tc>
                <a:tc>
                  <a:txBody>
                    <a:bodyPr/>
                    <a:lstStyle/>
                    <a:p>
                      <a:r>
                        <a:rPr lang="en-US" dirty="0"/>
                        <a:t>herpesvirus</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a16="http://schemas.microsoft.com/office/drawing/2014/main" xmlns="" val="10001"/>
                  </a:ext>
                </a:extLst>
              </a:tr>
              <a:tr h="365633">
                <a:tc>
                  <a:txBody>
                    <a:bodyPr/>
                    <a:lstStyle/>
                    <a:p>
                      <a:r>
                        <a:rPr lang="en-US" dirty="0"/>
                        <a:t>acyclovir</a:t>
                      </a:r>
                    </a:p>
                  </a:txBody>
                  <a:tcPr/>
                </a:tc>
                <a:tc>
                  <a:txBody>
                    <a:bodyPr/>
                    <a:lstStyle/>
                    <a:p>
                      <a:r>
                        <a:rPr lang="en-US" dirty="0"/>
                        <a:t>Herpes simplex (HSV)</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a16="http://schemas.microsoft.com/office/drawing/2014/main" xmlns="" val="10002"/>
                  </a:ext>
                </a:extLst>
              </a:tr>
              <a:tr h="639858">
                <a:tc>
                  <a:txBody>
                    <a:bodyPr/>
                    <a:lstStyle/>
                    <a:p>
                      <a:r>
                        <a:rPr lang="en-US" dirty="0"/>
                        <a:t>Ganciclovir and valganciclovir</a:t>
                      </a:r>
                    </a:p>
                  </a:txBody>
                  <a:tcPr/>
                </a:tc>
                <a:tc>
                  <a:txBody>
                    <a:bodyPr/>
                    <a:lstStyle/>
                    <a:p>
                      <a:r>
                        <a:rPr lang="en-US" dirty="0"/>
                        <a:t>Cytomegalovirus (CMV)</a:t>
                      </a:r>
                    </a:p>
                  </a:txBody>
                  <a:tcPr/>
                </a:tc>
                <a:tc>
                  <a:txBody>
                    <a:bodyPr/>
                    <a:lstStyle/>
                    <a:p>
                      <a:r>
                        <a:rPr lang="en-US" dirty="0"/>
                        <a:t>nucleoside analogue</a:t>
                      </a:r>
                    </a:p>
                  </a:txBody>
                  <a:tcPr/>
                </a:tc>
                <a:tc>
                  <a:txBody>
                    <a:bodyPr/>
                    <a:lstStyle/>
                    <a:p>
                      <a:r>
                        <a:rPr lang="en-US" dirty="0"/>
                        <a:t>Virus polymerase</a:t>
                      </a:r>
                    </a:p>
                  </a:txBody>
                  <a:tcPr/>
                </a:tc>
                <a:extLst>
                  <a:ext uri="{0D108BD9-81ED-4DB2-BD59-A6C34878D82A}">
                    <a16:rowId xmlns:a16="http://schemas.microsoft.com/office/drawing/2014/main" xmlns="" val="10003"/>
                  </a:ext>
                </a:extLst>
              </a:tr>
              <a:tr h="2285208">
                <a:tc>
                  <a:txBody>
                    <a:bodyPr/>
                    <a:lstStyle/>
                    <a:p>
                      <a:r>
                        <a:rPr lang="en-US" dirty="0"/>
                        <a:t>Nucleoside reverse transcriptase inhibitor (NRTI) zidovudine( AZT) didanosine (ddI), zalcitabine (ddC), stavudine (D4T), lamivudine (3TC)          </a:t>
                      </a:r>
                    </a:p>
                  </a:txBody>
                  <a:tcPr/>
                </a:tc>
                <a:tc>
                  <a:txBody>
                    <a:bodyPr/>
                    <a:lstStyle/>
                    <a:p>
                      <a:r>
                        <a:rPr lang="en-US" dirty="0"/>
                        <a:t>Retroviruses (HIV)</a:t>
                      </a:r>
                    </a:p>
                  </a:txBody>
                  <a:tcPr/>
                </a:tc>
                <a:tc>
                  <a:txBody>
                    <a:bodyPr/>
                    <a:lstStyle/>
                    <a:p>
                      <a:r>
                        <a:rPr lang="en-US" dirty="0"/>
                        <a:t>Nucleoside analogue</a:t>
                      </a:r>
                    </a:p>
                  </a:txBody>
                  <a:tcPr/>
                </a:tc>
                <a:tc>
                  <a:txBody>
                    <a:bodyPr/>
                    <a:lstStyle/>
                    <a:p>
                      <a:r>
                        <a:rPr lang="en-US" dirty="0"/>
                        <a:t>Reverse transcriptase</a:t>
                      </a:r>
                    </a:p>
                  </a:txBody>
                  <a:tcPr/>
                </a:tc>
                <a:extLst>
                  <a:ext uri="{0D108BD9-81ED-4DB2-BD59-A6C34878D82A}">
                    <a16:rowId xmlns:a16="http://schemas.microsoft.com/office/drawing/2014/main" xmlns="" val="10004"/>
                  </a:ext>
                </a:extLst>
              </a:tr>
              <a:tr h="1462533">
                <a:tc>
                  <a:txBody>
                    <a:bodyPr/>
                    <a:lstStyle/>
                    <a:p>
                      <a:r>
                        <a:rPr lang="en-US" dirty="0"/>
                        <a:t>Non nucleotide reverse transcriptase inhibitor (NNRTI) nevirapine and delavirdine</a:t>
                      </a:r>
                    </a:p>
                  </a:txBody>
                  <a:tcPr/>
                </a:tc>
                <a:tc>
                  <a:txBody>
                    <a:bodyPr/>
                    <a:lstStyle/>
                    <a:p>
                      <a:r>
                        <a:rPr lang="en-US" dirty="0"/>
                        <a:t>HIV virus</a:t>
                      </a:r>
                    </a:p>
                  </a:txBody>
                  <a:tcPr/>
                </a:tc>
                <a:tc>
                  <a:txBody>
                    <a:bodyPr/>
                    <a:lstStyle/>
                    <a:p>
                      <a:r>
                        <a:rPr lang="en-US" dirty="0"/>
                        <a:t>Non nucleotide analogue</a:t>
                      </a:r>
                    </a:p>
                  </a:txBody>
                  <a:tcPr/>
                </a:tc>
                <a:tc>
                  <a:txBody>
                    <a:bodyPr/>
                    <a:lstStyle/>
                    <a:p>
                      <a:r>
                        <a:rPr lang="en-US" dirty="0"/>
                        <a:t>Reverse transcriptase</a:t>
                      </a:r>
                    </a:p>
                  </a:txBody>
                  <a:tcPr/>
                </a:tc>
                <a:extLst>
                  <a:ext uri="{0D108BD9-81ED-4DB2-BD59-A6C34878D82A}">
                    <a16:rowId xmlns:a16="http://schemas.microsoft.com/office/drawing/2014/main" xmlns="" val="10005"/>
                  </a:ext>
                </a:extLst>
              </a:tr>
              <a:tr h="914084">
                <a:tc>
                  <a:txBody>
                    <a:bodyPr/>
                    <a:lstStyle/>
                    <a:p>
                      <a:r>
                        <a:rPr lang="en-US" dirty="0"/>
                        <a:t>Protease inhibitors saquinavir, Ritonavir, indinavir, nelfinavir</a:t>
                      </a:r>
                    </a:p>
                  </a:txBody>
                  <a:tcPr/>
                </a:tc>
                <a:tc>
                  <a:txBody>
                    <a:bodyPr/>
                    <a:lstStyle/>
                    <a:p>
                      <a:r>
                        <a:rPr lang="en-US" dirty="0"/>
                        <a:t>HIV virus</a:t>
                      </a:r>
                    </a:p>
                  </a:txBody>
                  <a:tcPr/>
                </a:tc>
                <a:tc>
                  <a:txBody>
                    <a:bodyPr/>
                    <a:lstStyle/>
                    <a:p>
                      <a:r>
                        <a:rPr lang="en-US" dirty="0"/>
                        <a:t>Peptide analogue</a:t>
                      </a:r>
                    </a:p>
                  </a:txBody>
                  <a:tcPr/>
                </a:tc>
                <a:tc>
                  <a:txBody>
                    <a:bodyPr/>
                    <a:lstStyle/>
                    <a:p>
                      <a:r>
                        <a:rPr lang="en-US" dirty="0"/>
                        <a:t>HIV protease</a:t>
                      </a:r>
                    </a:p>
                  </a:txBody>
                  <a:tcPr/>
                </a:tc>
                <a:extLst>
                  <a:ext uri="{0D108BD9-81ED-4DB2-BD59-A6C34878D82A}">
                    <a16:rowId xmlns:a16="http://schemas.microsoft.com/office/drawing/2014/main" xmlns="" val="10006"/>
                  </a:ext>
                </a:extLst>
              </a:tr>
              <a:tr h="365633">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10007"/>
                  </a:ext>
                </a:extLst>
              </a:tr>
            </a:tbl>
          </a:graphicData>
        </a:graphic>
      </p:graphicFrame>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0" name="Title 1"/>
          <p:cNvSpPr>
            <a:spLocks noGrp="1"/>
          </p:cNvSpPr>
          <p:nvPr>
            <p:ph type="title"/>
          </p:nvPr>
        </p:nvSpPr>
        <p:spPr/>
        <p:txBody>
          <a:bodyPr/>
          <a:lstStyle/>
          <a:p>
            <a:r>
              <a:rPr lang="en-US" b="1" dirty="0"/>
              <a:t>                             ACYCLOVIR</a:t>
            </a:r>
          </a:p>
        </p:txBody>
      </p:sp>
      <p:sp>
        <p:nvSpPr>
          <p:cNvPr id="1048911" name="Content Placeholder 2"/>
          <p:cNvSpPr>
            <a:spLocks noGrp="1"/>
          </p:cNvSpPr>
          <p:nvPr>
            <p:ph idx="1"/>
          </p:nvPr>
        </p:nvSpPr>
        <p:spPr/>
        <p:txBody>
          <a:bodyPr>
            <a:normAutofit fontScale="89643" lnSpcReduction="20000"/>
          </a:bodyPr>
          <a:lstStyle/>
          <a:p>
            <a:r>
              <a:rPr lang="en-US" b="1" dirty="0"/>
              <a:t>Expected Pharmacological Action </a:t>
            </a:r>
          </a:p>
          <a:p>
            <a:r>
              <a:rPr lang="en-US" b="1" dirty="0"/>
              <a:t>Acyclovir</a:t>
            </a:r>
            <a:r>
              <a:rPr lang="en-US" dirty="0"/>
              <a:t> prevents the reproduction of viral DNA and thus interrupts cell replication. </a:t>
            </a:r>
          </a:p>
          <a:p>
            <a:pPr marL="0" indent="0">
              <a:buNone/>
            </a:pPr>
            <a:r>
              <a:rPr lang="en-US" dirty="0"/>
              <a:t> </a:t>
            </a:r>
            <a:r>
              <a:rPr lang="en-US" b="1" dirty="0"/>
              <a:t>Therapeutic Uses </a:t>
            </a:r>
          </a:p>
          <a:p>
            <a:r>
              <a:rPr lang="en-US" dirty="0"/>
              <a:t> Acyclovir is used to treat </a:t>
            </a:r>
            <a:r>
              <a:rPr lang="en-US" b="1" dirty="0"/>
              <a:t>herpes simplex </a:t>
            </a:r>
            <a:r>
              <a:rPr lang="en-US" dirty="0"/>
              <a:t>and </a:t>
            </a:r>
            <a:r>
              <a:rPr lang="en-US" b="1" dirty="0"/>
              <a:t>varicella-zoste</a:t>
            </a:r>
            <a:r>
              <a:rPr lang="en-US" dirty="0"/>
              <a:t>r viruses </a:t>
            </a:r>
          </a:p>
          <a:p>
            <a:pPr marL="0" indent="0">
              <a:buNone/>
            </a:pPr>
            <a:r>
              <a:rPr lang="en-US" dirty="0"/>
              <a:t> </a:t>
            </a:r>
            <a:r>
              <a:rPr lang="en-US" b="1" dirty="0"/>
              <a:t>Ganciclovi</a:t>
            </a:r>
            <a:r>
              <a:rPr lang="en-US" dirty="0"/>
              <a:t>r is used for treatment and prevention of cytomegalovirus (CMV).</a:t>
            </a:r>
          </a:p>
          <a:p>
            <a:r>
              <a:rPr lang="en-US" dirty="0"/>
              <a:t> </a:t>
            </a:r>
            <a:r>
              <a:rPr lang="en-US" b="1" dirty="0"/>
              <a:t>Prevention therapy </a:t>
            </a:r>
            <a:r>
              <a:rPr lang="en-US" dirty="0"/>
              <a:t>using ganciclovir is given for clients who have HIV/AIDS, organ transplants, and other immunocompromised states. </a:t>
            </a:r>
          </a:p>
          <a:p>
            <a:r>
              <a:rPr lang="en-US" dirty="0"/>
              <a:t> </a:t>
            </a:r>
            <a:r>
              <a:rPr lang="en-US" b="1" dirty="0"/>
              <a:t>Interferon alfa-2b </a:t>
            </a:r>
            <a:r>
              <a:rPr lang="en-US" dirty="0"/>
              <a:t>and </a:t>
            </a:r>
            <a:r>
              <a:rPr lang="en-US" b="1" dirty="0"/>
              <a:t>lamivudine</a:t>
            </a:r>
            <a:r>
              <a:rPr lang="en-US" dirty="0"/>
              <a:t> are used to treat hepatitis.  </a:t>
            </a:r>
          </a:p>
          <a:p>
            <a:r>
              <a:rPr lang="en-US" b="1" dirty="0"/>
              <a:t>Oseltamivi</a:t>
            </a:r>
            <a:r>
              <a:rPr lang="en-US" dirty="0"/>
              <a:t>r is used to treat influenza A and B. </a:t>
            </a:r>
          </a:p>
          <a:p>
            <a:r>
              <a:rPr lang="en-US" b="1" dirty="0"/>
              <a:t> Ribavirin </a:t>
            </a:r>
            <a:r>
              <a:rPr lang="en-US" dirty="0"/>
              <a:t>is used to treat respiratory syncytial virus (RSV) and influenza.</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dirty="0"/>
              <a:t>Conti.</a:t>
            </a:r>
          </a:p>
        </p:txBody>
      </p:sp>
      <p:sp>
        <p:nvSpPr>
          <p:cNvPr id="1048636" name="Content Placeholder 2"/>
          <p:cNvSpPr>
            <a:spLocks noGrp="1"/>
          </p:cNvSpPr>
          <p:nvPr>
            <p:ph idx="1"/>
          </p:nvPr>
        </p:nvSpPr>
        <p:spPr/>
        <p:txBody>
          <a:bodyPr>
            <a:normAutofit lnSpcReduction="10000"/>
          </a:bodyPr>
          <a:lstStyle/>
          <a:p>
            <a:pPr marL="0" indent="0">
              <a:buNone/>
            </a:pPr>
            <a:r>
              <a:rPr lang="en-US" b="1" dirty="0"/>
              <a:t>ii)Glycoside</a:t>
            </a:r>
            <a:r>
              <a:rPr lang="en-US" dirty="0"/>
              <a:t>s: these are digitalis products e.g. digoxin, digitoxin which are gotten from digitalis purpureal or foxglove plants.</a:t>
            </a:r>
          </a:p>
          <a:p>
            <a:pPr marL="0" indent="0">
              <a:buNone/>
            </a:pPr>
            <a:r>
              <a:rPr lang="en-US" dirty="0"/>
              <a:t>iii)</a:t>
            </a:r>
            <a:r>
              <a:rPr lang="en-US" b="1" dirty="0"/>
              <a:t>Gums:</a:t>
            </a:r>
            <a:r>
              <a:rPr lang="en-US" dirty="0"/>
              <a:t> these are polysaccharides exudates that can be used for bulk laxatives and dental adhesives.</a:t>
            </a:r>
          </a:p>
          <a:p>
            <a:pPr marL="0" indent="0">
              <a:buNone/>
            </a:pPr>
            <a:r>
              <a:rPr lang="en-US" dirty="0"/>
              <a:t>iii)</a:t>
            </a:r>
            <a:r>
              <a:rPr lang="en-US" b="1" dirty="0"/>
              <a:t>Resins</a:t>
            </a:r>
            <a:r>
              <a:rPr lang="en-US" dirty="0"/>
              <a:t>: the most common resins is  </a:t>
            </a:r>
            <a:r>
              <a:rPr lang="en-US" b="1" dirty="0"/>
              <a:t>benzoin</a:t>
            </a:r>
            <a:r>
              <a:rPr lang="en-US" dirty="0"/>
              <a:t> which is used as an antiseptic.</a:t>
            </a:r>
          </a:p>
          <a:p>
            <a:pPr marL="0" indent="0">
              <a:buNone/>
            </a:pPr>
            <a:r>
              <a:rPr lang="en-US" dirty="0"/>
              <a:t>iv)</a:t>
            </a:r>
            <a:r>
              <a:rPr lang="en-US" b="1" dirty="0"/>
              <a:t>Oils: </a:t>
            </a:r>
            <a:r>
              <a:rPr lang="en-US" dirty="0"/>
              <a:t>These can be volatile oils like </a:t>
            </a:r>
            <a:r>
              <a:rPr lang="en-US" b="1" dirty="0"/>
              <a:t>peppermint, spearmint, menthol</a:t>
            </a:r>
            <a:r>
              <a:rPr lang="en-US" dirty="0"/>
              <a:t>, </a:t>
            </a:r>
            <a:r>
              <a:rPr lang="en-US" b="1" dirty="0"/>
              <a:t>cinnamon, lemon camphor</a:t>
            </a:r>
            <a:r>
              <a:rPr lang="en-US" dirty="0"/>
              <a:t>. They have pleasant fragrance and evaporate easily. The other types of oils is fixed oils which include </a:t>
            </a:r>
            <a:r>
              <a:rPr lang="en-US" b="1" dirty="0"/>
              <a:t>castor oil </a:t>
            </a:r>
            <a:r>
              <a:rPr lang="en-US" dirty="0"/>
              <a:t>used as a laxative, </a:t>
            </a:r>
            <a:r>
              <a:rPr lang="en-US" b="1" dirty="0"/>
              <a:t>olive oil </a:t>
            </a:r>
            <a:r>
              <a:rPr lang="en-US" dirty="0"/>
              <a:t>for cooking, </a:t>
            </a:r>
            <a:r>
              <a:rPr lang="en-US" b="1" dirty="0"/>
              <a:t>emollients</a:t>
            </a:r>
            <a:r>
              <a:rPr lang="en-US" dirty="0"/>
              <a:t> used in cosmetics and</a:t>
            </a:r>
            <a:r>
              <a:rPr lang="en-US" b="1" dirty="0"/>
              <a:t> solvents </a:t>
            </a:r>
            <a:r>
              <a:rPr lang="en-US" dirty="0"/>
              <a:t>for injections.</a:t>
            </a:r>
          </a:p>
          <a:p>
            <a:pPr marL="0" indent="0">
              <a:buNone/>
            </a:pPr>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2" name="Title 1"/>
          <p:cNvSpPr>
            <a:spLocks noGrp="1"/>
          </p:cNvSpPr>
          <p:nvPr>
            <p:ph type="title"/>
          </p:nvPr>
        </p:nvSpPr>
        <p:spPr/>
        <p:txBody>
          <a:bodyPr/>
          <a:lstStyle/>
          <a:p>
            <a:r>
              <a:rPr lang="en-US" sz="26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1048913" name="Content Placeholder 2"/>
          <p:cNvSpPr>
            <a:spLocks noGrp="1"/>
          </p:cNvSpPr>
          <p:nvPr>
            <p:ph idx="1"/>
          </p:nvPr>
        </p:nvSpPr>
        <p:spPr/>
        <p:txBody>
          <a:bodyPr>
            <a:normAutofit fontScale="93214" lnSpcReduction="10000"/>
          </a:bodyPr>
          <a:lstStyle/>
          <a:p>
            <a:pPr marL="0" indent="0">
              <a:buNone/>
            </a:pPr>
            <a:r>
              <a:rPr lang="en-US" b="1" dirty="0"/>
              <a:t>Acyclovir Phlebitis and inflammation at the site of infusion </a:t>
            </a:r>
          </a:p>
          <a:p>
            <a:r>
              <a:rPr lang="en-US" dirty="0"/>
              <a:t> Rotate IV injection sites. </a:t>
            </a:r>
          </a:p>
          <a:p>
            <a:r>
              <a:rPr lang="en-US" dirty="0"/>
              <a:t> Monitor IV sites for swelling and redness.</a:t>
            </a:r>
          </a:p>
          <a:p>
            <a:pPr marL="0" indent="0">
              <a:buNone/>
            </a:pPr>
            <a:r>
              <a:rPr lang="en-US" dirty="0"/>
              <a:t> </a:t>
            </a:r>
            <a:r>
              <a:rPr lang="en-US" b="1" dirty="0"/>
              <a:t>Nephrotoxicity </a:t>
            </a:r>
            <a:r>
              <a:rPr lang="en-US" dirty="0"/>
              <a:t> </a:t>
            </a:r>
          </a:p>
          <a:p>
            <a:r>
              <a:rPr lang="en-US" dirty="0"/>
              <a:t>Administer acyclovir infusion slowly over 1 hr.  </a:t>
            </a:r>
          </a:p>
          <a:p>
            <a:r>
              <a:rPr lang="en-US" dirty="0"/>
              <a:t>Ensure adequate hydration during infusion and 2 hr. after to minimize nephrotoxicity by administering IV fluids and increasing oral fluid intake as prescribed.</a:t>
            </a:r>
          </a:p>
          <a:p>
            <a:pPr marL="0" indent="0">
              <a:buNone/>
            </a:pPr>
            <a:r>
              <a:rPr lang="en-US" b="1" dirty="0"/>
              <a:t> Mild discomfort associated with oral therapy (nausea, headache, diarrhea) </a:t>
            </a:r>
          </a:p>
          <a:p>
            <a:r>
              <a:rPr lang="en-US" dirty="0"/>
              <a:t> Observe for symptoms and notify the provider.</a:t>
            </a: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4" name="Title 1"/>
          <p:cNvSpPr>
            <a:spLocks noGrp="1"/>
          </p:cNvSpPr>
          <p:nvPr>
            <p:ph type="title"/>
          </p:nvPr>
        </p:nvSpPr>
        <p:spPr/>
        <p:txBody>
          <a:bodyPr/>
          <a:lstStyle/>
          <a:p>
            <a:r>
              <a:rPr lang="en-US" sz="2600" b="1" dirty="0">
                <a:solidFill>
                  <a:prstClr val="black"/>
                </a:solidFill>
                <a:latin typeface="Calibri" panose="020F0502020204030204"/>
              </a:rPr>
              <a:t>Complications Side/Adverse Effects Nursing Interventions/Client education cont.’</a:t>
            </a:r>
            <a:endParaRPr lang="en-US" dirty="0"/>
          </a:p>
        </p:txBody>
      </p:sp>
      <p:sp>
        <p:nvSpPr>
          <p:cNvPr id="1048915" name="Content Placeholder 2"/>
          <p:cNvSpPr>
            <a:spLocks noGrp="1"/>
          </p:cNvSpPr>
          <p:nvPr>
            <p:ph idx="1"/>
          </p:nvPr>
        </p:nvSpPr>
        <p:spPr/>
        <p:txBody>
          <a:bodyPr>
            <a:normAutofit fontScale="80227" lnSpcReduction="20000"/>
          </a:bodyPr>
          <a:lstStyle/>
          <a:p>
            <a:pPr marL="0" lvl="0" indent="0">
              <a:buNone/>
            </a:pPr>
            <a:r>
              <a:rPr lang="en-US" b="1" dirty="0">
                <a:solidFill>
                  <a:prstClr val="black"/>
                </a:solidFill>
              </a:rPr>
              <a:t> Ganciclovir</a:t>
            </a:r>
          </a:p>
          <a:p>
            <a:pPr marL="0" lvl="0" indent="0">
              <a:buNone/>
            </a:pPr>
            <a:r>
              <a:rPr lang="en-US" b="1" dirty="0">
                <a:solidFill>
                  <a:prstClr val="black"/>
                </a:solidFill>
              </a:rPr>
              <a:t> </a:t>
            </a:r>
            <a:r>
              <a:rPr lang="en-US" sz="3100" b="1" dirty="0">
                <a:solidFill>
                  <a:prstClr val="black"/>
                </a:solidFill>
              </a:rPr>
              <a:t>Granulocytopenia and thrombocytopenia </a:t>
            </a:r>
          </a:p>
          <a:p>
            <a:r>
              <a:rPr lang="en-US" sz="3100" dirty="0">
                <a:solidFill>
                  <a:prstClr val="black"/>
                </a:solidFill>
              </a:rPr>
              <a:t> Obtain baseline CBC and platelet count. </a:t>
            </a:r>
          </a:p>
          <a:p>
            <a:r>
              <a:rPr lang="en-US" sz="3100" dirty="0">
                <a:solidFill>
                  <a:prstClr val="black"/>
                </a:solidFill>
              </a:rPr>
              <a:t> Administer granulocyte colony-stimulating factors. </a:t>
            </a:r>
          </a:p>
          <a:p>
            <a:r>
              <a:rPr lang="en-US" sz="3100" dirty="0">
                <a:solidFill>
                  <a:prstClr val="black"/>
                </a:solidFill>
              </a:rPr>
              <a:t> Monitor WBC, absolute neutrophil, and platelet counts.</a:t>
            </a:r>
          </a:p>
          <a:p>
            <a:pPr marL="0" lvl="0" indent="0">
              <a:buNone/>
            </a:pPr>
            <a:r>
              <a:rPr lang="en-US" sz="3100" dirty="0">
                <a:solidFill>
                  <a:prstClr val="black"/>
                </a:solidFill>
              </a:rPr>
              <a:t> </a:t>
            </a:r>
            <a:r>
              <a:rPr lang="en-US" sz="3100" b="1" dirty="0">
                <a:solidFill>
                  <a:prstClr val="black"/>
                </a:solidFill>
              </a:rPr>
              <a:t>Contraindications/Precautions </a:t>
            </a:r>
          </a:p>
          <a:p>
            <a:r>
              <a:rPr lang="en-US" sz="3100" dirty="0">
                <a:solidFill>
                  <a:prstClr val="black"/>
                </a:solidFill>
              </a:rPr>
              <a:t> Acyclovir should be used cautiously in clients with renal impairment or dehydration,</a:t>
            </a:r>
            <a:r>
              <a:rPr lang="en-US" sz="3100" dirty="0"/>
              <a:t> and clients taking nephrotoxic medications. </a:t>
            </a:r>
          </a:p>
          <a:p>
            <a:r>
              <a:rPr lang="en-US" sz="3100" dirty="0"/>
              <a:t>Ganciclovir is Pregnancy Risk Category C; </a:t>
            </a:r>
          </a:p>
          <a:p>
            <a:r>
              <a:rPr lang="en-US" sz="3100" dirty="0"/>
              <a:t>contraindicated in clients with a neutrophil count below 500/mm3 or platelet counts less than 25,000/mm3, and should be used cautiously in clients with pre-existing low white and platelet counts.</a:t>
            </a:r>
            <a:endParaRPr lang="en-US" sz="3100" dirty="0">
              <a:solidFill>
                <a:prstClr val="black"/>
              </a:solidFill>
            </a:endParaRPr>
          </a:p>
          <a:p>
            <a:endParaRPr lang="en-US" sz="2200" dirty="0">
              <a:solidFill>
                <a:prstClr val="black"/>
              </a:solidFill>
            </a:endParaRPr>
          </a:p>
          <a:p>
            <a:endParaRPr 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6"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 Medication/Food Interactions Nursing Interventions/Client Education</a:t>
            </a:r>
            <a:endParaRPr lang="en-US" b="1" dirty="0"/>
          </a:p>
        </p:txBody>
      </p:sp>
      <p:sp>
        <p:nvSpPr>
          <p:cNvPr id="1048917" name="Content Placeholder 2"/>
          <p:cNvSpPr>
            <a:spLocks noGrp="1"/>
          </p:cNvSpPr>
          <p:nvPr>
            <p:ph idx="1"/>
          </p:nvPr>
        </p:nvSpPr>
        <p:spPr/>
        <p:txBody>
          <a:bodyPr>
            <a:normAutofit/>
          </a:bodyPr>
          <a:lstStyle/>
          <a:p>
            <a:pPr marL="0" indent="0">
              <a:buNone/>
            </a:pPr>
            <a:r>
              <a:rPr lang="en-US" b="1" dirty="0"/>
              <a:t>Acyclovir</a:t>
            </a:r>
          </a:p>
          <a:p>
            <a:r>
              <a:rPr lang="en-US" dirty="0"/>
              <a:t> Probenecid may decrease elimination of acyclovir. </a:t>
            </a:r>
          </a:p>
          <a:p>
            <a:r>
              <a:rPr lang="en-US" dirty="0"/>
              <a:t> Monitor for medication toxicity. </a:t>
            </a:r>
          </a:p>
          <a:p>
            <a:r>
              <a:rPr lang="en-US" dirty="0"/>
              <a:t>Concurrent use of zidovudine may cause drowsiness. </a:t>
            </a:r>
          </a:p>
          <a:p>
            <a:r>
              <a:rPr lang="en-US" dirty="0"/>
              <a:t> Use with caution</a:t>
            </a:r>
          </a:p>
          <a:p>
            <a:pPr marL="0" indent="0">
              <a:buNone/>
            </a:pPr>
            <a:r>
              <a:rPr lang="en-US" dirty="0"/>
              <a:t> </a:t>
            </a:r>
            <a:r>
              <a:rPr lang="en-US" b="1" dirty="0"/>
              <a:t>Ganciclovir </a:t>
            </a:r>
          </a:p>
          <a:p>
            <a:r>
              <a:rPr lang="en-US" dirty="0"/>
              <a:t>Cytotoxic medications may cause increased toxicity. </a:t>
            </a:r>
          </a:p>
          <a:p>
            <a:r>
              <a:rPr lang="en-US" dirty="0"/>
              <a:t> Use together with caution.</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8" name="Title 1"/>
          <p:cNvSpPr>
            <a:spLocks noGrp="1"/>
          </p:cNvSpPr>
          <p:nvPr>
            <p:ph type="title"/>
          </p:nvPr>
        </p:nvSpPr>
        <p:spPr/>
        <p:txBody>
          <a:bodyPr/>
          <a:lstStyle/>
          <a:p>
            <a:r>
              <a:rPr lang="en-US" sz="2600" b="1" dirty="0">
                <a:solidFill>
                  <a:prstClr val="black"/>
                </a:solidFill>
                <a:latin typeface="Calibri" panose="020F0502020204030204"/>
                <a:ea typeface="+mn-ea"/>
                <a:cs typeface="+mn-cs"/>
              </a:rPr>
              <a:t>Nursing Administration</a:t>
            </a:r>
            <a:endParaRPr lang="en-US" b="1" dirty="0"/>
          </a:p>
        </p:txBody>
      </p:sp>
      <p:sp>
        <p:nvSpPr>
          <p:cNvPr id="1048919" name="Content Placeholder 2"/>
          <p:cNvSpPr>
            <a:spLocks noGrp="1"/>
          </p:cNvSpPr>
          <p:nvPr>
            <p:ph idx="1"/>
          </p:nvPr>
        </p:nvSpPr>
        <p:spPr/>
        <p:txBody>
          <a:bodyPr>
            <a:normAutofit fontScale="92857" lnSpcReduction="10000"/>
          </a:bodyPr>
          <a:lstStyle/>
          <a:p>
            <a:pPr marL="0" indent="0">
              <a:buNone/>
            </a:pPr>
            <a:r>
              <a:rPr lang="en-US" dirty="0"/>
              <a:t> </a:t>
            </a:r>
            <a:r>
              <a:rPr lang="en-US" b="1" dirty="0"/>
              <a:t>Acyclovir</a:t>
            </a:r>
            <a:r>
              <a:rPr lang="en-US" dirty="0"/>
              <a:t>: </a:t>
            </a:r>
          </a:p>
          <a:p>
            <a:pPr marL="0" indent="0">
              <a:buNone/>
            </a:pPr>
            <a:r>
              <a:rPr lang="en-US" dirty="0"/>
              <a:t> For topical administration, advise clients to put on rubber gloves to avoid transfer of virus to other areas of the body. </a:t>
            </a:r>
          </a:p>
          <a:p>
            <a:pPr marL="0" indent="0">
              <a:buNone/>
            </a:pPr>
            <a:r>
              <a:rPr lang="en-US" dirty="0"/>
              <a:t> Administer IV infusion slowly over 1 </a:t>
            </a:r>
            <a:r>
              <a:rPr lang="en-US" dirty="0" err="1"/>
              <a:t>hr</a:t>
            </a:r>
            <a:r>
              <a:rPr lang="en-US" dirty="0"/>
              <a:t> or longer. </a:t>
            </a:r>
          </a:p>
          <a:p>
            <a:pPr marL="0" indent="0">
              <a:buNone/>
            </a:pPr>
            <a:r>
              <a:rPr lang="en-US" dirty="0"/>
              <a:t>Inform clients to expect symptom relief but not cure. </a:t>
            </a:r>
          </a:p>
          <a:p>
            <a:pPr marL="0" indent="0">
              <a:buNone/>
            </a:pPr>
            <a:r>
              <a:rPr lang="en-US" dirty="0"/>
              <a:t> Instruct clients to wash affected area with soap and water 3 to 4 times/day and to keep the lesions dry after washing. </a:t>
            </a:r>
          </a:p>
          <a:p>
            <a:pPr marL="0" indent="0">
              <a:buNone/>
            </a:pPr>
            <a:r>
              <a:rPr lang="en-US" dirty="0"/>
              <a:t>Advise clients to refrain from sexual contact while lesions are present. </a:t>
            </a:r>
          </a:p>
          <a:p>
            <a:pPr marL="0" indent="0">
              <a:buNone/>
            </a:pPr>
            <a:r>
              <a:rPr lang="en-US" dirty="0"/>
              <a:t> Clients with healed herpetic lesions should continue to use condoms to prevent transmission of the virus. </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0" name="Title 1"/>
          <p:cNvSpPr>
            <a:spLocks noGrp="1"/>
          </p:cNvSpPr>
          <p:nvPr>
            <p:ph type="title"/>
          </p:nvPr>
        </p:nvSpPr>
        <p:spPr/>
        <p:txBody>
          <a:bodyPr/>
          <a:lstStyle/>
          <a:p>
            <a:r>
              <a:rPr lang="en-US" b="1" dirty="0"/>
              <a:t>Nursing administration</a:t>
            </a:r>
          </a:p>
        </p:txBody>
      </p:sp>
      <p:sp>
        <p:nvSpPr>
          <p:cNvPr id="1048921" name="Content Placeholder 2"/>
          <p:cNvSpPr>
            <a:spLocks noGrp="1"/>
          </p:cNvSpPr>
          <p:nvPr>
            <p:ph idx="1"/>
          </p:nvPr>
        </p:nvSpPr>
        <p:spPr/>
        <p:txBody>
          <a:bodyPr/>
          <a:lstStyle/>
          <a:p>
            <a:pPr marL="0" lvl="0" indent="0">
              <a:buNone/>
            </a:pPr>
            <a:r>
              <a:rPr lang="en-US" sz="2200" b="1" dirty="0">
                <a:solidFill>
                  <a:prstClr val="black"/>
                </a:solidFill>
              </a:rPr>
              <a:t>Ganciclovir</a:t>
            </a:r>
            <a:r>
              <a:rPr lang="en-US" sz="2200" dirty="0">
                <a:solidFill>
                  <a:prstClr val="black"/>
                </a:solidFill>
              </a:rPr>
              <a:t> </a:t>
            </a:r>
          </a:p>
          <a:p>
            <a:pPr marL="0" lvl="0" indent="0">
              <a:buNone/>
            </a:pPr>
            <a:r>
              <a:rPr lang="en-US" dirty="0">
                <a:solidFill>
                  <a:prstClr val="black"/>
                </a:solidFill>
              </a:rPr>
              <a:t> Administer IV infusion slowly, with an infusion pump, over at least 1 hr. </a:t>
            </a:r>
          </a:p>
          <a:p>
            <a:pPr marL="0" lvl="0" indent="0">
              <a:buNone/>
            </a:pPr>
            <a:r>
              <a:rPr lang="en-US" dirty="0">
                <a:solidFill>
                  <a:prstClr val="black"/>
                </a:solidFill>
              </a:rPr>
              <a:t>Administer oral medication with food. </a:t>
            </a:r>
          </a:p>
          <a:p>
            <a:pPr marL="0" lvl="0" indent="0">
              <a:buNone/>
            </a:pPr>
            <a:r>
              <a:rPr lang="en-US" dirty="0">
                <a:solidFill>
                  <a:prstClr val="black"/>
                </a:solidFill>
              </a:rPr>
              <a:t> Administer intraocular for CMV retinitis. </a:t>
            </a:r>
          </a:p>
          <a:p>
            <a:pPr marL="0" lvl="0" indent="0">
              <a:buNone/>
            </a:pPr>
            <a:r>
              <a:rPr lang="en-US" dirty="0">
                <a:solidFill>
                  <a:prstClr val="black"/>
                </a:solidFill>
              </a:rPr>
              <a:t> Instruct clients to complete the prescribed course of antimicrobial therapy, even though </a:t>
            </a:r>
            <a:r>
              <a:rPr lang="en-US" dirty="0"/>
              <a:t>symptoms may resolve before the full course is completed.</a:t>
            </a:r>
            <a:r>
              <a:rPr lang="en-US" dirty="0">
                <a:solidFill>
                  <a:prstClr val="black"/>
                </a:solidFill>
              </a:rPr>
              <a:t> </a:t>
            </a:r>
          </a:p>
          <a:p>
            <a:endParaRPr 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2" name="Title 1"/>
          <p:cNvSpPr>
            <a:spLocks noGrp="1"/>
          </p:cNvSpPr>
          <p:nvPr>
            <p:ph type="title"/>
          </p:nvPr>
        </p:nvSpPr>
        <p:spPr/>
        <p:txBody>
          <a:bodyPr/>
          <a:lstStyle/>
          <a:p>
            <a:r>
              <a:rPr lang="en-US" dirty="0"/>
              <a:t>                     Antiretroviral drugs</a:t>
            </a:r>
          </a:p>
        </p:txBody>
      </p:sp>
      <p:sp>
        <p:nvSpPr>
          <p:cNvPr id="1048923" name="Content Placeholder 2"/>
          <p:cNvSpPr>
            <a:spLocks noGrp="1"/>
          </p:cNvSpPr>
          <p:nvPr>
            <p:ph idx="1"/>
          </p:nvPr>
        </p:nvSpPr>
        <p:spPr/>
        <p:txBody>
          <a:bodyPr/>
          <a:lstStyle/>
          <a:p>
            <a:r>
              <a:rPr lang="en-US" b="1" dirty="0"/>
              <a:t> antiretroviral</a:t>
            </a:r>
            <a:r>
              <a:rPr lang="en-US" dirty="0"/>
              <a:t> therapy goal is to delay disease progression and to prolong survival by suppressing the replication of the virus.</a:t>
            </a:r>
          </a:p>
          <a:p>
            <a:r>
              <a:rPr lang="en-US" dirty="0"/>
              <a:t>Two types of antiretroviral combination are recommended for initial HIV therapy;</a:t>
            </a:r>
          </a:p>
          <a:p>
            <a:pPr marL="514350" indent="-514350">
              <a:buFont typeface="+mj-lt"/>
              <a:buAutoNum type="arabicPeriod"/>
            </a:pPr>
            <a:r>
              <a:rPr lang="en-US" dirty="0"/>
              <a:t>   </a:t>
            </a:r>
            <a:r>
              <a:rPr lang="en-US" b="1" dirty="0"/>
              <a:t>first line ; </a:t>
            </a:r>
            <a:r>
              <a:rPr lang="en-US" dirty="0"/>
              <a:t>1 NNRTI plus 2NRTI. </a:t>
            </a:r>
          </a:p>
          <a:p>
            <a:pPr marL="514350" indent="-514350">
              <a:buFont typeface="+mj-lt"/>
              <a:buAutoNum type="arabicPeriod"/>
            </a:pPr>
            <a:r>
              <a:rPr lang="en-US" b="1" dirty="0"/>
              <a:t>    second line; </a:t>
            </a:r>
            <a:r>
              <a:rPr lang="en-US" dirty="0"/>
              <a:t>1PI plus 2 NRTI.</a:t>
            </a:r>
          </a:p>
          <a:p>
            <a:pPr marL="514350" indent="-514350">
              <a:buFont typeface="+mj-lt"/>
              <a:buAutoNum type="arabicPeriod"/>
            </a:pPr>
            <a:r>
              <a:rPr lang="en-US" dirty="0"/>
              <a:t>protease inhibitors are preserved for second line</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4" name="Title 1"/>
          <p:cNvSpPr>
            <a:spLocks noGrp="1"/>
          </p:cNvSpPr>
          <p:nvPr>
            <p:ph type="title"/>
          </p:nvPr>
        </p:nvSpPr>
        <p:spPr/>
        <p:txBody>
          <a:bodyPr/>
          <a:lstStyle/>
          <a:p>
            <a:r>
              <a:rPr lang="en-US" dirty="0"/>
              <a:t>                 </a:t>
            </a:r>
            <a:r>
              <a:rPr lang="en-US" b="1" dirty="0"/>
              <a:t>five goals of ART</a:t>
            </a:r>
          </a:p>
        </p:txBody>
      </p:sp>
      <p:sp>
        <p:nvSpPr>
          <p:cNvPr id="1048925" name="Content Placeholder 2"/>
          <p:cNvSpPr>
            <a:spLocks noGrp="1"/>
          </p:cNvSpPr>
          <p:nvPr>
            <p:ph idx="1"/>
          </p:nvPr>
        </p:nvSpPr>
        <p:spPr/>
        <p:txBody>
          <a:bodyPr/>
          <a:lstStyle/>
          <a:p>
            <a:pPr marL="514350" indent="-514350">
              <a:buFont typeface="+mj-lt"/>
              <a:buAutoNum type="arabicPeriod"/>
            </a:pPr>
            <a:r>
              <a:rPr lang="en-US" dirty="0"/>
              <a:t>to reduce amount of HIV virus in the body.</a:t>
            </a:r>
          </a:p>
          <a:p>
            <a:pPr marL="514350" indent="-514350">
              <a:buFont typeface="+mj-lt"/>
              <a:buAutoNum type="arabicPeriod"/>
            </a:pPr>
            <a:r>
              <a:rPr lang="en-US" dirty="0"/>
              <a:t>Support and restore the immune system.</a:t>
            </a:r>
          </a:p>
          <a:p>
            <a:pPr marL="514350" indent="-514350">
              <a:buFont typeface="+mj-lt"/>
              <a:buAutoNum type="arabicPeriod"/>
            </a:pPr>
            <a:r>
              <a:rPr lang="en-US" dirty="0"/>
              <a:t>Improve the quality of life.</a:t>
            </a:r>
          </a:p>
          <a:p>
            <a:pPr marL="514350" indent="-514350">
              <a:buFont typeface="+mj-lt"/>
              <a:buAutoNum type="arabicPeriod"/>
            </a:pPr>
            <a:r>
              <a:rPr lang="en-US" dirty="0"/>
              <a:t>Reduce HIV related illness and deaths.</a:t>
            </a:r>
          </a:p>
          <a:p>
            <a:pPr marL="514350" indent="-514350">
              <a:buFont typeface="+mj-lt"/>
              <a:buAutoNum type="arabicPeriod"/>
            </a:pPr>
            <a:r>
              <a:rPr lang="en-US" dirty="0"/>
              <a:t>reduce general risk of transmission.</a:t>
            </a:r>
            <a:endParaRPr lang="zh-CN" altLang="en-US"/>
          </a:p>
        </p:txBody>
      </p:sp>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6" name="Title 1"/>
          <p:cNvSpPr>
            <a:spLocks noGrp="1"/>
          </p:cNvSpPr>
          <p:nvPr>
            <p:ph type="title"/>
          </p:nvPr>
        </p:nvSpPr>
        <p:spPr/>
        <p:txBody>
          <a:bodyPr/>
          <a:lstStyle/>
          <a:p>
            <a:r>
              <a:rPr lang="en-US" dirty="0"/>
              <a:t>Mechanism of action of ARVs</a:t>
            </a:r>
          </a:p>
        </p:txBody>
      </p:sp>
      <p:sp>
        <p:nvSpPr>
          <p:cNvPr id="1048927" name="Content Placeholder 2"/>
          <p:cNvSpPr>
            <a:spLocks noGrp="1"/>
          </p:cNvSpPr>
          <p:nvPr>
            <p:ph idx="1"/>
          </p:nvPr>
        </p:nvSpPr>
        <p:spPr/>
        <p:txBody>
          <a:bodyPr/>
          <a:lstStyle/>
          <a:p>
            <a:pPr marL="514350" indent="-514350">
              <a:buFont typeface="+mj-lt"/>
              <a:buAutoNum type="arabicPeriod"/>
            </a:pPr>
            <a:r>
              <a:rPr lang="en-US" dirty="0"/>
              <a:t>Block reverse transcriptase to disrupt copying of HIV genetic cord(NRTIs, NNRTIs).</a:t>
            </a:r>
          </a:p>
          <a:p>
            <a:pPr marL="514350" indent="-514350">
              <a:buFont typeface="+mj-lt"/>
              <a:buAutoNum type="arabicPeriod"/>
            </a:pPr>
            <a:r>
              <a:rPr lang="en-US" dirty="0"/>
              <a:t>Block protease enzyme, preventing maturation of new virions.(PIs).</a:t>
            </a:r>
          </a:p>
          <a:p>
            <a:pPr marL="514350" indent="-514350">
              <a:buFont typeface="+mj-lt"/>
              <a:buAutoNum type="arabicPeriod"/>
            </a:pPr>
            <a:r>
              <a:rPr lang="en-US" dirty="0"/>
              <a:t>Prevent fusion of HIV with cell membranes (fusion inhibitors).</a:t>
            </a:r>
          </a:p>
          <a:p>
            <a:pPr marL="514350" indent="-514350">
              <a:buFont typeface="+mj-lt"/>
              <a:buAutoNum type="arabicPeriod"/>
            </a:pPr>
            <a:r>
              <a:rPr lang="en-US" dirty="0"/>
              <a:t>Block CCR5 co receptor (CCR5 antagonist)</a:t>
            </a:r>
          </a:p>
        </p:txBody>
      </p:sp>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Content Placeholder 4"/>
          <p:cNvPicPr>
            <a:picLocks noGrp="1" noChangeAspect="1"/>
          </p:cNvPicPr>
          <p:nvPr>
            <p:ph idx="1"/>
          </p:nvPr>
        </p:nvPicPr>
        <p:blipFill>
          <a:blip r:embed="rId2"/>
          <a:stretch>
            <a:fillRect/>
          </a:stretch>
        </p:blipFill>
        <p:spPr>
          <a:xfrm>
            <a:off x="93785" y="105508"/>
            <a:ext cx="11758246" cy="6635261"/>
          </a:xfrm>
        </p:spPr>
      </p:pic>
    </p:spTree>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8" name="Title 1"/>
          <p:cNvSpPr>
            <a:spLocks noGrp="1"/>
          </p:cNvSpPr>
          <p:nvPr>
            <p:ph type="title"/>
          </p:nvPr>
        </p:nvSpPr>
        <p:spPr/>
        <p:txBody>
          <a:bodyPr/>
          <a:lstStyle/>
          <a:p>
            <a:r>
              <a:rPr lang="en-US" dirty="0"/>
              <a:t>                        </a:t>
            </a:r>
            <a:r>
              <a:rPr lang="en-US" b="1" dirty="0"/>
              <a:t>ZIDOVUDINE</a:t>
            </a:r>
            <a:r>
              <a:rPr lang="en-US" sz="2800" b="1" dirty="0">
                <a:solidFill>
                  <a:prstClr val="black"/>
                </a:solidFill>
                <a:latin typeface="Calibri" panose="020F0502020204030204"/>
                <a:ea typeface="+mn-ea"/>
                <a:cs typeface="+mn-cs"/>
              </a:rPr>
              <a:t>  (RETROVIR) </a:t>
            </a:r>
            <a:endParaRPr lang="en-US" b="1" dirty="0"/>
          </a:p>
        </p:txBody>
      </p:sp>
      <p:sp>
        <p:nvSpPr>
          <p:cNvPr id="1048929" name="Content Placeholder 2"/>
          <p:cNvSpPr>
            <a:spLocks noGrp="1"/>
          </p:cNvSpPr>
          <p:nvPr>
            <p:ph idx="1"/>
          </p:nvPr>
        </p:nvSpPr>
        <p:spPr/>
        <p:txBody>
          <a:bodyPr>
            <a:normAutofit fontScale="92857"/>
          </a:bodyPr>
          <a:lstStyle/>
          <a:p>
            <a:r>
              <a:rPr lang="en-US" dirty="0"/>
              <a:t> Other Medications: </a:t>
            </a:r>
          </a:p>
          <a:p>
            <a:r>
              <a:rPr lang="en-US" dirty="0"/>
              <a:t>Didanosine (Videx) </a:t>
            </a:r>
          </a:p>
          <a:p>
            <a:r>
              <a:rPr lang="en-US" dirty="0"/>
              <a:t> Stavudine (Zerit) </a:t>
            </a:r>
          </a:p>
          <a:p>
            <a:r>
              <a:rPr lang="en-US" dirty="0"/>
              <a:t> Lamivudine (Epivir) </a:t>
            </a:r>
          </a:p>
          <a:p>
            <a:r>
              <a:rPr lang="en-US" dirty="0"/>
              <a:t>Abacavir (Ziagen) </a:t>
            </a:r>
          </a:p>
          <a:p>
            <a:pPr marL="0" indent="0">
              <a:buNone/>
            </a:pPr>
            <a:r>
              <a:rPr lang="en-US" dirty="0"/>
              <a:t> </a:t>
            </a:r>
            <a:r>
              <a:rPr lang="en-US" b="1" dirty="0"/>
              <a:t>Combination Medications</a:t>
            </a:r>
            <a:r>
              <a:rPr lang="en-US" dirty="0"/>
              <a:t>: </a:t>
            </a:r>
          </a:p>
          <a:p>
            <a:pPr marL="0" indent="0">
              <a:buNone/>
            </a:pPr>
            <a:r>
              <a:rPr lang="en-US" dirty="0"/>
              <a:t> Abacavir, lamivudine zidovudine (Trizivir) </a:t>
            </a:r>
          </a:p>
          <a:p>
            <a:pPr marL="0" indent="0">
              <a:buNone/>
            </a:pPr>
            <a:r>
              <a:rPr lang="en-US" dirty="0"/>
              <a:t> Abacavir, lamivudine (Epzicom) </a:t>
            </a:r>
          </a:p>
          <a:p>
            <a:pPr marL="0" indent="0">
              <a:buNone/>
            </a:pPr>
            <a:r>
              <a:rPr lang="en-US" dirty="0"/>
              <a:t> Lamivudine, zidovudine (Combivir)</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lstStyle/>
          <a:p>
            <a:r>
              <a:rPr lang="en-US" dirty="0"/>
              <a:t>Conti.</a:t>
            </a:r>
          </a:p>
        </p:txBody>
      </p:sp>
      <p:sp>
        <p:nvSpPr>
          <p:cNvPr id="1048638" name="Content Placeholder 2"/>
          <p:cNvSpPr>
            <a:spLocks noGrp="1"/>
          </p:cNvSpPr>
          <p:nvPr>
            <p:ph idx="1"/>
          </p:nvPr>
        </p:nvSpPr>
        <p:spPr/>
        <p:txBody>
          <a:bodyPr>
            <a:normAutofit lnSpcReduction="10000"/>
          </a:bodyPr>
          <a:lstStyle/>
          <a:p>
            <a:pPr marL="0" indent="0">
              <a:buNone/>
            </a:pPr>
            <a:r>
              <a:rPr lang="en-US" dirty="0"/>
              <a:t>b) </a:t>
            </a:r>
            <a:r>
              <a:rPr lang="en-US" b="1" dirty="0"/>
              <a:t>Animal sources: these</a:t>
            </a:r>
            <a:r>
              <a:rPr lang="en-US" dirty="0"/>
              <a:t> are used to replace human chemicals that are not produced adequately due to disease or genetic problems e.g. </a:t>
            </a:r>
            <a:r>
              <a:rPr lang="en-US" b="1" dirty="0"/>
              <a:t>insulin</a:t>
            </a:r>
            <a:r>
              <a:rPr lang="en-US" dirty="0"/>
              <a:t> from pancreases of pigs and cows. </a:t>
            </a:r>
            <a:r>
              <a:rPr lang="en-US" b="1" dirty="0"/>
              <a:t>Thyroid drugs </a:t>
            </a:r>
            <a:r>
              <a:rPr lang="en-US" dirty="0"/>
              <a:t>and </a:t>
            </a:r>
            <a:r>
              <a:rPr lang="en-US" b="1" dirty="0"/>
              <a:t>growth </a:t>
            </a:r>
            <a:r>
              <a:rPr lang="en-US" dirty="0"/>
              <a:t>hormone</a:t>
            </a:r>
            <a:r>
              <a:rPr lang="en-US" b="1" dirty="0"/>
              <a:t> preparations </a:t>
            </a:r>
            <a:r>
              <a:rPr lang="en-US" dirty="0"/>
              <a:t>from animals hypothalamus. Despite these animal sources most of these products are being currently produced synthetically which  provides purer and safer products than animal sources.</a:t>
            </a:r>
          </a:p>
          <a:p>
            <a:pPr marL="0" indent="0">
              <a:buNone/>
            </a:pPr>
            <a:r>
              <a:rPr lang="en-US" dirty="0"/>
              <a:t>c)</a:t>
            </a:r>
            <a:r>
              <a:rPr lang="en-US" b="1" dirty="0"/>
              <a:t>Inorganic sources: </a:t>
            </a:r>
            <a:r>
              <a:rPr lang="en-US" dirty="0"/>
              <a:t>salts of various elements have therapeutic effect in the human body e.g., </a:t>
            </a:r>
            <a:r>
              <a:rPr lang="en-US" b="1" dirty="0"/>
              <a:t>aluminum </a:t>
            </a:r>
            <a:r>
              <a:rPr lang="en-US" dirty="0"/>
              <a:t>  ( used as antacids),</a:t>
            </a:r>
            <a:r>
              <a:rPr lang="en-US" b="1" dirty="0"/>
              <a:t>fluoride(</a:t>
            </a:r>
            <a:r>
              <a:rPr lang="en-US" dirty="0"/>
              <a:t> used to prevent dental cavities and osteoporosis), </a:t>
            </a:r>
            <a:r>
              <a:rPr lang="en-US" b="1" dirty="0"/>
              <a:t>gold( </a:t>
            </a:r>
            <a:r>
              <a:rPr lang="en-US" dirty="0"/>
              <a:t>used  for rheumatoid arthritis)</a:t>
            </a:r>
            <a:r>
              <a:rPr lang="en-US" b="1" dirty="0"/>
              <a:t>, iron( </a:t>
            </a:r>
            <a:r>
              <a:rPr lang="en-US" dirty="0"/>
              <a:t>used for anemia) and </a:t>
            </a:r>
            <a:r>
              <a:rPr lang="en-US" b="1" dirty="0"/>
              <a:t>potassium</a:t>
            </a:r>
            <a:r>
              <a:rPr lang="en-US" dirty="0"/>
              <a:t> (used in potassium K+ supplements.)</a:t>
            </a:r>
          </a:p>
          <a:p>
            <a:pPr marL="0" indent="0">
              <a:buNone/>
            </a:pPr>
            <a:endParaRPr lang="en-US"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0" name="Title 1"/>
          <p:cNvSpPr>
            <a:spLocks noGrp="1"/>
          </p:cNvSpPr>
          <p:nvPr>
            <p:ph type="title"/>
          </p:nvPr>
        </p:nvSpPr>
        <p:spPr/>
        <p:txBody>
          <a:bodyPr/>
          <a:lstStyle/>
          <a:p>
            <a:pPr marL="228600" lvl="0" indent="-228600">
              <a:spcBef>
                <a:spcPts val="1000"/>
              </a:spcBef>
            </a:pPr>
            <a:r>
              <a:rPr lang="en-US" sz="2800" b="1" dirty="0">
                <a:solidFill>
                  <a:prstClr val="black"/>
                </a:solidFill>
                <a:latin typeface="Calibri" panose="020F0502020204030204"/>
                <a:ea typeface="+mn-ea"/>
                <a:cs typeface="+mn-cs"/>
              </a:rPr>
              <a:t>Expected Pharmacological Action </a:t>
            </a:r>
            <a:r>
              <a:rPr lang="en-US" sz="2800" dirty="0">
                <a:solidFill>
                  <a:prstClr val="black"/>
                </a:solidFill>
                <a:latin typeface="Calibri" panose="020F0502020204030204"/>
                <a:ea typeface="+mn-ea"/>
                <a:cs typeface="+mn-cs"/>
              </a:rPr>
              <a:t/>
            </a:r>
            <a:br>
              <a:rPr lang="en-US" sz="2800" dirty="0">
                <a:solidFill>
                  <a:prstClr val="black"/>
                </a:solidFill>
                <a:latin typeface="Calibri" panose="020F0502020204030204"/>
                <a:ea typeface="+mn-ea"/>
                <a:cs typeface="+mn-cs"/>
              </a:rPr>
            </a:br>
            <a:endParaRPr lang="en-US" dirty="0"/>
          </a:p>
        </p:txBody>
      </p:sp>
      <p:sp>
        <p:nvSpPr>
          <p:cNvPr id="1048931" name="Content Placeholder 2"/>
          <p:cNvSpPr>
            <a:spLocks noGrp="1"/>
          </p:cNvSpPr>
          <p:nvPr>
            <p:ph idx="1"/>
          </p:nvPr>
        </p:nvSpPr>
        <p:spPr>
          <a:xfrm>
            <a:off x="838200" y="1589088"/>
            <a:ext cx="10515600" cy="4351338"/>
          </a:xfrm>
        </p:spPr>
        <p:txBody>
          <a:bodyPr/>
          <a:lstStyle/>
          <a:p>
            <a:r>
              <a:rPr lang="en-US" dirty="0"/>
              <a:t> Reduces HIV symptoms by inhibiting </a:t>
            </a:r>
            <a:r>
              <a:rPr lang="en-US" b="1" dirty="0"/>
              <a:t>DNA synthesis </a:t>
            </a:r>
            <a:r>
              <a:rPr lang="en-US" dirty="0"/>
              <a:t>and thus viral replication.</a:t>
            </a:r>
          </a:p>
          <a:p>
            <a:pPr marL="0" indent="0">
              <a:buNone/>
            </a:pPr>
            <a:r>
              <a:rPr lang="en-US" b="1" dirty="0"/>
              <a:t>Therapeutic Uses </a:t>
            </a:r>
          </a:p>
          <a:p>
            <a:r>
              <a:rPr lang="en-US" dirty="0"/>
              <a:t>Used to treat HIV infection </a:t>
            </a:r>
          </a:p>
          <a:p>
            <a:r>
              <a:rPr lang="en-US" dirty="0"/>
              <a:t> Route of Administration: Oral, IV </a:t>
            </a: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2" name="Title 1"/>
          <p:cNvSpPr>
            <a:spLocks noGrp="1"/>
          </p:cNvSpPr>
          <p:nvPr>
            <p:ph type="title"/>
          </p:nvPr>
        </p:nvSpPr>
        <p:spPr/>
        <p:txBody>
          <a:bodyPr/>
          <a:lstStyle/>
          <a:p>
            <a:r>
              <a:rPr lang="en-US" dirty="0"/>
              <a:t>Side/Adverse Effects Nursing Interventions/Client Education</a:t>
            </a:r>
          </a:p>
        </p:txBody>
      </p:sp>
      <p:sp>
        <p:nvSpPr>
          <p:cNvPr id="1048933" name="Content Placeholder 2"/>
          <p:cNvSpPr>
            <a:spLocks noGrp="1"/>
          </p:cNvSpPr>
          <p:nvPr>
            <p:ph idx="1"/>
          </p:nvPr>
        </p:nvSpPr>
        <p:spPr>
          <a:xfrm>
            <a:off x="612422" y="1690688"/>
            <a:ext cx="10515600" cy="4351338"/>
          </a:xfrm>
        </p:spPr>
        <p:txBody>
          <a:bodyPr>
            <a:normAutofit fontScale="75357" lnSpcReduction="20000"/>
          </a:bodyPr>
          <a:lstStyle/>
          <a:p>
            <a:pPr marL="0" indent="0">
              <a:buNone/>
            </a:pPr>
            <a:r>
              <a:rPr lang="en-US" b="1" dirty="0"/>
              <a:t>Suppressed bone marrow resulting in anemia, agranulocytosis (neutropenia) and thrombocytopenia </a:t>
            </a:r>
          </a:p>
          <a:p>
            <a:r>
              <a:rPr lang="en-US" dirty="0"/>
              <a:t> Monitor CBC and platelets. </a:t>
            </a:r>
          </a:p>
          <a:p>
            <a:r>
              <a:rPr lang="en-US" dirty="0"/>
              <a:t>Advise clients that transfusions may be needed.</a:t>
            </a:r>
          </a:p>
          <a:p>
            <a:pPr marL="0" indent="0">
              <a:buNone/>
            </a:pPr>
            <a:r>
              <a:rPr lang="en-US" dirty="0"/>
              <a:t> </a:t>
            </a:r>
            <a:r>
              <a:rPr lang="en-US" b="1" dirty="0"/>
              <a:t>Lactic acidosis </a:t>
            </a:r>
          </a:p>
          <a:p>
            <a:r>
              <a:rPr lang="en-US" dirty="0"/>
              <a:t> Monitor for symptoms of lactic acidosis, such as hyperventilation, nausea, and abdominal pain.</a:t>
            </a:r>
          </a:p>
          <a:p>
            <a:r>
              <a:rPr lang="en-US" dirty="0"/>
              <a:t> Pregnancy increases the risk of lactic acidosis.</a:t>
            </a:r>
          </a:p>
          <a:p>
            <a:pPr marL="0" indent="0">
              <a:buNone/>
            </a:pPr>
            <a:r>
              <a:rPr lang="en-US" dirty="0"/>
              <a:t> </a:t>
            </a:r>
            <a:r>
              <a:rPr lang="en-US" b="1" dirty="0"/>
              <a:t>Nausea, vomiting, diarrhea </a:t>
            </a:r>
          </a:p>
          <a:p>
            <a:r>
              <a:rPr lang="en-US" dirty="0"/>
              <a:t> Clients may take the medication with food to reduce gastric irritation. Monitor fluids and electrolytes.</a:t>
            </a:r>
          </a:p>
          <a:p>
            <a:pPr marL="0" indent="0">
              <a:buNone/>
            </a:pPr>
            <a:r>
              <a:rPr lang="en-US" dirty="0"/>
              <a:t> </a:t>
            </a:r>
            <a:r>
              <a:rPr lang="en-US" b="1" dirty="0"/>
              <a:t>Hepatomegaly/fatty liver </a:t>
            </a:r>
          </a:p>
          <a:p>
            <a:r>
              <a:rPr lang="en-US" dirty="0"/>
              <a:t> Monitor liver enzymes</a:t>
            </a:r>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4" name="Title 1"/>
          <p:cNvSpPr>
            <a:spLocks noGrp="1"/>
          </p:cNvSpPr>
          <p:nvPr>
            <p:ph type="title"/>
          </p:nvPr>
        </p:nvSpPr>
        <p:spPr/>
        <p:txBody>
          <a:bodyPr/>
          <a:lstStyle/>
          <a:p>
            <a:r>
              <a:rPr lang="en-US" dirty="0"/>
              <a:t>Medication/Food Interactions Nursing Interventions/Client Education</a:t>
            </a:r>
          </a:p>
        </p:txBody>
      </p:sp>
      <p:sp>
        <p:nvSpPr>
          <p:cNvPr id="1048935" name="Content Placeholder 2"/>
          <p:cNvSpPr>
            <a:spLocks noGrp="1"/>
          </p:cNvSpPr>
          <p:nvPr>
            <p:ph idx="1"/>
          </p:nvPr>
        </p:nvSpPr>
        <p:spPr/>
        <p:txBody>
          <a:bodyPr>
            <a:normAutofit fontScale="89286" lnSpcReduction="10000"/>
          </a:bodyPr>
          <a:lstStyle/>
          <a:p>
            <a:pPr marL="0" indent="0">
              <a:buNone/>
            </a:pPr>
            <a:r>
              <a:rPr lang="en-US" b="1" dirty="0"/>
              <a:t>Probenecid, valproic acid, and methadone may increase zidovudine.</a:t>
            </a:r>
            <a:r>
              <a:rPr lang="en-US" dirty="0">
                <a:solidFill>
                  <a:prstClr val="black"/>
                </a:solidFill>
              </a:rPr>
              <a:t> </a:t>
            </a:r>
          </a:p>
          <a:p>
            <a:r>
              <a:rPr lang="en-US" dirty="0">
                <a:solidFill>
                  <a:prstClr val="black"/>
                </a:solidFill>
              </a:rPr>
              <a:t>Reduce dosage </a:t>
            </a:r>
          </a:p>
          <a:p>
            <a:r>
              <a:rPr lang="en-US" dirty="0"/>
              <a:t>Monitor for medication toxicity. </a:t>
            </a:r>
          </a:p>
          <a:p>
            <a:pPr marL="0" indent="0">
              <a:buNone/>
            </a:pPr>
            <a:r>
              <a:rPr lang="en-US" b="1" dirty="0"/>
              <a:t>Ganciclovir or medications that decrease bone marrow production may further suppress bone marrow. </a:t>
            </a:r>
          </a:p>
          <a:p>
            <a:r>
              <a:rPr lang="en-US" dirty="0"/>
              <a:t>Use together with caution. </a:t>
            </a:r>
          </a:p>
          <a:p>
            <a:pPr marL="0" indent="0">
              <a:buNone/>
            </a:pPr>
            <a:r>
              <a:rPr lang="en-US" b="1" dirty="0"/>
              <a:t>Rifampin and ritonavir may reduce zidovudine levels. </a:t>
            </a:r>
          </a:p>
          <a:p>
            <a:r>
              <a:rPr lang="en-US" dirty="0"/>
              <a:t> Adjust dosage if needed.</a:t>
            </a:r>
          </a:p>
          <a:p>
            <a:pPr marL="0" indent="0">
              <a:buNone/>
            </a:pPr>
            <a:r>
              <a:rPr lang="en-US" dirty="0"/>
              <a:t> </a:t>
            </a:r>
            <a:r>
              <a:rPr lang="en-US" b="1" dirty="0"/>
              <a:t>Phenytoin may alter both medication levels</a:t>
            </a:r>
            <a:r>
              <a:rPr lang="en-US" dirty="0"/>
              <a:t>. </a:t>
            </a:r>
          </a:p>
          <a:p>
            <a:r>
              <a:rPr lang="en-US" dirty="0"/>
              <a:t> Monitor medication levels.</a:t>
            </a:r>
          </a:p>
        </p:txBody>
      </p:sp>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6" name="Title 1"/>
          <p:cNvSpPr>
            <a:spLocks noGrp="1"/>
          </p:cNvSpPr>
          <p:nvPr>
            <p:ph type="title"/>
          </p:nvPr>
        </p:nvSpPr>
        <p:spPr/>
        <p:txBody>
          <a:bodyPr/>
          <a:lstStyle/>
          <a:p>
            <a:r>
              <a:rPr lang="en-US" dirty="0"/>
              <a:t>Nursing Administration </a:t>
            </a:r>
          </a:p>
        </p:txBody>
      </p:sp>
      <p:sp>
        <p:nvSpPr>
          <p:cNvPr id="1048937" name="Content Placeholder 2"/>
          <p:cNvSpPr>
            <a:spLocks noGrp="1"/>
          </p:cNvSpPr>
          <p:nvPr>
            <p:ph idx="1"/>
          </p:nvPr>
        </p:nvSpPr>
        <p:spPr/>
        <p:txBody>
          <a:bodyPr/>
          <a:lstStyle/>
          <a:p>
            <a:r>
              <a:rPr lang="en-US" dirty="0"/>
              <a:t>Monitor for bone marrow suppression. </a:t>
            </a:r>
          </a:p>
          <a:p>
            <a:r>
              <a:rPr lang="en-US" dirty="0"/>
              <a:t>Obtain baseline CBC and platelets at the start of therapy and every 4 weeks. </a:t>
            </a:r>
          </a:p>
          <a:p>
            <a:r>
              <a:rPr lang="en-US" dirty="0"/>
              <a:t>Anemia may be treated with epoetin alfa or transfusions. </a:t>
            </a:r>
          </a:p>
          <a:p>
            <a:r>
              <a:rPr lang="en-US" dirty="0"/>
              <a:t> Neutropenia may be treated with colony-stimulating factors. </a:t>
            </a:r>
          </a:p>
          <a:p>
            <a:r>
              <a:rPr lang="en-US" dirty="0"/>
              <a:t> Advise clients to monitor for fever, sore throat, increased bleeding, bruising or fatigue. </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8" name="Title 1"/>
          <p:cNvSpPr>
            <a:spLocks noGrp="1"/>
          </p:cNvSpPr>
          <p:nvPr>
            <p:ph type="title"/>
          </p:nvPr>
        </p:nvSpPr>
        <p:spPr/>
        <p:txBody>
          <a:bodyPr/>
          <a:lstStyle/>
          <a:p>
            <a:r>
              <a:rPr lang="it-IT" dirty="0"/>
              <a:t>Non-nucleoside reverse transcriptase inhibitors (NNRTI s) </a:t>
            </a:r>
            <a:endParaRPr lang="en-US" dirty="0"/>
          </a:p>
        </p:txBody>
      </p:sp>
      <p:sp>
        <p:nvSpPr>
          <p:cNvPr id="1048939" name="Content Placeholder 2"/>
          <p:cNvSpPr>
            <a:spLocks noGrp="1"/>
          </p:cNvSpPr>
          <p:nvPr>
            <p:ph idx="1"/>
          </p:nvPr>
        </p:nvSpPr>
        <p:spPr/>
        <p:txBody>
          <a:bodyPr>
            <a:normAutofit fontScale="86071" lnSpcReduction="20000"/>
          </a:bodyPr>
          <a:lstStyle/>
          <a:p>
            <a:r>
              <a:rPr lang="en-US" dirty="0"/>
              <a:t>Select medication: delavirdine (Rescriptor), efavirenz (Sustiva) </a:t>
            </a:r>
          </a:p>
          <a:p>
            <a:r>
              <a:rPr lang="en-US" dirty="0"/>
              <a:t> Other Medications: nevirapine (Viramune), etravirine (Intelence)</a:t>
            </a:r>
          </a:p>
          <a:p>
            <a:r>
              <a:rPr lang="en-US" b="1" dirty="0"/>
              <a:t>Expected Pharmacological Action </a:t>
            </a:r>
          </a:p>
          <a:p>
            <a:r>
              <a:rPr lang="en-US" dirty="0"/>
              <a:t> NNRTIs act directly on reverse transcriptase to stop HIV reprication</a:t>
            </a:r>
          </a:p>
          <a:p>
            <a:r>
              <a:rPr lang="en-US" b="1" dirty="0"/>
              <a:t>Therapeutic Uses  </a:t>
            </a:r>
          </a:p>
          <a:p>
            <a:r>
              <a:rPr lang="en-US" dirty="0"/>
              <a:t>Primary HIV-1 infection </a:t>
            </a:r>
          </a:p>
          <a:p>
            <a:r>
              <a:rPr lang="en-US" dirty="0"/>
              <a:t> Often used in combination with other antiretroviral agents to prevent medication resistance </a:t>
            </a:r>
          </a:p>
          <a:p>
            <a:r>
              <a:rPr lang="en-US" dirty="0"/>
              <a:t> </a:t>
            </a:r>
            <a:r>
              <a:rPr lang="en-US" b="1" dirty="0"/>
              <a:t>Route of administration</a:t>
            </a:r>
            <a:r>
              <a:rPr lang="en-US" dirty="0"/>
              <a:t>:</a:t>
            </a:r>
          </a:p>
          <a:p>
            <a:r>
              <a:rPr lang="en-US" dirty="0"/>
              <a:t> Oral </a:t>
            </a:r>
          </a:p>
          <a:p>
            <a:r>
              <a:rPr lang="en-US" dirty="0"/>
              <a:t> Monitor for rash.</a:t>
            </a:r>
          </a:p>
          <a:p>
            <a:pPr marL="0" indent="0">
              <a:buNone/>
            </a:pPr>
            <a:endParaRPr lang="en-US" dirty="0"/>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0" name="Title 1"/>
          <p:cNvSpPr>
            <a:spLocks noGrp="1"/>
          </p:cNvSpPr>
          <p:nvPr>
            <p:ph type="title"/>
          </p:nvPr>
        </p:nvSpPr>
        <p:spPr/>
        <p:txBody>
          <a:bodyPr/>
          <a:lstStyle/>
          <a:p>
            <a:r>
              <a:rPr lang="en-US" sz="2400" b="1" dirty="0">
                <a:solidFill>
                  <a:prstClr val="black"/>
                </a:solidFill>
                <a:latin typeface="Calibri" panose="020F0502020204030204"/>
                <a:ea typeface="+mn-ea"/>
                <a:cs typeface="+mn-cs"/>
              </a:rPr>
              <a:t>Complications Side/Adverse Effects Nursing Interventions/Client Education</a:t>
            </a:r>
            <a:endParaRPr lang="en-US" b="1" dirty="0"/>
          </a:p>
        </p:txBody>
      </p:sp>
      <p:sp>
        <p:nvSpPr>
          <p:cNvPr id="1048941" name="Content Placeholder 2"/>
          <p:cNvSpPr>
            <a:spLocks noGrp="1"/>
          </p:cNvSpPr>
          <p:nvPr>
            <p:ph idx="1"/>
          </p:nvPr>
        </p:nvSpPr>
        <p:spPr/>
        <p:txBody>
          <a:bodyPr/>
          <a:lstStyle/>
          <a:p>
            <a:pPr marL="0" indent="0">
              <a:buNone/>
            </a:pPr>
            <a:r>
              <a:rPr lang="en-US" b="1" dirty="0"/>
              <a:t>Rash, which may become serious and lead to Steven’s-Johnson syndrome </a:t>
            </a:r>
          </a:p>
          <a:p>
            <a:r>
              <a:rPr lang="en-US" dirty="0"/>
              <a:t> Monitor for rash. </a:t>
            </a:r>
          </a:p>
          <a:p>
            <a:r>
              <a:rPr lang="en-US" dirty="0"/>
              <a:t>Treat with diphenhydramine (Benadryl), if prescribed. </a:t>
            </a:r>
          </a:p>
          <a:p>
            <a:r>
              <a:rPr lang="en-US" dirty="0"/>
              <a:t> Notify the provider for fever or blistering.</a:t>
            </a:r>
          </a:p>
          <a:p>
            <a:pPr marL="0" indent="0">
              <a:buNone/>
            </a:pPr>
            <a:r>
              <a:rPr lang="en-US" dirty="0"/>
              <a:t> </a:t>
            </a:r>
            <a:r>
              <a:rPr lang="en-US" b="1" dirty="0"/>
              <a:t>Flu-like symptoms, headache, fatigue </a:t>
            </a:r>
          </a:p>
          <a:p>
            <a:r>
              <a:rPr lang="en-US" dirty="0"/>
              <a:t> Monitor for adverse reactions. </a:t>
            </a:r>
          </a:p>
          <a:p>
            <a:r>
              <a:rPr lang="en-US" dirty="0"/>
              <a:t> Encourage rest and adequate oral fluid intake</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2" name="Content Placeholder 2"/>
          <p:cNvSpPr>
            <a:spLocks noGrp="1"/>
          </p:cNvSpPr>
          <p:nvPr>
            <p:ph idx="1"/>
          </p:nvPr>
        </p:nvSpPr>
        <p:spPr>
          <a:xfrm>
            <a:off x="259644" y="349956"/>
            <a:ext cx="11094156" cy="5827007"/>
          </a:xfrm>
        </p:spPr>
        <p:txBody>
          <a:bodyPr/>
          <a:lstStyle/>
          <a:p>
            <a:pPr marL="0" indent="0">
              <a:buNone/>
            </a:pPr>
            <a:r>
              <a:rPr lang="en-US" b="1" dirty="0">
                <a:latin typeface="Times New Roman" panose="02020603050405020304" pitchFamily="18" charset="0"/>
                <a:cs typeface="Times New Roman" panose="02020603050405020304" pitchFamily="18" charset="0"/>
              </a:rPr>
              <a:t>Contraindications/Precautions </a:t>
            </a:r>
          </a:p>
          <a:p>
            <a:r>
              <a:rPr lang="en-US" dirty="0">
                <a:latin typeface="Times New Roman" panose="02020603050405020304" pitchFamily="18" charset="0"/>
                <a:cs typeface="Times New Roman" panose="02020603050405020304" pitchFamily="18" charset="0"/>
              </a:rPr>
              <a:t> NNRTIs are Pregnancy Risk Category C. </a:t>
            </a:r>
          </a:p>
          <a:p>
            <a:r>
              <a:rPr lang="en-US" dirty="0">
                <a:latin typeface="Times New Roman" panose="02020603050405020304" pitchFamily="18" charset="0"/>
                <a:cs typeface="Times New Roman" panose="02020603050405020304" pitchFamily="18" charset="0"/>
              </a:rPr>
              <a:t>These medications are contraindicated in clients with medication hypersensitivity. </a:t>
            </a:r>
          </a:p>
          <a:p>
            <a:r>
              <a:rPr lang="en-US" dirty="0">
                <a:latin typeface="Times New Roman" panose="02020603050405020304" pitchFamily="18" charset="0"/>
                <a:cs typeface="Times New Roman" panose="02020603050405020304" pitchFamily="18" charset="0"/>
              </a:rPr>
              <a:t> Use with caution in clients who have liver disease.</a:t>
            </a: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3" name="Title 1"/>
          <p:cNvSpPr>
            <a:spLocks noGrp="1"/>
          </p:cNvSpPr>
          <p:nvPr>
            <p:ph type="title"/>
          </p:nvPr>
        </p:nvSpPr>
        <p:spPr/>
        <p:txBody>
          <a:bodyPr/>
          <a:lstStyle/>
          <a:p>
            <a:r>
              <a:rPr lang="en-US" dirty="0"/>
              <a:t>Medication/Food Interactions Nursing Interventions/Client Education</a:t>
            </a:r>
          </a:p>
        </p:txBody>
      </p:sp>
      <p:sp>
        <p:nvSpPr>
          <p:cNvPr id="1048944" name="Content Placeholder 2"/>
          <p:cNvSpPr>
            <a:spLocks noGrp="1"/>
          </p:cNvSpPr>
          <p:nvPr>
            <p:ph idx="1"/>
          </p:nvPr>
        </p:nvSpPr>
        <p:spPr>
          <a:xfrm>
            <a:off x="945444" y="1690688"/>
            <a:ext cx="10515600" cy="4351338"/>
          </a:xfrm>
        </p:spPr>
        <p:txBody>
          <a:bodyPr>
            <a:normAutofit fontScale="78929" lnSpcReduction="20000"/>
          </a:bodyPr>
          <a:lstStyle/>
          <a:p>
            <a:pPr marL="0" indent="0">
              <a:buNone/>
            </a:pPr>
            <a:r>
              <a:rPr lang="en-US" b="1" dirty="0"/>
              <a:t>Antacids may decrease absorption of delavirdine. </a:t>
            </a:r>
          </a:p>
          <a:p>
            <a:r>
              <a:rPr lang="en-US" dirty="0"/>
              <a:t> Allow 1 hr. between medications.</a:t>
            </a:r>
          </a:p>
          <a:p>
            <a:pPr marL="0" indent="0">
              <a:buNone/>
            </a:pPr>
            <a:r>
              <a:rPr lang="en-US" b="1" dirty="0"/>
              <a:t> NNRTIs may increase effects of amphetamines, antihistamines, calcium channel blockers, ergot alkaloids, quinidine, warfarin, and others. </a:t>
            </a:r>
          </a:p>
          <a:p>
            <a:r>
              <a:rPr lang="en-US" dirty="0"/>
              <a:t> Monitor for medication toxicity. </a:t>
            </a:r>
          </a:p>
          <a:p>
            <a:pPr marL="0" indent="0">
              <a:buNone/>
            </a:pPr>
            <a:r>
              <a:rPr lang="en-US" b="1" dirty="0"/>
              <a:t>Rifampin and phenytoin may cause decrease in levels of delavirdine</a:t>
            </a:r>
            <a:r>
              <a:rPr lang="en-US" dirty="0"/>
              <a:t>. </a:t>
            </a:r>
          </a:p>
          <a:p>
            <a:r>
              <a:rPr lang="en-US" dirty="0"/>
              <a:t> Do not use together.</a:t>
            </a:r>
          </a:p>
          <a:p>
            <a:pPr marL="0" indent="0">
              <a:buNone/>
            </a:pPr>
            <a:r>
              <a:rPr lang="en-US" b="1" dirty="0"/>
              <a:t>Didanosine may reduce both medications’ absorption</a:t>
            </a:r>
            <a:r>
              <a:rPr lang="en-US" dirty="0"/>
              <a:t>. </a:t>
            </a:r>
          </a:p>
          <a:p>
            <a:pPr marL="0" indent="0">
              <a:buNone/>
            </a:pPr>
            <a:r>
              <a:rPr lang="en-US" dirty="0"/>
              <a:t> Allow 1 hour between medications.</a:t>
            </a:r>
          </a:p>
          <a:p>
            <a:pPr marL="0" indent="0">
              <a:buNone/>
            </a:pPr>
            <a:r>
              <a:rPr lang="en-US" b="1" dirty="0"/>
              <a:t>NNRTIs hypotension and changes in vision</a:t>
            </a:r>
            <a:r>
              <a:rPr lang="en-US" dirty="0"/>
              <a:t>.</a:t>
            </a:r>
          </a:p>
          <a:p>
            <a:r>
              <a:rPr lang="en-US" dirty="0"/>
              <a:t>  may cause increase in sildenafil level. </a:t>
            </a:r>
          </a:p>
          <a:p>
            <a:r>
              <a:rPr lang="en-US" dirty="0"/>
              <a:t> Monitor for Use together with caution. </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5" name="Title 1"/>
          <p:cNvSpPr>
            <a:spLocks noGrp="1"/>
          </p:cNvSpPr>
          <p:nvPr>
            <p:ph type="title"/>
          </p:nvPr>
        </p:nvSpPr>
        <p:spPr>
          <a:xfrm>
            <a:off x="1097280" y="286603"/>
            <a:ext cx="10058400" cy="780197"/>
          </a:xfrm>
        </p:spPr>
        <p:txBody>
          <a:bodyPr/>
          <a:lstStyle/>
          <a:p>
            <a:r>
              <a:rPr lang="en-US" dirty="0"/>
              <a:t>                      Protease inhibitors</a:t>
            </a:r>
          </a:p>
        </p:txBody>
      </p:sp>
      <p:sp>
        <p:nvSpPr>
          <p:cNvPr id="1048946" name="Content Placeholder 2"/>
          <p:cNvSpPr>
            <a:spLocks noGrp="1"/>
          </p:cNvSpPr>
          <p:nvPr>
            <p:ph idx="1"/>
          </p:nvPr>
        </p:nvSpPr>
        <p:spPr>
          <a:xfrm>
            <a:off x="1097280" y="1066800"/>
            <a:ext cx="10058400" cy="4802294"/>
          </a:xfrm>
        </p:spPr>
        <p:txBody>
          <a:bodyPr>
            <a:noAutofit/>
          </a:bodyPr>
          <a:lstStyle/>
          <a:p>
            <a:pPr marL="0" indent="0">
              <a:buNone/>
            </a:pPr>
            <a:r>
              <a:rPr lang="en-US" sz="1800" b="1" dirty="0">
                <a:cs typeface="Times New Roman" panose="02020603050405020304" pitchFamily="18" charset="0"/>
              </a:rPr>
              <a:t>Members of this group are</a:t>
            </a:r>
            <a:r>
              <a:rPr lang="en-US" sz="1800" dirty="0">
                <a:cs typeface="Times New Roman" panose="02020603050405020304" pitchFamily="18" charset="0"/>
              </a:rPr>
              <a:t>;</a:t>
            </a:r>
          </a:p>
          <a:p>
            <a:pPr marL="0" indent="0">
              <a:buNone/>
            </a:pPr>
            <a:r>
              <a:rPr lang="en-US" sz="1800" dirty="0">
                <a:cs typeface="Times New Roman" panose="02020603050405020304" pitchFamily="18" charset="0"/>
              </a:rPr>
              <a:t> ritonavir (Norvir)  </a:t>
            </a:r>
          </a:p>
          <a:p>
            <a:pPr marL="0" indent="0">
              <a:buNone/>
            </a:pPr>
            <a:r>
              <a:rPr lang="en-US" sz="1800" dirty="0">
                <a:cs typeface="Times New Roman" panose="02020603050405020304" pitchFamily="18" charset="0"/>
              </a:rPr>
              <a:t> Saquinavir (Invirase) </a:t>
            </a:r>
          </a:p>
          <a:p>
            <a:pPr marL="0" indent="0">
              <a:buNone/>
            </a:pPr>
            <a:r>
              <a:rPr lang="en-US" sz="1800" dirty="0">
                <a:cs typeface="Times New Roman" panose="02020603050405020304" pitchFamily="18" charset="0"/>
              </a:rPr>
              <a:t>Indinavir (Crixivan) </a:t>
            </a:r>
          </a:p>
          <a:p>
            <a:pPr marL="0" indent="0">
              <a:buNone/>
            </a:pPr>
            <a:r>
              <a:rPr lang="en-US" sz="1800" dirty="0">
                <a:cs typeface="Times New Roman" panose="02020603050405020304" pitchFamily="18" charset="0"/>
              </a:rPr>
              <a:t> Amprenavir (Agenerase) </a:t>
            </a:r>
          </a:p>
          <a:p>
            <a:pPr marL="0" indent="0">
              <a:buNone/>
            </a:pPr>
            <a:r>
              <a:rPr lang="en-US" sz="1800" dirty="0">
                <a:cs typeface="Times New Roman" panose="02020603050405020304" pitchFamily="18" charset="0"/>
              </a:rPr>
              <a:t>Nelfinavir (Viracept) </a:t>
            </a:r>
          </a:p>
          <a:p>
            <a:pPr marL="0" indent="0">
              <a:buNone/>
            </a:pPr>
            <a:r>
              <a:rPr lang="en-US" sz="1800" dirty="0">
                <a:cs typeface="Times New Roman" panose="02020603050405020304" pitchFamily="18" charset="0"/>
              </a:rPr>
              <a:t> </a:t>
            </a:r>
            <a:r>
              <a:rPr lang="en-US" sz="1800" b="1" dirty="0">
                <a:cs typeface="Times New Roman" panose="02020603050405020304" pitchFamily="18" charset="0"/>
              </a:rPr>
              <a:t>Mechanism Of Action </a:t>
            </a:r>
          </a:p>
          <a:p>
            <a:pPr marL="0" indent="0">
              <a:buNone/>
            </a:pPr>
            <a:r>
              <a:rPr lang="en-US" sz="1800" dirty="0">
                <a:cs typeface="Times New Roman" panose="02020603050405020304" pitchFamily="18" charset="0"/>
              </a:rPr>
              <a:t>Protease inhibitors act against HIV-1 and HIV-2 to alter and inactivate the virus by inhibiting enzymes needed for HIV replication. </a:t>
            </a:r>
          </a:p>
          <a:p>
            <a:pPr marL="0" indent="0">
              <a:buNone/>
            </a:pPr>
            <a:r>
              <a:rPr lang="en-US" sz="1800" dirty="0">
                <a:cs typeface="Times New Roman" panose="02020603050405020304" pitchFamily="18" charset="0"/>
              </a:rPr>
              <a:t> </a:t>
            </a:r>
            <a:r>
              <a:rPr lang="en-US" sz="1800" b="1" dirty="0">
                <a:cs typeface="Times New Roman" panose="02020603050405020304" pitchFamily="18" charset="0"/>
              </a:rPr>
              <a:t>Indication</a:t>
            </a:r>
          </a:p>
          <a:p>
            <a:pPr marL="0" indent="0">
              <a:buNone/>
            </a:pPr>
            <a:r>
              <a:rPr lang="en-US" sz="1800" b="1" dirty="0">
                <a:cs typeface="Times New Roman" panose="02020603050405020304" pitchFamily="18" charset="0"/>
              </a:rPr>
              <a:t> </a:t>
            </a:r>
            <a:r>
              <a:rPr lang="en-US" sz="1800" dirty="0">
                <a:cs typeface="Times New Roman" panose="02020603050405020304" pitchFamily="18" charset="0"/>
              </a:rPr>
              <a:t>Used to treat HIV infections </a:t>
            </a:r>
          </a:p>
          <a:p>
            <a:pPr marL="0" indent="0">
              <a:buNone/>
            </a:pPr>
            <a:r>
              <a:rPr lang="en-US" sz="1800" dirty="0">
                <a:cs typeface="Times New Roman" panose="02020603050405020304" pitchFamily="18" charset="0"/>
              </a:rPr>
              <a:t>Should be used with another antiretroviral medication to reduce medication resistance</a:t>
            </a:r>
          </a:p>
          <a:p>
            <a:pPr marL="0" indent="0">
              <a:buNone/>
            </a:pPr>
            <a:r>
              <a:rPr lang="en-US" sz="1800" b="1" dirty="0">
                <a:solidFill>
                  <a:prstClr val="black"/>
                </a:solidFill>
                <a:ea typeface="+mj-ea"/>
                <a:cs typeface="Times New Roman" panose="02020603050405020304" pitchFamily="18" charset="0"/>
              </a:rPr>
              <a:t> Route of administration</a:t>
            </a:r>
            <a:r>
              <a:rPr lang="en-US" sz="1800" dirty="0">
                <a:solidFill>
                  <a:prstClr val="black"/>
                </a:solidFill>
                <a:ea typeface="+mj-ea"/>
                <a:cs typeface="Times New Roman" panose="02020603050405020304" pitchFamily="18" charset="0"/>
              </a:rPr>
              <a:t>: Oral</a:t>
            </a:r>
            <a:endParaRPr lang="en-US" sz="1800" dirty="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7"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Side/Adverse Effects Nursing Interventions/Client Education</a:t>
            </a:r>
          </a:p>
        </p:txBody>
      </p:sp>
      <p:sp>
        <p:nvSpPr>
          <p:cNvPr id="1048948" name="Content Placeholder 2"/>
          <p:cNvSpPr>
            <a:spLocks noGrp="1"/>
          </p:cNvSpPr>
          <p:nvPr>
            <p:ph idx="1"/>
          </p:nvPr>
        </p:nvSpPr>
        <p:spPr/>
        <p:txBody>
          <a:bodyPr>
            <a:normAutofit fontScale="71786" lnSpcReduction="20000"/>
          </a:bodyPr>
          <a:lstStyle/>
          <a:p>
            <a:r>
              <a:rPr lang="en-US" b="1" dirty="0">
                <a:cs typeface="Times New Roman" panose="02020603050405020304" pitchFamily="18" charset="0"/>
              </a:rPr>
              <a:t>Diabetes mellitus/hyperglycemia ;</a:t>
            </a:r>
            <a:r>
              <a:rPr lang="en-US" dirty="0">
                <a:cs typeface="Times New Roman" panose="02020603050405020304" pitchFamily="18" charset="0"/>
              </a:rPr>
              <a:t> Monitor serum glucose, </a:t>
            </a:r>
          </a:p>
          <a:p>
            <a:pPr marL="0" indent="0">
              <a:buNone/>
            </a:pPr>
            <a:r>
              <a:rPr lang="en-US" dirty="0">
                <a:cs typeface="Times New Roman" panose="02020603050405020304" pitchFamily="18" charset="0"/>
              </a:rPr>
              <a:t> Adjust diet and administer anti-diabetic medications as prescribed. Advise clients to monitor for increased thirst and urine output.</a:t>
            </a:r>
          </a:p>
          <a:p>
            <a:r>
              <a:rPr lang="en-US" dirty="0">
                <a:cs typeface="Times New Roman" panose="02020603050405020304" pitchFamily="18" charset="0"/>
              </a:rPr>
              <a:t> </a:t>
            </a:r>
            <a:r>
              <a:rPr lang="en-US" b="1" dirty="0">
                <a:cs typeface="Times New Roman" panose="02020603050405020304" pitchFamily="18" charset="0"/>
              </a:rPr>
              <a:t>hypersensitivity reaction; </a:t>
            </a:r>
          </a:p>
          <a:p>
            <a:pPr marL="0" indent="0">
              <a:buNone/>
            </a:pPr>
            <a:r>
              <a:rPr lang="en-US" dirty="0">
                <a:cs typeface="Times New Roman" panose="02020603050405020304" pitchFamily="18" charset="0"/>
              </a:rPr>
              <a:t>Monitor for rash. </a:t>
            </a:r>
          </a:p>
          <a:p>
            <a:pPr marL="0" lvl="0" indent="0">
              <a:buNone/>
            </a:pPr>
            <a:r>
              <a:rPr lang="en-US" dirty="0">
                <a:cs typeface="Times New Roman" panose="02020603050405020304" pitchFamily="18" charset="0"/>
              </a:rPr>
              <a:t>Notify the provider if rash develops. </a:t>
            </a:r>
          </a:p>
          <a:p>
            <a:r>
              <a:rPr lang="en-US" b="1" dirty="0">
                <a:solidFill>
                  <a:prstClr val="black"/>
                </a:solidFill>
                <a:cs typeface="Times New Roman" panose="02020603050405020304" pitchFamily="18" charset="0"/>
              </a:rPr>
              <a:t>Nausea </a:t>
            </a:r>
            <a:r>
              <a:rPr lang="en-US" b="1" dirty="0">
                <a:cs typeface="Times New Roman" panose="02020603050405020304" pitchFamily="18" charset="0"/>
              </a:rPr>
              <a:t>and vomiting; </a:t>
            </a:r>
            <a:r>
              <a:rPr lang="en-US" dirty="0">
                <a:cs typeface="Times New Roman" panose="02020603050405020304" pitchFamily="18" charset="0"/>
              </a:rPr>
              <a:t>Take medication with food to reduce GI effects and increase absorption.</a:t>
            </a:r>
          </a:p>
          <a:p>
            <a:r>
              <a:rPr lang="en-US" dirty="0">
                <a:cs typeface="Times New Roman" panose="02020603050405020304" pitchFamily="18" charset="0"/>
              </a:rPr>
              <a:t> </a:t>
            </a:r>
            <a:r>
              <a:rPr lang="en-US" b="1" dirty="0">
                <a:cs typeface="Times New Roman" panose="02020603050405020304" pitchFamily="18" charset="0"/>
              </a:rPr>
              <a:t>Elevated serum lipids </a:t>
            </a:r>
          </a:p>
          <a:p>
            <a:pPr marL="0" lvl="0" indent="0">
              <a:buNone/>
            </a:pPr>
            <a:r>
              <a:rPr lang="en-US" dirty="0">
                <a:cs typeface="Times New Roman" panose="02020603050405020304" pitchFamily="18" charset="0"/>
              </a:rPr>
              <a:t>Monitor for hyperlipidemia. </a:t>
            </a:r>
          </a:p>
          <a:p>
            <a:pPr marL="0" lvl="0" indent="0">
              <a:buNone/>
            </a:pPr>
            <a:r>
              <a:rPr lang="en-US" dirty="0">
                <a:cs typeface="Times New Roman" panose="02020603050405020304" pitchFamily="18" charset="0"/>
              </a:rPr>
              <a:t>Adjust diet.  </a:t>
            </a:r>
          </a:p>
          <a:p>
            <a:r>
              <a:rPr lang="en-US" b="1" dirty="0">
                <a:cs typeface="Times New Roman" panose="02020603050405020304" pitchFamily="18" charset="0"/>
              </a:rPr>
              <a:t>Thrombocytopenia, leukopenia</a:t>
            </a:r>
          </a:p>
          <a:p>
            <a:pPr marL="0" lvl="0" indent="0">
              <a:buNone/>
            </a:pPr>
            <a:r>
              <a:rPr lang="en-US" dirty="0">
                <a:cs typeface="Times New Roman" panose="02020603050405020304" pitchFamily="18" charset="0"/>
              </a:rPr>
              <a:t> Monitor CBC. Monitor for signs of infection (fever, sore throat). Monitor for bleeding, blood in stool and bruising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Title 1"/>
          <p:cNvSpPr>
            <a:spLocks noGrp="1"/>
          </p:cNvSpPr>
          <p:nvPr>
            <p:ph type="title"/>
          </p:nvPr>
        </p:nvSpPr>
        <p:spPr/>
        <p:txBody>
          <a:bodyPr/>
          <a:lstStyle/>
          <a:p>
            <a:r>
              <a:rPr lang="en-US" dirty="0"/>
              <a:t>Conti.</a:t>
            </a:r>
          </a:p>
        </p:txBody>
      </p:sp>
      <p:sp>
        <p:nvSpPr>
          <p:cNvPr id="1048640" name="Content Placeholder 2"/>
          <p:cNvSpPr>
            <a:spLocks noGrp="1"/>
          </p:cNvSpPr>
          <p:nvPr>
            <p:ph idx="1"/>
          </p:nvPr>
        </p:nvSpPr>
        <p:spPr/>
        <p:txBody>
          <a:bodyPr/>
          <a:lstStyle/>
          <a:p>
            <a:pPr marL="0" indent="0">
              <a:buNone/>
            </a:pPr>
            <a:r>
              <a:rPr lang="en-US" dirty="0"/>
              <a:t>d)</a:t>
            </a:r>
            <a:r>
              <a:rPr lang="en-US" b="1" dirty="0"/>
              <a:t>Synthetic sources: </a:t>
            </a:r>
            <a:r>
              <a:rPr lang="en-US" dirty="0"/>
              <a:t>Many drugs are developed synthetically after chemicals in plants ,animals or other environment have been screened for signs of therapeutic activity. This eliminates side effects and increases drug potency. Drugs have  genetic engineering are used to produce chemicals that have therapeutic effects.</a:t>
            </a:r>
          </a:p>
          <a:p>
            <a:pPr marL="0" indent="0">
              <a:buNone/>
            </a:pPr>
            <a:r>
              <a:rPr lang="en-US" dirty="0"/>
              <a:t>e)</a:t>
            </a:r>
            <a:r>
              <a:rPr lang="en-US" b="1" dirty="0"/>
              <a:t>Microbiological sources: </a:t>
            </a:r>
            <a:r>
              <a:rPr lang="en-US" dirty="0"/>
              <a:t>example </a:t>
            </a:r>
            <a:r>
              <a:rPr lang="en-US" dirty="0" err="1"/>
              <a:t>penicillins,tetracycline</a:t>
            </a:r>
            <a:endParaRPr lang="en-US" b="1" dirty="0"/>
          </a:p>
          <a:p>
            <a:pPr marL="0" indent="0">
              <a:buNone/>
            </a:pPr>
            <a:r>
              <a:rPr lang="en-US" dirty="0"/>
              <a:t>f)</a:t>
            </a:r>
            <a:r>
              <a:rPr lang="en-US" b="1" dirty="0"/>
              <a:t>recombinant DNA technology</a:t>
            </a:r>
          </a:p>
          <a:p>
            <a:pPr marL="0" indent="0">
              <a:buNone/>
            </a:pPr>
            <a:r>
              <a:rPr lang="en-US" dirty="0"/>
              <a:t>  </a:t>
            </a:r>
            <a:r>
              <a:rPr lang="en-US" b="1" dirty="0"/>
              <a:t>        </a:t>
            </a:r>
          </a:p>
          <a:p>
            <a:pPr marL="0" indent="0">
              <a:buNone/>
            </a:pPr>
            <a:endParaRPr lang="en-US" b="1"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9" name="Title 1"/>
          <p:cNvSpPr>
            <a:spLocks noGrp="1"/>
          </p:cNvSpPr>
          <p:nvPr>
            <p:ph type="title"/>
          </p:nvPr>
        </p:nvSpPr>
        <p:spPr/>
        <p:txBody>
          <a:bodyPr/>
          <a:lstStyle/>
          <a:p>
            <a:r>
              <a:rPr lang="en-US" dirty="0"/>
              <a:t>Medication/Food Interactions Nursing Interventions/Client Education</a:t>
            </a:r>
          </a:p>
        </p:txBody>
      </p:sp>
      <p:sp>
        <p:nvSpPr>
          <p:cNvPr id="1048950" name="Content Placeholder 2"/>
          <p:cNvSpPr>
            <a:spLocks noGrp="1"/>
          </p:cNvSpPr>
          <p:nvPr>
            <p:ph idx="1"/>
          </p:nvPr>
        </p:nvSpPr>
        <p:spPr>
          <a:xfrm>
            <a:off x="285044" y="1814337"/>
            <a:ext cx="10515600" cy="4351338"/>
          </a:xfrm>
        </p:spPr>
        <p:txBody>
          <a:bodyPr>
            <a:normAutofit fontScale="92857"/>
          </a:bodyPr>
          <a:lstStyle/>
          <a:p>
            <a:r>
              <a:rPr lang="en-US" b="1" dirty="0"/>
              <a:t>Ritonavir may cause these medications to accumulate to toxic levels: Bupropion, carbamazepine, diazepam, lidocaine, prednisone clozapine, lovastatin, simvastatin, alprazolam, and ergotamine. </a:t>
            </a:r>
          </a:p>
          <a:p>
            <a:pPr marL="0" indent="0">
              <a:buNone/>
            </a:pPr>
            <a:r>
              <a:rPr lang="en-US" dirty="0"/>
              <a:t> Avoid concurrent use.</a:t>
            </a:r>
          </a:p>
          <a:p>
            <a:r>
              <a:rPr lang="en-US" b="1" dirty="0"/>
              <a:t> Ritonavir may increase medication levels of sildenafil, tadalafil, and vardenafil. </a:t>
            </a:r>
          </a:p>
          <a:p>
            <a:pPr marL="0" indent="0">
              <a:buNone/>
            </a:pPr>
            <a:r>
              <a:rPr lang="en-US" dirty="0"/>
              <a:t> Use with caution. Dosages of these medications may need to be reduced. </a:t>
            </a:r>
          </a:p>
          <a:p>
            <a:r>
              <a:rPr lang="en-US" b="1" dirty="0"/>
              <a:t>Ritonavir decreases levels of ethynyl estradiol in oral contraceptives</a:t>
            </a:r>
            <a:r>
              <a:rPr lang="en-US" dirty="0"/>
              <a:t>.  Instruct clients to use an alternative form of birth control.</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1" name="Title 1"/>
          <p:cNvSpPr>
            <a:spLocks noGrp="1"/>
          </p:cNvSpPr>
          <p:nvPr>
            <p:ph type="title"/>
          </p:nvPr>
        </p:nvSpPr>
        <p:spPr/>
        <p:txBody>
          <a:bodyPr/>
          <a:lstStyle/>
          <a:p>
            <a:r>
              <a:rPr lang="en-US" b="1" dirty="0"/>
              <a:t>                          Entry/fusion inhibitors</a:t>
            </a:r>
          </a:p>
        </p:txBody>
      </p:sp>
      <p:sp>
        <p:nvSpPr>
          <p:cNvPr id="1048952" name="Content Placeholder 2"/>
          <p:cNvSpPr>
            <a:spLocks noGrp="1"/>
          </p:cNvSpPr>
          <p:nvPr>
            <p:ph idx="1"/>
          </p:nvPr>
        </p:nvSpPr>
        <p:spPr>
          <a:xfrm>
            <a:off x="372534" y="1577800"/>
            <a:ext cx="10597444" cy="4789664"/>
          </a:xfrm>
        </p:spPr>
        <p:txBody>
          <a:bodyPr>
            <a:normAutofit/>
          </a:bodyPr>
          <a:lstStyle/>
          <a:p>
            <a:pPr marL="0" indent="0">
              <a:buNone/>
            </a:pPr>
            <a:r>
              <a:rPr lang="en-US" b="1" dirty="0"/>
              <a:t>Enfuvirtide </a:t>
            </a:r>
            <a:r>
              <a:rPr lang="en-US" dirty="0"/>
              <a:t>this is the first antiretroviral to target the host cell attachment.</a:t>
            </a:r>
          </a:p>
          <a:p>
            <a:pPr marL="0" indent="0">
              <a:buNone/>
            </a:pPr>
            <a:r>
              <a:rPr lang="en-US" b="1" dirty="0"/>
              <a:t>Mechanism of action/pharmacodynamics</a:t>
            </a:r>
          </a:p>
          <a:p>
            <a:r>
              <a:rPr lang="en-US" dirty="0"/>
              <a:t>It inhibits fusion of the cellular and viral membranes.</a:t>
            </a:r>
          </a:p>
          <a:p>
            <a:pPr marL="0" indent="0">
              <a:buNone/>
            </a:pPr>
            <a:r>
              <a:rPr lang="en-US" b="1" dirty="0"/>
              <a:t>Pharmacokinetic</a:t>
            </a:r>
          </a:p>
          <a:p>
            <a:r>
              <a:rPr lang="en-US" dirty="0"/>
              <a:t>It is give by S.C. injection half life is 4hours.</a:t>
            </a:r>
          </a:p>
          <a:p>
            <a:pPr marL="0" indent="0">
              <a:buNone/>
            </a:pPr>
            <a:r>
              <a:rPr lang="en-US" b="1" dirty="0"/>
              <a:t>adverse effects  </a:t>
            </a:r>
          </a:p>
          <a:p>
            <a:r>
              <a:rPr lang="en-US" dirty="0"/>
              <a:t>Limited to mild injection site reactions</a:t>
            </a:r>
          </a:p>
          <a:p>
            <a:r>
              <a:rPr lang="en-US" dirty="0"/>
              <a:t>Hypersensitivity and peripheral neuropathy may occur.</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3" name="Title 1"/>
          <p:cNvSpPr>
            <a:spLocks noGrp="1"/>
          </p:cNvSpPr>
          <p:nvPr>
            <p:ph type="title"/>
          </p:nvPr>
        </p:nvSpPr>
        <p:spPr/>
        <p:txBody>
          <a:bodyPr>
            <a:normAutofit/>
          </a:bodyPr>
          <a:lstStyle/>
          <a:p>
            <a:r>
              <a:rPr lang="en-US" dirty="0"/>
              <a:t>Standard 1</a:t>
            </a:r>
            <a:r>
              <a:rPr lang="en-US" baseline="30000" dirty="0"/>
              <a:t>st</a:t>
            </a:r>
            <a:r>
              <a:rPr lang="en-US" dirty="0"/>
              <a:t> line regime for adults in Kenya</a:t>
            </a:r>
          </a:p>
        </p:txBody>
      </p:sp>
      <p:sp>
        <p:nvSpPr>
          <p:cNvPr id="1048954" name="Content Placeholder 2"/>
          <p:cNvSpPr>
            <a:spLocks noGrp="1"/>
          </p:cNvSpPr>
          <p:nvPr>
            <p:ph idx="1"/>
          </p:nvPr>
        </p:nvSpPr>
        <p:spPr/>
        <p:txBody>
          <a:bodyPr/>
          <a:lstStyle/>
          <a:p>
            <a:r>
              <a:rPr lang="en-US" dirty="0"/>
              <a:t>Stavudine (D4T)/Zidovudine (AZT)+ Lamivudine(3TC)+Nevirapine (NVP)</a:t>
            </a:r>
          </a:p>
          <a:p>
            <a:pPr marL="0" indent="0">
              <a:buNone/>
            </a:pPr>
            <a:r>
              <a:rPr lang="en-US" dirty="0"/>
              <a:t>OR</a:t>
            </a:r>
          </a:p>
          <a:p>
            <a:r>
              <a:rPr lang="en-US" dirty="0"/>
              <a:t>Stavudine (D4T)/Zidovudine (AZT) +Lamivudine (3TC)+ Efavirenz.</a:t>
            </a:r>
          </a:p>
          <a:p>
            <a:pPr marL="0" indent="0">
              <a:buNone/>
            </a:pPr>
            <a:r>
              <a:rPr lang="en-US" b="1" dirty="0"/>
              <a:t>Assignment</a:t>
            </a:r>
          </a:p>
          <a:p>
            <a:pPr marL="0" indent="0">
              <a:buNone/>
            </a:pPr>
            <a:r>
              <a:rPr lang="en-US" dirty="0"/>
              <a:t>Find out the standard 1</a:t>
            </a:r>
            <a:r>
              <a:rPr lang="en-US" baseline="30000" dirty="0"/>
              <a:t>st</a:t>
            </a:r>
            <a:r>
              <a:rPr lang="en-US" dirty="0"/>
              <a:t> line and the 2</a:t>
            </a:r>
            <a:r>
              <a:rPr lang="en-US" baseline="30000" dirty="0"/>
              <a:t>nd</a:t>
            </a:r>
            <a:r>
              <a:rPr lang="en-US" dirty="0"/>
              <a:t> line ART regime in children.</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5" name="Title 1"/>
          <p:cNvSpPr>
            <a:spLocks noGrp="1"/>
          </p:cNvSpPr>
          <p:nvPr>
            <p:ph type="title"/>
          </p:nvPr>
        </p:nvSpPr>
        <p:spPr/>
        <p:txBody>
          <a:bodyPr/>
          <a:lstStyle/>
          <a:p>
            <a:r>
              <a:rPr lang="en-US" dirty="0"/>
              <a:t> </a:t>
            </a:r>
            <a:r>
              <a:rPr lang="en-US" b="1" dirty="0"/>
              <a:t>ANALGESICS, NON STEROIDAL ANTI INFLAMMATORY DRUGS(NSAIDS)</a:t>
            </a:r>
          </a:p>
        </p:txBody>
      </p:sp>
      <p:sp>
        <p:nvSpPr>
          <p:cNvPr id="1048956" name="Content Placeholder 2"/>
          <p:cNvSpPr>
            <a:spLocks noGrp="1"/>
          </p:cNvSpPr>
          <p:nvPr>
            <p:ph idx="1"/>
          </p:nvPr>
        </p:nvSpPr>
        <p:spPr>
          <a:xfrm>
            <a:off x="863600" y="1825625"/>
            <a:ext cx="10515600" cy="4351338"/>
          </a:xfrm>
        </p:spPr>
        <p:txBody>
          <a:bodyPr>
            <a:normAutofit fontScale="93214" lnSpcReduction="10000"/>
          </a:bodyPr>
          <a:lstStyle/>
          <a:p>
            <a:r>
              <a:rPr lang="en-US" dirty="0"/>
              <a:t>Analgesics  may be defined as any member or group of drugs used to achieve analgesia, relief from </a:t>
            </a:r>
            <a:r>
              <a:rPr lang="en-US" b="1" dirty="0"/>
              <a:t>pain. </a:t>
            </a:r>
            <a:r>
              <a:rPr lang="en-US" dirty="0"/>
              <a:t>They relieve pain without causing any loss of consciousness.</a:t>
            </a:r>
          </a:p>
          <a:p>
            <a:r>
              <a:rPr lang="en-US" dirty="0"/>
              <a:t>Analgesics drug works in various ways on the periphery and the CNS.</a:t>
            </a:r>
          </a:p>
          <a:p>
            <a:r>
              <a:rPr lang="en-US" dirty="0"/>
              <a:t>NSAIDs are referred to as non narcotic analgesics or non-opioid analgesics. </a:t>
            </a:r>
          </a:p>
          <a:p>
            <a:r>
              <a:rPr lang="en-US" dirty="0"/>
              <a:t>They differ from opioids in the aspects;</a:t>
            </a:r>
          </a:p>
          <a:p>
            <a:pPr marL="0" indent="0">
              <a:buNone/>
            </a:pPr>
            <a:r>
              <a:rPr lang="en-US" dirty="0"/>
              <a:t>         -they are less potent</a:t>
            </a:r>
          </a:p>
          <a:p>
            <a:pPr marL="0" indent="0">
              <a:buNone/>
            </a:pPr>
            <a:r>
              <a:rPr lang="en-US" dirty="0"/>
              <a:t>         -fail to produce drowsiness or CNS depression</a:t>
            </a:r>
          </a:p>
          <a:p>
            <a:pPr marL="0" indent="0">
              <a:buNone/>
            </a:pPr>
            <a:r>
              <a:rPr lang="en-US" dirty="0"/>
              <a:t>         -non additive in nature</a:t>
            </a:r>
          </a:p>
          <a:p>
            <a:pPr marL="0" indent="0">
              <a:buNone/>
            </a:pPr>
            <a:r>
              <a:rPr lang="en-US" dirty="0"/>
              <a:t>         -posses anti inflammatory/antipyretic activities</a:t>
            </a:r>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7" name="Title 1"/>
          <p:cNvSpPr>
            <a:spLocks noGrp="1"/>
          </p:cNvSpPr>
          <p:nvPr>
            <p:ph type="title"/>
          </p:nvPr>
        </p:nvSpPr>
        <p:spPr/>
        <p:txBody>
          <a:bodyPr/>
          <a:lstStyle/>
          <a:p>
            <a:r>
              <a:rPr lang="en-US" dirty="0"/>
              <a:t>                 NSAIDs cont.’</a:t>
            </a:r>
          </a:p>
        </p:txBody>
      </p:sp>
      <p:sp>
        <p:nvSpPr>
          <p:cNvPr id="1048958" name="Content Placeholder 2"/>
          <p:cNvSpPr>
            <a:spLocks noGrp="1"/>
          </p:cNvSpPr>
          <p:nvPr>
            <p:ph idx="1"/>
          </p:nvPr>
        </p:nvSpPr>
        <p:spPr/>
        <p:txBody>
          <a:bodyPr>
            <a:normAutofit fontScale="85714" lnSpcReduction="10000"/>
          </a:bodyPr>
          <a:lstStyle/>
          <a:p>
            <a:r>
              <a:rPr lang="en-US" b="1" dirty="0"/>
              <a:t>1st generation NSAIDs (COX-1 and COX-2 inhibitors):</a:t>
            </a:r>
          </a:p>
          <a:p>
            <a:r>
              <a:rPr lang="en-US" dirty="0"/>
              <a:t>  Aspirin </a:t>
            </a:r>
          </a:p>
          <a:p>
            <a:r>
              <a:rPr lang="en-US" dirty="0"/>
              <a:t> Ibuprofen (Motrin, Advil) </a:t>
            </a:r>
          </a:p>
          <a:p>
            <a:r>
              <a:rPr lang="en-US" dirty="0"/>
              <a:t> Naproxen (Naprosyn) </a:t>
            </a:r>
          </a:p>
          <a:p>
            <a:r>
              <a:rPr lang="en-US" dirty="0"/>
              <a:t> Indomethacin (Indocin) </a:t>
            </a:r>
          </a:p>
          <a:p>
            <a:r>
              <a:rPr lang="en-US" dirty="0"/>
              <a:t> Diclofenac (Voltaren) </a:t>
            </a:r>
          </a:p>
          <a:p>
            <a:r>
              <a:rPr lang="en-US" dirty="0"/>
              <a:t>Ketorolac (Toradol) </a:t>
            </a:r>
          </a:p>
          <a:p>
            <a:r>
              <a:rPr lang="en-US" dirty="0"/>
              <a:t> Meloxicam (Mobic</a:t>
            </a:r>
            <a:r>
              <a:rPr lang="en-US" b="1" dirty="0"/>
              <a:t>)  </a:t>
            </a:r>
          </a:p>
          <a:p>
            <a:r>
              <a:rPr lang="en-US" b="1" dirty="0"/>
              <a:t>2nd generation NSAIDs (selective COX-2 Inhibitor</a:t>
            </a:r>
            <a:r>
              <a:rPr lang="en-US" dirty="0"/>
              <a:t>): </a:t>
            </a:r>
          </a:p>
          <a:p>
            <a:r>
              <a:rPr lang="en-US" dirty="0"/>
              <a:t> Celecoxib (Celebrex)</a:t>
            </a:r>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9" name="Content Placeholder 2"/>
          <p:cNvSpPr>
            <a:spLocks noGrp="1"/>
          </p:cNvSpPr>
          <p:nvPr>
            <p:ph idx="1"/>
          </p:nvPr>
        </p:nvSpPr>
        <p:spPr>
          <a:xfrm>
            <a:off x="838200" y="351691"/>
            <a:ext cx="10515600" cy="6213231"/>
          </a:xfrm>
        </p:spPr>
        <p:txBody>
          <a:bodyPr>
            <a:noAutofit/>
          </a:bodyPr>
          <a:lstStyle/>
          <a:p>
            <a:pPr marL="0" indent="0">
              <a:buNone/>
            </a:pPr>
            <a:r>
              <a:rPr lang="en-US" sz="2400" b="1" dirty="0"/>
              <a:t>Mechanism of action</a:t>
            </a:r>
          </a:p>
          <a:p>
            <a:r>
              <a:rPr lang="en-US" sz="2400" dirty="0">
                <a:solidFill>
                  <a:prstClr val="black"/>
                </a:solidFill>
              </a:rPr>
              <a:t>Inhibition of prostaglandin synthase, also known as cox — Inhibition of COX-1 can result in decreased platelet aggregation and kidney damage.</a:t>
            </a:r>
          </a:p>
          <a:p>
            <a:r>
              <a:rPr lang="en-US" sz="2400" dirty="0">
                <a:solidFill>
                  <a:prstClr val="black"/>
                </a:solidFill>
              </a:rPr>
              <a:t> Inhibition of COX-2 results in decreased inflammation, fever, and pain.  </a:t>
            </a:r>
          </a:p>
          <a:p>
            <a:pPr marL="0" indent="0">
              <a:buNone/>
            </a:pPr>
            <a:r>
              <a:rPr lang="en-US" sz="2400" b="1" dirty="0">
                <a:solidFill>
                  <a:prstClr val="black"/>
                </a:solidFill>
              </a:rPr>
              <a:t>Therapeutic Uses /indication ( analgesic , antipyretic, and anti inflammatory) </a:t>
            </a:r>
          </a:p>
          <a:p>
            <a:r>
              <a:rPr lang="en-US" sz="2400" dirty="0">
                <a:solidFill>
                  <a:prstClr val="black"/>
                </a:solidFill>
              </a:rPr>
              <a:t> Inflammation suppression. </a:t>
            </a:r>
          </a:p>
          <a:p>
            <a:r>
              <a:rPr lang="en-US" sz="2400" dirty="0">
                <a:solidFill>
                  <a:prstClr val="black"/>
                </a:solidFill>
              </a:rPr>
              <a:t> Analgesia for mild to moderate pain, such as with osteoarthritis and rheumatoid arthritis. </a:t>
            </a:r>
          </a:p>
          <a:p>
            <a:r>
              <a:rPr lang="en-US" sz="2400" dirty="0">
                <a:solidFill>
                  <a:prstClr val="black"/>
                </a:solidFill>
              </a:rPr>
              <a:t> Fever reduction. </a:t>
            </a:r>
          </a:p>
          <a:p>
            <a:r>
              <a:rPr lang="en-US" sz="2400" dirty="0">
                <a:solidFill>
                  <a:prstClr val="black"/>
                </a:solidFill>
              </a:rPr>
              <a:t> Dysmenorrhea. </a:t>
            </a:r>
          </a:p>
          <a:p>
            <a:r>
              <a:rPr lang="en-US" sz="2400" dirty="0">
                <a:solidFill>
                  <a:prstClr val="black"/>
                </a:solidFill>
              </a:rPr>
              <a:t> Inhibition of platelet aggregation, which protects against stroke and myocardial infarction.</a:t>
            </a:r>
            <a:r>
              <a:rPr lang="en-US" sz="2400" dirty="0"/>
              <a:t> (aspirin)</a:t>
            </a:r>
          </a:p>
          <a:p>
            <a:r>
              <a:rPr lang="en-US" sz="2400" dirty="0"/>
              <a:t>The exception of acetaminophen which is  an analgesic and antipyretic. </a:t>
            </a:r>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0" name="Title 1"/>
          <p:cNvSpPr>
            <a:spLocks noGrp="1"/>
          </p:cNvSpPr>
          <p:nvPr>
            <p:ph type="title"/>
          </p:nvPr>
        </p:nvSpPr>
        <p:spPr/>
        <p:txBody>
          <a:bodyPr/>
          <a:lstStyle/>
          <a:p>
            <a:r>
              <a:rPr lang="en-US" dirty="0"/>
              <a:t>Side/Adverse Effects Nursing Interventions/Client Education</a:t>
            </a:r>
          </a:p>
        </p:txBody>
      </p:sp>
      <p:sp>
        <p:nvSpPr>
          <p:cNvPr id="1048961" name="Content Placeholder 2"/>
          <p:cNvSpPr>
            <a:spLocks noGrp="1"/>
          </p:cNvSpPr>
          <p:nvPr>
            <p:ph idx="1"/>
          </p:nvPr>
        </p:nvSpPr>
        <p:spPr/>
        <p:txBody>
          <a:bodyPr>
            <a:normAutofit fontScale="89643" lnSpcReduction="10000"/>
          </a:bodyPr>
          <a:lstStyle/>
          <a:p>
            <a:r>
              <a:rPr lang="en-US" dirty="0"/>
              <a:t> </a:t>
            </a:r>
            <a:r>
              <a:rPr lang="en-US" b="1" dirty="0"/>
              <a:t>Gastrointestinal discomfort (dyspepsia, abdominal pain, heartburn, nausea)</a:t>
            </a:r>
          </a:p>
          <a:p>
            <a:r>
              <a:rPr lang="en-US" b="1" dirty="0"/>
              <a:t> Damage to gastric mucosa may lead to GI bleeding and perforation, especially with long-term use. </a:t>
            </a:r>
            <a:r>
              <a:rPr lang="en-US" dirty="0"/>
              <a:t>•</a:t>
            </a:r>
          </a:p>
          <a:p>
            <a:r>
              <a:rPr lang="en-US" dirty="0"/>
              <a:t>Advise clients to take medication with food or with a full glass of water or milk. </a:t>
            </a:r>
          </a:p>
          <a:p>
            <a:r>
              <a:rPr lang="en-US" dirty="0"/>
              <a:t>Advise clients to avoid alcohol. </a:t>
            </a:r>
          </a:p>
          <a:p>
            <a:r>
              <a:rPr lang="en-US" dirty="0"/>
              <a:t> Observe for signs of bleeding (passage of black or dark-colored stools, severe abdominal pain, nausea, vomiting). </a:t>
            </a:r>
          </a:p>
          <a:p>
            <a:r>
              <a:rPr lang="en-US" dirty="0"/>
              <a:t>Administer a proton pump inhibitor, such as omeprazole (Prilosec), or an H2 receptor antagonist, such as ranitidine (Zantac) to decrease the risk of ulcer formation.  Use prophylaxis agents such as misoprostol (Cytotec). </a:t>
            </a:r>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2" name="Content Placeholder 2"/>
          <p:cNvSpPr>
            <a:spLocks noGrp="1"/>
          </p:cNvSpPr>
          <p:nvPr>
            <p:ph idx="1"/>
          </p:nvPr>
        </p:nvSpPr>
        <p:spPr>
          <a:xfrm>
            <a:off x="410308" y="293077"/>
            <a:ext cx="11629292" cy="6142892"/>
          </a:xfrm>
        </p:spPr>
        <p:txBody>
          <a:bodyPr>
            <a:normAutofit fontScale="95833" lnSpcReduction="10000"/>
          </a:bodyPr>
          <a:lstStyle/>
          <a:p>
            <a:pPr marL="0" lvl="0" indent="0">
              <a:buNone/>
            </a:pPr>
            <a:r>
              <a:rPr lang="en-US" b="1" dirty="0">
                <a:solidFill>
                  <a:prstClr val="black"/>
                </a:solidFill>
              </a:rPr>
              <a:t>                                         side/adverse effects cont.’</a:t>
            </a:r>
          </a:p>
          <a:p>
            <a:pPr marL="0" lvl="0" indent="0">
              <a:buNone/>
            </a:pPr>
            <a:r>
              <a:rPr lang="en-US" sz="2400" b="1" dirty="0">
                <a:solidFill>
                  <a:prstClr val="black"/>
                </a:solidFill>
              </a:rPr>
              <a:t>Renal dysfunction (decreased urine output, weight gain from fluid retention, increased BUN and creatinine levels) </a:t>
            </a:r>
          </a:p>
          <a:p>
            <a:pPr lvl="0"/>
            <a:r>
              <a:rPr lang="en-US" sz="2400" dirty="0">
                <a:solidFill>
                  <a:prstClr val="black"/>
                </a:solidFill>
              </a:rPr>
              <a:t> Use cautiously with older adults and clients who have heart failure. </a:t>
            </a:r>
          </a:p>
          <a:p>
            <a:pPr lvl="0"/>
            <a:r>
              <a:rPr lang="en-US" sz="2400" dirty="0">
                <a:solidFill>
                  <a:prstClr val="black"/>
                </a:solidFill>
              </a:rPr>
              <a:t> Monitor I&amp;O and kidney function (BUN, creatinine). </a:t>
            </a:r>
          </a:p>
          <a:p>
            <a:pPr marL="0" lvl="0" indent="0">
              <a:buNone/>
            </a:pPr>
            <a:r>
              <a:rPr lang="en-US" sz="2400" dirty="0">
                <a:solidFill>
                  <a:prstClr val="black"/>
                </a:solidFill>
              </a:rPr>
              <a:t> </a:t>
            </a:r>
            <a:r>
              <a:rPr lang="en-US" sz="2400" b="1" dirty="0">
                <a:solidFill>
                  <a:prstClr val="black"/>
                </a:solidFill>
              </a:rPr>
              <a:t>Increased risk of heart attack and stroke (non aspirin NSAIDs) </a:t>
            </a:r>
          </a:p>
          <a:p>
            <a:pPr lvl="0"/>
            <a:r>
              <a:rPr lang="en-US" sz="2400" dirty="0">
                <a:solidFill>
                  <a:prstClr val="black"/>
                </a:solidFill>
              </a:rPr>
              <a:t> Use the smallest effective dose for clients with known cardiovascular disease. </a:t>
            </a:r>
          </a:p>
          <a:p>
            <a:pPr lvl="0"/>
            <a:r>
              <a:rPr lang="en-US" sz="2400" dirty="0">
                <a:solidFill>
                  <a:prstClr val="black"/>
                </a:solidFill>
              </a:rPr>
              <a:t>Salicylism may occur with aspirin. Signs and symptoms include tinnitus, sweating, headache and dizziness, and respiratory alkalosis. </a:t>
            </a:r>
          </a:p>
          <a:p>
            <a:pPr lvl="0"/>
            <a:r>
              <a:rPr lang="en-US" sz="2400" dirty="0">
                <a:solidFill>
                  <a:prstClr val="black"/>
                </a:solidFill>
              </a:rPr>
              <a:t> Advise clients to notify the provider and to stop taking aspirin if symptoms occur. </a:t>
            </a:r>
          </a:p>
          <a:p>
            <a:pPr lvl="0"/>
            <a:r>
              <a:rPr lang="en-US" sz="2400" dirty="0">
                <a:solidFill>
                  <a:prstClr val="black"/>
                </a:solidFill>
              </a:rPr>
              <a:t> </a:t>
            </a:r>
            <a:r>
              <a:rPr lang="en-US" sz="2400" dirty="0" err="1">
                <a:solidFill>
                  <a:prstClr val="black"/>
                </a:solidFill>
              </a:rPr>
              <a:t>Reyer</a:t>
            </a:r>
            <a:r>
              <a:rPr lang="en-US" sz="2400" dirty="0">
                <a:solidFill>
                  <a:prstClr val="black"/>
                </a:solidFill>
              </a:rPr>
              <a:t> syndrome is rare, but serious in childhood. </a:t>
            </a:r>
          </a:p>
          <a:p>
            <a:pPr lvl="0"/>
            <a:r>
              <a:rPr lang="en-US" sz="2400" dirty="0">
                <a:solidFill>
                  <a:prstClr val="black"/>
                </a:solidFill>
              </a:rPr>
              <a:t>This occurs when aspirin is used for fever reduction in children who have a viral illness, such as chickenpox or influenza </a:t>
            </a:r>
          </a:p>
          <a:p>
            <a:pPr lvl="0"/>
            <a:r>
              <a:rPr lang="en-US" sz="2400" dirty="0">
                <a:solidFill>
                  <a:prstClr val="black"/>
                </a:solidFill>
              </a:rPr>
              <a:t> Advise clients to avoid giving aspirin when a child has a viral illness, such as chickenpox or influenza. </a:t>
            </a: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3" name="Title 1"/>
          <p:cNvSpPr>
            <a:spLocks noGrp="1"/>
          </p:cNvSpPr>
          <p:nvPr>
            <p:ph type="title"/>
          </p:nvPr>
        </p:nvSpPr>
        <p:spPr/>
        <p:txBody>
          <a:bodyPr/>
          <a:lstStyle/>
          <a:p>
            <a:r>
              <a:rPr lang="en-US" b="1" dirty="0"/>
              <a:t>Complication and adverse effects cont.’</a:t>
            </a:r>
          </a:p>
        </p:txBody>
      </p:sp>
      <p:sp>
        <p:nvSpPr>
          <p:cNvPr id="1048964" name="Content Placeholder 2"/>
          <p:cNvSpPr>
            <a:spLocks noGrp="1"/>
          </p:cNvSpPr>
          <p:nvPr>
            <p:ph idx="1"/>
          </p:nvPr>
        </p:nvSpPr>
        <p:spPr/>
        <p:txBody>
          <a:bodyPr>
            <a:normAutofit fontScale="89643"/>
          </a:bodyPr>
          <a:lstStyle/>
          <a:p>
            <a:pPr marL="0" indent="0">
              <a:buNone/>
            </a:pPr>
            <a:r>
              <a:rPr lang="en-US" sz="3500" b="1" dirty="0"/>
              <a:t>Aspirin toxicity</a:t>
            </a:r>
            <a:r>
              <a:rPr lang="en-US" b="1" dirty="0"/>
              <a:t> </a:t>
            </a:r>
          </a:p>
          <a:p>
            <a:r>
              <a:rPr lang="en-US" dirty="0"/>
              <a:t> Aspirin toxicity should be managed as a medical emergency in the hospital. </a:t>
            </a:r>
          </a:p>
          <a:p>
            <a:pPr marL="0" indent="0">
              <a:buNone/>
            </a:pPr>
            <a:r>
              <a:rPr lang="en-US" b="1" dirty="0"/>
              <a:t>Therapy includes:</a:t>
            </a:r>
          </a:p>
          <a:p>
            <a:r>
              <a:rPr lang="en-US" dirty="0"/>
              <a:t> Cooling with tepid water. </a:t>
            </a:r>
          </a:p>
          <a:p>
            <a:r>
              <a:rPr lang="en-US" dirty="0"/>
              <a:t>Correction of dehydration and electrolyte imbalance with IV fluids. </a:t>
            </a:r>
          </a:p>
          <a:p>
            <a:r>
              <a:rPr lang="en-US" dirty="0"/>
              <a:t> Reversal of acidosis and promotion of salicylate excretion with bicarbonate. </a:t>
            </a:r>
          </a:p>
          <a:p>
            <a:r>
              <a:rPr lang="en-US" dirty="0"/>
              <a:t> Gastric lavage  Activated charcoal may also be given to decrease absorption. </a:t>
            </a:r>
          </a:p>
          <a:p>
            <a:r>
              <a:rPr lang="en-US" dirty="0"/>
              <a:t> Hemodialysis may be indicated.</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5" name="Title 1"/>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Contraindications for aspirin and other 1st generation NSAIDs include</a:t>
            </a:r>
            <a:endParaRPr lang="en-US" sz="3600" dirty="0"/>
          </a:p>
        </p:txBody>
      </p:sp>
      <p:sp>
        <p:nvSpPr>
          <p:cNvPr id="1048966" name="Content Placeholder 2"/>
          <p:cNvSpPr>
            <a:spLocks noGrp="1"/>
          </p:cNvSpPr>
          <p:nvPr>
            <p:ph idx="1"/>
          </p:nvPr>
        </p:nvSpPr>
        <p:spPr/>
        <p:txBody>
          <a:bodyPr>
            <a:normAutofit fontScale="44773" lnSpcReduction="20000"/>
          </a:bodyPr>
          <a:lstStyle/>
          <a:p>
            <a:r>
              <a:rPr lang="en-US" sz="4400" dirty="0"/>
              <a:t> Pregnancy (Pregnancy Risk Category D) </a:t>
            </a:r>
          </a:p>
          <a:p>
            <a:r>
              <a:rPr lang="en-US" sz="4400" dirty="0"/>
              <a:t> Peptic ulcer disease </a:t>
            </a:r>
          </a:p>
          <a:p>
            <a:r>
              <a:rPr lang="en-US" sz="4400" dirty="0"/>
              <a:t>Bleeding disorders such as hemophilia, vitamin K deficiency </a:t>
            </a:r>
          </a:p>
          <a:p>
            <a:r>
              <a:rPr lang="en-US" sz="4400" dirty="0"/>
              <a:t> Hypersensitivity to aspirin and other NSAIDs </a:t>
            </a:r>
          </a:p>
          <a:p>
            <a:r>
              <a:rPr lang="en-US" sz="4400" dirty="0"/>
              <a:t> Children with chickenpox or influenza (aspirin) </a:t>
            </a:r>
          </a:p>
          <a:p>
            <a:r>
              <a:rPr lang="en-US" sz="4400" dirty="0"/>
              <a:t> Use NSAIDs cautiously in older adults, clients who smoke cigarettes, and in clients with H. pylori infection, hypovolemia, asthma, chronic urticaria, and/or a history of alcoholism. </a:t>
            </a:r>
          </a:p>
          <a:p>
            <a:r>
              <a:rPr lang="en-US" sz="4400" dirty="0"/>
              <a:t> Celecoxib is contraindicated in clients with allergy to sulfonamides. </a:t>
            </a:r>
          </a:p>
          <a:p>
            <a:r>
              <a:rPr lang="en-US" sz="4400" dirty="0"/>
              <a:t> Ketorolac is contraindicated in clients with advanced renal dysfunction</a:t>
            </a:r>
          </a:p>
          <a:p>
            <a:r>
              <a:rPr lang="en-US" sz="4400" dirty="0"/>
              <a:t> Use should be no longer than five days because of the risk for kidney damage. </a:t>
            </a:r>
          </a:p>
          <a:p>
            <a:r>
              <a:rPr lang="en-US" sz="4400" dirty="0"/>
              <a:t> 2nd generation NSAIDs should be used cautiously in clients who have known cardiovascular disease.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pPr algn="just"/>
            <a:r>
              <a:rPr lang="en-US" dirty="0"/>
              <a:t>                                 </a:t>
            </a:r>
            <a:r>
              <a:rPr lang="en-US" b="1" dirty="0">
                <a:latin typeface="Times New Roman" panose="02020603050405020304" pitchFamily="18" charset="0"/>
                <a:cs typeface="Times New Roman" panose="02020603050405020304" pitchFamily="18" charset="0"/>
              </a:rPr>
              <a:t>Objective</a:t>
            </a:r>
          </a:p>
        </p:txBody>
      </p:sp>
      <p:sp>
        <p:nvSpPr>
          <p:cNvPr id="1048606" name="Content Placeholder 2"/>
          <p:cNvSpPr>
            <a:spLocks noGrp="1"/>
          </p:cNvSpPr>
          <p:nvPr>
            <p:ph idx="1"/>
          </p:nvPr>
        </p:nvSpPr>
        <p:spPr/>
        <p:txBody>
          <a:bodyPr/>
          <a:lstStyle/>
          <a:p>
            <a:pPr marL="0" indent="0">
              <a:buNone/>
            </a:pPr>
            <a:endParaRPr lang="en-US" dirty="0"/>
          </a:p>
          <a:p>
            <a:pPr marL="0" indent="0">
              <a:buNone/>
            </a:pPr>
            <a:r>
              <a:rPr lang="en-US" sz="3200" dirty="0">
                <a:latin typeface="Times New Roman" panose="02020603050405020304" pitchFamily="18" charset="0"/>
                <a:cs typeface="Times New Roman" panose="02020603050405020304" pitchFamily="18" charset="0"/>
              </a:rPr>
              <a:t>By the end of this unit the learner should be able to administer drugs safely in  the management of patients and to promote health and prevent illness.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Title 1"/>
          <p:cNvSpPr>
            <a:spLocks noGrp="1"/>
          </p:cNvSpPr>
          <p:nvPr>
            <p:ph type="title"/>
          </p:nvPr>
        </p:nvSpPr>
        <p:spPr/>
        <p:txBody>
          <a:bodyPr/>
          <a:lstStyle/>
          <a:p>
            <a:r>
              <a:rPr lang="en-US" dirty="0"/>
              <a:t>                           </a:t>
            </a:r>
            <a:r>
              <a:rPr lang="en-US" b="1" dirty="0"/>
              <a:t>uses of drugs</a:t>
            </a:r>
          </a:p>
        </p:txBody>
      </p:sp>
      <p:sp>
        <p:nvSpPr>
          <p:cNvPr id="1048645" name="Content Placeholder 2"/>
          <p:cNvSpPr>
            <a:spLocks noGrp="1"/>
          </p:cNvSpPr>
          <p:nvPr>
            <p:ph idx="1"/>
          </p:nvPr>
        </p:nvSpPr>
        <p:spPr>
          <a:xfrm>
            <a:off x="838200" y="1939925"/>
            <a:ext cx="10515600" cy="4351338"/>
          </a:xfrm>
        </p:spPr>
        <p:txBody>
          <a:bodyPr/>
          <a:lstStyle/>
          <a:p>
            <a:pPr marL="571500" indent="-571500">
              <a:buFont typeface="+mj-lt"/>
              <a:buAutoNum type="arabicPeriod"/>
            </a:pPr>
            <a:r>
              <a:rPr lang="en-US" b="1" dirty="0"/>
              <a:t>curative: </a:t>
            </a:r>
            <a:r>
              <a:rPr lang="en-US" dirty="0"/>
              <a:t>this is the primary therapy e.g. in treating infections or auxiliary therapy  e.g. application of anaesthetic medication.</a:t>
            </a:r>
          </a:p>
          <a:p>
            <a:pPr marL="571500" indent="-571500">
              <a:buFont typeface="+mj-lt"/>
              <a:buAutoNum type="arabicPeriod"/>
            </a:pPr>
            <a:r>
              <a:rPr lang="en-US" b="1" dirty="0"/>
              <a:t>suppress signs and symptoms</a:t>
            </a:r>
            <a:r>
              <a:rPr lang="en-US" dirty="0"/>
              <a:t>, hence improve quality of life without attaining cure e.g. anti diabetics.</a:t>
            </a:r>
          </a:p>
          <a:p>
            <a:pPr marL="514350" indent="-514350">
              <a:buFont typeface="+mj-lt"/>
              <a:buAutoNum type="arabicPeriod"/>
            </a:pPr>
            <a:r>
              <a:rPr lang="en-US" b="1" dirty="0"/>
              <a:t> prevent/prophylaxis- </a:t>
            </a:r>
            <a:r>
              <a:rPr lang="en-US" dirty="0"/>
              <a:t>this could be primary e.g. use of vaccines to prevent one from getting a disease or secondary to stop progression of an existing disease.</a:t>
            </a:r>
          </a:p>
          <a:p>
            <a:pPr marL="571500" indent="-571500">
              <a:buFont typeface="+mj-lt"/>
              <a:buAutoNum type="arabicPeriod"/>
            </a:pPr>
            <a:r>
              <a:rPr lang="en-US" b="1" dirty="0"/>
              <a:t>diagnosis-</a:t>
            </a:r>
            <a:r>
              <a:rPr lang="en-US" dirty="0"/>
              <a:t> for instance the use of tuberculin test to diagnose PTB</a:t>
            </a:r>
            <a:endParaRPr lang="en-US" b="1"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7" name="Title 1"/>
          <p:cNvSpPr>
            <a:spLocks noGrp="1"/>
          </p:cNvSpPr>
          <p:nvPr>
            <p:ph type="title"/>
          </p:nvPr>
        </p:nvSpPr>
        <p:spPr/>
        <p:txBody>
          <a:bodyPr/>
          <a:lstStyle/>
          <a:p>
            <a:r>
              <a:rPr lang="en-US" dirty="0"/>
              <a:t>                            </a:t>
            </a:r>
            <a:r>
              <a:rPr lang="en-US" b="1" dirty="0"/>
              <a:t>acetaminophen</a:t>
            </a:r>
          </a:p>
        </p:txBody>
      </p:sp>
      <p:sp>
        <p:nvSpPr>
          <p:cNvPr id="1048968" name="Content Placeholder 2"/>
          <p:cNvSpPr>
            <a:spLocks noGrp="1"/>
          </p:cNvSpPr>
          <p:nvPr>
            <p:ph idx="1"/>
          </p:nvPr>
        </p:nvSpPr>
        <p:spPr/>
        <p:txBody>
          <a:bodyPr/>
          <a:lstStyle/>
          <a:p>
            <a:pPr marL="0" indent="0">
              <a:buNone/>
            </a:pPr>
            <a:r>
              <a:rPr lang="en-US" b="1" dirty="0"/>
              <a:t>Mechanism Of  Action</a:t>
            </a:r>
            <a:r>
              <a:rPr lang="en-US" dirty="0"/>
              <a:t>;</a:t>
            </a:r>
          </a:p>
          <a:p>
            <a:r>
              <a:rPr lang="en-US" dirty="0"/>
              <a:t> Acetaminophen slows the production of prostaglandins in the central nervous system.  </a:t>
            </a:r>
          </a:p>
          <a:p>
            <a:pPr marL="0" indent="0">
              <a:buNone/>
            </a:pPr>
            <a:r>
              <a:rPr lang="en-US" b="1" dirty="0"/>
              <a:t>Therapeutic Uses </a:t>
            </a:r>
          </a:p>
          <a:p>
            <a:r>
              <a:rPr lang="en-US" dirty="0"/>
              <a:t>Analgesic (relief of pain) effect </a:t>
            </a:r>
          </a:p>
          <a:p>
            <a:r>
              <a:rPr lang="en-US" dirty="0"/>
              <a:t>Antipyretic (reduction of fever) effects</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9"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complications Side/Adverse Effects Nursing Interventions/Client Education</a:t>
            </a:r>
            <a:endParaRPr lang="en-US" dirty="0"/>
          </a:p>
        </p:txBody>
      </p:sp>
      <p:sp>
        <p:nvSpPr>
          <p:cNvPr id="1048970" name="Content Placeholder 2"/>
          <p:cNvSpPr>
            <a:spLocks noGrp="1"/>
          </p:cNvSpPr>
          <p:nvPr>
            <p:ph idx="1"/>
          </p:nvPr>
        </p:nvSpPr>
        <p:spPr/>
        <p:txBody>
          <a:bodyPr>
            <a:normAutofit fontScale="96429"/>
          </a:bodyPr>
          <a:lstStyle/>
          <a:p>
            <a:pPr marL="0" indent="0">
              <a:buNone/>
            </a:pPr>
            <a:r>
              <a:rPr lang="en-US" b="1" dirty="0"/>
              <a:t>Acute toxicity </a:t>
            </a:r>
            <a:r>
              <a:rPr lang="en-US" dirty="0"/>
              <a:t>that results in </a:t>
            </a:r>
            <a:r>
              <a:rPr lang="en-US" b="1" dirty="0"/>
              <a:t>liver damage </a:t>
            </a:r>
            <a:r>
              <a:rPr lang="en-US" dirty="0"/>
              <a:t>with early symptoms of nausea, vomiting, diarrhea, sweating, and abdominal discomfort progressing to, </a:t>
            </a:r>
            <a:r>
              <a:rPr lang="en-US" b="1" dirty="0"/>
              <a:t>hepatic failure</a:t>
            </a:r>
            <a:r>
              <a:rPr lang="en-US" dirty="0"/>
              <a:t>, </a:t>
            </a:r>
            <a:r>
              <a:rPr lang="en-US" b="1" dirty="0"/>
              <a:t>coma </a:t>
            </a:r>
            <a:r>
              <a:rPr lang="en-US" dirty="0"/>
              <a:t>and </a:t>
            </a:r>
            <a:r>
              <a:rPr lang="en-US" b="1" dirty="0"/>
              <a:t>death </a:t>
            </a:r>
          </a:p>
          <a:p>
            <a:r>
              <a:rPr lang="en-US" dirty="0"/>
              <a:t> Advise clients to take acetaminophen as prescribed and not to exceed 4 g/day. </a:t>
            </a:r>
          </a:p>
          <a:p>
            <a:r>
              <a:rPr lang="en-US" dirty="0"/>
              <a:t> Administer the antidote</a:t>
            </a:r>
            <a:r>
              <a:rPr lang="en-US" b="1" dirty="0"/>
              <a:t>, acetylcysteine </a:t>
            </a:r>
            <a:r>
              <a:rPr lang="en-US" dirty="0"/>
              <a:t>(Mucomyst).</a:t>
            </a:r>
          </a:p>
          <a:p>
            <a:pPr marL="0" indent="0">
              <a:buNone/>
            </a:pPr>
            <a:r>
              <a:rPr lang="en-US" dirty="0"/>
              <a:t> </a:t>
            </a:r>
            <a:r>
              <a:rPr lang="en-US" b="1" dirty="0"/>
              <a:t>Contraindications/Precautions </a:t>
            </a:r>
          </a:p>
          <a:p>
            <a:r>
              <a:rPr lang="en-US" dirty="0"/>
              <a:t>Use cautiously in clients who consume three or more alcoholic drinks/day and those taking warfarin (interferes with metabolism).</a:t>
            </a: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1"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Medication/Food Interactions Nursing Interventions/Client Education</a:t>
            </a:r>
            <a:endParaRPr lang="en-US" b="1" dirty="0"/>
          </a:p>
        </p:txBody>
      </p:sp>
      <p:sp>
        <p:nvSpPr>
          <p:cNvPr id="1048972" name="Content Placeholder 2"/>
          <p:cNvSpPr>
            <a:spLocks noGrp="1"/>
          </p:cNvSpPr>
          <p:nvPr>
            <p:ph idx="1"/>
          </p:nvPr>
        </p:nvSpPr>
        <p:spPr/>
        <p:txBody>
          <a:bodyPr>
            <a:normAutofit fontScale="92857"/>
          </a:bodyPr>
          <a:lstStyle/>
          <a:p>
            <a:pPr marL="0" indent="0">
              <a:buNone/>
            </a:pPr>
            <a:r>
              <a:rPr lang="en-US" b="1" dirty="0"/>
              <a:t>Alcohol increases the risk of liver damage. </a:t>
            </a:r>
          </a:p>
          <a:p>
            <a:r>
              <a:rPr lang="en-US" dirty="0"/>
              <a:t> Advise clients about the potential risk of liver damage with consumption of alcohol. </a:t>
            </a:r>
          </a:p>
          <a:p>
            <a:pPr marL="0" indent="0">
              <a:buNone/>
            </a:pPr>
            <a:r>
              <a:rPr lang="en-US" b="1" dirty="0"/>
              <a:t>Acetaminophen slows metabolism of warfarin (Coumadin)  </a:t>
            </a:r>
            <a:r>
              <a:rPr lang="en-US" dirty="0"/>
              <a:t> leading to increased levels of warfarin. </a:t>
            </a:r>
          </a:p>
          <a:p>
            <a:r>
              <a:rPr lang="en-US" dirty="0"/>
              <a:t>This places clients at risk for bleeding. </a:t>
            </a:r>
          </a:p>
          <a:p>
            <a:r>
              <a:rPr lang="en-US" dirty="0"/>
              <a:t> Instruct clients to observe for signs of bleeding (bruising, petechiae, hematuria). </a:t>
            </a:r>
          </a:p>
          <a:p>
            <a:r>
              <a:rPr lang="en-US" dirty="0"/>
              <a:t> Monitor prothrombin time and INR levels and adjust dosages of warfarin accordingly</a:t>
            </a: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3" name="Title 1"/>
          <p:cNvSpPr>
            <a:spLocks noGrp="1"/>
          </p:cNvSpPr>
          <p:nvPr>
            <p:ph type="title"/>
          </p:nvPr>
        </p:nvSpPr>
        <p:spPr/>
        <p:txBody>
          <a:bodyPr/>
          <a:lstStyle/>
          <a:p>
            <a:r>
              <a:rPr lang="en-US" b="1" dirty="0"/>
              <a:t>Opioid analgesics/narcotic analgesics</a:t>
            </a:r>
          </a:p>
        </p:txBody>
      </p:sp>
      <p:sp>
        <p:nvSpPr>
          <p:cNvPr id="1048974" name="Content Placeholder 2"/>
          <p:cNvSpPr>
            <a:spLocks noGrp="1"/>
          </p:cNvSpPr>
          <p:nvPr>
            <p:ph idx="1"/>
          </p:nvPr>
        </p:nvSpPr>
        <p:spPr/>
        <p:txBody>
          <a:bodyPr/>
          <a:lstStyle/>
          <a:p>
            <a:pPr marL="0" indent="0">
              <a:buNone/>
            </a:pPr>
            <a:r>
              <a:rPr lang="en-US" sz="1800" dirty="0">
                <a:solidFill>
                  <a:prstClr val="black"/>
                </a:solidFill>
              </a:rPr>
              <a:t>● </a:t>
            </a:r>
            <a:r>
              <a:rPr lang="en-US" dirty="0">
                <a:solidFill>
                  <a:prstClr val="black"/>
                </a:solidFill>
              </a:rPr>
              <a:t>Opioids are classified as agonists, agonist-antagonists, and antagonist.</a:t>
            </a:r>
          </a:p>
          <a:p>
            <a:pPr marL="0" indent="0">
              <a:buNone/>
            </a:pPr>
            <a:r>
              <a:rPr lang="en-US" dirty="0"/>
              <a:t> </a:t>
            </a:r>
            <a:r>
              <a:rPr lang="en-US" b="1" dirty="0"/>
              <a:t>Opioid Agonists </a:t>
            </a:r>
          </a:p>
          <a:p>
            <a:r>
              <a:rPr lang="en-US" dirty="0"/>
              <a:t> morphine sulfate </a:t>
            </a:r>
          </a:p>
          <a:p>
            <a:r>
              <a:rPr lang="en-US" dirty="0"/>
              <a:t>  Fentanyl (Sublimaze, Duragesic) </a:t>
            </a:r>
          </a:p>
          <a:p>
            <a:r>
              <a:rPr lang="en-US" dirty="0"/>
              <a:t> Meperidine (Demerol) </a:t>
            </a:r>
          </a:p>
          <a:p>
            <a:r>
              <a:rPr lang="en-US" dirty="0"/>
              <a:t> Methadone (Dolophine) </a:t>
            </a:r>
          </a:p>
          <a:p>
            <a:r>
              <a:rPr lang="en-US" dirty="0"/>
              <a:t> Codeine, oxycodone (OxyContin)</a:t>
            </a:r>
            <a:endParaRPr lang="en-US" dirty="0">
              <a:solidFill>
                <a:prstClr val="black"/>
              </a:solidFill>
            </a:endParaRPr>
          </a:p>
        </p:txBody>
      </p:sp>
      <p:sp>
        <p:nvSpPr>
          <p:cNvPr id="1048975" name="Rectangle 3"/>
          <p:cNvSpPr/>
          <p:nvPr/>
        </p:nvSpPr>
        <p:spPr>
          <a:xfrm>
            <a:off x="3048000" y="3105835"/>
            <a:ext cx="6096000" cy="369332"/>
          </a:xfrm>
          <a:prstGeom prst="rect">
            <a:avLst/>
          </a:prstGeom>
        </p:spPr>
        <p:txBody>
          <a:bodyPr>
            <a:spAutoFit/>
          </a:bodyPr>
          <a:lstStyle/>
          <a:p>
            <a:r>
              <a:rPr lang="en-US" dirty="0"/>
              <a:t>.</a:t>
            </a: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6" name="Title 1"/>
          <p:cNvSpPr>
            <a:spLocks noGrp="1"/>
          </p:cNvSpPr>
          <p:nvPr>
            <p:ph type="title"/>
          </p:nvPr>
        </p:nvSpPr>
        <p:spPr/>
        <p:txBody>
          <a:bodyPr/>
          <a:lstStyle/>
          <a:p>
            <a:r>
              <a:rPr lang="en-US" dirty="0"/>
              <a:t>                                                                                   </a:t>
            </a:r>
            <a:r>
              <a:rPr lang="en-US" b="1" dirty="0"/>
              <a:t>Mechanism of action</a:t>
            </a:r>
          </a:p>
        </p:txBody>
      </p:sp>
      <p:sp>
        <p:nvSpPr>
          <p:cNvPr id="1048977" name="Content Placeholder 2"/>
          <p:cNvSpPr>
            <a:spLocks noGrp="1"/>
          </p:cNvSpPr>
          <p:nvPr>
            <p:ph idx="1"/>
          </p:nvPr>
        </p:nvSpPr>
        <p:spPr/>
        <p:txBody>
          <a:bodyPr>
            <a:normAutofit fontScale="96429"/>
          </a:bodyPr>
          <a:lstStyle/>
          <a:p>
            <a:r>
              <a:rPr lang="en-US" dirty="0"/>
              <a:t>Opioid agonist produce analgesia by binding to specific proteins-coupled receptors that are located in the brain and the spinal cord regions involved in the transmission  and modulation of pain</a:t>
            </a:r>
          </a:p>
          <a:p>
            <a:pPr marL="0" indent="0">
              <a:buNone/>
            </a:pPr>
            <a:r>
              <a:rPr lang="en-US" b="1" dirty="0"/>
              <a:t>Indication/Therapeutic Uses </a:t>
            </a:r>
          </a:p>
          <a:p>
            <a:r>
              <a:rPr lang="en-US" dirty="0"/>
              <a:t>Relief of moderate to severe pain </a:t>
            </a:r>
            <a:r>
              <a:rPr lang="en-US" b="1" dirty="0"/>
              <a:t>(postoperative, myocardial infarction, cancer</a:t>
            </a:r>
            <a:r>
              <a:rPr lang="en-US" dirty="0"/>
              <a:t>) </a:t>
            </a:r>
          </a:p>
          <a:p>
            <a:r>
              <a:rPr lang="en-US" dirty="0"/>
              <a:t>Sedation </a:t>
            </a:r>
          </a:p>
          <a:p>
            <a:r>
              <a:rPr lang="en-US" dirty="0"/>
              <a:t> Reduction of bowel motility </a:t>
            </a:r>
          </a:p>
          <a:p>
            <a:r>
              <a:rPr lang="en-US" dirty="0"/>
              <a:t> Codeine: cough suppression</a:t>
            </a:r>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8" name="Content Placeholder 2"/>
          <p:cNvSpPr>
            <a:spLocks noGrp="1"/>
          </p:cNvSpPr>
          <p:nvPr>
            <p:ph idx="1"/>
          </p:nvPr>
        </p:nvSpPr>
        <p:spPr>
          <a:xfrm>
            <a:off x="838200" y="257908"/>
            <a:ext cx="10515600" cy="6283569"/>
          </a:xfrm>
        </p:spPr>
        <p:txBody>
          <a:bodyPr>
            <a:normAutofit/>
          </a:bodyPr>
          <a:lstStyle/>
          <a:p>
            <a:pPr marL="0" indent="0">
              <a:buNone/>
            </a:pPr>
            <a:r>
              <a:rPr lang="en-US" dirty="0"/>
              <a:t>                          </a:t>
            </a:r>
            <a:r>
              <a:rPr lang="en-US" sz="3200" b="1" dirty="0"/>
              <a:t>route of administration</a:t>
            </a:r>
          </a:p>
          <a:p>
            <a:r>
              <a:rPr lang="en-US" dirty="0"/>
              <a:t> Morphine sulfate – Oral, subcutaneous, IM, rectal, IV, epidural, and intrathecal </a:t>
            </a:r>
            <a:endParaRPr lang="en-US" b="1" dirty="0"/>
          </a:p>
          <a:p>
            <a:r>
              <a:rPr lang="en-US" dirty="0"/>
              <a:t> Fentanyl (Sublimaze, Duragesic) – IV, IM, transmucosal and transdermal </a:t>
            </a:r>
          </a:p>
          <a:p>
            <a:r>
              <a:rPr lang="en-US" dirty="0"/>
              <a:t> Meperidine (Demerol) – Oral, subcutaneous IM, and IV </a:t>
            </a:r>
          </a:p>
          <a:p>
            <a:r>
              <a:rPr lang="en-US" dirty="0"/>
              <a:t>Codeine – Oral, subcutaneous IM, and IV </a:t>
            </a:r>
          </a:p>
          <a:p>
            <a:r>
              <a:rPr lang="en-US" dirty="0"/>
              <a:t> Methadone (Dolophine) – Oral, subcutaneous, and IM </a:t>
            </a:r>
          </a:p>
          <a:p>
            <a:r>
              <a:rPr lang="en-US" dirty="0"/>
              <a:t> Oxycodone (OxyContin) – Oral, rectal </a:t>
            </a:r>
          </a:p>
          <a:p>
            <a:r>
              <a:rPr lang="en-US" dirty="0"/>
              <a:t> Hydromorphone (Dilaudid) – Oral, subcutaneous, IM, IV</a:t>
            </a:r>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9" name="Content Placeholder 2"/>
          <p:cNvSpPr>
            <a:spLocks noGrp="1"/>
          </p:cNvSpPr>
          <p:nvPr>
            <p:ph idx="1"/>
          </p:nvPr>
        </p:nvSpPr>
        <p:spPr>
          <a:xfrm>
            <a:off x="838200" y="246185"/>
            <a:ext cx="10515600" cy="6365630"/>
          </a:xfrm>
        </p:spPr>
        <p:txBody>
          <a:bodyPr>
            <a:normAutofit fontScale="85357" lnSpcReduction="10000"/>
          </a:bodyPr>
          <a:lstStyle/>
          <a:p>
            <a:pPr marL="0" indent="0">
              <a:buNone/>
            </a:pPr>
            <a:r>
              <a:rPr lang="en-US" sz="4400" b="1" dirty="0">
                <a:solidFill>
                  <a:prstClr val="black"/>
                </a:solidFill>
                <a:latin typeface="Calibri Light" panose="020F0302020204030204"/>
                <a:ea typeface="+mj-ea"/>
                <a:cs typeface="+mj-cs"/>
              </a:rPr>
              <a:t>Side/Adverse Effects Nursing Interventions/Client Education  (morphine sulphate)</a:t>
            </a:r>
            <a:endParaRPr lang="en-US" b="1" dirty="0"/>
          </a:p>
          <a:p>
            <a:pPr marL="0" indent="0">
              <a:buNone/>
            </a:pPr>
            <a:r>
              <a:rPr lang="en-US" b="1" dirty="0"/>
              <a:t>Respiratory depression. </a:t>
            </a:r>
          </a:p>
          <a:p>
            <a:r>
              <a:rPr lang="en-US" dirty="0"/>
              <a:t> Monitor the client’s vital signs. </a:t>
            </a:r>
          </a:p>
          <a:p>
            <a:r>
              <a:rPr lang="en-US" dirty="0"/>
              <a:t> Stop opioids if the client’s respiratory rate is less than 12/ min, and then notify the provider. </a:t>
            </a:r>
          </a:p>
          <a:p>
            <a:r>
              <a:rPr lang="en-US" dirty="0"/>
              <a:t> Have </a:t>
            </a:r>
            <a:r>
              <a:rPr lang="en-US" b="1" dirty="0"/>
              <a:t>naloxone (Narcan) </a:t>
            </a:r>
            <a:r>
              <a:rPr lang="en-US" dirty="0"/>
              <a:t>and resuscitation equipment available. </a:t>
            </a:r>
          </a:p>
          <a:p>
            <a:r>
              <a:rPr lang="en-US" dirty="0"/>
              <a:t> Avoid the use of opioids with CNS depressant medications (barbiturates, benzodiazepines, and consumption of alcohol). </a:t>
            </a:r>
          </a:p>
          <a:p>
            <a:pPr marL="0" indent="0">
              <a:buNone/>
            </a:pPr>
            <a:r>
              <a:rPr lang="en-US" b="1" dirty="0"/>
              <a:t>Constipation </a:t>
            </a:r>
          </a:p>
          <a:p>
            <a:r>
              <a:rPr lang="en-US" dirty="0"/>
              <a:t> Increased fluid intake and physical activity. </a:t>
            </a:r>
          </a:p>
          <a:p>
            <a:r>
              <a:rPr lang="en-US" dirty="0"/>
              <a:t>Administer a stimulant laxative, such as Bisacodyl (Dulcolax), to counteract decreased bowel motility, or a stool softener, such as docusate sodium (Colace), to prevent constipation.</a:t>
            </a: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0" name="Content Placeholder 2"/>
          <p:cNvSpPr>
            <a:spLocks noGrp="1"/>
          </p:cNvSpPr>
          <p:nvPr>
            <p:ph idx="1"/>
          </p:nvPr>
        </p:nvSpPr>
        <p:spPr>
          <a:xfrm>
            <a:off x="867507" y="257908"/>
            <a:ext cx="10498015" cy="6260123"/>
          </a:xfrm>
        </p:spPr>
        <p:txBody>
          <a:bodyPr>
            <a:noAutofit/>
          </a:bodyPr>
          <a:lstStyle/>
          <a:p>
            <a:pPr marL="0" indent="0">
              <a:buNone/>
            </a:pPr>
            <a:r>
              <a:rPr lang="en-US" sz="2400" b="1" dirty="0">
                <a:solidFill>
                  <a:prstClr val="black"/>
                </a:solidFill>
              </a:rPr>
              <a:t>                                                   Side/ adverse effects cont.’</a:t>
            </a:r>
          </a:p>
          <a:p>
            <a:pPr marL="0" indent="0">
              <a:buNone/>
            </a:pPr>
            <a:r>
              <a:rPr lang="en-US" sz="2400" b="1" dirty="0">
                <a:solidFill>
                  <a:prstClr val="black"/>
                </a:solidFill>
              </a:rPr>
              <a:t>Orthostatic hypotension </a:t>
            </a:r>
          </a:p>
          <a:p>
            <a:r>
              <a:rPr lang="en-US" sz="2400" dirty="0">
                <a:solidFill>
                  <a:prstClr val="black"/>
                </a:solidFill>
              </a:rPr>
              <a:t> Advise clients to sit or lie down if symptoms of lightheadedness or dizziness occur. </a:t>
            </a:r>
          </a:p>
          <a:p>
            <a:r>
              <a:rPr lang="en-US" sz="2400" dirty="0">
                <a:solidFill>
                  <a:prstClr val="black"/>
                </a:solidFill>
              </a:rPr>
              <a:t> Avoid sudden changes in position by slowly moving clients from a lying to a sitting or standing position. </a:t>
            </a:r>
          </a:p>
          <a:p>
            <a:r>
              <a:rPr lang="en-US" sz="2400" dirty="0">
                <a:solidFill>
                  <a:prstClr val="black"/>
                </a:solidFill>
              </a:rPr>
              <a:t> Provide assistance with ambulation as needed.</a:t>
            </a:r>
          </a:p>
          <a:p>
            <a:pPr marL="0" indent="0">
              <a:buNone/>
            </a:pPr>
            <a:r>
              <a:rPr lang="en-US" sz="2400" dirty="0">
                <a:solidFill>
                  <a:prstClr val="black"/>
                </a:solidFill>
              </a:rPr>
              <a:t> </a:t>
            </a:r>
            <a:r>
              <a:rPr lang="en-US" sz="2400" b="1" dirty="0">
                <a:solidFill>
                  <a:prstClr val="black"/>
                </a:solidFill>
              </a:rPr>
              <a:t>Urinary retention </a:t>
            </a:r>
          </a:p>
          <a:p>
            <a:r>
              <a:rPr lang="en-US" sz="2400" dirty="0">
                <a:solidFill>
                  <a:prstClr val="black"/>
                </a:solidFill>
              </a:rPr>
              <a:t> Advise clients to void every 4 hr. </a:t>
            </a:r>
          </a:p>
          <a:p>
            <a:r>
              <a:rPr lang="en-US" sz="2400" dirty="0">
                <a:solidFill>
                  <a:prstClr val="black"/>
                </a:solidFill>
              </a:rPr>
              <a:t>Monitor I&amp;O. </a:t>
            </a:r>
          </a:p>
          <a:p>
            <a:r>
              <a:rPr lang="en-US" sz="2400" dirty="0">
                <a:solidFill>
                  <a:prstClr val="black"/>
                </a:solidFill>
              </a:rPr>
              <a:t> Assess the client’s bladder for distention by palpating the lower abdomen area every 4 to 6 hr. side and adverse effects</a:t>
            </a:r>
            <a:endParaRPr lang="en-US" sz="2400"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1" name="Title 1"/>
          <p:cNvSpPr>
            <a:spLocks noGrp="1"/>
          </p:cNvSpPr>
          <p:nvPr>
            <p:ph type="title"/>
          </p:nvPr>
        </p:nvSpPr>
        <p:spPr/>
        <p:txBody>
          <a:bodyPr/>
          <a:lstStyle/>
          <a:p>
            <a:r>
              <a:rPr lang="en-US" dirty="0"/>
              <a:t>Adverse effects cont.’</a:t>
            </a:r>
          </a:p>
        </p:txBody>
      </p:sp>
      <p:sp>
        <p:nvSpPr>
          <p:cNvPr id="1048982" name="Content Placeholder 2"/>
          <p:cNvSpPr>
            <a:spLocks noGrp="1"/>
          </p:cNvSpPr>
          <p:nvPr>
            <p:ph idx="1"/>
          </p:nvPr>
        </p:nvSpPr>
        <p:spPr/>
        <p:txBody>
          <a:bodyPr>
            <a:normAutofit fontScale="86071" lnSpcReduction="20000"/>
          </a:bodyPr>
          <a:lstStyle/>
          <a:p>
            <a:pPr marL="0" indent="0">
              <a:buNone/>
            </a:pPr>
            <a:r>
              <a:rPr lang="en-US" b="1" dirty="0"/>
              <a:t>Cough suppression </a:t>
            </a:r>
          </a:p>
          <a:p>
            <a:pPr marL="0" indent="0">
              <a:buNone/>
            </a:pPr>
            <a:r>
              <a:rPr lang="en-US" dirty="0"/>
              <a:t> Advise clients to cough at regular intervals to prevent accumulation of secretions in the airway. </a:t>
            </a:r>
          </a:p>
          <a:p>
            <a:pPr marL="0" indent="0">
              <a:buNone/>
            </a:pPr>
            <a:r>
              <a:rPr lang="en-US" dirty="0"/>
              <a:t> Auscultate the client’s lungs for crackles, and instruct clients to increase intake of fluid to liquefy secretions.</a:t>
            </a:r>
          </a:p>
          <a:p>
            <a:pPr marL="0" indent="0">
              <a:buNone/>
            </a:pPr>
            <a:r>
              <a:rPr lang="en-US" b="1" dirty="0"/>
              <a:t> Sedation </a:t>
            </a:r>
          </a:p>
          <a:p>
            <a:pPr marL="0" indent="0">
              <a:buNone/>
            </a:pPr>
            <a:r>
              <a:rPr lang="en-US" dirty="0"/>
              <a:t> Advise clients to avoid hazardous activities such as driving or operating heavy machinery.</a:t>
            </a:r>
          </a:p>
          <a:p>
            <a:pPr marL="0" indent="0">
              <a:buNone/>
            </a:pPr>
            <a:r>
              <a:rPr lang="en-US" dirty="0"/>
              <a:t> </a:t>
            </a:r>
            <a:r>
              <a:rPr lang="en-US" b="1" dirty="0"/>
              <a:t>Biliary colic </a:t>
            </a:r>
          </a:p>
          <a:p>
            <a:pPr marL="0" indent="0">
              <a:buNone/>
            </a:pPr>
            <a:r>
              <a:rPr lang="en-US" dirty="0"/>
              <a:t> Avoid giving morphine to clients who have a history of biliary colic. Use meperidine as an alternative.</a:t>
            </a:r>
          </a:p>
          <a:p>
            <a:pPr marL="0" indent="0">
              <a:buNone/>
            </a:pPr>
            <a:r>
              <a:rPr lang="en-US" dirty="0"/>
              <a:t> </a:t>
            </a:r>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3" name="Title 1"/>
          <p:cNvSpPr>
            <a:spLocks noGrp="1"/>
          </p:cNvSpPr>
          <p:nvPr>
            <p:ph type="title"/>
          </p:nvPr>
        </p:nvSpPr>
        <p:spPr/>
        <p:txBody>
          <a:bodyPr/>
          <a:lstStyle/>
          <a:p>
            <a:endParaRPr lang="en-US"/>
          </a:p>
        </p:txBody>
      </p:sp>
      <p:sp>
        <p:nvSpPr>
          <p:cNvPr id="1048984" name="Content Placeholder 2"/>
          <p:cNvSpPr>
            <a:spLocks noGrp="1"/>
          </p:cNvSpPr>
          <p:nvPr>
            <p:ph idx="1"/>
          </p:nvPr>
        </p:nvSpPr>
        <p:spPr/>
        <p:txBody>
          <a:bodyPr/>
          <a:lstStyle/>
          <a:p>
            <a:pPr marL="0" lvl="0" indent="0">
              <a:buNone/>
            </a:pPr>
            <a:r>
              <a:rPr lang="en-US" b="1" dirty="0">
                <a:solidFill>
                  <a:prstClr val="black"/>
                </a:solidFill>
              </a:rPr>
              <a:t>Emesis </a:t>
            </a:r>
          </a:p>
          <a:p>
            <a:r>
              <a:rPr lang="en-US" dirty="0">
                <a:solidFill>
                  <a:prstClr val="black"/>
                </a:solidFill>
              </a:rPr>
              <a:t> Administer an antiemetic such as promethazine (Phenergan).</a:t>
            </a:r>
          </a:p>
          <a:p>
            <a:pPr marL="0" lvl="0" indent="0">
              <a:buNone/>
            </a:pPr>
            <a:r>
              <a:rPr lang="en-US" b="1" dirty="0">
                <a:solidFill>
                  <a:prstClr val="black"/>
                </a:solidFill>
              </a:rPr>
              <a:t>Opioid overdose </a:t>
            </a:r>
            <a:r>
              <a:rPr lang="en-US" dirty="0">
                <a:solidFill>
                  <a:prstClr val="black"/>
                </a:solidFill>
              </a:rPr>
              <a:t>triad of coma, respiratory depression, and pinpoint pupils </a:t>
            </a:r>
          </a:p>
          <a:p>
            <a:r>
              <a:rPr lang="en-US" dirty="0">
                <a:solidFill>
                  <a:prstClr val="black"/>
                </a:solidFill>
              </a:rPr>
              <a:t> Monitor the client’s vital signs. </a:t>
            </a:r>
          </a:p>
          <a:p>
            <a:r>
              <a:rPr lang="en-US" dirty="0">
                <a:solidFill>
                  <a:prstClr val="black"/>
                </a:solidFill>
              </a:rPr>
              <a:t>Provide mechanical ventilation. </a:t>
            </a:r>
          </a:p>
          <a:p>
            <a:r>
              <a:rPr lang="en-US" dirty="0">
                <a:solidFill>
                  <a:prstClr val="black"/>
                </a:solidFill>
              </a:rPr>
              <a:t> Administer opioid antagonists, such as naloxone (Narcan) or nalmefene (Revex)</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Title 1"/>
          <p:cNvSpPr>
            <a:spLocks noGrp="1"/>
          </p:cNvSpPr>
          <p:nvPr>
            <p:ph type="title"/>
          </p:nvPr>
        </p:nvSpPr>
        <p:spPr/>
        <p:txBody>
          <a:bodyPr/>
          <a:lstStyle/>
          <a:p>
            <a:r>
              <a:rPr lang="en-US" dirty="0"/>
              <a:t>                     </a:t>
            </a:r>
            <a:r>
              <a:rPr lang="en-US" b="1" dirty="0"/>
              <a:t>drug nomenclature</a:t>
            </a:r>
          </a:p>
        </p:txBody>
      </p:sp>
      <p:sp>
        <p:nvSpPr>
          <p:cNvPr id="1048647" name="Content Placeholder 2"/>
          <p:cNvSpPr>
            <a:spLocks noGrp="1"/>
          </p:cNvSpPr>
          <p:nvPr>
            <p:ph idx="1"/>
          </p:nvPr>
        </p:nvSpPr>
        <p:spPr/>
        <p:txBody>
          <a:bodyPr>
            <a:normAutofit fontScale="85000" lnSpcReduction="20000"/>
          </a:bodyPr>
          <a:lstStyle/>
          <a:p>
            <a:pPr marL="0" indent="0">
              <a:buNone/>
            </a:pPr>
            <a:r>
              <a:rPr lang="en-US" dirty="0"/>
              <a:t>Nomenclature is the   systematic naming of drugs especially pharmaceutical drug</a:t>
            </a:r>
          </a:p>
          <a:p>
            <a:pPr marL="0" indent="0">
              <a:buNone/>
            </a:pPr>
            <a:r>
              <a:rPr lang="en-US" dirty="0"/>
              <a:t>Drugs in majority of circumstances have three types of names.</a:t>
            </a:r>
          </a:p>
          <a:p>
            <a:pPr marL="514350" indent="-514350">
              <a:buFont typeface="+mj-lt"/>
              <a:buAutoNum type="arabicPeriod"/>
            </a:pPr>
            <a:r>
              <a:rPr lang="en-US" dirty="0"/>
              <a:t>i)</a:t>
            </a:r>
            <a:r>
              <a:rPr lang="en-US" b="1" dirty="0"/>
              <a:t>Chemical/molecular/ scientific  name: </a:t>
            </a:r>
            <a:r>
              <a:rPr lang="en-US" dirty="0"/>
              <a:t>this is the chemical/molecular structure of a drug. It states the structure in terms of  atoms and molecules accompanied by a diagram of the chemical structure. Most useful to a few technically trained personnel e.g. chemist or research pharmacist the names are unsuitable for general use since they are long. e.g. </a:t>
            </a:r>
            <a:r>
              <a:rPr lang="en-US" b="1" dirty="0"/>
              <a:t>acetyl-p-amino-phenol  </a:t>
            </a:r>
            <a:r>
              <a:rPr lang="en-US" dirty="0"/>
              <a:t>is for </a:t>
            </a:r>
            <a:r>
              <a:rPr lang="en-US" b="1" dirty="0"/>
              <a:t>paracetamol </a:t>
            </a:r>
            <a:r>
              <a:rPr lang="en-US" dirty="0"/>
              <a:t>or</a:t>
            </a:r>
            <a:r>
              <a:rPr lang="en-US" b="1" dirty="0"/>
              <a:t> acetaminophen</a:t>
            </a:r>
          </a:p>
          <a:p>
            <a:pPr marL="514350" indent="-514350">
              <a:buFont typeface="+mj-lt"/>
              <a:buAutoNum type="arabicPeriod"/>
            </a:pPr>
            <a:r>
              <a:rPr lang="en-US" dirty="0"/>
              <a:t>ii)</a:t>
            </a:r>
            <a:r>
              <a:rPr lang="en-US" b="1" dirty="0"/>
              <a:t>generic/non-proprietary/approved name; </a:t>
            </a:r>
            <a:r>
              <a:rPr lang="en-US" dirty="0"/>
              <a:t>this is the abbreviated and approved name. it is the official medical name assigned by the producer in collaboration  with the food and drugs board and nomenclature committee. The generic name can be used by any interested party and it removes confusion of giving several names to the same drug regardless of who manufactures them once they have the same chemical structure. A  generic name is not capitalized e.g. </a:t>
            </a:r>
            <a:r>
              <a:rPr lang="en-US" b="1" dirty="0"/>
              <a:t>acetylsalicylic acid</a:t>
            </a:r>
            <a:r>
              <a:rPr lang="en-US" dirty="0"/>
              <a:t> commonly known as </a:t>
            </a:r>
            <a:r>
              <a:rPr lang="en-US" b="1" dirty="0"/>
              <a:t>aspirin,</a:t>
            </a:r>
          </a:p>
          <a:p>
            <a:pPr marL="0" indent="0">
              <a:buNone/>
            </a:pPr>
            <a:endParaRPr lang="en-US" dirty="0"/>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5" name="Title 1"/>
          <p:cNvSpPr>
            <a:spLocks noGrp="1"/>
          </p:cNvSpPr>
          <p:nvPr>
            <p:ph type="title"/>
          </p:nvPr>
        </p:nvSpPr>
        <p:spPr/>
        <p:txBody>
          <a:bodyPr>
            <a:normAutofit/>
          </a:bodyPr>
          <a:lstStyle/>
          <a:p>
            <a:r>
              <a:rPr lang="en-US" sz="3200" b="1" dirty="0">
                <a:solidFill>
                  <a:prstClr val="black"/>
                </a:solidFill>
                <a:latin typeface="Calibri" panose="020F0502020204030204"/>
                <a:ea typeface="+mn-ea"/>
                <a:cs typeface="+mn-cs"/>
              </a:rPr>
              <a:t>Contraindications/Precautions</a:t>
            </a:r>
            <a:endParaRPr lang="en-US" sz="3200" b="1" dirty="0"/>
          </a:p>
        </p:txBody>
      </p:sp>
      <p:sp>
        <p:nvSpPr>
          <p:cNvPr id="1048986" name="Content Placeholder 2"/>
          <p:cNvSpPr>
            <a:spLocks noGrp="1"/>
          </p:cNvSpPr>
          <p:nvPr>
            <p:ph idx="1"/>
          </p:nvPr>
        </p:nvSpPr>
        <p:spPr/>
        <p:txBody>
          <a:bodyPr/>
          <a:lstStyle/>
          <a:p>
            <a:r>
              <a:rPr lang="en-US" dirty="0"/>
              <a:t> Morphine is contraindicated after biliary tract surgery. </a:t>
            </a:r>
          </a:p>
          <a:p>
            <a:r>
              <a:rPr lang="en-US" dirty="0"/>
              <a:t> Morphine is contraindicated for premature infants during and after delivery because of respiratory depressant effects. </a:t>
            </a:r>
          </a:p>
          <a:p>
            <a:r>
              <a:rPr lang="en-US" dirty="0"/>
              <a:t> Meperidine is contraindicated for clients with renal failure because of the accumulation of normeperidine, which can result in seizures and neurotoxicity. </a:t>
            </a:r>
          </a:p>
          <a:p>
            <a:pPr marL="0" indent="0">
              <a:buNone/>
            </a:pPr>
            <a:r>
              <a:rPr lang="en-US" dirty="0"/>
              <a:t> </a:t>
            </a:r>
            <a:r>
              <a:rPr lang="en-US" b="1" dirty="0"/>
              <a:t>Use cautiously with: </a:t>
            </a:r>
            <a:r>
              <a:rPr lang="en-US" dirty="0"/>
              <a:t>Clients who have asthma, emphysema, and/or head injuries; infants, and older adults.</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7" name="Title 1"/>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Use cautiously with:</a:t>
            </a:r>
            <a:endParaRPr lang="en-US" sz="3600" dirty="0"/>
          </a:p>
        </p:txBody>
      </p:sp>
      <p:sp>
        <p:nvSpPr>
          <p:cNvPr id="1048988" name="Content Placeholder 2"/>
          <p:cNvSpPr>
            <a:spLocks noGrp="1"/>
          </p:cNvSpPr>
          <p:nvPr>
            <p:ph idx="1"/>
          </p:nvPr>
        </p:nvSpPr>
        <p:spPr/>
        <p:txBody>
          <a:bodyPr>
            <a:normAutofit fontScale="89643" lnSpcReduction="10000"/>
          </a:bodyPr>
          <a:lstStyle/>
          <a:p>
            <a:r>
              <a:rPr lang="en-US" dirty="0"/>
              <a:t>Clients who have asthma, emphysema, and/or head injuries; infants, and older adult clients (risk of respiratory depression). </a:t>
            </a:r>
          </a:p>
          <a:p>
            <a:r>
              <a:rPr lang="en-US" dirty="0"/>
              <a:t> Clients who are pregnant (risk of physical dependence of the fetus). </a:t>
            </a:r>
          </a:p>
          <a:p>
            <a:r>
              <a:rPr lang="en-US" dirty="0"/>
              <a:t> Clients in labor (risk of respiratory depression in the newborn and inhibition of labor by decreasing uterine contractions) </a:t>
            </a:r>
          </a:p>
          <a:p>
            <a:r>
              <a:rPr lang="en-US" dirty="0"/>
              <a:t>Clients who are extremely obese (greater risk for prolonged side effects because of the accumulation of medication that is metabolized at a slower rate) </a:t>
            </a:r>
          </a:p>
          <a:p>
            <a:r>
              <a:rPr lang="en-US" dirty="0"/>
              <a:t> Clients with inflammatory bowel disease (risk of megacolon or paralytic ileus) </a:t>
            </a:r>
          </a:p>
          <a:p>
            <a:r>
              <a:rPr lang="en-US" dirty="0"/>
              <a:t> Clients with an enlarged prostate (risk of acute urinary retention) </a:t>
            </a:r>
          </a:p>
          <a:p>
            <a:r>
              <a:rPr lang="en-US" dirty="0"/>
              <a:t> Clients with hepatic or renal disease</a:t>
            </a: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9" name="Title 1"/>
          <p:cNvSpPr>
            <a:spLocks noGrp="1"/>
          </p:cNvSpPr>
          <p:nvPr>
            <p:ph type="title"/>
          </p:nvPr>
        </p:nvSpPr>
        <p:spPr>
          <a:xfrm>
            <a:off x="838200" y="306510"/>
            <a:ext cx="10515600" cy="1325563"/>
          </a:xfrm>
        </p:spPr>
        <p:txBody>
          <a:bodyPr/>
          <a:lstStyle/>
          <a:p>
            <a:r>
              <a:rPr lang="en-US" b="1" dirty="0"/>
              <a:t>Opioid agonist-antagonist</a:t>
            </a:r>
          </a:p>
        </p:txBody>
      </p:sp>
      <p:sp>
        <p:nvSpPr>
          <p:cNvPr id="1048990" name="Content Placeholder 2"/>
          <p:cNvSpPr>
            <a:spLocks noGrp="1"/>
          </p:cNvSpPr>
          <p:nvPr>
            <p:ph idx="1"/>
          </p:nvPr>
        </p:nvSpPr>
        <p:spPr/>
        <p:txBody>
          <a:bodyPr>
            <a:normAutofit fontScale="86071" lnSpcReduction="20000"/>
          </a:bodyPr>
          <a:lstStyle/>
          <a:p>
            <a:r>
              <a:rPr lang="en-US" dirty="0"/>
              <a:t> butorphanol (Stadol)  </a:t>
            </a:r>
          </a:p>
          <a:p>
            <a:r>
              <a:rPr lang="en-US" dirty="0"/>
              <a:t>Nalbuphine hydrochloride (Nubain) </a:t>
            </a:r>
          </a:p>
          <a:p>
            <a:r>
              <a:rPr lang="en-US" dirty="0"/>
              <a:t> Buprenorphine hydrochloride (Buprenex)</a:t>
            </a:r>
          </a:p>
          <a:p>
            <a:pPr marL="0" indent="0">
              <a:buNone/>
            </a:pPr>
            <a:r>
              <a:rPr lang="en-US" b="1" dirty="0"/>
              <a:t>Expected Pharmacological Action </a:t>
            </a:r>
          </a:p>
          <a:p>
            <a:r>
              <a:rPr lang="en-US" dirty="0"/>
              <a:t> These medications act as antagonists on mu receptors and agonists on kappa receptors. </a:t>
            </a:r>
          </a:p>
          <a:p>
            <a:pPr marL="0" indent="0">
              <a:buNone/>
            </a:pPr>
            <a:r>
              <a:rPr lang="en-US" dirty="0"/>
              <a:t> </a:t>
            </a:r>
            <a:r>
              <a:rPr lang="en-US" b="1" dirty="0"/>
              <a:t>Compared to pure opioid agonists, agonist-antagonists have: </a:t>
            </a:r>
          </a:p>
          <a:p>
            <a:r>
              <a:rPr lang="en-US" dirty="0"/>
              <a:t> A low potential for abuse causing little euphoria.</a:t>
            </a:r>
          </a:p>
          <a:p>
            <a:r>
              <a:rPr lang="en-US" dirty="0"/>
              <a:t> In fact, high doses can cause adverse effects (anxiety, restlessness, mental confusion). </a:t>
            </a:r>
          </a:p>
          <a:p>
            <a:r>
              <a:rPr lang="en-US" dirty="0"/>
              <a:t>Less respiratory depression. </a:t>
            </a:r>
          </a:p>
          <a:p>
            <a:r>
              <a:rPr lang="en-US" dirty="0"/>
              <a:t> Less analgesic effect.</a:t>
            </a:r>
          </a:p>
          <a:p>
            <a:endParaRPr 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1" name="Title 1"/>
          <p:cNvSpPr>
            <a:spLocks noGrp="1"/>
          </p:cNvSpPr>
          <p:nvPr>
            <p:ph type="title"/>
          </p:nvPr>
        </p:nvSpPr>
        <p:spPr/>
        <p:txBody>
          <a:bodyPr>
            <a:normAutofit fontScale="90000"/>
          </a:bodyPr>
          <a:lstStyle/>
          <a:p>
            <a:pPr marL="228600" lvl="0" indent="-228600">
              <a:spcBef>
                <a:spcPts val="1000"/>
              </a:spcBef>
            </a:pPr>
            <a:r>
              <a:rPr lang="en-US" sz="2800" dirty="0">
                <a:solidFill>
                  <a:prstClr val="black"/>
                </a:solidFill>
                <a:latin typeface="Calibri" panose="020F0502020204030204"/>
                <a:ea typeface="+mn-ea"/>
                <a:cs typeface="+mn-cs"/>
              </a:rPr>
              <a:t>                                                                                                                                                                                                                                                                                                                       </a:t>
            </a:r>
            <a:r>
              <a:rPr lang="en-US" dirty="0">
                <a:solidFill>
                  <a:prstClr val="black"/>
                </a:solidFill>
                <a:latin typeface="Calibri" panose="020F0502020204030204"/>
                <a:ea typeface="+mn-ea"/>
                <a:cs typeface="+mn-cs"/>
              </a:rPr>
              <a:t>opioid agonist- antagonist cont.’</a:t>
            </a:r>
            <a:r>
              <a:rPr lang="en-US" sz="2800" dirty="0">
                <a:solidFill>
                  <a:prstClr val="black"/>
                </a:solidFill>
                <a:latin typeface="Calibri" panose="020F0502020204030204"/>
                <a:ea typeface="+mn-ea"/>
                <a:cs typeface="+mn-cs"/>
              </a:rPr>
              <a:t/>
            </a:r>
            <a:br>
              <a:rPr lang="en-US" sz="2800" dirty="0">
                <a:solidFill>
                  <a:prstClr val="black"/>
                </a:solidFill>
                <a:latin typeface="Calibri" panose="020F0502020204030204"/>
                <a:ea typeface="+mn-ea"/>
                <a:cs typeface="+mn-cs"/>
              </a:rPr>
            </a:br>
            <a:endParaRPr lang="en-US" dirty="0"/>
          </a:p>
        </p:txBody>
      </p:sp>
      <p:sp>
        <p:nvSpPr>
          <p:cNvPr id="1048992" name="Content Placeholder 2"/>
          <p:cNvSpPr>
            <a:spLocks noGrp="1"/>
          </p:cNvSpPr>
          <p:nvPr>
            <p:ph idx="1"/>
          </p:nvPr>
        </p:nvSpPr>
        <p:spPr/>
        <p:txBody>
          <a:bodyPr>
            <a:normAutofit fontScale="92857"/>
          </a:bodyPr>
          <a:lstStyle/>
          <a:p>
            <a:pPr marL="0" indent="0">
              <a:buNone/>
            </a:pPr>
            <a:r>
              <a:rPr lang="en-US" b="1" dirty="0"/>
              <a:t>Indication</a:t>
            </a:r>
          </a:p>
          <a:p>
            <a:r>
              <a:rPr lang="en-US" dirty="0"/>
              <a:t>Relief of moderate to severe pain</a:t>
            </a:r>
          </a:p>
          <a:p>
            <a:r>
              <a:rPr lang="en-US" dirty="0"/>
              <a:t>Treatment of opioid dependence (buprenorphine)</a:t>
            </a:r>
          </a:p>
          <a:p>
            <a:r>
              <a:rPr lang="en-US" dirty="0"/>
              <a:t> Adjunct to balanced anesthesia</a:t>
            </a:r>
          </a:p>
          <a:p>
            <a:r>
              <a:rPr lang="en-US" dirty="0"/>
              <a:t>Relief of labor pain (butorphanol)</a:t>
            </a:r>
          </a:p>
          <a:p>
            <a:pPr marL="0" indent="0">
              <a:buNone/>
            </a:pPr>
            <a:r>
              <a:rPr lang="en-US" dirty="0"/>
              <a:t> </a:t>
            </a:r>
            <a:r>
              <a:rPr lang="en-US" b="1" dirty="0"/>
              <a:t>Route of administration:</a:t>
            </a:r>
          </a:p>
          <a:p>
            <a:r>
              <a:rPr lang="en-US" dirty="0"/>
              <a:t> Butorphanol – IV, IM, intranasal</a:t>
            </a:r>
          </a:p>
          <a:p>
            <a:r>
              <a:rPr lang="en-US" dirty="0"/>
              <a:t>Nalbuphine – IV, IM, subcutaneous</a:t>
            </a:r>
          </a:p>
          <a:p>
            <a:r>
              <a:rPr lang="en-US" dirty="0"/>
              <a:t> Buprenorphine – IV, sublingual, epidural</a:t>
            </a: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3" name="Title 1"/>
          <p:cNvSpPr>
            <a:spLocks noGrp="1"/>
          </p:cNvSpPr>
          <p:nvPr>
            <p:ph type="title"/>
          </p:nvPr>
        </p:nvSpPr>
        <p:spPr/>
        <p:txBody>
          <a:bodyPr/>
          <a:lstStyle/>
          <a:p>
            <a:r>
              <a:rPr lang="en-US" b="1" dirty="0"/>
              <a:t>Side effects</a:t>
            </a:r>
          </a:p>
        </p:txBody>
      </p:sp>
      <p:sp>
        <p:nvSpPr>
          <p:cNvPr id="1048994" name="Content Placeholder 2"/>
          <p:cNvSpPr>
            <a:spLocks noGrp="1"/>
          </p:cNvSpPr>
          <p:nvPr>
            <p:ph idx="1"/>
          </p:nvPr>
        </p:nvSpPr>
        <p:spPr/>
        <p:txBody>
          <a:bodyPr>
            <a:normAutofit/>
          </a:bodyPr>
          <a:lstStyle/>
          <a:p>
            <a:pPr marL="0" indent="0">
              <a:buNone/>
            </a:pPr>
            <a:r>
              <a:rPr lang="en-US" dirty="0"/>
              <a:t> Abstinence syndrome (cramping, </a:t>
            </a:r>
            <a:r>
              <a:rPr lang="fr-FR" dirty="0"/>
              <a:t>hypertension, vomiting )</a:t>
            </a:r>
            <a:endParaRPr lang="en-US" dirty="0"/>
          </a:p>
          <a:p>
            <a:pPr marL="0" indent="0">
              <a:buNone/>
            </a:pPr>
            <a:r>
              <a:rPr lang="en-US" dirty="0"/>
              <a:t> Sedation </a:t>
            </a:r>
            <a:r>
              <a:rPr lang="en-US" dirty="0">
                <a:solidFill>
                  <a:prstClr val="black"/>
                </a:solidFill>
              </a:rPr>
              <a:t>respiratory depression </a:t>
            </a:r>
            <a:endParaRPr lang="en-US" dirty="0"/>
          </a:p>
          <a:p>
            <a:pPr marL="0" indent="0">
              <a:buNone/>
            </a:pPr>
            <a:r>
              <a:rPr lang="en-US" dirty="0"/>
              <a:t> Dizziness</a:t>
            </a:r>
          </a:p>
          <a:p>
            <a:pPr marL="0" indent="0">
              <a:buNone/>
            </a:pPr>
            <a:r>
              <a:rPr lang="en-US" dirty="0"/>
              <a:t> Increased intracranial pressure, headache</a:t>
            </a:r>
          </a:p>
          <a:p>
            <a:pPr marL="0" indent="0">
              <a:buNone/>
            </a:pPr>
            <a:r>
              <a:rPr lang="en-US" dirty="0"/>
              <a:t> </a:t>
            </a:r>
            <a:r>
              <a:rPr lang="en-US" b="1" dirty="0"/>
              <a:t>Contraindications/Precautions </a:t>
            </a:r>
          </a:p>
          <a:p>
            <a:pPr marL="0" indent="0">
              <a:buNone/>
            </a:pPr>
            <a:r>
              <a:rPr lang="en-US" dirty="0"/>
              <a:t> Use cautiously in clients who have a history of myocardial infarction, renal or liver disease, respiratory depression, or head injury, and clients who are physically dependent on opioids.</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5"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Interactions medication/Food Interactions Nursing Interventions/Client Education</a:t>
            </a:r>
            <a:endParaRPr lang="en-US" b="1" dirty="0"/>
          </a:p>
        </p:txBody>
      </p:sp>
      <p:sp>
        <p:nvSpPr>
          <p:cNvPr id="1048996" name="Content Placeholder 2"/>
          <p:cNvSpPr>
            <a:spLocks noGrp="1"/>
          </p:cNvSpPr>
          <p:nvPr>
            <p:ph idx="1"/>
          </p:nvPr>
        </p:nvSpPr>
        <p:spPr/>
        <p:txBody>
          <a:bodyPr/>
          <a:lstStyle/>
          <a:p>
            <a:r>
              <a:rPr lang="en-US" dirty="0"/>
              <a:t>CNS depressants and alcohol may cause additive effects. </a:t>
            </a:r>
          </a:p>
          <a:p>
            <a:r>
              <a:rPr lang="en-US" dirty="0"/>
              <a:t> Use together cautiously.</a:t>
            </a:r>
          </a:p>
          <a:p>
            <a:r>
              <a:rPr lang="en-US" dirty="0"/>
              <a:t> Monitor respirations.</a:t>
            </a:r>
          </a:p>
          <a:p>
            <a:r>
              <a:rPr lang="en-US" dirty="0"/>
              <a:t> Opioid agonists may antagonize and reduce analgesic effects of the opioid.  Do not use concurrently.</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7" name="Title 1"/>
          <p:cNvSpPr>
            <a:spLocks noGrp="1"/>
          </p:cNvSpPr>
          <p:nvPr>
            <p:ph type="title"/>
          </p:nvPr>
        </p:nvSpPr>
        <p:spPr/>
        <p:txBody>
          <a:bodyPr/>
          <a:lstStyle/>
          <a:p>
            <a:r>
              <a:rPr lang="en-US" b="1" dirty="0"/>
              <a:t>Opioid antagonist</a:t>
            </a:r>
          </a:p>
        </p:txBody>
      </p:sp>
      <p:sp>
        <p:nvSpPr>
          <p:cNvPr id="1048998" name="Content Placeholder 2"/>
          <p:cNvSpPr>
            <a:spLocks noGrp="1"/>
          </p:cNvSpPr>
          <p:nvPr>
            <p:ph idx="1"/>
          </p:nvPr>
        </p:nvSpPr>
        <p:spPr>
          <a:xfrm>
            <a:off x="838200" y="1952977"/>
            <a:ext cx="10515600" cy="4223985"/>
          </a:xfrm>
        </p:spPr>
        <p:txBody>
          <a:bodyPr>
            <a:normAutofit fontScale="75357" lnSpcReduction="20000"/>
          </a:bodyPr>
          <a:lstStyle/>
          <a:p>
            <a:r>
              <a:rPr lang="en-US" dirty="0"/>
              <a:t>Naloxone (Narcan) </a:t>
            </a:r>
          </a:p>
          <a:p>
            <a:r>
              <a:rPr lang="en-US" dirty="0"/>
              <a:t> Naltrexone (Re Via, Depade ),</a:t>
            </a:r>
          </a:p>
          <a:p>
            <a:r>
              <a:rPr lang="en-US" dirty="0"/>
              <a:t>nalmefene (Revex ) </a:t>
            </a:r>
          </a:p>
          <a:p>
            <a:pPr marL="0" indent="0">
              <a:buNone/>
            </a:pPr>
            <a:r>
              <a:rPr lang="en-US" b="1" dirty="0"/>
              <a:t>Mechanism of Action </a:t>
            </a:r>
            <a:r>
              <a:rPr lang="en-US" dirty="0"/>
              <a:t> Opioid antagonists interfere with the action of opioids by competing for opioid receptors. Opioid antagonists have no effect in the absence of opioids. </a:t>
            </a:r>
          </a:p>
          <a:p>
            <a:pPr marL="0" indent="0">
              <a:buNone/>
            </a:pPr>
            <a:r>
              <a:rPr lang="en-US" dirty="0"/>
              <a:t> </a:t>
            </a:r>
            <a:r>
              <a:rPr lang="en-US" b="1" dirty="0"/>
              <a:t>Therapeutic Uses</a:t>
            </a:r>
          </a:p>
          <a:p>
            <a:pPr marL="0" indent="0">
              <a:buNone/>
            </a:pPr>
            <a:r>
              <a:rPr lang="en-US" b="1" dirty="0"/>
              <a:t> </a:t>
            </a:r>
            <a:r>
              <a:rPr lang="en-US" dirty="0"/>
              <a:t>Treatment of opioid overdose  Reversal of effects of opioids, such as respiratory depression </a:t>
            </a:r>
          </a:p>
          <a:p>
            <a:pPr marL="0" indent="0">
              <a:buNone/>
            </a:pPr>
            <a:r>
              <a:rPr lang="en-US" dirty="0"/>
              <a:t>Reversal of respiratory depression in an infant </a:t>
            </a:r>
          </a:p>
          <a:p>
            <a:pPr marL="0" indent="0">
              <a:buNone/>
            </a:pPr>
            <a:r>
              <a:rPr lang="en-US" dirty="0"/>
              <a:t> </a:t>
            </a:r>
            <a:r>
              <a:rPr lang="en-US" b="1" dirty="0"/>
              <a:t>Route of administration: </a:t>
            </a:r>
          </a:p>
          <a:p>
            <a:pPr marL="0" indent="0">
              <a:buNone/>
            </a:pPr>
            <a:r>
              <a:rPr lang="en-US" dirty="0"/>
              <a:t>Naloxone- IM, IV, subcutaneous</a:t>
            </a:r>
          </a:p>
          <a:p>
            <a:pPr marL="0" indent="0">
              <a:buNone/>
            </a:pPr>
            <a:r>
              <a:rPr lang="en-US" dirty="0"/>
              <a:t> nalmefene – IV, IM, subcutaneous </a:t>
            </a:r>
          </a:p>
          <a:p>
            <a:pPr marL="0" indent="0">
              <a:buNone/>
            </a:pPr>
            <a:r>
              <a:rPr lang="en-US" dirty="0"/>
              <a:t> Naltrexone – Oral</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9" name="Title 1"/>
          <p:cNvSpPr>
            <a:spLocks noGrp="1"/>
          </p:cNvSpPr>
          <p:nvPr>
            <p:ph type="title"/>
          </p:nvPr>
        </p:nvSpPr>
        <p:spPr/>
        <p:txBody>
          <a:bodyPr/>
          <a:lstStyle/>
          <a:p>
            <a:r>
              <a:rPr lang="en-US" b="1" dirty="0"/>
              <a:t>Opioid antagonist cont.’</a:t>
            </a:r>
          </a:p>
        </p:txBody>
      </p:sp>
      <p:sp>
        <p:nvSpPr>
          <p:cNvPr id="1049000" name="Content Placeholder 2"/>
          <p:cNvSpPr>
            <a:spLocks noGrp="1"/>
          </p:cNvSpPr>
          <p:nvPr>
            <p:ph idx="1"/>
          </p:nvPr>
        </p:nvSpPr>
        <p:spPr/>
        <p:txBody>
          <a:bodyPr>
            <a:normAutofit/>
          </a:bodyPr>
          <a:lstStyle/>
          <a:p>
            <a:pPr marL="0" lvl="0" indent="0">
              <a:buNone/>
            </a:pPr>
            <a:r>
              <a:rPr lang="en-US" b="1" dirty="0">
                <a:solidFill>
                  <a:prstClr val="black"/>
                </a:solidFill>
              </a:rPr>
              <a:t>Therapeutic Uses</a:t>
            </a:r>
          </a:p>
          <a:p>
            <a:pPr marL="0" lvl="0" indent="0">
              <a:buNone/>
            </a:pPr>
            <a:r>
              <a:rPr lang="en-US" b="1" dirty="0">
                <a:solidFill>
                  <a:prstClr val="black"/>
                </a:solidFill>
              </a:rPr>
              <a:t> </a:t>
            </a:r>
            <a:r>
              <a:rPr lang="en-US" dirty="0">
                <a:solidFill>
                  <a:prstClr val="black"/>
                </a:solidFill>
              </a:rPr>
              <a:t>Treatment of opioid overdose  Reversal of effects of opioids, such as respiratory depression </a:t>
            </a:r>
          </a:p>
          <a:p>
            <a:pPr marL="0" lvl="0" indent="0">
              <a:buNone/>
            </a:pPr>
            <a:r>
              <a:rPr lang="en-US" dirty="0">
                <a:solidFill>
                  <a:prstClr val="black"/>
                </a:solidFill>
              </a:rPr>
              <a:t>Reversal of respiratory depression in an infant </a:t>
            </a:r>
          </a:p>
          <a:p>
            <a:pPr marL="0" lvl="0" indent="0">
              <a:buNone/>
            </a:pPr>
            <a:r>
              <a:rPr lang="en-US" dirty="0">
                <a:solidFill>
                  <a:prstClr val="black"/>
                </a:solidFill>
              </a:rPr>
              <a:t> </a:t>
            </a:r>
            <a:r>
              <a:rPr lang="en-US" b="1" dirty="0">
                <a:solidFill>
                  <a:prstClr val="black"/>
                </a:solidFill>
              </a:rPr>
              <a:t>Route of administration: </a:t>
            </a:r>
          </a:p>
          <a:p>
            <a:pPr marL="0" lvl="0" indent="0">
              <a:buNone/>
            </a:pPr>
            <a:r>
              <a:rPr lang="en-US" dirty="0">
                <a:solidFill>
                  <a:prstClr val="black"/>
                </a:solidFill>
              </a:rPr>
              <a:t>Naloxone,</a:t>
            </a:r>
          </a:p>
          <a:p>
            <a:pPr marL="0" lvl="0" indent="0">
              <a:buNone/>
            </a:pPr>
            <a:r>
              <a:rPr lang="en-US" dirty="0">
                <a:solidFill>
                  <a:prstClr val="black"/>
                </a:solidFill>
              </a:rPr>
              <a:t> nalmefene – IV, IM, subcutaneous </a:t>
            </a:r>
          </a:p>
          <a:p>
            <a:pPr marL="0" lvl="0" indent="0">
              <a:buNone/>
            </a:pPr>
            <a:r>
              <a:rPr lang="en-US" dirty="0">
                <a:solidFill>
                  <a:prstClr val="black"/>
                </a:solidFill>
              </a:rPr>
              <a:t> Naltrexone – Oral</a:t>
            </a:r>
            <a:endParaRPr lang="en-US"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1" name="Title 1"/>
          <p:cNvSpPr>
            <a:spLocks noGrp="1"/>
          </p:cNvSpPr>
          <p:nvPr>
            <p:ph type="title"/>
          </p:nvPr>
        </p:nvSpPr>
        <p:spPr/>
        <p:txBody>
          <a:bodyPr/>
          <a:lstStyle/>
          <a:p>
            <a:r>
              <a:rPr lang="en-US" b="1" dirty="0"/>
              <a:t>Opioid anti-agonist cont.’</a:t>
            </a:r>
          </a:p>
        </p:txBody>
      </p:sp>
      <p:sp>
        <p:nvSpPr>
          <p:cNvPr id="1049002" name="Content Placeholder 2"/>
          <p:cNvSpPr>
            <a:spLocks noGrp="1"/>
          </p:cNvSpPr>
          <p:nvPr>
            <p:ph idx="1"/>
          </p:nvPr>
        </p:nvSpPr>
        <p:spPr/>
        <p:txBody>
          <a:bodyPr/>
          <a:lstStyle/>
          <a:p>
            <a:pPr marL="0" indent="0">
              <a:buNone/>
            </a:pPr>
            <a:r>
              <a:rPr lang="en-US" b="1" dirty="0"/>
              <a:t>Side Effects</a:t>
            </a:r>
            <a:r>
              <a:rPr lang="en-US" dirty="0"/>
              <a:t> </a:t>
            </a:r>
          </a:p>
          <a:p>
            <a:r>
              <a:rPr lang="en-US" dirty="0"/>
              <a:t>Tachycardia and tachypnea</a:t>
            </a:r>
          </a:p>
          <a:p>
            <a:r>
              <a:rPr lang="fr-FR" dirty="0"/>
              <a:t>Abstinence syndrome (cramping, hypertension, vomiting)</a:t>
            </a:r>
          </a:p>
          <a:p>
            <a:r>
              <a:rPr lang="en-US" dirty="0"/>
              <a:t>Pulmonary edema</a:t>
            </a:r>
            <a:endParaRPr lang="en-US" b="1" dirty="0"/>
          </a:p>
          <a:p>
            <a:pPr marL="0" indent="0">
              <a:buNone/>
            </a:pPr>
            <a:r>
              <a:rPr lang="en-US" b="1" dirty="0"/>
              <a:t>Contraindications/Precautions </a:t>
            </a:r>
          </a:p>
          <a:p>
            <a:r>
              <a:rPr lang="en-US" dirty="0"/>
              <a:t> Opioid antagonists are Pregnancy Risk Category B. </a:t>
            </a:r>
          </a:p>
          <a:p>
            <a:r>
              <a:rPr lang="en-US" dirty="0"/>
              <a:t>These medications are contraindicated in clients with opioid dependency.</a:t>
            </a:r>
            <a:endParaRPr lang="en-US" b="1"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3" name="Content Placeholder 2"/>
          <p:cNvSpPr>
            <a:spLocks noGrp="1"/>
          </p:cNvSpPr>
          <p:nvPr>
            <p:ph idx="1"/>
          </p:nvPr>
        </p:nvSpPr>
        <p:spPr>
          <a:xfrm>
            <a:off x="838200" y="187570"/>
            <a:ext cx="10515600" cy="6271846"/>
          </a:xfrm>
        </p:spPr>
        <p:txBody>
          <a:bodyPr>
            <a:normAutofit fontScale="85714" lnSpcReduction="10000"/>
          </a:bodyPr>
          <a:lstStyle/>
          <a:p>
            <a:pPr marL="0" indent="0">
              <a:buNone/>
            </a:pPr>
            <a:r>
              <a:rPr lang="en-US" b="1" dirty="0"/>
              <a:t>Adjuvants medication for pain</a:t>
            </a:r>
            <a:endParaRPr lang="en-US" dirty="0"/>
          </a:p>
          <a:p>
            <a:r>
              <a:rPr lang="en-US" dirty="0"/>
              <a:t>Tricyclic antidepressants: amitriptyline (Elavil) – oral/IM </a:t>
            </a:r>
          </a:p>
          <a:p>
            <a:r>
              <a:rPr lang="en-US" dirty="0"/>
              <a:t> Anticonvulsants: carbamazepine (Tegretol) – gabapentin (Neurontin) oral </a:t>
            </a:r>
          </a:p>
          <a:p>
            <a:r>
              <a:rPr lang="en-US" dirty="0"/>
              <a:t>CNS stimulants: methylphenidate (Ritalin) – oral </a:t>
            </a:r>
          </a:p>
          <a:p>
            <a:r>
              <a:rPr lang="en-US" dirty="0"/>
              <a:t> Antihistamines: hydroxyzine (Vistaril) – oral/IM </a:t>
            </a:r>
          </a:p>
          <a:p>
            <a:r>
              <a:rPr lang="en-US" dirty="0"/>
              <a:t> Glucocorticoids: dexamethasone (Decadron) – oral, IV, IM </a:t>
            </a:r>
          </a:p>
          <a:p>
            <a:r>
              <a:rPr lang="en-US" dirty="0"/>
              <a:t> Bisphosphonates: etidronate (Didronel) – oral </a:t>
            </a:r>
          </a:p>
          <a:p>
            <a:r>
              <a:rPr lang="en-US" dirty="0"/>
              <a:t> NSAIDs: ibuprofen (Motrin) – oral </a:t>
            </a:r>
          </a:p>
          <a:p>
            <a:r>
              <a:rPr lang="en-US" dirty="0"/>
              <a:t> Other Medication: Tricyclic antidepressants: imipramine (Tofranil) – oral </a:t>
            </a:r>
          </a:p>
          <a:p>
            <a:r>
              <a:rPr lang="en-US" dirty="0"/>
              <a:t> Anticonvulsants: phenytoin (Dilantin) – oral, IV, IM </a:t>
            </a:r>
          </a:p>
          <a:p>
            <a:r>
              <a:rPr lang="en-US" dirty="0"/>
              <a:t> CNS stimulants: dextroamphetamine (Dexedrine) – oral </a:t>
            </a:r>
          </a:p>
          <a:p>
            <a:r>
              <a:rPr lang="en-US" dirty="0"/>
              <a:t> Glucocorticoids: prednisone (Deltasone) – oral </a:t>
            </a:r>
          </a:p>
          <a:p>
            <a:r>
              <a:rPr lang="en-US" dirty="0"/>
              <a:t> Bisphosphonates: pamidronate (Aredia) – IV </a:t>
            </a:r>
          </a:p>
          <a:p>
            <a:r>
              <a:rPr lang="en-US" dirty="0"/>
              <a:t> NSAIDs: ketorolac (Toradol)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Title 1"/>
          <p:cNvSpPr>
            <a:spLocks noGrp="1"/>
          </p:cNvSpPr>
          <p:nvPr>
            <p:ph type="title"/>
          </p:nvPr>
        </p:nvSpPr>
        <p:spPr/>
        <p:txBody>
          <a:bodyPr/>
          <a:lstStyle/>
          <a:p>
            <a:r>
              <a:rPr lang="en-US" dirty="0"/>
              <a:t>Conti.</a:t>
            </a:r>
          </a:p>
        </p:txBody>
      </p:sp>
      <p:sp>
        <p:nvSpPr>
          <p:cNvPr id="1048652" name="Content Placeholder 2"/>
          <p:cNvSpPr>
            <a:spLocks noGrp="1"/>
          </p:cNvSpPr>
          <p:nvPr>
            <p:ph idx="1"/>
          </p:nvPr>
        </p:nvSpPr>
        <p:spPr/>
        <p:txBody>
          <a:bodyPr/>
          <a:lstStyle/>
          <a:p>
            <a:pPr marL="0" indent="0">
              <a:buNone/>
            </a:pPr>
            <a:r>
              <a:rPr lang="en-US" dirty="0"/>
              <a:t>iii)</a:t>
            </a:r>
            <a:r>
              <a:rPr lang="en-US" b="1" dirty="0"/>
              <a:t>Trade name/proprietary/brand name: </a:t>
            </a:r>
            <a:r>
              <a:rPr lang="en-US" dirty="0"/>
              <a:t>name given to the drug by the manufacturing and marketing  company. One drug may have so many trade name e.g. acetaminophen has about 30 names some are paramol, Tylenol, Panadol etc. they are usually capitalized.</a:t>
            </a:r>
          </a:p>
          <a:p>
            <a:pPr marL="0" indent="0">
              <a:buNone/>
            </a:pPr>
            <a:endParaRPr lang="en-US"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4" name="Content Placeholder 2"/>
          <p:cNvSpPr>
            <a:spLocks noGrp="1"/>
          </p:cNvSpPr>
          <p:nvPr>
            <p:ph idx="1"/>
          </p:nvPr>
        </p:nvSpPr>
        <p:spPr>
          <a:xfrm>
            <a:off x="838200" y="222738"/>
            <a:ext cx="10515600" cy="6330462"/>
          </a:xfrm>
        </p:spPr>
        <p:txBody>
          <a:bodyPr>
            <a:normAutofit fontScale="96786" lnSpcReduction="10000"/>
          </a:bodyPr>
          <a:lstStyle/>
          <a:p>
            <a:pPr marL="0" indent="0">
              <a:buNone/>
            </a:pPr>
            <a:r>
              <a:rPr lang="en-US" b="1" dirty="0"/>
              <a:t>Expected Pharmacological Action </a:t>
            </a:r>
          </a:p>
          <a:p>
            <a:r>
              <a:rPr lang="en-US" dirty="0"/>
              <a:t> Adjuvant medications for pain enhance the effects of opioids</a:t>
            </a:r>
          </a:p>
          <a:p>
            <a:pPr marL="0" indent="0">
              <a:buNone/>
            </a:pPr>
            <a:r>
              <a:rPr lang="en-US" b="1" dirty="0"/>
              <a:t>Therapeutic Uses </a:t>
            </a:r>
          </a:p>
          <a:p>
            <a:r>
              <a:rPr lang="en-US" dirty="0"/>
              <a:t> These medications are used in combination with opioids and cannot be used as a substitute for opioids. </a:t>
            </a:r>
          </a:p>
          <a:p>
            <a:r>
              <a:rPr lang="en-US" dirty="0"/>
              <a:t> NSAIDs are used to treat inflammation. </a:t>
            </a:r>
          </a:p>
          <a:p>
            <a:r>
              <a:rPr lang="en-US" dirty="0"/>
              <a:t>Tricyclic antidepressants are used to treat depression and neuropathic pain such as cramping, aching, burning, darting, and lancinating pain.</a:t>
            </a:r>
          </a:p>
          <a:p>
            <a:r>
              <a:rPr lang="en-US" dirty="0"/>
              <a:t> Anticonvulsants are used to relieve neuropathic pain. </a:t>
            </a:r>
          </a:p>
          <a:p>
            <a:r>
              <a:rPr lang="en-US" dirty="0"/>
              <a:t> CNS stimulants augment analgesia and decrease sedation. </a:t>
            </a:r>
          </a:p>
          <a:p>
            <a:r>
              <a:rPr lang="en-US" dirty="0"/>
              <a:t>Antihistamines decrease anxiety, prevent insomnia and relieve nausea. </a:t>
            </a:r>
          </a:p>
          <a:p>
            <a:r>
              <a:rPr lang="en-US" dirty="0"/>
              <a:t> Glucocorticoids decrease pain from intracranial pressure and spinal cord compression. </a:t>
            </a:r>
          </a:p>
          <a:p>
            <a:r>
              <a:rPr lang="en-US" dirty="0"/>
              <a:t> Bisphosphonates manage hypercalcemia and bone pain</a:t>
            </a:r>
          </a:p>
          <a:p>
            <a:endParaRPr lang="en-US"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5" name="Title 1"/>
          <p:cNvSpPr>
            <a:spLocks noGrp="1"/>
          </p:cNvSpPr>
          <p:nvPr>
            <p:ph type="title"/>
          </p:nvPr>
        </p:nvSpPr>
        <p:spPr/>
        <p:txBody>
          <a:bodyPr/>
          <a:lstStyle/>
          <a:p>
            <a:r>
              <a:rPr lang="en-US" dirty="0"/>
              <a:t>                           </a:t>
            </a:r>
            <a:r>
              <a:rPr lang="en-US" b="1" dirty="0"/>
              <a:t>ANTI HELMINTHIC</a:t>
            </a:r>
          </a:p>
        </p:txBody>
      </p:sp>
      <p:sp>
        <p:nvSpPr>
          <p:cNvPr id="1049006" name="Content Placeholder 2"/>
          <p:cNvSpPr>
            <a:spLocks noGrp="1"/>
          </p:cNvSpPr>
          <p:nvPr>
            <p:ph idx="1"/>
          </p:nvPr>
        </p:nvSpPr>
        <p:spPr/>
        <p:txBody>
          <a:bodyPr>
            <a:normAutofit fontScale="93214" lnSpcReduction="10000"/>
          </a:bodyPr>
          <a:lstStyle/>
          <a:p>
            <a:r>
              <a:rPr lang="en-US" b="1" dirty="0"/>
              <a:t>Benzimidazole (BZAs)</a:t>
            </a:r>
          </a:p>
          <a:p>
            <a:pPr marL="0" indent="0">
              <a:buNone/>
            </a:pPr>
            <a:r>
              <a:rPr lang="en-US" dirty="0"/>
              <a:t>These are broad spectrum anthelmintic agents.</a:t>
            </a:r>
          </a:p>
          <a:p>
            <a:pPr marL="0" indent="0">
              <a:buNone/>
            </a:pPr>
            <a:r>
              <a:rPr lang="en-US" b="1" dirty="0"/>
              <a:t>Thiabendazole</a:t>
            </a:r>
            <a:r>
              <a:rPr lang="en-US" dirty="0"/>
              <a:t>., </a:t>
            </a:r>
            <a:r>
              <a:rPr lang="en-US" b="1" dirty="0"/>
              <a:t>Mebendazole</a:t>
            </a:r>
            <a:r>
              <a:rPr lang="en-US" dirty="0"/>
              <a:t> and </a:t>
            </a:r>
            <a:r>
              <a:rPr lang="en-US" b="1" dirty="0"/>
              <a:t>Albendazole</a:t>
            </a:r>
            <a:r>
              <a:rPr lang="en-US" dirty="0"/>
              <a:t> have been used extensively for human helminth infections. </a:t>
            </a:r>
          </a:p>
          <a:p>
            <a:r>
              <a:rPr lang="en-US" dirty="0"/>
              <a:t>Other drugs are ;</a:t>
            </a:r>
            <a:r>
              <a:rPr lang="en-US" b="1" dirty="0"/>
              <a:t>pyrantel pamoate, ivermectin, praziquental, piperazine citrate , benzdiazepines and diethylcarbamazine.</a:t>
            </a:r>
          </a:p>
          <a:p>
            <a:pPr marL="0" indent="0">
              <a:buNone/>
            </a:pPr>
            <a:r>
              <a:rPr lang="en-US" b="1" dirty="0"/>
              <a:t>Indication/uses;</a:t>
            </a:r>
          </a:p>
          <a:p>
            <a:pPr marL="0" indent="0">
              <a:buNone/>
            </a:pPr>
            <a:r>
              <a:rPr lang="en-US" b="1" dirty="0"/>
              <a:t>Thiabendazole</a:t>
            </a:r>
            <a:r>
              <a:rPr lang="en-US" dirty="0"/>
              <a:t> is active against a wide range of nematodes  that infect the GI tract but it clinical use has declined due to its toxicity. </a:t>
            </a:r>
          </a:p>
          <a:p>
            <a:pPr marL="0" indent="0">
              <a:buNone/>
            </a:pPr>
            <a:r>
              <a:rPr lang="en-US" b="1" dirty="0"/>
              <a:t>Mebendazole</a:t>
            </a:r>
            <a:r>
              <a:rPr lang="en-US" dirty="0"/>
              <a:t> is used for the treatment of  intestinal roundworm infections.</a:t>
            </a:r>
          </a:p>
          <a:p>
            <a:pPr marL="0" indent="0">
              <a:buNone/>
            </a:pPr>
            <a:endParaRPr lang="en-US"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7" name="Title 1"/>
          <p:cNvSpPr>
            <a:spLocks noGrp="1"/>
          </p:cNvSpPr>
          <p:nvPr>
            <p:ph type="title"/>
          </p:nvPr>
        </p:nvSpPr>
        <p:spPr/>
        <p:txBody>
          <a:bodyPr/>
          <a:lstStyle/>
          <a:p>
            <a:r>
              <a:rPr lang="en-US" dirty="0"/>
              <a:t>                      Anthelminthic cont.’</a:t>
            </a:r>
          </a:p>
        </p:txBody>
      </p:sp>
      <p:sp>
        <p:nvSpPr>
          <p:cNvPr id="1049008" name="Content Placeholder 2"/>
          <p:cNvSpPr>
            <a:spLocks noGrp="1"/>
          </p:cNvSpPr>
          <p:nvPr>
            <p:ph idx="1"/>
          </p:nvPr>
        </p:nvSpPr>
        <p:spPr/>
        <p:txBody>
          <a:bodyPr>
            <a:normAutofit/>
          </a:bodyPr>
          <a:lstStyle/>
          <a:p>
            <a:r>
              <a:rPr lang="en-US" dirty="0"/>
              <a:t>Albendazole is used primarily against a variety of intestinal and tissue nematodes but also against Larva forms of certain cestodes (</a:t>
            </a:r>
            <a:r>
              <a:rPr lang="en-US" dirty="0" err="1"/>
              <a:t>cysticercosis</a:t>
            </a:r>
            <a:r>
              <a:rPr lang="en-US" dirty="0"/>
              <a:t>, </a:t>
            </a:r>
            <a:r>
              <a:rPr lang="en-US" dirty="0" err="1"/>
              <a:t>hydatidosis</a:t>
            </a:r>
            <a:r>
              <a:rPr lang="en-US" dirty="0"/>
              <a:t>)</a:t>
            </a:r>
          </a:p>
          <a:p>
            <a:r>
              <a:rPr lang="en-US" dirty="0"/>
              <a:t>Used with </a:t>
            </a:r>
            <a:r>
              <a:rPr lang="en-US" b="1" dirty="0"/>
              <a:t>ivermectin</a:t>
            </a:r>
            <a:r>
              <a:rPr lang="en-US" dirty="0"/>
              <a:t> or </a:t>
            </a:r>
            <a:r>
              <a:rPr lang="en-US" b="1" dirty="0" err="1"/>
              <a:t>diethylcarbamazin</a:t>
            </a:r>
            <a:r>
              <a:rPr lang="en-US" dirty="0" err="1"/>
              <a:t>e</a:t>
            </a:r>
            <a:r>
              <a:rPr lang="en-US" dirty="0"/>
              <a:t> for control of </a:t>
            </a:r>
            <a:r>
              <a:rPr lang="en-US" dirty="0" err="1"/>
              <a:t>helminthes</a:t>
            </a:r>
            <a:endParaRPr lang="en-US"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9" name="Title 1"/>
          <p:cNvSpPr>
            <a:spLocks noGrp="1"/>
          </p:cNvSpPr>
          <p:nvPr>
            <p:ph type="title"/>
          </p:nvPr>
        </p:nvSpPr>
        <p:spPr/>
        <p:txBody>
          <a:bodyPr/>
          <a:lstStyle/>
          <a:p>
            <a:r>
              <a:rPr lang="en-US" dirty="0"/>
              <a:t>                     </a:t>
            </a:r>
            <a:r>
              <a:rPr lang="en-US" dirty="0" err="1"/>
              <a:t>Anthelminthics</a:t>
            </a:r>
            <a:r>
              <a:rPr lang="en-US" dirty="0"/>
              <a:t> action</a:t>
            </a:r>
          </a:p>
        </p:txBody>
      </p:sp>
      <p:sp>
        <p:nvSpPr>
          <p:cNvPr id="1049010" name="Content Placeholder 2"/>
          <p:cNvSpPr>
            <a:spLocks noGrp="1"/>
          </p:cNvSpPr>
          <p:nvPr>
            <p:ph idx="1"/>
          </p:nvPr>
        </p:nvSpPr>
        <p:spPr/>
        <p:txBody>
          <a:bodyPr>
            <a:normAutofit fontScale="96786" lnSpcReduction="10000"/>
          </a:bodyPr>
          <a:lstStyle/>
          <a:p>
            <a:r>
              <a:rPr lang="en-US" dirty="0"/>
              <a:t>The</a:t>
            </a:r>
            <a:r>
              <a:rPr lang="en-US" b="1" dirty="0"/>
              <a:t> BZAs </a:t>
            </a:r>
            <a:r>
              <a:rPr lang="en-US" dirty="0"/>
              <a:t>inhibit microtubule polymerization by binding to b-tubulin.</a:t>
            </a:r>
          </a:p>
          <a:p>
            <a:r>
              <a:rPr lang="en-US" b="1" dirty="0"/>
              <a:t>Mebendazole </a:t>
            </a:r>
            <a:r>
              <a:rPr lang="en-US" dirty="0"/>
              <a:t> and </a:t>
            </a:r>
            <a:r>
              <a:rPr lang="en-US" b="1" dirty="0"/>
              <a:t>Albendazole </a:t>
            </a:r>
            <a:r>
              <a:rPr lang="en-US" dirty="0"/>
              <a:t>are highly effective in treating the major infections  (ascariasis, enterobiasis, trichuriasis,  and hookworm)’ </a:t>
            </a:r>
          </a:p>
          <a:p>
            <a:pPr marL="0" indent="0">
              <a:buNone/>
            </a:pPr>
            <a:r>
              <a:rPr lang="en-US" dirty="0"/>
              <a:t>-These drugs are active against both larva and adult stages of the nematodes, and they are ovicidal for ascaris and trichuris</a:t>
            </a:r>
            <a:r>
              <a:rPr lang="en-US" b="1" dirty="0"/>
              <a:t> . </a:t>
            </a:r>
          </a:p>
          <a:p>
            <a:pPr marL="0" indent="0">
              <a:buNone/>
            </a:pPr>
            <a:r>
              <a:rPr lang="en-US" dirty="0"/>
              <a:t>-Immobilization and death of susceptible  GI parasites occur slowly and their clearance from the GI  tract  may not be complete until several days after treatment.</a:t>
            </a:r>
          </a:p>
          <a:p>
            <a:pPr marL="0" indent="0">
              <a:buNone/>
            </a:pPr>
            <a:r>
              <a:rPr lang="en-US" b="1" dirty="0"/>
              <a:t>Albendazole</a:t>
            </a:r>
            <a:r>
              <a:rPr lang="en-US" dirty="0"/>
              <a:t> is more effective than mebendazole for strongyloidiasis, cystic hydatid disease caused By Echinococcus Granulosus And Neurocysticercosis</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1" name="Title 1"/>
          <p:cNvSpPr>
            <a:spLocks noGrp="1"/>
          </p:cNvSpPr>
          <p:nvPr>
            <p:ph type="title"/>
          </p:nvPr>
        </p:nvSpPr>
        <p:spPr/>
        <p:txBody>
          <a:bodyPr/>
          <a:lstStyle/>
          <a:p>
            <a:r>
              <a:rPr lang="en-US" dirty="0"/>
              <a:t>                      Anthelminthic cont.’</a:t>
            </a:r>
          </a:p>
        </p:txBody>
      </p:sp>
      <p:sp>
        <p:nvSpPr>
          <p:cNvPr id="1049012" name="Content Placeholder 2"/>
          <p:cNvSpPr>
            <a:spLocks noGrp="1"/>
          </p:cNvSpPr>
          <p:nvPr>
            <p:ph idx="1"/>
          </p:nvPr>
        </p:nvSpPr>
        <p:spPr/>
        <p:txBody>
          <a:bodyPr/>
          <a:lstStyle/>
          <a:p>
            <a:r>
              <a:rPr lang="en-US" dirty="0"/>
              <a:t>The choice of drug depends on specific helminths involved</a:t>
            </a:r>
          </a:p>
          <a:p>
            <a:r>
              <a:rPr lang="en-US" dirty="0"/>
              <a:t>Example cestodes infestations  e.g. echinococcus granulosus the drugs used are thiabendazole, Albendazole, piperazine citrate, pyrantel pamoate, ivermectin and diethylcarbamazine (hetrazan).</a:t>
            </a:r>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3" name="Title 1"/>
          <p:cNvSpPr>
            <a:spLocks noGrp="1"/>
          </p:cNvSpPr>
          <p:nvPr>
            <p:ph type="title"/>
          </p:nvPr>
        </p:nvSpPr>
        <p:spPr/>
        <p:txBody>
          <a:bodyPr/>
          <a:lstStyle/>
          <a:p>
            <a:r>
              <a:rPr lang="en-US" b="1" dirty="0"/>
              <a:t>Absorption, fate, and excretion</a:t>
            </a:r>
          </a:p>
        </p:txBody>
      </p:sp>
      <p:sp>
        <p:nvSpPr>
          <p:cNvPr id="1049014" name="Content Placeholder 2"/>
          <p:cNvSpPr>
            <a:spLocks noGrp="1"/>
          </p:cNvSpPr>
          <p:nvPr>
            <p:ph idx="1"/>
          </p:nvPr>
        </p:nvSpPr>
        <p:spPr/>
        <p:txBody>
          <a:bodyPr>
            <a:normAutofit/>
          </a:bodyPr>
          <a:lstStyle/>
          <a:p>
            <a:r>
              <a:rPr lang="en-US" b="1" dirty="0"/>
              <a:t>thiabendazole</a:t>
            </a:r>
            <a:r>
              <a:rPr lang="en-US" dirty="0"/>
              <a:t> is absorbed rapidly after </a:t>
            </a:r>
            <a:r>
              <a:rPr lang="en-US" dirty="0" err="1"/>
              <a:t>oal</a:t>
            </a:r>
            <a:r>
              <a:rPr lang="en-US" dirty="0"/>
              <a:t> ingestion and reaches peak plasma concentration after 1 hour. Most of the drug is excreted in urine.</a:t>
            </a:r>
          </a:p>
          <a:p>
            <a:r>
              <a:rPr lang="en-US" b="1" dirty="0"/>
              <a:t>Mebendazole </a:t>
            </a:r>
            <a:r>
              <a:rPr lang="en-US" dirty="0"/>
              <a:t>is  rapidly metabolized resulting to low systemic bioavailability.</a:t>
            </a:r>
          </a:p>
          <a:p>
            <a:r>
              <a:rPr lang="en-US" b="1" dirty="0"/>
              <a:t>Albendazole </a:t>
            </a:r>
            <a:r>
              <a:rPr lang="en-US" dirty="0"/>
              <a:t>is variably absorbed after oral administration, a fatty meal enhances absorption. It is well distributed into various tissues including hydatid cysts. It excreted in urine. </a:t>
            </a:r>
          </a:p>
          <a:p>
            <a:endParaRPr lang="en-US" dirty="0"/>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5" name="Title 1"/>
          <p:cNvSpPr>
            <a:spLocks noGrp="1"/>
          </p:cNvSpPr>
          <p:nvPr>
            <p:ph type="title"/>
          </p:nvPr>
        </p:nvSpPr>
        <p:spPr/>
        <p:txBody>
          <a:bodyPr/>
          <a:lstStyle/>
          <a:p>
            <a:r>
              <a:rPr lang="en-US" dirty="0"/>
              <a:t>         </a:t>
            </a:r>
            <a:r>
              <a:rPr lang="en-US" b="1" dirty="0"/>
              <a:t>ANTI PROTOZOA AND ANTIMALARIA</a:t>
            </a:r>
          </a:p>
        </p:txBody>
      </p:sp>
      <p:sp>
        <p:nvSpPr>
          <p:cNvPr id="1049016" name="Content Placeholder 2"/>
          <p:cNvSpPr>
            <a:spLocks noGrp="1"/>
          </p:cNvSpPr>
          <p:nvPr>
            <p:ph idx="1"/>
          </p:nvPr>
        </p:nvSpPr>
        <p:spPr/>
        <p:txBody>
          <a:bodyPr>
            <a:normAutofit fontScale="92857"/>
          </a:bodyPr>
          <a:lstStyle/>
          <a:p>
            <a:r>
              <a:rPr lang="en-US" dirty="0"/>
              <a:t>The common protozoa infection  include;</a:t>
            </a:r>
          </a:p>
          <a:p>
            <a:r>
              <a:rPr lang="en-US" dirty="0"/>
              <a:t>Amoebiasis ,</a:t>
            </a:r>
          </a:p>
          <a:p>
            <a:r>
              <a:rPr lang="en-US" dirty="0"/>
              <a:t>trypanosomiasis, </a:t>
            </a:r>
          </a:p>
          <a:p>
            <a:r>
              <a:rPr lang="en-US" dirty="0"/>
              <a:t>giardiasis, </a:t>
            </a:r>
          </a:p>
          <a:p>
            <a:r>
              <a:rPr lang="en-US" dirty="0"/>
              <a:t>malaria, </a:t>
            </a:r>
          </a:p>
          <a:p>
            <a:r>
              <a:rPr lang="en-US" dirty="0"/>
              <a:t>cutaneous and visceral leishmaniasis</a:t>
            </a:r>
          </a:p>
          <a:p>
            <a:r>
              <a:rPr lang="en-US" dirty="0"/>
              <a:t> Chagas disease,</a:t>
            </a:r>
          </a:p>
          <a:p>
            <a:r>
              <a:rPr lang="en-US" dirty="0"/>
              <a:t> toxoplasmosis and</a:t>
            </a:r>
          </a:p>
          <a:p>
            <a:r>
              <a:rPr lang="en-US" dirty="0"/>
              <a:t> trichomoniasis</a:t>
            </a:r>
          </a:p>
          <a:p>
            <a:pPr marL="0" indent="0">
              <a:buNone/>
            </a:pPr>
            <a:endParaRPr lang="en-US" dirty="0"/>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7" name="Title 1"/>
          <p:cNvSpPr>
            <a:spLocks noGrp="1"/>
          </p:cNvSpPr>
          <p:nvPr>
            <p:ph type="title"/>
          </p:nvPr>
        </p:nvSpPr>
        <p:spPr/>
        <p:txBody>
          <a:bodyPr/>
          <a:lstStyle/>
          <a:p>
            <a:r>
              <a:rPr lang="en-US" dirty="0"/>
              <a:t>         antimalarial</a:t>
            </a:r>
          </a:p>
        </p:txBody>
      </p:sp>
      <p:sp>
        <p:nvSpPr>
          <p:cNvPr id="1049018" name="Content Placeholder 2"/>
          <p:cNvSpPr>
            <a:spLocks noGrp="1"/>
          </p:cNvSpPr>
          <p:nvPr>
            <p:ph idx="1"/>
          </p:nvPr>
        </p:nvSpPr>
        <p:spPr/>
        <p:txBody>
          <a:bodyPr>
            <a:normAutofit fontScale="96429"/>
          </a:bodyPr>
          <a:lstStyle/>
          <a:p>
            <a:pPr marL="0" indent="0">
              <a:buNone/>
            </a:pPr>
            <a:r>
              <a:rPr lang="en-US" dirty="0"/>
              <a:t>Examples include</a:t>
            </a:r>
            <a:r>
              <a:rPr lang="en-US" b="1" dirty="0"/>
              <a:t>; quinine, chloroquine, mefloquine, proguanil, pyrimethamine/sulfadoxine, tetracycline, doxycycline &amp; minocycline, primaquine, and also artemether-Lumefantrine (coartem)</a:t>
            </a:r>
          </a:p>
          <a:p>
            <a:r>
              <a:rPr lang="en-US" dirty="0"/>
              <a:t>The first line treatment of uncomplicated malaria in Kenya is Artemether-Lumefantrine.</a:t>
            </a:r>
          </a:p>
          <a:p>
            <a:r>
              <a:rPr lang="en-US" dirty="0"/>
              <a:t>The second line treatment for uncomplicated malaria in Kenya is dihydroartemisinic-piperaquine (DHA-PPQ)</a:t>
            </a:r>
          </a:p>
          <a:p>
            <a:r>
              <a:rPr lang="en-US" dirty="0"/>
              <a:t>This is available in a fixed dose combination with adult tablets containing 30mg/320mg of DHA-PPQ</a:t>
            </a:r>
          </a:p>
          <a:p>
            <a:r>
              <a:rPr lang="en-US" dirty="0"/>
              <a:t>Pediatric tablets containing  20mg/160mg of DHA-PPQ</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9" name="Title 1"/>
          <p:cNvSpPr>
            <a:spLocks noGrp="1"/>
          </p:cNvSpPr>
          <p:nvPr>
            <p:ph type="title"/>
          </p:nvPr>
        </p:nvSpPr>
        <p:spPr/>
        <p:txBody>
          <a:bodyPr/>
          <a:lstStyle/>
          <a:p>
            <a:r>
              <a:rPr lang="en-US" dirty="0"/>
              <a:t>Dosage; Artemether Lumefantrine</a:t>
            </a:r>
          </a:p>
        </p:txBody>
      </p:sp>
      <p:graphicFrame>
        <p:nvGraphicFramePr>
          <p:cNvPr id="4194307" name="Content Placeholder 6"/>
          <p:cNvGraphicFramePr>
            <a:graphicFrameLocks noGrp="1"/>
          </p:cNvGraphicFramePr>
          <p:nvPr>
            <p:ph idx="1"/>
          </p:nvPr>
        </p:nvGraphicFramePr>
        <p:xfrm>
          <a:off x="838200" y="1825625"/>
          <a:ext cx="10515600" cy="3492571"/>
        </p:xfrm>
        <a:graphic>
          <a:graphicData uri="http://schemas.openxmlformats.org/drawingml/2006/table">
            <a:tbl>
              <a:tblPr firstRow="1" bandRow="1">
                <a:tableStyleId>{5C22544A-7EE6-4342-B048-85BDC9FD1C3A}</a:tableStyleId>
              </a:tblPr>
              <a:tblGrid>
                <a:gridCol w="1314450">
                  <a:extLst>
                    <a:ext uri="{9D8B030D-6E8A-4147-A177-3AD203B41FA5}">
                      <a16:colId xmlns:a16="http://schemas.microsoft.com/office/drawing/2014/main" xmlns="" val="20000"/>
                    </a:ext>
                  </a:extLst>
                </a:gridCol>
                <a:gridCol w="1314450">
                  <a:extLst>
                    <a:ext uri="{9D8B030D-6E8A-4147-A177-3AD203B41FA5}">
                      <a16:colId xmlns:a16="http://schemas.microsoft.com/office/drawing/2014/main" xmlns="" val="20001"/>
                    </a:ext>
                  </a:extLst>
                </a:gridCol>
                <a:gridCol w="1314450">
                  <a:extLst>
                    <a:ext uri="{9D8B030D-6E8A-4147-A177-3AD203B41FA5}">
                      <a16:colId xmlns:a16="http://schemas.microsoft.com/office/drawing/2014/main" xmlns="" val="20002"/>
                    </a:ext>
                  </a:extLst>
                </a:gridCol>
                <a:gridCol w="1314450">
                  <a:extLst>
                    <a:ext uri="{9D8B030D-6E8A-4147-A177-3AD203B41FA5}">
                      <a16:colId xmlns:a16="http://schemas.microsoft.com/office/drawing/2014/main" xmlns="" val="20003"/>
                    </a:ext>
                  </a:extLst>
                </a:gridCol>
                <a:gridCol w="1314450">
                  <a:extLst>
                    <a:ext uri="{9D8B030D-6E8A-4147-A177-3AD203B41FA5}">
                      <a16:colId xmlns:a16="http://schemas.microsoft.com/office/drawing/2014/main" xmlns="" val="20004"/>
                    </a:ext>
                  </a:extLst>
                </a:gridCol>
                <a:gridCol w="1314450">
                  <a:extLst>
                    <a:ext uri="{9D8B030D-6E8A-4147-A177-3AD203B41FA5}">
                      <a16:colId xmlns:a16="http://schemas.microsoft.com/office/drawing/2014/main" xmlns="" val="20005"/>
                    </a:ext>
                  </a:extLst>
                </a:gridCol>
                <a:gridCol w="1314450">
                  <a:extLst>
                    <a:ext uri="{9D8B030D-6E8A-4147-A177-3AD203B41FA5}">
                      <a16:colId xmlns:a16="http://schemas.microsoft.com/office/drawing/2014/main" xmlns="" val="20006"/>
                    </a:ext>
                  </a:extLst>
                </a:gridCol>
                <a:gridCol w="1314450">
                  <a:extLst>
                    <a:ext uri="{9D8B030D-6E8A-4147-A177-3AD203B41FA5}">
                      <a16:colId xmlns:a16="http://schemas.microsoft.com/office/drawing/2014/main" xmlns="" val="20007"/>
                    </a:ext>
                  </a:extLst>
                </a:gridCol>
              </a:tblGrid>
              <a:tr h="370840">
                <a:tc>
                  <a:txBody>
                    <a:bodyPr/>
                    <a:lstStyle/>
                    <a:p>
                      <a:r>
                        <a:rPr lang="en-US" dirty="0"/>
                        <a:t>WEGHT IN KG</a:t>
                      </a:r>
                    </a:p>
                  </a:txBody>
                  <a:tcPr/>
                </a:tc>
                <a:tc>
                  <a:txBody>
                    <a:bodyPr/>
                    <a:lstStyle/>
                    <a:p>
                      <a:r>
                        <a:rPr lang="en-US" dirty="0"/>
                        <a:t>AGE IN YEARS</a:t>
                      </a:r>
                    </a:p>
                  </a:txBody>
                  <a:tcPr/>
                </a:tc>
                <a:tc gridSpan="6">
                  <a:txBody>
                    <a:bodyPr/>
                    <a:lstStyle/>
                    <a:p>
                      <a:r>
                        <a:rPr lang="en-US" dirty="0"/>
                        <a:t>NUMBER OF TABLETS PER DOSE</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xmlns="" val="10000"/>
                  </a:ext>
                </a:extLst>
              </a:tr>
              <a:tr h="370840">
                <a:tc>
                  <a:txBody>
                    <a:bodyPr/>
                    <a:lstStyle/>
                    <a:p>
                      <a:endParaRPr lang="en-US" dirty="0"/>
                    </a:p>
                  </a:txBody>
                  <a:tcPr/>
                </a:tc>
                <a:tc>
                  <a:txBody>
                    <a:bodyPr/>
                    <a:lstStyle/>
                    <a:p>
                      <a:endParaRPr lang="en-US"/>
                    </a:p>
                  </a:txBody>
                  <a:tcPr/>
                </a:tc>
                <a:tc gridSpan="2">
                  <a:txBody>
                    <a:bodyPr/>
                    <a:lstStyle/>
                    <a:p>
                      <a:r>
                        <a:rPr lang="en-US" b="0" dirty="0"/>
                        <a:t>                  day 1</a:t>
                      </a:r>
                    </a:p>
                  </a:txBody>
                  <a:tcPr/>
                </a:tc>
                <a:tc hMerge="1">
                  <a:txBody>
                    <a:bodyPr/>
                    <a:lstStyle/>
                    <a:p>
                      <a:endParaRPr lang="en-US"/>
                    </a:p>
                  </a:txBody>
                  <a:tcPr/>
                </a:tc>
                <a:tc gridSpan="2">
                  <a:txBody>
                    <a:bodyPr/>
                    <a:lstStyle/>
                    <a:p>
                      <a:r>
                        <a:rPr lang="en-US" dirty="0"/>
                        <a:t>                day 2</a:t>
                      </a:r>
                    </a:p>
                  </a:txBody>
                  <a:tcPr/>
                </a:tc>
                <a:tc hMerge="1">
                  <a:txBody>
                    <a:bodyPr/>
                    <a:lstStyle/>
                    <a:p>
                      <a:endParaRPr lang="en-US"/>
                    </a:p>
                  </a:txBody>
                  <a:tcPr/>
                </a:tc>
                <a:tc gridSpan="2">
                  <a:txBody>
                    <a:bodyPr/>
                    <a:lstStyle/>
                    <a:p>
                      <a:r>
                        <a:rPr lang="en-US" dirty="0"/>
                        <a:t>               day 3</a:t>
                      </a:r>
                    </a:p>
                  </a:txBody>
                  <a:tcPr/>
                </a:tc>
                <a:tc hMerge="1">
                  <a:txBody>
                    <a:bodyPr/>
                    <a:lstStyle/>
                    <a:p>
                      <a:endParaRPr lang="en-US" dirty="0"/>
                    </a:p>
                  </a:txBody>
                  <a:tcPr/>
                </a:tc>
                <a:extLst>
                  <a:ext uri="{0D108BD9-81ED-4DB2-BD59-A6C34878D82A}">
                    <a16:rowId xmlns:a16="http://schemas.microsoft.com/office/drawing/2014/main" xmlns="" val="10001"/>
                  </a:ext>
                </a:extLst>
              </a:tr>
              <a:tr h="459811">
                <a:tc>
                  <a:txBody>
                    <a:bodyPr/>
                    <a:lstStyle/>
                    <a:p>
                      <a:endParaRPr lang="en-US"/>
                    </a:p>
                  </a:txBody>
                  <a:tcPr/>
                </a:tc>
                <a:tc>
                  <a:txBody>
                    <a:bodyPr/>
                    <a:lstStyle/>
                    <a:p>
                      <a:endParaRPr lang="en-US"/>
                    </a:p>
                  </a:txBody>
                  <a:tcPr/>
                </a:tc>
                <a:tc>
                  <a:txBody>
                    <a:bodyPr/>
                    <a:lstStyle/>
                    <a:p>
                      <a:r>
                        <a:rPr lang="en-US" dirty="0"/>
                        <a:t>1</a:t>
                      </a:r>
                      <a:r>
                        <a:rPr lang="en-US" baseline="30000" dirty="0"/>
                        <a:t>st</a:t>
                      </a:r>
                      <a:r>
                        <a:rPr lang="en-US" dirty="0"/>
                        <a:t> dose</a:t>
                      </a:r>
                    </a:p>
                  </a:txBody>
                  <a:tcPr/>
                </a:tc>
                <a:tc>
                  <a:txBody>
                    <a:bodyPr/>
                    <a:lstStyle/>
                    <a:p>
                      <a:r>
                        <a:rPr lang="en-US" dirty="0"/>
                        <a:t>8hours</a:t>
                      </a:r>
                    </a:p>
                  </a:txBody>
                  <a:tcPr/>
                </a:tc>
                <a:tc>
                  <a:txBody>
                    <a:bodyPr/>
                    <a:lstStyle/>
                    <a:p>
                      <a:r>
                        <a:rPr lang="en-US" dirty="0"/>
                        <a:t>24hours</a:t>
                      </a:r>
                    </a:p>
                  </a:txBody>
                  <a:tcPr/>
                </a:tc>
                <a:tc>
                  <a:txBody>
                    <a:bodyPr/>
                    <a:lstStyle/>
                    <a:p>
                      <a:r>
                        <a:rPr lang="en-US" dirty="0"/>
                        <a:t>36hours</a:t>
                      </a:r>
                    </a:p>
                  </a:txBody>
                  <a:tcPr/>
                </a:tc>
                <a:tc>
                  <a:txBody>
                    <a:bodyPr/>
                    <a:lstStyle/>
                    <a:p>
                      <a:r>
                        <a:rPr lang="en-US" dirty="0"/>
                        <a:t>48 hours</a:t>
                      </a:r>
                    </a:p>
                  </a:txBody>
                  <a:tcPr/>
                </a:tc>
                <a:tc>
                  <a:txBody>
                    <a:bodyPr/>
                    <a:lstStyle/>
                    <a:p>
                      <a:r>
                        <a:rPr lang="en-US" dirty="0"/>
                        <a:t>60 hours</a:t>
                      </a:r>
                    </a:p>
                  </a:txBody>
                  <a:tcPr/>
                </a:tc>
                <a:extLst>
                  <a:ext uri="{0D108BD9-81ED-4DB2-BD59-A6C34878D82A}">
                    <a16:rowId xmlns:a16="http://schemas.microsoft.com/office/drawing/2014/main" xmlns="" val="10002"/>
                  </a:ext>
                </a:extLst>
              </a:tr>
              <a:tr h="370840">
                <a:tc>
                  <a:txBody>
                    <a:bodyPr/>
                    <a:lstStyle/>
                    <a:p>
                      <a:r>
                        <a:rPr lang="en-US" dirty="0"/>
                        <a:t>5-14</a:t>
                      </a:r>
                    </a:p>
                  </a:txBody>
                  <a:tcPr/>
                </a:tc>
                <a:tc>
                  <a:txBody>
                    <a:bodyPr/>
                    <a:lstStyle/>
                    <a:p>
                      <a:r>
                        <a:rPr lang="en-US" dirty="0"/>
                        <a:t>5/12- 3 years</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xmlns="" val="10003"/>
                  </a:ext>
                </a:extLst>
              </a:tr>
              <a:tr h="370840">
                <a:tc>
                  <a:txBody>
                    <a:bodyPr/>
                    <a:lstStyle/>
                    <a:p>
                      <a:r>
                        <a:rPr lang="en-US" dirty="0"/>
                        <a:t>15-24</a:t>
                      </a:r>
                    </a:p>
                  </a:txBody>
                  <a:tcPr/>
                </a:tc>
                <a:tc>
                  <a:txBody>
                    <a:bodyPr/>
                    <a:lstStyle/>
                    <a:p>
                      <a:r>
                        <a:rPr lang="en-US" dirty="0"/>
                        <a:t>3-7 years</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extLst>
                  <a:ext uri="{0D108BD9-81ED-4DB2-BD59-A6C34878D82A}">
                    <a16:rowId xmlns:a16="http://schemas.microsoft.com/office/drawing/2014/main" xmlns="" val="10004"/>
                  </a:ext>
                </a:extLst>
              </a:tr>
              <a:tr h="370840">
                <a:tc>
                  <a:txBody>
                    <a:bodyPr/>
                    <a:lstStyle/>
                    <a:p>
                      <a:r>
                        <a:rPr lang="en-US" dirty="0"/>
                        <a:t>25-34</a:t>
                      </a:r>
                    </a:p>
                  </a:txBody>
                  <a:tcPr/>
                </a:tc>
                <a:tc>
                  <a:txBody>
                    <a:bodyPr/>
                    <a:lstStyle/>
                    <a:p>
                      <a:r>
                        <a:rPr lang="en-US" dirty="0"/>
                        <a:t>8-11 years</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tc>
                  <a:txBody>
                    <a:bodyPr/>
                    <a:lstStyle/>
                    <a:p>
                      <a:r>
                        <a:rPr lang="en-US" dirty="0"/>
                        <a:t>3</a:t>
                      </a:r>
                    </a:p>
                  </a:txBody>
                  <a:tcPr/>
                </a:tc>
                <a:extLst>
                  <a:ext uri="{0D108BD9-81ED-4DB2-BD59-A6C34878D82A}">
                    <a16:rowId xmlns:a16="http://schemas.microsoft.com/office/drawing/2014/main" xmlns="" val="10005"/>
                  </a:ext>
                </a:extLst>
              </a:tr>
              <a:tr h="370840">
                <a:tc>
                  <a:txBody>
                    <a:bodyPr/>
                    <a:lstStyle/>
                    <a:p>
                      <a:r>
                        <a:rPr lang="en-US" dirty="0"/>
                        <a:t>Above 34</a:t>
                      </a:r>
                    </a:p>
                  </a:txBody>
                  <a:tcPr/>
                </a:tc>
                <a:tc>
                  <a:txBody>
                    <a:bodyPr/>
                    <a:lstStyle/>
                    <a:p>
                      <a:r>
                        <a:rPr lang="en-US" dirty="0"/>
                        <a:t>Above 12 years</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tc>
                  <a:txBody>
                    <a:bodyPr/>
                    <a:lstStyle/>
                    <a:p>
                      <a:r>
                        <a:rPr lang="en-US" dirty="0"/>
                        <a:t>4</a:t>
                      </a:r>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0" name="Title 1"/>
          <p:cNvSpPr>
            <a:spLocks noGrp="1"/>
          </p:cNvSpPr>
          <p:nvPr>
            <p:ph type="title"/>
          </p:nvPr>
        </p:nvSpPr>
        <p:spPr/>
        <p:txBody>
          <a:bodyPr/>
          <a:lstStyle/>
          <a:p>
            <a:r>
              <a:rPr lang="en-US" dirty="0"/>
              <a:t>       </a:t>
            </a:r>
            <a:r>
              <a:rPr lang="en-US" b="1" dirty="0"/>
              <a:t>anti-malaria cont.’</a:t>
            </a:r>
          </a:p>
        </p:txBody>
      </p:sp>
      <p:sp>
        <p:nvSpPr>
          <p:cNvPr id="1049021" name="Content Placeholder 2"/>
          <p:cNvSpPr>
            <a:spLocks noGrp="1"/>
          </p:cNvSpPr>
          <p:nvPr>
            <p:ph idx="1"/>
          </p:nvPr>
        </p:nvSpPr>
        <p:spPr/>
        <p:txBody>
          <a:bodyPr/>
          <a:lstStyle/>
          <a:p>
            <a:r>
              <a:rPr lang="en-US" dirty="0"/>
              <a:t>Other  anti-malarial drugs for uncomplicated malaria are;</a:t>
            </a:r>
          </a:p>
          <a:p>
            <a:r>
              <a:rPr lang="en-US" dirty="0"/>
              <a:t>Amodiaquine plus artesunate</a:t>
            </a:r>
          </a:p>
          <a:p>
            <a:r>
              <a:rPr lang="en-US" dirty="0"/>
              <a:t>Mefloquine plus artesunate</a:t>
            </a:r>
          </a:p>
          <a:p>
            <a:r>
              <a:rPr lang="en-US" dirty="0"/>
              <a:t>Halofantrine (halfan)  .this drug can cause arrhythmias, and is contraindicated in patients with heart disease.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lstStyle/>
          <a:p>
            <a:r>
              <a:rPr lang="en-US" dirty="0"/>
              <a:t> </a:t>
            </a:r>
            <a:r>
              <a:rPr lang="en-US" b="1" dirty="0"/>
              <a:t>example of drugs chemical name, generic name and trade name</a:t>
            </a:r>
            <a:r>
              <a:rPr lang="en-US" dirty="0"/>
              <a:t>.</a:t>
            </a:r>
          </a:p>
        </p:txBody>
      </p:sp>
      <p:graphicFrame>
        <p:nvGraphicFramePr>
          <p:cNvPr id="4194304" name="Content Placeholder 6"/>
          <p:cNvGraphicFramePr>
            <a:graphicFrameLocks noGrp="1"/>
          </p:cNvGraphicFramePr>
          <p:nvPr>
            <p:ph idx="1"/>
          </p:nvPr>
        </p:nvGraphicFramePr>
        <p:xfrm>
          <a:off x="838200" y="1825625"/>
          <a:ext cx="10515600" cy="175260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xmlns="" val="20000"/>
                    </a:ext>
                  </a:extLst>
                </a:gridCol>
                <a:gridCol w="3505200">
                  <a:extLst>
                    <a:ext uri="{9D8B030D-6E8A-4147-A177-3AD203B41FA5}">
                      <a16:colId xmlns:a16="http://schemas.microsoft.com/office/drawing/2014/main" xmlns="" val="20001"/>
                    </a:ext>
                  </a:extLst>
                </a:gridCol>
                <a:gridCol w="3505200">
                  <a:extLst>
                    <a:ext uri="{9D8B030D-6E8A-4147-A177-3AD203B41FA5}">
                      <a16:colId xmlns:a16="http://schemas.microsoft.com/office/drawing/2014/main" xmlns="" val="20002"/>
                    </a:ext>
                  </a:extLst>
                </a:gridCol>
              </a:tblGrid>
              <a:tr h="370840">
                <a:tc>
                  <a:txBody>
                    <a:bodyPr/>
                    <a:lstStyle/>
                    <a:p>
                      <a:r>
                        <a:rPr lang="en-US" dirty="0"/>
                        <a:t>Chemical name</a:t>
                      </a:r>
                    </a:p>
                  </a:txBody>
                  <a:tcPr/>
                </a:tc>
                <a:tc>
                  <a:txBody>
                    <a:bodyPr/>
                    <a:lstStyle/>
                    <a:p>
                      <a:r>
                        <a:rPr lang="en-US" dirty="0"/>
                        <a:t>Generic name</a:t>
                      </a:r>
                    </a:p>
                  </a:txBody>
                  <a:tcPr/>
                </a:tc>
                <a:tc>
                  <a:txBody>
                    <a:bodyPr/>
                    <a:lstStyle/>
                    <a:p>
                      <a:r>
                        <a:rPr lang="en-US" dirty="0"/>
                        <a:t>Trade names</a:t>
                      </a:r>
                    </a:p>
                  </a:txBody>
                  <a:tcPr/>
                </a:tc>
                <a:extLst>
                  <a:ext uri="{0D108BD9-81ED-4DB2-BD59-A6C34878D82A}">
                    <a16:rowId xmlns:a16="http://schemas.microsoft.com/office/drawing/2014/main" xmlns="" val="10000"/>
                  </a:ext>
                </a:extLst>
              </a:tr>
              <a:tr h="370840">
                <a:tc>
                  <a:txBody>
                    <a:bodyPr/>
                    <a:lstStyle/>
                    <a:p>
                      <a:r>
                        <a:rPr lang="en-US" dirty="0"/>
                        <a:t>2-(4-isobutylphenyl)propanoic acid</a:t>
                      </a:r>
                    </a:p>
                  </a:txBody>
                  <a:tcPr/>
                </a:tc>
                <a:tc>
                  <a:txBody>
                    <a:bodyPr/>
                    <a:lstStyle/>
                    <a:p>
                      <a:r>
                        <a:rPr lang="en-US" dirty="0"/>
                        <a:t>ibrufen</a:t>
                      </a:r>
                    </a:p>
                  </a:txBody>
                  <a:tcPr/>
                </a:tc>
                <a:tc>
                  <a:txBody>
                    <a:bodyPr/>
                    <a:lstStyle/>
                    <a:p>
                      <a:r>
                        <a:rPr lang="en-US" dirty="0"/>
                        <a:t>Brufen, advil, nurofen</a:t>
                      </a:r>
                    </a:p>
                  </a:txBody>
                  <a:tcPr/>
                </a:tc>
                <a:extLst>
                  <a:ext uri="{0D108BD9-81ED-4DB2-BD59-A6C34878D82A}">
                    <a16:rowId xmlns:a16="http://schemas.microsoft.com/office/drawing/2014/main" xmlns="" val="10001"/>
                  </a:ext>
                </a:extLst>
              </a:tr>
              <a:tr h="370840">
                <a:tc>
                  <a:txBody>
                    <a:bodyPr/>
                    <a:lstStyle/>
                    <a:p>
                      <a:r>
                        <a:rPr lang="en-US" dirty="0"/>
                        <a:t>N-acetyl-para-aminophenol</a:t>
                      </a:r>
                    </a:p>
                  </a:txBody>
                  <a:tcPr/>
                </a:tc>
                <a:tc>
                  <a:txBody>
                    <a:bodyPr/>
                    <a:lstStyle/>
                    <a:p>
                      <a:r>
                        <a:rPr lang="en-US" dirty="0"/>
                        <a:t>Paracetamol, acetaminophen</a:t>
                      </a:r>
                    </a:p>
                  </a:txBody>
                  <a:tcPr/>
                </a:tc>
                <a:tc>
                  <a:txBody>
                    <a:bodyPr/>
                    <a:lstStyle/>
                    <a:p>
                      <a:r>
                        <a:rPr lang="en-US" dirty="0"/>
                        <a:t>Calpol, Panadol, tylenol</a:t>
                      </a:r>
                    </a:p>
                  </a:txBody>
                  <a:tcPr/>
                </a:tc>
                <a:extLst>
                  <a:ext uri="{0D108BD9-81ED-4DB2-BD59-A6C34878D82A}">
                    <a16:rowId xmlns:a16="http://schemas.microsoft.com/office/drawing/2014/main" xmlns="" val="10002"/>
                  </a:ext>
                </a:extLst>
              </a:tr>
              <a:tr h="370840">
                <a:tc>
                  <a:txBody>
                    <a:bodyPr/>
                    <a:lstStyle/>
                    <a:p>
                      <a:r>
                        <a:rPr lang="en-US" dirty="0"/>
                        <a:t>2-(2-methl-5-nitro-1h-imidazol1-y)ethyl benzoate.</a:t>
                      </a:r>
                    </a:p>
                  </a:txBody>
                  <a:tcPr/>
                </a:tc>
                <a:tc>
                  <a:txBody>
                    <a:bodyPr/>
                    <a:lstStyle/>
                    <a:p>
                      <a:r>
                        <a:rPr lang="en-US" dirty="0"/>
                        <a:t>metronidazole</a:t>
                      </a:r>
                    </a:p>
                  </a:txBody>
                  <a:tcPr/>
                </a:tc>
                <a:tc>
                  <a:txBody>
                    <a:bodyPr/>
                    <a:lstStyle/>
                    <a:p>
                      <a:r>
                        <a:rPr lang="en-US" dirty="0"/>
                        <a:t>Flagyl ,metrogyl</a:t>
                      </a:r>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2" name="Title 1"/>
          <p:cNvSpPr>
            <a:spLocks noGrp="1"/>
          </p:cNvSpPr>
          <p:nvPr>
            <p:ph type="title"/>
          </p:nvPr>
        </p:nvSpPr>
        <p:spPr/>
        <p:txBody>
          <a:bodyPr/>
          <a:lstStyle/>
          <a:p>
            <a:r>
              <a:rPr lang="en-US" b="1" dirty="0"/>
              <a:t>                                Quinine                </a:t>
            </a:r>
          </a:p>
        </p:txBody>
      </p:sp>
      <p:sp>
        <p:nvSpPr>
          <p:cNvPr id="1049023" name="Content Placeholder 2"/>
          <p:cNvSpPr>
            <a:spLocks noGrp="1"/>
          </p:cNvSpPr>
          <p:nvPr>
            <p:ph idx="1"/>
          </p:nvPr>
        </p:nvSpPr>
        <p:spPr/>
        <p:txBody>
          <a:bodyPr/>
          <a:lstStyle/>
          <a:p>
            <a:r>
              <a:rPr lang="en-US" dirty="0"/>
              <a:t>Quinine is an alkaloid derived from cinchona tree. </a:t>
            </a:r>
          </a:p>
          <a:p>
            <a:pPr marL="0" indent="0">
              <a:buNone/>
            </a:pPr>
            <a:r>
              <a:rPr lang="en-US" b="1" dirty="0"/>
              <a:t>Indication </a:t>
            </a:r>
          </a:p>
          <a:p>
            <a:pPr marL="0" indent="0">
              <a:buNone/>
            </a:pPr>
            <a:r>
              <a:rPr lang="en-US" dirty="0"/>
              <a:t>Reserved for severe and complicated malaria.</a:t>
            </a:r>
          </a:p>
          <a:p>
            <a:pPr marL="0" indent="0">
              <a:buNone/>
            </a:pPr>
            <a:r>
              <a:rPr lang="en-US" b="1" dirty="0"/>
              <a:t>Pharmacodynamics/mechanism of action</a:t>
            </a:r>
          </a:p>
          <a:p>
            <a:r>
              <a:rPr lang="en-US" dirty="0"/>
              <a:t>It binds to plasmodium DNA to prevent protein synthesis but its exact mode of action remains uncertain.</a:t>
            </a:r>
          </a:p>
          <a:p>
            <a:r>
              <a:rPr lang="en-US" dirty="0"/>
              <a:t>It is used to treat plasmodium falciparum in areas of multiple drug resistant. </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4" name="Title 1"/>
          <p:cNvSpPr>
            <a:spLocks noGrp="1"/>
          </p:cNvSpPr>
          <p:nvPr>
            <p:ph type="title"/>
          </p:nvPr>
        </p:nvSpPr>
        <p:spPr>
          <a:xfrm>
            <a:off x="835378" y="365125"/>
            <a:ext cx="10518422" cy="1325563"/>
          </a:xfrm>
        </p:spPr>
        <p:txBody>
          <a:bodyPr>
            <a:normAutofit/>
          </a:bodyPr>
          <a:lstStyle/>
          <a:p>
            <a:r>
              <a:rPr lang="en-US" dirty="0"/>
              <a:t>                                                                               </a:t>
            </a:r>
            <a:r>
              <a:rPr lang="en-US" b="1" dirty="0"/>
              <a:t>pharmacokinetics</a:t>
            </a:r>
          </a:p>
        </p:txBody>
      </p:sp>
      <p:sp>
        <p:nvSpPr>
          <p:cNvPr id="1049025" name="Content Placeholder 2"/>
          <p:cNvSpPr>
            <a:spLocks noGrp="1"/>
          </p:cNvSpPr>
          <p:nvPr>
            <p:ph idx="1"/>
          </p:nvPr>
        </p:nvSpPr>
        <p:spPr/>
        <p:txBody>
          <a:bodyPr>
            <a:normAutofit fontScale="89643" lnSpcReduction="10000"/>
          </a:bodyPr>
          <a:lstStyle/>
          <a:p>
            <a:r>
              <a:rPr lang="en-US" dirty="0"/>
              <a:t>Quinine is well absorbed in the gut  but absorption is delayed by antacids. It can be given via slow IV Infusion.</a:t>
            </a:r>
          </a:p>
          <a:p>
            <a:r>
              <a:rPr lang="en-US" dirty="0"/>
              <a:t>Metabolism occurs in the liver, the excretion is in the kidneys.</a:t>
            </a:r>
          </a:p>
          <a:p>
            <a:r>
              <a:rPr lang="en-US" dirty="0"/>
              <a:t>It is used for the treat of chloroquine resistant  P . falciparum often With Combination Of Pyrimethamine/ Sulfadoxine </a:t>
            </a:r>
          </a:p>
          <a:p>
            <a:pPr marL="0" indent="0">
              <a:buNone/>
            </a:pPr>
            <a:r>
              <a:rPr lang="en-US" b="1" dirty="0"/>
              <a:t>unwanted effects </a:t>
            </a:r>
          </a:p>
          <a:p>
            <a:r>
              <a:rPr lang="en-US" dirty="0"/>
              <a:t>has a low therapeutic widow and it produces effects in the skeletal muscles  and can cause; </a:t>
            </a:r>
            <a:r>
              <a:rPr lang="en-US" b="1" dirty="0"/>
              <a:t>GI irritation, renal damage, hemolytic anemia </a:t>
            </a:r>
            <a:r>
              <a:rPr lang="en-US" dirty="0"/>
              <a:t>(rarely)associated with “</a:t>
            </a:r>
            <a:r>
              <a:rPr lang="en-US" b="1" dirty="0"/>
              <a:t>black water fever</a:t>
            </a:r>
            <a:r>
              <a:rPr lang="en-US" dirty="0"/>
              <a:t>” in previously sensitized patients.</a:t>
            </a:r>
          </a:p>
          <a:p>
            <a:r>
              <a:rPr lang="en-US" dirty="0"/>
              <a:t>black water fever has a fatality rate of 25% due to intravascular coagulation and renal failure.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6" name="Title 1"/>
          <p:cNvSpPr>
            <a:spLocks noGrp="1"/>
          </p:cNvSpPr>
          <p:nvPr>
            <p:ph type="title"/>
          </p:nvPr>
        </p:nvSpPr>
        <p:spPr/>
        <p:txBody>
          <a:bodyPr/>
          <a:lstStyle/>
          <a:p>
            <a:r>
              <a:rPr lang="en-US" dirty="0"/>
              <a:t>unwanted effects cont.’</a:t>
            </a:r>
          </a:p>
        </p:txBody>
      </p:sp>
      <p:sp>
        <p:nvSpPr>
          <p:cNvPr id="1049027" name="Content Placeholder 2"/>
          <p:cNvSpPr>
            <a:spLocks noGrp="1"/>
          </p:cNvSpPr>
          <p:nvPr>
            <p:ph idx="1"/>
          </p:nvPr>
        </p:nvSpPr>
        <p:spPr/>
        <p:txBody>
          <a:bodyPr>
            <a:normAutofit fontScale="92857"/>
          </a:bodyPr>
          <a:lstStyle/>
          <a:p>
            <a:r>
              <a:rPr lang="en-US" dirty="0"/>
              <a:t>Hypotension</a:t>
            </a:r>
          </a:p>
          <a:p>
            <a:r>
              <a:rPr lang="en-US" dirty="0"/>
              <a:t>Hypoglycemia</a:t>
            </a:r>
          </a:p>
          <a:p>
            <a:r>
              <a:rPr lang="en-US" dirty="0" err="1"/>
              <a:t>Cinchonism</a:t>
            </a:r>
            <a:endParaRPr lang="en-US" dirty="0"/>
          </a:p>
          <a:p>
            <a:pPr marL="0" indent="0">
              <a:buNone/>
            </a:pPr>
            <a:r>
              <a:rPr lang="en-US" b="1" dirty="0"/>
              <a:t>Dosage;</a:t>
            </a:r>
          </a:p>
          <a:p>
            <a:pPr marL="0" indent="0">
              <a:buNone/>
            </a:pPr>
            <a:r>
              <a:rPr lang="en-US" dirty="0"/>
              <a:t>Loading dose IV Quinine  20mg/kg body wt. in 500mls of 5% or 10% dextrose (MAX 1200MG) for 4 hours then 10mg/kg body wt. as intravenous infusion in 500mls of 5% or 10% dextrose to run for 4hrs every 8 hourly ( maximum 600mgs)</a:t>
            </a:r>
          </a:p>
          <a:p>
            <a:pPr marL="0" indent="0">
              <a:buNone/>
            </a:pPr>
            <a:r>
              <a:rPr lang="en-US" dirty="0"/>
              <a:t>After  3 IV doses of quinine, one should try to change into oral  treatment and treatment should continue for 7 days.</a:t>
            </a: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8" name="Title 1"/>
          <p:cNvSpPr>
            <a:spLocks noGrp="1"/>
          </p:cNvSpPr>
          <p:nvPr>
            <p:ph type="title"/>
          </p:nvPr>
        </p:nvSpPr>
        <p:spPr/>
        <p:txBody>
          <a:bodyPr/>
          <a:lstStyle/>
          <a:p>
            <a:r>
              <a:rPr lang="en-US" dirty="0"/>
              <a:t>                        quinine  cont.’</a:t>
            </a:r>
          </a:p>
        </p:txBody>
      </p:sp>
      <p:sp>
        <p:nvSpPr>
          <p:cNvPr id="1049029" name="Content Placeholder 2"/>
          <p:cNvSpPr>
            <a:spLocks noGrp="1"/>
          </p:cNvSpPr>
          <p:nvPr>
            <p:ph idx="1"/>
          </p:nvPr>
        </p:nvSpPr>
        <p:spPr/>
        <p:txBody>
          <a:bodyPr/>
          <a:lstStyle/>
          <a:p>
            <a:r>
              <a:rPr lang="en-US" dirty="0"/>
              <a:t>for children loading  dose is 20mg /kg body wt. in 15mls/kg of isotonic fluid to run over 4 hours and maintenance dose 10mg/kg body </a:t>
            </a:r>
            <a:r>
              <a:rPr lang="en-US" dirty="0" err="1"/>
              <a:t>wtin</a:t>
            </a:r>
            <a:r>
              <a:rPr lang="en-US" dirty="0"/>
              <a:t> 10mls /kg of isotonic fluids to run over 4 hours every 12 hourly un </a:t>
            </a:r>
            <a:r>
              <a:rPr lang="en-US" dirty="0" err="1"/>
              <a:t>til</a:t>
            </a:r>
            <a:r>
              <a:rPr lang="en-US" dirty="0"/>
              <a:t> the patient can take orally.</a:t>
            </a:r>
          </a:p>
          <a:p>
            <a:r>
              <a:rPr lang="en-US" dirty="0"/>
              <a:t>Oral quinine is given 10mg/kg body </a:t>
            </a:r>
            <a:r>
              <a:rPr lang="en-US" dirty="0" err="1"/>
              <a:t>wt</a:t>
            </a:r>
            <a:r>
              <a:rPr lang="en-US" dirty="0"/>
              <a:t> 8 hourly to complete a total of (parenteral + oral ) 7 days.</a:t>
            </a:r>
          </a:p>
        </p:txBody>
      </p:sp>
    </p:spTree>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0" name="Title 1"/>
          <p:cNvSpPr>
            <a:spLocks noGrp="1"/>
          </p:cNvSpPr>
          <p:nvPr>
            <p:ph type="title"/>
          </p:nvPr>
        </p:nvSpPr>
        <p:spPr/>
        <p:txBody>
          <a:bodyPr/>
          <a:lstStyle/>
          <a:p>
            <a:r>
              <a:rPr lang="en-US" dirty="0"/>
              <a:t>Prevention of malaria</a:t>
            </a:r>
          </a:p>
        </p:txBody>
      </p:sp>
      <p:sp>
        <p:nvSpPr>
          <p:cNvPr id="1049031" name="Content Placeholder 2"/>
          <p:cNvSpPr>
            <a:spLocks noGrp="1"/>
          </p:cNvSpPr>
          <p:nvPr>
            <p:ph idx="1"/>
          </p:nvPr>
        </p:nvSpPr>
        <p:spPr/>
        <p:txBody>
          <a:bodyPr>
            <a:normAutofit/>
          </a:bodyPr>
          <a:lstStyle/>
          <a:p>
            <a:r>
              <a:rPr lang="en-US" dirty="0"/>
              <a:t>Chemoprophylaxis; mefloquine or atovaquone-proguanil or doxycycline.</a:t>
            </a:r>
          </a:p>
          <a:p>
            <a:r>
              <a:rPr lang="en-US" dirty="0"/>
              <a:t>Intermittent presumptive treatment (IPT) in recommended for pregnant women in areas of high malaria transmission.</a:t>
            </a:r>
          </a:p>
          <a:p>
            <a:r>
              <a:rPr lang="en-US" dirty="0"/>
              <a:t>Current recommended IPT medication is </a:t>
            </a:r>
            <a:r>
              <a:rPr lang="en-US" dirty="0" err="1"/>
              <a:t>sulphadoxine</a:t>
            </a:r>
            <a:r>
              <a:rPr lang="en-US" dirty="0"/>
              <a:t> 500mg ,pyrimethamine  25mg given as a dose of 3 tablets.</a:t>
            </a:r>
          </a:p>
          <a:p>
            <a:endParaRPr lang="en-US" dirty="0"/>
          </a:p>
          <a:p>
            <a:pPr marL="0" indent="0">
              <a:buNone/>
            </a:pPr>
            <a:r>
              <a:rPr lang="en-US" sz="3200" b="1" dirty="0"/>
              <a:t>Amoebicidal drugs</a:t>
            </a:r>
          </a:p>
          <a:p>
            <a:pPr marL="0" indent="0">
              <a:buNone/>
            </a:pPr>
            <a:r>
              <a:rPr lang="en-US" sz="3200" b="1" dirty="0"/>
              <a:t> </a:t>
            </a:r>
            <a:r>
              <a:rPr lang="en-US" sz="3200" dirty="0"/>
              <a:t>metronidazole was covered under azoles antibiotics.</a:t>
            </a: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2" name="Title 1"/>
          <p:cNvSpPr>
            <a:spLocks noGrp="1"/>
          </p:cNvSpPr>
          <p:nvPr>
            <p:ph type="title"/>
          </p:nvPr>
        </p:nvSpPr>
        <p:spPr/>
        <p:txBody>
          <a:bodyPr/>
          <a:lstStyle/>
          <a:p>
            <a:r>
              <a:rPr lang="en-US" dirty="0"/>
              <a:t>                        </a:t>
            </a:r>
            <a:r>
              <a:rPr lang="en-US" sz="4800" dirty="0"/>
              <a:t>SEDATIVES-HYPNOTICS</a:t>
            </a:r>
          </a:p>
        </p:txBody>
      </p:sp>
      <p:sp>
        <p:nvSpPr>
          <p:cNvPr id="1049033" name="Content Placeholder 2"/>
          <p:cNvSpPr>
            <a:spLocks noGrp="1"/>
          </p:cNvSpPr>
          <p:nvPr>
            <p:ph idx="1"/>
          </p:nvPr>
        </p:nvSpPr>
        <p:spPr/>
        <p:txBody>
          <a:bodyPr>
            <a:normAutofit fontScale="89286" lnSpcReduction="10000"/>
          </a:bodyPr>
          <a:lstStyle/>
          <a:p>
            <a:r>
              <a:rPr lang="en-US" dirty="0"/>
              <a:t>Also known as anti </a:t>
            </a:r>
            <a:r>
              <a:rPr lang="en-US" b="1" dirty="0"/>
              <a:t>anxiety drugs</a:t>
            </a:r>
          </a:p>
          <a:p>
            <a:r>
              <a:rPr lang="en-US" dirty="0"/>
              <a:t>Sedative  hypnotics refers to drugs that depress the </a:t>
            </a:r>
            <a:r>
              <a:rPr lang="en-US" b="1" dirty="0"/>
              <a:t>CNS activity, relieve anxiety</a:t>
            </a:r>
            <a:r>
              <a:rPr lang="en-US" dirty="0"/>
              <a:t> and </a:t>
            </a:r>
            <a:r>
              <a:rPr lang="en-US" b="1" dirty="0"/>
              <a:t>induce sleep</a:t>
            </a:r>
            <a:r>
              <a:rPr lang="en-US" dirty="0"/>
              <a:t>.</a:t>
            </a:r>
          </a:p>
          <a:p>
            <a:r>
              <a:rPr lang="en-US" b="1" dirty="0"/>
              <a:t> effective Sedatives</a:t>
            </a:r>
            <a:r>
              <a:rPr lang="en-US" dirty="0"/>
              <a:t> ( anxiolytic ) drug should reduce anxiety and exert a calm effect.</a:t>
            </a:r>
          </a:p>
          <a:p>
            <a:r>
              <a:rPr lang="en-US" b="1" dirty="0"/>
              <a:t>Hypnotics</a:t>
            </a:r>
            <a:r>
              <a:rPr lang="en-US" dirty="0"/>
              <a:t>  drug should produce drowsiness and encourage the onset  and maintenance of a state of sleep.</a:t>
            </a:r>
          </a:p>
          <a:p>
            <a:r>
              <a:rPr lang="en-US" dirty="0"/>
              <a:t>All sedative hypnotics cross the </a:t>
            </a:r>
            <a:r>
              <a:rPr lang="en-US" b="1" dirty="0"/>
              <a:t>placenta barrier </a:t>
            </a:r>
            <a:r>
              <a:rPr lang="en-US" dirty="0"/>
              <a:t>and may contribute to the </a:t>
            </a:r>
            <a:r>
              <a:rPr lang="en-US" b="1" dirty="0"/>
              <a:t>depression neonatal vital function.</a:t>
            </a:r>
          </a:p>
          <a:p>
            <a:r>
              <a:rPr lang="en-US" dirty="0"/>
              <a:t>Sedative-hypnotics are detectable in </a:t>
            </a:r>
            <a:r>
              <a:rPr lang="en-US" b="1" dirty="0"/>
              <a:t>breast milk </a:t>
            </a:r>
            <a:r>
              <a:rPr lang="en-US" dirty="0"/>
              <a:t>and may exert depressant effects in the nursing infant.</a:t>
            </a: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4" name="Title 1"/>
          <p:cNvSpPr>
            <a:spLocks noGrp="1"/>
          </p:cNvSpPr>
          <p:nvPr>
            <p:ph type="title"/>
          </p:nvPr>
        </p:nvSpPr>
        <p:spPr/>
        <p:txBody>
          <a:bodyPr/>
          <a:lstStyle/>
          <a:p>
            <a:r>
              <a:rPr lang="en-US" b="1" dirty="0"/>
              <a:t>Classification of sedative hypnotics</a:t>
            </a:r>
          </a:p>
        </p:txBody>
      </p:sp>
      <p:sp>
        <p:nvSpPr>
          <p:cNvPr id="1049035" name="Content Placeholder 2"/>
          <p:cNvSpPr>
            <a:spLocks noGrp="1"/>
          </p:cNvSpPr>
          <p:nvPr>
            <p:ph idx="1"/>
          </p:nvPr>
        </p:nvSpPr>
        <p:spPr/>
        <p:txBody>
          <a:bodyPr/>
          <a:lstStyle/>
          <a:p>
            <a:r>
              <a:rPr lang="en-US" b="1" dirty="0"/>
              <a:t>Benzodiazepine</a:t>
            </a:r>
            <a:r>
              <a:rPr lang="en-US" dirty="0"/>
              <a:t>s; clonazepam, diazepam, midazolam, lorazepam, triazolam, flurazepam, alprazolam, chlordiazepoxide.</a:t>
            </a:r>
          </a:p>
          <a:p>
            <a:r>
              <a:rPr lang="en-US" b="1" dirty="0"/>
              <a:t> barbiturates; </a:t>
            </a:r>
            <a:r>
              <a:rPr lang="en-US" dirty="0"/>
              <a:t>phenobarbital, metharbital, thiopental sodium</a:t>
            </a:r>
          </a:p>
          <a:p>
            <a:r>
              <a:rPr lang="en-US" b="1" dirty="0"/>
              <a:t>Newer generation</a:t>
            </a:r>
            <a:r>
              <a:rPr lang="en-US" dirty="0"/>
              <a:t>; zopiclodine, zolpidem.</a:t>
            </a:r>
          </a:p>
          <a:p>
            <a:r>
              <a:rPr lang="en-US" b="1" dirty="0"/>
              <a:t>Miscellaneous; </a:t>
            </a:r>
            <a:r>
              <a:rPr lang="en-US" dirty="0"/>
              <a:t>chloral hydrate</a:t>
            </a:r>
          </a:p>
          <a:p>
            <a:r>
              <a:rPr lang="en-US" b="1" dirty="0"/>
              <a:t>B-adrenoreceptor antagonist; </a:t>
            </a:r>
            <a:r>
              <a:rPr lang="en-US" dirty="0" err="1"/>
              <a:t>Flumezanil</a:t>
            </a:r>
            <a:endParaRPr lang="en-US" dirty="0"/>
          </a:p>
          <a:p>
            <a:r>
              <a:rPr lang="en-US" dirty="0"/>
              <a:t>The most commonly used are </a:t>
            </a:r>
            <a:r>
              <a:rPr lang="en-US" b="1" dirty="0"/>
              <a:t>benzodiazepines</a:t>
            </a:r>
            <a:r>
              <a:rPr lang="en-US" dirty="0"/>
              <a:t> and</a:t>
            </a:r>
            <a:r>
              <a:rPr lang="en-US" b="1" dirty="0"/>
              <a:t> barbiturates</a:t>
            </a:r>
            <a:r>
              <a:rPr lang="en-US" dirty="0"/>
              <a:t> medications.</a:t>
            </a: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6" name="Title 1"/>
          <p:cNvSpPr>
            <a:spLocks noGrp="1"/>
          </p:cNvSpPr>
          <p:nvPr>
            <p:ph type="title"/>
          </p:nvPr>
        </p:nvSpPr>
        <p:spPr/>
        <p:txBody>
          <a:bodyPr/>
          <a:lstStyle/>
          <a:p>
            <a:r>
              <a:rPr lang="en-US" dirty="0"/>
              <a:t>Pharmacological actions</a:t>
            </a:r>
          </a:p>
        </p:txBody>
      </p:sp>
      <p:sp>
        <p:nvSpPr>
          <p:cNvPr id="1049037" name="Content Placeholder 2"/>
          <p:cNvSpPr>
            <a:spLocks noGrp="1"/>
          </p:cNvSpPr>
          <p:nvPr>
            <p:ph idx="1"/>
          </p:nvPr>
        </p:nvSpPr>
        <p:spPr/>
        <p:txBody>
          <a:bodyPr/>
          <a:lstStyle/>
          <a:p>
            <a:r>
              <a:rPr lang="en-US" dirty="0"/>
              <a:t>Useful predominantly as </a:t>
            </a:r>
            <a:r>
              <a:rPr lang="en-US" b="1" dirty="0"/>
              <a:t>anticonvulsants, muscle relaxant and  in status epilepticus.</a:t>
            </a:r>
          </a:p>
          <a:p>
            <a:r>
              <a:rPr lang="en-US" dirty="0"/>
              <a:t>Abrupt withdrawal causes precipitation of epileptiform seizures.</a:t>
            </a:r>
          </a:p>
          <a:p>
            <a:r>
              <a:rPr lang="en-US" dirty="0"/>
              <a:t>They potentiate analgesics .</a:t>
            </a:r>
          </a:p>
          <a:p>
            <a:r>
              <a:rPr lang="en-US" dirty="0"/>
              <a:t>Wide  margin of safety</a:t>
            </a:r>
          </a:p>
          <a:p>
            <a:r>
              <a:rPr lang="en-US" dirty="0"/>
              <a:t> give rise to drug dependency (abuse liability)</a:t>
            </a:r>
          </a:p>
          <a:p>
            <a:r>
              <a:rPr lang="en-US" dirty="0"/>
              <a:t>Obliterate moments of sequential events</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8" name="Title 1"/>
          <p:cNvSpPr>
            <a:spLocks noGrp="1"/>
          </p:cNvSpPr>
          <p:nvPr>
            <p:ph type="title"/>
          </p:nvPr>
        </p:nvSpPr>
        <p:spPr/>
        <p:txBody>
          <a:bodyPr>
            <a:normAutofit/>
          </a:bodyPr>
          <a:lstStyle/>
          <a:p>
            <a:r>
              <a:rPr lang="en-US" b="1" dirty="0"/>
              <a:t>Pharmacodynamics of benzodiazepines, barbiturates &amp;new hypnotics</a:t>
            </a:r>
          </a:p>
        </p:txBody>
      </p:sp>
      <p:sp>
        <p:nvSpPr>
          <p:cNvPr id="1049039" name="Content Placeholder 2"/>
          <p:cNvSpPr>
            <a:spLocks noGrp="1"/>
          </p:cNvSpPr>
          <p:nvPr>
            <p:ph idx="1"/>
          </p:nvPr>
        </p:nvSpPr>
        <p:spPr/>
        <p:txBody>
          <a:bodyPr/>
          <a:lstStyle/>
          <a:p>
            <a:r>
              <a:rPr lang="en-US" dirty="0"/>
              <a:t>Molecular pharmacology of</a:t>
            </a:r>
            <a:r>
              <a:rPr lang="en-US" b="1" dirty="0"/>
              <a:t> GABA  (</a:t>
            </a:r>
            <a:r>
              <a:rPr lang="en-US" dirty="0"/>
              <a:t>gamma aminobutyric acid</a:t>
            </a:r>
            <a:r>
              <a:rPr lang="en-US" b="1" dirty="0"/>
              <a:t>) </a:t>
            </a:r>
            <a:r>
              <a:rPr lang="en-US" dirty="0"/>
              <a:t>receptor (GABA is an inhibitory neurotransmitter)</a:t>
            </a:r>
          </a:p>
          <a:p>
            <a:r>
              <a:rPr lang="en-US" dirty="0"/>
              <a:t>The benzodiazepine, barbiturates , zolpidem, zaleplon and other drugs bind to molecular component of GABA, a receptor in neuronal membrane in the CNS. improving the symptoms of sleep disturbance, tremors and muscle tension.</a:t>
            </a: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0" name="Title 1"/>
          <p:cNvSpPr>
            <a:spLocks noGrp="1"/>
          </p:cNvSpPr>
          <p:nvPr>
            <p:ph type="title"/>
          </p:nvPr>
        </p:nvSpPr>
        <p:spPr/>
        <p:txBody>
          <a:bodyPr>
            <a:normAutofit fontScale="90000"/>
          </a:bodyPr>
          <a:lstStyle/>
          <a:p>
            <a:r>
              <a:rPr lang="en-US" dirty="0"/>
              <a:t>                                                                                                                              </a:t>
            </a:r>
            <a:r>
              <a:rPr lang="en-US" b="1" dirty="0"/>
              <a:t>Organ level effects</a:t>
            </a:r>
            <a:r>
              <a:rPr lang="en-US" dirty="0"/>
              <a:t/>
            </a:r>
            <a:br>
              <a:rPr lang="en-US" dirty="0"/>
            </a:br>
            <a:endParaRPr lang="en-US" dirty="0"/>
          </a:p>
        </p:txBody>
      </p:sp>
      <p:sp>
        <p:nvSpPr>
          <p:cNvPr id="1049041" name="Content Placeholder 2"/>
          <p:cNvSpPr>
            <a:spLocks noGrp="1"/>
          </p:cNvSpPr>
          <p:nvPr>
            <p:ph idx="1"/>
          </p:nvPr>
        </p:nvSpPr>
        <p:spPr/>
        <p:txBody>
          <a:bodyPr>
            <a:normAutofit fontScale="92857" lnSpcReduction="10000"/>
          </a:bodyPr>
          <a:lstStyle/>
          <a:p>
            <a:r>
              <a:rPr lang="en-US" b="1" dirty="0"/>
              <a:t>Sedation;</a:t>
            </a:r>
            <a:r>
              <a:rPr lang="en-US" dirty="0"/>
              <a:t> exert calming effects with reduction of anxiety at relatively low doses.</a:t>
            </a:r>
          </a:p>
          <a:p>
            <a:r>
              <a:rPr lang="en-US" b="1" dirty="0"/>
              <a:t>Hypnosis;</a:t>
            </a:r>
            <a:r>
              <a:rPr lang="en-US" dirty="0"/>
              <a:t> all sedative hypnotics induce sleep if high enough doses are given.</a:t>
            </a:r>
          </a:p>
          <a:p>
            <a:r>
              <a:rPr lang="en-US" b="1" dirty="0"/>
              <a:t>Muscle relaxation</a:t>
            </a:r>
          </a:p>
          <a:p>
            <a:r>
              <a:rPr lang="en-US" b="1" dirty="0"/>
              <a:t>Effects on respiratory and cardiovascular </a:t>
            </a:r>
            <a:r>
              <a:rPr lang="en-US" dirty="0"/>
              <a:t>functions especially on patients with pulmonary disease</a:t>
            </a:r>
          </a:p>
          <a:p>
            <a:r>
              <a:rPr lang="en-US" b="1" dirty="0"/>
              <a:t>Anticonvulsant  effects e.g</a:t>
            </a:r>
            <a:r>
              <a:rPr lang="en-US" dirty="0"/>
              <a:t>. phenobarbitone </a:t>
            </a:r>
          </a:p>
          <a:p>
            <a:r>
              <a:rPr lang="en-US" b="1" dirty="0"/>
              <a:t>anesthesia</a:t>
            </a:r>
            <a:r>
              <a:rPr lang="en-US" dirty="0"/>
              <a:t>, e.g. barbiturates thiopental</a:t>
            </a:r>
          </a:p>
          <a:p>
            <a:r>
              <a:rPr lang="en-US" b="1" dirty="0"/>
              <a:t>Tolerance</a:t>
            </a:r>
            <a:r>
              <a:rPr lang="en-US" dirty="0"/>
              <a:t> ; psychological &amp; physiological Dependence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Title 1"/>
          <p:cNvSpPr>
            <a:spLocks noGrp="1"/>
          </p:cNvSpPr>
          <p:nvPr>
            <p:ph type="title"/>
          </p:nvPr>
        </p:nvSpPr>
        <p:spPr/>
        <p:txBody>
          <a:bodyPr/>
          <a:lstStyle/>
          <a:p>
            <a:r>
              <a:rPr lang="en-US" dirty="0"/>
              <a:t> </a:t>
            </a:r>
            <a:r>
              <a:rPr lang="en-US" b="1" dirty="0"/>
              <a:t>two major methods of dispensing drugs</a:t>
            </a:r>
          </a:p>
        </p:txBody>
      </p:sp>
      <p:sp>
        <p:nvSpPr>
          <p:cNvPr id="1048655" name="Content Placeholder 2"/>
          <p:cNvSpPr>
            <a:spLocks noGrp="1"/>
          </p:cNvSpPr>
          <p:nvPr>
            <p:ph idx="1"/>
          </p:nvPr>
        </p:nvSpPr>
        <p:spPr>
          <a:xfrm>
            <a:off x="386645" y="1374069"/>
            <a:ext cx="10515600" cy="4351338"/>
          </a:xfrm>
        </p:spPr>
        <p:txBody>
          <a:bodyPr/>
          <a:lstStyle/>
          <a:p>
            <a:r>
              <a:rPr lang="en-US" b="1" dirty="0"/>
              <a:t>Over the counter drugs (OTC):</a:t>
            </a:r>
            <a:r>
              <a:rPr lang="en-US" dirty="0"/>
              <a:t>they do not need a prescription and can be purchased  at the chemical shops;  examples pain relief, blood tonics, vitamin preparation, ORS, antacids, antimalarial.</a:t>
            </a:r>
          </a:p>
          <a:p>
            <a:r>
              <a:rPr lang="en-US" b="1" dirty="0"/>
              <a:t>Prescription drugs: T</a:t>
            </a:r>
            <a:r>
              <a:rPr lang="en-US" dirty="0"/>
              <a:t>hey need a prescription and must be controlled from abuse and dependence; e.g. antibiotics, anti-hypertensives, sedatives,  diabetics drugs etc.</a:t>
            </a:r>
            <a:endParaRPr lang="en-US" b="1" dirty="0"/>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2" name="Title 1"/>
          <p:cNvSpPr>
            <a:spLocks noGrp="1"/>
          </p:cNvSpPr>
          <p:nvPr>
            <p:ph type="title"/>
          </p:nvPr>
        </p:nvSpPr>
        <p:spPr/>
        <p:txBody>
          <a:bodyPr/>
          <a:lstStyle/>
          <a:p>
            <a:r>
              <a:rPr lang="en-US" b="1" dirty="0"/>
              <a:t>Clinical uses</a:t>
            </a:r>
          </a:p>
        </p:txBody>
      </p:sp>
      <p:sp>
        <p:nvSpPr>
          <p:cNvPr id="1049043" name="Content Placeholder 2"/>
          <p:cNvSpPr>
            <a:spLocks noGrp="1"/>
          </p:cNvSpPr>
          <p:nvPr>
            <p:ph idx="1"/>
          </p:nvPr>
        </p:nvSpPr>
        <p:spPr/>
        <p:txBody>
          <a:bodyPr/>
          <a:lstStyle/>
          <a:p>
            <a:r>
              <a:rPr lang="en-US" dirty="0"/>
              <a:t>Insomnia</a:t>
            </a:r>
          </a:p>
          <a:p>
            <a:r>
              <a:rPr lang="en-US" dirty="0"/>
              <a:t>Sedation and amnesia before and during medical surgical procedures.</a:t>
            </a:r>
          </a:p>
          <a:p>
            <a:r>
              <a:rPr lang="en-US" dirty="0"/>
              <a:t>Treatment of epilepsy and seizure state.</a:t>
            </a:r>
          </a:p>
          <a:p>
            <a:r>
              <a:rPr lang="en-US" dirty="0"/>
              <a:t>as a component of balanced anesthesia.</a:t>
            </a:r>
          </a:p>
          <a:p>
            <a:r>
              <a:rPr lang="en-US" dirty="0"/>
              <a:t>For control of ethanol and other sedative hypnotic withdrawal states.</a:t>
            </a:r>
          </a:p>
          <a:p>
            <a:r>
              <a:rPr lang="en-US" dirty="0"/>
              <a:t>For muscle relaxation in specific neural muscular disorders</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4" name="Title 1"/>
          <p:cNvSpPr>
            <a:spLocks noGrp="1"/>
          </p:cNvSpPr>
          <p:nvPr>
            <p:ph type="title"/>
          </p:nvPr>
        </p:nvSpPr>
        <p:spPr/>
        <p:txBody>
          <a:bodyPr/>
          <a:lstStyle/>
          <a:p>
            <a:r>
              <a:rPr lang="en-US" b="1" dirty="0"/>
              <a:t>Direct toxic action</a:t>
            </a:r>
          </a:p>
        </p:txBody>
      </p:sp>
      <p:sp>
        <p:nvSpPr>
          <p:cNvPr id="1049045" name="Content Placeholder 2"/>
          <p:cNvSpPr>
            <a:spLocks noGrp="1"/>
          </p:cNvSpPr>
          <p:nvPr>
            <p:ph idx="1"/>
          </p:nvPr>
        </p:nvSpPr>
        <p:spPr/>
        <p:txBody>
          <a:bodyPr/>
          <a:lstStyle/>
          <a:p>
            <a:r>
              <a:rPr lang="en-US" dirty="0"/>
              <a:t> relatively low doses may lead to </a:t>
            </a:r>
            <a:r>
              <a:rPr lang="en-US" b="1" dirty="0"/>
              <a:t>Drowsiness , impaired judgement</a:t>
            </a:r>
            <a:r>
              <a:rPr lang="en-US" dirty="0"/>
              <a:t>, </a:t>
            </a:r>
            <a:r>
              <a:rPr lang="en-US" b="1" dirty="0"/>
              <a:t>diminished motor skills</a:t>
            </a:r>
            <a:r>
              <a:rPr lang="en-US" dirty="0"/>
              <a:t>. sometimes with impact on driving, working and personal relationship.</a:t>
            </a:r>
          </a:p>
          <a:p>
            <a:r>
              <a:rPr lang="en-US" dirty="0"/>
              <a:t>Criminals use BZDs in cases of “date rape” is based on their dose dependent amnestic effects.</a:t>
            </a:r>
          </a:p>
          <a:p>
            <a:r>
              <a:rPr lang="en-US" dirty="0"/>
              <a:t>At higher dose toxicity may present as </a:t>
            </a:r>
            <a:r>
              <a:rPr lang="en-US" b="1" dirty="0"/>
              <a:t>lethargy or state of exhaustion </a:t>
            </a:r>
            <a:r>
              <a:rPr lang="en-US" dirty="0"/>
              <a:t>or as </a:t>
            </a:r>
            <a:r>
              <a:rPr lang="en-US" b="1" dirty="0"/>
              <a:t>gross  symptoms </a:t>
            </a:r>
            <a:r>
              <a:rPr lang="en-US" dirty="0"/>
              <a:t>equivalent to those of </a:t>
            </a:r>
            <a:r>
              <a:rPr lang="en-US" b="1" dirty="0"/>
              <a:t>ethanol intoxication.</a:t>
            </a: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6" name="Title 1"/>
          <p:cNvSpPr>
            <a:spLocks noGrp="1"/>
          </p:cNvSpPr>
          <p:nvPr>
            <p:ph type="title"/>
          </p:nvPr>
        </p:nvSpPr>
        <p:spPr/>
        <p:txBody>
          <a:bodyPr/>
          <a:lstStyle/>
          <a:p>
            <a:r>
              <a:rPr lang="en-US" dirty="0"/>
              <a:t>Benzodiazepines commonly</a:t>
            </a:r>
          </a:p>
        </p:txBody>
      </p:sp>
      <p:sp>
        <p:nvSpPr>
          <p:cNvPr id="1049047" name="Content Placeholder 2"/>
          <p:cNvSpPr>
            <a:spLocks noGrp="1"/>
          </p:cNvSpPr>
          <p:nvPr>
            <p:ph idx="1"/>
          </p:nvPr>
        </p:nvSpPr>
        <p:spPr/>
        <p:txBody>
          <a:bodyPr/>
          <a:lstStyle/>
          <a:p>
            <a:r>
              <a:rPr lang="en-US" dirty="0"/>
              <a:t>Most commonly used sedatives hypnotics.</a:t>
            </a:r>
          </a:p>
          <a:p>
            <a:pPr marL="0" indent="0">
              <a:buNone/>
            </a:pPr>
            <a:r>
              <a:rPr lang="en-US" b="1" dirty="0"/>
              <a:t>MOA  </a:t>
            </a:r>
            <a:r>
              <a:rPr lang="en-US" dirty="0"/>
              <a:t> exert their action as the other CNS depressants.</a:t>
            </a:r>
          </a:p>
          <a:p>
            <a:pPr marL="0" indent="0">
              <a:buNone/>
            </a:pPr>
            <a:r>
              <a:rPr lang="en-US" b="1" dirty="0"/>
              <a:t>Classification</a:t>
            </a:r>
          </a:p>
          <a:p>
            <a:pPr marL="0" indent="0">
              <a:buNone/>
            </a:pPr>
            <a:r>
              <a:rPr lang="en-US" b="1" dirty="0"/>
              <a:t>Short acting e.g. </a:t>
            </a:r>
            <a:r>
              <a:rPr lang="en-US" dirty="0"/>
              <a:t>midazolam, triazolam, half life  five hours.</a:t>
            </a:r>
          </a:p>
          <a:p>
            <a:pPr marL="0" indent="0">
              <a:buNone/>
            </a:pPr>
            <a:r>
              <a:rPr lang="en-US" b="1" dirty="0"/>
              <a:t>Intermediate e.g.</a:t>
            </a:r>
            <a:r>
              <a:rPr lang="en-US" dirty="0"/>
              <a:t> lorazepam, oxazepam, clonazepam. Half life five to 24 hours.</a:t>
            </a:r>
          </a:p>
          <a:p>
            <a:pPr marL="0" indent="0">
              <a:buNone/>
            </a:pPr>
            <a:r>
              <a:rPr lang="en-US" b="1" dirty="0"/>
              <a:t>Long acting </a:t>
            </a:r>
            <a:r>
              <a:rPr lang="en-US" dirty="0"/>
              <a:t>e.g. diazepam, chlordiazepoxide, prazepam. Half life 24 hours.</a:t>
            </a:r>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8" name="Content Placeholder 2"/>
          <p:cNvSpPr>
            <a:spLocks noGrp="1"/>
          </p:cNvSpPr>
          <p:nvPr>
            <p:ph idx="1"/>
          </p:nvPr>
        </p:nvSpPr>
        <p:spPr>
          <a:xfrm>
            <a:off x="838200" y="257908"/>
            <a:ext cx="10515600" cy="6435969"/>
          </a:xfrm>
        </p:spPr>
        <p:txBody>
          <a:bodyPr>
            <a:normAutofit/>
          </a:bodyPr>
          <a:lstStyle/>
          <a:p>
            <a:pPr marL="0" indent="0">
              <a:buNone/>
            </a:pPr>
            <a:r>
              <a:rPr lang="en-US" b="1" dirty="0"/>
              <a:t>                                            </a:t>
            </a:r>
            <a:r>
              <a:rPr lang="en-US" sz="3600" b="1" dirty="0"/>
              <a:t>Unwanted effects</a:t>
            </a:r>
          </a:p>
          <a:p>
            <a:r>
              <a:rPr lang="en-US" dirty="0"/>
              <a:t>Daytime drowsiness, ataxia, rebound insomnia on withdrawal</a:t>
            </a:r>
          </a:p>
          <a:p>
            <a:r>
              <a:rPr lang="en-US" dirty="0"/>
              <a:t>The elderly develop blurred vision, tremors , constipation, and anterograde amnesia.</a:t>
            </a:r>
          </a:p>
          <a:p>
            <a:r>
              <a:rPr lang="en-US" dirty="0"/>
              <a:t>Respiratory depression which may worsen in COPD</a:t>
            </a:r>
          </a:p>
          <a:p>
            <a:r>
              <a:rPr lang="en-US" dirty="0"/>
              <a:t>Decrease BP and heart rate.</a:t>
            </a:r>
          </a:p>
          <a:p>
            <a:r>
              <a:rPr lang="en-US" dirty="0"/>
              <a:t>Paradoxical effects in the first 2 weeks of therapy such as hostility, aggression, excitement, antisocial behavior </a:t>
            </a:r>
          </a:p>
          <a:p>
            <a:pPr lvl="0"/>
            <a:r>
              <a:rPr lang="en-US" dirty="0"/>
              <a:t>cross tolerance </a:t>
            </a:r>
            <a:r>
              <a:rPr lang="en-US" dirty="0">
                <a:solidFill>
                  <a:prstClr val="black"/>
                </a:solidFill>
              </a:rPr>
              <a:t>with other sedative/hypnotics agents e.g. alcohol/ barbiturates.</a:t>
            </a:r>
          </a:p>
          <a:p>
            <a:pPr lvl="0"/>
            <a:r>
              <a:rPr lang="en-US" dirty="0">
                <a:solidFill>
                  <a:prstClr val="black"/>
                </a:solidFill>
              </a:rPr>
              <a:t>withdrawal symptoms may develop any time after stopping E.G. anxiety, insomnia, GIT disturbance,  tinnitus,  perceptual disturbance, lack of appetite and perspiration. treat with </a:t>
            </a:r>
            <a:r>
              <a:rPr lang="en-US" b="1" dirty="0">
                <a:solidFill>
                  <a:prstClr val="black"/>
                </a:solidFill>
              </a:rPr>
              <a:t>flumazenil </a:t>
            </a:r>
          </a:p>
          <a:p>
            <a:endParaRPr lang="en-US" dirty="0"/>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9" name="Title 1"/>
          <p:cNvSpPr>
            <a:spLocks noGrp="1"/>
          </p:cNvSpPr>
          <p:nvPr>
            <p:ph type="title"/>
          </p:nvPr>
        </p:nvSpPr>
        <p:spPr/>
        <p:txBody>
          <a:bodyPr/>
          <a:lstStyle/>
          <a:p>
            <a:r>
              <a:rPr lang="en-US" dirty="0"/>
              <a:t>Contraindication </a:t>
            </a:r>
          </a:p>
        </p:txBody>
      </p:sp>
      <p:sp>
        <p:nvSpPr>
          <p:cNvPr id="1049050" name="Content Placeholder 2"/>
          <p:cNvSpPr>
            <a:spLocks noGrp="1"/>
          </p:cNvSpPr>
          <p:nvPr>
            <p:ph idx="1"/>
          </p:nvPr>
        </p:nvSpPr>
        <p:spPr/>
        <p:txBody>
          <a:bodyPr/>
          <a:lstStyle/>
          <a:p>
            <a:r>
              <a:rPr lang="en-US" dirty="0"/>
              <a:t>In pregnancy, shock, acute alcohol intoxication and neonatal withdrawal symptoms, in the elderly and during lactation</a:t>
            </a:r>
          </a:p>
          <a:p>
            <a:pPr marL="0" indent="0">
              <a:buNone/>
            </a:pPr>
            <a:r>
              <a:rPr lang="en-US" b="1" dirty="0"/>
              <a:t>Drug interaction</a:t>
            </a:r>
          </a:p>
          <a:p>
            <a:r>
              <a:rPr lang="en-US" b="1" dirty="0"/>
              <a:t>Alcohol plus benzodiazepines </a:t>
            </a:r>
            <a:r>
              <a:rPr lang="en-US" dirty="0"/>
              <a:t>cause severe CNS depression. </a:t>
            </a:r>
          </a:p>
          <a:p>
            <a:r>
              <a:rPr lang="en-US" b="1" dirty="0"/>
              <a:t>Cimetidine, disulfiram and oral contraceptives </a:t>
            </a:r>
            <a:r>
              <a:rPr lang="en-US" dirty="0"/>
              <a:t>cause increase benzodiazepines effects.</a:t>
            </a:r>
          </a:p>
          <a:p>
            <a:r>
              <a:rPr lang="en-US" b="1" dirty="0"/>
              <a:t>Ranitidine</a:t>
            </a:r>
            <a:r>
              <a:rPr lang="en-US" dirty="0"/>
              <a:t> and </a:t>
            </a:r>
            <a:r>
              <a:rPr lang="en-US" b="1" dirty="0"/>
              <a:t>theophylline</a:t>
            </a:r>
            <a:r>
              <a:rPr lang="en-US" dirty="0"/>
              <a:t> decrease benzodiazepine effects.</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1" name="Title 1"/>
          <p:cNvSpPr>
            <a:spLocks noGrp="1"/>
          </p:cNvSpPr>
          <p:nvPr>
            <p:ph type="title"/>
          </p:nvPr>
        </p:nvSpPr>
        <p:spPr/>
        <p:txBody>
          <a:bodyPr/>
          <a:lstStyle/>
          <a:p>
            <a:r>
              <a:rPr lang="en-US" b="1" dirty="0"/>
              <a:t>barbiturates</a:t>
            </a:r>
          </a:p>
        </p:txBody>
      </p:sp>
      <p:sp>
        <p:nvSpPr>
          <p:cNvPr id="1049052" name="Content Placeholder 2"/>
          <p:cNvSpPr>
            <a:spLocks noGrp="1"/>
          </p:cNvSpPr>
          <p:nvPr>
            <p:ph idx="1"/>
          </p:nvPr>
        </p:nvSpPr>
        <p:spPr/>
        <p:txBody>
          <a:bodyPr/>
          <a:lstStyle/>
          <a:p>
            <a:r>
              <a:rPr lang="en-US" dirty="0"/>
              <a:t>Include; </a:t>
            </a:r>
          </a:p>
          <a:p>
            <a:r>
              <a:rPr lang="en-US" dirty="0"/>
              <a:t>mephobarbital (mebaral)</a:t>
            </a:r>
          </a:p>
          <a:p>
            <a:r>
              <a:rPr lang="en-US" b="1" dirty="0"/>
              <a:t>pentobarbital (Nembutal)</a:t>
            </a:r>
          </a:p>
          <a:p>
            <a:r>
              <a:rPr lang="en-US" dirty="0"/>
              <a:t>Phenobarbital (luminal, solfoton)</a:t>
            </a:r>
          </a:p>
          <a:p>
            <a:r>
              <a:rPr lang="en-US" dirty="0"/>
              <a:t>Amobarbital</a:t>
            </a:r>
          </a:p>
          <a:p>
            <a:r>
              <a:rPr lang="en-US" b="1" dirty="0"/>
              <a:t>Thiopental sodium</a:t>
            </a:r>
            <a:r>
              <a:rPr lang="en-US" dirty="0"/>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3" name="Title 1"/>
          <p:cNvSpPr>
            <a:spLocks noGrp="1"/>
          </p:cNvSpPr>
          <p:nvPr>
            <p:ph type="title"/>
          </p:nvPr>
        </p:nvSpPr>
        <p:spPr/>
        <p:txBody>
          <a:bodyPr/>
          <a:lstStyle/>
          <a:p>
            <a:r>
              <a:rPr lang="en-US" dirty="0"/>
              <a:t>Pharmacological effects </a:t>
            </a:r>
          </a:p>
        </p:txBody>
      </p:sp>
      <p:sp>
        <p:nvSpPr>
          <p:cNvPr id="1049054" name="Content Placeholder 2"/>
          <p:cNvSpPr>
            <a:spLocks noGrp="1"/>
          </p:cNvSpPr>
          <p:nvPr>
            <p:ph idx="1"/>
          </p:nvPr>
        </p:nvSpPr>
        <p:spPr/>
        <p:txBody>
          <a:bodyPr/>
          <a:lstStyle/>
          <a:p>
            <a:r>
              <a:rPr lang="en-US" b="1" dirty="0"/>
              <a:t>CNS</a:t>
            </a:r>
          </a:p>
          <a:p>
            <a:pPr marL="571500" indent="-571500">
              <a:buFont typeface="+mj-lt"/>
              <a:buAutoNum type="romanUcPeriod"/>
            </a:pPr>
            <a:r>
              <a:rPr lang="en-US" dirty="0"/>
              <a:t>Depression of CNS</a:t>
            </a:r>
          </a:p>
          <a:p>
            <a:pPr marL="571500" indent="-571500">
              <a:buFont typeface="+mj-lt"/>
              <a:buAutoNum type="romanUcPeriod"/>
            </a:pPr>
            <a:r>
              <a:rPr lang="en-US" dirty="0"/>
              <a:t>Sedative hypnotic</a:t>
            </a:r>
          </a:p>
          <a:p>
            <a:pPr marL="571500" indent="-571500">
              <a:buFont typeface="+mj-lt"/>
              <a:buAutoNum type="romanUcPeriod"/>
            </a:pPr>
            <a:r>
              <a:rPr lang="en-US" dirty="0"/>
              <a:t>Anticonvulsant</a:t>
            </a:r>
          </a:p>
          <a:p>
            <a:pPr marL="571500" indent="-571500">
              <a:buFont typeface="+mj-lt"/>
              <a:buAutoNum type="romanUcPeriod"/>
            </a:pPr>
            <a:r>
              <a:rPr lang="en-US" dirty="0"/>
              <a:t>General anesthetic (sodium thiopental)</a:t>
            </a:r>
          </a:p>
          <a:p>
            <a:pPr marL="571500" indent="-571500">
              <a:buFont typeface="+mj-lt"/>
              <a:buAutoNum type="romanUcPeriod"/>
            </a:pPr>
            <a:r>
              <a:rPr lang="en-US" dirty="0"/>
              <a:t>Enhance analgesic effect of morphine</a:t>
            </a:r>
          </a:p>
          <a:p>
            <a:pPr marL="0" indent="0">
              <a:buNone/>
            </a:pPr>
            <a:endParaRPr lang="en-US" dirty="0"/>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5" name="Title 1"/>
          <p:cNvSpPr>
            <a:spLocks noGrp="1"/>
          </p:cNvSpPr>
          <p:nvPr>
            <p:ph type="title"/>
          </p:nvPr>
        </p:nvSpPr>
        <p:spPr/>
        <p:txBody>
          <a:bodyPr/>
          <a:lstStyle/>
          <a:p>
            <a:r>
              <a:rPr lang="en-US" b="1" dirty="0"/>
              <a:t>Therapeutic  application</a:t>
            </a:r>
          </a:p>
        </p:txBody>
      </p:sp>
      <p:sp>
        <p:nvSpPr>
          <p:cNvPr id="1049056" name="Content Placeholder 2"/>
          <p:cNvSpPr>
            <a:spLocks noGrp="1"/>
          </p:cNvSpPr>
          <p:nvPr>
            <p:ph idx="1"/>
          </p:nvPr>
        </p:nvSpPr>
        <p:spPr/>
        <p:txBody>
          <a:bodyPr/>
          <a:lstStyle/>
          <a:p>
            <a:r>
              <a:rPr lang="en-US" dirty="0"/>
              <a:t>Sedatives </a:t>
            </a:r>
          </a:p>
          <a:p>
            <a:r>
              <a:rPr lang="en-US" dirty="0"/>
              <a:t>Hypnotic</a:t>
            </a:r>
          </a:p>
          <a:p>
            <a:r>
              <a:rPr lang="en-US" dirty="0"/>
              <a:t>Anticonvulsant</a:t>
            </a:r>
          </a:p>
          <a:p>
            <a:r>
              <a:rPr lang="en-US" dirty="0"/>
              <a:t> pre anesthetic medicament</a:t>
            </a:r>
          </a:p>
          <a:p>
            <a:r>
              <a:rPr lang="en-US" dirty="0"/>
              <a:t>Potentiate analgesic activity </a:t>
            </a:r>
          </a:p>
          <a:p>
            <a:r>
              <a:rPr lang="en-US" dirty="0"/>
              <a:t>anti epileptic; phenobarbitone, metharbital</a:t>
            </a:r>
          </a:p>
          <a:p>
            <a:r>
              <a:rPr lang="en-US" dirty="0"/>
              <a:t> general anesthesia ;thiopental sodium</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7" name="Title 1"/>
          <p:cNvSpPr>
            <a:spLocks noGrp="1"/>
          </p:cNvSpPr>
          <p:nvPr>
            <p:ph type="title"/>
          </p:nvPr>
        </p:nvSpPr>
        <p:spPr/>
        <p:txBody>
          <a:bodyPr/>
          <a:lstStyle/>
          <a:p>
            <a:r>
              <a:rPr lang="en-US" dirty="0"/>
              <a:t>Adverse reaction</a:t>
            </a:r>
          </a:p>
        </p:txBody>
      </p:sp>
      <p:sp>
        <p:nvSpPr>
          <p:cNvPr id="1049058" name="Content Placeholder 2"/>
          <p:cNvSpPr>
            <a:spLocks noGrp="1"/>
          </p:cNvSpPr>
          <p:nvPr>
            <p:ph idx="1"/>
          </p:nvPr>
        </p:nvSpPr>
        <p:spPr/>
        <p:txBody>
          <a:bodyPr/>
          <a:lstStyle/>
          <a:p>
            <a:r>
              <a:rPr lang="en-US" dirty="0"/>
              <a:t>Acute drug dependence</a:t>
            </a:r>
          </a:p>
          <a:p>
            <a:r>
              <a:rPr lang="en-US" dirty="0"/>
              <a:t>Drug tolerance</a:t>
            </a:r>
          </a:p>
          <a:p>
            <a:r>
              <a:rPr lang="en-US" dirty="0"/>
              <a:t>Withdrawal symptoms</a:t>
            </a:r>
          </a:p>
          <a:p>
            <a:pPr marL="0" indent="0">
              <a:buNone/>
            </a:pPr>
            <a:r>
              <a:rPr lang="en-US" b="1" dirty="0"/>
              <a:t>Contraindication</a:t>
            </a:r>
          </a:p>
          <a:p>
            <a:pPr marL="0" indent="0">
              <a:buNone/>
            </a:pPr>
            <a:r>
              <a:rPr lang="en-US" dirty="0"/>
              <a:t>Renal damage</a:t>
            </a:r>
          </a:p>
          <a:p>
            <a:pPr marL="0" indent="0">
              <a:buNone/>
            </a:pPr>
            <a:r>
              <a:rPr lang="en-US" dirty="0"/>
              <a:t>Hepatic ailments</a:t>
            </a:r>
          </a:p>
          <a:p>
            <a:pPr marL="0" indent="0">
              <a:buNone/>
            </a:pPr>
            <a:r>
              <a:rPr lang="en-US" dirty="0"/>
              <a:t>Pulmonary insufficient</a:t>
            </a: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9" name="Title 1"/>
          <p:cNvSpPr>
            <a:spLocks noGrp="1"/>
          </p:cNvSpPr>
          <p:nvPr>
            <p:ph type="title"/>
          </p:nvPr>
        </p:nvSpPr>
        <p:spPr/>
        <p:txBody>
          <a:bodyPr/>
          <a:lstStyle/>
          <a:p>
            <a:r>
              <a:rPr lang="en-US" dirty="0"/>
              <a:t>       </a:t>
            </a:r>
            <a:r>
              <a:rPr lang="en-US" b="1" dirty="0"/>
              <a:t>anticonvulsant/ant seizure /anti epileptic medication </a:t>
            </a:r>
          </a:p>
        </p:txBody>
      </p:sp>
      <p:sp>
        <p:nvSpPr>
          <p:cNvPr id="1049060" name="Content Placeholder 2"/>
          <p:cNvSpPr>
            <a:spLocks noGrp="1"/>
          </p:cNvSpPr>
          <p:nvPr>
            <p:ph idx="1"/>
          </p:nvPr>
        </p:nvSpPr>
        <p:spPr/>
        <p:txBody>
          <a:bodyPr>
            <a:normAutofit fontScale="85714"/>
          </a:bodyPr>
          <a:lstStyle/>
          <a:p>
            <a:r>
              <a:rPr lang="en-US" b="1" dirty="0"/>
              <a:t>Barbiturates</a:t>
            </a:r>
            <a:r>
              <a:rPr lang="en-US" dirty="0"/>
              <a:t>:  Phenobarbital (Luminal) ,  Primidone (Mysoline) amobarbital, metharbital.</a:t>
            </a:r>
          </a:p>
          <a:p>
            <a:r>
              <a:rPr lang="en-US" b="1" dirty="0"/>
              <a:t> Hydantoins: phenytoin (Dilantin) </a:t>
            </a:r>
          </a:p>
          <a:p>
            <a:r>
              <a:rPr lang="en-US" b="1" dirty="0"/>
              <a:t> Benzodiazepines:  </a:t>
            </a:r>
            <a:r>
              <a:rPr lang="en-US" dirty="0"/>
              <a:t>Diazepam (Valium),  Lorazepam (Ativan) </a:t>
            </a:r>
          </a:p>
          <a:p>
            <a:r>
              <a:rPr lang="en-US" b="1" dirty="0"/>
              <a:t>Carboxamide</a:t>
            </a:r>
            <a:r>
              <a:rPr lang="en-US" dirty="0"/>
              <a:t>: Carbamazepine (Tegretol, carbatrol) ,oxcarbazepine </a:t>
            </a:r>
            <a:r>
              <a:rPr lang="en-US" b="1" dirty="0"/>
              <a:t>(Trileptal)</a:t>
            </a:r>
          </a:p>
          <a:p>
            <a:r>
              <a:rPr lang="en-US" b="1" dirty="0"/>
              <a:t>Phenyltriazine</a:t>
            </a:r>
            <a:r>
              <a:rPr lang="en-US" dirty="0"/>
              <a:t>: Lamotrigine (</a:t>
            </a:r>
            <a:r>
              <a:rPr lang="en-US" dirty="0" err="1"/>
              <a:t>lamictal</a:t>
            </a:r>
            <a:r>
              <a:rPr lang="en-US" dirty="0"/>
              <a:t>)</a:t>
            </a:r>
          </a:p>
          <a:p>
            <a:r>
              <a:rPr lang="en-US" dirty="0"/>
              <a:t> </a:t>
            </a:r>
            <a:r>
              <a:rPr lang="en-US" b="1" dirty="0"/>
              <a:t>pyrrolidines: </a:t>
            </a:r>
            <a:r>
              <a:rPr lang="en-US" dirty="0"/>
              <a:t>levetiracetam (Keppra)</a:t>
            </a:r>
          </a:p>
          <a:p>
            <a:r>
              <a:rPr lang="en-US" b="1" dirty="0"/>
              <a:t>Succinimides</a:t>
            </a:r>
            <a:r>
              <a:rPr lang="en-US" dirty="0"/>
              <a:t>: ethosuximide (zorontin)</a:t>
            </a:r>
          </a:p>
          <a:p>
            <a:r>
              <a:rPr lang="en-US" b="1" dirty="0"/>
              <a:t>Miscellaneous: </a:t>
            </a:r>
            <a:r>
              <a:rPr lang="en-US" dirty="0"/>
              <a:t>acetazolamide (Diamox), primidone(mysoline), valproic acid(depakene, Depakote),  zonisamide (zonegran)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Title 1"/>
          <p:cNvSpPr>
            <a:spLocks noGrp="1"/>
          </p:cNvSpPr>
          <p:nvPr>
            <p:ph type="title"/>
          </p:nvPr>
        </p:nvSpPr>
        <p:spPr/>
        <p:txBody>
          <a:bodyPr/>
          <a:lstStyle/>
          <a:p>
            <a:r>
              <a:rPr lang="en-US" b="1" dirty="0"/>
              <a:t>Patients education -about OTC drugs</a:t>
            </a:r>
          </a:p>
        </p:txBody>
      </p:sp>
      <p:sp>
        <p:nvSpPr>
          <p:cNvPr id="1048657" name="Content Placeholder 2"/>
          <p:cNvSpPr>
            <a:spLocks noGrp="1"/>
          </p:cNvSpPr>
          <p:nvPr>
            <p:ph idx="1"/>
          </p:nvPr>
        </p:nvSpPr>
        <p:spPr/>
        <p:txBody>
          <a:bodyPr/>
          <a:lstStyle/>
          <a:p>
            <a:r>
              <a:rPr lang="en-US" dirty="0"/>
              <a:t>You need to give your attention to all the drugs the patient is  taking whether prescription or OTC.</a:t>
            </a:r>
          </a:p>
          <a:p>
            <a:r>
              <a:rPr lang="en-US" dirty="0"/>
              <a:t> Caution patient not to treat themselves with OTC drugs.</a:t>
            </a:r>
          </a:p>
          <a:p>
            <a:r>
              <a:rPr lang="en-US" dirty="0"/>
              <a:t>Inform them that most of the OTC medication contain more than one active ingredient.</a:t>
            </a:r>
          </a:p>
          <a:p>
            <a:r>
              <a:rPr lang="en-US" dirty="0"/>
              <a:t>Tell he patient that interactions can occur when takes more than one OTC medication at a time or takes one with a prescription drugs.</a:t>
            </a:r>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1" name="Content Placeholder 2"/>
          <p:cNvSpPr>
            <a:spLocks noGrp="1"/>
          </p:cNvSpPr>
          <p:nvPr>
            <p:ph idx="1"/>
          </p:nvPr>
        </p:nvSpPr>
        <p:spPr>
          <a:xfrm>
            <a:off x="838200" y="328246"/>
            <a:ext cx="10515600" cy="6248400"/>
          </a:xfrm>
        </p:spPr>
        <p:txBody>
          <a:bodyPr>
            <a:noAutofit/>
          </a:bodyPr>
          <a:lstStyle/>
          <a:p>
            <a:pPr marL="0" indent="0">
              <a:buNone/>
            </a:pPr>
            <a:r>
              <a:rPr lang="en-US" sz="3600" b="1" dirty="0"/>
              <a:t>                             Mechanism of action</a:t>
            </a:r>
          </a:p>
          <a:p>
            <a:pPr>
              <a:lnSpc>
                <a:spcPct val="100000"/>
              </a:lnSpc>
            </a:pPr>
            <a:r>
              <a:rPr lang="en-US" dirty="0"/>
              <a:t>Unfortunately the mechanism of seizure activity is not well understood.</a:t>
            </a:r>
          </a:p>
          <a:p>
            <a:pPr>
              <a:lnSpc>
                <a:spcPct val="100000"/>
              </a:lnSpc>
            </a:pPr>
            <a:r>
              <a:rPr lang="en-US" dirty="0"/>
              <a:t> AEDs control seizure disorders by various mechanisms, which include: </a:t>
            </a:r>
          </a:p>
          <a:p>
            <a:pPr>
              <a:lnSpc>
                <a:spcPct val="100000"/>
              </a:lnSpc>
              <a:buFont typeface="Wingdings" panose="05000000000000000000" pitchFamily="2" charset="2"/>
              <a:buChar char="ü"/>
            </a:pPr>
            <a:r>
              <a:rPr lang="en-US" dirty="0"/>
              <a:t> Slowing the entrance of sodium and calcium back into the neuron and, thus extending the time it takes for the nerve to return to its active state. </a:t>
            </a:r>
          </a:p>
          <a:p>
            <a:pPr>
              <a:lnSpc>
                <a:spcPct val="100000"/>
              </a:lnSpc>
              <a:buFont typeface="Wingdings" panose="05000000000000000000" pitchFamily="2" charset="2"/>
              <a:buChar char="ü"/>
            </a:pPr>
            <a:r>
              <a:rPr lang="en-US" dirty="0"/>
              <a:t> Suppressing neuronal firing, which decreases seizure activity and prevents propagation of seizure activity into other areas of the brain.</a:t>
            </a:r>
          </a:p>
          <a:p>
            <a:pPr>
              <a:lnSpc>
                <a:spcPct val="100000"/>
              </a:lnSpc>
              <a:buFont typeface="Wingdings" panose="05000000000000000000" pitchFamily="2" charset="2"/>
              <a:buChar char="ü"/>
            </a:pPr>
            <a:r>
              <a:rPr lang="en-US" dirty="0"/>
              <a:t> Decreasing seizure activity by enhancing the inhibitory effects of gamma butyric acid (GABA.</a:t>
            </a: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2" name="Content Placeholder 2"/>
          <p:cNvSpPr>
            <a:spLocks noGrp="1"/>
          </p:cNvSpPr>
          <p:nvPr>
            <p:ph idx="1"/>
          </p:nvPr>
        </p:nvSpPr>
        <p:spPr>
          <a:xfrm>
            <a:off x="861646" y="375138"/>
            <a:ext cx="10515600" cy="6260123"/>
          </a:xfrm>
        </p:spPr>
        <p:txBody>
          <a:bodyPr>
            <a:normAutofit fontScale="85714"/>
          </a:bodyPr>
          <a:lstStyle/>
          <a:p>
            <a:pPr marL="0" indent="0">
              <a:buNone/>
            </a:pPr>
            <a:r>
              <a:rPr lang="en-US" sz="4400" b="1" dirty="0">
                <a:solidFill>
                  <a:prstClr val="black"/>
                </a:solidFill>
                <a:latin typeface="Calibri Light" panose="020F0302020204030204"/>
                <a:ea typeface="+mj-ea"/>
                <a:cs typeface="+mj-cs"/>
              </a:rPr>
              <a:t>                             Therapeutic uses</a:t>
            </a:r>
          </a:p>
          <a:p>
            <a:pPr marL="0" indent="0">
              <a:lnSpc>
                <a:spcPct val="110000"/>
              </a:lnSpc>
              <a:buNone/>
            </a:pPr>
            <a:r>
              <a:rPr lang="en-US" b="1" dirty="0"/>
              <a:t>Phenobarbital </a:t>
            </a:r>
          </a:p>
          <a:p>
            <a:pPr>
              <a:lnSpc>
                <a:spcPct val="110000"/>
              </a:lnSpc>
            </a:pPr>
            <a:r>
              <a:rPr lang="en-US" dirty="0"/>
              <a:t> Phenobarbital is used for partial seizures and generalized tonic </a:t>
            </a:r>
            <a:r>
              <a:rPr lang="en-US" dirty="0" err="1"/>
              <a:t>clonic</a:t>
            </a:r>
            <a:r>
              <a:rPr lang="en-US" dirty="0"/>
              <a:t> seizures. </a:t>
            </a:r>
          </a:p>
          <a:p>
            <a:pPr>
              <a:lnSpc>
                <a:spcPct val="110000"/>
              </a:lnSpc>
            </a:pPr>
            <a:r>
              <a:rPr lang="en-US" dirty="0"/>
              <a:t>This medication is not effective against absence seizures. </a:t>
            </a:r>
          </a:p>
          <a:p>
            <a:pPr marL="0" indent="0">
              <a:lnSpc>
                <a:spcPct val="110000"/>
              </a:lnSpc>
              <a:buNone/>
            </a:pPr>
            <a:r>
              <a:rPr lang="en-US" b="1" dirty="0"/>
              <a:t> Phenytoin </a:t>
            </a:r>
          </a:p>
          <a:p>
            <a:pPr>
              <a:lnSpc>
                <a:spcPct val="110000"/>
              </a:lnSpc>
            </a:pPr>
            <a:r>
              <a:rPr lang="en-US" dirty="0"/>
              <a:t>phenytoin effective against all major forms of epilepsy except absence seizures. </a:t>
            </a:r>
          </a:p>
          <a:p>
            <a:pPr>
              <a:lnSpc>
                <a:spcPct val="110000"/>
              </a:lnSpc>
            </a:pPr>
            <a:r>
              <a:rPr lang="en-US" dirty="0"/>
              <a:t> Use IV route for status epilepticus. </a:t>
            </a:r>
          </a:p>
          <a:p>
            <a:pPr marL="0" indent="0">
              <a:lnSpc>
                <a:spcPct val="110000"/>
              </a:lnSpc>
              <a:buNone/>
            </a:pPr>
            <a:r>
              <a:rPr lang="en-US" dirty="0"/>
              <a:t> Phenytoin is an ant dysrhythmic. </a:t>
            </a:r>
          </a:p>
          <a:p>
            <a:pPr marL="0" indent="0">
              <a:lnSpc>
                <a:spcPct val="110000"/>
              </a:lnSpc>
              <a:buNone/>
            </a:pPr>
            <a:r>
              <a:rPr lang="en-US" b="1" dirty="0"/>
              <a:t>Carbamazepine</a:t>
            </a:r>
            <a:r>
              <a:rPr lang="en-US" dirty="0"/>
              <a:t> </a:t>
            </a:r>
          </a:p>
          <a:p>
            <a:pPr marL="0" indent="0">
              <a:lnSpc>
                <a:spcPct val="110000"/>
              </a:lnSpc>
              <a:buNone/>
            </a:pPr>
            <a:r>
              <a:rPr lang="en-US" dirty="0"/>
              <a:t> Carbamazepine is used for the treatment of partial (simple and complex) seizures, tonic-</a:t>
            </a:r>
            <a:r>
              <a:rPr lang="en-US" dirty="0" err="1"/>
              <a:t>clonic</a:t>
            </a:r>
            <a:r>
              <a:rPr lang="en-US" dirty="0"/>
              <a:t> seizures, bipolar disorder, and trigeminal and glossopharyngeal neuralgias. </a:t>
            </a: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3" name="Content Placeholder 2"/>
          <p:cNvSpPr>
            <a:spLocks noGrp="1"/>
          </p:cNvSpPr>
          <p:nvPr>
            <p:ph idx="1"/>
          </p:nvPr>
        </p:nvSpPr>
        <p:spPr>
          <a:xfrm>
            <a:off x="838200" y="199292"/>
            <a:ext cx="10515600" cy="6342185"/>
          </a:xfrm>
        </p:spPr>
        <p:txBody>
          <a:bodyPr>
            <a:normAutofit/>
          </a:bodyPr>
          <a:lstStyle/>
          <a:p>
            <a:pPr marL="0" indent="0">
              <a:buNone/>
            </a:pPr>
            <a:r>
              <a:rPr lang="en-US" sz="2200" b="1" dirty="0">
                <a:solidFill>
                  <a:prstClr val="black"/>
                </a:solidFill>
              </a:rPr>
              <a:t>                                          </a:t>
            </a:r>
            <a:r>
              <a:rPr lang="en-US" sz="4400" b="1" dirty="0">
                <a:solidFill>
                  <a:prstClr val="black"/>
                </a:solidFill>
                <a:latin typeface="Calibri Light" panose="020F0302020204030204"/>
                <a:ea typeface="+mj-ea"/>
                <a:cs typeface="+mj-cs"/>
              </a:rPr>
              <a:t>Therapeutic use cont.’</a:t>
            </a:r>
            <a:endParaRPr lang="en-US" sz="2200" b="1" dirty="0">
              <a:solidFill>
                <a:prstClr val="black"/>
              </a:solidFill>
            </a:endParaRPr>
          </a:p>
          <a:p>
            <a:pPr marL="0" indent="0">
              <a:lnSpc>
                <a:spcPct val="100000"/>
              </a:lnSpc>
              <a:buNone/>
            </a:pPr>
            <a:endParaRPr lang="en-US" b="1" dirty="0">
              <a:solidFill>
                <a:prstClr val="black"/>
              </a:solidFill>
            </a:endParaRPr>
          </a:p>
          <a:p>
            <a:pPr marL="0" indent="0">
              <a:lnSpc>
                <a:spcPct val="100000"/>
              </a:lnSpc>
              <a:buNone/>
            </a:pPr>
            <a:r>
              <a:rPr lang="en-US" b="1" dirty="0" err="1">
                <a:solidFill>
                  <a:prstClr val="black"/>
                </a:solidFill>
              </a:rPr>
              <a:t>Ethosuximide</a:t>
            </a:r>
            <a:r>
              <a:rPr lang="en-US" b="1" dirty="0">
                <a:solidFill>
                  <a:prstClr val="black"/>
                </a:solidFill>
              </a:rPr>
              <a:t> </a:t>
            </a:r>
            <a:r>
              <a:rPr lang="en-US" dirty="0">
                <a:solidFill>
                  <a:prstClr val="black"/>
                </a:solidFill>
              </a:rPr>
              <a:t>is only indicated for absence seizures.</a:t>
            </a:r>
          </a:p>
          <a:p>
            <a:pPr marL="0" indent="0">
              <a:lnSpc>
                <a:spcPct val="100000"/>
              </a:lnSpc>
              <a:buNone/>
            </a:pPr>
            <a:r>
              <a:rPr lang="en-US" dirty="0">
                <a:solidFill>
                  <a:prstClr val="black"/>
                </a:solidFill>
              </a:rPr>
              <a:t> </a:t>
            </a:r>
            <a:r>
              <a:rPr lang="en-US" b="1" dirty="0">
                <a:solidFill>
                  <a:prstClr val="black"/>
                </a:solidFill>
              </a:rPr>
              <a:t>Valproic acid :</a:t>
            </a:r>
          </a:p>
          <a:p>
            <a:pPr>
              <a:lnSpc>
                <a:spcPct val="100000"/>
              </a:lnSpc>
            </a:pPr>
            <a:r>
              <a:rPr lang="en-US" dirty="0">
                <a:solidFill>
                  <a:prstClr val="black"/>
                </a:solidFill>
              </a:rPr>
              <a:t> Valproic acid is used for partial, generalized, and absence seizures; bipolar disorder; and migraine headaches.</a:t>
            </a:r>
          </a:p>
          <a:p>
            <a:pPr marL="0" indent="0">
              <a:lnSpc>
                <a:spcPct val="100000"/>
              </a:lnSpc>
              <a:buNone/>
            </a:pPr>
            <a:r>
              <a:rPr lang="en-US" b="1" dirty="0">
                <a:solidFill>
                  <a:prstClr val="black"/>
                </a:solidFill>
              </a:rPr>
              <a:t> Gabapentin: </a:t>
            </a:r>
            <a:endParaRPr lang="en-US" dirty="0">
              <a:solidFill>
                <a:prstClr val="black"/>
              </a:solidFill>
            </a:endParaRPr>
          </a:p>
          <a:p>
            <a:pPr>
              <a:lnSpc>
                <a:spcPct val="100000"/>
              </a:lnSpc>
            </a:pPr>
            <a:r>
              <a:rPr lang="en-US" dirty="0">
                <a:solidFill>
                  <a:prstClr val="black"/>
                </a:solidFill>
              </a:rPr>
              <a:t>Gabapentin is used as a single agent for control of partial seizures. </a:t>
            </a:r>
          </a:p>
          <a:p>
            <a:pPr>
              <a:lnSpc>
                <a:spcPct val="100000"/>
              </a:lnSpc>
            </a:pPr>
            <a:r>
              <a:rPr lang="en-US" dirty="0">
                <a:solidFill>
                  <a:prstClr val="black"/>
                </a:solidFill>
              </a:rPr>
              <a:t> This medication is also used for neuropathic pain and the prevention of migraine headaches.</a:t>
            </a:r>
          </a:p>
          <a:p>
            <a:pPr marL="0" indent="0">
              <a:lnSpc>
                <a:spcPct val="100000"/>
              </a:lnSpc>
              <a:buNone/>
            </a:pPr>
            <a:r>
              <a:rPr lang="en-US" b="1" dirty="0">
                <a:solidFill>
                  <a:prstClr val="black"/>
                </a:solidFill>
              </a:rPr>
              <a:t> Diazepam :</a:t>
            </a:r>
            <a:r>
              <a:rPr lang="en-US" dirty="0">
                <a:solidFill>
                  <a:prstClr val="black"/>
                </a:solidFill>
              </a:rPr>
              <a:t> Diazepam is used in status epilepticus.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4" name="Title 1"/>
          <p:cNvSpPr>
            <a:spLocks noGrp="1"/>
          </p:cNvSpPr>
          <p:nvPr>
            <p:ph type="title"/>
          </p:nvPr>
        </p:nvSpPr>
        <p:spPr/>
        <p:txBody>
          <a:bodyPr/>
          <a:lstStyle/>
          <a:p>
            <a:r>
              <a:rPr lang="en-US" b="1" dirty="0"/>
              <a:t>Adverse drug reaction of  anti epileptics/ anticonvulsant medication</a:t>
            </a:r>
          </a:p>
        </p:txBody>
      </p:sp>
      <p:sp>
        <p:nvSpPr>
          <p:cNvPr id="1049065" name="Content Placeholder 2"/>
          <p:cNvSpPr>
            <a:spLocks noGrp="1"/>
          </p:cNvSpPr>
          <p:nvPr>
            <p:ph idx="1"/>
          </p:nvPr>
        </p:nvSpPr>
        <p:spPr/>
        <p:txBody>
          <a:bodyPr/>
          <a:lstStyle/>
          <a:p>
            <a:r>
              <a:rPr lang="en-US" dirty="0"/>
              <a:t>Almost all cause undesired effects</a:t>
            </a:r>
          </a:p>
          <a:p>
            <a:r>
              <a:rPr lang="en-US" dirty="0"/>
              <a:t>All cross the placenta barrier;</a:t>
            </a:r>
          </a:p>
          <a:p>
            <a:pPr>
              <a:buFont typeface="Wingdings" panose="05000000000000000000" pitchFamily="2" charset="2"/>
              <a:buChar char="Ø"/>
            </a:pPr>
            <a:r>
              <a:rPr lang="en-US" b="1" dirty="0"/>
              <a:t>Cleft lip, cardiac malformation; </a:t>
            </a:r>
            <a:r>
              <a:rPr lang="en-US" dirty="0"/>
              <a:t>phenobarbitone, phenytoin.</a:t>
            </a:r>
          </a:p>
          <a:p>
            <a:pPr>
              <a:buFont typeface="Wingdings" panose="05000000000000000000" pitchFamily="2" charset="2"/>
              <a:buChar char="Ø"/>
            </a:pPr>
            <a:r>
              <a:rPr lang="en-US" b="1" dirty="0"/>
              <a:t>Spina bifida</a:t>
            </a:r>
            <a:r>
              <a:rPr lang="en-US" dirty="0"/>
              <a:t>; folate deficiency induced by sodium valproate, phenytoin, phenobarbital </a:t>
            </a:r>
          </a:p>
          <a:p>
            <a:pPr>
              <a:buFont typeface="Wingdings" panose="05000000000000000000" pitchFamily="2" charset="2"/>
              <a:buChar char="Ø"/>
            </a:pPr>
            <a:endParaRPr lang="en-US"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6" name="Title 1"/>
          <p:cNvSpPr>
            <a:spLocks noGrp="1"/>
          </p:cNvSpPr>
          <p:nvPr>
            <p:ph type="title"/>
          </p:nvPr>
        </p:nvSpPr>
        <p:spPr/>
        <p:txBody>
          <a:bodyPr/>
          <a:lstStyle/>
          <a:p>
            <a:r>
              <a:rPr lang="en-US" b="1" dirty="0"/>
              <a:t>phenytoin</a:t>
            </a:r>
          </a:p>
        </p:txBody>
      </p:sp>
      <p:sp>
        <p:nvSpPr>
          <p:cNvPr id="1049067" name="Content Placeholder 2"/>
          <p:cNvSpPr>
            <a:spLocks noGrp="1"/>
          </p:cNvSpPr>
          <p:nvPr>
            <p:ph idx="1"/>
          </p:nvPr>
        </p:nvSpPr>
        <p:spPr/>
        <p:txBody>
          <a:bodyPr/>
          <a:lstStyle/>
          <a:p>
            <a:r>
              <a:rPr lang="en-US" dirty="0"/>
              <a:t>This is the oldest non sedative anti seizure drug introduced in 1938.</a:t>
            </a:r>
          </a:p>
          <a:p>
            <a:pPr marL="0" indent="0">
              <a:buNone/>
            </a:pPr>
            <a:r>
              <a:rPr lang="en-US" b="1" dirty="0"/>
              <a:t>Mechanism of action</a:t>
            </a:r>
          </a:p>
          <a:p>
            <a:pPr marL="0" indent="0">
              <a:buNone/>
            </a:pPr>
            <a:r>
              <a:rPr lang="en-US" dirty="0"/>
              <a:t>It blocks sodium channels and inhibit the generation of rapidly repetitive action potentials.</a:t>
            </a:r>
          </a:p>
          <a:p>
            <a:pPr marL="0" indent="0">
              <a:buNone/>
            </a:pPr>
            <a:r>
              <a:rPr lang="en-US" b="1" dirty="0"/>
              <a:t>pharmacokinetics; </a:t>
            </a:r>
            <a:r>
              <a:rPr lang="en-US" dirty="0"/>
              <a:t>oral ,IM, IV.</a:t>
            </a:r>
          </a:p>
          <a:p>
            <a:pPr marL="0" indent="0">
              <a:buNone/>
            </a:pPr>
            <a:r>
              <a:rPr lang="en-US" b="1" dirty="0"/>
              <a:t>Metabolism;</a:t>
            </a:r>
            <a:r>
              <a:rPr lang="en-US" dirty="0"/>
              <a:t> is in the liver.</a:t>
            </a:r>
            <a:endParaRPr lang="en-US" b="1" dirty="0"/>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8" name="Title 1"/>
          <p:cNvSpPr>
            <a:spLocks noGrp="1"/>
          </p:cNvSpPr>
          <p:nvPr>
            <p:ph type="title"/>
          </p:nvPr>
        </p:nvSpPr>
        <p:spPr/>
        <p:txBody>
          <a:bodyPr/>
          <a:lstStyle/>
          <a:p>
            <a:r>
              <a:rPr lang="en-US" b="1" dirty="0">
                <a:solidFill>
                  <a:prstClr val="black"/>
                </a:solidFill>
              </a:rPr>
              <a:t>Side /adverse effects and nursing education</a:t>
            </a:r>
            <a:endParaRPr lang="en-US" b="1" dirty="0"/>
          </a:p>
        </p:txBody>
      </p:sp>
      <p:sp>
        <p:nvSpPr>
          <p:cNvPr id="1049069" name="Content Placeholder 2"/>
          <p:cNvSpPr>
            <a:spLocks noGrp="1"/>
          </p:cNvSpPr>
          <p:nvPr>
            <p:ph idx="1"/>
          </p:nvPr>
        </p:nvSpPr>
        <p:spPr/>
        <p:txBody>
          <a:bodyPr>
            <a:normAutofit fontScale="92857" lnSpcReduction="10000"/>
          </a:bodyPr>
          <a:lstStyle/>
          <a:p>
            <a:pPr marL="0" indent="0">
              <a:buNone/>
            </a:pPr>
            <a:r>
              <a:rPr lang="en-US" b="1" dirty="0"/>
              <a:t>CNS effects (nystagmus, sedation, ataxia, double vision, cognitive impairment</a:t>
            </a:r>
            <a:r>
              <a:rPr lang="en-US" dirty="0"/>
              <a:t>) </a:t>
            </a:r>
          </a:p>
          <a:p>
            <a:r>
              <a:rPr lang="en-US" dirty="0"/>
              <a:t> Monitor for symptoms and notify the provider if symptoms occur.</a:t>
            </a:r>
          </a:p>
          <a:p>
            <a:pPr marL="0" indent="0">
              <a:buNone/>
            </a:pPr>
            <a:r>
              <a:rPr lang="en-US" dirty="0"/>
              <a:t> </a:t>
            </a:r>
            <a:r>
              <a:rPr lang="en-US" b="1" dirty="0"/>
              <a:t>Gingival hyperplasia (softening and overgrowth of gum tissue, tenderness, and bleeding gums) </a:t>
            </a:r>
          </a:p>
          <a:p>
            <a:r>
              <a:rPr lang="en-US" b="1" dirty="0"/>
              <a:t> </a:t>
            </a:r>
            <a:r>
              <a:rPr lang="en-US" dirty="0"/>
              <a:t>Advise clients to maintain good oral hygiene (dental flossing, massaging gums).</a:t>
            </a:r>
          </a:p>
          <a:p>
            <a:r>
              <a:rPr lang="en-US" dirty="0"/>
              <a:t> </a:t>
            </a:r>
            <a:r>
              <a:rPr lang="en-US" b="1" dirty="0"/>
              <a:t>Skin rash </a:t>
            </a:r>
            <a:r>
              <a:rPr lang="en-US" dirty="0"/>
              <a:t>• Stop medication if rash develops.</a:t>
            </a:r>
          </a:p>
          <a:p>
            <a:r>
              <a:rPr lang="en-US" dirty="0"/>
              <a:t> </a:t>
            </a:r>
            <a:r>
              <a:rPr lang="en-US" b="1" dirty="0"/>
              <a:t>Teratogenic</a:t>
            </a:r>
            <a:r>
              <a:rPr lang="en-US" dirty="0"/>
              <a:t> (cleft palate, heart defects) </a:t>
            </a:r>
          </a:p>
          <a:p>
            <a:r>
              <a:rPr lang="en-US" dirty="0"/>
              <a:t> Avoid use in pregnancy..</a:t>
            </a:r>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0" name="Title 1"/>
          <p:cNvSpPr>
            <a:spLocks noGrp="1"/>
          </p:cNvSpPr>
          <p:nvPr>
            <p:ph type="title"/>
          </p:nvPr>
        </p:nvSpPr>
        <p:spPr/>
        <p:txBody>
          <a:bodyPr/>
          <a:lstStyle/>
          <a:p>
            <a:r>
              <a:rPr lang="en-US" b="1" dirty="0"/>
              <a:t>Side /adverse effects and nursing education</a:t>
            </a:r>
          </a:p>
        </p:txBody>
      </p:sp>
      <p:sp>
        <p:nvSpPr>
          <p:cNvPr id="1049071" name="Content Placeholder 2"/>
          <p:cNvSpPr>
            <a:spLocks noGrp="1"/>
          </p:cNvSpPr>
          <p:nvPr>
            <p:ph idx="1"/>
          </p:nvPr>
        </p:nvSpPr>
        <p:spPr/>
        <p:txBody>
          <a:bodyPr>
            <a:normAutofit/>
          </a:bodyPr>
          <a:lstStyle/>
          <a:p>
            <a:pPr marL="0" indent="0">
              <a:buNone/>
            </a:pPr>
            <a:r>
              <a:rPr lang="en-US" sz="2400" b="1" dirty="0">
                <a:solidFill>
                  <a:prstClr val="black"/>
                </a:solidFill>
              </a:rPr>
              <a:t>Cardiovascular  effects (dysrhythmias, hypotension) </a:t>
            </a:r>
          </a:p>
          <a:p>
            <a:r>
              <a:rPr lang="en-US" sz="2400" dirty="0">
                <a:solidFill>
                  <a:prstClr val="black"/>
                </a:solidFill>
              </a:rPr>
              <a:t> Administer at slow IV rate and in dilute solution to prevent adverse CV effects.</a:t>
            </a:r>
          </a:p>
          <a:p>
            <a:pPr marL="0" indent="0">
              <a:buNone/>
            </a:pPr>
            <a:r>
              <a:rPr lang="en-US" sz="2400" dirty="0">
                <a:solidFill>
                  <a:prstClr val="black"/>
                </a:solidFill>
              </a:rPr>
              <a:t> </a:t>
            </a:r>
            <a:r>
              <a:rPr lang="en-US" sz="2400" b="1" dirty="0">
                <a:solidFill>
                  <a:prstClr val="black"/>
                </a:solidFill>
              </a:rPr>
              <a:t>Endocrine and other effects (coarsening of facial features, hirsutism, and interference with vitamin D metabolism</a:t>
            </a:r>
            <a:r>
              <a:rPr lang="en-US" sz="2400" dirty="0">
                <a:solidFill>
                  <a:prstClr val="black"/>
                </a:solidFill>
              </a:rPr>
              <a:t>) </a:t>
            </a:r>
          </a:p>
          <a:p>
            <a:r>
              <a:rPr lang="en-US" sz="2400" dirty="0">
                <a:solidFill>
                  <a:prstClr val="black"/>
                </a:solidFill>
              </a:rPr>
              <a:t> Instruct clients to report changes. </a:t>
            </a:r>
          </a:p>
          <a:p>
            <a:r>
              <a:rPr lang="en-US" sz="2400" dirty="0">
                <a:solidFill>
                  <a:prstClr val="black"/>
                </a:solidFill>
              </a:rPr>
              <a:t> Encourage clients to consume adequate amounts of calcium and vitamin D.</a:t>
            </a:r>
            <a:endParaRPr lang="en-US"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2" name="Title 1"/>
          <p:cNvSpPr>
            <a:spLocks noGrp="1"/>
          </p:cNvSpPr>
          <p:nvPr>
            <p:ph type="title"/>
          </p:nvPr>
        </p:nvSpPr>
        <p:spPr/>
        <p:txBody>
          <a:bodyPr/>
          <a:lstStyle/>
          <a:p>
            <a:r>
              <a:rPr lang="en-US" dirty="0"/>
              <a:t>               </a:t>
            </a:r>
            <a:r>
              <a:rPr lang="en-US" b="1" dirty="0"/>
              <a:t>PSYCHOTHRAPEUTIC AGENTS</a:t>
            </a:r>
          </a:p>
        </p:txBody>
      </p:sp>
      <p:sp>
        <p:nvSpPr>
          <p:cNvPr id="1049073" name="Content Placeholder 2"/>
          <p:cNvSpPr>
            <a:spLocks noGrp="1"/>
          </p:cNvSpPr>
          <p:nvPr>
            <p:ph idx="1"/>
          </p:nvPr>
        </p:nvSpPr>
        <p:spPr/>
        <p:txBody>
          <a:bodyPr>
            <a:normAutofit fontScale="89286"/>
          </a:bodyPr>
          <a:lstStyle/>
          <a:p>
            <a:r>
              <a:rPr lang="en-US" dirty="0"/>
              <a:t>These are </a:t>
            </a:r>
            <a:r>
              <a:rPr lang="en-US" b="1" dirty="0"/>
              <a:t>antipsychotics, antidepressants </a:t>
            </a:r>
            <a:r>
              <a:rPr lang="en-US" dirty="0"/>
              <a:t>and </a:t>
            </a:r>
            <a:r>
              <a:rPr lang="en-US" b="1" dirty="0"/>
              <a:t>mood stabilizers</a:t>
            </a:r>
          </a:p>
          <a:p>
            <a:pPr marL="0" indent="0">
              <a:buNone/>
            </a:pPr>
            <a:r>
              <a:rPr lang="en-US" sz="3900" b="1" dirty="0"/>
              <a:t>ANTIDEPRESSANTS</a:t>
            </a:r>
            <a:r>
              <a:rPr lang="en-US" dirty="0"/>
              <a:t> </a:t>
            </a:r>
          </a:p>
          <a:p>
            <a:r>
              <a:rPr lang="en-US" dirty="0"/>
              <a:t> Depression is a mood (affective) disorder and is a widespread problem, ranking high among causes of disability. </a:t>
            </a:r>
          </a:p>
          <a:p>
            <a:r>
              <a:rPr lang="en-US" dirty="0"/>
              <a:t> Clients starting antidepressant medication therapy for depression need to be advised that symptom relief can take 1 to 3 weeks and possibly 2 to 3 months for full benefits to be achieved. Encourage continued adherence. </a:t>
            </a:r>
          </a:p>
          <a:p>
            <a:r>
              <a:rPr lang="en-US" dirty="0"/>
              <a:t>Clients with major depression may require hospitalization with close observation and suicide precautions until the antidepressant medications reach their peak effect. </a:t>
            </a:r>
          </a:p>
          <a:p>
            <a:pPr marL="0" indent="0">
              <a:buNone/>
            </a:pPr>
            <a:endParaRPr lang="en-US" b="1" dirty="0"/>
          </a:p>
        </p:txBody>
      </p:sp>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4" name="Title 1"/>
          <p:cNvSpPr>
            <a:spLocks noGrp="1"/>
          </p:cNvSpPr>
          <p:nvPr>
            <p:ph type="title"/>
          </p:nvPr>
        </p:nvSpPr>
        <p:spPr/>
        <p:txBody>
          <a:bodyPr/>
          <a:lstStyle/>
          <a:p>
            <a:r>
              <a:rPr lang="en-US" b="1" dirty="0"/>
              <a:t>Antidepressants cont.’</a:t>
            </a:r>
          </a:p>
        </p:txBody>
      </p:sp>
      <p:sp>
        <p:nvSpPr>
          <p:cNvPr id="1049075" name="Content Placeholder 2"/>
          <p:cNvSpPr>
            <a:spLocks noGrp="1"/>
          </p:cNvSpPr>
          <p:nvPr>
            <p:ph idx="1"/>
          </p:nvPr>
        </p:nvSpPr>
        <p:spPr/>
        <p:txBody>
          <a:bodyPr>
            <a:normAutofit fontScale="95000"/>
          </a:bodyPr>
          <a:lstStyle/>
          <a:p>
            <a:pPr marL="0" lvl="0" indent="0">
              <a:buNone/>
            </a:pPr>
            <a:r>
              <a:rPr lang="en-US" sz="2000" dirty="0">
                <a:solidFill>
                  <a:prstClr val="black"/>
                </a:solidFill>
              </a:rPr>
              <a:t> </a:t>
            </a:r>
            <a:r>
              <a:rPr lang="en-US" dirty="0">
                <a:solidFill>
                  <a:prstClr val="black"/>
                </a:solidFill>
              </a:rPr>
              <a:t>Antidepressant mediations are classified into four main groups</a:t>
            </a:r>
            <a:r>
              <a:rPr lang="en-US" sz="2000" dirty="0">
                <a:solidFill>
                  <a:prstClr val="black"/>
                </a:solidFill>
              </a:rPr>
              <a:t>: </a:t>
            </a:r>
            <a:endParaRPr lang="en-US" dirty="0">
              <a:solidFill>
                <a:prstClr val="black"/>
              </a:solidFill>
            </a:endParaRPr>
          </a:p>
          <a:p>
            <a:pPr>
              <a:buFont typeface="Wingdings" panose="05000000000000000000" pitchFamily="2" charset="2"/>
              <a:buChar char="Ø"/>
            </a:pPr>
            <a:r>
              <a:rPr lang="en-US" dirty="0">
                <a:solidFill>
                  <a:prstClr val="black"/>
                </a:solidFill>
              </a:rPr>
              <a:t> Tricyclic antidepressants </a:t>
            </a:r>
          </a:p>
          <a:p>
            <a:pPr>
              <a:buFont typeface="Wingdings" panose="05000000000000000000" pitchFamily="2" charset="2"/>
              <a:buChar char="Ø"/>
            </a:pPr>
            <a:r>
              <a:rPr lang="en-US" dirty="0">
                <a:solidFill>
                  <a:prstClr val="black"/>
                </a:solidFill>
              </a:rPr>
              <a:t> Selective serotonin reuptake inhibitors (SSRIs) </a:t>
            </a:r>
          </a:p>
          <a:p>
            <a:pPr>
              <a:buFont typeface="Wingdings" panose="05000000000000000000" pitchFamily="2" charset="2"/>
              <a:buChar char="Ø"/>
            </a:pPr>
            <a:r>
              <a:rPr lang="en-US" dirty="0">
                <a:solidFill>
                  <a:prstClr val="black"/>
                </a:solidFill>
              </a:rPr>
              <a:t> Monoamine oxidase inhibitors (MAOIs) </a:t>
            </a:r>
          </a:p>
          <a:p>
            <a:pPr>
              <a:buFont typeface="Wingdings" panose="05000000000000000000" pitchFamily="2" charset="2"/>
              <a:buChar char="Ø"/>
            </a:pPr>
            <a:r>
              <a:rPr lang="en-US" dirty="0">
                <a:solidFill>
                  <a:prstClr val="black"/>
                </a:solidFill>
              </a:rPr>
              <a:t> Atypical antidepressant </a:t>
            </a:r>
          </a:p>
          <a:p>
            <a:pPr marL="0" indent="0">
              <a:buNone/>
            </a:pPr>
            <a:r>
              <a:rPr lang="en-US" b="1" dirty="0"/>
              <a:t>a)Tricyclic antidepressant</a:t>
            </a:r>
            <a:r>
              <a:rPr lang="en-US" dirty="0"/>
              <a:t>;</a:t>
            </a:r>
          </a:p>
          <a:p>
            <a:pPr marL="0" indent="0">
              <a:buNone/>
            </a:pPr>
            <a:r>
              <a:rPr lang="en-US" dirty="0"/>
              <a:t>Amitriptyline (Elavil),  Imipramine (Tofranil),   Doxepin (</a:t>
            </a:r>
            <a:r>
              <a:rPr lang="en-US" dirty="0" err="1"/>
              <a:t>Sinequan</a:t>
            </a:r>
            <a:r>
              <a:rPr lang="en-US" dirty="0"/>
              <a:t>) ,  Nortriptyline (</a:t>
            </a:r>
            <a:r>
              <a:rPr lang="en-US" dirty="0" err="1"/>
              <a:t>Aventyl</a:t>
            </a:r>
            <a:r>
              <a:rPr lang="en-US" dirty="0"/>
              <a:t>), Amoxapine (</a:t>
            </a:r>
            <a:r>
              <a:rPr lang="en-US" dirty="0" err="1"/>
              <a:t>Asendin</a:t>
            </a:r>
            <a:r>
              <a:rPr lang="en-US" dirty="0"/>
              <a:t>), </a:t>
            </a:r>
          </a:p>
          <a:p>
            <a:pPr marL="0" indent="0">
              <a:buNone/>
            </a:pPr>
            <a:r>
              <a:rPr lang="en-US" dirty="0"/>
              <a:t>Trimipramine (</a:t>
            </a:r>
            <a:r>
              <a:rPr lang="en-US" dirty="0" err="1"/>
              <a:t>Surmontil</a:t>
            </a:r>
            <a:r>
              <a:rPr lang="en-US" dirty="0"/>
              <a:t>)</a:t>
            </a:r>
            <a:endParaRPr lang="en-US" dirty="0">
              <a:solidFill>
                <a:prstClr val="black"/>
              </a:solidFill>
            </a:endParaRPr>
          </a:p>
          <a:p>
            <a:endParaRPr lang="en-US" dirty="0"/>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6" name="Title 1"/>
          <p:cNvSpPr>
            <a:spLocks noGrp="1"/>
          </p:cNvSpPr>
          <p:nvPr>
            <p:ph type="title"/>
          </p:nvPr>
        </p:nvSpPr>
        <p:spPr/>
        <p:txBody>
          <a:bodyPr/>
          <a:lstStyle/>
          <a:p>
            <a:r>
              <a:rPr lang="en-US" b="1" dirty="0"/>
              <a:t>Mechanism of action</a:t>
            </a:r>
          </a:p>
        </p:txBody>
      </p:sp>
      <p:sp>
        <p:nvSpPr>
          <p:cNvPr id="1049077" name="Content Placeholder 2"/>
          <p:cNvSpPr>
            <a:spLocks noGrp="1"/>
          </p:cNvSpPr>
          <p:nvPr>
            <p:ph idx="1"/>
          </p:nvPr>
        </p:nvSpPr>
        <p:spPr/>
        <p:txBody>
          <a:bodyPr/>
          <a:lstStyle/>
          <a:p>
            <a:r>
              <a:rPr lang="en-US" dirty="0"/>
              <a:t>Tricyclic antidepressant medications block reuptake of </a:t>
            </a:r>
            <a:r>
              <a:rPr lang="en-US" b="1" dirty="0"/>
              <a:t>norepinephrine</a:t>
            </a:r>
            <a:r>
              <a:rPr lang="en-US" dirty="0"/>
              <a:t> and </a:t>
            </a:r>
            <a:r>
              <a:rPr lang="en-US" b="1" dirty="0"/>
              <a:t>serotonin</a:t>
            </a:r>
            <a:r>
              <a:rPr lang="en-US" dirty="0"/>
              <a:t> in the synaptic space, thereby intensifying the effects of these neurotransmitters.</a:t>
            </a:r>
          </a:p>
          <a:p>
            <a:pPr marL="0" indent="0">
              <a:buNone/>
            </a:pPr>
            <a:r>
              <a:rPr lang="en-US" b="1" dirty="0"/>
              <a:t>Therapeutic Uses </a:t>
            </a:r>
          </a:p>
          <a:p>
            <a:r>
              <a:rPr lang="en-US" dirty="0"/>
              <a:t> Depression  </a:t>
            </a:r>
          </a:p>
          <a:p>
            <a:r>
              <a:rPr lang="en-US" dirty="0"/>
              <a:t>Chronic pain </a:t>
            </a:r>
          </a:p>
          <a:p>
            <a:r>
              <a:rPr lang="en-US" dirty="0"/>
              <a:t>  childhood Enuresis</a:t>
            </a:r>
          </a:p>
          <a:p>
            <a:r>
              <a:rPr lang="en-US" dirty="0"/>
              <a:t>Obsessive compulsive disorders (clomipramine)</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dirty="0"/>
              <a:t> </a:t>
            </a:r>
            <a:r>
              <a:rPr lang="en-US" b="1" dirty="0"/>
              <a:t>patients  education  about drugs –prescription drugs </a:t>
            </a:r>
          </a:p>
        </p:txBody>
      </p:sp>
      <p:sp>
        <p:nvSpPr>
          <p:cNvPr id="1048659" name="Content Placeholder 2"/>
          <p:cNvSpPr>
            <a:spLocks noGrp="1"/>
          </p:cNvSpPr>
          <p:nvPr>
            <p:ph idx="1"/>
          </p:nvPr>
        </p:nvSpPr>
        <p:spPr/>
        <p:txBody>
          <a:bodyPr/>
          <a:lstStyle/>
          <a:p>
            <a:r>
              <a:rPr lang="en-US" dirty="0"/>
              <a:t>Inform patient about special consideration  and drug safety precaution.</a:t>
            </a:r>
          </a:p>
          <a:p>
            <a:r>
              <a:rPr lang="en-US" dirty="0"/>
              <a:t>Encourage: complete medication list complete adverse reaction list.</a:t>
            </a:r>
          </a:p>
          <a:p>
            <a:r>
              <a:rPr lang="en-US" dirty="0"/>
              <a:t>Patients compliance.</a:t>
            </a: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8" name="Title 1"/>
          <p:cNvSpPr>
            <a:spLocks noGrp="1"/>
          </p:cNvSpPr>
          <p:nvPr>
            <p:ph type="title"/>
          </p:nvPr>
        </p:nvSpPr>
        <p:spPr/>
        <p:txBody>
          <a:bodyPr/>
          <a:lstStyle/>
          <a:p>
            <a:r>
              <a:rPr lang="en-US" b="1" dirty="0"/>
              <a:t>Side effects</a:t>
            </a:r>
          </a:p>
        </p:txBody>
      </p:sp>
      <p:sp>
        <p:nvSpPr>
          <p:cNvPr id="1049079" name="Content Placeholder 2"/>
          <p:cNvSpPr>
            <a:spLocks noGrp="1"/>
          </p:cNvSpPr>
          <p:nvPr>
            <p:ph idx="1"/>
          </p:nvPr>
        </p:nvSpPr>
        <p:spPr/>
        <p:txBody>
          <a:bodyPr>
            <a:normAutofit fontScale="89286" lnSpcReduction="10000"/>
          </a:bodyPr>
          <a:lstStyle/>
          <a:p>
            <a:r>
              <a:rPr lang="en-US" dirty="0"/>
              <a:t>Sedation</a:t>
            </a:r>
          </a:p>
          <a:p>
            <a:r>
              <a:rPr lang="en-US" b="1" dirty="0"/>
              <a:t>Anticholinergic effects </a:t>
            </a:r>
          </a:p>
          <a:p>
            <a:pPr>
              <a:buFont typeface="Wingdings" panose="05000000000000000000" pitchFamily="2" charset="2"/>
              <a:buChar char="ü"/>
            </a:pPr>
            <a:r>
              <a:rPr lang="en-US" dirty="0"/>
              <a:t> Dry mouth </a:t>
            </a:r>
          </a:p>
          <a:p>
            <a:pPr>
              <a:buFont typeface="Wingdings" panose="05000000000000000000" pitchFamily="2" charset="2"/>
              <a:buChar char="ü"/>
            </a:pPr>
            <a:r>
              <a:rPr lang="en-US" dirty="0"/>
              <a:t>Blurred vision </a:t>
            </a:r>
          </a:p>
          <a:p>
            <a:pPr>
              <a:buFont typeface="Wingdings" panose="05000000000000000000" pitchFamily="2" charset="2"/>
              <a:buChar char="ü"/>
            </a:pPr>
            <a:r>
              <a:rPr lang="en-US" dirty="0"/>
              <a:t> Photophobia </a:t>
            </a:r>
          </a:p>
          <a:p>
            <a:pPr>
              <a:buFont typeface="Wingdings" panose="05000000000000000000" pitchFamily="2" charset="2"/>
              <a:buChar char="ü"/>
            </a:pPr>
            <a:r>
              <a:rPr lang="en-US" dirty="0"/>
              <a:t> Urinary hesitancy or retention </a:t>
            </a:r>
          </a:p>
          <a:p>
            <a:pPr>
              <a:buFont typeface="Wingdings" panose="05000000000000000000" pitchFamily="2" charset="2"/>
              <a:buChar char="ü"/>
            </a:pPr>
            <a:r>
              <a:rPr lang="en-US" dirty="0"/>
              <a:t> Constipation</a:t>
            </a:r>
          </a:p>
          <a:p>
            <a:pPr>
              <a:buFont typeface="Wingdings" panose="05000000000000000000" pitchFamily="2" charset="2"/>
              <a:buChar char="ü"/>
            </a:pPr>
            <a:r>
              <a:rPr lang="en-US" dirty="0"/>
              <a:t>Seizures and impotence</a:t>
            </a:r>
          </a:p>
          <a:p>
            <a:r>
              <a:rPr lang="en-US" dirty="0"/>
              <a:t>older patients; dizziness, postural hypotension, constipation, delayed micturition, edema, muscle tremors.</a:t>
            </a: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0" name="Title 1"/>
          <p:cNvSpPr>
            <a:spLocks noGrp="1"/>
          </p:cNvSpPr>
          <p:nvPr>
            <p:ph type="title"/>
          </p:nvPr>
        </p:nvSpPr>
        <p:spPr/>
        <p:txBody>
          <a:bodyPr/>
          <a:lstStyle/>
          <a:p>
            <a:r>
              <a:rPr lang="en-US" dirty="0"/>
              <a:t>Tricyclic overdose</a:t>
            </a:r>
          </a:p>
        </p:txBody>
      </p:sp>
      <p:sp>
        <p:nvSpPr>
          <p:cNvPr id="1049081" name="Content Placeholder 2"/>
          <p:cNvSpPr>
            <a:spLocks noGrp="1"/>
          </p:cNvSpPr>
          <p:nvPr>
            <p:ph idx="1"/>
          </p:nvPr>
        </p:nvSpPr>
        <p:spPr/>
        <p:txBody>
          <a:bodyPr>
            <a:normAutofit/>
          </a:bodyPr>
          <a:lstStyle/>
          <a:p>
            <a:r>
              <a:rPr lang="en-US" dirty="0"/>
              <a:t>Lethal 70 to 80 percent die before reaching the hospital</a:t>
            </a:r>
          </a:p>
          <a:p>
            <a:r>
              <a:rPr lang="en-US" dirty="0"/>
              <a:t>CNS and cardiovascular systems are affected.</a:t>
            </a:r>
          </a:p>
          <a:p>
            <a:r>
              <a:rPr lang="en-US" dirty="0"/>
              <a:t>death results from seizures and dysrhythmias</a:t>
            </a:r>
          </a:p>
          <a:p>
            <a:pPr marL="0" indent="0">
              <a:buNone/>
            </a:pPr>
            <a:r>
              <a:rPr lang="en-US" b="1" dirty="0"/>
              <a:t>no specific antidote</a:t>
            </a:r>
          </a:p>
          <a:p>
            <a:pPr>
              <a:buFont typeface="Wingdings" panose="05000000000000000000" pitchFamily="2" charset="2"/>
              <a:buChar char="ü"/>
            </a:pPr>
            <a:r>
              <a:rPr lang="en-US" dirty="0"/>
              <a:t>Decrease drug absorption with activated charcoal</a:t>
            </a:r>
          </a:p>
          <a:p>
            <a:pPr>
              <a:buFont typeface="Wingdings" panose="05000000000000000000" pitchFamily="2" charset="2"/>
              <a:buChar char="ü"/>
            </a:pPr>
            <a:r>
              <a:rPr lang="en-US" dirty="0"/>
              <a:t>Speed elimination by alkalinizing urine</a:t>
            </a:r>
          </a:p>
          <a:p>
            <a:pPr>
              <a:buFont typeface="Wingdings" panose="05000000000000000000" pitchFamily="2" charset="2"/>
              <a:buChar char="ü"/>
            </a:pPr>
            <a:r>
              <a:rPr lang="en-US" dirty="0"/>
              <a:t>Manage seizures and dysrhythmias</a:t>
            </a:r>
          </a:p>
          <a:p>
            <a:pPr>
              <a:buFont typeface="Wingdings" panose="05000000000000000000" pitchFamily="2" charset="2"/>
              <a:buChar char="ü"/>
            </a:pPr>
            <a:r>
              <a:rPr lang="en-US" dirty="0"/>
              <a:t>Basic life support</a:t>
            </a:r>
          </a:p>
        </p:txBody>
      </p:sp>
    </p:spTree>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2" name="Title 1"/>
          <p:cNvSpPr>
            <a:spLocks noGrp="1"/>
          </p:cNvSpPr>
          <p:nvPr>
            <p:ph type="title"/>
          </p:nvPr>
        </p:nvSpPr>
        <p:spPr/>
        <p:txBody>
          <a:bodyPr/>
          <a:lstStyle/>
          <a:p>
            <a:r>
              <a:rPr lang="en-US" b="1" dirty="0"/>
              <a:t>Drug interactions</a:t>
            </a:r>
          </a:p>
        </p:txBody>
      </p:sp>
      <p:sp>
        <p:nvSpPr>
          <p:cNvPr id="1049083" name="Content Placeholder 2"/>
          <p:cNvSpPr>
            <a:spLocks noGrp="1"/>
          </p:cNvSpPr>
          <p:nvPr>
            <p:ph idx="1"/>
          </p:nvPr>
        </p:nvSpPr>
        <p:spPr/>
        <p:txBody>
          <a:bodyPr/>
          <a:lstStyle/>
          <a:p>
            <a:r>
              <a:rPr lang="en-US" dirty="0"/>
              <a:t>Antipsychotics and steroids may inhibit TCAs </a:t>
            </a:r>
          </a:p>
          <a:p>
            <a:r>
              <a:rPr lang="en-US" dirty="0"/>
              <a:t>Aspirin may displace TCAs from binding site</a:t>
            </a:r>
          </a:p>
          <a:p>
            <a:r>
              <a:rPr lang="en-US" dirty="0"/>
              <a:t>TCAs and alcohol potentiate the effects of each other hence death due to severe respiratory distress.</a:t>
            </a: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4" name="Title 1"/>
          <p:cNvSpPr>
            <a:spLocks noGrp="1"/>
          </p:cNvSpPr>
          <p:nvPr>
            <p:ph type="title"/>
          </p:nvPr>
        </p:nvSpPr>
        <p:spPr/>
        <p:txBody>
          <a:bodyPr/>
          <a:lstStyle/>
          <a:p>
            <a:r>
              <a:rPr lang="en-US" dirty="0"/>
              <a:t>b)Monoamine Oxidase Inhibitors (MAOI s)</a:t>
            </a:r>
          </a:p>
        </p:txBody>
      </p:sp>
      <p:sp>
        <p:nvSpPr>
          <p:cNvPr id="1049085" name="Content Placeholder 2"/>
          <p:cNvSpPr>
            <a:spLocks noGrp="1"/>
          </p:cNvSpPr>
          <p:nvPr>
            <p:ph idx="1"/>
          </p:nvPr>
        </p:nvSpPr>
        <p:spPr>
          <a:xfrm>
            <a:off x="838200" y="1690688"/>
            <a:ext cx="10515600" cy="4351338"/>
          </a:xfrm>
        </p:spPr>
        <p:txBody>
          <a:bodyPr>
            <a:normAutofit fontScale="96429"/>
          </a:bodyPr>
          <a:lstStyle/>
          <a:p>
            <a:endParaRPr lang="en-US" dirty="0"/>
          </a:p>
          <a:p>
            <a:r>
              <a:rPr lang="en-US" dirty="0"/>
              <a:t>phenelzine (Nardil) </a:t>
            </a:r>
          </a:p>
          <a:p>
            <a:r>
              <a:rPr lang="en-US" dirty="0"/>
              <a:t> Isocarboxazid (Marplan) </a:t>
            </a:r>
          </a:p>
          <a:p>
            <a:r>
              <a:rPr lang="en-US" dirty="0"/>
              <a:t>Tranylcypromine (Parnate) </a:t>
            </a:r>
          </a:p>
          <a:p>
            <a:r>
              <a:rPr lang="en-US" dirty="0"/>
              <a:t> Selegiline (Emsam) – transdermal MAOI</a:t>
            </a:r>
          </a:p>
          <a:p>
            <a:pPr marL="0" indent="0">
              <a:buNone/>
            </a:pPr>
            <a:r>
              <a:rPr lang="en-US" b="1" dirty="0"/>
              <a:t>Mechanism of action;</a:t>
            </a:r>
          </a:p>
          <a:p>
            <a:pPr marL="0" indent="0">
              <a:buNone/>
            </a:pPr>
            <a:r>
              <a:rPr lang="en-US" dirty="0"/>
              <a:t>MAOIs inhibit the MAO enzyme system in the CNS.</a:t>
            </a:r>
          </a:p>
          <a:p>
            <a:pPr marL="0" indent="0">
              <a:buNone/>
            </a:pPr>
            <a:r>
              <a:rPr lang="en-US" dirty="0"/>
              <a:t>Amines ( </a:t>
            </a:r>
            <a:r>
              <a:rPr lang="en-US" b="1" dirty="0"/>
              <a:t>Norepinephrine</a:t>
            </a:r>
            <a:r>
              <a:rPr lang="en-US" dirty="0"/>
              <a:t>, </a:t>
            </a:r>
            <a:r>
              <a:rPr lang="en-US" b="1" dirty="0"/>
              <a:t>Dopamine </a:t>
            </a:r>
            <a:r>
              <a:rPr lang="en-US" dirty="0"/>
              <a:t>And</a:t>
            </a:r>
            <a:r>
              <a:rPr lang="en-US" b="1" dirty="0"/>
              <a:t> Serotonin) </a:t>
            </a:r>
            <a:r>
              <a:rPr lang="en-US" dirty="0"/>
              <a:t>resulting in higher levels in the brain to transmit impulses.</a:t>
            </a:r>
          </a:p>
        </p:txBody>
      </p:sp>
    </p:spTree>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6" name="Title 1"/>
          <p:cNvSpPr>
            <a:spLocks noGrp="1"/>
          </p:cNvSpPr>
          <p:nvPr>
            <p:ph type="title"/>
          </p:nvPr>
        </p:nvSpPr>
        <p:spPr/>
        <p:txBody>
          <a:bodyPr/>
          <a:lstStyle/>
          <a:p>
            <a:r>
              <a:rPr lang="en-US" b="1" dirty="0"/>
              <a:t>Therapeutic use</a:t>
            </a:r>
          </a:p>
        </p:txBody>
      </p:sp>
      <p:sp>
        <p:nvSpPr>
          <p:cNvPr id="1049087" name="Content Placeholder 2"/>
          <p:cNvSpPr>
            <a:spLocks noGrp="1"/>
          </p:cNvSpPr>
          <p:nvPr>
            <p:ph idx="1"/>
          </p:nvPr>
        </p:nvSpPr>
        <p:spPr/>
        <p:txBody>
          <a:bodyPr>
            <a:normAutofit/>
          </a:bodyPr>
          <a:lstStyle/>
          <a:p>
            <a:r>
              <a:rPr lang="en-US" dirty="0"/>
              <a:t>Highly effective considered second line treatment for depression not responsive to </a:t>
            </a:r>
            <a:r>
              <a:rPr lang="en-US" dirty="0" err="1"/>
              <a:t>cyclics</a:t>
            </a:r>
            <a:r>
              <a:rPr lang="en-US" dirty="0"/>
              <a:t>.</a:t>
            </a:r>
          </a:p>
          <a:p>
            <a:r>
              <a:rPr lang="en-US" dirty="0"/>
              <a:t>Atypical depression </a:t>
            </a:r>
          </a:p>
          <a:p>
            <a:r>
              <a:rPr lang="en-US" dirty="0"/>
              <a:t>Bulimia nervosa </a:t>
            </a:r>
          </a:p>
          <a:p>
            <a:r>
              <a:rPr lang="en-US" dirty="0"/>
              <a:t>Obsessive compulsive disorders (OCD) </a:t>
            </a:r>
          </a:p>
          <a:p>
            <a:pPr marL="0" indent="0">
              <a:buNone/>
            </a:pPr>
            <a:r>
              <a:rPr lang="en-US" b="1" dirty="0"/>
              <a:t>Side effects</a:t>
            </a:r>
          </a:p>
          <a:p>
            <a:pPr marL="0" indent="0">
              <a:buNone/>
            </a:pPr>
            <a:r>
              <a:rPr lang="en-US" dirty="0"/>
              <a:t>Few side effects most common; </a:t>
            </a:r>
            <a:r>
              <a:rPr lang="en-US" b="1" dirty="0"/>
              <a:t>orthostatic  hypotension.</a:t>
            </a:r>
          </a:p>
          <a:p>
            <a:pPr marL="0" indent="0">
              <a:buNone/>
            </a:pPr>
            <a:r>
              <a:rPr lang="en-US" dirty="0"/>
              <a:t>Tachycardia, dizziness, insomnia, anorexia, blurred vision, palpitation, drowsiness, headache, nausea, impotence</a:t>
            </a: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8" name="Title 1"/>
          <p:cNvSpPr>
            <a:spLocks noGrp="1"/>
          </p:cNvSpPr>
          <p:nvPr>
            <p:ph type="title"/>
          </p:nvPr>
        </p:nvSpPr>
        <p:spPr/>
        <p:txBody>
          <a:bodyPr/>
          <a:lstStyle/>
          <a:p>
            <a:r>
              <a:rPr lang="en-US" b="1" dirty="0"/>
              <a:t>MAOIs  overdose</a:t>
            </a:r>
          </a:p>
        </p:txBody>
      </p:sp>
      <p:sp>
        <p:nvSpPr>
          <p:cNvPr id="1049089" name="Content Placeholder 2"/>
          <p:cNvSpPr>
            <a:spLocks noGrp="1"/>
          </p:cNvSpPr>
          <p:nvPr>
            <p:ph idx="1"/>
          </p:nvPr>
        </p:nvSpPr>
        <p:spPr/>
        <p:txBody>
          <a:bodyPr/>
          <a:lstStyle/>
          <a:p>
            <a:r>
              <a:rPr lang="en-US" dirty="0"/>
              <a:t>Symptoms appear 12 hours after ingestion.</a:t>
            </a:r>
          </a:p>
          <a:p>
            <a:pPr marL="0" indent="0">
              <a:buNone/>
            </a:pPr>
            <a:r>
              <a:rPr lang="en-US" dirty="0"/>
              <a:t>these are; tachycardia, circulatory collapse, seizure, coma.</a:t>
            </a:r>
          </a:p>
          <a:p>
            <a:pPr marL="0" indent="0">
              <a:buNone/>
            </a:pPr>
            <a:r>
              <a:rPr lang="en-US" b="1" dirty="0"/>
              <a:t>Treatment;</a:t>
            </a:r>
          </a:p>
          <a:p>
            <a:pPr>
              <a:buFont typeface="Wingdings" panose="05000000000000000000" pitchFamily="2" charset="2"/>
              <a:buChar char="Ø"/>
            </a:pPr>
            <a:r>
              <a:rPr lang="en-US" b="1" dirty="0"/>
              <a:t>gastric lavage</a:t>
            </a:r>
          </a:p>
          <a:p>
            <a:pPr>
              <a:buFont typeface="Wingdings" panose="05000000000000000000" pitchFamily="2" charset="2"/>
              <a:buChar char="Ø"/>
            </a:pPr>
            <a:r>
              <a:rPr lang="en-US" b="1" dirty="0"/>
              <a:t>Urine acidification</a:t>
            </a:r>
          </a:p>
          <a:p>
            <a:pPr>
              <a:buFont typeface="Wingdings" panose="05000000000000000000" pitchFamily="2" charset="2"/>
              <a:buChar char="Ø"/>
            </a:pPr>
            <a:r>
              <a:rPr lang="en-US" b="1" dirty="0"/>
              <a:t>hemodialysis</a:t>
            </a:r>
          </a:p>
          <a:p>
            <a:pPr marL="0" indent="0">
              <a:buNone/>
            </a:pPr>
            <a:endParaRPr lang="en-US" b="1" dirty="0"/>
          </a:p>
          <a:p>
            <a:pPr marL="0" indent="0">
              <a:buNone/>
            </a:pPr>
            <a:endParaRPr lang="en-US" b="1" dirty="0"/>
          </a:p>
          <a:p>
            <a:pPr marL="0" indent="0">
              <a:buNone/>
            </a:pPr>
            <a:endParaRPr lang="en-US" b="1" dirty="0"/>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1" name="Title 1"/>
          <p:cNvSpPr>
            <a:spLocks noGrp="1"/>
          </p:cNvSpPr>
          <p:nvPr>
            <p:ph type="title"/>
          </p:nvPr>
        </p:nvSpPr>
        <p:spPr/>
        <p:txBody>
          <a:bodyPr/>
          <a:lstStyle/>
          <a:p>
            <a:r>
              <a:rPr lang="en-US" b="1" dirty="0"/>
              <a:t>MAOIs hypertensive crisis and tyramine</a:t>
            </a:r>
          </a:p>
        </p:txBody>
      </p:sp>
      <p:sp>
        <p:nvSpPr>
          <p:cNvPr id="1049092" name="Content Placeholder 2"/>
          <p:cNvSpPr>
            <a:spLocks noGrp="1"/>
          </p:cNvSpPr>
          <p:nvPr>
            <p:ph idx="1"/>
          </p:nvPr>
        </p:nvSpPr>
        <p:spPr/>
        <p:txBody>
          <a:bodyPr>
            <a:normAutofit/>
          </a:bodyPr>
          <a:lstStyle/>
          <a:p>
            <a:r>
              <a:rPr lang="en-US" dirty="0"/>
              <a:t>Ingestion of food/drinks with amino acid </a:t>
            </a:r>
            <a:r>
              <a:rPr lang="en-US" b="1" dirty="0"/>
              <a:t>tyramine </a:t>
            </a:r>
            <a:r>
              <a:rPr lang="en-US" dirty="0"/>
              <a:t>leads to hypertensive crisis, which may lead to cerebral hemorrhage, stroke, coma, or death</a:t>
            </a:r>
          </a:p>
          <a:p>
            <a:r>
              <a:rPr lang="en-US" dirty="0"/>
              <a:t>Avoid foods that contain tyramine; </a:t>
            </a:r>
          </a:p>
          <a:p>
            <a:pPr>
              <a:buFont typeface="Wingdings" panose="05000000000000000000" pitchFamily="2" charset="2"/>
              <a:buChar char="Ø"/>
            </a:pPr>
            <a:r>
              <a:rPr lang="en-US" dirty="0"/>
              <a:t>aged mature cheese</a:t>
            </a:r>
          </a:p>
          <a:p>
            <a:pPr>
              <a:buFont typeface="Wingdings" panose="05000000000000000000" pitchFamily="2" charset="2"/>
              <a:buChar char="Ø"/>
            </a:pPr>
            <a:r>
              <a:rPr lang="en-US" dirty="0"/>
              <a:t>Smoked/pickled or aged meat, fish, poultry(herring ,sausages, corned beef, salami, pepperoni).</a:t>
            </a:r>
          </a:p>
          <a:p>
            <a:pPr>
              <a:buFont typeface="Wingdings" panose="05000000000000000000" pitchFamily="2" charset="2"/>
              <a:buChar char="Ø"/>
            </a:pPr>
            <a:r>
              <a:rPr lang="en-US" dirty="0"/>
              <a:t>Red wine(chianti, sherry, vermouth)</a:t>
            </a:r>
          </a:p>
          <a:p>
            <a:pPr>
              <a:buFont typeface="Wingdings" panose="05000000000000000000" pitchFamily="2" charset="2"/>
              <a:buChar char="Ø"/>
            </a:pPr>
            <a:r>
              <a:rPr lang="en-US" dirty="0"/>
              <a:t>Italian broad beans (fava).</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3" name="Title 1"/>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Contraindications/Precautions</a:t>
            </a:r>
            <a:endParaRPr lang="en-US" sz="3600" dirty="0"/>
          </a:p>
        </p:txBody>
      </p:sp>
      <p:sp>
        <p:nvSpPr>
          <p:cNvPr id="1049094" name="Content Placeholder 2"/>
          <p:cNvSpPr>
            <a:spLocks noGrp="1"/>
          </p:cNvSpPr>
          <p:nvPr>
            <p:ph idx="1"/>
          </p:nvPr>
        </p:nvSpPr>
        <p:spPr/>
        <p:txBody>
          <a:bodyPr/>
          <a:lstStyle/>
          <a:p>
            <a:r>
              <a:rPr lang="en-US" dirty="0"/>
              <a:t> MAOIs are Pregnancy Risk Category C. </a:t>
            </a:r>
          </a:p>
          <a:p>
            <a:r>
              <a:rPr lang="en-US" dirty="0"/>
              <a:t>These medications are contraindicated in clients taking SSRIs and in those with pheochromocytoma, heart failure, cardiovascular and cerebral vascular disease, and severe renal insufficiency. </a:t>
            </a:r>
          </a:p>
          <a:p>
            <a:r>
              <a:rPr lang="en-US" dirty="0"/>
              <a:t> Use cautiously in clients with diabetes and seizure disorders or those taking TCAs. </a:t>
            </a:r>
          </a:p>
          <a:p>
            <a:r>
              <a:rPr lang="en-US" dirty="0"/>
              <a:t> Transdermal selegiline is contraindicated for clients taking carbamazepine (Tegretol) or oxcarbazepine (Trileptal), which may increase blood levels of the MAOI.</a:t>
            </a: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5" name="Title 1"/>
          <p:cNvSpPr>
            <a:spLocks noGrp="1"/>
          </p:cNvSpPr>
          <p:nvPr>
            <p:ph type="title"/>
          </p:nvPr>
        </p:nvSpPr>
        <p:spPr/>
        <p:txBody>
          <a:bodyPr/>
          <a:lstStyle/>
          <a:p>
            <a:r>
              <a:rPr lang="en-US" b="1" dirty="0"/>
              <a:t>c)Selective Serotonin Reuptake Inhibitors (SSRIs)</a:t>
            </a:r>
          </a:p>
        </p:txBody>
      </p:sp>
      <p:sp>
        <p:nvSpPr>
          <p:cNvPr id="1049096" name="Content Placeholder 2"/>
          <p:cNvSpPr>
            <a:spLocks noGrp="1"/>
          </p:cNvSpPr>
          <p:nvPr>
            <p:ph idx="1"/>
          </p:nvPr>
        </p:nvSpPr>
        <p:spPr/>
        <p:txBody>
          <a:bodyPr>
            <a:normAutofit fontScale="89643" lnSpcReduction="20000"/>
          </a:bodyPr>
          <a:lstStyle/>
          <a:p>
            <a:r>
              <a:rPr lang="en-US" dirty="0"/>
              <a:t> Fluoxetine (Prozac) </a:t>
            </a:r>
          </a:p>
          <a:p>
            <a:r>
              <a:rPr lang="en-US" dirty="0"/>
              <a:t>Citalopram (Celexa) </a:t>
            </a:r>
          </a:p>
          <a:p>
            <a:r>
              <a:rPr lang="en-US" dirty="0"/>
              <a:t>Escitalopram oxalate (Lexapro) </a:t>
            </a:r>
          </a:p>
          <a:p>
            <a:r>
              <a:rPr lang="en-US" dirty="0"/>
              <a:t>Paroxetine (Paxil) </a:t>
            </a:r>
          </a:p>
          <a:p>
            <a:r>
              <a:rPr lang="en-US" dirty="0"/>
              <a:t>Sertraline (Zoloft)</a:t>
            </a:r>
          </a:p>
          <a:p>
            <a:pPr marL="0" indent="0">
              <a:buNone/>
            </a:pPr>
            <a:r>
              <a:rPr lang="en-US" b="1" dirty="0"/>
              <a:t>Pharmacodynamics</a:t>
            </a:r>
            <a:r>
              <a:rPr lang="en-US" b="1" dirty="0">
                <a:solidFill>
                  <a:prstClr val="black"/>
                </a:solidFill>
              </a:rPr>
              <a:t> </a:t>
            </a:r>
          </a:p>
          <a:p>
            <a:r>
              <a:rPr lang="en-US" dirty="0">
                <a:solidFill>
                  <a:prstClr val="black"/>
                </a:solidFill>
              </a:rPr>
              <a:t>SSRI inhibit the reuptake of only serotonin at the part of the amine pump that is specifically for reuptake of serotonin.</a:t>
            </a:r>
          </a:p>
          <a:p>
            <a:r>
              <a:rPr lang="en-US" dirty="0">
                <a:solidFill>
                  <a:prstClr val="black"/>
                </a:solidFill>
              </a:rPr>
              <a:t>This explains why these drugs have lesser unwanted effects compared to TCAs.</a:t>
            </a:r>
          </a:p>
          <a:p>
            <a:r>
              <a:rPr lang="en-US" dirty="0">
                <a:solidFill>
                  <a:prstClr val="black"/>
                </a:solidFill>
              </a:rPr>
              <a:t> the drug of choice for Depression.</a:t>
            </a:r>
            <a:endParaRPr lang="en-US" b="1" dirty="0"/>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7" name="Title 1"/>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Therapeutic Uses</a:t>
            </a:r>
            <a:endParaRPr lang="en-US" sz="3600" b="1" dirty="0"/>
          </a:p>
        </p:txBody>
      </p:sp>
      <p:sp>
        <p:nvSpPr>
          <p:cNvPr id="1049098" name="Content Placeholder 2"/>
          <p:cNvSpPr>
            <a:spLocks noGrp="1"/>
          </p:cNvSpPr>
          <p:nvPr>
            <p:ph idx="1"/>
          </p:nvPr>
        </p:nvSpPr>
        <p:spPr/>
        <p:txBody>
          <a:bodyPr/>
          <a:lstStyle/>
          <a:p>
            <a:r>
              <a:rPr lang="en-US" dirty="0"/>
              <a:t> Major depression </a:t>
            </a:r>
          </a:p>
          <a:p>
            <a:r>
              <a:rPr lang="en-US" dirty="0"/>
              <a:t>Obsessive compulsive disorders (OCD) </a:t>
            </a:r>
          </a:p>
          <a:p>
            <a:r>
              <a:rPr lang="en-US" dirty="0"/>
              <a:t>Bulimia nervosa </a:t>
            </a:r>
          </a:p>
          <a:p>
            <a:r>
              <a:rPr lang="en-US" dirty="0"/>
              <a:t> Premenstrual dysphoric disorders </a:t>
            </a:r>
          </a:p>
          <a:p>
            <a:r>
              <a:rPr lang="en-US" dirty="0"/>
              <a:t> Panic disorders </a:t>
            </a:r>
          </a:p>
          <a:p>
            <a:r>
              <a:rPr lang="en-US" dirty="0"/>
              <a:t> Posttraumatic disorder (PTSD)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dirty="0"/>
              <a:t>                        </a:t>
            </a:r>
            <a:r>
              <a:rPr lang="en-US" b="1" dirty="0"/>
              <a:t>pharmacokinetics </a:t>
            </a:r>
          </a:p>
        </p:txBody>
      </p:sp>
      <p:sp>
        <p:nvSpPr>
          <p:cNvPr id="1048661" name="Content Placeholder 2"/>
          <p:cNvSpPr>
            <a:spLocks noGrp="1"/>
          </p:cNvSpPr>
          <p:nvPr>
            <p:ph idx="1"/>
          </p:nvPr>
        </p:nvSpPr>
        <p:spPr/>
        <p:txBody>
          <a:bodyPr>
            <a:normAutofit fontScale="85000" lnSpcReduction="10000"/>
          </a:bodyPr>
          <a:lstStyle/>
          <a:p>
            <a:r>
              <a:rPr lang="en-US" dirty="0"/>
              <a:t>Pharmacokinetics is the process by which the body, sick or well, handles and affects the drug.</a:t>
            </a:r>
          </a:p>
          <a:p>
            <a:r>
              <a:rPr lang="en-US" dirty="0"/>
              <a:t>It is characterized by four processes </a:t>
            </a:r>
          </a:p>
          <a:p>
            <a:pPr marL="571500" indent="-571500">
              <a:buAutoNum type="romanLcParenR"/>
            </a:pPr>
            <a:r>
              <a:rPr lang="en-US" b="1" dirty="0"/>
              <a:t>absorption</a:t>
            </a:r>
            <a:r>
              <a:rPr lang="en-US" dirty="0"/>
              <a:t> ;This is the process by which a drug is transferred from the site of administration into the circulating fluids of the body e.g. Blood and lymph.</a:t>
            </a:r>
          </a:p>
          <a:p>
            <a:r>
              <a:rPr lang="en-US" dirty="0"/>
              <a:t>The rate of absorption is vital because it determines when the drug is available to exert its action.</a:t>
            </a:r>
          </a:p>
          <a:p>
            <a:r>
              <a:rPr lang="en-US" b="1" dirty="0"/>
              <a:t>Bioavailability: </a:t>
            </a:r>
            <a:r>
              <a:rPr lang="en-US" dirty="0"/>
              <a:t>This is the fraction extent to which a dose of  drug reaches its site of action .</a:t>
            </a:r>
            <a:r>
              <a:rPr lang="en-US" b="1" dirty="0"/>
              <a:t>for example;1. </a:t>
            </a:r>
            <a:r>
              <a:rPr lang="en-US" dirty="0"/>
              <a:t>hepatic metabolism and biliary excretion may occur before a drug taken orally reaches systemic circulation</a:t>
            </a:r>
            <a:r>
              <a:rPr lang="en-US" b="1" dirty="0"/>
              <a:t>.(first pass effect)</a:t>
            </a:r>
          </a:p>
          <a:p>
            <a:pPr marL="0" indent="0">
              <a:buNone/>
            </a:pPr>
            <a:r>
              <a:rPr lang="en-US" b="1" dirty="0"/>
              <a:t>2</a:t>
            </a:r>
            <a:r>
              <a:rPr lang="en-US" dirty="0"/>
              <a:t>. Drug given intravenously its bioavailability is 100%thus bioavailability must be considered when calculating none intravenous routes of administration. </a:t>
            </a:r>
            <a:endParaRPr lang="en-US" b="1" dirty="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9" name="Title 1"/>
          <p:cNvSpPr>
            <a:spLocks noGrp="1"/>
          </p:cNvSpPr>
          <p:nvPr>
            <p:ph type="title"/>
          </p:nvPr>
        </p:nvSpPr>
        <p:spPr/>
        <p:txBody>
          <a:bodyPr/>
          <a:lstStyle/>
          <a:p>
            <a:r>
              <a:rPr lang="en-US" b="1" dirty="0"/>
              <a:t>pharmacokinetics</a:t>
            </a:r>
          </a:p>
        </p:txBody>
      </p:sp>
      <p:sp>
        <p:nvSpPr>
          <p:cNvPr id="1049100" name="Content Placeholder 2"/>
          <p:cNvSpPr>
            <a:spLocks noGrp="1"/>
          </p:cNvSpPr>
          <p:nvPr>
            <p:ph idx="1"/>
          </p:nvPr>
        </p:nvSpPr>
        <p:spPr/>
        <p:txBody>
          <a:bodyPr>
            <a:normAutofit/>
          </a:bodyPr>
          <a:lstStyle/>
          <a:p>
            <a:r>
              <a:rPr lang="en-US" dirty="0"/>
              <a:t>SSRIs are well absorbed orally</a:t>
            </a:r>
          </a:p>
          <a:p>
            <a:r>
              <a:rPr lang="en-US" dirty="0"/>
              <a:t>Wide distribution and half life of fifteen to 24 hour but fluoxetine has a half life of 24 to ninety six hours.</a:t>
            </a:r>
          </a:p>
          <a:p>
            <a:r>
              <a:rPr lang="en-US" dirty="0"/>
              <a:t>They achieve effects within 2 to 4 weeks.</a:t>
            </a:r>
          </a:p>
          <a:p>
            <a:r>
              <a:rPr lang="en-US" b="1" dirty="0"/>
              <a:t>Paroxetine</a:t>
            </a:r>
            <a:r>
              <a:rPr lang="en-US" dirty="0"/>
              <a:t> and </a:t>
            </a:r>
            <a:r>
              <a:rPr lang="en-US" b="1" dirty="0"/>
              <a:t>fluoxetine</a:t>
            </a:r>
            <a:r>
              <a:rPr lang="en-US" dirty="0"/>
              <a:t> are not used with TCAs since they inhibit TCA hepatic metabolism</a:t>
            </a:r>
          </a:p>
          <a:p>
            <a:pPr marL="0" indent="0">
              <a:buNone/>
            </a:pPr>
            <a:r>
              <a:rPr lang="en-US" b="1" dirty="0"/>
              <a:t>Unwanted effects</a:t>
            </a:r>
          </a:p>
          <a:p>
            <a:pPr marL="0" indent="0">
              <a:buNone/>
            </a:pPr>
            <a:r>
              <a:rPr lang="en-US" dirty="0"/>
              <a:t>This include nausea and vomiting, diarrhea, agitation, anorgasmia priapism.</a:t>
            </a: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1" name="Title 1"/>
          <p:cNvSpPr>
            <a:spLocks noGrp="1"/>
          </p:cNvSpPr>
          <p:nvPr>
            <p:ph type="title"/>
          </p:nvPr>
        </p:nvSpPr>
        <p:spPr/>
        <p:txBody>
          <a:bodyPr/>
          <a:lstStyle/>
          <a:p>
            <a:r>
              <a:rPr lang="en-US" b="1" dirty="0"/>
              <a:t>Drug interaction</a:t>
            </a:r>
          </a:p>
        </p:txBody>
      </p:sp>
      <p:sp>
        <p:nvSpPr>
          <p:cNvPr id="1049102" name="Content Placeholder 2"/>
          <p:cNvSpPr>
            <a:spLocks noGrp="1"/>
          </p:cNvSpPr>
          <p:nvPr>
            <p:ph idx="1"/>
          </p:nvPr>
        </p:nvSpPr>
        <p:spPr/>
        <p:txBody>
          <a:bodyPr>
            <a:normAutofit fontScale="96429"/>
          </a:bodyPr>
          <a:lstStyle/>
          <a:p>
            <a:pPr>
              <a:lnSpc>
                <a:spcPct val="100000"/>
              </a:lnSpc>
            </a:pPr>
            <a:r>
              <a:rPr lang="en-US" dirty="0"/>
              <a:t>MAOIs, TCAs, and St. John’s wort increase the risk of serotonin syndrome. </a:t>
            </a:r>
          </a:p>
          <a:p>
            <a:pPr>
              <a:lnSpc>
                <a:spcPct val="100000"/>
              </a:lnSpc>
            </a:pPr>
            <a:r>
              <a:rPr lang="en-US" dirty="0"/>
              <a:t>Fluoxetine can displace warfarin (Coumadin) from bound protein and result in increased warfarin levels.</a:t>
            </a:r>
          </a:p>
          <a:p>
            <a:pPr>
              <a:lnSpc>
                <a:spcPct val="100000"/>
              </a:lnSpc>
            </a:pPr>
            <a:r>
              <a:rPr lang="en-US" dirty="0"/>
              <a:t> Fluoxetine can increase the levels of tricyclic antidepressants and lithium.</a:t>
            </a:r>
          </a:p>
          <a:p>
            <a:pPr>
              <a:lnSpc>
                <a:spcPct val="100000"/>
              </a:lnSpc>
            </a:pPr>
            <a:r>
              <a:rPr lang="en-US" dirty="0"/>
              <a:t> Fluoxetine suppresses platelet aggregation and thus increases the risk of bleeding when used concurrently with NSAIDs and anticoagulants.</a:t>
            </a:r>
          </a:p>
          <a:p>
            <a:pPr marL="0" indent="0">
              <a:buNone/>
            </a:pPr>
            <a:r>
              <a:rPr lang="en-US" dirty="0"/>
              <a:t> </a:t>
            </a:r>
          </a:p>
          <a:p>
            <a:endParaRPr lang="en-US" dirty="0"/>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3" name="Title 1"/>
          <p:cNvSpPr>
            <a:spLocks noGrp="1"/>
          </p:cNvSpPr>
          <p:nvPr>
            <p:ph type="title"/>
          </p:nvPr>
        </p:nvSpPr>
        <p:spPr/>
        <p:txBody>
          <a:bodyPr/>
          <a:lstStyle/>
          <a:p>
            <a:r>
              <a:rPr lang="en-US" b="1" dirty="0"/>
              <a:t>d) Second generation antidepressants</a:t>
            </a:r>
          </a:p>
        </p:txBody>
      </p:sp>
      <p:sp>
        <p:nvSpPr>
          <p:cNvPr id="1049104" name="Content Placeholder 2"/>
          <p:cNvSpPr>
            <a:spLocks noGrp="1"/>
          </p:cNvSpPr>
          <p:nvPr>
            <p:ph idx="1"/>
          </p:nvPr>
        </p:nvSpPr>
        <p:spPr/>
        <p:txBody>
          <a:bodyPr/>
          <a:lstStyle/>
          <a:p>
            <a:pPr marL="0" indent="0">
              <a:buNone/>
            </a:pPr>
            <a:r>
              <a:rPr lang="en-US" dirty="0"/>
              <a:t>Newer </a:t>
            </a:r>
          </a:p>
          <a:p>
            <a:r>
              <a:rPr lang="en-US" dirty="0"/>
              <a:t> Fewer side effects than tricyclic but not superior in overall efficacy or onset of action.</a:t>
            </a:r>
          </a:p>
          <a:p>
            <a:pPr marL="0" indent="0">
              <a:buNone/>
            </a:pPr>
            <a:r>
              <a:rPr lang="en-US" dirty="0"/>
              <a:t> </a:t>
            </a:r>
            <a:r>
              <a:rPr lang="en-US" b="1" dirty="0"/>
              <a:t>Examples are</a:t>
            </a:r>
          </a:p>
          <a:p>
            <a:pPr marL="0" indent="0">
              <a:buNone/>
            </a:pPr>
            <a:r>
              <a:rPr lang="en-US" dirty="0"/>
              <a:t>Trazodone, </a:t>
            </a:r>
          </a:p>
          <a:p>
            <a:pPr marL="0" indent="0">
              <a:buNone/>
            </a:pPr>
            <a:r>
              <a:rPr lang="en-US" dirty="0"/>
              <a:t>Bupropion</a:t>
            </a:r>
          </a:p>
          <a:p>
            <a:pPr marL="0" indent="0">
              <a:buNone/>
            </a:pPr>
            <a:r>
              <a:rPr lang="en-US" dirty="0"/>
              <a:t>Duloxetine</a:t>
            </a:r>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5" name="Title 1"/>
          <p:cNvSpPr>
            <a:spLocks noGrp="1"/>
          </p:cNvSpPr>
          <p:nvPr>
            <p:ph type="title"/>
          </p:nvPr>
        </p:nvSpPr>
        <p:spPr/>
        <p:txBody>
          <a:bodyPr/>
          <a:lstStyle/>
          <a:p>
            <a:r>
              <a:rPr lang="en-US" b="1" dirty="0"/>
              <a:t>Mechanism of action</a:t>
            </a:r>
          </a:p>
        </p:txBody>
      </p:sp>
      <p:sp>
        <p:nvSpPr>
          <p:cNvPr id="1049106" name="Content Placeholder 4"/>
          <p:cNvSpPr>
            <a:spLocks noGrp="1"/>
          </p:cNvSpPr>
          <p:nvPr>
            <p:ph idx="1"/>
          </p:nvPr>
        </p:nvSpPr>
        <p:spPr/>
        <p:txBody>
          <a:bodyPr/>
          <a:lstStyle/>
          <a:p>
            <a:r>
              <a:rPr lang="en-US" dirty="0"/>
              <a:t>selective inhibition of serotonin uptake</a:t>
            </a:r>
          </a:p>
          <a:p>
            <a:r>
              <a:rPr lang="en-US" dirty="0"/>
              <a:t>Advantage over tricyclic and MAOIs little or no effect on cardiovascular system.</a:t>
            </a:r>
          </a:p>
          <a:p>
            <a:pPr marL="0" indent="0">
              <a:buNone/>
            </a:pPr>
            <a:r>
              <a:rPr lang="en-US" b="1" dirty="0"/>
              <a:t>Therapeutic uses</a:t>
            </a:r>
          </a:p>
          <a:p>
            <a:pPr marL="0" indent="0">
              <a:buNone/>
            </a:pPr>
            <a:r>
              <a:rPr lang="en-US" dirty="0"/>
              <a:t>Depression, bipolar affective disorders, obesity, eating disorders, obsessive compulsive disorders, panic attacks, myoclonus, treatment for various substance abuse problems (bupropion is used for smoking cessation treatment)</a:t>
            </a: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7" name="Title 1"/>
          <p:cNvSpPr>
            <a:spLocks noGrp="1"/>
          </p:cNvSpPr>
          <p:nvPr>
            <p:ph type="title"/>
          </p:nvPr>
        </p:nvSpPr>
        <p:spPr/>
        <p:txBody>
          <a:bodyPr/>
          <a:lstStyle/>
          <a:p>
            <a:r>
              <a:rPr lang="en-US" b="1" dirty="0"/>
              <a:t>Side effects </a:t>
            </a:r>
          </a:p>
        </p:txBody>
      </p:sp>
      <p:sp>
        <p:nvSpPr>
          <p:cNvPr id="1049108" name="Content Placeholder 2"/>
          <p:cNvSpPr>
            <a:spLocks noGrp="1"/>
          </p:cNvSpPr>
          <p:nvPr>
            <p:ph idx="1"/>
          </p:nvPr>
        </p:nvSpPr>
        <p:spPr/>
        <p:txBody>
          <a:bodyPr/>
          <a:lstStyle/>
          <a:p>
            <a:r>
              <a:rPr lang="en-US" b="1" dirty="0"/>
              <a:t>CNS; </a:t>
            </a:r>
            <a:r>
              <a:rPr lang="en-US" dirty="0"/>
              <a:t>headache, dizziness, nervousness, insomnia, fatigue and tremors.</a:t>
            </a:r>
          </a:p>
          <a:p>
            <a:r>
              <a:rPr lang="en-US" b="1" dirty="0"/>
              <a:t>GI; </a:t>
            </a:r>
            <a:r>
              <a:rPr lang="en-US" dirty="0"/>
              <a:t>nausea, diarrheal, constipation, dry mouth, sweating, sexual dysfunction .</a:t>
            </a:r>
          </a:p>
          <a:p>
            <a:pPr marL="0" indent="0">
              <a:buNone/>
            </a:pPr>
            <a:endParaRPr lang="en-US" b="1" dirty="0"/>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9" name="Title 1"/>
          <p:cNvSpPr>
            <a:spLocks noGrp="1"/>
          </p:cNvSpPr>
          <p:nvPr>
            <p:ph type="title"/>
          </p:nvPr>
        </p:nvSpPr>
        <p:spPr/>
        <p:txBody>
          <a:bodyPr/>
          <a:lstStyle/>
          <a:p>
            <a:r>
              <a:rPr lang="en-US" b="1" dirty="0"/>
              <a:t>ANTIPSYCHOTIC AGENTS/  TRANQUILIZERS/NEUROLEPTICS</a:t>
            </a:r>
          </a:p>
        </p:txBody>
      </p:sp>
      <p:sp>
        <p:nvSpPr>
          <p:cNvPr id="1049110" name="Content Placeholder 4"/>
          <p:cNvSpPr>
            <a:spLocks noGrp="1"/>
          </p:cNvSpPr>
          <p:nvPr>
            <p:ph idx="1"/>
          </p:nvPr>
        </p:nvSpPr>
        <p:spPr/>
        <p:txBody>
          <a:bodyPr>
            <a:normAutofit/>
          </a:bodyPr>
          <a:lstStyle/>
          <a:p>
            <a:r>
              <a:rPr lang="en-US" dirty="0"/>
              <a:t>Classification of neuroleptic is based on chemical structure or severity of resulting unwanted effects.</a:t>
            </a:r>
          </a:p>
          <a:p>
            <a:r>
              <a:rPr lang="en-US" dirty="0"/>
              <a:t>Based on unwanted effect;</a:t>
            </a:r>
          </a:p>
          <a:p>
            <a:pPr marL="0" indent="0">
              <a:buNone/>
            </a:pPr>
            <a:r>
              <a:rPr lang="en-US" b="1" dirty="0"/>
              <a:t>Conventional (typical, first generation)</a:t>
            </a:r>
          </a:p>
          <a:p>
            <a:pPr marL="0" indent="0">
              <a:buNone/>
            </a:pPr>
            <a:r>
              <a:rPr lang="en-US" b="1" dirty="0"/>
              <a:t>Examples;</a:t>
            </a:r>
          </a:p>
          <a:p>
            <a:pPr marL="0" indent="0">
              <a:buNone/>
            </a:pPr>
            <a:r>
              <a:rPr lang="en-US" dirty="0"/>
              <a:t>chlorpromazine, haloperidol, and fluphenazine</a:t>
            </a:r>
          </a:p>
          <a:p>
            <a:pPr marL="0" indent="0">
              <a:buNone/>
            </a:pPr>
            <a:r>
              <a:rPr lang="en-US" b="1" dirty="0"/>
              <a:t>Newer (atypical, second generation)</a:t>
            </a:r>
          </a:p>
          <a:p>
            <a:pPr marL="0" indent="0">
              <a:buNone/>
            </a:pPr>
            <a:r>
              <a:rPr lang="en-US" dirty="0"/>
              <a:t>Example; clozapine, loxapine, asenapine, olanzapine, quetiapine, paliperidone, risperidone, sertindole.</a:t>
            </a:r>
          </a:p>
        </p:txBody>
      </p:sp>
    </p:spTree>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1" name="Content Placeholder 2"/>
          <p:cNvSpPr>
            <a:spLocks noGrp="1"/>
          </p:cNvSpPr>
          <p:nvPr>
            <p:ph idx="1"/>
          </p:nvPr>
        </p:nvSpPr>
        <p:spPr>
          <a:xfrm>
            <a:off x="838200" y="257908"/>
            <a:ext cx="10515600" cy="6318738"/>
          </a:xfrm>
        </p:spPr>
        <p:txBody>
          <a:bodyPr>
            <a:normAutofit fontScale="88929"/>
          </a:bodyPr>
          <a:lstStyle/>
          <a:p>
            <a:pPr marL="0" indent="0">
              <a:lnSpc>
                <a:spcPct val="110000"/>
              </a:lnSpc>
              <a:buNone/>
            </a:pPr>
            <a:r>
              <a:rPr lang="en-US" sz="4400" b="1" dirty="0">
                <a:solidFill>
                  <a:prstClr val="black"/>
                </a:solidFill>
                <a:latin typeface="Calibri Light" panose="020F0302020204030204"/>
                <a:ea typeface="+mj-ea"/>
                <a:cs typeface="+mj-cs"/>
              </a:rPr>
              <a:t>                           Classification cont.’</a:t>
            </a:r>
            <a:endParaRPr lang="en-US" b="1" dirty="0"/>
          </a:p>
          <a:p>
            <a:pPr>
              <a:lnSpc>
                <a:spcPct val="110000"/>
              </a:lnSpc>
            </a:pPr>
            <a:r>
              <a:rPr lang="en-US" dirty="0"/>
              <a:t>The distinction between typical and atypical neuroleptic is not clear but rest on ; receptor profile , incidence of extrapyramidal effects which are less in the atypical group, efficacy in treatment and efficacy in negative symptoms.</a:t>
            </a:r>
          </a:p>
          <a:p>
            <a:pPr marL="0" indent="0">
              <a:lnSpc>
                <a:spcPct val="110000"/>
              </a:lnSpc>
              <a:buNone/>
            </a:pPr>
            <a:r>
              <a:rPr lang="en-US" b="1" dirty="0"/>
              <a:t>Classification according to chemical structures;</a:t>
            </a:r>
          </a:p>
          <a:p>
            <a:pPr marL="0" indent="0">
              <a:lnSpc>
                <a:spcPct val="110000"/>
              </a:lnSpc>
              <a:buNone/>
            </a:pPr>
            <a:r>
              <a:rPr lang="en-US" b="1" dirty="0"/>
              <a:t>Phenothiazines; </a:t>
            </a:r>
            <a:r>
              <a:rPr lang="en-US" dirty="0"/>
              <a:t>chlorpromazine 100 to 1500mg , trifluoperazine, fluphenazine 1 to 10 mg</a:t>
            </a:r>
          </a:p>
          <a:p>
            <a:pPr marL="0" indent="0">
              <a:lnSpc>
                <a:spcPct val="110000"/>
              </a:lnSpc>
              <a:buNone/>
            </a:pPr>
            <a:r>
              <a:rPr lang="en-US" b="1" dirty="0"/>
              <a:t>Butyrophenones</a:t>
            </a:r>
            <a:r>
              <a:rPr lang="en-US" dirty="0"/>
              <a:t>; haloperidol 2 to 20mg</a:t>
            </a:r>
          </a:p>
          <a:p>
            <a:pPr marL="0" indent="0">
              <a:lnSpc>
                <a:spcPct val="110000"/>
              </a:lnSpc>
              <a:buNone/>
            </a:pPr>
            <a:r>
              <a:rPr lang="en-US" b="1" dirty="0"/>
              <a:t>Dibenzodiazepine</a:t>
            </a:r>
            <a:r>
              <a:rPr lang="en-US" dirty="0"/>
              <a:t>; clozapine 25 to 900mg</a:t>
            </a:r>
          </a:p>
          <a:p>
            <a:pPr marL="0" indent="0">
              <a:lnSpc>
                <a:spcPct val="110000"/>
              </a:lnSpc>
              <a:buNone/>
            </a:pPr>
            <a:r>
              <a:rPr lang="en-US" b="1" dirty="0"/>
              <a:t>Thienobenzodiazepines</a:t>
            </a:r>
            <a:r>
              <a:rPr lang="en-US" dirty="0"/>
              <a:t>; olanzapine</a:t>
            </a:r>
          </a:p>
          <a:p>
            <a:pPr marL="0" indent="0">
              <a:lnSpc>
                <a:spcPct val="110000"/>
              </a:lnSpc>
              <a:buNone/>
            </a:pPr>
            <a:r>
              <a:rPr lang="en-US" b="1" dirty="0"/>
              <a:t>Thioxanthene's</a:t>
            </a:r>
            <a:r>
              <a:rPr lang="en-US" dirty="0"/>
              <a:t>; flupentixol 6 to 18mg </a:t>
            </a:r>
          </a:p>
          <a:p>
            <a:pPr marL="0" indent="0">
              <a:lnSpc>
                <a:spcPct val="110000"/>
              </a:lnSpc>
              <a:buNone/>
            </a:pPr>
            <a:r>
              <a:rPr lang="en-US" b="1" dirty="0"/>
              <a:t>Benzisoxazole</a:t>
            </a:r>
            <a:r>
              <a:rPr lang="en-US" dirty="0"/>
              <a:t>; risperidone 1to 12mg</a:t>
            </a:r>
          </a:p>
        </p:txBody>
      </p:sp>
    </p:spTree>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2" name="Title 1"/>
          <p:cNvSpPr>
            <a:spLocks noGrp="1"/>
          </p:cNvSpPr>
          <p:nvPr>
            <p:ph type="title"/>
          </p:nvPr>
        </p:nvSpPr>
        <p:spPr/>
        <p:txBody>
          <a:bodyPr/>
          <a:lstStyle/>
          <a:p>
            <a:r>
              <a:rPr lang="en-US" dirty="0"/>
              <a:t>Pharmacodynamics </a:t>
            </a:r>
          </a:p>
        </p:txBody>
      </p:sp>
      <p:sp>
        <p:nvSpPr>
          <p:cNvPr id="1049113" name="Content Placeholder 2"/>
          <p:cNvSpPr>
            <a:spLocks noGrp="1"/>
          </p:cNvSpPr>
          <p:nvPr>
            <p:ph idx="1"/>
          </p:nvPr>
        </p:nvSpPr>
        <p:spPr/>
        <p:txBody>
          <a:bodyPr>
            <a:normAutofit fontScale="86071" lnSpcReduction="20000"/>
          </a:bodyPr>
          <a:lstStyle/>
          <a:p>
            <a:r>
              <a:rPr lang="en-US" dirty="0"/>
              <a:t>They act by blocking the dopamine receptor. </a:t>
            </a:r>
          </a:p>
          <a:p>
            <a:pPr marL="0" indent="0">
              <a:buNone/>
            </a:pPr>
            <a:r>
              <a:rPr lang="en-US" b="1" dirty="0"/>
              <a:t>Indication </a:t>
            </a:r>
          </a:p>
          <a:p>
            <a:r>
              <a:rPr lang="en-US" dirty="0"/>
              <a:t>Treatment of acute and chronic psychosis </a:t>
            </a:r>
          </a:p>
          <a:p>
            <a:r>
              <a:rPr lang="en-US" dirty="0"/>
              <a:t> Schizophrenia </a:t>
            </a:r>
          </a:p>
          <a:p>
            <a:r>
              <a:rPr lang="en-US" dirty="0"/>
              <a:t> Bipolar disorders (primarily the manic phase)  </a:t>
            </a:r>
          </a:p>
          <a:p>
            <a:r>
              <a:rPr lang="en-US" dirty="0"/>
              <a:t>Tourette’s syndrome </a:t>
            </a:r>
          </a:p>
          <a:p>
            <a:r>
              <a:rPr lang="en-US" dirty="0"/>
              <a:t> Delusional and schizoaffective disorders </a:t>
            </a:r>
          </a:p>
          <a:p>
            <a:r>
              <a:rPr lang="en-US" dirty="0"/>
              <a:t>Dementia </a:t>
            </a:r>
          </a:p>
          <a:p>
            <a:r>
              <a:rPr lang="en-US" dirty="0"/>
              <a:t>Prevention of nausea/vomiting through blocking of dopamine in the chemoreceptor trigger zone of the medulla</a:t>
            </a:r>
          </a:p>
          <a:p>
            <a:r>
              <a:rPr lang="en-US" dirty="0"/>
              <a:t>hiccups</a:t>
            </a:r>
          </a:p>
        </p:txBody>
      </p:sp>
    </p:spTree>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4" name="Title 1"/>
          <p:cNvSpPr>
            <a:spLocks noGrp="1"/>
          </p:cNvSpPr>
          <p:nvPr>
            <p:ph type="title"/>
          </p:nvPr>
        </p:nvSpPr>
        <p:spPr/>
        <p:txBody>
          <a:bodyPr/>
          <a:lstStyle/>
          <a:p>
            <a:r>
              <a:rPr lang="en-US" b="1" dirty="0"/>
              <a:t>Side effects typical antipsychotic</a:t>
            </a:r>
          </a:p>
        </p:txBody>
      </p:sp>
      <p:sp>
        <p:nvSpPr>
          <p:cNvPr id="1049115" name="Content Placeholder 2"/>
          <p:cNvSpPr>
            <a:spLocks noGrp="1"/>
          </p:cNvSpPr>
          <p:nvPr>
            <p:ph idx="1"/>
          </p:nvPr>
        </p:nvSpPr>
        <p:spPr/>
        <p:txBody>
          <a:bodyPr/>
          <a:lstStyle/>
          <a:p>
            <a:r>
              <a:rPr lang="en-US" dirty="0"/>
              <a:t>Extrapyramidal effects (dystonia, parkinsonism, tardative dyskinesia)</a:t>
            </a:r>
          </a:p>
          <a:p>
            <a:r>
              <a:rPr lang="en-US" dirty="0"/>
              <a:t>Anticholinergic effects; (dry mouth, blurred vision, urinary retention, constipation and impotence)</a:t>
            </a:r>
          </a:p>
          <a:p>
            <a:r>
              <a:rPr lang="en-US" dirty="0"/>
              <a:t>Cardiovascular effects; tachycardia, arrhythmias, postural </a:t>
            </a:r>
            <a:r>
              <a:rPr lang="en-US" dirty="0" err="1"/>
              <a:t>hypotention</a:t>
            </a:r>
            <a:endParaRPr lang="en-US" dirty="0"/>
          </a:p>
          <a:p>
            <a:r>
              <a:rPr lang="en-US" dirty="0"/>
              <a:t>Galactorrhea,</a:t>
            </a:r>
          </a:p>
          <a:p>
            <a:r>
              <a:rPr lang="en-US" dirty="0"/>
              <a:t> gynecomastia</a:t>
            </a:r>
          </a:p>
        </p:txBody>
      </p:sp>
    </p:spTree>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6" name="Title 1"/>
          <p:cNvSpPr>
            <a:spLocks noGrp="1"/>
          </p:cNvSpPr>
          <p:nvPr>
            <p:ph type="title"/>
          </p:nvPr>
        </p:nvSpPr>
        <p:spPr/>
        <p:txBody>
          <a:bodyPr/>
          <a:lstStyle/>
          <a:p>
            <a:r>
              <a:rPr lang="en-US" b="1" dirty="0"/>
              <a:t>Side effect atypical antipsychotics</a:t>
            </a:r>
          </a:p>
        </p:txBody>
      </p:sp>
      <p:sp>
        <p:nvSpPr>
          <p:cNvPr id="1049117" name="Content Placeholder 2"/>
          <p:cNvSpPr>
            <a:spLocks noGrp="1"/>
          </p:cNvSpPr>
          <p:nvPr>
            <p:ph idx="1"/>
          </p:nvPr>
        </p:nvSpPr>
        <p:spPr/>
        <p:txBody>
          <a:bodyPr/>
          <a:lstStyle/>
          <a:p>
            <a:r>
              <a:rPr lang="en-US" b="1" dirty="0"/>
              <a:t>Clozopine</a:t>
            </a:r>
            <a:r>
              <a:rPr lang="en-US" dirty="0"/>
              <a:t>; weight gain, agranulocytosis</a:t>
            </a:r>
          </a:p>
          <a:p>
            <a:r>
              <a:rPr lang="en-US" b="1" dirty="0"/>
              <a:t>Risperidone</a:t>
            </a:r>
            <a:r>
              <a:rPr lang="en-US" dirty="0"/>
              <a:t>; insomnia anxiety, agitation</a:t>
            </a:r>
          </a:p>
          <a:p>
            <a:r>
              <a:rPr lang="en-US" b="1" dirty="0"/>
              <a:t>Olanzapine</a:t>
            </a:r>
            <a:r>
              <a:rPr lang="en-US" dirty="0"/>
              <a:t>; weight gain, dizziness, sedation, anticholinergic effect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dirty="0"/>
              <a:t> </a:t>
            </a:r>
            <a:r>
              <a:rPr lang="en-US" b="1" dirty="0"/>
              <a:t>factors affecting absorption</a:t>
            </a:r>
          </a:p>
        </p:txBody>
      </p:sp>
      <p:sp>
        <p:nvSpPr>
          <p:cNvPr id="1048663" name="Content Placeholder 2"/>
          <p:cNvSpPr>
            <a:spLocks noGrp="1"/>
          </p:cNvSpPr>
          <p:nvPr>
            <p:ph idx="1"/>
          </p:nvPr>
        </p:nvSpPr>
        <p:spPr/>
        <p:txBody>
          <a:bodyPr>
            <a:normAutofit/>
          </a:bodyPr>
          <a:lstStyle/>
          <a:p>
            <a:r>
              <a:rPr lang="en-US" dirty="0"/>
              <a:t>Route of drug administration.</a:t>
            </a:r>
          </a:p>
          <a:p>
            <a:r>
              <a:rPr lang="en-US" dirty="0"/>
              <a:t>Dose.</a:t>
            </a:r>
          </a:p>
          <a:p>
            <a:r>
              <a:rPr lang="en-US" dirty="0"/>
              <a:t>Dosage formulation.</a:t>
            </a:r>
          </a:p>
          <a:p>
            <a:r>
              <a:rPr lang="en-US" dirty="0"/>
              <a:t>Food and fluids administered with the drugs.</a:t>
            </a:r>
          </a:p>
          <a:p>
            <a:r>
              <a:rPr lang="en-US" dirty="0"/>
              <a:t>Status of the absorptive surface. </a:t>
            </a:r>
          </a:p>
          <a:p>
            <a:r>
              <a:rPr lang="en-US" dirty="0"/>
              <a:t>Rate of blood flow to the small intestines.</a:t>
            </a:r>
          </a:p>
          <a:p>
            <a:r>
              <a:rPr lang="en-US" dirty="0"/>
              <a:t> acidity of the stomach</a:t>
            </a:r>
          </a:p>
          <a:p>
            <a:r>
              <a:rPr lang="en-US" dirty="0"/>
              <a:t>Status of GI motility.</a:t>
            </a: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8" name="Title 1"/>
          <p:cNvSpPr>
            <a:spLocks noGrp="1"/>
          </p:cNvSpPr>
          <p:nvPr>
            <p:ph type="title"/>
          </p:nvPr>
        </p:nvSpPr>
        <p:spPr/>
        <p:txBody>
          <a:bodyPr/>
          <a:lstStyle/>
          <a:p>
            <a:r>
              <a:rPr lang="en-US" b="1" dirty="0"/>
              <a:t>Mood stabilizers</a:t>
            </a:r>
          </a:p>
        </p:txBody>
      </p:sp>
      <p:sp>
        <p:nvSpPr>
          <p:cNvPr id="1049119" name="Content Placeholder 2"/>
          <p:cNvSpPr>
            <a:spLocks noGrp="1"/>
          </p:cNvSpPr>
          <p:nvPr>
            <p:ph idx="1"/>
          </p:nvPr>
        </p:nvSpPr>
        <p:spPr/>
        <p:txBody>
          <a:bodyPr>
            <a:normAutofit/>
          </a:bodyPr>
          <a:lstStyle/>
          <a:p>
            <a:pPr marL="0" indent="0">
              <a:buNone/>
            </a:pPr>
            <a:r>
              <a:rPr lang="en-US" b="1" dirty="0"/>
              <a:t>lithium carbonate </a:t>
            </a:r>
          </a:p>
          <a:p>
            <a:pPr marL="0" indent="0">
              <a:buNone/>
            </a:pPr>
            <a:r>
              <a:rPr lang="en-US" b="1" dirty="0"/>
              <a:t>Expected Pharmacological Action </a:t>
            </a:r>
          </a:p>
          <a:p>
            <a:pPr marL="0" indent="0">
              <a:buNone/>
            </a:pPr>
            <a:r>
              <a:rPr lang="en-US" dirty="0"/>
              <a:t> Lithium produces neurochemical changes in the brain, including serotonin receptor blockade. </a:t>
            </a:r>
          </a:p>
          <a:p>
            <a:pPr marL="0" indent="0">
              <a:buNone/>
            </a:pPr>
            <a:r>
              <a:rPr lang="en-US" dirty="0"/>
              <a:t> There is evidence that the use of lithium can show a decrease in neuronal atrophy and/or an increase in neuronal growth.</a:t>
            </a:r>
          </a:p>
        </p:txBody>
      </p:sp>
    </p:spTree>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0" name="Title 1"/>
          <p:cNvSpPr>
            <a:spLocks noGrp="1"/>
          </p:cNvSpPr>
          <p:nvPr>
            <p:ph type="title"/>
          </p:nvPr>
        </p:nvSpPr>
        <p:spPr/>
        <p:txBody>
          <a:bodyPr>
            <a:normAutofit fontScale="90000"/>
          </a:bodyPr>
          <a:lstStyle/>
          <a:p>
            <a:pPr marL="228600" lvl="0" indent="-228600">
              <a:spcBef>
                <a:spcPts val="1000"/>
              </a:spcBef>
            </a:pPr>
            <a:r>
              <a:rPr lang="en-US" sz="2800" dirty="0">
                <a:solidFill>
                  <a:prstClr val="black"/>
                </a:solidFill>
                <a:latin typeface="Calibri" panose="020F0502020204030204"/>
                <a:ea typeface="+mn-ea"/>
                <a:cs typeface="+mn-cs"/>
              </a:rPr>
              <a:t>                                                                                                                                                                                        </a:t>
            </a:r>
            <a:r>
              <a:rPr lang="en-US" b="1" dirty="0">
                <a:solidFill>
                  <a:prstClr val="black"/>
                </a:solidFill>
                <a:latin typeface="Calibri" panose="020F0502020204030204"/>
                <a:ea typeface="+mn-ea"/>
                <a:cs typeface="+mn-cs"/>
              </a:rPr>
              <a:t>Therapeutic Uses </a:t>
            </a:r>
            <a:r>
              <a:rPr lang="en-US" sz="2800" dirty="0">
                <a:solidFill>
                  <a:prstClr val="black"/>
                </a:solidFill>
                <a:latin typeface="Calibri" panose="020F0502020204030204"/>
                <a:ea typeface="+mn-ea"/>
                <a:cs typeface="+mn-cs"/>
              </a:rPr>
              <a:t/>
            </a:r>
            <a:br>
              <a:rPr lang="en-US" sz="2800" dirty="0">
                <a:solidFill>
                  <a:prstClr val="black"/>
                </a:solidFill>
                <a:latin typeface="Calibri" panose="020F0502020204030204"/>
                <a:ea typeface="+mn-ea"/>
                <a:cs typeface="+mn-cs"/>
              </a:rPr>
            </a:br>
            <a:endParaRPr lang="en-US" dirty="0"/>
          </a:p>
        </p:txBody>
      </p:sp>
      <p:sp>
        <p:nvSpPr>
          <p:cNvPr id="1049121" name="Content Placeholder 2"/>
          <p:cNvSpPr>
            <a:spLocks noGrp="1"/>
          </p:cNvSpPr>
          <p:nvPr>
            <p:ph idx="1"/>
          </p:nvPr>
        </p:nvSpPr>
        <p:spPr/>
        <p:txBody>
          <a:bodyPr/>
          <a:lstStyle/>
          <a:p>
            <a:r>
              <a:rPr lang="en-US" dirty="0"/>
              <a:t>Lithium is used in the treatment of </a:t>
            </a:r>
            <a:r>
              <a:rPr lang="en-US" b="1" dirty="0"/>
              <a:t>bipolar disorders. </a:t>
            </a:r>
            <a:r>
              <a:rPr lang="en-US" dirty="0"/>
              <a:t>Lithium controls episodes of </a:t>
            </a:r>
            <a:r>
              <a:rPr lang="en-US" b="1" dirty="0"/>
              <a:t>acute mania</a:t>
            </a:r>
            <a:r>
              <a:rPr lang="en-US" dirty="0"/>
              <a:t>, helps prevent the return of mania or depression, and decreases the incidence of suicide.  </a:t>
            </a:r>
          </a:p>
          <a:p>
            <a:r>
              <a:rPr lang="en-US" dirty="0"/>
              <a:t>Other uses: </a:t>
            </a:r>
          </a:p>
          <a:p>
            <a:r>
              <a:rPr lang="en-US" dirty="0"/>
              <a:t> Alcoholism </a:t>
            </a:r>
          </a:p>
          <a:p>
            <a:r>
              <a:rPr lang="en-US" dirty="0"/>
              <a:t> Bulimia </a:t>
            </a:r>
          </a:p>
          <a:p>
            <a:r>
              <a:rPr lang="en-US" dirty="0"/>
              <a:t>Schizophrenia</a:t>
            </a: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2" name="Title 1"/>
          <p:cNvSpPr>
            <a:spLocks noGrp="1"/>
          </p:cNvSpPr>
          <p:nvPr>
            <p:ph type="title"/>
          </p:nvPr>
        </p:nvSpPr>
        <p:spPr/>
        <p:txBody>
          <a:bodyPr/>
          <a:lstStyle/>
          <a:p>
            <a:r>
              <a:rPr lang="en-US" b="1" dirty="0"/>
              <a:t>pharmacokinetics</a:t>
            </a:r>
          </a:p>
        </p:txBody>
      </p:sp>
      <p:sp>
        <p:nvSpPr>
          <p:cNvPr id="1049123" name="Content Placeholder 2"/>
          <p:cNvSpPr>
            <a:spLocks noGrp="1"/>
          </p:cNvSpPr>
          <p:nvPr>
            <p:ph idx="1"/>
          </p:nvPr>
        </p:nvSpPr>
        <p:spPr/>
        <p:txBody>
          <a:bodyPr>
            <a:normAutofit/>
          </a:bodyPr>
          <a:lstStyle/>
          <a:p>
            <a:r>
              <a:rPr lang="en-US" b="1" dirty="0"/>
              <a:t>Absorption </a:t>
            </a:r>
            <a:r>
              <a:rPr lang="en-US" dirty="0"/>
              <a:t>:rate and extent vary with dose form. absorption is complete within  hours of oral use.</a:t>
            </a:r>
          </a:p>
          <a:p>
            <a:r>
              <a:rPr lang="en-US" b="1" dirty="0"/>
              <a:t>Distribution</a:t>
            </a:r>
            <a:r>
              <a:rPr lang="en-US" dirty="0"/>
              <a:t> :wide distribution in the body, concentration in thyroid gland, bone and brain tissue exceed serum levels.</a:t>
            </a:r>
          </a:p>
          <a:p>
            <a:r>
              <a:rPr lang="en-US" b="1" dirty="0"/>
              <a:t>Metabolism</a:t>
            </a:r>
            <a:r>
              <a:rPr lang="en-US" dirty="0"/>
              <a:t> </a:t>
            </a:r>
            <a:r>
              <a:rPr lang="en-US" dirty="0">
                <a:solidFill>
                  <a:prstClr val="black"/>
                </a:solidFill>
              </a:rPr>
              <a:t>:not metabolized </a:t>
            </a:r>
          </a:p>
          <a:p>
            <a:r>
              <a:rPr lang="en-US" b="1" dirty="0">
                <a:solidFill>
                  <a:prstClr val="black"/>
                </a:solidFill>
              </a:rPr>
              <a:t>Excretion </a:t>
            </a:r>
            <a:r>
              <a:rPr lang="en-US" dirty="0">
                <a:solidFill>
                  <a:prstClr val="black"/>
                </a:solidFill>
              </a:rPr>
              <a:t>: excreted unchanged in urine. Half lif18 hours (adolescence)to 3 hour (elderly).</a:t>
            </a:r>
          </a:p>
          <a:p>
            <a:pPr marL="0" indent="0">
              <a:buNone/>
            </a:pPr>
            <a:r>
              <a:rPr lang="en-US" b="1" dirty="0">
                <a:solidFill>
                  <a:prstClr val="black"/>
                </a:solidFill>
              </a:rPr>
              <a:t>Dosage adults :</a:t>
            </a:r>
            <a:r>
              <a:rPr lang="en-US" dirty="0">
                <a:solidFill>
                  <a:prstClr val="black"/>
                </a:solidFill>
              </a:rPr>
              <a:t>300mg to six hundred mg up to </a:t>
            </a:r>
            <a:r>
              <a:rPr lang="en-US" dirty="0" err="1">
                <a:solidFill>
                  <a:prstClr val="black"/>
                </a:solidFill>
              </a:rPr>
              <a:t>q.i.d</a:t>
            </a:r>
            <a:r>
              <a:rPr lang="en-US" dirty="0">
                <a:solidFill>
                  <a:prstClr val="black"/>
                </a:solidFill>
              </a:rPr>
              <a:t> increasing to achieve optimal dosage. </a:t>
            </a:r>
            <a:endParaRPr lang="en-US" b="1" dirty="0">
              <a:solidFill>
                <a:prstClr val="black"/>
              </a:solidFill>
            </a:endParaRP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4" name="Title 1"/>
          <p:cNvSpPr>
            <a:spLocks noGrp="1"/>
          </p:cNvSpPr>
          <p:nvPr>
            <p:ph type="title"/>
          </p:nvPr>
        </p:nvSpPr>
        <p:spPr/>
        <p:txBody>
          <a:bodyPr/>
          <a:lstStyle/>
          <a:p>
            <a:r>
              <a:rPr lang="en-US" b="1" dirty="0"/>
              <a:t>Adverse reaction</a:t>
            </a:r>
          </a:p>
        </p:txBody>
      </p:sp>
      <p:sp>
        <p:nvSpPr>
          <p:cNvPr id="1049125" name="Content Placeholder 2"/>
          <p:cNvSpPr>
            <a:spLocks noGrp="1"/>
          </p:cNvSpPr>
          <p:nvPr>
            <p:ph idx="1"/>
          </p:nvPr>
        </p:nvSpPr>
        <p:spPr/>
        <p:txBody>
          <a:bodyPr>
            <a:normAutofit/>
          </a:bodyPr>
          <a:lstStyle/>
          <a:p>
            <a:r>
              <a:rPr lang="en-US" dirty="0"/>
              <a:t>Gastrointestinal distress (nausea, diarrhea, abdominal pain).</a:t>
            </a:r>
          </a:p>
          <a:p>
            <a:r>
              <a:rPr lang="en-US" dirty="0"/>
              <a:t>Fine hand tremors that can interfere with purposeful motor skills and can be exacerbated by factors such as stress and caffeine.</a:t>
            </a:r>
          </a:p>
          <a:p>
            <a:r>
              <a:rPr lang="en-US" dirty="0"/>
              <a:t>Polyuria, mild thirst.</a:t>
            </a:r>
          </a:p>
          <a:p>
            <a:r>
              <a:rPr lang="en-US" dirty="0"/>
              <a:t>Weight gain</a:t>
            </a:r>
          </a:p>
          <a:p>
            <a:r>
              <a:rPr lang="en-US" dirty="0"/>
              <a:t> Renal toxicity</a:t>
            </a:r>
          </a:p>
          <a:p>
            <a:pPr marL="0" indent="0">
              <a:buNone/>
            </a:pPr>
            <a:r>
              <a:rPr lang="en-US" dirty="0"/>
              <a:t>Goiter and hypothyroidism with long-term treatment Brady dysrhythmia, hypotension, and electrolyte imbalances .</a:t>
            </a:r>
          </a:p>
          <a:p>
            <a:endParaRPr lang="en-US" dirty="0"/>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6" name="Title 1"/>
          <p:cNvSpPr>
            <a:spLocks noGrp="1"/>
          </p:cNvSpPr>
          <p:nvPr>
            <p:ph type="title"/>
          </p:nvPr>
        </p:nvSpPr>
        <p:spPr/>
        <p:txBody>
          <a:bodyPr/>
          <a:lstStyle/>
          <a:p>
            <a:r>
              <a:rPr lang="en-US" sz="2800" b="1" dirty="0">
                <a:solidFill>
                  <a:prstClr val="black"/>
                </a:solidFill>
                <a:latin typeface="+mn-lt"/>
                <a:ea typeface="+mn-ea"/>
                <a:cs typeface="+mn-cs"/>
              </a:rPr>
              <a:t>Contraindications/Precautions</a:t>
            </a:r>
            <a:endParaRPr lang="en-US" b="1" dirty="0">
              <a:latin typeface="+mn-lt"/>
            </a:endParaRPr>
          </a:p>
        </p:txBody>
      </p:sp>
      <p:sp>
        <p:nvSpPr>
          <p:cNvPr id="1049127" name="Content Placeholder 2"/>
          <p:cNvSpPr>
            <a:spLocks noGrp="1"/>
          </p:cNvSpPr>
          <p:nvPr>
            <p:ph idx="1"/>
          </p:nvPr>
        </p:nvSpPr>
        <p:spPr>
          <a:xfrm>
            <a:off x="838200" y="1884240"/>
            <a:ext cx="10515600" cy="4351338"/>
          </a:xfrm>
        </p:spPr>
        <p:txBody>
          <a:bodyPr/>
          <a:lstStyle/>
          <a:p>
            <a:r>
              <a:rPr lang="en-US" dirty="0"/>
              <a:t>Lithium is Pregnancy Risk Category D. This medication is teratogenic, especially during the first trimester. </a:t>
            </a:r>
          </a:p>
          <a:p>
            <a:r>
              <a:rPr lang="en-US" dirty="0"/>
              <a:t> Discourage clients from breastfeeding if lithium therapy is necessary. </a:t>
            </a:r>
          </a:p>
          <a:p>
            <a:r>
              <a:rPr lang="en-US" dirty="0"/>
              <a:t>Use cautiously in clients with renal dysfunction, heart disease, sodium depletion, and dehydration</a:t>
            </a: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8" name="Title 1"/>
          <p:cNvSpPr>
            <a:spLocks noGrp="1"/>
          </p:cNvSpPr>
          <p:nvPr>
            <p:ph type="title"/>
          </p:nvPr>
        </p:nvSpPr>
        <p:spPr/>
        <p:txBody>
          <a:bodyPr/>
          <a:lstStyle/>
          <a:p>
            <a:r>
              <a:rPr lang="en-US" b="1" dirty="0"/>
              <a:t>Medication/Food Interactions</a:t>
            </a:r>
          </a:p>
        </p:txBody>
      </p:sp>
      <p:sp>
        <p:nvSpPr>
          <p:cNvPr id="1049129" name="Content Placeholder 2"/>
          <p:cNvSpPr>
            <a:spLocks noGrp="1"/>
          </p:cNvSpPr>
          <p:nvPr>
            <p:ph idx="1"/>
          </p:nvPr>
        </p:nvSpPr>
        <p:spPr/>
        <p:txBody>
          <a:bodyPr>
            <a:normAutofit fontScale="96786"/>
          </a:bodyPr>
          <a:lstStyle/>
          <a:p>
            <a:r>
              <a:rPr lang="en-US" dirty="0"/>
              <a:t>Sodium is excreted with the use of diuretics. Reduced serum sodium decreases lithium excretion, which can lead to toxicity.</a:t>
            </a:r>
          </a:p>
          <a:p>
            <a:r>
              <a:rPr lang="en-US" dirty="0"/>
              <a:t>Concurrent use of NSAIDs (ibuprofen [Motrin] and celecoxib [Celebrex]) will increase renal reabsorption of lithium, leading to toxicity. </a:t>
            </a:r>
          </a:p>
          <a:p>
            <a:pPr marL="0" indent="0">
              <a:buNone/>
            </a:pPr>
            <a:r>
              <a:rPr lang="en-US" dirty="0"/>
              <a:t> Avoid use of NSAIDs. </a:t>
            </a:r>
          </a:p>
          <a:p>
            <a:pPr marL="0" indent="0">
              <a:buNone/>
            </a:pPr>
            <a:r>
              <a:rPr lang="en-US" dirty="0"/>
              <a:t> Use aspirin as a mild analgesic.</a:t>
            </a:r>
          </a:p>
          <a:p>
            <a:r>
              <a:rPr lang="en-US" dirty="0"/>
              <a:t> Anticholinergics (antihistamines, tricyclic antidepressants) can induce urinary retention and polyuria, leading to abdominal discomfort </a:t>
            </a:r>
          </a:p>
          <a:p>
            <a:r>
              <a:rPr lang="en-US" dirty="0"/>
              <a:t> Advise clients to avoid medications with anticholinergic effects. rt.</a:t>
            </a:r>
          </a:p>
          <a:p>
            <a:endParaRPr lang="en-US" dirty="0"/>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0" name="Content Placeholder 2"/>
          <p:cNvSpPr>
            <a:spLocks noGrp="1"/>
          </p:cNvSpPr>
          <p:nvPr>
            <p:ph idx="1"/>
          </p:nvPr>
        </p:nvSpPr>
        <p:spPr>
          <a:xfrm>
            <a:off x="838200" y="152400"/>
            <a:ext cx="10515600" cy="6330462"/>
          </a:xfrm>
        </p:spPr>
        <p:txBody>
          <a:bodyPr>
            <a:normAutofit lnSpcReduction="10000"/>
          </a:bodyPr>
          <a:lstStyle/>
          <a:p>
            <a:pPr marL="0" indent="0">
              <a:buNone/>
            </a:pPr>
            <a:r>
              <a:rPr lang="en-US" sz="3200" b="1" dirty="0">
                <a:solidFill>
                  <a:prstClr val="black"/>
                </a:solidFill>
                <a:ea typeface="+mj-ea"/>
                <a:cs typeface="+mj-cs"/>
              </a:rPr>
              <a:t>                                    Nursing Administration</a:t>
            </a:r>
            <a:endParaRPr lang="en-US" sz="3200" b="1" dirty="0"/>
          </a:p>
          <a:p>
            <a:pPr>
              <a:lnSpc>
                <a:spcPct val="100000"/>
              </a:lnSpc>
            </a:pPr>
            <a:r>
              <a:rPr lang="en-US" dirty="0"/>
              <a:t>Monitor plasma lithium levels while undergoing treatment. At initiation of treatment, monitor levels every 2 to 3 days and then every 1 to 3 months. Lithium blood levels should be obtained in the morning, usually 12 hr. after the last dose. </a:t>
            </a:r>
          </a:p>
          <a:p>
            <a:pPr>
              <a:lnSpc>
                <a:spcPct val="100000"/>
              </a:lnSpc>
            </a:pPr>
            <a:r>
              <a:rPr lang="en-US" dirty="0"/>
              <a:t> During initial treatment of a manic episode, levels should be between 0.8 to 1.4 mEq/L. </a:t>
            </a:r>
          </a:p>
          <a:p>
            <a:pPr>
              <a:lnSpc>
                <a:spcPct val="100000"/>
              </a:lnSpc>
            </a:pPr>
            <a:r>
              <a:rPr lang="en-US" dirty="0"/>
              <a:t> Maintenance level range is between 0.4 to 1.0 mEq/L. </a:t>
            </a:r>
          </a:p>
          <a:p>
            <a:pPr>
              <a:lnSpc>
                <a:spcPct val="100000"/>
              </a:lnSpc>
            </a:pPr>
            <a:r>
              <a:rPr lang="en-US" dirty="0"/>
              <a:t>Plasma levels &gt; 1.5 mEq/L can result in toxicity. </a:t>
            </a:r>
          </a:p>
          <a:p>
            <a:pPr>
              <a:lnSpc>
                <a:spcPct val="100000"/>
              </a:lnSpc>
            </a:pPr>
            <a:r>
              <a:rPr lang="en-US" dirty="0"/>
              <a:t> Care for clients who have a toxic plasma lithium level in an inpatient setting and provide supportive measures. Hemodialysis may be indicated. </a:t>
            </a:r>
          </a:p>
          <a:p>
            <a:pPr>
              <a:lnSpc>
                <a:spcPct val="100000"/>
              </a:lnSpc>
            </a:pPr>
            <a:r>
              <a:rPr lang="en-US" dirty="0"/>
              <a:t>Advise clients that effects begin within 7 to 14 days. </a:t>
            </a: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1" name="Content Placeholder 2"/>
          <p:cNvSpPr>
            <a:spLocks noGrp="1"/>
          </p:cNvSpPr>
          <p:nvPr>
            <p:ph idx="1"/>
          </p:nvPr>
        </p:nvSpPr>
        <p:spPr>
          <a:xfrm>
            <a:off x="838200" y="105508"/>
            <a:ext cx="10515600" cy="6471138"/>
          </a:xfrm>
        </p:spPr>
        <p:txBody>
          <a:bodyPr>
            <a:normAutofit fontScale="96429"/>
          </a:bodyPr>
          <a:lstStyle/>
          <a:p>
            <a:pPr marL="0" lvl="0" indent="0">
              <a:lnSpc>
                <a:spcPct val="100000"/>
              </a:lnSpc>
              <a:buNone/>
            </a:pPr>
            <a:r>
              <a:rPr lang="en-US" sz="3200" b="1" dirty="0">
                <a:solidFill>
                  <a:prstClr val="black"/>
                </a:solidFill>
                <a:ea typeface="+mj-ea"/>
                <a:cs typeface="+mj-cs"/>
              </a:rPr>
              <a:t>                              Nursing administration cont</a:t>
            </a:r>
            <a:r>
              <a:rPr lang="en-US" sz="3200" b="1" dirty="0">
                <a:solidFill>
                  <a:prstClr val="black"/>
                </a:solidFill>
                <a:latin typeface="Calibri Light" panose="020F0302020204030204"/>
                <a:ea typeface="+mj-ea"/>
                <a:cs typeface="+mj-cs"/>
              </a:rPr>
              <a:t>.’</a:t>
            </a:r>
            <a:endParaRPr lang="en-US" sz="3200" b="1" dirty="0">
              <a:solidFill>
                <a:prstClr val="black"/>
              </a:solidFill>
            </a:endParaRPr>
          </a:p>
          <a:p>
            <a:pPr>
              <a:lnSpc>
                <a:spcPct val="100000"/>
              </a:lnSpc>
            </a:pPr>
            <a:r>
              <a:rPr lang="en-US" dirty="0">
                <a:solidFill>
                  <a:prstClr val="black"/>
                </a:solidFill>
              </a:rPr>
              <a:t>Advise clients to take lithium as prescribed. Lithium must be administered in 2 to 3 doses daily due to a short half life. Taking lithium with food will help decrease GI distress. </a:t>
            </a:r>
          </a:p>
          <a:p>
            <a:pPr lvl="0">
              <a:lnSpc>
                <a:spcPct val="100000"/>
              </a:lnSpc>
            </a:pPr>
            <a:r>
              <a:rPr lang="en-US" dirty="0">
                <a:solidFill>
                  <a:prstClr val="black"/>
                </a:solidFill>
              </a:rPr>
              <a:t> Encourage clients to adhere to laboratory appointments needed to monitor lithium effectiveness and adverse effects. Emphasize the high risk of toxicity due to the narrow therapeutic range. </a:t>
            </a:r>
          </a:p>
          <a:p>
            <a:pPr lvl="0">
              <a:lnSpc>
                <a:spcPct val="100000"/>
              </a:lnSpc>
            </a:pPr>
            <a:r>
              <a:rPr lang="en-US" dirty="0">
                <a:solidFill>
                  <a:prstClr val="black"/>
                </a:solidFill>
              </a:rPr>
              <a:t>Provide nutritional counseling. Stress the importance of adequate fluid and sodium intake. </a:t>
            </a:r>
          </a:p>
          <a:p>
            <a:pPr lvl="0">
              <a:lnSpc>
                <a:spcPct val="100000"/>
              </a:lnSpc>
            </a:pPr>
            <a:r>
              <a:rPr lang="en-US" dirty="0">
                <a:solidFill>
                  <a:prstClr val="black"/>
                </a:solidFill>
              </a:rPr>
              <a:t> Instruct clients to monitor for signs of toxicity and when to contact the provider. Clients should stop taking medication and seek medical attention if experiencing diarrhea, vomiting, or excessive sweating.</a:t>
            </a:r>
          </a:p>
          <a:p>
            <a:endParaRPr lang="en-US" dirty="0"/>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2" name="Content Placeholder 2"/>
          <p:cNvSpPr>
            <a:spLocks noGrp="1"/>
          </p:cNvSpPr>
          <p:nvPr>
            <p:ph idx="1"/>
          </p:nvPr>
        </p:nvSpPr>
        <p:spPr>
          <a:xfrm>
            <a:off x="896815" y="140677"/>
            <a:ext cx="10515600" cy="6553199"/>
          </a:xfrm>
        </p:spPr>
        <p:txBody>
          <a:bodyPr>
            <a:normAutofit/>
          </a:bodyPr>
          <a:lstStyle/>
          <a:p>
            <a:pPr marL="0" indent="0">
              <a:buNone/>
            </a:pPr>
            <a:r>
              <a:rPr lang="en-US" sz="4400" b="1" dirty="0">
                <a:solidFill>
                  <a:prstClr val="black"/>
                </a:solidFill>
                <a:latin typeface="Calibri Light" panose="020F0302020204030204"/>
                <a:ea typeface="+mj-ea"/>
                <a:cs typeface="+mj-cs"/>
              </a:rPr>
              <a:t>              Other mood stabilizing drugs</a:t>
            </a:r>
            <a:endParaRPr lang="en-US" dirty="0"/>
          </a:p>
          <a:p>
            <a:pPr>
              <a:lnSpc>
                <a:spcPct val="100000"/>
              </a:lnSpc>
            </a:pPr>
            <a:r>
              <a:rPr lang="en-US" dirty="0"/>
              <a:t>Carbamazepine (</a:t>
            </a:r>
            <a:r>
              <a:rPr lang="en-US" dirty="0" err="1"/>
              <a:t>Tegretol</a:t>
            </a:r>
            <a:r>
              <a:rPr lang="en-US" dirty="0"/>
              <a:t>) </a:t>
            </a:r>
          </a:p>
          <a:p>
            <a:pPr>
              <a:lnSpc>
                <a:spcPct val="100000"/>
              </a:lnSpc>
            </a:pPr>
            <a:r>
              <a:rPr lang="en-US" dirty="0"/>
              <a:t> Valproic acid (Depakote) </a:t>
            </a:r>
          </a:p>
          <a:p>
            <a:pPr>
              <a:lnSpc>
                <a:spcPct val="100000"/>
              </a:lnSpc>
            </a:pPr>
            <a:r>
              <a:rPr lang="en-US" dirty="0"/>
              <a:t>Lamotrigine (Lamictal) Purpose </a:t>
            </a:r>
          </a:p>
          <a:p>
            <a:pPr marL="0" indent="0">
              <a:lnSpc>
                <a:spcPct val="100000"/>
              </a:lnSpc>
              <a:buNone/>
            </a:pPr>
            <a:r>
              <a:rPr lang="en-US" dirty="0"/>
              <a:t> </a:t>
            </a:r>
            <a:r>
              <a:rPr lang="en-US" b="1" dirty="0"/>
              <a:t>Expected Pharmacological Action</a:t>
            </a:r>
            <a:r>
              <a:rPr lang="en-US" dirty="0"/>
              <a:t>: AEDs help treat and manage bipolar disorders by various mechanisms, which include:  </a:t>
            </a:r>
          </a:p>
          <a:p>
            <a:pPr>
              <a:lnSpc>
                <a:spcPct val="100000"/>
              </a:lnSpc>
            </a:pPr>
            <a:r>
              <a:rPr lang="en-US" dirty="0"/>
              <a:t>Slowing the entrance of sodium and calcium back into the neuron and, thus extending the time it takes for the nerve to return to its active state. </a:t>
            </a:r>
          </a:p>
          <a:p>
            <a:pPr>
              <a:lnSpc>
                <a:spcPct val="100000"/>
              </a:lnSpc>
            </a:pPr>
            <a:r>
              <a:rPr lang="en-US" dirty="0"/>
              <a:t>Potentiating the inhibitory effects of gamma butyric acid (GABA) </a:t>
            </a:r>
          </a:p>
          <a:p>
            <a:pPr>
              <a:lnSpc>
                <a:spcPct val="100000"/>
              </a:lnSpc>
            </a:pPr>
            <a:r>
              <a:rPr lang="en-US" dirty="0"/>
              <a:t> Inhibiting glutamic acid (glutamate) which in turn suppresses CNS excitation </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3" name="Title 1"/>
          <p:cNvSpPr>
            <a:spLocks noGrp="1"/>
          </p:cNvSpPr>
          <p:nvPr>
            <p:ph type="title"/>
          </p:nvPr>
        </p:nvSpPr>
        <p:spPr/>
        <p:txBody>
          <a:bodyPr>
            <a:normAutofit/>
          </a:bodyPr>
          <a:lstStyle/>
          <a:p>
            <a:r>
              <a:rPr lang="en-US" sz="3200" b="1" dirty="0">
                <a:solidFill>
                  <a:prstClr val="black"/>
                </a:solidFill>
                <a:latin typeface="Calibri" panose="020F0502020204030204"/>
                <a:ea typeface="+mn-ea"/>
                <a:cs typeface="+mn-cs"/>
              </a:rPr>
              <a:t>Therapeutic Uses </a:t>
            </a:r>
            <a:endParaRPr lang="en-US" sz="3200" b="1" dirty="0"/>
          </a:p>
        </p:txBody>
      </p:sp>
      <p:sp>
        <p:nvSpPr>
          <p:cNvPr id="1049134" name="Content Placeholder 2"/>
          <p:cNvSpPr>
            <a:spLocks noGrp="1"/>
          </p:cNvSpPr>
          <p:nvPr>
            <p:ph idx="1"/>
          </p:nvPr>
        </p:nvSpPr>
        <p:spPr/>
        <p:txBody>
          <a:bodyPr>
            <a:normAutofit/>
          </a:bodyPr>
          <a:lstStyle/>
          <a:p>
            <a:r>
              <a:rPr lang="en-US" sz="3200" dirty="0">
                <a:solidFill>
                  <a:prstClr val="black"/>
                </a:solidFill>
              </a:rPr>
              <a:t>Treatment of manic and depressive episodes, prevention of relapse of mania and depressive episodes.</a:t>
            </a:r>
          </a:p>
          <a:p>
            <a:r>
              <a:rPr lang="en-US" sz="3200" dirty="0">
                <a:solidFill>
                  <a:prstClr val="black"/>
                </a:solidFill>
              </a:rPr>
              <a:t> Especially useful for clients with mixed mania and rapid cycling bipolar disorders.</a:t>
            </a:r>
            <a:endParaRPr lang="en-US" sz="3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lang="en-US" b="1" dirty="0"/>
              <a:t>Factors influencing drug administration</a:t>
            </a:r>
          </a:p>
        </p:txBody>
      </p:sp>
      <p:sp>
        <p:nvSpPr>
          <p:cNvPr id="1048665" name="Content Placeholder 2"/>
          <p:cNvSpPr>
            <a:spLocks noGrp="1"/>
          </p:cNvSpPr>
          <p:nvPr>
            <p:ph idx="1"/>
          </p:nvPr>
        </p:nvSpPr>
        <p:spPr/>
        <p:txBody>
          <a:bodyPr>
            <a:normAutofit lnSpcReduction="10000"/>
          </a:bodyPr>
          <a:lstStyle/>
          <a:p>
            <a:r>
              <a:rPr lang="en-US" dirty="0"/>
              <a:t>The  nature of the absorbing surface.</a:t>
            </a:r>
          </a:p>
          <a:p>
            <a:r>
              <a:rPr lang="en-US" dirty="0"/>
              <a:t>Blood flow to the site of administration; increase in blood flow facilitates abortion ; and e.g.  sublingual route and pulmonary epithelium.</a:t>
            </a:r>
          </a:p>
          <a:p>
            <a:r>
              <a:rPr lang="en-US" dirty="0"/>
              <a:t>The health status of the person taking the drug. This affects the rate of absorption and transportation.</a:t>
            </a:r>
          </a:p>
          <a:p>
            <a:r>
              <a:rPr lang="en-US" dirty="0"/>
              <a:t>The lipid solubility of drugs the higher the solubility the more a drug is absorbed especially in the GIT.</a:t>
            </a:r>
          </a:p>
          <a:p>
            <a:r>
              <a:rPr lang="en-US" dirty="0"/>
              <a:t>The PH of the drug.</a:t>
            </a:r>
          </a:p>
          <a:p>
            <a:r>
              <a:rPr lang="en-US" dirty="0"/>
              <a:t>Drug concentration and critical concentration.</a:t>
            </a:r>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5" name="Title 1"/>
          <p:cNvSpPr>
            <a:spLocks noGrp="1"/>
          </p:cNvSpPr>
          <p:nvPr>
            <p:ph type="title"/>
          </p:nvPr>
        </p:nvSpPr>
        <p:spPr/>
        <p:txBody>
          <a:bodyPr/>
          <a:lstStyle/>
          <a:p>
            <a:r>
              <a:rPr lang="en-US" b="1" dirty="0"/>
              <a:t>CNS STIMULANTS</a:t>
            </a:r>
          </a:p>
        </p:txBody>
      </p:sp>
      <p:graphicFrame>
        <p:nvGraphicFramePr>
          <p:cNvPr id="4194308" name="Content Placeholder 6"/>
          <p:cNvGraphicFramePr>
            <a:graphicFrameLocks noGrp="1"/>
          </p:cNvGraphicFramePr>
          <p:nvPr>
            <p:ph idx="1"/>
          </p:nvPr>
        </p:nvGraphicFramePr>
        <p:xfrm>
          <a:off x="838200" y="1825625"/>
          <a:ext cx="10515600" cy="26670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xmlns="" val="20000"/>
                    </a:ext>
                  </a:extLst>
                </a:gridCol>
                <a:gridCol w="2628900">
                  <a:extLst>
                    <a:ext uri="{9D8B030D-6E8A-4147-A177-3AD203B41FA5}">
                      <a16:colId xmlns:a16="http://schemas.microsoft.com/office/drawing/2014/main" xmlns="" val="20001"/>
                    </a:ext>
                  </a:extLst>
                </a:gridCol>
                <a:gridCol w="2628900">
                  <a:extLst>
                    <a:ext uri="{9D8B030D-6E8A-4147-A177-3AD203B41FA5}">
                      <a16:colId xmlns:a16="http://schemas.microsoft.com/office/drawing/2014/main" xmlns="" val="20002"/>
                    </a:ext>
                  </a:extLst>
                </a:gridCol>
                <a:gridCol w="2628900">
                  <a:extLst>
                    <a:ext uri="{9D8B030D-6E8A-4147-A177-3AD203B41FA5}">
                      <a16:colId xmlns:a16="http://schemas.microsoft.com/office/drawing/2014/main" xmlns="" val="20003"/>
                    </a:ext>
                  </a:extLst>
                </a:gridCol>
              </a:tblGrid>
              <a:tr h="370840">
                <a:tc>
                  <a:txBody>
                    <a:bodyPr/>
                    <a:lstStyle/>
                    <a:p>
                      <a:r>
                        <a:rPr lang="en-US" dirty="0"/>
                        <a:t>MEDICATION</a:t>
                      </a:r>
                    </a:p>
                  </a:txBody>
                  <a:tcPr/>
                </a:tc>
                <a:tc>
                  <a:txBody>
                    <a:bodyPr/>
                    <a:lstStyle/>
                    <a:p>
                      <a:r>
                        <a:rPr lang="en-US" dirty="0"/>
                        <a:t>SHORT ACTING</a:t>
                      </a:r>
                    </a:p>
                  </a:txBody>
                  <a:tcPr/>
                </a:tc>
                <a:tc>
                  <a:txBody>
                    <a:bodyPr/>
                    <a:lstStyle/>
                    <a:p>
                      <a:r>
                        <a:rPr lang="en-US" dirty="0"/>
                        <a:t>INTERMEDIATE ACTING</a:t>
                      </a:r>
                    </a:p>
                  </a:txBody>
                  <a:tcPr/>
                </a:tc>
                <a:tc>
                  <a:txBody>
                    <a:bodyPr/>
                    <a:lstStyle/>
                    <a:p>
                      <a:r>
                        <a:rPr lang="en-US" dirty="0"/>
                        <a:t>LONG ACTING</a:t>
                      </a:r>
                    </a:p>
                  </a:txBody>
                  <a:tcPr/>
                </a:tc>
                <a:extLst>
                  <a:ext uri="{0D108BD9-81ED-4DB2-BD59-A6C34878D82A}">
                    <a16:rowId xmlns:a16="http://schemas.microsoft.com/office/drawing/2014/main" xmlns="" val="10000"/>
                  </a:ext>
                </a:extLst>
              </a:tr>
              <a:tr h="370840">
                <a:tc>
                  <a:txBody>
                    <a:bodyPr/>
                    <a:lstStyle/>
                    <a:p>
                      <a:r>
                        <a:rPr lang="en-US" dirty="0"/>
                        <a:t>Methylphenidate</a:t>
                      </a:r>
                    </a:p>
                  </a:txBody>
                  <a:tcPr/>
                </a:tc>
                <a:tc>
                  <a:txBody>
                    <a:bodyPr/>
                    <a:lstStyle/>
                    <a:p>
                      <a:r>
                        <a:rPr lang="en-US" dirty="0"/>
                        <a:t>Ritalin, Methylin</a:t>
                      </a:r>
                    </a:p>
                  </a:txBody>
                  <a:tcPr/>
                </a:tc>
                <a:tc>
                  <a:txBody>
                    <a:bodyPr/>
                    <a:lstStyle/>
                    <a:p>
                      <a:r>
                        <a:rPr lang="en-US" dirty="0"/>
                        <a:t>Ritalin SR, Methylin  ER</a:t>
                      </a:r>
                    </a:p>
                  </a:txBody>
                  <a:tcPr/>
                </a:tc>
                <a:tc>
                  <a:txBody>
                    <a:bodyPr/>
                    <a:lstStyle/>
                    <a:p>
                      <a:r>
                        <a:rPr lang="it-IT" dirty="0"/>
                        <a:t>ethylin ER Ritalin LA, Concerta, Daytrana (transdermal)</a:t>
                      </a:r>
                      <a:endParaRPr lang="en-US" dirty="0"/>
                    </a:p>
                  </a:txBody>
                  <a:tcPr/>
                </a:tc>
                <a:extLst>
                  <a:ext uri="{0D108BD9-81ED-4DB2-BD59-A6C34878D82A}">
                    <a16:rowId xmlns:a16="http://schemas.microsoft.com/office/drawing/2014/main" xmlns="" val="10001"/>
                  </a:ext>
                </a:extLst>
              </a:tr>
              <a:tr h="370840">
                <a:tc>
                  <a:txBody>
                    <a:bodyPr/>
                    <a:lstStyle/>
                    <a:p>
                      <a:r>
                        <a:rPr lang="en-US" dirty="0"/>
                        <a:t>Dexmethylphenidate</a:t>
                      </a:r>
                    </a:p>
                  </a:txBody>
                  <a:tcPr/>
                </a:tc>
                <a:tc>
                  <a:txBody>
                    <a:bodyPr/>
                    <a:lstStyle/>
                    <a:p>
                      <a:r>
                        <a:rPr lang="en-US" dirty="0"/>
                        <a:t> Focalin</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xmlns="" val="10002"/>
                  </a:ext>
                </a:extLst>
              </a:tr>
              <a:tr h="370840">
                <a:tc>
                  <a:txBody>
                    <a:bodyPr/>
                    <a:lstStyle/>
                    <a:p>
                      <a:r>
                        <a:rPr lang="en-US" dirty="0"/>
                        <a:t>Dextroamphetamine</a:t>
                      </a:r>
                    </a:p>
                  </a:txBody>
                  <a:tcPr/>
                </a:tc>
                <a:tc>
                  <a:txBody>
                    <a:bodyPr/>
                    <a:lstStyle/>
                    <a:p>
                      <a:r>
                        <a:rPr lang="en-US" dirty="0"/>
                        <a:t>Dexedrine</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800" b="0" i="0" u="none" strike="noStrike" kern="1200" cap="none" spc="0" normalizeH="0" baseline="0" noProof="0" dirty="0">
                          <a:ln>
                            <a:noFill/>
                          </a:ln>
                          <a:solidFill>
                            <a:prstClr val="black"/>
                          </a:solidFill>
                          <a:effectLst/>
                          <a:uLnTx/>
                          <a:uFillTx/>
                          <a:latin typeface="+mn-lt"/>
                          <a:ea typeface="+mn-ea"/>
                          <a:cs typeface="+mn-cs"/>
                        </a:rPr>
                        <a:t>Dexedrine Spansule</a:t>
                      </a:r>
                    </a:p>
                    <a:p>
                      <a:endParaRPr lang="en-US" dirty="0"/>
                    </a:p>
                  </a:txBody>
                  <a:tcPr/>
                </a:tc>
                <a:extLst>
                  <a:ext uri="{0D108BD9-81ED-4DB2-BD59-A6C34878D82A}">
                    <a16:rowId xmlns:a16="http://schemas.microsoft.com/office/drawing/2014/main" xmlns="" val="10003"/>
                  </a:ext>
                </a:extLst>
              </a:tr>
              <a:tr h="370840">
                <a:tc>
                  <a:txBody>
                    <a:bodyPr/>
                    <a:lstStyle/>
                    <a:p>
                      <a:r>
                        <a:rPr lang="en-US" dirty="0"/>
                        <a:t>Amphetamine mixture</a:t>
                      </a:r>
                    </a:p>
                  </a:txBody>
                  <a:tcPr/>
                </a:tc>
                <a:tc>
                  <a:txBody>
                    <a:bodyPr/>
                    <a:lstStyle/>
                    <a:p>
                      <a:r>
                        <a:rPr lang="en-US" dirty="0"/>
                        <a:t>Adderall</a:t>
                      </a:r>
                    </a:p>
                  </a:txBody>
                  <a:tcPr/>
                </a:tc>
                <a:tc>
                  <a:txBody>
                    <a:bodyPr/>
                    <a:lstStyle/>
                    <a:p>
                      <a:endParaRPr lang="en-US"/>
                    </a:p>
                  </a:txBody>
                  <a:tcPr/>
                </a:tc>
                <a:tc>
                  <a:txBody>
                    <a:bodyPr/>
                    <a:lstStyle/>
                    <a:p>
                      <a:r>
                        <a:rPr lang="en-US" dirty="0"/>
                        <a:t>Adderall-XR </a:t>
                      </a:r>
                    </a:p>
                  </a:txBody>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7" name="Title 1"/>
          <p:cNvSpPr>
            <a:spLocks noGrp="1"/>
          </p:cNvSpPr>
          <p:nvPr>
            <p:ph type="title"/>
          </p:nvPr>
        </p:nvSpPr>
        <p:spPr/>
        <p:txBody>
          <a:bodyPr/>
          <a:lstStyle/>
          <a:p>
            <a:r>
              <a:rPr lang="en-US" dirty="0"/>
              <a:t>CNS stimulants cont.’</a:t>
            </a:r>
          </a:p>
        </p:txBody>
      </p:sp>
      <p:sp>
        <p:nvSpPr>
          <p:cNvPr id="1049138" name="Content Placeholder 2"/>
          <p:cNvSpPr>
            <a:spLocks noGrp="1"/>
          </p:cNvSpPr>
          <p:nvPr>
            <p:ph idx="1"/>
          </p:nvPr>
        </p:nvSpPr>
        <p:spPr/>
        <p:txBody>
          <a:bodyPr/>
          <a:lstStyle/>
          <a:p>
            <a:pPr marL="0" indent="0">
              <a:buNone/>
            </a:pPr>
            <a:r>
              <a:rPr lang="en-US" dirty="0"/>
              <a:t> </a:t>
            </a:r>
            <a:r>
              <a:rPr lang="en-US" b="1" dirty="0"/>
              <a:t>Expected Pharmacological Action :</a:t>
            </a:r>
          </a:p>
          <a:p>
            <a:pPr marL="0" indent="0">
              <a:buNone/>
            </a:pPr>
            <a:r>
              <a:rPr lang="en-US" dirty="0"/>
              <a:t>These medications raise the levels of norepinephrine, serotonin, and dopamine into the CNS. </a:t>
            </a:r>
          </a:p>
          <a:p>
            <a:pPr marL="0" indent="0">
              <a:buNone/>
            </a:pPr>
            <a:endParaRPr lang="en-US" dirty="0"/>
          </a:p>
          <a:p>
            <a:pPr marL="0" indent="0">
              <a:buNone/>
            </a:pPr>
            <a:r>
              <a:rPr lang="en-US" dirty="0"/>
              <a:t> </a:t>
            </a:r>
            <a:r>
              <a:rPr lang="en-US" b="1" dirty="0"/>
              <a:t>Therapeutic Uses: </a:t>
            </a:r>
          </a:p>
          <a:p>
            <a:r>
              <a:rPr lang="en-US" dirty="0"/>
              <a:t>ADHD ( Attention Deficit  Hyperactivity Disorder)</a:t>
            </a:r>
          </a:p>
          <a:p>
            <a:r>
              <a:rPr lang="en-US" dirty="0"/>
              <a:t> Conduct disorder</a:t>
            </a:r>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9" name="Title 1"/>
          <p:cNvSpPr>
            <a:spLocks noGrp="1"/>
          </p:cNvSpPr>
          <p:nvPr>
            <p:ph type="title"/>
          </p:nvPr>
        </p:nvSpPr>
        <p:spPr>
          <a:xfrm>
            <a:off x="838200" y="306510"/>
            <a:ext cx="10515600" cy="1325563"/>
          </a:xfrm>
        </p:spPr>
        <p:txBody>
          <a:bodyPr/>
          <a:lstStyle/>
          <a:p>
            <a:r>
              <a:rPr lang="en-US" b="1" dirty="0">
                <a:latin typeface="+mn-lt"/>
              </a:rPr>
              <a:t>Side effects</a:t>
            </a:r>
          </a:p>
        </p:txBody>
      </p:sp>
      <p:sp>
        <p:nvSpPr>
          <p:cNvPr id="1049140" name="Content Placeholder 2"/>
          <p:cNvSpPr>
            <a:spLocks noGrp="1"/>
          </p:cNvSpPr>
          <p:nvPr>
            <p:ph idx="1"/>
          </p:nvPr>
        </p:nvSpPr>
        <p:spPr/>
        <p:txBody>
          <a:bodyPr/>
          <a:lstStyle/>
          <a:p>
            <a:r>
              <a:rPr lang="en-US" dirty="0"/>
              <a:t>CNS stimulation (insomnia, restlessness)</a:t>
            </a:r>
          </a:p>
          <a:p>
            <a:r>
              <a:rPr lang="en-US" dirty="0"/>
              <a:t>Weight loss</a:t>
            </a:r>
          </a:p>
          <a:p>
            <a:r>
              <a:rPr lang="en-US" dirty="0"/>
              <a:t>Cardiovascular effects (dysrhythmias, chest pain, high blood pressure) • These medications may increase the risk of sudden death in clients with heart abnormalities.</a:t>
            </a:r>
          </a:p>
          <a:p>
            <a:r>
              <a:rPr lang="en-US" dirty="0"/>
              <a:t>Development of psychotic symptoms such as hallucinations, paranoia Withdrawal reaction.</a:t>
            </a:r>
          </a:p>
          <a:p>
            <a:r>
              <a:rPr lang="en-US" dirty="0"/>
              <a:t> Hypersensitivity skin reaction to transdermal methylphenidate (hives, papules)</a:t>
            </a:r>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1" name="Title 1"/>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Contraindications/Precautions</a:t>
            </a:r>
            <a:endParaRPr lang="en-US" sz="3600" dirty="0"/>
          </a:p>
        </p:txBody>
      </p:sp>
      <p:sp>
        <p:nvSpPr>
          <p:cNvPr id="1049142" name="Content Placeholder 2"/>
          <p:cNvSpPr>
            <a:spLocks noGrp="1"/>
          </p:cNvSpPr>
          <p:nvPr>
            <p:ph idx="1"/>
          </p:nvPr>
        </p:nvSpPr>
        <p:spPr/>
        <p:txBody>
          <a:bodyPr>
            <a:normAutofit fontScale="92857"/>
          </a:bodyPr>
          <a:lstStyle/>
          <a:p>
            <a:r>
              <a:rPr lang="en-US" dirty="0"/>
              <a:t> These medications are contraindicated in clients who have a history of drug abuse, cardiovascular disorders, severe anxiety, and psychosis.</a:t>
            </a:r>
          </a:p>
          <a:p>
            <a:pPr marL="0" indent="0">
              <a:buNone/>
            </a:pPr>
            <a:r>
              <a:rPr lang="en-US" b="1" dirty="0">
                <a:solidFill>
                  <a:prstClr val="black"/>
                </a:solidFill>
              </a:rPr>
              <a:t>Medication/Food Interactions:</a:t>
            </a:r>
            <a:r>
              <a:rPr lang="en-US" dirty="0"/>
              <a:t> </a:t>
            </a:r>
          </a:p>
          <a:p>
            <a:pPr marL="0" indent="0">
              <a:buNone/>
            </a:pPr>
            <a:r>
              <a:rPr lang="en-US" dirty="0"/>
              <a:t>Concurrent use of MAOI s may cause hypertensive crisis.</a:t>
            </a:r>
          </a:p>
          <a:p>
            <a:pPr marL="0" indent="0">
              <a:buNone/>
            </a:pPr>
            <a:r>
              <a:rPr lang="en-US" dirty="0"/>
              <a:t>Concurrent use of caffeine may increase CNS stimulant effects.</a:t>
            </a:r>
          </a:p>
          <a:p>
            <a:pPr marL="0" indent="0">
              <a:buNone/>
            </a:pPr>
            <a:r>
              <a:rPr lang="en-US" dirty="0"/>
              <a:t>Methylphenidate inhibits metabolism of phenytoin (Dilantin), warfarin (Coumadin), and phenobarbital, leading to increased serum levels.</a:t>
            </a:r>
          </a:p>
          <a:p>
            <a:pPr marL="0" indent="0">
              <a:buNone/>
            </a:pPr>
            <a:r>
              <a:rPr lang="en-US" dirty="0"/>
              <a:t>OTC cold and decongestant medications with sympathomimetic action can increase CNS stimulant effects.</a:t>
            </a:r>
            <a:endParaRPr lang="en-US" b="1" dirty="0">
              <a:solidFill>
                <a:prstClr val="black"/>
              </a:solidFill>
            </a:endParaRPr>
          </a:p>
          <a:p>
            <a:pPr marL="0" indent="0">
              <a:buNone/>
            </a:pPr>
            <a:endParaRPr lang="en-US" b="1" dirty="0"/>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3" name="Content Placeholder 2"/>
          <p:cNvSpPr>
            <a:spLocks noGrp="1"/>
          </p:cNvSpPr>
          <p:nvPr>
            <p:ph idx="1"/>
          </p:nvPr>
        </p:nvSpPr>
        <p:spPr>
          <a:xfrm>
            <a:off x="838200" y="246184"/>
            <a:ext cx="10515600" cy="6307015"/>
          </a:xfrm>
        </p:spPr>
        <p:txBody>
          <a:bodyPr>
            <a:noAutofit/>
          </a:bodyPr>
          <a:lstStyle/>
          <a:p>
            <a:pPr marL="0" indent="0">
              <a:buNone/>
            </a:pPr>
            <a:r>
              <a:rPr lang="en-US" sz="3200" b="1" dirty="0">
                <a:solidFill>
                  <a:prstClr val="black"/>
                </a:solidFill>
                <a:ea typeface="+mj-ea"/>
                <a:cs typeface="+mj-cs"/>
              </a:rPr>
              <a:t>                                   Nursing Administratio</a:t>
            </a:r>
            <a:r>
              <a:rPr lang="en-US" sz="2600" b="1" dirty="0">
                <a:solidFill>
                  <a:prstClr val="black"/>
                </a:solidFill>
                <a:ea typeface="+mj-ea"/>
                <a:cs typeface="+mj-cs"/>
              </a:rPr>
              <a:t>n</a:t>
            </a:r>
            <a:endParaRPr lang="en-US" sz="2000" b="1" dirty="0">
              <a:solidFill>
                <a:prstClr val="black"/>
              </a:solidFill>
              <a:ea typeface="+mj-ea"/>
              <a:cs typeface="+mj-cs"/>
            </a:endParaRPr>
          </a:p>
          <a:p>
            <a:r>
              <a:rPr lang="en-US" dirty="0"/>
              <a:t>Advise clients to swallow sustained-release tablets whole and to not chew or crush the tablets. </a:t>
            </a:r>
          </a:p>
          <a:p>
            <a:pPr>
              <a:lnSpc>
                <a:spcPct val="100000"/>
              </a:lnSpc>
            </a:pPr>
            <a:r>
              <a:rPr lang="en-US" dirty="0"/>
              <a:t>Teach clients the importance of administering the medication on a regular schedule. </a:t>
            </a:r>
          </a:p>
          <a:p>
            <a:r>
              <a:rPr lang="en-US" dirty="0"/>
              <a:t> Teach clients who use transdermal medication (</a:t>
            </a:r>
            <a:r>
              <a:rPr lang="en-US" dirty="0" err="1"/>
              <a:t>Daytrana</a:t>
            </a:r>
            <a:r>
              <a:rPr lang="en-US" dirty="0"/>
              <a:t>) to place the patch on one hip daily in the morning and leave it in place no longer than 9 hr. Alternate hips daily. </a:t>
            </a:r>
          </a:p>
          <a:p>
            <a:r>
              <a:rPr lang="en-US" dirty="0"/>
              <a:t>Instruct parents and clients that ADHD is not cured by medication and should be managed with an overall treatment plan that may include family therapy and cognitive therapy. </a:t>
            </a:r>
          </a:p>
          <a:p>
            <a:r>
              <a:rPr lang="en-US" dirty="0"/>
              <a:t>Instruct parents that these medications have special handling procedures controlled by federal law. Handwritten prescriptions are required for medication refills. </a:t>
            </a:r>
          </a:p>
          <a:p>
            <a:r>
              <a:rPr lang="en-US" dirty="0"/>
              <a:t> Instruct parents in safety and storage of medications. </a:t>
            </a:r>
          </a:p>
          <a:p>
            <a:r>
              <a:rPr lang="en-US" dirty="0"/>
              <a:t>Advise parents that these medications have a high potential for abuse</a:t>
            </a:r>
            <a:r>
              <a:rPr lang="en-US" sz="2000" dirty="0"/>
              <a:t>. </a:t>
            </a:r>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4" name="Title 1"/>
          <p:cNvSpPr>
            <a:spLocks noGrp="1"/>
          </p:cNvSpPr>
          <p:nvPr>
            <p:ph type="title"/>
          </p:nvPr>
        </p:nvSpPr>
        <p:spPr/>
        <p:txBody>
          <a:bodyPr/>
          <a:lstStyle/>
          <a:p>
            <a:r>
              <a:rPr lang="en-US" dirty="0">
                <a:solidFill>
                  <a:prstClr val="black"/>
                </a:solidFill>
              </a:rPr>
              <a:t> </a:t>
            </a:r>
            <a:r>
              <a:rPr lang="en-US" b="1" dirty="0">
                <a:solidFill>
                  <a:prstClr val="black"/>
                </a:solidFill>
              </a:rPr>
              <a:t>MUSCLE RELAXANT/ NEUROMUSCULAR BLOCKING AGENTS</a:t>
            </a:r>
            <a:endParaRPr lang="en-US" b="1" dirty="0"/>
          </a:p>
        </p:txBody>
      </p:sp>
      <p:sp>
        <p:nvSpPr>
          <p:cNvPr id="1049145" name="Content Placeholder 2"/>
          <p:cNvSpPr>
            <a:spLocks noGrp="1"/>
          </p:cNvSpPr>
          <p:nvPr>
            <p:ph idx="1"/>
          </p:nvPr>
        </p:nvSpPr>
        <p:spPr/>
        <p:txBody>
          <a:bodyPr>
            <a:normAutofit/>
          </a:bodyPr>
          <a:lstStyle/>
          <a:p>
            <a:r>
              <a:rPr lang="en-US" dirty="0"/>
              <a:t>Neuromuscular blocking agents have various uses including assisting with:</a:t>
            </a:r>
          </a:p>
          <a:p>
            <a:pPr>
              <a:buFont typeface="Wingdings" panose="05000000000000000000" pitchFamily="2" charset="2"/>
              <a:buChar char="ü"/>
            </a:pPr>
            <a:r>
              <a:rPr lang="en-US" dirty="0"/>
              <a:t> sedation during general anesthesia,</a:t>
            </a:r>
          </a:p>
          <a:p>
            <a:pPr>
              <a:buFont typeface="Wingdings" panose="05000000000000000000" pitchFamily="2" charset="2"/>
              <a:buChar char="ü"/>
            </a:pPr>
            <a:r>
              <a:rPr lang="en-US" dirty="0"/>
              <a:t> control of seizures during electroconvulsive therapy, </a:t>
            </a:r>
          </a:p>
          <a:p>
            <a:pPr>
              <a:buFont typeface="Wingdings" panose="05000000000000000000" pitchFamily="2" charset="2"/>
              <a:buChar char="ü"/>
            </a:pPr>
            <a:r>
              <a:rPr lang="en-US" dirty="0"/>
              <a:t> suppression of gag reflex during endotracheal intubation</a:t>
            </a:r>
            <a:r>
              <a:rPr lang="en-US" b="1" dirty="0"/>
              <a:t>.</a:t>
            </a:r>
          </a:p>
          <a:p>
            <a:r>
              <a:rPr lang="en-US" dirty="0"/>
              <a:t> Medications include </a:t>
            </a:r>
            <a:r>
              <a:rPr lang="en-US" b="1" dirty="0"/>
              <a:t>succinylcholine (Anectine) </a:t>
            </a:r>
            <a:r>
              <a:rPr lang="en-US" dirty="0"/>
              <a:t>and </a:t>
            </a:r>
            <a:r>
              <a:rPr lang="en-US" b="1" dirty="0"/>
              <a:t>vecuronium (Norcuron) </a:t>
            </a: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6" name="Title 1"/>
          <p:cNvSpPr>
            <a:spLocks noGrp="1"/>
          </p:cNvSpPr>
          <p:nvPr>
            <p:ph type="title"/>
          </p:nvPr>
        </p:nvSpPr>
        <p:spPr/>
        <p:txBody>
          <a:bodyPr/>
          <a:lstStyle/>
          <a:p>
            <a:r>
              <a:rPr lang="en-US" b="1" dirty="0">
                <a:latin typeface="+mn-lt"/>
              </a:rPr>
              <a:t>                 Anti -Parkinson's drugs</a:t>
            </a:r>
          </a:p>
        </p:txBody>
      </p:sp>
      <p:sp>
        <p:nvSpPr>
          <p:cNvPr id="1049147"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48" name="Title 1"/>
          <p:cNvSpPr>
            <a:spLocks noGrp="1"/>
          </p:cNvSpPr>
          <p:nvPr>
            <p:ph type="title"/>
          </p:nvPr>
        </p:nvSpPr>
        <p:spPr/>
        <p:txBody>
          <a:bodyPr/>
          <a:lstStyle/>
          <a:p>
            <a:r>
              <a:rPr lang="en-US" b="1" dirty="0"/>
              <a:t>Neuromuscular agents cont.’</a:t>
            </a:r>
          </a:p>
        </p:txBody>
      </p:sp>
      <p:sp>
        <p:nvSpPr>
          <p:cNvPr id="1049149" name="Content Placeholder 2"/>
          <p:cNvSpPr>
            <a:spLocks noGrp="1"/>
          </p:cNvSpPr>
          <p:nvPr>
            <p:ph idx="1"/>
          </p:nvPr>
        </p:nvSpPr>
        <p:spPr/>
        <p:txBody>
          <a:bodyPr>
            <a:normAutofit/>
          </a:bodyPr>
          <a:lstStyle/>
          <a:p>
            <a:pPr marL="0" lvl="0" indent="0">
              <a:buNone/>
            </a:pPr>
            <a:r>
              <a:rPr lang="en-US" sz="2600" dirty="0">
                <a:solidFill>
                  <a:prstClr val="black"/>
                </a:solidFill>
              </a:rPr>
              <a:t> </a:t>
            </a:r>
            <a:r>
              <a:rPr lang="en-US" sz="2600" b="1" dirty="0">
                <a:solidFill>
                  <a:prstClr val="black"/>
                </a:solidFill>
              </a:rPr>
              <a:t>Muscle relaxants and antispasmodic agents can affect both the central and peripheral nervous systems. </a:t>
            </a:r>
          </a:p>
          <a:p>
            <a:pPr lvl="0"/>
            <a:r>
              <a:rPr lang="en-US" sz="2600" dirty="0">
                <a:solidFill>
                  <a:prstClr val="black"/>
                </a:solidFill>
              </a:rPr>
              <a:t>These agents are used with spasticity related to muscle injury, cerebral palsy, spinal cord injury, and multiple sclerosis. </a:t>
            </a:r>
          </a:p>
          <a:p>
            <a:pPr lvl="0"/>
            <a:r>
              <a:rPr lang="en-US" sz="2600" dirty="0">
                <a:solidFill>
                  <a:prstClr val="black"/>
                </a:solidFill>
              </a:rPr>
              <a:t> Agents include </a:t>
            </a:r>
            <a:r>
              <a:rPr lang="en-US" sz="2600" b="1" dirty="0">
                <a:solidFill>
                  <a:prstClr val="black"/>
                </a:solidFill>
              </a:rPr>
              <a:t>diazepam</a:t>
            </a:r>
            <a:r>
              <a:rPr lang="en-US" sz="2600" dirty="0">
                <a:solidFill>
                  <a:prstClr val="black"/>
                </a:solidFill>
              </a:rPr>
              <a:t> (Valium),</a:t>
            </a:r>
            <a:r>
              <a:rPr lang="en-US" sz="2600" b="1" dirty="0">
                <a:solidFill>
                  <a:prstClr val="black"/>
                </a:solidFill>
              </a:rPr>
              <a:t> baclofen </a:t>
            </a:r>
            <a:r>
              <a:rPr lang="en-US" sz="2600" dirty="0">
                <a:solidFill>
                  <a:prstClr val="black"/>
                </a:solidFill>
              </a:rPr>
              <a:t>(Lioresal), and</a:t>
            </a:r>
            <a:r>
              <a:rPr lang="en-US" sz="2600" b="1" dirty="0">
                <a:solidFill>
                  <a:prstClr val="black"/>
                </a:solidFill>
              </a:rPr>
              <a:t> dantrolene </a:t>
            </a:r>
            <a:r>
              <a:rPr lang="en-US" sz="2600" dirty="0">
                <a:solidFill>
                  <a:prstClr val="black"/>
                </a:solidFill>
              </a:rPr>
              <a:t>(Dantrium).</a:t>
            </a:r>
          </a:p>
          <a:p>
            <a:pPr lvl="0"/>
            <a:r>
              <a:rPr lang="en-US" sz="2600" b="1" dirty="0">
                <a:solidFill>
                  <a:prstClr val="black"/>
                </a:solidFill>
              </a:rPr>
              <a:t>Bethanechol (Urecholine), </a:t>
            </a:r>
            <a:r>
              <a:rPr lang="en-US" sz="2600" dirty="0">
                <a:solidFill>
                  <a:prstClr val="black"/>
                </a:solidFill>
              </a:rPr>
              <a:t>a muscarinic agonist, is used for urinary retention. </a:t>
            </a:r>
          </a:p>
          <a:p>
            <a:pPr lvl="0"/>
            <a:r>
              <a:rPr lang="en-US" sz="2600" dirty="0">
                <a:solidFill>
                  <a:prstClr val="black"/>
                </a:solidFill>
              </a:rPr>
              <a:t> </a:t>
            </a:r>
            <a:r>
              <a:rPr lang="en-US" sz="2600" b="1" dirty="0">
                <a:solidFill>
                  <a:prstClr val="black"/>
                </a:solidFill>
              </a:rPr>
              <a:t>Oxybutynin (Ditropan), </a:t>
            </a:r>
            <a:r>
              <a:rPr lang="en-US" sz="2600" dirty="0">
                <a:solidFill>
                  <a:prstClr val="black"/>
                </a:solidFill>
              </a:rPr>
              <a:t>a muscarinic antagonist, is used for neurogenic bladder</a:t>
            </a:r>
          </a:p>
          <a:p>
            <a:endParaRPr lang="en-US" dirty="0"/>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50" name="Title 1"/>
          <p:cNvSpPr>
            <a:spLocks noGrp="1"/>
          </p:cNvSpPr>
          <p:nvPr>
            <p:ph type="title"/>
          </p:nvPr>
        </p:nvSpPr>
        <p:spPr/>
        <p:txBody>
          <a:bodyPr/>
          <a:lstStyle/>
          <a:p>
            <a:r>
              <a:rPr lang="en-US" dirty="0"/>
              <a:t>    </a:t>
            </a:r>
            <a:r>
              <a:rPr lang="en-US" sz="2800" dirty="0"/>
              <a:t>  </a:t>
            </a:r>
            <a:r>
              <a:rPr lang="en-US" sz="3200" b="1" dirty="0"/>
              <a:t>Muscle relaxant/ Neuromuscular Blocking Agents cont.’</a:t>
            </a:r>
          </a:p>
        </p:txBody>
      </p:sp>
      <p:sp>
        <p:nvSpPr>
          <p:cNvPr id="1049151" name="Content Placeholder 2"/>
          <p:cNvSpPr>
            <a:spLocks noGrp="1"/>
          </p:cNvSpPr>
          <p:nvPr>
            <p:ph idx="1"/>
          </p:nvPr>
        </p:nvSpPr>
        <p:spPr/>
        <p:txBody>
          <a:bodyPr>
            <a:normAutofit fontScale="92500"/>
          </a:bodyPr>
          <a:lstStyle/>
          <a:p>
            <a:pPr marL="0" indent="0">
              <a:buNone/>
            </a:pPr>
            <a:r>
              <a:rPr lang="en-US" dirty="0"/>
              <a:t>  Depolarizing neuromuscular blocker: succinylcholine (Anectine) </a:t>
            </a:r>
          </a:p>
          <a:p>
            <a:pPr marL="0" indent="0">
              <a:buNone/>
            </a:pPr>
            <a:r>
              <a:rPr lang="en-US" dirty="0"/>
              <a:t> Nondepolarizing neuromuscular blockers: </a:t>
            </a:r>
            <a:r>
              <a:rPr lang="en-US" dirty="0" err="1"/>
              <a:t>pancuronium</a:t>
            </a:r>
            <a:r>
              <a:rPr lang="en-US" dirty="0"/>
              <a:t> (</a:t>
            </a:r>
            <a:r>
              <a:rPr lang="en-US" dirty="0" err="1"/>
              <a:t>Pavulon</a:t>
            </a:r>
            <a:r>
              <a:rPr lang="en-US" dirty="0"/>
              <a:t>) </a:t>
            </a:r>
          </a:p>
          <a:p>
            <a:pPr marL="0" indent="0">
              <a:buNone/>
            </a:pPr>
            <a:r>
              <a:rPr lang="en-US" dirty="0"/>
              <a:t> </a:t>
            </a:r>
            <a:r>
              <a:rPr lang="en-US" b="1" dirty="0"/>
              <a:t>Other Medications: </a:t>
            </a:r>
          </a:p>
          <a:p>
            <a:pPr marL="0" indent="0">
              <a:buNone/>
            </a:pPr>
            <a:r>
              <a:rPr lang="en-US" dirty="0"/>
              <a:t> </a:t>
            </a:r>
            <a:r>
              <a:rPr lang="en-US" b="1" dirty="0"/>
              <a:t>Nondepolarizing neuromuscular blockers</a:t>
            </a:r>
            <a:r>
              <a:rPr lang="en-US" dirty="0"/>
              <a:t>: atracurium (</a:t>
            </a:r>
            <a:r>
              <a:rPr lang="en-US" dirty="0" err="1"/>
              <a:t>Tracrium</a:t>
            </a:r>
            <a:r>
              <a:rPr lang="en-US" dirty="0"/>
              <a:t>), Vecuronium (Norcuron) </a:t>
            </a:r>
          </a:p>
          <a:p>
            <a:pPr marL="0" indent="0">
              <a:buNone/>
            </a:pPr>
            <a:r>
              <a:rPr lang="en-US" b="1" dirty="0"/>
              <a:t>Expected Pharmacological Action </a:t>
            </a:r>
          </a:p>
          <a:p>
            <a:pPr marL="0" indent="0">
              <a:buNone/>
            </a:pPr>
            <a:r>
              <a:rPr lang="en-US" dirty="0"/>
              <a:t>Neuromuscular blocking agents block acetylcholine (ACh) at the neuromuscular junction, resulting in muscle relaxation and hypotension. They do not cross the blood-brain barrier, so complete paralysis can be achieved without loss of consciousness or decreased pain sensation. </a:t>
            </a:r>
          </a:p>
        </p:txBody>
      </p:sp>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52" name="Title 1"/>
          <p:cNvSpPr>
            <a:spLocks noGrp="1"/>
          </p:cNvSpPr>
          <p:nvPr>
            <p:ph type="title"/>
          </p:nvPr>
        </p:nvSpPr>
        <p:spPr/>
        <p:txBody>
          <a:bodyPr/>
          <a:lstStyle/>
          <a:p>
            <a:r>
              <a:rPr lang="en-US" b="1" dirty="0"/>
              <a:t>Neuromuscular agents cont.’</a:t>
            </a:r>
          </a:p>
        </p:txBody>
      </p:sp>
      <p:sp>
        <p:nvSpPr>
          <p:cNvPr id="1049153" name="Content Placeholder 2"/>
          <p:cNvSpPr>
            <a:spLocks noGrp="1"/>
          </p:cNvSpPr>
          <p:nvPr>
            <p:ph idx="1"/>
          </p:nvPr>
        </p:nvSpPr>
        <p:spPr/>
        <p:txBody>
          <a:bodyPr/>
          <a:lstStyle/>
          <a:p>
            <a:pPr marL="0" indent="0">
              <a:buNone/>
            </a:pPr>
            <a:r>
              <a:rPr lang="en-US" b="1" dirty="0"/>
              <a:t>Therapeutic Uses </a:t>
            </a:r>
          </a:p>
          <a:p>
            <a:r>
              <a:rPr lang="en-US" dirty="0"/>
              <a:t> Neuromuscular blocking agents are used as adjuncts to general anesthesia to promote muscle relaxation. </a:t>
            </a:r>
          </a:p>
          <a:p>
            <a:r>
              <a:rPr lang="en-US" dirty="0"/>
              <a:t>These agents are used to control spontaneous respiratory movements in clients receiving mechanical ventilation. </a:t>
            </a:r>
          </a:p>
          <a:p>
            <a:r>
              <a:rPr lang="en-US" dirty="0"/>
              <a:t> These agents are used as seizure control during electroconvulsive therapy. </a:t>
            </a:r>
          </a:p>
          <a:p>
            <a:r>
              <a:rPr lang="en-US" dirty="0"/>
              <a:t>Neuromuscular blocking agents are used during endotracheal intubation and endoscopy</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 TO PHARMACOLOGY</a:t>
            </a:r>
          </a:p>
        </p:txBody>
      </p:sp>
      <p:sp>
        <p:nvSpPr>
          <p:cNvPr id="1048608" name="Content Placeholder 2"/>
          <p:cNvSpPr>
            <a:spLocks noGrp="1"/>
          </p:cNvSpPr>
          <p:nvPr>
            <p:ph idx="1"/>
          </p:nvPr>
        </p:nvSpPr>
        <p:spPr/>
        <p:txBody>
          <a:bodyPr>
            <a:normAutofit fontScale="92500"/>
          </a:bodyPr>
          <a:lstStyle/>
          <a:p>
            <a:r>
              <a:rPr lang="en-US" b="1" dirty="0">
                <a:latin typeface="Times New Roman" panose="02020603050405020304" pitchFamily="18" charset="0"/>
                <a:cs typeface="Times New Roman" panose="02020603050405020304" pitchFamily="18" charset="0"/>
              </a:rPr>
              <a:t>Definition of terms: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Pharmacology </a:t>
            </a:r>
            <a:r>
              <a:rPr lang="en-US" dirty="0">
                <a:latin typeface="Times New Roman" panose="02020603050405020304" pitchFamily="18" charset="0"/>
                <a:cs typeface="Times New Roman" panose="02020603050405020304" pitchFamily="18" charset="0"/>
              </a:rPr>
              <a:t>is the study of effects of chemical substances on the function of living</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systems.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pharmacology </a:t>
            </a:r>
            <a:r>
              <a:rPr lang="en-US" dirty="0">
                <a:latin typeface="Times New Roman" panose="02020603050405020304" pitchFamily="18" charset="0"/>
                <a:cs typeface="Times New Roman" panose="02020603050405020304" pitchFamily="18" charset="0"/>
              </a:rPr>
              <a:t>is the science of drugs which includes their preparation, use and effects.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also the science that deals with the </a:t>
            </a:r>
            <a:r>
              <a:rPr lang="en-US" b="1" dirty="0">
                <a:latin typeface="Times New Roman" panose="02020603050405020304" pitchFamily="18" charset="0"/>
                <a:cs typeface="Times New Roman" panose="02020603050405020304" pitchFamily="18" charset="0"/>
              </a:rPr>
              <a:t>origin, chemistry, effects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uses</a:t>
            </a:r>
            <a:r>
              <a:rPr lang="en-US" dirty="0">
                <a:latin typeface="Times New Roman" panose="02020603050405020304" pitchFamily="18" charset="0"/>
                <a:cs typeface="Times New Roman" panose="02020603050405020304" pitchFamily="18" charset="0"/>
              </a:rPr>
              <a:t> of drugs.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Pharmacy: </a:t>
            </a:r>
            <a:r>
              <a:rPr lang="en-US" dirty="0">
                <a:latin typeface="Times New Roman" panose="02020603050405020304" pitchFamily="18" charset="0"/>
                <a:cs typeface="Times New Roman" panose="02020603050405020304" pitchFamily="18" charset="0"/>
              </a:rPr>
              <a:t>Branch of health science that deals with preparation and dispensing of drugs.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pharmacotherapy: </a:t>
            </a:r>
            <a:r>
              <a:rPr lang="en-US" dirty="0">
                <a:latin typeface="Times New Roman" panose="02020603050405020304" pitchFamily="18" charset="0"/>
                <a:cs typeface="Times New Roman" panose="02020603050405020304" pitchFamily="18" charset="0"/>
              </a:rPr>
              <a:t>The study of therapeutic uses and effects of drugs.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p:txBody>
          <a:bodyPr/>
          <a:lstStyle/>
          <a:p>
            <a:r>
              <a:rPr lang="en-US" b="1" dirty="0"/>
              <a:t>              routes of drug administration</a:t>
            </a:r>
          </a:p>
        </p:txBody>
      </p:sp>
      <p:sp>
        <p:nvSpPr>
          <p:cNvPr id="1048667" name="Content Placeholder 2"/>
          <p:cNvSpPr>
            <a:spLocks noGrp="1"/>
          </p:cNvSpPr>
          <p:nvPr>
            <p:ph idx="1"/>
          </p:nvPr>
        </p:nvSpPr>
        <p:spPr/>
        <p:txBody>
          <a:bodyPr>
            <a:normAutofit lnSpcReduction="10000"/>
          </a:bodyPr>
          <a:lstStyle/>
          <a:p>
            <a:pPr marL="0" indent="0">
              <a:buNone/>
            </a:pPr>
            <a:r>
              <a:rPr lang="en-US" dirty="0"/>
              <a:t>A drugs route of administration affects the rate and extend of absorption.</a:t>
            </a:r>
          </a:p>
          <a:p>
            <a:r>
              <a:rPr lang="en-US" b="1" dirty="0"/>
              <a:t> Enteral route</a:t>
            </a:r>
            <a:r>
              <a:rPr lang="en-US" dirty="0"/>
              <a:t> : drugs given along any portion of  the GIT.it is most </a:t>
            </a:r>
            <a:r>
              <a:rPr lang="en-US" b="1" dirty="0"/>
              <a:t>common, safe, convenient. and economical</a:t>
            </a:r>
            <a:r>
              <a:rPr lang="en-US" dirty="0"/>
              <a:t>. but it is the </a:t>
            </a:r>
            <a:r>
              <a:rPr lang="en-US" b="1" dirty="0"/>
              <a:t>slowest, </a:t>
            </a:r>
            <a:r>
              <a:rPr lang="en-US" dirty="0"/>
              <a:t>it can be  orally, sublingually, and rectally.</a:t>
            </a:r>
            <a:endParaRPr lang="en-US" b="1" dirty="0"/>
          </a:p>
          <a:p>
            <a:r>
              <a:rPr lang="en-US" b="1" dirty="0"/>
              <a:t>Parenteral route: </a:t>
            </a:r>
            <a:r>
              <a:rPr lang="en-US" dirty="0"/>
              <a:t>intradermally, subcutaneous, intramuscular, intrathecal intravenous.</a:t>
            </a:r>
          </a:p>
          <a:p>
            <a:r>
              <a:rPr lang="en-US" b="1" dirty="0"/>
              <a:t>Pulmonary route</a:t>
            </a:r>
            <a:r>
              <a:rPr lang="en-US" dirty="0"/>
              <a:t>: administered by in halation.</a:t>
            </a:r>
          </a:p>
          <a:p>
            <a:r>
              <a:rPr lang="en-US" b="1" dirty="0"/>
              <a:t>topical: </a:t>
            </a:r>
            <a:r>
              <a:rPr lang="en-US" dirty="0"/>
              <a:t>applied on the skin, mucus membrane of eyes, ears, nasal mucosa, bladder, vagina and the penis.</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54" name="Title 1"/>
          <p:cNvSpPr>
            <a:spLocks noGrp="1"/>
          </p:cNvSpPr>
          <p:nvPr>
            <p:ph type="title"/>
          </p:nvPr>
        </p:nvSpPr>
        <p:spPr/>
        <p:txBody>
          <a:bodyPr/>
          <a:lstStyle/>
          <a:p>
            <a:r>
              <a:rPr lang="en-US" b="1" dirty="0"/>
              <a:t>Side effect</a:t>
            </a:r>
          </a:p>
        </p:txBody>
      </p:sp>
      <p:sp>
        <p:nvSpPr>
          <p:cNvPr id="1049155" name="Content Placeholder 2"/>
          <p:cNvSpPr>
            <a:spLocks noGrp="1"/>
          </p:cNvSpPr>
          <p:nvPr>
            <p:ph idx="1"/>
          </p:nvPr>
        </p:nvSpPr>
        <p:spPr/>
        <p:txBody>
          <a:bodyPr>
            <a:normAutofit/>
          </a:bodyPr>
          <a:lstStyle/>
          <a:p>
            <a:r>
              <a:rPr lang="en-US" dirty="0"/>
              <a:t>Respiratory arrest from paralyzed respiratory muscles</a:t>
            </a:r>
          </a:p>
          <a:p>
            <a:r>
              <a:rPr lang="en-US" dirty="0"/>
              <a:t>Hypotension</a:t>
            </a:r>
          </a:p>
          <a:p>
            <a:r>
              <a:rPr lang="en-US" dirty="0"/>
              <a:t>Low pseudo cholinesterase activity can lead to prolonged apnea</a:t>
            </a:r>
          </a:p>
          <a:p>
            <a:r>
              <a:rPr lang="en-US" dirty="0"/>
              <a:t>Signs of malignant hyperthermia include muscle rigidity accompanied by increased temperature, reaching levels as high as 43° C (109.4° F).</a:t>
            </a:r>
          </a:p>
          <a:p>
            <a:r>
              <a:rPr lang="en-US" dirty="0"/>
              <a:t> After 12 to 24 hr. postoperative, clients may experience muscle pain in the upper body and back.</a:t>
            </a:r>
          </a:p>
          <a:p>
            <a:r>
              <a:rPr lang="en-US" dirty="0"/>
              <a:t>Hyperkalemia</a:t>
            </a:r>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56" name="Title 1"/>
          <p:cNvSpPr>
            <a:spLocks noGrp="1"/>
          </p:cNvSpPr>
          <p:nvPr>
            <p:ph type="title"/>
          </p:nvPr>
        </p:nvSpPr>
        <p:spPr/>
        <p:txBody>
          <a:bodyPr/>
          <a:lstStyle/>
          <a:p>
            <a:r>
              <a:rPr lang="en-US" b="1" dirty="0"/>
              <a:t>Drug interaction</a:t>
            </a:r>
          </a:p>
        </p:txBody>
      </p:sp>
      <p:sp>
        <p:nvSpPr>
          <p:cNvPr id="1049157" name="Content Placeholder 2"/>
          <p:cNvSpPr>
            <a:spLocks noGrp="1"/>
          </p:cNvSpPr>
          <p:nvPr>
            <p:ph idx="1"/>
          </p:nvPr>
        </p:nvSpPr>
        <p:spPr/>
        <p:txBody>
          <a:bodyPr>
            <a:normAutofit lnSpcReduction="10000"/>
          </a:bodyPr>
          <a:lstStyle/>
          <a:p>
            <a:pPr marL="0" indent="0">
              <a:buNone/>
            </a:pPr>
            <a:r>
              <a:rPr lang="en-US" b="1" dirty="0"/>
              <a:t>General anesthetics </a:t>
            </a:r>
            <a:r>
              <a:rPr lang="en-US" dirty="0"/>
              <a:t>are often used concurrently in surgery. </a:t>
            </a:r>
          </a:p>
          <a:p>
            <a:r>
              <a:rPr lang="en-US" dirty="0"/>
              <a:t> Dosage of tubocurarine should be reduced to prevent extreme neuromuscular blockade.</a:t>
            </a:r>
          </a:p>
          <a:p>
            <a:pPr marL="0" indent="0">
              <a:buNone/>
            </a:pPr>
            <a:r>
              <a:rPr lang="en-US" dirty="0"/>
              <a:t> </a:t>
            </a:r>
            <a:r>
              <a:rPr lang="en-US" b="1" dirty="0"/>
              <a:t>Aminoglycosides and tetracyclines </a:t>
            </a:r>
            <a:r>
              <a:rPr lang="en-US" dirty="0"/>
              <a:t>can increase the effects of neuromuscular blockade. </a:t>
            </a:r>
          </a:p>
          <a:p>
            <a:r>
              <a:rPr lang="en-US" dirty="0"/>
              <a:t> Take complete medication history of clients who are to receive neuromuscular blockade. </a:t>
            </a:r>
          </a:p>
          <a:p>
            <a:pPr marL="0" indent="0">
              <a:buNone/>
            </a:pPr>
            <a:r>
              <a:rPr lang="en-US" b="1" dirty="0"/>
              <a:t>Neostigmine</a:t>
            </a:r>
            <a:r>
              <a:rPr lang="en-US" dirty="0"/>
              <a:t> and other cholinesterase inhibitors increase the effects of depolarizing neuromuscular blockers, such as succinylcholine. </a:t>
            </a:r>
          </a:p>
          <a:p>
            <a:r>
              <a:rPr lang="en-US" dirty="0"/>
              <a:t> Monitor clients during neuromuscular blockade reversal after surgery</a:t>
            </a:r>
          </a:p>
        </p:txBody>
      </p:sp>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58" name="Title 1"/>
          <p:cNvSpPr>
            <a:spLocks noGrp="1"/>
          </p:cNvSpPr>
          <p:nvPr>
            <p:ph type="title"/>
          </p:nvPr>
        </p:nvSpPr>
        <p:spPr/>
        <p:txBody>
          <a:bodyPr/>
          <a:lstStyle/>
          <a:p>
            <a:r>
              <a:rPr lang="en-US" sz="2800" dirty="0">
                <a:solidFill>
                  <a:prstClr val="black"/>
                </a:solidFill>
                <a:latin typeface="Calibri" panose="020F0502020204030204"/>
                <a:ea typeface="+mn-ea"/>
                <a:cs typeface="+mn-cs"/>
              </a:rPr>
              <a:t>Nursing Administration</a:t>
            </a:r>
            <a:endParaRPr lang="en-US" dirty="0"/>
          </a:p>
        </p:txBody>
      </p:sp>
      <p:sp>
        <p:nvSpPr>
          <p:cNvPr id="1049159" name="Content Placeholder 2"/>
          <p:cNvSpPr>
            <a:spLocks noGrp="1"/>
          </p:cNvSpPr>
          <p:nvPr>
            <p:ph idx="1"/>
          </p:nvPr>
        </p:nvSpPr>
        <p:spPr/>
        <p:txBody>
          <a:bodyPr/>
          <a:lstStyle/>
          <a:p>
            <a:r>
              <a:rPr lang="en-US" dirty="0"/>
              <a:t> Clients must receive continuous cardiac and respiratory monitoring during therapy. </a:t>
            </a:r>
          </a:p>
          <a:p>
            <a:r>
              <a:rPr lang="en-US" dirty="0"/>
              <a:t> Monitor clients for respiratory depression and have life support equipment available. </a:t>
            </a:r>
          </a:p>
          <a:p>
            <a:r>
              <a:rPr lang="en-US" dirty="0"/>
              <a:t>Carefully monitor clients for return of respiratory function. </a:t>
            </a: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60" name="Title 1"/>
          <p:cNvSpPr>
            <a:spLocks noGrp="1"/>
          </p:cNvSpPr>
          <p:nvPr>
            <p:ph type="title"/>
          </p:nvPr>
        </p:nvSpPr>
        <p:spPr/>
        <p:txBody>
          <a:bodyPr/>
          <a:lstStyle/>
          <a:p>
            <a:r>
              <a:rPr lang="en-US" b="1" dirty="0"/>
              <a:t>                 LOCAL ANAESTHETICS </a:t>
            </a:r>
          </a:p>
        </p:txBody>
      </p:sp>
      <p:sp>
        <p:nvSpPr>
          <p:cNvPr id="1049161" name="Content Placeholder 2"/>
          <p:cNvSpPr>
            <a:spLocks noGrp="1"/>
          </p:cNvSpPr>
          <p:nvPr>
            <p:ph idx="1"/>
          </p:nvPr>
        </p:nvSpPr>
        <p:spPr/>
        <p:txBody>
          <a:bodyPr/>
          <a:lstStyle/>
          <a:p>
            <a:r>
              <a:rPr lang="en-US" dirty="0"/>
              <a:t>local anesthetic bind reversibly to a specific receptor site within the pore of the sodium channels in nerves and block ion movement when applied locally to nerve tissues in appropriate concentration.</a:t>
            </a:r>
          </a:p>
          <a:p>
            <a:r>
              <a:rPr lang="en-US" dirty="0"/>
              <a:t>Local anesthetic can act on any part of the nervous system, on every type of nerve fibers, reversibly blocking the action potentials responsible for nerve conduction. </a:t>
            </a:r>
          </a:p>
          <a:p>
            <a:r>
              <a:rPr lang="en-US" dirty="0"/>
              <a:t>Thus a local anesthetic in contact with a nerve trunk can cause both sensory and motor paralysis in the area innervated.</a:t>
            </a: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62" name="Title 1"/>
          <p:cNvSpPr>
            <a:spLocks noGrp="1"/>
          </p:cNvSpPr>
          <p:nvPr>
            <p:ph type="title"/>
          </p:nvPr>
        </p:nvSpPr>
        <p:spPr/>
        <p:txBody>
          <a:bodyPr/>
          <a:lstStyle/>
          <a:p>
            <a:r>
              <a:rPr lang="en-US" b="1" dirty="0"/>
              <a:t>Mechanism of action</a:t>
            </a:r>
          </a:p>
        </p:txBody>
      </p:sp>
      <p:sp>
        <p:nvSpPr>
          <p:cNvPr id="1049163" name="Content Placeholder 2"/>
          <p:cNvSpPr>
            <a:spLocks noGrp="1"/>
          </p:cNvSpPr>
          <p:nvPr>
            <p:ph idx="1"/>
          </p:nvPr>
        </p:nvSpPr>
        <p:spPr/>
        <p:txBody>
          <a:bodyPr/>
          <a:lstStyle/>
          <a:p>
            <a:r>
              <a:rPr lang="en-US" dirty="0"/>
              <a:t>Local anesthetic block conduction by decreasing or preventing the large transient increase in the permeability of excitable membranes.</a:t>
            </a:r>
          </a:p>
          <a:p>
            <a:r>
              <a:rPr lang="en-US" dirty="0"/>
              <a:t>This action is due to direct interaction with voltage gated sodium channels. </a:t>
            </a:r>
          </a:p>
          <a:p>
            <a:r>
              <a:rPr lang="en-US" dirty="0"/>
              <a:t>As the anesthetic action progressively develops in the nerve ,the threshold for electrical excitability increase. The rate of rise of the action potential also declines, impulse conduction slows, and nerve conduction eventually fails</a:t>
            </a:r>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64" name="Title 1"/>
          <p:cNvSpPr>
            <a:spLocks noGrp="1"/>
          </p:cNvSpPr>
          <p:nvPr>
            <p:ph type="title"/>
          </p:nvPr>
        </p:nvSpPr>
        <p:spPr/>
        <p:txBody>
          <a:bodyPr/>
          <a:lstStyle/>
          <a:p>
            <a:r>
              <a:rPr lang="en-US" dirty="0"/>
              <a:t>Local anesthetics</a:t>
            </a:r>
          </a:p>
        </p:txBody>
      </p:sp>
      <p:graphicFrame>
        <p:nvGraphicFramePr>
          <p:cNvPr id="4194309" name="Content Placeholder 3"/>
          <p:cNvGraphicFramePr>
            <a:graphicFrameLocks noGrp="1"/>
          </p:cNvGraphicFramePr>
          <p:nvPr>
            <p:ph idx="1"/>
          </p:nvPr>
        </p:nvGraphicFramePr>
        <p:xfrm>
          <a:off x="903111" y="1870780"/>
          <a:ext cx="10450689" cy="2966720"/>
        </p:xfrm>
        <a:graphic>
          <a:graphicData uri="http://schemas.openxmlformats.org/drawingml/2006/table">
            <a:tbl>
              <a:tblPr firstRow="1" bandRow="1">
                <a:tableStyleId>{5C22544A-7EE6-4342-B048-85BDC9FD1C3A}</a:tableStyleId>
              </a:tblPr>
              <a:tblGrid>
                <a:gridCol w="5192889">
                  <a:extLst>
                    <a:ext uri="{9D8B030D-6E8A-4147-A177-3AD203B41FA5}">
                      <a16:colId xmlns:a16="http://schemas.microsoft.com/office/drawing/2014/main" xmlns="" val="20000"/>
                    </a:ext>
                  </a:extLst>
                </a:gridCol>
                <a:gridCol w="5257800">
                  <a:extLst>
                    <a:ext uri="{9D8B030D-6E8A-4147-A177-3AD203B41FA5}">
                      <a16:colId xmlns:a16="http://schemas.microsoft.com/office/drawing/2014/main" xmlns="" val="20001"/>
                    </a:ext>
                  </a:extLst>
                </a:gridCol>
              </a:tblGrid>
              <a:tr h="370840">
                <a:tc>
                  <a:txBody>
                    <a:bodyPr/>
                    <a:lstStyle/>
                    <a:p>
                      <a:r>
                        <a:rPr lang="en-US" dirty="0"/>
                        <a:t>Drug </a:t>
                      </a:r>
                    </a:p>
                  </a:txBody>
                  <a:tcPr/>
                </a:tc>
                <a:tc>
                  <a:txBody>
                    <a:bodyPr/>
                    <a:lstStyle/>
                    <a:p>
                      <a:r>
                        <a:rPr lang="en-US" dirty="0"/>
                        <a:t>Duration of action </a:t>
                      </a:r>
                    </a:p>
                  </a:txBody>
                  <a:tcPr/>
                </a:tc>
                <a:extLst>
                  <a:ext uri="{0D108BD9-81ED-4DB2-BD59-A6C34878D82A}">
                    <a16:rowId xmlns:a16="http://schemas.microsoft.com/office/drawing/2014/main" xmlns="" val="10000"/>
                  </a:ext>
                </a:extLst>
              </a:tr>
              <a:tr h="370840">
                <a:tc>
                  <a:txBody>
                    <a:bodyPr/>
                    <a:lstStyle/>
                    <a:p>
                      <a:r>
                        <a:rPr lang="en-US" dirty="0"/>
                        <a:t>lidocaine</a:t>
                      </a:r>
                    </a:p>
                  </a:txBody>
                  <a:tcPr/>
                </a:tc>
                <a:tc>
                  <a:txBody>
                    <a:bodyPr/>
                    <a:lstStyle/>
                    <a:p>
                      <a:r>
                        <a:rPr lang="en-US" dirty="0"/>
                        <a:t>medium</a:t>
                      </a:r>
                    </a:p>
                  </a:txBody>
                  <a:tcPr/>
                </a:tc>
                <a:extLst>
                  <a:ext uri="{0D108BD9-81ED-4DB2-BD59-A6C34878D82A}">
                    <a16:rowId xmlns:a16="http://schemas.microsoft.com/office/drawing/2014/main" xmlns="" val="10001"/>
                  </a:ext>
                </a:extLst>
              </a:tr>
              <a:tr h="370840">
                <a:tc>
                  <a:txBody>
                    <a:bodyPr/>
                    <a:lstStyle/>
                    <a:p>
                      <a:r>
                        <a:rPr lang="en-US" dirty="0"/>
                        <a:t>Bupivacaine (Marcaine),levobupivacaine (</a:t>
                      </a:r>
                      <a:r>
                        <a:rPr lang="en-US" dirty="0" err="1"/>
                        <a:t>chirocaine</a:t>
                      </a:r>
                      <a:r>
                        <a:rPr lang="en-US" dirty="0"/>
                        <a:t>)</a:t>
                      </a:r>
                    </a:p>
                  </a:txBody>
                  <a:tcPr/>
                </a:tc>
                <a:tc>
                  <a:txBody>
                    <a:bodyPr/>
                    <a:lstStyle/>
                    <a:p>
                      <a:r>
                        <a:rPr lang="en-US" dirty="0"/>
                        <a:t>long</a:t>
                      </a:r>
                    </a:p>
                  </a:txBody>
                  <a:tcPr/>
                </a:tc>
                <a:extLst>
                  <a:ext uri="{0D108BD9-81ED-4DB2-BD59-A6C34878D82A}">
                    <a16:rowId xmlns:a16="http://schemas.microsoft.com/office/drawing/2014/main" xmlns="" val="10002"/>
                  </a:ext>
                </a:extLst>
              </a:tr>
              <a:tr h="370840">
                <a:tc>
                  <a:txBody>
                    <a:bodyPr/>
                    <a:lstStyle/>
                    <a:p>
                      <a:r>
                        <a:rPr lang="en-US" dirty="0"/>
                        <a:t>Ropivacaine (naropin)</a:t>
                      </a:r>
                    </a:p>
                  </a:txBody>
                  <a:tcPr/>
                </a:tc>
                <a:tc>
                  <a:txBody>
                    <a:bodyPr/>
                    <a:lstStyle/>
                    <a:p>
                      <a:r>
                        <a:rPr lang="en-US" dirty="0"/>
                        <a:t>long</a:t>
                      </a:r>
                    </a:p>
                  </a:txBody>
                  <a:tcPr/>
                </a:tc>
                <a:extLst>
                  <a:ext uri="{0D108BD9-81ED-4DB2-BD59-A6C34878D82A}">
                    <a16:rowId xmlns:a16="http://schemas.microsoft.com/office/drawing/2014/main" xmlns="" val="10003"/>
                  </a:ext>
                </a:extLst>
              </a:tr>
              <a:tr h="370840">
                <a:tc>
                  <a:txBody>
                    <a:bodyPr/>
                    <a:lstStyle/>
                    <a:p>
                      <a:r>
                        <a:rPr lang="en-US" dirty="0"/>
                        <a:t>Mepivacaine (carbocaine, isocaine)</a:t>
                      </a:r>
                    </a:p>
                  </a:txBody>
                  <a:tcPr/>
                </a:tc>
                <a:tc>
                  <a:txBody>
                    <a:bodyPr/>
                    <a:lstStyle/>
                    <a:p>
                      <a:r>
                        <a:rPr lang="en-US" dirty="0"/>
                        <a:t>medium</a:t>
                      </a:r>
                    </a:p>
                  </a:txBody>
                  <a:tcPr/>
                </a:tc>
                <a:extLst>
                  <a:ext uri="{0D108BD9-81ED-4DB2-BD59-A6C34878D82A}">
                    <a16:rowId xmlns:a16="http://schemas.microsoft.com/office/drawing/2014/main" xmlns="" val="10004"/>
                  </a:ext>
                </a:extLst>
              </a:tr>
              <a:tr h="370840">
                <a:tc>
                  <a:txBody>
                    <a:bodyPr/>
                    <a:lstStyle/>
                    <a:p>
                      <a:r>
                        <a:rPr lang="en-US" dirty="0" err="1"/>
                        <a:t>articaine</a:t>
                      </a:r>
                      <a:endParaRPr lang="en-US" dirty="0"/>
                    </a:p>
                  </a:txBody>
                  <a:tcPr/>
                </a:tc>
                <a:tc>
                  <a:txBody>
                    <a:bodyPr/>
                    <a:lstStyle/>
                    <a:p>
                      <a:r>
                        <a:rPr lang="en-US" dirty="0"/>
                        <a:t>medium</a:t>
                      </a:r>
                    </a:p>
                  </a:txBody>
                  <a:tcPr/>
                </a:tc>
                <a:extLst>
                  <a:ext uri="{0D108BD9-81ED-4DB2-BD59-A6C34878D82A}">
                    <a16:rowId xmlns:a16="http://schemas.microsoft.com/office/drawing/2014/main" xmlns="" val="10005"/>
                  </a:ext>
                </a:extLst>
              </a:tr>
              <a:tr h="370840">
                <a:tc>
                  <a:txBody>
                    <a:bodyPr/>
                    <a:lstStyle/>
                    <a:p>
                      <a:r>
                        <a:rPr lang="en-US" dirty="0"/>
                        <a:t>benzocaine</a:t>
                      </a:r>
                    </a:p>
                  </a:txBody>
                  <a:tcPr/>
                </a:tc>
                <a:tc>
                  <a:txBody>
                    <a:bodyPr/>
                    <a:lstStyle/>
                    <a:p>
                      <a:r>
                        <a:rPr lang="en-US" dirty="0"/>
                        <a:t>Surface use only</a:t>
                      </a:r>
                    </a:p>
                  </a:txBody>
                  <a:tcPr/>
                </a:tc>
                <a:extLst>
                  <a:ext uri="{0D108BD9-81ED-4DB2-BD59-A6C34878D82A}">
                    <a16:rowId xmlns:a16="http://schemas.microsoft.com/office/drawing/2014/main" xmlns="" val="10006"/>
                  </a:ext>
                </a:extLst>
              </a:tr>
              <a:tr h="370840">
                <a:tc>
                  <a:txBody>
                    <a:bodyPr/>
                    <a:lstStyle/>
                    <a:p>
                      <a:r>
                        <a:rPr lang="en-US" dirty="0"/>
                        <a:t>Tetracaine (</a:t>
                      </a:r>
                      <a:r>
                        <a:rPr lang="en-US" dirty="0" err="1"/>
                        <a:t>pontocaine</a:t>
                      </a:r>
                      <a:r>
                        <a:rPr lang="en-US" dirty="0"/>
                        <a:t>)</a:t>
                      </a:r>
                    </a:p>
                  </a:txBody>
                  <a:tcPr/>
                </a:tc>
                <a:tc>
                  <a:txBody>
                    <a:bodyPr/>
                    <a:lstStyle/>
                    <a:p>
                      <a:r>
                        <a:rPr lang="en-US" dirty="0"/>
                        <a:t>long</a:t>
                      </a:r>
                    </a:p>
                  </a:txBody>
                  <a:tcPr/>
                </a:tc>
                <a:extLst>
                  <a:ext uri="{0D108BD9-81ED-4DB2-BD59-A6C34878D82A}">
                    <a16:rowId xmlns:a16="http://schemas.microsoft.com/office/drawing/2014/main" xmlns="" val="10007"/>
                  </a:ext>
                </a:extLst>
              </a:tr>
            </a:tbl>
          </a:graphicData>
        </a:graphic>
      </p:graphicFrame>
      <p:graphicFrame>
        <p:nvGraphicFramePr>
          <p:cNvPr id="4194310" name="Table 4"/>
          <p:cNvGraphicFramePr>
            <a:graphicFrameLocks noGrp="1"/>
          </p:cNvGraphicFramePr>
          <p:nvPr/>
        </p:nvGraphicFramePr>
        <p:xfrm>
          <a:off x="903111" y="5362222"/>
          <a:ext cx="10450688" cy="462844"/>
        </p:xfrm>
        <a:graphic>
          <a:graphicData uri="http://schemas.openxmlformats.org/drawingml/2006/table">
            <a:tbl>
              <a:tblPr firstCol="1"/>
              <a:tblGrid>
                <a:gridCol w="10450688">
                  <a:extLst>
                    <a:ext uri="{9D8B030D-6E8A-4147-A177-3AD203B41FA5}">
                      <a16:colId xmlns:a16="http://schemas.microsoft.com/office/drawing/2014/main" xmlns="" val="20000"/>
                    </a:ext>
                  </a:extLst>
                </a:gridCol>
              </a:tblGrid>
              <a:tr h="462844">
                <a:tc>
                  <a:txBody>
                    <a:bodyPr/>
                    <a:lstStyle/>
                    <a:p>
                      <a:r>
                        <a:rPr lang="en-US" dirty="0"/>
                        <a:t>Procaine                                                                                       short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5">
                        <a:lumMod val="20000"/>
                        <a:lumOff val="80000"/>
                      </a:schemeClr>
                    </a:solidFill>
                  </a:tcPr>
                </a:tc>
                <a:extLst>
                  <a:ext uri="{0D108BD9-81ED-4DB2-BD59-A6C34878D82A}">
                    <a16:rowId xmlns:a16="http://schemas.microsoft.com/office/drawing/2014/main" xmlns="" val="10000"/>
                  </a:ext>
                </a:extLst>
              </a:tr>
            </a:tbl>
          </a:graphicData>
        </a:graphic>
      </p:graphicFrame>
      <p:graphicFrame>
        <p:nvGraphicFramePr>
          <p:cNvPr id="4194311" name="Table 5"/>
          <p:cNvGraphicFramePr>
            <a:graphicFrameLocks noGrp="1"/>
          </p:cNvGraphicFramePr>
          <p:nvPr/>
        </p:nvGraphicFramePr>
        <p:xfrm>
          <a:off x="914400" y="5294488"/>
          <a:ext cx="208280" cy="365760"/>
        </p:xfrm>
        <a:graphic>
          <a:graphicData uri="http://schemas.openxmlformats.org/drawingml/2006/table">
            <a:tbl>
              <a:tblPr/>
              <a:tblGrid>
                <a:gridCol w="208280">
                  <a:extLst>
                    <a:ext uri="{9D8B030D-6E8A-4147-A177-3AD203B41FA5}">
                      <a16:colId xmlns:a16="http://schemas.microsoft.com/office/drawing/2014/main" xmlns="" val="20000"/>
                    </a:ext>
                  </a:extLst>
                </a:gridCol>
              </a:tblGrid>
              <a:tr h="29802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0"/>
                  </a:ext>
                </a:extLst>
              </a:tr>
            </a:tbl>
          </a:graphicData>
        </a:graphic>
      </p:graphicFrame>
      <p:graphicFrame>
        <p:nvGraphicFramePr>
          <p:cNvPr id="4194312" name="Table 6"/>
          <p:cNvGraphicFramePr>
            <a:graphicFrameLocks noGrp="1"/>
          </p:cNvGraphicFramePr>
          <p:nvPr/>
        </p:nvGraphicFramePr>
        <p:xfrm>
          <a:off x="914400" y="4752622"/>
          <a:ext cx="208280" cy="654756"/>
        </p:xfrm>
        <a:graphic>
          <a:graphicData uri="http://schemas.openxmlformats.org/drawingml/2006/table">
            <a:tbl>
              <a:tblPr/>
              <a:tblGrid>
                <a:gridCol w="208280">
                  <a:extLst>
                    <a:ext uri="{9D8B030D-6E8A-4147-A177-3AD203B41FA5}">
                      <a16:colId xmlns:a16="http://schemas.microsoft.com/office/drawing/2014/main" xmlns="" val="20000"/>
                    </a:ext>
                  </a:extLst>
                </a:gridCol>
              </a:tblGrid>
              <a:tr h="654756">
                <a:tc>
                  <a:txBody>
                    <a:bodyPr/>
                    <a:lstStyle/>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10000"/>
                  </a:ext>
                </a:extLst>
              </a:tr>
            </a:tbl>
          </a:graphicData>
        </a:graphic>
      </p:graphicFrame>
      <p:graphicFrame>
        <p:nvGraphicFramePr>
          <p:cNvPr id="4194313" name="Table 7"/>
          <p:cNvGraphicFramePr>
            <a:graphicFrameLocks noGrp="1"/>
          </p:cNvGraphicFramePr>
          <p:nvPr/>
        </p:nvGraphicFramePr>
        <p:xfrm>
          <a:off x="914400" y="4837500"/>
          <a:ext cx="10453511" cy="536010"/>
        </p:xfrm>
        <a:graphic>
          <a:graphicData uri="http://schemas.openxmlformats.org/drawingml/2006/table">
            <a:tbl>
              <a:tblPr/>
              <a:tblGrid>
                <a:gridCol w="10453511">
                  <a:extLst>
                    <a:ext uri="{9D8B030D-6E8A-4147-A177-3AD203B41FA5}">
                      <a16:colId xmlns:a16="http://schemas.microsoft.com/office/drawing/2014/main" xmlns="" val="20000"/>
                    </a:ext>
                  </a:extLst>
                </a:gridCol>
              </a:tblGrid>
              <a:tr h="536010">
                <a:tc>
                  <a:txBody>
                    <a:bodyPr/>
                    <a:lstStyle/>
                    <a:p>
                      <a:r>
                        <a:rPr lang="en-US" dirty="0"/>
                        <a:t>Cocaine                                                                                       medium</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accent1">
                        <a:lumMod val="20000"/>
                        <a:lumOff val="80000"/>
                      </a:schemeClr>
                    </a:solidFill>
                  </a:tcPr>
                </a:tc>
                <a:extLst>
                  <a:ext uri="{0D108BD9-81ED-4DB2-BD59-A6C34878D82A}">
                    <a16:rowId xmlns:a16="http://schemas.microsoft.com/office/drawing/2014/main" xmlns="" val="10000"/>
                  </a:ext>
                </a:extLst>
              </a:tr>
            </a:tbl>
          </a:graphicData>
        </a:graphic>
      </p:graphicFrame>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65" name="Title 1"/>
          <p:cNvSpPr>
            <a:spLocks noGrp="1"/>
          </p:cNvSpPr>
          <p:nvPr>
            <p:ph type="title"/>
          </p:nvPr>
        </p:nvSpPr>
        <p:spPr/>
        <p:txBody>
          <a:bodyPr/>
          <a:lstStyle/>
          <a:p>
            <a:r>
              <a:rPr lang="en-US" dirty="0"/>
              <a:t>Neuromuscular agents</a:t>
            </a:r>
          </a:p>
        </p:txBody>
      </p:sp>
      <p:sp>
        <p:nvSpPr>
          <p:cNvPr id="1049166" name="Content Placeholder 2"/>
          <p:cNvSpPr>
            <a:spLocks noGrp="1"/>
          </p:cNvSpPr>
          <p:nvPr>
            <p:ph idx="1"/>
          </p:nvPr>
        </p:nvSpPr>
        <p:spPr/>
        <p:txBody>
          <a:bodyPr/>
          <a:lstStyle/>
          <a:p>
            <a:pPr marL="0" indent="0">
              <a:buNone/>
            </a:pPr>
            <a:r>
              <a:rPr lang="en-US" dirty="0"/>
              <a:t>The action of  non depolarizing muscle relaxant is  antagonized, once muscle paralysis is no longer desired with an acetylcholinesterase inhibitor such as </a:t>
            </a:r>
            <a:r>
              <a:rPr lang="en-US" b="1" dirty="0"/>
              <a:t>neostigmine</a:t>
            </a:r>
            <a:r>
              <a:rPr lang="en-US" dirty="0"/>
              <a:t> or </a:t>
            </a:r>
            <a:r>
              <a:rPr lang="en-US" b="1" dirty="0"/>
              <a:t>edrophonium</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67" name="Title 1"/>
          <p:cNvSpPr>
            <a:spLocks noGrp="1"/>
          </p:cNvSpPr>
          <p:nvPr>
            <p:ph type="title"/>
          </p:nvPr>
        </p:nvSpPr>
        <p:spPr/>
        <p:txBody>
          <a:bodyPr/>
          <a:lstStyle/>
          <a:p>
            <a:r>
              <a:rPr lang="en-US" b="1" dirty="0"/>
              <a:t>Skeletal muscle relaxants</a:t>
            </a:r>
          </a:p>
        </p:txBody>
      </p:sp>
      <p:sp>
        <p:nvSpPr>
          <p:cNvPr id="1049168" name="Content Placeholder 5"/>
          <p:cNvSpPr>
            <a:spLocks noGrp="1"/>
          </p:cNvSpPr>
          <p:nvPr>
            <p:ph idx="1"/>
          </p:nvPr>
        </p:nvSpPr>
        <p:spPr/>
        <p:txBody>
          <a:bodyPr>
            <a:normAutofit fontScale="92500" lnSpcReduction="10000"/>
          </a:bodyPr>
          <a:lstStyle/>
          <a:p>
            <a:pPr marL="0" indent="0">
              <a:buNone/>
            </a:pPr>
            <a:r>
              <a:rPr lang="en-US" b="1" dirty="0"/>
              <a:t>Succinylcholine </a:t>
            </a:r>
          </a:p>
          <a:p>
            <a:r>
              <a:rPr lang="en-US" dirty="0"/>
              <a:t> Succinylcholine mimics ACh by binding with cholinergic receptors at the neuromuscular junction. This agent fills the cholinergic receptors, preventing ACh from binding with them, and causes sustained depolarization of the muscle, resulting in muscle paralysis. </a:t>
            </a:r>
          </a:p>
          <a:p>
            <a:pPr marL="0" indent="0">
              <a:buNone/>
            </a:pPr>
            <a:r>
              <a:rPr lang="en-US" dirty="0"/>
              <a:t> </a:t>
            </a:r>
            <a:r>
              <a:rPr lang="en-US" b="1" dirty="0"/>
              <a:t>Reversal agent: </a:t>
            </a:r>
            <a:r>
              <a:rPr lang="en-US" dirty="0"/>
              <a:t>Pseudo cholinesterase enzyme</a:t>
            </a:r>
          </a:p>
          <a:p>
            <a:r>
              <a:rPr lang="en-US" dirty="0"/>
              <a:t> </a:t>
            </a:r>
            <a:r>
              <a:rPr lang="en-US" b="1" dirty="0"/>
              <a:t>Pancuronium, atracurium, vecuronium </a:t>
            </a:r>
          </a:p>
          <a:p>
            <a:r>
              <a:rPr lang="en-US" dirty="0"/>
              <a:t> These agents block ACh from binding with cholinergic receptors at the motor end plate. Muscle paralysis occurs because of inhibited nerve depolarization and skeletal muscle contraction. </a:t>
            </a:r>
          </a:p>
          <a:p>
            <a:r>
              <a:rPr lang="en-US" dirty="0"/>
              <a:t> </a:t>
            </a:r>
            <a:r>
              <a:rPr lang="en-US" b="1" dirty="0"/>
              <a:t>Reversal agent: </a:t>
            </a:r>
            <a:r>
              <a:rPr lang="en-US" dirty="0"/>
              <a:t>Neostigmine (Prostigmin)</a:t>
            </a:r>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69" name="Title 1"/>
          <p:cNvSpPr>
            <a:spLocks noGrp="1"/>
          </p:cNvSpPr>
          <p:nvPr>
            <p:ph type="title"/>
          </p:nvPr>
        </p:nvSpPr>
        <p:spPr/>
        <p:txBody>
          <a:bodyPr/>
          <a:lstStyle/>
          <a:p>
            <a:r>
              <a:rPr lang="en-US" dirty="0"/>
              <a:t>                      </a:t>
            </a:r>
            <a:r>
              <a:rPr lang="en-US" b="1" dirty="0"/>
              <a:t>General anesthetics</a:t>
            </a:r>
          </a:p>
        </p:txBody>
      </p:sp>
      <p:sp>
        <p:nvSpPr>
          <p:cNvPr id="1049170" name="Content Placeholder 2"/>
          <p:cNvSpPr>
            <a:spLocks noGrp="1"/>
          </p:cNvSpPr>
          <p:nvPr>
            <p:ph idx="1"/>
          </p:nvPr>
        </p:nvSpPr>
        <p:spPr/>
        <p:txBody>
          <a:bodyPr/>
          <a:lstStyle/>
          <a:p>
            <a:r>
              <a:rPr lang="en-US" dirty="0"/>
              <a:t>General anesthetics depress the CNS sufficiently to permit surgery and other noxious or unpleasant procedures. </a:t>
            </a:r>
          </a:p>
          <a:p>
            <a:r>
              <a:rPr lang="en-US" dirty="0"/>
              <a:t>Gas have a low therapeutic indices and are require great care in administration.</a:t>
            </a:r>
          </a:p>
          <a:p>
            <a:r>
              <a:rPr lang="en-US" dirty="0"/>
              <a:t>The consideration of patients age, associated medical condition and medication use is important. </a:t>
            </a:r>
          </a:p>
          <a:p>
            <a:r>
              <a:rPr lang="en-US" dirty="0"/>
              <a:t>The physiological state induced by general anesthesia include; </a:t>
            </a:r>
            <a:r>
              <a:rPr lang="en-US" b="1" dirty="0"/>
              <a:t>analgesia</a:t>
            </a:r>
            <a:r>
              <a:rPr lang="en-US" dirty="0"/>
              <a:t>, </a:t>
            </a:r>
            <a:r>
              <a:rPr lang="en-US" b="1" dirty="0"/>
              <a:t>amnesia, loss of consciousness</a:t>
            </a:r>
            <a:r>
              <a:rPr lang="en-US" dirty="0"/>
              <a:t>, inhibition of s</a:t>
            </a:r>
            <a:r>
              <a:rPr lang="en-US" b="1" dirty="0"/>
              <a:t>ensory </a:t>
            </a:r>
            <a:r>
              <a:rPr lang="en-US" dirty="0"/>
              <a:t>and </a:t>
            </a:r>
            <a:r>
              <a:rPr lang="en-US" b="1" dirty="0"/>
              <a:t>autonomic reflexes</a:t>
            </a:r>
            <a:r>
              <a:rPr lang="en-US" dirty="0"/>
              <a:t>, and </a:t>
            </a:r>
            <a:r>
              <a:rPr lang="en-US" b="1" dirty="0"/>
              <a:t>skeletal muscle relaxation.</a:t>
            </a: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71" name="Title 1"/>
          <p:cNvSpPr>
            <a:spLocks noGrp="1"/>
          </p:cNvSpPr>
          <p:nvPr>
            <p:ph type="title"/>
          </p:nvPr>
        </p:nvSpPr>
        <p:spPr>
          <a:xfrm>
            <a:off x="838200" y="342547"/>
            <a:ext cx="10515600" cy="1325563"/>
          </a:xfrm>
        </p:spPr>
        <p:txBody>
          <a:bodyPr/>
          <a:lstStyle/>
          <a:p>
            <a:r>
              <a:rPr lang="en-US" b="1" dirty="0"/>
              <a:t>a)Parenteral anesthetics</a:t>
            </a:r>
          </a:p>
        </p:txBody>
      </p:sp>
      <p:sp>
        <p:nvSpPr>
          <p:cNvPr id="1049172" name="Content Placeholder 2"/>
          <p:cNvSpPr>
            <a:spLocks noGrp="1"/>
          </p:cNvSpPr>
          <p:nvPr>
            <p:ph idx="1"/>
          </p:nvPr>
        </p:nvSpPr>
        <p:spPr/>
        <p:txBody>
          <a:bodyPr/>
          <a:lstStyle/>
          <a:p>
            <a:pPr marL="0" indent="0">
              <a:buNone/>
            </a:pPr>
            <a:r>
              <a:rPr lang="en-US" b="1" dirty="0"/>
              <a:t>Pharmacokinetic principle</a:t>
            </a:r>
          </a:p>
          <a:p>
            <a:r>
              <a:rPr lang="en-US" dirty="0"/>
              <a:t>After a single intravenous bolus these drugs preferentially partition into the highly perfused and lipophilic tissues of the brain and the spinal cord where they produce anesthesia within a single circulation.</a:t>
            </a:r>
          </a:p>
          <a:p>
            <a:r>
              <a:rPr lang="en-US" dirty="0"/>
              <a:t>Blood levels falls rapidly, resulting in drug redistribution out of the </a:t>
            </a:r>
            <a:r>
              <a:rPr lang="en-US" dirty="0" err="1"/>
              <a:t>cns</a:t>
            </a:r>
            <a:r>
              <a:rPr lang="en-US" dirty="0"/>
              <a:t> back into the blood.</a:t>
            </a:r>
          </a:p>
          <a:p>
            <a:r>
              <a:rPr lang="en-US" dirty="0"/>
              <a:t>The  anesthetics then perfuse into less perfused tissues such as  muscle and viscera , and at a slower rate into the poorly perfused but very hydrophobic adipose tissue.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p:txBody>
          <a:bodyPr/>
          <a:lstStyle/>
          <a:p>
            <a:r>
              <a:rPr lang="en-US" b="1" dirty="0"/>
              <a:t>Factors to consider when choosing the route of drug administration</a:t>
            </a:r>
          </a:p>
        </p:txBody>
      </p:sp>
      <p:sp>
        <p:nvSpPr>
          <p:cNvPr id="1048669" name="Content Placeholder 2"/>
          <p:cNvSpPr>
            <a:spLocks noGrp="1"/>
          </p:cNvSpPr>
          <p:nvPr>
            <p:ph idx="1"/>
          </p:nvPr>
        </p:nvSpPr>
        <p:spPr/>
        <p:txBody>
          <a:bodyPr/>
          <a:lstStyle/>
          <a:p>
            <a:pPr marL="514350" indent="-514350">
              <a:buFont typeface="+mj-lt"/>
              <a:buAutoNum type="arabicPeriod"/>
            </a:pPr>
            <a:r>
              <a:rPr lang="en-US" dirty="0"/>
              <a:t>The time at which the effect of the drug is required.</a:t>
            </a:r>
          </a:p>
          <a:p>
            <a:pPr marL="514350" indent="-514350">
              <a:buFont typeface="+mj-lt"/>
              <a:buAutoNum type="arabicPeriod"/>
            </a:pPr>
            <a:r>
              <a:rPr lang="en-US" dirty="0"/>
              <a:t>The method most suitable for the drug required.</a:t>
            </a:r>
          </a:p>
          <a:p>
            <a:pPr marL="514350" indent="-514350">
              <a:buFont typeface="+mj-lt"/>
              <a:buAutoNum type="arabicPeriod"/>
            </a:pPr>
            <a:r>
              <a:rPr lang="en-US" dirty="0"/>
              <a:t>The site of drug action.</a:t>
            </a:r>
          </a:p>
          <a:p>
            <a:pPr marL="514350" indent="-514350">
              <a:buFont typeface="+mj-lt"/>
              <a:buAutoNum type="arabicPeriod"/>
            </a:pPr>
            <a:r>
              <a:rPr lang="en-US" dirty="0"/>
              <a:t>Patients status whether conscious or unconscious.</a:t>
            </a:r>
          </a:p>
          <a:p>
            <a:pPr marL="514350" indent="-514350">
              <a:buFont typeface="+mj-lt"/>
              <a:buAutoNum type="arabicPeriod"/>
            </a:pPr>
            <a:r>
              <a:rPr lang="en-US" dirty="0"/>
              <a:t>Desire off the patient.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73" name="Title 1"/>
          <p:cNvSpPr>
            <a:spLocks noGrp="1"/>
          </p:cNvSpPr>
          <p:nvPr>
            <p:ph type="title"/>
          </p:nvPr>
        </p:nvSpPr>
        <p:spPr/>
        <p:txBody>
          <a:bodyPr/>
          <a:lstStyle/>
          <a:p>
            <a:r>
              <a:rPr lang="en-US" b="1" dirty="0">
                <a:solidFill>
                  <a:prstClr val="black"/>
                </a:solidFill>
              </a:rPr>
              <a:t>Parenteral anesthetics</a:t>
            </a:r>
            <a:endParaRPr lang="en-US" b="1" dirty="0"/>
          </a:p>
        </p:txBody>
      </p:sp>
      <p:sp>
        <p:nvSpPr>
          <p:cNvPr id="1049174" name="Content Placeholder 2"/>
          <p:cNvSpPr>
            <a:spLocks noGrp="1"/>
          </p:cNvSpPr>
          <p:nvPr>
            <p:ph idx="1"/>
          </p:nvPr>
        </p:nvSpPr>
        <p:spPr/>
        <p:txBody>
          <a:bodyPr>
            <a:normAutofit/>
          </a:bodyPr>
          <a:lstStyle/>
          <a:p>
            <a:r>
              <a:rPr lang="en-US" b="1" dirty="0"/>
              <a:t>Thiopental </a:t>
            </a:r>
            <a:r>
              <a:rPr lang="en-US" dirty="0"/>
              <a:t>and</a:t>
            </a:r>
            <a:r>
              <a:rPr lang="en-US" b="1" dirty="0"/>
              <a:t> Propofol</a:t>
            </a:r>
            <a:r>
              <a:rPr lang="en-US" dirty="0"/>
              <a:t> are the two most commonly used parenteral agents.</a:t>
            </a:r>
          </a:p>
          <a:p>
            <a:r>
              <a:rPr lang="en-US" b="1" dirty="0"/>
              <a:t>thiopental</a:t>
            </a:r>
            <a:r>
              <a:rPr lang="en-US" dirty="0"/>
              <a:t> has a long established track record of  </a:t>
            </a:r>
            <a:r>
              <a:rPr lang="en-US" b="1" dirty="0"/>
              <a:t>safety.</a:t>
            </a:r>
          </a:p>
          <a:p>
            <a:r>
              <a:rPr lang="en-US" b="1" dirty="0"/>
              <a:t>Propofol</a:t>
            </a:r>
            <a:r>
              <a:rPr lang="en-US" dirty="0"/>
              <a:t> is advantageous for procedures where </a:t>
            </a:r>
            <a:r>
              <a:rPr lang="en-US" b="1" dirty="0"/>
              <a:t>rapid return </a:t>
            </a:r>
            <a:r>
              <a:rPr lang="en-US" dirty="0"/>
              <a:t>to a preoperative mental status is desirable. </a:t>
            </a:r>
          </a:p>
          <a:p>
            <a:r>
              <a:rPr lang="en-US" b="1" dirty="0"/>
              <a:t>Etomidate</a:t>
            </a:r>
            <a:r>
              <a:rPr lang="en-US" dirty="0"/>
              <a:t> usually is reserved for patients at risk for </a:t>
            </a:r>
            <a:r>
              <a:rPr lang="en-US" b="1" dirty="0"/>
              <a:t>hypotension</a:t>
            </a:r>
            <a:r>
              <a:rPr lang="en-US" dirty="0"/>
              <a:t> and /</a:t>
            </a:r>
            <a:r>
              <a:rPr lang="en-US" b="1" dirty="0"/>
              <a:t>myocardial ischemia</a:t>
            </a:r>
          </a:p>
          <a:p>
            <a:r>
              <a:rPr lang="en-US" b="1" dirty="0"/>
              <a:t>Ketamine</a:t>
            </a:r>
            <a:r>
              <a:rPr lang="en-US" dirty="0"/>
              <a:t> is best suited for patients with </a:t>
            </a:r>
            <a:r>
              <a:rPr lang="en-US" b="1" dirty="0"/>
              <a:t>asthma</a:t>
            </a:r>
            <a:r>
              <a:rPr lang="en-US" dirty="0"/>
              <a:t>,</a:t>
            </a:r>
            <a:r>
              <a:rPr lang="en-US" b="1" dirty="0"/>
              <a:t> children </a:t>
            </a:r>
            <a:r>
              <a:rPr lang="en-US" dirty="0"/>
              <a:t>undergoing short ,painful procedures</a:t>
            </a:r>
          </a:p>
          <a:p>
            <a:pPr marL="0" indent="0">
              <a:buNone/>
            </a:pPr>
            <a:endParaRPr lang="en-US" dirty="0"/>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75" name="Title 1"/>
          <p:cNvSpPr>
            <a:spLocks noGrp="1"/>
          </p:cNvSpPr>
          <p:nvPr>
            <p:ph type="title"/>
          </p:nvPr>
        </p:nvSpPr>
        <p:spPr/>
        <p:txBody>
          <a:bodyPr/>
          <a:lstStyle/>
          <a:p>
            <a:r>
              <a:rPr lang="en-US" dirty="0"/>
              <a:t>Pharmacological characteristics of parenteral anesthetics (IV)</a:t>
            </a:r>
          </a:p>
        </p:txBody>
      </p:sp>
      <p:graphicFrame>
        <p:nvGraphicFramePr>
          <p:cNvPr id="4194314" name="Content Placeholder 6"/>
          <p:cNvGraphicFramePr>
            <a:graphicFrameLocks noGrp="1"/>
          </p:cNvGraphicFramePr>
          <p:nvPr>
            <p:ph idx="1"/>
          </p:nvPr>
        </p:nvGraphicFramePr>
        <p:xfrm>
          <a:off x="767644" y="1825625"/>
          <a:ext cx="10586156" cy="4942840"/>
        </p:xfrm>
        <a:graphic>
          <a:graphicData uri="http://schemas.openxmlformats.org/drawingml/2006/table">
            <a:tbl>
              <a:tblPr firstRow="1" bandRow="1">
                <a:tableStyleId>{5C22544A-7EE6-4342-B048-85BDC9FD1C3A}</a:tableStyleId>
              </a:tblPr>
              <a:tblGrid>
                <a:gridCol w="3575756">
                  <a:extLst>
                    <a:ext uri="{9D8B030D-6E8A-4147-A177-3AD203B41FA5}">
                      <a16:colId xmlns:a16="http://schemas.microsoft.com/office/drawing/2014/main" xmlns="" val="20000"/>
                    </a:ext>
                  </a:extLst>
                </a:gridCol>
                <a:gridCol w="3626556">
                  <a:extLst>
                    <a:ext uri="{9D8B030D-6E8A-4147-A177-3AD203B41FA5}">
                      <a16:colId xmlns:a16="http://schemas.microsoft.com/office/drawing/2014/main" xmlns="" val="20001"/>
                    </a:ext>
                  </a:extLst>
                </a:gridCol>
                <a:gridCol w="3383844">
                  <a:extLst>
                    <a:ext uri="{9D8B030D-6E8A-4147-A177-3AD203B41FA5}">
                      <a16:colId xmlns:a16="http://schemas.microsoft.com/office/drawing/2014/main" xmlns="" val="20002"/>
                    </a:ext>
                  </a:extLst>
                </a:gridCol>
              </a:tblGrid>
              <a:tr h="370840">
                <a:tc>
                  <a:txBody>
                    <a:bodyPr/>
                    <a:lstStyle/>
                    <a:p>
                      <a:r>
                        <a:rPr lang="en-US" dirty="0"/>
                        <a:t>DRUG</a:t>
                      </a:r>
                    </a:p>
                  </a:txBody>
                  <a:tcPr/>
                </a:tc>
                <a:tc>
                  <a:txBody>
                    <a:bodyPr/>
                    <a:lstStyle/>
                    <a:p>
                      <a:r>
                        <a:rPr lang="en-US" dirty="0"/>
                        <a:t>INDUCTION AND RECOVERY</a:t>
                      </a:r>
                    </a:p>
                  </a:txBody>
                  <a:tcPr/>
                </a:tc>
                <a:tc>
                  <a:txBody>
                    <a:bodyPr/>
                    <a:lstStyle/>
                    <a:p>
                      <a:r>
                        <a:rPr lang="en-US" dirty="0"/>
                        <a:t>COMMENTS</a:t>
                      </a:r>
                    </a:p>
                  </a:txBody>
                  <a:tcPr/>
                </a:tc>
                <a:extLst>
                  <a:ext uri="{0D108BD9-81ED-4DB2-BD59-A6C34878D82A}">
                    <a16:rowId xmlns:a16="http://schemas.microsoft.com/office/drawing/2014/main" xmlns="" val="10000"/>
                  </a:ext>
                </a:extLst>
              </a:tr>
              <a:tr h="370840">
                <a:tc>
                  <a:txBody>
                    <a:bodyPr/>
                    <a:lstStyle/>
                    <a:p>
                      <a:r>
                        <a:rPr lang="en-US" sz="1600" dirty="0"/>
                        <a:t>etomidate</a:t>
                      </a:r>
                    </a:p>
                  </a:txBody>
                  <a:tcPr/>
                </a:tc>
                <a:tc>
                  <a:txBody>
                    <a:bodyPr/>
                    <a:lstStyle/>
                    <a:p>
                      <a:r>
                        <a:rPr lang="en-US" sz="1600" dirty="0"/>
                        <a:t>Rapid onset and moderate fast recovery</a:t>
                      </a:r>
                    </a:p>
                  </a:txBody>
                  <a:tcPr/>
                </a:tc>
                <a:tc>
                  <a:txBody>
                    <a:bodyPr/>
                    <a:lstStyle/>
                    <a:p>
                      <a:r>
                        <a:rPr lang="en-US" sz="1400" dirty="0"/>
                        <a:t>Provides cardiovascular stability, causes decreased steroidal genesis and involuntary muscle movement</a:t>
                      </a:r>
                    </a:p>
                  </a:txBody>
                  <a:tcPr/>
                </a:tc>
                <a:extLst>
                  <a:ext uri="{0D108BD9-81ED-4DB2-BD59-A6C34878D82A}">
                    <a16:rowId xmlns:a16="http://schemas.microsoft.com/office/drawing/2014/main" xmlns="" val="10001"/>
                  </a:ext>
                </a:extLst>
              </a:tr>
              <a:tr h="370840">
                <a:tc>
                  <a:txBody>
                    <a:bodyPr/>
                    <a:lstStyle/>
                    <a:p>
                      <a:r>
                        <a:rPr lang="en-US" sz="1600" dirty="0"/>
                        <a:t>ketamine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600" b="0" i="0" u="none" strike="noStrike" kern="1200" cap="none" spc="0" normalizeH="0" baseline="0" noProof="0" dirty="0">
                          <a:ln>
                            <a:noFill/>
                          </a:ln>
                          <a:solidFill>
                            <a:prstClr val="black"/>
                          </a:solidFill>
                          <a:effectLst/>
                          <a:uLnTx/>
                          <a:uFillTx/>
                          <a:latin typeface="+mn-lt"/>
                          <a:ea typeface="+mn-ea"/>
                          <a:cs typeface="+mn-cs"/>
                        </a:rPr>
                        <a:t>Moderate onset and recovery</a:t>
                      </a:r>
                    </a:p>
                    <a:p>
                      <a:endParaRPr lang="en-US" sz="1600" dirty="0"/>
                    </a:p>
                  </a:txBody>
                  <a:tcPr/>
                </a:tc>
                <a:tc>
                  <a:txBody>
                    <a:bodyPr/>
                    <a:lstStyle/>
                    <a:p>
                      <a:r>
                        <a:rPr lang="en-US" sz="1400" dirty="0"/>
                        <a:t>Causes cardiovascular stimulation, increase cerebral blood flow </a:t>
                      </a:r>
                      <a:r>
                        <a:rPr kumimoji="0" lang="en-US" sz="1400" b="0" i="0" u="none" strike="noStrike" kern="1200" cap="none" spc="0" normalizeH="0" baseline="0" noProof="0" dirty="0">
                          <a:ln>
                            <a:noFill/>
                          </a:ln>
                          <a:solidFill>
                            <a:prstClr val="black"/>
                          </a:solidFill>
                          <a:effectLst/>
                          <a:uLnTx/>
                          <a:uFillTx/>
                          <a:latin typeface="+mn-lt"/>
                          <a:ea typeface="+mn-ea"/>
                          <a:cs typeface="+mn-cs"/>
                        </a:rPr>
                        <a:t>and emergence reaction that impair recovery</a:t>
                      </a:r>
                      <a:endParaRPr lang="en-US" sz="1400" dirty="0"/>
                    </a:p>
                  </a:txBody>
                  <a:tcPr/>
                </a:tc>
                <a:extLst>
                  <a:ext uri="{0D108BD9-81ED-4DB2-BD59-A6C34878D82A}">
                    <a16:rowId xmlns:a16="http://schemas.microsoft.com/office/drawing/2014/main" xmlns="" val="10002"/>
                  </a:ext>
                </a:extLst>
              </a:tr>
              <a:tr h="370840">
                <a:tc>
                  <a:txBody>
                    <a:bodyPr/>
                    <a:lstStyle/>
                    <a:p>
                      <a:r>
                        <a:rPr lang="en-US" sz="1600" dirty="0"/>
                        <a:t>midazolam</a:t>
                      </a:r>
                    </a:p>
                  </a:txBody>
                  <a:tcPr/>
                </a:tc>
                <a:tc>
                  <a:txBody>
                    <a:bodyPr/>
                    <a:lstStyle/>
                    <a:p>
                      <a:r>
                        <a:rPr kumimoji="0" lang="en-US" sz="1600" b="0" i="0" u="none" strike="noStrike" kern="1200" cap="none" spc="0" normalizeH="0" baseline="0" noProof="0" dirty="0">
                          <a:ln>
                            <a:noFill/>
                          </a:ln>
                          <a:solidFill>
                            <a:prstClr val="black"/>
                          </a:solidFill>
                          <a:effectLst/>
                          <a:uLnTx/>
                          <a:uFillTx/>
                          <a:latin typeface="+mn-lt"/>
                          <a:ea typeface="+mn-ea"/>
                          <a:cs typeface="+mn-cs"/>
                        </a:rPr>
                        <a:t>Slow onset and recovery; flumazenil reversal available</a:t>
                      </a:r>
                      <a:endParaRPr lang="en-US" sz="1600" dirty="0"/>
                    </a:p>
                  </a:txBody>
                  <a:tcPr/>
                </a:tc>
                <a:tc>
                  <a:txBody>
                    <a:bodyPr/>
                    <a:lstStyle/>
                    <a:p>
                      <a:r>
                        <a:rPr lang="en-US" sz="1400" dirty="0"/>
                        <a:t>Provides cardiovascular stability and marked amnesia, used in balanced anesthesia and conscious sedation.</a:t>
                      </a:r>
                    </a:p>
                  </a:txBody>
                  <a:tcPr/>
                </a:tc>
                <a:extLst>
                  <a:ext uri="{0D108BD9-81ED-4DB2-BD59-A6C34878D82A}">
                    <a16:rowId xmlns:a16="http://schemas.microsoft.com/office/drawing/2014/main" xmlns="" val="10003"/>
                  </a:ext>
                </a:extLst>
              </a:tr>
              <a:tr h="370840">
                <a:tc>
                  <a:txBody>
                    <a:bodyPr/>
                    <a:lstStyle/>
                    <a:p>
                      <a:r>
                        <a:rPr lang="en-US" sz="1600" dirty="0"/>
                        <a:t>Propofol</a:t>
                      </a:r>
                    </a:p>
                  </a:txBody>
                  <a:tcPr/>
                </a:tc>
                <a:tc>
                  <a:txBody>
                    <a:bodyPr/>
                    <a:lstStyle/>
                    <a:p>
                      <a:r>
                        <a:rPr lang="en-US" sz="1600" dirty="0"/>
                        <a:t>Rapid onset and recovery</a:t>
                      </a:r>
                    </a:p>
                  </a:txBody>
                  <a:tcPr/>
                </a:tc>
                <a:tc>
                  <a:txBody>
                    <a:bodyPr/>
                    <a:lstStyle/>
                    <a:p>
                      <a:r>
                        <a:rPr lang="en-US" sz="1400" dirty="0"/>
                        <a:t>Used in induction and maintenance can cause hypotension ,has useful antiemetic action.</a:t>
                      </a:r>
                    </a:p>
                  </a:txBody>
                  <a:tcPr/>
                </a:tc>
                <a:extLst>
                  <a:ext uri="{0D108BD9-81ED-4DB2-BD59-A6C34878D82A}">
                    <a16:rowId xmlns:a16="http://schemas.microsoft.com/office/drawing/2014/main" xmlns="" val="10004"/>
                  </a:ext>
                </a:extLst>
              </a:tr>
              <a:tr h="370840">
                <a:tc>
                  <a:txBody>
                    <a:bodyPr/>
                    <a:lstStyle/>
                    <a:p>
                      <a:r>
                        <a:rPr lang="en-US" sz="1600" dirty="0"/>
                        <a:t>thiopental</a:t>
                      </a:r>
                    </a:p>
                  </a:txBody>
                  <a:tcPr/>
                </a:tc>
                <a:tc>
                  <a:txBody>
                    <a:bodyPr/>
                    <a:lstStyle/>
                    <a:p>
                      <a:r>
                        <a:rPr lang="en-US" sz="1600" dirty="0"/>
                        <a:t>Rapid onset and recovery (bolus dose) slow recovery following infusion.</a:t>
                      </a:r>
                    </a:p>
                  </a:txBody>
                  <a:tcPr/>
                </a:tc>
                <a:tc>
                  <a:txBody>
                    <a:bodyPr/>
                    <a:lstStyle/>
                    <a:p>
                      <a:r>
                        <a:rPr lang="en-US" sz="1600" dirty="0"/>
                        <a:t>Standard induction agent, causes cardiovascular depression, avoid in porphyria's </a:t>
                      </a:r>
                    </a:p>
                  </a:txBody>
                  <a:tcPr/>
                </a:tc>
                <a:extLst>
                  <a:ext uri="{0D108BD9-81ED-4DB2-BD59-A6C34878D82A}">
                    <a16:rowId xmlns:a16="http://schemas.microsoft.com/office/drawing/2014/main" xmlns="" val="10005"/>
                  </a:ext>
                </a:extLst>
              </a:tr>
              <a:tr h="370840">
                <a:tc>
                  <a:txBody>
                    <a:bodyPr/>
                    <a:lstStyle/>
                    <a:p>
                      <a:r>
                        <a:rPr lang="en-US" sz="1600" dirty="0"/>
                        <a:t>fentanyl</a:t>
                      </a:r>
                    </a:p>
                  </a:txBody>
                  <a:tcPr/>
                </a:tc>
                <a:tc>
                  <a:txBody>
                    <a:bodyPr/>
                    <a:lstStyle/>
                    <a:p>
                      <a:r>
                        <a:rPr lang="en-US" sz="1600" dirty="0"/>
                        <a:t>Slow onset and recovery.</a:t>
                      </a:r>
                    </a:p>
                    <a:p>
                      <a:r>
                        <a:rPr lang="en-US" sz="1600" dirty="0"/>
                        <a:t>Naloxone reversal available</a:t>
                      </a:r>
                    </a:p>
                  </a:txBody>
                  <a:tcPr/>
                </a:tc>
                <a:tc>
                  <a:txBody>
                    <a:bodyPr/>
                    <a:lstStyle/>
                    <a:p>
                      <a:r>
                        <a:rPr lang="en-US" sz="1600" dirty="0"/>
                        <a:t> opioid used in balanced anesthesia and conscious sedation produces marked analgesia</a:t>
                      </a:r>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76" name="Title 1"/>
          <p:cNvSpPr>
            <a:spLocks noGrp="1"/>
          </p:cNvSpPr>
          <p:nvPr>
            <p:ph type="title"/>
          </p:nvPr>
        </p:nvSpPr>
        <p:spPr/>
        <p:txBody>
          <a:bodyPr/>
          <a:lstStyle/>
          <a:p>
            <a:r>
              <a:rPr lang="en-US" dirty="0"/>
              <a:t>                   Inhalation anesthetics</a:t>
            </a:r>
          </a:p>
        </p:txBody>
      </p:sp>
      <p:sp>
        <p:nvSpPr>
          <p:cNvPr id="1049177" name="Content Placeholder 2"/>
          <p:cNvSpPr>
            <a:spLocks noGrp="1"/>
          </p:cNvSpPr>
          <p:nvPr>
            <p:ph idx="1"/>
          </p:nvPr>
        </p:nvSpPr>
        <p:spPr/>
        <p:txBody>
          <a:bodyPr>
            <a:normAutofit lnSpcReduction="10000"/>
          </a:bodyPr>
          <a:lstStyle/>
          <a:p>
            <a:r>
              <a:rPr lang="en-US" dirty="0"/>
              <a:t>They have a low safety margin.</a:t>
            </a:r>
          </a:p>
          <a:p>
            <a:r>
              <a:rPr lang="en-US" dirty="0"/>
              <a:t>The selection of inhalation anesthetic is often marching a patient pathophysiology with drug side effects.</a:t>
            </a:r>
          </a:p>
          <a:p>
            <a:r>
              <a:rPr lang="en-US" dirty="0"/>
              <a:t>The inhalation anesthetics also vary widely in their physical properties, which govern the pharmacokinetics of the inhalation agents</a:t>
            </a:r>
          </a:p>
          <a:p>
            <a:r>
              <a:rPr lang="en-US" dirty="0"/>
              <a:t>They produce a rapid induction of anesthesia and a rapid recovery following discontinuation. </a:t>
            </a:r>
          </a:p>
          <a:p>
            <a:r>
              <a:rPr lang="en-US" dirty="0"/>
              <a:t>Examples are: </a:t>
            </a:r>
            <a:r>
              <a:rPr lang="en-US" b="1" dirty="0"/>
              <a:t>nitrous oxide, halothane,</a:t>
            </a:r>
            <a:r>
              <a:rPr lang="en-US" dirty="0"/>
              <a:t> desflurane, sevoflurane, enflurane,  and methoxyflurane.</a:t>
            </a:r>
          </a:p>
        </p:txBody>
      </p:sp>
    </p:spTree>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78" name="Title 1"/>
          <p:cNvSpPr>
            <a:spLocks noGrp="1"/>
          </p:cNvSpPr>
          <p:nvPr>
            <p:ph type="title"/>
          </p:nvPr>
        </p:nvSpPr>
        <p:spPr/>
        <p:txBody>
          <a:bodyPr/>
          <a:lstStyle/>
          <a:p>
            <a:r>
              <a:rPr lang="en-US" dirty="0"/>
              <a:t>Side effect of anesthetics</a:t>
            </a:r>
          </a:p>
        </p:txBody>
      </p:sp>
      <p:sp>
        <p:nvSpPr>
          <p:cNvPr id="1049179" name="Content Placeholder 2"/>
          <p:cNvSpPr>
            <a:spLocks noGrp="1"/>
          </p:cNvSpPr>
          <p:nvPr>
            <p:ph idx="1"/>
          </p:nvPr>
        </p:nvSpPr>
        <p:spPr/>
        <p:txBody>
          <a:bodyPr/>
          <a:lstStyle/>
          <a:p>
            <a:r>
              <a:rPr lang="en-US" dirty="0"/>
              <a:t>Hemodynamic effect e.g. decrease in systemic arteria  BP.</a:t>
            </a:r>
          </a:p>
          <a:p>
            <a:r>
              <a:rPr lang="en-US" dirty="0"/>
              <a:t> respiratory effects; elimination of both ventilatory drive and reflex that maintain airway patency, gag reflex is lost, no cough stimulus, lower esophageal sphincter tone is reduced.</a:t>
            </a:r>
          </a:p>
          <a:p>
            <a:r>
              <a:rPr lang="en-US" dirty="0"/>
              <a:t>Hypothermia, nausea and vomiting.</a:t>
            </a:r>
          </a:p>
        </p:txBody>
      </p:sp>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80" name="Title 1"/>
          <p:cNvSpPr>
            <a:spLocks noGrp="1"/>
          </p:cNvSpPr>
          <p:nvPr>
            <p:ph type="title"/>
          </p:nvPr>
        </p:nvSpPr>
        <p:spPr/>
        <p:txBody>
          <a:bodyPr/>
          <a:lstStyle/>
          <a:p>
            <a:pPr lvl="0">
              <a:spcBef>
                <a:spcPts val="1000"/>
              </a:spcBef>
            </a:pPr>
            <a:r>
              <a:rPr lang="en-US" sz="2800" b="1" dirty="0">
                <a:solidFill>
                  <a:prstClr val="black"/>
                </a:solidFill>
                <a:latin typeface="Calibri" panose="020F0502020204030204"/>
                <a:ea typeface="+mn-ea"/>
                <a:cs typeface="+mn-cs"/>
              </a:rPr>
              <a:t>Other emergence Postoperative effects</a:t>
            </a:r>
            <a:br>
              <a:rPr lang="en-US" sz="2800" b="1" dirty="0">
                <a:solidFill>
                  <a:prstClr val="black"/>
                </a:solidFill>
                <a:latin typeface="Calibri" panose="020F0502020204030204"/>
                <a:ea typeface="+mn-ea"/>
                <a:cs typeface="+mn-cs"/>
              </a:rPr>
            </a:br>
            <a:endParaRPr lang="en-US" dirty="0"/>
          </a:p>
        </p:txBody>
      </p:sp>
      <p:sp>
        <p:nvSpPr>
          <p:cNvPr id="1049181" name="Content Placeholder 2"/>
          <p:cNvSpPr>
            <a:spLocks noGrp="1"/>
          </p:cNvSpPr>
          <p:nvPr>
            <p:ph idx="1"/>
          </p:nvPr>
        </p:nvSpPr>
        <p:spPr/>
        <p:txBody>
          <a:bodyPr>
            <a:normAutofit fontScale="85000" lnSpcReduction="20000"/>
          </a:bodyPr>
          <a:lstStyle/>
          <a:p>
            <a:r>
              <a:rPr lang="en-US" dirty="0">
                <a:solidFill>
                  <a:prstClr val="black"/>
                </a:solidFill>
              </a:rPr>
              <a:t>Hypotension and tachycardia,</a:t>
            </a:r>
          </a:p>
          <a:p>
            <a:r>
              <a:rPr lang="en-US" dirty="0">
                <a:solidFill>
                  <a:prstClr val="black"/>
                </a:solidFill>
              </a:rPr>
              <a:t> myocardial ischemia,</a:t>
            </a:r>
          </a:p>
          <a:p>
            <a:r>
              <a:rPr lang="en-US" dirty="0">
                <a:solidFill>
                  <a:prstClr val="black"/>
                </a:solidFill>
              </a:rPr>
              <a:t> post anesthesia shivering, (give small dose of </a:t>
            </a:r>
            <a:r>
              <a:rPr lang="en-US" b="1" dirty="0">
                <a:solidFill>
                  <a:prstClr val="black"/>
                </a:solidFill>
              </a:rPr>
              <a:t>meperidine </a:t>
            </a:r>
            <a:r>
              <a:rPr lang="en-US" dirty="0">
                <a:solidFill>
                  <a:prstClr val="black"/>
                </a:solidFill>
              </a:rPr>
              <a:t>12 mg lowers the shivering triggers temperature.</a:t>
            </a:r>
          </a:p>
          <a:p>
            <a:r>
              <a:rPr lang="en-US" dirty="0">
                <a:solidFill>
                  <a:prstClr val="black"/>
                </a:solidFill>
              </a:rPr>
              <a:t>Airway obstruction</a:t>
            </a:r>
          </a:p>
          <a:p>
            <a:r>
              <a:rPr lang="en-US" dirty="0">
                <a:solidFill>
                  <a:prstClr val="black"/>
                </a:solidFill>
              </a:rPr>
              <a:t>Respiratory suppression</a:t>
            </a:r>
          </a:p>
          <a:p>
            <a:r>
              <a:rPr lang="en-US" dirty="0">
                <a:solidFill>
                  <a:prstClr val="black"/>
                </a:solidFill>
              </a:rPr>
              <a:t>Hypoxemia may occur</a:t>
            </a:r>
          </a:p>
          <a:p>
            <a:r>
              <a:rPr lang="en-US" dirty="0">
                <a:solidFill>
                  <a:prstClr val="black"/>
                </a:solidFill>
              </a:rPr>
              <a:t>Negative pressure pulmonary edema may occur due to strong inspiratory efforts against a closed glottis </a:t>
            </a:r>
          </a:p>
          <a:p>
            <a:r>
              <a:rPr lang="en-US" dirty="0">
                <a:solidFill>
                  <a:prstClr val="black"/>
                </a:solidFill>
              </a:rPr>
              <a:t>pain control can be complicated</a:t>
            </a:r>
          </a:p>
          <a:p>
            <a:r>
              <a:rPr lang="en-US" dirty="0">
                <a:solidFill>
                  <a:prstClr val="black"/>
                </a:solidFill>
              </a:rPr>
              <a:t>These emergence phenomena can be greatly reduced when opioids are employed as part of the intraoperative regimen</a:t>
            </a:r>
          </a:p>
          <a:p>
            <a:endParaRPr lang="en-US" dirty="0"/>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82" name="Title 1"/>
          <p:cNvSpPr>
            <a:spLocks noGrp="1"/>
          </p:cNvSpPr>
          <p:nvPr>
            <p:ph type="title"/>
          </p:nvPr>
        </p:nvSpPr>
        <p:spPr>
          <a:xfrm>
            <a:off x="880532" y="365125"/>
            <a:ext cx="10473267" cy="1325563"/>
          </a:xfrm>
        </p:spPr>
        <p:txBody>
          <a:bodyPr/>
          <a:lstStyle/>
          <a:p>
            <a:r>
              <a:rPr lang="en-US" dirty="0"/>
              <a:t>                      CVS: </a:t>
            </a:r>
            <a:r>
              <a:rPr lang="en-US" b="1" dirty="0"/>
              <a:t>DIURETICS</a:t>
            </a:r>
          </a:p>
        </p:txBody>
      </p:sp>
      <p:sp>
        <p:nvSpPr>
          <p:cNvPr id="1049183" name="Content Placeholder 2"/>
          <p:cNvSpPr>
            <a:spLocks noGrp="1"/>
          </p:cNvSpPr>
          <p:nvPr>
            <p:ph idx="1"/>
          </p:nvPr>
        </p:nvSpPr>
        <p:spPr/>
        <p:txBody>
          <a:bodyPr/>
          <a:lstStyle/>
          <a:p>
            <a:r>
              <a:rPr lang="en-US" dirty="0"/>
              <a:t>Diuretics are drugs that increase the rate of urine flow; clinically useful diuretics also increase the rate of excretion of sodium and accompanying</a:t>
            </a:r>
            <a:r>
              <a:rPr lang="en-US" dirty="0">
                <a:solidFill>
                  <a:prstClr val="black"/>
                </a:solidFill>
              </a:rPr>
              <a:t> anion chloride.</a:t>
            </a:r>
            <a:endParaRPr lang="en-US" dirty="0"/>
          </a:p>
          <a:p>
            <a:r>
              <a:rPr lang="en-US" dirty="0"/>
              <a:t>Most clinical application of diuretics aim to reduce extracellular fluid volume by decreasing total sodium chloride volume.</a:t>
            </a:r>
          </a:p>
          <a:p>
            <a:r>
              <a:rPr lang="en-US" dirty="0"/>
              <a:t>diuretics alter excretion of sodium and also may modify handling   of other cations(potassium, hydrogen and magnesium)  anions (chloride, bicarbonate, hydrogen phosphate ), and uric acid </a:t>
            </a:r>
          </a:p>
        </p:txBody>
      </p:sp>
    </p:spTree>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84" name="Title 1"/>
          <p:cNvSpPr>
            <a:spLocks noGrp="1"/>
          </p:cNvSpPr>
          <p:nvPr>
            <p:ph type="title"/>
          </p:nvPr>
        </p:nvSpPr>
        <p:spPr/>
        <p:txBody>
          <a:bodyPr/>
          <a:lstStyle/>
          <a:p>
            <a:r>
              <a:rPr lang="en-US" b="1" dirty="0"/>
              <a:t>Clinical pharmacology of diuretics</a:t>
            </a:r>
          </a:p>
        </p:txBody>
      </p:sp>
      <p:sp>
        <p:nvSpPr>
          <p:cNvPr id="1049185" name="Content Placeholder 2"/>
          <p:cNvSpPr>
            <a:spLocks noGrp="1"/>
          </p:cNvSpPr>
          <p:nvPr>
            <p:ph idx="1"/>
          </p:nvPr>
        </p:nvSpPr>
        <p:spPr/>
        <p:txBody>
          <a:bodyPr>
            <a:normAutofit fontScale="92500" lnSpcReduction="10000"/>
          </a:bodyPr>
          <a:lstStyle/>
          <a:p>
            <a:r>
              <a:rPr lang="en-US" b="1" dirty="0"/>
              <a:t>Edematous </a:t>
            </a:r>
            <a:r>
              <a:rPr lang="en-US" dirty="0"/>
              <a:t>state :in heart failure, kidney disease and in renal failure.</a:t>
            </a:r>
          </a:p>
          <a:p>
            <a:r>
              <a:rPr lang="en-US" b="1" dirty="0"/>
              <a:t>Non edematous state : </a:t>
            </a:r>
            <a:r>
              <a:rPr lang="en-US" dirty="0"/>
              <a:t>in hypertension, nephrolithiasis hypercalcemia.</a:t>
            </a:r>
          </a:p>
          <a:p>
            <a:endParaRPr lang="en-US" dirty="0"/>
          </a:p>
          <a:p>
            <a:pPr marL="0" indent="0">
              <a:buNone/>
            </a:pPr>
            <a:r>
              <a:rPr lang="en-US" sz="3600" b="1" dirty="0"/>
              <a:t>classification of diuretics</a:t>
            </a:r>
          </a:p>
          <a:p>
            <a:pPr>
              <a:buFont typeface="Wingdings" panose="05000000000000000000" pitchFamily="2" charset="2"/>
              <a:buChar char="Ø"/>
            </a:pPr>
            <a:r>
              <a:rPr lang="en-US" dirty="0"/>
              <a:t>Loop diuretics : furosemide</a:t>
            </a:r>
          </a:p>
          <a:p>
            <a:pPr>
              <a:buFont typeface="Wingdings" panose="05000000000000000000" pitchFamily="2" charset="2"/>
              <a:buChar char="Ø"/>
            </a:pPr>
            <a:r>
              <a:rPr lang="en-US" dirty="0"/>
              <a:t>Thiazide diuretics: hydrochlorothiazide</a:t>
            </a:r>
          </a:p>
          <a:p>
            <a:pPr>
              <a:buFont typeface="Wingdings" panose="05000000000000000000" pitchFamily="2" charset="2"/>
              <a:buChar char="Ø"/>
            </a:pPr>
            <a:r>
              <a:rPr lang="en-US" dirty="0"/>
              <a:t>Potassium sparing diuretics: spironolactone</a:t>
            </a:r>
          </a:p>
          <a:p>
            <a:pPr>
              <a:buFont typeface="Wingdings" panose="05000000000000000000" pitchFamily="2" charset="2"/>
              <a:buChar char="Ø"/>
            </a:pPr>
            <a:r>
              <a:rPr lang="en-US" dirty="0"/>
              <a:t>Osmotic diuretic: mannitol</a:t>
            </a:r>
          </a:p>
          <a:p>
            <a:pPr>
              <a:buFont typeface="Wingdings" panose="05000000000000000000" pitchFamily="2" charset="2"/>
              <a:buChar char="Ø"/>
            </a:pPr>
            <a:r>
              <a:rPr lang="en-US" dirty="0"/>
              <a:t>Carbonic anhydrase inhibitors: acetazolamide (DIAMOX)</a:t>
            </a:r>
          </a:p>
        </p:txBody>
      </p:sp>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Content Placeholder 4"/>
          <p:cNvPicPr>
            <a:picLocks noGrp="1" noChangeAspect="1"/>
          </p:cNvPicPr>
          <p:nvPr>
            <p:ph idx="1"/>
          </p:nvPr>
        </p:nvPicPr>
        <p:blipFill>
          <a:blip r:embed="rId2"/>
          <a:stretch>
            <a:fillRect/>
          </a:stretch>
        </p:blipFill>
        <p:spPr>
          <a:xfrm>
            <a:off x="474133" y="248356"/>
            <a:ext cx="11187289" cy="6502399"/>
          </a:xfrm>
        </p:spPr>
      </p:pic>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86" name="Title 1"/>
          <p:cNvSpPr>
            <a:spLocks noGrp="1"/>
          </p:cNvSpPr>
          <p:nvPr>
            <p:ph type="title"/>
          </p:nvPr>
        </p:nvSpPr>
        <p:spPr>
          <a:xfrm>
            <a:off x="838200" y="376848"/>
            <a:ext cx="10515600" cy="1325563"/>
          </a:xfrm>
        </p:spPr>
        <p:txBody>
          <a:bodyPr/>
          <a:lstStyle/>
          <a:p>
            <a:r>
              <a:rPr lang="en-US" dirty="0"/>
              <a:t>a)High Ceiling Loop Diuretics</a:t>
            </a:r>
          </a:p>
        </p:txBody>
      </p:sp>
      <p:sp>
        <p:nvSpPr>
          <p:cNvPr id="1049187" name="Content Placeholder 2"/>
          <p:cNvSpPr>
            <a:spLocks noGrp="1"/>
          </p:cNvSpPr>
          <p:nvPr>
            <p:ph idx="1"/>
          </p:nvPr>
        </p:nvSpPr>
        <p:spPr/>
        <p:txBody>
          <a:bodyPr>
            <a:normAutofit fontScale="92500"/>
          </a:bodyPr>
          <a:lstStyle/>
          <a:p>
            <a:pPr marL="0" indent="0">
              <a:buNone/>
            </a:pPr>
            <a:r>
              <a:rPr lang="en-US" dirty="0"/>
              <a:t> </a:t>
            </a:r>
            <a:r>
              <a:rPr lang="en-US" b="1" dirty="0"/>
              <a:t>furosemide (Lasix) </a:t>
            </a:r>
          </a:p>
          <a:p>
            <a:pPr marL="0" indent="0">
              <a:buNone/>
            </a:pPr>
            <a:r>
              <a:rPr lang="en-US" dirty="0"/>
              <a:t>Other Medications: </a:t>
            </a:r>
          </a:p>
          <a:p>
            <a:r>
              <a:rPr lang="en-US" dirty="0"/>
              <a:t>Ethacrynic acid (Edecrin) </a:t>
            </a:r>
          </a:p>
          <a:p>
            <a:r>
              <a:rPr lang="en-US" dirty="0"/>
              <a:t> Bumetanide (Bumex) </a:t>
            </a:r>
          </a:p>
          <a:p>
            <a:r>
              <a:rPr lang="en-US" dirty="0"/>
              <a:t> Torsemide (Demadex) </a:t>
            </a:r>
          </a:p>
          <a:p>
            <a:pPr marL="0" indent="0">
              <a:buNone/>
            </a:pPr>
            <a:r>
              <a:rPr lang="en-US" b="1" dirty="0"/>
              <a:t>Expected Pharmacological Action </a:t>
            </a:r>
          </a:p>
          <a:p>
            <a:r>
              <a:rPr lang="en-US" dirty="0"/>
              <a:t>High ceiling loop diuretics work in the </a:t>
            </a:r>
            <a:r>
              <a:rPr lang="en-US" b="1" dirty="0"/>
              <a:t>ascending limb of loop of Henle </a:t>
            </a:r>
            <a:r>
              <a:rPr lang="en-US" dirty="0"/>
              <a:t>to:</a:t>
            </a:r>
          </a:p>
          <a:p>
            <a:r>
              <a:rPr lang="en-US" dirty="0"/>
              <a:t> Block reabsorption of sodium and chloride and to prevent reabsorption of water,  Cause extensive diuresis even with severe renal impairment.</a:t>
            </a:r>
          </a:p>
          <a:p>
            <a:endParaRPr lang="en-US" dirty="0"/>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88" name="Title 1"/>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 Therapeutic Uses</a:t>
            </a:r>
            <a:endParaRPr lang="en-US" sz="3600" b="1" dirty="0"/>
          </a:p>
        </p:txBody>
      </p:sp>
      <p:sp>
        <p:nvSpPr>
          <p:cNvPr id="1049189" name="Content Placeholder 2"/>
          <p:cNvSpPr>
            <a:spLocks noGrp="1"/>
          </p:cNvSpPr>
          <p:nvPr>
            <p:ph idx="1"/>
          </p:nvPr>
        </p:nvSpPr>
        <p:spPr/>
        <p:txBody>
          <a:bodyPr>
            <a:normAutofit/>
          </a:bodyPr>
          <a:lstStyle/>
          <a:p>
            <a:r>
              <a:rPr lang="en-US" dirty="0"/>
              <a:t> High ceiling loop diuretics are used when there is an </a:t>
            </a:r>
            <a:r>
              <a:rPr lang="en-US" b="1" dirty="0"/>
              <a:t>emergent</a:t>
            </a:r>
            <a:r>
              <a:rPr lang="en-US" dirty="0"/>
              <a:t> need for rapid mobilization of fluid such as: </a:t>
            </a:r>
          </a:p>
          <a:p>
            <a:r>
              <a:rPr lang="en-US" dirty="0"/>
              <a:t>Pulmonary edema caused by heart failure </a:t>
            </a:r>
          </a:p>
          <a:p>
            <a:r>
              <a:rPr lang="en-US" dirty="0"/>
              <a:t>Conditions not responsive to other diuretics such as edema caused by </a:t>
            </a:r>
            <a:r>
              <a:rPr lang="en-US" b="1" dirty="0"/>
              <a:t>liver, cardiac, or kidney disease; hypertension </a:t>
            </a:r>
          </a:p>
          <a:p>
            <a:r>
              <a:rPr lang="en-US" dirty="0"/>
              <a:t> These medications may also be used to treat </a:t>
            </a:r>
            <a:r>
              <a:rPr lang="en-US" b="1" dirty="0"/>
              <a:t>hypercalcemia</a:t>
            </a:r>
            <a:r>
              <a:rPr lang="en-US" dirty="0"/>
              <a:t> related to kidney stone formation. </a:t>
            </a:r>
          </a:p>
          <a:p>
            <a:r>
              <a:rPr lang="en-US" dirty="0"/>
              <a:t>Route of administration:</a:t>
            </a:r>
            <a:r>
              <a:rPr lang="en-US" b="1" dirty="0"/>
              <a:t> Oral, IV, IM.</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dirty="0"/>
              <a:t>Conti.</a:t>
            </a:r>
          </a:p>
        </p:txBody>
      </p:sp>
      <p:sp>
        <p:nvSpPr>
          <p:cNvPr id="1048671" name="Content Placeholder 2"/>
          <p:cNvSpPr>
            <a:spLocks noGrp="1"/>
          </p:cNvSpPr>
          <p:nvPr>
            <p:ph idx="1"/>
          </p:nvPr>
        </p:nvSpPr>
        <p:spPr/>
        <p:txBody>
          <a:bodyPr>
            <a:normAutofit fontScale="92500" lnSpcReduction="10000"/>
          </a:bodyPr>
          <a:lstStyle/>
          <a:p>
            <a:r>
              <a:rPr lang="en-US" dirty="0"/>
              <a:t>When prescribing drugs the dose may vary with certain factors ; </a:t>
            </a:r>
            <a:r>
              <a:rPr lang="en-US" b="1" dirty="0"/>
              <a:t>age</a:t>
            </a:r>
            <a:r>
              <a:rPr lang="en-US" dirty="0"/>
              <a:t>, </a:t>
            </a:r>
            <a:r>
              <a:rPr lang="en-US" b="1" dirty="0"/>
              <a:t>route, assimilation.</a:t>
            </a:r>
          </a:p>
          <a:p>
            <a:pPr marL="0" indent="0">
              <a:buNone/>
            </a:pPr>
            <a:r>
              <a:rPr lang="en-US" b="1" dirty="0"/>
              <a:t>ii)</a:t>
            </a:r>
            <a:r>
              <a:rPr lang="en-US" sz="3900" b="1" dirty="0"/>
              <a:t>distribution: </a:t>
            </a:r>
            <a:r>
              <a:rPr lang="en-US" dirty="0"/>
              <a:t>this is the transport of a drug in body  fluids to various tissues of the body and ultimately site of action.</a:t>
            </a:r>
          </a:p>
          <a:p>
            <a:pPr marL="0" indent="0">
              <a:buNone/>
            </a:pPr>
            <a:r>
              <a:rPr lang="en-US" b="1" dirty="0"/>
              <a:t>The rate of distribution depends on;</a:t>
            </a:r>
          </a:p>
          <a:p>
            <a:r>
              <a:rPr lang="en-US" dirty="0"/>
              <a:t>The permeability of the capillary to the drug.</a:t>
            </a:r>
          </a:p>
          <a:p>
            <a:r>
              <a:rPr lang="en-US" dirty="0"/>
              <a:t>Lipid solubility and ionization of the drug. lipid soluble drugs are more rapidly absorbed and distributed than their lipid insoluble drugs</a:t>
            </a:r>
          </a:p>
          <a:p>
            <a:r>
              <a:rPr lang="en-US" dirty="0"/>
              <a:t>Cardiac function e.g. cardiac out put and regional blood, drug are fast distributed to areas with rich blood flow(</a:t>
            </a:r>
            <a:r>
              <a:rPr lang="en-US" b="1" dirty="0"/>
              <a:t>Heart, kidneys, brain</a:t>
            </a:r>
            <a:r>
              <a:rPr lang="en-US" dirty="0"/>
              <a:t>) later to areas of low blood flow (</a:t>
            </a:r>
            <a:r>
              <a:rPr lang="en-US" b="1" dirty="0"/>
              <a:t>muscle</a:t>
            </a:r>
            <a:r>
              <a:rPr lang="en-US" dirty="0"/>
              <a:t>, </a:t>
            </a:r>
            <a:r>
              <a:rPr lang="en-US" b="1" dirty="0"/>
              <a:t>fat tissue).</a:t>
            </a:r>
          </a:p>
          <a:p>
            <a:endParaRPr lang="en-US" b="1" dirty="0"/>
          </a:p>
          <a:p>
            <a:pPr marL="0" indent="0">
              <a:buNone/>
            </a:pP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90" name="Title 1"/>
          <p:cNvSpPr>
            <a:spLocks noGrp="1"/>
          </p:cNvSpPr>
          <p:nvPr>
            <p:ph type="title"/>
          </p:nvPr>
        </p:nvSpPr>
        <p:spPr/>
        <p:txBody>
          <a:bodyPr/>
          <a:lstStyle/>
          <a:p>
            <a:r>
              <a:rPr lang="en-US" b="1" dirty="0"/>
              <a:t>Side effects</a:t>
            </a:r>
          </a:p>
        </p:txBody>
      </p:sp>
      <p:sp>
        <p:nvSpPr>
          <p:cNvPr id="1049191" name="Content Placeholder 2"/>
          <p:cNvSpPr>
            <a:spLocks noGrp="1"/>
          </p:cNvSpPr>
          <p:nvPr>
            <p:ph idx="1"/>
          </p:nvPr>
        </p:nvSpPr>
        <p:spPr/>
        <p:txBody>
          <a:bodyPr>
            <a:normAutofit lnSpcReduction="10000"/>
          </a:bodyPr>
          <a:lstStyle/>
          <a:p>
            <a:r>
              <a:rPr lang="en-US" dirty="0"/>
              <a:t>Dehydration, hyponatremia, hypochloremia.</a:t>
            </a:r>
          </a:p>
          <a:p>
            <a:r>
              <a:rPr lang="en-US" dirty="0"/>
              <a:t>Hypotension</a:t>
            </a:r>
          </a:p>
          <a:p>
            <a:r>
              <a:rPr lang="en-US" dirty="0"/>
              <a:t>Ototoxicity (transient with furosemide and irreversible with ethacrynic acid)</a:t>
            </a:r>
          </a:p>
          <a:p>
            <a:r>
              <a:rPr lang="en-US" dirty="0"/>
              <a:t> Hypokalemia (K+ less than 3.5 mEq/L</a:t>
            </a:r>
          </a:p>
          <a:p>
            <a:r>
              <a:rPr lang="en-US" dirty="0"/>
              <a:t> Other adverse effects (hyperglycemia, hyperuricemia, and decrease in calcium and magnesium levels) </a:t>
            </a:r>
          </a:p>
          <a:p>
            <a:r>
              <a:rPr lang="en-US" b="1" dirty="0"/>
              <a:t>Contraindications/Precautions ;</a:t>
            </a:r>
            <a:r>
              <a:rPr lang="en-US" dirty="0"/>
              <a:t>Pregnancy Risk Category C , Avoid using these medications during pregnancy unless absolutely required.  Use cautiously in clients who have diabetes and/or gout</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92" name="Title 1"/>
          <p:cNvSpPr>
            <a:spLocks noGrp="1"/>
          </p:cNvSpPr>
          <p:nvPr>
            <p:ph type="title"/>
          </p:nvPr>
        </p:nvSpPr>
        <p:spPr/>
        <p:txBody>
          <a:bodyPr/>
          <a:lstStyle/>
          <a:p>
            <a:r>
              <a:rPr lang="en-US" b="1" dirty="0"/>
              <a:t>Drug  interaction</a:t>
            </a:r>
          </a:p>
        </p:txBody>
      </p:sp>
      <p:sp>
        <p:nvSpPr>
          <p:cNvPr id="1049193" name="Content Placeholder 2"/>
          <p:cNvSpPr>
            <a:spLocks noGrp="1"/>
          </p:cNvSpPr>
          <p:nvPr>
            <p:ph idx="1"/>
          </p:nvPr>
        </p:nvSpPr>
        <p:spPr/>
        <p:txBody>
          <a:bodyPr/>
          <a:lstStyle/>
          <a:p>
            <a:r>
              <a:rPr lang="en-US" dirty="0"/>
              <a:t>Digoxin (Lanoxin) toxicity can occur in the presence of hypokalemia.</a:t>
            </a:r>
          </a:p>
          <a:p>
            <a:r>
              <a:rPr lang="en-US" dirty="0"/>
              <a:t>Concurrent use of antihypertensive can have additive hypotensive effect. </a:t>
            </a:r>
          </a:p>
          <a:p>
            <a:r>
              <a:rPr lang="en-US" dirty="0"/>
              <a:t>Hyponatremia can lead to decrease in lithium carbonate excretion, which may lead to toxicity.</a:t>
            </a:r>
          </a:p>
          <a:p>
            <a:r>
              <a:rPr lang="en-US" dirty="0"/>
              <a:t> NSAIDs reduce diuretic effect.</a:t>
            </a:r>
          </a:p>
          <a:p>
            <a:endParaRPr lang="en-US" dirty="0"/>
          </a:p>
          <a:p>
            <a:endParaRPr lang="en-US" dirty="0"/>
          </a:p>
        </p:txBody>
      </p:sp>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94" name="Title 1"/>
          <p:cNvSpPr>
            <a:spLocks noGrp="1"/>
          </p:cNvSpPr>
          <p:nvPr>
            <p:ph type="title"/>
          </p:nvPr>
        </p:nvSpPr>
        <p:spPr/>
        <p:txBody>
          <a:bodyPr/>
          <a:lstStyle/>
          <a:p>
            <a:r>
              <a:rPr lang="en-US" b="1" dirty="0"/>
              <a:t>Nursing administration</a:t>
            </a:r>
          </a:p>
        </p:txBody>
      </p:sp>
      <p:sp>
        <p:nvSpPr>
          <p:cNvPr id="1049195" name="Content Placeholder 2"/>
          <p:cNvSpPr>
            <a:spLocks noGrp="1"/>
          </p:cNvSpPr>
          <p:nvPr>
            <p:ph idx="1"/>
          </p:nvPr>
        </p:nvSpPr>
        <p:spPr/>
        <p:txBody>
          <a:bodyPr>
            <a:normAutofit fontScale="92500" lnSpcReduction="10000"/>
          </a:bodyPr>
          <a:lstStyle/>
          <a:p>
            <a:r>
              <a:rPr lang="en-US" dirty="0"/>
              <a:t>Obtain the client’s baseline data to include orthostatic blood pressure, weight, electrolytes, and location and extent of edema. </a:t>
            </a:r>
          </a:p>
          <a:p>
            <a:r>
              <a:rPr lang="en-US" dirty="0"/>
              <a:t> Weigh clients at the same time each day; usually upon awakening. </a:t>
            </a:r>
          </a:p>
          <a:p>
            <a:r>
              <a:rPr lang="en-US" dirty="0"/>
              <a:t> Monitor the client’s blood pressure and I&amp;O. </a:t>
            </a:r>
          </a:p>
          <a:p>
            <a:r>
              <a:rPr lang="en-US" dirty="0"/>
              <a:t> Avoid administering the medication late in the day to prevent nocturia. Usual dosing time is 0800 and 1400. </a:t>
            </a:r>
          </a:p>
          <a:p>
            <a:r>
              <a:rPr lang="en-US" dirty="0"/>
              <a:t> Administer furosemide orally, IV bolus dose, or continuous IV infusion. Infuse IV doses at 20 mg/min or slower to avoid abrupt hypotension and hypovolemia. </a:t>
            </a:r>
          </a:p>
          <a:p>
            <a:r>
              <a:rPr lang="en-US" dirty="0"/>
              <a:t>If potassium level drops below 3.5 mEq/L, clients should be placed on a potassium supplement. </a:t>
            </a: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96" name="Title 1"/>
          <p:cNvSpPr>
            <a:spLocks noGrp="1"/>
          </p:cNvSpPr>
          <p:nvPr>
            <p:ph type="title"/>
          </p:nvPr>
        </p:nvSpPr>
        <p:spPr/>
        <p:txBody>
          <a:bodyPr/>
          <a:lstStyle/>
          <a:p>
            <a:r>
              <a:rPr lang="en-US" b="1" dirty="0"/>
              <a:t>Nursing administration cont.’</a:t>
            </a:r>
          </a:p>
        </p:txBody>
      </p:sp>
      <p:sp>
        <p:nvSpPr>
          <p:cNvPr id="1049197" name="Content Placeholder 2"/>
          <p:cNvSpPr>
            <a:spLocks noGrp="1"/>
          </p:cNvSpPr>
          <p:nvPr>
            <p:ph idx="1"/>
          </p:nvPr>
        </p:nvSpPr>
        <p:spPr>
          <a:xfrm>
            <a:off x="838200" y="1690688"/>
            <a:ext cx="10515600" cy="4351338"/>
          </a:xfrm>
        </p:spPr>
        <p:txBody>
          <a:bodyPr>
            <a:normAutofit fontScale="92500" lnSpcReduction="10000"/>
          </a:bodyPr>
          <a:lstStyle/>
          <a:p>
            <a:r>
              <a:rPr lang="en-US" dirty="0"/>
              <a:t> If the medication is used for hypertension, teach clients to self-monitor blood pressure and weight by keeping a log. </a:t>
            </a:r>
          </a:p>
          <a:p>
            <a:r>
              <a:rPr lang="en-US" dirty="0"/>
              <a:t> Advise clients to get up slowly to minimize postural hypotension. If faintness or dizziness occurs, instruct clients to sit or lie down. </a:t>
            </a:r>
          </a:p>
          <a:p>
            <a:r>
              <a:rPr lang="en-US" dirty="0"/>
              <a:t> Teach clients to report significant weight loss, lightheadedness, dizziness, GI distress, and/ or general weakness to the provider. </a:t>
            </a:r>
          </a:p>
          <a:p>
            <a:r>
              <a:rPr lang="en-US" dirty="0"/>
              <a:t> Encourage clients to consume foods high in potassium, such as avocados and strawberries. </a:t>
            </a:r>
          </a:p>
          <a:p>
            <a:r>
              <a:rPr lang="en-US" dirty="0"/>
              <a:t> Instruct clients with diabetes to monitor for elevated blood glucose levels. </a:t>
            </a:r>
          </a:p>
          <a:p>
            <a:r>
              <a:rPr lang="en-US" dirty="0"/>
              <a:t> Instruct clients to observe for signs of low magnesium levels such as muscle twitching and tremors.</a:t>
            </a:r>
          </a:p>
        </p:txBody>
      </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98" name="Title 1"/>
          <p:cNvSpPr>
            <a:spLocks noGrp="1"/>
          </p:cNvSpPr>
          <p:nvPr>
            <p:ph type="title"/>
          </p:nvPr>
        </p:nvSpPr>
        <p:spPr/>
        <p:txBody>
          <a:bodyPr/>
          <a:lstStyle/>
          <a:p>
            <a:r>
              <a:rPr lang="en-US" b="1" dirty="0"/>
              <a:t>                     b)Thiazide Diuretics</a:t>
            </a:r>
          </a:p>
        </p:txBody>
      </p:sp>
      <p:sp>
        <p:nvSpPr>
          <p:cNvPr id="1049199" name="Content Placeholder 2"/>
          <p:cNvSpPr>
            <a:spLocks noGrp="1"/>
          </p:cNvSpPr>
          <p:nvPr>
            <p:ph idx="1"/>
          </p:nvPr>
        </p:nvSpPr>
        <p:spPr>
          <a:xfrm>
            <a:off x="838200" y="1907687"/>
            <a:ext cx="10515600" cy="4351338"/>
          </a:xfrm>
        </p:spPr>
        <p:txBody>
          <a:bodyPr>
            <a:normAutofit/>
          </a:bodyPr>
          <a:lstStyle/>
          <a:p>
            <a:r>
              <a:rPr lang="en-US" dirty="0"/>
              <a:t>hydrochlorothiazide (Hydrodiuril) </a:t>
            </a:r>
          </a:p>
          <a:p>
            <a:pPr marL="0" indent="0">
              <a:buNone/>
            </a:pPr>
            <a:r>
              <a:rPr lang="en-US" dirty="0"/>
              <a:t> </a:t>
            </a:r>
            <a:r>
              <a:rPr lang="en-US" b="1" dirty="0"/>
              <a:t>Other Medications: </a:t>
            </a:r>
          </a:p>
          <a:p>
            <a:r>
              <a:rPr lang="en-US" dirty="0"/>
              <a:t>Chlorothiazide (Diuril) </a:t>
            </a:r>
          </a:p>
          <a:p>
            <a:r>
              <a:rPr lang="en-US" dirty="0"/>
              <a:t>Methyclothiazide (Enduron) </a:t>
            </a:r>
          </a:p>
          <a:p>
            <a:pPr marL="0" indent="0">
              <a:buNone/>
            </a:pPr>
            <a:r>
              <a:rPr lang="en-US" b="1" dirty="0"/>
              <a:t>Thiazide-type diuretics: </a:t>
            </a:r>
          </a:p>
          <a:p>
            <a:r>
              <a:rPr lang="en-US" dirty="0"/>
              <a:t> indapamide (Lozide, Lozol) </a:t>
            </a:r>
          </a:p>
          <a:p>
            <a:r>
              <a:rPr lang="en-US" dirty="0"/>
              <a:t> chlorthalidone (Hygroton) </a:t>
            </a:r>
          </a:p>
          <a:p>
            <a:r>
              <a:rPr lang="en-US" dirty="0"/>
              <a:t> metolazone (Zaroxolyn)</a:t>
            </a: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00" name="Title 1"/>
          <p:cNvSpPr>
            <a:spLocks noGrp="1"/>
          </p:cNvSpPr>
          <p:nvPr>
            <p:ph type="title"/>
          </p:nvPr>
        </p:nvSpPr>
        <p:spPr/>
        <p:txBody>
          <a:bodyPr/>
          <a:lstStyle/>
          <a:p>
            <a:r>
              <a:rPr lang="en-US" b="1" dirty="0"/>
              <a:t>Mechanism of action</a:t>
            </a:r>
          </a:p>
        </p:txBody>
      </p:sp>
      <p:sp>
        <p:nvSpPr>
          <p:cNvPr id="1049201" name="Content Placeholder 2"/>
          <p:cNvSpPr>
            <a:spLocks noGrp="1"/>
          </p:cNvSpPr>
          <p:nvPr>
            <p:ph idx="1"/>
          </p:nvPr>
        </p:nvSpPr>
        <p:spPr/>
        <p:txBody>
          <a:bodyPr>
            <a:normAutofit lnSpcReduction="10000"/>
          </a:bodyPr>
          <a:lstStyle/>
          <a:p>
            <a:pPr marL="0" indent="0">
              <a:buNone/>
            </a:pPr>
            <a:r>
              <a:rPr lang="en-US" dirty="0"/>
              <a:t> </a:t>
            </a:r>
            <a:r>
              <a:rPr lang="en-US" b="1" dirty="0"/>
              <a:t>Expected Pharmacological Action </a:t>
            </a:r>
          </a:p>
          <a:p>
            <a:r>
              <a:rPr lang="en-US" dirty="0"/>
              <a:t> Thiazide diuretics work in the early distal convoluted tubule to: </a:t>
            </a:r>
          </a:p>
          <a:p>
            <a:r>
              <a:rPr lang="en-US" dirty="0"/>
              <a:t> Block the reabsorption of sodium and chloride, and prevent the reabsorption of water at this site </a:t>
            </a:r>
          </a:p>
          <a:p>
            <a:r>
              <a:rPr lang="en-US" dirty="0"/>
              <a:t> Promote diuresis when renal function is not impaired </a:t>
            </a:r>
          </a:p>
          <a:p>
            <a:pPr marL="0" indent="0">
              <a:buNone/>
            </a:pPr>
            <a:r>
              <a:rPr lang="en-US" b="1" dirty="0"/>
              <a:t>Therapeutic Uses </a:t>
            </a:r>
          </a:p>
          <a:p>
            <a:r>
              <a:rPr lang="en-US" dirty="0"/>
              <a:t> Thiazide diuretics are often the medication of first choice for essential hypertension. </a:t>
            </a:r>
          </a:p>
          <a:p>
            <a:r>
              <a:rPr lang="en-US" dirty="0"/>
              <a:t> These medications may be used for edema of mild-to-moderate heart failure and liver and kidney disease.</a:t>
            </a:r>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02" name="Title 1"/>
          <p:cNvSpPr>
            <a:spLocks noGrp="1"/>
          </p:cNvSpPr>
          <p:nvPr>
            <p:ph type="title"/>
          </p:nvPr>
        </p:nvSpPr>
        <p:spPr/>
        <p:txBody>
          <a:bodyPr/>
          <a:lstStyle/>
          <a:p>
            <a:r>
              <a:rPr lang="en-US" b="1" dirty="0"/>
              <a:t>Side/Adverse Effects</a:t>
            </a:r>
          </a:p>
        </p:txBody>
      </p:sp>
      <p:sp>
        <p:nvSpPr>
          <p:cNvPr id="1049203" name="Content Placeholder 2"/>
          <p:cNvSpPr>
            <a:spLocks noGrp="1"/>
          </p:cNvSpPr>
          <p:nvPr>
            <p:ph idx="1"/>
          </p:nvPr>
        </p:nvSpPr>
        <p:spPr/>
        <p:txBody>
          <a:bodyPr>
            <a:normAutofit fontScale="77500" lnSpcReduction="20000"/>
          </a:bodyPr>
          <a:lstStyle/>
          <a:p>
            <a:r>
              <a:rPr lang="en-US" sz="3600" dirty="0"/>
              <a:t>dehydration</a:t>
            </a:r>
          </a:p>
          <a:p>
            <a:r>
              <a:rPr lang="en-US" sz="3600" dirty="0"/>
              <a:t>Hypokalemia (K+ less than 3.5 mEq/L)</a:t>
            </a:r>
          </a:p>
          <a:p>
            <a:r>
              <a:rPr lang="en-US" sz="3600" dirty="0"/>
              <a:t>Hyperglycemia</a:t>
            </a:r>
          </a:p>
          <a:p>
            <a:pPr marL="0" indent="0">
              <a:buNone/>
            </a:pPr>
            <a:r>
              <a:rPr lang="en-US" sz="3600" b="1" dirty="0"/>
              <a:t>Medication/Food Interactions</a:t>
            </a:r>
          </a:p>
          <a:p>
            <a:r>
              <a:rPr lang="en-US" sz="3600" dirty="0"/>
              <a:t>Digoxin (Lanoxin) toxicity can occur in the presence of hypokalemia</a:t>
            </a:r>
          </a:p>
          <a:p>
            <a:r>
              <a:rPr lang="en-US" sz="3600" dirty="0"/>
              <a:t>Antihypertensive have additive hypotensive effects.  Monitor the client’s blood pressure. </a:t>
            </a:r>
          </a:p>
          <a:p>
            <a:r>
              <a:rPr lang="en-US" sz="3600" dirty="0"/>
              <a:t>Hyponatremia can lead to decrease in lithium (Eskalith) excretion, which may lead to toxicity.</a:t>
            </a:r>
          </a:p>
          <a:p>
            <a:r>
              <a:rPr lang="en-US" sz="3600" dirty="0"/>
              <a:t> </a:t>
            </a:r>
            <a:r>
              <a:rPr lang="en-US" sz="4000" dirty="0">
                <a:solidFill>
                  <a:prstClr val="black"/>
                </a:solidFill>
              </a:rPr>
              <a:t>NSAIDs reduce diuretic effect</a:t>
            </a:r>
            <a:endParaRPr lang="en-US" sz="3600" dirty="0"/>
          </a:p>
          <a:p>
            <a:endParaRPr lang="en-US" sz="3600" dirty="0"/>
          </a:p>
          <a:p>
            <a:endParaRPr lang="en-US" sz="3600" dirty="0"/>
          </a:p>
          <a:p>
            <a:pPr marL="0" indent="0">
              <a:buNone/>
            </a:pPr>
            <a:endParaRPr lang="en-US" sz="3600" b="1" dirty="0"/>
          </a:p>
          <a:p>
            <a:endParaRPr lang="en-US" dirty="0"/>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04" name="Title 1"/>
          <p:cNvSpPr>
            <a:spLocks noGrp="1"/>
          </p:cNvSpPr>
          <p:nvPr>
            <p:ph type="title"/>
          </p:nvPr>
        </p:nvSpPr>
        <p:spPr/>
        <p:txBody>
          <a:bodyPr/>
          <a:lstStyle/>
          <a:p>
            <a:r>
              <a:rPr lang="en-US" b="1" dirty="0"/>
              <a:t>Nursing administration </a:t>
            </a:r>
          </a:p>
        </p:txBody>
      </p:sp>
      <p:sp>
        <p:nvSpPr>
          <p:cNvPr id="1049205" name="Content Placeholder 2"/>
          <p:cNvSpPr>
            <a:spLocks noGrp="1"/>
          </p:cNvSpPr>
          <p:nvPr>
            <p:ph idx="1"/>
          </p:nvPr>
        </p:nvSpPr>
        <p:spPr/>
        <p:txBody>
          <a:bodyPr>
            <a:normAutofit fontScale="92500" lnSpcReduction="20000"/>
          </a:bodyPr>
          <a:lstStyle/>
          <a:p>
            <a:r>
              <a:rPr lang="en-US" dirty="0"/>
              <a:t> Chlorothiazide may be administered orally and IV, all others can only be given orally. </a:t>
            </a:r>
          </a:p>
          <a:p>
            <a:r>
              <a:rPr lang="en-US" dirty="0"/>
              <a:t> Obtain the client’s baseline data to include orthostatic blood pressure, weight, electrolytes, and location and extent of edema. </a:t>
            </a:r>
          </a:p>
          <a:p>
            <a:r>
              <a:rPr lang="en-US" dirty="0"/>
              <a:t> Monitor the client’s potassium levels</a:t>
            </a:r>
          </a:p>
          <a:p>
            <a:r>
              <a:rPr lang="en-US" dirty="0"/>
              <a:t> Instruct clients to take the medication first thing in the morning; if twice-a-day dosing is prescribed, be sure the second dose is taken by 1400 to prevent nocturia. </a:t>
            </a:r>
          </a:p>
          <a:p>
            <a:r>
              <a:rPr lang="en-US" dirty="0"/>
              <a:t> Encourage clients to consume foods high in potassium and maintain adequate fluid intake (1,500 mL per day, unless contraindicated). </a:t>
            </a:r>
          </a:p>
          <a:p>
            <a:r>
              <a:rPr lang="en-US" dirty="0"/>
              <a:t>If GI upset occurs, clients should take the medication with or after meals. ●</a:t>
            </a:r>
          </a:p>
          <a:p>
            <a:r>
              <a:rPr lang="en-US" dirty="0"/>
              <a:t>Alternate-day dosing can decrease electrolyte imbalance</a:t>
            </a:r>
          </a:p>
        </p:txBody>
      </p:sp>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06" name="Title 1"/>
          <p:cNvSpPr>
            <a:spLocks noGrp="1"/>
          </p:cNvSpPr>
          <p:nvPr>
            <p:ph type="title"/>
          </p:nvPr>
        </p:nvSpPr>
        <p:spPr/>
        <p:txBody>
          <a:bodyPr/>
          <a:lstStyle/>
          <a:p>
            <a:r>
              <a:rPr lang="en-US" b="1" dirty="0"/>
              <a:t>c)Potassium-Sparing Diuretics</a:t>
            </a:r>
          </a:p>
        </p:txBody>
      </p:sp>
      <p:sp>
        <p:nvSpPr>
          <p:cNvPr id="1049207" name="Content Placeholder 2"/>
          <p:cNvSpPr>
            <a:spLocks noGrp="1"/>
          </p:cNvSpPr>
          <p:nvPr>
            <p:ph idx="1"/>
          </p:nvPr>
        </p:nvSpPr>
        <p:spPr/>
        <p:txBody>
          <a:bodyPr>
            <a:normAutofit/>
          </a:bodyPr>
          <a:lstStyle/>
          <a:p>
            <a:pPr marL="0" indent="0">
              <a:buNone/>
            </a:pPr>
            <a:r>
              <a:rPr lang="en-US" dirty="0"/>
              <a:t> spironolactone (Aldactone) </a:t>
            </a:r>
          </a:p>
          <a:p>
            <a:pPr marL="0" indent="0">
              <a:buNone/>
            </a:pPr>
            <a:r>
              <a:rPr lang="en-US" b="1" dirty="0"/>
              <a:t> Other Medications</a:t>
            </a:r>
            <a:r>
              <a:rPr lang="en-US" dirty="0"/>
              <a:t>: triamterene (</a:t>
            </a:r>
            <a:r>
              <a:rPr lang="en-US" dirty="0" err="1"/>
              <a:t>Dyrenium</a:t>
            </a:r>
            <a:r>
              <a:rPr lang="en-US" dirty="0"/>
              <a:t>), amiloride (</a:t>
            </a:r>
            <a:r>
              <a:rPr lang="en-US" dirty="0" err="1"/>
              <a:t>Midamor</a:t>
            </a:r>
            <a:r>
              <a:rPr lang="en-US" dirty="0"/>
              <a:t>) </a:t>
            </a:r>
          </a:p>
          <a:p>
            <a:pPr marL="0" indent="0">
              <a:buNone/>
            </a:pPr>
            <a:endParaRPr lang="en-US" b="1" dirty="0"/>
          </a:p>
          <a:p>
            <a:pPr marL="0" indent="0">
              <a:buNone/>
            </a:pPr>
            <a:r>
              <a:rPr lang="en-US" b="1" dirty="0"/>
              <a:t>Expected Pharmacological Action </a:t>
            </a:r>
          </a:p>
          <a:p>
            <a:pPr marL="0" indent="0">
              <a:buNone/>
            </a:pPr>
            <a:r>
              <a:rPr lang="en-US" dirty="0"/>
              <a:t> Potassium-sparing diuretics block the action of aldosterone (sodium and water retention), which results in potassium retention and the secretion of sodium and water. </a:t>
            </a:r>
          </a:p>
          <a:p>
            <a:pPr marL="0" indent="0">
              <a:buNone/>
            </a:pPr>
            <a:r>
              <a:rPr lang="en-US" dirty="0"/>
              <a:t> </a:t>
            </a:r>
          </a:p>
        </p:txBody>
      </p:sp>
    </p:spTree>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08" name="Title 1"/>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Therapeutic Uses</a:t>
            </a:r>
            <a:endParaRPr lang="en-US" sz="3600" b="1" dirty="0"/>
          </a:p>
        </p:txBody>
      </p:sp>
      <p:sp>
        <p:nvSpPr>
          <p:cNvPr id="1049209" name="Content Placeholder 2"/>
          <p:cNvSpPr>
            <a:spLocks noGrp="1"/>
          </p:cNvSpPr>
          <p:nvPr>
            <p:ph idx="1"/>
          </p:nvPr>
        </p:nvSpPr>
        <p:spPr/>
        <p:txBody>
          <a:bodyPr>
            <a:normAutofit fontScale="92500" lnSpcReduction="10000"/>
          </a:bodyPr>
          <a:lstStyle/>
          <a:p>
            <a:r>
              <a:rPr lang="en-US" dirty="0">
                <a:solidFill>
                  <a:prstClr val="black"/>
                </a:solidFill>
              </a:rPr>
              <a:t> Potassium-sparing diuretics are combined with other diuretics for potassium-sparing effects. </a:t>
            </a:r>
          </a:p>
          <a:p>
            <a:r>
              <a:rPr lang="en-US" dirty="0">
                <a:solidFill>
                  <a:prstClr val="black"/>
                </a:solidFill>
              </a:rPr>
              <a:t>Potassium-sparing diuretics are used for heart failure. </a:t>
            </a:r>
          </a:p>
          <a:p>
            <a:r>
              <a:rPr lang="en-US" dirty="0">
                <a:solidFill>
                  <a:prstClr val="black"/>
                </a:solidFill>
              </a:rPr>
              <a:t>In primary hyperaldosteronism, potassium-sparing diuretics block actions of aldosterone</a:t>
            </a:r>
            <a:r>
              <a:rPr lang="en-US" b="1" dirty="0">
                <a:solidFill>
                  <a:prstClr val="black"/>
                </a:solidFill>
              </a:rPr>
              <a:t>. </a:t>
            </a:r>
          </a:p>
          <a:p>
            <a:r>
              <a:rPr lang="en-US" b="1" dirty="0">
                <a:solidFill>
                  <a:prstClr val="black"/>
                </a:solidFill>
              </a:rPr>
              <a:t> Route of administration</a:t>
            </a:r>
            <a:r>
              <a:rPr lang="en-US" dirty="0">
                <a:solidFill>
                  <a:prstClr val="black"/>
                </a:solidFill>
              </a:rPr>
              <a:t>: Oral</a:t>
            </a:r>
            <a:r>
              <a:rPr lang="en-US" dirty="0"/>
              <a:t> </a:t>
            </a:r>
          </a:p>
          <a:p>
            <a:pPr marL="0" indent="0">
              <a:buNone/>
            </a:pPr>
            <a:r>
              <a:rPr lang="en-US" sz="3600" b="1" dirty="0"/>
              <a:t>Side/Adverse Effects;</a:t>
            </a:r>
          </a:p>
          <a:p>
            <a:r>
              <a:rPr lang="en-US" dirty="0"/>
              <a:t> Hyperkalemia (K+ greater than 5.0 mEq/L) </a:t>
            </a:r>
          </a:p>
          <a:p>
            <a:r>
              <a:rPr lang="en-US" dirty="0"/>
              <a:t>Endocrine effects (impotence in male clients; irregularities of menstrual cycle in female clients)</a:t>
            </a:r>
          </a:p>
          <a:p>
            <a:pPr marL="0" indent="0">
              <a:buNone/>
            </a:pPr>
            <a:endParaRPr lang="en-US" b="1" dirty="0">
              <a:solidFill>
                <a:prstClr val="black"/>
              </a:solidFill>
            </a:endParaRP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Title 1"/>
          <p:cNvSpPr>
            <a:spLocks noGrp="1"/>
          </p:cNvSpPr>
          <p:nvPr>
            <p:ph type="title"/>
          </p:nvPr>
        </p:nvSpPr>
        <p:spPr/>
        <p:txBody>
          <a:bodyPr/>
          <a:lstStyle/>
          <a:p>
            <a:r>
              <a:rPr lang="en-US" dirty="0"/>
              <a:t>Conti.</a:t>
            </a:r>
          </a:p>
        </p:txBody>
      </p:sp>
      <p:sp>
        <p:nvSpPr>
          <p:cNvPr id="1048673" name="Content Placeholder 2"/>
          <p:cNvSpPr>
            <a:spLocks noGrp="1"/>
          </p:cNvSpPr>
          <p:nvPr>
            <p:ph idx="1"/>
          </p:nvPr>
        </p:nvSpPr>
        <p:spPr/>
        <p:txBody>
          <a:bodyPr/>
          <a:lstStyle/>
          <a:p>
            <a:r>
              <a:rPr lang="en-US" dirty="0"/>
              <a:t>Drugs are widely distributed in body water (</a:t>
            </a:r>
            <a:r>
              <a:rPr lang="en-US" b="1" dirty="0"/>
              <a:t>free fraction of drug</a:t>
            </a:r>
            <a:r>
              <a:rPr lang="en-US" dirty="0"/>
              <a:t>)and partly as bound to </a:t>
            </a:r>
            <a:r>
              <a:rPr lang="en-US" b="1" dirty="0"/>
              <a:t>plasma proteins </a:t>
            </a:r>
            <a:r>
              <a:rPr lang="en-US" dirty="0"/>
              <a:t>and or tissues.</a:t>
            </a:r>
          </a:p>
          <a:p>
            <a:r>
              <a:rPr lang="en-US" dirty="0"/>
              <a:t>Plasma protein and tissue binding of drug reservoirs that sustain pharmacological action of a drug. The bound fraction and the free fraction are usually in a state of equilibrium </a:t>
            </a:r>
          </a:p>
          <a:p>
            <a:r>
              <a:rPr lang="en-US" dirty="0"/>
              <a:t>other proteins involved in drug binding include; </a:t>
            </a:r>
            <a:r>
              <a:rPr lang="en-US" b="1" dirty="0"/>
              <a:t>lipoproteins, glycoprotein and globulins.</a:t>
            </a:r>
          </a:p>
          <a:p>
            <a:endParaRPr lang="en-US" dirty="0"/>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10" name="Title 1"/>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Contraindications/Precaution</a:t>
            </a:r>
            <a:endParaRPr lang="en-US" sz="3600" b="1" dirty="0"/>
          </a:p>
        </p:txBody>
      </p:sp>
      <p:sp>
        <p:nvSpPr>
          <p:cNvPr id="1049211" name="Content Placeholder 2"/>
          <p:cNvSpPr>
            <a:spLocks noGrp="1"/>
          </p:cNvSpPr>
          <p:nvPr>
            <p:ph idx="1"/>
          </p:nvPr>
        </p:nvSpPr>
        <p:spPr/>
        <p:txBody>
          <a:bodyPr>
            <a:normAutofit/>
          </a:bodyPr>
          <a:lstStyle/>
          <a:p>
            <a:r>
              <a:rPr lang="en-US" dirty="0"/>
              <a:t> Do not administer to clients who have hyperkalemia. </a:t>
            </a:r>
          </a:p>
          <a:p>
            <a:r>
              <a:rPr lang="en-US" dirty="0"/>
              <a:t> Potassium-sparing diuretics are contraindicated in clients who have severe renal failure and anuria. </a:t>
            </a:r>
          </a:p>
          <a:p>
            <a:pPr marL="0" indent="0">
              <a:buNone/>
            </a:pPr>
            <a:r>
              <a:rPr lang="en-US" sz="3600" b="1" dirty="0"/>
              <a:t>Medication/Food Interaction</a:t>
            </a:r>
          </a:p>
          <a:p>
            <a:r>
              <a:rPr lang="en-US" dirty="0"/>
              <a:t>Concurrent use of ACE inhibitors increases the risk of </a:t>
            </a:r>
            <a:r>
              <a:rPr lang="en-US" dirty="0">
                <a:solidFill>
                  <a:prstClr val="black"/>
                </a:solidFill>
              </a:rPr>
              <a:t>hyperkalemia</a:t>
            </a:r>
            <a:r>
              <a:rPr lang="en-US" dirty="0"/>
              <a:t> </a:t>
            </a:r>
          </a:p>
          <a:p>
            <a:r>
              <a:rPr lang="en-US" dirty="0"/>
              <a:t>Concurrent use of potassium supplements increases the risk of </a:t>
            </a:r>
            <a:r>
              <a:rPr lang="en-US" dirty="0">
                <a:solidFill>
                  <a:prstClr val="black"/>
                </a:solidFill>
              </a:rPr>
              <a:t>hyperkalemia </a:t>
            </a:r>
          </a:p>
          <a:p>
            <a:pPr marL="0" indent="0">
              <a:buNone/>
            </a:pPr>
            <a:r>
              <a:rPr lang="en-US" dirty="0"/>
              <a:t> </a:t>
            </a:r>
            <a:endParaRPr lang="en-US" b="1" dirty="0"/>
          </a:p>
          <a:p>
            <a:pPr marL="0" indent="0">
              <a:buNone/>
            </a:pPr>
            <a:endParaRPr lang="en-US" sz="3600" b="1" dirty="0"/>
          </a:p>
          <a:p>
            <a:endParaRPr lang="en-US" dirty="0"/>
          </a:p>
        </p:txBody>
      </p:sp>
    </p:spTree>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12" name="Title 1"/>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Nursing Administration</a:t>
            </a:r>
            <a:endParaRPr lang="en-US" sz="3600" dirty="0"/>
          </a:p>
        </p:txBody>
      </p:sp>
      <p:sp>
        <p:nvSpPr>
          <p:cNvPr id="1049213" name="Content Placeholder 2"/>
          <p:cNvSpPr>
            <a:spLocks noGrp="1"/>
          </p:cNvSpPr>
          <p:nvPr>
            <p:ph idx="1"/>
          </p:nvPr>
        </p:nvSpPr>
        <p:spPr/>
        <p:txBody>
          <a:bodyPr/>
          <a:lstStyle/>
          <a:p>
            <a:r>
              <a:rPr lang="en-US" dirty="0"/>
              <a:t>Obtain the client’s baseline data. </a:t>
            </a:r>
          </a:p>
          <a:p>
            <a:r>
              <a:rPr lang="en-US" dirty="0"/>
              <a:t> Monitor the client’s potassium levels regularly. </a:t>
            </a:r>
          </a:p>
          <a:p>
            <a:r>
              <a:rPr lang="en-US" dirty="0"/>
              <a:t> Can only be given orally. </a:t>
            </a:r>
          </a:p>
          <a:p>
            <a:r>
              <a:rPr lang="en-US" dirty="0"/>
              <a:t> Teach clients to avoid salt substitutes that contain potassium. </a:t>
            </a:r>
          </a:p>
          <a:p>
            <a:r>
              <a:rPr lang="en-US" dirty="0"/>
              <a:t> Teach clients to self-monitor blood pressure. </a:t>
            </a:r>
          </a:p>
          <a:p>
            <a:r>
              <a:rPr lang="en-US" dirty="0"/>
              <a:t> Instruct clients to keep a log of blood pressure and weight. </a:t>
            </a:r>
          </a:p>
          <a:p>
            <a:r>
              <a:rPr lang="en-US" dirty="0"/>
              <a:t> Warn clients that </a:t>
            </a:r>
            <a:r>
              <a:rPr lang="en-US" b="1" dirty="0"/>
              <a:t>triamterene</a:t>
            </a:r>
            <a:r>
              <a:rPr lang="en-US" dirty="0"/>
              <a:t> may turn urine a </a:t>
            </a:r>
            <a:r>
              <a:rPr lang="en-US" b="1" dirty="0"/>
              <a:t>bluish color. </a:t>
            </a:r>
          </a:p>
        </p:txBody>
      </p:sp>
    </p:spTree>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14" name="Title 1"/>
          <p:cNvSpPr>
            <a:spLocks noGrp="1"/>
          </p:cNvSpPr>
          <p:nvPr>
            <p:ph type="title"/>
          </p:nvPr>
        </p:nvSpPr>
        <p:spPr/>
        <p:txBody>
          <a:bodyPr/>
          <a:lstStyle/>
          <a:p>
            <a:r>
              <a:rPr lang="en-US" b="1" dirty="0"/>
              <a:t>                       d)Osmotic Diuretics</a:t>
            </a:r>
          </a:p>
        </p:txBody>
      </p:sp>
      <p:sp>
        <p:nvSpPr>
          <p:cNvPr id="1049215" name="Content Placeholder 2"/>
          <p:cNvSpPr>
            <a:spLocks noGrp="1"/>
          </p:cNvSpPr>
          <p:nvPr>
            <p:ph idx="1"/>
          </p:nvPr>
        </p:nvSpPr>
        <p:spPr/>
        <p:txBody>
          <a:bodyPr>
            <a:normAutofit fontScale="85000" lnSpcReduction="20000"/>
          </a:bodyPr>
          <a:lstStyle/>
          <a:p>
            <a:r>
              <a:rPr lang="en-US" dirty="0"/>
              <a:t>mannitol (Osmitrol) </a:t>
            </a:r>
          </a:p>
          <a:p>
            <a:r>
              <a:rPr lang="en-US" dirty="0"/>
              <a:t> </a:t>
            </a:r>
            <a:r>
              <a:rPr lang="en-US" b="1" dirty="0"/>
              <a:t>Expected Pharmacological Action </a:t>
            </a:r>
          </a:p>
          <a:p>
            <a:r>
              <a:rPr lang="en-US" dirty="0"/>
              <a:t> Osmotic diuretics reduce intracranial pressure and intraocular pressure by raising serum osmolality and drawing fluid back into the vascular and extravascular space. </a:t>
            </a:r>
          </a:p>
          <a:p>
            <a:pPr marL="0" indent="0">
              <a:buNone/>
            </a:pPr>
            <a:r>
              <a:rPr lang="en-US" dirty="0"/>
              <a:t> </a:t>
            </a:r>
            <a:r>
              <a:rPr lang="en-US" b="1" dirty="0"/>
              <a:t>Therapeutic Uses </a:t>
            </a:r>
          </a:p>
          <a:p>
            <a:r>
              <a:rPr lang="en-US" dirty="0"/>
              <a:t> Osmotic diuretics prevent renal failure in specific situations, such as hypovolemic shock and severe hypotension. </a:t>
            </a:r>
          </a:p>
          <a:p>
            <a:r>
              <a:rPr lang="en-US" dirty="0"/>
              <a:t>These medications decrease intracranial pressure (ICP) caused by cerebral edema. </a:t>
            </a:r>
          </a:p>
          <a:p>
            <a:r>
              <a:rPr lang="en-US" dirty="0"/>
              <a:t> These medications decrease intraocular pressure (IOP). </a:t>
            </a:r>
          </a:p>
          <a:p>
            <a:r>
              <a:rPr lang="en-US" dirty="0"/>
              <a:t> Osmotic diuretics promote sodium retention and water excretion in clients with hyponatremia and fluid volume excess</a:t>
            </a:r>
          </a:p>
        </p:txBody>
      </p:sp>
    </p:spTree>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16" name="Title 1"/>
          <p:cNvSpPr>
            <a:spLocks noGrp="1"/>
          </p:cNvSpPr>
          <p:nvPr>
            <p:ph type="title"/>
          </p:nvPr>
        </p:nvSpPr>
        <p:spPr/>
        <p:txBody>
          <a:bodyPr/>
          <a:lstStyle/>
          <a:p>
            <a:r>
              <a:rPr lang="en-US" dirty="0"/>
              <a:t>Side/Adverse Effects</a:t>
            </a:r>
          </a:p>
        </p:txBody>
      </p:sp>
      <p:sp>
        <p:nvSpPr>
          <p:cNvPr id="1049217" name="Content Placeholder 2"/>
          <p:cNvSpPr>
            <a:spLocks noGrp="1"/>
          </p:cNvSpPr>
          <p:nvPr>
            <p:ph idx="1"/>
          </p:nvPr>
        </p:nvSpPr>
        <p:spPr/>
        <p:txBody>
          <a:bodyPr/>
          <a:lstStyle/>
          <a:p>
            <a:r>
              <a:rPr lang="en-US" dirty="0"/>
              <a:t>Renal failure </a:t>
            </a:r>
          </a:p>
          <a:p>
            <a:r>
              <a:rPr lang="en-US" dirty="0"/>
              <a:t>Heart failure, pulmonary edema</a:t>
            </a:r>
          </a:p>
          <a:p>
            <a:r>
              <a:rPr lang="en-US" dirty="0"/>
              <a:t> Fluid and electrolyte imbalances</a:t>
            </a:r>
          </a:p>
          <a:p>
            <a:pPr marL="0" indent="0">
              <a:buNone/>
            </a:pPr>
            <a:r>
              <a:rPr lang="en-US" dirty="0"/>
              <a:t> </a:t>
            </a:r>
            <a:r>
              <a:rPr lang="en-US" sz="3600" b="1" dirty="0"/>
              <a:t>Contraindications/Precautions  </a:t>
            </a:r>
          </a:p>
          <a:p>
            <a:r>
              <a:rPr lang="en-US" dirty="0"/>
              <a:t>Use extreme caution in clients with heart failure.</a:t>
            </a:r>
          </a:p>
        </p:txBody>
      </p:sp>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18" name="Title 1"/>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Interactions</a:t>
            </a:r>
            <a:endParaRPr lang="en-US" sz="3600" dirty="0"/>
          </a:p>
        </p:txBody>
      </p:sp>
      <p:sp>
        <p:nvSpPr>
          <p:cNvPr id="1049219" name="Content Placeholder 2"/>
          <p:cNvSpPr>
            <a:spLocks noGrp="1"/>
          </p:cNvSpPr>
          <p:nvPr>
            <p:ph idx="1"/>
          </p:nvPr>
        </p:nvSpPr>
        <p:spPr/>
        <p:txBody>
          <a:bodyPr>
            <a:normAutofit lnSpcReduction="10000"/>
          </a:bodyPr>
          <a:lstStyle/>
          <a:p>
            <a:r>
              <a:rPr lang="en-US" dirty="0"/>
              <a:t>Furosemide contributes to therapeutic effect by promoting renal excretion of fluid drawn into vasculature by osmotic diuretics.</a:t>
            </a:r>
          </a:p>
          <a:p>
            <a:pPr marL="0" indent="0">
              <a:buNone/>
            </a:pPr>
            <a:r>
              <a:rPr lang="en-US" dirty="0"/>
              <a:t> </a:t>
            </a:r>
            <a:r>
              <a:rPr lang="en-US" b="1" dirty="0"/>
              <a:t>Nursing Administration </a:t>
            </a:r>
          </a:p>
          <a:p>
            <a:pPr marL="0" indent="0">
              <a:buNone/>
            </a:pPr>
            <a:r>
              <a:rPr lang="en-US" dirty="0"/>
              <a:t>Administer mannitol by continuous IV infusion. </a:t>
            </a:r>
          </a:p>
          <a:p>
            <a:pPr marL="0" indent="0">
              <a:buNone/>
            </a:pPr>
            <a:r>
              <a:rPr lang="en-US" dirty="0"/>
              <a:t> To prevent administering microscopic crystals, use a filter needle when drawing from the vial and a filter in the IV tubing. </a:t>
            </a:r>
          </a:p>
          <a:p>
            <a:pPr marL="0" indent="0">
              <a:buNone/>
            </a:pPr>
            <a:r>
              <a:rPr lang="en-US" dirty="0"/>
              <a:t> Monitor daily weight, I &amp; 0, and serum electrolytes. </a:t>
            </a:r>
          </a:p>
          <a:p>
            <a:pPr marL="0" indent="0">
              <a:buNone/>
            </a:pPr>
            <a:r>
              <a:rPr lang="en-US" dirty="0"/>
              <a:t> Monitor for signs of dehydration, acute renal failure, and edema. </a:t>
            </a:r>
          </a:p>
          <a:p>
            <a:pPr marL="0" indent="0">
              <a:buNone/>
            </a:pPr>
            <a:r>
              <a:rPr lang="en-US" dirty="0"/>
              <a:t> Use of furosemide may help prevent rebound fluid retention; this contributes to therapeutic effect.</a:t>
            </a:r>
          </a:p>
        </p:txBody>
      </p:sp>
    </p:spTree>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20" name="Title 1"/>
          <p:cNvSpPr>
            <a:spLocks noGrp="1"/>
          </p:cNvSpPr>
          <p:nvPr>
            <p:ph type="title"/>
          </p:nvPr>
        </p:nvSpPr>
        <p:spPr/>
        <p:txBody>
          <a:bodyPr/>
          <a:lstStyle/>
          <a:p>
            <a:r>
              <a:rPr lang="en-US" b="1" dirty="0"/>
              <a:t>Carbonic anhydrase inhibitors</a:t>
            </a:r>
          </a:p>
        </p:txBody>
      </p:sp>
      <p:sp>
        <p:nvSpPr>
          <p:cNvPr id="1049221" name="Content Placeholder 2"/>
          <p:cNvSpPr>
            <a:spLocks noGrp="1"/>
          </p:cNvSpPr>
          <p:nvPr>
            <p:ph idx="1"/>
          </p:nvPr>
        </p:nvSpPr>
        <p:spPr/>
        <p:txBody>
          <a:bodyPr>
            <a:normAutofit/>
          </a:bodyPr>
          <a:lstStyle/>
          <a:p>
            <a:r>
              <a:rPr lang="en-US" dirty="0"/>
              <a:t>Blockade of carbonic anhydrase activity induces a sodium bicarbonate  diuresis, which reduces body bicarbonate levels.</a:t>
            </a:r>
          </a:p>
          <a:p>
            <a:r>
              <a:rPr lang="en-US" dirty="0"/>
              <a:t>These drugs include;</a:t>
            </a:r>
          </a:p>
          <a:p>
            <a:r>
              <a:rPr lang="en-US" dirty="0"/>
              <a:t>Acetazolamide (DIAMOX)</a:t>
            </a:r>
          </a:p>
          <a:p>
            <a:r>
              <a:rPr lang="en-US" dirty="0"/>
              <a:t>Dichlorphenamide (DARANIDE)</a:t>
            </a:r>
          </a:p>
          <a:p>
            <a:r>
              <a:rPr lang="en-US" dirty="0"/>
              <a:t>Methazolamide (GLAUCTABS)</a:t>
            </a:r>
          </a:p>
          <a:p>
            <a:pPr marL="0" indent="0">
              <a:buNone/>
            </a:pPr>
            <a:r>
              <a:rPr lang="en-US" b="1" dirty="0"/>
              <a:t>Acetazolamide </a:t>
            </a:r>
            <a:r>
              <a:rPr lang="en-US" dirty="0"/>
              <a:t>administration causes  a reduction in aqueous </a:t>
            </a:r>
            <a:r>
              <a:rPr lang="en-US" dirty="0" err="1"/>
              <a:t>humour</a:t>
            </a:r>
            <a:r>
              <a:rPr lang="en-US" dirty="0"/>
              <a:t> and CSF fluid production</a:t>
            </a:r>
          </a:p>
        </p:txBody>
      </p:sp>
    </p:spTree>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22" name="Title 1"/>
          <p:cNvSpPr>
            <a:spLocks noGrp="1"/>
          </p:cNvSpPr>
          <p:nvPr>
            <p:ph type="title"/>
          </p:nvPr>
        </p:nvSpPr>
        <p:spPr/>
        <p:txBody>
          <a:bodyPr/>
          <a:lstStyle/>
          <a:p>
            <a:r>
              <a:rPr lang="en-US" dirty="0"/>
              <a:t>acetazolamide  cont.’</a:t>
            </a:r>
          </a:p>
        </p:txBody>
      </p:sp>
      <p:sp>
        <p:nvSpPr>
          <p:cNvPr id="1049223" name="Content Placeholder 2"/>
          <p:cNvSpPr>
            <a:spLocks noGrp="1"/>
          </p:cNvSpPr>
          <p:nvPr>
            <p:ph idx="1"/>
          </p:nvPr>
        </p:nvSpPr>
        <p:spPr/>
        <p:txBody>
          <a:bodyPr>
            <a:normAutofit fontScale="85000" lnSpcReduction="10000"/>
          </a:bodyPr>
          <a:lstStyle/>
          <a:p>
            <a:r>
              <a:rPr lang="en-US" dirty="0"/>
              <a:t>the proximal tubule is the major site of action of carbonic anhydrase inhibitors. </a:t>
            </a:r>
          </a:p>
          <a:p>
            <a:r>
              <a:rPr lang="en-US" dirty="0"/>
              <a:t>the collecting duct is the secondary site of action .</a:t>
            </a:r>
          </a:p>
          <a:p>
            <a:pPr marL="0" indent="0">
              <a:buNone/>
            </a:pPr>
            <a:r>
              <a:rPr lang="en-US" b="1" dirty="0"/>
              <a:t>Clinical application</a:t>
            </a:r>
          </a:p>
          <a:p>
            <a:pPr marL="0" indent="0">
              <a:buNone/>
            </a:pPr>
            <a:r>
              <a:rPr lang="en-US" b="1" dirty="0"/>
              <a:t>Glaucoma; </a:t>
            </a:r>
            <a:r>
              <a:rPr lang="en-US" dirty="0"/>
              <a:t>because acetazolamide decreases the rate of aqueous humor production, a decline in IOP occurs.</a:t>
            </a:r>
          </a:p>
          <a:p>
            <a:pPr marL="0" indent="0">
              <a:buNone/>
            </a:pPr>
            <a:r>
              <a:rPr lang="en-US" dirty="0"/>
              <a:t>The major indication of carbonate anhydrase inhibitor is </a:t>
            </a:r>
            <a:r>
              <a:rPr lang="en-US" b="1" dirty="0"/>
              <a:t>open angle glaucoma.</a:t>
            </a:r>
          </a:p>
          <a:p>
            <a:pPr marL="0" indent="0">
              <a:buNone/>
            </a:pPr>
            <a:r>
              <a:rPr lang="en-US" dirty="0"/>
              <a:t>It may also be given in </a:t>
            </a:r>
            <a:r>
              <a:rPr lang="en-US" b="1" dirty="0"/>
              <a:t>secondary  glaucoma</a:t>
            </a:r>
          </a:p>
          <a:p>
            <a:pPr marL="0" indent="0">
              <a:buNone/>
            </a:pPr>
            <a:r>
              <a:rPr lang="en-US" dirty="0"/>
              <a:t>Preoperatively in acute angle glaucoma.</a:t>
            </a:r>
          </a:p>
          <a:p>
            <a:pPr marL="0" indent="0">
              <a:buNone/>
            </a:pPr>
            <a:r>
              <a:rPr lang="en-US" dirty="0"/>
              <a:t>Treatment of epilepsy.</a:t>
            </a:r>
          </a:p>
          <a:p>
            <a:pPr marL="0" indent="0">
              <a:buNone/>
            </a:pPr>
            <a:r>
              <a:rPr lang="en-US" dirty="0"/>
              <a:t>Altitude sickness familial periodic paralysis</a:t>
            </a:r>
          </a:p>
        </p:txBody>
      </p:sp>
    </p:spTree>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24" name="Title 1"/>
          <p:cNvSpPr>
            <a:spLocks noGrp="1"/>
          </p:cNvSpPr>
          <p:nvPr>
            <p:ph type="title"/>
          </p:nvPr>
        </p:nvSpPr>
        <p:spPr/>
        <p:txBody>
          <a:bodyPr/>
          <a:lstStyle/>
          <a:p>
            <a:r>
              <a:rPr lang="en-US" dirty="0"/>
              <a:t>toxicity</a:t>
            </a:r>
          </a:p>
        </p:txBody>
      </p:sp>
      <p:sp>
        <p:nvSpPr>
          <p:cNvPr id="1049225" name="Content Placeholder 2"/>
          <p:cNvSpPr>
            <a:spLocks noGrp="1"/>
          </p:cNvSpPr>
          <p:nvPr>
            <p:ph idx="1"/>
          </p:nvPr>
        </p:nvSpPr>
        <p:spPr/>
        <p:txBody>
          <a:bodyPr/>
          <a:lstStyle/>
          <a:p>
            <a:r>
              <a:rPr lang="en-US" dirty="0"/>
              <a:t>Hyper chloremic acidosis.</a:t>
            </a:r>
          </a:p>
          <a:p>
            <a:r>
              <a:rPr lang="en-US" dirty="0"/>
              <a:t>Renal potassium loss.</a:t>
            </a:r>
          </a:p>
          <a:p>
            <a:pPr marL="0" indent="0">
              <a:buNone/>
            </a:pPr>
            <a:r>
              <a:rPr lang="en-US" b="1" dirty="0"/>
              <a:t>Contraindication</a:t>
            </a:r>
          </a:p>
          <a:p>
            <a:pPr marL="0" indent="0">
              <a:buNone/>
            </a:pPr>
            <a:r>
              <a:rPr lang="en-US" dirty="0"/>
              <a:t>Hepatic cirrhosis.</a:t>
            </a:r>
          </a:p>
        </p:txBody>
      </p:sp>
    </p:spTree>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26" name="Title 1"/>
          <p:cNvSpPr>
            <a:spLocks noGrp="1"/>
          </p:cNvSpPr>
          <p:nvPr>
            <p:ph type="title"/>
          </p:nvPr>
        </p:nvSpPr>
        <p:spPr/>
        <p:txBody>
          <a:bodyPr/>
          <a:lstStyle/>
          <a:p>
            <a:r>
              <a:rPr lang="en-US" dirty="0"/>
              <a:t>                     </a:t>
            </a:r>
            <a:r>
              <a:rPr lang="en-US" b="1" dirty="0"/>
              <a:t>antihypertensive</a:t>
            </a:r>
          </a:p>
        </p:txBody>
      </p:sp>
      <p:sp>
        <p:nvSpPr>
          <p:cNvPr id="1049227" name="Content Placeholder 2"/>
          <p:cNvSpPr>
            <a:spLocks noGrp="1"/>
          </p:cNvSpPr>
          <p:nvPr>
            <p:ph idx="1"/>
          </p:nvPr>
        </p:nvSpPr>
        <p:spPr/>
        <p:txBody>
          <a:bodyPr/>
          <a:lstStyle/>
          <a:p>
            <a:pPr marL="0" indent="0">
              <a:buNone/>
            </a:pPr>
            <a:r>
              <a:rPr lang="en-US" b="1" dirty="0"/>
              <a:t>Cardiovascular pharmacology</a:t>
            </a:r>
          </a:p>
          <a:p>
            <a:r>
              <a:rPr lang="en-US" dirty="0"/>
              <a:t>Antihypertensive drugs  potential drug targets;</a:t>
            </a:r>
          </a:p>
          <a:p>
            <a:r>
              <a:rPr lang="en-US" dirty="0"/>
              <a:t>CNS: decrease sympathetic tone</a:t>
            </a:r>
          </a:p>
          <a:p>
            <a:r>
              <a:rPr lang="en-US" dirty="0"/>
              <a:t>Heart: decrease cardiac out put</a:t>
            </a:r>
          </a:p>
          <a:p>
            <a:r>
              <a:rPr lang="en-US" dirty="0"/>
              <a:t>Veins: dilate; decrease preload</a:t>
            </a:r>
          </a:p>
          <a:p>
            <a:r>
              <a:rPr lang="en-US" dirty="0"/>
              <a:t>arterioles: dilate; decrease preload</a:t>
            </a:r>
          </a:p>
          <a:p>
            <a:r>
              <a:rPr lang="en-US" dirty="0"/>
              <a:t>Kidneys: increase diuresis; inhibit renin angiotensin aldosterone</a:t>
            </a:r>
          </a:p>
          <a:p>
            <a:pPr marL="0" indent="0">
              <a:buNone/>
            </a:pPr>
            <a:endParaRPr lang="en-US" b="1" dirty="0"/>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28" name="Title 1"/>
          <p:cNvSpPr>
            <a:spLocks noGrp="1"/>
          </p:cNvSpPr>
          <p:nvPr>
            <p:ph type="title"/>
          </p:nvPr>
        </p:nvSpPr>
        <p:spPr/>
        <p:txBody>
          <a:bodyPr/>
          <a:lstStyle/>
          <a:p>
            <a:r>
              <a:rPr lang="en-US" b="1" dirty="0"/>
              <a:t>Classification of anti hypertensives</a:t>
            </a:r>
          </a:p>
        </p:txBody>
      </p:sp>
      <p:sp>
        <p:nvSpPr>
          <p:cNvPr id="1049229" name="Content Placeholder 2"/>
          <p:cNvSpPr>
            <a:spLocks noGrp="1"/>
          </p:cNvSpPr>
          <p:nvPr>
            <p:ph idx="1"/>
          </p:nvPr>
        </p:nvSpPr>
        <p:spPr/>
        <p:txBody>
          <a:bodyPr>
            <a:normAutofit fontScale="92500" lnSpcReduction="20000"/>
          </a:bodyPr>
          <a:lstStyle/>
          <a:p>
            <a:r>
              <a:rPr lang="en-US" b="1" dirty="0"/>
              <a:t> diuretics:</a:t>
            </a:r>
          </a:p>
          <a:p>
            <a:pPr>
              <a:buFont typeface="Wingdings" panose="05000000000000000000" pitchFamily="2" charset="2"/>
              <a:buChar char="ü"/>
            </a:pPr>
            <a:r>
              <a:rPr lang="en-US" dirty="0"/>
              <a:t>Thiazide  and related agents (hydrochlorothiazide, chlorthalidone)</a:t>
            </a:r>
          </a:p>
          <a:p>
            <a:pPr>
              <a:buFont typeface="Wingdings" panose="05000000000000000000" pitchFamily="2" charset="2"/>
              <a:buChar char="ü"/>
            </a:pPr>
            <a:r>
              <a:rPr lang="en-US" dirty="0"/>
              <a:t>Loop diuretics (furosemide, bumetanide,, torsemide, ethacrynic)</a:t>
            </a:r>
          </a:p>
          <a:p>
            <a:pPr>
              <a:buFont typeface="Wingdings" panose="05000000000000000000" pitchFamily="2" charset="2"/>
              <a:buChar char="ü"/>
            </a:pPr>
            <a:r>
              <a:rPr lang="en-US" dirty="0"/>
              <a:t>Potassium sparing diuretics (amiloride, triamterene, spironolactone)  </a:t>
            </a:r>
          </a:p>
          <a:p>
            <a:r>
              <a:rPr lang="en-US" dirty="0"/>
              <a:t> </a:t>
            </a:r>
            <a:r>
              <a:rPr lang="en-US" b="1" dirty="0"/>
              <a:t>Angiotensin-converting enzyme (ACE) inhibitors </a:t>
            </a:r>
            <a:r>
              <a:rPr lang="en-US" dirty="0"/>
              <a:t>(</a:t>
            </a:r>
            <a:r>
              <a:rPr lang="en-US" b="1" dirty="0"/>
              <a:t> </a:t>
            </a:r>
            <a:r>
              <a:rPr lang="en-US" dirty="0"/>
              <a:t>captopril, enalapril, lisinopril, quinapril, Ramipril, benazepril)   </a:t>
            </a:r>
            <a:endParaRPr lang="en-US" b="1" dirty="0"/>
          </a:p>
          <a:p>
            <a:r>
              <a:rPr lang="en-US" b="1" dirty="0"/>
              <a:t>Angiotensin II receptor blockers (ARBS) </a:t>
            </a:r>
          </a:p>
          <a:p>
            <a:pPr marL="0" lvl="0" indent="0">
              <a:buNone/>
            </a:pPr>
            <a:r>
              <a:rPr lang="en-US" b="1" dirty="0"/>
              <a:t> (</a:t>
            </a:r>
            <a:r>
              <a:rPr lang="en-US" dirty="0"/>
              <a:t>losartan, candesartan, Irbesartan, valsartan, telmisartan, eprosartan)</a:t>
            </a:r>
          </a:p>
          <a:p>
            <a:r>
              <a:rPr lang="en-US" sz="3000" b="1" dirty="0">
                <a:solidFill>
                  <a:prstClr val="black"/>
                </a:solidFill>
              </a:rPr>
              <a:t>Calcium channel blockers (CCB)</a:t>
            </a:r>
          </a:p>
          <a:p>
            <a:pPr marL="0" lvl="0" indent="0">
              <a:buNone/>
            </a:pPr>
            <a:r>
              <a:rPr lang="en-US" sz="3000" b="1" dirty="0">
                <a:solidFill>
                  <a:prstClr val="black"/>
                </a:solidFill>
              </a:rPr>
              <a:t> </a:t>
            </a:r>
            <a:r>
              <a:rPr lang="en-US" sz="3000" dirty="0">
                <a:solidFill>
                  <a:prstClr val="black"/>
                </a:solidFill>
              </a:rPr>
              <a:t>(verapamil, diltiazem, </a:t>
            </a:r>
            <a:r>
              <a:rPr lang="en-US" sz="3000" b="1" dirty="0">
                <a:solidFill>
                  <a:prstClr val="black"/>
                </a:solidFill>
              </a:rPr>
              <a:t>nifedipine</a:t>
            </a:r>
            <a:r>
              <a:rPr lang="en-US" sz="1800" dirty="0">
                <a:solidFill>
                  <a:prstClr val="black"/>
                </a:solidFill>
              </a:rPr>
              <a:t>,</a:t>
            </a:r>
            <a:r>
              <a:rPr lang="en-US" dirty="0">
                <a:solidFill>
                  <a:prstClr val="black"/>
                </a:solidFill>
              </a:rPr>
              <a:t> felodipine, nicardipine, isradipine, </a:t>
            </a:r>
            <a:r>
              <a:rPr lang="en-US" b="1" dirty="0">
                <a:solidFill>
                  <a:prstClr val="black"/>
                </a:solidFill>
              </a:rPr>
              <a:t>amlodipine</a:t>
            </a:r>
            <a:r>
              <a:rPr lang="en-US" dirty="0">
                <a:solidFill>
                  <a:prstClr val="black"/>
                </a:solidFill>
              </a:rPr>
              <a:t>) </a:t>
            </a:r>
            <a:endParaRPr lang="en-US" dirty="0"/>
          </a:p>
          <a:p>
            <a:endParaRPr lang="en-US" b="1" dirty="0"/>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Title 1"/>
          <p:cNvSpPr>
            <a:spLocks noGrp="1"/>
          </p:cNvSpPr>
          <p:nvPr>
            <p:ph type="title"/>
          </p:nvPr>
        </p:nvSpPr>
        <p:spPr/>
        <p:txBody>
          <a:bodyPr/>
          <a:lstStyle/>
          <a:p>
            <a:r>
              <a:rPr lang="en-US" dirty="0"/>
              <a:t>    </a:t>
            </a:r>
            <a:r>
              <a:rPr lang="en-US" b="1" dirty="0"/>
              <a:t>Biological membranes which limit the                       distribution of drugs</a:t>
            </a:r>
          </a:p>
        </p:txBody>
      </p:sp>
      <p:sp>
        <p:nvSpPr>
          <p:cNvPr id="1048675" name="Content Placeholder 2"/>
          <p:cNvSpPr>
            <a:spLocks noGrp="1"/>
          </p:cNvSpPr>
          <p:nvPr>
            <p:ph idx="1"/>
          </p:nvPr>
        </p:nvSpPr>
        <p:spPr/>
        <p:txBody>
          <a:bodyPr/>
          <a:lstStyle/>
          <a:p>
            <a:r>
              <a:rPr lang="en-US" b="1" dirty="0"/>
              <a:t>Blood brain barrier: </a:t>
            </a:r>
            <a:r>
              <a:rPr lang="en-US" dirty="0"/>
              <a:t>allows distribution of only lipid soluble drugs e.g. </a:t>
            </a:r>
            <a:r>
              <a:rPr lang="en-US" b="1" dirty="0"/>
              <a:t>general anesthetics, barbiturates </a:t>
            </a:r>
            <a:r>
              <a:rPr lang="en-US" dirty="0"/>
              <a:t>into the brain and spinal cord.</a:t>
            </a:r>
          </a:p>
          <a:p>
            <a:r>
              <a:rPr lang="en-US" b="1" dirty="0"/>
              <a:t>Placenta barrier:</a:t>
            </a:r>
            <a:r>
              <a:rPr lang="en-US" dirty="0"/>
              <a:t> lipid soluble and some lipid insoluble can diffuse through hence some drug meant for the mother may pass through and harm the baby e.g</a:t>
            </a:r>
            <a:r>
              <a:rPr lang="en-US" b="1" dirty="0"/>
              <a:t>. steroids ,narcotis </a:t>
            </a:r>
            <a:r>
              <a:rPr lang="en-US" dirty="0"/>
              <a:t>and</a:t>
            </a:r>
            <a:r>
              <a:rPr lang="en-US" b="1" dirty="0"/>
              <a:t> anaesthetics.</a:t>
            </a:r>
          </a:p>
          <a:p>
            <a:r>
              <a:rPr lang="en-US" b="1" dirty="0"/>
              <a:t>Blood-testes barrier: </a:t>
            </a:r>
            <a:r>
              <a:rPr lang="en-US" dirty="0"/>
              <a:t>this may limit some chemotherapeutic agents used for treating testicular neoplasms.</a:t>
            </a:r>
            <a:endParaRPr lang="en-US" b="1" dirty="0"/>
          </a:p>
        </p:txBody>
      </p:sp>
    </p:spTree>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30" name="Title 1"/>
          <p:cNvSpPr>
            <a:spLocks noGrp="1"/>
          </p:cNvSpPr>
          <p:nvPr>
            <p:ph type="title"/>
          </p:nvPr>
        </p:nvSpPr>
        <p:spPr/>
        <p:txBody>
          <a:bodyPr/>
          <a:lstStyle/>
          <a:p>
            <a:r>
              <a:rPr lang="en-US" b="1" dirty="0"/>
              <a:t>Classification of antihypertensive</a:t>
            </a:r>
          </a:p>
        </p:txBody>
      </p:sp>
      <p:sp>
        <p:nvSpPr>
          <p:cNvPr id="1049231" name="Content Placeholder 2"/>
          <p:cNvSpPr>
            <a:spLocks noGrp="1"/>
          </p:cNvSpPr>
          <p:nvPr>
            <p:ph idx="1"/>
          </p:nvPr>
        </p:nvSpPr>
        <p:spPr>
          <a:xfrm>
            <a:off x="838200" y="1938514"/>
            <a:ext cx="10515600" cy="4351338"/>
          </a:xfrm>
        </p:spPr>
        <p:txBody>
          <a:bodyPr>
            <a:normAutofit fontScale="55000" lnSpcReduction="20000"/>
          </a:bodyPr>
          <a:lstStyle/>
          <a:p>
            <a:pPr marL="0" indent="0">
              <a:buNone/>
            </a:pPr>
            <a:r>
              <a:rPr lang="en-US" sz="4500" b="1" dirty="0">
                <a:solidFill>
                  <a:prstClr val="black"/>
                </a:solidFill>
              </a:rPr>
              <a:t>Vasodilators</a:t>
            </a:r>
          </a:p>
          <a:p>
            <a:pPr lvl="0">
              <a:buFont typeface="Wingdings" panose="05000000000000000000" pitchFamily="2" charset="2"/>
              <a:buChar char="ü"/>
            </a:pPr>
            <a:r>
              <a:rPr lang="en-US" sz="4500" dirty="0">
                <a:solidFill>
                  <a:prstClr val="black"/>
                </a:solidFill>
              </a:rPr>
              <a:t>Arterial</a:t>
            </a:r>
            <a:r>
              <a:rPr lang="en-US" sz="4500" b="1" dirty="0">
                <a:solidFill>
                  <a:prstClr val="black"/>
                </a:solidFill>
              </a:rPr>
              <a:t> </a:t>
            </a:r>
            <a:r>
              <a:rPr lang="en-US" sz="4500" dirty="0">
                <a:solidFill>
                  <a:prstClr val="black"/>
                </a:solidFill>
              </a:rPr>
              <a:t>(</a:t>
            </a:r>
            <a:r>
              <a:rPr lang="en-US" sz="4500" b="1" dirty="0">
                <a:solidFill>
                  <a:prstClr val="black"/>
                </a:solidFill>
              </a:rPr>
              <a:t> </a:t>
            </a:r>
            <a:r>
              <a:rPr lang="en-US" sz="4500" dirty="0">
                <a:solidFill>
                  <a:prstClr val="black"/>
                </a:solidFill>
              </a:rPr>
              <a:t>hydralazine, minoxidil, diazoxide fenoldopam)</a:t>
            </a:r>
          </a:p>
          <a:p>
            <a:pPr lvl="0">
              <a:buFont typeface="Wingdings" panose="05000000000000000000" pitchFamily="2" charset="2"/>
              <a:buChar char="ü"/>
            </a:pPr>
            <a:r>
              <a:rPr lang="en-US" sz="4500" dirty="0">
                <a:solidFill>
                  <a:prstClr val="black"/>
                </a:solidFill>
              </a:rPr>
              <a:t>Arterial and venous (nitroprusside)</a:t>
            </a:r>
          </a:p>
          <a:p>
            <a:pPr marL="0" indent="0">
              <a:buNone/>
            </a:pPr>
            <a:r>
              <a:rPr lang="en-US" sz="4500" b="1" dirty="0">
                <a:solidFill>
                  <a:prstClr val="black"/>
                </a:solidFill>
              </a:rPr>
              <a:t>Sympatholytic drugs</a:t>
            </a:r>
          </a:p>
          <a:p>
            <a:pPr marL="0" lvl="0" indent="0">
              <a:buNone/>
            </a:pPr>
            <a:r>
              <a:rPr lang="en-US" sz="4500" dirty="0">
                <a:solidFill>
                  <a:prstClr val="black"/>
                </a:solidFill>
              </a:rPr>
              <a:t> Alpha adrenergic blockers;  (prazosin, terazosin, doxazosin, phentolamine, phenoxybenzamine)</a:t>
            </a:r>
          </a:p>
          <a:p>
            <a:pPr marL="0" lvl="0" indent="0">
              <a:buNone/>
            </a:pPr>
            <a:r>
              <a:rPr lang="en-US" sz="4500" dirty="0">
                <a:solidFill>
                  <a:prstClr val="black"/>
                </a:solidFill>
              </a:rPr>
              <a:t>Beta adrenergic blockers; (metoprolol, atenolol, </a:t>
            </a:r>
            <a:r>
              <a:rPr lang="en-US" sz="4500" dirty="0" err="1">
                <a:solidFill>
                  <a:prstClr val="black"/>
                </a:solidFill>
              </a:rPr>
              <a:t>etc</a:t>
            </a:r>
            <a:r>
              <a:rPr lang="en-US" sz="4500" dirty="0">
                <a:solidFill>
                  <a:prstClr val="black"/>
                </a:solidFill>
              </a:rPr>
              <a:t> )</a:t>
            </a:r>
          </a:p>
          <a:p>
            <a:pPr marL="0" lvl="0" indent="0">
              <a:buNone/>
            </a:pPr>
            <a:r>
              <a:rPr lang="en-US" sz="4500" dirty="0">
                <a:solidFill>
                  <a:prstClr val="black"/>
                </a:solidFill>
              </a:rPr>
              <a:t>Mixed adrenergic; ( labetalol, carvedilol)</a:t>
            </a:r>
          </a:p>
          <a:p>
            <a:pPr marL="0" lvl="0" indent="0">
              <a:buNone/>
            </a:pPr>
            <a:r>
              <a:rPr lang="en-US" sz="4500" dirty="0">
                <a:solidFill>
                  <a:prstClr val="black"/>
                </a:solidFill>
              </a:rPr>
              <a:t>Centrally acting alpha2 agonists  (methyldopa, clonidine, guanabenz)</a:t>
            </a:r>
          </a:p>
          <a:p>
            <a:pPr marL="0" lvl="0" indent="0">
              <a:buNone/>
            </a:pPr>
            <a:r>
              <a:rPr lang="en-US" sz="4500" dirty="0">
                <a:solidFill>
                  <a:prstClr val="black"/>
                </a:solidFill>
              </a:rPr>
              <a:t>Adrenergic neuron blocking agents;( guanethidine, reserpine) </a:t>
            </a:r>
          </a:p>
          <a:p>
            <a:pPr marL="0" lvl="0" indent="0">
              <a:buNone/>
            </a:pPr>
            <a:r>
              <a:rPr lang="en-US" dirty="0">
                <a:solidFill>
                  <a:prstClr val="black"/>
                </a:solidFill>
              </a:rPr>
              <a:t> </a:t>
            </a:r>
            <a:endParaRPr lang="en-US" dirty="0"/>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32" name="Title 1"/>
          <p:cNvSpPr>
            <a:spLocks noGrp="1"/>
          </p:cNvSpPr>
          <p:nvPr>
            <p:ph type="title"/>
          </p:nvPr>
        </p:nvSpPr>
        <p:spPr/>
        <p:txBody>
          <a:bodyPr/>
          <a:lstStyle/>
          <a:p>
            <a:r>
              <a:rPr lang="en-US" dirty="0"/>
              <a:t>: Angiotensin-Converting Enzyme (ACE) Inhibitors</a:t>
            </a:r>
          </a:p>
        </p:txBody>
      </p:sp>
      <p:sp>
        <p:nvSpPr>
          <p:cNvPr id="1049233" name="Content Placeholder 2"/>
          <p:cNvSpPr>
            <a:spLocks noGrp="1"/>
          </p:cNvSpPr>
          <p:nvPr>
            <p:ph idx="1"/>
          </p:nvPr>
        </p:nvSpPr>
        <p:spPr/>
        <p:txBody>
          <a:bodyPr/>
          <a:lstStyle/>
          <a:p>
            <a:pPr marL="0" indent="0">
              <a:buNone/>
            </a:pPr>
            <a:r>
              <a:rPr lang="en-US" b="1" dirty="0"/>
              <a:t>captopril (Capoten) </a:t>
            </a:r>
            <a:r>
              <a:rPr lang="en-US" dirty="0"/>
              <a:t> </a:t>
            </a:r>
          </a:p>
          <a:p>
            <a:r>
              <a:rPr lang="en-US" dirty="0"/>
              <a:t>Other Medications: Enalapril (Vasotec), Enalaprilat (Vasotec IV),  Fosinopril (Monopril),  Lisinopril (Prinivil), Ramipril (Altace)</a:t>
            </a:r>
          </a:p>
          <a:p>
            <a:pPr marL="0" indent="0">
              <a:buNone/>
            </a:pPr>
            <a:r>
              <a:rPr lang="en-US" b="1" dirty="0"/>
              <a:t>Mechanism of action</a:t>
            </a:r>
          </a:p>
          <a:p>
            <a:pPr marL="0" indent="0">
              <a:buNone/>
            </a:pPr>
            <a:r>
              <a:rPr lang="en-US" dirty="0"/>
              <a:t>ACEIs prevents conversion of angiotensin I to angiotensin II which is a potent vasoconstrictor. this causes  vasodilation, reduces peripheral resistance, and decreases secretion of aldosterone (thereby resulting in decrease sodium and water retention and extracellular volume)</a:t>
            </a:r>
          </a:p>
        </p:txBody>
      </p:sp>
    </p:spTree>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34" name="Title 1"/>
          <p:cNvSpPr>
            <a:spLocks noGrp="1"/>
          </p:cNvSpPr>
          <p:nvPr>
            <p:ph type="title"/>
          </p:nvPr>
        </p:nvSpPr>
        <p:spPr/>
        <p:txBody>
          <a:bodyPr/>
          <a:lstStyle/>
          <a:p>
            <a:pPr marL="571500" indent="-571500">
              <a:buFont typeface="Arial" panose="020B0604020202020204" pitchFamily="34" charset="0"/>
              <a:buChar char="•"/>
            </a:pPr>
            <a:r>
              <a:rPr lang="en-US" b="1" dirty="0"/>
              <a:t>Merits of ACEIs</a:t>
            </a:r>
          </a:p>
        </p:txBody>
      </p:sp>
      <p:sp>
        <p:nvSpPr>
          <p:cNvPr id="1049235" name="Content Placeholder 2"/>
          <p:cNvSpPr>
            <a:spLocks noGrp="1"/>
          </p:cNvSpPr>
          <p:nvPr>
            <p:ph idx="1"/>
          </p:nvPr>
        </p:nvSpPr>
        <p:spPr/>
        <p:txBody>
          <a:bodyPr/>
          <a:lstStyle/>
          <a:p>
            <a:r>
              <a:rPr lang="en-US" dirty="0"/>
              <a:t>Safe for asthmatics, diabetics</a:t>
            </a:r>
          </a:p>
          <a:p>
            <a:r>
              <a:rPr lang="en-US" dirty="0"/>
              <a:t>Absence of rebound hypertension upon abrupt withdrawal.</a:t>
            </a:r>
          </a:p>
          <a:p>
            <a:r>
              <a:rPr lang="en-US" dirty="0"/>
              <a:t>Total absence of postural hypotension.</a:t>
            </a:r>
          </a:p>
          <a:p>
            <a:r>
              <a:rPr lang="en-US" dirty="0"/>
              <a:t> maintains renal blood flow. </a:t>
            </a:r>
          </a:p>
          <a:p>
            <a:r>
              <a:rPr lang="en-US" dirty="0"/>
              <a:t>devoid of electrolyte imbalance.</a:t>
            </a: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36" name="Title 1"/>
          <p:cNvSpPr>
            <a:spLocks noGrp="1"/>
          </p:cNvSpPr>
          <p:nvPr>
            <p:ph type="title"/>
          </p:nvPr>
        </p:nvSpPr>
        <p:spPr/>
        <p:txBody>
          <a:bodyPr/>
          <a:lstStyle/>
          <a:p>
            <a:endParaRPr lang="en-US" dirty="0"/>
          </a:p>
        </p:txBody>
      </p:sp>
      <p:sp>
        <p:nvSpPr>
          <p:cNvPr id="1049237" name="Content Placeholder 2"/>
          <p:cNvSpPr>
            <a:spLocks noGrp="1"/>
          </p:cNvSpPr>
          <p:nvPr>
            <p:ph idx="1"/>
          </p:nvPr>
        </p:nvSpPr>
        <p:spPr/>
        <p:txBody>
          <a:bodyPr>
            <a:normAutofit/>
          </a:bodyPr>
          <a:lstStyle/>
          <a:p>
            <a:r>
              <a:rPr lang="en-US" dirty="0"/>
              <a:t>Therapeutic Uses </a:t>
            </a:r>
          </a:p>
          <a:p>
            <a:r>
              <a:rPr lang="en-US" dirty="0"/>
              <a:t> Hypertension </a:t>
            </a:r>
          </a:p>
          <a:p>
            <a:r>
              <a:rPr lang="en-US" dirty="0"/>
              <a:t> Heart failure </a:t>
            </a:r>
          </a:p>
          <a:p>
            <a:r>
              <a:rPr lang="en-US" dirty="0"/>
              <a:t> Myocardial infarction (To decrease mortality and to decrease risk of heart failure and left ventricular dysfunction) </a:t>
            </a:r>
          </a:p>
          <a:p>
            <a:r>
              <a:rPr lang="en-US" dirty="0"/>
              <a:t>Diabetic and nondiabetic nephropathy </a:t>
            </a:r>
          </a:p>
          <a:p>
            <a:r>
              <a:rPr lang="en-US" dirty="0"/>
              <a:t> For clients at high risk for a cardiovascular event, Ramipril can be used to prevent MI, stroke, or death.</a:t>
            </a:r>
          </a:p>
        </p:txBody>
      </p:sp>
    </p:spTree>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38" name="Title 1"/>
          <p:cNvSpPr>
            <a:spLocks noGrp="1"/>
          </p:cNvSpPr>
          <p:nvPr>
            <p:ph type="title"/>
          </p:nvPr>
        </p:nvSpPr>
        <p:spPr/>
        <p:txBody>
          <a:bodyPr/>
          <a:lstStyle/>
          <a:p>
            <a:r>
              <a:rPr lang="en-US" b="1" dirty="0"/>
              <a:t>Side/Adverse Effects</a:t>
            </a:r>
          </a:p>
        </p:txBody>
      </p:sp>
      <p:sp>
        <p:nvSpPr>
          <p:cNvPr id="1049239" name="Content Placeholder 2"/>
          <p:cNvSpPr>
            <a:spLocks noGrp="1"/>
          </p:cNvSpPr>
          <p:nvPr>
            <p:ph idx="1"/>
          </p:nvPr>
        </p:nvSpPr>
        <p:spPr/>
        <p:txBody>
          <a:bodyPr/>
          <a:lstStyle/>
          <a:p>
            <a:r>
              <a:rPr lang="en-US" dirty="0"/>
              <a:t>Cough related to inhibition of kinase II (alternative name for ACE) which results in increase in bradykinin</a:t>
            </a:r>
          </a:p>
          <a:p>
            <a:r>
              <a:rPr lang="en-US" dirty="0"/>
              <a:t>First-dose orthostatic hypotension.</a:t>
            </a:r>
          </a:p>
          <a:p>
            <a:r>
              <a:rPr lang="en-US" dirty="0"/>
              <a:t> Hyperkalemia</a:t>
            </a:r>
          </a:p>
          <a:p>
            <a:pPr marL="0" indent="0">
              <a:buNone/>
            </a:pPr>
            <a:r>
              <a:rPr lang="en-US" dirty="0"/>
              <a:t>Rash and dysgeusia (altered taste), primarily with captopril</a:t>
            </a:r>
          </a:p>
          <a:p>
            <a:r>
              <a:rPr lang="en-US" dirty="0"/>
              <a:t> Angioedema. </a:t>
            </a:r>
          </a:p>
          <a:p>
            <a:r>
              <a:rPr lang="en-US" dirty="0"/>
              <a:t>Neutropenia (rare but serious complication of captopril)</a:t>
            </a:r>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40" name="Title 1"/>
          <p:cNvSpPr>
            <a:spLocks noGrp="1"/>
          </p:cNvSpPr>
          <p:nvPr>
            <p:ph type="title"/>
          </p:nvPr>
        </p:nvSpPr>
        <p:spPr/>
        <p:txBody>
          <a:bodyPr/>
          <a:lstStyle/>
          <a:p>
            <a:r>
              <a:rPr lang="en-US" b="1" dirty="0"/>
              <a:t>Contraindications/Precautions </a:t>
            </a:r>
          </a:p>
        </p:txBody>
      </p:sp>
      <p:sp>
        <p:nvSpPr>
          <p:cNvPr id="1049241" name="Content Placeholder 2"/>
          <p:cNvSpPr>
            <a:spLocks noGrp="1"/>
          </p:cNvSpPr>
          <p:nvPr>
            <p:ph idx="1"/>
          </p:nvPr>
        </p:nvSpPr>
        <p:spPr/>
        <p:txBody>
          <a:bodyPr>
            <a:normAutofit/>
          </a:bodyPr>
          <a:lstStyle/>
          <a:p>
            <a:r>
              <a:rPr lang="en-US" dirty="0"/>
              <a:t> These medications are Pregnancy Risk Category D during the second and third trimester, related to fetal injury.</a:t>
            </a:r>
          </a:p>
          <a:p>
            <a:r>
              <a:rPr lang="en-US" dirty="0"/>
              <a:t>renal stenosis when present bilaterally or in a single remaining kidney. </a:t>
            </a:r>
          </a:p>
          <a:p>
            <a:r>
              <a:rPr lang="en-US" dirty="0"/>
              <a:t>history of angioedema following use of ACE inhibitor. </a:t>
            </a:r>
          </a:p>
          <a:p>
            <a:r>
              <a:rPr lang="en-US" dirty="0"/>
              <a:t>Use cautiously in clients with renal impairment and </a:t>
            </a:r>
          </a:p>
          <a:p>
            <a:r>
              <a:rPr lang="en-US" dirty="0"/>
              <a:t>collagen vascular disease because they are at greater risk for developing neutropenia. Closely monitor these clients for signs of infection.</a:t>
            </a:r>
          </a:p>
          <a:p>
            <a:r>
              <a:rPr lang="en-US" dirty="0"/>
              <a:t>hypotension </a:t>
            </a:r>
          </a:p>
        </p:txBody>
      </p:sp>
    </p:spTree>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42" name="Title 1"/>
          <p:cNvSpPr>
            <a:spLocks noGrp="1"/>
          </p:cNvSpPr>
          <p:nvPr>
            <p:ph type="title"/>
          </p:nvPr>
        </p:nvSpPr>
        <p:spPr/>
        <p:txBody>
          <a:bodyPr/>
          <a:lstStyle/>
          <a:p>
            <a:r>
              <a:rPr lang="en-US" dirty="0"/>
              <a:t>Medication/Food Interactions</a:t>
            </a:r>
          </a:p>
        </p:txBody>
      </p:sp>
      <p:sp>
        <p:nvSpPr>
          <p:cNvPr id="1049243" name="Content Placeholder 2"/>
          <p:cNvSpPr>
            <a:spLocks noGrp="1"/>
          </p:cNvSpPr>
          <p:nvPr>
            <p:ph idx="1"/>
          </p:nvPr>
        </p:nvSpPr>
        <p:spPr/>
        <p:txBody>
          <a:bodyPr/>
          <a:lstStyle/>
          <a:p>
            <a:r>
              <a:rPr lang="en-US" dirty="0"/>
              <a:t>Diuretics can contribute to first-dose hypotension</a:t>
            </a:r>
          </a:p>
          <a:p>
            <a:r>
              <a:rPr lang="en-US" dirty="0"/>
              <a:t>Antihypertensive medications may have an additive hypotensive effect.</a:t>
            </a:r>
          </a:p>
          <a:p>
            <a:r>
              <a:rPr lang="en-US" dirty="0"/>
              <a:t> Potassium supplements and potassium-sparing diuretics increase the risk of hyperkalemia.</a:t>
            </a:r>
          </a:p>
          <a:p>
            <a:r>
              <a:rPr lang="en-US" dirty="0"/>
              <a:t>ACE inhibitors can increase levels of lithium carbonate (Eskalith)</a:t>
            </a:r>
          </a:p>
          <a:p>
            <a:r>
              <a:rPr lang="en-US" dirty="0"/>
              <a:t> Use of NSAIDs may decrease the antihypertensive effect of ACE inhibitors.</a:t>
            </a:r>
          </a:p>
          <a:p>
            <a:endParaRPr lang="en-US" dirty="0"/>
          </a:p>
          <a:p>
            <a:endParaRPr lang="en-US" dirty="0"/>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44"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Nursing Administration</a:t>
            </a:r>
            <a:endParaRPr lang="en-US" b="1" dirty="0"/>
          </a:p>
        </p:txBody>
      </p:sp>
      <p:sp>
        <p:nvSpPr>
          <p:cNvPr id="1049245" name="Content Placeholder 2"/>
          <p:cNvSpPr>
            <a:spLocks noGrp="1"/>
          </p:cNvSpPr>
          <p:nvPr>
            <p:ph idx="1"/>
          </p:nvPr>
        </p:nvSpPr>
        <p:spPr/>
        <p:txBody>
          <a:bodyPr>
            <a:normAutofit lnSpcReduction="10000"/>
          </a:bodyPr>
          <a:lstStyle/>
          <a:p>
            <a:r>
              <a:rPr lang="en-US" dirty="0"/>
              <a:t> Administer ACE inhibitors orally except enalapril, which is the only ACE inhibitor for IV use. </a:t>
            </a:r>
          </a:p>
          <a:p>
            <a:r>
              <a:rPr lang="en-US" dirty="0"/>
              <a:t> Advise clients that the medication may be prescribed as a single formulation or in combination with hydrochlorothiazide. </a:t>
            </a:r>
          </a:p>
          <a:p>
            <a:r>
              <a:rPr lang="en-US" dirty="0"/>
              <a:t> Advise clients that blood pressure has to be monitored after the first dose for at least 2 hr. to detect hypotension. </a:t>
            </a:r>
          </a:p>
          <a:p>
            <a:r>
              <a:rPr lang="en-US" dirty="0"/>
              <a:t> Instruct clients that captopril should be taken at least 1 hr. before meals. All other ACE inhibitors can be taken with or without food. </a:t>
            </a:r>
          </a:p>
          <a:p>
            <a:r>
              <a:rPr lang="en-US" dirty="0"/>
              <a:t>Advise clients to notify the provider if </a:t>
            </a:r>
            <a:r>
              <a:rPr lang="en-US" b="1" dirty="0"/>
              <a:t>cough, rash, dysgeusia </a:t>
            </a:r>
            <a:r>
              <a:rPr lang="en-US" dirty="0"/>
              <a:t>(lack of taste), and/or </a:t>
            </a:r>
            <a:r>
              <a:rPr lang="en-US" b="1" dirty="0"/>
              <a:t>signs of infection </a:t>
            </a:r>
            <a:r>
              <a:rPr lang="en-US" dirty="0"/>
              <a:t>occur</a:t>
            </a:r>
          </a:p>
        </p:txBody>
      </p:sp>
    </p:spTree>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46" name="Title 1"/>
          <p:cNvSpPr>
            <a:spLocks noGrp="1"/>
          </p:cNvSpPr>
          <p:nvPr>
            <p:ph type="title"/>
          </p:nvPr>
        </p:nvSpPr>
        <p:spPr/>
        <p:txBody>
          <a:bodyPr/>
          <a:lstStyle/>
          <a:p>
            <a:r>
              <a:rPr lang="sv-SE" b="1" dirty="0"/>
              <a:t>Angiotensin II Receptor Blockers (ARBs)</a:t>
            </a:r>
            <a:endParaRPr lang="en-US" b="1" dirty="0"/>
          </a:p>
        </p:txBody>
      </p:sp>
      <p:sp>
        <p:nvSpPr>
          <p:cNvPr id="1049247" name="Content Placeholder 2"/>
          <p:cNvSpPr>
            <a:spLocks noGrp="1"/>
          </p:cNvSpPr>
          <p:nvPr>
            <p:ph idx="1"/>
          </p:nvPr>
        </p:nvSpPr>
        <p:spPr/>
        <p:txBody>
          <a:bodyPr>
            <a:normAutofit/>
          </a:bodyPr>
          <a:lstStyle/>
          <a:p>
            <a:r>
              <a:rPr lang="en-US" b="1" dirty="0"/>
              <a:t>losartan (Cozaar) </a:t>
            </a:r>
          </a:p>
          <a:p>
            <a:r>
              <a:rPr lang="en-US" dirty="0"/>
              <a:t> Other Medications:  Valsartan (Diovan) ,  Irbesartan (Avapro) ,  Candesartan (</a:t>
            </a:r>
            <a:r>
              <a:rPr lang="en-US" dirty="0" err="1"/>
              <a:t>Atacand</a:t>
            </a:r>
            <a:r>
              <a:rPr lang="en-US" dirty="0"/>
              <a:t>) ,  </a:t>
            </a:r>
            <a:r>
              <a:rPr lang="en-US" dirty="0" err="1"/>
              <a:t>Olmesartan</a:t>
            </a:r>
            <a:r>
              <a:rPr lang="en-US" dirty="0"/>
              <a:t> (Benicar) </a:t>
            </a:r>
          </a:p>
          <a:p>
            <a:pPr marL="0" indent="0">
              <a:buNone/>
            </a:pPr>
            <a:r>
              <a:rPr lang="en-US" dirty="0"/>
              <a:t> </a:t>
            </a:r>
            <a:r>
              <a:rPr lang="en-US" b="1" dirty="0"/>
              <a:t>Expected Pharmacological Action </a:t>
            </a:r>
          </a:p>
          <a:p>
            <a:pPr marL="0" indent="0">
              <a:buNone/>
            </a:pPr>
            <a:r>
              <a:rPr lang="en-US" dirty="0"/>
              <a:t> These medications block the action of angiotensin II in the body.</a:t>
            </a:r>
          </a:p>
          <a:p>
            <a:pPr marL="0" indent="0">
              <a:buNone/>
            </a:pPr>
            <a:r>
              <a:rPr lang="en-US" dirty="0"/>
              <a:t> </a:t>
            </a:r>
            <a:r>
              <a:rPr lang="en-US" b="1" dirty="0"/>
              <a:t>This results in: </a:t>
            </a:r>
          </a:p>
          <a:p>
            <a:r>
              <a:rPr lang="en-US" dirty="0"/>
              <a:t>Vasodilation (mostly arteriole) </a:t>
            </a:r>
          </a:p>
          <a:p>
            <a:r>
              <a:rPr lang="en-US" dirty="0"/>
              <a:t> Excretion of sodium and water, and retention of potassium (through effects on the kidney) </a:t>
            </a:r>
          </a:p>
        </p:txBody>
      </p:sp>
    </p:spTree>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48" name="Title 1"/>
          <p:cNvSpPr>
            <a:spLocks noGrp="1"/>
          </p:cNvSpPr>
          <p:nvPr>
            <p:ph type="title"/>
          </p:nvPr>
        </p:nvSpPr>
        <p:spPr/>
        <p:txBody>
          <a:bodyPr>
            <a:normAutofit fontScale="90000"/>
          </a:bodyPr>
          <a:lstStyle/>
          <a:p>
            <a:pPr lvl="0">
              <a:spcBef>
                <a:spcPts val="1000"/>
              </a:spcBef>
            </a:pPr>
            <a:r>
              <a:rPr lang="en-US" sz="2600" b="1" dirty="0">
                <a:solidFill>
                  <a:prstClr val="black"/>
                </a:solidFill>
                <a:latin typeface="Calibri" panose="020F0502020204030204"/>
                <a:ea typeface="+mn-ea"/>
                <a:cs typeface="+mn-cs"/>
              </a:rPr>
              <a:t>                                                                                                                                                                                                      Therapeutic Uses </a:t>
            </a:r>
            <a:r>
              <a:rPr lang="en-US" sz="2600" dirty="0">
                <a:solidFill>
                  <a:prstClr val="black"/>
                </a:solidFill>
                <a:latin typeface="Calibri" panose="020F0502020204030204"/>
                <a:ea typeface="+mn-ea"/>
                <a:cs typeface="+mn-cs"/>
              </a:rPr>
              <a:t>: </a:t>
            </a:r>
            <a:br>
              <a:rPr lang="en-US" sz="2600" dirty="0">
                <a:solidFill>
                  <a:prstClr val="black"/>
                </a:solidFill>
                <a:latin typeface="Calibri" panose="020F0502020204030204"/>
                <a:ea typeface="+mn-ea"/>
                <a:cs typeface="+mn-cs"/>
              </a:rPr>
            </a:br>
            <a:endParaRPr lang="en-US" dirty="0"/>
          </a:p>
        </p:txBody>
      </p:sp>
      <p:sp>
        <p:nvSpPr>
          <p:cNvPr id="1049249" name="Content Placeholder 2"/>
          <p:cNvSpPr>
            <a:spLocks noGrp="1"/>
          </p:cNvSpPr>
          <p:nvPr>
            <p:ph idx="1"/>
          </p:nvPr>
        </p:nvSpPr>
        <p:spPr/>
        <p:txBody>
          <a:bodyPr>
            <a:normAutofit/>
          </a:bodyPr>
          <a:lstStyle/>
          <a:p>
            <a:r>
              <a:rPr lang="en-US" sz="2600" dirty="0">
                <a:solidFill>
                  <a:prstClr val="black"/>
                </a:solidFill>
              </a:rPr>
              <a:t>Hypertension,  </a:t>
            </a:r>
          </a:p>
          <a:p>
            <a:r>
              <a:rPr lang="en-US" sz="2600" dirty="0">
                <a:solidFill>
                  <a:prstClr val="black"/>
                </a:solidFill>
              </a:rPr>
              <a:t>Heart failure and prevention of mortality following MI,</a:t>
            </a:r>
          </a:p>
          <a:p>
            <a:r>
              <a:rPr lang="en-US" sz="2600" dirty="0">
                <a:solidFill>
                  <a:prstClr val="black"/>
                </a:solidFill>
              </a:rPr>
              <a:t> Stroke prevention ,</a:t>
            </a:r>
          </a:p>
          <a:p>
            <a:r>
              <a:rPr lang="en-US" sz="2600" dirty="0">
                <a:solidFill>
                  <a:prstClr val="black"/>
                </a:solidFill>
              </a:rPr>
              <a:t> Delay progression of diabetic nephropathy</a:t>
            </a:r>
          </a:p>
          <a:p>
            <a:pPr marL="0" indent="0">
              <a:buNone/>
            </a:pPr>
            <a:r>
              <a:rPr lang="en-US" sz="2400" b="1" dirty="0"/>
              <a:t>Complications</a:t>
            </a:r>
            <a:r>
              <a:rPr lang="en-US" sz="2400" dirty="0"/>
              <a:t> </a:t>
            </a:r>
          </a:p>
          <a:p>
            <a:pPr marL="0" indent="0">
              <a:buNone/>
            </a:pPr>
            <a:r>
              <a:rPr lang="en-US" sz="2400" dirty="0"/>
              <a:t> The major difference between ARBs and ACE inhibitors is that cough and hyperkalemia are not side effects of ARBs</a:t>
            </a:r>
            <a:endParaRPr lang="en-US" sz="2600" dirty="0">
              <a:solidFill>
                <a:prstClr val="black"/>
              </a:solidFill>
            </a:endParaRPr>
          </a:p>
          <a:p>
            <a:endParaRPr lang="en-US" sz="2600" dirty="0">
              <a:solidFill>
                <a:prstClr val="black"/>
              </a:solidFill>
            </a:endParaRP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Title 1"/>
          <p:cNvSpPr>
            <a:spLocks noGrp="1"/>
          </p:cNvSpPr>
          <p:nvPr>
            <p:ph type="title"/>
          </p:nvPr>
        </p:nvSpPr>
        <p:spPr/>
        <p:txBody>
          <a:bodyPr/>
          <a:lstStyle/>
          <a:p>
            <a:r>
              <a:rPr lang="en-US" dirty="0"/>
              <a:t>metabolism</a:t>
            </a:r>
          </a:p>
        </p:txBody>
      </p:sp>
      <p:sp>
        <p:nvSpPr>
          <p:cNvPr id="1048677" name="Content Placeholder 2"/>
          <p:cNvSpPr>
            <a:spLocks noGrp="1"/>
          </p:cNvSpPr>
          <p:nvPr>
            <p:ph idx="1"/>
          </p:nvPr>
        </p:nvSpPr>
        <p:spPr/>
        <p:txBody>
          <a:bodyPr/>
          <a:lstStyle/>
          <a:p>
            <a:pPr marL="0" indent="0">
              <a:buNone/>
            </a:pPr>
            <a:r>
              <a:rPr lang="en-US" b="1" dirty="0"/>
              <a:t>iii)metabolism/biotransformation</a:t>
            </a:r>
            <a:r>
              <a:rPr lang="en-US" dirty="0"/>
              <a:t>:</a:t>
            </a:r>
          </a:p>
          <a:p>
            <a:pPr marL="0" indent="0">
              <a:buNone/>
            </a:pPr>
            <a:r>
              <a:rPr lang="en-US" dirty="0"/>
              <a:t>the biological transformation of a drug into an inactive metabolite, a more soluble compound ,or a more potent metabolite.</a:t>
            </a:r>
          </a:p>
          <a:p>
            <a:pPr marL="0" indent="0">
              <a:buNone/>
            </a:pPr>
            <a:r>
              <a:rPr lang="en-US" dirty="0"/>
              <a:t>The </a:t>
            </a:r>
            <a:r>
              <a:rPr lang="en-US" b="1" dirty="0"/>
              <a:t>Liver</a:t>
            </a:r>
            <a:r>
              <a:rPr lang="en-US" dirty="0"/>
              <a:t> is the main organ of metabolism.</a:t>
            </a:r>
          </a:p>
          <a:p>
            <a:pPr marL="0" indent="0">
              <a:buNone/>
            </a:pPr>
            <a:r>
              <a:rPr lang="en-US" dirty="0"/>
              <a:t>The </a:t>
            </a:r>
            <a:r>
              <a:rPr lang="en-US" b="1" dirty="0"/>
              <a:t>Kidneys, gut mucosa, lungs </a:t>
            </a:r>
            <a:r>
              <a:rPr lang="en-US" dirty="0"/>
              <a:t>and </a:t>
            </a:r>
            <a:r>
              <a:rPr lang="en-US" b="1" dirty="0"/>
              <a:t>the skin </a:t>
            </a:r>
            <a:r>
              <a:rPr lang="en-US" dirty="0"/>
              <a:t>are also involved in drug metabolism.</a:t>
            </a:r>
          </a:p>
          <a:p>
            <a:pPr marL="0" indent="0">
              <a:buNone/>
            </a:pPr>
            <a:r>
              <a:rPr lang="en-US" dirty="0"/>
              <a:t>NB: Delayed drug metabolism results in accumulation of drug in the body and prolonged effect of the drug</a:t>
            </a:r>
          </a:p>
        </p:txBody>
      </p:sp>
    </p:spTree>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50" name="Title 1"/>
          <p:cNvSpPr>
            <a:spLocks noGrp="1"/>
          </p:cNvSpPr>
          <p:nvPr>
            <p:ph type="title"/>
          </p:nvPr>
        </p:nvSpPr>
        <p:spPr/>
        <p:txBody>
          <a:bodyPr/>
          <a:lstStyle/>
          <a:p>
            <a:r>
              <a:rPr lang="en-US"/>
              <a:t>Side/Adverse Effects</a:t>
            </a:r>
            <a:endParaRPr lang="en-US" dirty="0"/>
          </a:p>
        </p:txBody>
      </p:sp>
      <p:sp>
        <p:nvSpPr>
          <p:cNvPr id="1049251" name="Content Placeholder 2"/>
          <p:cNvSpPr>
            <a:spLocks noGrp="1"/>
          </p:cNvSpPr>
          <p:nvPr>
            <p:ph idx="1"/>
          </p:nvPr>
        </p:nvSpPr>
        <p:spPr/>
        <p:txBody>
          <a:bodyPr>
            <a:normAutofit lnSpcReduction="10000"/>
          </a:bodyPr>
          <a:lstStyle/>
          <a:p>
            <a:r>
              <a:rPr lang="en-US" dirty="0"/>
              <a:t>Angioedema</a:t>
            </a:r>
          </a:p>
          <a:p>
            <a:pPr marL="0" indent="0">
              <a:buNone/>
            </a:pPr>
            <a:r>
              <a:rPr lang="en-US" b="1" dirty="0"/>
              <a:t>contraindication </a:t>
            </a:r>
          </a:p>
          <a:p>
            <a:r>
              <a:rPr lang="en-US" dirty="0"/>
              <a:t>Hypersensitivity </a:t>
            </a:r>
          </a:p>
          <a:p>
            <a:r>
              <a:rPr lang="en-US" dirty="0"/>
              <a:t>Pregnancy</a:t>
            </a:r>
          </a:p>
          <a:p>
            <a:r>
              <a:rPr lang="en-US" dirty="0"/>
              <a:t>renal stenosis when present bilaterally or in a single remaining kidney</a:t>
            </a:r>
          </a:p>
          <a:p>
            <a:pPr marL="0" indent="0">
              <a:buNone/>
            </a:pPr>
            <a:r>
              <a:rPr lang="en-US" dirty="0"/>
              <a:t> </a:t>
            </a:r>
            <a:r>
              <a:rPr lang="en-US" b="1" dirty="0"/>
              <a:t>considerations</a:t>
            </a:r>
          </a:p>
          <a:p>
            <a:pPr marL="0" indent="0">
              <a:buNone/>
            </a:pPr>
            <a:r>
              <a:rPr lang="en-US" dirty="0"/>
              <a:t>monitor BP, HR, Weight, Edema, Blood Urea Nitrogen, Serum Creatinine.</a:t>
            </a:r>
          </a:p>
          <a:p>
            <a:pPr marL="0" indent="0">
              <a:buNone/>
            </a:pPr>
            <a:r>
              <a:rPr lang="en-US" dirty="0"/>
              <a:t>can be used in patients intolerant to </a:t>
            </a:r>
            <a:r>
              <a:rPr lang="en-US" dirty="0" err="1"/>
              <a:t>aceis</a:t>
            </a:r>
            <a:r>
              <a:rPr lang="en-US" dirty="0"/>
              <a:t> (due to cough)</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52" name="Title 1"/>
          <p:cNvSpPr>
            <a:spLocks noGrp="1"/>
          </p:cNvSpPr>
          <p:nvPr>
            <p:ph type="title"/>
          </p:nvPr>
        </p:nvSpPr>
        <p:spPr/>
        <p:txBody>
          <a:bodyPr/>
          <a:lstStyle/>
          <a:p>
            <a:r>
              <a:rPr lang="en-US" b="1" dirty="0"/>
              <a:t>              CALCIUM CHANNEL BLOCKERS</a:t>
            </a:r>
          </a:p>
        </p:txBody>
      </p:sp>
      <p:sp>
        <p:nvSpPr>
          <p:cNvPr id="1049253" name="Content Placeholder 2"/>
          <p:cNvSpPr>
            <a:spLocks noGrp="1"/>
          </p:cNvSpPr>
          <p:nvPr>
            <p:ph idx="1"/>
          </p:nvPr>
        </p:nvSpPr>
        <p:spPr/>
        <p:txBody>
          <a:bodyPr>
            <a:normAutofit/>
          </a:bodyPr>
          <a:lstStyle/>
          <a:p>
            <a:r>
              <a:rPr lang="en-US" dirty="0"/>
              <a:t> Nifedipine (Adalat, Procardia) </a:t>
            </a:r>
          </a:p>
          <a:p>
            <a:r>
              <a:rPr lang="en-US" dirty="0"/>
              <a:t> Verapamil (Calan) </a:t>
            </a:r>
          </a:p>
          <a:p>
            <a:r>
              <a:rPr lang="en-US" dirty="0"/>
              <a:t> </a:t>
            </a:r>
            <a:r>
              <a:rPr lang="en-US" dirty="0">
                <a:solidFill>
                  <a:prstClr val="black"/>
                </a:solidFill>
              </a:rPr>
              <a:t>Amlodipine (Norvasc) </a:t>
            </a:r>
          </a:p>
          <a:p>
            <a:pPr marL="0" indent="0">
              <a:buNone/>
            </a:pPr>
            <a:r>
              <a:rPr lang="en-US" dirty="0"/>
              <a:t> </a:t>
            </a:r>
            <a:r>
              <a:rPr lang="en-US" b="1" dirty="0"/>
              <a:t>Other Medications: </a:t>
            </a:r>
            <a:endParaRPr lang="en-US" dirty="0"/>
          </a:p>
          <a:p>
            <a:r>
              <a:rPr lang="en-US" dirty="0"/>
              <a:t>Amlodipine (Norvasc) </a:t>
            </a:r>
          </a:p>
          <a:p>
            <a:r>
              <a:rPr lang="en-US" dirty="0"/>
              <a:t> Felodipine (Plendil) </a:t>
            </a:r>
          </a:p>
          <a:p>
            <a:r>
              <a:rPr lang="en-US" dirty="0"/>
              <a:t>Nicardipine (Cardene, Cleviprex)</a:t>
            </a:r>
          </a:p>
          <a:p>
            <a:r>
              <a:rPr lang="en-US" dirty="0">
                <a:solidFill>
                  <a:prstClr val="black"/>
                </a:solidFill>
              </a:rPr>
              <a:t> Diltiazem (Cardizem) </a:t>
            </a:r>
            <a:endParaRPr lang="en-US" dirty="0"/>
          </a:p>
        </p:txBody>
      </p:sp>
    </p:spTree>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54" name="Title 1"/>
          <p:cNvSpPr>
            <a:spLocks noGrp="1"/>
          </p:cNvSpPr>
          <p:nvPr>
            <p:ph type="title"/>
          </p:nvPr>
        </p:nvSpPr>
        <p:spPr>
          <a:xfrm>
            <a:off x="838200" y="252237"/>
            <a:ext cx="10515600" cy="1325563"/>
          </a:xfrm>
        </p:spPr>
        <p:txBody>
          <a:bodyPr/>
          <a:lstStyle/>
          <a:p>
            <a:pPr lvl="0">
              <a:spcBef>
                <a:spcPts val="1000"/>
              </a:spcBef>
            </a:pPr>
            <a:r>
              <a:rPr lang="en-US" sz="2800" b="1" dirty="0">
                <a:solidFill>
                  <a:prstClr val="black"/>
                </a:solidFill>
                <a:latin typeface="Calibri" panose="020F0502020204030204"/>
                <a:ea typeface="+mn-ea"/>
                <a:cs typeface="+mn-cs"/>
              </a:rPr>
              <a:t>Mechanism of action of CCB</a:t>
            </a:r>
            <a:br>
              <a:rPr lang="en-US" sz="2800" b="1" dirty="0">
                <a:solidFill>
                  <a:prstClr val="black"/>
                </a:solidFill>
                <a:latin typeface="Calibri" panose="020F0502020204030204"/>
                <a:ea typeface="+mn-ea"/>
                <a:cs typeface="+mn-cs"/>
              </a:rPr>
            </a:br>
            <a:endParaRPr lang="en-US" b="1" dirty="0"/>
          </a:p>
        </p:txBody>
      </p:sp>
      <p:sp>
        <p:nvSpPr>
          <p:cNvPr id="1049255" name="Content Placeholder 2"/>
          <p:cNvSpPr>
            <a:spLocks noGrp="1"/>
          </p:cNvSpPr>
          <p:nvPr>
            <p:ph idx="1"/>
          </p:nvPr>
        </p:nvSpPr>
        <p:spPr/>
        <p:txBody>
          <a:bodyPr>
            <a:normAutofit lnSpcReduction="10000"/>
          </a:bodyPr>
          <a:lstStyle/>
          <a:p>
            <a:pPr marL="0" indent="0">
              <a:buNone/>
            </a:pPr>
            <a:r>
              <a:rPr lang="en-US" b="1" dirty="0"/>
              <a:t>Mechanism of action of</a:t>
            </a:r>
          </a:p>
          <a:p>
            <a:r>
              <a:rPr lang="en-US" b="1" dirty="0"/>
              <a:t>  </a:t>
            </a:r>
            <a:r>
              <a:rPr lang="en-US" dirty="0"/>
              <a:t>inhibits calcium influx in the smooth muscles and the myocardium. </a:t>
            </a:r>
          </a:p>
          <a:p>
            <a:r>
              <a:rPr lang="en-US" dirty="0"/>
              <a:t>Blocking of calcium channels in blood vessels leads to vasodilation of peripheral arterioles and arteries/arterioles of the heart, slows down heart conduction and reduction of blood pressure.</a:t>
            </a:r>
          </a:p>
          <a:p>
            <a:pPr marL="0" indent="0">
              <a:buNone/>
            </a:pPr>
            <a:r>
              <a:rPr lang="en-US" b="1" dirty="0"/>
              <a:t>NIFEDIPINE (ADALAT)</a:t>
            </a:r>
          </a:p>
          <a:p>
            <a:r>
              <a:rPr lang="en-US" dirty="0"/>
              <a:t>give rise to coronary vasodilation.</a:t>
            </a:r>
          </a:p>
          <a:p>
            <a:r>
              <a:rPr lang="en-US" dirty="0"/>
              <a:t>Enhances coronary blood flow.</a:t>
            </a:r>
          </a:p>
          <a:p>
            <a:r>
              <a:rPr lang="en-US" dirty="0"/>
              <a:t>Reduces total periphery resistance, reduces systolic and diastolic pressure</a:t>
            </a:r>
          </a:p>
        </p:txBody>
      </p:sp>
    </p:spTree>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56" name="Title 1"/>
          <p:cNvSpPr>
            <a:spLocks noGrp="1"/>
          </p:cNvSpPr>
          <p:nvPr>
            <p:ph type="title"/>
          </p:nvPr>
        </p:nvSpPr>
        <p:spPr/>
        <p:txBody>
          <a:bodyPr/>
          <a:lstStyle/>
          <a:p>
            <a:r>
              <a:rPr lang="en-US" b="1" dirty="0"/>
              <a:t>Therapeutic use</a:t>
            </a:r>
          </a:p>
        </p:txBody>
      </p:sp>
      <p:sp>
        <p:nvSpPr>
          <p:cNvPr id="1049257" name="Content Placeholder 2"/>
          <p:cNvSpPr>
            <a:spLocks noGrp="1"/>
          </p:cNvSpPr>
          <p:nvPr>
            <p:ph idx="1"/>
          </p:nvPr>
        </p:nvSpPr>
        <p:spPr/>
        <p:txBody>
          <a:bodyPr/>
          <a:lstStyle/>
          <a:p>
            <a:r>
              <a:rPr lang="en-US" dirty="0"/>
              <a:t>Chronic angina</a:t>
            </a:r>
          </a:p>
          <a:p>
            <a:r>
              <a:rPr lang="en-US" dirty="0"/>
              <a:t>Congestive heart failure</a:t>
            </a:r>
          </a:p>
          <a:p>
            <a:r>
              <a:rPr lang="en-US" dirty="0"/>
              <a:t>Acute myocardial infarction</a:t>
            </a:r>
          </a:p>
          <a:p>
            <a:r>
              <a:rPr lang="en-US" dirty="0"/>
              <a:t>Peripheral vascular disorders</a:t>
            </a:r>
          </a:p>
          <a:p>
            <a:pPr marL="0" indent="0">
              <a:buNone/>
            </a:pPr>
            <a:r>
              <a:rPr lang="en-US" b="1" dirty="0"/>
              <a:t>Adverse drug reaction</a:t>
            </a:r>
          </a:p>
          <a:p>
            <a:pPr marL="0" indent="0">
              <a:buNone/>
            </a:pPr>
            <a:r>
              <a:rPr lang="en-US" dirty="0"/>
              <a:t>Palpitation, nausea, vomiting, flushing, headache, edema.</a:t>
            </a:r>
          </a:p>
        </p:txBody>
      </p:sp>
    </p:spTree>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58" name="Title 1"/>
          <p:cNvSpPr>
            <a:spLocks noGrp="1"/>
          </p:cNvSpPr>
          <p:nvPr>
            <p:ph type="title"/>
          </p:nvPr>
        </p:nvSpPr>
        <p:spPr/>
        <p:txBody>
          <a:bodyPr/>
          <a:lstStyle/>
          <a:p>
            <a:r>
              <a:rPr lang="en-US" b="1" dirty="0"/>
              <a:t>                              amlodipine</a:t>
            </a:r>
          </a:p>
        </p:txBody>
      </p:sp>
      <p:sp>
        <p:nvSpPr>
          <p:cNvPr id="1049259" name="Content Placeholder 2"/>
          <p:cNvSpPr>
            <a:spLocks noGrp="1"/>
          </p:cNvSpPr>
          <p:nvPr>
            <p:ph idx="1"/>
          </p:nvPr>
        </p:nvSpPr>
        <p:spPr/>
        <p:txBody>
          <a:bodyPr/>
          <a:lstStyle/>
          <a:p>
            <a:r>
              <a:rPr lang="en-US" dirty="0"/>
              <a:t>Serves as a long acting calcium channel blocker.</a:t>
            </a:r>
          </a:p>
          <a:p>
            <a:pPr marL="0" indent="0">
              <a:buNone/>
            </a:pPr>
            <a:r>
              <a:rPr lang="en-US" b="1" dirty="0"/>
              <a:t>Therapeutic use </a:t>
            </a:r>
          </a:p>
          <a:p>
            <a:r>
              <a:rPr lang="en-US" dirty="0"/>
              <a:t>Treatment of essential hypertension.</a:t>
            </a:r>
          </a:p>
          <a:p>
            <a:r>
              <a:rPr lang="en-US" dirty="0"/>
              <a:t>Angina pectoris</a:t>
            </a:r>
          </a:p>
          <a:p>
            <a:pPr marL="0" indent="0">
              <a:buNone/>
            </a:pPr>
            <a:r>
              <a:rPr lang="en-US" b="1" dirty="0"/>
              <a:t>Adverse drug reaction</a:t>
            </a:r>
          </a:p>
          <a:p>
            <a:pPr marL="0" indent="0">
              <a:buNone/>
            </a:pPr>
            <a:r>
              <a:rPr lang="en-US" dirty="0"/>
              <a:t>Palpitation,epixtasis,cough,nocturia,musclecramps,breathless,importence, conjunctivitis</a:t>
            </a:r>
          </a:p>
          <a:p>
            <a:endParaRPr lang="en-US" dirty="0"/>
          </a:p>
        </p:txBody>
      </p:sp>
    </p:spTree>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0" name="Title 1"/>
          <p:cNvSpPr>
            <a:spLocks noGrp="1"/>
          </p:cNvSpPr>
          <p:nvPr>
            <p:ph type="title"/>
          </p:nvPr>
        </p:nvSpPr>
        <p:spPr/>
        <p:txBody>
          <a:bodyPr/>
          <a:lstStyle/>
          <a:p>
            <a:r>
              <a:rPr lang="en-US" b="1" dirty="0"/>
              <a:t>                                verapamil</a:t>
            </a:r>
          </a:p>
        </p:txBody>
      </p:sp>
      <p:sp>
        <p:nvSpPr>
          <p:cNvPr id="1049261" name="Content Placeholder 2"/>
          <p:cNvSpPr>
            <a:spLocks noGrp="1"/>
          </p:cNvSpPr>
          <p:nvPr>
            <p:ph idx="1"/>
          </p:nvPr>
        </p:nvSpPr>
        <p:spPr/>
        <p:txBody>
          <a:bodyPr>
            <a:normAutofit/>
          </a:bodyPr>
          <a:lstStyle/>
          <a:p>
            <a:r>
              <a:rPr lang="en-US" dirty="0"/>
              <a:t>Enhances coronary blood flow </a:t>
            </a:r>
            <a:r>
              <a:rPr lang="en-US" dirty="0" err="1"/>
              <a:t>rate,vasodilation</a:t>
            </a:r>
            <a:r>
              <a:rPr lang="en-US" dirty="0"/>
              <a:t>.</a:t>
            </a:r>
          </a:p>
          <a:p>
            <a:r>
              <a:rPr lang="en-US" dirty="0"/>
              <a:t>Exerts anti arrhythmic action.</a:t>
            </a:r>
          </a:p>
          <a:p>
            <a:r>
              <a:rPr lang="en-US" dirty="0"/>
              <a:t>Reduces peripheral resistance.</a:t>
            </a:r>
          </a:p>
          <a:p>
            <a:pPr marL="0" indent="0">
              <a:buNone/>
            </a:pPr>
            <a:r>
              <a:rPr lang="en-US" b="1" dirty="0"/>
              <a:t>Therapeutic  uses</a:t>
            </a:r>
          </a:p>
          <a:p>
            <a:r>
              <a:rPr lang="en-US" dirty="0"/>
              <a:t>Supraventricular tachycardia.</a:t>
            </a:r>
          </a:p>
          <a:p>
            <a:r>
              <a:rPr lang="en-US" dirty="0"/>
              <a:t>Acute coronary spasms</a:t>
            </a:r>
          </a:p>
          <a:p>
            <a:r>
              <a:rPr lang="en-US" dirty="0"/>
              <a:t>Angina pectoris</a:t>
            </a:r>
          </a:p>
          <a:p>
            <a:r>
              <a:rPr lang="en-US" dirty="0"/>
              <a:t>Hypertension with myocardial infarction</a:t>
            </a:r>
          </a:p>
        </p:txBody>
      </p:sp>
    </p:spTree>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2" name="Title 1"/>
          <p:cNvSpPr>
            <a:spLocks noGrp="1"/>
          </p:cNvSpPr>
          <p:nvPr>
            <p:ph type="title"/>
          </p:nvPr>
        </p:nvSpPr>
        <p:spPr/>
        <p:txBody>
          <a:bodyPr/>
          <a:lstStyle/>
          <a:p>
            <a:r>
              <a:rPr lang="en-US" b="1" dirty="0"/>
              <a:t>Adverse reaction</a:t>
            </a:r>
            <a:r>
              <a:rPr lang="en-US" dirty="0"/>
              <a:t/>
            </a:r>
            <a:br>
              <a:rPr lang="en-US" dirty="0"/>
            </a:br>
            <a:endParaRPr lang="en-US" dirty="0"/>
          </a:p>
        </p:txBody>
      </p:sp>
      <p:sp>
        <p:nvSpPr>
          <p:cNvPr id="1049263" name="Content Placeholder 2"/>
          <p:cNvSpPr>
            <a:spLocks noGrp="1"/>
          </p:cNvSpPr>
          <p:nvPr>
            <p:ph idx="1"/>
          </p:nvPr>
        </p:nvSpPr>
        <p:spPr/>
        <p:txBody>
          <a:bodyPr>
            <a:normAutofit fontScale="85000" lnSpcReduction="20000"/>
          </a:bodyPr>
          <a:lstStyle/>
          <a:p>
            <a:r>
              <a:rPr lang="en-US" dirty="0"/>
              <a:t>Dizziness, vertigo, constipation, hypotension, nausea, pedal edema</a:t>
            </a:r>
          </a:p>
          <a:p>
            <a:pPr marL="0" indent="0">
              <a:buNone/>
            </a:pPr>
            <a:r>
              <a:rPr lang="en-US" sz="3600" b="1" dirty="0"/>
              <a:t>Advantages of calcium channel blockers</a:t>
            </a:r>
          </a:p>
          <a:p>
            <a:r>
              <a:rPr lang="en-US" dirty="0"/>
              <a:t>Exhibits rapid onset and longer duration of action hence administered once a day.</a:t>
            </a:r>
          </a:p>
          <a:p>
            <a:r>
              <a:rPr lang="en-US" dirty="0"/>
              <a:t>Do not exhibit cardiac depression. </a:t>
            </a:r>
          </a:p>
          <a:p>
            <a:r>
              <a:rPr lang="en-US" dirty="0"/>
              <a:t>Do not cause adverse effects on the fetus.</a:t>
            </a:r>
          </a:p>
          <a:p>
            <a:r>
              <a:rPr lang="en-US" dirty="0"/>
              <a:t>Cause no sedation.</a:t>
            </a:r>
          </a:p>
          <a:p>
            <a:r>
              <a:rPr lang="en-US" dirty="0"/>
              <a:t>Recommended for patients having </a:t>
            </a:r>
            <a:r>
              <a:rPr lang="en-US" b="1" dirty="0"/>
              <a:t>angina</a:t>
            </a:r>
            <a:r>
              <a:rPr lang="en-US" dirty="0"/>
              <a:t> and </a:t>
            </a:r>
            <a:r>
              <a:rPr lang="en-US" b="1" dirty="0"/>
              <a:t>asthma.</a:t>
            </a:r>
          </a:p>
          <a:p>
            <a:r>
              <a:rPr lang="en-US" dirty="0"/>
              <a:t>Do not cause male impotence.</a:t>
            </a:r>
          </a:p>
          <a:p>
            <a:r>
              <a:rPr lang="en-US" dirty="0"/>
              <a:t>Mostly indicated for the elderly, pregnant and asthmatic.</a:t>
            </a:r>
          </a:p>
          <a:p>
            <a:r>
              <a:rPr lang="en-US" dirty="0"/>
              <a:t>safe with history of renal impairment.</a:t>
            </a:r>
          </a:p>
          <a:p>
            <a:r>
              <a:rPr lang="en-US" dirty="0"/>
              <a:t>Do not exhibit action on electrolyte balance.</a:t>
            </a:r>
          </a:p>
          <a:p>
            <a:pPr marL="0" indent="0">
              <a:buNone/>
            </a:pP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4" name="Title 1"/>
          <p:cNvSpPr>
            <a:spLocks noGrp="1"/>
          </p:cNvSpPr>
          <p:nvPr>
            <p:ph type="title"/>
          </p:nvPr>
        </p:nvSpPr>
        <p:spPr/>
        <p:txBody>
          <a:bodyPr/>
          <a:lstStyle/>
          <a:p>
            <a:r>
              <a:rPr lang="en-US" b="1" dirty="0"/>
              <a:t>considerations</a:t>
            </a:r>
          </a:p>
        </p:txBody>
      </p:sp>
      <p:sp>
        <p:nvSpPr>
          <p:cNvPr id="1049265" name="Content Placeholder 2"/>
          <p:cNvSpPr>
            <a:spLocks noGrp="1"/>
          </p:cNvSpPr>
          <p:nvPr>
            <p:ph idx="1"/>
          </p:nvPr>
        </p:nvSpPr>
        <p:spPr/>
        <p:txBody>
          <a:bodyPr/>
          <a:lstStyle/>
          <a:p>
            <a:r>
              <a:rPr lang="en-US" dirty="0"/>
              <a:t>Monitor BP, HR, rhythm,</a:t>
            </a:r>
          </a:p>
          <a:p>
            <a:r>
              <a:rPr lang="en-US" dirty="0"/>
              <a:t>Control calcium supplement.</a:t>
            </a:r>
          </a:p>
          <a:p>
            <a:r>
              <a:rPr lang="en-US" dirty="0"/>
              <a:t>Inform patient not to stop drug abruptly.</a:t>
            </a:r>
          </a:p>
          <a:p>
            <a:r>
              <a:rPr lang="en-US" dirty="0"/>
              <a:t>Patient to report signs of adverse effects such as irregular heart beat, shortness of breath, oedema in the hands and feet, dizziness, constipation, nausea and hypotension.</a:t>
            </a:r>
          </a:p>
          <a:p>
            <a:r>
              <a:rPr lang="en-US" dirty="0"/>
              <a:t>Discontinue in breast feeding because they are excreted in breast milk and have potential for adverse effects in neonates.</a:t>
            </a:r>
          </a:p>
          <a:p>
            <a:endParaRPr lang="en-US" dirty="0"/>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6" name="Title 1"/>
          <p:cNvSpPr>
            <a:spLocks noGrp="1"/>
          </p:cNvSpPr>
          <p:nvPr>
            <p:ph type="title"/>
          </p:nvPr>
        </p:nvSpPr>
        <p:spPr/>
        <p:txBody>
          <a:bodyPr/>
          <a:lstStyle/>
          <a:p>
            <a:r>
              <a:rPr lang="en-US" b="1" dirty="0"/>
              <a:t>                 DIRECT ACTING VASODILATORS</a:t>
            </a:r>
          </a:p>
        </p:txBody>
      </p:sp>
      <p:sp>
        <p:nvSpPr>
          <p:cNvPr id="1049267" name="Content Placeholder 2"/>
          <p:cNvSpPr>
            <a:spLocks noGrp="1"/>
          </p:cNvSpPr>
          <p:nvPr>
            <p:ph idx="1"/>
          </p:nvPr>
        </p:nvSpPr>
        <p:spPr/>
        <p:txBody>
          <a:bodyPr/>
          <a:lstStyle/>
          <a:p>
            <a:pPr marL="0" indent="0">
              <a:buNone/>
            </a:pPr>
            <a:r>
              <a:rPr lang="en-US" b="1" dirty="0"/>
              <a:t>HYDRALAZINE</a:t>
            </a:r>
          </a:p>
          <a:p>
            <a:pPr marL="0" indent="0">
              <a:buNone/>
            </a:pPr>
            <a:r>
              <a:rPr lang="en-US" dirty="0"/>
              <a:t>Hydralazine (APRESOLINE) causes direct relaxation of the </a:t>
            </a:r>
            <a:r>
              <a:rPr lang="en-US" dirty="0" err="1"/>
              <a:t>arterio</a:t>
            </a:r>
            <a:r>
              <a:rPr lang="en-US" dirty="0"/>
              <a:t> smooth muscle secondary to a fall in the intracellular calcium. this is associated with powerful stimulation of the sympathetic nervous system, due to baroreceptor mediated reflexes</a:t>
            </a:r>
          </a:p>
          <a:p>
            <a:pPr marL="0" indent="0">
              <a:buNone/>
            </a:pPr>
            <a:endParaRPr lang="en-US" dirty="0"/>
          </a:p>
        </p:txBody>
      </p:sp>
    </p:spTree>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68" name="Title 1"/>
          <p:cNvSpPr>
            <a:spLocks noGrp="1"/>
          </p:cNvSpPr>
          <p:nvPr>
            <p:ph type="title"/>
          </p:nvPr>
        </p:nvSpPr>
        <p:spPr/>
        <p:txBody>
          <a:bodyPr/>
          <a:lstStyle/>
          <a:p>
            <a:r>
              <a:rPr lang="en-US" b="1" dirty="0"/>
              <a:t>Toxicity and precaution</a:t>
            </a:r>
          </a:p>
        </p:txBody>
      </p:sp>
      <p:sp>
        <p:nvSpPr>
          <p:cNvPr id="1049269" name="Content Placeholder 2"/>
          <p:cNvSpPr>
            <a:spLocks noGrp="1"/>
          </p:cNvSpPr>
          <p:nvPr>
            <p:ph idx="1"/>
          </p:nvPr>
        </p:nvSpPr>
        <p:spPr>
          <a:xfrm>
            <a:off x="702733" y="1882069"/>
            <a:ext cx="10515600" cy="4351338"/>
          </a:xfrm>
        </p:spPr>
        <p:txBody>
          <a:bodyPr>
            <a:normAutofit lnSpcReduction="10000"/>
          </a:bodyPr>
          <a:lstStyle/>
          <a:p>
            <a:r>
              <a:rPr lang="en-US" dirty="0"/>
              <a:t>These includes; headache, nausea, flushing, hypotension, palpitation, tachycardia, dizziness and angina pectoris.</a:t>
            </a:r>
          </a:p>
          <a:p>
            <a:r>
              <a:rPr lang="en-US" dirty="0"/>
              <a:t>Myocardial ischemia (increased oxygen demand)</a:t>
            </a:r>
          </a:p>
          <a:p>
            <a:r>
              <a:rPr lang="en-US" dirty="0"/>
              <a:t>Immunological reactions, drug induced lupus syndrome. this occurs after six months of treatment with hydralazine.</a:t>
            </a:r>
          </a:p>
          <a:p>
            <a:r>
              <a:rPr lang="en-US" dirty="0"/>
              <a:t>symptoms include, arthralgia, arthritis and fever.</a:t>
            </a:r>
          </a:p>
          <a:p>
            <a:r>
              <a:rPr lang="en-US" dirty="0"/>
              <a:t>The treatment can result in an illness that resembles serum sickness, hemolytic anaemia, vasculitis, and glomerulonephritis.</a:t>
            </a:r>
          </a:p>
          <a:p>
            <a:pPr marL="0" indent="0">
              <a:buNone/>
            </a:pPr>
            <a:endParaRPr lang="en-US" dirty="0"/>
          </a:p>
          <a:p>
            <a:pPr marL="0" indent="0">
              <a:buNone/>
            </a:pPr>
            <a:r>
              <a:rPr lang="en-US" dirty="0"/>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Title 1"/>
          <p:cNvSpPr>
            <a:spLocks noGrp="1"/>
          </p:cNvSpPr>
          <p:nvPr>
            <p:ph type="title"/>
          </p:nvPr>
        </p:nvSpPr>
        <p:spPr/>
        <p:txBody>
          <a:bodyPr/>
          <a:lstStyle/>
          <a:p>
            <a:r>
              <a:rPr lang="en-US" b="1" dirty="0"/>
              <a:t>Factors influencing metabolism</a:t>
            </a:r>
          </a:p>
        </p:txBody>
      </p:sp>
      <p:sp>
        <p:nvSpPr>
          <p:cNvPr id="1048679" name="Content Placeholder 2"/>
          <p:cNvSpPr>
            <a:spLocks noGrp="1"/>
          </p:cNvSpPr>
          <p:nvPr>
            <p:ph idx="1"/>
          </p:nvPr>
        </p:nvSpPr>
        <p:spPr>
          <a:xfrm>
            <a:off x="838200" y="1836914"/>
            <a:ext cx="10515600" cy="4351338"/>
          </a:xfrm>
        </p:spPr>
        <p:txBody>
          <a:bodyPr>
            <a:normAutofit fontScale="96429"/>
          </a:bodyPr>
          <a:lstStyle/>
          <a:p>
            <a:endParaRPr lang="en-US" dirty="0"/>
          </a:p>
          <a:p>
            <a:r>
              <a:rPr lang="en-US" b="1" dirty="0"/>
              <a:t>Physiological factors </a:t>
            </a:r>
            <a:r>
              <a:rPr lang="en-US" dirty="0"/>
              <a:t>like starvation, liver diseases, cardiovascular problems, these depress microsomal enzyme systems.</a:t>
            </a:r>
          </a:p>
          <a:p>
            <a:r>
              <a:rPr lang="en-US" b="1" dirty="0"/>
              <a:t>Age</a:t>
            </a:r>
            <a:r>
              <a:rPr lang="en-US" dirty="0"/>
              <a:t> people with extreme ages have decreased metabolism</a:t>
            </a:r>
          </a:p>
          <a:p>
            <a:r>
              <a:rPr lang="en-US" b="1" dirty="0"/>
              <a:t>Genetic predisposition</a:t>
            </a:r>
            <a:r>
              <a:rPr lang="en-US" dirty="0"/>
              <a:t> genetic differences in the rate of metabolism of some drugs exist.</a:t>
            </a:r>
          </a:p>
          <a:p>
            <a:r>
              <a:rPr lang="en-US" b="1" dirty="0"/>
              <a:t>Prior administration of the particular drugs or other drugs </a:t>
            </a:r>
            <a:r>
              <a:rPr lang="en-US" dirty="0"/>
              <a:t>e.g. repeated administration of a particular drug may cause induction or inhibition</a:t>
            </a:r>
          </a:p>
          <a:p>
            <a:pPr marL="0" indent="0">
              <a:buNone/>
            </a:pPr>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70" name="Title 1"/>
          <p:cNvSpPr>
            <a:spLocks noGrp="1"/>
          </p:cNvSpPr>
          <p:nvPr>
            <p:ph type="title"/>
          </p:nvPr>
        </p:nvSpPr>
        <p:spPr/>
        <p:txBody>
          <a:bodyPr/>
          <a:lstStyle/>
          <a:p>
            <a:r>
              <a:rPr lang="en-US" b="1" dirty="0"/>
              <a:t>Therapeutic uses</a:t>
            </a:r>
          </a:p>
        </p:txBody>
      </p:sp>
      <p:sp>
        <p:nvSpPr>
          <p:cNvPr id="1049271" name="Content Placeholder 2"/>
          <p:cNvSpPr>
            <a:spLocks noGrp="1"/>
          </p:cNvSpPr>
          <p:nvPr>
            <p:ph idx="1"/>
          </p:nvPr>
        </p:nvSpPr>
        <p:spPr/>
        <p:txBody>
          <a:bodyPr>
            <a:normAutofit/>
          </a:bodyPr>
          <a:lstStyle/>
          <a:p>
            <a:r>
              <a:rPr lang="en-US" dirty="0"/>
              <a:t>Due to adverse effect profile, hydralazine is no longer a first line drug  in the treatment of hypertension.</a:t>
            </a:r>
          </a:p>
          <a:p>
            <a:r>
              <a:rPr lang="en-US" dirty="0"/>
              <a:t>Used in patients with CCF(in combination with nitrates for patients who cannot tolerate ACE inhibitors.</a:t>
            </a:r>
          </a:p>
          <a:p>
            <a:r>
              <a:rPr lang="en-US" dirty="0"/>
              <a:t>Treatment of hypertension emergencies in pregnancy.</a:t>
            </a:r>
          </a:p>
          <a:p>
            <a:pPr marL="0" indent="0">
              <a:buNone/>
            </a:pPr>
            <a:r>
              <a:rPr lang="en-US" dirty="0"/>
              <a:t>(especially preeclampsia).</a:t>
            </a:r>
          </a:p>
          <a:p>
            <a:pPr marL="0" indent="0">
              <a:buNone/>
            </a:pPr>
            <a:r>
              <a:rPr lang="en-US" dirty="0"/>
              <a:t>The usual dose is twenty five to 100mgs twice a day</a:t>
            </a:r>
          </a:p>
          <a:p>
            <a:pPr marL="0" indent="0">
              <a:buNone/>
            </a:pPr>
            <a:r>
              <a:rPr lang="en-US" dirty="0"/>
              <a:t>He maximum recommended dose of hydralazine is 200mg/day.</a:t>
            </a:r>
          </a:p>
        </p:txBody>
      </p:sp>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72" name="Title 1"/>
          <p:cNvSpPr>
            <a:spLocks noGrp="1"/>
          </p:cNvSpPr>
          <p:nvPr>
            <p:ph type="title"/>
          </p:nvPr>
        </p:nvSpPr>
        <p:spPr/>
        <p:txBody>
          <a:bodyPr/>
          <a:lstStyle/>
          <a:p>
            <a:r>
              <a:rPr lang="en-US" dirty="0"/>
              <a:t>Contraindication </a:t>
            </a:r>
          </a:p>
        </p:txBody>
      </p:sp>
      <p:sp>
        <p:nvSpPr>
          <p:cNvPr id="1049273" name="Content Placeholder 2"/>
          <p:cNvSpPr>
            <a:spLocks noGrp="1"/>
          </p:cNvSpPr>
          <p:nvPr>
            <p:ph idx="1"/>
          </p:nvPr>
        </p:nvSpPr>
        <p:spPr/>
        <p:txBody>
          <a:bodyPr>
            <a:normAutofit/>
          </a:bodyPr>
          <a:lstStyle/>
          <a:p>
            <a:r>
              <a:rPr lang="en-US" dirty="0"/>
              <a:t>Parenteral  administration in coronary artery disease.</a:t>
            </a:r>
          </a:p>
          <a:p>
            <a:r>
              <a:rPr lang="en-US" dirty="0"/>
              <a:t>Elderly patients</a:t>
            </a:r>
          </a:p>
        </p:txBody>
      </p:sp>
    </p:spTree>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74" name="Title 1"/>
          <p:cNvSpPr>
            <a:spLocks noGrp="1"/>
          </p:cNvSpPr>
          <p:nvPr>
            <p:ph type="title"/>
          </p:nvPr>
        </p:nvSpPr>
        <p:spPr>
          <a:xfrm>
            <a:off x="838200" y="342547"/>
            <a:ext cx="10515600" cy="1325563"/>
          </a:xfrm>
        </p:spPr>
        <p:txBody>
          <a:bodyPr>
            <a:normAutofit/>
          </a:bodyPr>
          <a:lstStyle/>
          <a:p>
            <a:r>
              <a:rPr lang="en-US" sz="3600" b="1" dirty="0">
                <a:solidFill>
                  <a:prstClr val="black"/>
                </a:solidFill>
                <a:latin typeface="Calibri" panose="020F0502020204030204"/>
                <a:ea typeface="+mn-ea"/>
                <a:cs typeface="+mn-cs"/>
              </a:rPr>
              <a:t>       ALPHA ADRENERGIC BLOCKERS (SYMPATHOLYTICS)</a:t>
            </a:r>
            <a:endParaRPr lang="en-US" sz="3600" b="1" dirty="0"/>
          </a:p>
        </p:txBody>
      </p:sp>
      <p:sp>
        <p:nvSpPr>
          <p:cNvPr id="1049275" name="Content Placeholder 2"/>
          <p:cNvSpPr>
            <a:spLocks noGrp="1"/>
          </p:cNvSpPr>
          <p:nvPr>
            <p:ph idx="1"/>
          </p:nvPr>
        </p:nvSpPr>
        <p:spPr/>
        <p:txBody>
          <a:bodyPr>
            <a:normAutofit fontScale="92500" lnSpcReduction="20000"/>
          </a:bodyPr>
          <a:lstStyle/>
          <a:p>
            <a:r>
              <a:rPr lang="en-US" dirty="0"/>
              <a:t>Medication: prazosin (Minipress)</a:t>
            </a:r>
          </a:p>
          <a:p>
            <a:r>
              <a:rPr lang="en-US" dirty="0"/>
              <a:t> doxazosin mesylate (Cardura)</a:t>
            </a:r>
          </a:p>
          <a:p>
            <a:pPr marL="0" indent="0">
              <a:buNone/>
            </a:pPr>
            <a:r>
              <a:rPr lang="en-US" dirty="0"/>
              <a:t> </a:t>
            </a:r>
            <a:r>
              <a:rPr lang="en-US" b="1" dirty="0"/>
              <a:t>Expected Pharmacological Action </a:t>
            </a:r>
          </a:p>
          <a:p>
            <a:r>
              <a:rPr lang="en-US" dirty="0"/>
              <a:t>It inhibits Alpha adrenergic receptor causing Venous and arterial dilation leading to reduction in total peripheral vascular resistance.</a:t>
            </a:r>
          </a:p>
          <a:p>
            <a:r>
              <a:rPr lang="en-US" dirty="0"/>
              <a:t> Smooth muscle relaxation of the prostatic capsule and bladder neck </a:t>
            </a:r>
          </a:p>
          <a:p>
            <a:pPr marL="0" indent="0">
              <a:buNone/>
            </a:pPr>
            <a:r>
              <a:rPr lang="en-US" dirty="0"/>
              <a:t> </a:t>
            </a:r>
            <a:r>
              <a:rPr lang="en-US" b="1" dirty="0"/>
              <a:t>Therapeutic uses </a:t>
            </a:r>
          </a:p>
          <a:p>
            <a:r>
              <a:rPr lang="en-US" dirty="0"/>
              <a:t> Primary hypertension. </a:t>
            </a:r>
          </a:p>
          <a:p>
            <a:r>
              <a:rPr lang="en-US" dirty="0"/>
              <a:t>Doxazosin mesylate (Cardura) may be used to decrease symptoms of benign prostatic hypertrophy (BPH), which include urgency, frequency, and dysuria.</a:t>
            </a:r>
          </a:p>
        </p:txBody>
      </p:sp>
    </p:spTree>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76" name="Title 1"/>
          <p:cNvSpPr>
            <a:spLocks noGrp="1"/>
          </p:cNvSpPr>
          <p:nvPr>
            <p:ph type="title"/>
          </p:nvPr>
        </p:nvSpPr>
        <p:spPr/>
        <p:txBody>
          <a:bodyPr/>
          <a:lstStyle/>
          <a:p>
            <a:r>
              <a:rPr lang="en-US" b="1" dirty="0"/>
              <a:t>Side/Adverse Effects</a:t>
            </a:r>
          </a:p>
        </p:txBody>
      </p:sp>
      <p:sp>
        <p:nvSpPr>
          <p:cNvPr id="1049277" name="Content Placeholder 2"/>
          <p:cNvSpPr>
            <a:spLocks noGrp="1"/>
          </p:cNvSpPr>
          <p:nvPr>
            <p:ph idx="1"/>
          </p:nvPr>
        </p:nvSpPr>
        <p:spPr/>
        <p:txBody>
          <a:bodyPr/>
          <a:lstStyle/>
          <a:p>
            <a:r>
              <a:rPr lang="en-US" b="1" dirty="0"/>
              <a:t>First-dose orthostatic hypotension </a:t>
            </a:r>
          </a:p>
          <a:p>
            <a:r>
              <a:rPr lang="en-US" dirty="0"/>
              <a:t> Start treatment with low dosage of medication. </a:t>
            </a:r>
          </a:p>
          <a:p>
            <a:r>
              <a:rPr lang="en-US" dirty="0"/>
              <a:t> First dose may be given at night. </a:t>
            </a:r>
          </a:p>
          <a:p>
            <a:r>
              <a:rPr lang="en-US" dirty="0"/>
              <a:t> Monitor blood pressure for 2 hr. after the initiation of treatment. </a:t>
            </a:r>
          </a:p>
          <a:p>
            <a:r>
              <a:rPr lang="en-US" dirty="0"/>
              <a:t> Instruct clients to avoid activities requiring mental alertness for the first 12 to 24 hr. </a:t>
            </a:r>
          </a:p>
          <a:p>
            <a:r>
              <a:rPr lang="en-US" dirty="0"/>
              <a:t> Instruct clients to change positions slowly and to lie down if feeling dizzy, lightheaded, or faint</a:t>
            </a:r>
          </a:p>
        </p:txBody>
      </p:sp>
    </p:spTree>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78"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Contraindications/Precautions</a:t>
            </a:r>
            <a:endParaRPr lang="en-US" b="1" dirty="0"/>
          </a:p>
        </p:txBody>
      </p:sp>
      <p:sp>
        <p:nvSpPr>
          <p:cNvPr id="1049279" name="Content Placeholder 2"/>
          <p:cNvSpPr>
            <a:spLocks noGrp="1"/>
          </p:cNvSpPr>
          <p:nvPr>
            <p:ph idx="1"/>
          </p:nvPr>
        </p:nvSpPr>
        <p:spPr/>
        <p:txBody>
          <a:bodyPr>
            <a:normAutofit fontScale="92500" lnSpcReduction="20000"/>
          </a:bodyPr>
          <a:lstStyle/>
          <a:p>
            <a:r>
              <a:rPr lang="en-US" dirty="0"/>
              <a:t> Pregnancy </a:t>
            </a:r>
          </a:p>
          <a:p>
            <a:r>
              <a:rPr lang="en-US" dirty="0"/>
              <a:t>clients with hypersensitivity to medication </a:t>
            </a:r>
          </a:p>
          <a:p>
            <a:r>
              <a:rPr lang="en-US" b="1" dirty="0"/>
              <a:t>Medication/Food Interactions Nursing Interventions/Client Education</a:t>
            </a:r>
          </a:p>
          <a:p>
            <a:r>
              <a:rPr lang="en-US" b="1" dirty="0"/>
              <a:t> </a:t>
            </a:r>
            <a:r>
              <a:rPr lang="en-US" dirty="0"/>
              <a:t>Antihypertensive medications may have an additive hypotensive effect</a:t>
            </a:r>
          </a:p>
          <a:p>
            <a:pPr marL="0" indent="0">
              <a:buNone/>
            </a:pPr>
            <a:r>
              <a:rPr lang="en-US" dirty="0"/>
              <a:t>  Instruct clients to observe for signs of hypotension (dizziness, lightheadedness, faintness). </a:t>
            </a:r>
          </a:p>
          <a:p>
            <a:pPr marL="0" indent="0">
              <a:buNone/>
            </a:pPr>
            <a:r>
              <a:rPr lang="en-US" dirty="0"/>
              <a:t> Instruct clients to lie down if these symptoms occur, and to change positions slowly.</a:t>
            </a:r>
          </a:p>
          <a:p>
            <a:r>
              <a:rPr lang="en-US" dirty="0"/>
              <a:t> NSAIDs and clonidine may decrease the antihypertensive effects of prazosin. </a:t>
            </a:r>
          </a:p>
          <a:p>
            <a:pPr marL="0" indent="0">
              <a:buNone/>
            </a:pPr>
            <a:r>
              <a:rPr lang="en-US" dirty="0"/>
              <a:t> Advise clients to avoid OTC NSAIDs. </a:t>
            </a:r>
          </a:p>
          <a:p>
            <a:endParaRPr lang="en-US" dirty="0"/>
          </a:p>
        </p:txBody>
      </p:sp>
    </p:spTree>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80"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Nursing Administration</a:t>
            </a:r>
            <a:endParaRPr lang="en-US" b="1" dirty="0"/>
          </a:p>
        </p:txBody>
      </p:sp>
      <p:sp>
        <p:nvSpPr>
          <p:cNvPr id="1049281" name="Content Placeholder 2"/>
          <p:cNvSpPr>
            <a:spLocks noGrp="1"/>
          </p:cNvSpPr>
          <p:nvPr>
            <p:ph idx="1"/>
          </p:nvPr>
        </p:nvSpPr>
        <p:spPr/>
        <p:txBody>
          <a:bodyPr/>
          <a:lstStyle/>
          <a:p>
            <a:r>
              <a:rPr lang="en-US" dirty="0"/>
              <a:t>Obtain baseline blood pressure and heart rate. </a:t>
            </a:r>
          </a:p>
          <a:p>
            <a:r>
              <a:rPr lang="en-US" dirty="0"/>
              <a:t> Instruct clients that the medication can be taken with food. </a:t>
            </a:r>
          </a:p>
          <a:p>
            <a:r>
              <a:rPr lang="en-US" dirty="0"/>
              <a:t> Recommend that clients take the initial dose at bedtime to decrease “first-dose” hypotensive effect.</a:t>
            </a:r>
          </a:p>
        </p:txBody>
      </p:sp>
    </p:spTree>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82" name="Title 1"/>
          <p:cNvSpPr>
            <a:spLocks noGrp="1"/>
          </p:cNvSpPr>
          <p:nvPr>
            <p:ph type="title"/>
          </p:nvPr>
        </p:nvSpPr>
        <p:spPr/>
        <p:txBody>
          <a:bodyPr/>
          <a:lstStyle/>
          <a:p>
            <a:r>
              <a:rPr lang="en-US" dirty="0"/>
              <a:t> </a:t>
            </a:r>
            <a:r>
              <a:rPr lang="en-US" b="1" dirty="0"/>
              <a:t>CENTRALLY ACTING ALPHA2 AGONISTS</a:t>
            </a:r>
          </a:p>
        </p:txBody>
      </p:sp>
      <p:sp>
        <p:nvSpPr>
          <p:cNvPr id="1049283" name="Content Placeholder 2"/>
          <p:cNvSpPr>
            <a:spLocks noGrp="1"/>
          </p:cNvSpPr>
          <p:nvPr>
            <p:ph idx="1"/>
          </p:nvPr>
        </p:nvSpPr>
        <p:spPr/>
        <p:txBody>
          <a:bodyPr>
            <a:normAutofit fontScale="92500" lnSpcReduction="20000"/>
          </a:bodyPr>
          <a:lstStyle/>
          <a:p>
            <a:pPr marL="0" indent="0">
              <a:buNone/>
            </a:pPr>
            <a:r>
              <a:rPr lang="en-US" sz="3900" b="1" dirty="0"/>
              <a:t>clonidine (</a:t>
            </a:r>
            <a:r>
              <a:rPr lang="en-US" sz="3900" b="1" dirty="0" err="1"/>
              <a:t>Catapres</a:t>
            </a:r>
            <a:r>
              <a:rPr lang="en-US" sz="3900" b="1" dirty="0"/>
              <a:t>) </a:t>
            </a:r>
          </a:p>
          <a:p>
            <a:r>
              <a:rPr lang="en-US" dirty="0" err="1"/>
              <a:t>guanfacine</a:t>
            </a:r>
            <a:r>
              <a:rPr lang="en-US" dirty="0"/>
              <a:t> HCl (Tenex), </a:t>
            </a:r>
          </a:p>
          <a:p>
            <a:r>
              <a:rPr lang="en-US" dirty="0"/>
              <a:t>methyldopa (</a:t>
            </a:r>
            <a:r>
              <a:rPr lang="en-US" dirty="0" err="1"/>
              <a:t>Aldomet</a:t>
            </a:r>
            <a:r>
              <a:rPr lang="en-US" dirty="0"/>
              <a:t>) </a:t>
            </a:r>
          </a:p>
          <a:p>
            <a:pPr marL="0" indent="0">
              <a:buNone/>
            </a:pPr>
            <a:r>
              <a:rPr lang="en-US" b="1" dirty="0"/>
              <a:t>Expected Pharmacological Action </a:t>
            </a:r>
          </a:p>
          <a:p>
            <a:r>
              <a:rPr lang="en-US" dirty="0"/>
              <a:t>These medications act within the CNS to decrease sympathetic outflow resulting in decreased stimulation of the adrenergic receptors (both alpha and beta receptors) of the heart and peripheral vascular system. </a:t>
            </a:r>
          </a:p>
          <a:p>
            <a:r>
              <a:rPr lang="en-US" dirty="0"/>
              <a:t> Decrease in sympathetic outflow to the myocardium results in bradycardia and decreased cardiac output (CO). </a:t>
            </a:r>
          </a:p>
          <a:p>
            <a:r>
              <a:rPr lang="en-US" dirty="0"/>
              <a:t> Decrease in sympathetic outflow to the peripheral vasculature results in vasodilation, which leads to decreased blood pressure.</a:t>
            </a:r>
          </a:p>
        </p:txBody>
      </p:sp>
    </p:spTree>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84" name="Title 1"/>
          <p:cNvSpPr>
            <a:spLocks noGrp="1"/>
          </p:cNvSpPr>
          <p:nvPr>
            <p:ph type="title"/>
          </p:nvPr>
        </p:nvSpPr>
        <p:spPr/>
        <p:txBody>
          <a:bodyPr/>
          <a:lstStyle/>
          <a:p>
            <a:endParaRPr lang="en-US"/>
          </a:p>
        </p:txBody>
      </p:sp>
      <p:sp>
        <p:nvSpPr>
          <p:cNvPr id="1049285" name="Content Placeholder 2"/>
          <p:cNvSpPr>
            <a:spLocks noGrp="1"/>
          </p:cNvSpPr>
          <p:nvPr>
            <p:ph idx="1"/>
          </p:nvPr>
        </p:nvSpPr>
        <p:spPr/>
        <p:txBody>
          <a:bodyPr>
            <a:normAutofit fontScale="92500"/>
          </a:bodyPr>
          <a:lstStyle/>
          <a:p>
            <a:pPr marL="0" indent="0">
              <a:buNone/>
            </a:pPr>
            <a:r>
              <a:rPr lang="en-US" dirty="0"/>
              <a:t> </a:t>
            </a:r>
            <a:r>
              <a:rPr lang="en-US" b="1" dirty="0"/>
              <a:t>Therapeutic Uses </a:t>
            </a:r>
          </a:p>
          <a:p>
            <a:r>
              <a:rPr lang="en-US" dirty="0"/>
              <a:t> Primary hypertension (administered alone, with a diuretic, or with another antihypertensive agent) </a:t>
            </a:r>
          </a:p>
          <a:p>
            <a:r>
              <a:rPr lang="en-US" dirty="0"/>
              <a:t> Severe cancer pain (administered parenterally by epidural infusion) </a:t>
            </a:r>
          </a:p>
          <a:p>
            <a:pPr marL="0" indent="0">
              <a:buNone/>
            </a:pPr>
            <a:r>
              <a:rPr lang="en-US" dirty="0"/>
              <a:t> </a:t>
            </a:r>
            <a:r>
              <a:rPr lang="en-US" b="1" dirty="0"/>
              <a:t>Investigational use </a:t>
            </a:r>
          </a:p>
          <a:p>
            <a:r>
              <a:rPr lang="en-US" dirty="0"/>
              <a:t> Migraine headache </a:t>
            </a:r>
          </a:p>
          <a:p>
            <a:r>
              <a:rPr lang="en-US" dirty="0"/>
              <a:t>Flushing from menopause </a:t>
            </a:r>
          </a:p>
          <a:p>
            <a:r>
              <a:rPr lang="en-US" dirty="0"/>
              <a:t>Management of ADHD and Tourette’s syndrome </a:t>
            </a:r>
          </a:p>
          <a:p>
            <a:r>
              <a:rPr lang="en-US" dirty="0"/>
              <a:t> Management of withdrawal symptoms from alcohol, tobacco, and opioids</a:t>
            </a:r>
          </a:p>
        </p:txBody>
      </p:sp>
    </p:spTree>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86" name="Title 1"/>
          <p:cNvSpPr>
            <a:spLocks noGrp="1"/>
          </p:cNvSpPr>
          <p:nvPr>
            <p:ph type="title"/>
          </p:nvPr>
        </p:nvSpPr>
        <p:spPr/>
        <p:txBody>
          <a:bodyPr/>
          <a:lstStyle/>
          <a:p>
            <a:r>
              <a:rPr lang="en-US" dirty="0"/>
              <a:t>Side/Adverse Effects</a:t>
            </a:r>
          </a:p>
        </p:txBody>
      </p:sp>
      <p:sp>
        <p:nvSpPr>
          <p:cNvPr id="1049287" name="Content Placeholder 2"/>
          <p:cNvSpPr>
            <a:spLocks noGrp="1"/>
          </p:cNvSpPr>
          <p:nvPr>
            <p:ph idx="1"/>
          </p:nvPr>
        </p:nvSpPr>
        <p:spPr/>
        <p:txBody>
          <a:bodyPr>
            <a:normAutofit fontScale="85000" lnSpcReduction="10000"/>
          </a:bodyPr>
          <a:lstStyle/>
          <a:p>
            <a:r>
              <a:rPr lang="en-US" dirty="0"/>
              <a:t>Drowsiness and sedation  </a:t>
            </a:r>
          </a:p>
          <a:p>
            <a:r>
              <a:rPr lang="en-US" dirty="0"/>
              <a:t>Dry mouth </a:t>
            </a:r>
          </a:p>
          <a:p>
            <a:r>
              <a:rPr lang="en-US" dirty="0"/>
              <a:t> Rebound hypertension</a:t>
            </a:r>
          </a:p>
          <a:p>
            <a:pPr marL="0" indent="0">
              <a:buNone/>
            </a:pPr>
            <a:r>
              <a:rPr lang="en-US" b="1" dirty="0"/>
              <a:t>contraindication</a:t>
            </a:r>
          </a:p>
          <a:p>
            <a:r>
              <a:rPr lang="en-US" dirty="0"/>
              <a:t> Clonidine is Pregnancy Risk Category C. </a:t>
            </a:r>
          </a:p>
          <a:p>
            <a:r>
              <a:rPr lang="en-US" dirty="0"/>
              <a:t> Avoid use during lactation. </a:t>
            </a:r>
          </a:p>
          <a:p>
            <a:r>
              <a:rPr lang="en-US" dirty="0"/>
              <a:t> This medication is contraindicated for clients taking anticoagulant medications </a:t>
            </a:r>
          </a:p>
          <a:p>
            <a:r>
              <a:rPr lang="en-US" dirty="0"/>
              <a:t> Avoid use of transdermal patch on affected skin in scleroderma and systemic lupus erythematosus (SLE). </a:t>
            </a:r>
          </a:p>
          <a:p>
            <a:r>
              <a:rPr lang="en-US" dirty="0"/>
              <a:t> Use cautiously in clients with cerebrovascular disease, recent MI, diabetes mellitus, major depressive disorder, or chronic renal failure</a:t>
            </a:r>
          </a:p>
          <a:p>
            <a:endParaRPr lang="en-US" dirty="0"/>
          </a:p>
        </p:txBody>
      </p:sp>
    </p:spTree>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88" name="Title 1"/>
          <p:cNvSpPr>
            <a:spLocks noGrp="1"/>
          </p:cNvSpPr>
          <p:nvPr>
            <p:ph type="title"/>
          </p:nvPr>
        </p:nvSpPr>
        <p:spPr/>
        <p:txBody>
          <a:bodyPr>
            <a:normAutofit/>
          </a:bodyPr>
          <a:lstStyle/>
          <a:p>
            <a:endParaRPr lang="en-US" dirty="0"/>
          </a:p>
        </p:txBody>
      </p:sp>
      <p:sp>
        <p:nvSpPr>
          <p:cNvPr id="1049289" name="Content Placeholder 2"/>
          <p:cNvSpPr>
            <a:spLocks noGrp="1"/>
          </p:cNvSpPr>
          <p:nvPr>
            <p:ph idx="1"/>
          </p:nvPr>
        </p:nvSpPr>
        <p:spPr/>
        <p:txBody>
          <a:bodyPr/>
          <a:lstStyle/>
          <a:p>
            <a:r>
              <a:rPr lang="en-US" dirty="0"/>
              <a:t>Antihypertensive medications may have an additive hypotensive effect.</a:t>
            </a:r>
          </a:p>
          <a:p>
            <a:r>
              <a:rPr lang="en-US" dirty="0"/>
              <a:t>Concurrent use of prazosin (Minipress), MAOI s, and tricyclic antidepressants can counteract the antihypertensive effect of clonidine.</a:t>
            </a:r>
          </a:p>
          <a:p>
            <a:r>
              <a:rPr lang="en-US" dirty="0"/>
              <a:t> Additive CNS depression can occur with concurrent use of other CNS depressants, such as alcohol.</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lstStyle/>
          <a:p>
            <a:r>
              <a:rPr lang="en-US" b="1" dirty="0"/>
              <a:t>Enzyme induction or inhibition</a:t>
            </a:r>
          </a:p>
        </p:txBody>
      </p:sp>
      <p:sp>
        <p:nvSpPr>
          <p:cNvPr id="1048681" name="Content Placeholder 2"/>
          <p:cNvSpPr>
            <a:spLocks noGrp="1"/>
          </p:cNvSpPr>
          <p:nvPr>
            <p:ph idx="1"/>
          </p:nvPr>
        </p:nvSpPr>
        <p:spPr/>
        <p:txBody>
          <a:bodyPr>
            <a:normAutofit/>
          </a:bodyPr>
          <a:lstStyle/>
          <a:p>
            <a:r>
              <a:rPr lang="en-US" dirty="0"/>
              <a:t> enzyme induction this is a situation whereby the re is an increase in amount and activity of the liver microsomal enzymes usually due to exposure to certain substances such as drugs and endogenous substances.</a:t>
            </a:r>
          </a:p>
          <a:p>
            <a:r>
              <a:rPr lang="en-US" dirty="0"/>
              <a:t>A drug may induce its own metabolism</a:t>
            </a:r>
          </a:p>
          <a:p>
            <a:pPr marL="0" indent="0">
              <a:buNone/>
            </a:pPr>
            <a:r>
              <a:rPr lang="en-US" b="1" dirty="0"/>
              <a:t> pharmacological Importance of enzyme induction</a:t>
            </a:r>
          </a:p>
          <a:p>
            <a:pPr marL="514350" indent="-514350">
              <a:buFont typeface="+mj-lt"/>
              <a:buAutoNum type="arabicPeriod"/>
            </a:pPr>
            <a:r>
              <a:rPr lang="en-US" dirty="0"/>
              <a:t>Drug interaction may occur.</a:t>
            </a:r>
          </a:p>
          <a:p>
            <a:pPr marL="514350" indent="-514350">
              <a:buFont typeface="+mj-lt"/>
              <a:buAutoNum type="arabicPeriod"/>
            </a:pPr>
            <a:r>
              <a:rPr lang="en-US" dirty="0"/>
              <a:t>Disease may result .</a:t>
            </a:r>
          </a:p>
          <a:p>
            <a:pPr marL="514350" indent="-514350">
              <a:buFont typeface="+mj-lt"/>
              <a:buAutoNum type="arabicPeriod"/>
            </a:pPr>
            <a:r>
              <a:rPr lang="en-US" dirty="0"/>
              <a:t>Tolerance (metabolic) to the drug.</a:t>
            </a: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90" name="Title 1"/>
          <p:cNvSpPr>
            <a:spLocks noGrp="1"/>
          </p:cNvSpPr>
          <p:nvPr>
            <p:ph type="title"/>
          </p:nvPr>
        </p:nvSpPr>
        <p:spPr/>
        <p:txBody>
          <a:bodyPr>
            <a:normAutofit/>
          </a:bodyPr>
          <a:lstStyle/>
          <a:p>
            <a:r>
              <a:rPr lang="en-US" sz="3600" b="1" dirty="0">
                <a:solidFill>
                  <a:prstClr val="black"/>
                </a:solidFill>
                <a:latin typeface="Calibri" panose="020F0502020204030204"/>
                <a:ea typeface="+mn-ea"/>
                <a:cs typeface="+mn-cs"/>
              </a:rPr>
              <a:t>Nursing Administration</a:t>
            </a:r>
            <a:endParaRPr lang="en-US" sz="3600" b="1" dirty="0"/>
          </a:p>
        </p:txBody>
      </p:sp>
      <p:sp>
        <p:nvSpPr>
          <p:cNvPr id="1049291" name="Content Placeholder 2"/>
          <p:cNvSpPr>
            <a:spLocks noGrp="1"/>
          </p:cNvSpPr>
          <p:nvPr>
            <p:ph idx="1"/>
          </p:nvPr>
        </p:nvSpPr>
        <p:spPr/>
        <p:txBody>
          <a:bodyPr/>
          <a:lstStyle/>
          <a:p>
            <a:r>
              <a:rPr lang="en-US" dirty="0"/>
              <a:t> Administer medication by </a:t>
            </a:r>
            <a:r>
              <a:rPr lang="en-US" b="1" dirty="0"/>
              <a:t>oral, epidural, and transdermal routes</a:t>
            </a:r>
            <a:r>
              <a:rPr lang="en-US" dirty="0"/>
              <a:t>. </a:t>
            </a:r>
          </a:p>
          <a:p>
            <a:r>
              <a:rPr lang="en-US" dirty="0"/>
              <a:t> Medication is usually administered twice a day in divided doses. Take larger dose at bedtime to decrease the occurrence of daytime sleepiness. </a:t>
            </a:r>
          </a:p>
          <a:p>
            <a:r>
              <a:rPr lang="en-US" dirty="0"/>
              <a:t>Transdermal patches are applied every seven days. Advise clients to apply patch on hairless, intact skin on torso or upper arm.</a:t>
            </a:r>
          </a:p>
        </p:txBody>
      </p:sp>
    </p:spTree>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92" name="Title 1"/>
          <p:cNvSpPr>
            <a:spLocks noGrp="1"/>
          </p:cNvSpPr>
          <p:nvPr>
            <p:ph type="title"/>
          </p:nvPr>
        </p:nvSpPr>
        <p:spPr/>
        <p:txBody>
          <a:bodyPr/>
          <a:lstStyle/>
          <a:p>
            <a:r>
              <a:rPr lang="en-US" dirty="0"/>
              <a:t>             </a:t>
            </a:r>
            <a:r>
              <a:rPr lang="en-US" b="1" dirty="0"/>
              <a:t>Methyldopa (ALDOMET)</a:t>
            </a:r>
          </a:p>
        </p:txBody>
      </p:sp>
      <p:sp>
        <p:nvSpPr>
          <p:cNvPr id="1049293" name="Content Placeholder 2"/>
          <p:cNvSpPr>
            <a:spLocks noGrp="1"/>
          </p:cNvSpPr>
          <p:nvPr>
            <p:ph idx="1"/>
          </p:nvPr>
        </p:nvSpPr>
        <p:spPr/>
        <p:txBody>
          <a:bodyPr>
            <a:normAutofit lnSpcReduction="10000"/>
          </a:bodyPr>
          <a:lstStyle/>
          <a:p>
            <a:r>
              <a:rPr lang="en-US" dirty="0"/>
              <a:t>Acts through its metabolites (amethylnorepinephrine)which stimulates central alpha adrenergic receptors, thus increasing total peripheral resistance.</a:t>
            </a:r>
          </a:p>
          <a:p>
            <a:r>
              <a:rPr lang="en-US" dirty="0"/>
              <a:t>It does </a:t>
            </a:r>
            <a:r>
              <a:rPr lang="en-US" b="1" dirty="0"/>
              <a:t>not</a:t>
            </a:r>
            <a:r>
              <a:rPr lang="en-US" dirty="0"/>
              <a:t> affect </a:t>
            </a:r>
            <a:r>
              <a:rPr lang="en-US" b="1" dirty="0"/>
              <a:t>glomerular filtration, cardiac output or heart rate.</a:t>
            </a:r>
          </a:p>
          <a:p>
            <a:pPr marL="0" indent="0">
              <a:buNone/>
            </a:pPr>
            <a:r>
              <a:rPr lang="en-US" b="1" dirty="0"/>
              <a:t>Therapeutic effects</a:t>
            </a:r>
          </a:p>
          <a:p>
            <a:pPr marL="0" indent="0">
              <a:buNone/>
            </a:pPr>
            <a:r>
              <a:rPr lang="en-US" b="1" dirty="0"/>
              <a:t> </a:t>
            </a:r>
            <a:r>
              <a:rPr lang="en-US" dirty="0"/>
              <a:t>moderate to severe hypertension</a:t>
            </a:r>
          </a:p>
          <a:p>
            <a:pPr marL="0" indent="0">
              <a:buNone/>
            </a:pPr>
            <a:r>
              <a:rPr lang="en-US" b="1" dirty="0"/>
              <a:t>Adverse effects:</a:t>
            </a:r>
          </a:p>
          <a:p>
            <a:pPr marL="0" indent="0">
              <a:buNone/>
            </a:pPr>
            <a:r>
              <a:rPr lang="en-US" dirty="0"/>
              <a:t>GIT upsets, sedation, depression, nasal stuffiness, myocarditis edema, orthostatic hypotension, diarrhea, dry mouth, erectile dysfunction, eosinophilia, hemolytic anemia, fever.</a:t>
            </a:r>
          </a:p>
        </p:txBody>
      </p:sp>
    </p:spTree>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94" name="Title 1"/>
          <p:cNvSpPr>
            <a:spLocks noGrp="1"/>
          </p:cNvSpPr>
          <p:nvPr>
            <p:ph type="title"/>
          </p:nvPr>
        </p:nvSpPr>
        <p:spPr/>
        <p:txBody>
          <a:bodyPr/>
          <a:lstStyle/>
          <a:p>
            <a:r>
              <a:rPr lang="en-US" b="1" dirty="0"/>
              <a:t>contraindication</a:t>
            </a:r>
          </a:p>
        </p:txBody>
      </p:sp>
      <p:sp>
        <p:nvSpPr>
          <p:cNvPr id="1049295" name="Content Placeholder 2"/>
          <p:cNvSpPr>
            <a:spLocks noGrp="1"/>
          </p:cNvSpPr>
          <p:nvPr>
            <p:ph idx="1"/>
          </p:nvPr>
        </p:nvSpPr>
        <p:spPr>
          <a:xfrm>
            <a:off x="510822" y="1690688"/>
            <a:ext cx="10515600" cy="4351338"/>
          </a:xfrm>
        </p:spPr>
        <p:txBody>
          <a:bodyPr>
            <a:normAutofit fontScale="92500" lnSpcReduction="10000"/>
          </a:bodyPr>
          <a:lstStyle/>
          <a:p>
            <a:r>
              <a:rPr lang="en-US" dirty="0">
                <a:solidFill>
                  <a:prstClr val="black"/>
                </a:solidFill>
                <a:ea typeface="+mj-ea"/>
                <a:cs typeface="Times New Roman" panose="02020603050405020304" pitchFamily="18" charset="0"/>
              </a:rPr>
              <a:t>Hypersensitivity, activity liver disease, those who developed liver cirrhosis with previous treatment of methyldopa.</a:t>
            </a:r>
          </a:p>
          <a:p>
            <a:pPr marL="0" indent="0">
              <a:buNone/>
            </a:pPr>
            <a:r>
              <a:rPr lang="en-US" b="1" dirty="0">
                <a:solidFill>
                  <a:prstClr val="black"/>
                </a:solidFill>
                <a:ea typeface="+mj-ea"/>
                <a:cs typeface="Times New Roman" panose="02020603050405020304" pitchFamily="18" charset="0"/>
              </a:rPr>
              <a:t>Caution;</a:t>
            </a:r>
          </a:p>
          <a:p>
            <a:r>
              <a:rPr lang="en-US" dirty="0">
                <a:solidFill>
                  <a:prstClr val="black"/>
                </a:solidFill>
                <a:ea typeface="+mj-ea"/>
                <a:cs typeface="Times New Roman" panose="02020603050405020304" pitchFamily="18" charset="0"/>
              </a:rPr>
              <a:t>Patients taking diuretics and antihypertensive.</a:t>
            </a:r>
          </a:p>
          <a:p>
            <a:r>
              <a:rPr lang="en-US" dirty="0">
                <a:solidFill>
                  <a:prstClr val="black"/>
                </a:solidFill>
                <a:ea typeface="+mj-ea"/>
                <a:cs typeface="Times New Roman" panose="02020603050405020304" pitchFamily="18" charset="0"/>
              </a:rPr>
              <a:t>Those taking levodopa because of potential for additive antihypertensive effects.</a:t>
            </a:r>
          </a:p>
          <a:p>
            <a:pPr marL="0" indent="0">
              <a:buNone/>
            </a:pPr>
            <a:r>
              <a:rPr lang="en-US" b="1" dirty="0">
                <a:solidFill>
                  <a:prstClr val="black"/>
                </a:solidFill>
                <a:ea typeface="+mj-ea"/>
                <a:cs typeface="Times New Roman" panose="02020603050405020304" pitchFamily="18" charset="0"/>
              </a:rPr>
              <a:t>Consideration </a:t>
            </a:r>
          </a:p>
          <a:p>
            <a:r>
              <a:rPr lang="en-US" dirty="0">
                <a:solidFill>
                  <a:prstClr val="black"/>
                </a:solidFill>
                <a:ea typeface="+mj-ea"/>
                <a:cs typeface="Times New Roman" panose="02020603050405020304" pitchFamily="18" charset="0"/>
              </a:rPr>
              <a:t>patient to avoid hazardous task.</a:t>
            </a:r>
          </a:p>
          <a:p>
            <a:r>
              <a:rPr lang="en-US" dirty="0">
                <a:solidFill>
                  <a:prstClr val="black"/>
                </a:solidFill>
                <a:ea typeface="+mj-ea"/>
                <a:cs typeface="Times New Roman" panose="02020603050405020304" pitchFamily="18" charset="0"/>
              </a:rPr>
              <a:t>Lower dose in impaired renal disease.</a:t>
            </a:r>
          </a:p>
          <a:p>
            <a:r>
              <a:rPr lang="en-US" dirty="0">
                <a:solidFill>
                  <a:prstClr val="black"/>
                </a:solidFill>
                <a:ea typeface="+mj-ea"/>
                <a:cs typeface="Times New Roman" panose="02020603050405020304" pitchFamily="18" charset="0"/>
              </a:rPr>
              <a:t>Monitor liver functions.</a:t>
            </a:r>
          </a:p>
        </p:txBody>
      </p:sp>
    </p:spTree>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96" name="Title 1"/>
          <p:cNvSpPr>
            <a:spLocks noGrp="1"/>
          </p:cNvSpPr>
          <p:nvPr>
            <p:ph type="title"/>
          </p:nvPr>
        </p:nvSpPr>
        <p:spPr/>
        <p:txBody>
          <a:bodyPr/>
          <a:lstStyle/>
          <a:p>
            <a:r>
              <a:rPr lang="en-US" b="1" dirty="0"/>
              <a:t>Caution cont.’</a:t>
            </a:r>
          </a:p>
        </p:txBody>
      </p:sp>
      <p:sp>
        <p:nvSpPr>
          <p:cNvPr id="1049297" name="Content Placeholder 2"/>
          <p:cNvSpPr>
            <a:spLocks noGrp="1"/>
          </p:cNvSpPr>
          <p:nvPr>
            <p:ph idx="1"/>
          </p:nvPr>
        </p:nvSpPr>
        <p:spPr/>
        <p:txBody>
          <a:bodyPr>
            <a:normAutofit lnSpcReduction="10000"/>
          </a:bodyPr>
          <a:lstStyle/>
          <a:p>
            <a:r>
              <a:rPr lang="en-US" dirty="0"/>
              <a:t>Monitor HB, RBCs for signs of anemia.</a:t>
            </a:r>
          </a:p>
          <a:p>
            <a:r>
              <a:rPr lang="en-US" dirty="0"/>
              <a:t>Monitor weight, fluid input and out put.</a:t>
            </a:r>
          </a:p>
          <a:p>
            <a:r>
              <a:rPr lang="en-US" dirty="0"/>
              <a:t>Signs of drug induced depression, </a:t>
            </a:r>
          </a:p>
          <a:p>
            <a:r>
              <a:rPr lang="en-US" dirty="0"/>
              <a:t>Take BP in different patients position during dose adjustments, warn of signs and symptoms of adverse effects and toxicity</a:t>
            </a:r>
          </a:p>
          <a:p>
            <a:r>
              <a:rPr lang="en-US" dirty="0"/>
              <a:t>Tolerance may develop 2to 3 weeks after start of treatment.</a:t>
            </a:r>
          </a:p>
          <a:p>
            <a:r>
              <a:rPr lang="en-US" dirty="0"/>
              <a:t>Urine may darken on exposure to air(as drug is broken down to  its metabolites)</a:t>
            </a:r>
          </a:p>
          <a:p>
            <a:r>
              <a:rPr lang="en-US" dirty="0"/>
              <a:t>Dose increase should be made with the evening dose to minimize the effects of drowsiness.</a:t>
            </a:r>
          </a:p>
        </p:txBody>
      </p:sp>
    </p:spTree>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98"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BETA ADRENERGIC BLOCKERS (SYMPATHOLYTICS)</a:t>
            </a:r>
            <a:endParaRPr lang="en-US" b="1" dirty="0"/>
          </a:p>
        </p:txBody>
      </p:sp>
      <p:sp>
        <p:nvSpPr>
          <p:cNvPr id="1049299" name="Content Placeholder 2"/>
          <p:cNvSpPr>
            <a:spLocks noGrp="1"/>
          </p:cNvSpPr>
          <p:nvPr>
            <p:ph idx="1"/>
          </p:nvPr>
        </p:nvSpPr>
        <p:spPr/>
        <p:txBody>
          <a:bodyPr>
            <a:normAutofit lnSpcReduction="10000"/>
          </a:bodyPr>
          <a:lstStyle/>
          <a:p>
            <a:pPr marL="0" indent="0">
              <a:buNone/>
            </a:pPr>
            <a:r>
              <a:rPr lang="en-US" b="1" dirty="0"/>
              <a:t>Cardioselective</a:t>
            </a:r>
            <a:r>
              <a:rPr lang="en-US" dirty="0"/>
              <a:t>: Beta1 </a:t>
            </a:r>
          </a:p>
          <a:p>
            <a:r>
              <a:rPr lang="en-US" dirty="0"/>
              <a:t> Metoprolol (Lopressor) </a:t>
            </a:r>
          </a:p>
          <a:p>
            <a:r>
              <a:rPr lang="en-US" dirty="0"/>
              <a:t> Atenolol (Tenormin) </a:t>
            </a:r>
          </a:p>
          <a:p>
            <a:r>
              <a:rPr lang="en-US" dirty="0"/>
              <a:t>Metoprolol succinate (Toprol XL) </a:t>
            </a:r>
          </a:p>
          <a:p>
            <a:r>
              <a:rPr lang="en-US" dirty="0"/>
              <a:t> Esmolol HCL (Brevibloc) </a:t>
            </a:r>
          </a:p>
          <a:p>
            <a:pPr marL="0" indent="0">
              <a:buNone/>
            </a:pPr>
            <a:r>
              <a:rPr lang="en-US" dirty="0"/>
              <a:t> </a:t>
            </a:r>
            <a:r>
              <a:rPr lang="en-US" b="1" dirty="0"/>
              <a:t>Nonselective: </a:t>
            </a:r>
            <a:r>
              <a:rPr lang="en-US" dirty="0"/>
              <a:t>(Beta1 and Beta2) </a:t>
            </a:r>
          </a:p>
          <a:p>
            <a:r>
              <a:rPr lang="en-US" b="1" dirty="0"/>
              <a:t>Propranolol (Inderal) </a:t>
            </a:r>
          </a:p>
          <a:p>
            <a:r>
              <a:rPr lang="en-US" dirty="0"/>
              <a:t> Nadolol (Corgard) </a:t>
            </a:r>
          </a:p>
          <a:p>
            <a:r>
              <a:rPr lang="en-US" b="1" dirty="0"/>
              <a:t>Labetalol (Normodyne)</a:t>
            </a:r>
          </a:p>
        </p:txBody>
      </p:sp>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00" name="Title 1"/>
          <p:cNvSpPr>
            <a:spLocks noGrp="1"/>
          </p:cNvSpPr>
          <p:nvPr>
            <p:ph type="title"/>
          </p:nvPr>
        </p:nvSpPr>
        <p:spPr/>
        <p:txBody>
          <a:bodyPr/>
          <a:lstStyle/>
          <a:p>
            <a:r>
              <a:rPr lang="en-US" sz="2800" b="1" dirty="0">
                <a:solidFill>
                  <a:prstClr val="black"/>
                </a:solidFill>
                <a:latin typeface="Calibri" panose="020F0502020204030204"/>
                <a:ea typeface="+mn-ea"/>
                <a:cs typeface="+mn-cs"/>
              </a:rPr>
              <a:t>Expected Pharmacological Action</a:t>
            </a:r>
            <a:endParaRPr lang="en-US" b="1" dirty="0"/>
          </a:p>
        </p:txBody>
      </p:sp>
      <p:sp>
        <p:nvSpPr>
          <p:cNvPr id="1049301" name="Content Placeholder 2"/>
          <p:cNvSpPr>
            <a:spLocks noGrp="1"/>
          </p:cNvSpPr>
          <p:nvPr>
            <p:ph idx="1"/>
          </p:nvPr>
        </p:nvSpPr>
        <p:spPr/>
        <p:txBody>
          <a:bodyPr>
            <a:normAutofit lnSpcReduction="10000"/>
          </a:bodyPr>
          <a:lstStyle/>
          <a:p>
            <a:pPr marL="0" indent="0">
              <a:buNone/>
            </a:pPr>
            <a:r>
              <a:rPr lang="en-US" b="1" dirty="0"/>
              <a:t>They block  beta-  adrenergic receptors in  the myocardium and in the electrical conduction system of the heart. </a:t>
            </a:r>
          </a:p>
          <a:p>
            <a:r>
              <a:rPr lang="en-US" dirty="0"/>
              <a:t>Decreased heart rate </a:t>
            </a:r>
          </a:p>
          <a:p>
            <a:r>
              <a:rPr lang="en-US" dirty="0"/>
              <a:t>Decreased myocardial contractility </a:t>
            </a:r>
          </a:p>
          <a:p>
            <a:r>
              <a:rPr lang="en-US" dirty="0"/>
              <a:t>Decreased rate of conduction through the AV node </a:t>
            </a:r>
          </a:p>
          <a:p>
            <a:pPr marL="0" indent="0">
              <a:buNone/>
            </a:pPr>
            <a:r>
              <a:rPr lang="en-US" b="1" dirty="0"/>
              <a:t>Therapeutic Uses </a:t>
            </a:r>
            <a:endParaRPr lang="en-US" dirty="0"/>
          </a:p>
          <a:p>
            <a:pPr marL="0" indent="0">
              <a:buNone/>
            </a:pPr>
            <a:r>
              <a:rPr lang="en-US" dirty="0"/>
              <a:t>hypertension , Angina, arrhythmias, heart failure and myocardial infarction. </a:t>
            </a:r>
          </a:p>
          <a:p>
            <a:pPr marL="0" indent="0">
              <a:buNone/>
            </a:pPr>
            <a:r>
              <a:rPr lang="en-US" dirty="0"/>
              <a:t> </a:t>
            </a:r>
            <a:r>
              <a:rPr lang="en-US" b="1" dirty="0"/>
              <a:t>Other uses may include</a:t>
            </a:r>
            <a:r>
              <a:rPr lang="en-US" dirty="0"/>
              <a:t>:  Treatment of hyperthyroidism, migraine headache, pheochromocytoma, and glaucoma</a:t>
            </a:r>
          </a:p>
        </p:txBody>
      </p:sp>
    </p:spTree>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02" name="Title 1"/>
          <p:cNvSpPr>
            <a:spLocks noGrp="1"/>
          </p:cNvSpPr>
          <p:nvPr>
            <p:ph type="title"/>
          </p:nvPr>
        </p:nvSpPr>
        <p:spPr/>
        <p:txBody>
          <a:bodyPr/>
          <a:lstStyle/>
          <a:p>
            <a:r>
              <a:rPr lang="en-US" dirty="0"/>
              <a:t>                                                                                             </a:t>
            </a:r>
            <a:r>
              <a:rPr lang="en-US" sz="2800" b="1" dirty="0"/>
              <a:t>adverse effects</a:t>
            </a:r>
          </a:p>
        </p:txBody>
      </p:sp>
      <p:sp>
        <p:nvSpPr>
          <p:cNvPr id="1049303" name="Content Placeholder 2"/>
          <p:cNvSpPr>
            <a:spLocks noGrp="1"/>
          </p:cNvSpPr>
          <p:nvPr>
            <p:ph idx="1"/>
          </p:nvPr>
        </p:nvSpPr>
        <p:spPr/>
        <p:txBody>
          <a:bodyPr>
            <a:normAutofit fontScale="92500"/>
          </a:bodyPr>
          <a:lstStyle/>
          <a:p>
            <a:r>
              <a:rPr lang="en-US" dirty="0"/>
              <a:t>Bradycardia, fatigue, dizziness, nightmares, depression, memory loss, hallucination, impotence, cold extremities, elevated serum cholesterol.</a:t>
            </a:r>
          </a:p>
          <a:p>
            <a:pPr marL="0" indent="0">
              <a:buNone/>
            </a:pPr>
            <a:r>
              <a:rPr lang="en-US" b="1" dirty="0"/>
              <a:t>Contraindication </a:t>
            </a:r>
          </a:p>
          <a:p>
            <a:pPr marL="0" indent="0">
              <a:buNone/>
            </a:pPr>
            <a:r>
              <a:rPr lang="en-US" dirty="0"/>
              <a:t>       severe hypotension, bradycardia, congestive heart failure, asthma,          diabetics, critically abnormal lipid profile</a:t>
            </a:r>
          </a:p>
          <a:p>
            <a:pPr marL="0" indent="0">
              <a:buNone/>
            </a:pPr>
            <a:r>
              <a:rPr lang="en-US" b="1" dirty="0"/>
              <a:t>Consideration</a:t>
            </a:r>
          </a:p>
          <a:p>
            <a:r>
              <a:rPr lang="en-US" dirty="0"/>
              <a:t>Explain the rationale of therapy and importance of taking drugs as prescribed.</a:t>
            </a:r>
          </a:p>
          <a:p>
            <a:r>
              <a:rPr lang="en-US" dirty="0"/>
              <a:t>Patient should not discontinue drugs abruptly because it can cause MI or angina</a:t>
            </a:r>
          </a:p>
        </p:txBody>
      </p:sp>
    </p:spTree>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04" name="Title 1"/>
          <p:cNvSpPr>
            <a:spLocks noGrp="1"/>
          </p:cNvSpPr>
          <p:nvPr>
            <p:ph type="title"/>
          </p:nvPr>
        </p:nvSpPr>
        <p:spPr/>
        <p:txBody>
          <a:bodyPr/>
          <a:lstStyle/>
          <a:p>
            <a:r>
              <a:rPr lang="en-US" b="1" dirty="0"/>
              <a:t>Consideration cont.’</a:t>
            </a:r>
          </a:p>
        </p:txBody>
      </p:sp>
      <p:sp>
        <p:nvSpPr>
          <p:cNvPr id="1049305" name="Content Placeholder 2"/>
          <p:cNvSpPr>
            <a:spLocks noGrp="1"/>
          </p:cNvSpPr>
          <p:nvPr>
            <p:ph idx="1"/>
          </p:nvPr>
        </p:nvSpPr>
        <p:spPr/>
        <p:txBody>
          <a:bodyPr>
            <a:normAutofit fontScale="92500" lnSpcReduction="20000"/>
          </a:bodyPr>
          <a:lstStyle/>
          <a:p>
            <a:r>
              <a:rPr lang="en-US" dirty="0"/>
              <a:t>Advise clients to avoid sudden changes in position to prevent occurrence of orthostatic hypotension </a:t>
            </a:r>
          </a:p>
          <a:p>
            <a:r>
              <a:rPr lang="en-US" dirty="0"/>
              <a:t>Administer medications orally, usually once or twice a day. </a:t>
            </a:r>
          </a:p>
          <a:p>
            <a:r>
              <a:rPr lang="en-US" dirty="0"/>
              <a:t> Administer the following medications by IV route: atenolol, metoprolol, labetalol, propranolol.</a:t>
            </a:r>
          </a:p>
          <a:p>
            <a:r>
              <a:rPr lang="en-US" dirty="0"/>
              <a:t> Teach clients to self monitor heart rate and blood pressure at home on a daily basis.</a:t>
            </a:r>
          </a:p>
          <a:p>
            <a:r>
              <a:rPr lang="en-US" dirty="0"/>
              <a:t>Monitor weight &amp; signs of hypovolemic shock especially in diabetic patients.</a:t>
            </a:r>
          </a:p>
          <a:p>
            <a:r>
              <a:rPr lang="en-US" dirty="0"/>
              <a:t>Glucagon is prescribed to reverse signs of overdose.</a:t>
            </a:r>
          </a:p>
          <a:p>
            <a:r>
              <a:rPr lang="en-US" dirty="0"/>
              <a:t>Dose are lowered in geriatrics due to delayed metabolism and enhanced side effects.</a:t>
            </a:r>
          </a:p>
          <a:p>
            <a:endParaRPr lang="en-US" dirty="0"/>
          </a:p>
        </p:txBody>
      </p:sp>
    </p:spTree>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06" name="Title 1"/>
          <p:cNvSpPr>
            <a:spLocks noGrp="1"/>
          </p:cNvSpPr>
          <p:nvPr>
            <p:ph type="title"/>
          </p:nvPr>
        </p:nvSpPr>
        <p:spPr/>
        <p:txBody>
          <a:bodyPr/>
          <a:lstStyle/>
          <a:p>
            <a:r>
              <a:rPr lang="en-US" b="1" dirty="0"/>
              <a:t>Medications for Hypertensive Crisis</a:t>
            </a:r>
          </a:p>
        </p:txBody>
      </p:sp>
      <p:sp>
        <p:nvSpPr>
          <p:cNvPr id="1049307" name="Content Placeholder 2"/>
          <p:cNvSpPr>
            <a:spLocks noGrp="1"/>
          </p:cNvSpPr>
          <p:nvPr>
            <p:ph idx="1"/>
          </p:nvPr>
        </p:nvSpPr>
        <p:spPr/>
        <p:txBody>
          <a:bodyPr>
            <a:normAutofit lnSpcReduction="10000"/>
          </a:bodyPr>
          <a:lstStyle/>
          <a:p>
            <a:pPr marL="0" lvl="0" indent="0">
              <a:buNone/>
            </a:pPr>
            <a:r>
              <a:rPr lang="en-US" sz="2600" b="1" dirty="0">
                <a:solidFill>
                  <a:prstClr val="black"/>
                </a:solidFill>
              </a:rPr>
              <a:t>nitroprusside sodium (Nitropress) </a:t>
            </a:r>
          </a:p>
          <a:p>
            <a:pPr marL="0" lvl="0" indent="0">
              <a:buNone/>
            </a:pPr>
            <a:r>
              <a:rPr lang="en-US" sz="2600" dirty="0">
                <a:solidFill>
                  <a:prstClr val="black"/>
                </a:solidFill>
              </a:rPr>
              <a:t> </a:t>
            </a:r>
            <a:r>
              <a:rPr lang="en-US" sz="2600" b="1" dirty="0">
                <a:solidFill>
                  <a:prstClr val="black"/>
                </a:solidFill>
              </a:rPr>
              <a:t>Other Medications</a:t>
            </a:r>
            <a:r>
              <a:rPr lang="en-US" sz="2600" dirty="0">
                <a:solidFill>
                  <a:prstClr val="black"/>
                </a:solidFill>
              </a:rPr>
              <a:t>: </a:t>
            </a:r>
          </a:p>
          <a:p>
            <a:pPr marL="0" lvl="0" indent="0">
              <a:buNone/>
            </a:pPr>
            <a:r>
              <a:rPr lang="en-US" sz="2600" dirty="0">
                <a:solidFill>
                  <a:prstClr val="black"/>
                </a:solidFill>
              </a:rPr>
              <a:t> Nitroglycerin (Nitrostat IV) </a:t>
            </a:r>
          </a:p>
          <a:p>
            <a:pPr marL="0" lvl="0" indent="0">
              <a:buNone/>
            </a:pPr>
            <a:r>
              <a:rPr lang="en-US" sz="2600" dirty="0">
                <a:solidFill>
                  <a:prstClr val="black"/>
                </a:solidFill>
              </a:rPr>
              <a:t> Nicardipine (Cardene) </a:t>
            </a:r>
          </a:p>
          <a:p>
            <a:pPr marL="0" lvl="0" indent="0">
              <a:buNone/>
            </a:pPr>
            <a:r>
              <a:rPr lang="en-US" sz="2600" dirty="0">
                <a:solidFill>
                  <a:prstClr val="black"/>
                </a:solidFill>
              </a:rPr>
              <a:t> Clevidipine (Cleviprex) </a:t>
            </a:r>
          </a:p>
          <a:p>
            <a:pPr marL="0" lvl="0" indent="0">
              <a:buNone/>
            </a:pPr>
            <a:r>
              <a:rPr lang="en-US" sz="2600" dirty="0">
                <a:solidFill>
                  <a:prstClr val="black"/>
                </a:solidFill>
              </a:rPr>
              <a:t> Enalaprilat (Vasotec IV) </a:t>
            </a:r>
          </a:p>
          <a:p>
            <a:pPr marL="0" lvl="0" indent="0">
              <a:buNone/>
            </a:pPr>
            <a:r>
              <a:rPr lang="en-US" sz="2600" dirty="0">
                <a:solidFill>
                  <a:prstClr val="black"/>
                </a:solidFill>
              </a:rPr>
              <a:t>Esmolol HCL (Brevibloc)</a:t>
            </a:r>
          </a:p>
          <a:p>
            <a:pPr marL="0" lvl="0" indent="0">
              <a:buNone/>
            </a:pPr>
            <a:r>
              <a:rPr lang="en-US" sz="2600" b="1" dirty="0">
                <a:solidFill>
                  <a:prstClr val="black"/>
                </a:solidFill>
              </a:rPr>
              <a:t>mechanism of Action </a:t>
            </a:r>
            <a:r>
              <a:rPr lang="en-US" sz="2600" dirty="0">
                <a:solidFill>
                  <a:prstClr val="black"/>
                </a:solidFill>
              </a:rPr>
              <a:t>Direct vasodilation of arteries and veins resulting in rapid reduction of blood pressure (decreased preload and afterload) ● </a:t>
            </a:r>
            <a:r>
              <a:rPr lang="en-US" sz="2600" b="1" dirty="0">
                <a:solidFill>
                  <a:prstClr val="black"/>
                </a:solidFill>
              </a:rPr>
              <a:t>Therapeutic Uses  </a:t>
            </a:r>
            <a:r>
              <a:rPr lang="en-US" sz="2600" dirty="0">
                <a:solidFill>
                  <a:prstClr val="black"/>
                </a:solidFill>
              </a:rPr>
              <a:t>Hypertensive emergencies</a:t>
            </a:r>
          </a:p>
          <a:p>
            <a:endParaRPr lang="en-US" dirty="0"/>
          </a:p>
        </p:txBody>
      </p:sp>
    </p:spTree>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08" name="Title 1"/>
          <p:cNvSpPr>
            <a:spLocks noGrp="1"/>
          </p:cNvSpPr>
          <p:nvPr>
            <p:ph type="title"/>
          </p:nvPr>
        </p:nvSpPr>
        <p:spPr>
          <a:xfrm>
            <a:off x="1004710" y="365125"/>
            <a:ext cx="10349089" cy="1325563"/>
          </a:xfrm>
        </p:spPr>
        <p:txBody>
          <a:bodyPr/>
          <a:lstStyle/>
          <a:p>
            <a:r>
              <a:rPr lang="en-US" dirty="0"/>
              <a:t>Side effects</a:t>
            </a:r>
          </a:p>
        </p:txBody>
      </p:sp>
      <p:sp>
        <p:nvSpPr>
          <p:cNvPr id="1049309" name="Content Placeholder 2"/>
          <p:cNvSpPr>
            <a:spLocks noGrp="1"/>
          </p:cNvSpPr>
          <p:nvPr>
            <p:ph idx="1"/>
          </p:nvPr>
        </p:nvSpPr>
        <p:spPr/>
        <p:txBody>
          <a:bodyPr/>
          <a:lstStyle/>
          <a:p>
            <a:pPr marL="0" indent="0">
              <a:buNone/>
            </a:pPr>
            <a:r>
              <a:rPr lang="en-US" dirty="0"/>
              <a:t>Excessive hypotension</a:t>
            </a:r>
          </a:p>
          <a:p>
            <a:r>
              <a:rPr lang="en-US" dirty="0"/>
              <a:t> Administer medication slowly because rapid administration will cause blood pressure to go down rapidly. • Monitor the client’s blood pressure and ECG.</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dirty="0"/>
              <a:t> conti.</a:t>
            </a:r>
          </a:p>
        </p:txBody>
      </p:sp>
      <p:sp>
        <p:nvSpPr>
          <p:cNvPr id="1048683" name="Content Placeholder 2"/>
          <p:cNvSpPr>
            <a:spLocks noGrp="1"/>
          </p:cNvSpPr>
          <p:nvPr>
            <p:ph idx="1"/>
          </p:nvPr>
        </p:nvSpPr>
        <p:spPr/>
        <p:txBody>
          <a:bodyPr/>
          <a:lstStyle/>
          <a:p>
            <a:r>
              <a:rPr lang="en-US" b="1" dirty="0"/>
              <a:t>Enzyme inhibition</a:t>
            </a:r>
            <a:r>
              <a:rPr lang="en-US" dirty="0"/>
              <a:t> this refers to decrease synthesis and activity of liver microsomal enzymes.it results in reduced metabolism  of other drugs/inhibiting drug and endogenous substance.</a:t>
            </a:r>
          </a:p>
          <a:p>
            <a:r>
              <a:rPr lang="en-US" dirty="0"/>
              <a:t>General enzyme inhibition(beyond  liver enzymes  )has  a greater pharmacological importance utility than enzyme induction.</a:t>
            </a:r>
          </a:p>
          <a:p>
            <a:r>
              <a:rPr lang="en-US" dirty="0"/>
              <a:t>Examples of drugs that inhibit enzymes include </a:t>
            </a:r>
            <a:r>
              <a:rPr lang="en-US" b="1" dirty="0"/>
              <a:t>chloramphenicol </a:t>
            </a:r>
            <a:r>
              <a:rPr lang="en-US" dirty="0"/>
              <a:t>and </a:t>
            </a:r>
            <a:r>
              <a:rPr lang="en-US" b="1" dirty="0"/>
              <a:t>cimetidine</a:t>
            </a:r>
            <a:r>
              <a:rPr lang="en-US" dirty="0"/>
              <a:t>.</a:t>
            </a: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10" name="Title 1"/>
          <p:cNvSpPr>
            <a:spLocks noGrp="1"/>
          </p:cNvSpPr>
          <p:nvPr>
            <p:ph type="title"/>
          </p:nvPr>
        </p:nvSpPr>
        <p:spPr/>
        <p:txBody>
          <a:bodyPr/>
          <a:lstStyle/>
          <a:p>
            <a:r>
              <a:rPr lang="en-US" sz="2600" b="1" dirty="0">
                <a:solidFill>
                  <a:prstClr val="black"/>
                </a:solidFill>
                <a:latin typeface="Calibri" panose="020F0502020204030204"/>
                <a:ea typeface="+mn-ea"/>
                <a:cs typeface="+mn-cs"/>
              </a:rPr>
              <a:t>                                                                                                                                       interactions</a:t>
            </a:r>
            <a:endParaRPr lang="en-US" dirty="0"/>
          </a:p>
        </p:txBody>
      </p:sp>
      <p:sp>
        <p:nvSpPr>
          <p:cNvPr id="1049311" name="Content Placeholder 2"/>
          <p:cNvSpPr>
            <a:spLocks noGrp="1"/>
          </p:cNvSpPr>
          <p:nvPr>
            <p:ph idx="1"/>
          </p:nvPr>
        </p:nvSpPr>
        <p:spPr/>
        <p:txBody>
          <a:bodyPr>
            <a:normAutofit fontScale="92500" lnSpcReduction="10000"/>
          </a:bodyPr>
          <a:lstStyle/>
          <a:p>
            <a:pPr marL="0" indent="0">
              <a:buNone/>
            </a:pPr>
            <a:r>
              <a:rPr lang="en-US" dirty="0"/>
              <a:t> </a:t>
            </a:r>
          </a:p>
          <a:p>
            <a:pPr marL="0" indent="0">
              <a:buNone/>
            </a:pPr>
            <a:r>
              <a:rPr lang="en-US" dirty="0"/>
              <a:t> Nitroprusside should not be administered in the same infusion as any other medication.</a:t>
            </a:r>
          </a:p>
          <a:p>
            <a:pPr marL="0" indent="0">
              <a:buNone/>
            </a:pPr>
            <a:r>
              <a:rPr lang="en-US" dirty="0"/>
              <a:t> </a:t>
            </a:r>
            <a:r>
              <a:rPr lang="en-US" b="1" dirty="0"/>
              <a:t>Nursing Administration </a:t>
            </a:r>
          </a:p>
          <a:p>
            <a:r>
              <a:rPr lang="en-US" dirty="0"/>
              <a:t> Prepare medication by adding to diluent for IV infusion. </a:t>
            </a:r>
          </a:p>
          <a:p>
            <a:r>
              <a:rPr lang="en-US" dirty="0"/>
              <a:t> Note color of solution. Solution may be light brown in color. Discard solution of any other color. </a:t>
            </a:r>
          </a:p>
          <a:p>
            <a:r>
              <a:rPr lang="en-US" dirty="0"/>
              <a:t> Protect IV container and tubing from light. </a:t>
            </a:r>
          </a:p>
          <a:p>
            <a:r>
              <a:rPr lang="en-US" dirty="0"/>
              <a:t> Discard medication after 24 hr. </a:t>
            </a:r>
          </a:p>
          <a:p>
            <a:r>
              <a:rPr lang="en-US" dirty="0"/>
              <a:t> Monitor vital signs and ECG continuously</a:t>
            </a:r>
          </a:p>
        </p:txBody>
      </p:sp>
    </p:spTree>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12" name="Title 1"/>
          <p:cNvSpPr>
            <a:spLocks noGrp="1"/>
          </p:cNvSpPr>
          <p:nvPr>
            <p:ph type="title"/>
          </p:nvPr>
        </p:nvSpPr>
        <p:spPr/>
        <p:txBody>
          <a:bodyPr/>
          <a:lstStyle/>
          <a:p>
            <a:r>
              <a:rPr lang="en-US" dirty="0"/>
              <a:t>                    </a:t>
            </a:r>
            <a:r>
              <a:rPr lang="en-US" b="1" dirty="0"/>
              <a:t>CARDIAC GLYCOSIDE</a:t>
            </a:r>
          </a:p>
        </p:txBody>
      </p:sp>
      <p:sp>
        <p:nvSpPr>
          <p:cNvPr id="1049313" name="Content Placeholder 2"/>
          <p:cNvSpPr>
            <a:spLocks noGrp="1"/>
          </p:cNvSpPr>
          <p:nvPr>
            <p:ph idx="1"/>
          </p:nvPr>
        </p:nvSpPr>
        <p:spPr/>
        <p:txBody>
          <a:bodyPr/>
          <a:lstStyle/>
          <a:p>
            <a:pPr marL="0" lvl="0" indent="0">
              <a:buNone/>
            </a:pPr>
            <a:r>
              <a:rPr lang="en-US" dirty="0">
                <a:solidFill>
                  <a:prstClr val="black"/>
                </a:solidFill>
              </a:rPr>
              <a:t>two main types</a:t>
            </a:r>
          </a:p>
          <a:p>
            <a:pPr lvl="0"/>
            <a:r>
              <a:rPr lang="en-US" dirty="0">
                <a:solidFill>
                  <a:prstClr val="black"/>
                </a:solidFill>
              </a:rPr>
              <a:t>cardenolides (digitalis, convallaria, oleandra)</a:t>
            </a:r>
          </a:p>
          <a:p>
            <a:pPr lvl="0"/>
            <a:r>
              <a:rPr lang="en-US" dirty="0">
                <a:solidFill>
                  <a:prstClr val="black"/>
                </a:solidFill>
              </a:rPr>
              <a:t>Bufadienolides (Helleborus, Poison Arrow Frog)</a:t>
            </a:r>
          </a:p>
          <a:p>
            <a:pPr marL="0" lvl="0" indent="0">
              <a:buNone/>
            </a:pPr>
            <a:r>
              <a:rPr lang="en-US" b="1" dirty="0">
                <a:solidFill>
                  <a:prstClr val="black"/>
                </a:solidFill>
              </a:rPr>
              <a:t>Mechanism of action</a:t>
            </a:r>
          </a:p>
          <a:p>
            <a:pPr marL="0" lvl="0" indent="0">
              <a:buNone/>
            </a:pPr>
            <a:r>
              <a:rPr lang="en-US" dirty="0">
                <a:solidFill>
                  <a:prstClr val="black"/>
                </a:solidFill>
              </a:rPr>
              <a:t>Cardiac glycoside slows down the heart rate and increase the force of contraction</a:t>
            </a:r>
          </a:p>
          <a:p>
            <a:endParaRPr lang="en-US" dirty="0"/>
          </a:p>
        </p:txBody>
      </p:sp>
    </p:spTree>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14" name="Title 1"/>
          <p:cNvSpPr>
            <a:spLocks noGrp="1"/>
          </p:cNvSpPr>
          <p:nvPr>
            <p:ph type="title"/>
          </p:nvPr>
        </p:nvSpPr>
        <p:spPr/>
        <p:txBody>
          <a:bodyPr/>
          <a:lstStyle/>
          <a:p>
            <a:r>
              <a:rPr lang="en-US" b="1" dirty="0"/>
              <a:t>Pharmacological action</a:t>
            </a:r>
          </a:p>
        </p:txBody>
      </p:sp>
      <p:sp>
        <p:nvSpPr>
          <p:cNvPr id="1049315" name="Content Placeholder 2"/>
          <p:cNvSpPr>
            <a:spLocks noGrp="1"/>
          </p:cNvSpPr>
          <p:nvPr>
            <p:ph idx="1"/>
          </p:nvPr>
        </p:nvSpPr>
        <p:spPr/>
        <p:txBody>
          <a:bodyPr/>
          <a:lstStyle/>
          <a:p>
            <a:r>
              <a:rPr lang="en-US" dirty="0"/>
              <a:t>Enhances myocardial contractility and is used in congestive cardiac failure.</a:t>
            </a:r>
          </a:p>
          <a:p>
            <a:r>
              <a:rPr lang="en-US" dirty="0"/>
              <a:t>Enhances cardiac output, minimizes dilated cardiac size, blood volume and venous pressure.</a:t>
            </a:r>
          </a:p>
          <a:p>
            <a:r>
              <a:rPr lang="en-US" dirty="0"/>
              <a:t>They modulate autonomic nervous system activity, and this contributes to their efficacy in management of heart failure.</a:t>
            </a:r>
          </a:p>
          <a:p>
            <a:r>
              <a:rPr lang="en-US" dirty="0"/>
              <a:t>Diuretic effect, reduce oedema.</a:t>
            </a:r>
          </a:p>
          <a:p>
            <a:r>
              <a:rPr lang="en-US" dirty="0"/>
              <a:t>It is usually given only  when diuretics and ACEIs have failed.</a:t>
            </a:r>
          </a:p>
        </p:txBody>
      </p:sp>
    </p:spTree>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16" name="Title 1"/>
          <p:cNvSpPr>
            <a:spLocks noGrp="1"/>
          </p:cNvSpPr>
          <p:nvPr>
            <p:ph type="title"/>
          </p:nvPr>
        </p:nvSpPr>
        <p:spPr/>
        <p:txBody>
          <a:bodyPr/>
          <a:lstStyle/>
          <a:p>
            <a:r>
              <a:rPr lang="en-US" b="1" dirty="0"/>
              <a:t>                                                                                    indication</a:t>
            </a:r>
          </a:p>
        </p:txBody>
      </p:sp>
      <p:sp>
        <p:nvSpPr>
          <p:cNvPr id="1049317" name="Content Placeholder 2"/>
          <p:cNvSpPr>
            <a:spLocks noGrp="1"/>
          </p:cNvSpPr>
          <p:nvPr>
            <p:ph idx="1"/>
          </p:nvPr>
        </p:nvSpPr>
        <p:spPr/>
        <p:txBody>
          <a:bodyPr/>
          <a:lstStyle/>
          <a:p>
            <a:r>
              <a:rPr lang="en-US" dirty="0"/>
              <a:t>Congestive heart failure, heart failure with atrial fibrillation, or pts who remain symptomatic despite therapy with ACE inhibitors and b Adrenergic receptor antagonists</a:t>
            </a:r>
          </a:p>
          <a:p>
            <a:r>
              <a:rPr lang="en-US" dirty="0"/>
              <a:t>Left ventricular failure.</a:t>
            </a:r>
          </a:p>
          <a:p>
            <a:r>
              <a:rPr lang="en-US" dirty="0"/>
              <a:t>Atrial fibrillation.</a:t>
            </a:r>
          </a:p>
        </p:txBody>
      </p:sp>
    </p:spTree>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18" name="Title 1"/>
          <p:cNvSpPr>
            <a:spLocks noGrp="1"/>
          </p:cNvSpPr>
          <p:nvPr>
            <p:ph type="title"/>
          </p:nvPr>
        </p:nvSpPr>
        <p:spPr/>
        <p:txBody>
          <a:bodyPr/>
          <a:lstStyle/>
          <a:p>
            <a:r>
              <a:rPr lang="en-US" b="1" dirty="0"/>
              <a:t>                                   digoxin</a:t>
            </a:r>
          </a:p>
        </p:txBody>
      </p:sp>
      <p:sp>
        <p:nvSpPr>
          <p:cNvPr id="1049319" name="Content Placeholder 2"/>
          <p:cNvSpPr>
            <a:spLocks noGrp="1"/>
          </p:cNvSpPr>
          <p:nvPr>
            <p:ph idx="1"/>
          </p:nvPr>
        </p:nvSpPr>
        <p:spPr>
          <a:xfrm>
            <a:off x="838200" y="1690688"/>
            <a:ext cx="10515600" cy="4351338"/>
          </a:xfrm>
        </p:spPr>
        <p:txBody>
          <a:bodyPr/>
          <a:lstStyle/>
          <a:p>
            <a:r>
              <a:rPr lang="en-US" dirty="0"/>
              <a:t>It is the most commonly  used digitalis </a:t>
            </a:r>
          </a:p>
          <a:p>
            <a:pPr marL="0" indent="0">
              <a:buNone/>
            </a:pPr>
            <a:r>
              <a:rPr lang="en-US" b="1" dirty="0"/>
              <a:t> forms</a:t>
            </a:r>
          </a:p>
          <a:p>
            <a:pPr marL="0" indent="0">
              <a:buNone/>
            </a:pPr>
            <a:r>
              <a:rPr lang="en-US" dirty="0"/>
              <a:t>Tablets (Lanoxin)</a:t>
            </a:r>
          </a:p>
          <a:p>
            <a:pPr marL="0" indent="0">
              <a:buNone/>
            </a:pPr>
            <a:r>
              <a:rPr lang="en-US" dirty="0"/>
              <a:t>Capsules (lanoxicaps)</a:t>
            </a:r>
          </a:p>
          <a:p>
            <a:pPr marL="0" indent="0">
              <a:buNone/>
            </a:pPr>
            <a:r>
              <a:rPr lang="en-US" dirty="0"/>
              <a:t>Parenteral digoxin is available for intravenous administration and maintenance doses can be given intravenously when oral </a:t>
            </a:r>
            <a:r>
              <a:rPr lang="en-US" dirty="0" err="1"/>
              <a:t>dosin</a:t>
            </a:r>
            <a:r>
              <a:rPr lang="en-US" dirty="0"/>
              <a:t> is impractical.</a:t>
            </a:r>
          </a:p>
        </p:txBody>
      </p:sp>
    </p:spTree>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20" name="Title 1"/>
          <p:cNvSpPr>
            <a:spLocks noGrp="1"/>
          </p:cNvSpPr>
          <p:nvPr>
            <p:ph type="title"/>
          </p:nvPr>
        </p:nvSpPr>
        <p:spPr/>
        <p:txBody>
          <a:bodyPr/>
          <a:lstStyle/>
          <a:p>
            <a:r>
              <a:rPr lang="en-US" dirty="0"/>
              <a:t>Digoxin cont.’</a:t>
            </a:r>
          </a:p>
        </p:txBody>
      </p:sp>
      <p:sp>
        <p:nvSpPr>
          <p:cNvPr id="1049321" name="Content Placeholder 2"/>
          <p:cNvSpPr>
            <a:spLocks noGrp="1"/>
          </p:cNvSpPr>
          <p:nvPr>
            <p:ph idx="1"/>
          </p:nvPr>
        </p:nvSpPr>
        <p:spPr/>
        <p:txBody>
          <a:bodyPr>
            <a:normAutofit fontScale="77500" lnSpcReduction="20000"/>
          </a:bodyPr>
          <a:lstStyle/>
          <a:p>
            <a:pPr marL="0" indent="0">
              <a:buNone/>
            </a:pPr>
            <a:r>
              <a:rPr lang="en-US" b="1" dirty="0"/>
              <a:t>Expected Pharmacological Action </a:t>
            </a:r>
          </a:p>
          <a:p>
            <a:pPr marL="0" indent="0">
              <a:buNone/>
            </a:pPr>
            <a:r>
              <a:rPr lang="en-US" dirty="0"/>
              <a:t> </a:t>
            </a:r>
            <a:r>
              <a:rPr lang="en-US" b="1" dirty="0"/>
              <a:t>Positive inotropic effect </a:t>
            </a:r>
            <a:r>
              <a:rPr lang="en-US" dirty="0"/>
              <a:t> </a:t>
            </a:r>
          </a:p>
          <a:p>
            <a:pPr>
              <a:buFont typeface="Wingdings" panose="05000000000000000000" pitchFamily="2" charset="2"/>
              <a:buChar char="ü"/>
            </a:pPr>
            <a:r>
              <a:rPr lang="en-US" dirty="0"/>
              <a:t>increased force of myocardial contraction Increased force and efficiency of myocardial contraction improves the heart's effectiveness as a pump, </a:t>
            </a:r>
          </a:p>
          <a:p>
            <a:pPr>
              <a:buFont typeface="Wingdings" panose="05000000000000000000" pitchFamily="2" charset="2"/>
              <a:buChar char="ü"/>
            </a:pPr>
            <a:r>
              <a:rPr lang="en-US" dirty="0"/>
              <a:t>improving stroke volume and cardiac output.</a:t>
            </a:r>
          </a:p>
          <a:p>
            <a:pPr>
              <a:buFont typeface="Wingdings" panose="05000000000000000000" pitchFamily="2" charset="2"/>
              <a:buChar char="ü"/>
            </a:pPr>
            <a:r>
              <a:rPr lang="en-US" dirty="0"/>
              <a:t>Increase perfusion of the kidneys which facilitates excretion of fluid by the kidneys</a:t>
            </a:r>
          </a:p>
          <a:p>
            <a:pPr marL="0" indent="0">
              <a:buNone/>
            </a:pPr>
            <a:r>
              <a:rPr lang="en-US" dirty="0"/>
              <a:t> </a:t>
            </a:r>
            <a:r>
              <a:rPr lang="en-US" b="1" dirty="0"/>
              <a:t>Negative chronotropic effect </a:t>
            </a:r>
          </a:p>
          <a:p>
            <a:pPr>
              <a:buFont typeface="Wingdings" panose="05000000000000000000" pitchFamily="2" charset="2"/>
              <a:buChar char="ü"/>
            </a:pPr>
            <a:r>
              <a:rPr lang="en-US" dirty="0"/>
              <a:t>decreased heart rate ,</a:t>
            </a:r>
          </a:p>
          <a:p>
            <a:pPr>
              <a:buFont typeface="Wingdings" panose="05000000000000000000" pitchFamily="2" charset="2"/>
              <a:buChar char="ü"/>
            </a:pPr>
            <a:r>
              <a:rPr lang="en-US" dirty="0"/>
              <a:t> At therapeutic levels, digoxin slows the rate of SA node depolarization and the rate of impulses through the conduction system of the heart.</a:t>
            </a:r>
          </a:p>
          <a:p>
            <a:pPr>
              <a:buFont typeface="Wingdings" panose="05000000000000000000" pitchFamily="2" charset="2"/>
              <a:buChar char="ü"/>
            </a:pPr>
            <a:r>
              <a:rPr lang="en-US" dirty="0"/>
              <a:t>  A decreased heart rate gives the ventricles more time to fill with blood coming from the atria, which leads to increased SV and increased CO. </a:t>
            </a:r>
          </a:p>
        </p:txBody>
      </p:sp>
    </p:spTree>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22" name="Title 1"/>
          <p:cNvSpPr>
            <a:spLocks noGrp="1"/>
          </p:cNvSpPr>
          <p:nvPr>
            <p:ph type="title"/>
          </p:nvPr>
        </p:nvSpPr>
        <p:spPr/>
        <p:txBody>
          <a:bodyPr/>
          <a:lstStyle/>
          <a:p>
            <a:r>
              <a:rPr lang="en-US" dirty="0"/>
              <a:t>Digoxin cont.’</a:t>
            </a:r>
          </a:p>
        </p:txBody>
      </p:sp>
      <p:sp>
        <p:nvSpPr>
          <p:cNvPr id="1049323" name="Content Placeholder 2"/>
          <p:cNvSpPr>
            <a:spLocks noGrp="1"/>
          </p:cNvSpPr>
          <p:nvPr>
            <p:ph idx="1"/>
          </p:nvPr>
        </p:nvSpPr>
        <p:spPr/>
        <p:txBody>
          <a:bodyPr>
            <a:normAutofit fontScale="85000" lnSpcReduction="20000"/>
          </a:bodyPr>
          <a:lstStyle/>
          <a:p>
            <a:pPr marL="0" indent="0">
              <a:buNone/>
            </a:pPr>
            <a:r>
              <a:rPr lang="en-US" b="1" dirty="0">
                <a:solidFill>
                  <a:prstClr val="black"/>
                </a:solidFill>
              </a:rPr>
              <a:t>Therapeutic Uses </a:t>
            </a:r>
          </a:p>
          <a:p>
            <a:r>
              <a:rPr lang="en-US" dirty="0">
                <a:solidFill>
                  <a:prstClr val="black"/>
                </a:solidFill>
              </a:rPr>
              <a:t> Treatment of heart failure </a:t>
            </a:r>
          </a:p>
          <a:p>
            <a:r>
              <a:rPr lang="en-US" dirty="0">
                <a:solidFill>
                  <a:prstClr val="black"/>
                </a:solidFill>
              </a:rPr>
              <a:t>Dysrhythmias (atrial fibrillation)</a:t>
            </a:r>
          </a:p>
          <a:p>
            <a:pPr marL="0" indent="0">
              <a:buNone/>
            </a:pPr>
            <a:r>
              <a:rPr lang="en-US" b="1" dirty="0"/>
              <a:t>side/adverse effects</a:t>
            </a:r>
            <a:endParaRPr lang="en-US" dirty="0"/>
          </a:p>
          <a:p>
            <a:r>
              <a:rPr lang="en-US" dirty="0"/>
              <a:t>Dysrhythmias (caused by interfering with the electrical conduction in the myocardium)  </a:t>
            </a:r>
          </a:p>
          <a:p>
            <a:r>
              <a:rPr lang="en-US" dirty="0"/>
              <a:t>Cardiotoxicity leading to bradycardia. </a:t>
            </a:r>
          </a:p>
          <a:p>
            <a:r>
              <a:rPr lang="en-US" dirty="0"/>
              <a:t>GI effects include anorexia (usually the first sign), nausea, vomiting, and abdominal pain. </a:t>
            </a:r>
          </a:p>
          <a:p>
            <a:r>
              <a:rPr lang="en-US" dirty="0"/>
              <a:t> Teach clients to monitor for these effects and report to the provider if they occur. </a:t>
            </a:r>
          </a:p>
          <a:p>
            <a:r>
              <a:rPr lang="en-US" dirty="0"/>
              <a:t> CNS effects include fatigue, weakness, vision changes (diplopia, blurred vision, yellow-green or white halos around objects).</a:t>
            </a:r>
            <a:endParaRPr lang="en-US" dirty="0">
              <a:solidFill>
                <a:prstClr val="black"/>
              </a:solidFill>
            </a:endParaRPr>
          </a:p>
          <a:p>
            <a:endParaRPr lang="en-US" dirty="0"/>
          </a:p>
        </p:txBody>
      </p:sp>
    </p:spTree>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24" name="Title 1"/>
          <p:cNvSpPr>
            <a:spLocks noGrp="1"/>
          </p:cNvSpPr>
          <p:nvPr>
            <p:ph type="title"/>
          </p:nvPr>
        </p:nvSpPr>
        <p:spPr/>
        <p:txBody>
          <a:bodyPr/>
          <a:lstStyle/>
          <a:p>
            <a:r>
              <a:rPr lang="en-US" dirty="0"/>
              <a:t>Digoxin cont.’</a:t>
            </a:r>
          </a:p>
        </p:txBody>
      </p:sp>
      <p:sp>
        <p:nvSpPr>
          <p:cNvPr id="1049325" name="Content Placeholder 2"/>
          <p:cNvSpPr>
            <a:spLocks noGrp="1"/>
          </p:cNvSpPr>
          <p:nvPr>
            <p:ph idx="1"/>
          </p:nvPr>
        </p:nvSpPr>
        <p:spPr/>
        <p:txBody>
          <a:bodyPr>
            <a:normAutofit/>
          </a:bodyPr>
          <a:lstStyle/>
          <a:p>
            <a:pPr marL="0" indent="0">
              <a:buNone/>
            </a:pPr>
            <a:r>
              <a:rPr lang="en-US" b="1" dirty="0"/>
              <a:t>Contraindications/Precautions </a:t>
            </a:r>
          </a:p>
          <a:p>
            <a:r>
              <a:rPr lang="en-US" dirty="0"/>
              <a:t>In Pregnancy </a:t>
            </a:r>
          </a:p>
          <a:p>
            <a:r>
              <a:rPr lang="en-US" dirty="0"/>
              <a:t>clients with disturbances in ventricular rhythm, including ventricular fibrillation, ventricular tachycardia, and second- and third-degree heart block. </a:t>
            </a:r>
          </a:p>
          <a:p>
            <a:r>
              <a:rPr lang="en-US" dirty="0"/>
              <a:t>Use cautiously in clients who have hypokalemia, partial AV block, advanced heart failure, and renal insufficiency.</a:t>
            </a:r>
          </a:p>
        </p:txBody>
      </p:sp>
    </p:spTree>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26" name="Title 1"/>
          <p:cNvSpPr>
            <a:spLocks noGrp="1"/>
          </p:cNvSpPr>
          <p:nvPr>
            <p:ph type="title"/>
          </p:nvPr>
        </p:nvSpPr>
        <p:spPr/>
        <p:txBody>
          <a:bodyPr/>
          <a:lstStyle/>
          <a:p>
            <a:r>
              <a:rPr lang="en-US" b="1" dirty="0"/>
              <a:t>Medication interaction</a:t>
            </a:r>
          </a:p>
        </p:txBody>
      </p:sp>
      <p:sp>
        <p:nvSpPr>
          <p:cNvPr id="1049327" name="Content Placeholder 2"/>
          <p:cNvSpPr>
            <a:spLocks noGrp="1"/>
          </p:cNvSpPr>
          <p:nvPr>
            <p:ph idx="1"/>
          </p:nvPr>
        </p:nvSpPr>
        <p:spPr/>
        <p:txBody>
          <a:bodyPr>
            <a:normAutofit fontScale="92500"/>
          </a:bodyPr>
          <a:lstStyle/>
          <a:p>
            <a:r>
              <a:rPr lang="en-US" dirty="0"/>
              <a:t>Thiazide diuretics, such as hydrochlorothiazide (HCTZ), and loop diuretics, such as furosemide (Lasix), may lead to hypokalemia, which increases the risk of developing dysrhythmias </a:t>
            </a:r>
          </a:p>
          <a:p>
            <a:r>
              <a:rPr lang="en-US" dirty="0"/>
              <a:t>ACE inhibitors and ARBs increase the risk of hyperkalemia, which can lead to decreased therapeutic effects of digoxin.</a:t>
            </a:r>
          </a:p>
          <a:p>
            <a:r>
              <a:rPr lang="en-US" dirty="0"/>
              <a:t>  Sympathomimetic medications such as dopamine (</a:t>
            </a:r>
            <a:r>
              <a:rPr lang="en-US" dirty="0" err="1"/>
              <a:t>Intropin</a:t>
            </a:r>
            <a:r>
              <a:rPr lang="en-US" dirty="0"/>
              <a:t>) complement the inotropic action of digoxin and increase the rate and force of heart muscle contraction. </a:t>
            </a:r>
          </a:p>
          <a:p>
            <a:r>
              <a:rPr lang="en-US" dirty="0"/>
              <a:t>Quinidine increases the risk of digoxin toxicity when used concurrently. </a:t>
            </a:r>
          </a:p>
          <a:p>
            <a:r>
              <a:rPr lang="en-US" dirty="0"/>
              <a:t> Verapamil (</a:t>
            </a:r>
            <a:r>
              <a:rPr lang="en-US" dirty="0" err="1"/>
              <a:t>Calan</a:t>
            </a:r>
            <a:r>
              <a:rPr lang="en-US" dirty="0"/>
              <a:t>) increases plasma levels</a:t>
            </a:r>
          </a:p>
        </p:txBody>
      </p:sp>
    </p:spTree>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28" name="Title 1"/>
          <p:cNvSpPr>
            <a:spLocks noGrp="1"/>
          </p:cNvSpPr>
          <p:nvPr>
            <p:ph type="title"/>
          </p:nvPr>
        </p:nvSpPr>
        <p:spPr/>
        <p:txBody>
          <a:bodyPr/>
          <a:lstStyle/>
          <a:p>
            <a:r>
              <a:rPr lang="en-US" dirty="0"/>
              <a:t>MEDICATIONS AFFECTING THE RESPIRATORY SYSTEM   (bronchodilators)</a:t>
            </a:r>
          </a:p>
        </p:txBody>
      </p:sp>
      <p:sp>
        <p:nvSpPr>
          <p:cNvPr id="1049329" name="Content Placeholder 2"/>
          <p:cNvSpPr>
            <a:spLocks noGrp="1"/>
          </p:cNvSpPr>
          <p:nvPr>
            <p:ph idx="1"/>
          </p:nvPr>
        </p:nvSpPr>
        <p:spPr/>
        <p:txBody>
          <a:bodyPr>
            <a:normAutofit/>
          </a:bodyPr>
          <a:lstStyle/>
          <a:p>
            <a:pPr marL="0" indent="0">
              <a:buNone/>
            </a:pPr>
            <a:r>
              <a:rPr lang="en-US" b="1" dirty="0"/>
              <a:t>Over view</a:t>
            </a:r>
            <a:r>
              <a:rPr lang="en-US" dirty="0"/>
              <a:t>: Asthma is a chronic inflammatory disorder of the airways. It is an intermittent and reversible airflow obstruction that affects the bronchioles. The obstruction occurs either by inflammation or airway hyper-responsiveness leading to bronchoconstriction. </a:t>
            </a:r>
          </a:p>
          <a:p>
            <a:r>
              <a:rPr lang="en-US" dirty="0"/>
              <a:t> Medication management usually addresses both inflammation and bronchoconstriction</a:t>
            </a:r>
          </a:p>
          <a:p>
            <a:r>
              <a:rPr lang="en-US" dirty="0"/>
              <a:t>These same medications may be used in symptomatic treatment of chronic obstructive pulmonary disease (COPD</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Title 1"/>
          <p:cNvSpPr>
            <a:spLocks noGrp="1"/>
          </p:cNvSpPr>
          <p:nvPr>
            <p:ph type="title"/>
          </p:nvPr>
        </p:nvSpPr>
        <p:spPr/>
        <p:txBody>
          <a:bodyPr/>
          <a:lstStyle/>
          <a:p>
            <a:r>
              <a:rPr lang="en-US" dirty="0"/>
              <a:t>excretion</a:t>
            </a:r>
          </a:p>
        </p:txBody>
      </p:sp>
      <p:sp>
        <p:nvSpPr>
          <p:cNvPr id="1048685" name="Content Placeholder 2"/>
          <p:cNvSpPr>
            <a:spLocks noGrp="1"/>
          </p:cNvSpPr>
          <p:nvPr>
            <p:ph idx="1"/>
          </p:nvPr>
        </p:nvSpPr>
        <p:spPr/>
        <p:txBody>
          <a:bodyPr>
            <a:normAutofit fontScale="86071" lnSpcReduction="20000"/>
          </a:bodyPr>
          <a:lstStyle/>
          <a:p>
            <a:pPr marL="0" indent="0">
              <a:buNone/>
            </a:pPr>
            <a:r>
              <a:rPr lang="en-US" b="1" dirty="0"/>
              <a:t>iv) Excretion: </a:t>
            </a:r>
            <a:r>
              <a:rPr lang="en-US" dirty="0"/>
              <a:t> this the process by which drugs and pharmacologically active or inactive metabolites are eliminated from he body primarily through the </a:t>
            </a:r>
            <a:r>
              <a:rPr lang="en-US" b="1" dirty="0"/>
              <a:t>Kidneys. </a:t>
            </a:r>
          </a:p>
          <a:p>
            <a:pPr marL="0" indent="0">
              <a:buNone/>
            </a:pPr>
            <a:r>
              <a:rPr lang="en-US" b="1" dirty="0"/>
              <a:t>Net</a:t>
            </a:r>
            <a:r>
              <a:rPr lang="en-US" dirty="0"/>
              <a:t> renal excretion of a drug is as a result of  3 processes</a:t>
            </a:r>
          </a:p>
          <a:p>
            <a:pPr marL="514350" indent="-514350">
              <a:buFont typeface="+mj-lt"/>
              <a:buAutoNum type="arabicPeriod"/>
            </a:pPr>
            <a:r>
              <a:rPr lang="en-US" dirty="0"/>
              <a:t> </a:t>
            </a:r>
            <a:r>
              <a:rPr lang="en-US" b="1" dirty="0"/>
              <a:t>filtration (passive glomerular filtration)</a:t>
            </a:r>
          </a:p>
          <a:p>
            <a:pPr marL="514350" indent="-514350">
              <a:buFont typeface="+mj-lt"/>
              <a:buAutoNum type="arabicPeriod"/>
            </a:pPr>
            <a:r>
              <a:rPr lang="en-US" b="1" dirty="0"/>
              <a:t> re-absorption,</a:t>
            </a:r>
          </a:p>
          <a:p>
            <a:pPr marL="514350" indent="-514350">
              <a:buFont typeface="+mj-lt"/>
              <a:buAutoNum type="arabicPeriod"/>
            </a:pPr>
            <a:r>
              <a:rPr lang="en-US" b="1" dirty="0"/>
              <a:t>active tubular secretion.</a:t>
            </a:r>
          </a:p>
          <a:p>
            <a:pPr marL="0" indent="0">
              <a:buNone/>
            </a:pPr>
            <a:r>
              <a:rPr lang="en-US" dirty="0"/>
              <a:t>other routes through which drugs are eliminated include</a:t>
            </a:r>
          </a:p>
          <a:p>
            <a:pPr marL="0" indent="0">
              <a:buNone/>
            </a:pPr>
            <a:r>
              <a:rPr lang="en-US" dirty="0"/>
              <a:t> </a:t>
            </a:r>
            <a:r>
              <a:rPr lang="en-US" b="1" dirty="0"/>
              <a:t>intestines or biliary excretion e.g. </a:t>
            </a:r>
            <a:r>
              <a:rPr lang="en-US" dirty="0"/>
              <a:t>neomycin</a:t>
            </a:r>
          </a:p>
          <a:p>
            <a:pPr marL="0" indent="0">
              <a:buNone/>
            </a:pPr>
            <a:r>
              <a:rPr lang="en-US" b="1" dirty="0"/>
              <a:t>Pulmonary elimination e.g. </a:t>
            </a:r>
            <a:r>
              <a:rPr lang="en-US" dirty="0"/>
              <a:t>volatile liquids (general anaesthetics</a:t>
            </a:r>
            <a:r>
              <a:rPr lang="en-US" b="1" dirty="0"/>
              <a:t>)</a:t>
            </a:r>
          </a:p>
          <a:p>
            <a:pPr marL="0" indent="0">
              <a:buNone/>
            </a:pPr>
            <a:r>
              <a:rPr lang="en-US" b="1" dirty="0"/>
              <a:t>Sweat and saliva elimination </a:t>
            </a:r>
            <a:r>
              <a:rPr lang="en-US" dirty="0"/>
              <a:t>e.g. thiazides.</a:t>
            </a:r>
          </a:p>
          <a:p>
            <a:pPr marL="0" indent="0">
              <a:buNone/>
            </a:pPr>
            <a:r>
              <a:rPr lang="en-US" b="1" dirty="0"/>
              <a:t>Breast milk elimination </a:t>
            </a:r>
            <a:r>
              <a:rPr lang="en-US" dirty="0"/>
              <a:t>e.g. narcotics.</a:t>
            </a:r>
            <a:endParaRPr lang="en-US" b="1" dirty="0"/>
          </a:p>
          <a:p>
            <a:pPr marL="0" indent="0">
              <a:buNone/>
            </a:pPr>
            <a:endParaRPr lang="en-US" b="1" dirty="0"/>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0" name="Title 1"/>
          <p:cNvSpPr>
            <a:spLocks noGrp="1"/>
          </p:cNvSpPr>
          <p:nvPr>
            <p:ph type="title"/>
          </p:nvPr>
        </p:nvSpPr>
        <p:spPr/>
        <p:txBody>
          <a:bodyPr/>
          <a:lstStyle/>
          <a:p>
            <a:endParaRPr lang="en-US" dirty="0"/>
          </a:p>
        </p:txBody>
      </p:sp>
      <p:sp>
        <p:nvSpPr>
          <p:cNvPr id="1049331" name="Content Placeholder 2"/>
          <p:cNvSpPr>
            <a:spLocks noGrp="1"/>
          </p:cNvSpPr>
          <p:nvPr>
            <p:ph idx="1"/>
          </p:nvPr>
        </p:nvSpPr>
        <p:spPr/>
        <p:txBody>
          <a:bodyPr>
            <a:normAutofit fontScale="85000" lnSpcReduction="20000"/>
          </a:bodyPr>
          <a:lstStyle/>
          <a:p>
            <a:r>
              <a:rPr lang="en-US" dirty="0"/>
              <a:t> Advise clients to take the medication as prescribed. If a dose is missed, the next dose should</a:t>
            </a:r>
            <a:r>
              <a:rPr lang="en-US" b="1" dirty="0"/>
              <a:t> NOT </a:t>
            </a:r>
            <a:r>
              <a:rPr lang="en-US" dirty="0"/>
              <a:t>be doubled. </a:t>
            </a:r>
          </a:p>
          <a:p>
            <a:r>
              <a:rPr lang="en-US" dirty="0"/>
              <a:t> </a:t>
            </a:r>
            <a:r>
              <a:rPr lang="en-US" b="1" dirty="0"/>
              <a:t>Check pulse rate and rhythm before administration of digoxin and record. Notify the provider if heart rate is less than 60/min in an adult, less than 70/min in children, and less than 90/min in infants. </a:t>
            </a:r>
            <a:r>
              <a:rPr lang="en-US" dirty="0"/>
              <a:t>Administer digoxin at the </a:t>
            </a:r>
            <a:r>
              <a:rPr lang="en-US" b="1" dirty="0"/>
              <a:t>same time daily. </a:t>
            </a:r>
          </a:p>
          <a:p>
            <a:r>
              <a:rPr lang="en-US" dirty="0"/>
              <a:t> Monitor digoxin levels periodically during treatment and maintain therapeutic levels between 0.5 to 2.0 ng/mL to prevent digoxin toxicity. </a:t>
            </a:r>
          </a:p>
          <a:p>
            <a:r>
              <a:rPr lang="en-US" dirty="0"/>
              <a:t> Avoid taking OTC medications to prevent adverse and side effects and medication interactions. </a:t>
            </a:r>
          </a:p>
          <a:p>
            <a:r>
              <a:rPr lang="en-US" dirty="0"/>
              <a:t> Instruct clients to observe symptoms of hypokalemia, such as muscle weakness, and to notify the provider if symptoms occur. </a:t>
            </a:r>
          </a:p>
          <a:p>
            <a:r>
              <a:rPr lang="en-US" dirty="0"/>
              <a:t> Instruct clients to observe symptoms of digoxin toxicity (anorexia, fatigue, weakness), and to notify the provider if symptoms occur.</a:t>
            </a:r>
          </a:p>
        </p:txBody>
      </p:sp>
    </p:spTree>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2" name="Title 1"/>
          <p:cNvSpPr>
            <a:spLocks noGrp="1"/>
          </p:cNvSpPr>
          <p:nvPr>
            <p:ph type="title"/>
          </p:nvPr>
        </p:nvSpPr>
        <p:spPr/>
        <p:txBody>
          <a:bodyPr/>
          <a:lstStyle/>
          <a:p>
            <a:r>
              <a:rPr lang="en-US" b="1" dirty="0"/>
              <a:t>Management of digoxin toxicity</a:t>
            </a:r>
          </a:p>
        </p:txBody>
      </p:sp>
      <p:sp>
        <p:nvSpPr>
          <p:cNvPr id="1049333" name="Content Placeholder 2"/>
          <p:cNvSpPr>
            <a:spLocks noGrp="1"/>
          </p:cNvSpPr>
          <p:nvPr>
            <p:ph idx="1"/>
          </p:nvPr>
        </p:nvSpPr>
        <p:spPr/>
        <p:txBody>
          <a:bodyPr/>
          <a:lstStyle/>
          <a:p>
            <a:r>
              <a:rPr lang="en-US" dirty="0"/>
              <a:t>Digoxin and potassium-sparing medication should be stopped immediately. </a:t>
            </a:r>
          </a:p>
          <a:p>
            <a:r>
              <a:rPr lang="en-US" dirty="0"/>
              <a:t> Monitor K+ levels. For levels less than 3.5 mEq/L, administer potassium intravenously or by mouth. Do not give any further K+ if the level is greater than 5.0 mEq/L. </a:t>
            </a:r>
          </a:p>
          <a:p>
            <a:r>
              <a:rPr lang="en-US" dirty="0"/>
              <a:t> Treat dysrhythmias with phenytoin (Dilantin) or lidocaine. </a:t>
            </a:r>
          </a:p>
          <a:p>
            <a:r>
              <a:rPr lang="en-US" dirty="0"/>
              <a:t>Treat bradycardia with atropine. </a:t>
            </a:r>
          </a:p>
          <a:p>
            <a:r>
              <a:rPr lang="en-US" dirty="0"/>
              <a:t> For excessive overdose, activated charcoal, cholestyramine, or Digibind can be used to bind digoxin and prevent absorption. </a:t>
            </a:r>
          </a:p>
        </p:txBody>
      </p:sp>
    </p:spTree>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4" name="Title 1"/>
          <p:cNvSpPr>
            <a:spLocks noGrp="1"/>
          </p:cNvSpPr>
          <p:nvPr>
            <p:ph type="title"/>
          </p:nvPr>
        </p:nvSpPr>
        <p:spPr/>
        <p:txBody>
          <a:bodyPr/>
          <a:lstStyle/>
          <a:p>
            <a:r>
              <a:rPr lang="en-US" b="1" dirty="0"/>
              <a:t>Bronchodilators cont.’</a:t>
            </a:r>
          </a:p>
        </p:txBody>
      </p:sp>
      <p:sp>
        <p:nvSpPr>
          <p:cNvPr id="1049335" name="Content Placeholder 2"/>
          <p:cNvSpPr>
            <a:spLocks noGrp="1"/>
          </p:cNvSpPr>
          <p:nvPr>
            <p:ph idx="1"/>
          </p:nvPr>
        </p:nvSpPr>
        <p:spPr/>
        <p:txBody>
          <a:bodyPr>
            <a:normAutofit/>
          </a:bodyPr>
          <a:lstStyle/>
          <a:p>
            <a:pPr marL="0" indent="0">
              <a:buNone/>
            </a:pPr>
            <a:r>
              <a:rPr lang="en-US" sz="2600" dirty="0">
                <a:solidFill>
                  <a:prstClr val="black"/>
                </a:solidFill>
              </a:rPr>
              <a:t> Medications include: </a:t>
            </a:r>
          </a:p>
          <a:p>
            <a:pPr marL="0" indent="0">
              <a:buNone/>
            </a:pPr>
            <a:r>
              <a:rPr lang="en-US" sz="2600" b="1" dirty="0">
                <a:solidFill>
                  <a:prstClr val="black"/>
                </a:solidFill>
              </a:rPr>
              <a:t>Classification of Bronchodilator ;</a:t>
            </a:r>
          </a:p>
          <a:p>
            <a:r>
              <a:rPr lang="en-US" sz="2600" dirty="0">
                <a:solidFill>
                  <a:prstClr val="black"/>
                </a:solidFill>
              </a:rPr>
              <a:t> beta2-adrenergic agonists short acting; salbutamol,</a:t>
            </a:r>
            <a:endParaRPr lang="en-US" sz="2600" b="1" dirty="0">
              <a:solidFill>
                <a:prstClr val="black"/>
              </a:solidFill>
            </a:endParaRPr>
          </a:p>
          <a:p>
            <a:r>
              <a:rPr lang="en-US" sz="2600" dirty="0">
                <a:solidFill>
                  <a:prstClr val="black"/>
                </a:solidFill>
              </a:rPr>
              <a:t>beta2-adrenergic agonists long acting; salmeterol and formoterol </a:t>
            </a:r>
          </a:p>
          <a:p>
            <a:r>
              <a:rPr lang="en-US" sz="2600" dirty="0">
                <a:solidFill>
                  <a:prstClr val="black"/>
                </a:solidFill>
              </a:rPr>
              <a:t>Methyl xanthine's e.g. theophylline</a:t>
            </a:r>
          </a:p>
          <a:p>
            <a:r>
              <a:rPr lang="en-US" sz="2600" dirty="0">
                <a:solidFill>
                  <a:prstClr val="black"/>
                </a:solidFill>
              </a:rPr>
              <a:t> inhaled anticholinergics e.g. tiotropium</a:t>
            </a:r>
          </a:p>
          <a:p>
            <a:r>
              <a:rPr lang="en-US" sz="2600" dirty="0">
                <a:solidFill>
                  <a:prstClr val="black"/>
                </a:solidFill>
              </a:rPr>
              <a:t> anti-inflammatory agents such as</a:t>
            </a:r>
            <a:r>
              <a:rPr lang="en-US" sz="2600" b="1" dirty="0">
                <a:solidFill>
                  <a:prstClr val="black"/>
                </a:solidFill>
              </a:rPr>
              <a:t> glucocorticoids</a:t>
            </a:r>
            <a:r>
              <a:rPr lang="en-US" sz="2600" dirty="0">
                <a:solidFill>
                  <a:prstClr val="black"/>
                </a:solidFill>
              </a:rPr>
              <a:t>, </a:t>
            </a:r>
            <a:r>
              <a:rPr lang="en-US" sz="2600" b="1" dirty="0">
                <a:solidFill>
                  <a:prstClr val="black"/>
                </a:solidFill>
              </a:rPr>
              <a:t>mast cell stabilizers</a:t>
            </a:r>
            <a:r>
              <a:rPr lang="en-US" sz="2600" dirty="0">
                <a:solidFill>
                  <a:prstClr val="black"/>
                </a:solidFill>
              </a:rPr>
              <a:t>, and </a:t>
            </a:r>
            <a:r>
              <a:rPr lang="en-US" sz="2600" b="1" dirty="0">
                <a:solidFill>
                  <a:prstClr val="black"/>
                </a:solidFill>
              </a:rPr>
              <a:t>leukotriene modifiers</a:t>
            </a:r>
            <a:r>
              <a:rPr lang="en-US" sz="2600" dirty="0">
                <a:solidFill>
                  <a:prstClr val="black"/>
                </a:solidFill>
              </a:rPr>
              <a:t>.</a:t>
            </a:r>
            <a:endParaRPr lang="en-US" dirty="0"/>
          </a:p>
        </p:txBody>
      </p:sp>
    </p:spTree>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6" name="Title 1"/>
          <p:cNvSpPr>
            <a:spLocks noGrp="1"/>
          </p:cNvSpPr>
          <p:nvPr>
            <p:ph type="title"/>
          </p:nvPr>
        </p:nvSpPr>
        <p:spPr/>
        <p:txBody>
          <a:bodyPr/>
          <a:lstStyle/>
          <a:p>
            <a:r>
              <a:rPr lang="en-US" b="1" dirty="0"/>
              <a:t>                        Beta2-Adrenergic Agonists</a:t>
            </a:r>
          </a:p>
        </p:txBody>
      </p:sp>
      <p:sp>
        <p:nvSpPr>
          <p:cNvPr id="1049337" name="Content Placeholder 2"/>
          <p:cNvSpPr>
            <a:spLocks noGrp="1"/>
          </p:cNvSpPr>
          <p:nvPr>
            <p:ph idx="1"/>
          </p:nvPr>
        </p:nvSpPr>
        <p:spPr/>
        <p:txBody>
          <a:bodyPr>
            <a:normAutofit lnSpcReduction="10000"/>
          </a:bodyPr>
          <a:lstStyle/>
          <a:p>
            <a:r>
              <a:rPr lang="en-US" dirty="0"/>
              <a:t>albuterol (Proventil, Ventolin) </a:t>
            </a:r>
          </a:p>
          <a:p>
            <a:r>
              <a:rPr lang="en-US" dirty="0"/>
              <a:t>Formoterol (</a:t>
            </a:r>
            <a:r>
              <a:rPr lang="en-US" dirty="0" err="1"/>
              <a:t>Foradil</a:t>
            </a:r>
            <a:r>
              <a:rPr lang="en-US" dirty="0"/>
              <a:t> </a:t>
            </a:r>
            <a:r>
              <a:rPr lang="en-US" dirty="0" err="1"/>
              <a:t>Aerolizer</a:t>
            </a:r>
            <a:r>
              <a:rPr lang="en-US" dirty="0"/>
              <a:t>) </a:t>
            </a:r>
          </a:p>
          <a:p>
            <a:r>
              <a:rPr lang="en-US" dirty="0"/>
              <a:t> Salmeterol (</a:t>
            </a:r>
            <a:r>
              <a:rPr lang="en-US" dirty="0" err="1"/>
              <a:t>Serevent</a:t>
            </a:r>
            <a:r>
              <a:rPr lang="en-US" dirty="0"/>
              <a:t>) </a:t>
            </a:r>
          </a:p>
          <a:p>
            <a:r>
              <a:rPr lang="en-US" dirty="0"/>
              <a:t> Terbutaline (</a:t>
            </a:r>
            <a:r>
              <a:rPr lang="en-US" dirty="0" err="1"/>
              <a:t>Brethine</a:t>
            </a:r>
            <a:r>
              <a:rPr lang="en-US" dirty="0"/>
              <a:t>) </a:t>
            </a:r>
          </a:p>
          <a:p>
            <a:pPr marL="0" indent="0">
              <a:buNone/>
            </a:pPr>
            <a:r>
              <a:rPr lang="en-US" sz="3200" b="1" dirty="0"/>
              <a:t>                   albuterol ( Proventil, Ventolin)</a:t>
            </a:r>
          </a:p>
          <a:p>
            <a:r>
              <a:rPr lang="en-US" b="1" dirty="0"/>
              <a:t>Mechanism of Action </a:t>
            </a:r>
          </a:p>
          <a:p>
            <a:r>
              <a:rPr lang="en-US" dirty="0"/>
              <a:t>Beta2-adrenergic agonists act by selectively activating the beta2-receptors in the bronchial smooth muscle, resulting in bronchodilation. As a result of this:  </a:t>
            </a:r>
            <a:r>
              <a:rPr lang="en-US" b="1" dirty="0"/>
              <a:t>Bronchospasm is relieved</a:t>
            </a:r>
            <a:r>
              <a:rPr lang="en-US" dirty="0"/>
              <a:t>, </a:t>
            </a:r>
            <a:r>
              <a:rPr lang="en-US" b="1" dirty="0"/>
              <a:t>Histamine release is inhibited</a:t>
            </a:r>
            <a:r>
              <a:rPr lang="en-US" dirty="0"/>
              <a:t>, </a:t>
            </a:r>
            <a:r>
              <a:rPr lang="en-US" b="1" dirty="0"/>
              <a:t>Ciliary motility is increased.</a:t>
            </a:r>
          </a:p>
        </p:txBody>
      </p:sp>
    </p:spTree>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8" name="Title 1"/>
          <p:cNvSpPr>
            <a:spLocks noGrp="1"/>
          </p:cNvSpPr>
          <p:nvPr>
            <p:ph type="title"/>
          </p:nvPr>
        </p:nvSpPr>
        <p:spPr/>
        <p:txBody>
          <a:bodyPr/>
          <a:lstStyle/>
          <a:p>
            <a:r>
              <a:rPr lang="en-US" b="1" dirty="0"/>
              <a:t>Therapeutic uses</a:t>
            </a:r>
          </a:p>
        </p:txBody>
      </p:sp>
      <p:graphicFrame>
        <p:nvGraphicFramePr>
          <p:cNvPr id="4194315" name="Content Placeholder 3"/>
          <p:cNvGraphicFramePr>
            <a:graphicFrameLocks noGrp="1"/>
          </p:cNvGraphicFramePr>
          <p:nvPr>
            <p:ph idx="1"/>
          </p:nvPr>
        </p:nvGraphicFramePr>
        <p:xfrm>
          <a:off x="838200" y="1825625"/>
          <a:ext cx="10515599" cy="2570480"/>
        </p:xfrm>
        <a:graphic>
          <a:graphicData uri="http://schemas.openxmlformats.org/drawingml/2006/table">
            <a:tbl>
              <a:tblPr firstRow="1" bandRow="1">
                <a:tableStyleId>{5C22544A-7EE6-4342-B048-85BDC9FD1C3A}</a:tableStyleId>
              </a:tblPr>
              <a:tblGrid>
                <a:gridCol w="3587043">
                  <a:extLst>
                    <a:ext uri="{9D8B030D-6E8A-4147-A177-3AD203B41FA5}">
                      <a16:colId xmlns:a16="http://schemas.microsoft.com/office/drawing/2014/main" xmlns="" val="20000"/>
                    </a:ext>
                  </a:extLst>
                </a:gridCol>
                <a:gridCol w="3423356">
                  <a:extLst>
                    <a:ext uri="{9D8B030D-6E8A-4147-A177-3AD203B41FA5}">
                      <a16:colId xmlns:a16="http://schemas.microsoft.com/office/drawing/2014/main" xmlns="" val="20001"/>
                    </a:ext>
                  </a:extLst>
                </a:gridCol>
                <a:gridCol w="3505200">
                  <a:extLst>
                    <a:ext uri="{9D8B030D-6E8A-4147-A177-3AD203B41FA5}">
                      <a16:colId xmlns:a16="http://schemas.microsoft.com/office/drawing/2014/main" xmlns="" val="20002"/>
                    </a:ext>
                  </a:extLst>
                </a:gridCol>
              </a:tblGrid>
              <a:tr h="370840">
                <a:tc>
                  <a:txBody>
                    <a:bodyPr/>
                    <a:lstStyle/>
                    <a:p>
                      <a:r>
                        <a:rPr lang="en-US" dirty="0"/>
                        <a:t>Medication</a:t>
                      </a:r>
                    </a:p>
                  </a:txBody>
                  <a:tcPr/>
                </a:tc>
                <a:tc>
                  <a:txBody>
                    <a:bodyPr/>
                    <a:lstStyle/>
                    <a:p>
                      <a:r>
                        <a:rPr lang="en-US" dirty="0"/>
                        <a:t>Route</a:t>
                      </a:r>
                    </a:p>
                  </a:txBody>
                  <a:tcPr/>
                </a:tc>
                <a:tc>
                  <a:txBody>
                    <a:bodyPr/>
                    <a:lstStyle/>
                    <a:p>
                      <a:r>
                        <a:rPr lang="en-US" dirty="0"/>
                        <a:t>Therapeutic uses</a:t>
                      </a:r>
                    </a:p>
                  </a:txBody>
                  <a:tcPr/>
                </a:tc>
                <a:extLst>
                  <a:ext uri="{0D108BD9-81ED-4DB2-BD59-A6C34878D82A}">
                    <a16:rowId xmlns:a16="http://schemas.microsoft.com/office/drawing/2014/main" xmlns="" val="10000"/>
                  </a:ext>
                </a:extLst>
              </a:tr>
              <a:tr h="370840">
                <a:tc>
                  <a:txBody>
                    <a:bodyPr/>
                    <a:lstStyle/>
                    <a:p>
                      <a:r>
                        <a:rPr lang="en-US" dirty="0"/>
                        <a:t>Albuterol (Proventil, Ventolin) </a:t>
                      </a:r>
                    </a:p>
                  </a:txBody>
                  <a:tcPr/>
                </a:tc>
                <a:tc>
                  <a:txBody>
                    <a:bodyPr/>
                    <a:lstStyle/>
                    <a:p>
                      <a:r>
                        <a:rPr lang="en-US" dirty="0"/>
                        <a:t>• Inhaled, short-acting </a:t>
                      </a:r>
                    </a:p>
                    <a:p>
                      <a:r>
                        <a:rPr lang="en-US" dirty="0"/>
                        <a:t>Oral, long-acting</a:t>
                      </a:r>
                    </a:p>
                  </a:txBody>
                  <a:tcPr/>
                </a:tc>
                <a:tc>
                  <a:txBody>
                    <a:bodyPr/>
                    <a:lstStyle/>
                    <a:p>
                      <a:r>
                        <a:rPr lang="en-US" dirty="0"/>
                        <a:t>• Prevention of asthma attack (exercise-induced) • Treatment for ongoing asthma attack • Long-term control of asthma</a:t>
                      </a:r>
                    </a:p>
                  </a:txBody>
                  <a:tcPr/>
                </a:tc>
                <a:extLst>
                  <a:ext uri="{0D108BD9-81ED-4DB2-BD59-A6C34878D82A}">
                    <a16:rowId xmlns:a16="http://schemas.microsoft.com/office/drawing/2014/main" xmlns="" val="10001"/>
                  </a:ext>
                </a:extLst>
              </a:tr>
              <a:tr h="370840">
                <a:tc>
                  <a:txBody>
                    <a:bodyPr/>
                    <a:lstStyle/>
                    <a:p>
                      <a:r>
                        <a:rPr lang="en-US" dirty="0"/>
                        <a:t>Formoterol (</a:t>
                      </a:r>
                      <a:r>
                        <a:rPr lang="en-US" dirty="0" err="1"/>
                        <a:t>Foradil</a:t>
                      </a:r>
                      <a:r>
                        <a:rPr lang="en-US" dirty="0"/>
                        <a:t> </a:t>
                      </a:r>
                      <a:r>
                        <a:rPr lang="en-US" dirty="0" err="1"/>
                        <a:t>Aerolizer</a:t>
                      </a:r>
                      <a:r>
                        <a:rPr lang="en-US" dirty="0"/>
                        <a:t>) Salmeterol (</a:t>
                      </a:r>
                      <a:r>
                        <a:rPr lang="en-US" dirty="0" err="1"/>
                        <a:t>Serevent</a:t>
                      </a:r>
                      <a:r>
                        <a:rPr lang="en-US" dirty="0"/>
                        <a:t>)</a:t>
                      </a:r>
                    </a:p>
                  </a:txBody>
                  <a:tcPr/>
                </a:tc>
                <a:tc>
                  <a:txBody>
                    <a:bodyPr/>
                    <a:lstStyle/>
                    <a:p>
                      <a:r>
                        <a:rPr lang="en-US" dirty="0"/>
                        <a:t>• Inhaled, long-acting</a:t>
                      </a:r>
                    </a:p>
                  </a:txBody>
                  <a:tcPr/>
                </a:tc>
                <a:tc>
                  <a:txBody>
                    <a:bodyPr/>
                    <a:lstStyle/>
                    <a:p>
                      <a:r>
                        <a:rPr lang="en-US" dirty="0"/>
                        <a:t>• Long-term control of asthma</a:t>
                      </a:r>
                    </a:p>
                  </a:txBody>
                  <a:tcPr/>
                </a:tc>
                <a:extLst>
                  <a:ext uri="{0D108BD9-81ED-4DB2-BD59-A6C34878D82A}">
                    <a16:rowId xmlns:a16="http://schemas.microsoft.com/office/drawing/2014/main" xmlns="" val="10002"/>
                  </a:ext>
                </a:extLst>
              </a:tr>
              <a:tr h="370840">
                <a:tc>
                  <a:txBody>
                    <a:bodyPr/>
                    <a:lstStyle/>
                    <a:p>
                      <a:r>
                        <a:rPr lang="en-US" dirty="0"/>
                        <a:t>Terbutaline (</a:t>
                      </a:r>
                      <a:r>
                        <a:rPr lang="en-US" dirty="0" err="1"/>
                        <a:t>Brethine</a:t>
                      </a:r>
                      <a:r>
                        <a:rPr lang="en-US" dirty="0"/>
                        <a:t>)</a:t>
                      </a:r>
                    </a:p>
                  </a:txBody>
                  <a:tcPr/>
                </a:tc>
                <a:tc>
                  <a:txBody>
                    <a:bodyPr/>
                    <a:lstStyle/>
                    <a:p>
                      <a:r>
                        <a:rPr lang="en-US" dirty="0"/>
                        <a:t>Oral, long-acting</a:t>
                      </a:r>
                    </a:p>
                  </a:txBody>
                  <a:tcPr/>
                </a:tc>
                <a:tc>
                  <a:txBody>
                    <a:bodyPr/>
                    <a:lstStyle/>
                    <a:p>
                      <a:r>
                        <a:rPr lang="en-US" dirty="0"/>
                        <a:t>• Long-term control of asthma</a:t>
                      </a:r>
                    </a:p>
                  </a:txBody>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39" name="Content Placeholder 2"/>
          <p:cNvSpPr>
            <a:spLocks noGrp="1"/>
          </p:cNvSpPr>
          <p:nvPr>
            <p:ph idx="1"/>
          </p:nvPr>
        </p:nvSpPr>
        <p:spPr>
          <a:xfrm>
            <a:off x="838200" y="203200"/>
            <a:ext cx="10515600" cy="5973763"/>
          </a:xfrm>
        </p:spPr>
        <p:txBody>
          <a:bodyPr/>
          <a:lstStyle/>
          <a:p>
            <a:pPr marL="0" indent="0">
              <a:buNone/>
            </a:pPr>
            <a:r>
              <a:rPr lang="en-US" sz="3600" b="1" dirty="0"/>
              <a:t>Side effects</a:t>
            </a:r>
          </a:p>
          <a:p>
            <a:r>
              <a:rPr lang="en-US" dirty="0"/>
              <a:t>Inhaled agents (short and long acting) have minimal adverse effects.</a:t>
            </a:r>
          </a:p>
          <a:p>
            <a:r>
              <a:rPr lang="en-US" dirty="0"/>
              <a:t> Oral agents can cause</a:t>
            </a:r>
            <a:r>
              <a:rPr lang="en-US" b="1" dirty="0"/>
              <a:t> tachycardia </a:t>
            </a:r>
            <a:r>
              <a:rPr lang="en-US" dirty="0"/>
              <a:t>and </a:t>
            </a:r>
            <a:r>
              <a:rPr lang="en-US" b="1" dirty="0"/>
              <a:t>angina</a:t>
            </a:r>
            <a:r>
              <a:rPr lang="en-US" dirty="0"/>
              <a:t> because of activation of alpha1 receptors in the heart.</a:t>
            </a:r>
          </a:p>
          <a:p>
            <a:r>
              <a:rPr lang="en-US" dirty="0"/>
              <a:t> Tremors caused by activation of beta2 receptors in skeletal muscle.</a:t>
            </a:r>
          </a:p>
          <a:p>
            <a:pPr marL="0" indent="0">
              <a:buNone/>
            </a:pPr>
            <a:r>
              <a:rPr lang="en-US" b="1" dirty="0"/>
              <a:t>Contraindications/Precautions </a:t>
            </a:r>
          </a:p>
          <a:p>
            <a:r>
              <a:rPr lang="en-US" dirty="0"/>
              <a:t> Beta2-adrenergic agonists are Pregnancy Risk Category C. </a:t>
            </a:r>
          </a:p>
          <a:p>
            <a:r>
              <a:rPr lang="en-US" dirty="0"/>
              <a:t> These agents are contraindicated in clients with tachydysrhythmia. </a:t>
            </a:r>
          </a:p>
          <a:p>
            <a:r>
              <a:rPr lang="en-US" dirty="0"/>
              <a:t>Use cautiously in clients who have diabetes, hyperthyroidism, heart disease, hypertension, and angina</a:t>
            </a:r>
          </a:p>
          <a:p>
            <a:endParaRPr lang="en-US" dirty="0"/>
          </a:p>
          <a:p>
            <a:endParaRPr lang="en-US" dirty="0"/>
          </a:p>
        </p:txBody>
      </p:sp>
    </p:spTree>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0" name="Content Placeholder 2"/>
          <p:cNvSpPr>
            <a:spLocks noGrp="1"/>
          </p:cNvSpPr>
          <p:nvPr>
            <p:ph idx="1"/>
          </p:nvPr>
        </p:nvSpPr>
        <p:spPr>
          <a:xfrm>
            <a:off x="838200" y="180622"/>
            <a:ext cx="10515600" cy="5996341"/>
          </a:xfrm>
        </p:spPr>
        <p:txBody>
          <a:bodyPr>
            <a:normAutofit fontScale="92500" lnSpcReduction="20000"/>
          </a:bodyPr>
          <a:lstStyle/>
          <a:p>
            <a:pPr marL="0" indent="0">
              <a:buNone/>
            </a:pPr>
            <a:r>
              <a:rPr lang="en-US" b="1" dirty="0"/>
              <a:t>Medication and food interaction</a:t>
            </a:r>
          </a:p>
          <a:p>
            <a:r>
              <a:rPr lang="en-US" dirty="0"/>
              <a:t> Use of beta-adrenergic blockers (propranolol) can negate effects of both medications. </a:t>
            </a:r>
          </a:p>
          <a:p>
            <a:r>
              <a:rPr lang="en-US" dirty="0"/>
              <a:t>MAOIs and tricyclic antidepressants can increase the risk of tachycardia and angina.</a:t>
            </a:r>
          </a:p>
          <a:p>
            <a:pPr marL="0" indent="0">
              <a:buNone/>
            </a:pPr>
            <a:r>
              <a:rPr lang="en-US" dirty="0"/>
              <a:t> </a:t>
            </a:r>
            <a:r>
              <a:rPr lang="en-US" b="1" dirty="0"/>
              <a:t>Nursing Administration </a:t>
            </a:r>
          </a:p>
          <a:p>
            <a:pPr marL="0" indent="0">
              <a:buNone/>
            </a:pPr>
            <a:r>
              <a:rPr lang="en-US" dirty="0"/>
              <a:t> Instruct clients to follow manufacturer’s instructions for use of device: metered-dose inhaler (MDI), dry-powder inhaler(DPI), and nebulizer. </a:t>
            </a:r>
          </a:p>
          <a:p>
            <a:pPr marL="0" indent="0">
              <a:buNone/>
            </a:pPr>
            <a:r>
              <a:rPr lang="en-US" dirty="0"/>
              <a:t>When a client is prescribed an inhaled beta2-agonist and an inhaled glucocorticoid, advise the client to inhale the beta2-agonist before inhaling the glucocorticoid.</a:t>
            </a:r>
          </a:p>
          <a:p>
            <a:pPr marL="0" indent="0">
              <a:buNone/>
            </a:pPr>
            <a:r>
              <a:rPr lang="en-US" dirty="0"/>
              <a:t> The beta2-agonist promotes bronchodilation and enhances absorption of the glucocorticoid. </a:t>
            </a:r>
          </a:p>
          <a:p>
            <a:pPr marL="0" indent="0">
              <a:buNone/>
            </a:pPr>
            <a:r>
              <a:rPr lang="en-US" dirty="0"/>
              <a:t> Advise clients not to exceed prescribed dosages. </a:t>
            </a:r>
          </a:p>
          <a:p>
            <a:pPr marL="0" indent="0">
              <a:buNone/>
            </a:pPr>
            <a:r>
              <a:rPr lang="en-US" dirty="0"/>
              <a:t> Ensure that clients know the appropriate dosage schedule (if the medication is to be taken on a fixed or a when-necessary schedule). </a:t>
            </a:r>
          </a:p>
          <a:p>
            <a:pPr marL="0" indent="0">
              <a:buNone/>
            </a:pPr>
            <a:r>
              <a:rPr lang="en-US" dirty="0"/>
              <a:t> </a:t>
            </a:r>
          </a:p>
          <a:p>
            <a:endParaRPr lang="en-US" b="1" dirty="0"/>
          </a:p>
        </p:txBody>
      </p:sp>
    </p:spTree>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1" name="Content Placeholder 2"/>
          <p:cNvSpPr>
            <a:spLocks noGrp="1"/>
          </p:cNvSpPr>
          <p:nvPr>
            <p:ph idx="1"/>
          </p:nvPr>
        </p:nvSpPr>
        <p:spPr>
          <a:xfrm>
            <a:off x="736600" y="112889"/>
            <a:ext cx="10515600" cy="6445955"/>
          </a:xfrm>
        </p:spPr>
        <p:txBody>
          <a:bodyPr>
            <a:normAutofit lnSpcReduction="10000"/>
          </a:bodyPr>
          <a:lstStyle/>
          <a:p>
            <a:r>
              <a:rPr lang="en-US" sz="2400" dirty="0">
                <a:solidFill>
                  <a:prstClr val="black"/>
                </a:solidFill>
              </a:rPr>
              <a:t>Formoterol and salmeterol are both long-acting beta2-agonist inhalers. These inhalers are used every 12 hr. for long-term control and are not to be used to abort an asthma attack. A short-acting beta2-agonist should be used if clients need to treat an acute attack. </a:t>
            </a:r>
          </a:p>
          <a:p>
            <a:r>
              <a:rPr lang="en-US" sz="2400" dirty="0">
                <a:solidFill>
                  <a:prstClr val="black"/>
                </a:solidFill>
              </a:rPr>
              <a:t> Advise clients to observe for signs of an impending asthma attack and to keep a log of the frequency and intensity of attacks. </a:t>
            </a:r>
          </a:p>
          <a:p>
            <a:r>
              <a:rPr lang="en-US" sz="2400" dirty="0">
                <a:solidFill>
                  <a:prstClr val="black"/>
                </a:solidFill>
              </a:rPr>
              <a:t> Instruct clients to notify the provider if there is an increase in the frequency and intensity of asthma attacks.</a:t>
            </a:r>
            <a:r>
              <a:rPr lang="en-US" sz="2400" dirty="0"/>
              <a:t> </a:t>
            </a:r>
          </a:p>
          <a:p>
            <a:pPr marL="0" indent="0">
              <a:buNone/>
            </a:pPr>
            <a:r>
              <a:rPr lang="en-US" sz="2400" dirty="0"/>
              <a:t>                                             </a:t>
            </a:r>
            <a:r>
              <a:rPr lang="en-US" sz="4000" dirty="0"/>
              <a:t>METHYLXANTHINES</a:t>
            </a:r>
          </a:p>
          <a:p>
            <a:pPr marL="0" indent="0">
              <a:buNone/>
            </a:pPr>
            <a:r>
              <a:rPr lang="en-US" sz="2400" dirty="0"/>
              <a:t>theophylline (Theolair, Theo-24) </a:t>
            </a:r>
          </a:p>
          <a:p>
            <a:pPr marL="0" indent="0">
              <a:buNone/>
            </a:pPr>
            <a:r>
              <a:rPr lang="en-US" sz="2400" b="1" dirty="0"/>
              <a:t>Expected Pharmacological Action </a:t>
            </a:r>
          </a:p>
          <a:p>
            <a:pPr marL="0" indent="0">
              <a:buNone/>
            </a:pPr>
            <a:r>
              <a:rPr lang="en-US" sz="2400" dirty="0"/>
              <a:t> Theophylline causes relaxation of bronchial smooth muscle, resulting in bronchodilation.</a:t>
            </a:r>
          </a:p>
          <a:p>
            <a:pPr marL="0" indent="0">
              <a:buNone/>
            </a:pPr>
            <a:r>
              <a:rPr lang="en-US" sz="2400" b="1" dirty="0"/>
              <a:t>Therapeutic Uses </a:t>
            </a:r>
          </a:p>
          <a:p>
            <a:pPr marL="0" indent="0">
              <a:buNone/>
            </a:pPr>
            <a:r>
              <a:rPr lang="en-US" sz="2400" dirty="0"/>
              <a:t> Oral theophylline is used for long-term control of chronic asthma. </a:t>
            </a:r>
          </a:p>
          <a:p>
            <a:pPr marL="0" indent="0">
              <a:buNone/>
            </a:pPr>
            <a:r>
              <a:rPr lang="en-US" sz="2400" dirty="0"/>
              <a:t>Route of administration: oral or IV (emergency use only)</a:t>
            </a:r>
            <a:endParaRPr lang="en-US" sz="2400" dirty="0">
              <a:solidFill>
                <a:prstClr val="black"/>
              </a:solidFill>
            </a:endParaRPr>
          </a:p>
          <a:p>
            <a:endParaRPr lang="en-US" dirty="0"/>
          </a:p>
        </p:txBody>
      </p:sp>
    </p:spTree>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2" name="Content Placeholder 2"/>
          <p:cNvSpPr>
            <a:spLocks noGrp="1"/>
          </p:cNvSpPr>
          <p:nvPr>
            <p:ph idx="1"/>
          </p:nvPr>
        </p:nvSpPr>
        <p:spPr>
          <a:xfrm>
            <a:off x="115711" y="124178"/>
            <a:ext cx="10515600" cy="6524978"/>
          </a:xfrm>
        </p:spPr>
        <p:txBody>
          <a:bodyPr>
            <a:normAutofit lnSpcReduction="10000"/>
          </a:bodyPr>
          <a:lstStyle/>
          <a:p>
            <a:pPr marL="0" indent="0">
              <a:buNone/>
            </a:pPr>
            <a:r>
              <a:rPr lang="en-US" b="1" dirty="0"/>
              <a:t>Side/adverse effects</a:t>
            </a:r>
          </a:p>
          <a:p>
            <a:pPr marL="0" indent="0">
              <a:buNone/>
            </a:pPr>
            <a:r>
              <a:rPr lang="en-US" dirty="0"/>
              <a:t>Mild toxicity reaction may include GI distress and restlessness. </a:t>
            </a:r>
          </a:p>
          <a:p>
            <a:r>
              <a:rPr lang="en-US" dirty="0"/>
              <a:t> More severe reactions can occur with higher therapeutic levels and can include dysrhythmias and seizures.</a:t>
            </a:r>
          </a:p>
          <a:p>
            <a:pPr marL="0" indent="0">
              <a:buNone/>
            </a:pPr>
            <a:r>
              <a:rPr lang="en-US" b="1" dirty="0"/>
              <a:t>Contraindications/Precautions </a:t>
            </a:r>
            <a:endParaRPr lang="en-US" dirty="0"/>
          </a:p>
          <a:p>
            <a:r>
              <a:rPr lang="en-US" dirty="0"/>
              <a:t>in Pregnancy </a:t>
            </a:r>
          </a:p>
          <a:p>
            <a:r>
              <a:rPr lang="en-US" dirty="0"/>
              <a:t>Use cautiously in clients who have heart disease, hypertension, liver and renal dysfunction, and diabetes. </a:t>
            </a:r>
          </a:p>
          <a:p>
            <a:r>
              <a:rPr lang="en-US" dirty="0"/>
              <a:t> Use cautiously in children and older adults.</a:t>
            </a:r>
          </a:p>
          <a:p>
            <a:pPr marL="0" indent="0">
              <a:buNone/>
            </a:pPr>
            <a:r>
              <a:rPr lang="en-US" b="1" dirty="0"/>
              <a:t> Nursing Administration </a:t>
            </a:r>
          </a:p>
          <a:p>
            <a:r>
              <a:rPr lang="en-US" dirty="0"/>
              <a:t> Advise clients to take the medication as prescribed. If a dose is missed, the following dose should not be doubled. </a:t>
            </a:r>
          </a:p>
          <a:p>
            <a:r>
              <a:rPr lang="en-US" dirty="0"/>
              <a:t>Instruct clients not to chew or crush sustained-release preparations. These medications should be swallowed whole.  </a:t>
            </a:r>
          </a:p>
        </p:txBody>
      </p:sp>
    </p:spTree>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3" name="Title 1"/>
          <p:cNvSpPr>
            <a:spLocks noGrp="1"/>
          </p:cNvSpPr>
          <p:nvPr>
            <p:ph type="title"/>
          </p:nvPr>
        </p:nvSpPr>
        <p:spPr/>
        <p:txBody>
          <a:bodyPr/>
          <a:lstStyle/>
          <a:p>
            <a:r>
              <a:rPr lang="en-US" dirty="0"/>
              <a:t>           </a:t>
            </a:r>
            <a:r>
              <a:rPr lang="en-US" b="1" dirty="0"/>
              <a:t>INHALED ANTICHOLINERGICS</a:t>
            </a:r>
          </a:p>
        </p:txBody>
      </p:sp>
      <p:sp>
        <p:nvSpPr>
          <p:cNvPr id="1049344" name="Content Placeholder 2"/>
          <p:cNvSpPr>
            <a:spLocks noGrp="1"/>
          </p:cNvSpPr>
          <p:nvPr>
            <p:ph idx="1"/>
          </p:nvPr>
        </p:nvSpPr>
        <p:spPr/>
        <p:txBody>
          <a:bodyPr>
            <a:normAutofit fontScale="92500" lnSpcReduction="20000"/>
          </a:bodyPr>
          <a:lstStyle/>
          <a:p>
            <a:r>
              <a:rPr lang="en-US" dirty="0"/>
              <a:t>ipratropium (Atrovent)</a:t>
            </a:r>
          </a:p>
          <a:p>
            <a:r>
              <a:rPr lang="en-US" dirty="0"/>
              <a:t> tiotropium (Spiriva) </a:t>
            </a:r>
          </a:p>
          <a:p>
            <a:pPr marL="0" indent="0">
              <a:buNone/>
            </a:pPr>
            <a:r>
              <a:rPr lang="en-US" b="1" dirty="0"/>
              <a:t>Expected Pharmacological Action </a:t>
            </a:r>
          </a:p>
          <a:p>
            <a:r>
              <a:rPr lang="en-US" dirty="0"/>
              <a:t> These medications block muscarinic receptors of the bronchi, resulting in bronchodilation. </a:t>
            </a:r>
          </a:p>
          <a:p>
            <a:pPr marL="0" indent="0">
              <a:buNone/>
            </a:pPr>
            <a:r>
              <a:rPr lang="en-US" dirty="0"/>
              <a:t> </a:t>
            </a:r>
            <a:r>
              <a:rPr lang="en-US" b="1" dirty="0"/>
              <a:t>Therapeutic Uses  </a:t>
            </a:r>
          </a:p>
          <a:p>
            <a:r>
              <a:rPr lang="en-US" dirty="0"/>
              <a:t>These medications are used to relieve bronchospasm associated with chronic obstructive pulmonary disease (COPD)</a:t>
            </a:r>
          </a:p>
          <a:p>
            <a:r>
              <a:rPr lang="en-US" dirty="0"/>
              <a:t>These medications are used for </a:t>
            </a:r>
            <a:r>
              <a:rPr lang="en-US" b="1" dirty="0"/>
              <a:t>allergen-induced</a:t>
            </a:r>
            <a:r>
              <a:rPr lang="en-US" dirty="0"/>
              <a:t> and </a:t>
            </a:r>
            <a:r>
              <a:rPr lang="en-US" b="1" dirty="0"/>
              <a:t>exercise-induced</a:t>
            </a:r>
            <a:r>
              <a:rPr lang="en-US" dirty="0"/>
              <a:t> </a:t>
            </a:r>
            <a:r>
              <a:rPr lang="en-US" b="1" dirty="0"/>
              <a:t>asthma. </a:t>
            </a:r>
          </a:p>
          <a:p>
            <a:pPr marL="0" indent="0">
              <a:buNone/>
            </a:pPr>
            <a:r>
              <a:rPr lang="en-US" b="1" dirty="0"/>
              <a:t>Route of administration</a:t>
            </a:r>
            <a:r>
              <a:rPr lang="en-US" dirty="0"/>
              <a:t>: inhalation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pPr algn="just"/>
            <a:r>
              <a:rPr lang="en-US" dirty="0"/>
              <a:t>                 </a:t>
            </a:r>
            <a:r>
              <a:rPr lang="en-US" dirty="0">
                <a:latin typeface="Times New Roman" panose="02020603050405020304" pitchFamily="18" charset="0"/>
                <a:cs typeface="Times New Roman" panose="02020603050405020304" pitchFamily="18" charset="0"/>
              </a:rPr>
              <a:t>Terminology</a:t>
            </a:r>
          </a:p>
        </p:txBody>
      </p:sp>
      <p:sp>
        <p:nvSpPr>
          <p:cNvPr id="1048610" name="Content Placeholder 2"/>
          <p:cNvSpPr>
            <a:spLocks noGrp="1"/>
          </p:cNvSpPr>
          <p:nvPr>
            <p:ph idx="1"/>
          </p:nvPr>
        </p:nvSpPr>
        <p:spPr/>
        <p:txBody>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Pharmacognosy: </a:t>
            </a:r>
            <a:r>
              <a:rPr lang="en-US" dirty="0">
                <a:latin typeface="Times New Roman" panose="02020603050405020304" pitchFamily="18" charset="0"/>
                <a:cs typeface="Times New Roman" panose="02020603050405020304" pitchFamily="18" charset="0"/>
              </a:rPr>
              <a:t>the study of drugs that come from natural sources e.g. plants, animals and minerals as well as search for new drugs from natural sources.</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Pharmacokinetics :</a:t>
            </a:r>
            <a:r>
              <a:rPr lang="en-US" dirty="0">
                <a:latin typeface="Times New Roman" panose="02020603050405020304" pitchFamily="18" charset="0"/>
                <a:cs typeface="Times New Roman" panose="02020603050405020304" pitchFamily="18" charset="0"/>
              </a:rPr>
              <a:t>this is the study of the body acts on the drugs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characterized by absorption, distribution, metabolism(biotransformation)and excretion/elimination. It can 	further be described as how the body handles a drug from site of administration to the site of action and elimination.</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  Pharmacodynamics/mechanism of action: </a:t>
            </a:r>
            <a:r>
              <a:rPr lang="en-US" dirty="0">
                <a:latin typeface="Times New Roman" panose="02020603050405020304" pitchFamily="18" charset="0"/>
                <a:cs typeface="Times New Roman" panose="02020603050405020304" pitchFamily="18" charset="0"/>
              </a:rPr>
              <a:t>the study of how drugs act on the body.</a:t>
            </a:r>
            <a:endParaRPr 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dirty="0"/>
              <a:t>Pharmacodynamics/mechanism of action</a:t>
            </a:r>
          </a:p>
        </p:txBody>
      </p:sp>
      <p:sp>
        <p:nvSpPr>
          <p:cNvPr id="1048687" name="Content Placeholder 2"/>
          <p:cNvSpPr>
            <a:spLocks noGrp="1"/>
          </p:cNvSpPr>
          <p:nvPr>
            <p:ph idx="1"/>
          </p:nvPr>
        </p:nvSpPr>
        <p:spPr/>
        <p:txBody>
          <a:bodyPr>
            <a:normAutofit fontScale="86071"/>
          </a:bodyPr>
          <a:lstStyle/>
          <a:p>
            <a:pPr marL="0" lvl="0" indent="0">
              <a:buNone/>
            </a:pPr>
            <a:r>
              <a:rPr lang="en-US" dirty="0"/>
              <a:t>The study of how drugs act on the body. It is the chemical changes or effects that a drug has on body cell and tissues.</a:t>
            </a:r>
            <a:r>
              <a:rPr lang="en-US" dirty="0">
                <a:solidFill>
                  <a:prstClr val="black"/>
                </a:solidFill>
              </a:rPr>
              <a:t> </a:t>
            </a:r>
            <a:endParaRPr lang="en-US" dirty="0"/>
          </a:p>
          <a:p>
            <a:r>
              <a:rPr lang="en-US" b="1" dirty="0"/>
              <a:t>Drug action</a:t>
            </a:r>
            <a:r>
              <a:rPr lang="en-US" dirty="0"/>
              <a:t>: the cellular process involved in the drug and cell interaction.</a:t>
            </a:r>
          </a:p>
          <a:p>
            <a:r>
              <a:rPr lang="en-US" b="1" dirty="0"/>
              <a:t>Drug effects</a:t>
            </a:r>
            <a:r>
              <a:rPr lang="en-US" dirty="0"/>
              <a:t>: the physiology reaction of the body to the drug.</a:t>
            </a:r>
          </a:p>
          <a:p>
            <a:pPr marL="0" indent="0">
              <a:buNone/>
            </a:pPr>
            <a:r>
              <a:rPr lang="en-US" dirty="0"/>
              <a:t>The common drug molecules  (targets) on which drugs bind to produce therapeutic effects include </a:t>
            </a:r>
            <a:r>
              <a:rPr lang="en-US" b="1" dirty="0"/>
              <a:t>enzymes, carrier molecules, ion channels, and receptors.</a:t>
            </a:r>
            <a:endParaRPr lang="en-US" dirty="0"/>
          </a:p>
          <a:p>
            <a:r>
              <a:rPr lang="en-US" b="1" dirty="0"/>
              <a:t>The receptor : </a:t>
            </a:r>
            <a:r>
              <a:rPr lang="en-US" dirty="0"/>
              <a:t>these are proteins  that are found within or on the surface of cells</a:t>
            </a:r>
          </a:p>
          <a:p>
            <a:pPr marL="0" indent="0">
              <a:buNone/>
            </a:pPr>
            <a:r>
              <a:rPr lang="en-US" dirty="0"/>
              <a:t>Two terms related to  receptors are </a:t>
            </a:r>
            <a:r>
              <a:rPr lang="en-US" b="1" dirty="0"/>
              <a:t>affinity and efficacy.</a:t>
            </a:r>
          </a:p>
          <a:p>
            <a:r>
              <a:rPr lang="en-US" b="1" dirty="0"/>
              <a:t>Efficacy </a:t>
            </a:r>
            <a:r>
              <a:rPr lang="en-US" dirty="0"/>
              <a:t>the tendency of a drug to activate the receptor once bound.</a:t>
            </a:r>
          </a:p>
          <a:p>
            <a:r>
              <a:rPr lang="en-US" b="1" dirty="0"/>
              <a:t>Affinity </a:t>
            </a:r>
            <a:r>
              <a:rPr lang="en-US" dirty="0"/>
              <a:t>the tendency of a drug to bind to the receptor.</a:t>
            </a:r>
            <a:endParaRPr lang="en-US" b="1" dirty="0"/>
          </a:p>
        </p:txBody>
      </p:sp>
    </p:spTree>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5" name="Content Placeholder 2"/>
          <p:cNvSpPr>
            <a:spLocks noGrp="1"/>
          </p:cNvSpPr>
          <p:nvPr>
            <p:ph idx="1"/>
          </p:nvPr>
        </p:nvSpPr>
        <p:spPr>
          <a:xfrm>
            <a:off x="838200" y="248356"/>
            <a:ext cx="10515600" cy="6378222"/>
          </a:xfrm>
        </p:spPr>
        <p:txBody>
          <a:bodyPr/>
          <a:lstStyle/>
          <a:p>
            <a:pPr marL="0" indent="0">
              <a:buNone/>
            </a:pPr>
            <a:r>
              <a:rPr lang="en-US" b="1" dirty="0"/>
              <a:t>SIDE/ADVERSE EFFECTS </a:t>
            </a:r>
          </a:p>
          <a:p>
            <a:pPr marL="0" indent="0">
              <a:buNone/>
            </a:pPr>
            <a:r>
              <a:rPr lang="en-US" dirty="0"/>
              <a:t>Local anticholinergic effects (dry mouth, hoarseness)</a:t>
            </a:r>
          </a:p>
          <a:p>
            <a:pPr marL="0" indent="0">
              <a:buNone/>
            </a:pPr>
            <a:r>
              <a:rPr lang="en-US" dirty="0"/>
              <a:t> Advise clients to sip fluids and suck on hard candies to control dry mouth. </a:t>
            </a:r>
          </a:p>
          <a:p>
            <a:pPr marL="0" indent="0">
              <a:buNone/>
            </a:pPr>
            <a:r>
              <a:rPr lang="en-US" b="1" dirty="0"/>
              <a:t>Contraindications/Precautions </a:t>
            </a:r>
          </a:p>
          <a:p>
            <a:r>
              <a:rPr lang="en-US" dirty="0"/>
              <a:t> Inhaled anticholinergics are Pregnancy Risk Category B. </a:t>
            </a:r>
          </a:p>
          <a:p>
            <a:r>
              <a:rPr lang="en-US" dirty="0"/>
              <a:t> These agents are contraindicated in clients who have an allergy to peanuts because the medication preparations may contain soy lecithin. </a:t>
            </a:r>
          </a:p>
          <a:p>
            <a:r>
              <a:rPr lang="en-US" dirty="0"/>
              <a:t>Use cautiously in clients who have narrow-angle glaucoma and benign prostatic hypertrophy (due to anticholinergic effects).</a:t>
            </a:r>
          </a:p>
        </p:txBody>
      </p:sp>
    </p:spTree>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6" name="Content Placeholder 2"/>
          <p:cNvSpPr>
            <a:spLocks noGrp="1"/>
          </p:cNvSpPr>
          <p:nvPr>
            <p:ph idx="1"/>
          </p:nvPr>
        </p:nvSpPr>
        <p:spPr>
          <a:xfrm>
            <a:off x="838200" y="1859492"/>
            <a:ext cx="10515600" cy="4351338"/>
          </a:xfrm>
        </p:spPr>
        <p:txBody>
          <a:bodyPr/>
          <a:lstStyle/>
          <a:p>
            <a:r>
              <a:rPr lang="en-US" b="1" dirty="0"/>
              <a:t>Nursing Administration </a:t>
            </a:r>
          </a:p>
          <a:p>
            <a:r>
              <a:rPr lang="en-US" dirty="0"/>
              <a:t> Advise clients to rinse the mouth after inhalation to decrease unpleasant taste. </a:t>
            </a:r>
          </a:p>
          <a:p>
            <a:r>
              <a:rPr lang="en-US" dirty="0"/>
              <a:t> Usual adult dosage is two puffs. Instruct clients to wait the length of time directed between puffs. </a:t>
            </a:r>
          </a:p>
          <a:p>
            <a:r>
              <a:rPr lang="en-US" dirty="0"/>
              <a:t>If clients are prescribed two inhaled medications, instruct clients to wait at least 5 min between medications</a:t>
            </a:r>
          </a:p>
        </p:txBody>
      </p:sp>
    </p:spTree>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7" name="Content Placeholder 2"/>
          <p:cNvSpPr>
            <a:spLocks noGrp="1"/>
          </p:cNvSpPr>
          <p:nvPr>
            <p:ph idx="1"/>
          </p:nvPr>
        </p:nvSpPr>
        <p:spPr>
          <a:xfrm>
            <a:off x="838200" y="519289"/>
            <a:ext cx="10515600" cy="5657674"/>
          </a:xfrm>
        </p:spPr>
        <p:txBody>
          <a:bodyPr/>
          <a:lstStyle/>
          <a:p>
            <a:r>
              <a:rPr lang="en-US" b="1" dirty="0"/>
              <a:t>Medication/Food Interactions </a:t>
            </a:r>
          </a:p>
          <a:p>
            <a:r>
              <a:rPr lang="en-US" dirty="0"/>
              <a:t> Caffeine increases CNS and cardiac adverse effects of theophylline. </a:t>
            </a:r>
          </a:p>
          <a:p>
            <a:r>
              <a:rPr lang="en-US" dirty="0"/>
              <a:t> Caffeine can also increase theophylline levels. </a:t>
            </a:r>
          </a:p>
          <a:p>
            <a:pPr marL="0" indent="0">
              <a:buNone/>
            </a:pPr>
            <a:r>
              <a:rPr lang="en-US" dirty="0"/>
              <a:t> Advise clients to avoid consuming caffeinated beverages (coffee, caffeinated colas). </a:t>
            </a:r>
          </a:p>
          <a:p>
            <a:r>
              <a:rPr lang="en-US" dirty="0"/>
              <a:t> Phenobarbital and phenytoin decrease theophylline levels. </a:t>
            </a:r>
          </a:p>
          <a:p>
            <a:r>
              <a:rPr lang="en-US" dirty="0"/>
              <a:t> Cimetidine (Tagamet), ciprofloxacin (Cipro), and other fluoroquinolone antibiotics increase theophylline level.</a:t>
            </a:r>
          </a:p>
        </p:txBody>
      </p:sp>
    </p:spTree>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8" name="Content Placeholder 2"/>
          <p:cNvSpPr>
            <a:spLocks noGrp="1"/>
          </p:cNvSpPr>
          <p:nvPr>
            <p:ph idx="1"/>
          </p:nvPr>
        </p:nvSpPr>
        <p:spPr>
          <a:xfrm>
            <a:off x="838200" y="135466"/>
            <a:ext cx="10515600" cy="6412089"/>
          </a:xfrm>
        </p:spPr>
        <p:txBody>
          <a:bodyPr>
            <a:normAutofit lnSpcReduction="10000"/>
          </a:bodyPr>
          <a:lstStyle/>
          <a:p>
            <a:pPr marL="0" indent="0">
              <a:buNone/>
            </a:pPr>
            <a:r>
              <a:rPr lang="en-US" b="1" dirty="0"/>
              <a:t>                                                GLUCOCORTICOIDS</a:t>
            </a:r>
          </a:p>
          <a:p>
            <a:pPr marL="0" indent="0">
              <a:buNone/>
            </a:pPr>
            <a:r>
              <a:rPr lang="en-US" b="1" dirty="0"/>
              <a:t>Inhalation</a:t>
            </a:r>
            <a:r>
              <a:rPr lang="en-US" dirty="0"/>
              <a:t>: beclomethasone dipropionate (QVAR) </a:t>
            </a:r>
          </a:p>
          <a:p>
            <a:pPr marL="0" indent="0">
              <a:buNone/>
            </a:pPr>
            <a:r>
              <a:rPr lang="en-US" dirty="0"/>
              <a:t> </a:t>
            </a:r>
            <a:r>
              <a:rPr lang="en-US" b="1" dirty="0"/>
              <a:t>Oral</a:t>
            </a:r>
            <a:r>
              <a:rPr lang="en-US" dirty="0"/>
              <a:t>: prednisone (Deltasone) </a:t>
            </a:r>
          </a:p>
          <a:p>
            <a:pPr marL="0" indent="0">
              <a:buNone/>
            </a:pPr>
            <a:r>
              <a:rPr lang="en-US" b="1" dirty="0"/>
              <a:t> Inhalation</a:t>
            </a:r>
            <a:r>
              <a:rPr lang="en-US" dirty="0"/>
              <a:t>:  </a:t>
            </a:r>
          </a:p>
          <a:p>
            <a:r>
              <a:rPr lang="en-US" dirty="0"/>
              <a:t>Budesonide (Pulmicort Flexhaler) </a:t>
            </a:r>
          </a:p>
          <a:p>
            <a:r>
              <a:rPr lang="en-US" dirty="0"/>
              <a:t> Fluticasone propionate and salmeterol (Advair) </a:t>
            </a:r>
          </a:p>
          <a:p>
            <a:r>
              <a:rPr lang="en-US" dirty="0"/>
              <a:t>Fluticasone propionate (Flovent)</a:t>
            </a:r>
          </a:p>
          <a:p>
            <a:r>
              <a:rPr lang="en-US" dirty="0"/>
              <a:t>  Triamcinolone acetonide (Azmacort) </a:t>
            </a:r>
          </a:p>
          <a:p>
            <a:pPr marL="0" indent="0">
              <a:buNone/>
            </a:pPr>
            <a:r>
              <a:rPr lang="en-US" b="1" dirty="0"/>
              <a:t>systemic :</a:t>
            </a:r>
          </a:p>
          <a:p>
            <a:r>
              <a:rPr lang="en-US" b="1" dirty="0"/>
              <a:t>Oral </a:t>
            </a:r>
            <a:r>
              <a:rPr lang="en-US" dirty="0"/>
              <a:t>Prednisolone E 30 to 40mg for initial  to 7 days,</a:t>
            </a:r>
          </a:p>
          <a:p>
            <a:r>
              <a:rPr lang="en-US" b="1" dirty="0"/>
              <a:t>IV/IM </a:t>
            </a:r>
            <a:r>
              <a:rPr lang="en-US" dirty="0"/>
              <a:t>dexamethasone</a:t>
            </a:r>
          </a:p>
          <a:p>
            <a:r>
              <a:rPr lang="en-US" b="1" dirty="0"/>
              <a:t> IV </a:t>
            </a:r>
            <a:r>
              <a:rPr lang="en-US" dirty="0"/>
              <a:t>Hydrocortisone sodium succinate (Solu-Cortef) (</a:t>
            </a:r>
          </a:p>
          <a:p>
            <a:r>
              <a:rPr lang="en-US" dirty="0"/>
              <a:t>IV Methylprednisolone sodium succinate (Solu-Medrol)</a:t>
            </a:r>
          </a:p>
        </p:txBody>
      </p:sp>
    </p:spTree>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49" name="Content Placeholder 2"/>
          <p:cNvSpPr>
            <a:spLocks noGrp="1"/>
          </p:cNvSpPr>
          <p:nvPr>
            <p:ph idx="1"/>
          </p:nvPr>
        </p:nvSpPr>
        <p:spPr>
          <a:xfrm>
            <a:off x="838200" y="135466"/>
            <a:ext cx="10515600" cy="6468533"/>
          </a:xfrm>
        </p:spPr>
        <p:txBody>
          <a:bodyPr>
            <a:normAutofit fontScale="92500" lnSpcReduction="10000"/>
          </a:bodyPr>
          <a:lstStyle/>
          <a:p>
            <a:r>
              <a:rPr lang="en-US" b="1" dirty="0"/>
              <a:t>Expected Pharmacological Action </a:t>
            </a:r>
          </a:p>
          <a:p>
            <a:r>
              <a:rPr lang="en-US" dirty="0"/>
              <a:t> These medications prevent </a:t>
            </a:r>
            <a:r>
              <a:rPr lang="en-US" b="1" dirty="0"/>
              <a:t>inflammation</a:t>
            </a:r>
            <a:r>
              <a:rPr lang="en-US" dirty="0"/>
              <a:t>, </a:t>
            </a:r>
            <a:r>
              <a:rPr lang="en-US" b="1" dirty="0"/>
              <a:t>suppress airway mucus production</a:t>
            </a:r>
            <a:r>
              <a:rPr lang="en-US" dirty="0"/>
              <a:t>, and promote responsiveness of beta2 receptors in the bronchial tree. </a:t>
            </a:r>
          </a:p>
          <a:p>
            <a:r>
              <a:rPr lang="en-US" dirty="0"/>
              <a:t> The use of glucocorticoids does not provide immediate effects, but rather promotes decreased frequency and severity of exacerbations and acute attacks. </a:t>
            </a:r>
          </a:p>
          <a:p>
            <a:r>
              <a:rPr lang="en-US" b="1" dirty="0"/>
              <a:t> Therapeutic Uses </a:t>
            </a:r>
          </a:p>
          <a:p>
            <a:r>
              <a:rPr lang="en-US" dirty="0"/>
              <a:t> Short-term IV agents are used for status asthmaticus. </a:t>
            </a:r>
          </a:p>
          <a:p>
            <a:r>
              <a:rPr lang="en-US" dirty="0"/>
              <a:t>Inhaled agents are used for long-term prophylaxis of asthma. </a:t>
            </a:r>
          </a:p>
          <a:p>
            <a:r>
              <a:rPr lang="en-US" dirty="0"/>
              <a:t> Short-term oral therapy is used to treat symptoms following an acute asthma attack. </a:t>
            </a:r>
          </a:p>
          <a:p>
            <a:r>
              <a:rPr lang="en-US" dirty="0"/>
              <a:t>Long-term oral therapy is used to treat chronic asthma. </a:t>
            </a:r>
          </a:p>
          <a:p>
            <a:r>
              <a:rPr lang="en-US" dirty="0"/>
              <a:t> Replacement therapy is used for primary adrenocortical insufficiency. </a:t>
            </a:r>
          </a:p>
          <a:p>
            <a:r>
              <a:rPr lang="en-US" b="1" dirty="0"/>
              <a:t>Promote lung maturity </a:t>
            </a:r>
            <a:r>
              <a:rPr lang="en-US" dirty="0"/>
              <a:t>and </a:t>
            </a:r>
            <a:r>
              <a:rPr lang="en-US" b="1" dirty="0"/>
              <a:t>decrease respiratory distress </a:t>
            </a:r>
            <a:r>
              <a:rPr lang="en-US" dirty="0"/>
              <a:t>in fetuses at risk for preterm birth</a:t>
            </a:r>
          </a:p>
        </p:txBody>
      </p:sp>
    </p:spTree>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0" name="Title 1"/>
          <p:cNvSpPr>
            <a:spLocks noGrp="1"/>
          </p:cNvSpPr>
          <p:nvPr>
            <p:ph type="title"/>
          </p:nvPr>
        </p:nvSpPr>
        <p:spPr/>
        <p:txBody>
          <a:bodyPr/>
          <a:lstStyle/>
          <a:p>
            <a:r>
              <a:rPr lang="en-US" sz="2800" dirty="0">
                <a:solidFill>
                  <a:prstClr val="black"/>
                </a:solidFill>
                <a:latin typeface="Calibri" panose="020F0502020204030204"/>
                <a:ea typeface="+mn-ea"/>
                <a:cs typeface="+mn-cs"/>
              </a:rPr>
              <a:t>Side/Adverse Effects Nursing Interventions/Client Education</a:t>
            </a:r>
            <a:endParaRPr lang="en-US" dirty="0"/>
          </a:p>
        </p:txBody>
      </p:sp>
      <p:sp>
        <p:nvSpPr>
          <p:cNvPr id="1049351" name="Content Placeholder 2"/>
          <p:cNvSpPr>
            <a:spLocks noGrp="1"/>
          </p:cNvSpPr>
          <p:nvPr>
            <p:ph idx="1"/>
          </p:nvPr>
        </p:nvSpPr>
        <p:spPr/>
        <p:txBody>
          <a:bodyPr/>
          <a:lstStyle/>
          <a:p>
            <a:pPr marL="0" indent="0">
              <a:buNone/>
            </a:pPr>
            <a:r>
              <a:rPr lang="en-US" b="1" dirty="0"/>
              <a:t>Beclomethasone dipropionate </a:t>
            </a:r>
          </a:p>
          <a:p>
            <a:pPr marL="0" indent="0">
              <a:buNone/>
            </a:pPr>
            <a:r>
              <a:rPr lang="en-US" dirty="0"/>
              <a:t>Difficulty speaking, hoarseness, and candidiasis </a:t>
            </a:r>
          </a:p>
          <a:p>
            <a:r>
              <a:rPr lang="en-US" dirty="0"/>
              <a:t> Advise clients to use a spacer with MDI. </a:t>
            </a:r>
          </a:p>
          <a:p>
            <a:r>
              <a:rPr lang="en-US" dirty="0"/>
              <a:t> Advise clients to rinse mouth or gargle with water or salt water after use. </a:t>
            </a:r>
          </a:p>
          <a:p>
            <a:r>
              <a:rPr lang="en-US" dirty="0"/>
              <a:t> Advise clients to monitor for redness, sores, or white patches and to report to provider if they occur.</a:t>
            </a:r>
          </a:p>
          <a:p>
            <a:r>
              <a:rPr lang="en-US" dirty="0"/>
              <a:t>Candidiasis may be treated with nystatin oral suspension.</a:t>
            </a:r>
          </a:p>
        </p:txBody>
      </p:sp>
    </p:spTree>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2" name="Title 1"/>
          <p:cNvSpPr>
            <a:spLocks noGrp="1"/>
          </p:cNvSpPr>
          <p:nvPr>
            <p:ph type="title"/>
          </p:nvPr>
        </p:nvSpPr>
        <p:spPr/>
        <p:txBody>
          <a:bodyPr/>
          <a:lstStyle/>
          <a:p>
            <a:r>
              <a:rPr lang="en-US" dirty="0"/>
              <a:t>prednisolone when used for more than 10 days</a:t>
            </a:r>
          </a:p>
        </p:txBody>
      </p:sp>
      <p:sp>
        <p:nvSpPr>
          <p:cNvPr id="1049353" name="Content Placeholder 2"/>
          <p:cNvSpPr>
            <a:spLocks noGrp="1"/>
          </p:cNvSpPr>
          <p:nvPr>
            <p:ph idx="1"/>
          </p:nvPr>
        </p:nvSpPr>
        <p:spPr/>
        <p:txBody>
          <a:bodyPr>
            <a:normAutofit fontScale="85000" lnSpcReduction="20000"/>
          </a:bodyPr>
          <a:lstStyle/>
          <a:p>
            <a:r>
              <a:rPr lang="en-US" dirty="0"/>
              <a:t>Suppression of adrenal gland function, such as a decrease in the ability of the adrenal cortex to produce glucocorticoids: Can occur with inhaled agents and oral agents </a:t>
            </a:r>
          </a:p>
          <a:p>
            <a:pPr marL="0" indent="0">
              <a:buNone/>
            </a:pPr>
            <a:r>
              <a:rPr lang="en-US" dirty="0"/>
              <a:t>Taper the client’s dose. </a:t>
            </a:r>
          </a:p>
          <a:p>
            <a:r>
              <a:rPr lang="en-US" dirty="0"/>
              <a:t>Bone loss (can occur with inhaled agents and oral agents) </a:t>
            </a:r>
          </a:p>
          <a:p>
            <a:r>
              <a:rPr lang="en-US" dirty="0"/>
              <a:t>Myopathy as evidenced by muscle weakness</a:t>
            </a:r>
          </a:p>
          <a:p>
            <a:r>
              <a:rPr lang="en-US" dirty="0"/>
              <a:t> Hyperglycemia and glycosuria </a:t>
            </a:r>
          </a:p>
          <a:p>
            <a:r>
              <a:rPr lang="en-US" dirty="0"/>
              <a:t>Myopathy as evidenced by muscle weakness a</a:t>
            </a:r>
          </a:p>
          <a:p>
            <a:r>
              <a:rPr lang="en-US" dirty="0"/>
              <a:t> Peptic ulcer disease</a:t>
            </a:r>
          </a:p>
          <a:p>
            <a:r>
              <a:rPr lang="en-US" dirty="0"/>
              <a:t>Infection  </a:t>
            </a:r>
          </a:p>
          <a:p>
            <a:r>
              <a:rPr lang="en-US" dirty="0"/>
              <a:t>Disturbances of fluid and electrolytes (fluid retention as evidenced by weight gain, and edema and hypokalemia as evidenced by muscle weakness) </a:t>
            </a:r>
          </a:p>
          <a:p>
            <a:endParaRPr lang="en-US" dirty="0"/>
          </a:p>
          <a:p>
            <a:endParaRPr lang="en-US" dirty="0"/>
          </a:p>
          <a:p>
            <a:endParaRPr lang="en-US" dirty="0"/>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4" name="Content Placeholder 2"/>
          <p:cNvSpPr>
            <a:spLocks noGrp="1"/>
          </p:cNvSpPr>
          <p:nvPr>
            <p:ph idx="1"/>
          </p:nvPr>
        </p:nvSpPr>
        <p:spPr>
          <a:xfrm>
            <a:off x="838200" y="158044"/>
            <a:ext cx="10515600" cy="6536267"/>
          </a:xfrm>
        </p:spPr>
        <p:txBody>
          <a:bodyPr/>
          <a:lstStyle/>
          <a:p>
            <a:pPr marL="0" indent="0">
              <a:buNone/>
            </a:pPr>
            <a:r>
              <a:rPr lang="en-US" b="1" dirty="0"/>
              <a:t>Contraindications/Precautions</a:t>
            </a:r>
          </a:p>
          <a:p>
            <a:r>
              <a:rPr lang="en-US" dirty="0"/>
              <a:t>Pregnancy risk category C </a:t>
            </a:r>
          </a:p>
          <a:p>
            <a:r>
              <a:rPr lang="en-US" dirty="0"/>
              <a:t> Contraindicated in clients who have received a live virus vaccine </a:t>
            </a:r>
          </a:p>
          <a:p>
            <a:r>
              <a:rPr lang="en-US" dirty="0"/>
              <a:t> Contraindicated in clients with systemic fungal infections </a:t>
            </a:r>
          </a:p>
          <a:p>
            <a:r>
              <a:rPr lang="en-US" dirty="0"/>
              <a:t> Use cautiously in children, and in clients who have diabetes, hypertension, peptic ulcer disease, and/or renal dysfunction. </a:t>
            </a:r>
          </a:p>
          <a:p>
            <a:r>
              <a:rPr lang="en-US" dirty="0"/>
              <a:t> Use cautiously in clients taking NSAIDs.</a:t>
            </a:r>
          </a:p>
          <a:p>
            <a:pPr marL="0" indent="0">
              <a:buNone/>
            </a:pPr>
            <a:r>
              <a:rPr lang="en-US" dirty="0"/>
              <a:t> </a:t>
            </a:r>
            <a:r>
              <a:rPr lang="en-US" b="1" dirty="0"/>
              <a:t>Medication/Food Interactions </a:t>
            </a:r>
          </a:p>
          <a:p>
            <a:r>
              <a:rPr lang="en-US" dirty="0"/>
              <a:t>Concurrent use of potassium-depleting diuretics increases the risk of hypokalemia.</a:t>
            </a:r>
          </a:p>
          <a:p>
            <a:r>
              <a:rPr lang="en-US" dirty="0"/>
              <a:t> Concurrent use of NSAIDs increases the risk of GI ulceration. Concurrent use of glucocorticoids and hypoglycemic agents (oral and insulin) will counteract the effects</a:t>
            </a:r>
            <a:endParaRPr lang="en-US" b="1" dirty="0"/>
          </a:p>
          <a:p>
            <a:endParaRPr lang="en-US" i="1" dirty="0"/>
          </a:p>
        </p:txBody>
      </p:sp>
    </p:spTree>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5" name="Content Placeholder 2"/>
          <p:cNvSpPr>
            <a:spLocks noGrp="1"/>
          </p:cNvSpPr>
          <p:nvPr>
            <p:ph idx="1"/>
          </p:nvPr>
        </p:nvSpPr>
        <p:spPr>
          <a:xfrm>
            <a:off x="838200" y="180622"/>
            <a:ext cx="10515600" cy="6513689"/>
          </a:xfrm>
        </p:spPr>
        <p:txBody>
          <a:bodyPr>
            <a:normAutofit lnSpcReduction="10000"/>
          </a:bodyPr>
          <a:lstStyle/>
          <a:p>
            <a:pPr marL="0" indent="0">
              <a:buNone/>
            </a:pPr>
            <a:r>
              <a:rPr lang="en-US" b="1" dirty="0"/>
              <a:t>Nursing Administration </a:t>
            </a:r>
          </a:p>
          <a:p>
            <a:r>
              <a:rPr lang="en-US" dirty="0"/>
              <a:t> Instruct clients to use glucocorticoid inhalers on a regular, fixed schedule for long-term therapy of asthma.</a:t>
            </a:r>
          </a:p>
          <a:p>
            <a:r>
              <a:rPr lang="en-US" dirty="0"/>
              <a:t> Glucocorticoids are not to be used to treat an acute attack. </a:t>
            </a:r>
          </a:p>
          <a:p>
            <a:r>
              <a:rPr lang="en-US" dirty="0"/>
              <a:t> Administer using an MDI device, DPI, or nebulizer. </a:t>
            </a:r>
          </a:p>
          <a:p>
            <a:r>
              <a:rPr lang="en-US" dirty="0"/>
              <a:t> When a client is prescribed an inhaled beta2-agonist and an inhaled glucocorticoid, advise the client to inhale the beta2-agonist before inhaling the glucocorticoid. The beta2-agonist promotes bronchodilation and enhances absorption of the glucocorticoid. </a:t>
            </a:r>
          </a:p>
          <a:p>
            <a:r>
              <a:rPr lang="en-US" dirty="0"/>
              <a:t> Oral glucocorticoids are used short-term, 3 to 10 days following an acute asthma attack. </a:t>
            </a:r>
          </a:p>
          <a:p>
            <a:r>
              <a:rPr lang="en-US" dirty="0"/>
              <a:t> If client is on long-term oral therapy, additional dosages of oral glucocorticoids are required in times of stress (infection, trauma). </a:t>
            </a:r>
          </a:p>
          <a:p>
            <a:r>
              <a:rPr lang="en-US" dirty="0"/>
              <a:t> Clients who discontinue oral glucocorticoid medications or switch from oral to inhaled agents require additional doses of glucocorticoids during periods of stress.</a:t>
            </a:r>
          </a:p>
        </p:txBody>
      </p:sp>
    </p:spTree>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6" name="Title 1"/>
          <p:cNvSpPr>
            <a:spLocks noGrp="1"/>
          </p:cNvSpPr>
          <p:nvPr>
            <p:ph type="title"/>
          </p:nvPr>
        </p:nvSpPr>
        <p:spPr/>
        <p:txBody>
          <a:bodyPr/>
          <a:lstStyle/>
          <a:p>
            <a:r>
              <a:rPr lang="en-US" sz="4000" b="1" dirty="0">
                <a:solidFill>
                  <a:prstClr val="black"/>
                </a:solidFill>
              </a:rPr>
              <a:t>MASTCELL STABILIZERS ANTI INFLATORY DRUGS </a:t>
            </a:r>
            <a:r>
              <a:rPr lang="en-US" sz="4000" dirty="0">
                <a:solidFill>
                  <a:prstClr val="black"/>
                </a:solidFill>
              </a:rPr>
              <a:t>(</a:t>
            </a:r>
            <a:r>
              <a:rPr lang="en-US" sz="2800" dirty="0">
                <a:solidFill>
                  <a:prstClr val="black"/>
                </a:solidFill>
                <a:latin typeface="Calibri" panose="020F0502020204030204"/>
              </a:rPr>
              <a:t>cromolyn sodium (Intal)</a:t>
            </a:r>
            <a:endParaRPr lang="en-US" sz="2800" dirty="0"/>
          </a:p>
        </p:txBody>
      </p:sp>
      <p:sp>
        <p:nvSpPr>
          <p:cNvPr id="1049357" name="Content Placeholder 2"/>
          <p:cNvSpPr>
            <a:spLocks noGrp="1"/>
          </p:cNvSpPr>
          <p:nvPr>
            <p:ph idx="1"/>
          </p:nvPr>
        </p:nvSpPr>
        <p:spPr/>
        <p:txBody>
          <a:bodyPr/>
          <a:lstStyle/>
          <a:p>
            <a:pPr marL="0" lvl="0" indent="0">
              <a:buNone/>
            </a:pPr>
            <a:r>
              <a:rPr lang="en-US" dirty="0">
                <a:solidFill>
                  <a:prstClr val="black"/>
                </a:solidFill>
              </a:rPr>
              <a:t> others are</a:t>
            </a:r>
            <a:r>
              <a:rPr lang="en-US" b="1" dirty="0">
                <a:solidFill>
                  <a:prstClr val="black"/>
                </a:solidFill>
              </a:rPr>
              <a:t>: </a:t>
            </a:r>
            <a:r>
              <a:rPr lang="en-US" dirty="0">
                <a:solidFill>
                  <a:prstClr val="black"/>
                </a:solidFill>
              </a:rPr>
              <a:t>nedocromil sodium (Tilade)</a:t>
            </a:r>
          </a:p>
          <a:p>
            <a:pPr marL="0" lvl="0" indent="0">
              <a:buNone/>
            </a:pPr>
            <a:r>
              <a:rPr lang="en-US" b="1" dirty="0">
                <a:solidFill>
                  <a:prstClr val="black"/>
                </a:solidFill>
              </a:rPr>
              <a:t>Expected Pharmacological Action </a:t>
            </a:r>
          </a:p>
          <a:p>
            <a:pPr lvl="0"/>
            <a:r>
              <a:rPr lang="en-US" dirty="0">
                <a:solidFill>
                  <a:prstClr val="black"/>
                </a:solidFill>
              </a:rPr>
              <a:t> Anti-inflammatory action </a:t>
            </a:r>
          </a:p>
          <a:p>
            <a:pPr lvl="0"/>
            <a:r>
              <a:rPr lang="en-US" dirty="0">
                <a:solidFill>
                  <a:prstClr val="black"/>
                </a:solidFill>
              </a:rPr>
              <a:t> These medications stabilize mast cells, which inhibits the release of histamine and other inflammatory mediators. </a:t>
            </a:r>
          </a:p>
          <a:p>
            <a:pPr lvl="0"/>
            <a:r>
              <a:rPr lang="en-US" dirty="0">
                <a:solidFill>
                  <a:prstClr val="black"/>
                </a:solidFill>
              </a:rPr>
              <a:t> These medications suppress inflammatory cells (eosinophils, macrophages).</a:t>
            </a:r>
          </a:p>
          <a:p>
            <a:pPr marL="0" lvl="0" indent="0">
              <a:buNone/>
            </a:pPr>
            <a:r>
              <a:rPr lang="en-US" dirty="0">
                <a:solidFill>
                  <a:prstClr val="black"/>
                </a:solidFill>
              </a:rPr>
              <a:t> </a:t>
            </a:r>
            <a:r>
              <a:rPr lang="en-US" sz="2600" b="1" dirty="0">
                <a:solidFill>
                  <a:prstClr val="black"/>
                </a:solidFill>
              </a:rPr>
              <a:t>Complications</a:t>
            </a:r>
            <a:r>
              <a:rPr lang="en-US" sz="2600" dirty="0">
                <a:solidFill>
                  <a:prstClr val="black"/>
                </a:solidFill>
              </a:rPr>
              <a:t>  Safest of all asthma medications,  Safe to use for children </a:t>
            </a:r>
            <a:endParaRPr lang="en-US" dirty="0">
              <a:solidFill>
                <a:prstClr val="black"/>
              </a:solidFill>
            </a:endParaRP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dirty="0"/>
              <a:t>                  </a:t>
            </a:r>
            <a:r>
              <a:rPr lang="en-US" b="1" dirty="0"/>
              <a:t>Drug interactions</a:t>
            </a:r>
          </a:p>
        </p:txBody>
      </p:sp>
      <p:sp>
        <p:nvSpPr>
          <p:cNvPr id="1048689" name="Content Placeholder 2"/>
          <p:cNvSpPr>
            <a:spLocks noGrp="1"/>
          </p:cNvSpPr>
          <p:nvPr>
            <p:ph idx="1"/>
          </p:nvPr>
        </p:nvSpPr>
        <p:spPr/>
        <p:txBody>
          <a:bodyPr>
            <a:normAutofit fontScale="92857"/>
          </a:bodyPr>
          <a:lstStyle/>
          <a:p>
            <a:pPr marL="0" indent="0">
              <a:buNone/>
            </a:pPr>
            <a:endParaRPr lang="en-US" dirty="0"/>
          </a:p>
          <a:p>
            <a:pPr marL="0" indent="0">
              <a:buNone/>
            </a:pPr>
            <a:r>
              <a:rPr lang="en-US" b="1" dirty="0"/>
              <a:t>Harmful interactions- </a:t>
            </a:r>
            <a:endParaRPr lang="en-US" dirty="0"/>
          </a:p>
          <a:p>
            <a:pPr marL="0" indent="0">
              <a:buNone/>
            </a:pPr>
            <a:r>
              <a:rPr lang="en-US" dirty="0"/>
              <a:t>-Oral contraceptives and anti TB drugs – contraceptive failure.</a:t>
            </a:r>
          </a:p>
          <a:p>
            <a:pPr marL="0" indent="0">
              <a:buNone/>
            </a:pPr>
            <a:r>
              <a:rPr lang="en-US" dirty="0"/>
              <a:t>-Tetracycline and antacids – cimetidine renders tetracycline ineffective.</a:t>
            </a:r>
          </a:p>
          <a:p>
            <a:pPr marL="0" indent="0">
              <a:buNone/>
            </a:pPr>
            <a:r>
              <a:rPr lang="en-US" dirty="0"/>
              <a:t>-Anticoagulants warfarin and aspirin – may result to bleeding.</a:t>
            </a:r>
            <a:endParaRPr lang="en-US" b="1" dirty="0"/>
          </a:p>
          <a:p>
            <a:pPr marL="0" indent="0">
              <a:buNone/>
            </a:pPr>
            <a:r>
              <a:rPr lang="en-US" b="1" dirty="0"/>
              <a:t>Beneficial drug interactions-</a:t>
            </a:r>
          </a:p>
          <a:p>
            <a:pPr marL="0" indent="0">
              <a:buNone/>
            </a:pPr>
            <a:r>
              <a:rPr lang="en-US" dirty="0"/>
              <a:t>-Amino glycoside &amp; penicillin's achieve </a:t>
            </a:r>
            <a:r>
              <a:rPr lang="en-US" b="1" dirty="0"/>
              <a:t>synergic</a:t>
            </a:r>
            <a:r>
              <a:rPr lang="en-US" dirty="0"/>
              <a:t> antimicrobial effects</a:t>
            </a:r>
          </a:p>
          <a:p>
            <a:pPr marL="0" indent="0">
              <a:buNone/>
            </a:pPr>
            <a:r>
              <a:rPr lang="en-US" dirty="0"/>
              <a:t> -probenecid plus penicillin prolong action of penicillin..</a:t>
            </a:r>
          </a:p>
          <a:p>
            <a:pPr marL="0" indent="0">
              <a:buNone/>
            </a:pPr>
            <a:r>
              <a:rPr lang="en-US" dirty="0"/>
              <a:t>-Morphine poisoning-naloxone is used as an antidote.</a:t>
            </a:r>
          </a:p>
          <a:p>
            <a:pPr marL="0" indent="0">
              <a:buNone/>
            </a:pPr>
            <a:endParaRPr lang="en-US" dirty="0"/>
          </a:p>
        </p:txBody>
      </p:sp>
    </p:spTree>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58" name="Title 1"/>
          <p:cNvSpPr>
            <a:spLocks noGrp="1"/>
          </p:cNvSpPr>
          <p:nvPr>
            <p:ph type="title"/>
          </p:nvPr>
        </p:nvSpPr>
        <p:spPr/>
        <p:txBody>
          <a:bodyPr/>
          <a:lstStyle/>
          <a:p>
            <a:r>
              <a:rPr lang="en-US" b="1" dirty="0"/>
              <a:t>therapeutic uses</a:t>
            </a:r>
          </a:p>
        </p:txBody>
      </p:sp>
      <p:sp>
        <p:nvSpPr>
          <p:cNvPr id="1049359" name="Content Placeholder 2"/>
          <p:cNvSpPr>
            <a:spLocks noGrp="1"/>
          </p:cNvSpPr>
          <p:nvPr>
            <p:ph idx="1"/>
          </p:nvPr>
        </p:nvSpPr>
        <p:spPr/>
        <p:txBody>
          <a:bodyPr>
            <a:normAutofit fontScale="92500" lnSpcReduction="10000"/>
          </a:bodyPr>
          <a:lstStyle/>
          <a:p>
            <a:pPr lvl="0"/>
            <a:r>
              <a:rPr lang="en-US" sz="2400" dirty="0">
                <a:solidFill>
                  <a:prstClr val="black"/>
                </a:solidFill>
              </a:rPr>
              <a:t> </a:t>
            </a:r>
            <a:r>
              <a:rPr lang="en-US" sz="2600" dirty="0">
                <a:solidFill>
                  <a:prstClr val="black"/>
                </a:solidFill>
              </a:rPr>
              <a:t>Management of chronic asthma </a:t>
            </a:r>
          </a:p>
          <a:p>
            <a:pPr lvl="0"/>
            <a:r>
              <a:rPr lang="en-US" sz="2600" dirty="0">
                <a:solidFill>
                  <a:prstClr val="black"/>
                </a:solidFill>
              </a:rPr>
              <a:t>Prophylaxis of exercise-induced asthma </a:t>
            </a:r>
          </a:p>
          <a:p>
            <a:pPr lvl="0"/>
            <a:r>
              <a:rPr lang="en-US" sz="2600" dirty="0">
                <a:solidFill>
                  <a:prstClr val="black"/>
                </a:solidFill>
              </a:rPr>
              <a:t> Prevention of allergen-induced attack </a:t>
            </a:r>
          </a:p>
          <a:p>
            <a:pPr lvl="0"/>
            <a:r>
              <a:rPr lang="en-US" sz="2600" dirty="0">
                <a:solidFill>
                  <a:prstClr val="black"/>
                </a:solidFill>
              </a:rPr>
              <a:t> Allergic rhinitis by intranasal route </a:t>
            </a:r>
          </a:p>
          <a:p>
            <a:pPr lvl="0"/>
            <a:r>
              <a:rPr lang="en-US" sz="2600" dirty="0">
                <a:solidFill>
                  <a:prstClr val="black"/>
                </a:solidFill>
              </a:rPr>
              <a:t> Route of administration: inhalation </a:t>
            </a:r>
          </a:p>
          <a:p>
            <a:pPr marL="0" lvl="0" indent="0">
              <a:buNone/>
            </a:pPr>
            <a:r>
              <a:rPr lang="en-US" sz="2600" b="1" dirty="0">
                <a:solidFill>
                  <a:prstClr val="black"/>
                </a:solidFill>
              </a:rPr>
              <a:t>Contraindications/Precautions </a:t>
            </a:r>
          </a:p>
          <a:p>
            <a:pPr lvl="0"/>
            <a:r>
              <a:rPr lang="en-US" sz="2600" dirty="0">
                <a:solidFill>
                  <a:prstClr val="black"/>
                </a:solidFill>
              </a:rPr>
              <a:t> These agents are Pregnancy Risk Category B. </a:t>
            </a:r>
          </a:p>
          <a:p>
            <a:pPr lvl="0"/>
            <a:r>
              <a:rPr lang="en-US" sz="2600" dirty="0">
                <a:solidFill>
                  <a:prstClr val="black"/>
                </a:solidFill>
              </a:rPr>
              <a:t> Fluorocarbons in aerosols make this medication contraindicated for clients who have coronary artery disease, dysrhythmias, and status asthmaticus. </a:t>
            </a:r>
          </a:p>
          <a:p>
            <a:pPr lvl="0"/>
            <a:r>
              <a:rPr lang="en-US" sz="2600" dirty="0">
                <a:solidFill>
                  <a:prstClr val="black"/>
                </a:solidFill>
              </a:rPr>
              <a:t>Use cautiously in clients with liver and kidney impairment. </a:t>
            </a:r>
          </a:p>
          <a:p>
            <a:endParaRPr lang="en-US" dirty="0"/>
          </a:p>
        </p:txBody>
      </p:sp>
    </p:spTree>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60" name="Content Placeholder 2"/>
          <p:cNvSpPr>
            <a:spLocks noGrp="1"/>
          </p:cNvSpPr>
          <p:nvPr>
            <p:ph idx="1"/>
          </p:nvPr>
        </p:nvSpPr>
        <p:spPr>
          <a:xfrm>
            <a:off x="838200" y="214488"/>
            <a:ext cx="10515600" cy="6434667"/>
          </a:xfrm>
        </p:spPr>
        <p:txBody>
          <a:bodyPr/>
          <a:lstStyle/>
          <a:p>
            <a:pPr marL="0" indent="0">
              <a:buNone/>
            </a:pPr>
            <a:r>
              <a:rPr lang="en-US" b="1" dirty="0"/>
              <a:t>Nursing Administration </a:t>
            </a:r>
          </a:p>
          <a:p>
            <a:r>
              <a:rPr lang="en-US" dirty="0"/>
              <a:t> Advise clients to take medication 15 min before exercise or exposure to allergen. </a:t>
            </a:r>
          </a:p>
          <a:p>
            <a:r>
              <a:rPr lang="en-US" dirty="0"/>
              <a:t> Advise clients that long-term prophylaxis may take several weeks for full therapeutic effects to be established. </a:t>
            </a:r>
          </a:p>
          <a:p>
            <a:r>
              <a:rPr lang="en-US" dirty="0"/>
              <a:t> Advise clients that this is not a bronchodilator and is not intended for aborting an asthmatic attack. </a:t>
            </a:r>
          </a:p>
          <a:p>
            <a:r>
              <a:rPr lang="en-US" dirty="0"/>
              <a:t>Instruct clients in the proper use of administration devices (nebulizer, MDI).</a:t>
            </a:r>
          </a:p>
        </p:txBody>
      </p:sp>
    </p:spTree>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61" name="Title 1"/>
          <p:cNvSpPr>
            <a:spLocks noGrp="1"/>
          </p:cNvSpPr>
          <p:nvPr>
            <p:ph type="title"/>
          </p:nvPr>
        </p:nvSpPr>
        <p:spPr/>
        <p:txBody>
          <a:bodyPr/>
          <a:lstStyle/>
          <a:p>
            <a:r>
              <a:rPr lang="en-US" b="1" dirty="0"/>
              <a:t>                  LEUKOTRIENE MODIFIERS</a:t>
            </a:r>
          </a:p>
        </p:txBody>
      </p:sp>
      <p:sp>
        <p:nvSpPr>
          <p:cNvPr id="1049362" name="Content Placeholder 2"/>
          <p:cNvSpPr>
            <a:spLocks noGrp="1"/>
          </p:cNvSpPr>
          <p:nvPr>
            <p:ph idx="1"/>
          </p:nvPr>
        </p:nvSpPr>
        <p:spPr/>
        <p:txBody>
          <a:bodyPr>
            <a:normAutofit fontScale="85000" lnSpcReduction="10000"/>
          </a:bodyPr>
          <a:lstStyle/>
          <a:p>
            <a:pPr marL="0" indent="0">
              <a:buNone/>
            </a:pPr>
            <a:r>
              <a:rPr lang="en-US" dirty="0"/>
              <a:t>leukotriene receptor antagonist ;</a:t>
            </a:r>
          </a:p>
          <a:p>
            <a:r>
              <a:rPr lang="en-US" dirty="0"/>
              <a:t>Montelukast (Singulair) </a:t>
            </a:r>
          </a:p>
          <a:p>
            <a:r>
              <a:rPr lang="en-US" dirty="0"/>
              <a:t> Zileuton (Zyflo),</a:t>
            </a:r>
          </a:p>
          <a:p>
            <a:r>
              <a:rPr lang="en-US" dirty="0"/>
              <a:t> Zafirlukast (Accolate) </a:t>
            </a:r>
          </a:p>
          <a:p>
            <a:pPr marL="0" indent="0">
              <a:buNone/>
            </a:pPr>
            <a:r>
              <a:rPr lang="en-US" b="1" dirty="0"/>
              <a:t>Expected Pharmacological Action </a:t>
            </a:r>
          </a:p>
          <a:p>
            <a:pPr marL="0" indent="0">
              <a:buNone/>
            </a:pPr>
            <a:r>
              <a:rPr lang="en-US" dirty="0"/>
              <a:t> Leukotriene modifiers prevent the effects of leukotrienes, thereby suppressing inflammation, bronchoconstriction, airway edema, and mucus production. </a:t>
            </a:r>
          </a:p>
          <a:p>
            <a:pPr marL="0" indent="0">
              <a:buNone/>
            </a:pPr>
            <a:r>
              <a:rPr lang="en-US" dirty="0"/>
              <a:t> </a:t>
            </a:r>
            <a:r>
              <a:rPr lang="en-US" b="1" dirty="0"/>
              <a:t>Therapeutic Uses </a:t>
            </a:r>
          </a:p>
          <a:p>
            <a:pPr marL="0" indent="0">
              <a:buNone/>
            </a:pPr>
            <a:r>
              <a:rPr lang="en-US" dirty="0"/>
              <a:t> Leukotriene modifiers are used for long-term therapy of asthma in adults and children 15 years and older and to prevent exercise-induced bronchospasm. </a:t>
            </a:r>
          </a:p>
          <a:p>
            <a:pPr marL="0" indent="0">
              <a:buNone/>
            </a:pPr>
            <a:r>
              <a:rPr lang="en-US" dirty="0"/>
              <a:t> </a:t>
            </a:r>
            <a:r>
              <a:rPr lang="en-US" b="1" dirty="0"/>
              <a:t>Route of administration</a:t>
            </a:r>
            <a:r>
              <a:rPr lang="en-US" dirty="0"/>
              <a:t>: oral</a:t>
            </a:r>
          </a:p>
        </p:txBody>
      </p:sp>
    </p:spTree>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63" name="Content Placeholder 2"/>
          <p:cNvSpPr>
            <a:spLocks noGrp="1"/>
          </p:cNvSpPr>
          <p:nvPr>
            <p:ph idx="1"/>
          </p:nvPr>
        </p:nvSpPr>
        <p:spPr>
          <a:xfrm>
            <a:off x="838200" y="248356"/>
            <a:ext cx="10515600" cy="6355644"/>
          </a:xfrm>
        </p:spPr>
        <p:txBody>
          <a:bodyPr>
            <a:normAutofit lnSpcReduction="10000"/>
          </a:bodyPr>
          <a:lstStyle/>
          <a:p>
            <a:pPr marL="0" indent="0">
              <a:buNone/>
            </a:pPr>
            <a:r>
              <a:rPr lang="en-US" b="1" dirty="0"/>
              <a:t>Contraindications/Precautions </a:t>
            </a:r>
          </a:p>
          <a:p>
            <a:r>
              <a:rPr lang="en-US" dirty="0"/>
              <a:t>Use cautiously in clients with liver dysfunction</a:t>
            </a:r>
          </a:p>
          <a:p>
            <a:pPr marL="0" indent="0">
              <a:buNone/>
            </a:pPr>
            <a:endParaRPr lang="en-US" dirty="0"/>
          </a:p>
          <a:p>
            <a:pPr marL="0" indent="0">
              <a:buNone/>
            </a:pPr>
            <a:r>
              <a:rPr lang="en-US" dirty="0"/>
              <a:t> </a:t>
            </a:r>
            <a:r>
              <a:rPr lang="en-US" b="1" dirty="0"/>
              <a:t>Medication/Food Interactions </a:t>
            </a:r>
          </a:p>
          <a:p>
            <a:r>
              <a:rPr lang="en-US" dirty="0"/>
              <a:t>Zileuton and zafirlukast inhibit metabolism of warfarin (Coumadin), leading to increased warfarin levels. </a:t>
            </a:r>
          </a:p>
          <a:p>
            <a:r>
              <a:rPr lang="en-US" dirty="0"/>
              <a:t>Zileuton and Zafirlukast inhibit metabolism of theophylline, leading to increased theophylline levels.</a:t>
            </a:r>
          </a:p>
          <a:p>
            <a:pPr marL="0" indent="0">
              <a:buNone/>
            </a:pPr>
            <a:r>
              <a:rPr lang="en-US" b="1" dirty="0"/>
              <a:t> Nursing Administration </a:t>
            </a:r>
          </a:p>
          <a:p>
            <a:r>
              <a:rPr lang="en-US" dirty="0"/>
              <a:t> Advise clients to take zileuton as prescribed. Zileuton can be given with or without food. </a:t>
            </a:r>
          </a:p>
          <a:p>
            <a:r>
              <a:rPr lang="en-US" dirty="0"/>
              <a:t> Advise clients that zafirlukast should not be given with food, and to administer it 1 hr. before or 2 hr. after meals. </a:t>
            </a:r>
          </a:p>
          <a:p>
            <a:r>
              <a:rPr lang="en-US" dirty="0"/>
              <a:t> Advise clients to take Montelukast once daily at bedtime.</a:t>
            </a:r>
          </a:p>
          <a:p>
            <a:endParaRPr lang="en-US" dirty="0"/>
          </a:p>
        </p:txBody>
      </p:sp>
    </p:spTree>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64" name="Title 1"/>
          <p:cNvSpPr>
            <a:spLocks noGrp="1"/>
          </p:cNvSpPr>
          <p:nvPr>
            <p:ph type="title"/>
          </p:nvPr>
        </p:nvSpPr>
        <p:spPr/>
        <p:txBody>
          <a:bodyPr/>
          <a:lstStyle/>
          <a:p>
            <a:r>
              <a:rPr lang="en-US" dirty="0"/>
              <a:t>GIT DRUGS   ( </a:t>
            </a:r>
            <a:r>
              <a:rPr lang="en-US" b="1" dirty="0"/>
              <a:t>PEPTIC ULCER  DISEASE)</a:t>
            </a:r>
          </a:p>
        </p:txBody>
      </p:sp>
      <p:sp>
        <p:nvSpPr>
          <p:cNvPr id="1049365" name="Content Placeholder 2"/>
          <p:cNvSpPr>
            <a:spLocks noGrp="1"/>
          </p:cNvSpPr>
          <p:nvPr>
            <p:ph idx="1"/>
          </p:nvPr>
        </p:nvSpPr>
        <p:spPr/>
        <p:txBody>
          <a:bodyPr>
            <a:normAutofit fontScale="92500" lnSpcReduction="20000"/>
          </a:bodyPr>
          <a:lstStyle/>
          <a:p>
            <a:pPr marL="0" indent="0">
              <a:buNone/>
            </a:pPr>
            <a:r>
              <a:rPr lang="en-US" b="1" dirty="0"/>
              <a:t>acid peptic disease includes:</a:t>
            </a:r>
          </a:p>
          <a:p>
            <a:r>
              <a:rPr lang="en-US" dirty="0"/>
              <a:t>peptic ulcers (gastric ulcer, duodenal ulcer , NSAIDS induced ulcers)</a:t>
            </a:r>
          </a:p>
          <a:p>
            <a:r>
              <a:rPr lang="en-US" dirty="0"/>
              <a:t>gasro   oesophageal reflux disease,</a:t>
            </a:r>
          </a:p>
          <a:p>
            <a:r>
              <a:rPr lang="en-US" dirty="0"/>
              <a:t> hypersecretory states like Zollinger Ellison Syndrome (ulcerogenic tumour of the islets of Langerhans. </a:t>
            </a:r>
          </a:p>
          <a:p>
            <a:pPr marL="0" indent="0">
              <a:buNone/>
            </a:pPr>
            <a:r>
              <a:rPr lang="en-US" b="1" dirty="0"/>
              <a:t>Principles of therapy</a:t>
            </a:r>
          </a:p>
          <a:p>
            <a:pPr marL="0" indent="0">
              <a:buNone/>
            </a:pPr>
            <a:r>
              <a:rPr lang="en-US" dirty="0"/>
              <a:t>The aim of therapy is to;</a:t>
            </a:r>
          </a:p>
          <a:p>
            <a:r>
              <a:rPr lang="en-US" dirty="0"/>
              <a:t> relieve symptoms,</a:t>
            </a:r>
          </a:p>
          <a:p>
            <a:r>
              <a:rPr lang="en-US" dirty="0"/>
              <a:t> induced ulcer healing and cure in the long run  </a:t>
            </a:r>
          </a:p>
          <a:p>
            <a:r>
              <a:rPr lang="en-US" dirty="0"/>
              <a:t> Decreased risk of complications </a:t>
            </a:r>
          </a:p>
          <a:p>
            <a:r>
              <a:rPr lang="en-US" dirty="0"/>
              <a:t> Stopping reoccurrence .</a:t>
            </a:r>
          </a:p>
        </p:txBody>
      </p:sp>
    </p:spTree>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66" name="Title 1"/>
          <p:cNvSpPr>
            <a:spLocks noGrp="1"/>
          </p:cNvSpPr>
          <p:nvPr>
            <p:ph type="title"/>
          </p:nvPr>
        </p:nvSpPr>
        <p:spPr/>
        <p:txBody>
          <a:bodyPr/>
          <a:lstStyle/>
          <a:p>
            <a:r>
              <a:rPr lang="en-US" dirty="0"/>
              <a:t>Classification of agents used in treatment of peptic ulcer:</a:t>
            </a:r>
          </a:p>
        </p:txBody>
      </p:sp>
      <p:sp>
        <p:nvSpPr>
          <p:cNvPr id="1049367" name="Content Placeholder 2"/>
          <p:cNvSpPr>
            <a:spLocks noGrp="1"/>
          </p:cNvSpPr>
          <p:nvPr>
            <p:ph idx="1"/>
          </p:nvPr>
        </p:nvSpPr>
        <p:spPr/>
        <p:txBody>
          <a:bodyPr>
            <a:normAutofit fontScale="92500" lnSpcReduction="10000"/>
          </a:bodyPr>
          <a:lstStyle/>
          <a:p>
            <a:r>
              <a:rPr lang="en-US" b="1" dirty="0"/>
              <a:t>Inhibition of acid secretion</a:t>
            </a:r>
          </a:p>
          <a:p>
            <a:pPr>
              <a:buFont typeface="Wingdings" panose="05000000000000000000" pitchFamily="2" charset="2"/>
              <a:buChar char="Ø"/>
            </a:pPr>
            <a:r>
              <a:rPr lang="en-US" dirty="0"/>
              <a:t>H2 receptor agonist e.g. cimetidine, ranitidine, famotidine roxatidine.</a:t>
            </a:r>
          </a:p>
          <a:p>
            <a:pPr>
              <a:buFont typeface="Wingdings" panose="05000000000000000000" pitchFamily="2" charset="2"/>
              <a:buChar char="Ø"/>
            </a:pPr>
            <a:r>
              <a:rPr lang="en-US" dirty="0"/>
              <a:t>Proton pump inhibitors e.g. omeprazole, pantoprazole, esomeprazole, lansoprazole.</a:t>
            </a:r>
          </a:p>
          <a:p>
            <a:pPr>
              <a:buFont typeface="Wingdings" panose="05000000000000000000" pitchFamily="2" charset="2"/>
              <a:buChar char="Ø"/>
            </a:pPr>
            <a:r>
              <a:rPr lang="en-US" dirty="0"/>
              <a:t>Anticholinergics e.g. pirenzepine.</a:t>
            </a:r>
          </a:p>
          <a:p>
            <a:pPr>
              <a:buFont typeface="Wingdings" panose="05000000000000000000" pitchFamily="2" charset="2"/>
              <a:buChar char="Ø"/>
            </a:pPr>
            <a:r>
              <a:rPr lang="en-US" dirty="0"/>
              <a:t>Prostaglandin analogue e.g. misoprostol.</a:t>
            </a:r>
          </a:p>
          <a:p>
            <a:r>
              <a:rPr lang="en-US" b="1" dirty="0"/>
              <a:t>neutralization of gastric acids</a:t>
            </a:r>
          </a:p>
          <a:p>
            <a:pPr>
              <a:buFont typeface="Wingdings" panose="05000000000000000000" pitchFamily="2" charset="2"/>
              <a:buChar char="Ø"/>
            </a:pPr>
            <a:r>
              <a:rPr lang="en-US" dirty="0"/>
              <a:t>Sodium bicarbonate systemic</a:t>
            </a:r>
          </a:p>
          <a:p>
            <a:pPr>
              <a:buFont typeface="Wingdings" panose="05000000000000000000" pitchFamily="2" charset="2"/>
              <a:buChar char="Ø"/>
            </a:pPr>
            <a:r>
              <a:rPr lang="en-US" dirty="0"/>
              <a:t>Non systemic: magnesium hydroxide, aluminium hydroxide, magnesium trisilicate.</a:t>
            </a:r>
          </a:p>
        </p:txBody>
      </p:sp>
    </p:spTree>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68" name="Content Placeholder 2"/>
          <p:cNvSpPr>
            <a:spLocks noGrp="1"/>
          </p:cNvSpPr>
          <p:nvPr>
            <p:ph idx="1"/>
          </p:nvPr>
        </p:nvSpPr>
        <p:spPr>
          <a:xfrm>
            <a:off x="838200" y="270933"/>
            <a:ext cx="10515600" cy="5906030"/>
          </a:xfrm>
        </p:spPr>
        <p:txBody>
          <a:bodyPr>
            <a:normAutofit fontScale="25000" lnSpcReduction="20000"/>
          </a:bodyPr>
          <a:lstStyle/>
          <a:p>
            <a:r>
              <a:rPr lang="en-US" sz="11200" b="1" dirty="0"/>
              <a:t>Mucosal protective agents </a:t>
            </a:r>
            <a:r>
              <a:rPr lang="en-US" sz="11200" dirty="0"/>
              <a:t>e.g. sucralfate, colloidal bismuth.</a:t>
            </a:r>
          </a:p>
          <a:p>
            <a:r>
              <a:rPr lang="en-US" sz="11200" b="1" dirty="0"/>
              <a:t>Anti helicobacter pylori drugs (ANTIBIOTICS) </a:t>
            </a:r>
            <a:r>
              <a:rPr lang="en-US" sz="11200" dirty="0"/>
              <a:t>e.g. Clarithromycin, Ampicillin, Metronidazole, Tetracycline, Tinidazole </a:t>
            </a:r>
          </a:p>
          <a:p>
            <a:pPr marL="0" indent="0">
              <a:buNone/>
            </a:pPr>
            <a:r>
              <a:rPr lang="en-US" sz="11200" dirty="0"/>
              <a:t>                                     </a:t>
            </a:r>
          </a:p>
          <a:p>
            <a:pPr marL="0" indent="0">
              <a:buNone/>
            </a:pPr>
            <a:r>
              <a:rPr lang="en-US" sz="14400" dirty="0"/>
              <a:t>                           anti H. pylori drugs </a:t>
            </a:r>
          </a:p>
          <a:p>
            <a:r>
              <a:rPr lang="en-US" sz="11200" dirty="0"/>
              <a:t> Amoxicillin (Amoxil) </a:t>
            </a:r>
          </a:p>
          <a:p>
            <a:r>
              <a:rPr lang="en-US" sz="11200" dirty="0"/>
              <a:t>Bismuth (Pepto-Bismol) </a:t>
            </a:r>
          </a:p>
          <a:p>
            <a:r>
              <a:rPr lang="en-US" sz="11200" dirty="0"/>
              <a:t> Clarithromycin (Biaxin) </a:t>
            </a:r>
          </a:p>
          <a:p>
            <a:r>
              <a:rPr lang="en-US" sz="11200" dirty="0"/>
              <a:t>Metronidazole (Flagyl) </a:t>
            </a:r>
          </a:p>
          <a:p>
            <a:r>
              <a:rPr lang="en-US" sz="11200" dirty="0"/>
              <a:t> Tetracycline </a:t>
            </a:r>
          </a:p>
          <a:p>
            <a:pPr marL="0" indent="0">
              <a:buNone/>
            </a:pPr>
            <a:r>
              <a:rPr lang="en-US" sz="11200" b="1" dirty="0"/>
              <a:t>Expected Pharmacological Action </a:t>
            </a:r>
          </a:p>
          <a:p>
            <a:r>
              <a:rPr lang="en-US" sz="11200" dirty="0"/>
              <a:t> Eradication of H. pylori bacteria </a:t>
            </a:r>
          </a:p>
          <a:p>
            <a:r>
              <a:rPr lang="en-US" sz="11200" dirty="0"/>
              <a:t> Therapy should include:  Combination of 2 or 3 antibiotics for 14 days</a:t>
            </a:r>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endParaRPr lang="en-US" sz="11200" dirty="0"/>
          </a:p>
          <a:p>
            <a:pPr marL="0" indent="0">
              <a:buNone/>
            </a:pPr>
            <a:r>
              <a:rPr lang="en-US" sz="11200" dirty="0"/>
              <a:t>The disease process is only altered by the use of antibiotics. All other medications make an environment that is conducive to healing</a:t>
            </a:r>
            <a:r>
              <a:rPr lang="en-US" dirty="0"/>
              <a:t>. </a:t>
            </a:r>
          </a:p>
          <a:p>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69" name="Title 1"/>
          <p:cNvSpPr>
            <a:spLocks noGrp="1"/>
          </p:cNvSpPr>
          <p:nvPr>
            <p:ph type="title"/>
          </p:nvPr>
        </p:nvSpPr>
        <p:spPr/>
        <p:txBody>
          <a:bodyPr/>
          <a:lstStyle/>
          <a:p>
            <a:r>
              <a:rPr lang="en-US" dirty="0"/>
              <a:t>Two weeks regimen</a:t>
            </a:r>
          </a:p>
        </p:txBody>
      </p:sp>
      <p:sp>
        <p:nvSpPr>
          <p:cNvPr id="1049370" name="Content Placeholder 2"/>
          <p:cNvSpPr>
            <a:spLocks noGrp="1"/>
          </p:cNvSpPr>
          <p:nvPr>
            <p:ph idx="1"/>
          </p:nvPr>
        </p:nvSpPr>
        <p:spPr/>
        <p:txBody>
          <a:bodyPr>
            <a:normAutofit/>
          </a:bodyPr>
          <a:lstStyle/>
          <a:p>
            <a:r>
              <a:rPr lang="en-US" dirty="0"/>
              <a:t>Tetracycline 500mg QID and metronidazole 200mg BID and Bismuth sub salylicylate.</a:t>
            </a:r>
          </a:p>
          <a:p>
            <a:r>
              <a:rPr lang="en-US" dirty="0"/>
              <a:t>Amoxicillin 100mg BID and clarithromycin 500mg BID+ Lansoprazole 30mgs BID.</a:t>
            </a:r>
          </a:p>
          <a:p>
            <a:r>
              <a:rPr lang="en-US" dirty="0"/>
              <a:t>Clarithromycin 500mg TDS +Omeprazole.</a:t>
            </a:r>
          </a:p>
          <a:p>
            <a:pPr marL="0" indent="0">
              <a:buNone/>
            </a:pPr>
            <a:r>
              <a:rPr lang="en-US" b="1" dirty="0"/>
              <a:t>ONE WEEK REGIMEN</a:t>
            </a:r>
          </a:p>
          <a:p>
            <a:pPr marL="0" indent="0">
              <a:buNone/>
            </a:pPr>
            <a:r>
              <a:rPr lang="en-US" dirty="0"/>
              <a:t>Clarithromycin 250mg BID + Metronidazole 400mgs + Omeprazole 20mgs BID.</a:t>
            </a:r>
          </a:p>
          <a:p>
            <a:pPr marL="0" indent="0">
              <a:buNone/>
            </a:pPr>
            <a:r>
              <a:rPr lang="en-US" dirty="0"/>
              <a:t>Amoxicillin 500mg Bid + Clarithromycin 250mg Bid+ Omeprazole 20mg</a:t>
            </a:r>
          </a:p>
        </p:txBody>
      </p:sp>
    </p:spTree>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71" name="Title 1"/>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Histamine2 -Receptor Antagonists</a:t>
            </a:r>
            <a:endParaRPr lang="en-US" sz="3600" dirty="0"/>
          </a:p>
        </p:txBody>
      </p:sp>
      <p:sp>
        <p:nvSpPr>
          <p:cNvPr id="1049372" name="Content Placeholder 2"/>
          <p:cNvSpPr>
            <a:spLocks noGrp="1"/>
          </p:cNvSpPr>
          <p:nvPr>
            <p:ph idx="1"/>
          </p:nvPr>
        </p:nvSpPr>
        <p:spPr/>
        <p:txBody>
          <a:bodyPr/>
          <a:lstStyle/>
          <a:p>
            <a:r>
              <a:rPr lang="en-US" dirty="0"/>
              <a:t> ranitidine hydrochloride (Zantac) </a:t>
            </a:r>
          </a:p>
          <a:p>
            <a:r>
              <a:rPr lang="en-US" dirty="0"/>
              <a:t>Cimetidine (Tagamet) </a:t>
            </a:r>
          </a:p>
          <a:p>
            <a:r>
              <a:rPr lang="en-US" dirty="0"/>
              <a:t>Nizatidine (Axid) </a:t>
            </a:r>
          </a:p>
          <a:p>
            <a:r>
              <a:rPr lang="en-US" dirty="0"/>
              <a:t>Famotidine (Pepcid) </a:t>
            </a:r>
          </a:p>
          <a:p>
            <a:pPr marL="0" indent="0">
              <a:buNone/>
            </a:pPr>
            <a:r>
              <a:rPr lang="en-US" b="1" dirty="0"/>
              <a:t>Expected Pharmacological Action:  </a:t>
            </a:r>
            <a:r>
              <a:rPr lang="en-US" dirty="0"/>
              <a:t>Histamine2-receptor antagonists suppress the secretion of gastric acid by selectively blocking H2 receptors in parietal cells lining the stomach</a:t>
            </a:r>
          </a:p>
        </p:txBody>
      </p:sp>
    </p:spTree>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73" name="Content Placeholder 2"/>
          <p:cNvSpPr>
            <a:spLocks noGrp="1"/>
          </p:cNvSpPr>
          <p:nvPr>
            <p:ph idx="1"/>
          </p:nvPr>
        </p:nvSpPr>
        <p:spPr>
          <a:xfrm>
            <a:off x="838200" y="270932"/>
            <a:ext cx="10515600" cy="6333067"/>
          </a:xfrm>
        </p:spPr>
        <p:txBody>
          <a:bodyPr/>
          <a:lstStyle/>
          <a:p>
            <a:r>
              <a:rPr lang="en-US" b="1" dirty="0"/>
              <a:t>Therapeutic Uses </a:t>
            </a:r>
          </a:p>
          <a:p>
            <a:r>
              <a:rPr lang="en-US" dirty="0"/>
              <a:t>gastric and peptic ulcers,</a:t>
            </a:r>
          </a:p>
          <a:p>
            <a:r>
              <a:rPr lang="en-US" dirty="0"/>
              <a:t> gastroesophageal reflux disease (GERD), </a:t>
            </a:r>
          </a:p>
          <a:p>
            <a:r>
              <a:rPr lang="en-US" dirty="0"/>
              <a:t> hypersecretory conditions, such as Zollinger-Ellison syndrome. </a:t>
            </a:r>
          </a:p>
          <a:p>
            <a:r>
              <a:rPr lang="en-US" dirty="0"/>
              <a:t> Histamine2-receptor antagonists are used in conjunction with antibiotics to treat ulcers caused by H. pylori.</a:t>
            </a:r>
          </a:p>
          <a:p>
            <a:pPr marL="0" indent="0">
              <a:buNone/>
            </a:pPr>
            <a:r>
              <a:rPr lang="en-US" dirty="0"/>
              <a:t> </a:t>
            </a:r>
            <a:r>
              <a:rPr lang="en-US" b="1" dirty="0"/>
              <a:t>Side/Adverse Effects </a:t>
            </a:r>
          </a:p>
          <a:p>
            <a:r>
              <a:rPr lang="en-US" dirty="0"/>
              <a:t>Cimetidine may block androgen receptors, resulting in decreased libido and impotence. </a:t>
            </a:r>
          </a:p>
          <a:p>
            <a:r>
              <a:rPr lang="en-US" dirty="0"/>
              <a:t>Cimetidine may cause CNS effects (lethargy, depression, confusion)</a:t>
            </a:r>
          </a:p>
          <a:p>
            <a:r>
              <a:rPr lang="en-US" dirty="0"/>
              <a:t> Ranitidine, nizatidine, and famotidine have few adverse effects and interactions.</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US" dirty="0"/>
              <a:t>Conti.</a:t>
            </a:r>
          </a:p>
        </p:txBody>
      </p:sp>
      <p:sp>
        <p:nvSpPr>
          <p:cNvPr id="1048691" name="Content Placeholder 2"/>
          <p:cNvSpPr>
            <a:spLocks noGrp="1"/>
          </p:cNvSpPr>
          <p:nvPr>
            <p:ph idx="1"/>
          </p:nvPr>
        </p:nvSpPr>
        <p:spPr/>
        <p:txBody>
          <a:bodyPr/>
          <a:lstStyle/>
          <a:p>
            <a:pPr marL="0" indent="0">
              <a:buNone/>
            </a:pPr>
            <a:r>
              <a:rPr lang="en-US" sz="4000" b="1" dirty="0"/>
              <a:t>Synergism</a:t>
            </a:r>
          </a:p>
          <a:p>
            <a:pPr marL="0" indent="0">
              <a:buNone/>
            </a:pPr>
            <a:r>
              <a:rPr lang="en-US" dirty="0"/>
              <a:t>This can either be</a:t>
            </a:r>
          </a:p>
          <a:p>
            <a:pPr marL="0" indent="0">
              <a:buNone/>
            </a:pPr>
            <a:r>
              <a:rPr lang="en-US" b="1" dirty="0"/>
              <a:t> summation- </a:t>
            </a:r>
            <a:r>
              <a:rPr lang="en-US" dirty="0"/>
              <a:t>this occurs when the effect of two drugs having the same action are additive e.g. beta blockers plus thiazide diuretics have an additive anti hypertensive effects.</a:t>
            </a:r>
          </a:p>
          <a:p>
            <a:pPr marL="0" indent="0">
              <a:buNone/>
            </a:pPr>
            <a:r>
              <a:rPr lang="en-US" b="1" dirty="0"/>
              <a:t>Potentiating- </a:t>
            </a:r>
            <a:r>
              <a:rPr lang="en-US" dirty="0"/>
              <a:t>this means to make more powerful, occurs when the action of one drug increases the action of another. e.g trimethoprim plus sulfamethoxazole.</a:t>
            </a:r>
            <a:endParaRPr lang="en-US" b="1" dirty="0"/>
          </a:p>
        </p:txBody>
      </p:sp>
    </p:spTree>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74" name="Content Placeholder 2"/>
          <p:cNvSpPr>
            <a:spLocks noGrp="1"/>
          </p:cNvSpPr>
          <p:nvPr>
            <p:ph idx="1"/>
          </p:nvPr>
        </p:nvSpPr>
        <p:spPr>
          <a:xfrm>
            <a:off x="838200" y="248356"/>
            <a:ext cx="10515600" cy="6344355"/>
          </a:xfrm>
        </p:spPr>
        <p:txBody>
          <a:bodyPr>
            <a:normAutofit/>
          </a:bodyPr>
          <a:lstStyle/>
          <a:p>
            <a:pPr marL="0" indent="0">
              <a:buNone/>
            </a:pPr>
            <a:r>
              <a:rPr lang="en-US" b="1" dirty="0"/>
              <a:t>Contraindications/Precautions </a:t>
            </a:r>
          </a:p>
          <a:p>
            <a:r>
              <a:rPr lang="en-US" dirty="0"/>
              <a:t> These medications are Pregnancy Risk Category B </a:t>
            </a:r>
          </a:p>
          <a:p>
            <a:r>
              <a:rPr lang="en-US" dirty="0"/>
              <a:t> Use in older adults can cause antiadrenergic effects (e.g., impotence) and CNS effects (e.g., confusion). </a:t>
            </a:r>
          </a:p>
          <a:p>
            <a:r>
              <a:rPr lang="en-US" dirty="0"/>
              <a:t> H2-receptor antagonists decrease gastric acidity, which promotes bacterial colonization of the stomach and the respiratory tract. Use cautiously in clients who are at a high risk for pneumonia, such as clients with chronic obstructive pulmonary disease (COPD).</a:t>
            </a:r>
          </a:p>
          <a:p>
            <a:pPr marL="0" indent="0">
              <a:buNone/>
            </a:pPr>
            <a:r>
              <a:rPr lang="en-US" b="1" dirty="0"/>
              <a:t>Medication/Food Interactions</a:t>
            </a:r>
          </a:p>
          <a:p>
            <a:r>
              <a:rPr lang="en-US" dirty="0"/>
              <a:t> Cimetidine can inhibit medication metabolizing enzymes and thus increase the levels of warfarin, phenytoin (Dilantin), theophylline, and lidocaine.</a:t>
            </a:r>
          </a:p>
          <a:p>
            <a:r>
              <a:rPr lang="en-US" dirty="0"/>
              <a:t>Concurrent use of antacids can decrease absorption of histamine2 -receptor antagonists.</a:t>
            </a:r>
          </a:p>
        </p:txBody>
      </p:sp>
    </p:spTree>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75" name="Content Placeholder 2"/>
          <p:cNvSpPr>
            <a:spLocks noGrp="1"/>
          </p:cNvSpPr>
          <p:nvPr>
            <p:ph idx="1"/>
          </p:nvPr>
        </p:nvSpPr>
        <p:spPr>
          <a:xfrm>
            <a:off x="838200" y="316088"/>
            <a:ext cx="10515600" cy="6242755"/>
          </a:xfrm>
        </p:spPr>
        <p:txBody>
          <a:bodyPr>
            <a:normAutofit/>
          </a:bodyPr>
          <a:lstStyle/>
          <a:p>
            <a:pPr marL="0" indent="0">
              <a:buNone/>
            </a:pPr>
            <a:r>
              <a:rPr lang="en-US" b="1" dirty="0"/>
              <a:t>Nursing Administration </a:t>
            </a:r>
          </a:p>
          <a:p>
            <a:pPr marL="0" indent="0">
              <a:buNone/>
            </a:pPr>
            <a:r>
              <a:rPr lang="en-US" dirty="0"/>
              <a:t> Cimetidine, ranitidine, and famotidine can be administered IV for acute situations. </a:t>
            </a:r>
          </a:p>
          <a:p>
            <a:pPr marL="0" indent="0">
              <a:buNone/>
            </a:pPr>
            <a:r>
              <a:rPr lang="en-US" dirty="0"/>
              <a:t> Advise clients to practice good nutrition. Suggest eating six small meals rather than three large meals a day. </a:t>
            </a:r>
          </a:p>
          <a:p>
            <a:pPr marL="0" indent="0">
              <a:buNone/>
            </a:pPr>
            <a:r>
              <a:rPr lang="en-US" dirty="0"/>
              <a:t> Inform clients that adequate rest and reduction of stress may promote healing. </a:t>
            </a:r>
          </a:p>
          <a:p>
            <a:pPr marL="0" indent="0">
              <a:buNone/>
            </a:pPr>
            <a:r>
              <a:rPr lang="en-US" dirty="0"/>
              <a:t> Clients should avoid smoking, because smoking can delay healing. </a:t>
            </a:r>
          </a:p>
          <a:p>
            <a:pPr marL="0" indent="0">
              <a:buNone/>
            </a:pPr>
            <a:r>
              <a:rPr lang="en-US" dirty="0"/>
              <a:t> Encourage clients to avoid aspirin and other nonsteroidal anti-inflammatory drugs (NSAIDs) unless taking low-dose aspirin therapy for prevention of cardiovascular disease. </a:t>
            </a:r>
          </a:p>
          <a:p>
            <a:pPr marL="0" indent="0">
              <a:buNone/>
            </a:pPr>
            <a:r>
              <a:rPr lang="en-US" dirty="0"/>
              <a:t> If alcohol exacerbates symptoms, advise clients to stop drinking. </a:t>
            </a:r>
          </a:p>
          <a:p>
            <a:pPr marL="0" indent="0">
              <a:buNone/>
            </a:pPr>
            <a:r>
              <a:rPr lang="en-US" dirty="0"/>
              <a:t> </a:t>
            </a:r>
          </a:p>
        </p:txBody>
      </p:sp>
    </p:spTree>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76" name="Content Placeholder 2"/>
          <p:cNvSpPr>
            <a:spLocks noGrp="1"/>
          </p:cNvSpPr>
          <p:nvPr>
            <p:ph idx="1"/>
          </p:nvPr>
        </p:nvSpPr>
        <p:spPr>
          <a:xfrm>
            <a:off x="838200" y="383822"/>
            <a:ext cx="10515600" cy="6152445"/>
          </a:xfrm>
        </p:spPr>
        <p:txBody>
          <a:bodyPr>
            <a:normAutofit/>
          </a:bodyPr>
          <a:lstStyle/>
          <a:p>
            <a:r>
              <a:rPr lang="en-US" dirty="0">
                <a:solidFill>
                  <a:prstClr val="black"/>
                </a:solidFill>
              </a:rPr>
              <a:t>Availability of these medications OTC may discourage clients from seeking appropriate health care.</a:t>
            </a:r>
          </a:p>
          <a:p>
            <a:r>
              <a:rPr lang="en-US" dirty="0">
                <a:solidFill>
                  <a:prstClr val="black"/>
                </a:solidFill>
              </a:rPr>
              <a:t> Encourage clients to see the provider if symptoms persist. </a:t>
            </a:r>
          </a:p>
          <a:p>
            <a:r>
              <a:rPr lang="en-US" dirty="0">
                <a:solidFill>
                  <a:prstClr val="black"/>
                </a:solidFill>
              </a:rPr>
              <a:t> The medication regimen can be complex, often requiring clients to take two to three different medications for an extended period of time. Encourage clients to adhere to the medication regimen and provide support. </a:t>
            </a:r>
          </a:p>
          <a:p>
            <a:r>
              <a:rPr lang="en-US" dirty="0">
                <a:solidFill>
                  <a:prstClr val="black"/>
                </a:solidFill>
              </a:rPr>
              <a:t> Ranitidine can be taken with or without food</a:t>
            </a:r>
            <a:endParaRPr lang="en-US" dirty="0"/>
          </a:p>
        </p:txBody>
      </p:sp>
    </p:spTree>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77" name="Title 1"/>
          <p:cNvSpPr>
            <a:spLocks noGrp="1"/>
          </p:cNvSpPr>
          <p:nvPr>
            <p:ph type="title"/>
          </p:nvPr>
        </p:nvSpPr>
        <p:spPr/>
        <p:txBody>
          <a:bodyPr>
            <a:normAutofit/>
          </a:bodyPr>
          <a:lstStyle/>
          <a:p>
            <a:r>
              <a:rPr lang="en-US" sz="3600" dirty="0">
                <a:solidFill>
                  <a:prstClr val="black"/>
                </a:solidFill>
                <a:latin typeface="Calibri" panose="020F0502020204030204"/>
                <a:ea typeface="+mn-ea"/>
                <a:cs typeface="+mn-cs"/>
              </a:rPr>
              <a:t>Proton Pump Inhibitor</a:t>
            </a:r>
            <a:endParaRPr lang="en-US" sz="3600" dirty="0"/>
          </a:p>
        </p:txBody>
      </p:sp>
      <p:sp>
        <p:nvSpPr>
          <p:cNvPr id="1049378" name="Content Placeholder 2"/>
          <p:cNvSpPr>
            <a:spLocks noGrp="1"/>
          </p:cNvSpPr>
          <p:nvPr>
            <p:ph idx="1"/>
          </p:nvPr>
        </p:nvSpPr>
        <p:spPr/>
        <p:txBody>
          <a:bodyPr>
            <a:normAutofit lnSpcReduction="10000"/>
          </a:bodyPr>
          <a:lstStyle/>
          <a:p>
            <a:r>
              <a:rPr lang="en-US" dirty="0"/>
              <a:t>omeprazole (Prilosec) </a:t>
            </a:r>
          </a:p>
          <a:p>
            <a:r>
              <a:rPr lang="en-US" dirty="0"/>
              <a:t>Pantoprazole (Protonix) </a:t>
            </a:r>
          </a:p>
          <a:p>
            <a:r>
              <a:rPr lang="en-US" dirty="0"/>
              <a:t> Lansoprazole (</a:t>
            </a:r>
            <a:r>
              <a:rPr lang="en-US" dirty="0" err="1"/>
              <a:t>Prevacid</a:t>
            </a:r>
            <a:r>
              <a:rPr lang="en-US" dirty="0"/>
              <a:t>) </a:t>
            </a:r>
          </a:p>
          <a:p>
            <a:r>
              <a:rPr lang="en-US" dirty="0"/>
              <a:t>Rabeprazole sodium (</a:t>
            </a:r>
            <a:r>
              <a:rPr lang="en-US" dirty="0" err="1"/>
              <a:t>AcipHex</a:t>
            </a:r>
            <a:r>
              <a:rPr lang="en-US" dirty="0"/>
              <a:t>) </a:t>
            </a:r>
          </a:p>
          <a:p>
            <a:r>
              <a:rPr lang="en-US" dirty="0"/>
              <a:t> Esomeprazole (Nexium)</a:t>
            </a:r>
          </a:p>
          <a:p>
            <a:pPr marL="0" indent="0">
              <a:buNone/>
            </a:pPr>
            <a:r>
              <a:rPr lang="en-US" b="1" dirty="0"/>
              <a:t>Expected Pharmacological Action </a:t>
            </a:r>
          </a:p>
          <a:p>
            <a:r>
              <a:rPr lang="en-US" dirty="0"/>
              <a:t> Proton pump inhibitors reduce gastric acid secretion by irreversibly inhibiting the enzyme that produces gastric acid. </a:t>
            </a:r>
          </a:p>
          <a:p>
            <a:r>
              <a:rPr lang="en-US" dirty="0"/>
              <a:t>Proton pump inhibitors reduce basal and stimulated acid production.</a:t>
            </a:r>
          </a:p>
        </p:txBody>
      </p:sp>
    </p:spTree>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79" name="Content Placeholder 2"/>
          <p:cNvSpPr>
            <a:spLocks noGrp="1"/>
          </p:cNvSpPr>
          <p:nvPr>
            <p:ph idx="1"/>
          </p:nvPr>
        </p:nvSpPr>
        <p:spPr>
          <a:xfrm>
            <a:off x="488244" y="301625"/>
            <a:ext cx="10515600" cy="6291086"/>
          </a:xfrm>
        </p:spPr>
        <p:txBody>
          <a:bodyPr>
            <a:normAutofit/>
          </a:bodyPr>
          <a:lstStyle/>
          <a:p>
            <a:pPr marL="0" indent="0">
              <a:buNone/>
            </a:pPr>
            <a:r>
              <a:rPr lang="en-US" dirty="0"/>
              <a:t> </a:t>
            </a:r>
            <a:r>
              <a:rPr lang="en-US" b="1" dirty="0"/>
              <a:t>Therapeutic uses </a:t>
            </a:r>
          </a:p>
          <a:p>
            <a:r>
              <a:rPr lang="en-US" dirty="0"/>
              <a:t>gastric and peptic ulcers,</a:t>
            </a:r>
          </a:p>
          <a:p>
            <a:r>
              <a:rPr lang="en-US" dirty="0"/>
              <a:t>GERD, </a:t>
            </a:r>
          </a:p>
          <a:p>
            <a:r>
              <a:rPr lang="en-US" dirty="0"/>
              <a:t>hypersecretory conditions such as Zollinger-Ellison syndrome.</a:t>
            </a:r>
          </a:p>
          <a:p>
            <a:pPr marL="0" indent="0">
              <a:buNone/>
            </a:pPr>
            <a:r>
              <a:rPr lang="en-US" b="1" dirty="0"/>
              <a:t> Complications </a:t>
            </a:r>
            <a:endParaRPr lang="en-US" dirty="0"/>
          </a:p>
          <a:p>
            <a:r>
              <a:rPr lang="en-US" dirty="0"/>
              <a:t>Insignificant side effects and adverse effects with short-term treatment </a:t>
            </a:r>
          </a:p>
          <a:p>
            <a:r>
              <a:rPr lang="en-US" dirty="0"/>
              <a:t> Low incidence of headache, diarrhea, and nausea/vomiting</a:t>
            </a:r>
          </a:p>
        </p:txBody>
      </p:sp>
    </p:spTree>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80" name="Content Placeholder 2"/>
          <p:cNvSpPr>
            <a:spLocks noGrp="1"/>
          </p:cNvSpPr>
          <p:nvPr>
            <p:ph idx="1"/>
          </p:nvPr>
        </p:nvSpPr>
        <p:spPr>
          <a:xfrm>
            <a:off x="646289" y="246185"/>
            <a:ext cx="10515600" cy="6386037"/>
          </a:xfrm>
        </p:spPr>
        <p:txBody>
          <a:bodyPr>
            <a:normAutofit/>
          </a:bodyPr>
          <a:lstStyle/>
          <a:p>
            <a:pPr lvl="0"/>
            <a:r>
              <a:rPr lang="en-US" b="1" dirty="0">
                <a:solidFill>
                  <a:prstClr val="black"/>
                </a:solidFill>
              </a:rPr>
              <a:t>Contraindications/Precautions </a:t>
            </a:r>
          </a:p>
          <a:p>
            <a:pPr lvl="0"/>
            <a:r>
              <a:rPr lang="en-US" dirty="0">
                <a:solidFill>
                  <a:prstClr val="black"/>
                </a:solidFill>
              </a:rPr>
              <a:t> These medications are Pregnancy Risk Category C. </a:t>
            </a:r>
          </a:p>
          <a:p>
            <a:pPr lvl="0"/>
            <a:r>
              <a:rPr lang="en-US" dirty="0">
                <a:solidFill>
                  <a:prstClr val="black"/>
                </a:solidFill>
              </a:rPr>
              <a:t> Use cautiously with children and women who are breastfeeding. </a:t>
            </a:r>
          </a:p>
          <a:p>
            <a:pPr lvl="0"/>
            <a:r>
              <a:rPr lang="en-US" dirty="0">
                <a:solidFill>
                  <a:prstClr val="black"/>
                </a:solidFill>
              </a:rPr>
              <a:t>Contraindicated for clients hypersensitive to medication </a:t>
            </a:r>
          </a:p>
          <a:p>
            <a:pPr lvl="0"/>
            <a:r>
              <a:rPr lang="en-US" dirty="0">
                <a:solidFill>
                  <a:prstClr val="black"/>
                </a:solidFill>
              </a:rPr>
              <a:t> These medications increase the risk for pneumonia. Omeprazole decreases gastric acid pH, which promotes bacterial colonization of the stomach and the respiratory tract. Use cautiously in clients at high risk for pneumonia, such as clients with COPD. </a:t>
            </a:r>
          </a:p>
          <a:p>
            <a:pPr lvl="0"/>
            <a:r>
              <a:rPr lang="en-US" dirty="0">
                <a:solidFill>
                  <a:prstClr val="black"/>
                </a:solidFill>
              </a:rPr>
              <a:t> Long-term use of proton pump inhibitors increases the risk of gastric cancer and osteoporosis.</a:t>
            </a:r>
          </a:p>
          <a:p>
            <a:endParaRPr lang="en-US" dirty="0"/>
          </a:p>
        </p:txBody>
      </p:sp>
    </p:spTree>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81" name="Content Placeholder 2"/>
          <p:cNvSpPr>
            <a:spLocks noGrp="1"/>
          </p:cNvSpPr>
          <p:nvPr>
            <p:ph idx="1"/>
          </p:nvPr>
        </p:nvSpPr>
        <p:spPr>
          <a:xfrm>
            <a:off x="838200" y="328246"/>
            <a:ext cx="10515600" cy="6271846"/>
          </a:xfrm>
        </p:spPr>
        <p:txBody>
          <a:bodyPr>
            <a:normAutofit lnSpcReduction="10000"/>
          </a:bodyPr>
          <a:lstStyle/>
          <a:p>
            <a:r>
              <a:rPr lang="en-US" b="1" dirty="0"/>
              <a:t>Medication/Food Interactions </a:t>
            </a:r>
          </a:p>
          <a:p>
            <a:r>
              <a:rPr lang="en-US" dirty="0"/>
              <a:t>Digoxin (Lanoxin) levels may be increased when used concurrently with omeprazole. </a:t>
            </a:r>
          </a:p>
          <a:p>
            <a:r>
              <a:rPr lang="en-US" dirty="0"/>
              <a:t> Monitor digoxin levels carefully if prescribed concurrently. </a:t>
            </a:r>
          </a:p>
          <a:p>
            <a:r>
              <a:rPr lang="en-US" dirty="0"/>
              <a:t>Absorption of ketoconazole (formerly Nizoral), itraconazole (Sporanox), and atazanavir (Reyataz) is extremely decreased when taken concurrently with proton pump inhibitors.</a:t>
            </a:r>
          </a:p>
          <a:p>
            <a:pPr marL="0" indent="0">
              <a:buNone/>
            </a:pPr>
            <a:r>
              <a:rPr lang="en-US" dirty="0"/>
              <a:t> </a:t>
            </a:r>
            <a:r>
              <a:rPr lang="en-US" b="1" dirty="0"/>
              <a:t>Nursing Administration </a:t>
            </a:r>
          </a:p>
          <a:p>
            <a:r>
              <a:rPr lang="en-US" dirty="0"/>
              <a:t> Do not crush, chew, or break sustained-release capsules. </a:t>
            </a:r>
          </a:p>
          <a:p>
            <a:r>
              <a:rPr lang="en-US" dirty="0"/>
              <a:t> Clients may sprinkle the contents of the capsule over food to facilitate swallowing. </a:t>
            </a:r>
          </a:p>
          <a:p>
            <a:r>
              <a:rPr lang="en-US" dirty="0"/>
              <a:t> Clients should take omeprazole once a day prior to eating in the morning. </a:t>
            </a:r>
          </a:p>
          <a:p>
            <a:r>
              <a:rPr lang="en-US" dirty="0"/>
              <a:t> Encourage clients to avoid alcohol and irritating medications such as NSAIDs. </a:t>
            </a:r>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82" name="Content Placeholder 2"/>
          <p:cNvSpPr>
            <a:spLocks noGrp="1"/>
          </p:cNvSpPr>
          <p:nvPr>
            <p:ph idx="1"/>
          </p:nvPr>
        </p:nvSpPr>
        <p:spPr>
          <a:xfrm>
            <a:off x="838200" y="316523"/>
            <a:ext cx="10515600" cy="6271846"/>
          </a:xfrm>
        </p:spPr>
        <p:txBody>
          <a:bodyPr>
            <a:normAutofit lnSpcReduction="10000"/>
          </a:bodyPr>
          <a:lstStyle/>
          <a:p>
            <a:r>
              <a:rPr lang="en-US" dirty="0">
                <a:solidFill>
                  <a:prstClr val="black"/>
                </a:solidFill>
              </a:rPr>
              <a:t>Active ulcers should be treated for 4 to 6 weeks. </a:t>
            </a:r>
          </a:p>
          <a:p>
            <a:r>
              <a:rPr lang="en-US" dirty="0">
                <a:solidFill>
                  <a:prstClr val="black"/>
                </a:solidFill>
              </a:rPr>
              <a:t> </a:t>
            </a:r>
            <a:r>
              <a:rPr lang="en-US" b="1" dirty="0">
                <a:solidFill>
                  <a:prstClr val="black"/>
                </a:solidFill>
              </a:rPr>
              <a:t>Pantoprazole (Protonix) </a:t>
            </a:r>
            <a:r>
              <a:rPr lang="en-US" dirty="0">
                <a:solidFill>
                  <a:prstClr val="black"/>
                </a:solidFill>
              </a:rPr>
              <a:t>can be administered to clients intravenously. In addition to low incidence of headache and diarrhea, there may be irritation at the injection site leading to thrombophlebitis. Monitor the client’s IV site for signs of inflammation (redness, swelling, local pain) and change the IV site if indicated. </a:t>
            </a:r>
          </a:p>
          <a:p>
            <a:r>
              <a:rPr lang="en-US" dirty="0">
                <a:solidFill>
                  <a:prstClr val="black"/>
                </a:solidFill>
              </a:rPr>
              <a:t> Teach clients to notify the provider for any sign of obvious or occult GI bleeding such as coffee-ground emesis.</a:t>
            </a:r>
          </a:p>
          <a:p>
            <a:pPr marL="0" indent="0">
              <a:buNone/>
            </a:pPr>
            <a:r>
              <a:rPr lang="en-US" dirty="0">
                <a:solidFill>
                  <a:prstClr val="black"/>
                </a:solidFill>
              </a:rPr>
              <a:t>                                       </a:t>
            </a:r>
            <a:r>
              <a:rPr lang="en-US" b="1" dirty="0">
                <a:solidFill>
                  <a:prstClr val="black"/>
                </a:solidFill>
              </a:rPr>
              <a:t>ANTICHOLINERGICS</a:t>
            </a:r>
          </a:p>
          <a:p>
            <a:pPr marL="0" indent="0">
              <a:buNone/>
            </a:pPr>
            <a:r>
              <a:rPr lang="en-US" b="1" dirty="0"/>
              <a:t>Piperazine :</a:t>
            </a:r>
            <a:r>
              <a:rPr lang="en-US" dirty="0"/>
              <a:t> </a:t>
            </a:r>
          </a:p>
          <a:p>
            <a:r>
              <a:rPr lang="en-US" dirty="0"/>
              <a:t>it is a selective M1 receptor blocker</a:t>
            </a:r>
          </a:p>
          <a:p>
            <a:r>
              <a:rPr lang="en-US" dirty="0"/>
              <a:t>Produces less effects.</a:t>
            </a:r>
          </a:p>
          <a:p>
            <a:r>
              <a:rPr lang="en-US" dirty="0"/>
              <a:t>Reduces acid secretion by 40 to fifty percent</a:t>
            </a:r>
          </a:p>
          <a:p>
            <a:r>
              <a:rPr lang="en-US" dirty="0"/>
              <a:t>Has a small therapeutic window</a:t>
            </a:r>
          </a:p>
        </p:txBody>
      </p:sp>
    </p:spTree>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83" name="Title 1"/>
          <p:cNvSpPr>
            <a:spLocks noGrp="1"/>
          </p:cNvSpPr>
          <p:nvPr>
            <p:ph type="title"/>
          </p:nvPr>
        </p:nvSpPr>
        <p:spPr/>
        <p:txBody>
          <a:bodyPr/>
          <a:lstStyle/>
          <a:p>
            <a:r>
              <a:rPr lang="en-US" b="1" dirty="0"/>
              <a:t>Prostaglandins analogue</a:t>
            </a:r>
          </a:p>
        </p:txBody>
      </p:sp>
      <p:sp>
        <p:nvSpPr>
          <p:cNvPr id="1049384" name="Content Placeholder 2"/>
          <p:cNvSpPr>
            <a:spLocks noGrp="1"/>
          </p:cNvSpPr>
          <p:nvPr>
            <p:ph idx="1"/>
          </p:nvPr>
        </p:nvSpPr>
        <p:spPr/>
        <p:txBody>
          <a:bodyPr/>
          <a:lstStyle/>
          <a:p>
            <a:r>
              <a:rPr lang="en-US" dirty="0"/>
              <a:t>They have o cytoprotective role by inhibiting acid secretion by increasing mucus and bicarbonate secretion.</a:t>
            </a:r>
          </a:p>
          <a:p>
            <a:r>
              <a:rPr lang="en-US" dirty="0"/>
              <a:t>Inhibit gastrin secretion and increase mucosal blood flow.</a:t>
            </a:r>
            <a:r>
              <a:rPr lang="en-US" b="1" dirty="0">
                <a:solidFill>
                  <a:prstClr val="black"/>
                </a:solidFill>
              </a:rPr>
              <a:t> </a:t>
            </a:r>
            <a:r>
              <a:rPr lang="en-US" sz="4000" b="1" dirty="0">
                <a:solidFill>
                  <a:prstClr val="black"/>
                </a:solidFill>
              </a:rPr>
              <a:t>misoprostol</a:t>
            </a:r>
            <a:endParaRPr lang="en-US" sz="4000" dirty="0"/>
          </a:p>
          <a:p>
            <a:r>
              <a:rPr lang="en-US" b="1" dirty="0"/>
              <a:t> </a:t>
            </a:r>
            <a:r>
              <a:rPr lang="en-US" dirty="0"/>
              <a:t>a synthetic pge1 analogue and inhibits acid output.</a:t>
            </a:r>
          </a:p>
          <a:p>
            <a:r>
              <a:rPr lang="en-US" dirty="0"/>
              <a:t>ulcer heal in 4 to six weeks but relieving pain</a:t>
            </a:r>
          </a:p>
          <a:p>
            <a:pPr marL="0" indent="0">
              <a:buNone/>
            </a:pPr>
            <a:r>
              <a:rPr lang="en-US" b="1" dirty="0"/>
              <a:t>Therapeutic Use</a:t>
            </a:r>
          </a:p>
          <a:p>
            <a:pPr marL="0" indent="0">
              <a:buNone/>
            </a:pPr>
            <a:r>
              <a:rPr lang="en-US" dirty="0"/>
              <a:t>prevent ulceration and  bleeding induced by NSAIDS</a:t>
            </a:r>
          </a:p>
        </p:txBody>
      </p:sp>
    </p:spTree>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85" name="Title 1"/>
          <p:cNvSpPr>
            <a:spLocks noGrp="1"/>
          </p:cNvSpPr>
          <p:nvPr>
            <p:ph type="title"/>
          </p:nvPr>
        </p:nvSpPr>
        <p:spPr/>
        <p:txBody>
          <a:bodyPr/>
          <a:lstStyle/>
          <a:p>
            <a:r>
              <a:rPr lang="en-US" dirty="0"/>
              <a:t/>
            </a:r>
            <a:br>
              <a:rPr lang="en-US" dirty="0"/>
            </a:br>
            <a:r>
              <a:rPr lang="en-US" dirty="0"/>
              <a:t>                           </a:t>
            </a:r>
            <a:r>
              <a:rPr lang="en-US" sz="2800" dirty="0">
                <a:solidFill>
                  <a:prstClr val="black"/>
                </a:solidFill>
                <a:latin typeface="Calibri" panose="020F0502020204030204"/>
                <a:ea typeface="+mn-ea"/>
                <a:cs typeface="+mn-cs"/>
              </a:rPr>
              <a:t>MUCOSAL PROTECTANT</a:t>
            </a:r>
            <a:endParaRPr lang="en-US" dirty="0"/>
          </a:p>
        </p:txBody>
      </p:sp>
      <p:sp>
        <p:nvSpPr>
          <p:cNvPr id="1049386" name="Content Placeholder 2"/>
          <p:cNvSpPr>
            <a:spLocks noGrp="1"/>
          </p:cNvSpPr>
          <p:nvPr>
            <p:ph idx="1"/>
          </p:nvPr>
        </p:nvSpPr>
        <p:spPr/>
        <p:txBody>
          <a:bodyPr>
            <a:normAutofit fontScale="92500" lnSpcReduction="20000"/>
          </a:bodyPr>
          <a:lstStyle/>
          <a:p>
            <a:pPr marL="0" indent="0">
              <a:buNone/>
            </a:pPr>
            <a:r>
              <a:rPr lang="en-US" dirty="0"/>
              <a:t>  </a:t>
            </a:r>
            <a:r>
              <a:rPr lang="en-US" b="1" dirty="0"/>
              <a:t>sucralfate (Carafate) </a:t>
            </a:r>
          </a:p>
          <a:p>
            <a:pPr marL="0" indent="0">
              <a:buNone/>
            </a:pPr>
            <a:r>
              <a:rPr lang="en-US" b="1" dirty="0"/>
              <a:t>Expected Pharmacological Action </a:t>
            </a:r>
          </a:p>
          <a:p>
            <a:pPr marL="0" indent="0">
              <a:buNone/>
            </a:pPr>
            <a:r>
              <a:rPr lang="en-US" dirty="0"/>
              <a:t> The acidic environment of the stomach and duodenum changes sucralfate into a thick substance that adheres to an ulcer. This protects the ulcer from further injury that may be caused by acid and pepsin. </a:t>
            </a:r>
          </a:p>
          <a:p>
            <a:pPr marL="0" indent="0">
              <a:buNone/>
            </a:pPr>
            <a:r>
              <a:rPr lang="en-US" dirty="0"/>
              <a:t>This viscous substance can stick to the ulcer for up to 6 hr. </a:t>
            </a:r>
          </a:p>
          <a:p>
            <a:pPr marL="0" indent="0">
              <a:buNone/>
            </a:pPr>
            <a:r>
              <a:rPr lang="en-US" dirty="0"/>
              <a:t> </a:t>
            </a:r>
            <a:r>
              <a:rPr lang="en-US" b="1" dirty="0"/>
              <a:t>Therapeutic Uses </a:t>
            </a:r>
          </a:p>
          <a:p>
            <a:r>
              <a:rPr lang="en-US" dirty="0"/>
              <a:t> promotes healing of duodenal and gastric ulcers</a:t>
            </a:r>
          </a:p>
          <a:p>
            <a:r>
              <a:rPr lang="en-US" dirty="0"/>
              <a:t>Poorly absorbed systemically, not  used frequently due to a large doses.</a:t>
            </a:r>
          </a:p>
          <a:p>
            <a:r>
              <a:rPr lang="en-US" dirty="0"/>
              <a:t>Should not be used with antacids, H2 Antagonist, PPIs as it is dependent on gastric PH.</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en-US" b="1" dirty="0"/>
              <a:t>antagonism</a:t>
            </a:r>
          </a:p>
        </p:txBody>
      </p:sp>
      <p:sp>
        <p:nvSpPr>
          <p:cNvPr id="1048693" name="Content Placeholder 2"/>
          <p:cNvSpPr>
            <a:spLocks noGrp="1"/>
          </p:cNvSpPr>
          <p:nvPr>
            <p:ph idx="1"/>
          </p:nvPr>
        </p:nvSpPr>
        <p:spPr/>
        <p:txBody>
          <a:bodyPr>
            <a:normAutofit fontScale="96429"/>
          </a:bodyPr>
          <a:lstStyle/>
          <a:p>
            <a:pPr lvl="0"/>
            <a:r>
              <a:rPr lang="en-US" b="1" dirty="0">
                <a:solidFill>
                  <a:prstClr val="black"/>
                </a:solidFill>
              </a:rPr>
              <a:t>Agonist</a:t>
            </a:r>
            <a:r>
              <a:rPr lang="en-US" dirty="0">
                <a:solidFill>
                  <a:prstClr val="black"/>
                </a:solidFill>
              </a:rPr>
              <a:t>- drug binds to a receptor there is a response.</a:t>
            </a:r>
          </a:p>
          <a:p>
            <a:pPr lvl="0"/>
            <a:r>
              <a:rPr lang="en-US" b="1" dirty="0">
                <a:solidFill>
                  <a:prstClr val="black"/>
                </a:solidFill>
              </a:rPr>
              <a:t>Antagonist</a:t>
            </a:r>
            <a:r>
              <a:rPr lang="en-US" dirty="0">
                <a:solidFill>
                  <a:prstClr val="black"/>
                </a:solidFill>
              </a:rPr>
              <a:t>-drug binds to a receptor-no response, prevents binding of agonist(alpha </a:t>
            </a:r>
            <a:r>
              <a:rPr lang="en-US" i="1" dirty="0">
                <a:solidFill>
                  <a:prstClr val="black"/>
                </a:solidFill>
              </a:rPr>
              <a:t>and</a:t>
            </a:r>
            <a:r>
              <a:rPr lang="en-US" dirty="0">
                <a:solidFill>
                  <a:prstClr val="black"/>
                </a:solidFill>
              </a:rPr>
              <a:t> beta blockers)</a:t>
            </a:r>
          </a:p>
          <a:p>
            <a:pPr lvl="0"/>
            <a:r>
              <a:rPr lang="en-US" b="1" dirty="0">
                <a:solidFill>
                  <a:prstClr val="black"/>
                </a:solidFill>
              </a:rPr>
              <a:t>Partial agonist-a </a:t>
            </a:r>
            <a:r>
              <a:rPr lang="en-US" dirty="0">
                <a:solidFill>
                  <a:prstClr val="black"/>
                </a:solidFill>
              </a:rPr>
              <a:t>drug that is able to both stimulate and block at receptor.</a:t>
            </a:r>
          </a:p>
          <a:p>
            <a:pPr lvl="0"/>
            <a:r>
              <a:rPr lang="en-US" b="1" dirty="0">
                <a:solidFill>
                  <a:prstClr val="black"/>
                </a:solidFill>
              </a:rPr>
              <a:t>Antagonism-</a:t>
            </a:r>
            <a:r>
              <a:rPr lang="en-US" dirty="0">
                <a:solidFill>
                  <a:prstClr val="black"/>
                </a:solidFill>
              </a:rPr>
              <a:t> occurs when two or more drugs oppose the action of one another producing opposite pharmacodynamic effects e.g.</a:t>
            </a:r>
          </a:p>
          <a:p>
            <a:pPr marL="0" lvl="0" indent="0">
              <a:buNone/>
            </a:pPr>
            <a:r>
              <a:rPr lang="en-US" dirty="0">
                <a:solidFill>
                  <a:prstClr val="black"/>
                </a:solidFill>
              </a:rPr>
              <a:t>Antacids and tetracycline form a complex which is excreted in feaces chemical antagonism.</a:t>
            </a:r>
          </a:p>
          <a:p>
            <a:endParaRPr lang="en-US" dirty="0"/>
          </a:p>
        </p:txBody>
      </p:sp>
    </p:spTree>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87" name="Title 1"/>
          <p:cNvSpPr>
            <a:spLocks noGrp="1"/>
          </p:cNvSpPr>
          <p:nvPr>
            <p:ph type="title"/>
          </p:nvPr>
        </p:nvSpPr>
        <p:spPr/>
        <p:txBody>
          <a:bodyPr/>
          <a:lstStyle/>
          <a:p>
            <a:r>
              <a:rPr lang="en-US" dirty="0"/>
              <a:t>colloidal bismuth compounds</a:t>
            </a:r>
          </a:p>
        </p:txBody>
      </p:sp>
      <p:sp>
        <p:nvSpPr>
          <p:cNvPr id="1049388" name="Content Placeholder 2"/>
          <p:cNvSpPr>
            <a:spLocks noGrp="1"/>
          </p:cNvSpPr>
          <p:nvPr>
            <p:ph idx="1"/>
          </p:nvPr>
        </p:nvSpPr>
        <p:spPr/>
        <p:txBody>
          <a:bodyPr/>
          <a:lstStyle/>
          <a:p>
            <a:r>
              <a:rPr lang="en-US" dirty="0"/>
              <a:t>promote healing of duodenal and gastric ulcers.</a:t>
            </a:r>
          </a:p>
          <a:p>
            <a:r>
              <a:rPr lang="en-US" dirty="0"/>
              <a:t>Act by binding to an ulcer, denaturing the protein and creating a physical barrier.</a:t>
            </a:r>
          </a:p>
          <a:p>
            <a:r>
              <a:rPr lang="en-US" dirty="0"/>
              <a:t>Inhibition of pepsin, activation of mucous production, increase of prostaglandins.</a:t>
            </a:r>
          </a:p>
          <a:p>
            <a:r>
              <a:rPr lang="en-US" dirty="0"/>
              <a:t>It is effective in healing of duodenal and gastric ulcers.</a:t>
            </a:r>
          </a:p>
          <a:p>
            <a:r>
              <a:rPr lang="en-US" dirty="0"/>
              <a:t>Effective in non ulcer gastritis, caused by </a:t>
            </a:r>
            <a:r>
              <a:rPr lang="en-US" dirty="0" err="1"/>
              <a:t>H.pylori</a:t>
            </a:r>
            <a:endParaRPr lang="en-US" dirty="0"/>
          </a:p>
          <a:p>
            <a:pPr>
              <a:buFont typeface="Wingdings" panose="05000000000000000000" pitchFamily="2" charset="2"/>
              <a:buChar char="Ø"/>
            </a:pPr>
            <a:endParaRPr lang="en-US" dirty="0"/>
          </a:p>
        </p:txBody>
      </p:sp>
    </p:spTree>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89" name="Title 1"/>
          <p:cNvSpPr>
            <a:spLocks noGrp="1"/>
          </p:cNvSpPr>
          <p:nvPr>
            <p:ph type="title"/>
          </p:nvPr>
        </p:nvSpPr>
        <p:spPr/>
        <p:txBody>
          <a:bodyPr/>
          <a:lstStyle/>
          <a:p>
            <a:r>
              <a:rPr lang="en-US" b="1" dirty="0"/>
              <a:t>considerations</a:t>
            </a:r>
          </a:p>
        </p:txBody>
      </p:sp>
      <p:sp>
        <p:nvSpPr>
          <p:cNvPr id="1049390" name="Content Placeholder 2"/>
          <p:cNvSpPr>
            <a:spLocks noGrp="1"/>
          </p:cNvSpPr>
          <p:nvPr>
            <p:ph idx="1"/>
          </p:nvPr>
        </p:nvSpPr>
        <p:spPr/>
        <p:txBody>
          <a:bodyPr/>
          <a:lstStyle/>
          <a:p>
            <a:r>
              <a:rPr lang="en-US" dirty="0"/>
              <a:t> take before meals and at bed time for 4 to 8 weeks.</a:t>
            </a:r>
          </a:p>
          <a:p>
            <a:r>
              <a:rPr lang="en-US" dirty="0"/>
              <a:t>Poor acceptance due to blackening of tongue, dentures and stool</a:t>
            </a:r>
          </a:p>
          <a:p>
            <a:r>
              <a:rPr lang="en-US" dirty="0"/>
              <a:t> inconvenience of dosing used as a regimen of multiple therapy for H.Pylori not used alone.</a:t>
            </a:r>
          </a:p>
        </p:txBody>
      </p:sp>
    </p:spTree>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91" name="Title 1"/>
          <p:cNvSpPr>
            <a:spLocks noGrp="1"/>
          </p:cNvSpPr>
          <p:nvPr>
            <p:ph type="title"/>
          </p:nvPr>
        </p:nvSpPr>
        <p:spPr>
          <a:xfrm>
            <a:off x="838200" y="365125"/>
            <a:ext cx="10515600" cy="959583"/>
          </a:xfrm>
        </p:spPr>
        <p:txBody>
          <a:bodyPr/>
          <a:lstStyle/>
          <a:p>
            <a:r>
              <a:rPr lang="en-US" b="1" dirty="0"/>
              <a:t>LAXATIVES</a:t>
            </a:r>
          </a:p>
        </p:txBody>
      </p:sp>
      <p:sp>
        <p:nvSpPr>
          <p:cNvPr id="1049392" name="Content Placeholder 2"/>
          <p:cNvSpPr>
            <a:spLocks noGrp="1"/>
          </p:cNvSpPr>
          <p:nvPr>
            <p:ph idx="1"/>
          </p:nvPr>
        </p:nvSpPr>
        <p:spPr>
          <a:xfrm>
            <a:off x="838200" y="1207477"/>
            <a:ext cx="10515600" cy="4969486"/>
          </a:xfrm>
        </p:spPr>
        <p:txBody>
          <a:bodyPr>
            <a:normAutofit/>
          </a:bodyPr>
          <a:lstStyle/>
          <a:p>
            <a:pPr marL="0" indent="0">
              <a:buNone/>
            </a:pPr>
            <a:r>
              <a:rPr lang="en-US" dirty="0"/>
              <a:t>This are drugs </a:t>
            </a:r>
            <a:r>
              <a:rPr lang="en-US" dirty="0" err="1"/>
              <a:t>tha</a:t>
            </a:r>
            <a:r>
              <a:rPr lang="en-US" dirty="0"/>
              <a:t> promote </a:t>
            </a:r>
            <a:r>
              <a:rPr lang="en-US" dirty="0" err="1"/>
              <a:t>deafacation</a:t>
            </a:r>
            <a:endParaRPr lang="en-US" dirty="0"/>
          </a:p>
          <a:p>
            <a:pPr marL="0" indent="0">
              <a:buNone/>
            </a:pPr>
            <a:r>
              <a:rPr lang="en-US" dirty="0"/>
              <a:t>    *laxatives; mild action</a:t>
            </a:r>
          </a:p>
          <a:p>
            <a:pPr marL="0" indent="0">
              <a:buNone/>
            </a:pPr>
            <a:r>
              <a:rPr lang="en-US" dirty="0"/>
              <a:t>    *Purgative; strong action</a:t>
            </a:r>
          </a:p>
          <a:p>
            <a:pPr marL="0" indent="0">
              <a:buNone/>
            </a:pPr>
            <a:r>
              <a:rPr lang="en-US" dirty="0"/>
              <a:t>    *Classification</a:t>
            </a:r>
          </a:p>
          <a:p>
            <a:pPr marL="0" indent="0">
              <a:buNone/>
            </a:pPr>
            <a:r>
              <a:rPr lang="en-US" b="1" dirty="0"/>
              <a:t>Bulk forming purgatives</a:t>
            </a:r>
          </a:p>
          <a:p>
            <a:pPr>
              <a:buFont typeface="Wingdings" panose="05000000000000000000" pitchFamily="2" charset="2"/>
              <a:buChar char="Ø"/>
            </a:pPr>
            <a:r>
              <a:rPr lang="en-US" dirty="0"/>
              <a:t>Magnesium sulphate, magnesium hydroxide, sodium phosphate, lactulose, sodium tartrate, osmotic cathartic.</a:t>
            </a:r>
          </a:p>
          <a:p>
            <a:pPr>
              <a:buFont typeface="Wingdings" panose="05000000000000000000" pitchFamily="2" charset="2"/>
              <a:buChar char="Ø"/>
            </a:pPr>
            <a:r>
              <a:rPr lang="en-US" dirty="0"/>
              <a:t>Vegetable </a:t>
            </a:r>
            <a:r>
              <a:rPr lang="en-US" dirty="0" err="1"/>
              <a:t>fibres</a:t>
            </a:r>
            <a:r>
              <a:rPr lang="en-US" dirty="0"/>
              <a:t>, bran</a:t>
            </a:r>
          </a:p>
          <a:p>
            <a:pPr>
              <a:buFont typeface="Wingdings" panose="05000000000000000000" pitchFamily="2" charset="2"/>
              <a:buChar char="Ø"/>
            </a:pPr>
            <a:r>
              <a:rPr lang="en-US" dirty="0" err="1"/>
              <a:t>Hydrophillic</a:t>
            </a:r>
            <a:r>
              <a:rPr lang="en-US" dirty="0"/>
              <a:t> colloids, methyl cellulose</a:t>
            </a:r>
          </a:p>
          <a:p>
            <a:pPr marL="0" indent="0">
              <a:buNone/>
            </a:pPr>
            <a:endParaRPr lang="en-US" dirty="0"/>
          </a:p>
        </p:txBody>
      </p:sp>
    </p:spTree>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93" name="Content Placeholder 2"/>
          <p:cNvSpPr>
            <a:spLocks noGrp="1"/>
          </p:cNvSpPr>
          <p:nvPr>
            <p:ph idx="1"/>
          </p:nvPr>
        </p:nvSpPr>
        <p:spPr>
          <a:xfrm>
            <a:off x="838200" y="656493"/>
            <a:ext cx="10515600" cy="5520470"/>
          </a:xfrm>
        </p:spPr>
        <p:txBody>
          <a:bodyPr/>
          <a:lstStyle/>
          <a:p>
            <a:r>
              <a:rPr lang="en-US" b="1" dirty="0">
                <a:latin typeface="Times New Roman" panose="02020603050405020304" pitchFamily="18" charset="0"/>
                <a:cs typeface="Times New Roman" panose="02020603050405020304" pitchFamily="18" charset="0"/>
              </a:rPr>
              <a:t>Irritants and stimulants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Diphenylmethanes; phenolphthalein, Bisacodyl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Anthraquinone derivatives; </a:t>
            </a:r>
            <a:r>
              <a:rPr lang="en-US" dirty="0" err="1">
                <a:latin typeface="Times New Roman" panose="02020603050405020304" pitchFamily="18" charset="0"/>
                <a:cs typeface="Times New Roman" panose="02020603050405020304" pitchFamily="18" charset="0"/>
              </a:rPr>
              <a:t>senna</a:t>
            </a:r>
            <a:r>
              <a:rPr lang="en-US" dirty="0">
                <a:latin typeface="Times New Roman" panose="02020603050405020304" pitchFamily="18" charset="0"/>
                <a:cs typeface="Times New Roman" panose="02020603050405020304" pitchFamily="18" charset="0"/>
              </a:rPr>
              <a:t>, cascara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Fixed oil; castor oil</a:t>
            </a:r>
          </a:p>
          <a:p>
            <a:r>
              <a:rPr lang="en-US" b="1" dirty="0">
                <a:latin typeface="Times New Roman" panose="02020603050405020304" pitchFamily="18" charset="0"/>
                <a:cs typeface="Times New Roman" panose="02020603050405020304" pitchFamily="18" charset="0"/>
              </a:rPr>
              <a:t>Stool softeners; </a:t>
            </a:r>
            <a:r>
              <a:rPr lang="en-US" dirty="0">
                <a:latin typeface="Times New Roman" panose="02020603050405020304" pitchFamily="18" charset="0"/>
                <a:cs typeface="Times New Roman" panose="02020603050405020304" pitchFamily="18" charset="0"/>
              </a:rPr>
              <a:t>docusate, mineral oil, glycerin suppositories</a:t>
            </a:r>
            <a:endParaRPr 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94" name="Content Placeholder 2"/>
          <p:cNvSpPr>
            <a:spLocks noGrp="1"/>
          </p:cNvSpPr>
          <p:nvPr>
            <p:ph idx="1"/>
          </p:nvPr>
        </p:nvSpPr>
        <p:spPr>
          <a:xfrm>
            <a:off x="838200" y="527538"/>
            <a:ext cx="10515600" cy="5649425"/>
          </a:xfrm>
        </p:spPr>
        <p:txBody>
          <a:bodyPr/>
          <a:lstStyle/>
          <a:p>
            <a:pPr marL="0" indent="0">
              <a:buNone/>
            </a:pPr>
            <a:r>
              <a:rPr lang="en-US" dirty="0"/>
              <a:t>             </a:t>
            </a:r>
            <a:r>
              <a:rPr lang="en-US" b="1" dirty="0">
                <a:latin typeface="Times New Roman" panose="02020603050405020304" pitchFamily="18" charset="0"/>
                <a:cs typeface="Times New Roman" panose="02020603050405020304" pitchFamily="18" charset="0"/>
              </a:rPr>
              <a:t>Mechanism of action of laxatives</a:t>
            </a:r>
          </a:p>
          <a:p>
            <a:r>
              <a:rPr lang="en-US" dirty="0">
                <a:latin typeface="Times New Roman" panose="02020603050405020304" pitchFamily="18" charset="0"/>
                <a:cs typeface="Times New Roman" panose="02020603050405020304" pitchFamily="18" charset="0"/>
              </a:rPr>
              <a:t>Laxatives cause retention of fluid in colonic contents increasing bulk and softness of stool and its transit.</a:t>
            </a:r>
          </a:p>
          <a:p>
            <a:r>
              <a:rPr lang="en-US" dirty="0">
                <a:latin typeface="Times New Roman" panose="02020603050405020304" pitchFamily="18" charset="0"/>
                <a:cs typeface="Times New Roman" panose="02020603050405020304" pitchFamily="18" charset="0"/>
              </a:rPr>
              <a:t>They may decrease absorption of water and electrolyte by acting on intestinal mucosa.</a:t>
            </a:r>
          </a:p>
          <a:p>
            <a:r>
              <a:rPr lang="en-US" dirty="0">
                <a:latin typeface="Times New Roman" panose="02020603050405020304" pitchFamily="18" charset="0"/>
                <a:cs typeface="Times New Roman" panose="02020603050405020304" pitchFamily="18" charset="0"/>
              </a:rPr>
              <a:t>They may enhance intestinal motility reducing absorption of water.</a:t>
            </a:r>
          </a:p>
        </p:txBody>
      </p:sp>
    </p:spTree>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95"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Bulk forming purgatives</a:t>
            </a:r>
          </a:p>
        </p:txBody>
      </p:sp>
      <p:sp>
        <p:nvSpPr>
          <p:cNvPr id="1049396" name="Content Placeholder 2"/>
          <p:cNvSpPr>
            <a:spLocks noGrp="1"/>
          </p:cNvSpPr>
          <p:nvPr>
            <p:ph idx="1"/>
          </p:nvPr>
        </p:nvSpPr>
        <p:spPr/>
        <p:txBody>
          <a:bodyPr>
            <a:normAutofit lnSpcReduction="10000"/>
          </a:bodyPr>
          <a:lstStyle/>
          <a:p>
            <a:pPr marL="0" indent="0">
              <a:buNone/>
            </a:pPr>
            <a:r>
              <a:rPr lang="en-US" b="1" dirty="0"/>
              <a:t>Osmotic or saline cathartics</a:t>
            </a:r>
          </a:p>
          <a:p>
            <a:r>
              <a:rPr lang="en-US" dirty="0"/>
              <a:t>They are poorly absorbed hold water through osmosis.</a:t>
            </a:r>
          </a:p>
          <a:p>
            <a:r>
              <a:rPr lang="en-US" dirty="0"/>
              <a:t>In addition the ions stimulate secretion and motility.</a:t>
            </a:r>
          </a:p>
          <a:p>
            <a:r>
              <a:rPr lang="en-US" dirty="0"/>
              <a:t>Main used salts are; magnesium sulphate, sodium sulphate, magnesium hydroxide, sodium potassium tartrate.</a:t>
            </a:r>
          </a:p>
          <a:p>
            <a:r>
              <a:rPr lang="en-US" dirty="0"/>
              <a:t>Sodium salts contraindicated in congestive heart failure.</a:t>
            </a:r>
          </a:p>
          <a:p>
            <a:pPr marL="0" indent="0">
              <a:buNone/>
            </a:pPr>
            <a:r>
              <a:rPr lang="en-US" dirty="0"/>
              <a:t>         </a:t>
            </a:r>
            <a:r>
              <a:rPr lang="en-US" b="1" dirty="0"/>
              <a:t>Considerations</a:t>
            </a:r>
          </a:p>
          <a:p>
            <a:r>
              <a:rPr lang="en-US" dirty="0"/>
              <a:t>Cause after constipation therefore not used routinely</a:t>
            </a:r>
          </a:p>
          <a:p>
            <a:r>
              <a:rPr lang="en-US" dirty="0"/>
              <a:t>Preferred for pre-operative care before colonoscopy and in poisoning.</a:t>
            </a:r>
          </a:p>
        </p:txBody>
      </p:sp>
    </p:spTree>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97" name="Content Placeholder 2"/>
          <p:cNvSpPr>
            <a:spLocks noGrp="1"/>
          </p:cNvSpPr>
          <p:nvPr>
            <p:ph idx="1"/>
          </p:nvPr>
        </p:nvSpPr>
        <p:spPr>
          <a:xfrm>
            <a:off x="838200" y="211015"/>
            <a:ext cx="10515600" cy="5965948"/>
          </a:xfrm>
        </p:spPr>
        <p:txBody>
          <a:bodyPr>
            <a:normAutofit fontScale="62500" lnSpcReduction="20000"/>
          </a:bodyPr>
          <a:lstStyle/>
          <a:p>
            <a:pPr marL="0" indent="0">
              <a:buNone/>
            </a:pPr>
            <a:r>
              <a:rPr lang="en-US" b="1" dirty="0"/>
              <a:t>Lactulose</a:t>
            </a:r>
          </a:p>
          <a:p>
            <a:r>
              <a:rPr lang="en-US" dirty="0"/>
              <a:t>A synthetic disaccharide containing fructose and galactose absorbed in the GIT.</a:t>
            </a:r>
          </a:p>
          <a:p>
            <a:r>
              <a:rPr lang="en-US" dirty="0"/>
              <a:t>Produces soft stools within 1-3 days</a:t>
            </a:r>
          </a:p>
          <a:p>
            <a:r>
              <a:rPr lang="en-US" dirty="0"/>
              <a:t>Side effects; </a:t>
            </a:r>
            <a:r>
              <a:rPr lang="en-US" dirty="0" err="1"/>
              <a:t>abnominal</a:t>
            </a:r>
            <a:r>
              <a:rPr lang="en-US" dirty="0"/>
              <a:t> cramps, flatulence,</a:t>
            </a:r>
          </a:p>
          <a:p>
            <a:r>
              <a:rPr lang="en-US" dirty="0"/>
              <a:t>Contraindicated in patients requiring galactose free diet.</a:t>
            </a:r>
          </a:p>
          <a:p>
            <a:pPr marL="0" indent="0">
              <a:buNone/>
            </a:pPr>
            <a:r>
              <a:rPr lang="en-US" b="1" dirty="0"/>
              <a:t>Vegetable </a:t>
            </a:r>
            <a:r>
              <a:rPr lang="en-US" b="1" dirty="0" err="1"/>
              <a:t>fibres</a:t>
            </a:r>
            <a:endParaRPr lang="en-US" b="1" dirty="0"/>
          </a:p>
          <a:p>
            <a:r>
              <a:rPr lang="en-US" dirty="0"/>
              <a:t>Dietary </a:t>
            </a:r>
            <a:r>
              <a:rPr lang="en-US" dirty="0" err="1"/>
              <a:t>fibres</a:t>
            </a:r>
            <a:r>
              <a:rPr lang="en-US" dirty="0"/>
              <a:t> derived from whole grains, vegetables and fruits. They contains the indigestible portion of cell wall. </a:t>
            </a:r>
          </a:p>
          <a:p>
            <a:r>
              <a:rPr lang="en-US" dirty="0"/>
              <a:t>Dietary </a:t>
            </a:r>
            <a:r>
              <a:rPr lang="en-US" dirty="0" err="1"/>
              <a:t>fibre</a:t>
            </a:r>
            <a:r>
              <a:rPr lang="en-US" dirty="0"/>
              <a:t> act by binding water and ions in the intestine softens stool and promotes </a:t>
            </a:r>
            <a:r>
              <a:rPr lang="en-US" dirty="0" err="1"/>
              <a:t>peristables</a:t>
            </a:r>
            <a:r>
              <a:rPr lang="en-US" dirty="0"/>
              <a:t>. Also increases </a:t>
            </a:r>
            <a:r>
              <a:rPr lang="en-US" dirty="0" err="1"/>
              <a:t>faecel</a:t>
            </a:r>
            <a:r>
              <a:rPr lang="en-US" dirty="0"/>
              <a:t> mass.</a:t>
            </a:r>
          </a:p>
          <a:p>
            <a:pPr marL="0" indent="0">
              <a:buNone/>
            </a:pPr>
            <a:r>
              <a:rPr lang="en-US" b="1" dirty="0"/>
              <a:t>Indications</a:t>
            </a:r>
          </a:p>
          <a:p>
            <a:r>
              <a:rPr lang="en-US" dirty="0"/>
              <a:t>Prevention and treatment of functional constipation.</a:t>
            </a:r>
          </a:p>
          <a:p>
            <a:r>
              <a:rPr lang="en-US" dirty="0"/>
              <a:t>Used for symptomatic relief of mild diarrhea</a:t>
            </a:r>
          </a:p>
          <a:p>
            <a:pPr marL="0" indent="0">
              <a:buNone/>
            </a:pPr>
            <a:r>
              <a:rPr lang="en-US" b="1" dirty="0"/>
              <a:t>Adverse effects</a:t>
            </a:r>
          </a:p>
          <a:p>
            <a:pPr marL="0" indent="0">
              <a:buNone/>
            </a:pPr>
            <a:r>
              <a:rPr lang="en-US" dirty="0" err="1"/>
              <a:t>Flatulance</a:t>
            </a:r>
            <a:endParaRPr lang="en-US" dirty="0"/>
          </a:p>
          <a:p>
            <a:pPr marL="0" indent="0">
              <a:buNone/>
            </a:pPr>
            <a:r>
              <a:rPr lang="en-US" dirty="0"/>
              <a:t>Intestinal obstruction, </a:t>
            </a:r>
            <a:r>
              <a:rPr lang="en-US" dirty="0" err="1"/>
              <a:t>oesophageal</a:t>
            </a:r>
            <a:r>
              <a:rPr lang="en-US" dirty="0"/>
              <a:t> obstruction may occur.</a:t>
            </a:r>
          </a:p>
          <a:p>
            <a:pPr marL="0" indent="0">
              <a:buNone/>
            </a:pPr>
            <a:r>
              <a:rPr lang="en-US" b="1" dirty="0" err="1"/>
              <a:t>Contraidication</a:t>
            </a:r>
            <a:endParaRPr lang="en-US" b="1" dirty="0"/>
          </a:p>
          <a:p>
            <a:pPr marL="0" indent="0">
              <a:buNone/>
            </a:pPr>
            <a:r>
              <a:rPr lang="en-US" dirty="0"/>
              <a:t>Stenosis</a:t>
            </a:r>
          </a:p>
          <a:p>
            <a:pPr marL="0" indent="0">
              <a:buNone/>
            </a:pPr>
            <a:r>
              <a:rPr lang="en-US" dirty="0"/>
              <a:t>Ulceration</a:t>
            </a:r>
          </a:p>
          <a:p>
            <a:pPr marL="0" indent="0">
              <a:buNone/>
            </a:pPr>
            <a:endParaRPr lang="en-US" dirty="0"/>
          </a:p>
        </p:txBody>
      </p:sp>
    </p:spTree>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98" name="Content Placeholder 2"/>
          <p:cNvSpPr>
            <a:spLocks noGrp="1"/>
          </p:cNvSpPr>
          <p:nvPr>
            <p:ph idx="1"/>
          </p:nvPr>
        </p:nvSpPr>
        <p:spPr>
          <a:xfrm>
            <a:off x="838200" y="246185"/>
            <a:ext cx="10515600" cy="5930778"/>
          </a:xfrm>
        </p:spPr>
        <p:txBody>
          <a:bodyPr/>
          <a:lstStyle/>
          <a:p>
            <a:pPr marL="0" indent="0">
              <a:buNone/>
            </a:pPr>
            <a:r>
              <a:rPr lang="en-US" dirty="0"/>
              <a:t>       </a:t>
            </a:r>
            <a:r>
              <a:rPr lang="en-US" b="1" dirty="0"/>
              <a:t>Irritant and stimulant purgatives</a:t>
            </a:r>
          </a:p>
          <a:p>
            <a:r>
              <a:rPr lang="en-US" dirty="0"/>
              <a:t>They promote accumulation of water and electrolytes in the lumen.</a:t>
            </a:r>
          </a:p>
          <a:p>
            <a:r>
              <a:rPr lang="en-US" dirty="0"/>
              <a:t>Enhance intestinal motility</a:t>
            </a:r>
          </a:p>
          <a:p>
            <a:r>
              <a:rPr lang="en-US" dirty="0"/>
              <a:t>Increased water secretion is through activation of cAMP and synthesis of prostaglandins</a:t>
            </a:r>
          </a:p>
          <a:p>
            <a:r>
              <a:rPr lang="en-US" dirty="0" err="1"/>
              <a:t>Phenolpthalein</a:t>
            </a:r>
            <a:r>
              <a:rPr lang="en-US" dirty="0"/>
              <a:t> and </a:t>
            </a:r>
            <a:r>
              <a:rPr lang="en-US" dirty="0" err="1"/>
              <a:t>bisacodly</a:t>
            </a:r>
            <a:r>
              <a:rPr lang="en-US" dirty="0"/>
              <a:t> are widely used.</a:t>
            </a:r>
          </a:p>
          <a:p>
            <a:r>
              <a:rPr lang="en-US" b="1" dirty="0"/>
              <a:t>Castor oil </a:t>
            </a:r>
            <a:r>
              <a:rPr lang="en-US" dirty="0"/>
              <a:t>is </a:t>
            </a:r>
            <a:r>
              <a:rPr lang="en-US" dirty="0" err="1"/>
              <a:t>hydrolysed</a:t>
            </a:r>
            <a:r>
              <a:rPr lang="en-US" dirty="0"/>
              <a:t> to glycerol and </a:t>
            </a:r>
            <a:r>
              <a:rPr lang="en-US" dirty="0" err="1"/>
              <a:t>ricinoleic</a:t>
            </a:r>
            <a:r>
              <a:rPr lang="en-US" dirty="0"/>
              <a:t> acid which stimulates peristalsis. Effect in the small intestines causes rapid complete evacuation.</a:t>
            </a:r>
          </a:p>
          <a:p>
            <a:r>
              <a:rPr lang="en-US" dirty="0"/>
              <a:t>Side effects include; Cramping, dehydration.</a:t>
            </a:r>
          </a:p>
          <a:p>
            <a:r>
              <a:rPr lang="en-US" dirty="0"/>
              <a:t>Regular use </a:t>
            </a:r>
            <a:r>
              <a:rPr lang="en-US" dirty="0" err="1"/>
              <a:t>bordestroys</a:t>
            </a:r>
            <a:r>
              <a:rPr lang="en-US" dirty="0"/>
              <a:t> mucosa </a:t>
            </a:r>
          </a:p>
          <a:p>
            <a:r>
              <a:rPr lang="en-US" dirty="0"/>
              <a:t>Should be avoided in pregnant women, can </a:t>
            </a:r>
            <a:r>
              <a:rPr lang="en-US" dirty="0" err="1"/>
              <a:t>intiate</a:t>
            </a:r>
            <a:r>
              <a:rPr lang="en-US" dirty="0"/>
              <a:t> </a:t>
            </a:r>
            <a:r>
              <a:rPr lang="en-US" dirty="0" err="1"/>
              <a:t>labour</a:t>
            </a:r>
            <a:r>
              <a:rPr lang="en-US" dirty="0"/>
              <a:t>.</a:t>
            </a:r>
          </a:p>
          <a:p>
            <a:endParaRPr lang="en-US" dirty="0"/>
          </a:p>
        </p:txBody>
      </p:sp>
    </p:spTree>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399" name="Content Placeholder 2"/>
          <p:cNvSpPr>
            <a:spLocks noGrp="1"/>
          </p:cNvSpPr>
          <p:nvPr>
            <p:ph idx="1"/>
          </p:nvPr>
        </p:nvSpPr>
        <p:spPr>
          <a:xfrm>
            <a:off x="838200" y="609600"/>
            <a:ext cx="10515600" cy="5567363"/>
          </a:xfrm>
        </p:spPr>
        <p:txBody>
          <a:bodyPr>
            <a:normAutofit fontScale="92500" lnSpcReduction="10000"/>
          </a:bodyPr>
          <a:lstStyle/>
          <a:p>
            <a:pPr marL="0" indent="0" algn="ctr">
              <a:buNone/>
            </a:pPr>
            <a:r>
              <a:rPr lang="en-US" b="1" dirty="0">
                <a:latin typeface="Times New Roman" panose="02020603050405020304" pitchFamily="18" charset="0"/>
                <a:cs typeface="Times New Roman" panose="02020603050405020304" pitchFamily="18" charset="0"/>
              </a:rPr>
              <a:t>Stool softeners</a:t>
            </a:r>
          </a:p>
          <a:p>
            <a:pPr marL="0" indent="0">
              <a:buNone/>
            </a:pPr>
            <a:r>
              <a:rPr lang="en-US" b="1" dirty="0">
                <a:latin typeface="Times New Roman" panose="02020603050405020304" pitchFamily="18" charset="0"/>
                <a:cs typeface="Times New Roman" panose="02020603050405020304" pitchFamily="18" charset="0"/>
              </a:rPr>
              <a:t>Docusates </a:t>
            </a:r>
          </a:p>
          <a:p>
            <a:r>
              <a:rPr lang="en-US" dirty="0">
                <a:latin typeface="Times New Roman" panose="02020603050405020304" pitchFamily="18" charset="0"/>
                <a:cs typeface="Times New Roman" panose="02020603050405020304" pitchFamily="18" charset="0"/>
              </a:rPr>
              <a:t>Used as an emulsifying, wetting and  dispersing agent.</a:t>
            </a:r>
          </a:p>
          <a:p>
            <a:r>
              <a:rPr lang="en-US" dirty="0">
                <a:latin typeface="Times New Roman" panose="02020603050405020304" pitchFamily="18" charset="0"/>
                <a:cs typeface="Times New Roman" panose="02020603050405020304" pitchFamily="18" charset="0"/>
              </a:rPr>
              <a:t> soften stool with 1-3days</a:t>
            </a:r>
          </a:p>
          <a:p>
            <a:pPr marL="0" indent="0">
              <a:buNone/>
            </a:pPr>
            <a:r>
              <a:rPr lang="en-US" b="1" dirty="0">
                <a:latin typeface="Times New Roman" panose="02020603050405020304" pitchFamily="18" charset="0"/>
                <a:cs typeface="Times New Roman" panose="02020603050405020304" pitchFamily="18" charset="0"/>
              </a:rPr>
              <a:t>Liquid paraffin</a:t>
            </a:r>
          </a:p>
          <a:p>
            <a:r>
              <a:rPr lang="en-US" dirty="0">
                <a:latin typeface="Times New Roman" panose="02020603050405020304" pitchFamily="18" charset="0"/>
                <a:cs typeface="Times New Roman" panose="02020603050405020304" pitchFamily="18" charset="0"/>
              </a:rPr>
              <a:t>It’s a mineral oil.</a:t>
            </a:r>
          </a:p>
          <a:p>
            <a:r>
              <a:rPr lang="en-US" dirty="0">
                <a:latin typeface="Times New Roman" panose="02020603050405020304" pitchFamily="18" charset="0"/>
                <a:cs typeface="Times New Roman" panose="02020603050405020304" pitchFamily="18" charset="0"/>
              </a:rPr>
              <a:t>Pharmacologically inert and acts as lubricants and softens stool.</a:t>
            </a:r>
          </a:p>
          <a:p>
            <a:pPr marL="0" indent="0">
              <a:buNone/>
            </a:pPr>
            <a:r>
              <a:rPr lang="en-US" b="1" dirty="0">
                <a:latin typeface="Times New Roman" panose="02020603050405020304" pitchFamily="18" charset="0"/>
                <a:cs typeface="Times New Roman" panose="02020603050405020304" pitchFamily="18" charset="0"/>
              </a:rPr>
              <a:t>Adverse effects of liquid paraffin</a:t>
            </a:r>
          </a:p>
          <a:p>
            <a:r>
              <a:rPr lang="en-US" dirty="0">
                <a:latin typeface="Times New Roman" panose="02020603050405020304" pitchFamily="18" charset="0"/>
                <a:cs typeface="Times New Roman" panose="02020603050405020304" pitchFamily="18" charset="0"/>
              </a:rPr>
              <a:t>Leakage of oil past anal sphincter</a:t>
            </a:r>
          </a:p>
          <a:p>
            <a:r>
              <a:rPr lang="en-US" dirty="0">
                <a:latin typeface="Times New Roman" panose="02020603050405020304" pitchFamily="18" charset="0"/>
                <a:cs typeface="Times New Roman" panose="02020603050405020304" pitchFamily="18" charset="0"/>
              </a:rPr>
              <a:t>Affect absorption of fat soluble vitamins.</a:t>
            </a:r>
          </a:p>
          <a:p>
            <a:pPr marL="0" indent="0">
              <a:buNone/>
            </a:pPr>
            <a:r>
              <a:rPr lang="en-US" b="1" dirty="0" err="1">
                <a:latin typeface="Times New Roman" panose="02020603050405020304" pitchFamily="18" charset="0"/>
                <a:cs typeface="Times New Roman" panose="02020603050405020304" pitchFamily="18" charset="0"/>
              </a:rPr>
              <a:t>Glcerin</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Used as a suppository, produces effects within 30mins.</a:t>
            </a:r>
          </a:p>
        </p:txBody>
      </p:sp>
    </p:spTree>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0" name="Content Placeholder 2"/>
          <p:cNvSpPr>
            <a:spLocks noGrp="1"/>
          </p:cNvSpPr>
          <p:nvPr>
            <p:ph idx="1"/>
          </p:nvPr>
        </p:nvSpPr>
        <p:spPr>
          <a:xfrm>
            <a:off x="838200" y="867508"/>
            <a:ext cx="10515600" cy="5309455"/>
          </a:xfrm>
        </p:spPr>
        <p:txBody>
          <a:bodyPr/>
          <a:lstStyle/>
          <a:p>
            <a:pPr marL="0" indent="0">
              <a:buNone/>
            </a:pPr>
            <a:r>
              <a:rPr lang="en-US" b="1" dirty="0">
                <a:latin typeface="Times New Roman" panose="02020603050405020304" pitchFamily="18" charset="0"/>
                <a:cs typeface="Times New Roman" panose="02020603050405020304" pitchFamily="18" charset="0"/>
              </a:rPr>
              <a:t>Indication of laxatives</a:t>
            </a:r>
          </a:p>
          <a:p>
            <a:r>
              <a:rPr lang="en-US" dirty="0">
                <a:latin typeface="Times New Roman" panose="02020603050405020304" pitchFamily="18" charset="0"/>
                <a:cs typeface="Times New Roman" panose="02020603050405020304" pitchFamily="18" charset="0"/>
              </a:rPr>
              <a:t>Constipation not responding to non- pharmacological measures: </a:t>
            </a:r>
            <a:r>
              <a:rPr lang="en-US" dirty="0" err="1">
                <a:latin typeface="Times New Roman" panose="02020603050405020304" pitchFamily="18" charset="0"/>
                <a:cs typeface="Times New Roman" panose="02020603050405020304" pitchFamily="18" charset="0"/>
              </a:rPr>
              <a:t>fibre</a:t>
            </a:r>
            <a:r>
              <a:rPr lang="en-US" dirty="0">
                <a:latin typeface="Times New Roman" panose="02020603050405020304" pitchFamily="18" charset="0"/>
                <a:cs typeface="Times New Roman" panose="02020603050405020304" pitchFamily="18" charset="0"/>
              </a:rPr>
              <a:t> rich diet, regular exercise, regular bowel movements, ( bulk laxatives are the 1</a:t>
            </a:r>
            <a:r>
              <a:rPr lang="en-US" baseline="30000" dirty="0">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choice).</a:t>
            </a:r>
          </a:p>
          <a:p>
            <a:r>
              <a:rPr lang="en-US" dirty="0">
                <a:latin typeface="Times New Roman" panose="02020603050405020304" pitchFamily="18" charset="0"/>
                <a:cs typeface="Times New Roman" panose="02020603050405020304" pitchFamily="18" charset="0"/>
              </a:rPr>
              <a:t>Before and after surgery to produce soft stool in patients with </a:t>
            </a:r>
            <a:r>
              <a:rPr lang="en-US" dirty="0" err="1">
                <a:latin typeface="Times New Roman" panose="02020603050405020304" pitchFamily="18" charset="0"/>
                <a:cs typeface="Times New Roman" panose="02020603050405020304" pitchFamily="18" charset="0"/>
              </a:rPr>
              <a:t>haemorrhoids</a:t>
            </a:r>
            <a:r>
              <a:rPr lang="en-US" dirty="0">
                <a:latin typeface="Times New Roman" panose="02020603050405020304" pitchFamily="18" charset="0"/>
                <a:cs typeface="Times New Roman" panose="02020603050405020304" pitchFamily="18" charset="0"/>
              </a:rPr>
              <a:t> and fissures.</a:t>
            </a:r>
          </a:p>
          <a:p>
            <a:pPr marL="0" indent="0">
              <a:buNone/>
            </a:pPr>
            <a:r>
              <a:rPr lang="en-US" b="1" dirty="0">
                <a:latin typeface="Times New Roman" panose="02020603050405020304" pitchFamily="18" charset="0"/>
                <a:cs typeface="Times New Roman" panose="02020603050405020304" pitchFamily="18" charset="0"/>
              </a:rPr>
              <a:t>Contraindications</a:t>
            </a:r>
          </a:p>
          <a:p>
            <a:pPr marL="0" indent="0">
              <a:buNone/>
            </a:pPr>
            <a:r>
              <a:rPr lang="en-US" dirty="0">
                <a:latin typeface="Times New Roman" panose="02020603050405020304" pitchFamily="18" charset="0"/>
                <a:cs typeface="Times New Roman" panose="02020603050405020304" pitchFamily="18" charset="0"/>
              </a:rPr>
              <a:t>Undiagnosed </a:t>
            </a:r>
            <a:r>
              <a:rPr lang="en-US" dirty="0" err="1">
                <a:latin typeface="Times New Roman" panose="02020603050405020304" pitchFamily="18" charset="0"/>
                <a:cs typeface="Times New Roman" panose="02020603050405020304" pitchFamily="18" charset="0"/>
              </a:rPr>
              <a:t>abnominal</a:t>
            </a:r>
            <a:r>
              <a:rPr lang="en-US" dirty="0">
                <a:latin typeface="Times New Roman" panose="02020603050405020304" pitchFamily="18" charset="0"/>
                <a:cs typeface="Times New Roman" panose="02020603050405020304" pitchFamily="18" charset="0"/>
              </a:rPr>
              <a:t> pain</a:t>
            </a:r>
          </a:p>
          <a:p>
            <a:pPr marL="0" indent="0">
              <a:buNone/>
            </a:pPr>
            <a:r>
              <a:rPr lang="en-US" dirty="0">
                <a:latin typeface="Times New Roman" panose="02020603050405020304" pitchFamily="18" charset="0"/>
                <a:cs typeface="Times New Roman" panose="02020603050405020304" pitchFamily="18" charset="0"/>
              </a:rPr>
              <a:t>Appendicitis</a:t>
            </a:r>
          </a:p>
          <a:p>
            <a:pPr marL="0" indent="0">
              <a:buNone/>
            </a:pPr>
            <a:r>
              <a:rPr lang="en-US" dirty="0">
                <a:latin typeface="Times New Roman" panose="02020603050405020304" pitchFamily="18" charset="0"/>
                <a:cs typeface="Times New Roman" panose="02020603050405020304" pitchFamily="18" charset="0"/>
              </a:rPr>
              <a:t>Intestinal obstruction</a:t>
            </a:r>
          </a:p>
          <a:p>
            <a:pPr marL="0" indent="0">
              <a:buNone/>
            </a:pPr>
            <a:r>
              <a:rPr lang="en-US" dirty="0">
                <a:latin typeface="Times New Roman" panose="02020603050405020304" pitchFamily="18" charset="0"/>
                <a:cs typeface="Times New Roman" panose="02020603050405020304" pitchFamily="18" charset="0"/>
              </a:rPr>
              <a:t>Should be avoided during later stages of </a:t>
            </a:r>
            <a:r>
              <a:rPr lang="en-US" dirty="0" err="1">
                <a:latin typeface="Times New Roman" panose="02020603050405020304" pitchFamily="18" charset="0"/>
                <a:cs typeface="Times New Roman" panose="02020603050405020304" pitchFamily="18" charset="0"/>
              </a:rPr>
              <a:t>preganancy</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p:txBody>
          <a:bodyPr/>
          <a:lstStyle/>
          <a:p>
            <a:r>
              <a:rPr lang="en-US" dirty="0"/>
              <a:t>              </a:t>
            </a:r>
            <a:r>
              <a:rPr lang="en-US" b="1" dirty="0"/>
              <a:t>Administration of medication</a:t>
            </a:r>
          </a:p>
        </p:txBody>
      </p:sp>
      <p:sp>
        <p:nvSpPr>
          <p:cNvPr id="1048695" name="Content Placeholder 2"/>
          <p:cNvSpPr>
            <a:spLocks noGrp="1"/>
          </p:cNvSpPr>
          <p:nvPr>
            <p:ph idx="1"/>
          </p:nvPr>
        </p:nvSpPr>
        <p:spPr/>
        <p:txBody>
          <a:bodyPr>
            <a:normAutofit/>
          </a:bodyPr>
          <a:lstStyle/>
          <a:p>
            <a:r>
              <a:rPr lang="en-US" dirty="0"/>
              <a:t>Administration of medication involves all the activities related to safe drug use which are the </a:t>
            </a:r>
            <a:r>
              <a:rPr lang="en-US" b="1" dirty="0"/>
              <a:t>nursing responsibilities</a:t>
            </a:r>
            <a:r>
              <a:rPr lang="en-US" dirty="0"/>
              <a:t>.</a:t>
            </a:r>
          </a:p>
          <a:p>
            <a:pPr marL="514350" indent="-514350">
              <a:buFont typeface="+mj-lt"/>
              <a:buAutoNum type="arabicPeriod"/>
            </a:pPr>
            <a:r>
              <a:rPr lang="en-US" dirty="0"/>
              <a:t>Assessing  the risk to a client of a new drug order.</a:t>
            </a:r>
          </a:p>
          <a:p>
            <a:pPr marL="514350" indent="-514350">
              <a:buFont typeface="+mj-lt"/>
              <a:buAutoNum type="arabicPeriod"/>
            </a:pPr>
            <a:r>
              <a:rPr lang="en-US" dirty="0"/>
              <a:t>Delivering the drug dose to the proper body tissues.</a:t>
            </a:r>
          </a:p>
          <a:p>
            <a:pPr marL="514350" indent="-514350">
              <a:buFont typeface="+mj-lt"/>
              <a:buAutoNum type="arabicPeriod"/>
            </a:pPr>
            <a:r>
              <a:rPr lang="en-US" dirty="0"/>
              <a:t>Assessing the client’s response to drug therapy.</a:t>
            </a:r>
          </a:p>
          <a:p>
            <a:pPr marL="514350" indent="-514350">
              <a:buFont typeface="+mj-lt"/>
              <a:buAutoNum type="arabicPeriod"/>
            </a:pPr>
            <a:r>
              <a:rPr lang="en-US" dirty="0"/>
              <a:t>Treatment of adverse reactions to drugs.</a:t>
            </a:r>
          </a:p>
          <a:p>
            <a:pPr marL="514350" indent="-514350">
              <a:buFont typeface="+mj-lt"/>
              <a:buAutoNum type="arabicPeriod"/>
            </a:pPr>
            <a:r>
              <a:rPr lang="en-US" dirty="0"/>
              <a:t>Consulting with the doctor about adjusting the prescribed regime. </a:t>
            </a:r>
          </a:p>
          <a:p>
            <a:pPr marL="514350" indent="-514350">
              <a:buFont typeface="+mj-lt"/>
              <a:buAutoNum type="arabicPeriod"/>
            </a:pPr>
            <a:r>
              <a:rPr lang="en-US" dirty="0"/>
              <a:t>Educating the client about proper use of drugs substances.</a:t>
            </a:r>
          </a:p>
        </p:txBody>
      </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1" name="Content Placeholder 2"/>
          <p:cNvSpPr>
            <a:spLocks noGrp="1"/>
          </p:cNvSpPr>
          <p:nvPr>
            <p:ph idx="1"/>
          </p:nvPr>
        </p:nvSpPr>
        <p:spPr>
          <a:xfrm>
            <a:off x="838200" y="797169"/>
            <a:ext cx="10515600" cy="5379794"/>
          </a:xfrm>
        </p:spPr>
        <p:txBody>
          <a:bodyPr/>
          <a:lstStyle/>
          <a:p>
            <a:pPr marL="0" indent="0" algn="ctr">
              <a:buNone/>
            </a:pPr>
            <a:r>
              <a:rPr lang="en-US" b="1" dirty="0">
                <a:latin typeface="Times New Roman" panose="02020603050405020304" pitchFamily="18" charset="0"/>
                <a:cs typeface="Times New Roman" panose="02020603050405020304" pitchFamily="18" charset="0"/>
              </a:rPr>
              <a:t>Anti- </a:t>
            </a:r>
            <a:r>
              <a:rPr lang="en-US" b="1" dirty="0" err="1">
                <a:latin typeface="Times New Roman" panose="02020603050405020304" pitchFamily="18" charset="0"/>
                <a:cs typeface="Times New Roman" panose="02020603050405020304" pitchFamily="18" charset="0"/>
              </a:rPr>
              <a:t>diarrhoeal</a:t>
            </a:r>
            <a:r>
              <a:rPr lang="en-US" b="1" dirty="0">
                <a:latin typeface="Times New Roman" panose="02020603050405020304" pitchFamily="18" charset="0"/>
                <a:cs typeface="Times New Roman" panose="02020603050405020304" pitchFamily="18" charset="0"/>
              </a:rPr>
              <a:t> agents</a:t>
            </a:r>
          </a:p>
          <a:p>
            <a:r>
              <a:rPr lang="en-US" dirty="0">
                <a:latin typeface="Times New Roman" panose="02020603050405020304" pitchFamily="18" charset="0"/>
                <a:cs typeface="Times New Roman" panose="02020603050405020304" pitchFamily="18" charset="0"/>
              </a:rPr>
              <a:t>Diarrhoea is marked by frequent passage of unformed or liquid stools.</a:t>
            </a:r>
          </a:p>
          <a:p>
            <a:pPr marL="0" indent="0">
              <a:buNone/>
            </a:pPr>
            <a:r>
              <a:rPr lang="en-US" b="1" dirty="0">
                <a:latin typeface="Times New Roman" panose="02020603050405020304" pitchFamily="18" charset="0"/>
                <a:cs typeface="Times New Roman" panose="02020603050405020304" pitchFamily="18" charset="0"/>
              </a:rPr>
              <a:t>Treatment of diarrhoea</a:t>
            </a:r>
          </a:p>
          <a:p>
            <a:r>
              <a:rPr lang="en-US" dirty="0">
                <a:latin typeface="Times New Roman" panose="02020603050405020304" pitchFamily="18" charset="0"/>
                <a:cs typeface="Times New Roman" panose="02020603050405020304" pitchFamily="18" charset="0"/>
              </a:rPr>
              <a:t>fluid and electrolyte replacement</a:t>
            </a:r>
          </a:p>
          <a:p>
            <a:r>
              <a:rPr lang="en-US" dirty="0">
                <a:latin typeface="Times New Roman" panose="02020603050405020304" pitchFamily="18" charset="0"/>
                <a:cs typeface="Times New Roman" panose="02020603050405020304" pitchFamily="18" charset="0"/>
              </a:rPr>
              <a:t>Nutritional management</a:t>
            </a:r>
          </a:p>
          <a:p>
            <a:r>
              <a:rPr lang="en-US" dirty="0">
                <a:latin typeface="Times New Roman" panose="02020603050405020304" pitchFamily="18" charset="0"/>
                <a:cs typeface="Times New Roman" panose="02020603050405020304" pitchFamily="18" charset="0"/>
              </a:rPr>
              <a:t>Drug therapy</a:t>
            </a:r>
          </a:p>
        </p:txBody>
      </p:sp>
    </p:spTree>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2" name="Content Placeholder 2"/>
          <p:cNvSpPr>
            <a:spLocks noGrp="1"/>
          </p:cNvSpPr>
          <p:nvPr>
            <p:ph idx="1"/>
          </p:nvPr>
        </p:nvSpPr>
        <p:spPr>
          <a:xfrm>
            <a:off x="838200" y="656492"/>
            <a:ext cx="10515600" cy="5520471"/>
          </a:xfrm>
        </p:spPr>
        <p:txBody>
          <a:bodyPr/>
          <a:lstStyle/>
          <a:p>
            <a:pPr marL="0" indent="0" algn="ctr">
              <a:buNone/>
            </a:pPr>
            <a:r>
              <a:rPr lang="en-US" b="1" dirty="0"/>
              <a:t>Drug Therapy</a:t>
            </a:r>
          </a:p>
          <a:p>
            <a:pPr marL="0" indent="0">
              <a:buNone/>
            </a:pPr>
            <a:r>
              <a:rPr lang="en-US" b="1" dirty="0"/>
              <a:t>Anti-diarrhea drugs include;</a:t>
            </a:r>
          </a:p>
          <a:p>
            <a:pPr marL="514350" indent="-514350">
              <a:buFont typeface="+mj-lt"/>
              <a:buAutoNum type="alphaLcParenR"/>
            </a:pPr>
            <a:r>
              <a:rPr lang="en-US" dirty="0"/>
              <a:t>Antimotility drugs</a:t>
            </a:r>
          </a:p>
          <a:p>
            <a:pPr marL="514350" indent="-514350">
              <a:buFont typeface="+mj-lt"/>
              <a:buAutoNum type="alphaLcParenR"/>
            </a:pPr>
            <a:r>
              <a:rPr lang="en-US" dirty="0" err="1"/>
              <a:t>Antisecretory</a:t>
            </a:r>
            <a:r>
              <a:rPr lang="en-US" dirty="0"/>
              <a:t> drugs </a:t>
            </a:r>
          </a:p>
          <a:p>
            <a:pPr marL="514350" indent="-514350">
              <a:buFont typeface="+mj-lt"/>
              <a:buAutoNum type="alphaLcParenR"/>
            </a:pPr>
            <a:r>
              <a:rPr lang="en-US" dirty="0"/>
              <a:t>Adsorbents</a:t>
            </a:r>
          </a:p>
          <a:p>
            <a:pPr marL="514350" indent="-514350">
              <a:buFont typeface="+mj-lt"/>
              <a:buAutoNum type="alphaLcParenR"/>
            </a:pPr>
            <a:r>
              <a:rPr lang="en-US" dirty="0"/>
              <a:t>Antibacterial agents</a:t>
            </a:r>
          </a:p>
        </p:txBody>
      </p:sp>
    </p:spTree>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3" name="Content Placeholder 2"/>
          <p:cNvSpPr>
            <a:spLocks noGrp="1"/>
          </p:cNvSpPr>
          <p:nvPr>
            <p:ph idx="1"/>
          </p:nvPr>
        </p:nvSpPr>
        <p:spPr>
          <a:xfrm>
            <a:off x="838200" y="633046"/>
            <a:ext cx="10515600" cy="5543917"/>
          </a:xfrm>
        </p:spPr>
        <p:txBody>
          <a:bodyPr/>
          <a:lstStyle/>
          <a:p>
            <a:pPr marL="0" indent="0" algn="ctr">
              <a:buNone/>
            </a:pPr>
            <a:r>
              <a:rPr lang="en-US" b="1" dirty="0"/>
              <a:t>Atimotility drugs</a:t>
            </a:r>
          </a:p>
          <a:p>
            <a:pPr marL="0" indent="0">
              <a:buNone/>
            </a:pPr>
            <a:r>
              <a:rPr lang="en-US" dirty="0" err="1"/>
              <a:t>E.g</a:t>
            </a:r>
            <a:r>
              <a:rPr lang="en-US" dirty="0"/>
              <a:t> loperamide, diphenoxylate</a:t>
            </a:r>
          </a:p>
          <a:p>
            <a:pPr marL="0" indent="0">
              <a:buNone/>
            </a:pPr>
            <a:r>
              <a:rPr lang="en-US" b="1" dirty="0"/>
              <a:t>Loperamide </a:t>
            </a:r>
          </a:p>
          <a:p>
            <a:r>
              <a:rPr lang="en-US" dirty="0"/>
              <a:t>Acts mainly on GIT receptor.</a:t>
            </a:r>
          </a:p>
          <a:p>
            <a:r>
              <a:rPr lang="en-US" dirty="0"/>
              <a:t>Acts quickly and has a longer duration of action</a:t>
            </a:r>
          </a:p>
          <a:p>
            <a:r>
              <a:rPr lang="en-US" dirty="0"/>
              <a:t>Decreases GIT motility and is excreted unchanged indicated for non infective diarrhea, mild </a:t>
            </a:r>
            <a:r>
              <a:rPr lang="en-US" dirty="0" err="1"/>
              <a:t>travellors</a:t>
            </a:r>
            <a:r>
              <a:rPr lang="en-US" dirty="0"/>
              <a:t> diarrhea.</a:t>
            </a:r>
          </a:p>
          <a:p>
            <a:pPr marL="0" indent="0">
              <a:buNone/>
            </a:pPr>
            <a:r>
              <a:rPr lang="en-US" b="1" dirty="0"/>
              <a:t>Adverse effects</a:t>
            </a:r>
          </a:p>
          <a:p>
            <a:r>
              <a:rPr lang="en-US" dirty="0"/>
              <a:t>Skin rash , abdominal cramps with excessive use paralytic ileus</a:t>
            </a:r>
          </a:p>
          <a:p>
            <a:r>
              <a:rPr lang="en-US" dirty="0"/>
              <a:t>Contraindication; below 4years, infective diarrhea, ulcerative colitis</a:t>
            </a:r>
          </a:p>
        </p:txBody>
      </p:sp>
    </p:spTree>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4" name="Content Placeholder 2"/>
          <p:cNvSpPr>
            <a:spLocks noGrp="1"/>
          </p:cNvSpPr>
          <p:nvPr>
            <p:ph idx="1"/>
          </p:nvPr>
        </p:nvSpPr>
        <p:spPr>
          <a:xfrm>
            <a:off x="838200" y="715109"/>
            <a:ext cx="10515600" cy="4337538"/>
          </a:xfrm>
        </p:spPr>
        <p:txBody>
          <a:bodyPr/>
          <a:lstStyle/>
          <a:p>
            <a:pPr marL="0" indent="0" algn="ctr">
              <a:buNone/>
            </a:pPr>
            <a:r>
              <a:rPr lang="en-US" b="1" dirty="0" err="1"/>
              <a:t>Antisecretory</a:t>
            </a:r>
            <a:r>
              <a:rPr lang="en-US" b="1" dirty="0"/>
              <a:t> drugs</a:t>
            </a:r>
          </a:p>
          <a:p>
            <a:pPr marL="0" indent="0">
              <a:buNone/>
            </a:pPr>
            <a:r>
              <a:rPr lang="en-US" b="1" dirty="0" err="1"/>
              <a:t>Racecadotril</a:t>
            </a:r>
            <a:endParaRPr lang="en-US" b="1" dirty="0"/>
          </a:p>
          <a:p>
            <a:r>
              <a:rPr lang="en-US" dirty="0" err="1"/>
              <a:t>Enkephalinase</a:t>
            </a:r>
            <a:r>
              <a:rPr lang="en-US" dirty="0"/>
              <a:t> inhibitor that increases endogenous enkephalin level and reduce  intestinal hyper tension of water and electrolytes.</a:t>
            </a:r>
          </a:p>
          <a:p>
            <a:r>
              <a:rPr lang="en-US" dirty="0"/>
              <a:t>Used for systematic treatment of diarrhea.</a:t>
            </a:r>
          </a:p>
          <a:p>
            <a:r>
              <a:rPr lang="en-US" dirty="0"/>
              <a:t>Has no side effects like bloating and after constipation.</a:t>
            </a:r>
          </a:p>
          <a:p>
            <a:r>
              <a:rPr lang="en-US" dirty="0"/>
              <a:t>Should not be used in pregnancy, lactation and children.</a:t>
            </a:r>
          </a:p>
          <a:p>
            <a:endParaRPr lang="en-US" dirty="0"/>
          </a:p>
        </p:txBody>
      </p:sp>
    </p:spTree>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5" name="Content Placeholder 2"/>
          <p:cNvSpPr>
            <a:spLocks noGrp="1"/>
          </p:cNvSpPr>
          <p:nvPr>
            <p:ph idx="1"/>
          </p:nvPr>
        </p:nvSpPr>
        <p:spPr>
          <a:xfrm>
            <a:off x="838200" y="926123"/>
            <a:ext cx="10515600" cy="5250840"/>
          </a:xfrm>
        </p:spPr>
        <p:txBody>
          <a:bodyPr/>
          <a:lstStyle/>
          <a:p>
            <a:pPr marL="0" indent="0" algn="ctr">
              <a:buNone/>
            </a:pPr>
            <a:r>
              <a:rPr lang="en-US" b="1" dirty="0"/>
              <a:t>Adsorbents </a:t>
            </a:r>
          </a:p>
          <a:p>
            <a:r>
              <a:rPr lang="en-US" dirty="0"/>
              <a:t>Include kaolin, pectin, methylcellulose , magnesium </a:t>
            </a:r>
            <a:r>
              <a:rPr lang="en-US" dirty="0" err="1"/>
              <a:t>aluminium</a:t>
            </a:r>
            <a:r>
              <a:rPr lang="en-US" dirty="0"/>
              <a:t> silicate.</a:t>
            </a:r>
          </a:p>
          <a:p>
            <a:r>
              <a:rPr lang="en-US" dirty="0"/>
              <a:t>They act by absorbing microorganisms and/ toxins by altering normal flora or by protecting the mucosa of the intestines.</a:t>
            </a:r>
          </a:p>
          <a:p>
            <a:r>
              <a:rPr lang="en-US" dirty="0"/>
              <a:t>Their efficacy is doubtful</a:t>
            </a:r>
          </a:p>
        </p:txBody>
      </p:sp>
    </p:spTree>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6" name="Content Placeholder 2"/>
          <p:cNvSpPr>
            <a:spLocks noGrp="1"/>
          </p:cNvSpPr>
          <p:nvPr>
            <p:ph idx="1"/>
          </p:nvPr>
        </p:nvSpPr>
        <p:spPr/>
        <p:txBody>
          <a:bodyPr/>
          <a:lstStyle/>
          <a:p>
            <a:pPr marL="0" indent="0" algn="ctr">
              <a:buNone/>
            </a:pPr>
            <a:r>
              <a:rPr lang="en-US" b="1" dirty="0"/>
              <a:t>Antimicrobial agents</a:t>
            </a:r>
          </a:p>
          <a:p>
            <a:r>
              <a:rPr lang="en-US" dirty="0"/>
              <a:t>Cholera; tetracyclines, norfloxacin/ciprofloxacin</a:t>
            </a:r>
          </a:p>
          <a:p>
            <a:r>
              <a:rPr lang="en-US" dirty="0"/>
              <a:t>Infections with </a:t>
            </a:r>
            <a:r>
              <a:rPr lang="en-US" dirty="0" err="1"/>
              <a:t>camphylobacter</a:t>
            </a:r>
            <a:r>
              <a:rPr lang="en-US" dirty="0"/>
              <a:t>; erythromycin and </a:t>
            </a:r>
            <a:r>
              <a:rPr lang="en-US" dirty="0" err="1"/>
              <a:t>flouroquinolones</a:t>
            </a:r>
            <a:endParaRPr lang="en-US" dirty="0"/>
          </a:p>
          <a:p>
            <a:r>
              <a:rPr lang="en-US" dirty="0"/>
              <a:t>Amoebiasis or giardiasis; metronidazole, diloxanide </a:t>
            </a:r>
            <a:r>
              <a:rPr lang="en-US" dirty="0" err="1"/>
              <a:t>furoate</a:t>
            </a:r>
            <a:r>
              <a:rPr lang="en-US" dirty="0"/>
              <a:t>, ornidazole</a:t>
            </a:r>
          </a:p>
          <a:p>
            <a:r>
              <a:rPr lang="en-US" dirty="0"/>
              <a:t>Shigella </a:t>
            </a:r>
            <a:r>
              <a:rPr lang="en-US" dirty="0" err="1"/>
              <a:t>spcs</a:t>
            </a:r>
            <a:r>
              <a:rPr lang="en-US" dirty="0"/>
              <a:t>, ciprofloxacin, norfloxacin or cotrimoxazole.</a:t>
            </a:r>
          </a:p>
          <a:p>
            <a:endParaRPr lang="en-US" dirty="0"/>
          </a:p>
        </p:txBody>
      </p:sp>
    </p:spTree>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7" name="Content Placeholder 2"/>
          <p:cNvSpPr>
            <a:spLocks noGrp="1"/>
          </p:cNvSpPr>
          <p:nvPr>
            <p:ph idx="1"/>
          </p:nvPr>
        </p:nvSpPr>
        <p:spPr>
          <a:xfrm>
            <a:off x="838200" y="914401"/>
            <a:ext cx="10515600" cy="4548554"/>
          </a:xfrm>
        </p:spPr>
        <p:txBody>
          <a:bodyPr/>
          <a:lstStyle/>
          <a:p>
            <a:pPr marL="0" indent="0" algn="ctr">
              <a:buNone/>
            </a:pPr>
            <a:r>
              <a:rPr lang="en-US" b="1" dirty="0"/>
              <a:t>Miscellaneous </a:t>
            </a:r>
          </a:p>
          <a:p>
            <a:r>
              <a:rPr lang="en-US" dirty="0"/>
              <a:t>Contain viable lactic acid bacilli.</a:t>
            </a:r>
          </a:p>
          <a:p>
            <a:r>
              <a:rPr lang="en-US" dirty="0"/>
              <a:t>Improve intestinal microflora</a:t>
            </a:r>
          </a:p>
          <a:p>
            <a:r>
              <a:rPr lang="en-US" dirty="0"/>
              <a:t>Known as probiotics</a:t>
            </a:r>
          </a:p>
          <a:p>
            <a:r>
              <a:rPr lang="en-US" dirty="0"/>
              <a:t>Useful in rotavirus diarrhoea and anti biotic induced diarrhoea</a:t>
            </a:r>
          </a:p>
        </p:txBody>
      </p:sp>
    </p:spTree>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8" name="Content Placeholder 2"/>
          <p:cNvSpPr>
            <a:spLocks noGrp="1"/>
          </p:cNvSpPr>
          <p:nvPr>
            <p:ph idx="1"/>
          </p:nvPr>
        </p:nvSpPr>
        <p:spPr>
          <a:xfrm>
            <a:off x="838200" y="586154"/>
            <a:ext cx="10515600" cy="5590809"/>
          </a:xfrm>
        </p:spPr>
        <p:txBody>
          <a:bodyPr>
            <a:normAutofit fontScale="92500" lnSpcReduction="10000"/>
          </a:bodyPr>
          <a:lstStyle/>
          <a:p>
            <a:pPr marL="0" indent="0" algn="ctr">
              <a:buNone/>
            </a:pPr>
            <a:r>
              <a:rPr lang="en-US" b="1" dirty="0"/>
              <a:t>D.ANTI EMETICS</a:t>
            </a:r>
          </a:p>
          <a:p>
            <a:r>
              <a:rPr lang="en-US" dirty="0" err="1"/>
              <a:t>Vomitting</a:t>
            </a:r>
            <a:r>
              <a:rPr lang="en-US" dirty="0"/>
              <a:t> is reflex action that results in forceful evacuation of </a:t>
            </a:r>
            <a:r>
              <a:rPr lang="en-US" dirty="0" err="1"/>
              <a:t>gatric</a:t>
            </a:r>
            <a:r>
              <a:rPr lang="en-US" dirty="0"/>
              <a:t> contents.</a:t>
            </a:r>
          </a:p>
          <a:p>
            <a:r>
              <a:rPr lang="en-US" dirty="0"/>
              <a:t>Conditions pregnancy, ulcers, motion sickness, chemotherapy.</a:t>
            </a:r>
          </a:p>
          <a:p>
            <a:pPr marL="0" indent="0">
              <a:buNone/>
            </a:pPr>
            <a:r>
              <a:rPr lang="en-US" b="1" dirty="0"/>
              <a:t>Anti emetics</a:t>
            </a:r>
          </a:p>
          <a:p>
            <a:pPr marL="0" indent="0">
              <a:buNone/>
            </a:pPr>
            <a:r>
              <a:rPr lang="en-US" dirty="0"/>
              <a:t>Applied to suppress or prevent vomiting.</a:t>
            </a:r>
          </a:p>
          <a:p>
            <a:pPr marL="0" indent="0">
              <a:buNone/>
            </a:pPr>
            <a:r>
              <a:rPr lang="en-US" b="1" dirty="0"/>
              <a:t>Classification</a:t>
            </a:r>
          </a:p>
          <a:p>
            <a:pPr marL="0" indent="0">
              <a:buNone/>
            </a:pPr>
            <a:r>
              <a:rPr lang="en-US" b="1" dirty="0"/>
              <a:t>Anti muscarinic: </a:t>
            </a:r>
            <a:r>
              <a:rPr lang="en-US" dirty="0"/>
              <a:t>scopolamine (hyoscine), dicyclomine</a:t>
            </a:r>
          </a:p>
          <a:p>
            <a:pPr marL="0" indent="0">
              <a:buNone/>
            </a:pPr>
            <a:r>
              <a:rPr lang="en-US" b="1" dirty="0"/>
              <a:t>H1 antagonist: </a:t>
            </a:r>
            <a:r>
              <a:rPr lang="en-US" dirty="0"/>
              <a:t>promethazine, doxylamine,</a:t>
            </a:r>
          </a:p>
          <a:p>
            <a:pPr marL="0" indent="0">
              <a:buNone/>
            </a:pPr>
            <a:r>
              <a:rPr lang="en-US" b="1" dirty="0"/>
              <a:t>Prokinetic drugs; </a:t>
            </a:r>
            <a:r>
              <a:rPr lang="en-US" dirty="0"/>
              <a:t>metoclopramide, domperidone, </a:t>
            </a:r>
            <a:r>
              <a:rPr lang="en-US" dirty="0" err="1"/>
              <a:t>cisapride</a:t>
            </a:r>
            <a:r>
              <a:rPr lang="en-US" dirty="0"/>
              <a:t>, </a:t>
            </a:r>
            <a:r>
              <a:rPr lang="en-US" dirty="0" err="1"/>
              <a:t>mosapride</a:t>
            </a:r>
            <a:r>
              <a:rPr lang="en-US" dirty="0"/>
              <a:t>.</a:t>
            </a:r>
          </a:p>
          <a:p>
            <a:pPr marL="0" indent="0">
              <a:buNone/>
            </a:pPr>
            <a:r>
              <a:rPr lang="en-US" b="1" dirty="0"/>
              <a:t>Neuroleptics; </a:t>
            </a:r>
            <a:r>
              <a:rPr lang="en-US" dirty="0"/>
              <a:t>phenothiazines, chlorpromazine</a:t>
            </a:r>
          </a:p>
          <a:p>
            <a:pPr marL="0" indent="0">
              <a:buNone/>
            </a:pPr>
            <a:r>
              <a:rPr lang="en-US" b="1" dirty="0"/>
              <a:t>Adjuvant antiemetics; </a:t>
            </a:r>
            <a:r>
              <a:rPr lang="en-US" dirty="0"/>
              <a:t>dexamethasone, benzodiazepines</a:t>
            </a:r>
            <a:endParaRPr lang="en-US" b="1" dirty="0"/>
          </a:p>
        </p:txBody>
      </p:sp>
    </p:spTree>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09" name="Content Placeholder 2"/>
          <p:cNvSpPr>
            <a:spLocks noGrp="1"/>
          </p:cNvSpPr>
          <p:nvPr>
            <p:ph idx="1"/>
          </p:nvPr>
        </p:nvSpPr>
        <p:spPr>
          <a:xfrm>
            <a:off x="756139" y="852608"/>
            <a:ext cx="10515600" cy="5559915"/>
          </a:xfrm>
        </p:spPr>
        <p:txBody>
          <a:bodyPr>
            <a:normAutofit fontScale="70000" lnSpcReduction="20000"/>
          </a:bodyPr>
          <a:lstStyle/>
          <a:p>
            <a:pPr marL="514350" indent="-514350" algn="ctr">
              <a:buFont typeface="+mj-lt"/>
              <a:buAutoNum type="arabicPeriod"/>
            </a:pPr>
            <a:r>
              <a:rPr lang="en-US" b="1" dirty="0"/>
              <a:t>Prokinetic drugs</a:t>
            </a:r>
          </a:p>
          <a:p>
            <a:pPr marL="514350" indent="-514350">
              <a:buFont typeface="+mj-lt"/>
              <a:buAutoNum type="alphaLcPeriod"/>
            </a:pPr>
            <a:r>
              <a:rPr lang="en-US" b="1" dirty="0" err="1"/>
              <a:t>Metroclopramide</a:t>
            </a:r>
            <a:r>
              <a:rPr lang="en-US" b="1" dirty="0"/>
              <a:t> </a:t>
            </a:r>
          </a:p>
          <a:p>
            <a:r>
              <a:rPr lang="en-US" dirty="0"/>
              <a:t>Effective for all types of vomiting, post- operatively, radiation, chemotherapy.</a:t>
            </a:r>
          </a:p>
          <a:p>
            <a:r>
              <a:rPr lang="en-US" dirty="0"/>
              <a:t>Less effective in motion sickness.</a:t>
            </a:r>
          </a:p>
          <a:p>
            <a:r>
              <a:rPr lang="en-US" dirty="0"/>
              <a:t>Blocks dopamine receptors, enters CNS</a:t>
            </a:r>
          </a:p>
          <a:p>
            <a:pPr marL="0" indent="0">
              <a:buNone/>
            </a:pPr>
            <a:r>
              <a:rPr lang="en-US" b="1" dirty="0"/>
              <a:t>Side effects: </a:t>
            </a:r>
            <a:r>
              <a:rPr lang="en-US" dirty="0"/>
              <a:t>extrapyramidal effects, dystonia, dyskinesia.</a:t>
            </a:r>
          </a:p>
          <a:p>
            <a:pPr marL="0" indent="0">
              <a:buNone/>
            </a:pPr>
            <a:r>
              <a:rPr lang="en-US" b="1" dirty="0"/>
              <a:t>Indications;</a:t>
            </a:r>
            <a:r>
              <a:rPr lang="en-US" dirty="0"/>
              <a:t> </a:t>
            </a:r>
          </a:p>
          <a:p>
            <a:r>
              <a:rPr lang="en-US" dirty="0"/>
              <a:t>Anti emetic</a:t>
            </a:r>
          </a:p>
          <a:p>
            <a:r>
              <a:rPr lang="en-US" dirty="0" err="1"/>
              <a:t>Dyspesia</a:t>
            </a:r>
            <a:r>
              <a:rPr lang="en-US" dirty="0"/>
              <a:t> </a:t>
            </a:r>
          </a:p>
          <a:p>
            <a:r>
              <a:rPr lang="en-US" b="1" dirty="0"/>
              <a:t> </a:t>
            </a:r>
            <a:r>
              <a:rPr lang="en-US" dirty="0"/>
              <a:t>facilitate lactation</a:t>
            </a:r>
          </a:p>
          <a:p>
            <a:pPr marL="0" indent="0">
              <a:buNone/>
            </a:pPr>
            <a:r>
              <a:rPr lang="en-US" b="1" dirty="0"/>
              <a:t>b. Domperidone</a:t>
            </a:r>
          </a:p>
          <a:p>
            <a:r>
              <a:rPr lang="en-US" dirty="0"/>
              <a:t>Peripheral D2 receptor agonist .</a:t>
            </a:r>
          </a:p>
          <a:p>
            <a:r>
              <a:rPr lang="en-US" dirty="0"/>
              <a:t>Causes less extra pyramidal effects, </a:t>
            </a:r>
            <a:r>
              <a:rPr lang="en-US" dirty="0" err="1"/>
              <a:t>doesnot</a:t>
            </a:r>
            <a:r>
              <a:rPr lang="en-US" dirty="0"/>
              <a:t> cross the blood brain barrier.</a:t>
            </a:r>
          </a:p>
          <a:p>
            <a:r>
              <a:rPr lang="en-US" dirty="0"/>
              <a:t>Lower efficacy than metoclopramide</a:t>
            </a:r>
          </a:p>
          <a:p>
            <a:pPr marL="0" indent="0">
              <a:buNone/>
            </a:pPr>
            <a:r>
              <a:rPr lang="en-US" b="1" dirty="0"/>
              <a:t>Uses; </a:t>
            </a:r>
            <a:r>
              <a:rPr lang="en-US" dirty="0"/>
              <a:t>levodopa or bromocriptine induced vomiting.</a:t>
            </a:r>
          </a:p>
          <a:p>
            <a:pPr marL="0" indent="0">
              <a:buNone/>
            </a:pPr>
            <a:r>
              <a:rPr lang="en-US" b="1" dirty="0"/>
              <a:t>Side effects; </a:t>
            </a:r>
            <a:r>
              <a:rPr lang="en-US" dirty="0"/>
              <a:t>increased prolactin, </a:t>
            </a:r>
            <a:r>
              <a:rPr lang="en-US" dirty="0" err="1"/>
              <a:t>galactorrhoea</a:t>
            </a:r>
            <a:r>
              <a:rPr lang="en-US" dirty="0"/>
              <a:t>, dry mouth, rashes. Headache.</a:t>
            </a:r>
            <a:endParaRPr lang="en-US" b="1" dirty="0"/>
          </a:p>
          <a:p>
            <a:endParaRPr lang="en-US" dirty="0"/>
          </a:p>
          <a:p>
            <a:endParaRPr lang="en-US" dirty="0"/>
          </a:p>
          <a:p>
            <a:pPr marL="0" indent="0">
              <a:buNone/>
            </a:pPr>
            <a:endParaRPr lang="en-US" b="1" dirty="0"/>
          </a:p>
        </p:txBody>
      </p:sp>
    </p:spTree>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10" name="Content Placeholder 2"/>
          <p:cNvSpPr>
            <a:spLocks noGrp="1"/>
          </p:cNvSpPr>
          <p:nvPr>
            <p:ph idx="1"/>
          </p:nvPr>
        </p:nvSpPr>
        <p:spPr>
          <a:xfrm>
            <a:off x="849923" y="1051902"/>
            <a:ext cx="10515600" cy="4351338"/>
          </a:xfrm>
        </p:spPr>
        <p:txBody>
          <a:bodyPr/>
          <a:lstStyle/>
          <a:p>
            <a:pPr marL="0" indent="0" algn="ctr">
              <a:buNone/>
            </a:pPr>
            <a:r>
              <a:rPr lang="en-US" dirty="0"/>
              <a:t>2. </a:t>
            </a:r>
            <a:r>
              <a:rPr lang="en-US" b="1" dirty="0"/>
              <a:t>Anti muscarinic</a:t>
            </a:r>
          </a:p>
          <a:p>
            <a:pPr marL="0" indent="0">
              <a:buNone/>
            </a:pPr>
            <a:r>
              <a:rPr lang="en-US" b="1" dirty="0"/>
              <a:t>Scopolamine (hyoscine)</a:t>
            </a:r>
          </a:p>
          <a:p>
            <a:r>
              <a:rPr lang="en-US" dirty="0"/>
              <a:t>Alkaloid related to atropine</a:t>
            </a:r>
          </a:p>
          <a:p>
            <a:r>
              <a:rPr lang="en-US" dirty="0"/>
              <a:t>Most effective in prophylaxis of motion sickness </a:t>
            </a:r>
          </a:p>
          <a:p>
            <a:r>
              <a:rPr lang="en-US" dirty="0"/>
              <a:t>Antimuscarinic  action blocks afferent pathways for vomiting reflex.</a:t>
            </a:r>
          </a:p>
          <a:p>
            <a:r>
              <a:rPr lang="en-US" dirty="0"/>
              <a:t>Has short duration of action</a:t>
            </a:r>
          </a:p>
          <a:p>
            <a:r>
              <a:rPr lang="en-US" dirty="0"/>
              <a:t>Produces anticholinergic effects; blurred vision, dry mouth, sedation.</a:t>
            </a:r>
          </a:p>
          <a:p>
            <a:r>
              <a:rPr lang="en-US" dirty="0"/>
              <a:t>Not effective with vomiting of other </a:t>
            </a:r>
            <a:r>
              <a:rPr lang="en-US" dirty="0" err="1"/>
              <a:t>aetiologies</a:t>
            </a:r>
            <a:r>
              <a:rPr lang="en-US" dirty="0"/>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
          <p:cNvSpPr>
            <a:spLocks noGrp="1"/>
          </p:cNvSpPr>
          <p:nvPr>
            <p:ph type="title"/>
          </p:nvPr>
        </p:nvSpPr>
        <p:spPr/>
        <p:txBody>
          <a:bodyPr/>
          <a:lstStyle/>
          <a:p>
            <a:r>
              <a:rPr lang="en-US" dirty="0"/>
              <a:t>        </a:t>
            </a:r>
            <a:r>
              <a:rPr lang="en-US" b="1" dirty="0"/>
              <a:t>Principles of drug administration</a:t>
            </a:r>
          </a:p>
        </p:txBody>
      </p:sp>
      <p:sp>
        <p:nvSpPr>
          <p:cNvPr id="1048697" name="Content Placeholder 2"/>
          <p:cNvSpPr>
            <a:spLocks noGrp="1"/>
          </p:cNvSpPr>
          <p:nvPr>
            <p:ph idx="1"/>
          </p:nvPr>
        </p:nvSpPr>
        <p:spPr/>
        <p:txBody>
          <a:bodyPr>
            <a:normAutofit fontScale="92857"/>
          </a:bodyPr>
          <a:lstStyle/>
          <a:p>
            <a:r>
              <a:rPr lang="en-US" dirty="0"/>
              <a:t> For a Nurse administration of medication is an important responsibility.to avoid errors  a nurse must adhere to the principles of drug administration.</a:t>
            </a:r>
          </a:p>
          <a:p>
            <a:r>
              <a:rPr lang="en-US" dirty="0"/>
              <a:t>To provide safe administration of drugs a nurse should practice  the rights of drug administration. they are</a:t>
            </a:r>
          </a:p>
          <a:p>
            <a:pPr marL="514350" indent="-514350">
              <a:buFont typeface="+mj-lt"/>
              <a:buAutoNum type="arabicPeriod"/>
            </a:pPr>
            <a:r>
              <a:rPr lang="en-US" dirty="0"/>
              <a:t>Right patient.</a:t>
            </a:r>
          </a:p>
          <a:p>
            <a:pPr marL="514350" indent="-514350">
              <a:buFont typeface="+mj-lt"/>
              <a:buAutoNum type="arabicPeriod"/>
            </a:pPr>
            <a:r>
              <a:rPr lang="en-US" dirty="0"/>
              <a:t>Right drug.</a:t>
            </a:r>
          </a:p>
          <a:p>
            <a:pPr marL="514350" indent="-514350">
              <a:buFont typeface="+mj-lt"/>
              <a:buAutoNum type="arabicPeriod"/>
            </a:pPr>
            <a:r>
              <a:rPr lang="en-US" dirty="0"/>
              <a:t>Right dose.</a:t>
            </a:r>
          </a:p>
          <a:p>
            <a:pPr marL="514350" indent="-514350">
              <a:buFont typeface="+mj-lt"/>
              <a:buAutoNum type="arabicPeriod"/>
            </a:pPr>
            <a:r>
              <a:rPr lang="en-US" dirty="0"/>
              <a:t>Right time.</a:t>
            </a:r>
          </a:p>
          <a:p>
            <a:pPr marL="514350" indent="-514350">
              <a:buFont typeface="+mj-lt"/>
              <a:buAutoNum type="arabicPeriod"/>
            </a:pPr>
            <a:r>
              <a:rPr lang="en-US" dirty="0"/>
              <a:t>Right route.</a:t>
            </a:r>
          </a:p>
          <a:p>
            <a:pPr marL="0" indent="0">
              <a:buNone/>
            </a:pPr>
            <a:endParaRPr lang="en-US" dirty="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11" name="Content Placeholder 2"/>
          <p:cNvSpPr>
            <a:spLocks noGrp="1"/>
          </p:cNvSpPr>
          <p:nvPr>
            <p:ph idx="1"/>
          </p:nvPr>
        </p:nvSpPr>
        <p:spPr>
          <a:xfrm>
            <a:off x="545123" y="1016733"/>
            <a:ext cx="10515600" cy="4351338"/>
          </a:xfrm>
        </p:spPr>
        <p:txBody>
          <a:bodyPr/>
          <a:lstStyle/>
          <a:p>
            <a:pPr marL="0" indent="0" algn="ctr">
              <a:buNone/>
            </a:pPr>
            <a:r>
              <a:rPr lang="en-US" b="1" dirty="0"/>
              <a:t>3. Neuroleptics</a:t>
            </a:r>
          </a:p>
          <a:p>
            <a:r>
              <a:rPr lang="en-US" dirty="0"/>
              <a:t>Phenothiazines</a:t>
            </a:r>
            <a:r>
              <a:rPr lang="en-US" b="1" dirty="0"/>
              <a:t>: </a:t>
            </a:r>
            <a:r>
              <a:rPr lang="en-US" dirty="0"/>
              <a:t>chlorpromazine</a:t>
            </a:r>
          </a:p>
          <a:p>
            <a:r>
              <a:rPr lang="en-US" dirty="0"/>
              <a:t>potent anti emetics in vomiting due to drug toxicity, chemotherapy.</a:t>
            </a:r>
          </a:p>
          <a:p>
            <a:r>
              <a:rPr lang="en-US" dirty="0"/>
              <a:t>They act by blocking the D2 receptors in the medulla oblongata chemoreceptor trigger zone.</a:t>
            </a:r>
          </a:p>
          <a:p>
            <a:r>
              <a:rPr lang="en-US" dirty="0"/>
              <a:t>Not effective in motion sickness</a:t>
            </a:r>
          </a:p>
          <a:p>
            <a:r>
              <a:rPr lang="en-US" dirty="0"/>
              <a:t>Dosage is lower than antipsychotics</a:t>
            </a:r>
          </a:p>
          <a:p>
            <a:pPr marL="0" indent="0">
              <a:buNone/>
            </a:pPr>
            <a:r>
              <a:rPr lang="en-US" b="1" dirty="0"/>
              <a:t>Side effects; </a:t>
            </a:r>
            <a:r>
              <a:rPr lang="en-US" dirty="0"/>
              <a:t>sedation, extrapyramidal effects; dyskinesia, dystonia</a:t>
            </a:r>
            <a:endParaRPr lang="en-US" b="1" dirty="0"/>
          </a:p>
        </p:txBody>
      </p:sp>
    </p:spTree>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12" name="Content Placeholder 2"/>
          <p:cNvSpPr>
            <a:spLocks noGrp="1"/>
          </p:cNvSpPr>
          <p:nvPr>
            <p:ph idx="1"/>
          </p:nvPr>
        </p:nvSpPr>
        <p:spPr/>
        <p:txBody>
          <a:bodyPr/>
          <a:lstStyle/>
          <a:p>
            <a:pPr marL="0" indent="0" algn="ctr">
              <a:buNone/>
            </a:pPr>
            <a:r>
              <a:rPr lang="en-US" b="1" dirty="0"/>
              <a:t>4.</a:t>
            </a:r>
            <a:r>
              <a:rPr lang="en-US" dirty="0"/>
              <a:t> </a:t>
            </a:r>
            <a:r>
              <a:rPr lang="en-US" b="1" dirty="0"/>
              <a:t>H1 antagonist</a:t>
            </a:r>
          </a:p>
          <a:p>
            <a:r>
              <a:rPr lang="en-US" dirty="0" err="1"/>
              <a:t>Doxylamie</a:t>
            </a:r>
            <a:r>
              <a:rPr lang="en-US" dirty="0"/>
              <a:t> useful in motion sickness</a:t>
            </a:r>
          </a:p>
          <a:p>
            <a:r>
              <a:rPr lang="en-US" dirty="0"/>
              <a:t>Modest effect on chemotherapy</a:t>
            </a:r>
          </a:p>
          <a:p>
            <a:r>
              <a:rPr lang="en-US" dirty="0"/>
              <a:t>Reduce extra pyramidal effects of D2 receptor antagonist.</a:t>
            </a:r>
          </a:p>
          <a:p>
            <a:r>
              <a:rPr lang="en-US" dirty="0"/>
              <a:t>Are antagonist therefore avoided in pregnancy.</a:t>
            </a:r>
          </a:p>
          <a:p>
            <a:endParaRPr lang="en-US" dirty="0"/>
          </a:p>
        </p:txBody>
      </p:sp>
    </p:spTree>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13" name="Content Placeholder 2"/>
          <p:cNvSpPr>
            <a:spLocks noGrp="1"/>
          </p:cNvSpPr>
          <p:nvPr>
            <p:ph idx="1"/>
          </p:nvPr>
        </p:nvSpPr>
        <p:spPr>
          <a:xfrm>
            <a:off x="838200" y="890955"/>
            <a:ext cx="10515600" cy="4747846"/>
          </a:xfrm>
        </p:spPr>
        <p:txBody>
          <a:bodyPr>
            <a:normAutofit lnSpcReduction="10000"/>
          </a:bodyPr>
          <a:lstStyle/>
          <a:p>
            <a:pPr marL="0" indent="0" algn="ctr">
              <a:buNone/>
            </a:pPr>
            <a:r>
              <a:rPr lang="en-US" b="1" dirty="0"/>
              <a:t>Adjuvant antiemetics</a:t>
            </a:r>
          </a:p>
          <a:p>
            <a:pPr marL="0" indent="0">
              <a:buNone/>
            </a:pPr>
            <a:r>
              <a:rPr lang="en-US" b="1" dirty="0"/>
              <a:t>Corticosteroids; </a:t>
            </a:r>
            <a:r>
              <a:rPr lang="en-US" dirty="0"/>
              <a:t>dexamethasone, methylprednisolone, used to control chemotherapy vomiting.</a:t>
            </a:r>
          </a:p>
          <a:p>
            <a:r>
              <a:rPr lang="en-US" dirty="0"/>
              <a:t>Act by blocking prostaglandins.</a:t>
            </a:r>
          </a:p>
          <a:p>
            <a:r>
              <a:rPr lang="en-US" dirty="0"/>
              <a:t>Cause insomnia and hyperglycemia</a:t>
            </a:r>
          </a:p>
          <a:p>
            <a:pPr marL="0" indent="0">
              <a:buNone/>
            </a:pPr>
            <a:r>
              <a:rPr lang="en-US" b="1" dirty="0"/>
              <a:t>Cannabinoids; </a:t>
            </a:r>
            <a:r>
              <a:rPr lang="en-US" dirty="0"/>
              <a:t>tetrahydrocannabinol</a:t>
            </a:r>
          </a:p>
          <a:p>
            <a:r>
              <a:rPr lang="en-US" dirty="0"/>
              <a:t>active principle of marijuana </a:t>
            </a:r>
          </a:p>
          <a:p>
            <a:r>
              <a:rPr lang="en-US" dirty="0"/>
              <a:t>Reduce chemotherapy emesis.</a:t>
            </a:r>
          </a:p>
          <a:p>
            <a:r>
              <a:rPr lang="en-US" dirty="0"/>
              <a:t>For patients intolerant or refractory to others antiemetics</a:t>
            </a:r>
          </a:p>
          <a:p>
            <a:pPr marL="0" indent="0">
              <a:buNone/>
            </a:pPr>
            <a:r>
              <a:rPr lang="en-US" b="1" dirty="0"/>
              <a:t>Side effects; </a:t>
            </a:r>
            <a:r>
              <a:rPr lang="en-US" dirty="0"/>
              <a:t>hallucinations. Disorientation, vertigo, sedation</a:t>
            </a:r>
            <a:endParaRPr lang="en-US" b="1" dirty="0"/>
          </a:p>
        </p:txBody>
      </p:sp>
    </p:spTree>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17" name="Title 1"/>
          <p:cNvSpPr>
            <a:spLocks noGrp="1"/>
          </p:cNvSpPr>
          <p:nvPr>
            <p:ph type="title"/>
          </p:nvPr>
        </p:nvSpPr>
        <p:spPr/>
        <p:txBody>
          <a:bodyPr/>
          <a:lstStyle/>
          <a:p>
            <a:r>
              <a:rPr lang="en-US" b="1" dirty="0"/>
              <a:t>HEMATOLOGIC DRUGS – ANTI COAGULANTS</a:t>
            </a:r>
          </a:p>
        </p:txBody>
      </p:sp>
      <p:sp>
        <p:nvSpPr>
          <p:cNvPr id="1049418" name="Content Placeholder 2"/>
          <p:cNvSpPr>
            <a:spLocks noGrp="1"/>
          </p:cNvSpPr>
          <p:nvPr>
            <p:ph idx="1"/>
          </p:nvPr>
        </p:nvSpPr>
        <p:spPr/>
        <p:txBody>
          <a:bodyPr/>
          <a:lstStyle/>
          <a:p>
            <a:r>
              <a:rPr lang="en-US" dirty="0"/>
              <a:t>Anti coagulant refers to any substance which inhibits normal blood clotting, lowers coagulability of blood.</a:t>
            </a:r>
          </a:p>
          <a:p>
            <a:r>
              <a:rPr lang="en-US" dirty="0"/>
              <a:t>The anti coagulant interfere with normal coagulation process by interfering with the clotting cascade and thrombin formation.</a:t>
            </a:r>
          </a:p>
          <a:p>
            <a:r>
              <a:rPr lang="en-US" dirty="0"/>
              <a:t>These agents are used to inhibit clot formation but they do not dissolve existing clots.</a:t>
            </a:r>
          </a:p>
        </p:txBody>
      </p:sp>
    </p:spTree>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19" name="Title 1"/>
          <p:cNvSpPr>
            <a:spLocks noGrp="1"/>
          </p:cNvSpPr>
          <p:nvPr>
            <p:ph type="title"/>
          </p:nvPr>
        </p:nvSpPr>
        <p:spPr/>
        <p:txBody>
          <a:bodyPr/>
          <a:lstStyle/>
          <a:p>
            <a:r>
              <a:rPr lang="en-US" dirty="0"/>
              <a:t>Classification of anticoagulants</a:t>
            </a:r>
          </a:p>
        </p:txBody>
      </p:sp>
      <p:sp>
        <p:nvSpPr>
          <p:cNvPr id="1049420" name="Content Placeholder 2"/>
          <p:cNvSpPr>
            <a:spLocks noGrp="1"/>
          </p:cNvSpPr>
          <p:nvPr>
            <p:ph idx="1"/>
          </p:nvPr>
        </p:nvSpPr>
        <p:spPr/>
        <p:txBody>
          <a:bodyPr/>
          <a:lstStyle/>
          <a:p>
            <a:r>
              <a:rPr lang="en-US" b="1" dirty="0"/>
              <a:t>Parenteral anticoagulants:</a:t>
            </a:r>
          </a:p>
          <a:p>
            <a:pPr marL="0" indent="0">
              <a:buNone/>
            </a:pPr>
            <a:r>
              <a:rPr lang="en-US" b="1" dirty="0"/>
              <a:t>Heparin</a:t>
            </a:r>
          </a:p>
          <a:p>
            <a:pPr>
              <a:buFont typeface="Wingdings" panose="05000000000000000000" pitchFamily="2" charset="2"/>
              <a:buChar char="Ø"/>
            </a:pPr>
            <a:r>
              <a:rPr lang="en-US" b="1" dirty="0"/>
              <a:t>Low molecular weight heparin; </a:t>
            </a:r>
            <a:r>
              <a:rPr lang="en-US" dirty="0"/>
              <a:t>enoxaparin, dalteparine, nadroparin, arteparin.</a:t>
            </a:r>
          </a:p>
          <a:p>
            <a:pPr>
              <a:buFont typeface="Wingdings" panose="05000000000000000000" pitchFamily="2" charset="2"/>
              <a:buChar char="Ø"/>
            </a:pPr>
            <a:r>
              <a:rPr lang="en-US" dirty="0"/>
              <a:t>Semisynthetic heparinoid; heparin sulphate, dextran sulphate, ancrod, danaparoid.</a:t>
            </a:r>
          </a:p>
          <a:p>
            <a:pPr>
              <a:buFont typeface="Wingdings" panose="05000000000000000000" pitchFamily="2" charset="2"/>
              <a:buChar char="Ø"/>
            </a:pPr>
            <a:r>
              <a:rPr lang="en-US" dirty="0"/>
              <a:t>Others; lepirudin, bivalirudin, argatroban</a:t>
            </a:r>
          </a:p>
          <a:p>
            <a:r>
              <a:rPr lang="en-US" b="1" dirty="0"/>
              <a:t>Oral anticoagulant; </a:t>
            </a:r>
            <a:r>
              <a:rPr lang="en-US" dirty="0"/>
              <a:t>warfarin, acenocoumarin, dicoumarol</a:t>
            </a:r>
          </a:p>
          <a:p>
            <a:r>
              <a:rPr lang="en-US" b="1" dirty="0"/>
              <a:t>Fibrinolytic; streptokinase urokinase, alteplase</a:t>
            </a:r>
          </a:p>
        </p:txBody>
      </p:sp>
    </p:spTree>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21" name="Content Placeholder 2"/>
          <p:cNvSpPr>
            <a:spLocks noGrp="1"/>
          </p:cNvSpPr>
          <p:nvPr>
            <p:ph idx="1"/>
          </p:nvPr>
        </p:nvSpPr>
        <p:spPr>
          <a:xfrm>
            <a:off x="838200" y="234462"/>
            <a:ext cx="10515600" cy="6318738"/>
          </a:xfrm>
        </p:spPr>
        <p:txBody>
          <a:bodyPr>
            <a:normAutofit fontScale="92500" lnSpcReduction="10000"/>
          </a:bodyPr>
          <a:lstStyle/>
          <a:p>
            <a:pPr marL="0" indent="0">
              <a:buNone/>
            </a:pPr>
            <a:r>
              <a:rPr lang="en-US" dirty="0"/>
              <a:t> </a:t>
            </a:r>
            <a:r>
              <a:rPr lang="en-US" b="1" dirty="0"/>
              <a:t>HEPARIN</a:t>
            </a:r>
          </a:p>
          <a:p>
            <a:pPr marL="0" indent="0">
              <a:buNone/>
            </a:pPr>
            <a:r>
              <a:rPr lang="en-US" b="1" dirty="0"/>
              <a:t>mechanism of action: </a:t>
            </a:r>
            <a:r>
              <a:rPr lang="en-US" dirty="0"/>
              <a:t>heparin acts  prophylactically to prevent the formation of clots in the vasculate.it activates </a:t>
            </a:r>
            <a:r>
              <a:rPr lang="en-US" b="1" dirty="0"/>
              <a:t>anti thrombin III </a:t>
            </a:r>
            <a:r>
              <a:rPr lang="en-US" dirty="0"/>
              <a:t>which inhibits thrombin and clotting factor IX, X, XI, XII, consequently conversion of fibrinogen to fibrin does not occur and the formation of a fibrin clot is prevented</a:t>
            </a:r>
            <a:endParaRPr lang="en-US" b="1" dirty="0"/>
          </a:p>
          <a:p>
            <a:pPr marL="0" indent="0">
              <a:buNone/>
            </a:pPr>
            <a:r>
              <a:rPr lang="en-US" b="1" dirty="0"/>
              <a:t>Therapeutic Uses </a:t>
            </a:r>
          </a:p>
          <a:p>
            <a:pPr marL="0" indent="0">
              <a:buNone/>
            </a:pPr>
            <a:r>
              <a:rPr lang="en-US" dirty="0"/>
              <a:t>Heparin sodium, LMWH, fondaparinux sodium </a:t>
            </a:r>
          </a:p>
          <a:p>
            <a:r>
              <a:rPr lang="en-US" dirty="0"/>
              <a:t> In conditions necessitating prompt anticoagulant activity (evolving stroke, pulmonary embolism, massive deep venous thrombosis) </a:t>
            </a:r>
          </a:p>
          <a:p>
            <a:r>
              <a:rPr lang="en-US" dirty="0"/>
              <a:t> As an adjunct for clients having open heart surgery or renal dialysis </a:t>
            </a:r>
          </a:p>
          <a:p>
            <a:r>
              <a:rPr lang="en-US" dirty="0"/>
              <a:t> As low-dose therapy for prophylaxis against postoperative venous thrombosis (for example, hip/knee replacement surgery, abdominal surgery)</a:t>
            </a:r>
          </a:p>
          <a:p>
            <a:r>
              <a:rPr lang="en-US" dirty="0"/>
              <a:t>In conjunction with thrombolytic therapy when treating an acute myocardial infarction </a:t>
            </a:r>
          </a:p>
          <a:p>
            <a:r>
              <a:rPr lang="en-US" dirty="0"/>
              <a:t>Treatment of disseminated intravascular coagulation</a:t>
            </a:r>
          </a:p>
        </p:txBody>
      </p:sp>
    </p:spTree>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22" name="Content Placeholder 2"/>
          <p:cNvSpPr>
            <a:spLocks noGrp="1"/>
          </p:cNvSpPr>
          <p:nvPr>
            <p:ph idx="1"/>
          </p:nvPr>
        </p:nvSpPr>
        <p:spPr>
          <a:xfrm>
            <a:off x="838200" y="199292"/>
            <a:ext cx="10515600" cy="6435970"/>
          </a:xfrm>
        </p:spPr>
        <p:txBody>
          <a:bodyPr>
            <a:normAutofit fontScale="85000" lnSpcReduction="20000"/>
          </a:bodyPr>
          <a:lstStyle/>
          <a:p>
            <a:pPr marL="0" indent="0">
              <a:buNone/>
            </a:pPr>
            <a:r>
              <a:rPr lang="en-US" b="1" dirty="0"/>
              <a:t>Administration</a:t>
            </a:r>
            <a:r>
              <a:rPr lang="en-US" dirty="0"/>
              <a:t> </a:t>
            </a:r>
          </a:p>
          <a:p>
            <a:r>
              <a:rPr lang="en-US" dirty="0"/>
              <a:t> These medications cannot be absorbed by the intestinal tract and must be given by subcutaneous injection or IV infusion. </a:t>
            </a:r>
          </a:p>
          <a:p>
            <a:r>
              <a:rPr lang="en-US" dirty="0"/>
              <a:t> Heparin sodium: Subcutaneously every 12 hr., continuous or intermittent IV infusion </a:t>
            </a:r>
          </a:p>
          <a:p>
            <a:r>
              <a:rPr lang="en-US" dirty="0"/>
              <a:t> Enoxaparin, dalteparin sodium, tinzaparin: Subcutaneously every 12 hr. for 2 to 8 days </a:t>
            </a:r>
          </a:p>
          <a:p>
            <a:r>
              <a:rPr lang="en-US" dirty="0"/>
              <a:t> Fondaparinux sodium: Subcutaneously every 12 hr. for 5 to 9 day.</a:t>
            </a:r>
          </a:p>
          <a:p>
            <a:pPr marL="0" indent="0">
              <a:buNone/>
            </a:pPr>
            <a:r>
              <a:rPr lang="en-US" b="1" dirty="0"/>
              <a:t>Side/Adverse Effects </a:t>
            </a:r>
          </a:p>
          <a:p>
            <a:r>
              <a:rPr lang="en-US" dirty="0"/>
              <a:t>Hemorrhage secondary to heparin overdose</a:t>
            </a:r>
          </a:p>
          <a:p>
            <a:r>
              <a:rPr lang="en-US" dirty="0"/>
              <a:t>thrombocytopenia, </a:t>
            </a:r>
          </a:p>
          <a:p>
            <a:r>
              <a:rPr lang="en-US" dirty="0"/>
              <a:t>Hypersensitivity reactions (chills, fever, urticaria) </a:t>
            </a:r>
          </a:p>
          <a:p>
            <a:r>
              <a:rPr lang="en-US" dirty="0"/>
              <a:t> Administer a small test dose prior to the administration of heparin. Toxicity/overdose </a:t>
            </a:r>
          </a:p>
          <a:p>
            <a:r>
              <a:rPr lang="en-US" dirty="0"/>
              <a:t>Administer </a:t>
            </a:r>
            <a:r>
              <a:rPr lang="en-US" b="1" dirty="0"/>
              <a:t>protamine sulfate</a:t>
            </a:r>
            <a:r>
              <a:rPr lang="en-US" dirty="0"/>
              <a:t>, which binds with heparin and forms a heparin-protamine complex that has no anticoagulant properties. </a:t>
            </a:r>
          </a:p>
          <a:p>
            <a:r>
              <a:rPr lang="en-US" dirty="0"/>
              <a:t> Protamine sulfate should be administered slowly intravenously, no faster than 20 mg/min or 50 mg in 10 min.</a:t>
            </a:r>
          </a:p>
          <a:p>
            <a:endParaRPr lang="en-US" dirty="0"/>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23" name="Content Placeholder 2"/>
          <p:cNvSpPr>
            <a:spLocks noGrp="1"/>
          </p:cNvSpPr>
          <p:nvPr>
            <p:ph idx="1"/>
          </p:nvPr>
        </p:nvSpPr>
        <p:spPr>
          <a:xfrm>
            <a:off x="838200" y="246185"/>
            <a:ext cx="10515600" cy="6424246"/>
          </a:xfrm>
        </p:spPr>
        <p:txBody>
          <a:bodyPr>
            <a:normAutofit/>
          </a:bodyPr>
          <a:lstStyle/>
          <a:p>
            <a:pPr marL="0" indent="0">
              <a:buNone/>
            </a:pPr>
            <a:r>
              <a:rPr lang="en-US" b="1" dirty="0"/>
              <a:t>Enoxaparin</a:t>
            </a:r>
            <a:r>
              <a:rPr lang="en-US" dirty="0"/>
              <a:t> </a:t>
            </a:r>
          </a:p>
          <a:p>
            <a:r>
              <a:rPr lang="en-US" b="1" dirty="0"/>
              <a:t>Hemorrhage</a:t>
            </a:r>
            <a:r>
              <a:rPr lang="en-US" dirty="0"/>
              <a:t>  Monitor vital signs • Advise clients to observe for signs and symptoms of bleeding, such as increased heart rate, decreased blood pressure, bruising, petechiae, hematomas, black tarry stools. • Monitor platelet count. Instruct client to avoid aspirin.</a:t>
            </a:r>
          </a:p>
          <a:p>
            <a:r>
              <a:rPr lang="en-US" dirty="0"/>
              <a:t> </a:t>
            </a:r>
            <a:r>
              <a:rPr lang="en-US" b="1" dirty="0"/>
              <a:t>Neurologic damage </a:t>
            </a:r>
            <a:r>
              <a:rPr lang="en-US" dirty="0"/>
              <a:t>from hematoma formed during spinal or epidural anesthesia </a:t>
            </a:r>
          </a:p>
          <a:p>
            <a:r>
              <a:rPr lang="en-US" b="1" dirty="0"/>
              <a:t>Thrombocytopenia</a:t>
            </a:r>
            <a:r>
              <a:rPr lang="en-US" dirty="0"/>
              <a:t>, as evidenced by low platelet count , Monitor platelets. Discontinue medication for platelet count less than 100,000/mm3 .</a:t>
            </a:r>
          </a:p>
          <a:p>
            <a:r>
              <a:rPr lang="en-US" b="1" dirty="0"/>
              <a:t> Toxicity/overdose; </a:t>
            </a:r>
            <a:r>
              <a:rPr lang="en-US" sz="2400" dirty="0">
                <a:solidFill>
                  <a:prstClr val="black"/>
                </a:solidFill>
              </a:rPr>
              <a:t>Administer </a:t>
            </a:r>
            <a:r>
              <a:rPr lang="en-US" sz="2400" b="1" dirty="0">
                <a:solidFill>
                  <a:prstClr val="black"/>
                </a:solidFill>
              </a:rPr>
              <a:t>protamine sulfate</a:t>
            </a:r>
            <a:endParaRPr lang="en-US" b="1" dirty="0"/>
          </a:p>
        </p:txBody>
      </p:sp>
    </p:spTree>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24" name="Content Placeholder 2"/>
          <p:cNvSpPr>
            <a:spLocks noGrp="1"/>
          </p:cNvSpPr>
          <p:nvPr>
            <p:ph idx="1"/>
          </p:nvPr>
        </p:nvSpPr>
        <p:spPr>
          <a:xfrm>
            <a:off x="838200" y="246184"/>
            <a:ext cx="10515600" cy="6353907"/>
          </a:xfrm>
        </p:spPr>
        <p:txBody>
          <a:bodyPr/>
          <a:lstStyle/>
          <a:p>
            <a:r>
              <a:rPr lang="en-US" b="1" dirty="0"/>
              <a:t>Contraindications/Precautions </a:t>
            </a:r>
          </a:p>
          <a:p>
            <a:r>
              <a:rPr lang="en-US" dirty="0"/>
              <a:t> Parenteral anticoagulants are contraindicated in clients with low platelet counts (thrombocytopenia) or uncontrollable bleeding. </a:t>
            </a:r>
          </a:p>
          <a:p>
            <a:r>
              <a:rPr lang="en-US" dirty="0"/>
              <a:t> These medications should not be used during or following surgeries of the eye(s), brain, or spinal cord; lumbar puncture; or regional anesthesia. </a:t>
            </a:r>
          </a:p>
          <a:p>
            <a:r>
              <a:rPr lang="en-US" dirty="0"/>
              <a:t>clients who have</a:t>
            </a:r>
            <a:r>
              <a:rPr lang="en-US" b="1" dirty="0"/>
              <a:t> hemophilia</a:t>
            </a:r>
            <a:r>
              <a:rPr lang="en-US" dirty="0"/>
              <a:t>, increased capillary permeability, dissecting </a:t>
            </a:r>
            <a:r>
              <a:rPr lang="en-US" b="1" dirty="0"/>
              <a:t>aneurysm</a:t>
            </a:r>
            <a:r>
              <a:rPr lang="en-US" dirty="0"/>
              <a:t>, </a:t>
            </a:r>
            <a:r>
              <a:rPr lang="en-US" b="1" dirty="0"/>
              <a:t>peptic ulcer disease</a:t>
            </a:r>
            <a:r>
              <a:rPr lang="en-US" dirty="0"/>
              <a:t>, </a:t>
            </a:r>
            <a:r>
              <a:rPr lang="en-US" b="1" dirty="0"/>
              <a:t>severe hypertension, hepatic</a:t>
            </a:r>
            <a:r>
              <a:rPr lang="en-US" dirty="0"/>
              <a:t> or </a:t>
            </a:r>
            <a:r>
              <a:rPr lang="en-US" b="1" dirty="0"/>
              <a:t>renal disease</a:t>
            </a:r>
            <a:r>
              <a:rPr lang="en-US" dirty="0"/>
              <a:t>, or </a:t>
            </a:r>
            <a:r>
              <a:rPr lang="en-US" b="1" dirty="0"/>
              <a:t>threatened abortion</a:t>
            </a:r>
          </a:p>
          <a:p>
            <a:pPr marL="0" indent="0">
              <a:buNone/>
            </a:pPr>
            <a:r>
              <a:rPr lang="en-US" dirty="0"/>
              <a:t> </a:t>
            </a:r>
            <a:r>
              <a:rPr lang="en-US" b="1" dirty="0"/>
              <a:t>Medication/Food Interactions </a:t>
            </a:r>
          </a:p>
          <a:p>
            <a:r>
              <a:rPr lang="en-US" dirty="0"/>
              <a:t> Anti-platelet agents such as aspirin, NSAIDs, and other anticoagulants may increase risk for bleeding.. </a:t>
            </a:r>
          </a:p>
        </p:txBody>
      </p:sp>
    </p:spTree>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25" name="Content Placeholder 2"/>
          <p:cNvSpPr>
            <a:spLocks noGrp="1"/>
          </p:cNvSpPr>
          <p:nvPr>
            <p:ph idx="1"/>
          </p:nvPr>
        </p:nvSpPr>
        <p:spPr>
          <a:xfrm>
            <a:off x="580292" y="301625"/>
            <a:ext cx="10515600" cy="6380529"/>
          </a:xfrm>
        </p:spPr>
        <p:txBody>
          <a:bodyPr>
            <a:normAutofit fontScale="92500" lnSpcReduction="10000"/>
          </a:bodyPr>
          <a:lstStyle/>
          <a:p>
            <a:pPr marL="0" lvl="0" indent="0">
              <a:buNone/>
            </a:pPr>
            <a:r>
              <a:rPr lang="en-US" sz="2200" b="1" dirty="0">
                <a:solidFill>
                  <a:prstClr val="black"/>
                </a:solidFill>
              </a:rPr>
              <a:t>Nursing Administration;</a:t>
            </a:r>
            <a:r>
              <a:rPr lang="en-US" sz="2200" dirty="0">
                <a:solidFill>
                  <a:prstClr val="black"/>
                </a:solidFill>
              </a:rPr>
              <a:t> </a:t>
            </a:r>
            <a:r>
              <a:rPr lang="en-US" sz="2200" b="1" dirty="0">
                <a:solidFill>
                  <a:prstClr val="black"/>
                </a:solidFill>
              </a:rPr>
              <a:t>Heparin sodium</a:t>
            </a:r>
            <a:r>
              <a:rPr lang="en-US" sz="2200" dirty="0">
                <a:solidFill>
                  <a:prstClr val="black"/>
                </a:solidFill>
              </a:rPr>
              <a:t>: </a:t>
            </a:r>
          </a:p>
          <a:p>
            <a:pPr lvl="0"/>
            <a:r>
              <a:rPr lang="en-US" sz="2200" dirty="0">
                <a:solidFill>
                  <a:prstClr val="black"/>
                </a:solidFill>
              </a:rPr>
              <a:t> Obtain the client’s baseline vital signs. </a:t>
            </a:r>
          </a:p>
          <a:p>
            <a:pPr lvl="0"/>
            <a:r>
              <a:rPr lang="en-US" sz="2200" dirty="0">
                <a:solidFill>
                  <a:prstClr val="black"/>
                </a:solidFill>
              </a:rPr>
              <a:t> Obtain baseline and monitor complete blood count (CBC), platelet count, and hematocrit levels. </a:t>
            </a:r>
          </a:p>
          <a:p>
            <a:pPr lvl="0"/>
            <a:r>
              <a:rPr lang="en-US" sz="2200" dirty="0">
                <a:solidFill>
                  <a:prstClr val="black"/>
                </a:solidFill>
              </a:rPr>
              <a:t> Read label carefully. Heparin is dispensed in units and in different concentrations. </a:t>
            </a:r>
          </a:p>
          <a:p>
            <a:pPr lvl="0"/>
            <a:r>
              <a:rPr lang="en-US" sz="2200" dirty="0">
                <a:solidFill>
                  <a:prstClr val="black"/>
                </a:solidFill>
              </a:rPr>
              <a:t> Check dosages with another nurse before administration. </a:t>
            </a:r>
          </a:p>
          <a:p>
            <a:pPr lvl="0"/>
            <a:r>
              <a:rPr lang="en-US" sz="2200" dirty="0">
                <a:solidFill>
                  <a:prstClr val="black"/>
                </a:solidFill>
              </a:rPr>
              <a:t>Use an infusion pump for continuous IV administration. Monitor rate of infusion every 30 to 60 min. </a:t>
            </a:r>
          </a:p>
          <a:p>
            <a:pPr lvl="0"/>
            <a:r>
              <a:rPr lang="en-US" sz="2200" dirty="0">
                <a:solidFill>
                  <a:prstClr val="black"/>
                </a:solidFill>
              </a:rPr>
              <a:t>Monitor PTT every 4 to 6 hr. until appropriate dose is determined, then monitor daily. </a:t>
            </a:r>
          </a:p>
          <a:p>
            <a:pPr lvl="0"/>
            <a:r>
              <a:rPr lang="en-US" sz="2200" dirty="0">
                <a:solidFill>
                  <a:prstClr val="black"/>
                </a:solidFill>
              </a:rPr>
              <a:t> For subcutaneous injections, use a 20 to 22 gauge needle to withdraw medication from the vial. Then, change the needle to a smaller needle (gauge 25 or 26, 1/2 to 5/8 in length). </a:t>
            </a:r>
          </a:p>
          <a:p>
            <a:pPr lvl="0"/>
            <a:r>
              <a:rPr lang="en-US" sz="2200" dirty="0">
                <a:solidFill>
                  <a:prstClr val="black"/>
                </a:solidFill>
              </a:rPr>
              <a:t> Administer deep subcutaneous injections in the abdomen ensuring a distance of 2 inches from the umbilicus. Do not aspirate. </a:t>
            </a:r>
          </a:p>
          <a:p>
            <a:pPr lvl="0"/>
            <a:r>
              <a:rPr lang="en-US" sz="2200" dirty="0">
                <a:solidFill>
                  <a:prstClr val="black"/>
                </a:solidFill>
              </a:rPr>
              <a:t> Apply pressure for 1 to 2 min after the injection. Rotate and record injection sites. </a:t>
            </a:r>
          </a:p>
          <a:p>
            <a:pPr lvl="0"/>
            <a:r>
              <a:rPr lang="en-US" sz="2200" dirty="0">
                <a:solidFill>
                  <a:prstClr val="black"/>
                </a:solidFill>
              </a:rPr>
              <a:t> Instruct clients to monitor for signs of bleeding (bruising, gums bleeding, abdominal pain, nose bleeds, coffee-ground emesis and tarry stools). </a:t>
            </a:r>
          </a:p>
          <a:p>
            <a:pPr lvl="0"/>
            <a:r>
              <a:rPr lang="en-US" sz="2200" dirty="0">
                <a:solidFill>
                  <a:prstClr val="black"/>
                </a:solidFill>
              </a:rPr>
              <a:t> Instruct clients not to take over-the-counter NSAIDs, aspirin, or medications containing salicylates. </a:t>
            </a:r>
          </a:p>
          <a:p>
            <a:pPr lvl="0"/>
            <a:r>
              <a:rPr lang="en-US" sz="2200" dirty="0">
                <a:solidFill>
                  <a:prstClr val="black"/>
                </a:solidFill>
              </a:rPr>
              <a:t> Advise clients to use an electric razor for shaving and a soft toothbrush.</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dirty="0"/>
              <a:t> conti.</a:t>
            </a:r>
          </a:p>
        </p:txBody>
      </p:sp>
      <p:sp>
        <p:nvSpPr>
          <p:cNvPr id="1048699" name="Content Placeholder 2"/>
          <p:cNvSpPr>
            <a:spLocks noGrp="1"/>
          </p:cNvSpPr>
          <p:nvPr>
            <p:ph idx="1"/>
          </p:nvPr>
        </p:nvSpPr>
        <p:spPr>
          <a:xfrm>
            <a:off x="623711" y="1882069"/>
            <a:ext cx="10515600" cy="4351338"/>
          </a:xfrm>
        </p:spPr>
        <p:txBody>
          <a:bodyPr>
            <a:normAutofit fontScale="96786" lnSpcReduction="10000"/>
          </a:bodyPr>
          <a:lstStyle/>
          <a:p>
            <a:pPr marL="0" indent="0">
              <a:buNone/>
            </a:pPr>
            <a:r>
              <a:rPr lang="en-US" dirty="0"/>
              <a:t>Five additional right  are essential in professional nursing practice. they are</a:t>
            </a:r>
          </a:p>
          <a:p>
            <a:pPr marL="514350" indent="-514350">
              <a:buFont typeface="+mj-lt"/>
              <a:buAutoNum type="arabicPeriod"/>
            </a:pPr>
            <a:r>
              <a:rPr lang="en-US" dirty="0"/>
              <a:t>The right assessment e.g. patients ability to swallow, allergies, contraindication, new signs and symptoms that may indicate adverse effects of administration, heart, liver or kidney disorders. </a:t>
            </a:r>
          </a:p>
          <a:p>
            <a:pPr marL="514350" indent="-514350">
              <a:buFont typeface="+mj-lt"/>
              <a:buAutoNum type="arabicPeriod"/>
            </a:pPr>
            <a:r>
              <a:rPr lang="en-US" dirty="0"/>
              <a:t>The right documentation.</a:t>
            </a:r>
          </a:p>
          <a:p>
            <a:pPr marL="514350" indent="-514350">
              <a:buFont typeface="+mj-lt"/>
              <a:buAutoNum type="arabicPeriod"/>
            </a:pPr>
            <a:r>
              <a:rPr lang="en-US" dirty="0"/>
              <a:t>The clients right to information  of name, purpose, action and potential side effects. </a:t>
            </a:r>
          </a:p>
          <a:p>
            <a:pPr marL="514350" indent="-514350">
              <a:buFont typeface="+mj-lt"/>
              <a:buAutoNum type="arabicPeriod"/>
            </a:pPr>
            <a:r>
              <a:rPr lang="en-US" dirty="0"/>
              <a:t>The right evaluation.</a:t>
            </a:r>
          </a:p>
          <a:p>
            <a:pPr marL="514350" indent="-514350">
              <a:buFont typeface="+mj-lt"/>
              <a:buAutoNum type="arabicPeriod"/>
            </a:pPr>
            <a:r>
              <a:rPr lang="en-US" dirty="0"/>
              <a:t>The clients right to refuse medication regardless of the consequences. </a:t>
            </a:r>
          </a:p>
          <a:p>
            <a:pPr marL="0" indent="0">
              <a:buNone/>
            </a:pPr>
            <a:endParaRPr lang="en-US" dirty="0"/>
          </a:p>
        </p:txBody>
      </p:sp>
    </p:spTree>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26" name="Title 1"/>
          <p:cNvSpPr>
            <a:spLocks noGrp="1"/>
          </p:cNvSpPr>
          <p:nvPr>
            <p:ph type="title"/>
          </p:nvPr>
        </p:nvSpPr>
        <p:spPr/>
        <p:txBody>
          <a:bodyPr/>
          <a:lstStyle/>
          <a:p>
            <a:r>
              <a:rPr lang="en-US" b="1" dirty="0"/>
              <a:t>ORAL ANTI COAGULANTS</a:t>
            </a:r>
          </a:p>
        </p:txBody>
      </p:sp>
      <p:sp>
        <p:nvSpPr>
          <p:cNvPr id="1049427" name="Content Placeholder 2"/>
          <p:cNvSpPr>
            <a:spLocks noGrp="1"/>
          </p:cNvSpPr>
          <p:nvPr>
            <p:ph idx="1"/>
          </p:nvPr>
        </p:nvSpPr>
        <p:spPr/>
        <p:txBody>
          <a:bodyPr/>
          <a:lstStyle/>
          <a:p>
            <a:r>
              <a:rPr lang="en-US" dirty="0"/>
              <a:t>These are the most commonly used oral anti coagulants;</a:t>
            </a:r>
          </a:p>
          <a:p>
            <a:r>
              <a:rPr lang="en-US" dirty="0"/>
              <a:t>Warfarin,</a:t>
            </a:r>
          </a:p>
          <a:p>
            <a:r>
              <a:rPr lang="en-US" dirty="0"/>
              <a:t>Dicoumarol, </a:t>
            </a:r>
          </a:p>
          <a:p>
            <a:r>
              <a:rPr lang="en-US" dirty="0"/>
              <a:t>Acenocoumarol</a:t>
            </a:r>
          </a:p>
          <a:p>
            <a:pPr marL="0" indent="0">
              <a:buNone/>
            </a:pPr>
            <a:r>
              <a:rPr lang="en-US" b="1" dirty="0"/>
              <a:t>Mechanism of action</a:t>
            </a:r>
          </a:p>
          <a:p>
            <a:pPr marL="0" indent="0">
              <a:buNone/>
            </a:pPr>
            <a:r>
              <a:rPr lang="en-US" dirty="0"/>
              <a:t>Vitamin K antagonist; these agents inhibit the liver synthesis of vitamin K clotting factor II,VII, IX, X.</a:t>
            </a:r>
          </a:p>
        </p:txBody>
      </p:sp>
    </p:spTree>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28" name="Content Placeholder 2"/>
          <p:cNvSpPr>
            <a:spLocks noGrp="1"/>
          </p:cNvSpPr>
          <p:nvPr>
            <p:ph idx="1"/>
          </p:nvPr>
        </p:nvSpPr>
        <p:spPr>
          <a:xfrm>
            <a:off x="838200" y="257908"/>
            <a:ext cx="10515600" cy="6353907"/>
          </a:xfrm>
        </p:spPr>
        <p:txBody>
          <a:bodyPr/>
          <a:lstStyle/>
          <a:p>
            <a:pPr marL="0" indent="0">
              <a:buNone/>
            </a:pPr>
            <a:r>
              <a:rPr lang="en-US" b="1" dirty="0"/>
              <a:t>Advantages over heparin</a:t>
            </a:r>
          </a:p>
          <a:p>
            <a:r>
              <a:rPr lang="en-US" dirty="0"/>
              <a:t>Bioavailability is almost 100 percent.</a:t>
            </a:r>
          </a:p>
          <a:p>
            <a:r>
              <a:rPr lang="en-US" dirty="0"/>
              <a:t>Low volume distribution, </a:t>
            </a:r>
          </a:p>
          <a:p>
            <a:r>
              <a:rPr lang="en-US" dirty="0"/>
              <a:t>Long half life.</a:t>
            </a:r>
          </a:p>
          <a:p>
            <a:pPr marL="0" indent="0">
              <a:buNone/>
            </a:pPr>
            <a:r>
              <a:rPr lang="en-US" b="1" dirty="0"/>
              <a:t>Pharmacokinetics</a:t>
            </a:r>
          </a:p>
          <a:p>
            <a:r>
              <a:rPr lang="en-US" dirty="0"/>
              <a:t>Produces delayed action, </a:t>
            </a:r>
          </a:p>
          <a:p>
            <a:r>
              <a:rPr lang="en-US" dirty="0"/>
              <a:t>possibility of genetic resistance</a:t>
            </a:r>
          </a:p>
          <a:p>
            <a:pPr marL="0" indent="0">
              <a:buNone/>
            </a:pPr>
            <a:r>
              <a:rPr lang="en-US" b="1" dirty="0"/>
              <a:t>Clinical indication</a:t>
            </a:r>
          </a:p>
          <a:p>
            <a:r>
              <a:rPr lang="en-US" dirty="0"/>
              <a:t>Treatment deep venous thrombosis.</a:t>
            </a:r>
          </a:p>
          <a:p>
            <a:r>
              <a:rPr lang="en-US" dirty="0"/>
              <a:t>Pulmonary embolism</a:t>
            </a:r>
          </a:p>
          <a:p>
            <a:r>
              <a:rPr lang="en-US" dirty="0"/>
              <a:t>Prevent blood clotting in patients with thrombophlebitis, pulmonary embolism and embolism from arterial fibrillation.</a:t>
            </a:r>
          </a:p>
          <a:p>
            <a:pPr marL="0" indent="0">
              <a:buNone/>
            </a:pPr>
            <a:endParaRPr lang="en-US" dirty="0"/>
          </a:p>
        </p:txBody>
      </p:sp>
    </p:spTree>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29" name="Content Placeholder 2"/>
          <p:cNvSpPr>
            <a:spLocks noGrp="1"/>
          </p:cNvSpPr>
          <p:nvPr>
            <p:ph idx="1"/>
          </p:nvPr>
        </p:nvSpPr>
        <p:spPr>
          <a:xfrm>
            <a:off x="838200" y="304800"/>
            <a:ext cx="10515600" cy="6283569"/>
          </a:xfrm>
        </p:spPr>
        <p:txBody>
          <a:bodyPr/>
          <a:lstStyle/>
          <a:p>
            <a:pPr marL="0" indent="0">
              <a:buNone/>
            </a:pPr>
            <a:r>
              <a:rPr lang="en-US" b="1" dirty="0"/>
              <a:t>Contraindication /precaution</a:t>
            </a:r>
            <a:r>
              <a:rPr lang="en-US" b="1" dirty="0">
                <a:solidFill>
                  <a:prstClr val="black"/>
                </a:solidFill>
              </a:rPr>
              <a:t> </a:t>
            </a:r>
          </a:p>
          <a:p>
            <a:r>
              <a:rPr lang="en-US" dirty="0">
                <a:solidFill>
                  <a:prstClr val="black"/>
                </a:solidFill>
              </a:rPr>
              <a:t>Not given to pregnant women because it crosses</a:t>
            </a:r>
            <a:r>
              <a:rPr lang="en-US" dirty="0"/>
              <a:t> the placenta barrier, it is teratogenic, and can cause an a abortion.</a:t>
            </a:r>
          </a:p>
          <a:p>
            <a:r>
              <a:rPr lang="en-US" dirty="0"/>
              <a:t>Not given to patients with bleeding disorders e.g. hemophilia, peptic ulcer, sever renal/ liver disease and eclampsia.</a:t>
            </a:r>
          </a:p>
          <a:p>
            <a:pPr marL="0" indent="0">
              <a:buNone/>
            </a:pPr>
            <a:r>
              <a:rPr lang="en-US" b="1" dirty="0"/>
              <a:t>Monitoring</a:t>
            </a:r>
          </a:p>
          <a:p>
            <a:r>
              <a:rPr lang="en-US" dirty="0"/>
              <a:t>Monitor prothrombin time usually done before administering the dose.</a:t>
            </a:r>
          </a:p>
          <a:p>
            <a:r>
              <a:rPr lang="en-US" dirty="0"/>
              <a:t>The PT SHOULD BE 1.5-2.5 times the reference value to be therapeutic</a:t>
            </a:r>
          </a:p>
          <a:p>
            <a:r>
              <a:rPr lang="en-US" dirty="0"/>
              <a:t>If it is below the recommended range warfarin should be increased.</a:t>
            </a:r>
          </a:p>
          <a:p>
            <a:r>
              <a:rPr lang="en-US" dirty="0"/>
              <a:t>If it above the recommended range warfarin should be decreased.</a:t>
            </a:r>
          </a:p>
          <a:p>
            <a:endParaRPr lang="en-US" dirty="0"/>
          </a:p>
          <a:p>
            <a:pPr marL="0" indent="0">
              <a:buNone/>
            </a:pPr>
            <a:endParaRPr lang="en-US" dirty="0"/>
          </a:p>
          <a:p>
            <a:pPr marL="0" indent="0">
              <a:buNone/>
            </a:pPr>
            <a:endParaRPr lang="en-US" dirty="0"/>
          </a:p>
          <a:p>
            <a:pPr marL="0" indent="0">
              <a:buNone/>
            </a:pPr>
            <a:endParaRPr lang="en-US" b="1" dirty="0"/>
          </a:p>
        </p:txBody>
      </p:sp>
    </p:spTree>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30" name="Content Placeholder 2"/>
          <p:cNvSpPr>
            <a:spLocks noGrp="1"/>
          </p:cNvSpPr>
          <p:nvPr>
            <p:ph idx="1"/>
          </p:nvPr>
        </p:nvSpPr>
        <p:spPr>
          <a:xfrm>
            <a:off x="838200" y="351692"/>
            <a:ext cx="10515600" cy="6248400"/>
          </a:xfrm>
        </p:spPr>
        <p:txBody>
          <a:bodyPr>
            <a:normAutofit fontScale="92500" lnSpcReduction="10000"/>
          </a:bodyPr>
          <a:lstStyle/>
          <a:p>
            <a:pPr marL="0" indent="0">
              <a:buNone/>
            </a:pPr>
            <a:r>
              <a:rPr lang="en-US" b="1" dirty="0"/>
              <a:t>Adverse effects of warfarin</a:t>
            </a:r>
          </a:p>
          <a:p>
            <a:r>
              <a:rPr lang="en-US" dirty="0"/>
              <a:t>Hematologic effects: increased bleeding, thrombocytopenia</a:t>
            </a:r>
          </a:p>
          <a:p>
            <a:r>
              <a:rPr lang="en-US" dirty="0"/>
              <a:t>Anorexia, nausea, vomiting, diarrhoea and dermatitis.</a:t>
            </a:r>
          </a:p>
          <a:p>
            <a:r>
              <a:rPr lang="en-US" dirty="0"/>
              <a:t>Hemorrhage</a:t>
            </a:r>
          </a:p>
          <a:p>
            <a:r>
              <a:rPr lang="en-US" dirty="0"/>
              <a:t>Interference with bone formation in early pregnancy</a:t>
            </a:r>
          </a:p>
          <a:p>
            <a:pPr marL="0" indent="0">
              <a:buNone/>
            </a:pPr>
            <a:r>
              <a:rPr lang="en-US" b="1" dirty="0"/>
              <a:t>Drug interaction</a:t>
            </a:r>
          </a:p>
          <a:p>
            <a:pPr marL="0" indent="0">
              <a:buNone/>
            </a:pPr>
            <a:r>
              <a:rPr lang="en-US" b="1" dirty="0"/>
              <a:t>Potentiation activity</a:t>
            </a:r>
          </a:p>
          <a:p>
            <a:r>
              <a:rPr lang="en-US" dirty="0"/>
              <a:t>Inhibition of metabolism: chloramphenicol, ciprofloxacin, cotrimoxazole, cimetidine. </a:t>
            </a:r>
          </a:p>
          <a:p>
            <a:r>
              <a:rPr lang="en-US" dirty="0"/>
              <a:t>Displacement from plasma protein; ethacrynic acid.</a:t>
            </a:r>
          </a:p>
          <a:p>
            <a:r>
              <a:rPr lang="en-US" dirty="0"/>
              <a:t>Platelet function inhibition; NSAIDs (Aspirin)</a:t>
            </a:r>
          </a:p>
          <a:p>
            <a:pPr marL="0" indent="0">
              <a:buNone/>
            </a:pPr>
            <a:r>
              <a:rPr lang="en-US" b="1" dirty="0"/>
              <a:t>retarded activity</a:t>
            </a:r>
          </a:p>
          <a:p>
            <a:r>
              <a:rPr lang="en-US" dirty="0"/>
              <a:t>inhibition of absorption; Sucralfate</a:t>
            </a:r>
          </a:p>
          <a:p>
            <a:r>
              <a:rPr lang="en-US" dirty="0"/>
              <a:t>Enzyme induction; barbiturates, carbamazepine, rifampicin</a:t>
            </a:r>
          </a:p>
        </p:txBody>
      </p:sp>
    </p:spTree>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31" name="Content Placeholder 2"/>
          <p:cNvSpPr>
            <a:spLocks noGrp="1"/>
          </p:cNvSpPr>
          <p:nvPr>
            <p:ph idx="1"/>
          </p:nvPr>
        </p:nvSpPr>
        <p:spPr>
          <a:xfrm>
            <a:off x="838200" y="293077"/>
            <a:ext cx="10515600" cy="6318738"/>
          </a:xfrm>
        </p:spPr>
        <p:txBody>
          <a:bodyPr>
            <a:normAutofit/>
          </a:bodyPr>
          <a:lstStyle/>
          <a:p>
            <a:pPr marL="0" indent="0">
              <a:buNone/>
            </a:pPr>
            <a:r>
              <a:rPr lang="en-US" sz="3200" b="1" dirty="0"/>
              <a:t>                                       acenocoumarol</a:t>
            </a:r>
          </a:p>
          <a:p>
            <a:r>
              <a:rPr lang="en-US" sz="3200" dirty="0"/>
              <a:t>take 2-3 DAYS.</a:t>
            </a:r>
          </a:p>
          <a:p>
            <a:pPr marL="0" indent="0">
              <a:buNone/>
            </a:pPr>
            <a:r>
              <a:rPr lang="en-US" sz="3200" b="1" dirty="0"/>
              <a:t>Indication</a:t>
            </a:r>
          </a:p>
          <a:p>
            <a:r>
              <a:rPr lang="en-US" dirty="0"/>
              <a:t>Arterial fibrillation, </a:t>
            </a:r>
          </a:p>
          <a:p>
            <a:r>
              <a:rPr lang="en-US" dirty="0"/>
              <a:t>pulmonary embolism, </a:t>
            </a:r>
          </a:p>
          <a:p>
            <a:r>
              <a:rPr lang="en-US" dirty="0"/>
              <a:t>prophylaxis following insertion of heart valve.</a:t>
            </a:r>
          </a:p>
          <a:p>
            <a:pPr marL="0" indent="0">
              <a:buNone/>
            </a:pPr>
            <a:r>
              <a:rPr lang="en-US" dirty="0"/>
              <a:t> </a:t>
            </a:r>
            <a:r>
              <a:rPr lang="en-US" sz="3600" b="1" dirty="0"/>
              <a:t>adverse drug reaction</a:t>
            </a:r>
          </a:p>
          <a:p>
            <a:pPr marL="0" indent="0">
              <a:buNone/>
            </a:pPr>
            <a:r>
              <a:rPr lang="en-US" dirty="0"/>
              <a:t>Alopecia, diarrhoea, hepatic dysfunction, pancreatitis vomiting</a:t>
            </a:r>
          </a:p>
        </p:txBody>
      </p:sp>
    </p:spTree>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32" name="Content Placeholder 2"/>
          <p:cNvSpPr>
            <a:spLocks noGrp="1"/>
          </p:cNvSpPr>
          <p:nvPr>
            <p:ph idx="1"/>
          </p:nvPr>
        </p:nvSpPr>
        <p:spPr>
          <a:xfrm>
            <a:off x="861646" y="363415"/>
            <a:ext cx="10515600" cy="6307015"/>
          </a:xfrm>
        </p:spPr>
        <p:txBody>
          <a:bodyPr>
            <a:normAutofit fontScale="85000" lnSpcReduction="20000"/>
          </a:bodyPr>
          <a:lstStyle/>
          <a:p>
            <a:pPr marL="0" indent="0">
              <a:buNone/>
            </a:pPr>
            <a:r>
              <a:rPr lang="en-US" b="1" dirty="0"/>
              <a:t>Nursing Administration  of warfarin</a:t>
            </a:r>
          </a:p>
          <a:p>
            <a:r>
              <a:rPr lang="en-US" dirty="0"/>
              <a:t> Administration is usually oral, once daily. </a:t>
            </a:r>
          </a:p>
          <a:p>
            <a:r>
              <a:rPr lang="en-US" dirty="0"/>
              <a:t>Obtain the client’s baseline vital signs. </a:t>
            </a:r>
          </a:p>
          <a:p>
            <a:r>
              <a:rPr lang="en-US" dirty="0"/>
              <a:t> Monitor PT levels (therapeutic level 18 to 24 sec) and INR levels (therapeutic levels 2 to 3). INR levels are the most accurate. Hold dose and notify the provider if these levels exceed therapeutic ranges. </a:t>
            </a:r>
          </a:p>
          <a:p>
            <a:r>
              <a:rPr lang="en-US" dirty="0"/>
              <a:t> Obtain baseline and monitor CBC, platelet count, and Hct levels. </a:t>
            </a:r>
          </a:p>
          <a:p>
            <a:r>
              <a:rPr lang="en-US" dirty="0"/>
              <a:t> Instruct clients that anticoagulant effects may take 8 to 12 </a:t>
            </a:r>
            <a:r>
              <a:rPr lang="en-US" dirty="0" err="1"/>
              <a:t>hr</a:t>
            </a:r>
            <a:r>
              <a:rPr lang="en-US" dirty="0"/>
              <a:t> and full therapeutic effect is not achieved for 3 to 5 days. For clients in the hospital setting, explain the need for continued heparin infusion when starting oral warfarin. </a:t>
            </a:r>
          </a:p>
          <a:p>
            <a:r>
              <a:rPr lang="en-US" dirty="0"/>
              <a:t> Advise clients that anticoagulation effects can persist for up to 5 days following discontinuation of medication because of long half-life. </a:t>
            </a:r>
          </a:p>
          <a:p>
            <a:r>
              <a:rPr lang="en-US" dirty="0"/>
              <a:t> Advise clients to avoid alcohol and over-the-counter and non-prescription medications to prevent adverse effects and medication interactions, such as risk of bleeding. </a:t>
            </a:r>
          </a:p>
          <a:p>
            <a:r>
              <a:rPr lang="en-US" dirty="0"/>
              <a:t>Advise clients to employ nonmedication measures to avoid development of thrombi, including avoiding sitting for prolonged periods of time, not wearing constricting clothing, and elevating and moving legs when sitting. </a:t>
            </a:r>
          </a:p>
          <a:p>
            <a:r>
              <a:rPr lang="en-US" dirty="0"/>
              <a:t> Advise clients to wear a medical alert bracelet indicating warfarin use.</a:t>
            </a:r>
          </a:p>
        </p:txBody>
      </p:sp>
    </p:spTree>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33" name="Content Placeholder 2"/>
          <p:cNvSpPr>
            <a:spLocks noGrp="1"/>
          </p:cNvSpPr>
          <p:nvPr>
            <p:ph idx="1"/>
          </p:nvPr>
        </p:nvSpPr>
        <p:spPr>
          <a:xfrm>
            <a:off x="838200" y="339970"/>
            <a:ext cx="10515600" cy="6260122"/>
          </a:xfrm>
        </p:spPr>
        <p:txBody>
          <a:bodyPr/>
          <a:lstStyle/>
          <a:p>
            <a:pPr marL="0" indent="0">
              <a:buNone/>
            </a:pPr>
            <a:r>
              <a:rPr lang="en-US" b="1" dirty="0"/>
              <a:t>Nursing administration of warfarin</a:t>
            </a:r>
          </a:p>
          <a:p>
            <a:r>
              <a:rPr lang="en-US" dirty="0"/>
              <a:t>Be prepared to administer vitamin K for warfarin overdose. </a:t>
            </a:r>
          </a:p>
          <a:p>
            <a:r>
              <a:rPr lang="en-US" dirty="0"/>
              <a:t>Teach clients to self-monitor PT and INR at home as appropriate. </a:t>
            </a:r>
          </a:p>
          <a:p>
            <a:r>
              <a:rPr lang="en-US" dirty="0"/>
              <a:t>Advise clients to record dosage, route, and time of warfarin administration on a daily basis. </a:t>
            </a:r>
          </a:p>
          <a:p>
            <a:r>
              <a:rPr lang="en-US" dirty="0"/>
              <a:t> Plan for frequent PT monitoring for clients who are prescribed medications that interact with warfarin. The client is at greatest risk for harm when the interacting medication is being deleted or added. Frequent PT monitoring will allow for dosage adjustments as necessary. </a:t>
            </a:r>
          </a:p>
          <a:p>
            <a:r>
              <a:rPr lang="en-US" dirty="0"/>
              <a:t> Advise clients to notify the provider regarding warfarin use. </a:t>
            </a:r>
          </a:p>
          <a:p>
            <a:r>
              <a:rPr lang="en-US" dirty="0"/>
              <a:t> Advise clients to use a soft-bristle toothbrush to prevent gum bleeding</a:t>
            </a:r>
            <a:endParaRPr lang="en-US" b="1" dirty="0"/>
          </a:p>
        </p:txBody>
      </p:sp>
    </p:spTree>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34" name="Title 1"/>
          <p:cNvSpPr>
            <a:spLocks noGrp="1"/>
          </p:cNvSpPr>
          <p:nvPr>
            <p:ph type="title"/>
          </p:nvPr>
        </p:nvSpPr>
        <p:spPr/>
        <p:txBody>
          <a:bodyPr/>
          <a:lstStyle/>
          <a:p>
            <a:r>
              <a:rPr lang="en-US" dirty="0"/>
              <a:t>      </a:t>
            </a:r>
            <a:r>
              <a:rPr lang="en-US" b="1" dirty="0"/>
              <a:t>Thrombolytic /Fibrinolytic Medications</a:t>
            </a:r>
          </a:p>
        </p:txBody>
      </p:sp>
      <p:sp>
        <p:nvSpPr>
          <p:cNvPr id="1049435" name="Content Placeholder 2"/>
          <p:cNvSpPr>
            <a:spLocks noGrp="1"/>
          </p:cNvSpPr>
          <p:nvPr>
            <p:ph idx="1"/>
          </p:nvPr>
        </p:nvSpPr>
        <p:spPr>
          <a:xfrm>
            <a:off x="879230" y="1825625"/>
            <a:ext cx="10474569" cy="4351338"/>
          </a:xfrm>
        </p:spPr>
        <p:txBody>
          <a:bodyPr/>
          <a:lstStyle/>
          <a:p>
            <a:pPr marL="0" indent="0">
              <a:buNone/>
            </a:pPr>
            <a:r>
              <a:rPr lang="en-US" dirty="0"/>
              <a:t>Two phenomena which causes hemostasis include,</a:t>
            </a:r>
          </a:p>
          <a:p>
            <a:r>
              <a:rPr lang="en-US" dirty="0"/>
              <a:t>Coagulation of blood .</a:t>
            </a:r>
          </a:p>
          <a:p>
            <a:r>
              <a:rPr lang="en-US" dirty="0"/>
              <a:t>Formation of a thrombus</a:t>
            </a:r>
          </a:p>
          <a:p>
            <a:pPr marL="0" indent="0">
              <a:buNone/>
            </a:pPr>
            <a:r>
              <a:rPr lang="en-US" b="1" dirty="0"/>
              <a:t>formation of a thrombus is restricted through:</a:t>
            </a:r>
          </a:p>
          <a:p>
            <a:pPr marL="514350" indent="-514350">
              <a:buFont typeface="+mj-lt"/>
              <a:buAutoNum type="arabicPeriod"/>
            </a:pPr>
            <a:r>
              <a:rPr lang="en-US" b="1" dirty="0"/>
              <a:t>Fibrin inhibition:</a:t>
            </a:r>
            <a:r>
              <a:rPr lang="en-US" dirty="0"/>
              <a:t> anti thrombin III, Ant plasmin, Antitrypsin, Macroglobulin</a:t>
            </a:r>
          </a:p>
          <a:p>
            <a:pPr marL="514350" indent="-514350">
              <a:buFont typeface="+mj-lt"/>
              <a:buAutoNum type="arabicPeriod"/>
            </a:pPr>
            <a:r>
              <a:rPr lang="en-US" b="1" dirty="0"/>
              <a:t>Fibrinolysis: </a:t>
            </a:r>
            <a:r>
              <a:rPr lang="en-US" dirty="0"/>
              <a:t>tissue plasminogen activator and CF XII activate fibrin bound plasminogen to active plasmin, restrict formation of a thrombus.</a:t>
            </a:r>
          </a:p>
        </p:txBody>
      </p:sp>
    </p:spTree>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36" name="Content Placeholder 2"/>
          <p:cNvSpPr>
            <a:spLocks noGrp="1"/>
          </p:cNvSpPr>
          <p:nvPr>
            <p:ph idx="1"/>
          </p:nvPr>
        </p:nvSpPr>
        <p:spPr>
          <a:xfrm>
            <a:off x="861646" y="257907"/>
            <a:ext cx="10515600" cy="6353907"/>
          </a:xfrm>
        </p:spPr>
        <p:txBody>
          <a:bodyPr/>
          <a:lstStyle/>
          <a:p>
            <a:pPr marL="0" indent="0">
              <a:buNone/>
            </a:pPr>
            <a:r>
              <a:rPr lang="en-US" b="1" dirty="0"/>
              <a:t>Mechanism of action of fibrinolytic</a:t>
            </a:r>
          </a:p>
          <a:p>
            <a:pPr marL="0" indent="0">
              <a:buNone/>
            </a:pPr>
            <a:r>
              <a:rPr lang="en-US" dirty="0"/>
              <a:t>Thrombolytic/fibrinolytic medications dissolve clots that have already formed. Clots are dissolved by conversion of plasminogen to plasmin, which destroys fibrinogen and other clotting factors.</a:t>
            </a:r>
            <a:r>
              <a:rPr lang="en-US" b="1" dirty="0"/>
              <a:t> </a:t>
            </a:r>
            <a:r>
              <a:rPr lang="en-US" dirty="0"/>
              <a:t>The result is clot disintegration.</a:t>
            </a:r>
          </a:p>
          <a:p>
            <a:pPr marL="0" indent="0">
              <a:buNone/>
            </a:pPr>
            <a:r>
              <a:rPr lang="en-US" b="1" dirty="0"/>
              <a:t>The commonly used fibrinolytic include: </a:t>
            </a:r>
          </a:p>
          <a:p>
            <a:r>
              <a:rPr lang="en-US" dirty="0"/>
              <a:t>Streptokinase (Streptase) </a:t>
            </a:r>
          </a:p>
          <a:p>
            <a:r>
              <a:rPr lang="en-US" dirty="0"/>
              <a:t>Urokinase</a:t>
            </a:r>
          </a:p>
          <a:p>
            <a:r>
              <a:rPr lang="en-US" dirty="0"/>
              <a:t>Alteplase (Activase, tPA),</a:t>
            </a:r>
          </a:p>
          <a:p>
            <a:r>
              <a:rPr lang="en-US" dirty="0"/>
              <a:t>Anistreplase</a:t>
            </a:r>
          </a:p>
          <a:p>
            <a:r>
              <a:rPr lang="en-US" dirty="0"/>
              <a:t>Reteplase (Retavase)  </a:t>
            </a:r>
          </a:p>
          <a:p>
            <a:pPr marL="0" indent="0">
              <a:buNone/>
            </a:pPr>
            <a:endParaRPr lang="en-US" b="1" dirty="0"/>
          </a:p>
          <a:p>
            <a:pPr marL="0" indent="0">
              <a:buNone/>
            </a:pPr>
            <a:endParaRPr lang="en-US" b="1" dirty="0"/>
          </a:p>
        </p:txBody>
      </p:sp>
    </p:spTree>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37" name="Title 1"/>
          <p:cNvSpPr>
            <a:spLocks noGrp="1"/>
          </p:cNvSpPr>
          <p:nvPr>
            <p:ph type="title"/>
          </p:nvPr>
        </p:nvSpPr>
        <p:spPr/>
        <p:txBody>
          <a:bodyPr/>
          <a:lstStyle/>
          <a:p>
            <a:r>
              <a:rPr lang="en-US" b="1" dirty="0"/>
              <a:t>streptokinase</a:t>
            </a:r>
          </a:p>
        </p:txBody>
      </p:sp>
      <p:sp>
        <p:nvSpPr>
          <p:cNvPr id="1049438" name="Content Placeholder 2"/>
          <p:cNvSpPr>
            <a:spLocks noGrp="1"/>
          </p:cNvSpPr>
          <p:nvPr>
            <p:ph idx="1"/>
          </p:nvPr>
        </p:nvSpPr>
        <p:spPr/>
        <p:txBody>
          <a:bodyPr>
            <a:normAutofit fontScale="92500" lnSpcReduction="10000"/>
          </a:bodyPr>
          <a:lstStyle/>
          <a:p>
            <a:pPr marL="0" indent="0">
              <a:buNone/>
            </a:pPr>
            <a:r>
              <a:rPr lang="en-US" b="1" dirty="0"/>
              <a:t>Mechanism of action:</a:t>
            </a:r>
          </a:p>
          <a:p>
            <a:r>
              <a:rPr lang="en-US" dirty="0"/>
              <a:t>streptokinase is a semi synthetic that acts systematically to dissolve the blood clot by activating plasminogen to plasmin.</a:t>
            </a:r>
          </a:p>
          <a:p>
            <a:pPr marL="0" indent="0">
              <a:buNone/>
            </a:pPr>
            <a:r>
              <a:rPr lang="en-US" b="1" dirty="0"/>
              <a:t>Clinical indication</a:t>
            </a:r>
          </a:p>
          <a:p>
            <a:r>
              <a:rPr lang="en-US" dirty="0"/>
              <a:t>Acute myocardial infarction </a:t>
            </a:r>
          </a:p>
          <a:p>
            <a:r>
              <a:rPr lang="en-US" dirty="0"/>
              <a:t>Deep vein thrombosis (DVT) </a:t>
            </a:r>
          </a:p>
          <a:p>
            <a:r>
              <a:rPr lang="en-US" dirty="0"/>
              <a:t> Massive pulmonary emboli </a:t>
            </a:r>
          </a:p>
          <a:p>
            <a:r>
              <a:rPr lang="en-US" dirty="0"/>
              <a:t> </a:t>
            </a:r>
            <a:r>
              <a:rPr lang="en-US" dirty="0" err="1"/>
              <a:t>thrombo</a:t>
            </a:r>
            <a:r>
              <a:rPr lang="en-US" dirty="0"/>
              <a:t> embolic stroke (alteplase)</a:t>
            </a:r>
          </a:p>
          <a:p>
            <a:r>
              <a:rPr lang="en-US" dirty="0"/>
              <a:t>Peripheral arterial thrombosis</a:t>
            </a:r>
          </a:p>
          <a:p>
            <a:r>
              <a:rPr lang="en-US" dirty="0"/>
              <a:t>To open clotted iv catheters</a:t>
            </a:r>
          </a:p>
          <a:p>
            <a:pPr marL="0" indent="0">
              <a:buNone/>
            </a:pPr>
            <a:endParaRPr lang="en-US" b="1" dirty="0"/>
          </a:p>
          <a:p>
            <a:pPr marL="0" indent="0">
              <a:buNone/>
            </a:pPr>
            <a:endParaRPr lang="en-US" b="1" dirty="0"/>
          </a:p>
          <a:p>
            <a:pPr marL="0" indent="0">
              <a:buNone/>
            </a:pPr>
            <a:endParaRPr lang="en-US" b="1"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1"/>
          <p:cNvSpPr>
            <a:spLocks noGrp="1"/>
          </p:cNvSpPr>
          <p:nvPr>
            <p:ph type="title"/>
          </p:nvPr>
        </p:nvSpPr>
        <p:spPr/>
        <p:txBody>
          <a:bodyPr/>
          <a:lstStyle/>
          <a:p>
            <a:r>
              <a:rPr lang="en-US" dirty="0"/>
              <a:t>Conti.</a:t>
            </a:r>
          </a:p>
        </p:txBody>
      </p:sp>
      <p:sp>
        <p:nvSpPr>
          <p:cNvPr id="1048701" name="Content Placeholder 2"/>
          <p:cNvSpPr>
            <a:spLocks noGrp="1"/>
          </p:cNvSpPr>
          <p:nvPr>
            <p:ph idx="1"/>
          </p:nvPr>
        </p:nvSpPr>
        <p:spPr/>
        <p:txBody>
          <a:bodyPr>
            <a:normAutofit/>
          </a:bodyPr>
          <a:lstStyle/>
          <a:p>
            <a:r>
              <a:rPr lang="en-US" sz="4000" b="1" dirty="0"/>
              <a:t>Right client/patient:</a:t>
            </a:r>
          </a:p>
          <a:p>
            <a:pPr marL="0" indent="0">
              <a:buNone/>
            </a:pPr>
            <a:r>
              <a:rPr lang="en-US" dirty="0"/>
              <a:t>-You should make sure that the right client receives the right drug</a:t>
            </a:r>
            <a:r>
              <a:rPr lang="en-US" b="1" dirty="0"/>
              <a:t>.</a:t>
            </a:r>
          </a:p>
          <a:p>
            <a:pPr marL="0" indent="0">
              <a:buNone/>
            </a:pPr>
            <a:r>
              <a:rPr lang="en-US" dirty="0"/>
              <a:t>-You should only give drugs to the person for whom they are prescribed or recommended for.</a:t>
            </a:r>
          </a:p>
          <a:p>
            <a:pPr marL="0" indent="0">
              <a:buNone/>
            </a:pPr>
            <a:r>
              <a:rPr lang="en-US" dirty="0"/>
              <a:t>-If the patient is wearing an identification bracelet, check the clients name on the identification bracelet with the name, hospital  number on the medication card in your hand.</a:t>
            </a:r>
          </a:p>
          <a:p>
            <a:pPr marL="0" indent="0">
              <a:buNone/>
            </a:pPr>
            <a:r>
              <a:rPr lang="en-US" dirty="0"/>
              <a:t>-Alternatively if the patient is conscious and sane simply call out the patients name.</a:t>
            </a:r>
          </a:p>
        </p:txBody>
      </p:sp>
    </p:spTree>
  </p:cSld>
  <p:clrMapOvr>
    <a:masterClrMapping/>
  </p:clrMapOvr>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39" name="Content Placeholder 2"/>
          <p:cNvSpPr>
            <a:spLocks noGrp="1"/>
          </p:cNvSpPr>
          <p:nvPr>
            <p:ph idx="1"/>
          </p:nvPr>
        </p:nvSpPr>
        <p:spPr>
          <a:xfrm>
            <a:off x="838200" y="234462"/>
            <a:ext cx="10515600" cy="6494584"/>
          </a:xfrm>
        </p:spPr>
        <p:txBody>
          <a:bodyPr>
            <a:normAutofit fontScale="92500" lnSpcReduction="20000"/>
          </a:bodyPr>
          <a:lstStyle/>
          <a:p>
            <a:pPr marL="0" indent="0">
              <a:buNone/>
            </a:pPr>
            <a:r>
              <a:rPr lang="en-US" b="1" dirty="0"/>
              <a:t>Adverse reaction</a:t>
            </a:r>
          </a:p>
          <a:p>
            <a:r>
              <a:rPr lang="en-US" dirty="0"/>
              <a:t>Allergic reaction (urticaria, itching, flushing, bronchospasms); possible severe anaphylactic reaction.</a:t>
            </a:r>
          </a:p>
          <a:p>
            <a:r>
              <a:rPr lang="en-US" dirty="0"/>
              <a:t>Serious risk of bleeding from different sites (within brain, needle puncture sites, wounds)</a:t>
            </a:r>
          </a:p>
          <a:p>
            <a:r>
              <a:rPr lang="en-US" dirty="0"/>
              <a:t>Hypotension</a:t>
            </a:r>
          </a:p>
          <a:p>
            <a:r>
              <a:rPr lang="en-US" dirty="0"/>
              <a:t>Arrhythmias </a:t>
            </a:r>
          </a:p>
          <a:p>
            <a:pPr marL="0" indent="0">
              <a:buNone/>
            </a:pPr>
            <a:r>
              <a:rPr lang="en-US" b="1" dirty="0"/>
              <a:t>Contraindications/Precautions </a:t>
            </a:r>
          </a:p>
          <a:p>
            <a:r>
              <a:rPr lang="en-US" dirty="0"/>
              <a:t>Any prior intracranial hemorrhage (hemorrhagic stroke) </a:t>
            </a:r>
          </a:p>
          <a:p>
            <a:r>
              <a:rPr lang="en-US" dirty="0"/>
              <a:t>Active internal bleeding </a:t>
            </a:r>
          </a:p>
          <a:p>
            <a:r>
              <a:rPr lang="en-US" dirty="0"/>
              <a:t> History of significant closed head or facial trauma in the past 3 months </a:t>
            </a:r>
          </a:p>
          <a:p>
            <a:r>
              <a:rPr lang="en-US" dirty="0"/>
              <a:t> Acute pericarditis </a:t>
            </a:r>
          </a:p>
          <a:p>
            <a:r>
              <a:rPr lang="en-US" dirty="0"/>
              <a:t> Brain tumors </a:t>
            </a:r>
          </a:p>
          <a:p>
            <a:r>
              <a:rPr lang="en-US" dirty="0"/>
              <a:t> Use cautiously in clients who have severe hypertension, a recent episode of ischemic stroke (6 months prior to start of treatment), or a recent major surgery (2 to 4 weeks prior to start of treatment).</a:t>
            </a:r>
          </a:p>
          <a:p>
            <a:pPr marL="0" indent="0">
              <a:buNone/>
            </a:pPr>
            <a:endParaRPr lang="en-US" dirty="0"/>
          </a:p>
        </p:txBody>
      </p:sp>
    </p:spTree>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40" name="Title 1"/>
          <p:cNvSpPr>
            <a:spLocks noGrp="1"/>
          </p:cNvSpPr>
          <p:nvPr>
            <p:ph type="title"/>
          </p:nvPr>
        </p:nvSpPr>
        <p:spPr/>
        <p:txBody>
          <a:bodyPr/>
          <a:lstStyle/>
          <a:p>
            <a:r>
              <a:rPr lang="en-US" b="1" dirty="0"/>
              <a:t>urokinase</a:t>
            </a:r>
          </a:p>
        </p:txBody>
      </p:sp>
      <p:sp>
        <p:nvSpPr>
          <p:cNvPr id="1049441" name="Content Placeholder 2"/>
          <p:cNvSpPr>
            <a:spLocks noGrp="1"/>
          </p:cNvSpPr>
          <p:nvPr>
            <p:ph idx="1"/>
          </p:nvPr>
        </p:nvSpPr>
        <p:spPr/>
        <p:txBody>
          <a:bodyPr>
            <a:normAutofit lnSpcReduction="10000"/>
          </a:bodyPr>
          <a:lstStyle/>
          <a:p>
            <a:r>
              <a:rPr lang="en-US" dirty="0"/>
              <a:t>Isolated from human renal cells from tissue cultures.</a:t>
            </a:r>
          </a:p>
          <a:p>
            <a:r>
              <a:rPr lang="en-US" dirty="0"/>
              <a:t>Helps in direct conversion of plasminogen to plasmin.</a:t>
            </a:r>
          </a:p>
          <a:p>
            <a:pPr marL="0" indent="0">
              <a:buNone/>
            </a:pPr>
            <a:r>
              <a:rPr lang="en-US" b="1" dirty="0"/>
              <a:t>Therapeutic uses</a:t>
            </a:r>
          </a:p>
          <a:p>
            <a:r>
              <a:rPr lang="en-US" dirty="0"/>
              <a:t>Myocardial infarction. </a:t>
            </a:r>
          </a:p>
          <a:p>
            <a:r>
              <a:rPr lang="en-US" dirty="0"/>
              <a:t>Venous thrombosis.</a:t>
            </a:r>
          </a:p>
          <a:p>
            <a:r>
              <a:rPr lang="en-US" dirty="0"/>
              <a:t>Pulmonary embolism.</a:t>
            </a:r>
          </a:p>
          <a:p>
            <a:pPr marL="0" indent="0">
              <a:buNone/>
            </a:pPr>
            <a:r>
              <a:rPr lang="en-US" b="1" dirty="0"/>
              <a:t>Adverse reaction</a:t>
            </a:r>
          </a:p>
          <a:p>
            <a:r>
              <a:rPr lang="en-US" dirty="0"/>
              <a:t>Fever.</a:t>
            </a:r>
          </a:p>
          <a:p>
            <a:r>
              <a:rPr lang="en-US" dirty="0"/>
              <a:t>Hemorrhage.</a:t>
            </a:r>
          </a:p>
        </p:txBody>
      </p:sp>
    </p:spTree>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42" name="Title 1"/>
          <p:cNvSpPr>
            <a:spLocks noGrp="1"/>
          </p:cNvSpPr>
          <p:nvPr>
            <p:ph type="title"/>
          </p:nvPr>
        </p:nvSpPr>
        <p:spPr/>
        <p:txBody>
          <a:bodyPr/>
          <a:lstStyle/>
          <a:p>
            <a:r>
              <a:rPr lang="en-US" b="1" dirty="0"/>
              <a:t>alteplase</a:t>
            </a:r>
          </a:p>
        </p:txBody>
      </p:sp>
      <p:sp>
        <p:nvSpPr>
          <p:cNvPr id="1049443" name="Content Placeholder 2"/>
          <p:cNvSpPr>
            <a:spLocks noGrp="1"/>
          </p:cNvSpPr>
          <p:nvPr>
            <p:ph idx="1"/>
          </p:nvPr>
        </p:nvSpPr>
        <p:spPr/>
        <p:txBody>
          <a:bodyPr>
            <a:normAutofit fontScale="92500" lnSpcReduction="20000"/>
          </a:bodyPr>
          <a:lstStyle/>
          <a:p>
            <a:pPr marL="0" indent="0">
              <a:buNone/>
            </a:pPr>
            <a:r>
              <a:rPr lang="en-US" b="1" dirty="0"/>
              <a:t>Mechanism of action</a:t>
            </a:r>
          </a:p>
          <a:p>
            <a:r>
              <a:rPr lang="en-US" dirty="0"/>
              <a:t>Recombinant tissue plasminogen activator (t-PA)</a:t>
            </a:r>
          </a:p>
          <a:p>
            <a:r>
              <a:rPr lang="en-US" dirty="0"/>
              <a:t>helps in Critical activation of plasminogen bound in fibrin clot. Reduces the risk of systemic bleeding to an appreciable extent.</a:t>
            </a:r>
          </a:p>
          <a:p>
            <a:r>
              <a:rPr lang="en-US" dirty="0"/>
              <a:t>Half life 4-8 minutes</a:t>
            </a:r>
          </a:p>
          <a:p>
            <a:r>
              <a:rPr lang="en-US" dirty="0"/>
              <a:t>More efficacious than others</a:t>
            </a:r>
          </a:p>
          <a:p>
            <a:pPr marL="0" indent="0">
              <a:buNone/>
            </a:pPr>
            <a:r>
              <a:rPr lang="en-US" b="1" dirty="0"/>
              <a:t>Therapeutic use</a:t>
            </a:r>
          </a:p>
          <a:p>
            <a:pPr marL="0" indent="0">
              <a:buNone/>
            </a:pPr>
            <a:r>
              <a:rPr lang="en-US" dirty="0"/>
              <a:t>Lysis of occlusive coronary artery thrombi associated with myocardial infarction.</a:t>
            </a:r>
          </a:p>
          <a:p>
            <a:pPr marL="0" indent="0">
              <a:buNone/>
            </a:pPr>
            <a:r>
              <a:rPr lang="en-US" dirty="0"/>
              <a:t>Deep venous thrombosis.</a:t>
            </a:r>
          </a:p>
          <a:p>
            <a:pPr marL="0" indent="0">
              <a:buNone/>
            </a:pPr>
            <a:r>
              <a:rPr lang="en-US" dirty="0"/>
              <a:t>Ischemic cerebrovascular disease</a:t>
            </a:r>
          </a:p>
        </p:txBody>
      </p:sp>
    </p:spTree>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44" name="Content Placeholder 2"/>
          <p:cNvSpPr>
            <a:spLocks noGrp="1"/>
          </p:cNvSpPr>
          <p:nvPr>
            <p:ph idx="1"/>
          </p:nvPr>
        </p:nvSpPr>
        <p:spPr>
          <a:xfrm>
            <a:off x="838200" y="199292"/>
            <a:ext cx="10515600" cy="6342185"/>
          </a:xfrm>
        </p:spPr>
        <p:txBody>
          <a:bodyPr/>
          <a:lstStyle/>
          <a:p>
            <a:pPr marL="0" indent="0">
              <a:buNone/>
            </a:pPr>
            <a:r>
              <a:rPr lang="en-US" b="1" dirty="0"/>
              <a:t>Adverse reaction</a:t>
            </a:r>
          </a:p>
          <a:p>
            <a:r>
              <a:rPr lang="en-US" dirty="0"/>
              <a:t>Nausea </a:t>
            </a:r>
          </a:p>
          <a:p>
            <a:r>
              <a:rPr lang="en-US" dirty="0"/>
              <a:t>Fever</a:t>
            </a:r>
          </a:p>
          <a:p>
            <a:r>
              <a:rPr lang="en-US" dirty="0"/>
              <a:t>Rash, pruritic </a:t>
            </a:r>
          </a:p>
          <a:p>
            <a:r>
              <a:rPr lang="en-US" dirty="0"/>
              <a:t>Mild hypertension</a:t>
            </a:r>
          </a:p>
          <a:p>
            <a:r>
              <a:rPr lang="en-US" dirty="0"/>
              <a:t>Localized bleeding</a:t>
            </a:r>
          </a:p>
        </p:txBody>
      </p:sp>
    </p:spTree>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45" name="Content Placeholder 2"/>
          <p:cNvSpPr>
            <a:spLocks noGrp="1"/>
          </p:cNvSpPr>
          <p:nvPr>
            <p:ph idx="1"/>
          </p:nvPr>
        </p:nvSpPr>
        <p:spPr>
          <a:xfrm>
            <a:off x="838200" y="175846"/>
            <a:ext cx="10515600" cy="6435969"/>
          </a:xfrm>
        </p:spPr>
        <p:txBody>
          <a:bodyPr>
            <a:normAutofit fontScale="92500" lnSpcReduction="10000"/>
          </a:bodyPr>
          <a:lstStyle/>
          <a:p>
            <a:pPr marL="0" indent="0">
              <a:buNone/>
            </a:pPr>
            <a:r>
              <a:rPr lang="en-US" b="1" dirty="0"/>
              <a:t>Nursing Administration of thrombolytic agents</a:t>
            </a:r>
          </a:p>
          <a:p>
            <a:r>
              <a:rPr lang="en-US" dirty="0"/>
              <a:t> Use of thrombolytic agents must take place within 4 to 6 hr. of onset of symptoms</a:t>
            </a:r>
          </a:p>
          <a:p>
            <a:r>
              <a:rPr lang="en-US" dirty="0"/>
              <a:t>  monitor in a setting that provides for close supervision and continuous monitoring during and after administration of the medication. </a:t>
            </a:r>
          </a:p>
          <a:p>
            <a:r>
              <a:rPr lang="en-US" dirty="0"/>
              <a:t> Obtain baseline platelet counts, hemoglobin (Hgb), hematocrit (Hct), a PTT, PT, INR, and fibrinogen levels, and monitor periodically. </a:t>
            </a:r>
          </a:p>
          <a:p>
            <a:r>
              <a:rPr lang="en-US" dirty="0"/>
              <a:t> Obtain baseline vital signs (heart rate, blood pressure) and monitor frequently per protocol. </a:t>
            </a:r>
          </a:p>
          <a:p>
            <a:r>
              <a:rPr lang="en-US" dirty="0"/>
              <a:t> Nursing care includes continuous monitoring of hemodynamic status to assess for therapeutic and adverse effects of thrombolytic (relief of chest pain, signs of bleeding). Follow facility protocol. </a:t>
            </a:r>
          </a:p>
          <a:p>
            <a:r>
              <a:rPr lang="en-US" dirty="0"/>
              <a:t> Provide for client safety per facility protocol. </a:t>
            </a:r>
          </a:p>
          <a:p>
            <a:r>
              <a:rPr lang="en-US" dirty="0"/>
              <a:t> Ensure adequate IV access for administration of emergency medications and availability of emergency equipment. </a:t>
            </a:r>
          </a:p>
          <a:p>
            <a:pPr lvl="0"/>
            <a:r>
              <a:rPr lang="en-US" dirty="0"/>
              <a:t> </a:t>
            </a:r>
            <a:r>
              <a:rPr lang="en-US" dirty="0">
                <a:solidFill>
                  <a:prstClr val="black"/>
                </a:solidFill>
              </a:rPr>
              <a:t>Do not mix any medications in IV with thrombolytic agents. </a:t>
            </a:r>
          </a:p>
          <a:p>
            <a:endParaRPr lang="en-US" dirty="0"/>
          </a:p>
        </p:txBody>
      </p:sp>
    </p:spTree>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46" name="Content Placeholder 2"/>
          <p:cNvSpPr>
            <a:spLocks noGrp="1"/>
          </p:cNvSpPr>
          <p:nvPr>
            <p:ph idx="1"/>
          </p:nvPr>
        </p:nvSpPr>
        <p:spPr>
          <a:xfrm>
            <a:off x="838200" y="152400"/>
            <a:ext cx="10515600" cy="6494585"/>
          </a:xfrm>
        </p:spPr>
        <p:txBody>
          <a:bodyPr>
            <a:noAutofit/>
          </a:bodyPr>
          <a:lstStyle/>
          <a:p>
            <a:pPr marL="0" indent="0">
              <a:buNone/>
            </a:pPr>
            <a:r>
              <a:rPr lang="en-US" b="1" dirty="0">
                <a:solidFill>
                  <a:prstClr val="black"/>
                </a:solidFill>
              </a:rPr>
              <a:t>Nursing administration cont.’</a:t>
            </a:r>
          </a:p>
          <a:p>
            <a:r>
              <a:rPr lang="en-US" dirty="0">
                <a:solidFill>
                  <a:prstClr val="black"/>
                </a:solidFill>
              </a:rPr>
              <a:t>Minimize bruising or bleeding by limiting venipunctures and subcutaneous/intramuscular injections. </a:t>
            </a:r>
          </a:p>
          <a:p>
            <a:r>
              <a:rPr lang="en-US" dirty="0">
                <a:solidFill>
                  <a:prstClr val="black"/>
                </a:solidFill>
              </a:rPr>
              <a:t> Discontinue thrombolytic therapy if life-threatening bleeding occurs. Treat blood loss with whole blood, packed red blood cells, and/or fresh frozen plasma. IV aminocaproic acid (Amicar) should be available for administration in the event of excessive fibrinolysis. </a:t>
            </a:r>
          </a:p>
          <a:p>
            <a:r>
              <a:rPr lang="en-US" dirty="0">
                <a:solidFill>
                  <a:prstClr val="black"/>
                </a:solidFill>
              </a:rPr>
              <a:t> Following thrombolytic therapy, administer heparin or aspirin as prescribed to decrease the risk of rethrombosis. </a:t>
            </a:r>
          </a:p>
          <a:p>
            <a:r>
              <a:rPr lang="en-US" dirty="0">
                <a:solidFill>
                  <a:prstClr val="black"/>
                </a:solidFill>
              </a:rPr>
              <a:t> Following thrombolytic therapy, administer beta blockers as prescribed to decrease myocardial oxygen consumption and to reduce the incidence and severity of reperfusion arrhythmias. </a:t>
            </a:r>
          </a:p>
          <a:p>
            <a:r>
              <a:rPr lang="en-US" dirty="0">
                <a:solidFill>
                  <a:prstClr val="black"/>
                </a:solidFill>
              </a:rPr>
              <a:t> Administer H2 antagonists, such as ranitidine (Zantac), or proton pump inhibitors, such as omeprazole (Prilosec), as prescribed to prevent GI bleeding.</a:t>
            </a:r>
            <a:endParaRPr lang="en-US" dirty="0"/>
          </a:p>
        </p:txBody>
      </p:sp>
    </p:spTree>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47" name="Title 1"/>
          <p:cNvSpPr>
            <a:spLocks noGrp="1"/>
          </p:cNvSpPr>
          <p:nvPr>
            <p:ph type="title"/>
          </p:nvPr>
        </p:nvSpPr>
        <p:spPr>
          <a:xfrm>
            <a:off x="855785" y="306510"/>
            <a:ext cx="10515600" cy="1325563"/>
          </a:xfrm>
        </p:spPr>
        <p:txBody>
          <a:bodyPr/>
          <a:lstStyle/>
          <a:p>
            <a:r>
              <a:rPr lang="en-US" b="1" dirty="0"/>
              <a:t>                        Anti platelets drugs    </a:t>
            </a:r>
          </a:p>
        </p:txBody>
      </p:sp>
      <p:sp>
        <p:nvSpPr>
          <p:cNvPr id="1049448" name="Content Placeholder 2"/>
          <p:cNvSpPr>
            <a:spLocks noGrp="1"/>
          </p:cNvSpPr>
          <p:nvPr>
            <p:ph idx="1"/>
          </p:nvPr>
        </p:nvSpPr>
        <p:spPr/>
        <p:txBody>
          <a:bodyPr>
            <a:normAutofit fontScale="85000" lnSpcReduction="20000"/>
          </a:bodyPr>
          <a:lstStyle/>
          <a:p>
            <a:r>
              <a:rPr lang="en-US" dirty="0"/>
              <a:t>These are agents that decrease the formation of platelet plug by decreasing their responsiveness to various stimuli that would cause them to risk and combine together on a vessel wall.</a:t>
            </a:r>
          </a:p>
          <a:p>
            <a:pPr marL="0" indent="0">
              <a:buNone/>
            </a:pPr>
            <a:r>
              <a:rPr lang="en-US" dirty="0"/>
              <a:t>This include;</a:t>
            </a:r>
          </a:p>
          <a:p>
            <a:r>
              <a:rPr lang="en-US" dirty="0"/>
              <a:t>Acetyl salicylic acid (aspirin)</a:t>
            </a:r>
          </a:p>
          <a:p>
            <a:r>
              <a:rPr lang="en-US" dirty="0"/>
              <a:t>Thienopyridine analogues</a:t>
            </a:r>
          </a:p>
          <a:p>
            <a:pPr marL="0" indent="0">
              <a:buNone/>
            </a:pPr>
            <a:r>
              <a:rPr lang="en-US" dirty="0"/>
              <a:t>         Ticlopidine,</a:t>
            </a:r>
          </a:p>
          <a:p>
            <a:pPr marL="0" indent="0">
              <a:buNone/>
            </a:pPr>
            <a:r>
              <a:rPr lang="en-US" dirty="0"/>
              <a:t>         Clopidogrel</a:t>
            </a:r>
          </a:p>
          <a:p>
            <a:r>
              <a:rPr lang="en-US" dirty="0"/>
              <a:t>Glycoprotein receptor antagonist:</a:t>
            </a:r>
          </a:p>
          <a:p>
            <a:pPr marL="0" indent="0">
              <a:buNone/>
            </a:pPr>
            <a:r>
              <a:rPr lang="en-US" dirty="0"/>
              <a:t>          Abciximab</a:t>
            </a:r>
          </a:p>
          <a:p>
            <a:pPr marL="0" indent="0">
              <a:buNone/>
            </a:pPr>
            <a:r>
              <a:rPr lang="en-US" dirty="0"/>
              <a:t>          Eptifibatide</a:t>
            </a:r>
          </a:p>
          <a:p>
            <a:pPr marL="0" indent="0">
              <a:buNone/>
            </a:pPr>
            <a:r>
              <a:rPr lang="en-US" dirty="0"/>
              <a:t>          Tirofiban</a:t>
            </a:r>
          </a:p>
        </p:txBody>
      </p:sp>
    </p:spTree>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49" name="Content Placeholder 2"/>
          <p:cNvSpPr>
            <a:spLocks noGrp="1"/>
          </p:cNvSpPr>
          <p:nvPr>
            <p:ph idx="1"/>
          </p:nvPr>
        </p:nvSpPr>
        <p:spPr>
          <a:xfrm>
            <a:off x="791308" y="257907"/>
            <a:ext cx="10515600" cy="6377355"/>
          </a:xfrm>
        </p:spPr>
        <p:txBody>
          <a:bodyPr/>
          <a:lstStyle/>
          <a:p>
            <a:pPr marL="0" indent="0">
              <a:buNone/>
            </a:pPr>
            <a:r>
              <a:rPr lang="en-US" b="1" dirty="0"/>
              <a:t>mechanism of action of platelet inhibitors</a:t>
            </a:r>
          </a:p>
          <a:p>
            <a:r>
              <a:rPr lang="en-US" dirty="0"/>
              <a:t>these agents  inhibit the aggregation of platelets in the clotting process by </a:t>
            </a:r>
            <a:r>
              <a:rPr lang="en-US" b="1" dirty="0"/>
              <a:t>blocking receptor sites on the platelets membrane, </a:t>
            </a:r>
            <a:r>
              <a:rPr lang="en-US" dirty="0"/>
              <a:t>preventing platelet to platelet interaction, there by prolonging the bleeding time.</a:t>
            </a:r>
          </a:p>
          <a:p>
            <a:endParaRPr lang="en-US" dirty="0"/>
          </a:p>
          <a:p>
            <a:pPr marL="0" indent="0">
              <a:buNone/>
            </a:pPr>
            <a:r>
              <a:rPr lang="en-US" dirty="0"/>
              <a:t>                               </a:t>
            </a:r>
            <a:r>
              <a:rPr lang="en-US" sz="3600" b="1" dirty="0"/>
              <a:t>Acetyl salicylic acid (aspirin)</a:t>
            </a:r>
          </a:p>
          <a:p>
            <a:pPr marL="0" indent="0">
              <a:buNone/>
            </a:pPr>
            <a:r>
              <a:rPr lang="en-US" dirty="0"/>
              <a:t>Universally accepted anti platelet drug.</a:t>
            </a:r>
          </a:p>
          <a:p>
            <a:pPr marL="0" indent="0">
              <a:buNone/>
            </a:pPr>
            <a:r>
              <a:rPr lang="en-US" b="1" dirty="0"/>
              <a:t>Mechanism of action</a:t>
            </a:r>
          </a:p>
          <a:p>
            <a:r>
              <a:rPr lang="en-US" dirty="0"/>
              <a:t>Irreversibly causes inhibition of cyclooxygenase </a:t>
            </a:r>
            <a:r>
              <a:rPr lang="en-US" b="1" dirty="0"/>
              <a:t>(COX) </a:t>
            </a:r>
            <a:r>
              <a:rPr lang="en-US" dirty="0"/>
              <a:t>that leads to formation of thromboxane A2 and prostacyclin.</a:t>
            </a:r>
          </a:p>
          <a:p>
            <a:r>
              <a:rPr lang="en-US" dirty="0"/>
              <a:t>TXA2 is the key platelet activator inhibition of platelets </a:t>
            </a:r>
            <a:r>
              <a:rPr lang="en-US"/>
              <a:t>action.</a:t>
            </a:r>
            <a:endParaRPr lang="en-US" dirty="0"/>
          </a:p>
        </p:txBody>
      </p:sp>
    </p:spTree>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0" name="Content Placeholder 2"/>
          <p:cNvSpPr>
            <a:spLocks noGrp="1"/>
          </p:cNvSpPr>
          <p:nvPr>
            <p:ph idx="1"/>
          </p:nvPr>
        </p:nvSpPr>
        <p:spPr>
          <a:xfrm>
            <a:off x="838200" y="316522"/>
            <a:ext cx="10515600" cy="6166339"/>
          </a:xfrm>
        </p:spPr>
        <p:txBody>
          <a:bodyPr/>
          <a:lstStyle/>
          <a:p>
            <a:pPr marL="0" indent="0">
              <a:buNone/>
            </a:pPr>
            <a:r>
              <a:rPr lang="en-US" dirty="0"/>
              <a:t> </a:t>
            </a:r>
            <a:r>
              <a:rPr lang="en-US" b="1" dirty="0"/>
              <a:t>Therapeutic Uses </a:t>
            </a:r>
          </a:p>
          <a:p>
            <a:r>
              <a:rPr lang="en-US" dirty="0"/>
              <a:t>Primary prevention of acute myocardial infarction </a:t>
            </a:r>
          </a:p>
          <a:p>
            <a:r>
              <a:rPr lang="en-US" dirty="0"/>
              <a:t> Prevention of reinfarction in clients following an acute myocardial infarction </a:t>
            </a:r>
          </a:p>
          <a:p>
            <a:r>
              <a:rPr lang="en-US" dirty="0"/>
              <a:t> Prevention of stroke </a:t>
            </a:r>
          </a:p>
          <a:p>
            <a:r>
              <a:rPr lang="en-US" dirty="0"/>
              <a:t> Acute coronary syndromes (abciximab, tirofiban, eptifibatide) </a:t>
            </a:r>
          </a:p>
          <a:p>
            <a:r>
              <a:rPr lang="en-US" dirty="0"/>
              <a:t>Intermittent claudication (cilostazol, pentoxifylline, dipyridamole)</a:t>
            </a:r>
          </a:p>
          <a:p>
            <a:pPr marL="0" indent="0">
              <a:buNone/>
            </a:pPr>
            <a:r>
              <a:rPr lang="en-US" dirty="0"/>
              <a:t> </a:t>
            </a:r>
            <a:r>
              <a:rPr lang="en-US" b="1" dirty="0"/>
              <a:t>Route of administration </a:t>
            </a:r>
          </a:p>
          <a:p>
            <a:r>
              <a:rPr lang="en-US" dirty="0"/>
              <a:t>Aspirin: Oral </a:t>
            </a:r>
          </a:p>
          <a:p>
            <a:r>
              <a:rPr lang="en-US" dirty="0"/>
              <a:t> Abciximab: IV </a:t>
            </a:r>
          </a:p>
          <a:p>
            <a:r>
              <a:rPr lang="en-US" dirty="0"/>
              <a:t> Clopidogrel: Oral </a:t>
            </a:r>
          </a:p>
          <a:p>
            <a:r>
              <a:rPr lang="en-US" dirty="0"/>
              <a:t> Pentoxifylline: Oral</a:t>
            </a:r>
          </a:p>
        </p:txBody>
      </p:sp>
    </p:spTree>
  </p:cSld>
  <p:clrMapOvr>
    <a:masterClrMapping/>
  </p:clrMapOvr>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1" name="Content Placeholder 2"/>
          <p:cNvSpPr>
            <a:spLocks noGrp="1"/>
          </p:cNvSpPr>
          <p:nvPr>
            <p:ph idx="1"/>
          </p:nvPr>
        </p:nvSpPr>
        <p:spPr>
          <a:xfrm>
            <a:off x="838200" y="316522"/>
            <a:ext cx="10515600" cy="6342185"/>
          </a:xfrm>
        </p:spPr>
        <p:txBody>
          <a:bodyPr>
            <a:normAutofit lnSpcReduction="10000"/>
          </a:bodyPr>
          <a:lstStyle/>
          <a:p>
            <a:pPr marL="0" indent="0">
              <a:buNone/>
            </a:pPr>
            <a:r>
              <a:rPr lang="en-US" b="1" dirty="0"/>
              <a:t>Side/Adverse Effects Nursing Interventions/Client Education</a:t>
            </a:r>
          </a:p>
          <a:p>
            <a:r>
              <a:rPr lang="en-US" dirty="0"/>
              <a:t>Aspirin GI effects (nausea, vomiting, dyspepsia)  Advise clients to use enteric-coated tablets and to take aspirin with food.  Concurrent use of a proton pump inhibitor, such as omeprazole (Prilosec), may be appropriate. </a:t>
            </a:r>
          </a:p>
          <a:p>
            <a:r>
              <a:rPr lang="en-US" dirty="0"/>
              <a:t>Hemorrhagic stroke  </a:t>
            </a:r>
          </a:p>
          <a:p>
            <a:r>
              <a:rPr lang="en-US" dirty="0"/>
              <a:t>Prolonged bleeding time, gastric bleed, thrombocytopenia </a:t>
            </a:r>
          </a:p>
          <a:p>
            <a:r>
              <a:rPr lang="en-US" dirty="0"/>
              <a:t>Tinnitus, hearing loss</a:t>
            </a:r>
          </a:p>
          <a:p>
            <a:pPr marL="0" indent="0">
              <a:buNone/>
            </a:pPr>
            <a:r>
              <a:rPr lang="en-US" dirty="0"/>
              <a:t> </a:t>
            </a:r>
            <a:r>
              <a:rPr lang="en-US" b="1" dirty="0"/>
              <a:t>Nursing Administration </a:t>
            </a:r>
          </a:p>
          <a:p>
            <a:r>
              <a:rPr lang="en-US" dirty="0"/>
              <a:t> Advise clients that prevention of strokes, myocardial infarctions, and reinfarction can be accomplished with low-dose aspirin (81 mg). </a:t>
            </a:r>
          </a:p>
          <a:p>
            <a:r>
              <a:rPr lang="en-US" dirty="0"/>
              <a:t> Aspirin 325 mg should be taken during initial acute episode of myocardial infarction </a:t>
            </a:r>
          </a:p>
          <a:p>
            <a:r>
              <a:rPr lang="en-US" dirty="0"/>
              <a:t> Advise clients to notify the provider regarding aspirin use.</a:t>
            </a:r>
          </a:p>
          <a:p>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dirty="0"/>
              <a:t>Conti.</a:t>
            </a:r>
          </a:p>
        </p:txBody>
      </p:sp>
      <p:sp>
        <p:nvSpPr>
          <p:cNvPr id="1048703" name="Content Placeholder 2"/>
          <p:cNvSpPr>
            <a:spLocks noGrp="1"/>
          </p:cNvSpPr>
          <p:nvPr>
            <p:ph idx="1"/>
          </p:nvPr>
        </p:nvSpPr>
        <p:spPr>
          <a:xfrm>
            <a:off x="838200" y="1859492"/>
            <a:ext cx="10515600" cy="4351338"/>
          </a:xfrm>
        </p:spPr>
        <p:txBody>
          <a:bodyPr>
            <a:normAutofit fontScale="71786" lnSpcReduction="20000"/>
          </a:bodyPr>
          <a:lstStyle/>
          <a:p>
            <a:pPr marL="0" indent="0">
              <a:buNone/>
            </a:pPr>
            <a:r>
              <a:rPr lang="en-US" sz="5700" b="1" dirty="0"/>
              <a:t>Right drug</a:t>
            </a:r>
          </a:p>
          <a:p>
            <a:r>
              <a:rPr lang="en-US" dirty="0"/>
              <a:t>You must check and double check the package label , the cardex and the medication card or sheet.</a:t>
            </a:r>
          </a:p>
          <a:p>
            <a:r>
              <a:rPr lang="en-US" dirty="0"/>
              <a:t>The right drug label should be read at list three times;</a:t>
            </a:r>
          </a:p>
          <a:p>
            <a:pPr marL="0" indent="0">
              <a:buNone/>
            </a:pPr>
            <a:r>
              <a:rPr lang="en-US" dirty="0"/>
              <a:t>-before removing the drug from the cupboard.</a:t>
            </a:r>
          </a:p>
          <a:p>
            <a:pPr marL="0" indent="0">
              <a:buNone/>
            </a:pPr>
            <a:r>
              <a:rPr lang="en-US" dirty="0"/>
              <a:t>-Before preparing or measuring the actual prescribed does.</a:t>
            </a:r>
          </a:p>
          <a:p>
            <a:pPr marL="0" indent="0">
              <a:buNone/>
            </a:pPr>
            <a:r>
              <a:rPr lang="en-US" dirty="0"/>
              <a:t>-Before replacing the drug on the shelf just before administering the drug to the client.</a:t>
            </a:r>
          </a:p>
          <a:p>
            <a:r>
              <a:rPr lang="en-US" dirty="0"/>
              <a:t>You must prepare the medication you give yourself and </a:t>
            </a:r>
            <a:r>
              <a:rPr lang="en-US" b="1" dirty="0"/>
              <a:t>DO NOT </a:t>
            </a:r>
            <a:r>
              <a:rPr lang="en-US" dirty="0"/>
              <a:t>giver drugs prepared by someone else.</a:t>
            </a:r>
          </a:p>
          <a:p>
            <a:r>
              <a:rPr lang="en-US" dirty="0"/>
              <a:t>You should recheck the order, label and the medication card if a client questions the medication.</a:t>
            </a:r>
          </a:p>
          <a:p>
            <a:pPr marL="0" indent="0">
              <a:buNone/>
            </a:pPr>
            <a:r>
              <a:rPr lang="en-US" dirty="0"/>
              <a:t>A Mentally alert person will notice a change in medication or mention problems that have arisen from the medication. </a:t>
            </a:r>
          </a:p>
          <a:p>
            <a:pPr marL="0" indent="0">
              <a:buNone/>
            </a:pPr>
            <a:r>
              <a:rPr lang="en-US" dirty="0"/>
              <a:t> </a:t>
            </a:r>
          </a:p>
        </p:txBody>
      </p:sp>
    </p:spTree>
  </p:cSld>
  <p:clrMapOvr>
    <a:masterClrMapping/>
  </p:clrMapOvr>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2" name="Content Placeholder 2"/>
          <p:cNvSpPr>
            <a:spLocks noGrp="1"/>
          </p:cNvSpPr>
          <p:nvPr>
            <p:ph idx="1"/>
          </p:nvPr>
        </p:nvSpPr>
        <p:spPr>
          <a:xfrm>
            <a:off x="838200" y="257908"/>
            <a:ext cx="10515600" cy="6330461"/>
          </a:xfrm>
        </p:spPr>
        <p:txBody>
          <a:bodyPr>
            <a:normAutofit lnSpcReduction="10000"/>
          </a:bodyPr>
          <a:lstStyle/>
          <a:p>
            <a:pPr marL="0" indent="0">
              <a:buNone/>
            </a:pPr>
            <a:r>
              <a:rPr lang="en-US" b="1" dirty="0"/>
              <a:t>Thienopyridine analogues</a:t>
            </a:r>
          </a:p>
          <a:p>
            <a:pPr marL="0" indent="0">
              <a:buNone/>
            </a:pPr>
            <a:r>
              <a:rPr lang="en-US" b="1" dirty="0"/>
              <a:t>Clopidogre and ticlopidine</a:t>
            </a:r>
          </a:p>
          <a:p>
            <a:r>
              <a:rPr lang="en-US" dirty="0"/>
              <a:t>Clopidogre and ticlopidine reduces platelets aggregation by inhibiting the </a:t>
            </a:r>
            <a:r>
              <a:rPr lang="en-US" b="1" dirty="0"/>
              <a:t>ADP pathway of platelets.</a:t>
            </a:r>
          </a:p>
          <a:p>
            <a:r>
              <a:rPr lang="en-US" dirty="0"/>
              <a:t>These drugs achieved their antiplatelet effects by irreversibly blocking the ADP receptor on platelets.</a:t>
            </a:r>
          </a:p>
          <a:p>
            <a:r>
              <a:rPr lang="en-US" dirty="0"/>
              <a:t>unlike aspirin, these drugs have no effects on prostaglandin metabolism.</a:t>
            </a:r>
          </a:p>
          <a:p>
            <a:r>
              <a:rPr lang="en-US" dirty="0"/>
              <a:t>Important for aspirin intolerant</a:t>
            </a:r>
          </a:p>
          <a:p>
            <a:r>
              <a:rPr lang="en-US" dirty="0"/>
              <a:t>Use of clopidogre or ticlopidine to prevent thrombosis is now considered standard practice in patients undergoing placement of </a:t>
            </a:r>
            <a:r>
              <a:rPr lang="en-US" b="1" dirty="0"/>
              <a:t>coronary stent.</a:t>
            </a:r>
          </a:p>
          <a:p>
            <a:r>
              <a:rPr lang="en-US" b="1" dirty="0"/>
              <a:t>Clopidogrel</a:t>
            </a:r>
            <a:r>
              <a:rPr lang="en-US" dirty="0"/>
              <a:t> plus </a:t>
            </a:r>
            <a:r>
              <a:rPr lang="en-US" b="1" dirty="0"/>
              <a:t>aspirin </a:t>
            </a:r>
            <a:r>
              <a:rPr lang="en-US" dirty="0"/>
              <a:t>is used for long term treatment of severe cases of coronary syndromes.</a:t>
            </a:r>
          </a:p>
          <a:p>
            <a:r>
              <a:rPr lang="en-US" dirty="0"/>
              <a:t>Rashes caused by ticlopidine.</a:t>
            </a:r>
          </a:p>
          <a:p>
            <a:pPr marL="0" indent="0">
              <a:buNone/>
            </a:pPr>
            <a:endParaRPr lang="en-US" dirty="0"/>
          </a:p>
        </p:txBody>
      </p:sp>
    </p:spTree>
  </p:cSld>
  <p:clrMapOvr>
    <a:masterClrMapping/>
  </p:clrMapOvr>
  <p:timing>
    <p:tnLst>
      <p:par>
        <p:cTn id="1" dur="indefinite" restart="never" nodeType="tmRoot"/>
      </p:par>
    </p:tnLst>
  </p:timing>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3" name="Title 1"/>
          <p:cNvSpPr>
            <a:spLocks noGrp="1"/>
          </p:cNvSpPr>
          <p:nvPr>
            <p:ph type="title"/>
          </p:nvPr>
        </p:nvSpPr>
        <p:spPr/>
        <p:txBody>
          <a:bodyPr/>
          <a:lstStyle/>
          <a:p>
            <a:r>
              <a:rPr lang="en-US" dirty="0"/>
              <a:t>   Hemostatic agents/ coagulants</a:t>
            </a:r>
          </a:p>
        </p:txBody>
      </p:sp>
      <p:sp>
        <p:nvSpPr>
          <p:cNvPr id="1049454" name="Content Placeholder 2"/>
          <p:cNvSpPr>
            <a:spLocks noGrp="1"/>
          </p:cNvSpPr>
          <p:nvPr>
            <p:ph idx="1"/>
          </p:nvPr>
        </p:nvSpPr>
        <p:spPr/>
        <p:txBody>
          <a:bodyPr>
            <a:normAutofit fontScale="92500" lnSpcReduction="20000"/>
          </a:bodyPr>
          <a:lstStyle/>
          <a:p>
            <a:r>
              <a:rPr lang="en-US" dirty="0" err="1"/>
              <a:t>Haemostatic</a:t>
            </a:r>
            <a:r>
              <a:rPr lang="en-US" dirty="0"/>
              <a:t> agents help to stop bleeding at the local </a:t>
            </a:r>
            <a:r>
              <a:rPr lang="en-US" dirty="0" err="1"/>
              <a:t>site.thus</a:t>
            </a:r>
            <a:r>
              <a:rPr lang="en-US" dirty="0"/>
              <a:t> enhancing and promoting coagulation and formation of  network fibrin around the wound.</a:t>
            </a:r>
          </a:p>
          <a:p>
            <a:pPr marL="0" indent="0">
              <a:buNone/>
            </a:pPr>
            <a:r>
              <a:rPr lang="en-US" dirty="0"/>
              <a:t>These drugs are :</a:t>
            </a:r>
          </a:p>
          <a:p>
            <a:pPr marL="0" indent="0">
              <a:buNone/>
            </a:pPr>
            <a:r>
              <a:rPr lang="en-US" b="1" dirty="0"/>
              <a:t>Aminocaproic acid </a:t>
            </a:r>
            <a:r>
              <a:rPr lang="en-US" dirty="0"/>
              <a:t>and </a:t>
            </a:r>
            <a:r>
              <a:rPr lang="en-US" b="1" dirty="0"/>
              <a:t>tranexamic </a:t>
            </a:r>
          </a:p>
          <a:p>
            <a:r>
              <a:rPr lang="en-US" dirty="0"/>
              <a:t>These are fibrin stabilizers that maintain  or stabilize the clot in the bleeding vessels.</a:t>
            </a:r>
          </a:p>
          <a:p>
            <a:pPr marL="0" indent="0">
              <a:buNone/>
            </a:pPr>
            <a:r>
              <a:rPr lang="en-US" b="1" dirty="0"/>
              <a:t>Protamine sulfate</a:t>
            </a:r>
          </a:p>
          <a:p>
            <a:r>
              <a:rPr lang="en-US" dirty="0"/>
              <a:t>This agent antagonizes the anticoagulant effects of heparin. </a:t>
            </a:r>
          </a:p>
          <a:p>
            <a:r>
              <a:rPr lang="en-US" dirty="0"/>
              <a:t>It is derived from fish testis and is high in arginine content.</a:t>
            </a:r>
          </a:p>
          <a:p>
            <a:r>
              <a:rPr lang="en-US" dirty="0"/>
              <a:t>The positive charge interacts with the negative charge of heparin to form a stable inactive complex.</a:t>
            </a:r>
          </a:p>
          <a:p>
            <a:endParaRPr lang="en-US" dirty="0"/>
          </a:p>
        </p:txBody>
      </p:sp>
    </p:spTree>
  </p:cSld>
  <p:clrMapOvr>
    <a:masterClrMapping/>
  </p:clrMapOvr>
  <p:timing>
    <p:tnLst>
      <p:par>
        <p:cTn id="1" dur="indefinite" restart="never" nodeType="tmRoot"/>
      </p:par>
    </p:tnLst>
  </p:timing>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5" name="Title 1"/>
          <p:cNvSpPr>
            <a:spLocks noGrp="1"/>
          </p:cNvSpPr>
          <p:nvPr>
            <p:ph type="title"/>
          </p:nvPr>
        </p:nvSpPr>
        <p:spPr/>
        <p:txBody>
          <a:bodyPr/>
          <a:lstStyle/>
          <a:p>
            <a:r>
              <a:rPr lang="en-US" b="1" dirty="0"/>
              <a:t>Drugs for various bleeding conditions</a:t>
            </a:r>
          </a:p>
        </p:txBody>
      </p:sp>
      <p:sp>
        <p:nvSpPr>
          <p:cNvPr id="1049456" name="Content Placeholder 2"/>
          <p:cNvSpPr>
            <a:spLocks noGrp="1"/>
          </p:cNvSpPr>
          <p:nvPr>
            <p:ph idx="1"/>
          </p:nvPr>
        </p:nvSpPr>
        <p:spPr/>
        <p:txBody>
          <a:bodyPr>
            <a:normAutofit lnSpcReduction="10000"/>
          </a:bodyPr>
          <a:lstStyle/>
          <a:p>
            <a:r>
              <a:rPr lang="en-US" dirty="0"/>
              <a:t>epistasis – </a:t>
            </a:r>
            <a:r>
              <a:rPr lang="en-US" b="1" dirty="0"/>
              <a:t>adrenaline</a:t>
            </a:r>
          </a:p>
          <a:p>
            <a:r>
              <a:rPr lang="en-US" dirty="0"/>
              <a:t>Overdose of fibrinolytic, bleeding post surgery – </a:t>
            </a:r>
            <a:r>
              <a:rPr lang="en-US" b="1" dirty="0"/>
              <a:t>aminocaproic acid</a:t>
            </a:r>
          </a:p>
          <a:p>
            <a:r>
              <a:rPr lang="en-US" dirty="0"/>
              <a:t>Menorrhagia, metrorrhagia </a:t>
            </a:r>
            <a:r>
              <a:rPr lang="en-US" b="1" dirty="0"/>
              <a:t>– adrenochrome, </a:t>
            </a:r>
            <a:r>
              <a:rPr lang="en-US" b="1" dirty="0" err="1"/>
              <a:t>ethamesylate</a:t>
            </a:r>
            <a:r>
              <a:rPr lang="en-US" b="1" dirty="0"/>
              <a:t>.</a:t>
            </a:r>
          </a:p>
          <a:p>
            <a:r>
              <a:rPr lang="en-US" dirty="0"/>
              <a:t>PPH – </a:t>
            </a:r>
            <a:r>
              <a:rPr lang="en-US" b="1" dirty="0" err="1"/>
              <a:t>carboprost</a:t>
            </a:r>
            <a:endParaRPr lang="en-US" b="1" dirty="0"/>
          </a:p>
          <a:p>
            <a:pPr marL="0" indent="0">
              <a:buNone/>
            </a:pPr>
            <a:r>
              <a:rPr lang="en-US" b="1" dirty="0"/>
              <a:t>Vitamin K</a:t>
            </a:r>
          </a:p>
          <a:p>
            <a:pPr marL="0" indent="0">
              <a:buNone/>
            </a:pPr>
            <a:r>
              <a:rPr lang="en-US" dirty="0"/>
              <a:t>Is a fat soluble vitamin occurs in two forms :</a:t>
            </a:r>
          </a:p>
          <a:p>
            <a:pPr marL="0" indent="0">
              <a:buNone/>
            </a:pPr>
            <a:r>
              <a:rPr lang="en-US" dirty="0"/>
              <a:t> vitamin K1 (phytonadione):leafy vegetables</a:t>
            </a:r>
          </a:p>
          <a:p>
            <a:pPr marL="0" indent="0">
              <a:buNone/>
            </a:pPr>
            <a:r>
              <a:rPr lang="en-US" dirty="0"/>
              <a:t>Vitamin k2 (menadione): GIT through microbes.</a:t>
            </a:r>
          </a:p>
          <a:p>
            <a:pPr marL="0" indent="0">
              <a:buNone/>
            </a:pPr>
            <a:r>
              <a:rPr lang="en-US" dirty="0"/>
              <a:t>Bile salts are required for absorption of vitamin K from the intestines.</a:t>
            </a:r>
          </a:p>
          <a:p>
            <a:endParaRPr lang="en-US" dirty="0"/>
          </a:p>
        </p:txBody>
      </p:sp>
    </p:spTree>
  </p:cSld>
  <p:clrMapOvr>
    <a:masterClrMapping/>
  </p:clrMapOvr>
  <p:timing>
    <p:tnLst>
      <p:par>
        <p:cTn id="1" dur="indefinite" restart="never" nodeType="tmRoot"/>
      </p:par>
    </p:tnLst>
  </p:timing>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7" name="Content Placeholder 2"/>
          <p:cNvSpPr>
            <a:spLocks noGrp="1"/>
          </p:cNvSpPr>
          <p:nvPr>
            <p:ph idx="1"/>
          </p:nvPr>
        </p:nvSpPr>
        <p:spPr>
          <a:xfrm>
            <a:off x="838200" y="246184"/>
            <a:ext cx="10515600" cy="6307015"/>
          </a:xfrm>
        </p:spPr>
        <p:txBody>
          <a:bodyPr>
            <a:normAutofit fontScale="92500" lnSpcReduction="20000"/>
          </a:bodyPr>
          <a:lstStyle/>
          <a:p>
            <a:pPr marL="0" indent="0">
              <a:buNone/>
            </a:pPr>
            <a:r>
              <a:rPr lang="en-US" b="1" dirty="0"/>
              <a:t>VIT .K cont.</a:t>
            </a:r>
          </a:p>
          <a:p>
            <a:pPr marL="0" indent="0">
              <a:buNone/>
            </a:pPr>
            <a:r>
              <a:rPr lang="en-US" dirty="0"/>
              <a:t>Deficiency occurs due to two conditions </a:t>
            </a:r>
          </a:p>
          <a:p>
            <a:r>
              <a:rPr lang="en-US" dirty="0"/>
              <a:t>Prolonged gut sterilization. VIT. K2</a:t>
            </a:r>
          </a:p>
          <a:p>
            <a:r>
              <a:rPr lang="en-US" dirty="0"/>
              <a:t>Obstructive jaundice. VIT. K1, K2.</a:t>
            </a:r>
          </a:p>
          <a:p>
            <a:pPr marL="0" indent="0">
              <a:buNone/>
            </a:pPr>
            <a:r>
              <a:rPr lang="en-US" b="1" dirty="0"/>
              <a:t>Phytonadione</a:t>
            </a:r>
          </a:p>
          <a:p>
            <a:pPr marL="0" indent="0">
              <a:buNone/>
            </a:pPr>
            <a:r>
              <a:rPr lang="en-US" dirty="0"/>
              <a:t>may be given  orally, IM, IV</a:t>
            </a:r>
          </a:p>
          <a:p>
            <a:pPr marL="0" indent="0">
              <a:buNone/>
            </a:pPr>
            <a:r>
              <a:rPr lang="en-US" dirty="0"/>
              <a:t>if given orally give with bile salts.</a:t>
            </a:r>
          </a:p>
          <a:p>
            <a:pPr marL="0" indent="0">
              <a:buNone/>
            </a:pPr>
            <a:r>
              <a:rPr lang="en-US" b="1" dirty="0"/>
              <a:t>Menadione sodium </a:t>
            </a:r>
            <a:r>
              <a:rPr lang="en-US" b="1" dirty="0" err="1"/>
              <a:t>bisulphate</a:t>
            </a:r>
            <a:endParaRPr lang="en-US" b="1" dirty="0"/>
          </a:p>
          <a:p>
            <a:pPr marL="0" indent="0">
              <a:buNone/>
            </a:pPr>
            <a:r>
              <a:rPr lang="en-US" dirty="0"/>
              <a:t>Oral, IM ,IV, or SC</a:t>
            </a:r>
          </a:p>
          <a:p>
            <a:pPr marL="0" indent="0">
              <a:buNone/>
            </a:pPr>
            <a:r>
              <a:rPr lang="en-US" dirty="0"/>
              <a:t>does not require bile salts</a:t>
            </a:r>
          </a:p>
          <a:p>
            <a:pPr marL="0" indent="0">
              <a:buNone/>
            </a:pPr>
            <a:r>
              <a:rPr lang="en-US" dirty="0"/>
              <a:t>Takes longer duration</a:t>
            </a:r>
          </a:p>
          <a:p>
            <a:pPr marL="0" indent="0">
              <a:buNone/>
            </a:pPr>
            <a:r>
              <a:rPr lang="en-US" dirty="0"/>
              <a:t>Vitamin K is given to antagonize oral anticoagulants.</a:t>
            </a:r>
          </a:p>
          <a:p>
            <a:pPr marL="0" indent="0">
              <a:buNone/>
            </a:pPr>
            <a:r>
              <a:rPr lang="en-US" dirty="0"/>
              <a:t>The response to vitamin K is slow, requiring about 24 hours thus, if  immediate hemostasis or bleeding control is required, fresh frozen plasma should be ordered.</a:t>
            </a:r>
          </a:p>
        </p:txBody>
      </p:sp>
    </p:spTree>
  </p:cSld>
  <p:clrMapOvr>
    <a:masterClrMapping/>
  </p:clrMapOvr>
  <p:timing>
    <p:tnLst>
      <p:par>
        <p:cTn id="1" dur="indefinite" restart="never" nodeType="tmRoot"/>
      </p:par>
    </p:tnLst>
  </p:timing>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58" name="Title 1"/>
          <p:cNvSpPr>
            <a:spLocks noGrp="1"/>
          </p:cNvSpPr>
          <p:nvPr>
            <p:ph type="title"/>
          </p:nvPr>
        </p:nvSpPr>
        <p:spPr>
          <a:xfrm>
            <a:off x="838200" y="386862"/>
            <a:ext cx="10515600" cy="1303826"/>
          </a:xfrm>
        </p:spPr>
        <p:txBody>
          <a:bodyPr/>
          <a:lstStyle/>
          <a:p>
            <a:r>
              <a:rPr lang="en-US" b="1" dirty="0"/>
              <a:t>Therapeutic uses</a:t>
            </a:r>
          </a:p>
        </p:txBody>
      </p:sp>
      <p:sp>
        <p:nvSpPr>
          <p:cNvPr id="1049459" name="Content Placeholder 2"/>
          <p:cNvSpPr>
            <a:spLocks noGrp="1"/>
          </p:cNvSpPr>
          <p:nvPr>
            <p:ph idx="1"/>
          </p:nvPr>
        </p:nvSpPr>
        <p:spPr/>
        <p:txBody>
          <a:bodyPr/>
          <a:lstStyle/>
          <a:p>
            <a:r>
              <a:rPr lang="en-US" dirty="0"/>
              <a:t>Vitamin K deficiency.</a:t>
            </a:r>
          </a:p>
          <a:p>
            <a:r>
              <a:rPr lang="en-US" dirty="0"/>
              <a:t>Treatment of hemorrhagic disease of the newborn.</a:t>
            </a:r>
          </a:p>
          <a:p>
            <a:r>
              <a:rPr lang="en-US" dirty="0"/>
              <a:t> newborn and premature to cover the reduced intestinal synthesis.</a:t>
            </a:r>
          </a:p>
          <a:p>
            <a:r>
              <a:rPr lang="en-US" dirty="0"/>
              <a:t>Prolonged anti microbial therapeutic activity. </a:t>
            </a:r>
          </a:p>
          <a:p>
            <a:r>
              <a:rPr lang="en-US" dirty="0"/>
              <a:t>Obstructive jaundice.</a:t>
            </a:r>
          </a:p>
          <a:p>
            <a:r>
              <a:rPr lang="en-US" dirty="0"/>
              <a:t>malabsorption</a:t>
            </a:r>
          </a:p>
        </p:txBody>
      </p:sp>
    </p:spTree>
  </p:cSld>
  <p:clrMapOvr>
    <a:masterClrMapping/>
  </p:clrMapOvr>
  <p:timing>
    <p:tnLst>
      <p:par>
        <p:cTn id="1" dur="indefinite" restart="never" nodeType="tmRoot"/>
      </p:par>
    </p:tnLst>
  </p:timing>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0" name="Title 1"/>
          <p:cNvSpPr>
            <a:spLocks noGrp="1"/>
          </p:cNvSpPr>
          <p:nvPr>
            <p:ph type="title"/>
          </p:nvPr>
        </p:nvSpPr>
        <p:spPr/>
        <p:txBody>
          <a:bodyPr>
            <a:normAutofit fontScale="90000"/>
          </a:bodyPr>
          <a:lstStyle/>
          <a:p>
            <a:r>
              <a:rPr lang="en-US" dirty="0"/>
              <a:t/>
            </a:r>
            <a:br>
              <a:rPr lang="en-US" dirty="0"/>
            </a:br>
            <a:r>
              <a:rPr lang="en-US" dirty="0"/>
              <a:t>                 hematinic</a:t>
            </a:r>
            <a:br>
              <a:rPr lang="en-US" dirty="0"/>
            </a:br>
            <a:endParaRPr lang="en-US" dirty="0"/>
          </a:p>
        </p:txBody>
      </p:sp>
      <p:sp>
        <p:nvSpPr>
          <p:cNvPr id="1049461" name="Content Placeholder 2"/>
          <p:cNvSpPr>
            <a:spLocks noGrp="1"/>
          </p:cNvSpPr>
          <p:nvPr>
            <p:ph idx="1"/>
          </p:nvPr>
        </p:nvSpPr>
        <p:spPr>
          <a:xfrm>
            <a:off x="838200" y="1837348"/>
            <a:ext cx="10515600" cy="4351338"/>
          </a:xfrm>
        </p:spPr>
        <p:txBody>
          <a:bodyPr>
            <a:normAutofit fontScale="85000" lnSpcReduction="20000"/>
          </a:bodyPr>
          <a:lstStyle/>
          <a:p>
            <a:pPr marL="0" indent="0">
              <a:buNone/>
            </a:pPr>
            <a:r>
              <a:rPr lang="en-US" b="1" dirty="0"/>
              <a:t> </a:t>
            </a:r>
            <a:r>
              <a:rPr lang="en-US" dirty="0"/>
              <a:t>a hematinic is a nutrient required in the formation of blood cells the main  hematinic are </a:t>
            </a:r>
            <a:r>
              <a:rPr lang="en-US" b="1" dirty="0"/>
              <a:t>iron , B12 </a:t>
            </a:r>
            <a:r>
              <a:rPr lang="en-US" dirty="0"/>
              <a:t>and </a:t>
            </a:r>
            <a:r>
              <a:rPr lang="en-US" b="1" dirty="0"/>
              <a:t>Folate. </a:t>
            </a:r>
            <a:r>
              <a:rPr lang="en-US" dirty="0"/>
              <a:t>deficiency can lead </a:t>
            </a:r>
            <a:r>
              <a:rPr lang="en-US" b="1" dirty="0"/>
              <a:t>to anemia</a:t>
            </a:r>
          </a:p>
          <a:p>
            <a:pPr marL="0" indent="0">
              <a:buNone/>
            </a:pPr>
            <a:r>
              <a:rPr lang="en-US" b="1" dirty="0"/>
              <a:t>Iron and iron salts</a:t>
            </a:r>
          </a:p>
          <a:p>
            <a:r>
              <a:rPr lang="en-US" dirty="0"/>
              <a:t>Iron deficiency is the most common nutritional anaemia in humans</a:t>
            </a:r>
          </a:p>
          <a:p>
            <a:r>
              <a:rPr lang="en-US" dirty="0"/>
              <a:t>It result from inadequate </a:t>
            </a:r>
            <a:r>
              <a:rPr lang="en-US" b="1" dirty="0"/>
              <a:t>iron intake</a:t>
            </a:r>
            <a:r>
              <a:rPr lang="en-US" dirty="0"/>
              <a:t>, </a:t>
            </a:r>
            <a:r>
              <a:rPr lang="en-US" b="1" dirty="0"/>
              <a:t>malabsorption</a:t>
            </a:r>
            <a:r>
              <a:rPr lang="en-US" dirty="0"/>
              <a:t>, </a:t>
            </a:r>
            <a:r>
              <a:rPr lang="en-US" b="1" dirty="0"/>
              <a:t>blood loss</a:t>
            </a:r>
            <a:r>
              <a:rPr lang="en-US" dirty="0"/>
              <a:t>, or </a:t>
            </a:r>
            <a:r>
              <a:rPr lang="en-US" b="1" dirty="0"/>
              <a:t>an</a:t>
            </a:r>
            <a:r>
              <a:rPr lang="en-US" dirty="0"/>
              <a:t> </a:t>
            </a:r>
            <a:r>
              <a:rPr lang="en-US" b="1" dirty="0"/>
              <a:t>increased requirement </a:t>
            </a:r>
            <a:r>
              <a:rPr lang="en-US" dirty="0"/>
              <a:t>as with pregnancy.</a:t>
            </a:r>
          </a:p>
          <a:p>
            <a:r>
              <a:rPr lang="en-US" dirty="0"/>
              <a:t>When severe it results in microcytic hypochromic anemia.</a:t>
            </a:r>
          </a:p>
          <a:p>
            <a:pPr marL="0" indent="0">
              <a:buNone/>
            </a:pPr>
            <a:r>
              <a:rPr lang="en-US" sz="3600" dirty="0"/>
              <a:t>                            </a:t>
            </a:r>
            <a:r>
              <a:rPr lang="en-US" sz="3600" b="1" dirty="0"/>
              <a:t>Ferrous sulphate</a:t>
            </a:r>
          </a:p>
          <a:p>
            <a:pPr marL="0" indent="0">
              <a:buNone/>
            </a:pPr>
            <a:r>
              <a:rPr lang="en-US" sz="3000" b="1" dirty="0"/>
              <a:t>pharmacokinetics</a:t>
            </a:r>
          </a:p>
          <a:p>
            <a:pPr marL="0" indent="0">
              <a:buNone/>
            </a:pPr>
            <a:r>
              <a:rPr lang="en-US" dirty="0"/>
              <a:t>Iron is given orally as a ferrous salt 50 -100MG is administered daily for the treatment of anemia .</a:t>
            </a:r>
          </a:p>
          <a:p>
            <a:pPr marL="0" indent="0">
              <a:buNone/>
            </a:pPr>
            <a:r>
              <a:rPr lang="en-US" dirty="0"/>
              <a:t>Iron is absorbed readily in presence of gastric acid.</a:t>
            </a:r>
          </a:p>
        </p:txBody>
      </p:sp>
    </p:spTree>
  </p:cSld>
  <p:clrMapOvr>
    <a:masterClrMapping/>
  </p:clrMapOvr>
  <p:timing>
    <p:tnLst>
      <p:par>
        <p:cTn id="1" dur="indefinite" restart="never" nodeType="tmRoot"/>
      </p:par>
    </p:tnLst>
  </p:timing>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2" name="Title 1"/>
          <p:cNvSpPr>
            <a:spLocks noGrp="1"/>
          </p:cNvSpPr>
          <p:nvPr>
            <p:ph type="title"/>
          </p:nvPr>
        </p:nvSpPr>
        <p:spPr/>
        <p:txBody>
          <a:bodyPr/>
          <a:lstStyle/>
          <a:p>
            <a:r>
              <a:rPr lang="en-US" b="1" dirty="0"/>
              <a:t>Ferrous sulphate cont.’</a:t>
            </a:r>
          </a:p>
        </p:txBody>
      </p:sp>
      <p:sp>
        <p:nvSpPr>
          <p:cNvPr id="1049463" name="Content Placeholder 2"/>
          <p:cNvSpPr>
            <a:spLocks noGrp="1"/>
          </p:cNvSpPr>
          <p:nvPr>
            <p:ph idx="1"/>
          </p:nvPr>
        </p:nvSpPr>
        <p:spPr/>
        <p:txBody>
          <a:bodyPr/>
          <a:lstStyle/>
          <a:p>
            <a:r>
              <a:rPr lang="en-US" dirty="0"/>
              <a:t>It is given before meals though many patients cannot tolerate it due to its irritating effects.</a:t>
            </a:r>
          </a:p>
          <a:p>
            <a:r>
              <a:rPr lang="en-US" dirty="0"/>
              <a:t>After sometime the patient shows improved appetite, increased erythrocyte cell count and decreased microcytic hypochromic anaemia .</a:t>
            </a:r>
          </a:p>
          <a:p>
            <a:r>
              <a:rPr lang="en-US" dirty="0"/>
              <a:t>At lest six months of therapy is necessary to restore iron levels to storage site.</a:t>
            </a:r>
          </a:p>
          <a:p>
            <a:r>
              <a:rPr lang="en-US" dirty="0"/>
              <a:t>It can be given parenterally as iron dextran or iron sucrose that is by slow im or iv.</a:t>
            </a:r>
          </a:p>
        </p:txBody>
      </p:sp>
    </p:spTree>
  </p:cSld>
  <p:clrMapOvr>
    <a:masterClrMapping/>
  </p:clrMapOvr>
  <p:timing>
    <p:tnLst>
      <p:par>
        <p:cTn id="1" dur="indefinite" restart="never" nodeType="tmRoot"/>
      </p:par>
    </p:tnLst>
  </p:timing>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4" name="Title 1"/>
          <p:cNvSpPr>
            <a:spLocks noGrp="1"/>
          </p:cNvSpPr>
          <p:nvPr>
            <p:ph type="title"/>
          </p:nvPr>
        </p:nvSpPr>
        <p:spPr/>
        <p:txBody>
          <a:bodyPr/>
          <a:lstStyle/>
          <a:p>
            <a:r>
              <a:rPr lang="en-US" b="1" dirty="0"/>
              <a:t>Unwanted effects </a:t>
            </a:r>
          </a:p>
        </p:txBody>
      </p:sp>
      <p:sp>
        <p:nvSpPr>
          <p:cNvPr id="1049465" name="Content Placeholder 2"/>
          <p:cNvSpPr>
            <a:spLocks noGrp="1"/>
          </p:cNvSpPr>
          <p:nvPr>
            <p:ph idx="1"/>
          </p:nvPr>
        </p:nvSpPr>
        <p:spPr/>
        <p:txBody>
          <a:bodyPr/>
          <a:lstStyle/>
          <a:p>
            <a:r>
              <a:rPr lang="en-US" dirty="0"/>
              <a:t>Oral can cause GIT discomfort</a:t>
            </a:r>
          </a:p>
          <a:p>
            <a:r>
              <a:rPr lang="en-US" dirty="0"/>
              <a:t>Liquid form for infants can stain teeth.</a:t>
            </a:r>
          </a:p>
          <a:p>
            <a:r>
              <a:rPr lang="en-US" dirty="0"/>
              <a:t>Allergic reactions are possible with chills, urticaria, sweating , fever and even anaphylaxis after parenteral administration.</a:t>
            </a:r>
          </a:p>
          <a:p>
            <a:r>
              <a:rPr lang="en-US" dirty="0"/>
              <a:t>Patients pass black or dark stool this in harmless results of unabsorbed iron.</a:t>
            </a:r>
          </a:p>
        </p:txBody>
      </p:sp>
    </p:spTree>
  </p:cSld>
  <p:clrMapOvr>
    <a:masterClrMapping/>
  </p:clrMapOvr>
  <p:timing>
    <p:tnLst>
      <p:par>
        <p:cTn id="1" dur="indefinite" restart="never" nodeType="tmRoot"/>
      </p:par>
    </p:tnLst>
  </p:timing>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6" name="Title 1"/>
          <p:cNvSpPr>
            <a:spLocks noGrp="1"/>
          </p:cNvSpPr>
          <p:nvPr>
            <p:ph type="title"/>
          </p:nvPr>
        </p:nvSpPr>
        <p:spPr/>
        <p:txBody>
          <a:bodyPr/>
          <a:lstStyle/>
          <a:p>
            <a:r>
              <a:rPr lang="en-US" dirty="0"/>
              <a:t>                          </a:t>
            </a:r>
            <a:r>
              <a:rPr lang="en-US" b="1" dirty="0"/>
              <a:t>folic acid </a:t>
            </a:r>
          </a:p>
        </p:txBody>
      </p:sp>
      <p:sp>
        <p:nvSpPr>
          <p:cNvPr id="1049467" name="Content Placeholder 2"/>
          <p:cNvSpPr>
            <a:spLocks noGrp="1"/>
          </p:cNvSpPr>
          <p:nvPr>
            <p:ph idx="1"/>
          </p:nvPr>
        </p:nvSpPr>
        <p:spPr/>
        <p:txBody>
          <a:bodyPr>
            <a:normAutofit fontScale="85000" lnSpcReduction="20000"/>
          </a:bodyPr>
          <a:lstStyle/>
          <a:p>
            <a:pPr marL="0" indent="0">
              <a:buNone/>
            </a:pPr>
            <a:r>
              <a:rPr lang="en-US" b="1" dirty="0"/>
              <a:t>Expected Pharmacological Action </a:t>
            </a:r>
          </a:p>
          <a:p>
            <a:r>
              <a:rPr lang="en-US" dirty="0"/>
              <a:t>Folic acid is essential in the production of DNA and erythropoiesis (RBC, WBC, and platelets). </a:t>
            </a:r>
          </a:p>
          <a:p>
            <a:pPr marL="0" indent="0">
              <a:buNone/>
            </a:pPr>
            <a:r>
              <a:rPr lang="en-US" dirty="0"/>
              <a:t> </a:t>
            </a:r>
            <a:r>
              <a:rPr lang="en-US" b="1" dirty="0"/>
              <a:t>Therapeutic Uses </a:t>
            </a:r>
          </a:p>
          <a:p>
            <a:r>
              <a:rPr lang="en-US" dirty="0"/>
              <a:t>Treatment of megaloblastic (macrocytic) anemia secondary to folic acid deficiency </a:t>
            </a:r>
          </a:p>
          <a:p>
            <a:r>
              <a:rPr lang="en-US" dirty="0"/>
              <a:t> Prevention of neural tube defects during pregnancy; therefore it is needed in all women of child-bearing age who may become pregnant. </a:t>
            </a:r>
          </a:p>
          <a:p>
            <a:r>
              <a:rPr lang="en-US" dirty="0"/>
              <a:t> Treatment of malabsorption syndrome such as sprue</a:t>
            </a:r>
          </a:p>
          <a:p>
            <a:pPr marL="0" indent="0">
              <a:buNone/>
            </a:pPr>
            <a:r>
              <a:rPr lang="en-US" b="1" dirty="0"/>
              <a:t>Contraindications/Precautions .</a:t>
            </a:r>
          </a:p>
          <a:p>
            <a:pPr marL="0" indent="0">
              <a:buNone/>
            </a:pPr>
            <a:r>
              <a:rPr lang="en-US" dirty="0"/>
              <a:t> Indiscriminate use of folic acid is inappropriate because of the risk of masking signs of vitamin B12 deficiency.</a:t>
            </a:r>
          </a:p>
        </p:txBody>
      </p:sp>
    </p:spTree>
  </p:cSld>
  <p:clrMapOvr>
    <a:masterClrMapping/>
  </p:clrMapOvr>
  <p:timing>
    <p:tnLst>
      <p:par>
        <p:cTn id="1" dur="indefinite" restart="never" nodeType="tmRoot"/>
      </p:par>
    </p:tnLst>
  </p:timing>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8" name="Content Placeholder 2"/>
          <p:cNvSpPr>
            <a:spLocks noGrp="1"/>
          </p:cNvSpPr>
          <p:nvPr>
            <p:ph idx="1"/>
          </p:nvPr>
        </p:nvSpPr>
        <p:spPr>
          <a:xfrm>
            <a:off x="873369" y="187569"/>
            <a:ext cx="10515600" cy="6424246"/>
          </a:xfrm>
        </p:spPr>
        <p:txBody>
          <a:bodyPr/>
          <a:lstStyle/>
          <a:p>
            <a:pPr marL="0" indent="0">
              <a:buNone/>
            </a:pPr>
            <a:r>
              <a:rPr lang="en-US" b="1" dirty="0"/>
              <a:t>Medication/Food Interactions</a:t>
            </a:r>
          </a:p>
          <a:p>
            <a:r>
              <a:rPr lang="en-US" b="1" dirty="0"/>
              <a:t> </a:t>
            </a:r>
            <a:r>
              <a:rPr lang="en-US" dirty="0"/>
              <a:t>Decreased folate levels with concurrent use of sulfonamides, sulfasalazine, or methotrexate.</a:t>
            </a:r>
          </a:p>
          <a:p>
            <a:pPr marL="0" indent="0">
              <a:buNone/>
            </a:pPr>
            <a:r>
              <a:rPr lang="en-US" dirty="0"/>
              <a:t> </a:t>
            </a:r>
            <a:r>
              <a:rPr lang="en-US" b="1" dirty="0"/>
              <a:t>Nursing Administration </a:t>
            </a:r>
          </a:p>
          <a:p>
            <a:r>
              <a:rPr lang="en-US" dirty="0"/>
              <a:t> Assess clients for signs and symptoms of megaloblastic anemia (pallor, easy fatigability, palpitations, paresthesia of hands or feet). </a:t>
            </a:r>
          </a:p>
          <a:p>
            <a:r>
              <a:rPr lang="en-US" dirty="0"/>
              <a:t>Obtain the client’s baseline folic acid levels, RBC and reticulocyte counts, Hgb, and Hct levels. Monitor periodically. </a:t>
            </a:r>
          </a:p>
          <a:p>
            <a:r>
              <a:rPr lang="en-US" dirty="0"/>
              <a:t> Advise clients with folic acid deficiency to concurrently increase intake of food sources of folic acid, such as green leafy vegetables and liver. Monitor clients for risk factors indicating that folic acid therapy may be needed, such as heavy alcohol use and child-bearing age.</a:t>
            </a:r>
          </a:p>
          <a:p>
            <a:pPr marL="0" indent="0">
              <a:buNone/>
            </a:pPr>
            <a:r>
              <a:rPr lang="en-US" u="sng" dirty="0"/>
              <a:t>NB :</a:t>
            </a:r>
            <a:r>
              <a:rPr lang="en-US" dirty="0"/>
              <a:t>vitamin B12 will be covered in nutrition.</a:t>
            </a:r>
          </a:p>
          <a:p>
            <a:pPr marL="0" indent="0">
              <a:buNone/>
            </a:pP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Content Placeholder 2"/>
          <p:cNvSpPr>
            <a:spLocks noGrp="1"/>
          </p:cNvSpPr>
          <p:nvPr>
            <p:ph idx="1"/>
          </p:nvPr>
        </p:nvSpPr>
        <p:spPr/>
        <p:txBody>
          <a:bodyPr>
            <a:normAutofit fontScale="92857"/>
          </a:bodyPr>
          <a:lstStyle/>
          <a:p>
            <a:pPr marL="0" indent="0">
              <a:buNone/>
            </a:pPr>
            <a:r>
              <a:rPr lang="en-US" dirty="0"/>
              <a:t>ensure  that you take the following precaution when administering medicine.</a:t>
            </a:r>
          </a:p>
          <a:p>
            <a:pPr marL="514350" indent="-514350">
              <a:buFont typeface="+mj-lt"/>
              <a:buAutoNum type="arabicPeriod"/>
            </a:pPr>
            <a:r>
              <a:rPr lang="en-US" dirty="0"/>
              <a:t>All doses are best prepared from the original container.</a:t>
            </a:r>
          </a:p>
          <a:p>
            <a:pPr marL="514350" indent="-514350">
              <a:buFont typeface="+mj-lt"/>
              <a:buAutoNum type="arabicPeriod"/>
            </a:pPr>
            <a:r>
              <a:rPr lang="en-US" dirty="0"/>
              <a:t>Medicines should not be prepared in the dark</a:t>
            </a:r>
          </a:p>
          <a:p>
            <a:pPr marL="514350" indent="-514350">
              <a:buFont typeface="+mj-lt"/>
              <a:buAutoNum type="arabicPeriod"/>
            </a:pPr>
            <a:r>
              <a:rPr lang="en-US" dirty="0"/>
              <a:t>You should caution clients about the use of non-labelled pillboxes</a:t>
            </a:r>
          </a:p>
          <a:p>
            <a:pPr marL="514350" indent="-514350">
              <a:buFont typeface="+mj-lt"/>
              <a:buAutoNum type="arabicPeriod"/>
            </a:pPr>
            <a:r>
              <a:rPr lang="en-US" dirty="0"/>
              <a:t>Do not mix supplies of several tablets or capsules in a single container</a:t>
            </a:r>
          </a:p>
          <a:p>
            <a:pPr marL="514350" indent="-514350">
              <a:buFont typeface="+mj-lt"/>
              <a:buAutoNum type="arabicPeriod"/>
            </a:pPr>
            <a:r>
              <a:rPr lang="en-US" dirty="0"/>
              <a:t> make sure you check medication label  before removing from the shelf before pouring or measuring  and when returning to the shelf.</a:t>
            </a:r>
          </a:p>
          <a:p>
            <a:pPr marL="514350" indent="-514350">
              <a:buFont typeface="+mj-lt"/>
              <a:buAutoNum type="arabicPeriod"/>
            </a:pPr>
            <a:endParaRPr lang="en-US" dirty="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69" name="Title 1"/>
          <p:cNvSpPr>
            <a:spLocks noGrp="1"/>
          </p:cNvSpPr>
          <p:nvPr>
            <p:ph type="title"/>
          </p:nvPr>
        </p:nvSpPr>
        <p:spPr/>
        <p:txBody>
          <a:bodyPr/>
          <a:lstStyle/>
          <a:p>
            <a:r>
              <a:rPr lang="en-US" dirty="0"/>
              <a:t>Insulin, oral hypoglycemic agents</a:t>
            </a:r>
          </a:p>
        </p:txBody>
      </p:sp>
      <p:sp>
        <p:nvSpPr>
          <p:cNvPr id="1049470" name="Content Placeholder 2"/>
          <p:cNvSpPr>
            <a:spLocks noGrp="1"/>
          </p:cNvSpPr>
          <p:nvPr>
            <p:ph idx="1"/>
          </p:nvPr>
        </p:nvSpPr>
        <p:spPr/>
        <p:txBody>
          <a:bodyPr>
            <a:normAutofit/>
          </a:bodyPr>
          <a:lstStyle/>
          <a:p>
            <a:r>
              <a:rPr lang="en-US" dirty="0"/>
              <a:t>Overview </a:t>
            </a:r>
          </a:p>
          <a:p>
            <a:r>
              <a:rPr lang="en-US" dirty="0"/>
              <a:t> Diabetes mellitus is a chronic illness that results from an absolute or relative deficiency of insulin. </a:t>
            </a:r>
          </a:p>
          <a:p>
            <a:r>
              <a:rPr lang="en-US" dirty="0"/>
              <a:t> Various insulins are available to manage diabetes. These medications differ in their onset, peak, and duration. </a:t>
            </a:r>
          </a:p>
          <a:p>
            <a:r>
              <a:rPr lang="en-US" dirty="0"/>
              <a:t> Oral hypoglycemic agents work in various ways to increase available insulin or modify carbohydrate metabolism. </a:t>
            </a:r>
          </a:p>
          <a:p>
            <a:r>
              <a:rPr lang="en-US" dirty="0"/>
              <a:t> Newer injectable medication are used to supplement insulin or oral agents to manage glucose control. </a:t>
            </a:r>
          </a:p>
        </p:txBody>
      </p:sp>
    </p:spTree>
  </p:cSld>
  <p:clrMapOvr>
    <a:masterClrMapping/>
  </p:clrMapOvr>
  <p:timing>
    <p:tnLst>
      <p:par>
        <p:cTn id="1" dur="indefinite" restart="never" nodeType="tmRoot"/>
      </p:par>
    </p:tnLst>
  </p:timing>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1" name="Content Placeholder 2"/>
          <p:cNvSpPr>
            <a:spLocks noGrp="1"/>
          </p:cNvSpPr>
          <p:nvPr>
            <p:ph idx="1"/>
          </p:nvPr>
        </p:nvSpPr>
        <p:spPr>
          <a:xfrm>
            <a:off x="838200" y="211015"/>
            <a:ext cx="10515600" cy="6435970"/>
          </a:xfrm>
        </p:spPr>
        <p:txBody>
          <a:bodyPr/>
          <a:lstStyle/>
          <a:p>
            <a:r>
              <a:rPr lang="en-US" dirty="0"/>
              <a:t>Review  regulation of insulin secretion and its function in control of blood glucose level from A/P.</a:t>
            </a:r>
          </a:p>
          <a:p>
            <a:pPr marL="0" indent="0">
              <a:buNone/>
            </a:pPr>
            <a:r>
              <a:rPr lang="en-US" b="1" dirty="0"/>
              <a:t>diabetes mellitus  and effects of insulin</a:t>
            </a:r>
          </a:p>
          <a:p>
            <a:r>
              <a:rPr lang="en-US" dirty="0"/>
              <a:t>DM consists of </a:t>
            </a:r>
            <a:r>
              <a:rPr lang="en-US" dirty="0" err="1"/>
              <a:t>agroup</a:t>
            </a:r>
            <a:r>
              <a:rPr lang="en-US" dirty="0"/>
              <a:t> of disorders characterized hyperglycemia, altered metabolism of lipids, carbohydrates and proteins </a:t>
            </a:r>
            <a:r>
              <a:rPr lang="en-US" dirty="0">
                <a:solidFill>
                  <a:prstClr val="black"/>
                </a:solidFill>
              </a:rPr>
              <a:t>and increased complications  from  vascular diseases. </a:t>
            </a:r>
          </a:p>
          <a:p>
            <a:r>
              <a:rPr lang="en-US" dirty="0">
                <a:solidFill>
                  <a:prstClr val="black"/>
                </a:solidFill>
              </a:rPr>
              <a:t>Most patients can be classified clinically as having either type1 or type 2 DM. </a:t>
            </a:r>
          </a:p>
          <a:p>
            <a:r>
              <a:rPr lang="en-US" dirty="0">
                <a:solidFill>
                  <a:prstClr val="black"/>
                </a:solidFill>
              </a:rPr>
              <a:t>The criteria for the diagnosis of DM include symptoms (</a:t>
            </a:r>
            <a:r>
              <a:rPr lang="en-US" dirty="0" err="1">
                <a:solidFill>
                  <a:prstClr val="black"/>
                </a:solidFill>
              </a:rPr>
              <a:t>e.g.polyuria</a:t>
            </a:r>
            <a:r>
              <a:rPr lang="en-US" dirty="0">
                <a:solidFill>
                  <a:prstClr val="black"/>
                </a:solidFill>
              </a:rPr>
              <a:t>, polydipsia, and unexplained weight loss)and a random plasma glucose concentration of greater than 200ml/dl )11.1mmol.</a:t>
            </a:r>
          </a:p>
          <a:p>
            <a:r>
              <a:rPr lang="en-US" dirty="0">
                <a:solidFill>
                  <a:prstClr val="black"/>
                </a:solidFill>
              </a:rPr>
              <a:t>A fasting plasma glucose of greater than (126ml/dl) 7mmol</a:t>
            </a:r>
          </a:p>
          <a:p>
            <a:r>
              <a:rPr lang="en-US" dirty="0">
                <a:solidFill>
                  <a:prstClr val="black"/>
                </a:solidFill>
              </a:rPr>
              <a:t>there two types of DM . </a:t>
            </a:r>
            <a:r>
              <a:rPr lang="en-US" b="1" dirty="0">
                <a:solidFill>
                  <a:prstClr val="black"/>
                </a:solidFill>
              </a:rPr>
              <a:t>DM TYPE 1 </a:t>
            </a:r>
            <a:r>
              <a:rPr lang="en-US" dirty="0">
                <a:solidFill>
                  <a:prstClr val="black"/>
                </a:solidFill>
              </a:rPr>
              <a:t>and </a:t>
            </a:r>
            <a:r>
              <a:rPr lang="en-US" b="1" dirty="0">
                <a:solidFill>
                  <a:prstClr val="black"/>
                </a:solidFill>
              </a:rPr>
              <a:t>DM TYPE 2</a:t>
            </a:r>
            <a:endParaRPr lang="en-US" b="1" dirty="0"/>
          </a:p>
          <a:p>
            <a:endParaRPr lang="en-US" dirty="0"/>
          </a:p>
        </p:txBody>
      </p:sp>
    </p:spTree>
  </p:cSld>
  <p:clrMapOvr>
    <a:masterClrMapping/>
  </p:clrMapOvr>
  <p:timing>
    <p:tnLst>
      <p:par>
        <p:cTn id="1" dur="indefinite" restart="never" nodeType="tmRoot"/>
      </p:par>
    </p:tnLst>
  </p:timing>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2" name="Title 1"/>
          <p:cNvSpPr>
            <a:spLocks noGrp="1"/>
          </p:cNvSpPr>
          <p:nvPr>
            <p:ph type="title"/>
          </p:nvPr>
        </p:nvSpPr>
        <p:spPr/>
        <p:txBody>
          <a:bodyPr/>
          <a:lstStyle/>
          <a:p>
            <a:r>
              <a:rPr lang="en-US" b="1" dirty="0"/>
              <a:t> Insulin Therapy</a:t>
            </a:r>
          </a:p>
        </p:txBody>
      </p:sp>
      <p:sp>
        <p:nvSpPr>
          <p:cNvPr id="1049473" name="Content Placeholder 2"/>
          <p:cNvSpPr>
            <a:spLocks noGrp="1"/>
          </p:cNvSpPr>
          <p:nvPr>
            <p:ph idx="1"/>
          </p:nvPr>
        </p:nvSpPr>
        <p:spPr/>
        <p:txBody>
          <a:bodyPr>
            <a:normAutofit lnSpcReduction="10000"/>
          </a:bodyPr>
          <a:lstStyle/>
          <a:p>
            <a:r>
              <a:rPr lang="en-US" dirty="0"/>
              <a:t>Insulin polypeptide hormone is the mainstay for treatment</a:t>
            </a:r>
          </a:p>
          <a:p>
            <a:r>
              <a:rPr lang="en-US" dirty="0"/>
              <a:t>Of all types of diabetes.</a:t>
            </a:r>
          </a:p>
          <a:p>
            <a:r>
              <a:rPr lang="en-US" dirty="0"/>
              <a:t>Insulin may be administered </a:t>
            </a:r>
            <a:r>
              <a:rPr lang="en-US" b="1" dirty="0"/>
              <a:t>IM , IV, SC</a:t>
            </a:r>
            <a:r>
              <a:rPr lang="en-US" dirty="0"/>
              <a:t>.</a:t>
            </a:r>
          </a:p>
          <a:p>
            <a:r>
              <a:rPr lang="en-US" dirty="0"/>
              <a:t>long term treatment relies on subcutaneous injections of the hormone. </a:t>
            </a:r>
          </a:p>
          <a:p>
            <a:pPr marL="0" indent="0">
              <a:buNone/>
            </a:pPr>
            <a:r>
              <a:rPr lang="en-US" dirty="0"/>
              <a:t> </a:t>
            </a:r>
            <a:r>
              <a:rPr lang="en-US" b="1" dirty="0"/>
              <a:t>Expected Pharmacological Action </a:t>
            </a:r>
          </a:p>
          <a:p>
            <a:pPr>
              <a:buFont typeface="Wingdings" panose="05000000000000000000" pitchFamily="2" charset="2"/>
              <a:buChar char="ü"/>
            </a:pPr>
            <a:r>
              <a:rPr lang="en-US" dirty="0"/>
              <a:t> Promotes cellular uptake of glucose (decreases glucose levels) </a:t>
            </a:r>
          </a:p>
          <a:p>
            <a:pPr>
              <a:buFont typeface="Wingdings" panose="05000000000000000000" pitchFamily="2" charset="2"/>
              <a:buChar char="ü"/>
            </a:pPr>
            <a:r>
              <a:rPr lang="en-US" dirty="0"/>
              <a:t> Converts glucose into glycogen </a:t>
            </a:r>
          </a:p>
          <a:p>
            <a:pPr>
              <a:buFont typeface="Wingdings" panose="05000000000000000000" pitchFamily="2" charset="2"/>
              <a:buChar char="ü"/>
            </a:pPr>
            <a:r>
              <a:rPr lang="en-US" dirty="0"/>
              <a:t>Moves potassium into cells (along with glucose) </a:t>
            </a:r>
          </a:p>
        </p:txBody>
      </p:sp>
    </p:spTree>
  </p:cSld>
  <p:clrMapOvr>
    <a:masterClrMapping/>
  </p:clrMapOvr>
  <p:timing>
    <p:tnLst>
      <p:par>
        <p:cTn id="1" dur="indefinite" restart="never" nodeType="tmRoot"/>
      </p:par>
    </p:tnLst>
  </p:timing>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4" name="Content Placeholder 2"/>
          <p:cNvSpPr>
            <a:spLocks noGrp="1"/>
          </p:cNvSpPr>
          <p:nvPr>
            <p:ph idx="1"/>
          </p:nvPr>
        </p:nvSpPr>
        <p:spPr>
          <a:xfrm>
            <a:off x="275492" y="175846"/>
            <a:ext cx="10515600" cy="6189785"/>
          </a:xfrm>
        </p:spPr>
        <p:txBody>
          <a:bodyPr>
            <a:normAutofit lnSpcReduction="10000"/>
          </a:bodyPr>
          <a:lstStyle/>
          <a:p>
            <a:pPr marL="0" lvl="0" indent="0">
              <a:buNone/>
            </a:pPr>
            <a:r>
              <a:rPr lang="en-US" b="1" dirty="0">
                <a:solidFill>
                  <a:prstClr val="black"/>
                </a:solidFill>
              </a:rPr>
              <a:t>Therapeutic Uses </a:t>
            </a:r>
          </a:p>
          <a:p>
            <a:r>
              <a:rPr lang="en-US" b="1" dirty="0">
                <a:solidFill>
                  <a:prstClr val="black"/>
                </a:solidFill>
              </a:rPr>
              <a:t> </a:t>
            </a:r>
            <a:r>
              <a:rPr lang="en-US" dirty="0">
                <a:solidFill>
                  <a:prstClr val="black"/>
                </a:solidFill>
              </a:rPr>
              <a:t>Insulin is used for glycemic control of diabetes mellitus (</a:t>
            </a:r>
            <a:r>
              <a:rPr lang="en-US" b="1" dirty="0">
                <a:solidFill>
                  <a:prstClr val="black"/>
                </a:solidFill>
              </a:rPr>
              <a:t>type 1, type 2, gestational</a:t>
            </a:r>
            <a:r>
              <a:rPr lang="en-US" dirty="0">
                <a:solidFill>
                  <a:prstClr val="black"/>
                </a:solidFill>
              </a:rPr>
              <a:t>) to prevent complications. </a:t>
            </a:r>
          </a:p>
          <a:p>
            <a:r>
              <a:rPr lang="en-US" dirty="0">
                <a:solidFill>
                  <a:prstClr val="black"/>
                </a:solidFill>
              </a:rPr>
              <a:t> Clients with type 2 diabetes mellitus may require insulin when: </a:t>
            </a:r>
          </a:p>
          <a:p>
            <a:r>
              <a:rPr lang="en-US" dirty="0">
                <a:solidFill>
                  <a:prstClr val="black"/>
                </a:solidFill>
              </a:rPr>
              <a:t>Oral hypoglycemic, diet, and exercise are unable to control blood       glucose levels. </a:t>
            </a:r>
          </a:p>
          <a:p>
            <a:pPr>
              <a:buFont typeface="Wingdings" panose="05000000000000000000" pitchFamily="2" charset="2"/>
              <a:buChar char="ü"/>
            </a:pPr>
            <a:r>
              <a:rPr lang="en-US" dirty="0">
                <a:solidFill>
                  <a:prstClr val="black"/>
                </a:solidFill>
              </a:rPr>
              <a:t> Severe renal or liver disease is present. </a:t>
            </a:r>
          </a:p>
          <a:p>
            <a:pPr>
              <a:buFont typeface="Wingdings" panose="05000000000000000000" pitchFamily="2" charset="2"/>
              <a:buChar char="ü"/>
            </a:pPr>
            <a:r>
              <a:rPr lang="en-US" dirty="0">
                <a:solidFill>
                  <a:prstClr val="black"/>
                </a:solidFill>
              </a:rPr>
              <a:t> Painful neuropathy is present. </a:t>
            </a:r>
          </a:p>
          <a:p>
            <a:pPr>
              <a:buFont typeface="Wingdings" panose="05000000000000000000" pitchFamily="2" charset="2"/>
              <a:buChar char="ü"/>
            </a:pPr>
            <a:r>
              <a:rPr lang="en-US" dirty="0">
                <a:solidFill>
                  <a:prstClr val="black"/>
                </a:solidFill>
              </a:rPr>
              <a:t>Undergoing surgery or diagnostic tests. </a:t>
            </a:r>
          </a:p>
          <a:p>
            <a:pPr>
              <a:buFont typeface="Wingdings" panose="05000000000000000000" pitchFamily="2" charset="2"/>
              <a:buChar char="ü"/>
            </a:pPr>
            <a:r>
              <a:rPr lang="en-US" dirty="0">
                <a:solidFill>
                  <a:prstClr val="black"/>
                </a:solidFill>
              </a:rPr>
              <a:t>Experiencing severe stress such as infection and trauma. </a:t>
            </a:r>
          </a:p>
          <a:p>
            <a:pPr>
              <a:buFont typeface="Wingdings" panose="05000000000000000000" pitchFamily="2" charset="2"/>
              <a:buChar char="ü"/>
            </a:pPr>
            <a:r>
              <a:rPr lang="en-US" dirty="0">
                <a:solidFill>
                  <a:prstClr val="black"/>
                </a:solidFill>
              </a:rPr>
              <a:t>Undergoing emergency treatment of diabetes ketoacidosis (DKA) and       hyperosmolar hyperglycemic nonketotic syndrome (HHNS). </a:t>
            </a:r>
          </a:p>
          <a:p>
            <a:pPr>
              <a:buFont typeface="Wingdings" panose="05000000000000000000" pitchFamily="2" charset="2"/>
              <a:buChar char="ü"/>
            </a:pPr>
            <a:r>
              <a:rPr lang="en-US" dirty="0">
                <a:solidFill>
                  <a:prstClr val="black"/>
                </a:solidFill>
              </a:rPr>
              <a:t> Requiring treatment of hyperkalemia. </a:t>
            </a:r>
          </a:p>
          <a:p>
            <a:pPr marL="0" indent="0">
              <a:buNone/>
            </a:pPr>
            <a:endParaRPr lang="en-US" dirty="0"/>
          </a:p>
        </p:txBody>
      </p:sp>
    </p:spTree>
  </p:cSld>
  <p:clrMapOvr>
    <a:masterClrMapping/>
  </p:clrMapOvr>
  <p:timing>
    <p:tnLst>
      <p:par>
        <p:cTn id="1" dur="indefinite" restart="never" nodeType="tmRoot"/>
      </p:par>
    </p:tnLst>
  </p:timing>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5" name="Title 1"/>
          <p:cNvSpPr>
            <a:spLocks noGrp="1"/>
          </p:cNvSpPr>
          <p:nvPr>
            <p:ph type="title"/>
          </p:nvPr>
        </p:nvSpPr>
        <p:spPr/>
        <p:txBody>
          <a:bodyPr/>
          <a:lstStyle/>
          <a:p>
            <a:r>
              <a:rPr lang="en-US" b="1" dirty="0"/>
              <a:t>Classification of insulin</a:t>
            </a:r>
            <a:r>
              <a:rPr lang="en-US" sz="2800" b="1" dirty="0"/>
              <a:t>; classified according to duration of action</a:t>
            </a:r>
          </a:p>
        </p:txBody>
      </p:sp>
      <p:graphicFrame>
        <p:nvGraphicFramePr>
          <p:cNvPr id="4194316" name="Content Placeholder 3"/>
          <p:cNvGraphicFramePr>
            <a:graphicFrameLocks noGrp="1"/>
          </p:cNvGraphicFramePr>
          <p:nvPr>
            <p:ph idx="1"/>
          </p:nvPr>
        </p:nvGraphicFramePr>
        <p:xfrm>
          <a:off x="838200" y="1825625"/>
          <a:ext cx="10515600" cy="45720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xmlns="" val="20000"/>
                    </a:ext>
                  </a:extLst>
                </a:gridCol>
                <a:gridCol w="2103120">
                  <a:extLst>
                    <a:ext uri="{9D8B030D-6E8A-4147-A177-3AD203B41FA5}">
                      <a16:colId xmlns:a16="http://schemas.microsoft.com/office/drawing/2014/main" xmlns="" val="20001"/>
                    </a:ext>
                  </a:extLst>
                </a:gridCol>
                <a:gridCol w="2103120">
                  <a:extLst>
                    <a:ext uri="{9D8B030D-6E8A-4147-A177-3AD203B41FA5}">
                      <a16:colId xmlns:a16="http://schemas.microsoft.com/office/drawing/2014/main" xmlns="" val="20002"/>
                    </a:ext>
                  </a:extLst>
                </a:gridCol>
                <a:gridCol w="2103120">
                  <a:extLst>
                    <a:ext uri="{9D8B030D-6E8A-4147-A177-3AD203B41FA5}">
                      <a16:colId xmlns:a16="http://schemas.microsoft.com/office/drawing/2014/main" xmlns="" val="20003"/>
                    </a:ext>
                  </a:extLst>
                </a:gridCol>
                <a:gridCol w="2103120">
                  <a:extLst>
                    <a:ext uri="{9D8B030D-6E8A-4147-A177-3AD203B41FA5}">
                      <a16:colId xmlns:a16="http://schemas.microsoft.com/office/drawing/2014/main" xmlns="" val="20004"/>
                    </a:ext>
                  </a:extLst>
                </a:gridCol>
              </a:tblGrid>
              <a:tr h="370840">
                <a:tc>
                  <a:txBody>
                    <a:bodyPr/>
                    <a:lstStyle/>
                    <a:p>
                      <a:r>
                        <a:rPr lang="en-US" dirty="0"/>
                        <a:t>classification</a:t>
                      </a:r>
                    </a:p>
                  </a:txBody>
                  <a:tcPr/>
                </a:tc>
                <a:tc>
                  <a:txBody>
                    <a:bodyPr/>
                    <a:lstStyle/>
                    <a:p>
                      <a:r>
                        <a:rPr lang="en-US" dirty="0"/>
                        <a:t>Generic</a:t>
                      </a:r>
                    </a:p>
                    <a:p>
                      <a:r>
                        <a:rPr lang="en-US" dirty="0"/>
                        <a:t> (trade  name)</a:t>
                      </a:r>
                    </a:p>
                  </a:txBody>
                  <a:tcPr/>
                </a:tc>
                <a:tc>
                  <a:txBody>
                    <a:bodyPr/>
                    <a:lstStyle/>
                    <a:p>
                      <a:r>
                        <a:rPr lang="en-US" dirty="0"/>
                        <a:t>Onset </a:t>
                      </a:r>
                    </a:p>
                  </a:txBody>
                  <a:tcPr/>
                </a:tc>
                <a:tc>
                  <a:txBody>
                    <a:bodyPr/>
                    <a:lstStyle/>
                    <a:p>
                      <a:r>
                        <a:rPr lang="en-US" dirty="0"/>
                        <a:t>Peak </a:t>
                      </a:r>
                    </a:p>
                  </a:txBody>
                  <a:tcPr/>
                </a:tc>
                <a:tc>
                  <a:txBody>
                    <a:bodyPr/>
                    <a:lstStyle/>
                    <a:p>
                      <a:r>
                        <a:rPr lang="en-US" dirty="0"/>
                        <a:t>duration</a:t>
                      </a:r>
                    </a:p>
                  </a:txBody>
                  <a:tcPr/>
                </a:tc>
                <a:extLst>
                  <a:ext uri="{0D108BD9-81ED-4DB2-BD59-A6C34878D82A}">
                    <a16:rowId xmlns:a16="http://schemas.microsoft.com/office/drawing/2014/main" xmlns="" val="10000"/>
                  </a:ext>
                </a:extLst>
              </a:tr>
              <a:tr h="370840">
                <a:tc>
                  <a:txBody>
                    <a:bodyPr/>
                    <a:lstStyle/>
                    <a:p>
                      <a:r>
                        <a:rPr lang="en-US" dirty="0"/>
                        <a:t>Rapid acting </a:t>
                      </a:r>
                    </a:p>
                  </a:txBody>
                  <a:tcPr/>
                </a:tc>
                <a:tc>
                  <a:txBody>
                    <a:bodyPr/>
                    <a:lstStyle/>
                    <a:p>
                      <a:r>
                        <a:rPr lang="en-US" dirty="0"/>
                        <a:t>Lispro insulin (Humalog), </a:t>
                      </a:r>
                      <a:r>
                        <a:rPr lang="fr-FR" dirty="0"/>
                        <a:t> Insulin aspart (NovoLog) ,  Insulin glulisine (Apidra)</a:t>
                      </a:r>
                      <a:endParaRPr lang="en-US" dirty="0"/>
                    </a:p>
                  </a:txBody>
                  <a:tcPr/>
                </a:tc>
                <a:tc>
                  <a:txBody>
                    <a:bodyPr/>
                    <a:lstStyle/>
                    <a:p>
                      <a:r>
                        <a:rPr lang="en-US" dirty="0"/>
                        <a:t>Less than 15 min</a:t>
                      </a:r>
                    </a:p>
                  </a:txBody>
                  <a:tcPr/>
                </a:tc>
                <a:tc>
                  <a:txBody>
                    <a:bodyPr/>
                    <a:lstStyle/>
                    <a:p>
                      <a:r>
                        <a:rPr lang="en-US" dirty="0"/>
                        <a:t>Less than 15 min 0.5 to 1 hr.</a:t>
                      </a:r>
                    </a:p>
                  </a:txBody>
                  <a:tcPr/>
                </a:tc>
                <a:tc>
                  <a:txBody>
                    <a:bodyPr/>
                    <a:lstStyle/>
                    <a:p>
                      <a:r>
                        <a:rPr lang="en-US" dirty="0"/>
                        <a:t>3 to 4 hr.</a:t>
                      </a:r>
                    </a:p>
                  </a:txBody>
                  <a:tcPr/>
                </a:tc>
                <a:extLst>
                  <a:ext uri="{0D108BD9-81ED-4DB2-BD59-A6C34878D82A}">
                    <a16:rowId xmlns:a16="http://schemas.microsoft.com/office/drawing/2014/main" xmlns="" val="10001"/>
                  </a:ext>
                </a:extLst>
              </a:tr>
              <a:tr h="370840">
                <a:tc>
                  <a:txBody>
                    <a:bodyPr/>
                    <a:lstStyle/>
                    <a:p>
                      <a:r>
                        <a:rPr lang="en-US" dirty="0"/>
                        <a:t>Short acting</a:t>
                      </a:r>
                    </a:p>
                  </a:txBody>
                  <a:tcPr/>
                </a:tc>
                <a:tc>
                  <a:txBody>
                    <a:bodyPr/>
                    <a:lstStyle/>
                    <a:p>
                      <a:r>
                        <a:rPr lang="en-US" dirty="0"/>
                        <a:t>• Regular insulin (Novolin R)</a:t>
                      </a:r>
                    </a:p>
                  </a:txBody>
                  <a:tcPr/>
                </a:tc>
                <a:tc>
                  <a:txBody>
                    <a:bodyPr/>
                    <a:lstStyle/>
                    <a:p>
                      <a:r>
                        <a:rPr lang="en-US" dirty="0"/>
                        <a:t>0.5 to 1 hr.</a:t>
                      </a:r>
                    </a:p>
                  </a:txBody>
                  <a:tcPr/>
                </a:tc>
                <a:tc>
                  <a:txBody>
                    <a:bodyPr/>
                    <a:lstStyle/>
                    <a:p>
                      <a:r>
                        <a:rPr lang="en-US" dirty="0"/>
                        <a:t>2 to 3 hr. </a:t>
                      </a:r>
                    </a:p>
                    <a:p>
                      <a:endParaRPr lang="en-US" dirty="0"/>
                    </a:p>
                  </a:txBody>
                  <a:tcPr/>
                </a:tc>
                <a:tc>
                  <a:txBody>
                    <a:bodyPr/>
                    <a:lstStyle/>
                    <a:p>
                      <a:r>
                        <a:rPr lang="en-US" dirty="0"/>
                        <a:t>5 to 7 hr.</a:t>
                      </a:r>
                    </a:p>
                  </a:txBody>
                  <a:tcPr/>
                </a:tc>
                <a:extLst>
                  <a:ext uri="{0D108BD9-81ED-4DB2-BD59-A6C34878D82A}">
                    <a16:rowId xmlns:a16="http://schemas.microsoft.com/office/drawing/2014/main" xmlns="" val="10002"/>
                  </a:ext>
                </a:extLst>
              </a:tr>
              <a:tr h="370840">
                <a:tc>
                  <a:txBody>
                    <a:bodyPr/>
                    <a:lstStyle/>
                    <a:p>
                      <a:r>
                        <a:rPr lang="en-US" dirty="0"/>
                        <a:t>Intermediate acting </a:t>
                      </a:r>
                    </a:p>
                  </a:txBody>
                  <a:tcPr/>
                </a:tc>
                <a:tc>
                  <a:txBody>
                    <a:bodyPr/>
                    <a:lstStyle/>
                    <a:p>
                      <a:r>
                        <a:rPr lang="en-US" dirty="0"/>
                        <a:t> neutral protamine Hagedorn(NPH) insulin (Humulin N) , lente insulin</a:t>
                      </a:r>
                    </a:p>
                  </a:txBody>
                  <a:tcPr/>
                </a:tc>
                <a:tc>
                  <a:txBody>
                    <a:bodyPr/>
                    <a:lstStyle/>
                    <a:p>
                      <a:r>
                        <a:rPr lang="en-US" dirty="0"/>
                        <a:t>1 to 2 hr.</a:t>
                      </a:r>
                    </a:p>
                  </a:txBody>
                  <a:tcPr/>
                </a:tc>
                <a:tc>
                  <a:txBody>
                    <a:bodyPr/>
                    <a:lstStyle/>
                    <a:p>
                      <a:r>
                        <a:rPr lang="en-US" dirty="0"/>
                        <a:t>4 to 12 hr.</a:t>
                      </a:r>
                    </a:p>
                  </a:txBody>
                  <a:tcPr/>
                </a:tc>
                <a:tc>
                  <a:txBody>
                    <a:bodyPr/>
                    <a:lstStyle/>
                    <a:p>
                      <a:r>
                        <a:rPr lang="en-US" dirty="0"/>
                        <a:t>18 to 24 hr.</a:t>
                      </a:r>
                    </a:p>
                  </a:txBody>
                  <a:tcPr/>
                </a:tc>
                <a:extLst>
                  <a:ext uri="{0D108BD9-81ED-4DB2-BD59-A6C34878D82A}">
                    <a16:rowId xmlns:a16="http://schemas.microsoft.com/office/drawing/2014/main" xmlns="" val="10003"/>
                  </a:ext>
                </a:extLst>
              </a:tr>
              <a:tr h="370840">
                <a:tc>
                  <a:txBody>
                    <a:bodyPr/>
                    <a:lstStyle/>
                    <a:p>
                      <a:r>
                        <a:rPr lang="en-US" dirty="0"/>
                        <a:t>Long acting</a:t>
                      </a:r>
                    </a:p>
                  </a:txBody>
                  <a:tcPr/>
                </a:tc>
                <a:tc>
                  <a:txBody>
                    <a:bodyPr/>
                    <a:lstStyle/>
                    <a:p>
                      <a:r>
                        <a:rPr lang="en-US" dirty="0"/>
                        <a:t>Ultra lente, Insulin glargine ( Luntus)</a:t>
                      </a:r>
                    </a:p>
                  </a:txBody>
                  <a:tcPr/>
                </a:tc>
                <a:tc>
                  <a:txBody>
                    <a:bodyPr/>
                    <a:lstStyle/>
                    <a:p>
                      <a:r>
                        <a:rPr lang="en-US" dirty="0"/>
                        <a:t>1 hr.</a:t>
                      </a:r>
                    </a:p>
                  </a:txBody>
                  <a:tcPr/>
                </a:tc>
                <a:tc>
                  <a:txBody>
                    <a:bodyPr/>
                    <a:lstStyle/>
                    <a:p>
                      <a:r>
                        <a:rPr lang="en-US" dirty="0"/>
                        <a:t>None</a:t>
                      </a:r>
                    </a:p>
                  </a:txBody>
                  <a:tcPr/>
                </a:tc>
                <a:tc>
                  <a:txBody>
                    <a:bodyPr/>
                    <a:lstStyle/>
                    <a:p>
                      <a:r>
                        <a:rPr lang="en-US" dirty="0"/>
                        <a:t>10.4 to 24 hr.</a:t>
                      </a:r>
                    </a:p>
                  </a:txBody>
                  <a:tcPr/>
                </a:tc>
                <a:extLst>
                  <a:ext uri="{0D108BD9-81ED-4DB2-BD59-A6C34878D82A}">
                    <a16:rowId xmlns:a16="http://schemas.microsoft.com/office/drawing/2014/main" xmlns="" val="10004"/>
                  </a:ext>
                </a:extLst>
              </a:tr>
            </a:tbl>
          </a:graphicData>
        </a:graphic>
      </p:graphicFrame>
    </p:spTree>
  </p:cSld>
  <p:clrMapOvr>
    <a:masterClrMapping/>
  </p:clrMapOvr>
  <p:timing>
    <p:tnLst>
      <p:par>
        <p:cTn id="1" dur="indefinite" restart="never" nodeType="tmRoot"/>
      </p:par>
    </p:tnLst>
  </p:timing>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6" name="Content Placeholder 2"/>
          <p:cNvSpPr>
            <a:spLocks noGrp="1"/>
          </p:cNvSpPr>
          <p:nvPr>
            <p:ph idx="1"/>
          </p:nvPr>
        </p:nvSpPr>
        <p:spPr>
          <a:xfrm>
            <a:off x="838200" y="316522"/>
            <a:ext cx="10515600" cy="6213231"/>
          </a:xfrm>
        </p:spPr>
        <p:txBody>
          <a:bodyPr>
            <a:normAutofit fontScale="92500"/>
          </a:bodyPr>
          <a:lstStyle/>
          <a:p>
            <a:pPr marL="0" indent="0">
              <a:buNone/>
            </a:pPr>
            <a:r>
              <a:rPr lang="en-US" dirty="0"/>
              <a:t>Premixed insulins </a:t>
            </a:r>
          </a:p>
          <a:p>
            <a:r>
              <a:rPr lang="en-US" dirty="0"/>
              <a:t>70% NPH and 30% Regular (Humulin 70/30) – mixture of intermediate acting and short-acting insulin </a:t>
            </a:r>
          </a:p>
          <a:p>
            <a:r>
              <a:rPr lang="en-US" dirty="0"/>
              <a:t> 75% insulin lispro protamine and 25% insulin lispro (Humalog 75/25) – mixture of intermediate acting and rapid-acting insulin Complications</a:t>
            </a:r>
          </a:p>
          <a:p>
            <a:pPr marL="0" indent="0">
              <a:buNone/>
            </a:pPr>
            <a:r>
              <a:rPr lang="en-US" dirty="0"/>
              <a:t> </a:t>
            </a:r>
            <a:r>
              <a:rPr lang="en-US" b="1" dirty="0"/>
              <a:t>SIDE/ADVERSE EFFECTS NURSING INTERVENTIONS/CLIENT EDUCATION</a:t>
            </a:r>
          </a:p>
          <a:p>
            <a:pPr marL="0" indent="0">
              <a:buNone/>
            </a:pPr>
            <a:r>
              <a:rPr lang="en-US" b="1" dirty="0"/>
              <a:t> Risk for hypoglycemia (too much insulin) </a:t>
            </a:r>
          </a:p>
          <a:p>
            <a:r>
              <a:rPr lang="en-US" dirty="0"/>
              <a:t> Monitor clients for signs of hypoglycemia. If abrupt onset, client will experience sympathetic nervous system (SNS) symptoms </a:t>
            </a:r>
            <a:r>
              <a:rPr lang="en-US" b="1" dirty="0"/>
              <a:t>(tachycardia</a:t>
            </a:r>
            <a:r>
              <a:rPr lang="en-US" dirty="0"/>
              <a:t>, </a:t>
            </a:r>
            <a:r>
              <a:rPr lang="en-US" b="1" dirty="0"/>
              <a:t>palpitations, diaphoresis, shakiness). </a:t>
            </a:r>
            <a:r>
              <a:rPr lang="en-US" dirty="0"/>
              <a:t>If gradual onset, client will experience parasympathetic (</a:t>
            </a:r>
            <a:r>
              <a:rPr lang="en-US" b="1" dirty="0"/>
              <a:t>PNS) </a:t>
            </a:r>
            <a:r>
              <a:rPr lang="en-US" dirty="0"/>
              <a:t>symptoms (</a:t>
            </a:r>
            <a:r>
              <a:rPr lang="en-US" b="1" dirty="0"/>
              <a:t>headache, tremors, weakness). </a:t>
            </a:r>
          </a:p>
          <a:p>
            <a:r>
              <a:rPr lang="en-US" dirty="0"/>
              <a:t> Administer glucose. For conscious clients, administer a snack of 15 g of carbohydrate (4 oz. orange juice, 2 oz. grape juice, 8 oz. milk, glucose tablets per manufacturer’s suggestion to equal 15 g). </a:t>
            </a:r>
          </a:p>
          <a:p>
            <a:endParaRPr lang="en-US" dirty="0"/>
          </a:p>
        </p:txBody>
      </p:sp>
    </p:spTree>
  </p:cSld>
  <p:clrMapOvr>
    <a:masterClrMapping/>
  </p:clrMapOvr>
  <p:timing>
    <p:tnLst>
      <p:par>
        <p:cTn id="1" dur="indefinite" restart="never" nodeType="tmRoot"/>
      </p:par>
    </p:tnLst>
  </p:timing>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7" name="Content Placeholder 2"/>
          <p:cNvSpPr>
            <a:spLocks noGrp="1"/>
          </p:cNvSpPr>
          <p:nvPr>
            <p:ph idx="1"/>
          </p:nvPr>
        </p:nvSpPr>
        <p:spPr>
          <a:xfrm>
            <a:off x="838200" y="257908"/>
            <a:ext cx="10515600" cy="6330461"/>
          </a:xfrm>
        </p:spPr>
        <p:txBody>
          <a:bodyPr>
            <a:normAutofit fontScale="85000" lnSpcReduction="20000"/>
          </a:bodyPr>
          <a:lstStyle/>
          <a:p>
            <a:pPr lvl="0"/>
            <a:r>
              <a:rPr lang="en-US" sz="3000" dirty="0">
                <a:solidFill>
                  <a:prstClr val="black"/>
                </a:solidFill>
              </a:rPr>
              <a:t> If the client is not fully conscious, do not risk aspiration. Administer glucose parenterally such as IV glucose, or SC/IM glucagon. </a:t>
            </a:r>
          </a:p>
          <a:p>
            <a:pPr lvl="0"/>
            <a:r>
              <a:rPr lang="en-US" sz="3000" dirty="0">
                <a:solidFill>
                  <a:prstClr val="black"/>
                </a:solidFill>
              </a:rPr>
              <a:t> Encourage clients to wear a medical alert bracelet. </a:t>
            </a:r>
          </a:p>
          <a:p>
            <a:pPr marL="0" lvl="0" indent="0">
              <a:buNone/>
            </a:pPr>
            <a:r>
              <a:rPr lang="en-US" sz="3000" b="1" dirty="0">
                <a:solidFill>
                  <a:prstClr val="black"/>
                </a:solidFill>
              </a:rPr>
              <a:t>Lipohypertrophy</a:t>
            </a:r>
          </a:p>
          <a:p>
            <a:r>
              <a:rPr lang="en-US" sz="3000" dirty="0">
                <a:solidFill>
                  <a:prstClr val="black"/>
                </a:solidFill>
              </a:rPr>
              <a:t> atrophy of the sub cutaneous fat at the site of insulin injection is probably an immune response to insulin.</a:t>
            </a:r>
          </a:p>
          <a:p>
            <a:r>
              <a:rPr lang="en-US" sz="3000" dirty="0">
                <a:solidFill>
                  <a:prstClr val="black"/>
                </a:solidFill>
              </a:rPr>
              <a:t>It may occur with human insulin if  patients inject themselves repeatedly in the same site</a:t>
            </a:r>
          </a:p>
          <a:p>
            <a:r>
              <a:rPr lang="en-US" sz="3000" dirty="0">
                <a:solidFill>
                  <a:prstClr val="black"/>
                </a:solidFill>
              </a:rPr>
              <a:t> Instruct clients to systematically rotate injection sites and to allow 1 inch between injection sites.</a:t>
            </a:r>
          </a:p>
          <a:p>
            <a:pPr marL="0" indent="0">
              <a:buNone/>
            </a:pPr>
            <a:r>
              <a:rPr lang="en-US" sz="3000" b="1" dirty="0">
                <a:solidFill>
                  <a:prstClr val="black"/>
                </a:solidFill>
              </a:rPr>
              <a:t>Insulin allergy resistant</a:t>
            </a:r>
          </a:p>
          <a:p>
            <a:r>
              <a:rPr lang="en-US" sz="3000" b="1" dirty="0">
                <a:solidFill>
                  <a:prstClr val="black"/>
                </a:solidFill>
              </a:rPr>
              <a:t> </a:t>
            </a:r>
            <a:r>
              <a:rPr lang="en-US" sz="3000" dirty="0">
                <a:solidFill>
                  <a:prstClr val="black"/>
                </a:solidFill>
              </a:rPr>
              <a:t>identify the underlying cause.</a:t>
            </a:r>
          </a:p>
          <a:p>
            <a:r>
              <a:rPr lang="en-US" sz="3000" dirty="0">
                <a:solidFill>
                  <a:prstClr val="black"/>
                </a:solidFill>
              </a:rPr>
              <a:t>If allergic reaction to porcine insulin human insulin should be used.</a:t>
            </a:r>
          </a:p>
          <a:p>
            <a:r>
              <a:rPr lang="en-US" sz="3000" dirty="0">
                <a:solidFill>
                  <a:prstClr val="black"/>
                </a:solidFill>
              </a:rPr>
              <a:t>Antihistamines may provide relieve in patients with cutaneous reaction.</a:t>
            </a:r>
          </a:p>
          <a:p>
            <a:r>
              <a:rPr lang="en-US" sz="3000" dirty="0">
                <a:solidFill>
                  <a:prstClr val="black"/>
                </a:solidFill>
              </a:rPr>
              <a:t>Glucocorticoids are used in patients with resistant to insulin or more severe systemic reactions</a:t>
            </a:r>
          </a:p>
          <a:p>
            <a:endParaRPr lang="en-US" sz="2400" dirty="0">
              <a:solidFill>
                <a:prstClr val="black"/>
              </a:solidFill>
            </a:endParaRPr>
          </a:p>
          <a:p>
            <a:endParaRPr lang="en-US" dirty="0"/>
          </a:p>
        </p:txBody>
      </p:sp>
    </p:spTree>
  </p:cSld>
  <p:clrMapOvr>
    <a:masterClrMapping/>
  </p:clrMapOvr>
  <p:timing>
    <p:tnLst>
      <p:par>
        <p:cTn id="1" dur="indefinite" restart="never" nodeType="tmRoot"/>
      </p:par>
    </p:tnLst>
  </p:timing>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8" name="Content Placeholder 2"/>
          <p:cNvSpPr>
            <a:spLocks noGrp="1"/>
          </p:cNvSpPr>
          <p:nvPr>
            <p:ph idx="1"/>
          </p:nvPr>
        </p:nvSpPr>
        <p:spPr>
          <a:xfrm>
            <a:off x="838200" y="281354"/>
            <a:ext cx="10515600" cy="6213231"/>
          </a:xfrm>
        </p:spPr>
        <p:txBody>
          <a:bodyPr>
            <a:normAutofit fontScale="92500"/>
          </a:bodyPr>
          <a:lstStyle/>
          <a:p>
            <a:pPr marL="0" indent="0">
              <a:buNone/>
            </a:pPr>
            <a:r>
              <a:rPr lang="en-US" b="1" dirty="0"/>
              <a:t>Drug interaction</a:t>
            </a:r>
          </a:p>
          <a:p>
            <a:r>
              <a:rPr lang="en-US" dirty="0"/>
              <a:t>Drug interaction is often caused by ethanol, adrenergic receptor antagonist, and salicylates.</a:t>
            </a:r>
          </a:p>
          <a:p>
            <a:r>
              <a:rPr lang="en-US" dirty="0"/>
              <a:t>Adrenergic receptor antagonist pose a risk  of hypoglycemia due to inhibition of catecholamine effects on gluconeogenesis and glycogenolysis. </a:t>
            </a:r>
          </a:p>
          <a:p>
            <a:r>
              <a:rPr lang="en-US" dirty="0"/>
              <a:t>These agents may also mask he autonomic symptoms associated with hypoglycemia.</a:t>
            </a:r>
          </a:p>
          <a:p>
            <a:r>
              <a:rPr lang="en-US" dirty="0"/>
              <a:t>Salicylates enhance cell sensitivity to glucose and potentiate insulin secretion and also have a weak insulin – like action in the periphery.</a:t>
            </a:r>
          </a:p>
          <a:p>
            <a:r>
              <a:rPr lang="en-US" dirty="0"/>
              <a:t>Epinephrine,  glucocorticoid, atypical antipsychotic drugs such as clozapine and olanzapine, and ARVS (protease inhibitors) have direct effects on peripheral tissues that counter the effect of insulin.</a:t>
            </a:r>
          </a:p>
          <a:p>
            <a:r>
              <a:rPr lang="en-US" dirty="0"/>
              <a:t>Phenytoin, clonidine, ca2+channel blockers cause hyperglycemia by inhibiting insulin secretion directly or in directly via depletion of K+ (diuretics).</a:t>
            </a:r>
          </a:p>
          <a:p>
            <a:endParaRPr lang="en-US" b="1" dirty="0"/>
          </a:p>
        </p:txBody>
      </p:sp>
    </p:spTree>
  </p:cSld>
  <p:clrMapOvr>
    <a:masterClrMapping/>
  </p:clrMapOvr>
  <p:timing>
    <p:tnLst>
      <p:par>
        <p:cTn id="1" dur="indefinite" restart="never" nodeType="tmRoot"/>
      </p:par>
    </p:tnLst>
  </p:timing>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79" name="Content Placeholder 2"/>
          <p:cNvSpPr>
            <a:spLocks noGrp="1"/>
          </p:cNvSpPr>
          <p:nvPr>
            <p:ph idx="1"/>
          </p:nvPr>
        </p:nvSpPr>
        <p:spPr>
          <a:xfrm>
            <a:off x="838200" y="293077"/>
            <a:ext cx="10515600" cy="6295292"/>
          </a:xfrm>
        </p:spPr>
        <p:txBody>
          <a:bodyPr/>
          <a:lstStyle/>
          <a:p>
            <a:pPr marL="0" indent="0">
              <a:buNone/>
            </a:pPr>
            <a:r>
              <a:rPr lang="en-US" b="1" dirty="0"/>
              <a:t>Nursing education </a:t>
            </a:r>
            <a:endParaRPr lang="en-US" dirty="0"/>
          </a:p>
          <a:p>
            <a:r>
              <a:rPr lang="en-US" dirty="0"/>
              <a:t>Ensure proper storage of insulin.</a:t>
            </a:r>
          </a:p>
          <a:p>
            <a:pPr>
              <a:buFont typeface="Wingdings" panose="05000000000000000000" pitchFamily="2" charset="2"/>
              <a:buChar char="ü"/>
            </a:pPr>
            <a:r>
              <a:rPr lang="en-US" dirty="0"/>
              <a:t>Unopened vials of a single type of insulin may be stored in the refrigerator until their expiration date. </a:t>
            </a:r>
          </a:p>
          <a:p>
            <a:pPr>
              <a:buFont typeface="Wingdings" panose="05000000000000000000" pitchFamily="2" charset="2"/>
              <a:buChar char="ü"/>
            </a:pPr>
            <a:r>
              <a:rPr lang="en-US" dirty="0"/>
              <a:t> Vials of premixed insulins may be stored for up to 3 months. </a:t>
            </a:r>
          </a:p>
          <a:p>
            <a:pPr>
              <a:buFont typeface="Wingdings" panose="05000000000000000000" pitchFamily="2" charset="2"/>
              <a:buChar char="ü"/>
            </a:pPr>
            <a:r>
              <a:rPr lang="en-US" dirty="0"/>
              <a:t> Insulins premixed in syringes may be kept for 1 to 2 weeks under refrigeration. Keep the syringes in a vertical position, with the needles pointing up. Prior to administration, the insulin should be resuspended by gently moving the syringe. </a:t>
            </a:r>
          </a:p>
          <a:p>
            <a:pPr>
              <a:buFont typeface="Wingdings" panose="05000000000000000000" pitchFamily="2" charset="2"/>
              <a:buChar char="ü"/>
            </a:pPr>
            <a:r>
              <a:rPr lang="en-US" dirty="0"/>
              <a:t> Store the vial that is in use at room temperature, avoiding proximity to sunlight and intense heat. Discard after 1 month.</a:t>
            </a:r>
            <a:r>
              <a:rPr lang="en-US" b="1" dirty="0"/>
              <a:t> </a:t>
            </a:r>
          </a:p>
          <a:p>
            <a:pPr marL="0" indent="0">
              <a:buNone/>
            </a:pPr>
            <a:endParaRPr lang="en-US" b="1" dirty="0"/>
          </a:p>
        </p:txBody>
      </p:sp>
    </p:spTree>
  </p:cSld>
  <p:clrMapOvr>
    <a:masterClrMapping/>
  </p:clrMapOvr>
  <p:timing>
    <p:tnLst>
      <p:par>
        <p:cTn id="1" dur="indefinite" restart="never" nodeType="tmRoot"/>
      </p:par>
    </p:tnLst>
  </p:timing>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0" name="Content Placeholder 2"/>
          <p:cNvSpPr>
            <a:spLocks noGrp="1"/>
          </p:cNvSpPr>
          <p:nvPr>
            <p:ph idx="1"/>
          </p:nvPr>
        </p:nvSpPr>
        <p:spPr>
          <a:xfrm>
            <a:off x="838200" y="445476"/>
            <a:ext cx="10515600" cy="6002215"/>
          </a:xfrm>
        </p:spPr>
        <p:txBody>
          <a:bodyPr/>
          <a:lstStyle/>
          <a:p>
            <a:r>
              <a:rPr lang="en-US" dirty="0"/>
              <a:t> Administer NPH by subcutaneous route. </a:t>
            </a:r>
          </a:p>
          <a:p>
            <a:r>
              <a:rPr lang="en-US" dirty="0"/>
              <a:t> Instruct clients to administer SC insulin in one general area to have consistent rates of absorption. Absorption rates from subcutaneous tissue increase from thigh to upper arm to abdomen. </a:t>
            </a:r>
          </a:p>
          <a:p>
            <a:r>
              <a:rPr lang="en-US" dirty="0"/>
              <a:t> Use only insulin-specific syringes that correspond to the concentration of insulin being administered. Administer U-100 insulin with a U-100 syringe; administer U-500 insulin with a U-500 syringe. </a:t>
            </a:r>
          </a:p>
          <a:p>
            <a:r>
              <a:rPr lang="en-US" dirty="0"/>
              <a:t> Select an appropriate needle length to ensure insulin is injected into subcutaneous tissue versus intradermal (too short) or intramuscular (too long). </a:t>
            </a:r>
          </a:p>
          <a:p>
            <a:r>
              <a:rPr lang="en-US" dirty="0"/>
              <a:t> Encourage clients to enhance their diabetes medication therapy with a proper diet and consistent activity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1097280" y="738554"/>
            <a:ext cx="10058400" cy="984738"/>
          </a:xfrm>
        </p:spPr>
        <p:txBody>
          <a:bodyPr/>
          <a:lstStyle/>
          <a:p>
            <a:r>
              <a:rPr lang="en-US" dirty="0"/>
              <a:t> </a:t>
            </a:r>
            <a:r>
              <a:rPr lang="en-US" dirty="0">
                <a:latin typeface="Times New Roman" panose="02020603050405020304" pitchFamily="18" charset="0"/>
                <a:cs typeface="Times New Roman" panose="02020603050405020304" pitchFamily="18" charset="0"/>
              </a:rPr>
              <a:t>Conti.</a:t>
            </a:r>
          </a:p>
        </p:txBody>
      </p:sp>
      <p:sp>
        <p:nvSpPr>
          <p:cNvPr id="1048612" name="Content Placeholder 2"/>
          <p:cNvSpPr>
            <a:spLocks noGrp="1"/>
          </p:cNvSpPr>
          <p:nvPr>
            <p:ph idx="1"/>
          </p:nvPr>
        </p:nvSpPr>
        <p:spPr>
          <a:xfrm>
            <a:off x="838200" y="1723292"/>
            <a:ext cx="10515600" cy="4464960"/>
          </a:xfrm>
        </p:spPr>
        <p:txBody>
          <a:bodyPr>
            <a:normAutofit fontScale="92500" lnSpcReduction="20000"/>
          </a:bodyPr>
          <a:lstStyle/>
          <a:p>
            <a:endParaRPr lang="en-US" b="1" dirty="0"/>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Pharmacogenetics: </a:t>
            </a:r>
            <a:r>
              <a:rPr lang="en-US" dirty="0">
                <a:latin typeface="Times New Roman" panose="02020603050405020304" pitchFamily="18" charset="0"/>
                <a:cs typeface="Times New Roman" panose="02020603050405020304" pitchFamily="18" charset="0"/>
              </a:rPr>
              <a:t>the study of the effects that genetics have on an individuals response to drugs.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Contra-indication: </a:t>
            </a:r>
            <a:r>
              <a:rPr lang="en-US" dirty="0">
                <a:latin typeface="Times New Roman" panose="02020603050405020304" pitchFamily="18" charset="0"/>
                <a:cs typeface="Times New Roman" panose="02020603050405020304" pitchFamily="18" charset="0"/>
              </a:rPr>
              <a:t>A health condition/ state that will prelude the administration of a drug e.g. aspirin is contraindicated in peptic ulcer disease.</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Half life or half time (t1/2):</a:t>
            </a:r>
            <a:r>
              <a:rPr lang="en-US" dirty="0">
                <a:latin typeface="Times New Roman" panose="02020603050405020304" pitchFamily="18" charset="0"/>
                <a:cs typeface="Times New Roman" panose="02020603050405020304" pitchFamily="18" charset="0"/>
              </a:rPr>
              <a:t>Time taken for plasma concentration to fall by half following its elimination in the body.</a:t>
            </a: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Drug interactions</a:t>
            </a:r>
            <a:r>
              <a:rPr lang="en-US" dirty="0">
                <a:latin typeface="Times New Roman" panose="02020603050405020304" pitchFamily="18" charset="0"/>
                <a:cs typeface="Times New Roman" panose="02020603050405020304" pitchFamily="18" charset="0"/>
              </a:rPr>
              <a:t> :effects produced when some drugs are given  together</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Desired therapeutic effect</a:t>
            </a:r>
            <a:r>
              <a:rPr lang="en-US" dirty="0">
                <a:latin typeface="Times New Roman" panose="02020603050405020304" pitchFamily="18" charset="0"/>
                <a:cs typeface="Times New Roman" panose="02020603050405020304" pitchFamily="18" charset="0"/>
              </a:rPr>
              <a:t>: This should indicate the mechanism of action of a drug e.g.an analgesic is for pain relief, accompanied by central nervous  system depression inhibition of inflammation, neutralization of acid in the stomach, vasodilation in angina or muscle relaxation.</a:t>
            </a:r>
            <a:endParaRPr lang="en-US"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Content Placeholder 2"/>
          <p:cNvSpPr>
            <a:spLocks noGrp="1"/>
          </p:cNvSpPr>
          <p:nvPr>
            <p:ph idx="1"/>
          </p:nvPr>
        </p:nvSpPr>
        <p:spPr/>
        <p:txBody>
          <a:bodyPr>
            <a:normAutofit fontScale="89286" lnSpcReduction="10000"/>
          </a:bodyPr>
          <a:lstStyle/>
          <a:p>
            <a:pPr marL="0" indent="0">
              <a:buNone/>
            </a:pPr>
            <a:r>
              <a:rPr lang="en-US" sz="4300" b="1" dirty="0"/>
              <a:t>right dose:</a:t>
            </a:r>
          </a:p>
          <a:p>
            <a:pPr marL="0" indent="0">
              <a:buNone/>
            </a:pPr>
            <a:r>
              <a:rPr lang="en-US" dirty="0"/>
              <a:t>-to obtain the right dose you must carefully measure the medicine.</a:t>
            </a:r>
          </a:p>
          <a:p>
            <a:pPr marL="0" indent="0">
              <a:buNone/>
            </a:pPr>
            <a:r>
              <a:rPr lang="en-US" dirty="0"/>
              <a:t>-when pouring solid drugs such as capsules and tablets use proper technique to avoid contaminating the drugs. you should pour the medication in the container cap, and transfer the number of units required from the cap to the medication cup</a:t>
            </a:r>
          </a:p>
          <a:p>
            <a:pPr marL="0" indent="0">
              <a:buNone/>
            </a:pPr>
            <a:r>
              <a:rPr lang="en-US" dirty="0"/>
              <a:t>-if a half a tablet is required a scored tablet may be cut into two pieces with a knife-edge or folded in a clean paper and broken with the fingers. this procedure is easiest with large tablets.</a:t>
            </a:r>
          </a:p>
          <a:p>
            <a:pPr marL="0" indent="0">
              <a:buNone/>
            </a:pPr>
            <a:r>
              <a:rPr lang="en-US" dirty="0"/>
              <a:t>-for small tablets which provide little leverage for fingers ,should be cut with a knife.</a:t>
            </a:r>
          </a:p>
          <a:p>
            <a:pPr marL="0" indent="0">
              <a:buNone/>
            </a:pPr>
            <a:endParaRPr lang="en-US" dirty="0"/>
          </a:p>
        </p:txBody>
      </p:sp>
    </p:spTree>
  </p:cSld>
  <p:clrMapOvr>
    <a:masterClrMapping/>
  </p:clrMapOvr>
  <p:timing>
    <p:tnLst>
      <p:par>
        <p:cTn id="1" dur="indefinite" restart="never" nodeType="tmRoot"/>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1" name="Content Placeholder 2"/>
          <p:cNvSpPr>
            <a:spLocks noGrp="1"/>
          </p:cNvSpPr>
          <p:nvPr>
            <p:ph idx="1"/>
          </p:nvPr>
        </p:nvSpPr>
        <p:spPr>
          <a:xfrm>
            <a:off x="838200" y="328246"/>
            <a:ext cx="10515600" cy="6178062"/>
          </a:xfrm>
        </p:spPr>
        <p:txBody>
          <a:bodyPr>
            <a:normAutofit fontScale="92500" lnSpcReduction="10000"/>
          </a:bodyPr>
          <a:lstStyle/>
          <a:p>
            <a:r>
              <a:rPr lang="en-US" dirty="0"/>
              <a:t>For insulin suspensions, the nurse should gently rotate the vial between his or her palms to disperse the particles throughout the vial prior to withdrawing insulin. </a:t>
            </a:r>
          </a:p>
          <a:p>
            <a:r>
              <a:rPr lang="en-US" dirty="0"/>
              <a:t>Do not administer short-acting insulins if they appear cloudy or discolored. </a:t>
            </a:r>
          </a:p>
          <a:p>
            <a:r>
              <a:rPr lang="en-US" dirty="0"/>
              <a:t> Insulin glargine and insulin detemir are both clear in color, not administered IV, and should not be mixed in a syringe with any other insulin. </a:t>
            </a:r>
          </a:p>
          <a:p>
            <a:r>
              <a:rPr lang="en-US" dirty="0"/>
              <a:t> Administer lispro, aspart, glulisine, and regular insulin by subcutaneous injection, continuous subcutaneous infusion, and IV route. </a:t>
            </a:r>
          </a:p>
          <a:p>
            <a:r>
              <a:rPr lang="en-US" dirty="0"/>
              <a:t> Adjust the client’s insulin dosage to meet insulin needs. </a:t>
            </a:r>
          </a:p>
          <a:p>
            <a:r>
              <a:rPr lang="en-US" dirty="0"/>
              <a:t> The client’s dosage may need to be increased in response to the client’s increase in caloric intake, infection, stress, growth spurts, and in the second and third trimesters of pregnancy. </a:t>
            </a:r>
          </a:p>
          <a:p>
            <a:r>
              <a:rPr lang="en-US" dirty="0"/>
              <a:t> The client’s dosage may need to be reduced in response to level of exercise or first trimester of pregnancy. </a:t>
            </a:r>
          </a:p>
        </p:txBody>
      </p:sp>
    </p:spTree>
  </p:cSld>
  <p:clrMapOvr>
    <a:masterClrMapping/>
  </p:clrMapOvr>
  <p:timing>
    <p:tnLst>
      <p:par>
        <p:cTn id="1" dur="indefinite" restart="never" nodeType="tmRoot"/>
      </p:par>
    </p:tnLst>
  </p:timing>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2" name="Content Placeholder 2"/>
          <p:cNvSpPr>
            <a:spLocks noGrp="1"/>
          </p:cNvSpPr>
          <p:nvPr>
            <p:ph idx="1"/>
          </p:nvPr>
        </p:nvSpPr>
        <p:spPr>
          <a:xfrm>
            <a:off x="662354" y="211016"/>
            <a:ext cx="10515600" cy="5942500"/>
          </a:xfrm>
        </p:spPr>
        <p:txBody>
          <a:bodyPr>
            <a:normAutofit/>
          </a:bodyPr>
          <a:lstStyle/>
          <a:p>
            <a:pPr marL="0" indent="0">
              <a:buNone/>
            </a:pPr>
            <a:r>
              <a:rPr lang="en-US" sz="3600" b="1" dirty="0"/>
              <a:t>    Oral hypoglycemic              Classification</a:t>
            </a:r>
          </a:p>
          <a:p>
            <a:pPr marL="0" indent="0">
              <a:buNone/>
            </a:pPr>
            <a:endParaRPr lang="en-US" sz="3600" b="1" dirty="0"/>
          </a:p>
          <a:p>
            <a:pPr marL="0" indent="0">
              <a:buNone/>
            </a:pPr>
            <a:endParaRPr lang="en-US" sz="3600" b="1" dirty="0"/>
          </a:p>
          <a:p>
            <a:pPr marL="0" indent="0">
              <a:buNone/>
            </a:pPr>
            <a:endParaRPr lang="en-US" sz="3600" b="1" dirty="0"/>
          </a:p>
          <a:p>
            <a:pPr marL="0" indent="0">
              <a:buNone/>
            </a:pPr>
            <a:endParaRPr lang="en-US" sz="3600" b="1" dirty="0"/>
          </a:p>
        </p:txBody>
      </p:sp>
      <p:graphicFrame>
        <p:nvGraphicFramePr>
          <p:cNvPr id="4194317" name="Table 6"/>
          <p:cNvGraphicFramePr>
            <a:graphicFrameLocks noGrp="1"/>
          </p:cNvGraphicFramePr>
          <p:nvPr/>
        </p:nvGraphicFramePr>
        <p:xfrm>
          <a:off x="234463" y="719666"/>
          <a:ext cx="11441722" cy="6680200"/>
        </p:xfrm>
        <a:graphic>
          <a:graphicData uri="http://schemas.openxmlformats.org/drawingml/2006/table">
            <a:tbl>
              <a:tblPr firstRow="1" bandRow="1">
                <a:tableStyleId>{5C22544A-7EE6-4342-B048-85BDC9FD1C3A}</a:tableStyleId>
              </a:tblPr>
              <a:tblGrid>
                <a:gridCol w="5111260">
                  <a:extLst>
                    <a:ext uri="{9D8B030D-6E8A-4147-A177-3AD203B41FA5}">
                      <a16:colId xmlns:a16="http://schemas.microsoft.com/office/drawing/2014/main" xmlns="" val="20000"/>
                    </a:ext>
                  </a:extLst>
                </a:gridCol>
                <a:gridCol w="6330462">
                  <a:extLst>
                    <a:ext uri="{9D8B030D-6E8A-4147-A177-3AD203B41FA5}">
                      <a16:colId xmlns:a16="http://schemas.microsoft.com/office/drawing/2014/main" xmlns="" val="20001"/>
                    </a:ext>
                  </a:extLst>
                </a:gridCol>
              </a:tblGrid>
              <a:tr h="370840">
                <a:tc>
                  <a:txBody>
                    <a:bodyPr/>
                    <a:lstStyle/>
                    <a:p>
                      <a:r>
                        <a:rPr lang="en-US" dirty="0"/>
                        <a:t>Medications</a:t>
                      </a:r>
                    </a:p>
                  </a:txBody>
                  <a:tcPr/>
                </a:tc>
                <a:tc>
                  <a:txBody>
                    <a:bodyPr/>
                    <a:lstStyle/>
                    <a:p>
                      <a:r>
                        <a:rPr lang="en-US" dirty="0"/>
                        <a:t> Expected pharmacological action</a:t>
                      </a:r>
                    </a:p>
                  </a:txBody>
                  <a:tcPr/>
                </a:tc>
                <a:extLst>
                  <a:ext uri="{0D108BD9-81ED-4DB2-BD59-A6C34878D82A}">
                    <a16:rowId xmlns:a16="http://schemas.microsoft.com/office/drawing/2014/main" xmlns="" val="10000"/>
                  </a:ext>
                </a:extLst>
              </a:tr>
              <a:tr h="370840">
                <a:tc>
                  <a:txBody>
                    <a:bodyPr/>
                    <a:lstStyle/>
                    <a:p>
                      <a:r>
                        <a:rPr lang="en-US" b="1" dirty="0"/>
                        <a:t>Sulfonylureas</a:t>
                      </a:r>
                      <a:r>
                        <a:rPr lang="en-US" dirty="0"/>
                        <a:t> </a:t>
                      </a:r>
                    </a:p>
                    <a:p>
                      <a:pPr marL="285750" indent="-285750">
                        <a:buFont typeface="Arial" panose="020B0604020202020204" pitchFamily="34" charset="0"/>
                        <a:buChar char="•"/>
                      </a:pPr>
                      <a:r>
                        <a:rPr lang="en-US" dirty="0"/>
                        <a:t>1st generation – tolbutamide (Orinase)</a:t>
                      </a:r>
                      <a:r>
                        <a:rPr kumimoji="0" lang="en-US" sz="1800" b="0" i="0" u="none" strike="noStrike" kern="1200" cap="none" spc="0" normalizeH="0" baseline="0" noProof="0" dirty="0">
                          <a:ln>
                            <a:noFill/>
                          </a:ln>
                          <a:solidFill>
                            <a:prstClr val="black"/>
                          </a:solidFill>
                          <a:effectLst/>
                          <a:uLnTx/>
                          <a:uFillTx/>
                          <a:latin typeface="+mn-lt"/>
                          <a:ea typeface="+mn-ea"/>
                          <a:cs typeface="+mn-cs"/>
                        </a:rPr>
                        <a:t>,  chlorpropamide (Diabinese)</a:t>
                      </a:r>
                    </a:p>
                    <a:p>
                      <a:pPr marL="285750" indent="-285750">
                        <a:buFont typeface="Arial" panose="020B0604020202020204" pitchFamily="34" charset="0"/>
                        <a:buChar char="•"/>
                      </a:pP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lang="en-US" dirty="0"/>
                        <a:t> 2nd generation – glipizide (Glucotrol, Glucotrol XL) ,glyburide (DiaBeta, Micronase , glibenclamide) glimepiride (Amaryl)</a:t>
                      </a:r>
                    </a:p>
                  </a:txBody>
                  <a:tcPr/>
                </a:tc>
                <a:tc>
                  <a:txBody>
                    <a:bodyPr/>
                    <a:lstStyle/>
                    <a:p>
                      <a:r>
                        <a:rPr lang="en-US" dirty="0"/>
                        <a:t>Results in insulin release from the pancreas</a:t>
                      </a:r>
                    </a:p>
                  </a:txBody>
                  <a:tcPr/>
                </a:tc>
                <a:extLst>
                  <a:ext uri="{0D108BD9-81ED-4DB2-BD59-A6C34878D82A}">
                    <a16:rowId xmlns:a16="http://schemas.microsoft.com/office/drawing/2014/main" xmlns="" val="10001"/>
                  </a:ext>
                </a:extLst>
              </a:tr>
              <a:tr h="370840">
                <a:tc>
                  <a:txBody>
                    <a:bodyPr/>
                    <a:lstStyle/>
                    <a:p>
                      <a:r>
                        <a:rPr lang="en-US" b="1" dirty="0"/>
                        <a:t>Meglitinides </a:t>
                      </a:r>
                      <a:r>
                        <a:rPr lang="en-US" dirty="0"/>
                        <a:t> </a:t>
                      </a:r>
                    </a:p>
                    <a:p>
                      <a:r>
                        <a:rPr lang="en-US" dirty="0"/>
                        <a:t> repaglinide (Prandin) </a:t>
                      </a:r>
                    </a:p>
                    <a:p>
                      <a:r>
                        <a:rPr lang="en-US" dirty="0"/>
                        <a:t>nateglinide (Starlix)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pPr>
                      <a:r>
                        <a:rPr kumimoji="0" lang="en-US" sz="1800" b="0" i="0" u="none" strike="noStrike" kern="1200" cap="none" spc="0" normalizeH="0" baseline="0" noProof="0" dirty="0">
                          <a:ln>
                            <a:noFill/>
                          </a:ln>
                          <a:solidFill>
                            <a:prstClr val="black"/>
                          </a:solidFill>
                          <a:effectLst/>
                          <a:uLnTx/>
                          <a:uFillTx/>
                          <a:latin typeface="+mn-lt"/>
                          <a:ea typeface="+mn-ea"/>
                          <a:cs typeface="+mn-cs"/>
                        </a:rPr>
                        <a:t>Results in insulin release from the pancreas</a:t>
                      </a:r>
                    </a:p>
                    <a:p>
                      <a:endParaRPr lang="en-US" dirty="0"/>
                    </a:p>
                  </a:txBody>
                  <a:tcPr/>
                </a:tc>
                <a:extLst>
                  <a:ext uri="{0D108BD9-81ED-4DB2-BD59-A6C34878D82A}">
                    <a16:rowId xmlns:a16="http://schemas.microsoft.com/office/drawing/2014/main" xmlns="" val="10002"/>
                  </a:ext>
                </a:extLst>
              </a:tr>
              <a:tr h="370840">
                <a:tc>
                  <a:txBody>
                    <a:bodyPr/>
                    <a:lstStyle/>
                    <a:p>
                      <a:r>
                        <a:rPr lang="en-US" b="1" dirty="0"/>
                        <a:t>Biguanide</a:t>
                      </a:r>
                      <a:r>
                        <a:rPr lang="en-US" dirty="0"/>
                        <a:t>s </a:t>
                      </a:r>
                    </a:p>
                    <a:p>
                      <a:r>
                        <a:rPr lang="en-US" dirty="0"/>
                        <a:t>metformin HCl (Glucophage)</a:t>
                      </a:r>
                    </a:p>
                  </a:txBody>
                  <a:tcPr/>
                </a:tc>
                <a:tc>
                  <a:txBody>
                    <a:bodyPr/>
                    <a:lstStyle/>
                    <a:p>
                      <a:r>
                        <a:rPr lang="en-US" dirty="0"/>
                        <a:t>• Reduces the production of glucose within the liver through suppression of gluconeogenesis</a:t>
                      </a:r>
                    </a:p>
                    <a:p>
                      <a:r>
                        <a:rPr lang="en-US" dirty="0"/>
                        <a:t> • Increases muscles’ glucose uptake and use</a:t>
                      </a:r>
                    </a:p>
                  </a:txBody>
                  <a:tcPr/>
                </a:tc>
                <a:extLst>
                  <a:ext uri="{0D108BD9-81ED-4DB2-BD59-A6C34878D82A}">
                    <a16:rowId xmlns:a16="http://schemas.microsoft.com/office/drawing/2014/main" xmlns="" val="10003"/>
                  </a:ext>
                </a:extLst>
              </a:tr>
              <a:tr h="370840">
                <a:tc>
                  <a:txBody>
                    <a:bodyPr/>
                    <a:lstStyle/>
                    <a:p>
                      <a:r>
                        <a:rPr lang="en-US" dirty="0"/>
                        <a:t>Thiazolidinedione's (Glitazones) ,</a:t>
                      </a:r>
                    </a:p>
                    <a:p>
                      <a:r>
                        <a:rPr lang="en-US" dirty="0"/>
                        <a:t> rosiglitazone (Avandia) ,  pioglitazone (Actos)</a:t>
                      </a:r>
                    </a:p>
                  </a:txBody>
                  <a:tcPr/>
                </a:tc>
                <a:tc>
                  <a:txBody>
                    <a:bodyPr/>
                    <a:lstStyle/>
                    <a:p>
                      <a:r>
                        <a:rPr lang="en-US" dirty="0"/>
                        <a:t>• Increases cellular response to insulin by decreasing insulin resistance </a:t>
                      </a:r>
                    </a:p>
                    <a:p>
                      <a:pPr marL="285750" indent="-285750">
                        <a:buFont typeface="Arial" panose="020B0604020202020204" pitchFamily="34" charset="0"/>
                        <a:buChar char="•"/>
                      </a:pPr>
                      <a:r>
                        <a:rPr lang="en-US" dirty="0"/>
                        <a:t> Results in increased glucose uptake and decreased glucose production</a:t>
                      </a:r>
                    </a:p>
                  </a:txBody>
                  <a:tcPr/>
                </a:tc>
                <a:extLst>
                  <a:ext uri="{0D108BD9-81ED-4DB2-BD59-A6C34878D82A}">
                    <a16:rowId xmlns:a16="http://schemas.microsoft.com/office/drawing/2014/main" xmlns="" val="10004"/>
                  </a:ext>
                </a:extLst>
              </a:tr>
              <a:tr h="370840">
                <a:tc>
                  <a:txBody>
                    <a:bodyPr/>
                    <a:lstStyle/>
                    <a:p>
                      <a:r>
                        <a:rPr lang="en-US" dirty="0"/>
                        <a:t>Alpha glucosidase inhibitors </a:t>
                      </a:r>
                    </a:p>
                    <a:p>
                      <a:r>
                        <a:rPr lang="en-US" dirty="0"/>
                        <a:t> acarbose (Precose) , miglitol (Glyset)</a:t>
                      </a:r>
                    </a:p>
                  </a:txBody>
                  <a:tcPr/>
                </a:tc>
                <a:tc>
                  <a:txBody>
                    <a:bodyPr/>
                    <a:lstStyle/>
                    <a:p>
                      <a:r>
                        <a:rPr lang="en-US" dirty="0"/>
                        <a:t>• Slows carbohydrate absorption and digestion</a:t>
                      </a:r>
                    </a:p>
                  </a:txBody>
                  <a:tcPr/>
                </a:tc>
                <a:extLst>
                  <a:ext uri="{0D108BD9-81ED-4DB2-BD59-A6C34878D82A}">
                    <a16:rowId xmlns:a16="http://schemas.microsoft.com/office/drawing/2014/main" xmlns="" val="10005"/>
                  </a:ext>
                </a:extLst>
              </a:tr>
              <a:tr h="370840">
                <a:tc>
                  <a:txBody>
                    <a:bodyPr/>
                    <a:lstStyle/>
                    <a:p>
                      <a:r>
                        <a:rPr lang="en-US" dirty="0"/>
                        <a:t>Gliptins • Sitagliptin (Januvia</a:t>
                      </a:r>
                    </a:p>
                  </a:txBody>
                  <a:tcPr/>
                </a:tc>
                <a:tc>
                  <a:txBody>
                    <a:bodyPr/>
                    <a:lstStyle/>
                    <a:p>
                      <a:r>
                        <a:rPr lang="en-US" dirty="0"/>
                        <a:t>• Augments naturally occurring incretin hormones, which promote release of insulin and decrease secretion of glucagon </a:t>
                      </a:r>
                    </a:p>
                    <a:p>
                      <a:pPr marL="285750" indent="-285750">
                        <a:buFont typeface="Arial" panose="020B0604020202020204" pitchFamily="34" charset="0"/>
                        <a:buChar char="•"/>
                      </a:pPr>
                      <a:r>
                        <a:rPr lang="en-US" dirty="0"/>
                        <a:t> Lowers fasting and postprandial blood glucose levels</a:t>
                      </a:r>
                    </a:p>
                  </a:txBody>
                  <a:tcPr/>
                </a:tc>
                <a:extLst>
                  <a:ext uri="{0D108BD9-81ED-4DB2-BD59-A6C34878D82A}">
                    <a16:rowId xmlns:a16="http://schemas.microsoft.com/office/drawing/2014/main" xmlns="" val="10006"/>
                  </a:ext>
                </a:extLst>
              </a:tr>
            </a:tbl>
          </a:graphicData>
        </a:graphic>
      </p:graphicFrame>
    </p:spTree>
  </p:cSld>
  <p:clrMapOvr>
    <a:masterClrMapping/>
  </p:clrMapOvr>
  <p:timing>
    <p:tnLst>
      <p:par>
        <p:cTn id="1" dur="indefinite" restart="never" nodeType="tmRoot"/>
      </p:par>
    </p:tnLst>
  </p:timing>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3" name="Content Placeholder 2"/>
          <p:cNvSpPr>
            <a:spLocks noGrp="1"/>
          </p:cNvSpPr>
          <p:nvPr>
            <p:ph idx="1"/>
          </p:nvPr>
        </p:nvSpPr>
        <p:spPr>
          <a:xfrm>
            <a:off x="838200" y="234462"/>
            <a:ext cx="10515600" cy="6307015"/>
          </a:xfrm>
        </p:spPr>
        <p:txBody>
          <a:bodyPr>
            <a:normAutofit fontScale="70000" lnSpcReduction="20000"/>
          </a:bodyPr>
          <a:lstStyle/>
          <a:p>
            <a:pPr marL="0" indent="0">
              <a:buNone/>
            </a:pPr>
            <a:r>
              <a:rPr lang="en-US" b="1" dirty="0"/>
              <a:t>Therapeutic Uses </a:t>
            </a:r>
          </a:p>
          <a:p>
            <a:r>
              <a:rPr lang="en-US" dirty="0"/>
              <a:t> All classifications of oral hypoglycemic agents control blood glucose levels in clients with type 2 diabetes mellitus and are used in conjunction with diet and exercise lifestyle changes. </a:t>
            </a:r>
          </a:p>
          <a:p>
            <a:pPr marL="0" indent="0">
              <a:buNone/>
            </a:pPr>
            <a:r>
              <a:rPr lang="en-US" dirty="0"/>
              <a:t>Metformin HCl is used to treat polycystic ovary syndrome (PCOS). </a:t>
            </a:r>
          </a:p>
          <a:p>
            <a:pPr marL="0" indent="0">
              <a:buNone/>
            </a:pPr>
            <a:endParaRPr lang="en-US" b="1" dirty="0"/>
          </a:p>
          <a:p>
            <a:pPr marL="0" indent="0">
              <a:buNone/>
            </a:pPr>
            <a:r>
              <a:rPr lang="en-US" b="1" dirty="0"/>
              <a:t>SIDE/ADVERSE EFFECTS</a:t>
            </a:r>
          </a:p>
          <a:p>
            <a:pPr marL="0" indent="0">
              <a:buNone/>
            </a:pPr>
            <a:r>
              <a:rPr lang="en-US" b="1" dirty="0"/>
              <a:t>Glipizide and repaglinide </a:t>
            </a:r>
          </a:p>
          <a:p>
            <a:r>
              <a:rPr lang="en-US" dirty="0"/>
              <a:t>Hypoglycemia</a:t>
            </a:r>
          </a:p>
          <a:p>
            <a:pPr marL="0" indent="0">
              <a:buNone/>
            </a:pPr>
            <a:r>
              <a:rPr lang="en-US" b="1" dirty="0"/>
              <a:t>metformin</a:t>
            </a:r>
          </a:p>
          <a:p>
            <a:r>
              <a:rPr lang="en-US" dirty="0"/>
              <a:t>Gastrointestinal effects (anorexia, nausea, vomiting, which frequently results in weight loss of 3 to 4 kg [6 to 8 </a:t>
            </a:r>
            <a:r>
              <a:rPr lang="en-US" dirty="0" err="1"/>
              <a:t>lb</a:t>
            </a:r>
            <a:r>
              <a:rPr lang="en-US" dirty="0"/>
              <a:t>]) </a:t>
            </a:r>
          </a:p>
          <a:p>
            <a:r>
              <a:rPr lang="en-US" dirty="0"/>
              <a:t>Vitamin B12 and folic acid deficiency caused by altered absorption</a:t>
            </a:r>
          </a:p>
          <a:p>
            <a:r>
              <a:rPr lang="en-US" dirty="0"/>
              <a:t>Lactic acidosis (hyperventilation, myalgia, sluggishness, somnolence) – 50% mortality rate</a:t>
            </a:r>
          </a:p>
          <a:p>
            <a:pPr marL="0" indent="0">
              <a:buNone/>
            </a:pPr>
            <a:r>
              <a:rPr lang="en-US" b="1" dirty="0"/>
              <a:t>Rosiglitazone </a:t>
            </a:r>
          </a:p>
          <a:p>
            <a:r>
              <a:rPr lang="en-US" dirty="0"/>
              <a:t>Fluid Rosiglitazone retention</a:t>
            </a:r>
          </a:p>
          <a:p>
            <a:r>
              <a:rPr lang="en-US" dirty="0"/>
              <a:t>Elevations in low density lipoproteins (LDL) cholesterol</a:t>
            </a:r>
          </a:p>
          <a:p>
            <a:r>
              <a:rPr lang="en-US" dirty="0"/>
              <a:t>Hepatotoxicity  . </a:t>
            </a:r>
          </a:p>
          <a:p>
            <a:pPr marL="0" indent="0">
              <a:buNone/>
            </a:pPr>
            <a:endParaRPr lang="en-US" dirty="0"/>
          </a:p>
          <a:p>
            <a:endParaRPr lang="en-US" dirty="0"/>
          </a:p>
          <a:p>
            <a:endParaRPr lang="en-US" dirty="0"/>
          </a:p>
          <a:p>
            <a:endParaRPr lang="en-US" dirty="0"/>
          </a:p>
          <a:p>
            <a:endParaRPr lang="en-US" dirty="0"/>
          </a:p>
          <a:p>
            <a:endParaRPr lang="en-US" b="1" dirty="0"/>
          </a:p>
          <a:p>
            <a:endParaRPr lang="en-US" b="1" dirty="0"/>
          </a:p>
          <a:p>
            <a:endParaRPr lang="en-US" dirty="0"/>
          </a:p>
        </p:txBody>
      </p:sp>
    </p:spTree>
  </p:cSld>
  <p:clrMapOvr>
    <a:masterClrMapping/>
  </p:clrMapOvr>
  <p:timing>
    <p:tnLst>
      <p:par>
        <p:cTn id="1" dur="indefinite" restart="never" nodeType="tmRoot"/>
      </p:par>
    </p:tnLst>
  </p:timing>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4" name="Title 1"/>
          <p:cNvSpPr>
            <a:spLocks noGrp="1"/>
          </p:cNvSpPr>
          <p:nvPr>
            <p:ph type="title"/>
          </p:nvPr>
        </p:nvSpPr>
        <p:spPr/>
        <p:txBody>
          <a:bodyPr/>
          <a:lstStyle/>
          <a:p>
            <a:r>
              <a:rPr lang="en-US" b="1" dirty="0"/>
              <a:t>Side/ adverse effects</a:t>
            </a:r>
          </a:p>
        </p:txBody>
      </p:sp>
      <p:sp>
        <p:nvSpPr>
          <p:cNvPr id="1049485" name="Content Placeholder 2"/>
          <p:cNvSpPr>
            <a:spLocks noGrp="1"/>
          </p:cNvSpPr>
          <p:nvPr>
            <p:ph idx="1"/>
          </p:nvPr>
        </p:nvSpPr>
        <p:spPr/>
        <p:txBody>
          <a:bodyPr/>
          <a:lstStyle/>
          <a:p>
            <a:pPr marL="0" indent="0">
              <a:buNone/>
            </a:pPr>
            <a:r>
              <a:rPr lang="en-US" b="1" dirty="0"/>
              <a:t>acarbose</a:t>
            </a:r>
          </a:p>
          <a:p>
            <a:r>
              <a:rPr lang="en-US" dirty="0"/>
              <a:t>Intestinal effects (abdominal distention and cramping, hyperactive bowel sounds, diarrhea, excessive gas).</a:t>
            </a:r>
          </a:p>
          <a:p>
            <a:r>
              <a:rPr lang="en-US" dirty="0"/>
              <a:t> Risk for anemia due to the decrease of iron absorption</a:t>
            </a:r>
          </a:p>
          <a:p>
            <a:r>
              <a:rPr lang="en-US" dirty="0"/>
              <a:t>Hepatoxicity with long-term use</a:t>
            </a:r>
          </a:p>
          <a:p>
            <a:pPr marL="0" indent="0">
              <a:buNone/>
            </a:pPr>
            <a:r>
              <a:rPr lang="en-US" b="1" dirty="0"/>
              <a:t>Sitagliptin</a:t>
            </a:r>
            <a:r>
              <a:rPr lang="en-US" dirty="0"/>
              <a:t> </a:t>
            </a:r>
          </a:p>
          <a:p>
            <a:r>
              <a:rPr lang="en-US" dirty="0"/>
              <a:t>generally well tolerated</a:t>
            </a:r>
          </a:p>
          <a:p>
            <a:endParaRPr lang="en-US" dirty="0"/>
          </a:p>
          <a:p>
            <a:endParaRPr lang="en-US" dirty="0"/>
          </a:p>
        </p:txBody>
      </p:sp>
    </p:spTree>
  </p:cSld>
  <p:clrMapOvr>
    <a:masterClrMapping/>
  </p:clrMapOvr>
  <p:timing>
    <p:tnLst>
      <p:par>
        <p:cTn id="1" dur="indefinite" restart="never" nodeType="tmRoot"/>
      </p:par>
    </p:tnLst>
  </p:timing>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6" name="Content Placeholder 2"/>
          <p:cNvSpPr>
            <a:spLocks noGrp="1"/>
          </p:cNvSpPr>
          <p:nvPr>
            <p:ph idx="1"/>
          </p:nvPr>
        </p:nvSpPr>
        <p:spPr>
          <a:xfrm>
            <a:off x="838200" y="293076"/>
            <a:ext cx="10515600" cy="6260123"/>
          </a:xfrm>
        </p:spPr>
        <p:txBody>
          <a:bodyPr>
            <a:normAutofit lnSpcReduction="10000"/>
          </a:bodyPr>
          <a:lstStyle/>
          <a:p>
            <a:pPr marL="0" indent="0">
              <a:buNone/>
            </a:pPr>
            <a:r>
              <a:rPr lang="en-US" b="1" dirty="0"/>
              <a:t>Contraindications/Precautions </a:t>
            </a:r>
          </a:p>
          <a:p>
            <a:r>
              <a:rPr lang="en-US" dirty="0"/>
              <a:t> Pregnancy Risk Category C: Glipizide, repaglinide, rosiglitazone </a:t>
            </a:r>
          </a:p>
          <a:p>
            <a:r>
              <a:rPr lang="en-US" dirty="0"/>
              <a:t> Pregnancy Risk Category B: Metformin HCl (Glucophage), acarbose (Precose), sitagliptin (Januvia) </a:t>
            </a:r>
          </a:p>
          <a:p>
            <a:r>
              <a:rPr lang="en-US" dirty="0"/>
              <a:t> These oral agents are generally avoided in pregnancy and lactation, but the provider may decide to prescribe them. </a:t>
            </a:r>
          </a:p>
          <a:p>
            <a:r>
              <a:rPr lang="en-US" dirty="0"/>
              <a:t> Use cautiously in clients with renal failure, hepatic dysfunction, or heart failure because of the risk of medication accumulation and resulting hypoglycemia. Severity of disease may indicate contraindication. </a:t>
            </a:r>
          </a:p>
          <a:p>
            <a:r>
              <a:rPr lang="en-US" dirty="0"/>
              <a:t>Contraindicated in the treatment of diabetic ketoacidosis (DKA)  Metformin HCl is contraindicated for clients with severe infection, shock, and any hypoxic condition. </a:t>
            </a:r>
          </a:p>
          <a:p>
            <a:r>
              <a:rPr lang="en-US" dirty="0"/>
              <a:t> Acarbose is contraindicated for clients with gastrointestinal disorders, such as inflammatory disease, ulceration, or obstruction.</a:t>
            </a:r>
          </a:p>
          <a:p>
            <a:pPr marL="0" indent="0">
              <a:buNone/>
            </a:pPr>
            <a:endParaRPr lang="en-US" dirty="0"/>
          </a:p>
        </p:txBody>
      </p:sp>
    </p:spTree>
  </p:cSld>
  <p:clrMapOvr>
    <a:masterClrMapping/>
  </p:clrMapOvr>
  <p:timing>
    <p:tnLst>
      <p:par>
        <p:cTn id="1" dur="indefinite" restart="never" nodeType="tmRoot"/>
      </p:par>
    </p:tnLst>
  </p:timing>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487" name="Title 1"/>
          <p:cNvSpPr>
            <a:spLocks noGrp="1"/>
          </p:cNvSpPr>
          <p:nvPr>
            <p:ph type="title"/>
          </p:nvPr>
        </p:nvSpPr>
        <p:spPr/>
        <p:txBody>
          <a:bodyPr/>
          <a:lstStyle/>
          <a:p>
            <a:r>
              <a:rPr lang="en-US" b="1" dirty="0"/>
              <a:t>Medication interaction</a:t>
            </a:r>
          </a:p>
        </p:txBody>
      </p:sp>
      <p:sp>
        <p:nvSpPr>
          <p:cNvPr id="1049488"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Content Placeholder 2"/>
          <p:cNvSpPr>
            <a:spLocks noGrp="1"/>
          </p:cNvSpPr>
          <p:nvPr>
            <p:ph idx="1"/>
          </p:nvPr>
        </p:nvSpPr>
        <p:spPr/>
        <p:txBody>
          <a:bodyPr>
            <a:normAutofit fontScale="92857"/>
          </a:bodyPr>
          <a:lstStyle/>
          <a:p>
            <a:pPr marL="0" indent="0">
              <a:buNone/>
            </a:pPr>
            <a:r>
              <a:rPr lang="en-US" dirty="0"/>
              <a:t>-</a:t>
            </a:r>
            <a:r>
              <a:rPr lang="en-US" b="1" dirty="0"/>
              <a:t>DO NOT ATTEMPT  </a:t>
            </a:r>
            <a:r>
              <a:rPr lang="en-US" dirty="0"/>
              <a:t>to split </a:t>
            </a:r>
            <a:r>
              <a:rPr lang="en-US" b="1" dirty="0"/>
              <a:t>NON-SCORED</a:t>
            </a:r>
            <a:r>
              <a:rPr lang="en-US" dirty="0"/>
              <a:t> tablets or to divide a dose of a single capsule.</a:t>
            </a:r>
          </a:p>
          <a:p>
            <a:pPr marL="0" indent="0">
              <a:buNone/>
            </a:pPr>
            <a:r>
              <a:rPr lang="en-US" dirty="0"/>
              <a:t>-when you split  tablets, give the two halves in successive doses so that any deviation from the prescribed dose due to uneven breakage is levelled out as quickly as possible.</a:t>
            </a:r>
          </a:p>
          <a:p>
            <a:pPr marL="0" indent="0">
              <a:buNone/>
            </a:pPr>
            <a:r>
              <a:rPr lang="en-US" dirty="0"/>
              <a:t>-</a:t>
            </a:r>
            <a:r>
              <a:rPr lang="en-US" b="1" dirty="0"/>
              <a:t>DO NOT </a:t>
            </a:r>
            <a:r>
              <a:rPr lang="en-US" dirty="0"/>
              <a:t>break all the tablets available and mix the halves.</a:t>
            </a:r>
          </a:p>
          <a:p>
            <a:pPr marL="0" indent="0">
              <a:buNone/>
            </a:pPr>
            <a:r>
              <a:rPr lang="en-US" dirty="0"/>
              <a:t>Liquids should be measured with a scale that provides a mark for the required dose e.g. plastic glasses or spoons.</a:t>
            </a:r>
          </a:p>
          <a:p>
            <a:pPr marL="0" indent="0">
              <a:buNone/>
            </a:pPr>
            <a:r>
              <a:rPr lang="en-US" b="1" dirty="0"/>
              <a:t>Dosage calculation  </a:t>
            </a:r>
            <a:r>
              <a:rPr lang="en-US" dirty="0"/>
              <a:t>use the (WIG) calculation; what you want multiply by what's in and divide by what you got equal to amount to give.</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Content Placeholder 2"/>
          <p:cNvSpPr>
            <a:spLocks noGrp="1"/>
          </p:cNvSpPr>
          <p:nvPr>
            <p:ph idx="1"/>
          </p:nvPr>
        </p:nvSpPr>
        <p:spPr/>
        <p:txBody>
          <a:bodyPr>
            <a:normAutofit fontScale="93214" lnSpcReduction="10000"/>
          </a:bodyPr>
          <a:lstStyle/>
          <a:p>
            <a:pPr marL="0" indent="0">
              <a:buNone/>
            </a:pPr>
            <a:r>
              <a:rPr lang="en-US" sz="4300" b="1" dirty="0"/>
              <a:t>Right  route:</a:t>
            </a:r>
          </a:p>
          <a:p>
            <a:r>
              <a:rPr lang="en-US" dirty="0"/>
              <a:t>The right route must be used for drug delivery.</a:t>
            </a:r>
          </a:p>
          <a:p>
            <a:r>
              <a:rPr lang="en-US" dirty="0"/>
              <a:t>Most drugs are given orally or by topical application .</a:t>
            </a:r>
          </a:p>
          <a:p>
            <a:r>
              <a:rPr lang="en-US" dirty="0"/>
              <a:t>Ensure the patient understands how the drug is to be taken.</a:t>
            </a:r>
          </a:p>
          <a:p>
            <a:r>
              <a:rPr lang="en-US" dirty="0"/>
              <a:t> sub lingual or chewable tablets should</a:t>
            </a:r>
            <a:r>
              <a:rPr lang="en-US" b="1" dirty="0"/>
              <a:t> NOT BE </a:t>
            </a:r>
            <a:r>
              <a:rPr lang="en-US" dirty="0"/>
              <a:t>swallowed whole.</a:t>
            </a:r>
          </a:p>
          <a:p>
            <a:r>
              <a:rPr lang="en-US" dirty="0"/>
              <a:t>Crush oral drugs if swallowing is difficult or if they are to be taken in liquid form.</a:t>
            </a:r>
          </a:p>
          <a:p>
            <a:r>
              <a:rPr lang="en-US" dirty="0"/>
              <a:t> Demonstrate to the patient the procedures for application of topical drugs.</a:t>
            </a:r>
          </a:p>
          <a:p>
            <a:r>
              <a:rPr lang="en-US" dirty="0"/>
              <a:t>Always check the  doctors orders ,the cardex and the treatment sheet to verify the medication route.</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Content Placeholder 2"/>
          <p:cNvSpPr>
            <a:spLocks noGrp="1"/>
          </p:cNvSpPr>
          <p:nvPr>
            <p:ph idx="1"/>
          </p:nvPr>
        </p:nvSpPr>
        <p:spPr/>
        <p:txBody>
          <a:bodyPr>
            <a:normAutofit fontScale="92857" lnSpcReduction="10000"/>
          </a:bodyPr>
          <a:lstStyle/>
          <a:p>
            <a:r>
              <a:rPr lang="en-US" dirty="0"/>
              <a:t>Alert the doctor if the route is not in accord with which is recommended for the drug preparation.</a:t>
            </a:r>
          </a:p>
          <a:p>
            <a:pPr marL="0" indent="0">
              <a:buNone/>
            </a:pPr>
            <a:r>
              <a:rPr lang="en-US" sz="4000" b="1" dirty="0"/>
              <a:t>Right time:</a:t>
            </a:r>
          </a:p>
          <a:p>
            <a:r>
              <a:rPr lang="en-US" dirty="0"/>
              <a:t>Under normal circumstances the  right time  for drug administration Is not indicated by the doctor. The doctor only indicates the number of  times a drug is  to be given.</a:t>
            </a:r>
          </a:p>
          <a:p>
            <a:r>
              <a:rPr lang="en-US" dirty="0"/>
              <a:t>For example;</a:t>
            </a:r>
          </a:p>
          <a:p>
            <a:pPr marL="0" indent="0">
              <a:buNone/>
            </a:pPr>
            <a:r>
              <a:rPr lang="en-US" dirty="0"/>
              <a:t>The hourly interval between doses</a:t>
            </a:r>
          </a:p>
          <a:p>
            <a:pPr marL="0" indent="0">
              <a:buNone/>
            </a:pPr>
            <a:r>
              <a:rPr lang="en-US" dirty="0"/>
              <a:t>The relationship of dose to the clients activity ,such as before or after  meals, on rising or retiring, every 4hours, hour, 12 hours.</a:t>
            </a:r>
          </a:p>
          <a:p>
            <a:pPr marL="0" indent="0">
              <a:buNone/>
            </a:pPr>
            <a:endParaRPr lang="en-US" dirty="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Content Placeholder 2"/>
          <p:cNvSpPr>
            <a:spLocks noGrp="1"/>
          </p:cNvSpPr>
          <p:nvPr>
            <p:ph idx="1"/>
          </p:nvPr>
        </p:nvSpPr>
        <p:spPr/>
        <p:txBody>
          <a:bodyPr/>
          <a:lstStyle/>
          <a:p>
            <a:r>
              <a:rPr lang="en-US" dirty="0"/>
              <a:t>Patients with poor time orientation, short term memory defects or distracting activity schedule need some systems for guiding them in self medication.</a:t>
            </a:r>
          </a:p>
          <a:p>
            <a:r>
              <a:rPr lang="en-US" dirty="0"/>
              <a:t>Most hospitals have set up routines for intervals and times for medication</a:t>
            </a:r>
          </a:p>
          <a:p>
            <a:r>
              <a:rPr lang="en-US" dirty="0"/>
              <a:t>Nonetheless you must be familiar with times for medications and the appropriate times for administering them.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lstStyle/>
          <a:p>
            <a:r>
              <a:rPr lang="en-US" dirty="0"/>
              <a:t>          </a:t>
            </a:r>
            <a:r>
              <a:rPr lang="en-US" b="1" dirty="0"/>
              <a:t>medication in children</a:t>
            </a:r>
          </a:p>
        </p:txBody>
      </p:sp>
      <p:sp>
        <p:nvSpPr>
          <p:cNvPr id="1048711" name="Content Placeholder 2"/>
          <p:cNvSpPr>
            <a:spLocks noGrp="1"/>
          </p:cNvSpPr>
          <p:nvPr>
            <p:ph idx="1"/>
          </p:nvPr>
        </p:nvSpPr>
        <p:spPr/>
        <p:txBody>
          <a:bodyPr>
            <a:normAutofit fontScale="92857"/>
          </a:bodyPr>
          <a:lstStyle/>
          <a:p>
            <a:pPr marL="0" indent="0">
              <a:buNone/>
            </a:pPr>
            <a:r>
              <a:rPr lang="en-US" dirty="0"/>
              <a:t>Take great care when administering drugs  in children;</a:t>
            </a:r>
          </a:p>
          <a:p>
            <a:r>
              <a:rPr lang="en-US" dirty="0"/>
              <a:t>There is high risk of errors due to changes in weight and age.</a:t>
            </a:r>
          </a:p>
          <a:p>
            <a:r>
              <a:rPr lang="en-US" dirty="0"/>
              <a:t>Most drugs have not been tested in children.</a:t>
            </a:r>
          </a:p>
          <a:p>
            <a:r>
              <a:rPr lang="en-US" dirty="0"/>
              <a:t>Many drugs are marked in dosage forms and concentration suitable for adults. Therefore this requires dilution, calculation  preparation and administration of very small doses.</a:t>
            </a:r>
          </a:p>
          <a:p>
            <a:r>
              <a:rPr lang="en-US" dirty="0"/>
              <a:t>Children have  limited sites for  IV (intravenous)administration ,several drugs may be given through the same site.</a:t>
            </a:r>
          </a:p>
          <a:p>
            <a:r>
              <a:rPr lang="en-US" dirty="0"/>
              <a:t>This increases the need for small volumes of fluid and flushing between sites.</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Title 1"/>
          <p:cNvSpPr>
            <a:spLocks noGrp="1"/>
          </p:cNvSpPr>
          <p:nvPr>
            <p:ph type="title"/>
          </p:nvPr>
        </p:nvSpPr>
        <p:spPr/>
        <p:txBody>
          <a:bodyPr/>
          <a:lstStyle/>
          <a:p>
            <a:r>
              <a:rPr lang="en-US" dirty="0"/>
              <a:t>               </a:t>
            </a:r>
            <a:r>
              <a:rPr lang="en-US" b="1" dirty="0"/>
              <a:t>medication errors</a:t>
            </a:r>
          </a:p>
        </p:txBody>
      </p:sp>
      <p:sp>
        <p:nvSpPr>
          <p:cNvPr id="1048713" name="Content Placeholder 2"/>
          <p:cNvSpPr>
            <a:spLocks noGrp="1"/>
          </p:cNvSpPr>
          <p:nvPr>
            <p:ph idx="1"/>
          </p:nvPr>
        </p:nvSpPr>
        <p:spPr/>
        <p:txBody>
          <a:bodyPr/>
          <a:lstStyle/>
          <a:p>
            <a:r>
              <a:rPr lang="en-US" dirty="0"/>
              <a:t>Wrong client </a:t>
            </a:r>
          </a:p>
          <a:p>
            <a:r>
              <a:rPr lang="en-US" dirty="0"/>
              <a:t>Wrong route</a:t>
            </a:r>
          </a:p>
          <a:p>
            <a:r>
              <a:rPr lang="en-US" dirty="0"/>
              <a:t>Wrong medication or IV fluids</a:t>
            </a:r>
          </a:p>
          <a:p>
            <a:r>
              <a:rPr lang="en-US" dirty="0"/>
              <a:t>Wrong dose or IV rate</a:t>
            </a:r>
          </a:p>
          <a:p>
            <a:r>
              <a:rPr lang="en-US" dirty="0"/>
              <a:t> Omission of dose</a:t>
            </a:r>
          </a:p>
          <a:p>
            <a:r>
              <a:rPr lang="en-US" dirty="0"/>
              <a:t> Incorrect discontinuation of treatment.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Title 1"/>
          <p:cNvSpPr>
            <a:spLocks noGrp="1"/>
          </p:cNvSpPr>
          <p:nvPr>
            <p:ph type="title"/>
          </p:nvPr>
        </p:nvSpPr>
        <p:spPr>
          <a:xfrm>
            <a:off x="838200" y="274814"/>
            <a:ext cx="10515600" cy="1325563"/>
          </a:xfrm>
        </p:spPr>
        <p:txBody>
          <a:bodyPr/>
          <a:lstStyle/>
          <a:p>
            <a:r>
              <a:rPr lang="en-US" dirty="0"/>
              <a:t>                     </a:t>
            </a:r>
            <a:r>
              <a:rPr lang="en-US" b="1" dirty="0"/>
              <a:t>drug records</a:t>
            </a:r>
            <a:endParaRPr lang="en-US" sz="4000" b="1" dirty="0"/>
          </a:p>
        </p:txBody>
      </p:sp>
      <p:sp>
        <p:nvSpPr>
          <p:cNvPr id="1048715" name="Content Placeholder 2"/>
          <p:cNvSpPr>
            <a:spLocks noGrp="1"/>
          </p:cNvSpPr>
          <p:nvPr>
            <p:ph idx="1"/>
          </p:nvPr>
        </p:nvSpPr>
        <p:spPr/>
        <p:txBody>
          <a:bodyPr>
            <a:normAutofit fontScale="89286" lnSpcReduction="10000"/>
          </a:bodyPr>
          <a:lstStyle/>
          <a:p>
            <a:r>
              <a:rPr lang="en-US" dirty="0"/>
              <a:t>Every health institution has  its own records for drug accountability,</a:t>
            </a:r>
          </a:p>
          <a:p>
            <a:pPr marL="0" indent="0">
              <a:buNone/>
            </a:pPr>
            <a:r>
              <a:rPr lang="en-US" b="1" dirty="0"/>
              <a:t>these are;</a:t>
            </a:r>
          </a:p>
          <a:p>
            <a:pPr marL="514350" indent="-514350">
              <a:buFont typeface="+mj-lt"/>
              <a:buAutoNum type="arabicPeriod"/>
            </a:pPr>
            <a:r>
              <a:rPr lang="en-US" dirty="0"/>
              <a:t> patients drug order card/treatment sheet</a:t>
            </a:r>
          </a:p>
          <a:p>
            <a:pPr marL="514350" indent="-514350">
              <a:buFont typeface="+mj-lt"/>
              <a:buAutoNum type="arabicPeriod"/>
            </a:pPr>
            <a:r>
              <a:rPr lang="en-US" dirty="0"/>
              <a:t>Antibiotic register oral and injectables this has,  stock at hand, drugs received from pharmacy, drug issued to patients, date and time issued, signature of the dispensing nurse. this book is balanced  at he end of each page.</a:t>
            </a:r>
          </a:p>
          <a:p>
            <a:pPr marL="514350" indent="-514350">
              <a:buFont typeface="+mj-lt"/>
              <a:buAutoNum type="arabicPeriod"/>
            </a:pPr>
            <a:r>
              <a:rPr lang="en-US" dirty="0"/>
              <a:t>Handing over register  for the purpose of handing over drug during each shift.</a:t>
            </a:r>
          </a:p>
          <a:p>
            <a:pPr marL="514350" indent="-514350">
              <a:buFont typeface="+mj-lt"/>
              <a:buAutoNum type="arabicPeriod"/>
            </a:pPr>
            <a:r>
              <a:rPr lang="en-US" dirty="0"/>
              <a:t>Requisition register for ordering drugs from pharmacy should always be accompanied by the drug register.</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Title 1"/>
          <p:cNvSpPr>
            <a:spLocks noGrp="1"/>
          </p:cNvSpPr>
          <p:nvPr>
            <p:ph type="title"/>
          </p:nvPr>
        </p:nvSpPr>
        <p:spPr/>
        <p:txBody>
          <a:bodyPr/>
          <a:lstStyle/>
          <a:p>
            <a:r>
              <a:rPr lang="en-US" b="1" dirty="0"/>
              <a:t>                           drug storage</a:t>
            </a:r>
          </a:p>
        </p:txBody>
      </p:sp>
      <p:sp>
        <p:nvSpPr>
          <p:cNvPr id="1048717" name="Content Placeholder 2"/>
          <p:cNvSpPr>
            <a:spLocks noGrp="1"/>
          </p:cNvSpPr>
          <p:nvPr>
            <p:ph idx="1"/>
          </p:nvPr>
        </p:nvSpPr>
        <p:spPr/>
        <p:txBody>
          <a:bodyPr>
            <a:normAutofit fontScale="89643" lnSpcReduction="20000"/>
          </a:bodyPr>
          <a:lstStyle/>
          <a:p>
            <a:r>
              <a:rPr lang="en-US" dirty="0"/>
              <a:t>Many factors can change your medication including heat, .air , light, and moisture. This will infective or even harmful.</a:t>
            </a:r>
          </a:p>
          <a:p>
            <a:r>
              <a:rPr lang="en-US" dirty="0"/>
              <a:t>Drugs require careful storage and handling to maintain their safety and potency.</a:t>
            </a:r>
          </a:p>
          <a:p>
            <a:r>
              <a:rPr lang="en-US" dirty="0"/>
              <a:t>Every medication has its owner recommended storage condition from room temperature, refrigeration and freezing thus check the specific storage condition.</a:t>
            </a:r>
          </a:p>
          <a:p>
            <a:r>
              <a:rPr lang="en-US" dirty="0"/>
              <a:t>They must be kept in special spaces secured from access by unauthorized persons.</a:t>
            </a:r>
          </a:p>
          <a:p>
            <a:r>
              <a:rPr lang="en-US" dirty="0"/>
              <a:t>Storage areas should be kept clean, cool, and dry with no direct sun light.</a:t>
            </a:r>
          </a:p>
          <a:p>
            <a:r>
              <a:rPr lang="en-US" dirty="0"/>
              <a:t> Drugs should not be placed on the floor.</a:t>
            </a:r>
          </a:p>
          <a:p>
            <a:r>
              <a:rPr lang="en-US" dirty="0"/>
              <a:t>Sterile substances should be protected from contamination. </a:t>
            </a:r>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Content Placeholder 2"/>
          <p:cNvSpPr>
            <a:spLocks noGrp="1"/>
          </p:cNvSpPr>
          <p:nvPr>
            <p:ph idx="1"/>
          </p:nvPr>
        </p:nvSpPr>
        <p:spPr/>
        <p:txBody>
          <a:bodyPr/>
          <a:lstStyle/>
          <a:p>
            <a:r>
              <a:rPr lang="en-US" dirty="0"/>
              <a:t>Drugs are best kept in their original containers. original containers protect their content.</a:t>
            </a:r>
          </a:p>
          <a:p>
            <a:r>
              <a:rPr lang="en-US" dirty="0"/>
              <a:t>Do not transfer sterile substances from container to container as it increases the probability of contamination. Protect the label from soiling  to ensure it remains legible.</a:t>
            </a:r>
          </a:p>
          <a:p>
            <a:r>
              <a:rPr lang="en-US" dirty="0"/>
              <a:t>Drugs should only be labeled in pharmacy.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Conti.</a:t>
            </a:r>
          </a:p>
        </p:txBody>
      </p:sp>
      <p:sp>
        <p:nvSpPr>
          <p:cNvPr id="1048614" name="Content Placeholder 2"/>
          <p:cNvSpPr>
            <a:spLocks noGrp="1"/>
          </p:cNvSpPr>
          <p:nvPr>
            <p:ph idx="1"/>
          </p:nvPr>
        </p:nvSpPr>
        <p:spPr/>
        <p:txBody>
          <a:bodyPr>
            <a:normAutofit lnSpcReduction="10000"/>
          </a:bodyPr>
          <a:lstStyle/>
          <a:p>
            <a:r>
              <a:rPr lang="en-US" b="1" dirty="0">
                <a:latin typeface="Times New Roman" panose="02020603050405020304" pitchFamily="18" charset="0"/>
                <a:cs typeface="Times New Roman" panose="02020603050405020304" pitchFamily="18" charset="0"/>
              </a:rPr>
              <a:t>Toxicology: T</a:t>
            </a:r>
            <a:r>
              <a:rPr lang="en-US" dirty="0">
                <a:latin typeface="Times New Roman" panose="02020603050405020304" pitchFamily="18" charset="0"/>
                <a:cs typeface="Times New Roman" panose="02020603050405020304" pitchFamily="18" charset="0"/>
              </a:rPr>
              <a:t>his branch of pharmacology which deals with the an desirable effects of chemicals on living systems from individual cells to complex body systems.</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Drug:</a:t>
            </a:r>
            <a:r>
              <a:rPr lang="en-US" dirty="0">
                <a:latin typeface="Times New Roman" panose="02020603050405020304" pitchFamily="18" charset="0"/>
                <a:cs typeface="Times New Roman" panose="02020603050405020304" pitchFamily="18" charset="0"/>
              </a:rPr>
              <a:t> Any substance used in diagnosis, cure, treatment and prevention of disease/condition or any substance that brings a change in biological functions through its chemical actions. The term drug, medication, and medicine are used synonymously. </a:t>
            </a:r>
          </a:p>
          <a:p>
            <a:r>
              <a:rPr lang="en-US" b="1" dirty="0">
                <a:latin typeface="Times New Roman" panose="02020603050405020304" pitchFamily="18" charset="0"/>
                <a:cs typeface="Times New Roman" panose="02020603050405020304" pitchFamily="18" charset="0"/>
              </a:rPr>
              <a:t>Placebo: </a:t>
            </a:r>
            <a:r>
              <a:rPr lang="en-US" dirty="0">
                <a:latin typeface="Times New Roman" panose="02020603050405020304" pitchFamily="18" charset="0"/>
                <a:cs typeface="Times New Roman" panose="02020603050405020304" pitchFamily="18" charset="0"/>
              </a:rPr>
              <a:t>Any component of therapy that is without specific biological activity e.g. inactive substance such as normal saline or distilled water usually used in clinical trials research and for psychological treatment. </a:t>
            </a:r>
            <a:r>
              <a:rPr lang="en-US" b="1" dirty="0">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Title 1"/>
          <p:cNvSpPr>
            <a:spLocks noGrp="1"/>
          </p:cNvSpPr>
          <p:nvPr>
            <p:ph type="title"/>
          </p:nvPr>
        </p:nvSpPr>
        <p:spPr/>
        <p:txBody>
          <a:bodyPr/>
          <a:lstStyle/>
          <a:p>
            <a:r>
              <a:rPr lang="en-US" dirty="0"/>
              <a:t>Stock control</a:t>
            </a:r>
          </a:p>
        </p:txBody>
      </p:sp>
      <p:sp>
        <p:nvSpPr>
          <p:cNvPr id="1048720" name="Content Placeholder 2"/>
          <p:cNvSpPr>
            <a:spLocks noGrp="1"/>
          </p:cNvSpPr>
          <p:nvPr>
            <p:ph idx="1"/>
          </p:nvPr>
        </p:nvSpPr>
        <p:spPr/>
        <p:txBody>
          <a:bodyPr>
            <a:normAutofit fontScale="80577" lnSpcReduction="20000"/>
          </a:bodyPr>
          <a:lstStyle/>
          <a:p>
            <a:pPr marL="0" lvl="0" indent="0">
              <a:buNone/>
            </a:pPr>
            <a:r>
              <a:rPr lang="en-US" sz="2600" b="1" dirty="0">
                <a:solidFill>
                  <a:prstClr val="black"/>
                </a:solidFill>
              </a:rPr>
              <a:t>Stock control; </a:t>
            </a:r>
          </a:p>
          <a:p>
            <a:pPr marL="0" lvl="0" indent="0">
              <a:buNone/>
            </a:pPr>
            <a:r>
              <a:rPr lang="en-US" sz="2600" dirty="0">
                <a:solidFill>
                  <a:prstClr val="black"/>
                </a:solidFill>
              </a:rPr>
              <a:t>This is  done by use of a medication stock sheet  for each drug .</a:t>
            </a:r>
          </a:p>
          <a:p>
            <a:pPr marL="0" lvl="0" indent="0">
              <a:buNone/>
            </a:pPr>
            <a:r>
              <a:rPr lang="en-US" sz="2600" dirty="0">
                <a:solidFill>
                  <a:prstClr val="black"/>
                </a:solidFill>
              </a:rPr>
              <a:t>Content of the sheet is the </a:t>
            </a:r>
          </a:p>
          <a:p>
            <a:pPr marL="0" lvl="0" indent="0">
              <a:buNone/>
            </a:pPr>
            <a:r>
              <a:rPr lang="en-US" sz="2600" dirty="0">
                <a:solidFill>
                  <a:prstClr val="black"/>
                </a:solidFill>
              </a:rPr>
              <a:t>-name of the drug  </a:t>
            </a:r>
          </a:p>
          <a:p>
            <a:pPr marL="0" lvl="0" indent="0">
              <a:buNone/>
            </a:pPr>
            <a:r>
              <a:rPr lang="en-US" sz="2600" dirty="0">
                <a:solidFill>
                  <a:prstClr val="black"/>
                </a:solidFill>
              </a:rPr>
              <a:t>-date and time</a:t>
            </a:r>
          </a:p>
          <a:p>
            <a:pPr marL="0" lvl="0" indent="0">
              <a:buNone/>
            </a:pPr>
            <a:r>
              <a:rPr lang="en-US" sz="2600" dirty="0">
                <a:solidFill>
                  <a:prstClr val="black"/>
                </a:solidFill>
              </a:rPr>
              <a:t>-quantity stock</a:t>
            </a:r>
          </a:p>
          <a:p>
            <a:pPr marL="0" lvl="0" indent="0">
              <a:buNone/>
            </a:pPr>
            <a:r>
              <a:rPr lang="en-US" sz="2600" dirty="0">
                <a:solidFill>
                  <a:prstClr val="black"/>
                </a:solidFill>
              </a:rPr>
              <a:t>-quantity received</a:t>
            </a:r>
          </a:p>
          <a:p>
            <a:pPr marL="0" lvl="0" indent="0">
              <a:buNone/>
            </a:pPr>
            <a:r>
              <a:rPr lang="en-US" sz="2600" dirty="0">
                <a:solidFill>
                  <a:prstClr val="black"/>
                </a:solidFill>
              </a:rPr>
              <a:t>-quantity used</a:t>
            </a:r>
          </a:p>
          <a:p>
            <a:pPr marL="0" lvl="0" indent="0">
              <a:buNone/>
            </a:pPr>
            <a:r>
              <a:rPr lang="en-US" sz="2600" dirty="0">
                <a:solidFill>
                  <a:prstClr val="black"/>
                </a:solidFill>
              </a:rPr>
              <a:t>-quantity discarded </a:t>
            </a:r>
          </a:p>
          <a:p>
            <a:pPr marL="0" lvl="0" indent="0">
              <a:buNone/>
            </a:pPr>
            <a:r>
              <a:rPr lang="en-US" sz="2600" dirty="0">
                <a:solidFill>
                  <a:prstClr val="black"/>
                </a:solidFill>
              </a:rPr>
              <a:t>-Expiary date.</a:t>
            </a:r>
          </a:p>
          <a:p>
            <a:pPr marL="0" lvl="0" indent="0">
              <a:buNone/>
            </a:pPr>
            <a:r>
              <a:rPr lang="en-US" sz="2600" dirty="0">
                <a:solidFill>
                  <a:prstClr val="black"/>
                </a:solidFill>
              </a:rPr>
              <a:t>Use </a:t>
            </a:r>
            <a:r>
              <a:rPr lang="en-US" sz="2600" b="1" dirty="0">
                <a:solidFill>
                  <a:prstClr val="black"/>
                </a:solidFill>
              </a:rPr>
              <a:t>FEFO (</a:t>
            </a:r>
            <a:r>
              <a:rPr lang="en-US" sz="2600" dirty="0">
                <a:solidFill>
                  <a:prstClr val="black"/>
                </a:solidFill>
              </a:rPr>
              <a:t>first expiry first out)  when arranging and issuing drugs , for drugs with the same expiry date use </a:t>
            </a:r>
            <a:r>
              <a:rPr lang="en-US" sz="2600" b="1" dirty="0">
                <a:solidFill>
                  <a:prstClr val="black"/>
                </a:solidFill>
              </a:rPr>
              <a:t>FIFO</a:t>
            </a:r>
            <a:r>
              <a:rPr lang="en-US" sz="2600" dirty="0">
                <a:solidFill>
                  <a:prstClr val="black"/>
                </a:solidFill>
              </a:rPr>
              <a:t> (first in first out)</a:t>
            </a:r>
          </a:p>
          <a:p>
            <a:pPr marL="0" indent="0">
              <a:buNone/>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Title 1"/>
          <p:cNvSpPr>
            <a:spLocks noGrp="1"/>
          </p:cNvSpPr>
          <p:nvPr>
            <p:ph type="title"/>
          </p:nvPr>
        </p:nvSpPr>
        <p:spPr/>
        <p:txBody>
          <a:bodyPr/>
          <a:lstStyle/>
          <a:p>
            <a:r>
              <a:rPr lang="en-US" b="1" dirty="0"/>
              <a:t>                 Classification of drugs</a:t>
            </a:r>
          </a:p>
        </p:txBody>
      </p:sp>
      <p:sp>
        <p:nvSpPr>
          <p:cNvPr id="1048722" name="Content Placeholder 2"/>
          <p:cNvSpPr>
            <a:spLocks noGrp="1"/>
          </p:cNvSpPr>
          <p:nvPr>
            <p:ph idx="1"/>
          </p:nvPr>
        </p:nvSpPr>
        <p:spPr/>
        <p:txBody>
          <a:bodyPr>
            <a:normAutofit/>
          </a:bodyPr>
          <a:lstStyle/>
          <a:p>
            <a:pPr marL="0" indent="0">
              <a:buNone/>
            </a:pPr>
            <a:r>
              <a:rPr lang="en-US" dirty="0"/>
              <a:t>Classification systems enable us to readily identify the similarities and differences among a large number of medications within or outside a classification.</a:t>
            </a:r>
          </a:p>
          <a:p>
            <a:pPr marL="0" indent="0">
              <a:buNone/>
            </a:pPr>
            <a:r>
              <a:rPr lang="en-US" dirty="0"/>
              <a:t>Drugs can be classified according to;</a:t>
            </a:r>
          </a:p>
          <a:p>
            <a:pPr marL="514350" indent="-514350">
              <a:buFont typeface="+mj-lt"/>
              <a:buAutoNum type="arabicPeriod"/>
            </a:pPr>
            <a:r>
              <a:rPr lang="en-US" b="1" dirty="0"/>
              <a:t>Body systems as follows;</a:t>
            </a:r>
          </a:p>
          <a:p>
            <a:pPr marL="0" indent="0">
              <a:buNone/>
            </a:pPr>
            <a:r>
              <a:rPr lang="en-US" b="1" dirty="0"/>
              <a:t>-</a:t>
            </a:r>
            <a:r>
              <a:rPr lang="en-US" dirty="0"/>
              <a:t>Respiratory  medications</a:t>
            </a:r>
          </a:p>
          <a:p>
            <a:pPr marL="0" indent="0">
              <a:buNone/>
            </a:pPr>
            <a:r>
              <a:rPr lang="en-US" dirty="0"/>
              <a:t>-Cardiovascular system medications</a:t>
            </a:r>
          </a:p>
          <a:p>
            <a:pPr marL="0" indent="0">
              <a:buNone/>
            </a:pPr>
            <a:r>
              <a:rPr lang="en-US" dirty="0"/>
              <a:t>-Nervous system medications</a:t>
            </a:r>
          </a:p>
          <a:p>
            <a:pPr marL="0" indent="0">
              <a:buNone/>
            </a:pPr>
            <a:r>
              <a:rPr lang="en-US" dirty="0"/>
              <a:t>-GIT medications</a:t>
            </a:r>
          </a:p>
          <a:p>
            <a:pPr marL="0" indent="0">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Content Placeholder 2"/>
          <p:cNvSpPr>
            <a:spLocks noGrp="1"/>
          </p:cNvSpPr>
          <p:nvPr>
            <p:ph idx="1"/>
          </p:nvPr>
        </p:nvSpPr>
        <p:spPr/>
        <p:txBody>
          <a:bodyPr>
            <a:normAutofit/>
          </a:bodyPr>
          <a:lstStyle/>
          <a:p>
            <a:pPr marL="514350" indent="-514350">
              <a:buFont typeface="+mj-lt"/>
              <a:buAutoNum type="arabicPeriod"/>
            </a:pPr>
            <a:r>
              <a:rPr lang="en-US" b="1" dirty="0"/>
              <a:t>Their functions or use e.g.</a:t>
            </a:r>
          </a:p>
          <a:p>
            <a:pPr marL="0" indent="0">
              <a:buNone/>
            </a:pPr>
            <a:r>
              <a:rPr lang="en-US" dirty="0"/>
              <a:t>-antidepressant</a:t>
            </a:r>
          </a:p>
          <a:p>
            <a:pPr marL="0" indent="0">
              <a:buNone/>
            </a:pPr>
            <a:r>
              <a:rPr lang="en-US" dirty="0"/>
              <a:t>-diuretics</a:t>
            </a:r>
          </a:p>
          <a:p>
            <a:pPr marL="0" indent="0">
              <a:buNone/>
            </a:pPr>
            <a:r>
              <a:rPr lang="en-US" dirty="0"/>
              <a:t>-analgesics</a:t>
            </a:r>
          </a:p>
          <a:p>
            <a:pPr marL="0" indent="0">
              <a:buNone/>
            </a:pPr>
            <a:r>
              <a:rPr lang="en-US" dirty="0"/>
              <a:t>-antibiotics</a:t>
            </a:r>
          </a:p>
          <a:p>
            <a:pPr marL="0" indent="0">
              <a:buNone/>
            </a:pPr>
            <a:r>
              <a:rPr lang="en-US" dirty="0"/>
              <a:t>3.</a:t>
            </a:r>
            <a:r>
              <a:rPr lang="en-US" b="1" dirty="0"/>
              <a:t>Their chemical make up</a:t>
            </a:r>
          </a:p>
          <a:p>
            <a:pPr marL="0" indent="0">
              <a:buNone/>
            </a:pPr>
            <a:r>
              <a:rPr lang="en-US" b="1" dirty="0"/>
              <a:t>-</a:t>
            </a:r>
            <a:r>
              <a:rPr lang="en-US" dirty="0"/>
              <a:t>estrogens</a:t>
            </a:r>
          </a:p>
          <a:p>
            <a:pPr marL="0" indent="0">
              <a:buNone/>
            </a:pPr>
            <a:r>
              <a:rPr lang="en-US" b="1" dirty="0"/>
              <a:t>-</a:t>
            </a:r>
            <a:r>
              <a:rPr lang="en-US" dirty="0"/>
              <a:t>opioids</a:t>
            </a:r>
          </a:p>
          <a:p>
            <a:pPr marL="0" indent="0">
              <a:buNone/>
            </a:pPr>
            <a:endParaRPr lang="en-US" b="1"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Title 1"/>
          <p:cNvSpPr>
            <a:spLocks noGrp="1"/>
          </p:cNvSpPr>
          <p:nvPr>
            <p:ph type="title"/>
          </p:nvPr>
        </p:nvSpPr>
        <p:spPr/>
        <p:txBody>
          <a:bodyPr/>
          <a:lstStyle/>
          <a:p>
            <a:r>
              <a:rPr lang="en-US" dirty="0"/>
              <a:t>             antibiotics/anti- infective agents</a:t>
            </a:r>
          </a:p>
        </p:txBody>
      </p:sp>
      <p:sp>
        <p:nvSpPr>
          <p:cNvPr id="1048725" name="Content Placeholder 2"/>
          <p:cNvSpPr>
            <a:spLocks noGrp="1"/>
          </p:cNvSpPr>
          <p:nvPr>
            <p:ph idx="1"/>
          </p:nvPr>
        </p:nvSpPr>
        <p:spPr/>
        <p:txBody>
          <a:bodyPr>
            <a:normAutofit/>
          </a:bodyPr>
          <a:lstStyle/>
          <a:p>
            <a:pPr>
              <a:spcBef>
                <a:spcPts val="1200"/>
              </a:spcBef>
              <a:spcAft>
                <a:spcPts val="200"/>
              </a:spcAft>
              <a:buClr>
                <a:srgbClr val="E48312"/>
              </a:buClr>
              <a:buSzPct val="100000"/>
            </a:pPr>
            <a:r>
              <a:rPr lang="en-US" sz="3200" dirty="0">
                <a:solidFill>
                  <a:srgbClr val="000000">
                    <a:lumMod val="75000"/>
                    <a:lumOff val="25000"/>
                  </a:srgbClr>
                </a:solidFill>
              </a:rPr>
              <a:t>Antibiotics are among the most commonly used and misused of all drugs. </a:t>
            </a:r>
          </a:p>
          <a:p>
            <a:pPr>
              <a:spcBef>
                <a:spcPts val="1200"/>
              </a:spcBef>
              <a:spcAft>
                <a:spcPts val="200"/>
              </a:spcAft>
              <a:buClr>
                <a:srgbClr val="E48312"/>
              </a:buClr>
              <a:buSzPct val="100000"/>
            </a:pPr>
            <a:r>
              <a:rPr lang="en-US" sz="3200" dirty="0">
                <a:solidFill>
                  <a:srgbClr val="000000">
                    <a:lumMod val="75000"/>
                    <a:lumOff val="25000"/>
                  </a:srgbClr>
                </a:solidFill>
              </a:rPr>
              <a:t> The inevitable consequence of their widespread use has been the emergence of </a:t>
            </a:r>
            <a:r>
              <a:rPr lang="en-US" sz="3200" b="1" dirty="0">
                <a:solidFill>
                  <a:srgbClr val="000000">
                    <a:lumMod val="75000"/>
                    <a:lumOff val="25000"/>
                  </a:srgbClr>
                </a:solidFill>
              </a:rPr>
              <a:t>antibiotic-resistance pathogens.</a:t>
            </a:r>
          </a:p>
          <a:p>
            <a:pPr>
              <a:spcBef>
                <a:spcPts val="1200"/>
              </a:spcBef>
              <a:spcAft>
                <a:spcPts val="200"/>
              </a:spcAft>
              <a:buClr>
                <a:srgbClr val="E48312"/>
              </a:buClr>
              <a:buSzPct val="100000"/>
            </a:pPr>
            <a:r>
              <a:rPr lang="en-US" sz="3200" dirty="0">
                <a:solidFill>
                  <a:srgbClr val="000000">
                    <a:lumMod val="75000"/>
                    <a:lumOff val="25000"/>
                  </a:srgbClr>
                </a:solidFill>
              </a:rPr>
              <a:t>    There different groups of antibacterial agents based on molecular structure and members of each group have a comparable pharmacokinetic and pharmacodynamics.</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6" name="Title 1"/>
          <p:cNvSpPr>
            <a:spLocks noGrp="1"/>
          </p:cNvSpPr>
          <p:nvPr>
            <p:ph type="title"/>
          </p:nvPr>
        </p:nvSpPr>
        <p:spPr/>
        <p:txBody>
          <a:bodyPr>
            <a:normAutofit/>
          </a:bodyPr>
          <a:lstStyle/>
          <a:p>
            <a:r>
              <a:rPr lang="en-US" sz="4800" b="1" spc="-50" dirty="0">
                <a:solidFill>
                  <a:srgbClr val="000000">
                    <a:lumMod val="75000"/>
                    <a:lumOff val="25000"/>
                  </a:srgbClr>
                </a:solidFill>
              </a:rPr>
              <a:t>Classification of antibiotics</a:t>
            </a:r>
            <a:endParaRPr lang="en-US" b="1" dirty="0"/>
          </a:p>
        </p:txBody>
      </p:sp>
      <p:sp>
        <p:nvSpPr>
          <p:cNvPr id="1048727" name="Content Placeholder 2"/>
          <p:cNvSpPr>
            <a:spLocks noGrp="1"/>
          </p:cNvSpPr>
          <p:nvPr>
            <p:ph idx="1"/>
          </p:nvPr>
        </p:nvSpPr>
        <p:spPr/>
        <p:txBody>
          <a:bodyPr>
            <a:normAutofit fontScale="95000"/>
          </a:bodyPr>
          <a:lstStyle/>
          <a:p>
            <a:pPr>
              <a:spcBef>
                <a:spcPts val="1200"/>
              </a:spcBef>
              <a:spcAft>
                <a:spcPts val="200"/>
              </a:spcAft>
              <a:buClr>
                <a:srgbClr val="E48312"/>
              </a:buClr>
              <a:buSzPct val="100000"/>
            </a:pPr>
            <a:r>
              <a:rPr lang="en-US" sz="2000" dirty="0">
                <a:solidFill>
                  <a:srgbClr val="000000">
                    <a:lumMod val="75000"/>
                    <a:lumOff val="25000"/>
                  </a:srgbClr>
                </a:solidFill>
              </a:rPr>
              <a:t>Beta- lactam antibiotics</a:t>
            </a:r>
          </a:p>
          <a:p>
            <a:pPr>
              <a:spcBef>
                <a:spcPts val="1200"/>
              </a:spcBef>
              <a:spcAft>
                <a:spcPts val="200"/>
              </a:spcAft>
              <a:buClr>
                <a:srgbClr val="E48312"/>
              </a:buClr>
              <a:buSzPct val="100000"/>
            </a:pPr>
            <a:r>
              <a:rPr lang="en-US" sz="2000" dirty="0">
                <a:solidFill>
                  <a:srgbClr val="000000">
                    <a:lumMod val="75000"/>
                    <a:lumOff val="25000"/>
                  </a:srgbClr>
                </a:solidFill>
              </a:rPr>
              <a:t>tetracycline</a:t>
            </a:r>
          </a:p>
          <a:p>
            <a:pPr>
              <a:spcBef>
                <a:spcPts val="1200"/>
              </a:spcBef>
              <a:spcAft>
                <a:spcPts val="200"/>
              </a:spcAft>
              <a:buClr>
                <a:srgbClr val="E48312"/>
              </a:buClr>
              <a:buSzPct val="100000"/>
            </a:pPr>
            <a:r>
              <a:rPr lang="en-US" sz="2000" dirty="0">
                <a:solidFill>
                  <a:srgbClr val="000000">
                    <a:lumMod val="75000"/>
                    <a:lumOff val="25000"/>
                  </a:srgbClr>
                </a:solidFill>
              </a:rPr>
              <a:t>Aminoglycoside</a:t>
            </a:r>
          </a:p>
          <a:p>
            <a:pPr>
              <a:spcBef>
                <a:spcPts val="1200"/>
              </a:spcBef>
              <a:spcAft>
                <a:spcPts val="200"/>
              </a:spcAft>
              <a:buClr>
                <a:srgbClr val="E48312"/>
              </a:buClr>
              <a:buSzPct val="100000"/>
            </a:pPr>
            <a:r>
              <a:rPr lang="en-US" sz="2000" dirty="0">
                <a:solidFill>
                  <a:srgbClr val="000000">
                    <a:lumMod val="75000"/>
                    <a:lumOff val="25000"/>
                  </a:srgbClr>
                </a:solidFill>
              </a:rPr>
              <a:t>Macrolides</a:t>
            </a:r>
          </a:p>
          <a:p>
            <a:pPr>
              <a:spcBef>
                <a:spcPts val="1200"/>
              </a:spcBef>
              <a:spcAft>
                <a:spcPts val="200"/>
              </a:spcAft>
              <a:buClr>
                <a:srgbClr val="E48312"/>
              </a:buClr>
              <a:buSzPct val="100000"/>
            </a:pPr>
            <a:r>
              <a:rPr lang="en-US" sz="2000" dirty="0">
                <a:solidFill>
                  <a:srgbClr val="000000">
                    <a:lumMod val="75000"/>
                    <a:lumOff val="25000"/>
                  </a:srgbClr>
                </a:solidFill>
              </a:rPr>
              <a:t>Quinolones</a:t>
            </a:r>
          </a:p>
          <a:p>
            <a:pPr>
              <a:spcBef>
                <a:spcPts val="1200"/>
              </a:spcBef>
              <a:spcAft>
                <a:spcPts val="200"/>
              </a:spcAft>
              <a:buClr>
                <a:srgbClr val="E48312"/>
              </a:buClr>
              <a:buSzPct val="100000"/>
            </a:pPr>
            <a:r>
              <a:rPr lang="en-US" sz="2000" dirty="0">
                <a:solidFill>
                  <a:srgbClr val="000000">
                    <a:lumMod val="75000"/>
                    <a:lumOff val="25000"/>
                  </a:srgbClr>
                </a:solidFill>
              </a:rPr>
              <a:t>Azoles</a:t>
            </a:r>
          </a:p>
          <a:p>
            <a:pPr>
              <a:spcBef>
                <a:spcPts val="1200"/>
              </a:spcBef>
              <a:spcAft>
                <a:spcPts val="200"/>
              </a:spcAft>
              <a:buClr>
                <a:srgbClr val="E48312"/>
              </a:buClr>
              <a:buSzPct val="100000"/>
            </a:pPr>
            <a:r>
              <a:rPr lang="en-US" sz="2000" dirty="0">
                <a:solidFill>
                  <a:srgbClr val="000000">
                    <a:lumMod val="75000"/>
                    <a:lumOff val="25000"/>
                  </a:srgbClr>
                </a:solidFill>
              </a:rPr>
              <a:t>Antimycobacterial </a:t>
            </a:r>
          </a:p>
          <a:p>
            <a:pPr>
              <a:spcBef>
                <a:spcPts val="1200"/>
              </a:spcBef>
              <a:spcAft>
                <a:spcPts val="200"/>
              </a:spcAft>
              <a:buClr>
                <a:srgbClr val="E48312"/>
              </a:buClr>
              <a:buSzPct val="100000"/>
            </a:pPr>
            <a:r>
              <a:rPr lang="en-US" sz="2000" dirty="0">
                <a:solidFill>
                  <a:srgbClr val="000000">
                    <a:lumMod val="75000"/>
                    <a:lumOff val="25000"/>
                  </a:srgbClr>
                </a:solidFill>
              </a:rPr>
              <a:t>Sulphonemides</a:t>
            </a:r>
          </a:p>
          <a:p>
            <a:pPr>
              <a:spcBef>
                <a:spcPts val="1200"/>
              </a:spcBef>
              <a:spcAft>
                <a:spcPts val="200"/>
              </a:spcAft>
              <a:buClr>
                <a:srgbClr val="E48312"/>
              </a:buClr>
              <a:buSzPct val="100000"/>
            </a:pPr>
            <a:r>
              <a:rPr lang="en-US" sz="2000" dirty="0">
                <a:solidFill>
                  <a:srgbClr val="000000">
                    <a:lumMod val="75000"/>
                    <a:lumOff val="25000"/>
                  </a:srgbClr>
                </a:solidFill>
              </a:rPr>
              <a:t> lincosamides</a:t>
            </a:r>
          </a:p>
          <a:p>
            <a:pPr>
              <a:spcBef>
                <a:spcPts val="1200"/>
              </a:spcBef>
              <a:spcAft>
                <a:spcPts val="200"/>
              </a:spcAft>
              <a:buClr>
                <a:srgbClr val="E48312"/>
              </a:buClr>
              <a:buSzPct val="100000"/>
            </a:pPr>
            <a:r>
              <a:rPr lang="en-US" sz="2000" dirty="0">
                <a:solidFill>
                  <a:srgbClr val="000000">
                    <a:lumMod val="75000"/>
                    <a:lumOff val="25000"/>
                  </a:srgbClr>
                </a:solidFill>
              </a:rPr>
              <a:t>Unclassified antibiotics like chloramphenicol, spectinomycin and vancomycin</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8" name="Title 1"/>
          <p:cNvSpPr>
            <a:spLocks noGrp="1"/>
          </p:cNvSpPr>
          <p:nvPr>
            <p:ph type="title"/>
          </p:nvPr>
        </p:nvSpPr>
        <p:spPr/>
        <p:txBody>
          <a:bodyPr/>
          <a:lstStyle/>
          <a:p>
            <a:r>
              <a:rPr lang="en-US" sz="4800" b="1" spc="-50" dirty="0">
                <a:solidFill>
                  <a:srgbClr val="000000">
                    <a:lumMod val="75000"/>
                    <a:lumOff val="25000"/>
                  </a:srgbClr>
                </a:solidFill>
              </a:rPr>
              <a:t>Beta –lactam antibiotics</a:t>
            </a:r>
            <a:endParaRPr lang="en-US" b="1" dirty="0"/>
          </a:p>
        </p:txBody>
      </p:sp>
      <p:sp>
        <p:nvSpPr>
          <p:cNvPr id="1048729" name="Content Placeholder 2"/>
          <p:cNvSpPr>
            <a:spLocks noGrp="1"/>
          </p:cNvSpPr>
          <p:nvPr>
            <p:ph idx="1"/>
          </p:nvPr>
        </p:nvSpPr>
        <p:spPr/>
        <p:txBody>
          <a:bodyPr>
            <a:normAutofit/>
          </a:bodyPr>
          <a:lstStyle/>
          <a:p>
            <a:pPr marL="91440" lvl="0" indent="-91440">
              <a:spcBef>
                <a:spcPts val="1200"/>
              </a:spcBef>
              <a:spcAft>
                <a:spcPts val="200"/>
              </a:spcAft>
              <a:buClr>
                <a:srgbClr val="E48312"/>
              </a:buClr>
              <a:buSzPct val="100000"/>
              <a:buFont typeface="Calibri" panose="020F0502020204030204" pitchFamily="34" charset="0"/>
              <a:buChar char=" "/>
            </a:pPr>
            <a:r>
              <a:rPr lang="en-US" dirty="0">
                <a:solidFill>
                  <a:srgbClr val="000000">
                    <a:lumMod val="75000"/>
                    <a:lumOff val="25000"/>
                  </a:srgbClr>
                </a:solidFill>
              </a:rPr>
              <a:t>All beta –lactam compounds ,so named because of their unique four membered lactam ring as a basic chemical structure. </a:t>
            </a:r>
          </a:p>
          <a:p>
            <a:pPr marL="91440" lvl="0" indent="-91440">
              <a:spcBef>
                <a:spcPts val="1200"/>
              </a:spcBef>
              <a:spcAft>
                <a:spcPts val="200"/>
              </a:spcAft>
              <a:buClr>
                <a:srgbClr val="E48312"/>
              </a:buClr>
              <a:buSzPct val="100000"/>
              <a:buFont typeface="Calibri" panose="020F0502020204030204" pitchFamily="34" charset="0"/>
              <a:buChar char=" "/>
            </a:pPr>
            <a:r>
              <a:rPr lang="en-US" dirty="0">
                <a:solidFill>
                  <a:srgbClr val="000000">
                    <a:lumMod val="75000"/>
                    <a:lumOff val="25000"/>
                  </a:srgbClr>
                </a:solidFill>
              </a:rPr>
              <a:t>They are sub divided in to</a:t>
            </a:r>
          </a:p>
          <a:p>
            <a:pPr>
              <a:spcBef>
                <a:spcPts val="1200"/>
              </a:spcBef>
              <a:spcAft>
                <a:spcPts val="200"/>
              </a:spcAft>
              <a:buClr>
                <a:srgbClr val="E48312"/>
              </a:buClr>
              <a:buSzPct val="100000"/>
            </a:pPr>
            <a:r>
              <a:rPr lang="en-US" dirty="0">
                <a:solidFill>
                  <a:srgbClr val="000000">
                    <a:lumMod val="75000"/>
                    <a:lumOff val="25000"/>
                  </a:srgbClr>
                </a:solidFill>
              </a:rPr>
              <a:t>Penicillin </a:t>
            </a:r>
          </a:p>
          <a:p>
            <a:pPr>
              <a:spcBef>
                <a:spcPts val="1200"/>
              </a:spcBef>
              <a:spcAft>
                <a:spcPts val="200"/>
              </a:spcAft>
              <a:buClr>
                <a:srgbClr val="E48312"/>
              </a:buClr>
              <a:buSzPct val="100000"/>
            </a:pPr>
            <a:r>
              <a:rPr lang="en-US" dirty="0">
                <a:solidFill>
                  <a:srgbClr val="000000">
                    <a:lumMod val="75000"/>
                    <a:lumOff val="25000"/>
                  </a:srgbClr>
                </a:solidFill>
              </a:rPr>
              <a:t>Cephalosporins </a:t>
            </a:r>
          </a:p>
          <a:p>
            <a:pPr>
              <a:spcBef>
                <a:spcPts val="1200"/>
              </a:spcBef>
              <a:spcAft>
                <a:spcPts val="200"/>
              </a:spcAft>
              <a:buClr>
                <a:srgbClr val="E48312"/>
              </a:buClr>
              <a:buSzPct val="100000"/>
            </a:pPr>
            <a:r>
              <a:rPr lang="en-US" dirty="0">
                <a:solidFill>
                  <a:srgbClr val="000000">
                    <a:lumMod val="75000"/>
                    <a:lumOff val="25000"/>
                  </a:srgbClr>
                </a:solidFill>
              </a:rPr>
              <a:t>Others e.g. carbapenems and monobactams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Title 1"/>
          <p:cNvSpPr>
            <a:spLocks noGrp="1"/>
          </p:cNvSpPr>
          <p:nvPr>
            <p:ph type="title"/>
          </p:nvPr>
        </p:nvSpPr>
        <p:spPr/>
        <p:txBody>
          <a:bodyPr/>
          <a:lstStyle/>
          <a:p>
            <a:r>
              <a:rPr lang="en-US" dirty="0"/>
              <a:t>                                </a:t>
            </a:r>
            <a:r>
              <a:rPr lang="en-US" b="1" dirty="0"/>
              <a:t>penicillins</a:t>
            </a:r>
          </a:p>
        </p:txBody>
      </p:sp>
      <p:sp>
        <p:nvSpPr>
          <p:cNvPr id="1048731" name="Content Placeholder 2"/>
          <p:cNvSpPr>
            <a:spLocks noGrp="1"/>
          </p:cNvSpPr>
          <p:nvPr>
            <p:ph idx="1"/>
          </p:nvPr>
        </p:nvSpPr>
        <p:spPr/>
        <p:txBody>
          <a:bodyPr>
            <a:normAutofit fontScale="92857"/>
          </a:bodyPr>
          <a:lstStyle/>
          <a:p>
            <a:pPr marL="91440" lvl="0" indent="-91440">
              <a:spcBef>
                <a:spcPts val="1200"/>
              </a:spcBef>
              <a:spcAft>
                <a:spcPts val="200"/>
              </a:spcAft>
              <a:buClr>
                <a:srgbClr val="E48312"/>
              </a:buClr>
              <a:buSzPct val="100000"/>
              <a:buFont typeface="Calibri" panose="020F0502020204030204" pitchFamily="34" charset="0"/>
              <a:buChar char=" "/>
            </a:pPr>
            <a:r>
              <a:rPr lang="en-US" sz="4000" b="1" dirty="0">
                <a:solidFill>
                  <a:srgbClr val="000000">
                    <a:lumMod val="75000"/>
                    <a:lumOff val="25000"/>
                  </a:srgbClr>
                </a:solidFill>
              </a:rPr>
              <a:t>Classification of penicillins</a:t>
            </a:r>
          </a:p>
          <a:p>
            <a:pPr lvl="0">
              <a:spcBef>
                <a:spcPts val="1200"/>
              </a:spcBef>
              <a:spcAft>
                <a:spcPts val="200"/>
              </a:spcAft>
              <a:buClr>
                <a:srgbClr val="E48312"/>
              </a:buClr>
              <a:buSzPct val="100000"/>
            </a:pPr>
            <a:r>
              <a:rPr lang="en-US" b="1" dirty="0">
                <a:solidFill>
                  <a:srgbClr val="000000">
                    <a:lumMod val="75000"/>
                    <a:lumOff val="25000"/>
                  </a:srgbClr>
                </a:solidFill>
              </a:rPr>
              <a:t>Narrow spectrum </a:t>
            </a:r>
            <a:r>
              <a:rPr lang="en-US" dirty="0">
                <a:solidFill>
                  <a:srgbClr val="000000">
                    <a:lumMod val="75000"/>
                    <a:lumOff val="25000"/>
                  </a:srgbClr>
                </a:solidFill>
              </a:rPr>
              <a:t>e.g. benzyl penicillin, phenoxy methyl penicillin, penethicillin.</a:t>
            </a:r>
          </a:p>
          <a:p>
            <a:pPr lvl="0">
              <a:spcBef>
                <a:spcPts val="1200"/>
              </a:spcBef>
              <a:spcAft>
                <a:spcPts val="200"/>
              </a:spcAft>
              <a:buClr>
                <a:srgbClr val="E48312"/>
              </a:buClr>
              <a:buSzPct val="100000"/>
            </a:pPr>
            <a:r>
              <a:rPr lang="en-US" b="1" dirty="0">
                <a:solidFill>
                  <a:srgbClr val="000000">
                    <a:lumMod val="75000"/>
                    <a:lumOff val="25000"/>
                  </a:srgbClr>
                </a:solidFill>
              </a:rPr>
              <a:t>Antistaphylococcal penicillin </a:t>
            </a:r>
            <a:r>
              <a:rPr lang="en-US" dirty="0">
                <a:solidFill>
                  <a:srgbClr val="000000">
                    <a:lumMod val="75000"/>
                    <a:lumOff val="25000"/>
                  </a:srgbClr>
                </a:solidFill>
              </a:rPr>
              <a:t>also called beta-lactamase resistant penicillin, or penicillinase resistant penicillin's e.g. nafcillin, cloxacillin, flucloxacillin, methicillin.</a:t>
            </a:r>
          </a:p>
          <a:p>
            <a:pPr lvl="0">
              <a:spcBef>
                <a:spcPts val="1200"/>
              </a:spcBef>
              <a:spcAft>
                <a:spcPts val="200"/>
              </a:spcAft>
              <a:buClr>
                <a:srgbClr val="E48312"/>
              </a:buClr>
              <a:buSzPct val="100000"/>
            </a:pPr>
            <a:r>
              <a:rPr lang="en-US" b="1" dirty="0">
                <a:solidFill>
                  <a:srgbClr val="000000">
                    <a:lumMod val="75000"/>
                    <a:lumOff val="25000"/>
                  </a:srgbClr>
                </a:solidFill>
              </a:rPr>
              <a:t>Broad spectrum penicillin e.g. </a:t>
            </a:r>
            <a:r>
              <a:rPr lang="en-US" dirty="0">
                <a:solidFill>
                  <a:srgbClr val="000000">
                    <a:lumMod val="75000"/>
                    <a:lumOff val="25000"/>
                  </a:srgbClr>
                </a:solidFill>
              </a:rPr>
              <a:t>ampicillin, amoxicillin, bacampicillin</a:t>
            </a:r>
          </a:p>
          <a:p>
            <a:pPr lvl="0">
              <a:spcBef>
                <a:spcPts val="1200"/>
              </a:spcBef>
              <a:spcAft>
                <a:spcPts val="200"/>
              </a:spcAft>
              <a:buClr>
                <a:srgbClr val="E48312"/>
              </a:buClr>
              <a:buSzPct val="100000"/>
            </a:pPr>
            <a:r>
              <a:rPr lang="en-US" b="1" dirty="0">
                <a:solidFill>
                  <a:srgbClr val="000000">
                    <a:lumMod val="75000"/>
                    <a:lumOff val="25000"/>
                  </a:srgbClr>
                </a:solidFill>
              </a:rPr>
              <a:t>Antipseudomonal (extended spectrum penicillin) e.</a:t>
            </a:r>
            <a:r>
              <a:rPr lang="en-US" dirty="0">
                <a:solidFill>
                  <a:srgbClr val="000000">
                    <a:lumMod val="75000"/>
                    <a:lumOff val="25000"/>
                  </a:srgbClr>
                </a:solidFill>
              </a:rPr>
              <a:t>g. carbecillin, carfecillin, ticarcillin, temocillin.</a:t>
            </a:r>
            <a:endParaRPr lang="en-US" dirty="0">
              <a:solidFill>
                <a:prstClr val="black"/>
              </a:solidFill>
            </a:endParaRPr>
          </a:p>
          <a:p>
            <a:pPr marL="0" indent="0">
              <a:buNone/>
            </a:pP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p:txBody>
          <a:bodyPr/>
          <a:lstStyle/>
          <a:p>
            <a:r>
              <a:rPr lang="en-US" b="1" dirty="0"/>
              <a:t>Mechanism of action</a:t>
            </a:r>
          </a:p>
        </p:txBody>
      </p:sp>
      <p:sp>
        <p:nvSpPr>
          <p:cNvPr id="1048733" name="Content Placeholder 2"/>
          <p:cNvSpPr>
            <a:spLocks noGrp="1"/>
          </p:cNvSpPr>
          <p:nvPr>
            <p:ph idx="1"/>
          </p:nvPr>
        </p:nvSpPr>
        <p:spPr/>
        <p:txBody>
          <a:bodyPr/>
          <a:lstStyle/>
          <a:p>
            <a:r>
              <a:rPr lang="en-US" dirty="0"/>
              <a:t>All beta lactam anti biotics inhibit bacteria cell wall synthesis.</a:t>
            </a:r>
          </a:p>
          <a:p>
            <a:r>
              <a:rPr lang="en-US" dirty="0"/>
              <a:t>By inactivating enzymes located in the bacteria cell membrane .</a:t>
            </a:r>
          </a:p>
          <a:p>
            <a:r>
              <a:rPr lang="en-US" dirty="0"/>
              <a:t>They are</a:t>
            </a:r>
            <a:r>
              <a:rPr lang="en-US" b="1" dirty="0"/>
              <a:t> bactericidal </a:t>
            </a:r>
            <a:r>
              <a:rPr lang="en-US" dirty="0"/>
              <a:t>agents acting against multiplying bacteria (diving cells) as resting bacteria do not make new cell walls.</a:t>
            </a:r>
          </a:p>
          <a:p>
            <a:pPr marL="0" indent="0">
              <a:buNone/>
            </a:pPr>
            <a:endParaRPr lang="en-US" dirty="0"/>
          </a:p>
          <a:p>
            <a:pPr marL="0" indent="0">
              <a:buNone/>
            </a:pPr>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4" name="Title 1"/>
          <p:cNvSpPr>
            <a:spLocks noGrp="1"/>
          </p:cNvSpPr>
          <p:nvPr>
            <p:ph type="title"/>
          </p:nvPr>
        </p:nvSpPr>
        <p:spPr/>
        <p:txBody>
          <a:bodyPr/>
          <a:lstStyle/>
          <a:p>
            <a:r>
              <a:rPr lang="en-US" b="1" dirty="0"/>
              <a:t>Mechanism  of bacterial resistance</a:t>
            </a:r>
          </a:p>
        </p:txBody>
      </p:sp>
      <p:sp>
        <p:nvSpPr>
          <p:cNvPr id="1048735" name="Content Placeholder 2"/>
          <p:cNvSpPr>
            <a:spLocks noGrp="1"/>
          </p:cNvSpPr>
          <p:nvPr>
            <p:ph idx="1"/>
          </p:nvPr>
        </p:nvSpPr>
        <p:spPr/>
        <p:txBody>
          <a:bodyPr/>
          <a:lstStyle/>
          <a:p>
            <a:pPr marL="0" indent="0">
              <a:buNone/>
            </a:pPr>
            <a:r>
              <a:rPr lang="en-US" dirty="0"/>
              <a:t> general mechanism of bacteria resistance to antibiotics  including beta –lactams are;</a:t>
            </a:r>
          </a:p>
          <a:p>
            <a:pPr marL="514350" indent="-514350">
              <a:buFont typeface="+mj-lt"/>
              <a:buAutoNum type="arabicPeriod"/>
            </a:pPr>
            <a:r>
              <a:rPr lang="en-US" dirty="0"/>
              <a:t>Decreased penetration to the target cells</a:t>
            </a:r>
          </a:p>
          <a:p>
            <a:pPr marL="514350" indent="-514350">
              <a:buFont typeface="+mj-lt"/>
              <a:buAutoNum type="arabicPeriod"/>
            </a:pPr>
            <a:r>
              <a:rPr lang="en-US" dirty="0"/>
              <a:t>Alteration of the target site</a:t>
            </a:r>
          </a:p>
          <a:p>
            <a:pPr marL="514350" indent="-514350">
              <a:buFont typeface="+mj-lt"/>
              <a:buAutoNum type="arabicPeriod"/>
            </a:pPr>
            <a:r>
              <a:rPr lang="en-US" dirty="0"/>
              <a:t>Inactivation of the antibiotics by a bacterial enzyme e.g. beta –lactamase.</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6" name="Title 1"/>
          <p:cNvSpPr>
            <a:spLocks noGrp="1"/>
          </p:cNvSpPr>
          <p:nvPr>
            <p:ph type="title"/>
          </p:nvPr>
        </p:nvSpPr>
        <p:spPr/>
        <p:txBody>
          <a:bodyPr/>
          <a:lstStyle/>
          <a:p>
            <a:r>
              <a:rPr lang="en-US" dirty="0"/>
              <a:t>                      </a:t>
            </a:r>
            <a:r>
              <a:rPr lang="en-US" b="1" dirty="0"/>
              <a:t>pharmacokinetics</a:t>
            </a:r>
          </a:p>
        </p:txBody>
      </p:sp>
      <p:sp>
        <p:nvSpPr>
          <p:cNvPr id="1048737" name="Content Placeholder 2"/>
          <p:cNvSpPr>
            <a:spLocks noGrp="1"/>
          </p:cNvSpPr>
          <p:nvPr>
            <p:ph idx="1"/>
          </p:nvPr>
        </p:nvSpPr>
        <p:spPr/>
        <p:txBody>
          <a:bodyPr>
            <a:normAutofit fontScale="92857"/>
          </a:bodyPr>
          <a:lstStyle/>
          <a:p>
            <a:r>
              <a:rPr lang="en-US" dirty="0"/>
              <a:t>Benzylpenicillin is destroyed by gastric acid hence it is parenterally administered.</a:t>
            </a:r>
          </a:p>
          <a:p>
            <a:r>
              <a:rPr lang="en-US" dirty="0"/>
              <a:t>Phenoxymethylpenicillin can be orally given.</a:t>
            </a:r>
          </a:p>
          <a:p>
            <a:r>
              <a:rPr lang="en-US" b="1" dirty="0"/>
              <a:t>Metabolism </a:t>
            </a:r>
            <a:r>
              <a:rPr lang="en-US" dirty="0"/>
              <a:t>is in the liver.</a:t>
            </a:r>
          </a:p>
          <a:p>
            <a:r>
              <a:rPr lang="en-US" dirty="0"/>
              <a:t>Half life  less than 2hours.</a:t>
            </a:r>
          </a:p>
          <a:p>
            <a:r>
              <a:rPr lang="en-US" dirty="0"/>
              <a:t> poor lipid solubility hence they don’t cross the BBB.</a:t>
            </a:r>
          </a:p>
          <a:p>
            <a:r>
              <a:rPr lang="en-US" b="1" dirty="0"/>
              <a:t> distribution </a:t>
            </a:r>
            <a:r>
              <a:rPr lang="en-US" dirty="0"/>
              <a:t>in body fluids and tissues with a few exception. they are polar hence extracellular concentrations exceed </a:t>
            </a:r>
            <a:r>
              <a:rPr lang="en-US" altLang="en" dirty="0"/>
              <a:t>th</a:t>
            </a:r>
            <a:r>
              <a:rPr lang="en-US" dirty="0"/>
              <a:t>e intracellular.</a:t>
            </a:r>
            <a:endParaRPr lang="zh-CN" altLang="en-US"/>
          </a:p>
          <a:p>
            <a:r>
              <a:rPr lang="en-US" b="1" dirty="0"/>
              <a:t>Elimination</a:t>
            </a:r>
            <a:r>
              <a:rPr lang="en-US" dirty="0"/>
              <a:t> in the kidneys by glomerular filtration and tubular secretion.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dirty="0"/>
              <a:t>    </a:t>
            </a:r>
            <a:r>
              <a:rPr lang="en-US" b="1" dirty="0"/>
              <a:t>drug reactions and interactions</a:t>
            </a:r>
          </a:p>
        </p:txBody>
      </p:sp>
      <p:sp>
        <p:nvSpPr>
          <p:cNvPr id="1048616" name="Content Placeholder 2"/>
          <p:cNvSpPr>
            <a:spLocks noGrp="1"/>
          </p:cNvSpPr>
          <p:nvPr>
            <p:ph idx="1"/>
          </p:nvPr>
        </p:nvSpPr>
        <p:spPr/>
        <p:txBody>
          <a:bodyPr>
            <a:normAutofit fontScale="92500"/>
          </a:bodyPr>
          <a:lstStyle/>
          <a:p>
            <a:pPr marL="0" indent="0">
              <a:buNone/>
            </a:pPr>
            <a:r>
              <a:rPr lang="en-US" dirty="0"/>
              <a:t>Any physiologically active drug has the potential to cause an undesirable reaction that may induce illness in the recipient. These include toxic reaction, side effects, allergic reactions, cumulative reaction, tolerance and dependence and detrimental drug reaction.</a:t>
            </a:r>
          </a:p>
          <a:p>
            <a:r>
              <a:rPr lang="en-US" b="1" dirty="0"/>
              <a:t>Side effects:</a:t>
            </a:r>
            <a:r>
              <a:rPr lang="en-US" dirty="0"/>
              <a:t> these are physiological effects exerted by the chemical that are not related to the desired therapeutic effects. you must therefore be familiar with serious side effect and commonly occurring effects.</a:t>
            </a:r>
          </a:p>
          <a:p>
            <a:r>
              <a:rPr lang="en-US" b="1" dirty="0"/>
              <a:t>Adverse drug reaction: </a:t>
            </a:r>
            <a:r>
              <a:rPr lang="en-US" dirty="0"/>
              <a:t>this an injury occurring by taking medication .It may occur following a single dose or prolonged administration of a drug</a:t>
            </a:r>
            <a:r>
              <a:rPr lang="en-US" b="1" dirty="0"/>
              <a:t>  </a:t>
            </a:r>
            <a:r>
              <a:rPr lang="en-US" dirty="0"/>
              <a:t>or result from a combination of two or more drugs. The study of ADR is known as  </a:t>
            </a:r>
            <a:r>
              <a:rPr lang="en-US" b="1" dirty="0"/>
              <a:t>pharmacovigilance</a:t>
            </a:r>
            <a:r>
              <a:rPr lang="en-US" dirty="0"/>
              <a:t>.</a:t>
            </a:r>
            <a:endParaRPr lang="en-US" b="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Title 1"/>
          <p:cNvSpPr>
            <a:spLocks noGrp="1"/>
          </p:cNvSpPr>
          <p:nvPr>
            <p:ph type="title"/>
          </p:nvPr>
        </p:nvSpPr>
        <p:spPr>
          <a:xfrm>
            <a:off x="838200" y="500062"/>
            <a:ext cx="10515600" cy="1325563"/>
          </a:xfrm>
        </p:spPr>
        <p:txBody>
          <a:bodyPr/>
          <a:lstStyle/>
          <a:p>
            <a:r>
              <a:rPr lang="en-US" b="1" dirty="0"/>
              <a:t>                  Benzyl penicillin G</a:t>
            </a:r>
          </a:p>
        </p:txBody>
      </p:sp>
      <p:sp>
        <p:nvSpPr>
          <p:cNvPr id="1048740" name="Content Placeholder 2"/>
          <p:cNvSpPr>
            <a:spLocks noGrp="1"/>
          </p:cNvSpPr>
          <p:nvPr>
            <p:ph idx="1"/>
          </p:nvPr>
        </p:nvSpPr>
        <p:spPr>
          <a:noFill/>
          <a:ln>
            <a:solidFill>
              <a:srgbClr val="36363D"/>
            </a:solidFill>
            <a:prstDash val="solid"/>
          </a:ln>
        </p:spPr>
        <p:txBody>
          <a:bodyPr/>
          <a:lstStyle/>
          <a:p>
            <a:r>
              <a:rPr lang="en-US" dirty="0"/>
              <a:t>Penicillin G is gastric acid unstable is used where high plasma concentration </a:t>
            </a:r>
            <a:r>
              <a:rPr lang="en-US" altLang="en" dirty="0"/>
              <a:t>are</a:t>
            </a:r>
            <a:r>
              <a:rPr lang="en-US" dirty="0"/>
              <a:t> required.</a:t>
            </a:r>
            <a:endParaRPr lang="zh-CN" altLang="en-US"/>
          </a:p>
          <a:p>
            <a:r>
              <a:rPr lang="en-US" dirty="0"/>
              <a:t>Maximum plasma concentration is reached after 15 minute of administration </a:t>
            </a:r>
          </a:p>
          <a:p>
            <a:r>
              <a:rPr lang="en-US" dirty="0"/>
              <a:t>Half life 0.5 hours hence reasonably spaced doses have to be large to maintain a therapeutic concentration high doses can be maintained by use of probenecid.</a:t>
            </a:r>
          </a:p>
          <a:p>
            <a:pPr marL="0" indent="0">
              <a:buNone/>
            </a:pPr>
            <a:endParaRPr lang="en-US" sz="4000" b="1"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Title 1"/>
          <p:cNvSpPr>
            <a:spLocks noGrp="1"/>
          </p:cNvSpPr>
          <p:nvPr>
            <p:ph type="title"/>
          </p:nvPr>
        </p:nvSpPr>
        <p:spPr>
          <a:xfrm>
            <a:off x="838200" y="376414"/>
            <a:ext cx="10515600" cy="1325563"/>
          </a:xfrm>
        </p:spPr>
        <p:txBody>
          <a:bodyPr/>
          <a:lstStyle/>
          <a:p>
            <a:r>
              <a:rPr lang="en-US" b="1" dirty="0"/>
              <a:t>Indication for penicillin G</a:t>
            </a:r>
          </a:p>
        </p:txBody>
      </p:sp>
      <p:sp>
        <p:nvSpPr>
          <p:cNvPr id="1048742" name="Content Placeholder 2"/>
          <p:cNvSpPr>
            <a:spLocks noGrp="1"/>
          </p:cNvSpPr>
          <p:nvPr>
            <p:ph idx="1"/>
          </p:nvPr>
        </p:nvSpPr>
        <p:spPr/>
        <p:txBody>
          <a:bodyPr>
            <a:normAutofit fontScale="96429"/>
          </a:bodyPr>
          <a:lstStyle/>
          <a:p>
            <a:pPr marL="0" indent="0">
              <a:buNone/>
            </a:pPr>
            <a:r>
              <a:rPr lang="en-US" dirty="0"/>
              <a:t>It is generally active against gram positive and gram negative cocci, hence indicated for treatment of conditions such as;</a:t>
            </a:r>
          </a:p>
          <a:p>
            <a:r>
              <a:rPr lang="en-US" dirty="0"/>
              <a:t>Otitis media </a:t>
            </a:r>
          </a:p>
          <a:p>
            <a:r>
              <a:rPr lang="en-US" dirty="0"/>
              <a:t>Gonococcus infection</a:t>
            </a:r>
          </a:p>
          <a:p>
            <a:r>
              <a:rPr lang="en-US" dirty="0"/>
              <a:t>Throat infections</a:t>
            </a:r>
          </a:p>
          <a:p>
            <a:r>
              <a:rPr lang="en-US" dirty="0"/>
              <a:t>Streptococcal endocarditis</a:t>
            </a:r>
          </a:p>
          <a:p>
            <a:r>
              <a:rPr lang="en-US" dirty="0"/>
              <a:t>Meningococcal meningitis</a:t>
            </a:r>
          </a:p>
          <a:p>
            <a:r>
              <a:rPr lang="en-US" dirty="0"/>
              <a:t>Pneumonia meningitis</a:t>
            </a:r>
          </a:p>
          <a:p>
            <a:r>
              <a:rPr lang="en-US" dirty="0"/>
              <a:t>actinomycosis</a:t>
            </a:r>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3" name="Title 1"/>
          <p:cNvSpPr>
            <a:spLocks noGrp="1"/>
          </p:cNvSpPr>
          <p:nvPr>
            <p:ph type="title"/>
          </p:nvPr>
        </p:nvSpPr>
        <p:spPr/>
        <p:txBody>
          <a:bodyPr/>
          <a:lstStyle/>
          <a:p>
            <a:r>
              <a:rPr lang="en-US" b="1" dirty="0"/>
              <a:t>                       cloxacillin</a:t>
            </a:r>
          </a:p>
        </p:txBody>
      </p:sp>
      <p:sp>
        <p:nvSpPr>
          <p:cNvPr id="1048744" name="Content Placeholder 2"/>
          <p:cNvSpPr>
            <a:spLocks noGrp="1"/>
          </p:cNvSpPr>
          <p:nvPr>
            <p:ph idx="1"/>
          </p:nvPr>
        </p:nvSpPr>
        <p:spPr/>
        <p:txBody>
          <a:bodyPr>
            <a:normAutofit fontScale="96429"/>
          </a:bodyPr>
          <a:lstStyle/>
          <a:p>
            <a:r>
              <a:rPr lang="en-US" dirty="0"/>
              <a:t> half live is 30 minutes</a:t>
            </a:r>
          </a:p>
          <a:p>
            <a:pPr marL="0" indent="0">
              <a:buNone/>
            </a:pPr>
            <a:r>
              <a:rPr lang="en-US" b="1" dirty="0"/>
              <a:t> </a:t>
            </a:r>
            <a:r>
              <a:rPr lang="en-US" sz="4000" b="1" dirty="0"/>
              <a:t>indication </a:t>
            </a:r>
            <a:r>
              <a:rPr lang="en-US" dirty="0"/>
              <a:t>for infections due to penicillinase (enzyme against penicillin) producing staphylococci especially skin infections and soft tissue infections e.g. </a:t>
            </a:r>
            <a:r>
              <a:rPr lang="en-US" b="1" dirty="0"/>
              <a:t>cellulitis, otitis externa, impetigo</a:t>
            </a:r>
            <a:endParaRPr lang="en-US" sz="4000" b="1" dirty="0"/>
          </a:p>
          <a:p>
            <a:pPr marL="0" indent="0">
              <a:buNone/>
            </a:pPr>
            <a:r>
              <a:rPr lang="en-US" b="1" dirty="0"/>
              <a:t>Dosage; </a:t>
            </a:r>
            <a:r>
              <a:rPr lang="en-US" dirty="0"/>
              <a:t>Adults by oral 500mg every 6 hours at least 30 minutes before meals because food decreases absorption.</a:t>
            </a:r>
          </a:p>
          <a:p>
            <a:pPr marL="0" indent="0">
              <a:buNone/>
            </a:pPr>
            <a:r>
              <a:rPr lang="en-US" dirty="0"/>
              <a:t>IM 250mg every 4-6 hours.</a:t>
            </a:r>
          </a:p>
          <a:p>
            <a:pPr marL="0" indent="0">
              <a:buNone/>
            </a:pPr>
            <a:r>
              <a:rPr lang="en-US" dirty="0"/>
              <a:t>IV injection or infusion 500mg every 4-6 hours .</a:t>
            </a:r>
          </a:p>
          <a:p>
            <a:pPr marL="0" indent="0">
              <a:buNone/>
            </a:pPr>
            <a:r>
              <a:rPr lang="en-US" dirty="0"/>
              <a:t>The dose may be increased in severe infections. </a:t>
            </a:r>
          </a:p>
          <a:p>
            <a:pPr marL="0" indent="0">
              <a:buNone/>
            </a:pP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5" name="Content Placeholder 2"/>
          <p:cNvSpPr>
            <a:spLocks noGrp="1"/>
          </p:cNvSpPr>
          <p:nvPr>
            <p:ph idx="1"/>
          </p:nvPr>
        </p:nvSpPr>
        <p:spPr/>
        <p:txBody>
          <a:bodyPr/>
          <a:lstStyle/>
          <a:p>
            <a:r>
              <a:rPr lang="en-US" dirty="0"/>
              <a:t> A child less than 2 years should get ¼ of adult dose.</a:t>
            </a:r>
          </a:p>
          <a:p>
            <a:r>
              <a:rPr lang="en-US" dirty="0"/>
              <a:t>Children  2-10 years should receive  ½ of adult dose.</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Title 1"/>
          <p:cNvSpPr>
            <a:spLocks noGrp="1"/>
          </p:cNvSpPr>
          <p:nvPr>
            <p:ph type="title"/>
          </p:nvPr>
        </p:nvSpPr>
        <p:spPr/>
        <p:txBody>
          <a:bodyPr/>
          <a:lstStyle/>
          <a:p>
            <a:r>
              <a:rPr lang="en-US" dirty="0"/>
              <a:t>                               Ampicillin</a:t>
            </a:r>
          </a:p>
        </p:txBody>
      </p:sp>
      <p:sp>
        <p:nvSpPr>
          <p:cNvPr id="1048747" name="Content Placeholder 2"/>
          <p:cNvSpPr>
            <a:spLocks noGrp="1"/>
          </p:cNvSpPr>
          <p:nvPr>
            <p:ph idx="1"/>
          </p:nvPr>
        </p:nvSpPr>
        <p:spPr/>
        <p:txBody>
          <a:bodyPr/>
          <a:lstStyle/>
          <a:p>
            <a:r>
              <a:rPr lang="en-US" dirty="0"/>
              <a:t>Is gastric stable, it is moderately 50 % absorbed orally  as food interferes with absorption..</a:t>
            </a:r>
          </a:p>
          <a:p>
            <a:r>
              <a:rPr lang="en-US" dirty="0"/>
              <a:t>The drug is concentrated in the bile and it under goes enteral hepatic recycling.</a:t>
            </a:r>
          </a:p>
          <a:p>
            <a:r>
              <a:rPr lang="en-US" dirty="0"/>
              <a:t>Excretion is through the kidneys 1/3 of the administered drug appears unchanged in urine.</a:t>
            </a:r>
          </a:p>
          <a:p>
            <a:r>
              <a:rPr lang="en-US" dirty="0"/>
              <a:t>Almost all staphylococcus aureus ,50% of E.coli, and 50% of haemophilus influenza are now resistant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8" name="Title 1"/>
          <p:cNvSpPr>
            <a:spLocks noGrp="1"/>
          </p:cNvSpPr>
          <p:nvPr>
            <p:ph type="title"/>
          </p:nvPr>
        </p:nvSpPr>
        <p:spPr/>
        <p:txBody>
          <a:bodyPr/>
          <a:lstStyle/>
          <a:p>
            <a:r>
              <a:rPr lang="en-US" b="1" dirty="0"/>
              <a:t>                                                                                       Indications                    </a:t>
            </a:r>
          </a:p>
        </p:txBody>
      </p:sp>
      <p:sp>
        <p:nvSpPr>
          <p:cNvPr id="1048749" name="Content Placeholder 2"/>
          <p:cNvSpPr>
            <a:spLocks noGrp="1"/>
          </p:cNvSpPr>
          <p:nvPr>
            <p:ph idx="1"/>
          </p:nvPr>
        </p:nvSpPr>
        <p:spPr/>
        <p:txBody>
          <a:bodyPr>
            <a:normAutofit/>
          </a:bodyPr>
          <a:lstStyle/>
          <a:p>
            <a:r>
              <a:rPr lang="en-US" dirty="0"/>
              <a:t>Urinary tract infections.</a:t>
            </a:r>
          </a:p>
          <a:p>
            <a:r>
              <a:rPr lang="en-US" dirty="0"/>
              <a:t>Sinusitis .</a:t>
            </a:r>
          </a:p>
          <a:p>
            <a:r>
              <a:rPr lang="en-US" dirty="0"/>
              <a:t>Chronic bronchitis.</a:t>
            </a:r>
          </a:p>
          <a:p>
            <a:r>
              <a:rPr lang="en-US" dirty="0"/>
              <a:t>Invasive salmonellosis gonorrhea</a:t>
            </a:r>
          </a:p>
          <a:p>
            <a:pPr marL="0" indent="0">
              <a:buNone/>
            </a:pPr>
            <a:r>
              <a:rPr lang="en-US" sz="4000" b="1" dirty="0"/>
              <a:t>Side effects</a:t>
            </a:r>
          </a:p>
          <a:p>
            <a:pPr marL="0" indent="0">
              <a:buNone/>
            </a:pPr>
            <a:r>
              <a:rPr lang="en-US" dirty="0"/>
              <a:t>Diarrhea is quiet common, nausea</a:t>
            </a:r>
          </a:p>
          <a:p>
            <a:pPr marL="0" indent="0">
              <a:buNone/>
            </a:pPr>
            <a:r>
              <a:rPr lang="en-US" dirty="0"/>
              <a:t>Macular rashes resembling measles/rubella – discontinue treatment</a:t>
            </a:r>
          </a:p>
          <a:p>
            <a:pPr marL="0" indent="0">
              <a:buNone/>
            </a:pPr>
            <a:endParaRPr lang="en-US" dirty="0"/>
          </a:p>
          <a:p>
            <a:pPr marL="0" indent="0">
              <a:buNone/>
            </a:pPr>
            <a:endParaRPr lang="en-US" b="1"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Content Placeholder 2"/>
          <p:cNvSpPr>
            <a:spLocks noGrp="1"/>
          </p:cNvSpPr>
          <p:nvPr>
            <p:ph idx="1"/>
          </p:nvPr>
        </p:nvSpPr>
        <p:spPr/>
        <p:txBody>
          <a:bodyPr>
            <a:normAutofit/>
          </a:bodyPr>
          <a:lstStyle/>
          <a:p>
            <a:pPr marL="0" indent="0">
              <a:buNone/>
            </a:pPr>
            <a:r>
              <a:rPr lang="en-US" sz="4000" b="1" dirty="0"/>
              <a:t>Dosage</a:t>
            </a:r>
          </a:p>
          <a:p>
            <a:r>
              <a:rPr lang="en-US" dirty="0"/>
              <a:t>Adults oral 0.25 to 1g 6 hourly  at least 30 minutes before food.</a:t>
            </a:r>
          </a:p>
          <a:p>
            <a:r>
              <a:rPr lang="en-US" dirty="0"/>
              <a:t>Different dose are used  in treating different condition.</a:t>
            </a:r>
          </a:p>
          <a:p>
            <a:r>
              <a:rPr lang="en-US" dirty="0"/>
              <a:t>Gonorrhea 2-3g is administered  as a single dose with probenecid.</a:t>
            </a:r>
          </a:p>
          <a:p>
            <a:r>
              <a:rPr lang="en-US" dirty="0"/>
              <a:t>UTI :500mg every 8 hours  IM/IV/infusion.</a:t>
            </a:r>
          </a:p>
          <a:p>
            <a:r>
              <a:rPr lang="en-US" dirty="0"/>
              <a:t> Children under age 10 years give half the adult dose.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Title 1"/>
          <p:cNvSpPr>
            <a:spLocks noGrp="1"/>
          </p:cNvSpPr>
          <p:nvPr>
            <p:ph type="title"/>
          </p:nvPr>
        </p:nvSpPr>
        <p:spPr/>
        <p:txBody>
          <a:bodyPr/>
          <a:lstStyle/>
          <a:p>
            <a:r>
              <a:rPr lang="en-US" dirty="0"/>
              <a:t>                          </a:t>
            </a:r>
            <a:r>
              <a:rPr lang="en-US" b="1" dirty="0"/>
              <a:t>amoxicillin</a:t>
            </a:r>
          </a:p>
        </p:txBody>
      </p:sp>
      <p:sp>
        <p:nvSpPr>
          <p:cNvPr id="1048752" name="Content Placeholder 2"/>
          <p:cNvSpPr>
            <a:spLocks noGrp="1"/>
          </p:cNvSpPr>
          <p:nvPr>
            <p:ph idx="1"/>
          </p:nvPr>
        </p:nvSpPr>
        <p:spPr/>
        <p:txBody>
          <a:bodyPr>
            <a:normAutofit fontScale="92857"/>
          </a:bodyPr>
          <a:lstStyle/>
          <a:p>
            <a:r>
              <a:rPr lang="en-US" dirty="0"/>
              <a:t>This is a broad spectrum penicillin. </a:t>
            </a:r>
          </a:p>
          <a:p>
            <a:r>
              <a:rPr lang="en-US" dirty="0"/>
              <a:t>A derivative of  ampicillin and differs by only one hydroxyl (OH) group.</a:t>
            </a:r>
          </a:p>
          <a:p>
            <a:r>
              <a:rPr lang="en-US" dirty="0"/>
              <a:t>Have similar anti bacteria spectrum as ampicillin.</a:t>
            </a:r>
          </a:p>
          <a:p>
            <a:r>
              <a:rPr lang="en-US" dirty="0"/>
              <a:t> when given orally absorption is better than ampicillin.</a:t>
            </a:r>
          </a:p>
          <a:p>
            <a:r>
              <a:rPr lang="en-US" dirty="0"/>
              <a:t>Absorption is not affected by food in the stomach.</a:t>
            </a:r>
          </a:p>
          <a:p>
            <a:r>
              <a:rPr lang="en-US" dirty="0"/>
              <a:t>Half life is 1 hour’</a:t>
            </a:r>
          </a:p>
          <a:p>
            <a:pPr marL="0" indent="0">
              <a:buNone/>
            </a:pPr>
            <a:r>
              <a:rPr lang="en-US" sz="4000" b="1" dirty="0"/>
              <a:t>Indication</a:t>
            </a:r>
          </a:p>
          <a:p>
            <a:r>
              <a:rPr lang="en-US" dirty="0"/>
              <a:t>UTI, otitis media, sinusitis, chronic bronchitis, inversive salmonellosis and gonorrhea.</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3" name="Title 1"/>
          <p:cNvSpPr>
            <a:spLocks noGrp="1"/>
          </p:cNvSpPr>
          <p:nvPr>
            <p:ph type="title"/>
          </p:nvPr>
        </p:nvSpPr>
        <p:spPr/>
        <p:txBody>
          <a:bodyPr/>
          <a:lstStyle/>
          <a:p>
            <a:r>
              <a:rPr lang="en-US" b="1" dirty="0"/>
              <a:t>  dosage</a:t>
            </a:r>
          </a:p>
        </p:txBody>
      </p:sp>
      <p:sp>
        <p:nvSpPr>
          <p:cNvPr id="1048754" name="Content Placeholder 2"/>
          <p:cNvSpPr>
            <a:spLocks noGrp="1"/>
          </p:cNvSpPr>
          <p:nvPr>
            <p:ph idx="1"/>
          </p:nvPr>
        </p:nvSpPr>
        <p:spPr/>
        <p:txBody>
          <a:bodyPr>
            <a:normAutofit/>
          </a:bodyPr>
          <a:lstStyle/>
          <a:p>
            <a:r>
              <a:rPr lang="en-US" dirty="0"/>
              <a:t>Adult dose orally 250mgs 8 hourly which can be doubled in severe infections.</a:t>
            </a:r>
          </a:p>
          <a:p>
            <a:r>
              <a:rPr lang="en-US" dirty="0"/>
              <a:t>Children up to 10 years of age get 125mg 8 hourly this is doubled in severe infections.</a:t>
            </a:r>
          </a:p>
          <a:p>
            <a:r>
              <a:rPr lang="en-US" dirty="0"/>
              <a:t>IM/IV  adults 500 mg 8 hourly. </a:t>
            </a:r>
          </a:p>
          <a:p>
            <a:r>
              <a:rPr lang="en-US" dirty="0"/>
              <a:t>IM/IV children get 50-100mg /kg daily in divided doses.</a:t>
            </a:r>
          </a:p>
          <a:p>
            <a:pPr marL="0" indent="0">
              <a:buNone/>
            </a:pPr>
            <a:r>
              <a:rPr lang="en-US" sz="4000" b="1" dirty="0"/>
              <a:t>Side effects</a:t>
            </a:r>
            <a:endParaRPr lang="en-US" sz="4000" dirty="0"/>
          </a:p>
          <a:p>
            <a:pPr marL="0" indent="0">
              <a:buNone/>
            </a:pPr>
            <a:r>
              <a:rPr lang="en-US" dirty="0"/>
              <a:t>Diarrhea is less frequent with the use of amoxicillin than ampicillin</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5" name="Title 1"/>
          <p:cNvSpPr>
            <a:spLocks noGrp="1"/>
          </p:cNvSpPr>
          <p:nvPr>
            <p:ph type="title"/>
          </p:nvPr>
        </p:nvSpPr>
        <p:spPr>
          <a:xfrm>
            <a:off x="838200" y="385907"/>
            <a:ext cx="10515600" cy="1325563"/>
          </a:xfrm>
        </p:spPr>
        <p:txBody>
          <a:bodyPr/>
          <a:lstStyle/>
          <a:p>
            <a:r>
              <a:rPr lang="en-US" dirty="0"/>
              <a:t>                            </a:t>
            </a:r>
            <a:r>
              <a:rPr lang="en-US" sz="4000" b="1" dirty="0"/>
              <a:t>co- amoxiclav</a:t>
            </a:r>
          </a:p>
        </p:txBody>
      </p:sp>
      <p:sp>
        <p:nvSpPr>
          <p:cNvPr id="1048756" name="Content Placeholder 2"/>
          <p:cNvSpPr>
            <a:spLocks noGrp="1"/>
          </p:cNvSpPr>
          <p:nvPr>
            <p:ph idx="1"/>
          </p:nvPr>
        </p:nvSpPr>
        <p:spPr/>
        <p:txBody>
          <a:bodyPr>
            <a:normAutofit fontScale="96429"/>
          </a:bodyPr>
          <a:lstStyle/>
          <a:p>
            <a:r>
              <a:rPr lang="en-US" dirty="0"/>
              <a:t>Amoxicillin ( 250mg or 500mg )can be combined with clavulanic acid (125mg) to make co- amoxiclav.</a:t>
            </a:r>
          </a:p>
          <a:p>
            <a:r>
              <a:rPr lang="en-US" dirty="0"/>
              <a:t> clavulanic acid itself has no significant anti bacteria activity but binds to beta-lactamase and there by competitively inhibits its activity hence protecting the penicillin. This potentiate the action of penicillin.</a:t>
            </a:r>
          </a:p>
          <a:p>
            <a:pPr marL="0" indent="0">
              <a:buNone/>
            </a:pPr>
            <a:r>
              <a:rPr lang="en-US" sz="4000" b="1" dirty="0"/>
              <a:t>Indication </a:t>
            </a:r>
          </a:p>
          <a:p>
            <a:pPr marL="0" indent="0">
              <a:buNone/>
            </a:pPr>
            <a:r>
              <a:rPr lang="en-US" dirty="0"/>
              <a:t>Active against beta-lactamase producing bacteria that are resistant to amoxicillin which include; staphylococcus aureus, 50% of E-coli, 15% of H. influenzae strains and klebsiella spp,</a:t>
            </a:r>
          </a:p>
          <a:p>
            <a:pPr marL="0" indent="0">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dirty="0"/>
              <a:t>Conti.</a:t>
            </a:r>
          </a:p>
        </p:txBody>
      </p:sp>
      <p:sp>
        <p:nvSpPr>
          <p:cNvPr id="1048618" name="Content Placeholder 2"/>
          <p:cNvSpPr>
            <a:spLocks noGrp="1"/>
          </p:cNvSpPr>
          <p:nvPr>
            <p:ph idx="1"/>
          </p:nvPr>
        </p:nvSpPr>
        <p:spPr/>
        <p:txBody>
          <a:bodyPr>
            <a:normAutofit/>
          </a:bodyPr>
          <a:lstStyle/>
          <a:p>
            <a:r>
              <a:rPr lang="en-US" b="1" dirty="0"/>
              <a:t>Drug interaction: </a:t>
            </a:r>
            <a:r>
              <a:rPr lang="en-US" dirty="0"/>
              <a:t>this is when </a:t>
            </a:r>
            <a:r>
              <a:rPr lang="en-US" b="1" dirty="0"/>
              <a:t>an interactant chemical </a:t>
            </a:r>
            <a:r>
              <a:rPr lang="en-US" dirty="0"/>
              <a:t>modifies the therapeutic results that are anticipated with a drug the interact may be another drug, some combination </a:t>
            </a:r>
            <a:r>
              <a:rPr lang="en-US" b="1" dirty="0"/>
              <a:t>of a drug, natural or artificial components in the diet, pollutants chemical from the environment, endogenous body chemicals and Chemicals used for diagnostic </a:t>
            </a:r>
            <a:r>
              <a:rPr lang="en-US" dirty="0"/>
              <a:t>laboratory test. Drug interaction may be </a:t>
            </a:r>
            <a:r>
              <a:rPr lang="en-US" b="1" dirty="0"/>
              <a:t>detriment or beneficial </a:t>
            </a:r>
            <a:r>
              <a:rPr lang="en-US" dirty="0"/>
              <a:t>drug  and may vary from one person to another. This may affect the </a:t>
            </a:r>
            <a:r>
              <a:rPr lang="en-US" b="1" dirty="0"/>
              <a:t>absorption, distribution ,metabolism or excretion </a:t>
            </a:r>
            <a:r>
              <a:rPr lang="en-US" dirty="0"/>
              <a:t>of the drugs.</a:t>
            </a:r>
          </a:p>
          <a:p>
            <a:r>
              <a:rPr lang="en-US" b="1" dirty="0"/>
              <a:t>Allergic reactions: </a:t>
            </a:r>
            <a:r>
              <a:rPr lang="en-US" dirty="0"/>
              <a:t>This the body's immunological response to a drug following previous exposure to the same drug. </a:t>
            </a:r>
          </a:p>
          <a:p>
            <a:pPr marL="0" indent="0">
              <a:buNone/>
            </a:pP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Title 1"/>
          <p:cNvSpPr>
            <a:spLocks noGrp="1"/>
          </p:cNvSpPr>
          <p:nvPr>
            <p:ph type="title"/>
          </p:nvPr>
        </p:nvSpPr>
        <p:spPr/>
        <p:txBody>
          <a:bodyPr/>
          <a:lstStyle/>
          <a:p>
            <a:r>
              <a:rPr lang="en-US" dirty="0"/>
              <a:t>             </a:t>
            </a:r>
            <a:r>
              <a:rPr lang="en-US" b="1" dirty="0"/>
              <a:t>adverse effect of penicillin's</a:t>
            </a:r>
          </a:p>
        </p:txBody>
      </p:sp>
      <p:sp>
        <p:nvSpPr>
          <p:cNvPr id="1048758" name="Content Placeholder 2"/>
          <p:cNvSpPr>
            <a:spLocks noGrp="1"/>
          </p:cNvSpPr>
          <p:nvPr>
            <p:ph idx="1"/>
          </p:nvPr>
        </p:nvSpPr>
        <p:spPr/>
        <p:txBody>
          <a:bodyPr>
            <a:normAutofit/>
          </a:bodyPr>
          <a:lstStyle/>
          <a:p>
            <a:r>
              <a:rPr lang="en-US" dirty="0"/>
              <a:t>1gE –mediated allergic reactions.</a:t>
            </a:r>
          </a:p>
          <a:p>
            <a:r>
              <a:rPr lang="en-US" dirty="0"/>
              <a:t> serum sickness.</a:t>
            </a:r>
          </a:p>
          <a:p>
            <a:r>
              <a:rPr lang="en-US" dirty="0"/>
              <a:t>Dermatological reactions e.g. eryema multiforme ,steven johsons syndrome and exfoliative dermatitis.</a:t>
            </a:r>
          </a:p>
          <a:p>
            <a:r>
              <a:rPr lang="en-US" dirty="0"/>
              <a:t>Neurologic reactions. </a:t>
            </a:r>
          </a:p>
          <a:p>
            <a:r>
              <a:rPr lang="en-US" dirty="0"/>
              <a:t>Gastrointestinal reactions.</a:t>
            </a:r>
          </a:p>
          <a:p>
            <a:r>
              <a:rPr lang="en-US" dirty="0"/>
              <a:t>Hepatobiliary reaction.</a:t>
            </a:r>
          </a:p>
          <a:p>
            <a:r>
              <a:rPr lang="en-US" dirty="0"/>
              <a:t>Renal reactions.</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9" name="Content Placeholder 2"/>
          <p:cNvSpPr>
            <a:spLocks noGrp="1"/>
          </p:cNvSpPr>
          <p:nvPr>
            <p:ph idx="1"/>
          </p:nvPr>
        </p:nvSpPr>
        <p:spPr/>
        <p:txBody>
          <a:bodyPr>
            <a:normAutofit fontScale="96429"/>
          </a:bodyPr>
          <a:lstStyle/>
          <a:p>
            <a:r>
              <a:rPr lang="en-US" b="1" dirty="0"/>
              <a:t>Nursing Administration</a:t>
            </a:r>
            <a:r>
              <a:rPr lang="en-US" dirty="0"/>
              <a:t> </a:t>
            </a:r>
          </a:p>
          <a:p>
            <a:r>
              <a:rPr lang="en-US" dirty="0"/>
              <a:t> Instruct clients that penicillin V, amoxicillin, and amoxicillin-clavulanate may be taken with meals. All others should be taken with a full glass of water 1 hours before meals or 2 hours after. </a:t>
            </a:r>
          </a:p>
          <a:p>
            <a:r>
              <a:rPr lang="en-US" dirty="0"/>
              <a:t> Instruct clients to report any signs of an allergic response such as skin rash, itching, and/or hives. </a:t>
            </a:r>
          </a:p>
          <a:p>
            <a:r>
              <a:rPr lang="en-US" dirty="0"/>
              <a:t> IM injection should be done cautiously to avoid injection into a nerve or an artery. </a:t>
            </a:r>
          </a:p>
          <a:p>
            <a:r>
              <a:rPr lang="en-US" dirty="0"/>
              <a:t> Advise clients to complete the entire course of therapy regardless of presence o</a:t>
            </a:r>
            <a:r>
              <a:rPr lang="en-US" altLang="en" dirty="0"/>
              <a:t>r</a:t>
            </a:r>
            <a:r>
              <a:rPr lang="en-US" dirty="0"/>
              <a:t> absence of symptoms.</a:t>
            </a:r>
            <a:endParaRPr lang="zh-CN" alt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Title 1"/>
          <p:cNvSpPr>
            <a:spLocks noGrp="1"/>
          </p:cNvSpPr>
          <p:nvPr>
            <p:ph type="title"/>
          </p:nvPr>
        </p:nvSpPr>
        <p:spPr/>
        <p:txBody>
          <a:bodyPr/>
          <a:lstStyle/>
          <a:p>
            <a:r>
              <a:rPr lang="en-US" dirty="0"/>
              <a:t>                  </a:t>
            </a:r>
            <a:r>
              <a:rPr lang="en-US" b="1" dirty="0"/>
              <a:t>cephalosporins</a:t>
            </a:r>
          </a:p>
        </p:txBody>
      </p:sp>
      <p:sp>
        <p:nvSpPr>
          <p:cNvPr id="1048761" name="Content Placeholder 2"/>
          <p:cNvSpPr>
            <a:spLocks noGrp="1"/>
          </p:cNvSpPr>
          <p:nvPr>
            <p:ph idx="1"/>
          </p:nvPr>
        </p:nvSpPr>
        <p:spPr/>
        <p:txBody>
          <a:bodyPr/>
          <a:lstStyle/>
          <a:p>
            <a:r>
              <a:rPr lang="en-US" dirty="0"/>
              <a:t>Cephalosporins are the most frequently prescribed class of antibiotics.</a:t>
            </a:r>
          </a:p>
          <a:p>
            <a:r>
              <a:rPr lang="en-US" dirty="0"/>
              <a:t>They are structurally and pharmacologically related to the penicillins. they  have a wider spectrum of activity than penicillins hence they are more expensive.</a:t>
            </a:r>
          </a:p>
          <a:p>
            <a:pPr marL="0" indent="0">
              <a:buNone/>
            </a:pPr>
            <a:r>
              <a:rPr lang="en-US" dirty="0"/>
              <a:t> </a:t>
            </a:r>
            <a:r>
              <a:rPr lang="en-US" sz="4000" b="1" dirty="0"/>
              <a:t>mechanisms of action</a:t>
            </a:r>
          </a:p>
          <a:p>
            <a:r>
              <a:rPr lang="en-US" dirty="0"/>
              <a:t>They are bactericidal, interfere with  the bacterial cell wall synthesis.</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Title 1"/>
          <p:cNvSpPr>
            <a:spLocks noGrp="1"/>
          </p:cNvSpPr>
          <p:nvPr>
            <p:ph type="title"/>
          </p:nvPr>
        </p:nvSpPr>
        <p:spPr/>
        <p:txBody>
          <a:bodyPr/>
          <a:lstStyle/>
          <a:p>
            <a:r>
              <a:rPr lang="en-US" dirty="0"/>
              <a:t>        </a:t>
            </a:r>
            <a:r>
              <a:rPr lang="en-US" b="1" dirty="0"/>
              <a:t>Classification of cephalosporins</a:t>
            </a:r>
          </a:p>
        </p:txBody>
      </p:sp>
      <p:sp>
        <p:nvSpPr>
          <p:cNvPr id="1048763" name="Content Placeholder 2"/>
          <p:cNvSpPr>
            <a:spLocks noGrp="1"/>
          </p:cNvSpPr>
          <p:nvPr>
            <p:ph idx="1"/>
          </p:nvPr>
        </p:nvSpPr>
        <p:spPr/>
        <p:txBody>
          <a:bodyPr/>
          <a:lstStyle/>
          <a:p>
            <a:r>
              <a:rPr lang="en-US" dirty="0"/>
              <a:t>They are grouped in “generations” based on  their spectrum of antimicrobial activity.</a:t>
            </a:r>
          </a:p>
          <a:p>
            <a:r>
              <a:rPr lang="en-US" dirty="0"/>
              <a:t>The first cephalosporins were designated first generation while later, more extended generation cephalosporins.</a:t>
            </a:r>
          </a:p>
          <a:p>
            <a:r>
              <a:rPr lang="en-US" dirty="0"/>
              <a:t>Each newer generation of cephalosporins has a significantly</a:t>
            </a:r>
            <a:r>
              <a:rPr lang="en-US" b="1" dirty="0"/>
              <a:t> greater gram negative</a:t>
            </a:r>
            <a:r>
              <a:rPr lang="en-US" dirty="0"/>
              <a:t> </a:t>
            </a:r>
            <a:r>
              <a:rPr lang="en-US" b="1" dirty="0"/>
              <a:t>antimicrobial</a:t>
            </a:r>
            <a:r>
              <a:rPr lang="en-US" dirty="0"/>
              <a:t> properties than the preceding generation, in most cases with decreased activity against gram positive organism.</a:t>
            </a:r>
          </a:p>
          <a:p>
            <a:r>
              <a:rPr lang="en-US" dirty="0"/>
              <a:t>The newer agents have a much longer half life resulting in the decreased of dosing frequency.</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Title 1"/>
          <p:cNvSpPr>
            <a:spLocks noGrp="1"/>
          </p:cNvSpPr>
          <p:nvPr>
            <p:ph type="title"/>
          </p:nvPr>
        </p:nvSpPr>
        <p:spPr/>
        <p:txBody>
          <a:bodyPr/>
          <a:lstStyle/>
          <a:p>
            <a:r>
              <a:rPr lang="en-US" b="1" dirty="0"/>
              <a:t> first generation cephalosporins</a:t>
            </a:r>
          </a:p>
        </p:txBody>
      </p:sp>
      <p:sp>
        <p:nvSpPr>
          <p:cNvPr id="1048765" name="Content Placeholder 2"/>
          <p:cNvSpPr>
            <a:spLocks noGrp="1"/>
          </p:cNvSpPr>
          <p:nvPr>
            <p:ph idx="1"/>
          </p:nvPr>
        </p:nvSpPr>
        <p:spPr/>
        <p:txBody>
          <a:bodyPr>
            <a:normAutofit fontScale="89286" lnSpcReduction="10000"/>
          </a:bodyPr>
          <a:lstStyle/>
          <a:p>
            <a:r>
              <a:rPr lang="en-US" dirty="0"/>
              <a:t>These are generally active against gram positive bacteria. They have moderate activity against gram negative bacterial. </a:t>
            </a:r>
          </a:p>
          <a:p>
            <a:r>
              <a:rPr lang="en-US" dirty="0"/>
              <a:t>They include;</a:t>
            </a:r>
          </a:p>
          <a:p>
            <a:r>
              <a:rPr lang="en-US" dirty="0"/>
              <a:t>cephalexin.</a:t>
            </a:r>
          </a:p>
          <a:p>
            <a:r>
              <a:rPr lang="en-US" dirty="0"/>
              <a:t>Cephaloridine</a:t>
            </a:r>
          </a:p>
          <a:p>
            <a:r>
              <a:rPr lang="en-US" dirty="0"/>
              <a:t>Cephalothin</a:t>
            </a:r>
          </a:p>
          <a:p>
            <a:r>
              <a:rPr lang="en-US" dirty="0"/>
              <a:t>Cephapirin</a:t>
            </a:r>
          </a:p>
          <a:p>
            <a:r>
              <a:rPr lang="en-US" dirty="0"/>
              <a:t>Cefazolin</a:t>
            </a:r>
          </a:p>
          <a:p>
            <a:r>
              <a:rPr lang="en-US" dirty="0"/>
              <a:t>Cephradine</a:t>
            </a:r>
          </a:p>
          <a:p>
            <a:r>
              <a:rPr lang="en-US" dirty="0"/>
              <a:t>Cefadroxil.</a:t>
            </a:r>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Title 1"/>
          <p:cNvSpPr>
            <a:spLocks noGrp="1"/>
          </p:cNvSpPr>
          <p:nvPr>
            <p:ph type="title"/>
          </p:nvPr>
        </p:nvSpPr>
        <p:spPr/>
        <p:txBody>
          <a:bodyPr/>
          <a:lstStyle/>
          <a:p>
            <a:r>
              <a:rPr lang="en-US" dirty="0"/>
              <a:t> </a:t>
            </a:r>
            <a:r>
              <a:rPr lang="en-US" b="1" dirty="0"/>
              <a:t>second generation cephalosporin</a:t>
            </a:r>
          </a:p>
        </p:txBody>
      </p:sp>
      <p:sp>
        <p:nvSpPr>
          <p:cNvPr id="1048767" name="Content Placeholder 2"/>
          <p:cNvSpPr>
            <a:spLocks noGrp="1"/>
          </p:cNvSpPr>
          <p:nvPr>
            <p:ph idx="1"/>
          </p:nvPr>
        </p:nvSpPr>
        <p:spPr/>
        <p:txBody>
          <a:bodyPr>
            <a:normAutofit/>
          </a:bodyPr>
          <a:lstStyle/>
          <a:p>
            <a:r>
              <a:rPr lang="en-US" dirty="0"/>
              <a:t>They have a greater gram-negative spectrum eg H.influenza n. gonorrhea, E.coli, shigella.</a:t>
            </a:r>
          </a:p>
          <a:p>
            <a:r>
              <a:rPr lang="en-US" dirty="0"/>
              <a:t>Also some gram-positive organism e.g. clostridium, staphylococcus,  streptococcus and pneumococcus.</a:t>
            </a:r>
          </a:p>
          <a:p>
            <a:r>
              <a:rPr lang="en-US" dirty="0"/>
              <a:t>they are more resistant to beta lactamase.</a:t>
            </a:r>
          </a:p>
          <a:p>
            <a:pPr marL="0" indent="0">
              <a:buNone/>
            </a:pPr>
            <a:r>
              <a:rPr lang="en-US" b="1" dirty="0"/>
              <a:t>Indication</a:t>
            </a:r>
          </a:p>
          <a:p>
            <a:r>
              <a:rPr lang="en-US" dirty="0"/>
              <a:t>Upper and lower respiratory tract infection</a:t>
            </a:r>
          </a:p>
          <a:p>
            <a:r>
              <a:rPr lang="en-US" dirty="0"/>
              <a:t>Sinusitis</a:t>
            </a:r>
          </a:p>
          <a:p>
            <a:r>
              <a:rPr lang="en-US" dirty="0"/>
              <a:t>Otitis media</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b="1" dirty="0"/>
              <a:t>Third generation cephalosporins</a:t>
            </a:r>
          </a:p>
        </p:txBody>
      </p:sp>
      <p:sp>
        <p:nvSpPr>
          <p:cNvPr id="1048597" name="Content Placeholder 2"/>
          <p:cNvSpPr>
            <a:spLocks noGrp="1"/>
          </p:cNvSpPr>
          <p:nvPr>
            <p:ph idx="1"/>
          </p:nvPr>
        </p:nvSpPr>
        <p:spPr/>
        <p:txBody>
          <a:bodyPr>
            <a:normAutofit/>
          </a:bodyPr>
          <a:lstStyle/>
          <a:p>
            <a:r>
              <a:rPr lang="en-US" dirty="0"/>
              <a:t>They are especially better than SECOND AND FIRST generation cephalosporin against gram negative bacteria.</a:t>
            </a:r>
          </a:p>
          <a:p>
            <a:r>
              <a:rPr lang="en-US" dirty="0"/>
              <a:t>These are;</a:t>
            </a:r>
          </a:p>
          <a:p>
            <a:r>
              <a:rPr lang="en-US" dirty="0"/>
              <a:t>Cefriaxone</a:t>
            </a:r>
          </a:p>
          <a:p>
            <a:r>
              <a:rPr lang="en-US" dirty="0"/>
              <a:t>Cefperazone</a:t>
            </a:r>
          </a:p>
          <a:p>
            <a:r>
              <a:rPr lang="en-US" dirty="0"/>
              <a:t>Cefotaxime</a:t>
            </a:r>
          </a:p>
          <a:p>
            <a:r>
              <a:rPr lang="en-US" dirty="0"/>
              <a:t>Ceftazidine</a:t>
            </a:r>
          </a:p>
          <a:p>
            <a:r>
              <a:rPr lang="en-US" dirty="0"/>
              <a:t>Cefodizime</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b="1" dirty="0"/>
              <a:t>Fourth generation cephalosporin</a:t>
            </a:r>
          </a:p>
        </p:txBody>
      </p:sp>
      <p:sp>
        <p:nvSpPr>
          <p:cNvPr id="1048594" name="Content Placeholder 2"/>
          <p:cNvSpPr>
            <a:spLocks noGrp="1"/>
          </p:cNvSpPr>
          <p:nvPr>
            <p:ph idx="1"/>
          </p:nvPr>
        </p:nvSpPr>
        <p:spPr/>
        <p:txBody>
          <a:bodyPr>
            <a:normAutofit fontScale="89286" lnSpcReduction="10000"/>
          </a:bodyPr>
          <a:lstStyle/>
          <a:p>
            <a:r>
              <a:rPr lang="en-US" dirty="0"/>
              <a:t>These drugs are very good against both gram positive and gram negative bacteria</a:t>
            </a:r>
          </a:p>
          <a:p>
            <a:r>
              <a:rPr lang="en-US" dirty="0"/>
              <a:t>Examples ;</a:t>
            </a:r>
          </a:p>
          <a:p>
            <a:r>
              <a:rPr lang="en-US" dirty="0"/>
              <a:t>Cefepime</a:t>
            </a:r>
          </a:p>
          <a:p>
            <a:r>
              <a:rPr lang="en-US" dirty="0"/>
              <a:t>Cefditoren and loracarbef.</a:t>
            </a:r>
          </a:p>
          <a:p>
            <a:pPr marL="0" indent="0">
              <a:buNone/>
            </a:pPr>
            <a:r>
              <a:rPr lang="en-US" b="1" dirty="0"/>
              <a:t>Pharmacokinetic of cephalosporins </a:t>
            </a:r>
          </a:p>
          <a:p>
            <a:pPr marL="0" indent="0">
              <a:buNone/>
            </a:pPr>
            <a:r>
              <a:rPr lang="en-US" dirty="0"/>
              <a:t>Usually given parenterally, though few may be given orally e.g.</a:t>
            </a:r>
          </a:p>
          <a:p>
            <a:pPr marL="0" indent="0">
              <a:buNone/>
            </a:pPr>
            <a:r>
              <a:rPr lang="en-US" dirty="0"/>
              <a:t>       cephalexin</a:t>
            </a:r>
          </a:p>
          <a:p>
            <a:pPr marL="0" indent="0">
              <a:buNone/>
            </a:pPr>
            <a:r>
              <a:rPr lang="en-US" dirty="0"/>
              <a:t>        cephradine</a:t>
            </a:r>
          </a:p>
          <a:p>
            <a:pPr marL="0" indent="0">
              <a:buNone/>
            </a:pPr>
            <a:r>
              <a:rPr lang="en-US" dirty="0"/>
              <a:t>        cefadroxil</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Content Placeholder 2"/>
          <p:cNvSpPr>
            <a:spLocks noGrp="1"/>
          </p:cNvSpPr>
          <p:nvPr>
            <p:ph idx="1"/>
          </p:nvPr>
        </p:nvSpPr>
        <p:spPr/>
        <p:txBody>
          <a:bodyPr>
            <a:normAutofit/>
          </a:bodyPr>
          <a:lstStyle/>
          <a:p>
            <a:pPr marL="0" indent="0">
              <a:buNone/>
            </a:pPr>
            <a:r>
              <a:rPr lang="en-US" b="1" dirty="0"/>
              <a:t>Distribution- </a:t>
            </a:r>
            <a:r>
              <a:rPr lang="en-US" dirty="0"/>
              <a:t>Wide distribution because of lipid solubility</a:t>
            </a:r>
            <a:r>
              <a:rPr lang="en-US" b="1" dirty="0"/>
              <a:t>.</a:t>
            </a:r>
          </a:p>
          <a:p>
            <a:pPr marL="0" indent="0">
              <a:buNone/>
            </a:pPr>
            <a:r>
              <a:rPr lang="en-US" b="1" dirty="0"/>
              <a:t>Metabolism- </a:t>
            </a:r>
            <a:r>
              <a:rPr lang="en-US" dirty="0"/>
              <a:t>in the liver with half life of 1-4 hours.</a:t>
            </a:r>
          </a:p>
          <a:p>
            <a:pPr marL="0" indent="0">
              <a:buNone/>
            </a:pPr>
            <a:r>
              <a:rPr lang="en-US" b="1" dirty="0"/>
              <a:t>Excretion- </a:t>
            </a:r>
            <a:r>
              <a:rPr lang="en-US" dirty="0"/>
              <a:t> excreted unchanged in urine especially tubular secretion.</a:t>
            </a:r>
          </a:p>
          <a:p>
            <a:r>
              <a:rPr lang="en-US" dirty="0"/>
              <a:t>Dosage should be reduced for patients with renal impairment.</a:t>
            </a:r>
          </a:p>
          <a:p>
            <a:r>
              <a:rPr lang="en-US" dirty="0"/>
              <a:t>Active excretion in the kidneys can be blocked by probenecid.</a:t>
            </a:r>
          </a:p>
          <a:p>
            <a:pPr marL="0" indent="0">
              <a:buNone/>
            </a:pPr>
            <a:r>
              <a:rPr lang="en-US" b="1" dirty="0"/>
              <a:t>Indication; </a:t>
            </a:r>
            <a:r>
              <a:rPr lang="en-US" dirty="0"/>
              <a:t>Septicemia, Pneumonia, Meningitis, Biliary tract infection, Peritonitis, Urinary tract infection, sinusitis</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p:txBody>
          <a:bodyPr/>
          <a:lstStyle/>
          <a:p>
            <a:r>
              <a:rPr lang="en-US" b="1" dirty="0"/>
              <a:t>Unwanted effects of cephalosporins</a:t>
            </a:r>
          </a:p>
        </p:txBody>
      </p:sp>
      <p:sp>
        <p:nvSpPr>
          <p:cNvPr id="1048587" name="Content Placeholder 2"/>
          <p:cNvSpPr>
            <a:spLocks noGrp="1"/>
          </p:cNvSpPr>
          <p:nvPr>
            <p:ph idx="1"/>
          </p:nvPr>
        </p:nvSpPr>
        <p:spPr/>
        <p:txBody>
          <a:bodyPr/>
          <a:lstStyle/>
          <a:p>
            <a:r>
              <a:rPr lang="en-US" b="1" dirty="0"/>
              <a:t>Hypersensitivit</a:t>
            </a:r>
            <a:r>
              <a:rPr lang="en-US" dirty="0"/>
              <a:t>y is the most common</a:t>
            </a:r>
          </a:p>
          <a:p>
            <a:pPr marL="0" indent="0">
              <a:buNone/>
            </a:pPr>
            <a:r>
              <a:rPr lang="en-US" dirty="0"/>
              <a:t>10% of the patients sensitive to penicillin are sensitive to cephalosporin.</a:t>
            </a:r>
          </a:p>
          <a:p>
            <a:r>
              <a:rPr lang="en-US" b="1" dirty="0"/>
              <a:t>Hemorrhage</a:t>
            </a:r>
            <a:r>
              <a:rPr lang="en-US" dirty="0"/>
              <a:t> due to interference with blood clotting factors.</a:t>
            </a:r>
          </a:p>
          <a:p>
            <a:r>
              <a:rPr lang="en-US" dirty="0"/>
              <a:t>Use of cephalosporin for more than two weeks causes </a:t>
            </a:r>
            <a:r>
              <a:rPr lang="en-US" b="1" dirty="0"/>
              <a:t>thrombocytopenia, neutropenia, interstitial nephritis and abnormal liver function tests.</a:t>
            </a:r>
          </a:p>
          <a:p>
            <a:pPr marL="0" indent="0">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dirty="0"/>
              <a:t>Cont.</a:t>
            </a:r>
          </a:p>
        </p:txBody>
      </p:sp>
      <p:sp>
        <p:nvSpPr>
          <p:cNvPr id="1048620" name="Content Placeholder 2"/>
          <p:cNvSpPr>
            <a:spLocks noGrp="1"/>
          </p:cNvSpPr>
          <p:nvPr>
            <p:ph idx="1"/>
          </p:nvPr>
        </p:nvSpPr>
        <p:spPr/>
        <p:txBody>
          <a:bodyPr>
            <a:normAutofit fontScale="85000" lnSpcReduction="10000"/>
          </a:bodyPr>
          <a:lstStyle/>
          <a:p>
            <a:r>
              <a:rPr lang="en-US" b="1" dirty="0"/>
              <a:t>Idiosyncratic reactions: </a:t>
            </a:r>
            <a:r>
              <a:rPr lang="en-US" dirty="0"/>
              <a:t>this is genetically determined, un expected response to a drug. The response may take the form of  extreme sensitivity to low doses or extreme insensitivity to high doses to the drug.</a:t>
            </a:r>
          </a:p>
          <a:p>
            <a:r>
              <a:rPr lang="en-US" b="1" dirty="0"/>
              <a:t>Chain reaction: </a:t>
            </a:r>
            <a:r>
              <a:rPr lang="en-US" dirty="0"/>
              <a:t>Medication are often added to a regime to control side effects of other drugs. This can initiate a chain reaction e.g. cortisone is prescribed to treat a serious inflammatory condition it can cause hypertension, ulcers, diabetes and a reactivation  of arrested tuberculosis. </a:t>
            </a:r>
          </a:p>
          <a:p>
            <a:r>
              <a:rPr lang="en-US" b="1" dirty="0"/>
              <a:t>Cumulative reaction: </a:t>
            </a:r>
            <a:r>
              <a:rPr lang="en-US" dirty="0"/>
              <a:t>Drugs accumulate in the body whenever the dosage exceeds the amount the body  can eliminate through metabolism or excretion</a:t>
            </a:r>
          </a:p>
          <a:p>
            <a:r>
              <a:rPr lang="en-US" b="1" dirty="0"/>
              <a:t>Tolerance and dependence: Tolerance </a:t>
            </a:r>
            <a:r>
              <a:rPr lang="en-US" dirty="0"/>
              <a:t>occurs when a person no longer responds to the drug in the way that person initially responded as a result of continued use of the drug causing a need to increase dose of a drug to achieve the same effect.</a:t>
            </a:r>
          </a:p>
          <a:p>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dirty="0"/>
              <a:t>Drug interactions</a:t>
            </a:r>
            <a:br>
              <a:rPr lang="en-US" dirty="0"/>
            </a:br>
            <a:endParaRPr lang="en-US" dirty="0"/>
          </a:p>
        </p:txBody>
      </p:sp>
      <p:sp>
        <p:nvSpPr>
          <p:cNvPr id="1048589" name="Content Placeholder 2"/>
          <p:cNvSpPr>
            <a:spLocks noGrp="1"/>
          </p:cNvSpPr>
          <p:nvPr>
            <p:ph idx="1"/>
          </p:nvPr>
        </p:nvSpPr>
        <p:spPr/>
        <p:txBody>
          <a:bodyPr/>
          <a:lstStyle/>
          <a:p>
            <a:r>
              <a:rPr lang="en-US" dirty="0"/>
              <a:t>Cephalosporin with </a:t>
            </a:r>
            <a:r>
              <a:rPr lang="en-US" b="1" dirty="0"/>
              <a:t>alcohol</a:t>
            </a:r>
            <a:r>
              <a:rPr lang="en-US" dirty="0"/>
              <a:t>- disulfiram like effects.</a:t>
            </a:r>
          </a:p>
          <a:p>
            <a:pPr marL="0" indent="0">
              <a:buNone/>
            </a:pPr>
            <a:r>
              <a:rPr lang="en-US" dirty="0"/>
              <a:t>Patient should avoid alcohol when taking the drug.</a:t>
            </a:r>
          </a:p>
          <a:p>
            <a:r>
              <a:rPr lang="en-US" dirty="0"/>
              <a:t>Cephalosporin with high f</a:t>
            </a:r>
            <a:r>
              <a:rPr lang="en-US" b="1" dirty="0"/>
              <a:t>rusemide </a:t>
            </a:r>
            <a:r>
              <a:rPr lang="en-US" dirty="0"/>
              <a:t>and </a:t>
            </a:r>
            <a:r>
              <a:rPr lang="en-US" b="1" dirty="0"/>
              <a:t>torsemide</a:t>
            </a:r>
            <a:r>
              <a:rPr lang="en-US" dirty="0"/>
              <a:t> are likely to cause nephrotoxicity.</a:t>
            </a:r>
          </a:p>
          <a:p>
            <a:r>
              <a:rPr lang="en-US" dirty="0"/>
              <a:t>Cephalosporin with </a:t>
            </a:r>
            <a:r>
              <a:rPr lang="en-US" b="1" dirty="0"/>
              <a:t>aminoglycoside</a:t>
            </a:r>
            <a:r>
              <a:rPr lang="en-US" dirty="0"/>
              <a:t> – nephrotoxicity.</a:t>
            </a:r>
          </a:p>
          <a:p>
            <a:r>
              <a:rPr lang="en-US" dirty="0"/>
              <a:t>Cephalosporin with </a:t>
            </a:r>
            <a:r>
              <a:rPr lang="en-US" b="1" dirty="0"/>
              <a:t>oral anticoagulant </a:t>
            </a:r>
            <a:r>
              <a:rPr lang="en-US" dirty="0"/>
              <a:t>like warfarin may cause bleed because both interfere with clotting factors.</a:t>
            </a:r>
          </a:p>
          <a:p>
            <a:endParaRPr lang="en-US" dirty="0"/>
          </a:p>
          <a:p>
            <a:pPr marL="0" indent="0">
              <a:buNone/>
            </a:pP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b="1" dirty="0"/>
              <a:t>Ceftriaxone (Rocephin)</a:t>
            </a:r>
          </a:p>
        </p:txBody>
      </p:sp>
      <p:sp>
        <p:nvSpPr>
          <p:cNvPr id="1048592" name="Content Placeholder 2"/>
          <p:cNvSpPr>
            <a:spLocks noGrp="1"/>
          </p:cNvSpPr>
          <p:nvPr>
            <p:ph idx="1"/>
          </p:nvPr>
        </p:nvSpPr>
        <p:spPr/>
        <p:txBody>
          <a:bodyPr>
            <a:normAutofit fontScale="92857" lnSpcReduction="10000"/>
          </a:bodyPr>
          <a:lstStyle/>
          <a:p>
            <a:r>
              <a:rPr lang="en-US" dirty="0"/>
              <a:t>Half life 4hours hence requires to be administered once a daily.</a:t>
            </a:r>
          </a:p>
          <a:p>
            <a:pPr marL="0" indent="0">
              <a:buNone/>
            </a:pPr>
            <a:r>
              <a:rPr lang="en-US" sz="4000" b="1" dirty="0"/>
              <a:t>Indication;</a:t>
            </a:r>
            <a:r>
              <a:rPr lang="en-US" sz="4000" dirty="0"/>
              <a:t> </a:t>
            </a:r>
            <a:r>
              <a:rPr lang="en-US" dirty="0"/>
              <a:t>Septicemia, Pneumonia, UTI, RTI, soft tissue infections.</a:t>
            </a:r>
          </a:p>
          <a:p>
            <a:pPr marL="0" indent="0">
              <a:buNone/>
            </a:pPr>
            <a:r>
              <a:rPr lang="en-US" sz="4000" b="1" dirty="0"/>
              <a:t>Contraindication;</a:t>
            </a:r>
          </a:p>
          <a:p>
            <a:r>
              <a:rPr lang="en-US" sz="4000" dirty="0"/>
              <a:t> </a:t>
            </a:r>
            <a:r>
              <a:rPr lang="en-US" dirty="0"/>
              <a:t>penicillin sensitivity</a:t>
            </a:r>
          </a:p>
          <a:p>
            <a:r>
              <a:rPr lang="en-US" dirty="0"/>
              <a:t>Administer with caution in renal impairment.</a:t>
            </a:r>
          </a:p>
          <a:p>
            <a:r>
              <a:rPr lang="en-US" dirty="0"/>
              <a:t>Do not administer to infants below 6 weeks.</a:t>
            </a:r>
          </a:p>
          <a:p>
            <a:r>
              <a:rPr lang="en-US" dirty="0"/>
              <a:t>Cephalosporin hypersensitivity. </a:t>
            </a:r>
            <a:endParaRPr lang="en-US" b="1" dirty="0"/>
          </a:p>
          <a:p>
            <a:pPr marL="0" indent="0">
              <a:buNone/>
            </a:pPr>
            <a:r>
              <a:rPr lang="en-US" sz="4000" dirty="0"/>
              <a:t> </a:t>
            </a:r>
          </a:p>
          <a:p>
            <a:endParaRPr lang="en-US" sz="4000" dirty="0"/>
          </a:p>
          <a:p>
            <a:pPr marL="0" indent="0">
              <a:buNone/>
            </a:pP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Content Placeholder 2"/>
          <p:cNvSpPr>
            <a:spLocks noGrp="1"/>
          </p:cNvSpPr>
          <p:nvPr>
            <p:ph idx="1"/>
          </p:nvPr>
        </p:nvSpPr>
        <p:spPr/>
        <p:txBody>
          <a:bodyPr/>
          <a:lstStyle/>
          <a:p>
            <a:r>
              <a:rPr lang="en-US" b="1" dirty="0"/>
              <a:t>Nursing administration</a:t>
            </a:r>
          </a:p>
          <a:p>
            <a:r>
              <a:rPr lang="en-US" dirty="0"/>
              <a:t> Instruct clients to complete the prescribed course of therapy, even though symptoms may resolve before the full course of antimicrobial treatment is completed. </a:t>
            </a:r>
          </a:p>
          <a:p>
            <a:r>
              <a:rPr lang="en-US" dirty="0"/>
              <a:t> Advise clients to take oral cephalosporins with food. </a:t>
            </a:r>
          </a:p>
          <a:p>
            <a:r>
              <a:rPr lang="en-US" dirty="0"/>
              <a:t> Instruct clients to store oral cephalosporin suspensions in a refrigerator.</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8" name="Title 1"/>
          <p:cNvSpPr>
            <a:spLocks noGrp="1"/>
          </p:cNvSpPr>
          <p:nvPr>
            <p:ph type="title"/>
          </p:nvPr>
        </p:nvSpPr>
        <p:spPr/>
        <p:txBody>
          <a:bodyPr/>
          <a:lstStyle/>
          <a:p>
            <a:r>
              <a:rPr lang="en-US" dirty="0"/>
              <a:t>                    </a:t>
            </a:r>
            <a:r>
              <a:rPr lang="en-US" b="1" dirty="0"/>
              <a:t>tetracyclines</a:t>
            </a:r>
          </a:p>
        </p:txBody>
      </p:sp>
      <p:sp>
        <p:nvSpPr>
          <p:cNvPr id="1048769" name="Content Placeholder 2"/>
          <p:cNvSpPr>
            <a:spLocks noGrp="1"/>
          </p:cNvSpPr>
          <p:nvPr>
            <p:ph idx="1"/>
          </p:nvPr>
        </p:nvSpPr>
        <p:spPr>
          <a:xfrm>
            <a:off x="668867" y="1825625"/>
            <a:ext cx="10515600" cy="4351338"/>
          </a:xfrm>
        </p:spPr>
        <p:txBody>
          <a:bodyPr>
            <a:normAutofit fontScale="96429"/>
          </a:bodyPr>
          <a:lstStyle/>
          <a:p>
            <a:r>
              <a:rPr lang="en-US" dirty="0"/>
              <a:t>First isolated in 1948, isolated from Streptomyces fungi. </a:t>
            </a:r>
          </a:p>
          <a:p>
            <a:r>
              <a:rPr lang="en-US" b="1" dirty="0"/>
              <a:t>Naturally occurring;</a:t>
            </a:r>
          </a:p>
          <a:p>
            <a:pPr marL="0" indent="0">
              <a:buNone/>
            </a:pPr>
            <a:r>
              <a:rPr lang="en-US" dirty="0"/>
              <a:t>-tetracycline</a:t>
            </a:r>
          </a:p>
          <a:p>
            <a:pPr marL="0" indent="0">
              <a:buNone/>
            </a:pPr>
            <a:r>
              <a:rPr lang="en-US" dirty="0"/>
              <a:t>-chlortetracycline</a:t>
            </a:r>
          </a:p>
          <a:p>
            <a:pPr marL="0" indent="0">
              <a:buNone/>
            </a:pPr>
            <a:r>
              <a:rPr lang="en-US" dirty="0"/>
              <a:t>-oxytetracycline</a:t>
            </a:r>
          </a:p>
          <a:p>
            <a:pPr marL="0" indent="0">
              <a:buNone/>
            </a:pPr>
            <a:r>
              <a:rPr lang="en-US" dirty="0"/>
              <a:t>-demeclocycline</a:t>
            </a:r>
          </a:p>
          <a:p>
            <a:pPr marL="0" indent="0">
              <a:buNone/>
            </a:pPr>
            <a:r>
              <a:rPr lang="en-US" b="1" dirty="0"/>
              <a:t>Semi-synthetic</a:t>
            </a:r>
          </a:p>
          <a:p>
            <a:pPr marL="0" indent="0">
              <a:buNone/>
            </a:pPr>
            <a:r>
              <a:rPr lang="en-US" dirty="0"/>
              <a:t>Doxycycline, lymecycline, meclocycline, methacyline, minocycline, rolitetracycline.</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0" name="Title 1"/>
          <p:cNvSpPr>
            <a:spLocks noGrp="1"/>
          </p:cNvSpPr>
          <p:nvPr>
            <p:ph type="title"/>
          </p:nvPr>
        </p:nvSpPr>
        <p:spPr/>
        <p:txBody>
          <a:bodyPr/>
          <a:lstStyle/>
          <a:p>
            <a:r>
              <a:rPr lang="en-US" b="1" dirty="0"/>
              <a:t>                  pharmacokinetics</a:t>
            </a:r>
          </a:p>
        </p:txBody>
      </p:sp>
      <p:sp>
        <p:nvSpPr>
          <p:cNvPr id="1048771" name="Content Placeholder 2"/>
          <p:cNvSpPr>
            <a:spLocks noGrp="1"/>
          </p:cNvSpPr>
          <p:nvPr>
            <p:ph idx="1"/>
          </p:nvPr>
        </p:nvSpPr>
        <p:spPr/>
        <p:txBody>
          <a:bodyPr>
            <a:normAutofit fontScale="96429"/>
          </a:bodyPr>
          <a:lstStyle/>
          <a:p>
            <a:r>
              <a:rPr lang="en-US" dirty="0"/>
              <a:t>Tetracyclines are partially absorbed in the alimentary tract EXCEPT minocycline and doxycycline which have a good absorption.</a:t>
            </a:r>
          </a:p>
          <a:p>
            <a:r>
              <a:rPr lang="en-US" dirty="0"/>
              <a:t>Absorption is increased in absence of food</a:t>
            </a:r>
          </a:p>
          <a:p>
            <a:r>
              <a:rPr lang="en-US" dirty="0"/>
              <a:t> antacids and milk decrease absorption as they contain metals like </a:t>
            </a:r>
            <a:r>
              <a:rPr lang="en-US" b="1" dirty="0"/>
              <a:t>magnesium, calcium, aluminum ,iron </a:t>
            </a:r>
            <a:r>
              <a:rPr lang="en-US" dirty="0"/>
              <a:t>which chelate with them.</a:t>
            </a:r>
          </a:p>
          <a:p>
            <a:r>
              <a:rPr lang="en-US" b="1" dirty="0"/>
              <a:t>Distribution</a:t>
            </a:r>
            <a:r>
              <a:rPr lang="en-US" dirty="0"/>
              <a:t> is narrow but they cross the placenta barrier.</a:t>
            </a:r>
          </a:p>
          <a:p>
            <a:r>
              <a:rPr lang="en-US" b="1" dirty="0"/>
              <a:t>Metabolism</a:t>
            </a:r>
            <a:r>
              <a:rPr lang="en-US" dirty="0"/>
              <a:t> is in the liver</a:t>
            </a:r>
          </a:p>
          <a:p>
            <a:r>
              <a:rPr lang="en-US" b="1" dirty="0"/>
              <a:t>Excretion</a:t>
            </a:r>
            <a:r>
              <a:rPr lang="en-US" dirty="0"/>
              <a:t> in urine  via glomerular filtration unchanged.</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2" name="Title 1"/>
          <p:cNvSpPr>
            <a:spLocks noGrp="1"/>
          </p:cNvSpPr>
          <p:nvPr>
            <p:ph type="title"/>
          </p:nvPr>
        </p:nvSpPr>
        <p:spPr/>
        <p:txBody>
          <a:bodyPr/>
          <a:lstStyle/>
          <a:p>
            <a:r>
              <a:rPr lang="en-US" b="1" dirty="0"/>
              <a:t>pharmacodynamics</a:t>
            </a:r>
          </a:p>
        </p:txBody>
      </p:sp>
      <p:sp>
        <p:nvSpPr>
          <p:cNvPr id="1048773" name="Content Placeholder 2"/>
          <p:cNvSpPr>
            <a:spLocks noGrp="1"/>
          </p:cNvSpPr>
          <p:nvPr>
            <p:ph idx="1"/>
          </p:nvPr>
        </p:nvSpPr>
        <p:spPr/>
        <p:txBody>
          <a:bodyPr/>
          <a:lstStyle/>
          <a:p>
            <a:r>
              <a:rPr lang="en-US" dirty="0"/>
              <a:t>Tetracyclines are broad spectrum bacteriostatic.</a:t>
            </a:r>
          </a:p>
          <a:p>
            <a:r>
              <a:rPr lang="en-US" dirty="0"/>
              <a:t>They inhibit protein synthesis by binding to the 30s sub unit of the bacterial ribosomes.</a:t>
            </a:r>
          </a:p>
          <a:p>
            <a:r>
              <a:rPr lang="en-US" b="1" dirty="0"/>
              <a:t>Indication; </a:t>
            </a:r>
            <a:r>
              <a:rPr lang="en-US" dirty="0"/>
              <a:t>psittacosis, pneumonia, brucellosis, shigellosis, rickettsia diseases e.g. Q fever, typhus, cholera, borrelia ( lame disease, relapsing fever)acne ,amoebic dysentery, spirochetes, protozoa, bacillary dysentery and chlamydia infections</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Title 1"/>
          <p:cNvSpPr>
            <a:spLocks noGrp="1"/>
          </p:cNvSpPr>
          <p:nvPr>
            <p:ph type="title"/>
          </p:nvPr>
        </p:nvSpPr>
        <p:spPr>
          <a:xfrm>
            <a:off x="880532" y="365125"/>
            <a:ext cx="10473267" cy="1325563"/>
          </a:xfrm>
        </p:spPr>
        <p:txBody>
          <a:bodyPr/>
          <a:lstStyle/>
          <a:p>
            <a:r>
              <a:rPr lang="en-US" dirty="0"/>
              <a:t>                          </a:t>
            </a:r>
            <a:r>
              <a:rPr lang="en-US" b="1" dirty="0"/>
              <a:t>aminoglycosides</a:t>
            </a:r>
          </a:p>
        </p:txBody>
      </p:sp>
      <p:sp>
        <p:nvSpPr>
          <p:cNvPr id="1048775" name="Content Placeholder 2"/>
          <p:cNvSpPr>
            <a:spLocks noGrp="1"/>
          </p:cNvSpPr>
          <p:nvPr>
            <p:ph idx="1"/>
          </p:nvPr>
        </p:nvSpPr>
        <p:spPr>
          <a:xfrm>
            <a:off x="488244" y="1690688"/>
            <a:ext cx="10515600" cy="4351338"/>
          </a:xfrm>
        </p:spPr>
        <p:txBody>
          <a:bodyPr>
            <a:normAutofit fontScale="96786" lnSpcReduction="10000"/>
          </a:bodyPr>
          <a:lstStyle/>
          <a:p>
            <a:pPr marL="0" indent="0">
              <a:buNone/>
            </a:pPr>
            <a:r>
              <a:rPr lang="en-US" dirty="0"/>
              <a:t>Examples;</a:t>
            </a:r>
          </a:p>
          <a:p>
            <a:pPr marL="0" indent="0">
              <a:buNone/>
            </a:pPr>
            <a:r>
              <a:rPr lang="en-US" dirty="0"/>
              <a:t>Gentamycin,  kanamycin, amikacin, tobramycin, streptomycin, neomycin, </a:t>
            </a:r>
          </a:p>
          <a:p>
            <a:pPr marL="0" indent="0">
              <a:buNone/>
            </a:pPr>
            <a:r>
              <a:rPr lang="en-US" dirty="0"/>
              <a:t>They are always used in combination of beta lactam antibiotic  because of their synergism effect.</a:t>
            </a:r>
          </a:p>
          <a:p>
            <a:pPr marL="0" indent="0">
              <a:buNone/>
            </a:pPr>
            <a:r>
              <a:rPr lang="en-US" dirty="0"/>
              <a:t> </a:t>
            </a:r>
            <a:r>
              <a:rPr lang="en-US" sz="4000" b="1" dirty="0"/>
              <a:t>pharmacokinetics; </a:t>
            </a:r>
            <a:r>
              <a:rPr lang="en-US" dirty="0"/>
              <a:t>they are water soluble hence hey not absorbed through the gut .</a:t>
            </a:r>
          </a:p>
          <a:p>
            <a:pPr marL="0" indent="0">
              <a:buNone/>
            </a:pPr>
            <a:r>
              <a:rPr lang="en-US" dirty="0"/>
              <a:t>They are given IM/IV route</a:t>
            </a:r>
          </a:p>
          <a:p>
            <a:pPr marL="0" indent="0">
              <a:buNone/>
            </a:pPr>
            <a:r>
              <a:rPr lang="en-US" dirty="0"/>
              <a:t> </a:t>
            </a:r>
            <a:r>
              <a:rPr lang="en-US" sz="4000" b="1" dirty="0"/>
              <a:t>distribution</a:t>
            </a:r>
            <a:r>
              <a:rPr lang="en-US" sz="3000" b="1" dirty="0"/>
              <a:t>; </a:t>
            </a:r>
            <a:r>
              <a:rPr lang="en-US" sz="3000" dirty="0"/>
              <a:t>narrowly distributed  hence do not cross the blood brain barrier.</a:t>
            </a:r>
            <a:endParaRPr lang="en-US" sz="3000" b="1" dirty="0"/>
          </a:p>
          <a:p>
            <a:pPr marL="0" indent="0">
              <a:buNone/>
            </a:pP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6" name="Title 1"/>
          <p:cNvSpPr>
            <a:spLocks noGrp="1"/>
          </p:cNvSpPr>
          <p:nvPr>
            <p:ph type="title"/>
          </p:nvPr>
        </p:nvSpPr>
        <p:spPr/>
        <p:txBody>
          <a:bodyPr>
            <a:normAutofit fontScale="90000"/>
          </a:bodyPr>
          <a:lstStyle/>
          <a:p>
            <a:r>
              <a:rPr lang="en-US" dirty="0"/>
              <a:t>                                                                       </a:t>
            </a:r>
            <a:r>
              <a:rPr lang="en-US" b="1" dirty="0"/>
              <a:t>Pharmacodynamics/mechanism of action</a:t>
            </a:r>
          </a:p>
        </p:txBody>
      </p:sp>
      <p:sp>
        <p:nvSpPr>
          <p:cNvPr id="1048777" name="Content Placeholder 2"/>
          <p:cNvSpPr>
            <a:spLocks noGrp="1"/>
          </p:cNvSpPr>
          <p:nvPr>
            <p:ph idx="1"/>
          </p:nvPr>
        </p:nvSpPr>
        <p:spPr/>
        <p:txBody>
          <a:bodyPr/>
          <a:lstStyle/>
          <a:p>
            <a:r>
              <a:rPr lang="en-US" dirty="0"/>
              <a:t>  they are bactericidal act by binding to the 30s ribosomal sub unit and they inhibit bacterial protein synthesis.</a:t>
            </a:r>
          </a:p>
          <a:p>
            <a:r>
              <a:rPr lang="en-US" b="1" dirty="0"/>
              <a:t>Drug interaction;</a:t>
            </a:r>
          </a:p>
          <a:p>
            <a:r>
              <a:rPr lang="en-US" dirty="0"/>
              <a:t>-muscle weakness or paralysis  when given with neural muscular</a:t>
            </a:r>
            <a:r>
              <a:rPr lang="en-US" b="1" dirty="0"/>
              <a:t> </a:t>
            </a:r>
            <a:r>
              <a:rPr lang="en-US" dirty="0"/>
              <a:t>blocking agent.</a:t>
            </a:r>
          </a:p>
          <a:p>
            <a:r>
              <a:rPr lang="en-US" dirty="0"/>
              <a:t>Ototoxicity when given with ototoxic agent.</a:t>
            </a:r>
          </a:p>
          <a:p>
            <a:r>
              <a:rPr lang="en-US" dirty="0"/>
              <a:t>Synergic effect when give with beta lactam antibiotic . </a:t>
            </a:r>
          </a:p>
          <a:p>
            <a:r>
              <a:rPr lang="en-US" dirty="0"/>
              <a:t>Bone marrow depression when give with bone marrow depressing agents.</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8" name="Title 1"/>
          <p:cNvSpPr>
            <a:spLocks noGrp="1"/>
          </p:cNvSpPr>
          <p:nvPr>
            <p:ph type="title"/>
          </p:nvPr>
        </p:nvSpPr>
        <p:spPr/>
        <p:txBody>
          <a:bodyPr/>
          <a:lstStyle/>
          <a:p>
            <a:r>
              <a:rPr lang="en-US" dirty="0"/>
              <a:t>Unwanted effects </a:t>
            </a:r>
          </a:p>
        </p:txBody>
      </p:sp>
      <p:sp>
        <p:nvSpPr>
          <p:cNvPr id="1048779" name="Content Placeholder 2"/>
          <p:cNvSpPr>
            <a:spLocks noGrp="1"/>
          </p:cNvSpPr>
          <p:nvPr>
            <p:ph idx="1"/>
          </p:nvPr>
        </p:nvSpPr>
        <p:spPr/>
        <p:txBody>
          <a:bodyPr>
            <a:normAutofit fontScale="86071" lnSpcReduction="10000"/>
          </a:bodyPr>
          <a:lstStyle/>
          <a:p>
            <a:r>
              <a:rPr lang="en-US" dirty="0"/>
              <a:t>Have serious un wanted effects and that are dose dependent </a:t>
            </a:r>
          </a:p>
          <a:p>
            <a:pPr marL="0" indent="0">
              <a:buNone/>
            </a:pPr>
            <a:r>
              <a:rPr lang="en-US" b="1" dirty="0"/>
              <a:t>these are;</a:t>
            </a:r>
            <a:r>
              <a:rPr lang="en-US" dirty="0"/>
              <a:t> nausea, vomiting,  diarrhea , lethargy, hypersensitivity and headache</a:t>
            </a:r>
            <a:r>
              <a:rPr lang="en-US" b="1" dirty="0"/>
              <a:t>.</a:t>
            </a:r>
          </a:p>
          <a:p>
            <a:pPr marL="0" indent="0">
              <a:buNone/>
            </a:pPr>
            <a:r>
              <a:rPr lang="en-US" b="1" dirty="0"/>
              <a:t>Others are </a:t>
            </a:r>
            <a:r>
              <a:rPr lang="en-US" dirty="0"/>
              <a:t>,nephrotoxicity, ,ototoxicity, bone marrow depression, neuromuscular blockade, palpitation, numbness, tingling sensation, depression and disorientation. </a:t>
            </a:r>
          </a:p>
          <a:p>
            <a:pPr marL="0" indent="0">
              <a:buNone/>
            </a:pPr>
            <a:r>
              <a:rPr lang="en-US" b="1" dirty="0"/>
              <a:t>Contraindication </a:t>
            </a:r>
          </a:p>
          <a:p>
            <a:r>
              <a:rPr lang="en-US" dirty="0"/>
              <a:t>Patients with </a:t>
            </a:r>
            <a:r>
              <a:rPr lang="en-US" b="1" dirty="0"/>
              <a:t>hearing deficit </a:t>
            </a:r>
            <a:r>
              <a:rPr lang="en-US" dirty="0"/>
              <a:t>because thy damage the 8</a:t>
            </a:r>
            <a:r>
              <a:rPr lang="en-US" baseline="30000" dirty="0"/>
              <a:t>th</a:t>
            </a:r>
            <a:r>
              <a:rPr lang="en-US" dirty="0"/>
              <a:t> cranial nerve(vestibular cochlear/auditory nerve)</a:t>
            </a:r>
          </a:p>
          <a:p>
            <a:r>
              <a:rPr lang="en-US" b="1" dirty="0"/>
              <a:t>Myasthenia gravis </a:t>
            </a:r>
            <a:r>
              <a:rPr lang="en-US" dirty="0"/>
              <a:t>since they cause neural muscular blockade.</a:t>
            </a:r>
          </a:p>
          <a:p>
            <a:r>
              <a:rPr lang="en-US" dirty="0"/>
              <a:t>Patients with </a:t>
            </a:r>
            <a:r>
              <a:rPr lang="en-US" b="1" dirty="0"/>
              <a:t>severe renal disease </a:t>
            </a:r>
            <a:r>
              <a:rPr lang="en-US" dirty="0"/>
              <a:t>as they are nephrotoxic</a:t>
            </a:r>
          </a:p>
          <a:p>
            <a:r>
              <a:rPr lang="en-US" dirty="0"/>
              <a:t>Hypersensitivity</a:t>
            </a:r>
          </a:p>
          <a:p>
            <a:r>
              <a:rPr lang="en-US" dirty="0"/>
              <a:t>Neonates, geriantrics, infant, botulism and patients with packinsonism</a:t>
            </a:r>
          </a:p>
          <a:p>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0" name="Title 1"/>
          <p:cNvSpPr>
            <a:spLocks noGrp="1"/>
          </p:cNvSpPr>
          <p:nvPr>
            <p:ph type="title"/>
          </p:nvPr>
        </p:nvSpPr>
        <p:spPr/>
        <p:txBody>
          <a:bodyPr/>
          <a:lstStyle/>
          <a:p>
            <a:r>
              <a:rPr lang="en-US" dirty="0"/>
              <a:t>                        </a:t>
            </a:r>
            <a:r>
              <a:rPr lang="en-US" b="1" dirty="0"/>
              <a:t>Gentamycin</a:t>
            </a:r>
          </a:p>
        </p:txBody>
      </p:sp>
      <p:sp>
        <p:nvSpPr>
          <p:cNvPr id="1048781" name="Content Placeholder 2"/>
          <p:cNvSpPr>
            <a:spLocks noGrp="1"/>
          </p:cNvSpPr>
          <p:nvPr>
            <p:ph idx="1"/>
          </p:nvPr>
        </p:nvSpPr>
        <p:spPr/>
        <p:txBody>
          <a:bodyPr>
            <a:normAutofit fontScale="89643" lnSpcReduction="10000"/>
          </a:bodyPr>
          <a:lstStyle/>
          <a:p>
            <a:r>
              <a:rPr lang="en-US" dirty="0"/>
              <a:t>This is the most active aminoglycoside.</a:t>
            </a:r>
          </a:p>
          <a:p>
            <a:r>
              <a:rPr lang="en-US" dirty="0"/>
              <a:t>Half life 2-3 hours and reaches peak plasma concentration within 30 minute.</a:t>
            </a:r>
          </a:p>
          <a:p>
            <a:r>
              <a:rPr lang="en-US" b="1" dirty="0"/>
              <a:t>route</a:t>
            </a:r>
            <a:r>
              <a:rPr lang="en-US" dirty="0"/>
              <a:t> of administration IM/IV. </a:t>
            </a:r>
          </a:p>
          <a:p>
            <a:r>
              <a:rPr lang="en-US" b="1" dirty="0"/>
              <a:t>indication</a:t>
            </a:r>
            <a:r>
              <a:rPr lang="en-US" dirty="0"/>
              <a:t> gram negative and gram positive; </a:t>
            </a:r>
            <a:r>
              <a:rPr lang="en-US" b="1" dirty="0"/>
              <a:t>septicemia, meningitis</a:t>
            </a:r>
            <a:r>
              <a:rPr lang="en-US" dirty="0"/>
              <a:t>, </a:t>
            </a:r>
            <a:r>
              <a:rPr lang="en-US" b="1" dirty="0"/>
              <a:t>endocarditis, UTI, neonatal sepsis</a:t>
            </a:r>
            <a:r>
              <a:rPr lang="en-US" dirty="0"/>
              <a:t> and </a:t>
            </a:r>
            <a:r>
              <a:rPr lang="en-US" b="1" dirty="0"/>
              <a:t>acute pyelonephritis </a:t>
            </a:r>
            <a:r>
              <a:rPr lang="en-US" dirty="0"/>
              <a:t>among other infections. </a:t>
            </a:r>
          </a:p>
          <a:p>
            <a:pPr marL="0" indent="0">
              <a:buNone/>
            </a:pPr>
            <a:r>
              <a:rPr lang="en-US" b="1" dirty="0"/>
              <a:t>Contraindications; </a:t>
            </a:r>
            <a:r>
              <a:rPr lang="en-US" dirty="0"/>
              <a:t>is like for the other aminoglycoside.</a:t>
            </a:r>
            <a:endParaRPr lang="en-US" b="1" dirty="0"/>
          </a:p>
          <a:p>
            <a:pPr marL="0" indent="0">
              <a:buNone/>
            </a:pPr>
            <a:r>
              <a:rPr lang="en-US" b="1" dirty="0"/>
              <a:t>dosage adults </a:t>
            </a:r>
            <a:r>
              <a:rPr lang="en-US" dirty="0"/>
              <a:t>GIVE 2-5 MG/kg body weight daily 8hrly for 7 days. Reduce the dose in renal impairment and the elderly.</a:t>
            </a:r>
          </a:p>
          <a:p>
            <a:pPr marL="0" indent="0">
              <a:buNone/>
            </a:pPr>
            <a:r>
              <a:rPr lang="en-US" b="1" dirty="0"/>
              <a:t>Children below 2wks </a:t>
            </a:r>
            <a:r>
              <a:rPr lang="en-US" dirty="0"/>
              <a:t>3mgs/kg body weight every 12 hours.</a:t>
            </a:r>
          </a:p>
          <a:p>
            <a:pPr marL="0" indent="0">
              <a:buNone/>
            </a:pPr>
            <a:r>
              <a:rPr lang="en-US" dirty="0"/>
              <a:t>Those aged 2wks-12years 2mg/kg every 8 hourly.</a:t>
            </a:r>
          </a:p>
          <a:p>
            <a:endParaRPr lang="en-US" dirty="0"/>
          </a:p>
          <a:p>
            <a:endParaRPr lang="en-US" dirty="0"/>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36</TotalTime>
  <Words>37216</Words>
  <Application>Microsoft Office PowerPoint</Application>
  <PresentationFormat>Custom</PresentationFormat>
  <Paragraphs>3850</Paragraphs>
  <Slides>505</Slides>
  <Notes>7</Notes>
  <HiddenSlides>0</HiddenSlides>
  <MMClips>0</MMClips>
  <ScaleCrop>false</ScaleCrop>
  <HeadingPairs>
    <vt:vector size="4" baseType="variant">
      <vt:variant>
        <vt:lpstr>Theme</vt:lpstr>
      </vt:variant>
      <vt:variant>
        <vt:i4>1</vt:i4>
      </vt:variant>
      <vt:variant>
        <vt:lpstr>Slide Titles</vt:lpstr>
      </vt:variant>
      <vt:variant>
        <vt:i4>505</vt:i4>
      </vt:variant>
    </vt:vector>
  </HeadingPairs>
  <TitlesOfParts>
    <vt:vector size="506" baseType="lpstr">
      <vt:lpstr>Office Theme</vt:lpstr>
      <vt:lpstr>PHARMACOLOGY</vt:lpstr>
      <vt:lpstr>                                 Objective</vt:lpstr>
      <vt:lpstr>INTRODUCTION TO PHARMACOLOGY</vt:lpstr>
      <vt:lpstr>                 Terminology</vt:lpstr>
      <vt:lpstr> Conti.</vt:lpstr>
      <vt:lpstr>Conti.</vt:lpstr>
      <vt:lpstr>    drug reactions and interactions</vt:lpstr>
      <vt:lpstr>Conti.</vt:lpstr>
      <vt:lpstr>Cont.</vt:lpstr>
      <vt:lpstr> cont.</vt:lpstr>
      <vt:lpstr>Cont.</vt:lpstr>
      <vt:lpstr>Cont.</vt:lpstr>
      <vt:lpstr>                   drug development</vt:lpstr>
      <vt:lpstr>Conti.</vt:lpstr>
      <vt:lpstr>Conti.</vt:lpstr>
      <vt:lpstr>                      sources of drugs</vt:lpstr>
      <vt:lpstr>Conti.</vt:lpstr>
      <vt:lpstr>Conti.</vt:lpstr>
      <vt:lpstr>Conti.</vt:lpstr>
      <vt:lpstr>                           uses of drugs</vt:lpstr>
      <vt:lpstr>                     drug nomenclature</vt:lpstr>
      <vt:lpstr>Conti.</vt:lpstr>
      <vt:lpstr> example of drugs chemical name, generic name and trade name.</vt:lpstr>
      <vt:lpstr> two major methods of dispensing drugs</vt:lpstr>
      <vt:lpstr>Patients education -about OTC drugs</vt:lpstr>
      <vt:lpstr> patients  education  about drugs –prescription drugs </vt:lpstr>
      <vt:lpstr>                        pharmacokinetics </vt:lpstr>
      <vt:lpstr> factors affecting absorption</vt:lpstr>
      <vt:lpstr>Factors influencing drug administration</vt:lpstr>
      <vt:lpstr>              routes of drug administration</vt:lpstr>
      <vt:lpstr>Factors to consider when choosing the route of drug administration</vt:lpstr>
      <vt:lpstr>Conti.</vt:lpstr>
      <vt:lpstr>Conti.</vt:lpstr>
      <vt:lpstr>    Biological membranes which limit the                       distribution of drugs</vt:lpstr>
      <vt:lpstr>metabolism</vt:lpstr>
      <vt:lpstr>Factors influencing metabolism</vt:lpstr>
      <vt:lpstr>Enzyme induction or inhibition</vt:lpstr>
      <vt:lpstr> conti.</vt:lpstr>
      <vt:lpstr>excretion</vt:lpstr>
      <vt:lpstr>Pharmacodynamics/mechanism of action</vt:lpstr>
      <vt:lpstr>                  Drug interactions</vt:lpstr>
      <vt:lpstr>Conti.</vt:lpstr>
      <vt:lpstr>antagonism</vt:lpstr>
      <vt:lpstr>              Administration of medication</vt:lpstr>
      <vt:lpstr>        Principles of drug administration</vt:lpstr>
      <vt:lpstr> conti.</vt:lpstr>
      <vt:lpstr>Conti.</vt:lpstr>
      <vt:lpstr>Conti.</vt:lpstr>
      <vt:lpstr>Slide 49</vt:lpstr>
      <vt:lpstr>Slide 50</vt:lpstr>
      <vt:lpstr>Slide 51</vt:lpstr>
      <vt:lpstr>Slide 52</vt:lpstr>
      <vt:lpstr>Slide 53</vt:lpstr>
      <vt:lpstr>Slide 54</vt:lpstr>
      <vt:lpstr>          medication in children</vt:lpstr>
      <vt:lpstr>               medication errors</vt:lpstr>
      <vt:lpstr>                     drug records</vt:lpstr>
      <vt:lpstr>                           drug storage</vt:lpstr>
      <vt:lpstr>Slide 59</vt:lpstr>
      <vt:lpstr>Stock control</vt:lpstr>
      <vt:lpstr>                 Classification of drugs</vt:lpstr>
      <vt:lpstr>Slide 62</vt:lpstr>
      <vt:lpstr>             antibiotics/anti- infective agents</vt:lpstr>
      <vt:lpstr>Classification of antibiotics</vt:lpstr>
      <vt:lpstr>Beta –lactam antibiotics</vt:lpstr>
      <vt:lpstr>                                penicillins</vt:lpstr>
      <vt:lpstr>Mechanism of action</vt:lpstr>
      <vt:lpstr>Mechanism  of bacterial resistance</vt:lpstr>
      <vt:lpstr>                      pharmacokinetics</vt:lpstr>
      <vt:lpstr>                  Benzyl penicillin G</vt:lpstr>
      <vt:lpstr>Indication for penicillin G</vt:lpstr>
      <vt:lpstr>                       cloxacillin</vt:lpstr>
      <vt:lpstr>Slide 73</vt:lpstr>
      <vt:lpstr>                               Ampicillin</vt:lpstr>
      <vt:lpstr>                                                                                       Indications                    </vt:lpstr>
      <vt:lpstr>Slide 76</vt:lpstr>
      <vt:lpstr>                          amoxicillin</vt:lpstr>
      <vt:lpstr>  dosage</vt:lpstr>
      <vt:lpstr>                            co- amoxiclav</vt:lpstr>
      <vt:lpstr>             adverse effect of penicillin's</vt:lpstr>
      <vt:lpstr>Slide 81</vt:lpstr>
      <vt:lpstr>                  cephalosporins</vt:lpstr>
      <vt:lpstr>        Classification of cephalosporins</vt:lpstr>
      <vt:lpstr> first generation cephalosporins</vt:lpstr>
      <vt:lpstr> second generation cephalosporin</vt:lpstr>
      <vt:lpstr>Third generation cephalosporins</vt:lpstr>
      <vt:lpstr>Fourth generation cephalosporin</vt:lpstr>
      <vt:lpstr>Slide 88</vt:lpstr>
      <vt:lpstr>Unwanted effects of cephalosporins</vt:lpstr>
      <vt:lpstr>Drug interactions </vt:lpstr>
      <vt:lpstr>Ceftriaxone (Rocephin)</vt:lpstr>
      <vt:lpstr>Slide 92</vt:lpstr>
      <vt:lpstr>                    tetracyclines</vt:lpstr>
      <vt:lpstr>                  pharmacokinetics</vt:lpstr>
      <vt:lpstr>pharmacodynamics</vt:lpstr>
      <vt:lpstr>                          aminoglycosides</vt:lpstr>
      <vt:lpstr>                                                                       Pharmacodynamics/mechanism of action</vt:lpstr>
      <vt:lpstr>Unwanted effects </vt:lpstr>
      <vt:lpstr>                        Gentamycin</vt:lpstr>
      <vt:lpstr>                     </vt:lpstr>
      <vt:lpstr>                           quinolones </vt:lpstr>
      <vt:lpstr>Pharmacodynamics </vt:lpstr>
      <vt:lpstr>Pharmacokinetics </vt:lpstr>
      <vt:lpstr>Adverse effects</vt:lpstr>
      <vt:lpstr>                                                                            contraindication</vt:lpstr>
      <vt:lpstr> drug interactions</vt:lpstr>
      <vt:lpstr>                            ciprofloxacin</vt:lpstr>
      <vt:lpstr>Interactions Medication/Food Interactions Nursing Interventions/Client Education </vt:lpstr>
      <vt:lpstr>                                                                                                                                                                                                                                             Nursing Administration  </vt:lpstr>
      <vt:lpstr>                            MACROLIDES</vt:lpstr>
      <vt:lpstr>                        pharmacokinetics</vt:lpstr>
      <vt:lpstr>Slide 112</vt:lpstr>
      <vt:lpstr>Slide 113</vt:lpstr>
      <vt:lpstr>       erythromycin</vt:lpstr>
      <vt:lpstr>                                                                         Dosage and route of administration                         </vt:lpstr>
      <vt:lpstr>Azithromycin </vt:lpstr>
      <vt:lpstr>                                sulphonamide</vt:lpstr>
      <vt:lpstr> pharmacokinetics</vt:lpstr>
      <vt:lpstr>Slide 119</vt:lpstr>
      <vt:lpstr> cotrimoxazole(sulphonamides 400mg/trimethoprim 80mg) serpin.</vt:lpstr>
      <vt:lpstr>drug Interactions Medication/Food Interactions Nursing Interventions/Client Education </vt:lpstr>
      <vt:lpstr>                                       AZOLES</vt:lpstr>
      <vt:lpstr>metronidazole</vt:lpstr>
      <vt:lpstr>Slide 124</vt:lpstr>
      <vt:lpstr>Dosage and route of administration</vt:lpstr>
      <vt:lpstr>Complications Side/Adverse Effects Nursing Interventions/Client Education</vt:lpstr>
      <vt:lpstr>Contraindications/Precautions</vt:lpstr>
      <vt:lpstr>Interactions</vt:lpstr>
      <vt:lpstr>Slide 129</vt:lpstr>
      <vt:lpstr>                          Chloramphenicol</vt:lpstr>
      <vt:lpstr>pharmacokinetics</vt:lpstr>
      <vt:lpstr> clinical uses</vt:lpstr>
      <vt:lpstr>Slide 133</vt:lpstr>
      <vt:lpstr>                        ANTI-FUNGAL DRUGS</vt:lpstr>
      <vt:lpstr>Therapeutic Uses</vt:lpstr>
      <vt:lpstr>           Classification of anti fungal drugs</vt:lpstr>
      <vt:lpstr>Slide 137</vt:lpstr>
      <vt:lpstr>                      Therapeutic uses</vt:lpstr>
      <vt:lpstr>                   Amphotericin B</vt:lpstr>
      <vt:lpstr>Therapeutic Uses</vt:lpstr>
      <vt:lpstr>Slide 141</vt:lpstr>
      <vt:lpstr>                ketoconazole</vt:lpstr>
      <vt:lpstr>Contraindications/Precautions</vt:lpstr>
      <vt:lpstr>Systemic infection for mucocutaneous infections</vt:lpstr>
      <vt:lpstr>Topical anti fungal</vt:lpstr>
      <vt:lpstr>Anti mycobacterial agents (anti-tuberculosis)</vt:lpstr>
      <vt:lpstr> anti-TB conti’</vt:lpstr>
      <vt:lpstr>Anti TB  cont.’</vt:lpstr>
      <vt:lpstr>ISONIAZID</vt:lpstr>
      <vt:lpstr>isoniazid cont.’</vt:lpstr>
      <vt:lpstr>Complications Side/Adverse Effects Nursing Interventions/Client Education</vt:lpstr>
      <vt:lpstr>Slide 152</vt:lpstr>
      <vt:lpstr>Interactions cont.’</vt:lpstr>
      <vt:lpstr>Slide 154</vt:lpstr>
      <vt:lpstr>                        rifampicin </vt:lpstr>
      <vt:lpstr>pharmacokinetics</vt:lpstr>
      <vt:lpstr>Slide 157</vt:lpstr>
      <vt:lpstr>Contraindications/Precautions</vt:lpstr>
      <vt:lpstr> Interactions Medication/Food Interactions Nursing Interventions/Client Education </vt:lpstr>
      <vt:lpstr>Nursing Evaluation of Medication Effectiveness</vt:lpstr>
      <vt:lpstr>                               ethambutol</vt:lpstr>
      <vt:lpstr>Unwanted effects</vt:lpstr>
      <vt:lpstr>                           pyrazinamide</vt:lpstr>
      <vt:lpstr>                                   DAPSONE </vt:lpstr>
      <vt:lpstr>Unwanted effects</vt:lpstr>
      <vt:lpstr>                     Antiviral agents</vt:lpstr>
      <vt:lpstr>         Antiviral and antiretroviral cont.’</vt:lpstr>
      <vt:lpstr>Antiviral and antiretroviral agents  </vt:lpstr>
      <vt:lpstr>                             ACYCLOVIR</vt:lpstr>
      <vt:lpstr>Complications Side/Adverse Effects Nursing Interventions/Client education</vt:lpstr>
      <vt:lpstr>Complications Side/Adverse Effects Nursing Interventions/Client education cont.’</vt:lpstr>
      <vt:lpstr>Interactions Medication/Food Interactions Nursing Interventions/Client Education</vt:lpstr>
      <vt:lpstr>Nursing Administration</vt:lpstr>
      <vt:lpstr>Nursing administration</vt:lpstr>
      <vt:lpstr>                     Antiretroviral drugs</vt:lpstr>
      <vt:lpstr>                 five goals of ART</vt:lpstr>
      <vt:lpstr>Mechanism of action of ARVs</vt:lpstr>
      <vt:lpstr>Slide 178</vt:lpstr>
      <vt:lpstr>                        ZIDOVUDINE  (RETROVIR) </vt:lpstr>
      <vt:lpstr>Expected Pharmacological Action  </vt:lpstr>
      <vt:lpstr>Side/Adverse Effects Nursing Interventions/Client Education</vt:lpstr>
      <vt:lpstr>Medication/Food Interactions Nursing Interventions/Client Education</vt:lpstr>
      <vt:lpstr>Nursing Administration </vt:lpstr>
      <vt:lpstr>Non-nucleoside reverse transcriptase inhibitors (NNRTI s) </vt:lpstr>
      <vt:lpstr>Complications Side/Adverse Effects Nursing Interventions/Client Education</vt:lpstr>
      <vt:lpstr>Slide 186</vt:lpstr>
      <vt:lpstr>Medication/Food Interactions Nursing Interventions/Client Education</vt:lpstr>
      <vt:lpstr>                      Protease inhibitors</vt:lpstr>
      <vt:lpstr>Side/Adverse Effects Nursing Interventions/Client Education</vt:lpstr>
      <vt:lpstr>Medication/Food Interactions Nursing Interventions/Client Education</vt:lpstr>
      <vt:lpstr>                          Entry/fusion inhibitors</vt:lpstr>
      <vt:lpstr>Standard 1st line regime for adults in Kenya</vt:lpstr>
      <vt:lpstr> ANALGESICS, NON STEROIDAL ANTI INFLAMMATORY DRUGS(NSAIDS)</vt:lpstr>
      <vt:lpstr>                 NSAIDs cont.’</vt:lpstr>
      <vt:lpstr>Slide 195</vt:lpstr>
      <vt:lpstr>Side/Adverse Effects Nursing Interventions/Client Education</vt:lpstr>
      <vt:lpstr>Slide 197</vt:lpstr>
      <vt:lpstr>Complication and adverse effects cont.’</vt:lpstr>
      <vt:lpstr>Contraindications for aspirin and other 1st generation NSAIDs include</vt:lpstr>
      <vt:lpstr>                            acetaminophen</vt:lpstr>
      <vt:lpstr>complications Side/Adverse Effects Nursing Interventions/Client Education</vt:lpstr>
      <vt:lpstr>Medication/Food Interactions Nursing Interventions/Client Education</vt:lpstr>
      <vt:lpstr>Opioid analgesics/narcotic analgesics</vt:lpstr>
      <vt:lpstr>                                                                                   Mechanism of action</vt:lpstr>
      <vt:lpstr>Slide 205</vt:lpstr>
      <vt:lpstr>Slide 206</vt:lpstr>
      <vt:lpstr>Slide 207</vt:lpstr>
      <vt:lpstr>Adverse effects cont.’</vt:lpstr>
      <vt:lpstr>Slide 209</vt:lpstr>
      <vt:lpstr>Contraindications/Precautions</vt:lpstr>
      <vt:lpstr>Use cautiously with:</vt:lpstr>
      <vt:lpstr>Opioid agonist-antagonist</vt:lpstr>
      <vt:lpstr>                                                                                                                                                                                                                                                                                                                       opioid agonist- antagonist cont.’ </vt:lpstr>
      <vt:lpstr>Side effects</vt:lpstr>
      <vt:lpstr>Interactions medication/Food Interactions Nursing Interventions/Client Education</vt:lpstr>
      <vt:lpstr>Opioid antagonist</vt:lpstr>
      <vt:lpstr>Opioid antagonist cont.’</vt:lpstr>
      <vt:lpstr>Opioid anti-agonist cont.’</vt:lpstr>
      <vt:lpstr>Slide 219</vt:lpstr>
      <vt:lpstr>Slide 220</vt:lpstr>
      <vt:lpstr>                           ANTI HELMINTHIC</vt:lpstr>
      <vt:lpstr>                      Anthelminthic cont.’</vt:lpstr>
      <vt:lpstr>                     Anthelminthics action</vt:lpstr>
      <vt:lpstr>                      Anthelminthic cont.’</vt:lpstr>
      <vt:lpstr>Absorption, fate, and excretion</vt:lpstr>
      <vt:lpstr>         ANTI PROTOZOA AND ANTIMALARIA</vt:lpstr>
      <vt:lpstr>         antimalarial</vt:lpstr>
      <vt:lpstr>Dosage; Artemether Lumefantrine</vt:lpstr>
      <vt:lpstr>       anti-malaria cont.’</vt:lpstr>
      <vt:lpstr>                                Quinine                </vt:lpstr>
      <vt:lpstr>                                                                               pharmacokinetics</vt:lpstr>
      <vt:lpstr>unwanted effects cont.’</vt:lpstr>
      <vt:lpstr>                        quinine  cont.’</vt:lpstr>
      <vt:lpstr>Prevention of malaria</vt:lpstr>
      <vt:lpstr>                        SEDATIVES-HYPNOTICS</vt:lpstr>
      <vt:lpstr>Classification of sedative hypnotics</vt:lpstr>
      <vt:lpstr>Pharmacological actions</vt:lpstr>
      <vt:lpstr>Pharmacodynamics of benzodiazepines, barbiturates &amp;new hypnotics</vt:lpstr>
      <vt:lpstr>                                                                                                                              Organ level effects </vt:lpstr>
      <vt:lpstr>Clinical uses</vt:lpstr>
      <vt:lpstr>Direct toxic action</vt:lpstr>
      <vt:lpstr>Benzodiazepines commonly</vt:lpstr>
      <vt:lpstr>Slide 243</vt:lpstr>
      <vt:lpstr>Contraindication </vt:lpstr>
      <vt:lpstr>barbiturates</vt:lpstr>
      <vt:lpstr>Pharmacological effects </vt:lpstr>
      <vt:lpstr>Therapeutic  application</vt:lpstr>
      <vt:lpstr>Adverse reaction</vt:lpstr>
      <vt:lpstr>       anticonvulsant/ant seizure /anti epileptic medication </vt:lpstr>
      <vt:lpstr>Slide 250</vt:lpstr>
      <vt:lpstr>Slide 251</vt:lpstr>
      <vt:lpstr>Slide 252</vt:lpstr>
      <vt:lpstr>Adverse drug reaction of  anti epileptics/ anticonvulsant medication</vt:lpstr>
      <vt:lpstr>phenytoin</vt:lpstr>
      <vt:lpstr>Side /adverse effects and nursing education</vt:lpstr>
      <vt:lpstr>Side /adverse effects and nursing education</vt:lpstr>
      <vt:lpstr>               PSYCHOTHRAPEUTIC AGENTS</vt:lpstr>
      <vt:lpstr>Antidepressants cont.’</vt:lpstr>
      <vt:lpstr>Mechanism of action</vt:lpstr>
      <vt:lpstr>Side effects</vt:lpstr>
      <vt:lpstr>Tricyclic overdose</vt:lpstr>
      <vt:lpstr>Drug interactions</vt:lpstr>
      <vt:lpstr>b)Monoamine Oxidase Inhibitors (MAOI s)</vt:lpstr>
      <vt:lpstr>Therapeutic use</vt:lpstr>
      <vt:lpstr>MAOIs  overdose</vt:lpstr>
      <vt:lpstr>MAOIs hypertensive crisis and tyramine</vt:lpstr>
      <vt:lpstr>Contraindications/Precautions</vt:lpstr>
      <vt:lpstr>c)Selective Serotonin Reuptake Inhibitors (SSRIs)</vt:lpstr>
      <vt:lpstr>Therapeutic Uses</vt:lpstr>
      <vt:lpstr>pharmacokinetics</vt:lpstr>
      <vt:lpstr>Drug interaction</vt:lpstr>
      <vt:lpstr>d) Second generation antidepressants</vt:lpstr>
      <vt:lpstr>Mechanism of action</vt:lpstr>
      <vt:lpstr>Side effects </vt:lpstr>
      <vt:lpstr>ANTIPSYCHOTIC AGENTS/  TRANQUILIZERS/NEUROLEPTICS</vt:lpstr>
      <vt:lpstr>Slide 276</vt:lpstr>
      <vt:lpstr>Pharmacodynamics </vt:lpstr>
      <vt:lpstr>Side effects typical antipsychotic</vt:lpstr>
      <vt:lpstr>Side effect atypical antipsychotics</vt:lpstr>
      <vt:lpstr>Mood stabilizers</vt:lpstr>
      <vt:lpstr>                                                                                                                                                                                        Therapeutic Uses  </vt:lpstr>
      <vt:lpstr>pharmacokinetics</vt:lpstr>
      <vt:lpstr>Adverse reaction</vt:lpstr>
      <vt:lpstr>Contraindications/Precautions</vt:lpstr>
      <vt:lpstr>Medication/Food Interactions</vt:lpstr>
      <vt:lpstr>Slide 286</vt:lpstr>
      <vt:lpstr>Slide 287</vt:lpstr>
      <vt:lpstr>Slide 288</vt:lpstr>
      <vt:lpstr>Therapeutic Uses </vt:lpstr>
      <vt:lpstr>CNS STIMULANTS</vt:lpstr>
      <vt:lpstr>CNS stimulants cont.’</vt:lpstr>
      <vt:lpstr>Side effects</vt:lpstr>
      <vt:lpstr>Contraindications/Precautions</vt:lpstr>
      <vt:lpstr>Slide 294</vt:lpstr>
      <vt:lpstr> MUSCLE RELAXANT/ NEUROMUSCULAR BLOCKING AGENTS</vt:lpstr>
      <vt:lpstr>                 Anti -Parkinson's drugs</vt:lpstr>
      <vt:lpstr>Neuromuscular agents cont.’</vt:lpstr>
      <vt:lpstr>      Muscle relaxant/ Neuromuscular Blocking Agents cont.’</vt:lpstr>
      <vt:lpstr>Neuromuscular agents cont.’</vt:lpstr>
      <vt:lpstr>Side effect</vt:lpstr>
      <vt:lpstr>Drug interaction</vt:lpstr>
      <vt:lpstr>Nursing Administration</vt:lpstr>
      <vt:lpstr>                 LOCAL ANAESTHETICS </vt:lpstr>
      <vt:lpstr>Mechanism of action</vt:lpstr>
      <vt:lpstr>Local anesthetics</vt:lpstr>
      <vt:lpstr>Neuromuscular agents</vt:lpstr>
      <vt:lpstr>Skeletal muscle relaxants</vt:lpstr>
      <vt:lpstr>                      General anesthetics</vt:lpstr>
      <vt:lpstr>a)Parenteral anesthetics</vt:lpstr>
      <vt:lpstr>Parenteral anesthetics</vt:lpstr>
      <vt:lpstr>Pharmacological characteristics of parenteral anesthetics (IV)</vt:lpstr>
      <vt:lpstr>                   Inhalation anesthetics</vt:lpstr>
      <vt:lpstr>Side effect of anesthetics</vt:lpstr>
      <vt:lpstr>Other emergence Postoperative effects </vt:lpstr>
      <vt:lpstr>                      CVS: DIURETICS</vt:lpstr>
      <vt:lpstr>Clinical pharmacology of diuretics</vt:lpstr>
      <vt:lpstr>Slide 317</vt:lpstr>
      <vt:lpstr>a)High Ceiling Loop Diuretics</vt:lpstr>
      <vt:lpstr> Therapeutic Uses</vt:lpstr>
      <vt:lpstr>Side effects</vt:lpstr>
      <vt:lpstr>Drug  interaction</vt:lpstr>
      <vt:lpstr>Nursing administration</vt:lpstr>
      <vt:lpstr>Nursing administration cont.’</vt:lpstr>
      <vt:lpstr>                     b)Thiazide Diuretics</vt:lpstr>
      <vt:lpstr>Mechanism of action</vt:lpstr>
      <vt:lpstr>Side/Adverse Effects</vt:lpstr>
      <vt:lpstr>Nursing administration </vt:lpstr>
      <vt:lpstr>c)Potassium-Sparing Diuretics</vt:lpstr>
      <vt:lpstr>Therapeutic Uses</vt:lpstr>
      <vt:lpstr>Contraindications/Precaution</vt:lpstr>
      <vt:lpstr>Nursing Administration</vt:lpstr>
      <vt:lpstr>                       d)Osmotic Diuretics</vt:lpstr>
      <vt:lpstr>Side/Adverse Effects</vt:lpstr>
      <vt:lpstr>Interactions</vt:lpstr>
      <vt:lpstr>Carbonic anhydrase inhibitors</vt:lpstr>
      <vt:lpstr>acetazolamide  cont.’</vt:lpstr>
      <vt:lpstr>toxicity</vt:lpstr>
      <vt:lpstr>                     antihypertensive</vt:lpstr>
      <vt:lpstr>Classification of anti hypertensives</vt:lpstr>
      <vt:lpstr>Classification of antihypertensive</vt:lpstr>
      <vt:lpstr>: Angiotensin-Converting Enzyme (ACE) Inhibitors</vt:lpstr>
      <vt:lpstr>Merits of ACEIs</vt:lpstr>
      <vt:lpstr>Slide 343</vt:lpstr>
      <vt:lpstr>Side/Adverse Effects</vt:lpstr>
      <vt:lpstr>Contraindications/Precautions </vt:lpstr>
      <vt:lpstr>Medication/Food Interactions</vt:lpstr>
      <vt:lpstr>Nursing Administration</vt:lpstr>
      <vt:lpstr>Angiotensin II Receptor Blockers (ARBs)</vt:lpstr>
      <vt:lpstr>                                                                                                                                                                                                      Therapeutic Uses :  </vt:lpstr>
      <vt:lpstr>Side/Adverse Effects</vt:lpstr>
      <vt:lpstr>              CALCIUM CHANNEL BLOCKERS</vt:lpstr>
      <vt:lpstr>Mechanism of action of CCB </vt:lpstr>
      <vt:lpstr>Therapeutic use</vt:lpstr>
      <vt:lpstr>                              amlodipine</vt:lpstr>
      <vt:lpstr>                                verapamil</vt:lpstr>
      <vt:lpstr>Adverse reaction </vt:lpstr>
      <vt:lpstr>considerations</vt:lpstr>
      <vt:lpstr>                 DIRECT ACTING VASODILATORS</vt:lpstr>
      <vt:lpstr>Toxicity and precaution</vt:lpstr>
      <vt:lpstr>Therapeutic uses</vt:lpstr>
      <vt:lpstr>Contraindication </vt:lpstr>
      <vt:lpstr>       ALPHA ADRENERGIC BLOCKERS (SYMPATHOLYTICS)</vt:lpstr>
      <vt:lpstr>Side/Adverse Effects</vt:lpstr>
      <vt:lpstr>Contraindications/Precautions</vt:lpstr>
      <vt:lpstr>Nursing Administration</vt:lpstr>
      <vt:lpstr> CENTRALLY ACTING ALPHA2 AGONISTS</vt:lpstr>
      <vt:lpstr>Slide 367</vt:lpstr>
      <vt:lpstr>Side/Adverse Effects</vt:lpstr>
      <vt:lpstr>Slide 369</vt:lpstr>
      <vt:lpstr>Nursing Administration</vt:lpstr>
      <vt:lpstr>             Methyldopa (ALDOMET)</vt:lpstr>
      <vt:lpstr>contraindication</vt:lpstr>
      <vt:lpstr>Caution cont.’</vt:lpstr>
      <vt:lpstr>BETA ADRENERGIC BLOCKERS (SYMPATHOLYTICS)</vt:lpstr>
      <vt:lpstr>Expected Pharmacological Action</vt:lpstr>
      <vt:lpstr>                                                                                             adverse effects</vt:lpstr>
      <vt:lpstr>Consideration cont.’</vt:lpstr>
      <vt:lpstr>Medications for Hypertensive Crisis</vt:lpstr>
      <vt:lpstr>Side effects</vt:lpstr>
      <vt:lpstr>                                                                                                                                       interactions</vt:lpstr>
      <vt:lpstr>                    CARDIAC GLYCOSIDE</vt:lpstr>
      <vt:lpstr>Pharmacological action</vt:lpstr>
      <vt:lpstr>                                                                                    indication</vt:lpstr>
      <vt:lpstr>                                   digoxin</vt:lpstr>
      <vt:lpstr>Digoxin cont.’</vt:lpstr>
      <vt:lpstr>Digoxin cont.’</vt:lpstr>
      <vt:lpstr>Digoxin cont.’</vt:lpstr>
      <vt:lpstr>Medication interaction</vt:lpstr>
      <vt:lpstr>MEDICATIONS AFFECTING THE RESPIRATORY SYSTEM   (bronchodilators)</vt:lpstr>
      <vt:lpstr>Slide 390</vt:lpstr>
      <vt:lpstr>Management of digoxin toxicity</vt:lpstr>
      <vt:lpstr>Bronchodilators cont.’</vt:lpstr>
      <vt:lpstr>                        Beta2-Adrenergic Agonists</vt:lpstr>
      <vt:lpstr>Therapeutic uses</vt:lpstr>
      <vt:lpstr>Slide 395</vt:lpstr>
      <vt:lpstr>Slide 396</vt:lpstr>
      <vt:lpstr>Slide 397</vt:lpstr>
      <vt:lpstr>Slide 398</vt:lpstr>
      <vt:lpstr>           INHALED ANTICHOLINERGICS</vt:lpstr>
      <vt:lpstr>Slide 400</vt:lpstr>
      <vt:lpstr>Slide 401</vt:lpstr>
      <vt:lpstr>Slide 402</vt:lpstr>
      <vt:lpstr>Slide 403</vt:lpstr>
      <vt:lpstr>Slide 404</vt:lpstr>
      <vt:lpstr>Side/Adverse Effects Nursing Interventions/Client Education</vt:lpstr>
      <vt:lpstr>prednisolone when used for more than 10 days</vt:lpstr>
      <vt:lpstr>Slide 407</vt:lpstr>
      <vt:lpstr>Slide 408</vt:lpstr>
      <vt:lpstr>MASTCELL STABILIZERS ANTI INFLATORY DRUGS (cromolyn sodium (Intal)</vt:lpstr>
      <vt:lpstr>therapeutic uses</vt:lpstr>
      <vt:lpstr>Slide 411</vt:lpstr>
      <vt:lpstr>                  LEUKOTRIENE MODIFIERS</vt:lpstr>
      <vt:lpstr>Slide 413</vt:lpstr>
      <vt:lpstr>GIT DRUGS   ( PEPTIC ULCER  DISEASE)</vt:lpstr>
      <vt:lpstr>Classification of agents used in treatment of peptic ulcer:</vt:lpstr>
      <vt:lpstr>Slide 416</vt:lpstr>
      <vt:lpstr>Two weeks regimen</vt:lpstr>
      <vt:lpstr>Histamine2 -Receptor Antagonists</vt:lpstr>
      <vt:lpstr>Slide 419</vt:lpstr>
      <vt:lpstr>Slide 420</vt:lpstr>
      <vt:lpstr>Slide 421</vt:lpstr>
      <vt:lpstr>Slide 422</vt:lpstr>
      <vt:lpstr>Proton Pump Inhibitor</vt:lpstr>
      <vt:lpstr>Slide 424</vt:lpstr>
      <vt:lpstr>Slide 425</vt:lpstr>
      <vt:lpstr>Slide 426</vt:lpstr>
      <vt:lpstr>Slide 427</vt:lpstr>
      <vt:lpstr>Prostaglandins analogue</vt:lpstr>
      <vt:lpstr>                            MUCOSAL PROTECTANT</vt:lpstr>
      <vt:lpstr>colloidal bismuth compounds</vt:lpstr>
      <vt:lpstr>considerations</vt:lpstr>
      <vt:lpstr>LAXATIVES</vt:lpstr>
      <vt:lpstr>Slide 433</vt:lpstr>
      <vt:lpstr>Slide 434</vt:lpstr>
      <vt:lpstr>Bulk forming purgatives</vt:lpstr>
      <vt:lpstr>Slide 436</vt:lpstr>
      <vt:lpstr>Slide 437</vt:lpstr>
      <vt:lpstr>Slide 438</vt:lpstr>
      <vt:lpstr>Slide 439</vt:lpstr>
      <vt:lpstr>Slide 440</vt:lpstr>
      <vt:lpstr>Slide 441</vt:lpstr>
      <vt:lpstr>Slide 442</vt:lpstr>
      <vt:lpstr>Slide 443</vt:lpstr>
      <vt:lpstr>Slide 444</vt:lpstr>
      <vt:lpstr>Slide 445</vt:lpstr>
      <vt:lpstr>Slide 446</vt:lpstr>
      <vt:lpstr>Slide 447</vt:lpstr>
      <vt:lpstr>Slide 448</vt:lpstr>
      <vt:lpstr>Slide 449</vt:lpstr>
      <vt:lpstr>Slide 450</vt:lpstr>
      <vt:lpstr>Slide 451</vt:lpstr>
      <vt:lpstr>Slide 452</vt:lpstr>
      <vt:lpstr>HEMATOLOGIC DRUGS – ANTI COAGULANTS</vt:lpstr>
      <vt:lpstr>Classification of anticoagulants</vt:lpstr>
      <vt:lpstr>Slide 455</vt:lpstr>
      <vt:lpstr>Slide 456</vt:lpstr>
      <vt:lpstr>Slide 457</vt:lpstr>
      <vt:lpstr>Slide 458</vt:lpstr>
      <vt:lpstr>Slide 459</vt:lpstr>
      <vt:lpstr>ORAL ANTI COAGULANTS</vt:lpstr>
      <vt:lpstr>Slide 461</vt:lpstr>
      <vt:lpstr>Slide 462</vt:lpstr>
      <vt:lpstr>Slide 463</vt:lpstr>
      <vt:lpstr>Slide 464</vt:lpstr>
      <vt:lpstr>Slide 465</vt:lpstr>
      <vt:lpstr>Slide 466</vt:lpstr>
      <vt:lpstr>      Thrombolytic /Fibrinolytic Medications</vt:lpstr>
      <vt:lpstr>Slide 468</vt:lpstr>
      <vt:lpstr>streptokinase</vt:lpstr>
      <vt:lpstr>Slide 470</vt:lpstr>
      <vt:lpstr>urokinase</vt:lpstr>
      <vt:lpstr>alteplase</vt:lpstr>
      <vt:lpstr>Slide 473</vt:lpstr>
      <vt:lpstr>Slide 474</vt:lpstr>
      <vt:lpstr>Slide 475</vt:lpstr>
      <vt:lpstr>                        Anti platelets drugs    </vt:lpstr>
      <vt:lpstr>Slide 477</vt:lpstr>
      <vt:lpstr>Slide 478</vt:lpstr>
      <vt:lpstr>Slide 479</vt:lpstr>
      <vt:lpstr>Slide 480</vt:lpstr>
      <vt:lpstr>   Hemostatic agents/ coagulants</vt:lpstr>
      <vt:lpstr>Drugs for various bleeding conditions</vt:lpstr>
      <vt:lpstr>Slide 483</vt:lpstr>
      <vt:lpstr>Therapeutic uses</vt:lpstr>
      <vt:lpstr>                  hematinic </vt:lpstr>
      <vt:lpstr>Ferrous sulphate cont.’</vt:lpstr>
      <vt:lpstr>Unwanted effects </vt:lpstr>
      <vt:lpstr>                          folic acid </vt:lpstr>
      <vt:lpstr>Slide 489</vt:lpstr>
      <vt:lpstr>Insulin, oral hypoglycemic agents</vt:lpstr>
      <vt:lpstr>Slide 491</vt:lpstr>
      <vt:lpstr> Insulin Therapy</vt:lpstr>
      <vt:lpstr>Slide 493</vt:lpstr>
      <vt:lpstr>Classification of insulin; classified according to duration of action</vt:lpstr>
      <vt:lpstr>Slide 495</vt:lpstr>
      <vt:lpstr>Slide 496</vt:lpstr>
      <vt:lpstr>Slide 497</vt:lpstr>
      <vt:lpstr>Slide 498</vt:lpstr>
      <vt:lpstr>Slide 499</vt:lpstr>
      <vt:lpstr>Slide 500</vt:lpstr>
      <vt:lpstr>Slide 501</vt:lpstr>
      <vt:lpstr>Slide 502</vt:lpstr>
      <vt:lpstr>Side/ adverse effects</vt:lpstr>
      <vt:lpstr>Slide 504</vt:lpstr>
      <vt:lpstr>Medication interaction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pharmacology</dc:title>
  <dc:creator>Administrator</dc:creator>
  <cp:lastModifiedBy>Fridah</cp:lastModifiedBy>
  <cp:revision>4</cp:revision>
  <dcterms:created xsi:type="dcterms:W3CDTF">2017-10-05T12:04:02Z</dcterms:created>
  <dcterms:modified xsi:type="dcterms:W3CDTF">2022-01-11T06:31:55Z</dcterms:modified>
</cp:coreProperties>
</file>