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58" r:id="rId5"/>
    <p:sldId id="267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7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0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1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3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D489-69CF-4069-AA53-24721B9AAFE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8529-C049-4417-9BD5-38BE61C68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thobullets.com/microbiology/4043/mycobacterium-leprae" TargetMode="External"/><Relationship Id="rId7" Type="http://schemas.openxmlformats.org/officeDocument/2006/relationships/hyperlink" Target="https://www.orthobullets.com/microbiology/4073/mycoplasma-pneumoniae" TargetMode="External"/><Relationship Id="rId2" Type="http://schemas.openxmlformats.org/officeDocument/2006/relationships/hyperlink" Target="https://www.orthobullets.com/microbiology/4040/mycobacterium-tuberculo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thobullets.com/microbiology/4067/rickettsia" TargetMode="External"/><Relationship Id="rId5" Type="http://schemas.openxmlformats.org/officeDocument/2006/relationships/hyperlink" Target="https://www.orthobullets.com/microbiology/4058/leptospira-interrogans" TargetMode="External"/><Relationship Id="rId4" Type="http://schemas.openxmlformats.org/officeDocument/2006/relationships/hyperlink" Target="https://www.orthobullets.com/microbiology/4059/borrelia-burgdorferi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Antibiotics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Vancomycin</a:t>
            </a:r>
          </a:p>
          <a:p>
            <a:pPr fontAlgn="base"/>
            <a:r>
              <a:rPr lang="en-US" dirty="0" smtClean="0"/>
              <a:t>Coverage</a:t>
            </a:r>
            <a:endParaRPr lang="en-US" dirty="0"/>
          </a:p>
          <a:p>
            <a:pPr lvl="1" fontAlgn="base"/>
            <a:r>
              <a:rPr lang="en-US" dirty="0"/>
              <a:t>gram-positive bacteria</a:t>
            </a:r>
          </a:p>
          <a:p>
            <a:pPr fontAlgn="base"/>
            <a:r>
              <a:rPr lang="en-US" dirty="0"/>
              <a:t>Mechanism</a:t>
            </a:r>
          </a:p>
          <a:p>
            <a:pPr lvl="1" fontAlgn="base"/>
            <a:r>
              <a:rPr lang="en-US" dirty="0"/>
              <a:t>bactericidal</a:t>
            </a:r>
          </a:p>
          <a:p>
            <a:pPr lvl="1" fontAlgn="base"/>
            <a:r>
              <a:rPr lang="en-US" dirty="0"/>
              <a:t>an inhibitor of cell wall synthesis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7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713177"/>
              </p:ext>
            </p:extLst>
          </p:nvPr>
        </p:nvGraphicFramePr>
        <p:xfrm>
          <a:off x="467541" y="188642"/>
          <a:ext cx="8496946" cy="11799000"/>
        </p:xfrm>
        <a:graphic>
          <a:graphicData uri="http://schemas.openxmlformats.org/drawingml/2006/table">
            <a:tbl>
              <a:tblPr/>
              <a:tblGrid>
                <a:gridCol w="4248473"/>
                <a:gridCol w="216026"/>
                <a:gridCol w="4032447"/>
              </a:tblGrid>
              <a:tr h="1074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Roboto"/>
                        </a:rPr>
                        <a:t>Gram </a:t>
                      </a:r>
                      <a:r>
                        <a:rPr lang="en-US" sz="1200" b="1" dirty="0" err="1">
                          <a:effectLst/>
                          <a:latin typeface="Roboto"/>
                        </a:rPr>
                        <a:t>Postive</a:t>
                      </a:r>
                      <a:r>
                        <a:rPr lang="en-US" sz="1200" b="1" dirty="0">
                          <a:effectLst/>
                          <a:latin typeface="Roboto"/>
                        </a:rPr>
                        <a:t> Cocci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2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Staphylococcus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Roboto"/>
                        </a:rPr>
                        <a:t>Staph. aureus</a:t>
                      </a:r>
                      <a:br>
                        <a:rPr lang="en-US" sz="1200">
                          <a:effectLst/>
                          <a:latin typeface="Roboto"/>
                        </a:rPr>
                      </a:br>
                      <a:r>
                        <a:rPr lang="en-US" sz="1200">
                          <a:effectLst/>
                          <a:latin typeface="Roboto"/>
                        </a:rPr>
                        <a:t>MSSA</a:t>
                      </a:r>
                      <a:br>
                        <a:rPr lang="en-US" sz="1200">
                          <a:effectLst/>
                          <a:latin typeface="Roboto"/>
                        </a:rPr>
                      </a:br>
                      <a:r>
                        <a:rPr lang="en-US" sz="1200">
                          <a:effectLst/>
                          <a:latin typeface="Roboto"/>
                        </a:rPr>
                        <a:t>MRSA</a:t>
                      </a:r>
                      <a:br>
                        <a:rPr lang="en-US" sz="1200">
                          <a:effectLst/>
                          <a:latin typeface="Roboto"/>
                        </a:rPr>
                      </a:br>
                      <a:r>
                        <a:rPr lang="en-US" sz="1200">
                          <a:effectLst/>
                          <a:latin typeface="Roboto"/>
                        </a:rPr>
                        <a:t>Staph. epidermis</a:t>
                      </a:r>
                      <a:br>
                        <a:rPr lang="en-US" sz="1200">
                          <a:effectLst/>
                          <a:latin typeface="Roboto"/>
                        </a:rPr>
                      </a:br>
                      <a:r>
                        <a:rPr lang="en-US" sz="1200">
                          <a:effectLst/>
                          <a:latin typeface="Roboto"/>
                        </a:rPr>
                        <a:t>Staph saprophyticus</a:t>
                      </a: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2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Streptococcus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Roboto"/>
                        </a:rPr>
                        <a:t>Strep pneumoniae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Strep pyogenes (Group A) 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Strep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agalacticae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(Group B) 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Strep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viridans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Strep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Bovis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(Group D)</a:t>
                      </a: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43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Enterococci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Roboto"/>
                        </a:rPr>
                        <a:t>E.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faecalis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(Group D strep)</a:t>
                      </a: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43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200" b="1" dirty="0">
                          <a:effectLst/>
                          <a:latin typeface="Roboto"/>
                        </a:rPr>
                        <a:t>Gram Positive Bacilli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Spore Forming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200" dirty="0">
                          <a:effectLst/>
                          <a:latin typeface="Roboto"/>
                        </a:rPr>
                        <a:t>Bacillus anthracis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Bacillus cereus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Clostridium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tetani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Clostridium botulinum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Clostridium perfringens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Clostridium difficile</a:t>
                      </a: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8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Non-Spore Forming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Roboto"/>
                        </a:rPr>
                        <a:t>Corynebacterium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diphtheriae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Listeria monocytogenes</a:t>
                      </a: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4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Roboto"/>
                        </a:rPr>
                        <a:t>Gram Negative Cocci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8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89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Neisseria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Roboto"/>
                        </a:rPr>
                        <a:t>Neisseria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meningitidis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Neisseria gonorrhoeae</a:t>
                      </a: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4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Roboto"/>
                        </a:rPr>
                        <a:t>Gram Negative Bacilli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8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1340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Enterics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Roboto"/>
                        </a:rPr>
                        <a:t>Escherichia coli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Salmonella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typhi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Salmonella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enteridis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Shigella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dysenteriae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Klebsiella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pneumoniae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Serratia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Proteus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Campylobacter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jejuni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Vibrio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cholerae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Vibrio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parahaemolyticus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/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vulnificus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Helicobacter pylori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Pseudomonas aeruginosa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Bacteroides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fragilis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Respiratory bacilli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  <a:latin typeface="Roboto"/>
                        </a:rPr>
                        <a:t>Haemophilus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influenzae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Haemophilius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ducreyi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Bordatella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pertussis</a:t>
                      </a: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72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Zoonotic bacilli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Roboto"/>
                        </a:rPr>
                        <a:t>Yersinia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enterocolitica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Yersinia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pestis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Brucella 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Francisella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tularensis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 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Pasteurella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multocida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 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Bartonella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henselae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78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  <a:latin typeface="Roboto"/>
                        </a:rPr>
                        <a:t>Other</a:t>
                      </a:r>
                      <a:r>
                        <a:rPr lang="en-US" sz="1200">
                          <a:effectLst/>
                          <a:latin typeface="Roboto"/>
                        </a:rPr>
                        <a:t/>
                      </a:r>
                      <a:br>
                        <a:rPr lang="en-US" sz="1200">
                          <a:effectLst/>
                          <a:latin typeface="Roboto"/>
                        </a:rPr>
                      </a:b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200" dirty="0" err="1">
                          <a:effectLst/>
                          <a:latin typeface="Roboto"/>
                        </a:rPr>
                        <a:t>Gardnerella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vaginalis</a:t>
                      </a:r>
                    </a:p>
                  </a:txBody>
                  <a:tcPr marL="2367" marR="2367" marT="2367" marB="2367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4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b="1" dirty="0">
                          <a:effectLst/>
                          <a:latin typeface="Roboto"/>
                        </a:rPr>
                        <a:t>Other Bacteria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35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Mycobacteria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4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Roboto"/>
                        </a:rPr>
                        <a:t>Mycobacterium tuberculosis</a:t>
                      </a:r>
                      <a:r>
                        <a:rPr lang="en-US" sz="1200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2"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2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Mycobacterium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leprae</a:t>
                      </a:r>
                      <a:r>
                        <a:rPr lang="en-US" sz="1200" b="1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3"/>
                        </a:rPr>
                        <a:t/>
                      </a:r>
                      <a:br>
                        <a:rPr lang="en-US" sz="1200" b="1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3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MOTTS</a:t>
                      </a: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835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Spirochetes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4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  <a:latin typeface="Roboto"/>
                        </a:rPr>
                        <a:t>Borrelia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burgdorferi</a:t>
                      </a:r>
                      <a:r>
                        <a:rPr lang="en-US" sz="1200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4"/>
                        </a:rPr>
                        <a:t/>
                      </a:r>
                      <a:br>
                        <a:rPr lang="en-US" sz="1200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4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Leptospira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interrogans</a:t>
                      </a:r>
                      <a:r>
                        <a:rPr lang="en-US" sz="1200" b="1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5"/>
                        </a:rPr>
                        <a:t/>
                      </a:r>
                      <a:br>
                        <a:rPr lang="en-US" sz="1200" b="1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5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Treponema pallidum</a:t>
                      </a: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811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Chlamydiaceae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4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Roboto"/>
                        </a:rPr>
                        <a:t>Chlamydia trachomatis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Chlamydophila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 </a:t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>
                          <a:effectLst/>
                          <a:latin typeface="Roboto"/>
                        </a:rPr>
                        <a:t>Rickettsia</a:t>
                      </a:r>
                      <a:r>
                        <a:rPr lang="en-US" sz="1200" b="1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6"/>
                        </a:rPr>
                        <a:t/>
                      </a:r>
                      <a:br>
                        <a:rPr lang="en-US" sz="1200" b="1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6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Ehrlichia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93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Mycoplasmataceae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4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Roboto"/>
                        </a:rPr>
                        <a:t>Mycoplasma pneumoniae</a:t>
                      </a:r>
                      <a:r>
                        <a:rPr lang="en-US" sz="1200" b="1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7"/>
                        </a:rPr>
                        <a:t/>
                      </a:r>
                      <a:br>
                        <a:rPr lang="en-US" sz="1200" b="1" u="none" strike="noStrike" dirty="0">
                          <a:solidFill>
                            <a:srgbClr val="22229C"/>
                          </a:solidFill>
                          <a:effectLst/>
                          <a:latin typeface="Roboto"/>
                          <a:hlinkClick r:id="rId7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Ureaplasma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urealyticum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893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effectLst/>
                          <a:latin typeface="Roboto"/>
                        </a:rPr>
                        <a:t>Fungus-like Bacteria</a:t>
                      </a:r>
                      <a:endParaRPr lang="en-US" sz="120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400" dirty="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err="1">
                          <a:effectLst/>
                          <a:latin typeface="Roboto"/>
                        </a:rPr>
                        <a:t>Actinomyces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Roboto"/>
                        </a:rPr>
                        <a:t>israelii</a:t>
                      </a:r>
                      <a:r>
                        <a:rPr lang="en-US" sz="12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200" dirty="0">
                          <a:effectLst/>
                          <a:latin typeface="Roboto"/>
                        </a:rPr>
                      </a:br>
                      <a:r>
                        <a:rPr lang="en-US" sz="1200" dirty="0" err="1">
                          <a:effectLst/>
                          <a:latin typeface="Roboto"/>
                        </a:rPr>
                        <a:t>Nocardia</a:t>
                      </a:r>
                      <a:endParaRPr lang="en-US" sz="1200" dirty="0">
                        <a:effectLst/>
                        <a:latin typeface="Roboto"/>
                      </a:endParaRPr>
                    </a:p>
                  </a:txBody>
                  <a:tcPr marL="2367" marR="2367" marT="2367" marB="236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69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Grouped by Structure and Function </a:t>
            </a:r>
          </a:p>
          <a:p>
            <a:r>
              <a:rPr lang="en-US" dirty="0" smtClean="0"/>
              <a:t>Five functional groups cover most antibiotics 1. Inhibitors of cell wall synthesis </a:t>
            </a:r>
          </a:p>
          <a:p>
            <a:r>
              <a:rPr lang="en-US" dirty="0" smtClean="0"/>
              <a:t>2. Inhibitors of protein synthesis </a:t>
            </a:r>
          </a:p>
          <a:p>
            <a:r>
              <a:rPr lang="en-US" dirty="0" smtClean="0"/>
              <a:t>3. Inhibitors of membrane function </a:t>
            </a:r>
          </a:p>
          <a:p>
            <a:r>
              <a:rPr lang="en-US" dirty="0" smtClean="0"/>
              <a:t>4. Anti-metabolites </a:t>
            </a:r>
          </a:p>
          <a:p>
            <a:r>
              <a:rPr lang="en-US" dirty="0" smtClean="0"/>
              <a:t>5. Inhibitors of nucleic acid synthesis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5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68223"/>
              </p:ext>
            </p:extLst>
          </p:nvPr>
        </p:nvGraphicFramePr>
        <p:xfrm>
          <a:off x="107504" y="188641"/>
          <a:ext cx="8856984" cy="6461015"/>
        </p:xfrm>
        <a:graphic>
          <a:graphicData uri="http://schemas.openxmlformats.org/drawingml/2006/table">
            <a:tbl>
              <a:tblPr/>
              <a:tblGrid>
                <a:gridCol w="3737216"/>
                <a:gridCol w="5119768"/>
              </a:tblGrid>
              <a:tr h="251664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sz="1100" b="1" dirty="0">
                          <a:effectLst/>
                          <a:latin typeface="Roboto"/>
                        </a:rPr>
                        <a:t>Antibiotic Grouping By Mechanism</a:t>
                      </a:r>
                      <a:endParaRPr lang="en-US" sz="1100" dirty="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8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36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0000CC"/>
                          </a:solidFill>
                          <a:effectLst/>
                          <a:latin typeface="Roboto"/>
                        </a:rPr>
                        <a:t>Cell Wall Synthesis</a:t>
                      </a:r>
                      <a:endParaRPr lang="en-US" sz="110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 err="1">
                          <a:effectLst/>
                          <a:latin typeface="Roboto"/>
                        </a:rPr>
                        <a:t>Penicillins</a:t>
                      </a:r>
                      <a:r>
                        <a:rPr lang="en-US" sz="11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 err="1">
                          <a:effectLst/>
                          <a:latin typeface="Roboto"/>
                        </a:rPr>
                        <a:t>Cephalosporins</a:t>
                      </a:r>
                      <a:r>
                        <a:rPr lang="en-US" sz="11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>
                          <a:effectLst/>
                          <a:latin typeface="Roboto"/>
                        </a:rPr>
                        <a:t>Vancomycin</a:t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>
                          <a:effectLst/>
                          <a:latin typeface="Roboto"/>
                        </a:rPr>
                        <a:t>Beta-lactamase Inhibitors</a:t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 err="1">
                          <a:effectLst/>
                          <a:latin typeface="Roboto"/>
                        </a:rPr>
                        <a:t>Carbapenems</a:t>
                      </a:r>
                      <a:r>
                        <a:rPr lang="en-US" sz="11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 err="1">
                          <a:effectLst/>
                          <a:latin typeface="Roboto"/>
                        </a:rPr>
                        <a:t>Aztreonam</a:t>
                      </a:r>
                      <a:r>
                        <a:rPr lang="en-US" sz="11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 err="1">
                          <a:effectLst/>
                          <a:latin typeface="Roboto"/>
                        </a:rPr>
                        <a:t>Polymycin</a:t>
                      </a:r>
                      <a:r>
                        <a:rPr lang="en-US" sz="11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>
                          <a:effectLst/>
                          <a:latin typeface="Roboto"/>
                        </a:rPr>
                        <a:t>Bacitracin</a:t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endParaRPr lang="en-US" sz="1100" dirty="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64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0000CC"/>
                          </a:solidFill>
                          <a:effectLst/>
                          <a:latin typeface="Roboto"/>
                        </a:rPr>
                        <a:t>Protein Synthesis Inhibitors</a:t>
                      </a:r>
                      <a:endParaRPr lang="en-US" sz="110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u="sng" dirty="0">
                          <a:effectLst/>
                          <a:latin typeface="Roboto"/>
                        </a:rPr>
                        <a:t>Inhibit 30s Subunit</a:t>
                      </a:r>
                      <a:r>
                        <a:rPr lang="en-US" sz="11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>
                          <a:effectLst/>
                          <a:latin typeface="Roboto"/>
                        </a:rPr>
                        <a:t>Aminoglycosides (gentamicin)</a:t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 err="1">
                          <a:effectLst/>
                          <a:latin typeface="Roboto"/>
                        </a:rPr>
                        <a:t>Tetracyclines</a:t>
                      </a:r>
                      <a:r>
                        <a:rPr lang="en-US" sz="11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u="sng" dirty="0">
                          <a:effectLst/>
                          <a:latin typeface="Roboto"/>
                        </a:rPr>
                        <a:t>Inhibit 50s Subunit</a:t>
                      </a:r>
                      <a:r>
                        <a:rPr lang="en-US" sz="11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>
                          <a:effectLst/>
                          <a:latin typeface="Roboto"/>
                        </a:rPr>
                        <a:t>Macrolides</a:t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>
                          <a:effectLst/>
                          <a:latin typeface="Roboto"/>
                        </a:rPr>
                        <a:t>Chloramphenicol</a:t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>
                          <a:effectLst/>
                          <a:latin typeface="Roboto"/>
                        </a:rPr>
                        <a:t>Clindamycin</a:t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>
                          <a:effectLst/>
                          <a:latin typeface="Roboto"/>
                        </a:rPr>
                        <a:t>Linezolid </a:t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 err="1">
                          <a:effectLst/>
                          <a:latin typeface="Roboto"/>
                        </a:rPr>
                        <a:t>Streptogramins</a:t>
                      </a:r>
                      <a:endParaRPr lang="en-US" sz="1100" dirty="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2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0000CC"/>
                          </a:solidFill>
                          <a:effectLst/>
                          <a:latin typeface="Roboto"/>
                        </a:rPr>
                        <a:t>DNA Synthesis Inhibitors</a:t>
                      </a:r>
                      <a:endParaRPr lang="en-US" sz="110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Roboto"/>
                        </a:rPr>
                        <a:t>Fluoroquinolones </a:t>
                      </a:r>
                      <a:r>
                        <a:rPr lang="en-US" sz="1100">
                          <a:solidFill>
                            <a:srgbClr val="333333"/>
                          </a:solidFill>
                          <a:effectLst/>
                          <a:latin typeface="Roboto"/>
                        </a:rPr>
                        <a:t/>
                      </a:r>
                      <a:br>
                        <a:rPr lang="en-US" sz="1100">
                          <a:solidFill>
                            <a:srgbClr val="333333"/>
                          </a:solidFill>
                          <a:effectLst/>
                          <a:latin typeface="Roboto"/>
                        </a:rPr>
                      </a:br>
                      <a:r>
                        <a:rPr lang="en-US" sz="1100">
                          <a:effectLst/>
                          <a:latin typeface="Roboto"/>
                        </a:rPr>
                        <a:t>Metronidazole</a:t>
                      </a: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16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0000CC"/>
                          </a:solidFill>
                          <a:effectLst/>
                          <a:latin typeface="Roboto"/>
                        </a:rPr>
                        <a:t>RNA synthesis Inhibitors</a:t>
                      </a:r>
                      <a:endParaRPr lang="en-US" sz="110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Roboto"/>
                        </a:rPr>
                        <a:t>Rifampin</a:t>
                      </a: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0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0000CC"/>
                          </a:solidFill>
                          <a:effectLst/>
                          <a:latin typeface="Roboto"/>
                        </a:rPr>
                        <a:t>Mycolic Acid synthesis inhibitors</a:t>
                      </a:r>
                      <a:r>
                        <a:rPr lang="en-US" sz="1100">
                          <a:effectLst/>
                          <a:latin typeface="Roboto"/>
                        </a:rPr>
                        <a:t/>
                      </a:r>
                      <a:br>
                        <a:rPr lang="en-US" sz="1100">
                          <a:effectLst/>
                          <a:latin typeface="Roboto"/>
                        </a:rPr>
                      </a:br>
                      <a:endParaRPr lang="en-US" sz="110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effectLst/>
                          <a:latin typeface="Roboto"/>
                        </a:rPr>
                        <a:t>Isoniazid</a:t>
                      </a:r>
                      <a:br>
                        <a:rPr lang="en-US" sz="1100">
                          <a:effectLst/>
                          <a:latin typeface="Roboto"/>
                        </a:rPr>
                      </a:br>
                      <a:endParaRPr lang="en-US" sz="110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2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>
                          <a:solidFill>
                            <a:srgbClr val="0000CC"/>
                          </a:solidFill>
                          <a:effectLst/>
                          <a:latin typeface="Roboto"/>
                        </a:rPr>
                        <a:t>Folic Acid synthesis inhibitors</a:t>
                      </a:r>
                      <a:endParaRPr lang="en-US" sz="1100">
                        <a:effectLst/>
                        <a:latin typeface="Roboto"/>
                      </a:endParaRP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dirty="0">
                          <a:effectLst/>
                          <a:latin typeface="Roboto"/>
                        </a:rPr>
                        <a:t>Sulfonamides</a:t>
                      </a:r>
                      <a:br>
                        <a:rPr lang="en-US" sz="1100" dirty="0">
                          <a:effectLst/>
                          <a:latin typeface="Roboto"/>
                        </a:rPr>
                      </a:br>
                      <a:r>
                        <a:rPr lang="en-US" sz="1100" dirty="0">
                          <a:effectLst/>
                          <a:latin typeface="Roboto"/>
                        </a:rPr>
                        <a:t>Trimethoprim</a:t>
                      </a:r>
                    </a:p>
                  </a:txBody>
                  <a:tcPr marL="5717" marR="5717" marT="5717" marB="5717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2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101511"/>
              </p:ext>
            </p:extLst>
          </p:nvPr>
        </p:nvGraphicFramePr>
        <p:xfrm>
          <a:off x="251520" y="332655"/>
          <a:ext cx="8784974" cy="6369574"/>
        </p:xfrm>
        <a:graphic>
          <a:graphicData uri="http://schemas.openxmlformats.org/drawingml/2006/table">
            <a:tbl>
              <a:tblPr/>
              <a:tblGrid>
                <a:gridCol w="1142047"/>
                <a:gridCol w="1669145"/>
                <a:gridCol w="966347"/>
                <a:gridCol w="1054197"/>
                <a:gridCol w="966347"/>
                <a:gridCol w="1317746"/>
                <a:gridCol w="966347"/>
                <a:gridCol w="702798"/>
              </a:tblGrid>
              <a:tr h="72759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dirty="0">
                          <a:effectLst/>
                          <a:latin typeface="Roboto"/>
                        </a:rPr>
                        <a:t>PENICILLINS</a:t>
                      </a: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CEPHALOSPORINS</a:t>
                      </a: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FLUOROQUINOLONES</a:t>
                      </a: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AMINOGLYCOSIDES</a:t>
                      </a: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MONOBACTAMS</a:t>
                      </a: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CARBAPENEMS</a:t>
                      </a: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MACROLIDES</a:t>
                      </a: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OTHER</a:t>
                      </a: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0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Natural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i="1">
                          <a:effectLst/>
                          <a:latin typeface="Roboto"/>
                        </a:rPr>
                        <a:t>First generation</a:t>
                      </a:r>
                      <a:endParaRPr lang="en-US" sz="800">
                        <a:effectLst/>
                        <a:latin typeface="Roboto"/>
                      </a:endParaRP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Ciprofloxacin (Cipro)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Levofloxacin (Levaguin) 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Moxifloxacin (Avelox)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Norfloxacin     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 Amikacin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Gentamicin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Kanamycin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Neomycin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Tobramycin     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 Aztreonam     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Ertapenem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Imienem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Meropenem     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  <a:latin typeface="Roboto"/>
                        </a:rPr>
                        <a:t>Azithromycin</a:t>
                      </a:r>
                      <a:br>
                        <a:rPr lang="en-US" sz="800" dirty="0">
                          <a:effectLst/>
                          <a:latin typeface="Roboto"/>
                        </a:rPr>
                      </a:br>
                      <a:r>
                        <a:rPr lang="en-US" sz="800" dirty="0">
                          <a:effectLst/>
                          <a:latin typeface="Roboto"/>
                        </a:rPr>
                        <a:t>Clarithromycin</a:t>
                      </a:r>
                      <a:br>
                        <a:rPr lang="en-US" sz="800" dirty="0">
                          <a:effectLst/>
                          <a:latin typeface="Roboto"/>
                        </a:rPr>
                      </a:br>
                      <a:r>
                        <a:rPr lang="en-US" sz="800" dirty="0" err="1">
                          <a:effectLst/>
                          <a:latin typeface="Roboto"/>
                        </a:rPr>
                        <a:t>Dirithromycin</a:t>
                      </a:r>
                      <a:r>
                        <a:rPr lang="en-US" sz="800" dirty="0">
                          <a:effectLst/>
                          <a:latin typeface="Roboto"/>
                        </a:rPr>
                        <a:t/>
                      </a:r>
                      <a:br>
                        <a:rPr lang="en-US" sz="800" dirty="0">
                          <a:effectLst/>
                          <a:latin typeface="Roboto"/>
                        </a:rPr>
                      </a:br>
                      <a:r>
                        <a:rPr lang="en-US" sz="800" dirty="0">
                          <a:effectLst/>
                          <a:latin typeface="Roboto"/>
                        </a:rPr>
                        <a:t>Erythromycin</a:t>
                      </a:r>
                      <a:br>
                        <a:rPr lang="en-US" sz="800" dirty="0">
                          <a:effectLst/>
                          <a:latin typeface="Roboto"/>
                        </a:rPr>
                      </a:br>
                      <a:r>
                        <a:rPr lang="en-US" sz="800" dirty="0">
                          <a:effectLst/>
                          <a:latin typeface="Roboto"/>
                        </a:rPr>
                        <a:t>Clindamycin     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Vancomycin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Rifampin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Doxycycline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Linezolid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Tetracycline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Trimethoprim/ sulfamethoxacole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1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Penicillin G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Penicillin-VK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Cephalothin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Cefazolin (Ancef, Kefzol) 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Cephapririn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Cephalexin (Keflex)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other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endParaRPr lang="en-US" sz="800">
                        <a:effectLst/>
                        <a:latin typeface="Roboto"/>
                      </a:endParaRP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759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Penicillinase Resistant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i="1">
                          <a:effectLst/>
                          <a:latin typeface="Roboto"/>
                        </a:rPr>
                        <a:t>Second Generation</a:t>
                      </a:r>
                      <a:endParaRPr lang="en-US" sz="800">
                        <a:effectLst/>
                        <a:latin typeface="Roboto"/>
                      </a:endParaRP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51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Methicillin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Nafcillin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Oxacillin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other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Cefacor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Cefotetan (Cefotan) 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other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8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>
                          <a:effectLst/>
                          <a:latin typeface="Roboto"/>
                        </a:rPr>
                        <a:t>Aminopenicillins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i="1">
                          <a:effectLst/>
                          <a:latin typeface="Roboto"/>
                        </a:rPr>
                        <a:t>Third Generation</a:t>
                      </a:r>
                      <a:endParaRPr lang="en-US" sz="800">
                        <a:effectLst/>
                        <a:latin typeface="Roboto"/>
                      </a:endParaRP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801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Ampicillin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Ceftriaxone (Rocephin) </a:t>
                      </a:r>
                      <a:br>
                        <a:rPr lang="en-US" sz="800">
                          <a:effectLst/>
                          <a:latin typeface="Roboto"/>
                        </a:rPr>
                      </a:br>
                      <a:r>
                        <a:rPr lang="en-US" sz="800">
                          <a:effectLst/>
                          <a:latin typeface="Roboto"/>
                        </a:rPr>
                        <a:t>other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0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>
                          <a:effectLst/>
                          <a:latin typeface="Roboto"/>
                        </a:rPr>
                        <a:t> </a:t>
                      </a: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i="1">
                          <a:effectLst/>
                          <a:latin typeface="Roboto"/>
                        </a:rPr>
                        <a:t>Fourth Generation</a:t>
                      </a:r>
                      <a:endParaRPr lang="en-US" sz="800">
                        <a:effectLst/>
                        <a:latin typeface="Roboto"/>
                      </a:endParaRPr>
                    </a:p>
                  </a:txBody>
                  <a:tcPr marL="4411" marR="4411" marT="4411" marB="4411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0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>
                          <a:effectLst/>
                          <a:latin typeface="Roboto"/>
                        </a:rPr>
                        <a:t> </a:t>
                      </a: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dirty="0" err="1">
                          <a:effectLst/>
                          <a:latin typeface="arial"/>
                        </a:rPr>
                        <a:t>Cefpirome</a:t>
                      </a:r>
                      <a:r>
                        <a:rPr lang="en-US" sz="800" dirty="0">
                          <a:effectLst/>
                          <a:latin typeface="arial"/>
                        </a:rPr>
                        <a:t/>
                      </a:r>
                      <a:br>
                        <a:rPr lang="en-US" sz="800" dirty="0">
                          <a:effectLst/>
                          <a:latin typeface="arial"/>
                        </a:rPr>
                      </a:br>
                      <a:r>
                        <a:rPr lang="en-US" sz="800" dirty="0" err="1">
                          <a:effectLst/>
                          <a:latin typeface="arial"/>
                        </a:rPr>
                        <a:t>Cefepime</a:t>
                      </a:r>
                      <a:endParaRPr lang="en-US" sz="800" dirty="0">
                        <a:effectLst/>
                        <a:latin typeface="Roboto"/>
                      </a:endParaRPr>
                    </a:p>
                  </a:txBody>
                  <a:tcPr marL="4411" marR="4411" marT="4411" marB="4411" anchor="ctr">
                    <a:lnL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8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475646"/>
              </p:ext>
            </p:extLst>
          </p:nvPr>
        </p:nvGraphicFramePr>
        <p:xfrm>
          <a:off x="842962" y="404664"/>
          <a:ext cx="7458075" cy="4849167"/>
        </p:xfrm>
        <a:graphic>
          <a:graphicData uri="http://schemas.openxmlformats.org/drawingml/2006/table">
            <a:tbl>
              <a:tblPr/>
              <a:tblGrid>
                <a:gridCol w="7458075"/>
              </a:tblGrid>
              <a:tr h="511487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  <a:latin typeface="arial"/>
                        </a:rPr>
                        <a:t>Penicillins</a:t>
                      </a:r>
                      <a:endParaRPr lang="en-US">
                        <a:effectLst/>
                        <a:latin typeface="Roboto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4337680">
                <a:tc>
                  <a:txBody>
                    <a:bodyPr/>
                    <a:lstStyle/>
                    <a:p>
                      <a:pPr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  <a:latin typeface="arial"/>
                        </a:rPr>
                        <a:t>Mechanism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  <a:latin typeface="arial"/>
                        </a:rPr>
                        <a:t>interferes with bacterial cell wall synthesis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dirty="0" err="1">
                          <a:effectLst/>
                          <a:latin typeface="arial"/>
                        </a:rPr>
                        <a:t>Subclassification</a:t>
                      </a:r>
                      <a:r>
                        <a:rPr lang="en-US" dirty="0">
                          <a:effectLst/>
                          <a:latin typeface="arial"/>
                        </a:rPr>
                        <a:t> and tested examples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i="1" dirty="0">
                          <a:effectLst/>
                          <a:latin typeface="arial"/>
                        </a:rPr>
                        <a:t>natural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1143000" lvl="2" indent="-228600"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  <a:latin typeface="arial"/>
                        </a:rPr>
                        <a:t>penicillin G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i="1" dirty="0">
                          <a:effectLst/>
                          <a:latin typeface="arial"/>
                        </a:rPr>
                        <a:t>penicillinase-resistant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1143000" lvl="2" indent="-228600"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  <a:latin typeface="arial"/>
                        </a:rPr>
                        <a:t>methicillin (</a:t>
                      </a:r>
                      <a:r>
                        <a:rPr lang="en-US" dirty="0" err="1">
                          <a:effectLst/>
                          <a:latin typeface="arial"/>
                        </a:rPr>
                        <a:t>Staphcillin</a:t>
                      </a:r>
                      <a:r>
                        <a:rPr lang="en-US" dirty="0">
                          <a:effectLst/>
                          <a:latin typeface="arial"/>
                        </a:rPr>
                        <a:t>)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i="1" dirty="0" err="1">
                          <a:effectLst/>
                          <a:latin typeface="arial"/>
                        </a:rPr>
                        <a:t>aminopenicillins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1143000" lvl="2" indent="-228600"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  <a:latin typeface="arial"/>
                        </a:rPr>
                        <a:t>ampicillin (</a:t>
                      </a:r>
                      <a:r>
                        <a:rPr lang="en-US" dirty="0" err="1">
                          <a:effectLst/>
                          <a:latin typeface="arial"/>
                        </a:rPr>
                        <a:t>Omnipen</a:t>
                      </a:r>
                      <a:r>
                        <a:rPr lang="en-US" dirty="0">
                          <a:effectLst/>
                          <a:latin typeface="arial"/>
                        </a:rPr>
                        <a:t>, </a:t>
                      </a:r>
                      <a:r>
                        <a:rPr lang="en-US" dirty="0" err="1">
                          <a:effectLst/>
                          <a:latin typeface="arial"/>
                        </a:rPr>
                        <a:t>Polycillin</a:t>
                      </a:r>
                      <a:r>
                        <a:rPr lang="en-US" dirty="0">
                          <a:effectLst/>
                          <a:latin typeface="arial"/>
                        </a:rPr>
                        <a:t>)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4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20450"/>
              </p:ext>
            </p:extLst>
          </p:nvPr>
        </p:nvGraphicFramePr>
        <p:xfrm>
          <a:off x="467544" y="332656"/>
          <a:ext cx="7848872" cy="5793507"/>
        </p:xfrm>
        <a:graphic>
          <a:graphicData uri="http://schemas.openxmlformats.org/drawingml/2006/table">
            <a:tbl>
              <a:tblPr/>
              <a:tblGrid>
                <a:gridCol w="7848872"/>
              </a:tblGrid>
              <a:tr h="279862">
                <a:tc>
                  <a:txBody>
                    <a:bodyPr/>
                    <a:lstStyle/>
                    <a:p>
                      <a:pPr fontAlgn="ctr"/>
                      <a:r>
                        <a:rPr lang="en-US" sz="1300" b="1" dirty="0" err="1">
                          <a:effectLst/>
                          <a:latin typeface="arial"/>
                        </a:rPr>
                        <a:t>Cephalosporins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</a:txBody>
                  <a:tcPr marL="7098" marR="7098" marT="7098" marB="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5513645">
                <a:tc>
                  <a:txBody>
                    <a:bodyPr/>
                    <a:lstStyle/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Overview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bactericidal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Mechanism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disrupts the synthesis of the peptidoglycan layer of bacterial cell walls  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300" dirty="0" err="1" smtClean="0">
                          <a:effectLst/>
                          <a:latin typeface="arial"/>
                        </a:rPr>
                        <a:t>Subclassification</a:t>
                      </a:r>
                      <a:r>
                        <a:rPr lang="en-US" sz="130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and tested examples</a:t>
                      </a:r>
                      <a:br>
                        <a:rPr lang="en-US" sz="1300" dirty="0">
                          <a:effectLst/>
                          <a:latin typeface="arial"/>
                        </a:rPr>
                      </a:b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300" i="1" dirty="0">
                          <a:effectLst/>
                          <a:latin typeface="arial"/>
                        </a:rPr>
                        <a:t>first generation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1143000" lvl="2" indent="-228600" fontAlgn="base">
                        <a:buFont typeface="Arial"/>
                        <a:buChar char="•"/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cefazolin (</a:t>
                      </a:r>
                      <a:r>
                        <a:rPr lang="en-US" sz="1300" dirty="0" err="1">
                          <a:effectLst/>
                          <a:latin typeface="arial"/>
                        </a:rPr>
                        <a:t>Ancef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, </a:t>
                      </a:r>
                      <a:r>
                        <a:rPr lang="en-US" sz="1300" dirty="0" err="1">
                          <a:effectLst/>
                          <a:latin typeface="arial"/>
                        </a:rPr>
                        <a:t>Kefzol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)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300" i="1" dirty="0">
                          <a:effectLst/>
                          <a:latin typeface="arial"/>
                        </a:rPr>
                        <a:t>second generation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1143000" lvl="2" indent="-228600" fontAlgn="base">
                        <a:buFont typeface="Arial"/>
                        <a:buChar char="•"/>
                      </a:pPr>
                      <a:r>
                        <a:rPr lang="en-US" sz="1300" dirty="0" err="1">
                          <a:effectLst/>
                          <a:latin typeface="arial"/>
                        </a:rPr>
                        <a:t>cefaclor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 (</a:t>
                      </a:r>
                      <a:r>
                        <a:rPr lang="en-US" sz="1300" dirty="0" err="1">
                          <a:effectLst/>
                          <a:latin typeface="arial"/>
                        </a:rPr>
                        <a:t>Ceclor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)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300" i="1" dirty="0">
                          <a:effectLst/>
                          <a:latin typeface="arial"/>
                        </a:rPr>
                        <a:t>third generation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1143000" lvl="2" indent="-228600" fontAlgn="base">
                        <a:buFont typeface="Arial"/>
                        <a:buChar char="•"/>
                      </a:pPr>
                      <a:r>
                        <a:rPr lang="en-US" sz="1300" dirty="0" err="1">
                          <a:effectLst/>
                          <a:latin typeface="arial"/>
                        </a:rPr>
                        <a:t>cefriazone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 (</a:t>
                      </a:r>
                      <a:r>
                        <a:rPr lang="en-US" sz="1300" dirty="0" err="1">
                          <a:effectLst/>
                          <a:latin typeface="arial"/>
                        </a:rPr>
                        <a:t>Rocephin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)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300" i="1" dirty="0">
                          <a:effectLst/>
                          <a:latin typeface="arial"/>
                        </a:rPr>
                        <a:t>fourth generation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  <a:p>
                      <a:pPr marL="1143000" lvl="2" indent="-228600" fontAlgn="base">
                        <a:buFont typeface="Arial"/>
                        <a:buChar char="•"/>
                      </a:pPr>
                      <a:r>
                        <a:rPr lang="en-US" sz="1300" dirty="0" err="1">
                          <a:effectLst/>
                          <a:latin typeface="arial"/>
                        </a:rPr>
                        <a:t>cefepime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 (</a:t>
                      </a:r>
                      <a:r>
                        <a:rPr lang="en-US" sz="1300" dirty="0" err="1">
                          <a:effectLst/>
                          <a:latin typeface="arial"/>
                        </a:rPr>
                        <a:t>Maxipime</a:t>
                      </a:r>
                      <a:r>
                        <a:rPr lang="en-US" sz="1300" dirty="0">
                          <a:effectLst/>
                          <a:latin typeface="arial"/>
                        </a:rPr>
                        <a:t>)</a:t>
                      </a:r>
                      <a:endParaRPr lang="en-US" sz="1300" dirty="0">
                        <a:effectLst/>
                        <a:latin typeface="Roboto"/>
                      </a:endParaRPr>
                    </a:p>
                  </a:txBody>
                  <a:tcPr marL="7098" marR="7098" marT="7098" marB="70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23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299624"/>
              </p:ext>
            </p:extLst>
          </p:nvPr>
        </p:nvGraphicFramePr>
        <p:xfrm>
          <a:off x="251520" y="404664"/>
          <a:ext cx="7910258" cy="5721499"/>
        </p:xfrm>
        <a:graphic>
          <a:graphicData uri="http://schemas.openxmlformats.org/drawingml/2006/table">
            <a:tbl>
              <a:tblPr/>
              <a:tblGrid>
                <a:gridCol w="7910258"/>
              </a:tblGrid>
              <a:tr h="357014">
                <a:tc>
                  <a:txBody>
                    <a:bodyPr/>
                    <a:lstStyle/>
                    <a:p>
                      <a:pPr fontAlgn="ctr"/>
                      <a:r>
                        <a:rPr lang="en-US" sz="1700" b="1" dirty="0">
                          <a:effectLst/>
                          <a:latin typeface="arial"/>
                        </a:rPr>
                        <a:t>Fluoroquinolones</a:t>
                      </a:r>
                      <a:endParaRPr lang="en-US" sz="1700" dirty="0">
                        <a:effectLst/>
                        <a:latin typeface="Roboto"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5364485">
                <a:tc>
                  <a:txBody>
                    <a:bodyPr/>
                    <a:lstStyle/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700" dirty="0">
                          <a:effectLst/>
                          <a:latin typeface="arial"/>
                        </a:rPr>
                        <a:t>Mechanism</a:t>
                      </a:r>
                      <a:endParaRPr lang="en-US" sz="17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700" dirty="0">
                          <a:effectLst/>
                          <a:latin typeface="arial"/>
                        </a:rPr>
                        <a:t>blocks DNA replication via inhibition of DNA gyrase</a:t>
                      </a:r>
                      <a:r>
                        <a:rPr lang="en-US" sz="1700" b="1" dirty="0">
                          <a:effectLst/>
                          <a:latin typeface="arial"/>
                        </a:rPr>
                        <a:t> </a:t>
                      </a:r>
                      <a:endParaRPr lang="en-US" sz="1700" dirty="0">
                        <a:effectLst/>
                        <a:latin typeface="Roboto"/>
                      </a:endParaRP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700" dirty="0">
                          <a:effectLst/>
                          <a:latin typeface="arial"/>
                        </a:rPr>
                        <a:t>Side effects</a:t>
                      </a:r>
                      <a:endParaRPr lang="en-US" sz="17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700" dirty="0">
                          <a:solidFill>
                            <a:srgbClr val="0000CC"/>
                          </a:solidFill>
                          <a:effectLst/>
                          <a:latin typeface="arial"/>
                        </a:rPr>
                        <a:t>inhibit early fracture healing</a:t>
                      </a:r>
                      <a:r>
                        <a:rPr lang="en-US" sz="1700" dirty="0">
                          <a:effectLst/>
                          <a:latin typeface="arial"/>
                        </a:rPr>
                        <a:t> through toxic effects on chondrocytes </a:t>
                      </a:r>
                      <a:endParaRPr lang="en-US" sz="17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700" dirty="0">
                          <a:effectLst/>
                          <a:latin typeface="arial"/>
                        </a:rPr>
                        <a:t>increased rates of</a:t>
                      </a:r>
                      <a:r>
                        <a:rPr lang="en-US" sz="1700" b="1" dirty="0">
                          <a:effectLst/>
                          <a:latin typeface="arial"/>
                        </a:rPr>
                        <a:t> </a:t>
                      </a:r>
                      <a:r>
                        <a:rPr lang="en-US" sz="1700" b="0" dirty="0">
                          <a:effectLst/>
                          <a:latin typeface="arial"/>
                        </a:rPr>
                        <a:t>tendinitis</a:t>
                      </a:r>
                      <a:r>
                        <a:rPr lang="en-US" sz="1700" dirty="0">
                          <a:effectLst/>
                          <a:latin typeface="arial"/>
                        </a:rPr>
                        <a:t>, with special predilection for the Achilles tendon. </a:t>
                      </a:r>
                      <a:endParaRPr lang="en-US" sz="1700" dirty="0">
                        <a:effectLst/>
                        <a:latin typeface="Roboto"/>
                      </a:endParaRP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sz="1700" dirty="0" err="1" smtClean="0">
                          <a:effectLst/>
                          <a:latin typeface="arial"/>
                        </a:rPr>
                        <a:t>Subclassification</a:t>
                      </a:r>
                      <a:r>
                        <a:rPr lang="en-US" sz="170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700" dirty="0">
                          <a:effectLst/>
                          <a:latin typeface="arial"/>
                        </a:rPr>
                        <a:t>and tested examples</a:t>
                      </a:r>
                      <a:br>
                        <a:rPr lang="en-US" sz="1700" dirty="0">
                          <a:effectLst/>
                          <a:latin typeface="arial"/>
                        </a:rPr>
                      </a:br>
                      <a:endParaRPr lang="en-US" sz="17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700" dirty="0">
                          <a:effectLst/>
                          <a:latin typeface="arial"/>
                        </a:rPr>
                        <a:t>ciprofloxacin (Cipro)</a:t>
                      </a:r>
                      <a:endParaRPr lang="en-US" sz="1700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sz="1700" dirty="0">
                          <a:effectLst/>
                          <a:latin typeface="arial"/>
                        </a:rPr>
                        <a:t>levofloxacin (Levaquin)</a:t>
                      </a:r>
                      <a:endParaRPr lang="en-US" sz="1700" dirty="0">
                        <a:effectLst/>
                        <a:latin typeface="Roboto"/>
                      </a:endParaRPr>
                    </a:p>
                  </a:txBody>
                  <a:tcPr marL="9169" marR="9169" marT="9169" marB="91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169" name="Picture 1" descr="https://www.orthobullets.com/images/ques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600200"/>
            <a:ext cx="13335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33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74740"/>
              </p:ext>
            </p:extLst>
          </p:nvPr>
        </p:nvGraphicFramePr>
        <p:xfrm>
          <a:off x="251520" y="404664"/>
          <a:ext cx="8301037" cy="5976664"/>
        </p:xfrm>
        <a:graphic>
          <a:graphicData uri="http://schemas.openxmlformats.org/drawingml/2006/table">
            <a:tbl>
              <a:tblPr/>
              <a:tblGrid>
                <a:gridCol w="8301037"/>
              </a:tblGrid>
              <a:tr h="573820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effectLst/>
                          <a:latin typeface="arial"/>
                        </a:rPr>
                        <a:t>Aminoglycosides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4F4"/>
                    </a:solidFill>
                  </a:tcPr>
                </a:tc>
              </a:tr>
              <a:tr h="5402844">
                <a:tc>
                  <a:txBody>
                    <a:bodyPr/>
                    <a:lstStyle/>
                    <a:p>
                      <a:pPr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  <a:latin typeface="arial"/>
                        </a:rPr>
                        <a:t>Mechanism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  <a:latin typeface="arial"/>
                        </a:rPr>
                        <a:t>bactericidal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  <a:latin typeface="arial"/>
                        </a:rPr>
                        <a:t>inhibition of bacterial protein synthesis 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1143000" lvl="2" indent="-228600" fontAlgn="base">
                        <a:buFont typeface="Arial"/>
                        <a:buChar char="•"/>
                      </a:pPr>
                      <a:r>
                        <a:rPr lang="en-US" dirty="0" smtClean="0">
                          <a:effectLst/>
                          <a:latin typeface="arial"/>
                        </a:rPr>
                        <a:t>These </a:t>
                      </a:r>
                      <a:r>
                        <a:rPr lang="en-US" dirty="0">
                          <a:effectLst/>
                          <a:latin typeface="arial"/>
                        </a:rPr>
                        <a:t>antibiotics </a:t>
                      </a:r>
                      <a:r>
                        <a:rPr lang="en-US" dirty="0" smtClean="0">
                          <a:effectLst/>
                          <a:latin typeface="arial"/>
                        </a:rPr>
                        <a:t>are bactericidal</a:t>
                      </a:r>
                      <a:r>
                        <a:rPr lang="en-US" dirty="0">
                          <a:effectLst/>
                          <a:latin typeface="arial"/>
                        </a:rPr>
                        <a:t>.</a:t>
                      </a:r>
                      <a:endParaRPr lang="en-US" dirty="0">
                        <a:effectLst/>
                        <a:latin typeface="Roboto"/>
                      </a:endParaRPr>
                    </a:p>
                    <a:p>
                      <a:pPr fontAlgn="base">
                        <a:buFont typeface="Arial"/>
                        <a:buChar char="•"/>
                      </a:pPr>
                      <a:r>
                        <a:rPr lang="en-US" dirty="0" err="1">
                          <a:effectLst/>
                          <a:latin typeface="arial"/>
                        </a:rPr>
                        <a:t>Subclassification</a:t>
                      </a:r>
                      <a:r>
                        <a:rPr lang="en-US" dirty="0">
                          <a:effectLst/>
                          <a:latin typeface="arial"/>
                        </a:rPr>
                        <a:t> and tested examples</a:t>
                      </a:r>
                      <a:br>
                        <a:rPr lang="en-US" dirty="0">
                          <a:effectLst/>
                          <a:latin typeface="arial"/>
                        </a:rPr>
                      </a:br>
                      <a:endParaRPr lang="en-US" dirty="0">
                        <a:effectLst/>
                        <a:latin typeface="Roboto"/>
                      </a:endParaRPr>
                    </a:p>
                    <a:p>
                      <a:pPr marL="742950" lvl="1" indent="-285750" fontAlgn="base"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  <a:latin typeface="arial"/>
                        </a:rPr>
                        <a:t>gentamicin (</a:t>
                      </a:r>
                      <a:r>
                        <a:rPr lang="en-US" dirty="0" err="1">
                          <a:effectLst/>
                          <a:latin typeface="arial"/>
                        </a:rPr>
                        <a:t>Garamycin</a:t>
                      </a:r>
                      <a:r>
                        <a:rPr lang="en-US" dirty="0">
                          <a:effectLst/>
                          <a:latin typeface="arial"/>
                        </a:rPr>
                        <a:t>)</a:t>
                      </a:r>
                      <a:endParaRPr lang="en-US" dirty="0">
                        <a:effectLst/>
                        <a:latin typeface="Roboto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5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239</Words>
  <Application>Microsoft Office PowerPoint</Application>
  <PresentationFormat>On-screen Show 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Antibiotics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Antibiotics</dc:title>
  <dc:creator>Admin</dc:creator>
  <cp:lastModifiedBy>Admin</cp:lastModifiedBy>
  <cp:revision>9</cp:revision>
  <dcterms:created xsi:type="dcterms:W3CDTF">2024-01-30T13:42:08Z</dcterms:created>
  <dcterms:modified xsi:type="dcterms:W3CDTF">2024-01-30T16:04:10Z</dcterms:modified>
</cp:coreProperties>
</file>