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Antimicrobial drugs: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83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teicoplanin.</a:t>
            </a:r>
          </a:p>
          <a:p>
            <a:pPr marL="457200" indent="-457200">
              <a:buAutoNum type="arabicPeriod" startAt="11"/>
            </a:pPr>
            <a:r>
              <a:rPr lang="en-US" dirty="0" smtClean="0"/>
              <a:t>oxazolidinone.</a:t>
            </a:r>
          </a:p>
          <a:p>
            <a:pPr>
              <a:buFontTx/>
              <a:buChar char="-"/>
            </a:pPr>
            <a:r>
              <a:rPr lang="en-US" dirty="0" smtClean="0"/>
              <a:t>linezolid.</a:t>
            </a:r>
          </a:p>
          <a:p>
            <a:pPr marL="457200" indent="-457200">
              <a:buAutoNum type="arabicPeriod" startAt="12"/>
            </a:pPr>
            <a:r>
              <a:rPr lang="en-US" dirty="0" smtClean="0"/>
              <a:t>Polypeptide antibiotics:</a:t>
            </a:r>
          </a:p>
          <a:p>
            <a:pPr>
              <a:buFontTx/>
              <a:buChar char="-"/>
            </a:pPr>
            <a:r>
              <a:rPr lang="en-US" dirty="0" smtClean="0"/>
              <a:t>Polymyxin – B.</a:t>
            </a:r>
          </a:p>
          <a:p>
            <a:pPr>
              <a:buFontTx/>
              <a:buChar char="-"/>
            </a:pPr>
            <a:r>
              <a:rPr lang="en-US" dirty="0" smtClean="0"/>
              <a:t>Colistin.</a:t>
            </a:r>
          </a:p>
          <a:p>
            <a:pPr>
              <a:buFontTx/>
              <a:buChar char="-"/>
            </a:pPr>
            <a:r>
              <a:rPr lang="en-US" dirty="0" smtClean="0"/>
              <a:t>Bacitracin. Tyrothricin.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7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13"/>
            </a:pPr>
            <a:r>
              <a:rPr lang="en-US" dirty="0" smtClean="0"/>
              <a:t>Nitrofuran derivatives:</a:t>
            </a:r>
          </a:p>
          <a:p>
            <a:pPr>
              <a:buFontTx/>
              <a:buChar char="-"/>
            </a:pPr>
            <a:r>
              <a:rPr lang="en-US" dirty="0" smtClean="0"/>
              <a:t>nitrofurantoin.</a:t>
            </a:r>
          </a:p>
          <a:p>
            <a:pPr>
              <a:buFontTx/>
              <a:buChar char="-"/>
            </a:pPr>
            <a:r>
              <a:rPr lang="en-US" dirty="0" smtClean="0"/>
              <a:t>Furazolidine.</a:t>
            </a:r>
          </a:p>
          <a:p>
            <a:pPr marL="457200" indent="-457200">
              <a:buAutoNum type="arabicPeriod" startAt="14"/>
            </a:pPr>
            <a:r>
              <a:rPr lang="en-US" dirty="0" smtClean="0"/>
              <a:t>Nitroimidazole:</a:t>
            </a:r>
          </a:p>
          <a:p>
            <a:pPr>
              <a:buFontTx/>
              <a:buChar char="-"/>
            </a:pPr>
            <a:r>
              <a:rPr lang="en-US" dirty="0" smtClean="0"/>
              <a:t>metronidazole.</a:t>
            </a:r>
          </a:p>
          <a:p>
            <a:pPr>
              <a:buFontTx/>
              <a:buChar char="-"/>
            </a:pPr>
            <a:r>
              <a:rPr lang="en-US" dirty="0" smtClean="0"/>
              <a:t>Tinidazole.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7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15"/>
            </a:pPr>
            <a:r>
              <a:rPr lang="en-US" dirty="0" smtClean="0"/>
              <a:t>Nicotinic acid derivatives:</a:t>
            </a:r>
          </a:p>
          <a:p>
            <a:pPr>
              <a:buFontTx/>
              <a:buChar char="-"/>
            </a:pPr>
            <a:r>
              <a:rPr lang="en-US" dirty="0" smtClean="0"/>
              <a:t>isoniazid.</a:t>
            </a:r>
          </a:p>
          <a:p>
            <a:pPr>
              <a:buFontTx/>
              <a:buChar char="-"/>
            </a:pPr>
            <a:r>
              <a:rPr lang="en-US" dirty="0" smtClean="0"/>
              <a:t>Pyrazinamide.</a:t>
            </a:r>
          </a:p>
          <a:p>
            <a:pPr>
              <a:buFontTx/>
              <a:buChar char="-"/>
            </a:pPr>
            <a:r>
              <a:rPr lang="en-US" dirty="0" smtClean="0"/>
              <a:t>Ethionamide.</a:t>
            </a:r>
          </a:p>
          <a:p>
            <a:pPr marL="457200" indent="-457200">
              <a:buAutoNum type="arabicPeriod" startAt="16"/>
            </a:pPr>
            <a:r>
              <a:rPr lang="en-US" dirty="0" smtClean="0"/>
              <a:t>Polyene antibiotics:</a:t>
            </a:r>
          </a:p>
          <a:p>
            <a:pPr>
              <a:buFontTx/>
              <a:buChar char="-"/>
            </a:pPr>
            <a:r>
              <a:rPr lang="en-US" dirty="0" smtClean="0"/>
              <a:t>Nystatin.</a:t>
            </a:r>
          </a:p>
          <a:p>
            <a:pPr>
              <a:buFontTx/>
              <a:buChar char="-"/>
            </a:pPr>
            <a:r>
              <a:rPr lang="en-US" dirty="0" smtClean="0"/>
              <a:t>Amphotericin – B.</a:t>
            </a:r>
          </a:p>
          <a:p>
            <a:pPr>
              <a:buFontTx/>
              <a:buChar char="-"/>
            </a:pPr>
            <a:r>
              <a:rPr lang="en-US" dirty="0" smtClean="0"/>
              <a:t>Hamycin.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425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17. Azole derivates:</a:t>
            </a:r>
          </a:p>
          <a:p>
            <a:pPr>
              <a:buFontTx/>
              <a:buChar char="-"/>
            </a:pPr>
            <a:r>
              <a:rPr lang="en-US" dirty="0" smtClean="0"/>
              <a:t>miconazole.</a:t>
            </a:r>
          </a:p>
          <a:p>
            <a:pPr>
              <a:buFontTx/>
              <a:buChar char="-"/>
            </a:pPr>
            <a:r>
              <a:rPr lang="en-US" dirty="0" smtClean="0"/>
              <a:t>Clotrimazole.</a:t>
            </a:r>
          </a:p>
          <a:p>
            <a:pPr>
              <a:buFontTx/>
              <a:buChar char="-"/>
            </a:pPr>
            <a:r>
              <a:rPr lang="en-US" dirty="0" smtClean="0"/>
              <a:t>Ketoconazole.</a:t>
            </a:r>
          </a:p>
          <a:p>
            <a:pPr>
              <a:buFontTx/>
              <a:buChar char="-"/>
            </a:pPr>
            <a:r>
              <a:rPr lang="en-US" dirty="0" smtClean="0"/>
              <a:t>Fluconazole.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AutoNum type="arabicPeriod" startAt="18"/>
            </a:pPr>
            <a:r>
              <a:rPr lang="en-US" dirty="0" smtClean="0"/>
              <a:t>others:</a:t>
            </a:r>
          </a:p>
          <a:p>
            <a:pPr>
              <a:buFontTx/>
              <a:buChar char="-"/>
            </a:pPr>
            <a:r>
              <a:rPr lang="en-US" dirty="0" smtClean="0"/>
              <a:t>rifampin.</a:t>
            </a:r>
          </a:p>
          <a:p>
            <a:pPr>
              <a:buFontTx/>
              <a:buChar char="-"/>
            </a:pPr>
            <a:r>
              <a:rPr lang="en-US" dirty="0" smtClean="0"/>
              <a:t>Spectinomycin.</a:t>
            </a:r>
          </a:p>
          <a:p>
            <a:pPr>
              <a:buFontTx/>
              <a:buChar char="-"/>
            </a:pPr>
            <a:r>
              <a:rPr lang="en-US" dirty="0" smtClean="0"/>
              <a:t>Sodium fusidate.</a:t>
            </a:r>
          </a:p>
          <a:p>
            <a:pPr>
              <a:buFontTx/>
              <a:buChar char="-"/>
            </a:pPr>
            <a:r>
              <a:rPr lang="en-US" dirty="0" smtClean="0"/>
              <a:t>Cycloserine.</a:t>
            </a:r>
          </a:p>
          <a:p>
            <a:pPr>
              <a:buFontTx/>
              <a:buChar char="-"/>
            </a:pPr>
            <a:r>
              <a:rPr lang="en-US" dirty="0" smtClean="0"/>
              <a:t>Viomycin.</a:t>
            </a:r>
          </a:p>
          <a:p>
            <a:pPr>
              <a:buFontTx/>
              <a:buChar char="-"/>
            </a:pPr>
            <a:r>
              <a:rPr lang="en-US" dirty="0" smtClean="0"/>
              <a:t>Ethambutol.</a:t>
            </a:r>
          </a:p>
          <a:p>
            <a:pPr>
              <a:buFontTx/>
              <a:buChar char="-"/>
            </a:pPr>
            <a:r>
              <a:rPr lang="en-US" dirty="0" smtClean="0"/>
              <a:t>Thiacetazone.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182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clofazimine.</a:t>
            </a:r>
          </a:p>
          <a:p>
            <a:pPr>
              <a:buFontTx/>
              <a:buChar char="-"/>
            </a:pPr>
            <a:r>
              <a:rPr lang="en-US" dirty="0" smtClean="0"/>
              <a:t>Griseofulvin.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9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B.  Mechanism of 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Inhibit cell wall synthesis.</a:t>
            </a:r>
          </a:p>
          <a:p>
            <a:pPr>
              <a:buFontTx/>
              <a:buChar char="-"/>
            </a:pPr>
            <a:r>
              <a:rPr lang="en-US" dirty="0" smtClean="0"/>
              <a:t>penicillin's.</a:t>
            </a:r>
          </a:p>
          <a:p>
            <a:pPr>
              <a:buFontTx/>
              <a:buChar char="-"/>
            </a:pPr>
            <a:r>
              <a:rPr lang="en-US" dirty="0" smtClean="0"/>
              <a:t>Cephalosporin's.</a:t>
            </a:r>
          </a:p>
          <a:p>
            <a:pPr>
              <a:buFontTx/>
              <a:buChar char="-"/>
            </a:pPr>
            <a:r>
              <a:rPr lang="en-US" dirty="0" smtClean="0"/>
              <a:t>Cycloserine.</a:t>
            </a:r>
          </a:p>
          <a:p>
            <a:pPr>
              <a:buFontTx/>
              <a:buChar char="-"/>
            </a:pPr>
            <a:r>
              <a:rPr lang="en-US" dirty="0" smtClean="0"/>
              <a:t>Vancomycin.</a:t>
            </a:r>
          </a:p>
          <a:p>
            <a:pPr>
              <a:buFontTx/>
              <a:buChar char="-"/>
            </a:pPr>
            <a:r>
              <a:rPr lang="en-US" dirty="0" smtClean="0"/>
              <a:t>Bacitracin.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127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 startAt="2"/>
            </a:pPr>
            <a:r>
              <a:rPr lang="en-US" dirty="0" smtClean="0"/>
              <a:t>Causes leakage from cell membranes:</a:t>
            </a:r>
          </a:p>
          <a:p>
            <a:pPr>
              <a:buFontTx/>
              <a:buChar char="-"/>
            </a:pPr>
            <a:r>
              <a:rPr lang="en-US" dirty="0" smtClean="0"/>
              <a:t>Polypeptides -  polymycin, colistin, bacitracin.</a:t>
            </a:r>
          </a:p>
          <a:p>
            <a:pPr>
              <a:buFontTx/>
              <a:buChar char="-"/>
            </a:pPr>
            <a:r>
              <a:rPr lang="en-US" dirty="0" smtClean="0"/>
              <a:t>Polyenes-  amphotericin B, Nystatin, Hamycin.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Inhibit protein synthesis.</a:t>
            </a:r>
          </a:p>
          <a:p>
            <a:pPr>
              <a:buFontTx/>
              <a:buChar char="-"/>
            </a:pPr>
            <a:r>
              <a:rPr lang="en-US" dirty="0" smtClean="0"/>
              <a:t>tetracycline.</a:t>
            </a:r>
          </a:p>
          <a:p>
            <a:pPr>
              <a:buFontTx/>
              <a:buChar char="-"/>
            </a:pPr>
            <a:r>
              <a:rPr lang="en-US" dirty="0" smtClean="0"/>
              <a:t>Chloramphenicol.</a:t>
            </a:r>
          </a:p>
          <a:p>
            <a:pPr>
              <a:buFontTx/>
              <a:buChar char="-"/>
            </a:pPr>
            <a:r>
              <a:rPr lang="en-US" dirty="0" smtClean="0"/>
              <a:t>Erythromycin, clindamycin, linezolid.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3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4"/>
            </a:pPr>
            <a:r>
              <a:rPr lang="en-US" dirty="0" smtClean="0"/>
              <a:t>Cause misreading of m- RNA code and affect permeability:</a:t>
            </a:r>
          </a:p>
          <a:p>
            <a:pPr>
              <a:buFontTx/>
              <a:buChar char="-"/>
            </a:pPr>
            <a:r>
              <a:rPr lang="en-US" dirty="0" smtClean="0"/>
              <a:t>aminoglycoside.</a:t>
            </a:r>
          </a:p>
          <a:p>
            <a:pPr>
              <a:buFontTx/>
              <a:buChar char="-"/>
            </a:pPr>
            <a:r>
              <a:rPr lang="en-US" dirty="0" smtClean="0"/>
              <a:t>Streptomycin.</a:t>
            </a:r>
          </a:p>
          <a:p>
            <a:pPr>
              <a:buFontTx/>
              <a:buChar char="-"/>
            </a:pPr>
            <a:r>
              <a:rPr lang="en-US" dirty="0" smtClean="0"/>
              <a:t>Gentamycin etc.</a:t>
            </a:r>
          </a:p>
          <a:p>
            <a:pPr marL="457200" indent="-457200">
              <a:buAutoNum type="arabicPeriod" startAt="5"/>
            </a:pPr>
            <a:r>
              <a:rPr lang="en-US" dirty="0" smtClean="0"/>
              <a:t>Inhibit DNA gyrase:</a:t>
            </a:r>
          </a:p>
          <a:p>
            <a:pPr marL="0" indent="0">
              <a:buNone/>
            </a:pPr>
            <a:r>
              <a:rPr lang="en-US" dirty="0" smtClean="0"/>
              <a:t>-  Fluoroquinolones – ciprofloxacin and others.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90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 startAt="6"/>
            </a:pPr>
            <a:r>
              <a:rPr lang="en-US" dirty="0" smtClean="0"/>
              <a:t>Interfere with DNA synthesis:</a:t>
            </a:r>
          </a:p>
          <a:p>
            <a:pPr>
              <a:buFontTx/>
              <a:buChar char="-"/>
            </a:pPr>
            <a:r>
              <a:rPr lang="en-US" dirty="0" smtClean="0"/>
              <a:t>acyclovir, Zidovudine.</a:t>
            </a:r>
          </a:p>
          <a:p>
            <a:pPr marL="0" indent="0">
              <a:buNone/>
            </a:pPr>
            <a:r>
              <a:rPr lang="en-US" dirty="0" smtClean="0"/>
              <a:t>7.   Interfere with DNA functions:</a:t>
            </a:r>
          </a:p>
          <a:p>
            <a:pPr>
              <a:buFontTx/>
              <a:buChar char="-"/>
            </a:pPr>
            <a:r>
              <a:rPr lang="en-US" dirty="0" smtClean="0"/>
              <a:t>rifampicin, metronidazole.</a:t>
            </a:r>
          </a:p>
          <a:p>
            <a:pPr marL="457200" indent="-457200">
              <a:buAutoNum type="arabicPeriod" startAt="8"/>
            </a:pPr>
            <a:r>
              <a:rPr lang="en-US" dirty="0" smtClean="0"/>
              <a:t>Interfere with intermediary metabolism:</a:t>
            </a:r>
          </a:p>
          <a:p>
            <a:pPr marL="0" indent="0">
              <a:buNone/>
            </a:pPr>
            <a:r>
              <a:rPr lang="en-US" dirty="0" smtClean="0"/>
              <a:t>-  sulfonamides, sulfones, PAS, trimethoprim, pyrimethamine, Ethambutol.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9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antimicrobials: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word antimicrobial as derived from the Greek words( anti) against( mikros) little and bios ( life) and refers to all agents that act against microbial organism( anti microbials).</a:t>
            </a:r>
          </a:p>
          <a:p>
            <a:pPr>
              <a:buFontTx/>
              <a:buChar char="-"/>
            </a:pPr>
            <a:r>
              <a:rPr lang="en-US" dirty="0" smtClean="0"/>
              <a:t>Bacteria &gt;   antibacterial.</a:t>
            </a:r>
          </a:p>
          <a:p>
            <a:pPr>
              <a:buFontTx/>
              <a:buChar char="-"/>
            </a:pPr>
            <a:r>
              <a:rPr lang="en-US" dirty="0" smtClean="0"/>
              <a:t>viruses   &gt;   antiviral.</a:t>
            </a:r>
          </a:p>
          <a:p>
            <a:pPr>
              <a:buFontTx/>
              <a:buChar char="-"/>
            </a:pPr>
            <a:r>
              <a:rPr lang="en-US" dirty="0" smtClean="0"/>
              <a:t>Fungi     &gt;  antifungal.</a:t>
            </a:r>
          </a:p>
          <a:p>
            <a:pPr>
              <a:buFontTx/>
              <a:buChar char="-"/>
            </a:pPr>
            <a:r>
              <a:rPr lang="en-US" dirty="0" smtClean="0"/>
              <a:t>Protozoa &gt; antiprotozoal.</a:t>
            </a:r>
          </a:p>
          <a:p>
            <a:pPr>
              <a:buFontTx/>
              <a:buChar char="-"/>
            </a:pPr>
            <a:r>
              <a:rPr lang="en-US" dirty="0" smtClean="0"/>
              <a:t>helminthic &gt;  antihelminthics.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95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C. Type of organism against which primarily active: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antibacterial:</a:t>
            </a:r>
          </a:p>
          <a:p>
            <a:pPr>
              <a:buFontTx/>
              <a:buChar char="-"/>
            </a:pPr>
            <a:r>
              <a:rPr lang="en-US" dirty="0" smtClean="0"/>
              <a:t>penicillin's.</a:t>
            </a:r>
          </a:p>
          <a:p>
            <a:pPr>
              <a:buFontTx/>
              <a:buChar char="-"/>
            </a:pPr>
            <a:r>
              <a:rPr lang="en-US" dirty="0" smtClean="0"/>
              <a:t>Aminoglycosides.</a:t>
            </a:r>
          </a:p>
          <a:p>
            <a:pPr>
              <a:buFontTx/>
              <a:buChar char="-"/>
            </a:pPr>
            <a:r>
              <a:rPr lang="en-US" dirty="0" smtClean="0"/>
              <a:t>Erythromycin etc.</a:t>
            </a:r>
          </a:p>
          <a:p>
            <a:pPr marL="457200" indent="-457200">
              <a:buAutoNum type="arabicPeriod" startAt="2"/>
            </a:pPr>
            <a:r>
              <a:rPr lang="en-US" dirty="0" smtClean="0"/>
              <a:t>antifungal:</a:t>
            </a:r>
          </a:p>
          <a:p>
            <a:pPr>
              <a:buFontTx/>
              <a:buChar char="-"/>
            </a:pPr>
            <a:r>
              <a:rPr lang="en-US" dirty="0" smtClean="0"/>
              <a:t>Griseofulvin.</a:t>
            </a:r>
          </a:p>
          <a:p>
            <a:pPr>
              <a:buFontTx/>
              <a:buChar char="-"/>
            </a:pPr>
            <a:r>
              <a:rPr lang="en-US" dirty="0" smtClean="0"/>
              <a:t>Amphotericin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1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Ketoconazole etc.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antiviral:</a:t>
            </a:r>
          </a:p>
          <a:p>
            <a:pPr>
              <a:buFontTx/>
              <a:buChar char="-"/>
            </a:pPr>
            <a:r>
              <a:rPr lang="en-US" dirty="0" smtClean="0"/>
              <a:t>acyclovir.</a:t>
            </a:r>
          </a:p>
          <a:p>
            <a:pPr>
              <a:buFontTx/>
              <a:buChar char="-"/>
            </a:pPr>
            <a:r>
              <a:rPr lang="en-US" dirty="0" smtClean="0"/>
              <a:t>Amantadine.</a:t>
            </a:r>
          </a:p>
          <a:p>
            <a:pPr>
              <a:buFontTx/>
              <a:buChar char="-"/>
            </a:pPr>
            <a:r>
              <a:rPr lang="en-US" dirty="0" smtClean="0"/>
              <a:t>Zidovudine.</a:t>
            </a:r>
          </a:p>
          <a:p>
            <a:pPr marL="457200" indent="-457200">
              <a:buAutoNum type="arabicPeriod" startAt="4"/>
            </a:pPr>
            <a:r>
              <a:rPr lang="en-US" dirty="0" smtClean="0"/>
              <a:t>antiprotozoal.</a:t>
            </a:r>
          </a:p>
          <a:p>
            <a:pPr marL="0" indent="0">
              <a:buNone/>
            </a:pPr>
            <a:r>
              <a:rPr lang="en-US" dirty="0" smtClean="0"/>
              <a:t>-  chloroquine.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733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dirty="0" smtClean="0"/>
              <a:t>pyrimethamine.</a:t>
            </a:r>
          </a:p>
          <a:p>
            <a:pPr>
              <a:buFontTx/>
              <a:buChar char="-"/>
            </a:pPr>
            <a:r>
              <a:rPr lang="en-US" dirty="0" smtClean="0"/>
              <a:t>Metronidazole.</a:t>
            </a:r>
          </a:p>
          <a:p>
            <a:pPr>
              <a:buFontTx/>
              <a:buChar char="-"/>
            </a:pPr>
            <a:r>
              <a:rPr lang="en-US" dirty="0" smtClean="0"/>
              <a:t>Diloxanide etc.</a:t>
            </a:r>
          </a:p>
          <a:p>
            <a:pPr marL="457200" indent="-457200">
              <a:buAutoNum type="arabicPeriod" startAt="5"/>
            </a:pPr>
            <a:r>
              <a:rPr lang="en-US" dirty="0" smtClean="0"/>
              <a:t>anthelminthic:</a:t>
            </a:r>
          </a:p>
          <a:p>
            <a:pPr>
              <a:buFontTx/>
              <a:buChar char="-"/>
            </a:pPr>
            <a:r>
              <a:rPr lang="en-US" dirty="0" smtClean="0"/>
              <a:t>Mebendazole.</a:t>
            </a:r>
          </a:p>
          <a:p>
            <a:pPr>
              <a:buFontTx/>
              <a:buChar char="-"/>
            </a:pPr>
            <a:r>
              <a:rPr lang="en-US" dirty="0" smtClean="0"/>
              <a:t>Pyrantel.</a:t>
            </a:r>
          </a:p>
          <a:p>
            <a:pPr>
              <a:buFontTx/>
              <a:buChar char="-"/>
            </a:pPr>
            <a:r>
              <a:rPr lang="en-US" dirty="0" smtClean="0"/>
              <a:t>Niclosamide.</a:t>
            </a:r>
          </a:p>
          <a:p>
            <a:pPr>
              <a:buFontTx/>
              <a:buChar char="-"/>
            </a:pPr>
            <a:r>
              <a:rPr lang="en-US" dirty="0" smtClean="0"/>
              <a:t>Diethyl carbamazine.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643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D.  Spectrum of activity: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LcPeriod"/>
            </a:pPr>
            <a:r>
              <a:rPr lang="en-US" dirty="0" smtClean="0"/>
              <a:t>Narrow – spectrum.</a:t>
            </a:r>
          </a:p>
          <a:p>
            <a:pPr>
              <a:buFontTx/>
              <a:buChar char="-"/>
            </a:pPr>
            <a:r>
              <a:rPr lang="en-US" dirty="0" smtClean="0"/>
              <a:t>Penicillin G, streptomycin, erythromycin.</a:t>
            </a:r>
          </a:p>
          <a:p>
            <a:pPr marL="514350" indent="-514350">
              <a:buAutoNum type="romanLcPeriod" startAt="2"/>
            </a:pPr>
            <a:r>
              <a:rPr lang="en-US" dirty="0" smtClean="0"/>
              <a:t>Broad spectrum.</a:t>
            </a:r>
          </a:p>
          <a:p>
            <a:pPr>
              <a:buFontTx/>
              <a:buChar char="-"/>
            </a:pPr>
            <a:r>
              <a:rPr lang="en-US" dirty="0" smtClean="0"/>
              <a:t>tetracyclines.</a:t>
            </a:r>
          </a:p>
          <a:p>
            <a:pPr>
              <a:buFontTx/>
              <a:buChar char="-"/>
            </a:pPr>
            <a:r>
              <a:rPr lang="en-US" dirty="0" smtClean="0"/>
              <a:t>Chloramphenicol.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203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E.  Type of 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romanLcPeriod"/>
            </a:pPr>
            <a:r>
              <a:rPr lang="en-US" dirty="0" smtClean="0"/>
              <a:t>Bacteriostatic.</a:t>
            </a:r>
          </a:p>
          <a:p>
            <a:pPr>
              <a:buFontTx/>
              <a:buChar char="-"/>
            </a:pPr>
            <a:r>
              <a:rPr lang="en-US" dirty="0" smtClean="0"/>
              <a:t>sulfonamides.</a:t>
            </a:r>
          </a:p>
          <a:p>
            <a:pPr>
              <a:buFontTx/>
              <a:buChar char="-"/>
            </a:pPr>
            <a:r>
              <a:rPr lang="en-US" dirty="0" smtClean="0"/>
              <a:t>Tetracycline.</a:t>
            </a:r>
          </a:p>
          <a:p>
            <a:pPr>
              <a:buFontTx/>
              <a:buChar char="-"/>
            </a:pPr>
            <a:r>
              <a:rPr lang="en-US" dirty="0" smtClean="0"/>
              <a:t>Chloramphenicol.</a:t>
            </a:r>
          </a:p>
          <a:p>
            <a:pPr>
              <a:buFontTx/>
              <a:buChar char="-"/>
            </a:pPr>
            <a:r>
              <a:rPr lang="en-US" dirty="0" smtClean="0"/>
              <a:t>Erythromycin.</a:t>
            </a:r>
          </a:p>
          <a:p>
            <a:pPr>
              <a:buFontTx/>
              <a:buChar char="-"/>
            </a:pPr>
            <a:r>
              <a:rPr lang="en-US" dirty="0" smtClean="0"/>
              <a:t>Ethambutol.</a:t>
            </a:r>
          </a:p>
          <a:p>
            <a:pPr>
              <a:buFontTx/>
              <a:buChar char="-"/>
            </a:pPr>
            <a:r>
              <a:rPr lang="en-US" dirty="0" smtClean="0"/>
              <a:t>Linezolid.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3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romanLcPeriod" startAt="2"/>
            </a:pPr>
            <a:r>
              <a:rPr lang="en-US" dirty="0" smtClean="0"/>
              <a:t>Bactericidal:</a:t>
            </a:r>
          </a:p>
          <a:p>
            <a:pPr>
              <a:buFontTx/>
              <a:buChar char="-"/>
            </a:pPr>
            <a:r>
              <a:rPr lang="en-US" dirty="0" smtClean="0"/>
              <a:t>penicillin's.        -  cephalosporin's.</a:t>
            </a:r>
          </a:p>
          <a:p>
            <a:pPr>
              <a:buFontTx/>
              <a:buChar char="-"/>
            </a:pPr>
            <a:r>
              <a:rPr lang="en-US" dirty="0" smtClean="0"/>
              <a:t>Aminoglycosides  -  vancomycin.</a:t>
            </a:r>
          </a:p>
          <a:p>
            <a:pPr>
              <a:buFontTx/>
              <a:buChar char="-"/>
            </a:pPr>
            <a:r>
              <a:rPr lang="en-US" dirty="0" smtClean="0"/>
              <a:t>Polypeptides         -  Nalidixic acid.</a:t>
            </a:r>
          </a:p>
          <a:p>
            <a:pPr>
              <a:buFontTx/>
              <a:buChar char="-"/>
            </a:pPr>
            <a:r>
              <a:rPr lang="en-US" dirty="0" smtClean="0"/>
              <a:t>Rifampin             -  ciprofloxacin.</a:t>
            </a:r>
          </a:p>
          <a:p>
            <a:pPr>
              <a:buFontTx/>
              <a:buChar char="-"/>
            </a:pPr>
            <a:r>
              <a:rPr lang="en-US" dirty="0" smtClean="0"/>
              <a:t>Isoniazid            -  metronidazole.</a:t>
            </a:r>
          </a:p>
          <a:p>
            <a:pPr>
              <a:buFontTx/>
              <a:buChar char="-"/>
            </a:pPr>
            <a:r>
              <a:rPr lang="en-US" dirty="0" smtClean="0"/>
              <a:t>Pyrazinamide      -  cotrimoxazole.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05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F: antibiotics obtained from: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LcPeriod"/>
            </a:pPr>
            <a:r>
              <a:rPr lang="en-US" dirty="0" smtClean="0"/>
              <a:t>Fungi:</a:t>
            </a:r>
          </a:p>
          <a:p>
            <a:pPr>
              <a:buFontTx/>
              <a:buChar char="-"/>
            </a:pPr>
            <a:r>
              <a:rPr lang="en-US" dirty="0" smtClean="0"/>
              <a:t>penicillin, cephalosporin, Griseofulvin.</a:t>
            </a:r>
          </a:p>
          <a:p>
            <a:pPr marL="514350" indent="-514350">
              <a:buAutoNum type="romanLcPeriod" startAt="2"/>
            </a:pPr>
            <a:r>
              <a:rPr lang="en-US" dirty="0" smtClean="0"/>
              <a:t>Bacteria:</a:t>
            </a:r>
          </a:p>
          <a:p>
            <a:pPr>
              <a:buFontTx/>
              <a:buChar char="-"/>
            </a:pPr>
            <a:r>
              <a:rPr lang="en-US" dirty="0" smtClean="0"/>
              <a:t>Polymyxin B, tyrothricin, colistin, aztreonam, bacitracin.</a:t>
            </a:r>
          </a:p>
          <a:p>
            <a:pPr marL="514350" indent="-514350">
              <a:buAutoNum type="romanLcPeriod" startAt="3"/>
            </a:pPr>
            <a:r>
              <a:rPr lang="en-US" dirty="0" smtClean="0"/>
              <a:t>Actinomycetes:</a:t>
            </a:r>
          </a:p>
          <a:p>
            <a:pPr marL="0" indent="0">
              <a:buNone/>
            </a:pPr>
            <a:r>
              <a:rPr lang="en-US" dirty="0" smtClean="0"/>
              <a:t>-  aminoglycosides, macrolides, tetracycline, polyenes, chloramphenicol.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394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of antimicrobial therapy: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How we can best make use of antimicrobials:</a:t>
            </a:r>
          </a:p>
          <a:p>
            <a:pPr marL="457200" indent="-457200">
              <a:buAutoNum type="arabicPeriod"/>
            </a:pPr>
            <a:r>
              <a:rPr lang="en-US" dirty="0" smtClean="0"/>
              <a:t>Make a diagnosis as precisely as possible defining the site of infection, organism responsible and their sensitivity to drugs.</a:t>
            </a:r>
          </a:p>
          <a:p>
            <a:pPr marL="457200" indent="-457200">
              <a:buAutoNum type="arabicPeriod"/>
            </a:pPr>
            <a:r>
              <a:rPr lang="en-US" dirty="0" smtClean="0"/>
              <a:t>Remove barriers to cure e.g drain abscess, remove obstruction so that antibiotics can penetrate ( urinary tract or respiratory tract.</a:t>
            </a:r>
          </a:p>
          <a:p>
            <a:pPr marL="457200" indent="-457200">
              <a:buAutoNum type="arabicPeriod"/>
            </a:pPr>
            <a:r>
              <a:rPr lang="en-US" dirty="0" smtClean="0"/>
              <a:t>Decide whether chemotherapy is necessary.</a:t>
            </a:r>
          </a:p>
          <a:p>
            <a:pPr marL="457200" indent="-457200">
              <a:buAutoNum type="arabicPeriod"/>
            </a:pPr>
            <a:r>
              <a:rPr lang="en-US" dirty="0" smtClean="0"/>
              <a:t>Select the best drug: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4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Consider specificity.</a:t>
            </a:r>
          </a:p>
          <a:p>
            <a:pPr>
              <a:buFontTx/>
              <a:buChar char="-"/>
            </a:pPr>
            <a:r>
              <a:rPr lang="en-US" dirty="0" smtClean="0"/>
              <a:t>Pharmacokinetic factor.</a:t>
            </a:r>
          </a:p>
          <a:p>
            <a:pPr>
              <a:buFontTx/>
              <a:buChar char="-"/>
            </a:pPr>
            <a:r>
              <a:rPr lang="en-US" dirty="0" smtClean="0"/>
              <a:t>The patient( possibility of allergy).</a:t>
            </a:r>
          </a:p>
          <a:p>
            <a:pPr marL="457200" indent="-457200">
              <a:buAutoNum type="arabicPeriod" startAt="5"/>
            </a:pPr>
            <a:r>
              <a:rPr lang="en-US" dirty="0" smtClean="0"/>
              <a:t>Administer the drug in optimum dose and frequency by the appropriate route.</a:t>
            </a:r>
          </a:p>
          <a:p>
            <a:pPr marL="457200" indent="-457200">
              <a:buAutoNum type="arabicPeriod" startAt="5"/>
            </a:pPr>
            <a:r>
              <a:rPr lang="en-US" dirty="0" smtClean="0"/>
              <a:t>Continue therapy until apparent cure has been achieved. Most acute infections are treated for 5- 10days.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68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7. Test for cure.</a:t>
            </a:r>
          </a:p>
          <a:p>
            <a:pPr marL="457200" indent="-457200">
              <a:buAutoNum type="arabicPeriod" startAt="8"/>
            </a:pPr>
            <a:r>
              <a:rPr lang="en-US" dirty="0" smtClean="0"/>
              <a:t>Prophylactic chemotherapy of surgical and dental procedure will be of very limited duration.</a:t>
            </a:r>
          </a:p>
          <a:p>
            <a:pPr marL="457200" indent="-457200">
              <a:buAutoNum type="arabicPeriod" startAt="8"/>
            </a:pPr>
            <a:r>
              <a:rPr lang="en-US" dirty="0" smtClean="0"/>
              <a:t>Carrier of pathogenic organism in general will not be treated to remove the organism of its barrier to allow natural re- establishment of the normal flora.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6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As a class, they are one of there most frequently used as well as misused drugs.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Drugs in this class differ from all others in that they’re designed to inhibit/ kill the infecting organism and to have no/ minimal effect on the recipient.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type of therapy is called chemotherapy which has come to mean “treatment” of systemic infections with specific drugs that suppress the infecting micro- organism without affecting the host.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6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Antimicrobial drugs can be classified in many ways:</a:t>
            </a:r>
          </a:p>
          <a:p>
            <a:pPr marL="457200" indent="-457200">
              <a:buAutoNum type="alphaLcPeriod"/>
            </a:pPr>
            <a:r>
              <a:rPr lang="en-US" dirty="0" smtClean="0"/>
              <a:t>Chemical structure.</a:t>
            </a:r>
          </a:p>
          <a:p>
            <a:pPr marL="457200" indent="-457200">
              <a:buAutoNum type="alphaLcPeriod"/>
            </a:pPr>
            <a:r>
              <a:rPr lang="en-US" dirty="0" smtClean="0"/>
              <a:t>Mechanism of action.</a:t>
            </a:r>
          </a:p>
          <a:p>
            <a:pPr marL="457200" indent="-457200">
              <a:buAutoNum type="alphaLcPeriod"/>
            </a:pPr>
            <a:r>
              <a:rPr lang="en-US" dirty="0" smtClean="0"/>
              <a:t>Type of organism against which primarily active.</a:t>
            </a:r>
          </a:p>
          <a:p>
            <a:pPr marL="457200" indent="-457200">
              <a:buAutoNum type="alphaLcPeriod"/>
            </a:pPr>
            <a:r>
              <a:rPr lang="en-US" dirty="0" smtClean="0"/>
              <a:t>Spectrum of activity.</a:t>
            </a:r>
          </a:p>
          <a:p>
            <a:pPr marL="457200" indent="-457200">
              <a:buAutoNum type="alphaLcPeriod"/>
            </a:pPr>
            <a:r>
              <a:rPr lang="en-US" dirty="0" smtClean="0"/>
              <a:t>Antibiotics obtained from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48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. Chemical 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Sulfonamides and related drugs:</a:t>
            </a:r>
          </a:p>
          <a:p>
            <a:pPr>
              <a:buFontTx/>
              <a:buChar char="-"/>
            </a:pPr>
            <a:r>
              <a:rPr lang="en-US" dirty="0" smtClean="0"/>
              <a:t>Sulfadiazine and others.</a:t>
            </a:r>
          </a:p>
          <a:p>
            <a:pPr>
              <a:buFontTx/>
              <a:buChar char="-"/>
            </a:pPr>
            <a:r>
              <a:rPr lang="en-US" dirty="0" smtClean="0"/>
              <a:t>Sulfones- dapsone( DDS).</a:t>
            </a:r>
          </a:p>
          <a:p>
            <a:pPr>
              <a:buFontTx/>
              <a:buChar char="-"/>
            </a:pPr>
            <a:r>
              <a:rPr lang="en-US" dirty="0" smtClean="0"/>
              <a:t>Paraaminosalicylic acid( PAS).</a:t>
            </a:r>
          </a:p>
          <a:p>
            <a:pPr marL="457200" indent="-457200">
              <a:buAutoNum type="arabicPeriod" startAt="2"/>
            </a:pPr>
            <a:r>
              <a:rPr lang="en-US" dirty="0"/>
              <a:t>D</a:t>
            </a:r>
            <a:r>
              <a:rPr lang="en-US" dirty="0" smtClean="0"/>
              <a:t>iaminopyridines:</a:t>
            </a:r>
          </a:p>
          <a:p>
            <a:pPr>
              <a:buFontTx/>
              <a:buChar char="-"/>
            </a:pPr>
            <a:r>
              <a:rPr lang="en-US" dirty="0" smtClean="0"/>
              <a:t>trimethoprim.</a:t>
            </a:r>
          </a:p>
          <a:p>
            <a:pPr>
              <a:buFontTx/>
              <a:buChar char="-"/>
            </a:pPr>
            <a:r>
              <a:rPr lang="en-US" dirty="0" smtClean="0"/>
              <a:t>Pyrimethamine.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79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3"/>
            </a:pPr>
            <a:r>
              <a:rPr lang="en-US" dirty="0" smtClean="0"/>
              <a:t>quinolones:</a:t>
            </a:r>
          </a:p>
          <a:p>
            <a:pPr>
              <a:buFontTx/>
              <a:buChar char="-"/>
            </a:pPr>
            <a:r>
              <a:rPr lang="en-US" dirty="0" smtClean="0"/>
              <a:t>Nalidixic acid.</a:t>
            </a:r>
          </a:p>
          <a:p>
            <a:pPr>
              <a:buFontTx/>
              <a:buChar char="-"/>
            </a:pPr>
            <a:r>
              <a:rPr lang="en-US" dirty="0" smtClean="0"/>
              <a:t>Norfloxacin.</a:t>
            </a:r>
          </a:p>
          <a:p>
            <a:pPr>
              <a:buFontTx/>
              <a:buChar char="-"/>
            </a:pPr>
            <a:r>
              <a:rPr lang="en-US" dirty="0" smtClean="0"/>
              <a:t>Ciprofloxacin.</a:t>
            </a:r>
          </a:p>
          <a:p>
            <a:pPr>
              <a:buFontTx/>
              <a:buChar char="-"/>
            </a:pPr>
            <a:r>
              <a:rPr lang="en-US" dirty="0" smtClean="0"/>
              <a:t>Gatifloxacin etc.</a:t>
            </a:r>
          </a:p>
          <a:p>
            <a:pPr marL="457200" indent="-457200">
              <a:buAutoNum type="arabicPeriod" startAt="4"/>
            </a:pPr>
            <a:r>
              <a:rPr lang="en-US" dirty="0"/>
              <a:t>B</a:t>
            </a:r>
            <a:r>
              <a:rPr lang="en-US" dirty="0" smtClean="0"/>
              <a:t>eta- lactam antibiotics.</a:t>
            </a:r>
          </a:p>
          <a:p>
            <a:pPr>
              <a:buFontTx/>
              <a:buChar char="-"/>
            </a:pPr>
            <a:r>
              <a:rPr lang="en-US" dirty="0" smtClean="0"/>
              <a:t>penicillin.</a:t>
            </a:r>
          </a:p>
          <a:p>
            <a:pPr>
              <a:buFontTx/>
              <a:buChar char="-"/>
            </a:pPr>
            <a:r>
              <a:rPr lang="en-US" dirty="0" smtClean="0"/>
              <a:t>Cephalosporin's.</a:t>
            </a:r>
          </a:p>
          <a:p>
            <a:pPr>
              <a:buFontTx/>
              <a:buChar char="-"/>
            </a:pPr>
            <a:endParaRPr lang="en-US" dirty="0" smtClean="0"/>
          </a:p>
          <a:p>
            <a:pPr marL="457200" indent="-457200"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8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Monobactam.</a:t>
            </a:r>
          </a:p>
          <a:p>
            <a:pPr>
              <a:buFontTx/>
              <a:buChar char="-"/>
            </a:pPr>
            <a:r>
              <a:rPr lang="en-US" dirty="0" smtClean="0"/>
              <a:t>Carbapenems.</a:t>
            </a:r>
          </a:p>
          <a:p>
            <a:pPr marL="457200" indent="-457200">
              <a:buAutoNum type="arabicPeriod" startAt="5"/>
            </a:pPr>
            <a:r>
              <a:rPr lang="en-US" dirty="0" smtClean="0"/>
              <a:t>tetracycline:</a:t>
            </a:r>
          </a:p>
          <a:p>
            <a:pPr>
              <a:buFontTx/>
              <a:buChar char="-"/>
            </a:pPr>
            <a:r>
              <a:rPr lang="en-US" dirty="0" smtClean="0"/>
              <a:t>Oxytetracyline.</a:t>
            </a:r>
          </a:p>
          <a:p>
            <a:pPr>
              <a:buFontTx/>
              <a:buChar char="-"/>
            </a:pPr>
            <a:r>
              <a:rPr lang="en-US" dirty="0" smtClean="0"/>
              <a:t>Doxycycline.</a:t>
            </a:r>
          </a:p>
          <a:p>
            <a:pPr marL="0" indent="0">
              <a:buNone/>
            </a:pPr>
            <a:r>
              <a:rPr lang="en-US" dirty="0" smtClean="0"/>
              <a:t>6. Nitrobenzene derivatives:</a:t>
            </a:r>
          </a:p>
          <a:p>
            <a:pPr marL="0" indent="0">
              <a:buNone/>
            </a:pPr>
            <a:r>
              <a:rPr lang="en-US" dirty="0" smtClean="0"/>
              <a:t>-  chloramphenicol.</a:t>
            </a:r>
          </a:p>
        </p:txBody>
      </p:sp>
    </p:spTree>
    <p:extLst>
      <p:ext uri="{BB962C8B-B14F-4D97-AF65-F5344CB8AC3E}">
        <p14:creationId xmlns:p14="http://schemas.microsoft.com/office/powerpoint/2010/main" val="1930591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 startAt="7"/>
            </a:pPr>
            <a:r>
              <a:rPr lang="en-US" dirty="0"/>
              <a:t>A</a:t>
            </a:r>
            <a:r>
              <a:rPr lang="en-US" dirty="0" smtClean="0"/>
              <a:t>minoglycosides:</a:t>
            </a:r>
          </a:p>
          <a:p>
            <a:pPr>
              <a:buFontTx/>
              <a:buChar char="-"/>
            </a:pPr>
            <a:r>
              <a:rPr lang="en-US" dirty="0" smtClean="0"/>
              <a:t>streptomycin.</a:t>
            </a:r>
          </a:p>
          <a:p>
            <a:pPr>
              <a:buFontTx/>
              <a:buChar char="-"/>
            </a:pPr>
            <a:r>
              <a:rPr lang="en-US" dirty="0" smtClean="0"/>
              <a:t>Gentamycin.</a:t>
            </a:r>
          </a:p>
          <a:p>
            <a:pPr>
              <a:buFontTx/>
              <a:buChar char="-"/>
            </a:pPr>
            <a:r>
              <a:rPr lang="en-US" dirty="0" smtClean="0"/>
              <a:t>Amikacin.</a:t>
            </a:r>
          </a:p>
          <a:p>
            <a:pPr>
              <a:buFontTx/>
              <a:buChar char="-"/>
            </a:pPr>
            <a:r>
              <a:rPr lang="en-US" dirty="0" smtClean="0"/>
              <a:t>Neomycin.</a:t>
            </a:r>
          </a:p>
          <a:p>
            <a:pPr marL="457200" indent="-457200">
              <a:buAutoNum type="arabicPeriod" startAt="8"/>
            </a:pPr>
            <a:r>
              <a:rPr lang="en-US" dirty="0" smtClean="0"/>
              <a:t>Macrolide antibiotics:</a:t>
            </a:r>
          </a:p>
          <a:p>
            <a:pPr>
              <a:buFontTx/>
              <a:buChar char="-"/>
            </a:pPr>
            <a:r>
              <a:rPr lang="en-US" dirty="0" smtClean="0"/>
              <a:t>Erythromycin.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0898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Clarithromycin.</a:t>
            </a:r>
          </a:p>
          <a:p>
            <a:pPr>
              <a:buFontTx/>
              <a:buChar char="-"/>
            </a:pPr>
            <a:r>
              <a:rPr lang="en-US" dirty="0" smtClean="0"/>
              <a:t>Azithromycin.</a:t>
            </a:r>
          </a:p>
          <a:p>
            <a:pPr marL="457200" indent="-457200">
              <a:buAutoNum type="arabicPeriod" startAt="9"/>
            </a:pPr>
            <a:r>
              <a:rPr lang="en-US" dirty="0" smtClean="0"/>
              <a:t>Lincosamide antibiotics:</a:t>
            </a:r>
          </a:p>
          <a:p>
            <a:pPr>
              <a:buFontTx/>
              <a:buChar char="-"/>
            </a:pPr>
            <a:r>
              <a:rPr lang="en-US" dirty="0" smtClean="0"/>
              <a:t>lincomycin.</a:t>
            </a:r>
          </a:p>
          <a:p>
            <a:pPr>
              <a:buFontTx/>
              <a:buChar char="-"/>
            </a:pPr>
            <a:r>
              <a:rPr lang="en-US" dirty="0" smtClean="0"/>
              <a:t>Clindamycin.</a:t>
            </a:r>
          </a:p>
          <a:p>
            <a:pPr marL="457200" indent="-457200">
              <a:buAutoNum type="arabicPeriod" startAt="10"/>
            </a:pPr>
            <a:r>
              <a:rPr lang="en-US" dirty="0" smtClean="0"/>
              <a:t>Glycopeptide antibiotics:</a:t>
            </a:r>
          </a:p>
          <a:p>
            <a:pPr marL="0" indent="0">
              <a:buNone/>
            </a:pPr>
            <a:r>
              <a:rPr lang="en-US" dirty="0" smtClean="0"/>
              <a:t>-  vancomycin.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802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243</TotalTime>
  <Words>854</Words>
  <Application>Microsoft Office PowerPoint</Application>
  <PresentationFormat>Widescreen</PresentationFormat>
  <Paragraphs>201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Garamond</vt:lpstr>
      <vt:lpstr>Wingdings</vt:lpstr>
      <vt:lpstr>Organic</vt:lpstr>
      <vt:lpstr>Antimicrobial drugs:</vt:lpstr>
      <vt:lpstr>Introduction to antimicrobials:</vt:lpstr>
      <vt:lpstr>Cont:</vt:lpstr>
      <vt:lpstr>Classification:</vt:lpstr>
      <vt:lpstr>A. Chemical structure:</vt:lpstr>
      <vt:lpstr>Cont:</vt:lpstr>
      <vt:lpstr>Cont:</vt:lpstr>
      <vt:lpstr>Cont:</vt:lpstr>
      <vt:lpstr>Cont:</vt:lpstr>
      <vt:lpstr>Cont:</vt:lpstr>
      <vt:lpstr>Cont:</vt:lpstr>
      <vt:lpstr>Cont:</vt:lpstr>
      <vt:lpstr>Cont:</vt:lpstr>
      <vt:lpstr>Cont:</vt:lpstr>
      <vt:lpstr>Cont:</vt:lpstr>
      <vt:lpstr>B.  Mechanism of action:</vt:lpstr>
      <vt:lpstr>Cont:</vt:lpstr>
      <vt:lpstr>Cont:</vt:lpstr>
      <vt:lpstr>Cont:</vt:lpstr>
      <vt:lpstr>C. Type of organism against which primarily active:</vt:lpstr>
      <vt:lpstr>Cont:</vt:lpstr>
      <vt:lpstr>Cont:</vt:lpstr>
      <vt:lpstr>D.  Spectrum of activity:</vt:lpstr>
      <vt:lpstr>E.  Type of action:</vt:lpstr>
      <vt:lpstr>Cont:</vt:lpstr>
      <vt:lpstr>F: antibiotics obtained from:</vt:lpstr>
      <vt:lpstr>Principal of antimicrobial therapy:</vt:lpstr>
      <vt:lpstr>Cont:</vt:lpstr>
      <vt:lpstr>Cont: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Antimicrobial drugs:</dc:title>
  <dc:creator>Admin</dc:creator>
  <cp:lastModifiedBy>user</cp:lastModifiedBy>
  <cp:revision>20</cp:revision>
  <dcterms:created xsi:type="dcterms:W3CDTF">2021-09-09T13:23:11Z</dcterms:created>
  <dcterms:modified xsi:type="dcterms:W3CDTF">2024-09-03T03:22:40Z</dcterms:modified>
</cp:coreProperties>
</file>