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9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694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33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6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5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010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56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513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6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5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39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570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68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67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Drugs that inhibits proteins synthesis: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Macrolides antibiotics.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Erythromycin inhibits hepatic oxidation of many drugs.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Clinical interaction are- rise in plasma levels of theophylline, carbamazepine, valproate, ergotamine and warfarin.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7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lphaUcPeriod"/>
            </a:pPr>
            <a:r>
              <a:rPr lang="en-US" dirty="0" smtClean="0"/>
              <a:t>As an alternative to penicillin.</a:t>
            </a:r>
          </a:p>
          <a:p>
            <a:pPr>
              <a:buAutoNum type="arabicPeriod"/>
            </a:pPr>
            <a:r>
              <a:rPr lang="en-US" dirty="0" smtClean="0"/>
              <a:t>Streptococcal pharyngitis, tonsillitis, mastoiditis and community acquired respiratory infections caused by pneumonia and H. influenzae respond well to erythromycin.</a:t>
            </a:r>
          </a:p>
          <a:p>
            <a:pPr>
              <a:buFontTx/>
              <a:buChar char="-"/>
            </a:pPr>
            <a:r>
              <a:rPr lang="en-US" dirty="0" smtClean="0"/>
              <a:t>An alternative drug for prophylaxis of rheumatic fever and SABE. Many bacteria resistance to penicillin are also resistance to erythromycin.</a:t>
            </a:r>
          </a:p>
          <a:p>
            <a:pPr>
              <a:buAutoNum type="arabicPeriod" startAt="2"/>
            </a:pPr>
            <a:r>
              <a:rPr lang="en-US" dirty="0" smtClean="0"/>
              <a:t>Diphtheria acute stage as well as for carrier. Some prefer it over penicillin. Antitoxin is the primary Rx.</a:t>
            </a:r>
          </a:p>
          <a:p>
            <a:pPr>
              <a:buAutoNum type="arabicPeriod" startAt="2"/>
            </a:pPr>
            <a:r>
              <a:rPr lang="en-US" dirty="0" smtClean="0"/>
              <a:t>Tetanus as an adjuvant to antitoxin , toxoid therapy.</a:t>
            </a:r>
          </a:p>
          <a:p>
            <a:pPr>
              <a:buAutoNum type="arabicPeriod" startAt="2"/>
            </a:pPr>
            <a:r>
              <a:rPr lang="en-US" dirty="0" smtClean="0"/>
              <a:t>Syphilis and gonorrhea : only if other alternative drugs, including tetracycline cannot be used.</a:t>
            </a:r>
          </a:p>
          <a:p>
            <a:pPr>
              <a:buAutoNum type="arabicPeriod" startAt="2"/>
            </a:pPr>
            <a:r>
              <a:rPr lang="en-US" dirty="0" smtClean="0"/>
              <a:t>Leptospirosis: in pts allergic to penicillin.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6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AutoNum type="alphaUcPeriod" startAt="2"/>
            </a:pPr>
            <a:r>
              <a:rPr lang="en-US" dirty="0" smtClean="0"/>
              <a:t>As a first choice drug for.</a:t>
            </a:r>
          </a:p>
          <a:p>
            <a:pPr>
              <a:buAutoNum type="arabicPeriod"/>
            </a:pPr>
            <a:r>
              <a:rPr lang="en-US" dirty="0" smtClean="0"/>
              <a:t>Atypical pneumonia caused by mycoplasma pneumonia.</a:t>
            </a:r>
          </a:p>
          <a:p>
            <a:pPr>
              <a:buAutoNum type="arabicPeriod"/>
            </a:pPr>
            <a:r>
              <a:rPr lang="en-US" dirty="0" smtClean="0"/>
              <a:t>Whooping cough: 1-2 week course of erythromycin is the most effective Rx for eradicating B. pertusis from upper respiratory tract.</a:t>
            </a:r>
          </a:p>
          <a:p>
            <a:pPr>
              <a:buAutoNum type="arabicPeriod"/>
            </a:pPr>
            <a:r>
              <a:rPr lang="en-US" dirty="0" smtClean="0"/>
              <a:t>Chancroid:  erythromycin 2g/ day for 7 days is the drug of choice, as effective as azithromycin or ceftriaxone.</a:t>
            </a:r>
          </a:p>
          <a:p>
            <a:pPr>
              <a:buAutoNum type="alphaLcPeriod" startAt="3"/>
            </a:pPr>
            <a:r>
              <a:rPr lang="en-US" dirty="0" smtClean="0"/>
              <a:t>As a second choice drug in.</a:t>
            </a:r>
          </a:p>
          <a:p>
            <a:pPr>
              <a:buAutoNum type="arabicPeriod"/>
            </a:pPr>
            <a:r>
              <a:rPr lang="en-US" dirty="0" smtClean="0"/>
              <a:t>Campylobacter enteritis: duration of diarrhea and presence of organism in stools is reduced.</a:t>
            </a:r>
          </a:p>
          <a:p>
            <a:pPr>
              <a:buAutoNum type="arabicPeriod"/>
            </a:pPr>
            <a:r>
              <a:rPr lang="en-US" dirty="0" smtClean="0"/>
              <a:t>Legionnaires pneumonia.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76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 startAt="3"/>
            </a:pPr>
            <a:r>
              <a:rPr lang="en-US" dirty="0" smtClean="0"/>
              <a:t>Chlamydia trachomatis infection of urogenital tract.</a:t>
            </a:r>
          </a:p>
          <a:p>
            <a:pPr>
              <a:buAutoNum type="arabicPeriod" startAt="3"/>
            </a:pPr>
            <a:r>
              <a:rPr lang="en-US" dirty="0" smtClean="0"/>
              <a:t>Penicillin – resistance staphylococcal infections.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392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Newer macrolides: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an attempt to overcome the limitations of erythromycin like:</a:t>
            </a:r>
          </a:p>
          <a:p>
            <a:pPr marL="400050" indent="-400050">
              <a:buAutoNum type="romanLcPeriod"/>
            </a:pPr>
            <a:r>
              <a:rPr lang="en-US" dirty="0" smtClean="0"/>
              <a:t>Narrow spectrum.</a:t>
            </a:r>
          </a:p>
          <a:p>
            <a:pPr marL="400050" indent="-400050">
              <a:buAutoNum type="romanLcPeriod"/>
            </a:pPr>
            <a:r>
              <a:rPr lang="en-US" dirty="0" smtClean="0"/>
              <a:t>Gastric intolerance.</a:t>
            </a:r>
          </a:p>
          <a:p>
            <a:pPr marL="400050" indent="-400050">
              <a:buAutoNum type="romanLcPeriod"/>
            </a:pPr>
            <a:r>
              <a:rPr lang="en-US" dirty="0" smtClean="0"/>
              <a:t>Gastric acid lability.</a:t>
            </a:r>
          </a:p>
          <a:p>
            <a:pPr marL="400050" indent="-400050">
              <a:buAutoNum type="romanLcPeriod"/>
            </a:pPr>
            <a:r>
              <a:rPr lang="en-US" dirty="0" smtClean="0"/>
              <a:t>Low oral bioavailability.</a:t>
            </a:r>
          </a:p>
          <a:p>
            <a:pPr marL="400050" indent="-400050">
              <a:buAutoNum type="romanLcPeriod"/>
            </a:pPr>
            <a:r>
              <a:rPr lang="en-US" dirty="0" smtClean="0"/>
              <a:t>Poor tissue penetration.</a:t>
            </a:r>
          </a:p>
          <a:p>
            <a:pPr marL="400050" indent="-400050">
              <a:buAutoNum type="romanLcPeriod"/>
            </a:pPr>
            <a:r>
              <a:rPr lang="en-US" dirty="0" smtClean="0"/>
              <a:t>Short half- life.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number of semi synthetic macrolides have been produced i.e </a:t>
            </a:r>
          </a:p>
          <a:p>
            <a:pPr>
              <a:buFontTx/>
              <a:buChar char="-"/>
            </a:pPr>
            <a:r>
              <a:rPr lang="en-US" dirty="0" smtClean="0"/>
              <a:t>Roxithromycin.</a:t>
            </a:r>
          </a:p>
          <a:p>
            <a:pPr>
              <a:buFontTx/>
              <a:buChar char="-"/>
            </a:pPr>
            <a:r>
              <a:rPr lang="en-US" dirty="0" smtClean="0"/>
              <a:t>Clarithromycin.</a:t>
            </a:r>
          </a:p>
          <a:p>
            <a:pPr>
              <a:buFontTx/>
              <a:buChar char="-"/>
            </a:pPr>
            <a:r>
              <a:rPr lang="en-US" dirty="0" smtClean="0"/>
              <a:t>Azithromycin.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56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Roxithromycin.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Semi synthetic long –acting acid- stable macrolides.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anti microbial spectrum resembles that of erythromycin.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potent against Branh.catarrhalis, Gard.vaginalis and legionella but less potent against Pertusis.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Good enteral absorption and tissue penetration.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Average plasma t ½ of 12Hrs, making it suitable for BD daily dose.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Better gastric tolerability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 alternative for respiratory, ENT , skin and soft tissue and genital tract infection with similar efficancy.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Dose: 150- 300mg BD 30 min before meals.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Children 2.5 – 5mg /kg BD.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9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Clarithromycin: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Anti microbial spectrum of clarithromycin is similar to erythromycin.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active against sensitive strains of gram positive cocci, Moraxella, legionella, mycoplasma pneumonia and helicobacter pylori.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Bactria that developed resistance to erythromycin are resistance to clarithromycin also.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acid- stable than erythromycin.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Rapidly absorbed.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Oral bioavailability is – 50% due to first pass metabolism. Food delays but does not decrease absorption.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greater tissue distribution than erythromycin and is metabolized by saturation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5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 ½ is prolonged from 3- 6 Hrs at lower doses to 6- 9Hrs at high doses.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1/3 of oral dose is excreted unchanged in urine.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 dose modification is needed in liver disease or mild to – moderate kidney failure.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Clarithromycin is indicated in upper and lower respiratory tract infections, sinusitis, </a:t>
            </a:r>
            <a:r>
              <a:rPr lang="en-US" dirty="0"/>
              <a:t>o</a:t>
            </a:r>
            <a:r>
              <a:rPr lang="en-US" dirty="0" smtClean="0"/>
              <a:t>titis media, whopping cough, atypical pneumonia, skin and skin structure infection.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as a component of triple drug regime. It eradicate H. pylori in 1- 2weeks.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line drug combination regimes for MAC infection in AIDs pts and a second line drug for other atypical mycobacterial disease as well as leprosy.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22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250mg BD for 7 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Severe cases 500mg BD upto 14days.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Side effects:</a:t>
            </a:r>
          </a:p>
          <a:p>
            <a:pPr>
              <a:buFontTx/>
              <a:buChar char="-"/>
            </a:pPr>
            <a:r>
              <a:rPr lang="en-US" dirty="0" smtClean="0"/>
              <a:t>Are similar to erythromycin but gastric tolerance is better.</a:t>
            </a:r>
          </a:p>
          <a:p>
            <a:pPr>
              <a:buFontTx/>
              <a:buChar char="-"/>
            </a:pPr>
            <a:r>
              <a:rPr lang="en-US" dirty="0" smtClean="0"/>
              <a:t>High doses cause reversible hearing loss.</a:t>
            </a:r>
          </a:p>
          <a:p>
            <a:pPr>
              <a:buFontTx/>
              <a:buChar char="-"/>
            </a:pPr>
            <a:r>
              <a:rPr lang="en-US" dirty="0" smtClean="0"/>
              <a:t>Few cases of pseudomembranous enterocolitis , hepatic dysfunction or rhabdomyolysis.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Drug interaction is similar to erythromycin.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468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Azithromycin: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New azalide congener of erythromycin.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expanded spectrum.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active than other macrolides against H. influenzae but less active against gram- positive cocci.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active against erythromycin resistance bacteria.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Pharmacokinetic properties include:</a:t>
            </a:r>
          </a:p>
          <a:p>
            <a:pPr>
              <a:buFontTx/>
              <a:buChar char="-"/>
            </a:pPr>
            <a:r>
              <a:rPr lang="en-US" dirty="0" smtClean="0"/>
              <a:t>Acid stability.</a:t>
            </a:r>
          </a:p>
          <a:p>
            <a:pPr>
              <a:buFontTx/>
              <a:buChar char="-"/>
            </a:pPr>
            <a:r>
              <a:rPr lang="en-US" dirty="0" smtClean="0"/>
              <a:t>Rapid oral absorption.</a:t>
            </a:r>
          </a:p>
          <a:p>
            <a:pPr>
              <a:buFontTx/>
              <a:buChar char="-"/>
            </a:pPr>
            <a:r>
              <a:rPr lang="en-US" dirty="0" smtClean="0"/>
              <a:t>Marked issue distribution and intracellular penetration.</a:t>
            </a:r>
          </a:p>
          <a:p>
            <a:pPr marL="0" indent="0">
              <a:buNone/>
            </a:pPr>
            <a:r>
              <a:rPr lang="en-US" dirty="0" smtClean="0"/>
              <a:t>&gt;   High concentration are attained inside macrophages and fibroblasts.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34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Macrolides: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Antibiotics having a macrocyclic lactone ring which attached sugars e.g</a:t>
            </a:r>
          </a:p>
          <a:p>
            <a:pPr>
              <a:buFontTx/>
              <a:buChar char="-"/>
            </a:pPr>
            <a:r>
              <a:rPr lang="en-US" dirty="0" smtClean="0"/>
              <a:t>Erythromycin is the 1</a:t>
            </a:r>
            <a:r>
              <a:rPr lang="en-US" baseline="30000" dirty="0" smtClean="0"/>
              <a:t>st</a:t>
            </a:r>
            <a:r>
              <a:rPr lang="en-US" dirty="0" smtClean="0"/>
              <a:t> member discovered in the 1950’s .</a:t>
            </a:r>
          </a:p>
          <a:p>
            <a:pPr>
              <a:buFontTx/>
              <a:buChar char="-"/>
            </a:pPr>
            <a:r>
              <a:rPr lang="en-US" dirty="0" smtClean="0"/>
              <a:t>Roxithromycin.</a:t>
            </a:r>
          </a:p>
          <a:p>
            <a:pPr>
              <a:buFontTx/>
              <a:buChar char="-"/>
            </a:pPr>
            <a:r>
              <a:rPr lang="en-US" dirty="0" smtClean="0"/>
              <a:t>Clarithromycin.</a:t>
            </a:r>
          </a:p>
          <a:p>
            <a:pPr>
              <a:buFontTx/>
              <a:buChar char="-"/>
            </a:pPr>
            <a:r>
              <a:rPr lang="en-US" dirty="0" smtClean="0"/>
              <a:t>Azithromycin.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7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Volume of distribution is -  30L/ kg.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Slow release from intracellular sites contribute to its long terminal t ½ of &gt; 50hrs.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Its largely excreted unchanged in bile, renal excretion is – 10%.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Because of higher efficacy, better gastric tolerance and convenient once a day dosing, azithromycin is now preferred over erythromycin as 1</a:t>
            </a:r>
            <a:r>
              <a:rPr lang="en-US" baseline="30000" dirty="0" smtClean="0"/>
              <a:t>st</a:t>
            </a:r>
            <a:r>
              <a:rPr lang="en-US" dirty="0" smtClean="0"/>
              <a:t> choice drug for infections such as:</a:t>
            </a:r>
          </a:p>
          <a:p>
            <a:pPr>
              <a:buAutoNum type="alphaLcPeriod"/>
            </a:pPr>
            <a:r>
              <a:rPr lang="en-US" dirty="0" smtClean="0"/>
              <a:t>Legionnaires’ pneumonia:</a:t>
            </a:r>
          </a:p>
          <a:p>
            <a:pPr>
              <a:buAutoNum type="alphaLcPeriod"/>
            </a:pPr>
            <a:r>
              <a:rPr lang="en-US" dirty="0" smtClean="0"/>
              <a:t>Chlamydia trachomatis: non specific urethritis and genital infections in both men and women, lymphogranuloma venereum. Drug of choice for chlamydial pneumonia and is preferred over tetracycline for trachoma in the eye.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41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AutoNum type="alphaLcPeriod" startAt="3"/>
            </a:pPr>
            <a:r>
              <a:rPr lang="en-US" dirty="0" smtClean="0"/>
              <a:t>Donovanosis caused by Calymmatobacterium granulomatis.</a:t>
            </a:r>
          </a:p>
          <a:p>
            <a:pPr>
              <a:buAutoNum type="alphaLcPeriod" startAt="3"/>
            </a:pPr>
            <a:r>
              <a:rPr lang="en-US" dirty="0" smtClean="0"/>
              <a:t>Chancroid and PPNG urethritis.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Other indication of azithromycin are:</a:t>
            </a:r>
          </a:p>
          <a:p>
            <a:pPr>
              <a:buFontTx/>
              <a:buChar char="-"/>
            </a:pPr>
            <a:r>
              <a:rPr lang="en-US" dirty="0" smtClean="0"/>
              <a:t>pharyngitis, tonsillitis, sinusitis, otitis media, pneumonia, acute exacerbation of chronic bronchitis, streptococcal and some staphylococcal skin and soft tissue infection.</a:t>
            </a:r>
          </a:p>
          <a:p>
            <a:pPr>
              <a:buFontTx/>
              <a:buChar char="-"/>
            </a:pPr>
            <a:r>
              <a:rPr lang="en-US" dirty="0" smtClean="0"/>
              <a:t>In combination with atleast one drug it is effective in the prophylaxis and treatment of MAC in AIDs pts.</a:t>
            </a:r>
          </a:p>
          <a:p>
            <a:pPr>
              <a:buFontTx/>
              <a:buChar char="-"/>
            </a:pPr>
            <a:r>
              <a:rPr lang="en-US" dirty="0" smtClean="0"/>
              <a:t>Other potential uses are typhoid, toxoplasmosis and malaria.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2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500mg once daily 1 Hrs before or 2 Hrs after food( food decreases bioavailability), children above 6 months – 10mg/ kg/ day for 3 days is sufficient for most infection.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Side effects;</a:t>
            </a:r>
          </a:p>
          <a:p>
            <a:pPr>
              <a:buFontTx/>
              <a:buChar char="-"/>
            </a:pPr>
            <a:r>
              <a:rPr lang="en-US" dirty="0" smtClean="0"/>
              <a:t>Mild gastric upset.</a:t>
            </a:r>
          </a:p>
          <a:p>
            <a:pPr>
              <a:buFontTx/>
              <a:buChar char="-"/>
            </a:pPr>
            <a:r>
              <a:rPr lang="en-US" dirty="0" smtClean="0"/>
              <a:t>Abdominal pain( less than erythromycin).</a:t>
            </a:r>
          </a:p>
          <a:p>
            <a:pPr>
              <a:buFontTx/>
              <a:buChar char="-"/>
            </a:pPr>
            <a:r>
              <a:rPr lang="en-US" dirty="0" smtClean="0"/>
              <a:t>Headache and dizziness.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Erythromycin: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Isolated from Streptomyces erythreus in1952.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 an alternative to penicillin.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Water solubility of erythromycin is limited.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s</a:t>
            </a:r>
            <a:r>
              <a:rPr lang="en-US" dirty="0" smtClean="0"/>
              <a:t>olution remains stable only when kept in cold.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Erythromycin is bacteriostatic at low concentration but cidal ( for certain bacteria) at high concentration.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Sensitive gram – positive bacteria accumulate erythromycin intracellulary by active transport.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More active in alkaline medium, because the non ionized ( penetrable) form of the drug is favored at higher PH.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 by inhibiting bacterial protein synthesis.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5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Antibacterial spectrum: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is a narrow spectrum( includes most gram- positive and a few gram – negative bacteria.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Highly active against str. Pyogenes and str. Pneumoniae, N. gonorrhea, clostridia, C. diphtheria, listeria.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Campylobacter, legionella, branhanella catarrhal, gardenerella vaginalis and mycoplasma are highly sensitive to erythromycin.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2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Resistance: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Bacteria that develop resistance to erythromycin are resistant to other macrolides.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Cross resistance to clindamycin and chloramphenicol also occurs.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5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Erythromycin is acid labile.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 protect it from gastric acid, it is given as enteric coated tablets, from which absorption is incomplete and food delays absorption by retarding gastric emptying.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Erythromycin is widely distributed in the body, enters cells and into abscess/ crosses serious membrane and placenta but not blood- brain barrier.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Attains therapeutic concentration in the prostate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Partly metabolized and excreted in bile in the active 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Renal excretion minus, dose need not be altered in renal failure.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Plasma t ½ is 1- 5 Hrs, but erythromycin persists longer in tissues.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12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 and dose: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Dose: 250- 500 6Hrly ( max 4g/ day).</a:t>
            </a:r>
          </a:p>
          <a:p>
            <a:pPr marL="0" indent="0">
              <a:buNone/>
            </a:pPr>
            <a:r>
              <a:rPr lang="en-US" dirty="0" smtClean="0"/>
              <a:t>Children 30- 60mg /kg/ day.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dirty="0" smtClean="0"/>
              <a:t>Gastro intestinal. Mild – to- severe epigastric pains is experienced by many pts, especially children, on oral therapy. Diarrheal is occasional.</a:t>
            </a:r>
          </a:p>
          <a:p>
            <a:pPr>
              <a:buAutoNum type="arabicPeriod"/>
            </a:pPr>
            <a:r>
              <a:rPr lang="en-US" dirty="0" smtClean="0"/>
              <a:t>Very high doses of erythromycin have caused reversible hearing impairment.</a:t>
            </a:r>
          </a:p>
          <a:p>
            <a:pPr>
              <a:buAutoNum type="arabicPeriod"/>
            </a:pPr>
            <a:r>
              <a:rPr lang="en-US" dirty="0" smtClean="0"/>
              <a:t>Hypersensitivity.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4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</TotalTime>
  <Words>1331</Words>
  <Application>Microsoft Office PowerPoint</Application>
  <PresentationFormat>Widescreen</PresentationFormat>
  <Paragraphs>138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Garamond</vt:lpstr>
      <vt:lpstr>Wingdings</vt:lpstr>
      <vt:lpstr>Organic</vt:lpstr>
      <vt:lpstr>Drugs that inhibits proteins synthesis:</vt:lpstr>
      <vt:lpstr>Macrolides:</vt:lpstr>
      <vt:lpstr>Erythromycin:</vt:lpstr>
      <vt:lpstr>Mechanism of action:</vt:lpstr>
      <vt:lpstr>Antibacterial spectrum:</vt:lpstr>
      <vt:lpstr>Resistance:</vt:lpstr>
      <vt:lpstr>Pharmacokinetics:</vt:lpstr>
      <vt:lpstr>Preparation and dose:</vt:lpstr>
      <vt:lpstr>Adverse effects:</vt:lpstr>
      <vt:lpstr>Interaction:</vt:lpstr>
      <vt:lpstr>Uses:</vt:lpstr>
      <vt:lpstr>Cont:</vt:lpstr>
      <vt:lpstr>Cont:</vt:lpstr>
      <vt:lpstr>Newer macrolides:</vt:lpstr>
      <vt:lpstr>Roxithromycin.</vt:lpstr>
      <vt:lpstr>Clarithromycin:</vt:lpstr>
      <vt:lpstr>Cont:</vt:lpstr>
      <vt:lpstr>Dose:</vt:lpstr>
      <vt:lpstr>Azithromycin:</vt:lpstr>
      <vt:lpstr>Cont:</vt:lpstr>
      <vt:lpstr>Cont:</vt:lpstr>
      <vt:lpstr>Dose: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Drugs that inhibits proteins synthesis:</dc:title>
  <dc:creator>Admin</dc:creator>
  <cp:lastModifiedBy>user</cp:lastModifiedBy>
  <cp:revision>24</cp:revision>
  <dcterms:created xsi:type="dcterms:W3CDTF">2021-05-21T17:12:56Z</dcterms:created>
  <dcterms:modified xsi:type="dcterms:W3CDTF">2024-09-23T03:16:30Z</dcterms:modified>
</cp:coreProperties>
</file>