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3" r:id="rId1"/>
  </p:sldMasterIdLst>
  <p:sldIdLst>
    <p:sldId id="256" r:id="rId2"/>
    <p:sldId id="257" r:id="rId3"/>
    <p:sldId id="258" r:id="rId4"/>
    <p:sldId id="272" r:id="rId5"/>
    <p:sldId id="273" r:id="rId6"/>
    <p:sldId id="259" r:id="rId7"/>
    <p:sldId id="260" r:id="rId8"/>
    <p:sldId id="262" r:id="rId9"/>
    <p:sldId id="263" r:id="rId10"/>
    <p:sldId id="261" r:id="rId11"/>
    <p:sldId id="264" r:id="rId12"/>
    <p:sldId id="265" r:id="rId13"/>
    <p:sldId id="266" r:id="rId14"/>
    <p:sldId id="274" r:id="rId15"/>
    <p:sldId id="268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289" r:id="rId37"/>
    <p:sldId id="290" r:id="rId38"/>
    <p:sldId id="291" r:id="rId39"/>
    <p:sldId id="292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397E0307-B85C-446A-8EF0-0407D435D787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8924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9404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160464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426166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0914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875038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F52CC-F3D9-41D4-BCE4-C208E61A3F3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61089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FE2CC-454D-4466-AC55-B86DA0A87BAE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14855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7B1BF-4039-460D-A637-65428CBD720E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80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A39ACE-9343-4EBE-B5CA-AEA240A1DC53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74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A00F7B-89C5-4DF7-A309-6263220147D4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3225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95DE-FD64-4606-AE61-EC1136867CC6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04209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B0BBD-30FE-4CF1-900A-0C45149F8AF8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3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1A5F7F-3E81-4C65-A4D1-CB62D5B9DB9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239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ECC86-1672-4627-AEFE-EC5485C73905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39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DCB01F-D966-4C62-B900-0BE008A90C98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6556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3A0EA-7DC7-4964-BB97-B173EF3B859A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102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0EF52CC-F3D9-41D4-BCE4-C208E61A3F31}" type="datetimeFigureOut">
              <a:rPr lang="en-US" smtClean="0"/>
              <a:t>9/2/2024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89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Antibacterial agents: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Drugs that inhibit cell wall synthesis: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506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Streptococci infections -  pharyngitis, otitis media, scarlet fever.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Syphilis- T. pallidum does not show any resistance, drug of choice.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Diptheria- antitoxin therapy.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Pneumococcal infections.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Meningococcal infections.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Tetanus and gas gangrene.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Drug of choice for rare infections: anthrax, trench mouth, actinomycosis, rat bit fever etc.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Prophylactic used in: rheumatic fever, bacterial endocarditis, agranulocytosis.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324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Local irritancy and direct toxicity; pain at IM injection site, nausea on oral ingestion and thrombophlebitis of injected vein.</a:t>
            </a:r>
          </a:p>
          <a:p>
            <a:pPr marL="457200" indent="-457200">
              <a:buAutoNum type="arabicPeriod"/>
            </a:pPr>
            <a:r>
              <a:rPr lang="en-US" dirty="0" smtClean="0"/>
              <a:t>Hypersensitivity – rashes, itching , urticaria.</a:t>
            </a:r>
          </a:p>
          <a:p>
            <a:pPr marL="457200" indent="-457200">
              <a:buAutoNum type="arabicPeriod"/>
            </a:pPr>
            <a:r>
              <a:rPr lang="en-US" dirty="0" smtClean="0"/>
              <a:t>Contact dermatitis and </a:t>
            </a:r>
            <a:r>
              <a:rPr lang="en-US" dirty="0"/>
              <a:t>J</a:t>
            </a:r>
            <a:r>
              <a:rPr lang="en-US" dirty="0" smtClean="0"/>
              <a:t>arish- </a:t>
            </a:r>
            <a:r>
              <a:rPr lang="en-US" dirty="0"/>
              <a:t>H</a:t>
            </a:r>
            <a:r>
              <a:rPr lang="en-US" dirty="0" smtClean="0"/>
              <a:t>erxheimer reaction.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55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Preparations: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Sodium penicillin G ( crystalline penicillin).</a:t>
            </a:r>
          </a:p>
          <a:p>
            <a:pPr marL="457200" indent="-457200">
              <a:buAutoNum type="arabicPeriod"/>
            </a:pPr>
            <a:r>
              <a:rPr lang="en-US" dirty="0" smtClean="0"/>
              <a:t>Repository penicillin or injections.</a:t>
            </a:r>
          </a:p>
          <a:p>
            <a:pPr marL="457200" indent="-457200">
              <a:buAutoNum type="alphaLcPeriod"/>
            </a:pPr>
            <a:r>
              <a:rPr lang="en-US" dirty="0" smtClean="0"/>
              <a:t>Procaine penicillin G inj.</a:t>
            </a:r>
          </a:p>
          <a:p>
            <a:pPr marL="457200" indent="-457200">
              <a:buAutoNum type="alphaLcPeriod"/>
            </a:pPr>
            <a:r>
              <a:rPr lang="en-US" dirty="0" smtClean="0"/>
              <a:t>Benzathine penicillin 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373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Drawbacks of penicillin 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 smtClean="0"/>
              <a:t>Poor oral efficacy.</a:t>
            </a:r>
          </a:p>
          <a:p>
            <a:pPr marL="457200" indent="-457200">
              <a:buAutoNum type="arabicPeriod"/>
            </a:pPr>
            <a:r>
              <a:rPr lang="en-US" dirty="0" smtClean="0"/>
              <a:t>Susceptibility to penicillinase.</a:t>
            </a:r>
          </a:p>
          <a:p>
            <a:pPr marL="457200" indent="-457200">
              <a:buAutoNum type="arabicPeriod"/>
            </a:pPr>
            <a:r>
              <a:rPr lang="en-US" dirty="0" smtClean="0"/>
              <a:t>Narrow spectrum of activity.</a:t>
            </a:r>
          </a:p>
          <a:p>
            <a:pPr marL="457200" indent="-457200">
              <a:buAutoNum type="arabicPeriod"/>
            </a:pPr>
            <a:r>
              <a:rPr lang="en-US" dirty="0" smtClean="0"/>
              <a:t>Hypersensitivity.</a:t>
            </a:r>
          </a:p>
          <a:p>
            <a:pPr marL="457200" indent="-457200">
              <a:buAutoNum type="arabicPeriod"/>
            </a:pPr>
            <a:r>
              <a:rPr lang="en-US" dirty="0" smtClean="0"/>
              <a:t>Destroyed by acid.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2937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Acid – resistance( Phenoxymethyl penicillin) penicillin 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Acid stable.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Given orally.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Plasma t ½ = 30-60min.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Antibacterial spectrum same as PNG.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used for serious infections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Dose:  250 – 500mg 6 hourly.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86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Semisynthetic Penicillins.</a:t>
            </a:r>
          </a:p>
          <a:p>
            <a:pPr marL="457200" indent="-457200">
              <a:buAutoNum type="arabicPeriod"/>
            </a:pPr>
            <a:r>
              <a:rPr lang="en-US" dirty="0" smtClean="0"/>
              <a:t>penicillinase- resistance Penicillins:</a:t>
            </a:r>
          </a:p>
          <a:p>
            <a:pPr marL="457200" indent="-457200">
              <a:buAutoNum type="alphaLcPeriod"/>
            </a:pPr>
            <a:r>
              <a:rPr lang="en-US" dirty="0" smtClean="0"/>
              <a:t>Methicillin.</a:t>
            </a:r>
          </a:p>
          <a:p>
            <a:pPr marL="457200" indent="-457200">
              <a:buAutoNum type="alphaLcPeriod"/>
            </a:pPr>
            <a:r>
              <a:rPr lang="en-US" dirty="0" smtClean="0"/>
              <a:t>Cloxacillin.</a:t>
            </a:r>
          </a:p>
          <a:p>
            <a:pPr marL="457200" indent="-457200">
              <a:buAutoNum type="arabicPeriod" startAt="2"/>
            </a:pPr>
            <a:r>
              <a:rPr lang="en-US" dirty="0" smtClean="0"/>
              <a:t>Extended spectrum Penicillins:</a:t>
            </a:r>
          </a:p>
          <a:p>
            <a:pPr marL="457200" indent="-457200">
              <a:buAutoNum type="alphaLcPeriod"/>
            </a:pPr>
            <a:r>
              <a:rPr lang="en-US" dirty="0" smtClean="0"/>
              <a:t>aminopenicillins:</a:t>
            </a:r>
          </a:p>
          <a:p>
            <a:pPr>
              <a:buFontTx/>
              <a:buChar char="-"/>
            </a:pPr>
            <a:r>
              <a:rPr lang="en-US" dirty="0" smtClean="0"/>
              <a:t>ampicillin.</a:t>
            </a:r>
          </a:p>
          <a:p>
            <a:pPr>
              <a:buFontTx/>
              <a:buChar char="-"/>
            </a:pPr>
            <a:r>
              <a:rPr lang="en-US" dirty="0" smtClean="0"/>
              <a:t>Becampicillin.</a:t>
            </a:r>
          </a:p>
          <a:p>
            <a:pPr>
              <a:buFontTx/>
              <a:buChar char="-"/>
            </a:pPr>
            <a:r>
              <a:rPr lang="en-US" dirty="0" smtClean="0"/>
              <a:t>Amoxicillin.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551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457200" indent="-457200">
              <a:buAutoNum type="alphaLcPeriod" startAt="2"/>
            </a:pPr>
            <a:r>
              <a:rPr lang="en-US" dirty="0" smtClean="0"/>
              <a:t>Carboxypenicillin.</a:t>
            </a:r>
          </a:p>
          <a:p>
            <a:pPr>
              <a:buFontTx/>
              <a:buChar char="-"/>
            </a:pPr>
            <a:r>
              <a:rPr lang="en-US" dirty="0" smtClean="0"/>
              <a:t>carbenicillin.</a:t>
            </a:r>
          </a:p>
          <a:p>
            <a:pPr marL="457200" indent="-457200">
              <a:buAutoNum type="alphaLcPeriod" startAt="3"/>
            </a:pPr>
            <a:r>
              <a:rPr lang="en-US" dirty="0" smtClean="0"/>
              <a:t>Ureidopenicillin</a:t>
            </a:r>
          </a:p>
          <a:p>
            <a:pPr>
              <a:buFontTx/>
              <a:buChar char="-"/>
            </a:pPr>
            <a:r>
              <a:rPr lang="en-US" dirty="0" smtClean="0"/>
              <a:t>Piperacillin.</a:t>
            </a:r>
          </a:p>
          <a:p>
            <a:pPr>
              <a:buFontTx/>
              <a:buChar char="-"/>
            </a:pPr>
            <a:r>
              <a:rPr lang="en-US" dirty="0" smtClean="0"/>
              <a:t>Mezlocillin.</a:t>
            </a:r>
          </a:p>
          <a:p>
            <a:pPr marL="457200" indent="-457200">
              <a:buAutoNum type="arabicPeriod" startAt="3"/>
            </a:pPr>
            <a:r>
              <a:rPr lang="en-US" dirty="0" smtClean="0"/>
              <a:t>Beta – lactamase inhibitors</a:t>
            </a:r>
          </a:p>
          <a:p>
            <a:pPr marL="457200" indent="-457200">
              <a:buAutoNum type="alphaLcPeriod"/>
            </a:pPr>
            <a:r>
              <a:rPr lang="en-US" dirty="0" smtClean="0"/>
              <a:t>Clavulanic acid.</a:t>
            </a:r>
          </a:p>
          <a:p>
            <a:pPr marL="457200" indent="-457200">
              <a:buAutoNum type="alphaLcPeriod"/>
            </a:pPr>
            <a:r>
              <a:rPr lang="en-US" dirty="0" smtClean="0"/>
              <a:t>Sulbactam.</a:t>
            </a:r>
          </a:p>
          <a:p>
            <a:pPr marL="457200" indent="-457200">
              <a:buAutoNum type="alphaLcPeriod"/>
            </a:pPr>
            <a:r>
              <a:rPr lang="en-US" dirty="0" smtClean="0"/>
              <a:t>tazobactam.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0831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Penicillinase resistance: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Non penicillinase producing organism are less sensitive to these drugs.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Indication is infection caused by penicillinase producing staphylococci for which are the drug of choice.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9990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Methicillin: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Highly penicillinase resistance.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Acid- labile ( should be administered parenterally).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Narrow spectrum.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Induces penicillinase production.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Adverse effects:</a:t>
            </a:r>
          </a:p>
          <a:p>
            <a:pPr>
              <a:buFontTx/>
              <a:buChar char="-"/>
            </a:pPr>
            <a:r>
              <a:rPr lang="en-US" dirty="0" smtClean="0"/>
              <a:t>Interstitial nephritis.</a:t>
            </a:r>
          </a:p>
          <a:p>
            <a:pPr>
              <a:buFontTx/>
              <a:buChar char="-"/>
            </a:pPr>
            <a:r>
              <a:rPr lang="en-US" dirty="0" smtClean="0"/>
              <a:t>Hematuria.</a:t>
            </a:r>
          </a:p>
          <a:p>
            <a:pPr>
              <a:buFontTx/>
              <a:buChar char="-"/>
            </a:pPr>
            <a:r>
              <a:rPr lang="en-US" dirty="0" smtClean="0"/>
              <a:t>Albuminuria.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Not used due to resistance.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Replaced by Cloxacillin.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255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Cloxacillin: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Highly penicillinase resistance.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Acid stable- can be given orally.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Used against staphylococcal infection MRSA( methicillin resistance staphylococcus).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Mostly bind to plasma proteins.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Dose: 0.25- 0.5g every 6 hours.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4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 lactam antibiotics: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These are antibiotics having a beta- lactam 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two major groups are:</a:t>
            </a:r>
          </a:p>
          <a:p>
            <a:pPr marL="457200" indent="-457200">
              <a:buAutoNum type="alphaLcPeriod"/>
            </a:pPr>
            <a:r>
              <a:rPr lang="en-US" dirty="0" smtClean="0"/>
              <a:t>Penicillin's and</a:t>
            </a:r>
          </a:p>
          <a:p>
            <a:pPr marL="457200" indent="-457200">
              <a:buAutoNum type="alphaLcPeriod"/>
            </a:pPr>
            <a:r>
              <a:rPr lang="en-US" dirty="0" smtClean="0"/>
              <a:t>Cephalosporin's.</a:t>
            </a:r>
          </a:p>
          <a:p>
            <a:pPr marL="457200" indent="-457200">
              <a:buAutoNum type="alphaLcPeriod"/>
            </a:pPr>
            <a:r>
              <a:rPr lang="en-US" dirty="0" smtClean="0"/>
              <a:t>Monocabactums and carbapenems are newer additions.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1230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Extended spectrum Penicillins: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Active against a variety of gram- negative bacilli 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be grouped according to their spectrum of activity.</a:t>
            </a:r>
          </a:p>
          <a:p>
            <a:pPr marL="457200" indent="-457200">
              <a:buAutoNum type="arabicPeriod"/>
            </a:pPr>
            <a:r>
              <a:rPr lang="en-US" dirty="0" smtClean="0"/>
              <a:t>aminopenicillins:</a:t>
            </a:r>
          </a:p>
          <a:p>
            <a:pPr marL="457200" indent="-457200">
              <a:buAutoNum type="alphaLcPeriod"/>
            </a:pPr>
            <a:r>
              <a:rPr lang="en-US" dirty="0" smtClean="0"/>
              <a:t>Ampicillins:</a:t>
            </a:r>
          </a:p>
          <a:p>
            <a:pPr>
              <a:buFontTx/>
              <a:buChar char="-"/>
            </a:pPr>
            <a:r>
              <a:rPr lang="en-US" dirty="0" smtClean="0"/>
              <a:t>Active against all organisms sensitive to PnG.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pharmacokinetics:</a:t>
            </a:r>
          </a:p>
          <a:p>
            <a:pPr>
              <a:buFontTx/>
              <a:buChar char="-"/>
            </a:pPr>
            <a:r>
              <a:rPr lang="en-US" dirty="0" smtClean="0"/>
              <a:t>Acid resistance.</a:t>
            </a:r>
          </a:p>
          <a:p>
            <a:pPr>
              <a:buFontTx/>
              <a:buChar char="-"/>
            </a:pPr>
            <a:r>
              <a:rPr lang="en-US" dirty="0" smtClean="0"/>
              <a:t>Oral absorption is incomplete but adequate.</a:t>
            </a:r>
          </a:p>
          <a:p>
            <a:pPr>
              <a:buFontTx/>
              <a:buChar char="-"/>
            </a:pPr>
            <a:r>
              <a:rPr lang="en-US" dirty="0" smtClean="0"/>
              <a:t>Primary excretion is kidney, partly enterohepatic circulation occurs.</a:t>
            </a:r>
          </a:p>
          <a:p>
            <a:pPr>
              <a:buFontTx/>
              <a:buChar char="-"/>
            </a:pPr>
            <a:r>
              <a:rPr lang="en-US" dirty="0" smtClean="0"/>
              <a:t>T ½ is 1 hr.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558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UTI.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RTI.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Meningitis.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Gonorrhoea.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Typhoid fever.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Bacillary dysentery.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Cholecystitis.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Subacute bacterial endocarditis.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Septicemias.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24514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Diarrhoea.</a:t>
            </a:r>
          </a:p>
          <a:p>
            <a:pPr marL="514350" indent="-514350">
              <a:buAutoNum type="romanLcPeriod"/>
            </a:pPr>
            <a:r>
              <a:rPr lang="en-US" dirty="0" smtClean="0"/>
              <a:t>Rashes.</a:t>
            </a:r>
          </a:p>
          <a:p>
            <a:pPr marL="514350" indent="-514350">
              <a:buAutoNum type="romanLcPeriod"/>
            </a:pPr>
            <a:r>
              <a:rPr lang="en-US" dirty="0" smtClean="0"/>
              <a:t>Hypersensitivity.</a:t>
            </a:r>
          </a:p>
          <a:p>
            <a:pPr marL="514350" indent="-514350">
              <a:buAutoNum type="romanL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465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Interactions: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hydrocortisone-  inactive ampicillin if mixed in the IV solution.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OC -  failure of oral contraceptive.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Probenecid- retards renal excretions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0391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Becampicillin: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Ester prodrug of ampicillin.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Completely absorbed from GIT.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Tissue penetration is better.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Does not disturb intestinal flora- diarrhoea is lower.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Hydrolyzed during absorption.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Dose:   400mg- 800mg.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Indication:</a:t>
            </a:r>
          </a:p>
          <a:p>
            <a:pPr>
              <a:buFontTx/>
              <a:buChar char="-"/>
            </a:pPr>
            <a:r>
              <a:rPr lang="en-US" dirty="0" smtClean="0"/>
              <a:t>postoperative.</a:t>
            </a:r>
          </a:p>
          <a:p>
            <a:pPr>
              <a:buFontTx/>
              <a:buChar char="-"/>
            </a:pPr>
            <a:r>
              <a:rPr lang="en-US" dirty="0" smtClean="0"/>
              <a:t>Skin and soft tissue.</a:t>
            </a:r>
          </a:p>
          <a:p>
            <a:pPr>
              <a:buFontTx/>
              <a:buChar char="-"/>
            </a:pPr>
            <a:r>
              <a:rPr lang="en-US" dirty="0" smtClean="0"/>
              <a:t>UTI.</a:t>
            </a:r>
          </a:p>
          <a:p>
            <a:pPr>
              <a:buFontTx/>
              <a:buChar char="-"/>
            </a:pPr>
            <a:r>
              <a:rPr lang="en-US" dirty="0" smtClean="0"/>
              <a:t>RTI.</a:t>
            </a:r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5352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Amoxicillin: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Close congener of ampicillin but not a prodrug.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Similar to it in all aspects except:</a:t>
            </a:r>
          </a:p>
          <a:p>
            <a:pPr>
              <a:buFontTx/>
              <a:buChar char="-"/>
            </a:pPr>
            <a:r>
              <a:rPr lang="en-US" dirty="0" smtClean="0"/>
              <a:t>Better oral absorption.</a:t>
            </a:r>
          </a:p>
          <a:p>
            <a:pPr>
              <a:buFontTx/>
              <a:buChar char="-"/>
            </a:pPr>
            <a:r>
              <a:rPr lang="en-US" dirty="0" smtClean="0"/>
              <a:t>Higher and sustained blood level are produced.</a:t>
            </a:r>
          </a:p>
          <a:p>
            <a:pPr>
              <a:buFontTx/>
              <a:buChar char="-"/>
            </a:pPr>
            <a:r>
              <a:rPr lang="en-US" dirty="0" smtClean="0"/>
              <a:t>Incidence of diarrhoea is lower.</a:t>
            </a:r>
          </a:p>
          <a:p>
            <a:pPr>
              <a:buFontTx/>
              <a:buChar char="-"/>
            </a:pPr>
            <a:r>
              <a:rPr lang="en-US" dirty="0" smtClean="0"/>
              <a:t>Less effective against shigella and H. influnzae.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5464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2.  Carboxypenicillin: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lphaLcPeriod"/>
            </a:pPr>
            <a:r>
              <a:rPr lang="en-US" dirty="0" smtClean="0"/>
              <a:t>Carbenicillin.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Active against pseudomonas aeruginosa.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Less active against salmonella, E.coli and Enterobacter.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Carbenicillin is neither penicillinase resistance nor acid resistance.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Inactive orally.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Excreted rapidly in urine.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High doses causes bleeding by interfering with platelets function.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037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Serious infections caused by pseudomonas or proteus e.g burns, UTI, septicaemia.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May be used together with gentamycin but not be mixed in the same syringe.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886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Adverse effects: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Same as amoxicillin alone.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G.I tolerance is poor – especially in children.  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Other side effects are candida stomatitis/ vaginitis and rashes.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Hepatic injury.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611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ureidopenicillins: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eriod"/>
            </a:pPr>
            <a:r>
              <a:rPr lang="en-US" dirty="0" smtClean="0"/>
              <a:t>Piperacillin.</a:t>
            </a:r>
          </a:p>
          <a:p>
            <a:pPr>
              <a:buFontTx/>
              <a:buChar char="-"/>
            </a:pPr>
            <a:r>
              <a:rPr lang="en-US" dirty="0" smtClean="0"/>
              <a:t>Anti pseudomonal penicillin 8 times more active than carbenicillin.</a:t>
            </a:r>
          </a:p>
          <a:p>
            <a:pPr>
              <a:buFontTx/>
              <a:buChar char="-"/>
            </a:pPr>
            <a:r>
              <a:rPr lang="en-US" dirty="0" smtClean="0"/>
              <a:t>Has good activity against Klebsiella and is used in neutropenic/ immunocompromised pts having serious gram- ve infections and in burns.</a:t>
            </a:r>
          </a:p>
          <a:p>
            <a:pPr>
              <a:buFontTx/>
              <a:buChar char="-"/>
            </a:pPr>
            <a:r>
              <a:rPr lang="en-US" dirty="0" smtClean="0"/>
              <a:t>T ½ is 1 hr.</a:t>
            </a:r>
          </a:p>
          <a:p>
            <a:pPr>
              <a:buFontTx/>
              <a:buChar char="-"/>
            </a:pPr>
            <a:r>
              <a:rPr lang="en-US" dirty="0" smtClean="0"/>
              <a:t>Concurrent use of gentamycin or tobramycin is advised.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9600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Penicillins: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</a:t>
            </a:r>
            <a:r>
              <a:rPr lang="en-US" baseline="30000" dirty="0" smtClean="0"/>
              <a:t>st</a:t>
            </a:r>
            <a:r>
              <a:rPr lang="en-US" dirty="0" smtClean="0"/>
              <a:t> antibiotics to be used clinically in 1941.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Originally obtained from fungus penicillium notatum.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1560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100mg- 150mg/kg/day in 3 divided dose. Maximum 16g/day IM or IV.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IV route is preferred when &gt;  2g is to be injected.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5643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eriod" startAt="2"/>
            </a:pPr>
            <a:r>
              <a:rPr lang="en-US" dirty="0" smtClean="0"/>
              <a:t>Mezlocillin:</a:t>
            </a:r>
          </a:p>
          <a:p>
            <a:pPr>
              <a:buFontTx/>
              <a:buChar char="-"/>
            </a:pPr>
            <a:r>
              <a:rPr lang="en-US" dirty="0" smtClean="0"/>
              <a:t>Has activity similar to ticarcillium against pseudomonal.</a:t>
            </a:r>
          </a:p>
          <a:p>
            <a:pPr>
              <a:buFontTx/>
              <a:buChar char="-"/>
            </a:pPr>
            <a:r>
              <a:rPr lang="en-US" dirty="0" smtClean="0"/>
              <a:t>Inhibit Klebsiella.</a:t>
            </a:r>
          </a:p>
          <a:p>
            <a:pPr>
              <a:buFontTx/>
              <a:buChar char="-"/>
            </a:pPr>
            <a:r>
              <a:rPr lang="en-US" dirty="0" smtClean="0"/>
              <a:t>Given parenterally for infections caused by enteric bacilli.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257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Beta- lactamase inhibitors.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Are a family of enzymes- produced by many gram + ve and gram-ve bacteria that inactivate beta – lactam antibiotics.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3 inhibitors of this enzymes are:</a:t>
            </a:r>
          </a:p>
          <a:p>
            <a:pPr marL="457200" indent="-457200">
              <a:buAutoNum type="arabicPeriod"/>
            </a:pPr>
            <a:r>
              <a:rPr lang="en-US" dirty="0" smtClean="0"/>
              <a:t>Clavulanic acid.</a:t>
            </a:r>
          </a:p>
          <a:p>
            <a:pPr marL="457200" indent="-457200">
              <a:buAutoNum type="arabicPeriod"/>
            </a:pPr>
            <a:r>
              <a:rPr lang="en-US" dirty="0" smtClean="0"/>
              <a:t>Sulbactum.</a:t>
            </a:r>
          </a:p>
          <a:p>
            <a:pPr marL="457200" indent="-457200">
              <a:buAutoNum type="arabicPeriod"/>
            </a:pPr>
            <a:r>
              <a:rPr lang="en-US" dirty="0" smtClean="0"/>
              <a:t>tazobactam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145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Clavulanic acid: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 a beta- lactam 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No antibacterial activity of its own.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Clavulanic acid is a “progressive inhibitor”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Called” a suicide “ inhibitor, it get inactivated after bonding to the enzyme.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8799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Pharmacokinetics: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Clavulanic acid has a rapid oral absorption and bioavailability of 60%.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Can be injected.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 ½ of 1hr and tissue distribution matches amoxicillin with which it is called COAMOXICLAV.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Eliminated by glomerular filtration.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Excretion not affected by probenecid.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Hydrolyzed and decarboxylated before excretion.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Amoxicillin is excreted unchanged by tubular secretion.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8019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Coamoxiclav: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indications:</a:t>
            </a:r>
          </a:p>
          <a:p>
            <a:pPr marL="457200" indent="-457200">
              <a:buAutoNum type="arabicPeriod"/>
            </a:pPr>
            <a:r>
              <a:rPr lang="en-US" dirty="0" smtClean="0"/>
              <a:t>Skin and soft tissue infections, intra abdominal and gynaecological sepsis, urinary, biliary and respiratory tract infection.</a:t>
            </a:r>
          </a:p>
          <a:p>
            <a:pPr marL="457200" indent="-457200">
              <a:buAutoNum type="arabicPeriod"/>
            </a:pPr>
            <a:r>
              <a:rPr lang="en-US" dirty="0" smtClean="0"/>
              <a:t>Gonorrhoea single dose amoxicillin 3g + Clavulanic acid 0.5g+ probenecid 1g is highly curative.</a:t>
            </a:r>
          </a:p>
          <a:p>
            <a:pPr marL="0" indent="0">
              <a:buNone/>
            </a:pPr>
            <a:r>
              <a:rPr lang="en-US" dirty="0" smtClean="0"/>
              <a:t>&gt;   Examples :  Augmentin, Enhancin, </a:t>
            </a:r>
            <a:r>
              <a:rPr lang="en-US" dirty="0"/>
              <a:t>C</a:t>
            </a:r>
            <a:r>
              <a:rPr lang="en-US" dirty="0" smtClean="0"/>
              <a:t>lavam.</a:t>
            </a:r>
          </a:p>
        </p:txBody>
      </p:sp>
    </p:spTree>
    <p:extLst>
      <p:ext uri="{BB962C8B-B14F-4D97-AF65-F5344CB8AC3E}">
        <p14:creationId xmlns:p14="http://schemas.microsoft.com/office/powerpoint/2010/main" val="1198728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2. sulbactam: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 semisynthetic beta- lactamase inhibitor.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Related chemically as well as inactivity to Clavulanic acid.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Progressive inhibitor.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Oral absorption is inconsistence. Preferably given parenterally.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Has been combined with ampicillin for use against beta – lactamase producing resistance strains.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Absorption of its complex salt with ampicillin is better which is given orally e.g sulbacin, ampicillin( ampicillin 1g+ sulbactam 0.5g).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8207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Indications: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PPNG gonorrhea(  penicillinase – producing Neisseria Gonorrhoea).</a:t>
            </a:r>
          </a:p>
          <a:p>
            <a:pPr marL="514350" indent="-514350">
              <a:buAutoNum type="romanLcPeriod"/>
            </a:pPr>
            <a:r>
              <a:rPr lang="en-US" dirty="0" smtClean="0"/>
              <a:t>Mixed aerobic- anaerobic infections, intra abdominal, gynaecological, surgical and skin/ soft tissue infection especially those acquired in the hospital.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81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Side effects: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romanLcPeriod"/>
            </a:pPr>
            <a:r>
              <a:rPr lang="en-US" dirty="0" smtClean="0"/>
              <a:t>Pain at the site of injection.</a:t>
            </a:r>
          </a:p>
          <a:p>
            <a:pPr marL="514350" indent="-514350">
              <a:buAutoNum type="romanLcPeriod"/>
            </a:pPr>
            <a:r>
              <a:rPr lang="en-US" dirty="0" smtClean="0"/>
              <a:t>Thrombophlebitis of injected vein.</a:t>
            </a:r>
          </a:p>
          <a:p>
            <a:pPr marL="514350" indent="-514350">
              <a:buAutoNum type="romanLcPeriod"/>
            </a:pPr>
            <a:r>
              <a:rPr lang="en-US" dirty="0" smtClean="0"/>
              <a:t>Rash.</a:t>
            </a:r>
          </a:p>
          <a:p>
            <a:pPr marL="514350" indent="-514350">
              <a:buAutoNum type="romanLcPeriod"/>
            </a:pPr>
            <a:r>
              <a:rPr lang="en-US" dirty="0" smtClean="0"/>
              <a:t>Diarrhoea.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099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3. Tazobactam: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Similar to sulbactam.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Pharmacokinetics matches with Piperacillin which has been combined for use in severe infections like peritonitis, pelvic/ respiratory infections caused by beta- lactamase producing bacilli.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Dose:   0.5g combined with Piperacillin 4g injected IV over 30min.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09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AutoNum type="alphaLcPeriod"/>
            </a:pPr>
            <a:r>
              <a:rPr lang="en-US" dirty="0" smtClean="0"/>
              <a:t>Natural:</a:t>
            </a:r>
          </a:p>
          <a:p>
            <a:pPr marL="514350" indent="-514350">
              <a:buAutoNum type="romanLcPeriod"/>
            </a:pPr>
            <a:r>
              <a:rPr lang="en-US" dirty="0" smtClean="0"/>
              <a:t>Acid labile.</a:t>
            </a:r>
          </a:p>
          <a:p>
            <a:pPr>
              <a:buFontTx/>
              <a:buChar char="-"/>
            </a:pPr>
            <a:r>
              <a:rPr lang="en-US" dirty="0" smtClean="0"/>
              <a:t>Penicillin G ( benzyl penicillin)</a:t>
            </a:r>
          </a:p>
          <a:p>
            <a:pPr>
              <a:buFontTx/>
              <a:buChar char="-"/>
            </a:pPr>
            <a:r>
              <a:rPr lang="en-US" dirty="0" smtClean="0"/>
              <a:t>Procaine penicillin G.</a:t>
            </a:r>
          </a:p>
          <a:p>
            <a:pPr>
              <a:buFontTx/>
              <a:buChar char="-"/>
            </a:pPr>
            <a:r>
              <a:rPr lang="en-US" dirty="0" smtClean="0"/>
              <a:t>Benzathine penicillin G.</a:t>
            </a:r>
          </a:p>
          <a:p>
            <a:pPr marL="514350" indent="-514350">
              <a:buAutoNum type="romanLcPeriod" startAt="2"/>
            </a:pPr>
            <a:r>
              <a:rPr lang="en-US" dirty="0" smtClean="0"/>
              <a:t>Acid resistance.</a:t>
            </a:r>
          </a:p>
          <a:p>
            <a:pPr marL="0" indent="0">
              <a:buNone/>
            </a:pPr>
            <a:r>
              <a:rPr lang="en-US" dirty="0" smtClean="0"/>
              <a:t>-   Penicillin  V ( Phenoxymethyl penicillin)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278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lphaLcPeriod" startAt="2"/>
            </a:pPr>
            <a:r>
              <a:rPr lang="en-US" dirty="0" smtClean="0"/>
              <a:t>Semisynthetic:</a:t>
            </a:r>
          </a:p>
          <a:p>
            <a:pPr marL="514350" indent="-514350">
              <a:buAutoNum type="romanLcPeriod"/>
            </a:pPr>
            <a:r>
              <a:rPr lang="en-US" dirty="0" smtClean="0"/>
              <a:t>Penicillinase resistance</a:t>
            </a:r>
          </a:p>
          <a:p>
            <a:pPr marL="514350" indent="-514350">
              <a:buAutoNum type="romanLcPeriod"/>
            </a:pPr>
            <a:r>
              <a:rPr lang="en-US" dirty="0" smtClean="0"/>
              <a:t>Extended spectrum.</a:t>
            </a:r>
          </a:p>
          <a:p>
            <a:pPr marL="514350" indent="-514350">
              <a:buAutoNum type="romanLcPeriod"/>
            </a:pPr>
            <a:r>
              <a:rPr lang="en-US" dirty="0" smtClean="0"/>
              <a:t>Beta lactamase inhibitors.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86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action: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All beta- lactum antibiotics interfere with the synthesis of bacterial cell wall.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The beta- lactum antibiotics inhibit the transpeptidase  so that cross linking does not take 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689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Penicillin – G ( benzyl- penicillin)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Antibacterial spectrum:</a:t>
            </a:r>
          </a:p>
          <a:p>
            <a:pPr>
              <a:buFontTx/>
              <a:buChar char="-"/>
            </a:pPr>
            <a:r>
              <a:rPr lang="en-US" dirty="0" smtClean="0"/>
              <a:t>A narrow spectrum antibiotics.</a:t>
            </a:r>
          </a:p>
          <a:p>
            <a:pPr>
              <a:buFontTx/>
              <a:buChar char="-"/>
            </a:pPr>
            <a:r>
              <a:rPr lang="en-US" dirty="0" smtClean="0"/>
              <a:t>Activity is limited to gram positive bacteria and others.</a:t>
            </a:r>
          </a:p>
          <a:p>
            <a:pPr>
              <a:buFontTx/>
              <a:buChar char="-"/>
            </a:pPr>
            <a:r>
              <a:rPr lang="en-US" dirty="0" smtClean="0"/>
              <a:t>Cocci – streptococci( except group D ), staph. Aures; gram negative N. gonorrhea and N.meningitis.</a:t>
            </a:r>
          </a:p>
          <a:p>
            <a:pPr>
              <a:buFontTx/>
              <a:buChar char="-"/>
            </a:pPr>
            <a:r>
              <a:rPr lang="en-US" dirty="0" smtClean="0"/>
              <a:t>Bacilli – majority of B. anthracis, corynebacterium diptheriae etc.</a:t>
            </a:r>
          </a:p>
        </p:txBody>
      </p:sp>
    </p:spTree>
    <p:extLst>
      <p:ext uri="{BB962C8B-B14F-4D97-AF65-F5344CB8AC3E}">
        <p14:creationId xmlns:p14="http://schemas.microsoft.com/office/powerpoint/2010/main" val="184375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Pharmacokinetics: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Penicillin G is acid labile – destroyed by gastric acid.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Less than 1/3</a:t>
            </a:r>
            <a:r>
              <a:rPr lang="en-US" baseline="30000" dirty="0" smtClean="0"/>
              <a:t>rd</a:t>
            </a:r>
            <a:r>
              <a:rPr lang="en-US" dirty="0" smtClean="0"/>
              <a:t> of oral dose is absorbed in active form.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Absorption of PNG from IM site is rapid and complete, peak plasma level is attained in 30min.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Distributed mainly extracellulary , reaches most body fluids but penetrations in serious cavities and CSF is poor.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In presence of inflammation ( sinovitis, meningitis etc.) adequate amount may reach these sites.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69156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60% is plasma protein bound.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It little metabolized because of rapid excretion.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PNG has rapid renal excretion.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 ½ of PNG is 30min in healthy adult.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Neonate, aged and those with renal failure excrete penicillin slowly.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Tubular secretion of PNG can be blocked by probenecid.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50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346</TotalTime>
  <Words>1468</Words>
  <Application>Microsoft Office PowerPoint</Application>
  <PresentationFormat>Widescreen</PresentationFormat>
  <Paragraphs>239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Garamond</vt:lpstr>
      <vt:lpstr>Wingdings</vt:lpstr>
      <vt:lpstr>Organic</vt:lpstr>
      <vt:lpstr>Antibacterial agents:</vt:lpstr>
      <vt:lpstr>Beta lactam antibiotics:</vt:lpstr>
      <vt:lpstr>Penicillins:</vt:lpstr>
      <vt:lpstr>Classification:</vt:lpstr>
      <vt:lpstr>Cont:</vt:lpstr>
      <vt:lpstr>Mechanism of action:</vt:lpstr>
      <vt:lpstr>Penicillin – G ( benzyl- penicillin)</vt:lpstr>
      <vt:lpstr>Pharmacokinetics:</vt:lpstr>
      <vt:lpstr>Cont:</vt:lpstr>
      <vt:lpstr>Uses:</vt:lpstr>
      <vt:lpstr>Adverse effects:</vt:lpstr>
      <vt:lpstr>Preparations:</vt:lpstr>
      <vt:lpstr>Drawbacks of penicillin G:</vt:lpstr>
      <vt:lpstr>Acid – resistance( Phenoxymethyl penicillin) penicillin V:</vt:lpstr>
      <vt:lpstr>Classification:</vt:lpstr>
      <vt:lpstr>Cont:</vt:lpstr>
      <vt:lpstr>Penicillinase resistance:</vt:lpstr>
      <vt:lpstr>Methicillin:</vt:lpstr>
      <vt:lpstr>Cloxacillin:</vt:lpstr>
      <vt:lpstr>Extended spectrum Penicillins:</vt:lpstr>
      <vt:lpstr>uses:</vt:lpstr>
      <vt:lpstr>Adverse effects:</vt:lpstr>
      <vt:lpstr>Interactions:</vt:lpstr>
      <vt:lpstr>Becampicillin:</vt:lpstr>
      <vt:lpstr>Amoxicillin:</vt:lpstr>
      <vt:lpstr>2.  Carboxypenicillin:</vt:lpstr>
      <vt:lpstr>Indications:</vt:lpstr>
      <vt:lpstr>Adverse effects:</vt:lpstr>
      <vt:lpstr>3. ureidopenicillins:</vt:lpstr>
      <vt:lpstr>Dose:</vt:lpstr>
      <vt:lpstr>Cont:</vt:lpstr>
      <vt:lpstr>Beta- lactamase inhibitors.</vt:lpstr>
      <vt:lpstr>1. Clavulanic acid:</vt:lpstr>
      <vt:lpstr>Pharmacokinetics:</vt:lpstr>
      <vt:lpstr>Coamoxiclav:</vt:lpstr>
      <vt:lpstr>2. sulbactam: </vt:lpstr>
      <vt:lpstr>Indications:</vt:lpstr>
      <vt:lpstr>Side effects:</vt:lpstr>
      <vt:lpstr>3. Tazobactam: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Antibacterial agents:</dc:title>
  <dc:creator>Admin</dc:creator>
  <cp:lastModifiedBy>user</cp:lastModifiedBy>
  <cp:revision>33</cp:revision>
  <dcterms:created xsi:type="dcterms:W3CDTF">2021-10-22T16:43:10Z</dcterms:created>
  <dcterms:modified xsi:type="dcterms:W3CDTF">2024-09-03T03:27:34Z</dcterms:modified>
</cp:coreProperties>
</file>