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showGuides="1">
      <p:cViewPr varScale="1">
        <p:scale>
          <a:sx n="80" d="100"/>
          <a:sy n="80" d="100"/>
        </p:scale>
        <p:origin x="1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12-Dec-22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rugs.com/drug-class/glucocorticoid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drugs.com/condition/osteoporosi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drugs.com/ibuprofen.html" TargetMode="External"/><Relationship Id="rId2" Type="http://schemas.openxmlformats.org/officeDocument/2006/relationships/hyperlink" Target="https://www.drugs.com/aspirin.html" TargetMode="External"/><Relationship Id="rId1" Type="http://schemas.openxmlformats.org/officeDocument/2006/relationships/slideLayout" Target="../slideLayouts/slideLayout2.xml"/><Relationship Id="rId4" Type="http://schemas.openxmlformats.org/officeDocument/2006/relationships/hyperlink" Target="https://www.drugs.com/naproxen.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drugs.com/meloxicam.html" TargetMode="External"/><Relationship Id="rId2" Type="http://schemas.openxmlformats.org/officeDocument/2006/relationships/hyperlink" Target="https://www.drugs.com/diclofenac.html" TargetMode="External"/><Relationship Id="rId1" Type="http://schemas.openxmlformats.org/officeDocument/2006/relationships/slideLayout" Target="../slideLayouts/slideLayout2.xml"/><Relationship Id="rId4" Type="http://schemas.openxmlformats.org/officeDocument/2006/relationships/hyperlink" Target="https://www.drugs.com/celecoxib.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rugs.com/acetaminophe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PHARMACEUTICAL AGENTS USED IN ORTHOPAEDICS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3609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Anticonvulsants</a:t>
            </a:r>
            <a:r>
              <a:rPr lang="en-US" b="1" dirty="0"/>
              <a:t>: Nerve Pain Relief</a:t>
            </a:r>
          </a:p>
          <a:p>
            <a:r>
              <a:rPr lang="en-US" dirty="0"/>
              <a:t>Anticonvulsants, which inhibit central neurotransmitter release, have been shown in trials to be effective for </a:t>
            </a:r>
            <a:r>
              <a:rPr lang="en-US" dirty="0" err="1"/>
              <a:t>postherpetic</a:t>
            </a:r>
            <a:r>
              <a:rPr lang="en-US" dirty="0"/>
              <a:t> neuralgia, neuropathic </a:t>
            </a:r>
            <a:r>
              <a:rPr lang="en-US" dirty="0" smtClean="0"/>
              <a:t>pain </a:t>
            </a:r>
            <a:r>
              <a:rPr lang="en-US" dirty="0"/>
              <a:t>and fibromyalgia.</a:t>
            </a:r>
          </a:p>
          <a:p>
            <a:r>
              <a:rPr lang="en-US" dirty="0"/>
              <a:t>Anticonvulsants are considered first line over opioids or tramadol for neuropathic pain management. Treatment examples include:</a:t>
            </a:r>
          </a:p>
          <a:p>
            <a:r>
              <a:rPr lang="en-US" dirty="0" err="1" smtClean="0"/>
              <a:t>pregabalin</a:t>
            </a:r>
            <a:r>
              <a:rPr lang="en-US" dirty="0" smtClean="0"/>
              <a:t>(</a:t>
            </a:r>
            <a:r>
              <a:rPr lang="en-US" dirty="0" err="1" smtClean="0"/>
              <a:t>Lyrica</a:t>
            </a:r>
            <a:r>
              <a:rPr lang="en-US" dirty="0"/>
              <a:t>, </a:t>
            </a:r>
            <a:r>
              <a:rPr lang="en-US" dirty="0" err="1"/>
              <a:t>Lyrica</a:t>
            </a:r>
            <a:r>
              <a:rPr lang="en-US" dirty="0"/>
              <a:t> CR)</a:t>
            </a:r>
          </a:p>
          <a:p>
            <a:r>
              <a:rPr lang="en-US" dirty="0" smtClean="0"/>
              <a:t>Gabapentin (</a:t>
            </a:r>
            <a:r>
              <a:rPr lang="en-US" dirty="0" err="1" smtClean="0"/>
              <a:t>Gralise</a:t>
            </a:r>
            <a:r>
              <a:rPr lang="en-US" dirty="0"/>
              <a:t>, </a:t>
            </a:r>
            <a:r>
              <a:rPr lang="en-US" dirty="0" err="1"/>
              <a:t>Horizant</a:t>
            </a:r>
            <a:r>
              <a:rPr lang="en-US" dirty="0"/>
              <a:t>, Neurontin)</a:t>
            </a:r>
          </a:p>
          <a:p>
            <a:r>
              <a:rPr lang="en-US" dirty="0" err="1" smtClean="0"/>
              <a:t>Topiramate</a:t>
            </a:r>
            <a:r>
              <a:rPr lang="en-US" dirty="0" smtClean="0"/>
              <a:t> </a:t>
            </a:r>
            <a:r>
              <a:rPr lang="en-US" dirty="0"/>
              <a:t> (Topamax)</a:t>
            </a:r>
          </a:p>
          <a:p>
            <a:r>
              <a:rPr lang="en-US" dirty="0" smtClean="0"/>
              <a:t>carbamazepine</a:t>
            </a:r>
            <a:r>
              <a:rPr lang="en-US" dirty="0"/>
              <a:t> (</a:t>
            </a:r>
            <a:r>
              <a:rPr lang="en-US" dirty="0" err="1"/>
              <a:t>Carbatrol</a:t>
            </a:r>
            <a:r>
              <a:rPr lang="en-US" dirty="0"/>
              <a:t>, </a:t>
            </a:r>
            <a:r>
              <a:rPr lang="en-US" dirty="0" err="1" smtClean="0"/>
              <a:t>Tegretol</a:t>
            </a:r>
            <a:r>
              <a:rPr lang="en-US" dirty="0" smtClean="0"/>
              <a:t>)</a:t>
            </a:r>
            <a:endParaRPr lang="en-US" dirty="0"/>
          </a:p>
          <a:p>
            <a:endParaRPr lang="en-US" dirty="0"/>
          </a:p>
        </p:txBody>
      </p:sp>
    </p:spTree>
    <p:extLst>
      <p:ext uri="{BB962C8B-B14F-4D97-AF65-F5344CB8AC3E}">
        <p14:creationId xmlns:p14="http://schemas.microsoft.com/office/powerpoint/2010/main" val="132244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Corticosteroids: Local or Short-Term Relief</a:t>
            </a:r>
          </a:p>
          <a:p>
            <a:r>
              <a:rPr lang="en-US" dirty="0">
                <a:hlinkClick r:id="rId2"/>
              </a:rPr>
              <a:t>Corticosteroids</a:t>
            </a:r>
            <a:r>
              <a:rPr lang="en-US" dirty="0"/>
              <a:t> can be taken by mouth or given by injection for joint pain and inflammation.</a:t>
            </a:r>
          </a:p>
          <a:p>
            <a:r>
              <a:rPr lang="en-US" dirty="0"/>
              <a:t>Orally, treatment is usually a short-term tapering dose for one to two weeks. Long-term oral corticosteroids can lead to serious adverse effects including weight gain, lowered immunity, elevated blood glucose, GI ulceration, and corticosteroid-induced osteoporosis. Localized injections directly into the joint may provide pain relief over a longer period of time, up to six months, but not all patients may have success with injections.</a:t>
            </a:r>
          </a:p>
          <a:p>
            <a:endParaRPr lang="en-US" dirty="0"/>
          </a:p>
        </p:txBody>
      </p:sp>
    </p:spTree>
    <p:extLst>
      <p:ext uri="{BB962C8B-B14F-4D97-AF65-F5344CB8AC3E}">
        <p14:creationId xmlns:p14="http://schemas.microsoft.com/office/powerpoint/2010/main" val="71816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prednisone</a:t>
            </a:r>
          </a:p>
          <a:p>
            <a:r>
              <a:rPr lang="en-US" dirty="0" smtClean="0"/>
              <a:t>methylprednisolone</a:t>
            </a:r>
            <a:endParaRPr lang="en-US" dirty="0"/>
          </a:p>
          <a:p>
            <a:r>
              <a:rPr lang="en-US" dirty="0"/>
              <a:t>dexamethasone</a:t>
            </a:r>
          </a:p>
          <a:p>
            <a:endParaRPr lang="en-US" dirty="0"/>
          </a:p>
        </p:txBody>
      </p:sp>
    </p:spTree>
    <p:extLst>
      <p:ext uri="{BB962C8B-B14F-4D97-AF65-F5344CB8AC3E}">
        <p14:creationId xmlns:p14="http://schemas.microsoft.com/office/powerpoint/2010/main" val="42608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Skeletal Muscle Relaxants</a:t>
            </a:r>
            <a:endParaRPr lang="en-US" dirty="0"/>
          </a:p>
        </p:txBody>
      </p:sp>
      <p:sp>
        <p:nvSpPr>
          <p:cNvPr id="3" name="Content Placeholder 2"/>
          <p:cNvSpPr>
            <a:spLocks noGrp="1"/>
          </p:cNvSpPr>
          <p:nvPr>
            <p:ph idx="1"/>
          </p:nvPr>
        </p:nvSpPr>
        <p:spPr/>
        <p:txBody>
          <a:bodyPr/>
          <a:lstStyle/>
          <a:p>
            <a:r>
              <a:rPr lang="en-US" dirty="0"/>
              <a:t>Muscle relaxants are sometimes effective in treating painful muscle spasms that may be associated with neck or spine </a:t>
            </a:r>
            <a:r>
              <a:rPr lang="en-US" dirty="0" smtClean="0"/>
              <a:t>pain</a:t>
            </a:r>
            <a:r>
              <a:rPr lang="en-US" dirty="0"/>
              <a:t> </a:t>
            </a:r>
            <a:r>
              <a:rPr lang="en-US" dirty="0" smtClean="0"/>
              <a:t>and </a:t>
            </a:r>
            <a:r>
              <a:rPr lang="en-US" dirty="0"/>
              <a:t>may be most helpful when used at night.</a:t>
            </a:r>
          </a:p>
          <a:p>
            <a:r>
              <a:rPr lang="en-US" dirty="0"/>
              <a:t>These drugs may cause sedation and dizziness and are usually for short-term use; avoid use with other CNS depressants. For some patients, 3 to 4 days use only at bedtime to lessen the acute phase and help with sleep may be one option, combined with NSAID use in the daytime.</a:t>
            </a:r>
          </a:p>
          <a:p>
            <a:endParaRPr lang="en-US" dirty="0"/>
          </a:p>
        </p:txBody>
      </p:sp>
    </p:spTree>
    <p:extLst>
      <p:ext uri="{BB962C8B-B14F-4D97-AF65-F5344CB8AC3E}">
        <p14:creationId xmlns:p14="http://schemas.microsoft.com/office/powerpoint/2010/main" val="261457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Baclofen</a:t>
            </a:r>
          </a:p>
          <a:p>
            <a:r>
              <a:rPr lang="en-US" dirty="0" err="1" smtClean="0"/>
              <a:t>Mataxalone</a:t>
            </a:r>
            <a:endParaRPr lang="en-US" dirty="0" smtClean="0"/>
          </a:p>
          <a:p>
            <a:r>
              <a:rPr lang="en-US" dirty="0" err="1" smtClean="0"/>
              <a:t>Robaxin</a:t>
            </a:r>
            <a:endParaRPr lang="en-US" dirty="0" smtClean="0"/>
          </a:p>
          <a:p>
            <a:endParaRPr lang="en-US" dirty="0"/>
          </a:p>
        </p:txBody>
      </p:sp>
    </p:spTree>
    <p:extLst>
      <p:ext uri="{BB962C8B-B14F-4D97-AF65-F5344CB8AC3E}">
        <p14:creationId xmlns:p14="http://schemas.microsoft.com/office/powerpoint/2010/main" val="96611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Osteoporosis medication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Osteoporosis</a:t>
            </a:r>
            <a:r>
              <a:rPr lang="en-US" dirty="0"/>
              <a:t> is the thinning of bone tissue and loss of bone density over time, which can raise a patient's risk for a bone fracture. In fact, bones can fracture even during normal motions, such as bending over or coughing. Osteoporotic bone fractures commonly occur in the wrist, hip and spine</a:t>
            </a:r>
            <a:r>
              <a:rPr lang="en-US" dirty="0" smtClean="0"/>
              <a:t>.</a:t>
            </a:r>
          </a:p>
          <a:p>
            <a:r>
              <a:rPr lang="en-US" dirty="0" smtClean="0"/>
              <a:t>Examples of osteoporosis meds:</a:t>
            </a:r>
          </a:p>
          <a:p>
            <a:r>
              <a:rPr lang="en-US" dirty="0" smtClean="0"/>
              <a:t>Calcitonin nasal</a:t>
            </a:r>
          </a:p>
          <a:p>
            <a:r>
              <a:rPr lang="en-US" dirty="0" smtClean="0"/>
              <a:t>Boniva</a:t>
            </a:r>
          </a:p>
          <a:p>
            <a:r>
              <a:rPr lang="en-US" dirty="0" err="1" smtClean="0"/>
              <a:t>Reclast</a:t>
            </a:r>
            <a:endParaRPr lang="en-US" dirty="0" smtClean="0"/>
          </a:p>
          <a:p>
            <a:r>
              <a:rPr lang="en-US" dirty="0" err="1" smtClean="0"/>
              <a:t>Bonsity</a:t>
            </a:r>
            <a:endParaRPr lang="en-US" dirty="0"/>
          </a:p>
        </p:txBody>
      </p:sp>
    </p:spTree>
    <p:extLst>
      <p:ext uri="{BB962C8B-B14F-4D97-AF65-F5344CB8AC3E}">
        <p14:creationId xmlns:p14="http://schemas.microsoft.com/office/powerpoint/2010/main" val="406079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Viscosupplements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Hyaluronic acid is naturally present in joint fluid and acts as a lubricant and shock absorber to help joints slide more easily. In osteoarthritis sufferers, this fluid may get thin and not work as well, as commonly seen in patients with knee pain.</a:t>
            </a:r>
          </a:p>
          <a:p>
            <a:r>
              <a:rPr lang="en-US" dirty="0"/>
              <a:t>Hyaluronic acid derivatives (</a:t>
            </a:r>
            <a:r>
              <a:rPr lang="en-US" dirty="0" err="1"/>
              <a:t>viscosupplementation</a:t>
            </a:r>
            <a:r>
              <a:rPr lang="en-US" dirty="0"/>
              <a:t> agents) can be injected into the knee joint to help relieve discomfort and decrease pain for up to six months. These agents are sometimes used in patients who cannot tolerate NSAID side effects, or those awaiting joint surgery.</a:t>
            </a:r>
          </a:p>
          <a:p>
            <a:r>
              <a:rPr lang="en-US" dirty="0"/>
              <a:t>Common examples include</a:t>
            </a:r>
            <a:r>
              <a:rPr lang="en-US" dirty="0" smtClean="0"/>
              <a:t>:</a:t>
            </a:r>
            <a:endParaRPr lang="en-US" dirty="0"/>
          </a:p>
          <a:p>
            <a:r>
              <a:rPr lang="en-US" dirty="0" err="1"/>
              <a:t>hyaluronan</a:t>
            </a:r>
            <a:r>
              <a:rPr lang="en-US" dirty="0"/>
              <a:t> (</a:t>
            </a:r>
            <a:r>
              <a:rPr lang="en-US" dirty="0" err="1" smtClean="0"/>
              <a:t>Hymovis</a:t>
            </a:r>
            <a:r>
              <a:rPr lang="en-US" dirty="0"/>
              <a:t>)</a:t>
            </a:r>
            <a:endParaRPr lang="en-US" dirty="0"/>
          </a:p>
          <a:p>
            <a:r>
              <a:rPr lang="en-US" dirty="0"/>
              <a:t>sodium </a:t>
            </a:r>
            <a:r>
              <a:rPr lang="en-US" dirty="0" err="1" smtClean="0"/>
              <a:t>hyaluronate</a:t>
            </a:r>
            <a:endParaRPr lang="en-US" dirty="0"/>
          </a:p>
          <a:p>
            <a:endParaRPr lang="en-US" dirty="0"/>
          </a:p>
        </p:txBody>
      </p:sp>
    </p:spTree>
    <p:extLst>
      <p:ext uri="{BB962C8B-B14F-4D97-AF65-F5344CB8AC3E}">
        <p14:creationId xmlns:p14="http://schemas.microsoft.com/office/powerpoint/2010/main" val="2696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Opioids</a:t>
            </a:r>
            <a:endParaRPr lang="en-US" dirty="0"/>
          </a:p>
        </p:txBody>
      </p:sp>
      <p:sp>
        <p:nvSpPr>
          <p:cNvPr id="3" name="Content Placeholder 2"/>
          <p:cNvSpPr>
            <a:spLocks noGrp="1"/>
          </p:cNvSpPr>
          <p:nvPr>
            <p:ph idx="1"/>
          </p:nvPr>
        </p:nvSpPr>
        <p:spPr/>
        <p:txBody>
          <a:bodyPr/>
          <a:lstStyle/>
          <a:p>
            <a:r>
              <a:rPr lang="en-US" dirty="0"/>
              <a:t> </a:t>
            </a:r>
            <a:r>
              <a:rPr lang="en-US" dirty="0" smtClean="0"/>
              <a:t>Narcotic </a:t>
            </a:r>
            <a:r>
              <a:rPr lang="en-US" dirty="0"/>
              <a:t>pain relievers can be rapidly habit-forming, abused, illegally diverted, and tied with many side effects like sedation, severe constipation, and nausea. For mild-to-moderate, short-term pain, other analgesics such as NSAIDs should be prescribed when at all possible</a:t>
            </a:r>
            <a:r>
              <a:rPr lang="en-US" dirty="0" smtClean="0"/>
              <a:t>.</a:t>
            </a:r>
          </a:p>
          <a:p>
            <a:r>
              <a:rPr lang="en-US" dirty="0"/>
              <a:t>When needed, opioids may be combined </a:t>
            </a:r>
            <a:r>
              <a:rPr lang="en-US" dirty="0" smtClean="0"/>
              <a:t>short-term</a:t>
            </a:r>
            <a:r>
              <a:rPr lang="en-US" dirty="0"/>
              <a:t> </a:t>
            </a:r>
            <a:r>
              <a:rPr lang="en-US" dirty="0" smtClean="0"/>
              <a:t>with </a:t>
            </a:r>
            <a:r>
              <a:rPr lang="en-US" dirty="0"/>
              <a:t>other non-opioid pain relievers, like acetaminophen or NSAIDs, in an effort to lower doses, limit side effects and supplement pain relief</a:t>
            </a:r>
            <a:r>
              <a:rPr lang="en-US" dirty="0" smtClean="0"/>
              <a:t>.</a:t>
            </a:r>
          </a:p>
          <a:p>
            <a:r>
              <a:rPr lang="en-US" dirty="0" smtClean="0"/>
              <a:t>Examples: Tramadol, Morphine, Fentanyl</a:t>
            </a:r>
            <a:endParaRPr lang="en-US" dirty="0"/>
          </a:p>
        </p:txBody>
      </p:sp>
    </p:spTree>
    <p:extLst>
      <p:ext uri="{BB962C8B-B14F-4D97-AF65-F5344CB8AC3E}">
        <p14:creationId xmlns:p14="http://schemas.microsoft.com/office/powerpoint/2010/main" val="139829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smtClean="0"/>
              <a:t>                             </a:t>
            </a:r>
            <a:r>
              <a:rPr lang="en-US" sz="5400" b="1" smtClean="0">
                <a:solidFill>
                  <a:schemeClr val="accent2">
                    <a:lumMod val="60000"/>
                    <a:lumOff val="40000"/>
                  </a:schemeClr>
                </a:solidFill>
              </a:rPr>
              <a:t>THANK </a:t>
            </a:r>
            <a:r>
              <a:rPr lang="en-US" sz="5400" b="1" dirty="0" smtClean="0">
                <a:solidFill>
                  <a:schemeClr val="accent2">
                    <a:lumMod val="60000"/>
                    <a:lumOff val="40000"/>
                  </a:schemeClr>
                </a:solidFill>
              </a:rPr>
              <a:t>YOU</a:t>
            </a:r>
            <a:endParaRPr lang="en-US" sz="5400" b="1" dirty="0">
              <a:solidFill>
                <a:schemeClr val="accent2">
                  <a:lumMod val="60000"/>
                  <a:lumOff val="40000"/>
                </a:schemeClr>
              </a:solidFill>
            </a:endParaRPr>
          </a:p>
        </p:txBody>
      </p:sp>
    </p:spTree>
    <p:extLst>
      <p:ext uri="{BB962C8B-B14F-4D97-AF65-F5344CB8AC3E}">
        <p14:creationId xmlns:p14="http://schemas.microsoft.com/office/powerpoint/2010/main" val="46746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t>
            </a:r>
            <a:r>
              <a:rPr lang="en-US" dirty="0" smtClean="0"/>
              <a:t>atients </a:t>
            </a:r>
            <a:r>
              <a:rPr lang="en-US" dirty="0"/>
              <a:t>who suffer from bone or nerve-related pain, </a:t>
            </a:r>
            <a:r>
              <a:rPr lang="en-US" dirty="0" smtClean="0"/>
              <a:t>it </a:t>
            </a:r>
            <a:r>
              <a:rPr lang="en-US" dirty="0"/>
              <a:t>is important to keep them symptom-free with an active lifestyle.</a:t>
            </a:r>
          </a:p>
          <a:p>
            <a:r>
              <a:rPr lang="en-US" dirty="0"/>
              <a:t>In addition to prescribed physical therapy and exercise, drug therapy for orthopedic conditions can relieve the pain, swelling and </a:t>
            </a:r>
            <a:r>
              <a:rPr lang="en-US" dirty="0" err="1"/>
              <a:t>paresthesias</a:t>
            </a:r>
            <a:r>
              <a:rPr lang="en-US" dirty="0"/>
              <a:t> due to various conditions, such as:</a:t>
            </a:r>
          </a:p>
          <a:p>
            <a:endParaRPr lang="en-US" dirty="0"/>
          </a:p>
        </p:txBody>
      </p:sp>
    </p:spTree>
    <p:extLst>
      <p:ext uri="{BB962C8B-B14F-4D97-AF65-F5344CB8AC3E}">
        <p14:creationId xmlns:p14="http://schemas.microsoft.com/office/powerpoint/2010/main" val="62721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Bone </a:t>
            </a:r>
            <a:r>
              <a:rPr lang="en-US" dirty="0"/>
              <a:t>fractures</a:t>
            </a:r>
          </a:p>
          <a:p>
            <a:r>
              <a:rPr lang="en-US" dirty="0"/>
              <a:t>Torn ligaments or neuropathy</a:t>
            </a:r>
          </a:p>
          <a:p>
            <a:r>
              <a:rPr lang="en-US" dirty="0"/>
              <a:t>Osteoarthritis or degeneration of the knee, spine, or </a:t>
            </a:r>
            <a:r>
              <a:rPr lang="en-US" dirty="0" smtClean="0"/>
              <a:t>hip</a:t>
            </a:r>
            <a:endParaRPr lang="en-US" dirty="0"/>
          </a:p>
          <a:p>
            <a:r>
              <a:rPr lang="en-US" dirty="0"/>
              <a:t>Rheumatoid arthritis</a:t>
            </a:r>
          </a:p>
          <a:p>
            <a:r>
              <a:rPr lang="en-US" dirty="0"/>
              <a:t>Osteoporosis</a:t>
            </a:r>
          </a:p>
          <a:p>
            <a:endParaRPr lang="en-US" dirty="0"/>
          </a:p>
        </p:txBody>
      </p:sp>
    </p:spTree>
    <p:extLst>
      <p:ext uri="{BB962C8B-B14F-4D97-AF65-F5344CB8AC3E}">
        <p14:creationId xmlns:p14="http://schemas.microsoft.com/office/powerpoint/2010/main" val="3166106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drug classes commonly used for bone pain, nerve pain, and other painful orthopedic </a:t>
            </a:r>
            <a:r>
              <a:rPr lang="en-US" dirty="0" smtClean="0"/>
              <a:t>conditions</a:t>
            </a:r>
            <a:endParaRPr lang="en-US" dirty="0"/>
          </a:p>
          <a:p>
            <a:r>
              <a:rPr lang="en-US" dirty="0" err="1"/>
              <a:t>Nonsteroidal</a:t>
            </a:r>
            <a:r>
              <a:rPr lang="en-US" dirty="0"/>
              <a:t> anti-inflammatory drugs (NSAIDs)</a:t>
            </a:r>
          </a:p>
          <a:p>
            <a:r>
              <a:rPr lang="en-US" dirty="0"/>
              <a:t>Acetaminophen</a:t>
            </a:r>
          </a:p>
          <a:p>
            <a:r>
              <a:rPr lang="en-US" dirty="0"/>
              <a:t>Antidepressants</a:t>
            </a:r>
          </a:p>
          <a:p>
            <a:r>
              <a:rPr lang="en-US" dirty="0"/>
              <a:t>Anticonvulsants</a:t>
            </a:r>
          </a:p>
          <a:p>
            <a:r>
              <a:rPr lang="en-US" dirty="0"/>
              <a:t>Corticosteroids (glucocorticoids)</a:t>
            </a:r>
          </a:p>
          <a:p>
            <a:r>
              <a:rPr lang="en-US" dirty="0"/>
              <a:t>Osteoporosis treatment</a:t>
            </a:r>
          </a:p>
          <a:p>
            <a:r>
              <a:rPr lang="en-US" dirty="0"/>
              <a:t>Muscle relaxants</a:t>
            </a:r>
          </a:p>
          <a:p>
            <a:r>
              <a:rPr lang="en-US" dirty="0" err="1"/>
              <a:t>Viscosupplementation</a:t>
            </a:r>
            <a:endParaRPr lang="en-US" dirty="0"/>
          </a:p>
          <a:p>
            <a:r>
              <a:rPr lang="en-US" dirty="0"/>
              <a:t>Opioid pain relievers (usually only short-term, </a:t>
            </a:r>
            <a:r>
              <a:rPr lang="en-US" dirty="0" smtClean="0"/>
              <a:t>or limited use</a:t>
            </a:r>
            <a:endParaRPr lang="en-US" dirty="0"/>
          </a:p>
          <a:p>
            <a:endParaRPr lang="en-US" dirty="0"/>
          </a:p>
        </p:txBody>
      </p:sp>
    </p:spTree>
    <p:extLst>
      <p:ext uri="{BB962C8B-B14F-4D97-AF65-F5344CB8AC3E}">
        <p14:creationId xmlns:p14="http://schemas.microsoft.com/office/powerpoint/2010/main" val="16817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12761"/>
            <a:ext cx="9601195" cy="1303867"/>
          </a:xfrm>
        </p:spPr>
        <p:txBody>
          <a:bodyPr>
            <a:normAutofit fontScale="90000"/>
          </a:bodyPr>
          <a:lstStyle/>
          <a:p>
            <a:r>
              <a:rPr lang="en-US" b="1" dirty="0"/>
              <a:t>First Line Rescue: </a:t>
            </a:r>
            <a:r>
              <a:rPr lang="en-US" b="1" dirty="0" err="1"/>
              <a:t>Nonsteroidal</a:t>
            </a:r>
            <a:r>
              <a:rPr lang="en-US" b="1" dirty="0"/>
              <a:t> Anti-inflammatory Drugs (NSAIDs)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err="1" smtClean="0"/>
              <a:t>Nonsteroidal</a:t>
            </a:r>
            <a:r>
              <a:rPr lang="en-US" dirty="0" smtClean="0"/>
              <a:t> </a:t>
            </a:r>
            <a:r>
              <a:rPr lang="en-US" dirty="0"/>
              <a:t>anti-inflammatory drugs (NSAIDs) are one of the most common classes of drugs used by </a:t>
            </a:r>
            <a:r>
              <a:rPr lang="en-US" dirty="0" smtClean="0"/>
              <a:t>patients. For </a:t>
            </a:r>
            <a:r>
              <a:rPr lang="en-US" dirty="0"/>
              <a:t>mild to moderate bone pain, this might be the only drug treatment needed.</a:t>
            </a:r>
          </a:p>
          <a:p>
            <a:r>
              <a:rPr lang="en-US" dirty="0"/>
              <a:t>Common over-the-counter (OTC) names include:</a:t>
            </a:r>
          </a:p>
          <a:p>
            <a:r>
              <a:rPr lang="en-US" dirty="0">
                <a:hlinkClick r:id="rId2"/>
              </a:rPr>
              <a:t>aspirin</a:t>
            </a:r>
            <a:endParaRPr lang="en-US" dirty="0"/>
          </a:p>
          <a:p>
            <a:r>
              <a:rPr lang="en-US" dirty="0">
                <a:hlinkClick r:id="rId3"/>
              </a:rPr>
              <a:t>ibuprofen</a:t>
            </a:r>
            <a:r>
              <a:rPr lang="en-US" dirty="0"/>
              <a:t> (Advil, Motrin)</a:t>
            </a:r>
          </a:p>
          <a:p>
            <a:r>
              <a:rPr lang="en-US" dirty="0">
                <a:hlinkClick r:id="rId4"/>
              </a:rPr>
              <a:t>naproxen</a:t>
            </a:r>
            <a:r>
              <a:rPr lang="en-US" dirty="0"/>
              <a:t> (Aleve).</a:t>
            </a:r>
          </a:p>
          <a:p>
            <a:endParaRPr lang="en-US" dirty="0"/>
          </a:p>
        </p:txBody>
      </p:sp>
    </p:spTree>
    <p:extLst>
      <p:ext uri="{BB962C8B-B14F-4D97-AF65-F5344CB8AC3E}">
        <p14:creationId xmlns:p14="http://schemas.microsoft.com/office/powerpoint/2010/main" val="3742386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a:t>certain circumstances, you might want to select a prescription agent if an adequate trial of an OTC agent isn't effective for </a:t>
            </a:r>
            <a:r>
              <a:rPr lang="en-US" dirty="0" smtClean="0"/>
              <a:t>the </a:t>
            </a:r>
            <a:r>
              <a:rPr lang="en-US" dirty="0"/>
              <a:t>patient. These might include generic (and more affordable) NSAIDs such as:</a:t>
            </a:r>
          </a:p>
          <a:p>
            <a:r>
              <a:rPr lang="en-US" dirty="0" err="1">
                <a:hlinkClick r:id="rId2"/>
              </a:rPr>
              <a:t>diclofenac</a:t>
            </a:r>
            <a:r>
              <a:rPr lang="en-US" dirty="0"/>
              <a:t> (</a:t>
            </a:r>
            <a:r>
              <a:rPr lang="en-US" dirty="0" err="1"/>
              <a:t>Voltaren</a:t>
            </a:r>
            <a:r>
              <a:rPr lang="en-US" dirty="0"/>
              <a:t>)</a:t>
            </a:r>
          </a:p>
          <a:p>
            <a:r>
              <a:rPr lang="en-US" dirty="0">
                <a:hlinkClick r:id="rId3"/>
              </a:rPr>
              <a:t>meloxicam</a:t>
            </a:r>
            <a:r>
              <a:rPr lang="en-US" dirty="0"/>
              <a:t> (Mobic)</a:t>
            </a:r>
          </a:p>
          <a:p>
            <a:r>
              <a:rPr lang="en-US" dirty="0" err="1">
                <a:hlinkClick r:id="rId4"/>
              </a:rPr>
              <a:t>celecoxib</a:t>
            </a:r>
            <a:r>
              <a:rPr lang="en-US" dirty="0"/>
              <a:t> (Celebrex), a COX-2 inhibitor</a:t>
            </a:r>
            <a:r>
              <a:rPr lang="en-US" dirty="0" smtClean="0"/>
              <a:t>.</a:t>
            </a:r>
          </a:p>
          <a:p>
            <a:r>
              <a:rPr lang="en-US" dirty="0" smtClean="0"/>
              <a:t>NB: In older patients above 65 years, oral NSAIDS are not </a:t>
            </a:r>
            <a:r>
              <a:rPr lang="en-US" dirty="0" err="1" smtClean="0"/>
              <a:t>not</a:t>
            </a:r>
            <a:r>
              <a:rPr lang="en-US" dirty="0" smtClean="0"/>
              <a:t> recommended due to GI bleeding, hence topical NSAIDS are </a:t>
            </a:r>
            <a:r>
              <a:rPr lang="en-US" dirty="0" err="1" smtClean="0"/>
              <a:t>adviced</a:t>
            </a:r>
            <a:r>
              <a:rPr lang="en-US" dirty="0" smtClean="0"/>
              <a:t> such as gels, solutions and patches.</a:t>
            </a:r>
            <a:endParaRPr lang="en-US" dirty="0"/>
          </a:p>
          <a:p>
            <a:endParaRPr lang="en-US" dirty="0"/>
          </a:p>
        </p:txBody>
      </p:sp>
    </p:spTree>
    <p:extLst>
      <p:ext uri="{BB962C8B-B14F-4D97-AF65-F5344CB8AC3E}">
        <p14:creationId xmlns:p14="http://schemas.microsoft.com/office/powerpoint/2010/main" val="30981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NSAID Side effects</a:t>
            </a:r>
            <a:endParaRPr lang="en-US" dirty="0"/>
          </a:p>
        </p:txBody>
      </p:sp>
      <p:sp>
        <p:nvSpPr>
          <p:cNvPr id="3" name="Content Placeholder 2"/>
          <p:cNvSpPr>
            <a:spLocks noGrp="1"/>
          </p:cNvSpPr>
          <p:nvPr>
            <p:ph idx="1"/>
          </p:nvPr>
        </p:nvSpPr>
        <p:spPr/>
        <p:txBody>
          <a:bodyPr>
            <a:normAutofit lnSpcReduction="10000"/>
          </a:bodyPr>
          <a:lstStyle/>
          <a:p>
            <a:r>
              <a:rPr lang="en-US" dirty="0"/>
              <a:t>Gastrointestinal pain or perforation, dyspepsia or hemorrhagic ulcers; high risk in the elderly per boxed warnings.</a:t>
            </a:r>
          </a:p>
          <a:p>
            <a:r>
              <a:rPr lang="en-US" dirty="0"/>
              <a:t>Renal damage, decreased urine output, fluid retention, edema.</a:t>
            </a:r>
          </a:p>
          <a:p>
            <a:r>
              <a:rPr lang="en-US" dirty="0"/>
              <a:t>Cardiovascular issues: possibly fatal myocardial infarction, stroke, CHF, exacerbated hypertension, especially with long-term use, per boxed warning.</a:t>
            </a:r>
          </a:p>
          <a:p>
            <a:r>
              <a:rPr lang="en-US" dirty="0"/>
              <a:t>Contraindication in CABG setting, per boxed warning.</a:t>
            </a:r>
          </a:p>
          <a:p>
            <a:r>
              <a:rPr lang="en-US" dirty="0"/>
              <a:t>Allergic reaction/anaphylaxis.</a:t>
            </a:r>
          </a:p>
          <a:p>
            <a:endParaRPr lang="en-US" dirty="0"/>
          </a:p>
        </p:txBody>
      </p:sp>
    </p:spTree>
    <p:extLst>
      <p:ext uri="{BB962C8B-B14F-4D97-AF65-F5344CB8AC3E}">
        <p14:creationId xmlns:p14="http://schemas.microsoft.com/office/powerpoint/2010/main" val="77042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Acetaminophen</a:t>
            </a:r>
            <a:endParaRPr lang="en-US" dirty="0"/>
          </a:p>
        </p:txBody>
      </p:sp>
      <p:sp>
        <p:nvSpPr>
          <p:cNvPr id="3" name="Content Placeholder 2"/>
          <p:cNvSpPr>
            <a:spLocks noGrp="1"/>
          </p:cNvSpPr>
          <p:nvPr>
            <p:ph idx="1"/>
          </p:nvPr>
        </p:nvSpPr>
        <p:spPr/>
        <p:txBody>
          <a:bodyPr>
            <a:normAutofit fontScale="85000" lnSpcReduction="20000"/>
          </a:bodyPr>
          <a:lstStyle/>
          <a:p>
            <a:r>
              <a:rPr lang="en-US" dirty="0"/>
              <a:t>Non-narcotic drugs like the NSAIDs and even </a:t>
            </a:r>
            <a:r>
              <a:rPr lang="en-US" dirty="0">
                <a:hlinkClick r:id="rId2"/>
              </a:rPr>
              <a:t>acetaminophen</a:t>
            </a:r>
            <a:r>
              <a:rPr lang="en-US" dirty="0"/>
              <a:t> (Tylenol) are useful adjuncts to help control pain; however, acetaminophen does not lower inflammation like the NSAIDs. </a:t>
            </a:r>
          </a:p>
          <a:p>
            <a:r>
              <a:rPr lang="en-US" b="1" u="sng" dirty="0" smtClean="0"/>
              <a:t>Advantages of acetaminophen over NSAIDS for bone </a:t>
            </a:r>
            <a:r>
              <a:rPr lang="en-US" b="1" u="sng" dirty="0"/>
              <a:t>pain include</a:t>
            </a:r>
            <a:r>
              <a:rPr lang="en-US" u="sng" dirty="0"/>
              <a:t>:</a:t>
            </a:r>
          </a:p>
          <a:p>
            <a:r>
              <a:rPr lang="en-US" dirty="0"/>
              <a:t>Lower renal risk</a:t>
            </a:r>
          </a:p>
          <a:p>
            <a:r>
              <a:rPr lang="en-US" dirty="0"/>
              <a:t>Easier on the GI than NSAIDs</a:t>
            </a:r>
          </a:p>
          <a:p>
            <a:r>
              <a:rPr lang="en-US" dirty="0"/>
              <a:t>Limited cardiovascular safety issues</a:t>
            </a:r>
          </a:p>
          <a:p>
            <a:r>
              <a:rPr lang="en-US" dirty="0"/>
              <a:t>However, it's important that patients do not exceed the recommended daily acetaminophen dose and avoid excessive alcohol to help prevent serious hepatotoxicity.</a:t>
            </a:r>
          </a:p>
          <a:p>
            <a:endParaRPr lang="en-US" dirty="0"/>
          </a:p>
        </p:txBody>
      </p:sp>
    </p:spTree>
    <p:extLst>
      <p:ext uri="{BB962C8B-B14F-4D97-AF65-F5344CB8AC3E}">
        <p14:creationId xmlns:p14="http://schemas.microsoft.com/office/powerpoint/2010/main" val="313523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Antidepressants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Pain </a:t>
            </a:r>
            <a:r>
              <a:rPr lang="en-US" dirty="0"/>
              <a:t>is hard </a:t>
            </a:r>
            <a:r>
              <a:rPr lang="en-US" dirty="0" smtClean="0"/>
              <a:t>on patients </a:t>
            </a:r>
            <a:r>
              <a:rPr lang="en-US" dirty="0"/>
              <a:t>and their </a:t>
            </a:r>
            <a:r>
              <a:rPr lang="en-US" dirty="0" smtClean="0"/>
              <a:t>mind </a:t>
            </a:r>
            <a:r>
              <a:rPr lang="en-US" dirty="0"/>
              <a:t>too. Changes in their normal daily activities can lead to frustration and even depression. In fact, 20% of people with chronic pain are also depressed</a:t>
            </a:r>
            <a:r>
              <a:rPr lang="en-US" dirty="0" smtClean="0"/>
              <a:t>. </a:t>
            </a:r>
            <a:r>
              <a:rPr lang="en-US" dirty="0"/>
              <a:t>T</a:t>
            </a:r>
            <a:r>
              <a:rPr lang="en-US" dirty="0" smtClean="0"/>
              <a:t>he </a:t>
            </a:r>
            <a:r>
              <a:rPr lang="en-US" dirty="0"/>
              <a:t>inability to move without pain can make orthopedic treatments -- including physical therapy -- difficult to tolerate and slow down recovery. Antidepressants can lessen symptoms of pain, depression, and provide a more restful sleep</a:t>
            </a:r>
            <a:r>
              <a:rPr lang="en-US" dirty="0" smtClean="0"/>
              <a:t>.</a:t>
            </a:r>
          </a:p>
          <a:p>
            <a:r>
              <a:rPr lang="en-US" dirty="0"/>
              <a:t>Selective serotonin reuptake </a:t>
            </a:r>
            <a:r>
              <a:rPr lang="en-US" dirty="0" smtClean="0"/>
              <a:t>inhibitors(SSRIs</a:t>
            </a:r>
            <a:r>
              <a:rPr lang="en-US" dirty="0"/>
              <a:t>) such as fluoxetine (Prozac), paroxetine (Paxil</a:t>
            </a:r>
            <a:r>
              <a:rPr lang="en-US" dirty="0" smtClean="0"/>
              <a:t>)</a:t>
            </a:r>
            <a:endParaRPr lang="en-US" dirty="0"/>
          </a:p>
          <a:p>
            <a:r>
              <a:rPr lang="en-US" dirty="0"/>
              <a:t>Serotonin-norepinephrine reuptake inhibitors (SNRIs) such as duloxetine (Cymbalta).</a:t>
            </a:r>
          </a:p>
          <a:p>
            <a:r>
              <a:rPr lang="en-US" dirty="0"/>
              <a:t>Tricyclic antidepressants like amitriptyline (Elavil</a:t>
            </a:r>
            <a:r>
              <a:rPr lang="en-US" dirty="0" smtClean="0"/>
              <a:t>)</a:t>
            </a:r>
            <a:endParaRPr lang="en-US" dirty="0"/>
          </a:p>
          <a:p>
            <a:endParaRPr lang="en-US" dirty="0"/>
          </a:p>
        </p:txBody>
      </p:sp>
    </p:spTree>
    <p:extLst>
      <p:ext uri="{BB962C8B-B14F-4D97-AF65-F5344CB8AC3E}">
        <p14:creationId xmlns:p14="http://schemas.microsoft.com/office/powerpoint/2010/main" val="2551163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2889</TotalTime>
  <Words>461</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PHARMACEUTICAL AGENTS USED IN ORTHOPAEDICS</vt:lpstr>
      <vt:lpstr>PowerPoint Presentation</vt:lpstr>
      <vt:lpstr>PowerPoint Presentation</vt:lpstr>
      <vt:lpstr>PowerPoint Presentation</vt:lpstr>
      <vt:lpstr>First Line Rescue: Nonsteroidal Anti-inflammatory Drugs (NSAIDs) </vt:lpstr>
      <vt:lpstr>PowerPoint Presentation</vt:lpstr>
      <vt:lpstr>NSAID Side effects</vt:lpstr>
      <vt:lpstr>Acetaminophen</vt:lpstr>
      <vt:lpstr>Antidepressants</vt:lpstr>
      <vt:lpstr>PowerPoint Presentation</vt:lpstr>
      <vt:lpstr>PowerPoint Presentation</vt:lpstr>
      <vt:lpstr>Examples</vt:lpstr>
      <vt:lpstr>Skeletal Muscle Relaxants</vt:lpstr>
      <vt:lpstr>Examples</vt:lpstr>
      <vt:lpstr>Osteoporosis medication</vt:lpstr>
      <vt:lpstr>Viscosupplements</vt:lpstr>
      <vt:lpstr>Opioids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ANEMIA</dc:title>
  <dc:creator>hp</dc:creator>
  <cp:lastModifiedBy>hp</cp:lastModifiedBy>
  <cp:revision>14</cp:revision>
  <dcterms:created xsi:type="dcterms:W3CDTF">2022-12-06T16:06:09Z</dcterms:created>
  <dcterms:modified xsi:type="dcterms:W3CDTF">2022-12-12T13:48:41Z</dcterms:modified>
</cp:coreProperties>
</file>