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Default Extension="doc" ContentType="application/msword"/>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79"/>
  </p:notesMasterIdLst>
  <p:sldIdLst>
    <p:sldId id="256" r:id="rId2"/>
    <p:sldId id="257" r:id="rId3"/>
    <p:sldId id="258" r:id="rId4"/>
    <p:sldId id="259" r:id="rId5"/>
    <p:sldId id="260" r:id="rId6"/>
    <p:sldId id="261" r:id="rId7"/>
    <p:sldId id="262" r:id="rId8"/>
    <p:sldId id="263" r:id="rId9"/>
    <p:sldId id="264" r:id="rId10"/>
    <p:sldId id="265" r:id="rId11"/>
    <p:sldId id="331" r:id="rId12"/>
    <p:sldId id="266" r:id="rId13"/>
    <p:sldId id="267" r:id="rId14"/>
    <p:sldId id="328" r:id="rId15"/>
    <p:sldId id="268" r:id="rId16"/>
    <p:sldId id="329" r:id="rId17"/>
    <p:sldId id="270" r:id="rId18"/>
    <p:sldId id="330" r:id="rId19"/>
    <p:sldId id="271" r:id="rId20"/>
    <p:sldId id="272" r:id="rId21"/>
    <p:sldId id="273" r:id="rId22"/>
    <p:sldId id="274" r:id="rId23"/>
    <p:sldId id="275" r:id="rId24"/>
    <p:sldId id="291" r:id="rId25"/>
    <p:sldId id="292" r:id="rId26"/>
    <p:sldId id="276" r:id="rId27"/>
    <p:sldId id="277" r:id="rId28"/>
    <p:sldId id="278" r:id="rId29"/>
    <p:sldId id="279" r:id="rId30"/>
    <p:sldId id="280" r:id="rId31"/>
    <p:sldId id="281" r:id="rId32"/>
    <p:sldId id="282" r:id="rId33"/>
    <p:sldId id="283" r:id="rId34"/>
    <p:sldId id="284" r:id="rId35"/>
    <p:sldId id="285" r:id="rId36"/>
    <p:sldId id="286" r:id="rId37"/>
    <p:sldId id="288" r:id="rId38"/>
    <p:sldId id="289" r:id="rId39"/>
    <p:sldId id="290"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10" r:id="rId55"/>
    <p:sldId id="311" r:id="rId56"/>
    <p:sldId id="312" r:id="rId57"/>
    <p:sldId id="313" r:id="rId58"/>
    <p:sldId id="314" r:id="rId59"/>
    <p:sldId id="307" r:id="rId60"/>
    <p:sldId id="315" r:id="rId61"/>
    <p:sldId id="316" r:id="rId62"/>
    <p:sldId id="317" r:id="rId63"/>
    <p:sldId id="308" r:id="rId64"/>
    <p:sldId id="309" r:id="rId65"/>
    <p:sldId id="318" r:id="rId66"/>
    <p:sldId id="319" r:id="rId67"/>
    <p:sldId id="320" r:id="rId68"/>
    <p:sldId id="321" r:id="rId69"/>
    <p:sldId id="322" r:id="rId70"/>
    <p:sldId id="323" r:id="rId71"/>
    <p:sldId id="324" r:id="rId72"/>
    <p:sldId id="325" r:id="rId73"/>
    <p:sldId id="326" r:id="rId74"/>
    <p:sldId id="327" r:id="rId75"/>
    <p:sldId id="332" r:id="rId76"/>
    <p:sldId id="333" r:id="rId77"/>
    <p:sldId id="334" r:id="rId7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284" y="-64"/>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9BC22A-16F3-4A6A-9BAA-C7FCFAA7AB32}" type="datetimeFigureOut">
              <a:rPr lang="en-US" smtClean="0"/>
              <a:pPr/>
              <a:t>3/19/2018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164C0B-AE43-4499-B9EF-4C7B444AB912}" type="slidenum">
              <a:rPr lang="en-US" smtClean="0"/>
              <a:pPr/>
              <a:t>‹#›</a:t>
            </a:fld>
            <a:endParaRPr lang="en-US"/>
          </a:p>
        </p:txBody>
      </p:sp>
    </p:spTree>
    <p:extLst>
      <p:ext uri="{BB962C8B-B14F-4D97-AF65-F5344CB8AC3E}">
        <p14:creationId xmlns="" xmlns:p14="http://schemas.microsoft.com/office/powerpoint/2010/main" val="17959689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EE9E09C-0CE0-47CD-8F25-C2617B7E1EC3}" type="slidenum">
              <a:rPr lang="ar-SA" altLang="en-US" sz="1200"/>
              <a:pPr/>
              <a:t>25</a:t>
            </a:fld>
            <a:endParaRPr lang="en-GB" altLang="en-US" sz="1200"/>
          </a:p>
        </p:txBody>
      </p:sp>
      <p:sp>
        <p:nvSpPr>
          <p:cNvPr id="83971" name="Rectangle 2"/>
          <p:cNvSpPr>
            <a:spLocks noGrp="1" noRot="1" noChangeAspect="1" noChangeArrowheads="1" noTextEdit="1"/>
          </p:cNvSpPr>
          <p:nvPr>
            <p:ph type="sldImg"/>
          </p:nvPr>
        </p:nvSpPr>
        <p:spPr>
          <a:xfrm>
            <a:off x="1143000" y="685800"/>
            <a:ext cx="4572000" cy="3429000"/>
          </a:xfrm>
          <a:ln/>
        </p:spPr>
      </p:sp>
      <p:sp>
        <p:nvSpPr>
          <p:cNvPr id="8397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491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7F3E6A5-1BD2-46B0-9430-8C0A33361391}" type="slidenum">
              <a:rPr lang="en-US" smtClean="0"/>
              <a:pPr fontAlgn="base">
                <a:spcBef>
                  <a:spcPct val="0"/>
                </a:spcBef>
                <a:spcAft>
                  <a:spcPct val="0"/>
                </a:spcAft>
                <a:defRPr/>
              </a:pPr>
              <a:t>54</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501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AA3138C-C26C-4C1B-89F0-FC4F95235975}" type="slidenum">
              <a:rPr lang="en-US" smtClean="0"/>
              <a:pPr fontAlgn="base">
                <a:spcBef>
                  <a:spcPct val="0"/>
                </a:spcBef>
                <a:spcAft>
                  <a:spcPct val="0"/>
                </a:spcAft>
                <a:defRPr/>
              </a:pPr>
              <a:t>55</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512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4FE05CC-D24B-4E55-B698-24576948ABDE}" type="slidenum">
              <a:rPr lang="en-US" smtClean="0"/>
              <a:pPr fontAlgn="base">
                <a:spcBef>
                  <a:spcPct val="0"/>
                </a:spcBef>
                <a:spcAft>
                  <a:spcPct val="0"/>
                </a:spcAft>
                <a:defRPr/>
              </a:pPr>
              <a:t>56</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471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00BC72E-FAFE-4FAF-9E3B-1B0F6359EBAC}" type="slidenum">
              <a:rPr lang="en-US" smtClean="0"/>
              <a:pPr fontAlgn="base">
                <a:spcBef>
                  <a:spcPct val="0"/>
                </a:spcBef>
                <a:spcAft>
                  <a:spcPct val="0"/>
                </a:spcAft>
                <a:defRPr/>
              </a:pPr>
              <a:t>57</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481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6C01FC2-D3AD-4EFD-A494-36A763B90A19}" type="slidenum">
              <a:rPr lang="en-US" smtClean="0"/>
              <a:pPr fontAlgn="base">
                <a:spcBef>
                  <a:spcPct val="0"/>
                </a:spcBef>
                <a:spcAft>
                  <a:spcPct val="0"/>
                </a:spcAft>
                <a:defRPr/>
              </a:pPr>
              <a:t>58</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522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61A5B58-5127-449C-9F08-BF16EACBB6E5}" type="slidenum">
              <a:rPr lang="en-US" smtClean="0"/>
              <a:pPr fontAlgn="base">
                <a:spcBef>
                  <a:spcPct val="0"/>
                </a:spcBef>
                <a:spcAft>
                  <a:spcPct val="0"/>
                </a:spcAft>
                <a:defRPr/>
              </a:pPr>
              <a:t>60</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532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AD17AB1-A28B-4DF5-A0F1-1043F6029424}" type="slidenum">
              <a:rPr lang="en-US" smtClean="0"/>
              <a:pPr fontAlgn="base">
                <a:spcBef>
                  <a:spcPct val="0"/>
                </a:spcBef>
                <a:spcAft>
                  <a:spcPct val="0"/>
                </a:spcAft>
                <a:defRPr/>
              </a:pPr>
              <a:t>61</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542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1F709DA-F264-4C19-8935-D49804CD04F7}" type="slidenum">
              <a:rPr lang="en-US" smtClean="0"/>
              <a:pPr fontAlgn="base">
                <a:spcBef>
                  <a:spcPct val="0"/>
                </a:spcBef>
                <a:spcAft>
                  <a:spcPct val="0"/>
                </a:spcAft>
                <a:defRPr/>
              </a:pPr>
              <a:t>62</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626F52D0-C30D-4AC6-B9FE-861E23F00010}" type="datetimeFigureOut">
              <a:rPr lang="en-US" smtClean="0"/>
              <a:pPr/>
              <a:t>3/19/2018</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6D830297-4F75-4999-A99A-5DCFEDEDDE3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26F52D0-C30D-4AC6-B9FE-861E23F00010}" type="datetimeFigureOut">
              <a:rPr lang="en-US" smtClean="0"/>
              <a:pPr/>
              <a:t>3/19/2018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D830297-4F75-4999-A99A-5DCFEDEDDE3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26F52D0-C30D-4AC6-B9FE-861E23F00010}" type="datetimeFigureOut">
              <a:rPr lang="en-US" smtClean="0"/>
              <a:pPr/>
              <a:t>3/19/2018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D830297-4F75-4999-A99A-5DCFEDEDDE3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26F52D0-C30D-4AC6-B9FE-861E23F00010}" type="datetimeFigureOut">
              <a:rPr lang="en-US" smtClean="0"/>
              <a:pPr/>
              <a:t>3/19/2018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D830297-4F75-4999-A99A-5DCFEDEDDE35}"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26F52D0-C30D-4AC6-B9FE-861E23F00010}" type="datetimeFigureOut">
              <a:rPr lang="en-US" smtClean="0"/>
              <a:pPr/>
              <a:t>3/19/2018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D830297-4F75-4999-A99A-5DCFEDEDDE35}"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26F52D0-C30D-4AC6-B9FE-861E23F00010}" type="datetimeFigureOut">
              <a:rPr lang="en-US" smtClean="0"/>
              <a:pPr/>
              <a:t>3/19/2018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D830297-4F75-4999-A99A-5DCFEDEDDE35}"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26F52D0-C30D-4AC6-B9FE-861E23F00010}" type="datetimeFigureOut">
              <a:rPr lang="en-US" smtClean="0"/>
              <a:pPr/>
              <a:t>3/19/2018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D830297-4F75-4999-A99A-5DCFEDEDDE3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626F52D0-C30D-4AC6-B9FE-861E23F00010}" type="datetimeFigureOut">
              <a:rPr lang="en-US" smtClean="0"/>
              <a:pPr/>
              <a:t>3/19/2018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D830297-4F75-4999-A99A-5DCFEDEDDE35}"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626F52D0-C30D-4AC6-B9FE-861E23F00010}" type="datetimeFigureOut">
              <a:rPr lang="en-US" smtClean="0"/>
              <a:pPr/>
              <a:t>3/19/2018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6D830297-4F75-4999-A99A-5DCFEDEDDE3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626F52D0-C30D-4AC6-B9FE-861E23F00010}" type="datetimeFigureOut">
              <a:rPr lang="en-US" smtClean="0"/>
              <a:pPr/>
              <a:t>3/19/2018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D830297-4F75-4999-A99A-5DCFEDEDDE3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626F52D0-C30D-4AC6-B9FE-861E23F00010}" type="datetimeFigureOut">
              <a:rPr lang="en-US" smtClean="0"/>
              <a:pPr/>
              <a:t>3/19/2018</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6D830297-4F75-4999-A99A-5DCFEDEDDE35}"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626F52D0-C30D-4AC6-B9FE-861E23F00010}" type="datetimeFigureOut">
              <a:rPr lang="en-US" smtClean="0"/>
              <a:pPr/>
              <a:t>3/19/2018</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6D830297-4F75-4999-A99A-5DCFEDEDDE3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Microsoft_Office_Word_97_-_2003_Document1.doc"/></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Microsoft_Office_Word_97_-_2003_Document2.doc"/></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Nursing Research</a:t>
            </a:r>
            <a:endParaRPr lang="en-US" dirty="0"/>
          </a:p>
        </p:txBody>
      </p:sp>
      <p:sp>
        <p:nvSpPr>
          <p:cNvPr id="3" name="Subtitle 2"/>
          <p:cNvSpPr>
            <a:spLocks noGrp="1"/>
          </p:cNvSpPr>
          <p:nvPr>
            <p:ph type="subTitle" idx="1"/>
          </p:nvPr>
        </p:nvSpPr>
        <p:spPr/>
        <p:txBody>
          <a:bodyPr/>
          <a:lstStyle/>
          <a:p>
            <a:r>
              <a:rPr lang="en-US" dirty="0" smtClean="0"/>
              <a:t>Kennedy Warria</a:t>
            </a:r>
            <a:endParaRPr lang="en-US" dirty="0"/>
          </a:p>
        </p:txBody>
      </p:sp>
    </p:spTree>
    <p:extLst>
      <p:ext uri="{BB962C8B-B14F-4D97-AF65-F5344CB8AC3E}">
        <p14:creationId xmlns="" xmlns:p14="http://schemas.microsoft.com/office/powerpoint/2010/main" val="17375345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800600"/>
          </a:xfrm>
        </p:spPr>
        <p:txBody>
          <a:bodyPr>
            <a:normAutofit lnSpcReduction="10000"/>
          </a:bodyPr>
          <a:lstStyle/>
          <a:p>
            <a:r>
              <a:rPr lang="en-US" dirty="0" smtClean="0"/>
              <a:t>Qualitative and Quantitative research</a:t>
            </a:r>
          </a:p>
          <a:p>
            <a:pPr lvl="1"/>
            <a:r>
              <a:rPr lang="en-US" b="1" dirty="0" smtClean="0"/>
              <a:t>Quantitative </a:t>
            </a:r>
            <a:r>
              <a:rPr lang="en-US" b="1" dirty="0"/>
              <a:t>research </a:t>
            </a:r>
            <a:r>
              <a:rPr lang="en-US" dirty="0"/>
              <a:t>is based on the measurement of </a:t>
            </a:r>
            <a:r>
              <a:rPr lang="en-US" dirty="0" smtClean="0"/>
              <a:t>quantity or </a:t>
            </a:r>
            <a:r>
              <a:rPr lang="en-US" dirty="0"/>
              <a:t>amount. It is applicable to phenomena that can be expressed in terms of quantity.</a:t>
            </a:r>
          </a:p>
          <a:p>
            <a:pPr lvl="1"/>
            <a:r>
              <a:rPr lang="en-US" b="1" dirty="0"/>
              <a:t>Qualitative research, </a:t>
            </a:r>
            <a:r>
              <a:rPr lang="en-US" dirty="0"/>
              <a:t>on the other hand, is concerned with qualitative phenomenon, i.e</a:t>
            </a:r>
            <a:r>
              <a:rPr lang="en-US" dirty="0" smtClean="0"/>
              <a:t>., phenomena </a:t>
            </a:r>
            <a:r>
              <a:rPr lang="en-US" dirty="0"/>
              <a:t>relating to or involving quality or kind. For instance, when we are interested </a:t>
            </a:r>
            <a:r>
              <a:rPr lang="en-US" dirty="0" smtClean="0"/>
              <a:t>in investigating </a:t>
            </a:r>
            <a:r>
              <a:rPr lang="en-US" dirty="0"/>
              <a:t>the reasons for human </a:t>
            </a:r>
            <a:r>
              <a:rPr lang="en-US" dirty="0" err="1"/>
              <a:t>behaviour</a:t>
            </a:r>
            <a:r>
              <a:rPr lang="en-US" dirty="0"/>
              <a:t> (i.e., why people think or do certain things),</a:t>
            </a:r>
          </a:p>
          <a:p>
            <a:pPr lvl="1"/>
            <a:r>
              <a:rPr lang="en-US" dirty="0" smtClean="0"/>
              <a:t>Qualitative research </a:t>
            </a:r>
            <a:r>
              <a:rPr lang="en-US" dirty="0"/>
              <a:t>is specially important in the </a:t>
            </a:r>
            <a:r>
              <a:rPr lang="en-US" dirty="0" err="1"/>
              <a:t>behavioural</a:t>
            </a:r>
            <a:r>
              <a:rPr lang="en-US" dirty="0"/>
              <a:t> sciences where the aim is to discover </a:t>
            </a:r>
            <a:r>
              <a:rPr lang="en-US" dirty="0" smtClean="0"/>
              <a:t>the underlying </a:t>
            </a:r>
            <a:r>
              <a:rPr lang="en-US" dirty="0"/>
              <a:t>motives of human </a:t>
            </a:r>
            <a:r>
              <a:rPr lang="en-US" dirty="0" err="1"/>
              <a:t>behaviour</a:t>
            </a:r>
            <a:r>
              <a:rPr lang="en-US" dirty="0"/>
              <a:t>. </a:t>
            </a:r>
            <a:endParaRPr lang="en-US" dirty="0" smtClean="0"/>
          </a:p>
          <a:p>
            <a:endParaRPr lang="en-US" dirty="0"/>
          </a:p>
          <a:p>
            <a:endParaRPr lang="en-US" dirty="0" smtClean="0"/>
          </a:p>
        </p:txBody>
      </p:sp>
      <p:sp>
        <p:nvSpPr>
          <p:cNvPr id="2" name="Title 1"/>
          <p:cNvSpPr>
            <a:spLocks noGrp="1"/>
          </p:cNvSpPr>
          <p:nvPr>
            <p:ph type="title"/>
          </p:nvPr>
        </p:nvSpPr>
        <p:spPr/>
        <p:txBody>
          <a:bodyPr>
            <a:normAutofit fontScale="90000"/>
          </a:bodyPr>
          <a:lstStyle/>
          <a:p>
            <a:r>
              <a:rPr lang="en-US" dirty="0" smtClean="0"/>
              <a:t>Classification based on approach</a:t>
            </a:r>
            <a:endParaRPr lang="en-US" dirty="0"/>
          </a:p>
        </p:txBody>
      </p:sp>
    </p:spTree>
    <p:extLst>
      <p:ext uri="{BB962C8B-B14F-4D97-AF65-F5344CB8AC3E}">
        <p14:creationId xmlns="" xmlns:p14="http://schemas.microsoft.com/office/powerpoint/2010/main" val="10700074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i="1" dirty="0" smtClean="0"/>
              <a:t>Descriptive vs. Analytical: </a:t>
            </a:r>
          </a:p>
          <a:p>
            <a:pPr lvl="1"/>
            <a:r>
              <a:rPr lang="en-US" dirty="0" smtClean="0"/>
              <a:t>includes surveys and fact-finding enquiries. The major purpose of descriptive research is description of the state of affairs as it exists at present. The main characteristic of this method is that the researcher has no control over the variables; he can only report what has happened or what is happening.</a:t>
            </a:r>
            <a:endParaRPr lang="en-US" dirty="0"/>
          </a:p>
        </p:txBody>
      </p:sp>
      <p:sp>
        <p:nvSpPr>
          <p:cNvPr id="3" name="Title 2"/>
          <p:cNvSpPr>
            <a:spLocks noGrp="1"/>
          </p:cNvSpPr>
          <p:nvPr>
            <p:ph type="title"/>
          </p:nvPr>
        </p:nvSpPr>
        <p:spPr/>
        <p:txBody>
          <a:bodyPr>
            <a:normAutofit fontScale="90000"/>
          </a:bodyPr>
          <a:lstStyle/>
          <a:p>
            <a:r>
              <a:rPr lang="en-US" dirty="0" smtClean="0"/>
              <a:t>Classification based on approach</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i="1" dirty="0"/>
              <a:t>Conceptual vs. Empirical: </a:t>
            </a:r>
            <a:endParaRPr lang="en-US" i="1" dirty="0" smtClean="0"/>
          </a:p>
          <a:p>
            <a:pPr lvl="1"/>
            <a:r>
              <a:rPr lang="en-US" dirty="0" smtClean="0"/>
              <a:t>Conceptual </a:t>
            </a:r>
            <a:r>
              <a:rPr lang="en-US" dirty="0"/>
              <a:t>research is that related to some abstract idea(s) </a:t>
            </a:r>
            <a:r>
              <a:rPr lang="en-US" dirty="0" smtClean="0"/>
              <a:t>or theory</a:t>
            </a:r>
            <a:r>
              <a:rPr lang="en-US" dirty="0"/>
              <a:t>. It is generally used by philosophers and thinkers to develop new concepts or </a:t>
            </a:r>
            <a:r>
              <a:rPr lang="en-US" dirty="0" smtClean="0"/>
              <a:t>to reinterpret </a:t>
            </a:r>
            <a:r>
              <a:rPr lang="en-US" dirty="0"/>
              <a:t>existing ones. </a:t>
            </a:r>
            <a:endParaRPr lang="en-US" dirty="0" smtClean="0"/>
          </a:p>
          <a:p>
            <a:pPr lvl="1"/>
            <a:r>
              <a:rPr lang="en-US" dirty="0" smtClean="0"/>
              <a:t>On </a:t>
            </a:r>
            <a:r>
              <a:rPr lang="en-US" dirty="0"/>
              <a:t>the other hand, empirical research relies on experience </a:t>
            </a:r>
            <a:r>
              <a:rPr lang="en-US" dirty="0" smtClean="0"/>
              <a:t>or observation </a:t>
            </a:r>
            <a:r>
              <a:rPr lang="en-US" dirty="0"/>
              <a:t>alone, often without due regard for system and theory. </a:t>
            </a:r>
            <a:endParaRPr lang="en-US" dirty="0" smtClean="0"/>
          </a:p>
          <a:p>
            <a:pPr lvl="1"/>
            <a:r>
              <a:rPr lang="en-US" dirty="0" smtClean="0"/>
              <a:t>It </a:t>
            </a:r>
            <a:r>
              <a:rPr lang="en-US" dirty="0"/>
              <a:t>is data-based research</a:t>
            </a:r>
            <a:r>
              <a:rPr lang="en-US" dirty="0" smtClean="0"/>
              <a:t>, coming </a:t>
            </a:r>
            <a:r>
              <a:rPr lang="en-US" dirty="0"/>
              <a:t>up with conclusions which are capable of being verified by observation or experiment</a:t>
            </a:r>
            <a:r>
              <a:rPr lang="en-US" dirty="0" smtClean="0"/>
              <a:t>.</a:t>
            </a:r>
          </a:p>
          <a:p>
            <a:r>
              <a:rPr lang="en-US" dirty="0" smtClean="0"/>
              <a:t>Retrospective vs Prospective</a:t>
            </a:r>
            <a:endParaRPr lang="en-US" dirty="0"/>
          </a:p>
        </p:txBody>
      </p:sp>
      <p:sp>
        <p:nvSpPr>
          <p:cNvPr id="2" name="Title 1"/>
          <p:cNvSpPr>
            <a:spLocks noGrp="1"/>
          </p:cNvSpPr>
          <p:nvPr>
            <p:ph type="title"/>
          </p:nvPr>
        </p:nvSpPr>
        <p:spPr/>
        <p:txBody>
          <a:bodyPr>
            <a:normAutofit fontScale="90000"/>
          </a:bodyPr>
          <a:lstStyle/>
          <a:p>
            <a:r>
              <a:rPr lang="en-US" dirty="0" smtClean="0"/>
              <a:t>Classification Based on approach</a:t>
            </a:r>
            <a:endParaRPr lang="en-US" dirty="0"/>
          </a:p>
        </p:txBody>
      </p:sp>
    </p:spTree>
    <p:extLst>
      <p:ext uri="{BB962C8B-B14F-4D97-AF65-F5344CB8AC3E}">
        <p14:creationId xmlns="" xmlns:p14="http://schemas.microsoft.com/office/powerpoint/2010/main" val="21333403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5181600"/>
          </a:xfrm>
        </p:spPr>
        <p:txBody>
          <a:bodyPr>
            <a:noAutofit/>
          </a:bodyPr>
          <a:lstStyle/>
          <a:p>
            <a:r>
              <a:rPr lang="en-US" sz="3000" dirty="0" smtClean="0"/>
              <a:t>Subjective approach to seek in-depth description in narrative form</a:t>
            </a:r>
          </a:p>
          <a:p>
            <a:r>
              <a:rPr lang="en-US" sz="3000" dirty="0" smtClean="0"/>
              <a:t>Researcher may have only rough idea about variables in advance</a:t>
            </a:r>
          </a:p>
          <a:p>
            <a:r>
              <a:rPr lang="en-US" sz="3000" dirty="0" smtClean="0"/>
              <a:t>Aim is to collect, detailed description of variables to develop theories and assumptions</a:t>
            </a:r>
          </a:p>
          <a:p>
            <a:r>
              <a:rPr lang="en-US" sz="3000" dirty="0" smtClean="0"/>
              <a:t>Uses inductive reasoning and is constantly reformulated during the course of the study.</a:t>
            </a:r>
          </a:p>
          <a:p>
            <a:endParaRPr lang="en-US" sz="3000" dirty="0"/>
          </a:p>
        </p:txBody>
      </p:sp>
      <p:sp>
        <p:nvSpPr>
          <p:cNvPr id="2" name="Title 1"/>
          <p:cNvSpPr>
            <a:spLocks noGrp="1"/>
          </p:cNvSpPr>
          <p:nvPr>
            <p:ph type="title"/>
          </p:nvPr>
        </p:nvSpPr>
        <p:spPr>
          <a:xfrm>
            <a:off x="457200" y="274638"/>
            <a:ext cx="8229600" cy="1020762"/>
          </a:xfrm>
        </p:spPr>
        <p:txBody>
          <a:bodyPr>
            <a:normAutofit fontScale="90000"/>
          </a:bodyPr>
          <a:lstStyle/>
          <a:p>
            <a:r>
              <a:rPr lang="en-US" dirty="0" smtClean="0"/>
              <a:t>Characteristics of Qualitative Research</a:t>
            </a:r>
            <a:endParaRPr lang="en-US" dirty="0"/>
          </a:p>
        </p:txBody>
      </p:sp>
    </p:spTree>
    <p:extLst>
      <p:ext uri="{BB962C8B-B14F-4D97-AF65-F5344CB8AC3E}">
        <p14:creationId xmlns="" xmlns:p14="http://schemas.microsoft.com/office/powerpoint/2010/main" val="12290041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000" dirty="0" smtClean="0"/>
              <a:t>Design emerges as the study unfolds</a:t>
            </a:r>
          </a:p>
          <a:p>
            <a:r>
              <a:rPr lang="en-US" sz="3000" dirty="0" smtClean="0"/>
              <a:t>Have small sample size, therefore findings cannot be generalized</a:t>
            </a:r>
          </a:p>
          <a:p>
            <a:r>
              <a:rPr lang="en-US" sz="3000" dirty="0" smtClean="0"/>
              <a:t>Time consuming</a:t>
            </a:r>
          </a:p>
          <a:p>
            <a:r>
              <a:rPr lang="en-US" sz="3000" dirty="0" smtClean="0"/>
              <a:t>Uses FGDs, participatory observation and in-depth interview</a:t>
            </a:r>
          </a:p>
          <a:p>
            <a:r>
              <a:rPr lang="en-US" sz="3000" dirty="0" smtClean="0"/>
              <a:t>Analysis of data uses words, pictures, or objects through descriptive coding, indexing, narration </a:t>
            </a:r>
            <a:r>
              <a:rPr lang="en-US" sz="3000" dirty="0" err="1" smtClean="0"/>
              <a:t>e.t.c</a:t>
            </a:r>
            <a:endParaRPr lang="en-US" sz="3000" dirty="0"/>
          </a:p>
        </p:txBody>
      </p:sp>
      <p:sp>
        <p:nvSpPr>
          <p:cNvPr id="3" name="Title 2"/>
          <p:cNvSpPr>
            <a:spLocks noGrp="1"/>
          </p:cNvSpPr>
          <p:nvPr>
            <p:ph type="title"/>
          </p:nvPr>
        </p:nvSpPr>
        <p:spPr/>
        <p:txBody>
          <a:bodyPr>
            <a:normAutofit fontScale="90000"/>
          </a:bodyPr>
          <a:lstStyle/>
          <a:p>
            <a:r>
              <a:rPr lang="en-US" dirty="0" smtClean="0"/>
              <a:t>Characteristics of Qualitative Research </a:t>
            </a:r>
            <a:r>
              <a:rPr lang="en-US" dirty="0" err="1" smtClean="0"/>
              <a:t>Contd</a:t>
            </a:r>
            <a:r>
              <a:rPr lang="en-US" dirty="0" smtClean="0"/>
              <a:t>……..</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19200"/>
            <a:ext cx="8382000" cy="5410200"/>
          </a:xfrm>
        </p:spPr>
        <p:txBody>
          <a:bodyPr>
            <a:noAutofit/>
          </a:bodyPr>
          <a:lstStyle/>
          <a:p>
            <a:r>
              <a:rPr lang="en-US" sz="3000" dirty="0" smtClean="0"/>
              <a:t>Objective approach to seek precise measurement in numerical form.</a:t>
            </a:r>
          </a:p>
          <a:p>
            <a:r>
              <a:rPr lang="en-US" sz="3000" dirty="0" smtClean="0"/>
              <a:t>Variables are clearly understood and defined in advance by the researcher.</a:t>
            </a:r>
          </a:p>
          <a:p>
            <a:r>
              <a:rPr lang="en-US" sz="3000" dirty="0" smtClean="0"/>
              <a:t>Aims to identify and count the variables to test or refine the theories and hypothesis</a:t>
            </a:r>
          </a:p>
          <a:p>
            <a:r>
              <a:rPr lang="en-US" sz="3000" dirty="0" smtClean="0"/>
              <a:t>All aspects of the study are carefully designed before data collection.</a:t>
            </a:r>
          </a:p>
          <a:p>
            <a:endParaRPr lang="en-US" sz="3000" dirty="0"/>
          </a:p>
        </p:txBody>
      </p:sp>
      <p:sp>
        <p:nvSpPr>
          <p:cNvPr id="2" name="Title 1"/>
          <p:cNvSpPr>
            <a:spLocks noGrp="1"/>
          </p:cNvSpPr>
          <p:nvPr>
            <p:ph type="title"/>
          </p:nvPr>
        </p:nvSpPr>
        <p:spPr>
          <a:xfrm>
            <a:off x="457200" y="274638"/>
            <a:ext cx="8229600" cy="944562"/>
          </a:xfrm>
        </p:spPr>
        <p:txBody>
          <a:bodyPr>
            <a:normAutofit fontScale="90000"/>
          </a:bodyPr>
          <a:lstStyle/>
          <a:p>
            <a:r>
              <a:rPr lang="en-US" dirty="0" smtClean="0"/>
              <a:t>Characteristics of Quantitative research</a:t>
            </a:r>
            <a:endParaRPr lang="en-US" dirty="0"/>
          </a:p>
        </p:txBody>
      </p:sp>
    </p:spTree>
    <p:extLst>
      <p:ext uri="{BB962C8B-B14F-4D97-AF65-F5344CB8AC3E}">
        <p14:creationId xmlns="" xmlns:p14="http://schemas.microsoft.com/office/powerpoint/2010/main" val="41643947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481328"/>
            <a:ext cx="8458200" cy="4843272"/>
          </a:xfrm>
        </p:spPr>
        <p:txBody>
          <a:bodyPr>
            <a:noAutofit/>
          </a:bodyPr>
          <a:lstStyle/>
          <a:p>
            <a:r>
              <a:rPr lang="en-US" sz="3000" dirty="0" smtClean="0"/>
              <a:t>Conducted on large representative samples to generalize research findings.</a:t>
            </a:r>
          </a:p>
          <a:p>
            <a:r>
              <a:rPr lang="en-US" sz="3000" dirty="0" smtClean="0"/>
              <a:t>Data collection is easier, facilitates the testing of hypothesis.</a:t>
            </a:r>
          </a:p>
          <a:p>
            <a:r>
              <a:rPr lang="en-US" sz="3000" dirty="0" smtClean="0"/>
              <a:t>Uses structured tools to collect numerical data </a:t>
            </a:r>
            <a:r>
              <a:rPr lang="en-US" sz="3000" dirty="0" err="1" smtClean="0"/>
              <a:t>eg</a:t>
            </a:r>
            <a:r>
              <a:rPr lang="en-US" sz="3000" dirty="0" smtClean="0"/>
              <a:t> questionnaires.</a:t>
            </a:r>
          </a:p>
          <a:p>
            <a:r>
              <a:rPr lang="en-US" sz="3000" dirty="0" smtClean="0"/>
              <a:t>Researcher remains objectively separated from the subject matter.</a:t>
            </a:r>
          </a:p>
          <a:p>
            <a:r>
              <a:rPr lang="en-US" sz="3000" dirty="0" smtClean="0"/>
              <a:t>Data analysis is through descriptive/ inferential statistics.</a:t>
            </a:r>
            <a:endParaRPr lang="en-US" sz="3000" dirty="0"/>
          </a:p>
        </p:txBody>
      </p:sp>
      <p:sp>
        <p:nvSpPr>
          <p:cNvPr id="3" name="Title 2"/>
          <p:cNvSpPr>
            <a:spLocks noGrp="1"/>
          </p:cNvSpPr>
          <p:nvPr>
            <p:ph type="title"/>
          </p:nvPr>
        </p:nvSpPr>
        <p:spPr/>
        <p:txBody>
          <a:bodyPr>
            <a:normAutofit fontScale="90000"/>
          </a:bodyPr>
          <a:lstStyle/>
          <a:p>
            <a:r>
              <a:rPr lang="en-US" dirty="0" smtClean="0"/>
              <a:t>Characteristics of Quantitative research </a:t>
            </a:r>
            <a:r>
              <a:rPr lang="en-US" dirty="0" err="1" smtClean="0"/>
              <a:t>contd</a:t>
            </a:r>
            <a:r>
              <a:rPr lang="en-US" dirty="0" smtClean="0"/>
              <a:t>………</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5257800"/>
          </a:xfrm>
        </p:spPr>
        <p:txBody>
          <a:bodyPr>
            <a:normAutofit fontScale="92500" lnSpcReduction="20000"/>
          </a:bodyPr>
          <a:lstStyle/>
          <a:p>
            <a:r>
              <a:rPr lang="en-US" b="1" dirty="0" smtClean="0"/>
              <a:t>Abstract; </a:t>
            </a:r>
            <a:r>
              <a:rPr lang="en-US" dirty="0" smtClean="0"/>
              <a:t>A clear concise summary of a study that communicates  the essential information about the study. It is usually located at the beginning of an article.</a:t>
            </a:r>
          </a:p>
          <a:p>
            <a:r>
              <a:rPr lang="en-US" b="1" dirty="0" smtClean="0"/>
              <a:t>Data; </a:t>
            </a:r>
            <a:r>
              <a:rPr lang="en-US" dirty="0" smtClean="0"/>
              <a:t>Units of information or any statistics, facts, figures, general material or evidence collected during the study.</a:t>
            </a:r>
          </a:p>
          <a:p>
            <a:r>
              <a:rPr lang="en-US" b="1" dirty="0" smtClean="0"/>
              <a:t>Variables; </a:t>
            </a:r>
            <a:r>
              <a:rPr lang="en-US" dirty="0" smtClean="0"/>
              <a:t>Characteristics that can have more than one   value such as height, or weight. Variables are qualities, quantities, properties, or characteristics of people, things or situations that change or vary.</a:t>
            </a:r>
          </a:p>
          <a:p>
            <a:pPr lvl="1"/>
            <a:r>
              <a:rPr lang="en-US" dirty="0" smtClean="0"/>
              <a:t>Dependent variables; Variables that change as the independent variable is manipulated</a:t>
            </a:r>
          </a:p>
          <a:p>
            <a:pPr lvl="1"/>
            <a:r>
              <a:rPr lang="en-US" dirty="0" smtClean="0"/>
              <a:t>Independent variables; Variables that are purposely  manipulated or changed by the researcher.</a:t>
            </a:r>
          </a:p>
          <a:p>
            <a:endParaRPr lang="en-US" dirty="0"/>
          </a:p>
        </p:txBody>
      </p:sp>
      <p:sp>
        <p:nvSpPr>
          <p:cNvPr id="2" name="Title 1"/>
          <p:cNvSpPr>
            <a:spLocks noGrp="1"/>
          </p:cNvSpPr>
          <p:nvPr>
            <p:ph type="title"/>
          </p:nvPr>
        </p:nvSpPr>
        <p:spPr>
          <a:xfrm>
            <a:off x="457200" y="274638"/>
            <a:ext cx="8229600" cy="944562"/>
          </a:xfrm>
        </p:spPr>
        <p:txBody>
          <a:bodyPr/>
          <a:lstStyle/>
          <a:p>
            <a:r>
              <a:rPr lang="en-US" dirty="0" smtClean="0"/>
              <a:t>Definition of Terms</a:t>
            </a:r>
            <a:endParaRPr lang="en-US" dirty="0"/>
          </a:p>
        </p:txBody>
      </p:sp>
    </p:spTree>
    <p:extLst>
      <p:ext uri="{BB962C8B-B14F-4D97-AF65-F5344CB8AC3E}">
        <p14:creationId xmlns="" xmlns:p14="http://schemas.microsoft.com/office/powerpoint/2010/main" val="13249547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071872"/>
          </a:xfrm>
        </p:spPr>
        <p:txBody>
          <a:bodyPr>
            <a:normAutofit fontScale="92500" lnSpcReduction="20000"/>
          </a:bodyPr>
          <a:lstStyle/>
          <a:p>
            <a:r>
              <a:rPr lang="en-US" b="1" dirty="0" smtClean="0"/>
              <a:t>Operational definitions; </a:t>
            </a:r>
            <a:r>
              <a:rPr lang="en-US" dirty="0" smtClean="0"/>
              <a:t>The way a researcher clarifies and defines the variables under investigation.</a:t>
            </a:r>
          </a:p>
          <a:p>
            <a:r>
              <a:rPr lang="en-US" b="1" dirty="0" smtClean="0"/>
              <a:t>Concept; </a:t>
            </a:r>
            <a:r>
              <a:rPr lang="en-US" dirty="0" smtClean="0"/>
              <a:t>A word picture or mental idea of a phenomenon , words  or terms that symbolize some aspects of reality. </a:t>
            </a:r>
            <a:r>
              <a:rPr lang="en-US" dirty="0" err="1" smtClean="0"/>
              <a:t>Eg</a:t>
            </a:r>
            <a:r>
              <a:rPr lang="en-US" dirty="0" smtClean="0"/>
              <a:t> stress, pain or love.</a:t>
            </a:r>
          </a:p>
          <a:p>
            <a:r>
              <a:rPr lang="en-US" sz="2800" b="1" dirty="0" smtClean="0"/>
              <a:t>Hypothesis; </a:t>
            </a:r>
            <a:r>
              <a:rPr lang="en-US" sz="2800" dirty="0" smtClean="0"/>
              <a:t>A statement of the predicted relationship between two or more variables in a research study, an educated or calculated guess by the researcher.</a:t>
            </a:r>
          </a:p>
          <a:p>
            <a:r>
              <a:rPr lang="en-US" sz="2800" b="1" dirty="0" smtClean="0"/>
              <a:t>Literature review; </a:t>
            </a:r>
            <a:r>
              <a:rPr lang="en-US" sz="2800" dirty="0" smtClean="0"/>
              <a:t>A critical summary or research on a topic of interest, generally prepared to put a research problem in context or to identify gaps and weaknesses in prior studies so as to justify new studies.</a:t>
            </a:r>
            <a:endParaRPr lang="en-US" dirty="0"/>
          </a:p>
        </p:txBody>
      </p:sp>
      <p:sp>
        <p:nvSpPr>
          <p:cNvPr id="3" name="Title 2"/>
          <p:cNvSpPr>
            <a:spLocks noGrp="1"/>
          </p:cNvSpPr>
          <p:nvPr>
            <p:ph type="title"/>
          </p:nvPr>
        </p:nvSpPr>
        <p:spPr/>
        <p:txBody>
          <a:bodyPr/>
          <a:lstStyle/>
          <a:p>
            <a:r>
              <a:rPr lang="en-US" dirty="0" smtClean="0"/>
              <a:t>Definition of Terms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5334000"/>
          </a:xfrm>
        </p:spPr>
        <p:txBody>
          <a:bodyPr>
            <a:noAutofit/>
          </a:bodyPr>
          <a:lstStyle/>
          <a:p>
            <a:r>
              <a:rPr lang="en-US" sz="3000" b="1" dirty="0" smtClean="0"/>
              <a:t>Sample; </a:t>
            </a:r>
            <a:r>
              <a:rPr lang="en-US" sz="3000" dirty="0" smtClean="0"/>
              <a:t>A part or subset of population selected to participate in research study</a:t>
            </a:r>
          </a:p>
          <a:p>
            <a:r>
              <a:rPr lang="en-US" sz="3000" b="1" dirty="0" smtClean="0"/>
              <a:t>Reliability; </a:t>
            </a:r>
            <a:r>
              <a:rPr lang="en-US" sz="3000" dirty="0" smtClean="0"/>
              <a:t>The degree of consistency or accuracy with which an instrument measures the attribute it is designed to measure</a:t>
            </a:r>
          </a:p>
          <a:p>
            <a:r>
              <a:rPr lang="en-US" sz="3000" b="1" dirty="0" smtClean="0"/>
              <a:t>Validity; </a:t>
            </a:r>
            <a:r>
              <a:rPr lang="en-US" sz="3000" dirty="0" smtClean="0"/>
              <a:t>Degree to which an instrument measures what it is intended to measure.</a:t>
            </a:r>
          </a:p>
          <a:p>
            <a:r>
              <a:rPr lang="en-US" sz="3000" b="1" dirty="0" smtClean="0"/>
              <a:t>Analysis; </a:t>
            </a:r>
            <a:r>
              <a:rPr lang="en-US" sz="3000" dirty="0" smtClean="0"/>
              <a:t>Method of organizing, sorting and scrutinizing data in such a way that research question can be answered.</a:t>
            </a:r>
            <a:endParaRPr lang="en-US" sz="3000" dirty="0"/>
          </a:p>
        </p:txBody>
      </p:sp>
      <p:sp>
        <p:nvSpPr>
          <p:cNvPr id="2" name="Title 1"/>
          <p:cNvSpPr>
            <a:spLocks noGrp="1"/>
          </p:cNvSpPr>
          <p:nvPr>
            <p:ph type="title"/>
          </p:nvPr>
        </p:nvSpPr>
        <p:spPr>
          <a:xfrm>
            <a:off x="457200" y="274638"/>
            <a:ext cx="8229600" cy="868362"/>
          </a:xfrm>
        </p:spPr>
        <p:txBody>
          <a:bodyPr/>
          <a:lstStyle/>
          <a:p>
            <a:r>
              <a:rPr lang="en-US" dirty="0" smtClean="0"/>
              <a:t>Definition of terms</a:t>
            </a:r>
            <a:endParaRPr lang="en-US" dirty="0"/>
          </a:p>
        </p:txBody>
      </p:sp>
    </p:spTree>
    <p:extLst>
      <p:ext uri="{BB962C8B-B14F-4D97-AF65-F5344CB8AC3E}">
        <p14:creationId xmlns="" xmlns:p14="http://schemas.microsoft.com/office/powerpoint/2010/main" val="40282566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t>Definition</a:t>
            </a:r>
          </a:p>
          <a:p>
            <a:r>
              <a:rPr lang="en-US" dirty="0" smtClean="0"/>
              <a:t>Types of research</a:t>
            </a:r>
          </a:p>
          <a:p>
            <a:pPr lvl="1"/>
            <a:r>
              <a:rPr lang="en-US" dirty="0" smtClean="0"/>
              <a:t>Basic and applied</a:t>
            </a:r>
          </a:p>
          <a:p>
            <a:pPr lvl="1"/>
            <a:r>
              <a:rPr lang="en-US" dirty="0" smtClean="0"/>
              <a:t>Qualitative vs Quantitative</a:t>
            </a:r>
          </a:p>
          <a:p>
            <a:pPr lvl="1"/>
            <a:r>
              <a:rPr lang="en-US" dirty="0" smtClean="0"/>
              <a:t>Retrospective vs Prospective</a:t>
            </a:r>
          </a:p>
          <a:p>
            <a:pPr lvl="1"/>
            <a:r>
              <a:rPr lang="en-US" dirty="0" smtClean="0"/>
              <a:t>Longitudinal</a:t>
            </a:r>
          </a:p>
          <a:p>
            <a:r>
              <a:rPr lang="en-US" dirty="0" smtClean="0"/>
              <a:t>Concepts used ( data, sample, population)</a:t>
            </a:r>
          </a:p>
          <a:p>
            <a:r>
              <a:rPr lang="en-US" dirty="0" smtClean="0"/>
              <a:t>Research ethics</a:t>
            </a:r>
          </a:p>
          <a:p>
            <a:r>
              <a:rPr lang="en-US" dirty="0" smtClean="0"/>
              <a:t>Data collection tools</a:t>
            </a:r>
          </a:p>
          <a:p>
            <a:pPr lvl="1"/>
            <a:r>
              <a:rPr lang="en-US" dirty="0" smtClean="0"/>
              <a:t>Questionnaires</a:t>
            </a:r>
          </a:p>
          <a:p>
            <a:pPr lvl="1"/>
            <a:r>
              <a:rPr lang="en-US" dirty="0" smtClean="0"/>
              <a:t>Checklist</a:t>
            </a:r>
          </a:p>
          <a:p>
            <a:pPr lvl="1"/>
            <a:r>
              <a:rPr lang="en-US" dirty="0" smtClean="0"/>
              <a:t>Interview schedule</a:t>
            </a:r>
          </a:p>
          <a:p>
            <a:endParaRPr lang="en-US" dirty="0"/>
          </a:p>
        </p:txBody>
      </p:sp>
      <p:sp>
        <p:nvSpPr>
          <p:cNvPr id="2" name="Title 1"/>
          <p:cNvSpPr>
            <a:spLocks noGrp="1"/>
          </p:cNvSpPr>
          <p:nvPr>
            <p:ph type="title"/>
          </p:nvPr>
        </p:nvSpPr>
        <p:spPr/>
        <p:txBody>
          <a:bodyPr/>
          <a:lstStyle/>
          <a:p>
            <a:r>
              <a:rPr lang="en-US" dirty="0" smtClean="0"/>
              <a:t>Contents</a:t>
            </a:r>
            <a:endParaRPr lang="en-US" dirty="0"/>
          </a:p>
        </p:txBody>
      </p:sp>
    </p:spTree>
    <p:extLst>
      <p:ext uri="{BB962C8B-B14F-4D97-AF65-F5344CB8AC3E}">
        <p14:creationId xmlns="" xmlns:p14="http://schemas.microsoft.com/office/powerpoint/2010/main" val="8322952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5257800"/>
          </a:xfrm>
        </p:spPr>
        <p:txBody>
          <a:bodyPr>
            <a:normAutofit/>
          </a:bodyPr>
          <a:lstStyle/>
          <a:p>
            <a:r>
              <a:rPr lang="en-US" dirty="0" smtClean="0"/>
              <a:t>Ethics are moral principles that the researcher has to follow while conducting nursing research to ensure the rights and welfare of individuals, groups or community under investigation.</a:t>
            </a:r>
          </a:p>
          <a:p>
            <a:endParaRPr lang="en-US" dirty="0"/>
          </a:p>
          <a:p>
            <a:r>
              <a:rPr lang="en-US" dirty="0" smtClean="0"/>
              <a:t>Ethics are summarized in three points</a:t>
            </a:r>
          </a:p>
          <a:p>
            <a:pPr lvl="1"/>
            <a:r>
              <a:rPr lang="en-US" dirty="0" smtClean="0"/>
              <a:t>Justice </a:t>
            </a:r>
          </a:p>
          <a:p>
            <a:pPr lvl="1"/>
            <a:r>
              <a:rPr lang="en-US" dirty="0" smtClean="0"/>
              <a:t>Beneficence</a:t>
            </a:r>
          </a:p>
          <a:p>
            <a:pPr lvl="1"/>
            <a:r>
              <a:rPr lang="en-US" dirty="0" smtClean="0"/>
              <a:t>Respect for persons</a:t>
            </a:r>
            <a:endParaRPr lang="en-US" dirty="0"/>
          </a:p>
        </p:txBody>
      </p:sp>
      <p:sp>
        <p:nvSpPr>
          <p:cNvPr id="2" name="Title 1"/>
          <p:cNvSpPr>
            <a:spLocks noGrp="1"/>
          </p:cNvSpPr>
          <p:nvPr>
            <p:ph type="title"/>
          </p:nvPr>
        </p:nvSpPr>
        <p:spPr>
          <a:xfrm>
            <a:off x="457200" y="274638"/>
            <a:ext cx="8229600" cy="868362"/>
          </a:xfrm>
        </p:spPr>
        <p:txBody>
          <a:bodyPr/>
          <a:lstStyle/>
          <a:p>
            <a:r>
              <a:rPr lang="en-US" dirty="0" smtClean="0"/>
              <a:t>Research Ethics</a:t>
            </a:r>
            <a:endParaRPr lang="en-US" dirty="0"/>
          </a:p>
        </p:txBody>
      </p:sp>
    </p:spTree>
    <p:extLst>
      <p:ext uri="{BB962C8B-B14F-4D97-AF65-F5344CB8AC3E}">
        <p14:creationId xmlns="" xmlns:p14="http://schemas.microsoft.com/office/powerpoint/2010/main" val="11835544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830763"/>
          </a:xfrm>
        </p:spPr>
        <p:txBody>
          <a:bodyPr/>
          <a:lstStyle/>
          <a:p>
            <a:r>
              <a:rPr lang="en-US" dirty="0" smtClean="0"/>
              <a:t>The researcher ensures fair treatment and privacy of participants by;</a:t>
            </a:r>
          </a:p>
          <a:p>
            <a:pPr lvl="1"/>
            <a:r>
              <a:rPr lang="en-US" dirty="0" smtClean="0"/>
              <a:t>Anonymity of participants and confidentiality.</a:t>
            </a:r>
          </a:p>
          <a:p>
            <a:pPr lvl="1"/>
            <a:r>
              <a:rPr lang="en-US" dirty="0" smtClean="0"/>
              <a:t>Non prejudicial treatment of individuals who decline to participate in a study.</a:t>
            </a:r>
          </a:p>
          <a:p>
            <a:pPr lvl="1"/>
            <a:r>
              <a:rPr lang="en-US" dirty="0" smtClean="0"/>
              <a:t>Equal distribution of risk and benefits to all participants.</a:t>
            </a:r>
          </a:p>
          <a:p>
            <a:pPr lvl="1"/>
            <a:r>
              <a:rPr lang="en-US" dirty="0" smtClean="0"/>
              <a:t>Fair selection of study participants</a:t>
            </a:r>
            <a:endParaRPr lang="en-US" dirty="0"/>
          </a:p>
        </p:txBody>
      </p:sp>
      <p:sp>
        <p:nvSpPr>
          <p:cNvPr id="2" name="Title 1"/>
          <p:cNvSpPr>
            <a:spLocks noGrp="1"/>
          </p:cNvSpPr>
          <p:nvPr>
            <p:ph type="title"/>
          </p:nvPr>
        </p:nvSpPr>
        <p:spPr>
          <a:xfrm>
            <a:off x="457200" y="274638"/>
            <a:ext cx="8229600" cy="868362"/>
          </a:xfrm>
        </p:spPr>
        <p:txBody>
          <a:bodyPr/>
          <a:lstStyle/>
          <a:p>
            <a:r>
              <a:rPr lang="en-US" dirty="0" smtClean="0"/>
              <a:t>Justice</a:t>
            </a:r>
            <a:endParaRPr lang="en-US" dirty="0"/>
          </a:p>
        </p:txBody>
      </p:sp>
    </p:spTree>
    <p:extLst>
      <p:ext uri="{BB962C8B-B14F-4D97-AF65-F5344CB8AC3E}">
        <p14:creationId xmlns="" xmlns:p14="http://schemas.microsoft.com/office/powerpoint/2010/main" val="31422175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830763"/>
          </a:xfrm>
        </p:spPr>
        <p:txBody>
          <a:bodyPr/>
          <a:lstStyle/>
          <a:p>
            <a:r>
              <a:rPr lang="en-US" dirty="0" smtClean="0"/>
              <a:t>Ensure more benefit than risk</a:t>
            </a:r>
          </a:p>
          <a:p>
            <a:r>
              <a:rPr lang="en-US" dirty="0" smtClean="0"/>
              <a:t>Protect participants from any possible research related risk.</a:t>
            </a:r>
          </a:p>
          <a:p>
            <a:r>
              <a:rPr lang="en-US" dirty="0" smtClean="0"/>
              <a:t>Avoid undue influence</a:t>
            </a:r>
            <a:endParaRPr lang="en-US" dirty="0"/>
          </a:p>
        </p:txBody>
      </p:sp>
      <p:sp>
        <p:nvSpPr>
          <p:cNvPr id="2" name="Title 1"/>
          <p:cNvSpPr>
            <a:spLocks noGrp="1"/>
          </p:cNvSpPr>
          <p:nvPr>
            <p:ph type="title"/>
          </p:nvPr>
        </p:nvSpPr>
        <p:spPr>
          <a:xfrm>
            <a:off x="457200" y="274638"/>
            <a:ext cx="8229600" cy="944562"/>
          </a:xfrm>
        </p:spPr>
        <p:txBody>
          <a:bodyPr/>
          <a:lstStyle/>
          <a:p>
            <a:r>
              <a:rPr lang="en-US" dirty="0" smtClean="0"/>
              <a:t>Beneficence</a:t>
            </a:r>
            <a:endParaRPr lang="en-US" dirty="0"/>
          </a:p>
        </p:txBody>
      </p:sp>
    </p:spTree>
    <p:extLst>
      <p:ext uri="{BB962C8B-B14F-4D97-AF65-F5344CB8AC3E}">
        <p14:creationId xmlns="" xmlns:p14="http://schemas.microsoft.com/office/powerpoint/2010/main" val="18669236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Through informed consent</a:t>
            </a:r>
          </a:p>
          <a:p>
            <a:r>
              <a:rPr lang="en-US" dirty="0" smtClean="0"/>
              <a:t>Protection of vulnerable population</a:t>
            </a:r>
          </a:p>
          <a:p>
            <a:endParaRPr lang="en-US" dirty="0"/>
          </a:p>
        </p:txBody>
      </p:sp>
      <p:sp>
        <p:nvSpPr>
          <p:cNvPr id="2" name="Title 1"/>
          <p:cNvSpPr>
            <a:spLocks noGrp="1"/>
          </p:cNvSpPr>
          <p:nvPr>
            <p:ph type="title"/>
          </p:nvPr>
        </p:nvSpPr>
        <p:spPr/>
        <p:txBody>
          <a:bodyPr/>
          <a:lstStyle/>
          <a:p>
            <a:r>
              <a:rPr lang="en-US" dirty="0" smtClean="0"/>
              <a:t>Respect for persons</a:t>
            </a:r>
            <a:endParaRPr lang="en-US" dirty="0"/>
          </a:p>
        </p:txBody>
      </p:sp>
    </p:spTree>
    <p:extLst>
      <p:ext uri="{BB962C8B-B14F-4D97-AF65-F5344CB8AC3E}">
        <p14:creationId xmlns="" xmlns:p14="http://schemas.microsoft.com/office/powerpoint/2010/main" val="20327458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5105400"/>
          </a:xfrm>
        </p:spPr>
        <p:txBody>
          <a:bodyPr>
            <a:noAutofit/>
          </a:bodyPr>
          <a:lstStyle/>
          <a:p>
            <a:pPr lvl="1"/>
            <a:r>
              <a:rPr lang="en-US" sz="2500" dirty="0" smtClean="0"/>
              <a:t>Problem identification</a:t>
            </a:r>
          </a:p>
          <a:p>
            <a:pPr lvl="1"/>
            <a:r>
              <a:rPr lang="en-US" sz="2500" dirty="0" smtClean="0"/>
              <a:t>Determine Study Objectives</a:t>
            </a:r>
          </a:p>
          <a:p>
            <a:pPr lvl="1"/>
            <a:r>
              <a:rPr lang="en-US" sz="2500" dirty="0" smtClean="0"/>
              <a:t>Literature review</a:t>
            </a:r>
          </a:p>
          <a:p>
            <a:pPr lvl="1"/>
            <a:r>
              <a:rPr lang="en-US" sz="2500" dirty="0" smtClean="0"/>
              <a:t>Hypothesis/conceptual framework</a:t>
            </a:r>
          </a:p>
          <a:p>
            <a:pPr lvl="1"/>
            <a:r>
              <a:rPr lang="en-US" sz="2500" dirty="0" smtClean="0"/>
              <a:t>Select Research methodology</a:t>
            </a:r>
          </a:p>
          <a:p>
            <a:pPr lvl="1"/>
            <a:r>
              <a:rPr lang="en-US" sz="2500" dirty="0" smtClean="0"/>
              <a:t>Specify study population/ select sample</a:t>
            </a:r>
          </a:p>
          <a:p>
            <a:pPr lvl="1"/>
            <a:r>
              <a:rPr lang="en-US" sz="2500" dirty="0" smtClean="0"/>
              <a:t>Develop data capture tools</a:t>
            </a:r>
          </a:p>
          <a:p>
            <a:pPr lvl="1"/>
            <a:r>
              <a:rPr lang="en-US" sz="2500" dirty="0" smtClean="0"/>
              <a:t>Pilot/pretest tools</a:t>
            </a:r>
          </a:p>
          <a:p>
            <a:pPr lvl="1"/>
            <a:r>
              <a:rPr lang="en-US" sz="2500" dirty="0" smtClean="0"/>
              <a:t>Data collection</a:t>
            </a:r>
          </a:p>
          <a:p>
            <a:pPr lvl="1"/>
            <a:r>
              <a:rPr lang="en-US" sz="2500" dirty="0" smtClean="0"/>
              <a:t>Data analysis</a:t>
            </a:r>
          </a:p>
          <a:p>
            <a:pPr lvl="1"/>
            <a:r>
              <a:rPr lang="en-US" sz="2500" dirty="0" smtClean="0"/>
              <a:t>Report writing</a:t>
            </a:r>
          </a:p>
          <a:p>
            <a:pPr lvl="1"/>
            <a:r>
              <a:rPr lang="en-US" sz="2500" dirty="0" smtClean="0"/>
              <a:t>Evaluation</a:t>
            </a:r>
          </a:p>
        </p:txBody>
      </p:sp>
      <p:sp>
        <p:nvSpPr>
          <p:cNvPr id="2" name="Title 1"/>
          <p:cNvSpPr>
            <a:spLocks noGrp="1"/>
          </p:cNvSpPr>
          <p:nvPr>
            <p:ph type="title"/>
          </p:nvPr>
        </p:nvSpPr>
        <p:spPr>
          <a:xfrm>
            <a:off x="457200" y="274638"/>
            <a:ext cx="8229600" cy="868362"/>
          </a:xfrm>
        </p:spPr>
        <p:txBody>
          <a:bodyPr>
            <a:noAutofit/>
          </a:bodyPr>
          <a:lstStyle/>
          <a:p>
            <a:r>
              <a:rPr lang="en-US" sz="5400" dirty="0"/>
              <a:t>Research </a:t>
            </a:r>
            <a:r>
              <a:rPr lang="en-US" sz="5400" dirty="0" smtClean="0"/>
              <a:t>Process</a:t>
            </a:r>
            <a:endParaRPr lang="en-US" sz="5400" dirty="0"/>
          </a:p>
        </p:txBody>
      </p:sp>
    </p:spTree>
    <p:extLst>
      <p:ext uri="{BB962C8B-B14F-4D97-AF65-F5344CB8AC3E}">
        <p14:creationId xmlns="" xmlns:p14="http://schemas.microsoft.com/office/powerpoint/2010/main" val="26592053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idx="1"/>
          </p:nvPr>
        </p:nvSpPr>
        <p:spPr>
          <a:xfrm>
            <a:off x="448235" y="1766455"/>
            <a:ext cx="8238565" cy="4572000"/>
          </a:xfrm>
        </p:spPr>
        <p:txBody>
          <a:bodyPr>
            <a:normAutofit/>
          </a:bodyPr>
          <a:lstStyle/>
          <a:p>
            <a:pPr eaLnBrk="1" hangingPunct="1">
              <a:lnSpc>
                <a:spcPct val="90000"/>
              </a:lnSpc>
            </a:pPr>
            <a:r>
              <a:rPr lang="en-US" altLang="en-US" sz="3600" dirty="0" smtClean="0"/>
              <a:t>1. Selecting and defining the                               	problem in need of  investigation</a:t>
            </a:r>
          </a:p>
          <a:p>
            <a:pPr eaLnBrk="1" hangingPunct="1">
              <a:lnSpc>
                <a:spcPct val="90000"/>
              </a:lnSpc>
            </a:pPr>
            <a:r>
              <a:rPr lang="en-US" altLang="en-US" sz="3600" dirty="0" smtClean="0"/>
              <a:t>2.  Selecting a research design</a:t>
            </a:r>
          </a:p>
          <a:p>
            <a:pPr eaLnBrk="1" hangingPunct="1">
              <a:lnSpc>
                <a:spcPct val="90000"/>
              </a:lnSpc>
            </a:pPr>
            <a:r>
              <a:rPr lang="en-US" altLang="en-US" sz="3600" dirty="0" smtClean="0"/>
              <a:t>3.  Collecting data</a:t>
            </a:r>
          </a:p>
          <a:p>
            <a:pPr eaLnBrk="1" hangingPunct="1">
              <a:lnSpc>
                <a:spcPct val="90000"/>
              </a:lnSpc>
            </a:pPr>
            <a:r>
              <a:rPr lang="en-US" altLang="en-US" sz="3600" dirty="0" smtClean="0"/>
              <a:t>4.  Analyzing data</a:t>
            </a:r>
          </a:p>
          <a:p>
            <a:pPr eaLnBrk="1" hangingPunct="1">
              <a:lnSpc>
                <a:spcPct val="90000"/>
              </a:lnSpc>
            </a:pPr>
            <a:r>
              <a:rPr lang="en-US" altLang="en-US" sz="3600" smtClean="0"/>
              <a:t>5</a:t>
            </a:r>
            <a:r>
              <a:rPr lang="en-US" altLang="en-US" sz="3600" dirty="0" smtClean="0"/>
              <a:t>.  Utilizing the Findings</a:t>
            </a:r>
          </a:p>
          <a:p>
            <a:pPr eaLnBrk="1" hangingPunct="1">
              <a:lnSpc>
                <a:spcPct val="90000"/>
              </a:lnSpc>
            </a:pPr>
            <a:endParaRPr lang="en-US" altLang="en-US" sz="3600" dirty="0" smtClean="0"/>
          </a:p>
          <a:p>
            <a:pPr eaLnBrk="1" hangingPunct="1">
              <a:lnSpc>
                <a:spcPct val="90000"/>
              </a:lnSpc>
            </a:pPr>
            <a:endParaRPr lang="en-US" altLang="en-US" sz="3600" dirty="0" smtClean="0"/>
          </a:p>
        </p:txBody>
      </p:sp>
      <p:sp>
        <p:nvSpPr>
          <p:cNvPr id="38914" name="Rectangle 2"/>
          <p:cNvSpPr>
            <a:spLocks noGrp="1" noChangeArrowheads="1"/>
          </p:cNvSpPr>
          <p:nvPr>
            <p:ph type="title"/>
          </p:nvPr>
        </p:nvSpPr>
        <p:spPr>
          <a:xfrm>
            <a:off x="627530" y="415636"/>
            <a:ext cx="7773147" cy="976313"/>
          </a:xfrm>
        </p:spPr>
        <p:txBody>
          <a:bodyPr>
            <a:normAutofit fontScale="90000"/>
          </a:bodyPr>
          <a:lstStyle/>
          <a:p>
            <a:pPr eaLnBrk="1" hangingPunct="1"/>
            <a:r>
              <a:rPr lang="en-US" altLang="en-US" dirty="0" smtClean="0"/>
              <a:t>Major Phases in the Research Process</a:t>
            </a:r>
          </a:p>
        </p:txBody>
      </p:sp>
    </p:spTree>
    <p:extLst>
      <p:ext uri="{BB962C8B-B14F-4D97-AF65-F5344CB8AC3E}">
        <p14:creationId xmlns="" xmlns:p14="http://schemas.microsoft.com/office/powerpoint/2010/main" val="292605495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 first and most important step in research process, the most difficult and challenging. It requires time.</a:t>
            </a:r>
          </a:p>
          <a:p>
            <a:r>
              <a:rPr lang="en-US" dirty="0" smtClean="0"/>
              <a:t>Generally a broad area is selected then a broad topic is narrowed down to a specific one-sentence statement of the problem</a:t>
            </a:r>
            <a:endParaRPr lang="en-US" dirty="0"/>
          </a:p>
        </p:txBody>
      </p:sp>
      <p:sp>
        <p:nvSpPr>
          <p:cNvPr id="2" name="Title 1"/>
          <p:cNvSpPr>
            <a:spLocks noGrp="1"/>
          </p:cNvSpPr>
          <p:nvPr>
            <p:ph type="title"/>
          </p:nvPr>
        </p:nvSpPr>
        <p:spPr/>
        <p:txBody>
          <a:bodyPr/>
          <a:lstStyle/>
          <a:p>
            <a:r>
              <a:rPr lang="en-US" dirty="0" smtClean="0"/>
              <a:t>Problem Identification</a:t>
            </a:r>
            <a:endParaRPr lang="en-US" dirty="0"/>
          </a:p>
        </p:txBody>
      </p:sp>
    </p:spTree>
    <p:extLst>
      <p:ext uri="{BB962C8B-B14F-4D97-AF65-F5344CB8AC3E}">
        <p14:creationId xmlns="" xmlns:p14="http://schemas.microsoft.com/office/powerpoint/2010/main" val="13402133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t>Personal experiences</a:t>
            </a:r>
          </a:p>
          <a:p>
            <a:r>
              <a:rPr lang="en-US" dirty="0" smtClean="0"/>
              <a:t>Practical experience</a:t>
            </a:r>
          </a:p>
          <a:p>
            <a:r>
              <a:rPr lang="en-US" dirty="0" smtClean="0"/>
              <a:t>Literature review.</a:t>
            </a:r>
          </a:p>
          <a:p>
            <a:r>
              <a:rPr lang="en-US" dirty="0" smtClean="0"/>
              <a:t>Previous research (recommendations from past researches)</a:t>
            </a:r>
          </a:p>
          <a:p>
            <a:r>
              <a:rPr lang="en-US" dirty="0" smtClean="0"/>
              <a:t>Existing theories</a:t>
            </a:r>
          </a:p>
          <a:p>
            <a:r>
              <a:rPr lang="en-US" dirty="0" smtClean="0"/>
              <a:t>Consumer feedback</a:t>
            </a:r>
          </a:p>
          <a:p>
            <a:r>
              <a:rPr lang="en-US" dirty="0" smtClean="0"/>
              <a:t>Social issues </a:t>
            </a:r>
            <a:r>
              <a:rPr lang="en-US" dirty="0" err="1" smtClean="0"/>
              <a:t>eg</a:t>
            </a:r>
            <a:r>
              <a:rPr lang="en-US" dirty="0" smtClean="0"/>
              <a:t> HIV/AIDS, gender based violence.</a:t>
            </a:r>
          </a:p>
          <a:p>
            <a:r>
              <a:rPr lang="en-US" dirty="0" smtClean="0"/>
              <a:t>Brainstorming</a:t>
            </a:r>
          </a:p>
          <a:p>
            <a:r>
              <a:rPr lang="en-US" dirty="0" smtClean="0"/>
              <a:t>Consultation with experts.</a:t>
            </a:r>
          </a:p>
          <a:p>
            <a:endParaRPr lang="en-US" dirty="0"/>
          </a:p>
        </p:txBody>
      </p:sp>
      <p:sp>
        <p:nvSpPr>
          <p:cNvPr id="2" name="Title 1"/>
          <p:cNvSpPr>
            <a:spLocks noGrp="1"/>
          </p:cNvSpPr>
          <p:nvPr>
            <p:ph type="title"/>
          </p:nvPr>
        </p:nvSpPr>
        <p:spPr/>
        <p:txBody>
          <a:bodyPr>
            <a:normAutofit/>
          </a:bodyPr>
          <a:lstStyle/>
          <a:p>
            <a:r>
              <a:rPr lang="en-US" dirty="0" smtClean="0"/>
              <a:t>Sources of research Problems</a:t>
            </a:r>
            <a:endParaRPr lang="en-US" dirty="0"/>
          </a:p>
        </p:txBody>
      </p:sp>
    </p:spTree>
    <p:extLst>
      <p:ext uri="{BB962C8B-B14F-4D97-AF65-F5344CB8AC3E}">
        <p14:creationId xmlns="" xmlns:p14="http://schemas.microsoft.com/office/powerpoint/2010/main" val="9089023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F-Feasible (time, availability of subjects, resources, ethics)</a:t>
            </a:r>
          </a:p>
          <a:p>
            <a:r>
              <a:rPr lang="en-US" dirty="0" smtClean="0"/>
              <a:t>I-Interesting</a:t>
            </a:r>
          </a:p>
          <a:p>
            <a:r>
              <a:rPr lang="en-US" dirty="0" smtClean="0"/>
              <a:t>N-Novel (new)</a:t>
            </a:r>
          </a:p>
          <a:p>
            <a:r>
              <a:rPr lang="en-US" dirty="0" smtClean="0"/>
              <a:t>E-Ethical</a:t>
            </a:r>
          </a:p>
          <a:p>
            <a:r>
              <a:rPr lang="en-US" dirty="0" smtClean="0"/>
              <a:t>R-Relevant</a:t>
            </a:r>
          </a:p>
          <a:p>
            <a:r>
              <a:rPr lang="en-US" dirty="0" smtClean="0"/>
              <a:t>Researchable/solvable</a:t>
            </a:r>
          </a:p>
          <a:p>
            <a:r>
              <a:rPr lang="en-US" dirty="0" smtClean="0"/>
              <a:t>Current</a:t>
            </a:r>
            <a:endParaRPr lang="en-US" dirty="0"/>
          </a:p>
        </p:txBody>
      </p:sp>
      <p:sp>
        <p:nvSpPr>
          <p:cNvPr id="2" name="Title 1"/>
          <p:cNvSpPr>
            <a:spLocks noGrp="1"/>
          </p:cNvSpPr>
          <p:nvPr>
            <p:ph type="title"/>
          </p:nvPr>
        </p:nvSpPr>
        <p:spPr/>
        <p:txBody>
          <a:bodyPr>
            <a:normAutofit fontScale="90000"/>
          </a:bodyPr>
          <a:lstStyle/>
          <a:p>
            <a:r>
              <a:rPr lang="en-US" dirty="0" smtClean="0"/>
              <a:t>Criteria for selecting a good research problem</a:t>
            </a:r>
            <a:endParaRPr lang="en-US" dirty="0"/>
          </a:p>
        </p:txBody>
      </p:sp>
    </p:spTree>
    <p:extLst>
      <p:ext uri="{BB962C8B-B14F-4D97-AF65-F5344CB8AC3E}">
        <p14:creationId xmlns="" xmlns:p14="http://schemas.microsoft.com/office/powerpoint/2010/main" val="3955348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Complex and long process which include the following steps:-</a:t>
            </a:r>
          </a:p>
          <a:p>
            <a:pPr lvl="1"/>
            <a:r>
              <a:rPr lang="en-US" dirty="0" smtClean="0"/>
              <a:t>Selection of a research area. Begins with a broad topic </a:t>
            </a:r>
            <a:r>
              <a:rPr lang="en-US" dirty="0" err="1" smtClean="0"/>
              <a:t>e.g</a:t>
            </a:r>
            <a:r>
              <a:rPr lang="en-US" dirty="0" smtClean="0"/>
              <a:t> Hospital acquired infections.</a:t>
            </a:r>
          </a:p>
          <a:p>
            <a:pPr lvl="1"/>
            <a:r>
              <a:rPr lang="en-US" dirty="0" smtClean="0"/>
              <a:t>Review of literature and theories, this helps the researcher to know what has already been done. This helps further planning</a:t>
            </a:r>
          </a:p>
          <a:p>
            <a:pPr lvl="1"/>
            <a:r>
              <a:rPr lang="en-US" dirty="0" smtClean="0"/>
              <a:t>Delimiting the research topic: Researcher proceeds from broad to specific topic of research </a:t>
            </a:r>
            <a:r>
              <a:rPr lang="en-US" dirty="0" err="1" smtClean="0"/>
              <a:t>e.g</a:t>
            </a:r>
            <a:r>
              <a:rPr lang="en-US" dirty="0" smtClean="0"/>
              <a:t> the incidence of hospital acquired pneumonia.</a:t>
            </a:r>
          </a:p>
          <a:p>
            <a:pPr lvl="1"/>
            <a:endParaRPr lang="en-US" dirty="0"/>
          </a:p>
        </p:txBody>
      </p:sp>
      <p:sp>
        <p:nvSpPr>
          <p:cNvPr id="2" name="Title 1"/>
          <p:cNvSpPr>
            <a:spLocks noGrp="1"/>
          </p:cNvSpPr>
          <p:nvPr>
            <p:ph type="title"/>
          </p:nvPr>
        </p:nvSpPr>
        <p:spPr/>
        <p:txBody>
          <a:bodyPr>
            <a:normAutofit fontScale="90000"/>
          </a:bodyPr>
          <a:lstStyle/>
          <a:p>
            <a:r>
              <a:rPr lang="en-US" dirty="0" smtClean="0"/>
              <a:t>Formulating a research Problem</a:t>
            </a:r>
            <a:endParaRPr lang="en-US" dirty="0"/>
          </a:p>
        </p:txBody>
      </p:sp>
    </p:spTree>
    <p:extLst>
      <p:ext uri="{BB962C8B-B14F-4D97-AF65-F5344CB8AC3E}">
        <p14:creationId xmlns="" xmlns:p14="http://schemas.microsoft.com/office/powerpoint/2010/main" val="20156681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t>Research Process</a:t>
            </a:r>
          </a:p>
          <a:p>
            <a:pPr lvl="1"/>
            <a:r>
              <a:rPr lang="en-US" dirty="0" smtClean="0"/>
              <a:t>Problem identification</a:t>
            </a:r>
          </a:p>
          <a:p>
            <a:pPr lvl="1"/>
            <a:r>
              <a:rPr lang="en-US" dirty="0" smtClean="0"/>
              <a:t>Statement of the problem</a:t>
            </a:r>
          </a:p>
          <a:p>
            <a:pPr lvl="1"/>
            <a:r>
              <a:rPr lang="en-US" dirty="0" smtClean="0"/>
              <a:t>Hypothesis</a:t>
            </a:r>
          </a:p>
          <a:p>
            <a:pPr lvl="1"/>
            <a:r>
              <a:rPr lang="en-US" dirty="0" smtClean="0"/>
              <a:t>Justification</a:t>
            </a:r>
          </a:p>
          <a:p>
            <a:pPr lvl="1"/>
            <a:r>
              <a:rPr lang="en-US" dirty="0" smtClean="0"/>
              <a:t>Research methodology</a:t>
            </a:r>
          </a:p>
          <a:p>
            <a:pPr lvl="1"/>
            <a:r>
              <a:rPr lang="en-US" dirty="0" smtClean="0"/>
              <a:t>Pre-Testing</a:t>
            </a:r>
          </a:p>
          <a:p>
            <a:pPr lvl="1"/>
            <a:r>
              <a:rPr lang="en-US" dirty="0" smtClean="0"/>
              <a:t>Data collection</a:t>
            </a:r>
          </a:p>
          <a:p>
            <a:pPr lvl="1"/>
            <a:r>
              <a:rPr lang="en-US" dirty="0" smtClean="0"/>
              <a:t>Data analysis and interpretation</a:t>
            </a:r>
          </a:p>
          <a:p>
            <a:pPr lvl="1"/>
            <a:r>
              <a:rPr lang="en-US" dirty="0" smtClean="0"/>
              <a:t>Report writing</a:t>
            </a:r>
          </a:p>
          <a:p>
            <a:pPr lvl="1"/>
            <a:r>
              <a:rPr lang="en-US" dirty="0" smtClean="0"/>
              <a:t>Dissemination</a:t>
            </a:r>
          </a:p>
          <a:p>
            <a:pPr lvl="1"/>
            <a:r>
              <a:rPr lang="en-US" dirty="0" smtClean="0"/>
              <a:t>Implementation or recommendation</a:t>
            </a:r>
          </a:p>
          <a:p>
            <a:pPr lvl="1"/>
            <a:r>
              <a:rPr lang="en-US" dirty="0" smtClean="0"/>
              <a:t>Evaluation</a:t>
            </a:r>
          </a:p>
        </p:txBody>
      </p:sp>
      <p:sp>
        <p:nvSpPr>
          <p:cNvPr id="2" name="Title 1"/>
          <p:cNvSpPr>
            <a:spLocks noGrp="1"/>
          </p:cNvSpPr>
          <p:nvPr>
            <p:ph type="title"/>
          </p:nvPr>
        </p:nvSpPr>
        <p:spPr/>
        <p:txBody>
          <a:bodyPr/>
          <a:lstStyle/>
          <a:p>
            <a:r>
              <a:rPr lang="en-US" dirty="0" smtClean="0"/>
              <a:t>Content</a:t>
            </a:r>
            <a:endParaRPr lang="en-US" dirty="0"/>
          </a:p>
        </p:txBody>
      </p:sp>
    </p:spTree>
    <p:extLst>
      <p:ext uri="{BB962C8B-B14F-4D97-AF65-F5344CB8AC3E}">
        <p14:creationId xmlns="" xmlns:p14="http://schemas.microsoft.com/office/powerpoint/2010/main" val="30240149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1"/>
            <a:r>
              <a:rPr lang="en-US" dirty="0" smtClean="0"/>
              <a:t>Evaluating the research problem; Researcher evaluates the research problem for feasibility, substantive, methodological and ethical dimension.</a:t>
            </a:r>
          </a:p>
          <a:p>
            <a:pPr lvl="1"/>
            <a:r>
              <a:rPr lang="en-US" dirty="0" smtClean="0"/>
              <a:t>Formulating the final statement of the research problem; A statement of the problem is formulated keeping in mind the basic components of research problem. </a:t>
            </a:r>
            <a:r>
              <a:rPr lang="en-US" dirty="0" err="1" smtClean="0"/>
              <a:t>E.g</a:t>
            </a:r>
            <a:r>
              <a:rPr lang="en-US" dirty="0" smtClean="0"/>
              <a:t> A descriptive study on incidence of ventilator associated pneumonia among patients on mechanical ventilator admitted in ICU at JOOTRH.</a:t>
            </a:r>
            <a:endParaRPr lang="en-US" dirty="0"/>
          </a:p>
        </p:txBody>
      </p:sp>
      <p:sp>
        <p:nvSpPr>
          <p:cNvPr id="2" name="Title 1"/>
          <p:cNvSpPr>
            <a:spLocks noGrp="1"/>
          </p:cNvSpPr>
          <p:nvPr>
            <p:ph type="title"/>
          </p:nvPr>
        </p:nvSpPr>
        <p:spPr/>
        <p:txBody>
          <a:bodyPr>
            <a:normAutofit fontScale="90000"/>
          </a:bodyPr>
          <a:lstStyle/>
          <a:p>
            <a:r>
              <a:rPr lang="en-US" dirty="0" smtClean="0"/>
              <a:t>Formulating a research problem</a:t>
            </a:r>
            <a:endParaRPr lang="en-US" dirty="0"/>
          </a:p>
        </p:txBody>
      </p:sp>
    </p:spTree>
    <p:extLst>
      <p:ext uri="{BB962C8B-B14F-4D97-AF65-F5344CB8AC3E}">
        <p14:creationId xmlns="" xmlns:p14="http://schemas.microsoft.com/office/powerpoint/2010/main" val="5828185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 clearly defined objective enlighten the way a researcher has to proceed.</a:t>
            </a:r>
          </a:p>
          <a:p>
            <a:r>
              <a:rPr lang="en-US" dirty="0" smtClean="0"/>
              <a:t>A research objective is a clear, concise, declarative statement which provides direction to investigate the variables. It focuses on the way to measure the variables under study.</a:t>
            </a:r>
            <a:endParaRPr lang="en-US" dirty="0"/>
          </a:p>
        </p:txBody>
      </p:sp>
      <p:sp>
        <p:nvSpPr>
          <p:cNvPr id="2" name="Title 1"/>
          <p:cNvSpPr>
            <a:spLocks noGrp="1"/>
          </p:cNvSpPr>
          <p:nvPr>
            <p:ph type="title"/>
          </p:nvPr>
        </p:nvSpPr>
        <p:spPr/>
        <p:txBody>
          <a:bodyPr>
            <a:normAutofit fontScale="90000"/>
          </a:bodyPr>
          <a:lstStyle/>
          <a:p>
            <a:r>
              <a:rPr lang="en-US" dirty="0" smtClean="0"/>
              <a:t>Formulating research Objectives</a:t>
            </a:r>
            <a:endParaRPr lang="en-US" dirty="0"/>
          </a:p>
        </p:txBody>
      </p:sp>
    </p:spTree>
    <p:extLst>
      <p:ext uri="{BB962C8B-B14F-4D97-AF65-F5344CB8AC3E}">
        <p14:creationId xmlns="" xmlns:p14="http://schemas.microsoft.com/office/powerpoint/2010/main" val="5462909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S-Specific</a:t>
            </a:r>
          </a:p>
          <a:p>
            <a:r>
              <a:rPr lang="en-US" dirty="0" smtClean="0"/>
              <a:t>M-Measurable</a:t>
            </a:r>
          </a:p>
          <a:p>
            <a:r>
              <a:rPr lang="en-US" dirty="0" smtClean="0"/>
              <a:t>A-Attainable</a:t>
            </a:r>
          </a:p>
          <a:p>
            <a:r>
              <a:rPr lang="en-US" dirty="0" smtClean="0"/>
              <a:t>R-Realistic</a:t>
            </a:r>
          </a:p>
          <a:p>
            <a:r>
              <a:rPr lang="en-US" dirty="0" smtClean="0"/>
              <a:t>T-Time-bound</a:t>
            </a:r>
          </a:p>
          <a:p>
            <a:r>
              <a:rPr lang="en-US" dirty="0" smtClean="0"/>
              <a:t>Relevant</a:t>
            </a:r>
          </a:p>
          <a:p>
            <a:r>
              <a:rPr lang="en-US" dirty="0" smtClean="0"/>
              <a:t>Feasible</a:t>
            </a:r>
          </a:p>
          <a:p>
            <a:r>
              <a:rPr lang="en-US" dirty="0" smtClean="0"/>
              <a:t>Logical</a:t>
            </a:r>
          </a:p>
          <a:p>
            <a:r>
              <a:rPr lang="en-US" dirty="0" smtClean="0"/>
              <a:t>Observable</a:t>
            </a:r>
          </a:p>
          <a:p>
            <a:endParaRPr lang="en-US" dirty="0"/>
          </a:p>
        </p:txBody>
      </p:sp>
      <p:sp>
        <p:nvSpPr>
          <p:cNvPr id="2" name="Title 1"/>
          <p:cNvSpPr>
            <a:spLocks noGrp="1"/>
          </p:cNvSpPr>
          <p:nvPr>
            <p:ph type="title"/>
          </p:nvPr>
        </p:nvSpPr>
        <p:spPr/>
        <p:txBody>
          <a:bodyPr>
            <a:normAutofit fontScale="90000"/>
          </a:bodyPr>
          <a:lstStyle/>
          <a:p>
            <a:r>
              <a:rPr lang="en-US" dirty="0" smtClean="0"/>
              <a:t>Characteristics of research Objectives</a:t>
            </a:r>
            <a:endParaRPr lang="en-US" dirty="0"/>
          </a:p>
        </p:txBody>
      </p:sp>
    </p:spTree>
    <p:extLst>
      <p:ext uri="{BB962C8B-B14F-4D97-AF65-F5344CB8AC3E}">
        <p14:creationId xmlns="" xmlns:p14="http://schemas.microsoft.com/office/powerpoint/2010/main" val="26451171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Focus, helps researcher remain focused on goals of the study.</a:t>
            </a:r>
          </a:p>
          <a:p>
            <a:r>
              <a:rPr lang="en-US" dirty="0" smtClean="0"/>
              <a:t>Avoid collection and collation of irrelevant data</a:t>
            </a:r>
          </a:p>
          <a:p>
            <a:r>
              <a:rPr lang="en-US" dirty="0" smtClean="0"/>
              <a:t>Organize the study in clearly defined parts or phases</a:t>
            </a:r>
          </a:p>
          <a:p>
            <a:r>
              <a:rPr lang="en-US" dirty="0" smtClean="0"/>
              <a:t>Directions, </a:t>
            </a:r>
            <a:r>
              <a:rPr lang="en-US" dirty="0" err="1" smtClean="0"/>
              <a:t>ie</a:t>
            </a:r>
            <a:r>
              <a:rPr lang="en-US" dirty="0" smtClean="0"/>
              <a:t> helps in formulating the right methodology.</a:t>
            </a:r>
            <a:endParaRPr lang="en-US" dirty="0"/>
          </a:p>
        </p:txBody>
      </p:sp>
      <p:sp>
        <p:nvSpPr>
          <p:cNvPr id="2" name="Title 1"/>
          <p:cNvSpPr>
            <a:spLocks noGrp="1"/>
          </p:cNvSpPr>
          <p:nvPr>
            <p:ph type="title"/>
          </p:nvPr>
        </p:nvSpPr>
        <p:spPr/>
        <p:txBody>
          <a:bodyPr>
            <a:normAutofit fontScale="90000"/>
          </a:bodyPr>
          <a:lstStyle/>
          <a:p>
            <a:r>
              <a:rPr lang="en-US" dirty="0" smtClean="0"/>
              <a:t>Importance of research Objectives</a:t>
            </a:r>
            <a:endParaRPr lang="en-US" dirty="0"/>
          </a:p>
        </p:txBody>
      </p:sp>
    </p:spTree>
    <p:extLst>
      <p:ext uri="{BB962C8B-B14F-4D97-AF65-F5344CB8AC3E}">
        <p14:creationId xmlns="" xmlns:p14="http://schemas.microsoft.com/office/powerpoint/2010/main" val="41267578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General Objectives; Are broad goals to be achieved in general terms. They are usually less in number.</a:t>
            </a:r>
          </a:p>
          <a:p>
            <a:r>
              <a:rPr lang="en-US" dirty="0" smtClean="0"/>
              <a:t>Specific objectives; </a:t>
            </a:r>
          </a:p>
          <a:p>
            <a:pPr lvl="1"/>
            <a:r>
              <a:rPr lang="en-US" dirty="0" smtClean="0"/>
              <a:t>Are for short term and narrow in focus.</a:t>
            </a:r>
          </a:p>
          <a:p>
            <a:pPr lvl="1"/>
            <a:r>
              <a:rPr lang="en-US" dirty="0" smtClean="0"/>
              <a:t>Brocken down from general objectives.</a:t>
            </a:r>
          </a:p>
          <a:p>
            <a:pPr lvl="1"/>
            <a:r>
              <a:rPr lang="en-US" dirty="0" smtClean="0"/>
              <a:t>Helps achieve the broad/ general objective.</a:t>
            </a:r>
          </a:p>
          <a:p>
            <a:pPr lvl="1"/>
            <a:r>
              <a:rPr lang="en-US" dirty="0" smtClean="0"/>
              <a:t>Are more in number.</a:t>
            </a:r>
          </a:p>
          <a:p>
            <a:pPr lvl="1"/>
            <a:r>
              <a:rPr lang="en-US" dirty="0" smtClean="0"/>
              <a:t>Should specify what will be done why and where</a:t>
            </a:r>
            <a:endParaRPr lang="en-US" dirty="0"/>
          </a:p>
        </p:txBody>
      </p:sp>
      <p:sp>
        <p:nvSpPr>
          <p:cNvPr id="2" name="Title 1"/>
          <p:cNvSpPr>
            <a:spLocks noGrp="1"/>
          </p:cNvSpPr>
          <p:nvPr>
            <p:ph type="title"/>
          </p:nvPr>
        </p:nvSpPr>
        <p:spPr/>
        <p:txBody>
          <a:bodyPr/>
          <a:lstStyle/>
          <a:p>
            <a:r>
              <a:rPr lang="en-US" dirty="0" smtClean="0"/>
              <a:t>Types of Objectives</a:t>
            </a:r>
            <a:endParaRPr lang="en-US" dirty="0"/>
          </a:p>
        </p:txBody>
      </p:sp>
    </p:spTree>
    <p:extLst>
      <p:ext uri="{BB962C8B-B14F-4D97-AF65-F5344CB8AC3E}">
        <p14:creationId xmlns="" xmlns:p14="http://schemas.microsoft.com/office/powerpoint/2010/main" val="38682320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5105400"/>
          </a:xfrm>
        </p:spPr>
        <p:txBody>
          <a:bodyPr/>
          <a:lstStyle/>
          <a:p>
            <a:r>
              <a:rPr lang="en-US" dirty="0" smtClean="0"/>
              <a:t>Should be brief and concise.</a:t>
            </a:r>
          </a:p>
          <a:p>
            <a:r>
              <a:rPr lang="en-US" dirty="0" smtClean="0"/>
              <a:t>Should cover different aspects of the problem and their contributing factors in a coherent and logical sequence.</a:t>
            </a:r>
          </a:p>
          <a:p>
            <a:r>
              <a:rPr lang="en-US" dirty="0" smtClean="0"/>
              <a:t>Clearly phrased in operational terms, specifying exactly what researcher is going to do, where and for what purpose.</a:t>
            </a:r>
          </a:p>
          <a:p>
            <a:r>
              <a:rPr lang="en-US" dirty="0" smtClean="0"/>
              <a:t>They use action verbs that are specific enough to be evaluated.</a:t>
            </a:r>
            <a:endParaRPr lang="en-US" dirty="0"/>
          </a:p>
        </p:txBody>
      </p:sp>
      <p:sp>
        <p:nvSpPr>
          <p:cNvPr id="2" name="Title 1"/>
          <p:cNvSpPr>
            <a:spLocks noGrp="1"/>
          </p:cNvSpPr>
          <p:nvPr>
            <p:ph type="title"/>
          </p:nvPr>
        </p:nvSpPr>
        <p:spPr>
          <a:xfrm>
            <a:off x="457200" y="274638"/>
            <a:ext cx="8229600" cy="1020762"/>
          </a:xfrm>
        </p:spPr>
        <p:txBody>
          <a:bodyPr/>
          <a:lstStyle/>
          <a:p>
            <a:r>
              <a:rPr lang="en-US" dirty="0" smtClean="0"/>
              <a:t>Methods of Stating Objectives</a:t>
            </a:r>
            <a:endParaRPr lang="en-US" dirty="0"/>
          </a:p>
        </p:txBody>
      </p:sp>
    </p:spTree>
    <p:extLst>
      <p:ext uri="{BB962C8B-B14F-4D97-AF65-F5344CB8AC3E}">
        <p14:creationId xmlns="" xmlns:p14="http://schemas.microsoft.com/office/powerpoint/2010/main" val="268728892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smtClean="0"/>
              <a:t>A hypothesis is a formal tentative statement of the expected relationship between two or more variables under study.</a:t>
            </a:r>
          </a:p>
          <a:p>
            <a:r>
              <a:rPr lang="en-US" dirty="0" smtClean="0"/>
              <a:t>A hypothesis helps to translate the research problem and objectives into a clear explanation or prediction of the expected results of the study.</a:t>
            </a:r>
          </a:p>
          <a:p>
            <a:r>
              <a:rPr lang="en-US" dirty="0" smtClean="0"/>
              <a:t>A clearly stated hypothesis includes the variables to be manipulated or measured, identifies the population to be examined, and indicates the proposed outcome for the study.</a:t>
            </a:r>
          </a:p>
          <a:p>
            <a:r>
              <a:rPr lang="en-US" dirty="0" smtClean="0"/>
              <a:t>They are not useful in qualitative design, descriptive and explorative designs.</a:t>
            </a:r>
            <a:endParaRPr lang="en-US" dirty="0"/>
          </a:p>
        </p:txBody>
      </p:sp>
      <p:sp>
        <p:nvSpPr>
          <p:cNvPr id="2" name="Title 1"/>
          <p:cNvSpPr>
            <a:spLocks noGrp="1"/>
          </p:cNvSpPr>
          <p:nvPr>
            <p:ph type="title"/>
          </p:nvPr>
        </p:nvSpPr>
        <p:spPr/>
        <p:txBody>
          <a:bodyPr/>
          <a:lstStyle/>
          <a:p>
            <a:r>
              <a:rPr lang="en-US" dirty="0" smtClean="0"/>
              <a:t>Hypothesis and Assumptions</a:t>
            </a:r>
            <a:endParaRPr lang="en-US" dirty="0"/>
          </a:p>
        </p:txBody>
      </p:sp>
    </p:spTree>
    <p:extLst>
      <p:ext uri="{BB962C8B-B14F-4D97-AF65-F5344CB8AC3E}">
        <p14:creationId xmlns="" xmlns:p14="http://schemas.microsoft.com/office/powerpoint/2010/main" val="239781321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Simple and complex hypotheses</a:t>
            </a:r>
          </a:p>
          <a:p>
            <a:pPr lvl="1"/>
            <a:r>
              <a:rPr lang="en-US" dirty="0" smtClean="0"/>
              <a:t>Simple focuses on two variables</a:t>
            </a:r>
          </a:p>
          <a:p>
            <a:pPr lvl="1"/>
            <a:r>
              <a:rPr lang="en-US" dirty="0" smtClean="0"/>
              <a:t>Complex focuses on more than two variables.</a:t>
            </a:r>
          </a:p>
          <a:p>
            <a:r>
              <a:rPr lang="en-US" dirty="0" smtClean="0"/>
              <a:t>Associative and causal hypotheses</a:t>
            </a:r>
          </a:p>
          <a:p>
            <a:pPr lvl="1"/>
            <a:r>
              <a:rPr lang="en-US" dirty="0" smtClean="0"/>
              <a:t>Associative focuses on variables that occur naturally</a:t>
            </a:r>
          </a:p>
          <a:p>
            <a:pPr lvl="1"/>
            <a:r>
              <a:rPr lang="en-US" dirty="0" smtClean="0"/>
              <a:t>Causal predicts the cause and effect relationship between two or more dependent and independent variables in experimental studies.</a:t>
            </a:r>
          </a:p>
          <a:p>
            <a:r>
              <a:rPr lang="en-US" dirty="0" smtClean="0"/>
              <a:t>Directional and non directional</a:t>
            </a:r>
          </a:p>
          <a:p>
            <a:pPr lvl="2"/>
            <a:r>
              <a:rPr lang="en-US" dirty="0" smtClean="0"/>
              <a:t> Directional focuses on direction </a:t>
            </a:r>
            <a:r>
              <a:rPr lang="en-US" dirty="0" err="1" smtClean="0"/>
              <a:t>e.g</a:t>
            </a:r>
            <a:r>
              <a:rPr lang="en-US" dirty="0" smtClean="0"/>
              <a:t> positive, negative</a:t>
            </a:r>
          </a:p>
          <a:p>
            <a:pPr lvl="2"/>
            <a:r>
              <a:rPr lang="en-US" dirty="0" smtClean="0"/>
              <a:t>Does not focus on direction</a:t>
            </a:r>
            <a:endParaRPr lang="en-US" dirty="0"/>
          </a:p>
        </p:txBody>
      </p:sp>
      <p:sp>
        <p:nvSpPr>
          <p:cNvPr id="2" name="Title 1"/>
          <p:cNvSpPr>
            <a:spLocks noGrp="1"/>
          </p:cNvSpPr>
          <p:nvPr>
            <p:ph type="title"/>
          </p:nvPr>
        </p:nvSpPr>
        <p:spPr/>
        <p:txBody>
          <a:bodyPr/>
          <a:lstStyle/>
          <a:p>
            <a:r>
              <a:rPr lang="en-US" dirty="0" smtClean="0"/>
              <a:t>Types of hypotheses</a:t>
            </a:r>
            <a:endParaRPr lang="en-US" dirty="0"/>
          </a:p>
        </p:txBody>
      </p:sp>
    </p:spTree>
    <p:extLst>
      <p:ext uri="{BB962C8B-B14F-4D97-AF65-F5344CB8AC3E}">
        <p14:creationId xmlns="" xmlns:p14="http://schemas.microsoft.com/office/powerpoint/2010/main" val="10115018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Null and research hypotheses</a:t>
            </a:r>
          </a:p>
          <a:p>
            <a:pPr lvl="1"/>
            <a:r>
              <a:rPr lang="en-US" dirty="0" smtClean="0"/>
              <a:t>Null hypotheses (HO); Also called statistical hypotheses is used for statistical testing and interpretation of statistical outcomes.</a:t>
            </a:r>
          </a:p>
          <a:p>
            <a:pPr lvl="1"/>
            <a:r>
              <a:rPr lang="en-US" dirty="0" smtClean="0"/>
              <a:t>It states the existence of no relationship between the independent and dependent variables</a:t>
            </a:r>
          </a:p>
          <a:p>
            <a:r>
              <a:rPr lang="en-US" dirty="0" smtClean="0"/>
              <a:t>Research hypotheses; Also known as alternative hypotheses</a:t>
            </a:r>
          </a:p>
          <a:p>
            <a:pPr lvl="1"/>
            <a:r>
              <a:rPr lang="en-US" dirty="0" smtClean="0"/>
              <a:t>It states the existence of a relationship between two or more variables.</a:t>
            </a:r>
            <a:endParaRPr lang="en-US" dirty="0"/>
          </a:p>
        </p:txBody>
      </p:sp>
      <p:sp>
        <p:nvSpPr>
          <p:cNvPr id="2" name="Title 1"/>
          <p:cNvSpPr>
            <a:spLocks noGrp="1"/>
          </p:cNvSpPr>
          <p:nvPr>
            <p:ph type="title"/>
          </p:nvPr>
        </p:nvSpPr>
        <p:spPr/>
        <p:txBody>
          <a:bodyPr/>
          <a:lstStyle/>
          <a:p>
            <a:r>
              <a:rPr lang="en-US" dirty="0" smtClean="0"/>
              <a:t>Types of hypotheses</a:t>
            </a:r>
            <a:endParaRPr lang="en-US" dirty="0"/>
          </a:p>
        </p:txBody>
      </p:sp>
    </p:spTree>
    <p:extLst>
      <p:ext uri="{BB962C8B-B14F-4D97-AF65-F5344CB8AC3E}">
        <p14:creationId xmlns="" xmlns:p14="http://schemas.microsoft.com/office/powerpoint/2010/main" val="35962731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 description and analysis of the literature relevant to a particular topic.</a:t>
            </a:r>
          </a:p>
          <a:p>
            <a:r>
              <a:rPr lang="en-US" dirty="0" smtClean="0"/>
              <a:t>It provides an overview of what work has already been done, which questions are already answered, what methodology was used and prevailing hypothesis and theories</a:t>
            </a:r>
            <a:endParaRPr lang="en-US" dirty="0"/>
          </a:p>
        </p:txBody>
      </p:sp>
      <p:sp>
        <p:nvSpPr>
          <p:cNvPr id="2" name="Title 1"/>
          <p:cNvSpPr>
            <a:spLocks noGrp="1"/>
          </p:cNvSpPr>
          <p:nvPr>
            <p:ph type="title"/>
          </p:nvPr>
        </p:nvSpPr>
        <p:spPr/>
        <p:txBody>
          <a:bodyPr/>
          <a:lstStyle/>
          <a:p>
            <a:r>
              <a:rPr lang="en-US" smtClean="0"/>
              <a:t>Literature review</a:t>
            </a:r>
            <a:endParaRPr lang="en-US"/>
          </a:p>
        </p:txBody>
      </p:sp>
    </p:spTree>
    <p:extLst>
      <p:ext uri="{BB962C8B-B14F-4D97-AF65-F5344CB8AC3E}">
        <p14:creationId xmlns="" xmlns:p14="http://schemas.microsoft.com/office/powerpoint/2010/main" val="1178872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906963"/>
          </a:xfrm>
        </p:spPr>
        <p:txBody>
          <a:bodyPr>
            <a:normAutofit/>
          </a:bodyPr>
          <a:lstStyle/>
          <a:p>
            <a:r>
              <a:rPr lang="en-US" dirty="0" smtClean="0"/>
              <a:t>Nursing research refers to the use of systematic, controlled, empirical and critical investigation in attempting to discover or confirm facts that relate to specific problem or question about the practice of nursing. (Walls and </a:t>
            </a:r>
            <a:r>
              <a:rPr lang="en-US" dirty="0" err="1" smtClean="0"/>
              <a:t>Bausell</a:t>
            </a:r>
            <a:r>
              <a:rPr lang="en-US" dirty="0" smtClean="0"/>
              <a:t>, 1981)</a:t>
            </a:r>
          </a:p>
          <a:p>
            <a:r>
              <a:rPr lang="en-US" dirty="0" smtClean="0"/>
              <a:t>Nursing research is a systematic search for knowledge about issues of importance to nursing. (</a:t>
            </a:r>
            <a:r>
              <a:rPr lang="en-US" dirty="0" err="1" smtClean="0"/>
              <a:t>Polit</a:t>
            </a:r>
            <a:r>
              <a:rPr lang="en-US" dirty="0" smtClean="0"/>
              <a:t> and </a:t>
            </a:r>
            <a:r>
              <a:rPr lang="en-US" dirty="0" err="1" smtClean="0"/>
              <a:t>Hungler</a:t>
            </a:r>
            <a:r>
              <a:rPr lang="en-US" dirty="0" smtClean="0"/>
              <a:t>, 2001)</a:t>
            </a:r>
            <a:endParaRPr lang="en-US" dirty="0"/>
          </a:p>
        </p:txBody>
      </p:sp>
      <p:sp>
        <p:nvSpPr>
          <p:cNvPr id="2" name="Title 1"/>
          <p:cNvSpPr>
            <a:spLocks noGrp="1"/>
          </p:cNvSpPr>
          <p:nvPr>
            <p:ph type="title"/>
          </p:nvPr>
        </p:nvSpPr>
        <p:spPr>
          <a:xfrm>
            <a:off x="457200" y="274638"/>
            <a:ext cx="8229600" cy="868362"/>
          </a:xfrm>
        </p:spPr>
        <p:txBody>
          <a:bodyPr/>
          <a:lstStyle/>
          <a:p>
            <a:r>
              <a:rPr lang="en-US" dirty="0" smtClean="0"/>
              <a:t>Introduction</a:t>
            </a:r>
            <a:endParaRPr lang="en-US" dirty="0"/>
          </a:p>
        </p:txBody>
      </p:sp>
    </p:spTree>
    <p:extLst>
      <p:ext uri="{BB962C8B-B14F-4D97-AF65-F5344CB8AC3E}">
        <p14:creationId xmlns="" xmlns:p14="http://schemas.microsoft.com/office/powerpoint/2010/main" val="341180528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dirty="0" smtClean="0"/>
              <a:t>Helps identify research topic and develop or refine a research question.</a:t>
            </a:r>
          </a:p>
          <a:p>
            <a:r>
              <a:rPr lang="en-US" dirty="0" smtClean="0"/>
              <a:t>Orientation of what is known and what is unknown</a:t>
            </a:r>
          </a:p>
          <a:p>
            <a:r>
              <a:rPr lang="en-US" dirty="0" smtClean="0"/>
              <a:t>Determines any gaps/inconsistencies in a body of knowledge.</a:t>
            </a:r>
          </a:p>
          <a:p>
            <a:r>
              <a:rPr lang="en-US" dirty="0" smtClean="0"/>
              <a:t>Provides evidence that a selected research problem is of importance.</a:t>
            </a:r>
          </a:p>
          <a:p>
            <a:r>
              <a:rPr lang="en-US" dirty="0" smtClean="0"/>
              <a:t>Discovers unanswered questions about subjects/concepts.</a:t>
            </a:r>
          </a:p>
          <a:p>
            <a:r>
              <a:rPr lang="en-US" dirty="0" smtClean="0"/>
              <a:t>Development of hypothesis to be tested.</a:t>
            </a:r>
          </a:p>
          <a:p>
            <a:r>
              <a:rPr lang="en-US" dirty="0" smtClean="0"/>
              <a:t>Helps in planning methodology of the present study.</a:t>
            </a:r>
          </a:p>
          <a:p>
            <a:r>
              <a:rPr lang="en-US" dirty="0" smtClean="0"/>
              <a:t>Helps develop research instruments.</a:t>
            </a:r>
            <a:endParaRPr lang="en-US" dirty="0"/>
          </a:p>
        </p:txBody>
      </p:sp>
      <p:sp>
        <p:nvSpPr>
          <p:cNvPr id="3" name="Title 2"/>
          <p:cNvSpPr>
            <a:spLocks noGrp="1"/>
          </p:cNvSpPr>
          <p:nvPr>
            <p:ph type="title"/>
          </p:nvPr>
        </p:nvSpPr>
        <p:spPr/>
        <p:txBody>
          <a:bodyPr/>
          <a:lstStyle/>
          <a:p>
            <a:r>
              <a:rPr lang="en-US" dirty="0" smtClean="0"/>
              <a:t>Importance of Literature review</a:t>
            </a:r>
            <a:endParaRPr lang="en-US" dirty="0"/>
          </a:p>
        </p:txBody>
      </p:sp>
    </p:spTree>
    <p:extLst>
      <p:ext uri="{BB962C8B-B14F-4D97-AF65-F5344CB8AC3E}">
        <p14:creationId xmlns="" xmlns:p14="http://schemas.microsoft.com/office/powerpoint/2010/main" val="308918433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Traditional/ narrative literature review</a:t>
            </a:r>
          </a:p>
          <a:p>
            <a:r>
              <a:rPr lang="en-US" dirty="0" smtClean="0"/>
              <a:t>Systemic literature review</a:t>
            </a:r>
          </a:p>
          <a:p>
            <a:r>
              <a:rPr lang="en-US" dirty="0" smtClean="0"/>
              <a:t>Meta analysis-Statistical look at many studies</a:t>
            </a:r>
          </a:p>
          <a:p>
            <a:r>
              <a:rPr lang="en-US" dirty="0" smtClean="0"/>
              <a:t>Meta-synthesis-non statistical</a:t>
            </a:r>
            <a:endParaRPr lang="en-US" dirty="0"/>
          </a:p>
        </p:txBody>
      </p:sp>
      <p:sp>
        <p:nvSpPr>
          <p:cNvPr id="3" name="Title 2"/>
          <p:cNvSpPr>
            <a:spLocks noGrp="1"/>
          </p:cNvSpPr>
          <p:nvPr>
            <p:ph type="title"/>
          </p:nvPr>
        </p:nvSpPr>
        <p:spPr/>
        <p:txBody>
          <a:bodyPr/>
          <a:lstStyle/>
          <a:p>
            <a:r>
              <a:rPr lang="en-US" dirty="0" smtClean="0"/>
              <a:t>Types of Literature review</a:t>
            </a:r>
            <a:endParaRPr lang="en-US" dirty="0"/>
          </a:p>
        </p:txBody>
      </p:sp>
    </p:spTree>
    <p:extLst>
      <p:ext uri="{BB962C8B-B14F-4D97-AF65-F5344CB8AC3E}">
        <p14:creationId xmlns="" xmlns:p14="http://schemas.microsoft.com/office/powerpoint/2010/main" val="255296367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Understand the concept of research problem and identify key search terms.</a:t>
            </a:r>
          </a:p>
          <a:p>
            <a:r>
              <a:rPr lang="en-US" dirty="0" smtClean="0"/>
              <a:t>Identify relevant sources.</a:t>
            </a:r>
          </a:p>
          <a:p>
            <a:r>
              <a:rPr lang="en-US" dirty="0" smtClean="0"/>
              <a:t>Searching the literature</a:t>
            </a:r>
          </a:p>
          <a:p>
            <a:r>
              <a:rPr lang="en-US" dirty="0" smtClean="0"/>
              <a:t>Analysing  and synthesizing the literature (PQRS preview, question, read, summarize)</a:t>
            </a:r>
          </a:p>
          <a:p>
            <a:r>
              <a:rPr lang="en-US" dirty="0" smtClean="0"/>
              <a:t>Write the literature review.-Should contain an introduction, Body, and conclusion</a:t>
            </a:r>
            <a:endParaRPr lang="en-US" dirty="0"/>
          </a:p>
        </p:txBody>
      </p:sp>
      <p:sp>
        <p:nvSpPr>
          <p:cNvPr id="3" name="Title 2"/>
          <p:cNvSpPr>
            <a:spLocks noGrp="1"/>
          </p:cNvSpPr>
          <p:nvPr>
            <p:ph type="title"/>
          </p:nvPr>
        </p:nvSpPr>
        <p:spPr/>
        <p:txBody>
          <a:bodyPr/>
          <a:lstStyle/>
          <a:p>
            <a:r>
              <a:rPr lang="en-US" dirty="0" smtClean="0"/>
              <a:t>Steps in Literature review</a:t>
            </a:r>
            <a:endParaRPr lang="en-US" dirty="0"/>
          </a:p>
        </p:txBody>
      </p:sp>
    </p:spTree>
    <p:extLst>
      <p:ext uri="{BB962C8B-B14F-4D97-AF65-F5344CB8AC3E}">
        <p14:creationId xmlns="" xmlns:p14="http://schemas.microsoft.com/office/powerpoint/2010/main" val="264358500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 master plan specifying the methods and procedures for collecting and analysing the needed information in a research study.</a:t>
            </a:r>
          </a:p>
          <a:p>
            <a:r>
              <a:rPr lang="en-US" dirty="0" smtClean="0"/>
              <a:t> A plan of how, when, and where data are to be collected and </a:t>
            </a:r>
            <a:r>
              <a:rPr lang="en-US" dirty="0" err="1" smtClean="0"/>
              <a:t>analysed</a:t>
            </a:r>
            <a:r>
              <a:rPr lang="en-US" dirty="0" smtClean="0"/>
              <a:t>.</a:t>
            </a:r>
            <a:endParaRPr lang="en-US" dirty="0"/>
          </a:p>
        </p:txBody>
      </p:sp>
      <p:sp>
        <p:nvSpPr>
          <p:cNvPr id="3" name="Title 2"/>
          <p:cNvSpPr>
            <a:spLocks noGrp="1"/>
          </p:cNvSpPr>
          <p:nvPr>
            <p:ph type="title"/>
          </p:nvPr>
        </p:nvSpPr>
        <p:spPr/>
        <p:txBody>
          <a:bodyPr/>
          <a:lstStyle/>
          <a:p>
            <a:r>
              <a:rPr lang="en-US" dirty="0" smtClean="0"/>
              <a:t>Research Methods/Designs</a:t>
            </a:r>
            <a:endParaRPr lang="en-US" dirty="0"/>
          </a:p>
        </p:txBody>
      </p:sp>
    </p:spTree>
    <p:extLst>
      <p:ext uri="{BB962C8B-B14F-4D97-AF65-F5344CB8AC3E}">
        <p14:creationId xmlns="" xmlns:p14="http://schemas.microsoft.com/office/powerpoint/2010/main" val="340643273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Approach</a:t>
            </a:r>
          </a:p>
          <a:p>
            <a:r>
              <a:rPr lang="en-US" dirty="0" smtClean="0"/>
              <a:t>Population, sample, Sampling technique</a:t>
            </a:r>
          </a:p>
          <a:p>
            <a:r>
              <a:rPr lang="en-US" dirty="0" smtClean="0"/>
              <a:t>The time, place and sources of data collection</a:t>
            </a:r>
          </a:p>
          <a:p>
            <a:r>
              <a:rPr lang="en-US" dirty="0" smtClean="0"/>
              <a:t>Tools and methods of data collection</a:t>
            </a:r>
          </a:p>
          <a:p>
            <a:r>
              <a:rPr lang="en-US" dirty="0" smtClean="0"/>
              <a:t>Methods of Data analysis</a:t>
            </a:r>
            <a:endParaRPr lang="en-US" dirty="0"/>
          </a:p>
        </p:txBody>
      </p:sp>
      <p:sp>
        <p:nvSpPr>
          <p:cNvPr id="3" name="Title 2"/>
          <p:cNvSpPr>
            <a:spLocks noGrp="1"/>
          </p:cNvSpPr>
          <p:nvPr>
            <p:ph type="title"/>
          </p:nvPr>
        </p:nvSpPr>
        <p:spPr/>
        <p:txBody>
          <a:bodyPr/>
          <a:lstStyle/>
          <a:p>
            <a:r>
              <a:rPr lang="en-US" dirty="0" smtClean="0"/>
              <a:t>Elements Of research Design</a:t>
            </a:r>
            <a:endParaRPr lang="en-US" dirty="0"/>
          </a:p>
        </p:txBody>
      </p:sp>
    </p:spTree>
    <p:extLst>
      <p:ext uri="{BB962C8B-B14F-4D97-AF65-F5344CB8AC3E}">
        <p14:creationId xmlns="" xmlns:p14="http://schemas.microsoft.com/office/powerpoint/2010/main" val="322400008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Nature of the research problem</a:t>
            </a:r>
          </a:p>
          <a:p>
            <a:r>
              <a:rPr lang="en-US" dirty="0" smtClean="0"/>
              <a:t>Purpose of the study</a:t>
            </a:r>
          </a:p>
          <a:p>
            <a:r>
              <a:rPr lang="en-US" dirty="0" smtClean="0"/>
              <a:t>Researchers knowledge and experience</a:t>
            </a:r>
          </a:p>
          <a:p>
            <a:r>
              <a:rPr lang="en-US" dirty="0" smtClean="0"/>
              <a:t>Researchers interest and motivation</a:t>
            </a:r>
          </a:p>
          <a:p>
            <a:r>
              <a:rPr lang="en-US" dirty="0" smtClean="0"/>
              <a:t>Research ethics and principles</a:t>
            </a:r>
          </a:p>
          <a:p>
            <a:r>
              <a:rPr lang="en-US" dirty="0" smtClean="0"/>
              <a:t>Subject participation</a:t>
            </a:r>
          </a:p>
          <a:p>
            <a:r>
              <a:rPr lang="en-US" dirty="0" smtClean="0"/>
              <a:t>Resources</a:t>
            </a:r>
          </a:p>
          <a:p>
            <a:r>
              <a:rPr lang="en-US" dirty="0" smtClean="0"/>
              <a:t>Time</a:t>
            </a:r>
          </a:p>
          <a:p>
            <a:r>
              <a:rPr lang="en-US" dirty="0" smtClean="0"/>
              <a:t>Possible control on extraneous variables</a:t>
            </a:r>
          </a:p>
          <a:p>
            <a:r>
              <a:rPr lang="en-US" dirty="0" smtClean="0"/>
              <a:t>Users of the study findings.</a:t>
            </a:r>
            <a:endParaRPr lang="en-US" dirty="0"/>
          </a:p>
        </p:txBody>
      </p:sp>
      <p:sp>
        <p:nvSpPr>
          <p:cNvPr id="3" name="Title 2"/>
          <p:cNvSpPr>
            <a:spLocks noGrp="1"/>
          </p:cNvSpPr>
          <p:nvPr>
            <p:ph type="title"/>
          </p:nvPr>
        </p:nvSpPr>
        <p:spPr/>
        <p:txBody>
          <a:bodyPr>
            <a:normAutofit fontScale="90000"/>
          </a:bodyPr>
          <a:lstStyle/>
          <a:p>
            <a:r>
              <a:rPr lang="en-US" dirty="0" smtClean="0"/>
              <a:t>Factors affecting selection of a study design</a:t>
            </a:r>
            <a:endParaRPr lang="en-US" dirty="0"/>
          </a:p>
        </p:txBody>
      </p:sp>
    </p:spTree>
    <p:extLst>
      <p:ext uri="{BB962C8B-B14F-4D97-AF65-F5344CB8AC3E}">
        <p14:creationId xmlns="" xmlns:p14="http://schemas.microsoft.com/office/powerpoint/2010/main" val="360912144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There are several ways of classifying study designs, the simplest is;</a:t>
            </a:r>
          </a:p>
          <a:p>
            <a:pPr lvl="1"/>
            <a:endParaRPr lang="en-US" dirty="0"/>
          </a:p>
          <a:p>
            <a:pPr lvl="1"/>
            <a:r>
              <a:rPr lang="en-US" dirty="0" smtClean="0"/>
              <a:t>Quantitative research designs</a:t>
            </a:r>
          </a:p>
          <a:p>
            <a:pPr lvl="1"/>
            <a:endParaRPr lang="en-US" dirty="0"/>
          </a:p>
          <a:p>
            <a:pPr lvl="1"/>
            <a:r>
              <a:rPr lang="en-US" dirty="0" smtClean="0"/>
              <a:t>Qualitative research designs</a:t>
            </a:r>
          </a:p>
          <a:p>
            <a:pPr lvl="1"/>
            <a:endParaRPr lang="en-US" dirty="0"/>
          </a:p>
          <a:p>
            <a:pPr lvl="1"/>
            <a:r>
              <a:rPr lang="en-US" dirty="0" smtClean="0"/>
              <a:t>Mixed methods (triangulation)</a:t>
            </a:r>
            <a:endParaRPr lang="en-US" dirty="0"/>
          </a:p>
        </p:txBody>
      </p:sp>
      <p:sp>
        <p:nvSpPr>
          <p:cNvPr id="3" name="Title 2"/>
          <p:cNvSpPr>
            <a:spLocks noGrp="1"/>
          </p:cNvSpPr>
          <p:nvPr>
            <p:ph type="title"/>
          </p:nvPr>
        </p:nvSpPr>
        <p:spPr/>
        <p:txBody>
          <a:bodyPr/>
          <a:lstStyle/>
          <a:p>
            <a:r>
              <a:rPr lang="en-US" dirty="0" smtClean="0"/>
              <a:t>Types Of Research Design</a:t>
            </a:r>
            <a:endParaRPr lang="en-US" dirty="0"/>
          </a:p>
        </p:txBody>
      </p:sp>
    </p:spTree>
    <p:extLst>
      <p:ext uri="{BB962C8B-B14F-4D97-AF65-F5344CB8AC3E}">
        <p14:creationId xmlns="" xmlns:p14="http://schemas.microsoft.com/office/powerpoint/2010/main" val="27325971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dirty="0" smtClean="0"/>
              <a:t>Experimental designs</a:t>
            </a:r>
          </a:p>
          <a:p>
            <a:pPr lvl="1"/>
            <a:r>
              <a:rPr lang="en-US" dirty="0" smtClean="0"/>
              <a:t>True experimental design</a:t>
            </a:r>
          </a:p>
          <a:p>
            <a:pPr lvl="1"/>
            <a:r>
              <a:rPr lang="en-US" dirty="0" smtClean="0"/>
              <a:t>Quasi experimental design</a:t>
            </a:r>
          </a:p>
          <a:p>
            <a:pPr lvl="1"/>
            <a:r>
              <a:rPr lang="en-US" dirty="0" smtClean="0"/>
              <a:t>Pre-experimental design</a:t>
            </a:r>
          </a:p>
          <a:p>
            <a:r>
              <a:rPr lang="en-US" dirty="0" smtClean="0"/>
              <a:t>Non-Experimental research designs.</a:t>
            </a:r>
          </a:p>
          <a:p>
            <a:pPr lvl="1"/>
            <a:r>
              <a:rPr lang="en-US" dirty="0" smtClean="0"/>
              <a:t>Descriptive design</a:t>
            </a:r>
          </a:p>
          <a:p>
            <a:pPr lvl="1"/>
            <a:r>
              <a:rPr lang="en-US" dirty="0" smtClean="0"/>
              <a:t>Correlational designs</a:t>
            </a:r>
          </a:p>
          <a:p>
            <a:pPr lvl="2"/>
            <a:r>
              <a:rPr lang="en-US" dirty="0" smtClean="0"/>
              <a:t>Prospective</a:t>
            </a:r>
          </a:p>
          <a:p>
            <a:pPr lvl="2"/>
            <a:r>
              <a:rPr lang="en-US" dirty="0" smtClean="0"/>
              <a:t>Retrospective</a:t>
            </a:r>
          </a:p>
          <a:p>
            <a:pPr lvl="1"/>
            <a:r>
              <a:rPr lang="en-US" dirty="0" smtClean="0"/>
              <a:t>Developmental design</a:t>
            </a:r>
          </a:p>
          <a:p>
            <a:pPr lvl="2"/>
            <a:r>
              <a:rPr lang="en-US" dirty="0" smtClean="0"/>
              <a:t>Cross-sectional design</a:t>
            </a:r>
          </a:p>
          <a:p>
            <a:pPr lvl="2"/>
            <a:r>
              <a:rPr lang="en-US" dirty="0" smtClean="0"/>
              <a:t>Longitudinal design</a:t>
            </a:r>
          </a:p>
          <a:p>
            <a:pPr lvl="1"/>
            <a:r>
              <a:rPr lang="en-US" dirty="0" smtClean="0"/>
              <a:t>Epidemiological Designs</a:t>
            </a:r>
          </a:p>
          <a:p>
            <a:pPr lvl="2"/>
            <a:r>
              <a:rPr lang="en-US" dirty="0" smtClean="0"/>
              <a:t>Case-control</a:t>
            </a:r>
          </a:p>
          <a:p>
            <a:pPr lvl="2"/>
            <a:r>
              <a:rPr lang="en-US" dirty="0" smtClean="0"/>
              <a:t>Cohort studies</a:t>
            </a:r>
          </a:p>
          <a:p>
            <a:r>
              <a:rPr lang="en-US" dirty="0" smtClean="0"/>
              <a:t>Operational research</a:t>
            </a:r>
            <a:endParaRPr lang="en-US" dirty="0"/>
          </a:p>
        </p:txBody>
      </p:sp>
      <p:sp>
        <p:nvSpPr>
          <p:cNvPr id="3" name="Title 2"/>
          <p:cNvSpPr>
            <a:spLocks noGrp="1"/>
          </p:cNvSpPr>
          <p:nvPr>
            <p:ph type="title"/>
          </p:nvPr>
        </p:nvSpPr>
        <p:spPr/>
        <p:txBody>
          <a:bodyPr/>
          <a:lstStyle/>
          <a:p>
            <a:r>
              <a:rPr lang="en-US" dirty="0" smtClean="0"/>
              <a:t>Types of </a:t>
            </a:r>
            <a:r>
              <a:rPr lang="en-US" smtClean="0"/>
              <a:t>Quantiatative</a:t>
            </a:r>
            <a:r>
              <a:rPr lang="en-US" dirty="0" smtClean="0"/>
              <a:t> designs</a:t>
            </a:r>
            <a:endParaRPr lang="en-US" dirty="0"/>
          </a:p>
        </p:txBody>
      </p:sp>
    </p:spTree>
    <p:extLst>
      <p:ext uri="{BB962C8B-B14F-4D97-AF65-F5344CB8AC3E}">
        <p14:creationId xmlns="" xmlns:p14="http://schemas.microsoft.com/office/powerpoint/2010/main" val="394855212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995672"/>
          </a:xfrm>
        </p:spPr>
        <p:txBody>
          <a:bodyPr/>
          <a:lstStyle/>
          <a:p>
            <a:r>
              <a:rPr lang="en-US" dirty="0" smtClean="0"/>
              <a:t>The researcher observes phenomena as they occur naturally and no external variables are introduced.</a:t>
            </a:r>
          </a:p>
          <a:p>
            <a:endParaRPr lang="en-US" dirty="0"/>
          </a:p>
          <a:p>
            <a:r>
              <a:rPr lang="en-US" dirty="0" smtClean="0"/>
              <a:t>Results lead to formation of hypothesis</a:t>
            </a:r>
          </a:p>
          <a:p>
            <a:r>
              <a:rPr lang="en-US" dirty="0" smtClean="0"/>
              <a:t>Data is usually collected by use of questionnaires, interviews, observations, literature reviews and critical-incidence technique</a:t>
            </a:r>
            <a:endParaRPr lang="en-US" dirty="0"/>
          </a:p>
        </p:txBody>
      </p:sp>
      <p:sp>
        <p:nvSpPr>
          <p:cNvPr id="3" name="Title 2"/>
          <p:cNvSpPr>
            <a:spLocks noGrp="1"/>
          </p:cNvSpPr>
          <p:nvPr>
            <p:ph type="title"/>
          </p:nvPr>
        </p:nvSpPr>
        <p:spPr/>
        <p:txBody>
          <a:bodyPr/>
          <a:lstStyle/>
          <a:p>
            <a:r>
              <a:rPr lang="en-US" dirty="0" smtClean="0"/>
              <a:t>Non-Experimental designs</a:t>
            </a:r>
            <a:endParaRPr lang="en-US" dirty="0"/>
          </a:p>
        </p:txBody>
      </p:sp>
    </p:spTree>
    <p:extLst>
      <p:ext uri="{BB962C8B-B14F-4D97-AF65-F5344CB8AC3E}">
        <p14:creationId xmlns="" xmlns:p14="http://schemas.microsoft.com/office/powerpoint/2010/main" val="271770013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Features</a:t>
            </a:r>
          </a:p>
          <a:p>
            <a:pPr lvl="1"/>
            <a:r>
              <a:rPr lang="en-US" dirty="0" smtClean="0"/>
              <a:t>Used to observe, document and describe features as they occur naturally</a:t>
            </a:r>
          </a:p>
          <a:p>
            <a:pPr lvl="1"/>
            <a:r>
              <a:rPr lang="en-US" dirty="0" smtClean="0"/>
              <a:t>Used to gain more information about a particular subject.</a:t>
            </a:r>
          </a:p>
          <a:p>
            <a:pPr lvl="1"/>
            <a:r>
              <a:rPr lang="en-US" dirty="0" smtClean="0"/>
              <a:t>Do not involve manipulation of variables</a:t>
            </a:r>
          </a:p>
          <a:p>
            <a:pPr lvl="1"/>
            <a:r>
              <a:rPr lang="en-US" dirty="0" smtClean="0"/>
              <a:t>Used to develop theories, identify problems with current practice, justify current practice.</a:t>
            </a:r>
          </a:p>
          <a:p>
            <a:pPr lvl="1"/>
            <a:r>
              <a:rPr lang="en-US" dirty="0" smtClean="0"/>
              <a:t>Bias is prevented through operational definitions, large sample size, random sampling, formal data collection and valid/reliable research tools.</a:t>
            </a:r>
            <a:endParaRPr lang="en-US" dirty="0"/>
          </a:p>
        </p:txBody>
      </p:sp>
      <p:sp>
        <p:nvSpPr>
          <p:cNvPr id="3" name="Title 2"/>
          <p:cNvSpPr>
            <a:spLocks noGrp="1"/>
          </p:cNvSpPr>
          <p:nvPr>
            <p:ph type="title"/>
          </p:nvPr>
        </p:nvSpPr>
        <p:spPr/>
        <p:txBody>
          <a:bodyPr/>
          <a:lstStyle/>
          <a:p>
            <a:r>
              <a:rPr lang="en-US" dirty="0" smtClean="0"/>
              <a:t>Descriptive Study design</a:t>
            </a:r>
            <a:endParaRPr lang="en-US" dirty="0"/>
          </a:p>
        </p:txBody>
      </p:sp>
    </p:spTree>
    <p:extLst>
      <p:ext uri="{BB962C8B-B14F-4D97-AF65-F5344CB8AC3E}">
        <p14:creationId xmlns="" xmlns:p14="http://schemas.microsoft.com/office/powerpoint/2010/main" val="2579330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5181600"/>
          </a:xfrm>
        </p:spPr>
        <p:txBody>
          <a:bodyPr>
            <a:normAutofit fontScale="77500" lnSpcReduction="20000"/>
          </a:bodyPr>
          <a:lstStyle/>
          <a:p>
            <a:r>
              <a:rPr lang="en-US" dirty="0"/>
              <a:t>To discover new knowledge (new facts</a:t>
            </a:r>
            <a:r>
              <a:rPr lang="en-US" dirty="0" smtClean="0"/>
              <a:t>, interpretations </a:t>
            </a:r>
            <a:r>
              <a:rPr lang="en-US" dirty="0"/>
              <a:t>and practical applications)</a:t>
            </a:r>
          </a:p>
          <a:p>
            <a:r>
              <a:rPr lang="en-US" dirty="0" smtClean="0"/>
              <a:t>To </a:t>
            </a:r>
            <a:r>
              <a:rPr lang="en-US" dirty="0"/>
              <a:t>describe a phenomena e.g. in terms </a:t>
            </a:r>
            <a:r>
              <a:rPr lang="en-US" dirty="0" smtClean="0"/>
              <a:t>of person</a:t>
            </a:r>
            <a:r>
              <a:rPr lang="en-US" dirty="0"/>
              <a:t>, place and time</a:t>
            </a:r>
          </a:p>
          <a:p>
            <a:r>
              <a:rPr lang="en-US" dirty="0" smtClean="0"/>
              <a:t>To </a:t>
            </a:r>
            <a:r>
              <a:rPr lang="en-US" dirty="0"/>
              <a:t>enable prediction (ability to estimate </a:t>
            </a:r>
            <a:r>
              <a:rPr lang="en-US" dirty="0" smtClean="0"/>
              <a:t>a phenomena</a:t>
            </a:r>
            <a:r>
              <a:rPr lang="en-US" dirty="0"/>
              <a:t>)</a:t>
            </a:r>
          </a:p>
          <a:p>
            <a:r>
              <a:rPr lang="en-US" dirty="0" smtClean="0"/>
              <a:t>To </a:t>
            </a:r>
            <a:r>
              <a:rPr lang="en-US" dirty="0"/>
              <a:t>enable control (ability to regulate </a:t>
            </a:r>
            <a:r>
              <a:rPr lang="en-US" dirty="0" smtClean="0"/>
              <a:t>a phenomena </a:t>
            </a:r>
            <a:r>
              <a:rPr lang="en-US" dirty="0"/>
              <a:t>under study</a:t>
            </a:r>
            <a:r>
              <a:rPr lang="en-US" dirty="0" smtClean="0"/>
              <a:t>)</a:t>
            </a:r>
          </a:p>
          <a:p>
            <a:r>
              <a:rPr lang="en-US" dirty="0"/>
              <a:t>To enable explanations of phenomena </a:t>
            </a:r>
            <a:r>
              <a:rPr lang="en-US" dirty="0" smtClean="0"/>
              <a:t>which involves </a:t>
            </a:r>
            <a:r>
              <a:rPr lang="en-US" dirty="0"/>
              <a:t>accurate observations and </a:t>
            </a:r>
            <a:r>
              <a:rPr lang="en-US" dirty="0" smtClean="0"/>
              <a:t>measurement of </a:t>
            </a:r>
            <a:r>
              <a:rPr lang="en-US" dirty="0"/>
              <a:t>a given phenomena (description, prediction </a:t>
            </a:r>
            <a:r>
              <a:rPr lang="en-US" dirty="0" smtClean="0"/>
              <a:t>of occurrence </a:t>
            </a:r>
            <a:r>
              <a:rPr lang="en-US" dirty="0"/>
              <a:t>and observation of factors that </a:t>
            </a:r>
            <a:r>
              <a:rPr lang="en-US" dirty="0" smtClean="0"/>
              <a:t>causes the </a:t>
            </a:r>
            <a:r>
              <a:rPr lang="en-US" dirty="0"/>
              <a:t>occurrence with certainty and accuracy)</a:t>
            </a:r>
          </a:p>
          <a:p>
            <a:r>
              <a:rPr lang="en-US" dirty="0" smtClean="0"/>
              <a:t>To </a:t>
            </a:r>
            <a:r>
              <a:rPr lang="en-US" dirty="0"/>
              <a:t>enable theory development which </a:t>
            </a:r>
            <a:r>
              <a:rPr lang="en-US" dirty="0" smtClean="0"/>
              <a:t>involves formulating </a:t>
            </a:r>
            <a:r>
              <a:rPr lang="en-US" dirty="0"/>
              <a:t>concepts, laws, and </a:t>
            </a:r>
            <a:r>
              <a:rPr lang="en-US" dirty="0" smtClean="0"/>
              <a:t>generalizations about </a:t>
            </a:r>
            <a:r>
              <a:rPr lang="en-US" dirty="0"/>
              <a:t>a given </a:t>
            </a:r>
            <a:r>
              <a:rPr lang="en-US" dirty="0" smtClean="0"/>
              <a:t>phenomena</a:t>
            </a:r>
            <a:endParaRPr lang="en-US" dirty="0"/>
          </a:p>
          <a:p>
            <a:r>
              <a:rPr lang="en-US" dirty="0" smtClean="0"/>
              <a:t>To </a:t>
            </a:r>
            <a:r>
              <a:rPr lang="en-US" dirty="0"/>
              <a:t>confirm or validate existing theories </a:t>
            </a:r>
            <a:r>
              <a:rPr lang="en-US" dirty="0" smtClean="0"/>
              <a:t>or sometimes </a:t>
            </a:r>
            <a:r>
              <a:rPr lang="en-US" dirty="0"/>
              <a:t>referred to falsification of theory</a:t>
            </a:r>
          </a:p>
        </p:txBody>
      </p:sp>
      <p:sp>
        <p:nvSpPr>
          <p:cNvPr id="2" name="Title 1"/>
          <p:cNvSpPr>
            <a:spLocks noGrp="1"/>
          </p:cNvSpPr>
          <p:nvPr>
            <p:ph type="title"/>
          </p:nvPr>
        </p:nvSpPr>
        <p:spPr>
          <a:xfrm>
            <a:off x="457200" y="274638"/>
            <a:ext cx="8229600" cy="944562"/>
          </a:xfrm>
        </p:spPr>
        <p:txBody>
          <a:bodyPr/>
          <a:lstStyle/>
          <a:p>
            <a:r>
              <a:rPr lang="en-US" dirty="0" smtClean="0"/>
              <a:t>Purpose Of Research</a:t>
            </a:r>
            <a:endParaRPr lang="en-US" dirty="0"/>
          </a:p>
        </p:txBody>
      </p:sp>
    </p:spTree>
    <p:extLst>
      <p:ext uri="{BB962C8B-B14F-4D97-AF65-F5344CB8AC3E}">
        <p14:creationId xmlns="" xmlns:p14="http://schemas.microsoft.com/office/powerpoint/2010/main" val="98963555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Examines relationship between two or more variables.</a:t>
            </a:r>
            <a:endParaRPr lang="en-US" dirty="0"/>
          </a:p>
          <a:p>
            <a:r>
              <a:rPr lang="en-US" dirty="0" smtClean="0"/>
              <a:t>Main Features:</a:t>
            </a:r>
          </a:p>
          <a:p>
            <a:pPr lvl="1"/>
            <a:r>
              <a:rPr lang="en-US" dirty="0" smtClean="0"/>
              <a:t>Observes how a change in one variable affects other variables</a:t>
            </a:r>
          </a:p>
          <a:p>
            <a:pPr lvl="1"/>
            <a:r>
              <a:rPr lang="en-US" dirty="0" smtClean="0"/>
              <a:t>Magnitude and direction of relationship of dependent and independent variables is measured by using the correlation coefficient statistical measure (-1, 0, +1)</a:t>
            </a:r>
          </a:p>
        </p:txBody>
      </p:sp>
      <p:sp>
        <p:nvSpPr>
          <p:cNvPr id="3" name="Title 2"/>
          <p:cNvSpPr>
            <a:spLocks noGrp="1"/>
          </p:cNvSpPr>
          <p:nvPr>
            <p:ph type="title"/>
          </p:nvPr>
        </p:nvSpPr>
        <p:spPr/>
        <p:txBody>
          <a:bodyPr/>
          <a:lstStyle/>
          <a:p>
            <a:r>
              <a:rPr lang="en-US" dirty="0" smtClean="0"/>
              <a:t>Correlation Design</a:t>
            </a:r>
            <a:endParaRPr lang="en-US" dirty="0"/>
          </a:p>
        </p:txBody>
      </p:sp>
    </p:spTree>
    <p:extLst>
      <p:ext uri="{BB962C8B-B14F-4D97-AF65-F5344CB8AC3E}">
        <p14:creationId xmlns="" xmlns:p14="http://schemas.microsoft.com/office/powerpoint/2010/main" val="24528327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Prospective research designs</a:t>
            </a:r>
          </a:p>
          <a:p>
            <a:r>
              <a:rPr lang="en-US" dirty="0" smtClean="0"/>
              <a:t>Retrospective research design</a:t>
            </a:r>
          </a:p>
          <a:p>
            <a:r>
              <a:rPr lang="en-US" dirty="0" err="1" smtClean="0"/>
              <a:t>Ambispective</a:t>
            </a:r>
            <a:r>
              <a:rPr lang="en-US" dirty="0" smtClean="0"/>
              <a:t> research design (Both)</a:t>
            </a:r>
            <a:endParaRPr lang="en-US" dirty="0"/>
          </a:p>
        </p:txBody>
      </p:sp>
      <p:sp>
        <p:nvSpPr>
          <p:cNvPr id="3" name="Title 2"/>
          <p:cNvSpPr>
            <a:spLocks noGrp="1"/>
          </p:cNvSpPr>
          <p:nvPr>
            <p:ph type="title"/>
          </p:nvPr>
        </p:nvSpPr>
        <p:spPr/>
        <p:txBody>
          <a:bodyPr/>
          <a:lstStyle/>
          <a:p>
            <a:r>
              <a:rPr lang="en-US" dirty="0" smtClean="0"/>
              <a:t>Types Of Correlational studies</a:t>
            </a:r>
            <a:endParaRPr lang="en-US" dirty="0"/>
          </a:p>
        </p:txBody>
      </p:sp>
    </p:spTree>
    <p:extLst>
      <p:ext uri="{BB962C8B-B14F-4D97-AF65-F5344CB8AC3E}">
        <p14:creationId xmlns="" xmlns:p14="http://schemas.microsoft.com/office/powerpoint/2010/main" val="286190442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Examines phenomena in reference to time.</a:t>
            </a:r>
          </a:p>
          <a:p>
            <a:r>
              <a:rPr lang="en-US" dirty="0" smtClean="0"/>
              <a:t>Used together with other study designs.</a:t>
            </a:r>
          </a:p>
          <a:p>
            <a:r>
              <a:rPr lang="en-US" dirty="0" smtClean="0"/>
              <a:t>Types;</a:t>
            </a:r>
          </a:p>
          <a:p>
            <a:pPr lvl="1"/>
            <a:r>
              <a:rPr lang="en-US" dirty="0" smtClean="0"/>
              <a:t>Cross-sectional design</a:t>
            </a:r>
          </a:p>
          <a:p>
            <a:pPr lvl="1"/>
            <a:r>
              <a:rPr lang="en-US" dirty="0" smtClean="0"/>
              <a:t>Longitudinal design</a:t>
            </a:r>
          </a:p>
          <a:p>
            <a:pPr lvl="2"/>
            <a:r>
              <a:rPr lang="en-US" dirty="0" smtClean="0"/>
              <a:t>Trend studies</a:t>
            </a:r>
          </a:p>
          <a:p>
            <a:pPr lvl="2"/>
            <a:r>
              <a:rPr lang="en-US" dirty="0" smtClean="0"/>
              <a:t>Panel studies ( same people are examined over time)</a:t>
            </a:r>
          </a:p>
          <a:p>
            <a:pPr lvl="2"/>
            <a:r>
              <a:rPr lang="en-US" dirty="0" smtClean="0"/>
              <a:t>Follow-up studies</a:t>
            </a:r>
            <a:endParaRPr lang="en-US" dirty="0"/>
          </a:p>
        </p:txBody>
      </p:sp>
      <p:sp>
        <p:nvSpPr>
          <p:cNvPr id="3" name="Title 2"/>
          <p:cNvSpPr>
            <a:spLocks noGrp="1"/>
          </p:cNvSpPr>
          <p:nvPr>
            <p:ph type="title"/>
          </p:nvPr>
        </p:nvSpPr>
        <p:spPr/>
        <p:txBody>
          <a:bodyPr>
            <a:normAutofit fontScale="90000"/>
          </a:bodyPr>
          <a:lstStyle/>
          <a:p>
            <a:r>
              <a:rPr lang="en-US" dirty="0" smtClean="0"/>
              <a:t>Developmental Research designs</a:t>
            </a:r>
            <a:endParaRPr lang="en-US" dirty="0"/>
          </a:p>
        </p:txBody>
      </p:sp>
    </p:spTree>
    <p:extLst>
      <p:ext uri="{BB962C8B-B14F-4D97-AF65-F5344CB8AC3E}">
        <p14:creationId xmlns="" xmlns:p14="http://schemas.microsoft.com/office/powerpoint/2010/main" val="213342251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Cohort study designs</a:t>
            </a:r>
          </a:p>
          <a:p>
            <a:pPr lvl="1"/>
            <a:r>
              <a:rPr lang="en-US" dirty="0" smtClean="0"/>
              <a:t>Best for determining incidence.</a:t>
            </a:r>
          </a:p>
          <a:p>
            <a:pPr lvl="1"/>
            <a:r>
              <a:rPr lang="en-US" dirty="0" smtClean="0"/>
              <a:t>Involves follow-up</a:t>
            </a:r>
          </a:p>
          <a:p>
            <a:pPr lvl="1"/>
            <a:r>
              <a:rPr lang="en-US" dirty="0" smtClean="0"/>
              <a:t>Are very expensive and time consuming</a:t>
            </a:r>
          </a:p>
          <a:p>
            <a:r>
              <a:rPr lang="en-US" dirty="0" smtClean="0"/>
              <a:t>Case control design</a:t>
            </a:r>
          </a:p>
          <a:p>
            <a:pPr lvl="1"/>
            <a:r>
              <a:rPr lang="en-US" dirty="0" smtClean="0"/>
              <a:t>The best in determining cause effect relationship</a:t>
            </a:r>
            <a:endParaRPr lang="en-US" dirty="0"/>
          </a:p>
        </p:txBody>
      </p:sp>
      <p:sp>
        <p:nvSpPr>
          <p:cNvPr id="3" name="Title 2"/>
          <p:cNvSpPr>
            <a:spLocks noGrp="1"/>
          </p:cNvSpPr>
          <p:nvPr>
            <p:ph type="title"/>
          </p:nvPr>
        </p:nvSpPr>
        <p:spPr/>
        <p:txBody>
          <a:bodyPr/>
          <a:lstStyle/>
          <a:p>
            <a:r>
              <a:rPr lang="en-US" dirty="0" smtClean="0"/>
              <a:t>Epidemiological Designs</a:t>
            </a:r>
            <a:endParaRPr lang="en-US" dirty="0"/>
          </a:p>
        </p:txBody>
      </p:sp>
    </p:spTree>
    <p:extLst>
      <p:ext uri="{BB962C8B-B14F-4D97-AF65-F5344CB8AC3E}">
        <p14:creationId xmlns="" xmlns:p14="http://schemas.microsoft.com/office/powerpoint/2010/main" val="16420841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altLang="en-US" smtClean="0"/>
              <a:t>Analytic epidemiology…</a:t>
            </a:r>
          </a:p>
        </p:txBody>
      </p:sp>
      <p:sp>
        <p:nvSpPr>
          <p:cNvPr id="28675" name="Content Placeholder 2"/>
          <p:cNvSpPr>
            <a:spLocks noGrp="1"/>
          </p:cNvSpPr>
          <p:nvPr>
            <p:ph idx="1"/>
          </p:nvPr>
        </p:nvSpPr>
        <p:spPr/>
        <p:txBody>
          <a:bodyPr/>
          <a:lstStyle/>
          <a:p>
            <a:pPr eaLnBrk="1" hangingPunct="1">
              <a:buFont typeface="Arial" charset="0"/>
              <a:buNone/>
            </a:pPr>
            <a:endParaRPr lang="en-US" altLang="en-US" b="1" smtClean="0">
              <a:solidFill>
                <a:srgbClr val="FF0000"/>
              </a:solidFill>
            </a:endParaRPr>
          </a:p>
          <a:p>
            <a:pPr eaLnBrk="1" hangingPunct="1">
              <a:buFont typeface="Arial" charset="0"/>
              <a:buNone/>
            </a:pPr>
            <a:r>
              <a:rPr lang="en-US" altLang="en-US" b="1" smtClean="0">
                <a:solidFill>
                  <a:srgbClr val="FF0000"/>
                </a:solidFill>
              </a:rPr>
              <a:t>Cohort studies</a:t>
            </a:r>
          </a:p>
          <a:p>
            <a:pPr eaLnBrk="1" hangingPunct="1">
              <a:buFont typeface="Arial" charset="0"/>
              <a:buNone/>
            </a:pPr>
            <a:r>
              <a:rPr lang="en-US" altLang="en-US" b="1" smtClean="0"/>
              <a:t> </a:t>
            </a:r>
          </a:p>
          <a:p>
            <a:pPr eaLnBrk="1" hangingPunct="1">
              <a:buFont typeface="Arial" charset="0"/>
              <a:buNone/>
            </a:pPr>
            <a:r>
              <a:rPr lang="en-US" altLang="en-US" smtClean="0"/>
              <a:t>A cohort is a group of people who are followed or traced over a period of time</a:t>
            </a:r>
          </a:p>
          <a:p>
            <a:pPr eaLnBrk="1" hangingPunct="1">
              <a:buFont typeface="Arial" charset="0"/>
              <a:buNone/>
            </a:pPr>
            <a:endParaRPr lang="en-US" altLang="en-US" smtClean="0"/>
          </a:p>
          <a:p>
            <a:pPr eaLnBrk="1" hangingPunct="1"/>
            <a:endParaRPr lang="en-US" altLang="en-US" smtClean="0"/>
          </a:p>
        </p:txBody>
      </p:sp>
    </p:spTree>
    <p:extLst>
      <p:ext uri="{BB962C8B-B14F-4D97-AF65-F5344CB8AC3E}">
        <p14:creationId xmlns="" xmlns:p14="http://schemas.microsoft.com/office/powerpoint/2010/main" val="111592699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altLang="en-US" dirty="0" smtClean="0"/>
              <a:t>Cohort Studies</a:t>
            </a:r>
          </a:p>
        </p:txBody>
      </p:sp>
      <p:sp>
        <p:nvSpPr>
          <p:cNvPr id="3" name="Content Placeholder 2"/>
          <p:cNvSpPr>
            <a:spLocks noGrp="1"/>
          </p:cNvSpPr>
          <p:nvPr>
            <p:ph idx="1"/>
          </p:nvPr>
        </p:nvSpPr>
        <p:spPr/>
        <p:txBody>
          <a:bodyPr rtlCol="0">
            <a:normAutofit/>
          </a:bodyPr>
          <a:lstStyle/>
          <a:p>
            <a:pPr eaLnBrk="1" fontAlgn="auto" hangingPunct="1">
              <a:spcAft>
                <a:spcPts val="0"/>
              </a:spcAft>
              <a:buFont typeface="Arial" pitchFamily="34" charset="0"/>
              <a:buNone/>
              <a:defRPr/>
            </a:pPr>
            <a:r>
              <a:rPr lang="en-US" b="1" dirty="0" smtClean="0">
                <a:solidFill>
                  <a:srgbClr val="FF0000"/>
                </a:solidFill>
              </a:rPr>
              <a:t>Prospective cohort </a:t>
            </a:r>
          </a:p>
          <a:p>
            <a:pPr eaLnBrk="1" fontAlgn="auto" hangingPunct="1">
              <a:spcAft>
                <a:spcPts val="0"/>
              </a:spcAft>
              <a:buFont typeface="Arial" pitchFamily="34" charset="0"/>
              <a:buChar char="•"/>
              <a:defRPr/>
            </a:pPr>
            <a:r>
              <a:rPr lang="en-US" dirty="0" smtClean="0"/>
              <a:t>You start with a group of individuals apparently free of disease(s), </a:t>
            </a:r>
          </a:p>
          <a:p>
            <a:pPr eaLnBrk="1" fontAlgn="auto" hangingPunct="1">
              <a:spcAft>
                <a:spcPts val="0"/>
              </a:spcAft>
              <a:buFont typeface="Arial" pitchFamily="34" charset="0"/>
              <a:buChar char="•"/>
              <a:defRPr/>
            </a:pPr>
            <a:r>
              <a:rPr lang="en-US" dirty="0" smtClean="0"/>
              <a:t>Divide them into those exposed to a possible factor and those not exposed, </a:t>
            </a:r>
          </a:p>
          <a:p>
            <a:pPr eaLnBrk="1" fontAlgn="auto" hangingPunct="1">
              <a:spcAft>
                <a:spcPts val="0"/>
              </a:spcAft>
              <a:buFont typeface="Arial" pitchFamily="34" charset="0"/>
              <a:buChar char="•"/>
              <a:defRPr/>
            </a:pPr>
            <a:r>
              <a:rPr lang="en-US" dirty="0" smtClean="0"/>
              <a:t>And then follow them forward through time in order to determine the incidence (or mortality) rate among the exposed and incidence (or mortality) rate among the unexposed</a:t>
            </a:r>
          </a:p>
          <a:p>
            <a:pPr eaLnBrk="1" fontAlgn="auto" hangingPunct="1">
              <a:spcAft>
                <a:spcPts val="0"/>
              </a:spcAft>
              <a:buFont typeface="Arial" pitchFamily="34" charset="0"/>
              <a:buChar char="•"/>
              <a:defRPr/>
            </a:pPr>
            <a:endParaRPr lang="en-US" dirty="0"/>
          </a:p>
        </p:txBody>
      </p:sp>
    </p:spTree>
    <p:extLst>
      <p:ext uri="{BB962C8B-B14F-4D97-AF65-F5344CB8AC3E}">
        <p14:creationId xmlns="" xmlns:p14="http://schemas.microsoft.com/office/powerpoint/2010/main" val="366640686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altLang="en-US" dirty="0" smtClean="0"/>
              <a:t>Cohort Studies</a:t>
            </a:r>
          </a:p>
        </p:txBody>
      </p:sp>
      <p:sp>
        <p:nvSpPr>
          <p:cNvPr id="30723" name="Content Placeholder 2"/>
          <p:cNvSpPr>
            <a:spLocks noGrp="1"/>
          </p:cNvSpPr>
          <p:nvPr>
            <p:ph idx="1"/>
          </p:nvPr>
        </p:nvSpPr>
        <p:spPr/>
        <p:txBody>
          <a:bodyPr/>
          <a:lstStyle/>
          <a:p>
            <a:pPr eaLnBrk="1" hangingPunct="1">
              <a:buFont typeface="Arial" charset="0"/>
              <a:buNone/>
            </a:pPr>
            <a:r>
              <a:rPr lang="en-US" altLang="en-US" b="1" smtClean="0">
                <a:solidFill>
                  <a:srgbClr val="FF0000"/>
                </a:solidFill>
              </a:rPr>
              <a:t>Retrospective cohort</a:t>
            </a:r>
            <a:r>
              <a:rPr lang="en-US" altLang="en-US" smtClean="0">
                <a:solidFill>
                  <a:srgbClr val="FF0000"/>
                </a:solidFill>
              </a:rPr>
              <a:t> </a:t>
            </a:r>
          </a:p>
          <a:p>
            <a:pPr eaLnBrk="1" hangingPunct="1"/>
            <a:r>
              <a:rPr lang="en-US" altLang="en-US" smtClean="0"/>
              <a:t>The investigator identifies a cohort of individuals based on their characteristics in the past </a:t>
            </a:r>
          </a:p>
          <a:p>
            <a:pPr eaLnBrk="1" hangingPunct="1"/>
            <a:r>
              <a:rPr lang="en-US" altLang="en-US" smtClean="0"/>
              <a:t>He/she  then reconstructs their subsequent disease experience up to some defined point in the more recent past</a:t>
            </a:r>
          </a:p>
          <a:p>
            <a:pPr eaLnBrk="1" hangingPunct="1">
              <a:buFont typeface="Arial" charset="0"/>
              <a:buNone/>
            </a:pPr>
            <a:endParaRPr lang="en-US" altLang="en-US" smtClean="0"/>
          </a:p>
        </p:txBody>
      </p:sp>
    </p:spTree>
    <p:extLst>
      <p:ext uri="{BB962C8B-B14F-4D97-AF65-F5344CB8AC3E}">
        <p14:creationId xmlns="" xmlns:p14="http://schemas.microsoft.com/office/powerpoint/2010/main" val="175461105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altLang="en-US" dirty="0" smtClean="0"/>
              <a:t>Epidemiology…</a:t>
            </a:r>
          </a:p>
        </p:txBody>
      </p:sp>
      <p:sp>
        <p:nvSpPr>
          <p:cNvPr id="27651" name="Content Placeholder 2"/>
          <p:cNvSpPr>
            <a:spLocks noGrp="1"/>
          </p:cNvSpPr>
          <p:nvPr>
            <p:ph idx="1"/>
          </p:nvPr>
        </p:nvSpPr>
        <p:spPr/>
        <p:txBody>
          <a:bodyPr/>
          <a:lstStyle/>
          <a:p>
            <a:pPr eaLnBrk="1" hangingPunct="1"/>
            <a:r>
              <a:rPr lang="en-US" altLang="en-US" b="1" smtClean="0">
                <a:solidFill>
                  <a:srgbClr val="FF0000"/>
                </a:solidFill>
              </a:rPr>
              <a:t>Case-control studies </a:t>
            </a:r>
          </a:p>
          <a:p>
            <a:pPr eaLnBrk="1" hangingPunct="1"/>
            <a:r>
              <a:rPr lang="en-US" altLang="en-US" smtClean="0"/>
              <a:t>persons with a given disease </a:t>
            </a:r>
            <a:r>
              <a:rPr lang="en-US" altLang="en-US" b="1" smtClean="0">
                <a:solidFill>
                  <a:srgbClr val="7030A0"/>
                </a:solidFill>
              </a:rPr>
              <a:t>(the cases) </a:t>
            </a:r>
            <a:r>
              <a:rPr lang="en-US" altLang="en-US" smtClean="0"/>
              <a:t>and persons without the given disease </a:t>
            </a:r>
            <a:r>
              <a:rPr lang="en-US" altLang="en-US" b="1" smtClean="0">
                <a:solidFill>
                  <a:srgbClr val="7030A0"/>
                </a:solidFill>
              </a:rPr>
              <a:t>(the controls)</a:t>
            </a:r>
            <a:r>
              <a:rPr lang="en-US" altLang="en-US" smtClean="0"/>
              <a:t> are selected, and thereafter, the proportions of cases and controls who have been exposed to potential risk (or protective) factors are determined and compared)</a:t>
            </a:r>
          </a:p>
          <a:p>
            <a:pPr eaLnBrk="1" hangingPunct="1"/>
            <a:endParaRPr lang="en-US" altLang="en-US" smtClean="0"/>
          </a:p>
        </p:txBody>
      </p:sp>
    </p:spTree>
    <p:extLst>
      <p:ext uri="{BB962C8B-B14F-4D97-AF65-F5344CB8AC3E}">
        <p14:creationId xmlns="" xmlns:p14="http://schemas.microsoft.com/office/powerpoint/2010/main" val="88663480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le 1"/>
          <p:cNvSpPr>
            <a:spLocks noGrp="1"/>
          </p:cNvSpPr>
          <p:nvPr>
            <p:ph type="title"/>
          </p:nvPr>
        </p:nvSpPr>
        <p:spPr/>
        <p:txBody>
          <a:bodyPr/>
          <a:lstStyle/>
          <a:p>
            <a:pPr eaLnBrk="1" hangingPunct="1"/>
            <a:r>
              <a:rPr lang="en-US" altLang="en-US" dirty="0" smtClean="0"/>
              <a:t>Typology : Case control Study</a:t>
            </a:r>
          </a:p>
        </p:txBody>
      </p:sp>
      <p:graphicFrame>
        <p:nvGraphicFramePr>
          <p:cNvPr id="3074" name="Object 2"/>
          <p:cNvGraphicFramePr>
            <a:graphicFrameLocks noChangeAspect="1"/>
          </p:cNvGraphicFramePr>
          <p:nvPr/>
        </p:nvGraphicFramePr>
        <p:xfrm>
          <a:off x="0" y="1482725"/>
          <a:ext cx="9372600" cy="5618163"/>
        </p:xfrm>
        <a:graphic>
          <a:graphicData uri="http://schemas.openxmlformats.org/presentationml/2006/ole">
            <p:oleObj spid="_x0000_s1043" name="Document" r:id="rId4" imgW="5943672" imgH="3770189" progId="Word.Document.8">
              <p:embed/>
            </p:oleObj>
          </a:graphicData>
        </a:graphic>
      </p:graphicFrame>
    </p:spTree>
    <p:extLst>
      <p:ext uri="{BB962C8B-B14F-4D97-AF65-F5344CB8AC3E}">
        <p14:creationId xmlns="" xmlns:p14="http://schemas.microsoft.com/office/powerpoint/2010/main" val="49740567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Most suitable for nursing research</a:t>
            </a:r>
          </a:p>
          <a:p>
            <a:r>
              <a:rPr lang="en-US" dirty="0" smtClean="0"/>
              <a:t>Effects of human characteristics on other phenomena cannot be studied experimentally.</a:t>
            </a:r>
          </a:p>
          <a:p>
            <a:endParaRPr lang="en-US" dirty="0"/>
          </a:p>
          <a:p>
            <a:r>
              <a:rPr lang="en-US" dirty="0" smtClean="0"/>
              <a:t>Results can never be error free</a:t>
            </a:r>
          </a:p>
          <a:p>
            <a:r>
              <a:rPr lang="en-US" dirty="0" smtClean="0"/>
              <a:t>Findings may not be generalizable.</a:t>
            </a:r>
            <a:endParaRPr lang="en-US" dirty="0"/>
          </a:p>
        </p:txBody>
      </p:sp>
      <p:sp>
        <p:nvSpPr>
          <p:cNvPr id="3" name="Title 2"/>
          <p:cNvSpPr>
            <a:spLocks noGrp="1"/>
          </p:cNvSpPr>
          <p:nvPr>
            <p:ph type="title"/>
          </p:nvPr>
        </p:nvSpPr>
        <p:spPr/>
        <p:txBody>
          <a:bodyPr>
            <a:normAutofit fontScale="90000"/>
          </a:bodyPr>
          <a:lstStyle/>
          <a:p>
            <a:r>
              <a:rPr lang="en-US" dirty="0" smtClean="0"/>
              <a:t>Advantages and Disadvantages of Nonexperimental study designs</a:t>
            </a:r>
            <a:endParaRPr lang="en-US" dirty="0"/>
          </a:p>
        </p:txBody>
      </p:sp>
    </p:spTree>
    <p:extLst>
      <p:ext uri="{BB962C8B-B14F-4D97-AF65-F5344CB8AC3E}">
        <p14:creationId xmlns="" xmlns:p14="http://schemas.microsoft.com/office/powerpoint/2010/main" val="12149586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smtClean="0"/>
              <a:t>Orderly and systematic</a:t>
            </a:r>
          </a:p>
          <a:p>
            <a:r>
              <a:rPr lang="en-US" dirty="0" smtClean="0"/>
              <a:t>Based on current professional issues</a:t>
            </a:r>
          </a:p>
          <a:p>
            <a:r>
              <a:rPr lang="en-US" dirty="0" smtClean="0"/>
              <a:t>Begins with a clearly defined process</a:t>
            </a:r>
          </a:p>
          <a:p>
            <a:r>
              <a:rPr lang="en-US" dirty="0" smtClean="0"/>
              <a:t>Emphasize to develop, refine and expand professional knowledge</a:t>
            </a:r>
          </a:p>
          <a:p>
            <a:r>
              <a:rPr lang="en-US" dirty="0" smtClean="0"/>
              <a:t>Directed towards development or testing theories.</a:t>
            </a:r>
          </a:p>
          <a:p>
            <a:r>
              <a:rPr lang="en-US" dirty="0" smtClean="0"/>
              <a:t>Dedicated to development of empirical evidence</a:t>
            </a:r>
          </a:p>
          <a:p>
            <a:r>
              <a:rPr lang="en-US" dirty="0" smtClean="0"/>
              <a:t>Carefully recorded and reported</a:t>
            </a:r>
          </a:p>
          <a:p>
            <a:r>
              <a:rPr lang="en-US" dirty="0" smtClean="0"/>
              <a:t>Conducted through the use of methods and tools of data collection</a:t>
            </a:r>
          </a:p>
          <a:p>
            <a:r>
              <a:rPr lang="en-US" dirty="0" smtClean="0"/>
              <a:t>Conducted on representative sample.</a:t>
            </a:r>
            <a:endParaRPr lang="en-US" dirty="0"/>
          </a:p>
        </p:txBody>
      </p:sp>
      <p:sp>
        <p:nvSpPr>
          <p:cNvPr id="2" name="Title 1"/>
          <p:cNvSpPr>
            <a:spLocks noGrp="1"/>
          </p:cNvSpPr>
          <p:nvPr>
            <p:ph type="title"/>
          </p:nvPr>
        </p:nvSpPr>
        <p:spPr/>
        <p:txBody>
          <a:bodyPr>
            <a:normAutofit fontScale="90000"/>
          </a:bodyPr>
          <a:lstStyle/>
          <a:p>
            <a:r>
              <a:rPr lang="en-US" dirty="0" smtClean="0"/>
              <a:t>Characteristics of a good Research</a:t>
            </a:r>
            <a:endParaRPr lang="en-US" dirty="0"/>
          </a:p>
        </p:txBody>
      </p:sp>
    </p:spTree>
    <p:extLst>
      <p:ext uri="{BB962C8B-B14F-4D97-AF65-F5344CB8AC3E}">
        <p14:creationId xmlns="" xmlns:p14="http://schemas.microsoft.com/office/powerpoint/2010/main" val="122488399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Intervention/Experimental epidemiology</a:t>
            </a:r>
            <a:endParaRPr lang="en-US" dirty="0"/>
          </a:p>
        </p:txBody>
      </p:sp>
      <p:sp>
        <p:nvSpPr>
          <p:cNvPr id="3" name="Content Placeholder 2"/>
          <p:cNvSpPr>
            <a:spLocks noGrp="1"/>
          </p:cNvSpPr>
          <p:nvPr>
            <p:ph idx="1"/>
          </p:nvPr>
        </p:nvSpPr>
        <p:spPr/>
        <p:txBody>
          <a:bodyPr rtlCol="0">
            <a:normAutofit lnSpcReduction="10000"/>
          </a:bodyPr>
          <a:lstStyle/>
          <a:p>
            <a:pPr eaLnBrk="1" fontAlgn="auto" hangingPunct="1">
              <a:spcAft>
                <a:spcPts val="0"/>
              </a:spcAft>
              <a:buFont typeface="Arial" pitchFamily="34" charset="0"/>
              <a:buChar char="•"/>
              <a:defRPr/>
            </a:pPr>
            <a:r>
              <a:rPr lang="en-US" dirty="0" smtClean="0"/>
              <a:t>Intervention or experimentation involves </a:t>
            </a:r>
            <a:r>
              <a:rPr lang="en-US" b="1" dirty="0" smtClean="0">
                <a:solidFill>
                  <a:srgbClr val="7030A0"/>
                </a:solidFill>
              </a:rPr>
              <a:t>attempting to change a variable </a:t>
            </a:r>
            <a:r>
              <a:rPr lang="en-US" dirty="0" smtClean="0"/>
              <a:t>in one or more groups of people.</a:t>
            </a:r>
          </a:p>
          <a:p>
            <a:pPr eaLnBrk="1" fontAlgn="auto" hangingPunct="1">
              <a:spcAft>
                <a:spcPts val="0"/>
              </a:spcAft>
              <a:buFont typeface="Arial" pitchFamily="34" charset="0"/>
              <a:buChar char="•"/>
              <a:defRPr/>
            </a:pPr>
            <a:r>
              <a:rPr lang="en-US" dirty="0" smtClean="0"/>
              <a:t>The investigator begins with a defined population </a:t>
            </a:r>
            <a:r>
              <a:rPr lang="en-US" b="1" dirty="0" smtClean="0">
                <a:solidFill>
                  <a:srgbClr val="7030A0"/>
                </a:solidFill>
              </a:rPr>
              <a:t>randomized</a:t>
            </a:r>
            <a:r>
              <a:rPr lang="en-US" dirty="0" smtClean="0"/>
              <a:t> to receive either a new treatment or the current treatment; </a:t>
            </a:r>
          </a:p>
          <a:p>
            <a:pPr eaLnBrk="1" fontAlgn="auto" hangingPunct="1">
              <a:spcAft>
                <a:spcPts val="0"/>
              </a:spcAft>
              <a:buFont typeface="Arial" pitchFamily="34" charset="0"/>
              <a:buChar char="•"/>
              <a:defRPr/>
            </a:pPr>
            <a:r>
              <a:rPr lang="en-US" dirty="0" smtClean="0"/>
              <a:t>He/she the  follows the people in each group and monitors improvement (e.g., survival, quality of life) and   compare results between each group to determine which treatment is better. </a:t>
            </a:r>
            <a:endParaRPr lang="en-US" dirty="0"/>
          </a:p>
        </p:txBody>
      </p:sp>
    </p:spTree>
    <p:extLst>
      <p:ext uri="{BB962C8B-B14F-4D97-AF65-F5344CB8AC3E}">
        <p14:creationId xmlns="" xmlns:p14="http://schemas.microsoft.com/office/powerpoint/2010/main" val="37012222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altLang="en-US" smtClean="0"/>
              <a:t>Intervention/exp. epidemiology</a:t>
            </a:r>
          </a:p>
        </p:txBody>
      </p:sp>
      <p:sp>
        <p:nvSpPr>
          <p:cNvPr id="3" name="Content Placeholder 2"/>
          <p:cNvSpPr>
            <a:spLocks noGrp="1"/>
          </p:cNvSpPr>
          <p:nvPr>
            <p:ph idx="1"/>
          </p:nvPr>
        </p:nvSpPr>
        <p:spPr/>
        <p:txBody>
          <a:bodyPr rtlCol="0">
            <a:normAutofit/>
          </a:bodyPr>
          <a:lstStyle/>
          <a:p>
            <a:pPr eaLnBrk="1" fontAlgn="auto" hangingPunct="1">
              <a:spcAft>
                <a:spcPts val="0"/>
              </a:spcAft>
              <a:buFont typeface="Arial" pitchFamily="34" charset="0"/>
              <a:buNone/>
              <a:defRPr/>
            </a:pPr>
            <a:r>
              <a:rPr lang="en-US" dirty="0" smtClean="0">
                <a:solidFill>
                  <a:srgbClr val="FF0000"/>
                </a:solidFill>
              </a:rPr>
              <a:t>Randomized Controlled Trials (RCTs)</a:t>
            </a:r>
          </a:p>
          <a:p>
            <a:pPr eaLnBrk="1" fontAlgn="auto" hangingPunct="1">
              <a:spcAft>
                <a:spcPts val="0"/>
              </a:spcAft>
              <a:buFont typeface="Arial" pitchFamily="34" charset="0"/>
              <a:buChar char="•"/>
              <a:defRPr/>
            </a:pPr>
            <a:r>
              <a:rPr lang="en-US" dirty="0" smtClean="0"/>
              <a:t>A randomized controlled trial is an epidemiological experiment designed to study the effects of a particular intervention, usually a treatment for a specific disease </a:t>
            </a:r>
            <a:r>
              <a:rPr lang="en-US" b="1" dirty="0" smtClean="0">
                <a:solidFill>
                  <a:srgbClr val="7030A0"/>
                </a:solidFill>
              </a:rPr>
              <a:t>(clinical trial). </a:t>
            </a:r>
          </a:p>
          <a:p>
            <a:pPr eaLnBrk="1" fontAlgn="auto" hangingPunct="1">
              <a:spcAft>
                <a:spcPts val="0"/>
              </a:spcAft>
              <a:buFont typeface="Arial" pitchFamily="34" charset="0"/>
              <a:buChar char="•"/>
              <a:defRPr/>
            </a:pPr>
            <a:r>
              <a:rPr lang="en-US" dirty="0" smtClean="0"/>
              <a:t>Subjects in the study population are randomly allocated to intervention and control groups, and the results are assessed by comparing outcomes.</a:t>
            </a:r>
            <a:endParaRPr lang="en-US" dirty="0">
              <a:solidFill>
                <a:srgbClr val="FF0000"/>
              </a:solidFill>
            </a:endParaRPr>
          </a:p>
        </p:txBody>
      </p:sp>
    </p:spTree>
    <p:extLst>
      <p:ext uri="{BB962C8B-B14F-4D97-AF65-F5344CB8AC3E}">
        <p14:creationId xmlns="" xmlns:p14="http://schemas.microsoft.com/office/powerpoint/2010/main" val="127395211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Schematic 4: Randomized Controlled Clinical Trial</a:t>
            </a:r>
            <a:endParaRPr lang="en-US" dirty="0"/>
          </a:p>
        </p:txBody>
      </p:sp>
      <p:graphicFrame>
        <p:nvGraphicFramePr>
          <p:cNvPr id="4098" name="Object 2"/>
          <p:cNvGraphicFramePr>
            <a:graphicFrameLocks noGrp="1" noChangeAspect="1"/>
          </p:cNvGraphicFramePr>
          <p:nvPr>
            <p:ph idx="1"/>
          </p:nvPr>
        </p:nvGraphicFramePr>
        <p:xfrm>
          <a:off x="457200" y="1676400"/>
          <a:ext cx="7980363" cy="4514850"/>
        </p:xfrm>
        <a:graphic>
          <a:graphicData uri="http://schemas.openxmlformats.org/presentationml/2006/ole">
            <p:oleObj spid="_x0000_s2066" name="Document" r:id="rId4" imgW="6058160" imgH="3427248" progId="Word.Document.8">
              <p:embed/>
            </p:oleObj>
          </a:graphicData>
        </a:graphic>
      </p:graphicFrame>
    </p:spTree>
    <p:extLst>
      <p:ext uri="{BB962C8B-B14F-4D97-AF65-F5344CB8AC3E}">
        <p14:creationId xmlns="" xmlns:p14="http://schemas.microsoft.com/office/powerpoint/2010/main" val="135934618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Sampling is a process of selecting representative units from an entire population of a study.</a:t>
            </a:r>
          </a:p>
          <a:p>
            <a:endParaRPr lang="en-US" dirty="0"/>
          </a:p>
          <a:p>
            <a:endParaRPr lang="en-US" dirty="0"/>
          </a:p>
        </p:txBody>
      </p:sp>
      <p:sp>
        <p:nvSpPr>
          <p:cNvPr id="3" name="Title 2"/>
          <p:cNvSpPr>
            <a:spLocks noGrp="1"/>
          </p:cNvSpPr>
          <p:nvPr>
            <p:ph type="title"/>
          </p:nvPr>
        </p:nvSpPr>
        <p:spPr/>
        <p:txBody>
          <a:bodyPr>
            <a:normAutofit fontScale="90000"/>
          </a:bodyPr>
          <a:lstStyle/>
          <a:p>
            <a:r>
              <a:rPr lang="en-US" dirty="0" smtClean="0"/>
              <a:t>Population, sample and sampling</a:t>
            </a:r>
            <a:endParaRPr lang="en-US" dirty="0"/>
          </a:p>
        </p:txBody>
      </p:sp>
    </p:spTree>
    <p:extLst>
      <p:ext uri="{BB962C8B-B14F-4D97-AF65-F5344CB8AC3E}">
        <p14:creationId xmlns="" xmlns:p14="http://schemas.microsoft.com/office/powerpoint/2010/main" val="301605232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066800"/>
            <a:ext cx="8534400" cy="5486400"/>
          </a:xfrm>
        </p:spPr>
        <p:txBody>
          <a:bodyPr>
            <a:noAutofit/>
          </a:bodyPr>
          <a:lstStyle/>
          <a:p>
            <a:r>
              <a:rPr lang="en-US" sz="2200" b="1" u="sng" dirty="0" smtClean="0"/>
              <a:t>Population; </a:t>
            </a:r>
            <a:r>
              <a:rPr lang="en-US" sz="2200" dirty="0" smtClean="0"/>
              <a:t>Aggregation of all units in which a researcher is interested.</a:t>
            </a:r>
          </a:p>
          <a:p>
            <a:r>
              <a:rPr lang="en-US" sz="2200" b="1" u="sng" dirty="0" smtClean="0"/>
              <a:t>Target population; </a:t>
            </a:r>
            <a:r>
              <a:rPr lang="en-US" sz="2200" dirty="0" smtClean="0"/>
              <a:t>Consists of the total number of people or objects which are meeting the designated set of criteria.</a:t>
            </a:r>
          </a:p>
          <a:p>
            <a:r>
              <a:rPr lang="en-US" sz="2200" b="1" u="sng" dirty="0" smtClean="0"/>
              <a:t>Accessible population</a:t>
            </a:r>
            <a:r>
              <a:rPr lang="en-US" sz="2200" dirty="0" smtClean="0"/>
              <a:t>; Aggregate of cases that conform to designated criteria and are also accessible as study subjects.</a:t>
            </a:r>
          </a:p>
          <a:p>
            <a:r>
              <a:rPr lang="en-US" sz="2200" b="1" u="sng" dirty="0" smtClean="0"/>
              <a:t>Sampling; </a:t>
            </a:r>
            <a:r>
              <a:rPr lang="en-US" sz="2200" dirty="0" smtClean="0"/>
              <a:t>The process of selecting a representative segment of the population under study.</a:t>
            </a:r>
          </a:p>
          <a:p>
            <a:r>
              <a:rPr lang="en-US" sz="2200" b="1" u="sng" dirty="0" smtClean="0"/>
              <a:t>Sample; </a:t>
            </a:r>
            <a:r>
              <a:rPr lang="en-US" sz="2200" dirty="0" smtClean="0"/>
              <a:t>Representative unit of a target population which is to be worked upon by researchers during their study</a:t>
            </a:r>
          </a:p>
          <a:p>
            <a:r>
              <a:rPr lang="en-US" sz="2200" b="1" u="sng" dirty="0" smtClean="0"/>
              <a:t>Sampling frame; </a:t>
            </a:r>
            <a:r>
              <a:rPr lang="en-US" sz="2200" dirty="0" smtClean="0"/>
              <a:t>A list of all the elements or subjects in the population from which sample is drawn</a:t>
            </a:r>
            <a:endParaRPr lang="en-US" sz="2200" dirty="0"/>
          </a:p>
        </p:txBody>
      </p:sp>
      <p:sp>
        <p:nvSpPr>
          <p:cNvPr id="3" name="Title 2"/>
          <p:cNvSpPr>
            <a:spLocks noGrp="1"/>
          </p:cNvSpPr>
          <p:nvPr>
            <p:ph type="title"/>
          </p:nvPr>
        </p:nvSpPr>
        <p:spPr>
          <a:xfrm>
            <a:off x="457200" y="274638"/>
            <a:ext cx="8229600" cy="792162"/>
          </a:xfrm>
        </p:spPr>
        <p:txBody>
          <a:bodyPr/>
          <a:lstStyle/>
          <a:p>
            <a:r>
              <a:rPr lang="en-US" dirty="0" smtClean="0"/>
              <a:t>Terms used in Sampling</a:t>
            </a:r>
            <a:endParaRPr lang="en-US" dirty="0"/>
          </a:p>
        </p:txBody>
      </p:sp>
    </p:spTree>
    <p:extLst>
      <p:ext uri="{BB962C8B-B14F-4D97-AF65-F5344CB8AC3E}">
        <p14:creationId xmlns="" xmlns:p14="http://schemas.microsoft.com/office/powerpoint/2010/main" val="292836833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Economical</a:t>
            </a:r>
          </a:p>
          <a:p>
            <a:r>
              <a:rPr lang="en-US" dirty="0" smtClean="0"/>
              <a:t>Improved quality of Data</a:t>
            </a:r>
          </a:p>
          <a:p>
            <a:r>
              <a:rPr lang="en-US" dirty="0" smtClean="0"/>
              <a:t>Quick study results</a:t>
            </a:r>
          </a:p>
          <a:p>
            <a:r>
              <a:rPr lang="en-US" dirty="0" smtClean="0"/>
              <a:t>Precision and accuracy of data</a:t>
            </a:r>
            <a:endParaRPr lang="en-US" dirty="0"/>
          </a:p>
        </p:txBody>
      </p:sp>
      <p:sp>
        <p:nvSpPr>
          <p:cNvPr id="3" name="Title 2"/>
          <p:cNvSpPr>
            <a:spLocks noGrp="1"/>
          </p:cNvSpPr>
          <p:nvPr>
            <p:ph type="title"/>
          </p:nvPr>
        </p:nvSpPr>
        <p:spPr/>
        <p:txBody>
          <a:bodyPr/>
          <a:lstStyle/>
          <a:p>
            <a:r>
              <a:rPr lang="en-US" dirty="0" smtClean="0"/>
              <a:t>Purpose Of Sampling</a:t>
            </a:r>
            <a:endParaRPr lang="en-US" dirty="0"/>
          </a:p>
        </p:txBody>
      </p:sp>
    </p:spTree>
    <p:extLst>
      <p:ext uri="{BB962C8B-B14F-4D97-AF65-F5344CB8AC3E}">
        <p14:creationId xmlns="" xmlns:p14="http://schemas.microsoft.com/office/powerpoint/2010/main" val="110613342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Representative</a:t>
            </a:r>
          </a:p>
          <a:p>
            <a:endParaRPr lang="en-US" dirty="0"/>
          </a:p>
          <a:p>
            <a:r>
              <a:rPr lang="en-US" dirty="0" smtClean="0"/>
              <a:t>Free from bias</a:t>
            </a:r>
          </a:p>
          <a:p>
            <a:endParaRPr lang="en-US" dirty="0"/>
          </a:p>
          <a:p>
            <a:r>
              <a:rPr lang="en-US" dirty="0" smtClean="0"/>
              <a:t>No substitution and incompleteness</a:t>
            </a:r>
          </a:p>
          <a:p>
            <a:endParaRPr lang="en-US" dirty="0"/>
          </a:p>
          <a:p>
            <a:r>
              <a:rPr lang="en-US" dirty="0" smtClean="0"/>
              <a:t>Appropriate sample size.</a:t>
            </a:r>
            <a:endParaRPr lang="en-US" dirty="0"/>
          </a:p>
        </p:txBody>
      </p:sp>
      <p:sp>
        <p:nvSpPr>
          <p:cNvPr id="3" name="Title 2"/>
          <p:cNvSpPr>
            <a:spLocks noGrp="1"/>
          </p:cNvSpPr>
          <p:nvPr>
            <p:ph type="title"/>
          </p:nvPr>
        </p:nvSpPr>
        <p:spPr/>
        <p:txBody>
          <a:bodyPr/>
          <a:lstStyle/>
          <a:p>
            <a:r>
              <a:rPr lang="en-US" dirty="0" smtClean="0"/>
              <a:t>Characteristics of good sample</a:t>
            </a:r>
            <a:endParaRPr lang="en-US" dirty="0"/>
          </a:p>
        </p:txBody>
      </p:sp>
    </p:spTree>
    <p:extLst>
      <p:ext uri="{BB962C8B-B14F-4D97-AF65-F5344CB8AC3E}">
        <p14:creationId xmlns="" xmlns:p14="http://schemas.microsoft.com/office/powerpoint/2010/main" val="167581750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Step 1; </a:t>
            </a:r>
            <a:r>
              <a:rPr lang="en-US" dirty="0" smtClean="0"/>
              <a:t>Identify and defining the target population</a:t>
            </a:r>
          </a:p>
          <a:p>
            <a:r>
              <a:rPr lang="en-US" b="1" dirty="0" smtClean="0"/>
              <a:t>Step 2; </a:t>
            </a:r>
            <a:r>
              <a:rPr lang="en-US" dirty="0" smtClean="0"/>
              <a:t>Describing the accessible population and ensuring sampling frame.</a:t>
            </a:r>
          </a:p>
          <a:p>
            <a:r>
              <a:rPr lang="en-US" b="1" dirty="0" smtClean="0"/>
              <a:t>Step 3; </a:t>
            </a:r>
            <a:r>
              <a:rPr lang="en-US" dirty="0" smtClean="0"/>
              <a:t>Specify the sampling unit.</a:t>
            </a:r>
          </a:p>
          <a:p>
            <a:r>
              <a:rPr lang="en-US" b="1" dirty="0" smtClean="0"/>
              <a:t>Step 4; </a:t>
            </a:r>
            <a:r>
              <a:rPr lang="en-US" dirty="0" smtClean="0"/>
              <a:t>Specify the sample selection methods.</a:t>
            </a:r>
          </a:p>
          <a:p>
            <a:r>
              <a:rPr lang="en-US" b="1" dirty="0" smtClean="0"/>
              <a:t>Step 5</a:t>
            </a:r>
            <a:r>
              <a:rPr lang="en-US" dirty="0" smtClean="0"/>
              <a:t>; Determine the sample size</a:t>
            </a:r>
          </a:p>
          <a:p>
            <a:r>
              <a:rPr lang="en-US" b="1" dirty="0" smtClean="0"/>
              <a:t>Step 6</a:t>
            </a:r>
            <a:r>
              <a:rPr lang="en-US" dirty="0" smtClean="0"/>
              <a:t>; Specify the sampling plan.</a:t>
            </a:r>
          </a:p>
          <a:p>
            <a:r>
              <a:rPr lang="en-US" b="1" dirty="0" smtClean="0"/>
              <a:t>Step 7</a:t>
            </a:r>
            <a:r>
              <a:rPr lang="en-US" dirty="0" smtClean="0"/>
              <a:t>; Select a desired sample.</a:t>
            </a:r>
            <a:endParaRPr lang="en-US" dirty="0"/>
          </a:p>
        </p:txBody>
      </p:sp>
      <p:sp>
        <p:nvSpPr>
          <p:cNvPr id="3" name="Title 2"/>
          <p:cNvSpPr>
            <a:spLocks noGrp="1"/>
          </p:cNvSpPr>
          <p:nvPr>
            <p:ph type="title"/>
          </p:nvPr>
        </p:nvSpPr>
        <p:spPr/>
        <p:txBody>
          <a:bodyPr/>
          <a:lstStyle/>
          <a:p>
            <a:r>
              <a:rPr lang="en-US" dirty="0" smtClean="0"/>
              <a:t>Sampling process</a:t>
            </a:r>
            <a:endParaRPr lang="en-US" dirty="0"/>
          </a:p>
        </p:txBody>
      </p:sp>
    </p:spTree>
    <p:extLst>
      <p:ext uri="{BB962C8B-B14F-4D97-AF65-F5344CB8AC3E}">
        <p14:creationId xmlns="" xmlns:p14="http://schemas.microsoft.com/office/powerpoint/2010/main" val="23254080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995672"/>
          </a:xfrm>
        </p:spPr>
        <p:txBody>
          <a:bodyPr>
            <a:normAutofit fontScale="92500" lnSpcReduction="10000"/>
          </a:bodyPr>
          <a:lstStyle/>
          <a:p>
            <a:r>
              <a:rPr lang="en-US" dirty="0" smtClean="0"/>
              <a:t>Nature of the researcher’</a:t>
            </a:r>
          </a:p>
          <a:p>
            <a:pPr lvl="1"/>
            <a:r>
              <a:rPr lang="en-US" dirty="0" smtClean="0"/>
              <a:t>Inexperienced investigator</a:t>
            </a:r>
          </a:p>
          <a:p>
            <a:pPr lvl="1"/>
            <a:r>
              <a:rPr lang="en-US" dirty="0" smtClean="0"/>
              <a:t>Lack of interest</a:t>
            </a:r>
          </a:p>
          <a:p>
            <a:pPr lvl="1"/>
            <a:r>
              <a:rPr lang="en-US" dirty="0" smtClean="0"/>
              <a:t>Lack of honesty</a:t>
            </a:r>
          </a:p>
          <a:p>
            <a:pPr lvl="1"/>
            <a:r>
              <a:rPr lang="en-US" dirty="0" smtClean="0"/>
              <a:t>Intensive workload</a:t>
            </a:r>
          </a:p>
          <a:p>
            <a:pPr lvl="1"/>
            <a:r>
              <a:rPr lang="en-US" dirty="0" smtClean="0"/>
              <a:t>Inadequate supervision.</a:t>
            </a:r>
          </a:p>
          <a:p>
            <a:r>
              <a:rPr lang="en-US" dirty="0" smtClean="0"/>
              <a:t>Nature of the sample</a:t>
            </a:r>
          </a:p>
          <a:p>
            <a:pPr lvl="1"/>
            <a:r>
              <a:rPr lang="en-US" dirty="0" smtClean="0"/>
              <a:t>Inappropriate sampling technique</a:t>
            </a:r>
          </a:p>
          <a:p>
            <a:pPr lvl="1"/>
            <a:r>
              <a:rPr lang="en-US" dirty="0" smtClean="0"/>
              <a:t>Sample size</a:t>
            </a:r>
          </a:p>
          <a:p>
            <a:pPr lvl="1"/>
            <a:r>
              <a:rPr lang="en-US" dirty="0" smtClean="0"/>
              <a:t>Defective sampling frames</a:t>
            </a:r>
          </a:p>
          <a:p>
            <a:r>
              <a:rPr lang="en-US" dirty="0" smtClean="0"/>
              <a:t>Circumstances</a:t>
            </a:r>
          </a:p>
          <a:p>
            <a:pPr lvl="1"/>
            <a:r>
              <a:rPr lang="en-US" dirty="0" smtClean="0"/>
              <a:t>Lack of time</a:t>
            </a:r>
          </a:p>
          <a:p>
            <a:pPr lvl="1"/>
            <a:r>
              <a:rPr lang="en-US" dirty="0" smtClean="0"/>
              <a:t>Large geographic area</a:t>
            </a:r>
          </a:p>
          <a:p>
            <a:pPr lvl="1"/>
            <a:r>
              <a:rPr lang="en-US" dirty="0" smtClean="0"/>
              <a:t>Lack of cooperation</a:t>
            </a:r>
          </a:p>
          <a:p>
            <a:pPr lvl="1"/>
            <a:endParaRPr lang="en-US" dirty="0"/>
          </a:p>
        </p:txBody>
      </p:sp>
      <p:sp>
        <p:nvSpPr>
          <p:cNvPr id="3" name="Title 2"/>
          <p:cNvSpPr>
            <a:spLocks noGrp="1"/>
          </p:cNvSpPr>
          <p:nvPr>
            <p:ph type="title"/>
          </p:nvPr>
        </p:nvSpPr>
        <p:spPr/>
        <p:txBody>
          <a:bodyPr>
            <a:normAutofit fontScale="90000"/>
          </a:bodyPr>
          <a:lstStyle/>
          <a:p>
            <a:r>
              <a:rPr lang="en-US" dirty="0" smtClean="0"/>
              <a:t>Factors Influencing Sampling process</a:t>
            </a:r>
            <a:endParaRPr lang="en-US" dirty="0"/>
          </a:p>
        </p:txBody>
      </p:sp>
    </p:spTree>
    <p:extLst>
      <p:ext uri="{BB962C8B-B14F-4D97-AF65-F5344CB8AC3E}">
        <p14:creationId xmlns="" xmlns:p14="http://schemas.microsoft.com/office/powerpoint/2010/main" val="332574814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Provides equal chances of participation.</a:t>
            </a:r>
          </a:p>
          <a:p>
            <a:pPr lvl="1"/>
            <a:r>
              <a:rPr lang="en-US" dirty="0" smtClean="0"/>
              <a:t>Simple random sampling</a:t>
            </a:r>
          </a:p>
          <a:p>
            <a:pPr lvl="1"/>
            <a:r>
              <a:rPr lang="en-US" dirty="0" smtClean="0"/>
              <a:t>Stratified random sampling</a:t>
            </a:r>
          </a:p>
          <a:p>
            <a:pPr lvl="1"/>
            <a:r>
              <a:rPr lang="en-US" dirty="0" smtClean="0"/>
              <a:t>Systematic random sampling</a:t>
            </a:r>
          </a:p>
          <a:p>
            <a:pPr lvl="1"/>
            <a:r>
              <a:rPr lang="en-US" dirty="0" smtClean="0"/>
              <a:t>Cluster/multistage sampling</a:t>
            </a:r>
          </a:p>
          <a:p>
            <a:pPr lvl="1"/>
            <a:r>
              <a:rPr lang="en-US" smtClean="0"/>
              <a:t>Sequential sampling</a:t>
            </a:r>
            <a:endParaRPr lang="en-US" dirty="0"/>
          </a:p>
        </p:txBody>
      </p:sp>
      <p:sp>
        <p:nvSpPr>
          <p:cNvPr id="3" name="Title 2"/>
          <p:cNvSpPr>
            <a:spLocks noGrp="1"/>
          </p:cNvSpPr>
          <p:nvPr>
            <p:ph type="title"/>
          </p:nvPr>
        </p:nvSpPr>
        <p:spPr/>
        <p:txBody>
          <a:bodyPr>
            <a:normAutofit fontScale="90000"/>
          </a:bodyPr>
          <a:lstStyle/>
          <a:p>
            <a:r>
              <a:rPr lang="en-US" dirty="0" smtClean="0"/>
              <a:t>Probability sampling techniques</a:t>
            </a:r>
            <a:endParaRPr lang="en-US" dirty="0"/>
          </a:p>
        </p:txBody>
      </p:sp>
    </p:spTree>
    <p:extLst>
      <p:ext uri="{BB962C8B-B14F-4D97-AF65-F5344CB8AC3E}">
        <p14:creationId xmlns="" xmlns:p14="http://schemas.microsoft.com/office/powerpoint/2010/main" val="13569178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Research oriented</a:t>
            </a:r>
          </a:p>
          <a:p>
            <a:r>
              <a:rPr lang="en-US" dirty="0" smtClean="0"/>
              <a:t>Efficient</a:t>
            </a:r>
          </a:p>
          <a:p>
            <a:r>
              <a:rPr lang="en-US" dirty="0" smtClean="0"/>
              <a:t>Resourceful</a:t>
            </a:r>
          </a:p>
          <a:p>
            <a:r>
              <a:rPr lang="en-US" dirty="0" smtClean="0"/>
              <a:t>Creative</a:t>
            </a:r>
          </a:p>
          <a:p>
            <a:r>
              <a:rPr lang="en-US" dirty="0" smtClean="0"/>
              <a:t>Honest</a:t>
            </a:r>
          </a:p>
          <a:p>
            <a:r>
              <a:rPr lang="en-US" dirty="0" smtClean="0"/>
              <a:t>Economical</a:t>
            </a:r>
          </a:p>
          <a:p>
            <a:r>
              <a:rPr lang="en-US" dirty="0" smtClean="0"/>
              <a:t>Active</a:t>
            </a:r>
            <a:endParaRPr lang="en-US" dirty="0"/>
          </a:p>
        </p:txBody>
      </p:sp>
      <p:sp>
        <p:nvSpPr>
          <p:cNvPr id="2" name="Title 1"/>
          <p:cNvSpPr>
            <a:spLocks noGrp="1"/>
          </p:cNvSpPr>
          <p:nvPr>
            <p:ph type="title"/>
          </p:nvPr>
        </p:nvSpPr>
        <p:spPr/>
        <p:txBody>
          <a:bodyPr>
            <a:normAutofit/>
          </a:bodyPr>
          <a:lstStyle/>
          <a:p>
            <a:r>
              <a:rPr lang="en-US" dirty="0" smtClean="0"/>
              <a:t>Qualities of a good </a:t>
            </a:r>
            <a:r>
              <a:rPr lang="en-US" dirty="0" err="1" smtClean="0"/>
              <a:t>reseacher</a:t>
            </a:r>
            <a:r>
              <a:rPr lang="en-US" dirty="0" smtClean="0"/>
              <a:t>.</a:t>
            </a:r>
            <a:endParaRPr lang="en-US" dirty="0"/>
          </a:p>
        </p:txBody>
      </p:sp>
    </p:spTree>
    <p:extLst>
      <p:ext uri="{BB962C8B-B14F-4D97-AF65-F5344CB8AC3E}">
        <p14:creationId xmlns="" xmlns:p14="http://schemas.microsoft.com/office/powerpoint/2010/main" val="330543213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148072"/>
          </a:xfrm>
        </p:spPr>
        <p:txBody>
          <a:bodyPr>
            <a:normAutofit fontScale="77500" lnSpcReduction="20000"/>
          </a:bodyPr>
          <a:lstStyle/>
          <a:p>
            <a:r>
              <a:rPr lang="en-US" dirty="0" smtClean="0"/>
              <a:t>This </a:t>
            </a:r>
            <a:r>
              <a:rPr lang="en-US" dirty="0"/>
              <a:t>is the most common and the simplest of the </a:t>
            </a:r>
            <a:r>
              <a:rPr lang="en-US" dirty="0" smtClean="0"/>
              <a:t>sampling methods</a:t>
            </a:r>
            <a:r>
              <a:rPr lang="en-US" dirty="0"/>
              <a:t>. </a:t>
            </a:r>
            <a:endParaRPr lang="en-US" dirty="0" smtClean="0"/>
          </a:p>
          <a:p>
            <a:r>
              <a:rPr lang="en-US" dirty="0" smtClean="0"/>
              <a:t>The </a:t>
            </a:r>
            <a:r>
              <a:rPr lang="en-US" dirty="0"/>
              <a:t>subjects are chosen from the </a:t>
            </a:r>
            <a:r>
              <a:rPr lang="en-US" dirty="0" smtClean="0"/>
              <a:t>population with </a:t>
            </a:r>
            <a:r>
              <a:rPr lang="en-US" dirty="0"/>
              <a:t>equal probability of selection. </a:t>
            </a:r>
            <a:endParaRPr lang="en-US" dirty="0" smtClean="0"/>
          </a:p>
          <a:p>
            <a:r>
              <a:rPr lang="en-US" dirty="0" smtClean="0"/>
              <a:t>One </a:t>
            </a:r>
            <a:r>
              <a:rPr lang="en-US" dirty="0"/>
              <a:t>may use a random </a:t>
            </a:r>
            <a:r>
              <a:rPr lang="en-US" dirty="0" smtClean="0"/>
              <a:t>number table</a:t>
            </a:r>
            <a:r>
              <a:rPr lang="en-US" dirty="0"/>
              <a:t>, or use techniques such as putting the names of the people into </a:t>
            </a:r>
            <a:r>
              <a:rPr lang="en-US" dirty="0" smtClean="0"/>
              <a:t>a hat </a:t>
            </a:r>
            <a:r>
              <a:rPr lang="en-US" dirty="0"/>
              <a:t>and selecting the appropriate number of names blindly. </a:t>
            </a:r>
            <a:endParaRPr lang="en-US" dirty="0" smtClean="0"/>
          </a:p>
          <a:p>
            <a:r>
              <a:rPr lang="en-US" dirty="0" smtClean="0"/>
              <a:t>Computer </a:t>
            </a:r>
            <a:r>
              <a:rPr lang="en-US" dirty="0"/>
              <a:t>programs have been developed to draw simple </a:t>
            </a:r>
            <a:r>
              <a:rPr lang="en-US" dirty="0" smtClean="0"/>
              <a:t>random samples </a:t>
            </a:r>
            <a:r>
              <a:rPr lang="en-US" dirty="0"/>
              <a:t>from a given population. </a:t>
            </a:r>
            <a:endParaRPr lang="en-US" dirty="0" smtClean="0"/>
          </a:p>
          <a:p>
            <a:endParaRPr lang="en-US" dirty="0" smtClean="0"/>
          </a:p>
          <a:p>
            <a:r>
              <a:rPr lang="en-US" dirty="0" smtClean="0"/>
              <a:t>The </a:t>
            </a:r>
            <a:r>
              <a:rPr lang="en-US" dirty="0"/>
              <a:t>simple random sample has </a:t>
            </a:r>
            <a:r>
              <a:rPr lang="en-US" dirty="0" smtClean="0"/>
              <a:t>the advantages </a:t>
            </a:r>
            <a:r>
              <a:rPr lang="en-US" dirty="0"/>
              <a:t>that it is easy to administer, is representative of </a:t>
            </a:r>
            <a:r>
              <a:rPr lang="en-US" dirty="0" smtClean="0"/>
              <a:t>the population </a:t>
            </a:r>
            <a:r>
              <a:rPr lang="en-US" dirty="0"/>
              <a:t>in the long run, and the analysis of data using such a </a:t>
            </a:r>
            <a:r>
              <a:rPr lang="en-US" dirty="0" smtClean="0"/>
              <a:t>sampling </a:t>
            </a:r>
            <a:r>
              <a:rPr lang="en-US" dirty="0"/>
              <a:t>scheme is </a:t>
            </a:r>
            <a:r>
              <a:rPr lang="en-US" dirty="0" smtClean="0"/>
              <a:t>straightforward.</a:t>
            </a:r>
          </a:p>
          <a:p>
            <a:r>
              <a:rPr lang="en-US" dirty="0" smtClean="0"/>
              <a:t>The </a:t>
            </a:r>
            <a:r>
              <a:rPr lang="en-US" dirty="0"/>
              <a:t>disadvantage is that the </a:t>
            </a:r>
            <a:r>
              <a:rPr lang="en-US" dirty="0" smtClean="0"/>
              <a:t>selected sample </a:t>
            </a:r>
            <a:r>
              <a:rPr lang="en-US" dirty="0"/>
              <a:t>may not be truly representative of the population, especially </a:t>
            </a:r>
            <a:r>
              <a:rPr lang="en-US" dirty="0" smtClean="0"/>
              <a:t>if the </a:t>
            </a:r>
            <a:r>
              <a:rPr lang="en-US" dirty="0"/>
              <a:t>sample size is small.</a:t>
            </a:r>
          </a:p>
        </p:txBody>
      </p:sp>
      <p:sp>
        <p:nvSpPr>
          <p:cNvPr id="3" name="Title 2"/>
          <p:cNvSpPr>
            <a:spLocks noGrp="1"/>
          </p:cNvSpPr>
          <p:nvPr>
            <p:ph type="title"/>
          </p:nvPr>
        </p:nvSpPr>
        <p:spPr/>
        <p:txBody>
          <a:bodyPr/>
          <a:lstStyle/>
          <a:p>
            <a:r>
              <a:rPr lang="en-US" dirty="0" smtClean="0"/>
              <a:t>Simple random sampling</a:t>
            </a:r>
            <a:endParaRPr lang="en-US" dirty="0"/>
          </a:p>
        </p:txBody>
      </p:sp>
    </p:spTree>
    <p:extLst>
      <p:ext uri="{BB962C8B-B14F-4D97-AF65-F5344CB8AC3E}">
        <p14:creationId xmlns="" xmlns:p14="http://schemas.microsoft.com/office/powerpoint/2010/main" val="127261300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a:t>When the size of the sample is small and we have </a:t>
            </a:r>
            <a:r>
              <a:rPr lang="en-US" dirty="0" smtClean="0"/>
              <a:t>some information </a:t>
            </a:r>
            <a:r>
              <a:rPr lang="en-US" dirty="0"/>
              <a:t>about the distribution of a particular variable (e.g. gender</a:t>
            </a:r>
            <a:r>
              <a:rPr lang="en-US" dirty="0" smtClean="0"/>
              <a:t>: 50</a:t>
            </a:r>
            <a:r>
              <a:rPr lang="en-US" dirty="0"/>
              <a:t>% male/50% female), it may be advantageous to select </a:t>
            </a:r>
            <a:r>
              <a:rPr lang="en-US" dirty="0" smtClean="0"/>
              <a:t>simple random </a:t>
            </a:r>
            <a:r>
              <a:rPr lang="en-US" dirty="0"/>
              <a:t>samples from within each of the subgroups defined by </a:t>
            </a:r>
            <a:r>
              <a:rPr lang="en-US" dirty="0" smtClean="0"/>
              <a:t>that variable</a:t>
            </a:r>
            <a:r>
              <a:rPr lang="en-US" dirty="0"/>
              <a:t>. </a:t>
            </a:r>
            <a:endParaRPr lang="en-US" dirty="0" smtClean="0"/>
          </a:p>
          <a:p>
            <a:endParaRPr lang="en-US" dirty="0"/>
          </a:p>
          <a:p>
            <a:r>
              <a:rPr lang="en-US" dirty="0" smtClean="0"/>
              <a:t>By </a:t>
            </a:r>
            <a:r>
              <a:rPr lang="en-US" dirty="0"/>
              <a:t>choosing half the sample from males and half </a:t>
            </a:r>
            <a:r>
              <a:rPr lang="en-US" dirty="0" smtClean="0"/>
              <a:t>from females</a:t>
            </a:r>
            <a:r>
              <a:rPr lang="en-US" dirty="0"/>
              <a:t>, we assure that the sample is representative of the </a:t>
            </a:r>
            <a:r>
              <a:rPr lang="en-US" dirty="0" smtClean="0"/>
              <a:t>population with </a:t>
            </a:r>
            <a:r>
              <a:rPr lang="en-US" dirty="0"/>
              <a:t>respect to gender. </a:t>
            </a:r>
            <a:endParaRPr lang="en-US" dirty="0" smtClean="0"/>
          </a:p>
          <a:p>
            <a:r>
              <a:rPr lang="en-US" dirty="0" smtClean="0"/>
              <a:t>When </a:t>
            </a:r>
            <a:r>
              <a:rPr lang="en-US" dirty="0"/>
              <a:t>confounding is an important issue (</a:t>
            </a:r>
            <a:r>
              <a:rPr lang="en-US" dirty="0" smtClean="0"/>
              <a:t>such as </a:t>
            </a:r>
            <a:r>
              <a:rPr lang="en-US" dirty="0"/>
              <a:t>in case-control studies), stratified sampling will reduce </a:t>
            </a:r>
            <a:r>
              <a:rPr lang="en-US" dirty="0" smtClean="0"/>
              <a:t>potential confounding </a:t>
            </a:r>
            <a:r>
              <a:rPr lang="en-US" dirty="0"/>
              <a:t>by selecting homogeneous </a:t>
            </a:r>
            <a:r>
              <a:rPr lang="en-US" dirty="0" smtClean="0"/>
              <a:t>subgroups.</a:t>
            </a:r>
            <a:endParaRPr lang="en-US" dirty="0"/>
          </a:p>
        </p:txBody>
      </p:sp>
      <p:sp>
        <p:nvSpPr>
          <p:cNvPr id="3" name="Title 2"/>
          <p:cNvSpPr>
            <a:spLocks noGrp="1"/>
          </p:cNvSpPr>
          <p:nvPr>
            <p:ph type="title"/>
          </p:nvPr>
        </p:nvSpPr>
        <p:spPr/>
        <p:txBody>
          <a:bodyPr/>
          <a:lstStyle/>
          <a:p>
            <a:r>
              <a:rPr lang="en-US" i="1" dirty="0"/>
              <a:t>Stratified sampling</a:t>
            </a:r>
            <a:endParaRPr lang="en-US" dirty="0"/>
          </a:p>
        </p:txBody>
      </p:sp>
    </p:spTree>
    <p:extLst>
      <p:ext uri="{BB962C8B-B14F-4D97-AF65-F5344CB8AC3E}">
        <p14:creationId xmlns="" xmlns:p14="http://schemas.microsoft.com/office/powerpoint/2010/main" val="380437769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dirty="0"/>
              <a:t>In many administrative surveys, studies are done on large</a:t>
            </a:r>
          </a:p>
          <a:p>
            <a:r>
              <a:rPr lang="en-US" dirty="0"/>
              <a:t>populations which may be geographically quite dispersed. To obtain</a:t>
            </a:r>
          </a:p>
          <a:p>
            <a:r>
              <a:rPr lang="en-US" dirty="0"/>
              <a:t>the required number of subjects for the study by a simple random</a:t>
            </a:r>
          </a:p>
          <a:p>
            <a:r>
              <a:rPr lang="en-US" dirty="0"/>
              <a:t>sample method will require large costs and will be inconvenient. In</a:t>
            </a:r>
          </a:p>
          <a:p>
            <a:r>
              <a:rPr lang="en-US" dirty="0"/>
              <a:t>such cases, clusters may be identified (e.g. households) and random</a:t>
            </a:r>
          </a:p>
          <a:p>
            <a:r>
              <a:rPr lang="en-US" dirty="0"/>
              <a:t>samples of clusters will be included in the study; then every member</a:t>
            </a:r>
          </a:p>
          <a:p>
            <a:r>
              <a:rPr lang="en-US" dirty="0"/>
              <a:t>of the cluster will also be part of the study. This introduces two types</a:t>
            </a:r>
          </a:p>
          <a:p>
            <a:r>
              <a:rPr lang="en-US" dirty="0"/>
              <a:t>of variations in the data – between clusters and within clusters – and</a:t>
            </a:r>
          </a:p>
          <a:p>
            <a:r>
              <a:rPr lang="en-US" dirty="0"/>
              <a:t>this will have to be taken into account when analysing data.</a:t>
            </a:r>
          </a:p>
        </p:txBody>
      </p:sp>
      <p:sp>
        <p:nvSpPr>
          <p:cNvPr id="3" name="Title 2"/>
          <p:cNvSpPr>
            <a:spLocks noGrp="1"/>
          </p:cNvSpPr>
          <p:nvPr>
            <p:ph type="title"/>
          </p:nvPr>
        </p:nvSpPr>
        <p:spPr/>
        <p:txBody>
          <a:bodyPr/>
          <a:lstStyle/>
          <a:p>
            <a:r>
              <a:rPr lang="en-US" i="1" dirty="0"/>
              <a:t>Cluster sampling</a:t>
            </a:r>
            <a:endParaRPr lang="en-US" dirty="0"/>
          </a:p>
        </p:txBody>
      </p:sp>
    </p:spTree>
    <p:extLst>
      <p:ext uri="{BB962C8B-B14F-4D97-AF65-F5344CB8AC3E}">
        <p14:creationId xmlns="" xmlns:p14="http://schemas.microsoft.com/office/powerpoint/2010/main" val="285641045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Purposive sampling</a:t>
            </a:r>
          </a:p>
          <a:p>
            <a:r>
              <a:rPr lang="en-US" dirty="0" smtClean="0"/>
              <a:t>Convenient sampling</a:t>
            </a:r>
          </a:p>
          <a:p>
            <a:r>
              <a:rPr lang="en-US" dirty="0" smtClean="0"/>
              <a:t>Consecutive sampling</a:t>
            </a:r>
          </a:p>
          <a:p>
            <a:r>
              <a:rPr lang="en-US" dirty="0" smtClean="0"/>
              <a:t>Quota sampling</a:t>
            </a:r>
          </a:p>
          <a:p>
            <a:r>
              <a:rPr lang="en-US" dirty="0" smtClean="0"/>
              <a:t>Snow ball sampling</a:t>
            </a:r>
          </a:p>
          <a:p>
            <a:endParaRPr lang="en-US" dirty="0"/>
          </a:p>
          <a:p>
            <a:endParaRPr lang="en-US" dirty="0" smtClean="0"/>
          </a:p>
          <a:p>
            <a:r>
              <a:rPr lang="en-US" dirty="0" smtClean="0"/>
              <a:t>Assignment</a:t>
            </a:r>
            <a:endParaRPr lang="en-US" dirty="0"/>
          </a:p>
        </p:txBody>
      </p:sp>
      <p:sp>
        <p:nvSpPr>
          <p:cNvPr id="3" name="Title 2"/>
          <p:cNvSpPr>
            <a:spLocks noGrp="1"/>
          </p:cNvSpPr>
          <p:nvPr>
            <p:ph type="title"/>
          </p:nvPr>
        </p:nvSpPr>
        <p:spPr/>
        <p:txBody>
          <a:bodyPr>
            <a:normAutofit fontScale="90000"/>
          </a:bodyPr>
          <a:lstStyle/>
          <a:p>
            <a:r>
              <a:rPr lang="en-US" dirty="0" smtClean="0"/>
              <a:t>Non Probability Sampling techniques</a:t>
            </a:r>
            <a:endParaRPr lang="en-US" dirty="0"/>
          </a:p>
        </p:txBody>
      </p:sp>
    </p:spTree>
    <p:extLst>
      <p:ext uri="{BB962C8B-B14F-4D97-AF65-F5344CB8AC3E}">
        <p14:creationId xmlns="" xmlns:p14="http://schemas.microsoft.com/office/powerpoint/2010/main" val="262900170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Questionnaires</a:t>
            </a:r>
          </a:p>
          <a:p>
            <a:r>
              <a:rPr lang="en-US" dirty="0" smtClean="0"/>
              <a:t>Interview schedules</a:t>
            </a:r>
          </a:p>
          <a:p>
            <a:r>
              <a:rPr lang="en-US" dirty="0" smtClean="0"/>
              <a:t>Tables</a:t>
            </a:r>
            <a:endParaRPr lang="en-US" dirty="0"/>
          </a:p>
        </p:txBody>
      </p:sp>
      <p:sp>
        <p:nvSpPr>
          <p:cNvPr id="3" name="Title 2"/>
          <p:cNvSpPr>
            <a:spLocks noGrp="1"/>
          </p:cNvSpPr>
          <p:nvPr>
            <p:ph type="title"/>
          </p:nvPr>
        </p:nvSpPr>
        <p:spPr/>
        <p:txBody>
          <a:bodyPr/>
          <a:lstStyle/>
          <a:p>
            <a:r>
              <a:rPr lang="en-US" dirty="0" smtClean="0"/>
              <a:t>Data Collection tools</a:t>
            </a:r>
            <a:endParaRPr lang="en-US" dirty="0"/>
          </a:p>
        </p:txBody>
      </p:sp>
    </p:spTree>
    <p:extLst>
      <p:ext uri="{BB962C8B-B14F-4D97-AF65-F5344CB8AC3E}">
        <p14:creationId xmlns="" xmlns:p14="http://schemas.microsoft.com/office/powerpoint/2010/main" val="69676807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Data Analysis</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Data Presentation</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Report </a:t>
            </a:r>
            <a:r>
              <a:rPr lang="en-US" dirty="0" err="1" smtClean="0"/>
              <a:t>Writting</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830763"/>
          </a:xfrm>
        </p:spPr>
        <p:txBody>
          <a:bodyPr/>
          <a:lstStyle/>
          <a:p>
            <a:r>
              <a:rPr lang="en-US" dirty="0" smtClean="0"/>
              <a:t>Classification can be based on either purpose of the research or the Approach used. </a:t>
            </a:r>
            <a:endParaRPr lang="en-US" dirty="0"/>
          </a:p>
        </p:txBody>
      </p:sp>
      <p:sp>
        <p:nvSpPr>
          <p:cNvPr id="2" name="Title 1"/>
          <p:cNvSpPr>
            <a:spLocks noGrp="1"/>
          </p:cNvSpPr>
          <p:nvPr>
            <p:ph type="title"/>
          </p:nvPr>
        </p:nvSpPr>
        <p:spPr>
          <a:xfrm>
            <a:off x="457200" y="274638"/>
            <a:ext cx="8229600" cy="868362"/>
          </a:xfrm>
        </p:spPr>
        <p:txBody>
          <a:bodyPr/>
          <a:lstStyle/>
          <a:p>
            <a:r>
              <a:rPr lang="en-US" dirty="0" smtClean="0"/>
              <a:t>Types of </a:t>
            </a:r>
            <a:r>
              <a:rPr lang="en-US" dirty="0" err="1" smtClean="0"/>
              <a:t>Reseach</a:t>
            </a:r>
            <a:endParaRPr lang="en-US" dirty="0"/>
          </a:p>
        </p:txBody>
      </p:sp>
    </p:spTree>
    <p:extLst>
      <p:ext uri="{BB962C8B-B14F-4D97-AF65-F5344CB8AC3E}">
        <p14:creationId xmlns="" xmlns:p14="http://schemas.microsoft.com/office/powerpoint/2010/main" val="27367613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Basic/ Applied research</a:t>
            </a:r>
          </a:p>
          <a:p>
            <a:pPr lvl="1"/>
            <a:r>
              <a:rPr lang="en-US" dirty="0" smtClean="0"/>
              <a:t>Basic </a:t>
            </a:r>
            <a:r>
              <a:rPr lang="en-US" dirty="0"/>
              <a:t>research </a:t>
            </a:r>
            <a:r>
              <a:rPr lang="en-US" dirty="0" smtClean="0"/>
              <a:t>involves a </a:t>
            </a:r>
            <a:r>
              <a:rPr lang="en-US" dirty="0"/>
              <a:t>search for knowledge without a defined goal of utility </a:t>
            </a:r>
            <a:r>
              <a:rPr lang="en-US" dirty="0" smtClean="0"/>
              <a:t>or specific </a:t>
            </a:r>
            <a:r>
              <a:rPr lang="en-US" dirty="0"/>
              <a:t>purpose. </a:t>
            </a:r>
            <a:endParaRPr lang="en-US" dirty="0" smtClean="0"/>
          </a:p>
          <a:p>
            <a:pPr lvl="1"/>
            <a:r>
              <a:rPr lang="en-US" dirty="0" smtClean="0"/>
              <a:t>Applied </a:t>
            </a:r>
            <a:r>
              <a:rPr lang="en-US" dirty="0"/>
              <a:t>research is problem-oriented, and is </a:t>
            </a:r>
            <a:r>
              <a:rPr lang="en-US" dirty="0" smtClean="0"/>
              <a:t>directed towards </a:t>
            </a:r>
            <a:r>
              <a:rPr lang="en-US" dirty="0"/>
              <a:t>the solution of an existing problem. </a:t>
            </a:r>
          </a:p>
        </p:txBody>
      </p:sp>
      <p:sp>
        <p:nvSpPr>
          <p:cNvPr id="2" name="Title 1"/>
          <p:cNvSpPr>
            <a:spLocks noGrp="1"/>
          </p:cNvSpPr>
          <p:nvPr>
            <p:ph type="title"/>
          </p:nvPr>
        </p:nvSpPr>
        <p:spPr/>
        <p:txBody>
          <a:bodyPr>
            <a:normAutofit/>
          </a:bodyPr>
          <a:lstStyle/>
          <a:p>
            <a:r>
              <a:rPr lang="en-US" dirty="0" smtClean="0"/>
              <a:t>Classification Based on Purpose</a:t>
            </a:r>
            <a:endParaRPr lang="en-US" dirty="0"/>
          </a:p>
        </p:txBody>
      </p:sp>
    </p:spTree>
    <p:extLst>
      <p:ext uri="{BB962C8B-B14F-4D97-AF65-F5344CB8AC3E}">
        <p14:creationId xmlns="" xmlns:p14="http://schemas.microsoft.com/office/powerpoint/2010/main" val="394649679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1642</TotalTime>
  <Words>3643</Words>
  <Application>Microsoft Office PowerPoint</Application>
  <PresentationFormat>On-screen Show (4:3)</PresentationFormat>
  <Paragraphs>474</Paragraphs>
  <Slides>77</Slides>
  <Notes>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77</vt:i4>
      </vt:variant>
    </vt:vector>
  </HeadingPairs>
  <TitlesOfParts>
    <vt:vector size="79" baseType="lpstr">
      <vt:lpstr>Concourse</vt:lpstr>
      <vt:lpstr>Document</vt:lpstr>
      <vt:lpstr>Nursing Research</vt:lpstr>
      <vt:lpstr>Contents</vt:lpstr>
      <vt:lpstr>Content</vt:lpstr>
      <vt:lpstr>Introduction</vt:lpstr>
      <vt:lpstr>Purpose Of Research</vt:lpstr>
      <vt:lpstr>Characteristics of a good Research</vt:lpstr>
      <vt:lpstr>Qualities of a good reseacher.</vt:lpstr>
      <vt:lpstr>Types of Reseach</vt:lpstr>
      <vt:lpstr>Classification Based on Purpose</vt:lpstr>
      <vt:lpstr>Classification based on approach</vt:lpstr>
      <vt:lpstr>Classification based on approach</vt:lpstr>
      <vt:lpstr>Classification Based on approach</vt:lpstr>
      <vt:lpstr>Characteristics of Qualitative Research</vt:lpstr>
      <vt:lpstr>Characteristics of Qualitative Research Contd……..</vt:lpstr>
      <vt:lpstr>Characteristics of Quantitative research</vt:lpstr>
      <vt:lpstr>Characteristics of Quantitative research contd………</vt:lpstr>
      <vt:lpstr>Definition of Terms</vt:lpstr>
      <vt:lpstr>Definition of Terms</vt:lpstr>
      <vt:lpstr>Definition of terms</vt:lpstr>
      <vt:lpstr>Research Ethics</vt:lpstr>
      <vt:lpstr>Justice</vt:lpstr>
      <vt:lpstr>Beneficence</vt:lpstr>
      <vt:lpstr>Respect for persons</vt:lpstr>
      <vt:lpstr>Research Process</vt:lpstr>
      <vt:lpstr>Major Phases in the Research Process</vt:lpstr>
      <vt:lpstr>Problem Identification</vt:lpstr>
      <vt:lpstr>Sources of research Problems</vt:lpstr>
      <vt:lpstr>Criteria for selecting a good research problem</vt:lpstr>
      <vt:lpstr>Formulating a research Problem</vt:lpstr>
      <vt:lpstr>Formulating a research problem</vt:lpstr>
      <vt:lpstr>Formulating research Objectives</vt:lpstr>
      <vt:lpstr>Characteristics of research Objectives</vt:lpstr>
      <vt:lpstr>Importance of research Objectives</vt:lpstr>
      <vt:lpstr>Types of Objectives</vt:lpstr>
      <vt:lpstr>Methods of Stating Objectives</vt:lpstr>
      <vt:lpstr>Hypothesis and Assumptions</vt:lpstr>
      <vt:lpstr>Types of hypotheses</vt:lpstr>
      <vt:lpstr>Types of hypotheses</vt:lpstr>
      <vt:lpstr>Literature review</vt:lpstr>
      <vt:lpstr>Importance of Literature review</vt:lpstr>
      <vt:lpstr>Types of Literature review</vt:lpstr>
      <vt:lpstr>Steps in Literature review</vt:lpstr>
      <vt:lpstr>Research Methods/Designs</vt:lpstr>
      <vt:lpstr>Elements Of research Design</vt:lpstr>
      <vt:lpstr>Factors affecting selection of a study design</vt:lpstr>
      <vt:lpstr>Types Of Research Design</vt:lpstr>
      <vt:lpstr>Types of Quantiatative designs</vt:lpstr>
      <vt:lpstr>Non-Experimental designs</vt:lpstr>
      <vt:lpstr>Descriptive Study design</vt:lpstr>
      <vt:lpstr>Correlation Design</vt:lpstr>
      <vt:lpstr>Types Of Correlational studies</vt:lpstr>
      <vt:lpstr>Developmental Research designs</vt:lpstr>
      <vt:lpstr>Epidemiological Designs</vt:lpstr>
      <vt:lpstr>Analytic epidemiology…</vt:lpstr>
      <vt:lpstr>Cohort Studies</vt:lpstr>
      <vt:lpstr>Cohort Studies</vt:lpstr>
      <vt:lpstr>Epidemiology…</vt:lpstr>
      <vt:lpstr>Typology : Case control Study</vt:lpstr>
      <vt:lpstr>Advantages and Disadvantages of Nonexperimental study designs</vt:lpstr>
      <vt:lpstr>Intervention/Experimental epidemiology</vt:lpstr>
      <vt:lpstr>Intervention/exp. epidemiology</vt:lpstr>
      <vt:lpstr>Schematic 4: Randomized Controlled Clinical Trial</vt:lpstr>
      <vt:lpstr>Population, sample and sampling</vt:lpstr>
      <vt:lpstr>Terms used in Sampling</vt:lpstr>
      <vt:lpstr>Purpose Of Sampling</vt:lpstr>
      <vt:lpstr>Characteristics of good sample</vt:lpstr>
      <vt:lpstr>Sampling process</vt:lpstr>
      <vt:lpstr>Factors Influencing Sampling process</vt:lpstr>
      <vt:lpstr>Probability sampling techniques</vt:lpstr>
      <vt:lpstr>Simple random sampling</vt:lpstr>
      <vt:lpstr>Stratified sampling</vt:lpstr>
      <vt:lpstr>Cluster sampling</vt:lpstr>
      <vt:lpstr>Non Probability Sampling techniques</vt:lpstr>
      <vt:lpstr>Data Collection tools</vt:lpstr>
      <vt:lpstr>Data Analysis</vt:lpstr>
      <vt:lpstr>Data Presentation</vt:lpstr>
      <vt:lpstr>Report Writting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Nursing Research</dc:title>
  <dc:creator>Ken</dc:creator>
  <cp:lastModifiedBy>User</cp:lastModifiedBy>
  <cp:revision>98</cp:revision>
  <dcterms:created xsi:type="dcterms:W3CDTF">2016-07-13T18:23:26Z</dcterms:created>
  <dcterms:modified xsi:type="dcterms:W3CDTF">2018-03-19T07:32:23Z</dcterms:modified>
</cp:coreProperties>
</file>