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784" r:id="rId1"/>
  </p:sldMasterIdLst>
  <p:notesMasterIdLst>
    <p:notesMasterId r:id="rId2"/>
  </p:notesMasterIdLst>
  <p:handoutMasterIdLst>
    <p:handoutMasterId r:id="rId3"/>
  </p:handoutMasterIdLst>
  <p:sldIdLst>
    <p:sldId id="472" r:id="rId4"/>
    <p:sldId id="473" r:id="rId5"/>
    <p:sldId id="474" r:id="rId6"/>
    <p:sldId id="475" r:id="rId7"/>
    <p:sldId id="476" r:id="rId8"/>
    <p:sldId id="477" r:id="rId9"/>
    <p:sldId id="478" r:id="rId10"/>
    <p:sldId id="479" r:id="rId11"/>
    <p:sldId id="480" r:id="rId12"/>
    <p:sldId id="481" r:id="rId13"/>
    <p:sldId id="482" r:id="rId14"/>
    <p:sldId id="483" r:id="rId15"/>
    <p:sldId id="484" r:id="rId16"/>
    <p:sldId id="485" r:id="rId17"/>
    <p:sldId id="486" r:id="rId18"/>
    <p:sldId id="487" r:id="rId19"/>
    <p:sldId id="488" r:id="rId20"/>
    <p:sldId id="489" r:id="rId21"/>
    <p:sldId id="490" r:id="rId22"/>
    <p:sldId id="491" r:id="rId23"/>
    <p:sldId id="492" r:id="rId24"/>
    <p:sldId id="493" r:id="rId25"/>
    <p:sldId id="494" r:id="rId26"/>
    <p:sldId id="495" r:id="rId27"/>
    <p:sldId id="496" r:id="rId28"/>
    <p:sldId id="497" r:id="rId29"/>
    <p:sldId id="498" r:id="rId30"/>
    <p:sldId id="499" r:id="rId31"/>
    <p:sldId id="500" r:id="rId32"/>
    <p:sldId id="501" r:id="rId33"/>
    <p:sldId id="502" r:id="rId34"/>
    <p:sldId id="503" r:id="rId35"/>
    <p:sldId id="504" r:id="rId36"/>
    <p:sldId id="505" r:id="rId37"/>
    <p:sldId id="506" r:id="rId38"/>
    <p:sldId id="507" r:id="rId39"/>
    <p:sldId id="508" r:id="rId40"/>
    <p:sldId id="509" r:id="rId41"/>
    <p:sldId id="510"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Lst>
  <p:sldSz type="custom" cy="6858000" cx="12192000"/>
  <p:notesSz cx="6797675" cy="9874250"/>
  <p:defaultTex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000" autoAdjust="0"/>
    <p:restoredTop sz="84946" autoAdjust="0"/>
  </p:normalViewPr>
  <p:slideViewPr>
    <p:cSldViewPr showGuides="0" snapToGrid="0" snapToObjects="0">
      <p:cViewPr varScale="1">
        <p:scale>
          <a:sx n="68" d="100"/>
          <a:sy n="68" d="100"/>
        </p:scale>
        <p:origin x="608" y="26"/>
      </p:cViewPr>
      <p:guideLst>
        <p:guide orient="horz" pos="2160"/>
        <p:guide orient="vert" pos="384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tableStyles" Target="tableStyles.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11" name=""/>
        <p:cNvGrpSpPr/>
        <p:nvPr/>
      </p:nvGrpSpPr>
      <p:grpSpPr>
        <a:xfrm rot="0">
          <a:off x="0" y="0"/>
          <a:ext cx="0" cy="0"/>
          <a:chOff x="0" y="0"/>
          <a:chExt cx="0" cy="0"/>
        </a:xfrm>
      </p:grpSpPr>
      <p:sp>
        <p:nvSpPr>
          <p:cNvPr id="1049299" name=""/>
          <p:cNvSpPr/>
          <p:nvPr>
            <p:ph type="hdr" sz="quarter" idx="0"/>
          </p:nvPr>
        </p:nvSpPr>
        <p:spPr>
          <a:xfrm rot="0">
            <a:off x="0" y="0"/>
            <a:ext cx="2946400" cy="493712"/>
          </a:xfrm>
          <a:prstGeom prst="rect"/>
          <a:noFill/>
          <a:ln>
            <a:noFill/>
          </a:ln>
        </p:spPr>
        <p:txBody>
          <a:bodyPr anchor="t" bIns="45720" lIns="91440" rIns="91440" tIns="45720" vert="horz"/>
          <a:p>
            <a:pPr eaLnBrk="1" hangingPunct="1" latinLnBrk="1" lvl="0"/>
            <a:endParaRPr altLang="en-US" sz="1200" lang="en-GB"/>
          </a:p>
        </p:txBody>
      </p:sp>
      <p:sp>
        <p:nvSpPr>
          <p:cNvPr id="1049300" name=""/>
          <p:cNvSpPr/>
          <p:nvPr>
            <p:ph type="dt" sz="quarter" idx="1"/>
          </p:nvPr>
        </p:nvSpPr>
        <p:spPr>
          <a:xfrm rot="0">
            <a:off x="3849687" y="0"/>
            <a:ext cx="2946400" cy="493712"/>
          </a:xfrm>
          <a:prstGeom prst="rect"/>
          <a:noFill/>
          <a:ln>
            <a:noFill/>
          </a:ln>
        </p:spPr>
        <p:txBody>
          <a:bodyPr anchor="t" bIns="45720" lIns="91440" rIns="91440" tIns="45720" vert="horz"/>
          <a:p>
            <a:pPr algn="r" eaLnBrk="1" hangingPunct="1" latinLnBrk="1" lvl="0"/>
            <a:fld id="{566ABCEB-ACFC-4714-9973-3DA970169C29}" type="datetime1">
              <a:rPr altLang="en-US" sz="1200" lang="en-US"/>
              <a:pPr algn="r" eaLnBrk="1" hangingPunct="1" latinLnBrk="1" lvl="0"/>
            </a:fld>
            <a:endParaRPr altLang="en-US" sz="1200" lang="en-US"/>
          </a:p>
        </p:txBody>
      </p:sp>
      <p:sp>
        <p:nvSpPr>
          <p:cNvPr id="1049301" name=""/>
          <p:cNvSpPr/>
          <p:nvPr>
            <p:ph type="ftr" sz="quarter" idx="2"/>
          </p:nvPr>
        </p:nvSpPr>
        <p:spPr>
          <a:xfrm rot="0">
            <a:off x="0" y="9378950"/>
            <a:ext cx="2946400" cy="493712"/>
          </a:xfrm>
          <a:prstGeom prst="rect"/>
          <a:noFill/>
          <a:ln>
            <a:noFill/>
          </a:ln>
        </p:spPr>
        <p:txBody>
          <a:bodyPr anchor="b" bIns="45720" lIns="91440" rIns="91440" tIns="45720" vert="horz"/>
          <a:p>
            <a:pPr eaLnBrk="1" hangingPunct="1" latinLnBrk="1" lvl="0"/>
            <a:endParaRPr altLang="en-US" sz="1200" lang="en-GB"/>
          </a:p>
        </p:txBody>
      </p:sp>
      <p:sp>
        <p:nvSpPr>
          <p:cNvPr id="1049302" name=""/>
          <p:cNvSpPr/>
          <p:nvPr>
            <p:ph type="sldNum" sz="quarter" idx="3"/>
          </p:nvPr>
        </p:nvSpPr>
        <p:spPr>
          <a:xfrm rot="0">
            <a:off x="3849687" y="9378950"/>
            <a:ext cx="2946400" cy="493712"/>
          </a:xfrm>
          <a:prstGeom prst="rect"/>
          <a:noFill/>
          <a:ln>
            <a:noFill/>
          </a:ln>
        </p:spPr>
        <p:txBody>
          <a:bodyPr anchor="b" bIns="45720" lIns="91440" rIns="91440" tIns="45720" vert="horz"/>
          <a:p>
            <a:pPr algn="r" eaLnBrk="1" hangingPunct="1" latinLnBrk="1" lvl="0"/>
            <a:fld id="{566ABCEB-ACFC-4714-9973-3DA970169C29}" type="slidenum">
              <a:rPr altLang="en-US" sz="1200" lang="en-GB"/>
              <a:pPr algn="r" eaLnBrk="1" hangingPunct="1" latinLnBrk="1" lvl="0"/>
            </a:fld>
            <a:endParaRPr altLang="en-US" sz="1200" lang="en-GB"/>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209" name=""/>
        <p:cNvGrpSpPr/>
        <p:nvPr/>
      </p:nvGrpSpPr>
      <p:grpSpPr>
        <a:xfrm rot="0">
          <a:off x="0" y="0"/>
          <a:ext cx="0" cy="0"/>
          <a:chOff x="0" y="0"/>
          <a:chExt cx="0" cy="0"/>
        </a:xfrm>
      </p:grpSpPr>
      <p:sp>
        <p:nvSpPr>
          <p:cNvPr id="1049293" name=""/>
          <p:cNvSpPr/>
          <p:nvPr>
            <p:ph type="hdr" sz="quarter" idx="0"/>
          </p:nvPr>
        </p:nvSpPr>
        <p:spPr>
          <a:xfrm rot="0">
            <a:off x="0" y="0"/>
            <a:ext cx="2946400" cy="493712"/>
          </a:xfrm>
          <a:prstGeom prst="rect"/>
          <a:noFill/>
          <a:ln>
            <a:noFill/>
          </a:ln>
        </p:spPr>
        <p:txBody>
          <a:bodyPr anchor="t" bIns="45720" lIns="91440" rIns="91440" tIns="45720" vert="horz"/>
          <a:p>
            <a:pPr eaLnBrk="1" hangingPunct="1" latinLnBrk="1" lvl="0"/>
            <a:endParaRPr altLang="en-US" sz="1200" lang="en-GB"/>
          </a:p>
        </p:txBody>
      </p:sp>
      <p:sp>
        <p:nvSpPr>
          <p:cNvPr id="1049294" name=""/>
          <p:cNvSpPr/>
          <p:nvPr>
            <p:ph type="dt" sz="full" idx="1"/>
          </p:nvPr>
        </p:nvSpPr>
        <p:spPr>
          <a:xfrm rot="0">
            <a:off x="3849687" y="0"/>
            <a:ext cx="2946400" cy="493712"/>
          </a:xfrm>
          <a:prstGeom prst="rect"/>
          <a:noFill/>
          <a:ln>
            <a:noFill/>
          </a:ln>
        </p:spPr>
        <p:txBody>
          <a:bodyPr anchor="t" bIns="45720" lIns="91440" rIns="91440" tIns="45720" vert="horz"/>
          <a:p>
            <a:pPr algn="r" eaLnBrk="1" hangingPunct="1" latinLnBrk="1" lvl="0"/>
            <a:fld id="{566ABCEB-ACFC-4714-9973-3DA970169C29}" type="datetime1">
              <a:rPr altLang="en-US" sz="1200" lang="en-US"/>
              <a:pPr algn="r" eaLnBrk="1" hangingPunct="1" latinLnBrk="1" lvl="0"/>
            </a:fld>
            <a:endParaRPr altLang="en-US" sz="1200" lang="en-US"/>
          </a:p>
        </p:txBody>
      </p:sp>
      <p:sp>
        <p:nvSpPr>
          <p:cNvPr id="1049295" name=""/>
          <p:cNvSpPr/>
          <p:nvPr>
            <p:ph type="sldImg" sz="full" idx="2"/>
          </p:nvPr>
        </p:nvSpPr>
        <p:spPr>
          <a:xfrm rot="0">
            <a:off x="109537" y="741362"/>
            <a:ext cx="6578600" cy="3702050"/>
          </a:xfrm>
          <a:prstGeom prst="rect"/>
          <a:noFill/>
          <a:ln w="12700" cap="flat" cmpd="sng">
            <a:solidFill>
              <a:srgbClr val="000000">
                <a:alpha val="100000"/>
              </a:srgbClr>
            </a:solidFill>
            <a:prstDash val="solid"/>
            <a:round/>
          </a:ln>
        </p:spPr>
        <p:txBody>
          <a:bodyPr anchor="ctr" bIns="45720" lIns="91440" rIns="91440" tIns="45720" vert="horz"/>
          <a:p/>
        </p:txBody>
      </p:sp>
      <p:sp>
        <p:nvSpPr>
          <p:cNvPr id="1049296" name=""/>
          <p:cNvSpPr/>
          <p:nvPr>
            <p:ph type="body" sz="quarter" idx="3"/>
          </p:nvPr>
        </p:nvSpPr>
        <p:spPr>
          <a:xfrm rot="0">
            <a:off x="679450" y="4691062"/>
            <a:ext cx="5438775" cy="4443412"/>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297" name=""/>
          <p:cNvSpPr/>
          <p:nvPr>
            <p:ph type="ftr" sz="quarter" idx="4"/>
          </p:nvPr>
        </p:nvSpPr>
        <p:spPr>
          <a:xfrm rot="0">
            <a:off x="0" y="9378950"/>
            <a:ext cx="2946400" cy="493712"/>
          </a:xfrm>
          <a:prstGeom prst="rect"/>
          <a:noFill/>
          <a:ln>
            <a:noFill/>
          </a:ln>
        </p:spPr>
        <p:txBody>
          <a:bodyPr anchor="b" bIns="45720" lIns="91440" rIns="91440" tIns="45720" vert="horz"/>
          <a:p>
            <a:pPr eaLnBrk="1" hangingPunct="1" latinLnBrk="1" lvl="0"/>
            <a:endParaRPr altLang="en-US" sz="1200" lang="en-GB"/>
          </a:p>
        </p:txBody>
      </p:sp>
      <p:sp>
        <p:nvSpPr>
          <p:cNvPr id="1049298" name=""/>
          <p:cNvSpPr/>
          <p:nvPr>
            <p:ph type="sldNum" sz="quarter" idx="5"/>
          </p:nvPr>
        </p:nvSpPr>
        <p:spPr>
          <a:xfrm rot="0">
            <a:off x="3849687" y="9378950"/>
            <a:ext cx="2946400" cy="493712"/>
          </a:xfrm>
          <a:prstGeom prst="rect"/>
          <a:noFill/>
          <a:ln>
            <a:noFill/>
          </a:ln>
        </p:spPr>
        <p:txBody>
          <a:bodyPr anchor="b" bIns="45720" lIns="91440" rIns="91440" tIns="45720" vert="horz"/>
          <a:p>
            <a:pPr algn="r" eaLnBrk="1" hangingPunct="1" latinLnBrk="1" lvl="0"/>
            <a:fld id="{566ABCEB-ACFC-4714-9973-3DA970169C29}" type="slidenum">
              <a:rPr altLang="en-US" sz="1200" lang="en-GB"/>
              <a:pPr algn="r" eaLnBrk="1" hangingPunct="1" latinLnBrk="1" lvl="0"/>
            </a:fld>
            <a:endParaRPr altLang="en-US" sz="1200" lang="en-GB"/>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1pPr>
    <a:lvl2pPr algn="l" fontAlgn="base" indent="0" latinLnBrk="1" marL="4572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2pPr>
    <a:lvl3pPr algn="l" fontAlgn="base" indent="0" latinLnBrk="1" marL="9144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3pPr>
    <a:lvl4pPr algn="l" fontAlgn="base" indent="0" latinLnBrk="1" marL="13716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4pPr>
    <a:lvl5pPr algn="l" fontAlgn="base" indent="0" latinLnBrk="1" marL="1828800" rtl="0">
      <a:lnSpc>
        <a:spcPct val="100000"/>
      </a:lnSpc>
      <a:spcBef>
        <a:spcPct val="30000"/>
      </a:spcBef>
      <a:spcAft>
        <a:spcPct val="0"/>
      </a:spcAft>
      <a:buFontTx/>
      <a:buNone/>
      <a:defRPr baseline="0" b="0" sz="1200" i="0" u="none">
        <a:solidFill>
          <a:schemeClr val="dk1"/>
        </a:solidFill>
        <a:latin typeface="Calibri" pitchFamily="34" charset="0"/>
        <a:sym typeface="Arial"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rot="0">
          <a:off x="0" y="0"/>
          <a:ext cx="0" cy="0"/>
          <a:chOff x="0" y="0"/>
          <a:chExt cx="0" cy="0"/>
        </a:xfrm>
      </p:grpSpPr>
      <p:sp>
        <p:nvSpPr>
          <p:cNvPr id="1048686" name=""/>
          <p:cNvSpPr/>
          <p:nvPr>
            <p:ph type="sldImg" sz="full" idx="0"/>
          </p:nvPr>
        </p:nvSpPr>
        <p:spPr bwMode="auto">
          <a:xfrm rot="0">
            <a:off x="109537" y="741362"/>
            <a:ext cx="6578600" cy="3702050"/>
          </a:xfrm>
          <a:prstGeom prst="rect"/>
          <a:noFill/>
          <a:ln w="9525" cap="flat" cmpd="sng">
            <a:solidFill>
              <a:srgbClr val="000000">
                <a:alpha val="100000"/>
              </a:srgbClr>
            </a:solidFill>
            <a:prstDash val="solid"/>
            <a:miter/>
          </a:ln>
        </p:spPr>
        <p:txBody>
          <a:bodyPr anchor="ctr" bIns="45720" lIns="91440" rIns="91440" tIns="45720" vert="horz"/>
          <a:p/>
        </p:txBody>
      </p:sp>
      <p:sp>
        <p:nvSpPr>
          <p:cNvPr id="1048687" name=""/>
          <p:cNvSpPr/>
          <p:nvPr>
            <p:ph type="body" sz="full" idx="1"/>
          </p:nvPr>
        </p:nvSpPr>
        <p:spPr bwMode="auto">
          <a:xfrm rot="0">
            <a:off x="679450" y="4691062"/>
            <a:ext cx="5438775" cy="4443412"/>
          </a:xfrm>
          <a:prstGeom prst="rect"/>
          <a:noFill/>
          <a:ln>
            <a:noFill/>
          </a:ln>
        </p:spPr>
        <p:txBody>
          <a:bodyPr anchor="t" bIns="45720" lIns="91440" rIns="91440" tIns="45720" vert="horz"/>
          <a:p>
            <a:pPr eaLnBrk="1" hangingPunct="1" latinLnBrk="1" lvl="0">
              <a:spcBef>
                <a:spcPct val="0"/>
              </a:spcBef>
            </a:pPr>
            <a:r>
              <a:rPr altLang="en-US" lang="en-GB"/>
              <a:t>Not  perseptions nor speculations</a:t>
            </a:r>
          </a:p>
        </p:txBody>
      </p:sp>
      <p:sp>
        <p:nvSpPr>
          <p:cNvPr id="1048688" name=""/>
          <p:cNvSpPr txBox="1"/>
          <p:nvPr/>
        </p:nvSpPr>
        <p:spPr>
          <a:xfrm rot="0">
            <a:off x="3849687" y="9378950"/>
            <a:ext cx="2946400" cy="493712"/>
          </a:xfrm>
          <a:prstGeom prst="rect"/>
          <a:noFill/>
          <a:ln>
            <a:noFill/>
          </a:ln>
        </p:spPr>
        <p:txBody>
          <a:bodyPr anchor="b" bIns="45720" lIns="91440" rIns="91440" tIns="45720" vert="horz"/>
          <a:p>
            <a:pPr algn="r" eaLnBrk="1" hangingPunct="1" latinLnBrk="1" lvl="0">
              <a:spcBef>
                <a:spcPct val="0"/>
              </a:spcBef>
            </a:pPr>
            <a:fld id="{566ABCEB-ACFC-4714-9973-3DA970169C29}" type="slidenum">
              <a:rPr altLang="en-US" lang="en-GB">
                <a:latin typeface="Arial" pitchFamily="0" charset="0"/>
                <a:ea typeface="Arial" pitchFamily="0" charset="0"/>
              </a:rPr>
              <a:pPr algn="r" eaLnBrk="1" hangingPunct="1" latinLnBrk="1" lvl="0">
                <a:spcBef>
                  <a:spcPct val="0"/>
                </a:spcBef>
              </a:pPr>
            </a:fld>
            <a:endParaRPr altLang="en-US" lang="en-GB">
              <a:latin typeface="Arial" pitchFamily="0" charset="0"/>
              <a:ea typeface="Arial"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81" name=""/>
        <p:cNvGrpSpPr/>
        <p:nvPr/>
      </p:nvGrpSpPr>
      <p:grpSpPr>
        <a:xfrm rot="0">
          <a:off x="0" y="0"/>
          <a:ext cx="0" cy="0"/>
          <a:chOff x="0" y="0"/>
          <a:chExt cx="0" cy="0"/>
        </a:xfrm>
      </p:grpSpPr>
      <p:grpSp>
        <p:nvGrpSpPr>
          <p:cNvPr id="82" name=""/>
          <p:cNvGrpSpPr/>
          <p:nvPr/>
        </p:nvGrpSpPr>
        <p:grpSpPr>
          <a:xfrm rot="0">
            <a:off x="0" y="228600"/>
            <a:ext cx="2851150" cy="6638925"/>
            <a:chOff x="2487613" y="285750"/>
            <a:chExt cx="2428875" cy="5654676"/>
          </a:xfrm>
        </p:grpSpPr>
        <p:sp>
          <p:nvSpPr>
            <p:cNvPr id="1048647"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648"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649"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650"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651"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652"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653"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654"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655"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656"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657"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658"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83" name=""/>
          <p:cNvGrpSpPr/>
          <p:nvPr/>
        </p:nvGrpSpPr>
        <p:grpSpPr>
          <a:xfrm rot="0">
            <a:off x="26987" y="0"/>
            <a:ext cx="2357437" cy="6853237"/>
            <a:chOff x="6627813" y="195610"/>
            <a:chExt cx="1952625" cy="5678141"/>
          </a:xfrm>
        </p:grpSpPr>
        <p:sp>
          <p:nvSpPr>
            <p:cNvPr id="1048659"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660"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661"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662"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663"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664"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665"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666"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667"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668"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669"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670"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671" name=""/>
          <p:cNvSpPr/>
          <p:nvPr/>
        </p:nvSpPr>
        <p:spPr>
          <a:xfrm rot="0">
            <a:off x="0" y="0"/>
            <a:ext cx="182562" cy="6858000"/>
          </a:xfrm>
          <a:prstGeom prst="rect"/>
          <a:solidFill>
            <a:schemeClr val="lt2"/>
          </a:solidFill>
          <a:ln>
            <a:noFill/>
          </a:ln>
        </p:spPr>
      </p:sp>
      <p:sp>
        <p:nvSpPr>
          <p:cNvPr id="1048672" name=""/>
          <p:cNvSpPr/>
          <p:nvPr/>
        </p:nvSpPr>
        <p:spPr bwMode="auto">
          <a:xfrm rot="0">
            <a:off x="0" y="4324350"/>
            <a:ext cx="1744662" cy="777875"/>
          </a:xfrm>
          <a:custGeom>
            <a:avLst/>
            <a:gdLst>
              <a:gd name="l" fmla="*/ 0 w 372"/>
              <a:gd name="t" fmla="*/ 0 h 166"/>
              <a:gd name="r" fmla="*/ 372 w 372"/>
              <a:gd name="b" fmla="*/ 166 h 166"/>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path>
            </a:pathLst>
          </a:custGeom>
          <a:solidFill>
            <a:schemeClr val="accent1">
              <a:alpha val="100000"/>
            </a:schemeClr>
          </a:solidFill>
          <a:ln>
            <a:noFill/>
          </a:ln>
        </p:spPr>
      </p:sp>
      <p:sp>
        <p:nvSpPr>
          <p:cNvPr id="1048675"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676"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677" name=""/>
          <p:cNvSpPr/>
          <p:nvPr>
            <p:ph type="sldNum" sz="quarter" idx="4"/>
          </p:nvPr>
        </p:nvSpPr>
        <p:spPr bwMode="gray">
          <a:xfrm rot="0">
            <a:off x="531812" y="4529137"/>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679" name="Subtitle 2"/>
          <p:cNvSpPr>
            <a:spLocks noGrp="1"/>
          </p:cNvSpPr>
          <p:nvPr>
            <p:ph type="subTitle" idx="1"/>
          </p:nvPr>
        </p:nvSpPr>
        <p:spPr>
          <a:xfrm>
            <a:off x="2589213" y="4777379"/>
            <a:ext cx="8915399" cy="1126283"/>
          </a:xfrm>
        </p:spPr>
        <p:txBody>
          <a:bodyPr/>
          <a:lstStyle>
            <a:lvl1pPr algn="l" indent="0" marL="0">
              <a:buNone/>
              <a:defRPr>
                <a:solidFill>
                  <a:schemeClr val="tx1">
                    <a:lumMod val="65000"/>
                    <a:lumOff val="3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78"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78" name=""/>
        <p:cNvGrpSpPr/>
        <p:nvPr/>
      </p:nvGrpSpPr>
      <p:grpSpPr>
        <a:xfrm rot="0">
          <a:off x="0" y="0"/>
          <a:ext cx="0" cy="0"/>
          <a:chOff x="0" y="0"/>
          <a:chExt cx="0" cy="0"/>
        </a:xfrm>
      </p:grpSpPr>
      <p:grpSp>
        <p:nvGrpSpPr>
          <p:cNvPr id="179" name=""/>
          <p:cNvGrpSpPr/>
          <p:nvPr/>
        </p:nvGrpSpPr>
        <p:grpSpPr>
          <a:xfrm rot="0">
            <a:off x="0" y="228600"/>
            <a:ext cx="2851150" cy="6638925"/>
            <a:chOff x="2487613" y="285750"/>
            <a:chExt cx="2428875" cy="5654676"/>
          </a:xfrm>
        </p:grpSpPr>
        <p:sp>
          <p:nvSpPr>
            <p:cNvPr id="1049088"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089"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090"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091"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092"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093"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094"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095"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096"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097"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098"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099"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80" name=""/>
          <p:cNvGrpSpPr/>
          <p:nvPr/>
        </p:nvGrpSpPr>
        <p:grpSpPr>
          <a:xfrm rot="0">
            <a:off x="26987" y="0"/>
            <a:ext cx="2357437" cy="6853237"/>
            <a:chOff x="6627813" y="195610"/>
            <a:chExt cx="1952625" cy="5678141"/>
          </a:xfrm>
        </p:grpSpPr>
        <p:sp>
          <p:nvSpPr>
            <p:cNvPr id="1049100"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101"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102"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103"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104"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105"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106"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107"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108"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109"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110"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111"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112" name=""/>
          <p:cNvSpPr/>
          <p:nvPr/>
        </p:nvSpPr>
        <p:spPr>
          <a:xfrm rot="0">
            <a:off x="0" y="0"/>
            <a:ext cx="182562" cy="6858000"/>
          </a:xfrm>
          <a:prstGeom prst="rect"/>
          <a:solidFill>
            <a:schemeClr val="lt2"/>
          </a:solidFill>
          <a:ln>
            <a:noFill/>
          </a:ln>
        </p:spPr>
      </p:sp>
      <p:sp>
        <p:nvSpPr>
          <p:cNvPr id="1049113" name=""/>
          <p:cNvSpPr/>
          <p:nvPr/>
        </p:nvSpPr>
        <p:spPr bwMode="auto">
          <a:xfrm rot="0" flipV="1">
            <a:off x="-4762" y="31781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116"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117"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118" name=""/>
          <p:cNvSpPr/>
          <p:nvPr>
            <p:ph type="sldNum" sz="quarter" idx="4"/>
          </p:nvPr>
        </p:nvSpPr>
        <p:spPr bwMode="gray">
          <a:xfrm rot="0">
            <a:off x="531812" y="324485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120"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9119" name="Title 1"/>
          <p:cNvSpPr>
            <a:spLocks noGrp="1"/>
          </p:cNvSpPr>
          <p:nvPr>
            <p:ph type="title"/>
          </p:nvPr>
        </p:nvSpPr>
        <p:spPr>
          <a:xfrm>
            <a:off x="2589212" y="609600"/>
            <a:ext cx="8915399" cy="3117040"/>
          </a:xfrm>
        </p:spPr>
        <p:txBody>
          <a:bodyPr anchor="ctr">
            <a:normAutofit/>
          </a:bodyPr>
          <a:lstStyle>
            <a:lvl1pPr algn="l">
              <a:defRPr b="0" cap="none" sz="4800"/>
            </a:lvl1pPr>
          </a:lstStyle>
          <a:p>
            <a:r>
              <a:rPr lang="en-US"/>
              <a:t>Click to edit Master title style</a:t>
            </a:r>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83" name=""/>
        <p:cNvGrpSpPr/>
        <p:nvPr/>
      </p:nvGrpSpPr>
      <p:grpSpPr>
        <a:xfrm rot="0">
          <a:off x="0" y="0"/>
          <a:ext cx="0" cy="0"/>
          <a:chOff x="0" y="0"/>
          <a:chExt cx="0" cy="0"/>
        </a:xfrm>
      </p:grpSpPr>
      <p:grpSp>
        <p:nvGrpSpPr>
          <p:cNvPr id="184" name=""/>
          <p:cNvGrpSpPr/>
          <p:nvPr/>
        </p:nvGrpSpPr>
        <p:grpSpPr>
          <a:xfrm rot="0">
            <a:off x="0" y="228600"/>
            <a:ext cx="2851150" cy="6638925"/>
            <a:chOff x="2487613" y="285750"/>
            <a:chExt cx="2428875" cy="5654676"/>
          </a:xfrm>
        </p:grpSpPr>
        <p:sp>
          <p:nvSpPr>
            <p:cNvPr id="1049121"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122"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123"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124"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125"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126"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127"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128"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129"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130"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131"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132"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85" name=""/>
          <p:cNvGrpSpPr/>
          <p:nvPr/>
        </p:nvGrpSpPr>
        <p:grpSpPr>
          <a:xfrm rot="0">
            <a:off x="26987" y="0"/>
            <a:ext cx="2357437" cy="6853237"/>
            <a:chOff x="6627813" y="195610"/>
            <a:chExt cx="1952625" cy="5678141"/>
          </a:xfrm>
        </p:grpSpPr>
        <p:sp>
          <p:nvSpPr>
            <p:cNvPr id="1049133"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134"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135"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136"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137"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138"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139"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140"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141"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142"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143"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144"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145" name=""/>
          <p:cNvSpPr/>
          <p:nvPr/>
        </p:nvSpPr>
        <p:spPr>
          <a:xfrm rot="0">
            <a:off x="0" y="0"/>
            <a:ext cx="182562" cy="6858000"/>
          </a:xfrm>
          <a:prstGeom prst="rect"/>
          <a:solidFill>
            <a:schemeClr val="lt2"/>
          </a:solidFill>
          <a:ln>
            <a:noFill/>
          </a:ln>
        </p:spPr>
      </p:sp>
      <p:sp>
        <p:nvSpPr>
          <p:cNvPr id="1049146" name=""/>
          <p:cNvSpPr/>
          <p:nvPr/>
        </p:nvSpPr>
        <p:spPr bwMode="auto">
          <a:xfrm rot="0" flipV="1">
            <a:off x="-4762" y="31781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147" name=""/>
          <p:cNvSpPr txBox="1"/>
          <p:nvPr/>
        </p:nvSpPr>
        <p:spPr>
          <a:xfrm rot="0">
            <a:off x="2466975" y="647700"/>
            <a:ext cx="609600" cy="5857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r>
              <a:rPr altLang="en-US" sz="8000" lang="en-US">
                <a:solidFill>
                  <a:schemeClr val="accent1"/>
                </a:solidFill>
              </a:rPr>
              <a:t>“</a:t>
            </a:r>
          </a:p>
        </p:txBody>
      </p:sp>
      <p:sp>
        <p:nvSpPr>
          <p:cNvPr id="1049148" name=""/>
          <p:cNvSpPr txBox="1"/>
          <p:nvPr/>
        </p:nvSpPr>
        <p:spPr>
          <a:xfrm rot="0">
            <a:off x="11114088" y="2905125"/>
            <a:ext cx="609600" cy="5842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r>
              <a:rPr altLang="en-US" sz="8000" lang="en-US">
                <a:solidFill>
                  <a:schemeClr val="accent1"/>
                </a:solidFill>
              </a:rPr>
              <a:t>”</a:t>
            </a:r>
          </a:p>
        </p:txBody>
      </p:sp>
      <p:sp>
        <p:nvSpPr>
          <p:cNvPr id="1049151"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152"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153" name=""/>
          <p:cNvSpPr/>
          <p:nvPr>
            <p:ph type="sldNum" sz="quarter" idx="4"/>
          </p:nvPr>
        </p:nvSpPr>
        <p:spPr bwMode="gray">
          <a:xfrm rot="0">
            <a:off x="531812" y="324485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156" name="Text Placeholder 2"/>
          <p:cNvSpPr>
            <a:spLocks noGrp="1"/>
          </p:cNvSpPr>
          <p:nvPr>
            <p:ph type="body" idx="1"/>
          </p:nvPr>
        </p:nvSpPr>
        <p:spPr>
          <a:xfrm>
            <a:off x="2589212" y="4354046"/>
            <a:ext cx="8915399" cy="1555864"/>
          </a:xfrm>
        </p:spPr>
        <p:txBody>
          <a:bodyPr anchor="ctr">
            <a:normAutofit/>
          </a:bodyPr>
          <a:lstStyle>
            <a:lvl1pPr algn="l" indent="0" marL="0">
              <a:buNone/>
              <a:defRPr sz="18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9155" name="Text Placeholder 9"/>
          <p:cNvSpPr>
            <a:spLocks noGrp="1"/>
          </p:cNvSpPr>
          <p:nvPr>
            <p:ph type="body" sz="quarter" idx="13"/>
          </p:nvPr>
        </p:nvSpPr>
        <p:spPr>
          <a:xfrm>
            <a:off x="3275012" y="3505200"/>
            <a:ext cx="753655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9154"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88" name=""/>
        <p:cNvGrpSpPr/>
        <p:nvPr/>
      </p:nvGrpSpPr>
      <p:grpSpPr>
        <a:xfrm rot="0">
          <a:off x="0" y="0"/>
          <a:ext cx="0" cy="0"/>
          <a:chOff x="0" y="0"/>
          <a:chExt cx="0" cy="0"/>
        </a:xfrm>
      </p:grpSpPr>
      <p:grpSp>
        <p:nvGrpSpPr>
          <p:cNvPr id="189" name=""/>
          <p:cNvGrpSpPr/>
          <p:nvPr/>
        </p:nvGrpSpPr>
        <p:grpSpPr>
          <a:xfrm rot="0">
            <a:off x="0" y="228600"/>
            <a:ext cx="2851150" cy="6638925"/>
            <a:chOff x="2487613" y="285750"/>
            <a:chExt cx="2428875" cy="5654676"/>
          </a:xfrm>
        </p:grpSpPr>
        <p:sp>
          <p:nvSpPr>
            <p:cNvPr id="1049157"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158"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159"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160"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161"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162"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163"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164"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165"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166"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167"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168"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90" name=""/>
          <p:cNvGrpSpPr/>
          <p:nvPr/>
        </p:nvGrpSpPr>
        <p:grpSpPr>
          <a:xfrm rot="0">
            <a:off x="26987" y="0"/>
            <a:ext cx="2357437" cy="6853237"/>
            <a:chOff x="6627813" y="195610"/>
            <a:chExt cx="1952625" cy="5678141"/>
          </a:xfrm>
        </p:grpSpPr>
        <p:sp>
          <p:nvSpPr>
            <p:cNvPr id="1049169"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170"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171"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172"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173"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174"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175"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176"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177"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178"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179"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180"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181" name=""/>
          <p:cNvSpPr/>
          <p:nvPr/>
        </p:nvSpPr>
        <p:spPr>
          <a:xfrm rot="0">
            <a:off x="0" y="0"/>
            <a:ext cx="182562" cy="6858000"/>
          </a:xfrm>
          <a:prstGeom prst="rect"/>
          <a:solidFill>
            <a:schemeClr val="lt2"/>
          </a:solidFill>
          <a:ln>
            <a:noFill/>
          </a:ln>
        </p:spPr>
      </p:sp>
      <p:sp>
        <p:nvSpPr>
          <p:cNvPr id="1049182" name=""/>
          <p:cNvSpPr/>
          <p:nvPr/>
        </p:nvSpPr>
        <p:spPr bwMode="auto">
          <a:xfrm rot="0" flipV="1">
            <a:off x="-4762" y="491172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185"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186"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187" name=""/>
          <p:cNvSpPr/>
          <p:nvPr>
            <p:ph type="sldNum" sz="quarter" idx="4"/>
          </p:nvPr>
        </p:nvSpPr>
        <p:spPr bwMode="gray">
          <a:xfrm rot="0">
            <a:off x="531812" y="4983162"/>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189"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1049188" name="Title 1"/>
          <p:cNvSpPr>
            <a:spLocks noGrp="1"/>
          </p:cNvSpPr>
          <p:nvPr>
            <p:ph type="title"/>
          </p:nvPr>
        </p:nvSpPr>
        <p:spPr>
          <a:xfrm>
            <a:off x="2589213" y="2438400"/>
            <a:ext cx="8915400" cy="2724845"/>
          </a:xfrm>
        </p:spPr>
        <p:txBody>
          <a:bodyPr anchor="b">
            <a:normAutofit/>
          </a:bodyPr>
          <a:lstStyle>
            <a:lvl1pPr algn="l">
              <a:defRPr b="0" sz="4800"/>
            </a:lvl1pPr>
          </a:lstStyle>
          <a:p>
            <a:r>
              <a:rPr lang="en-US"/>
              <a:t>Click to edit Master title style</a:t>
            </a:r>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93" name=""/>
        <p:cNvGrpSpPr/>
        <p:nvPr/>
      </p:nvGrpSpPr>
      <p:grpSpPr>
        <a:xfrm rot="0">
          <a:off x="0" y="0"/>
          <a:ext cx="0" cy="0"/>
          <a:chOff x="0" y="0"/>
          <a:chExt cx="0" cy="0"/>
        </a:xfrm>
      </p:grpSpPr>
      <p:grpSp>
        <p:nvGrpSpPr>
          <p:cNvPr id="194" name=""/>
          <p:cNvGrpSpPr/>
          <p:nvPr/>
        </p:nvGrpSpPr>
        <p:grpSpPr>
          <a:xfrm rot="0">
            <a:off x="0" y="228600"/>
            <a:ext cx="2851150" cy="6638925"/>
            <a:chOff x="2487613" y="285750"/>
            <a:chExt cx="2428875" cy="5654676"/>
          </a:xfrm>
        </p:grpSpPr>
        <p:sp>
          <p:nvSpPr>
            <p:cNvPr id="1049190"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191"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192"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193"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194"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195"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196"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197"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198"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199"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200"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201"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95" name=""/>
          <p:cNvGrpSpPr/>
          <p:nvPr/>
        </p:nvGrpSpPr>
        <p:grpSpPr>
          <a:xfrm rot="0">
            <a:off x="26987" y="0"/>
            <a:ext cx="2357437" cy="6853237"/>
            <a:chOff x="6627813" y="195610"/>
            <a:chExt cx="1952625" cy="5678141"/>
          </a:xfrm>
        </p:grpSpPr>
        <p:sp>
          <p:nvSpPr>
            <p:cNvPr id="1049202"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203"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204"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205"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206"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207"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208"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209"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210"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211"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212"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213"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214" name=""/>
          <p:cNvSpPr/>
          <p:nvPr/>
        </p:nvSpPr>
        <p:spPr>
          <a:xfrm rot="0">
            <a:off x="0" y="0"/>
            <a:ext cx="182562" cy="6858000"/>
          </a:xfrm>
          <a:prstGeom prst="rect"/>
          <a:solidFill>
            <a:schemeClr val="lt2"/>
          </a:solidFill>
          <a:ln>
            <a:noFill/>
          </a:ln>
        </p:spPr>
      </p:sp>
      <p:sp>
        <p:nvSpPr>
          <p:cNvPr id="1049215" name=""/>
          <p:cNvSpPr/>
          <p:nvPr/>
        </p:nvSpPr>
        <p:spPr bwMode="auto">
          <a:xfrm rot="0" flipV="1">
            <a:off x="-4762" y="491172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216" name=""/>
          <p:cNvSpPr txBox="1"/>
          <p:nvPr/>
        </p:nvSpPr>
        <p:spPr>
          <a:xfrm rot="0">
            <a:off x="2466975" y="647700"/>
            <a:ext cx="609600" cy="5857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r>
              <a:rPr altLang="en-US" sz="8000" lang="en-US">
                <a:solidFill>
                  <a:schemeClr val="accent1"/>
                </a:solidFill>
              </a:rPr>
              <a:t>“</a:t>
            </a:r>
          </a:p>
        </p:txBody>
      </p:sp>
      <p:sp>
        <p:nvSpPr>
          <p:cNvPr id="1049217" name=""/>
          <p:cNvSpPr txBox="1"/>
          <p:nvPr/>
        </p:nvSpPr>
        <p:spPr>
          <a:xfrm rot="0">
            <a:off x="11114088" y="2905125"/>
            <a:ext cx="609600" cy="584200"/>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r>
              <a:rPr altLang="en-US" sz="8000" lang="en-US">
                <a:solidFill>
                  <a:schemeClr val="accent1"/>
                </a:solidFill>
              </a:rPr>
              <a:t>”</a:t>
            </a:r>
          </a:p>
        </p:txBody>
      </p:sp>
      <p:sp>
        <p:nvSpPr>
          <p:cNvPr id="1049220"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221"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222" name=""/>
          <p:cNvSpPr/>
          <p:nvPr>
            <p:ph type="sldNum" sz="quarter" idx="4"/>
          </p:nvPr>
        </p:nvSpPr>
        <p:spPr bwMode="gray">
          <a:xfrm rot="0">
            <a:off x="531812" y="4983162"/>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225"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1049224"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9223" name="Title 1"/>
          <p:cNvSpPr>
            <a:spLocks noGrp="1"/>
          </p:cNvSpPr>
          <p:nvPr>
            <p:ph type="title"/>
          </p:nvPr>
        </p:nvSpPr>
        <p:spPr>
          <a:xfrm>
            <a:off x="2849949" y="609600"/>
            <a:ext cx="8393926" cy="2895600"/>
          </a:xfrm>
        </p:spPr>
        <p:txBody>
          <a:bodyPr anchor="ctr">
            <a:normAutofit/>
          </a:bodyPr>
          <a:lstStyle>
            <a:lvl1pPr algn="l">
              <a:defRPr b="0" cap="none" sz="4800"/>
            </a:lvl1pPr>
          </a:lstStyle>
          <a:p>
            <a:r>
              <a:rPr lang="en-US"/>
              <a:t>Click to edit Master title style</a:t>
            </a:r>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98" name=""/>
        <p:cNvGrpSpPr/>
        <p:nvPr/>
      </p:nvGrpSpPr>
      <p:grpSpPr>
        <a:xfrm rot="0">
          <a:off x="0" y="0"/>
          <a:ext cx="0" cy="0"/>
          <a:chOff x="0" y="0"/>
          <a:chExt cx="0" cy="0"/>
        </a:xfrm>
      </p:grpSpPr>
      <p:grpSp>
        <p:nvGrpSpPr>
          <p:cNvPr id="199" name=""/>
          <p:cNvGrpSpPr/>
          <p:nvPr/>
        </p:nvGrpSpPr>
        <p:grpSpPr>
          <a:xfrm rot="0">
            <a:off x="0" y="228600"/>
            <a:ext cx="2851150" cy="6638925"/>
            <a:chOff x="2487613" y="285750"/>
            <a:chExt cx="2428875" cy="5654676"/>
          </a:xfrm>
        </p:grpSpPr>
        <p:sp>
          <p:nvSpPr>
            <p:cNvPr id="1049226"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227"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228"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229"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230"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231"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232"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233"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234"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235"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236"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237"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200" name=""/>
          <p:cNvGrpSpPr/>
          <p:nvPr/>
        </p:nvGrpSpPr>
        <p:grpSpPr>
          <a:xfrm rot="0">
            <a:off x="26987" y="0"/>
            <a:ext cx="2357437" cy="6853237"/>
            <a:chOff x="6627813" y="195610"/>
            <a:chExt cx="1952625" cy="5678141"/>
          </a:xfrm>
        </p:grpSpPr>
        <p:sp>
          <p:nvSpPr>
            <p:cNvPr id="1049238"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239"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240"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241"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242"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243"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244"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245"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246"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247"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248"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249"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250" name=""/>
          <p:cNvSpPr/>
          <p:nvPr/>
        </p:nvSpPr>
        <p:spPr>
          <a:xfrm rot="0">
            <a:off x="0" y="0"/>
            <a:ext cx="182562" cy="6858000"/>
          </a:xfrm>
          <a:prstGeom prst="rect"/>
          <a:solidFill>
            <a:schemeClr val="lt2"/>
          </a:solidFill>
          <a:ln>
            <a:noFill/>
          </a:ln>
        </p:spPr>
      </p:sp>
      <p:sp>
        <p:nvSpPr>
          <p:cNvPr id="1049251" name=""/>
          <p:cNvSpPr/>
          <p:nvPr/>
        </p:nvSpPr>
        <p:spPr bwMode="auto">
          <a:xfrm rot="0" flipV="1">
            <a:off x="-4762" y="491172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254"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255"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256" name=""/>
          <p:cNvSpPr/>
          <p:nvPr>
            <p:ph type="sldNum" sz="quarter" idx="4"/>
          </p:nvPr>
        </p:nvSpPr>
        <p:spPr bwMode="gray">
          <a:xfrm rot="0">
            <a:off x="531812" y="4983162"/>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259"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1049258" name="Text Placeholder 9"/>
          <p:cNvSpPr>
            <a:spLocks noGrp="1"/>
          </p:cNvSpPr>
          <p:nvPr>
            <p:ph type="body" sz="quarter" idx="13"/>
          </p:nvPr>
        </p:nvSpPr>
        <p:spPr>
          <a:xfrm>
            <a:off x="2589212" y="4343400"/>
            <a:ext cx="8915400" cy="838200"/>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9257" name="Title 1"/>
          <p:cNvSpPr>
            <a:spLocks noGrp="1"/>
          </p:cNvSpPr>
          <p:nvPr>
            <p:ph type="title"/>
          </p:nvPr>
        </p:nvSpPr>
        <p:spPr>
          <a:xfrm>
            <a:off x="2589212" y="627407"/>
            <a:ext cx="8915399" cy="2880020"/>
          </a:xfrm>
        </p:spPr>
        <p:txBody>
          <a:bodyPr anchor="ctr">
            <a:normAutofit/>
          </a:bodyPr>
          <a:lstStyle>
            <a:lvl1pPr algn="l">
              <a:defRPr b="0" sz="4800"/>
            </a:lvl1pPr>
          </a:lstStyle>
          <a:p>
            <a:r>
              <a:rPr lang="en-US"/>
              <a:t>Click to edit Master title style</a:t>
            </a:r>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203" name=""/>
        <p:cNvGrpSpPr/>
        <p:nvPr/>
      </p:nvGrpSpPr>
      <p:grpSpPr>
        <a:xfrm rot="0">
          <a:off x="0" y="0"/>
          <a:ext cx="0" cy="0"/>
          <a:chOff x="0" y="0"/>
          <a:chExt cx="0" cy="0"/>
        </a:xfrm>
      </p:grpSpPr>
      <p:grpSp>
        <p:nvGrpSpPr>
          <p:cNvPr id="204" name=""/>
          <p:cNvGrpSpPr/>
          <p:nvPr/>
        </p:nvGrpSpPr>
        <p:grpSpPr>
          <a:xfrm rot="0">
            <a:off x="0" y="228600"/>
            <a:ext cx="2851150" cy="6638925"/>
            <a:chOff x="2487613" y="285750"/>
            <a:chExt cx="2428875" cy="5654676"/>
          </a:xfrm>
        </p:grpSpPr>
        <p:sp>
          <p:nvSpPr>
            <p:cNvPr id="1049260"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261"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262"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263"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264"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265"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266"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267"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268"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269"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270"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271"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205" name=""/>
          <p:cNvGrpSpPr/>
          <p:nvPr/>
        </p:nvGrpSpPr>
        <p:grpSpPr>
          <a:xfrm rot="0">
            <a:off x="26987" y="0"/>
            <a:ext cx="2357437" cy="6853237"/>
            <a:chOff x="6627813" y="195610"/>
            <a:chExt cx="1952625" cy="5678141"/>
          </a:xfrm>
        </p:grpSpPr>
        <p:sp>
          <p:nvSpPr>
            <p:cNvPr id="1049272"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273"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274"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275"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276"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277"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278"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279"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280"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281"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282"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283"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284" name=""/>
          <p:cNvSpPr/>
          <p:nvPr/>
        </p:nvSpPr>
        <p:spPr>
          <a:xfrm rot="0">
            <a:off x="0" y="0"/>
            <a:ext cx="182562" cy="6858000"/>
          </a:xfrm>
          <a:prstGeom prst="rect"/>
          <a:solidFill>
            <a:schemeClr val="lt2"/>
          </a:solidFill>
          <a:ln>
            <a:noFill/>
          </a:ln>
        </p:spPr>
      </p:sp>
      <p:sp>
        <p:nvSpPr>
          <p:cNvPr id="1049285"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288"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289"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290"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292"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291" name="Title 1"/>
          <p:cNvSpPr>
            <a:spLocks noGrp="1"/>
          </p:cNvSpPr>
          <p:nvPr>
            <p:ph type="title"/>
          </p:nvPr>
        </p:nvSpPr>
        <p:spPr/>
        <p:txBody>
          <a:bodyPr/>
          <a:p>
            <a:r>
              <a:rPr lang="en-US"/>
              <a:t>Click to edit Master title style</a:t>
            </a:r>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38" name=""/>
        <p:cNvGrpSpPr/>
        <p:nvPr/>
      </p:nvGrpSpPr>
      <p:grpSpPr>
        <a:xfrm rot="0">
          <a:off x="0" y="0"/>
          <a:ext cx="0" cy="0"/>
          <a:chOff x="0" y="0"/>
          <a:chExt cx="0" cy="0"/>
        </a:xfrm>
      </p:grpSpPr>
      <p:grpSp>
        <p:nvGrpSpPr>
          <p:cNvPr id="139" name=""/>
          <p:cNvGrpSpPr/>
          <p:nvPr/>
        </p:nvGrpSpPr>
        <p:grpSpPr>
          <a:xfrm rot="0">
            <a:off x="0" y="228600"/>
            <a:ext cx="2851150" cy="6638925"/>
            <a:chOff x="2487613" y="285750"/>
            <a:chExt cx="2428875" cy="5654676"/>
          </a:xfrm>
        </p:grpSpPr>
        <p:sp>
          <p:nvSpPr>
            <p:cNvPr id="1048821"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822"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823"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824"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825"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826"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827"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828"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829"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830"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831"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832"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40" name=""/>
          <p:cNvGrpSpPr/>
          <p:nvPr/>
        </p:nvGrpSpPr>
        <p:grpSpPr>
          <a:xfrm rot="0">
            <a:off x="26987" y="0"/>
            <a:ext cx="2357437" cy="6853237"/>
            <a:chOff x="6627813" y="195610"/>
            <a:chExt cx="1952625" cy="5678141"/>
          </a:xfrm>
        </p:grpSpPr>
        <p:sp>
          <p:nvSpPr>
            <p:cNvPr id="1048833"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834"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835"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836"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837"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838"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839"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840"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841"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842"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843"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844"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845" name=""/>
          <p:cNvSpPr/>
          <p:nvPr/>
        </p:nvSpPr>
        <p:spPr>
          <a:xfrm rot="0">
            <a:off x="0" y="0"/>
            <a:ext cx="182562" cy="6858000"/>
          </a:xfrm>
          <a:prstGeom prst="rect"/>
          <a:solidFill>
            <a:schemeClr val="lt2"/>
          </a:solidFill>
          <a:ln>
            <a:noFill/>
          </a:ln>
        </p:spPr>
      </p:sp>
      <p:sp>
        <p:nvSpPr>
          <p:cNvPr id="1048846"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849"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850"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851"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853" name="Vertical Text Placeholder 2"/>
          <p:cNvSpPr>
            <a:spLocks noGrp="1"/>
          </p:cNvSpPr>
          <p:nvPr>
            <p:ph type="body" orient="vert" idx="1"/>
          </p:nvPr>
        </p:nvSpPr>
        <p:spPr>
          <a:xfrm>
            <a:off x="2589212" y="627405"/>
            <a:ext cx="6477000" cy="528381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52" name="Vertical Title 1"/>
          <p:cNvSpPr>
            <a:spLocks noGrp="1"/>
          </p:cNvSpPr>
          <p:nvPr>
            <p:ph type="title" orient="vert"/>
          </p:nvPr>
        </p:nvSpPr>
        <p:spPr>
          <a:xfrm>
            <a:off x="9294812" y="627405"/>
            <a:ext cx="2207601" cy="5283817"/>
          </a:xfrm>
        </p:spPr>
        <p:txBody>
          <a:bodyPr anchor="ctr" vert="eaVert"/>
          <a:p>
            <a:r>
              <a:rPr lang="en-US"/>
              <a:t>Click to edit Master title style</a:t>
            </a:r>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72" name=""/>
        <p:cNvGrpSpPr/>
        <p:nvPr/>
      </p:nvGrpSpPr>
      <p:grpSpPr>
        <a:xfrm rot="0">
          <a:off x="0" y="0"/>
          <a:ext cx="0" cy="0"/>
          <a:chOff x="0" y="0"/>
          <a:chExt cx="0" cy="0"/>
        </a:xfrm>
      </p:grpSpPr>
      <p:grpSp>
        <p:nvGrpSpPr>
          <p:cNvPr id="73" name=""/>
          <p:cNvGrpSpPr/>
          <p:nvPr/>
        </p:nvGrpSpPr>
        <p:grpSpPr>
          <a:xfrm rot="0">
            <a:off x="0" y="228600"/>
            <a:ext cx="2851150" cy="6638925"/>
            <a:chOff x="2487613" y="285750"/>
            <a:chExt cx="2428875" cy="5654676"/>
          </a:xfrm>
        </p:grpSpPr>
        <p:sp>
          <p:nvSpPr>
            <p:cNvPr id="1048606"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607"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608"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609"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610"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611"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612"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613"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614"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615"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616"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617"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74" name=""/>
          <p:cNvGrpSpPr/>
          <p:nvPr/>
        </p:nvGrpSpPr>
        <p:grpSpPr>
          <a:xfrm rot="0">
            <a:off x="26987" y="0"/>
            <a:ext cx="2357437" cy="6853237"/>
            <a:chOff x="6627813" y="195610"/>
            <a:chExt cx="1952625" cy="5678141"/>
          </a:xfrm>
        </p:grpSpPr>
        <p:sp>
          <p:nvSpPr>
            <p:cNvPr id="1048618"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619"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620"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621"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622"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623"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624"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625"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626"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627"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628"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629"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630" name=""/>
          <p:cNvSpPr/>
          <p:nvPr/>
        </p:nvSpPr>
        <p:spPr>
          <a:xfrm rot="0">
            <a:off x="0" y="0"/>
            <a:ext cx="182562" cy="6858000"/>
          </a:xfrm>
          <a:prstGeom prst="rect"/>
          <a:solidFill>
            <a:schemeClr val="lt2"/>
          </a:solidFill>
          <a:ln>
            <a:noFill/>
          </a:ln>
        </p:spPr>
      </p:sp>
      <p:sp>
        <p:nvSpPr>
          <p:cNvPr id="1048631"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634"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635"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636"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638" name="Content Placeholder 2"/>
          <p:cNvSpPr>
            <a:spLocks noGrp="1"/>
          </p:cNvSpPr>
          <p:nvPr>
            <p:ph idx="1"/>
          </p:nvPr>
        </p:nvSpPr>
        <p:spPr>
          <a:xfrm>
            <a:off x="2589212" y="2133600"/>
            <a:ext cx="8915400" cy="377762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7" name="Title 1"/>
          <p:cNvSpPr>
            <a:spLocks noGrp="1"/>
          </p:cNvSpPr>
          <p:nvPr>
            <p:ph type="title"/>
          </p:nvPr>
        </p:nvSpPr>
        <p:spPr>
          <a:xfrm>
            <a:off x="2592925" y="624110"/>
            <a:ext cx="8911687" cy="1280890"/>
          </a:xfrm>
        </p:spPr>
        <p:txBody>
          <a:bodyPr/>
          <a:p>
            <a:r>
              <a:rPr lang="en-US"/>
              <a:t>Click to edit Master title style</a:t>
            </a:r>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43" name=""/>
        <p:cNvGrpSpPr/>
        <p:nvPr/>
      </p:nvGrpSpPr>
      <p:grpSpPr>
        <a:xfrm rot="0">
          <a:off x="0" y="0"/>
          <a:ext cx="0" cy="0"/>
          <a:chOff x="0" y="0"/>
          <a:chExt cx="0" cy="0"/>
        </a:xfrm>
      </p:grpSpPr>
      <p:grpSp>
        <p:nvGrpSpPr>
          <p:cNvPr id="144" name=""/>
          <p:cNvGrpSpPr/>
          <p:nvPr/>
        </p:nvGrpSpPr>
        <p:grpSpPr>
          <a:xfrm rot="0">
            <a:off x="0" y="228600"/>
            <a:ext cx="2851150" cy="6638925"/>
            <a:chOff x="2487613" y="285750"/>
            <a:chExt cx="2428875" cy="5654676"/>
          </a:xfrm>
        </p:grpSpPr>
        <p:sp>
          <p:nvSpPr>
            <p:cNvPr id="1048854"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855"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856"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857"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858"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859"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860"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861"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862"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863"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864"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865"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45" name=""/>
          <p:cNvGrpSpPr/>
          <p:nvPr/>
        </p:nvGrpSpPr>
        <p:grpSpPr>
          <a:xfrm rot="0">
            <a:off x="26987" y="0"/>
            <a:ext cx="2357437" cy="6853237"/>
            <a:chOff x="6627813" y="195610"/>
            <a:chExt cx="1952625" cy="5678141"/>
          </a:xfrm>
        </p:grpSpPr>
        <p:sp>
          <p:nvSpPr>
            <p:cNvPr id="1048866"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867"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868"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869"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870"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871"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872"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873"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874"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875"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876"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877"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878" name=""/>
          <p:cNvSpPr/>
          <p:nvPr/>
        </p:nvSpPr>
        <p:spPr>
          <a:xfrm rot="0">
            <a:off x="0" y="0"/>
            <a:ext cx="182562" cy="6858000"/>
          </a:xfrm>
          <a:prstGeom prst="rect"/>
          <a:solidFill>
            <a:schemeClr val="lt2"/>
          </a:solidFill>
          <a:ln>
            <a:noFill/>
          </a:ln>
        </p:spPr>
      </p:sp>
      <p:sp>
        <p:nvSpPr>
          <p:cNvPr id="1048879" name=""/>
          <p:cNvSpPr/>
          <p:nvPr/>
        </p:nvSpPr>
        <p:spPr bwMode="auto">
          <a:xfrm rot="0" flipV="1">
            <a:off x="-4762" y="31781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882"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883"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884" name=""/>
          <p:cNvSpPr/>
          <p:nvPr>
            <p:ph type="sldNum" sz="quarter" idx="4"/>
          </p:nvPr>
        </p:nvSpPr>
        <p:spPr bwMode="gray">
          <a:xfrm rot="0">
            <a:off x="531812" y="324485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886" name="Text Placeholder 2"/>
          <p:cNvSpPr>
            <a:spLocks noGrp="1"/>
          </p:cNvSpPr>
          <p:nvPr>
            <p:ph type="body" idx="1"/>
          </p:nvPr>
        </p:nvSpPr>
        <p:spPr>
          <a:xfrm>
            <a:off x="2589212" y="3530129"/>
            <a:ext cx="8915399" cy="860400"/>
          </a:xfrm>
        </p:spPr>
        <p:txBody>
          <a:bodyPr/>
          <a:lstStyle>
            <a:lvl1pPr algn="l" indent="0" marL="0">
              <a:buNone/>
              <a:defRPr sz="2000">
                <a:solidFill>
                  <a:schemeClr val="tx1">
                    <a:lumMod val="65000"/>
                    <a:lumOff val="3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885" name="Title 1"/>
          <p:cNvSpPr>
            <a:spLocks noGrp="1"/>
          </p:cNvSpPr>
          <p:nvPr>
            <p:ph type="title"/>
          </p:nvPr>
        </p:nvSpPr>
        <p:spPr>
          <a:xfrm>
            <a:off x="2589212" y="2058750"/>
            <a:ext cx="8915399" cy="1468800"/>
          </a:xfrm>
        </p:spPr>
        <p:txBody>
          <a:bodyPr anchor="b"/>
          <a:lstStyle>
            <a:lvl1pPr algn="l">
              <a:defRPr b="0" cap="none" sz="4000"/>
            </a:lvl1pPr>
          </a:lstStyle>
          <a:p>
            <a:r>
              <a:rPr lang="en-US"/>
              <a:t>Click to edit Master title style</a:t>
            </a:r>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48" name=""/>
        <p:cNvGrpSpPr/>
        <p:nvPr/>
      </p:nvGrpSpPr>
      <p:grpSpPr>
        <a:xfrm rot="0">
          <a:off x="0" y="0"/>
          <a:ext cx="0" cy="0"/>
          <a:chOff x="0" y="0"/>
          <a:chExt cx="0" cy="0"/>
        </a:xfrm>
      </p:grpSpPr>
      <p:grpSp>
        <p:nvGrpSpPr>
          <p:cNvPr id="149" name=""/>
          <p:cNvGrpSpPr/>
          <p:nvPr/>
        </p:nvGrpSpPr>
        <p:grpSpPr>
          <a:xfrm rot="0">
            <a:off x="0" y="228600"/>
            <a:ext cx="2851150" cy="6638925"/>
            <a:chOff x="2487613" y="285750"/>
            <a:chExt cx="2428875" cy="5654676"/>
          </a:xfrm>
        </p:grpSpPr>
        <p:sp>
          <p:nvSpPr>
            <p:cNvPr id="1048887"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888"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889"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890"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891"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892"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893"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894"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895"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896"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897"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898"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50" name=""/>
          <p:cNvGrpSpPr/>
          <p:nvPr/>
        </p:nvGrpSpPr>
        <p:grpSpPr>
          <a:xfrm rot="0">
            <a:off x="26987" y="0"/>
            <a:ext cx="2357437" cy="6853237"/>
            <a:chOff x="6627813" y="195610"/>
            <a:chExt cx="1952625" cy="5678141"/>
          </a:xfrm>
        </p:grpSpPr>
        <p:sp>
          <p:nvSpPr>
            <p:cNvPr id="1048899"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900"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901"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902"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903"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904"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905"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906"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907"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908"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909"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910"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911" name=""/>
          <p:cNvSpPr/>
          <p:nvPr/>
        </p:nvSpPr>
        <p:spPr>
          <a:xfrm rot="0">
            <a:off x="0" y="0"/>
            <a:ext cx="182562" cy="6858000"/>
          </a:xfrm>
          <a:prstGeom prst="rect"/>
          <a:solidFill>
            <a:schemeClr val="lt2"/>
          </a:solidFill>
          <a:ln>
            <a:noFill/>
          </a:ln>
        </p:spPr>
      </p:sp>
      <p:sp>
        <p:nvSpPr>
          <p:cNvPr id="1048912"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915"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916"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917"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920" name="Content Placeholder 3"/>
          <p:cNvSpPr>
            <a:spLocks noGrp="1"/>
          </p:cNvSpPr>
          <p:nvPr>
            <p:ph sz="half" idx="2"/>
          </p:nvPr>
        </p:nvSpPr>
        <p:spPr>
          <a:xfrm>
            <a:off x="7190747" y="2126222"/>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19" name="Content Placeholder 2"/>
          <p:cNvSpPr>
            <a:spLocks noGrp="1"/>
          </p:cNvSpPr>
          <p:nvPr>
            <p:ph sz="half" idx="1"/>
          </p:nvPr>
        </p:nvSpPr>
        <p:spPr>
          <a:xfrm>
            <a:off x="2589212" y="2133600"/>
            <a:ext cx="4313864" cy="377762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18" name="Title 7"/>
          <p:cNvSpPr>
            <a:spLocks noGrp="1"/>
          </p:cNvSpPr>
          <p:nvPr>
            <p:ph type="title"/>
          </p:nvPr>
        </p:nvSpPr>
        <p:spPr/>
        <p:txBody>
          <a:bodyPr/>
          <a:p>
            <a:r>
              <a:rPr lang="en-US"/>
              <a:t>Click to edit Master title style</a:t>
            </a:r>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53" name=""/>
        <p:cNvGrpSpPr/>
        <p:nvPr/>
      </p:nvGrpSpPr>
      <p:grpSpPr>
        <a:xfrm rot="0">
          <a:off x="0" y="0"/>
          <a:ext cx="0" cy="0"/>
          <a:chOff x="0" y="0"/>
          <a:chExt cx="0" cy="0"/>
        </a:xfrm>
      </p:grpSpPr>
      <p:grpSp>
        <p:nvGrpSpPr>
          <p:cNvPr id="154" name=""/>
          <p:cNvGrpSpPr/>
          <p:nvPr/>
        </p:nvGrpSpPr>
        <p:grpSpPr>
          <a:xfrm rot="0">
            <a:off x="0" y="228600"/>
            <a:ext cx="2851150" cy="6638925"/>
            <a:chOff x="2487613" y="285750"/>
            <a:chExt cx="2428875" cy="5654676"/>
          </a:xfrm>
        </p:grpSpPr>
        <p:sp>
          <p:nvSpPr>
            <p:cNvPr id="1048921"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922"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923"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924"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925"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926"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927"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928"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929"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930"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931"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932"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55" name=""/>
          <p:cNvGrpSpPr/>
          <p:nvPr/>
        </p:nvGrpSpPr>
        <p:grpSpPr>
          <a:xfrm rot="0">
            <a:off x="26987" y="0"/>
            <a:ext cx="2357437" cy="6853237"/>
            <a:chOff x="6627813" y="195610"/>
            <a:chExt cx="1952625" cy="5678141"/>
          </a:xfrm>
        </p:grpSpPr>
        <p:sp>
          <p:nvSpPr>
            <p:cNvPr id="1048933"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934"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935"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936"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937"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938"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939"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940"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941"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942"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943"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944"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945" name=""/>
          <p:cNvSpPr/>
          <p:nvPr/>
        </p:nvSpPr>
        <p:spPr>
          <a:xfrm rot="0">
            <a:off x="0" y="0"/>
            <a:ext cx="182562" cy="6858000"/>
          </a:xfrm>
          <a:prstGeom prst="rect"/>
          <a:solidFill>
            <a:schemeClr val="lt2"/>
          </a:solidFill>
          <a:ln>
            <a:noFill/>
          </a:ln>
        </p:spPr>
      </p:sp>
      <p:sp>
        <p:nvSpPr>
          <p:cNvPr id="1048946"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949"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950"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951"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956" name="Content Placeholder 5"/>
          <p:cNvSpPr>
            <a:spLocks noGrp="1"/>
          </p:cNvSpPr>
          <p:nvPr>
            <p:ph sz="quarter" idx="4"/>
          </p:nvPr>
        </p:nvSpPr>
        <p:spPr>
          <a:xfrm>
            <a:off x="7166957" y="2545738"/>
            <a:ext cx="4338674"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55" name="Text Placeholder 4"/>
          <p:cNvSpPr>
            <a:spLocks noGrp="1"/>
          </p:cNvSpPr>
          <p:nvPr>
            <p:ph type="body" sz="quarter" idx="3"/>
          </p:nvPr>
        </p:nvSpPr>
        <p:spPr>
          <a:xfrm>
            <a:off x="7506629" y="1969475"/>
            <a:ext cx="3999001"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54" name="Content Placeholder 3"/>
          <p:cNvSpPr>
            <a:spLocks noGrp="1"/>
          </p:cNvSpPr>
          <p:nvPr>
            <p:ph sz="half" idx="2"/>
          </p:nvPr>
        </p:nvSpPr>
        <p:spPr>
          <a:xfrm>
            <a:off x="2589212" y="2548966"/>
            <a:ext cx="4342893" cy="335406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953" name="Text Placeholder 2"/>
          <p:cNvSpPr>
            <a:spLocks noGrp="1"/>
          </p:cNvSpPr>
          <p:nvPr>
            <p:ph type="body" idx="1"/>
          </p:nvPr>
        </p:nvSpPr>
        <p:spPr>
          <a:xfrm>
            <a:off x="2939373" y="1972703"/>
            <a:ext cx="3992732"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952" name="Title 9"/>
          <p:cNvSpPr>
            <a:spLocks noGrp="1"/>
          </p:cNvSpPr>
          <p:nvPr>
            <p:ph type="title"/>
          </p:nvPr>
        </p:nvSpPr>
        <p:spPr/>
        <p:txBody>
          <a:bodyPr/>
          <a:p>
            <a:r>
              <a:rPr lang="en-US"/>
              <a:t>Click to edit Master title style</a:t>
            </a:r>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58" name=""/>
        <p:cNvGrpSpPr/>
        <p:nvPr/>
      </p:nvGrpSpPr>
      <p:grpSpPr>
        <a:xfrm rot="0">
          <a:off x="0" y="0"/>
          <a:ext cx="0" cy="0"/>
          <a:chOff x="0" y="0"/>
          <a:chExt cx="0" cy="0"/>
        </a:xfrm>
      </p:grpSpPr>
      <p:grpSp>
        <p:nvGrpSpPr>
          <p:cNvPr id="159" name=""/>
          <p:cNvGrpSpPr/>
          <p:nvPr/>
        </p:nvGrpSpPr>
        <p:grpSpPr>
          <a:xfrm rot="0">
            <a:off x="0" y="228600"/>
            <a:ext cx="2851150" cy="6638925"/>
            <a:chOff x="2487613" y="285750"/>
            <a:chExt cx="2428875" cy="5654676"/>
          </a:xfrm>
        </p:grpSpPr>
        <p:sp>
          <p:nvSpPr>
            <p:cNvPr id="1048957"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958"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959"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960"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961"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962"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963"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964"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965"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966"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967"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968"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60" name=""/>
          <p:cNvGrpSpPr/>
          <p:nvPr/>
        </p:nvGrpSpPr>
        <p:grpSpPr>
          <a:xfrm rot="0">
            <a:off x="26987" y="0"/>
            <a:ext cx="2357437" cy="6853237"/>
            <a:chOff x="6627813" y="195610"/>
            <a:chExt cx="1952625" cy="5678141"/>
          </a:xfrm>
        </p:grpSpPr>
        <p:sp>
          <p:nvSpPr>
            <p:cNvPr id="1048969"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970"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971"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972"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973"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974"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975"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976"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977"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978"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979"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980"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981" name=""/>
          <p:cNvSpPr/>
          <p:nvPr/>
        </p:nvSpPr>
        <p:spPr>
          <a:xfrm rot="0">
            <a:off x="0" y="0"/>
            <a:ext cx="182562" cy="6858000"/>
          </a:xfrm>
          <a:prstGeom prst="rect"/>
          <a:solidFill>
            <a:schemeClr val="lt2"/>
          </a:solidFill>
          <a:ln>
            <a:noFill/>
          </a:ln>
        </p:spPr>
      </p:sp>
      <p:sp>
        <p:nvSpPr>
          <p:cNvPr id="1048982"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8985"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986"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987"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8988" name="Title 1"/>
          <p:cNvSpPr>
            <a:spLocks noGrp="1"/>
          </p:cNvSpPr>
          <p:nvPr>
            <p:ph type="title"/>
          </p:nvPr>
        </p:nvSpPr>
        <p:spPr/>
        <p:txBody>
          <a:bodyPr/>
          <a:p>
            <a:r>
              <a:rPr lang="en-US"/>
              <a:t>Click to edit Master title style</a:t>
            </a:r>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63" name=""/>
        <p:cNvGrpSpPr/>
        <p:nvPr/>
      </p:nvGrpSpPr>
      <p:grpSpPr>
        <a:xfrm rot="0">
          <a:off x="0" y="0"/>
          <a:ext cx="0" cy="0"/>
          <a:chOff x="0" y="0"/>
          <a:chExt cx="0" cy="0"/>
        </a:xfrm>
      </p:grpSpPr>
      <p:grpSp>
        <p:nvGrpSpPr>
          <p:cNvPr id="164" name=""/>
          <p:cNvGrpSpPr/>
          <p:nvPr/>
        </p:nvGrpSpPr>
        <p:grpSpPr>
          <a:xfrm rot="0">
            <a:off x="0" y="228600"/>
            <a:ext cx="2851150" cy="6638925"/>
            <a:chOff x="2487613" y="285750"/>
            <a:chExt cx="2428875" cy="5654676"/>
          </a:xfrm>
        </p:grpSpPr>
        <p:sp>
          <p:nvSpPr>
            <p:cNvPr id="1048989"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990"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991"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992"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993"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994"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995"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996"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997"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998"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999"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000"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65" name=""/>
          <p:cNvGrpSpPr/>
          <p:nvPr/>
        </p:nvGrpSpPr>
        <p:grpSpPr>
          <a:xfrm rot="0">
            <a:off x="26987" y="0"/>
            <a:ext cx="2357437" cy="6853237"/>
            <a:chOff x="6627813" y="195610"/>
            <a:chExt cx="1952625" cy="5678141"/>
          </a:xfrm>
        </p:grpSpPr>
        <p:sp>
          <p:nvSpPr>
            <p:cNvPr id="1049001"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002"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003"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004"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005"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006"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007"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008"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009"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010"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011"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012"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013" name=""/>
          <p:cNvSpPr/>
          <p:nvPr/>
        </p:nvSpPr>
        <p:spPr>
          <a:xfrm rot="0">
            <a:off x="0" y="0"/>
            <a:ext cx="182562" cy="6858000"/>
          </a:xfrm>
          <a:prstGeom prst="rect"/>
          <a:solidFill>
            <a:schemeClr val="lt2"/>
          </a:solidFill>
          <a:ln>
            <a:noFill/>
          </a:ln>
        </p:spPr>
      </p:sp>
      <p:sp>
        <p:nvSpPr>
          <p:cNvPr id="1049014"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017"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018"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019"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68" name=""/>
        <p:cNvGrpSpPr/>
        <p:nvPr/>
      </p:nvGrpSpPr>
      <p:grpSpPr>
        <a:xfrm rot="0">
          <a:off x="0" y="0"/>
          <a:ext cx="0" cy="0"/>
          <a:chOff x="0" y="0"/>
          <a:chExt cx="0" cy="0"/>
        </a:xfrm>
      </p:grpSpPr>
      <p:grpSp>
        <p:nvGrpSpPr>
          <p:cNvPr id="169" name=""/>
          <p:cNvGrpSpPr/>
          <p:nvPr/>
        </p:nvGrpSpPr>
        <p:grpSpPr>
          <a:xfrm rot="0">
            <a:off x="0" y="228600"/>
            <a:ext cx="2851150" cy="6638925"/>
            <a:chOff x="2487613" y="285750"/>
            <a:chExt cx="2428875" cy="5654676"/>
          </a:xfrm>
        </p:grpSpPr>
        <p:sp>
          <p:nvSpPr>
            <p:cNvPr id="1049020"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021"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022"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023"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024"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025"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026"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027"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028"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029"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030"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031"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70" name=""/>
          <p:cNvGrpSpPr/>
          <p:nvPr/>
        </p:nvGrpSpPr>
        <p:grpSpPr>
          <a:xfrm rot="0">
            <a:off x="26987" y="0"/>
            <a:ext cx="2357437" cy="6853237"/>
            <a:chOff x="6627813" y="195610"/>
            <a:chExt cx="1952625" cy="5678141"/>
          </a:xfrm>
        </p:grpSpPr>
        <p:sp>
          <p:nvSpPr>
            <p:cNvPr id="1049032"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033"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034"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035"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036"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037"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038"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039"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040"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041"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042"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043"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044" name=""/>
          <p:cNvSpPr/>
          <p:nvPr/>
        </p:nvSpPr>
        <p:spPr>
          <a:xfrm rot="0">
            <a:off x="0" y="0"/>
            <a:ext cx="182562" cy="6858000"/>
          </a:xfrm>
          <a:prstGeom prst="rect"/>
          <a:solidFill>
            <a:schemeClr val="lt2"/>
          </a:solidFill>
          <a:ln>
            <a:noFill/>
          </a:ln>
        </p:spPr>
      </p:sp>
      <p:sp>
        <p:nvSpPr>
          <p:cNvPr id="1049045" name=""/>
          <p:cNvSpPr/>
          <p:nvPr/>
        </p:nvSpPr>
        <p:spPr bwMode="auto">
          <a:xfrm rot="0" flipV="1">
            <a:off x="-4762" y="71437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048"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049"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050"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053" name="Text Placeholder 3"/>
          <p:cNvSpPr>
            <a:spLocks noGrp="1"/>
          </p:cNvSpPr>
          <p:nvPr>
            <p:ph type="body" sz="half" idx="2"/>
          </p:nvPr>
        </p:nvSpPr>
        <p:spPr>
          <a:xfrm>
            <a:off x="2589212" y="1598613"/>
            <a:ext cx="3505199" cy="4262436"/>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052" name="Content Placeholder 2"/>
          <p:cNvSpPr>
            <a:spLocks noGrp="1"/>
          </p:cNvSpPr>
          <p:nvPr>
            <p:ph idx="1"/>
          </p:nvPr>
        </p:nvSpPr>
        <p:spPr>
          <a:xfrm>
            <a:off x="6323012" y="446088"/>
            <a:ext cx="5181600" cy="5414963"/>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9051" name="Title 1"/>
          <p:cNvSpPr>
            <a:spLocks noGrp="1"/>
          </p:cNvSpPr>
          <p:nvPr>
            <p:ph type="title"/>
          </p:nvPr>
        </p:nvSpPr>
        <p:spPr>
          <a:xfrm>
            <a:off x="2589212" y="446088"/>
            <a:ext cx="3505199" cy="976312"/>
          </a:xfrm>
        </p:spPr>
        <p:txBody>
          <a:bodyPr anchor="b"/>
          <a:lstStyle>
            <a:lvl1pPr algn="l">
              <a:defRPr b="0" sz="2000"/>
            </a:lvl1pPr>
          </a:lstStyle>
          <a:p>
            <a:r>
              <a:rPr lang="en-US"/>
              <a:t>Click to edit Master title style</a:t>
            </a:r>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bwMode="white">
      <p:bgPr>
        <a:gradFill rotWithShape="0">
          <a:gsLst>
            <a:gs pos="0">
              <a:srgbClr val="FFFFFF">
                <a:alpha val="100000"/>
              </a:srgbClr>
            </a:gs>
            <a:gs pos="100000">
              <a:srgbClr val="C5DEE5">
                <a:alpha val="100000"/>
              </a:srgbClr>
            </a:gs>
          </a:gsLst>
          <a:lin ang="5400000" scaled="0"/>
        </a:gradFill>
      </p:bgPr>
    </p:bg>
    <p:spTree>
      <p:nvGrpSpPr>
        <p:cNvPr id="173" name=""/>
        <p:cNvGrpSpPr/>
        <p:nvPr/>
      </p:nvGrpSpPr>
      <p:grpSpPr>
        <a:xfrm rot="0">
          <a:off x="0" y="0"/>
          <a:ext cx="0" cy="0"/>
          <a:chOff x="0" y="0"/>
          <a:chExt cx="0" cy="0"/>
        </a:xfrm>
      </p:grpSpPr>
      <p:grpSp>
        <p:nvGrpSpPr>
          <p:cNvPr id="174" name=""/>
          <p:cNvGrpSpPr/>
          <p:nvPr/>
        </p:nvGrpSpPr>
        <p:grpSpPr>
          <a:xfrm rot="0">
            <a:off x="0" y="228600"/>
            <a:ext cx="2851150" cy="6638925"/>
            <a:chOff x="2487613" y="285750"/>
            <a:chExt cx="2428875" cy="5654676"/>
          </a:xfrm>
        </p:grpSpPr>
        <p:sp>
          <p:nvSpPr>
            <p:cNvPr id="1049054"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9055"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9056"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9057"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9058"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9059"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9060"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9061"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9062"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9063"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9064"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9065"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175" name=""/>
          <p:cNvGrpSpPr/>
          <p:nvPr/>
        </p:nvGrpSpPr>
        <p:grpSpPr>
          <a:xfrm rot="0">
            <a:off x="26987" y="0"/>
            <a:ext cx="2357437" cy="6853237"/>
            <a:chOff x="6627813" y="195610"/>
            <a:chExt cx="1952625" cy="5678141"/>
          </a:xfrm>
        </p:grpSpPr>
        <p:sp>
          <p:nvSpPr>
            <p:cNvPr id="1049066"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9067"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9068"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9069"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9070"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9071"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9072"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9073"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9074"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9075"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9076"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9077"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9078" name=""/>
          <p:cNvSpPr/>
          <p:nvPr/>
        </p:nvSpPr>
        <p:spPr>
          <a:xfrm rot="0">
            <a:off x="0" y="0"/>
            <a:ext cx="182562" cy="6858000"/>
          </a:xfrm>
          <a:prstGeom prst="rect"/>
          <a:solidFill>
            <a:schemeClr val="lt2"/>
          </a:solidFill>
          <a:ln>
            <a:noFill/>
          </a:ln>
        </p:spPr>
      </p:sp>
      <p:sp>
        <p:nvSpPr>
          <p:cNvPr id="1049079" name=""/>
          <p:cNvSpPr/>
          <p:nvPr/>
        </p:nvSpPr>
        <p:spPr bwMode="auto">
          <a:xfrm rot="0" flipV="1">
            <a:off x="-4762" y="4911725"/>
            <a:ext cx="1589087" cy="508000"/>
          </a:xfrm>
          <a:custGeom>
            <a:avLst/>
            <a:gdLst>
              <a:gd name="l" fmla="*/ 0 w 9248"/>
              <a:gd name="t" fmla="*/ 0 h 10000"/>
              <a:gd name="r" fmla="*/ 9248 w 9248"/>
              <a:gd name="b" fmla="*/ 10000 h 10000"/>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path>
            </a:pathLst>
          </a:custGeom>
          <a:solidFill>
            <a:schemeClr val="accent1">
              <a:alpha val="100000"/>
            </a:schemeClr>
          </a:solidFill>
          <a:ln>
            <a:noFill/>
          </a:ln>
        </p:spPr>
      </p:sp>
      <p:sp>
        <p:nvSpPr>
          <p:cNvPr id="1049082"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9083"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9084" name=""/>
          <p:cNvSpPr/>
          <p:nvPr>
            <p:ph type="sldNum" sz="quarter" idx="4"/>
          </p:nvPr>
        </p:nvSpPr>
        <p:spPr bwMode="gray">
          <a:xfrm rot="0">
            <a:off x="531812" y="4983162"/>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
        <p:nvSpPr>
          <p:cNvPr id="1049087" name="Text Placeholder 3"/>
          <p:cNvSpPr>
            <a:spLocks noGrp="1"/>
          </p:cNvSpPr>
          <p:nvPr>
            <p:ph type="body" sz="half" idx="2"/>
          </p:nvPr>
        </p:nvSpPr>
        <p:spPr>
          <a:xfrm>
            <a:off x="2589213" y="5367338"/>
            <a:ext cx="8915400"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9086" name="Picture Placeholder 2"/>
          <p:cNvSpPr>
            <a:spLocks noChangeAspect="1" noGrp="1"/>
          </p:cNvSpPr>
          <p:nvPr>
            <p:ph type="pic" idx="1"/>
          </p:nvPr>
        </p:nvSpPr>
        <p:spPr>
          <a:xfrm>
            <a:off x="2589212" y="634965"/>
            <a:ext cx="8915400" cy="3854970"/>
          </a:xfrm>
        </p:spPr>
        <p:txBody>
          <a:bodyPr anchor="t" anchorCtr="0" bIns="45720" compatLnSpc="1" lIns="91440" numCol="1" rIns="91440" rtlCol="0" tIns="45720" vert="horz" wrap="square">
            <a:prstTxWarp prst="textNoShape"/>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defTabSz="457200" eaLnBrk="0" fontAlgn="base" hangingPunct="0" indent="0" latinLnBrk="0" lvl="0" marL="0" marR="0" rtl="0">
              <a:lnSpc>
                <a:spcPct val="100000"/>
              </a:lnSpc>
              <a:spcBef>
                <a:spcPts val="1000"/>
              </a:spcBef>
              <a:spcAft>
                <a:spcPct val="0"/>
              </a:spcAft>
              <a:buClr>
                <a:schemeClr val="accent1"/>
              </a:buClr>
              <a:buSzTx/>
              <a:buFont typeface="Wingdings 3" panose="05040102010807070707" pitchFamily="18" charset="2"/>
              <a:buNone/>
            </a:pPr>
            <a:r>
              <a:rPr baseline="0" b="0" cap="none" sz="1600" i="0" kern="1200" kumimoji="0" lang="en-US" noProof="0" normalizeH="0" spc="0" strike="noStrike" u="none">
                <a:ln>
                  <a:noFill/>
                </a:ln>
                <a:solidFill>
                  <a:srgbClr val="404040"/>
                </a:solidFill>
                <a:effectLst/>
                <a:uLnTx/>
                <a:uFillTx/>
                <a:latin typeface="+mn-lt"/>
                <a:ea typeface="+mn-ea"/>
                <a:cs typeface="+mn-cs"/>
              </a:rPr>
              <a:t>Click icon to add picture</a:t>
            </a:r>
            <a:endParaRPr baseline="0" b="0" cap="none" dirty="0" sz="1600" i="0" kern="1200" kumimoji="0" lang="en-US" noProof="0" normalizeH="0" spc="0" strike="noStrike" u="none">
              <a:ln>
                <a:noFill/>
              </a:ln>
              <a:solidFill>
                <a:srgbClr val="404040"/>
              </a:solidFill>
              <a:effectLst/>
              <a:uLnTx/>
              <a:uFillTx/>
              <a:latin typeface="+mn-lt"/>
              <a:ea typeface="+mn-ea"/>
              <a:cs typeface="+mn-cs"/>
            </a:endParaRPr>
          </a:p>
        </p:txBody>
      </p:sp>
      <p:sp>
        <p:nvSpPr>
          <p:cNvPr id="1049085" name="Title 1"/>
          <p:cNvSpPr>
            <a:spLocks noGrp="1"/>
          </p:cNvSpPr>
          <p:nvPr>
            <p:ph type="title"/>
          </p:nvPr>
        </p:nvSpPr>
        <p:spPr>
          <a:xfrm>
            <a:off x="2589213" y="4800600"/>
            <a:ext cx="8915400" cy="566738"/>
          </a:xfrm>
        </p:spPr>
        <p:txBody>
          <a:bodyPr anchor="b">
            <a:normAutofit/>
          </a:bodyPr>
          <a:lstStyle>
            <a:lvl1pPr algn="l">
              <a:defRPr b="0" sz="2400"/>
            </a:lvl1pPr>
          </a:lstStyle>
          <a:p>
            <a:r>
              <a:rPr lang="en-US"/>
              <a:t>Click to edit Master title style</a:t>
            </a:r>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gradFill rotWithShape="0">
          <a:gsLst>
            <a:gs pos="0">
              <a:srgbClr val="FFFFFF">
                <a:alpha val="100000"/>
              </a:srgbClr>
            </a:gs>
            <a:gs pos="100000">
              <a:srgbClr val="C5DEE5">
                <a:alpha val="100000"/>
              </a:srgbClr>
            </a:gs>
          </a:gsLst>
          <a:lin ang="5400000" scaled="0"/>
        </a:gradFill>
      </p:bgPr>
    </p:bg>
    <p:spTree>
      <p:nvGrpSpPr>
        <p:cNvPr id="69" name=""/>
        <p:cNvGrpSpPr/>
        <p:nvPr/>
      </p:nvGrpSpPr>
      <p:grpSpPr>
        <a:xfrm rot="0">
          <a:off x="0" y="0"/>
          <a:ext cx="0" cy="0"/>
          <a:chOff x="0" y="0"/>
          <a:chExt cx="0" cy="0"/>
        </a:xfrm>
      </p:grpSpPr>
      <p:grpSp>
        <p:nvGrpSpPr>
          <p:cNvPr id="70" name=""/>
          <p:cNvGrpSpPr/>
          <p:nvPr/>
        </p:nvGrpSpPr>
        <p:grpSpPr>
          <a:xfrm rot="0">
            <a:off x="0" y="228600"/>
            <a:ext cx="2851150" cy="6638925"/>
            <a:chOff x="2487613" y="285750"/>
            <a:chExt cx="2428875" cy="5654676"/>
          </a:xfrm>
        </p:grpSpPr>
        <p:sp>
          <p:nvSpPr>
            <p:cNvPr id="1048576" name=""/>
            <p:cNvSpPr/>
            <p:nvPr/>
          </p:nvSpPr>
          <p:spPr bwMode="auto">
            <a:xfrm rot="0">
              <a:off x="2487613" y="2284222"/>
              <a:ext cx="85200" cy="534098"/>
            </a:xfrm>
            <a:custGeom>
              <a:avLst/>
              <a:gdLst>
                <a:gd name="l" fmla="*/ 0 w 22"/>
                <a:gd name="t" fmla="*/ 0 h 136"/>
                <a:gd name="r" fmla="*/ 22 w 22"/>
                <a:gd name="b" fmla="*/ 136 h 136"/>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path>
              </a:pathLst>
            </a:custGeom>
            <a:solidFill>
              <a:schemeClr val="lt2">
                <a:alpha val="20000"/>
              </a:schemeClr>
            </a:solidFill>
            <a:ln>
              <a:noFill/>
            </a:ln>
          </p:spPr>
        </p:sp>
        <p:sp>
          <p:nvSpPr>
            <p:cNvPr id="1048577" name=""/>
            <p:cNvSpPr/>
            <p:nvPr/>
          </p:nvSpPr>
          <p:spPr bwMode="auto">
            <a:xfrm rot="0">
              <a:off x="2597156" y="2779108"/>
              <a:ext cx="550418" cy="1978191"/>
            </a:xfrm>
            <a:custGeom>
              <a:avLst/>
              <a:gdLst>
                <a:gd name="l" fmla="*/ 0 w 140"/>
                <a:gd name="t" fmla="*/ 0 h 504"/>
                <a:gd name="r" fmla="*/ 140 w 140"/>
                <a:gd name="b" fmla="*/ 504 h 504"/>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path>
              </a:pathLst>
            </a:custGeom>
            <a:solidFill>
              <a:schemeClr val="lt2">
                <a:alpha val="20000"/>
              </a:schemeClr>
            </a:solidFill>
            <a:ln>
              <a:noFill/>
            </a:ln>
          </p:spPr>
        </p:sp>
        <p:sp>
          <p:nvSpPr>
            <p:cNvPr id="1048578" name=""/>
            <p:cNvSpPr/>
            <p:nvPr/>
          </p:nvSpPr>
          <p:spPr bwMode="auto">
            <a:xfrm rot="0">
              <a:off x="3174622" y="4730255"/>
              <a:ext cx="519314" cy="1210171"/>
            </a:xfrm>
            <a:custGeom>
              <a:avLst/>
              <a:gdLst>
                <a:gd name="l" fmla="*/ 0 w 132"/>
                <a:gd name="t" fmla="*/ 0 h 308"/>
                <a:gd name="r" fmla="*/ 132 w 132"/>
                <a:gd name="b" fmla="*/ 308 h 308"/>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path>
              </a:pathLst>
            </a:custGeom>
            <a:solidFill>
              <a:schemeClr val="lt2">
                <a:alpha val="20000"/>
              </a:schemeClr>
            </a:solidFill>
            <a:ln>
              <a:noFill/>
            </a:ln>
          </p:spPr>
        </p:sp>
        <p:sp>
          <p:nvSpPr>
            <p:cNvPr id="1048579" name=""/>
            <p:cNvSpPr/>
            <p:nvPr/>
          </p:nvSpPr>
          <p:spPr bwMode="auto">
            <a:xfrm rot="0">
              <a:off x="3305804" y="5630785"/>
              <a:ext cx="146057" cy="309641"/>
            </a:xfrm>
            <a:custGeom>
              <a:avLst/>
              <a:gdLst>
                <a:gd name="l" fmla="*/ 0 w 37"/>
                <a:gd name="t" fmla="*/ 0 h 79"/>
                <a:gd name="r" fmla="*/ 37 w 37"/>
                <a:gd name="b" fmla="*/ 79 h 79"/>
              </a:gdLst>
              <a:ahLst/>
              <a:rect l="l" t="t" r="r" b="b"/>
              <a:pathLst>
                <a:path w="37" h="79">
                  <a:moveTo>
                    <a:pt x="28" y="79"/>
                  </a:moveTo>
                  <a:cubicBezTo>
                    <a:pt x="37" y="79"/>
                    <a:pt x="37" y="79"/>
                    <a:pt x="37" y="79"/>
                  </a:cubicBezTo>
                  <a:cubicBezTo>
                    <a:pt x="24" y="53"/>
                    <a:pt x="12" y="27"/>
                    <a:pt x="0" y="0"/>
                  </a:cubicBezTo>
                  <a:cubicBezTo>
                    <a:pt x="8" y="27"/>
                    <a:pt x="17" y="53"/>
                    <a:pt x="28" y="79"/>
                  </a:cubicBezTo>
                </a:path>
              </a:pathLst>
            </a:custGeom>
            <a:solidFill>
              <a:schemeClr val="lt2">
                <a:alpha val="20000"/>
              </a:schemeClr>
            </a:solidFill>
            <a:ln>
              <a:noFill/>
            </a:ln>
          </p:spPr>
        </p:sp>
        <p:sp>
          <p:nvSpPr>
            <p:cNvPr id="1048580" name=""/>
            <p:cNvSpPr/>
            <p:nvPr/>
          </p:nvSpPr>
          <p:spPr bwMode="auto">
            <a:xfrm rot="0">
              <a:off x="2572813" y="2818321"/>
              <a:ext cx="700533" cy="2834099"/>
            </a:xfrm>
            <a:custGeom>
              <a:avLst/>
              <a:gdLst>
                <a:gd name="l" fmla="*/ 0 w 178"/>
                <a:gd name="t" fmla="*/ 0 h 722"/>
                <a:gd name="r" fmla="*/ 178 w 178"/>
                <a:gd name="b" fmla="*/ 722 h 722"/>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path>
              </a:pathLst>
            </a:custGeom>
            <a:solidFill>
              <a:schemeClr val="lt2">
                <a:alpha val="20000"/>
              </a:schemeClr>
            </a:solidFill>
            <a:ln>
              <a:noFill/>
            </a:ln>
          </p:spPr>
        </p:sp>
        <p:sp>
          <p:nvSpPr>
            <p:cNvPr id="1048581" name=""/>
            <p:cNvSpPr/>
            <p:nvPr/>
          </p:nvSpPr>
          <p:spPr bwMode="auto">
            <a:xfrm rot="0">
              <a:off x="2506546" y="285750"/>
              <a:ext cx="90610" cy="2493358"/>
            </a:xfrm>
            <a:custGeom>
              <a:avLst/>
              <a:gdLst>
                <a:gd name="l" fmla="*/ 0 w 23"/>
                <a:gd name="t" fmla="*/ 0 h 635"/>
                <a:gd name="r" fmla="*/ 23 w 23"/>
                <a:gd name="b" fmla="*/ 635 h 635"/>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path>
              </a:pathLst>
            </a:custGeom>
            <a:solidFill>
              <a:schemeClr val="lt2">
                <a:alpha val="20000"/>
              </a:schemeClr>
            </a:solidFill>
            <a:ln>
              <a:noFill/>
            </a:ln>
          </p:spPr>
        </p:sp>
        <p:sp>
          <p:nvSpPr>
            <p:cNvPr id="1048582" name=""/>
            <p:cNvSpPr/>
            <p:nvPr/>
          </p:nvSpPr>
          <p:spPr bwMode="auto">
            <a:xfrm rot="0">
              <a:off x="2553880" y="2599273"/>
              <a:ext cx="67619" cy="420517"/>
            </a:xfrm>
            <a:custGeom>
              <a:avLst/>
              <a:gdLst>
                <a:gd name="l" fmla="*/ 0 w 17"/>
                <a:gd name="t" fmla="*/ 0 h 107"/>
                <a:gd name="r" fmla="*/ 17 w 17"/>
                <a:gd name="b" fmla="*/ 107 h 107"/>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path>
              </a:pathLst>
            </a:custGeom>
            <a:solidFill>
              <a:schemeClr val="lt2">
                <a:alpha val="20000"/>
              </a:schemeClr>
            </a:solidFill>
            <a:ln>
              <a:noFill/>
            </a:ln>
          </p:spPr>
        </p:sp>
        <p:sp>
          <p:nvSpPr>
            <p:cNvPr id="1048583" name=""/>
            <p:cNvSpPr/>
            <p:nvPr/>
          </p:nvSpPr>
          <p:spPr bwMode="auto">
            <a:xfrm rot="0">
              <a:off x="3143518" y="4757298"/>
              <a:ext cx="162286" cy="873487"/>
            </a:xfrm>
            <a:custGeom>
              <a:avLst/>
              <a:gdLst>
                <a:gd name="l" fmla="*/ 0 w 41"/>
                <a:gd name="t" fmla="*/ 0 h 222"/>
                <a:gd name="r" fmla="*/ 41 w 41"/>
                <a:gd name="b" fmla="*/ 222 h 222"/>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path>
              </a:pathLst>
            </a:custGeom>
            <a:solidFill>
              <a:schemeClr val="lt2">
                <a:alpha val="20000"/>
              </a:schemeClr>
            </a:solidFill>
            <a:ln>
              <a:noFill/>
            </a:ln>
          </p:spPr>
        </p:sp>
        <p:sp>
          <p:nvSpPr>
            <p:cNvPr id="1048584" name=""/>
            <p:cNvSpPr/>
            <p:nvPr/>
          </p:nvSpPr>
          <p:spPr bwMode="auto">
            <a:xfrm rot="0">
              <a:off x="3147575" y="1282282"/>
              <a:ext cx="1768913" cy="3447973"/>
            </a:xfrm>
            <a:custGeom>
              <a:avLst/>
              <a:gdLst>
                <a:gd name="l" fmla="*/ 0 w 450"/>
                <a:gd name="t" fmla="*/ 0 h 878"/>
                <a:gd name="r" fmla="*/ 450 w 450"/>
                <a:gd name="b" fmla="*/ 878 h 878"/>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path>
              </a:pathLst>
            </a:custGeom>
            <a:solidFill>
              <a:schemeClr val="lt2">
                <a:alpha val="20000"/>
              </a:schemeClr>
            </a:solidFill>
            <a:ln>
              <a:noFill/>
            </a:ln>
          </p:spPr>
        </p:sp>
        <p:sp>
          <p:nvSpPr>
            <p:cNvPr id="1048585" name=""/>
            <p:cNvSpPr/>
            <p:nvPr/>
          </p:nvSpPr>
          <p:spPr bwMode="auto">
            <a:xfrm rot="0">
              <a:off x="3273346" y="5652419"/>
              <a:ext cx="137943" cy="288007"/>
            </a:xfrm>
            <a:custGeom>
              <a:avLst/>
              <a:gdLst>
                <a:gd name="l" fmla="*/ 0 w 35"/>
                <a:gd name="t" fmla="*/ 0 h 73"/>
                <a:gd name="r" fmla="*/ 35 w 35"/>
                <a:gd name="b" fmla="*/ 73 h 73"/>
              </a:gdLst>
              <a:ahLst/>
              <a:rect l="l" t="t" r="r" b="b"/>
              <a:pathLst>
                <a:path w="35" h="73">
                  <a:moveTo>
                    <a:pt x="0" y="0"/>
                  </a:moveTo>
                  <a:cubicBezTo>
                    <a:pt x="7" y="24"/>
                    <a:pt x="16" y="49"/>
                    <a:pt x="26" y="73"/>
                  </a:cubicBezTo>
                  <a:cubicBezTo>
                    <a:pt x="35" y="73"/>
                    <a:pt x="35" y="73"/>
                    <a:pt x="35" y="73"/>
                  </a:cubicBezTo>
                  <a:cubicBezTo>
                    <a:pt x="23" y="49"/>
                    <a:pt x="11" y="24"/>
                    <a:pt x="0" y="0"/>
                  </a:cubicBezTo>
                </a:path>
              </a:pathLst>
            </a:custGeom>
            <a:solidFill>
              <a:schemeClr val="lt2">
                <a:alpha val="20000"/>
              </a:schemeClr>
            </a:solidFill>
            <a:ln>
              <a:noFill/>
            </a:ln>
          </p:spPr>
        </p:sp>
        <p:sp>
          <p:nvSpPr>
            <p:cNvPr id="1048586" name=""/>
            <p:cNvSpPr/>
            <p:nvPr/>
          </p:nvSpPr>
          <p:spPr bwMode="auto">
            <a:xfrm rot="0">
              <a:off x="3143518" y="4655887"/>
              <a:ext cx="31104" cy="189300"/>
            </a:xfrm>
            <a:custGeom>
              <a:avLst/>
              <a:gdLst>
                <a:gd name="l" fmla="*/ 0 w 8"/>
                <a:gd name="t" fmla="*/ 0 h 48"/>
                <a:gd name="r" fmla="*/ 8 w 8"/>
                <a:gd name="b" fmla="*/ 48 h 48"/>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path>
              </a:pathLst>
            </a:custGeom>
            <a:solidFill>
              <a:schemeClr val="lt2">
                <a:alpha val="20000"/>
              </a:schemeClr>
            </a:solidFill>
            <a:ln>
              <a:noFill/>
            </a:ln>
          </p:spPr>
        </p:sp>
        <p:sp>
          <p:nvSpPr>
            <p:cNvPr id="1048587" name=""/>
            <p:cNvSpPr/>
            <p:nvPr/>
          </p:nvSpPr>
          <p:spPr bwMode="auto">
            <a:xfrm rot="0">
              <a:off x="3211137" y="5410385"/>
              <a:ext cx="204209" cy="530041"/>
            </a:xfrm>
            <a:custGeom>
              <a:avLst/>
              <a:gdLst>
                <a:gd name="l" fmla="*/ 0 w 52"/>
                <a:gd name="t" fmla="*/ 0 h 135"/>
                <a:gd name="r" fmla="*/ 52 w 52"/>
                <a:gd name="b" fmla="*/ 135 h 135"/>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path>
              </a:pathLst>
            </a:custGeom>
            <a:solidFill>
              <a:schemeClr val="lt2">
                <a:alpha val="20000"/>
              </a:schemeClr>
            </a:solidFill>
            <a:ln>
              <a:noFill/>
            </a:ln>
          </p:spPr>
        </p:sp>
      </p:grpSp>
      <p:grpSp>
        <p:nvGrpSpPr>
          <p:cNvPr id="71" name=""/>
          <p:cNvGrpSpPr/>
          <p:nvPr/>
        </p:nvGrpSpPr>
        <p:grpSpPr>
          <a:xfrm rot="0">
            <a:off x="26987" y="0"/>
            <a:ext cx="2357437" cy="6853237"/>
            <a:chOff x="6627813" y="195610"/>
            <a:chExt cx="1952625" cy="5678141"/>
          </a:xfrm>
        </p:grpSpPr>
        <p:sp>
          <p:nvSpPr>
            <p:cNvPr id="1048588" name=""/>
            <p:cNvSpPr/>
            <p:nvPr/>
          </p:nvSpPr>
          <p:spPr bwMode="auto">
            <a:xfrm rot="0">
              <a:off x="6627813" y="195610"/>
              <a:ext cx="408933" cy="3646005"/>
            </a:xfrm>
            <a:custGeom>
              <a:avLst/>
              <a:gdLst>
                <a:gd name="l" fmla="*/ 0 w 103"/>
                <a:gd name="t" fmla="*/ 0 h 920"/>
                <a:gd name="r" fmla="*/ 103 w 103"/>
                <a:gd name="b" fmla="*/ 920 h 920"/>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path>
              </a:pathLst>
            </a:custGeom>
            <a:solidFill>
              <a:schemeClr val="lt2">
                <a:alpha val="100000"/>
              </a:schemeClr>
            </a:solidFill>
            <a:ln>
              <a:noFill/>
            </a:ln>
          </p:spPr>
        </p:sp>
        <p:sp>
          <p:nvSpPr>
            <p:cNvPr id="1048589" name=""/>
            <p:cNvSpPr/>
            <p:nvPr/>
          </p:nvSpPr>
          <p:spPr bwMode="auto">
            <a:xfrm rot="0">
              <a:off x="7061730" y="3771905"/>
              <a:ext cx="349763" cy="1310037"/>
            </a:xfrm>
            <a:custGeom>
              <a:avLst/>
              <a:gdLst>
                <a:gd name="l" fmla="*/ 0 w 88"/>
                <a:gd name="t" fmla="*/ 0 h 330"/>
                <a:gd name="r" fmla="*/ 88 w 88"/>
                <a:gd name="b" fmla="*/ 330 h 330"/>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path>
              </a:pathLst>
            </a:custGeom>
            <a:solidFill>
              <a:schemeClr val="lt2">
                <a:alpha val="100000"/>
              </a:schemeClr>
            </a:solidFill>
            <a:ln>
              <a:noFill/>
            </a:ln>
          </p:spPr>
        </p:sp>
        <p:sp>
          <p:nvSpPr>
            <p:cNvPr id="1048590" name=""/>
            <p:cNvSpPr/>
            <p:nvPr/>
          </p:nvSpPr>
          <p:spPr bwMode="auto">
            <a:xfrm rot="0">
              <a:off x="7439105" y="5053005"/>
              <a:ext cx="357653" cy="820746"/>
            </a:xfrm>
            <a:custGeom>
              <a:avLst/>
              <a:gdLst>
                <a:gd name="l" fmla="*/ 0 w 90"/>
                <a:gd name="t" fmla="*/ 0 h 207"/>
                <a:gd name="r" fmla="*/ 90 w 90"/>
                <a:gd name="b" fmla="*/ 207 h 207"/>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path>
              </a:pathLst>
            </a:custGeom>
            <a:solidFill>
              <a:schemeClr val="lt2">
                <a:alpha val="100000"/>
              </a:schemeClr>
            </a:solidFill>
            <a:ln>
              <a:noFill/>
            </a:ln>
          </p:spPr>
        </p:sp>
        <p:sp>
          <p:nvSpPr>
            <p:cNvPr id="1048591" name=""/>
            <p:cNvSpPr/>
            <p:nvPr/>
          </p:nvSpPr>
          <p:spPr bwMode="auto">
            <a:xfrm rot="0">
              <a:off x="7036746" y="3811364"/>
              <a:ext cx="457585" cy="1853254"/>
            </a:xfrm>
            <a:custGeom>
              <a:avLst/>
              <a:gdLst>
                <a:gd name="l" fmla="*/ 0 w 115"/>
                <a:gd name="t" fmla="*/ 0 h 467"/>
                <a:gd name="r" fmla="*/ 115 w 115"/>
                <a:gd name="b" fmla="*/ 467 h 467"/>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path>
              </a:pathLst>
            </a:custGeom>
            <a:solidFill>
              <a:schemeClr val="lt2">
                <a:alpha val="100000"/>
              </a:schemeClr>
            </a:solidFill>
            <a:ln>
              <a:noFill/>
            </a:ln>
          </p:spPr>
        </p:sp>
        <p:sp>
          <p:nvSpPr>
            <p:cNvPr id="1048592" name=""/>
            <p:cNvSpPr/>
            <p:nvPr/>
          </p:nvSpPr>
          <p:spPr bwMode="auto">
            <a:xfrm rot="0">
              <a:off x="6993355" y="1263632"/>
              <a:ext cx="144639" cy="2508273"/>
            </a:xfrm>
            <a:custGeom>
              <a:avLst/>
              <a:gdLst>
                <a:gd name="l" fmla="*/ 0 w 36"/>
                <a:gd name="t" fmla="*/ 0 h 633"/>
                <a:gd name="r" fmla="*/ 36 w 36"/>
                <a:gd name="b" fmla="*/ 633 h 633"/>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path>
              </a:pathLst>
            </a:custGeom>
            <a:solidFill>
              <a:schemeClr val="lt2">
                <a:alpha val="100000"/>
              </a:schemeClr>
            </a:solidFill>
            <a:ln>
              <a:noFill/>
            </a:ln>
          </p:spPr>
        </p:sp>
        <p:sp>
          <p:nvSpPr>
            <p:cNvPr id="1048593" name=""/>
            <p:cNvSpPr/>
            <p:nvPr/>
          </p:nvSpPr>
          <p:spPr bwMode="auto">
            <a:xfrm rot="0">
              <a:off x="7525889" y="5640943"/>
              <a:ext cx="111767" cy="232808"/>
            </a:xfrm>
            <a:custGeom>
              <a:avLst/>
              <a:gdLst>
                <a:gd name="l" fmla="*/ 0 w 28"/>
                <a:gd name="t" fmla="*/ 0 h 59"/>
                <a:gd name="r" fmla="*/ 28 w 28"/>
                <a:gd name="b" fmla="*/ 59 h 59"/>
              </a:gdLst>
              <a:ahLst/>
              <a:rect l="l" t="t" r="r" b="b"/>
              <a:pathLst>
                <a:path w="28" h="59">
                  <a:moveTo>
                    <a:pt x="22" y="59"/>
                  </a:moveTo>
                  <a:cubicBezTo>
                    <a:pt x="28" y="59"/>
                    <a:pt x="28" y="59"/>
                    <a:pt x="28" y="59"/>
                  </a:cubicBezTo>
                  <a:cubicBezTo>
                    <a:pt x="18" y="40"/>
                    <a:pt x="9" y="20"/>
                    <a:pt x="0" y="0"/>
                  </a:cubicBezTo>
                  <a:cubicBezTo>
                    <a:pt x="6" y="20"/>
                    <a:pt x="13" y="40"/>
                    <a:pt x="22" y="59"/>
                  </a:cubicBezTo>
                </a:path>
              </a:pathLst>
            </a:custGeom>
            <a:solidFill>
              <a:schemeClr val="lt2">
                <a:alpha val="100000"/>
              </a:schemeClr>
            </a:solidFill>
            <a:ln>
              <a:noFill/>
            </a:ln>
          </p:spPr>
        </p:sp>
        <p:sp>
          <p:nvSpPr>
            <p:cNvPr id="1048594" name=""/>
            <p:cNvSpPr/>
            <p:nvPr/>
          </p:nvSpPr>
          <p:spPr bwMode="auto">
            <a:xfrm rot="0">
              <a:off x="7020967" y="3598286"/>
              <a:ext cx="68375" cy="424841"/>
            </a:xfrm>
            <a:custGeom>
              <a:avLst/>
              <a:gdLst>
                <a:gd name="l" fmla="*/ 0 w 17"/>
                <a:gd name="t" fmla="*/ 0 h 107"/>
                <a:gd name="r" fmla="*/ 17 w 17"/>
                <a:gd name="b" fmla="*/ 107 h 107"/>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path>
              </a:pathLst>
            </a:custGeom>
            <a:solidFill>
              <a:schemeClr val="lt2">
                <a:alpha val="100000"/>
              </a:schemeClr>
            </a:solidFill>
            <a:ln>
              <a:noFill/>
            </a:ln>
          </p:spPr>
        </p:sp>
        <p:sp>
          <p:nvSpPr>
            <p:cNvPr id="1048595" name=""/>
            <p:cNvSpPr/>
            <p:nvPr/>
          </p:nvSpPr>
          <p:spPr bwMode="auto">
            <a:xfrm rot="0">
              <a:off x="7411493" y="2802530"/>
              <a:ext cx="1168945" cy="2250475"/>
            </a:xfrm>
            <a:custGeom>
              <a:avLst/>
              <a:gdLst>
                <a:gd name="l" fmla="*/ 0 w 294"/>
                <a:gd name="t" fmla="*/ 0 h 568"/>
                <a:gd name="r" fmla="*/ 294 w 294"/>
                <a:gd name="b" fmla="*/ 568 h 568"/>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path>
              </a:pathLst>
            </a:custGeom>
            <a:solidFill>
              <a:schemeClr val="lt2">
                <a:alpha val="100000"/>
              </a:schemeClr>
            </a:solidFill>
            <a:ln>
              <a:noFill/>
            </a:ln>
          </p:spPr>
        </p:sp>
        <p:sp>
          <p:nvSpPr>
            <p:cNvPr id="1048596" name=""/>
            <p:cNvSpPr/>
            <p:nvPr/>
          </p:nvSpPr>
          <p:spPr bwMode="auto">
            <a:xfrm rot="0">
              <a:off x="7494331" y="5664618"/>
              <a:ext cx="99932" cy="209133"/>
            </a:xfrm>
            <a:custGeom>
              <a:avLst/>
              <a:gdLst>
                <a:gd name="l" fmla="*/ 0 w 25"/>
                <a:gd name="t" fmla="*/ 0 h 53"/>
                <a:gd name="r" fmla="*/ 25 w 25"/>
                <a:gd name="b" fmla="*/ 53 h 53"/>
              </a:gdLst>
              <a:ahLst/>
              <a:rect l="l" t="t" r="r" b="b"/>
              <a:pathLst>
                <a:path w="25" h="53">
                  <a:moveTo>
                    <a:pt x="0" y="0"/>
                  </a:moveTo>
                  <a:cubicBezTo>
                    <a:pt x="5" y="18"/>
                    <a:pt x="12" y="36"/>
                    <a:pt x="19" y="53"/>
                  </a:cubicBezTo>
                  <a:cubicBezTo>
                    <a:pt x="25" y="53"/>
                    <a:pt x="25" y="53"/>
                    <a:pt x="25" y="53"/>
                  </a:cubicBezTo>
                  <a:cubicBezTo>
                    <a:pt x="16" y="36"/>
                    <a:pt x="8" y="18"/>
                    <a:pt x="0" y="0"/>
                  </a:cubicBezTo>
                </a:path>
              </a:pathLst>
            </a:custGeom>
            <a:solidFill>
              <a:schemeClr val="lt2">
                <a:alpha val="100000"/>
              </a:schemeClr>
            </a:solidFill>
            <a:ln>
              <a:noFill/>
            </a:ln>
          </p:spPr>
        </p:sp>
        <p:sp>
          <p:nvSpPr>
            <p:cNvPr id="1048597" name=""/>
            <p:cNvSpPr/>
            <p:nvPr/>
          </p:nvSpPr>
          <p:spPr bwMode="auto">
            <a:xfrm rot="0">
              <a:off x="7411493" y="5081942"/>
              <a:ext cx="114396" cy="559001"/>
            </a:xfrm>
            <a:custGeom>
              <a:avLst/>
              <a:gdLst>
                <a:gd name="l" fmla="*/ 0 w 29"/>
                <a:gd name="t" fmla="*/ 0 h 141"/>
                <a:gd name="r" fmla="*/ 29 w 29"/>
                <a:gd name="b" fmla="*/ 141 h 141"/>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path>
              </a:pathLst>
            </a:custGeom>
            <a:solidFill>
              <a:schemeClr val="lt2">
                <a:alpha val="100000"/>
              </a:schemeClr>
            </a:solidFill>
            <a:ln>
              <a:noFill/>
            </a:ln>
          </p:spPr>
        </p:sp>
        <p:sp>
          <p:nvSpPr>
            <p:cNvPr id="1048598" name=""/>
            <p:cNvSpPr/>
            <p:nvPr/>
          </p:nvSpPr>
          <p:spPr bwMode="auto">
            <a:xfrm rot="0">
              <a:off x="7411493" y="4978033"/>
              <a:ext cx="32872" cy="189403"/>
            </a:xfrm>
            <a:custGeom>
              <a:avLst/>
              <a:gdLst>
                <a:gd name="l" fmla="*/ 0 w 8"/>
                <a:gd name="t" fmla="*/ 0 h 48"/>
                <a:gd name="r" fmla="*/ 8 w 8"/>
                <a:gd name="b" fmla="*/ 48 h 48"/>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path>
              </a:pathLst>
            </a:custGeom>
            <a:solidFill>
              <a:schemeClr val="lt2">
                <a:alpha val="100000"/>
              </a:schemeClr>
            </a:solidFill>
            <a:ln>
              <a:noFill/>
            </a:ln>
          </p:spPr>
        </p:sp>
        <p:sp>
          <p:nvSpPr>
            <p:cNvPr id="1048599" name=""/>
            <p:cNvSpPr/>
            <p:nvPr/>
          </p:nvSpPr>
          <p:spPr bwMode="auto">
            <a:xfrm rot="0">
              <a:off x="7439105" y="5434442"/>
              <a:ext cx="174882" cy="439309"/>
            </a:xfrm>
            <a:custGeom>
              <a:avLst/>
              <a:gdLst>
                <a:gd name="l" fmla="*/ 0 w 44"/>
                <a:gd name="t" fmla="*/ 0 h 111"/>
                <a:gd name="r" fmla="*/ 44 w 44"/>
                <a:gd name="b" fmla="*/ 111 h 111"/>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path>
              </a:pathLst>
            </a:custGeom>
            <a:solidFill>
              <a:schemeClr val="lt2">
                <a:alpha val="100000"/>
              </a:schemeClr>
            </a:solidFill>
            <a:ln>
              <a:noFill/>
            </a:ln>
          </p:spPr>
        </p:sp>
      </p:grpSp>
      <p:sp>
        <p:nvSpPr>
          <p:cNvPr id="1048600" name=""/>
          <p:cNvSpPr/>
          <p:nvPr/>
        </p:nvSpPr>
        <p:spPr>
          <a:xfrm rot="0">
            <a:off x="0" y="0"/>
            <a:ext cx="182562" cy="6858000"/>
          </a:xfrm>
          <a:prstGeom prst="rect"/>
          <a:solidFill>
            <a:schemeClr val="lt2"/>
          </a:solidFill>
          <a:ln>
            <a:noFill/>
          </a:ln>
        </p:spPr>
      </p:sp>
      <p:sp>
        <p:nvSpPr>
          <p:cNvPr id="1048601" name=""/>
          <p:cNvSpPr/>
          <p:nvPr>
            <p:ph type="title" sz="full" idx="0"/>
          </p:nvPr>
        </p:nvSpPr>
        <p:spPr>
          <a:xfrm rot="0">
            <a:off x="2592387" y="623887"/>
            <a:ext cx="8912225" cy="1281112"/>
          </a:xfrm>
          <a:prstGeom prst="rect"/>
          <a:noFill/>
          <a:ln>
            <a:noFill/>
          </a:ln>
        </p:spPr>
        <p:txBody>
          <a:bodyPr anchor="t" bIns="45720" lIns="91440" rIns="91440" tIns="45720" vert="horz"/>
          <a:p>
            <a:pPr lvl="0"/>
            <a:r>
              <a:rPr altLang="en-US" lang="en-US"/>
              <a:t>Click to edit Master title style</a:t>
            </a:r>
          </a:p>
        </p:txBody>
      </p:sp>
      <p:sp>
        <p:nvSpPr>
          <p:cNvPr id="1048602" name=""/>
          <p:cNvSpPr/>
          <p:nvPr>
            <p:ph type="body" sz="full" idx="1"/>
          </p:nvPr>
        </p:nvSpPr>
        <p:spPr>
          <a:xfrm rot="0">
            <a:off x="2589212" y="2133600"/>
            <a:ext cx="8915400" cy="38862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603" name=""/>
          <p:cNvSpPr/>
          <p:nvPr>
            <p:ph type="dt" sz="half" idx="2"/>
          </p:nvPr>
        </p:nvSpPr>
        <p:spPr>
          <a:xfrm rot="0">
            <a:off x="10361612" y="6130925"/>
            <a:ext cx="1146175" cy="369887"/>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datetime1">
              <a:rPr altLang="en-US" sz="900" lang="en-US">
                <a:solidFill>
                  <a:srgbClr val="898989"/>
                </a:solidFill>
                <a:latin typeface="Century Gothic" pitchFamily="34" charset="0"/>
              </a:rPr>
              <a:pPr algn="r" eaLnBrk="1" hangingPunct="1" latinLnBrk="1" lvl="0"/>
            </a:fld>
            <a:endParaRPr altLang="en-US" sz="900" lang="en-US">
              <a:solidFill>
                <a:srgbClr val="898989"/>
              </a:solidFill>
              <a:latin typeface="Century Gothic" pitchFamily="34" charset="0"/>
            </a:endParaRPr>
          </a:p>
        </p:txBody>
      </p:sp>
      <p:sp>
        <p:nvSpPr>
          <p:cNvPr id="1048604" name=""/>
          <p:cNvSpPr/>
          <p:nvPr>
            <p:ph type="ftr" sz="quarter" idx="3"/>
          </p:nvPr>
        </p:nvSpPr>
        <p:spPr>
          <a:xfrm rot="0">
            <a:off x="2589212" y="6135687"/>
            <a:ext cx="7620000"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eaLnBrk="1" hangingPunct="1" latinLnBrk="1" lvl="0"/>
            <a:endParaRPr altLang="en-US" sz="900" lang="en-US">
              <a:solidFill>
                <a:srgbClr val="898989"/>
              </a:solidFill>
              <a:latin typeface="Century Gothic" pitchFamily="34" charset="0"/>
            </a:endParaRPr>
          </a:p>
        </p:txBody>
      </p:sp>
      <p:sp>
        <p:nvSpPr>
          <p:cNvPr id="1048605" name=""/>
          <p:cNvSpPr/>
          <p:nvPr>
            <p:ph type="sldNum" sz="quarter" idx="4"/>
          </p:nvPr>
        </p:nvSpPr>
        <p:spPr bwMode="gray">
          <a:xfrm rot="0">
            <a:off x="531812" y="787400"/>
            <a:ext cx="779462" cy="365125"/>
          </a:xfrm>
          <a:prstGeom prst="rect"/>
          <a:noFill/>
          <a:ln>
            <a:noFill/>
          </a:ln>
        </p:spPr>
        <p:txBody>
          <a:bodyPr anchor="ctr"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Century Gothic" pitchFamily="34" charset="0"/>
                <a:sym typeface="Arial" pitchFamily="0" charset="0"/>
              </a:defRPr>
            </a:lvl5pPr>
          </a:lstStyle>
          <a:p>
            <a:pPr algn="r" eaLnBrk="1" hangingPunct="1" latinLnBrk="1" lvl="0"/>
            <a:fld id="{566ABCEB-ACFC-4714-9973-3DA970169C29}" type="slidenum">
              <a:rPr altLang="en-US" sz="2000" lang="en-US">
                <a:solidFill>
                  <a:srgbClr val="FEFFFF"/>
                </a:solidFill>
                <a:latin typeface="Century Gothic" pitchFamily="34" charset="0"/>
              </a:rPr>
              <a:pPr algn="r" eaLnBrk="1" hangingPunct="1" latinLnBrk="1" lvl="0"/>
            </a:fld>
            <a:endParaRPr altLang="en-US" sz="2000" lang="en-US">
              <a:solidFill>
                <a:srgbClr val="FEFFFF"/>
              </a:solidFill>
              <a:latin typeface="Century Gothic" pitchFamily="34" charset="0"/>
            </a:endParaRPr>
          </a:p>
        </p:txBody>
      </p:sp>
    </p:spTree>
  </p:cSld>
  <p:clrMap accent1="accent1" accent2="accent2" accent3="accent3" accent4="accent4" accent5="accent5" accent6="accent6" bg1="lt1" bg2="dk2" tx1="dk1" tx2="lt2"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hf dt="0" ftr="0" sldNum="0"/>
  <p:txStyles>
    <p:titleStyle>
      <a:lvl1pPr algn="l" defTabSz="457200" eaLnBrk="0" fontAlgn="base" hangingPunct="0" rtl="0">
        <a:spcBef>
          <a:spcPct val="0"/>
        </a:spcBef>
        <a:spcAft>
          <a:spcPct val="0"/>
        </a:spcAft>
        <a:defRPr sz="3600" kern="1200">
          <a:solidFill>
            <a:srgbClr val="178DBB"/>
          </a:solidFill>
          <a:latin typeface="Calibri Light"/>
          <a:ea typeface="宋体"/>
          <a:cs typeface="+mj-cs"/>
        </a:defRPr>
      </a:lvl1pPr>
      <a:lvl2pPr algn="l" defTabSz="457200" eaLnBrk="0" fontAlgn="base" hangingPunct="0" rtl="0">
        <a:spcBef>
          <a:spcPct val="0"/>
        </a:spcBef>
        <a:spcAft>
          <a:spcPct val="0"/>
        </a:spcAft>
        <a:defRPr sz="3600">
          <a:solidFill>
            <a:srgbClr val="178DBB"/>
          </a:solidFill>
          <a:latin typeface="Century Gothic" pitchFamily="34" charset="0"/>
        </a:defRPr>
      </a:lvl2pPr>
      <a:lvl3pPr algn="l" defTabSz="457200" eaLnBrk="0" fontAlgn="base" hangingPunct="0" rtl="0">
        <a:spcBef>
          <a:spcPct val="0"/>
        </a:spcBef>
        <a:spcAft>
          <a:spcPct val="0"/>
        </a:spcAft>
        <a:defRPr sz="3600">
          <a:solidFill>
            <a:srgbClr val="178DBB"/>
          </a:solidFill>
          <a:latin typeface="Century Gothic" pitchFamily="34" charset="0"/>
        </a:defRPr>
      </a:lvl3pPr>
      <a:lvl4pPr algn="l" defTabSz="457200" eaLnBrk="0" fontAlgn="base" hangingPunct="0" rtl="0">
        <a:spcBef>
          <a:spcPct val="0"/>
        </a:spcBef>
        <a:spcAft>
          <a:spcPct val="0"/>
        </a:spcAft>
        <a:defRPr sz="3600">
          <a:solidFill>
            <a:srgbClr val="178DBB"/>
          </a:solidFill>
          <a:latin typeface="Century Gothic" pitchFamily="34" charset="0"/>
        </a:defRPr>
      </a:lvl4pPr>
      <a:lvl5pPr algn="l" defTabSz="457200" eaLnBrk="0" fontAlgn="base" hangingPunct="0" rtl="0">
        <a:spcBef>
          <a:spcPct val="0"/>
        </a:spcBef>
        <a:spcAft>
          <a:spcPct val="0"/>
        </a:spcAft>
        <a:defRPr sz="3600">
          <a:solidFill>
            <a:srgbClr val="178DBB"/>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0" fontAlgn="base" hangingPunct="0" indent="-342900" marL="342900" rtl="0">
        <a:spcBef>
          <a:spcPts val="1000"/>
        </a:spcBef>
        <a:spcAft>
          <a:spcPct val="0"/>
        </a:spcAft>
        <a:buClr>
          <a:schemeClr val="accent1"/>
        </a:buClr>
        <a:buFont typeface="Wingdings 3" panose="05040102010807070707" pitchFamily="18" charset="2"/>
        <a:buChar char=""/>
        <a:defRPr sz="3200" kern="1200">
          <a:solidFill>
            <a:srgbClr val="404040"/>
          </a:solidFill>
          <a:latin typeface="Calibri"/>
          <a:ea typeface="宋体"/>
          <a:cs typeface="+mn-cs"/>
        </a:defRPr>
      </a:lvl1pPr>
      <a:lvl2pPr algn="l" defTabSz="457200" eaLnBrk="0" fontAlgn="base" hangingPunct="0" indent="-285750" marL="742950" rtl="0">
        <a:spcBef>
          <a:spcPts val="1000"/>
        </a:spcBef>
        <a:spcAft>
          <a:spcPct val="0"/>
        </a:spcAft>
        <a:buClr>
          <a:schemeClr val="accent1"/>
        </a:buClr>
        <a:buFont typeface="Wingdings 3" panose="05040102010807070707" pitchFamily="18" charset="2"/>
        <a:buChar char=""/>
        <a:defRPr sz="1600" kern="1200">
          <a:solidFill>
            <a:srgbClr val="404040"/>
          </a:solidFill>
          <a:latin typeface="Calibri"/>
          <a:ea typeface="宋体"/>
          <a:cs typeface="+mn-cs"/>
        </a:defRPr>
      </a:lvl2pPr>
      <a:lvl3pPr algn="l" defTabSz="457200" eaLnBrk="0" fontAlgn="base" hangingPunct="0" indent="-228600" marL="1143000" rtl="0">
        <a:spcBef>
          <a:spcPts val="1000"/>
        </a:spcBef>
        <a:spcAft>
          <a:spcPct val="0"/>
        </a:spcAft>
        <a:buClr>
          <a:schemeClr val="accent1"/>
        </a:buClr>
        <a:buFont typeface="Wingdings 3" panose="05040102010807070707" pitchFamily="18" charset="2"/>
        <a:buChar char=""/>
        <a:defRPr sz="1400" kern="1200">
          <a:solidFill>
            <a:srgbClr val="404040"/>
          </a:solidFill>
          <a:latin typeface="Calibri"/>
          <a:ea typeface="宋体"/>
          <a:cs typeface="+mn-cs"/>
        </a:defRPr>
      </a:lvl3pPr>
      <a:lvl4pPr algn="l" defTabSz="457200" eaLnBrk="0" fontAlgn="base" hangingPunct="0" indent="-228600" marL="1600200" rtl="0">
        <a:spcBef>
          <a:spcPts val="1000"/>
        </a:spcBef>
        <a:spcAft>
          <a:spcPct val="0"/>
        </a:spcAft>
        <a:buClr>
          <a:schemeClr val="accent1"/>
        </a:buClr>
        <a:buFont typeface="Wingdings 3" panose="05040102010807070707" pitchFamily="18" charset="2"/>
        <a:buChar char=""/>
        <a:defRPr sz="1200" kern="1200">
          <a:solidFill>
            <a:srgbClr val="404040"/>
          </a:solidFill>
          <a:latin typeface="Calibri"/>
          <a:ea typeface="宋体"/>
          <a:cs typeface="+mn-cs"/>
        </a:defRPr>
      </a:lvl4pPr>
      <a:lvl5pPr algn="l" defTabSz="457200" eaLnBrk="0" fontAlgn="base" hangingPunct="0" indent="-228600" marL="2057400" rtl="0">
        <a:spcBef>
          <a:spcPts val="1000"/>
        </a:spcBef>
        <a:spcAft>
          <a:spcPct val="0"/>
        </a:spcAft>
        <a:buClr>
          <a:schemeClr val="accent1"/>
        </a:buClr>
        <a:buFont typeface="Wingdings 3" panose="05040102010807070707" pitchFamily="18" charset="2"/>
        <a:buChar char=""/>
        <a:defRPr sz="1200" kern="1200">
          <a:solidFill>
            <a:srgbClr val="404040"/>
          </a:solidFill>
          <a:latin typeface="Calibri"/>
          <a:ea typeface="宋体"/>
          <a:cs typeface="+mn-cs"/>
        </a:defRPr>
      </a:lvl5pPr>
      <a:lvl6pPr algn="l" defTabSz="457200" eaLnBrk="1" hangingPunct="1" indent="-228600" latinLnBrk="0" marL="25146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Calibri"/>
          <a:ea typeface="宋体"/>
          <a:cs typeface="+mn-cs"/>
        </a:defRPr>
      </a:lvl1pPr>
      <a:lvl2pPr algn="l" defTabSz="457200" eaLnBrk="1" hangingPunct="1" latinLnBrk="0" marL="457200" rtl="0">
        <a:defRPr sz="1800" kern="1200">
          <a:solidFill>
            <a:schemeClr val="tx1"/>
          </a:solidFill>
          <a:latin typeface="Calibri"/>
          <a:ea typeface="宋体"/>
          <a:cs typeface="+mn-cs"/>
        </a:defRPr>
      </a:lvl2pPr>
      <a:lvl3pPr algn="l" defTabSz="457200" eaLnBrk="1" hangingPunct="1" latinLnBrk="0" marL="914400" rtl="0">
        <a:defRPr sz="1800" kern="1200">
          <a:solidFill>
            <a:schemeClr val="tx1"/>
          </a:solidFill>
          <a:latin typeface="Calibri"/>
          <a:ea typeface="宋体"/>
          <a:cs typeface="+mn-cs"/>
        </a:defRPr>
      </a:lvl3pPr>
      <a:lvl4pPr algn="l" defTabSz="457200" eaLnBrk="1" hangingPunct="1" latinLnBrk="0" marL="1371600" rtl="0">
        <a:defRPr sz="1800" kern="1200">
          <a:solidFill>
            <a:schemeClr val="tx1"/>
          </a:solidFill>
          <a:latin typeface="Calibri"/>
          <a:ea typeface="宋体"/>
          <a:cs typeface="+mn-cs"/>
        </a:defRPr>
      </a:lvl4pPr>
      <a:lvl5pPr algn="l" defTabSz="457200" eaLnBrk="1" hangingPunct="1" latinLnBrk="0" marL="1828800" rtl="0">
        <a:defRPr sz="1800" kern="1200">
          <a:solidFill>
            <a:schemeClr val="tx1"/>
          </a:solidFill>
          <a:latin typeface="Calibri"/>
          <a:ea typeface="宋体"/>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80" name=""/>
          <p:cNvSpPr/>
          <p:nvPr>
            <p:ph type="ctrTitle" sz="full" idx="0"/>
          </p:nvPr>
        </p:nvSpPr>
        <p:spPr>
          <a:xfrm rot="0">
            <a:off x="2589212" y="2514600"/>
            <a:ext cx="8915400" cy="1246187"/>
          </a:xfrm>
          <a:prstGeom prst="rect"/>
          <a:noFill/>
          <a:ln>
            <a:noFill/>
          </a:ln>
        </p:spPr>
        <p:txBody>
          <a:bodyPr anchor="b" bIns="45720" lIns="91440" rIns="91440" tIns="45720" vert="horz"/>
          <a:lstStyle>
            <a:lvl1pPr algn="l">
              <a:defRPr sz="3600"/>
            </a:lvl1pPr>
          </a:lstStyle>
          <a:p>
            <a:pPr algn="ctr" eaLnBrk="1" hangingPunct="1" latinLnBrk="1" lvl="0"/>
            <a:r>
              <a:rPr altLang="en-US" b="1" sz="5400" lang="en-US"/>
              <a:t>UNIT: RESEARCH</a:t>
            </a:r>
          </a:p>
        </p:txBody>
      </p:sp>
      <p:sp>
        <p:nvSpPr>
          <p:cNvPr id="1048681" name=""/>
          <p:cNvSpPr/>
          <p:nvPr>
            <p:ph type="subTitle" sz="full" idx="1"/>
          </p:nvPr>
        </p:nvSpPr>
        <p:spPr>
          <a:xfrm rot="0">
            <a:off x="2589212" y="4056062"/>
            <a:ext cx="8915400" cy="1847850"/>
          </a:xfrm>
          <a:prstGeom prst="rect"/>
          <a:noFill/>
          <a:ln>
            <a:noFill/>
          </a:ln>
        </p:spPr>
        <p:txBody>
          <a:bodyPr anchor="t" bIns="45720" lIns="91440" rIns="91440" tIns="45720" vert="horz"/>
          <a:lstStyle>
            <a:lvl1pPr algn="ctr" marL="0">
              <a:buNone/>
              <a:defRPr sz="3200">
                <a:solidFill>
                  <a:srgbClr val="404040"/>
                </a:solidFill>
              </a:defRPr>
            </a:lvl1pPr>
            <a:lvl2pPr algn="ctr" marL="457200">
              <a:buNone/>
            </a:lvl2pPr>
            <a:lvl3pPr algn="ctr" marL="914400">
              <a:buNone/>
            </a:lvl3pPr>
            <a:lvl4pPr algn="ctr" marL="1371600">
              <a:buNone/>
            </a:lvl4pPr>
            <a:lvl5pPr algn="ctr" marL="1828800">
              <a:buNone/>
            </a:lvl5pPr>
          </a:lstStyle>
          <a:p>
            <a:pPr eaLnBrk="1" hangingPunct="1" latinLnBrk="1" lvl="0"/>
            <a:r>
              <a:rPr altLang="en-US" b="1" sz="4000" lang="en-US">
                <a:solidFill>
                  <a:srgbClr val="595959"/>
                </a:solidFill>
              </a:rPr>
              <a:t>Topic: Research Methodology and Design</a:t>
            </a:r>
          </a:p>
          <a:p>
            <a:pPr eaLnBrk="1" hangingPunct="1" latinLnBrk="1" lvl="0"/>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701" name=""/>
          <p:cNvSpPr/>
          <p:nvPr>
            <p:ph type="title" sz="full" idx="0"/>
          </p:nvPr>
        </p:nvSpPr>
        <p:spPr>
          <a:xfrm rot="0">
            <a:off x="2909887" y="623887"/>
            <a:ext cx="8594725" cy="7286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Quantitative Research</a:t>
            </a:r>
          </a:p>
        </p:txBody>
      </p:sp>
      <p:sp>
        <p:nvSpPr>
          <p:cNvPr id="1048702" name=""/>
          <p:cNvSpPr/>
          <p:nvPr>
            <p:ph sz="full" idx="1"/>
          </p:nvPr>
        </p:nvSpPr>
        <p:spPr>
          <a:xfrm rot="0">
            <a:off x="2909887" y="1352550"/>
            <a:ext cx="8594725" cy="51514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Quantitative research is used to quantify the size, the distribution, and association of variables in a study population. </a:t>
            </a:r>
          </a:p>
          <a:p>
            <a:pPr eaLnBrk="1" hangingPunct="1" latinLnBrk="1" lvl="0"/>
            <a:r>
              <a:rPr altLang="en-US" sz="2400" lang="en-US"/>
              <a:t>It involves generation of numerical or quantitative data. </a:t>
            </a:r>
          </a:p>
          <a:p>
            <a:pPr eaLnBrk="1" hangingPunct="1" latinLnBrk="1" lvl="0"/>
            <a:r>
              <a:rPr altLang="en-US" sz="2400" lang="en-US"/>
              <a:t>The data</a:t>
            </a:r>
            <a:r>
              <a:rPr altLang="en-US" sz="2400" lang="en-IN"/>
              <a:t> is subjected to quantitative analysis</a:t>
            </a:r>
            <a:r>
              <a:rPr altLang="en-US" sz="2400" lang="en-US"/>
              <a:t> to establish the </a:t>
            </a:r>
            <a:r>
              <a:rPr altLang="en-US" sz="2400" i="1" lang="en-US"/>
              <a:t>“</a:t>
            </a:r>
            <a:r>
              <a:rPr altLang="en-US" b="1" sz="2400" i="1" lang="en-US"/>
              <a:t>how much” </a:t>
            </a:r>
            <a:r>
              <a:rPr altLang="en-US" sz="2400" lang="en-US"/>
              <a:t>or “</a:t>
            </a:r>
            <a:r>
              <a:rPr altLang="en-US" b="1" sz="2400" i="1" lang="en-US"/>
              <a:t>how many”</a:t>
            </a:r>
            <a:r>
              <a:rPr altLang="en-US" sz="2400" lang="en-IN"/>
              <a:t> of the observed variables, and the relationship between variables. </a:t>
            </a:r>
          </a:p>
          <a:p>
            <a:pPr eaLnBrk="1" hangingPunct="1" latinLnBrk="1" lvl="0"/>
            <a:r>
              <a:rPr altLang="en-US" sz="2400" lang="en-IN"/>
              <a:t>The results of quantitative analysis can then be generalized  to the entire population studied.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703" name=""/>
          <p:cNvSpPr/>
          <p:nvPr>
            <p:ph type="title" sz="full" idx="0"/>
          </p:nvPr>
        </p:nvSpPr>
        <p:spPr>
          <a:xfrm rot="0">
            <a:off x="1893887" y="623887"/>
            <a:ext cx="9610725" cy="6127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Types of </a:t>
            </a:r>
            <a:r>
              <a:rPr altLang="en-US" b="1" sz="3200" lang="en-US"/>
              <a:t>Quantitative Designs  </a:t>
            </a:r>
          </a:p>
        </p:txBody>
      </p:sp>
      <p:sp>
        <p:nvSpPr>
          <p:cNvPr id="1048704" name=""/>
          <p:cNvSpPr/>
          <p:nvPr>
            <p:ph sz="full" idx="1"/>
          </p:nvPr>
        </p:nvSpPr>
        <p:spPr>
          <a:xfrm rot="0">
            <a:off x="1893887" y="1236662"/>
            <a:ext cx="9610725" cy="54213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90000"/>
              </a:lnSpc>
              <a:buNone/>
            </a:pPr>
            <a:r>
              <a:rPr altLang="en-US" b="1" sz="2400" lang="en-US"/>
              <a:t>Experimental or interventional design: </a:t>
            </a:r>
          </a:p>
          <a:p>
            <a:pPr eaLnBrk="1" hangingPunct="1" indent="0" latinLnBrk="1" lvl="0" marL="0">
              <a:lnSpc>
                <a:spcPct val="90000"/>
              </a:lnSpc>
            </a:pPr>
            <a:r>
              <a:rPr altLang="en-US" sz="2600" lang="en-US"/>
              <a:t>T</a:t>
            </a:r>
            <a:r>
              <a:rPr altLang="en-US" sz="2600" lang="en-US"/>
              <a:t>he </a:t>
            </a:r>
            <a:r>
              <a:rPr altLang="en-US" sz="2600" lang="en-US"/>
              <a:t>researcher manipulates a situation and measures the effects of this manipulation</a:t>
            </a:r>
            <a:r>
              <a:rPr altLang="en-US" sz="2600" lang="en-US"/>
              <a:t>.</a:t>
            </a:r>
          </a:p>
          <a:p>
            <a:pPr eaLnBrk="1" hangingPunct="1" indent="0" latinLnBrk="1" lvl="0" marL="0">
              <a:lnSpc>
                <a:spcPct val="90000"/>
              </a:lnSpc>
            </a:pPr>
            <a:r>
              <a:rPr altLang="en-US" sz="2600" lang="en-US"/>
              <a:t> Usually</a:t>
            </a:r>
            <a:r>
              <a:rPr altLang="en-US" sz="2600" lang="en-US"/>
              <a:t>, (but not always) two groups are compared, one in which the intervention takes place (for example treatment with a certain drug) and another group that does not receive the intervention. </a:t>
            </a:r>
          </a:p>
          <a:p>
            <a:pPr eaLnBrk="1" hangingPunct="1" indent="0" latinLnBrk="1" lvl="0" marL="0">
              <a:lnSpc>
                <a:spcPct val="90000"/>
              </a:lnSpc>
              <a:buNone/>
            </a:pPr>
            <a:r>
              <a:rPr altLang="en-US" b="1" sz="2400" lang="en-US"/>
              <a:t>Non-experimental or observational design</a:t>
            </a:r>
            <a:r>
              <a:rPr altLang="en-US" sz="2400" lang="en-US"/>
              <a:t>:</a:t>
            </a:r>
          </a:p>
          <a:p>
            <a:pPr eaLnBrk="1" hangingPunct="1" indent="0" latinLnBrk="1" lvl="0" marL="0">
              <a:lnSpc>
                <a:spcPct val="90000"/>
              </a:lnSpc>
            </a:pPr>
            <a:r>
              <a:rPr altLang="en-US" sz="2400" lang="en-US"/>
              <a:t> </a:t>
            </a:r>
            <a:r>
              <a:rPr altLang="en-US" sz="2400" lang="en-IN"/>
              <a:t>This </a:t>
            </a:r>
            <a:r>
              <a:rPr altLang="en-US" sz="2400" lang="en-IN"/>
              <a:t>is where </a:t>
            </a:r>
            <a:r>
              <a:rPr altLang="en-US" sz="2400" lang="en-IN"/>
              <a:t>a sample of population is studied </a:t>
            </a:r>
            <a:r>
              <a:rPr altLang="en-US" sz="2400" lang="en-IN"/>
              <a:t>through questioning and/or observation to </a:t>
            </a:r>
            <a:r>
              <a:rPr altLang="en-US" sz="2400" lang="en-IN"/>
              <a:t>determine its </a:t>
            </a:r>
            <a:r>
              <a:rPr altLang="en-US" sz="2400" lang="en-IN"/>
              <a:t>characteristics. </a:t>
            </a:r>
          </a:p>
          <a:p>
            <a:pPr eaLnBrk="1" hangingPunct="1" indent="0" latinLnBrk="1" lvl="0" marL="0">
              <a:lnSpc>
                <a:spcPct val="90000"/>
              </a:lnSpc>
            </a:pPr>
            <a:r>
              <a:rPr altLang="en-US" sz="2400" lang="en-IN"/>
              <a:t>There is no intervention or manipulation of the variables.</a:t>
            </a:r>
          </a:p>
          <a:p>
            <a:pPr eaLnBrk="1" hangingPunct="1" indent="0" latinLnBrk="1" lvl="0" marL="0">
              <a:lnSpc>
                <a:spcPct val="90000"/>
              </a:lnSpc>
            </a:pPr>
            <a:r>
              <a:rPr altLang="en-US" sz="2600" lang="en-US"/>
              <a:t>T</a:t>
            </a:r>
            <a:r>
              <a:rPr altLang="en-US" sz="2600" lang="en-US"/>
              <a:t>he </a:t>
            </a:r>
            <a:r>
              <a:rPr altLang="en-US" sz="2600" lang="en-US"/>
              <a:t>researcher just describes and </a:t>
            </a:r>
            <a:r>
              <a:rPr altLang="en-US" sz="2600" lang="en-US"/>
              <a:t>analyses the situation. </a:t>
            </a:r>
            <a:r>
              <a:rPr altLang="en-US" sz="2400" lang="en-IN"/>
              <a:t> </a:t>
            </a:r>
          </a:p>
          <a:p>
            <a:pPr eaLnBrk="1" hangingPunct="1" indent="0" latinLnBrk="1" lvl="0" marL="0">
              <a:lnSpc>
                <a:spcPct val="90000"/>
              </a:lnSpc>
            </a:pPr>
            <a:endParaRPr altLang="en-US" sz="2600" lang="en-US"/>
          </a:p>
          <a:p>
            <a:pPr eaLnBrk="1" hangingPunct="1" indent="0" latinLnBrk="1" lvl="0" marL="0">
              <a:lnSpc>
                <a:spcPct val="90000"/>
              </a:lnSpc>
              <a:buNone/>
            </a:pPr>
            <a:endParaRPr altLang="en-US" sz="17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705" name=""/>
          <p:cNvSpPr/>
          <p:nvPr>
            <p:ph type="title" sz="full" idx="0"/>
          </p:nvPr>
        </p:nvSpPr>
        <p:spPr>
          <a:xfrm rot="0">
            <a:off x="2592387" y="623887"/>
            <a:ext cx="8912225" cy="5873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Flow Diagram of Quantitative Designs </a:t>
            </a:r>
          </a:p>
        </p:txBody>
      </p:sp>
      <p:sp>
        <p:nvSpPr>
          <p:cNvPr id="1048706" name=""/>
          <p:cNvSpPr/>
          <p:nvPr>
            <p:ph sz="full" idx="1"/>
          </p:nvPr>
        </p:nvSpPr>
        <p:spPr>
          <a:xfrm rot="0">
            <a:off x="2589212" y="1211262"/>
            <a:ext cx="8915400" cy="54467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endParaRPr altLang="en-US" sz="1800" lang="en-US"/>
          </a:p>
        </p:txBody>
      </p:sp>
      <p:sp>
        <p:nvSpPr>
          <p:cNvPr id="1048707" name=""/>
          <p:cNvSpPr/>
          <p:nvPr/>
        </p:nvSpPr>
        <p:spPr>
          <a:xfrm rot="0">
            <a:off x="4521200" y="1416050"/>
            <a:ext cx="2806700" cy="463550"/>
          </a:xfrm>
          <a:prstGeom prst="rect"/>
          <a:solidFill>
            <a:srgbClr val="92D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Observational</a:t>
            </a:r>
          </a:p>
        </p:txBody>
      </p:sp>
      <p:sp>
        <p:nvSpPr>
          <p:cNvPr id="1048708" name=""/>
          <p:cNvSpPr/>
          <p:nvPr/>
        </p:nvSpPr>
        <p:spPr>
          <a:xfrm rot="0">
            <a:off x="7932737" y="1416050"/>
            <a:ext cx="3233737" cy="463550"/>
          </a:xfrm>
          <a:prstGeom prst="rect"/>
          <a:solidFill>
            <a:srgbClr val="92D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Experimental</a:t>
            </a:r>
          </a:p>
        </p:txBody>
      </p:sp>
      <p:sp>
        <p:nvSpPr>
          <p:cNvPr id="1048709" name=""/>
          <p:cNvSpPr/>
          <p:nvPr/>
        </p:nvSpPr>
        <p:spPr>
          <a:xfrm rot="0">
            <a:off x="3303587" y="2254250"/>
            <a:ext cx="1784350" cy="476250"/>
          </a:xfrm>
          <a:prstGeom prst="rect"/>
          <a:solidFill>
            <a:srgbClr val="00B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Descriptive</a:t>
            </a:r>
          </a:p>
        </p:txBody>
      </p:sp>
      <p:sp>
        <p:nvSpPr>
          <p:cNvPr id="1048710" name=""/>
          <p:cNvSpPr/>
          <p:nvPr/>
        </p:nvSpPr>
        <p:spPr>
          <a:xfrm rot="0">
            <a:off x="5216525" y="2254250"/>
            <a:ext cx="2170112" cy="476250"/>
          </a:xfrm>
          <a:prstGeom prst="rect"/>
          <a:solidFill>
            <a:srgbClr val="00B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Analytical </a:t>
            </a:r>
          </a:p>
        </p:txBody>
      </p:sp>
      <p:sp>
        <p:nvSpPr>
          <p:cNvPr id="1048711" name=""/>
          <p:cNvSpPr/>
          <p:nvPr/>
        </p:nvSpPr>
        <p:spPr>
          <a:xfrm rot="0">
            <a:off x="5762625" y="2814637"/>
            <a:ext cx="1624012" cy="450850"/>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Correlational</a:t>
            </a:r>
          </a:p>
        </p:txBody>
      </p:sp>
      <p:sp>
        <p:nvSpPr>
          <p:cNvPr id="1048712" name=""/>
          <p:cNvSpPr/>
          <p:nvPr/>
        </p:nvSpPr>
        <p:spPr>
          <a:xfrm rot="0">
            <a:off x="5762625" y="3394075"/>
            <a:ext cx="1624012" cy="560387"/>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Cross</a:t>
            </a:r>
          </a:p>
          <a:p>
            <a:pPr algn="ctr" eaLnBrk="1" hangingPunct="1" latinLnBrk="1" lvl="0"/>
            <a:r>
              <a:rPr altLang="en-US" b="1" lang="en-US">
                <a:solidFill>
                  <a:srgbClr val="000000"/>
                </a:solidFill>
                <a:latin typeface="Century Gothic" pitchFamily="34" charset="0"/>
              </a:rPr>
              <a:t>Sectional</a:t>
            </a:r>
          </a:p>
        </p:txBody>
      </p:sp>
      <p:sp>
        <p:nvSpPr>
          <p:cNvPr id="1048713" name=""/>
          <p:cNvSpPr/>
          <p:nvPr/>
        </p:nvSpPr>
        <p:spPr>
          <a:xfrm rot="0">
            <a:off x="5762625" y="4037012"/>
            <a:ext cx="1624012" cy="528637"/>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Case Control</a:t>
            </a:r>
          </a:p>
        </p:txBody>
      </p:sp>
      <p:sp>
        <p:nvSpPr>
          <p:cNvPr id="1048714" name=""/>
          <p:cNvSpPr/>
          <p:nvPr/>
        </p:nvSpPr>
        <p:spPr>
          <a:xfrm rot="0">
            <a:off x="5762625" y="4649787"/>
            <a:ext cx="1624012" cy="811212"/>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Cohort, Follow-up or Longitudinal</a:t>
            </a:r>
          </a:p>
        </p:txBody>
      </p:sp>
      <p:sp>
        <p:nvSpPr>
          <p:cNvPr id="1048715" name=""/>
          <p:cNvSpPr/>
          <p:nvPr/>
        </p:nvSpPr>
        <p:spPr>
          <a:xfrm rot="0">
            <a:off x="7515225" y="2247900"/>
            <a:ext cx="1789112" cy="1177925"/>
          </a:xfrm>
          <a:prstGeom prst="rect"/>
          <a:solidFill>
            <a:srgbClr val="00B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Randomized controlled trials </a:t>
            </a:r>
          </a:p>
          <a:p>
            <a:pPr algn="ctr" eaLnBrk="1" hangingPunct="1" latinLnBrk="1" lvl="0"/>
            <a:r>
              <a:rPr altLang="en-US" b="1" lang="en-US">
                <a:solidFill>
                  <a:srgbClr val="000000"/>
                </a:solidFill>
                <a:latin typeface="Century Gothic" pitchFamily="34" charset="0"/>
              </a:rPr>
              <a:t>(Clinical Trials)</a:t>
            </a:r>
          </a:p>
        </p:txBody>
      </p:sp>
      <p:sp>
        <p:nvSpPr>
          <p:cNvPr id="1048716" name=""/>
          <p:cNvSpPr/>
          <p:nvPr/>
        </p:nvSpPr>
        <p:spPr>
          <a:xfrm rot="0">
            <a:off x="8539162" y="3570287"/>
            <a:ext cx="2627312" cy="1079500"/>
          </a:xfrm>
          <a:prstGeom prst="rect"/>
          <a:solidFill>
            <a:srgbClr val="00B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Non-randomized controlled trials</a:t>
            </a:r>
          </a:p>
          <a:p>
            <a:pPr algn="ctr" eaLnBrk="1" hangingPunct="1" latinLnBrk="1" lvl="0"/>
            <a:r>
              <a:rPr altLang="en-US" b="1" lang="en-US">
                <a:solidFill>
                  <a:srgbClr val="000000"/>
                </a:solidFill>
                <a:latin typeface="Century Gothic" pitchFamily="34" charset="0"/>
              </a:rPr>
              <a:t>(Quasi-experiments)</a:t>
            </a:r>
          </a:p>
        </p:txBody>
      </p:sp>
      <p:sp>
        <p:nvSpPr>
          <p:cNvPr id="1048717" name=""/>
          <p:cNvSpPr/>
          <p:nvPr/>
        </p:nvSpPr>
        <p:spPr>
          <a:xfrm rot="0">
            <a:off x="9685338" y="2247900"/>
            <a:ext cx="1481137" cy="1017587"/>
          </a:xfrm>
          <a:prstGeom prst="rect"/>
          <a:solidFill>
            <a:srgbClr val="00B05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Field or community trials</a:t>
            </a:r>
          </a:p>
        </p:txBody>
      </p:sp>
      <p:cxnSp>
        <p:nvCxnSpPr>
          <p:cNvPr id="3145728" name=""/>
          <p:cNvCxnSpPr>
            <a:cxnSpLocks/>
          </p:cNvCxnSpPr>
          <p:nvPr/>
        </p:nvCxnSpPr>
        <p:spPr>
          <a:xfrm rot="0">
            <a:off x="5911850" y="1879600"/>
            <a:ext cx="388937" cy="374650"/>
          </a:xfrm>
          <a:prstGeom prst="straightConnector1"/>
          <a:noFill/>
          <a:ln w="38100" cap="rnd" cmpd="sng">
            <a:solidFill>
              <a:srgbClr val="323232">
                <a:alpha val="100000"/>
              </a:srgbClr>
            </a:solidFill>
            <a:prstDash val="solid"/>
            <a:round/>
            <a:tailEnd type="triangle" w="med" len="med"/>
          </a:ln>
        </p:spPr>
      </p:cxnSp>
      <p:cxnSp>
        <p:nvCxnSpPr>
          <p:cNvPr id="3145729" name=""/>
          <p:cNvCxnSpPr>
            <a:cxnSpLocks/>
          </p:cNvCxnSpPr>
          <p:nvPr/>
        </p:nvCxnSpPr>
        <p:spPr>
          <a:xfrm rot="0" flipH="1">
            <a:off x="4195762" y="1879600"/>
            <a:ext cx="1728787" cy="374650"/>
          </a:xfrm>
          <a:prstGeom prst="straightConnector1"/>
          <a:noFill/>
          <a:ln w="38100" cap="rnd" cmpd="sng">
            <a:solidFill>
              <a:srgbClr val="323232">
                <a:alpha val="100000"/>
              </a:srgbClr>
            </a:solidFill>
            <a:prstDash val="solid"/>
            <a:round/>
            <a:tailEnd type="triangle" w="med" len="med"/>
          </a:ln>
        </p:spPr>
      </p:cxnSp>
      <p:cxnSp>
        <p:nvCxnSpPr>
          <p:cNvPr id="3145730" name=""/>
          <p:cNvCxnSpPr>
            <a:cxnSpLocks/>
          </p:cNvCxnSpPr>
          <p:nvPr/>
        </p:nvCxnSpPr>
        <p:spPr>
          <a:xfrm rot="0" flipH="1">
            <a:off x="8410575" y="1879600"/>
            <a:ext cx="1106487" cy="368300"/>
          </a:xfrm>
          <a:prstGeom prst="straightConnector1"/>
          <a:noFill/>
          <a:ln w="38100" cap="rnd" cmpd="sng">
            <a:solidFill>
              <a:srgbClr val="323232">
                <a:alpha val="100000"/>
              </a:srgbClr>
            </a:solidFill>
            <a:prstDash val="solid"/>
            <a:round/>
            <a:tailEnd type="triangle" w="med" len="med"/>
          </a:ln>
        </p:spPr>
      </p:cxnSp>
      <p:cxnSp>
        <p:nvCxnSpPr>
          <p:cNvPr id="3145731" name=""/>
          <p:cNvCxnSpPr>
            <a:cxnSpLocks/>
          </p:cNvCxnSpPr>
          <p:nvPr/>
        </p:nvCxnSpPr>
        <p:spPr>
          <a:xfrm rot="0">
            <a:off x="9550400" y="1879600"/>
            <a:ext cx="874712" cy="368300"/>
          </a:xfrm>
          <a:prstGeom prst="straightConnector1"/>
          <a:noFill/>
          <a:ln w="38100" cap="rnd" cmpd="sng">
            <a:solidFill>
              <a:srgbClr val="323232">
                <a:alpha val="100000"/>
              </a:srgbClr>
            </a:solidFill>
            <a:prstDash val="solid"/>
            <a:round/>
            <a:tailEnd type="triangle" w="med" len="med"/>
          </a:ln>
        </p:spPr>
      </p:cxnSp>
      <p:cxnSp>
        <p:nvCxnSpPr>
          <p:cNvPr id="3145732" name=""/>
          <p:cNvCxnSpPr>
            <a:cxnSpLocks/>
          </p:cNvCxnSpPr>
          <p:nvPr/>
        </p:nvCxnSpPr>
        <p:spPr>
          <a:xfrm rot="0">
            <a:off x="9550400" y="1879600"/>
            <a:ext cx="0" cy="1690687"/>
          </a:xfrm>
          <a:prstGeom prst="straightConnector1"/>
          <a:noFill/>
          <a:ln w="38100" cap="rnd" cmpd="sng">
            <a:solidFill>
              <a:srgbClr val="323232">
                <a:alpha val="100000"/>
              </a:srgbClr>
            </a:solidFill>
            <a:prstDash val="solid"/>
            <a:round/>
            <a:tailEnd type="triangle" w="med" len="med"/>
          </a:ln>
        </p:spPr>
      </p:cxnSp>
      <p:cxnSp>
        <p:nvCxnSpPr>
          <p:cNvPr id="3145733" name=""/>
          <p:cNvCxnSpPr>
            <a:cxnSpLocks/>
          </p:cNvCxnSpPr>
          <p:nvPr/>
        </p:nvCxnSpPr>
        <p:spPr>
          <a:xfrm rot="0">
            <a:off x="5435600" y="2730500"/>
            <a:ext cx="0" cy="2324100"/>
          </a:xfrm>
          <a:prstGeom prst="line"/>
          <a:noFill/>
          <a:ln w="38100" cap="rnd" cmpd="sng">
            <a:solidFill>
              <a:srgbClr val="323232">
                <a:alpha val="100000"/>
              </a:srgbClr>
            </a:solidFill>
            <a:prstDash val="solid"/>
            <a:round/>
          </a:ln>
        </p:spPr>
      </p:cxnSp>
      <p:cxnSp>
        <p:nvCxnSpPr>
          <p:cNvPr id="3145734" name=""/>
          <p:cNvCxnSpPr>
            <a:cxnSpLocks/>
          </p:cNvCxnSpPr>
          <p:nvPr/>
        </p:nvCxnSpPr>
        <p:spPr>
          <a:xfrm rot="0" flipV="1">
            <a:off x="5435600" y="5054600"/>
            <a:ext cx="327025" cy="0"/>
          </a:xfrm>
          <a:prstGeom prst="straightConnector1"/>
          <a:noFill/>
          <a:ln w="38100" cap="rnd" cmpd="sng">
            <a:solidFill>
              <a:srgbClr val="323232">
                <a:alpha val="100000"/>
              </a:srgbClr>
            </a:solidFill>
            <a:prstDash val="solid"/>
            <a:round/>
            <a:tailEnd type="triangle" w="med" len="med"/>
          </a:ln>
        </p:spPr>
      </p:cxnSp>
      <p:cxnSp>
        <p:nvCxnSpPr>
          <p:cNvPr id="3145735" name=""/>
          <p:cNvCxnSpPr>
            <a:cxnSpLocks/>
          </p:cNvCxnSpPr>
          <p:nvPr/>
        </p:nvCxnSpPr>
        <p:spPr>
          <a:xfrm rot="0">
            <a:off x="5435600" y="4289425"/>
            <a:ext cx="327025" cy="0"/>
          </a:xfrm>
          <a:prstGeom prst="straightConnector1"/>
          <a:noFill/>
          <a:ln w="38100" cap="rnd" cmpd="sng">
            <a:solidFill>
              <a:srgbClr val="323232">
                <a:alpha val="100000"/>
              </a:srgbClr>
            </a:solidFill>
            <a:prstDash val="solid"/>
            <a:round/>
            <a:tailEnd type="triangle" w="med" len="med"/>
          </a:ln>
        </p:spPr>
      </p:cxnSp>
      <p:cxnSp>
        <p:nvCxnSpPr>
          <p:cNvPr id="3145736" name=""/>
          <p:cNvCxnSpPr>
            <a:cxnSpLocks/>
          </p:cNvCxnSpPr>
          <p:nvPr/>
        </p:nvCxnSpPr>
        <p:spPr>
          <a:xfrm rot="0">
            <a:off x="5435600" y="3673475"/>
            <a:ext cx="327025" cy="0"/>
          </a:xfrm>
          <a:prstGeom prst="straightConnector1"/>
          <a:noFill/>
          <a:ln w="38100" cap="rnd" cmpd="sng">
            <a:solidFill>
              <a:srgbClr val="323232">
                <a:alpha val="100000"/>
              </a:srgbClr>
            </a:solidFill>
            <a:prstDash val="solid"/>
            <a:round/>
            <a:tailEnd type="triangle" w="med" len="med"/>
          </a:ln>
        </p:spPr>
      </p:cxnSp>
      <p:cxnSp>
        <p:nvCxnSpPr>
          <p:cNvPr id="3145737" name=""/>
          <p:cNvCxnSpPr>
            <a:cxnSpLocks/>
          </p:cNvCxnSpPr>
          <p:nvPr/>
        </p:nvCxnSpPr>
        <p:spPr>
          <a:xfrm rot="0">
            <a:off x="5435600" y="3040062"/>
            <a:ext cx="327025" cy="0"/>
          </a:xfrm>
          <a:prstGeom prst="straightConnector1"/>
          <a:noFill/>
          <a:ln w="38100" cap="rnd" cmpd="sng">
            <a:solidFill>
              <a:srgbClr val="323232">
                <a:alpha val="100000"/>
              </a:srgbClr>
            </a:solidFill>
            <a:prstDash val="solid"/>
            <a:round/>
            <a:tailEnd type="triangle" w="med" len="med"/>
          </a:ln>
        </p:spPr>
      </p:cxnSp>
      <p:sp>
        <p:nvSpPr>
          <p:cNvPr id="1048718" name=""/>
          <p:cNvSpPr/>
          <p:nvPr/>
        </p:nvSpPr>
        <p:spPr>
          <a:xfrm rot="0">
            <a:off x="3979862" y="2814637"/>
            <a:ext cx="1116012" cy="450850"/>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Survey</a:t>
            </a:r>
            <a:r>
              <a:rPr altLang="en-US" lang="en-US">
                <a:solidFill>
                  <a:srgbClr val="000000"/>
                </a:solidFill>
                <a:latin typeface="Century Gothic" pitchFamily="34" charset="0"/>
              </a:rPr>
              <a:t> </a:t>
            </a:r>
          </a:p>
        </p:txBody>
      </p:sp>
      <p:sp>
        <p:nvSpPr>
          <p:cNvPr id="1048719" name=""/>
          <p:cNvSpPr/>
          <p:nvPr/>
        </p:nvSpPr>
        <p:spPr>
          <a:xfrm rot="0">
            <a:off x="3979862" y="3425825"/>
            <a:ext cx="1116012" cy="528637"/>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Census</a:t>
            </a:r>
            <a:r>
              <a:rPr altLang="en-US" lang="en-US">
                <a:solidFill>
                  <a:srgbClr val="000000"/>
                </a:solidFill>
                <a:latin typeface="Century Gothic" pitchFamily="34" charset="0"/>
              </a:rPr>
              <a:t> </a:t>
            </a:r>
          </a:p>
        </p:txBody>
      </p:sp>
      <p:cxnSp>
        <p:nvCxnSpPr>
          <p:cNvPr id="3145738" name=""/>
          <p:cNvCxnSpPr>
            <a:cxnSpLocks/>
          </p:cNvCxnSpPr>
          <p:nvPr/>
        </p:nvCxnSpPr>
        <p:spPr>
          <a:xfrm rot="0">
            <a:off x="3476625" y="2725737"/>
            <a:ext cx="14287" cy="963612"/>
          </a:xfrm>
          <a:prstGeom prst="line"/>
          <a:noFill/>
          <a:ln w="38100" cap="rnd" cmpd="sng">
            <a:solidFill>
              <a:srgbClr val="323232">
                <a:alpha val="100000"/>
              </a:srgbClr>
            </a:solidFill>
            <a:prstDash val="solid"/>
            <a:round/>
          </a:ln>
        </p:spPr>
      </p:cxnSp>
      <p:cxnSp>
        <p:nvCxnSpPr>
          <p:cNvPr id="3145739" name=""/>
          <p:cNvCxnSpPr>
            <a:cxnSpLocks/>
          </p:cNvCxnSpPr>
          <p:nvPr/>
        </p:nvCxnSpPr>
        <p:spPr>
          <a:xfrm rot="0">
            <a:off x="3479800" y="3040062"/>
            <a:ext cx="477837" cy="0"/>
          </a:xfrm>
          <a:prstGeom prst="straightConnector1"/>
          <a:noFill/>
          <a:ln w="38100" cap="rnd" cmpd="sng">
            <a:solidFill>
              <a:srgbClr val="323232">
                <a:alpha val="100000"/>
              </a:srgbClr>
            </a:solidFill>
            <a:prstDash val="solid"/>
            <a:round/>
            <a:tailEnd type="triangle" w="med" len="med"/>
          </a:ln>
        </p:spPr>
      </p:cxnSp>
      <p:cxnSp>
        <p:nvCxnSpPr>
          <p:cNvPr id="3145740" name=""/>
          <p:cNvCxnSpPr>
            <a:cxnSpLocks/>
          </p:cNvCxnSpPr>
          <p:nvPr/>
        </p:nvCxnSpPr>
        <p:spPr>
          <a:xfrm rot="0">
            <a:off x="3490912" y="3689350"/>
            <a:ext cx="488950" cy="0"/>
          </a:xfrm>
          <a:prstGeom prst="straightConnector1"/>
          <a:noFill/>
          <a:ln w="38100" cap="rnd" cmpd="sng">
            <a:solidFill>
              <a:schemeClr val="accent1">
                <a:alpha val="100000"/>
              </a:schemeClr>
            </a:solidFill>
            <a:prstDash val="solid"/>
            <a:round/>
            <a:tailEnd type="triangle" w="med" len="med"/>
          </a:ln>
        </p:spPr>
      </p:cxnSp>
      <p:sp>
        <p:nvSpPr>
          <p:cNvPr id="1048720" name=""/>
          <p:cNvSpPr/>
          <p:nvPr/>
        </p:nvSpPr>
        <p:spPr>
          <a:xfrm rot="0">
            <a:off x="3354387" y="4033837"/>
            <a:ext cx="1965325" cy="782637"/>
          </a:xfrm>
          <a:prstGeom prst="rect"/>
          <a:solidFill>
            <a:srgbClr val="FFC000"/>
          </a:solidFill>
          <a:ln w="15875" cap="rnd" cmpd="sng">
            <a:solidFill>
              <a:srgbClr val="E833BF">
                <a:alpha val="100000"/>
              </a:srgbClr>
            </a:solidFill>
            <a:prstDash val="solid"/>
            <a:round/>
          </a:ln>
        </p:spPr>
        <p:txBody>
          <a:bodyPr anchor="ctr" bIns="45720" lIns="91440" rIns="91440" tIns="45720" vert="horz"/>
          <a:lstStyle>
            <a:lvl1pPr algn="l" fontAlgn="base" indent="0" latinLnBrk="1" marL="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u="none">
                <a:solidFill>
                  <a:schemeClr val="dk1"/>
                </a:solidFill>
                <a:latin typeface="Arial" pitchFamily="0" charset="0"/>
                <a:ea typeface="Arial" pitchFamily="0" charset="0"/>
                <a:sym typeface="Arial" pitchFamily="0" charset="0"/>
              </a:defRPr>
            </a:lvl5pPr>
          </a:lstStyle>
          <a:p>
            <a:pPr algn="ctr" eaLnBrk="1" hangingPunct="1" latinLnBrk="1" lvl="0"/>
            <a:r>
              <a:rPr altLang="en-US" b="1" lang="en-US">
                <a:solidFill>
                  <a:srgbClr val="000000"/>
                </a:solidFill>
                <a:latin typeface="Century Gothic" pitchFamily="34" charset="0"/>
              </a:rPr>
              <a:t>Exploratory or Diagnostic</a:t>
            </a:r>
          </a:p>
        </p:txBody>
      </p:sp>
      <p:cxnSp>
        <p:nvCxnSpPr>
          <p:cNvPr id="3145741" name=""/>
          <p:cNvCxnSpPr>
            <a:cxnSpLocks/>
          </p:cNvCxnSpPr>
          <p:nvPr/>
        </p:nvCxnSpPr>
        <p:spPr>
          <a:xfrm rot="0">
            <a:off x="3490912" y="3611562"/>
            <a:ext cx="12700" cy="463550"/>
          </a:xfrm>
          <a:prstGeom prst="straightConnector1"/>
          <a:noFill/>
          <a:ln w="38100" cap="rnd" cmpd="sng">
            <a:solidFill>
              <a:schemeClr val="accent1">
                <a:alpha val="100000"/>
              </a:schemeClr>
            </a:solidFill>
            <a:prstDash val="solid"/>
            <a:round/>
            <a:tailEnd type="triangle" w="med" len="med"/>
          </a:ln>
        </p:spPr>
      </p:cxn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21" name=""/>
          <p:cNvSpPr/>
          <p:nvPr>
            <p:ph type="title" sz="full" idx="0"/>
          </p:nvPr>
        </p:nvSpPr>
        <p:spPr>
          <a:xfrm rot="0">
            <a:off x="2592387" y="623887"/>
            <a:ext cx="8912225" cy="6381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Choice of Research Methodology</a:t>
            </a:r>
          </a:p>
        </p:txBody>
      </p:sp>
      <p:sp>
        <p:nvSpPr>
          <p:cNvPr id="1048722" name=""/>
          <p:cNvSpPr/>
          <p:nvPr>
            <p:ph sz="full" idx="1"/>
          </p:nvPr>
        </p:nvSpPr>
        <p:spPr>
          <a:xfrm rot="0">
            <a:off x="2589212" y="1262062"/>
            <a:ext cx="8915400" cy="52292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600" lang="en-US"/>
              <a:t>Depends on:</a:t>
            </a:r>
          </a:p>
          <a:p>
            <a:pPr eaLnBrk="1" hangingPunct="1" latinLnBrk="1" lvl="1">
              <a:lnSpc>
                <a:spcPct val="140000"/>
              </a:lnSpc>
            </a:pPr>
            <a:r>
              <a:rPr altLang="en-US" sz="2600" lang="en-US"/>
              <a:t>Research </a:t>
            </a:r>
            <a:r>
              <a:rPr altLang="en-US" sz="2600" lang="en-US"/>
              <a:t>problem and questions</a:t>
            </a:r>
          </a:p>
          <a:p>
            <a:pPr eaLnBrk="1" hangingPunct="1" latinLnBrk="1" lvl="1">
              <a:lnSpc>
                <a:spcPct val="140000"/>
              </a:lnSpc>
            </a:pPr>
            <a:r>
              <a:rPr altLang="en-US" sz="2600" lang="en-US"/>
              <a:t>Research </a:t>
            </a:r>
            <a:r>
              <a:rPr altLang="en-US" sz="2600" lang="en-US"/>
              <a:t>goals</a:t>
            </a:r>
          </a:p>
          <a:p>
            <a:pPr eaLnBrk="1" hangingPunct="1" latinLnBrk="1" lvl="1">
              <a:lnSpc>
                <a:spcPct val="140000"/>
              </a:lnSpc>
            </a:pPr>
            <a:r>
              <a:rPr altLang="en-US" sz="2600" lang="en-US"/>
              <a:t>The knowledge already available about the research problem</a:t>
            </a:r>
          </a:p>
          <a:p>
            <a:pPr eaLnBrk="1" hangingPunct="1" latinLnBrk="1" lvl="1">
              <a:lnSpc>
                <a:spcPct val="140000"/>
              </a:lnSpc>
            </a:pPr>
            <a:r>
              <a:rPr altLang="en-US" sz="2600" lang="en-US"/>
              <a:t>Researcher </a:t>
            </a:r>
            <a:r>
              <a:rPr altLang="en-US" sz="2600" lang="en-US"/>
              <a:t>beliefs </a:t>
            </a:r>
            <a:r>
              <a:rPr altLang="en-US" sz="2600" lang="en-US"/>
              <a:t>and v</a:t>
            </a:r>
            <a:r>
              <a:rPr altLang="en-US" sz="2600" lang="en-US"/>
              <a:t>alues</a:t>
            </a:r>
          </a:p>
          <a:p>
            <a:pPr eaLnBrk="1" hangingPunct="1" latinLnBrk="1" lvl="1">
              <a:lnSpc>
                <a:spcPct val="140000"/>
              </a:lnSpc>
            </a:pPr>
            <a:r>
              <a:rPr altLang="en-US" sz="2600" lang="en-US"/>
              <a:t>Researcher </a:t>
            </a:r>
            <a:r>
              <a:rPr altLang="en-US" sz="2600" lang="en-US"/>
              <a:t>skills</a:t>
            </a:r>
          </a:p>
          <a:p>
            <a:pPr eaLnBrk="1" hangingPunct="1" latinLnBrk="1" lvl="1">
              <a:lnSpc>
                <a:spcPct val="140000"/>
              </a:lnSpc>
            </a:pPr>
            <a:r>
              <a:rPr altLang="en-US" sz="2600" lang="en-US"/>
              <a:t>Resources: time </a:t>
            </a:r>
            <a:r>
              <a:rPr altLang="en-US" sz="2600" lang="en-US"/>
              <a:t>and </a:t>
            </a:r>
            <a:r>
              <a:rPr altLang="en-US" sz="2600" lang="en-US"/>
              <a:t>finances</a:t>
            </a:r>
          </a:p>
          <a:p>
            <a:pPr eaLnBrk="1" hangingPunct="1" latinLnBrk="1" lvl="0">
              <a:lnSpc>
                <a:spcPct val="90000"/>
              </a:lnSpc>
            </a:pPr>
            <a:endParaRPr altLang="en-US" sz="170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723" name=""/>
          <p:cNvSpPr/>
          <p:nvPr>
            <p:ph type="title" sz="full" idx="0"/>
          </p:nvPr>
        </p:nvSpPr>
        <p:spPr>
          <a:xfrm rot="0">
            <a:off x="2357437" y="623887"/>
            <a:ext cx="8975725" cy="6889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Observational study designs</a:t>
            </a:r>
          </a:p>
        </p:txBody>
      </p:sp>
      <p:sp>
        <p:nvSpPr>
          <p:cNvPr id="1048724" name=""/>
          <p:cNvSpPr/>
          <p:nvPr>
            <p:ph sz="full" idx="1"/>
          </p:nvPr>
        </p:nvSpPr>
        <p:spPr>
          <a:xfrm rot="0">
            <a:off x="2357437" y="1468437"/>
            <a:ext cx="8796338" cy="52546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sz="2400" lang="en-US"/>
              <a:t>Descriptive study design: </a:t>
            </a:r>
          </a:p>
          <a:p>
            <a:pPr eaLnBrk="1" hangingPunct="1" indent="0" latinLnBrk="1" lvl="0" marL="0"/>
            <a:r>
              <a:rPr altLang="en-US" sz="2400" lang="en-US"/>
              <a:t>A </a:t>
            </a:r>
            <a:r>
              <a:rPr altLang="en-US" sz="2400" lang="en-US"/>
              <a:t>descriptive study involves the systematic collection and presentation of data to give a clear picture of a particular situation. </a:t>
            </a:r>
          </a:p>
          <a:p>
            <a:pPr eaLnBrk="1" hangingPunct="1" indent="0" latinLnBrk="1" lvl="0" marL="0"/>
            <a:r>
              <a:rPr altLang="en-US" sz="2400" lang="en-US"/>
              <a:t>They </a:t>
            </a:r>
            <a:r>
              <a:rPr altLang="en-US" sz="2400" lang="en-US"/>
              <a:t>seek to describe in detail the characteristics of one or a limited number of study objects</a:t>
            </a:r>
            <a:r>
              <a:rPr altLang="en-US" sz="2400" lang="en-US"/>
              <a:t>.</a:t>
            </a:r>
          </a:p>
          <a:p>
            <a:pPr eaLnBrk="1" hangingPunct="1" indent="0" latinLnBrk="1" lvl="0" marL="0"/>
            <a:r>
              <a:rPr altLang="en-US" sz="2400" lang="en-US"/>
              <a:t>Descriptive studies can be carried out on a small or large scale. </a:t>
            </a:r>
            <a:r>
              <a:rPr altLang="en-US" sz="2400" lang="en-US"/>
              <a:t> </a:t>
            </a:r>
          </a:p>
          <a:p>
            <a:pPr eaLnBrk="1" hangingPunct="1" indent="0" latinLnBrk="1" lvl="0" marL="0"/>
            <a:r>
              <a:rPr altLang="en-US" sz="2400" lang="en-US"/>
              <a:t>A </a:t>
            </a:r>
            <a:r>
              <a:rPr altLang="en-US" sz="2400" lang="en-US"/>
              <a:t>case may be, for example, </a:t>
            </a:r>
            <a:r>
              <a:rPr altLang="en-US" sz="2400" lang="en-US"/>
              <a:t>a study describing certain characteristics of a patient(s), health facilities, a village or residential area.  </a:t>
            </a:r>
          </a:p>
          <a:p>
            <a:pPr eaLnBrk="1" hangingPunct="1" indent="0" latinLnBrk="1" lvl="0" marL="0"/>
            <a:endParaRPr altLang="en-US" sz="180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725" name=""/>
          <p:cNvSpPr/>
          <p:nvPr>
            <p:ph type="title" sz="full" idx="0"/>
          </p:nvPr>
        </p:nvSpPr>
        <p:spPr>
          <a:xfrm rot="0">
            <a:off x="1931987" y="128587"/>
            <a:ext cx="9572625" cy="7080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Observational study designs</a:t>
            </a:r>
          </a:p>
        </p:txBody>
      </p:sp>
      <p:sp>
        <p:nvSpPr>
          <p:cNvPr id="1048726" name=""/>
          <p:cNvSpPr/>
          <p:nvPr>
            <p:ph sz="full" idx="1"/>
          </p:nvPr>
        </p:nvSpPr>
        <p:spPr>
          <a:xfrm rot="0">
            <a:off x="1931987" y="836612"/>
            <a:ext cx="10096500" cy="59118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1" marL="0">
              <a:buNone/>
            </a:pPr>
            <a:r>
              <a:rPr altLang="en-US" b="1" sz="2200" lang="en-US"/>
              <a:t>Analytical </a:t>
            </a:r>
            <a:r>
              <a:rPr altLang="en-US" b="1" sz="2200" lang="en-US"/>
              <a:t>Study Design </a:t>
            </a:r>
          </a:p>
          <a:p>
            <a:pPr eaLnBrk="1" hangingPunct="1" latinLnBrk="1" lvl="0"/>
            <a:r>
              <a:rPr altLang="en-US" sz="2200" lang="en-US"/>
              <a:t>An </a:t>
            </a:r>
            <a:r>
              <a:rPr altLang="en-US" sz="2200" lang="en-US"/>
              <a:t>analytical study attempts to establish </a:t>
            </a:r>
            <a:r>
              <a:rPr altLang="en-US" sz="2200" lang="en-US"/>
              <a:t>an association or relationship between variables. </a:t>
            </a:r>
          </a:p>
          <a:p>
            <a:pPr eaLnBrk="1" hangingPunct="1" latinLnBrk="1" lvl="0"/>
            <a:r>
              <a:rPr altLang="en-US" sz="2200" lang="en-US"/>
              <a:t>Examples are: </a:t>
            </a:r>
          </a:p>
          <a:p>
            <a:pPr eaLnBrk="1" hangingPunct="1" latinLnBrk="1" lvl="0">
              <a:buFont typeface="Wingdings" pitchFamily="2" charset="2"/>
              <a:buChar char="q"/>
            </a:pPr>
            <a:r>
              <a:rPr altLang="en-US" sz="2200" i="1" lang="en-US"/>
              <a:t>Cross-sectional analytical </a:t>
            </a:r>
            <a:r>
              <a:rPr altLang="en-US" sz="2200" i="1" lang="en-US"/>
              <a:t>studies </a:t>
            </a:r>
            <a:r>
              <a:rPr altLang="en-US" sz="2200" lang="en-US"/>
              <a:t>that compare as </a:t>
            </a:r>
            <a:r>
              <a:rPr altLang="en-US" sz="2200" lang="en-US"/>
              <a:t>well as </a:t>
            </a:r>
            <a:r>
              <a:rPr altLang="en-US" sz="2200" lang="en-US"/>
              <a:t>describe </a:t>
            </a:r>
            <a:r>
              <a:rPr altLang="en-US" sz="2200" lang="en-US"/>
              <a:t>groups </a:t>
            </a:r>
            <a:r>
              <a:rPr altLang="en-US" sz="2200" lang="en-US"/>
              <a:t>at a particular point in time without </a:t>
            </a:r>
            <a:r>
              <a:rPr altLang="en-US" sz="2200" lang="en-US"/>
              <a:t>any effort to </a:t>
            </a:r>
            <a:r>
              <a:rPr altLang="en-US" sz="2200" lang="en-US"/>
              <a:t>manipulate or intervene. </a:t>
            </a:r>
          </a:p>
          <a:p>
            <a:pPr eaLnBrk="1" hangingPunct="1" latinLnBrk="1" lvl="0">
              <a:buFont typeface="Wingdings" pitchFamily="2" charset="2"/>
              <a:buChar char="q"/>
            </a:pPr>
            <a:r>
              <a:rPr altLang="en-US" sz="2200" i="1" lang="en-US"/>
              <a:t>Case-control studies </a:t>
            </a:r>
            <a:r>
              <a:rPr altLang="en-US" sz="2200" lang="en-US"/>
              <a:t>which entail comparing one group where a certain problem is present with another group where the problem is absent so as to find out what factors cause the problem. This is a </a:t>
            </a:r>
            <a:r>
              <a:rPr altLang="en-US" b="1" sz="2200" i="1" lang="en-US"/>
              <a:t>retrospective </a:t>
            </a:r>
            <a:r>
              <a:rPr altLang="en-US" b="1" sz="2200" i="1" lang="en-US"/>
              <a:t>study </a:t>
            </a:r>
            <a:r>
              <a:rPr altLang="en-US" sz="2200" lang="en-US"/>
              <a:t>- looking </a:t>
            </a:r>
            <a:r>
              <a:rPr altLang="en-US" sz="2200" lang="en-US"/>
              <a:t>backwards. </a:t>
            </a:r>
          </a:p>
          <a:p>
            <a:pPr eaLnBrk="1" hangingPunct="1" latinLnBrk="1" lvl="0">
              <a:buFont typeface="Wingdings" pitchFamily="2" charset="2"/>
              <a:buChar char="q"/>
            </a:pPr>
            <a:r>
              <a:rPr altLang="en-US" sz="2200" i="1" lang="en-US"/>
              <a:t>Cohort studies </a:t>
            </a:r>
            <a:r>
              <a:rPr altLang="en-US" sz="2200" lang="en-US"/>
              <a:t>that entail </a:t>
            </a:r>
            <a:r>
              <a:rPr altLang="en-US" sz="2200" lang="en-US"/>
              <a:t>comparing two groups of people. One </a:t>
            </a:r>
            <a:r>
              <a:rPr altLang="en-US" sz="2200" lang="en-US"/>
              <a:t>group </a:t>
            </a:r>
            <a:r>
              <a:rPr altLang="en-US" sz="2200" lang="en-US"/>
              <a:t>has a risk factor of </a:t>
            </a:r>
            <a:r>
              <a:rPr altLang="en-US" sz="2200" lang="en-US"/>
              <a:t>interest while the other does not. For </a:t>
            </a:r>
            <a:r>
              <a:rPr altLang="en-US" sz="2200" lang="en-US"/>
              <a:t>example, cigarette </a:t>
            </a:r>
            <a:r>
              <a:rPr altLang="en-US" sz="2200" lang="en-US"/>
              <a:t>smokers and non-smokers and risk of developing lung cancer. Also called </a:t>
            </a:r>
            <a:r>
              <a:rPr altLang="en-US" b="1" sz="2200" i="1" lang="en-US"/>
              <a:t>prospective study</a:t>
            </a:r>
            <a:r>
              <a:rPr altLang="en-US" sz="2200" lang="en-US"/>
              <a:t> – looking into the future. </a:t>
            </a:r>
          </a:p>
          <a:p>
            <a:pPr eaLnBrk="1" hangingPunct="1" latinLnBrk="1" lvl="0"/>
            <a:endParaRPr altLang="en-US" sz="2200" lang="en-US"/>
          </a:p>
          <a:p>
            <a:pPr eaLnBrk="1" hangingPunct="1" latinLnBrk="1" lvl="0"/>
            <a:endParaRPr altLang="en-US" sz="1700" lang="en-US"/>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727" name=""/>
          <p:cNvSpPr/>
          <p:nvPr>
            <p:ph type="title" sz="full" idx="0"/>
          </p:nvPr>
        </p:nvSpPr>
        <p:spPr>
          <a:xfrm rot="0">
            <a:off x="1866900" y="623887"/>
            <a:ext cx="9637712" cy="6889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Experimental study designs</a:t>
            </a:r>
          </a:p>
        </p:txBody>
      </p:sp>
      <p:sp>
        <p:nvSpPr>
          <p:cNvPr id="1048728" name=""/>
          <p:cNvSpPr/>
          <p:nvPr>
            <p:ph sz="full" idx="1"/>
          </p:nvPr>
        </p:nvSpPr>
        <p:spPr>
          <a:xfrm rot="0">
            <a:off x="1866900" y="1416050"/>
            <a:ext cx="10123488" cy="51260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000" lang="en-US"/>
              <a:t>An experimental design is the only type of study design that can actually prove causation.  </a:t>
            </a:r>
          </a:p>
          <a:p>
            <a:pPr eaLnBrk="1" hangingPunct="1" latinLnBrk="1" lvl="0">
              <a:lnSpc>
                <a:spcPct val="90000"/>
              </a:lnSpc>
            </a:pPr>
            <a:r>
              <a:rPr altLang="en-US" sz="2000" lang="en-US"/>
              <a:t>In </a:t>
            </a:r>
            <a:r>
              <a:rPr altLang="en-US" sz="2000" lang="en-US"/>
              <a:t>an experimental study, individuals are randomly allocated to at least two groups. One group </a:t>
            </a:r>
            <a:r>
              <a:rPr altLang="en-US" sz="2000" lang="en-US"/>
              <a:t>(</a:t>
            </a:r>
            <a:r>
              <a:rPr altLang="en-US" b="1" sz="2000" i="1" lang="en-US"/>
              <a:t>i</a:t>
            </a:r>
            <a:r>
              <a:rPr altLang="en-US" b="1" sz="2000" i="1" lang="en-US"/>
              <a:t>ntervention </a:t>
            </a:r>
            <a:r>
              <a:rPr altLang="en-US" b="1" sz="2000" i="1" lang="en-US"/>
              <a:t>group</a:t>
            </a:r>
            <a:r>
              <a:rPr altLang="en-US" sz="2000" lang="en-US"/>
              <a:t>) is subject to an intervention, or experiment, while the </a:t>
            </a:r>
            <a:r>
              <a:rPr altLang="en-US" sz="2000" lang="en-US"/>
              <a:t>other (</a:t>
            </a:r>
            <a:r>
              <a:rPr altLang="en-US" b="1" sz="2000" i="1" lang="en-US"/>
              <a:t>c</a:t>
            </a:r>
            <a:r>
              <a:rPr altLang="en-US" b="1" sz="2000" i="1" lang="en-US"/>
              <a:t>ontrol </a:t>
            </a:r>
            <a:r>
              <a:rPr altLang="en-US" b="1" sz="2000" i="1" lang="en-US"/>
              <a:t>group</a:t>
            </a:r>
            <a:r>
              <a:rPr altLang="en-US" sz="2000" lang="en-US"/>
              <a:t>) is not. </a:t>
            </a:r>
          </a:p>
          <a:p>
            <a:pPr eaLnBrk="1" hangingPunct="1" latinLnBrk="1" lvl="0">
              <a:lnSpc>
                <a:spcPct val="90000"/>
              </a:lnSpc>
            </a:pPr>
            <a:r>
              <a:rPr altLang="en-US" sz="2200" lang="en-US"/>
              <a:t>A </a:t>
            </a:r>
            <a:r>
              <a:rPr altLang="en-US" sz="2200" lang="en-US"/>
              <a:t>typical experimental study </a:t>
            </a:r>
            <a:r>
              <a:rPr altLang="en-US" sz="2200" lang="en-US"/>
              <a:t>design ( a true experiment) </a:t>
            </a:r>
            <a:r>
              <a:rPr altLang="en-US" sz="2200" lang="en-US"/>
              <a:t>has three </a:t>
            </a:r>
            <a:r>
              <a:rPr altLang="en-US" sz="2200" lang="en-US"/>
              <a:t>major characteristics</a:t>
            </a:r>
            <a:r>
              <a:rPr altLang="en-US" sz="2200" lang="en-US"/>
              <a:t>:</a:t>
            </a:r>
          </a:p>
          <a:p>
            <a:pPr eaLnBrk="1" hangingPunct="1" latinLnBrk="1" lvl="0">
              <a:lnSpc>
                <a:spcPct val="90000"/>
              </a:lnSpc>
              <a:buNone/>
            </a:pPr>
            <a:r>
              <a:rPr altLang="en-US" sz="2200" lang="en-US"/>
              <a:t>	</a:t>
            </a:r>
            <a:r>
              <a:rPr altLang="en-US" sz="2200" lang="en-US"/>
              <a:t>- </a:t>
            </a:r>
            <a:r>
              <a:rPr altLang="en-US" b="1" sz="2200" i="1" lang="en-US"/>
              <a:t>Manipulation: </a:t>
            </a:r>
            <a:r>
              <a:rPr altLang="en-US" sz="2200" lang="en-US"/>
              <a:t>the </a:t>
            </a:r>
            <a:r>
              <a:rPr altLang="en-US" sz="2200" lang="en-US"/>
              <a:t>researcher does something to one group of </a:t>
            </a:r>
            <a:r>
              <a:rPr altLang="en-US" sz="2200" lang="en-US"/>
              <a:t>		  	  subjects </a:t>
            </a:r>
            <a:r>
              <a:rPr altLang="en-US" sz="2200" lang="en-US"/>
              <a:t>in the study.</a:t>
            </a:r>
          </a:p>
          <a:p>
            <a:pPr eaLnBrk="1" hangingPunct="1" latinLnBrk="1" lvl="0">
              <a:lnSpc>
                <a:spcPct val="90000"/>
              </a:lnSpc>
              <a:buNone/>
            </a:pPr>
            <a:r>
              <a:rPr altLang="en-US" sz="2200" lang="en-US"/>
              <a:t>      - </a:t>
            </a:r>
            <a:r>
              <a:rPr altLang="en-US" b="1" sz="2200" i="1" lang="en-US"/>
              <a:t>Control: </a:t>
            </a:r>
            <a:r>
              <a:rPr altLang="en-US" sz="2200" lang="en-US"/>
              <a:t>there is one </a:t>
            </a:r>
            <a:r>
              <a:rPr altLang="en-US" sz="2200" lang="en-US"/>
              <a:t>or more control group(s) </a:t>
            </a:r>
            <a:r>
              <a:rPr altLang="en-US" sz="2200" lang="en-US"/>
              <a:t>to compare </a:t>
            </a:r>
            <a:r>
              <a:rPr altLang="en-US" sz="2200" lang="en-US"/>
              <a:t>with the </a:t>
            </a:r>
            <a:r>
              <a:rPr altLang="en-US" sz="2200" lang="en-US"/>
              <a:t>   	   experimental </a:t>
            </a:r>
            <a:r>
              <a:rPr altLang="en-US" sz="2200" lang="en-US"/>
              <a:t>group.</a:t>
            </a:r>
          </a:p>
          <a:p>
            <a:pPr eaLnBrk="1" hangingPunct="1" latinLnBrk="1" lvl="0">
              <a:lnSpc>
                <a:spcPct val="90000"/>
              </a:lnSpc>
              <a:buNone/>
            </a:pPr>
            <a:r>
              <a:rPr altLang="en-US" sz="2200" lang="en-US"/>
              <a:t> </a:t>
            </a:r>
            <a:r>
              <a:rPr altLang="en-US" sz="2200" lang="en-US"/>
              <a:t>     - </a:t>
            </a:r>
            <a:r>
              <a:rPr altLang="en-US" b="1" sz="2200" i="1" lang="en-US"/>
              <a:t>Randomization: </a:t>
            </a:r>
            <a:r>
              <a:rPr altLang="en-US" sz="2200" lang="en-US"/>
              <a:t>there is random assignment of </a:t>
            </a:r>
            <a:r>
              <a:rPr altLang="en-US" sz="2200" lang="en-US"/>
              <a:t>subjects to the </a:t>
            </a:r>
            <a:r>
              <a:rPr altLang="en-US" sz="2200" lang="en-US"/>
              <a:t>		   	  control </a:t>
            </a:r>
            <a:r>
              <a:rPr altLang="en-US" sz="2200" lang="en-US"/>
              <a:t>and experimental groups. Each subject </a:t>
            </a:r>
            <a:r>
              <a:rPr altLang="en-US" sz="2200" lang="en-US"/>
              <a:t>has an </a:t>
            </a:r>
            <a:r>
              <a:rPr altLang="en-US" sz="2200" lang="en-US"/>
              <a:t>equal </a:t>
            </a:r>
            <a:r>
              <a:rPr altLang="en-US" sz="2200" lang="en-US"/>
              <a:t>		  	  chance </a:t>
            </a:r>
            <a:r>
              <a:rPr altLang="en-US" sz="2200" lang="en-US"/>
              <a:t>of being assigned to either group</a:t>
            </a:r>
            <a:r>
              <a:rPr altLang="en-US" sz="2200" lang="en-US"/>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729" name=""/>
          <p:cNvSpPr/>
          <p:nvPr>
            <p:ph type="title" sz="full" idx="0"/>
          </p:nvPr>
        </p:nvSpPr>
        <p:spPr>
          <a:xfrm rot="0">
            <a:off x="1866900" y="623887"/>
            <a:ext cx="9637712" cy="1011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Experimental study designs</a:t>
            </a:r>
          </a:p>
        </p:txBody>
      </p:sp>
      <p:sp>
        <p:nvSpPr>
          <p:cNvPr id="1048730" name=""/>
          <p:cNvSpPr/>
          <p:nvPr>
            <p:ph sz="full" idx="1"/>
          </p:nvPr>
        </p:nvSpPr>
        <p:spPr>
          <a:xfrm rot="0">
            <a:off x="1866900" y="1778000"/>
            <a:ext cx="10058400" cy="490537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90000"/>
              </a:lnSpc>
              <a:buNone/>
            </a:pPr>
            <a:r>
              <a:rPr altLang="en-US" b="1" sz="2200" lang="en-US"/>
              <a:t>Randomized controlled trials (</a:t>
            </a:r>
            <a:r>
              <a:rPr altLang="en-US" b="1" sz="2200" lang="en-US"/>
              <a:t>clinical </a:t>
            </a:r>
            <a:r>
              <a:rPr altLang="en-US" b="1" sz="2200" lang="en-US"/>
              <a:t>trials) </a:t>
            </a:r>
          </a:p>
          <a:p>
            <a:pPr eaLnBrk="1" hangingPunct="1" indent="0" latinLnBrk="1" lvl="0" marL="0">
              <a:lnSpc>
                <a:spcPct val="90000"/>
              </a:lnSpc>
            </a:pPr>
            <a:r>
              <a:rPr altLang="en-US" sz="2400" lang="en-US"/>
              <a:t>Are the true experiments (have all the three major characteristics)</a:t>
            </a:r>
          </a:p>
          <a:p>
            <a:pPr eaLnBrk="1" hangingPunct="1" indent="0" latinLnBrk="1" lvl="0" marL="0">
              <a:lnSpc>
                <a:spcPct val="90000"/>
              </a:lnSpc>
            </a:pPr>
            <a:r>
              <a:rPr altLang="en-US" sz="2400" lang="en-US"/>
              <a:t>For ethical reasons, the opportunities for experiments involving human subjects are restricted</a:t>
            </a:r>
            <a:r>
              <a:rPr altLang="en-US" sz="2400" lang="en-US"/>
              <a:t>.</a:t>
            </a:r>
          </a:p>
          <a:p>
            <a:pPr eaLnBrk="1" hangingPunct="1" indent="0" latinLnBrk="1" lvl="0" marL="0">
              <a:lnSpc>
                <a:spcPct val="90000"/>
              </a:lnSpc>
            </a:pPr>
            <a:r>
              <a:rPr altLang="en-US" sz="2400" lang="en-US"/>
              <a:t>At community </a:t>
            </a:r>
            <a:r>
              <a:rPr altLang="en-US" sz="2400" lang="en-US"/>
              <a:t>level where </a:t>
            </a:r>
            <a:r>
              <a:rPr altLang="en-US" sz="2400" lang="en-US"/>
              <a:t>health research is frequently undertaken, </a:t>
            </a:r>
            <a:r>
              <a:rPr altLang="en-US" sz="2400" lang="en-US"/>
              <a:t>there are not </a:t>
            </a:r>
            <a:r>
              <a:rPr altLang="en-US" sz="2400" lang="en-US"/>
              <a:t>only ethical but also practical problems in carrying out experimental studies. In real life settings, it is often impossible to assign persons at random to two groups, or to maintain a control group. </a:t>
            </a:r>
          </a:p>
          <a:p>
            <a:pPr eaLnBrk="1" hangingPunct="1" indent="0" latinLnBrk="1" lvl="0" marL="0">
              <a:lnSpc>
                <a:spcPct val="90000"/>
              </a:lnSpc>
            </a:pPr>
            <a:r>
              <a:rPr altLang="en-US" sz="2400" lang="en-US"/>
              <a:t>Common </a:t>
            </a:r>
            <a:r>
              <a:rPr altLang="en-US" sz="2400" lang="en-US"/>
              <a:t>examples </a:t>
            </a:r>
            <a:r>
              <a:rPr altLang="en-US" sz="2400" lang="en-US"/>
              <a:t>of clinical trials are </a:t>
            </a:r>
            <a:r>
              <a:rPr altLang="en-US" sz="2400" lang="en-US"/>
              <a:t>trials for efficacy of </a:t>
            </a:r>
            <a:r>
              <a:rPr altLang="en-US" sz="2400" lang="en-US"/>
              <a:t>a new drug or new modalities </a:t>
            </a:r>
            <a:r>
              <a:rPr altLang="en-US" sz="2400" lang="en-US"/>
              <a:t>of care for particular </a:t>
            </a:r>
            <a:r>
              <a:rPr altLang="en-US" sz="2400" lang="en-US"/>
              <a:t>conditions.</a:t>
            </a:r>
          </a:p>
          <a:p>
            <a:pPr eaLnBrk="1" hangingPunct="1" indent="0" latinLnBrk="1" lvl="0" marL="0">
              <a:lnSpc>
                <a:spcPct val="90000"/>
              </a:lnSpc>
            </a:pPr>
            <a:endParaRPr altLang="en-US" sz="22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731"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Experimental study designs</a:t>
            </a:r>
            <a:br/>
            <a:endParaRPr altLang="en-US" lang="en-US"/>
          </a:p>
        </p:txBody>
      </p:sp>
      <p:sp>
        <p:nvSpPr>
          <p:cNvPr id="1048732" name=""/>
          <p:cNvSpPr/>
          <p:nvPr>
            <p:ph sz="full" idx="1"/>
          </p:nvPr>
        </p:nvSpPr>
        <p:spPr>
          <a:xfrm rot="0">
            <a:off x="2589212" y="1584325"/>
            <a:ext cx="8499475" cy="477837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80000"/>
              </a:lnSpc>
              <a:buNone/>
            </a:pPr>
            <a:r>
              <a:rPr altLang="en-US" b="1" sz="2200" lang="en-US"/>
              <a:t>Quasi-experimental design</a:t>
            </a:r>
          </a:p>
          <a:p>
            <a:pPr eaLnBrk="1" hangingPunct="1" indent="0" latinLnBrk="1" lvl="0" marL="0">
              <a:lnSpc>
                <a:spcPct val="80000"/>
              </a:lnSpc>
            </a:pPr>
            <a:r>
              <a:rPr altLang="en-US" sz="2200" lang="en-US"/>
              <a:t>Can be used in community settings to avoid the ethical and practicality challenges that face true experiments.</a:t>
            </a:r>
          </a:p>
          <a:p>
            <a:pPr eaLnBrk="1" hangingPunct="1" indent="0" latinLnBrk="1" lvl="0" marL="0">
              <a:lnSpc>
                <a:spcPct val="80000"/>
              </a:lnSpc>
            </a:pPr>
            <a:r>
              <a:rPr altLang="en-US" sz="2200" lang="en-US"/>
              <a:t>In </a:t>
            </a:r>
            <a:r>
              <a:rPr altLang="en-US" sz="2200" lang="en-US"/>
              <a:t>a quasi-experimental </a:t>
            </a:r>
            <a:r>
              <a:rPr altLang="en-US" sz="2200" lang="en-US"/>
              <a:t>study design, </a:t>
            </a:r>
            <a:r>
              <a:rPr altLang="en-US" sz="2200" lang="en-US"/>
              <a:t>at least one characteristic of a true experiment is missing, either randomization or the use of separate control group. </a:t>
            </a:r>
          </a:p>
          <a:p>
            <a:pPr eaLnBrk="1" hangingPunct="1" indent="0" latinLnBrk="1" lvl="0" marL="0">
              <a:lnSpc>
                <a:spcPct val="80000"/>
              </a:lnSpc>
            </a:pPr>
            <a:r>
              <a:rPr altLang="en-US" sz="2200" lang="en-US"/>
              <a:t>A </a:t>
            </a:r>
            <a:r>
              <a:rPr altLang="en-US" sz="2200" lang="en-US"/>
              <a:t>quasi-experimental study, however, always includes manipulation of an independent variable that serves as the intervention. </a:t>
            </a:r>
          </a:p>
          <a:p>
            <a:pPr eaLnBrk="1" hangingPunct="1" indent="0" latinLnBrk="1" lvl="0" marL="0">
              <a:lnSpc>
                <a:spcPct val="80000"/>
              </a:lnSpc>
            </a:pPr>
            <a:r>
              <a:rPr altLang="en-US" sz="2200" lang="en-US"/>
              <a:t>Among the two groups used, one group serves as a control group in which no intervention takes place. </a:t>
            </a:r>
          </a:p>
          <a:p>
            <a:pPr eaLnBrk="1" hangingPunct="1" indent="0" latinLnBrk="1" lvl="0" marL="0">
              <a:lnSpc>
                <a:spcPct val="80000"/>
              </a:lnSpc>
            </a:pPr>
            <a:r>
              <a:rPr altLang="en-US" sz="2200" lang="en-US"/>
              <a:t>Both </a:t>
            </a:r>
            <a:r>
              <a:rPr altLang="en-US" sz="2200" lang="en-US"/>
              <a:t>groups are observed before as well as after the intervention to test if the intervention has made any difference</a:t>
            </a:r>
            <a:r>
              <a:rPr altLang="en-US" sz="2200" lang="en-US"/>
              <a:t>.</a:t>
            </a:r>
          </a:p>
          <a:p>
            <a:pPr eaLnBrk="1" hangingPunct="1" indent="0" latinLnBrk="1" lvl="0" marL="0">
              <a:lnSpc>
                <a:spcPct val="80000"/>
              </a:lnSpc>
            </a:pPr>
            <a:endParaRPr altLang="en-US" sz="170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733" name=""/>
          <p:cNvSpPr/>
          <p:nvPr>
            <p:ph type="title" sz="full" idx="0"/>
          </p:nvPr>
        </p:nvSpPr>
        <p:spPr>
          <a:xfrm rot="0">
            <a:off x="2592387" y="623887"/>
            <a:ext cx="8912225" cy="7286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Sampling: Definitions</a:t>
            </a:r>
          </a:p>
        </p:txBody>
      </p:sp>
      <p:sp>
        <p:nvSpPr>
          <p:cNvPr id="1048734" name=""/>
          <p:cNvSpPr/>
          <p:nvPr>
            <p:ph sz="full" idx="1"/>
          </p:nvPr>
        </p:nvSpPr>
        <p:spPr>
          <a:xfrm rot="0">
            <a:off x="2589212" y="1352550"/>
            <a:ext cx="8915400" cy="50990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b="1" sz="2200" lang="en-US"/>
              <a:t>Study population: </a:t>
            </a:r>
            <a:r>
              <a:rPr altLang="en-US" sz="2200" lang="en-US"/>
              <a:t>Refers to all items or subjects in a population on which the study will be conducted. It is the entire population on which on which the study will apply. Also called the target population. Is denoted as </a:t>
            </a:r>
            <a:r>
              <a:rPr altLang="en-US" sz="2200" i="1" lang="en-US"/>
              <a:t>‘N’.</a:t>
            </a:r>
          </a:p>
          <a:p>
            <a:pPr eaLnBrk="1" hangingPunct="1" latinLnBrk="1" lvl="0">
              <a:buNone/>
            </a:pPr>
            <a:endParaRPr altLang="en-US" sz="2200" i="1" lang="en-US"/>
          </a:p>
          <a:p>
            <a:pPr eaLnBrk="1" hangingPunct="1" latinLnBrk="1" lvl="0"/>
            <a:r>
              <a:rPr altLang="en-US" b="1" sz="2200" lang="en-US"/>
              <a:t>Sample: </a:t>
            </a:r>
            <a:r>
              <a:rPr altLang="en-US" sz="2200" lang="en-US"/>
              <a:t>refers to </a:t>
            </a:r>
            <a:r>
              <a:rPr altLang="en-US" sz="2200" lang="en-US"/>
              <a:t>the </a:t>
            </a:r>
            <a:r>
              <a:rPr altLang="en-US" sz="2200" lang="en-US"/>
              <a:t>subset of the </a:t>
            </a:r>
            <a:r>
              <a:rPr altLang="en-US" sz="2200" lang="en-US"/>
              <a:t>study population that is selected to participate in the study. It is normally </a:t>
            </a:r>
            <a:r>
              <a:rPr altLang="en-US" sz="2200" lang="en-US"/>
              <a:t>denoted as </a:t>
            </a:r>
            <a:r>
              <a:rPr altLang="en-US" sz="2200" i="1" lang="en-US"/>
              <a:t>‘n’. </a:t>
            </a:r>
          </a:p>
          <a:p>
            <a:pPr eaLnBrk="1" hangingPunct="1" latinLnBrk="1" lvl="0"/>
            <a:r>
              <a:rPr altLang="en-US" b="1" sz="2200" lang="en-US"/>
              <a:t>Sampling:</a:t>
            </a:r>
            <a:r>
              <a:rPr altLang="en-US" sz="2200" lang="en-US"/>
              <a:t> </a:t>
            </a:r>
            <a:r>
              <a:rPr altLang="en-US" sz="2200" lang="en-US"/>
              <a:t>is the </a:t>
            </a:r>
            <a:r>
              <a:rPr altLang="en-US" sz="2200" lang="en-US"/>
              <a:t>process of selecting a sample from </a:t>
            </a:r>
            <a:r>
              <a:rPr altLang="en-US" sz="2200" lang="en-US"/>
              <a:t>a defined study population</a:t>
            </a:r>
            <a:r>
              <a:rPr altLang="en-US" sz="2200" lang="en-US"/>
              <a:t>. It is necessary because assessing an </a:t>
            </a:r>
            <a:r>
              <a:rPr altLang="en-US" sz="2200" lang="en-US"/>
              <a:t>entire population is often not feasible, since the group may be too big or time and resources are too limited to study the entire population.</a:t>
            </a:r>
          </a:p>
          <a:p>
            <a:pPr eaLnBrk="1" hangingPunct="1" latinLnBrk="1" lvl="0">
              <a:buNone/>
            </a:pPr>
            <a:endParaRPr altLang="en-US" b="1" sz="1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82"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OUTLINE</a:t>
            </a:r>
          </a:p>
        </p:txBody>
      </p:sp>
      <p:sp>
        <p:nvSpPr>
          <p:cNvPr id="1048683" name=""/>
          <p:cNvSpPr/>
          <p:nvPr>
            <p:ph sz="full" idx="1"/>
          </p:nvPr>
        </p:nvSpPr>
        <p:spPr>
          <a:xfrm rot="0">
            <a:off x="2592387" y="1425575"/>
            <a:ext cx="8915400" cy="48593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Overview </a:t>
            </a:r>
          </a:p>
          <a:p>
            <a:pPr eaLnBrk="1" hangingPunct="1" latinLnBrk="1" lvl="0"/>
            <a:r>
              <a:rPr altLang="en-US" sz="2400" lang="en-US"/>
              <a:t>Definitions</a:t>
            </a:r>
          </a:p>
          <a:p>
            <a:pPr eaLnBrk="1" hangingPunct="1" latinLnBrk="1" lvl="0"/>
            <a:r>
              <a:rPr altLang="en-US" sz="2400" lang="en-US"/>
              <a:t>Research methods and designs</a:t>
            </a:r>
          </a:p>
          <a:p>
            <a:pPr eaLnBrk="1" hangingPunct="1" latinLnBrk="1" lvl="0"/>
            <a:r>
              <a:rPr altLang="en-US" sz="2400" lang="en-US"/>
              <a:t>Sampling </a:t>
            </a:r>
          </a:p>
          <a:p>
            <a:pPr eaLnBrk="1" hangingPunct="1" latinLnBrk="1" lvl="0"/>
            <a:r>
              <a:rPr altLang="en-US" sz="2400" lang="en-US"/>
              <a:t>Data collection</a:t>
            </a:r>
          </a:p>
          <a:p>
            <a:pPr eaLnBrk="1" hangingPunct="1" latinLnBrk="1" lvl="0"/>
            <a:r>
              <a:rPr altLang="en-US" sz="2400" lang="en-US"/>
              <a:t>Data analysis</a:t>
            </a:r>
          </a:p>
          <a:p>
            <a:pPr eaLnBrk="1" hangingPunct="1" latinLnBrk="1" lvl="0"/>
            <a:r>
              <a:rPr altLang="en-US" sz="2400" lang="en-US"/>
              <a:t>Data presentation</a:t>
            </a:r>
          </a:p>
          <a:p>
            <a:pPr eaLnBrk="1" hangingPunct="1" latinLnBrk="1" lvl="0"/>
            <a:r>
              <a:rPr altLang="en-US" sz="2400" lang="en-US"/>
              <a:t>Bioethics </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735" name=""/>
          <p:cNvSpPr/>
          <p:nvPr>
            <p:ph type="title" sz="full" idx="0"/>
          </p:nvPr>
        </p:nvSpPr>
        <p:spPr>
          <a:xfrm rot="0">
            <a:off x="1995487" y="412750"/>
            <a:ext cx="9509125" cy="7842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Sampling: Definitions</a:t>
            </a:r>
          </a:p>
        </p:txBody>
      </p:sp>
      <p:sp>
        <p:nvSpPr>
          <p:cNvPr id="1048736" name=""/>
          <p:cNvSpPr/>
          <p:nvPr>
            <p:ph sz="full" idx="1"/>
          </p:nvPr>
        </p:nvSpPr>
        <p:spPr>
          <a:xfrm rot="0">
            <a:off x="1995487" y="1287462"/>
            <a:ext cx="9853612" cy="51911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b="1" sz="2200" lang="en-US"/>
              <a:t>Sampling unit: </a:t>
            </a:r>
            <a:r>
              <a:rPr altLang="en-US" sz="2200" lang="en-GB"/>
              <a:t>The individual elements of a </a:t>
            </a:r>
            <a:r>
              <a:rPr altLang="en-US" sz="2200" lang="en-GB"/>
              <a:t>study population </a:t>
            </a:r>
            <a:r>
              <a:rPr altLang="en-US" sz="2200" lang="en-GB"/>
              <a:t>of interest are called </a:t>
            </a:r>
            <a:r>
              <a:rPr altLang="en-US" sz="2200" lang="en-GB"/>
              <a:t>sampling units (or study units). It </a:t>
            </a:r>
            <a:r>
              <a:rPr altLang="en-US" sz="2200" lang="en-US"/>
              <a:t>may </a:t>
            </a:r>
            <a:r>
              <a:rPr altLang="en-US" sz="2200" lang="en-US"/>
              <a:t>be a geographical one such </a:t>
            </a:r>
            <a:r>
              <a:rPr altLang="en-US" sz="2200" lang="en-US"/>
              <a:t>as a </a:t>
            </a:r>
            <a:r>
              <a:rPr altLang="en-US" sz="2200" lang="en-US"/>
              <a:t>state, </a:t>
            </a:r>
            <a:r>
              <a:rPr altLang="en-US" sz="2200" lang="en-US"/>
              <a:t>county, </a:t>
            </a:r>
            <a:r>
              <a:rPr altLang="en-US" sz="2200" lang="en-US"/>
              <a:t>village, etc</a:t>
            </a:r>
            <a:r>
              <a:rPr altLang="en-US" sz="2200" lang="en-US"/>
              <a:t>.; </a:t>
            </a:r>
            <a:r>
              <a:rPr altLang="en-US" sz="2200" lang="en-US"/>
              <a:t>or a </a:t>
            </a:r>
            <a:r>
              <a:rPr altLang="en-US" sz="2200" lang="en-US"/>
              <a:t>residential </a:t>
            </a:r>
            <a:r>
              <a:rPr altLang="en-US" sz="2200" lang="en-US"/>
              <a:t>unit such as </a:t>
            </a:r>
            <a:r>
              <a:rPr altLang="en-US" sz="2200" lang="en-US"/>
              <a:t>an estate, house</a:t>
            </a:r>
            <a:r>
              <a:rPr altLang="en-US" sz="2200" lang="en-US"/>
              <a:t>, flat, etc</a:t>
            </a:r>
            <a:r>
              <a:rPr altLang="en-US" sz="2200" lang="en-US"/>
              <a:t>.; </a:t>
            </a:r>
            <a:r>
              <a:rPr altLang="en-US" sz="2200" lang="en-US"/>
              <a:t>or it may be a social unit such as family, club, school, etc</a:t>
            </a:r>
            <a:r>
              <a:rPr altLang="en-US" sz="2200" lang="en-US"/>
              <a:t>.</a:t>
            </a:r>
          </a:p>
          <a:p>
            <a:pPr eaLnBrk="1" hangingPunct="1" latinLnBrk="1" lvl="0">
              <a:lnSpc>
                <a:spcPct val="90000"/>
              </a:lnSpc>
              <a:buNone/>
            </a:pPr>
            <a:r>
              <a:rPr altLang="en-US" sz="2200" lang="en-US"/>
              <a:t> </a:t>
            </a:r>
          </a:p>
          <a:p>
            <a:pPr eaLnBrk="1" hangingPunct="1" latinLnBrk="1" lvl="0">
              <a:lnSpc>
                <a:spcPct val="90000"/>
              </a:lnSpc>
            </a:pPr>
            <a:r>
              <a:rPr altLang="en-US" b="1" sz="2200" lang="en-GB"/>
              <a:t>Sampling </a:t>
            </a:r>
            <a:r>
              <a:rPr altLang="en-US" b="1" sz="2200" lang="en-GB"/>
              <a:t>frame: </a:t>
            </a:r>
            <a:r>
              <a:rPr altLang="en-US" sz="2200" lang="en-GB"/>
              <a:t>is the list </a:t>
            </a:r>
            <a:r>
              <a:rPr altLang="en-US" sz="2200" lang="en-GB"/>
              <a:t>of all possible members of the population from which the sample is </a:t>
            </a:r>
            <a:r>
              <a:rPr altLang="en-US" sz="2200" lang="en-GB"/>
              <a:t>drawn. It is sometimes called source list. </a:t>
            </a:r>
          </a:p>
          <a:p>
            <a:pPr eaLnBrk="1" hangingPunct="1" latinLnBrk="1" lvl="0">
              <a:lnSpc>
                <a:spcPct val="90000"/>
              </a:lnSpc>
              <a:buNone/>
            </a:pPr>
            <a:endParaRPr altLang="en-US" sz="2200" lang="en-GB"/>
          </a:p>
          <a:p>
            <a:pPr eaLnBrk="1" hangingPunct="1" latinLnBrk="1" lvl="0">
              <a:lnSpc>
                <a:spcPct val="90000"/>
              </a:lnSpc>
            </a:pPr>
            <a:r>
              <a:rPr altLang="en-US" b="1" sz="2200" lang="en-US"/>
              <a:t>Sample size: </a:t>
            </a:r>
            <a:r>
              <a:rPr altLang="en-US" sz="2200" lang="en-US"/>
              <a:t>This refers to the number of items to be selected from the </a:t>
            </a:r>
            <a:r>
              <a:rPr altLang="en-US" sz="2200" lang="en-US"/>
              <a:t>study population to constitute </a:t>
            </a:r>
            <a:r>
              <a:rPr altLang="en-US" sz="2200" lang="en-US"/>
              <a:t>a sample. This a major problem before a researcher. The size of sample </a:t>
            </a:r>
            <a:r>
              <a:rPr altLang="en-US" sz="2200" lang="en-US"/>
              <a:t>should neither </a:t>
            </a:r>
            <a:r>
              <a:rPr altLang="en-US" sz="2200" lang="en-US"/>
              <a:t>be excessively </a:t>
            </a:r>
            <a:r>
              <a:rPr altLang="en-US" sz="2200" lang="en-US"/>
              <a:t>large nor </a:t>
            </a:r>
            <a:r>
              <a:rPr altLang="en-US" sz="2200" lang="en-US"/>
              <a:t>too small. It should be optimum. An optimum sample </a:t>
            </a:r>
            <a:r>
              <a:rPr altLang="en-US" sz="2200" lang="en-US"/>
              <a:t>is one </a:t>
            </a:r>
            <a:r>
              <a:rPr altLang="en-US" sz="2200" lang="en-US"/>
              <a:t>which fulfills the requirements of efficiency, </a:t>
            </a:r>
            <a:r>
              <a:rPr altLang="en-US" sz="2200" lang="en-US"/>
              <a:t>representativeness and reliability.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737" name=""/>
          <p:cNvSpPr/>
          <p:nvPr>
            <p:ph type="title" sz="full" idx="0"/>
          </p:nvPr>
        </p:nvSpPr>
        <p:spPr>
          <a:xfrm rot="0">
            <a:off x="2592387" y="231775"/>
            <a:ext cx="8912225" cy="8493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Sampling: Definitions</a:t>
            </a:r>
          </a:p>
        </p:txBody>
      </p:sp>
      <p:sp>
        <p:nvSpPr>
          <p:cNvPr id="1048738" name=""/>
          <p:cNvSpPr/>
          <p:nvPr>
            <p:ph sz="full" idx="1"/>
          </p:nvPr>
        </p:nvSpPr>
        <p:spPr>
          <a:xfrm rot="0">
            <a:off x="2589212" y="863600"/>
            <a:ext cx="8915400" cy="50482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b="1" sz="2200" lang="en-US"/>
              <a:t>Sampling e</a:t>
            </a:r>
            <a:r>
              <a:rPr altLang="en-US" b="1" sz="2200" lang="en-US"/>
              <a:t>rror:</a:t>
            </a:r>
            <a:r>
              <a:rPr altLang="en-US" sz="2200" lang="en-US"/>
              <a:t> </a:t>
            </a:r>
            <a:r>
              <a:rPr altLang="en-US" sz="2200" lang="en-US"/>
              <a:t>are the random variations in the sample estimates around the </a:t>
            </a:r>
            <a:r>
              <a:rPr altLang="en-US" sz="2200" lang="en-US"/>
              <a:t>study population. Are usually introduced </a:t>
            </a:r>
            <a:r>
              <a:rPr altLang="en-US" sz="2200" lang="en-US"/>
              <a:t>into a sample due to some fault of the </a:t>
            </a:r>
            <a:r>
              <a:rPr altLang="en-US" sz="2200" lang="en-US"/>
              <a:t>researcher.</a:t>
            </a:r>
            <a:r>
              <a:rPr altLang="en-US" sz="2400" lang="en-US"/>
              <a:t> </a:t>
            </a:r>
            <a:r>
              <a:rPr altLang="en-US" sz="2200" lang="en-US"/>
              <a:t>Sampling error decreases with the increase in the size of the sample, and it happens to be of a smaller magnitude in case of homogeneous population.</a:t>
            </a:r>
          </a:p>
          <a:p>
            <a:pPr eaLnBrk="1" hangingPunct="1" latinLnBrk="1" lvl="0">
              <a:buNone/>
            </a:pPr>
            <a:endParaRPr altLang="en-US" sz="2200" lang="en-US"/>
          </a:p>
          <a:p>
            <a:pPr eaLnBrk="1" hangingPunct="1" latinLnBrk="1" lvl="0"/>
            <a:r>
              <a:rPr altLang="en-US" b="1" sz="2200" lang="en-US"/>
              <a:t>Sampling b</a:t>
            </a:r>
            <a:r>
              <a:rPr altLang="en-US" b="1" sz="2200" lang="en-US"/>
              <a:t>ias: </a:t>
            </a:r>
            <a:r>
              <a:rPr altLang="en-US" sz="2200" lang="en-US"/>
              <a:t>This </a:t>
            </a:r>
            <a:r>
              <a:rPr altLang="en-US" sz="2200" lang="en-US"/>
              <a:t>refers to the type of error that is expected due to the very nature of sampling process being used. It is sometimes called </a:t>
            </a:r>
            <a:r>
              <a:rPr altLang="en-US" sz="2200" i="1" lang="en-US"/>
              <a:t>systematic error</a:t>
            </a:r>
            <a:r>
              <a:rPr altLang="en-US" sz="2200" lang="en-US"/>
              <a:t>. </a:t>
            </a:r>
            <a:r>
              <a:rPr altLang="en-US" sz="2200" lang="en-US"/>
              <a:t>Bias </a:t>
            </a:r>
            <a:r>
              <a:rPr altLang="en-US" sz="2200" lang="en-US"/>
              <a:t>most often arise as a result of faulty data collection </a:t>
            </a:r>
            <a:r>
              <a:rPr altLang="en-US" sz="2200" lang="en-US"/>
              <a:t>tools and improper </a:t>
            </a:r>
            <a:r>
              <a:rPr altLang="en-US" sz="2200" lang="en-US"/>
              <a:t>sampling procedures that result in the sample not being representative of the study population.</a:t>
            </a:r>
          </a:p>
          <a:p>
            <a:pPr eaLnBrk="1" hangingPunct="1" latinLnBrk="1" lvl="0"/>
            <a:endParaRPr altLang="en-US" sz="220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739"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Why is sampling necessary?</a:t>
            </a:r>
          </a:p>
        </p:txBody>
      </p:sp>
      <p:sp>
        <p:nvSpPr>
          <p:cNvPr id="1048740" name=""/>
          <p:cNvSpPr/>
          <p:nvPr>
            <p:ph sz="full" idx="1"/>
          </p:nvPr>
        </p:nvSpPr>
        <p:spPr>
          <a:xfrm rot="0">
            <a:off x="2589212" y="1609725"/>
            <a:ext cx="7997825" cy="390207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400" lang="en-US"/>
              <a:t>The reasons for sampling include: </a:t>
            </a:r>
          </a:p>
          <a:p>
            <a:pPr eaLnBrk="1" hangingPunct="1" indent="0" latinLnBrk="1" lvl="0" marL="0"/>
            <a:r>
              <a:rPr altLang="en-US" sz="2400" lang="en-US"/>
              <a:t>When </a:t>
            </a:r>
            <a:r>
              <a:rPr altLang="en-US" sz="2400" lang="en-US"/>
              <a:t>the population under an study is too </a:t>
            </a:r>
            <a:r>
              <a:rPr altLang="en-US" sz="2400" lang="en-US"/>
              <a:t>large.</a:t>
            </a:r>
          </a:p>
          <a:p>
            <a:pPr eaLnBrk="1" hangingPunct="1" indent="0" latinLnBrk="1" lvl="0" marL="0">
              <a:buNone/>
            </a:pPr>
            <a:endParaRPr altLang="en-US" sz="2400" lang="en-US"/>
          </a:p>
          <a:p>
            <a:pPr eaLnBrk="1" hangingPunct="1" indent="0" latinLnBrk="1" lvl="0" marL="0"/>
            <a:r>
              <a:rPr altLang="en-US" sz="2400" lang="en-US"/>
              <a:t>When the resources and time are </a:t>
            </a:r>
            <a:r>
              <a:rPr altLang="en-US" sz="2400" lang="en-US"/>
              <a:t>limited. </a:t>
            </a:r>
          </a:p>
          <a:p>
            <a:pPr eaLnBrk="1" hangingPunct="1" indent="0" latinLnBrk="1" lvl="0" marL="0">
              <a:buNone/>
            </a:pPr>
            <a:endParaRPr altLang="en-US" sz="2400" lang="en-US"/>
          </a:p>
          <a:p>
            <a:pPr eaLnBrk="1" hangingPunct="1" indent="0" latinLnBrk="1" lvl="0" marL="0"/>
            <a:r>
              <a:rPr altLang="en-US" sz="2400" lang="en-US"/>
              <a:t>In research the sampling method used determines the </a:t>
            </a:r>
            <a:r>
              <a:rPr altLang="en-US" sz="2400" i="1" lang="en-US"/>
              <a:t>reliability</a:t>
            </a:r>
            <a:r>
              <a:rPr altLang="en-US" sz="2400" lang="en-US"/>
              <a:t> and </a:t>
            </a:r>
            <a:r>
              <a:rPr altLang="en-US" sz="2400" i="1" lang="en-US"/>
              <a:t>validity</a:t>
            </a:r>
            <a:r>
              <a:rPr altLang="en-US" sz="2400" lang="en-US"/>
              <a:t> of the results of the study.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110" name=""/>
        <p:cNvGrpSpPr/>
        <p:nvPr/>
      </p:nvGrpSpPr>
      <p:grpSpPr>
        <a:xfrm rot="0">
          <a:off x="0" y="0"/>
          <a:ext cx="0" cy="0"/>
          <a:chOff x="0" y="0"/>
          <a:chExt cx="0" cy="0"/>
        </a:xfrm>
      </p:grpSpPr>
      <p:sp>
        <p:nvSpPr>
          <p:cNvPr id="1048741" name=""/>
          <p:cNvSpPr/>
          <p:nvPr>
            <p:ph type="title" sz="full" idx="0"/>
          </p:nvPr>
        </p:nvSpPr>
        <p:spPr>
          <a:xfrm rot="0">
            <a:off x="2592387" y="623887"/>
            <a:ext cx="8912225" cy="7286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Characteristics of a good sample</a:t>
            </a:r>
          </a:p>
        </p:txBody>
      </p:sp>
      <p:sp>
        <p:nvSpPr>
          <p:cNvPr id="1048742" name=""/>
          <p:cNvSpPr/>
          <p:nvPr>
            <p:ph sz="full" idx="1"/>
          </p:nvPr>
        </p:nvSpPr>
        <p:spPr>
          <a:xfrm rot="0">
            <a:off x="2589212" y="1352550"/>
            <a:ext cx="8915400" cy="53054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400" lang="en-US"/>
              <a:t>A good sample should fulfill the following requirements:</a:t>
            </a:r>
          </a:p>
          <a:p>
            <a:pPr eaLnBrk="1" hangingPunct="1" indent="0" latinLnBrk="1" lvl="0" marL="0"/>
            <a:r>
              <a:rPr altLang="en-US" sz="2400" lang="en-US"/>
              <a:t>Sample must be a true representative of study population.</a:t>
            </a:r>
          </a:p>
          <a:p>
            <a:pPr eaLnBrk="1" hangingPunct="1" indent="0" latinLnBrk="1" lvl="0" marL="0"/>
            <a:r>
              <a:rPr altLang="en-US" sz="2400" lang="en-US"/>
              <a:t>Sample must </a:t>
            </a:r>
            <a:r>
              <a:rPr altLang="en-US" sz="2400" lang="en-US"/>
              <a:t>be such which results in a small sampling </a:t>
            </a:r>
            <a:r>
              <a:rPr altLang="en-US" sz="2400" lang="en-US"/>
              <a:t>error and is able to be controlled for sampling or systemic bias.</a:t>
            </a:r>
          </a:p>
          <a:p>
            <a:pPr eaLnBrk="1" hangingPunct="1" indent="0" latinLnBrk="1" lvl="0" marL="0"/>
            <a:r>
              <a:rPr altLang="en-US" sz="2400" lang="en-US"/>
              <a:t>Sample must </a:t>
            </a:r>
            <a:r>
              <a:rPr altLang="en-US" sz="2400" lang="en-US"/>
              <a:t>be </a:t>
            </a:r>
            <a:r>
              <a:rPr altLang="en-US" sz="2400" lang="en-US"/>
              <a:t>feasible </a:t>
            </a:r>
            <a:r>
              <a:rPr altLang="en-US" sz="2400" lang="en-US"/>
              <a:t>in the context of </a:t>
            </a:r>
            <a:r>
              <a:rPr altLang="en-US" sz="2400" lang="en-US"/>
              <a:t>time and funds </a:t>
            </a:r>
            <a:r>
              <a:rPr altLang="en-US" sz="2400" lang="en-US"/>
              <a:t>available for the research study.</a:t>
            </a:r>
          </a:p>
          <a:p>
            <a:pPr eaLnBrk="1" hangingPunct="1" indent="0" latinLnBrk="1" lvl="0" marL="0"/>
            <a:r>
              <a:rPr altLang="en-US" sz="2400" lang="en-US"/>
              <a:t>Sample </a:t>
            </a:r>
            <a:r>
              <a:rPr altLang="en-US" sz="2400" lang="en-US"/>
              <a:t>should be such that the results of the sample study can be applied, in general, </a:t>
            </a:r>
            <a:r>
              <a:rPr altLang="en-US" sz="2400" lang="en-US"/>
              <a:t>to the study population with </a:t>
            </a:r>
            <a:r>
              <a:rPr altLang="en-US" sz="2400" lang="en-US"/>
              <a:t>a reasonable level of confidence.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111" name=""/>
        <p:cNvGrpSpPr/>
        <p:nvPr/>
      </p:nvGrpSpPr>
      <p:grpSpPr>
        <a:xfrm rot="0">
          <a:off x="0" y="0"/>
          <a:ext cx="0" cy="0"/>
          <a:chOff x="0" y="0"/>
          <a:chExt cx="0" cy="0"/>
        </a:xfrm>
      </p:grpSpPr>
      <p:sp>
        <p:nvSpPr>
          <p:cNvPr id="1048743" name=""/>
          <p:cNvSpPr/>
          <p:nvPr>
            <p:ph type="title" sz="full" idx="0"/>
          </p:nvPr>
        </p:nvSpPr>
        <p:spPr>
          <a:xfrm rot="0">
            <a:off x="2035175" y="354012"/>
            <a:ext cx="9980612" cy="7667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Types of sampling design</a:t>
            </a:r>
          </a:p>
        </p:txBody>
      </p:sp>
      <p:sp>
        <p:nvSpPr>
          <p:cNvPr id="1048744" name=""/>
          <p:cNvSpPr/>
          <p:nvPr>
            <p:ph sz="full" idx="1"/>
          </p:nvPr>
        </p:nvSpPr>
        <p:spPr>
          <a:xfrm rot="0">
            <a:off x="2035175" y="1120775"/>
            <a:ext cx="9980612" cy="50736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400" lang="en-US"/>
              <a:t>There are </a:t>
            </a:r>
            <a:r>
              <a:rPr altLang="en-US" sz="2400" lang="en-US"/>
              <a:t>basically two (2) broad  </a:t>
            </a:r>
            <a:r>
              <a:rPr altLang="en-US" sz="2400" lang="en-US"/>
              <a:t>types of sample designs based on </a:t>
            </a:r>
            <a:r>
              <a:rPr altLang="en-US" sz="2400" lang="en-US"/>
              <a:t>representation basis:</a:t>
            </a:r>
          </a:p>
          <a:p>
            <a:pPr eaLnBrk="1" hangingPunct="1" indent="0" latinLnBrk="1" lvl="0" marL="0">
              <a:buNone/>
            </a:pPr>
            <a:endParaRPr altLang="en-US" sz="2400" lang="en-US"/>
          </a:p>
          <a:p>
            <a:pPr eaLnBrk="1" hangingPunct="1" indent="0" latinLnBrk="1" lvl="0" marL="0"/>
            <a:r>
              <a:rPr altLang="en-US" b="1" sz="2400" lang="en-US"/>
              <a:t>Probability sampling: </a:t>
            </a:r>
            <a:r>
              <a:rPr altLang="en-US" sz="2400" lang="en-US"/>
              <a:t>this is </a:t>
            </a:r>
            <a:r>
              <a:rPr altLang="en-US" sz="2400" lang="en-US"/>
              <a:t>based on the concept of random </a:t>
            </a:r>
            <a:r>
              <a:rPr altLang="en-US" sz="2400" lang="en-US"/>
              <a:t>selection where each subject or object in the population has equal chance of being selected.</a:t>
            </a:r>
          </a:p>
          <a:p>
            <a:pPr eaLnBrk="1" hangingPunct="1" indent="0" latinLnBrk="1" lvl="0" marL="0">
              <a:buNone/>
            </a:pPr>
            <a:endParaRPr altLang="en-US" sz="2400" lang="en-US"/>
          </a:p>
          <a:p>
            <a:pPr eaLnBrk="1" hangingPunct="1" indent="0" latinLnBrk="1" lvl="0" marL="0"/>
            <a:r>
              <a:rPr altLang="en-US" b="1" sz="2400" lang="en-US"/>
              <a:t>N</a:t>
            </a:r>
            <a:r>
              <a:rPr altLang="en-US" b="1" sz="2400" lang="en-US"/>
              <a:t>on-probability sampling: </a:t>
            </a:r>
            <a:r>
              <a:rPr altLang="en-US" sz="2400" lang="en-US"/>
              <a:t>Is </a:t>
            </a:r>
            <a:r>
              <a:rPr altLang="en-US" sz="2400" lang="en-US"/>
              <a:t>‘non-random’ </a:t>
            </a:r>
            <a:r>
              <a:rPr altLang="en-US" sz="2400" lang="en-US"/>
              <a:t>in nature meaning not everybody has an equal chance of being selected.</a:t>
            </a:r>
            <a:r>
              <a:rPr altLang="en-US" sz="2400" lang="en-US"/>
              <a:t> In this type of sampling, items for the </a:t>
            </a:r>
            <a:r>
              <a:rPr altLang="en-US" sz="2400" lang="en-US"/>
              <a:t>sample are </a:t>
            </a:r>
            <a:r>
              <a:rPr altLang="en-US" sz="2400" lang="en-US"/>
              <a:t>selected deliberately by the </a:t>
            </a:r>
            <a:r>
              <a:rPr altLang="en-US" sz="2400" lang="en-US"/>
              <a:t>researcher- </a:t>
            </a:r>
            <a:r>
              <a:rPr altLang="en-US" sz="2400" lang="en-US"/>
              <a:t>his choice concerning the items remains </a:t>
            </a:r>
            <a:r>
              <a:rPr altLang="en-US" sz="2400" lang="en-US"/>
              <a:t>supreme.</a:t>
            </a:r>
          </a:p>
          <a:p>
            <a:pPr eaLnBrk="1" hangingPunct="1" indent="0" latinLnBrk="1" lvl="0" marL="0"/>
            <a:endParaRPr altLang="en-US" sz="2400" lang="en-US"/>
          </a:p>
          <a:p>
            <a:pPr eaLnBrk="1" hangingPunct="1" indent="0" latinLnBrk="1" lvl="0" marL="0">
              <a:buNone/>
            </a:pPr>
            <a:endParaRPr altLang="en-US" sz="1800"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112" name=""/>
        <p:cNvGrpSpPr/>
        <p:nvPr/>
      </p:nvGrpSpPr>
      <p:grpSpPr>
        <a:xfrm rot="0">
          <a:off x="0" y="0"/>
          <a:ext cx="0" cy="0"/>
          <a:chOff x="0" y="0"/>
          <a:chExt cx="0" cy="0"/>
        </a:xfrm>
      </p:grpSpPr>
      <p:sp>
        <p:nvSpPr>
          <p:cNvPr id="1048745" name=""/>
          <p:cNvSpPr/>
          <p:nvPr>
            <p:ph type="title" sz="full" idx="0"/>
          </p:nvPr>
        </p:nvSpPr>
        <p:spPr>
          <a:xfrm rot="0">
            <a:off x="2592387" y="360362"/>
            <a:ext cx="8912225" cy="5921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Types of</a:t>
            </a:r>
            <a:r>
              <a:rPr altLang="en-US" b="1" sz="3200" lang="en-US"/>
              <a:t> sampling designs</a:t>
            </a:r>
          </a:p>
        </p:txBody>
      </p:sp>
      <p:sp>
        <p:nvSpPr>
          <p:cNvPr id="1048746" name=""/>
          <p:cNvSpPr/>
          <p:nvPr>
            <p:ph sz="full" idx="1"/>
          </p:nvPr>
        </p:nvSpPr>
        <p:spPr>
          <a:xfrm rot="0">
            <a:off x="2589212" y="1081087"/>
            <a:ext cx="8915400" cy="556418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400" lang="en-US"/>
              <a:t>The following chart outlines sampling designs based on representation:</a:t>
            </a:r>
          </a:p>
          <a:p>
            <a:pPr eaLnBrk="1" hangingPunct="1" indent="0" latinLnBrk="1" lvl="0" marL="0">
              <a:buNone/>
            </a:pPr>
            <a:endParaRPr altLang="en-US" sz="1800" lang="en-US"/>
          </a:p>
          <a:p>
            <a:pPr eaLnBrk="1" hangingPunct="1" indent="0" latinLnBrk="1" lvl="0" marL="0">
              <a:buNone/>
            </a:pPr>
            <a:endParaRPr altLang="en-US" sz="1800" lang="en-US"/>
          </a:p>
          <a:p>
            <a:pPr eaLnBrk="1" hangingPunct="1" indent="0" latinLnBrk="1" lvl="0" marL="0"/>
            <a:endParaRPr altLang="en-US" sz="1800" lang="en-US"/>
          </a:p>
        </p:txBody>
      </p:sp>
      <p:graphicFrame>
        <p:nvGraphicFramePr>
          <p:cNvPr id="4194304" name=""/>
          <p:cNvGraphicFramePr>
            <a:graphicFrameLocks/>
          </p:cNvGraphicFramePr>
          <p:nvPr/>
        </p:nvGraphicFramePr>
        <p:xfrm rot="0">
          <a:off x="2805112" y="2265362"/>
          <a:ext cx="8128000" cy="2743200"/>
        </p:xfrm>
        <a:graphic>
          <a:graphicData uri="http://schemas.openxmlformats.org/drawingml/2006/table">
            <a:tbl>
              <a:tblPr/>
              <a:tblGrid>
                <a:gridCol w="3736975"/>
                <a:gridCol w="4391025"/>
              </a:tblGrid>
              <a:tr h="457200">
                <a:tc>
                  <a:txBody>
                    <a:bodyPr/>
                    <a:p>
                      <a:pPr algn="l" eaLnBrk="1" hangingPunct="1" latinLnBrk="1" lvl="0"/>
                      <a:r>
                        <a:rPr altLang="en-US" b="1" sz="2400" lang="en-US">
                          <a:solidFill>
                            <a:srgbClr val="FFFFFF"/>
                          </a:solidFill>
                          <a:latin typeface="Century Gothic" pitchFamily="34" charset="0"/>
                        </a:rPr>
                        <a:t>Probability designs</a:t>
                      </a:r>
                    </a:p>
                  </a:txBody>
                  <a:tcPr marL="91440" marR="91440" marT="45720" marB="4572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l" eaLnBrk="1" hangingPunct="1" latinLnBrk="1" lvl="0"/>
                      <a:r>
                        <a:rPr altLang="en-US" b="1" sz="2400" lang="en-US">
                          <a:solidFill>
                            <a:srgbClr val="FFFFFF"/>
                          </a:solidFill>
                          <a:latin typeface="Century Gothic" pitchFamily="34" charset="0"/>
                        </a:rPr>
                        <a:t>Non-probability designs</a:t>
                      </a:r>
                    </a:p>
                  </a:txBody>
                  <a:tcPr marL="91440" marR="91440" marT="45720" marB="45720"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2286000">
                <a:tc>
                  <a:txBody>
                    <a:bodyPr/>
                    <a:p>
                      <a:pPr algn="l" eaLnBrk="1" hangingPunct="1" indent="-285750" latinLnBrk="1" lvl="0" marL="285750">
                        <a:buFont typeface="Wingdings" pitchFamily="2" charset="2"/>
                        <a:buChar char="§"/>
                      </a:pPr>
                      <a:r>
                        <a:rPr altLang="en-US" b="0" sz="2400" lang="en-US">
                          <a:solidFill>
                            <a:srgbClr val="000000"/>
                          </a:solidFill>
                          <a:latin typeface="Century Gothic" pitchFamily="34" charset="0"/>
                        </a:rPr>
                        <a:t>Simple random</a:t>
                      </a:r>
                    </a:p>
                    <a:p>
                      <a:pPr algn="l" eaLnBrk="1" hangingPunct="1" indent="-285750" latinLnBrk="1" lvl="0" marL="285750">
                        <a:buFont typeface="Wingdings" pitchFamily="2" charset="2"/>
                        <a:buChar char="§"/>
                      </a:pPr>
                      <a:r>
                        <a:rPr altLang="en-US" b="0" sz="2400" lang="en-US">
                          <a:solidFill>
                            <a:srgbClr val="000000"/>
                          </a:solidFill>
                          <a:latin typeface="Century Gothic" pitchFamily="34" charset="0"/>
                        </a:rPr>
                        <a:t>Systematic </a:t>
                      </a:r>
                    </a:p>
                    <a:p>
                      <a:pPr algn="l" eaLnBrk="1" hangingPunct="1" indent="-285750" latinLnBrk="1" lvl="0" marL="285750">
                        <a:buFont typeface="Wingdings" pitchFamily="2" charset="2"/>
                        <a:buChar char="§"/>
                      </a:pPr>
                      <a:r>
                        <a:rPr altLang="en-US" b="0" sz="2400" lang="en-US">
                          <a:solidFill>
                            <a:srgbClr val="000000"/>
                          </a:solidFill>
                          <a:latin typeface="Century Gothic" pitchFamily="34" charset="0"/>
                        </a:rPr>
                        <a:t>Stratified</a:t>
                      </a:r>
                    </a:p>
                    <a:p>
                      <a:pPr algn="l" eaLnBrk="1" hangingPunct="1" indent="-285750" latinLnBrk="1" lvl="0" marL="285750">
                        <a:buFont typeface="Wingdings" pitchFamily="2" charset="2"/>
                        <a:buChar char="§"/>
                      </a:pPr>
                      <a:r>
                        <a:rPr altLang="en-US" b="0" sz="2400" lang="en-US">
                          <a:solidFill>
                            <a:srgbClr val="000000"/>
                          </a:solidFill>
                          <a:latin typeface="Century Gothic" pitchFamily="34" charset="0"/>
                        </a:rPr>
                        <a:t>Cluster </a:t>
                      </a:r>
                    </a:p>
                    <a:p>
                      <a:pPr algn="l" eaLnBrk="1" hangingPunct="1" indent="-285750" latinLnBrk="1" lvl="0" marL="285750">
                        <a:buFont typeface="Wingdings" pitchFamily="2" charset="2"/>
                        <a:buChar char="§"/>
                      </a:pPr>
                      <a:r>
                        <a:rPr altLang="en-US" b="0" sz="2400" lang="en-US">
                          <a:solidFill>
                            <a:srgbClr val="000000"/>
                          </a:solidFill>
                          <a:latin typeface="Century Gothic" pitchFamily="34" charset="0"/>
                        </a:rPr>
                        <a:t>Multistage </a:t>
                      </a:r>
                    </a:p>
                    <a:p>
                      <a:pPr algn="l" eaLnBrk="1" hangingPunct="1" indent="-285750" latinLnBrk="1" lvl="0" marL="285750">
                        <a:buFont typeface="Wingdings" pitchFamily="2" charset="2"/>
                        <a:buChar char="§"/>
                      </a:pPr>
                      <a:endParaRPr altLang="en-US" sz="2400" lang="en-US">
                        <a:solidFill>
                          <a:srgbClr val="000000"/>
                        </a:solidFill>
                        <a:latin typeface="Century Gothic" pitchFamily="34" charset="0"/>
                      </a:endParaRPr>
                    </a:p>
                  </a:txBody>
                  <a:tcPr marL="91440" marR="91440" marT="45720" marB="4572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CECECE"/>
                    </a:solidFill>
                  </a:tcPr>
                </a:tc>
                <a:tc>
                  <a:txBody>
                    <a:bodyPr/>
                    <a:p>
                      <a:pPr algn="l" eaLnBrk="1" hangingPunct="1" indent="-342900" latinLnBrk="1" lvl="0" marL="342900">
                        <a:buFont typeface="Wingdings" pitchFamily="2" charset="2"/>
                        <a:buChar char="§"/>
                      </a:pPr>
                      <a:r>
                        <a:rPr altLang="en-US" b="0" sz="2400" lang="en-US">
                          <a:solidFill>
                            <a:srgbClr val="000000"/>
                          </a:solidFill>
                          <a:latin typeface="Century Gothic" pitchFamily="34" charset="0"/>
                        </a:rPr>
                        <a:t>Haphazard or convenience sampling</a:t>
                      </a:r>
                    </a:p>
                    <a:p>
                      <a:pPr algn="l" eaLnBrk="1" hangingPunct="1" indent="-342900" latinLnBrk="1" lvl="0" marL="342900">
                        <a:buFont typeface="Wingdings" pitchFamily="2" charset="2"/>
                        <a:buChar char="§"/>
                      </a:pPr>
                      <a:r>
                        <a:rPr altLang="en-US" b="0" sz="2400" lang="en-US">
                          <a:solidFill>
                            <a:srgbClr val="000000"/>
                          </a:solidFill>
                          <a:latin typeface="Century Gothic" pitchFamily="34" charset="0"/>
                        </a:rPr>
                        <a:t>Purposive sampling</a:t>
                      </a:r>
                    </a:p>
                    <a:p>
                      <a:pPr algn="l" eaLnBrk="1" hangingPunct="1" indent="-342900" latinLnBrk="1" lvl="0" marL="342900">
                        <a:buFont typeface="Wingdings" pitchFamily="2" charset="2"/>
                        <a:buChar char="§"/>
                      </a:pPr>
                      <a:r>
                        <a:rPr altLang="en-US" b="0" sz="2400" lang="en-US">
                          <a:solidFill>
                            <a:srgbClr val="000000"/>
                          </a:solidFill>
                          <a:latin typeface="Century Gothic" pitchFamily="34" charset="0"/>
                        </a:rPr>
                        <a:t>Sequential sampling</a:t>
                      </a:r>
                    </a:p>
                    <a:p>
                      <a:pPr algn="l" eaLnBrk="1" hangingPunct="1" indent="-342900" latinLnBrk="1" lvl="0" marL="342900">
                        <a:buFont typeface="Wingdings" pitchFamily="2" charset="2"/>
                        <a:buChar char="§"/>
                      </a:pPr>
                      <a:r>
                        <a:rPr altLang="en-US" b="0" sz="2400" lang="en-US">
                          <a:solidFill>
                            <a:srgbClr val="000000"/>
                          </a:solidFill>
                          <a:latin typeface="Century Gothic" pitchFamily="34" charset="0"/>
                        </a:rPr>
                        <a:t>Snowball sampling</a:t>
                      </a:r>
                    </a:p>
                    <a:p>
                      <a:pPr algn="l" eaLnBrk="1" hangingPunct="1" indent="-342900" latinLnBrk="1" lvl="0" marL="342900">
                        <a:buFont typeface="Wingdings" pitchFamily="2" charset="2"/>
                        <a:buNone/>
                      </a:pPr>
                      <a:endParaRPr altLang="en-US" sz="2400" lang="en-US">
                        <a:solidFill>
                          <a:srgbClr val="000000"/>
                        </a:solidFill>
                        <a:latin typeface="Century Gothic" pitchFamily="34" charset="0"/>
                      </a:endParaRPr>
                    </a:p>
                  </a:txBody>
                  <a:tcPr marL="91440" marR="91440" marT="45720" marB="45720"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CECECE"/>
                    </a:solidFill>
                  </a:tcPr>
                </a:tc>
              </a:tr>
            </a:tbl>
          </a:graphicData>
        </a:graphic>
      </p:graphicFrame>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114" name=""/>
        <p:cNvGrpSpPr/>
        <p:nvPr/>
      </p:nvGrpSpPr>
      <p:grpSpPr>
        <a:xfrm rot="0">
          <a:off x="0" y="0"/>
          <a:ext cx="0" cy="0"/>
          <a:chOff x="0" y="0"/>
          <a:chExt cx="0" cy="0"/>
        </a:xfrm>
      </p:grpSpPr>
      <p:sp>
        <p:nvSpPr>
          <p:cNvPr id="1048757" name=""/>
          <p:cNvSpPr/>
          <p:nvPr>
            <p:ph type="title" sz="full" idx="0"/>
          </p:nvPr>
        </p:nvSpPr>
        <p:spPr>
          <a:xfrm rot="0">
            <a:off x="2151062" y="373062"/>
            <a:ext cx="9582150" cy="5667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Probability sampling</a:t>
            </a:r>
          </a:p>
        </p:txBody>
      </p:sp>
      <p:sp>
        <p:nvSpPr>
          <p:cNvPr id="1048758" name=""/>
          <p:cNvSpPr/>
          <p:nvPr>
            <p:ph sz="full" idx="1"/>
          </p:nvPr>
        </p:nvSpPr>
        <p:spPr>
          <a:xfrm rot="0">
            <a:off x="2151062" y="1327150"/>
            <a:ext cx="9671050" cy="52673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sz="2400" lang="en-US"/>
              <a:t>Simple random sampling</a:t>
            </a:r>
          </a:p>
          <a:p>
            <a:pPr eaLnBrk="1" hangingPunct="1" indent="0" latinLnBrk="1" lvl="0" marL="0"/>
            <a:r>
              <a:rPr altLang="en-US" sz="2400" lang="en-GB"/>
              <a:t>Is the </a:t>
            </a:r>
            <a:r>
              <a:rPr altLang="en-US" sz="2400" lang="en-GB"/>
              <a:t>best-known form of probability </a:t>
            </a:r>
            <a:r>
              <a:rPr altLang="en-US" sz="2400" lang="en-GB"/>
              <a:t>sampling.</a:t>
            </a:r>
          </a:p>
          <a:p>
            <a:pPr eaLnBrk="1" hangingPunct="1" indent="0" latinLnBrk="1" lvl="0" marL="0"/>
            <a:r>
              <a:rPr altLang="en-US" sz="2400" lang="en-GB"/>
              <a:t>Each </a:t>
            </a:r>
            <a:r>
              <a:rPr altLang="en-US" sz="2400" lang="en-GB"/>
              <a:t>member of the </a:t>
            </a:r>
            <a:r>
              <a:rPr altLang="en-US" sz="2400" lang="en-GB"/>
              <a:t>study population has </a:t>
            </a:r>
            <a:r>
              <a:rPr altLang="en-US" sz="2400" lang="en-GB"/>
              <a:t>an equal chance of being selected in the sample. </a:t>
            </a:r>
          </a:p>
          <a:p>
            <a:pPr eaLnBrk="1" hangingPunct="1" indent="0" latinLnBrk="1" lvl="0" marL="0"/>
            <a:r>
              <a:rPr altLang="en-US" sz="2400" lang="en-GB"/>
              <a:t>The </a:t>
            </a:r>
            <a:r>
              <a:rPr altLang="en-US" sz="2400" lang="en-GB"/>
              <a:t>procedure is to assign a number to each potential respondent or sampling unit. Numbers are then chosen at random by a process that does not tend to favour certain numbers or patterns of numbers. </a:t>
            </a:r>
          </a:p>
          <a:p>
            <a:pPr eaLnBrk="1" hangingPunct="1" indent="0" latinLnBrk="1" lvl="0" marL="0"/>
            <a:r>
              <a:rPr altLang="en-US" sz="2400" lang="en-US"/>
              <a:t>The limitation of simple random sampling </a:t>
            </a:r>
            <a:r>
              <a:rPr altLang="en-US" sz="2400" lang="en-US"/>
              <a:t>is </a:t>
            </a:r>
            <a:r>
              <a:rPr altLang="en-US" sz="2400" lang="en-US"/>
              <a:t>that it does not ensure equal distribution of proportions of certain characteristics in the sample to be the same as those in the whole study </a:t>
            </a:r>
            <a:r>
              <a:rPr altLang="en-US" sz="2400" lang="en-US"/>
              <a:t>population.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759" name=""/>
          <p:cNvSpPr/>
          <p:nvPr>
            <p:ph type="title" sz="full" idx="0"/>
          </p:nvPr>
        </p:nvSpPr>
        <p:spPr>
          <a:xfrm rot="0">
            <a:off x="2592387" y="623887"/>
            <a:ext cx="8912225" cy="7540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Systematic random sampling</a:t>
            </a:r>
          </a:p>
        </p:txBody>
      </p:sp>
      <p:sp>
        <p:nvSpPr>
          <p:cNvPr id="1048760" name=""/>
          <p:cNvSpPr/>
          <p:nvPr>
            <p:ph sz="full" idx="1"/>
          </p:nvPr>
        </p:nvSpPr>
        <p:spPr>
          <a:xfrm rot="0">
            <a:off x="2589212" y="1377950"/>
            <a:ext cx="8915400" cy="51895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GB"/>
              <a:t>A systematic sample assumes that the sampling frame, or study population is randomly distributed, therefore the researcher can systematically choose sample members by selecting them from a list at a fixed interval (every </a:t>
            </a:r>
            <a:r>
              <a:rPr altLang="en-US" sz="2200" i="1" lang="en-GB"/>
              <a:t>n</a:t>
            </a:r>
            <a:r>
              <a:rPr altLang="en-US" baseline="30000" sz="2200" i="1" lang="en-GB"/>
              <a:t>th</a:t>
            </a:r>
            <a:r>
              <a:rPr altLang="en-US" sz="2200" lang="en-US"/>
              <a:t>). </a:t>
            </a:r>
          </a:p>
          <a:p>
            <a:pPr eaLnBrk="1" hangingPunct="1" latinLnBrk="1" lvl="0"/>
            <a:r>
              <a:rPr altLang="en-US" sz="2200" lang="en-GB"/>
              <a:t>Example: If one requires a sample </a:t>
            </a:r>
            <a:r>
              <a:rPr altLang="en-US" sz="2200" i="1" lang="en-GB"/>
              <a:t>n</a:t>
            </a:r>
            <a:r>
              <a:rPr altLang="en-US" sz="2200" lang="en-GB"/>
              <a:t>, from an estimated population N, then the sampling fraction (interval) would be </a:t>
            </a:r>
            <a:r>
              <a:rPr altLang="en-US" sz="2200" i="1" lang="en-GB"/>
              <a:t>n/N.</a:t>
            </a:r>
            <a:r>
              <a:rPr altLang="en-US" sz="2200" lang="en-GB"/>
              <a:t> </a:t>
            </a:r>
          </a:p>
          <a:p>
            <a:pPr eaLnBrk="1" hangingPunct="1" latinLnBrk="1" lvl="0"/>
            <a:r>
              <a:rPr altLang="en-US" sz="2200" lang="en-GB"/>
              <a:t>The starting point must be chosen at random (n= 200 and N of 4000). Therefore sampling fraction is 200/4000; i.e. 1/20; hence, every 20</a:t>
            </a:r>
            <a:r>
              <a:rPr altLang="en-US" baseline="30000" sz="2200" lang="en-GB"/>
              <a:t>th</a:t>
            </a:r>
            <a:r>
              <a:rPr altLang="en-US" sz="2200" lang="en-US"/>
              <a:t> person would be included in the sample.</a:t>
            </a:r>
          </a:p>
          <a:p>
            <a:pPr eaLnBrk="1" hangingPunct="1" latinLnBrk="1" lvl="0"/>
            <a:r>
              <a:rPr altLang="en-US" sz="2200" lang="en-US"/>
              <a:t>Ideally, a number is randomly selected to tell us where to start selecting study unit from the list</a:t>
            </a:r>
            <a:r>
              <a:rPr altLang="en-US" b="1" sz="2200" lang="en-US"/>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761" name=""/>
          <p:cNvSpPr/>
          <p:nvPr>
            <p:ph type="title" sz="full" idx="0"/>
          </p:nvPr>
        </p:nvSpPr>
        <p:spPr>
          <a:xfrm rot="0">
            <a:off x="2138362" y="334962"/>
            <a:ext cx="9366250" cy="773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Stratified sampling</a:t>
            </a:r>
          </a:p>
        </p:txBody>
      </p:sp>
      <p:sp>
        <p:nvSpPr>
          <p:cNvPr id="1048762" name=""/>
          <p:cNvSpPr/>
          <p:nvPr>
            <p:ph sz="full" idx="1"/>
          </p:nvPr>
        </p:nvSpPr>
        <p:spPr>
          <a:xfrm rot="0">
            <a:off x="2138362" y="1312862"/>
            <a:ext cx="9478962" cy="50879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In order to ensure that the sample is representative with specific characteristics (gender, urban, rural or age groups), then the sampling frame must be divided into groups, known as </a:t>
            </a:r>
            <a:r>
              <a:rPr altLang="en-US" b="1" sz="2200" lang="en-US"/>
              <a:t>strata, </a:t>
            </a:r>
            <a:r>
              <a:rPr altLang="en-US" sz="2200" lang="en-US"/>
              <a:t>based on those characteristics. </a:t>
            </a:r>
          </a:p>
          <a:p>
            <a:pPr eaLnBrk="1" hangingPunct="1" latinLnBrk="1" lvl="0"/>
            <a:r>
              <a:rPr altLang="en-US" sz="2200" lang="en-US"/>
              <a:t>Therefore </a:t>
            </a:r>
            <a:r>
              <a:rPr altLang="en-US" sz="2200" lang="en-US"/>
              <a:t>systematic samples of a predetermined size will then have to be obtained from each </a:t>
            </a:r>
            <a:r>
              <a:rPr altLang="en-US" sz="2200" lang="en-US"/>
              <a:t>stratum. </a:t>
            </a:r>
            <a:r>
              <a:rPr altLang="en-US" sz="2200" lang="en-US"/>
              <a:t>This is called </a:t>
            </a:r>
            <a:r>
              <a:rPr altLang="en-US" b="1" sz="2200" lang="en-US"/>
              <a:t>stratified sampling. </a:t>
            </a:r>
          </a:p>
          <a:p>
            <a:pPr eaLnBrk="1" hangingPunct="1" latinLnBrk="1" lvl="0"/>
            <a:r>
              <a:rPr altLang="en-US" sz="2200" lang="en-US"/>
              <a:t>However</a:t>
            </a:r>
            <a:r>
              <a:rPr altLang="en-US" sz="2200" lang="en-US"/>
              <a:t>, stratified sampling is only possible when we know what proportion of the study population belongs to each </a:t>
            </a:r>
            <a:r>
              <a:rPr altLang="en-US" sz="2200" lang="en-US"/>
              <a:t>strata </a:t>
            </a:r>
            <a:r>
              <a:rPr altLang="en-US" sz="2200" lang="en-US"/>
              <a:t>we are interested in</a:t>
            </a:r>
            <a:r>
              <a:rPr altLang="en-US" sz="2200" lang="en-US"/>
              <a:t>.</a:t>
            </a:r>
          </a:p>
          <a:p>
            <a:pPr eaLnBrk="1" hangingPunct="1" latinLnBrk="1" lvl="0"/>
            <a:r>
              <a:rPr altLang="en-US" sz="2200" lang="en-US"/>
              <a:t>Stratified sampling is suitable for a study population that </a:t>
            </a:r>
            <a:r>
              <a:rPr altLang="en-US" sz="2200" lang="en-US"/>
              <a:t>does not constitute </a:t>
            </a:r>
            <a:r>
              <a:rPr altLang="en-US" sz="2200" lang="en-US"/>
              <a:t>a homogeneous group. </a:t>
            </a:r>
          </a:p>
          <a:p>
            <a:pPr eaLnBrk="1" hangingPunct="1" latinLnBrk="1" lvl="0">
              <a:buNone/>
            </a:pPr>
            <a:endParaRPr altLang="en-US" sz="240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763" name=""/>
          <p:cNvSpPr/>
          <p:nvPr>
            <p:ph type="title" sz="full" idx="0"/>
          </p:nvPr>
        </p:nvSpPr>
        <p:spPr>
          <a:xfrm rot="0">
            <a:off x="2592387" y="623887"/>
            <a:ext cx="8912225" cy="7540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Cluster sampling</a:t>
            </a:r>
            <a:br/>
            <a:endParaRPr altLang="en-US" sz="3200" lang="en-US"/>
          </a:p>
        </p:txBody>
      </p:sp>
      <p:sp>
        <p:nvSpPr>
          <p:cNvPr id="1048764" name=""/>
          <p:cNvSpPr/>
          <p:nvPr>
            <p:ph sz="full" idx="1"/>
          </p:nvPr>
        </p:nvSpPr>
        <p:spPr>
          <a:xfrm rot="0">
            <a:off x="2589212" y="1377950"/>
            <a:ext cx="8915400" cy="51133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If the total area of interest happens to be a large one, a convenient way in which a sample can be selected is to divide the area into a number of smaller non-overlapping areas and then to randomly select a number of these smaller areas (usually called clusters), with the ultimate sample consisting of all (or samples of) units in these small areas or clusters.</a:t>
            </a:r>
          </a:p>
          <a:p>
            <a:pPr eaLnBrk="1" hangingPunct="1" latinLnBrk="1" lvl="0"/>
            <a:r>
              <a:rPr altLang="en-US" sz="2200" lang="en-US"/>
              <a:t>Example: Assume that there are 10000 bottles of soda in the store at a given point of time, stored in 400 cases of 25 each, and we want to know the number of bottles with any abnormalities in terms of volume. Using cluster sampling, one would consider the 400 cases as clusters and randomly select ‘</a:t>
            </a:r>
            <a:r>
              <a:rPr altLang="en-US" sz="2200" i="1" lang="en-US"/>
              <a:t>n</a:t>
            </a:r>
            <a:r>
              <a:rPr altLang="en-US" sz="2200" lang="en-US"/>
              <a:t>’ cases and examine all the bottles of soda in each randomly selected case.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84" name=""/>
          <p:cNvSpPr/>
          <p:nvPr>
            <p:ph type="title" sz="full" idx="0"/>
          </p:nvPr>
        </p:nvSpPr>
        <p:spPr>
          <a:xfrm rot="0">
            <a:off x="2592387" y="623887"/>
            <a:ext cx="8912225" cy="6381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OVERVIEW</a:t>
            </a:r>
          </a:p>
        </p:txBody>
      </p:sp>
      <p:sp>
        <p:nvSpPr>
          <p:cNvPr id="1048685" name=""/>
          <p:cNvSpPr/>
          <p:nvPr>
            <p:ph sz="full" idx="1"/>
          </p:nvPr>
        </p:nvSpPr>
        <p:spPr>
          <a:xfrm rot="0">
            <a:off x="2589212" y="1262062"/>
            <a:ext cx="8924925" cy="52546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sz="2000" lang="en-US"/>
              <a:t>Definitions:</a:t>
            </a:r>
          </a:p>
          <a:p>
            <a:pPr eaLnBrk="1" hangingPunct="1" indent="0" latinLnBrk="1" lvl="0" marL="0"/>
            <a:r>
              <a:rPr altLang="en-US" sz="2000" lang="en-US"/>
              <a:t>Research is a quest for knowledge through </a:t>
            </a:r>
            <a:r>
              <a:rPr altLang="en-US" b="1" sz="2000" lang="en-US"/>
              <a:t>diligent search </a:t>
            </a:r>
            <a:r>
              <a:rPr altLang="en-US" sz="2000" lang="en-US"/>
              <a:t>or investigation or experimentation aimed at the discovery and interpretation of new knowledge.</a:t>
            </a:r>
          </a:p>
          <a:p>
            <a:pPr eaLnBrk="1" hangingPunct="1" indent="0" latinLnBrk="1" lvl="0" marL="0"/>
            <a:r>
              <a:rPr altLang="en-US" sz="2000" lang="en-US"/>
              <a:t>Research is an investigation </a:t>
            </a:r>
            <a:r>
              <a:rPr altLang="en-US" sz="2000" lang="en-US"/>
              <a:t>using </a:t>
            </a:r>
            <a:r>
              <a:rPr altLang="en-US" b="1" sz="2000" lang="en-US"/>
              <a:t>scientific procedures</a:t>
            </a:r>
            <a:r>
              <a:rPr altLang="en-US" sz="2000" lang="en-US"/>
              <a:t>, by searching again and </a:t>
            </a:r>
            <a:r>
              <a:rPr altLang="en-US" sz="2000" lang="en-US"/>
              <a:t>again. It is the </a:t>
            </a:r>
            <a:r>
              <a:rPr altLang="en-US" sz="2000" lang="en-US"/>
              <a:t>continual </a:t>
            </a:r>
            <a:r>
              <a:rPr altLang="en-US" sz="2000" lang="en-US"/>
              <a:t>search </a:t>
            </a:r>
            <a:r>
              <a:rPr altLang="en-US" sz="2000" lang="en-US"/>
              <a:t>for knowledge </a:t>
            </a:r>
            <a:r>
              <a:rPr altLang="en-US" sz="2000" lang="en-US"/>
              <a:t>and truth </a:t>
            </a:r>
            <a:r>
              <a:rPr altLang="en-US" sz="2000" lang="en-US"/>
              <a:t>using the </a:t>
            </a:r>
            <a:r>
              <a:rPr altLang="en-US" b="1" sz="2000" lang="en-US"/>
              <a:t>scientific method</a:t>
            </a:r>
            <a:r>
              <a:rPr altLang="en-US" sz="2000" lang="en-US"/>
              <a:t>. </a:t>
            </a:r>
          </a:p>
          <a:p>
            <a:pPr eaLnBrk="1" hangingPunct="1" indent="0" latinLnBrk="1" lvl="0" marL="0"/>
            <a:r>
              <a:rPr altLang="en-US" b="1" sz="2000" lang="en-US"/>
              <a:t>Scientific method:</a:t>
            </a:r>
            <a:r>
              <a:rPr altLang="en-US" sz="2000" lang="en-US"/>
              <a:t> Is </a:t>
            </a:r>
            <a:r>
              <a:rPr altLang="en-US" sz="2000" lang="en-US"/>
              <a:t>a systematic body of procedures and techniques applied in carrying out </a:t>
            </a:r>
            <a:r>
              <a:rPr altLang="en-US" sz="2000" lang="en-US"/>
              <a:t>an investigation </a:t>
            </a:r>
            <a:r>
              <a:rPr altLang="en-US" sz="2000" lang="en-US"/>
              <a:t>or experimentation targeted at obtaining new knowledge</a:t>
            </a:r>
            <a:r>
              <a:rPr altLang="en-US" sz="2000" lang="en-US"/>
              <a:t>.</a:t>
            </a:r>
          </a:p>
          <a:p>
            <a:pPr eaLnBrk="1" hangingPunct="1" indent="0" latinLnBrk="1" lvl="0" marL="0"/>
            <a:r>
              <a:rPr altLang="ja-JP" sz="2000" lang="en-US">
                <a:ea typeface="ＭＳ Ｐゴシック" pitchFamily="34" charset="-128"/>
              </a:rPr>
              <a:t>The scientific method is firmly based on the empirical approach. The </a:t>
            </a:r>
            <a:r>
              <a:rPr altLang="ja-JP" b="1" sz="2000" i="1" lang="en-US">
                <a:solidFill>
                  <a:schemeClr val="dk1"/>
                </a:solidFill>
                <a:ea typeface="ＭＳ Ｐゴシック" pitchFamily="34" charset="-128"/>
              </a:rPr>
              <a:t>empirical approach </a:t>
            </a:r>
            <a:r>
              <a:rPr altLang="ja-JP" sz="2000" lang="en-US">
                <a:ea typeface="ＭＳ Ｐゴシック" pitchFamily="34" charset="-128"/>
              </a:rPr>
              <a:t>is an evidence-based approach that relies on direct observation and experimentation in the acquisition of new </a:t>
            </a:r>
            <a:r>
              <a:rPr altLang="ja-JP" sz="2000" lang="en-US">
                <a:ea typeface="ＭＳ Ｐゴシック" pitchFamily="34" charset="-128"/>
              </a:rPr>
              <a:t>knowledge. </a:t>
            </a: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18" name=""/>
        <p:cNvGrpSpPr/>
        <p:nvPr/>
      </p:nvGrpSpPr>
      <p:grpSpPr>
        <a:xfrm rot="0">
          <a:off x="0" y="0"/>
          <a:ext cx="0" cy="0"/>
          <a:chOff x="0" y="0"/>
          <a:chExt cx="0" cy="0"/>
        </a:xfrm>
      </p:grpSpPr>
      <p:sp>
        <p:nvSpPr>
          <p:cNvPr id="1048765" name=""/>
          <p:cNvSpPr/>
          <p:nvPr>
            <p:ph type="title" sz="full" idx="0"/>
          </p:nvPr>
        </p:nvSpPr>
        <p:spPr>
          <a:xfrm rot="0">
            <a:off x="2073275" y="623887"/>
            <a:ext cx="9431338" cy="703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Multi-stage sampling</a:t>
            </a:r>
          </a:p>
        </p:txBody>
      </p:sp>
      <p:sp>
        <p:nvSpPr>
          <p:cNvPr id="1048766" name=""/>
          <p:cNvSpPr/>
          <p:nvPr>
            <p:ph sz="full" idx="1"/>
          </p:nvPr>
        </p:nvSpPr>
        <p:spPr>
          <a:xfrm rot="0">
            <a:off x="1816100" y="1196975"/>
            <a:ext cx="9688512" cy="53705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In very large and diverse populations, sampling may be done in two or more stages. This is often the case in community-based studies, in which people to be interviewed are from different villages and the villages have to be chosen from different areas.</a:t>
            </a:r>
          </a:p>
          <a:p>
            <a:pPr eaLnBrk="1" hangingPunct="1" latinLnBrk="1" lvl="0"/>
            <a:r>
              <a:rPr altLang="en-US" sz="2200" lang="en-US"/>
              <a:t>Example: Suppose we want to investigate the performance in national examinations of high schools in Kenya and we want to take a sample of few schools for this purpose. The first stage is to select large primary sampling units such as counties in the country. Then we may randomly select certain counties and interview all high schools in the chosen counties. </a:t>
            </a:r>
          </a:p>
          <a:p>
            <a:pPr eaLnBrk="1" hangingPunct="1" latinLnBrk="1" lvl="0"/>
            <a:r>
              <a:rPr altLang="en-US" sz="2200" lang="en-US"/>
              <a:t>The above example would represent a two-stage sampling design</a:t>
            </a:r>
            <a:r>
              <a:rPr altLang="en-US" sz="2400" lang="en-US"/>
              <a:t>.</a:t>
            </a:r>
          </a:p>
          <a:p>
            <a:pPr eaLnBrk="1" hangingPunct="1" latinLnBrk="1" lvl="0"/>
            <a:r>
              <a:rPr altLang="en-US" sz="2200" lang="en-US"/>
              <a:t>Ordinarily multi-stage sampling is applied in big inquires extending to a large geographical area like an entire country. </a:t>
            </a: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19" name=""/>
        <p:cNvGrpSpPr/>
        <p:nvPr/>
      </p:nvGrpSpPr>
      <p:grpSpPr>
        <a:xfrm rot="0">
          <a:off x="0" y="0"/>
          <a:ext cx="0" cy="0"/>
          <a:chOff x="0" y="0"/>
          <a:chExt cx="0" cy="0"/>
        </a:xfrm>
      </p:grpSpPr>
      <p:sp>
        <p:nvSpPr>
          <p:cNvPr id="1048767" name=""/>
          <p:cNvSpPr/>
          <p:nvPr>
            <p:ph type="title" sz="full" idx="0"/>
          </p:nvPr>
        </p:nvSpPr>
        <p:spPr>
          <a:xfrm rot="0">
            <a:off x="1763712" y="623887"/>
            <a:ext cx="10020300" cy="7540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Non-probability sampling</a:t>
            </a:r>
          </a:p>
        </p:txBody>
      </p:sp>
      <p:sp>
        <p:nvSpPr>
          <p:cNvPr id="1048768" name=""/>
          <p:cNvSpPr/>
          <p:nvPr>
            <p:ph sz="full" idx="1"/>
          </p:nvPr>
        </p:nvSpPr>
        <p:spPr>
          <a:xfrm rot="0">
            <a:off x="1763712" y="1377950"/>
            <a:ext cx="10188575" cy="51387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lang="en-US"/>
              <a:t>Convenience sampling</a:t>
            </a:r>
          </a:p>
          <a:p>
            <a:pPr eaLnBrk="1" hangingPunct="1" indent="0" latinLnBrk="1" lvl="0" marL="0"/>
            <a:r>
              <a:rPr altLang="en-US" sz="2400" lang="en-US"/>
              <a:t>This</a:t>
            </a:r>
            <a:r>
              <a:rPr altLang="en-US" b="1" sz="2400" lang="en-US"/>
              <a:t> </a:t>
            </a:r>
            <a:r>
              <a:rPr altLang="en-US" sz="2400" lang="en-US"/>
              <a:t>is a method of sampling which uses study units which are readily </a:t>
            </a:r>
            <a:r>
              <a:rPr altLang="en-US" sz="2400" lang="en-US"/>
              <a:t>available and convenient for the researcher. </a:t>
            </a:r>
          </a:p>
          <a:p>
            <a:pPr eaLnBrk="1" hangingPunct="1" indent="0" latinLnBrk="1" lvl="0" marL="0"/>
            <a:r>
              <a:rPr altLang="en-US" sz="2400" lang="en-US"/>
              <a:t>The problem: it is unrepresentative </a:t>
            </a:r>
            <a:r>
              <a:rPr altLang="en-US" sz="2400" lang="en-US"/>
              <a:t>of the study population. The results from this method cannot guarantee a strong statement of generalization to any particular population. </a:t>
            </a:r>
          </a:p>
          <a:p>
            <a:pPr eaLnBrk="1" hangingPunct="1" indent="0" latinLnBrk="1" lvl="0" marL="0"/>
            <a:r>
              <a:rPr altLang="en-US" sz="2400" lang="en-US"/>
              <a:t>Example</a:t>
            </a:r>
            <a:r>
              <a:rPr altLang="en-US" sz="2400" lang="en-US"/>
              <a:t>: If we want to study the attitude of prenatal mothers attending MCH/FP clinic towards </a:t>
            </a:r>
            <a:r>
              <a:rPr altLang="en-US" sz="2400" lang="en-US"/>
              <a:t>VCT, </a:t>
            </a:r>
            <a:r>
              <a:rPr altLang="en-US" sz="2400" lang="en-US"/>
              <a:t>we will decide to interview all the prenatal mothers who visit the clinic </a:t>
            </a:r>
            <a:r>
              <a:rPr altLang="en-US" sz="2400" lang="en-US"/>
              <a:t>on </a:t>
            </a:r>
            <a:r>
              <a:rPr altLang="en-US" sz="2400" lang="en-US"/>
              <a:t>a particular day. This is a more convenient sample than going into the community to take a sample of prenatal mothers.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769" name=""/>
          <p:cNvSpPr/>
          <p:nvPr>
            <p:ph type="title" sz="full" idx="0"/>
          </p:nvPr>
        </p:nvSpPr>
        <p:spPr>
          <a:xfrm rot="0">
            <a:off x="1970087" y="193675"/>
            <a:ext cx="9534525" cy="5921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Purposeful sampling </a:t>
            </a:r>
            <a:br/>
            <a:endParaRPr altLang="en-US" sz="3200" lang="en-US"/>
          </a:p>
        </p:txBody>
      </p:sp>
      <p:sp>
        <p:nvSpPr>
          <p:cNvPr id="1048770" name=""/>
          <p:cNvSpPr/>
          <p:nvPr>
            <p:ph sz="full" idx="1"/>
          </p:nvPr>
        </p:nvSpPr>
        <p:spPr>
          <a:xfrm rot="0">
            <a:off x="1970087" y="785812"/>
            <a:ext cx="9736138" cy="573087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This is a method of sampling which involves “handpicking” of subjects. It is also called judgmental sampling. </a:t>
            </a:r>
          </a:p>
          <a:p>
            <a:pPr eaLnBrk="1" hangingPunct="1" latinLnBrk="1" lvl="0"/>
            <a:r>
              <a:rPr altLang="en-US" sz="2200" lang="en-US"/>
              <a:t>Subjects chosen are believed to be “typical” or representative of the population, or are individuals who can provide the required information. </a:t>
            </a:r>
          </a:p>
          <a:p>
            <a:pPr eaLnBrk="1" hangingPunct="1" latinLnBrk="1" lvl="0"/>
            <a:r>
              <a:rPr altLang="en-US" sz="2200" lang="en-US"/>
              <a:t>This type of sampling is based on the assumption that the researcher has enough knowledge about the population of interest to select specific subjects for the study.</a:t>
            </a:r>
          </a:p>
          <a:p>
            <a:pPr eaLnBrk="1" hangingPunct="1" latinLnBrk="1" lvl="0"/>
            <a:r>
              <a:rPr altLang="en-US" sz="2200" lang="en-US"/>
              <a:t>Many qualitative studies use purposive samples. </a:t>
            </a:r>
          </a:p>
          <a:p>
            <a:pPr eaLnBrk="1" hangingPunct="1" latinLnBrk="1" lvl="0"/>
            <a:r>
              <a:rPr altLang="en-US" sz="2200" lang="en-US"/>
              <a:t>Example: in a research to determine the sources of post-operative wound sepsis in a surgical ward, a researcher works in a surgical ward is believed to know particular patients who have developed post-operative sepsis. These patients are viewed as “typical” cases and are requested to participate in the study. </a:t>
            </a:r>
          </a:p>
          <a:p>
            <a:pPr eaLnBrk="1" hangingPunct="1" latinLnBrk="1" lvl="0"/>
            <a:endParaRPr altLang="en-US" sz="2200" lang="en-US"/>
          </a:p>
          <a:p>
            <a:pPr eaLnBrk="1" hangingPunct="1" latinLnBrk="1" lvl="0"/>
            <a:endParaRPr altLang="en-US" sz="180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771" name=""/>
          <p:cNvSpPr/>
          <p:nvPr>
            <p:ph type="title" sz="full" idx="0"/>
          </p:nvPr>
        </p:nvSpPr>
        <p:spPr>
          <a:xfrm rot="0">
            <a:off x="2592387" y="296862"/>
            <a:ext cx="8912225" cy="6302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Sequential sampling</a:t>
            </a:r>
          </a:p>
        </p:txBody>
      </p:sp>
      <p:sp>
        <p:nvSpPr>
          <p:cNvPr id="1048772" name=""/>
          <p:cNvSpPr/>
          <p:nvPr>
            <p:ph sz="full" idx="1"/>
          </p:nvPr>
        </p:nvSpPr>
        <p:spPr>
          <a:xfrm rot="0">
            <a:off x="2592387" y="927100"/>
            <a:ext cx="8915400" cy="49847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Under sequential sampling the researcher picks  a sample at a given time interval, conducts the study and analyzes the data. </a:t>
            </a:r>
          </a:p>
          <a:p>
            <a:pPr eaLnBrk="1" hangingPunct="1" latinLnBrk="1" lvl="0"/>
            <a:r>
              <a:rPr altLang="en-US" sz="2200" lang="en-US"/>
              <a:t>He then picks other groups of subjects from the population and conducts the same study once again.</a:t>
            </a:r>
          </a:p>
          <a:p>
            <a:pPr eaLnBrk="1" hangingPunct="1" latinLnBrk="1" lvl="0"/>
            <a:r>
              <a:rPr altLang="en-US" sz="2200" lang="en-US"/>
              <a:t>He then compares the findings on each group, the comparison of which will aid in either accepting or rejecting the study hypotheses. </a:t>
            </a:r>
          </a:p>
          <a:p>
            <a:pPr eaLnBrk="1" hangingPunct="1" latinLnBrk="1" lvl="0"/>
            <a:r>
              <a:rPr altLang="en-US" sz="2200" lang="en-US"/>
              <a:t>It enables the researcher to fine-tune the study, minor changes and adjustments can be made to make the study more robust.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773" name=""/>
          <p:cNvSpPr/>
          <p:nvPr>
            <p:ph type="title" sz="full" idx="0"/>
          </p:nvPr>
        </p:nvSpPr>
        <p:spPr>
          <a:xfrm rot="0">
            <a:off x="2214562" y="360362"/>
            <a:ext cx="9518650" cy="6953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Snowball sampling </a:t>
            </a:r>
          </a:p>
        </p:txBody>
      </p:sp>
      <p:sp>
        <p:nvSpPr>
          <p:cNvPr id="1048774" name=""/>
          <p:cNvSpPr/>
          <p:nvPr>
            <p:ph sz="full" idx="1"/>
          </p:nvPr>
        </p:nvSpPr>
        <p:spPr>
          <a:xfrm rot="0">
            <a:off x="2214562" y="1312862"/>
            <a:ext cx="9647238" cy="53070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Snowballing is used to identify potential study subjects where subjects are hard to locate.  </a:t>
            </a:r>
          </a:p>
          <a:p>
            <a:pPr eaLnBrk="1" hangingPunct="1" latinLnBrk="1" lvl="0"/>
            <a:r>
              <a:rPr altLang="en-US" sz="2400" lang="en-US"/>
              <a:t>After observing or interviewing the initial subject, the researcher asks for assistance from the subject to help identify people with similar characteristics of interest to the study. It is a form of ‘chain referral’. </a:t>
            </a:r>
          </a:p>
          <a:p>
            <a:pPr eaLnBrk="1" hangingPunct="1" latinLnBrk="1" lvl="0"/>
            <a:r>
              <a:rPr altLang="en-US" sz="2400" lang="en-US"/>
              <a:t>The researcher observes the nominated subjects and continues in the same way until he obtains sufficient number of subjects. </a:t>
            </a:r>
          </a:p>
          <a:p>
            <a:pPr eaLnBrk="1" hangingPunct="1" latinLnBrk="1" lvl="0"/>
            <a:r>
              <a:rPr altLang="en-US" sz="2400" lang="en-US"/>
              <a:t>It is used if the sample for the study is very rare or is limited to a very small subgroup of the population</a:t>
            </a:r>
            <a:r>
              <a:rPr altLang="en-US" sz="2400" lang="en-US"/>
              <a:t> e.g. interviewing patients with a rare disease</a:t>
            </a:r>
            <a:r>
              <a:rPr altLang="en-US" sz="2400" lang="en-US"/>
              <a:t>.</a:t>
            </a:r>
          </a:p>
          <a:p>
            <a:pPr eaLnBrk="1" hangingPunct="1" latinLnBrk="1" lvl="0">
              <a:buNone/>
            </a:pPr>
            <a:endParaRPr altLang="en-US" sz="1800" lang="en-US"/>
          </a:p>
          <a:p>
            <a:pPr eaLnBrk="1" hangingPunct="1" latinLnBrk="1" lvl="0"/>
            <a:endParaRPr altLang="en-US" sz="180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775" name=""/>
          <p:cNvSpPr/>
          <p:nvPr>
            <p:ph type="title" sz="full" idx="0"/>
          </p:nvPr>
        </p:nvSpPr>
        <p:spPr>
          <a:xfrm rot="0">
            <a:off x="1828800" y="90487"/>
            <a:ext cx="9675812" cy="6429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Sample size determination </a:t>
            </a:r>
          </a:p>
        </p:txBody>
      </p:sp>
      <p:sp>
        <p:nvSpPr>
          <p:cNvPr id="1048776" name=""/>
          <p:cNvSpPr/>
          <p:nvPr>
            <p:ph sz="full" idx="1"/>
          </p:nvPr>
        </p:nvSpPr>
        <p:spPr>
          <a:xfrm rot="0">
            <a:off x="1828800" y="876300"/>
            <a:ext cx="10123488" cy="562768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000" lang="en-US"/>
              <a:t>Sample size </a:t>
            </a:r>
            <a:r>
              <a:rPr altLang="en-US" sz="2000" lang="en-US"/>
              <a:t>varies according </a:t>
            </a:r>
            <a:r>
              <a:rPr altLang="en-US" sz="2000" lang="en-US"/>
              <a:t>to the nature of the study</a:t>
            </a:r>
            <a:r>
              <a:rPr altLang="en-US" sz="2000" lang="en-US"/>
              <a:t>.</a:t>
            </a:r>
          </a:p>
          <a:p>
            <a:pPr eaLnBrk="1" hangingPunct="1" latinLnBrk="1" lvl="0"/>
            <a:r>
              <a:rPr altLang="en-US" sz="2000" lang="en-US"/>
              <a:t>In </a:t>
            </a:r>
            <a:r>
              <a:rPr altLang="en-US" sz="2000" lang="en-US"/>
              <a:t>general, large samples are more representative of the population of interest than are small samples. </a:t>
            </a:r>
          </a:p>
          <a:p>
            <a:pPr eaLnBrk="1" hangingPunct="1" latinLnBrk="1" lvl="0"/>
            <a:r>
              <a:rPr altLang="en-US" sz="2000" lang="en-US"/>
              <a:t>Some </a:t>
            </a:r>
            <a:r>
              <a:rPr altLang="en-US" sz="2000" lang="en-US"/>
              <a:t>factors to be considered </a:t>
            </a:r>
            <a:r>
              <a:rPr altLang="en-US" sz="2000" lang="en-US"/>
              <a:t>in determining sample size are :</a:t>
            </a:r>
          </a:p>
          <a:p>
            <a:pPr eaLnBrk="1" hangingPunct="1" latinLnBrk="1" lvl="0">
              <a:buNone/>
            </a:pPr>
            <a:r>
              <a:rPr altLang="en-US" sz="2000" lang="en-US"/>
              <a:t>      - </a:t>
            </a:r>
            <a:r>
              <a:rPr altLang="en-US" b="1" sz="2000" i="1" lang="en-US"/>
              <a:t>The </a:t>
            </a:r>
            <a:r>
              <a:rPr altLang="en-US" b="1" sz="2000" i="1" lang="en-US"/>
              <a:t>homogeneity of the </a:t>
            </a:r>
            <a:r>
              <a:rPr altLang="en-US" b="1" sz="2000" i="1" lang="en-US"/>
              <a:t>study population: </a:t>
            </a:r>
            <a:r>
              <a:rPr altLang="en-US" sz="2000" lang="en-US"/>
              <a:t>If the population is homogeneous </a:t>
            </a:r>
            <a:r>
              <a:rPr altLang="en-US" sz="2000" lang="en-US"/>
              <a:t>	or 	alike </a:t>
            </a:r>
            <a:r>
              <a:rPr altLang="en-US" sz="2000" lang="en-US"/>
              <a:t>on all </a:t>
            </a:r>
            <a:r>
              <a:rPr altLang="en-US" sz="2000" lang="en-US"/>
              <a:t>variables </a:t>
            </a:r>
            <a:r>
              <a:rPr altLang="en-US" sz="2000" lang="en-US"/>
              <a:t>other than the one being measured, a small </a:t>
            </a:r>
            <a:r>
              <a:rPr altLang="en-US" sz="2000" lang="en-US"/>
              <a:t>	sample size </a:t>
            </a:r>
            <a:r>
              <a:rPr altLang="en-US" sz="2000" lang="en-US"/>
              <a:t>may </a:t>
            </a:r>
            <a:r>
              <a:rPr altLang="en-US" sz="2000" lang="en-US"/>
              <a:t>be sufficient.</a:t>
            </a:r>
          </a:p>
          <a:p>
            <a:pPr eaLnBrk="1" hangingPunct="1" latinLnBrk="1" lvl="0">
              <a:buNone/>
            </a:pPr>
            <a:r>
              <a:rPr altLang="en-US" sz="2000" lang="en-US"/>
              <a:t>     - </a:t>
            </a:r>
            <a:r>
              <a:rPr altLang="en-US" b="1" sz="2000" i="1" lang="en-US"/>
              <a:t>The </a:t>
            </a:r>
            <a:r>
              <a:rPr altLang="en-US" b="1" sz="2000" i="1" lang="en-US"/>
              <a:t>degree of precision </a:t>
            </a:r>
            <a:r>
              <a:rPr altLang="en-US" b="1" sz="2000" i="1" lang="en-US"/>
              <a:t>desired: </a:t>
            </a:r>
            <a:r>
              <a:rPr altLang="en-US" sz="2000" lang="en-US"/>
              <a:t>If </a:t>
            </a:r>
            <a:r>
              <a:rPr altLang="en-US" sz="2000" lang="en-US"/>
              <a:t>the researcher wants to be precise in </a:t>
            </a:r>
            <a:r>
              <a:rPr altLang="en-US" sz="2000" lang="en-US"/>
              <a:t>	generalizing </a:t>
            </a:r>
            <a:r>
              <a:rPr altLang="en-US" sz="2000" lang="en-US"/>
              <a:t>to the population based on sample data, a large sample </a:t>
            </a:r>
            <a:r>
              <a:rPr altLang="en-US" sz="2000" lang="en-US"/>
              <a:t>	may 	be 	necessary </a:t>
            </a:r>
            <a:r>
              <a:rPr altLang="en-US" sz="2000" lang="en-US"/>
              <a:t>for the sample to accurately represent the population. </a:t>
            </a:r>
            <a:r>
              <a:rPr altLang="en-US" sz="2000" lang="en-US"/>
              <a:t> </a:t>
            </a:r>
          </a:p>
          <a:p>
            <a:pPr eaLnBrk="1" hangingPunct="1" latinLnBrk="1" lvl="0">
              <a:buNone/>
            </a:pPr>
            <a:r>
              <a:rPr altLang="en-US" sz="2000" lang="en-US"/>
              <a:t> </a:t>
            </a:r>
            <a:r>
              <a:rPr altLang="en-US" sz="2000" lang="en-US"/>
              <a:t>    - </a:t>
            </a:r>
            <a:r>
              <a:rPr altLang="en-US" b="1" sz="2000" i="1" lang="en-US"/>
              <a:t>The </a:t>
            </a:r>
            <a:r>
              <a:rPr altLang="en-US" b="1" sz="2000" i="1" lang="en-US"/>
              <a:t>type of sampling </a:t>
            </a:r>
            <a:r>
              <a:rPr altLang="en-US" b="1" sz="2000" i="1" lang="en-US"/>
              <a:t>that </a:t>
            </a:r>
            <a:r>
              <a:rPr altLang="en-US" b="1" sz="2000" i="1" lang="en-US"/>
              <a:t>will be </a:t>
            </a:r>
            <a:r>
              <a:rPr altLang="en-US" b="1" sz="2000" i="1" lang="en-US"/>
              <a:t>used: </a:t>
            </a:r>
            <a:r>
              <a:rPr altLang="en-US" sz="2000" lang="en-US"/>
              <a:t>when probability sampling </a:t>
            </a:r>
            <a:r>
              <a:rPr altLang="en-US" sz="2000" lang="en-US"/>
              <a:t>	methods 	are </a:t>
            </a:r>
            <a:r>
              <a:rPr altLang="en-US" sz="2000" lang="en-US"/>
              <a:t>used, </a:t>
            </a:r>
            <a:r>
              <a:rPr altLang="en-US" sz="2000" lang="en-US"/>
              <a:t>smaller </a:t>
            </a:r>
            <a:r>
              <a:rPr altLang="en-US" sz="2000" lang="en-US"/>
              <a:t>samples are required than when </a:t>
            </a:r>
            <a:r>
              <a:rPr altLang="en-US" sz="2000" lang="en-US"/>
              <a:t>non-	probability </a:t>
            </a:r>
            <a:r>
              <a:rPr altLang="en-US" sz="2000" lang="en-US"/>
              <a:t>sampling </a:t>
            </a:r>
            <a:r>
              <a:rPr altLang="en-US" sz="2000" lang="en-US"/>
              <a:t>	techniques </a:t>
            </a:r>
            <a:r>
              <a:rPr altLang="en-US" sz="2000" lang="en-US"/>
              <a:t>are </a:t>
            </a:r>
            <a:r>
              <a:rPr altLang="en-US" sz="2000" lang="en-US"/>
              <a:t>employed</a:t>
            </a:r>
            <a:r>
              <a:rPr altLang="en-US" sz="2000" lang="en-US"/>
              <a:t>.</a:t>
            </a:r>
          </a:p>
          <a:p>
            <a:pPr eaLnBrk="1" hangingPunct="1" latinLnBrk="1" lvl="0">
              <a:buNone/>
            </a:pPr>
            <a:r>
              <a:rPr altLang="en-US" b="1" sz="2000" lang="en-US"/>
              <a:t>Note: </a:t>
            </a:r>
            <a:r>
              <a:rPr altLang="en-US" sz="2000" lang="en-US"/>
              <a:t>It </a:t>
            </a:r>
            <a:r>
              <a:rPr altLang="en-US" sz="2000" lang="en-US"/>
              <a:t>is </a:t>
            </a:r>
            <a:r>
              <a:rPr altLang="en-US" sz="2000" lang="en-US"/>
              <a:t>wise </a:t>
            </a:r>
            <a:r>
              <a:rPr altLang="en-US" sz="2000" lang="en-US"/>
              <a:t>to set the sample size a little bit larger than what is actually desired </a:t>
            </a:r>
            <a:r>
              <a:rPr altLang="en-US" sz="2000" lang="en-US"/>
              <a:t>to </a:t>
            </a:r>
            <a:r>
              <a:rPr altLang="en-US" sz="2000" lang="en-US"/>
              <a:t>allow for non-response or </a:t>
            </a:r>
            <a:r>
              <a:rPr altLang="en-US" sz="2000" lang="en-US"/>
              <a:t>dropout. </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24" name=""/>
        <p:cNvGrpSpPr/>
        <p:nvPr/>
      </p:nvGrpSpPr>
      <p:grpSpPr>
        <a:xfrm rot="0">
          <a:off x="0" y="0"/>
          <a:ext cx="0" cy="0"/>
          <a:chOff x="0" y="0"/>
          <a:chExt cx="0" cy="0"/>
        </a:xfrm>
      </p:grpSpPr>
      <p:sp>
        <p:nvSpPr>
          <p:cNvPr id="1048777" name=""/>
          <p:cNvSpPr/>
          <p:nvPr>
            <p:ph type="title" sz="full" idx="0"/>
          </p:nvPr>
        </p:nvSpPr>
        <p:spPr>
          <a:xfrm rot="0">
            <a:off x="1687512" y="623887"/>
            <a:ext cx="10109200" cy="6635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Data Collection </a:t>
            </a:r>
          </a:p>
        </p:txBody>
      </p:sp>
      <p:sp>
        <p:nvSpPr>
          <p:cNvPr id="1048778" name=""/>
          <p:cNvSpPr/>
          <p:nvPr>
            <p:ph sz="full" idx="1"/>
          </p:nvPr>
        </p:nvSpPr>
        <p:spPr>
          <a:xfrm rot="0">
            <a:off x="1687512" y="1287462"/>
            <a:ext cx="10109200" cy="53324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Is the process acquiring required information from the sam.</a:t>
            </a:r>
          </a:p>
          <a:p>
            <a:pPr eaLnBrk="1" hangingPunct="1" latinLnBrk="1" lvl="0"/>
            <a:r>
              <a:rPr altLang="en-US" sz="2200" lang="en-US"/>
              <a:t>The task of data collection begins after a research problem has been defined and research design/plan has been decided on. </a:t>
            </a:r>
          </a:p>
          <a:p>
            <a:pPr eaLnBrk="1" hangingPunct="1" latinLnBrk="1" lvl="0"/>
            <a:r>
              <a:rPr altLang="en-US" sz="2200" lang="en-US"/>
              <a:t>While deciding about the method of data collection to be used for the study, the researcher should keep in mind two types of data viz., primary and secondary.</a:t>
            </a:r>
          </a:p>
          <a:p>
            <a:pPr eaLnBrk="1" hangingPunct="1" latinLnBrk="1" lvl="0"/>
            <a:r>
              <a:rPr altLang="en-US" sz="2200" lang="en-US"/>
              <a:t>The </a:t>
            </a:r>
            <a:r>
              <a:rPr altLang="en-US" sz="2200" i="1" lang="en-US"/>
              <a:t>primary data </a:t>
            </a:r>
            <a:r>
              <a:rPr altLang="en-US" sz="2200" lang="en-US"/>
              <a:t>refer to data that are collected afresh and for the first time, and thus happen to be original in character. The </a:t>
            </a:r>
            <a:r>
              <a:rPr altLang="en-US" sz="2200" i="1" lang="en-US"/>
              <a:t>secondary data, </a:t>
            </a:r>
            <a:r>
              <a:rPr altLang="en-US" sz="2200" lang="en-US"/>
              <a:t>on the other hand, are those which have already been collected by someone else. </a:t>
            </a:r>
          </a:p>
          <a:p>
            <a:pPr eaLnBrk="1" hangingPunct="1" latinLnBrk="1" lvl="0"/>
            <a:r>
              <a:rPr altLang="en-US" sz="2200" lang="en-US"/>
              <a:t>The methods of collecting primary and secondary data differ since primary data are to be originally collected, while in case of secondary data the nature of data collection is merely that of compilation.</a:t>
            </a: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779"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Methods and techniques of data collection</a:t>
            </a:r>
          </a:p>
        </p:txBody>
      </p:sp>
      <p:graphicFrame>
        <p:nvGraphicFramePr>
          <p:cNvPr id="4194305" name=""/>
          <p:cNvGraphicFramePr>
            <a:graphicFrameLocks/>
          </p:cNvGraphicFramePr>
          <p:nvPr/>
        </p:nvGraphicFramePr>
        <p:xfrm rot="0">
          <a:off x="2589212" y="2133600"/>
          <a:ext cx="8915400" cy="4144962"/>
        </p:xfrm>
        <a:graphic>
          <a:graphicData uri="http://schemas.openxmlformats.org/drawingml/2006/table">
            <a:tbl>
              <a:tblPr/>
              <a:tblGrid>
                <a:gridCol w="4457700"/>
                <a:gridCol w="4457700"/>
              </a:tblGrid>
              <a:tr h="427037">
                <a:tc>
                  <a:txBody>
                    <a:bodyPr/>
                    <a:p>
                      <a:pPr algn="l" eaLnBrk="1" hangingPunct="1" latinLnBrk="1" lvl="0"/>
                      <a:r>
                        <a:rPr altLang="en-US" b="1" sz="2200" lang="en-US">
                          <a:solidFill>
                            <a:srgbClr val="FFFFFF"/>
                          </a:solidFill>
                          <a:latin typeface="Century Gothic" pitchFamily="34" charset="0"/>
                        </a:rPr>
                        <a:t>Method</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c>
                  <a:txBody>
                    <a:bodyPr/>
                    <a:p>
                      <a:pPr algn="l" eaLnBrk="1" hangingPunct="1" latinLnBrk="1" lvl="0"/>
                      <a:r>
                        <a:rPr altLang="en-US" b="1" sz="2200" lang="en-US">
                          <a:solidFill>
                            <a:srgbClr val="FFFFFF"/>
                          </a:solidFill>
                          <a:latin typeface="Century Gothic" pitchFamily="34" charset="0"/>
                        </a:rPr>
                        <a:t>Technique</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38100" cap="flat" cmpd="sng">
                      <a:solidFill>
                        <a:schemeClr val="lt1">
                          <a:alpha val="100000"/>
                        </a:schemeClr>
                      </a:solidFill>
                      <a:prstDash val="solid"/>
                      <a:round/>
                    </a:lnB>
                    <a:solidFill>
                      <a:schemeClr val="accent1"/>
                    </a:solidFill>
                  </a:tcPr>
                </a:tc>
              </a:tr>
              <a:tr h="427037">
                <a:tc gridSpan="2">
                  <a:txBody>
                    <a:bodyPr/>
                    <a:p>
                      <a:pPr algn="l" eaLnBrk="1" hangingPunct="1" latinLnBrk="1" lvl="0"/>
                      <a:r>
                        <a:rPr altLang="en-US" b="1" sz="2200" lang="en-US">
                          <a:solidFill>
                            <a:srgbClr val="000000"/>
                          </a:solidFill>
                          <a:latin typeface="Century Gothic" pitchFamily="34" charset="0"/>
                        </a:rPr>
                        <a:t>Qualitative</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38100" cap="flat" cmpd="sng">
                      <a:solidFill>
                        <a:schemeClr val="lt1">
                          <a:alpha val="100000"/>
                        </a:schemeClr>
                      </a:solidFill>
                      <a:prstDash val="solid"/>
                      <a:round/>
                    </a:lnT>
                    <a:lnB w="12700" cap="flat" cmpd="sng">
                      <a:solidFill>
                        <a:schemeClr val="lt1">
                          <a:alpha val="100000"/>
                        </a:schemeClr>
                      </a:solidFill>
                      <a:prstDash val="solid"/>
                      <a:round/>
                    </a:lnB>
                    <a:solidFill>
                      <a:srgbClr val="CECECE"/>
                    </a:solidFill>
                  </a:tcPr>
                </a:tc>
                <a:tc hMerge="1">
                  <a:txBody>
                    <a:bodyPr/>
                    <a:p>
                      <a:endParaRPr sz="2800"/>
                    </a:p>
                  </a:txBody>
                </a:tc>
              </a:tr>
              <a:tr h="1096962">
                <a:tc>
                  <a:txBody>
                    <a:bodyPr/>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Observation </a:t>
                      </a:r>
                    </a:p>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Key informant interview (KII)</a:t>
                      </a:r>
                    </a:p>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Focus group discussion (FGD)</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8E8E8"/>
                    </a:solidFill>
                  </a:tcPr>
                </a:tc>
                <a:tc>
                  <a:txBody>
                    <a:bodyPr/>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Observing</a:t>
                      </a:r>
                    </a:p>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Interviewing</a:t>
                      </a:r>
                    </a:p>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Group discussion</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8E8E8"/>
                    </a:solidFill>
                  </a:tcPr>
                </a:tc>
              </a:tr>
              <a:tr h="427037">
                <a:tc gridSpan="2">
                  <a:txBody>
                    <a:bodyPr/>
                    <a:p>
                      <a:pPr algn="l" eaLnBrk="1" hangingPunct="1" latinLnBrk="1" lvl="0"/>
                      <a:r>
                        <a:rPr altLang="en-US" b="1" sz="2200" lang="en-US">
                          <a:solidFill>
                            <a:srgbClr val="000000"/>
                          </a:solidFill>
                          <a:latin typeface="Century Gothic" pitchFamily="34" charset="0"/>
                        </a:rPr>
                        <a:t>Quantitative</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CECECE"/>
                    </a:solidFill>
                  </a:tcPr>
                </a:tc>
                <a:tc hMerge="1">
                  <a:txBody>
                    <a:bodyPr/>
                    <a:p>
                      <a:endParaRPr sz="2800"/>
                    </a:p>
                  </a:txBody>
                </a:tc>
              </a:tr>
              <a:tr h="1766887">
                <a:tc>
                  <a:txBody>
                    <a:bodyPr/>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Interview schedule </a:t>
                      </a:r>
                    </a:p>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Self-administered questionnaires</a:t>
                      </a:r>
                    </a:p>
                    <a:p>
                      <a:pPr algn="l" eaLnBrk="1" hangingPunct="1" indent="-285750" latinLnBrk="1" lvl="0" marL="285750">
                        <a:buFont typeface="Wingdings" pitchFamily="2" charset="2"/>
                        <a:buChar char="§"/>
                      </a:pPr>
                      <a:r>
                        <a:rPr altLang="en-US" b="0" sz="2200" lang="en-US">
                          <a:solidFill>
                            <a:srgbClr val="000000"/>
                          </a:solidFill>
                          <a:latin typeface="Century Gothic" pitchFamily="34" charset="0"/>
                        </a:rPr>
                        <a:t>Use of available information</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8E8E8"/>
                    </a:solidFill>
                  </a:tcPr>
                </a:tc>
                <a:tc>
                  <a:txBody>
                    <a:bodyPr/>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Interviewing</a:t>
                      </a:r>
                    </a:p>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Administering questionnaires</a:t>
                      </a:r>
                    </a:p>
                    <a:p>
                      <a:pPr algn="l" eaLnBrk="1" hangingPunct="1" indent="-342900" latinLnBrk="1" lvl="0" marL="342900">
                        <a:buFont typeface="Wingdings" pitchFamily="2" charset="2"/>
                        <a:buChar char="§"/>
                      </a:pPr>
                      <a:endParaRPr altLang="en-US" sz="2200" lang="en-US">
                        <a:solidFill>
                          <a:srgbClr val="000000"/>
                        </a:solidFill>
                        <a:latin typeface="Century Gothic" pitchFamily="34" charset="0"/>
                      </a:endParaRPr>
                    </a:p>
                    <a:p>
                      <a:pPr algn="l" eaLnBrk="1" hangingPunct="1" indent="-342900" latinLnBrk="1" lvl="0" marL="342900">
                        <a:buFont typeface="Wingdings" pitchFamily="2" charset="2"/>
                        <a:buChar char="§"/>
                      </a:pPr>
                      <a:r>
                        <a:rPr altLang="en-US" b="0" sz="2200" lang="en-US">
                          <a:solidFill>
                            <a:srgbClr val="000000"/>
                          </a:solidFill>
                          <a:latin typeface="Century Gothic" pitchFamily="34" charset="0"/>
                        </a:rPr>
                        <a:t>Review of records (desk-top review)</a:t>
                      </a:r>
                    </a:p>
                  </a:txBody>
                  <a:tcPr marL="91440" marR="91440" marT="45717" marB="45717" anchor="t" vert="horz">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8E8E8"/>
                    </a:solidFill>
                  </a:tcPr>
                </a:tc>
              </a:tr>
            </a:tbl>
          </a:graphicData>
        </a:graphic>
      </p:graphicFrame>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799" name=""/>
          <p:cNvSpPr/>
          <p:nvPr>
            <p:ph type="title" sz="full" idx="0"/>
          </p:nvPr>
        </p:nvSpPr>
        <p:spPr>
          <a:xfrm rot="0">
            <a:off x="2592387" y="623887"/>
            <a:ext cx="8912225" cy="7032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Questionnaires</a:t>
            </a:r>
          </a:p>
        </p:txBody>
      </p:sp>
      <p:sp>
        <p:nvSpPr>
          <p:cNvPr id="1048800" name=""/>
          <p:cNvSpPr/>
          <p:nvPr>
            <p:ph sz="full" idx="1"/>
          </p:nvPr>
        </p:nvSpPr>
        <p:spPr>
          <a:xfrm rot="0">
            <a:off x="2589212" y="1327150"/>
            <a:ext cx="8474075" cy="458470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200" lang="en-US"/>
              <a:t>A questionnaire is a common method of data collection by researchers</a:t>
            </a:r>
            <a:r>
              <a:rPr altLang="en-US" sz="2200" lang="en-US"/>
              <a:t>.</a:t>
            </a:r>
          </a:p>
          <a:p>
            <a:pPr eaLnBrk="1" hangingPunct="1" latinLnBrk="1" lvl="0">
              <a:lnSpc>
                <a:spcPct val="90000"/>
              </a:lnSpc>
            </a:pPr>
            <a:r>
              <a:rPr altLang="en-US" sz="2200" lang="en-US"/>
              <a:t> </a:t>
            </a:r>
            <a:r>
              <a:rPr altLang="en-US" sz="2200" lang="en-US"/>
              <a:t>It is a document containing a set of questions to which a person responds by </a:t>
            </a:r>
            <a:r>
              <a:rPr altLang="en-US" sz="2200" lang="en-US"/>
              <a:t>self-report</a:t>
            </a:r>
            <a:r>
              <a:rPr altLang="en-US" sz="2200" lang="en-US"/>
              <a:t>.  </a:t>
            </a:r>
          </a:p>
          <a:p>
            <a:pPr eaLnBrk="1" hangingPunct="1" latinLnBrk="1" lvl="0">
              <a:lnSpc>
                <a:spcPct val="90000"/>
              </a:lnSpc>
            </a:pPr>
            <a:r>
              <a:rPr altLang="en-US" sz="2200" lang="en-US"/>
              <a:t>They </a:t>
            </a:r>
            <a:r>
              <a:rPr altLang="en-US" sz="2200" lang="en-US"/>
              <a:t>can also be defined as paper and pen instruments used to collect information from study </a:t>
            </a:r>
            <a:r>
              <a:rPr altLang="en-US" sz="2200" lang="en-US"/>
              <a:t>subjects.</a:t>
            </a:r>
          </a:p>
          <a:p>
            <a:pPr eaLnBrk="1" hangingPunct="1" latinLnBrk="1" lvl="0">
              <a:lnSpc>
                <a:spcPct val="90000"/>
              </a:lnSpc>
            </a:pPr>
            <a:r>
              <a:rPr altLang="en-US" sz="2200" lang="en-US"/>
              <a:t>Questions in a questionnaire:</a:t>
            </a:r>
          </a:p>
          <a:p>
            <a:pPr eaLnBrk="1" hangingPunct="1" latinLnBrk="1" lvl="0">
              <a:lnSpc>
                <a:spcPct val="90000"/>
              </a:lnSpc>
              <a:buNone/>
            </a:pPr>
            <a:r>
              <a:rPr altLang="en-US" sz="2200" lang="en-US"/>
              <a:t>	- Closed </a:t>
            </a:r>
            <a:r>
              <a:rPr altLang="en-US" sz="2200" lang="en-US"/>
              <a:t>ended questions/ structured questions</a:t>
            </a:r>
          </a:p>
          <a:p>
            <a:pPr eaLnBrk="1" hangingPunct="1" latinLnBrk="1" lvl="0">
              <a:lnSpc>
                <a:spcPct val="90000"/>
              </a:lnSpc>
              <a:buNone/>
            </a:pPr>
            <a:r>
              <a:rPr altLang="en-US" sz="2200" lang="en-US"/>
              <a:t>	- Open </a:t>
            </a:r>
            <a:r>
              <a:rPr altLang="en-US" sz="2200" lang="en-US"/>
              <a:t>ended questions/ unstructured questions</a:t>
            </a:r>
          </a:p>
          <a:p>
            <a:pPr eaLnBrk="1" hangingPunct="1" latinLnBrk="1" lvl="0">
              <a:lnSpc>
                <a:spcPct val="90000"/>
              </a:lnSpc>
              <a:buNone/>
            </a:pPr>
            <a:r>
              <a:rPr altLang="en-US" sz="2200" lang="en-US"/>
              <a:t>     - Contingency</a:t>
            </a:r>
            <a:r>
              <a:rPr altLang="en-US" sz="2200" lang="en-US"/>
              <a:t>/ filter questions</a:t>
            </a:r>
          </a:p>
          <a:p>
            <a:pPr eaLnBrk="1" hangingPunct="1" latinLnBrk="1" lvl="0">
              <a:lnSpc>
                <a:spcPct val="90000"/>
              </a:lnSpc>
              <a:buNone/>
            </a:pPr>
            <a:r>
              <a:rPr altLang="en-US" sz="2200" lang="en-US"/>
              <a:t> </a:t>
            </a:r>
            <a:r>
              <a:rPr altLang="en-US" sz="2200" lang="en-US"/>
              <a:t>    - Matrix </a:t>
            </a:r>
            <a:r>
              <a:rPr altLang="en-US" sz="2200" lang="en-US"/>
              <a:t>questions</a:t>
            </a:r>
          </a:p>
          <a:p>
            <a:pPr eaLnBrk="1" hangingPunct="1" latinLnBrk="1" lvl="0">
              <a:lnSpc>
                <a:spcPct val="90000"/>
              </a:lnSpc>
            </a:pPr>
            <a:endParaRPr altLang="en-US" sz="2200" lang="en-US"/>
          </a:p>
          <a:p>
            <a:pPr eaLnBrk="1" hangingPunct="1" latinLnBrk="1" lvl="0">
              <a:lnSpc>
                <a:spcPct val="90000"/>
              </a:lnSpc>
            </a:pPr>
            <a:endParaRPr altLang="en-US" sz="220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801" name=""/>
          <p:cNvSpPr/>
          <p:nvPr>
            <p:ph type="title" sz="full" idx="0"/>
          </p:nvPr>
        </p:nvSpPr>
        <p:spPr>
          <a:xfrm rot="0">
            <a:off x="2047875" y="623887"/>
            <a:ext cx="9877425" cy="7794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solidFill>
                  <a:schemeClr val="dk1"/>
                </a:solidFill>
              </a:rPr>
              <a:t>Closed ended questions</a:t>
            </a:r>
          </a:p>
        </p:txBody>
      </p:sp>
      <p:sp>
        <p:nvSpPr>
          <p:cNvPr id="1048802" name=""/>
          <p:cNvSpPr/>
          <p:nvPr>
            <p:ph sz="full" idx="1"/>
          </p:nvPr>
        </p:nvSpPr>
        <p:spPr>
          <a:xfrm rot="0">
            <a:off x="2047875" y="1403350"/>
            <a:ext cx="9877425" cy="51514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They are also referred to as structured </a:t>
            </a:r>
            <a:r>
              <a:rPr altLang="en-US" sz="2200" lang="en-US"/>
              <a:t>questions. </a:t>
            </a:r>
            <a:r>
              <a:rPr altLang="en-US" sz="2200" lang="en-US"/>
              <a:t>Includes those questions with a list of possible answers or responses from which the respondent selects the best that describes the situation.</a:t>
            </a:r>
          </a:p>
          <a:p>
            <a:pPr eaLnBrk="1" hangingPunct="1" latinLnBrk="1" lvl="0"/>
            <a:r>
              <a:rPr altLang="en-US" sz="2200" lang="en-US"/>
              <a:t>Advantages: </a:t>
            </a:r>
          </a:p>
          <a:p>
            <a:pPr eaLnBrk="1" hangingPunct="1" latinLnBrk="1" lvl="0">
              <a:buNone/>
            </a:pPr>
            <a:r>
              <a:rPr altLang="en-US" sz="2200" lang="en-US"/>
              <a:t>	</a:t>
            </a:r>
            <a:r>
              <a:rPr altLang="en-US" sz="2200" lang="en-US"/>
              <a:t>- They </a:t>
            </a:r>
            <a:r>
              <a:rPr altLang="en-US" sz="2200" lang="en-US"/>
              <a:t>are easy to administer since the answers are provided</a:t>
            </a:r>
          </a:p>
          <a:p>
            <a:pPr eaLnBrk="1" hangingPunct="1" latinLnBrk="1" lvl="0">
              <a:buNone/>
            </a:pPr>
            <a:r>
              <a:rPr altLang="en-US" sz="2200" lang="en-US"/>
              <a:t>	- The </a:t>
            </a:r>
            <a:r>
              <a:rPr altLang="en-US" sz="2200" lang="en-US"/>
              <a:t>data obtained from closed ended questions is easier to </a:t>
            </a:r>
            <a:r>
              <a:rPr altLang="en-US" sz="2200" lang="en-US"/>
              <a:t>			  analyze</a:t>
            </a:r>
          </a:p>
          <a:p>
            <a:pPr eaLnBrk="1" hangingPunct="1" latinLnBrk="1" lvl="0"/>
            <a:r>
              <a:rPr altLang="en-US" sz="2200" lang="en-US"/>
              <a:t>Disadvantages of closed ended questions</a:t>
            </a:r>
          </a:p>
          <a:p>
            <a:pPr eaLnBrk="1" hangingPunct="1" latinLnBrk="1" lvl="0">
              <a:buNone/>
            </a:pPr>
            <a:r>
              <a:rPr altLang="en-US" sz="2200" lang="en-US"/>
              <a:t>	- They </a:t>
            </a:r>
            <a:r>
              <a:rPr altLang="en-US" sz="2200" lang="en-US"/>
              <a:t>are difficult to construct since you must carefully come up </a:t>
            </a:r>
            <a:r>
              <a:rPr altLang="en-US" sz="2200" lang="en-US"/>
              <a:t>		  with </a:t>
            </a:r>
            <a:r>
              <a:rPr altLang="en-US" sz="2200" lang="en-US"/>
              <a:t>categories</a:t>
            </a:r>
          </a:p>
          <a:p>
            <a:pPr eaLnBrk="1" hangingPunct="1" latinLnBrk="1" lvl="0">
              <a:buNone/>
            </a:pPr>
            <a:r>
              <a:rPr altLang="en-US" sz="2200" lang="en-US"/>
              <a:t>	- They </a:t>
            </a:r>
            <a:r>
              <a:rPr altLang="en-US" sz="2200" lang="en-US"/>
              <a:t>limit the </a:t>
            </a:r>
            <a:r>
              <a:rPr altLang="en-US" sz="2200" lang="en-US"/>
              <a:t>respondents’ </a:t>
            </a:r>
            <a:r>
              <a:rPr altLang="en-US" sz="2200" lang="en-US"/>
              <a:t>responses hence the respondent </a:t>
            </a:r>
            <a:r>
              <a:rPr altLang="en-US" sz="2200" lang="en-US"/>
              <a:t>			  cannot express themselves.</a:t>
            </a:r>
          </a:p>
          <a:p>
            <a:pPr eaLnBrk="1" hangingPunct="1" latinLnBrk="1" lvl="0"/>
            <a:endParaRPr altLang="en-US" sz="1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689" name=""/>
          <p:cNvSpPr/>
          <p:nvPr>
            <p:ph type="title" sz="full" idx="0"/>
          </p:nvPr>
        </p:nvSpPr>
        <p:spPr>
          <a:xfrm rot="0">
            <a:off x="2035175" y="623887"/>
            <a:ext cx="9469438" cy="7540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Research Methodology</a:t>
            </a:r>
          </a:p>
        </p:txBody>
      </p:sp>
      <p:sp>
        <p:nvSpPr>
          <p:cNvPr id="1048690" name=""/>
          <p:cNvSpPr/>
          <p:nvPr>
            <p:ph sz="full" idx="1"/>
          </p:nvPr>
        </p:nvSpPr>
        <p:spPr>
          <a:xfrm rot="0">
            <a:off x="2035175" y="1377950"/>
            <a:ext cx="9890125" cy="491966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sz="2200" lang="en-IN"/>
              <a:t>Research </a:t>
            </a:r>
            <a:r>
              <a:rPr altLang="en-US" b="1" sz="2200" lang="en-IN"/>
              <a:t>methods: </a:t>
            </a:r>
          </a:p>
          <a:p>
            <a:pPr eaLnBrk="1" hangingPunct="1" indent="0" latinLnBrk="1" lvl="0" marL="0"/>
            <a:r>
              <a:rPr altLang="en-US" sz="2200" lang="en-IN"/>
              <a:t>A</a:t>
            </a:r>
            <a:r>
              <a:rPr altLang="en-US" sz="2200" lang="en-IN"/>
              <a:t>ll </a:t>
            </a:r>
            <a:r>
              <a:rPr altLang="en-US" sz="2200" lang="en-IN"/>
              <a:t>those </a:t>
            </a:r>
            <a:r>
              <a:rPr altLang="en-US" sz="2200" lang="en-IN"/>
              <a:t>procedures/techniques </a:t>
            </a:r>
            <a:r>
              <a:rPr altLang="en-US" sz="2200" lang="en-IN"/>
              <a:t>that are used </a:t>
            </a:r>
            <a:r>
              <a:rPr altLang="en-US" sz="2200" lang="en-IN"/>
              <a:t>systematically for </a:t>
            </a:r>
            <a:r>
              <a:rPr altLang="en-US" sz="2200" lang="en-IN"/>
              <a:t>conduction of </a:t>
            </a:r>
            <a:r>
              <a:rPr altLang="en-US" sz="2200" lang="en-IN"/>
              <a:t>research. All research methods are scientific methods. </a:t>
            </a:r>
          </a:p>
          <a:p>
            <a:pPr eaLnBrk="1" hangingPunct="1" indent="0" latinLnBrk="1" lvl="0" marL="0">
              <a:buNone/>
            </a:pPr>
            <a:endParaRPr altLang="en-US" b="1" sz="2200" lang="en-US"/>
          </a:p>
          <a:p>
            <a:pPr eaLnBrk="1" hangingPunct="1" indent="0" latinLnBrk="1" lvl="0" marL="0">
              <a:buNone/>
            </a:pPr>
            <a:r>
              <a:rPr altLang="en-US" b="1" sz="2200" lang="en-US"/>
              <a:t>Research methodology: </a:t>
            </a:r>
          </a:p>
          <a:p>
            <a:pPr eaLnBrk="1" hangingPunct="1" indent="0" latinLnBrk="1" lvl="0" marL="0"/>
            <a:r>
              <a:rPr altLang="en-US" sz="2200" lang="en-US"/>
              <a:t>Refers the overall way and means used </a:t>
            </a:r>
            <a:r>
              <a:rPr altLang="en-US" sz="2200" lang="en-US"/>
              <a:t>to systematically </a:t>
            </a:r>
            <a:r>
              <a:rPr altLang="en-US" sz="2200" lang="en-US"/>
              <a:t>conduct conduct research and solve </a:t>
            </a:r>
            <a:r>
              <a:rPr altLang="en-US" sz="2200" lang="en-US"/>
              <a:t>the research problem</a:t>
            </a:r>
            <a:r>
              <a:rPr altLang="en-US" sz="2200" lang="en-US"/>
              <a:t>. </a:t>
            </a:r>
          </a:p>
          <a:p>
            <a:pPr eaLnBrk="1" hangingPunct="1" indent="0" latinLnBrk="1" lvl="0" marL="0"/>
            <a:r>
              <a:rPr altLang="en-US" sz="2200" lang="en-IN"/>
              <a:t>Methodology also considers </a:t>
            </a:r>
            <a:r>
              <a:rPr altLang="en-US" sz="2200" lang="en-IN"/>
              <a:t>the logic behind the methods we use </a:t>
            </a:r>
            <a:r>
              <a:rPr altLang="en-US" sz="2200" lang="en-IN"/>
              <a:t>and explains why we use a </a:t>
            </a:r>
            <a:r>
              <a:rPr altLang="en-US" sz="2200" lang="en-IN"/>
              <a:t>particular method </a:t>
            </a:r>
            <a:r>
              <a:rPr altLang="en-US" sz="2200" lang="en-IN"/>
              <a:t>and not the other.</a:t>
            </a:r>
          </a:p>
          <a:p>
            <a:pPr eaLnBrk="1" hangingPunct="1" indent="0" latinLnBrk="1" lvl="0" marL="0"/>
            <a:r>
              <a:rPr altLang="en-US" sz="2200" lang="en-IN"/>
              <a:t>Therefore research methods are part of research methodology.</a:t>
            </a:r>
          </a:p>
          <a:p>
            <a:pPr eaLnBrk="1" hangingPunct="1" indent="0" latinLnBrk="1" lvl="0" marL="0"/>
            <a:r>
              <a:rPr altLang="en-US" sz="2200" lang="en-US"/>
              <a:t>It is necessary for the researcher </a:t>
            </a:r>
            <a:r>
              <a:rPr altLang="en-US" sz="2200" lang="en-US"/>
              <a:t>to critically evaluate his methodology </a:t>
            </a:r>
            <a:r>
              <a:rPr altLang="en-US" sz="2200" lang="en-US"/>
              <a:t>since it differs from problem to problem.</a:t>
            </a: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29" name=""/>
        <p:cNvGrpSpPr/>
        <p:nvPr/>
      </p:nvGrpSpPr>
      <p:grpSpPr>
        <a:xfrm rot="0">
          <a:off x="0" y="0"/>
          <a:ext cx="0" cy="0"/>
          <a:chOff x="0" y="0"/>
          <a:chExt cx="0" cy="0"/>
        </a:xfrm>
      </p:grpSpPr>
      <p:sp>
        <p:nvSpPr>
          <p:cNvPr id="1048803" name=""/>
          <p:cNvSpPr/>
          <p:nvPr>
            <p:ph type="title" sz="full" idx="0"/>
          </p:nvPr>
        </p:nvSpPr>
        <p:spPr>
          <a:xfrm rot="0">
            <a:off x="2592387" y="193675"/>
            <a:ext cx="8912225" cy="7588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solidFill>
                  <a:schemeClr val="dk1"/>
                </a:solidFill>
              </a:rPr>
              <a:t>Open ended questions</a:t>
            </a:r>
          </a:p>
        </p:txBody>
      </p:sp>
      <p:sp>
        <p:nvSpPr>
          <p:cNvPr id="1048804" name=""/>
          <p:cNvSpPr/>
          <p:nvPr>
            <p:ph sz="full" idx="1"/>
          </p:nvPr>
        </p:nvSpPr>
        <p:spPr>
          <a:xfrm rot="0">
            <a:off x="2270125" y="1062037"/>
            <a:ext cx="9075738" cy="579596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Open </a:t>
            </a:r>
            <a:r>
              <a:rPr altLang="en-US" sz="2200" lang="en-US"/>
              <a:t>ended questions allow the respondent to answer the question in their own words. They are also referred to as unstructured questions. </a:t>
            </a:r>
          </a:p>
          <a:p>
            <a:pPr eaLnBrk="1" hangingPunct="1" latinLnBrk="1" lvl="0"/>
            <a:r>
              <a:rPr altLang="en-US" sz="2200" lang="en-US"/>
              <a:t>Advantages</a:t>
            </a:r>
          </a:p>
          <a:p>
            <a:pPr eaLnBrk="1" hangingPunct="1" latinLnBrk="1" lvl="0">
              <a:buNone/>
            </a:pPr>
            <a:r>
              <a:rPr altLang="en-US" sz="2200" lang="en-US"/>
              <a:t>	- Permits </a:t>
            </a:r>
            <a:r>
              <a:rPr altLang="en-US" sz="2200" lang="en-US"/>
              <a:t>a greater depth of response and the </a:t>
            </a:r>
            <a:r>
              <a:rPr altLang="en-US" sz="2200" lang="en-US"/>
              <a:t>respondents are </a:t>
            </a:r>
            <a:r>
              <a:rPr altLang="en-US" sz="2200" lang="en-US"/>
              <a:t> </a:t>
            </a:r>
            <a:r>
              <a:rPr altLang="en-US" sz="2200" lang="en-US"/>
              <a:t>    	  able to express </a:t>
            </a:r>
            <a:r>
              <a:rPr altLang="en-US" sz="2200" lang="en-US"/>
              <a:t>themselves</a:t>
            </a:r>
          </a:p>
          <a:p>
            <a:pPr eaLnBrk="1" hangingPunct="1" latinLnBrk="1" lvl="0">
              <a:buNone/>
            </a:pPr>
            <a:r>
              <a:rPr altLang="en-US" sz="2200" lang="en-US"/>
              <a:t>       - They </a:t>
            </a:r>
            <a:r>
              <a:rPr altLang="en-US" sz="2200" lang="en-US"/>
              <a:t>are simpler for the researcher to formulate</a:t>
            </a:r>
          </a:p>
          <a:p>
            <a:pPr eaLnBrk="1" hangingPunct="1" latinLnBrk="1" lvl="0">
              <a:buNone/>
            </a:pPr>
            <a:r>
              <a:rPr altLang="en-US" sz="2200" lang="en-US"/>
              <a:t>       - They </a:t>
            </a:r>
            <a:r>
              <a:rPr altLang="en-US" sz="2200" lang="en-US"/>
              <a:t>can collect qualitative data related to feelings, </a:t>
            </a:r>
            <a:r>
              <a:rPr altLang="en-US" sz="2200" lang="en-US"/>
              <a:t> 				   perceptions and interests</a:t>
            </a:r>
          </a:p>
          <a:p>
            <a:pPr eaLnBrk="1" hangingPunct="1" latinLnBrk="1" lvl="0"/>
            <a:r>
              <a:rPr altLang="en-US" sz="2200" lang="en-US"/>
              <a:t>Disadvantages</a:t>
            </a:r>
          </a:p>
          <a:p>
            <a:pPr eaLnBrk="1" hangingPunct="1" latinLnBrk="1" lvl="0">
              <a:buNone/>
            </a:pPr>
            <a:r>
              <a:rPr altLang="en-US" sz="2200" lang="en-US"/>
              <a:t> </a:t>
            </a:r>
            <a:r>
              <a:rPr altLang="en-US" sz="2200" lang="en-US"/>
              <a:t>     - These </a:t>
            </a:r>
            <a:r>
              <a:rPr altLang="en-US" sz="2200" lang="en-US"/>
              <a:t>questions produce data that is </a:t>
            </a:r>
            <a:r>
              <a:rPr altLang="en-US" sz="2200" lang="en-US"/>
              <a:t>not easy to </a:t>
            </a:r>
            <a:r>
              <a:rPr altLang="en-US" sz="2200" lang="en-US"/>
              <a:t>analyze</a:t>
            </a:r>
          </a:p>
          <a:p>
            <a:pPr eaLnBrk="1" hangingPunct="1" latinLnBrk="1" lvl="0">
              <a:buNone/>
            </a:pPr>
            <a:r>
              <a:rPr altLang="en-US" sz="2200" lang="en-US"/>
              <a:t>      - They </a:t>
            </a:r>
            <a:r>
              <a:rPr altLang="en-US" sz="2200" lang="en-US"/>
              <a:t>require more time for the respondent to respond</a:t>
            </a:r>
          </a:p>
          <a:p>
            <a:pPr eaLnBrk="1" hangingPunct="1" latinLnBrk="1" lvl="0">
              <a:buNone/>
            </a:pPr>
            <a:r>
              <a:rPr altLang="en-US" sz="2200" lang="en-US"/>
              <a:t> </a:t>
            </a:r>
            <a:r>
              <a:rPr altLang="en-US" sz="2200" lang="en-US"/>
              <a:t>     - The </a:t>
            </a:r>
            <a:r>
              <a:rPr altLang="en-US" sz="2200" lang="en-US"/>
              <a:t>respondents may give irrelevant responses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805"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solidFill>
                  <a:schemeClr val="dk1"/>
                </a:solidFill>
              </a:rPr>
              <a:t>Contingency or filter questions</a:t>
            </a:r>
          </a:p>
        </p:txBody>
      </p:sp>
      <p:sp>
        <p:nvSpPr>
          <p:cNvPr id="1048806" name=""/>
          <p:cNvSpPr/>
          <p:nvPr>
            <p:ph sz="full" idx="1"/>
          </p:nvPr>
        </p:nvSpPr>
        <p:spPr>
          <a:xfrm rot="0">
            <a:off x="2589212" y="1455737"/>
            <a:ext cx="8915400" cy="44561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This refers to questions that are applicable to certain groups of people and they are only answered by the respondent they apply to. </a:t>
            </a:r>
          </a:p>
          <a:p>
            <a:pPr eaLnBrk="1" hangingPunct="1" latinLnBrk="1" lvl="0">
              <a:buNone/>
            </a:pPr>
            <a:endParaRPr altLang="en-US" b="1" sz="2400" lang="en-US"/>
          </a:p>
          <a:p>
            <a:pPr eaLnBrk="1" hangingPunct="1" latinLnBrk="1" lvl="0">
              <a:buNone/>
            </a:pPr>
            <a:r>
              <a:rPr altLang="en-US" b="1" lang="en-US"/>
              <a:t>Matrix </a:t>
            </a:r>
            <a:r>
              <a:rPr altLang="en-US" b="1" lang="en-US"/>
              <a:t>Questions</a:t>
            </a:r>
          </a:p>
          <a:p>
            <a:pPr eaLnBrk="1" hangingPunct="1" latinLnBrk="1" lvl="0"/>
            <a:r>
              <a:rPr altLang="en-US" sz="2400" lang="en-US"/>
              <a:t>These are questions that share the same set of response categories. They are therefore grouped together. They are commonly used when attitude scales are used e.g. </a:t>
            </a:r>
            <a:r>
              <a:rPr altLang="en-US" sz="2400" lang="en-US"/>
              <a:t>the </a:t>
            </a:r>
            <a:r>
              <a:rPr altLang="en-US" sz="2400" lang="en-US"/>
              <a:t>Likert Scale. </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31" name=""/>
        <p:cNvGrpSpPr/>
        <p:nvPr/>
      </p:nvGrpSpPr>
      <p:grpSpPr>
        <a:xfrm rot="0">
          <a:off x="0" y="0"/>
          <a:ext cx="0" cy="0"/>
          <a:chOff x="0" y="0"/>
          <a:chExt cx="0" cy="0"/>
        </a:xfrm>
      </p:grpSpPr>
      <p:sp>
        <p:nvSpPr>
          <p:cNvPr id="1048807" name=""/>
          <p:cNvSpPr/>
          <p:nvPr>
            <p:ph type="title" sz="full" idx="0"/>
          </p:nvPr>
        </p:nvSpPr>
        <p:spPr>
          <a:xfrm rot="0">
            <a:off x="1893887" y="193675"/>
            <a:ext cx="9610725" cy="7858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Guidelines for developing a good questionnaire</a:t>
            </a:r>
          </a:p>
        </p:txBody>
      </p:sp>
      <p:sp>
        <p:nvSpPr>
          <p:cNvPr id="1048808" name=""/>
          <p:cNvSpPr/>
          <p:nvPr>
            <p:ph sz="full" idx="1"/>
          </p:nvPr>
        </p:nvSpPr>
        <p:spPr>
          <a:xfrm rot="0">
            <a:off x="1893887" y="979487"/>
            <a:ext cx="9967912" cy="566578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000" lang="en-US"/>
              <a:t>The </a:t>
            </a:r>
            <a:r>
              <a:rPr altLang="en-US" sz="2000" lang="en-US"/>
              <a:t>questions must be related to the research problem and must answer your research question</a:t>
            </a:r>
          </a:p>
          <a:p>
            <a:pPr eaLnBrk="1" hangingPunct="1" latinLnBrk="1" lvl="0">
              <a:lnSpc>
                <a:spcPct val="90000"/>
              </a:lnSpc>
            </a:pPr>
            <a:r>
              <a:rPr altLang="en-US" sz="2000" lang="en-US"/>
              <a:t>The questionnaire should be brief and precise</a:t>
            </a:r>
          </a:p>
          <a:p>
            <a:pPr eaLnBrk="1" hangingPunct="1" latinLnBrk="1" lvl="0">
              <a:lnSpc>
                <a:spcPct val="90000"/>
              </a:lnSpc>
            </a:pPr>
            <a:r>
              <a:rPr altLang="en-US" sz="2000" lang="en-US"/>
              <a:t>Questions must be as clear as possible</a:t>
            </a:r>
          </a:p>
          <a:p>
            <a:pPr eaLnBrk="1" hangingPunct="1" latinLnBrk="1" lvl="0">
              <a:lnSpc>
                <a:spcPct val="90000"/>
              </a:lnSpc>
            </a:pPr>
            <a:r>
              <a:rPr altLang="en-US" sz="2000" lang="en-US"/>
              <a:t>Use simple language. </a:t>
            </a:r>
          </a:p>
          <a:p>
            <a:pPr eaLnBrk="1" hangingPunct="1" latinLnBrk="1" lvl="0">
              <a:lnSpc>
                <a:spcPct val="90000"/>
              </a:lnSpc>
            </a:pPr>
            <a:r>
              <a:rPr altLang="en-US" sz="2000" lang="en-US"/>
              <a:t>The </a:t>
            </a:r>
            <a:r>
              <a:rPr altLang="en-US" sz="2000" lang="en-US"/>
              <a:t>questions must be arranged in a logical </a:t>
            </a:r>
            <a:r>
              <a:rPr altLang="en-US" sz="2000" lang="en-US"/>
              <a:t>sequence - related </a:t>
            </a:r>
            <a:r>
              <a:rPr altLang="en-US" sz="2000" lang="en-US"/>
              <a:t>items together</a:t>
            </a:r>
          </a:p>
          <a:p>
            <a:pPr eaLnBrk="1" hangingPunct="1" latinLnBrk="1" lvl="0">
              <a:lnSpc>
                <a:spcPct val="90000"/>
              </a:lnSpc>
            </a:pPr>
            <a:r>
              <a:rPr altLang="en-US" sz="2000" lang="en-US"/>
              <a:t>The questions should be stated as positively as possible</a:t>
            </a:r>
          </a:p>
          <a:p>
            <a:pPr eaLnBrk="1" hangingPunct="1" latinLnBrk="1" lvl="0">
              <a:lnSpc>
                <a:spcPct val="90000"/>
              </a:lnSpc>
            </a:pPr>
            <a:r>
              <a:rPr altLang="en-US" sz="2000" lang="en-US"/>
              <a:t>Avoid leading or biased questions</a:t>
            </a:r>
          </a:p>
          <a:p>
            <a:pPr eaLnBrk="1" hangingPunct="1" latinLnBrk="1" lvl="0">
              <a:lnSpc>
                <a:spcPct val="90000"/>
              </a:lnSpc>
            </a:pPr>
            <a:r>
              <a:rPr altLang="en-US" sz="2000" lang="en-US"/>
              <a:t>There must be instructions on how to answer the questions e.g. tick as appropriate, circle the response</a:t>
            </a:r>
          </a:p>
          <a:p>
            <a:pPr eaLnBrk="1" hangingPunct="1" latinLnBrk="1" lvl="0">
              <a:lnSpc>
                <a:spcPct val="90000"/>
              </a:lnSpc>
            </a:pPr>
            <a:r>
              <a:rPr altLang="en-US" sz="2000" lang="en-US"/>
              <a:t>The questionnaire </a:t>
            </a:r>
            <a:r>
              <a:rPr altLang="en-US" sz="2000" lang="en-US"/>
              <a:t>must be paged</a:t>
            </a:r>
          </a:p>
          <a:p>
            <a:pPr eaLnBrk="1" hangingPunct="1" latinLnBrk="1" lvl="0">
              <a:lnSpc>
                <a:spcPct val="90000"/>
              </a:lnSpc>
            </a:pPr>
            <a:r>
              <a:rPr altLang="en-US" sz="2000" lang="en-US"/>
              <a:t>If you plan to mail the questionnaire , it should be accompanied by a letter of introduction and a self addressed stamped </a:t>
            </a:r>
            <a:r>
              <a:rPr altLang="en-US" sz="2000" lang="en-US"/>
              <a:t>enveloped</a:t>
            </a:r>
          </a:p>
          <a:p>
            <a:pPr eaLnBrk="1" hangingPunct="1" latinLnBrk="1" lvl="0">
              <a:lnSpc>
                <a:spcPct val="90000"/>
              </a:lnSpc>
            </a:pPr>
            <a:r>
              <a:rPr altLang="en-US" sz="2000" lang="en-US"/>
              <a:t>It </a:t>
            </a:r>
            <a:r>
              <a:rPr altLang="en-US" sz="2000" lang="en-US"/>
              <a:t>must be pretested </a:t>
            </a:r>
            <a:r>
              <a:rPr altLang="en-US" sz="2000" lang="en-US"/>
              <a:t>/</a:t>
            </a:r>
            <a:r>
              <a:rPr altLang="en-US" sz="2000" lang="en-US"/>
              <a:t>piloted </a:t>
            </a:r>
          </a:p>
          <a:p>
            <a:pPr eaLnBrk="1" hangingPunct="1" latinLnBrk="1" lvl="0">
              <a:lnSpc>
                <a:spcPct val="90000"/>
              </a:lnSpc>
            </a:pPr>
            <a:endParaRPr altLang="en-US" sz="1800"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809"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Interviews</a:t>
            </a:r>
          </a:p>
        </p:txBody>
      </p:sp>
      <p:sp>
        <p:nvSpPr>
          <p:cNvPr id="1048810" name=""/>
          <p:cNvSpPr/>
          <p:nvPr>
            <p:ph sz="full" idx="1"/>
          </p:nvPr>
        </p:nvSpPr>
        <p:spPr>
          <a:xfrm rot="0">
            <a:off x="2589212" y="1481137"/>
            <a:ext cx="8915400" cy="50863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These are methods of data collection that involve the researcher verbally </a:t>
            </a:r>
            <a:r>
              <a:rPr altLang="en-US" sz="2200" lang="en-US"/>
              <a:t>posing questions </a:t>
            </a:r>
            <a:r>
              <a:rPr altLang="en-US" sz="2200" lang="en-US"/>
              <a:t>to the participants</a:t>
            </a:r>
            <a:r>
              <a:rPr altLang="en-US" sz="2200" lang="en-US"/>
              <a:t>.</a:t>
            </a:r>
          </a:p>
          <a:p>
            <a:pPr eaLnBrk="1" hangingPunct="1" latinLnBrk="1" lvl="0"/>
            <a:r>
              <a:rPr altLang="en-US" sz="2200" lang="en-US"/>
              <a:t>Interviews may be </a:t>
            </a:r>
            <a:r>
              <a:rPr altLang="en-US" sz="2200" lang="en-US"/>
              <a:t>done through face-to-face, by Telephone or by </a:t>
            </a:r>
            <a:r>
              <a:rPr altLang="en-US" sz="2200" lang="en-US"/>
              <a:t>use </a:t>
            </a:r>
            <a:r>
              <a:rPr altLang="en-US" sz="2200" lang="en-US"/>
              <a:t>of </a:t>
            </a:r>
            <a:r>
              <a:rPr altLang="en-US" sz="2200" lang="en-US"/>
              <a:t>internet </a:t>
            </a:r>
            <a:r>
              <a:rPr altLang="en-US" sz="2200" lang="en-US"/>
              <a:t>facilities e.g</a:t>
            </a:r>
            <a:r>
              <a:rPr altLang="en-US" sz="2200" lang="en-US"/>
              <a:t>. video </a:t>
            </a:r>
            <a:r>
              <a:rPr altLang="en-US" sz="2200" lang="en-US"/>
              <a:t>conferencing.</a:t>
            </a:r>
          </a:p>
          <a:p>
            <a:pPr eaLnBrk="1" hangingPunct="1" latinLnBrk="1" lvl="0"/>
            <a:r>
              <a:rPr altLang="en-US" sz="2200" lang="en-US"/>
              <a:t>Questions asked during an interview may be open-ended or closed </a:t>
            </a:r>
            <a:r>
              <a:rPr altLang="en-US" sz="2200" lang="en-US"/>
              <a:t>ended.</a:t>
            </a:r>
          </a:p>
          <a:p>
            <a:pPr eaLnBrk="1" hangingPunct="1" latinLnBrk="1" lvl="0"/>
            <a:r>
              <a:rPr altLang="en-US" sz="2200" i="1" lang="en-US"/>
              <a:t>Interview </a:t>
            </a:r>
            <a:r>
              <a:rPr altLang="en-US" sz="2200" i="1" lang="en-US"/>
              <a:t>schedule: </a:t>
            </a:r>
            <a:r>
              <a:rPr altLang="en-US" sz="2200" lang="en-US"/>
              <a:t>This </a:t>
            </a:r>
            <a:r>
              <a:rPr altLang="en-US" sz="2200" lang="en-US"/>
              <a:t>is a tool with a set of questions that the interviewer asks the participant. A schedule helps the researcher to standardize the questions and thereby ask the same questions to all the study participants. Interview schedules can contain </a:t>
            </a:r>
            <a:r>
              <a:rPr altLang="en-US" sz="2200" lang="en-US"/>
              <a:t>open or closed ended questions. </a:t>
            </a:r>
          </a:p>
          <a:p>
            <a:pPr eaLnBrk="1" hangingPunct="1" latinLnBrk="1" lvl="0"/>
            <a:r>
              <a:rPr altLang="en-US" sz="2200" lang="en-US"/>
              <a:t>Information obtained during interviews may </a:t>
            </a:r>
            <a:r>
              <a:rPr altLang="en-US" sz="2200" lang="en-US"/>
              <a:t>be noted down or </a:t>
            </a:r>
            <a:r>
              <a:rPr altLang="en-US" sz="2200" lang="en-US"/>
              <a:t>tape </a:t>
            </a:r>
            <a:r>
              <a:rPr altLang="en-US" sz="2200" lang="en-US"/>
              <a:t>recorded. </a:t>
            </a:r>
          </a:p>
          <a:p>
            <a:pPr eaLnBrk="1" hangingPunct="1" latinLnBrk="1" lvl="0">
              <a:buNone/>
            </a:pPr>
            <a:endParaRPr altLang="en-US" sz="1800" lang="en-US"/>
          </a:p>
          <a:p>
            <a:pPr eaLnBrk="1" hangingPunct="1" latinLnBrk="1" lvl="0"/>
            <a:endParaRPr altLang="en-US" sz="180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33" name=""/>
        <p:cNvGrpSpPr/>
        <p:nvPr/>
      </p:nvGrpSpPr>
      <p:grpSpPr>
        <a:xfrm rot="0">
          <a:off x="0" y="0"/>
          <a:ext cx="0" cy="0"/>
          <a:chOff x="0" y="0"/>
          <a:chExt cx="0" cy="0"/>
        </a:xfrm>
      </p:grpSpPr>
      <p:sp>
        <p:nvSpPr>
          <p:cNvPr id="1048811" name=""/>
          <p:cNvSpPr/>
          <p:nvPr>
            <p:ph type="title" sz="full" idx="0"/>
          </p:nvPr>
        </p:nvSpPr>
        <p:spPr>
          <a:xfrm rot="0">
            <a:off x="2085975" y="153987"/>
            <a:ext cx="9418638" cy="7350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Interviews</a:t>
            </a:r>
          </a:p>
        </p:txBody>
      </p:sp>
      <p:sp>
        <p:nvSpPr>
          <p:cNvPr id="1048812" name=""/>
          <p:cNvSpPr/>
          <p:nvPr>
            <p:ph sz="full" idx="1"/>
          </p:nvPr>
        </p:nvSpPr>
        <p:spPr>
          <a:xfrm rot="0">
            <a:off x="2085975" y="1196975"/>
            <a:ext cx="9788525" cy="52038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b="1" sz="2000" lang="en-US"/>
              <a:t>Advantages </a:t>
            </a:r>
          </a:p>
          <a:p>
            <a:pPr eaLnBrk="1" hangingPunct="1" indent="0" latinLnBrk="1" lvl="0" marL="0"/>
            <a:r>
              <a:rPr altLang="en-US" sz="2000" lang="en-US"/>
              <a:t>They allow children, disabled and all those who may not be able to fill out a questionnaire to participate in a study</a:t>
            </a:r>
          </a:p>
          <a:p>
            <a:pPr eaLnBrk="1" hangingPunct="1" indent="0" latinLnBrk="1" lvl="0" marL="0"/>
            <a:r>
              <a:rPr altLang="en-US" sz="2000" lang="en-US"/>
              <a:t>There </a:t>
            </a:r>
            <a:r>
              <a:rPr altLang="en-US" sz="2000" lang="en-US"/>
              <a:t>is no risk of low response rate like in the questionnaires where a participant can fail </a:t>
            </a:r>
            <a:r>
              <a:rPr altLang="en-US" sz="2000" lang="en-US"/>
              <a:t>complete (blanks) or to </a:t>
            </a:r>
            <a:r>
              <a:rPr altLang="en-US" sz="2000" lang="en-US"/>
              <a:t>return the questionnaire</a:t>
            </a:r>
          </a:p>
          <a:p>
            <a:pPr eaLnBrk="1" hangingPunct="1" indent="0" latinLnBrk="1" lvl="0" marL="0"/>
            <a:r>
              <a:rPr altLang="en-US" sz="2000" lang="en-US"/>
              <a:t>Interviews allow respondents to express themselves</a:t>
            </a:r>
          </a:p>
          <a:p>
            <a:pPr eaLnBrk="1" hangingPunct="1" indent="0" latinLnBrk="1" lvl="0" marL="0">
              <a:buNone/>
            </a:pPr>
            <a:r>
              <a:rPr altLang="en-US" b="1" sz="2000" lang="en-US"/>
              <a:t>Disadvantages</a:t>
            </a:r>
          </a:p>
          <a:p>
            <a:pPr eaLnBrk="1" hangingPunct="1" indent="0" latinLnBrk="1" lvl="0" marL="0"/>
            <a:r>
              <a:rPr altLang="en-US" sz="2000" lang="en-US"/>
              <a:t>They require a lot of time to conduct and to analyze the data from them</a:t>
            </a:r>
          </a:p>
          <a:p>
            <a:pPr eaLnBrk="1" hangingPunct="1" indent="0" latinLnBrk="1" lvl="0" marL="0"/>
            <a:r>
              <a:rPr altLang="en-US" sz="2000" lang="en-US"/>
              <a:t>May require hiring and training of interviewers. </a:t>
            </a:r>
          </a:p>
          <a:p>
            <a:pPr eaLnBrk="1" hangingPunct="1" indent="0" latinLnBrk="1" lvl="0" marL="0"/>
            <a:r>
              <a:rPr altLang="en-US" sz="2000" lang="en-US"/>
              <a:t>Complete anonymity may not be achieved with interviews </a:t>
            </a:r>
          </a:p>
          <a:p>
            <a:pPr eaLnBrk="1" hangingPunct="1" indent="0" latinLnBrk="1" lvl="0" marL="0"/>
            <a:r>
              <a:rPr altLang="en-US" sz="2000" lang="en-US"/>
              <a:t>Due to the presence of the researcher, respondents may withhold certain vital information or even change information to please the researcher.</a:t>
            </a:r>
          </a:p>
          <a:p>
            <a:pPr eaLnBrk="1" hangingPunct="1" indent="0" latinLnBrk="1" lvl="0" marL="0"/>
            <a:endParaRPr altLang="en-US" sz="1800" lang="en-US"/>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813" name=""/>
          <p:cNvSpPr/>
          <p:nvPr>
            <p:ph type="title" sz="full" idx="0"/>
          </p:nvPr>
        </p:nvSpPr>
        <p:spPr>
          <a:xfrm rot="0">
            <a:off x="1841500" y="623887"/>
            <a:ext cx="9663112" cy="6635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Focus group discussions </a:t>
            </a:r>
            <a:r>
              <a:rPr altLang="en-US" b="1" sz="3200" lang="en-US"/>
              <a:t>(FGD)</a:t>
            </a:r>
            <a:br/>
            <a:endParaRPr altLang="en-US" sz="3200" lang="en-US"/>
          </a:p>
        </p:txBody>
      </p:sp>
      <p:sp>
        <p:nvSpPr>
          <p:cNvPr id="1048814" name=""/>
          <p:cNvSpPr/>
          <p:nvPr>
            <p:ph sz="full" idx="1"/>
          </p:nvPr>
        </p:nvSpPr>
        <p:spPr>
          <a:xfrm rot="0">
            <a:off x="1841500" y="1287462"/>
            <a:ext cx="9980612" cy="53451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000" lang="en-US"/>
              <a:t>This </a:t>
            </a:r>
            <a:r>
              <a:rPr altLang="en-US" sz="2000" lang="en-US"/>
              <a:t>refers to an interview with groups of 5-15 people whose opinions and experiences are obtained at the same time. </a:t>
            </a:r>
          </a:p>
          <a:p>
            <a:pPr eaLnBrk="1" hangingPunct="1" latinLnBrk="1" lvl="0">
              <a:lnSpc>
                <a:spcPct val="90000"/>
              </a:lnSpc>
            </a:pPr>
            <a:r>
              <a:rPr altLang="en-US" sz="2000" lang="en-US"/>
              <a:t>The </a:t>
            </a:r>
            <a:r>
              <a:rPr altLang="en-US" sz="2000" lang="en-US"/>
              <a:t>purpose of focus group discussions is to gain knowledge about a particular topic by interviewing a group of people with similar characteristics. </a:t>
            </a:r>
          </a:p>
          <a:p>
            <a:pPr eaLnBrk="1" hangingPunct="1" latinLnBrk="1" lvl="0">
              <a:lnSpc>
                <a:spcPct val="90000"/>
              </a:lnSpc>
            </a:pPr>
            <a:r>
              <a:rPr altLang="en-US" sz="2000" lang="en-US"/>
              <a:t>Focus group discussions should be guided by a moderator who can be the researcher or a person trained to perform this role on behalf of the researcher. The moderator should remain neutral and nonjudgmental during the discussion</a:t>
            </a:r>
            <a:r>
              <a:rPr altLang="en-US" sz="2000" lang="en-US"/>
              <a:t>.</a:t>
            </a:r>
          </a:p>
          <a:p>
            <a:pPr eaLnBrk="1" hangingPunct="1" latinLnBrk="1" lvl="0">
              <a:lnSpc>
                <a:spcPct val="90000"/>
              </a:lnSpc>
            </a:pPr>
            <a:r>
              <a:rPr altLang="en-US" sz="2000" lang="en-US"/>
              <a:t>A </a:t>
            </a:r>
            <a:r>
              <a:rPr altLang="en-US" sz="2000" lang="en-US"/>
              <a:t>set of questions or topics should guide the discussion. </a:t>
            </a:r>
            <a:r>
              <a:rPr altLang="en-US" sz="2000" lang="en-US"/>
              <a:t>Detailed </a:t>
            </a:r>
            <a:r>
              <a:rPr altLang="en-US" sz="2000" lang="en-US"/>
              <a:t>notes or tape recording should be done to record the proceedings of a session. </a:t>
            </a:r>
          </a:p>
          <a:p>
            <a:pPr eaLnBrk="1" hangingPunct="1" latinLnBrk="1" lvl="0">
              <a:lnSpc>
                <a:spcPct val="90000"/>
              </a:lnSpc>
            </a:pPr>
            <a:r>
              <a:rPr altLang="en-US" sz="2000" lang="en-US"/>
              <a:t>Advantages: saves </a:t>
            </a:r>
            <a:r>
              <a:rPr altLang="en-US" sz="2000" lang="en-US"/>
              <a:t>time and </a:t>
            </a:r>
            <a:r>
              <a:rPr altLang="en-US" sz="2000" lang="en-US"/>
              <a:t>money; are </a:t>
            </a:r>
            <a:r>
              <a:rPr altLang="en-US" sz="2000" lang="en-US"/>
              <a:t>powerful in generating different ideas from </a:t>
            </a:r>
            <a:r>
              <a:rPr altLang="en-US" sz="2000" lang="en-US"/>
              <a:t>the group </a:t>
            </a:r>
            <a:r>
              <a:rPr altLang="en-US" sz="2000" lang="en-US"/>
              <a:t>members. </a:t>
            </a:r>
          </a:p>
          <a:p>
            <a:pPr eaLnBrk="1" hangingPunct="1" latinLnBrk="1" lvl="0">
              <a:lnSpc>
                <a:spcPct val="90000"/>
              </a:lnSpc>
            </a:pPr>
            <a:r>
              <a:rPr altLang="en-US" sz="2000" lang="en-US"/>
              <a:t>Major shortcoming: desired </a:t>
            </a:r>
            <a:r>
              <a:rPr altLang="en-US" sz="2000" lang="en-US"/>
              <a:t>information may not be obtained due to derailment, diversion from and distraction occurring during the discussion process</a:t>
            </a:r>
            <a:r>
              <a:rPr altLang="en-US" sz="2000" lang="en-US"/>
              <a:t>.</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35" name=""/>
        <p:cNvGrpSpPr/>
        <p:nvPr/>
      </p:nvGrpSpPr>
      <p:grpSpPr>
        <a:xfrm rot="0">
          <a:off x="0" y="0"/>
          <a:ext cx="0" cy="0"/>
          <a:chOff x="0" y="0"/>
          <a:chExt cx="0" cy="0"/>
        </a:xfrm>
      </p:grpSpPr>
      <p:sp>
        <p:nvSpPr>
          <p:cNvPr id="1048815" name=""/>
          <p:cNvSpPr/>
          <p:nvPr>
            <p:ph type="title" sz="full" idx="0"/>
          </p:nvPr>
        </p:nvSpPr>
        <p:spPr>
          <a:xfrm rot="0">
            <a:off x="2022475" y="623887"/>
            <a:ext cx="9482138" cy="74136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Observation </a:t>
            </a:r>
          </a:p>
        </p:txBody>
      </p:sp>
      <p:sp>
        <p:nvSpPr>
          <p:cNvPr id="1048816" name=""/>
          <p:cNvSpPr/>
          <p:nvPr>
            <p:ph sz="full" idx="1"/>
          </p:nvPr>
        </p:nvSpPr>
        <p:spPr>
          <a:xfrm rot="0">
            <a:off x="2022475" y="1365250"/>
            <a:ext cx="9915525" cy="50736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It is the use of the human eye to obtain data on a phenomenon. </a:t>
            </a:r>
          </a:p>
          <a:p>
            <a:pPr eaLnBrk="1" hangingPunct="1" latinLnBrk="1" lvl="0"/>
            <a:r>
              <a:rPr altLang="en-US" sz="2200" lang="en-US"/>
              <a:t>A researcher observes and records what they see in regard to certain people’s behavior instead of relying on people reporting about themselves e.g. you may observe participants washing hands instead of asking them how they wash hands. </a:t>
            </a:r>
          </a:p>
          <a:p>
            <a:pPr eaLnBrk="1" hangingPunct="1" latinLnBrk="1" lvl="0"/>
            <a:r>
              <a:rPr altLang="en-US" sz="2200" lang="en-US"/>
              <a:t>As the observer you need to be objective and trained in the skills of observation. </a:t>
            </a:r>
          </a:p>
          <a:p>
            <a:pPr eaLnBrk="1" hangingPunct="1" latinLnBrk="1" lvl="0"/>
            <a:r>
              <a:rPr altLang="en-US" sz="2200" lang="en-US"/>
              <a:t>You can use an observational checklist or form to guide you on the desired behaviors to be observed. Checklists are used to indicate whether behavior has occurred.</a:t>
            </a:r>
          </a:p>
          <a:p>
            <a:pPr eaLnBrk="1" hangingPunct="1" latinLnBrk="1" lvl="0"/>
            <a:r>
              <a:rPr altLang="en-US" sz="2200" lang="en-US"/>
              <a:t> It is also important to take as many notes as possible during the observation.</a:t>
            </a:r>
          </a:p>
          <a:p>
            <a:pPr eaLnBrk="1" hangingPunct="1" latinLnBrk="1" lvl="0"/>
            <a:endParaRPr altLang="en-US" sz="180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817" name=""/>
          <p:cNvSpPr/>
          <p:nvPr>
            <p:ph type="title" sz="full" idx="0"/>
          </p:nvPr>
        </p:nvSpPr>
        <p:spPr>
          <a:xfrm rot="0">
            <a:off x="1906587" y="153987"/>
            <a:ext cx="9598025" cy="6953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Types of observation</a:t>
            </a:r>
          </a:p>
        </p:txBody>
      </p:sp>
      <p:sp>
        <p:nvSpPr>
          <p:cNvPr id="1048818" name=""/>
          <p:cNvSpPr/>
          <p:nvPr>
            <p:ph sz="full" idx="1"/>
          </p:nvPr>
        </p:nvSpPr>
        <p:spPr>
          <a:xfrm rot="0">
            <a:off x="1906587" y="849312"/>
            <a:ext cx="9598025" cy="578326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90000"/>
              </a:lnSpc>
              <a:buNone/>
            </a:pPr>
            <a:r>
              <a:rPr altLang="en-US" b="1" sz="2000" lang="en-US"/>
              <a:t>Participant </a:t>
            </a:r>
            <a:r>
              <a:rPr altLang="en-US" b="1" sz="2000" lang="en-US"/>
              <a:t>observation: </a:t>
            </a:r>
            <a:r>
              <a:rPr altLang="en-US" sz="2000" lang="en-US"/>
              <a:t>In </a:t>
            </a:r>
            <a:r>
              <a:rPr altLang="en-US" sz="2000" lang="en-US"/>
              <a:t>this observation the observer is part of the phenomenon or group which is observed and he acts as both an observer and a participant. </a:t>
            </a:r>
          </a:p>
          <a:p>
            <a:pPr eaLnBrk="1" hangingPunct="1" indent="0" latinLnBrk="1" lvl="0" marL="0">
              <a:lnSpc>
                <a:spcPct val="90000"/>
              </a:lnSpc>
              <a:buNone/>
            </a:pPr>
            <a:r>
              <a:rPr altLang="en-US" sz="2000" lang="en-US"/>
              <a:t>The </a:t>
            </a:r>
            <a:r>
              <a:rPr altLang="en-US" sz="2000" lang="en-US"/>
              <a:t>persons who are observed are usually not aware of the researchers’ purpose</a:t>
            </a:r>
            <a:r>
              <a:rPr altLang="en-US" sz="2000" lang="en-US"/>
              <a:t>.</a:t>
            </a:r>
          </a:p>
          <a:p>
            <a:pPr eaLnBrk="1" hangingPunct="1" indent="0" latinLnBrk="1" lvl="0" marL="0">
              <a:lnSpc>
                <a:spcPct val="90000"/>
              </a:lnSpc>
              <a:buNone/>
            </a:pPr>
            <a:endParaRPr altLang="en-US" b="1" sz="2000" lang="en-US"/>
          </a:p>
          <a:p>
            <a:pPr eaLnBrk="1" hangingPunct="1" indent="0" latinLnBrk="1" lvl="0" marL="0">
              <a:lnSpc>
                <a:spcPct val="90000"/>
              </a:lnSpc>
              <a:buNone/>
            </a:pPr>
            <a:r>
              <a:rPr altLang="en-US" b="1" sz="2000" lang="en-US"/>
              <a:t>Non </a:t>
            </a:r>
            <a:r>
              <a:rPr altLang="en-US" b="1" sz="2000" lang="en-US"/>
              <a:t>participant </a:t>
            </a:r>
            <a:r>
              <a:rPr altLang="en-US" b="1" sz="2000" lang="en-US"/>
              <a:t>observation: </a:t>
            </a:r>
            <a:r>
              <a:rPr altLang="en-US" sz="2000" lang="en-US"/>
              <a:t>In </a:t>
            </a:r>
            <a:r>
              <a:rPr altLang="en-US" sz="2000" lang="en-US"/>
              <a:t>this method the observer is detached from the persons or phenomenon being </a:t>
            </a:r>
            <a:r>
              <a:rPr altLang="en-US" sz="2000" lang="en-US"/>
              <a:t>observed and </a:t>
            </a:r>
            <a:r>
              <a:rPr altLang="en-US" sz="2000" lang="en-US"/>
              <a:t>does not take part in that </a:t>
            </a:r>
            <a:r>
              <a:rPr altLang="en-US" sz="2000" lang="en-US"/>
              <a:t>experience.</a:t>
            </a:r>
          </a:p>
          <a:p>
            <a:pPr eaLnBrk="1" hangingPunct="1" indent="0" latinLnBrk="1" lvl="0" marL="0">
              <a:lnSpc>
                <a:spcPct val="90000"/>
              </a:lnSpc>
              <a:buNone/>
            </a:pPr>
            <a:endParaRPr altLang="en-US" b="1" sz="2000" lang="en-US"/>
          </a:p>
          <a:p>
            <a:pPr eaLnBrk="1" hangingPunct="1" indent="0" latinLnBrk="1" lvl="0" marL="0">
              <a:lnSpc>
                <a:spcPct val="90000"/>
              </a:lnSpc>
              <a:buNone/>
            </a:pPr>
            <a:r>
              <a:rPr altLang="en-US" b="1" sz="2000" lang="en-US"/>
              <a:t>Direct </a:t>
            </a:r>
            <a:r>
              <a:rPr altLang="en-US" b="1" sz="2000" lang="en-US"/>
              <a:t>observation</a:t>
            </a:r>
            <a:r>
              <a:rPr altLang="en-US" sz="2000" lang="en-US"/>
              <a:t>: This means observation of an event personally by the observer when the activity is actually taking place.</a:t>
            </a:r>
          </a:p>
          <a:p>
            <a:pPr eaLnBrk="1" hangingPunct="1" indent="0" latinLnBrk="1" lvl="0" marL="0">
              <a:lnSpc>
                <a:spcPct val="90000"/>
              </a:lnSpc>
              <a:buNone/>
            </a:pPr>
            <a:endParaRPr altLang="en-US" b="1" sz="2000" lang="en-US"/>
          </a:p>
          <a:p>
            <a:pPr eaLnBrk="1" hangingPunct="1" indent="0" latinLnBrk="1" lvl="0" marL="0">
              <a:lnSpc>
                <a:spcPct val="90000"/>
              </a:lnSpc>
              <a:buNone/>
            </a:pPr>
            <a:r>
              <a:rPr altLang="en-US" b="1" sz="2000" lang="en-US"/>
              <a:t>Indirect </a:t>
            </a:r>
            <a:r>
              <a:rPr altLang="en-US" b="1" sz="2000" lang="en-US"/>
              <a:t>observation</a:t>
            </a:r>
            <a:r>
              <a:rPr altLang="en-US" sz="2000" lang="en-US"/>
              <a:t>: this does not involve the physical presence of the observer. The event can be recorded e.g. in a video, photographs and later reviewed by the researcher. It provides a record of the event.</a:t>
            </a:r>
          </a:p>
          <a:p>
            <a:pPr eaLnBrk="1" hangingPunct="1" indent="0" latinLnBrk="1" lvl="0" marL="0">
              <a:lnSpc>
                <a:spcPct val="90000"/>
              </a:lnSpc>
              <a:buNone/>
            </a:pPr>
            <a:r>
              <a:rPr altLang="en-US" sz="1500" lang="en-US"/>
              <a:t> </a:t>
            </a:r>
          </a:p>
          <a:p>
            <a:pPr eaLnBrk="1" hangingPunct="1" indent="0" latinLnBrk="1" lvl="0" marL="0">
              <a:lnSpc>
                <a:spcPct val="90000"/>
              </a:lnSpc>
            </a:pPr>
            <a:endParaRPr altLang="en-US" sz="1500" lang="en-US"/>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37" name=""/>
        <p:cNvGrpSpPr/>
        <p:nvPr/>
      </p:nvGrpSpPr>
      <p:grpSpPr>
        <a:xfrm rot="0">
          <a:off x="0" y="0"/>
          <a:ext cx="0" cy="0"/>
          <a:chOff x="0" y="0"/>
          <a:chExt cx="0" cy="0"/>
        </a:xfrm>
      </p:grpSpPr>
      <p:sp>
        <p:nvSpPr>
          <p:cNvPr id="1048819" name=""/>
          <p:cNvSpPr/>
          <p:nvPr>
            <p:ph type="title" sz="full" idx="0"/>
          </p:nvPr>
        </p:nvSpPr>
        <p:spPr>
          <a:xfrm rot="0">
            <a:off x="1893887" y="193675"/>
            <a:ext cx="9610725" cy="65563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Observation</a:t>
            </a:r>
            <a:r>
              <a:rPr altLang="en-US" lang="en-US"/>
              <a:t> </a:t>
            </a:r>
          </a:p>
        </p:txBody>
      </p:sp>
      <p:sp>
        <p:nvSpPr>
          <p:cNvPr id="1048820" name=""/>
          <p:cNvSpPr/>
          <p:nvPr>
            <p:ph sz="full" idx="1"/>
          </p:nvPr>
        </p:nvSpPr>
        <p:spPr>
          <a:xfrm rot="0">
            <a:off x="1751012" y="1120775"/>
            <a:ext cx="10226675" cy="551180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90000"/>
              </a:lnSpc>
              <a:buNone/>
            </a:pPr>
            <a:r>
              <a:rPr altLang="en-US" b="1" sz="1800" lang="en-US"/>
              <a:t>Advantages</a:t>
            </a:r>
          </a:p>
          <a:p>
            <a:pPr eaLnBrk="1" hangingPunct="1" indent="0" latinLnBrk="1" lvl="0" marL="0">
              <a:lnSpc>
                <a:spcPct val="90000"/>
              </a:lnSpc>
            </a:pPr>
            <a:r>
              <a:rPr altLang="en-US" sz="1800" lang="en-US"/>
              <a:t>Allows the researcher see what people do in a certain situation and understand emotional reactions of the observed group</a:t>
            </a:r>
          </a:p>
          <a:p>
            <a:pPr eaLnBrk="1" hangingPunct="1" indent="0" latinLnBrk="1" lvl="0" marL="0">
              <a:lnSpc>
                <a:spcPct val="90000"/>
              </a:lnSpc>
            </a:pPr>
            <a:r>
              <a:rPr altLang="en-US" sz="1800" lang="en-US"/>
              <a:t>Observation </a:t>
            </a:r>
            <a:r>
              <a:rPr altLang="en-US" sz="1800" lang="en-US"/>
              <a:t>can be used with participants who cannot give verbal data for example unconscious patients</a:t>
            </a:r>
          </a:p>
          <a:p>
            <a:pPr eaLnBrk="1" hangingPunct="1" indent="0" latinLnBrk="1" lvl="0" marL="0">
              <a:lnSpc>
                <a:spcPct val="90000"/>
              </a:lnSpc>
            </a:pPr>
            <a:r>
              <a:rPr altLang="en-US" sz="1800" lang="en-US"/>
              <a:t>It is the ideal method for studying people’s behavior rather than relying on their verbal accounts </a:t>
            </a:r>
          </a:p>
          <a:p>
            <a:pPr eaLnBrk="1" hangingPunct="1" indent="0" latinLnBrk="1" lvl="0" marL="0">
              <a:lnSpc>
                <a:spcPct val="90000"/>
              </a:lnSpc>
              <a:buNone/>
            </a:pPr>
            <a:r>
              <a:rPr altLang="en-US" b="1" sz="1800" lang="en-US"/>
              <a:t>Disadvantages </a:t>
            </a:r>
          </a:p>
          <a:p>
            <a:pPr eaLnBrk="1" hangingPunct="1" indent="0" latinLnBrk="1" lvl="0" marL="0">
              <a:lnSpc>
                <a:spcPct val="90000"/>
              </a:lnSpc>
            </a:pPr>
            <a:r>
              <a:rPr altLang="en-US" sz="1800" lang="en-US"/>
              <a:t>The persons being observed may behave differently when they know they are being observed.</a:t>
            </a:r>
          </a:p>
          <a:p>
            <a:pPr eaLnBrk="1" hangingPunct="1" indent="0" latinLnBrk="1" lvl="0" marL="0">
              <a:lnSpc>
                <a:spcPct val="90000"/>
              </a:lnSpc>
            </a:pPr>
            <a:r>
              <a:rPr altLang="en-US" sz="1800" lang="en-US"/>
              <a:t>If the observer is not skilled, important aspects of data may not be recorded.</a:t>
            </a:r>
          </a:p>
          <a:p>
            <a:pPr eaLnBrk="1" hangingPunct="1" indent="0" latinLnBrk="1" lvl="0" marL="0">
              <a:lnSpc>
                <a:spcPct val="90000"/>
              </a:lnSpc>
            </a:pPr>
            <a:r>
              <a:rPr altLang="en-US" sz="1800" lang="en-US"/>
              <a:t>It is a subjective method of data collection. You may have two observers observing the same phenomenon yet the interpretations are different. </a:t>
            </a:r>
          </a:p>
          <a:p>
            <a:pPr eaLnBrk="1" hangingPunct="1" indent="0" latinLnBrk="1" lvl="0" marL="0">
              <a:lnSpc>
                <a:spcPct val="90000"/>
              </a:lnSpc>
            </a:pPr>
            <a:r>
              <a:rPr altLang="en-US" sz="1800" lang="en-US"/>
              <a:t>It is only ideal where the participants are easily accessible</a:t>
            </a:r>
          </a:p>
          <a:p>
            <a:pPr eaLnBrk="1" hangingPunct="1" indent="0" latinLnBrk="1" lvl="0" marL="0">
              <a:lnSpc>
                <a:spcPct val="90000"/>
              </a:lnSpc>
            </a:pPr>
            <a:r>
              <a:rPr altLang="en-US" sz="1800" lang="en-US"/>
              <a:t>It is of no value in studying past events.</a:t>
            </a:r>
          </a:p>
          <a:p>
            <a:pPr eaLnBrk="1" hangingPunct="1" indent="0" latinLnBrk="1" lvl="0" marL="0">
              <a:lnSpc>
                <a:spcPct val="90000"/>
              </a:lnSpc>
            </a:pPr>
            <a:r>
              <a:rPr altLang="en-US" sz="1800" lang="en-US"/>
              <a:t>Time consuming </a:t>
            </a:r>
          </a:p>
          <a:p>
            <a:pPr eaLnBrk="1" hangingPunct="1" indent="0" latinLnBrk="1" lvl="0" marL="0">
              <a:lnSpc>
                <a:spcPct val="90000"/>
              </a:lnSpc>
            </a:pPr>
            <a:endParaRPr altLang="en-US" sz="1800" lang="en-US"/>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45" name=""/>
          <p:cNvSpPr/>
          <p:nvPr>
            <p:ph type="title" sz="full" idx="0"/>
          </p:nvPr>
        </p:nvSpPr>
        <p:spPr>
          <a:xfrm rot="0">
            <a:off x="1738312" y="341312"/>
            <a:ext cx="9766300" cy="598487"/>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Review of </a:t>
            </a:r>
            <a:r>
              <a:rPr altLang="en-US" b="1" sz="3200" lang="en-US"/>
              <a:t>records</a:t>
            </a:r>
          </a:p>
        </p:txBody>
      </p:sp>
      <p:sp>
        <p:nvSpPr>
          <p:cNvPr id="1048646" name=""/>
          <p:cNvSpPr/>
          <p:nvPr>
            <p:ph sz="full" idx="1"/>
          </p:nvPr>
        </p:nvSpPr>
        <p:spPr>
          <a:xfrm rot="0">
            <a:off x="1738312" y="1223962"/>
            <a:ext cx="10315575" cy="53435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200" lang="en-US"/>
              <a:t>Existing records that may be used in research in health care are numerous. These may include patient care documents, administrative documents, personal health records and public health records.</a:t>
            </a:r>
          </a:p>
          <a:p>
            <a:pPr eaLnBrk="1" hangingPunct="1" latinLnBrk="1" lvl="0"/>
            <a:r>
              <a:rPr altLang="en-US" sz="2200" lang="en-US"/>
              <a:t>For example you are conducting a study on trends of sick leave among staff in work station X; you may utilize the leave records to collect this data. </a:t>
            </a:r>
            <a:r>
              <a:rPr altLang="en-US" sz="2200" i="1" lang="en-US"/>
              <a:t>The leave forms in this case are existing records.</a:t>
            </a:r>
          </a:p>
          <a:p>
            <a:pPr eaLnBrk="1" hangingPunct="1" latinLnBrk="1" lvl="0"/>
            <a:r>
              <a:rPr altLang="en-US" sz="2200" i="1" lang="en-US"/>
              <a:t>Advantages: saves time, captures past events.</a:t>
            </a:r>
          </a:p>
          <a:p>
            <a:pPr eaLnBrk="1" hangingPunct="1" latinLnBrk="1" lvl="0"/>
            <a:r>
              <a:rPr altLang="en-US" sz="2200" lang="en-US"/>
              <a:t>Disadvantages: There may be missing data, omission of needed data, poor quality of documents and difficulties in document retrieval. </a:t>
            </a:r>
          </a:p>
          <a:p>
            <a:pPr eaLnBrk="1" hangingPunct="1" latinLnBrk="1" lvl="0"/>
            <a:r>
              <a:rPr altLang="en-US" sz="2200" lang="en-US"/>
              <a:t>In addition you cannot actually confirm that the data you are accessing is accurate. You will be relying on trust that the person who actually collected it did it well.</a:t>
            </a:r>
          </a:p>
          <a:p>
            <a:pPr eaLnBrk="1" hangingPunct="1" latinLnBrk="1" lvl="0"/>
            <a:endParaRPr altLang="en-US" sz="2200" lang="en-US"/>
          </a:p>
          <a:p>
            <a:pPr eaLnBrk="1" hangingPunct="1" latinLnBrk="1" lvl="0"/>
            <a:endParaRPr altLang="en-US" sz="180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91" name=""/>
          <p:cNvSpPr/>
          <p:nvPr>
            <p:ph type="title" sz="full" idx="0"/>
          </p:nvPr>
        </p:nvSpPr>
        <p:spPr>
          <a:xfrm rot="0">
            <a:off x="2009775" y="282575"/>
            <a:ext cx="9494838" cy="60642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Research Design</a:t>
            </a:r>
          </a:p>
        </p:txBody>
      </p:sp>
      <p:sp>
        <p:nvSpPr>
          <p:cNvPr id="1048692" name=""/>
          <p:cNvSpPr/>
          <p:nvPr>
            <p:ph sz="full" idx="1"/>
          </p:nvPr>
        </p:nvSpPr>
        <p:spPr>
          <a:xfrm rot="0">
            <a:off x="2009775" y="1184275"/>
            <a:ext cx="9129712" cy="5294312"/>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000" lang="en-IN"/>
              <a:t>Research design </a:t>
            </a:r>
            <a:r>
              <a:rPr altLang="en-US" sz="2000" lang="en-US"/>
              <a:t>is the framework or guide used for the planning, implementation, and analysis of a study. It is the plan for answering the research question or hypothesis.</a:t>
            </a:r>
          </a:p>
          <a:p>
            <a:pPr eaLnBrk="1" hangingPunct="1" latinLnBrk="1" lvl="0"/>
            <a:r>
              <a:rPr altLang="en-US" sz="2000" lang="en-US"/>
              <a:t>Research design is part of research methodology.</a:t>
            </a:r>
          </a:p>
          <a:p>
            <a:pPr eaLnBrk="1" hangingPunct="1" latinLnBrk="1" lvl="0"/>
            <a:r>
              <a:rPr altLang="en-US" sz="2000" lang="en-US"/>
              <a:t>Research design is concerned with: </a:t>
            </a:r>
          </a:p>
          <a:p>
            <a:pPr eaLnBrk="1" hangingPunct="1" latinLnBrk="1" lvl="0">
              <a:buFont typeface="Wingdings" pitchFamily="2" charset="2"/>
              <a:buChar char="q"/>
            </a:pPr>
            <a:r>
              <a:rPr altLang="en-US" sz="2000" i="1" lang="en-US"/>
              <a:t>Sampling design </a:t>
            </a:r>
            <a:r>
              <a:rPr altLang="en-US" sz="2000" lang="en-US"/>
              <a:t>which deals with the technique of selecting items to be 	observed for the given study;</a:t>
            </a:r>
          </a:p>
          <a:p>
            <a:pPr eaLnBrk="1" hangingPunct="1" latinLnBrk="1" lvl="0">
              <a:buFont typeface="Wingdings" pitchFamily="2" charset="2"/>
              <a:buChar char="q"/>
            </a:pPr>
            <a:r>
              <a:rPr altLang="en-US" sz="2000" lang="en-US"/>
              <a:t>	O</a:t>
            </a:r>
            <a:r>
              <a:rPr altLang="en-US" sz="2000" i="1" lang="en-US"/>
              <a:t>bservational design </a:t>
            </a:r>
            <a:r>
              <a:rPr altLang="en-US" sz="2000" lang="en-US"/>
              <a:t>which relates to the conditions under which the 	observations are to be made;</a:t>
            </a:r>
          </a:p>
          <a:p>
            <a:pPr eaLnBrk="1" hangingPunct="1" latinLnBrk="1" lvl="0">
              <a:buFont typeface="Wingdings" pitchFamily="2" charset="2"/>
              <a:buChar char="q"/>
            </a:pPr>
            <a:r>
              <a:rPr altLang="en-US" sz="2000" i="1" lang="en-US"/>
              <a:t>	Statistical design </a:t>
            </a:r>
            <a:r>
              <a:rPr altLang="en-US" sz="2000" lang="en-US"/>
              <a:t>which deals with the question of how the data gathered 	are to be analyzed; and</a:t>
            </a:r>
          </a:p>
          <a:p>
            <a:pPr eaLnBrk="1" hangingPunct="1" latinLnBrk="1" lvl="0">
              <a:buFont typeface="Wingdings" pitchFamily="2" charset="2"/>
              <a:buChar char="q"/>
            </a:pPr>
            <a:r>
              <a:rPr altLang="en-US" sz="2000" i="1" lang="en-US"/>
              <a:t>	Operational design </a:t>
            </a:r>
            <a:r>
              <a:rPr altLang="en-US" sz="2000" lang="en-US"/>
              <a:t>which deals with logistical issues that include the time 	and cost budgets since most studies are done under these two constraints.</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43" name=""/>
          <p:cNvSpPr/>
          <p:nvPr>
            <p:ph type="title" sz="full" idx="0"/>
          </p:nvPr>
        </p:nvSpPr>
        <p:spPr>
          <a:xfrm rot="0">
            <a:off x="2227262" y="623887"/>
            <a:ext cx="9277350" cy="6000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Steps in data collection</a:t>
            </a:r>
          </a:p>
        </p:txBody>
      </p:sp>
      <p:sp>
        <p:nvSpPr>
          <p:cNvPr id="1048644" name=""/>
          <p:cNvSpPr/>
          <p:nvPr>
            <p:ph sz="full" idx="1"/>
          </p:nvPr>
        </p:nvSpPr>
        <p:spPr>
          <a:xfrm rot="0">
            <a:off x="2227262" y="1403350"/>
            <a:ext cx="9277350" cy="510063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200" lang="en-US"/>
              <a:t>There are three main stages in data collection process:</a:t>
            </a:r>
          </a:p>
          <a:p>
            <a:pPr eaLnBrk="1" hangingPunct="1" indent="0" latinLnBrk="1" lvl="0" marL="0"/>
            <a:r>
              <a:rPr altLang="en-US" b="1" sz="1800" lang="en-US"/>
              <a:t>Stage 1: Seeking permission to </a:t>
            </a:r>
            <a:r>
              <a:rPr altLang="en-US" b="1" sz="1800" lang="en-US"/>
              <a:t>proceed</a:t>
            </a:r>
          </a:p>
          <a:p>
            <a:pPr eaLnBrk="1" hangingPunct="1" indent="0" latinLnBrk="1" lvl="0" marL="0">
              <a:buNone/>
            </a:pPr>
            <a:r>
              <a:rPr altLang="en-US" sz="1800" lang="en-US"/>
              <a:t>	</a:t>
            </a:r>
            <a:r>
              <a:rPr altLang="en-US" sz="1800" lang="en-US"/>
              <a:t>- Ethical clearance</a:t>
            </a:r>
          </a:p>
          <a:p>
            <a:pPr eaLnBrk="1" hangingPunct="1" indent="0" latinLnBrk="1" lvl="0" marL="0">
              <a:buNone/>
            </a:pPr>
            <a:r>
              <a:rPr altLang="en-US" sz="1800" lang="en-US"/>
              <a:t>	</a:t>
            </a:r>
            <a:r>
              <a:rPr altLang="en-US" sz="1800" lang="en-US"/>
              <a:t>- Authorization (authorities, community etc)</a:t>
            </a:r>
          </a:p>
          <a:p>
            <a:pPr eaLnBrk="1" hangingPunct="1" indent="0" latinLnBrk="1" lvl="0" marL="0"/>
            <a:r>
              <a:rPr altLang="en-US" b="1" sz="1800" lang="en-US"/>
              <a:t>Stage </a:t>
            </a:r>
            <a:r>
              <a:rPr altLang="en-US" b="1" sz="1800" lang="en-US"/>
              <a:t>2: Data </a:t>
            </a:r>
            <a:r>
              <a:rPr altLang="en-US" b="1" sz="1800" lang="en-US"/>
              <a:t>collection</a:t>
            </a:r>
          </a:p>
          <a:p>
            <a:pPr eaLnBrk="1" hangingPunct="1" indent="0" latinLnBrk="1" lvl="0" marL="0">
              <a:buNone/>
            </a:pPr>
            <a:r>
              <a:rPr altLang="en-US" sz="1800" lang="en-US"/>
              <a:t>	- Develop the tool</a:t>
            </a:r>
          </a:p>
          <a:p>
            <a:pPr eaLnBrk="1" hangingPunct="1" indent="0" latinLnBrk="1" lvl="0" marL="0">
              <a:buNone/>
            </a:pPr>
            <a:r>
              <a:rPr altLang="en-US" sz="1800" lang="en-US"/>
              <a:t>	</a:t>
            </a:r>
            <a:r>
              <a:rPr altLang="en-US" sz="1800" lang="en-US"/>
              <a:t>- train data collectors</a:t>
            </a:r>
          </a:p>
          <a:p>
            <a:pPr eaLnBrk="1" hangingPunct="1" indent="0" latinLnBrk="1" lvl="0" marL="0">
              <a:buNone/>
            </a:pPr>
            <a:r>
              <a:rPr altLang="en-US" sz="1800" lang="en-US"/>
              <a:t>	</a:t>
            </a:r>
            <a:r>
              <a:rPr altLang="en-US" sz="1800" lang="en-US"/>
              <a:t>- pilot the tool</a:t>
            </a:r>
          </a:p>
          <a:p>
            <a:pPr eaLnBrk="1" hangingPunct="1" indent="0" latinLnBrk="1" lvl="0" marL="0">
              <a:buNone/>
            </a:pPr>
            <a:r>
              <a:rPr altLang="en-US" sz="1800" lang="en-US"/>
              <a:t>	</a:t>
            </a:r>
            <a:r>
              <a:rPr altLang="en-US" sz="1800" lang="en-US"/>
              <a:t>- implement the tool</a:t>
            </a:r>
          </a:p>
          <a:p>
            <a:pPr eaLnBrk="1" hangingPunct="1" indent="0" latinLnBrk="1" lvl="0" marL="0"/>
            <a:r>
              <a:rPr altLang="en-US" b="1" sz="1800" lang="en-US"/>
              <a:t>Stage 3: Data </a:t>
            </a:r>
            <a:r>
              <a:rPr altLang="en-US" b="1" sz="1800" lang="en-US"/>
              <a:t>handling</a:t>
            </a:r>
          </a:p>
          <a:p>
            <a:pPr eaLnBrk="1" hangingPunct="1" indent="0" latinLnBrk="1" lvl="0" marL="0">
              <a:buNone/>
            </a:pPr>
            <a:r>
              <a:rPr altLang="en-US" sz="1800" lang="en-US"/>
              <a:t>	</a:t>
            </a:r>
            <a:r>
              <a:rPr altLang="en-US" sz="1800" lang="en-US"/>
              <a:t>- Quality assurance</a:t>
            </a:r>
          </a:p>
          <a:p>
            <a:pPr eaLnBrk="1" hangingPunct="1" indent="0" latinLnBrk="1" lvl="0" marL="0">
              <a:buNone/>
            </a:pPr>
            <a:r>
              <a:rPr altLang="en-US" sz="1800" lang="en-US"/>
              <a:t>	</a:t>
            </a:r>
            <a:r>
              <a:rPr altLang="en-US" sz="1800" lang="en-US"/>
              <a:t>- Storage: person and place</a:t>
            </a:r>
          </a:p>
          <a:p>
            <a:pPr eaLnBrk="1" hangingPunct="1" indent="0" latinLnBrk="1" lvl="0" marL="0">
              <a:buNone/>
            </a:pPr>
            <a:endParaRPr altLang="en-US" sz="1800" lang="en-US"/>
          </a:p>
          <a:p>
            <a:pPr eaLnBrk="1" hangingPunct="1" indent="0" latinLnBrk="1" lvl="0" marL="0"/>
            <a:endParaRPr altLang="en-US" sz="1800" lang="en-US"/>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41" name=""/>
          <p:cNvSpPr/>
          <p:nvPr>
            <p:ph type="title" sz="full" idx="0"/>
          </p:nvPr>
        </p:nvSpPr>
        <p:spPr>
          <a:xfrm rot="0">
            <a:off x="2592387" y="231775"/>
            <a:ext cx="8912225" cy="7985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Ethical considerations in research</a:t>
            </a:r>
          </a:p>
        </p:txBody>
      </p:sp>
      <p:sp>
        <p:nvSpPr>
          <p:cNvPr id="1048642" name=""/>
          <p:cNvSpPr/>
          <p:nvPr>
            <p:ph sz="full" idx="1"/>
          </p:nvPr>
        </p:nvSpPr>
        <p:spPr>
          <a:xfrm rot="0">
            <a:off x="2589212" y="1558925"/>
            <a:ext cx="8915400" cy="435292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Involves consideration of </a:t>
            </a:r>
            <a:r>
              <a:rPr altLang="en-US" sz="2400" lang="en-US"/>
              <a:t>ethical principles and issues relating to research subjects, researcher and the research process. </a:t>
            </a:r>
          </a:p>
          <a:p>
            <a:pPr eaLnBrk="1" hangingPunct="1" latinLnBrk="1" lvl="0"/>
            <a:r>
              <a:rPr altLang="en-US" sz="2400" lang="en-US"/>
              <a:t>Ethics is concerned with:</a:t>
            </a:r>
          </a:p>
          <a:p>
            <a:pPr eaLnBrk="1" hangingPunct="1" latinLnBrk="1" lvl="0">
              <a:buNone/>
            </a:pPr>
            <a:r>
              <a:rPr altLang="en-US" sz="2400" lang="en-US"/>
              <a:t>	- goodness </a:t>
            </a:r>
            <a:r>
              <a:rPr altLang="en-US" sz="2400" lang="en-US"/>
              <a:t>or badness of human </a:t>
            </a:r>
            <a:r>
              <a:rPr altLang="en-US" sz="2400" lang="en-US"/>
              <a:t>character, actions or 		   behavior;</a:t>
            </a:r>
          </a:p>
          <a:p>
            <a:pPr eaLnBrk="1" hangingPunct="1" latinLnBrk="1" lvl="0">
              <a:buNone/>
            </a:pPr>
            <a:r>
              <a:rPr altLang="en-US" sz="2400" lang="en-US"/>
              <a:t>	- the </a:t>
            </a:r>
            <a:r>
              <a:rPr altLang="en-US" sz="2400" lang="en-US"/>
              <a:t>distinction between right and </a:t>
            </a:r>
            <a:r>
              <a:rPr altLang="en-US" sz="2400" lang="en-US"/>
              <a:t>wrong;</a:t>
            </a:r>
          </a:p>
          <a:p>
            <a:pPr eaLnBrk="1" hangingPunct="1" latinLnBrk="1" lvl="0">
              <a:buNone/>
            </a:pPr>
            <a:r>
              <a:rPr altLang="en-US" sz="2400" lang="en-US"/>
              <a:t>	- accepted </a:t>
            </a:r>
            <a:r>
              <a:rPr altLang="en-US" sz="2400" lang="en-US"/>
              <a:t>rules and standards of human </a:t>
            </a:r>
            <a:r>
              <a:rPr altLang="en-US" sz="2400" lang="en-US"/>
              <a:t>behavior or 		  actions.</a:t>
            </a:r>
          </a:p>
          <a:p>
            <a:pPr eaLnBrk="1" hangingPunct="1" latinLnBrk="1" lvl="0"/>
            <a:endParaRPr altLang="en-US" sz="180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39" name=""/>
          <p:cNvSpPr/>
          <p:nvPr>
            <p:ph type="title" sz="full" idx="0"/>
          </p:nvPr>
        </p:nvSpPr>
        <p:spPr>
          <a:xfrm rot="0">
            <a:off x="2592387" y="623887"/>
            <a:ext cx="8912225" cy="11668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sz="3200" lang="en-US"/>
              <a:t>Ethical principles in research underlying protection of human subjects</a:t>
            </a:r>
          </a:p>
        </p:txBody>
      </p:sp>
      <p:sp>
        <p:nvSpPr>
          <p:cNvPr id="1048640" name=""/>
          <p:cNvSpPr/>
          <p:nvPr>
            <p:ph sz="full" idx="1"/>
          </p:nvPr>
        </p:nvSpPr>
        <p:spPr>
          <a:xfrm rot="0">
            <a:off x="2589212" y="1790700"/>
            <a:ext cx="8915400" cy="41211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lnSpc>
                <a:spcPct val="150000"/>
              </a:lnSpc>
              <a:buNone/>
            </a:pPr>
            <a:r>
              <a:rPr altLang="en-US" sz="2400" lang="en-US"/>
              <a:t>The following are the main </a:t>
            </a:r>
            <a:r>
              <a:rPr altLang="en-US" sz="2400" lang="en-US"/>
              <a:t>ethical principles in </a:t>
            </a:r>
            <a:r>
              <a:rPr altLang="en-US" sz="2400" lang="en-US"/>
              <a:t>research:</a:t>
            </a:r>
          </a:p>
          <a:p>
            <a:pPr eaLnBrk="1" hangingPunct="1" indent="0" latinLnBrk="1" lvl="0" marL="0">
              <a:lnSpc>
                <a:spcPct val="150000"/>
              </a:lnSpc>
            </a:pPr>
            <a:r>
              <a:rPr altLang="en-US" sz="2400" lang="en-US"/>
              <a:t>Autonomy</a:t>
            </a:r>
          </a:p>
          <a:p>
            <a:pPr eaLnBrk="1" hangingPunct="1" indent="0" latinLnBrk="1" lvl="0" marL="0">
              <a:lnSpc>
                <a:spcPct val="150000"/>
              </a:lnSpc>
            </a:pPr>
            <a:r>
              <a:rPr altLang="en-US" sz="2400" lang="en-US"/>
              <a:t>Beneficence </a:t>
            </a:r>
          </a:p>
          <a:p>
            <a:pPr eaLnBrk="1" hangingPunct="1" indent="0" latinLnBrk="1" lvl="0" marL="0">
              <a:lnSpc>
                <a:spcPct val="150000"/>
              </a:lnSpc>
            </a:pPr>
            <a:r>
              <a:rPr altLang="en-US" sz="2400" lang="en-US"/>
              <a:t>Non-maleficience </a:t>
            </a:r>
          </a:p>
          <a:p>
            <a:pPr eaLnBrk="1" hangingPunct="1" indent="0" latinLnBrk="1" lvl="0" marL="0">
              <a:lnSpc>
                <a:spcPct val="150000"/>
              </a:lnSpc>
            </a:pPr>
            <a:r>
              <a:rPr altLang="en-US" sz="2400" lang="en-US"/>
              <a:t>Justice  </a:t>
            </a:r>
          </a:p>
          <a:p>
            <a:pPr eaLnBrk="1" hangingPunct="1" indent="0" latinLnBrk="1" lvl="0" marL="0"/>
            <a:endParaRPr altLang="en-US" sz="1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693" name=""/>
          <p:cNvSpPr/>
          <p:nvPr>
            <p:ph type="title" sz="full" idx="0"/>
          </p:nvPr>
        </p:nvSpPr>
        <p:spPr>
          <a:xfrm rot="0">
            <a:off x="2592387" y="623887"/>
            <a:ext cx="8912225" cy="806450"/>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Choice of Research Design</a:t>
            </a:r>
          </a:p>
        </p:txBody>
      </p:sp>
      <p:sp>
        <p:nvSpPr>
          <p:cNvPr id="1048694" name=""/>
          <p:cNvSpPr/>
          <p:nvPr>
            <p:ph sz="full" idx="1"/>
          </p:nvPr>
        </p:nvSpPr>
        <p:spPr>
          <a:xfrm rot="0">
            <a:off x="2589212" y="1584325"/>
            <a:ext cx="8915400" cy="464978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0" latinLnBrk="1" lvl="0" marL="0">
              <a:buNone/>
            </a:pPr>
            <a:r>
              <a:rPr altLang="en-US" sz="2400" lang="en-US"/>
              <a:t>Depends on:</a:t>
            </a:r>
          </a:p>
          <a:p>
            <a:pPr eaLnBrk="1" hangingPunct="1" latinLnBrk="1" lvl="1"/>
            <a:r>
              <a:rPr altLang="en-US" sz="2400" lang="en-US"/>
              <a:t>Nature of research </a:t>
            </a:r>
            <a:r>
              <a:rPr altLang="en-US" sz="2400" lang="en-US"/>
              <a:t>problem and questions</a:t>
            </a:r>
          </a:p>
          <a:p>
            <a:pPr eaLnBrk="1" hangingPunct="1" latinLnBrk="1" lvl="1"/>
            <a:r>
              <a:rPr altLang="en-US" sz="2400" lang="en-US"/>
              <a:t>Research </a:t>
            </a:r>
            <a:r>
              <a:rPr altLang="en-US" sz="2400" lang="en-US"/>
              <a:t>goals - generating new knowledge or solving an identified health problem ?</a:t>
            </a:r>
          </a:p>
          <a:p>
            <a:pPr eaLnBrk="1" hangingPunct="1" latinLnBrk="1" lvl="1"/>
            <a:r>
              <a:rPr altLang="en-US" sz="2400" lang="en-US"/>
              <a:t>The knowledge already available about the research problem</a:t>
            </a:r>
          </a:p>
          <a:p>
            <a:pPr eaLnBrk="1" hangingPunct="1" latinLnBrk="1" lvl="1"/>
            <a:r>
              <a:rPr altLang="en-US" sz="2400" lang="en-US"/>
              <a:t>Researcher beliefs and values</a:t>
            </a:r>
          </a:p>
          <a:p>
            <a:pPr eaLnBrk="1" hangingPunct="1" latinLnBrk="1" lvl="1"/>
            <a:r>
              <a:rPr altLang="en-US" sz="2400" lang="en-US"/>
              <a:t>Researcher skills</a:t>
            </a:r>
          </a:p>
          <a:p>
            <a:pPr eaLnBrk="1" hangingPunct="1" latinLnBrk="1" lvl="1"/>
            <a:r>
              <a:rPr altLang="en-US" sz="2400" lang="en-US"/>
              <a:t>Resources: time and finances</a:t>
            </a:r>
          </a:p>
          <a:p>
            <a:pPr eaLnBrk="1" hangingPunct="1" indent="0" latinLnBrk="1" lvl="0" marL="0">
              <a:lnSpc>
                <a:spcPct val="80000"/>
              </a:lnSpc>
            </a:pPr>
            <a:r>
              <a:rPr altLang="en-US" sz="1100" lang="en-US"/>
              <a:t> </a:t>
            </a:r>
          </a:p>
          <a:p>
            <a:pPr eaLnBrk="1" hangingPunct="1" indent="0" latinLnBrk="1" lvl="0" marL="0">
              <a:lnSpc>
                <a:spcPct val="80000"/>
              </a:lnSpc>
            </a:pPr>
            <a:endParaRPr altLang="en-US" sz="110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95"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Types of Research Design</a:t>
            </a:r>
          </a:p>
        </p:txBody>
      </p:sp>
      <p:sp>
        <p:nvSpPr>
          <p:cNvPr id="1048696" name=""/>
          <p:cNvSpPr/>
          <p:nvPr>
            <p:ph sz="full" idx="1"/>
          </p:nvPr>
        </p:nvSpPr>
        <p:spPr>
          <a:xfrm rot="0">
            <a:off x="2692400" y="2208212"/>
            <a:ext cx="8915400" cy="4649787"/>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lnSpc>
                <a:spcPct val="90000"/>
              </a:lnSpc>
            </a:pPr>
            <a:r>
              <a:rPr altLang="en-US" sz="2800" lang="en-US"/>
              <a:t>Qualitative research</a:t>
            </a:r>
          </a:p>
          <a:p>
            <a:pPr eaLnBrk="1" hangingPunct="1" indent="-274320" latinLnBrk="1" lvl="1" marL="457200">
              <a:lnSpc>
                <a:spcPct val="90000"/>
              </a:lnSpc>
              <a:buNone/>
            </a:pPr>
            <a:endParaRPr altLang="en-US" sz="2400" lang="en-US">
              <a:solidFill>
                <a:srgbClr val="FF0000"/>
              </a:solidFill>
            </a:endParaRPr>
          </a:p>
          <a:p>
            <a:pPr eaLnBrk="1" hangingPunct="1" latinLnBrk="1" lvl="0">
              <a:lnSpc>
                <a:spcPct val="90000"/>
              </a:lnSpc>
            </a:pPr>
            <a:r>
              <a:rPr altLang="en-US" sz="2800" lang="en-US"/>
              <a:t>Quantitative research </a:t>
            </a:r>
          </a:p>
          <a:p>
            <a:pPr eaLnBrk="1" hangingPunct="1" latinLnBrk="1" lvl="0">
              <a:lnSpc>
                <a:spcPct val="90000"/>
              </a:lnSpc>
              <a:buNone/>
            </a:pPr>
            <a:endParaRPr altLang="en-US" sz="2800" lang="en-US"/>
          </a:p>
          <a:p>
            <a:pPr eaLnBrk="1" hangingPunct="1" latinLnBrk="1" lvl="0">
              <a:lnSpc>
                <a:spcPct val="90000"/>
              </a:lnSpc>
            </a:pPr>
            <a:r>
              <a:rPr altLang="en-US" sz="2800" lang="en-US"/>
              <a:t>Mixed methods research: </a:t>
            </a:r>
            <a:r>
              <a:rPr altLang="en-US" sz="2400" lang="en-US">
                <a:solidFill>
                  <a:schemeClr val="dk1"/>
                </a:solidFill>
              </a:rPr>
              <a:t>Combines both qualitative </a:t>
            </a:r>
            <a:r>
              <a:rPr altLang="en-US" sz="2400" lang="en-US">
                <a:solidFill>
                  <a:schemeClr val="dk1"/>
                </a:solidFill>
              </a:rPr>
              <a:t>and quantitative </a:t>
            </a:r>
            <a:r>
              <a:rPr altLang="en-US" sz="2400" lang="en-US">
                <a:solidFill>
                  <a:schemeClr val="dk1"/>
                </a:solidFill>
              </a:rPr>
              <a:t>research to solve a research problem.</a:t>
            </a:r>
          </a:p>
          <a:p>
            <a:pPr eaLnBrk="1" hangingPunct="1" latinLnBrk="1" lvl="0">
              <a:buNone/>
            </a:pPr>
            <a:endParaRPr altLang="en-US" sz="1800" 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97" name=""/>
          <p:cNvSpPr/>
          <p:nvPr>
            <p:ph type="title" sz="full" idx="0"/>
          </p:nvPr>
        </p:nvSpPr>
        <p:spPr>
          <a:xfrm rot="0">
            <a:off x="2047875" y="623887"/>
            <a:ext cx="9456738" cy="663575"/>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Qualitative Research</a:t>
            </a:r>
          </a:p>
        </p:txBody>
      </p:sp>
      <p:sp>
        <p:nvSpPr>
          <p:cNvPr id="1048698" name=""/>
          <p:cNvSpPr/>
          <p:nvPr>
            <p:ph sz="full" idx="1"/>
          </p:nvPr>
        </p:nvSpPr>
        <p:spPr>
          <a:xfrm rot="0">
            <a:off x="2163762" y="1455737"/>
            <a:ext cx="9672638" cy="5048250"/>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latinLnBrk="1" lvl="0"/>
            <a:r>
              <a:rPr altLang="en-US" sz="2400" lang="en-US"/>
              <a:t>Qualitative research is geared towards gathering in-depth information on human behavior and the reasons that govern such behavior. </a:t>
            </a:r>
          </a:p>
          <a:p>
            <a:pPr eaLnBrk="1" hangingPunct="1" latinLnBrk="1" lvl="0"/>
            <a:r>
              <a:rPr altLang="en-US" sz="2400" lang="en-US"/>
              <a:t>Qualitative method investigates the </a:t>
            </a:r>
            <a:r>
              <a:rPr altLang="en-US" sz="2400" i="1" lang="en-US"/>
              <a:t>why</a:t>
            </a:r>
            <a:r>
              <a:rPr altLang="en-US" sz="2400" lang="en-US"/>
              <a:t> and </a:t>
            </a:r>
            <a:r>
              <a:rPr altLang="en-US" sz="2400" i="1" lang="en-US"/>
              <a:t>how</a:t>
            </a:r>
            <a:r>
              <a:rPr altLang="en-US" sz="2400" lang="en-US"/>
              <a:t> of decision- making and not just </a:t>
            </a:r>
            <a:r>
              <a:rPr altLang="en-US" sz="2400" i="1" lang="en-US"/>
              <a:t>what</a:t>
            </a:r>
            <a:r>
              <a:rPr altLang="en-US" sz="2400" lang="en-US"/>
              <a:t>, </a:t>
            </a:r>
            <a:r>
              <a:rPr altLang="en-US" sz="2400" i="1" lang="en-US"/>
              <a:t>where</a:t>
            </a:r>
            <a:r>
              <a:rPr altLang="en-US" sz="2400" lang="en-US"/>
              <a:t>, </a:t>
            </a:r>
            <a:r>
              <a:rPr altLang="en-US" sz="2400" i="1" lang="en-US"/>
              <a:t>when</a:t>
            </a:r>
            <a:r>
              <a:rPr altLang="en-US" sz="2400" lang="en-US"/>
              <a:t> an event occurred. </a:t>
            </a:r>
          </a:p>
          <a:p>
            <a:pPr eaLnBrk="1" hangingPunct="1" latinLnBrk="1" lvl="0"/>
            <a:r>
              <a:rPr altLang="en-US" sz="2400" lang="en-US"/>
              <a:t>In most cases, qualitative research uses smaller but focused samples, rather than large samples.</a:t>
            </a:r>
          </a:p>
          <a:p>
            <a:pPr eaLnBrk="1" hangingPunct="1" latinLnBrk="1" lvl="0"/>
            <a:r>
              <a:rPr altLang="en-US" sz="2400" lang="en-US"/>
              <a:t>It is a method of inquiry traditionally used in social sciences: psychology, anthropology, sociology and market research. </a:t>
            </a:r>
          </a:p>
          <a:p>
            <a:pPr eaLnBrk="1" hangingPunct="1" latinLnBrk="1" lvl="0"/>
            <a:r>
              <a:rPr altLang="en-US" sz="2400" lang="en-US"/>
              <a:t>Qualitative research techniques produce qualitative information, which is often recorded in narrative form.</a:t>
            </a:r>
          </a:p>
          <a:p>
            <a:pPr eaLnBrk="1" hangingPunct="1" latinLnBrk="1" lvl="0"/>
            <a:endParaRPr altLang="en-US" sz="1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99" name=""/>
          <p:cNvSpPr/>
          <p:nvPr>
            <p:ph type="title" sz="full" idx="0"/>
          </p:nvPr>
        </p:nvSpPr>
        <p:spPr>
          <a:xfrm rot="0">
            <a:off x="2592387" y="623887"/>
            <a:ext cx="8912225" cy="1281112"/>
          </a:xfrm>
          <a:prstGeom prst="rect"/>
          <a:noFill/>
          <a:ln>
            <a:noFill/>
          </a:ln>
        </p:spPr>
        <p:txBody>
          <a:bodyPr anchor="t" bIns="45720" lIns="91440" rIns="91440" tIns="45720" vert="horz"/>
          <a:lstStyle>
            <a:lvl1pPr algn="l" fontAlgn="base" indent="0" latinLnBrk="1" marL="0" rtl="0">
              <a:lnSpc>
                <a:spcPct val="100000"/>
              </a:lnSpc>
              <a:spcBef>
                <a:spcPct val="0"/>
              </a:spcBef>
              <a:spcAft>
                <a:spcPct val="0"/>
              </a:spcAft>
              <a:buFontTx/>
              <a:buNone/>
              <a:defRPr baseline="0" b="0" sz="3600" i="0" u="none">
                <a:solidFill>
                  <a:srgbClr val="178DBB"/>
                </a:solidFill>
                <a:latin typeface="Century Gothic" pitchFamily="34" charset="0"/>
                <a:sym typeface="Arial" pitchFamily="0" charset="0"/>
              </a:defRPr>
            </a:lvl1pPr>
          </a:lstStyle>
          <a:p>
            <a:pPr eaLnBrk="1" hangingPunct="1" latinLnBrk="1" lvl="0"/>
            <a:r>
              <a:rPr altLang="en-US" b="1" lang="en-US"/>
              <a:t>Types of Qualitative Methods </a:t>
            </a:r>
          </a:p>
        </p:txBody>
      </p:sp>
      <p:sp>
        <p:nvSpPr>
          <p:cNvPr id="1048700" name=""/>
          <p:cNvSpPr/>
          <p:nvPr>
            <p:ph sz="full" idx="1"/>
          </p:nvPr>
        </p:nvSpPr>
        <p:spPr>
          <a:xfrm rot="0">
            <a:off x="2592387" y="1455737"/>
            <a:ext cx="8915400" cy="4968875"/>
          </a:xfrm>
          <a:prstGeom prst="rect"/>
          <a:noFill/>
          <a:ln>
            <a:noFill/>
          </a:ln>
        </p:spPr>
        <p:txBody>
          <a:bodyPr anchor="t" bIns="45720" lIns="91440" rIns="91440" tIns="45720" vert="horz"/>
          <a:lstStyle>
            <a:lvl1pPr algn="l" fontAlgn="base" indent="-342900" latinLnBrk="1" marL="342900" rtl="0">
              <a:lnSpc>
                <a:spcPct val="100000"/>
              </a:lnSpc>
              <a:spcBef>
                <a:spcPts val="1000"/>
              </a:spcBef>
              <a:spcAft>
                <a:spcPct val="0"/>
              </a:spcAft>
              <a:buClr>
                <a:schemeClr val="accent1"/>
              </a:buClr>
              <a:buSzPct val="100000"/>
              <a:buFont typeface="Wingdings 3" pitchFamily="18" charset="2"/>
              <a:buChar char=""/>
              <a:defRPr baseline="0" b="0" sz="3200" i="0" u="none">
                <a:solidFill>
                  <a:srgbClr val="404040"/>
                </a:solidFill>
                <a:latin typeface="Century Gothic" pitchFamily="34" charset="0"/>
                <a:sym typeface="Arial" pitchFamily="0" charset="0"/>
              </a:defRPr>
            </a:lvl1pPr>
            <a:lvl2pPr algn="l" fontAlgn="base" indent="-285750" latinLnBrk="1" marL="742950" rtl="0">
              <a:lnSpc>
                <a:spcPct val="100000"/>
              </a:lnSpc>
              <a:spcBef>
                <a:spcPts val="1000"/>
              </a:spcBef>
              <a:spcAft>
                <a:spcPct val="0"/>
              </a:spcAft>
              <a:buClr>
                <a:schemeClr val="accent1"/>
              </a:buClr>
              <a:buSzPct val="100000"/>
              <a:buFont typeface="Wingdings 3" pitchFamily="18" charset="2"/>
              <a:buChar char=""/>
              <a:defRPr baseline="0" b="0" sz="1600" i="0" u="none">
                <a:solidFill>
                  <a:srgbClr val="404040"/>
                </a:solidFill>
                <a:latin typeface="Century Gothic" pitchFamily="34" charset="0"/>
                <a:sym typeface="Arial" pitchFamily="0" charset="0"/>
              </a:defRPr>
            </a:lvl2pPr>
            <a:lvl3pPr algn="l" fontAlgn="base" indent="-228600" latinLnBrk="1" marL="1143000" rtl="0">
              <a:lnSpc>
                <a:spcPct val="100000"/>
              </a:lnSpc>
              <a:spcBef>
                <a:spcPts val="1000"/>
              </a:spcBef>
              <a:spcAft>
                <a:spcPct val="0"/>
              </a:spcAft>
              <a:buClr>
                <a:schemeClr val="accent1"/>
              </a:buClr>
              <a:buSzPct val="100000"/>
              <a:buFont typeface="Wingdings 3" pitchFamily="18" charset="2"/>
              <a:buChar char=""/>
              <a:defRPr baseline="0" b="0" sz="1400" i="0" u="none">
                <a:solidFill>
                  <a:srgbClr val="404040"/>
                </a:solidFill>
                <a:latin typeface="Century Gothic" pitchFamily="34" charset="0"/>
                <a:sym typeface="Arial" pitchFamily="0" charset="0"/>
              </a:defRPr>
            </a:lvl3pPr>
            <a:lvl4pPr algn="l" fontAlgn="base" indent="-228600" latinLnBrk="1" marL="16002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4pPr>
            <a:lvl5pPr algn="l" fontAlgn="base" indent="-228600" latinLnBrk="1" marL="2057400" rtl="0">
              <a:lnSpc>
                <a:spcPct val="100000"/>
              </a:lnSpc>
              <a:spcBef>
                <a:spcPts val="1000"/>
              </a:spcBef>
              <a:spcAft>
                <a:spcPct val="0"/>
              </a:spcAft>
              <a:buClr>
                <a:schemeClr val="accent1"/>
              </a:buClr>
              <a:buSzPct val="100000"/>
              <a:buFont typeface="Wingdings 3" pitchFamily="18" charset="2"/>
              <a:buChar char=""/>
              <a:defRPr baseline="0" b="0" sz="1200" i="0" u="none">
                <a:solidFill>
                  <a:srgbClr val="404040"/>
                </a:solidFill>
                <a:latin typeface="Century Gothic" pitchFamily="34" charset="0"/>
                <a:sym typeface="Arial" pitchFamily="0" charset="0"/>
              </a:defRPr>
            </a:lvl5pPr>
          </a:lstStyle>
          <a:p>
            <a:pPr eaLnBrk="1" hangingPunct="1" indent="-342900" latinLnBrk="1" lvl="1" marL="342900">
              <a:lnSpc>
                <a:spcPct val="80000"/>
              </a:lnSpc>
            </a:pPr>
            <a:r>
              <a:rPr altLang="en-US" sz="2200" lang="en-US">
                <a:solidFill>
                  <a:schemeClr val="dk1"/>
                </a:solidFill>
              </a:rPr>
              <a:t>Ethnography</a:t>
            </a:r>
          </a:p>
          <a:p>
            <a:pPr eaLnBrk="1" hangingPunct="1" indent="-342900" latinLnBrk="1" lvl="1" marL="342900">
              <a:lnSpc>
                <a:spcPct val="80000"/>
              </a:lnSpc>
            </a:pPr>
            <a:r>
              <a:rPr altLang="en-US" sz="2200" lang="en-US">
                <a:solidFill>
                  <a:schemeClr val="dk1"/>
                </a:solidFill>
              </a:rPr>
              <a:t>Case study</a:t>
            </a:r>
          </a:p>
          <a:p>
            <a:pPr eaLnBrk="1" hangingPunct="1" indent="-342900" latinLnBrk="1" lvl="1" marL="342900">
              <a:lnSpc>
                <a:spcPct val="80000"/>
              </a:lnSpc>
            </a:pPr>
            <a:r>
              <a:rPr altLang="en-US" sz="2200" lang="en-US">
                <a:solidFill>
                  <a:schemeClr val="dk1"/>
                </a:solidFill>
              </a:rPr>
              <a:t>Historical study</a:t>
            </a:r>
          </a:p>
          <a:p>
            <a:pPr eaLnBrk="1" hangingPunct="1" indent="-342900" latinLnBrk="1" lvl="1" marL="342900">
              <a:lnSpc>
                <a:spcPct val="80000"/>
              </a:lnSpc>
            </a:pPr>
            <a:r>
              <a:rPr altLang="en-US" sz="2200" lang="en-US">
                <a:solidFill>
                  <a:schemeClr val="dk1"/>
                </a:solidFill>
              </a:rPr>
              <a:t>Grounded theory</a:t>
            </a:r>
          </a:p>
          <a:p>
            <a:pPr eaLnBrk="1" hangingPunct="1" indent="-342900" latinLnBrk="1" lvl="1" marL="342900">
              <a:lnSpc>
                <a:spcPct val="80000"/>
              </a:lnSpc>
            </a:pPr>
            <a:r>
              <a:rPr altLang="en-US" sz="2200" lang="en-US">
                <a:solidFill>
                  <a:schemeClr val="dk1"/>
                </a:solidFill>
              </a:rPr>
              <a:t>Autobiography</a:t>
            </a:r>
          </a:p>
          <a:p>
            <a:pPr eaLnBrk="1" hangingPunct="1" indent="-342900" latinLnBrk="1" lvl="1" marL="342900">
              <a:lnSpc>
                <a:spcPct val="80000"/>
              </a:lnSpc>
            </a:pPr>
            <a:r>
              <a:rPr altLang="en-US" sz="2200" lang="en-US">
                <a:solidFill>
                  <a:schemeClr val="dk1"/>
                </a:solidFill>
              </a:rPr>
              <a:t>Action research</a:t>
            </a:r>
          </a:p>
          <a:p>
            <a:pPr eaLnBrk="1" hangingPunct="1" indent="-342900" latinLnBrk="1" lvl="1" marL="342900">
              <a:lnSpc>
                <a:spcPct val="80000"/>
              </a:lnSpc>
            </a:pPr>
            <a:r>
              <a:rPr altLang="en-US" sz="2200" lang="en-US">
                <a:solidFill>
                  <a:schemeClr val="dk1"/>
                </a:solidFill>
              </a:rPr>
              <a:t>Phenomenology </a:t>
            </a:r>
          </a:p>
          <a:p>
            <a:pPr eaLnBrk="1" hangingPunct="1" indent="-342900" latinLnBrk="1" lvl="1" marL="342900">
              <a:lnSpc>
                <a:spcPct val="80000"/>
              </a:lnSpc>
              <a:buNone/>
            </a:pPr>
            <a:endParaRPr altLang="en-US" b="1" sz="2200" i="1" lang="en-US">
              <a:solidFill>
                <a:schemeClr val="dk1"/>
              </a:solidFill>
            </a:endParaRPr>
          </a:p>
          <a:p>
            <a:pPr eaLnBrk="1" hangingPunct="1" indent="-342900" latinLnBrk="1" lvl="1" marL="342900">
              <a:lnSpc>
                <a:spcPct val="80000"/>
              </a:lnSpc>
              <a:buNone/>
            </a:pPr>
            <a:r>
              <a:rPr altLang="en-US" b="1" sz="2600" i="1" lang="en-US">
                <a:solidFill>
                  <a:srgbClr val="00B050"/>
                </a:solidFill>
              </a:rPr>
              <a:t>Reading Assignment 1: </a:t>
            </a:r>
          </a:p>
          <a:p>
            <a:pPr eaLnBrk="1" hangingPunct="1" indent="-342900" latinLnBrk="1" lvl="1" marL="342900">
              <a:lnSpc>
                <a:spcPct val="80000"/>
              </a:lnSpc>
              <a:buNone/>
            </a:pPr>
            <a:r>
              <a:rPr altLang="en-US" b="1" sz="2600" i="1" lang="en-US">
                <a:solidFill>
                  <a:srgbClr val="00B050"/>
                </a:solidFill>
              </a:rPr>
              <a:t>Write brief notes on what each of the research above is, when it can be used in solving a research problem, and advantages and disadvantages.</a:t>
            </a:r>
          </a:p>
          <a:p>
            <a:pPr eaLnBrk="1" hangingPunct="1" latinLnBrk="1" lvl="0">
              <a:lnSpc>
                <a:spcPct val="80000"/>
              </a:lnSpc>
            </a:pPr>
            <a:endParaRPr altLang="en-US" sz="1700" lang="en-US"/>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CFE2E7"/>
      </a:dk2>
      <a:lt2>
        <a:srgbClr val="2E5369"/>
      </a:lt2>
      <a:accent1>
        <a:srgbClr val="353535"/>
      </a:accent1>
      <a:accent2>
        <a:srgbClr val="31B4E6"/>
      </a:accent2>
      <a:accent3>
        <a:srgbClr val="FFFFFF"/>
      </a:accent3>
      <a:accent4>
        <a:srgbClr val="000000"/>
      </a:accent4>
      <a:accent5>
        <a:srgbClr val="AEAEAE"/>
      </a:accent5>
      <a:accent6>
        <a:srgbClr val="2BA1CE"/>
      </a:accent6>
      <a:hlink>
        <a:srgbClr val="2DA0F1"/>
      </a:hlink>
      <a:folHlink>
        <a:srgbClr val="7ED1E6"/>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CFE2E7"/>
        </a:dk2>
        <a:lt2>
          <a:srgbClr val="2E5369"/>
        </a:lt2>
        <a:accent1>
          <a:srgbClr val="353535"/>
        </a:accent1>
        <a:accent2>
          <a:srgbClr val="31B4E6"/>
        </a:accent2>
        <a:accent3>
          <a:srgbClr val="FFFFFF"/>
        </a:accent3>
        <a:accent4>
          <a:srgbClr val="000000"/>
        </a:accent4>
        <a:accent5>
          <a:srgbClr val="AEAEAE"/>
        </a:accent5>
        <a:accent6>
          <a:srgbClr val="2BA1CE"/>
        </a:accent6>
        <a:hlink>
          <a:srgbClr val="2DA0F1"/>
        </a:hlink>
        <a:folHlink>
          <a:srgbClr val="7ED1E6"/>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RESEARCH</dc:title>
  <dc:creator>Windows User</dc:creator>
  <cp:lastModifiedBy>Lucy Okwach</cp:lastModifiedBy>
  <dcterms:created xsi:type="dcterms:W3CDTF">2017-05-04T16:23:54Z</dcterms:created>
  <dcterms:modified xsi:type="dcterms:W3CDTF">2023-01-25T15:02:36Z</dcterms:modified>
</cp:coreProperties>
</file>