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458" r:id="rId23"/>
    <p:sldId id="459" r:id="rId24"/>
    <p:sldId id="461" r:id="rId25"/>
    <p:sldId id="465" r:id="rId26"/>
    <p:sldId id="462" r:id="rId27"/>
    <p:sldId id="463" r:id="rId28"/>
    <p:sldId id="277" r:id="rId29"/>
    <p:sldId id="278" r:id="rId30"/>
    <p:sldId id="279" r:id="rId31"/>
    <p:sldId id="280"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469" r:id="rId59"/>
    <p:sldId id="470" r:id="rId60"/>
    <p:sldId id="471" r:id="rId61"/>
    <p:sldId id="472" r:id="rId62"/>
    <p:sldId id="314" r:id="rId63"/>
    <p:sldId id="467" r:id="rId64"/>
    <p:sldId id="316" r:id="rId65"/>
    <p:sldId id="473" r:id="rId66"/>
    <p:sldId id="474" r:id="rId67"/>
    <p:sldId id="475" r:id="rId68"/>
    <p:sldId id="476" r:id="rId69"/>
    <p:sldId id="477" r:id="rId70"/>
    <p:sldId id="478" r:id="rId71"/>
    <p:sldId id="479" r:id="rId72"/>
    <p:sldId id="480" r:id="rId73"/>
    <p:sldId id="481" r:id="rId74"/>
    <p:sldId id="317" r:id="rId75"/>
    <p:sldId id="318" r:id="rId76"/>
    <p:sldId id="466" r:id="rId77"/>
    <p:sldId id="468" r:id="rId78"/>
    <p:sldId id="325" r:id="rId79"/>
    <p:sldId id="321" r:id="rId80"/>
    <p:sldId id="322" r:id="rId81"/>
    <p:sldId id="323" r:id="rId82"/>
    <p:sldId id="324" r:id="rId83"/>
    <p:sldId id="333" r:id="rId84"/>
    <p:sldId id="334" r:id="rId85"/>
    <p:sldId id="330" r:id="rId86"/>
    <p:sldId id="335" r:id="rId87"/>
    <p:sldId id="336" r:id="rId88"/>
    <p:sldId id="328" r:id="rId89"/>
    <p:sldId id="482" r:id="rId90"/>
    <p:sldId id="483" r:id="rId91"/>
    <p:sldId id="329" r:id="rId92"/>
    <p:sldId id="484" r:id="rId93"/>
    <p:sldId id="485" r:id="rId94"/>
    <p:sldId id="487" r:id="rId95"/>
    <p:sldId id="331" r:id="rId96"/>
    <p:sldId id="338" r:id="rId97"/>
    <p:sldId id="488" r:id="rId98"/>
    <p:sldId id="339" r:id="rId99"/>
    <p:sldId id="489" r:id="rId100"/>
    <p:sldId id="341" r:id="rId101"/>
    <p:sldId id="343" r:id="rId102"/>
    <p:sldId id="490" r:id="rId103"/>
    <p:sldId id="491" r:id="rId104"/>
    <p:sldId id="494" r:id="rId105"/>
    <p:sldId id="492" r:id="rId106"/>
    <p:sldId id="493" r:id="rId107"/>
    <p:sldId id="344" r:id="rId108"/>
    <p:sldId id="346" r:id="rId109"/>
    <p:sldId id="347" r:id="rId110"/>
    <p:sldId id="348" r:id="rId111"/>
    <p:sldId id="349" r:id="rId112"/>
    <p:sldId id="350" r:id="rId113"/>
    <p:sldId id="351" r:id="rId114"/>
    <p:sldId id="352" r:id="rId115"/>
    <p:sldId id="353" r:id="rId116"/>
    <p:sldId id="354" r:id="rId117"/>
    <p:sldId id="355" r:id="rId118"/>
    <p:sldId id="356" r:id="rId119"/>
    <p:sldId id="358" r:id="rId120"/>
    <p:sldId id="359" r:id="rId121"/>
    <p:sldId id="340" r:id="rId122"/>
    <p:sldId id="360" r:id="rId123"/>
    <p:sldId id="361" r:id="rId124"/>
    <p:sldId id="362" r:id="rId125"/>
    <p:sldId id="363" r:id="rId126"/>
    <p:sldId id="364" r:id="rId127"/>
    <p:sldId id="495" r:id="rId128"/>
    <p:sldId id="365" r:id="rId129"/>
    <p:sldId id="366" r:id="rId130"/>
    <p:sldId id="367" r:id="rId131"/>
    <p:sldId id="368" r:id="rId132"/>
    <p:sldId id="393" r:id="rId133"/>
    <p:sldId id="394" r:id="rId134"/>
    <p:sldId id="395" r:id="rId135"/>
    <p:sldId id="357" r:id="rId136"/>
    <p:sldId id="496" r:id="rId137"/>
    <p:sldId id="497" r:id="rId138"/>
    <p:sldId id="498" r:id="rId139"/>
    <p:sldId id="505" r:id="rId140"/>
    <p:sldId id="500" r:id="rId141"/>
    <p:sldId id="501" r:id="rId142"/>
    <p:sldId id="502" r:id="rId143"/>
    <p:sldId id="503" r:id="rId144"/>
    <p:sldId id="504" r:id="rId145"/>
    <p:sldId id="508" r:id="rId146"/>
    <p:sldId id="509" r:id="rId147"/>
    <p:sldId id="506" r:id="rId148"/>
    <p:sldId id="512" r:id="rId149"/>
    <p:sldId id="513" r:id="rId150"/>
    <p:sldId id="514" r:id="rId151"/>
    <p:sldId id="516" r:id="rId152"/>
    <p:sldId id="517" r:id="rId153"/>
    <p:sldId id="518" r:id="rId154"/>
    <p:sldId id="521" r:id="rId155"/>
    <p:sldId id="519" r:id="rId156"/>
    <p:sldId id="520" r:id="rId157"/>
    <p:sldId id="522" r:id="rId158"/>
    <p:sldId id="523" r:id="rId159"/>
    <p:sldId id="524" r:id="rId160"/>
    <p:sldId id="525" r:id="rId161"/>
    <p:sldId id="526" r:id="rId162"/>
    <p:sldId id="527" r:id="rId163"/>
    <p:sldId id="528" r:id="rId164"/>
    <p:sldId id="529" r:id="rId165"/>
    <p:sldId id="530" r:id="rId166"/>
    <p:sldId id="507" r:id="rId167"/>
    <p:sldId id="510" r:id="rId168"/>
    <p:sldId id="511" r:id="rId169"/>
    <p:sldId id="515" r:id="rId170"/>
    <p:sldId id="531" r:id="rId171"/>
    <p:sldId id="532" r:id="rId172"/>
    <p:sldId id="533" r:id="rId173"/>
    <p:sldId id="369" r:id="rId174"/>
    <p:sldId id="370" r:id="rId175"/>
    <p:sldId id="538" r:id="rId176"/>
    <p:sldId id="534" r:id="rId177"/>
    <p:sldId id="535" r:id="rId178"/>
    <p:sldId id="536" r:id="rId179"/>
    <p:sldId id="537" r:id="rId180"/>
    <p:sldId id="546" r:id="rId181"/>
    <p:sldId id="554" r:id="rId182"/>
    <p:sldId id="547" r:id="rId183"/>
    <p:sldId id="548" r:id="rId184"/>
    <p:sldId id="549" r:id="rId185"/>
    <p:sldId id="551" r:id="rId186"/>
    <p:sldId id="550" r:id="rId187"/>
    <p:sldId id="555" r:id="rId188"/>
    <p:sldId id="556" r:id="rId189"/>
    <p:sldId id="558" r:id="rId190"/>
    <p:sldId id="557" r:id="rId191"/>
    <p:sldId id="559" r:id="rId192"/>
    <p:sldId id="560" r:id="rId193"/>
    <p:sldId id="561" r:id="rId194"/>
    <p:sldId id="562" r:id="rId195"/>
    <p:sldId id="563" r:id="rId196"/>
    <p:sldId id="564" r:id="rId197"/>
    <p:sldId id="565" r:id="rId198"/>
    <p:sldId id="566" r:id="rId199"/>
    <p:sldId id="567" r:id="rId200"/>
    <p:sldId id="568" r:id="rId201"/>
    <p:sldId id="569" r:id="rId202"/>
    <p:sldId id="570" r:id="rId203"/>
    <p:sldId id="376" r:id="rId204"/>
    <p:sldId id="372" r:id="rId205"/>
    <p:sldId id="373" r:id="rId206"/>
    <p:sldId id="374" r:id="rId207"/>
    <p:sldId id="375" r:id="rId208"/>
    <p:sldId id="378" r:id="rId209"/>
    <p:sldId id="377" r:id="rId210"/>
    <p:sldId id="379" r:id="rId211"/>
    <p:sldId id="380" r:id="rId212"/>
    <p:sldId id="381" r:id="rId213"/>
    <p:sldId id="382" r:id="rId214"/>
    <p:sldId id="383" r:id="rId215"/>
    <p:sldId id="384" r:id="rId216"/>
    <p:sldId id="385" r:id="rId217"/>
    <p:sldId id="386" r:id="rId218"/>
    <p:sldId id="387" r:id="rId219"/>
    <p:sldId id="388" r:id="rId220"/>
    <p:sldId id="389" r:id="rId221"/>
    <p:sldId id="390" r:id="rId222"/>
    <p:sldId id="391" r:id="rId223"/>
    <p:sldId id="539" r:id="rId224"/>
    <p:sldId id="540" r:id="rId225"/>
    <p:sldId id="544" r:id="rId226"/>
    <p:sldId id="541" r:id="rId227"/>
    <p:sldId id="545" r:id="rId228"/>
    <p:sldId id="542" r:id="rId229"/>
    <p:sldId id="543" r:id="rId230"/>
    <p:sldId id="392" r:id="rId231"/>
    <p:sldId id="396" r:id="rId232"/>
    <p:sldId id="397" r:id="rId233"/>
    <p:sldId id="398" r:id="rId234"/>
    <p:sldId id="400" r:id="rId235"/>
    <p:sldId id="399" r:id="rId236"/>
    <p:sldId id="433" r:id="rId237"/>
    <p:sldId id="434" r:id="rId238"/>
    <p:sldId id="435" r:id="rId239"/>
    <p:sldId id="432" r:id="rId240"/>
    <p:sldId id="571" r:id="rId241"/>
    <p:sldId id="572" r:id="rId242"/>
    <p:sldId id="573" r:id="rId243"/>
    <p:sldId id="574" r:id="rId244"/>
    <p:sldId id="575" r:id="rId245"/>
    <p:sldId id="576" r:id="rId246"/>
    <p:sldId id="577" r:id="rId247"/>
    <p:sldId id="578" r:id="rId248"/>
    <p:sldId id="579" r:id="rId249"/>
    <p:sldId id="580" r:id="rId250"/>
    <p:sldId id="581" r:id="rId251"/>
    <p:sldId id="582" r:id="rId252"/>
    <p:sldId id="583" r:id="rId253"/>
    <p:sldId id="584" r:id="rId254"/>
    <p:sldId id="585" r:id="rId255"/>
    <p:sldId id="401" r:id="rId256"/>
    <p:sldId id="586" r:id="rId257"/>
    <p:sldId id="587" r:id="rId258"/>
    <p:sldId id="588" r:id="rId259"/>
    <p:sldId id="589" r:id="rId260"/>
    <p:sldId id="590" r:id="rId261"/>
    <p:sldId id="591" r:id="rId262"/>
    <p:sldId id="592" r:id="rId263"/>
    <p:sldId id="593" r:id="rId264"/>
    <p:sldId id="594" r:id="rId265"/>
    <p:sldId id="595" r:id="rId266"/>
    <p:sldId id="596" r:id="rId267"/>
    <p:sldId id="597" r:id="rId268"/>
    <p:sldId id="598" r:id="rId269"/>
    <p:sldId id="599" r:id="rId270"/>
    <p:sldId id="600" r:id="rId271"/>
    <p:sldId id="601" r:id="rId272"/>
    <p:sldId id="602" r:id="rId273"/>
    <p:sldId id="603" r:id="rId274"/>
    <p:sldId id="403" r:id="rId275"/>
    <p:sldId id="404" r:id="rId276"/>
    <p:sldId id="405" r:id="rId277"/>
    <p:sldId id="406" r:id="rId278"/>
    <p:sldId id="407" r:id="rId279"/>
    <p:sldId id="408" r:id="rId280"/>
    <p:sldId id="409" r:id="rId281"/>
    <p:sldId id="410" r:id="rId282"/>
    <p:sldId id="411" r:id="rId283"/>
    <p:sldId id="412" r:id="rId284"/>
    <p:sldId id="413" r:id="rId285"/>
    <p:sldId id="414" r:id="rId286"/>
    <p:sldId id="415" r:id="rId287"/>
    <p:sldId id="416" r:id="rId288"/>
    <p:sldId id="417" r:id="rId289"/>
    <p:sldId id="418" r:id="rId290"/>
    <p:sldId id="436" r:id="rId291"/>
    <p:sldId id="437" r:id="rId292"/>
    <p:sldId id="438" r:id="rId293"/>
    <p:sldId id="439" r:id="rId294"/>
    <p:sldId id="419" r:id="rId295"/>
    <p:sldId id="440" r:id="rId296"/>
    <p:sldId id="420" r:id="rId297"/>
    <p:sldId id="441" r:id="rId298"/>
    <p:sldId id="421" r:id="rId299"/>
    <p:sldId id="445" r:id="rId300"/>
    <p:sldId id="443" r:id="rId301"/>
    <p:sldId id="444" r:id="rId302"/>
    <p:sldId id="422" r:id="rId303"/>
    <p:sldId id="447" r:id="rId304"/>
    <p:sldId id="448" r:id="rId305"/>
    <p:sldId id="446" r:id="rId306"/>
    <p:sldId id="450" r:id="rId307"/>
    <p:sldId id="449" r:id="rId308"/>
    <p:sldId id="423" r:id="rId309"/>
    <p:sldId id="424" r:id="rId310"/>
    <p:sldId id="451" r:id="rId311"/>
    <p:sldId id="425" r:id="rId312"/>
    <p:sldId id="452" r:id="rId313"/>
    <p:sldId id="426" r:id="rId314"/>
    <p:sldId id="454" r:id="rId315"/>
    <p:sldId id="453" r:id="rId316"/>
    <p:sldId id="427" r:id="rId317"/>
    <p:sldId id="428" r:id="rId318"/>
    <p:sldId id="455" r:id="rId319"/>
    <p:sldId id="429" r:id="rId320"/>
    <p:sldId id="456" r:id="rId321"/>
    <p:sldId id="457" r:id="rId322"/>
    <p:sldId id="430" r:id="rId323"/>
    <p:sldId id="431" r:id="rId324"/>
    <p:sldId id="283" r:id="rId325"/>
    <p:sldId id="285" r:id="rId326"/>
    <p:sldId id="286" r:id="rId327"/>
    <p:sldId id="287" r:id="rId3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6774" autoAdjust="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presProps" Target="pres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viewProps" Target="view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B2A59-3E9E-463E-A8BF-E1B9E512028C}" type="datetimeFigureOut">
              <a:rPr lang="en-US" smtClean="0"/>
              <a:pPr/>
              <a:t>12/3/2019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D99E2-EB59-460C-B931-EDDE7E8E4780}" type="slidenum">
              <a:rPr lang="en-US" smtClean="0"/>
              <a:pPr/>
              <a:t>‹#›</a:t>
            </a:fld>
            <a:endParaRPr lang="en-US"/>
          </a:p>
        </p:txBody>
      </p:sp>
    </p:spTree>
    <p:extLst>
      <p:ext uri="{BB962C8B-B14F-4D97-AF65-F5344CB8AC3E}">
        <p14:creationId xmlns:p14="http://schemas.microsoft.com/office/powerpoint/2010/main" val="3635101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FD99E2-EB59-460C-B931-EDDE7E8E4780}" type="slidenum">
              <a:rPr lang="en-US" smtClean="0"/>
              <a:pPr/>
              <a:t>74</a:t>
            </a:fld>
            <a:endParaRPr lang="en-US"/>
          </a:p>
        </p:txBody>
      </p:sp>
    </p:spTree>
    <p:extLst>
      <p:ext uri="{BB962C8B-B14F-4D97-AF65-F5344CB8AC3E}">
        <p14:creationId xmlns:p14="http://schemas.microsoft.com/office/powerpoint/2010/main" val="402285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FD99E2-EB59-460C-B931-EDDE7E8E4780}" type="slidenum">
              <a:rPr lang="en-US" smtClean="0"/>
              <a:pPr/>
              <a:t>83</a:t>
            </a:fld>
            <a:endParaRPr lang="en-US"/>
          </a:p>
        </p:txBody>
      </p:sp>
    </p:spTree>
    <p:extLst>
      <p:ext uri="{BB962C8B-B14F-4D97-AF65-F5344CB8AC3E}">
        <p14:creationId xmlns:p14="http://schemas.microsoft.com/office/powerpoint/2010/main" val="681832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FD99E2-EB59-460C-B931-EDDE7E8E4780}" type="slidenum">
              <a:rPr lang="en-US" smtClean="0"/>
              <a:pPr/>
              <a:t>165</a:t>
            </a:fld>
            <a:endParaRPr lang="en-US"/>
          </a:p>
        </p:txBody>
      </p:sp>
    </p:spTree>
    <p:extLst>
      <p:ext uri="{BB962C8B-B14F-4D97-AF65-F5344CB8AC3E}">
        <p14:creationId xmlns:p14="http://schemas.microsoft.com/office/powerpoint/2010/main" val="33018854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28E9460-19E5-40E2-A625-175CE8A31627}" type="datetimeFigureOut">
              <a:rPr lang="en-US" smtClean="0"/>
              <a:pPr/>
              <a:t>12/3/2019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0D88F3-DBB0-4503-B306-3F2F4E7585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28E9460-19E5-40E2-A625-175CE8A31627}" type="datetimeFigureOut">
              <a:rPr lang="en-US" smtClean="0"/>
              <a:pPr/>
              <a:t>12/3/2019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28E9460-19E5-40E2-A625-175CE8A31627}" type="datetimeFigureOut">
              <a:rPr lang="en-US" smtClean="0"/>
              <a:pPr/>
              <a:t>12/3/2019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28E9460-19E5-40E2-A625-175CE8A31627}" type="datetimeFigureOut">
              <a:rPr lang="en-US" smtClean="0"/>
              <a:pPr/>
              <a:t>12/3/2019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0D88F3-DBB0-4503-B306-3F2F4E7585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8E9460-19E5-40E2-A625-175CE8A31627}" type="datetimeFigureOut">
              <a:rPr lang="en-US" smtClean="0"/>
              <a:pPr/>
              <a:t>12/3/2019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0D88F3-DBB0-4503-B306-3F2F4E758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600199"/>
          </a:xfrm>
        </p:spPr>
        <p:txBody>
          <a:bodyPr/>
          <a:lstStyle/>
          <a:p>
            <a:r>
              <a:rPr lang="en-US" dirty="0" smtClean="0"/>
              <a:t>INTRODUCTION TO RESEARCH</a:t>
            </a:r>
            <a:endParaRPr lang="en-US" dirty="0"/>
          </a:p>
        </p:txBody>
      </p:sp>
      <p:sp>
        <p:nvSpPr>
          <p:cNvPr id="3" name="Subtitle 2"/>
          <p:cNvSpPr>
            <a:spLocks noGrp="1"/>
          </p:cNvSpPr>
          <p:nvPr>
            <p:ph type="subTitle" idx="1"/>
          </p:nvPr>
        </p:nvSpPr>
        <p:spPr/>
        <p:txBody>
          <a:bodyPr/>
          <a:lstStyle/>
          <a:p>
            <a:r>
              <a:rPr lang="en-US" dirty="0" smtClean="0"/>
              <a:t>BY ASHIVIRA BALLY </a:t>
            </a:r>
          </a:p>
          <a:p>
            <a:r>
              <a:rPr lang="en-US" smtClean="0"/>
              <a:t>LECTURER PORT REITZ MTC</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ü"/>
            </a:pPr>
            <a:r>
              <a:rPr lang="en-US" sz="2800" dirty="0" smtClean="0">
                <a:latin typeface="Roman times"/>
              </a:rPr>
              <a:t>In predictive inquiry, the researcher is interested in studying naturally occurring associations between phenomenon to estimate its impact on another phenomenon.</a:t>
            </a:r>
          </a:p>
          <a:p>
            <a:pPr>
              <a:buFont typeface="Wingdings" pitchFamily="2" charset="2"/>
              <a:buChar char="ü"/>
            </a:pPr>
            <a:r>
              <a:rPr lang="en-US" sz="2800" dirty="0" smtClean="0">
                <a:latin typeface="Roman times"/>
              </a:rPr>
              <a:t>This is experimental research and leads to more powerful statements about associations compared to predictive inquiry.</a:t>
            </a:r>
          </a:p>
          <a:p>
            <a:pPr>
              <a:buFont typeface="Wingdings" pitchFamily="2" charset="2"/>
              <a:buChar char="ü"/>
            </a:pPr>
            <a:r>
              <a:rPr lang="en-US" sz="2800" dirty="0" smtClean="0">
                <a:latin typeface="Roman times"/>
              </a:rPr>
              <a:t>But the nature of some phenomenon may not permit experimental research, only predictive inquiry is possible. e.g. studying socio-class structures, race, mob behaviour, and personality cannot manipulate these phenomen hence must be content with predictive inquiry. </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3200" dirty="0" smtClean="0"/>
              <a:t>4.Use the FINER criteria in the development of the research question.</a:t>
            </a:r>
          </a:p>
          <a:p>
            <a:pPr>
              <a:buNone/>
            </a:pPr>
            <a:r>
              <a:rPr lang="en-US" sz="3200" dirty="0" smtClean="0"/>
              <a:t>5. Ensure that the research question follows PICOT format.</a:t>
            </a:r>
          </a:p>
          <a:p>
            <a:pPr>
              <a:buNone/>
            </a:pPr>
            <a:r>
              <a:rPr lang="en-US" sz="3200" dirty="0" smtClean="0"/>
              <a:t>6. Develop a research hypothesis from the research question.</a:t>
            </a:r>
          </a:p>
          <a:p>
            <a:pPr>
              <a:buNone/>
            </a:pPr>
            <a:r>
              <a:rPr lang="en-US" sz="3200" dirty="0" smtClean="0"/>
              <a:t>7. Develop clear and well-defined primary and secondary (if needed) objectives.</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tips</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r>
              <a:rPr lang="en-US" dirty="0" smtClean="0"/>
              <a:t> </a:t>
            </a:r>
            <a:r>
              <a:rPr lang="en-US" sz="3200" dirty="0" smtClean="0"/>
              <a:t>8. Ensure that the research question and objectives are answerable, feasible and clinically relevant.</a:t>
            </a:r>
          </a:p>
          <a:p>
            <a:pPr>
              <a:buNone/>
            </a:pPr>
            <a:r>
              <a:rPr lang="en-US" sz="3200" dirty="0" smtClean="0"/>
              <a:t>9. FINER = feasible, interesting, novel, ethical, relevant;</a:t>
            </a:r>
          </a:p>
          <a:p>
            <a:pPr>
              <a:buNone/>
            </a:pPr>
            <a:r>
              <a:rPr lang="en-US" sz="3200" dirty="0" smtClean="0"/>
              <a:t>10. PICOT = population (patients), intervention (for intervention studies only), comparison group, outcome of interest, the appropriate follow-up time.</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Tips cont’d</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a:bodyPr>
          <a:lstStyle/>
          <a:p>
            <a:r>
              <a:rPr lang="en-US" sz="3200" dirty="0" smtClean="0"/>
              <a:t>Hypothesis of the study</a:t>
            </a:r>
          </a:p>
          <a:p>
            <a:pPr>
              <a:buFont typeface="Wingdings" pitchFamily="2" charset="2"/>
              <a:buChar char="v"/>
            </a:pPr>
            <a:r>
              <a:rPr lang="en-US" sz="3200" dirty="0" smtClean="0"/>
              <a:t>What is a hypothesis?</a:t>
            </a:r>
          </a:p>
          <a:p>
            <a:pPr>
              <a:buFont typeface="Wingdings" pitchFamily="2" charset="2"/>
              <a:buChar char="Ø"/>
            </a:pPr>
            <a:r>
              <a:rPr lang="en-US" sz="3200" dirty="0" smtClean="0"/>
              <a:t>Is the formulation of the expected relationship between two or more variables in a specific relationship population. It is the researcher’s prediction or explanation of the relationships between two variables</a:t>
            </a:r>
            <a:endParaRPr lang="en-US" dirty="0" smtClean="0"/>
          </a:p>
          <a:p>
            <a:endParaRPr lang="en-US" dirty="0"/>
          </a:p>
        </p:txBody>
      </p:sp>
      <p:sp>
        <p:nvSpPr>
          <p:cNvPr id="3" name="Title 2"/>
          <p:cNvSpPr>
            <a:spLocks noGrp="1"/>
          </p:cNvSpPr>
          <p:nvPr>
            <p:ph type="title"/>
          </p:nvPr>
        </p:nvSpPr>
        <p:spPr>
          <a:xfrm>
            <a:off x="152400" y="152400"/>
            <a:ext cx="8839200" cy="533400"/>
          </a:xfrm>
        </p:spPr>
        <p:txBody>
          <a:bodyPr>
            <a:normAutofit fontScale="90000"/>
          </a:bodyPr>
          <a:lstStyle/>
          <a:p>
            <a:r>
              <a:rPr lang="en-US" sz="4400" dirty="0" smtClean="0"/>
              <a:t>Developing research hypothesis</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lstStyle/>
          <a:p>
            <a:pPr>
              <a:buNone/>
            </a:pPr>
            <a:r>
              <a:rPr lang="en-US" sz="2800" dirty="0" smtClean="0"/>
              <a:t>e.g.</a:t>
            </a:r>
          </a:p>
          <a:p>
            <a:pPr>
              <a:buFont typeface="Arial" pitchFamily="34" charset="0"/>
              <a:buChar char="•"/>
            </a:pPr>
            <a:r>
              <a:rPr lang="en-US" sz="3200" dirty="0" smtClean="0"/>
              <a:t>Persons with type 2 diabetes mellitus who have greater knowledge of their diseases will have a higher rate of their adherence to treatment regimen than those with less knowledge</a:t>
            </a:r>
          </a:p>
          <a:p>
            <a:pPr>
              <a:buNone/>
            </a:pPr>
            <a:r>
              <a:rPr lang="en-US" sz="3200" dirty="0" smtClean="0"/>
              <a:t>In the example, the predicted relationship is between “knowledge” and “adherence to treatment regimen”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hypothesis</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dirty="0" smtClean="0"/>
              <a:t>The research or clinical hypothesis is developed from the research question and then the main elements of the study — sampling strategy, intervention (if applicable), comparison and outcome variables — are summarized in a form that establishes the basis for testing, statistical and ultimately clinical significance.</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Hypotheses cont’d</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r>
              <a:rPr lang="en-US" sz="3200" dirty="0" smtClean="0"/>
              <a:t>Hypothesis are applied in quantitative studies in order to guide the study, e. g. quasi-experimental and experimental studies</a:t>
            </a:r>
          </a:p>
          <a:p>
            <a:r>
              <a:rPr lang="en-US" sz="3200" dirty="0" smtClean="0"/>
              <a:t>A hypothesis is usually tested and, subsequently either rejected or fail to be rejected by the researcher</a:t>
            </a:r>
          </a:p>
          <a:p>
            <a:r>
              <a:rPr lang="en-US" sz="3200" dirty="0" smtClean="0"/>
              <a:t>It helps the study in suggesting prediction, explaining outcome and guiding the investigation to provide a focus</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hypothesis</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endParaRPr lang="en-US" sz="3200" dirty="0" smtClean="0"/>
          </a:p>
          <a:p>
            <a:r>
              <a:rPr lang="en-US" sz="3200" dirty="0" smtClean="0"/>
              <a:t>Some research may provide hypotheses while others may not</a:t>
            </a:r>
          </a:p>
          <a:p>
            <a:r>
              <a:rPr lang="en-US" sz="3200" dirty="0" smtClean="0"/>
              <a:t>Most of the descriptive studies do not have a hypothesis to test but they generate hypothesis</a:t>
            </a:r>
          </a:p>
          <a:p>
            <a:r>
              <a:rPr lang="en-US" sz="3200" dirty="0" smtClean="0"/>
              <a:t>Experimental studies have hypothesis to test</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hypothesis</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Wingdings" pitchFamily="2" charset="2"/>
              <a:buChar char="Ø"/>
            </a:pPr>
            <a:r>
              <a:rPr lang="en-US" sz="3200" dirty="0" smtClean="0"/>
              <a:t>A hypothesis is the researcher’s prediction regarding the outcome of the study.</a:t>
            </a:r>
          </a:p>
          <a:p>
            <a:pPr>
              <a:buFont typeface="Wingdings" pitchFamily="2" charset="2"/>
              <a:buChar char="Ø"/>
            </a:pPr>
            <a:r>
              <a:rPr lang="en-US" sz="3200" dirty="0" smtClean="0"/>
              <a:t>States possible differences, relationships or causes between two variables or concepts</a:t>
            </a:r>
          </a:p>
          <a:p>
            <a:pPr>
              <a:buFont typeface="Wingdings" pitchFamily="2" charset="2"/>
              <a:buChar char="Ø"/>
            </a:pPr>
            <a:r>
              <a:rPr lang="en-US" sz="3200" dirty="0" smtClean="0"/>
              <a:t>Are derived from or based on existing theories, previous research, personal observations or experiences. </a:t>
            </a:r>
          </a:p>
          <a:p>
            <a:pPr>
              <a:buFont typeface="Wingdings" pitchFamily="2" charset="2"/>
              <a:buChar char="Ø"/>
            </a:pPr>
            <a:r>
              <a:rPr lang="en-US" sz="3200" dirty="0" smtClean="0"/>
              <a:t>The research question and hypothesis should be developed before the start of the study. </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Formulating hypotheses</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3200" dirty="0" smtClean="0"/>
              <a:t>Designing a research hypothesis is supported by a good research question and will influence the type of research design for the study. </a:t>
            </a:r>
          </a:p>
          <a:p>
            <a:pPr>
              <a:buFont typeface="Wingdings" pitchFamily="2" charset="2"/>
              <a:buChar char="Ø"/>
            </a:pPr>
            <a:r>
              <a:rPr lang="en-US" sz="3200" dirty="0" smtClean="0"/>
              <a:t>Acting on the principles of appropriate hypothesis development, the study can then confidently proceed to the development of the research objective.</a:t>
            </a:r>
          </a:p>
          <a:p>
            <a:pPr>
              <a:buNone/>
            </a:pPr>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Hypotheses cont’d</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marL="624078" indent="-514350">
              <a:buFont typeface="Wingdings" pitchFamily="2" charset="2"/>
              <a:buChar char="v"/>
            </a:pPr>
            <a:r>
              <a:rPr lang="en-US" sz="2800" dirty="0" smtClean="0"/>
              <a:t>Provide direction. They bridge the gap between the problem and the evidence needed for its solution</a:t>
            </a:r>
          </a:p>
          <a:p>
            <a:pPr marL="624078" indent="-514350">
              <a:buFont typeface="Wingdings" pitchFamily="2" charset="2"/>
              <a:buChar char="v"/>
            </a:pPr>
            <a:r>
              <a:rPr lang="en-US" sz="2800" dirty="0" smtClean="0"/>
              <a:t>Ensure collection of the evidence necessary to answer the question posed in the statement of the problem</a:t>
            </a:r>
          </a:p>
          <a:p>
            <a:pPr marL="624078" indent="-514350">
              <a:buFont typeface="Wingdings" pitchFamily="2" charset="2"/>
              <a:buChar char="v"/>
            </a:pPr>
            <a:r>
              <a:rPr lang="en-US" sz="2800" dirty="0" smtClean="0"/>
              <a:t>Enable the researcher to asses the information collected from the standpoint of both relevance and organization</a:t>
            </a:r>
          </a:p>
          <a:p>
            <a:pPr marL="624078" indent="-514350">
              <a:buFont typeface="Wingdings" pitchFamily="2" charset="2"/>
              <a:buChar char="v"/>
            </a:pPr>
            <a:r>
              <a:rPr lang="en-US" sz="2800" dirty="0" smtClean="0"/>
              <a:t>Provides focus and direction of the study. So sensitize the researcher to certain aspects of the situation that are relevant regarding the problem at hand.</a:t>
            </a:r>
          </a:p>
          <a:p>
            <a:pPr marL="624078" indent="-514350">
              <a:buFont typeface="+mj-lt"/>
              <a:buAutoNum type="arabicPeriod"/>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Purpose of hypotheses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3200" dirty="0" smtClean="0"/>
              <a:t>To enable explanation of phenomena. </a:t>
            </a:r>
          </a:p>
          <a:p>
            <a:pPr>
              <a:buFont typeface="Wingdings" pitchFamily="2" charset="2"/>
              <a:buChar char="ü"/>
            </a:pPr>
            <a:r>
              <a:rPr lang="en-US" sz="3200" dirty="0" smtClean="0"/>
              <a:t>This involves accurate observation and measurement of a given phenomenon. </a:t>
            </a:r>
          </a:p>
          <a:p>
            <a:pPr>
              <a:buFont typeface="Wingdings" pitchFamily="2" charset="2"/>
              <a:buChar char="ü"/>
            </a:pPr>
            <a:r>
              <a:rPr lang="en-US" sz="3200" dirty="0" smtClean="0"/>
              <a:t>In order to explain a phenomenon one should be able to describe it, predict its occurrence and observe factors that cause its occurrence with certainty and accuracy.</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marL="624078" indent="-514350">
              <a:buFont typeface="Wingdings" pitchFamily="2" charset="2"/>
              <a:buChar char="v"/>
            </a:pPr>
            <a:r>
              <a:rPr lang="en-US" sz="2800" dirty="0" smtClean="0"/>
              <a:t>Guide the collection of data and provide the structure for their meaningful interpretation in relation to the problem under investigation</a:t>
            </a:r>
          </a:p>
          <a:p>
            <a:pPr marL="624078" indent="-514350">
              <a:buFont typeface="Wingdings" pitchFamily="2" charset="2"/>
              <a:buChar char="v"/>
            </a:pPr>
            <a:r>
              <a:rPr lang="en-US" sz="2800" dirty="0" smtClean="0"/>
              <a:t>Link the research problem and the evidence needed for solution. The researcher able to understand the problem with greater clarity and use the data collected to find solutions to problems.</a:t>
            </a:r>
          </a:p>
          <a:p>
            <a:pPr marL="624078" indent="-514350">
              <a:buFont typeface="Wingdings" pitchFamily="2" charset="2"/>
              <a:buChar char="v"/>
            </a:pPr>
            <a:r>
              <a:rPr lang="en-US" sz="2800" dirty="0" smtClean="0"/>
              <a:t>Form the framework for the ultimate conclusion as solutions. Conclusions are based on the results of the tests of their hypotheses. </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Hypotheses purpose cont’d</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a:bodyPr>
          <a:lstStyle/>
          <a:p>
            <a:pPr marL="624078" indent="-514350">
              <a:buFont typeface="Wingdings" pitchFamily="2" charset="2"/>
              <a:buChar char="ü"/>
            </a:pPr>
            <a:r>
              <a:rPr lang="en-US" sz="2800" dirty="0" smtClean="0"/>
              <a:t>Must state clearly and briefly the expected relationship between variables.</a:t>
            </a:r>
          </a:p>
          <a:p>
            <a:pPr marL="624078" indent="-514350">
              <a:buFont typeface="Wingdings" pitchFamily="2" charset="2"/>
              <a:buChar char="ü"/>
            </a:pPr>
            <a:r>
              <a:rPr lang="en-US" sz="2800" dirty="0" smtClean="0"/>
              <a:t>Based on a sound rationale derived from theory, or research, or professional experience</a:t>
            </a:r>
          </a:p>
          <a:p>
            <a:pPr marL="624078" indent="-514350">
              <a:buFont typeface="Wingdings" pitchFamily="2" charset="2"/>
              <a:buChar char="ü"/>
            </a:pPr>
            <a:r>
              <a:rPr lang="en-US" sz="2800" dirty="0" smtClean="0"/>
              <a:t>Consistent with common sense or generally accepted truths.</a:t>
            </a:r>
          </a:p>
        </p:txBody>
      </p:sp>
      <p:sp>
        <p:nvSpPr>
          <p:cNvPr id="3" name="Title 2"/>
          <p:cNvSpPr>
            <a:spLocks noGrp="1"/>
          </p:cNvSpPr>
          <p:nvPr>
            <p:ph type="title"/>
          </p:nvPr>
        </p:nvSpPr>
        <p:spPr>
          <a:xfrm>
            <a:off x="457200" y="152400"/>
            <a:ext cx="8229600" cy="990600"/>
          </a:xfrm>
        </p:spPr>
        <p:txBody>
          <a:bodyPr>
            <a:normAutofit fontScale="90000"/>
          </a:bodyPr>
          <a:lstStyle/>
          <a:p>
            <a:r>
              <a:rPr lang="en-US" dirty="0" smtClean="0"/>
              <a:t>The characteristics of good hypotheses</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marL="624078" indent="-514350">
              <a:buFont typeface="Wingdings" pitchFamily="2" charset="2"/>
              <a:buChar char="ü"/>
            </a:pPr>
            <a:r>
              <a:rPr lang="en-US" sz="3200" dirty="0" smtClean="0"/>
              <a:t>Testable, i.e. data can be collected to support or fail to support the hypotheses. This  then implies that the variables stated in the hypotheses can be operationalized.</a:t>
            </a:r>
          </a:p>
          <a:p>
            <a:pPr marL="624078" indent="-514350">
              <a:buFont typeface="Wingdings" pitchFamily="2" charset="2"/>
              <a:buChar char="ü"/>
            </a:pPr>
            <a:r>
              <a:rPr lang="en-US" sz="3200" dirty="0" smtClean="0"/>
              <a:t>Must be related to empirical phenomena. Words like ‘ought’, ‘bad’ reflect moral judgment should be avoided</a:t>
            </a:r>
          </a:p>
          <a:p>
            <a:pPr marL="624078" indent="-514350">
              <a:buFont typeface="Wingdings" pitchFamily="2" charset="2"/>
              <a:buChar char="ü"/>
            </a:pPr>
            <a:r>
              <a:rPr lang="en-US" sz="3200" dirty="0" smtClean="0"/>
              <a:t>Be testable within a reasonable time.</a:t>
            </a:r>
          </a:p>
          <a:p>
            <a:pPr marL="624078" indent="-514350">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Characteristics cont’d</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marL="624078" indent="-514350">
              <a:buFont typeface="Wingdings" pitchFamily="2" charset="2"/>
              <a:buChar char="ü"/>
            </a:pPr>
            <a:r>
              <a:rPr lang="en-US" sz="3200" dirty="0" smtClean="0"/>
              <a:t>Variables tested in the hypotheses must be consisted with purpose statement, objectives and the operationalized variables in the method section</a:t>
            </a:r>
          </a:p>
          <a:p>
            <a:pPr marL="624078" indent="-514350">
              <a:buFont typeface="Wingdings" pitchFamily="2" charset="2"/>
              <a:buChar char="ü"/>
            </a:pPr>
            <a:r>
              <a:rPr lang="en-US" sz="3200" dirty="0" smtClean="0"/>
              <a:t>A good hypothesis must be as simple and as concise as the complexity of the concepts involved allows.</a:t>
            </a:r>
          </a:p>
          <a:p>
            <a:pPr marL="624078" indent="-514350">
              <a:buFont typeface="Wingdings" pitchFamily="2" charset="2"/>
              <a:buChar char="ü"/>
            </a:pPr>
            <a:r>
              <a:rPr lang="en-US" sz="3200" dirty="0" smtClean="0"/>
              <a:t>A good hypothesis must be stated in such a way that its implications can be deduced in the form of empirical operations with respect to which relationship can be validated or refuted.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Characteristics cont’d</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a:buFont typeface="Wingdings" pitchFamily="2" charset="2"/>
              <a:buChar char="Ø"/>
            </a:pPr>
            <a:r>
              <a:rPr lang="en-US" sz="3200" dirty="0" smtClean="0"/>
              <a:t>Null hypotheses/statistical</a:t>
            </a:r>
          </a:p>
          <a:p>
            <a:pPr>
              <a:buFont typeface="Arial" pitchFamily="34" charset="0"/>
              <a:buChar char="•"/>
            </a:pPr>
            <a:r>
              <a:rPr lang="en-US" sz="3200" dirty="0" smtClean="0"/>
              <a:t>It states that no real relationship or difference exists i. e.</a:t>
            </a:r>
          </a:p>
          <a:p>
            <a:pPr>
              <a:buFont typeface="Wingdings" pitchFamily="2" charset="2"/>
              <a:buChar char="ü"/>
            </a:pPr>
            <a:r>
              <a:rPr lang="en-US" sz="3200" dirty="0" smtClean="0"/>
              <a:t>Any relationship between two variables or difference between groups is merely due to chance or error.  E.g.</a:t>
            </a:r>
          </a:p>
          <a:p>
            <a:pPr>
              <a:buNone/>
            </a:pPr>
            <a:r>
              <a:rPr lang="en-US" sz="3200" dirty="0" smtClean="0"/>
              <a:t>There is no difference in the performance of national examinations between standard eight students from rural primary schools and standard eight students from urban primary schools in Kenya</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hypotheses</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pPr>
              <a:buFont typeface="Wingdings" pitchFamily="2" charset="2"/>
              <a:buChar char="Ø"/>
            </a:pPr>
            <a:r>
              <a:rPr lang="en-US" sz="3200" dirty="0" smtClean="0"/>
              <a:t>Directional hypothesis</a:t>
            </a:r>
          </a:p>
          <a:p>
            <a:pPr>
              <a:buFont typeface="Arial" pitchFamily="34" charset="0"/>
              <a:buChar char="•"/>
            </a:pPr>
            <a:r>
              <a:rPr lang="en-US" sz="3200" dirty="0" smtClean="0"/>
              <a:t>Predicts an outcome in a specific direction e.g. persons with type two diabetes mellitus who have greater knowledge of the disease will have a higher rate of adherence to treatment regimen than those with less knowledge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dirty="0" smtClean="0"/>
              <a:t>Non-directional hypothesis</a:t>
            </a:r>
          </a:p>
          <a:p>
            <a:pPr>
              <a:buFont typeface="Arial" pitchFamily="34" charset="0"/>
              <a:buChar char="•"/>
            </a:pPr>
            <a:r>
              <a:rPr lang="en-US" sz="3200" dirty="0" smtClean="0"/>
              <a:t>Indicates a difference or correlation but does not specify which e.g. persons with type two diabetes mellitus who follow a structured program on their condition have a higher rate of adherence to treatment.</a:t>
            </a:r>
          </a:p>
        </p:txBody>
      </p:sp>
      <p:sp>
        <p:nvSpPr>
          <p:cNvPr id="3" name="Title 2"/>
          <p:cNvSpPr>
            <a:spLocks noGrp="1"/>
          </p:cNvSpPr>
          <p:nvPr>
            <p:ph type="title"/>
          </p:nvPr>
        </p:nvSpPr>
        <p:spPr>
          <a:xfrm>
            <a:off x="457200" y="152400"/>
            <a:ext cx="8229600" cy="381000"/>
          </a:xfrm>
        </p:spPr>
        <p:txBody>
          <a:bodyPr>
            <a:normAutofit fontScale="90000"/>
          </a:bodyPr>
          <a:lstStyle/>
          <a:p>
            <a:r>
              <a:rPr lang="en-US" dirty="0" smtClean="0"/>
              <a:t>Types cont’d </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2800" dirty="0" smtClean="0"/>
              <a:t>Alternative non-directional hypotheses/a research hypothesis</a:t>
            </a:r>
          </a:p>
          <a:p>
            <a:pPr>
              <a:buFont typeface="Arial" pitchFamily="34" charset="0"/>
              <a:buChar char="•"/>
            </a:pPr>
            <a:r>
              <a:rPr lang="en-US" sz="2800" dirty="0" smtClean="0"/>
              <a:t>It states that there is relationship or differences but the researcher does not know the nature the nature of such a difference or relationship</a:t>
            </a:r>
          </a:p>
          <a:p>
            <a:pPr>
              <a:buFont typeface="Arial" pitchFamily="34" charset="0"/>
              <a:buChar char="•"/>
            </a:pPr>
            <a:r>
              <a:rPr lang="en-US" sz="2800" dirty="0" smtClean="0"/>
              <a:t>Is suitable where previous research findings are conflicting or where a strong rationale to support a predicted relationship does not exist.</a:t>
            </a:r>
          </a:p>
          <a:p>
            <a:pPr>
              <a:buFont typeface="Arial" pitchFamily="34" charset="0"/>
              <a:buChar char="•"/>
            </a:pPr>
            <a:r>
              <a:rPr lang="en-US" sz="2800" dirty="0" smtClean="0"/>
              <a:t>It specifies the nature of relationship or difference between variables. Thus a relationship may be stated as being greater than, less than, increased, decreased, higher than, lower than etc.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2800" dirty="0" smtClean="0"/>
              <a:t>Is referred to as the rationale of the research and refers to the reasons for carrying out the study.</a:t>
            </a:r>
          </a:p>
          <a:p>
            <a:pPr>
              <a:buNone/>
            </a:pPr>
            <a:r>
              <a:rPr lang="en-US" sz="2800" dirty="0" smtClean="0"/>
              <a:t> </a:t>
            </a:r>
            <a:r>
              <a:rPr lang="en-US" sz="2800" b="1" dirty="0" smtClean="0"/>
              <a:t>characteristics of justification</a:t>
            </a:r>
          </a:p>
          <a:p>
            <a:pPr>
              <a:buFont typeface="Arial" pitchFamily="34" charset="0"/>
              <a:buChar char="•"/>
            </a:pPr>
            <a:r>
              <a:rPr lang="en-US" sz="2800" dirty="0" smtClean="0"/>
              <a:t>What gaps in knowledge the study will address</a:t>
            </a:r>
          </a:p>
          <a:p>
            <a:pPr>
              <a:buFont typeface="Arial" pitchFamily="34" charset="0"/>
              <a:buChar char="•"/>
            </a:pPr>
            <a:r>
              <a:rPr lang="en-US" sz="2800" dirty="0" smtClean="0"/>
              <a:t>The importance of the study</a:t>
            </a:r>
          </a:p>
          <a:p>
            <a:pPr>
              <a:buFont typeface="Arial" pitchFamily="34" charset="0"/>
              <a:buChar char="•"/>
            </a:pPr>
            <a:r>
              <a:rPr lang="en-US" sz="2800" dirty="0" smtClean="0"/>
              <a:t>The use of the research results </a:t>
            </a:r>
          </a:p>
          <a:p>
            <a:pPr>
              <a:buFont typeface="Arial" pitchFamily="34" charset="0"/>
              <a:buChar char="•"/>
            </a:pPr>
            <a:r>
              <a:rPr lang="en-US" sz="2800" dirty="0" smtClean="0"/>
              <a:t>The beneficiaries of the study</a:t>
            </a:r>
          </a:p>
          <a:p>
            <a:pPr>
              <a:buFont typeface="Arial" pitchFamily="34" charset="0"/>
              <a:buChar char="•"/>
            </a:pPr>
            <a:r>
              <a:rPr lang="en-US" sz="2800" dirty="0" smtClean="0"/>
              <a:t>The worth of research</a:t>
            </a:r>
          </a:p>
          <a:p>
            <a:pPr>
              <a:buNone/>
            </a:pPr>
            <a:r>
              <a:rPr lang="en-US" sz="2800" dirty="0" smtClean="0"/>
              <a:t>n. b. the justification must be convincingly put to warrant utilization of the resources</a:t>
            </a:r>
            <a:endParaRPr lang="en-US" sz="2800" dirty="0"/>
          </a:p>
        </p:txBody>
      </p:sp>
      <p:sp>
        <p:nvSpPr>
          <p:cNvPr id="3" name="Title 2"/>
          <p:cNvSpPr>
            <a:spLocks noGrp="1"/>
          </p:cNvSpPr>
          <p:nvPr>
            <p:ph type="title"/>
          </p:nvPr>
        </p:nvSpPr>
        <p:spPr>
          <a:xfrm>
            <a:off x="381000" y="152400"/>
            <a:ext cx="8229600" cy="457200"/>
          </a:xfrm>
        </p:spPr>
        <p:txBody>
          <a:bodyPr>
            <a:normAutofit fontScale="90000"/>
          </a:bodyPr>
          <a:lstStyle/>
          <a:p>
            <a:r>
              <a:rPr lang="en-US" sz="3200" dirty="0" smtClean="0"/>
              <a:t>Research rational/justification/purpose</a:t>
            </a:r>
            <a:endParaRPr lang="en-US" sz="32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a:buNone/>
            </a:pPr>
            <a:r>
              <a:rPr lang="en-US" sz="3200" b="1" dirty="0" smtClean="0"/>
              <a:t>Limitation of a study</a:t>
            </a:r>
          </a:p>
          <a:p>
            <a:pPr>
              <a:buFont typeface="Arial" pitchFamily="34" charset="0"/>
              <a:buChar char="•"/>
            </a:pPr>
            <a:r>
              <a:rPr lang="en-US" sz="3200" dirty="0" smtClean="0"/>
              <a:t>Refers to factors that might impact on the outcome of the study and have not been accounted for/controlled</a:t>
            </a:r>
          </a:p>
          <a:p>
            <a:pPr>
              <a:buFont typeface="Arial" pitchFamily="34" charset="0"/>
              <a:buChar char="•"/>
            </a:pPr>
            <a:r>
              <a:rPr lang="en-US" sz="3200" dirty="0" smtClean="0"/>
              <a:t>An aspect of a research that may influence the results negatively but the over which the researcher has no control </a:t>
            </a:r>
          </a:p>
          <a:p>
            <a:pPr>
              <a:buFont typeface="Arial" pitchFamily="34" charset="0"/>
              <a:buChar char="•"/>
            </a:pPr>
            <a:r>
              <a:rPr lang="en-US" sz="3200" dirty="0" smtClean="0"/>
              <a:t>Are often related to sample size, sample selection, research design, etc.</a:t>
            </a:r>
          </a:p>
          <a:p>
            <a:pPr>
              <a:buNone/>
            </a:pPr>
            <a:endParaRPr lang="en-US" sz="3200" dirty="0" smtClean="0"/>
          </a:p>
          <a:p>
            <a:pPr>
              <a:buNone/>
            </a:pPr>
            <a:r>
              <a:rPr lang="en-US" sz="3200" dirty="0" smtClean="0"/>
              <a:t>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Study limitation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To enable theory development. </a:t>
            </a:r>
          </a:p>
          <a:p>
            <a:pPr>
              <a:buFont typeface="Wingdings" pitchFamily="2" charset="2"/>
              <a:buChar char="ü"/>
            </a:pPr>
            <a:r>
              <a:rPr lang="en-US" sz="3200" dirty="0" smtClean="0"/>
              <a:t>This involves formulating concepts, laws and generalizations about a given phenomenon. </a:t>
            </a:r>
          </a:p>
          <a:p>
            <a:pPr>
              <a:buFont typeface="Wingdings" pitchFamily="2" charset="2"/>
              <a:buChar char="ü"/>
            </a:pPr>
            <a:r>
              <a:rPr lang="en-US" sz="3200" dirty="0" smtClean="0"/>
              <a:t>Research is also conducted in an attempt to confirm or validate existing theories.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latin typeface="Times New Roman" pitchFamily="18" charset="0"/>
                <a:cs typeface="Times New Roman" pitchFamily="18" charset="0"/>
              </a:rPr>
              <a:t>cont’d purpose</a:t>
            </a:r>
            <a:endParaRPr lang="en-US" dirty="0">
              <a:latin typeface="Times New Roman" pitchFamily="18" charset="0"/>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3200" b="1" dirty="0" smtClean="0"/>
              <a:t>Assumptions</a:t>
            </a:r>
          </a:p>
          <a:p>
            <a:pPr>
              <a:buFont typeface="Arial" pitchFamily="34" charset="0"/>
              <a:buChar char="•"/>
            </a:pPr>
            <a:r>
              <a:rPr lang="en-US" sz="3200" dirty="0" smtClean="0"/>
              <a:t>Any fact that a researcher takes to be true without actually verifying</a:t>
            </a:r>
          </a:p>
          <a:p>
            <a:pPr>
              <a:buFont typeface="Arial" pitchFamily="34" charset="0"/>
              <a:buChar char="•"/>
            </a:pPr>
            <a:r>
              <a:rPr lang="en-US" sz="3200" dirty="0" smtClean="0"/>
              <a:t>An assumption puts some boundary around the study and provides the reader with vital information which influences the way the results of the study are interpreted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Study assumptions</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6629400" cy="646331"/>
          </a:xfrm>
          <a:prstGeom prst="rect">
            <a:avLst/>
          </a:prstGeom>
        </p:spPr>
        <p:txBody>
          <a:bodyPr wrap="square">
            <a:spAutoFit/>
          </a:bodyPr>
          <a:lstStyle/>
          <a:p>
            <a:r>
              <a:rPr lang="en-US" sz="3600" b="1" dirty="0" smtClean="0"/>
              <a:t>Homework</a:t>
            </a:r>
            <a:endParaRPr lang="en-US" sz="3600" dirty="0"/>
          </a:p>
        </p:txBody>
      </p:sp>
      <p:sp>
        <p:nvSpPr>
          <p:cNvPr id="3" name="Rectangle 2"/>
          <p:cNvSpPr/>
          <p:nvPr/>
        </p:nvSpPr>
        <p:spPr>
          <a:xfrm>
            <a:off x="533400" y="1066800"/>
            <a:ext cx="8305800" cy="3539430"/>
          </a:xfrm>
          <a:prstGeom prst="rect">
            <a:avLst/>
          </a:prstGeom>
        </p:spPr>
        <p:txBody>
          <a:bodyPr wrap="square">
            <a:spAutoFit/>
          </a:bodyPr>
          <a:lstStyle/>
          <a:p>
            <a:r>
              <a:rPr lang="en-US" dirty="0" smtClean="0"/>
              <a:t>.</a:t>
            </a:r>
            <a:r>
              <a:rPr lang="en-US" sz="3200" dirty="0" smtClean="0"/>
              <a:t>Write down your “burning”</a:t>
            </a:r>
          </a:p>
          <a:p>
            <a:r>
              <a:rPr lang="en-US" sz="3200" dirty="0" smtClean="0"/>
              <a:t>community focused maternal/child</a:t>
            </a:r>
          </a:p>
          <a:p>
            <a:r>
              <a:rPr lang="en-US" sz="3200" dirty="0" smtClean="0"/>
              <a:t>health research question.</a:t>
            </a:r>
          </a:p>
          <a:p>
            <a:r>
              <a:rPr lang="en-US" sz="3200" dirty="0" smtClean="0"/>
              <a:t>• “Maternal/child health” can be</a:t>
            </a:r>
          </a:p>
          <a:p>
            <a:r>
              <a:rPr lang="en-US" sz="3200" dirty="0" smtClean="0"/>
              <a:t>understood broadly…….</a:t>
            </a:r>
          </a:p>
          <a:p>
            <a:r>
              <a:rPr lang="en-US" sz="3200" dirty="0" smtClean="0"/>
              <a:t>• List arguments for why your</a:t>
            </a:r>
          </a:p>
          <a:p>
            <a:r>
              <a:rPr lang="en-US" sz="3200" dirty="0" smtClean="0"/>
              <a:t>Research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1"/>
            <a:ext cx="8763000" cy="923330"/>
          </a:xfrm>
          <a:prstGeom prst="rect">
            <a:avLst/>
          </a:prstGeom>
        </p:spPr>
        <p:txBody>
          <a:bodyPr wrap="square">
            <a:spAutoFit/>
          </a:bodyPr>
          <a:lstStyle/>
          <a:p>
            <a:endParaRPr lang="en-US" dirty="0" smtClean="0"/>
          </a:p>
          <a:p>
            <a:r>
              <a:rPr lang="en-US" sz="3600" b="1" dirty="0" smtClean="0"/>
              <a:t>Problems with the Research Question</a:t>
            </a:r>
            <a:endParaRPr lang="en-US" sz="3600" dirty="0"/>
          </a:p>
        </p:txBody>
      </p:sp>
      <p:sp>
        <p:nvSpPr>
          <p:cNvPr id="3" name="Rectangle 2"/>
          <p:cNvSpPr/>
          <p:nvPr/>
        </p:nvSpPr>
        <p:spPr>
          <a:xfrm>
            <a:off x="228600" y="1295401"/>
            <a:ext cx="6629400" cy="1077218"/>
          </a:xfrm>
          <a:prstGeom prst="rect">
            <a:avLst/>
          </a:prstGeom>
        </p:spPr>
        <p:txBody>
          <a:bodyPr wrap="square">
            <a:spAutoFit/>
          </a:bodyPr>
          <a:lstStyle/>
          <a:p>
            <a:endParaRPr lang="en-US" sz="3200" dirty="0" smtClean="0"/>
          </a:p>
          <a:p>
            <a:r>
              <a:rPr lang="en-US" sz="3200" b="1" dirty="0" smtClean="0"/>
              <a:t>1. The Question </a:t>
            </a:r>
            <a:endParaRPr lang="en-US" sz="3200" dirty="0"/>
          </a:p>
        </p:txBody>
      </p:sp>
      <p:sp>
        <p:nvSpPr>
          <p:cNvPr id="4" name="Rectangle 3"/>
          <p:cNvSpPr/>
          <p:nvPr/>
        </p:nvSpPr>
        <p:spPr>
          <a:xfrm>
            <a:off x="381000" y="2362200"/>
            <a:ext cx="6477000" cy="1354217"/>
          </a:xfrm>
          <a:prstGeom prst="rect">
            <a:avLst/>
          </a:prstGeom>
        </p:spPr>
        <p:txBody>
          <a:bodyPr wrap="square">
            <a:spAutoFit/>
          </a:bodyPr>
          <a:lstStyle/>
          <a:p>
            <a:endParaRPr lang="en-US" dirty="0" smtClean="0"/>
          </a:p>
          <a:p>
            <a:r>
              <a:rPr lang="en-US" sz="3200" dirty="0" smtClean="0"/>
              <a:t>Feasible </a:t>
            </a:r>
          </a:p>
          <a:p>
            <a:r>
              <a:rPr lang="en-US" sz="3200" dirty="0" smtClean="0"/>
              <a:t>Interesting / important </a:t>
            </a:r>
            <a:endParaRPr lang="en-US" sz="3200" dirty="0"/>
          </a:p>
        </p:txBody>
      </p:sp>
      <p:sp>
        <p:nvSpPr>
          <p:cNvPr id="5" name="Rectangle 4"/>
          <p:cNvSpPr/>
          <p:nvPr/>
        </p:nvSpPr>
        <p:spPr>
          <a:xfrm>
            <a:off x="381000" y="3429001"/>
            <a:ext cx="6477000" cy="1846659"/>
          </a:xfrm>
          <a:prstGeom prst="rect">
            <a:avLst/>
          </a:prstGeom>
        </p:spPr>
        <p:txBody>
          <a:bodyPr wrap="square">
            <a:spAutoFit/>
          </a:bodyPr>
          <a:lstStyle/>
          <a:p>
            <a:endParaRPr lang="en-US" dirty="0" smtClean="0"/>
          </a:p>
          <a:p>
            <a:r>
              <a:rPr lang="en-US" sz="3200" dirty="0" smtClean="0"/>
              <a:t>Novel </a:t>
            </a:r>
          </a:p>
          <a:p>
            <a:r>
              <a:rPr lang="en-US" sz="3200" dirty="0" smtClean="0"/>
              <a:t>Ethical </a:t>
            </a:r>
          </a:p>
          <a:p>
            <a:r>
              <a:rPr lang="en-US" sz="3200" dirty="0" smtClean="0"/>
              <a:t>Relevant </a:t>
            </a:r>
            <a:endParaRPr lang="en-US" sz="32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a:bodyPr>
          <a:lstStyle/>
          <a:p>
            <a:pPr>
              <a:buNone/>
            </a:pPr>
            <a:endParaRPr lang="en-US" dirty="0" smtClean="0"/>
          </a:p>
          <a:p>
            <a:r>
              <a:rPr lang="en-US" sz="3200" b="1" dirty="0" smtClean="0"/>
              <a:t>Can this question/ project be done? </a:t>
            </a:r>
          </a:p>
          <a:p>
            <a:pPr>
              <a:buFont typeface="Wingdings" pitchFamily="2" charset="2"/>
              <a:buChar char="Ø"/>
            </a:pPr>
            <a:r>
              <a:rPr lang="en-US" sz="3200" dirty="0" smtClean="0"/>
              <a:t>Subjects </a:t>
            </a:r>
          </a:p>
          <a:p>
            <a:pPr>
              <a:buNone/>
            </a:pPr>
            <a:r>
              <a:rPr lang="en-US" sz="3200" dirty="0" smtClean="0"/>
              <a:t>–How many? </a:t>
            </a:r>
          </a:p>
          <a:p>
            <a:pPr>
              <a:buNone/>
            </a:pPr>
            <a:r>
              <a:rPr lang="en-US" sz="3200" dirty="0" smtClean="0"/>
              <a:t>–From where? </a:t>
            </a:r>
          </a:p>
          <a:p>
            <a:pPr>
              <a:buNone/>
            </a:pPr>
            <a:r>
              <a:rPr lang="en-US" sz="3200" dirty="0" smtClean="0"/>
              <a:t>–How will you recruit them? </a:t>
            </a:r>
          </a:p>
          <a:p>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FINER - Feasibility </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Ø"/>
            </a:pPr>
            <a:r>
              <a:rPr lang="en-US" sz="3200" b="1" dirty="0" smtClean="0"/>
              <a:t>How will you collect and analyze the outcome data?**** </a:t>
            </a:r>
          </a:p>
          <a:p>
            <a:pPr>
              <a:buNone/>
            </a:pPr>
            <a:r>
              <a:rPr lang="en-US" sz="3200" dirty="0" smtClean="0"/>
              <a:t>–Has it been done before and can you use the same tools? </a:t>
            </a:r>
          </a:p>
          <a:p>
            <a:pPr>
              <a:buNone/>
            </a:pPr>
            <a:r>
              <a:rPr lang="en-US" sz="3200" dirty="0" smtClean="0"/>
              <a:t>–Expertise? </a:t>
            </a:r>
          </a:p>
          <a:p>
            <a:pPr>
              <a:buNone/>
            </a:pPr>
            <a:r>
              <a:rPr lang="en-US" sz="3200" dirty="0" smtClean="0"/>
              <a:t>–Money? </a:t>
            </a:r>
          </a:p>
          <a:p>
            <a:pPr>
              <a:buNone/>
            </a:pPr>
            <a:r>
              <a:rPr lang="en-US" sz="3200" dirty="0" smtClean="0"/>
              <a:t>–Equipment?  </a:t>
            </a:r>
          </a:p>
          <a:p>
            <a:pPr>
              <a:buNone/>
            </a:pPr>
            <a:endParaRPr lang="en-US" sz="32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Finer cont’d</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792162"/>
          </a:xfrm>
        </p:spPr>
        <p:txBody>
          <a:bodyPr>
            <a:normAutofit fontScale="90000"/>
          </a:bodyPr>
          <a:lstStyle/>
          <a:p>
            <a:r>
              <a:rPr lang="en-US" dirty="0" smtClean="0"/>
              <a:t/>
            </a:r>
            <a:br>
              <a:rPr lang="en-US" dirty="0" smtClean="0"/>
            </a:br>
            <a:r>
              <a:rPr lang="en-US" dirty="0" smtClean="0"/>
              <a:t>FINER – Feasibility cont’d </a:t>
            </a:r>
            <a:endParaRPr lang="en-US" dirty="0"/>
          </a:p>
        </p:txBody>
      </p:sp>
      <p:sp>
        <p:nvSpPr>
          <p:cNvPr id="4" name="Rectangle 3"/>
          <p:cNvSpPr/>
          <p:nvPr/>
        </p:nvSpPr>
        <p:spPr>
          <a:xfrm>
            <a:off x="228600" y="1524000"/>
            <a:ext cx="7848600" cy="2616101"/>
          </a:xfrm>
          <a:prstGeom prst="rect">
            <a:avLst/>
          </a:prstGeom>
        </p:spPr>
        <p:txBody>
          <a:bodyPr wrap="square">
            <a:spAutoFit/>
          </a:bodyPr>
          <a:lstStyle/>
          <a:p>
            <a:endParaRPr lang="en-US" dirty="0" smtClean="0"/>
          </a:p>
          <a:p>
            <a:endParaRPr lang="en-US" dirty="0" smtClean="0"/>
          </a:p>
          <a:p>
            <a:r>
              <a:rPr lang="en-US" sz="3200" dirty="0" smtClean="0"/>
              <a:t>•Is your question tight enough or are there too many secondary questions? </a:t>
            </a:r>
          </a:p>
          <a:p>
            <a:r>
              <a:rPr lang="en-US" sz="3200" dirty="0" smtClean="0"/>
              <a:t>•How long will it take? </a:t>
            </a:r>
          </a:p>
          <a:p>
            <a:r>
              <a:rPr lang="en-US" sz="3200" b="1" dirty="0" smtClean="0"/>
              <a:t>The Question the QuestionSSSSS </a:t>
            </a:r>
            <a:endParaRPr lang="en-US" sz="3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fontScale="92500" lnSpcReduction="10000"/>
          </a:bodyPr>
          <a:lstStyle/>
          <a:p>
            <a:endParaRPr lang="en-US" dirty="0" smtClean="0"/>
          </a:p>
          <a:p>
            <a:pPr>
              <a:buFont typeface="Wingdings" pitchFamily="2" charset="2"/>
              <a:buChar char="Ø"/>
            </a:pPr>
            <a:r>
              <a:rPr lang="en-US" sz="4500" dirty="0" smtClean="0"/>
              <a:t>If checking on an intervention or making a comparison: </a:t>
            </a:r>
          </a:p>
          <a:p>
            <a:pPr>
              <a:buNone/>
            </a:pPr>
            <a:r>
              <a:rPr lang="en-US" sz="4500" dirty="0" smtClean="0"/>
              <a:t>P= PATIENTS or POPULATION </a:t>
            </a:r>
          </a:p>
          <a:p>
            <a:pPr>
              <a:buNone/>
            </a:pPr>
            <a:r>
              <a:rPr lang="en-US" sz="4500" dirty="0" smtClean="0"/>
              <a:t>I =INTERVENTION </a:t>
            </a:r>
          </a:p>
          <a:p>
            <a:pPr>
              <a:buNone/>
            </a:pPr>
            <a:r>
              <a:rPr lang="en-US" sz="4500" dirty="0" smtClean="0"/>
              <a:t>C=COMPARISON </a:t>
            </a:r>
          </a:p>
          <a:p>
            <a:pPr>
              <a:buNone/>
            </a:pPr>
            <a:r>
              <a:rPr lang="en-US" sz="4500" dirty="0" smtClean="0"/>
              <a:t>O=OUTCOME </a:t>
            </a:r>
          </a:p>
          <a:p>
            <a:pPr>
              <a:buNone/>
            </a:pPr>
            <a:r>
              <a:rPr lang="en-US" sz="4500" dirty="0" smtClean="0"/>
              <a:t>T=TIME </a:t>
            </a:r>
          </a:p>
          <a:p>
            <a:pPr>
              <a:buNone/>
            </a:pPr>
            <a:endParaRPr lang="en-US" sz="3200" b="1" dirty="0" smtClean="0"/>
          </a:p>
          <a:p>
            <a:pPr>
              <a:buNone/>
            </a:pPr>
            <a:r>
              <a:rPr lang="en-US" sz="3200" dirty="0" smtClean="0"/>
              <a:t>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“PICOT” </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PICOT may help you think your question through- esp. useful for “RCTs”</a:t>
            </a:r>
          </a:p>
          <a:p>
            <a:pPr>
              <a:buNone/>
            </a:pPr>
            <a:r>
              <a:rPr lang="en-US" sz="3200" b="1" dirty="0" smtClean="0"/>
              <a:t>(Randomized Control Trials) </a:t>
            </a:r>
            <a:endParaRPr lang="en-US" sz="3200" dirty="0" smtClean="0"/>
          </a:p>
          <a:p>
            <a:pPr>
              <a:buFont typeface="Arial" pitchFamily="34" charset="0"/>
              <a:buChar char="•"/>
            </a:pPr>
            <a:r>
              <a:rPr lang="en-US" sz="3200" dirty="0" smtClean="0"/>
              <a:t>Eliminates bias so statistical tests valid (e.g. t-test) </a:t>
            </a:r>
          </a:p>
          <a:p>
            <a:pPr>
              <a:buFont typeface="Arial" pitchFamily="34" charset="0"/>
              <a:buChar char="•"/>
            </a:pPr>
            <a:r>
              <a:rPr lang="en-US" sz="3200" dirty="0" smtClean="0"/>
              <a:t>Improves chance of having comparable groups </a:t>
            </a:r>
          </a:p>
          <a:p>
            <a:pPr>
              <a:buFont typeface="Arial" pitchFamily="34" charset="0"/>
              <a:buChar char="•"/>
            </a:pPr>
            <a:r>
              <a:rPr lang="en-US" sz="3200" dirty="0" smtClean="0"/>
              <a:t>Groups may differ in small studies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“picot”</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lstStyle/>
          <a:p>
            <a:pPr>
              <a:buNone/>
            </a:pPr>
            <a:endParaRPr lang="en-US" dirty="0" smtClean="0"/>
          </a:p>
          <a:p>
            <a:endParaRPr lang="en-US" dirty="0" smtClean="0"/>
          </a:p>
          <a:p>
            <a:pPr>
              <a:buNone/>
            </a:pPr>
            <a:r>
              <a:rPr lang="en-US" dirty="0" smtClean="0"/>
              <a:t>•</a:t>
            </a:r>
            <a:r>
              <a:rPr lang="en-US" sz="3200" dirty="0" smtClean="0"/>
              <a:t>Has this been addressed before? </a:t>
            </a:r>
          </a:p>
          <a:p>
            <a:pPr>
              <a:buNone/>
            </a:pPr>
            <a:r>
              <a:rPr lang="en-US" sz="3200" dirty="0" smtClean="0"/>
              <a:t>•If yes, how would this differ? </a:t>
            </a:r>
          </a:p>
          <a:p>
            <a:pPr>
              <a:buNone/>
            </a:pPr>
            <a:r>
              <a:rPr lang="en-US" sz="3200" dirty="0" smtClean="0"/>
              <a:t>•Would your project provide any new information? </a:t>
            </a:r>
          </a:p>
          <a:p>
            <a:pPr>
              <a:buNone/>
            </a:pPr>
            <a:r>
              <a:rPr lang="en-US" sz="3200" dirty="0" smtClean="0"/>
              <a:t>•Would your project confirm/refute earlier findings? </a:t>
            </a:r>
          </a:p>
          <a:p>
            <a:pPr>
              <a:buNone/>
            </a:pPr>
            <a:r>
              <a:rPr lang="en-US" sz="3200" dirty="0" smtClean="0"/>
              <a:t> </a:t>
            </a:r>
            <a:endParaRPr lang="en-US" sz="3200"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FINER – Novel? </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334000"/>
          </a:xfrm>
        </p:spPr>
        <p:txBody>
          <a:bodyPr/>
          <a:lstStyle/>
          <a:p>
            <a:endParaRPr lang="en-US" dirty="0" smtClean="0"/>
          </a:p>
          <a:p>
            <a:endParaRPr lang="en-US" dirty="0" smtClean="0"/>
          </a:p>
          <a:p>
            <a:pPr>
              <a:buNone/>
            </a:pPr>
            <a:r>
              <a:rPr lang="en-US" sz="3200" dirty="0" smtClean="0"/>
              <a:t>•Is there a sound scientific research design? </a:t>
            </a:r>
          </a:p>
          <a:p>
            <a:pPr>
              <a:buNone/>
            </a:pPr>
            <a:r>
              <a:rPr lang="en-US" sz="3200" dirty="0" smtClean="0"/>
              <a:t>•Is the risk/benefit balanced? </a:t>
            </a:r>
          </a:p>
          <a:p>
            <a:pPr>
              <a:buNone/>
            </a:pPr>
            <a:r>
              <a:rPr lang="en-US" sz="3200" dirty="0" smtClean="0"/>
              <a:t>•Is there a plan for safety monitoring if this is an intervention? </a:t>
            </a:r>
          </a:p>
          <a:p>
            <a:pPr>
              <a:buNone/>
            </a:pPr>
            <a:r>
              <a:rPr lang="en-US" sz="3200" dirty="0" smtClean="0"/>
              <a:t>•Do the researchers have a conflict of interest? </a:t>
            </a:r>
          </a:p>
          <a:p>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FINER - Ethical Issues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Research itself. </a:t>
            </a:r>
          </a:p>
          <a:p>
            <a:pPr>
              <a:buFont typeface="Wingdings" pitchFamily="2" charset="2"/>
              <a:buChar char="ü"/>
            </a:pPr>
            <a:r>
              <a:rPr lang="en-US" sz="3200" dirty="0" smtClean="0"/>
              <a:t>Is an important source of knowledge because it is objective and involves systematic procedures.</a:t>
            </a:r>
          </a:p>
          <a:p>
            <a:r>
              <a:rPr lang="en-US" sz="3200" dirty="0" smtClean="0"/>
              <a:t>Experience is a common mode of obtaining knowledge.</a:t>
            </a:r>
          </a:p>
          <a:p>
            <a:pPr>
              <a:buFont typeface="Wingdings" pitchFamily="2" charset="2"/>
              <a:buChar char="ü"/>
            </a:pPr>
            <a:r>
              <a:rPr lang="en-US" sz="3200" dirty="0" smtClean="0"/>
              <a:t> May be being present when an event happens which becomes a primary source. </a:t>
            </a:r>
          </a:p>
          <a:p>
            <a:pPr>
              <a:buFont typeface="Wingdings" pitchFamily="2" charset="2"/>
              <a:buChar char="ü"/>
            </a:pPr>
            <a:r>
              <a:rPr lang="en-US" sz="3200" dirty="0" smtClean="0"/>
              <a:t>Can be direct personal experience, logical observation or evidence theory</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Sources of knowledge</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lstStyle/>
          <a:p>
            <a:pPr>
              <a:buNone/>
            </a:pPr>
            <a:endParaRPr lang="en-US" dirty="0" smtClean="0"/>
          </a:p>
          <a:p>
            <a:endParaRPr lang="en-US" dirty="0" smtClean="0"/>
          </a:p>
          <a:p>
            <a:pPr>
              <a:buNone/>
            </a:pPr>
            <a:r>
              <a:rPr lang="en-US" sz="3200" dirty="0" smtClean="0"/>
              <a:t>•Will it be of interest to anyone else? </a:t>
            </a:r>
          </a:p>
          <a:p>
            <a:pPr>
              <a:buNone/>
            </a:pPr>
            <a:r>
              <a:rPr lang="en-US" sz="3200" dirty="0" smtClean="0"/>
              <a:t>•Will it be important to the community/population you are studying? </a:t>
            </a:r>
          </a:p>
          <a:p>
            <a:pPr>
              <a:buNone/>
            </a:pPr>
            <a:r>
              <a:rPr lang="en-US" sz="3200" dirty="0" smtClean="0"/>
              <a:t>–Beyond this community? </a:t>
            </a:r>
          </a:p>
          <a:p>
            <a:pPr>
              <a:buNone/>
            </a:pPr>
            <a:r>
              <a:rPr lang="en-US" sz="3200" dirty="0" smtClean="0"/>
              <a:t>•Will the outcome potentially change health practices/training and/or policies? </a:t>
            </a:r>
          </a:p>
          <a:p>
            <a:pPr>
              <a:buNone/>
            </a:pPr>
            <a:r>
              <a:rPr lang="en-US" sz="3200" dirty="0" smtClean="0"/>
              <a:t> </a:t>
            </a:r>
            <a:endParaRPr lang="en-US" sz="3200"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FINER – Relevance </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0" cy="4678204"/>
          </a:xfrm>
          <a:prstGeom prst="rect">
            <a:avLst/>
          </a:prstGeom>
        </p:spPr>
        <p:txBody>
          <a:bodyPr wrap="square">
            <a:spAutoFit/>
          </a:bodyPr>
          <a:lstStyle/>
          <a:p>
            <a:endParaRPr lang="en-US" dirty="0" smtClean="0"/>
          </a:p>
          <a:p>
            <a:r>
              <a:rPr lang="en-US" sz="4000" i="1" dirty="0" smtClean="0"/>
              <a:t>“</a:t>
            </a:r>
            <a:r>
              <a:rPr lang="en-US" sz="4000" dirty="0" smtClean="0"/>
              <a:t>A researchable question is an uncertainty about a problem that can be challenged, examined, and analyzed to provide useful information” </a:t>
            </a:r>
          </a:p>
          <a:p>
            <a:endParaRPr lang="en-US" sz="4000" dirty="0" smtClean="0"/>
          </a:p>
          <a:p>
            <a:r>
              <a:rPr lang="en-US" sz="4000" b="1" dirty="0" smtClean="0"/>
              <a:t>Methods must fit the question </a:t>
            </a:r>
            <a:endParaRPr lang="en-US" sz="40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dirty="0" smtClean="0"/>
              <a:t>Each one to choose a research questions.</a:t>
            </a:r>
          </a:p>
          <a:p>
            <a:r>
              <a:rPr lang="en-US" sz="3200" dirty="0" smtClean="0"/>
              <a:t>Then do the following four tasks;</a:t>
            </a:r>
          </a:p>
          <a:p>
            <a:pPr>
              <a:buNone/>
            </a:pPr>
            <a:r>
              <a:rPr lang="en-US" sz="3200" dirty="0" smtClean="0"/>
              <a:t>1) Read both questions, select the one that fits FINER better and justify.</a:t>
            </a:r>
          </a:p>
          <a:p>
            <a:pPr>
              <a:buNone/>
            </a:pPr>
            <a:r>
              <a:rPr lang="en-US" sz="3200" dirty="0" smtClean="0"/>
              <a:t>2) List the problems with the question and state how these could be addressed</a:t>
            </a:r>
          </a:p>
          <a:p>
            <a:pPr>
              <a:buNone/>
            </a:pPr>
            <a:r>
              <a:rPr lang="en-US" sz="3200" dirty="0" smtClean="0"/>
              <a:t>3) What background information would be needed in the introduction to support this question?</a:t>
            </a:r>
          </a:p>
          <a:p>
            <a:pPr>
              <a:buNone/>
            </a:pPr>
            <a:r>
              <a:rPr lang="en-US" sz="3200" dirty="0" smtClean="0"/>
              <a:t> 4) What methodology could fit your revised question?</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Questions</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20000"/>
          </a:bodyPr>
          <a:lstStyle/>
          <a:p>
            <a:pPr>
              <a:buNone/>
            </a:pPr>
            <a:r>
              <a:rPr lang="en-US" sz="3000" dirty="0" smtClean="0"/>
              <a:t>1. What is the prevalence of Hepatitis B in children in Country A?</a:t>
            </a:r>
          </a:p>
          <a:p>
            <a:pPr>
              <a:buNone/>
            </a:pPr>
            <a:r>
              <a:rPr lang="en-US" sz="3000" dirty="0" smtClean="0"/>
              <a:t>2. What are the major causes of diarrhea in children under 5 years</a:t>
            </a:r>
          </a:p>
          <a:p>
            <a:pPr>
              <a:buNone/>
            </a:pPr>
            <a:r>
              <a:rPr lang="en-US" sz="3000" dirty="0" smtClean="0"/>
              <a:t>with HIV infection compared to those without in Country B?</a:t>
            </a:r>
          </a:p>
          <a:p>
            <a:pPr>
              <a:buNone/>
            </a:pPr>
            <a:r>
              <a:rPr lang="en-US" sz="3000" dirty="0" smtClean="0"/>
              <a:t>3. What are the challenges faced by HIV+ mothers on breast feeding practices? </a:t>
            </a:r>
          </a:p>
          <a:p>
            <a:pPr>
              <a:buNone/>
            </a:pPr>
            <a:r>
              <a:rPr lang="en-US" sz="3000" dirty="0" smtClean="0"/>
              <a:t>4. What role do clinicians play in the development of antibiotic resistance among children treated for diarrhea in a slum in the capital city of country C?</a:t>
            </a:r>
          </a:p>
          <a:p>
            <a:pPr>
              <a:buNone/>
            </a:pPr>
            <a:r>
              <a:rPr lang="en-US" sz="3000" dirty="0" smtClean="0"/>
              <a:t>5. Does post-operative pain in mothers who have undergone CS in the district hospital affect their ability to breast feed in the first 24 hours after delivery?</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The questions</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r>
              <a:rPr lang="en-US" sz="2800" dirty="0" smtClean="0"/>
              <a:t>6.What is the incidence and factors associated with maternal deaths in referral hospital XZ/ or in a given medical facility setting?</a:t>
            </a:r>
          </a:p>
          <a:p>
            <a:pPr>
              <a:buNone/>
            </a:pPr>
            <a:r>
              <a:rPr lang="en-US" sz="2800" dirty="0" smtClean="0"/>
              <a:t>7. How best can the acquisition of ecosan toilet facility be improved in District X? </a:t>
            </a:r>
          </a:p>
          <a:p>
            <a:pPr>
              <a:buNone/>
            </a:pPr>
            <a:r>
              <a:rPr lang="en-US" sz="2800" dirty="0" smtClean="0"/>
              <a:t>8. What is the relationship between the feeding habits of pregnant mothers and the health status of their newborn babies?</a:t>
            </a:r>
          </a:p>
          <a:p>
            <a:pPr>
              <a:buNone/>
            </a:pPr>
            <a:r>
              <a:rPr lang="en-US" sz="2800" dirty="0" smtClean="0"/>
              <a:t>9. Can maternal and infant morbidity be decreased through health education?</a:t>
            </a:r>
          </a:p>
          <a:p>
            <a:pPr>
              <a:buNone/>
            </a:pPr>
            <a:r>
              <a:rPr lang="en-US" sz="2800" dirty="0" smtClean="0"/>
              <a:t>10. Where do street children in the slums of the capital city in Country D get their health care?</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Questions cont’d</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endParaRPr lang="en-US" dirty="0" smtClean="0"/>
          </a:p>
          <a:p>
            <a:r>
              <a:rPr lang="en-US" sz="3200" dirty="0" smtClean="0"/>
              <a:t>It is a summary of theoretical and empirical sources to generate a picture of what is known and not known about a particular problem.  It entails;</a:t>
            </a:r>
          </a:p>
          <a:p>
            <a:pPr>
              <a:buFont typeface="Wingdings" pitchFamily="2" charset="2"/>
              <a:buChar char="ü"/>
            </a:pPr>
            <a:r>
              <a:rPr lang="en-US" sz="3200" dirty="0" smtClean="0"/>
              <a:t>Systematic identification</a:t>
            </a:r>
          </a:p>
          <a:p>
            <a:pPr>
              <a:buFont typeface="Wingdings" pitchFamily="2" charset="2"/>
              <a:buChar char="ü"/>
            </a:pPr>
            <a:r>
              <a:rPr lang="en-US" sz="3200" dirty="0" smtClean="0"/>
              <a:t>Location and analysis of documents containing information related to research problem under study.</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Literature review</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sz="3200" dirty="0" smtClean="0"/>
          </a:p>
          <a:p>
            <a:r>
              <a:rPr lang="en-US" sz="3200" dirty="0" smtClean="0"/>
              <a:t>Researchers almost never conduct a study in an intellectual vacuum: their studies are undertaken within the context of an existing knowledge base.</a:t>
            </a:r>
          </a:p>
          <a:p>
            <a:r>
              <a:rPr lang="en-US" sz="3200" dirty="0" smtClean="0"/>
              <a:t>Researchers generally undertake a literature review to familiarize themselves with knowledge base.</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INTRODUCTION</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latin typeface="Times New Roman" pitchFamily="18" charset="0"/>
                <a:cs typeface="Times New Roman" pitchFamily="18" charset="0"/>
              </a:rPr>
              <a:t>Determines what has been done on the problem under study.</a:t>
            </a:r>
          </a:p>
          <a:p>
            <a:r>
              <a:rPr lang="en-US" sz="3200" dirty="0" smtClean="0">
                <a:latin typeface="Times New Roman" pitchFamily="18" charset="0"/>
                <a:cs typeface="Times New Roman" pitchFamily="18" charset="0"/>
              </a:rPr>
              <a:t>Identifies strategies, procedures and measuring instruments useful in the investigation of the research problem</a:t>
            </a:r>
          </a:p>
          <a:p>
            <a:r>
              <a:rPr lang="en-US" sz="3200" dirty="0" smtClean="0">
                <a:latin typeface="Times New Roman" pitchFamily="18" charset="0"/>
                <a:cs typeface="Times New Roman" pitchFamily="18" charset="0"/>
              </a:rPr>
              <a:t>Familiarize with previous studies and facilitate interpretation of the study</a:t>
            </a:r>
          </a:p>
          <a:p>
            <a:r>
              <a:rPr lang="en-US" sz="3200" dirty="0" smtClean="0">
                <a:latin typeface="Times New Roman" pitchFamily="18" charset="0"/>
                <a:cs typeface="Times New Roman" pitchFamily="18" charset="0"/>
              </a:rPr>
              <a:t>Helps researcher to narrow the research topic</a:t>
            </a:r>
          </a:p>
          <a:p>
            <a:r>
              <a:rPr lang="en-US" sz="3200" dirty="0" smtClean="0">
                <a:latin typeface="Times New Roman" pitchFamily="18" charset="0"/>
                <a:cs typeface="Times New Roman" pitchFamily="18" charset="0"/>
              </a:rPr>
              <a:t>Helps determine new approach and stimulate ideas.  </a:t>
            </a:r>
            <a:endParaRPr lang="en-US" sz="32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Main purpose of literature study</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When a general topic has already been selected, readings on that topic help to bring the problem into sharper focus and aid in the formulation of appropriate research questions. </a:t>
            </a:r>
          </a:p>
          <a:p>
            <a:pPr>
              <a:buNone/>
            </a:pPr>
            <a:r>
              <a:rPr lang="en-US" sz="3200" b="1" dirty="0" smtClean="0"/>
              <a:t>Orientation to what is already known </a:t>
            </a:r>
            <a:endParaRPr lang="en-US" sz="3200" dirty="0" smtClean="0"/>
          </a:p>
          <a:p>
            <a:r>
              <a:rPr lang="en-US" sz="3200" dirty="0" smtClean="0"/>
              <a:t>One of the major functions of a research literature review is to ascertain what is already known in relation to a problem of interest</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endParaRPr lang="en-US" sz="3200" dirty="0" smtClean="0"/>
          </a:p>
          <a:p>
            <a:r>
              <a:rPr lang="en-US" sz="3200" dirty="0" smtClean="0"/>
              <a:t>For those engaged in doing research, acquaintance with the current state of knowledge should enable them to avoid unintentional duplication of effort and may also lead them to explore aspects of the problem about which there is relatively little knowledge.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2800" dirty="0" smtClean="0"/>
              <a:t>Tradition. </a:t>
            </a:r>
          </a:p>
          <a:p>
            <a:pPr>
              <a:buFont typeface="Wingdings" pitchFamily="2" charset="2"/>
              <a:buChar char="ü"/>
            </a:pPr>
            <a:r>
              <a:rPr lang="en-US" sz="2800" dirty="0" smtClean="0"/>
              <a:t>All human beings inherit a culture. Culture is a reflection of an adopted system of rules, norms, standards and values. </a:t>
            </a:r>
          </a:p>
          <a:p>
            <a:pPr>
              <a:buFont typeface="Wingdings" pitchFamily="2" charset="2"/>
              <a:buChar char="ü"/>
            </a:pPr>
            <a:r>
              <a:rPr lang="en-US" sz="2800" dirty="0" smtClean="0"/>
              <a:t>The socio-cultural system embodies accepted knowledge of how things are or should be. </a:t>
            </a:r>
          </a:p>
          <a:p>
            <a:pPr>
              <a:buFont typeface="Wingdings" pitchFamily="2" charset="2"/>
              <a:buChar char="ü"/>
            </a:pPr>
            <a:r>
              <a:rPr lang="en-US" sz="2800" dirty="0" smtClean="0"/>
              <a:t>Acquisition of this knowledge for any member of the society is through indoctrination and socialization. </a:t>
            </a:r>
          </a:p>
          <a:p>
            <a:pPr>
              <a:buFont typeface="Wingdings" pitchFamily="2" charset="2"/>
              <a:buChar char="ü"/>
            </a:pPr>
            <a:r>
              <a:rPr lang="en-US" sz="2800" dirty="0" smtClean="0"/>
              <a:t>Transmitters of cultural knowledge in the society are parents, peers, adults, teachers, and clergy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sources of knowledge</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10000"/>
          </a:bodyPr>
          <a:lstStyle/>
          <a:p>
            <a:r>
              <a:rPr lang="en-US" sz="3200" dirty="0" smtClean="0"/>
              <a:t>Of course, there are situations in which a deliberate decision to replicate a study is made, but here too, the researcher needs to be familiar with existing research to make that type of decision.</a:t>
            </a:r>
          </a:p>
          <a:p>
            <a:pPr>
              <a:buNone/>
            </a:pPr>
            <a:r>
              <a:rPr lang="en-US" sz="3200" b="1" dirty="0" smtClean="0"/>
              <a:t>. Provision of a conceptual Context</a:t>
            </a:r>
            <a:endParaRPr lang="en-US" sz="3200" dirty="0" smtClean="0"/>
          </a:p>
          <a:p>
            <a:r>
              <a:rPr lang="en-US" sz="3200" dirty="0" smtClean="0"/>
              <a:t>For nurse researchers, a literature review is important for developing a broad conceptual context into which a research problem will fit</a:t>
            </a:r>
          </a:p>
          <a:p>
            <a:r>
              <a:rPr lang="en-US" sz="3200" dirty="0" smtClean="0"/>
              <a:t> It is only within such a context that the findings of a project can make a contribution to a body of knowledge</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a:buFont typeface="Wingdings" pitchFamily="2" charset="2"/>
              <a:buChar char="§"/>
            </a:pPr>
            <a:r>
              <a:rPr lang="en-US" sz="3200" dirty="0" smtClean="0"/>
              <a:t>The more ones study is linked with other research, the more of a contribution it is likely to make. </a:t>
            </a:r>
          </a:p>
          <a:p>
            <a:r>
              <a:rPr lang="en-US" sz="3200" dirty="0" smtClean="0"/>
              <a:t>The review also serves the essential function of providing the individual researcher with a perspective on the problem necessary for interpreting the results of his or her study. </a:t>
            </a:r>
          </a:p>
          <a:p>
            <a:r>
              <a:rPr lang="en-US" sz="3200" dirty="0" smtClean="0"/>
              <a:t>The comparison of the results of a study with earlier findings is often a good point of departure for suggesting new research either to resolve conflicts or to extend the base of knowledge.</a:t>
            </a:r>
          </a:p>
          <a:p>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Research report is useful to the nursing community in that it makes explicit to readers the context within which the study was conducted.</a:t>
            </a:r>
          </a:p>
          <a:p>
            <a:r>
              <a:rPr lang="en-US" sz="3200" dirty="0" smtClean="0"/>
              <a:t>Nurses who are not researchers also are often interested in learning about the current state of knowledge with regard to a particular issue, as a means of improving their practice or identifying potential solutions to problems</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pPr>
              <a:buNone/>
            </a:pPr>
            <a:r>
              <a:rPr lang="en-US" sz="3200" dirty="0" smtClean="0"/>
              <a:t>Nurses ability to utilize research findings in their practice is contingent on their capacity to evaluate the research literature.</a:t>
            </a:r>
            <a:r>
              <a:rPr lang="en-US" sz="3200" b="1" dirty="0" smtClean="0"/>
              <a:t> </a:t>
            </a:r>
          </a:p>
          <a:p>
            <a:pPr>
              <a:buNone/>
            </a:pPr>
            <a:r>
              <a:rPr lang="en-US" sz="3200" b="1" dirty="0" smtClean="0"/>
              <a:t>. Information on the Research Approach</a:t>
            </a:r>
            <a:endParaRPr lang="en-US" sz="3200" dirty="0" smtClean="0"/>
          </a:p>
          <a:p>
            <a:r>
              <a:rPr lang="en-US" sz="3200" dirty="0" smtClean="0"/>
              <a:t>An important role of the literature review, particularly for students engaged in their first research project, is to suggest ways of going about the business of conducting a study on a topic of interest</a:t>
            </a:r>
          </a:p>
          <a:p>
            <a:r>
              <a:rPr lang="en-US" sz="3200" dirty="0" smtClean="0"/>
              <a:t>In other words, the review can be useful in pointing out the research strategies and specific procedures, measuring installments, and statistical analyses that might be productive in pursuing one’s problem</a:t>
            </a:r>
          </a:p>
          <a:p>
            <a:endParaRPr lang="en-US" dirty="0" smtClean="0"/>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The research literature can also suggest the extraneous variables that should be controlled.</a:t>
            </a:r>
          </a:p>
          <a:p>
            <a:r>
              <a:rPr lang="en-US" sz="3200" dirty="0" smtClean="0"/>
              <a:t> For example, a nurse may be interested in learning about nursing strategies for reducing pain during neonatal circumcision</a:t>
            </a:r>
          </a:p>
          <a:p>
            <a:r>
              <a:rPr lang="en-US" sz="3200" dirty="0" smtClean="0"/>
              <a:t> In such a situation. The nurse would need to turn to the research literature to find out about recent developments.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Research reports differ considerably in the amount of detail they include concerning specific methodological procedures, but it is not unusual for a report to provide complete documentation for the investigator’s methods, including a description of the measuring instruments used</a:t>
            </a:r>
          </a:p>
          <a:p>
            <a:r>
              <a:rPr lang="en-US" sz="3200" dirty="0" smtClean="0"/>
              <a:t>When the actual instrument is not published with the report, it is almost always possible to obtain a copy by writing to the author.</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Purpose cont’d</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The researcher needs to;</a:t>
            </a:r>
          </a:p>
          <a:p>
            <a:pPr>
              <a:buFont typeface="Wingdings" pitchFamily="2" charset="2"/>
              <a:buChar char="ü"/>
            </a:pPr>
            <a:r>
              <a:rPr lang="en-US" sz="3200" dirty="0" smtClean="0"/>
              <a:t>Assess the strengths and weaknesses of past work on the subject</a:t>
            </a:r>
          </a:p>
          <a:p>
            <a:pPr>
              <a:buFont typeface="Wingdings" pitchFamily="2" charset="2"/>
              <a:buChar char="ü"/>
            </a:pPr>
            <a:r>
              <a:rPr lang="en-US" sz="3200" dirty="0" smtClean="0"/>
              <a:t>Report any inconsistent findings</a:t>
            </a:r>
          </a:p>
          <a:p>
            <a:pPr>
              <a:buFont typeface="Wingdings" pitchFamily="2" charset="2"/>
              <a:buChar char="ü"/>
            </a:pPr>
            <a:r>
              <a:rPr lang="en-US" sz="3200" dirty="0" smtClean="0"/>
              <a:t>Identify gaps in the knowledge</a:t>
            </a:r>
          </a:p>
          <a:p>
            <a:pPr>
              <a:buFont typeface="Wingdings" pitchFamily="2" charset="2"/>
              <a:buChar char="ü"/>
            </a:pPr>
            <a:r>
              <a:rPr lang="en-US" sz="3200" dirty="0" smtClean="0"/>
              <a:t>Determine the contribution of the proposed study</a:t>
            </a:r>
          </a:p>
          <a:p>
            <a:pPr>
              <a:buFont typeface="Wingdings" pitchFamily="2" charset="2"/>
              <a:buChar char="ü"/>
            </a:pPr>
            <a:r>
              <a:rPr lang="en-US" sz="3200" dirty="0" smtClean="0"/>
              <a:t>Consider the possibility of unintentional duplication.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Summary of purpose</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Most readers are undoubtedly familiar with locating library documents and organizing them. </a:t>
            </a:r>
          </a:p>
          <a:p>
            <a:r>
              <a:rPr lang="en-US" sz="3200" dirty="0" smtClean="0"/>
              <a:t>However, a review of research literature differs in a number of respects from other kinds of term papers or summaries that students are called on to prepare. </a:t>
            </a:r>
          </a:p>
          <a:p>
            <a:r>
              <a:rPr lang="en-US" sz="3200" dirty="0" smtClean="0"/>
              <a:t>It plays a significant role and the research process will be incomplete if it not given the intention it deserves</a:t>
            </a:r>
          </a:p>
          <a:p>
            <a:pPr>
              <a:buNone/>
            </a:pPr>
            <a:endParaRPr lang="en-US" sz="3200"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
            </a:r>
            <a:br>
              <a:rPr lang="en-US" dirty="0" smtClean="0"/>
            </a:br>
            <a:r>
              <a:rPr lang="en-US" dirty="0" smtClean="0"/>
              <a:t>SCOPE OF A LITERATURE REVIEW</a:t>
            </a:r>
            <a:br>
              <a:rPr lang="en-US" dirty="0" smtClean="0"/>
            </a:b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endParaRPr lang="en-US" sz="3200" dirty="0" smtClean="0"/>
          </a:p>
          <a:p>
            <a:r>
              <a:rPr lang="en-US" sz="3200" dirty="0" smtClean="0"/>
              <a:t>Read only studies that are reasonably close to the topic (include case of a huge body of literature)</a:t>
            </a:r>
          </a:p>
          <a:p>
            <a:r>
              <a:rPr lang="en-US" sz="3200" dirty="0" smtClean="0"/>
              <a:t>Review any or every relevant materials in case of new or little researched area</a:t>
            </a:r>
          </a:p>
          <a:p>
            <a:r>
              <a:rPr lang="en-US" sz="3200" dirty="0" smtClean="0"/>
              <a:t>Avoid temptation to include all available materials (excess is not necessarily great)</a:t>
            </a:r>
          </a:p>
          <a:p>
            <a:r>
              <a:rPr lang="en-US" sz="3200" dirty="0" smtClean="0"/>
              <a:t>Stop when your encounter materials is already reviewed</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Scope of literature review cont’d</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r>
              <a:rPr lang="en-US" sz="3200" dirty="0" smtClean="0"/>
              <a:t>Formalization with the library materials</a:t>
            </a:r>
          </a:p>
          <a:p>
            <a:r>
              <a:rPr lang="en-US" sz="3200" dirty="0" smtClean="0"/>
              <a:t>Listing key words or phrases for literature search, gives source</a:t>
            </a:r>
          </a:p>
          <a:p>
            <a:r>
              <a:rPr lang="en-US" sz="3200" dirty="0" smtClean="0"/>
              <a:t>Summarizing the references of the literature</a:t>
            </a:r>
          </a:p>
          <a:p>
            <a:r>
              <a:rPr lang="en-US" sz="3200" dirty="0" smtClean="0"/>
              <a:t>Analyzing, organizing and reporting of literature in orderly manner</a:t>
            </a:r>
          </a:p>
          <a:p>
            <a:r>
              <a:rPr lang="en-US" sz="3200" dirty="0" smtClean="0"/>
              <a:t>Outlining the main topics or themes in order of presentation, including headlines or subheadings is required in relation to review details</a:t>
            </a:r>
          </a:p>
        </p:txBody>
      </p:sp>
      <p:sp>
        <p:nvSpPr>
          <p:cNvPr id="3" name="Title 2"/>
          <p:cNvSpPr>
            <a:spLocks noGrp="1"/>
          </p:cNvSpPr>
          <p:nvPr>
            <p:ph type="title"/>
          </p:nvPr>
        </p:nvSpPr>
        <p:spPr>
          <a:xfrm>
            <a:off x="152400" y="152400"/>
            <a:ext cx="8839200" cy="533400"/>
          </a:xfrm>
        </p:spPr>
        <p:txBody>
          <a:bodyPr>
            <a:normAutofit fontScale="90000"/>
          </a:bodyPr>
          <a:lstStyle/>
          <a:p>
            <a:r>
              <a:rPr lang="en-US" dirty="0" smtClean="0"/>
              <a:t>Steps in carrying out literature review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2800" dirty="0" smtClean="0"/>
              <a:t>Authority. </a:t>
            </a:r>
          </a:p>
          <a:p>
            <a:pPr>
              <a:buFont typeface="Wingdings" pitchFamily="2" charset="2"/>
              <a:buChar char="ü"/>
            </a:pPr>
            <a:r>
              <a:rPr lang="en-US" sz="2800" dirty="0" smtClean="0"/>
              <a:t>This takes the form of an expert in specialized area, giving his/her opinion on a given issue. </a:t>
            </a:r>
          </a:p>
          <a:p>
            <a:pPr>
              <a:buFont typeface="Wingdings" pitchFamily="2" charset="2"/>
              <a:buChar char="ü"/>
            </a:pPr>
            <a:r>
              <a:rPr lang="en-US" sz="2800" dirty="0" smtClean="0"/>
              <a:t>The acceptance of such an opinion by others depends on the status of the person giving the opinion.</a:t>
            </a:r>
          </a:p>
          <a:p>
            <a:r>
              <a:rPr lang="en-US" sz="2800" dirty="0" smtClean="0"/>
              <a:t>Intuition. </a:t>
            </a:r>
          </a:p>
          <a:p>
            <a:pPr>
              <a:buFont typeface="Wingdings" pitchFamily="2" charset="2"/>
              <a:buChar char="ü"/>
            </a:pPr>
            <a:r>
              <a:rPr lang="en-US" sz="2800" dirty="0" smtClean="0"/>
              <a:t>Is the perception or explanation or insight into phenomena by instinct. </a:t>
            </a:r>
          </a:p>
          <a:p>
            <a:pPr>
              <a:buFont typeface="Wingdings" pitchFamily="2" charset="2"/>
              <a:buChar char="ü"/>
            </a:pPr>
            <a:r>
              <a:rPr lang="en-US" sz="2800" dirty="0" smtClean="0"/>
              <a:t>Or the ability to gain knew knowledge without conscious reasoning or rational process.</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source of knowledge</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Analyzing each reference in terms of the outline made and established where most relevant</a:t>
            </a:r>
          </a:p>
          <a:p>
            <a:r>
              <a:rPr lang="en-US" sz="3200" dirty="0" smtClean="0"/>
              <a:t>Organizing the literature in such a way that the more general is covered first before narrowing down to more specific research problem</a:t>
            </a:r>
          </a:p>
          <a:p>
            <a:r>
              <a:rPr lang="en-US" sz="3200" dirty="0" smtClean="0"/>
              <a:t>Having a brief summary of literature and its implications, though optional depending on the length of literature under review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Steps cont’d</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Written materials vary considerably in their quality, their intended audience, and the kind of formation they contain</a:t>
            </a:r>
          </a:p>
          <a:p>
            <a:r>
              <a:rPr lang="en-US" sz="3200" dirty="0" smtClean="0"/>
              <a:t>The researcher performing a review of the literature ordinarily comes in contact with a wide range of documents and, thus, has to be selective in deciding what to examine  or  include.</a:t>
            </a:r>
          </a:p>
          <a:p>
            <a:pPr>
              <a:buNone/>
            </a:pPr>
            <a:endParaRPr lang="en-US" sz="3200" dirty="0" smtClean="0"/>
          </a:p>
          <a:p>
            <a:pPr>
              <a:buNone/>
            </a:pPr>
            <a:endParaRPr lang="en-US" dirty="0" smtClean="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Information to Seek</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How are such decisions  to be made? There is, unfortunately, no easy answer to this question, but there can be a number of suggestions that may prove useful.</a:t>
            </a:r>
          </a:p>
          <a:p>
            <a:r>
              <a:rPr lang="en-US" sz="3200" dirty="0" smtClean="0"/>
              <a:t>The first step in selecting appropriate materials is to make sure that you have been thorough in tracking down most of the relevant references</a:t>
            </a:r>
          </a:p>
          <a:p>
            <a:r>
              <a:rPr lang="en-US" sz="3200" dirty="0" smtClean="0"/>
              <a:t>It is annoying to learn of good references after the completion of a study</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information cont’d</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The type of information included in academic or other non fictional documents can be classified roughly into five categories: </a:t>
            </a:r>
          </a:p>
          <a:p>
            <a:pPr>
              <a:buNone/>
            </a:pPr>
            <a:r>
              <a:rPr lang="en-US" sz="3200" dirty="0" smtClean="0"/>
              <a:t>1) facts, .statistics, or findings</a:t>
            </a:r>
          </a:p>
          <a:p>
            <a:pPr>
              <a:buNone/>
            </a:pPr>
            <a:r>
              <a:rPr lang="en-US" sz="3200" dirty="0" smtClean="0"/>
              <a:t>2) theory or interpretation</a:t>
            </a:r>
          </a:p>
          <a:p>
            <a:pPr>
              <a:buNone/>
            </a:pPr>
            <a:r>
              <a:rPr lang="en-US" sz="3200" dirty="0" smtClean="0"/>
              <a:t>3) methods and procedures</a:t>
            </a:r>
          </a:p>
          <a:p>
            <a:pPr>
              <a:buNone/>
            </a:pPr>
            <a:r>
              <a:rPr lang="en-US" sz="3200" dirty="0" smtClean="0"/>
              <a:t>4) opinions, beliefs, or points of view</a:t>
            </a:r>
          </a:p>
          <a:p>
            <a:pPr>
              <a:buNone/>
            </a:pPr>
            <a:r>
              <a:rPr lang="en-US" sz="3200" dirty="0" smtClean="0"/>
              <a:t>5) clinical impressions, or narrations of incidents and situations.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information cont’d</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lstStyle/>
          <a:p>
            <a:pPr marL="514350" lvl="0" indent="-514350">
              <a:buAutoNum type="arabicPeriod"/>
            </a:pPr>
            <a:r>
              <a:rPr lang="en-US" b="1" dirty="0" smtClean="0"/>
              <a:t>Research findings</a:t>
            </a:r>
            <a:r>
              <a:rPr lang="en-US" dirty="0" smtClean="0"/>
              <a:t>.</a:t>
            </a:r>
          </a:p>
          <a:p>
            <a:pPr marL="514350" indent="-514350"/>
            <a:r>
              <a:rPr lang="en-US" dirty="0" smtClean="0"/>
              <a:t>This category of information presents the results research investigations</a:t>
            </a:r>
          </a:p>
          <a:p>
            <a:pPr marL="514350" indent="-514350"/>
            <a:r>
              <a:rPr lang="en-US" dirty="0" smtClean="0"/>
              <a:t>It clearly constitutes one of the most important types information for a research review</a:t>
            </a:r>
          </a:p>
          <a:p>
            <a:pPr marL="514350" indent="-514350"/>
            <a:r>
              <a:rPr lang="en-US" dirty="0" smtClean="0"/>
              <a:t>Research findings provide information on what is already known on a topic, based on empirical investigations using the scientific approach.</a:t>
            </a:r>
          </a:p>
          <a:p>
            <a:pPr marL="514350" indent="-514350"/>
            <a:r>
              <a:rPr lang="en-US" dirty="0" smtClean="0"/>
              <a:t>published studies can inspire new research ideas and can help the development of the conceptualization and design of new research.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marL="514350" indent="-514350"/>
            <a:r>
              <a:rPr lang="en-US" dirty="0" smtClean="0"/>
              <a:t>Normally, research findings  are available in a variety of source’s including books, encyclopedias, conference proceedings, and especially, scholarly journals such as Nursing research</a:t>
            </a:r>
          </a:p>
          <a:p>
            <a:pPr marL="514350" indent="-514350"/>
            <a:r>
              <a:rPr lang="en-US" dirty="0" smtClean="0"/>
              <a:t>Depending on the topic, it is usually useful to review  research findings in the nursing literature as well as in the literature of related disciplines, such as sociology, psychology, medicine, or physiology</a:t>
            </a:r>
          </a:p>
          <a:p>
            <a:pPr marL="514350" indent="-514350"/>
            <a:r>
              <a:rPr lang="en-US" dirty="0" smtClean="0"/>
              <a:t>Because research reports are often difficult for beginning students to understand, reading published research studies is recommended</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information cont’d</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dirty="0" smtClean="0"/>
              <a:t>2. </a:t>
            </a:r>
            <a:r>
              <a:rPr lang="en-US" sz="3200" b="1" dirty="0" smtClean="0"/>
              <a:t>Theory</a:t>
            </a:r>
          </a:p>
          <a:p>
            <a:r>
              <a:rPr lang="en-US" sz="3200" dirty="0" smtClean="0"/>
              <a:t> Descriptions of theory are useful in providing a conceptual context for a research problem but may also be useful for suggesting a research topic</a:t>
            </a:r>
          </a:p>
          <a:p>
            <a:r>
              <a:rPr lang="en-US" sz="3200" dirty="0" smtClean="0"/>
              <a:t> Sometimes discussions of a body of theory are briefly presented in research reports and journal articles</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types of information</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lvl="0">
              <a:buNone/>
            </a:pPr>
            <a:r>
              <a:rPr lang="en-US" sz="3200" dirty="0" smtClean="0"/>
              <a:t>3</a:t>
            </a:r>
            <a:r>
              <a:rPr lang="en-US" sz="3200" b="1" dirty="0" smtClean="0"/>
              <a:t>. Methodology</a:t>
            </a:r>
            <a:r>
              <a:rPr lang="en-US" sz="3200" dirty="0" smtClean="0"/>
              <a:t>.</a:t>
            </a:r>
          </a:p>
          <a:p>
            <a:r>
              <a:rPr lang="en-US" sz="3200" dirty="0" smtClean="0"/>
              <a:t>The third type of information chat should he sought in a literature review concerns the methods of conducting a study on the topic of interest</a:t>
            </a:r>
          </a:p>
          <a:p>
            <a:r>
              <a:rPr lang="en-US" sz="3200" dirty="0" smtClean="0"/>
              <a:t> That is, in reviewing the literature, the researcher should pay attention not only to what has been found but What approaches have other researchers used? </a:t>
            </a:r>
          </a:p>
          <a:p>
            <a:r>
              <a:rPr lang="en-US" sz="3200" dirty="0" smtClean="0"/>
              <a:t>How have they measured their variables and gathered their data?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information cont’d</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r>
              <a:rPr lang="en-US" sz="3200" dirty="0" smtClean="0"/>
              <a:t>How have they controlled the research situation to enhance interpretation? </a:t>
            </a:r>
          </a:p>
          <a:p>
            <a:r>
              <a:rPr lang="en-US" sz="3200" dirty="0" smtClean="0"/>
              <a:t>What procedures have they used to analyze their data? </a:t>
            </a:r>
          </a:p>
          <a:p>
            <a:r>
              <a:rPr lang="en-US" sz="3200" dirty="0" smtClean="0"/>
              <a:t>Although modification of existing approaches and instruments may be necessary, it usually is possible to find techniques that can serve as a foundation for research activities.</a:t>
            </a:r>
          </a:p>
          <a:p>
            <a:r>
              <a:rPr lang="en-US" sz="3200" dirty="0" smtClean="0"/>
              <a:t> Research reports concerning similar problems are especially useful. Such articles are inherently subjective, presenting the suggestions and points of view of the authors</a:t>
            </a:r>
          </a:p>
          <a:p>
            <a:r>
              <a:rPr lang="en-US" sz="3200" dirty="0" smtClean="0"/>
              <a:t> </a:t>
            </a:r>
          </a:p>
          <a:p>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information cont’d</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sz="3200" dirty="0" smtClean="0"/>
              <a:t>Opinion articles are often an important source of ideas for studies that focus on controversial or emerging issues in nursing.</a:t>
            </a:r>
          </a:p>
          <a:p>
            <a:pPr lvl="0"/>
            <a:r>
              <a:rPr lang="en-US" sz="3200" dirty="0" smtClean="0"/>
              <a:t>Beginning researchers should avoid the temptation of relying heavily on such sources in their review of the literature, particularly if they are preparing a written review</a:t>
            </a:r>
          </a:p>
          <a:p>
            <a:pPr lvl="0"/>
            <a:r>
              <a:rPr lang="en-US" sz="3200" dirty="0" smtClean="0"/>
              <a:t>This is not to say that such materials are uninteresting or unimportant, but generally they are inappropriate in summarizing scientific knowledge and theories concerning a research question.</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information cont’d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r>
              <a:rPr lang="en-US" sz="3200" dirty="0" smtClean="0"/>
              <a:t>Science. </a:t>
            </a:r>
          </a:p>
          <a:p>
            <a:pPr>
              <a:buFont typeface="Wingdings" pitchFamily="2" charset="2"/>
              <a:buChar char="ü"/>
            </a:pPr>
            <a:r>
              <a:rPr lang="en-US" sz="3200" dirty="0" smtClean="0"/>
              <a:t>This is a process of inquiry, away of learning and knowing things about the world around us using; </a:t>
            </a:r>
          </a:p>
          <a:p>
            <a:pPr>
              <a:buFont typeface="Arial" pitchFamily="34" charset="0"/>
              <a:buChar char="•"/>
            </a:pPr>
            <a:r>
              <a:rPr lang="en-US" sz="3200" dirty="0" smtClean="0"/>
              <a:t>logic-sensible thinking </a:t>
            </a:r>
          </a:p>
          <a:p>
            <a:pPr>
              <a:buFont typeface="Arial" pitchFamily="34" charset="0"/>
              <a:buChar char="•"/>
            </a:pPr>
            <a:r>
              <a:rPr lang="en-US" sz="3200" dirty="0" smtClean="0"/>
              <a:t>observation- observed evidence </a:t>
            </a:r>
          </a:p>
          <a:p>
            <a:pPr>
              <a:buFont typeface="Arial" pitchFamily="34" charset="0"/>
              <a:buChar char="•"/>
            </a:pPr>
            <a:r>
              <a:rPr lang="en-US" sz="3200" dirty="0" smtClean="0"/>
              <a:t>theory-explanation</a:t>
            </a:r>
          </a:p>
          <a:p>
            <a:r>
              <a:rPr lang="en-US" sz="3200" dirty="0" smtClean="0"/>
              <a:t>Research. </a:t>
            </a:r>
          </a:p>
          <a:p>
            <a:pPr>
              <a:buFont typeface="Wingdings" pitchFamily="2" charset="2"/>
              <a:buChar char="ü"/>
            </a:pPr>
            <a:r>
              <a:rPr lang="en-US" sz="3200" dirty="0" smtClean="0"/>
              <a:t>It simply means look again. </a:t>
            </a:r>
          </a:p>
          <a:p>
            <a:pPr>
              <a:buFont typeface="Wingdings" pitchFamily="2" charset="2"/>
              <a:buChar char="ü"/>
            </a:pPr>
            <a:r>
              <a:rPr lang="en-US" sz="3200" dirty="0" smtClean="0"/>
              <a:t>Re-search taking another look at nursing practice/discipline, making a careful and planned study of them.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and science</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normAutofit lnSpcReduction="10000"/>
          </a:bodyPr>
          <a:lstStyle/>
          <a:p>
            <a:r>
              <a:rPr lang="en-US" sz="3200" dirty="0" smtClean="0"/>
              <a:t>Beginning students often are troubled by the question of how limited or broad their literature review should be. </a:t>
            </a:r>
          </a:p>
          <a:p>
            <a:r>
              <a:rPr lang="en-US" sz="3200" dirty="0" smtClean="0"/>
              <a:t>there is no convenient formula giving a precise number of references to be tracked down</a:t>
            </a:r>
          </a:p>
          <a:p>
            <a:r>
              <a:rPr lang="en-US" sz="3200" dirty="0" smtClean="0"/>
              <a:t>The extensiveness of the literature review depends on a number of factors</a:t>
            </a:r>
          </a:p>
          <a:p>
            <a:r>
              <a:rPr lang="en-US" sz="3200" dirty="0" smtClean="0"/>
              <a:t>For written reviews, one determinant is the nature of the document being prepared. </a:t>
            </a:r>
          </a:p>
          <a:p>
            <a:endParaRPr lang="en-US" dirty="0"/>
          </a:p>
        </p:txBody>
      </p:sp>
      <p:sp>
        <p:nvSpPr>
          <p:cNvPr id="3" name="Title 2"/>
          <p:cNvSpPr>
            <a:spLocks noGrp="1"/>
          </p:cNvSpPr>
          <p:nvPr>
            <p:ph type="title"/>
          </p:nvPr>
        </p:nvSpPr>
        <p:spPr>
          <a:xfrm>
            <a:off x="152400" y="152400"/>
            <a:ext cx="8839200" cy="1066800"/>
          </a:xfrm>
        </p:spPr>
        <p:txBody>
          <a:bodyPr>
            <a:normAutofit fontScale="90000"/>
          </a:bodyPr>
          <a:lstStyle/>
          <a:p>
            <a:r>
              <a:rPr lang="en-US" dirty="0" smtClean="0"/>
              <a:t/>
            </a:r>
            <a:br>
              <a:rPr lang="en-US" dirty="0" smtClean="0"/>
            </a:br>
            <a:r>
              <a:rPr lang="en-US" dirty="0" smtClean="0"/>
              <a:t>Depth and Breadth of Literature Coverage</a:t>
            </a:r>
            <a:br>
              <a:rPr lang="en-US" dirty="0" smtClean="0"/>
            </a:b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Doctoral dissertations often include a thorough and extensive review that covers materials directly and indirectly related to the problem area</a:t>
            </a:r>
          </a:p>
          <a:p>
            <a:r>
              <a:rPr lang="en-US" sz="3200" dirty="0" smtClean="0"/>
              <a:t>Reports in research journals, on the other hand, tend to have a much more selective bibliography covering only highly pertinent findings from other studies. </a:t>
            </a:r>
          </a:p>
          <a:p>
            <a:r>
              <a:rPr lang="en-US" sz="3200" dirty="0" smtClean="0"/>
              <a:t>Another factor to consider is the researcher’s own level of knowledge and expertise.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r>
              <a:rPr lang="en-US" sz="3200" dirty="0" smtClean="0"/>
              <a:t>Inexperienced researchers who are relatively unfamiliar with a topic may have to cover more materials than more experienced researchers to feel secure about their level of understanding.</a:t>
            </a:r>
          </a:p>
          <a:p>
            <a:r>
              <a:rPr lang="en-US" sz="3200" dirty="0" smtClean="0"/>
              <a:t> The breadth of a literature review depends to  a great extent on how well researched the topic is, If there have been 20 published studies on a specific problem, it would be difficult for the researcher to come to conclusions about the current state of knowledge on a topic without reading all 20 reports</a:t>
            </a:r>
          </a:p>
          <a:p>
            <a:pPr>
              <a:buNone/>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However, it is not necessarily true that the literature task is more easily accomplished  if the topic has not been heavily searched</a:t>
            </a:r>
          </a:p>
          <a:p>
            <a:r>
              <a:rPr lang="en-US" sz="3200" dirty="0" smtClean="0"/>
              <a:t>Literature reviews on new topics or little researched problems may need to involve reviews of a broad spectrum of peripherally related studies to develop a meaningful context.</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r>
              <a:rPr lang="en-US" sz="3200" dirty="0" smtClean="0"/>
              <a:t>Students embarking on their first research review should strive for relevancy and quality rather  than quantity in selecting references for a written  review of the literature</a:t>
            </a:r>
          </a:p>
          <a:p>
            <a:r>
              <a:rPr lang="en-US" sz="3200" dirty="0" smtClean="0"/>
              <a:t> A common misconception is that the quality of the review depend on the number of references included</a:t>
            </a:r>
          </a:p>
          <a:p>
            <a:r>
              <a:rPr lang="en-US" sz="3200" dirty="0" smtClean="0"/>
              <a:t> A small review covering pertinent studies and organized in a coherent fashion is of more value than a rambling presentation of questionably relevant  information.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r>
              <a:rPr lang="en-US" sz="3200" dirty="0" smtClean="0"/>
              <a:t>With respect to the depth of coverage in a written review, the most important criterion is, relevancy</a:t>
            </a:r>
          </a:p>
          <a:p>
            <a:r>
              <a:rPr lang="en-US" sz="3200" dirty="0" smtClean="0"/>
              <a:t>Research that is highly related to the problem or theory usually merits detailed  coverage, including a description of the purpose, research approach, instruments, sample population, findings, and conclusions</a:t>
            </a:r>
          </a:p>
          <a:p>
            <a:r>
              <a:rPr lang="en-US" sz="3200" dirty="0" smtClean="0"/>
              <a:t>Studies that are only indirectly related can often summarized in a sentence or two.</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depth &amp; breadth</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There are two major sources of information where the investigator can get relevant literature</a:t>
            </a:r>
          </a:p>
          <a:p>
            <a:pPr>
              <a:buFont typeface="Wingdings" pitchFamily="2" charset="2"/>
              <a:buChar char="v"/>
            </a:pPr>
            <a:r>
              <a:rPr lang="en-US" sz="3200" b="1" dirty="0" smtClean="0"/>
              <a:t>Primary source </a:t>
            </a:r>
          </a:p>
          <a:p>
            <a:pPr>
              <a:buFont typeface="Wingdings" pitchFamily="2" charset="2"/>
              <a:buChar char="ü"/>
            </a:pPr>
            <a:r>
              <a:rPr lang="en-US" sz="3200" dirty="0" smtClean="0"/>
              <a:t>This is the work written by the person who is actually  involved in, or is responsible for, the generation of the idea published.</a:t>
            </a:r>
          </a:p>
          <a:p>
            <a:pPr>
              <a:buFont typeface="Wingdings" pitchFamily="2" charset="2"/>
              <a:buChar char="ü"/>
            </a:pPr>
            <a:r>
              <a:rPr lang="en-US" sz="3200" dirty="0" smtClean="0"/>
              <a:t>It can also be information from a person who actually observed or witnessed the occurrence under investigation.</a:t>
            </a:r>
          </a:p>
          <a:p>
            <a:pPr>
              <a:buFont typeface="Wingdings" pitchFamily="2" charset="2"/>
              <a:buChar char="ü"/>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Major sources of literature review</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endParaRPr lang="en-US" sz="3200" dirty="0" smtClean="0"/>
          </a:p>
          <a:p>
            <a:pPr>
              <a:buFont typeface="Wingdings" pitchFamily="2" charset="2"/>
              <a:buChar char="ü"/>
            </a:pPr>
            <a:r>
              <a:rPr lang="en-US" sz="3200" dirty="0" smtClean="0"/>
              <a:t>The person who conducts empirical research and publishes it in a journal is usually regarded as the primary source of information.</a:t>
            </a:r>
          </a:p>
          <a:p>
            <a:pPr>
              <a:buFont typeface="Wingdings" pitchFamily="2" charset="2"/>
              <a:buChar char="ü"/>
            </a:pPr>
            <a:r>
              <a:rPr lang="en-US" sz="3200" dirty="0" smtClean="0"/>
              <a:t>When searching for literature, it is important to rely more on primary sources as these give first hand information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Major sources</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a:buFont typeface="Wingdings" pitchFamily="2" charset="2"/>
              <a:buChar char="v"/>
            </a:pPr>
            <a:r>
              <a:rPr lang="en-US" sz="3200" b="1" dirty="0" smtClean="0"/>
              <a:t>Secondary source</a:t>
            </a:r>
          </a:p>
          <a:p>
            <a:pPr>
              <a:buFont typeface="Wingdings" pitchFamily="2" charset="2"/>
              <a:buChar char="ü"/>
            </a:pPr>
            <a:r>
              <a:rPr lang="en-US" sz="3200" dirty="0" smtClean="0"/>
              <a:t>A secondary source involves summaries or quoted content from a primary source</a:t>
            </a:r>
          </a:p>
          <a:p>
            <a:pPr>
              <a:buFont typeface="Wingdings" pitchFamily="2" charset="2"/>
              <a:buChar char="ü"/>
            </a:pPr>
            <a:r>
              <a:rPr lang="en-US" sz="3200" dirty="0" smtClean="0"/>
              <a:t>This type of work is usually a paraphrase of the primary source</a:t>
            </a:r>
          </a:p>
          <a:p>
            <a:pPr>
              <a:buFont typeface="Wingdings" pitchFamily="2" charset="2"/>
              <a:buChar char="ü"/>
            </a:pPr>
            <a:r>
              <a:rPr lang="en-US" sz="3200" dirty="0" smtClean="0"/>
              <a:t>It is usually information given by someone who was not a direct observer or participant of the events described</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Major sources cont’d</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2800" dirty="0" smtClean="0"/>
              <a:t>When conducting a literature search, the researcher has to be aware that there are certain sources where relevant information on a research topic could be found</a:t>
            </a:r>
          </a:p>
          <a:p>
            <a:pPr>
              <a:buNone/>
            </a:pPr>
            <a:r>
              <a:rPr lang="en-US" sz="2800" b="1" dirty="0" smtClean="0"/>
              <a:t>Examples</a:t>
            </a:r>
          </a:p>
          <a:p>
            <a:pPr>
              <a:buFont typeface="Arial" pitchFamily="34" charset="0"/>
              <a:buChar char="•"/>
            </a:pPr>
            <a:r>
              <a:rPr lang="en-US" sz="2800" dirty="0" smtClean="0"/>
              <a:t>Scholarly journals</a:t>
            </a:r>
          </a:p>
          <a:p>
            <a:pPr>
              <a:buFont typeface="Wingdings" pitchFamily="2" charset="2"/>
              <a:buChar char="ü"/>
            </a:pPr>
            <a:r>
              <a:rPr lang="en-US" sz="2800" dirty="0" smtClean="0"/>
              <a:t>Are very crucial documents and are available in all libraries, however some are more recent than others</a:t>
            </a:r>
          </a:p>
          <a:p>
            <a:pPr>
              <a:buFont typeface="Wingdings" pitchFamily="2" charset="2"/>
              <a:buChar char="ü"/>
            </a:pPr>
            <a:r>
              <a:rPr lang="en-US" sz="2800" dirty="0" smtClean="0"/>
              <a:t>There are more scholarly journals on the internet (web),which researchers can access</a:t>
            </a:r>
          </a:p>
          <a:p>
            <a:pPr>
              <a:buFont typeface="Arial" pitchFamily="34" charset="0"/>
              <a:buChar char="•"/>
            </a:pPr>
            <a:endParaRPr lang="en-US" sz="2800" dirty="0" smtClean="0"/>
          </a:p>
          <a:p>
            <a:pPr>
              <a:buNone/>
            </a:pPr>
            <a:endParaRPr lang="en-US" sz="28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Secondary sources cont’d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dirty="0" smtClean="0"/>
              <a:t>Research. Is a disciplined inquiry that generates knowledge based on high objectivity and evidential test.</a:t>
            </a:r>
          </a:p>
          <a:p>
            <a:r>
              <a:rPr lang="en-US" sz="3200" dirty="0" smtClean="0"/>
              <a:t>Scientific research. Is a careful and systematic means of solving a problem. Is also a process in which observable verifiable data are systematically collected from the empirical world in order to explain, describe or predict events.</a:t>
            </a:r>
          </a:p>
          <a:p>
            <a:r>
              <a:rPr lang="en-US" sz="3200" dirty="0" smtClean="0"/>
              <a:t>Research and science are both concerned with discovery of new facts.</a:t>
            </a:r>
            <a:endParaRPr lang="en-US" sz="3200" dirty="0"/>
          </a:p>
        </p:txBody>
      </p:sp>
      <p:sp>
        <p:nvSpPr>
          <p:cNvPr id="3" name="Title 2"/>
          <p:cNvSpPr>
            <a:spLocks noGrp="1"/>
          </p:cNvSpPr>
          <p:nvPr>
            <p:ph type="title"/>
          </p:nvPr>
        </p:nvSpPr>
        <p:spPr>
          <a:xfrm>
            <a:off x="457200" y="152400"/>
            <a:ext cx="8229600" cy="381000"/>
          </a:xfrm>
        </p:spPr>
        <p:txBody>
          <a:bodyPr>
            <a:normAutofit fontScale="90000"/>
          </a:bodyPr>
          <a:lstStyle/>
          <a:p>
            <a:r>
              <a:rPr lang="en-US" dirty="0" smtClean="0"/>
              <a:t>cont’d research and science</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Arial" pitchFamily="34" charset="0"/>
              <a:buChar char="•"/>
            </a:pPr>
            <a:r>
              <a:rPr lang="en-US" sz="3200" dirty="0" smtClean="0"/>
              <a:t>Theses and dissertations</a:t>
            </a:r>
          </a:p>
          <a:p>
            <a:pPr>
              <a:buFont typeface="Wingdings" pitchFamily="2" charset="2"/>
              <a:buChar char="ü"/>
            </a:pPr>
            <a:r>
              <a:rPr lang="en-US" sz="3200" dirty="0" smtClean="0"/>
              <a:t>These are research projects written by Masters and PhD students</a:t>
            </a:r>
          </a:p>
          <a:p>
            <a:pPr>
              <a:buFont typeface="Wingdings" pitchFamily="2" charset="2"/>
              <a:buChar char="ü"/>
            </a:pPr>
            <a:r>
              <a:rPr lang="en-US" sz="3200" dirty="0" smtClean="0"/>
              <a:t>They are quite important, as they are valuable primary sources of information</a:t>
            </a:r>
          </a:p>
          <a:p>
            <a:pPr>
              <a:buFont typeface="Wingdings" pitchFamily="2" charset="2"/>
              <a:buChar char="ü"/>
            </a:pPr>
            <a:r>
              <a:rPr lang="en-US" sz="3200" dirty="0" smtClean="0"/>
              <a:t>They also the original work of the authors</a:t>
            </a:r>
          </a:p>
          <a:p>
            <a:pPr>
              <a:buFont typeface="Arial" pitchFamily="34" charset="0"/>
              <a:buChar char="•"/>
            </a:pPr>
            <a:r>
              <a:rPr lang="en-US" sz="3200" dirty="0" smtClean="0"/>
              <a:t>Government documents</a:t>
            </a:r>
          </a:p>
          <a:p>
            <a:pPr>
              <a:buFont typeface="Wingdings" pitchFamily="2" charset="2"/>
              <a:buChar char="ü"/>
            </a:pPr>
            <a:r>
              <a:rPr lang="en-US" sz="3200" dirty="0" smtClean="0"/>
              <a:t>These include policy papers, research reports owned by the government, annual reports of hospitals and government ministries etc</a:t>
            </a:r>
          </a:p>
          <a:p>
            <a:pPr>
              <a:buNone/>
            </a:pPr>
            <a:r>
              <a:rPr lang="en-US"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Examples cont’d</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Arial" pitchFamily="34" charset="0"/>
              <a:buChar char="•"/>
            </a:pPr>
            <a:r>
              <a:rPr lang="en-US" sz="3200" dirty="0" smtClean="0"/>
              <a:t>Papers presented at conferences </a:t>
            </a:r>
          </a:p>
          <a:p>
            <a:pPr>
              <a:buFont typeface="Wingdings" pitchFamily="2" charset="2"/>
              <a:buChar char="ü"/>
            </a:pPr>
            <a:r>
              <a:rPr lang="en-US" sz="3200" dirty="0" smtClean="0"/>
              <a:t>These are papers presented at conferences and symposia and are a good source of primary literature</a:t>
            </a:r>
          </a:p>
          <a:p>
            <a:pPr>
              <a:buFont typeface="Arial" pitchFamily="34" charset="0"/>
              <a:buChar char="•"/>
            </a:pPr>
            <a:r>
              <a:rPr lang="en-US" sz="3200" dirty="0" smtClean="0"/>
              <a:t>Books</a:t>
            </a:r>
          </a:p>
          <a:p>
            <a:pPr>
              <a:buFont typeface="Wingdings" pitchFamily="2" charset="2"/>
              <a:buChar char="ü"/>
            </a:pPr>
            <a:r>
              <a:rPr lang="en-US" sz="3200" dirty="0" smtClean="0"/>
              <a:t>These are available in most libraries and most researchers or even non-researchers are quite familiar with them</a:t>
            </a:r>
          </a:p>
          <a:p>
            <a:pPr>
              <a:buFont typeface="Wingdings" pitchFamily="2" charset="2"/>
              <a:buChar char="ü"/>
            </a:pPr>
            <a:r>
              <a:rPr lang="en-US" sz="3200" dirty="0" smtClean="0"/>
              <a:t>Where the investigator is unable to locate the required textbook, it is important to seek the assistance from the librarian</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Examples cont’d</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Arial" pitchFamily="34" charset="0"/>
              <a:buChar char="•"/>
            </a:pPr>
            <a:r>
              <a:rPr lang="en-US" sz="2800" dirty="0" smtClean="0"/>
              <a:t>Computers</a:t>
            </a:r>
          </a:p>
          <a:p>
            <a:pPr>
              <a:buFont typeface="Wingdings" pitchFamily="2" charset="2"/>
              <a:buChar char="ü"/>
            </a:pPr>
            <a:r>
              <a:rPr lang="en-US" sz="2800" dirty="0" smtClean="0"/>
              <a:t>With current technological advances, researchers are doing a literature search can access recent information through the internet</a:t>
            </a:r>
          </a:p>
          <a:p>
            <a:pPr>
              <a:buFont typeface="Wingdings" pitchFamily="2" charset="2"/>
              <a:buChar char="ü"/>
            </a:pPr>
            <a:r>
              <a:rPr lang="en-US" sz="2800" dirty="0" smtClean="0"/>
              <a:t>Many of the world’s refereed journals are online and investigators can always access these, provided have access to computers and are able to download information</a:t>
            </a:r>
          </a:p>
          <a:p>
            <a:pPr>
              <a:buFont typeface="Wingdings" pitchFamily="2" charset="2"/>
              <a:buChar char="ü"/>
            </a:pPr>
            <a:r>
              <a:rPr lang="en-US" sz="2800" dirty="0" smtClean="0"/>
              <a:t>Computers also have databases prepared for literature review</a:t>
            </a:r>
          </a:p>
          <a:p>
            <a:pPr>
              <a:buFont typeface="Wingdings" pitchFamily="2" charset="2"/>
              <a:buChar char="ü"/>
            </a:pPr>
            <a:r>
              <a:rPr lang="en-US" sz="2800" dirty="0" smtClean="0"/>
              <a:t>E.g. Medline or index medicus as well as pub med, which nurses can easily access and search for information on internet</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Examples cont’d</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92500" lnSpcReduction="10000"/>
          </a:bodyPr>
          <a:lstStyle/>
          <a:p>
            <a:pPr>
              <a:buNone/>
            </a:pPr>
            <a:r>
              <a:rPr lang="en-US" sz="3200" dirty="0" smtClean="0"/>
              <a:t>Definition </a:t>
            </a:r>
          </a:p>
          <a:p>
            <a:pPr>
              <a:buFont typeface="Arial" pitchFamily="34" charset="0"/>
              <a:buChar char="•"/>
            </a:pPr>
            <a:r>
              <a:rPr lang="en-US" sz="3200" dirty="0" smtClean="0"/>
              <a:t>This describes the procedures that are followed in conducting research where techniques of obtaining data are developed to test hypotheses</a:t>
            </a:r>
          </a:p>
          <a:p>
            <a:pPr>
              <a:buNone/>
            </a:pPr>
            <a:r>
              <a:rPr lang="en-US" sz="3200" dirty="0" smtClean="0"/>
              <a:t>The components of research methodology</a:t>
            </a:r>
          </a:p>
          <a:p>
            <a:pPr>
              <a:buFont typeface="Wingdings" pitchFamily="2" charset="2"/>
              <a:buChar char="Ø"/>
            </a:pPr>
            <a:r>
              <a:rPr lang="en-US" sz="3200" dirty="0" smtClean="0"/>
              <a:t>Populations </a:t>
            </a:r>
          </a:p>
          <a:p>
            <a:pPr>
              <a:buFont typeface="Arial" pitchFamily="34" charset="0"/>
              <a:buChar char="•"/>
            </a:pPr>
            <a:r>
              <a:rPr lang="en-US" sz="3200" dirty="0" smtClean="0"/>
              <a:t>Is where researcher uses a particular population which has some characteristics that differentiate it from other populations.</a:t>
            </a:r>
          </a:p>
          <a:p>
            <a:pPr>
              <a:buFont typeface="Arial" pitchFamily="34" charset="0"/>
              <a:buChar char="•"/>
            </a:pPr>
            <a:r>
              <a:rPr lang="en-US" sz="3200" dirty="0" smtClean="0"/>
              <a:t>The researcher gets the target population required to generalize the results of the study.</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methodology</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Arial" pitchFamily="34" charset="0"/>
              <a:buChar char="•"/>
            </a:pPr>
            <a:r>
              <a:rPr lang="en-US" sz="3200" dirty="0" smtClean="0"/>
              <a:t>Rationale for defining and identifying the accessible population from the target population is based on;</a:t>
            </a:r>
          </a:p>
          <a:p>
            <a:pPr>
              <a:buFont typeface="Wingdings" pitchFamily="2" charset="2"/>
              <a:buChar char="ü"/>
            </a:pPr>
            <a:r>
              <a:rPr lang="en-US" sz="3200" dirty="0" smtClean="0"/>
              <a:t>Theory</a:t>
            </a:r>
          </a:p>
          <a:p>
            <a:pPr>
              <a:buFont typeface="Wingdings" pitchFamily="2" charset="2"/>
              <a:buChar char="ü"/>
            </a:pPr>
            <a:r>
              <a:rPr lang="en-US" sz="3200" dirty="0" smtClean="0"/>
              <a:t>Previous studies</a:t>
            </a:r>
          </a:p>
          <a:p>
            <a:pPr>
              <a:buFont typeface="Wingdings" pitchFamily="2" charset="2"/>
              <a:buChar char="ü"/>
            </a:pPr>
            <a:r>
              <a:rPr lang="en-US" sz="3200" dirty="0" smtClean="0"/>
              <a:t>Professional experience</a:t>
            </a:r>
          </a:p>
          <a:p>
            <a:pPr>
              <a:buFont typeface="Arial" pitchFamily="34" charset="0"/>
              <a:buChar char="•"/>
            </a:pPr>
            <a:r>
              <a:rPr lang="en-US" sz="3200" dirty="0" smtClean="0"/>
              <a:t>The accessible and target population should be comparable on many characteristics or validated and defined accurately to determine how results will be generalized. </a:t>
            </a:r>
          </a:p>
          <a:p>
            <a:pPr>
              <a:buFont typeface="Arial" pitchFamily="34" charset="0"/>
              <a:buChar char="•"/>
            </a:pPr>
            <a:r>
              <a:rPr lang="en-US" sz="3200" dirty="0" smtClean="0"/>
              <a:t>Sampling is then done</a:t>
            </a:r>
          </a:p>
          <a:p>
            <a:pPr>
              <a:buFont typeface="Arial" pitchFamily="34" charset="0"/>
              <a:buChar char="•"/>
            </a:pPr>
            <a:endParaRPr lang="en-US" dirty="0" smtClean="0"/>
          </a:p>
          <a:p>
            <a:pPr>
              <a:buFont typeface="Wingdings" pitchFamily="2" charset="2"/>
              <a:buChar char="ü"/>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Population cont’d</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lvl="0"/>
            <a:r>
              <a:rPr lang="en-GB" sz="3200" dirty="0" smtClean="0"/>
              <a:t>Population is defined as </a:t>
            </a:r>
            <a:r>
              <a:rPr lang="en-GB" sz="3200" b="1" dirty="0" smtClean="0"/>
              <a:t>'the entire group of persons or set of objects and events the researcher wants to study'</a:t>
            </a:r>
            <a:r>
              <a:rPr lang="en-GB" sz="3200" dirty="0" smtClean="0"/>
              <a:t> (Rensburg 2000:147). </a:t>
            </a:r>
            <a:endParaRPr lang="en-US" sz="3200" dirty="0" smtClean="0"/>
          </a:p>
          <a:p>
            <a:pPr lvl="0"/>
            <a:r>
              <a:rPr lang="en-GB" sz="3200" dirty="0" smtClean="0"/>
              <a:t>It is also referred to as </a:t>
            </a:r>
            <a:r>
              <a:rPr lang="en-GB" sz="3200" b="1" dirty="0" smtClean="0"/>
              <a:t>all the possible entities or individuals that have the characteristic(s) of interest to the study</a:t>
            </a:r>
            <a:r>
              <a:rPr lang="en-GB" sz="3200" dirty="0" smtClean="0"/>
              <a:t>. The most important aspect is that the </a:t>
            </a:r>
            <a:r>
              <a:rPr lang="en-GB" sz="3200" b="1" dirty="0" smtClean="0"/>
              <a:t>population must posses all the characteristics the researcher is interested in</a:t>
            </a:r>
            <a:endParaRPr lang="en-US" sz="3200" dirty="0" smtClean="0"/>
          </a:p>
          <a:p>
            <a:pPr>
              <a:buNone/>
            </a:pPr>
            <a:r>
              <a:rPr lang="en-GB" sz="3200" b="1" dirty="0" smtClean="0"/>
              <a:t> </a:t>
            </a:r>
            <a:endParaRPr lang="en-US" sz="3200" dirty="0" smtClean="0"/>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Population cont’d</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pPr lvl="0"/>
            <a:r>
              <a:rPr lang="en-GB" sz="3200" dirty="0" smtClean="0"/>
              <a:t>The process of identifying the appropriate sampling techniques is very important in the research process. However, it is impossible to collect data from the whole population that a researcher may be interested in or intends to investigate. </a:t>
            </a:r>
            <a:endParaRPr lang="en-US" sz="3200" dirty="0" smtClean="0"/>
          </a:p>
          <a:p>
            <a:pPr lvl="0"/>
            <a:r>
              <a:rPr lang="en-GB" sz="3200" dirty="0" smtClean="0"/>
              <a:t>Since the essence of any research is to investigate a particular population, the selection of a representative sample from the specific population is vital. </a:t>
            </a:r>
            <a:endParaRPr lang="en-US" sz="3200" dirty="0" smtClean="0"/>
          </a:p>
          <a:p>
            <a:pPr lvl="0"/>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strategies/strategies </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lvl="0"/>
            <a:r>
              <a:rPr lang="en-GB" sz="2800" dirty="0" smtClean="0"/>
              <a:t>The type of sampling method a researcher uses will depend mainly on the type of research one intends to undertake, the methodology to be applied and the time available for the tasks.  </a:t>
            </a:r>
            <a:endParaRPr lang="en-US" sz="2800" dirty="0" smtClean="0"/>
          </a:p>
          <a:p>
            <a:pPr lvl="0"/>
            <a:r>
              <a:rPr lang="en-GB" sz="2800" dirty="0" smtClean="0"/>
              <a:t>Sampling pertains to the identification of the study subjects from the general population a researcher is interested in. </a:t>
            </a:r>
          </a:p>
          <a:p>
            <a:pPr lvl="0"/>
            <a:r>
              <a:rPr lang="en-GB" sz="2800" dirty="0" smtClean="0"/>
              <a:t>A researcher uses a specific sampling strategy because it is the most ‘feasible and logical way of making a statement about a larger group’ (Rensburg 2000:149).</a:t>
            </a:r>
            <a:endParaRPr lang="en-US" sz="2800" dirty="0" smtClean="0"/>
          </a:p>
          <a:p>
            <a:pPr>
              <a:buNone/>
            </a:pPr>
            <a:r>
              <a:rPr lang="en-GB" sz="2800" dirty="0" smtClean="0"/>
              <a:t>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cont’d</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Sampling is selecting a population from the accessible population.</a:t>
            </a:r>
          </a:p>
          <a:p>
            <a:r>
              <a:rPr lang="en-US" sz="3200" dirty="0" smtClean="0"/>
              <a:t> The sample must be large enough to represent the salient characteristics of the accessible population.</a:t>
            </a:r>
            <a:r>
              <a:rPr lang="en-US" sz="3200" b="1" dirty="0" smtClean="0"/>
              <a:t> </a:t>
            </a:r>
            <a:r>
              <a:rPr lang="en-US" sz="3200" dirty="0" smtClean="0"/>
              <a:t> </a:t>
            </a:r>
            <a:endParaRPr lang="en-GB" sz="3200" dirty="0" smtClean="0"/>
          </a:p>
          <a:p>
            <a:pPr lvl="0"/>
            <a:r>
              <a:rPr lang="en-GB" sz="3200" dirty="0" smtClean="0"/>
              <a:t>A sample is a group of people, or records or a number of observations from a larger population.</a:t>
            </a:r>
            <a:endParaRPr lang="en-US" sz="3200" dirty="0" smtClean="0"/>
          </a:p>
          <a:p>
            <a:pPr lvl="0"/>
            <a:r>
              <a:rPr lang="en-GB" sz="3200" dirty="0" smtClean="0"/>
              <a:t>It is a representative group of individuals selected from a population.</a:t>
            </a:r>
            <a:endParaRPr lang="en-US" sz="3200" dirty="0" smtClean="0"/>
          </a:p>
          <a:p>
            <a:pPr lvl="0"/>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Sample cont’d</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lvl="0"/>
            <a:r>
              <a:rPr lang="en-GB" sz="2800" dirty="0" smtClean="0"/>
              <a:t> </a:t>
            </a:r>
            <a:r>
              <a:rPr lang="en-GB" sz="3200" dirty="0" smtClean="0"/>
              <a:t>A sample aids the researcher to get access to the general population. </a:t>
            </a:r>
          </a:p>
          <a:p>
            <a:r>
              <a:rPr lang="en-GB" sz="3200" dirty="0" smtClean="0"/>
              <a:t>A sample that is selected appropriately generates data that reflects the true status of the population in relation to the characteristic(s) or variables under study.</a:t>
            </a:r>
            <a:r>
              <a:rPr lang="en-US" sz="3200" dirty="0" smtClean="0"/>
              <a:t> </a:t>
            </a:r>
          </a:p>
          <a:p>
            <a:r>
              <a:rPr lang="en-US" sz="3200" dirty="0" smtClean="0"/>
              <a:t>Sampling are the processes of selecting the participants that will be involved in the study</a:t>
            </a:r>
          </a:p>
          <a:p>
            <a:pPr>
              <a:buNone/>
            </a:pPr>
            <a:r>
              <a:rPr lang="en-US" sz="3200" b="1" dirty="0" smtClean="0"/>
              <a:t> </a:t>
            </a:r>
            <a:endParaRPr lang="en-US" sz="3200" dirty="0" smtClean="0"/>
          </a:p>
          <a:p>
            <a:pPr lvl="0"/>
            <a:endParaRPr lang="en-US" sz="2800" dirty="0" smtClean="0"/>
          </a:p>
          <a:p>
            <a:pPr>
              <a:buNone/>
            </a:pPr>
            <a:r>
              <a:rPr lang="en-GB" sz="2800"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Sample cont’d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2800" dirty="0" smtClean="0"/>
              <a:t>Thus the basis of science is research whereby research is a tool in the advancement of science. </a:t>
            </a:r>
          </a:p>
          <a:p>
            <a:r>
              <a:rPr lang="en-US" sz="2800" dirty="0" smtClean="0"/>
              <a:t>No advancement in science without proper identification, description, prediction, control and explanation of events or phenomena.</a:t>
            </a:r>
          </a:p>
          <a:p>
            <a:r>
              <a:rPr lang="en-US" sz="2800" dirty="0" smtClean="0"/>
              <a:t>Four purposes of research to describe, predict, control, and to explain are based on the assumption of a single reality that can be observed and measured. The scientific method further assumes that phenomena are orderly and their causes are discoverable and can be manipulated</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research and science</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b="1" dirty="0" smtClean="0"/>
              <a:t>Representative sample</a:t>
            </a:r>
          </a:p>
          <a:p>
            <a:pPr>
              <a:buFont typeface="Arial" pitchFamily="34" charset="0"/>
              <a:buChar char="•"/>
            </a:pPr>
            <a:r>
              <a:rPr lang="en-US" sz="3200" dirty="0" smtClean="0"/>
              <a:t>Resembles population from which it was drawn in all the ways important for the research being conducted.</a:t>
            </a:r>
            <a:r>
              <a:rPr lang="en-GB" sz="3200" dirty="0" smtClean="0"/>
              <a:t> </a:t>
            </a:r>
          </a:p>
          <a:p>
            <a:pPr lvl="0">
              <a:buFont typeface="Arial" pitchFamily="34" charset="0"/>
              <a:buChar char="•"/>
            </a:pPr>
            <a:r>
              <a:rPr lang="en-GB" sz="3200" dirty="0" smtClean="0"/>
              <a:t>A representative sample means that the sample </a:t>
            </a:r>
            <a:r>
              <a:rPr lang="en-GB" sz="3200" b="1" dirty="0" smtClean="0"/>
              <a:t>resembles the population from which it is drawn in all aspects.</a:t>
            </a:r>
          </a:p>
          <a:p>
            <a:pPr lvl="0">
              <a:buFont typeface="Arial" pitchFamily="34" charset="0"/>
              <a:buChar char="•"/>
            </a:pPr>
            <a:r>
              <a:rPr lang="en-GB" sz="3200" b="1" dirty="0" smtClean="0"/>
              <a:t> </a:t>
            </a:r>
            <a:r>
              <a:rPr lang="en-GB" sz="3200" dirty="0" smtClean="0"/>
              <a:t>It should possess all the variables a researcher is interested in, for example, educational level, socioeconomic factors, exposure to certain illness and so on.</a:t>
            </a: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endParaRPr lang="en-US" sz="24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sampling</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a:buFont typeface="Arial" pitchFamily="34" charset="0"/>
              <a:buChar char="•"/>
            </a:pPr>
            <a:r>
              <a:rPr lang="en-US" sz="2800" dirty="0" smtClean="0"/>
              <a:t>Is a list, directory, or index of cases from which a sample can be selected.</a:t>
            </a:r>
            <a:endParaRPr lang="en-GB" sz="2800" dirty="0" smtClean="0"/>
          </a:p>
          <a:p>
            <a:pPr lvl="0">
              <a:buFont typeface="Arial" pitchFamily="34" charset="0"/>
              <a:buChar char="•"/>
            </a:pPr>
            <a:r>
              <a:rPr lang="en-GB" sz="2800" dirty="0" smtClean="0"/>
              <a:t>Is a comprehensive list of all the sampling elements in the target population, for example, the list of nurses working in a particular district, the number of under five children in a village or all the households in a village. </a:t>
            </a:r>
          </a:p>
          <a:p>
            <a:pPr lvl="0">
              <a:buFont typeface="Arial" pitchFamily="34" charset="0"/>
              <a:buChar char="•"/>
            </a:pPr>
            <a:r>
              <a:rPr lang="en-GB" sz="2800" dirty="0" smtClean="0"/>
              <a:t>Is a comprehensive list of all the sampling elements in the target population, </a:t>
            </a:r>
          </a:p>
          <a:p>
            <a:pPr lvl="0">
              <a:buNone/>
            </a:pPr>
            <a:r>
              <a:rPr lang="en-GB" sz="2800" b="1" dirty="0" smtClean="0"/>
              <a:t>for example</a:t>
            </a:r>
            <a:r>
              <a:rPr lang="en-GB" sz="2800" dirty="0" smtClean="0"/>
              <a:t>, </a:t>
            </a:r>
          </a:p>
          <a:p>
            <a:pPr lvl="0">
              <a:buNone/>
            </a:pPr>
            <a:r>
              <a:rPr lang="en-GB" sz="2800" dirty="0" smtClean="0"/>
              <a:t>the list of nurses working in a particular district, the number of under five children in a village or all the households in a village or</a:t>
            </a:r>
            <a:r>
              <a:rPr lang="en-US" sz="2800" dirty="0" smtClean="0"/>
              <a:t> students attendance registers</a:t>
            </a:r>
            <a:r>
              <a:rPr lang="en-GB" sz="2800" dirty="0" smtClean="0"/>
              <a:t>. </a:t>
            </a:r>
            <a:endParaRPr lang="en-US" sz="2800" dirty="0" smtClean="0"/>
          </a:p>
          <a:p>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sz="4400" dirty="0" smtClean="0"/>
              <a:t/>
            </a:r>
            <a:br>
              <a:rPr lang="en-GB" sz="4400" dirty="0" smtClean="0"/>
            </a:br>
            <a:r>
              <a:rPr lang="en-GB" sz="4400" dirty="0" smtClean="0"/>
              <a:t>Sampling frame </a:t>
            </a:r>
            <a:br>
              <a:rPr lang="en-GB" sz="4400" dirty="0" smtClean="0"/>
            </a:b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The degree of generalization of a study depends on the accuracy of the sampling frame from which the sample was selected</a:t>
            </a:r>
          </a:p>
          <a:p>
            <a:pPr>
              <a:buFont typeface="Arial" pitchFamily="34" charset="0"/>
              <a:buChar char="•"/>
            </a:pPr>
            <a:r>
              <a:rPr lang="en-US" sz="3200" dirty="0" smtClean="0"/>
              <a:t>Forms the units of observation in a study</a:t>
            </a:r>
            <a:endParaRPr lang="en-GB" sz="3200" dirty="0" smtClean="0"/>
          </a:p>
          <a:p>
            <a:pPr>
              <a:buFont typeface="Arial" pitchFamily="34" charset="0"/>
              <a:buChar char="•"/>
            </a:pPr>
            <a:r>
              <a:rPr lang="en-GB" sz="3200" dirty="0" smtClean="0"/>
              <a:t>An important point to note is that it is not always possible to get a sampling frame. </a:t>
            </a:r>
          </a:p>
          <a:p>
            <a:pPr>
              <a:buFont typeface="Arial" pitchFamily="34" charset="0"/>
              <a:buChar char="•"/>
            </a:pPr>
            <a:r>
              <a:rPr lang="en-GB" sz="3200" dirty="0" smtClean="0"/>
              <a:t>In this case it becomes incumbent on the researcher to prepare their own sampling frame </a:t>
            </a:r>
            <a:endParaRPr lang="en-US" sz="3200" dirty="0" smtClean="0"/>
          </a:p>
          <a:p>
            <a:pPr lvl="0">
              <a:buFont typeface="Arial" pitchFamily="34" charset="0"/>
              <a:buChar char="•"/>
            </a:pPr>
            <a:endParaRPr lang="en-US" sz="3200"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frame cont’d</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Font typeface="Arial" pitchFamily="34" charset="0"/>
              <a:buChar char="•"/>
            </a:pPr>
            <a:r>
              <a:rPr lang="en-GB" sz="2800" dirty="0" smtClean="0"/>
              <a:t>Sampling bias occurs when the researcher has not carefully selected the samples that are expected to represent the general target population. </a:t>
            </a:r>
            <a:endParaRPr lang="en-US" sz="2800" dirty="0" smtClean="0"/>
          </a:p>
          <a:p>
            <a:pPr lvl="0">
              <a:buFont typeface="Arial" pitchFamily="34" charset="0"/>
              <a:buChar char="•"/>
            </a:pPr>
            <a:r>
              <a:rPr lang="en-GB" sz="2800" dirty="0" smtClean="0"/>
              <a:t>It is usually the fault of the researcher and can have a negative impact on the entire findings of the research (Rensburg, 2000 and Brink, 1996). </a:t>
            </a:r>
            <a:endParaRPr lang="en-US" sz="2800" dirty="0" smtClean="0"/>
          </a:p>
          <a:p>
            <a:pPr lvl="0">
              <a:buFont typeface="Arial" pitchFamily="34" charset="0"/>
              <a:buChar char="•"/>
            </a:pPr>
            <a:r>
              <a:rPr lang="en-GB" sz="2800" dirty="0" smtClean="0"/>
              <a:t>Causes of sampling bias could arise from the data collection process, </a:t>
            </a:r>
            <a:r>
              <a:rPr lang="en-GB" sz="2800" b="1" dirty="0" smtClean="0"/>
              <a:t>for example</a:t>
            </a:r>
            <a:r>
              <a:rPr lang="en-GB" sz="2800" dirty="0" smtClean="0"/>
              <a:t>, what time of the day the data was collected, languages of communication or how the data was collected</a:t>
            </a:r>
            <a:endParaRPr lang="en-US" sz="28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Sampling Bias </a:t>
            </a:r>
            <a:r>
              <a:rPr lang="en-US" dirty="0" smtClean="0"/>
              <a:t/>
            </a:r>
            <a:br>
              <a:rPr lang="en-US" dirty="0" smtClean="0"/>
            </a:b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Font typeface="Arial" pitchFamily="34" charset="0"/>
              <a:buChar char="•"/>
            </a:pPr>
            <a:r>
              <a:rPr lang="en-GB" sz="3200" dirty="0" smtClean="0"/>
              <a:t>According to Rensburg (2000:151) sampling error refers to the </a:t>
            </a:r>
            <a:r>
              <a:rPr lang="en-GB" sz="3200" b="1" dirty="0" smtClean="0"/>
              <a:t>difference between population parameters</a:t>
            </a:r>
            <a:r>
              <a:rPr lang="en-GB" sz="3200" dirty="0" smtClean="0"/>
              <a:t> (for example, the average age of the population) </a:t>
            </a:r>
            <a:r>
              <a:rPr lang="en-GB" sz="3200" b="1" dirty="0" smtClean="0"/>
              <a:t>and the sample statistics </a:t>
            </a:r>
            <a:r>
              <a:rPr lang="en-GB" sz="3200" dirty="0" smtClean="0"/>
              <a:t>(for example, the average age of the sample group).</a:t>
            </a:r>
            <a:endParaRPr lang="en-US" sz="3200" dirty="0" smtClean="0"/>
          </a:p>
          <a:p>
            <a:pPr lvl="0">
              <a:buFont typeface="Arial" pitchFamily="34" charset="0"/>
              <a:buChar char="•"/>
            </a:pPr>
            <a:r>
              <a:rPr lang="en-GB" sz="3200" dirty="0" smtClean="0"/>
              <a:t>It is the degree of deviation of the sample from the population from which it was drawn.</a:t>
            </a:r>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Sampling Error </a:t>
            </a:r>
            <a:r>
              <a:rPr lang="en-US" dirty="0" smtClean="0"/>
              <a:t/>
            </a:r>
            <a:br>
              <a:rPr lang="en-US" dirty="0" smtClean="0"/>
            </a:b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a:bodyPr>
          <a:lstStyle/>
          <a:p>
            <a:pPr>
              <a:buFont typeface="Arial" pitchFamily="34" charset="0"/>
              <a:buChar char="•"/>
            </a:pPr>
            <a:r>
              <a:rPr lang="en-US" sz="3200" dirty="0" smtClean="0"/>
              <a:t>Is also the discrepancy between the sample characteristics and the population characteristics</a:t>
            </a:r>
          </a:p>
          <a:p>
            <a:pPr>
              <a:buFont typeface="Arial" pitchFamily="34" charset="0"/>
              <a:buChar char="•"/>
            </a:pPr>
            <a:r>
              <a:rPr lang="en-US" sz="3200" dirty="0" smtClean="0"/>
              <a:t>The smaller the population sample the bigger the sampling error</a:t>
            </a:r>
          </a:p>
          <a:p>
            <a:pPr>
              <a:buFont typeface="Arial" pitchFamily="34" charset="0"/>
              <a:buChar char="•"/>
            </a:pPr>
            <a:r>
              <a:rPr lang="en-US" sz="3200" dirty="0" smtClean="0"/>
              <a:t>Resources and time limits the sample size</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error cont’d</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lvl="0">
              <a:buFont typeface="Wingdings" pitchFamily="2" charset="2"/>
              <a:buChar char="v"/>
            </a:pPr>
            <a:r>
              <a:rPr lang="en-GB" sz="2800" b="1" dirty="0" smtClean="0"/>
              <a:t>Probability Sampling</a:t>
            </a:r>
          </a:p>
          <a:p>
            <a:pPr lvl="0">
              <a:buFont typeface="Arial" pitchFamily="34" charset="0"/>
              <a:buChar char="•"/>
            </a:pPr>
            <a:r>
              <a:rPr lang="en-GB" sz="2800" dirty="0" smtClean="0"/>
              <a:t>Probability sampling allows for a much more a representative sample of the population and enables the estimation of sampling error. </a:t>
            </a:r>
          </a:p>
          <a:p>
            <a:pPr lvl="0">
              <a:buFont typeface="Arial" pitchFamily="34" charset="0"/>
              <a:buChar char="•"/>
            </a:pPr>
            <a:r>
              <a:rPr lang="en-GB" sz="2800" dirty="0" smtClean="0"/>
              <a:t>It also enables the calculation of differential statistics and allows the study to be generalised to other areas. </a:t>
            </a:r>
            <a:endParaRPr lang="en-US" sz="2800" dirty="0" smtClean="0"/>
          </a:p>
          <a:p>
            <a:pPr>
              <a:buFont typeface="Arial" pitchFamily="34" charset="0"/>
              <a:buChar char="•"/>
            </a:pPr>
            <a:r>
              <a:rPr lang="en-GB" sz="2800" dirty="0" smtClean="0"/>
              <a:t>Random sampling should take into account knowledge of every element of the population and the availability of a list of all those eligible to make a random selection.</a:t>
            </a:r>
            <a:r>
              <a:rPr lang="en-US" sz="2800" dirty="0" smtClean="0"/>
              <a:t> </a:t>
            </a:r>
          </a:p>
          <a:p>
            <a:pPr>
              <a:buFont typeface="Arial" pitchFamily="34" charset="0"/>
              <a:buChar char="•"/>
            </a:pPr>
            <a:r>
              <a:rPr lang="en-US" sz="2800" dirty="0" smtClean="0"/>
              <a:t>Involves random selection procedures</a:t>
            </a:r>
          </a:p>
          <a:p>
            <a:pPr lvl="0">
              <a:buFont typeface="Arial" pitchFamily="34" charset="0"/>
              <a:buChar char="•"/>
            </a:pPr>
            <a:endParaRPr lang="en-GB" sz="2800" dirty="0" smtClean="0"/>
          </a:p>
          <a:p>
            <a:pPr lvl="0">
              <a:buFont typeface="Arial" pitchFamily="34" charset="0"/>
              <a:buChar char="•"/>
            </a:pPr>
            <a:endParaRPr lang="en-US" sz="2800" dirty="0" smtClean="0"/>
          </a:p>
          <a:p>
            <a:pPr lvl="0">
              <a:buFont typeface="Arial" pitchFamily="34" charset="0"/>
              <a:buChar char="•"/>
            </a:pPr>
            <a:endParaRPr lang="en-US" dirty="0" smtClean="0"/>
          </a:p>
          <a:p>
            <a:pPr lvl="0">
              <a:buFont typeface="Wingdings" pitchFamily="2" charset="2"/>
              <a:buChar char="v"/>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GB" dirty="0" smtClean="0"/>
              <a:t/>
            </a:r>
            <a:br>
              <a:rPr lang="en-GB" dirty="0" smtClean="0"/>
            </a:br>
            <a:r>
              <a:rPr lang="en-GB" dirty="0" smtClean="0"/>
              <a:t>SAMPLING TECHNIQUES </a:t>
            </a:r>
            <a:r>
              <a:rPr lang="en-US" dirty="0" smtClean="0"/>
              <a:t/>
            </a:r>
            <a:br>
              <a:rPr lang="en-US" dirty="0" smtClean="0"/>
            </a:b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85000" lnSpcReduction="20000"/>
          </a:bodyPr>
          <a:lstStyle/>
          <a:p>
            <a:pPr lvl="0">
              <a:buFont typeface="Arial" pitchFamily="34" charset="0"/>
              <a:buChar char="•"/>
            </a:pPr>
            <a:r>
              <a:rPr lang="en-GB" sz="3300" dirty="0" smtClean="0"/>
              <a:t>Probability sampling involves a random selection procedure to ensure that each unit of the sample is chosen on the basis of chance. </a:t>
            </a:r>
          </a:p>
          <a:p>
            <a:pPr>
              <a:buFont typeface="Arial" pitchFamily="34" charset="0"/>
              <a:buChar char="•"/>
            </a:pPr>
            <a:r>
              <a:rPr lang="en-GB" sz="3300" dirty="0" smtClean="0"/>
              <a:t>All units of the study population have an equal or at least a known chance of being included in the sample from list provided (</a:t>
            </a:r>
            <a:r>
              <a:rPr lang="en-GB" sz="3300" dirty="0" err="1" smtClean="0"/>
              <a:t>Hardon</a:t>
            </a:r>
            <a:r>
              <a:rPr lang="en-GB" sz="3300" dirty="0" smtClean="0"/>
              <a:t> et al., 1995).</a:t>
            </a:r>
            <a:r>
              <a:rPr lang="en-US" sz="3300" dirty="0" smtClean="0"/>
              <a:t> </a:t>
            </a:r>
          </a:p>
          <a:p>
            <a:pPr>
              <a:buFont typeface="Arial" pitchFamily="34" charset="0"/>
              <a:buChar char="•"/>
            </a:pPr>
            <a:r>
              <a:rPr lang="en-US" sz="3300" dirty="0" smtClean="0"/>
              <a:t>Ensures each unit of sample is selected on the basis of chance, allows generalization into all units of study population have equal chance of inclusions. </a:t>
            </a:r>
          </a:p>
          <a:p>
            <a:pPr>
              <a:buFont typeface="Arial" pitchFamily="34" charset="0"/>
              <a:buChar char="•"/>
            </a:pPr>
            <a:r>
              <a:rPr lang="en-US" sz="3300" dirty="0" smtClean="0"/>
              <a:t>A person’s (or event’s) likelihood of being selected for membership in sample is known</a:t>
            </a:r>
          </a:p>
          <a:p>
            <a:pPr>
              <a:buFont typeface="Arial" pitchFamily="34" charset="0"/>
              <a:buChar char="•"/>
            </a:pPr>
            <a:endParaRPr lang="en-US" sz="3300" dirty="0" smtClean="0"/>
          </a:p>
          <a:p>
            <a:pPr lvl="0">
              <a:buFont typeface="Arial" pitchFamily="34" charset="0"/>
              <a:buChar char="•"/>
            </a:pPr>
            <a:endParaRPr lang="en-US" sz="3200" dirty="0" smtClean="0"/>
          </a:p>
          <a:p>
            <a:pPr>
              <a:buNone/>
            </a:pPr>
            <a:r>
              <a:rPr lang="en-US" sz="3200" b="1" dirty="0" smtClean="0"/>
              <a:t>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Probability sampling cont’d</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normAutofit lnSpcReduction="10000"/>
          </a:bodyPr>
          <a:lstStyle/>
          <a:p>
            <a:r>
              <a:rPr lang="en-GB" sz="2800" b="1" dirty="0" smtClean="0"/>
              <a:t>1. Simple Random Sampling</a:t>
            </a:r>
          </a:p>
          <a:p>
            <a:pPr>
              <a:buFont typeface="Arial" pitchFamily="34" charset="0"/>
              <a:buChar char="•"/>
            </a:pPr>
            <a:r>
              <a:rPr lang="en-US" sz="2800" dirty="0" smtClean="0"/>
              <a:t>Researcher randomly selects elements from sampling frame</a:t>
            </a:r>
            <a:endParaRPr lang="en-GB" sz="2800" b="1" dirty="0" smtClean="0"/>
          </a:p>
          <a:p>
            <a:pPr lvl="0">
              <a:buFont typeface="Arial" pitchFamily="34" charset="0"/>
              <a:buChar char="•"/>
            </a:pPr>
            <a:r>
              <a:rPr lang="en-GB" sz="2800" dirty="0" smtClean="0"/>
              <a:t>Simple Random Sampling is one of the commonest and the simplest methods of sampling. </a:t>
            </a:r>
            <a:endParaRPr lang="en-US" sz="2800" dirty="0" smtClean="0"/>
          </a:p>
          <a:p>
            <a:pPr lvl="0">
              <a:buFont typeface="Arial" pitchFamily="34" charset="0"/>
              <a:buChar char="•"/>
            </a:pPr>
            <a:r>
              <a:rPr lang="en-GB" sz="2800" dirty="0" smtClean="0"/>
              <a:t>In simple random sampling, each unit (subject) has the chance to be selected. </a:t>
            </a:r>
          </a:p>
          <a:p>
            <a:pPr>
              <a:buFont typeface="Arial" pitchFamily="34" charset="0"/>
              <a:buChar char="•"/>
            </a:pPr>
            <a:r>
              <a:rPr lang="en-GB" sz="2800" dirty="0" smtClean="0"/>
              <a:t>It involves one stage selection.</a:t>
            </a:r>
          </a:p>
          <a:p>
            <a:pPr>
              <a:buFont typeface="Arial" pitchFamily="34" charset="0"/>
              <a:buChar char="•"/>
            </a:pPr>
            <a:r>
              <a:rPr lang="en-US" sz="2800" dirty="0" smtClean="0"/>
              <a:t>Involves giving a number to every subject or member of the accessible population, placing the numbers in a container and then picking any at random.</a:t>
            </a:r>
            <a:r>
              <a:rPr lang="en-GB" sz="2800" dirty="0" smtClean="0"/>
              <a:t> </a:t>
            </a:r>
            <a:endParaRPr lang="en-US" sz="2800" dirty="0" smtClean="0"/>
          </a:p>
          <a:p>
            <a:endParaRPr lang="en-US" dirty="0"/>
          </a:p>
        </p:txBody>
      </p:sp>
      <p:sp>
        <p:nvSpPr>
          <p:cNvPr id="3" name="Title 2"/>
          <p:cNvSpPr>
            <a:spLocks noGrp="1"/>
          </p:cNvSpPr>
          <p:nvPr>
            <p:ph type="title"/>
          </p:nvPr>
        </p:nvSpPr>
        <p:spPr>
          <a:xfrm>
            <a:off x="152400" y="152400"/>
            <a:ext cx="8839200" cy="1066800"/>
          </a:xfrm>
        </p:spPr>
        <p:txBody>
          <a:bodyPr>
            <a:normAutofit fontScale="90000"/>
          </a:bodyPr>
          <a:lstStyle/>
          <a:p>
            <a:r>
              <a:rPr lang="en-GB" dirty="0" smtClean="0"/>
              <a:t>Commonly used probabilistic sampling techniques</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GB" dirty="0" smtClean="0"/>
              <a:t>It also allows the researcher access to the study population.</a:t>
            </a:r>
            <a:r>
              <a:rPr lang="en-US" sz="2800" dirty="0" smtClean="0"/>
              <a:t> </a:t>
            </a:r>
          </a:p>
          <a:p>
            <a:pPr>
              <a:buFont typeface="Arial" pitchFamily="34" charset="0"/>
              <a:buChar char="•"/>
            </a:pPr>
            <a:r>
              <a:rPr lang="en-US" sz="2800" dirty="0" smtClean="0"/>
              <a:t>The subjects corresponding to the numbers picked are included in the sample. </a:t>
            </a:r>
            <a:endParaRPr lang="en-GB" dirty="0" smtClean="0"/>
          </a:p>
          <a:p>
            <a:pPr lvl="0">
              <a:buFont typeface="Arial" pitchFamily="34" charset="0"/>
              <a:buChar char="•"/>
            </a:pPr>
            <a:r>
              <a:rPr lang="en-GB" dirty="0" smtClean="0"/>
              <a:t>Various ways of selecting the subjects exist among, which are:</a:t>
            </a:r>
          </a:p>
          <a:p>
            <a:pPr lvl="0">
              <a:buFont typeface="Wingdings" pitchFamily="2" charset="2"/>
              <a:buChar char="ü"/>
            </a:pPr>
            <a:r>
              <a:rPr lang="en-GB" dirty="0" smtClean="0"/>
              <a:t>Identifying the specific target population. </a:t>
            </a:r>
            <a:endParaRPr lang="en-US" dirty="0" smtClean="0"/>
          </a:p>
          <a:p>
            <a:pPr lvl="0">
              <a:buFont typeface="Wingdings" pitchFamily="2" charset="2"/>
              <a:buChar char="ü"/>
            </a:pPr>
            <a:r>
              <a:rPr lang="en-GB" dirty="0" smtClean="0"/>
              <a:t>Formulating an appropriate sampling frame. </a:t>
            </a:r>
            <a:endParaRPr lang="en-US" dirty="0" smtClean="0"/>
          </a:p>
          <a:p>
            <a:pPr lvl="0">
              <a:buFont typeface="Wingdings" pitchFamily="2" charset="2"/>
              <a:buChar char="ü"/>
            </a:pPr>
            <a:r>
              <a:rPr lang="en-GB" dirty="0" smtClean="0"/>
              <a:t>Determining the sample size for the study. </a:t>
            </a:r>
            <a:endParaRPr lang="en-US" dirty="0" smtClean="0"/>
          </a:p>
          <a:p>
            <a:pPr lvl="0">
              <a:buFont typeface="Wingdings" pitchFamily="2" charset="2"/>
              <a:buChar char="ü"/>
            </a:pPr>
            <a:r>
              <a:rPr lang="en-GB" dirty="0" smtClean="0"/>
              <a:t>Adapting a consecutive identification number for each unit in the sampling frame. </a:t>
            </a:r>
            <a:endParaRPr lang="en-US" dirty="0" smtClean="0"/>
          </a:p>
          <a:p>
            <a:pPr lvl="0">
              <a:buFont typeface="Wingdings" pitchFamily="2" charset="2"/>
              <a:buChar char="ü"/>
            </a:pPr>
            <a:r>
              <a:rPr lang="en-GB" dirty="0" smtClean="0"/>
              <a:t>Selecting the desired subjects using a randomised technique.</a:t>
            </a:r>
            <a:endParaRPr lang="en-US" dirty="0" smtClean="0"/>
          </a:p>
          <a:p>
            <a:pPr lvl="0">
              <a:buFont typeface="Arial" pitchFamily="34" charset="0"/>
              <a:buChar char="•"/>
            </a:pPr>
            <a:endParaRPr lang="en-US"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sampling procedures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Autofit/>
          </a:bodyPr>
          <a:lstStyle/>
          <a:p>
            <a:r>
              <a:rPr lang="en-US" sz="3200" dirty="0" smtClean="0"/>
              <a:t>A theory is defined as </a:t>
            </a:r>
          </a:p>
          <a:p>
            <a:pPr>
              <a:buFont typeface="Arial" pitchFamily="34" charset="0"/>
              <a:buChar char="•"/>
            </a:pPr>
            <a:r>
              <a:rPr lang="en-US" sz="3200" dirty="0" smtClean="0"/>
              <a:t>a system of explaining phenomena by stating constructs and the laws that interrelate these constructs to each other. </a:t>
            </a:r>
          </a:p>
          <a:p>
            <a:pPr>
              <a:buFont typeface="Arial" pitchFamily="34" charset="0"/>
              <a:buChar char="•"/>
            </a:pPr>
            <a:r>
              <a:rPr lang="en-US" sz="3200" dirty="0" smtClean="0"/>
              <a:t>A construct is a concept, abstraction or idea drawn from the specific. </a:t>
            </a:r>
          </a:p>
          <a:p>
            <a:pPr>
              <a:buFont typeface="Arial" pitchFamily="34" charset="0"/>
              <a:buChar char="•"/>
            </a:pPr>
            <a:r>
              <a:rPr lang="en-US" sz="3200" dirty="0" smtClean="0"/>
              <a:t>It serves several purposes like;</a:t>
            </a:r>
          </a:p>
          <a:p>
            <a:pPr>
              <a:buFont typeface="Wingdings" pitchFamily="2" charset="2"/>
              <a:buChar char="ü"/>
            </a:pPr>
            <a:r>
              <a:rPr lang="en-US" sz="3200" dirty="0" smtClean="0"/>
              <a:t>Theoretical concepts show commonalities in phenomena that may seem isolated at a glance (identification of universal experiences).</a:t>
            </a:r>
            <a:endParaRPr lang="en-US" sz="3200" dirty="0"/>
          </a:p>
        </p:txBody>
      </p:sp>
      <p:sp>
        <p:nvSpPr>
          <p:cNvPr id="3" name="Title 2"/>
          <p:cNvSpPr>
            <a:spLocks noGrp="1"/>
          </p:cNvSpPr>
          <p:nvPr>
            <p:ph type="title"/>
          </p:nvPr>
        </p:nvSpPr>
        <p:spPr>
          <a:xfrm>
            <a:off x="457200" y="152400"/>
            <a:ext cx="8229600" cy="1066800"/>
          </a:xfrm>
        </p:spPr>
        <p:txBody>
          <a:bodyPr>
            <a:normAutofit fontScale="90000"/>
          </a:bodyPr>
          <a:lstStyle/>
          <a:p>
            <a:r>
              <a:rPr lang="en-US" dirty="0" smtClean="0"/>
              <a:t>Research and scientific theory cont’d</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3200" dirty="0" smtClean="0"/>
              <a:t>Another strategy involves the use of a table of random numbers which are usually included in statistic books</a:t>
            </a:r>
          </a:p>
          <a:p>
            <a:pPr>
              <a:buFont typeface="Arial" pitchFamily="34" charset="0"/>
              <a:buChar char="•"/>
            </a:pPr>
            <a:r>
              <a:rPr lang="en-US" sz="3200" dirty="0" smtClean="0"/>
              <a:t>Alternatively, random numbers can be generated by use of computer programmes.</a:t>
            </a:r>
          </a:p>
          <a:p>
            <a:pPr lvl="0">
              <a:buFont typeface="Arial" pitchFamily="34" charset="0"/>
              <a:buChar char="•"/>
            </a:pPr>
            <a:r>
              <a:rPr lang="en-US" sz="3200" dirty="0" smtClean="0"/>
              <a:t>Is the commonest and the simplest method of sampling</a:t>
            </a:r>
          </a:p>
          <a:p>
            <a:pPr lvl="0">
              <a:buFont typeface="Arial" pitchFamily="34" charset="0"/>
              <a:buChar char="•"/>
            </a:pPr>
            <a:r>
              <a:rPr lang="en-GB" sz="3200" dirty="0" smtClean="0"/>
              <a:t>There are several ways of selecting a random sample using this technique. </a:t>
            </a:r>
          </a:p>
          <a:p>
            <a:pPr>
              <a:buFont typeface="Arial" pitchFamily="34" charset="0"/>
              <a:buChar char="•"/>
            </a:pPr>
            <a:endParaRPr lang="en-US" sz="2800" dirty="0" smtClean="0"/>
          </a:p>
          <a:p>
            <a:endParaRPr lang="en-US" dirty="0"/>
          </a:p>
        </p:txBody>
      </p:sp>
      <p:sp>
        <p:nvSpPr>
          <p:cNvPr id="3" name="Title 2"/>
          <p:cNvSpPr>
            <a:spLocks noGrp="1"/>
          </p:cNvSpPr>
          <p:nvPr>
            <p:ph type="title"/>
          </p:nvPr>
        </p:nvSpPr>
        <p:spPr>
          <a:xfrm>
            <a:off x="152400" y="152400"/>
            <a:ext cx="8839200" cy="457200"/>
          </a:xfrm>
        </p:spPr>
        <p:txBody>
          <a:bodyPr>
            <a:normAutofit fontScale="90000"/>
          </a:bodyPr>
          <a:lstStyle/>
          <a:p>
            <a:r>
              <a:rPr lang="en-US" dirty="0" smtClean="0"/>
              <a:t>Continued random sampling cont’d</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lvl="0"/>
            <a:r>
              <a:rPr lang="en-GB" sz="3200" dirty="0" smtClean="0"/>
              <a:t>These include, the lottery method, use of random tables, or tossing a coin to help you decide where and how to start.</a:t>
            </a:r>
          </a:p>
          <a:p>
            <a:pPr lvl="0"/>
            <a:r>
              <a:rPr lang="en-GB" sz="3200" dirty="0" smtClean="0"/>
              <a:t>For example, if you need to select 30 subjects from a sampling frame of 100, you get 100 pieces of papers and write 'Yes' on 30 of them and 'No' on the rest. </a:t>
            </a:r>
          </a:p>
          <a:p>
            <a:pPr lvl="0"/>
            <a:r>
              <a:rPr lang="en-GB" sz="3200" dirty="0" smtClean="0"/>
              <a:t>You then ask all the 100 subjects to pick a piece of paper each. </a:t>
            </a:r>
          </a:p>
          <a:p>
            <a:pPr lvl="0"/>
            <a:r>
              <a:rPr lang="en-GB" sz="3200" dirty="0" smtClean="0"/>
              <a:t>Those who pick ‘Yes’ are included in the study. </a:t>
            </a:r>
            <a:endParaRPr lang="en-US" sz="3200" dirty="0" smtClean="0"/>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simple sampling</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3200" dirty="0" smtClean="0"/>
              <a:t>Researcher randomly selects elements from sampling frame</a:t>
            </a:r>
          </a:p>
          <a:p>
            <a:pPr>
              <a:buFont typeface="Arial" pitchFamily="34" charset="0"/>
              <a:buChar char="•"/>
            </a:pPr>
            <a:r>
              <a:rPr lang="en-US" sz="3200" dirty="0" smtClean="0"/>
              <a:t>Involves giving a number to every subject or member of the accessible population, placing the numbers in a container and then picking any at random.</a:t>
            </a:r>
          </a:p>
          <a:p>
            <a:pPr>
              <a:buFont typeface="Arial" pitchFamily="34" charset="0"/>
              <a:buChar char="•"/>
            </a:pPr>
            <a:r>
              <a:rPr lang="en-US" sz="3200" dirty="0" smtClean="0"/>
              <a:t>The subjects corresponding to the numbers picked are included in the sample.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Simple random sampling cont’d</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2800" dirty="0" smtClean="0"/>
              <a:t>Researcher selects every </a:t>
            </a:r>
            <a:r>
              <a:rPr lang="en-US" sz="2800" i="1" dirty="0" smtClean="0"/>
              <a:t>kth </a:t>
            </a:r>
            <a:r>
              <a:rPr lang="en-US" sz="2800" dirty="0" smtClean="0"/>
              <a:t>element from sampling frame for inclusion in the sample.</a:t>
            </a:r>
          </a:p>
          <a:p>
            <a:pPr>
              <a:buFont typeface="Arial" pitchFamily="34" charset="0"/>
              <a:buChar char="•"/>
            </a:pPr>
            <a:r>
              <a:rPr lang="en-US" sz="2800" dirty="0" smtClean="0"/>
              <a:t>A list must be randomized to obtain the true random sample, once is randomized researcher decides the interval kth</a:t>
            </a:r>
          </a:p>
          <a:p>
            <a:pPr>
              <a:buFont typeface="Arial" pitchFamily="34" charset="0"/>
              <a:buChar char="•"/>
            </a:pPr>
            <a:r>
              <a:rPr lang="en-US" sz="2800" dirty="0" smtClean="0"/>
              <a:t>Involves drawing every fth (kth) element from the a population at equal interval e.g. every 6</a:t>
            </a:r>
            <a:r>
              <a:rPr lang="en-US" sz="2800" baseline="30000" dirty="0" smtClean="0"/>
              <a:t>th</a:t>
            </a:r>
            <a:r>
              <a:rPr lang="en-US" sz="2800" dirty="0" smtClean="0"/>
              <a:t>, 8</a:t>
            </a:r>
            <a:r>
              <a:rPr lang="en-US" sz="2800" baseline="30000" dirty="0" smtClean="0"/>
              <a:t>th</a:t>
            </a:r>
            <a:r>
              <a:rPr lang="en-US" sz="2800" dirty="0" smtClean="0"/>
              <a:t>, 10</a:t>
            </a:r>
            <a:r>
              <a:rPr lang="en-US" sz="2800" baseline="30000" dirty="0" smtClean="0"/>
              <a:t>th</a:t>
            </a:r>
            <a:r>
              <a:rPr lang="en-US" sz="2800" dirty="0" smtClean="0"/>
              <a:t>  etc.</a:t>
            </a:r>
          </a:p>
          <a:p>
            <a:pPr>
              <a:buFont typeface="Arial" pitchFamily="34" charset="0"/>
              <a:buChar char="•"/>
            </a:pPr>
            <a:r>
              <a:rPr lang="en-US" sz="2800" dirty="0" smtClean="0"/>
              <a:t> It relies on availability of complete population e.g. k(sampling interval=n=size of population divide by sample size 400p divide by 184= every 4</a:t>
            </a:r>
            <a:r>
              <a:rPr lang="en-US" sz="2800" baseline="30000" dirty="0" smtClean="0"/>
              <a:t>th</a:t>
            </a:r>
            <a:r>
              <a:rPr lang="en-US" sz="2800" dirty="0" smtClean="0"/>
              <a:t> case is picked until the end.</a:t>
            </a:r>
          </a:p>
          <a:p>
            <a:pPr>
              <a:buFont typeface="Arial" pitchFamily="34" charset="0"/>
              <a:buChar char="•"/>
            </a:pPr>
            <a:r>
              <a:rPr lang="en-US" sz="2800" dirty="0" smtClean="0"/>
              <a:t>Is more convenient than simple random.</a:t>
            </a:r>
          </a:p>
          <a:p>
            <a:pPr>
              <a:buFont typeface="Arial" pitchFamily="34" charset="0"/>
              <a:buChar char="•"/>
            </a:pPr>
            <a:endParaRPr lang="en-US" sz="28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GB" dirty="0" smtClean="0"/>
              <a:t>Systematic or Interval Sampling</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lvl="0">
              <a:buFont typeface="Arial" pitchFamily="34" charset="0"/>
              <a:buChar char="•"/>
            </a:pPr>
            <a:r>
              <a:rPr lang="en-GB" sz="3200" dirty="0" smtClean="0"/>
              <a:t>Systematic sampling is also the selection of every n</a:t>
            </a:r>
            <a:r>
              <a:rPr lang="en-GB" sz="3200" baseline="30000" dirty="0" smtClean="0"/>
              <a:t>th</a:t>
            </a:r>
            <a:r>
              <a:rPr lang="en-GB" sz="3200" dirty="0" smtClean="0"/>
              <a:t> element from a sampling frame, where n, the sampling interval, is calculated as:</a:t>
            </a:r>
            <a:endParaRPr lang="en-US" sz="3200" dirty="0" smtClean="0"/>
          </a:p>
          <a:p>
            <a:pPr lvl="0">
              <a:buNone/>
            </a:pPr>
            <a:r>
              <a:rPr lang="en-GB" sz="3200" dirty="0" smtClean="0"/>
              <a:t>n = number in population or number in sample </a:t>
            </a:r>
            <a:endParaRPr lang="en-US" sz="3200" dirty="0" smtClean="0"/>
          </a:p>
          <a:p>
            <a:pPr lvl="0">
              <a:buFont typeface="Arial" pitchFamily="34" charset="0"/>
              <a:buChar char="•"/>
            </a:pPr>
            <a:r>
              <a:rPr lang="en-GB" sz="3200" dirty="0" smtClean="0"/>
              <a:t>Using this procedure each element in the population has a known and equal probability of selection. </a:t>
            </a:r>
          </a:p>
          <a:p>
            <a:pPr lvl="0">
              <a:buFont typeface="Arial" pitchFamily="34" charset="0"/>
              <a:buChar char="•"/>
            </a:pPr>
            <a:r>
              <a:rPr lang="en-GB" sz="3200" dirty="0" smtClean="0"/>
              <a:t>This makes systematic sampling functionally similar to simple random sampling</a:t>
            </a:r>
            <a:r>
              <a:rPr lang="en-GB" dirty="0" smtClean="0"/>
              <a:t>.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systematic sampling</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pPr lvl="0">
              <a:buFont typeface="Arial" pitchFamily="34" charset="0"/>
              <a:buChar char="•"/>
            </a:pPr>
            <a:r>
              <a:rPr lang="en-GB" sz="3500" dirty="0" smtClean="0"/>
              <a:t>It is however, much more efficient and much less expensive to do</a:t>
            </a:r>
            <a:endParaRPr lang="en-US" sz="3500" dirty="0" smtClean="0"/>
          </a:p>
          <a:p>
            <a:pPr>
              <a:buNone/>
            </a:pPr>
            <a:r>
              <a:rPr lang="en-GB" sz="3500" dirty="0" smtClean="0"/>
              <a:t>For example, </a:t>
            </a:r>
          </a:p>
          <a:p>
            <a:pPr>
              <a:buFont typeface="Wingdings" pitchFamily="2" charset="2"/>
              <a:buChar char="ü"/>
            </a:pPr>
            <a:r>
              <a:rPr lang="en-GB" sz="3500" dirty="0" smtClean="0"/>
              <a:t>suppose you intend to interview 200 KRCHN in-service students out of a total of 2000. </a:t>
            </a:r>
          </a:p>
          <a:p>
            <a:pPr lvl="0">
              <a:buFont typeface="Wingdings" pitchFamily="2" charset="2"/>
              <a:buChar char="ü"/>
            </a:pPr>
            <a:r>
              <a:rPr lang="en-GB" sz="3500" dirty="0" smtClean="0"/>
              <a:t>To get the sampling interval you would divide the total number of students with the desired sample size, that is, 2000/ 200=10. </a:t>
            </a:r>
          </a:p>
          <a:p>
            <a:pPr lvl="0">
              <a:buFont typeface="Wingdings" pitchFamily="2" charset="2"/>
              <a:buChar char="ü"/>
            </a:pPr>
            <a:r>
              <a:rPr lang="en-GB" sz="3500" dirty="0" smtClean="0"/>
              <a:t>Your sampling interval is 10, that is, in a list of 2000 students you will pick every 10</a:t>
            </a:r>
            <a:r>
              <a:rPr lang="en-GB" sz="3500" baseline="30000" dirty="0" smtClean="0"/>
              <a:t>th</a:t>
            </a:r>
            <a:r>
              <a:rPr lang="en-GB" sz="3500" dirty="0" smtClean="0"/>
              <a:t> student. </a:t>
            </a:r>
            <a:endParaRPr lang="en-US" sz="3500" dirty="0" smtClean="0"/>
          </a:p>
          <a:p>
            <a:pPr>
              <a:buNone/>
            </a:pPr>
            <a:r>
              <a:rPr lang="en-GB" sz="3500" dirty="0" smtClean="0"/>
              <a:t> </a:t>
            </a:r>
            <a:endParaRPr lang="en-US" sz="3500"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systematic sampling</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lvl="0">
              <a:buFont typeface="Arial" pitchFamily="34" charset="0"/>
              <a:buChar char="•"/>
            </a:pPr>
            <a:r>
              <a:rPr lang="en-GB" sz="3200" dirty="0" smtClean="0"/>
              <a:t>The next step is to decide your starting point. </a:t>
            </a:r>
          </a:p>
          <a:p>
            <a:pPr lvl="0">
              <a:buFont typeface="Arial" pitchFamily="34" charset="0"/>
              <a:buChar char="•"/>
            </a:pPr>
            <a:r>
              <a:rPr lang="en-GB" sz="3200" dirty="0" smtClean="0"/>
              <a:t>You may use simple random method to do this by writing the numbers 1 to 10 on 10 different pieces of paper. </a:t>
            </a:r>
          </a:p>
          <a:p>
            <a:pPr lvl="0">
              <a:buFont typeface="Arial" pitchFamily="34" charset="0"/>
              <a:buChar char="•"/>
            </a:pPr>
            <a:r>
              <a:rPr lang="en-GB" sz="3200" dirty="0" smtClean="0"/>
              <a:t>Ask someone to pick any of the pieces and the number that is picked will be your starting point. </a:t>
            </a:r>
          </a:p>
          <a:p>
            <a:pPr lvl="0">
              <a:buFont typeface="Arial" pitchFamily="34" charset="0"/>
              <a:buChar char="•"/>
            </a:pPr>
            <a:r>
              <a:rPr lang="en-GB" sz="3200" dirty="0" smtClean="0"/>
              <a:t>If 8 becomes the 1</a:t>
            </a:r>
            <a:r>
              <a:rPr lang="en-GB" sz="3200" baseline="30000" dirty="0" smtClean="0"/>
              <a:t>st</a:t>
            </a:r>
            <a:r>
              <a:rPr lang="en-GB" sz="3200" dirty="0" smtClean="0"/>
              <a:t> person, then every 10</a:t>
            </a:r>
            <a:r>
              <a:rPr lang="en-GB" sz="3200" baseline="30000" dirty="0" smtClean="0"/>
              <a:t>th</a:t>
            </a:r>
            <a:r>
              <a:rPr lang="en-GB" sz="3200" dirty="0" smtClean="0"/>
              <a:t> person, that is, 18</a:t>
            </a:r>
            <a:r>
              <a:rPr lang="en-GB" sz="3200" baseline="30000" dirty="0" smtClean="0"/>
              <a:t>th</a:t>
            </a:r>
            <a:r>
              <a:rPr lang="en-GB" sz="3200" dirty="0" smtClean="0"/>
              <a:t>, 28</a:t>
            </a:r>
            <a:r>
              <a:rPr lang="en-GB" sz="3200" baseline="30000" dirty="0" smtClean="0"/>
              <a:t>th</a:t>
            </a:r>
            <a:r>
              <a:rPr lang="en-GB" sz="3200" dirty="0" smtClean="0"/>
              <a:t>, 38</a:t>
            </a:r>
            <a:r>
              <a:rPr lang="en-GB" sz="3200" baseline="30000" dirty="0" smtClean="0"/>
              <a:t>th</a:t>
            </a:r>
            <a:r>
              <a:rPr lang="en-GB" sz="3200" dirty="0" smtClean="0"/>
              <a:t> and so on is picked for the study.</a:t>
            </a:r>
            <a:endParaRPr lang="en-US" sz="3200" dirty="0" smtClean="0"/>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Systematic sampling cont’d</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2800" dirty="0" smtClean="0"/>
              <a:t>The goal of this sampling is to achieve desired representation from subgroups in the  population.</a:t>
            </a:r>
          </a:p>
          <a:p>
            <a:pPr>
              <a:buFont typeface="Arial" pitchFamily="34" charset="0"/>
              <a:buChar char="•"/>
            </a:pPr>
            <a:r>
              <a:rPr lang="en-US" sz="2800" dirty="0" smtClean="0"/>
              <a:t>Ensures representative from various subgroups in the population.</a:t>
            </a:r>
          </a:p>
          <a:p>
            <a:pPr>
              <a:buFont typeface="Arial" pitchFamily="34" charset="0"/>
              <a:buChar char="•"/>
            </a:pPr>
            <a:r>
              <a:rPr lang="en-US" sz="2800" dirty="0" smtClean="0"/>
              <a:t>Subjects are selected in such a way that the existing subgroups in the population are more or less reproduced in the sample.</a:t>
            </a:r>
          </a:p>
          <a:p>
            <a:pPr>
              <a:buFont typeface="Arial" pitchFamily="34" charset="0"/>
              <a:buChar char="•"/>
            </a:pPr>
            <a:r>
              <a:rPr lang="en-US" sz="2800" dirty="0" smtClean="0"/>
              <a:t>The subjects are collected in such a way that the existing subgroups in the sample population are more or less reproduced in the sample</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GB" dirty="0" smtClean="0"/>
              <a:t>Stratified Random Sampling </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fontScale="92500" lnSpcReduction="10000"/>
          </a:bodyPr>
          <a:lstStyle/>
          <a:p>
            <a:r>
              <a:rPr lang="en-GB" dirty="0" smtClean="0"/>
              <a:t>When sub-populations vary considerably, it is advantageous to sample each subpopulation (stratum) independently. </a:t>
            </a:r>
          </a:p>
          <a:p>
            <a:pPr lvl="0"/>
            <a:r>
              <a:rPr lang="en-GB" dirty="0" smtClean="0"/>
              <a:t>Stratification is the process of grouping members of the population into relatively homogeneous subgroups, for example, by education level, socioeconomic structure and so on before sampling. </a:t>
            </a:r>
            <a:endParaRPr lang="en-US" dirty="0" smtClean="0"/>
          </a:p>
          <a:p>
            <a:pPr lvl="0"/>
            <a:r>
              <a:rPr lang="en-GB" dirty="0" smtClean="0"/>
              <a:t>The strata should be mutually exclusive, that is, every element in the population must be assigned to only one stratum. </a:t>
            </a:r>
          </a:p>
          <a:p>
            <a:pPr lvl="0"/>
            <a:r>
              <a:rPr lang="en-GB" dirty="0" smtClean="0"/>
              <a:t>The strata should also be collectively exhaustive, that is, no population element can be excluded. </a:t>
            </a:r>
            <a:endParaRPr lang="en-US" dirty="0" smtClean="0"/>
          </a:p>
          <a:p>
            <a:pPr lvl="0"/>
            <a:r>
              <a:rPr lang="en-GB" dirty="0" smtClean="0"/>
              <a:t>Random sampling is then applied within each stratum. </a:t>
            </a:r>
          </a:p>
          <a:p>
            <a:pPr lvl="0"/>
            <a:r>
              <a:rPr lang="en-GB" dirty="0" smtClean="0"/>
              <a:t>This often improves the representativeness of the sample by reducing sampling error.</a:t>
            </a: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stratified sampling</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GB" sz="2800" b="1" dirty="0" smtClean="0"/>
              <a:t>For example</a:t>
            </a:r>
            <a:r>
              <a:rPr lang="en-GB" sz="2800" dirty="0" smtClean="0"/>
              <a:t>,</a:t>
            </a:r>
          </a:p>
          <a:p>
            <a:pPr>
              <a:buFont typeface="Arial" pitchFamily="34" charset="0"/>
              <a:buChar char="•"/>
            </a:pPr>
            <a:r>
              <a:rPr lang="en-GB" sz="2800" dirty="0" smtClean="0"/>
              <a:t>you may wish to conduct a study on contraceptive use in a community and you realise you need to stratify the subjects based on their religious beliefs, being a significant characteristic or variable in decision on usage of contraceptives. </a:t>
            </a:r>
          </a:p>
          <a:p>
            <a:pPr>
              <a:buFont typeface="Arial" pitchFamily="34" charset="0"/>
              <a:buChar char="•"/>
            </a:pPr>
            <a:r>
              <a:rPr lang="en-GB" sz="2800" dirty="0" smtClean="0"/>
              <a:t>This calls for you to divide your desired sample into strata on religious lines, for example, Christians Protestants, Christian Catholics, Christians others, Muslims, Hindu and Buddhists just to mention a few. </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stratified sampling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334000"/>
          </a:xfrm>
        </p:spPr>
        <p:txBody>
          <a:bodyPr>
            <a:normAutofit/>
          </a:bodyPr>
          <a:lstStyle/>
          <a:p>
            <a:r>
              <a:rPr lang="en-US" sz="3200" dirty="0" smtClean="0"/>
              <a:t>To enable the learner to acquire knowledge and skills in research </a:t>
            </a:r>
            <a:endParaRPr lang="en-US" sz="3200" dirty="0"/>
          </a:p>
        </p:txBody>
      </p:sp>
      <p:sp>
        <p:nvSpPr>
          <p:cNvPr id="3" name="Title 2"/>
          <p:cNvSpPr>
            <a:spLocks noGrp="1"/>
          </p:cNvSpPr>
          <p:nvPr>
            <p:ph type="title"/>
          </p:nvPr>
        </p:nvSpPr>
        <p:spPr>
          <a:xfrm>
            <a:off x="457200" y="152400"/>
            <a:ext cx="8229600" cy="914400"/>
          </a:xfrm>
        </p:spPr>
        <p:txBody>
          <a:bodyPr/>
          <a:lstStyle/>
          <a:p>
            <a:r>
              <a:rPr lang="en-US" dirty="0" smtClean="0"/>
              <a:t>MODULE OBJECTIVE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The laws of the given theory help to make predictions and to control events.</a:t>
            </a:r>
          </a:p>
          <a:p>
            <a:pPr>
              <a:buFont typeface="Wingdings" pitchFamily="2" charset="2"/>
              <a:buChar char="ü"/>
            </a:pPr>
            <a:r>
              <a:rPr lang="en-US" sz="3200" dirty="0" smtClean="0"/>
              <a:t>The concept and laws of a theory help to organize isolated findings from different findings research studies into an explanatory framework. This helps researchers maintain consistency in any field of study</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scientific theory</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GB" sz="3200" dirty="0" smtClean="0"/>
              <a:t>Each strata is then apportioned a sample size based on the proportion of the number of the people from that religious affiliation in the population. </a:t>
            </a:r>
          </a:p>
          <a:p>
            <a:pPr>
              <a:buFont typeface="Arial" pitchFamily="34" charset="0"/>
              <a:buChar char="•"/>
            </a:pPr>
            <a:r>
              <a:rPr lang="en-GB" sz="3200" dirty="0" smtClean="0"/>
              <a:t>If Protestants are 40%, Catholics 30%, others 5%, Muslims 20% and so on, the samples are apportioned based on those percentages.</a:t>
            </a:r>
            <a:endParaRPr lang="en-US" sz="32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stratified sampling</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lvl="0">
              <a:buFont typeface="Arial" pitchFamily="34" charset="0"/>
              <a:buChar char="•"/>
            </a:pPr>
            <a:r>
              <a:rPr lang="en-GB" sz="2800" dirty="0" smtClean="0"/>
              <a:t>Cluster sampling is a sampling technique used when 'natural' groupings are evident in the population.</a:t>
            </a:r>
          </a:p>
          <a:p>
            <a:pPr lvl="0">
              <a:buFont typeface="Arial" pitchFamily="34" charset="0"/>
              <a:buChar char="•"/>
            </a:pPr>
            <a:r>
              <a:rPr lang="en-GB" sz="2800" dirty="0" smtClean="0"/>
              <a:t>The total population is divided into these groups (or clusters), and a sample of the groups is selected. </a:t>
            </a:r>
            <a:endParaRPr lang="en-US" sz="2800" dirty="0" smtClean="0"/>
          </a:p>
          <a:p>
            <a:pPr lvl="0">
              <a:buFont typeface="Arial" pitchFamily="34" charset="0"/>
              <a:buChar char="•"/>
            </a:pPr>
            <a:r>
              <a:rPr lang="en-GB" sz="2800" dirty="0" smtClean="0"/>
              <a:t>The required information is then collected from the elements within each selected group. </a:t>
            </a:r>
          </a:p>
          <a:p>
            <a:pPr lvl="0">
              <a:buFont typeface="Arial" pitchFamily="34" charset="0"/>
              <a:buChar char="•"/>
            </a:pPr>
            <a:r>
              <a:rPr lang="en-GB" sz="2800" dirty="0" smtClean="0"/>
              <a:t>This may be done for every element in these groups, or a subsample of elements may be selected within each of these groups.</a:t>
            </a:r>
            <a:endParaRPr lang="en-US" sz="2800" dirty="0" smtClean="0"/>
          </a:p>
          <a:p>
            <a:endParaRPr lang="en-US" dirty="0"/>
          </a:p>
        </p:txBody>
      </p:sp>
      <p:sp>
        <p:nvSpPr>
          <p:cNvPr id="3" name="Title 2"/>
          <p:cNvSpPr>
            <a:spLocks noGrp="1"/>
          </p:cNvSpPr>
          <p:nvPr>
            <p:ph type="title"/>
          </p:nvPr>
        </p:nvSpPr>
        <p:spPr>
          <a:xfrm>
            <a:off x="457200" y="152400"/>
            <a:ext cx="8229600" cy="685800"/>
          </a:xfrm>
        </p:spPr>
        <p:txBody>
          <a:bodyPr>
            <a:normAutofit fontScale="90000"/>
          </a:bodyPr>
          <a:lstStyle/>
          <a:p>
            <a:pPr lvl="1" algn="l" rtl="0">
              <a:spcBef>
                <a:spcPct val="0"/>
              </a:spcBef>
            </a:pPr>
            <a:r>
              <a:rPr lang="en-GB" sz="4000" b="1" dirty="0"/>
              <a:t>Cluster Sampling</a:t>
            </a:r>
            <a:r>
              <a:rPr lang="en-GB" sz="4000" dirty="0"/>
              <a:t> </a:t>
            </a:r>
            <a:r>
              <a:rPr lang="en-US" sz="2400" dirty="0"/>
              <a:t/>
            </a:r>
            <a:br>
              <a:rPr lang="en-US" sz="2400" dirty="0"/>
            </a:b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Font typeface="Arial" pitchFamily="34" charset="0"/>
              <a:buChar char="•"/>
            </a:pPr>
            <a:r>
              <a:rPr lang="en-GB" sz="2800" dirty="0" smtClean="0"/>
              <a:t>Elements within a cluster should ideally be as homogeneous as possible. </a:t>
            </a:r>
          </a:p>
          <a:p>
            <a:pPr lvl="0">
              <a:buFont typeface="Arial" pitchFamily="34" charset="0"/>
              <a:buChar char="•"/>
            </a:pPr>
            <a:r>
              <a:rPr lang="en-GB" sz="2800" dirty="0" smtClean="0"/>
              <a:t>However, there should be heterogeneity between clusters.</a:t>
            </a:r>
            <a:endParaRPr lang="en-US" sz="2800" dirty="0" smtClean="0"/>
          </a:p>
          <a:p>
            <a:pPr lvl="0">
              <a:buFont typeface="Arial" pitchFamily="34" charset="0"/>
              <a:buChar char="•"/>
            </a:pPr>
            <a:r>
              <a:rPr lang="en-GB" sz="2800" dirty="0" smtClean="0"/>
              <a:t>Each cluster should be a small scale version of the total population. </a:t>
            </a:r>
          </a:p>
          <a:p>
            <a:pPr lvl="0">
              <a:buFont typeface="Arial" pitchFamily="34" charset="0"/>
              <a:buChar char="•"/>
            </a:pPr>
            <a:r>
              <a:rPr lang="en-GB" sz="2800" dirty="0" smtClean="0"/>
              <a:t>The clusters should be mutually exclusive and collectively exhaustive. </a:t>
            </a:r>
          </a:p>
          <a:p>
            <a:pPr lvl="0">
              <a:buFont typeface="Arial" pitchFamily="34" charset="0"/>
              <a:buChar char="•"/>
            </a:pPr>
            <a:r>
              <a:rPr lang="en-GB" sz="2800" dirty="0" smtClean="0"/>
              <a:t>A random sampling technique is then used on any relevant clusters to choose which clusters to include in the study</a:t>
            </a:r>
            <a:endParaRPr lang="en-US" sz="28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cluster sampling</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839200" cy="5224272"/>
          </a:xfrm>
        </p:spPr>
        <p:txBody>
          <a:bodyPr/>
          <a:lstStyle/>
          <a:p>
            <a:pPr>
              <a:buNone/>
            </a:pPr>
            <a:endParaRPr lang="en-US" b="1" dirty="0" smtClean="0"/>
          </a:p>
          <a:p>
            <a:r>
              <a:rPr lang="en-US" sz="3200" dirty="0" smtClean="0"/>
              <a:t>What is the main purpose of the study? </a:t>
            </a:r>
          </a:p>
          <a:p>
            <a:r>
              <a:rPr lang="en-US" sz="3200" dirty="0" smtClean="0"/>
              <a:t>What is the primary outcome measure? </a:t>
            </a:r>
          </a:p>
          <a:p>
            <a:r>
              <a:rPr lang="en-US" sz="3200" dirty="0" smtClean="0"/>
              <a:t>Is it a continuous or dichotomous outcome? </a:t>
            </a:r>
          </a:p>
          <a:p>
            <a:r>
              <a:rPr lang="en-US" sz="3200" dirty="0" smtClean="0"/>
              <a:t>How will the data be analyzed to detect a group difference? </a:t>
            </a:r>
          </a:p>
          <a:p>
            <a:r>
              <a:rPr lang="en-US" sz="3200" dirty="0" smtClean="0"/>
              <a:t>How small a difference is clinically important to detect? </a:t>
            </a:r>
            <a:endParaRPr lang="en-US" sz="3200" dirty="0"/>
          </a:p>
        </p:txBody>
      </p:sp>
      <p:sp>
        <p:nvSpPr>
          <p:cNvPr id="3" name="Title 2"/>
          <p:cNvSpPr>
            <a:spLocks noGrp="1"/>
          </p:cNvSpPr>
          <p:nvPr>
            <p:ph type="title"/>
          </p:nvPr>
        </p:nvSpPr>
        <p:spPr>
          <a:xfrm>
            <a:off x="152400" y="274638"/>
            <a:ext cx="8839200" cy="1096962"/>
          </a:xfrm>
        </p:spPr>
        <p:txBody>
          <a:bodyPr>
            <a:normAutofit/>
          </a:bodyPr>
          <a:lstStyle/>
          <a:p>
            <a:r>
              <a:rPr lang="en-US" sz="3200" dirty="0" smtClean="0"/>
              <a:t>Question to answer before determining sample size</a:t>
            </a:r>
            <a:endParaRPr lang="en-US" sz="3200"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a:buFont typeface="Wingdings" pitchFamily="2" charset="2"/>
              <a:buChar char="Ø"/>
            </a:pPr>
            <a:r>
              <a:rPr lang="en-US" sz="3200" b="1" dirty="0" smtClean="0"/>
              <a:t>Guidance on Sample Size</a:t>
            </a:r>
            <a:endParaRPr lang="en-US" sz="3200" dirty="0" smtClean="0"/>
          </a:p>
          <a:p>
            <a:pPr>
              <a:buNone/>
            </a:pPr>
            <a:r>
              <a:rPr lang="en-US" sz="3200" dirty="0" smtClean="0"/>
              <a:t>- requires that ‘the number should be sufficient to achieve worthwhile results </a:t>
            </a:r>
          </a:p>
          <a:p>
            <a:pPr>
              <a:buNone/>
            </a:pPr>
            <a:r>
              <a:rPr lang="en-US" sz="3200" dirty="0" smtClean="0"/>
              <a:t>- but should not be so high as to involve unnecessary recruitment and burdens for participants’. </a:t>
            </a:r>
          </a:p>
          <a:p>
            <a:pPr>
              <a:buNone/>
            </a:pPr>
            <a:r>
              <a:rPr lang="en-US" sz="3200" dirty="0" smtClean="0"/>
              <a:t>•also suggests that formal sample estimation size be based on the primary outcome, </a:t>
            </a:r>
          </a:p>
          <a:p>
            <a:pPr>
              <a:buNone/>
            </a:pPr>
            <a:r>
              <a:rPr lang="en-US" sz="3200" dirty="0" smtClean="0"/>
              <a:t>•if there is more than one outcome then the largest sample size should be chosen. </a:t>
            </a:r>
          </a:p>
          <a:p>
            <a:pPr>
              <a:buNone/>
            </a:pPr>
            <a:r>
              <a:rPr lang="en-US" sz="3200" b="1" dirty="0" smtClean="0"/>
              <a:t>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
            </a:r>
            <a:br>
              <a:rPr lang="en-US" dirty="0" smtClean="0"/>
            </a:br>
            <a:r>
              <a:rPr lang="en-US" dirty="0" smtClean="0"/>
              <a:t>Sample size determination </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lstStyle/>
          <a:p>
            <a:pPr>
              <a:buNone/>
            </a:pPr>
            <a:endParaRPr lang="en-US" dirty="0" smtClean="0"/>
          </a:p>
          <a:p>
            <a:r>
              <a:rPr lang="en-US" sz="3200" dirty="0" smtClean="0"/>
              <a:t>Sample size is a function of three factors </a:t>
            </a:r>
          </a:p>
          <a:p>
            <a:pPr>
              <a:buNone/>
            </a:pPr>
            <a:r>
              <a:rPr lang="en-US" sz="3200" dirty="0" smtClean="0"/>
              <a:t>•alpha level, </a:t>
            </a:r>
          </a:p>
          <a:p>
            <a:pPr>
              <a:buNone/>
            </a:pPr>
            <a:r>
              <a:rPr lang="en-US" sz="3200" dirty="0" smtClean="0"/>
              <a:t>•beta level </a:t>
            </a:r>
          </a:p>
          <a:p>
            <a:pPr>
              <a:buNone/>
            </a:pPr>
            <a:r>
              <a:rPr lang="en-US" sz="3200" dirty="0" smtClean="0"/>
              <a:t>•magnitude of the difference (effect size) hypothesized. </a:t>
            </a:r>
          </a:p>
          <a:p>
            <a:pPr>
              <a:buNone/>
            </a:pPr>
            <a:r>
              <a:rPr lang="en-US" sz="3200" dirty="0" smtClean="0"/>
              <a:t>•COREC (2007) guidance states that ‘it is important that the difference is not unrealistically high, because this could lead to an underestimate of the required sample size’.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sample size determination</a:t>
            </a:r>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10200"/>
          </a:xfrm>
        </p:spPr>
        <p:txBody>
          <a:bodyPr/>
          <a:lstStyle/>
          <a:p>
            <a:endParaRPr lang="en-US" dirty="0" smtClean="0"/>
          </a:p>
          <a:p>
            <a:pPr>
              <a:buNone/>
            </a:pPr>
            <a:endParaRPr lang="en-US" dirty="0" smtClean="0"/>
          </a:p>
          <a:p>
            <a:pPr>
              <a:buNone/>
            </a:pPr>
            <a:r>
              <a:rPr lang="en-US" sz="3200" dirty="0" smtClean="0"/>
              <a:t>•Scientific reasons </a:t>
            </a:r>
          </a:p>
          <a:p>
            <a:pPr>
              <a:buNone/>
            </a:pPr>
            <a:r>
              <a:rPr lang="en-US" sz="3200" dirty="0" smtClean="0"/>
              <a:t>•Ethical reasons </a:t>
            </a:r>
          </a:p>
          <a:p>
            <a:pPr>
              <a:buNone/>
            </a:pPr>
            <a:r>
              <a:rPr lang="en-US" sz="3200" dirty="0" smtClean="0"/>
              <a:t>•Economic reasons </a:t>
            </a:r>
          </a:p>
          <a:p>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Importance of Sample Size </a:t>
            </a:r>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lstStyle/>
          <a:p>
            <a:pPr>
              <a:buNone/>
            </a:pPr>
            <a:endParaRPr lang="en-US" dirty="0" smtClean="0"/>
          </a:p>
          <a:p>
            <a:pPr>
              <a:buNone/>
            </a:pPr>
            <a:r>
              <a:rPr lang="en-US" sz="3200" dirty="0" smtClean="0"/>
              <a:t>•In a trial with negative results and a sufficient sample size, the result is concrete </a:t>
            </a:r>
          </a:p>
          <a:p>
            <a:pPr>
              <a:buNone/>
            </a:pPr>
            <a:r>
              <a:rPr lang="en-US" sz="3200" dirty="0" smtClean="0"/>
              <a:t>•In a trial with negative results and insufficient power (insufficient sample size), may mistakenly conclude that the treatment under study made no difference </a:t>
            </a:r>
          </a:p>
          <a:p>
            <a:endParaRPr lang="en-US" dirty="0"/>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Scientific Reasons </a:t>
            </a:r>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endParaRPr lang="en-US" sz="32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Autofit/>
          </a:bodyPr>
          <a:lstStyle/>
          <a:p>
            <a:pPr>
              <a:buNone/>
            </a:pPr>
            <a:r>
              <a:rPr lang="en-US" sz="2800" b="1" dirty="0" smtClean="0"/>
              <a:t> </a:t>
            </a:r>
          </a:p>
          <a:p>
            <a:pPr>
              <a:buFont typeface="Wingdings" pitchFamily="2" charset="2"/>
              <a:buChar char="v"/>
            </a:pPr>
            <a:endParaRPr lang="en-US" sz="2800" dirty="0" smtClean="0"/>
          </a:p>
          <a:p>
            <a:endParaRPr lang="en-US" sz="2800" b="1" dirty="0" smtClean="0"/>
          </a:p>
          <a:p>
            <a:endParaRPr lang="en-US" sz="2800" b="1" dirty="0" smtClean="0"/>
          </a:p>
          <a:p>
            <a:endParaRPr lang="en-US" sz="2800" b="1" dirty="0" smtClean="0"/>
          </a:p>
          <a:p>
            <a:pPr>
              <a:buNone/>
            </a:pPr>
            <a:endParaRPr lang="en-US" sz="28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sz="3200" dirty="0" smtClean="0"/>
              <a:t>Systematic. </a:t>
            </a:r>
          </a:p>
          <a:p>
            <a:pPr>
              <a:buNone/>
            </a:pPr>
            <a:r>
              <a:rPr lang="en-US" sz="3200" dirty="0" smtClean="0"/>
              <a:t>Follows specific steps and process, i. e. problem identification, sampling, data collection, interpretation and analysis, evaluation and reporting.</a:t>
            </a:r>
          </a:p>
          <a:p>
            <a:r>
              <a:rPr lang="en-US" sz="3200" dirty="0" smtClean="0"/>
              <a:t>Logical. </a:t>
            </a:r>
          </a:p>
          <a:p>
            <a:pPr>
              <a:buNone/>
            </a:pPr>
            <a:r>
              <a:rPr lang="en-US" sz="3200" dirty="0" smtClean="0"/>
              <a:t>Procedures used should flow and link in a sensible manner that can allow evaluation. Scientific concepts must be employed.</a:t>
            </a:r>
          </a:p>
          <a:p>
            <a:r>
              <a:rPr lang="en-US" sz="3200" dirty="0" smtClean="0"/>
              <a:t>Empirical.</a:t>
            </a:r>
            <a:r>
              <a:rPr lang="en-US" sz="3200" dirty="0"/>
              <a:t> </a:t>
            </a:r>
            <a:endParaRPr lang="en-US" sz="3200" dirty="0" smtClean="0"/>
          </a:p>
          <a:p>
            <a:pPr>
              <a:buNone/>
            </a:pPr>
            <a:r>
              <a:rPr lang="en-US" sz="3200" dirty="0" smtClean="0"/>
              <a:t>It relies on observation and measurement devoid of external influence or personal position</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Characteristics </a:t>
            </a:r>
            <a:r>
              <a:rPr lang="en-US" dirty="0" smtClean="0"/>
              <a:t>of A scientific </a:t>
            </a:r>
            <a:r>
              <a:rPr lang="en-US" dirty="0" err="1" smtClean="0"/>
              <a:t>resarch</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None/>
            </a:pPr>
            <a:endParaRPr lang="en-US" sz="3200" dirty="0" smtClean="0"/>
          </a:p>
          <a:p>
            <a:pPr>
              <a:buNone/>
            </a:pPr>
            <a:endParaRPr lang="en-US" b="1"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486400"/>
          </a:xfrm>
        </p:spPr>
        <p:txBody>
          <a:bodyPr/>
          <a:lstStyle/>
          <a:p>
            <a:pPr>
              <a:buNone/>
            </a:pPr>
            <a:endParaRPr lang="en-US" sz="3200" b="1" dirty="0" smtClean="0"/>
          </a:p>
          <a:p>
            <a:pPr>
              <a:buNone/>
            </a:pPr>
            <a:endParaRPr lang="en-US" b="1" dirty="0"/>
          </a:p>
        </p:txBody>
      </p:sp>
      <p:sp>
        <p:nvSpPr>
          <p:cNvPr id="3" name="Title 2"/>
          <p:cNvSpPr>
            <a:spLocks noGrp="1"/>
          </p:cNvSpPr>
          <p:nvPr>
            <p:ph type="title"/>
          </p:nvPr>
        </p:nvSpPr>
        <p:spPr>
          <a:xfrm>
            <a:off x="457200" y="152400"/>
            <a:ext cx="8229600" cy="99060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endParaRPr lang="en-US" sz="3200"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endParaRPr lang="en-US" sz="32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None/>
            </a:pPr>
            <a:endParaRPr lang="en-US" sz="28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Arial" pitchFamily="34" charset="0"/>
              <a:buChar char="•"/>
            </a:pPr>
            <a:r>
              <a:rPr lang="en-US" sz="3200" dirty="0" smtClean="0"/>
              <a:t>Is a procedure where it is unclear whether the elements of a population are included in a sample.</a:t>
            </a:r>
          </a:p>
          <a:p>
            <a:pPr>
              <a:buFont typeface="Arial" pitchFamily="34" charset="0"/>
              <a:buChar char="•"/>
            </a:pPr>
            <a:r>
              <a:rPr lang="en-US" sz="3200" dirty="0" smtClean="0"/>
              <a:t>The probability of inclusion not the same for each element.</a:t>
            </a:r>
          </a:p>
          <a:p>
            <a:pPr>
              <a:buFont typeface="Arial" pitchFamily="34" charset="0"/>
              <a:buChar char="•"/>
            </a:pPr>
            <a:r>
              <a:rPr lang="en-US" sz="3200" dirty="0" smtClean="0"/>
              <a:t>Is used when the researcher is not interested in selecting a sample that is representative of the population.</a:t>
            </a:r>
          </a:p>
          <a:p>
            <a:pPr>
              <a:buFont typeface="Arial" pitchFamily="34" charset="0"/>
              <a:buChar char="•"/>
            </a:pPr>
            <a:r>
              <a:rPr lang="en-US" sz="3200" dirty="0" smtClean="0"/>
              <a:t>Most qualitative studies us no-probability samples because the focus is on in-depth information and not making inferences or generalization.</a:t>
            </a:r>
          </a:p>
          <a:p>
            <a:pPr>
              <a:buFont typeface="Arial" pitchFamily="34" charset="0"/>
              <a:buChar char="•"/>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Biased/non-probability sampling</a:t>
            </a:r>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v"/>
            </a:pPr>
            <a:r>
              <a:rPr lang="en-US" sz="2800" dirty="0" smtClean="0"/>
              <a:t>Purposive sampling/</a:t>
            </a:r>
            <a:r>
              <a:rPr lang="en-US" sz="2800" dirty="0" err="1" smtClean="0"/>
              <a:t>judgemental</a:t>
            </a:r>
            <a:endParaRPr lang="en-US" sz="2800" dirty="0" smtClean="0"/>
          </a:p>
          <a:p>
            <a:pPr>
              <a:buFont typeface="Arial" pitchFamily="34" charset="0"/>
              <a:buChar char="•"/>
            </a:pPr>
            <a:r>
              <a:rPr lang="en-US" sz="2800" dirty="0" smtClean="0"/>
              <a:t>Is a procedure in which the researcher chooses participants who, in their judgment , are likely to yield useful information.</a:t>
            </a:r>
          </a:p>
          <a:p>
            <a:pPr>
              <a:buFont typeface="Arial" pitchFamily="34" charset="0"/>
              <a:buChar char="•"/>
            </a:pPr>
            <a:r>
              <a:rPr lang="en-US" sz="2800" dirty="0" smtClean="0"/>
              <a:t>The researcher selects a sample that can be judged to be a representative of the total population.</a:t>
            </a:r>
          </a:p>
          <a:p>
            <a:pPr>
              <a:buFont typeface="Arial" pitchFamily="34" charset="0"/>
              <a:buChar char="•"/>
            </a:pPr>
            <a:r>
              <a:rPr lang="en-US" sz="2800" dirty="0" smtClean="0"/>
              <a:t>The researcher who purposes to use purposive sampling must specify the criteria for choosing the particular cases.</a:t>
            </a:r>
          </a:p>
          <a:p>
            <a:pPr>
              <a:buFont typeface="Arial" pitchFamily="34" charset="0"/>
              <a:buChar char="•"/>
            </a:pPr>
            <a:r>
              <a:rPr lang="en-US" sz="2800" dirty="0" smtClean="0"/>
              <a:t>Relies heavily on the subjective considerations of the researcher rather than scientific criteria.</a:t>
            </a:r>
          </a:p>
          <a:p>
            <a:pPr>
              <a:buNone/>
            </a:pPr>
            <a:endParaRPr lang="en-US" sz="2800" dirty="0"/>
          </a:p>
        </p:txBody>
      </p:sp>
      <p:sp>
        <p:nvSpPr>
          <p:cNvPr id="3" name="Title 2"/>
          <p:cNvSpPr>
            <a:spLocks noGrp="1"/>
          </p:cNvSpPr>
          <p:nvPr>
            <p:ph type="title"/>
          </p:nvPr>
        </p:nvSpPr>
        <p:spPr>
          <a:xfrm>
            <a:off x="457200" y="152400"/>
            <a:ext cx="8229600" cy="609600"/>
          </a:xfrm>
        </p:spPr>
        <p:txBody>
          <a:bodyPr>
            <a:normAutofit/>
          </a:bodyPr>
          <a:lstStyle/>
          <a:p>
            <a:r>
              <a:rPr lang="en-US" sz="3200" dirty="0" smtClean="0"/>
              <a:t>Non-probability sampling strategies</a:t>
            </a:r>
            <a:endParaRPr lang="en-US" sz="3200"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v"/>
            </a:pPr>
            <a:r>
              <a:rPr lang="en-US" sz="3200" dirty="0" smtClean="0"/>
              <a:t>Theoretical sampling</a:t>
            </a:r>
          </a:p>
          <a:p>
            <a:pPr>
              <a:buFont typeface="Arial" pitchFamily="34" charset="0"/>
              <a:buChar char="•"/>
            </a:pPr>
            <a:r>
              <a:rPr lang="en-US" sz="3200" dirty="0" smtClean="0"/>
              <a:t>Is an approach which does not predetermine the number of participants that will be interviewed at the beginning of the study.</a:t>
            </a:r>
          </a:p>
          <a:p>
            <a:pPr>
              <a:buFont typeface="Arial" pitchFamily="34" charset="0"/>
              <a:buChar char="•"/>
            </a:pPr>
            <a:r>
              <a:rPr lang="en-US" sz="3200" dirty="0" smtClean="0"/>
              <a:t>The researcher instead carries on interviewing participants until saturation has been achieved where significantly new data are being produced and at the themes have been exhausted.</a:t>
            </a:r>
          </a:p>
          <a:p>
            <a:pPr>
              <a:buFont typeface="Arial" pitchFamily="34" charset="0"/>
              <a:buChar char="•"/>
            </a:pPr>
            <a:r>
              <a:rPr lang="en-US" sz="3200" dirty="0" smtClean="0"/>
              <a:t>Purposive and the theoretical samplings are effectively synonymous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2800" dirty="0" smtClean="0"/>
              <a:t>Snowball sampling</a:t>
            </a:r>
          </a:p>
          <a:p>
            <a:pPr>
              <a:buFont typeface="Arial" pitchFamily="34" charset="0"/>
              <a:buChar char="•"/>
            </a:pPr>
            <a:r>
              <a:rPr lang="en-US" sz="2800" dirty="0" smtClean="0"/>
              <a:t>Initial subjects with the desired characteristics are identified using purposeful sampling technique.</a:t>
            </a:r>
          </a:p>
          <a:p>
            <a:pPr>
              <a:buFont typeface="Arial" pitchFamily="34" charset="0"/>
              <a:buChar char="•"/>
            </a:pPr>
            <a:r>
              <a:rPr lang="en-US" sz="2800" dirty="0" smtClean="0"/>
              <a:t>The few identified subjects name others that they know have the required characteristics until the researcher gets the number of cases required.</a:t>
            </a:r>
          </a:p>
          <a:p>
            <a:pPr>
              <a:buFont typeface="Arial" pitchFamily="34" charset="0"/>
              <a:buChar char="•"/>
            </a:pPr>
            <a:r>
              <a:rPr lang="en-US" sz="2800" dirty="0" smtClean="0"/>
              <a:t>Used when the population that possesses the characteristics under study is not well known and there is need to find subjects.</a:t>
            </a:r>
          </a:p>
          <a:p>
            <a:pPr>
              <a:buFont typeface="Arial" pitchFamily="34" charset="0"/>
              <a:buChar char="•"/>
            </a:pPr>
            <a:r>
              <a:rPr lang="en-US" sz="2800" dirty="0" smtClean="0"/>
              <a:t>Particularly useful in observation research and community, and for study that is sensitive/hidden populations.</a:t>
            </a:r>
          </a:p>
          <a:p>
            <a:pPr>
              <a:buFont typeface="Arial" pitchFamily="34" charset="0"/>
              <a:buChar char="•"/>
            </a:pPr>
            <a:endParaRPr lang="en-US" dirty="0" smtClean="0"/>
          </a:p>
          <a:p>
            <a:pPr>
              <a:buFont typeface="Arial" pitchFamily="34" charset="0"/>
              <a:buChar char="•"/>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sz="2800" dirty="0" smtClean="0"/>
              <a:t>Perceptibility (understandability). </a:t>
            </a:r>
          </a:p>
          <a:p>
            <a:pPr>
              <a:buNone/>
            </a:pPr>
            <a:r>
              <a:rPr lang="en-US" sz="2800" dirty="0" smtClean="0"/>
              <a:t>Scientific explanations must be perceptible. People must be able to understand them if they are to be accepted and included in the body of knowledge</a:t>
            </a:r>
          </a:p>
          <a:p>
            <a:r>
              <a:rPr lang="en-US" sz="2800" dirty="0" smtClean="0"/>
              <a:t>Limitations.</a:t>
            </a:r>
          </a:p>
          <a:p>
            <a:pPr>
              <a:buNone/>
            </a:pPr>
            <a:r>
              <a:rPr lang="en-US" sz="2800" dirty="0" smtClean="0"/>
              <a:t> Limits in the process must be acknowledged as protected and provided by research ethics e.g. financial constraints, lack of cooperation from subjects, time constraints etc</a:t>
            </a:r>
          </a:p>
          <a:p>
            <a:r>
              <a:rPr lang="en-US" sz="2800" dirty="0" smtClean="0"/>
              <a:t>Replicable. </a:t>
            </a:r>
          </a:p>
          <a:p>
            <a:pPr>
              <a:buNone/>
            </a:pPr>
            <a:r>
              <a:rPr lang="en-US" sz="2800" dirty="0" smtClean="0"/>
              <a:t>The process must recorded to enable others to test/verify findings by the repeating the research or builds on it in future</a:t>
            </a:r>
          </a:p>
          <a:p>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err="1" smtClean="0"/>
              <a:t>Cont’characteristics</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Wingdings" pitchFamily="2" charset="2"/>
              <a:buChar char="v"/>
            </a:pPr>
            <a:r>
              <a:rPr lang="en-US" sz="2800" dirty="0" smtClean="0"/>
              <a:t>Quota sampling</a:t>
            </a:r>
          </a:p>
          <a:p>
            <a:pPr>
              <a:buFont typeface="Arial" pitchFamily="34" charset="0"/>
              <a:buChar char="•"/>
            </a:pPr>
            <a:r>
              <a:rPr lang="en-US" sz="2800" dirty="0" smtClean="0"/>
              <a:t>Is a procedure in which the researcher decides to research groups or quotas of people from specific subsections of the total population.</a:t>
            </a:r>
          </a:p>
          <a:p>
            <a:pPr>
              <a:buFont typeface="Arial" pitchFamily="34" charset="0"/>
              <a:buChar char="•"/>
            </a:pPr>
            <a:r>
              <a:rPr lang="en-US" sz="2800" dirty="0" smtClean="0"/>
              <a:t>The researcher purposively selects subjects to fit in the quotas identified.</a:t>
            </a:r>
          </a:p>
          <a:p>
            <a:pPr>
              <a:buFont typeface="Arial" pitchFamily="34" charset="0"/>
              <a:buChar char="•"/>
            </a:pPr>
            <a:r>
              <a:rPr lang="en-US" sz="2800" dirty="0" smtClean="0"/>
              <a:t>The selection of actual participants is not random since subjects are picked as they fit into identified quotas.</a:t>
            </a:r>
          </a:p>
          <a:p>
            <a:pPr>
              <a:buFont typeface="Arial" pitchFamily="34" charset="0"/>
              <a:buChar char="•"/>
            </a:pPr>
            <a:r>
              <a:rPr lang="en-US" sz="2800" dirty="0" smtClean="0"/>
              <a:t>Common categories are demographics e.g. age, gender, and ethnicity.</a:t>
            </a:r>
          </a:p>
          <a:p>
            <a:pPr>
              <a:buFont typeface="Arial" pitchFamily="34" charset="0"/>
              <a:buChar char="•"/>
            </a:pPr>
            <a:r>
              <a:rPr lang="en-US" sz="2800" dirty="0" smtClean="0"/>
              <a:t>Considers different stratifying variables and hence more superior than convenience sampling.</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2800" dirty="0" smtClean="0"/>
              <a:t>Convenience sampling/accidental</a:t>
            </a:r>
          </a:p>
          <a:p>
            <a:pPr>
              <a:buFont typeface="Arial" pitchFamily="34" charset="0"/>
              <a:buChar char="•"/>
            </a:pPr>
            <a:r>
              <a:rPr lang="en-US" sz="2800" dirty="0" smtClean="0"/>
              <a:t>This technique involves selecting cases or units of observation as they become available to the researcher.</a:t>
            </a:r>
          </a:p>
          <a:p>
            <a:pPr>
              <a:buFont typeface="Arial" pitchFamily="34" charset="0"/>
              <a:buChar char="•"/>
            </a:pPr>
            <a:r>
              <a:rPr lang="en-US" sz="2800" dirty="0" smtClean="0"/>
              <a:t>When planning to use it in qualitative research, the researchers are not interested in how representative any case is or whether the case has particular knowledge or experience, but are looking for cases that relatively easy to contact.</a:t>
            </a:r>
          </a:p>
          <a:p>
            <a:pPr>
              <a:buFont typeface="Arial" pitchFamily="34" charset="0"/>
              <a:buChar char="•"/>
            </a:pPr>
            <a:r>
              <a:rPr lang="en-US" sz="2800" dirty="0" smtClean="0"/>
              <a:t>The researcher selects easily accessible subjects/cases until the sample size is achieved.</a:t>
            </a:r>
          </a:p>
          <a:p>
            <a:pPr>
              <a:buFont typeface="Arial" pitchFamily="34" charset="0"/>
              <a:buChar char="•"/>
            </a:pPr>
            <a:r>
              <a:rPr lang="en-US" sz="2800" dirty="0" smtClean="0"/>
              <a:t>Generalization is extremely risky since there is high evidence of sampling error. </a:t>
            </a:r>
          </a:p>
          <a:p>
            <a:pPr>
              <a:buFont typeface="Arial" pitchFamily="34" charset="0"/>
              <a:buChar char="•"/>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 </a:t>
            </a:r>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92500" lnSpcReduction="20000"/>
          </a:bodyPr>
          <a:lstStyle/>
          <a:p>
            <a:pPr>
              <a:buFont typeface="Wingdings" pitchFamily="2" charset="2"/>
              <a:buChar char="v"/>
            </a:pPr>
            <a:r>
              <a:rPr lang="en-US" sz="3000" dirty="0" smtClean="0"/>
              <a:t>Maximum variation versus homogenous sampling</a:t>
            </a:r>
          </a:p>
          <a:p>
            <a:pPr>
              <a:buFont typeface="Arial" pitchFamily="34" charset="0"/>
              <a:buChar char="•"/>
            </a:pPr>
            <a:r>
              <a:rPr lang="en-US" sz="3000" dirty="0" smtClean="0"/>
              <a:t>Refers to maximum variation as a method of sampling where effort is made to get a sample containing very varied cases.</a:t>
            </a:r>
          </a:p>
          <a:p>
            <a:pPr>
              <a:buFont typeface="Arial" pitchFamily="34" charset="0"/>
              <a:buChar char="•"/>
            </a:pPr>
            <a:r>
              <a:rPr lang="en-US" sz="3000" dirty="0" smtClean="0"/>
              <a:t>Homogenous sampling is where a sample of similar cases is selected to enable in-depth study of the group.</a:t>
            </a:r>
          </a:p>
          <a:p>
            <a:pPr>
              <a:buFont typeface="Arial" pitchFamily="34" charset="0"/>
              <a:buChar char="•"/>
            </a:pPr>
            <a:r>
              <a:rPr lang="en-US" sz="3000" dirty="0" smtClean="0"/>
              <a:t>Maximum variation sampling enables the researcher to establish where characteristics of a certain phenomenon cut across the units of observation with maximum variations.</a:t>
            </a:r>
          </a:p>
          <a:p>
            <a:pPr>
              <a:buFont typeface="Arial" pitchFamily="34" charset="0"/>
              <a:buChar char="•"/>
            </a:pPr>
            <a:r>
              <a:rPr lang="en-US" sz="3000" dirty="0" smtClean="0"/>
              <a:t>Selecting a homogenous sample allows the researcher to select a smaller sample (since the cases are similar)  thus enabling the researcher to collect more intensive data. </a:t>
            </a:r>
          </a:p>
          <a:p>
            <a:pPr>
              <a:buFont typeface="Arial" pitchFamily="34" charset="0"/>
              <a:buChar char="•"/>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25000" lnSpcReduction="20000"/>
          </a:bodyPr>
          <a:lstStyle/>
          <a:p>
            <a:pPr lvl="0">
              <a:buNone/>
            </a:pPr>
            <a:endParaRPr lang="en-GB" sz="3200" b="1" dirty="0" smtClean="0"/>
          </a:p>
          <a:p>
            <a:r>
              <a:rPr lang="en-GB" sz="12800" b="1" dirty="0" smtClean="0"/>
              <a:t>What is a variable?</a:t>
            </a:r>
          </a:p>
          <a:p>
            <a:pPr>
              <a:buFont typeface="Arial" pitchFamily="34" charset="0"/>
              <a:buChar char="•"/>
            </a:pPr>
            <a:r>
              <a:rPr lang="en-US" sz="12800" dirty="0" smtClean="0"/>
              <a:t> A variable is a measurable characteristic that assumes different values among subjects.</a:t>
            </a:r>
            <a:endParaRPr lang="en-GB" sz="12800" b="1" dirty="0" smtClean="0"/>
          </a:p>
          <a:p>
            <a:pPr lvl="0">
              <a:buFont typeface="Arial" pitchFamily="34" charset="0"/>
              <a:buChar char="•"/>
            </a:pPr>
            <a:r>
              <a:rPr lang="en-GB" sz="12800" dirty="0" smtClean="0"/>
              <a:t> Variables are defined as quality, properties or characteristics of persons, things or situation that change or vary. </a:t>
            </a:r>
          </a:p>
          <a:p>
            <a:pPr>
              <a:buNone/>
            </a:pPr>
            <a:r>
              <a:rPr lang="en-GB" sz="12800" dirty="0" smtClean="0"/>
              <a:t>For example: sex (male and female) age (20–25, 26–30 years) academic success, stress and pain.</a:t>
            </a:r>
            <a:r>
              <a:rPr lang="en-US" sz="12800" dirty="0" smtClean="0"/>
              <a:t> </a:t>
            </a:r>
          </a:p>
          <a:p>
            <a:pPr>
              <a:buFont typeface="Arial" pitchFamily="34" charset="0"/>
              <a:buChar char="•"/>
            </a:pPr>
            <a:r>
              <a:rPr lang="en-US" sz="12800" dirty="0" smtClean="0"/>
              <a:t>Procedures used in measuring variables in the study should be well explained. </a:t>
            </a:r>
          </a:p>
          <a:p>
            <a:pPr>
              <a:buFont typeface="Arial" pitchFamily="34" charset="0"/>
              <a:buChar char="•"/>
            </a:pPr>
            <a:r>
              <a:rPr lang="en-US" sz="12800" dirty="0" smtClean="0"/>
              <a:t>Variables are classified according to the role they are thought to play in a relationship being investigated. </a:t>
            </a:r>
          </a:p>
          <a:p>
            <a:pPr>
              <a:buFont typeface="Arial" pitchFamily="34" charset="0"/>
              <a:buChar char="•"/>
            </a:pPr>
            <a:endParaRPr lang="en-US" sz="12800" dirty="0" smtClean="0"/>
          </a:p>
          <a:p>
            <a:pPr>
              <a:buNone/>
            </a:pPr>
            <a:r>
              <a:rPr lang="en-GB" sz="12800" b="1" dirty="0" smtClean="0"/>
              <a:t> </a:t>
            </a:r>
            <a:endParaRPr lang="en-US" sz="12800" dirty="0" smtClean="0"/>
          </a:p>
          <a:p>
            <a:pPr lvl="0">
              <a:buNone/>
            </a:pPr>
            <a:endParaRPr lang="en-US" sz="9800" dirty="0" smtClean="0"/>
          </a:p>
          <a:p>
            <a:endParaRPr lang="en-US" sz="9800" dirty="0" smtClean="0"/>
          </a:p>
          <a:p>
            <a:pPr>
              <a:buNone/>
            </a:pPr>
            <a:endParaRPr lang="en-US" sz="9800"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Variables </a:t>
            </a:r>
            <a:r>
              <a:rPr lang="en-US" dirty="0" smtClean="0"/>
              <a:t/>
            </a:r>
            <a:br>
              <a:rPr lang="en-US" dirty="0" smtClean="0"/>
            </a:b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GB" sz="3200" b="1" dirty="0" smtClean="0"/>
              <a:t>Independent Variable (Treatment or Experimental Variable)</a:t>
            </a:r>
            <a:r>
              <a:rPr lang="en-GB" sz="3200" dirty="0" smtClean="0"/>
              <a:t> </a:t>
            </a:r>
          </a:p>
          <a:p>
            <a:pPr lvl="0">
              <a:buFont typeface="Wingdings" pitchFamily="2" charset="2"/>
              <a:buChar char="ü"/>
            </a:pPr>
            <a:r>
              <a:rPr lang="en-GB" sz="3200" dirty="0" smtClean="0"/>
              <a:t>This is a variable that influences other variables. </a:t>
            </a:r>
            <a:endParaRPr lang="en-US" sz="3200" dirty="0" smtClean="0"/>
          </a:p>
          <a:p>
            <a:pPr lvl="0">
              <a:buFont typeface="Wingdings" pitchFamily="2" charset="2"/>
              <a:buChar char="ü"/>
            </a:pPr>
            <a:r>
              <a:rPr lang="en-GB" sz="3200" dirty="0" smtClean="0"/>
              <a:t>It is perceived as contributing to or enabling a particular outcome. </a:t>
            </a:r>
            <a:endParaRPr lang="en-US" sz="3200" dirty="0" smtClean="0"/>
          </a:p>
          <a:p>
            <a:pPr lvl="0">
              <a:buFont typeface="Wingdings" pitchFamily="2" charset="2"/>
              <a:buChar char="ü"/>
            </a:pPr>
            <a:r>
              <a:rPr lang="en-GB" sz="3200" dirty="0" smtClean="0"/>
              <a:t>It is the intervention or treatment that the researcher performs to see the resulting change in the dependant variable.</a:t>
            </a:r>
            <a:endParaRPr lang="en-US" sz="3200" dirty="0" smtClean="0"/>
          </a:p>
          <a:p>
            <a:pPr lvl="0">
              <a:buFont typeface="Wingdings" pitchFamily="2" charset="2"/>
              <a:buChar char="ü"/>
            </a:pPr>
            <a:r>
              <a:rPr lang="en-GB" sz="3200" dirty="0" smtClean="0"/>
              <a:t>It is also referred to as the input.</a:t>
            </a:r>
            <a:endParaRPr lang="en-US" sz="3200" dirty="0" smtClean="0"/>
          </a:p>
          <a:p>
            <a:pPr>
              <a:buNone/>
            </a:pPr>
            <a:r>
              <a:rPr lang="en-GB" sz="3200" dirty="0" smtClean="0"/>
              <a:t> </a:t>
            </a:r>
            <a:endParaRPr lang="en-US" sz="3200" dirty="0" smtClean="0"/>
          </a:p>
          <a:p>
            <a:pPr lvl="0"/>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GB" dirty="0" smtClean="0"/>
              <a:t>Types of variables</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3200" dirty="0" smtClean="0"/>
              <a:t>These are variables that are an intervention, a predictor or an exposure variable.</a:t>
            </a:r>
          </a:p>
          <a:p>
            <a:r>
              <a:rPr lang="en-US" sz="3200" b="1" dirty="0" smtClean="0"/>
              <a:t>Examples. </a:t>
            </a:r>
            <a:r>
              <a:rPr lang="en-US" sz="3200" dirty="0" smtClean="0"/>
              <a:t>In the study identifying factors associated with preterm birth in Kenya, the factors of interest (e.g. HIV status, birth weight) are the independent variables (because these are the exposure or predictors variables we are trying to identify).</a:t>
            </a:r>
          </a:p>
          <a:p>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Independed variables cont’d</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lvl="0"/>
            <a:r>
              <a:rPr lang="en-GB" sz="3200" b="1" dirty="0" smtClean="0"/>
              <a:t>Dependent Variable</a:t>
            </a:r>
            <a:r>
              <a:rPr lang="en-GB" sz="3200" dirty="0" smtClean="0"/>
              <a:t> </a:t>
            </a:r>
          </a:p>
          <a:p>
            <a:pPr lvl="0">
              <a:buFont typeface="Wingdings" pitchFamily="2" charset="2"/>
              <a:buChar char="ü"/>
            </a:pPr>
            <a:r>
              <a:rPr lang="en-GB" sz="3200" dirty="0" smtClean="0"/>
              <a:t>This is the outcome variable. </a:t>
            </a:r>
            <a:endParaRPr lang="en-US" sz="3200" dirty="0" smtClean="0"/>
          </a:p>
          <a:p>
            <a:pPr lvl="0">
              <a:buFont typeface="Wingdings" pitchFamily="2" charset="2"/>
              <a:buChar char="ü"/>
            </a:pPr>
            <a:r>
              <a:rPr lang="en-GB" sz="3200" dirty="0" smtClean="0"/>
              <a:t>It reflects the effects (outcome) or response to the independent variable. </a:t>
            </a:r>
            <a:endParaRPr lang="en-US" sz="3200" dirty="0" smtClean="0"/>
          </a:p>
          <a:p>
            <a:pPr lvl="0">
              <a:buFont typeface="Wingdings" pitchFamily="2" charset="2"/>
              <a:buChar char="ü"/>
            </a:pPr>
            <a:r>
              <a:rPr lang="en-GB" sz="3200" dirty="0" smtClean="0"/>
              <a:t>The dependent variable is the variable that appears, disappears, diminishes or increases. </a:t>
            </a:r>
          </a:p>
          <a:p>
            <a:pPr lvl="0">
              <a:buFont typeface="Wingdings" pitchFamily="2" charset="2"/>
              <a:buChar char="ü"/>
            </a:pPr>
            <a:r>
              <a:rPr lang="en-GB" sz="3200" dirty="0" smtClean="0"/>
              <a:t>For example, to determine the effects of salt intake on hypertension, the blood pressure is the dependant variable and salt intake is the independent variable</a:t>
            </a:r>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These are variables that are outcome variables.</a:t>
            </a:r>
          </a:p>
          <a:p>
            <a:pPr>
              <a:buNone/>
            </a:pPr>
            <a:r>
              <a:rPr lang="en-US" sz="3200" i="1" dirty="0" smtClean="0"/>
              <a:t> </a:t>
            </a:r>
            <a:r>
              <a:rPr lang="en-US" sz="3200" b="1" dirty="0" smtClean="0"/>
              <a:t>Example. </a:t>
            </a:r>
          </a:p>
          <a:p>
            <a:pPr>
              <a:buFont typeface="Arial" pitchFamily="34" charset="0"/>
              <a:buChar char="•"/>
            </a:pPr>
            <a:r>
              <a:rPr lang="en-US" sz="3200" dirty="0" smtClean="0"/>
              <a:t>Preterm birth is the dependent variable (because preterm birth is the outcome variable you are studying).</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Depended variables cont’d</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r>
              <a:rPr lang="en-GB" sz="3200" dirty="0" smtClean="0"/>
              <a:t> These are uncontrolled variables that influence the findings of the research study. </a:t>
            </a:r>
            <a:endParaRPr lang="en-US" sz="3200" dirty="0" smtClean="0"/>
          </a:p>
          <a:p>
            <a:pPr lvl="0"/>
            <a:r>
              <a:rPr lang="en-GB" sz="3200" dirty="0" smtClean="0"/>
              <a:t>They influence both the dependent and independent variables. </a:t>
            </a:r>
            <a:endParaRPr lang="en-US" sz="3200" dirty="0" smtClean="0"/>
          </a:p>
          <a:p>
            <a:pPr lvl="0"/>
            <a:r>
              <a:rPr lang="en-GB" sz="3200" dirty="0" smtClean="0"/>
              <a:t>They are called threats to internal and external validity of the study and may bias the selection, the time factor, and the instrument used.</a:t>
            </a:r>
            <a:endParaRPr lang="en-US" sz="3200" dirty="0" smtClean="0"/>
          </a:p>
          <a:p>
            <a:pPr lvl="0">
              <a:buNone/>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Extraneous Variables </a:t>
            </a:r>
            <a:r>
              <a:rPr lang="en-US" dirty="0" smtClean="0"/>
              <a:t/>
            </a:r>
            <a:br>
              <a:rPr lang="en-US" dirty="0" smtClean="0"/>
            </a:b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GB" dirty="0" smtClean="0"/>
              <a:t>As the name suggests these are demographic attributes. </a:t>
            </a:r>
            <a:endParaRPr lang="en-US" dirty="0" smtClean="0"/>
          </a:p>
          <a:p>
            <a:pPr lvl="0"/>
            <a:r>
              <a:rPr lang="en-GB" dirty="0" smtClean="0"/>
              <a:t>They are variables that cannot be manipulated or influenced by the researcher, for example, age, sex religious beliefs or educational level.</a:t>
            </a: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Demographic Variables </a:t>
            </a: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20000"/>
          </a:bodyPr>
          <a:lstStyle/>
          <a:p>
            <a:pPr lvl="0"/>
            <a:r>
              <a:rPr lang="en-GB" sz="3500" b="1" dirty="0" smtClean="0"/>
              <a:t>Population </a:t>
            </a:r>
            <a:endParaRPr lang="en-US" sz="3500" dirty="0" smtClean="0"/>
          </a:p>
          <a:p>
            <a:pPr lvl="0">
              <a:buFont typeface="Wingdings" pitchFamily="2" charset="2"/>
              <a:buChar char="ü"/>
            </a:pPr>
            <a:r>
              <a:rPr lang="en-GB" sz="3500" dirty="0" smtClean="0"/>
              <a:t>Population is defined as 'the entire group of persons or set of objects and events the researcher wants to study</a:t>
            </a:r>
            <a:r>
              <a:rPr lang="en-GB" sz="3500" b="1" dirty="0" smtClean="0"/>
              <a:t>'</a:t>
            </a:r>
            <a:r>
              <a:rPr lang="en-GB" sz="3500" dirty="0" smtClean="0"/>
              <a:t> (Rensburg 2000:147).</a:t>
            </a:r>
            <a:endParaRPr lang="en-US" sz="3500" dirty="0" smtClean="0"/>
          </a:p>
          <a:p>
            <a:pPr lvl="0">
              <a:buFont typeface="Wingdings" pitchFamily="2" charset="2"/>
              <a:buChar char="ü"/>
            </a:pPr>
            <a:r>
              <a:rPr lang="en-GB" sz="3500" dirty="0" smtClean="0"/>
              <a:t>It is also referred to as all the possible entities or individuals that have the characteristic(s) of interest to the study.</a:t>
            </a:r>
          </a:p>
          <a:p>
            <a:pPr lvl="0">
              <a:buFont typeface="Wingdings" pitchFamily="2" charset="2"/>
              <a:buChar char="ü"/>
            </a:pPr>
            <a:r>
              <a:rPr lang="en-GB" sz="3500" dirty="0" smtClean="0"/>
              <a:t>The most important aspect is that the population must posses all the characteristics the researcher is interested in.</a:t>
            </a:r>
            <a:endParaRPr lang="en-US" sz="3500" dirty="0" smtClean="0"/>
          </a:p>
          <a:p>
            <a:pPr lvl="0">
              <a:buNone/>
            </a:pPr>
            <a:endParaRPr lang="en-US" sz="3500" dirty="0" smtClean="0"/>
          </a:p>
          <a:p>
            <a:pPr>
              <a:buNone/>
            </a:pPr>
            <a:r>
              <a:rPr lang="en-GB" sz="3500" dirty="0" smtClean="0"/>
              <a:t> </a:t>
            </a:r>
            <a:endParaRPr lang="en-US" sz="35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Basic terms in research</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endParaRPr lang="en-US" sz="32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dirty="0" smtClean="0"/>
              <a:t>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A researcher needs to develop instruments with which to collect the necessary information.</a:t>
            </a:r>
          </a:p>
          <a:p>
            <a:pPr>
              <a:buFont typeface="Arial" pitchFamily="34" charset="0"/>
              <a:buChar char="•"/>
            </a:pPr>
            <a:r>
              <a:rPr lang="en-US" sz="3200" dirty="0" smtClean="0"/>
              <a:t>In social science research the most commonly used instruments include;</a:t>
            </a:r>
          </a:p>
          <a:p>
            <a:pPr>
              <a:buFont typeface="Wingdings" pitchFamily="2" charset="2"/>
              <a:buChar char="ü"/>
            </a:pPr>
            <a:r>
              <a:rPr lang="en-US" sz="3200" dirty="0" smtClean="0"/>
              <a:t>Questioners</a:t>
            </a:r>
          </a:p>
          <a:p>
            <a:pPr>
              <a:buFont typeface="Wingdings" pitchFamily="2" charset="2"/>
              <a:buChar char="ü"/>
            </a:pPr>
            <a:r>
              <a:rPr lang="en-US" sz="3200" dirty="0" smtClean="0"/>
              <a:t>Interview schedules</a:t>
            </a:r>
          </a:p>
          <a:p>
            <a:pPr>
              <a:buFont typeface="Wingdings" pitchFamily="2" charset="2"/>
              <a:buChar char="ü"/>
            </a:pPr>
            <a:r>
              <a:rPr lang="en-US" sz="3200" dirty="0" smtClean="0"/>
              <a:t>Observational forms</a:t>
            </a:r>
          </a:p>
          <a:p>
            <a:pPr>
              <a:buFont typeface="Wingdings" pitchFamily="2" charset="2"/>
              <a:buChar char="ü"/>
            </a:pPr>
            <a:r>
              <a:rPr lang="en-US" sz="3200" dirty="0" smtClean="0"/>
              <a:t>Standardized tests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Developing research instruments</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dirty="0" smtClean="0"/>
              <a:t>Definition</a:t>
            </a:r>
          </a:p>
          <a:p>
            <a:pPr>
              <a:buFont typeface="Wingdings" pitchFamily="2" charset="2"/>
              <a:buChar char="ü"/>
            </a:pPr>
            <a:r>
              <a:rPr lang="en-US" dirty="0" smtClean="0"/>
              <a:t>A questionnaires is a printed document that combines instructions, questions and statements compiled to obtain answers from respondents. </a:t>
            </a:r>
          </a:p>
          <a:p>
            <a:pPr>
              <a:buFont typeface="Arial" pitchFamily="34" charset="0"/>
              <a:buChar char="•"/>
            </a:pPr>
            <a:r>
              <a:rPr lang="en-US" dirty="0" smtClean="0"/>
              <a:t>Commonly used to obtain </a:t>
            </a:r>
            <a:r>
              <a:rPr lang="en-US" dirty="0" err="1" smtClean="0"/>
              <a:t>importantant</a:t>
            </a:r>
            <a:r>
              <a:rPr lang="en-US"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err="1" smtClean="0"/>
              <a:t>Questionaires</a:t>
            </a:r>
            <a:r>
              <a:rPr lang="en-US" dirty="0" smtClean="0"/>
              <a:t> </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3200" dirty="0" smtClean="0"/>
              <a:t>•True Experimental </a:t>
            </a:r>
          </a:p>
          <a:p>
            <a:pPr>
              <a:buFont typeface="Arial" pitchFamily="34" charset="0"/>
              <a:buChar char="•"/>
            </a:pPr>
            <a:r>
              <a:rPr lang="en-US" sz="3200" dirty="0" smtClean="0"/>
              <a:t>Three components: </a:t>
            </a:r>
          </a:p>
          <a:p>
            <a:pPr>
              <a:buFont typeface="Wingdings" pitchFamily="2" charset="2"/>
              <a:buChar char="ü"/>
            </a:pPr>
            <a:r>
              <a:rPr lang="en-US" sz="3200" b="1" dirty="0" smtClean="0"/>
              <a:t>Manipulation</a:t>
            </a:r>
          </a:p>
          <a:p>
            <a:pPr>
              <a:buFont typeface="Wingdings" pitchFamily="2" charset="2"/>
              <a:buChar char="ü"/>
            </a:pPr>
            <a:r>
              <a:rPr lang="en-US" sz="3200" b="1" dirty="0" smtClean="0"/>
              <a:t>Randomization</a:t>
            </a:r>
          </a:p>
          <a:p>
            <a:pPr>
              <a:buFont typeface="Wingdings" pitchFamily="2" charset="2"/>
              <a:buChar char="ü"/>
            </a:pPr>
            <a:r>
              <a:rPr lang="en-US" sz="3200" b="1" dirty="0" smtClean="0"/>
              <a:t>control group </a:t>
            </a:r>
            <a:endParaRPr lang="en-US" sz="3200" dirty="0" smtClean="0"/>
          </a:p>
          <a:p>
            <a:pPr>
              <a:buNone/>
            </a:pPr>
            <a:r>
              <a:rPr lang="en-US" sz="3200" dirty="0" smtClean="0"/>
              <a:t>Attempts to </a:t>
            </a:r>
          </a:p>
          <a:p>
            <a:pPr>
              <a:buNone/>
            </a:pPr>
            <a:r>
              <a:rPr lang="en-US" sz="3200" dirty="0" smtClean="0"/>
              <a:t>•establish cause-effect relationship among the groups of participants that make up the </a:t>
            </a:r>
            <a:r>
              <a:rPr lang="en-US" sz="3200" b="1" dirty="0" smtClean="0"/>
              <a:t>independent variable of the study </a:t>
            </a:r>
          </a:p>
          <a:p>
            <a:pPr>
              <a:buNone/>
            </a:pPr>
            <a:r>
              <a:rPr lang="en-US" sz="3200" dirty="0" smtClean="0"/>
              <a:t>•Like causal-comparative research</a:t>
            </a:r>
          </a:p>
          <a:p>
            <a:endParaRPr lang="en-US" sz="3200" dirty="0" smtClean="0"/>
          </a:p>
          <a:p>
            <a:pPr>
              <a:buNone/>
            </a:pPr>
            <a:endParaRPr lang="en-US" sz="3200" b="1" dirty="0" smtClean="0"/>
          </a:p>
          <a:p>
            <a:pPr>
              <a:buNone/>
            </a:pPr>
            <a:endParaRPr lang="en-US" sz="3200" dirty="0" smtClean="0"/>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Designs</a:t>
            </a:r>
            <a:endParaRPr lang="en-US"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v"/>
            </a:pPr>
            <a:r>
              <a:rPr lang="en-US" sz="3200" dirty="0" smtClean="0"/>
              <a:t>Researcher randomly assigns participants to the groups or conditions that constitute the independent variable of the study </a:t>
            </a:r>
          </a:p>
          <a:p>
            <a:pPr>
              <a:buNone/>
            </a:pPr>
            <a:r>
              <a:rPr lang="en-US" sz="3200" dirty="0" smtClean="0"/>
              <a:t>•Researcher measures effect this group membership has on another variable, i.e. the </a:t>
            </a:r>
            <a:r>
              <a:rPr lang="en-US" sz="3200" b="1" dirty="0" smtClean="0"/>
              <a:t>dependent variable of the study. </a:t>
            </a:r>
          </a:p>
          <a:p>
            <a:pPr>
              <a:buNone/>
            </a:pPr>
            <a:r>
              <a:rPr lang="en-US" sz="3200" dirty="0" smtClean="0"/>
              <a:t>•Participants are randomly assigned to either </a:t>
            </a:r>
          </a:p>
          <a:p>
            <a:pPr>
              <a:buNone/>
            </a:pPr>
            <a:r>
              <a:rPr lang="en-US" sz="3200" dirty="0" smtClean="0"/>
              <a:t>Control Group or Experimental group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research design</a:t>
            </a:r>
            <a:endParaRPr 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normAutofit/>
          </a:bodyPr>
          <a:lstStyle/>
          <a:p>
            <a:r>
              <a:rPr lang="en-US" sz="3200" b="1" dirty="0" smtClean="0"/>
              <a:t>Quasi-Experimental Research </a:t>
            </a:r>
            <a:endParaRPr lang="en-US" sz="3200" dirty="0" smtClean="0"/>
          </a:p>
          <a:p>
            <a:pPr>
              <a:buNone/>
            </a:pPr>
            <a:r>
              <a:rPr lang="en-US" sz="3200" dirty="0" smtClean="0"/>
              <a:t>•Provide a means for examining causality in situations not conducive to experimental control. </a:t>
            </a:r>
          </a:p>
          <a:p>
            <a:pPr>
              <a:buNone/>
            </a:pPr>
            <a:r>
              <a:rPr lang="en-US" sz="3200" dirty="0" smtClean="0"/>
              <a:t>•The designs should control as many threats to validity as possible in situations where at least one of the three elements of true experimental research is lacking (i.e. manipulation, randomization, control group). </a:t>
            </a:r>
          </a:p>
          <a:p>
            <a:pPr>
              <a:buNone/>
            </a:pPr>
            <a:r>
              <a:rPr lang="en-US" sz="3200" dirty="0" smtClean="0"/>
              <a:t>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design</a:t>
            </a:r>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dirty="0" smtClean="0"/>
              <a:t>Ethical research generally involves explaining the study to subjects and obtaining their consent to participate in the study</a:t>
            </a:r>
          </a:p>
          <a:p>
            <a:r>
              <a:rPr lang="en-US" sz="3200" dirty="0" smtClean="0"/>
              <a:t>There are three primary ethical principles on which standards of ethical conduct in research are based: </a:t>
            </a:r>
          </a:p>
          <a:p>
            <a:pPr marL="514350" indent="-514350">
              <a:buFont typeface="+mj-lt"/>
              <a:buAutoNum type="arabicPeriod"/>
            </a:pPr>
            <a:r>
              <a:rPr lang="en-US" sz="3200" dirty="0" smtClean="0"/>
              <a:t>Beneficence</a:t>
            </a:r>
          </a:p>
          <a:p>
            <a:pPr marL="514350" indent="-514350">
              <a:buFont typeface="+mj-lt"/>
              <a:buAutoNum type="arabicPeriod"/>
            </a:pPr>
            <a:r>
              <a:rPr lang="en-US" sz="3200" dirty="0" smtClean="0"/>
              <a:t>respect for human dignity</a:t>
            </a:r>
          </a:p>
          <a:p>
            <a:pPr marL="514350" indent="-514350">
              <a:buFont typeface="+mj-lt"/>
              <a:buAutoNum type="arabicPeriod"/>
            </a:pPr>
            <a:r>
              <a:rPr lang="en-US" sz="3200" dirty="0" smtClean="0"/>
              <a:t>justice</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Basics of Research Ethics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lvl="0"/>
            <a:r>
              <a:rPr lang="en-GB" sz="2800" b="1" dirty="0" smtClean="0"/>
              <a:t>Sample </a:t>
            </a:r>
            <a:endParaRPr lang="en-US" sz="2800" b="1" dirty="0" smtClean="0"/>
          </a:p>
          <a:p>
            <a:pPr lvl="0">
              <a:buFont typeface="Wingdings" pitchFamily="2" charset="2"/>
              <a:buChar char="ü"/>
            </a:pPr>
            <a:r>
              <a:rPr lang="en-GB" sz="2800" dirty="0" smtClean="0"/>
              <a:t>A sample is a group of people, or records or a number of observations from a larger population.</a:t>
            </a:r>
            <a:endParaRPr lang="en-US" sz="2800" dirty="0" smtClean="0"/>
          </a:p>
          <a:p>
            <a:pPr lvl="0">
              <a:buFont typeface="Wingdings" pitchFamily="2" charset="2"/>
              <a:buChar char="ü"/>
            </a:pPr>
            <a:r>
              <a:rPr lang="en-GB" sz="2800" dirty="0" smtClean="0"/>
              <a:t>It is a representative group of individuals selected from a population.</a:t>
            </a:r>
            <a:endParaRPr lang="en-US" sz="2800" dirty="0" smtClean="0"/>
          </a:p>
          <a:p>
            <a:pPr lvl="0">
              <a:buFont typeface="Wingdings" pitchFamily="2" charset="2"/>
              <a:buChar char="ü"/>
            </a:pPr>
            <a:r>
              <a:rPr lang="en-GB" sz="2800" dirty="0" smtClean="0"/>
              <a:t> A sample aids the researcher to get access to the general population. </a:t>
            </a:r>
          </a:p>
          <a:p>
            <a:pPr lvl="0">
              <a:buFont typeface="Wingdings" pitchFamily="2" charset="2"/>
              <a:buChar char="ü"/>
            </a:pPr>
            <a:r>
              <a:rPr lang="en-GB" sz="2800" dirty="0" smtClean="0"/>
              <a:t>A sample that is selected appropriately generates data that reflects the true status of the population in relation to the characteristic(s) or variables under study</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 terms</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r>
              <a:rPr lang="en-US" dirty="0" smtClean="0"/>
              <a:t>Is one of the most fundamental ethical principles in research in which states that ‘do no harm’.</a:t>
            </a:r>
          </a:p>
          <a:p>
            <a:r>
              <a:rPr lang="en-US" dirty="0" smtClean="0"/>
              <a:t>Most researchers consider that this principle contains multiple dimensions. </a:t>
            </a:r>
          </a:p>
          <a:p>
            <a:pPr>
              <a:buNone/>
            </a:pPr>
            <a:r>
              <a:rPr lang="en-US" b="1" dirty="0" smtClean="0"/>
              <a:t>Freedom from Harm </a:t>
            </a:r>
          </a:p>
          <a:p>
            <a:r>
              <a:rPr lang="en-US" dirty="0" smtClean="0"/>
              <a:t>Exposing research participants to experiences that result in serious or permanent harm is unacceptable</a:t>
            </a:r>
          </a:p>
          <a:p>
            <a:r>
              <a:rPr lang="en-US" dirty="0" smtClean="0"/>
              <a:t>This includes both physical and psychological harm</a:t>
            </a:r>
          </a:p>
          <a:p>
            <a:r>
              <a:rPr lang="en-US" dirty="0" smtClean="0"/>
              <a:t> Research should only be conducted by scientifically qualified people especially if potentially dangerous technical equipment or specialized procedures are used</a:t>
            </a:r>
          </a:p>
          <a:p>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Beneficence </a:t>
            </a:r>
            <a:endParaRPr 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Arial" pitchFamily="34" charset="0"/>
              <a:buChar char="•"/>
            </a:pPr>
            <a:r>
              <a:rPr lang="en-US" sz="2400" dirty="0" smtClean="0"/>
              <a:t>The researcher must be prepared at any time during the study to terminate the research if there is reason to suspect that continuation would result in injury disability, undue distress, or death to study participants</a:t>
            </a:r>
          </a:p>
          <a:p>
            <a:pPr>
              <a:buFont typeface="Arial" pitchFamily="34" charset="0"/>
              <a:buChar char="•"/>
            </a:pPr>
            <a:r>
              <a:rPr lang="en-US" dirty="0" smtClean="0"/>
              <a:t>Researchers strive to avoid inflicting psychological harm by:</a:t>
            </a:r>
          </a:p>
          <a:p>
            <a:pPr marL="514350" indent="-514350">
              <a:buFont typeface="+mj-lt"/>
              <a:buAutoNum type="arabicPeriod"/>
            </a:pPr>
            <a:r>
              <a:rPr lang="en-US" dirty="0" smtClean="0"/>
              <a:t>carefully considering the phrasing of questions</a:t>
            </a:r>
          </a:p>
          <a:p>
            <a:pPr marL="514350" indent="-514350">
              <a:buFont typeface="+mj-lt"/>
              <a:buAutoNum type="arabicPeriod"/>
            </a:pPr>
            <a:r>
              <a:rPr lang="en-US" dirty="0" smtClean="0"/>
              <a:t>by having debriefing sessions that permit subjects to ask questions after their participation</a:t>
            </a:r>
          </a:p>
          <a:p>
            <a:pPr marL="514350" indent="-514350">
              <a:buFont typeface="+mj-lt"/>
              <a:buAutoNum type="arabicPeriod"/>
            </a:pPr>
            <a:r>
              <a:rPr lang="en-US" dirty="0" smtClean="0"/>
              <a:t> by providing subjects with written information on how they may later contact the researchers.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beneficence</a:t>
            </a:r>
            <a:endParaRPr lang="en-US"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lstStyle/>
          <a:p>
            <a:pPr>
              <a:buFont typeface="Arial" pitchFamily="34" charset="0"/>
              <a:buChar char="•"/>
            </a:pPr>
            <a:r>
              <a:rPr lang="en-US" sz="3200" dirty="0" smtClean="0"/>
              <a:t>Subjects need to be assured that their participation, or the information they might provide to the researcher, will not be used against them in any way. </a:t>
            </a:r>
          </a:p>
          <a:p>
            <a:pPr>
              <a:buNone/>
            </a:pPr>
            <a:r>
              <a:rPr lang="en-US" sz="3200" dirty="0" smtClean="0"/>
              <a:t>E.g a subject describing his or her economic circumstances to a researcher should not be exposed to the risk of losing medical benefits or</a:t>
            </a:r>
          </a:p>
          <a:p>
            <a:pPr>
              <a:buNone/>
            </a:pPr>
            <a:r>
              <a:rPr lang="en-US" sz="3200" dirty="0" smtClean="0"/>
              <a:t>the person reporting drug abuse should not fear exposure to criminal authorities. </a:t>
            </a:r>
          </a:p>
          <a:p>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ethics</a:t>
            </a:r>
            <a:endParaRPr lang="en-US"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dirty="0" smtClean="0"/>
              <a:t>Unless the researcher had previously warned the subjects that there might be a follow-up study, the researcher might be accused of not adhering to the agreement previously reached with subjects and of exploiting the researcher-subject relationship. </a:t>
            </a:r>
          </a:p>
          <a:p>
            <a:pPr>
              <a:buFont typeface="Arial" pitchFamily="34" charset="0"/>
              <a:buChar char="•"/>
            </a:pPr>
            <a:r>
              <a:rPr lang="en-US" dirty="0" smtClean="0"/>
              <a:t>Special care may need to be exercised to avoid exploitation of people’s vulnerabilities</a:t>
            </a: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Cont’d ethics</a:t>
            </a:r>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lstStyle/>
          <a:p>
            <a:r>
              <a:rPr lang="en-US" dirty="0" smtClean="0"/>
              <a:t>This principle includes the subjects’ right to fair treatment and their right to privacy. </a:t>
            </a:r>
          </a:p>
          <a:p>
            <a:pPr lvl="0"/>
            <a:r>
              <a:rPr lang="en-US" dirty="0" smtClean="0"/>
              <a:t>Subjects have the right to fair and equitable treatment both before, during, and after their participation in the study. </a:t>
            </a:r>
          </a:p>
          <a:p>
            <a:pPr lvl="0"/>
            <a:r>
              <a:rPr lang="en-US" dirty="0" smtClean="0"/>
              <a:t>The fair and nondiscriminatory selection of subjects such that any risks and benefits will be equitably shared</a:t>
            </a:r>
          </a:p>
          <a:p>
            <a:endParaRPr lang="en-US" dirty="0" smtClean="0"/>
          </a:p>
          <a:p>
            <a:endParaRPr lang="en-US" dirty="0" smtClean="0"/>
          </a:p>
          <a:p>
            <a:pPr>
              <a:buNone/>
            </a:pPr>
            <a:r>
              <a:rPr lang="en-US" dirty="0" smtClean="0"/>
              <a:t/>
            </a:r>
            <a:br>
              <a:rPr lang="en-US" dirty="0" smtClean="0"/>
            </a:b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a:r>
            <a:br>
              <a:rPr lang="en-US" dirty="0" smtClean="0"/>
            </a:br>
            <a:r>
              <a:rPr lang="en-US" dirty="0" smtClean="0"/>
              <a:t>JUSTICE </a:t>
            </a:r>
            <a:br>
              <a:rPr lang="en-US" dirty="0" smtClean="0"/>
            </a:br>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dirty="0" smtClean="0"/>
              <a:t>All research with humans constitutes some type of intrusion into the subjects’ personal lives.</a:t>
            </a:r>
          </a:p>
          <a:p>
            <a:r>
              <a:rPr lang="en-US" dirty="0" smtClean="0"/>
              <a:t> Researchers need to ensure that their research is not more intrusive than it needs to be and that the subjects’ privacy is maintained throughout the study. </a:t>
            </a:r>
          </a:p>
          <a:p>
            <a:r>
              <a:rPr lang="en-US" dirty="0" smtClean="0"/>
              <a:t>Subjects have the right to expect that any information collected during the course of a study will be kept in strictest confidence.</a:t>
            </a:r>
          </a:p>
          <a:p>
            <a:r>
              <a:rPr lang="en-US" dirty="0" smtClean="0"/>
              <a:t>This can occur either through anonymity or through other confidentiality procedures.</a:t>
            </a:r>
          </a:p>
          <a:p>
            <a:r>
              <a:rPr lang="en-US" dirty="0" smtClean="0"/>
              <a:t>In situations in which anonymity is impossible, appropriate confidentiality procedures need to be implemented.</a:t>
            </a:r>
          </a:p>
          <a:p>
            <a:endParaRPr lang="en-US" dirty="0" smtClean="0"/>
          </a:p>
          <a:p>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a:r>
            <a:br>
              <a:rPr lang="en-US" dirty="0" smtClean="0"/>
            </a:br>
            <a:r>
              <a:rPr lang="en-US" dirty="0" smtClean="0"/>
              <a:t>THE RIGHT TO PRIVACY</a:t>
            </a:r>
            <a:br>
              <a:rPr lang="en-US" dirty="0" smtClean="0"/>
            </a:br>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A promise </a:t>
            </a:r>
            <a:r>
              <a:rPr lang="en-US" b="1" dirty="0" smtClean="0"/>
              <a:t>of confidentiality</a:t>
            </a:r>
            <a:r>
              <a:rPr lang="en-US" b="1" i="1" dirty="0" smtClean="0"/>
              <a:t> </a:t>
            </a:r>
            <a:r>
              <a:rPr lang="en-US" dirty="0" smtClean="0"/>
              <a:t>to subjects is a guarantee that any information that the subject provides will not be publicly reported in a manner that identifies the, subject or made accessible to parties other than those involved in the research. </a:t>
            </a:r>
          </a:p>
          <a:p>
            <a:r>
              <a:rPr lang="en-US" dirty="0" smtClean="0"/>
              <a:t>This means that research information should not be shared with strangers nor with people known to the subjects such as family members, counselors, physicians, and other nurses, unless the researchers has been given explicit permission to share the information. </a:t>
            </a:r>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privacy</a:t>
            </a:r>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Restrict access to identifying information to a small number of individuals on a need-to-know basis. </a:t>
            </a:r>
          </a:p>
          <a:p>
            <a:r>
              <a:rPr lang="en-US" dirty="0" smtClean="0"/>
              <a:t>Enter no identifying information onto computer files. </a:t>
            </a:r>
          </a:p>
          <a:p>
            <a:r>
              <a:rPr lang="en-US" dirty="0" smtClean="0"/>
              <a:t>Destroy identifying information as quickly as is feasible. </a:t>
            </a:r>
          </a:p>
          <a:p>
            <a:r>
              <a:rPr lang="en-US" dirty="0" smtClean="0"/>
              <a:t>Have all research personnel who have contact with the research information or identities sign pledges of confidentiality.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privacy</a:t>
            </a:r>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 Because of the in-depth nature of many qualitative studies, there may be an invasion of privacy </a:t>
            </a:r>
          </a:p>
          <a:p>
            <a:r>
              <a:rPr lang="en-US" dirty="0" smtClean="0"/>
              <a:t>Because the number of respondents is small and because rich descriptive information is typically obtained, it may be difficult to protect the identities of the participants adequately</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privacy</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Informed consent means that subjects:</a:t>
            </a:r>
          </a:p>
          <a:p>
            <a:pPr lvl="1"/>
            <a:r>
              <a:rPr lang="en-US" dirty="0" smtClean="0"/>
              <a:t> have adequate information regarding the research</a:t>
            </a:r>
          </a:p>
          <a:p>
            <a:pPr lvl="1"/>
            <a:r>
              <a:rPr lang="en-US" dirty="0" smtClean="0"/>
              <a:t> are capable of comprehending the information </a:t>
            </a:r>
          </a:p>
          <a:p>
            <a:pPr lvl="1"/>
            <a:r>
              <a:rPr lang="en-US" dirty="0" smtClean="0"/>
              <a:t>have the power of free choice, enabling them to voluntarily consent to or decline participation in the research</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INFORMED CONSENT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Sampling. The process of selecting a number of individuals for a study in such a way that the individuals selected represent the large group from which they were selected is the population. The purpose of sampling is to secure a representative group which will enable the researcher to gain information about a population.</a:t>
            </a:r>
          </a:p>
          <a:p>
            <a:r>
              <a:rPr lang="en-US" dirty="0" smtClean="0"/>
              <a:t>Variable. Is a measurable characteristic that assumes different values among the subjects. Some variables are attributes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terms</a:t>
            </a:r>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r>
              <a:rPr lang="en-US" b="1" dirty="0" smtClean="0"/>
              <a:t>Fully informed consent involves the disclosure of the following pieces of information to subjects:</a:t>
            </a:r>
          </a:p>
          <a:p>
            <a:pPr lvl="0">
              <a:buNone/>
            </a:pPr>
            <a:r>
              <a:rPr lang="en-US" b="1" i="1" dirty="0" smtClean="0"/>
              <a:t>1. Subject status:</a:t>
            </a:r>
          </a:p>
          <a:p>
            <a:pPr lvl="0"/>
            <a:r>
              <a:rPr lang="en-US" i="1" dirty="0" smtClean="0"/>
              <a:t> </a:t>
            </a:r>
            <a:r>
              <a:rPr lang="en-US" dirty="0" smtClean="0"/>
              <a:t>Prospective subjects should be informed that any data they provide will be used in a scientific study</a:t>
            </a:r>
          </a:p>
          <a:p>
            <a:pPr lvl="0"/>
            <a:r>
              <a:rPr lang="en-US" dirty="0" smtClean="0"/>
              <a:t> Patients should be told which health care activities are routine and which are implemented specifically for the purposes of the research</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Content of consent</a:t>
            </a:r>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Study purpose</a:t>
            </a:r>
          </a:p>
          <a:p>
            <a:pPr lvl="0"/>
            <a:r>
              <a:rPr lang="en-US" dirty="0" smtClean="0"/>
              <a:t>The overall purpose of conducting the research should be stated, preferably in lay rather than technical terms</a:t>
            </a:r>
          </a:p>
          <a:p>
            <a:pPr lvl="0"/>
            <a:r>
              <a:rPr lang="en-US" dirty="0" smtClean="0"/>
              <a:t> The use to which the research information will be put should also be described. </a:t>
            </a:r>
          </a:p>
          <a:p>
            <a:pPr lvl="0">
              <a:buNone/>
            </a:pPr>
            <a:r>
              <a:rPr lang="en-US" i="1" dirty="0" smtClean="0"/>
              <a:t>3. </a:t>
            </a:r>
            <a:r>
              <a:rPr lang="en-US" b="1" i="1" dirty="0" smtClean="0"/>
              <a:t>Type of data </a:t>
            </a:r>
          </a:p>
          <a:p>
            <a:r>
              <a:rPr lang="en-US" dirty="0" smtClean="0"/>
              <a:t>Prospective subjects should be told the type of data that will be collected from them during the course of the study. </a:t>
            </a:r>
          </a:p>
          <a:p>
            <a:pPr lvl="0"/>
            <a:r>
              <a:rPr lang="en-US" dirty="0" smtClean="0"/>
              <a:t>whom the subjects could contact in the event of  further questions, comments, or complain relating to the research.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None/>
            </a:pPr>
            <a:r>
              <a:rPr lang="en-US" b="1" i="1" dirty="0" smtClean="0"/>
              <a:t>4. Nature of the commitment</a:t>
            </a:r>
          </a:p>
          <a:p>
            <a:r>
              <a:rPr lang="en-US" dirty="0" smtClean="0"/>
              <a:t>Information regarding the duration of the study should be provided together with an estimated time commitment at each point of contact</a:t>
            </a:r>
          </a:p>
          <a:p>
            <a:pPr>
              <a:buNone/>
            </a:pPr>
            <a:r>
              <a:rPr lang="en-US" b="1" i="1" dirty="0" smtClean="0"/>
              <a:t>5. Sponsorship</a:t>
            </a:r>
          </a:p>
          <a:p>
            <a:r>
              <a:rPr lang="en-US" b="1" i="1" dirty="0" smtClean="0"/>
              <a:t> </a:t>
            </a:r>
            <a:r>
              <a:rPr lang="en-US" dirty="0" smtClean="0"/>
              <a:t>Information on who is sponsoring or funding the study should be mentioned</a:t>
            </a:r>
          </a:p>
          <a:p>
            <a:r>
              <a:rPr lang="en-US" dirty="0" smtClean="0"/>
              <a:t> if the research is a course or degree requirement, this information should be shared.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6. Subject selection</a:t>
            </a:r>
          </a:p>
          <a:p>
            <a:r>
              <a:rPr lang="en-US" i="1" dirty="0" smtClean="0"/>
              <a:t> </a:t>
            </a:r>
            <a:r>
              <a:rPr lang="en-US" dirty="0" smtClean="0"/>
              <a:t>The researcher should explain how the prospective subjects came to be selected for recruitment into the study</a:t>
            </a:r>
          </a:p>
          <a:p>
            <a:r>
              <a:rPr lang="en-US" dirty="0" smtClean="0"/>
              <a:t> the explanation may also indicate how many subjects will be involved in the study. </a:t>
            </a:r>
          </a:p>
          <a:p>
            <a:pPr lvl="0">
              <a:buNone/>
            </a:pPr>
            <a:r>
              <a:rPr lang="en-US" i="1" dirty="0" smtClean="0"/>
              <a:t>7. </a:t>
            </a:r>
            <a:r>
              <a:rPr lang="en-US" b="1" i="1" dirty="0" smtClean="0"/>
              <a:t>Procedures</a:t>
            </a:r>
          </a:p>
          <a:p>
            <a:r>
              <a:rPr lang="en-US" b="1" i="1" dirty="0" smtClean="0"/>
              <a:t> </a:t>
            </a:r>
            <a:r>
              <a:rPr lang="en-US" dirty="0" smtClean="0"/>
              <a:t>Prospective subjects should be given a description of the procedures that will be used to collect the data and of the procedures involved in any special or experimental treatment.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lvl="0">
              <a:buNone/>
            </a:pPr>
            <a:r>
              <a:rPr lang="en-US" b="1" i="1" dirty="0" smtClean="0"/>
              <a:t>8. Potential risks or costs</a:t>
            </a:r>
          </a:p>
          <a:p>
            <a:r>
              <a:rPr lang="en-US" i="1" dirty="0" smtClean="0"/>
              <a:t> Discuss any </a:t>
            </a:r>
            <a:r>
              <a:rPr lang="en-US" b="1" dirty="0" smtClean="0"/>
              <a:t>foreseeable and unforeseeable risks  psychological and physical</a:t>
            </a:r>
          </a:p>
          <a:p>
            <a:pPr lvl="0">
              <a:buNone/>
            </a:pPr>
            <a:r>
              <a:rPr lang="en-US" dirty="0" smtClean="0"/>
              <a:t>If injury or damage is possible, treatments that will he made available to subjects should be described</a:t>
            </a:r>
          </a:p>
          <a:p>
            <a:pPr lvl="0">
              <a:buNone/>
            </a:pPr>
            <a:r>
              <a:rPr lang="en-US" b="1" i="1" dirty="0" smtClean="0"/>
              <a:t>9. Potential benefits. </a:t>
            </a:r>
          </a:p>
          <a:p>
            <a:r>
              <a:rPr lang="en-US" dirty="0" smtClean="0"/>
              <a:t>Specific benefits to subjects, if any should be described together with information on possible benefits to others</a:t>
            </a:r>
          </a:p>
          <a:p>
            <a:r>
              <a:rPr lang="en-US" dirty="0" smtClean="0"/>
              <a:t>If subject stipends are to be paid they should be discussed. </a:t>
            </a:r>
          </a:p>
          <a:p>
            <a:pPr lvl="0">
              <a:buNone/>
            </a:pPr>
            <a:r>
              <a:rPr lang="en-US" b="1" i="1" dirty="0" smtClean="0"/>
              <a:t>10. Confidentiality pledge</a:t>
            </a:r>
          </a:p>
          <a:p>
            <a:r>
              <a:rPr lang="en-US" i="1" dirty="0" smtClean="0"/>
              <a:t> </a:t>
            </a:r>
            <a:r>
              <a:rPr lang="en-US" dirty="0" smtClean="0"/>
              <a:t>Prospective subjects should be assured that their privacy will at all times be protected. </a:t>
            </a:r>
          </a:p>
          <a:p>
            <a:pPr>
              <a:buNone/>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Reliability and validity are measures that show instruments or tools used to collect data in a research are accurate.</a:t>
            </a:r>
          </a:p>
          <a:p>
            <a:pPr>
              <a:buFont typeface="Wingdings" pitchFamily="2" charset="2"/>
              <a:buChar char="Ø"/>
            </a:pPr>
            <a:r>
              <a:rPr lang="en-US" sz="3200" dirty="0" smtClean="0"/>
              <a:t>Reliability </a:t>
            </a:r>
          </a:p>
          <a:p>
            <a:pPr>
              <a:buFont typeface="Wingdings" pitchFamily="2" charset="2"/>
              <a:buChar char="ü"/>
            </a:pPr>
            <a:r>
              <a:rPr lang="en-US" sz="3200" dirty="0" smtClean="0"/>
              <a:t>Is a measure of the degree to which a research instrument yields consistent results or data after repeated trials.</a:t>
            </a:r>
          </a:p>
          <a:p>
            <a:pPr>
              <a:buFont typeface="Wingdings" pitchFamily="2" charset="2"/>
              <a:buChar char="ü"/>
            </a:pPr>
            <a:r>
              <a:rPr lang="en-US" sz="3200" dirty="0" smtClean="0"/>
              <a:t>Is influenced by random error which is the deviation from a true measurement due to factors that have not effectively been addressed by the researcher.</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Reliability and validity in research</a:t>
            </a:r>
            <a:endParaRPr lang="en-US" dirty="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lvl="0">
              <a:buNone/>
            </a:pPr>
            <a:r>
              <a:rPr lang="en-US" b="1" i="1" dirty="0" smtClean="0"/>
              <a:t>11 .Voluntary consent</a:t>
            </a:r>
          </a:p>
          <a:p>
            <a:r>
              <a:rPr lang="en-US" b="1" dirty="0" smtClean="0"/>
              <a:t> </a:t>
            </a:r>
            <a:r>
              <a:rPr lang="en-US" dirty="0" smtClean="0"/>
              <a:t>The researcher should clearly indicate that participation is strictly voluntary and that failure to comply will not result in any penalties or loss of benefits. </a:t>
            </a:r>
          </a:p>
          <a:p>
            <a:pPr lvl="0">
              <a:buNone/>
            </a:pPr>
            <a:r>
              <a:rPr lang="en-US" b="1" i="1" dirty="0" smtClean="0"/>
              <a:t>12. Right to withdraw</a:t>
            </a:r>
          </a:p>
          <a:p>
            <a:r>
              <a:rPr lang="en-US" dirty="0" smtClean="0"/>
              <a:t>Should be informed that even after consenting to cooperate they will have the right to withdraw from the study and refuse to provide any specific piece of formation</a:t>
            </a:r>
          </a:p>
          <a:p>
            <a:r>
              <a:rPr lang="en-US" dirty="0" smtClean="0"/>
              <a:t>Additionally, researchers may  in some cases, need to provide subject with a description of circumstances under which the researcher will terminate their participation or the overall study. </a:t>
            </a:r>
          </a:p>
          <a:p>
            <a:endParaRPr lang="en-US"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lvl="0">
              <a:buNone/>
            </a:pPr>
            <a:r>
              <a:rPr lang="en-US" b="1" i="1" dirty="0" smtClean="0"/>
              <a:t>13.Alternatives</a:t>
            </a:r>
          </a:p>
          <a:p>
            <a:r>
              <a:rPr lang="en-US" b="1" i="1" dirty="0" smtClean="0"/>
              <a:t> </a:t>
            </a:r>
            <a:r>
              <a:rPr lang="en-US" dirty="0" smtClean="0"/>
              <a:t>If appropriate, the researcher should provide information regarding alternative procedures or treatments, if that might be advantageous to subjects</a:t>
            </a:r>
          </a:p>
          <a:p>
            <a:r>
              <a:rPr lang="en-US" dirty="0" smtClean="0"/>
              <a:t>The researcher should provide information on whom the subjects could contact in the event of  further questions, comments, or complain relating to the research.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839200" cy="5224272"/>
          </a:xfrm>
        </p:spPr>
        <p:txBody>
          <a:bodyPr/>
          <a:lstStyle/>
          <a:p>
            <a:r>
              <a:rPr lang="en-US" dirty="0" smtClean="0"/>
              <a:t>The information just described is normally presented to prospective subjects orally while they are being recruited to participate in a study</a:t>
            </a:r>
          </a:p>
          <a:p>
            <a:r>
              <a:rPr lang="en-US" dirty="0" smtClean="0"/>
              <a:t>researchers often present this information to prospective subjects in writing as well</a:t>
            </a:r>
          </a:p>
          <a:p>
            <a:r>
              <a:rPr lang="en-US" dirty="0" smtClean="0"/>
              <a:t>However, a written form should not take the place of an oral explanation of critical information about the study (unless the study does not involve face-to-face contact with subjects)</a:t>
            </a:r>
          </a:p>
          <a:p>
            <a:pPr>
              <a:buNone/>
            </a:pPr>
            <a:endParaRPr lang="en-US" dirty="0"/>
          </a:p>
        </p:txBody>
      </p:sp>
      <p:sp>
        <p:nvSpPr>
          <p:cNvPr id="3" name="Title 2"/>
          <p:cNvSpPr>
            <a:spLocks noGrp="1"/>
          </p:cNvSpPr>
          <p:nvPr>
            <p:ph type="title"/>
          </p:nvPr>
        </p:nvSpPr>
        <p:spPr>
          <a:xfrm>
            <a:off x="152400" y="274638"/>
            <a:ext cx="8839200" cy="1143000"/>
          </a:xfrm>
        </p:spPr>
        <p:txBody>
          <a:bodyPr>
            <a:normAutofit fontScale="90000"/>
          </a:bodyPr>
          <a:lstStyle/>
          <a:p>
            <a:r>
              <a:rPr lang="en-US" sz="4000" dirty="0" smtClean="0"/>
              <a:t>COMPREHENSION OF INFORMED </a:t>
            </a:r>
            <a:r>
              <a:rPr lang="en-US" dirty="0" smtClean="0"/>
              <a:t>CONSENT</a:t>
            </a:r>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lstStyle/>
          <a:p>
            <a:r>
              <a:rPr lang="en-US" dirty="0" smtClean="0"/>
              <a:t>Oral presentations provide opportunities for greater elaboration and for subject questioning</a:t>
            </a:r>
          </a:p>
          <a:p>
            <a:r>
              <a:rPr lang="en-US" dirty="0" smtClean="0"/>
              <a:t> Because informed consent is based on a persons evaluation of the potential costs and benefits of participation, it important that the critical information not only be communicated but also understood. </a:t>
            </a:r>
          </a:p>
          <a:p>
            <a:pPr>
              <a:buNone/>
            </a:pPr>
            <a:endParaRPr lang="en-US" dirty="0"/>
          </a:p>
        </p:txBody>
      </p:sp>
      <p:sp>
        <p:nvSpPr>
          <p:cNvPr id="3" name="Title 2"/>
          <p:cNvSpPr>
            <a:spLocks noGrp="1"/>
          </p:cNvSpPr>
          <p:nvPr>
            <p:ph type="title"/>
          </p:nvPr>
        </p:nvSpPr>
        <p:spPr>
          <a:xfrm>
            <a:off x="152400" y="152400"/>
            <a:ext cx="8839200" cy="1066800"/>
          </a:xfrm>
        </p:spPr>
        <p:txBody>
          <a:bodyPr>
            <a:noAutofit/>
          </a:bodyPr>
          <a:lstStyle/>
          <a:p>
            <a:r>
              <a:rPr lang="en-US" sz="3600" dirty="0" smtClean="0"/>
              <a:t>THE CONTENT OF INFORMED CONSENT</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Problem identification. It is a process of generating a well articulated statement or question of a problem under study. It produces a problem statement that is logical with structure, sequence, substance and rationale</a:t>
            </a:r>
          </a:p>
          <a:p>
            <a:r>
              <a:rPr lang="en-US" dirty="0" smtClean="0"/>
              <a:t>Hypothesis. It is a tentative, testable statement of the relationship between two or more variables. An informed/learned guess that indicates what expectations from the study.</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 terms</a:t>
            </a:r>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Researchers preparing statements for prospective subjects should be careful to use simple language, avoiding jargon and technical terms whenever possible </a:t>
            </a:r>
          </a:p>
          <a:p>
            <a:r>
              <a:rPr lang="en-US" dirty="0" smtClean="0"/>
              <a:t>Subjects may be tested for their comprehension of the informed consent material before ruling them eligible for participation.</a:t>
            </a:r>
          </a:p>
          <a:p>
            <a:endParaRPr lang="en-US" dirty="0"/>
          </a:p>
        </p:txBody>
      </p:sp>
      <p:sp>
        <p:nvSpPr>
          <p:cNvPr id="3" name="Title 2"/>
          <p:cNvSpPr>
            <a:spLocks noGrp="1"/>
          </p:cNvSpPr>
          <p:nvPr>
            <p:ph type="title"/>
          </p:nvPr>
        </p:nvSpPr>
        <p:spPr>
          <a:xfrm>
            <a:off x="457200" y="2286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fontScale="25000" lnSpcReduction="20000"/>
          </a:bodyPr>
          <a:lstStyle/>
          <a:p>
            <a:r>
              <a:rPr lang="en-US" sz="11200" dirty="0" smtClean="0"/>
              <a:t>In most cases, researchers should document the informed consent process by having subjects sign a </a:t>
            </a:r>
            <a:r>
              <a:rPr lang="en-US" sz="11200" i="1" dirty="0" smtClean="0"/>
              <a:t>consent form.</a:t>
            </a:r>
          </a:p>
          <a:p>
            <a:r>
              <a:rPr lang="en-US" sz="11200" dirty="0" smtClean="0"/>
              <a:t>written consent required, except under the following circumstances: </a:t>
            </a:r>
          </a:p>
          <a:p>
            <a:pPr lvl="1"/>
            <a:r>
              <a:rPr lang="en-US" sz="11200" dirty="0" smtClean="0"/>
              <a:t>subjects agree that documentation can be foregone in the interest of protecting their privacy</a:t>
            </a:r>
          </a:p>
          <a:p>
            <a:pPr lvl="1"/>
            <a:r>
              <a:rPr lang="en-US" sz="11200" dirty="0" smtClean="0"/>
              <a:t>when the study involves minimal risk and involves no procedures for which written consent would normally be needed</a:t>
            </a:r>
          </a:p>
          <a:p>
            <a:endParaRPr lang="en-US" dirty="0"/>
          </a:p>
        </p:txBody>
      </p:sp>
      <p:sp>
        <p:nvSpPr>
          <p:cNvPr id="3" name="Title 2"/>
          <p:cNvSpPr>
            <a:spLocks noGrp="1"/>
          </p:cNvSpPr>
          <p:nvPr>
            <p:ph type="title"/>
          </p:nvPr>
        </p:nvSpPr>
        <p:spPr>
          <a:xfrm>
            <a:off x="152400" y="152400"/>
            <a:ext cx="8839200" cy="1066800"/>
          </a:xfrm>
        </p:spPr>
        <p:txBody>
          <a:bodyPr>
            <a:normAutofit fontScale="90000"/>
          </a:bodyPr>
          <a:lstStyle/>
          <a:p>
            <a:r>
              <a:rPr lang="en-US" dirty="0" smtClean="0"/>
              <a:t>DOCUMENTATION OF INFORMED CONSENT</a:t>
            </a: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dirty="0" smtClean="0"/>
              <a:t>The consent form should contain all the information essential to informed consent</a:t>
            </a:r>
          </a:p>
          <a:p>
            <a:r>
              <a:rPr lang="en-US" dirty="0" smtClean="0"/>
              <a:t>The prospective subject should have ample time to review the written document before signing it</a:t>
            </a:r>
          </a:p>
          <a:p>
            <a:r>
              <a:rPr lang="en-US" dirty="0" smtClean="0"/>
              <a:t>The document should also be signed by the researcher, and a copy should be retained by both parties.</a:t>
            </a:r>
            <a:r>
              <a:rPr lang="en-US" sz="2800" dirty="0" smtClean="0"/>
              <a:t> </a:t>
            </a:r>
          </a:p>
          <a:p>
            <a:r>
              <a:rPr lang="en-US" sz="2800" dirty="0" smtClean="0"/>
              <a:t>If the informed consent information is lengthy, there is the option of presenting the full information orally and then summarizing essential information in a </a:t>
            </a:r>
            <a:r>
              <a:rPr lang="en-US" sz="2800" i="1" dirty="0" smtClean="0"/>
              <a:t>short form</a:t>
            </a:r>
          </a:p>
          <a:p>
            <a:r>
              <a:rPr lang="en-US" sz="2800" dirty="0" smtClean="0"/>
              <a:t>However, if a short form is used, the oral presentation must be witnessed by a third party, and the signature of the witness must appear on the short consent form</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The signature of a third-party witness is also advisable in studies involving more than minimal risk, even when a long and comprehensive consent form is used. </a:t>
            </a:r>
          </a:p>
          <a:p>
            <a:r>
              <a:rPr lang="en-US" dirty="0" smtClean="0"/>
              <a:t>The rights of special vulnerable groups may need to be protected through additional procedures and heightened sensitivity on the part of the researcher</a:t>
            </a:r>
          </a:p>
          <a:p>
            <a:r>
              <a:rPr lang="en-US" b="1" i="1" dirty="0" smtClean="0"/>
              <a:t>Vulnerable subjects </a:t>
            </a:r>
            <a:r>
              <a:rPr lang="en-US" dirty="0" smtClean="0"/>
              <a:t>may be incapable of giving fully informed consent (e.g., mentally retarded people) or may be at high risk of unintended side effects because of their circumstances (e.g., pregnant women)</a:t>
            </a:r>
          </a:p>
          <a:p>
            <a:endParaRPr lang="en-US" dirty="0" smtClean="0"/>
          </a:p>
          <a:p>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Researchers interested in studying high-risk groups should become acquainted with laws and guidelines governing informed consent risk/benefit assessments, and acceptable procedures for research involving the group of interest</a:t>
            </a:r>
          </a:p>
          <a:p>
            <a:r>
              <a:rPr lang="en-US" dirty="0" smtClean="0"/>
              <a:t>In general, research with vulnerable groups should be undertaken only when the researcher has determined that the risk/benefit ratio is low or when there is no alternative (e.g. studies of childhood development require child subjects). </a:t>
            </a:r>
          </a:p>
          <a:p>
            <a:endParaRPr lang="en-US"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2400" dirty="0" smtClean="0"/>
              <a:t>Among the groups that nurse researchers should consider as being especially vulnerable are the following: </a:t>
            </a:r>
          </a:p>
          <a:p>
            <a:pPr marL="514350" lvl="0" indent="-514350">
              <a:buAutoNum type="arabicPeriod"/>
            </a:pPr>
            <a:r>
              <a:rPr lang="en-US" sz="2400" b="1" i="1" dirty="0" smtClean="0"/>
              <a:t>Children</a:t>
            </a:r>
          </a:p>
          <a:p>
            <a:pPr marL="514350" indent="-514350"/>
            <a:r>
              <a:rPr lang="en-US" sz="2400" dirty="0" smtClean="0"/>
              <a:t>Legally and ethically, children do not have the competence to give their informed consent</a:t>
            </a:r>
          </a:p>
          <a:p>
            <a:pPr marL="514350" indent="-514350"/>
            <a:r>
              <a:rPr lang="en-US" sz="2400" dirty="0" smtClean="0"/>
              <a:t> Generally, the informed consent of children’s parents or legal guardians should be obtained</a:t>
            </a:r>
          </a:p>
          <a:p>
            <a:pPr marL="514350" indent="-514350"/>
            <a:r>
              <a:rPr lang="en-US" sz="2400" dirty="0" smtClean="0"/>
              <a:t> If the child is developmentally mature enough to understand the basic information involved in informed consent (e.g.. a 13-year-old) </a:t>
            </a:r>
          </a:p>
          <a:p>
            <a:pPr marL="514350" indent="-514350"/>
            <a:r>
              <a:rPr lang="en-US" sz="2400" dirty="0" smtClean="0"/>
              <a:t>It is advisable to obtain written consent from the child as well as evidence of respect for the child’s right to self-determination</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None/>
            </a:pPr>
            <a:r>
              <a:rPr lang="en-US" b="1" i="1" dirty="0" smtClean="0"/>
              <a:t>2. Mentally or emotionally  disabled people</a:t>
            </a:r>
          </a:p>
          <a:p>
            <a:r>
              <a:rPr lang="en-US" i="1" dirty="0" smtClean="0"/>
              <a:t> </a:t>
            </a:r>
            <a:r>
              <a:rPr lang="en-US" dirty="0" smtClean="0"/>
              <a:t>Individuals whose disability makes it impossible for them to weigh the risks and benefits of participation and make an informed decision </a:t>
            </a:r>
            <a:r>
              <a:rPr lang="en-US" i="1" dirty="0" smtClean="0"/>
              <a:t>(</a:t>
            </a:r>
            <a:r>
              <a:rPr lang="en-US" dirty="0" smtClean="0"/>
              <a:t>e.g., people affected by mental retardation, senility, mental illness, unconsciousness) also cannot legally or ethically be expected to provide informed consent</a:t>
            </a:r>
          </a:p>
          <a:p>
            <a:r>
              <a:rPr lang="en-US" dirty="0" smtClean="0"/>
              <a:t> In such cases, the researcher should obtain the written consent of each person’s legal guardian. </a:t>
            </a:r>
          </a:p>
          <a:p>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Cont’d consent</a:t>
            </a:r>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r>
              <a:rPr lang="en-US" dirty="0" smtClean="0"/>
              <a:t>However, the researcher should be sensitive to the fact that the legal guardian may not necessarily have the person’s best interests in mind</a:t>
            </a:r>
          </a:p>
          <a:p>
            <a:pPr lvl="0"/>
            <a:r>
              <a:rPr lang="en-US" dirty="0" smtClean="0"/>
              <a:t>In such cases, informed consent should also be obtained from a person whose primary interest is the person’s well fare</a:t>
            </a:r>
          </a:p>
          <a:p>
            <a:pPr lvl="0"/>
            <a:r>
              <a:rPr lang="en-US" dirty="0" smtClean="0"/>
              <a:t>As in the case of children, informed consent from prospective subjects themselves should be sought to the extent possible in addition to consent from the guardian</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3. Physically disabled people</a:t>
            </a:r>
            <a:r>
              <a:rPr lang="en-US" i="1" dirty="0" smtClean="0"/>
              <a:t>.</a:t>
            </a:r>
          </a:p>
          <a:p>
            <a:r>
              <a:rPr lang="en-US" dirty="0" smtClean="0"/>
              <a:t>For certain physical disabilities, special procedures for obtaining consent may be required</a:t>
            </a:r>
          </a:p>
          <a:p>
            <a:r>
              <a:rPr lang="en-US" dirty="0" smtClean="0"/>
              <a:t> For example, with deaf subjects, the entire consent process may need to be in writing</a:t>
            </a:r>
          </a:p>
          <a:p>
            <a:r>
              <a:rPr lang="en-US" dirty="0" smtClean="0"/>
              <a:t> For people who have a physical impairment preventing them from writing or for subjects who cannot read and write</a:t>
            </a:r>
          </a:p>
          <a:p>
            <a:r>
              <a:rPr lang="en-US" dirty="0" smtClean="0"/>
              <a:t> alternative procedures for documenting informed consent (such as audio- taping or videotaping the consent proceedings) should he used.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a:bodyPr>
          <a:lstStyle/>
          <a:p>
            <a:pPr lvl="0">
              <a:buNone/>
            </a:pPr>
            <a:r>
              <a:rPr lang="en-US" b="1" i="1" dirty="0" smtClean="0"/>
              <a:t>4. Institutionalized people.</a:t>
            </a:r>
          </a:p>
          <a:p>
            <a:r>
              <a:rPr lang="en-US" dirty="0" smtClean="0"/>
              <a:t>Nurses often conduct studies using hospitalized or institutionalized people as subjects</a:t>
            </a:r>
          </a:p>
          <a:p>
            <a:r>
              <a:rPr lang="en-US" dirty="0" smtClean="0"/>
              <a:t>Special care may be required in recruiting such subjects because they often depend on health care personnel and may feel pressured into participating or may feel that their treatment would be jeopardized by their failure to cooperate</a:t>
            </a:r>
          </a:p>
          <a:p>
            <a:r>
              <a:rPr lang="en-US" dirty="0" smtClean="0"/>
              <a:t>Inmates of prisons and other correctional facilities, who have lost their autonomy in many spheres of activity, may similarly feel constrained in their ability to give free consent</a:t>
            </a:r>
          </a:p>
          <a:p>
            <a:r>
              <a:rPr lang="en-US" dirty="0" smtClean="0"/>
              <a:t>Researchers studying institutionalized groups need to emphasize the voluntary nature of participation. </a:t>
            </a:r>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terms</a:t>
            </a:r>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5.Pregnant women</a:t>
            </a:r>
          </a:p>
          <a:p>
            <a:r>
              <a:rPr lang="en-US" dirty="0" smtClean="0"/>
              <a:t>There is need to safeguard both the pregnant woman, who may be at heightened physical and psychological risk, and thus, who cannot give informed consent. </a:t>
            </a:r>
          </a:p>
          <a:p>
            <a:r>
              <a:rPr lang="en-US" dirty="0" smtClean="0"/>
              <a:t>The regulations stipulate that a pregnant woman cannot be involved in a study unless purpose of the research is to meet the health needs of the pregnant woman and risks to her and the fetus are minimized or there is only a minimal risk to the fetus.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5334000"/>
          </a:xfrm>
        </p:spPr>
        <p:txBody>
          <a:bodyPr/>
          <a:lstStyle/>
          <a:p>
            <a:r>
              <a:rPr lang="en-US" dirty="0" smtClean="0"/>
              <a:t>The researcher should:</a:t>
            </a:r>
          </a:p>
          <a:p>
            <a:pPr>
              <a:buFont typeface="Wingdings" pitchFamily="2" charset="2"/>
              <a:buChar char="ü"/>
            </a:pPr>
            <a:r>
              <a:rPr lang="en-US" dirty="0" smtClean="0"/>
              <a:t>Ensure subjects are well protected as they plan to undertake the study</a:t>
            </a:r>
          </a:p>
          <a:p>
            <a:r>
              <a:rPr lang="en-US" dirty="0" smtClean="0"/>
              <a:t>Undertake a self- evaluation of the procedures to determine if they meet ethical requirements</a:t>
            </a:r>
          </a:p>
          <a:p>
            <a:r>
              <a:rPr lang="en-US" dirty="0" smtClean="0"/>
              <a:t>Seek an outside opinion regarding the ethical dimensions of a study before it is underway</a:t>
            </a:r>
          </a:p>
          <a:p>
            <a:r>
              <a:rPr lang="en-US" dirty="0" smtClean="0"/>
              <a:t>Advisers  include faculty members, the clergy, representatives from the group that would be asked to participate in the research, or advocates for that group. </a:t>
            </a:r>
          </a:p>
          <a:p>
            <a:pPr>
              <a:buFont typeface="Wingdings" pitchFamily="2" charset="2"/>
              <a:buChar char="ü"/>
            </a:pPr>
            <a:endParaRPr lang="en-US" dirty="0" smtClean="0"/>
          </a:p>
          <a:p>
            <a:endParaRPr lang="en-US" dirty="0"/>
          </a:p>
        </p:txBody>
      </p:sp>
      <p:sp>
        <p:nvSpPr>
          <p:cNvPr id="3" name="Title 2"/>
          <p:cNvSpPr>
            <a:spLocks noGrp="1"/>
          </p:cNvSpPr>
          <p:nvPr>
            <p:ph type="title"/>
          </p:nvPr>
        </p:nvSpPr>
        <p:spPr>
          <a:xfrm>
            <a:off x="228600" y="152400"/>
            <a:ext cx="8686800" cy="990600"/>
          </a:xfrm>
        </p:spPr>
        <p:txBody>
          <a:bodyPr>
            <a:normAutofit fontScale="90000"/>
          </a:bodyPr>
          <a:lstStyle/>
          <a:p>
            <a:r>
              <a:rPr lang="en-US" dirty="0" smtClean="0"/>
              <a:t/>
            </a:r>
            <a:br>
              <a:rPr lang="en-US" dirty="0" smtClean="0"/>
            </a:br>
            <a:r>
              <a:rPr lang="en-US" dirty="0" smtClean="0"/>
              <a:t>suggestions for addressing the ethical aspects of a study. </a:t>
            </a:r>
            <a:br>
              <a:rPr lang="en-US" dirty="0" smtClean="0"/>
            </a:br>
            <a:endParaRPr 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r>
              <a:rPr lang="en-US" dirty="0" smtClean="0"/>
              <a:t>If the research is being conducted within an institution (or if clients are being referred by an institution), it is important to find out early what the institution’s requirements are regarding ethical issues</a:t>
            </a:r>
          </a:p>
          <a:p>
            <a:r>
              <a:rPr lang="en-US" dirty="0" smtClean="0"/>
              <a:t> Many clinical agencies have specific protocols and forms for submitting human subjects’ protection information</a:t>
            </a:r>
          </a:p>
          <a:p>
            <a:r>
              <a:rPr lang="en-US" dirty="0" smtClean="0"/>
              <a:t>Because nursing students are often under fairly stringent time constraints to complete research projects, they should consult with the nurse researcher or nursing administration personnel at the agency as quickly as possible to determine the appropriate procedures to follow the schedule of human subjects committee meetings, and the anticipated date for receiving information regarding the committee’s decision. </a:t>
            </a:r>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suggestions</a:t>
            </a:r>
            <a:endParaRPr 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ü"/>
            </a:pPr>
            <a:r>
              <a:rPr lang="en-US" sz="3200" dirty="0" smtClean="0"/>
              <a:t>Errors may arise from inaccurate coding, ambiguous instructions to the subjects, interviewer’s fatigue, interviewee’s fatigue, interviewer’s bias etc.</a:t>
            </a:r>
          </a:p>
          <a:p>
            <a:pPr>
              <a:buFont typeface="Wingdings" pitchFamily="2" charset="2"/>
              <a:buChar char="ü"/>
            </a:pPr>
            <a:r>
              <a:rPr lang="en-US" sz="3200" dirty="0" smtClean="0"/>
              <a:t>Random errors always exist regardless of the procedures used in the study.</a:t>
            </a:r>
          </a:p>
          <a:p>
            <a:pPr>
              <a:buFont typeface="Wingdings" pitchFamily="2" charset="2"/>
              <a:buChar char="ü"/>
            </a:pPr>
            <a:r>
              <a:rPr lang="en-US" sz="3200" dirty="0" smtClean="0"/>
              <a:t>Reliability of data is a very important aspect of a research study and should be addressed early in the research process and reported in the final document.</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Reliability cont’d</a:t>
            </a:r>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lstStyle/>
          <a:p>
            <a:pPr>
              <a:buFont typeface="Wingdings" pitchFamily="2" charset="2"/>
              <a:buChar char="ü"/>
            </a:pPr>
            <a:r>
              <a:rPr lang="en-US" dirty="0" smtClean="0"/>
              <a:t>Is the accuracy and meaningfulness of inferences which are based on the research results</a:t>
            </a:r>
          </a:p>
          <a:p>
            <a:pPr>
              <a:buFont typeface="Wingdings" pitchFamily="2" charset="2"/>
              <a:buChar char="ü"/>
            </a:pPr>
            <a:r>
              <a:rPr lang="en-US" dirty="0" smtClean="0"/>
              <a:t>Is the degree to which results obtained from analysis of the data actually represent the phenomenon under the study</a:t>
            </a:r>
          </a:p>
          <a:p>
            <a:pPr>
              <a:buFont typeface="Wingdings" pitchFamily="2" charset="2"/>
              <a:buChar char="ü"/>
            </a:pPr>
            <a:r>
              <a:rPr lang="en-US" dirty="0" smtClean="0"/>
              <a:t>It has to do with how accurately the data obtained in the represents the variables in the study.</a:t>
            </a:r>
          </a:p>
          <a:p>
            <a:pPr>
              <a:buFont typeface="Wingdings" pitchFamily="2" charset="2"/>
              <a:buChar char="ü"/>
            </a:pPr>
            <a:r>
              <a:rPr lang="en-US" dirty="0" smtClean="0"/>
              <a:t>Where such data is a true reflection of the variables, then the inferences based on such data is accurate and meaningful.</a:t>
            </a:r>
          </a:p>
          <a:p>
            <a:pPr>
              <a:buFont typeface="Wingdings" pitchFamily="2" charset="2"/>
              <a:buChar char="ü"/>
            </a:pPr>
            <a:r>
              <a:rPr lang="en-US" dirty="0" smtClean="0"/>
              <a:t>It is largely determined by the presence of systematic error which is non-random in data.</a:t>
            </a:r>
          </a:p>
          <a:p>
            <a:pPr>
              <a:buFont typeface="Wingdings" pitchFamily="2" charset="2"/>
              <a:buChar char="ü"/>
            </a:pPr>
            <a:r>
              <a:rPr lang="en-US" dirty="0" smtClean="0"/>
              <a:t>Systematic error has a consistent boosting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pPr>
              <a:buFont typeface="Wingdings" pitchFamily="2" charset="2"/>
              <a:buChar char="Ø"/>
            </a:pPr>
            <a:r>
              <a:rPr lang="en-US" dirty="0" smtClean="0"/>
              <a:t>Validity </a:t>
            </a:r>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v"/>
            </a:pPr>
            <a:r>
              <a:rPr lang="en-US" sz="2800" dirty="0" smtClean="0"/>
              <a:t>Planning for Analysis </a:t>
            </a:r>
          </a:p>
          <a:p>
            <a:pPr>
              <a:buFont typeface="Arial" pitchFamily="34" charset="0"/>
              <a:buChar char="•"/>
            </a:pPr>
            <a:r>
              <a:rPr lang="en-US" sz="2800" dirty="0" smtClean="0"/>
              <a:t>Type of Data</a:t>
            </a:r>
          </a:p>
          <a:p>
            <a:pPr>
              <a:buFont typeface="Arial" pitchFamily="34" charset="0"/>
              <a:buChar char="•"/>
            </a:pPr>
            <a:r>
              <a:rPr lang="en-US" sz="2800" dirty="0" smtClean="0"/>
              <a:t>Type of Formatting</a:t>
            </a:r>
          </a:p>
          <a:p>
            <a:pPr>
              <a:buFont typeface="Arial" pitchFamily="34" charset="0"/>
              <a:buChar char="•"/>
            </a:pPr>
            <a:r>
              <a:rPr lang="en-US" sz="2800" dirty="0" smtClean="0"/>
              <a:t>Type of Analysis</a:t>
            </a:r>
          </a:p>
          <a:p>
            <a:pPr>
              <a:buFont typeface="Wingdings" pitchFamily="2" charset="2"/>
              <a:buChar char="Ø"/>
            </a:pPr>
            <a:r>
              <a:rPr lang="en-US" sz="2800" dirty="0" smtClean="0"/>
              <a:t>A sound research plan successfully matches these elements with the proper techniques </a:t>
            </a:r>
          </a:p>
          <a:p>
            <a:pPr>
              <a:buFont typeface="Wingdings" pitchFamily="2" charset="2"/>
              <a:buChar char="Ø"/>
            </a:pPr>
            <a:r>
              <a:rPr lang="en-US" sz="2800" dirty="0" smtClean="0"/>
              <a:t>Collect the type of data</a:t>
            </a:r>
          </a:p>
          <a:p>
            <a:pPr>
              <a:buNone/>
            </a:pPr>
            <a:r>
              <a:rPr lang="en-US" sz="2800" dirty="0" smtClean="0"/>
              <a:t>- most appropriate to answering your question </a:t>
            </a:r>
          </a:p>
          <a:p>
            <a:pPr>
              <a:buNone/>
            </a:pPr>
            <a:r>
              <a:rPr lang="en-US" sz="2800" dirty="0" smtClean="0"/>
              <a:t>- fits the other parameters of your project (budget, personnel, etc.) </a:t>
            </a:r>
          </a:p>
          <a:p>
            <a:pPr>
              <a:buNone/>
            </a:pPr>
            <a:r>
              <a:rPr lang="en-US" sz="2800" dirty="0" smtClean="0"/>
              <a:t>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Basics of data analysis </a:t>
            </a:r>
            <a:endParaRPr lang="en-US"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pPr>
              <a:buFont typeface="Wingdings" pitchFamily="2" charset="2"/>
              <a:buChar char="Ø"/>
            </a:pPr>
            <a:r>
              <a:rPr lang="en-US" sz="3200" dirty="0" smtClean="0"/>
              <a:t>Quantitative Data </a:t>
            </a:r>
          </a:p>
          <a:p>
            <a:pPr>
              <a:buNone/>
            </a:pPr>
            <a:r>
              <a:rPr lang="en-US" sz="3200" dirty="0" smtClean="0"/>
              <a:t>◦Must “quantify” the data </a:t>
            </a:r>
          </a:p>
          <a:p>
            <a:pPr>
              <a:buNone/>
            </a:pPr>
            <a:r>
              <a:rPr lang="en-US" sz="3200" dirty="0" smtClean="0"/>
              <a:t>◦Convert (“data reduce”) from collection format into numeric database </a:t>
            </a:r>
          </a:p>
          <a:p>
            <a:pPr>
              <a:buFont typeface="Wingdings" pitchFamily="2" charset="2"/>
              <a:buChar char="Ø"/>
            </a:pPr>
            <a:r>
              <a:rPr lang="en-US" sz="3200" dirty="0" smtClean="0"/>
              <a:t>Qualitative Data </a:t>
            </a:r>
          </a:p>
          <a:p>
            <a:pPr>
              <a:buNone/>
            </a:pPr>
            <a:r>
              <a:rPr lang="en-US" sz="3200" dirty="0" smtClean="0"/>
              <a:t>◦Must process the data (type/enter/describe) </a:t>
            </a:r>
          </a:p>
          <a:p>
            <a:pPr>
              <a:buNone/>
            </a:pPr>
            <a:r>
              <a:rPr lang="en-US" sz="3200" dirty="0" smtClean="0"/>
              <a:t>◦Convert from audio/video to text Combination </a:t>
            </a:r>
          </a:p>
          <a:p>
            <a:pPr>
              <a:buNone/>
            </a:pPr>
            <a:r>
              <a:rPr lang="en-US" sz="3200" dirty="0" smtClean="0"/>
              <a:t>◦Process each element as appropriate </a:t>
            </a:r>
          </a:p>
          <a:p>
            <a:pPr>
              <a:buNone/>
            </a:pPr>
            <a:endParaRPr lang="en-US" sz="3200" dirty="0"/>
          </a:p>
        </p:txBody>
      </p:sp>
      <p:sp>
        <p:nvSpPr>
          <p:cNvPr id="3" name="Title 2"/>
          <p:cNvSpPr>
            <a:spLocks noGrp="1"/>
          </p:cNvSpPr>
          <p:nvPr>
            <p:ph type="title"/>
          </p:nvPr>
        </p:nvSpPr>
        <p:spPr>
          <a:xfrm>
            <a:off x="152400" y="152400"/>
            <a:ext cx="8839200" cy="457200"/>
          </a:xfrm>
        </p:spPr>
        <p:txBody>
          <a:bodyPr>
            <a:normAutofit fontScale="90000"/>
          </a:bodyPr>
          <a:lstStyle/>
          <a:p>
            <a:r>
              <a:rPr lang="en-US" dirty="0" smtClean="0"/>
              <a:t>Type of Data &amp; Formatting Technique </a:t>
            </a:r>
            <a:endParaRPr 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3200" dirty="0" smtClean="0"/>
              <a:t>Quantitative Data </a:t>
            </a:r>
          </a:p>
          <a:p>
            <a:pPr>
              <a:buNone/>
            </a:pPr>
            <a:r>
              <a:rPr lang="en-US" sz="3200" dirty="0" smtClean="0"/>
              <a:t>◦Counts, frequencies, tallies </a:t>
            </a:r>
          </a:p>
          <a:p>
            <a:pPr>
              <a:buNone/>
            </a:pPr>
            <a:r>
              <a:rPr lang="en-US" sz="3200" dirty="0" smtClean="0"/>
              <a:t>◦Statistical analyses (as appropriate)</a:t>
            </a:r>
          </a:p>
          <a:p>
            <a:pPr>
              <a:buFont typeface="Wingdings" pitchFamily="2" charset="2"/>
              <a:buChar char="Ø"/>
            </a:pPr>
            <a:r>
              <a:rPr lang="en-US" sz="3200" dirty="0" smtClean="0"/>
              <a:t>Qualitative Data </a:t>
            </a:r>
          </a:p>
          <a:p>
            <a:pPr>
              <a:buNone/>
            </a:pPr>
            <a:r>
              <a:rPr lang="en-US" sz="3200" dirty="0" smtClean="0"/>
              <a:t>◦Coding </a:t>
            </a:r>
          </a:p>
          <a:p>
            <a:pPr>
              <a:buNone/>
            </a:pPr>
            <a:r>
              <a:rPr lang="en-US" sz="3200" dirty="0" smtClean="0"/>
              <a:t>◦Patterns, themes, theory building Combination </a:t>
            </a:r>
          </a:p>
          <a:p>
            <a:pPr>
              <a:buNone/>
            </a:pPr>
            <a:r>
              <a:rPr lang="en-US" sz="3200" dirty="0" smtClean="0"/>
              <a:t>◦Process each element as appropriate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 of Data &amp; Analysis </a:t>
            </a:r>
            <a:endParaRPr 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Before do any kind of analysis, need to quantify data “Quantification”: </a:t>
            </a:r>
          </a:p>
          <a:p>
            <a:pPr>
              <a:buFont typeface="Courier New" pitchFamily="49" charset="0"/>
              <a:buChar char="o"/>
            </a:pPr>
            <a:r>
              <a:rPr lang="en-US" sz="2800" dirty="0" smtClean="0"/>
              <a:t>process of converting data to a numeric format </a:t>
            </a:r>
          </a:p>
          <a:p>
            <a:pPr>
              <a:buFont typeface="Wingdings" pitchFamily="2" charset="2"/>
              <a:buChar char="Ø"/>
            </a:pPr>
            <a:r>
              <a:rPr lang="en-US" sz="2800" dirty="0" smtClean="0"/>
              <a:t>Some transformations are simple: Assign numeric representations to nominal or ordinal variables: </a:t>
            </a:r>
          </a:p>
          <a:p>
            <a:pPr>
              <a:buNone/>
            </a:pPr>
            <a:r>
              <a:rPr lang="en-US" sz="2800" dirty="0" smtClean="0"/>
              <a:t>◦Turning </a:t>
            </a:r>
            <a:r>
              <a:rPr lang="en-US" sz="2800" i="1" dirty="0" smtClean="0"/>
              <a:t>male into “1” and female into “2” </a:t>
            </a:r>
          </a:p>
          <a:p>
            <a:pPr>
              <a:buNone/>
            </a:pPr>
            <a:r>
              <a:rPr lang="en-US" sz="2800" dirty="0" smtClean="0"/>
              <a:t>◦Assigning “3” to </a:t>
            </a:r>
            <a:r>
              <a:rPr lang="en-US" sz="2800" i="1" dirty="0" smtClean="0"/>
              <a:t>Very Interested, “2” to Somewhat Interested, “1” to Not Interested Assign numeric values to continuous variables: </a:t>
            </a:r>
          </a:p>
          <a:p>
            <a:pPr>
              <a:buNone/>
            </a:pPr>
            <a:r>
              <a:rPr lang="en-US" sz="2800" dirty="0" smtClean="0"/>
              <a:t>◦Turning </a:t>
            </a:r>
            <a:r>
              <a:rPr lang="en-US" sz="2800" i="1" dirty="0" smtClean="0"/>
              <a:t>born in 1973 to “35” </a:t>
            </a:r>
          </a:p>
          <a:p>
            <a:pPr>
              <a:buNone/>
            </a:pPr>
            <a:r>
              <a:rPr lang="en-US" sz="2800" dirty="0" smtClean="0"/>
              <a:t>◦Number of children = “02” </a:t>
            </a:r>
          </a:p>
          <a:p>
            <a:pPr>
              <a:buNone/>
            </a:pP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Quantifying Data </a:t>
            </a:r>
            <a:endParaRPr 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dirty="0" smtClean="0"/>
              <a:t>Some data more challenging </a:t>
            </a:r>
          </a:p>
          <a:p>
            <a:pPr>
              <a:buNone/>
            </a:pPr>
            <a:r>
              <a:rPr lang="en-US" sz="3200" dirty="0" smtClean="0"/>
              <a:t>e.g. open-ended responses must be coded. </a:t>
            </a:r>
          </a:p>
          <a:p>
            <a:pPr>
              <a:buFont typeface="Wingdings" pitchFamily="2" charset="2"/>
              <a:buChar char="Ø"/>
            </a:pPr>
            <a:r>
              <a:rPr lang="en-US" sz="3200" dirty="0" smtClean="0"/>
              <a:t>Two basic approaches: </a:t>
            </a:r>
          </a:p>
          <a:p>
            <a:pPr>
              <a:buNone/>
            </a:pPr>
            <a:r>
              <a:rPr lang="en-US" sz="3200" dirty="0" smtClean="0"/>
              <a:t>◦Begin with a coding scheme derived from the research purpose. </a:t>
            </a:r>
          </a:p>
          <a:p>
            <a:pPr>
              <a:buNone/>
            </a:pPr>
            <a:r>
              <a:rPr lang="en-US" sz="3200" dirty="0" smtClean="0"/>
              <a:t>◦Generate codes from the data.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Developing Code Categories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839200" cy="6019800"/>
          </a:xfrm>
        </p:spPr>
        <p:txBody>
          <a:bodyPr>
            <a:noAutofit/>
          </a:bodyPr>
          <a:lstStyle/>
          <a:p>
            <a:r>
              <a:rPr lang="en-US" sz="3200" b="1" dirty="0" smtClean="0"/>
              <a:t>Broad classifications</a:t>
            </a:r>
          </a:p>
          <a:p>
            <a:pPr>
              <a:buFont typeface="Wingdings" pitchFamily="2" charset="2"/>
              <a:buChar char="Ø"/>
            </a:pPr>
            <a:r>
              <a:rPr lang="en-US" sz="3200" u="sng" dirty="0" smtClean="0"/>
              <a:t>Qualitative research</a:t>
            </a:r>
          </a:p>
          <a:p>
            <a:pPr>
              <a:buFont typeface="Wingdings" pitchFamily="2" charset="2"/>
              <a:buChar char="ü"/>
            </a:pPr>
            <a:r>
              <a:rPr lang="en-US" sz="3200" dirty="0" smtClean="0"/>
              <a:t>Includes designs, techniques and measures that do not produce discrete numerical data. </a:t>
            </a:r>
          </a:p>
          <a:p>
            <a:pPr>
              <a:buFont typeface="Wingdings" pitchFamily="2" charset="2"/>
              <a:buChar char="ü"/>
            </a:pPr>
            <a:r>
              <a:rPr lang="en-US" sz="3200" dirty="0" smtClean="0"/>
              <a:t>Mostly the data are in the form of words rather than numbers and are grouped into categories. </a:t>
            </a:r>
          </a:p>
        </p:txBody>
      </p:sp>
      <p:sp>
        <p:nvSpPr>
          <p:cNvPr id="3" name="Title 2"/>
          <p:cNvSpPr>
            <a:spLocks noGrp="1"/>
          </p:cNvSpPr>
          <p:nvPr>
            <p:ph type="title"/>
          </p:nvPr>
        </p:nvSpPr>
        <p:spPr>
          <a:xfrm>
            <a:off x="457200" y="152400"/>
            <a:ext cx="8229600" cy="457200"/>
          </a:xfrm>
        </p:spPr>
        <p:txBody>
          <a:bodyPr>
            <a:normAutofit fontScale="90000"/>
          </a:bodyPr>
          <a:lstStyle/>
          <a:p>
            <a:r>
              <a:rPr lang="en-US" u="sng" dirty="0" smtClean="0"/>
              <a:t>Types of research</a:t>
            </a:r>
            <a:endParaRPr lang="en-US" u="sng"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Wingdings" pitchFamily="2" charset="2"/>
              <a:buChar char="Ø"/>
            </a:pPr>
            <a:r>
              <a:rPr lang="en-US" sz="2800" dirty="0" smtClean="0"/>
              <a:t>Goal – reduce a wide variety of information to a more limited set of variable attributes: </a:t>
            </a:r>
          </a:p>
          <a:p>
            <a:pPr>
              <a:buNone/>
            </a:pPr>
            <a:r>
              <a:rPr lang="en-US" sz="2800" dirty="0" smtClean="0"/>
              <a:t>◦“What is your occupation?” </a:t>
            </a:r>
          </a:p>
          <a:p>
            <a:pPr>
              <a:buNone/>
            </a:pPr>
            <a:r>
              <a:rPr lang="en-US" sz="2800" dirty="0" smtClean="0"/>
              <a:t>◦Use pre-established scheme: Professional, Managerial, Clerical, Semi-skilled, etc. </a:t>
            </a:r>
          </a:p>
          <a:p>
            <a:pPr>
              <a:buNone/>
            </a:pPr>
            <a:r>
              <a:rPr lang="en-US" sz="2800" dirty="0" smtClean="0"/>
              <a:t>◦Create a scheme after reviewing the data </a:t>
            </a:r>
          </a:p>
          <a:p>
            <a:pPr>
              <a:buNone/>
            </a:pPr>
            <a:r>
              <a:rPr lang="en-US" sz="2800" dirty="0" smtClean="0"/>
              <a:t>◦Assign value to each category in the scheme: Professional = 1, Managerial = 2, etc. </a:t>
            </a:r>
          </a:p>
          <a:p>
            <a:pPr>
              <a:buNone/>
            </a:pPr>
            <a:r>
              <a:rPr lang="en-US" sz="2800" dirty="0" smtClean="0"/>
              <a:t>◦Classify the response: “Secretary” is “clerical” and is coded as “3” </a:t>
            </a:r>
          </a:p>
          <a:p>
            <a:pPr>
              <a:buNone/>
            </a:pP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Coding Quantitative Data </a:t>
            </a:r>
            <a:endParaRPr 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Wingdings" pitchFamily="2" charset="2"/>
              <a:buChar char="Ø"/>
            </a:pPr>
            <a:r>
              <a:rPr lang="en-US" sz="3200" dirty="0" smtClean="0"/>
              <a:t>Points to remember: </a:t>
            </a:r>
          </a:p>
          <a:p>
            <a:pPr>
              <a:buNone/>
            </a:pPr>
            <a:r>
              <a:rPr lang="en-US" sz="3200" dirty="0" smtClean="0"/>
              <a:t>◦If the data are coded to maintain a good amount of detail, they can always be combined (reduced) later </a:t>
            </a:r>
          </a:p>
          <a:p>
            <a:pPr>
              <a:buNone/>
            </a:pPr>
            <a:r>
              <a:rPr lang="en-US" sz="3200" dirty="0" smtClean="0"/>
              <a:t>◦However, if you start off with too little detail, you can’t get it back </a:t>
            </a:r>
          </a:p>
          <a:p>
            <a:pPr>
              <a:buNone/>
            </a:pPr>
            <a:r>
              <a:rPr lang="en-US" sz="3200" dirty="0" smtClean="0"/>
              <a:t>◦If you’re using a survey / questionnaire, it’s a good idea to do your coding on the form so that it can be entered properly (i.e. create a “codebook”)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Coding Quantitative Data </a:t>
            </a:r>
            <a:endParaRPr 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a:buFont typeface="Wingdings" pitchFamily="2" charset="2"/>
              <a:buChar char="Ø"/>
            </a:pPr>
            <a:r>
              <a:rPr lang="en-US" sz="3200" dirty="0" smtClean="0"/>
              <a:t>Purposes: </a:t>
            </a:r>
          </a:p>
          <a:p>
            <a:pPr>
              <a:buNone/>
            </a:pPr>
            <a:r>
              <a:rPr lang="en-US" sz="3200" dirty="0" smtClean="0"/>
              <a:t>Primary guide used in the coding process. </a:t>
            </a:r>
          </a:p>
          <a:p>
            <a:pPr>
              <a:buNone/>
            </a:pPr>
            <a:r>
              <a:rPr lang="en-US" sz="3200" dirty="0" smtClean="0"/>
              <a:t>Should note the value assigned to each variable attribute (response) </a:t>
            </a:r>
          </a:p>
          <a:p>
            <a:pPr>
              <a:buNone/>
            </a:pPr>
            <a:r>
              <a:rPr lang="en-US" sz="3200" dirty="0" smtClean="0"/>
              <a:t>Guide for locating variables and interpreting codes in the data file during analysis. </a:t>
            </a:r>
          </a:p>
          <a:p>
            <a:pPr>
              <a:buNone/>
            </a:pPr>
            <a:r>
              <a:rPr lang="en-US" sz="3200" dirty="0" smtClean="0"/>
              <a:t>If you’re doing your own input, this will also guide data set construction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Codebook Construction </a:t>
            </a:r>
            <a:endParaRPr lang="en-US" dirty="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Arial" pitchFamily="34" charset="0"/>
              <a:buChar char="•"/>
            </a:pPr>
            <a:r>
              <a:rPr lang="en-US" sz="3200" dirty="0" smtClean="0"/>
              <a:t>A report is a description of a project or a research investigation which follows a clearly defined and standard format, to tell the reader what, why and how something was done and what was found. </a:t>
            </a:r>
          </a:p>
          <a:p>
            <a:pPr>
              <a:buFont typeface="Arial" pitchFamily="34" charset="0"/>
              <a:buChar char="•"/>
            </a:pPr>
            <a:r>
              <a:rPr lang="en-US" sz="3200" dirty="0" smtClean="0"/>
              <a:t>Reports require an objective writing style that conveys information clearly and concisely on a range of issues. </a:t>
            </a:r>
          </a:p>
          <a:p>
            <a:pPr>
              <a:buFont typeface="Arial" pitchFamily="34" charset="0"/>
              <a:buChar char="•"/>
            </a:pPr>
            <a:r>
              <a:rPr lang="en-US" sz="3200" dirty="0" smtClean="0"/>
              <a:t>They should be organized with the intended readers in mind making sure the major issues are clearly presented.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Writing a research report</a:t>
            </a:r>
            <a:endParaRPr lang="en-US"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2800" dirty="0" smtClean="0"/>
              <a:t>It should present data fully and adequately including accurate interpretation of the analyses of such data and should relate findings back to the objectives, hypotheses or research questions</a:t>
            </a:r>
          </a:p>
          <a:p>
            <a:pPr>
              <a:buFont typeface="Arial" pitchFamily="34" charset="0"/>
              <a:buChar char="•"/>
            </a:pPr>
            <a:r>
              <a:rPr lang="en-US" sz="2800" dirty="0" smtClean="0"/>
              <a:t>It should be formal, precise and economical, consistent with an orderly flow of ideas from beginning of the document to the end.</a:t>
            </a:r>
          </a:p>
          <a:p>
            <a:pPr>
              <a:buFont typeface="Arial" pitchFamily="34" charset="0"/>
              <a:buChar char="•"/>
            </a:pPr>
            <a:r>
              <a:rPr lang="en-US" sz="2800" dirty="0" smtClean="0"/>
              <a:t>Sections of the document must be well coordinated, often in a linear progression.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Report writing cont’d</a:t>
            </a:r>
            <a:endParaRPr lang="en-US"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Wingdings" pitchFamily="2" charset="2"/>
              <a:buChar char="Ø"/>
            </a:pPr>
            <a:r>
              <a:rPr lang="en-US" sz="2800" b="1" dirty="0" smtClean="0"/>
              <a:t>Title</a:t>
            </a:r>
          </a:p>
          <a:p>
            <a:pPr>
              <a:buFont typeface="Arial" pitchFamily="34" charset="0"/>
              <a:buChar char="•"/>
            </a:pPr>
            <a:r>
              <a:rPr lang="en-US" sz="2800" dirty="0" smtClean="0"/>
              <a:t>This should be short and precise yet informative. </a:t>
            </a:r>
          </a:p>
          <a:p>
            <a:pPr>
              <a:buFont typeface="Arial" pitchFamily="34" charset="0"/>
              <a:buChar char="•"/>
            </a:pPr>
            <a:r>
              <a:rPr lang="en-US" sz="2800" dirty="0" smtClean="0"/>
              <a:t>It should tell the reader of the nature of your research. Omit any unnecessary detail e.g. ‘A study of….’ is not necessary. Don’t forget to include: Author’s name and affiliation and contact information. </a:t>
            </a:r>
          </a:p>
          <a:p>
            <a:pPr>
              <a:buFont typeface="Arial" pitchFamily="34" charset="0"/>
              <a:buChar char="•"/>
            </a:pPr>
            <a:r>
              <a:rPr lang="en-US" sz="2800" dirty="0" smtClean="0"/>
              <a:t>It gives the reader some initial information about the area of research  the report has covered and it is a pointer to the content of the report.</a:t>
            </a:r>
          </a:p>
          <a:p>
            <a:pPr>
              <a:buFont typeface="Arial" pitchFamily="34" charset="0"/>
              <a:buChar char="•"/>
            </a:pPr>
            <a:r>
              <a:rPr lang="en-US" sz="2800" dirty="0" smtClean="0"/>
              <a:t>It is used for indexing once the document becomes official.</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Sections of report writing</a:t>
            </a:r>
            <a:endParaRPr lang="en-US"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Wingdings" pitchFamily="2" charset="2"/>
              <a:buChar char="Ø"/>
            </a:pPr>
            <a:r>
              <a:rPr lang="en-US" sz="3200" b="1" dirty="0" smtClean="0"/>
              <a:t>Acknowledgements </a:t>
            </a:r>
          </a:p>
          <a:p>
            <a:pPr>
              <a:buFont typeface="Arial" pitchFamily="34" charset="0"/>
              <a:buChar char="•"/>
            </a:pPr>
            <a:r>
              <a:rPr lang="en-US" sz="3200" dirty="0" smtClean="0"/>
              <a:t>You should acknowledge any help you have received in collecting the information for the report, for example staff in your department, support services or external companies. </a:t>
            </a:r>
          </a:p>
          <a:p>
            <a:pPr>
              <a:buFont typeface="Arial" pitchFamily="34" charset="0"/>
              <a:buChar char="•"/>
            </a:pPr>
            <a:r>
              <a:rPr lang="en-US" sz="3200" dirty="0" smtClean="0"/>
              <a:t>When you have finished the report recheck that you have acknowledged all sources of help.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Sections of report cont’d</a:t>
            </a:r>
            <a:endParaRPr lang="en-US"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b="1" dirty="0" smtClean="0"/>
              <a:t>Dedication</a:t>
            </a:r>
            <a:r>
              <a:rPr lang="en-US" sz="3200" dirty="0" smtClean="0"/>
              <a:t> </a:t>
            </a:r>
          </a:p>
          <a:p>
            <a:pPr>
              <a:buFont typeface="Arial" pitchFamily="34" charset="0"/>
              <a:buChar char="•"/>
            </a:pPr>
            <a:r>
              <a:rPr lang="en-US" sz="3200" dirty="0" smtClean="0"/>
              <a:t>Is basically a statement such as ‘to my children’ written by the author committing their work to a person or persons whom they deem special in their lives, such as a spouse, children, parents, or very dear friends.</a:t>
            </a:r>
          </a:p>
          <a:p>
            <a:pPr>
              <a:buFont typeface="Arial" pitchFamily="34" charset="0"/>
              <a:buChar char="•"/>
            </a:pPr>
            <a:r>
              <a:rPr lang="en-US" sz="3200" dirty="0" smtClean="0"/>
              <a:t>The author may give a reason for the dedication.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report sections</a:t>
            </a:r>
            <a:endParaRPr lang="en-US" dirty="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3200" b="1" dirty="0" smtClean="0"/>
              <a:t>Abstract </a:t>
            </a:r>
          </a:p>
          <a:p>
            <a:pPr>
              <a:buFont typeface="Arial" pitchFamily="34" charset="0"/>
              <a:buChar char="•"/>
            </a:pPr>
            <a:r>
              <a:rPr lang="en-US" sz="3200" dirty="0" smtClean="0"/>
              <a:t>An abstract contains the meat of the research report.</a:t>
            </a:r>
          </a:p>
          <a:p>
            <a:pPr>
              <a:buFont typeface="Arial" pitchFamily="34" charset="0"/>
              <a:buChar char="•"/>
            </a:pPr>
            <a:r>
              <a:rPr lang="en-US" sz="3200" dirty="0" smtClean="0"/>
              <a:t>Is a reflection of the salient findings of the research study.</a:t>
            </a:r>
          </a:p>
          <a:p>
            <a:pPr>
              <a:buFont typeface="Arial" pitchFamily="34" charset="0"/>
              <a:buChar char="•"/>
            </a:pPr>
            <a:r>
              <a:rPr lang="en-US" sz="3200" dirty="0" smtClean="0"/>
              <a:t>A good abstract presents the reader with the purpose of the study, the population studied, the majority of the results and conclusion of the study</a:t>
            </a:r>
          </a:p>
          <a:p>
            <a:pPr>
              <a:buFont typeface="Arial" pitchFamily="34" charset="0"/>
              <a:buChar char="•"/>
            </a:pPr>
            <a:r>
              <a:rPr lang="en-US" sz="3200" dirty="0" smtClean="0"/>
              <a:t>It should not be more than 300 words</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report sections</a:t>
            </a:r>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a:buFont typeface="Wingdings" pitchFamily="2" charset="2"/>
              <a:buChar char="Ø"/>
            </a:pPr>
            <a:r>
              <a:rPr lang="en-US" sz="2800" b="1" dirty="0" smtClean="0"/>
              <a:t>Table of Contents</a:t>
            </a:r>
          </a:p>
          <a:p>
            <a:pPr>
              <a:buFont typeface="Arial" pitchFamily="34" charset="0"/>
              <a:buChar char="•"/>
            </a:pPr>
            <a:r>
              <a:rPr lang="en-US" sz="2800" dirty="0" smtClean="0"/>
              <a:t>This should list all the major divisions in the report, as well as the headings and sub-headings within each major division, in the order in which they appear in the text.</a:t>
            </a:r>
          </a:p>
          <a:p>
            <a:pPr>
              <a:buFont typeface="Arial" pitchFamily="34" charset="0"/>
              <a:buChar char="•"/>
            </a:pPr>
            <a:r>
              <a:rPr lang="en-US" sz="2800" dirty="0" smtClean="0"/>
              <a:t>It guides the readers in locating various sections of the research report quickly and easily.</a:t>
            </a:r>
          </a:p>
          <a:p>
            <a:pPr>
              <a:buFont typeface="Arial" pitchFamily="34" charset="0"/>
              <a:buChar char="•"/>
            </a:pPr>
            <a:r>
              <a:rPr lang="en-US" sz="2800" dirty="0" smtClean="0"/>
              <a:t>It contains the chapter heading, main headings and subheadings and the corresponding page of each in the body of the document.</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report sections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Wingdings" pitchFamily="2" charset="2"/>
              <a:buChar char="ü"/>
            </a:pPr>
            <a:r>
              <a:rPr lang="en-US" sz="3200" dirty="0" smtClean="0"/>
              <a:t>The method used to collect data – direct observation where the required behaviour is observed in a particular setting, participant observation where data are collected by an observer who is a regular full time participant in the activities observed. </a:t>
            </a:r>
          </a:p>
          <a:p>
            <a:pPr>
              <a:buFont typeface="Wingdings" pitchFamily="2" charset="2"/>
              <a:buChar char="ü"/>
            </a:pPr>
            <a:r>
              <a:rPr lang="en-US" sz="3200" dirty="0" smtClean="0"/>
              <a:t>The researcher compiles data through long term interactions with the subjects in the context of their every day lives.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Qualitative cont’d</a:t>
            </a:r>
            <a:endParaRPr 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List of tables and figures</a:t>
            </a:r>
          </a:p>
          <a:p>
            <a:pPr>
              <a:buFont typeface="Arial" pitchFamily="34" charset="0"/>
              <a:buChar char="•"/>
            </a:pPr>
            <a:r>
              <a:rPr lang="en-US" sz="3200" dirty="0" smtClean="0"/>
              <a:t>Is a table which is used to summarize information in logical format or sequence.</a:t>
            </a:r>
          </a:p>
          <a:p>
            <a:pPr>
              <a:buFont typeface="Arial" pitchFamily="34" charset="0"/>
              <a:buChar char="•"/>
            </a:pPr>
            <a:r>
              <a:rPr lang="en-US" sz="3200" dirty="0" smtClean="0"/>
              <a:t>The number and title of each table and figure appearing in the body of the report is listed together with the corresponding page number.</a:t>
            </a:r>
          </a:p>
          <a:p>
            <a:pPr>
              <a:buFont typeface="Arial" pitchFamily="34" charset="0"/>
              <a:buChar char="•"/>
            </a:pPr>
            <a:r>
              <a:rPr lang="en-US" sz="3200" dirty="0" smtClean="0"/>
              <a:t>The list of tables sections helps a reader to trace a particular table faster.</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 cont’d</a:t>
            </a:r>
            <a:endParaRPr 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A figure is any pictorial representation used to clarify specific points in a discussion.</a:t>
            </a:r>
          </a:p>
          <a:p>
            <a:pPr>
              <a:buFont typeface="Arial" pitchFamily="34" charset="0"/>
              <a:buChar char="•"/>
            </a:pPr>
            <a:r>
              <a:rPr lang="en-US" sz="3200" dirty="0" smtClean="0"/>
              <a:t>Examples of figures commonly used in research reports are graphs, charts, diagrams, and  photographs which are listed clearly the title and of the figure and page number on which the figure is located in the report.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section</a:t>
            </a:r>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Ø"/>
            </a:pPr>
            <a:r>
              <a:rPr lang="en-US" sz="3200" b="1" dirty="0" smtClean="0"/>
              <a:t>List of abbreviations and acronyms</a:t>
            </a:r>
          </a:p>
          <a:p>
            <a:pPr>
              <a:buFont typeface="Arial" pitchFamily="34" charset="0"/>
              <a:buChar char="•"/>
            </a:pPr>
            <a:r>
              <a:rPr lang="en-US" sz="3200" dirty="0" smtClean="0"/>
              <a:t>Are words or groups of words frequently repeated several times in research document.</a:t>
            </a:r>
          </a:p>
          <a:p>
            <a:pPr>
              <a:buFont typeface="Arial" pitchFamily="34" charset="0"/>
              <a:buChar char="•"/>
            </a:pPr>
            <a:r>
              <a:rPr lang="en-US" sz="3200" dirty="0" smtClean="0"/>
              <a:t>An abbreviation is short form of a word.</a:t>
            </a:r>
          </a:p>
          <a:p>
            <a:pPr>
              <a:buFont typeface="Arial" pitchFamily="34" charset="0"/>
              <a:buChar char="•"/>
            </a:pPr>
            <a:r>
              <a:rPr lang="en-US" sz="3200" dirty="0" smtClean="0"/>
              <a:t>An acronym is a contraction formed by taking the first letter of several words e.g. GOK</a:t>
            </a:r>
          </a:p>
          <a:p>
            <a:pPr>
              <a:buFont typeface="Arial" pitchFamily="34" charset="0"/>
              <a:buChar char="•"/>
            </a:pPr>
            <a:r>
              <a:rPr lang="en-US" sz="3200" dirty="0" smtClean="0"/>
              <a:t>The researcher should give a list of all abbreviations and acronyms used in the report and explain in full what each stands for.</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dirty="0"/>
          </a:p>
        </p:txBody>
      </p:sp>
      <p:sp>
        <p:nvSpPr>
          <p:cNvPr id="3" name="Title 2"/>
          <p:cNvSpPr>
            <a:spLocks noGrp="1"/>
          </p:cNvSpPr>
          <p:nvPr>
            <p:ph type="title"/>
          </p:nvPr>
        </p:nvSpPr>
        <p:spPr>
          <a:xfrm>
            <a:off x="381000" y="152400"/>
            <a:ext cx="8229600" cy="533400"/>
          </a:xfrm>
        </p:spPr>
        <p:txBody>
          <a:bodyPr>
            <a:normAutofit fontScale="90000"/>
          </a:bodyPr>
          <a:lstStyle/>
          <a:p>
            <a:r>
              <a:rPr lang="en-US" dirty="0" smtClean="0"/>
              <a:t>Section cont’d</a:t>
            </a:r>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normAutofit fontScale="92500" lnSpcReduction="10000"/>
          </a:bodyPr>
          <a:lstStyle/>
          <a:p>
            <a:pPr>
              <a:buFont typeface="Arial" pitchFamily="34" charset="0"/>
              <a:buChar char="•"/>
            </a:pPr>
            <a:r>
              <a:rPr lang="en-US" sz="3200" dirty="0" smtClean="0"/>
              <a:t>When using acronyms, write in full the first time that the phrase is used then thereafter use the acronym</a:t>
            </a:r>
          </a:p>
          <a:p>
            <a:pPr>
              <a:buFont typeface="Arial" pitchFamily="34" charset="0"/>
              <a:buChar char="•"/>
            </a:pPr>
            <a:r>
              <a:rPr lang="en-US" sz="3200" dirty="0" smtClean="0"/>
              <a:t>Political, religious, military titles, days of the week or months are not abbreviated.</a:t>
            </a:r>
          </a:p>
          <a:p>
            <a:pPr>
              <a:buFont typeface="Arial" pitchFamily="34" charset="0"/>
              <a:buChar char="•"/>
            </a:pPr>
            <a:r>
              <a:rPr lang="en-US" sz="3200" dirty="0" smtClean="0"/>
              <a:t>Abbreviate units of measurements only when they are used often in a report e. g. km, yrs etc</a:t>
            </a:r>
          </a:p>
          <a:p>
            <a:pPr>
              <a:buFont typeface="Arial" pitchFamily="34" charset="0"/>
              <a:buChar char="•"/>
            </a:pPr>
            <a:r>
              <a:rPr lang="en-US" sz="3200" dirty="0" smtClean="0"/>
              <a:t>Use only those abbreviations the audience is able to understand. </a:t>
            </a:r>
          </a:p>
          <a:p>
            <a:pPr>
              <a:buFont typeface="Arial" pitchFamily="34" charset="0"/>
              <a:buChar char="•"/>
            </a:pPr>
            <a:r>
              <a:rPr lang="en-US" sz="3200" dirty="0" smtClean="0"/>
              <a:t>Recheck this at the end;</a:t>
            </a:r>
          </a:p>
          <a:p>
            <a:pPr>
              <a:buFont typeface="Wingdings" pitchFamily="2" charset="2"/>
              <a:buChar char="ü"/>
            </a:pPr>
            <a:r>
              <a:rPr lang="en-US" sz="3200" dirty="0" smtClean="0"/>
              <a:t>Have you listed all the main sections in sequence?</a:t>
            </a:r>
          </a:p>
          <a:p>
            <a:pPr>
              <a:buFont typeface="Wingdings" pitchFamily="2" charset="2"/>
              <a:buChar char="ü"/>
            </a:pPr>
            <a:r>
              <a:rPr lang="en-US" sz="3200" dirty="0" smtClean="0"/>
              <a:t>Have you included a list of illustrations? </a:t>
            </a:r>
          </a:p>
          <a:p>
            <a:pPr>
              <a:buFont typeface="Arial" pitchFamily="34" charset="0"/>
              <a:buChar char="•"/>
            </a:pPr>
            <a:endParaRPr lang="en-US" sz="3200" dirty="0" smtClean="0"/>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Ø"/>
            </a:pPr>
            <a:r>
              <a:rPr lang="en-US" sz="2800" b="1" dirty="0" smtClean="0"/>
              <a:t>Executive Summary </a:t>
            </a:r>
          </a:p>
          <a:p>
            <a:pPr>
              <a:buFont typeface="Arial" pitchFamily="34" charset="0"/>
              <a:buChar char="•"/>
            </a:pPr>
            <a:r>
              <a:rPr lang="en-US" sz="2800" dirty="0" smtClean="0"/>
              <a:t>The executive summary is a summary of the report often written in less technical language than the main report as it is usually aimed at a wider audience.</a:t>
            </a:r>
          </a:p>
          <a:p>
            <a:pPr>
              <a:buFont typeface="Arial" pitchFamily="34" charset="0"/>
              <a:buChar char="•"/>
            </a:pPr>
            <a:r>
              <a:rPr lang="en-US" sz="2800" dirty="0" smtClean="0"/>
              <a:t>A good executive summary begins with a clear and brief statement of the problem.</a:t>
            </a:r>
          </a:p>
          <a:p>
            <a:pPr>
              <a:buFont typeface="Arial" pitchFamily="34" charset="0"/>
              <a:buChar char="•"/>
            </a:pPr>
            <a:r>
              <a:rPr lang="en-US" sz="2800" dirty="0" smtClean="0"/>
              <a:t> It should accommodate the needs of someone with interest in the report’s findings, but with a limited technical background. </a:t>
            </a:r>
          </a:p>
          <a:p>
            <a:pPr>
              <a:buFont typeface="Arial" pitchFamily="34" charset="0"/>
              <a:buChar char="•"/>
            </a:pPr>
            <a:r>
              <a:rPr lang="en-US" sz="2800" dirty="0" smtClean="0"/>
              <a:t>Thus the executive summary is a critical part of the report. </a:t>
            </a:r>
          </a:p>
          <a:p>
            <a:pPr>
              <a:buFont typeface="Arial" pitchFamily="34" charset="0"/>
              <a:buChar char="•"/>
            </a:pPr>
            <a:r>
              <a:rPr lang="en-US" sz="2800" dirty="0" smtClean="0"/>
              <a:t>Everyone will read it, while only a few will read the whole report. </a:t>
            </a:r>
          </a:p>
          <a:p>
            <a:pPr>
              <a:buNone/>
            </a:pP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Section cont’d</a:t>
            </a:r>
            <a:endParaRPr 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3200" dirty="0" smtClean="0"/>
              <a:t>The executive summary is always written after the rest of the report is completed and summarizes the purpose, major findings, and recommendations discussed in the body of the report. </a:t>
            </a:r>
          </a:p>
          <a:p>
            <a:pPr>
              <a:buFont typeface="Arial" pitchFamily="34" charset="0"/>
              <a:buChar char="•"/>
            </a:pPr>
            <a:r>
              <a:rPr lang="en-US" sz="3200" dirty="0" smtClean="0"/>
              <a:t>The executive summery should only discuss findings and conclusions presented in detail in other sections.</a:t>
            </a:r>
          </a:p>
          <a:p>
            <a:pPr>
              <a:buFont typeface="Arial" pitchFamily="34" charset="0"/>
              <a:buChar char="•"/>
            </a:pPr>
            <a:r>
              <a:rPr lang="en-US" sz="3200" dirty="0" smtClean="0"/>
              <a:t> Nothing that isn’t already present in the report should be included in the summary  </a:t>
            </a:r>
            <a:r>
              <a:rPr lang="en-US" sz="3200" b="1" dirty="0" smtClean="0"/>
              <a:t> </a:t>
            </a:r>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r>
              <a:rPr lang="en-US" dirty="0" smtClean="0"/>
              <a:t>.</a:t>
            </a:r>
            <a:r>
              <a:rPr lang="en-US" sz="3200" dirty="0" smtClean="0"/>
              <a:t>The executive summary usually starts with why the report is being done and how your objectives, findings, and conclusions relate to the research questions you listed at the beginning of the report. </a:t>
            </a:r>
          </a:p>
          <a:p>
            <a:pPr>
              <a:buFont typeface="Arial" pitchFamily="34" charset="0"/>
              <a:buChar char="•"/>
            </a:pPr>
            <a:r>
              <a:rPr lang="en-US" sz="3200" dirty="0" smtClean="0"/>
              <a:t>A step-by-step development of the conclusions should be given. </a:t>
            </a:r>
          </a:p>
          <a:p>
            <a:pPr>
              <a:buFont typeface="Arial" pitchFamily="34" charset="0"/>
              <a:buChar char="•"/>
            </a:pPr>
            <a:r>
              <a:rPr lang="en-US" sz="3200" dirty="0" smtClean="0"/>
              <a:t>There should be a conclusion for each study objective or problem.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section</a:t>
            </a:r>
            <a:endParaRPr 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lstStyle/>
          <a:p>
            <a:pPr>
              <a:buFont typeface="Arial" pitchFamily="34" charset="0"/>
              <a:buChar char="•"/>
            </a:pPr>
            <a:r>
              <a:rPr lang="en-US" sz="3200" dirty="0" smtClean="0"/>
              <a:t>Readers should be able to read the objectives, and find specific conclusions relative to each objective. </a:t>
            </a:r>
          </a:p>
          <a:p>
            <a:pPr>
              <a:buFont typeface="Arial" pitchFamily="34" charset="0"/>
              <a:buChar char="•"/>
            </a:pPr>
            <a:r>
              <a:rPr lang="en-US" sz="3200" dirty="0" smtClean="0"/>
              <a:t>After you finished this section, check to be sure of the following. </a:t>
            </a:r>
          </a:p>
          <a:p>
            <a:pPr>
              <a:buFont typeface="Arial" pitchFamily="34" charset="0"/>
              <a:buChar char="•"/>
            </a:pPr>
            <a:r>
              <a:rPr lang="en-US" sz="3200" dirty="0" smtClean="0"/>
              <a:t>Does it state: </a:t>
            </a:r>
          </a:p>
          <a:p>
            <a:pPr>
              <a:buFont typeface="Wingdings" pitchFamily="2" charset="2"/>
              <a:buChar char="ü"/>
            </a:pPr>
            <a:r>
              <a:rPr lang="en-US" sz="3200" dirty="0" smtClean="0"/>
              <a:t>The main task? </a:t>
            </a:r>
          </a:p>
          <a:p>
            <a:pPr>
              <a:buFont typeface="Wingdings" pitchFamily="2" charset="2"/>
              <a:buChar char="ü"/>
            </a:pPr>
            <a:r>
              <a:rPr lang="en-US" sz="3200" dirty="0" smtClean="0"/>
              <a:t>The methods used? </a:t>
            </a:r>
          </a:p>
          <a:p>
            <a:pPr>
              <a:buFont typeface="Wingdings" pitchFamily="2" charset="2"/>
              <a:buChar char="ü"/>
            </a:pPr>
            <a:r>
              <a:rPr lang="en-US" sz="3200" dirty="0" smtClean="0"/>
              <a:t>The conclusions reached? </a:t>
            </a:r>
          </a:p>
          <a:p>
            <a:pPr>
              <a:buFont typeface="Wingdings" pitchFamily="2" charset="2"/>
              <a:buChar char="ü"/>
            </a:pPr>
            <a:r>
              <a:rPr lang="en-US" sz="3200" dirty="0" smtClean="0"/>
              <a:t>And the recommendations made?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normAutofit/>
          </a:bodyPr>
          <a:lstStyle/>
          <a:p>
            <a:pPr>
              <a:buFont typeface="Wingdings" pitchFamily="2" charset="2"/>
              <a:buChar char="Ø"/>
            </a:pPr>
            <a:r>
              <a:rPr lang="en-US" sz="2800" b="1" dirty="0" smtClean="0"/>
              <a:t>Introduction</a:t>
            </a:r>
          </a:p>
          <a:p>
            <a:pPr>
              <a:buFont typeface="Arial" pitchFamily="34" charset="0"/>
              <a:buChar char="•"/>
            </a:pPr>
            <a:r>
              <a:rPr lang="en-US" sz="2800" dirty="0" smtClean="0"/>
              <a:t>Its components include background of the study, the problem statement, objectives, hypothesis or research questions and limitations of the study. </a:t>
            </a:r>
          </a:p>
          <a:p>
            <a:pPr>
              <a:buFont typeface="Arial" pitchFamily="34" charset="0"/>
              <a:buChar char="•"/>
            </a:pPr>
            <a:r>
              <a:rPr lang="en-US" sz="2800" dirty="0" smtClean="0"/>
              <a:t>The introduction should clarify: </a:t>
            </a:r>
          </a:p>
          <a:p>
            <a:pPr>
              <a:buFont typeface="Wingdings" pitchFamily="2" charset="2"/>
              <a:buChar char="ü"/>
            </a:pPr>
            <a:r>
              <a:rPr lang="en-US" sz="2800" dirty="0" smtClean="0"/>
              <a:t>What the report is addressing, what will be covered and what is not covered. </a:t>
            </a:r>
          </a:p>
          <a:p>
            <a:pPr>
              <a:buFont typeface="Wingdings" pitchFamily="2" charset="2"/>
              <a:buChar char="ü"/>
            </a:pPr>
            <a:r>
              <a:rPr lang="en-US" sz="2800" dirty="0" smtClean="0"/>
              <a:t>Also, it should indicate what the problem is and what we know (and don’t know) about it. </a:t>
            </a:r>
          </a:p>
          <a:p>
            <a:pPr>
              <a:buFont typeface="Wingdings" pitchFamily="2" charset="2"/>
              <a:buChar char="ü"/>
            </a:pPr>
            <a:r>
              <a:rPr lang="en-US" sz="2800" dirty="0" smtClean="0"/>
              <a:t>The introduction should not include any description of results or conclusions.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lstStyle/>
          <a:p>
            <a:pPr>
              <a:buFont typeface="Wingdings" pitchFamily="2" charset="2"/>
              <a:buChar char="ü"/>
            </a:pPr>
            <a:r>
              <a:rPr lang="en-US" sz="3200" dirty="0" smtClean="0"/>
              <a:t>Tailor this to meet the needs of the target audience for the report. </a:t>
            </a:r>
          </a:p>
          <a:p>
            <a:pPr>
              <a:buFont typeface="Arial" pitchFamily="34" charset="0"/>
              <a:buChar char="•"/>
            </a:pPr>
            <a:r>
              <a:rPr lang="en-US" sz="3200" dirty="0" smtClean="0"/>
              <a:t>Check these questions;</a:t>
            </a:r>
          </a:p>
          <a:p>
            <a:pPr>
              <a:buFont typeface="Wingdings" pitchFamily="2" charset="2"/>
              <a:buChar char="ü"/>
            </a:pPr>
            <a:r>
              <a:rPr lang="en-US" sz="3200" dirty="0" smtClean="0"/>
              <a:t> Does the introduction include: </a:t>
            </a:r>
          </a:p>
          <a:p>
            <a:pPr>
              <a:buFont typeface="Courier New" pitchFamily="49" charset="0"/>
              <a:buChar char="o"/>
            </a:pPr>
            <a:r>
              <a:rPr lang="en-US" sz="3200" dirty="0" smtClean="0"/>
              <a:t>Your terms of reference? </a:t>
            </a:r>
          </a:p>
          <a:p>
            <a:pPr>
              <a:buFont typeface="Courier New" pitchFamily="49" charset="0"/>
              <a:buChar char="o"/>
            </a:pPr>
            <a:r>
              <a:rPr lang="en-US" sz="3200" dirty="0" smtClean="0"/>
              <a:t>The limits of the report?</a:t>
            </a:r>
          </a:p>
          <a:p>
            <a:pPr>
              <a:buFont typeface="Courier New" pitchFamily="49" charset="0"/>
              <a:buChar char="o"/>
            </a:pPr>
            <a:r>
              <a:rPr lang="en-US" sz="3200" dirty="0" smtClean="0"/>
              <a:t> An outline of the method?</a:t>
            </a:r>
          </a:p>
          <a:p>
            <a:pPr>
              <a:buFont typeface="Courier New" pitchFamily="49" charset="0"/>
              <a:buChar char="o"/>
            </a:pPr>
            <a:r>
              <a:rPr lang="en-US" sz="3200" dirty="0" smtClean="0"/>
              <a:t> And a brief background to the subject matter? </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5257800"/>
          </a:xfrm>
        </p:spPr>
        <p:txBody>
          <a:bodyPr>
            <a:normAutofit/>
          </a:bodyPr>
          <a:lstStyle/>
          <a:p>
            <a:r>
              <a:rPr lang="en-US" sz="3200" dirty="0" smtClean="0"/>
              <a:t>Concept of research process</a:t>
            </a:r>
          </a:p>
          <a:p>
            <a:r>
              <a:rPr lang="en-US" sz="3200" dirty="0" smtClean="0"/>
              <a:t>Application of research in health care delivery system</a:t>
            </a:r>
            <a:endParaRPr lang="en-US" sz="3200" dirty="0"/>
          </a:p>
        </p:txBody>
      </p:sp>
      <p:sp>
        <p:nvSpPr>
          <p:cNvPr id="3" name="Title 2"/>
          <p:cNvSpPr>
            <a:spLocks noGrp="1"/>
          </p:cNvSpPr>
          <p:nvPr>
            <p:ph type="title"/>
          </p:nvPr>
        </p:nvSpPr>
        <p:spPr>
          <a:xfrm>
            <a:off x="457200" y="152400"/>
            <a:ext cx="8229600" cy="1066800"/>
          </a:xfrm>
        </p:spPr>
        <p:txBody>
          <a:bodyPr/>
          <a:lstStyle/>
          <a:p>
            <a:r>
              <a:rPr lang="en-US" dirty="0" smtClean="0"/>
              <a:t>Module units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Wingdings" pitchFamily="2" charset="2"/>
              <a:buChar char="ü"/>
            </a:pPr>
            <a:r>
              <a:rPr lang="en-US" sz="3200" dirty="0" smtClean="0"/>
              <a:t>The interview method is face to face interaction between the researcher and the subjects. </a:t>
            </a:r>
          </a:p>
          <a:p>
            <a:pPr>
              <a:buFont typeface="Wingdings" pitchFamily="2" charset="2"/>
              <a:buChar char="ü"/>
            </a:pPr>
            <a:r>
              <a:rPr lang="en-US" sz="3200" dirty="0" smtClean="0"/>
              <a:t>Its advantage is that it permits research to go beyond the statistical results usually reported in quantitative research. </a:t>
            </a:r>
          </a:p>
          <a:p>
            <a:pPr>
              <a:buFont typeface="Wingdings" pitchFamily="2" charset="2"/>
              <a:buChar char="ü"/>
            </a:pPr>
            <a:r>
              <a:rPr lang="en-US" sz="3200" dirty="0" smtClean="0"/>
              <a:t>Human  behaviour is best explained by using qualitative research and human phenomena cannot be investigated by direct observation e.g. attitudes and other emotions are best studied using qualitative method.</a:t>
            </a:r>
          </a:p>
          <a:p>
            <a:pPr>
              <a:buNone/>
            </a:pPr>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Qualitative cont’d</a:t>
            </a:r>
            <a:endParaRPr 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2800" b="1" dirty="0" smtClean="0"/>
              <a:t>Literature review</a:t>
            </a:r>
          </a:p>
          <a:p>
            <a:pPr>
              <a:buFont typeface="Arial" pitchFamily="34" charset="0"/>
              <a:buChar char="•"/>
            </a:pPr>
            <a:r>
              <a:rPr lang="en-US" sz="2800" dirty="0" smtClean="0"/>
              <a:t>Is very important as it provides the needed support to the researcher's rationale for understanding research in a certain area.</a:t>
            </a:r>
          </a:p>
          <a:p>
            <a:pPr>
              <a:buFont typeface="Arial" pitchFamily="34" charset="0"/>
              <a:buChar char="•"/>
            </a:pPr>
            <a:r>
              <a:rPr lang="en-US" sz="2800" dirty="0" smtClean="0"/>
              <a:t>It is a researcher’s critique of findings from other studies done in related areas.</a:t>
            </a:r>
          </a:p>
          <a:p>
            <a:pPr>
              <a:buFont typeface="Arial" pitchFamily="34" charset="0"/>
              <a:buChar char="•"/>
            </a:pPr>
            <a:r>
              <a:rPr lang="en-US" sz="2800" dirty="0" smtClean="0"/>
              <a:t>The critique includes an assessment of the methodologies used in these studies, theoretical or conceptual frameworks and the relationships or differences between the researcher’s study and the studies reviewed.</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Sections cont’d</a:t>
            </a:r>
            <a:endParaRPr 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dirty="0" smtClean="0"/>
              <a:t>The most critical aspect of reviewing the literature on the subject is the clear and systematic analysis of existing studies that a researcher must engage in to identify the missing gaps in a specific area of study and hence justify the need for another study.</a:t>
            </a:r>
          </a:p>
          <a:p>
            <a:pPr>
              <a:buFont typeface="Arial" pitchFamily="34" charset="0"/>
              <a:buChar char="•"/>
            </a:pPr>
            <a:r>
              <a:rPr lang="en-US" dirty="0" smtClean="0"/>
              <a:t>This assists the researcher in making a strong case for the study’s objectives, research questions or hypotheses.</a:t>
            </a:r>
          </a:p>
          <a:p>
            <a:pPr>
              <a:buFont typeface="Arial" pitchFamily="34" charset="0"/>
              <a:buChar char="•"/>
            </a:pPr>
            <a:r>
              <a:rPr lang="en-US" dirty="0" smtClean="0"/>
              <a:t>Literature review should be relevant to the topic.</a:t>
            </a:r>
          </a:p>
          <a:p>
            <a:pPr>
              <a:buFont typeface="Arial" pitchFamily="34" charset="0"/>
              <a:buChar char="•"/>
            </a:pPr>
            <a:r>
              <a:rPr lang="en-US" dirty="0" smtClean="0"/>
              <a:t>The breadth of review depends on the degree to which a specific area has been studied.</a:t>
            </a:r>
          </a:p>
          <a:p>
            <a:pPr>
              <a:buFont typeface="Arial" pitchFamily="34" charset="0"/>
              <a:buChar char="•"/>
            </a:pPr>
            <a:r>
              <a:rPr lang="en-US" dirty="0" smtClean="0"/>
              <a:t>All the studies referred to the literature review must be well referenced.</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Wingdings" pitchFamily="2" charset="2"/>
              <a:buChar char="Ø"/>
            </a:pPr>
            <a:r>
              <a:rPr lang="en-US" sz="3200" b="1" dirty="0" smtClean="0"/>
              <a:t>Methods</a:t>
            </a:r>
          </a:p>
          <a:p>
            <a:pPr>
              <a:buFont typeface="Arial" pitchFamily="34" charset="0"/>
              <a:buChar char="•"/>
            </a:pPr>
            <a:r>
              <a:rPr lang="en-US" sz="3200" dirty="0" smtClean="0"/>
              <a:t>Gives details regarding the procedures used in conducting the study.</a:t>
            </a:r>
          </a:p>
          <a:p>
            <a:pPr>
              <a:buFont typeface="Arial" pitchFamily="34" charset="0"/>
              <a:buChar char="•"/>
            </a:pPr>
            <a:r>
              <a:rPr lang="en-US" sz="3200" dirty="0" smtClean="0"/>
              <a:t>Important issues discussed in this section include the population, sample and sampling techniques, the research design, a description of instruments or tools used to collect the data, the measurement of variables and the techniques to be used in analyzing data.</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Arial" pitchFamily="34" charset="0"/>
              <a:buChar char="•"/>
            </a:pPr>
            <a:r>
              <a:rPr lang="en-US" sz="3200" dirty="0" smtClean="0"/>
              <a:t>If hypotheses are to be tested, the researcher must state the level of significance to be used in such tests.</a:t>
            </a:r>
          </a:p>
          <a:p>
            <a:pPr>
              <a:buFont typeface="Arial" pitchFamily="34" charset="0"/>
              <a:buChar char="•"/>
            </a:pPr>
            <a:r>
              <a:rPr lang="en-US" sz="3200" dirty="0" smtClean="0"/>
              <a:t>The details given regarding the procedures used in conducting the study should be precise enough to enable other researchers to replicate it.</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2800" dirty="0" smtClean="0"/>
              <a:t>Each chapter starts with a brief introduction of what question/topic will be covered followed by methods and results:</a:t>
            </a:r>
          </a:p>
          <a:p>
            <a:pPr>
              <a:buFont typeface="Wingdings" pitchFamily="2" charset="2"/>
              <a:buChar char="ü"/>
            </a:pPr>
            <a:r>
              <a:rPr lang="en-US" sz="2800" dirty="0" smtClean="0"/>
              <a:t> Methods and results are usually concise, not in detail of an academic article for publication and do refer to your papers published and abstracts presented in the area. </a:t>
            </a:r>
          </a:p>
          <a:p>
            <a:pPr>
              <a:buFont typeface="Wingdings" pitchFamily="2" charset="2"/>
              <a:buChar char="ü"/>
            </a:pPr>
            <a:r>
              <a:rPr lang="en-US" sz="2800" dirty="0" smtClean="0"/>
              <a:t>Check these questions:</a:t>
            </a:r>
          </a:p>
          <a:p>
            <a:pPr>
              <a:buFont typeface="Courier New" pitchFamily="49" charset="0"/>
              <a:buChar char="o"/>
            </a:pPr>
            <a:r>
              <a:rPr lang="en-US" sz="2800" dirty="0" smtClean="0"/>
              <a:t> Does the method show the form your investigation took? </a:t>
            </a:r>
          </a:p>
          <a:p>
            <a:pPr>
              <a:buFont typeface="Courier New" pitchFamily="49" charset="0"/>
              <a:buChar char="o"/>
            </a:pPr>
            <a:r>
              <a:rPr lang="en-US" sz="2800" dirty="0" smtClean="0"/>
              <a:t>The way you collected your data? </a:t>
            </a:r>
          </a:p>
          <a:p>
            <a:pPr>
              <a:buNone/>
            </a:pPr>
            <a:endParaRPr lang="en-US" sz="28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normAutofit lnSpcReduction="10000"/>
          </a:bodyPr>
          <a:lstStyle/>
          <a:p>
            <a:pPr>
              <a:buFont typeface="Wingdings" pitchFamily="2" charset="2"/>
              <a:buChar char="Ø"/>
            </a:pPr>
            <a:r>
              <a:rPr lang="en-US" sz="3200" b="1" dirty="0" smtClean="0"/>
              <a:t>Results and discussion</a:t>
            </a:r>
          </a:p>
          <a:p>
            <a:pPr>
              <a:buFont typeface="Arial" pitchFamily="34" charset="0"/>
              <a:buChar char="•"/>
            </a:pPr>
            <a:r>
              <a:rPr lang="en-US" sz="3200" dirty="0" smtClean="0"/>
              <a:t>Their main purpose is to present the results of data analysis in a systematic way.</a:t>
            </a:r>
          </a:p>
          <a:p>
            <a:pPr>
              <a:buFont typeface="Arial" pitchFamily="34" charset="0"/>
              <a:buChar char="•"/>
            </a:pPr>
            <a:r>
              <a:rPr lang="en-US" sz="3200" dirty="0" smtClean="0"/>
              <a:t>The basic principles in presenting results is to give all the evidence relevant to the research objectives and questions, if any.</a:t>
            </a:r>
          </a:p>
          <a:p>
            <a:pPr>
              <a:buFont typeface="Arial" pitchFamily="34" charset="0"/>
              <a:buChar char="•"/>
            </a:pPr>
            <a:r>
              <a:rPr lang="en-US" sz="3200" dirty="0" smtClean="0"/>
              <a:t>In quantitative research the researcher is expected to test hypotheses, as addressed in the introduction chapter and give the results of such tests stating whether each hypothesis is supported by the data or not.</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763000" cy="6096000"/>
          </a:xfrm>
        </p:spPr>
        <p:txBody>
          <a:bodyPr>
            <a:normAutofit/>
          </a:bodyPr>
          <a:lstStyle/>
          <a:p>
            <a:pPr>
              <a:buFont typeface="Arial" pitchFamily="34" charset="0"/>
              <a:buChar char="•"/>
            </a:pPr>
            <a:r>
              <a:rPr lang="en-US" sz="2800" dirty="0" smtClean="0"/>
              <a:t>When writing the results and discussion of the report, a short introduction that describes the general procedures followed in analyzing the data and objectives or hypotheses of the study is stated. </a:t>
            </a:r>
            <a:endParaRPr lang="en-US" sz="2800" b="1" dirty="0" smtClean="0"/>
          </a:p>
          <a:p>
            <a:pPr>
              <a:buFont typeface="Arial" pitchFamily="34" charset="0"/>
              <a:buChar char="•"/>
            </a:pPr>
            <a:r>
              <a:rPr lang="en-US" sz="2800" dirty="0" smtClean="0"/>
              <a:t>Results of the report are put in a logical order. </a:t>
            </a:r>
          </a:p>
          <a:p>
            <a:pPr>
              <a:buFont typeface="Arial" pitchFamily="34" charset="0"/>
              <a:buChar char="•"/>
            </a:pPr>
            <a:r>
              <a:rPr lang="en-US" sz="2800" dirty="0" smtClean="0"/>
              <a:t>Findings are presented in as simple a way as possible. </a:t>
            </a:r>
          </a:p>
          <a:p>
            <a:pPr>
              <a:buFont typeface="Arial" pitchFamily="34" charset="0"/>
              <a:buChar char="•"/>
            </a:pPr>
            <a:r>
              <a:rPr lang="en-US" sz="2800" dirty="0" smtClean="0"/>
              <a:t>The more complicated the information looks, the more difficult it will be to interpret.</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Be concise;</a:t>
            </a:r>
          </a:p>
          <a:p>
            <a:pPr>
              <a:buFont typeface="Wingdings" pitchFamily="2" charset="2"/>
              <a:buChar char="ü"/>
            </a:pPr>
            <a:r>
              <a:rPr lang="en-US" sz="3200" dirty="0" smtClean="0"/>
              <a:t> include only most important observations in the text and tables, figures and graphs. </a:t>
            </a:r>
          </a:p>
          <a:p>
            <a:pPr>
              <a:buFont typeface="Wingdings" pitchFamily="2" charset="2"/>
              <a:buChar char="ü"/>
            </a:pPr>
            <a:r>
              <a:rPr lang="en-US" sz="3200" dirty="0" smtClean="0"/>
              <a:t>Here are some does and don’ts to remember: </a:t>
            </a:r>
          </a:p>
          <a:p>
            <a:pPr>
              <a:buFont typeface="Wingdings" pitchFamily="2" charset="2"/>
              <a:buChar char="v"/>
            </a:pPr>
            <a:r>
              <a:rPr lang="en-US" sz="3200" b="1" dirty="0" smtClean="0"/>
              <a:t> Does and Don’ts of Results </a:t>
            </a:r>
          </a:p>
          <a:p>
            <a:pPr>
              <a:buNone/>
            </a:pPr>
            <a:r>
              <a:rPr lang="en-US" sz="3200" dirty="0" smtClean="0"/>
              <a:t> </a:t>
            </a:r>
            <a:r>
              <a:rPr lang="en-US" sz="3200" b="1" dirty="0" smtClean="0"/>
              <a:t>Do:</a:t>
            </a:r>
          </a:p>
          <a:p>
            <a:pPr>
              <a:buFont typeface="Wingdings" pitchFamily="2" charset="2"/>
              <a:buChar char="ü"/>
            </a:pPr>
            <a:r>
              <a:rPr lang="en-US" sz="3200" b="1" dirty="0" smtClean="0"/>
              <a:t> </a:t>
            </a:r>
            <a:r>
              <a:rPr lang="en-US" sz="3200" dirty="0" smtClean="0"/>
              <a:t>Use the past tense.</a:t>
            </a:r>
          </a:p>
          <a:p>
            <a:pPr>
              <a:buFont typeface="Wingdings" pitchFamily="2" charset="2"/>
              <a:buChar char="ü"/>
            </a:pPr>
            <a:r>
              <a:rPr lang="en-US" sz="3200" dirty="0" smtClean="0"/>
              <a:t> Use active verb form rather than the passive form. </a:t>
            </a:r>
          </a:p>
          <a:p>
            <a:endParaRPr lang="en-US" b="1"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ü"/>
            </a:pPr>
            <a:r>
              <a:rPr lang="en-US" sz="3200" dirty="0" smtClean="0"/>
              <a:t>Check and recheck; </a:t>
            </a:r>
          </a:p>
          <a:p>
            <a:pPr>
              <a:buFontTx/>
              <a:buChar char="-"/>
            </a:pPr>
            <a:r>
              <a:rPr lang="en-US" sz="3200" dirty="0" smtClean="0"/>
              <a:t>Have you identified key issues? </a:t>
            </a:r>
          </a:p>
          <a:p>
            <a:pPr>
              <a:buFontTx/>
              <a:buChar char="-"/>
            </a:pPr>
            <a:r>
              <a:rPr lang="en-US" sz="3200" dirty="0" smtClean="0"/>
              <a:t>Have you provided explanations for your findings?</a:t>
            </a:r>
          </a:p>
          <a:p>
            <a:pPr>
              <a:buNone/>
            </a:pPr>
            <a:r>
              <a:rPr lang="en-US" sz="3200" dirty="0" smtClean="0"/>
              <a:t>- Are the tables, figures and graphs simple and clearly labeled? </a:t>
            </a:r>
          </a:p>
          <a:p>
            <a:pPr>
              <a:buNone/>
            </a:pPr>
            <a:r>
              <a:rPr lang="en-US" sz="3200" dirty="0" smtClean="0"/>
              <a:t>- Do they relate closely to the text? </a:t>
            </a:r>
          </a:p>
          <a:p>
            <a:pPr>
              <a:buNone/>
            </a:pPr>
            <a:r>
              <a:rPr lang="en-US" sz="3200" dirty="0" smtClean="0"/>
              <a:t> </a:t>
            </a:r>
            <a:r>
              <a:rPr lang="en-US" sz="3200" b="1" dirty="0" smtClean="0"/>
              <a:t>Don't: </a:t>
            </a:r>
          </a:p>
          <a:p>
            <a:pPr>
              <a:buNone/>
            </a:pPr>
            <a:r>
              <a:rPr lang="en-US" sz="3200" dirty="0" smtClean="0"/>
              <a:t>-Repeat information in figures or tables in the text.</a:t>
            </a:r>
          </a:p>
          <a:p>
            <a:pPr>
              <a:buNone/>
            </a:pPr>
            <a:r>
              <a:rPr lang="en-US" sz="3200" dirty="0" smtClean="0"/>
              <a:t>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763000" cy="6019800"/>
          </a:xfrm>
        </p:spPr>
        <p:txBody>
          <a:bodyPr>
            <a:normAutofit/>
          </a:bodyPr>
          <a:lstStyle/>
          <a:p>
            <a:pPr>
              <a:buFont typeface="Wingdings" pitchFamily="2" charset="2"/>
              <a:buChar char="Ø"/>
            </a:pPr>
            <a:r>
              <a:rPr lang="en-US" sz="3200" b="1" dirty="0" smtClean="0"/>
              <a:t>Conclusion and Recommendations </a:t>
            </a:r>
          </a:p>
          <a:p>
            <a:pPr>
              <a:buFont typeface="Arial" pitchFamily="34" charset="0"/>
              <a:buChar char="•"/>
            </a:pPr>
            <a:r>
              <a:rPr lang="en-US" sz="3200" dirty="0" smtClean="0"/>
              <a:t>This informs the reader about the purpose of the study, the process used to collect and analyse data and the major findings of the study. </a:t>
            </a:r>
          </a:p>
          <a:p>
            <a:pPr>
              <a:buFont typeface="Arial" pitchFamily="34" charset="0"/>
              <a:buChar char="•"/>
            </a:pPr>
            <a:r>
              <a:rPr lang="en-US" sz="3200" dirty="0" smtClean="0"/>
              <a:t>Each chapter should end with statements on implications of the issues and references for further reading.</a:t>
            </a:r>
          </a:p>
          <a:p>
            <a:pPr>
              <a:buFont typeface="Arial" pitchFamily="34" charset="0"/>
              <a:buChar char="•"/>
            </a:pPr>
            <a:r>
              <a:rPr lang="en-US" sz="3200" dirty="0" smtClean="0"/>
              <a:t>Implications are the second last component of each chapter and may include a recommendations section.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u="sng" dirty="0" smtClean="0"/>
              <a:t>Quantitative research</a:t>
            </a:r>
          </a:p>
          <a:p>
            <a:pPr>
              <a:buFont typeface="Wingdings" pitchFamily="2" charset="2"/>
              <a:buChar char="ü"/>
            </a:pPr>
            <a:r>
              <a:rPr lang="en-US" sz="3200" dirty="0" smtClean="0"/>
              <a:t>Includes designs, techniques and measures that produce discreet numerical or quantifiable data. </a:t>
            </a:r>
          </a:p>
          <a:p>
            <a:pPr>
              <a:buFont typeface="Wingdings" pitchFamily="2" charset="2"/>
              <a:buChar char="ü"/>
            </a:pPr>
            <a:r>
              <a:rPr lang="en-US" sz="3200" dirty="0" smtClean="0"/>
              <a:t>Random sampling is done to ensure representativeness of the sample. </a:t>
            </a:r>
          </a:p>
          <a:p>
            <a:pPr>
              <a:buFont typeface="Wingdings" pitchFamily="2" charset="2"/>
              <a:buChar char="ü"/>
            </a:pPr>
            <a:r>
              <a:rPr lang="en-US" sz="3200" dirty="0" smtClean="0"/>
              <a:t>Some of the research designs categorized as quantitative research are experimental designs, causality, comparative research and correlation research.</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Broad classification cont’d</a:t>
            </a:r>
            <a:endParaRPr 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3200" dirty="0" smtClean="0"/>
              <a:t>References are usually included in each chapter, not all at the end of the report. </a:t>
            </a:r>
          </a:p>
          <a:p>
            <a:pPr>
              <a:buFont typeface="Arial" pitchFamily="34" charset="0"/>
              <a:buChar char="•"/>
            </a:pPr>
            <a:r>
              <a:rPr lang="en-US" sz="3200" dirty="0" smtClean="0"/>
              <a:t>Follow the instructions for the report. </a:t>
            </a:r>
          </a:p>
          <a:p>
            <a:pPr>
              <a:buFont typeface="Arial" pitchFamily="34" charset="0"/>
              <a:buChar char="•"/>
            </a:pPr>
            <a:r>
              <a:rPr lang="en-US" sz="3200" dirty="0" smtClean="0"/>
              <a:t>Make sure each chapter addresses only the component stated in its introduction. </a:t>
            </a:r>
          </a:p>
          <a:p>
            <a:pPr>
              <a:buFont typeface="Arial" pitchFamily="34" charset="0"/>
              <a:buChar char="•"/>
            </a:pPr>
            <a:r>
              <a:rPr lang="en-US" sz="3200" dirty="0" smtClean="0"/>
              <a:t>Subsequent chapters of the report should not repeat the information of earlier chapters- but can refer to other chapters. </a:t>
            </a:r>
          </a:p>
          <a:p>
            <a:pPr>
              <a:buFont typeface="Arial" pitchFamily="34" charset="0"/>
              <a:buChar char="•"/>
            </a:pPr>
            <a:r>
              <a:rPr lang="en-US" sz="3200" dirty="0" smtClean="0"/>
              <a:t>Recommendations should be number by chapter, for example, chapter 1- recommendation 1.1, 1.2 etc.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The next-to-last chapter describes the overall implications of the report and identifies the next steps that should be taken. </a:t>
            </a:r>
          </a:p>
          <a:p>
            <a:pPr>
              <a:buFont typeface="Arial" pitchFamily="34" charset="0"/>
              <a:buChar char="•"/>
            </a:pPr>
            <a:r>
              <a:rPr lang="en-US" sz="3200" dirty="0" smtClean="0"/>
              <a:t>Provide a brief summary of the importance of the work to date, how this could be “translated” and what the next steps maybe. </a:t>
            </a:r>
          </a:p>
          <a:p>
            <a:pPr>
              <a:buFont typeface="Arial" pitchFamily="34" charset="0"/>
              <a:buChar char="•"/>
            </a:pPr>
            <a:r>
              <a:rPr lang="en-US" sz="3200" dirty="0" smtClean="0"/>
              <a:t>This chapter MUST be specific to purpose of the report.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Arial" pitchFamily="34" charset="0"/>
              <a:buChar char="•"/>
            </a:pPr>
            <a:r>
              <a:rPr lang="en-US" sz="3200" dirty="0" smtClean="0"/>
              <a:t>Thus it is crucial to understand the audience for the report and the context in which they will review the data from the report. </a:t>
            </a:r>
          </a:p>
          <a:p>
            <a:pPr>
              <a:buFont typeface="Arial" pitchFamily="34" charset="0"/>
              <a:buChar char="•"/>
            </a:pPr>
            <a:r>
              <a:rPr lang="en-US" sz="3200" dirty="0" smtClean="0"/>
              <a:t>For example: </a:t>
            </a:r>
          </a:p>
          <a:p>
            <a:pPr>
              <a:buFont typeface="Wingdings" pitchFamily="2" charset="2"/>
              <a:buChar char="ü"/>
            </a:pPr>
            <a:r>
              <a:rPr lang="en-US" sz="3200" dirty="0" smtClean="0"/>
              <a:t>Are there health policy implications (government)?</a:t>
            </a:r>
          </a:p>
          <a:p>
            <a:pPr>
              <a:buFont typeface="Wingdings" pitchFamily="2" charset="2"/>
              <a:buChar char="ü"/>
            </a:pPr>
            <a:r>
              <a:rPr lang="en-US" sz="3200" dirty="0" smtClean="0"/>
              <a:t> New research opportunities (granting agency)? </a:t>
            </a:r>
          </a:p>
          <a:p>
            <a:pPr>
              <a:buFont typeface="Wingdings" pitchFamily="2" charset="2"/>
              <a:buChar char="ü"/>
            </a:pPr>
            <a:r>
              <a:rPr lang="en-US" sz="3200" dirty="0" smtClean="0"/>
              <a:t>Health care implications (government, health care institution, regional public health)?</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a:t>
            </a:r>
            <a:endParaRPr 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Tips: </a:t>
            </a:r>
          </a:p>
          <a:p>
            <a:pPr>
              <a:buNone/>
            </a:pPr>
            <a:r>
              <a:rPr lang="en-US" sz="3200" dirty="0" smtClean="0"/>
              <a:t> Outlined problems encountered. </a:t>
            </a:r>
          </a:p>
          <a:p>
            <a:pPr>
              <a:buNone/>
            </a:pPr>
            <a:r>
              <a:rPr lang="en-US" sz="3200" dirty="0" smtClean="0"/>
              <a:t> Present a balanced view. Discuss limitations of study. </a:t>
            </a:r>
          </a:p>
          <a:p>
            <a:pPr>
              <a:buNone/>
            </a:pPr>
            <a:r>
              <a:rPr lang="en-US" sz="3200" dirty="0" smtClean="0"/>
              <a:t> Explain findings, comparing and contrasting to existing literature. </a:t>
            </a:r>
          </a:p>
          <a:p>
            <a:pPr>
              <a:buNone/>
            </a:pPr>
            <a:r>
              <a:rPr lang="en-US" sz="3200" dirty="0" smtClean="0"/>
              <a:t> Draw together all of your main ideas. </a:t>
            </a:r>
          </a:p>
          <a:p>
            <a:pPr>
              <a:buNone/>
            </a:pPr>
            <a:r>
              <a:rPr lang="en-US" sz="3200" dirty="0" smtClean="0"/>
              <a:t> Avoid inserting new information in this section. </a:t>
            </a:r>
          </a:p>
          <a:p>
            <a:pPr>
              <a:buNone/>
            </a:pPr>
            <a:r>
              <a:rPr lang="en-US" sz="3200" dirty="0" smtClean="0"/>
              <a:t> Make implications and recommendations clear and concise.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2800" dirty="0" smtClean="0"/>
              <a:t>Check the appendices to be sure they are appropriate with these questions in mind:</a:t>
            </a:r>
          </a:p>
          <a:p>
            <a:pPr>
              <a:buFont typeface="Wingdings" pitchFamily="2" charset="2"/>
              <a:buChar char="ü"/>
            </a:pPr>
            <a:r>
              <a:rPr lang="en-US" sz="2800" dirty="0" smtClean="0"/>
              <a:t> Have you only included supporting information? </a:t>
            </a:r>
          </a:p>
          <a:p>
            <a:pPr>
              <a:buFont typeface="Wingdings" pitchFamily="2" charset="2"/>
              <a:buChar char="ü"/>
            </a:pPr>
            <a:r>
              <a:rPr lang="en-US" sz="2800" dirty="0" smtClean="0"/>
              <a:t>Does the reader need to read these sections? </a:t>
            </a:r>
          </a:p>
          <a:p>
            <a:pPr>
              <a:buNone/>
            </a:pPr>
            <a:r>
              <a:rPr lang="en-US" sz="2800" b="1" dirty="0" smtClean="0"/>
              <a:t>How to use your Time to Write </a:t>
            </a:r>
            <a:r>
              <a:rPr lang="en-US" sz="2800" dirty="0" smtClean="0"/>
              <a:t></a:t>
            </a:r>
          </a:p>
          <a:p>
            <a:pPr>
              <a:buFont typeface="Arial" pitchFamily="34" charset="0"/>
              <a:buChar char="•"/>
            </a:pPr>
            <a:r>
              <a:rPr lang="en-US" sz="2800" dirty="0" smtClean="0"/>
              <a:t>List references at the end of each chapter. </a:t>
            </a:r>
          </a:p>
          <a:p>
            <a:pPr>
              <a:buNone/>
            </a:pPr>
            <a:r>
              <a:rPr lang="en-US" sz="2800" dirty="0" smtClean="0"/>
              <a:t> Include all the necessary information for locating each reference. </a:t>
            </a:r>
          </a:p>
          <a:p>
            <a:pPr>
              <a:buNone/>
            </a:pPr>
            <a:r>
              <a:rPr lang="en-US" sz="2800" dirty="0" smtClean="0"/>
              <a:t> Check that your references are all accurate. </a:t>
            </a:r>
          </a:p>
          <a:p>
            <a:endParaRPr lang="en-US" sz="28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a:t>
            </a:r>
            <a:endParaRPr 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Compilation of recommendations </a:t>
            </a:r>
          </a:p>
          <a:p>
            <a:pPr>
              <a:buFont typeface="Arial" pitchFamily="34" charset="0"/>
              <a:buChar char="•"/>
            </a:pPr>
            <a:r>
              <a:rPr lang="en-US" sz="3200" dirty="0" smtClean="0"/>
              <a:t>The last chapter lists all recommendations. </a:t>
            </a:r>
          </a:p>
          <a:p>
            <a:pPr>
              <a:buFont typeface="Arial" pitchFamily="34" charset="0"/>
              <a:buChar char="•"/>
            </a:pPr>
            <a:r>
              <a:rPr lang="en-US" sz="3200" dirty="0" smtClean="0"/>
              <a:t>These should be collected in an individual chapter at the end. </a:t>
            </a:r>
          </a:p>
          <a:p>
            <a:pPr>
              <a:buFont typeface="Arial" pitchFamily="34" charset="0"/>
              <a:buChar char="•"/>
            </a:pPr>
            <a:r>
              <a:rPr lang="en-US" sz="3200" dirty="0" smtClean="0"/>
              <a:t>Ensure by “numbering” that the reader has the ability to find data to support each of the recommendation. E.g. Recommendation 1.1, 1.2, 2.1 etc.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normAutofit/>
          </a:bodyPr>
          <a:lstStyle/>
          <a:p>
            <a:pPr>
              <a:buFont typeface="Wingdings" pitchFamily="2" charset="2"/>
              <a:buChar char="Ø"/>
            </a:pPr>
            <a:r>
              <a:rPr lang="en-US" sz="2800" b="1" dirty="0" smtClean="0"/>
              <a:t>Appendices </a:t>
            </a:r>
          </a:p>
          <a:p>
            <a:pPr>
              <a:buFont typeface="Arial" pitchFamily="34" charset="0"/>
              <a:buChar char="•"/>
            </a:pPr>
            <a:r>
              <a:rPr lang="en-US" sz="2800" dirty="0" smtClean="0"/>
              <a:t>Include more data and copies of your pertinent papers and summary in the appendices. </a:t>
            </a:r>
          </a:p>
          <a:p>
            <a:pPr>
              <a:buFont typeface="Arial" pitchFamily="34" charset="0"/>
              <a:buChar char="•"/>
            </a:pPr>
            <a:r>
              <a:rPr lang="en-US" sz="2800" dirty="0" smtClean="0"/>
              <a:t>The purpose of the appendix is to provide a place for those report items which do not fit in the research report proper because they are either too detailed or are too specialized. </a:t>
            </a:r>
          </a:p>
          <a:p>
            <a:pPr>
              <a:buFont typeface="Arial" pitchFamily="34" charset="0"/>
              <a:buChar char="•"/>
            </a:pPr>
            <a:r>
              <a:rPr lang="en-US" sz="2800" dirty="0" smtClean="0"/>
              <a:t>For example, the appendix may contain a detailed statement of the sample design, the formulas used to determine the sampling error, detailed statistical tables, and the various research forms used, such as the questionnaire.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First Draft </a:t>
            </a:r>
          </a:p>
          <a:p>
            <a:pPr>
              <a:buFont typeface="Arial" pitchFamily="34" charset="0"/>
              <a:buChar char="•"/>
            </a:pPr>
            <a:r>
              <a:rPr lang="en-US" sz="3200" dirty="0" smtClean="0"/>
              <a:t>Preparing a report is a challenge; </a:t>
            </a:r>
          </a:p>
          <a:p>
            <a:pPr>
              <a:buFont typeface="Wingdings" pitchFamily="2" charset="2"/>
              <a:buChar char="ü"/>
            </a:pPr>
            <a:r>
              <a:rPr lang="en-US" sz="3200" dirty="0" smtClean="0"/>
              <a:t>if you know early on that one will be required –get started early- no excuses! </a:t>
            </a:r>
          </a:p>
          <a:p>
            <a:pPr>
              <a:buFont typeface="Wingdings" pitchFamily="2" charset="2"/>
              <a:buChar char="ü"/>
            </a:pPr>
            <a:r>
              <a:rPr lang="en-US" sz="3200" dirty="0" smtClean="0"/>
              <a:t>Draft the report, writing key ideas from your plan into sentences. </a:t>
            </a:r>
          </a:p>
          <a:p>
            <a:pPr>
              <a:buFont typeface="Wingdings" pitchFamily="2" charset="2"/>
              <a:buChar char="ü"/>
            </a:pPr>
            <a:r>
              <a:rPr lang="en-US" sz="3200" dirty="0" smtClean="0"/>
              <a:t>Don’t worry about style and “wordsmithing” in the first draft.</a:t>
            </a:r>
          </a:p>
          <a:p>
            <a:pPr>
              <a:buFont typeface="Wingdings" pitchFamily="2" charset="2"/>
              <a:buChar char="ü"/>
            </a:pPr>
            <a:r>
              <a:rPr lang="en-US" sz="3200" dirty="0" smtClean="0"/>
              <a:t> Just do it! </a:t>
            </a:r>
          </a:p>
          <a:p>
            <a:pPr>
              <a:buFont typeface="Arial" pitchFamily="34" charset="0"/>
              <a:buChar char="•"/>
            </a:pPr>
            <a:r>
              <a:rPr lang="en-US" sz="3200" dirty="0" smtClean="0"/>
              <a:t>We recommend proceeding in the order described above.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Arial" pitchFamily="34" charset="0"/>
              <a:buChar char="•"/>
            </a:pPr>
            <a:r>
              <a:rPr lang="en-US" sz="2800" dirty="0" smtClean="0"/>
              <a:t>There is no need to worry about the title or the executive summery in this early stage. </a:t>
            </a:r>
          </a:p>
          <a:p>
            <a:pPr>
              <a:buFont typeface="Arial" pitchFamily="34" charset="0"/>
              <a:buChar char="•"/>
            </a:pPr>
            <a:r>
              <a:rPr lang="en-US" sz="2800" dirty="0" smtClean="0"/>
              <a:t>These will come later when the text is nearly completed. Once you have written the first draft, check it through. Rework your data to present it forcefully and clearly. </a:t>
            </a:r>
          </a:p>
          <a:p>
            <a:pPr>
              <a:buFont typeface="Arial" pitchFamily="34" charset="0"/>
              <a:buChar char="•"/>
            </a:pPr>
            <a:r>
              <a:rPr lang="en-US" sz="2800" dirty="0" smtClean="0"/>
              <a:t>It is probably sensible to leave it on your desk for a day or so to give a clear break from the intensive writing period. </a:t>
            </a:r>
          </a:p>
          <a:p>
            <a:pPr>
              <a:buFont typeface="Arial" pitchFamily="34" charset="0"/>
              <a:buChar char="•"/>
            </a:pPr>
            <a:r>
              <a:rPr lang="en-US" sz="2800" dirty="0" smtClean="0"/>
              <a:t>This will allow you to see the work more objectively. </a:t>
            </a:r>
          </a:p>
          <a:p>
            <a:pPr>
              <a:buFont typeface="Arial" pitchFamily="34" charset="0"/>
              <a:buChar char="•"/>
            </a:pPr>
            <a:r>
              <a:rPr lang="en-US" sz="2800" dirty="0" smtClean="0"/>
              <a:t>Assess your work by re-reading particularly focusing on: structure, order, content and style.</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2800" b="1" dirty="0" smtClean="0"/>
              <a:t>Content Revisions </a:t>
            </a:r>
          </a:p>
          <a:p>
            <a:pPr>
              <a:buFont typeface="Arial" pitchFamily="34" charset="0"/>
              <a:buChar char="•"/>
            </a:pPr>
            <a:r>
              <a:rPr lang="en-US" sz="2800" dirty="0" smtClean="0"/>
              <a:t>In the first draft, ask your co-authors and mentors to provide you with content editing: </a:t>
            </a:r>
          </a:p>
          <a:p>
            <a:pPr>
              <a:buFont typeface="Wingdings" pitchFamily="2" charset="2"/>
              <a:buChar char="ü"/>
            </a:pPr>
            <a:r>
              <a:rPr lang="en-US" sz="2800" dirty="0" smtClean="0"/>
              <a:t>Are the messages clear? </a:t>
            </a:r>
          </a:p>
          <a:p>
            <a:pPr>
              <a:buFont typeface="Wingdings" pitchFamily="2" charset="2"/>
              <a:buChar char="ü"/>
            </a:pPr>
            <a:r>
              <a:rPr lang="en-US" sz="2800" dirty="0" smtClean="0"/>
              <a:t>Have you addressed all of the requests of the granting agency or government etc? </a:t>
            </a:r>
          </a:p>
          <a:p>
            <a:pPr>
              <a:buFont typeface="Wingdings" pitchFamily="2" charset="2"/>
              <a:buChar char="ü"/>
            </a:pPr>
            <a:r>
              <a:rPr lang="en-US" sz="2800" dirty="0" smtClean="0"/>
              <a:t>Is there flow? </a:t>
            </a:r>
          </a:p>
          <a:p>
            <a:pPr>
              <a:buFont typeface="Wingdings" pitchFamily="2" charset="2"/>
              <a:buChar char="ü"/>
            </a:pPr>
            <a:r>
              <a:rPr lang="en-US" sz="2800" dirty="0" smtClean="0"/>
              <a:t>Is there repetition? </a:t>
            </a:r>
          </a:p>
          <a:p>
            <a:pPr>
              <a:buFont typeface="Wingdings" pitchFamily="2" charset="2"/>
              <a:buChar char="ü"/>
            </a:pPr>
            <a:r>
              <a:rPr lang="en-US" sz="2800" dirty="0" smtClean="0"/>
              <a:t>Are all statements and recommendations correct? </a:t>
            </a:r>
          </a:p>
          <a:p>
            <a:pPr>
              <a:buFont typeface="Wingdings" pitchFamily="2" charset="2"/>
              <a:buChar char="ü"/>
            </a:pPr>
            <a:r>
              <a:rPr lang="en-US" sz="2800" dirty="0" smtClean="0"/>
              <a:t>Then fine tune the report based on the feedback you receive.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565150"/>
          </a:xfrm>
        </p:spPr>
        <p:txBody>
          <a:bodyPr>
            <a:noAutofit/>
          </a:bodyPr>
          <a:lstStyle/>
          <a:p>
            <a:r>
              <a:rPr lang="en-US" sz="3200" dirty="0" smtClean="0"/>
              <a:t>Comparison of quantitative &amp; qualitative</a:t>
            </a:r>
            <a:endParaRPr lang="en-US" sz="3200"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graphicFrame>
        <p:nvGraphicFramePr>
          <p:cNvPr id="7" name="Content Placeholder 6"/>
          <p:cNvGraphicFramePr>
            <a:graphicFrameLocks noGrp="1"/>
          </p:cNvGraphicFramePr>
          <p:nvPr>
            <p:ph sz="quarter" idx="2"/>
          </p:nvPr>
        </p:nvGraphicFramePr>
        <p:xfrm>
          <a:off x="228600" y="1465729"/>
          <a:ext cx="1219200" cy="5432612"/>
        </p:xfrm>
        <a:graphic>
          <a:graphicData uri="http://schemas.openxmlformats.org/drawingml/2006/table">
            <a:tbl>
              <a:tblPr/>
              <a:tblGrid>
                <a:gridCol w="1219200"/>
              </a:tblGrid>
              <a:tr h="5432612">
                <a:tc>
                  <a:txBody>
                    <a:bodyPr/>
                    <a:lstStyle/>
                    <a:p>
                      <a:r>
                        <a:rPr kumimoji="0" lang="en-US" sz="1800" kern="1200" baseline="0" dirty="0" smtClean="0">
                          <a:solidFill>
                            <a:schemeClr val="tx1"/>
                          </a:solidFill>
                          <a:latin typeface="+mn-lt"/>
                          <a:ea typeface="+mn-ea"/>
                          <a:cs typeface="+mn-cs"/>
                        </a:rPr>
                        <a:t>Research</a:t>
                      </a:r>
                    </a:p>
                    <a:p>
                      <a:r>
                        <a:rPr kumimoji="0" lang="en-US" sz="1800" kern="1200" baseline="0" dirty="0" smtClean="0">
                          <a:solidFill>
                            <a:schemeClr val="tx1"/>
                          </a:solidFill>
                          <a:latin typeface="+mn-lt"/>
                          <a:ea typeface="+mn-ea"/>
                          <a:cs typeface="+mn-cs"/>
                        </a:rPr>
                        <a:t>Aims</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Study</a:t>
                      </a:r>
                    </a:p>
                    <a:p>
                      <a:r>
                        <a:rPr kumimoji="0" lang="en-US" sz="1800" kern="1200" baseline="0" dirty="0" smtClean="0">
                          <a:solidFill>
                            <a:schemeClr val="tx1"/>
                          </a:solidFill>
                          <a:latin typeface="+mn-lt"/>
                          <a:ea typeface="+mn-ea"/>
                          <a:cs typeface="+mn-cs"/>
                        </a:rPr>
                        <a:t>Design</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Sampling</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Methods</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Analysis</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6" name="Content Placeholder 5"/>
          <p:cNvSpPr>
            <a:spLocks noGrp="1"/>
          </p:cNvSpPr>
          <p:nvPr>
            <p:ph sz="quarter" idx="4"/>
          </p:nvPr>
        </p:nvSpPr>
        <p:spPr>
          <a:xfrm>
            <a:off x="4419601" y="1444294"/>
            <a:ext cx="4267200" cy="5413706"/>
          </a:xfrm>
        </p:spPr>
        <p:txBody>
          <a:bodyPr>
            <a:normAutofit fontScale="70000" lnSpcReduction="20000"/>
          </a:bodyPr>
          <a:lstStyle/>
          <a:p>
            <a:r>
              <a:rPr lang="en-US" b="1" i="1" dirty="0" smtClean="0"/>
              <a:t>Understand social phenomena in their </a:t>
            </a:r>
            <a:r>
              <a:rPr lang="en-US" dirty="0" smtClean="0"/>
              <a:t>natural settings</a:t>
            </a:r>
          </a:p>
          <a:p>
            <a:pPr>
              <a:buNone/>
            </a:pPr>
            <a:endParaRPr lang="en-US" dirty="0" smtClean="0"/>
          </a:p>
          <a:p>
            <a:pPr>
              <a:buNone/>
            </a:pPr>
            <a:endParaRPr lang="en-US" dirty="0" smtClean="0"/>
          </a:p>
          <a:p>
            <a:pPr>
              <a:buNone/>
            </a:pPr>
            <a:endParaRPr lang="en-US" dirty="0" smtClean="0"/>
          </a:p>
          <a:p>
            <a:pPr>
              <a:buNone/>
            </a:pPr>
            <a:endParaRPr lang="en-US" dirty="0" smtClean="0"/>
          </a:p>
          <a:p>
            <a:r>
              <a:rPr lang="en-US" b="1" i="1" dirty="0" smtClean="0"/>
              <a:t>Observational, holistic, and flexible</a:t>
            </a:r>
          </a:p>
          <a:p>
            <a:pPr>
              <a:buNone/>
            </a:pPr>
            <a:endParaRPr lang="en-US" b="1" i="1" dirty="0" smtClean="0"/>
          </a:p>
          <a:p>
            <a:pPr>
              <a:buNone/>
            </a:pPr>
            <a:endParaRPr lang="en-US" b="1" i="1" dirty="0" smtClean="0"/>
          </a:p>
          <a:p>
            <a:pPr>
              <a:buNone/>
            </a:pPr>
            <a:endParaRPr lang="en-US" b="1" i="1" dirty="0" smtClean="0"/>
          </a:p>
          <a:p>
            <a:r>
              <a:rPr lang="en-US" dirty="0" smtClean="0"/>
              <a:t>Strategically </a:t>
            </a:r>
            <a:r>
              <a:rPr lang="en-US" b="1" i="1" dirty="0" smtClean="0"/>
              <a:t>selected </a:t>
            </a:r>
            <a:r>
              <a:rPr lang="en-US" dirty="0" smtClean="0"/>
              <a:t>to collect the most</a:t>
            </a:r>
          </a:p>
          <a:p>
            <a:pPr>
              <a:buNone/>
            </a:pPr>
            <a:r>
              <a:rPr lang="en-US" dirty="0" smtClean="0"/>
              <a:t>meaningful data</a:t>
            </a:r>
          </a:p>
          <a:p>
            <a:pPr>
              <a:buNone/>
            </a:pPr>
            <a:endParaRPr lang="en-US" dirty="0" smtClean="0"/>
          </a:p>
          <a:p>
            <a:pPr>
              <a:buNone/>
            </a:pPr>
            <a:endParaRPr lang="en-US" dirty="0" smtClean="0"/>
          </a:p>
          <a:p>
            <a:pPr>
              <a:buNone/>
            </a:pPr>
            <a:endParaRPr lang="en-US" dirty="0" smtClean="0"/>
          </a:p>
          <a:p>
            <a:r>
              <a:rPr lang="en-US" dirty="0" smtClean="0"/>
              <a:t>Interviews and observations yielding </a:t>
            </a:r>
            <a:r>
              <a:rPr lang="en-US" b="1" i="1" dirty="0" smtClean="0"/>
              <a:t>textual data</a:t>
            </a:r>
          </a:p>
          <a:p>
            <a:endParaRPr lang="en-US" b="1" i="1" dirty="0" smtClean="0"/>
          </a:p>
          <a:p>
            <a:endParaRPr lang="en-US" b="1" i="1" dirty="0" smtClean="0"/>
          </a:p>
          <a:p>
            <a:r>
              <a:rPr lang="en-US" dirty="0" smtClean="0"/>
              <a:t>Identify </a:t>
            </a:r>
            <a:r>
              <a:rPr lang="en-US" b="1" i="1" dirty="0" smtClean="0"/>
              <a:t>themes that</a:t>
            </a:r>
          </a:p>
          <a:p>
            <a:r>
              <a:rPr lang="en-US" dirty="0" smtClean="0"/>
              <a:t>emerge from the data</a:t>
            </a:r>
            <a:endParaRPr lang="en-US" dirty="0"/>
          </a:p>
        </p:txBody>
      </p:sp>
      <p:sp>
        <p:nvSpPr>
          <p:cNvPr id="10" name="Rectangle 9"/>
          <p:cNvSpPr/>
          <p:nvPr/>
        </p:nvSpPr>
        <p:spPr>
          <a:xfrm>
            <a:off x="1447800" y="990600"/>
            <a:ext cx="7239000" cy="369332"/>
          </a:xfrm>
          <a:prstGeom prst="rect">
            <a:avLst/>
          </a:prstGeom>
        </p:spPr>
        <p:txBody>
          <a:bodyPr wrap="square">
            <a:spAutoFit/>
          </a:bodyPr>
          <a:lstStyle/>
          <a:p>
            <a:r>
              <a:rPr lang="en-US" b="1" dirty="0" smtClean="0"/>
              <a:t>.Quantitative                                Qualitative</a:t>
            </a:r>
            <a:endParaRPr lang="en-US" dirty="0"/>
          </a:p>
        </p:txBody>
      </p:sp>
      <p:sp>
        <p:nvSpPr>
          <p:cNvPr id="12" name="Rectangle 11"/>
          <p:cNvSpPr/>
          <p:nvPr/>
        </p:nvSpPr>
        <p:spPr>
          <a:xfrm>
            <a:off x="1447800" y="1447800"/>
            <a:ext cx="3200400" cy="5355312"/>
          </a:xfrm>
          <a:prstGeom prst="rect">
            <a:avLst/>
          </a:prstGeom>
        </p:spPr>
        <p:txBody>
          <a:bodyPr wrap="square">
            <a:spAutoFit/>
          </a:bodyPr>
          <a:lstStyle/>
          <a:p>
            <a:r>
              <a:rPr lang="en-US" b="1" i="1" dirty="0" smtClean="0"/>
              <a:t>Test hypotheses and</a:t>
            </a:r>
          </a:p>
          <a:p>
            <a:r>
              <a:rPr lang="en-US" dirty="0" smtClean="0"/>
              <a:t>establish cause and</a:t>
            </a:r>
          </a:p>
          <a:p>
            <a:r>
              <a:rPr lang="en-US" dirty="0" smtClean="0"/>
              <a:t>Effect</a:t>
            </a:r>
          </a:p>
          <a:p>
            <a:endParaRPr lang="en-US" b="1" i="1" dirty="0" smtClean="0"/>
          </a:p>
          <a:p>
            <a:r>
              <a:rPr lang="en-US" b="1" i="1" dirty="0" smtClean="0"/>
              <a:t>Formal, objective,</a:t>
            </a:r>
          </a:p>
          <a:p>
            <a:r>
              <a:rPr lang="en-US" b="1" i="1" dirty="0" smtClean="0"/>
              <a:t>and systematic</a:t>
            </a:r>
          </a:p>
          <a:p>
            <a:endParaRPr lang="en-US" b="1" i="1" dirty="0" smtClean="0"/>
          </a:p>
          <a:p>
            <a:r>
              <a:rPr lang="en-US" dirty="0" smtClean="0"/>
              <a:t>Unbiased cross-section</a:t>
            </a:r>
          </a:p>
          <a:p>
            <a:r>
              <a:rPr lang="en-US" b="1" dirty="0" smtClean="0"/>
              <a:t>representative of the</a:t>
            </a:r>
          </a:p>
          <a:p>
            <a:r>
              <a:rPr lang="en-US" dirty="0" smtClean="0"/>
              <a:t>study population</a:t>
            </a:r>
          </a:p>
          <a:p>
            <a:endParaRPr lang="en-US" dirty="0" smtClean="0"/>
          </a:p>
          <a:p>
            <a:endParaRPr lang="en-US" dirty="0" smtClean="0"/>
          </a:p>
          <a:p>
            <a:r>
              <a:rPr lang="en-US" dirty="0" smtClean="0"/>
              <a:t>Measurement yielding</a:t>
            </a:r>
          </a:p>
          <a:p>
            <a:r>
              <a:rPr lang="en-US" b="1" i="1" dirty="0" smtClean="0"/>
              <a:t>numeric data</a:t>
            </a:r>
          </a:p>
          <a:p>
            <a:endParaRPr lang="en-US" b="1" i="1" dirty="0" smtClean="0"/>
          </a:p>
          <a:p>
            <a:r>
              <a:rPr lang="en-US" dirty="0" smtClean="0"/>
              <a:t>Emphasis on statistical</a:t>
            </a:r>
          </a:p>
          <a:p>
            <a:r>
              <a:rPr lang="en-US" dirty="0" smtClean="0"/>
              <a:t>techniques to</a:t>
            </a:r>
          </a:p>
          <a:p>
            <a:r>
              <a:rPr lang="en-US" dirty="0" smtClean="0"/>
              <a:t>determine</a:t>
            </a:r>
          </a:p>
          <a:p>
            <a:r>
              <a:rPr lang="en-US" b="1" i="1" dirty="0" smtClean="0"/>
              <a:t>significance</a:t>
            </a:r>
            <a:endParaRPr 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Copyediting Revisions </a:t>
            </a:r>
          </a:p>
          <a:p>
            <a:pPr>
              <a:buFont typeface="Arial" pitchFamily="34" charset="0"/>
              <a:buChar char="•"/>
            </a:pPr>
            <a:r>
              <a:rPr lang="en-US" sz="3200" dirty="0" smtClean="0"/>
              <a:t>In detailed editing (copyediting), check for the spelling and grammar and double-check facts and figures. </a:t>
            </a:r>
          </a:p>
          <a:p>
            <a:pPr>
              <a:buFont typeface="Arial" pitchFamily="34" charset="0"/>
              <a:buChar char="•"/>
            </a:pPr>
            <a:r>
              <a:rPr lang="en-US" sz="3200" dirty="0" smtClean="0"/>
              <a:t>Check references to be sure they are accurate and make sure the appendices contain all relevant materials referred to in the main report. </a:t>
            </a:r>
          </a:p>
          <a:p>
            <a:pPr>
              <a:buFont typeface="Arial" pitchFamily="34" charset="0"/>
              <a:buChar char="•"/>
            </a:pPr>
            <a:r>
              <a:rPr lang="en-US" sz="3200" dirty="0" smtClean="0"/>
              <a:t>Be sure you follow “report instructions” everywhere.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2800" b="1" dirty="0" smtClean="0"/>
              <a:t>Finishing Touches</a:t>
            </a:r>
            <a:r>
              <a:rPr lang="en-US" sz="2800" dirty="0" smtClean="0"/>
              <a:t> </a:t>
            </a:r>
          </a:p>
          <a:p>
            <a:pPr>
              <a:buFont typeface="Arial" pitchFamily="34" charset="0"/>
              <a:buChar char="•"/>
            </a:pPr>
            <a:r>
              <a:rPr lang="en-US" sz="2800" dirty="0" smtClean="0"/>
              <a:t>Eventually, you will be ready to check the text. </a:t>
            </a:r>
          </a:p>
          <a:p>
            <a:pPr>
              <a:buFont typeface="Arial" pitchFamily="34" charset="0"/>
              <a:buChar char="•"/>
            </a:pPr>
            <a:r>
              <a:rPr lang="en-US" sz="2800" dirty="0" smtClean="0"/>
              <a:t>Have you used clear and concise language? </a:t>
            </a:r>
          </a:p>
          <a:p>
            <a:pPr>
              <a:buFont typeface="Arial" pitchFamily="34" charset="0"/>
              <a:buChar char="•"/>
            </a:pPr>
            <a:r>
              <a:rPr lang="en-US" sz="2800" dirty="0" smtClean="0"/>
              <a:t>Are your sentences short and jargon free? </a:t>
            </a:r>
          </a:p>
          <a:p>
            <a:pPr>
              <a:buFont typeface="Arial" pitchFamily="34" charset="0"/>
              <a:buChar char="•"/>
            </a:pPr>
            <a:r>
              <a:rPr lang="en-US" sz="2800" dirty="0" smtClean="0"/>
              <a:t>Are your paragraphs tightly focused? </a:t>
            </a:r>
          </a:p>
          <a:p>
            <a:pPr>
              <a:buFont typeface="Arial" pitchFamily="34" charset="0"/>
              <a:buChar char="•"/>
            </a:pPr>
            <a:r>
              <a:rPr lang="en-US" sz="2800" dirty="0" smtClean="0"/>
              <a:t>Have you used the active or the passive voice? </a:t>
            </a:r>
          </a:p>
          <a:p>
            <a:r>
              <a:rPr lang="en-US" sz="2800" dirty="0" smtClean="0"/>
              <a:t>Once the text of the report is complete, you may write the preface (to orientate the readers on why the report is important and who it is directed to), and the acknowledgement (who did the work, who funded it, when it was done, the time frame etc.). </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85000" lnSpcReduction="20000"/>
          </a:bodyPr>
          <a:lstStyle/>
          <a:p>
            <a:r>
              <a:rPr lang="en-US" dirty="0" smtClean="0"/>
              <a:t>The executive summary is a critical part of your report. Everyone will read it, while only a few will read the whole report. Write the executive summary when you have finished and polished the other sections. Finally, write the title page with authors, funders and indicate to whom this report is directed. The title of the report should be a concise and specific “label” for its contents and usually is from 6 to 12 words long. Read titles of other reports of the organization you are writing for to see how they commonly do it. Make sure your report flows logically from the evidence. Also, ensure your final conclusions fit your audience e.g. for government - if there are policy implications say so. When you write the final copy, eliminate any repetitions and recast any sentences/sections where the meaning is unclear. </a:t>
            </a:r>
          </a:p>
          <a:p>
            <a:r>
              <a:rPr lang="en-US" dirty="0" smtClean="0"/>
              <a:t>Read what you have written to yourself and others aloud. If anything is unclear at this stage it would be unclear to the intended reader. Never ever submit a sloppily written report.</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92500"/>
          </a:bodyPr>
          <a:lstStyle/>
          <a:p>
            <a:r>
              <a:rPr lang="en-US" b="1" dirty="0" smtClean="0"/>
              <a:t>Key Points </a:t>
            </a:r>
          </a:p>
          <a:p>
            <a:pPr>
              <a:buNone/>
            </a:pPr>
            <a:r>
              <a:rPr lang="en-US" dirty="0" smtClean="0"/>
              <a:t> Report should be organized for the convenience of the intended reader. </a:t>
            </a:r>
          </a:p>
          <a:p>
            <a:pPr>
              <a:buNone/>
            </a:pPr>
            <a:r>
              <a:rPr lang="en-US" dirty="0" smtClean="0"/>
              <a:t> Keep it simple and avoid sentences that are too long, </a:t>
            </a:r>
          </a:p>
          <a:p>
            <a:pPr>
              <a:buNone/>
            </a:pPr>
            <a:r>
              <a:rPr lang="en-US" dirty="0" smtClean="0"/>
              <a:t> Eliminate unnecessary jargon, </a:t>
            </a:r>
          </a:p>
          <a:p>
            <a:pPr>
              <a:buNone/>
            </a:pPr>
            <a:r>
              <a:rPr lang="en-US" dirty="0" smtClean="0"/>
              <a:t> Don’t worry about style in the first draft. Just do it. </a:t>
            </a:r>
          </a:p>
          <a:p>
            <a:pPr>
              <a:buNone/>
            </a:pPr>
            <a:r>
              <a:rPr lang="en-US" dirty="0" smtClean="0"/>
              <a:t> Be sure all authors agree on their inclusion and order. </a:t>
            </a:r>
          </a:p>
          <a:p>
            <a:pPr>
              <a:buNone/>
            </a:pPr>
            <a:r>
              <a:rPr lang="en-US" dirty="0" smtClean="0"/>
              <a:t> Information belonging in one section should never be repeated in another. </a:t>
            </a:r>
          </a:p>
          <a:p>
            <a:pPr>
              <a:buNone/>
            </a:pPr>
            <a:r>
              <a:rPr lang="en-US" dirty="0" smtClean="0"/>
              <a:t> During revisions, focus on high-level content before the micro issues. </a:t>
            </a:r>
          </a:p>
          <a:p>
            <a:pPr>
              <a:buNone/>
            </a:pPr>
            <a:r>
              <a:rPr lang="en-US" dirty="0" smtClean="0"/>
              <a:t> Never submit a poorly written report; revise, revise, revise until it is perfect. </a:t>
            </a:r>
          </a:p>
          <a:p>
            <a:endParaRPr lang="en-US" dirty="0" smtClean="0"/>
          </a:p>
          <a:p>
            <a:endParaRPr lang="en-US" dirty="0"/>
          </a:p>
        </p:txBody>
      </p:sp>
      <p:sp>
        <p:nvSpPr>
          <p:cNvPr id="3" name="Title 2"/>
          <p:cNvSpPr>
            <a:spLocks noGrp="1"/>
          </p:cNvSpPr>
          <p:nvPr>
            <p:ph type="title"/>
          </p:nvPr>
        </p:nvSpPr>
        <p:spPr>
          <a:xfrm>
            <a:off x="5334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lnSpcReduction="10000"/>
          </a:bodyPr>
          <a:lstStyle/>
          <a:p>
            <a:r>
              <a:rPr lang="en-US" b="1" dirty="0" smtClean="0"/>
              <a:t>Good Research Question</a:t>
            </a:r>
          </a:p>
          <a:p>
            <a:r>
              <a:rPr lang="en-US" b="1" dirty="0" smtClean="0"/>
              <a:t>Depends on …..</a:t>
            </a:r>
          </a:p>
          <a:p>
            <a:r>
              <a:rPr lang="en-US" dirty="0" smtClean="0"/>
              <a:t>All influence</a:t>
            </a:r>
          </a:p>
          <a:p>
            <a:r>
              <a:rPr lang="en-US" dirty="0" smtClean="0"/>
              <a:t>what you</a:t>
            </a:r>
          </a:p>
          <a:p>
            <a:r>
              <a:rPr lang="en-US" dirty="0" smtClean="0"/>
              <a:t>find….</a:t>
            </a:r>
          </a:p>
          <a:p>
            <a:r>
              <a:rPr lang="en-US" dirty="0" smtClean="0"/>
              <a:t>what it</a:t>
            </a:r>
          </a:p>
          <a:p>
            <a:r>
              <a:rPr lang="en-US" dirty="0" smtClean="0"/>
              <a:t>Means….. What you</a:t>
            </a:r>
          </a:p>
          <a:p>
            <a:r>
              <a:rPr lang="en-US" dirty="0" smtClean="0"/>
              <a:t>ask?</a:t>
            </a:r>
          </a:p>
          <a:p>
            <a:r>
              <a:rPr lang="en-US" dirty="0" smtClean="0"/>
              <a:t>2</a:t>
            </a:r>
          </a:p>
          <a:p>
            <a:r>
              <a:rPr lang="en-US" dirty="0" smtClean="0"/>
              <a:t>• How you</a:t>
            </a:r>
          </a:p>
          <a:p>
            <a:r>
              <a:rPr lang="en-US" dirty="0" smtClean="0"/>
              <a:t>ask?</a:t>
            </a:r>
          </a:p>
          <a:p>
            <a:r>
              <a:rPr lang="en-US" dirty="0" smtClean="0"/>
              <a:t>3</a:t>
            </a:r>
          </a:p>
          <a:p>
            <a:r>
              <a:rPr lang="en-US" dirty="0" smtClean="0"/>
              <a:t>• Where you look?</a:t>
            </a:r>
          </a:p>
          <a:p>
            <a:endParaRPr lang="en-US" dirty="0"/>
          </a:p>
        </p:txBody>
      </p:sp>
      <p:sp>
        <p:nvSpPr>
          <p:cNvPr id="3" name="Title 2"/>
          <p:cNvSpPr>
            <a:spLocks noGrp="1"/>
          </p:cNvSpPr>
          <p:nvPr>
            <p:ph type="title"/>
          </p:nvPr>
        </p:nvSpPr>
        <p:spPr/>
        <p:txBody>
          <a:bodyPr/>
          <a:lstStyle/>
          <a:p>
            <a:r>
              <a:rPr lang="en-US" dirty="0" smtClean="0"/>
              <a:t>ct</a:t>
            </a:r>
            <a:endParaRPr lang="en-US" dirty="0"/>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What are the knowledge, practice and attitudes</a:t>
            </a:r>
          </a:p>
          <a:p>
            <a:r>
              <a:rPr lang="en-US" dirty="0" smtClean="0"/>
              <a:t>about blood donation in </a:t>
            </a:r>
            <a:r>
              <a:rPr lang="en-US" dirty="0" err="1" smtClean="0"/>
              <a:t>Kiruhura</a:t>
            </a:r>
            <a:r>
              <a:rPr lang="en-US" dirty="0" smtClean="0"/>
              <a:t> District in SW</a:t>
            </a:r>
          </a:p>
          <a:p>
            <a:r>
              <a:rPr lang="en-US" dirty="0" smtClean="0"/>
              <a:t>Uganda?</a:t>
            </a:r>
          </a:p>
          <a:p>
            <a:r>
              <a:rPr lang="en-US" dirty="0" smtClean="0"/>
              <a:t>What are the causes of death in first week of life in</a:t>
            </a:r>
          </a:p>
          <a:p>
            <a:r>
              <a:rPr lang="en-US" dirty="0" smtClean="0"/>
              <a:t>rural Uganda?</a:t>
            </a:r>
          </a:p>
          <a:p>
            <a:r>
              <a:rPr lang="en-US" dirty="0" smtClean="0"/>
              <a:t>What factors influence Hepatitis B vaccination</a:t>
            </a:r>
          </a:p>
          <a:p>
            <a:r>
              <a:rPr lang="en-US" dirty="0" smtClean="0"/>
              <a:t>uptake among healthcare students at Kenya</a:t>
            </a:r>
          </a:p>
          <a:p>
            <a:r>
              <a:rPr lang="en-US" dirty="0" smtClean="0"/>
              <a:t>Medical Training College, Kenya?</a:t>
            </a:r>
          </a:p>
          <a:p>
            <a:r>
              <a:rPr lang="en-US" dirty="0" smtClean="0"/>
              <a:t>Can cell phone reminders improve the antenatal</a:t>
            </a:r>
          </a:p>
          <a:p>
            <a:r>
              <a:rPr lang="en-US" dirty="0" smtClean="0"/>
              <a:t>care attendance of pregnant women in </a:t>
            </a:r>
            <a:r>
              <a:rPr lang="en-US" dirty="0" err="1" smtClean="0"/>
              <a:t>Semiurban</a:t>
            </a:r>
            <a:endParaRPr lang="en-US" dirty="0" smtClean="0"/>
          </a:p>
          <a:p>
            <a:r>
              <a:rPr lang="en-US" dirty="0" smtClean="0"/>
              <a:t>area of South Eastern Tanzania?</a:t>
            </a:r>
          </a:p>
          <a:p>
            <a:pPr>
              <a:buNone/>
            </a:pPr>
            <a:endParaRPr lang="en-US" b="1" i="1" dirty="0" smtClean="0"/>
          </a:p>
          <a:p>
            <a:pPr>
              <a:buNone/>
            </a:pP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checking on an i </a:t>
            </a:r>
            <a:r>
              <a:rPr lang="en-US" dirty="0" err="1" smtClean="0"/>
              <a:t>ntervention</a:t>
            </a:r>
            <a:r>
              <a:rPr lang="en-US" dirty="0" smtClean="0"/>
              <a:t> or</a:t>
            </a:r>
          </a:p>
          <a:p>
            <a:r>
              <a:rPr lang="en-US" dirty="0" smtClean="0"/>
              <a:t>making a comparison:</a:t>
            </a:r>
          </a:p>
          <a:p>
            <a:r>
              <a:rPr lang="en-US" dirty="0" smtClean="0"/>
              <a:t>P= PATIENTS or POPULATION</a:t>
            </a:r>
          </a:p>
          <a:p>
            <a:r>
              <a:rPr lang="en-US" dirty="0" smtClean="0"/>
              <a:t>I =INTERVENTION</a:t>
            </a:r>
          </a:p>
          <a:p>
            <a:r>
              <a:rPr lang="en-US" dirty="0" smtClean="0"/>
              <a:t>C=COMPARISON</a:t>
            </a:r>
          </a:p>
          <a:p>
            <a:r>
              <a:rPr lang="en-US" dirty="0" smtClean="0"/>
              <a:t>O=OUTCOME</a:t>
            </a:r>
          </a:p>
          <a:p>
            <a:r>
              <a:rPr lang="en-US" dirty="0" smtClean="0"/>
              <a:t>T=TIME</a:t>
            </a:r>
          </a:p>
          <a:p>
            <a:r>
              <a:rPr lang="en-US" dirty="0" smtClean="0"/>
              <a:t>May help in your thinking about your question</a:t>
            </a:r>
            <a:endParaRPr lang="en-US" dirty="0"/>
          </a:p>
        </p:txBody>
      </p:sp>
      <p:sp>
        <p:nvSpPr>
          <p:cNvPr id="3" name="Title 2"/>
          <p:cNvSpPr>
            <a:spLocks noGrp="1"/>
          </p:cNvSpPr>
          <p:nvPr>
            <p:ph type="title"/>
          </p:nvPr>
        </p:nvSpPr>
        <p:spPr/>
        <p:txBody>
          <a:bodyPr/>
          <a:lstStyle/>
          <a:p>
            <a:r>
              <a:rPr lang="en-US" dirty="0" smtClean="0"/>
              <a:t>“PICOT”</a:t>
            </a:r>
            <a:endParaRPr 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smtClean="0"/>
              <a:t>Defining the Question-</a:t>
            </a:r>
          </a:p>
          <a:p>
            <a:r>
              <a:rPr lang="en-US" dirty="0" smtClean="0"/>
              <a:t>What </a:t>
            </a:r>
            <a:r>
              <a:rPr lang="en-US" i="1" dirty="0" smtClean="0"/>
              <a:t>kind of a question </a:t>
            </a:r>
            <a:r>
              <a:rPr lang="en-US" dirty="0" smtClean="0"/>
              <a:t>are you asking?</a:t>
            </a:r>
          </a:p>
          <a:p>
            <a:r>
              <a:rPr lang="en-US" dirty="0" smtClean="0"/>
              <a:t>What </a:t>
            </a:r>
            <a:r>
              <a:rPr lang="en-US" i="1" dirty="0" smtClean="0"/>
              <a:t>methods could  </a:t>
            </a:r>
            <a:r>
              <a:rPr lang="en-US" dirty="0" smtClean="0"/>
              <a:t>you use to answer it?</a:t>
            </a:r>
          </a:p>
          <a:p>
            <a:r>
              <a:rPr lang="en-US" b="1" dirty="0" smtClean="0"/>
              <a:t> Examples of Research </a:t>
            </a:r>
            <a:r>
              <a:rPr lang="en-US" b="1" dirty="0" err="1" smtClean="0"/>
              <a:t>Ques</a:t>
            </a:r>
            <a:r>
              <a:rPr lang="en-US" b="1" dirty="0" smtClean="0"/>
              <a:t>*on</a:t>
            </a:r>
          </a:p>
          <a:p>
            <a:r>
              <a:rPr lang="en-US" b="1" dirty="0" smtClean="0"/>
              <a:t>Types</a:t>
            </a:r>
          </a:p>
          <a:p>
            <a:r>
              <a:rPr lang="en-US" dirty="0" smtClean="0"/>
              <a:t>1. Describe </a:t>
            </a:r>
            <a:r>
              <a:rPr lang="en-US" b="1" dirty="0" smtClean="0"/>
              <a:t>natural course, prognosis or</a:t>
            </a:r>
          </a:p>
          <a:p>
            <a:r>
              <a:rPr lang="en-US" dirty="0" smtClean="0"/>
              <a:t>outcome of a health condition</a:t>
            </a:r>
          </a:p>
          <a:p>
            <a:r>
              <a:rPr lang="en-US" dirty="0" smtClean="0"/>
              <a:t>2. </a:t>
            </a:r>
            <a:r>
              <a:rPr lang="en-US" b="1" dirty="0" smtClean="0"/>
              <a:t>Cost effectiveness or clinical decision</a:t>
            </a:r>
          </a:p>
          <a:p>
            <a:r>
              <a:rPr lang="en-US" dirty="0" smtClean="0"/>
              <a:t>making analysis</a:t>
            </a:r>
            <a:r>
              <a:rPr lang="en-US" i="1" dirty="0" smtClean="0"/>
              <a:t>: </a:t>
            </a:r>
            <a:r>
              <a:rPr lang="en-US" i="1" dirty="0" err="1" smtClean="0"/>
              <a:t>CHOosing</a:t>
            </a:r>
            <a:r>
              <a:rPr lang="en-US" i="1" dirty="0" smtClean="0"/>
              <a:t> Interventions</a:t>
            </a:r>
          </a:p>
          <a:p>
            <a:r>
              <a:rPr lang="en-US" i="1" dirty="0" smtClean="0"/>
              <a:t>that are Cost Effective (WHO-CHOICE)</a:t>
            </a:r>
          </a:p>
          <a:p>
            <a:r>
              <a:rPr lang="en-US" dirty="0" smtClean="0"/>
              <a:t>http://www.who.int/choice/en/</a:t>
            </a:r>
          </a:p>
          <a:p>
            <a:r>
              <a:rPr lang="en-US" dirty="0" smtClean="0"/>
              <a:t>3. </a:t>
            </a:r>
            <a:r>
              <a:rPr lang="en-US" b="1" dirty="0" smtClean="0"/>
              <a:t>Feasibility of a new practice or emerging</a:t>
            </a:r>
          </a:p>
          <a:p>
            <a:r>
              <a:rPr lang="en-US" dirty="0" smtClean="0"/>
              <a:t>trend</a:t>
            </a:r>
          </a:p>
          <a:p>
            <a:r>
              <a:rPr lang="en-US" dirty="0" smtClean="0"/>
              <a:t>4*. </a:t>
            </a:r>
            <a:r>
              <a:rPr lang="en-US" b="1" dirty="0" err="1" smtClean="0"/>
              <a:t>Epi</a:t>
            </a:r>
            <a:r>
              <a:rPr lang="en-US" b="1" dirty="0" smtClean="0"/>
              <a:t> studies: RCT, Cohort, case Control</a:t>
            </a:r>
          </a:p>
          <a:p>
            <a:r>
              <a:rPr lang="en-US" dirty="0" smtClean="0"/>
              <a:t>etc</a:t>
            </a:r>
          </a:p>
          <a:p>
            <a:r>
              <a:rPr lang="en-US" dirty="0" smtClean="0"/>
              <a:t>5*. </a:t>
            </a:r>
            <a:r>
              <a:rPr lang="en-US" b="1" dirty="0" smtClean="0"/>
              <a:t>Qualitative </a:t>
            </a:r>
            <a:r>
              <a:rPr lang="en-US" b="1" dirty="0" err="1" smtClean="0"/>
              <a:t>vs</a:t>
            </a:r>
            <a:r>
              <a:rPr lang="en-US" b="1" dirty="0" smtClean="0"/>
              <a:t> quantitative approach</a:t>
            </a:r>
            <a:endParaRPr lang="en-US" dirty="0" smtClean="0"/>
          </a:p>
          <a:p>
            <a:endParaRPr lang="en-US" dirty="0"/>
          </a:p>
        </p:txBody>
      </p:sp>
      <p:sp>
        <p:nvSpPr>
          <p:cNvPr id="3" name="Title 2"/>
          <p:cNvSpPr>
            <a:spLocks noGrp="1"/>
          </p:cNvSpPr>
          <p:nvPr>
            <p:ph type="title"/>
          </p:nvPr>
        </p:nvSpPr>
        <p:spPr/>
        <p:txBody>
          <a:bodyPr/>
          <a:lstStyle/>
          <a:p>
            <a:r>
              <a:rPr lang="en-US" dirty="0" smtClean="0"/>
              <a:t>ct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Advantages of both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sz="3200" dirty="0" smtClean="0"/>
              <a:t>Steps;</a:t>
            </a:r>
          </a:p>
          <a:p>
            <a:pPr>
              <a:buFont typeface="Wingdings" pitchFamily="2" charset="2"/>
              <a:buChar char="ü"/>
            </a:pPr>
            <a:r>
              <a:rPr lang="en-US" sz="3200" dirty="0" smtClean="0"/>
              <a:t>To define the research question based on previous research findings and theory or on the researcher’s own observations</a:t>
            </a:r>
          </a:p>
          <a:p>
            <a:pPr>
              <a:buFont typeface="Wingdings" pitchFamily="2" charset="2"/>
              <a:buChar char="ü"/>
            </a:pPr>
            <a:r>
              <a:rPr lang="en-US" sz="3200" dirty="0" smtClean="0"/>
              <a:t>Select group that possess the characteristics which the researcher wants to study. The group selected must be homogenous in certain critical variables that the researcher needs to study</a:t>
            </a:r>
          </a:p>
          <a:p>
            <a:pPr>
              <a:buFont typeface="Wingdings" pitchFamily="2" charset="2"/>
              <a:buChar char="ü"/>
            </a:pPr>
            <a:r>
              <a:rPr lang="en-US" sz="3200" dirty="0" smtClean="0"/>
              <a:t>To select a comparison group that does not display the characteristics of the study in order to permit comparison but which is similar to the study group in other respects.</a:t>
            </a:r>
          </a:p>
          <a:p>
            <a:pPr>
              <a:buFont typeface="Wingdings" pitchFamily="2" charset="2"/>
              <a:buChar char="ü"/>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causal- comparative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Data on the relevant variables are collected from both the experimental and the control groups</a:t>
            </a:r>
          </a:p>
          <a:p>
            <a:pPr>
              <a:buFont typeface="Wingdings" pitchFamily="2" charset="2"/>
              <a:buChar char="ü"/>
            </a:pPr>
            <a:r>
              <a:rPr lang="en-US" sz="3200" dirty="0" smtClean="0"/>
              <a:t>Data analysis is computed in descriptive statistics for each comparison group in the study, then tests are carried out which show whether the groups are different. The test analysis of variables are different commonly used hypotheses in causal-comparative studies.</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steps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r>
              <a:rPr lang="en-US" sz="2800" dirty="0" smtClean="0"/>
              <a:t>Allows a comparison of groups without having to manipulate the independent variables.</a:t>
            </a:r>
          </a:p>
          <a:p>
            <a:r>
              <a:rPr lang="en-US" sz="2800" dirty="0" smtClean="0"/>
              <a:t>The studies can be done solely to indentify variables worthy of experimental investigations.</a:t>
            </a:r>
          </a:p>
          <a:p>
            <a:r>
              <a:rPr lang="en-US" sz="2800" dirty="0" smtClean="0"/>
              <a:t>The studies are relatively cheap.</a:t>
            </a:r>
          </a:p>
          <a:p>
            <a:pPr>
              <a:buNone/>
            </a:pPr>
            <a:r>
              <a:rPr lang="en-US" sz="2800" b="1" dirty="0" smtClean="0"/>
              <a:t>Disadvantages </a:t>
            </a:r>
          </a:p>
          <a:p>
            <a:pPr>
              <a:buFont typeface="Lucida Sans Unicode" pitchFamily="34" charset="0"/>
              <a:buChar char="‣"/>
            </a:pPr>
            <a:r>
              <a:rPr lang="en-US" sz="2800" dirty="0" smtClean="0"/>
              <a:t>Interpretations are limited as the researcher does not know whether a particular variable is a cause or result of a behaviour being studied</a:t>
            </a:r>
          </a:p>
          <a:p>
            <a:pPr>
              <a:buFont typeface="Lucida Sans Unicode" pitchFamily="34" charset="0"/>
              <a:buChar char="‣"/>
            </a:pPr>
            <a:r>
              <a:rPr lang="en-US" sz="2800" dirty="0" smtClean="0"/>
              <a:t>There could be a third variable which affect the established relationship in a causal-comparative study but which may not be established in the study.</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Advantages of causal-comparative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sz="3200" dirty="0" smtClean="0"/>
              <a:t>Definition</a:t>
            </a:r>
          </a:p>
          <a:p>
            <a:pPr>
              <a:buFont typeface="Arial" pitchFamily="34" charset="0"/>
              <a:buChar char="•"/>
            </a:pPr>
            <a:r>
              <a:rPr lang="en-US" sz="3200" dirty="0" smtClean="0"/>
              <a:t>It describes in quantitative terms the degree to which variables are related.</a:t>
            </a:r>
          </a:p>
          <a:p>
            <a:pPr>
              <a:buFont typeface="Arial" pitchFamily="34" charset="0"/>
              <a:buChar char="•"/>
            </a:pPr>
            <a:r>
              <a:rPr lang="en-US" sz="3200" dirty="0" smtClean="0"/>
              <a:t>Involves collecting data in order to determine whether and to what degree a relationship exists between two or more quantitative variables.</a:t>
            </a:r>
          </a:p>
          <a:p>
            <a:pPr>
              <a:buFont typeface="Arial" pitchFamily="34" charset="0"/>
              <a:buChar char="•"/>
            </a:pPr>
            <a:r>
              <a:rPr lang="en-US" sz="3200" dirty="0" smtClean="0"/>
              <a:t>The degree of relationship is expressed as a correlation coefficient.</a:t>
            </a:r>
          </a:p>
          <a:p>
            <a:pPr>
              <a:buFont typeface="Arial" pitchFamily="34" charset="0"/>
              <a:buChar char="•"/>
            </a:pPr>
            <a:r>
              <a:rPr lang="en-US" sz="3200" dirty="0" smtClean="0"/>
              <a:t>Variables found to be significantly correlated are removed from further observation.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Correlation methods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Variables found to be correlated are used as a basis on which to carry out causal-comparative or experimental studies to determine if the relationship is causal.</a:t>
            </a:r>
          </a:p>
          <a:p>
            <a:pPr>
              <a:buNone/>
            </a:pPr>
            <a:r>
              <a:rPr lang="en-US" sz="3200" b="1" dirty="0" smtClean="0"/>
              <a:t>Purpose</a:t>
            </a:r>
            <a:r>
              <a:rPr lang="en-US" sz="3200" dirty="0" smtClean="0"/>
              <a:t> </a:t>
            </a:r>
          </a:p>
          <a:p>
            <a:pPr>
              <a:buFont typeface="Wingdings" pitchFamily="2" charset="2"/>
              <a:buChar char="ü"/>
            </a:pPr>
            <a:r>
              <a:rPr lang="en-US" sz="3200" dirty="0" smtClean="0"/>
              <a:t>To explore relationship between variables</a:t>
            </a:r>
          </a:p>
          <a:p>
            <a:pPr>
              <a:buFont typeface="Wingdings" pitchFamily="2" charset="2"/>
              <a:buChar char="ü"/>
            </a:pPr>
            <a:r>
              <a:rPr lang="en-US" sz="3200" dirty="0" smtClean="0"/>
              <a:t>To predict a subject score on one variable given the score of another variable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correlation method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3200" dirty="0" smtClean="0"/>
              <a:t>Problem statement</a:t>
            </a:r>
          </a:p>
          <a:p>
            <a:pPr>
              <a:buFont typeface="Arial" pitchFamily="34" charset="0"/>
              <a:buChar char="•"/>
            </a:pPr>
            <a:r>
              <a:rPr lang="en-US" sz="3200" dirty="0" smtClean="0"/>
              <a:t>This identifies variables that appear to be important determinants in the behaviour pattern under study</a:t>
            </a:r>
          </a:p>
          <a:p>
            <a:pPr>
              <a:buFont typeface="Arial" pitchFamily="34" charset="0"/>
              <a:buChar char="•"/>
            </a:pPr>
            <a:r>
              <a:rPr lang="en-US" sz="3200" dirty="0" smtClean="0"/>
              <a:t>Past research, knowledge of theory and mere logic give the researcher the insight needed to identify such variables</a:t>
            </a:r>
          </a:p>
          <a:p>
            <a:pPr>
              <a:buFont typeface="Wingdings" pitchFamily="2" charset="2"/>
              <a:buChar char="v"/>
            </a:pPr>
            <a:r>
              <a:rPr lang="en-US" sz="3200" dirty="0" smtClean="0"/>
              <a:t>Selection of variables/subjects</a:t>
            </a:r>
          </a:p>
          <a:p>
            <a:pPr>
              <a:buFont typeface="Arial" pitchFamily="34" charset="0"/>
              <a:buChar char="•"/>
            </a:pPr>
            <a:r>
              <a:rPr lang="en-US" sz="3200" dirty="0" smtClean="0"/>
              <a:t>Subjects relevant are selected and should be reasonably varied in those characteristics that the researcher is interested in studying.</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of correlation method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Demonstrate understanding of the concept of research and its application in nursing</a:t>
            </a:r>
          </a:p>
          <a:p>
            <a:r>
              <a:rPr lang="en-US" sz="3200" dirty="0" smtClean="0"/>
              <a:t>Explain the research process</a:t>
            </a:r>
          </a:p>
          <a:p>
            <a:r>
              <a:rPr lang="en-US" sz="3200" dirty="0" smtClean="0"/>
              <a:t>Demonstrate knowledge in writing a research proposal</a:t>
            </a:r>
          </a:p>
          <a:p>
            <a:r>
              <a:rPr lang="en-US" sz="3200" dirty="0" smtClean="0"/>
              <a:t>Demonstrate knowledge in basic research statistics</a:t>
            </a:r>
          </a:p>
          <a:p>
            <a:r>
              <a:rPr lang="en-US" sz="3200" dirty="0" smtClean="0"/>
              <a:t>Participate in carrying out research and publicize findings in local, regional and international journals</a:t>
            </a:r>
            <a:endParaRPr lang="en-US" sz="3200"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Module learning outcomes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v"/>
            </a:pPr>
            <a:r>
              <a:rPr lang="en-US" sz="2800" dirty="0" smtClean="0"/>
              <a:t>Data collection </a:t>
            </a:r>
          </a:p>
          <a:p>
            <a:pPr>
              <a:buFont typeface="Arial" pitchFamily="34" charset="0"/>
              <a:buChar char="•"/>
            </a:pPr>
            <a:r>
              <a:rPr lang="en-US" sz="2800" dirty="0" smtClean="0"/>
              <a:t>It is collected using various techniques such as questionnaire, interviews, observations.</a:t>
            </a:r>
          </a:p>
          <a:p>
            <a:pPr>
              <a:buFont typeface="Arial" pitchFamily="34" charset="0"/>
              <a:buChar char="•"/>
            </a:pPr>
            <a:r>
              <a:rPr lang="en-US" sz="2800" dirty="0" smtClean="0"/>
              <a:t>The data must be in in quantifiable form so that it can be statistically manipulated.</a:t>
            </a:r>
          </a:p>
          <a:p>
            <a:pPr>
              <a:buFont typeface="Wingdings" pitchFamily="2" charset="2"/>
              <a:buChar char="v"/>
            </a:pPr>
            <a:r>
              <a:rPr lang="en-US" sz="2800" dirty="0" smtClean="0"/>
              <a:t>Data analysis</a:t>
            </a:r>
          </a:p>
          <a:p>
            <a:pPr>
              <a:buFont typeface="Arial" pitchFamily="34" charset="0"/>
              <a:buChar char="•"/>
            </a:pPr>
            <a:r>
              <a:rPr lang="en-US" sz="2800" dirty="0" smtClean="0"/>
              <a:t>A correlation coefficient is used to show the strength of relationship between variables</a:t>
            </a:r>
          </a:p>
          <a:p>
            <a:pPr>
              <a:buFont typeface="Arial" pitchFamily="34" charset="0"/>
              <a:buChar char="•"/>
            </a:pPr>
            <a:r>
              <a:rPr lang="en-US" sz="2800" dirty="0" smtClean="0"/>
              <a:t>It also shows the direction of the relationship.</a:t>
            </a:r>
          </a:p>
          <a:p>
            <a:pPr>
              <a:buFont typeface="Arial" pitchFamily="34" charset="0"/>
              <a:buChar char="•"/>
            </a:pPr>
            <a:r>
              <a:rPr lang="en-US" sz="2800" dirty="0" smtClean="0"/>
              <a:t>A perfect correlation yields a correlation of -1 or +1 and no relationship is denoted by 0.</a:t>
            </a:r>
          </a:p>
          <a:p>
            <a:pPr>
              <a:buFont typeface="Arial" pitchFamily="34" charset="0"/>
              <a:buChar char="•"/>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of correlated method cont’d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Permits one to analyze inter-relationships among a large variables in a single study</a:t>
            </a:r>
          </a:p>
          <a:p>
            <a:r>
              <a:rPr lang="en-US" sz="3200" dirty="0" smtClean="0"/>
              <a:t>Allows one to analyze how several variables either singly or in combination might affect a particular phenomenon being studied</a:t>
            </a:r>
          </a:p>
          <a:p>
            <a:r>
              <a:rPr lang="en-US" sz="3200" dirty="0" smtClean="0"/>
              <a:t>It provides information concerning the degree of relationship between the variables being studied.</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Advantages of correlation method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562600"/>
          </a:xfrm>
        </p:spPr>
        <p:txBody>
          <a:bodyPr>
            <a:normAutofit/>
          </a:bodyPr>
          <a:lstStyle/>
          <a:p>
            <a:r>
              <a:rPr lang="en-US" sz="3200" dirty="0" smtClean="0"/>
              <a:t>Correlation between two variables does not necessarily imply causation although researchers tend to interpret such a relationship to mean causation</a:t>
            </a:r>
          </a:p>
          <a:p>
            <a:r>
              <a:rPr lang="en-US" sz="3200" dirty="0" smtClean="0"/>
              <a:t>A correlation coefficient is an index hence any two variables will always show a relationship even when common sense dictates that such variables are not related. E.g. a correlation coefficient can be computed between weight and level of education even though this relationship.</a:t>
            </a:r>
            <a:endParaRPr lang="en-US" sz="3200" dirty="0"/>
          </a:p>
        </p:txBody>
      </p:sp>
      <p:sp>
        <p:nvSpPr>
          <p:cNvPr id="3" name="Title 2"/>
          <p:cNvSpPr>
            <a:spLocks noGrp="1"/>
          </p:cNvSpPr>
          <p:nvPr>
            <p:ph type="title"/>
          </p:nvPr>
        </p:nvSpPr>
        <p:spPr>
          <a:xfrm>
            <a:off x="457200" y="152400"/>
            <a:ext cx="8229600" cy="990600"/>
          </a:xfrm>
        </p:spPr>
        <p:txBody>
          <a:bodyPr>
            <a:normAutofit fontScale="90000"/>
          </a:bodyPr>
          <a:lstStyle/>
          <a:p>
            <a:r>
              <a:rPr lang="en-US" dirty="0" smtClean="0"/>
              <a:t>Disadvantages of correlation method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The correlation coefficient is very sensitive to size of the sample. If data is collected from two subjects only, the absolute value of the correlation coefficient will be exactly equal to 1.0, as the sample size increases, the correlation drops and then stabilizes when the sample size is big enough. Small samples in correlational studies yield erroneous results.</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The disadvantage cont’d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Wingdings" pitchFamily="2" charset="2"/>
              <a:buChar char="Ø"/>
            </a:pPr>
            <a:r>
              <a:rPr lang="en-US" sz="3200" dirty="0" smtClean="0"/>
              <a:t>Survey research</a:t>
            </a:r>
          </a:p>
          <a:p>
            <a:pPr>
              <a:buNone/>
            </a:pPr>
            <a:r>
              <a:rPr lang="en-US" sz="3200" dirty="0" smtClean="0"/>
              <a:t>Definition.</a:t>
            </a:r>
          </a:p>
          <a:p>
            <a:pPr>
              <a:buFont typeface="Arial" pitchFamily="34" charset="0"/>
              <a:buChar char="•"/>
            </a:pPr>
            <a:r>
              <a:rPr lang="en-US" sz="3200" dirty="0" smtClean="0"/>
              <a:t>A survey is an attempt to collect data of a population in order to determine the current status of that population with respect to one or more variable.</a:t>
            </a:r>
          </a:p>
          <a:p>
            <a:pPr>
              <a:buFont typeface="Arial" pitchFamily="34" charset="0"/>
              <a:buChar char="•"/>
            </a:pPr>
            <a:r>
              <a:rPr lang="en-US" sz="3200" dirty="0" smtClean="0"/>
              <a:t>Hence survey research is a self-report study which requires the collection of quantifiable information from the sample.</a:t>
            </a:r>
          </a:p>
          <a:p>
            <a:pPr>
              <a:buFont typeface="Arial" pitchFamily="34" charset="0"/>
              <a:buChar char="•"/>
            </a:pPr>
            <a:r>
              <a:rPr lang="en-US" sz="3200" dirty="0" smtClean="0"/>
              <a:t>Survey research could be descriptive, exploratory or involving advanced statistical analysis.</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Classification by type of </a:t>
            </a:r>
            <a:r>
              <a:rPr lang="en-US" dirty="0" err="1" smtClean="0"/>
              <a:t>resarch</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To evaluate</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Purpose of survey research</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r>
              <a:rPr lang="en-US" sz="3200" dirty="0" smtClean="0"/>
              <a:t>Is defined as determining the current status of a phenomenon by observation and not by asking</a:t>
            </a:r>
          </a:p>
          <a:p>
            <a:pPr>
              <a:buNone/>
            </a:pPr>
            <a:r>
              <a:rPr lang="en-US" sz="3200" u="sng" dirty="0" smtClean="0"/>
              <a:t>Purpose</a:t>
            </a:r>
          </a:p>
          <a:p>
            <a:pPr>
              <a:buFont typeface="Arial" pitchFamily="34" charset="0"/>
              <a:buChar char="•"/>
            </a:pPr>
            <a:r>
              <a:rPr lang="en-US" sz="3200" dirty="0" smtClean="0"/>
              <a:t>Serves to collect objective information. </a:t>
            </a:r>
          </a:p>
          <a:p>
            <a:pPr>
              <a:buFont typeface="Arial" pitchFamily="34" charset="0"/>
              <a:buChar char="•"/>
            </a:pPr>
            <a:r>
              <a:rPr lang="en-US" sz="3200" dirty="0" smtClean="0"/>
              <a:t>The information is objective because the researcher observes the behaviour rather than relying on a self-report as the basic source of data</a:t>
            </a:r>
          </a:p>
          <a:p>
            <a:pPr>
              <a:buFont typeface="Arial" pitchFamily="34" charset="0"/>
              <a:buChar char="•"/>
            </a:pPr>
            <a:r>
              <a:rPr lang="en-US" sz="3200" dirty="0" smtClean="0"/>
              <a:t>The observation must be systematic</a:t>
            </a:r>
          </a:p>
          <a:p>
            <a:pPr>
              <a:buNone/>
            </a:pPr>
            <a:r>
              <a:rPr lang="en-US" dirty="0" smtClean="0"/>
              <a:t> </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Observational research</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2800" dirty="0" smtClean="0"/>
              <a:t>Selection and definition of the problem</a:t>
            </a:r>
          </a:p>
          <a:p>
            <a:r>
              <a:rPr lang="en-US" sz="2800" dirty="0" smtClean="0"/>
              <a:t>Sample selection</a:t>
            </a:r>
          </a:p>
          <a:p>
            <a:r>
              <a:rPr lang="en-US" sz="2800" dirty="0" smtClean="0"/>
              <a:t>Definition of observational variables which are determined and by hypotheses and objectives</a:t>
            </a:r>
          </a:p>
          <a:p>
            <a:r>
              <a:rPr lang="en-US" sz="2800" dirty="0" smtClean="0"/>
              <a:t>Recording observational information according to following categories;</a:t>
            </a:r>
          </a:p>
          <a:p>
            <a:pPr>
              <a:buFont typeface="Wingdings" pitchFamily="2" charset="2"/>
              <a:buChar char="ü"/>
            </a:pPr>
            <a:r>
              <a:rPr lang="en-US" sz="2800" dirty="0" smtClean="0"/>
              <a:t>Duration recording- the observer uses a timing device like a stop-watch to measure the elapsed time during which a target behaviour occurred</a:t>
            </a:r>
          </a:p>
          <a:p>
            <a:pPr>
              <a:buFont typeface="Wingdings" pitchFamily="2" charset="2"/>
              <a:buChar char="ü"/>
            </a:pPr>
            <a:r>
              <a:rPr lang="en-US" sz="2800" dirty="0" smtClean="0"/>
              <a:t>Frequency count recording- the observer records each time the target behaviour occurs</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of observational research</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Wingdings" pitchFamily="2" charset="2"/>
              <a:buChar char="ü"/>
            </a:pPr>
            <a:r>
              <a:rPr lang="en-US" sz="3200" dirty="0" smtClean="0"/>
              <a:t>Interval recording- involves observing the behaviour of the subject being observed at a given interval</a:t>
            </a:r>
          </a:p>
          <a:p>
            <a:pPr>
              <a:buFont typeface="Wingdings" pitchFamily="2" charset="2"/>
              <a:buChar char="ü"/>
            </a:pPr>
            <a:r>
              <a:rPr lang="en-US" sz="3200" dirty="0" smtClean="0"/>
              <a:t>Continous observation- the observer records all the behaviour of the subject being observed during each observation session</a:t>
            </a:r>
          </a:p>
          <a:p>
            <a:pPr>
              <a:buFont typeface="Arial" pitchFamily="34" charset="0"/>
              <a:buChar char="•"/>
            </a:pPr>
            <a:r>
              <a:rPr lang="en-US" sz="3200" dirty="0" smtClean="0"/>
              <a:t>Observations should be done by trained observers</a:t>
            </a:r>
          </a:p>
          <a:p>
            <a:pPr>
              <a:buFont typeface="Arial" pitchFamily="34" charset="0"/>
              <a:buChar char="•"/>
            </a:pPr>
            <a:r>
              <a:rPr lang="en-US" sz="3200" dirty="0" smtClean="0"/>
              <a:t>Data are entered in observation forms, schedules, or checklists.</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 steps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lstStyle/>
          <a:p>
            <a:r>
              <a:rPr lang="en-US" sz="3200" dirty="0" smtClean="0"/>
              <a:t>Data analysis and interpretation</a:t>
            </a:r>
          </a:p>
          <a:p>
            <a:pPr>
              <a:buFont typeface="Wingdings" pitchFamily="2" charset="2"/>
              <a:buChar char="ü"/>
            </a:pPr>
            <a:r>
              <a:rPr lang="en-US" sz="3200" dirty="0" smtClean="0"/>
              <a:t>Data obtained is analyzed quantitatively by coding the information then statistical manipulation applied on the coded data</a:t>
            </a:r>
          </a:p>
          <a:p>
            <a:pPr>
              <a:buFont typeface="Wingdings" pitchFamily="2" charset="2"/>
              <a:buChar char="ü"/>
            </a:pPr>
            <a:r>
              <a:rPr lang="en-US" sz="3200" dirty="0" smtClean="0"/>
              <a:t>Or qualitatively by analyzing the information by looking for patterns and themes in the data to seek meaning and understanding of the phenomeno</a:t>
            </a:r>
            <a:r>
              <a:rPr lang="en-US" dirty="0" smtClean="0"/>
              <a:t>n</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cont’d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Concepts and purpose of research</a:t>
            </a:r>
          </a:p>
          <a:p>
            <a:r>
              <a:rPr lang="en-US" sz="3200" dirty="0" smtClean="0"/>
              <a:t>Types of research</a:t>
            </a:r>
          </a:p>
          <a:p>
            <a:r>
              <a:rPr lang="en-US" sz="3200" dirty="0" smtClean="0"/>
              <a:t>Proposal writing</a:t>
            </a:r>
          </a:p>
          <a:p>
            <a:r>
              <a:rPr lang="en-US" sz="3200" dirty="0" smtClean="0"/>
              <a:t>Research designs</a:t>
            </a:r>
          </a:p>
          <a:p>
            <a:r>
              <a:rPr lang="en-US" sz="3200" dirty="0" smtClean="0"/>
              <a:t>Research process</a:t>
            </a:r>
          </a:p>
          <a:p>
            <a:r>
              <a:rPr lang="en-US" sz="3200" dirty="0" smtClean="0"/>
              <a:t>Data analysis and presentation</a:t>
            </a:r>
          </a:p>
          <a:p>
            <a:r>
              <a:rPr lang="en-US" sz="3200" dirty="0" smtClean="0"/>
              <a:t>Research publications</a:t>
            </a:r>
          </a:p>
          <a:p>
            <a:r>
              <a:rPr lang="en-US" sz="3200" dirty="0" smtClean="0"/>
              <a:t>Descriptive and inferential statistics</a:t>
            </a:r>
            <a:endParaRPr lang="en-US" sz="3200"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Module content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Non-participant observation</a:t>
            </a:r>
          </a:p>
          <a:p>
            <a:pPr>
              <a:buFont typeface="Wingdings" pitchFamily="2" charset="2"/>
              <a:buChar char="ü"/>
            </a:pPr>
            <a:r>
              <a:rPr lang="en-US" sz="2800" dirty="0" smtClean="0"/>
              <a:t>A kind of research where the observer is not directly involved in the situation to be observed</a:t>
            </a:r>
          </a:p>
          <a:p>
            <a:pPr>
              <a:buFont typeface="Wingdings" pitchFamily="2" charset="2"/>
              <a:buChar char="ü"/>
            </a:pPr>
            <a:r>
              <a:rPr lang="en-US" sz="2800" dirty="0" smtClean="0"/>
              <a:t>Does not intentionally interact or affect the object of the observation</a:t>
            </a:r>
          </a:p>
          <a:p>
            <a:pPr>
              <a:buFont typeface="Wingdings" pitchFamily="2" charset="2"/>
              <a:buChar char="Ø"/>
            </a:pPr>
            <a:r>
              <a:rPr lang="en-US" sz="2800" dirty="0" smtClean="0"/>
              <a:t>Naturalistic observation</a:t>
            </a:r>
          </a:p>
          <a:p>
            <a:pPr>
              <a:buFont typeface="Wingdings" pitchFamily="2" charset="2"/>
              <a:buChar char="ü"/>
            </a:pPr>
            <a:r>
              <a:rPr lang="en-US" sz="2800" dirty="0" smtClean="0"/>
              <a:t>Observing certain kinds of behaviour as they occur naturally</a:t>
            </a:r>
          </a:p>
          <a:p>
            <a:pPr>
              <a:buFont typeface="Wingdings" pitchFamily="2" charset="2"/>
              <a:buChar char="ü"/>
            </a:pPr>
            <a:r>
              <a:rPr lang="en-US" sz="2800" dirty="0" smtClean="0"/>
              <a:t>The researcher does not control or manipulate the subjects or the environment in any way</a:t>
            </a:r>
          </a:p>
          <a:p>
            <a:pPr>
              <a:buFont typeface="Wingdings" pitchFamily="2" charset="2"/>
              <a:buChar char="ü"/>
            </a:pPr>
            <a:r>
              <a:rPr lang="en-US" sz="2800" dirty="0" smtClean="0"/>
              <a:t>It aims to record and study behaviour as it normally occurs</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observational research</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normAutofit/>
          </a:bodyPr>
          <a:lstStyle/>
          <a:p>
            <a:pPr>
              <a:buFont typeface="Wingdings" pitchFamily="2" charset="2"/>
              <a:buChar char="Ø"/>
            </a:pPr>
            <a:r>
              <a:rPr lang="en-US" sz="3200" dirty="0" smtClean="0"/>
              <a:t>Simulation observation</a:t>
            </a:r>
          </a:p>
          <a:p>
            <a:pPr>
              <a:buFont typeface="Wingdings" pitchFamily="2" charset="2"/>
              <a:buChar char="ü"/>
            </a:pPr>
            <a:r>
              <a:rPr lang="en-US" sz="3200" dirty="0" smtClean="0"/>
              <a:t>The researcher creates the situation to be observed and tells subjects to be observed what activities are to engage in</a:t>
            </a:r>
          </a:p>
          <a:p>
            <a:pPr>
              <a:buFont typeface="Wingdings" pitchFamily="2" charset="2"/>
              <a:buChar char="ü"/>
            </a:pPr>
            <a:r>
              <a:rPr lang="en-US" sz="3200" dirty="0" smtClean="0"/>
              <a:t>This allows the researcher to observe the required behaviour, although not necessarily in the real natural setting</a:t>
            </a:r>
          </a:p>
          <a:p>
            <a:pPr>
              <a:buFont typeface="Wingdings" pitchFamily="2" charset="2"/>
              <a:buChar char="ü"/>
            </a:pPr>
            <a:r>
              <a:rPr lang="en-US" sz="3200" dirty="0" smtClean="0"/>
              <a:t>Is disadvantaged by being unnatural as results may be false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Participant observation</a:t>
            </a:r>
          </a:p>
          <a:p>
            <a:pPr>
              <a:buFont typeface="Wingdings" pitchFamily="2" charset="2"/>
              <a:buChar char="ü"/>
            </a:pPr>
            <a:r>
              <a:rPr lang="en-US" sz="2800" dirty="0" smtClean="0"/>
              <a:t>The observer becomes a part of, or a participant in the situation</a:t>
            </a:r>
          </a:p>
          <a:p>
            <a:pPr>
              <a:buFont typeface="Wingdings" pitchFamily="2" charset="2"/>
              <a:buChar char="ü"/>
            </a:pPr>
            <a:r>
              <a:rPr lang="en-US" sz="2800" dirty="0" smtClean="0"/>
              <a:t>The subjects may not be told about the participant observer</a:t>
            </a:r>
          </a:p>
          <a:p>
            <a:pPr>
              <a:buFont typeface="Wingdings" pitchFamily="2" charset="2"/>
              <a:buChar char="ü"/>
            </a:pPr>
            <a:r>
              <a:rPr lang="en-US" sz="2800" dirty="0" smtClean="0"/>
              <a:t>It gives more valid results but has some disadvantages e.g.</a:t>
            </a:r>
          </a:p>
          <a:p>
            <a:pPr>
              <a:buFont typeface="Arial" pitchFamily="34" charset="0"/>
              <a:buChar char="•"/>
            </a:pPr>
            <a:r>
              <a:rPr lang="en-US" sz="2800" dirty="0" smtClean="0"/>
              <a:t>The ethics involved in observing people without knowledge and recording conversation with concealed recording device</a:t>
            </a:r>
          </a:p>
          <a:p>
            <a:pPr>
              <a:buFont typeface="Arial" pitchFamily="34" charset="0"/>
              <a:buChar char="•"/>
            </a:pPr>
            <a:r>
              <a:rPr lang="en-US" sz="2800" dirty="0" smtClean="0"/>
              <a:t>The problem of the impact of the observer’s participation on the situation and the subjects</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Ethnography </a:t>
            </a:r>
          </a:p>
          <a:p>
            <a:pPr>
              <a:buFont typeface="Wingdings" pitchFamily="2" charset="2"/>
              <a:buChar char="ü"/>
            </a:pPr>
            <a:r>
              <a:rPr lang="en-US" sz="2800" dirty="0" smtClean="0"/>
              <a:t>This involves very intensive data collection</a:t>
            </a:r>
          </a:p>
          <a:p>
            <a:pPr>
              <a:buFont typeface="Wingdings" pitchFamily="2" charset="2"/>
              <a:buChar char="ü"/>
            </a:pPr>
            <a:r>
              <a:rPr lang="en-US" sz="2800" dirty="0" smtClean="0"/>
              <a:t>The data on many variables are collected over an extended period of time in a natural setting</a:t>
            </a:r>
          </a:p>
          <a:p>
            <a:pPr>
              <a:buFont typeface="Wingdings" pitchFamily="2" charset="2"/>
              <a:buChar char="ü"/>
            </a:pPr>
            <a:r>
              <a:rPr lang="en-US" sz="2800" dirty="0" smtClean="0"/>
              <a:t>The behaviour is believed to be greatly influenced by the environment in which it occurs</a:t>
            </a:r>
          </a:p>
          <a:p>
            <a:pPr>
              <a:buFont typeface="Wingdings" pitchFamily="2" charset="2"/>
              <a:buChar char="ü"/>
            </a:pPr>
            <a:r>
              <a:rPr lang="en-US" sz="2800" dirty="0" smtClean="0"/>
              <a:t>The study is not done on individuals outside the context in which the function occurs</a:t>
            </a:r>
          </a:p>
          <a:p>
            <a:pPr>
              <a:buFont typeface="Wingdings" pitchFamily="2" charset="2"/>
              <a:buChar char="ü"/>
            </a:pPr>
            <a:r>
              <a:rPr lang="en-US" sz="2800" dirty="0" smtClean="0"/>
              <a:t>The observer uses continuous observation trying to record everything that occurs in the setting being studied</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r>
              <a:rPr lang="en-US" sz="3200" dirty="0" smtClean="0"/>
              <a:t>Method of study</a:t>
            </a:r>
          </a:p>
          <a:p>
            <a:pPr>
              <a:buFont typeface="Wingdings" pitchFamily="2" charset="2"/>
              <a:buChar char="ü"/>
            </a:pPr>
            <a:r>
              <a:rPr lang="en-US" sz="3200" dirty="0" smtClean="0"/>
              <a:t>Involves non-participant, participant or both observation</a:t>
            </a:r>
          </a:p>
          <a:p>
            <a:pPr>
              <a:buFont typeface="Wingdings" pitchFamily="2" charset="2"/>
              <a:buChar char="ü"/>
            </a:pPr>
            <a:r>
              <a:rPr lang="en-US" sz="3200" dirty="0" smtClean="0"/>
              <a:t>The researcher uses a variety of data collection strategies in conjunction with observation</a:t>
            </a:r>
          </a:p>
          <a:p>
            <a:pPr>
              <a:buFont typeface="Wingdings" pitchFamily="2" charset="2"/>
              <a:buChar char="ü"/>
            </a:pPr>
            <a:r>
              <a:rPr lang="en-US" sz="3200" dirty="0" smtClean="0"/>
              <a:t>After defining the research problem, the researcher makes informed decision concerning the appropriate environment or setting to study and the best level of participation being guided by preliminary hypotheses</a:t>
            </a:r>
            <a:endParaRPr lang="en-US" sz="3200" dirty="0"/>
          </a:p>
        </p:txBody>
      </p:sp>
      <p:sp>
        <p:nvSpPr>
          <p:cNvPr id="3" name="Title 2"/>
          <p:cNvSpPr>
            <a:spLocks noGrp="1"/>
          </p:cNvSpPr>
          <p:nvPr>
            <p:ph type="title"/>
          </p:nvPr>
        </p:nvSpPr>
        <p:spPr>
          <a:xfrm>
            <a:off x="533400" y="228600"/>
            <a:ext cx="8229600" cy="533400"/>
          </a:xfrm>
        </p:spPr>
        <p:txBody>
          <a:bodyPr>
            <a:normAutofit fontScale="90000"/>
          </a:bodyPr>
          <a:lstStyle/>
          <a:p>
            <a:r>
              <a:rPr lang="en-US" dirty="0" smtClean="0"/>
              <a:t>Ethnography cont’d</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dirty="0" smtClean="0"/>
              <a:t>It involves the steps taken by the researcher.</a:t>
            </a:r>
          </a:p>
          <a:p>
            <a:pPr>
              <a:buFont typeface="Wingdings" pitchFamily="2" charset="2"/>
              <a:buChar char="Ø"/>
            </a:pPr>
            <a:r>
              <a:rPr lang="en-US" sz="3200" dirty="0" smtClean="0"/>
              <a:t>There are ten steps in research process which include;</a:t>
            </a:r>
          </a:p>
          <a:p>
            <a:pPr>
              <a:buFont typeface="Arial" pitchFamily="34" charset="0"/>
              <a:buChar char="•"/>
            </a:pPr>
            <a:r>
              <a:rPr lang="en-US" sz="3200" dirty="0" smtClean="0"/>
              <a:t>Identification of research topic/problem/question</a:t>
            </a:r>
          </a:p>
          <a:p>
            <a:pPr>
              <a:buFont typeface="Arial" pitchFamily="34" charset="0"/>
              <a:buChar char="•"/>
            </a:pPr>
            <a:r>
              <a:rPr lang="en-US" sz="3200" dirty="0" smtClean="0"/>
              <a:t>Research objectives, questions, hypothesis</a:t>
            </a:r>
          </a:p>
          <a:p>
            <a:pPr>
              <a:buFont typeface="Arial" pitchFamily="34" charset="0"/>
              <a:buChar char="•"/>
            </a:pPr>
            <a:r>
              <a:rPr lang="en-US" sz="3200" dirty="0" smtClean="0"/>
              <a:t>Research rationale, justification, purpose of the study</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process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Literature review</a:t>
            </a:r>
          </a:p>
          <a:p>
            <a:pPr>
              <a:buFont typeface="Arial" pitchFamily="34" charset="0"/>
              <a:buChar char="•"/>
            </a:pPr>
            <a:r>
              <a:rPr lang="en-US" sz="3200" dirty="0" smtClean="0"/>
              <a:t>Research methodology</a:t>
            </a:r>
          </a:p>
          <a:p>
            <a:pPr>
              <a:buFont typeface="Arial" pitchFamily="34" charset="0"/>
              <a:buChar char="•"/>
            </a:pPr>
            <a:r>
              <a:rPr lang="en-US" sz="3200" dirty="0" smtClean="0"/>
              <a:t>Methods of measurement</a:t>
            </a:r>
          </a:p>
          <a:p>
            <a:pPr>
              <a:buFont typeface="Arial" pitchFamily="34" charset="0"/>
              <a:buChar char="•"/>
            </a:pPr>
            <a:r>
              <a:rPr lang="en-US" sz="3200" dirty="0" smtClean="0"/>
              <a:t>Pretest/pilot</a:t>
            </a:r>
          </a:p>
          <a:p>
            <a:pPr>
              <a:buFont typeface="Arial" pitchFamily="34" charset="0"/>
              <a:buChar char="•"/>
            </a:pPr>
            <a:r>
              <a:rPr lang="en-US" sz="3200" dirty="0" smtClean="0"/>
              <a:t>Data analysis and interpretation</a:t>
            </a:r>
          </a:p>
          <a:p>
            <a:pPr>
              <a:buFont typeface="Arial" pitchFamily="34" charset="0"/>
              <a:buChar char="•"/>
            </a:pPr>
            <a:r>
              <a:rPr lang="en-US" sz="3200" dirty="0" smtClean="0"/>
              <a:t>Research findings, report, communication</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steps cont’d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US" sz="2800" dirty="0" smtClean="0"/>
              <a:t>The development of a research problem is essentially a creative process that depends on imagination, insight and ingenuity </a:t>
            </a:r>
          </a:p>
          <a:p>
            <a:r>
              <a:rPr lang="en-US" sz="2800" dirty="0" smtClean="0"/>
              <a:t> Evaluating research problems </a:t>
            </a:r>
          </a:p>
          <a:p>
            <a:pPr lvl="0"/>
            <a:r>
              <a:rPr lang="en-US" sz="2800" dirty="0" smtClean="0"/>
              <a:t>No rules have been established for making a final selection of a research problem. </a:t>
            </a:r>
          </a:p>
          <a:p>
            <a:pPr lvl="0"/>
            <a:r>
              <a:rPr lang="en-US" sz="2800" dirty="0" smtClean="0"/>
              <a:t>Some criteria  however should be kept in mind in the decision process </a:t>
            </a:r>
          </a:p>
          <a:p>
            <a:pPr lvl="0"/>
            <a:r>
              <a:rPr lang="en-US" sz="2800" dirty="0" smtClean="0"/>
              <a:t>The 4 most important considerations are the </a:t>
            </a:r>
            <a:r>
              <a:rPr lang="en-US" sz="2800" b="1" dirty="0" smtClean="0"/>
              <a:t>significance</a:t>
            </a:r>
            <a:r>
              <a:rPr lang="en-US" sz="2800" dirty="0" smtClean="0"/>
              <a:t>, </a:t>
            </a:r>
            <a:r>
              <a:rPr lang="en-US" sz="2800" b="1" dirty="0" smtClean="0"/>
              <a:t>researchability</a:t>
            </a:r>
            <a:r>
              <a:rPr lang="en-US" sz="2800" dirty="0" smtClean="0"/>
              <a:t> and </a:t>
            </a:r>
            <a:r>
              <a:rPr lang="en-US" sz="2800" b="1" dirty="0" smtClean="0"/>
              <a:t>feasibility of the problem</a:t>
            </a:r>
            <a:r>
              <a:rPr lang="en-US" sz="2800" dirty="0" smtClean="0"/>
              <a:t> and its </a:t>
            </a:r>
            <a:r>
              <a:rPr lang="en-US" sz="2800" b="1" dirty="0" smtClean="0"/>
              <a:t>interest to the research.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Research problem</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US" sz="2800" dirty="0" smtClean="0"/>
              <a:t>A crucial factor in selecting a problem to be studied is its significance to nursing </a:t>
            </a:r>
          </a:p>
          <a:p>
            <a:pPr lvl="0"/>
            <a:r>
              <a:rPr lang="en-US" sz="2800" dirty="0" smtClean="0"/>
              <a:t>The research question should have the potential of contributing to the body of knowledge in nursing in a meaningful way </a:t>
            </a:r>
          </a:p>
          <a:p>
            <a:pPr lvl="0"/>
            <a:r>
              <a:rPr lang="en-US" sz="2800" dirty="0" smtClean="0"/>
              <a:t>The researcher should pose the following kinds of questions: is the problem an important one? Will patients nurses  and the broader health care immunity  or society benefit by the knowledge that will be produced? Will the results lead to practical applications. </a:t>
            </a:r>
          </a:p>
          <a:p>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Significance of the problem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5715000"/>
          </a:xfrm>
        </p:spPr>
        <p:txBody>
          <a:bodyPr>
            <a:normAutofit/>
          </a:bodyPr>
          <a:lstStyle/>
          <a:p>
            <a:r>
              <a:rPr lang="en-US" sz="3200" dirty="0" smtClean="0"/>
              <a:t>Defination of research</a:t>
            </a:r>
          </a:p>
          <a:p>
            <a:pPr>
              <a:buNone/>
            </a:pPr>
            <a:r>
              <a:rPr lang="en-US" sz="3200" dirty="0" smtClean="0"/>
              <a:t>Is the investigation of a topic for a purpose which looks at an area from a particular perspective or to explore a particular theory</a:t>
            </a:r>
          </a:p>
          <a:p>
            <a:pPr>
              <a:buNone/>
            </a:pPr>
            <a:r>
              <a:rPr lang="en-US" sz="3200" dirty="0" smtClean="0"/>
              <a:t>                          </a:t>
            </a:r>
            <a:r>
              <a:rPr lang="en-US" sz="3200" b="1" dirty="0" smtClean="0"/>
              <a:t>or</a:t>
            </a:r>
          </a:p>
          <a:p>
            <a:pPr>
              <a:buNone/>
            </a:pPr>
            <a:r>
              <a:rPr lang="en-US" sz="3200" dirty="0" smtClean="0"/>
              <a:t>A process of arriving at an effective solution to problems through systematic collection, analysis and interpretation of data </a:t>
            </a:r>
            <a:endParaRPr lang="en-US" sz="3200" dirty="0"/>
          </a:p>
        </p:txBody>
      </p:sp>
      <p:sp>
        <p:nvSpPr>
          <p:cNvPr id="3" name="Title 2"/>
          <p:cNvSpPr>
            <a:spLocks noGrp="1"/>
          </p:cNvSpPr>
          <p:nvPr>
            <p:ph type="title"/>
          </p:nvPr>
        </p:nvSpPr>
        <p:spPr>
          <a:xfrm>
            <a:off x="457200" y="152400"/>
            <a:ext cx="8229600" cy="838200"/>
          </a:xfrm>
        </p:spPr>
        <p:txBody>
          <a:bodyPr>
            <a:normAutofit fontScale="90000"/>
          </a:bodyPr>
          <a:lstStyle/>
          <a:p>
            <a:r>
              <a:rPr lang="en-US" dirty="0" smtClean="0"/>
              <a:t>Concept and purpose of research</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Not all questions can be studied </a:t>
            </a:r>
          </a:p>
          <a:p>
            <a:pPr lvl="0"/>
            <a:r>
              <a:rPr lang="en-US" sz="3200" dirty="0" smtClean="0"/>
              <a:t>An example is a philosophically oriented question - should nurses join unions? The answer to such a question is ultimately based on personal  values </a:t>
            </a:r>
          </a:p>
          <a:p>
            <a:pPr lvl="0"/>
            <a:r>
              <a:rPr lang="en-US" sz="3200" dirty="0" smtClean="0"/>
              <a:t>There are no right or wrong answers - only point of view. </a:t>
            </a:r>
          </a:p>
          <a:p>
            <a:pPr lvl="0"/>
            <a:r>
              <a:rPr lang="en-US" sz="3200" dirty="0" smtClean="0"/>
              <a:t>Point debatable other than scientific research</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Researchability of the problem</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sz="3200" dirty="0" smtClean="0"/>
          </a:p>
          <a:p>
            <a:endParaRPr lang="en-US" sz="3200" dirty="0" smtClean="0"/>
          </a:p>
          <a:p>
            <a:r>
              <a:rPr lang="en-US" sz="3200" dirty="0" smtClean="0"/>
              <a:t>Problems that are both significant  and researchable may still be inappropriate if they are not feasible.</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Feasibility of the problem</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lnSpcReduction="10000"/>
          </a:bodyPr>
          <a:lstStyle/>
          <a:p>
            <a:r>
              <a:rPr lang="en-US" sz="3200" dirty="0" smtClean="0"/>
              <a:t>The identification of the broad area that the researcher is interested in, related to the professional interests and goals</a:t>
            </a:r>
          </a:p>
          <a:p>
            <a:r>
              <a:rPr lang="en-US" sz="3200" dirty="0" smtClean="0"/>
              <a:t>When conducting a good problem or topic  identification in nursing the researcher should observe and seek to;</a:t>
            </a:r>
          </a:p>
          <a:p>
            <a:pPr>
              <a:buFont typeface="Wingdings" pitchFamily="2" charset="2"/>
              <a:buChar char="v"/>
            </a:pPr>
            <a:r>
              <a:rPr lang="en-US" sz="3200" dirty="0" smtClean="0"/>
              <a:t>Improve nursing services- more knowledge and better skills</a:t>
            </a:r>
          </a:p>
          <a:p>
            <a:pPr>
              <a:buFont typeface="Wingdings" pitchFamily="2" charset="2"/>
              <a:buChar char="v"/>
            </a:pPr>
            <a:r>
              <a:rPr lang="en-US" sz="3200" dirty="0" smtClean="0"/>
              <a:t>To list down some of the topics or problems that need to be investigated</a:t>
            </a:r>
          </a:p>
          <a:p>
            <a:pPr>
              <a:buFont typeface="Wingdings" pitchFamily="2" charset="2"/>
              <a:buChar char="v"/>
            </a:pPr>
            <a:r>
              <a:rPr lang="en-US" sz="3200" dirty="0" smtClean="0"/>
              <a:t>Prioritization and analysis of each topic is done individually</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Identification of research problem</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v"/>
            </a:pPr>
            <a:r>
              <a:rPr lang="en-US" sz="3200" dirty="0" smtClean="0"/>
              <a:t>A research problem endeavours to answer or address a specific problem or situation. In nursing research  the issue that needs to be addressed should be one related to the nursing profession</a:t>
            </a:r>
          </a:p>
          <a:p>
            <a:pPr>
              <a:buFont typeface="Wingdings" pitchFamily="2" charset="2"/>
              <a:buChar char="v"/>
            </a:pPr>
            <a:r>
              <a:rPr lang="en-US" sz="3200" dirty="0" smtClean="0"/>
              <a:t>A research starts with the identification of a research problem, which one feels is serious and important enough to spend time researching. This research problem then becomes ones research topic and a title of the research paper</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 problem identification</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fontScale="92500" lnSpcReduction="20000"/>
          </a:bodyPr>
          <a:lstStyle/>
          <a:p>
            <a:pPr>
              <a:buFont typeface="Arial" pitchFamily="34" charset="0"/>
              <a:buChar char="•"/>
            </a:pPr>
            <a:r>
              <a:rPr lang="en-US" sz="3500" dirty="0" smtClean="0"/>
              <a:t>In order to carry out the research, there should be availability of;</a:t>
            </a:r>
          </a:p>
          <a:p>
            <a:pPr>
              <a:buFont typeface="Wingdings" pitchFamily="2" charset="2"/>
              <a:buChar char="ü"/>
            </a:pPr>
            <a:r>
              <a:rPr lang="en-US" sz="3500" dirty="0" smtClean="0"/>
              <a:t>Time</a:t>
            </a:r>
          </a:p>
          <a:p>
            <a:pPr>
              <a:buFont typeface="Wingdings" pitchFamily="2" charset="2"/>
              <a:buChar char="ü"/>
            </a:pPr>
            <a:r>
              <a:rPr lang="en-US" sz="3500" dirty="0" smtClean="0"/>
              <a:t>Money</a:t>
            </a:r>
          </a:p>
          <a:p>
            <a:pPr>
              <a:buFont typeface="Wingdings" pitchFamily="2" charset="2"/>
              <a:buChar char="ü"/>
            </a:pPr>
            <a:r>
              <a:rPr lang="en-US" sz="3500" dirty="0" smtClean="0"/>
              <a:t>manpower</a:t>
            </a:r>
          </a:p>
          <a:p>
            <a:pPr>
              <a:buFont typeface="Wingdings" pitchFamily="2" charset="2"/>
              <a:buChar char="ü"/>
            </a:pPr>
            <a:r>
              <a:rPr lang="en-US" sz="3500" dirty="0" smtClean="0"/>
              <a:t>Equipment/materials if needed</a:t>
            </a:r>
          </a:p>
          <a:p>
            <a:pPr>
              <a:buFont typeface="Wingdings" pitchFamily="2" charset="2"/>
              <a:buChar char="ü"/>
            </a:pPr>
            <a:r>
              <a:rPr lang="en-US" sz="3500" dirty="0" smtClean="0"/>
              <a:t>Access to the research subjects or the units of study</a:t>
            </a:r>
          </a:p>
          <a:p>
            <a:pPr>
              <a:buFont typeface="Arial" pitchFamily="34" charset="0"/>
              <a:buChar char="•"/>
            </a:pPr>
            <a:r>
              <a:rPr lang="en-US" sz="3500" dirty="0" smtClean="0"/>
              <a:t>The researcher engages time, interest, curiosity, skill, observation and thorough study on the topic </a:t>
            </a:r>
          </a:p>
          <a:p>
            <a:pPr>
              <a:buNone/>
            </a:pPr>
            <a:r>
              <a:rPr lang="en-US" dirty="0" smtClean="0"/>
              <a:t> </a:t>
            </a:r>
            <a:endParaRPr lang="en-US" dirty="0"/>
          </a:p>
        </p:txBody>
      </p:sp>
      <p:sp>
        <p:nvSpPr>
          <p:cNvPr id="3" name="Title 2"/>
          <p:cNvSpPr>
            <a:spLocks noGrp="1"/>
          </p:cNvSpPr>
          <p:nvPr>
            <p:ph type="title"/>
          </p:nvPr>
        </p:nvSpPr>
        <p:spPr>
          <a:xfrm>
            <a:off x="152400" y="228600"/>
            <a:ext cx="8763000" cy="609600"/>
          </a:xfrm>
        </p:spPr>
        <p:txBody>
          <a:bodyPr>
            <a:normAutofit fontScale="90000"/>
          </a:bodyPr>
          <a:lstStyle/>
          <a:p>
            <a:r>
              <a:rPr lang="en-US" dirty="0" smtClean="0"/>
              <a:t/>
            </a:r>
            <a:br>
              <a:rPr lang="en-US" dirty="0" smtClean="0"/>
            </a:br>
            <a:r>
              <a:rPr lang="en-US" dirty="0" smtClean="0"/>
              <a:t>Factors relevant for research problem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lnSpcReduction="10000"/>
          </a:bodyPr>
          <a:lstStyle/>
          <a:p>
            <a:pPr lvl="0"/>
            <a:r>
              <a:rPr lang="en-US" sz="3200" dirty="0" smtClean="0"/>
              <a:t>Most studies have deadlines or at least informal goals for their completion </a:t>
            </a:r>
          </a:p>
          <a:p>
            <a:pPr lvl="0"/>
            <a:r>
              <a:rPr lang="en-US" sz="3200" dirty="0" smtClean="0"/>
              <a:t>Therefore the problem must be one that can be adequately studied within the  time allocated</a:t>
            </a:r>
          </a:p>
          <a:p>
            <a:pPr lvl="0"/>
            <a:r>
              <a:rPr lang="en-US" sz="3200" dirty="0" smtClean="0"/>
              <a:t>Time should be enough for the various steps </a:t>
            </a:r>
          </a:p>
          <a:p>
            <a:pPr lvl="0"/>
            <a:r>
              <a:rPr lang="en-US" sz="3200" dirty="0" smtClean="0"/>
              <a:t>Good to be generous in time to allow  ample time for the research and to accomplish what is required. </a:t>
            </a:r>
          </a:p>
          <a:p>
            <a:pPr lvl="0"/>
            <a:r>
              <a:rPr lang="en-US" sz="3200" dirty="0" smtClean="0"/>
              <a:t>Some things may be done and specific times</a:t>
            </a:r>
          </a:p>
          <a:p>
            <a:pPr lvl="0"/>
            <a:endParaRPr lang="en-US" sz="3200" dirty="0" smtClean="0"/>
          </a:p>
          <a:p>
            <a:pPr lvl="0"/>
            <a:endParaRPr lang="en-US" sz="32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Time and Timing</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dirty="0" smtClean="0"/>
          </a:p>
          <a:p>
            <a:r>
              <a:rPr lang="en-US" sz="3200" dirty="0" smtClean="0"/>
              <a:t>Research should establish whether individuals with the desired characteristics  will be available and willing to cooperate.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 Availability  of subjects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endParaRPr lang="en-US" dirty="0" smtClean="0"/>
          </a:p>
          <a:p>
            <a:r>
              <a:rPr lang="en-US" sz="3200" dirty="0" smtClean="0"/>
              <a:t>If it is children or mentally retarded person one requires permission from the guardians or parents </a:t>
            </a:r>
          </a:p>
          <a:p>
            <a:r>
              <a:rPr lang="en-US" sz="3200" dirty="0" smtClean="0"/>
              <a:t>May require approval up the administratively from schools and hospitals etc </a:t>
            </a:r>
          </a:p>
          <a:p>
            <a:r>
              <a:rPr lang="en-US" sz="3200" dirty="0" smtClean="0"/>
              <a:t>Many health care facilities require that any project be presented to a panel of reviews for approval before permitting the study to be conducted.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Cooperation of others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It is prudent to consider what facilities and equipment will be needed and whether or not they will be available before embarking on a project so that disappointments and frustration can be prevented should consider for example </a:t>
            </a:r>
          </a:p>
          <a:p>
            <a:pPr lvl="0"/>
            <a:r>
              <a:rPr lang="en-US" sz="3200" dirty="0" smtClean="0"/>
              <a:t>Will space be required  and can it be  obtained </a:t>
            </a:r>
          </a:p>
          <a:p>
            <a:pPr lvl="0"/>
            <a:r>
              <a:rPr lang="en-US" sz="3200" dirty="0" smtClean="0"/>
              <a:t>will telephones, typewriters  or other office supplies may be required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Facilities and equipment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2800" dirty="0" smtClean="0"/>
              <a:t>marketing requirements for research projects vary widely, ranging from a small to large amounts of money especially if it is large scale.</a:t>
            </a:r>
            <a:r>
              <a:rPr lang="en-US" sz="2800" b="1" dirty="0" smtClean="0"/>
              <a:t> </a:t>
            </a:r>
          </a:p>
          <a:p>
            <a:pPr>
              <a:buNone/>
            </a:pPr>
            <a:r>
              <a:rPr lang="en-US" sz="2800" b="1" dirty="0" smtClean="0"/>
              <a:t>The following are research  related expenditures:- </a:t>
            </a:r>
          </a:p>
          <a:p>
            <a:pPr lvl="0"/>
            <a:r>
              <a:rPr lang="en-US" sz="2800" dirty="0" smtClean="0"/>
              <a:t>Literature costs - index cards, books and journals, production of articles an computerized literature </a:t>
            </a:r>
          </a:p>
          <a:p>
            <a:pPr lvl="0"/>
            <a:r>
              <a:rPr lang="en-US" sz="2800" dirty="0" smtClean="0"/>
              <a:t>Personal cost - payments of individual hired to collect data, coding, data entry, typing etc </a:t>
            </a:r>
          </a:p>
          <a:p>
            <a:pPr lvl="0"/>
            <a:r>
              <a:rPr lang="en-US" sz="2800" dirty="0" smtClean="0"/>
              <a:t>Subject costs - e.g transportation on baby sitting costs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 Money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2800" dirty="0" smtClean="0"/>
              <a:t>Carrying out a diligent inquiry or a critical examination of a given phenomenon. It implies an exhaustive study, investigation or examination following some logical sequence</a:t>
            </a:r>
          </a:p>
          <a:p>
            <a:r>
              <a:rPr lang="en-US" sz="2800" dirty="0" smtClean="0"/>
              <a:t>Involves a critical analysis of an existing conclusion or theories with regard to newly discovered facts due to ever changing world with advances in technology continually creating new possibilities. It means a continued search for new knowledge and understanding of the world around us. </a:t>
            </a:r>
            <a:endParaRPr lang="en-US" sz="28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Meaning of research</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r>
              <a:rPr lang="en-US" sz="3200" dirty="0" smtClean="0"/>
              <a:t>Supplies e.g paper, envelops, computer disk, postage etc </a:t>
            </a:r>
          </a:p>
          <a:p>
            <a:pPr lvl="0"/>
            <a:r>
              <a:rPr lang="en-US" sz="3200" dirty="0" smtClean="0"/>
              <a:t>Printing costs e.g of questionnaires, subject recruitment notices etc </a:t>
            </a:r>
          </a:p>
          <a:p>
            <a:pPr lvl="0"/>
            <a:r>
              <a:rPr lang="en-US" sz="3200" dirty="0" smtClean="0"/>
              <a:t>Equipment - laboratory apparatus, typewriters, calculators </a:t>
            </a:r>
          </a:p>
          <a:p>
            <a:pPr lvl="0"/>
            <a:r>
              <a:rPr lang="en-US" sz="3200" dirty="0" smtClean="0"/>
              <a:t>Computer science charges </a:t>
            </a:r>
          </a:p>
          <a:p>
            <a:pPr lvl="0"/>
            <a:r>
              <a:rPr lang="en-US" sz="3200" dirty="0" smtClean="0"/>
              <a:t>Other service charges, such as the costs of duplicating materials </a:t>
            </a:r>
          </a:p>
          <a:p>
            <a:pPr lvl="0"/>
            <a:r>
              <a:rPr lang="en-US" sz="3200" dirty="0" smtClean="0"/>
              <a:t>Transport costs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 money</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pPr lvl="0"/>
            <a:r>
              <a:rPr lang="en-US" sz="3200" dirty="0" smtClean="0"/>
              <a:t>The problem should be chosen from a field about which the investigator has price knowledge or experience </a:t>
            </a:r>
          </a:p>
          <a:p>
            <a:pPr lvl="0"/>
            <a:r>
              <a:rPr lang="en-US" sz="3200" dirty="0" smtClean="0"/>
              <a:t>The researcher will have a difficult time in adequately developing a study on a topic that is totally new and unfamiliar</a:t>
            </a:r>
          </a:p>
          <a:p>
            <a:pPr lvl="0"/>
            <a:r>
              <a:rPr lang="en-US" sz="3200" dirty="0" smtClean="0"/>
              <a:t>In addition to substantial knowledge, the issue of technical expertise should be overlooked. </a:t>
            </a:r>
          </a:p>
          <a:p>
            <a:pPr lvl="0"/>
            <a:r>
              <a:rPr lang="en-US" sz="3200" dirty="0" smtClean="0"/>
              <a:t>A beginning researcher usually has limited methodological skill and therefore should avoid research problems that might require the development of sophisticated measuring instruments or that in value complex statistical analyses </a:t>
            </a:r>
          </a:p>
          <a:p>
            <a:pPr lvl="0">
              <a:buNone/>
            </a:pPr>
            <a:endParaRPr lang="en-US" sz="32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Experience of the researcher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If the tentative problem posses the tests of researchability, significant and feasibility, there is still one more criteria for its selection - the researcher’s own interest in an curiosity about the chosen research problem. </a:t>
            </a:r>
          </a:p>
          <a:p>
            <a:r>
              <a:rPr lang="en-US" dirty="0" smtClean="0"/>
              <a:t>Personal interest in a research problem is least likely  to be high when the topic has been suggested or assign dot the  researcher by others. </a:t>
            </a:r>
          </a:p>
          <a:p>
            <a:r>
              <a:rPr lang="en-US" dirty="0" smtClean="0"/>
              <a:t>Beginning research students often seek out suggestions and may be grateful for assistance in selecting a topic area. </a:t>
            </a:r>
          </a:p>
          <a:p>
            <a:r>
              <a:rPr lang="en-US" dirty="0" smtClean="0"/>
              <a:t> </a:t>
            </a:r>
          </a:p>
          <a:p>
            <a:pPr>
              <a:buNone/>
            </a:pP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Interest in the research</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sz="3200" dirty="0" smtClean="0"/>
          </a:p>
          <a:p>
            <a:r>
              <a:rPr lang="en-US" sz="3200" dirty="0" smtClean="0"/>
              <a:t>A research problem may not be  feasible because  the investigation of the problem would pose unfair or unethical demands on the participants.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Ethical considerations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a:bodyPr>
          <a:lstStyle/>
          <a:p>
            <a:pPr>
              <a:buFont typeface="Arial" pitchFamily="34" charset="0"/>
              <a:buChar char="•"/>
            </a:pPr>
            <a:r>
              <a:rPr lang="en-US" sz="3200" dirty="0" smtClean="0"/>
              <a:t>Existing professional knowledge and experience, having a problem or questions that one would like to find answers for- is usually a common source of an appropriate research topic- theory based studies.</a:t>
            </a:r>
          </a:p>
          <a:p>
            <a:pPr>
              <a:buFont typeface="Arial" pitchFamily="34" charset="0"/>
              <a:buChar char="•"/>
            </a:pPr>
            <a:r>
              <a:rPr lang="en-US" sz="3200" dirty="0" smtClean="0"/>
              <a:t>Existing literature-having good background of the basic information gives insight into various issues that could be studied</a:t>
            </a:r>
          </a:p>
          <a:p>
            <a:pPr>
              <a:buFont typeface="Arial" pitchFamily="34" charset="0"/>
              <a:buChar char="•"/>
            </a:pPr>
            <a:r>
              <a:rPr lang="en-US" sz="3200" dirty="0" smtClean="0"/>
              <a:t>Replication- carrying a out research or project that has been done previously to find out whether findings hold over the time and across regions</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Sources of research problem</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3200" dirty="0" smtClean="0"/>
              <a:t>Personal experience- first hand observations and reflection on intriguing experiences. It helps the researcher to formulate a specific research problem from a general area</a:t>
            </a:r>
          </a:p>
          <a:p>
            <a:pPr>
              <a:buFont typeface="Arial" pitchFamily="34" charset="0"/>
              <a:buChar char="•"/>
            </a:pPr>
            <a:r>
              <a:rPr lang="en-US" sz="3200" dirty="0" smtClean="0"/>
              <a:t>Discussion with experts/community- e. g. topics discussed in class or seminars</a:t>
            </a:r>
          </a:p>
          <a:p>
            <a:pPr>
              <a:buFont typeface="Arial" pitchFamily="34" charset="0"/>
              <a:buChar char="•"/>
            </a:pPr>
            <a:r>
              <a:rPr lang="en-US" sz="3200" dirty="0" smtClean="0"/>
              <a:t>Site visits- cases seen during work</a:t>
            </a:r>
          </a:p>
          <a:p>
            <a:pPr>
              <a:buFont typeface="Arial" pitchFamily="34" charset="0"/>
              <a:buChar char="•"/>
            </a:pPr>
            <a:r>
              <a:rPr lang="en-US" sz="3200" dirty="0" smtClean="0"/>
              <a:t>Media- issues frequently reported in the media or discussed in public </a:t>
            </a:r>
            <a:r>
              <a:rPr lang="en-US" sz="3200" dirty="0" err="1" smtClean="0"/>
              <a:t>fora</a:t>
            </a:r>
            <a:r>
              <a:rPr lang="en-US" sz="3200" dirty="0" smtClean="0"/>
              <a:t>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sz="3600" dirty="0" smtClean="0"/>
              <a:t>Cont’d sources of research problem</a:t>
            </a:r>
            <a:endParaRPr lang="en-US" sz="3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5334000"/>
          </a:xfrm>
        </p:spPr>
        <p:txBody>
          <a:bodyPr>
            <a:normAutofit/>
          </a:bodyPr>
          <a:lstStyle/>
          <a:p>
            <a:r>
              <a:rPr lang="en-US" sz="3200" dirty="0" smtClean="0"/>
              <a:t>Improve nursing services by contributing to more knowledge and better skills</a:t>
            </a:r>
          </a:p>
          <a:p>
            <a:r>
              <a:rPr lang="en-US" sz="3200" dirty="0" smtClean="0"/>
              <a:t>Enhance existing knowledge by filling in gaps that exist</a:t>
            </a:r>
          </a:p>
          <a:p>
            <a:r>
              <a:rPr lang="en-US" sz="3200" dirty="0" smtClean="0"/>
              <a:t>Encourage more research on already existing nursing theories</a:t>
            </a:r>
          </a:p>
          <a:p>
            <a:r>
              <a:rPr lang="en-US" sz="3200" dirty="0" smtClean="0"/>
              <a:t>Address current concerns or priority areas in nursing</a:t>
            </a:r>
          </a:p>
          <a:p>
            <a:r>
              <a:rPr lang="en-US" sz="3200" dirty="0" smtClean="0"/>
              <a:t>Pay more attention to ethical issues</a:t>
            </a:r>
            <a:endParaRPr lang="en-US" sz="3200" dirty="0"/>
          </a:p>
        </p:txBody>
      </p:sp>
      <p:sp>
        <p:nvSpPr>
          <p:cNvPr id="3" name="Title 2"/>
          <p:cNvSpPr>
            <a:spLocks noGrp="1"/>
          </p:cNvSpPr>
          <p:nvPr>
            <p:ph type="title"/>
          </p:nvPr>
        </p:nvSpPr>
        <p:spPr/>
        <p:txBody>
          <a:bodyPr>
            <a:noAutofit/>
          </a:bodyPr>
          <a:lstStyle/>
          <a:p>
            <a:r>
              <a:rPr lang="en-US" sz="3600" dirty="0" smtClean="0"/>
              <a:t>Criteria that should be looked for when identifying a research topic</a:t>
            </a:r>
            <a:endParaRPr lang="en-US" sz="3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The researcher introduces briefly the general area of study, then narrows down to the specific problem to be studied</a:t>
            </a:r>
          </a:p>
          <a:p>
            <a:pPr>
              <a:buFont typeface="Wingdings" pitchFamily="2" charset="2"/>
              <a:buChar char="v"/>
            </a:pPr>
            <a:r>
              <a:rPr lang="en-US" sz="3200" dirty="0" smtClean="0"/>
              <a:t>Characteristics of a good problem statement</a:t>
            </a:r>
          </a:p>
          <a:p>
            <a:pPr>
              <a:buFont typeface="Wingdings" pitchFamily="2" charset="2"/>
              <a:buChar char="ü"/>
            </a:pPr>
            <a:r>
              <a:rPr lang="en-US" sz="3200" dirty="0" smtClean="0"/>
              <a:t>It is written clearly and in such a way that the reader’s interest is captured immediately.</a:t>
            </a:r>
          </a:p>
          <a:p>
            <a:pPr>
              <a:buFont typeface="Wingdings" pitchFamily="2" charset="2"/>
              <a:buChar char="ü"/>
            </a:pPr>
            <a:r>
              <a:rPr lang="en-US" sz="3200" dirty="0" smtClean="0"/>
              <a:t>The specific problem identified in the problem statement is objectively researchable.</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Statement of the problem</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The scope of the specific research problem is indicated.</a:t>
            </a:r>
          </a:p>
          <a:p>
            <a:pPr>
              <a:buFont typeface="Wingdings" pitchFamily="2" charset="2"/>
              <a:buChar char="ü"/>
            </a:pPr>
            <a:r>
              <a:rPr lang="en-US" sz="3200" dirty="0" smtClean="0"/>
              <a:t>The importance of the study in adding new knowledge is stated clearly.</a:t>
            </a:r>
          </a:p>
          <a:p>
            <a:pPr>
              <a:buFont typeface="Wingdings" pitchFamily="2" charset="2"/>
              <a:buChar char="ü"/>
            </a:pPr>
            <a:r>
              <a:rPr lang="en-US" sz="3200" dirty="0" smtClean="0"/>
              <a:t>The problem statement must give the purpose of the research.</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characteristics</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
            </a:pPr>
            <a:r>
              <a:rPr lang="en-US" dirty="0" smtClean="0"/>
              <a:t>Should be in line with sustainable goals</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Stating the purpose</a:t>
            </a:r>
            <a:endParaRPr lang="en-US" dirty="0"/>
          </a:p>
        </p:txBody>
      </p:sp>
      <p:pic>
        <p:nvPicPr>
          <p:cNvPr id="4" name="Picture 3"/>
          <p:cNvPicPr/>
          <p:nvPr/>
        </p:nvPicPr>
        <p:blipFill>
          <a:blip r:embed="rId2"/>
          <a:srcRect/>
          <a:stretch>
            <a:fillRect/>
          </a:stretch>
        </p:blipFill>
        <p:spPr bwMode="auto">
          <a:xfrm>
            <a:off x="152400" y="1219200"/>
            <a:ext cx="88392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To discover new knowledge. This involves discovering of new facts, their correct interpretation and practical application</a:t>
            </a:r>
          </a:p>
          <a:p>
            <a:r>
              <a:rPr lang="en-US" sz="3200" dirty="0" smtClean="0"/>
              <a:t>To describe a phenomen. Accurate identification of any event which involves thorough description, e.g. size, shape, age, weight, colour, height , change over time and others. Description then provides knowledge of the basis of other research purposes</a:t>
            </a:r>
            <a:endParaRPr lang="en-US" sz="32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Purposes of research</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lstStyle/>
          <a:p>
            <a:r>
              <a:rPr lang="en-US" sz="3200" dirty="0" smtClean="0"/>
              <a:t>community </a:t>
            </a:r>
            <a:r>
              <a:rPr lang="en-US" sz="3200" i="1" dirty="0" smtClean="0"/>
              <a:t>based </a:t>
            </a:r>
          </a:p>
          <a:p>
            <a:r>
              <a:rPr lang="en-US" sz="3200" dirty="0" smtClean="0"/>
              <a:t>community </a:t>
            </a:r>
            <a:r>
              <a:rPr lang="en-US" sz="3200" i="1" dirty="0" smtClean="0"/>
              <a:t>driven </a:t>
            </a:r>
          </a:p>
          <a:p>
            <a:r>
              <a:rPr lang="en-US" sz="3200" dirty="0" smtClean="0"/>
              <a:t>community </a:t>
            </a:r>
            <a:r>
              <a:rPr lang="en-US" sz="3200" i="1" dirty="0" smtClean="0"/>
              <a:t>benefiting</a:t>
            </a:r>
          </a:p>
          <a:p>
            <a:r>
              <a:rPr lang="en-US" sz="3200" dirty="0" smtClean="0"/>
              <a:t>Local sustainable solutions for local problems </a:t>
            </a:r>
            <a:endParaRPr lang="en-US" sz="3200" i="1" dirty="0" smtClean="0"/>
          </a:p>
          <a:p>
            <a:endParaRPr lang="en-US" i="1"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381000"/>
            <a:ext cx="83820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381000"/>
            <a:ext cx="80772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Should be </a:t>
            </a:r>
            <a:r>
              <a:rPr lang="en-US" sz="3200" b="1" dirty="0" smtClean="0"/>
              <a:t>finer</a:t>
            </a:r>
          </a:p>
          <a:p>
            <a:r>
              <a:rPr lang="en-US" sz="3200" b="1" dirty="0" smtClean="0"/>
              <a:t>FINER </a:t>
            </a:r>
            <a:r>
              <a:rPr lang="en-US" sz="3200" dirty="0" smtClean="0"/>
              <a:t>criteria for a good research question manner). </a:t>
            </a:r>
          </a:p>
          <a:p>
            <a:r>
              <a:rPr lang="en-US" sz="3200" b="1" dirty="0" smtClean="0"/>
              <a:t>F- Feasible</a:t>
            </a:r>
          </a:p>
          <a:p>
            <a:pPr>
              <a:buNone/>
            </a:pPr>
            <a:r>
              <a:rPr lang="en-US" sz="3200" dirty="0" smtClean="0"/>
              <a:t>• Adequate number of subjects</a:t>
            </a:r>
          </a:p>
          <a:p>
            <a:pPr>
              <a:buNone/>
            </a:pPr>
            <a:r>
              <a:rPr lang="en-US" sz="3200" dirty="0" smtClean="0"/>
              <a:t>• Adequate technical expertise</a:t>
            </a:r>
          </a:p>
          <a:p>
            <a:pPr>
              <a:buNone/>
            </a:pPr>
            <a:r>
              <a:rPr lang="en-US" sz="3200" dirty="0" smtClean="0"/>
              <a:t>• Affordable in time and money</a:t>
            </a:r>
          </a:p>
          <a:p>
            <a:pPr>
              <a:buNone/>
            </a:pPr>
            <a:r>
              <a:rPr lang="en-US" sz="3200" dirty="0" smtClean="0"/>
              <a:t>• Manageable in scope</a:t>
            </a:r>
          </a:p>
          <a:p>
            <a:r>
              <a:rPr lang="en-US" sz="3200" b="1" dirty="0" smtClean="0"/>
              <a:t>I- Interesting </a:t>
            </a:r>
          </a:p>
          <a:p>
            <a:pPr>
              <a:buNone/>
            </a:pPr>
            <a:r>
              <a:rPr lang="en-US" sz="3200" b="1" dirty="0" smtClean="0"/>
              <a:t>• </a:t>
            </a:r>
            <a:r>
              <a:rPr lang="en-US" sz="3200" dirty="0" smtClean="0"/>
              <a:t>Getting the answer intrigues investigator, peers and</a:t>
            </a:r>
            <a:r>
              <a:rPr lang="en-US" sz="3200" b="1" dirty="0" smtClean="0"/>
              <a:t> </a:t>
            </a:r>
            <a:r>
              <a:rPr lang="en-US" sz="3200" dirty="0" smtClean="0"/>
              <a:t>community</a:t>
            </a:r>
          </a:p>
          <a:p>
            <a:pPr>
              <a:buNone/>
            </a:pPr>
            <a:endParaRPr lang="en-US" sz="3200" dirty="0" smtClean="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Research question or topic</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3200" b="1" dirty="0" smtClean="0"/>
              <a:t>N- Novel </a:t>
            </a:r>
          </a:p>
          <a:p>
            <a:pPr>
              <a:buNone/>
            </a:pPr>
            <a:r>
              <a:rPr lang="en-US" sz="3200" b="1" dirty="0" smtClean="0"/>
              <a:t>• </a:t>
            </a:r>
            <a:r>
              <a:rPr lang="en-US" sz="3200" dirty="0" smtClean="0"/>
              <a:t>Confirms, refutes or extends previous findings (whether yours or published). </a:t>
            </a:r>
          </a:p>
          <a:p>
            <a:r>
              <a:rPr lang="en-US" sz="3200" b="1" dirty="0" smtClean="0"/>
              <a:t>E- Ethical</a:t>
            </a:r>
          </a:p>
          <a:p>
            <a:pPr>
              <a:buNone/>
            </a:pPr>
            <a:r>
              <a:rPr lang="en-US" sz="3200" b="1" dirty="0" smtClean="0"/>
              <a:t>• </a:t>
            </a:r>
            <a:r>
              <a:rPr lang="en-US" sz="3200" dirty="0" smtClean="0"/>
              <a:t>Amenable to a study that institutional review board will approve</a:t>
            </a:r>
          </a:p>
          <a:p>
            <a:r>
              <a:rPr lang="en-US" sz="3200" b="1" dirty="0" smtClean="0"/>
              <a:t>R- Relevant </a:t>
            </a:r>
          </a:p>
          <a:p>
            <a:pPr>
              <a:buNone/>
            </a:pPr>
            <a:r>
              <a:rPr lang="en-US" sz="3200" b="1" dirty="0" smtClean="0"/>
              <a:t>• </a:t>
            </a:r>
            <a:r>
              <a:rPr lang="en-US" sz="3200" dirty="0" smtClean="0"/>
              <a:t>To current scientific knowledge</a:t>
            </a:r>
          </a:p>
          <a:p>
            <a:pPr>
              <a:buNone/>
            </a:pPr>
            <a:r>
              <a:rPr lang="en-US" sz="3200" dirty="0" smtClean="0"/>
              <a:t>• To clinical and health policy</a:t>
            </a:r>
          </a:p>
          <a:p>
            <a:pPr>
              <a:buFont typeface="Arial" pitchFamily="34" charset="0"/>
              <a:buChar char="•"/>
            </a:pPr>
            <a:r>
              <a:rPr lang="en-US" sz="3200" dirty="0" smtClean="0"/>
              <a:t>To improve patient care</a:t>
            </a:r>
          </a:p>
          <a:p>
            <a:pPr>
              <a:buNone/>
            </a:pPr>
            <a:r>
              <a:rPr lang="en-US" sz="3200" dirty="0" smtClean="0"/>
              <a:t>• To future research</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Finer cont’d</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None/>
            </a:pPr>
            <a:endParaRPr lang="en-US" dirty="0" smtClean="0"/>
          </a:p>
          <a:p>
            <a:r>
              <a:rPr lang="en-US" sz="3200" dirty="0" smtClean="0"/>
              <a:t>A clear, answerable research question or topic has three or four of these PICO components. </a:t>
            </a:r>
          </a:p>
          <a:p>
            <a:pPr>
              <a:buFont typeface="Wingdings" pitchFamily="2" charset="2"/>
              <a:buChar char="ü"/>
            </a:pPr>
            <a:r>
              <a:rPr lang="en-US" sz="3200" b="1" dirty="0" smtClean="0"/>
              <a:t>P: </a:t>
            </a:r>
            <a:r>
              <a:rPr lang="en-US" sz="3200" dirty="0" smtClean="0"/>
              <a:t>Population/Patient/Problem</a:t>
            </a:r>
          </a:p>
          <a:p>
            <a:pPr>
              <a:buFont typeface="Wingdings" pitchFamily="2" charset="2"/>
              <a:buChar char="ü"/>
            </a:pPr>
            <a:r>
              <a:rPr lang="en-US" sz="3200" b="1" dirty="0" smtClean="0"/>
              <a:t>I: </a:t>
            </a:r>
            <a:r>
              <a:rPr lang="en-US" sz="3200" dirty="0" smtClean="0"/>
              <a:t>Intervention or indicator </a:t>
            </a:r>
          </a:p>
          <a:p>
            <a:pPr>
              <a:buFont typeface="Wingdings" pitchFamily="2" charset="2"/>
              <a:buChar char="ü"/>
            </a:pPr>
            <a:r>
              <a:rPr lang="en-US" sz="3200" b="1" dirty="0" smtClean="0"/>
              <a:t>C: </a:t>
            </a:r>
            <a:r>
              <a:rPr lang="en-US" sz="3200" dirty="0" smtClean="0"/>
              <a:t>Comparison/control (if relevant)</a:t>
            </a:r>
          </a:p>
          <a:p>
            <a:pPr>
              <a:buFont typeface="Wingdings" pitchFamily="2" charset="2"/>
              <a:buChar char="ü"/>
            </a:pPr>
            <a:r>
              <a:rPr lang="en-US" sz="3200" b="1" dirty="0" smtClean="0"/>
              <a:t>O: </a:t>
            </a:r>
            <a:r>
              <a:rPr lang="en-US" sz="3200" dirty="0" smtClean="0"/>
              <a:t>Outcome of interest</a:t>
            </a:r>
          </a:p>
          <a:p>
            <a:pPr>
              <a:buNone/>
            </a:pPr>
            <a:r>
              <a:rPr lang="en-US" dirty="0" smtClean="0"/>
              <a:t> </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research question or topic</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b="1" dirty="0" smtClean="0"/>
              <a:t>PICOT criteria;</a:t>
            </a:r>
          </a:p>
          <a:p>
            <a:pPr>
              <a:buFont typeface="Wingdings" pitchFamily="2" charset="2"/>
              <a:buChar char="v"/>
            </a:pPr>
            <a:r>
              <a:rPr lang="en-US" sz="3200" b="1" dirty="0" smtClean="0"/>
              <a:t>P- Population (patients) </a:t>
            </a:r>
          </a:p>
          <a:p>
            <a:pPr>
              <a:buNone/>
            </a:pPr>
            <a:r>
              <a:rPr lang="en-US" sz="3200" b="1" dirty="0" smtClean="0"/>
              <a:t>• </a:t>
            </a:r>
            <a:r>
              <a:rPr lang="en-US" sz="3200" dirty="0" smtClean="0"/>
              <a:t>What specific patient population are you interested in?</a:t>
            </a:r>
          </a:p>
          <a:p>
            <a:pPr>
              <a:buFont typeface="Wingdings" pitchFamily="2" charset="2"/>
              <a:buChar char="v"/>
            </a:pPr>
            <a:r>
              <a:rPr lang="en-US" sz="3200" b="1" dirty="0" smtClean="0"/>
              <a:t>I- Intervention (</a:t>
            </a:r>
            <a:r>
              <a:rPr lang="en-US" sz="3200" dirty="0" smtClean="0"/>
              <a:t>for intervention studies only)</a:t>
            </a:r>
          </a:p>
          <a:p>
            <a:pPr>
              <a:buNone/>
            </a:pPr>
            <a:r>
              <a:rPr lang="en-US" sz="3200" dirty="0" smtClean="0"/>
              <a:t>• What is your investigational intervention?</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Picot cont’d</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b="1" dirty="0" smtClean="0"/>
              <a:t>C- Comparison group </a:t>
            </a:r>
          </a:p>
          <a:p>
            <a:pPr>
              <a:buNone/>
            </a:pPr>
            <a:r>
              <a:rPr lang="en-US" sz="3200" b="1" dirty="0" smtClean="0"/>
              <a:t>• </a:t>
            </a:r>
            <a:r>
              <a:rPr lang="en-US" sz="3200" dirty="0" smtClean="0"/>
              <a:t>What is the main alternative to compare with the intervention?</a:t>
            </a:r>
          </a:p>
          <a:p>
            <a:r>
              <a:rPr lang="en-US" sz="3200" b="1" dirty="0" smtClean="0"/>
              <a:t>O- Outcome of interest </a:t>
            </a:r>
          </a:p>
          <a:p>
            <a:pPr>
              <a:buNone/>
            </a:pPr>
            <a:r>
              <a:rPr lang="en-US" sz="3200" b="1" dirty="0" smtClean="0"/>
              <a:t>• </a:t>
            </a:r>
            <a:r>
              <a:rPr lang="en-US" sz="3200" dirty="0" smtClean="0"/>
              <a:t>What do you intend to accomplish, measure, improve or affect?</a:t>
            </a:r>
          </a:p>
          <a:p>
            <a:r>
              <a:rPr lang="en-US" sz="3200" b="1" dirty="0" smtClean="0"/>
              <a:t>T- Time </a:t>
            </a:r>
          </a:p>
          <a:p>
            <a:pPr>
              <a:buNone/>
            </a:pPr>
            <a:r>
              <a:rPr lang="en-US" sz="3200" b="1" dirty="0" smtClean="0"/>
              <a:t>• </a:t>
            </a:r>
            <a:r>
              <a:rPr lang="en-US" sz="3200" dirty="0" smtClean="0"/>
              <a:t>What is the appropriate follow-up time to assess outcome</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Picot cont’d</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pPr>
              <a:buNone/>
            </a:pPr>
            <a:r>
              <a:rPr lang="en-US" sz="3200" dirty="0" smtClean="0"/>
              <a:t>Defination-</a:t>
            </a:r>
          </a:p>
          <a:p>
            <a:pPr>
              <a:buNone/>
            </a:pPr>
            <a:r>
              <a:rPr lang="en-US" sz="3200" dirty="0" smtClean="0"/>
              <a:t>Is a clear, concise, declarative statement expressed to direct a study. It focuses on identification and description of variables and/or determination of the relationships among variables. Research objectives and questions are important as;</a:t>
            </a:r>
          </a:p>
          <a:p>
            <a:pPr>
              <a:buFont typeface="Arial" pitchFamily="34" charset="0"/>
              <a:buChar char="•"/>
            </a:pPr>
            <a:r>
              <a:rPr lang="en-US" sz="3200" dirty="0" smtClean="0"/>
              <a:t>Are those specific issues within the scope of the stated purpose that the researcher wants focus upon and examine in the study</a:t>
            </a:r>
          </a:p>
          <a:p>
            <a:pPr>
              <a:buFont typeface="Arial" pitchFamily="34" charset="0"/>
              <a:buChar char="•"/>
            </a:pPr>
            <a:r>
              <a:rPr lang="en-US" sz="3200" dirty="0" smtClean="0"/>
              <a:t>Objectives help the researcher to keep to the scope of the study by defining the area of knowledge being focused.</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Stating the objective</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Research objectives help to;</a:t>
            </a:r>
          </a:p>
          <a:p>
            <a:pPr>
              <a:buFont typeface="Wingdings" pitchFamily="2" charset="2"/>
              <a:buChar char="ü"/>
            </a:pPr>
            <a:r>
              <a:rPr lang="en-US" sz="3200" dirty="0" smtClean="0"/>
              <a:t>Bridge the gap between the research purpose and study design</a:t>
            </a:r>
          </a:p>
          <a:p>
            <a:pPr>
              <a:buFont typeface="Wingdings" pitchFamily="2" charset="2"/>
              <a:buChar char="ü"/>
            </a:pPr>
            <a:r>
              <a:rPr lang="en-US" sz="3200" dirty="0" smtClean="0"/>
              <a:t>Guide on planning for data collection and analysis</a:t>
            </a:r>
          </a:p>
          <a:p>
            <a:pPr>
              <a:buFont typeface="Wingdings" pitchFamily="2" charset="2"/>
              <a:buChar char="ü"/>
            </a:pPr>
            <a:r>
              <a:rPr lang="en-US" sz="3200" dirty="0" smtClean="0"/>
              <a:t>Summarizes what is to be achieved by the study</a:t>
            </a:r>
          </a:p>
          <a:p>
            <a:pPr>
              <a:buFont typeface="Wingdings" pitchFamily="2" charset="2"/>
              <a:buChar char="ü"/>
            </a:pPr>
            <a:r>
              <a:rPr lang="en-US" sz="3200" dirty="0" smtClean="0"/>
              <a:t>Build a close link with the statement of the problem.</a:t>
            </a:r>
          </a:p>
          <a:p>
            <a:pPr>
              <a:buFont typeface="Wingdings" pitchFamily="2" charset="2"/>
              <a:buChar char="ü"/>
            </a:pPr>
            <a:r>
              <a:rPr lang="en-US" sz="3200" dirty="0" smtClean="0"/>
              <a:t>Keep the researcher within the scope of study by defining the areas of focus.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latin typeface="Roman times"/>
              </a:rPr>
              <a:t>To enable prediction. This is the ability to estimate phenomenon A given phenomenon B.</a:t>
            </a:r>
          </a:p>
          <a:p>
            <a:r>
              <a:rPr lang="en-US" sz="3200" dirty="0" smtClean="0">
                <a:latin typeface="Roman times"/>
              </a:rPr>
              <a:t>To enable control. </a:t>
            </a:r>
          </a:p>
          <a:p>
            <a:pPr>
              <a:buFont typeface="Wingdings" pitchFamily="2" charset="2"/>
              <a:buChar char="ü"/>
            </a:pPr>
            <a:r>
              <a:rPr lang="en-US" sz="3200" dirty="0" smtClean="0">
                <a:latin typeface="Roman times"/>
              </a:rPr>
              <a:t>In scientific research control is concerned with the ability to regulate the phenomenon under study. </a:t>
            </a:r>
          </a:p>
          <a:p>
            <a:pPr>
              <a:buFont typeface="Wingdings" pitchFamily="2" charset="2"/>
              <a:buChar char="ü"/>
            </a:pPr>
            <a:r>
              <a:rPr lang="en-US" sz="3200" dirty="0" smtClean="0">
                <a:latin typeface="Roman times"/>
              </a:rPr>
              <a:t>Usually one phenomen is manipulated in order to exert control over another. </a:t>
            </a:r>
          </a:p>
          <a:p>
            <a:pPr>
              <a:buFont typeface="Wingdings" pitchFamily="2" charset="2"/>
              <a:buChar char="ü"/>
            </a:pPr>
            <a:r>
              <a:rPr lang="en-US" sz="3200" dirty="0" smtClean="0">
                <a:latin typeface="Roman times"/>
              </a:rPr>
              <a:t>The control and predictive functions of science are closely related.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 purpose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endParaRPr lang="en-US" sz="3200" dirty="0" smtClean="0"/>
          </a:p>
          <a:p>
            <a:r>
              <a:rPr lang="en-US" sz="3200" dirty="0" smtClean="0"/>
              <a:t>Research objectives are sub-divided into broad and specific objectives</a:t>
            </a:r>
          </a:p>
          <a:p>
            <a:r>
              <a:rPr lang="en-US" sz="3200" dirty="0" smtClean="0"/>
              <a:t>When formulating good research objectives, the objectives should have the following characteristics, using the acronym “</a:t>
            </a:r>
            <a:r>
              <a:rPr lang="en-US" sz="3200" b="1" dirty="0" smtClean="0"/>
              <a:t>smart</a:t>
            </a:r>
            <a:r>
              <a:rPr lang="en-US" sz="3200" dirty="0" smtClean="0"/>
              <a:t>”</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objectives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sz="3200" dirty="0" smtClean="0"/>
              <a:t>‘SMART’:</a:t>
            </a:r>
          </a:p>
          <a:p>
            <a:pPr>
              <a:buFont typeface="Wingdings" pitchFamily="2" charset="2"/>
              <a:buChar char="v"/>
            </a:pPr>
            <a:r>
              <a:rPr lang="en-US" sz="3200" b="1" dirty="0" smtClean="0"/>
              <a:t>S</a:t>
            </a:r>
            <a:r>
              <a:rPr lang="en-US" sz="3200" dirty="0" smtClean="0"/>
              <a:t>pecific- clear about what will be achieved</a:t>
            </a:r>
            <a:endParaRPr lang="en-US" sz="3200" b="1" dirty="0" smtClean="0"/>
          </a:p>
          <a:p>
            <a:pPr>
              <a:buFont typeface="Wingdings" pitchFamily="2" charset="2"/>
              <a:buChar char="v"/>
            </a:pPr>
            <a:r>
              <a:rPr lang="en-US" sz="3200" b="1" dirty="0" smtClean="0"/>
              <a:t>M</a:t>
            </a:r>
            <a:r>
              <a:rPr lang="en-US" sz="3200" dirty="0" smtClean="0"/>
              <a:t>easurable- you have a measure of when objectives have been achieved </a:t>
            </a:r>
            <a:endParaRPr lang="en-US" sz="3200" b="1" dirty="0" smtClean="0"/>
          </a:p>
          <a:p>
            <a:pPr>
              <a:buFont typeface="Wingdings" pitchFamily="2" charset="2"/>
              <a:buChar char="v"/>
            </a:pPr>
            <a:r>
              <a:rPr lang="en-US" sz="3200" b="1" dirty="0" smtClean="0"/>
              <a:t>A</a:t>
            </a:r>
            <a:r>
              <a:rPr lang="en-US" sz="3200" dirty="0" smtClean="0"/>
              <a:t>chievable- are the objectives feasible?</a:t>
            </a:r>
            <a:endParaRPr lang="en-US" sz="3200" b="1" dirty="0" smtClean="0"/>
          </a:p>
          <a:p>
            <a:pPr>
              <a:buFont typeface="Wingdings" pitchFamily="2" charset="2"/>
              <a:buChar char="v"/>
            </a:pPr>
            <a:r>
              <a:rPr lang="en-US" sz="3200" b="1" dirty="0" smtClean="0"/>
              <a:t>R</a:t>
            </a:r>
            <a:r>
              <a:rPr lang="en-US" sz="3200" dirty="0" smtClean="0"/>
              <a:t>ealistic- they can be achieved using the resources available </a:t>
            </a:r>
            <a:endParaRPr lang="en-US" sz="3200" b="1" dirty="0" smtClean="0"/>
          </a:p>
          <a:p>
            <a:pPr>
              <a:buFont typeface="Wingdings" pitchFamily="2" charset="2"/>
              <a:buChar char="v"/>
            </a:pPr>
            <a:r>
              <a:rPr lang="en-US" sz="3200" b="1" dirty="0" smtClean="0"/>
              <a:t>T</a:t>
            </a:r>
            <a:r>
              <a:rPr lang="en-US" sz="3200" dirty="0" smtClean="0"/>
              <a:t>imed- they can be achieved within the timescales specified. </a:t>
            </a:r>
            <a:endParaRPr lang="en-US" sz="3200" b="1" dirty="0" smtClean="0"/>
          </a:p>
          <a:p>
            <a:endParaRPr lang="en-US" dirty="0" smtClean="0"/>
          </a:p>
          <a:p>
            <a:pPr>
              <a:buNone/>
            </a:pPr>
            <a:r>
              <a:rPr lang="en-US"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Stating the objective cont’d</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r>
              <a:rPr lang="en-US" sz="3200" dirty="0" smtClean="0"/>
              <a:t>This means the research objectives should be specific, in that, it clearly identifies the item at hand for investigation.</a:t>
            </a:r>
          </a:p>
          <a:p>
            <a:r>
              <a:rPr lang="en-US" sz="3200" dirty="0" smtClean="0"/>
              <a:t>The objective should also be “measurable” by being quantifiable.</a:t>
            </a:r>
          </a:p>
          <a:p>
            <a:r>
              <a:rPr lang="en-US" sz="3200" dirty="0" smtClean="0"/>
              <a:t>A good objective should be “achievable” and “ realistic” so that the researcher is also able to acquire the set objectives on time (time bound) in form of human, financial and material resources.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smart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E.g. to establish the number of children born at home within the last two years in Kimeeni village.</a:t>
            </a:r>
          </a:p>
          <a:p>
            <a:r>
              <a:rPr lang="en-US" sz="3200" dirty="0" smtClean="0"/>
              <a:t>Once the researcher has formulated appropriated objective, the next move is to formulate relevant research question(s).</a:t>
            </a:r>
          </a:p>
          <a:p>
            <a:r>
              <a:rPr lang="en-US" sz="3200" dirty="0" smtClean="0"/>
              <a:t>Without a clearly and well defined research question, it will be difficult to complete the research process,</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objectives</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
            </a:pPr>
            <a:endParaRPr lang="en-US" sz="3200" dirty="0" smtClean="0"/>
          </a:p>
          <a:p>
            <a:pPr>
              <a:buFont typeface="Wingdings" pitchFamily="2" charset="2"/>
              <a:buChar char="§"/>
            </a:pPr>
            <a:r>
              <a:rPr lang="en-US" sz="3200" dirty="0" smtClean="0"/>
              <a:t>In general, the formulation of a research question assists the researcher to;</a:t>
            </a:r>
          </a:p>
          <a:p>
            <a:pPr>
              <a:buFont typeface="Wingdings" pitchFamily="2" charset="2"/>
              <a:buChar char="ü"/>
            </a:pPr>
            <a:r>
              <a:rPr lang="en-US" sz="3200" dirty="0" smtClean="0"/>
              <a:t>Focus on the study by narrowing down to the essentials</a:t>
            </a:r>
          </a:p>
          <a:p>
            <a:pPr>
              <a:buFont typeface="Wingdings" pitchFamily="2" charset="2"/>
              <a:buChar char="ü"/>
            </a:pPr>
            <a:r>
              <a:rPr lang="en-US" sz="3200" dirty="0" smtClean="0"/>
              <a:t>Avoid collection of data that are not necessary</a:t>
            </a:r>
          </a:p>
          <a:p>
            <a:pPr>
              <a:buFont typeface="Wingdings" pitchFamily="2" charset="2"/>
              <a:buChar char="ü"/>
            </a:pPr>
            <a:r>
              <a:rPr lang="en-US" sz="3200" dirty="0" smtClean="0"/>
              <a:t>Organize the study in clearly defined parts or phases</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objectives</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763000" cy="6019800"/>
          </a:xfrm>
        </p:spPr>
        <p:txBody>
          <a:bodyPr/>
          <a:lstStyle/>
          <a:p>
            <a:r>
              <a:rPr lang="en-US" sz="3200" dirty="0" smtClean="0"/>
              <a:t>What are the Basic Criteria for a Good Research Question? </a:t>
            </a:r>
          </a:p>
          <a:p>
            <a:pPr>
              <a:buFont typeface="Wingdings" pitchFamily="2" charset="2"/>
              <a:buChar char="v"/>
            </a:pPr>
            <a:r>
              <a:rPr lang="en-US" sz="3200" dirty="0" smtClean="0"/>
              <a:t>Basic Criteria</a:t>
            </a:r>
            <a:r>
              <a:rPr lang="en-US" sz="3200" b="1" dirty="0" smtClean="0"/>
              <a:t>:</a:t>
            </a:r>
          </a:p>
          <a:p>
            <a:pPr>
              <a:buFont typeface="Wingdings" pitchFamily="2" charset="2"/>
              <a:buChar char="Ø"/>
            </a:pPr>
            <a:r>
              <a:rPr lang="en-US" sz="3200" dirty="0" smtClean="0"/>
              <a:t>Good Research Question must be</a:t>
            </a:r>
          </a:p>
          <a:p>
            <a:pPr>
              <a:buFont typeface="Wingdings" pitchFamily="2" charset="2"/>
              <a:buChar char="ü"/>
            </a:pPr>
            <a:r>
              <a:rPr lang="en-US" sz="3200" dirty="0" smtClean="0"/>
              <a:t>possible to answer</a:t>
            </a:r>
          </a:p>
          <a:p>
            <a:pPr>
              <a:buFont typeface="Wingdings" pitchFamily="2" charset="2"/>
              <a:buChar char="ü"/>
            </a:pPr>
            <a:r>
              <a:rPr lang="en-US" sz="3200" dirty="0" smtClean="0"/>
              <a:t>Specific</a:t>
            </a:r>
          </a:p>
          <a:p>
            <a:pPr>
              <a:buFont typeface="Wingdings" pitchFamily="2" charset="2"/>
              <a:buChar char="ü"/>
            </a:pPr>
            <a:r>
              <a:rPr lang="en-US" sz="3200" dirty="0" smtClean="0"/>
              <a:t>interest/relevant  to you (and important to others)</a:t>
            </a:r>
            <a:endParaRPr lang="en-US" sz="3200" b="1"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r>
              <a:rPr lang="en-US" sz="3200" b="1" dirty="0" smtClean="0"/>
              <a:t>Where do community based research questions come from? </a:t>
            </a:r>
          </a:p>
          <a:p>
            <a:pPr>
              <a:buFont typeface="Arial" pitchFamily="34" charset="0"/>
              <a:buChar char="•"/>
            </a:pPr>
            <a:r>
              <a:rPr lang="en-US" sz="3200" dirty="0" smtClean="0"/>
              <a:t>Finding local sustainable solutions for local problems</a:t>
            </a:r>
          </a:p>
          <a:p>
            <a:r>
              <a:rPr lang="en-US" sz="3200" b="1" dirty="0" smtClean="0"/>
              <a:t>Sources of Community Focused Research Questions</a:t>
            </a:r>
          </a:p>
          <a:p>
            <a:pPr>
              <a:buFont typeface="Arial" pitchFamily="34" charset="0"/>
              <a:buChar char="•"/>
            </a:pPr>
            <a:r>
              <a:rPr lang="en-US" sz="3200" dirty="0" smtClean="0"/>
              <a:t>Own work/practice</a:t>
            </a:r>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pPr>
              <a:buNone/>
            </a:pPr>
            <a:endParaRPr lang="en-US" b="1" dirty="0" smtClean="0"/>
          </a:p>
          <a:p>
            <a:endParaRPr lang="en-US" b="1"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 stating</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3200" dirty="0" smtClean="0"/>
              <a:t>The community</a:t>
            </a:r>
          </a:p>
          <a:p>
            <a:pPr>
              <a:buFont typeface="Arial" pitchFamily="34" charset="0"/>
              <a:buChar char="•"/>
            </a:pPr>
            <a:r>
              <a:rPr lang="en-US" sz="3200" dirty="0" smtClean="0"/>
              <a:t>Own working experience (professional experience) </a:t>
            </a:r>
          </a:p>
          <a:p>
            <a:pPr>
              <a:buFont typeface="Arial" pitchFamily="34" charset="0"/>
              <a:buChar char="•"/>
            </a:pPr>
            <a:r>
              <a:rPr lang="en-US" sz="3200" dirty="0" smtClean="0"/>
              <a:t>Literature search one is undertaking</a:t>
            </a:r>
          </a:p>
          <a:p>
            <a:pPr>
              <a:buFont typeface="Arial" pitchFamily="34" charset="0"/>
              <a:buChar char="•"/>
            </a:pPr>
            <a:r>
              <a:rPr lang="en-US" sz="3200" dirty="0" smtClean="0"/>
              <a:t>Theoretical frame work on nursing</a:t>
            </a:r>
          </a:p>
          <a:p>
            <a:pPr>
              <a:buFont typeface="Arial" pitchFamily="34" charset="0"/>
              <a:buChar char="•"/>
            </a:pPr>
            <a:r>
              <a:rPr lang="en-US" sz="3200" dirty="0" smtClean="0"/>
              <a:t>Discussion with colleagues/students</a:t>
            </a:r>
          </a:p>
          <a:p>
            <a:pPr>
              <a:buFont typeface="Arial" pitchFamily="34" charset="0"/>
              <a:buChar char="•"/>
            </a:pPr>
            <a:r>
              <a:rPr lang="en-US" sz="3200" dirty="0" smtClean="0"/>
              <a:t>Inspiration from reading(literature), meetings</a:t>
            </a:r>
          </a:p>
          <a:p>
            <a:pPr>
              <a:buFont typeface="Arial" pitchFamily="34" charset="0"/>
              <a:buChar char="•"/>
            </a:pPr>
            <a:r>
              <a:rPr lang="en-US" sz="3200" dirty="0" smtClean="0"/>
              <a:t>Culture of inquiry-Why? How best done ? When ?</a:t>
            </a:r>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None/>
            </a:pPr>
            <a:r>
              <a:rPr lang="en-US" sz="3300" dirty="0" smtClean="0"/>
              <a:t>Example.    </a:t>
            </a:r>
          </a:p>
          <a:p>
            <a:pPr>
              <a:buFont typeface="Wingdings" pitchFamily="2" charset="2"/>
              <a:buChar char="ü"/>
            </a:pPr>
            <a:r>
              <a:rPr lang="en-US" sz="3300" dirty="0" smtClean="0"/>
              <a:t>What factors influence Hepatitis B vaccination uptake among healthcare students at Kenya Medical Training College, Kenya?</a:t>
            </a:r>
          </a:p>
          <a:p>
            <a:pPr>
              <a:buFont typeface="Wingdings" pitchFamily="2" charset="2"/>
              <a:buChar char="ü"/>
            </a:pPr>
            <a:r>
              <a:rPr lang="en-US" sz="3300" dirty="0" smtClean="0"/>
              <a:t>Can cell phone reminders improve the antenatal care attendance of pregnant women in Semi urban area of south of Nairobi?</a:t>
            </a:r>
          </a:p>
          <a:p>
            <a:pPr>
              <a:buNone/>
            </a:pPr>
            <a:endParaRPr lang="en-US" sz="3200" dirty="0" smtClean="0"/>
          </a:p>
          <a:p>
            <a:pPr>
              <a:buNone/>
            </a:pPr>
            <a:endParaRPr lang="en-US" sz="3200" b="1" dirty="0" smtClean="0"/>
          </a:p>
          <a:p>
            <a:endParaRPr lang="en-US" dirty="0"/>
          </a:p>
        </p:txBody>
      </p:sp>
      <p:sp>
        <p:nvSpPr>
          <p:cNvPr id="3" name="Title 2"/>
          <p:cNvSpPr>
            <a:spLocks noGrp="1"/>
          </p:cNvSpPr>
          <p:nvPr>
            <p:ph type="title"/>
          </p:nvPr>
        </p:nvSpPr>
        <p:spPr>
          <a:xfrm>
            <a:off x="457200" y="228600"/>
            <a:ext cx="8229600" cy="533400"/>
          </a:xfrm>
        </p:spPr>
        <p:txBody>
          <a:bodyPr>
            <a:normAutofit fontScale="90000"/>
          </a:bodyPr>
          <a:lstStyle/>
          <a:p>
            <a:r>
              <a:rPr lang="en-US" dirty="0" smtClean="0"/>
              <a:t>Cont’d objective</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To perform a systematic literature review (if one has not been done) to increase knowledge and familiarity with the topic and to assist with research development. </a:t>
            </a:r>
          </a:p>
          <a:p>
            <a:r>
              <a:rPr lang="en-US" sz="3200" dirty="0" smtClean="0"/>
              <a:t>To learn about current trends and technological advances on the topic. </a:t>
            </a:r>
          </a:p>
          <a:p>
            <a:r>
              <a:rPr lang="en-US" sz="3200" dirty="0" smtClean="0"/>
              <a:t>To seek careful input from experts, mentors, colleagues and collaborators to refine your research question as this will aid in developing the research question and guide the research study.</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Developing research questions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9243</TotalTime>
  <Words>19054</Words>
  <Application>Microsoft Office PowerPoint</Application>
  <PresentationFormat>On-screen Show (4:3)</PresentationFormat>
  <Paragraphs>1789</Paragraphs>
  <Slides>327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327</vt:i4>
      </vt:variant>
    </vt:vector>
  </HeadingPairs>
  <TitlesOfParts>
    <vt:vector size="338" baseType="lpstr">
      <vt:lpstr>Arial</vt:lpstr>
      <vt:lpstr>Calibri</vt:lpstr>
      <vt:lpstr>Courier New</vt:lpstr>
      <vt:lpstr>Lucida Sans Unicode</vt:lpstr>
      <vt:lpstr>Roman times</vt:lpstr>
      <vt:lpstr>Times New Roman</vt:lpstr>
      <vt:lpstr>Verdana</vt:lpstr>
      <vt:lpstr>Wingdings</vt:lpstr>
      <vt:lpstr>Wingdings 2</vt:lpstr>
      <vt:lpstr>Wingdings 3</vt:lpstr>
      <vt:lpstr>Concourse</vt:lpstr>
      <vt:lpstr>INTRODUCTION TO RESEARCH</vt:lpstr>
      <vt:lpstr>MODULE OBJECTIVE</vt:lpstr>
      <vt:lpstr>Module units</vt:lpstr>
      <vt:lpstr>Module learning outcomes</vt:lpstr>
      <vt:lpstr>Module content</vt:lpstr>
      <vt:lpstr>Concept and purpose of research</vt:lpstr>
      <vt:lpstr>Meaning of research</vt:lpstr>
      <vt:lpstr>Purposes of research</vt:lpstr>
      <vt:lpstr>Cont’ purpose</vt:lpstr>
      <vt:lpstr>Cont’d purpose</vt:lpstr>
      <vt:lpstr>Cont’d purpose</vt:lpstr>
      <vt:lpstr>cont’d purpose</vt:lpstr>
      <vt:lpstr>Sources of knowledge</vt:lpstr>
      <vt:lpstr>Cont’d sources of knowledge</vt:lpstr>
      <vt:lpstr>Cont’d source of knowledge</vt:lpstr>
      <vt:lpstr>Research and science</vt:lpstr>
      <vt:lpstr>cont’d research and science</vt:lpstr>
      <vt:lpstr>Cont’d research and science</vt:lpstr>
      <vt:lpstr>Research and scientific theory cont’d</vt:lpstr>
      <vt:lpstr>Cont’d scientific theory</vt:lpstr>
      <vt:lpstr>Characteristics of A scientific resarch</vt:lpstr>
      <vt:lpstr>Cont’characteristics</vt:lpstr>
      <vt:lpstr>Basic terms in research</vt:lpstr>
      <vt:lpstr>Cont’ terms</vt:lpstr>
      <vt:lpstr>Cont’d terms</vt:lpstr>
      <vt:lpstr>Cont’ terms</vt:lpstr>
      <vt:lpstr>Cont’d terms</vt:lpstr>
      <vt:lpstr>Types of research</vt:lpstr>
      <vt:lpstr>Qualitative cont’d</vt:lpstr>
      <vt:lpstr>Qualitative cont’d</vt:lpstr>
      <vt:lpstr>Broad classification cont’d</vt:lpstr>
      <vt:lpstr>Comparison of quantitative &amp; qualitative</vt:lpstr>
      <vt:lpstr>Advantages of both</vt:lpstr>
      <vt:lpstr>Cont’d causal- comparative</vt:lpstr>
      <vt:lpstr>Cont’d steps</vt:lpstr>
      <vt:lpstr>Advantages of causal-comparative</vt:lpstr>
      <vt:lpstr>Correlation methods</vt:lpstr>
      <vt:lpstr>Cont’d correlation method</vt:lpstr>
      <vt:lpstr>Steps of correlation method</vt:lpstr>
      <vt:lpstr>Steps of correlated method cont’d</vt:lpstr>
      <vt:lpstr>Advantages of correlation method</vt:lpstr>
      <vt:lpstr>Disadvantages of correlation method</vt:lpstr>
      <vt:lpstr>The disadvantage cont’d</vt:lpstr>
      <vt:lpstr>Classification by type of resarch</vt:lpstr>
      <vt:lpstr>Purpose of survey research</vt:lpstr>
      <vt:lpstr>Observational research</vt:lpstr>
      <vt:lpstr>Steps of observational research</vt:lpstr>
      <vt:lpstr>Cont’ steps </vt:lpstr>
      <vt:lpstr>Steps cont’d</vt:lpstr>
      <vt:lpstr>Types of observational research</vt:lpstr>
      <vt:lpstr>Types cont’d</vt:lpstr>
      <vt:lpstr>Types cont’d</vt:lpstr>
      <vt:lpstr>Types cont’d</vt:lpstr>
      <vt:lpstr>Ethnography cont’d</vt:lpstr>
      <vt:lpstr>PowerPoint Presentation</vt:lpstr>
      <vt:lpstr>Research process</vt:lpstr>
      <vt:lpstr>Research steps cont’d</vt:lpstr>
      <vt:lpstr>Research problem</vt:lpstr>
      <vt:lpstr>Significance of the problem</vt:lpstr>
      <vt:lpstr>Researchability of the problem</vt:lpstr>
      <vt:lpstr>Feasibility of the problem</vt:lpstr>
      <vt:lpstr>Identification of research problem</vt:lpstr>
      <vt:lpstr>Cont’ problem identification</vt:lpstr>
      <vt:lpstr> Factors relevant for research problem  </vt:lpstr>
      <vt:lpstr>Time and Timing</vt:lpstr>
      <vt:lpstr> Availability  of subjects</vt:lpstr>
      <vt:lpstr>Cooperation of others</vt:lpstr>
      <vt:lpstr>Facilities and equipment</vt:lpstr>
      <vt:lpstr> Money</vt:lpstr>
      <vt:lpstr>Cont’ money</vt:lpstr>
      <vt:lpstr>Experience of the researcher</vt:lpstr>
      <vt:lpstr> Interest in the research</vt:lpstr>
      <vt:lpstr>Ethical considerations</vt:lpstr>
      <vt:lpstr>Sources of research problem</vt:lpstr>
      <vt:lpstr>Cont’d sources of research problem</vt:lpstr>
      <vt:lpstr>Criteria that should be looked for when identifying a research topic</vt:lpstr>
      <vt:lpstr>Statement of the problem</vt:lpstr>
      <vt:lpstr>Cont’d characteristics</vt:lpstr>
      <vt:lpstr>Stating the purpose</vt:lpstr>
      <vt:lpstr>Cont’d purpose</vt:lpstr>
      <vt:lpstr>PowerPoint Presentation</vt:lpstr>
      <vt:lpstr>PowerPoint Presentation</vt:lpstr>
      <vt:lpstr>Research question or topic</vt:lpstr>
      <vt:lpstr>Finer cont’d</vt:lpstr>
      <vt:lpstr>Cont’d research question or topic</vt:lpstr>
      <vt:lpstr>Picot cont’d</vt:lpstr>
      <vt:lpstr>Picot cont’d</vt:lpstr>
      <vt:lpstr>Stating the objective</vt:lpstr>
      <vt:lpstr>Cont’d objectives</vt:lpstr>
      <vt:lpstr>Cont’d objectives</vt:lpstr>
      <vt:lpstr>Stating the objective cont’d</vt:lpstr>
      <vt:lpstr>Cont’d smart</vt:lpstr>
      <vt:lpstr>Cont’d objectives</vt:lpstr>
      <vt:lpstr>Cont’d objectives</vt:lpstr>
      <vt:lpstr>Cont’d</vt:lpstr>
      <vt:lpstr>Cont’d objective stating</vt:lpstr>
      <vt:lpstr>Cont’d objectives</vt:lpstr>
      <vt:lpstr>Cont’d objective</vt:lpstr>
      <vt:lpstr>Developing research questions</vt:lpstr>
      <vt:lpstr>Cont’d tips</vt:lpstr>
      <vt:lpstr>Tips cont’d</vt:lpstr>
      <vt:lpstr>Developing research hypothesis</vt:lpstr>
      <vt:lpstr>Cont’d hypothesis</vt:lpstr>
      <vt:lpstr>Hypotheses cont’d</vt:lpstr>
      <vt:lpstr>Cont’d hypothesis</vt:lpstr>
      <vt:lpstr>Cont’d hypothesis</vt:lpstr>
      <vt:lpstr>Formulating hypotheses</vt:lpstr>
      <vt:lpstr>Hypotheses cont’d</vt:lpstr>
      <vt:lpstr>Purpose of hypotheses</vt:lpstr>
      <vt:lpstr>Hypotheses purpose cont’d</vt:lpstr>
      <vt:lpstr>The characteristics of good hypotheses</vt:lpstr>
      <vt:lpstr>Characteristics cont’d</vt:lpstr>
      <vt:lpstr>Characteristics cont’d</vt:lpstr>
      <vt:lpstr>Types of hypotheses</vt:lpstr>
      <vt:lpstr>Types cont’d</vt:lpstr>
      <vt:lpstr>Types cont’d </vt:lpstr>
      <vt:lpstr>Types cont’d</vt:lpstr>
      <vt:lpstr>Research rational/justification/purpose</vt:lpstr>
      <vt:lpstr>Study limitation </vt:lpstr>
      <vt:lpstr>Study assumptions</vt:lpstr>
      <vt:lpstr>PowerPoint Presentation</vt:lpstr>
      <vt:lpstr>PowerPoint Presentation</vt:lpstr>
      <vt:lpstr> FINER - Feasibility </vt:lpstr>
      <vt:lpstr>Finer cont’d</vt:lpstr>
      <vt:lpstr> FINER – Feasibility cont’d </vt:lpstr>
      <vt:lpstr>“PICOT” </vt:lpstr>
      <vt:lpstr>Cont’d “picot”</vt:lpstr>
      <vt:lpstr> FINER – Novel? </vt:lpstr>
      <vt:lpstr> FINER - Ethical Issues </vt:lpstr>
      <vt:lpstr> FINER – Relevance </vt:lpstr>
      <vt:lpstr>PowerPoint Presentation</vt:lpstr>
      <vt:lpstr>Research Questions</vt:lpstr>
      <vt:lpstr>The questions</vt:lpstr>
      <vt:lpstr>Questions cont’d</vt:lpstr>
      <vt:lpstr>Literature review</vt:lpstr>
      <vt:lpstr>INTRODUCTION</vt:lpstr>
      <vt:lpstr>Main purpose of literature study</vt:lpstr>
      <vt:lpstr>Cont’d purpose</vt:lpstr>
      <vt:lpstr>Cont’d purpose</vt:lpstr>
      <vt:lpstr>Cont’d purpose</vt:lpstr>
      <vt:lpstr>Cont’d purpose</vt:lpstr>
      <vt:lpstr>Cont’d purpose</vt:lpstr>
      <vt:lpstr>Cont’d purpose</vt:lpstr>
      <vt:lpstr>Cont’d purpose</vt:lpstr>
      <vt:lpstr>Purpose cont’d</vt:lpstr>
      <vt:lpstr>Summary of purpose</vt:lpstr>
      <vt:lpstr> SCOPE OF A LITERATURE REVIEW </vt:lpstr>
      <vt:lpstr>Scope of literature review cont’d</vt:lpstr>
      <vt:lpstr>Steps in carrying out literature review</vt:lpstr>
      <vt:lpstr>Steps cont’d</vt:lpstr>
      <vt:lpstr>Types of Information to Seek</vt:lpstr>
      <vt:lpstr>Types information cont’d</vt:lpstr>
      <vt:lpstr>Types of information cont’d</vt:lpstr>
      <vt:lpstr>Types cont’d</vt:lpstr>
      <vt:lpstr>Types of information cont’d</vt:lpstr>
      <vt:lpstr>Cont’d types of information</vt:lpstr>
      <vt:lpstr>Types of information cont’d</vt:lpstr>
      <vt:lpstr>Types of information cont’d</vt:lpstr>
      <vt:lpstr>Types of information cont’d</vt:lpstr>
      <vt:lpstr> Depth and Breadth of Literature Coverage </vt:lpstr>
      <vt:lpstr>Cont’d depth &amp; breadth</vt:lpstr>
      <vt:lpstr>Cont’d depth &amp; breadth</vt:lpstr>
      <vt:lpstr>Cont’d depth &amp; breadth</vt:lpstr>
      <vt:lpstr>Cont’d depth &amp; breadth</vt:lpstr>
      <vt:lpstr>Cont’d depth &amp; breadth</vt:lpstr>
      <vt:lpstr>Major sources of literature review</vt:lpstr>
      <vt:lpstr>Major sources</vt:lpstr>
      <vt:lpstr>Major sources cont’d</vt:lpstr>
      <vt:lpstr>Secondary sources cont’d</vt:lpstr>
      <vt:lpstr>Examples cont’d</vt:lpstr>
      <vt:lpstr>Examples cont’d</vt:lpstr>
      <vt:lpstr>Examples cont’d</vt:lpstr>
      <vt:lpstr>Research methodology</vt:lpstr>
      <vt:lpstr>Population cont’d</vt:lpstr>
      <vt:lpstr>Population cont’d</vt:lpstr>
      <vt:lpstr>Sampling strategies/strategies </vt:lpstr>
      <vt:lpstr>Sampling cont’d</vt:lpstr>
      <vt:lpstr>Sample cont’d</vt:lpstr>
      <vt:lpstr>Sample cont’d</vt:lpstr>
      <vt:lpstr>Types of sampling</vt:lpstr>
      <vt:lpstr> Sampling frame  </vt:lpstr>
      <vt:lpstr>Sampling frame cont’d</vt:lpstr>
      <vt:lpstr> Sampling Bias  </vt:lpstr>
      <vt:lpstr> Sampling Error  </vt:lpstr>
      <vt:lpstr>Sampling error cont’d</vt:lpstr>
      <vt:lpstr> SAMPLING TECHNIQUES  </vt:lpstr>
      <vt:lpstr>Probability sampling cont’d</vt:lpstr>
      <vt:lpstr>Commonly used probabilistic sampling techniques</vt:lpstr>
      <vt:lpstr>Cont’d sampling procedures</vt:lpstr>
      <vt:lpstr>Continued random sampling cont’d</vt:lpstr>
      <vt:lpstr>Cont’d simple sampling</vt:lpstr>
      <vt:lpstr>Simple random sampling cont’d</vt:lpstr>
      <vt:lpstr>Systematic or Interval Sampling</vt:lpstr>
      <vt:lpstr>Cont’d systematic sampling</vt:lpstr>
      <vt:lpstr>Cont’d systematic sampling</vt:lpstr>
      <vt:lpstr>Systematic sampling cont’d</vt:lpstr>
      <vt:lpstr>Stratified Random Sampling </vt:lpstr>
      <vt:lpstr>Cont’d stratified sampling</vt:lpstr>
      <vt:lpstr>Cont’d stratified sampling</vt:lpstr>
      <vt:lpstr>Cont’d stratified sampling</vt:lpstr>
      <vt:lpstr>Cluster Sampling  </vt:lpstr>
      <vt:lpstr>Cont’d cluster sampling</vt:lpstr>
      <vt:lpstr>Question to answer before determining sample size</vt:lpstr>
      <vt:lpstr> Sample size determination    </vt:lpstr>
      <vt:lpstr>Cont’d sample size determination</vt:lpstr>
      <vt:lpstr> Importance of Sample Size </vt:lpstr>
      <vt:lpstr> Scientific Reasons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Biased/non-probability sampling</vt:lpstr>
      <vt:lpstr>Non-probability sampling strategies</vt:lpstr>
      <vt:lpstr>Types cont’d</vt:lpstr>
      <vt:lpstr>Types cont’d</vt:lpstr>
      <vt:lpstr>Types cont’d</vt:lpstr>
      <vt:lpstr>Types cont’d </vt:lpstr>
      <vt:lpstr>Types cont’d</vt:lpstr>
      <vt:lpstr> Variables  </vt:lpstr>
      <vt:lpstr>Types of variables</vt:lpstr>
      <vt:lpstr>Independed variables cont’d</vt:lpstr>
      <vt:lpstr>Cont’d</vt:lpstr>
      <vt:lpstr>Depended variables cont’d</vt:lpstr>
      <vt:lpstr> Extraneous Variables  </vt:lpstr>
      <vt:lpstr> Demographic Variables  </vt:lpstr>
      <vt:lpstr>PowerPoint Presentation</vt:lpstr>
      <vt:lpstr>PowerPoint Presentation</vt:lpstr>
      <vt:lpstr>PowerPoint Presentation</vt:lpstr>
      <vt:lpstr>Developing research instruments</vt:lpstr>
      <vt:lpstr>Questionaires </vt:lpstr>
      <vt:lpstr>Research Designs</vt:lpstr>
      <vt:lpstr>Cont’d research design</vt:lpstr>
      <vt:lpstr>Cont’d design</vt:lpstr>
      <vt:lpstr>PowerPoint Presentation</vt:lpstr>
      <vt:lpstr>Basics of Research Ethics</vt:lpstr>
      <vt:lpstr>Beneficence </vt:lpstr>
      <vt:lpstr>Cont’d beneficence</vt:lpstr>
      <vt:lpstr>Cont’d ethics</vt:lpstr>
      <vt:lpstr>Cont’d ethics</vt:lpstr>
      <vt:lpstr> JUSTICE  </vt:lpstr>
      <vt:lpstr> THE RIGHT TO PRIVACY </vt:lpstr>
      <vt:lpstr>Cont’d privacy</vt:lpstr>
      <vt:lpstr>Cont’d privacy</vt:lpstr>
      <vt:lpstr>Cont’d privacy</vt:lpstr>
      <vt:lpstr>INFORMED CONSENT</vt:lpstr>
      <vt:lpstr>Content of consent</vt:lpstr>
      <vt:lpstr>Cont’d consent</vt:lpstr>
      <vt:lpstr>Cont’d consent</vt:lpstr>
      <vt:lpstr>Cont’d consent</vt:lpstr>
      <vt:lpstr>Cont’d consent</vt:lpstr>
      <vt:lpstr>Reliability and validity in research</vt:lpstr>
      <vt:lpstr>Cont’d consent</vt:lpstr>
      <vt:lpstr>Cont’d consent</vt:lpstr>
      <vt:lpstr>COMPREHENSION OF INFORMED CONSENT</vt:lpstr>
      <vt:lpstr>THE CONTENT OF INFORMED CONSENT</vt:lpstr>
      <vt:lpstr>Cont’d consent</vt:lpstr>
      <vt:lpstr>DOCUMENTATION OF INFORMED CONSENT</vt:lpstr>
      <vt:lpstr>Cont’d consent</vt:lpstr>
      <vt:lpstr>Cont’d consent</vt:lpstr>
      <vt:lpstr>Cont’d consent</vt:lpstr>
      <vt:lpstr>Cont’d consent</vt:lpstr>
      <vt:lpstr>Cont’d consent</vt:lpstr>
      <vt:lpstr>Cont’d consent</vt:lpstr>
      <vt:lpstr>Cont’d consent</vt:lpstr>
      <vt:lpstr>Cont’d consent</vt:lpstr>
      <vt:lpstr>Cont’d consent</vt:lpstr>
      <vt:lpstr> suggestions for addressing the ethical aspects of a study.  </vt:lpstr>
      <vt:lpstr>Cont’d suggestions</vt:lpstr>
      <vt:lpstr>Reliability cont’d</vt:lpstr>
      <vt:lpstr>Validity </vt:lpstr>
      <vt:lpstr>Basics of data analysis </vt:lpstr>
      <vt:lpstr>Type of Data &amp; Formatting Technique </vt:lpstr>
      <vt:lpstr>Type of Data &amp; Analysis </vt:lpstr>
      <vt:lpstr>Quantifying Data </vt:lpstr>
      <vt:lpstr>Developing Code Categories </vt:lpstr>
      <vt:lpstr>Coding Quantitative Data </vt:lpstr>
      <vt:lpstr>Coding Quantitative Data </vt:lpstr>
      <vt:lpstr>Codebook Construction </vt:lpstr>
      <vt:lpstr>Writing a research report</vt:lpstr>
      <vt:lpstr>Report writing cont’d</vt:lpstr>
      <vt:lpstr>Sections of report writing</vt:lpstr>
      <vt:lpstr>Sections of report cont’d</vt:lpstr>
      <vt:lpstr>Cont’d report sections</vt:lpstr>
      <vt:lpstr>Cont’d report sections</vt:lpstr>
      <vt:lpstr>Cont’d report sections</vt:lpstr>
      <vt:lpstr>Section cont’d</vt:lpstr>
      <vt:lpstr>Cont’d section</vt:lpstr>
      <vt:lpstr>Section cont’d</vt:lpstr>
      <vt:lpstr>Cont’d</vt:lpstr>
      <vt:lpstr>Section cont’d</vt:lpstr>
      <vt:lpstr>Cont’d</vt:lpstr>
      <vt:lpstr>Cont’d section</vt:lpstr>
      <vt:lpstr>Cont’d</vt:lpstr>
      <vt:lpstr>Cont’d</vt:lpstr>
      <vt:lpstr>Cont’d</vt:lpstr>
      <vt:lpstr>Sections 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ct</vt:lpstr>
      <vt:lpstr>questions</vt:lpstr>
      <vt:lpstr>“PICOT”</vt:lpstr>
      <vt:lpstr>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dc:title>
  <dc:creator>KMTC</dc:creator>
  <cp:lastModifiedBy>Cyrus</cp:lastModifiedBy>
  <cp:revision>636</cp:revision>
  <dcterms:created xsi:type="dcterms:W3CDTF">2016-01-05T12:43:02Z</dcterms:created>
  <dcterms:modified xsi:type="dcterms:W3CDTF">2019-12-03T05:15:39Z</dcterms:modified>
</cp:coreProperties>
</file>