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17.xml" ContentType="application/vnd.openxmlformats-officedocument.presentationml.notesSlide+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41.xml" ContentType="application/vnd.openxmlformats-officedocument.presentationml.notesSlide+xml"/>
  <Override PartName="/ppt/notesSlides/notesSlide179.xml" ContentType="application/vnd.openxmlformats-officedocument.presentationml.notesSlide+xml"/>
  <Override PartName="/ppt/slides/slide158.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57.xml" ContentType="application/vnd.openxmlformats-officedocument.presentationml.notesSlide+xml"/>
  <Override PartName="/ppt/slides/slide88.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notesSlides/notesSlide79.xml" ContentType="application/vnd.openxmlformats-officedocument.presentationml.notesSlide+xml"/>
  <Default Extension="png" ContentType="image/png"/>
  <Override PartName="/ppt/theme/theme2.xml" ContentType="application/vnd.openxmlformats-officedocument.theme+xml"/>
  <Override PartName="/ppt/notesSlides/notesSlide57.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notesSlides/notesSlide214.xml" ContentType="application/vnd.openxmlformats-officedocument.presentationml.notes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notesSlides/notesSlide198.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notesSlides/notesSlide187.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notesSlides/notesSlide190.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notesSlides/notesSlide21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notesSlides/notesSlide208.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notesSlides/notesSlide195.xml" ContentType="application/vnd.openxmlformats-officedocument.presentationml.notesSlide+xml"/>
  <Override PartName="/ppt/notesSlides/notesSlide200.xml" ContentType="application/vnd.openxmlformats-officedocument.presentationml.notesSlide+xml"/>
  <Override PartName="/ppt/notesSlides/notesSlide21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notesSlides/notesSlide216.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205.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notesSlides/notesSlide51.xml" ContentType="application/vnd.openxmlformats-officedocument.presentationml.notesSlide+xml"/>
  <Override PartName="/ppt/notesSlides/notesSlide178.xml" ContentType="application/vnd.openxmlformats-officedocument.presentationml.notesSlide+xml"/>
  <Override PartName="/ppt/notesSlides/notesSlide189.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notesSlides/notesSlide192.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slides/slide214.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97.xml" ContentType="application/vnd.openxmlformats-officedocument.presentationml.notesSlide+xml"/>
  <Override PartName="/ppt/notesSlides/notesSlide21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notesSlides/notesSlide20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notesSlides/notesSlide21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notesSlides/notesSlide207.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notesSlides/notesSlide42.xml" ContentType="application/vnd.openxmlformats-officedocument.presentationml.notesSlide+xml"/>
  <Override PartName="/ppt/notesSlides/notesSlide169.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notesSlides/notesSlide21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notesSlides/notesSlide194.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notesSlides/notesSlide199.xml" ContentType="application/vnd.openxmlformats-officedocument.presentationml.notesSlide+xml"/>
  <Override PartName="/ppt/notesSlides/notesSlide215.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notesSlides/notesSlide204.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notesSlides/notesSlide191.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notesSlides/notesSlide209.xml" ContentType="application/vnd.openxmlformats-officedocument.presentationml.notesSlide+xml"/>
  <Override PartName="/ppt/slides/slide53.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notesSlides/notesSlide212.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notesSlides/notesSlide196.xml" ContentType="application/vnd.openxmlformats-officedocument.presentationml.notesSlide+xml"/>
  <Override PartName="/ppt/notesSlides/notesSlide20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07.xml" ContentType="application/vnd.openxmlformats-officedocument.presentationml.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20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notesSlides/notesSlide146.xml" ContentType="application/vnd.openxmlformats-officedocument.presentationml.notesSlide+xml"/>
  <Override PartName="/ppt/notesSlides/notesSlide193.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80.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04.xml" ContentType="application/vnd.openxmlformats-officedocument.presentationml.slide+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20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1"/>
  </p:notesMasterIdLst>
  <p:sldIdLst>
    <p:sldId id="520" r:id="rId2"/>
    <p:sldId id="522" r:id="rId3"/>
    <p:sldId id="289" r:id="rId4"/>
    <p:sldId id="525" r:id="rId5"/>
    <p:sldId id="526" r:id="rId6"/>
    <p:sldId id="527" r:id="rId7"/>
    <p:sldId id="528" r:id="rId8"/>
    <p:sldId id="523" r:id="rId9"/>
    <p:sldId id="529" r:id="rId10"/>
    <p:sldId id="292" r:id="rId11"/>
    <p:sldId id="290" r:id="rId12"/>
    <p:sldId id="530" r:id="rId13"/>
    <p:sldId id="531" r:id="rId14"/>
    <p:sldId id="532" r:id="rId15"/>
    <p:sldId id="533" r:id="rId16"/>
    <p:sldId id="535" r:id="rId17"/>
    <p:sldId id="534" r:id="rId18"/>
    <p:sldId id="428" r:id="rId19"/>
    <p:sldId id="429" r:id="rId20"/>
    <p:sldId id="294" r:id="rId21"/>
    <p:sldId id="295" r:id="rId22"/>
    <p:sldId id="296" r:id="rId23"/>
    <p:sldId id="432" r:id="rId24"/>
    <p:sldId id="433" r:id="rId25"/>
    <p:sldId id="298" r:id="rId26"/>
    <p:sldId id="450" r:id="rId27"/>
    <p:sldId id="451" r:id="rId28"/>
    <p:sldId id="452" r:id="rId29"/>
    <p:sldId id="453" r:id="rId30"/>
    <p:sldId id="454" r:id="rId31"/>
    <p:sldId id="455" r:id="rId32"/>
    <p:sldId id="456" r:id="rId33"/>
    <p:sldId id="457" r:id="rId34"/>
    <p:sldId id="536" r:id="rId35"/>
    <p:sldId id="537" r:id="rId36"/>
    <p:sldId id="538" r:id="rId37"/>
    <p:sldId id="464" r:id="rId38"/>
    <p:sldId id="465" r:id="rId39"/>
    <p:sldId id="468" r:id="rId40"/>
    <p:sldId id="466" r:id="rId41"/>
    <p:sldId id="469" r:id="rId42"/>
    <p:sldId id="299" r:id="rId43"/>
    <p:sldId id="444" r:id="rId44"/>
    <p:sldId id="443" r:id="rId45"/>
    <p:sldId id="435" r:id="rId46"/>
    <p:sldId id="434" r:id="rId47"/>
    <p:sldId id="300" r:id="rId48"/>
    <p:sldId id="301" r:id="rId49"/>
    <p:sldId id="436" r:id="rId50"/>
    <p:sldId id="437" r:id="rId51"/>
    <p:sldId id="438" r:id="rId52"/>
    <p:sldId id="439" r:id="rId53"/>
    <p:sldId id="440" r:id="rId54"/>
    <p:sldId id="441" r:id="rId55"/>
    <p:sldId id="442" r:id="rId56"/>
    <p:sldId id="303" r:id="rId57"/>
    <p:sldId id="445" r:id="rId58"/>
    <p:sldId id="446" r:id="rId59"/>
    <p:sldId id="447" r:id="rId60"/>
    <p:sldId id="304" r:id="rId61"/>
    <p:sldId id="305" r:id="rId62"/>
    <p:sldId id="448" r:id="rId63"/>
    <p:sldId id="306" r:id="rId64"/>
    <p:sldId id="307" r:id="rId65"/>
    <p:sldId id="308" r:id="rId66"/>
    <p:sldId id="309" r:id="rId67"/>
    <p:sldId id="310" r:id="rId68"/>
    <p:sldId id="311" r:id="rId69"/>
    <p:sldId id="463" r:id="rId70"/>
    <p:sldId id="314" r:id="rId71"/>
    <p:sldId id="471" r:id="rId72"/>
    <p:sldId id="470" r:id="rId73"/>
    <p:sldId id="315" r:id="rId74"/>
    <p:sldId id="473" r:id="rId75"/>
    <p:sldId id="472" r:id="rId76"/>
    <p:sldId id="316" r:id="rId77"/>
    <p:sldId id="317" r:id="rId78"/>
    <p:sldId id="318" r:id="rId79"/>
    <p:sldId id="476" r:id="rId80"/>
    <p:sldId id="477" r:id="rId81"/>
    <p:sldId id="474" r:id="rId82"/>
    <p:sldId id="319" r:id="rId83"/>
    <p:sldId id="320" r:id="rId84"/>
    <p:sldId id="321" r:id="rId85"/>
    <p:sldId id="322" r:id="rId86"/>
    <p:sldId id="323" r:id="rId87"/>
    <p:sldId id="324" r:id="rId88"/>
    <p:sldId id="325" r:id="rId89"/>
    <p:sldId id="326" r:id="rId90"/>
    <p:sldId id="328" r:id="rId91"/>
    <p:sldId id="329" r:id="rId92"/>
    <p:sldId id="330" r:id="rId93"/>
    <p:sldId id="331" r:id="rId94"/>
    <p:sldId id="332" r:id="rId95"/>
    <p:sldId id="333" r:id="rId96"/>
    <p:sldId id="334" r:id="rId97"/>
    <p:sldId id="335" r:id="rId98"/>
    <p:sldId id="336" r:id="rId99"/>
    <p:sldId id="337" r:id="rId100"/>
    <p:sldId id="499" r:id="rId101"/>
    <p:sldId id="540" r:id="rId102"/>
    <p:sldId id="500" r:id="rId103"/>
    <p:sldId id="501" r:id="rId104"/>
    <p:sldId id="502" r:id="rId105"/>
    <p:sldId id="503" r:id="rId106"/>
    <p:sldId id="504" r:id="rId107"/>
    <p:sldId id="505" r:id="rId108"/>
    <p:sldId id="506" r:id="rId109"/>
    <p:sldId id="259" r:id="rId110"/>
    <p:sldId id="280" r:id="rId111"/>
    <p:sldId id="479" r:id="rId112"/>
    <p:sldId id="513" r:id="rId113"/>
    <p:sldId id="514" r:id="rId114"/>
    <p:sldId id="338" r:id="rId115"/>
    <p:sldId id="339" r:id="rId116"/>
    <p:sldId id="510" r:id="rId117"/>
    <p:sldId id="516" r:id="rId118"/>
    <p:sldId id="517" r:id="rId119"/>
    <p:sldId id="518" r:id="rId120"/>
    <p:sldId id="509" r:id="rId121"/>
    <p:sldId id="340" r:id="rId122"/>
    <p:sldId id="341" r:id="rId123"/>
    <p:sldId id="511" r:id="rId124"/>
    <p:sldId id="342" r:id="rId125"/>
    <p:sldId id="343" r:id="rId126"/>
    <p:sldId id="344" r:id="rId127"/>
    <p:sldId id="345" r:id="rId128"/>
    <p:sldId id="483" r:id="rId129"/>
    <p:sldId id="482" r:id="rId130"/>
    <p:sldId id="346" r:id="rId131"/>
    <p:sldId id="347" r:id="rId132"/>
    <p:sldId id="508" r:id="rId133"/>
    <p:sldId id="350" r:id="rId134"/>
    <p:sldId id="484" r:id="rId135"/>
    <p:sldId id="351" r:id="rId136"/>
    <p:sldId id="352" r:id="rId137"/>
    <p:sldId id="485" r:id="rId138"/>
    <p:sldId id="354" r:id="rId139"/>
    <p:sldId id="402" r:id="rId140"/>
    <p:sldId id="355" r:id="rId141"/>
    <p:sldId id="403" r:id="rId142"/>
    <p:sldId id="542" r:id="rId143"/>
    <p:sldId id="543" r:id="rId144"/>
    <p:sldId id="544" r:id="rId145"/>
    <p:sldId id="545" r:id="rId146"/>
    <p:sldId id="546" r:id="rId147"/>
    <p:sldId id="547" r:id="rId148"/>
    <p:sldId id="548" r:id="rId149"/>
    <p:sldId id="356" r:id="rId150"/>
    <p:sldId id="541" r:id="rId151"/>
    <p:sldId id="404" r:id="rId152"/>
    <p:sldId id="357" r:id="rId153"/>
    <p:sldId id="359" r:id="rId154"/>
    <p:sldId id="406" r:id="rId155"/>
    <p:sldId id="407" r:id="rId156"/>
    <p:sldId id="408" r:id="rId157"/>
    <p:sldId id="414" r:id="rId158"/>
    <p:sldId id="415" r:id="rId159"/>
    <p:sldId id="418" r:id="rId160"/>
    <p:sldId id="512" r:id="rId161"/>
    <p:sldId id="422" r:id="rId162"/>
    <p:sldId id="423" r:id="rId163"/>
    <p:sldId id="519" r:id="rId164"/>
    <p:sldId id="549" r:id="rId165"/>
    <p:sldId id="360" r:id="rId166"/>
    <p:sldId id="361" r:id="rId167"/>
    <p:sldId id="362" r:id="rId168"/>
    <p:sldId id="507" r:id="rId169"/>
    <p:sldId id="363" r:id="rId170"/>
    <p:sldId id="364" r:id="rId171"/>
    <p:sldId id="365" r:id="rId172"/>
    <p:sldId id="366" r:id="rId173"/>
    <p:sldId id="367" r:id="rId174"/>
    <p:sldId id="368" r:id="rId175"/>
    <p:sldId id="348" r:id="rId176"/>
    <p:sldId id="349" r:id="rId177"/>
    <p:sldId id="369" r:id="rId178"/>
    <p:sldId id="371" r:id="rId179"/>
    <p:sldId id="372" r:id="rId180"/>
    <p:sldId id="373" r:id="rId181"/>
    <p:sldId id="374" r:id="rId182"/>
    <p:sldId id="375" r:id="rId183"/>
    <p:sldId id="382" r:id="rId184"/>
    <p:sldId id="383" r:id="rId185"/>
    <p:sldId id="384" r:id="rId186"/>
    <p:sldId id="385" r:id="rId187"/>
    <p:sldId id="376" r:id="rId188"/>
    <p:sldId id="377" r:id="rId189"/>
    <p:sldId id="378" r:id="rId190"/>
    <p:sldId id="380" r:id="rId191"/>
    <p:sldId id="381" r:id="rId192"/>
    <p:sldId id="550" r:id="rId193"/>
    <p:sldId id="551" r:id="rId194"/>
    <p:sldId id="552" r:id="rId195"/>
    <p:sldId id="386" r:id="rId196"/>
    <p:sldId id="387" r:id="rId197"/>
    <p:sldId id="487" r:id="rId198"/>
    <p:sldId id="488" r:id="rId199"/>
    <p:sldId id="489" r:id="rId200"/>
    <p:sldId id="490" r:id="rId201"/>
    <p:sldId id="491" r:id="rId202"/>
    <p:sldId id="492" r:id="rId203"/>
    <p:sldId id="493" r:id="rId204"/>
    <p:sldId id="494" r:id="rId205"/>
    <p:sldId id="495" r:id="rId206"/>
    <p:sldId id="496" r:id="rId207"/>
    <p:sldId id="497" r:id="rId208"/>
    <p:sldId id="498" r:id="rId209"/>
    <p:sldId id="388" r:id="rId210"/>
    <p:sldId id="397" r:id="rId211"/>
    <p:sldId id="398" r:id="rId212"/>
    <p:sldId id="399" r:id="rId213"/>
    <p:sldId id="400" r:id="rId214"/>
    <p:sldId id="401" r:id="rId215"/>
    <p:sldId id="410" r:id="rId216"/>
    <p:sldId id="411" r:id="rId217"/>
    <p:sldId id="412" r:id="rId218"/>
    <p:sldId id="553" r:id="rId219"/>
    <p:sldId id="554" r:id="rId2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EC700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80" autoAdjust="0"/>
    <p:restoredTop sz="99296" autoAdjust="0"/>
  </p:normalViewPr>
  <p:slideViewPr>
    <p:cSldViewPr>
      <p:cViewPr varScale="1">
        <p:scale>
          <a:sx n="84" d="100"/>
          <a:sy n="84" d="100"/>
        </p:scale>
        <p:origin x="-94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466"/>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D13DAFD-E46E-4077-8590-602497043DE5}" type="datetimeFigureOut">
              <a:rPr lang="en-US"/>
              <a:pPr>
                <a:defRPr/>
              </a:pPr>
              <a:t>12/11/2015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32510CB-EA6A-4CF2-94C0-B2CF282E46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100</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101</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102</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103</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104</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105</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106</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107</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108</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109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110</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111</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112</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113</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114</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115</a:t>
            </a:fld>
            <a:endParaRPr 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116</a:t>
            </a:fld>
            <a:endParaRPr 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117</a:t>
            </a:fld>
            <a:endParaRPr 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118</a:t>
            </a:fld>
            <a:endParaRPr 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119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a:t>
            </a:fld>
            <a:endParaRPr 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120</a:t>
            </a:fld>
            <a:endParaRPr 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121</a:t>
            </a:fld>
            <a:endParaRPr 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122</a:t>
            </a:fld>
            <a:endParaRPr 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123</a:t>
            </a:fld>
            <a:endParaRPr 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124</a:t>
            </a:fld>
            <a:endParaRPr 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125</a:t>
            </a:fld>
            <a:endParaRPr 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126</a:t>
            </a:fld>
            <a:endParaRPr 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127</a:t>
            </a:fld>
            <a:endParaRPr lang="en-US"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128</a:t>
            </a:fld>
            <a:endParaRPr lang="en-US"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a:t>
            </a:fld>
            <a:endParaRPr lang="en-US"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130</a:t>
            </a:fld>
            <a:endParaRPr 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131</a:t>
            </a:fld>
            <a:endParaRPr 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132</a:t>
            </a:fld>
            <a:endParaRPr lang="en-US"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133</a:t>
            </a:fld>
            <a:endParaRPr lang="en-US"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134</a:t>
            </a:fld>
            <a:endParaRPr lang="en-US"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135</a:t>
            </a:fld>
            <a:endParaRPr lang="en-US"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136</a:t>
            </a:fld>
            <a:endParaRPr lang="en-US"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137</a:t>
            </a:fld>
            <a:endParaRPr lang="en-US"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138</a:t>
            </a:fld>
            <a:endParaRPr lang="en-US"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139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a:t>
            </a:fld>
            <a:endParaRPr lang="en-US"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140</a:t>
            </a:fld>
            <a:endParaRPr lang="en-US"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141</a:t>
            </a:fld>
            <a:endParaRPr lang="en-US"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142</a:t>
            </a:fld>
            <a:endParaRPr lang="en-US"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143</a:t>
            </a:fld>
            <a:endParaRPr lang="en-US"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144</a:t>
            </a:fld>
            <a:endParaRPr lang="en-US"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145</a:t>
            </a:fld>
            <a:endParaRPr lang="en-US"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146</a:t>
            </a:fld>
            <a:endParaRPr lang="en-US"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147</a:t>
            </a:fld>
            <a:endParaRPr lang="en-US"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148</a:t>
            </a:fld>
            <a:endParaRPr lang="en-US"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a:t>
            </a:fld>
            <a:endParaRPr lang="en-US"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150</a:t>
            </a:fld>
            <a:endParaRPr lang="en-US" dirty="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151</a:t>
            </a:fld>
            <a:endParaRPr lang="en-US"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152</a:t>
            </a:fld>
            <a:endParaRPr lang="en-US"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153</a:t>
            </a:fld>
            <a:endParaRPr lang="en-US"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154</a:t>
            </a:fld>
            <a:endParaRPr lang="en-US"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155</a:t>
            </a:fld>
            <a:endParaRPr lang="en-US" dirty="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156</a:t>
            </a:fld>
            <a:endParaRPr lang="en-US" dirty="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157</a:t>
            </a:fld>
            <a:endParaRPr lang="en-US" dirty="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158</a:t>
            </a:fld>
            <a:endParaRPr lang="en-US" dirty="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a:t>
            </a:fld>
            <a:endParaRPr lang="en-US"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160</a:t>
            </a:fld>
            <a:endParaRPr lang="en-US"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161</a:t>
            </a:fld>
            <a:endParaRPr lang="en-US" dirty="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162</a:t>
            </a:fld>
            <a:endParaRPr lang="en-US" dirty="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163</a:t>
            </a:fld>
            <a:endParaRPr lang="en-US" dirty="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164</a:t>
            </a:fld>
            <a:endParaRPr lang="en-US" dirty="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165</a:t>
            </a:fld>
            <a:endParaRPr lang="en-US" dirty="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166</a:t>
            </a:fld>
            <a:endParaRPr lang="en-US" dirty="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167</a:t>
            </a:fld>
            <a:endParaRPr lang="en-US" dirty="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168</a:t>
            </a:fld>
            <a:endParaRPr lang="en-US" dirty="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169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a:t>
            </a:fld>
            <a:endParaRPr lang="en-US" dirty="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170</a:t>
            </a:fld>
            <a:endParaRPr lang="en-US" dirty="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171</a:t>
            </a:fld>
            <a:endParaRPr lang="en-US" dirty="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172</a:t>
            </a:fld>
            <a:endParaRPr lang="en-US" dirty="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173</a:t>
            </a:fld>
            <a:endParaRPr lang="en-US" dirty="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174</a:t>
            </a:fld>
            <a:endParaRPr lang="en-US" dirty="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175</a:t>
            </a:fld>
            <a:endParaRPr lang="en-US" dirty="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176</a:t>
            </a:fld>
            <a:endParaRPr lang="en-US" dirty="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177</a:t>
            </a:fld>
            <a:endParaRPr lang="en-US" dirty="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178</a:t>
            </a:fld>
            <a:endParaRPr lang="en-US" dirty="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179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a:t>
            </a:fld>
            <a:endParaRPr lang="en-US" dirty="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180</a:t>
            </a:fld>
            <a:endParaRPr lang="en-US" dirty="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181</a:t>
            </a:fld>
            <a:endParaRPr lang="en-US" dirty="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182</a:t>
            </a:fld>
            <a:endParaRPr lang="en-US" dirty="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183</a:t>
            </a:fld>
            <a:endParaRPr lang="en-US" dirty="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184</a:t>
            </a:fld>
            <a:endParaRPr lang="en-US" dirty="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185</a:t>
            </a:fld>
            <a:endParaRPr lang="en-US" dirty="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186</a:t>
            </a:fld>
            <a:endParaRPr lang="en-US" dirty="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187</a:t>
            </a:fld>
            <a:endParaRPr lang="en-US" dirty="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188</a:t>
            </a:fld>
            <a:endParaRPr lang="en-US" dirty="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189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a:t>
            </a:fld>
            <a:endParaRPr lang="en-US" dirty="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190</a:t>
            </a:fld>
            <a:endParaRPr lang="en-US" dirty="0"/>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191</a:t>
            </a:fld>
            <a:endParaRPr lang="en-US" dirty="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192</a:t>
            </a:fld>
            <a:endParaRPr lang="en-US" dirty="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193</a:t>
            </a:fld>
            <a:endParaRPr lang="en-US" dirty="0"/>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194</a:t>
            </a:fld>
            <a:endParaRPr lang="en-US" dirty="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195</a:t>
            </a:fld>
            <a:endParaRPr lang="en-US" dirty="0"/>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196</a:t>
            </a:fld>
            <a:endParaRPr lang="en-US" dirty="0"/>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197</a:t>
            </a:fld>
            <a:endParaRPr lang="en-US" dirty="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198</a:t>
            </a:fld>
            <a:endParaRPr lang="en-US" dirty="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199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a:t>
            </a:fld>
            <a:endParaRPr lang="en-US" dirty="0"/>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200</a:t>
            </a:fld>
            <a:endParaRPr lang="en-US" dirty="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201</a:t>
            </a:fld>
            <a:endParaRPr lang="en-US" dirty="0"/>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202</a:t>
            </a:fld>
            <a:endParaRPr lang="en-US" dirty="0"/>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203</a:t>
            </a:fld>
            <a:endParaRPr lang="en-US" dirty="0"/>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204</a:t>
            </a:fld>
            <a:endParaRPr lang="en-US" dirty="0"/>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205</a:t>
            </a:fld>
            <a:endParaRPr lang="en-US" dirty="0"/>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206</a:t>
            </a:fld>
            <a:endParaRPr lang="en-US" dirty="0"/>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207</a:t>
            </a:fld>
            <a:endParaRPr lang="en-US" dirty="0"/>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208</a:t>
            </a:fld>
            <a:endParaRPr lang="en-US" dirty="0"/>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209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a:t>
            </a:fld>
            <a:endParaRPr lang="en-US" dirty="0"/>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210</a:t>
            </a:fld>
            <a:endParaRPr lang="en-US" dirty="0"/>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211</a:t>
            </a:fld>
            <a:endParaRPr lang="en-US" dirty="0"/>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212</a:t>
            </a:fld>
            <a:endParaRPr lang="en-US" dirty="0"/>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213</a:t>
            </a:fld>
            <a:endParaRPr lang="en-US" dirty="0"/>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214</a:t>
            </a:fld>
            <a:endParaRPr lang="en-US" dirty="0"/>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215</a:t>
            </a:fld>
            <a:endParaRPr lang="en-US" dirty="0"/>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216</a:t>
            </a:fld>
            <a:endParaRPr lang="en-US" dirty="0"/>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217</a:t>
            </a:fld>
            <a:endParaRPr lang="en-US" dirty="0"/>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218</a:t>
            </a:fld>
            <a:endParaRPr lang="en-US" dirty="0"/>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219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85</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86</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87</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88</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89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90</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91</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92</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93</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94</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95</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96</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97</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98</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99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AB188B7-2169-4706-9306-334531D29BC1}" type="datetime1">
              <a:rPr lang="en-US"/>
              <a:pPr>
                <a:defRPr/>
              </a:pPr>
              <a:t>12/11/2015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9E3DFF-CC04-4B08-8C94-0144426BAD03}"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305B61A-9FC7-44AD-9982-8614379414AF}" type="datetime1">
              <a:rPr lang="en-US"/>
              <a:pPr>
                <a:defRPr/>
              </a:pPr>
              <a:t>12/11/2015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F0DC498-77BB-4676-B066-FF00A5BBF3D9}"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E5CBC9-3CE3-4732-AD0F-C6E171ED9CC6}" type="datetime1">
              <a:rPr lang="en-US"/>
              <a:pPr>
                <a:defRPr/>
              </a:pPr>
              <a:t>12/11/2015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087BCC-8A18-4C08-AA3A-9BFD5BD029E8}"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060AF05-4590-4042-BC19-BE93CFE095A1}" type="datetime1">
              <a:rPr lang="en-US"/>
              <a:pPr>
                <a:defRPr/>
              </a:pPr>
              <a:t>12/11/2015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DCADA1-B1F7-473E-A113-8A75EE3070D8}"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EB43935-7A91-43B1-A80D-83E61F89A251}" type="datetime1">
              <a:rPr lang="en-US"/>
              <a:pPr>
                <a:defRPr/>
              </a:pPr>
              <a:t>12/11/2015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1E33C4-8BCD-4BAF-A343-A14251D8D067}"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C8D6EED-7208-473D-876A-836A50457607}" type="datetime1">
              <a:rPr lang="en-US"/>
              <a:pPr>
                <a:defRPr/>
              </a:pPr>
              <a:t>12/11/2015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02A5361-ABF7-4A49-9971-A22B9057F671}"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520DFF4-2DE5-4B29-9129-412FABB3FF84}" type="datetime1">
              <a:rPr lang="en-US"/>
              <a:pPr>
                <a:defRPr/>
              </a:pPr>
              <a:t>12/11/2015</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6F70A3B-7827-4513-89ED-7986AAB873DB}"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58BAAC-BA66-4E0A-A279-B585293ACBB1}" type="datetime1">
              <a:rPr lang="en-US"/>
              <a:pPr>
                <a:defRPr/>
              </a:pPr>
              <a:t>12/11/2015</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16A42ECB-80CF-419C-ADC0-01AB02B20036}"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140C2E-7A69-4DBC-913C-AEBE20E3CCDF}" type="datetime1">
              <a:rPr lang="en-US"/>
              <a:pPr>
                <a:defRPr/>
              </a:pPr>
              <a:t>12/11/2015</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3CFDCC0B-C80E-424B-BBC9-174918E868FA}"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390DF19-7E37-4FCA-B04E-86CFAA574AD7}" type="datetime1">
              <a:rPr lang="en-US"/>
              <a:pPr>
                <a:defRPr/>
              </a:pPr>
              <a:t>12/11/2015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EE11C6A-DA76-43FF-B9DA-0DBEB6853620}"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F052A7C-0C11-4950-AC9E-F4D15EBF6EF0}" type="datetime1">
              <a:rPr lang="en-US"/>
              <a:pPr>
                <a:defRPr/>
              </a:pPr>
              <a:t>12/11/2015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1967883-2CF1-4E43-A10C-13A05FD58607}"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5AD00B0-E5A2-4315-8E30-836D494D8D4E}" type="datetime1">
              <a:rPr lang="en-US"/>
              <a:pPr>
                <a:defRPr/>
              </a:pPr>
              <a:t>12/11/2015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605A082-4BA4-4CD3-B213-CD541995BD7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9906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r>
              <a:rPr lang="en-US" b="1" dirty="0" smtClean="0"/>
              <a:t>Nursing research cont’</a:t>
            </a:r>
          </a:p>
        </p:txBody>
      </p:sp>
      <p:sp>
        <p:nvSpPr>
          <p:cNvPr id="5123" name="Content Placeholder 2"/>
          <p:cNvSpPr>
            <a:spLocks noGrp="1"/>
          </p:cNvSpPr>
          <p:nvPr>
            <p:ph idx="1"/>
          </p:nvPr>
        </p:nvSpPr>
        <p:spPr>
          <a:xfrm>
            <a:off x="0" y="914400"/>
            <a:ext cx="8686800" cy="5715000"/>
          </a:xfrm>
        </p:spPr>
        <p:txBody>
          <a:bodyPr/>
          <a:lstStyle/>
          <a:p>
            <a:pPr eaLnBrk="1" hangingPunct="1"/>
            <a:r>
              <a:rPr lang="en-US" dirty="0" smtClean="0"/>
              <a:t>Research can be nursing research only when it addresses issues that are relevant to the nursing profession. </a:t>
            </a:r>
          </a:p>
          <a:p>
            <a:pPr eaLnBrk="1" hangingPunct="1"/>
            <a:r>
              <a:rPr lang="en-US" dirty="0" smtClean="0"/>
              <a:t> Nursing research; your study must be geared towards improving certain aspects of the nursing practice, education and administration.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p:txBody>
          <a:bodyPr/>
          <a:lstStyle/>
          <a:p>
            <a:pPr eaLnBrk="1" hangingPunct="1"/>
            <a:r>
              <a:rPr lang="en-US" dirty="0" smtClean="0"/>
              <a:t>QUALITATIVE RESEARCH </a:t>
            </a:r>
          </a:p>
        </p:txBody>
      </p:sp>
      <p:sp>
        <p:nvSpPr>
          <p:cNvPr id="183299" name="Content Placeholder 2"/>
          <p:cNvSpPr>
            <a:spLocks noGrp="1"/>
          </p:cNvSpPr>
          <p:nvPr>
            <p:ph idx="1"/>
          </p:nvPr>
        </p:nvSpPr>
        <p:spPr>
          <a:xfrm>
            <a:off x="228600" y="1219200"/>
            <a:ext cx="8458200" cy="5410200"/>
          </a:xfrm>
        </p:spPr>
        <p:txBody>
          <a:bodyPr/>
          <a:lstStyle/>
          <a:p>
            <a:pPr eaLnBrk="1" hangingPunct="1"/>
            <a:r>
              <a:rPr lang="en-US" sz="2800" dirty="0" smtClean="0"/>
              <a:t>What is qualitative research?</a:t>
            </a:r>
          </a:p>
          <a:p>
            <a:pPr lvl="1" eaLnBrk="1" hangingPunct="1"/>
            <a:r>
              <a:rPr lang="en-US" dirty="0" smtClean="0"/>
              <a:t>Is a form of research that involves description.</a:t>
            </a:r>
          </a:p>
          <a:p>
            <a:pPr lvl="1" eaLnBrk="1" hangingPunct="1"/>
            <a:r>
              <a:rPr lang="en-US" dirty="0" smtClean="0"/>
              <a:t>It seeks to describe &amp;analyze the culture &amp; </a:t>
            </a:r>
            <a:r>
              <a:rPr lang="en-US" dirty="0" err="1" smtClean="0"/>
              <a:t>behaviour</a:t>
            </a:r>
            <a:r>
              <a:rPr lang="en-US" dirty="0" smtClean="0"/>
              <a:t> of humans&amp; their groups.</a:t>
            </a:r>
          </a:p>
          <a:p>
            <a:pPr lvl="1" eaLnBrk="1" hangingPunct="1"/>
            <a:r>
              <a:rPr lang="en-US" dirty="0" smtClean="0"/>
              <a:t>It relies on reasons behind various aspects of behaviour. It focuses on understanding, rather than predicting or controlling phenomena.</a:t>
            </a:r>
          </a:p>
          <a:p>
            <a:pPr lvl="1" eaLnBrk="1" hangingPunct="1"/>
            <a:r>
              <a:rPr lang="en-US" dirty="0" smtClean="0"/>
              <a:t>It investigates the </a:t>
            </a:r>
            <a:r>
              <a:rPr lang="en-US" b="1" dirty="0" smtClean="0"/>
              <a:t>‘why’ and ‘how</a:t>
            </a:r>
            <a:r>
              <a:rPr lang="en-US" dirty="0" smtClean="0"/>
              <a:t>’ of decision making</a:t>
            </a:r>
          </a:p>
          <a:p>
            <a:pPr lvl="1" eaLnBrk="1" hangingPunct="1"/>
            <a:r>
              <a:rPr lang="en-US" dirty="0" smtClean="0"/>
              <a:t>Includes interviewing, </a:t>
            </a:r>
            <a:r>
              <a:rPr lang="en-US" dirty="0" err="1" smtClean="0"/>
              <a:t>f.g.d</a:t>
            </a:r>
            <a:r>
              <a:rPr lang="en-US" dirty="0" smtClean="0"/>
              <a:t>, &amp; questionnaires.</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QUANTITATIVE RESEARCH.</a:t>
            </a:r>
          </a:p>
          <a:p>
            <a:r>
              <a:rPr lang="en-US" dirty="0" smtClean="0"/>
              <a:t>Relies on the principle of verifiability.</a:t>
            </a:r>
          </a:p>
          <a:p>
            <a:r>
              <a:rPr lang="en-US" dirty="0" smtClean="0"/>
              <a:t>Meaning confirmation or proof.</a:t>
            </a:r>
          </a:p>
          <a:p>
            <a:r>
              <a:rPr lang="en-US" dirty="0" smtClean="0"/>
              <a:t>Researchers values, </a:t>
            </a:r>
            <a:r>
              <a:rPr lang="en-US" dirty="0" err="1" smtClean="0"/>
              <a:t>intrerpretation</a:t>
            </a:r>
            <a:r>
              <a:rPr lang="en-US" dirty="0" smtClean="0"/>
              <a:t> &amp; feelings are considered.</a:t>
            </a:r>
          </a:p>
          <a:p>
            <a:r>
              <a:rPr lang="en-US" dirty="0" smtClean="0"/>
              <a:t>Establishes cause effect relationship.</a:t>
            </a:r>
          </a:p>
          <a:p>
            <a:r>
              <a:rPr lang="en-US" dirty="0" smtClean="0"/>
              <a:t>Focuses on measurement. </a:t>
            </a:r>
            <a:r>
              <a:rPr lang="en-US" dirty="0" err="1" smtClean="0"/>
              <a:t>e.g</a:t>
            </a:r>
            <a:r>
              <a:rPr lang="en-US" dirty="0" smtClean="0"/>
              <a:t> numerical data.</a:t>
            </a:r>
          </a:p>
          <a:p>
            <a:endParaRPr lang="en-US" dirty="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Distinction between qualitative and quantitative research</a:t>
            </a:r>
          </a:p>
        </p:txBody>
      </p:sp>
      <p:sp>
        <p:nvSpPr>
          <p:cNvPr id="184323" name="Content Placeholder 2"/>
          <p:cNvSpPr>
            <a:spLocks noGrp="1"/>
          </p:cNvSpPr>
          <p:nvPr>
            <p:ph idx="1"/>
          </p:nvPr>
        </p:nvSpPr>
        <p:spPr/>
        <p:txBody>
          <a:bodyPr/>
          <a:lstStyle/>
          <a:p>
            <a:pPr eaLnBrk="1" hangingPunct="1">
              <a:buFontTx/>
              <a:buNone/>
            </a:pPr>
            <a:r>
              <a:rPr lang="en-US" dirty="0" smtClean="0"/>
              <a:t>Quantitative		Qualitative</a:t>
            </a:r>
          </a:p>
          <a:p>
            <a:pPr eaLnBrk="1" hangingPunct="1">
              <a:buFontTx/>
              <a:buNone/>
            </a:pPr>
            <a:r>
              <a:rPr lang="en-US" dirty="0" smtClean="0"/>
              <a:t>	what			why</a:t>
            </a:r>
          </a:p>
          <a:p>
            <a:pPr eaLnBrk="1" hangingPunct="1">
              <a:buFontTx/>
              <a:buNone/>
            </a:pPr>
            <a:r>
              <a:rPr lang="en-US" dirty="0" smtClean="0"/>
              <a:t>	Where			how</a:t>
            </a:r>
          </a:p>
          <a:p>
            <a:pPr eaLnBrk="1" hangingPunct="1">
              <a:buFontTx/>
              <a:buNone/>
            </a:pPr>
            <a:r>
              <a:rPr lang="en-US" dirty="0" smtClean="0"/>
              <a:t>	when</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6579951"/>
        </p:xfrm>
        <a:graphic>
          <a:graphicData uri="http://schemas.openxmlformats.org/drawingml/2006/table">
            <a:tbl>
              <a:tblPr firstRow="1" bandRow="1">
                <a:tableStyleId>{93296810-A885-4BE3-A3E7-6D5BEEA58F35}</a:tableStyleId>
              </a:tblPr>
              <a:tblGrid>
                <a:gridCol w="2362200"/>
                <a:gridCol w="3733800"/>
                <a:gridCol w="3048000"/>
              </a:tblGrid>
              <a:tr h="560486">
                <a:tc>
                  <a:txBody>
                    <a:bodyPr/>
                    <a:lstStyle/>
                    <a:p>
                      <a:pPr marL="0" marR="0">
                        <a:spcBef>
                          <a:spcPts val="0"/>
                        </a:spcBef>
                        <a:spcAft>
                          <a:spcPts val="0"/>
                        </a:spcAft>
                      </a:pPr>
                      <a:r>
                        <a:rPr lang="en-GB" sz="1800" dirty="0"/>
                        <a:t>CHARACTERISTIC</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QUANTITATIVE RESEARCH</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QUALITATIVE RESEARCH</a:t>
                      </a:r>
                      <a:endParaRPr lang="en-US" sz="1200" dirty="0">
                        <a:latin typeface="Times New Roman"/>
                        <a:ea typeface="Times New Roman"/>
                      </a:endParaRPr>
                    </a:p>
                  </a:txBody>
                  <a:tcPr marL="68580" marR="68580" marT="0" marB="0"/>
                </a:tc>
              </a:tr>
              <a:tr h="560486">
                <a:tc>
                  <a:txBody>
                    <a:bodyPr/>
                    <a:lstStyle/>
                    <a:p>
                      <a:pPr marL="0" marR="0">
                        <a:spcBef>
                          <a:spcPts val="0"/>
                        </a:spcBef>
                        <a:spcAft>
                          <a:spcPts val="0"/>
                        </a:spcAft>
                      </a:pPr>
                      <a:r>
                        <a:rPr lang="en-GB" sz="1800" dirty="0" smtClean="0"/>
                        <a:t>Philosophical Origin</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Logical Positivism</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Naturalistic, Interpretive, Humanistic</a:t>
                      </a:r>
                      <a:endParaRPr lang="en-US" sz="1200" dirty="0">
                        <a:latin typeface="Times New Roman"/>
                        <a:ea typeface="Times New Roman"/>
                      </a:endParaRPr>
                    </a:p>
                  </a:txBody>
                  <a:tcPr marL="68580" marR="68580" marT="0" marB="0"/>
                </a:tc>
              </a:tr>
              <a:tr h="560486">
                <a:tc>
                  <a:txBody>
                    <a:bodyPr/>
                    <a:lstStyle/>
                    <a:p>
                      <a:pPr marL="0" marR="0">
                        <a:spcBef>
                          <a:spcPts val="0"/>
                        </a:spcBef>
                        <a:spcAft>
                          <a:spcPts val="0"/>
                        </a:spcAft>
                      </a:pPr>
                      <a:r>
                        <a:rPr lang="en-GB" sz="1800" dirty="0"/>
                        <a:t>Focus</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Concise, Objective, Reductionistic</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Broad, Subjective, Holistic</a:t>
                      </a:r>
                      <a:endParaRPr lang="en-US" sz="1200" dirty="0">
                        <a:latin typeface="Times New Roman"/>
                        <a:ea typeface="Times New Roman"/>
                      </a:endParaRPr>
                    </a:p>
                  </a:txBody>
                  <a:tcPr marL="68580" marR="68580" marT="0" marB="0"/>
                </a:tc>
              </a:tr>
              <a:tr h="378847">
                <a:tc>
                  <a:txBody>
                    <a:bodyPr/>
                    <a:lstStyle/>
                    <a:p>
                      <a:pPr marL="0" marR="0">
                        <a:spcBef>
                          <a:spcPts val="0"/>
                        </a:spcBef>
                        <a:spcAft>
                          <a:spcPts val="0"/>
                        </a:spcAft>
                      </a:pPr>
                      <a:r>
                        <a:rPr lang="en-GB" sz="1800" dirty="0"/>
                        <a:t>Reasoning</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smtClean="0"/>
                        <a:t>Deductive</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smtClean="0"/>
                        <a:t>Inductive</a:t>
                      </a:r>
                      <a:endParaRPr lang="en-US" sz="1200" dirty="0">
                        <a:latin typeface="Times New Roman"/>
                        <a:ea typeface="Times New Roman"/>
                      </a:endParaRPr>
                    </a:p>
                  </a:txBody>
                  <a:tcPr marL="68580" marR="68580" marT="0" marB="0"/>
                </a:tc>
              </a:tr>
              <a:tr h="560486">
                <a:tc>
                  <a:txBody>
                    <a:bodyPr/>
                    <a:lstStyle/>
                    <a:p>
                      <a:pPr marL="0" marR="0">
                        <a:spcBef>
                          <a:spcPts val="0"/>
                        </a:spcBef>
                        <a:spcAft>
                          <a:spcPts val="0"/>
                        </a:spcAft>
                      </a:pPr>
                      <a:r>
                        <a:rPr lang="en-GB" sz="1800" dirty="0"/>
                        <a:t>Basis Of Knowing</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Cause-Effect Relationship</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Meaning, Discovery, Understanding</a:t>
                      </a:r>
                      <a:endParaRPr lang="en-US" sz="1200" dirty="0">
                        <a:latin typeface="Times New Roman"/>
                        <a:ea typeface="Times New Roman"/>
                      </a:endParaRPr>
                    </a:p>
                  </a:txBody>
                  <a:tcPr marL="68580" marR="68580" marT="0" marB="0"/>
                </a:tc>
              </a:tr>
              <a:tr h="378847">
                <a:tc>
                  <a:txBody>
                    <a:bodyPr/>
                    <a:lstStyle/>
                    <a:p>
                      <a:pPr marL="0" marR="0">
                        <a:spcBef>
                          <a:spcPts val="0"/>
                        </a:spcBef>
                        <a:spcAft>
                          <a:spcPts val="0"/>
                        </a:spcAft>
                      </a:pPr>
                      <a:r>
                        <a:rPr lang="en-GB" sz="1800" dirty="0"/>
                        <a:t>Theoretical Focus</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Tests Theory</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Develops Theory</a:t>
                      </a:r>
                      <a:endParaRPr lang="en-US" sz="1200" dirty="0">
                        <a:latin typeface="Times New Roman"/>
                        <a:ea typeface="Times New Roman"/>
                      </a:endParaRPr>
                    </a:p>
                  </a:txBody>
                  <a:tcPr marL="68580" marR="68580" marT="0" marB="0"/>
                </a:tc>
              </a:tr>
              <a:tr h="512813">
                <a:tc>
                  <a:txBody>
                    <a:bodyPr/>
                    <a:lstStyle/>
                    <a:p>
                      <a:pPr marL="0" marR="0">
                        <a:spcBef>
                          <a:spcPts val="0"/>
                        </a:spcBef>
                        <a:spcAft>
                          <a:spcPts val="0"/>
                        </a:spcAft>
                      </a:pPr>
                      <a:r>
                        <a:rPr lang="en-GB" sz="1800" dirty="0"/>
                        <a:t>Researcher Involvement</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Control</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Shared Interpretation</a:t>
                      </a:r>
                      <a:endParaRPr lang="en-US" sz="1200" dirty="0">
                        <a:latin typeface="Times New Roman"/>
                        <a:ea typeface="Times New Roman"/>
                      </a:endParaRPr>
                    </a:p>
                  </a:txBody>
                  <a:tcPr marL="68580" marR="68580" marT="0" marB="0"/>
                </a:tc>
              </a:tr>
              <a:tr h="840729">
                <a:tc>
                  <a:txBody>
                    <a:bodyPr/>
                    <a:lstStyle/>
                    <a:p>
                      <a:pPr marL="0" marR="0">
                        <a:spcBef>
                          <a:spcPts val="0"/>
                        </a:spcBef>
                        <a:spcAft>
                          <a:spcPts val="0"/>
                        </a:spcAft>
                      </a:pPr>
                      <a:r>
                        <a:rPr lang="en-GB" sz="1800" dirty="0"/>
                        <a:t>Methods Of Measurement</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Structured Interviews, Questionnaire, Observations, Etc</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Unstructured Interviews And Observations</a:t>
                      </a:r>
                      <a:endParaRPr lang="en-US" sz="1200" dirty="0">
                        <a:latin typeface="Times New Roman"/>
                        <a:ea typeface="Times New Roman"/>
                      </a:endParaRPr>
                    </a:p>
                  </a:txBody>
                  <a:tcPr marL="68580" marR="68580" marT="0" marB="0"/>
                </a:tc>
              </a:tr>
              <a:tr h="378847">
                <a:tc>
                  <a:txBody>
                    <a:bodyPr/>
                    <a:lstStyle/>
                    <a:p>
                      <a:pPr marL="0" marR="0">
                        <a:spcBef>
                          <a:spcPts val="0"/>
                        </a:spcBef>
                        <a:spcAft>
                          <a:spcPts val="0"/>
                        </a:spcAft>
                      </a:pPr>
                      <a:r>
                        <a:rPr lang="en-GB" sz="1800" dirty="0"/>
                        <a:t>Sample Size</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Predetermined</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 Determined At Saturation</a:t>
                      </a:r>
                      <a:endParaRPr lang="en-US" sz="1200" dirty="0">
                        <a:latin typeface="Times New Roman"/>
                        <a:ea typeface="Times New Roman"/>
                      </a:endParaRPr>
                    </a:p>
                  </a:txBody>
                  <a:tcPr marL="68580" marR="68580" marT="0" marB="0"/>
                </a:tc>
              </a:tr>
              <a:tr h="378847">
                <a:tc>
                  <a:txBody>
                    <a:bodyPr/>
                    <a:lstStyle/>
                    <a:p>
                      <a:pPr marL="0" marR="0">
                        <a:spcBef>
                          <a:spcPts val="0"/>
                        </a:spcBef>
                        <a:spcAft>
                          <a:spcPts val="0"/>
                        </a:spcAft>
                      </a:pPr>
                      <a:r>
                        <a:rPr lang="en-GB" sz="1800" dirty="0"/>
                        <a:t>Data</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Numbers</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Words</a:t>
                      </a:r>
                      <a:endParaRPr lang="en-US" sz="1200" dirty="0">
                        <a:latin typeface="Times New Roman"/>
                        <a:ea typeface="Times New Roman"/>
                      </a:endParaRPr>
                    </a:p>
                  </a:txBody>
                  <a:tcPr marL="68580" marR="68580" marT="0" marB="0"/>
                </a:tc>
              </a:tr>
              <a:tr h="378847">
                <a:tc>
                  <a:txBody>
                    <a:bodyPr/>
                    <a:lstStyle/>
                    <a:p>
                      <a:pPr marL="0" marR="0">
                        <a:spcBef>
                          <a:spcPts val="0"/>
                        </a:spcBef>
                        <a:spcAft>
                          <a:spcPts val="0"/>
                        </a:spcAft>
                      </a:pPr>
                      <a:r>
                        <a:rPr lang="en-GB" sz="1800" dirty="0"/>
                        <a:t>Analysis</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Statistical</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Individual Interpretation</a:t>
                      </a:r>
                      <a:endParaRPr lang="en-US" sz="1200" dirty="0">
                        <a:latin typeface="Times New Roman"/>
                        <a:ea typeface="Times New Roman"/>
                      </a:endParaRPr>
                    </a:p>
                  </a:txBody>
                  <a:tcPr marL="68580" marR="68580" marT="0" marB="0"/>
                </a:tc>
              </a:tr>
              <a:tr h="1054403">
                <a:tc>
                  <a:txBody>
                    <a:bodyPr/>
                    <a:lstStyle/>
                    <a:p>
                      <a:pPr marL="0" marR="0">
                        <a:spcBef>
                          <a:spcPts val="0"/>
                        </a:spcBef>
                        <a:spcAft>
                          <a:spcPts val="0"/>
                        </a:spcAft>
                      </a:pPr>
                      <a:r>
                        <a:rPr lang="en-GB" sz="1800" dirty="0"/>
                        <a:t>Findings</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Generalization, Accept Or Reject Theoretical Propositions</a:t>
                      </a:r>
                      <a:endParaRPr lang="en-US" sz="1200" dirty="0">
                        <a:latin typeface="Times New Roman"/>
                        <a:ea typeface="Times New Roman"/>
                      </a:endParaRPr>
                    </a:p>
                  </a:txBody>
                  <a:tcPr marL="68580" marR="68580" marT="0" marB="0"/>
                </a:tc>
                <a:tc>
                  <a:txBody>
                    <a:bodyPr/>
                    <a:lstStyle/>
                    <a:p>
                      <a:pPr marL="0" marR="0">
                        <a:spcBef>
                          <a:spcPts val="0"/>
                        </a:spcBef>
                        <a:spcAft>
                          <a:spcPts val="0"/>
                        </a:spcAft>
                      </a:pPr>
                      <a:r>
                        <a:rPr lang="en-GB" sz="1800" dirty="0"/>
                        <a:t>Uniqueness, Dynamic, Understanding Of Phenomena, And New Theory</a:t>
                      </a:r>
                      <a:endParaRPr lang="en-US" sz="1200" dirty="0">
                        <a:latin typeface="Times New Roman"/>
                        <a:ea typeface="Times New Roman"/>
                      </a:endParaRPr>
                    </a:p>
                  </a:txBody>
                  <a:tcPr marL="68580" marR="68580" marT="0" marB="0"/>
                </a:tc>
              </a:tr>
            </a:tbl>
          </a:graphicData>
        </a:graphic>
      </p:graphicFrame>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0"/>
            <a:ext cx="8229600" cy="685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sz="4000" b="1" dirty="0" smtClean="0">
                <a:solidFill>
                  <a:srgbClr val="0000CC"/>
                </a:solidFill>
              </a:rPr>
              <a:t>BIAS</a:t>
            </a:r>
          </a:p>
        </p:txBody>
      </p:sp>
      <p:sp>
        <p:nvSpPr>
          <p:cNvPr id="97283" name="Rectangle 3"/>
          <p:cNvSpPr>
            <a:spLocks noGrp="1" noChangeArrowheads="1"/>
          </p:cNvSpPr>
          <p:nvPr>
            <p:ph idx="1"/>
          </p:nvPr>
        </p:nvSpPr>
        <p:spPr>
          <a:xfrm>
            <a:off x="152400" y="533400"/>
            <a:ext cx="8763000" cy="5867400"/>
          </a:xfrm>
        </p:spPr>
        <p:txBody>
          <a:bodyPr rtlCol="0">
            <a:normAutofit/>
          </a:bodyPr>
          <a:lstStyle/>
          <a:p>
            <a:pPr eaLnBrk="1" fontAlgn="auto" hangingPunct="1">
              <a:spcAft>
                <a:spcPts val="0"/>
              </a:spcAft>
              <a:buFont typeface="Arial" pitchFamily="34" charset="0"/>
              <a:buChar char="•"/>
              <a:defRPr/>
            </a:pPr>
            <a:r>
              <a:rPr lang="en-US" dirty="0" smtClean="0"/>
              <a:t>Systematic, non-random </a:t>
            </a:r>
            <a:r>
              <a:rPr lang="en-US" u="sng" dirty="0" smtClean="0"/>
              <a:t>deviation of results and inferences from the truth</a:t>
            </a:r>
            <a:r>
              <a:rPr lang="en-US" dirty="0" smtClean="0"/>
              <a:t>, or processes leading to such deviation. Any trend in the collection, analysis, interpretation, publication or review of data that can lead to conclusions which are systematically different from the truth.</a:t>
            </a:r>
            <a:endParaRPr lang="en-US" sz="3200" dirty="0" smtClean="0"/>
          </a:p>
          <a:p>
            <a:pPr lvl="1" eaLnBrk="1" fontAlgn="auto" hangingPunct="1">
              <a:spcAft>
                <a:spcPts val="0"/>
              </a:spcAft>
              <a:buFont typeface="Arial" charset="0"/>
              <a:buNone/>
              <a:defRPr/>
            </a:pPr>
            <a:endParaRPr lang="en-US" dirty="0" smtClean="0"/>
          </a:p>
        </p:txBody>
      </p:sp>
      <p:sp>
        <p:nvSpPr>
          <p:cNvPr id="4" name="Footer Placeholder 4"/>
          <p:cNvSpPr>
            <a:spLocks noGrp="1"/>
          </p:cNvSpPr>
          <p:nvPr>
            <p:ph type="ftr" sz="quarter" idx="11"/>
          </p:nvPr>
        </p:nvSpPr>
        <p:spPr/>
        <p:txBody>
          <a:bodyPr/>
          <a:lstStyle/>
          <a:p>
            <a:pPr>
              <a:defRPr/>
            </a:pPr>
            <a:r>
              <a:rPr lang="en-US" dirty="0"/>
              <a:t>Quantitative study designs</a:t>
            </a:r>
          </a:p>
        </p:txBody>
      </p:sp>
      <p:sp>
        <p:nvSpPr>
          <p:cNvPr id="5" name="Slide Number Placeholder 5"/>
          <p:cNvSpPr>
            <a:spLocks noGrp="1"/>
          </p:cNvSpPr>
          <p:nvPr>
            <p:ph type="sldNum" sz="quarter" idx="12"/>
          </p:nvPr>
        </p:nvSpPr>
        <p:spPr/>
        <p:txBody>
          <a:bodyPr/>
          <a:lstStyle/>
          <a:p>
            <a:pPr>
              <a:defRPr/>
            </a:pPr>
            <a:fld id="{A79DFD7B-6816-4DFD-A983-AD8BAD42F597}" type="slidenum">
              <a:rPr lang="en-US"/>
              <a:pPr>
                <a:defRPr/>
              </a:pPr>
              <a:t>104</a:t>
            </a:fld>
            <a:endParaRPr lang="en-US"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57200" y="0"/>
            <a:ext cx="8229600" cy="9144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en-US" sz="4000" b="1" dirty="0" smtClean="0">
                <a:solidFill>
                  <a:srgbClr val="0000CC"/>
                </a:solidFill>
              </a:rPr>
              <a:t>TYPES OF BIAS</a:t>
            </a:r>
          </a:p>
        </p:txBody>
      </p:sp>
      <p:sp>
        <p:nvSpPr>
          <p:cNvPr id="99331" name="Rectangle 3"/>
          <p:cNvSpPr>
            <a:spLocks noGrp="1" noChangeArrowheads="1"/>
          </p:cNvSpPr>
          <p:nvPr>
            <p:ph idx="1"/>
          </p:nvPr>
        </p:nvSpPr>
        <p:spPr>
          <a:xfrm>
            <a:off x="152400" y="762000"/>
            <a:ext cx="8763000" cy="5638800"/>
          </a:xfrm>
        </p:spPr>
        <p:txBody>
          <a:bodyPr/>
          <a:lstStyle/>
          <a:p>
            <a:pPr eaLnBrk="1" hangingPunct="1">
              <a:lnSpc>
                <a:spcPct val="90000"/>
              </a:lnSpc>
              <a:buNone/>
            </a:pPr>
            <a:endParaRPr lang="en-US" dirty="0" smtClean="0"/>
          </a:p>
          <a:p>
            <a:pPr eaLnBrk="1" hangingPunct="1">
              <a:lnSpc>
                <a:spcPct val="90000"/>
              </a:lnSpc>
            </a:pPr>
            <a:r>
              <a:rPr lang="en-US" dirty="0" smtClean="0"/>
              <a:t>Two main types:</a:t>
            </a:r>
          </a:p>
          <a:p>
            <a:pPr eaLnBrk="1" hangingPunct="1">
              <a:lnSpc>
                <a:spcPct val="90000"/>
              </a:lnSpc>
              <a:buClr>
                <a:schemeClr val="tx1"/>
              </a:buClr>
              <a:buFont typeface="Wingdings" pitchFamily="2" charset="2"/>
              <a:buChar char="Ø"/>
            </a:pPr>
            <a:r>
              <a:rPr lang="en-US" dirty="0" smtClean="0"/>
              <a:t>Selection bias: occurs when the subjects studied are not representative of the target population about which conclusions are to be drawn.</a:t>
            </a:r>
          </a:p>
          <a:p>
            <a:pPr eaLnBrk="1" hangingPunct="1">
              <a:lnSpc>
                <a:spcPct val="90000"/>
              </a:lnSpc>
              <a:buClr>
                <a:schemeClr val="tx1"/>
              </a:buClr>
              <a:buFont typeface="Wingdings" pitchFamily="2" charset="2"/>
              <a:buChar char="Ø"/>
            </a:pPr>
            <a:r>
              <a:rPr lang="en-US" dirty="0" smtClean="0"/>
              <a:t>Information bias: results from the different quality of information and errors in obtaining and classifying information.</a:t>
            </a:r>
          </a:p>
        </p:txBody>
      </p:sp>
      <p:sp>
        <p:nvSpPr>
          <p:cNvPr id="4" name="Footer Placeholder 4"/>
          <p:cNvSpPr>
            <a:spLocks noGrp="1"/>
          </p:cNvSpPr>
          <p:nvPr>
            <p:ph type="ftr" sz="quarter" idx="11"/>
          </p:nvPr>
        </p:nvSpPr>
        <p:spPr/>
        <p:txBody>
          <a:bodyPr/>
          <a:lstStyle/>
          <a:p>
            <a:pPr>
              <a:defRPr/>
            </a:pPr>
            <a:r>
              <a:rPr lang="en-US" dirty="0"/>
              <a:t>Quantitative study designs</a:t>
            </a:r>
          </a:p>
        </p:txBody>
      </p:sp>
      <p:sp>
        <p:nvSpPr>
          <p:cNvPr id="5" name="Slide Number Placeholder 5"/>
          <p:cNvSpPr>
            <a:spLocks noGrp="1"/>
          </p:cNvSpPr>
          <p:nvPr>
            <p:ph type="sldNum" sz="quarter" idx="12"/>
          </p:nvPr>
        </p:nvSpPr>
        <p:spPr/>
        <p:txBody>
          <a:bodyPr/>
          <a:lstStyle/>
          <a:p>
            <a:pPr>
              <a:defRPr/>
            </a:pPr>
            <a:fld id="{F4730FEA-1B4D-408D-A590-4DAAADED37A3}" type="slidenum">
              <a:rPr lang="en-US"/>
              <a:pPr>
                <a:defRPr/>
              </a:pPr>
              <a:t>105</a:t>
            </a:fld>
            <a:endParaRPr lang="en-US" dirty="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0"/>
            <a:ext cx="8229600" cy="609600"/>
          </a:xfrm>
        </p:spPr>
        <p:txBody>
          <a:bodyPr/>
          <a:lstStyle/>
          <a:p>
            <a:pPr eaLnBrk="1" hangingPunct="1"/>
            <a:r>
              <a:rPr lang="en-US" sz="4000" b="1" u="sng" dirty="0" smtClean="0"/>
              <a:t>Types of selection bias</a:t>
            </a:r>
          </a:p>
        </p:txBody>
      </p:sp>
      <p:sp>
        <p:nvSpPr>
          <p:cNvPr id="100355" name="Rectangle 3"/>
          <p:cNvSpPr>
            <a:spLocks noGrp="1" noChangeArrowheads="1"/>
          </p:cNvSpPr>
          <p:nvPr>
            <p:ph idx="1"/>
          </p:nvPr>
        </p:nvSpPr>
        <p:spPr>
          <a:xfrm>
            <a:off x="152400" y="609600"/>
            <a:ext cx="8763000" cy="6019800"/>
          </a:xfrm>
        </p:spPr>
        <p:txBody>
          <a:bodyPr/>
          <a:lstStyle/>
          <a:p>
            <a:pPr eaLnBrk="1" hangingPunct="1">
              <a:lnSpc>
                <a:spcPct val="90000"/>
              </a:lnSpc>
            </a:pPr>
            <a:r>
              <a:rPr lang="en-US" b="1" dirty="0" smtClean="0"/>
              <a:t>Migration bias</a:t>
            </a:r>
            <a:r>
              <a:rPr lang="en-US" dirty="0" smtClean="0"/>
              <a:t>: results from migration of diseased subjects from an exposed status to an unexposed status during the course of a study.</a:t>
            </a:r>
          </a:p>
          <a:p>
            <a:pPr eaLnBrk="1" hangingPunct="1">
              <a:lnSpc>
                <a:spcPct val="90000"/>
              </a:lnSpc>
            </a:pPr>
            <a:r>
              <a:rPr lang="en-US" b="1" dirty="0" smtClean="0"/>
              <a:t>Response bias</a:t>
            </a:r>
            <a:r>
              <a:rPr lang="en-US" dirty="0" smtClean="0"/>
              <a:t>: Those who agree to be in a study may be in some way different with those who refuse to participate.</a:t>
            </a:r>
          </a:p>
          <a:p>
            <a:pPr eaLnBrk="1" hangingPunct="1">
              <a:lnSpc>
                <a:spcPct val="90000"/>
              </a:lnSpc>
              <a:buClr>
                <a:schemeClr val="tx1"/>
              </a:buClr>
              <a:buFont typeface="Wingdings" pitchFamily="2" charset="2"/>
              <a:buChar char="Ø"/>
            </a:pPr>
            <a:r>
              <a:rPr lang="en-US" dirty="0" smtClean="0"/>
              <a:t>Volunteers may be different from those who are enlisted.</a:t>
            </a:r>
          </a:p>
        </p:txBody>
      </p:sp>
      <p:sp>
        <p:nvSpPr>
          <p:cNvPr id="4" name="Footer Placeholder 4"/>
          <p:cNvSpPr>
            <a:spLocks noGrp="1"/>
          </p:cNvSpPr>
          <p:nvPr>
            <p:ph type="ftr" sz="quarter" idx="11"/>
          </p:nvPr>
        </p:nvSpPr>
        <p:spPr/>
        <p:txBody>
          <a:bodyPr/>
          <a:lstStyle/>
          <a:p>
            <a:pPr>
              <a:defRPr/>
            </a:pPr>
            <a:r>
              <a:rPr lang="en-US" dirty="0"/>
              <a:t>Quantitative study designs</a:t>
            </a:r>
          </a:p>
        </p:txBody>
      </p:sp>
      <p:sp>
        <p:nvSpPr>
          <p:cNvPr id="5" name="Slide Number Placeholder 5"/>
          <p:cNvSpPr>
            <a:spLocks noGrp="1"/>
          </p:cNvSpPr>
          <p:nvPr>
            <p:ph type="sldNum" sz="quarter" idx="12"/>
          </p:nvPr>
        </p:nvSpPr>
        <p:spPr/>
        <p:txBody>
          <a:bodyPr/>
          <a:lstStyle/>
          <a:p>
            <a:pPr>
              <a:defRPr/>
            </a:pPr>
            <a:fld id="{42C6E636-A23A-406B-B175-5573F1DCB05D}" type="slidenum">
              <a:rPr lang="en-US"/>
              <a:pPr>
                <a:defRPr/>
              </a:pPr>
              <a:t>106</a:t>
            </a:fld>
            <a:endParaRPr lang="en-US" dirty="0"/>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57200" y="0"/>
            <a:ext cx="8229600" cy="762000"/>
          </a:xfrm>
        </p:spPr>
        <p:txBody>
          <a:bodyPr/>
          <a:lstStyle/>
          <a:p>
            <a:pPr eaLnBrk="1" hangingPunct="1"/>
            <a:r>
              <a:rPr lang="en-US" sz="4000" b="1" u="sng" dirty="0" smtClean="0"/>
              <a:t>Types of information bias</a:t>
            </a:r>
          </a:p>
        </p:txBody>
      </p:sp>
      <p:sp>
        <p:nvSpPr>
          <p:cNvPr id="102403" name="Rectangle 3"/>
          <p:cNvSpPr>
            <a:spLocks noGrp="1" noChangeArrowheads="1"/>
          </p:cNvSpPr>
          <p:nvPr>
            <p:ph idx="1"/>
          </p:nvPr>
        </p:nvSpPr>
        <p:spPr>
          <a:xfrm>
            <a:off x="152400" y="685800"/>
            <a:ext cx="8839200" cy="5943600"/>
          </a:xfrm>
        </p:spPr>
        <p:txBody>
          <a:bodyPr/>
          <a:lstStyle/>
          <a:p>
            <a:pPr eaLnBrk="1" hangingPunct="1">
              <a:lnSpc>
                <a:spcPct val="90000"/>
              </a:lnSpc>
            </a:pPr>
            <a:r>
              <a:rPr lang="en-US" b="1" dirty="0" smtClean="0"/>
              <a:t>Interviewer bias</a:t>
            </a:r>
            <a:r>
              <a:rPr lang="en-US" dirty="0" smtClean="0"/>
              <a:t>: An interviewer’s knowledge may influence the structure of questions and the manner of presentation, which may influence responses.</a:t>
            </a:r>
          </a:p>
          <a:p>
            <a:pPr eaLnBrk="1" hangingPunct="1">
              <a:lnSpc>
                <a:spcPct val="90000"/>
              </a:lnSpc>
            </a:pPr>
            <a:r>
              <a:rPr lang="en-US" b="1" dirty="0" smtClean="0"/>
              <a:t>Recall bias</a:t>
            </a:r>
            <a:r>
              <a:rPr lang="en-US" dirty="0" smtClean="0"/>
              <a:t>: Those with a particular outcome or exposure may remember events more clearly or amplify their recollections.</a:t>
            </a:r>
          </a:p>
          <a:p>
            <a:pPr eaLnBrk="1" hangingPunct="1">
              <a:lnSpc>
                <a:spcPct val="90000"/>
              </a:lnSpc>
            </a:pPr>
            <a:r>
              <a:rPr lang="en-US" b="1" dirty="0" smtClean="0"/>
              <a:t>Diagnostic suspicion bias</a:t>
            </a:r>
            <a:r>
              <a:rPr lang="en-US" dirty="0" smtClean="0"/>
              <a:t>: when potentially exposed subjects are subjected to more and in-depth diagnostic procedures and tests (cohort studies?).</a:t>
            </a:r>
          </a:p>
        </p:txBody>
      </p:sp>
      <p:sp>
        <p:nvSpPr>
          <p:cNvPr id="4" name="Footer Placeholder 4"/>
          <p:cNvSpPr>
            <a:spLocks noGrp="1"/>
          </p:cNvSpPr>
          <p:nvPr>
            <p:ph type="ftr" sz="quarter" idx="11"/>
          </p:nvPr>
        </p:nvSpPr>
        <p:spPr/>
        <p:txBody>
          <a:bodyPr/>
          <a:lstStyle/>
          <a:p>
            <a:pPr>
              <a:defRPr/>
            </a:pPr>
            <a:r>
              <a:rPr lang="en-US" dirty="0"/>
              <a:t>Quantitative study designs</a:t>
            </a:r>
          </a:p>
        </p:txBody>
      </p:sp>
      <p:sp>
        <p:nvSpPr>
          <p:cNvPr id="5" name="Slide Number Placeholder 5"/>
          <p:cNvSpPr>
            <a:spLocks noGrp="1"/>
          </p:cNvSpPr>
          <p:nvPr>
            <p:ph type="sldNum" sz="quarter" idx="12"/>
          </p:nvPr>
        </p:nvSpPr>
        <p:spPr/>
        <p:txBody>
          <a:bodyPr/>
          <a:lstStyle/>
          <a:p>
            <a:pPr>
              <a:defRPr/>
            </a:pPr>
            <a:fld id="{D3B6BF27-2AAC-49CC-9266-1C6AE4579E4A}" type="slidenum">
              <a:rPr lang="en-US"/>
              <a:pPr>
                <a:defRPr/>
              </a:pPr>
              <a:t>107</a:t>
            </a:fld>
            <a:endParaRPr lang="en-US" dirty="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0"/>
            <a:ext cx="8229600" cy="685800"/>
          </a:xfrm>
        </p:spPr>
        <p:txBody>
          <a:bodyPr/>
          <a:lstStyle/>
          <a:p>
            <a:pPr eaLnBrk="1" hangingPunct="1"/>
            <a:r>
              <a:rPr lang="en-US" sz="4000" b="1" u="sng" dirty="0" smtClean="0"/>
              <a:t>Types of information bias cont’d</a:t>
            </a:r>
          </a:p>
        </p:txBody>
      </p:sp>
      <p:sp>
        <p:nvSpPr>
          <p:cNvPr id="103427" name="Rectangle 3"/>
          <p:cNvSpPr>
            <a:spLocks noGrp="1" noChangeArrowheads="1"/>
          </p:cNvSpPr>
          <p:nvPr>
            <p:ph idx="1"/>
          </p:nvPr>
        </p:nvSpPr>
        <p:spPr>
          <a:xfrm>
            <a:off x="152400" y="609600"/>
            <a:ext cx="8763000" cy="6019800"/>
          </a:xfrm>
        </p:spPr>
        <p:txBody>
          <a:bodyPr/>
          <a:lstStyle/>
          <a:p>
            <a:pPr eaLnBrk="1" hangingPunct="1"/>
            <a:r>
              <a:rPr lang="en-US" b="1" dirty="0" smtClean="0"/>
              <a:t>Loss to follow-up</a:t>
            </a:r>
            <a:r>
              <a:rPr lang="en-US" dirty="0" smtClean="0"/>
              <a:t>: Those that are lost to follow-up or who withdraw from the study may be different from those who are followed for the entire study.</a:t>
            </a:r>
          </a:p>
          <a:p>
            <a:pPr eaLnBrk="1" hangingPunct="1"/>
            <a:r>
              <a:rPr lang="en-US" b="1" dirty="0" smtClean="0"/>
              <a:t>Surveillance bias</a:t>
            </a:r>
            <a:r>
              <a:rPr lang="en-US" dirty="0" smtClean="0"/>
              <a:t>: The group with the known exposure or outcome may be followed more closely or longer than the comparison group.</a:t>
            </a:r>
          </a:p>
        </p:txBody>
      </p:sp>
      <p:sp>
        <p:nvSpPr>
          <p:cNvPr id="4" name="Footer Placeholder 4"/>
          <p:cNvSpPr>
            <a:spLocks noGrp="1"/>
          </p:cNvSpPr>
          <p:nvPr>
            <p:ph type="ftr" sz="quarter" idx="11"/>
          </p:nvPr>
        </p:nvSpPr>
        <p:spPr/>
        <p:txBody>
          <a:bodyPr/>
          <a:lstStyle/>
          <a:p>
            <a:pPr>
              <a:defRPr/>
            </a:pPr>
            <a:r>
              <a:rPr lang="en-US" dirty="0"/>
              <a:t>Quantitative study designs</a:t>
            </a:r>
          </a:p>
        </p:txBody>
      </p:sp>
      <p:sp>
        <p:nvSpPr>
          <p:cNvPr id="5" name="Slide Number Placeholder 5"/>
          <p:cNvSpPr>
            <a:spLocks noGrp="1"/>
          </p:cNvSpPr>
          <p:nvPr>
            <p:ph type="sldNum" sz="quarter" idx="12"/>
          </p:nvPr>
        </p:nvSpPr>
        <p:spPr/>
        <p:txBody>
          <a:bodyPr/>
          <a:lstStyle/>
          <a:p>
            <a:pPr>
              <a:defRPr/>
            </a:pPr>
            <a:fld id="{196EE390-9A9D-4EFD-842F-CA54066587C7}" type="slidenum">
              <a:rPr lang="en-US"/>
              <a:pPr>
                <a:defRPr/>
              </a:pPr>
              <a:t>108</a:t>
            </a:fld>
            <a:endParaRPr lang="en-US" dirty="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685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ormAutofit fontScale="90000"/>
          </a:bodyPr>
          <a:lstStyle/>
          <a:p>
            <a:pPr eaLnBrk="1" fontAlgn="auto" hangingPunct="1">
              <a:spcAft>
                <a:spcPts val="0"/>
              </a:spcAft>
              <a:defRPr/>
            </a:pPr>
            <a:r>
              <a:rPr lang="en-US" b="1" dirty="0" smtClean="0">
                <a:solidFill>
                  <a:srgbClr val="0000CC"/>
                </a:solidFill>
              </a:rPr>
              <a:t/>
            </a:r>
            <a:br>
              <a:rPr lang="en-US" b="1" dirty="0" smtClean="0">
                <a:solidFill>
                  <a:srgbClr val="0000CC"/>
                </a:solidFill>
              </a:rPr>
            </a:br>
            <a:r>
              <a:rPr lang="en-US" b="1" dirty="0" smtClean="0">
                <a:solidFill>
                  <a:srgbClr val="0000CC"/>
                </a:solidFill>
              </a:rPr>
              <a:t>BASIC TERMS IN RESEARCH METHODOLOGY</a:t>
            </a:r>
          </a:p>
        </p:txBody>
      </p:sp>
      <p:sp>
        <p:nvSpPr>
          <p:cNvPr id="98307" name="Content Placeholder 2"/>
          <p:cNvSpPr>
            <a:spLocks noGrp="1"/>
          </p:cNvSpPr>
          <p:nvPr>
            <p:ph idx="1"/>
          </p:nvPr>
        </p:nvSpPr>
        <p:spPr>
          <a:xfrm>
            <a:off x="152400" y="1219200"/>
            <a:ext cx="8763000" cy="5410200"/>
          </a:xfrm>
        </p:spPr>
        <p:txBody>
          <a:bodyPr/>
          <a:lstStyle/>
          <a:p>
            <a:pPr eaLnBrk="1" hangingPunct="1"/>
            <a:r>
              <a:rPr lang="en-US" sz="2800" b="1" dirty="0" smtClean="0"/>
              <a:t>Population: </a:t>
            </a:r>
            <a:r>
              <a:rPr lang="en-US" sz="2800" dirty="0" smtClean="0"/>
              <a:t>refers to an entire group of individuals, events or objects having a common observable characteristic. It is an aggregate of all that conforms to a given specification</a:t>
            </a:r>
          </a:p>
          <a:p>
            <a:pPr eaLnBrk="1" hangingPunct="1"/>
            <a:r>
              <a:rPr lang="en-US" sz="2800" dirty="0" smtClean="0"/>
              <a:t>The researcher first defines the population to which she or he wants to generalize the results. This is referred to as the “target population or the “universe”.</a:t>
            </a:r>
          </a:p>
          <a:p>
            <a:pPr eaLnBrk="1" hangingPunct="1"/>
            <a:r>
              <a:rPr lang="en-US" sz="2800" b="1" dirty="0" smtClean="0"/>
              <a:t>Sample</a:t>
            </a:r>
            <a:r>
              <a:rPr lang="en-US" sz="2800" dirty="0" smtClean="0"/>
              <a:t>: is a smaller group obtained from the accessible population. Each member or case in this sample is referred to as “subject”. Sometimes, the terms “respondents” or interviewers” are used.</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228600"/>
            <a:ext cx="9144000" cy="6400800"/>
          </a:xfrm>
        </p:spPr>
        <p:txBody>
          <a:bodyPr/>
          <a:lstStyle/>
          <a:p>
            <a:pPr eaLnBrk="1" hangingPunct="1"/>
            <a:r>
              <a:rPr lang="en-US" dirty="0" smtClean="0"/>
              <a:t>The purposes of nursing research include:  </a:t>
            </a:r>
          </a:p>
          <a:p>
            <a:pPr lvl="1" eaLnBrk="1" hangingPunct="1"/>
            <a:r>
              <a:rPr lang="en-US" dirty="0" smtClean="0"/>
              <a:t>Developing scientific, evidence based reasons for nursing activities.</a:t>
            </a:r>
          </a:p>
          <a:p>
            <a:pPr lvl="1" eaLnBrk="1" hangingPunct="1"/>
            <a:r>
              <a:rPr lang="en-US" dirty="0" smtClean="0"/>
              <a:t>Finding ways of increasing the cost-effectiveness of nursing activities.</a:t>
            </a:r>
          </a:p>
          <a:p>
            <a:pPr lvl="1" eaLnBrk="1" hangingPunct="1"/>
            <a:r>
              <a:rPr lang="en-US" dirty="0" smtClean="0"/>
              <a:t>Providing a basis for standards setting and quality assurance.</a:t>
            </a:r>
          </a:p>
          <a:p>
            <a:pPr lvl="1" eaLnBrk="1" hangingPunct="1"/>
            <a:r>
              <a:rPr lang="en-US" dirty="0" smtClean="0"/>
              <a:t>Providing evidence in support of demands for resources in nursing.</a:t>
            </a:r>
          </a:p>
          <a:p>
            <a:pPr lvl="1" eaLnBrk="1" hangingPunct="1"/>
            <a:r>
              <a:rPr lang="en-US" dirty="0" smtClean="0"/>
              <a:t>Barring and defending a professional status for nursing.</a:t>
            </a:r>
          </a:p>
          <a:p>
            <a:pPr lvl="1" eaLnBrk="1" hangingPunct="1"/>
            <a:r>
              <a:rPr lang="en-US" dirty="0" smtClean="0"/>
              <a:t>Focusing on priority problems that affect the nursing profession.</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2"/>
          <p:cNvSpPr>
            <a:spLocks noGrp="1"/>
          </p:cNvSpPr>
          <p:nvPr>
            <p:ph idx="1"/>
          </p:nvPr>
        </p:nvSpPr>
        <p:spPr>
          <a:xfrm>
            <a:off x="0" y="381000"/>
            <a:ext cx="9144000" cy="6477000"/>
          </a:xfrm>
        </p:spPr>
        <p:txBody>
          <a:bodyPr/>
          <a:lstStyle/>
          <a:p>
            <a:pPr eaLnBrk="1" hangingPunct="1"/>
            <a:r>
              <a:rPr lang="en-US" b="1" dirty="0" smtClean="0"/>
              <a:t>Sampling:</a:t>
            </a:r>
            <a:r>
              <a:rPr lang="en-US" dirty="0" smtClean="0"/>
              <a:t> the process of selecting a number of individuals for a study in such a way that the individuals selected represent the large group from which they were selected. </a:t>
            </a:r>
          </a:p>
          <a:p>
            <a:pPr lvl="1" eaLnBrk="1" hangingPunct="1"/>
            <a:r>
              <a:rPr lang="en-US" dirty="0" smtClean="0"/>
              <a:t>The purpose of sampling is to secure a </a:t>
            </a:r>
            <a:r>
              <a:rPr lang="en-US" b="1" dirty="0" smtClean="0"/>
              <a:t>representative group </a:t>
            </a:r>
            <a:r>
              <a:rPr lang="en-US" dirty="0" smtClean="0"/>
              <a:t>which will enable the researcher to gain information about the population</a:t>
            </a:r>
          </a:p>
          <a:p>
            <a:pPr lvl="1" eaLnBrk="1" hangingPunct="1">
              <a:buFont typeface="Arial" charset="0"/>
              <a:buNone/>
            </a:pPr>
            <a:endParaRPr lang="en-US" dirty="0" smtClean="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2"/>
          <p:cNvSpPr>
            <a:spLocks noGrp="1"/>
          </p:cNvSpPr>
          <p:nvPr>
            <p:ph idx="1"/>
          </p:nvPr>
        </p:nvSpPr>
        <p:spPr>
          <a:xfrm>
            <a:off x="0" y="0"/>
            <a:ext cx="9144000" cy="6858000"/>
          </a:xfrm>
        </p:spPr>
        <p:txBody>
          <a:bodyPr/>
          <a:lstStyle/>
          <a:p>
            <a:pPr lvl="1" eaLnBrk="1" hangingPunct="1">
              <a:buFont typeface="Arial" charset="0"/>
              <a:buNone/>
            </a:pPr>
            <a:r>
              <a:rPr lang="en-US" b="1" u="sng" dirty="0" smtClean="0"/>
              <a:t>ADVANTAGES OF SAMPLING</a:t>
            </a:r>
          </a:p>
          <a:p>
            <a:pPr lvl="0"/>
            <a:r>
              <a:rPr lang="en-US" sz="2800" dirty="0" smtClean="0"/>
              <a:t>Economy in expenditure. if data are collected for the entire population, cost will be very high</a:t>
            </a:r>
          </a:p>
          <a:p>
            <a:pPr lvl="0"/>
            <a:r>
              <a:rPr lang="en-US" sz="2800" dirty="0" smtClean="0"/>
              <a:t>Economy in time. Sampling is less time consuming than census technique</a:t>
            </a:r>
          </a:p>
          <a:p>
            <a:pPr lvl="0"/>
            <a:r>
              <a:rPr lang="en-US" sz="2800" dirty="0" smtClean="0"/>
              <a:t>There’s a greater scope &amp; flexibility of studies when a sample is used</a:t>
            </a:r>
          </a:p>
          <a:p>
            <a:pPr lvl="0"/>
            <a:r>
              <a:rPr lang="en-US" sz="2800" dirty="0" smtClean="0"/>
              <a:t>Greater accuracy. Sampling ensures completeness &amp; high degree of accuracy due to a limited area of operation</a:t>
            </a:r>
          </a:p>
          <a:p>
            <a:pPr lvl="0"/>
            <a:r>
              <a:rPr lang="en-US" sz="2800" dirty="0" smtClean="0"/>
              <a:t>It’s possible to collect intensive &amp; exhaustive data as the number is limited</a:t>
            </a:r>
          </a:p>
          <a:p>
            <a:pPr lvl="0"/>
            <a:r>
              <a:rPr lang="en-US" sz="2800" dirty="0" smtClean="0"/>
              <a:t>Allows the researcher to work even with limited resources</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DISADVANTAGES OF SAMPLING</a:t>
            </a:r>
            <a:r>
              <a:rPr lang="en-US" dirty="0" smtClean="0">
                <a:solidFill>
                  <a:srgbClr val="0000CC"/>
                </a:solidFill>
              </a:rPr>
              <a:t/>
            </a:r>
            <a:br>
              <a:rPr lang="en-US" dirty="0" smtClean="0">
                <a:solidFill>
                  <a:srgbClr val="0000CC"/>
                </a:solidFill>
              </a:rPr>
            </a:br>
            <a:endParaRPr lang="en-US" dirty="0">
              <a:solidFill>
                <a:srgbClr val="0000CC"/>
              </a:solidFill>
            </a:endParaRPr>
          </a:p>
        </p:txBody>
      </p:sp>
      <p:sp>
        <p:nvSpPr>
          <p:cNvPr id="3" name="Content Placeholder 2"/>
          <p:cNvSpPr>
            <a:spLocks noGrp="1"/>
          </p:cNvSpPr>
          <p:nvPr>
            <p:ph idx="1"/>
          </p:nvPr>
        </p:nvSpPr>
        <p:spPr>
          <a:xfrm>
            <a:off x="0" y="990600"/>
            <a:ext cx="9144000" cy="5135563"/>
          </a:xfrm>
        </p:spPr>
        <p:txBody>
          <a:bodyPr/>
          <a:lstStyle/>
          <a:p>
            <a:pPr lvl="0"/>
            <a:r>
              <a:rPr lang="en-US" dirty="0" smtClean="0"/>
              <a:t>There are chances of bias as sampling may involve biased selection &amp; thereby lead to draw erroneous conclusions</a:t>
            </a:r>
          </a:p>
          <a:p>
            <a:pPr lvl="0"/>
            <a:r>
              <a:rPr lang="en-US" dirty="0" smtClean="0"/>
              <a:t>Difficulty in getting a representative sample especially when phenomena under study are of a complex nature</a:t>
            </a:r>
          </a:p>
          <a:p>
            <a:pPr lvl="0"/>
            <a:r>
              <a:rPr lang="en-US" dirty="0" smtClean="0"/>
              <a:t>Requires specialized knowledge of sampling technique, statistical analysis &amp; calculation of probable error</a:t>
            </a:r>
          </a:p>
          <a:p>
            <a:endParaRPr lang="en-US" dirty="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CC"/>
                </a:solidFill>
              </a:rPr>
              <a:t>Characteristics of a good sample</a:t>
            </a:r>
            <a:r>
              <a:rPr lang="en-US" dirty="0" smtClean="0">
                <a:solidFill>
                  <a:srgbClr val="0000CC"/>
                </a:solidFill>
              </a:rPr>
              <a:t/>
            </a:r>
            <a:br>
              <a:rPr lang="en-US" dirty="0" smtClean="0">
                <a:solidFill>
                  <a:srgbClr val="0000CC"/>
                </a:solidFill>
              </a:rPr>
            </a:br>
            <a:endParaRPr lang="en-US" dirty="0">
              <a:solidFill>
                <a:srgbClr val="0000CC"/>
              </a:solidFill>
            </a:endParaRPr>
          </a:p>
        </p:txBody>
      </p:sp>
      <p:sp>
        <p:nvSpPr>
          <p:cNvPr id="3" name="Content Placeholder 2"/>
          <p:cNvSpPr>
            <a:spLocks noGrp="1"/>
          </p:cNvSpPr>
          <p:nvPr>
            <p:ph idx="1"/>
          </p:nvPr>
        </p:nvSpPr>
        <p:spPr>
          <a:xfrm>
            <a:off x="381000" y="1143000"/>
            <a:ext cx="8229600" cy="4525963"/>
          </a:xfrm>
        </p:spPr>
        <p:txBody>
          <a:bodyPr/>
          <a:lstStyle/>
          <a:p>
            <a:pPr lvl="0"/>
            <a:r>
              <a:rPr lang="en-US" dirty="0" smtClean="0"/>
              <a:t>One that reproduces the characteristics of the population with the greatest possible accuracy</a:t>
            </a:r>
          </a:p>
          <a:p>
            <a:pPr lvl="0"/>
            <a:r>
              <a:rPr lang="en-US" dirty="0" smtClean="0"/>
              <a:t>Should be free from error due to bias or due to deliberate selection of the unit of the sample</a:t>
            </a:r>
          </a:p>
          <a:p>
            <a:pPr lvl="0"/>
            <a:r>
              <a:rPr lang="en-US" dirty="0" smtClean="0"/>
              <a:t>There should not be any substitution of originally selected unit by some other more convenient way</a:t>
            </a:r>
          </a:p>
          <a:p>
            <a:endParaRPr lang="en-US" dirty="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Content Placeholder 2"/>
          <p:cNvSpPr>
            <a:spLocks noGrp="1"/>
          </p:cNvSpPr>
          <p:nvPr>
            <p:ph idx="1"/>
          </p:nvPr>
        </p:nvSpPr>
        <p:spPr>
          <a:xfrm>
            <a:off x="152400" y="0"/>
            <a:ext cx="8839200" cy="6705600"/>
          </a:xfrm>
        </p:spPr>
        <p:txBody>
          <a:bodyPr/>
          <a:lstStyle/>
          <a:p>
            <a:pPr eaLnBrk="1" hangingPunct="1"/>
            <a:r>
              <a:rPr lang="en-US" b="1" dirty="0" smtClean="0"/>
              <a:t>Sampling Frame:</a:t>
            </a:r>
            <a:r>
              <a:rPr lang="en-US" dirty="0" smtClean="0"/>
              <a:t> Is a comprehensive list of all the sampling elements in the target population, for example, the list of nurses working in a particular district, the number of under five children in a village or all the households in a village.</a:t>
            </a:r>
          </a:p>
          <a:p>
            <a:pPr eaLnBrk="1" hangingPunct="1"/>
            <a:r>
              <a:rPr lang="en-US" b="1" dirty="0" smtClean="0"/>
              <a:t>Representative Sample: </a:t>
            </a:r>
            <a:r>
              <a:rPr lang="en-US" dirty="0" smtClean="0"/>
              <a:t>the sample that resembles the population from which it is drawn in all aspects. It should possess all the variables a researcher is interested in, for example, educational level, socioeconomic factors etc.</a:t>
            </a:r>
          </a:p>
          <a:p>
            <a:pPr eaLnBrk="1" hangingPunct="1"/>
            <a:r>
              <a:rPr lang="en-US" b="1" dirty="0" smtClean="0"/>
              <a:t>Sampling Bias:</a:t>
            </a:r>
            <a:r>
              <a:rPr lang="en-US" dirty="0" smtClean="0"/>
              <a:t> Occurs when the researcher has not carefully selected the samples that are expected to represent the general target pop.</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a:xfrm>
            <a:off x="152400" y="0"/>
            <a:ext cx="8839200" cy="6705600"/>
          </a:xfrm>
        </p:spPr>
        <p:txBody>
          <a:bodyPr rtlCol="0">
            <a:normAutofit/>
          </a:bodyPr>
          <a:lstStyle/>
          <a:p>
            <a:pPr eaLnBrk="1" fontAlgn="auto" hangingPunct="1">
              <a:spcAft>
                <a:spcPts val="0"/>
              </a:spcAft>
              <a:buFont typeface="Arial" pitchFamily="34" charset="0"/>
              <a:buChar char="•"/>
              <a:defRPr/>
            </a:pPr>
            <a:r>
              <a:rPr lang="en-US" b="1" dirty="0" smtClean="0"/>
              <a:t>Sampling Error:</a:t>
            </a:r>
            <a:r>
              <a:rPr lang="en-US" dirty="0" smtClean="0"/>
              <a:t> Refers to the difference between population(</a:t>
            </a:r>
            <a:r>
              <a:rPr lang="en-US" dirty="0" err="1" smtClean="0"/>
              <a:t>è.g</a:t>
            </a:r>
            <a:r>
              <a:rPr lang="en-US" dirty="0" smtClean="0"/>
              <a:t>, the average age of the population) and the sample. (for </a:t>
            </a:r>
            <a:r>
              <a:rPr lang="en-US" dirty="0" err="1" smtClean="0"/>
              <a:t>e.g</a:t>
            </a:r>
            <a:r>
              <a:rPr lang="en-US" dirty="0" smtClean="0"/>
              <a:t>, the average age of the sample group). It is the degree of deviation of the sample from the population from which it was drawn.</a:t>
            </a:r>
          </a:p>
          <a:p>
            <a:pPr eaLnBrk="1" fontAlgn="auto" hangingPunct="1">
              <a:spcAft>
                <a:spcPts val="0"/>
              </a:spcAft>
              <a:buFont typeface="Arial" charset="0"/>
              <a:buNone/>
              <a:defRPr/>
            </a:pPr>
            <a:r>
              <a:rPr lang="en-US" b="1" u="sng" dirty="0" smtClean="0"/>
              <a:t>Sampling Techniques</a:t>
            </a:r>
            <a:r>
              <a:rPr lang="en-US" u="sng" dirty="0" smtClean="0"/>
              <a:t>  </a:t>
            </a:r>
            <a:r>
              <a:rPr lang="en-US" dirty="0" smtClean="0"/>
              <a:t>2 types</a:t>
            </a:r>
            <a:endParaRPr lang="en-US" u="sng" dirty="0" smtClean="0"/>
          </a:p>
          <a:p>
            <a:pPr lvl="1" eaLnBrk="1" fontAlgn="auto" hangingPunct="1">
              <a:spcAft>
                <a:spcPts val="0"/>
              </a:spcAft>
              <a:buFont typeface="Arial" pitchFamily="34" charset="0"/>
              <a:buChar char="–"/>
              <a:defRPr/>
            </a:pPr>
            <a:r>
              <a:rPr lang="en-US" dirty="0" smtClean="0"/>
              <a:t>Probability or random sampling.</a:t>
            </a:r>
          </a:p>
          <a:p>
            <a:pPr lvl="1" eaLnBrk="1" fontAlgn="auto" hangingPunct="1">
              <a:spcAft>
                <a:spcPts val="0"/>
              </a:spcAft>
              <a:buFont typeface="Arial" pitchFamily="34" charset="0"/>
              <a:buChar char="–"/>
              <a:defRPr/>
            </a:pPr>
            <a:r>
              <a:rPr lang="en-US" dirty="0" smtClean="0"/>
              <a:t>Non probability sampling.</a:t>
            </a:r>
          </a:p>
          <a:p>
            <a:pPr eaLnBrk="1" fontAlgn="auto" hangingPunct="1">
              <a:spcAft>
                <a:spcPts val="0"/>
              </a:spcAft>
              <a:buNone/>
              <a:defRPr/>
            </a:pPr>
            <a:endParaRPr lang="en-US" dirty="0" smtClean="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lstStyle/>
          <a:p>
            <a:pPr>
              <a:buFont typeface="Wingdings" pitchFamily="2" charset="2"/>
              <a:buChar char="v"/>
            </a:pPr>
            <a:r>
              <a:rPr lang="en-US" dirty="0" smtClean="0"/>
              <a:t>The </a:t>
            </a:r>
            <a:r>
              <a:rPr lang="en-US" b="1" dirty="0" smtClean="0"/>
              <a:t>nature of your research </a:t>
            </a:r>
            <a:r>
              <a:rPr lang="en-US" dirty="0" smtClean="0"/>
              <a:t>will determine which type of sampling you should use.</a:t>
            </a:r>
          </a:p>
          <a:p>
            <a:pPr>
              <a:buFont typeface="Wingdings" pitchFamily="2" charset="2"/>
              <a:buChar char="ü"/>
            </a:pPr>
            <a:r>
              <a:rPr lang="en-US" dirty="0" smtClean="0"/>
              <a:t>Large-scale exploratory/descriptive studies almost always use probability sampling techniques. </a:t>
            </a:r>
          </a:p>
          <a:p>
            <a:pPr>
              <a:buFont typeface="Wingdings" pitchFamily="2" charset="2"/>
              <a:buChar char="ü"/>
            </a:pPr>
            <a:r>
              <a:rPr lang="en-US" dirty="0" smtClean="0"/>
              <a:t>Intervention studies sometimes use probability sampling but also frequently use non probability sampling. </a:t>
            </a:r>
          </a:p>
          <a:p>
            <a:pPr>
              <a:buFont typeface="Wingdings" pitchFamily="2" charset="2"/>
              <a:buChar char="ü"/>
            </a:pPr>
            <a:r>
              <a:rPr lang="en-US" dirty="0" smtClean="0"/>
              <a:t>Qualitative studies almost always use non-probability samples</a:t>
            </a:r>
          </a:p>
          <a:p>
            <a:endParaRPr lang="en-US" dirty="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b="1" dirty="0" smtClean="0">
                <a:solidFill>
                  <a:srgbClr val="7030A0"/>
                </a:solidFill>
              </a:rPr>
              <a:t/>
            </a:r>
            <a:br>
              <a:rPr lang="en-US" b="1" dirty="0" smtClean="0">
                <a:solidFill>
                  <a:srgbClr val="7030A0"/>
                </a:solidFill>
              </a:rPr>
            </a:br>
            <a:r>
              <a:rPr lang="en-US" b="1" dirty="0" smtClean="0">
                <a:solidFill>
                  <a:srgbClr val="7030A0"/>
                </a:solidFill>
              </a:rPr>
              <a:t>FACTORS TO CONSIDER WHEN SELECTING A SAMPLING TECHNIQUE</a:t>
            </a:r>
            <a:r>
              <a:rPr lang="en-US" dirty="0" smtClean="0">
                <a:solidFill>
                  <a:srgbClr val="7030A0"/>
                </a:solidFill>
              </a:rPr>
              <a:t/>
            </a:r>
            <a:br>
              <a:rPr lang="en-US" dirty="0" smtClean="0">
                <a:solidFill>
                  <a:srgbClr val="7030A0"/>
                </a:solidFill>
              </a:rPr>
            </a:br>
            <a:endParaRPr lang="en-US" dirty="0">
              <a:solidFill>
                <a:srgbClr val="7030A0"/>
              </a:solidFill>
            </a:endParaRPr>
          </a:p>
        </p:txBody>
      </p:sp>
      <p:sp>
        <p:nvSpPr>
          <p:cNvPr id="3" name="Content Placeholder 2"/>
          <p:cNvSpPr>
            <a:spLocks noGrp="1"/>
          </p:cNvSpPr>
          <p:nvPr>
            <p:ph idx="1"/>
          </p:nvPr>
        </p:nvSpPr>
        <p:spPr>
          <a:xfrm>
            <a:off x="0" y="1219200"/>
            <a:ext cx="9144000" cy="5638800"/>
          </a:xfrm>
        </p:spPr>
        <p:txBody>
          <a:bodyPr/>
          <a:lstStyle/>
          <a:p>
            <a:pPr lvl="0"/>
            <a:r>
              <a:rPr lang="en-US" sz="2800" b="1" dirty="0" smtClean="0"/>
              <a:t>Purpose of the survey:</a:t>
            </a:r>
            <a:r>
              <a:rPr lang="en-US" sz="2800" dirty="0" smtClean="0"/>
              <a:t> if researcher intends to generalize the findings based on the sample survey to the population, then appropriate probability sampling method must be selected. This depends on the geographical area of the survey, the size &amp; nature of population under study</a:t>
            </a:r>
          </a:p>
          <a:p>
            <a:pPr lvl="0"/>
            <a:r>
              <a:rPr lang="en-US" sz="2800" b="1" dirty="0" smtClean="0"/>
              <a:t>measurability:</a:t>
            </a:r>
            <a:r>
              <a:rPr lang="en-US" sz="2800" dirty="0" smtClean="0"/>
              <a:t> where research objectives require statistical inference, sample should be drawn by applying </a:t>
            </a:r>
            <a:r>
              <a:rPr lang="en-US" sz="2800" dirty="0" err="1" smtClean="0"/>
              <a:t>s.r.s</a:t>
            </a:r>
            <a:r>
              <a:rPr lang="en-US" sz="2800" dirty="0" smtClean="0"/>
              <a:t>. method or stratified sampling depending n whether the population is homogenous or heterogeneous</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r>
              <a:rPr lang="en-US" sz="2800" b="1" dirty="0" smtClean="0"/>
              <a:t>Information about population:</a:t>
            </a:r>
            <a:r>
              <a:rPr lang="en-US" sz="2800" dirty="0" smtClean="0"/>
              <a:t> where no information about a population is available, it’s difficult to apply probability sampling method. Exploratory study with non probability sampling  may be made to gain a better idea of the population then adopting appropriate probability sampling method after gaining sufficient knowledge about the population</a:t>
            </a:r>
          </a:p>
          <a:p>
            <a:pPr lvl="0"/>
            <a:r>
              <a:rPr lang="en-US" sz="2800" b="1" dirty="0" smtClean="0"/>
              <a:t>Nature of the population:</a:t>
            </a:r>
            <a:r>
              <a:rPr lang="en-US" sz="2800" dirty="0" smtClean="0"/>
              <a:t> variables to be studied. If the population is homogenous, even </a:t>
            </a:r>
            <a:r>
              <a:rPr lang="en-US" sz="2800" dirty="0" err="1" smtClean="0"/>
              <a:t>s.r.s</a:t>
            </a:r>
            <a:r>
              <a:rPr lang="en-US" sz="2800" dirty="0" smtClean="0"/>
              <a:t>. will give a representative sample. If the population is heterogeneous, stratified sampling is appropriate</a:t>
            </a:r>
          </a:p>
          <a:p>
            <a:pPr lvl="0"/>
            <a:r>
              <a:rPr lang="en-US" sz="2800" b="1" dirty="0" smtClean="0"/>
              <a:t>geographical area of the study &amp; the size of the population:</a:t>
            </a:r>
            <a:r>
              <a:rPr lang="en-US" sz="2800" dirty="0" smtClean="0"/>
              <a:t> if the area covered by survey is very large &amp; the size of population is large, multistage &amp; cluster sampling may be appropriate</a:t>
            </a:r>
          </a:p>
          <a:p>
            <a:endParaRPr lang="en-US" sz="2800" dirty="0" smtClean="0"/>
          </a:p>
          <a:p>
            <a:endParaRPr lang="en-US" sz="2800" dirty="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lvl="0"/>
            <a:r>
              <a:rPr lang="en-US" b="1" dirty="0" smtClean="0"/>
              <a:t>financial resources</a:t>
            </a:r>
            <a:r>
              <a:rPr lang="en-US" dirty="0" smtClean="0"/>
              <a:t>: if limited, choose a less costly sampling method like quota sampling</a:t>
            </a:r>
          </a:p>
          <a:p>
            <a:pPr lvl="0"/>
            <a:r>
              <a:rPr lang="en-US" b="1" dirty="0" smtClean="0"/>
              <a:t>time limitation:</a:t>
            </a:r>
            <a:r>
              <a:rPr lang="en-US" dirty="0" smtClean="0"/>
              <a:t> choose a less time consuming method like </a:t>
            </a:r>
            <a:r>
              <a:rPr lang="en-US" dirty="0" err="1" smtClean="0"/>
              <a:t>s.r.s</a:t>
            </a:r>
            <a:r>
              <a:rPr lang="en-US" dirty="0" smtClean="0"/>
              <a:t>. instead of stratified sampling where time is limited</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CLASSIFICATION OF RESEARCH.</a:t>
            </a:r>
          </a:p>
          <a:p>
            <a:r>
              <a:rPr lang="en-US" dirty="0" smtClean="0"/>
              <a:t>ON THE BASIS OF PURPOSE.</a:t>
            </a:r>
          </a:p>
          <a:p>
            <a:r>
              <a:rPr lang="en-US" dirty="0" smtClean="0"/>
              <a:t>BASIC RESEARCH.</a:t>
            </a:r>
          </a:p>
          <a:p>
            <a:r>
              <a:rPr lang="en-US" dirty="0" smtClean="0"/>
              <a:t>Is pure, theoretical research.</a:t>
            </a:r>
          </a:p>
          <a:p>
            <a:r>
              <a:rPr lang="en-US" dirty="0" smtClean="0"/>
              <a:t>Data collected advances scientific knowledge.</a:t>
            </a:r>
          </a:p>
          <a:p>
            <a:r>
              <a:rPr lang="en-US" dirty="0" smtClean="0"/>
              <a:t>Leads to development of theories which describe, explain, or predict a phenomenon of interest to the discipline without regard to its later use.</a:t>
            </a:r>
            <a:endParaRPr lang="en-US" dirty="0"/>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534400" cy="5745163"/>
          </a:xfrm>
        </p:spPr>
        <p:txBody>
          <a:bodyPr/>
          <a:lstStyle/>
          <a:p>
            <a:pPr eaLnBrk="1" fontAlgn="auto" hangingPunct="1">
              <a:spcAft>
                <a:spcPts val="0"/>
              </a:spcAft>
              <a:buNone/>
              <a:defRPr/>
            </a:pPr>
            <a:r>
              <a:rPr lang="en-US" b="1" dirty="0" smtClean="0"/>
              <a:t>Probability (random) Sampling</a:t>
            </a:r>
            <a:endParaRPr lang="en-US" dirty="0" smtClean="0"/>
          </a:p>
          <a:p>
            <a:pPr eaLnBrk="1" fontAlgn="auto" hangingPunct="1">
              <a:spcAft>
                <a:spcPts val="0"/>
              </a:spcAft>
              <a:buFont typeface="Arial" pitchFamily="34" charset="0"/>
              <a:buChar char="•"/>
              <a:defRPr/>
            </a:pPr>
            <a:r>
              <a:rPr lang="en-US" dirty="0" smtClean="0"/>
              <a:t>Allows for a much more a representative sample of the population and enables the estimation of sampling error.</a:t>
            </a:r>
          </a:p>
          <a:p>
            <a:pPr eaLnBrk="1" fontAlgn="auto" hangingPunct="1">
              <a:spcAft>
                <a:spcPts val="0"/>
              </a:spcAft>
              <a:buFont typeface="Arial" pitchFamily="34" charset="0"/>
              <a:buChar char="•"/>
              <a:defRPr/>
            </a:pPr>
            <a:r>
              <a:rPr lang="en-US" dirty="0" smtClean="0"/>
              <a:t>In probability sampling, each study unit has an </a:t>
            </a:r>
            <a:r>
              <a:rPr lang="en-US" b="1" dirty="0" smtClean="0"/>
              <a:t>equal</a:t>
            </a:r>
            <a:r>
              <a:rPr lang="en-US" dirty="0" smtClean="0"/>
              <a:t> or at least a known </a:t>
            </a:r>
            <a:r>
              <a:rPr lang="en-US" b="1" dirty="0" smtClean="0"/>
              <a:t>non-zero probability </a:t>
            </a:r>
            <a:r>
              <a:rPr lang="en-US" dirty="0" smtClean="0"/>
              <a:t>of being selected in the sample. </a:t>
            </a:r>
          </a:p>
          <a:p>
            <a:pPr eaLnBrk="1" fontAlgn="auto" hangingPunct="1">
              <a:spcAft>
                <a:spcPts val="0"/>
              </a:spcAft>
              <a:buFont typeface="Arial" pitchFamily="34" charset="0"/>
              <a:buChar char="•"/>
              <a:defRPr/>
            </a:pPr>
            <a:endParaRPr lang="en-US" dirty="0"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a:xfrm>
            <a:off x="0" y="304800"/>
            <a:ext cx="8991600" cy="6324600"/>
          </a:xfrm>
        </p:spPr>
        <p:txBody>
          <a:bodyPr rtlCol="0">
            <a:normAutofit/>
          </a:bodyPr>
          <a:lstStyle/>
          <a:p>
            <a:pPr eaLnBrk="1" fontAlgn="auto" hangingPunct="1">
              <a:spcAft>
                <a:spcPts val="0"/>
              </a:spcAft>
              <a:buFont typeface="Arial" pitchFamily="34" charset="0"/>
              <a:buChar char="•"/>
              <a:defRPr/>
            </a:pPr>
            <a:r>
              <a:rPr lang="en-US" dirty="0" smtClean="0"/>
              <a:t>It allows the study to be generalized to other areas.</a:t>
            </a:r>
          </a:p>
          <a:p>
            <a:pPr eaLnBrk="1" fontAlgn="auto" hangingPunct="1">
              <a:spcAft>
                <a:spcPts val="0"/>
              </a:spcAft>
              <a:buFont typeface="Arial" pitchFamily="34" charset="0"/>
              <a:buChar char="•"/>
              <a:defRPr/>
            </a:pPr>
            <a:r>
              <a:rPr lang="en-US" dirty="0" smtClean="0"/>
              <a:t>Ensures that each unit of the sample is chosen on the basis of chance. </a:t>
            </a:r>
          </a:p>
          <a:p>
            <a:pPr eaLnBrk="1" fontAlgn="auto" hangingPunct="1">
              <a:spcAft>
                <a:spcPts val="0"/>
              </a:spcAft>
              <a:buFont typeface="Arial" charset="0"/>
              <a:buNone/>
              <a:defRPr/>
            </a:pPr>
            <a:r>
              <a:rPr lang="en-US" b="1" i="1" u="sng" dirty="0" smtClean="0"/>
              <a:t>Probability Sampling Techniques</a:t>
            </a:r>
          </a:p>
          <a:p>
            <a:pPr marL="514350" indent="-514350" eaLnBrk="1" fontAlgn="auto" hangingPunct="1">
              <a:spcAft>
                <a:spcPts val="0"/>
              </a:spcAft>
              <a:buFont typeface="+mj-lt"/>
              <a:buAutoNum type="arabicPeriod"/>
              <a:defRPr/>
            </a:pPr>
            <a:r>
              <a:rPr lang="en-US" b="1" dirty="0" smtClean="0"/>
              <a:t>Simple Random Sampling: </a:t>
            </a:r>
            <a:endParaRPr lang="en-US" dirty="0" smtClean="0"/>
          </a:p>
          <a:p>
            <a:pPr eaLnBrk="1" fontAlgn="auto" hangingPunct="1">
              <a:spcAft>
                <a:spcPts val="0"/>
              </a:spcAft>
              <a:buFont typeface="Arial" pitchFamily="34" charset="0"/>
              <a:buChar char="•"/>
              <a:defRPr/>
            </a:pPr>
            <a:endParaRPr lang="en-US" dirty="0" smtClean="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Content Placeholder 2"/>
          <p:cNvSpPr>
            <a:spLocks noGrp="1"/>
          </p:cNvSpPr>
          <p:nvPr>
            <p:ph idx="1"/>
          </p:nvPr>
        </p:nvSpPr>
        <p:spPr>
          <a:xfrm>
            <a:off x="152400" y="0"/>
            <a:ext cx="8839200" cy="6858000"/>
          </a:xfrm>
        </p:spPr>
        <p:txBody>
          <a:bodyPr/>
          <a:lstStyle/>
          <a:p>
            <a:pPr eaLnBrk="1" hangingPunct="1"/>
            <a:r>
              <a:rPr lang="en-US" dirty="0" smtClean="0"/>
              <a:t>Each unit (subject) has the chance to be selected.</a:t>
            </a:r>
          </a:p>
          <a:p>
            <a:pPr eaLnBrk="1" hangingPunct="1"/>
            <a:r>
              <a:rPr lang="en-US" dirty="0" smtClean="0"/>
              <a:t>It involves one stage selection. It also allows the researcher access to the study population</a:t>
            </a:r>
          </a:p>
          <a:p>
            <a:pPr eaLnBrk="1" hangingPunct="1"/>
            <a:r>
              <a:rPr lang="en-US" dirty="0" smtClean="0"/>
              <a:t>There are several ways of selecting a random sample using this technique. These include, the </a:t>
            </a:r>
            <a:r>
              <a:rPr lang="en-US" u="sng" dirty="0" smtClean="0"/>
              <a:t>lottery method</a:t>
            </a:r>
            <a:r>
              <a:rPr lang="en-US" dirty="0" smtClean="0"/>
              <a:t>, use of </a:t>
            </a:r>
            <a:r>
              <a:rPr lang="en-US" u="sng" dirty="0" smtClean="0"/>
              <a:t>random tables</a:t>
            </a:r>
            <a:r>
              <a:rPr lang="en-US" dirty="0" smtClean="0"/>
              <a:t>, or </a:t>
            </a:r>
            <a:r>
              <a:rPr lang="en-US" u="sng" dirty="0" smtClean="0"/>
              <a:t>tossing a coin </a:t>
            </a:r>
            <a:r>
              <a:rPr lang="en-US" dirty="0" smtClean="0"/>
              <a:t>to help you decide where and how to start.</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eaLnBrk="1" hangingPunct="1">
              <a:buNone/>
            </a:pPr>
            <a:r>
              <a:rPr lang="en-US" sz="2800" b="1" dirty="0" smtClean="0"/>
              <a:t>2. Systematic or Interval Sampling:</a:t>
            </a:r>
          </a:p>
          <a:p>
            <a:pPr eaLnBrk="1" hangingPunct="1"/>
            <a:r>
              <a:rPr lang="en-US" sz="2800" dirty="0" smtClean="0"/>
              <a:t>This is a modification of simple random sampling, which is ordinarily less time-consuming and easier to implement. </a:t>
            </a:r>
          </a:p>
          <a:p>
            <a:pPr eaLnBrk="1" hangingPunct="1"/>
            <a:r>
              <a:rPr lang="en-US" sz="2800" dirty="0" smtClean="0"/>
              <a:t>The estimated number of elements in the larger population is divided by the desired sample size, yielding a sampling interval, </a:t>
            </a:r>
            <a:r>
              <a:rPr lang="en-US" sz="2800" b="1" dirty="0" smtClean="0"/>
              <a:t>n. </a:t>
            </a:r>
            <a:r>
              <a:rPr lang="en-US" sz="2800" dirty="0" smtClean="0"/>
              <a:t>It is thre4 the selection of every </a:t>
            </a:r>
            <a:r>
              <a:rPr lang="en-US" sz="2800" b="1" dirty="0" smtClean="0"/>
              <a:t>n</a:t>
            </a:r>
            <a:r>
              <a:rPr lang="en-US" sz="2800" b="1" baseline="30000" dirty="0" smtClean="0"/>
              <a:t>th</a:t>
            </a:r>
            <a:r>
              <a:rPr lang="en-US" sz="2800" b="1" dirty="0" smtClean="0"/>
              <a:t> element </a:t>
            </a:r>
            <a:r>
              <a:rPr lang="en-US" sz="2800" dirty="0" smtClean="0"/>
              <a:t>from a sampling frame, where n, the sampling interval, is calculated as;</a:t>
            </a:r>
          </a:p>
          <a:p>
            <a:pPr lvl="1" eaLnBrk="1" hangingPunct="1">
              <a:buFont typeface="Wingdings" pitchFamily="2" charset="2"/>
              <a:buChar char="Ø"/>
            </a:pPr>
            <a:r>
              <a:rPr lang="en-US" sz="2400" b="1" dirty="0" smtClean="0"/>
              <a:t>n= number in population÷  number in sample</a:t>
            </a:r>
          </a:p>
          <a:p>
            <a:pPr eaLnBrk="1" hangingPunct="1"/>
            <a:r>
              <a:rPr lang="en-US" sz="2800" dirty="0" smtClean="0"/>
              <a:t>This involves listing the population elements in an arbitrary order and selecting every nth case, starting with a randomly selected number between 1 and n. The selected study units constitute the sample</a:t>
            </a:r>
            <a:endParaRPr lang="en-US" sz="2800" b="1" dirty="0" smtClean="0"/>
          </a:p>
          <a:p>
            <a:endParaRPr lang="en-US" sz="2800"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1"/>
          </p:nvPr>
        </p:nvSpPr>
        <p:spPr>
          <a:xfrm>
            <a:off x="152400" y="304800"/>
            <a:ext cx="8839200" cy="6400800"/>
          </a:xfrm>
        </p:spPr>
        <p:txBody>
          <a:bodyPr rtlCol="0">
            <a:normAutofit lnSpcReduction="10000"/>
          </a:bodyPr>
          <a:lstStyle/>
          <a:p>
            <a:pPr eaLnBrk="1" fontAlgn="auto" hangingPunct="1">
              <a:spcAft>
                <a:spcPts val="0"/>
              </a:spcAft>
              <a:buFont typeface="Arial" pitchFamily="34" charset="0"/>
              <a:buChar char="•"/>
              <a:defRPr/>
            </a:pPr>
            <a:r>
              <a:rPr lang="en-US" dirty="0" smtClean="0"/>
              <a:t>It is much more efficient and much less expensive to do than simple random sampling.</a:t>
            </a:r>
          </a:p>
          <a:p>
            <a:pPr eaLnBrk="1" fontAlgn="auto" hangingPunct="1">
              <a:spcAft>
                <a:spcPts val="0"/>
              </a:spcAft>
              <a:buFont typeface="Arial" charset="0"/>
              <a:buNone/>
              <a:defRPr/>
            </a:pPr>
            <a:r>
              <a:rPr lang="en-US" b="1" dirty="0" smtClean="0"/>
              <a:t>3. Stratified Random Sampling:</a:t>
            </a:r>
            <a:r>
              <a:rPr lang="en-US" dirty="0" smtClean="0"/>
              <a:t> When sub-populations vary considerably, it is advantageous to sample each subpopulation (stratum) independently. </a:t>
            </a:r>
          </a:p>
          <a:p>
            <a:pPr eaLnBrk="1" fontAlgn="auto" hangingPunct="1">
              <a:spcAft>
                <a:spcPts val="0"/>
              </a:spcAft>
              <a:buFont typeface="Arial" charset="0"/>
              <a:buNone/>
              <a:defRPr/>
            </a:pPr>
            <a:r>
              <a:rPr lang="en-US" dirty="0" smtClean="0"/>
              <a:t>Stratification is the process of grouping members of the population into relatively homogeneous subgroups, e.g., by education level, before sampling. </a:t>
            </a:r>
          </a:p>
          <a:p>
            <a:pPr eaLnBrk="1" fontAlgn="auto" hangingPunct="1">
              <a:spcAft>
                <a:spcPts val="0"/>
              </a:spcAft>
              <a:buFont typeface="Arial" charset="0"/>
              <a:buNone/>
              <a:defRPr/>
            </a:pPr>
            <a:r>
              <a:rPr lang="en-US" dirty="0" smtClean="0"/>
              <a:t>The strata should be mutually exclusive, i.e., every element in the population must be assigned to only one stratum. </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a:xfrm>
            <a:off x="152400" y="304800"/>
            <a:ext cx="8839200" cy="6400800"/>
          </a:xfrm>
        </p:spPr>
        <p:txBody>
          <a:bodyPr rtlCol="0">
            <a:normAutofit lnSpcReduction="10000"/>
          </a:bodyPr>
          <a:lstStyle/>
          <a:p>
            <a:pPr eaLnBrk="1" fontAlgn="auto" hangingPunct="1">
              <a:spcAft>
                <a:spcPts val="0"/>
              </a:spcAft>
              <a:buFont typeface="Arial" pitchFamily="34" charset="0"/>
              <a:buChar char="•"/>
              <a:defRPr/>
            </a:pPr>
            <a:r>
              <a:rPr lang="en-US" dirty="0" smtClean="0"/>
              <a:t>The strata should also be collectively exhaustive, that is, no population element can be excluded.</a:t>
            </a:r>
          </a:p>
          <a:p>
            <a:pPr eaLnBrk="1" fontAlgn="auto" hangingPunct="1">
              <a:spcAft>
                <a:spcPts val="0"/>
              </a:spcAft>
              <a:buFont typeface="Arial" pitchFamily="34" charset="0"/>
              <a:buChar char="•"/>
              <a:defRPr/>
            </a:pPr>
            <a:r>
              <a:rPr lang="en-US" dirty="0" smtClean="0"/>
              <a:t>Random sampling is then applied within each stratum. This often improves the representativeness of the sample by reducing sampling error.</a:t>
            </a:r>
          </a:p>
          <a:p>
            <a:pPr eaLnBrk="1" fontAlgn="auto" hangingPunct="1">
              <a:spcAft>
                <a:spcPts val="0"/>
              </a:spcAft>
              <a:buFont typeface="Arial" charset="0"/>
              <a:buNone/>
              <a:defRPr/>
            </a:pPr>
            <a:r>
              <a:rPr lang="en-US" b="1" dirty="0" smtClean="0"/>
              <a:t>4. Cluster Sampling:</a:t>
            </a:r>
            <a:r>
              <a:rPr lang="en-US" dirty="0" smtClean="0"/>
              <a:t> Is a sampling technique used when </a:t>
            </a:r>
            <a:r>
              <a:rPr lang="en-US" u="sng" dirty="0" smtClean="0"/>
              <a:t>'natural' groupings </a:t>
            </a:r>
            <a:r>
              <a:rPr lang="en-US" dirty="0" smtClean="0"/>
              <a:t>are evident in the population. </a:t>
            </a:r>
          </a:p>
          <a:p>
            <a:pPr eaLnBrk="1" fontAlgn="auto" hangingPunct="1">
              <a:spcAft>
                <a:spcPts val="0"/>
              </a:spcAft>
              <a:buFont typeface="Arial" charset="0"/>
              <a:buNone/>
              <a:defRPr/>
            </a:pPr>
            <a:r>
              <a:rPr lang="en-US" dirty="0" smtClean="0"/>
              <a:t>The total population is divided into these groups (or clusters), and a sample of the groups is selected. The required information is then collected from the elements within each selected group. </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Content Placeholder 2"/>
          <p:cNvSpPr>
            <a:spLocks noGrp="1"/>
          </p:cNvSpPr>
          <p:nvPr>
            <p:ph idx="1"/>
          </p:nvPr>
        </p:nvSpPr>
        <p:spPr>
          <a:xfrm>
            <a:off x="152400" y="304800"/>
            <a:ext cx="8839200" cy="6400800"/>
          </a:xfrm>
        </p:spPr>
        <p:txBody>
          <a:bodyPr/>
          <a:lstStyle/>
          <a:p>
            <a:pPr eaLnBrk="1" hangingPunct="1"/>
            <a:r>
              <a:rPr lang="en-US" dirty="0" smtClean="0"/>
              <a:t>This may be done for every element in these groups, or a subsample of elements may be selected within each of these groups.</a:t>
            </a:r>
          </a:p>
          <a:p>
            <a:pPr eaLnBrk="1" hangingPunct="1"/>
            <a:r>
              <a:rPr lang="en-US" dirty="0" smtClean="0"/>
              <a:t>Elements within a cluster should ideally be as homogeneous as possible.</a:t>
            </a:r>
          </a:p>
          <a:p>
            <a:pPr eaLnBrk="1" hangingPunct="1"/>
            <a:r>
              <a:rPr lang="en-US" dirty="0" smtClean="0"/>
              <a:t>Each cluster should be a small scale version of the total population.</a:t>
            </a:r>
          </a:p>
          <a:p>
            <a:pPr eaLnBrk="1" hangingPunct="1"/>
            <a:r>
              <a:rPr lang="en-US" dirty="0" smtClean="0"/>
              <a:t>A random sampling technique is then used on any relevant clusters to choose which clusters to include in the study.</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477000"/>
          </a:xfrm>
        </p:spPr>
        <p:txBody>
          <a:bodyPr rtlCol="0">
            <a:normAutofit/>
          </a:bodyPr>
          <a:lstStyle/>
          <a:p>
            <a:pPr eaLnBrk="1" fontAlgn="auto" hangingPunct="1">
              <a:spcAft>
                <a:spcPts val="0"/>
              </a:spcAft>
              <a:buFont typeface="Arial" charset="0"/>
              <a:buNone/>
              <a:defRPr/>
            </a:pPr>
            <a:r>
              <a:rPr lang="en-US" b="1" i="1" u="sng" dirty="0" smtClean="0"/>
              <a:t>Non Probability Sampling</a:t>
            </a:r>
            <a:endParaRPr lang="en-US" dirty="0" smtClean="0"/>
          </a:p>
          <a:p>
            <a:pPr eaLnBrk="1" hangingPunct="1">
              <a:defRPr/>
            </a:pPr>
            <a:r>
              <a:rPr lang="en-US" dirty="0" smtClean="0"/>
              <a:t>This type of sampling is used for interventional studies. </a:t>
            </a:r>
          </a:p>
          <a:p>
            <a:pPr eaLnBrk="1" hangingPunct="1">
              <a:defRPr/>
            </a:pPr>
            <a:r>
              <a:rPr lang="en-US" dirty="0" smtClean="0"/>
              <a:t>Non-probability sampling refers to the selection of a sample that is not based on known probabilities. </a:t>
            </a:r>
          </a:p>
          <a:p>
            <a:pPr eaLnBrk="1" hangingPunct="1">
              <a:defRPr/>
            </a:pPr>
            <a:r>
              <a:rPr lang="en-US" dirty="0" smtClean="0"/>
              <a:t>Elements chosen will most effectively represent the population.</a:t>
            </a:r>
          </a:p>
          <a:p>
            <a:pPr eaLnBrk="1" hangingPunct="1">
              <a:defRPr/>
            </a:pPr>
            <a:r>
              <a:rPr lang="en-US" dirty="0" smtClean="0"/>
              <a:t>There is no way of ensuring that every element has a chance for inclusion in the non probability sample. </a:t>
            </a:r>
          </a:p>
          <a:p>
            <a:pPr eaLnBrk="1" hangingPunct="1">
              <a:defRPr/>
            </a:pPr>
            <a:endParaRPr lang="en-US" dirty="0" smtClean="0"/>
          </a:p>
          <a:p>
            <a:pPr marL="514350" indent="-514350" eaLnBrk="1" fontAlgn="auto" hangingPunct="1">
              <a:spcAft>
                <a:spcPts val="0"/>
              </a:spcAft>
              <a:buFont typeface="Arial" charset="0"/>
              <a:buNone/>
              <a:defRPr/>
            </a:pPr>
            <a:endParaRPr lang="en-US" b="1" dirty="0" smtClean="0"/>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2"/>
          <p:cNvSpPr>
            <a:spLocks noGrp="1"/>
          </p:cNvSpPr>
          <p:nvPr>
            <p:ph idx="1"/>
          </p:nvPr>
        </p:nvSpPr>
        <p:spPr>
          <a:xfrm>
            <a:off x="457200" y="533400"/>
            <a:ext cx="8229600" cy="4525963"/>
          </a:xfrm>
        </p:spPr>
        <p:txBody>
          <a:bodyPr/>
          <a:lstStyle/>
          <a:p>
            <a:pPr eaLnBrk="1" hangingPunct="1">
              <a:buNone/>
            </a:pPr>
            <a:endParaRPr lang="en-US" dirty="0" smtClean="0"/>
          </a:p>
          <a:p>
            <a:pPr eaLnBrk="1" hangingPunct="1"/>
            <a:r>
              <a:rPr lang="en-US" dirty="0" smtClean="0"/>
              <a:t>E.G, it is usually necessary to use non-probability samples when studying sex workers and their clients, injecting drug users, gay men and lesbians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514350" indent="-514350" eaLnBrk="1" fontAlgn="auto" hangingPunct="1">
              <a:spcAft>
                <a:spcPts val="0"/>
              </a:spcAft>
              <a:buFont typeface="Arial" charset="0"/>
              <a:buAutoNum type="arabicPeriod"/>
              <a:defRPr/>
            </a:pPr>
            <a:r>
              <a:rPr lang="en-US" sz="2800" b="1" dirty="0" smtClean="0"/>
              <a:t>Purposive or Judgmental Sampling</a:t>
            </a:r>
            <a:r>
              <a:rPr lang="en-US" sz="2800" dirty="0" smtClean="0"/>
              <a:t>: it is where the researcher selects a particular group or groups Believed to be reliable for the study. E.g. to study the effects of abortion on learning, the researcher may make efforts to contact students who had previously terminated their pregnancies.</a:t>
            </a:r>
          </a:p>
          <a:p>
            <a:pPr marL="514350" indent="-514350" eaLnBrk="1" fontAlgn="auto" hangingPunct="1">
              <a:spcAft>
                <a:spcPts val="0"/>
              </a:spcAft>
              <a:buNone/>
              <a:defRPr/>
            </a:pPr>
            <a:r>
              <a:rPr lang="en-US" sz="2800" dirty="0" smtClean="0"/>
              <a:t> </a:t>
            </a:r>
          </a:p>
          <a:p>
            <a:pPr eaLnBrk="1" fontAlgn="auto" hangingPunct="1">
              <a:spcAft>
                <a:spcPts val="0"/>
              </a:spcAft>
              <a:buFont typeface="Arial" charset="0"/>
              <a:buNone/>
              <a:defRPr/>
            </a:pPr>
            <a:r>
              <a:rPr lang="en-US" sz="2800" b="1" dirty="0" smtClean="0"/>
              <a:t>Advantage:</a:t>
            </a:r>
            <a:r>
              <a:rPr lang="en-US" sz="2800" dirty="0" smtClean="0"/>
              <a:t> it gives the researcher a free hand to respond according to their judgment. </a:t>
            </a:r>
          </a:p>
          <a:p>
            <a:pPr eaLnBrk="1" fontAlgn="auto" hangingPunct="1">
              <a:spcAft>
                <a:spcPts val="0"/>
              </a:spcAft>
              <a:buFont typeface="Arial" charset="0"/>
              <a:buNone/>
              <a:defRPr/>
            </a:pPr>
            <a:r>
              <a:rPr lang="en-US" sz="2800" b="1" dirty="0" smtClean="0"/>
              <a:t>Disadvantages:</a:t>
            </a:r>
            <a:r>
              <a:rPr lang="en-US" sz="2800" dirty="0" smtClean="0"/>
              <a:t> 	</a:t>
            </a:r>
          </a:p>
          <a:p>
            <a:pPr eaLnBrk="1" fontAlgn="auto" hangingPunct="1">
              <a:spcAft>
                <a:spcPts val="0"/>
              </a:spcAft>
              <a:buFont typeface="Wingdings" pitchFamily="2" charset="2"/>
              <a:buChar char="Ø"/>
              <a:defRPr/>
            </a:pPr>
            <a:r>
              <a:rPr lang="en-US" sz="2800" dirty="0" smtClean="0"/>
              <a:t>sampling biases, </a:t>
            </a:r>
          </a:p>
          <a:p>
            <a:pPr eaLnBrk="1" fontAlgn="auto" hangingPunct="1">
              <a:spcAft>
                <a:spcPts val="0"/>
              </a:spcAft>
              <a:buFont typeface="Wingdings" pitchFamily="2" charset="2"/>
              <a:buChar char="Ø"/>
              <a:defRPr/>
            </a:pPr>
            <a:r>
              <a:rPr lang="en-US" sz="2800" dirty="0" smtClean="0"/>
              <a:t>the possibility of unrepresentative samples.</a:t>
            </a:r>
          </a:p>
          <a:p>
            <a:pPr eaLnBrk="1" fontAlgn="auto" hangingPunct="1">
              <a:spcAft>
                <a:spcPts val="0"/>
              </a:spcAft>
              <a:buFont typeface="Wingdings" pitchFamily="2" charset="2"/>
              <a:buChar char="Ø"/>
              <a:defRPr/>
            </a:pPr>
            <a:r>
              <a:rPr lang="en-US" sz="2800" dirty="0" smtClean="0"/>
              <a:t>lack of generalizations of the study findings.</a:t>
            </a:r>
          </a:p>
          <a:p>
            <a:pPr eaLnBrk="1" hangingPunct="1">
              <a:defRPr/>
            </a:pPr>
            <a:endParaRPr lang="en-US" sz="28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APPLIED RESEARCH</a:t>
            </a:r>
          </a:p>
          <a:p>
            <a:r>
              <a:rPr lang="en-US" dirty="0" smtClean="0"/>
              <a:t>Researcher scientifically collects data to be used in clinical, administrative/ instructional area to find solution to the problem.</a:t>
            </a:r>
          </a:p>
          <a:p>
            <a:r>
              <a:rPr lang="en-US" dirty="0" smtClean="0"/>
              <a:t>Evaluates practices &amp; identifies the needs for clients.</a:t>
            </a:r>
          </a:p>
          <a:p>
            <a:r>
              <a:rPr lang="en-US" dirty="0" smtClean="0"/>
              <a:t>Tries to say how things can be changed.</a:t>
            </a:r>
            <a:endParaRPr lang="en-US" dirty="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a:xfrm>
            <a:off x="0" y="0"/>
            <a:ext cx="9144000" cy="6705600"/>
          </a:xfrm>
        </p:spPr>
        <p:txBody>
          <a:bodyPr rtlCol="0">
            <a:noAutofit/>
          </a:bodyPr>
          <a:lstStyle/>
          <a:p>
            <a:pPr eaLnBrk="1" fontAlgn="auto" hangingPunct="1">
              <a:spcAft>
                <a:spcPts val="0"/>
              </a:spcAft>
              <a:buFont typeface="Arial" charset="0"/>
              <a:buNone/>
              <a:defRPr/>
            </a:pPr>
            <a:r>
              <a:rPr lang="en-US" sz="2800" b="1" dirty="0" smtClean="0"/>
              <a:t>2. Quota Sampling</a:t>
            </a:r>
            <a:r>
              <a:rPr lang="en-US" sz="2800" dirty="0" smtClean="0"/>
              <a:t>: The population is divided into relevant strata </a:t>
            </a:r>
            <a:r>
              <a:rPr lang="en-US" sz="2800" dirty="0" err="1" smtClean="0"/>
              <a:t>e.g</a:t>
            </a:r>
            <a:r>
              <a:rPr lang="en-US" sz="2800" dirty="0" smtClean="0"/>
              <a:t> age, gender/ geographical region. The total sample is allocated among the strata in direct proportion to their estimated or actual size in the population. Then resort to haphazard/ accidental sampling because no effort is made to contact people who are difficult to reach in the quota. </a:t>
            </a:r>
          </a:p>
          <a:p>
            <a:pPr eaLnBrk="1" fontAlgn="auto" hangingPunct="1">
              <a:spcAft>
                <a:spcPts val="0"/>
              </a:spcAft>
              <a:buFont typeface="Arial" charset="0"/>
              <a:buNone/>
              <a:defRPr/>
            </a:pPr>
            <a:r>
              <a:rPr lang="en-US" sz="2800" b="1" dirty="0" smtClean="0"/>
              <a:t>3. Convenience or Accidental/Availability Sampling</a:t>
            </a:r>
            <a:endParaRPr lang="en-US" sz="2800" dirty="0" smtClean="0"/>
          </a:p>
          <a:p>
            <a:pPr eaLnBrk="1" fontAlgn="auto" hangingPunct="1">
              <a:spcAft>
                <a:spcPts val="0"/>
              </a:spcAft>
              <a:buFont typeface="Arial" pitchFamily="34" charset="0"/>
              <a:buChar char="•"/>
              <a:defRPr/>
            </a:pPr>
            <a:r>
              <a:rPr lang="en-US" sz="2800" dirty="0" smtClean="0"/>
              <a:t>The researcher is unable to control bias at all. The study units that happen to be available at the time of data collection are selected and used as a sample. This type of sampling allows the utilization of any available target population. </a:t>
            </a:r>
          </a:p>
          <a:p>
            <a:pPr eaLnBrk="1" fontAlgn="auto" hangingPunct="1">
              <a:spcAft>
                <a:spcPts val="0"/>
              </a:spcAft>
              <a:buFont typeface="Arial" charset="0"/>
              <a:buNone/>
              <a:defRPr/>
            </a:pPr>
            <a:endParaRPr lang="en-US" sz="2800" dirty="0" smtClean="0"/>
          </a:p>
          <a:p>
            <a:pPr eaLnBrk="1" fontAlgn="auto" hangingPunct="1">
              <a:spcAft>
                <a:spcPts val="0"/>
              </a:spcAft>
              <a:buFont typeface="Arial" charset="0"/>
              <a:buNone/>
              <a:defRPr/>
            </a:pPr>
            <a:r>
              <a:rPr lang="en-US" sz="2800" dirty="0" smtClean="0"/>
              <a:t/>
            </a:r>
            <a:br>
              <a:rPr lang="en-US" sz="2800" dirty="0" smtClean="0"/>
            </a:br>
            <a:r>
              <a:rPr lang="en-US" sz="2800" b="1" dirty="0" smtClean="0"/>
              <a:t/>
            </a:r>
            <a:br>
              <a:rPr lang="en-US" sz="2800" b="1" dirty="0" smtClean="0"/>
            </a:br>
            <a:endParaRPr lang="en-US" sz="2800" dirty="0" smtClean="0"/>
          </a:p>
          <a:p>
            <a:pPr eaLnBrk="1" fontAlgn="auto" hangingPunct="1">
              <a:spcAft>
                <a:spcPts val="0"/>
              </a:spcAft>
              <a:buFont typeface="Arial" pitchFamily="34" charset="0"/>
              <a:buChar char="•"/>
              <a:defRPr/>
            </a:pPr>
            <a:endParaRPr lang="en-US" sz="2800" dirty="0" smtClean="0"/>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Content Placeholder 2"/>
          <p:cNvSpPr>
            <a:spLocks noGrp="1"/>
          </p:cNvSpPr>
          <p:nvPr>
            <p:ph idx="1"/>
          </p:nvPr>
        </p:nvSpPr>
        <p:spPr>
          <a:xfrm>
            <a:off x="0" y="0"/>
            <a:ext cx="9144000" cy="6858000"/>
          </a:xfrm>
        </p:spPr>
        <p:txBody>
          <a:bodyPr/>
          <a:lstStyle/>
          <a:p>
            <a:pPr eaLnBrk="1" hangingPunct="1">
              <a:buFont typeface="Arial" charset="0"/>
              <a:buNone/>
            </a:pPr>
            <a:r>
              <a:rPr lang="en-US" sz="2800" b="1" dirty="0" smtClean="0"/>
              <a:t>4. Snow Ball Sampling:</a:t>
            </a:r>
            <a:r>
              <a:rPr lang="en-US" sz="2800" dirty="0" smtClean="0"/>
              <a:t> it is a technique for developing a research sample where existing study subjects recruit future subjects from among their acquaintances. Thus, the sample group appears to grow like a rolling snowball. </a:t>
            </a:r>
          </a:p>
          <a:p>
            <a:pPr eaLnBrk="1" hangingPunct="1"/>
            <a:r>
              <a:rPr lang="en-US" sz="2800" dirty="0" smtClean="0"/>
              <a:t>This sampling technique is often used in hidden populations which are difficult for researchers to access. E.g. populations include drug users and commercial sex workers.</a:t>
            </a:r>
            <a:br>
              <a:rPr lang="en-US" sz="2800" dirty="0" smtClean="0"/>
            </a:br>
            <a:endParaRPr lang="en-US" sz="2800" dirty="0" smtClean="0"/>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b="1" dirty="0" smtClean="0">
                <a:solidFill>
                  <a:srgbClr val="7030A0"/>
                </a:solidFill>
              </a:rPr>
              <a:t>Difference btwn probability &amp; non-probability sampling</a:t>
            </a:r>
            <a:endParaRPr lang="en-US" b="1" dirty="0">
              <a:solidFill>
                <a:srgbClr val="7030A0"/>
              </a:solidFill>
            </a:endParaRPr>
          </a:p>
        </p:txBody>
      </p:sp>
      <p:sp>
        <p:nvSpPr>
          <p:cNvPr id="3" name="Content Placeholder 2"/>
          <p:cNvSpPr>
            <a:spLocks noGrp="1"/>
          </p:cNvSpPr>
          <p:nvPr>
            <p:ph idx="1"/>
          </p:nvPr>
        </p:nvSpPr>
        <p:spPr>
          <a:xfrm>
            <a:off x="0" y="1143000"/>
            <a:ext cx="9144000" cy="5715000"/>
          </a:xfrm>
        </p:spPr>
        <p:txBody>
          <a:bodyPr/>
          <a:lstStyle/>
          <a:p>
            <a:r>
              <a:rPr lang="en-US" dirty="0" smtClean="0"/>
              <a:t>Probability sampling involves random selection, non-probability doesn’t involve random selection.</a:t>
            </a:r>
          </a:p>
          <a:p>
            <a:r>
              <a:rPr lang="en-US" dirty="0" smtClean="0"/>
              <a:t>Probability sampling represents the ppln well, non-probability samples may or may not represent the ppln well</a:t>
            </a:r>
          </a:p>
          <a:p>
            <a:pPr>
              <a:buNone/>
            </a:pPr>
            <a:endParaRPr lang="en-US" dirty="0"/>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Content Placeholder 2"/>
          <p:cNvSpPr>
            <a:spLocks noGrp="1"/>
          </p:cNvSpPr>
          <p:nvPr>
            <p:ph idx="1"/>
          </p:nvPr>
        </p:nvSpPr>
        <p:spPr>
          <a:xfrm>
            <a:off x="0" y="0"/>
            <a:ext cx="9144000" cy="6858000"/>
          </a:xfrm>
        </p:spPr>
        <p:txBody>
          <a:bodyPr/>
          <a:lstStyle/>
          <a:p>
            <a:pPr eaLnBrk="1" hangingPunct="1">
              <a:buFont typeface="Arial" charset="0"/>
              <a:buNone/>
            </a:pPr>
            <a:r>
              <a:rPr lang="en-US" sz="2800" b="1" u="sng" dirty="0" smtClean="0"/>
              <a:t>SAMPLE SIZE DETERMINATION USING FISCHER’S STATISTICAL FORMULA</a:t>
            </a:r>
          </a:p>
          <a:p>
            <a:pPr eaLnBrk="1" hangingPunct="1"/>
            <a:r>
              <a:rPr lang="en-US" sz="2800" dirty="0" smtClean="0"/>
              <a:t>In social science research, the following formula can be used to determine the sample size? </a:t>
            </a:r>
            <a:r>
              <a:rPr lang="en-US" sz="2800" b="1" dirty="0" smtClean="0"/>
              <a:t>FISCHER’S  statistical formula (</a:t>
            </a:r>
            <a:r>
              <a:rPr lang="en-US" sz="2800" b="1" dirty="0" err="1" smtClean="0"/>
              <a:t>Mugenda</a:t>
            </a:r>
            <a:r>
              <a:rPr lang="en-US" sz="2800" b="1" dirty="0" smtClean="0"/>
              <a:t> A. &amp; </a:t>
            </a:r>
            <a:r>
              <a:rPr lang="en-US" sz="2800" b="1" dirty="0" err="1" smtClean="0"/>
              <a:t>Mugenda</a:t>
            </a:r>
            <a:r>
              <a:rPr lang="en-US" sz="2800" b="1" dirty="0" smtClean="0"/>
              <a:t> O., 1994)</a:t>
            </a:r>
            <a:endParaRPr lang="en-US" sz="2800" dirty="0" smtClean="0"/>
          </a:p>
          <a:p>
            <a:pPr eaLnBrk="1" hangingPunct="1">
              <a:buFont typeface="Arial" charset="0"/>
              <a:buNone/>
            </a:pPr>
            <a:r>
              <a:rPr lang="en-US" sz="2800" dirty="0" smtClean="0"/>
              <a:t>             </a:t>
            </a:r>
            <a:r>
              <a:rPr lang="en-US" sz="2800" b="1" dirty="0" smtClean="0"/>
              <a:t>Z</a:t>
            </a:r>
            <a:r>
              <a:rPr lang="en-US" sz="2800" b="1" baseline="30000" dirty="0" smtClean="0"/>
              <a:t>2</a:t>
            </a:r>
            <a:r>
              <a:rPr lang="en-US" sz="2800" b="1" dirty="0" smtClean="0"/>
              <a:t> pq</a:t>
            </a:r>
          </a:p>
          <a:p>
            <a:pPr eaLnBrk="1" hangingPunct="1">
              <a:buFont typeface="Arial" charset="0"/>
              <a:buNone/>
            </a:pPr>
            <a:r>
              <a:rPr lang="en-US" sz="2800" dirty="0" smtClean="0"/>
              <a:t>    </a:t>
            </a:r>
            <a:r>
              <a:rPr lang="en-US" sz="2800" b="1" dirty="0" smtClean="0"/>
              <a:t>n </a:t>
            </a:r>
            <a:r>
              <a:rPr lang="en-US" sz="2800" dirty="0" smtClean="0"/>
              <a:t>=</a:t>
            </a:r>
            <a:r>
              <a:rPr lang="en-US" sz="2800" b="1" dirty="0" smtClean="0"/>
              <a:t>	</a:t>
            </a:r>
          </a:p>
          <a:p>
            <a:pPr eaLnBrk="1" hangingPunct="1">
              <a:buFont typeface="Arial" charset="0"/>
              <a:buNone/>
            </a:pPr>
            <a:r>
              <a:rPr lang="en-US" sz="2800" dirty="0" smtClean="0"/>
              <a:t>                 </a:t>
            </a:r>
            <a:r>
              <a:rPr lang="en-US" sz="2800" b="1" dirty="0" smtClean="0"/>
              <a:t>d</a:t>
            </a:r>
            <a:r>
              <a:rPr lang="en-US" sz="2800" b="1" baseline="30000" dirty="0" smtClean="0"/>
              <a:t>2</a:t>
            </a:r>
            <a:endParaRPr lang="en-US" sz="2800" b="1" dirty="0" smtClean="0"/>
          </a:p>
          <a:p>
            <a:pPr eaLnBrk="1" hangingPunct="1">
              <a:buFont typeface="Arial" charset="0"/>
              <a:buNone/>
            </a:pPr>
            <a:r>
              <a:rPr lang="en-US" sz="2800" dirty="0" smtClean="0"/>
              <a:t>Where:</a:t>
            </a:r>
          </a:p>
          <a:p>
            <a:pPr eaLnBrk="1" hangingPunct="1">
              <a:buFont typeface="Arial" charset="0"/>
              <a:buNone/>
            </a:pPr>
            <a:r>
              <a:rPr lang="en-US" sz="2800" b="1" dirty="0" smtClean="0"/>
              <a:t>n</a:t>
            </a:r>
            <a:r>
              <a:rPr lang="en-US" sz="2800" dirty="0" smtClean="0"/>
              <a:t> = the desired sample size (if the target population is greater than 10,000)</a:t>
            </a:r>
          </a:p>
          <a:p>
            <a:pPr eaLnBrk="1" hangingPunct="1">
              <a:buFont typeface="Arial" charset="0"/>
              <a:buNone/>
            </a:pPr>
            <a:r>
              <a:rPr lang="en-US" sz="2800" b="1" dirty="0" smtClean="0"/>
              <a:t>z</a:t>
            </a:r>
            <a:r>
              <a:rPr lang="en-US" sz="2800" dirty="0" smtClean="0"/>
              <a:t> = the standard normal deviate at the required confidence level, usually set at 1.96 which corresponds to the 95% confidence level </a:t>
            </a:r>
          </a:p>
          <a:p>
            <a:pPr eaLnBrk="1" hangingPunct="1">
              <a:buFont typeface="Arial" charset="0"/>
              <a:buNone/>
            </a:pPr>
            <a:r>
              <a:rPr lang="en-US" sz="2800" dirty="0" smtClean="0"/>
              <a:t>	</a:t>
            </a:r>
            <a:endParaRPr lang="en-US" dirty="0" smtClean="0"/>
          </a:p>
          <a:p>
            <a:pPr eaLnBrk="1" hangingPunct="1"/>
            <a:endParaRPr lang="en-US" dirty="0" smtClean="0"/>
          </a:p>
        </p:txBody>
      </p:sp>
      <p:cxnSp>
        <p:nvCxnSpPr>
          <p:cNvPr id="5" name="Straight Connector 4"/>
          <p:cNvCxnSpPr/>
          <p:nvPr/>
        </p:nvCxnSpPr>
        <p:spPr>
          <a:xfrm>
            <a:off x="990600" y="2895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0" y="0"/>
            <a:ext cx="9144000" cy="6553200"/>
          </a:xfrm>
        </p:spPr>
        <p:txBody>
          <a:bodyPr/>
          <a:lstStyle/>
          <a:p>
            <a:pPr eaLnBrk="1" hangingPunct="1">
              <a:buFont typeface="Arial" charset="0"/>
              <a:buNone/>
            </a:pPr>
            <a:r>
              <a:rPr lang="en-US" b="1" dirty="0" smtClean="0"/>
              <a:t>p</a:t>
            </a:r>
            <a:r>
              <a:rPr lang="en-US" dirty="0" smtClean="0"/>
              <a:t> = the proportion in the target population estimated to have characteristics being  measured.</a:t>
            </a:r>
          </a:p>
          <a:p>
            <a:pPr eaLnBrk="1" hangingPunct="1">
              <a:buFont typeface="Arial" charset="0"/>
              <a:buNone/>
            </a:pPr>
            <a:r>
              <a:rPr lang="en-US" b="1" dirty="0" smtClean="0"/>
              <a:t>q</a:t>
            </a:r>
            <a:r>
              <a:rPr lang="en-US" dirty="0" smtClean="0"/>
              <a:t> = the proportion in the target population estimated not to have characteristics being  measured=1-p</a:t>
            </a:r>
          </a:p>
          <a:p>
            <a:pPr eaLnBrk="1" hangingPunct="1">
              <a:buFont typeface="Arial" charset="0"/>
              <a:buNone/>
            </a:pPr>
            <a:r>
              <a:rPr lang="en-US" b="1" dirty="0" smtClean="0"/>
              <a:t>d</a:t>
            </a:r>
            <a:r>
              <a:rPr lang="en-US" dirty="0" smtClean="0"/>
              <a:t> = the level of statistical significance/ degree of accuracy desired, usually set at the 0.05 level</a:t>
            </a:r>
          </a:p>
          <a:p>
            <a:pPr eaLnBrk="1" hangingPunct="1"/>
            <a:endParaRPr lang="en-US" dirty="0" smtClean="0"/>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120835" name="Content Placeholder 2"/>
          <p:cNvSpPr>
            <a:spLocks noGrp="1"/>
          </p:cNvSpPr>
          <p:nvPr>
            <p:ph idx="1"/>
          </p:nvPr>
        </p:nvSpPr>
        <p:spPr>
          <a:xfrm>
            <a:off x="152400" y="0"/>
            <a:ext cx="8839200" cy="6705600"/>
          </a:xfrm>
        </p:spPr>
        <p:txBody>
          <a:bodyPr/>
          <a:lstStyle/>
          <a:p>
            <a:pPr eaLnBrk="1" hangingPunct="1"/>
            <a:r>
              <a:rPr lang="en-US" dirty="0" smtClean="0"/>
              <a:t>If there is no estimate available of the proportion in the target population assumed to have the characteristics of interest, 50% should be used as recommended by Fischer’s </a:t>
            </a:r>
            <a:r>
              <a:rPr lang="en-US" i="1" dirty="0" smtClean="0"/>
              <a:t>et al.</a:t>
            </a:r>
            <a:endParaRPr lang="en-US" dirty="0" smtClean="0"/>
          </a:p>
          <a:p>
            <a:pPr eaLnBrk="1" hangingPunct="1"/>
            <a:r>
              <a:rPr lang="en-US" dirty="0" smtClean="0"/>
              <a:t>For example, if the proportion of a target population with a certain characteristic is 0.50, the Z statistic is 1.96, and we desire accuracy at the 0.05 level, then the sample size is </a:t>
            </a:r>
          </a:p>
          <a:p>
            <a:pPr eaLnBrk="1" hangingPunct="1"/>
            <a:endParaRPr lang="en-US" sz="2800" dirty="0" smtClean="0"/>
          </a:p>
          <a:p>
            <a:pPr eaLnBrk="1" hangingPunct="1"/>
            <a:endParaRPr lang="en-US" sz="2800" dirty="0" smtClean="0"/>
          </a:p>
          <a:p>
            <a:pPr eaLnBrk="1" hangingPunct="1">
              <a:buFont typeface="Arial" charset="0"/>
              <a:buNone/>
            </a:pPr>
            <a:r>
              <a:rPr lang="en-US" sz="2800" dirty="0" smtClean="0"/>
              <a:t>		 (1.96)</a:t>
            </a:r>
            <a:r>
              <a:rPr lang="en-US" sz="2800" baseline="30000" dirty="0" smtClean="0"/>
              <a:t>2</a:t>
            </a:r>
            <a:r>
              <a:rPr lang="en-US" sz="2800" dirty="0" smtClean="0"/>
              <a:t> (0.50) (0.50)	</a:t>
            </a:r>
            <a:r>
              <a:rPr lang="en-US" sz="2800" baseline="-25000" dirty="0" smtClean="0"/>
              <a:t>=  </a:t>
            </a:r>
            <a:r>
              <a:rPr lang="en-US" sz="2800" dirty="0" smtClean="0"/>
              <a:t>384.16</a:t>
            </a:r>
          </a:p>
          <a:p>
            <a:pPr eaLnBrk="1" hangingPunct="1">
              <a:buFont typeface="Arial" charset="0"/>
              <a:buNone/>
            </a:pPr>
            <a:r>
              <a:rPr lang="en-US" sz="2800" dirty="0" smtClean="0"/>
              <a:t>	n=	        (0.05)</a:t>
            </a:r>
            <a:r>
              <a:rPr lang="en-US" sz="2800" baseline="30000" dirty="0" smtClean="0"/>
              <a:t>2</a:t>
            </a:r>
            <a:endParaRPr lang="en-US" sz="2800" dirty="0" smtClean="0"/>
          </a:p>
          <a:p>
            <a:pPr eaLnBrk="1" hangingPunct="1"/>
            <a:endParaRPr lang="en-US" dirty="0" smtClean="0"/>
          </a:p>
        </p:txBody>
      </p:sp>
      <p:cxnSp>
        <p:nvCxnSpPr>
          <p:cNvPr id="5" name="Straight Connector 4"/>
          <p:cNvCxnSpPr/>
          <p:nvPr/>
        </p:nvCxnSpPr>
        <p:spPr>
          <a:xfrm>
            <a:off x="1219200" y="57150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121859" name="Content Placeholder 2"/>
          <p:cNvSpPr>
            <a:spLocks noGrp="1"/>
          </p:cNvSpPr>
          <p:nvPr>
            <p:ph idx="1"/>
          </p:nvPr>
        </p:nvSpPr>
        <p:spPr>
          <a:xfrm>
            <a:off x="0" y="0"/>
            <a:ext cx="8991600" cy="6705600"/>
          </a:xfrm>
        </p:spPr>
        <p:txBody>
          <a:bodyPr/>
          <a:lstStyle/>
          <a:p>
            <a:pPr eaLnBrk="1" hangingPunct="1"/>
            <a:r>
              <a:rPr lang="en-US" dirty="0" smtClean="0"/>
              <a:t>If the target population is less than 10,000, the required sample size will be smaller. In such cases, calculate a final sample estimate (n</a:t>
            </a:r>
            <a:r>
              <a:rPr lang="en-US" i="1" baseline="-25000" dirty="0" smtClean="0"/>
              <a:t>f</a:t>
            </a:r>
            <a:r>
              <a:rPr lang="en-US" dirty="0" smtClean="0"/>
              <a:t>) using the following formula:</a:t>
            </a:r>
          </a:p>
          <a:p>
            <a:pPr eaLnBrk="1" hangingPunct="1">
              <a:buFont typeface="Arial" charset="0"/>
              <a:buNone/>
            </a:pPr>
            <a:r>
              <a:rPr lang="en-US" dirty="0" smtClean="0"/>
              <a:t>	     	       </a:t>
            </a:r>
            <a:r>
              <a:rPr lang="en-US" b="1" dirty="0" smtClean="0"/>
              <a:t>n</a:t>
            </a:r>
          </a:p>
          <a:p>
            <a:pPr eaLnBrk="1" hangingPunct="1">
              <a:buFont typeface="Arial" charset="0"/>
              <a:buNone/>
            </a:pPr>
            <a:r>
              <a:rPr lang="en-US" dirty="0" smtClean="0"/>
              <a:t>	</a:t>
            </a:r>
            <a:r>
              <a:rPr lang="en-US" b="1" dirty="0" smtClean="0"/>
              <a:t>n</a:t>
            </a:r>
            <a:r>
              <a:rPr lang="en-US" b="1" baseline="-25000" dirty="0" smtClean="0"/>
              <a:t>f</a:t>
            </a:r>
            <a:r>
              <a:rPr lang="en-US" dirty="0" smtClean="0"/>
              <a:t> =  </a:t>
            </a:r>
            <a:r>
              <a:rPr lang="en-US" b="1" dirty="0" smtClean="0"/>
              <a:t>{1+ (n/N)}</a:t>
            </a:r>
          </a:p>
          <a:p>
            <a:pPr eaLnBrk="1" hangingPunct="1">
              <a:buFont typeface="Arial" charset="0"/>
              <a:buNone/>
            </a:pPr>
            <a:r>
              <a:rPr lang="en-US" dirty="0" smtClean="0"/>
              <a:t>Where: </a:t>
            </a:r>
          </a:p>
          <a:p>
            <a:pPr eaLnBrk="1" hangingPunct="1">
              <a:buFont typeface="Arial" charset="0"/>
              <a:buNone/>
            </a:pPr>
            <a:r>
              <a:rPr lang="en-US" dirty="0" smtClean="0"/>
              <a:t>	nf = the desired sample size (when the population is less than 10,000)</a:t>
            </a:r>
          </a:p>
          <a:p>
            <a:pPr eaLnBrk="1" hangingPunct="1">
              <a:buFont typeface="Arial" charset="0"/>
              <a:buNone/>
            </a:pPr>
            <a:r>
              <a:rPr lang="en-US" dirty="0" smtClean="0"/>
              <a:t>	n   = the desired sample size (when the population is more than 10,000).</a:t>
            </a:r>
          </a:p>
          <a:p>
            <a:pPr eaLnBrk="1" hangingPunct="1">
              <a:buFont typeface="Arial" charset="0"/>
              <a:buNone/>
            </a:pPr>
            <a:r>
              <a:rPr lang="en-US" dirty="0" smtClean="0"/>
              <a:t>	N = the estimate of the population size</a:t>
            </a:r>
          </a:p>
          <a:p>
            <a:pPr eaLnBrk="1" hangingPunct="1"/>
            <a:endParaRPr lang="en-US" dirty="0" smtClean="0"/>
          </a:p>
        </p:txBody>
      </p:sp>
      <p:cxnSp>
        <p:nvCxnSpPr>
          <p:cNvPr id="5" name="Straight Connector 4"/>
          <p:cNvCxnSpPr/>
          <p:nvPr/>
        </p:nvCxnSpPr>
        <p:spPr>
          <a:xfrm>
            <a:off x="1295400" y="2590800"/>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2"/>
          <p:cNvSpPr>
            <a:spLocks noGrp="1"/>
          </p:cNvSpPr>
          <p:nvPr>
            <p:ph idx="1"/>
          </p:nvPr>
        </p:nvSpPr>
        <p:spPr>
          <a:xfrm>
            <a:off x="0" y="152400"/>
            <a:ext cx="9144000" cy="6705600"/>
          </a:xfrm>
        </p:spPr>
        <p:txBody>
          <a:bodyPr/>
          <a:lstStyle/>
          <a:p>
            <a:pPr eaLnBrk="1" hangingPunct="1"/>
            <a:r>
              <a:rPr lang="en-US" dirty="0" smtClean="0"/>
              <a:t>For example: if n = 384 and now our N is 1000, what is our nƒ? </a:t>
            </a:r>
          </a:p>
          <a:p>
            <a:pPr eaLnBrk="1" hangingPunct="1">
              <a:buFont typeface="Arial" charset="0"/>
              <a:buNone/>
            </a:pPr>
            <a:r>
              <a:rPr lang="en-US" dirty="0" smtClean="0"/>
              <a:t>384/(1+384/1000)</a:t>
            </a:r>
          </a:p>
          <a:p>
            <a:pPr eaLnBrk="1" hangingPunct="1">
              <a:buFont typeface="Arial" charset="0"/>
              <a:buNone/>
            </a:pPr>
            <a:r>
              <a:rPr lang="en-US" dirty="0" smtClean="0"/>
              <a:t>= 384/1.384= 277 respondents</a:t>
            </a:r>
          </a:p>
          <a:p>
            <a:pPr eaLnBrk="1" hangingPunct="1">
              <a:buFont typeface="Arial" charset="0"/>
              <a:buNone/>
            </a:pPr>
            <a:r>
              <a:rPr lang="en-US" b="1" u="sng" dirty="0" smtClean="0"/>
              <a:t>Commonly used confidence coefficients &amp; their z values</a:t>
            </a:r>
          </a:p>
          <a:p>
            <a:pPr eaLnBrk="1" hangingPunct="1">
              <a:buFont typeface="Arial" charset="0"/>
              <a:buNone/>
            </a:pPr>
            <a:r>
              <a:rPr lang="en-US" b="1" dirty="0" smtClean="0"/>
              <a:t>			</a:t>
            </a:r>
            <a:r>
              <a:rPr lang="el-GR" b="1" dirty="0" smtClean="0"/>
              <a:t>Ρ</a:t>
            </a:r>
            <a:r>
              <a:rPr lang="en-US" b="1" dirty="0" smtClean="0"/>
              <a:t>			Z</a:t>
            </a:r>
          </a:p>
          <a:p>
            <a:pPr eaLnBrk="1" hangingPunct="1">
              <a:buFont typeface="Arial" charset="0"/>
              <a:buNone/>
            </a:pPr>
            <a:r>
              <a:rPr lang="en-US" dirty="0" smtClean="0"/>
              <a:t>			0.90				1.64</a:t>
            </a:r>
          </a:p>
          <a:p>
            <a:pPr eaLnBrk="1" hangingPunct="1">
              <a:buFont typeface="Arial" charset="0"/>
              <a:buNone/>
            </a:pPr>
            <a:r>
              <a:rPr lang="en-US" dirty="0" smtClean="0"/>
              <a:t>			0.95				1.96</a:t>
            </a:r>
          </a:p>
          <a:p>
            <a:pPr eaLnBrk="1" hangingPunct="1">
              <a:buFont typeface="Arial" charset="0"/>
              <a:buNone/>
            </a:pPr>
            <a:r>
              <a:rPr lang="en-US" dirty="0" smtClean="0"/>
              <a:t>			0.96				2.00</a:t>
            </a:r>
          </a:p>
          <a:p>
            <a:pPr eaLnBrk="1" hangingPunct="1">
              <a:buFont typeface="Arial" charset="0"/>
              <a:buNone/>
            </a:pPr>
            <a:r>
              <a:rPr lang="en-US" dirty="0" smtClean="0"/>
              <a:t>			0.98				2.33</a:t>
            </a:r>
          </a:p>
          <a:p>
            <a:pPr eaLnBrk="1" hangingPunct="1">
              <a:buFont typeface="Arial" charset="0"/>
              <a:buNone/>
            </a:pPr>
            <a:r>
              <a:rPr lang="en-US" dirty="0" smtClean="0"/>
              <a:t>			0.99				2.58</a:t>
            </a:r>
          </a:p>
          <a:p>
            <a:pPr eaLnBrk="1" hangingPunct="1">
              <a:buFont typeface="Arial" charset="0"/>
              <a:buNone/>
            </a:pPr>
            <a:endParaRPr lang="en-US" b="1" u="sng" dirty="0" smtClean="0"/>
          </a:p>
        </p:txBody>
      </p:sp>
      <p:graphicFrame>
        <p:nvGraphicFramePr>
          <p:cNvPr id="5" name="Table 4"/>
          <p:cNvGraphicFramePr>
            <a:graphicFrameLocks noGrp="1"/>
          </p:cNvGraphicFramePr>
          <p:nvPr/>
        </p:nvGraphicFramePr>
        <p:xfrm>
          <a:off x="1447800" y="3429000"/>
          <a:ext cx="5791200" cy="3429000"/>
        </p:xfrm>
        <a:graphic>
          <a:graphicData uri="http://schemas.openxmlformats.org/drawingml/2006/table">
            <a:tbl>
              <a:tblPr/>
              <a:tblGrid>
                <a:gridCol w="2314445"/>
                <a:gridCol w="3476755"/>
              </a:tblGrid>
              <a:tr h="3429000">
                <a:tc>
                  <a:txBody>
                    <a:bodyPr/>
                    <a:lstStyle/>
                    <a:p>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Content Placeholder 2"/>
          <p:cNvSpPr>
            <a:spLocks noGrp="1"/>
          </p:cNvSpPr>
          <p:nvPr>
            <p:ph idx="1"/>
          </p:nvPr>
        </p:nvSpPr>
        <p:spPr>
          <a:xfrm>
            <a:off x="152400" y="152400"/>
            <a:ext cx="8839200" cy="6553200"/>
          </a:xfrm>
        </p:spPr>
        <p:txBody>
          <a:bodyPr rtlCol="0">
            <a:normAutofit/>
          </a:bodyPr>
          <a:lstStyle/>
          <a:p>
            <a:pPr eaLnBrk="1" fontAlgn="auto" hangingPunct="1">
              <a:spcAft>
                <a:spcPts val="0"/>
              </a:spcAft>
              <a:buFont typeface="Arial" charset="0"/>
              <a:buNone/>
              <a:defRPr/>
            </a:pPr>
            <a:r>
              <a:rPr lang="en-US" b="1" i="1" u="sng" dirty="0" smtClean="0"/>
              <a:t>RESEARCH INSTRUMENTS</a:t>
            </a:r>
            <a:endParaRPr lang="en-US" sz="2800" dirty="0" smtClean="0"/>
          </a:p>
          <a:p>
            <a:pPr eaLnBrk="1" fontAlgn="auto" hangingPunct="1">
              <a:spcAft>
                <a:spcPts val="0"/>
              </a:spcAft>
              <a:buNone/>
              <a:defRPr/>
            </a:pPr>
            <a:r>
              <a:rPr lang="en-US" sz="2800" b="1" dirty="0" smtClean="0"/>
              <a:t>1.INTERVIEWS</a:t>
            </a:r>
          </a:p>
          <a:p>
            <a:pPr eaLnBrk="1" fontAlgn="auto" hangingPunct="1">
              <a:spcAft>
                <a:spcPts val="0"/>
              </a:spcAft>
              <a:buFont typeface="Arial" pitchFamily="34" charset="0"/>
              <a:buChar char="•"/>
              <a:defRPr/>
            </a:pPr>
            <a:r>
              <a:rPr lang="en-US" sz="2800" dirty="0" smtClean="0"/>
              <a:t>Are questions asked orally.</a:t>
            </a:r>
          </a:p>
          <a:p>
            <a:pPr marL="514350" indent="-514350" eaLnBrk="1" fontAlgn="auto" hangingPunct="1">
              <a:spcAft>
                <a:spcPts val="0"/>
              </a:spcAft>
              <a:buFont typeface="Arial" charset="0"/>
              <a:buAutoNum type="alphaLcPeriod"/>
              <a:defRPr/>
            </a:pPr>
            <a:r>
              <a:rPr lang="en-US" b="1" dirty="0" smtClean="0"/>
              <a:t>Structured Interviews.</a:t>
            </a:r>
          </a:p>
          <a:p>
            <a:pPr marL="514350" indent="-514350" eaLnBrk="1" fontAlgn="auto" hangingPunct="1">
              <a:spcAft>
                <a:spcPts val="0"/>
              </a:spcAft>
              <a:buNone/>
              <a:defRPr/>
            </a:pPr>
            <a:r>
              <a:rPr lang="en-US" b="1" dirty="0" smtClean="0"/>
              <a:t>In</a:t>
            </a:r>
            <a:r>
              <a:rPr lang="en-US" dirty="0" smtClean="0"/>
              <a:t>volves subjecting every informant in a sample to the same </a:t>
            </a:r>
            <a:r>
              <a:rPr lang="en-US" dirty="0" err="1" smtClean="0"/>
              <a:t>stimuli,e.g</a:t>
            </a:r>
            <a:r>
              <a:rPr lang="en-US" dirty="0" smtClean="0"/>
              <a:t>. asking each informant similar questions.</a:t>
            </a:r>
            <a:endParaRPr lang="en-US" sz="2800" dirty="0" smtClean="0"/>
          </a:p>
          <a:p>
            <a:pPr eaLnBrk="1" fontAlgn="auto" hangingPunct="1">
              <a:spcAft>
                <a:spcPts val="0"/>
              </a:spcAft>
              <a:buFont typeface="Arial" charset="0"/>
              <a:buNone/>
              <a:defRPr/>
            </a:pPr>
            <a:r>
              <a:rPr lang="en-US" sz="2800" b="1" i="1" dirty="0" smtClean="0"/>
              <a:t>Advantages</a:t>
            </a:r>
          </a:p>
          <a:p>
            <a:pPr eaLnBrk="1" fontAlgn="auto" hangingPunct="1">
              <a:spcAft>
                <a:spcPts val="0"/>
              </a:spcAft>
              <a:buFont typeface="Arial" charset="0"/>
              <a:buNone/>
              <a:defRPr/>
            </a:pPr>
            <a:r>
              <a:rPr lang="en-US" sz="2800" dirty="0" smtClean="0"/>
              <a:t>1. It is time saving. Respondents answer what has been asked.</a:t>
            </a:r>
          </a:p>
          <a:p>
            <a:pPr eaLnBrk="1" fontAlgn="auto" hangingPunct="1">
              <a:spcAft>
                <a:spcPts val="0"/>
              </a:spcAft>
              <a:buFont typeface="Arial" pitchFamily="34" charset="0"/>
              <a:buChar char="•"/>
              <a:defRPr/>
            </a:pPr>
            <a:endParaRPr lang="en-US" sz="2800" dirty="0" smtClean="0"/>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324600"/>
          </a:xfrm>
        </p:spPr>
        <p:txBody>
          <a:bodyPr rtlCol="0">
            <a:normAutofit/>
          </a:bodyPr>
          <a:lstStyle/>
          <a:p>
            <a:pPr marL="514350" indent="-514350" eaLnBrk="1" fontAlgn="auto" hangingPunct="1">
              <a:spcAft>
                <a:spcPts val="0"/>
              </a:spcAft>
              <a:buFont typeface="Arial" charset="0"/>
              <a:buNone/>
              <a:defRPr/>
            </a:pPr>
            <a:r>
              <a:rPr lang="en-US" sz="2800" dirty="0" smtClean="0"/>
              <a:t>2. Good for </a:t>
            </a:r>
            <a:r>
              <a:rPr lang="en-US" sz="2800" u="sng" dirty="0" smtClean="0"/>
              <a:t>measuring attitudes </a:t>
            </a:r>
            <a:r>
              <a:rPr lang="en-US" sz="2800" dirty="0" smtClean="0"/>
              <a:t>and most other content of interest. </a:t>
            </a:r>
          </a:p>
          <a:p>
            <a:pPr marL="514350" indent="-514350" eaLnBrk="1" fontAlgn="auto" hangingPunct="1">
              <a:spcAft>
                <a:spcPts val="0"/>
              </a:spcAft>
              <a:buFont typeface="Arial" charset="0"/>
              <a:buNone/>
              <a:defRPr/>
            </a:pPr>
            <a:r>
              <a:rPr lang="en-US" sz="2800" dirty="0" smtClean="0"/>
              <a:t>3. Allows probing and posing of follow-up questions by the interviewer. </a:t>
            </a:r>
          </a:p>
          <a:p>
            <a:pPr marL="514350" indent="-514350" eaLnBrk="1" fontAlgn="auto" hangingPunct="1">
              <a:spcAft>
                <a:spcPts val="0"/>
              </a:spcAft>
              <a:buFont typeface="Arial" charset="0"/>
              <a:buNone/>
              <a:defRPr/>
            </a:pPr>
            <a:r>
              <a:rPr lang="en-US" sz="2800" dirty="0" smtClean="0"/>
              <a:t>4. Can provide in-depth information. </a:t>
            </a:r>
          </a:p>
          <a:p>
            <a:pPr marL="514350" indent="-514350" eaLnBrk="1" fontAlgn="auto" hangingPunct="1">
              <a:spcAft>
                <a:spcPts val="0"/>
              </a:spcAft>
              <a:buFont typeface="Arial" charset="0"/>
              <a:buNone/>
              <a:defRPr/>
            </a:pPr>
            <a:r>
              <a:rPr lang="en-US" sz="2800" dirty="0" smtClean="0"/>
              <a:t>5. Can provide information about participants’ internal meanings and ways of thinking. </a:t>
            </a:r>
          </a:p>
          <a:p>
            <a:pPr marL="514350" indent="-514350" eaLnBrk="1" fontAlgn="auto" hangingPunct="1">
              <a:spcAft>
                <a:spcPts val="0"/>
              </a:spcAft>
              <a:buFont typeface="Arial" charset="0"/>
              <a:buNone/>
              <a:defRPr/>
            </a:pPr>
            <a:r>
              <a:rPr lang="en-US" sz="2800" dirty="0" smtClean="0"/>
              <a:t>6. Closed-ended interviews provide exact information needed by researcher. </a:t>
            </a:r>
          </a:p>
          <a:p>
            <a:pPr eaLnBrk="1" fontAlgn="auto" hangingPunct="1">
              <a:spcAft>
                <a:spcPts val="0"/>
              </a:spcAft>
              <a:buFont typeface="Arial" charset="0"/>
              <a:buNone/>
              <a:defRPr/>
            </a:pPr>
            <a:endParaRPr lang="en-US" sz="2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ACTION RESEARCH.</a:t>
            </a:r>
          </a:p>
          <a:p>
            <a:r>
              <a:rPr lang="en-US" dirty="0" smtClean="0"/>
              <a:t>Is another form of applied research.</a:t>
            </a:r>
          </a:p>
          <a:p>
            <a:r>
              <a:rPr lang="en-US" dirty="0" smtClean="0"/>
              <a:t>Tries to solve an ongoing problem.</a:t>
            </a:r>
          </a:p>
          <a:p>
            <a:r>
              <a:rPr lang="en-US" dirty="0" smtClean="0"/>
              <a:t>Is focused on immediate application, not on the development of theory.</a:t>
            </a:r>
            <a:endParaRPr lang="en-US" dirty="0"/>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400800"/>
          </a:xfrm>
        </p:spPr>
        <p:txBody>
          <a:bodyPr rtlCol="0">
            <a:normAutofit/>
          </a:bodyPr>
          <a:lstStyle/>
          <a:p>
            <a:pPr eaLnBrk="1" fontAlgn="auto" hangingPunct="1">
              <a:spcAft>
                <a:spcPts val="0"/>
              </a:spcAft>
              <a:buFont typeface="Arial" charset="0"/>
              <a:buNone/>
              <a:defRPr/>
            </a:pPr>
            <a:endParaRPr lang="en-US" sz="2800" dirty="0" smtClean="0"/>
          </a:p>
          <a:p>
            <a:pPr eaLnBrk="1" fontAlgn="auto" hangingPunct="1">
              <a:spcAft>
                <a:spcPts val="0"/>
              </a:spcAft>
              <a:buFont typeface="Arial" charset="0"/>
              <a:buNone/>
              <a:defRPr/>
            </a:pPr>
            <a:r>
              <a:rPr lang="en-US" sz="2800" b="1" i="1" u="sng" dirty="0" smtClean="0"/>
              <a:t>Disadvantages</a:t>
            </a:r>
          </a:p>
          <a:p>
            <a:pPr marL="344488" indent="-344488" eaLnBrk="1" fontAlgn="auto" hangingPunct="1">
              <a:spcAft>
                <a:spcPts val="0"/>
              </a:spcAft>
              <a:buFont typeface="Arial" charset="0"/>
              <a:buAutoNum type="arabicPeriod"/>
              <a:defRPr/>
            </a:pPr>
            <a:r>
              <a:rPr lang="en-US" sz="2800" dirty="0" smtClean="0"/>
              <a:t>The instrument demands a much longer time to complete than other instruments, such as questionnaires. </a:t>
            </a:r>
          </a:p>
          <a:p>
            <a:pPr marL="344488" indent="-344488" eaLnBrk="1" fontAlgn="auto" hangingPunct="1">
              <a:spcAft>
                <a:spcPts val="0"/>
              </a:spcAft>
              <a:buFont typeface="Arial" charset="0"/>
              <a:buAutoNum type="arabicPeriod"/>
              <a:defRPr/>
            </a:pPr>
            <a:r>
              <a:rPr lang="en-US" sz="2800" dirty="0" smtClean="0"/>
              <a:t>Due to the presence of the researcher, respondents may withhold certain vital information or even change information to please the researcher- Reactive effects </a:t>
            </a:r>
            <a:endParaRPr lang="en-US" sz="2800" dirty="0"/>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Content Placeholder 2"/>
          <p:cNvSpPr>
            <a:spLocks noGrp="1"/>
          </p:cNvSpPr>
          <p:nvPr>
            <p:ph idx="1"/>
          </p:nvPr>
        </p:nvSpPr>
        <p:spPr>
          <a:xfrm>
            <a:off x="0" y="381000"/>
            <a:ext cx="9144000" cy="6324600"/>
          </a:xfrm>
        </p:spPr>
        <p:txBody>
          <a:bodyPr/>
          <a:lstStyle/>
          <a:p>
            <a:pPr eaLnBrk="1" hangingPunct="1">
              <a:buFont typeface="Arial" charset="0"/>
              <a:buNone/>
            </a:pPr>
            <a:r>
              <a:rPr lang="en-US" dirty="0" smtClean="0"/>
              <a:t>3. In-person interviews usually are expensive and time consuming. </a:t>
            </a:r>
          </a:p>
          <a:p>
            <a:pPr eaLnBrk="1" hangingPunct="1">
              <a:buFont typeface="Arial" charset="0"/>
              <a:buNone/>
            </a:pPr>
            <a:r>
              <a:rPr lang="en-US" dirty="0" smtClean="0"/>
              <a:t>4. Investigator effects may occur (e.g., untrained interviewers may distort data because of personal biases and poor interviewing skills). </a:t>
            </a:r>
          </a:p>
          <a:p>
            <a:pPr eaLnBrk="1" hangingPunct="1">
              <a:buFont typeface="Arial" charset="0"/>
              <a:buNone/>
            </a:pPr>
            <a:r>
              <a:rPr lang="en-US" dirty="0" smtClean="0"/>
              <a:t>5. Interviewees may not recall important information and may lack self-awareness.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SEMI STRUCTURED INTERVIEWS.</a:t>
            </a:r>
          </a:p>
          <a:p>
            <a:r>
              <a:rPr lang="en-US" dirty="0" smtClean="0"/>
              <a:t>Are interviews based on the use of an interview guide. Is  a written list of questions/ topics that need to be covered by the interview. Types include.</a:t>
            </a:r>
          </a:p>
          <a:p>
            <a:r>
              <a:rPr lang="en-US" dirty="0" smtClean="0"/>
              <a:t>A) Focused interviews- intensively investigates a particular topic. To get a complete and detailed understanding of the topic.</a:t>
            </a:r>
            <a:endParaRPr lang="en-US" dirty="0"/>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Case studies- collects comprehensive, systematic &amp; in depth information about a particular case of interest.</a:t>
            </a:r>
          </a:p>
          <a:p>
            <a:r>
              <a:rPr lang="en-US" dirty="0" smtClean="0"/>
              <a:t>ADVANTAGES</a:t>
            </a:r>
          </a:p>
          <a:p>
            <a:r>
              <a:rPr lang="en-US" dirty="0" smtClean="0"/>
              <a:t>Are flexible- consist of open &amp; closed ended questions.</a:t>
            </a:r>
          </a:p>
          <a:p>
            <a:r>
              <a:rPr lang="en-US" dirty="0" smtClean="0"/>
              <a:t>In depth information is gathered.</a:t>
            </a:r>
            <a:endParaRPr lang="en-US" dirty="0"/>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DISADVANTAGES</a:t>
            </a:r>
          </a:p>
          <a:p>
            <a:r>
              <a:rPr lang="en-US" dirty="0" smtClean="0"/>
              <a:t>Can be time consuming</a:t>
            </a:r>
          </a:p>
          <a:p>
            <a:r>
              <a:rPr lang="en-US" dirty="0" smtClean="0"/>
              <a:t>Analysis can be problematic.</a:t>
            </a:r>
          </a:p>
          <a:p>
            <a:r>
              <a:rPr lang="en-US" dirty="0" smtClean="0"/>
              <a:t>UNSTRUCTURED INTERVIEWS.</a:t>
            </a:r>
          </a:p>
          <a:p>
            <a:r>
              <a:rPr lang="en-US" dirty="0" smtClean="0"/>
              <a:t>Researcher has some idea in mind of the topics to be covered and may use some sort of topic list as a reminder.</a:t>
            </a:r>
          </a:p>
          <a:p>
            <a:endParaRPr lang="en-US" dirty="0"/>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is minimal control over the order in which topics are covered &amp; over respondents answers. Neither specific questions are answered nor possible answers pre- defined.</a:t>
            </a:r>
          </a:p>
          <a:p>
            <a:r>
              <a:rPr lang="en-US" dirty="0" smtClean="0"/>
              <a:t>Aim is to get informants to open up.</a:t>
            </a:r>
          </a:p>
          <a:p>
            <a:r>
              <a:rPr lang="en-US" dirty="0" smtClean="0"/>
              <a:t>Researcher stimulates the informant to give more information.</a:t>
            </a:r>
          </a:p>
          <a:p>
            <a:endParaRPr lang="en-US" dirty="0"/>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Useful in studying sensitive topics such as political topics.</a:t>
            </a:r>
          </a:p>
          <a:p>
            <a:r>
              <a:rPr lang="en-US" dirty="0" smtClean="0"/>
              <a:t>Hence you must ask yourself as a researcher.</a:t>
            </a:r>
          </a:p>
          <a:p>
            <a:r>
              <a:rPr lang="en-US" dirty="0" smtClean="0"/>
              <a:t>What do I want to get out of these interview?</a:t>
            </a:r>
          </a:p>
          <a:p>
            <a:r>
              <a:rPr lang="en-US" dirty="0" smtClean="0"/>
              <a:t>With whom am I going to conduct these interviews?</a:t>
            </a:r>
          </a:p>
          <a:p>
            <a:r>
              <a:rPr lang="en-US" dirty="0" smtClean="0"/>
              <a:t>How do I know they will talk to me?</a:t>
            </a:r>
            <a:endParaRPr lang="en-US" dirty="0"/>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ADVANTAGES</a:t>
            </a:r>
          </a:p>
          <a:p>
            <a:r>
              <a:rPr lang="en-US" dirty="0" smtClean="0"/>
              <a:t>They are flexible. There are no pre-defined questions.</a:t>
            </a:r>
          </a:p>
          <a:p>
            <a:r>
              <a:rPr lang="en-US" dirty="0" smtClean="0"/>
              <a:t>Respondent feels as part of the team since no rigidity is displayed.</a:t>
            </a:r>
          </a:p>
          <a:p>
            <a:r>
              <a:rPr lang="en-US" dirty="0" smtClean="0"/>
              <a:t>Useful for studying sensitive topics.eg. Abortion.</a:t>
            </a:r>
            <a:endParaRPr lang="en-US" dirty="0"/>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DISADVANTAGES</a:t>
            </a:r>
          </a:p>
          <a:p>
            <a:r>
              <a:rPr lang="en-US" dirty="0" smtClean="0"/>
              <a:t>They are time consuming since respondent  can dwell on one issue.</a:t>
            </a:r>
          </a:p>
          <a:p>
            <a:r>
              <a:rPr lang="en-US" dirty="0" smtClean="0"/>
              <a:t>Respondent can comment on issues in a haphazard way.</a:t>
            </a:r>
          </a:p>
          <a:p>
            <a:r>
              <a:rPr lang="en-US" dirty="0" smtClean="0"/>
              <a:t>It is difficult to </a:t>
            </a:r>
            <a:r>
              <a:rPr lang="en-US" dirty="0" err="1" smtClean="0"/>
              <a:t>sytematize</a:t>
            </a:r>
            <a:r>
              <a:rPr lang="en-US" dirty="0" smtClean="0"/>
              <a:t> &amp; analyze data.</a:t>
            </a:r>
            <a:endParaRPr lang="en-US" dirty="0"/>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a:bodyPr>
          <a:lstStyle/>
          <a:p>
            <a:pPr eaLnBrk="1" fontAlgn="auto" hangingPunct="1">
              <a:spcAft>
                <a:spcPts val="0"/>
              </a:spcAft>
              <a:buFont typeface="Arial" charset="0"/>
              <a:buNone/>
              <a:defRPr/>
            </a:pPr>
            <a:r>
              <a:rPr lang="en-US" sz="2800" b="1" dirty="0" smtClean="0"/>
              <a:t>2. Focus Group Discussions</a:t>
            </a:r>
            <a:endParaRPr lang="en-US" sz="2800" dirty="0" smtClean="0"/>
          </a:p>
          <a:p>
            <a:pPr eaLnBrk="1" fontAlgn="auto" hangingPunct="1">
              <a:spcAft>
                <a:spcPts val="0"/>
              </a:spcAft>
              <a:buFont typeface="Arial" pitchFamily="34" charset="0"/>
              <a:buChar char="•"/>
              <a:defRPr/>
            </a:pPr>
            <a:r>
              <a:rPr lang="en-US" dirty="0" smtClean="0"/>
              <a:t>They are interviews with groups of 5-15 people who share certain characteristics, which are relevant for the study.</a:t>
            </a:r>
          </a:p>
          <a:p>
            <a:pPr eaLnBrk="1" fontAlgn="auto" hangingPunct="1">
              <a:spcAft>
                <a:spcPts val="0"/>
              </a:spcAft>
              <a:buFont typeface="Arial" pitchFamily="34" charset="0"/>
              <a:buChar char="•"/>
              <a:defRPr/>
            </a:pPr>
            <a:r>
              <a:rPr lang="en-US" dirty="0" smtClean="0"/>
              <a:t>Discussion is carefully planned &amp; designed to obtain information on the participant’s beliefs on a defined area of interest.</a:t>
            </a:r>
            <a:endParaRPr lang="en-US" b="1" u="sng" dirty="0" smtClean="0"/>
          </a:p>
          <a:p>
            <a:pPr marL="344488" indent="-344488" eaLnBrk="1" fontAlgn="auto" hangingPunct="1">
              <a:spcAft>
                <a:spcPts val="0"/>
              </a:spcAft>
              <a:buFont typeface="Arial" pitchFamily="34" charset="0"/>
              <a:buChar char="•"/>
              <a:defRPr/>
            </a:pPr>
            <a:r>
              <a:rPr lang="en-US" dirty="0" smtClean="0"/>
              <a:t>Topics to be discussed are decided beforehand.</a:t>
            </a:r>
          </a:p>
          <a:p>
            <a:pPr marL="344488" indent="-344488" eaLnBrk="1" fontAlgn="auto" hangingPunct="1">
              <a:spcAft>
                <a:spcPts val="0"/>
              </a:spcAft>
              <a:buFont typeface="Arial" pitchFamily="34" charset="0"/>
              <a:buChar char="•"/>
              <a:defRPr/>
            </a:pPr>
            <a:r>
              <a:rPr lang="en-US" dirty="0" smtClean="0"/>
              <a:t>There is a predetermined list of open ended questions.</a:t>
            </a:r>
          </a:p>
          <a:p>
            <a:pPr marL="344488" indent="-344488" eaLnBrk="1" fontAlgn="auto" hangingPunct="1">
              <a:spcAft>
                <a:spcPts val="0"/>
              </a:spcAft>
              <a:buFont typeface="Arial" pitchFamily="34" charset="0"/>
              <a:buChar char="•"/>
              <a:defRPr/>
            </a:pPr>
            <a:r>
              <a:rPr lang="en-US" dirty="0" smtClean="0"/>
              <a:t>Participants discuss about the topics presented. </a:t>
            </a:r>
          </a:p>
          <a:p>
            <a:pPr eaLnBrk="1" fontAlgn="auto" hangingPunct="1">
              <a:spcAft>
                <a:spcPts val="0"/>
              </a:spcAft>
              <a:buFont typeface="Arial" pitchFamily="34" charset="0"/>
              <a:buChar char="•"/>
              <a:defRPr/>
            </a:pPr>
            <a:endParaRPr lang="en-US" sz="2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BASED ON APPROACHES.</a:t>
            </a:r>
          </a:p>
          <a:p>
            <a:r>
              <a:rPr lang="en-US" dirty="0" smtClean="0"/>
              <a:t>Experimental</a:t>
            </a:r>
          </a:p>
          <a:p>
            <a:r>
              <a:rPr lang="en-US" dirty="0" err="1" smtClean="0"/>
              <a:t>E.g</a:t>
            </a:r>
            <a:r>
              <a:rPr lang="en-US" dirty="0" smtClean="0"/>
              <a:t> laboratory experiments, field experiments, field studies.</a:t>
            </a:r>
          </a:p>
          <a:p>
            <a:r>
              <a:rPr lang="en-US" dirty="0" smtClean="0"/>
              <a:t>The researcher makes changes in independent variables &amp; studies their effects on dependent variables under controlled conditions.</a:t>
            </a:r>
          </a:p>
          <a:p>
            <a:r>
              <a:rPr lang="en-US" dirty="0" smtClean="0"/>
              <a:t>Scope of research is narrow.</a:t>
            </a:r>
            <a:endParaRPr lang="en-US" dirty="0"/>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Group moderators should be trained.</a:t>
            </a:r>
          </a:p>
          <a:p>
            <a:r>
              <a:rPr lang="en-US" dirty="0" smtClean="0"/>
              <a:t>Members should be homogenous.</a:t>
            </a:r>
          </a:p>
          <a:p>
            <a:r>
              <a:rPr lang="en-US" dirty="0" smtClean="0"/>
              <a:t>Researcher has less control over the flow of the discussion and results are hard to analyze.</a:t>
            </a:r>
            <a:endParaRPr lang="en-US" dirty="0"/>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91600" cy="6324600"/>
          </a:xfrm>
        </p:spPr>
        <p:txBody>
          <a:bodyPr rtlCol="0">
            <a:normAutofit/>
          </a:bodyPr>
          <a:lstStyle/>
          <a:p>
            <a:pPr eaLnBrk="1" fontAlgn="auto" hangingPunct="1">
              <a:spcAft>
                <a:spcPts val="0"/>
              </a:spcAft>
              <a:buFont typeface="Arial" charset="0"/>
              <a:buNone/>
              <a:defRPr/>
            </a:pPr>
            <a:r>
              <a:rPr lang="en-US" b="1" i="1" u="sng" dirty="0" smtClean="0"/>
              <a:t>Advantages</a:t>
            </a:r>
            <a:r>
              <a:rPr lang="en-US" b="1" i="1" dirty="0" smtClean="0"/>
              <a:t> </a:t>
            </a:r>
          </a:p>
          <a:p>
            <a:pPr marL="514350" indent="-514350" eaLnBrk="1" fontAlgn="auto" hangingPunct="1">
              <a:spcAft>
                <a:spcPts val="0"/>
              </a:spcAft>
              <a:buFont typeface="Arial" charset="0"/>
              <a:buAutoNum type="arabicPeriod"/>
              <a:defRPr/>
            </a:pPr>
            <a:r>
              <a:rPr lang="en-US" dirty="0" smtClean="0"/>
              <a:t>Allows a large number of respondents to be interviewed at one go, which saves time and money. </a:t>
            </a:r>
          </a:p>
          <a:p>
            <a:pPr marL="514350" indent="-514350" eaLnBrk="1" fontAlgn="auto" hangingPunct="1">
              <a:spcAft>
                <a:spcPts val="0"/>
              </a:spcAft>
              <a:buFont typeface="+mj-lt"/>
              <a:buAutoNum type="arabicPeriod"/>
              <a:defRPr/>
            </a:pPr>
            <a:r>
              <a:rPr lang="en-US" dirty="0" smtClean="0"/>
              <a:t>Useful for exploring ideas and concepts. </a:t>
            </a:r>
          </a:p>
          <a:p>
            <a:pPr marL="514350" indent="-514350" eaLnBrk="1" fontAlgn="auto" hangingPunct="1">
              <a:spcAft>
                <a:spcPts val="0"/>
              </a:spcAft>
              <a:buFont typeface="+mj-lt"/>
              <a:buAutoNum type="arabicPeriod"/>
              <a:defRPr/>
            </a:pPr>
            <a:r>
              <a:rPr lang="en-US" dirty="0" smtClean="0"/>
              <a:t>Provides window into participants’ internal thinking. </a:t>
            </a:r>
          </a:p>
          <a:p>
            <a:pPr marL="514350" indent="-514350" eaLnBrk="1" fontAlgn="auto" hangingPunct="1">
              <a:spcAft>
                <a:spcPts val="0"/>
              </a:spcAft>
              <a:buFont typeface="+mj-lt"/>
              <a:buAutoNum type="arabicPeriod"/>
              <a:defRPr/>
            </a:pPr>
            <a:r>
              <a:rPr lang="en-US" dirty="0" smtClean="0"/>
              <a:t>Can obtain in-depth information. </a:t>
            </a:r>
          </a:p>
          <a:p>
            <a:pPr marL="514350" indent="-514350" eaLnBrk="1" fontAlgn="auto" hangingPunct="1">
              <a:spcAft>
                <a:spcPts val="0"/>
              </a:spcAft>
              <a:buFont typeface="+mj-lt"/>
              <a:buAutoNum type="arabicPeriod"/>
              <a:defRPr/>
            </a:pPr>
            <a:r>
              <a:rPr lang="en-US" dirty="0" smtClean="0"/>
              <a:t>Can examine how participants react to each other.</a:t>
            </a:r>
          </a:p>
          <a:p>
            <a:pPr eaLnBrk="1" fontAlgn="auto" hangingPunct="1">
              <a:spcAft>
                <a:spcPts val="0"/>
              </a:spcAft>
              <a:buFont typeface="Arial" pitchFamily="34" charset="0"/>
              <a:buChar char="•"/>
              <a:defRPr/>
            </a:pPr>
            <a:endParaRPr lang="en-US" dirty="0"/>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Content Placeholder 2"/>
          <p:cNvSpPr>
            <a:spLocks noGrp="1"/>
          </p:cNvSpPr>
          <p:nvPr>
            <p:ph idx="1"/>
          </p:nvPr>
        </p:nvSpPr>
        <p:spPr>
          <a:xfrm>
            <a:off x="152400" y="0"/>
            <a:ext cx="8839200" cy="6705600"/>
          </a:xfrm>
        </p:spPr>
        <p:txBody>
          <a:bodyPr/>
          <a:lstStyle/>
          <a:p>
            <a:pPr marL="514350" indent="-514350" eaLnBrk="1" hangingPunct="1">
              <a:buFont typeface="Arial" charset="0"/>
              <a:buNone/>
            </a:pPr>
            <a:r>
              <a:rPr lang="en-US" sz="2800" b="1" i="1" u="sng" dirty="0" smtClean="0"/>
              <a:t>Disadvantage</a:t>
            </a:r>
          </a:p>
          <a:p>
            <a:pPr marL="514350" indent="-514350" eaLnBrk="1" hangingPunct="1">
              <a:buFont typeface="Arial" charset="0"/>
              <a:buAutoNum type="arabicPeriod"/>
            </a:pPr>
            <a:r>
              <a:rPr lang="en-US" sz="2800" dirty="0" smtClean="0"/>
              <a:t>Because of the number of respondents involved, calls for diligence and skill in ensuring that the process runs smoothly and yields the desired information. </a:t>
            </a:r>
          </a:p>
          <a:p>
            <a:pPr marL="514350" indent="-514350" eaLnBrk="1" hangingPunct="1">
              <a:buFont typeface="Calibri" pitchFamily="34" charset="0"/>
              <a:buAutoNum type="arabicPeriod"/>
            </a:pPr>
            <a:r>
              <a:rPr lang="en-US" sz="2800" dirty="0" smtClean="0"/>
              <a:t>Sometimes expensive. </a:t>
            </a:r>
          </a:p>
          <a:p>
            <a:pPr marL="514350" indent="-514350" eaLnBrk="1" hangingPunct="1">
              <a:buFont typeface="Calibri" pitchFamily="34" charset="0"/>
              <a:buAutoNum type="arabicPeriod"/>
            </a:pPr>
            <a:r>
              <a:rPr lang="en-US" sz="2800" dirty="0" smtClean="0"/>
              <a:t>May be difficult to find a focus group moderator with good facilitative and rapport building skills. </a:t>
            </a:r>
          </a:p>
          <a:p>
            <a:pPr marL="514350" indent="-514350" eaLnBrk="1" hangingPunct="1">
              <a:buFont typeface="Calibri" pitchFamily="34" charset="0"/>
              <a:buAutoNum type="arabicPeriod"/>
            </a:pPr>
            <a:r>
              <a:rPr lang="en-US" sz="2800" dirty="0" smtClean="0"/>
              <a:t>Reactive and investigator effects may occur if participants feel they are being watched or studied. </a:t>
            </a:r>
          </a:p>
          <a:p>
            <a:pPr marL="514350" indent="-514350" eaLnBrk="1" hangingPunct="1">
              <a:buFont typeface="Calibri" pitchFamily="34" charset="0"/>
              <a:buAutoNum type="arabicPeriod"/>
            </a:pPr>
            <a:r>
              <a:rPr lang="en-US" sz="2800" dirty="0" smtClean="0"/>
              <a:t> May be dominated by one or two participants.</a:t>
            </a:r>
          </a:p>
          <a:p>
            <a:pPr marL="514350" indent="-514350" eaLnBrk="1" hangingPunct="1">
              <a:buFont typeface="Arial" charset="0"/>
              <a:buAutoNum type="arabicPeriod"/>
            </a:pPr>
            <a:endParaRPr lang="en-US" sz="2800" dirty="0" smtClean="0"/>
          </a:p>
          <a:p>
            <a:pPr marL="514350" indent="-514350" eaLnBrk="1" hangingPunct="1">
              <a:buFont typeface="Calibri" pitchFamily="34" charset="0"/>
              <a:buAutoNum type="arabicPeriod"/>
            </a:pPr>
            <a:endParaRPr lang="en-US" sz="2800" dirty="0" smtClean="0"/>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Content Placeholder 2"/>
          <p:cNvSpPr>
            <a:spLocks noGrp="1"/>
          </p:cNvSpPr>
          <p:nvPr>
            <p:ph idx="1"/>
          </p:nvPr>
        </p:nvSpPr>
        <p:spPr>
          <a:xfrm>
            <a:off x="0" y="152400"/>
            <a:ext cx="8991600" cy="6553200"/>
          </a:xfrm>
        </p:spPr>
        <p:txBody>
          <a:bodyPr rtlCol="0">
            <a:normAutofit lnSpcReduction="10000"/>
          </a:bodyPr>
          <a:lstStyle/>
          <a:p>
            <a:pPr eaLnBrk="1" fontAlgn="auto" hangingPunct="1">
              <a:spcAft>
                <a:spcPts val="0"/>
              </a:spcAft>
              <a:buFont typeface="Arial" charset="0"/>
              <a:buNone/>
              <a:defRPr/>
            </a:pPr>
            <a:r>
              <a:rPr lang="en-US" b="1" dirty="0" smtClean="0"/>
              <a:t>3. Non Participatory Structured Observation</a:t>
            </a:r>
            <a:r>
              <a:rPr lang="en-US" dirty="0" smtClean="0"/>
              <a:t> </a:t>
            </a:r>
          </a:p>
          <a:p>
            <a:pPr eaLnBrk="1" fontAlgn="auto" hangingPunct="1">
              <a:spcAft>
                <a:spcPts val="0"/>
              </a:spcAft>
              <a:buFont typeface="Arial" pitchFamily="34" charset="0"/>
              <a:buChar char="•"/>
              <a:defRPr/>
            </a:pPr>
            <a:r>
              <a:rPr lang="en-US" dirty="0" smtClean="0"/>
              <a:t>It is observing a given situation from the outside. </a:t>
            </a:r>
          </a:p>
          <a:p>
            <a:pPr eaLnBrk="1" fontAlgn="auto" hangingPunct="1">
              <a:spcAft>
                <a:spcPts val="0"/>
              </a:spcAft>
              <a:buFont typeface="Arial" pitchFamily="34" charset="0"/>
              <a:buChar char="•"/>
              <a:defRPr/>
            </a:pPr>
            <a:r>
              <a:rPr lang="en-US" dirty="0" smtClean="0"/>
              <a:t>The observer declares their intention to observe and goes ahead to watch the activities being carried out without asking questions or interfering in any way. </a:t>
            </a:r>
          </a:p>
          <a:p>
            <a:pPr eaLnBrk="1" fontAlgn="auto" hangingPunct="1">
              <a:spcAft>
                <a:spcPts val="0"/>
              </a:spcAft>
              <a:buFont typeface="Arial" pitchFamily="34" charset="0"/>
              <a:buChar char="•"/>
              <a:defRPr/>
            </a:pPr>
            <a:r>
              <a:rPr lang="en-US" dirty="0" smtClean="0"/>
              <a:t>As the activities to be observed progress, the obse- rver remains in the background, keenly observing and noting down events without comment. </a:t>
            </a:r>
          </a:p>
          <a:p>
            <a:pPr eaLnBrk="1" fontAlgn="auto" hangingPunct="1">
              <a:spcAft>
                <a:spcPts val="0"/>
              </a:spcAft>
              <a:buFont typeface="Arial" pitchFamily="34" charset="0"/>
              <a:buChar char="•"/>
              <a:defRPr/>
            </a:pPr>
            <a:r>
              <a:rPr lang="en-US" dirty="0" smtClean="0"/>
              <a:t>It provides the in-depth and variety of information. </a:t>
            </a:r>
          </a:p>
          <a:p>
            <a:pPr eaLnBrk="1" fontAlgn="auto" hangingPunct="1">
              <a:spcAft>
                <a:spcPts val="0"/>
              </a:spcAft>
              <a:buFont typeface="Arial" pitchFamily="34" charset="0"/>
              <a:buChar char="•"/>
              <a:defRPr/>
            </a:pPr>
            <a:r>
              <a:rPr lang="en-US" dirty="0" smtClean="0"/>
              <a:t>The observers are used as measuring instruments and provide a uniquely sensitive and intelligent tool.</a:t>
            </a:r>
          </a:p>
          <a:p>
            <a:pPr eaLnBrk="1" fontAlgn="auto" hangingPunct="1">
              <a:spcAft>
                <a:spcPts val="0"/>
              </a:spcAft>
              <a:buFont typeface="Arial" pitchFamily="34" charset="0"/>
              <a:buChar char="•"/>
              <a:defRPr/>
            </a:pPr>
            <a:endParaRPr lang="en-US" dirty="0" smtClean="0"/>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Content Placeholder 2"/>
          <p:cNvSpPr>
            <a:spLocks noGrp="1"/>
          </p:cNvSpPr>
          <p:nvPr>
            <p:ph idx="1"/>
          </p:nvPr>
        </p:nvSpPr>
        <p:spPr>
          <a:xfrm>
            <a:off x="0" y="228600"/>
            <a:ext cx="8991600" cy="6477000"/>
          </a:xfrm>
        </p:spPr>
        <p:txBody>
          <a:bodyPr/>
          <a:lstStyle/>
          <a:p>
            <a:pPr marL="514350" indent="-514350" eaLnBrk="1" hangingPunct="1">
              <a:buFont typeface="Arial" charset="0"/>
              <a:buNone/>
            </a:pPr>
            <a:r>
              <a:rPr lang="en-US" sz="2800" b="1" i="1" u="sng" dirty="0" smtClean="0"/>
              <a:t>Advantages </a:t>
            </a:r>
          </a:p>
          <a:p>
            <a:pPr marL="514350" indent="-514350" eaLnBrk="1" hangingPunct="1">
              <a:buFont typeface="Calibri" pitchFamily="34" charset="0"/>
              <a:buAutoNum type="arabicPeriod"/>
            </a:pPr>
            <a:r>
              <a:rPr lang="en-US" sz="2800" dirty="0" smtClean="0"/>
              <a:t>Allows one to directly see what people do without having to rely on what they say they do. </a:t>
            </a:r>
          </a:p>
          <a:p>
            <a:pPr marL="514350" indent="-514350" eaLnBrk="1" hangingPunct="1">
              <a:buFont typeface="Calibri" pitchFamily="34" charset="0"/>
              <a:buAutoNum type="arabicPeriod"/>
            </a:pPr>
            <a:r>
              <a:rPr lang="en-US" sz="2800" dirty="0" smtClean="0"/>
              <a:t>Provides firsthand experience, especially if the observer participates in activities. </a:t>
            </a:r>
          </a:p>
          <a:p>
            <a:pPr marL="514350" indent="-514350" eaLnBrk="1" hangingPunct="1">
              <a:buFont typeface="Calibri" pitchFamily="34" charset="0"/>
              <a:buAutoNum type="arabicPeriod"/>
            </a:pPr>
            <a:r>
              <a:rPr lang="en-US" sz="2800" dirty="0" smtClean="0"/>
              <a:t>Can provide relatively objective measurement of behavior (especially for standardized observations). </a:t>
            </a:r>
          </a:p>
          <a:p>
            <a:pPr marL="514350" indent="-514350" eaLnBrk="1" hangingPunct="1">
              <a:buFont typeface="Calibri" pitchFamily="34" charset="0"/>
              <a:buAutoNum type="arabicPeriod"/>
            </a:pPr>
            <a:r>
              <a:rPr lang="en-US" sz="2800" dirty="0" smtClean="0"/>
              <a:t>Observer can determine what does </a:t>
            </a:r>
            <a:r>
              <a:rPr lang="en-US" sz="2800" u="sng" dirty="0" smtClean="0"/>
              <a:t>not occur. </a:t>
            </a:r>
          </a:p>
          <a:p>
            <a:pPr marL="514350" indent="-514350" eaLnBrk="1" hangingPunct="1">
              <a:buFont typeface="Calibri" pitchFamily="34" charset="0"/>
              <a:buAutoNum type="arabicPeriod"/>
            </a:pPr>
            <a:r>
              <a:rPr lang="en-US" sz="2800" dirty="0" smtClean="0"/>
              <a:t>Observer may see things that escape the awareness of people in the setting. </a:t>
            </a:r>
          </a:p>
          <a:p>
            <a:pPr marL="514350" indent="-514350" eaLnBrk="1" hangingPunct="1">
              <a:buFont typeface="Calibri" pitchFamily="34" charset="0"/>
              <a:buAutoNum type="arabicPeriod"/>
            </a:pPr>
            <a:r>
              <a:rPr lang="en-US" sz="2800" dirty="0" smtClean="0"/>
              <a:t>Excellent way to discover what is occurring in a setting. </a:t>
            </a:r>
          </a:p>
          <a:p>
            <a:pPr marL="514350" indent="-514350" eaLnBrk="1" hangingPunct="1">
              <a:buFont typeface="Calibri" pitchFamily="34" charset="0"/>
              <a:buAutoNum type="arabicPeriod"/>
            </a:pPr>
            <a:r>
              <a:rPr lang="en-US" sz="2800" dirty="0" smtClean="0"/>
              <a:t>Can be used with participants with weak verbal skills. </a:t>
            </a:r>
          </a:p>
          <a:p>
            <a:pPr marL="514350" indent="-514350" eaLnBrk="1" hangingPunct="1">
              <a:buFont typeface="Arial" charset="0"/>
              <a:buNone/>
            </a:pPr>
            <a:endParaRPr lang="en-US" sz="2800" dirty="0" smtClean="0"/>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rtlCol="0">
            <a:normAutofit/>
          </a:bodyPr>
          <a:lstStyle/>
          <a:p>
            <a:pPr marL="514350" indent="-514350" eaLnBrk="1" fontAlgn="auto" hangingPunct="1">
              <a:spcAft>
                <a:spcPts val="0"/>
              </a:spcAft>
              <a:buFont typeface="Arial" charset="0"/>
              <a:buNone/>
              <a:defRPr/>
            </a:pPr>
            <a:r>
              <a:rPr lang="en-US" sz="2800" dirty="0" smtClean="0"/>
              <a:t>9. May provide information on things people would otherwise be unwilling to talk about. </a:t>
            </a:r>
          </a:p>
          <a:p>
            <a:pPr marL="514350" indent="-514350" eaLnBrk="1" fontAlgn="auto" hangingPunct="1">
              <a:spcAft>
                <a:spcPts val="0"/>
              </a:spcAft>
              <a:buFont typeface="Arial" charset="0"/>
              <a:buNone/>
              <a:defRPr/>
            </a:pPr>
            <a:r>
              <a:rPr lang="en-US" sz="2800" dirty="0" smtClean="0"/>
              <a:t>10. Good for description. </a:t>
            </a:r>
          </a:p>
          <a:p>
            <a:pPr eaLnBrk="1" fontAlgn="auto" hangingPunct="1">
              <a:spcAft>
                <a:spcPts val="0"/>
              </a:spcAft>
              <a:buFont typeface="Arial" charset="0"/>
              <a:buNone/>
              <a:defRPr/>
            </a:pPr>
            <a:r>
              <a:rPr lang="en-US" sz="2800" b="1" i="1" u="sng" dirty="0" smtClean="0"/>
              <a:t>Disadvantages</a:t>
            </a:r>
          </a:p>
          <a:p>
            <a:pPr eaLnBrk="1" fontAlgn="auto" hangingPunct="1">
              <a:spcAft>
                <a:spcPts val="0"/>
              </a:spcAft>
              <a:buFont typeface="Arial" charset="0"/>
              <a:buNone/>
              <a:defRPr/>
            </a:pPr>
            <a:r>
              <a:rPr lang="en-US" sz="2800" dirty="0" smtClean="0"/>
              <a:t>1. Reasons for observed behavior may be unclear. </a:t>
            </a:r>
          </a:p>
          <a:p>
            <a:pPr eaLnBrk="1" fontAlgn="auto" hangingPunct="1">
              <a:spcAft>
                <a:spcPts val="0"/>
              </a:spcAft>
              <a:buFont typeface="Arial" charset="0"/>
              <a:buNone/>
              <a:defRPr/>
            </a:pPr>
            <a:r>
              <a:rPr lang="en-US" sz="2800" dirty="0" smtClean="0"/>
              <a:t>2. Reactive effects may occur when respondents know they are being observed (e.g., people being observed may behave in atypical ways). </a:t>
            </a:r>
          </a:p>
          <a:p>
            <a:pPr eaLnBrk="1" fontAlgn="auto" hangingPunct="1">
              <a:spcAft>
                <a:spcPts val="0"/>
              </a:spcAft>
              <a:buFont typeface="Arial" charset="0"/>
              <a:buNone/>
              <a:defRPr/>
            </a:pPr>
            <a:r>
              <a:rPr lang="en-US" sz="2800" dirty="0" smtClean="0"/>
              <a:t>3. Investigator effects (e.g., personal biases and selective perception of observers) </a:t>
            </a:r>
          </a:p>
          <a:p>
            <a:pPr eaLnBrk="1" fontAlgn="auto" hangingPunct="1">
              <a:spcAft>
                <a:spcPts val="0"/>
              </a:spcAft>
              <a:buFont typeface="Arial" charset="0"/>
              <a:buNone/>
              <a:defRPr/>
            </a:pPr>
            <a:r>
              <a:rPr lang="en-US" sz="2800" dirty="0" smtClean="0"/>
              <a:t> </a:t>
            </a:r>
          </a:p>
          <a:p>
            <a:pPr eaLnBrk="1" fontAlgn="auto" hangingPunct="1">
              <a:spcAft>
                <a:spcPts val="0"/>
              </a:spcAft>
              <a:buFont typeface="Arial" charset="0"/>
              <a:buNone/>
              <a:defRPr/>
            </a:pPr>
            <a:endParaRPr lang="en-US" sz="2800" b="1" i="1" u="sng" dirty="0"/>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Content Placeholder 2"/>
          <p:cNvSpPr>
            <a:spLocks noGrp="1"/>
          </p:cNvSpPr>
          <p:nvPr>
            <p:ph idx="1"/>
          </p:nvPr>
        </p:nvSpPr>
        <p:spPr>
          <a:xfrm>
            <a:off x="152400" y="228600"/>
            <a:ext cx="8839200" cy="6477000"/>
          </a:xfrm>
        </p:spPr>
        <p:txBody>
          <a:bodyPr/>
          <a:lstStyle/>
          <a:p>
            <a:pPr eaLnBrk="1" hangingPunct="1">
              <a:buFont typeface="Arial" charset="0"/>
              <a:buNone/>
            </a:pPr>
            <a:r>
              <a:rPr lang="en-US" dirty="0" smtClean="0"/>
              <a:t> </a:t>
            </a:r>
          </a:p>
          <a:p>
            <a:pPr eaLnBrk="1" hangingPunct="1">
              <a:buFont typeface="Arial" charset="0"/>
              <a:buNone/>
            </a:pPr>
            <a:r>
              <a:rPr lang="en-US" dirty="0" smtClean="0"/>
              <a:t>4. Sampling of observed people and settings may be limited. </a:t>
            </a:r>
          </a:p>
          <a:p>
            <a:pPr eaLnBrk="1" hangingPunct="1">
              <a:buFont typeface="Arial" charset="0"/>
              <a:buNone/>
            </a:pPr>
            <a:r>
              <a:rPr lang="en-US" dirty="0" smtClean="0"/>
              <a:t>5. Cannot observe large or dispersed populations. </a:t>
            </a:r>
          </a:p>
          <a:p>
            <a:pPr eaLnBrk="1" hangingPunct="1">
              <a:buFont typeface="Arial" charset="0"/>
              <a:buNone/>
            </a:pPr>
            <a:r>
              <a:rPr lang="en-US" dirty="0" smtClean="0"/>
              <a:t>6. Some settings and content of interest cannot be observed. </a:t>
            </a:r>
          </a:p>
          <a:p>
            <a:pPr eaLnBrk="1" hangingPunct="1">
              <a:buFont typeface="Arial" charset="0"/>
              <a:buNone/>
            </a:pPr>
            <a:r>
              <a:rPr lang="en-US" dirty="0" smtClean="0"/>
              <a:t>7. Collection of unimportant material may be moderately high. </a:t>
            </a:r>
          </a:p>
          <a:p>
            <a:pPr eaLnBrk="1" hangingPunct="1">
              <a:buFont typeface="Arial" charset="0"/>
              <a:buNone/>
            </a:pPr>
            <a:r>
              <a:rPr lang="en-US" dirty="0" smtClean="0"/>
              <a:t>8. More expensive to conduct than questionnaires and tests. </a:t>
            </a:r>
          </a:p>
          <a:p>
            <a:pPr eaLnBrk="1" hangingPunct="1">
              <a:buFont typeface="Arial" charset="0"/>
              <a:buNone/>
            </a:pPr>
            <a:r>
              <a:rPr lang="en-US" dirty="0" smtClean="0"/>
              <a:t>9. Data analysis can be time consuming</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Content Placeholder 2"/>
          <p:cNvSpPr>
            <a:spLocks noGrp="1"/>
          </p:cNvSpPr>
          <p:nvPr>
            <p:ph idx="1"/>
          </p:nvPr>
        </p:nvSpPr>
        <p:spPr>
          <a:xfrm>
            <a:off x="152400" y="228600"/>
            <a:ext cx="8839200" cy="6477000"/>
          </a:xfrm>
        </p:spPr>
        <p:txBody>
          <a:bodyPr/>
          <a:lstStyle/>
          <a:p>
            <a:pPr eaLnBrk="1" hangingPunct="1">
              <a:buFont typeface="Arial" charset="0"/>
              <a:buNone/>
            </a:pPr>
            <a:r>
              <a:rPr lang="en-US" sz="2800" b="1" u="sng" dirty="0" smtClean="0"/>
              <a:t>4. QUESTIONNAIRES</a:t>
            </a:r>
          </a:p>
          <a:p>
            <a:pPr eaLnBrk="1" hangingPunct="1"/>
            <a:r>
              <a:rPr lang="en-US" sz="2800" dirty="0" smtClean="0"/>
              <a:t>A questionnaire is a self-report data collection instrument that is filled out by research participants. </a:t>
            </a:r>
          </a:p>
          <a:p>
            <a:pPr eaLnBrk="1" hangingPunct="1">
              <a:buFont typeface="Arial" charset="0"/>
              <a:buNone/>
            </a:pPr>
            <a:r>
              <a:rPr lang="en-US" sz="2800" b="1" i="1" u="sng" dirty="0" smtClean="0"/>
              <a:t> principles of questionnaire construction</a:t>
            </a:r>
          </a:p>
          <a:p>
            <a:pPr eaLnBrk="1" hangingPunct="1">
              <a:buFont typeface="Arial" charset="0"/>
              <a:buNone/>
            </a:pPr>
            <a:r>
              <a:rPr lang="en-US" sz="2800" dirty="0" smtClean="0"/>
              <a:t>1. Use words that are simple ,direct and familiar to all.</a:t>
            </a:r>
          </a:p>
          <a:p>
            <a:pPr eaLnBrk="1" hangingPunct="1">
              <a:buFont typeface="Arial" charset="0"/>
              <a:buNone/>
            </a:pPr>
            <a:r>
              <a:rPr lang="en-US" sz="2800" dirty="0" smtClean="0"/>
              <a:t>2.Questions should be as clear as possible.</a:t>
            </a:r>
          </a:p>
          <a:p>
            <a:pPr eaLnBrk="1" hangingPunct="1">
              <a:buFont typeface="Arial" charset="0"/>
              <a:buNone/>
            </a:pPr>
            <a:r>
              <a:rPr lang="en-US" sz="2800" dirty="0" smtClean="0"/>
              <a:t>3. Define the terms that can easily be misinterpreted.</a:t>
            </a:r>
          </a:p>
          <a:p>
            <a:pPr eaLnBrk="1" hangingPunct="1">
              <a:buFont typeface="Arial" charset="0"/>
              <a:buNone/>
            </a:pPr>
            <a:r>
              <a:rPr lang="en-US" sz="2800" dirty="0" smtClean="0"/>
              <a:t>4. Avoid double </a:t>
            </a:r>
            <a:r>
              <a:rPr lang="en-US" sz="2800" dirty="0" err="1" smtClean="0"/>
              <a:t>barrelled</a:t>
            </a:r>
            <a:r>
              <a:rPr lang="en-US" sz="2800" dirty="0" smtClean="0"/>
              <a:t> questions. </a:t>
            </a:r>
            <a:r>
              <a:rPr lang="en-US" sz="2800" dirty="0" err="1" smtClean="0"/>
              <a:t>E.g</a:t>
            </a:r>
            <a:r>
              <a:rPr lang="en-US" sz="2800" dirty="0" smtClean="0"/>
              <a:t> do you </a:t>
            </a:r>
            <a:r>
              <a:rPr lang="en-US" sz="2800" dirty="0" err="1" smtClean="0"/>
              <a:t>favour</a:t>
            </a:r>
            <a:r>
              <a:rPr lang="en-US" sz="2800" dirty="0" smtClean="0"/>
              <a:t> or oppose….</a:t>
            </a:r>
          </a:p>
          <a:p>
            <a:pPr eaLnBrk="1" hangingPunct="1">
              <a:buFont typeface="Arial" charset="0"/>
              <a:buNone/>
            </a:pPr>
            <a:r>
              <a:rPr lang="en-US" sz="2800" dirty="0" smtClean="0"/>
              <a:t>5.Beware of double negatives. </a:t>
            </a:r>
            <a:r>
              <a:rPr lang="en-US" sz="2800" dirty="0" err="1" smtClean="0"/>
              <a:t>E.g</a:t>
            </a:r>
            <a:r>
              <a:rPr lang="en-US" sz="2800" dirty="0" smtClean="0"/>
              <a:t> are you against not allowing a student to…</a:t>
            </a:r>
          </a:p>
          <a:p>
            <a:pPr eaLnBrk="1" hangingPunct="1">
              <a:buFont typeface="Arial" charset="0"/>
              <a:buNone/>
            </a:pPr>
            <a:r>
              <a:rPr lang="en-US" sz="2800" dirty="0" smtClean="0"/>
              <a:t>6.Underline a word if you wish </a:t>
            </a:r>
            <a:r>
              <a:rPr lang="en-US" sz="2800" dirty="0" err="1" smtClean="0"/>
              <a:t>toindicate</a:t>
            </a:r>
            <a:r>
              <a:rPr lang="en-US" sz="2800" dirty="0" smtClean="0"/>
              <a:t> special emphasis on it.</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idx="1"/>
          </p:nvPr>
        </p:nvSpPr>
        <p:spPr>
          <a:xfrm>
            <a:off x="152400" y="228600"/>
            <a:ext cx="8839200" cy="6629400"/>
          </a:xfrm>
        </p:spPr>
        <p:txBody>
          <a:bodyPr/>
          <a:lstStyle/>
          <a:p>
            <a:pPr eaLnBrk="1" hangingPunct="1">
              <a:buNone/>
            </a:pPr>
            <a:endParaRPr lang="en-US" sz="2800" dirty="0" smtClean="0"/>
          </a:p>
          <a:p>
            <a:pPr eaLnBrk="1" hangingPunct="1">
              <a:buFont typeface="Arial" charset="0"/>
              <a:buNone/>
            </a:pPr>
            <a:r>
              <a:rPr lang="en-US" sz="2800" dirty="0" smtClean="0"/>
              <a:t>7.Avoid questions that arte leading/ suggest the answer  that is expected.</a:t>
            </a:r>
          </a:p>
          <a:p>
            <a:pPr eaLnBrk="1" hangingPunct="1">
              <a:buFont typeface="Arial" charset="0"/>
              <a:buNone/>
            </a:pPr>
            <a:r>
              <a:rPr lang="en-US" sz="2800" dirty="0" smtClean="0"/>
              <a:t>8. Be sure that the alternatives are enough &amp; appropriate for the intended questions.</a:t>
            </a:r>
          </a:p>
          <a:p>
            <a:pPr eaLnBrk="1" hangingPunct="1">
              <a:buFont typeface="Arial" charset="0"/>
              <a:buNone/>
            </a:pPr>
            <a:r>
              <a:rPr lang="en-US" sz="2800" dirty="0" smtClean="0"/>
              <a:t>9. If a question is very personal, then give a reason as to why the answer should be given.</a:t>
            </a:r>
          </a:p>
          <a:p>
            <a:pPr eaLnBrk="1" hangingPunct="1">
              <a:buFont typeface="Arial" charset="0"/>
              <a:buNone/>
            </a:pPr>
            <a:r>
              <a:rPr lang="en-US" sz="2800" dirty="0" smtClean="0"/>
              <a:t>10. Determine whether you will use open ended or close ended questions.</a:t>
            </a:r>
          </a:p>
          <a:p>
            <a:pPr eaLnBrk="1" hangingPunct="1">
              <a:buFont typeface="Arial" charset="0"/>
              <a:buNone/>
            </a:pPr>
            <a:endParaRPr lang="en-US" sz="2800" dirty="0" smtClean="0"/>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Content Placeholder 2"/>
          <p:cNvSpPr>
            <a:spLocks noGrp="1"/>
          </p:cNvSpPr>
          <p:nvPr>
            <p:ph idx="1"/>
          </p:nvPr>
        </p:nvSpPr>
        <p:spPr>
          <a:xfrm>
            <a:off x="152400" y="228600"/>
            <a:ext cx="8839200" cy="6477000"/>
          </a:xfrm>
        </p:spPr>
        <p:txBody>
          <a:bodyPr/>
          <a:lstStyle/>
          <a:p>
            <a:pPr eaLnBrk="1" hangingPunct="1">
              <a:buFont typeface="Arial" charset="0"/>
              <a:buNone/>
            </a:pPr>
            <a:r>
              <a:rPr lang="en-US" sz="2800" dirty="0" smtClean="0"/>
              <a:t>11. Use mutually exclusive and exhaustive response categories for closed-ended questions. </a:t>
            </a:r>
          </a:p>
          <a:p>
            <a:pPr eaLnBrk="1" hangingPunct="1"/>
            <a:r>
              <a:rPr lang="en-US" sz="2800" dirty="0" smtClean="0"/>
              <a:t>Mutually exclusive categories do not overlap (e.g., ages 0-10, 10-20, 20-30 are NOT mutually exclusive and should be rewritten as less than 10, 10-19, 20-29, 30-39, . </a:t>
            </a:r>
          </a:p>
          <a:p>
            <a:pPr eaLnBrk="1" hangingPunct="1"/>
            <a:r>
              <a:rPr lang="en-US" sz="2800" dirty="0" smtClean="0"/>
              <a:t>Exhaustive categories include all possible responses (e.g., if you are doing a national survey of adult citizens (i.e., 18 or older) then the these categories (18-19, 20-29, 30-39, 40-49, 50-59, 60-69) are NOT exhaustive because there is no where to put someone who is 70 years old or older. </a:t>
            </a:r>
          </a:p>
          <a:p>
            <a:pPr eaLnBrk="1" hangingPunct="1">
              <a:buFont typeface="Arial" charset="0"/>
              <a:buNone/>
            </a:pPr>
            <a:r>
              <a:rPr lang="en-US" sz="2800" dirty="0" smtClean="0"/>
              <a:t>12.Consider the different types of response categories available for closed-ended questionnaire items. </a:t>
            </a:r>
          </a:p>
          <a:p>
            <a:pPr eaLnBrk="1" hangingPunct="1">
              <a:buFont typeface="Arial" charset="0"/>
              <a:buNone/>
            </a:pPr>
            <a:endParaRPr lang="en-US" sz="2800" dirty="0" smtClean="0"/>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generated by the research is used to establish cause &amp; effect relationship between two variables.</a:t>
            </a:r>
            <a:endParaRPr lang="en-US" dirty="0"/>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lstStyle/>
          <a:p>
            <a:r>
              <a:rPr lang="en-US" b="1" dirty="0" smtClean="0">
                <a:solidFill>
                  <a:srgbClr val="0000CC"/>
                </a:solidFill>
              </a:rPr>
              <a:t>ESSENTIALS OF A GOOD QUESTIONNAIRE</a:t>
            </a:r>
            <a:r>
              <a:rPr lang="en-US" dirty="0" smtClean="0">
                <a:solidFill>
                  <a:srgbClr val="0000CC"/>
                </a:solidFill>
              </a:rPr>
              <a:t/>
            </a:r>
            <a:br>
              <a:rPr lang="en-US" dirty="0" smtClean="0">
                <a:solidFill>
                  <a:srgbClr val="0000CC"/>
                </a:solidFill>
              </a:rPr>
            </a:br>
            <a:endParaRPr lang="en-US" dirty="0">
              <a:solidFill>
                <a:srgbClr val="0000CC"/>
              </a:solidFill>
            </a:endParaRPr>
          </a:p>
        </p:txBody>
      </p:sp>
      <p:sp>
        <p:nvSpPr>
          <p:cNvPr id="3" name="Content Placeholder 2"/>
          <p:cNvSpPr>
            <a:spLocks noGrp="1"/>
          </p:cNvSpPr>
          <p:nvPr>
            <p:ph idx="1"/>
          </p:nvPr>
        </p:nvSpPr>
        <p:spPr>
          <a:xfrm>
            <a:off x="228600" y="1143000"/>
            <a:ext cx="8458200" cy="4983163"/>
          </a:xfrm>
        </p:spPr>
        <p:txBody>
          <a:bodyPr/>
          <a:lstStyle/>
          <a:p>
            <a:pPr lvl="0"/>
            <a:r>
              <a:rPr lang="en-US" dirty="0" smtClean="0"/>
              <a:t>Is simple to understand.</a:t>
            </a:r>
          </a:p>
          <a:p>
            <a:pPr lvl="0"/>
            <a:r>
              <a:rPr lang="en-US" dirty="0" smtClean="0"/>
              <a:t>Instructions are clearly given</a:t>
            </a:r>
          </a:p>
          <a:p>
            <a:pPr lvl="0"/>
            <a:r>
              <a:rPr lang="en-US" dirty="0" smtClean="0"/>
              <a:t>There are no leading questions.</a:t>
            </a:r>
          </a:p>
          <a:p>
            <a:pPr lvl="0"/>
            <a:r>
              <a:rPr lang="en-US" dirty="0" smtClean="0"/>
              <a:t>There is a balance of questions pre topic.</a:t>
            </a:r>
          </a:p>
          <a:p>
            <a:endParaRPr lang="en-US" dirty="0"/>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2"/>
          <p:cNvSpPr>
            <a:spLocks noGrp="1"/>
          </p:cNvSpPr>
          <p:nvPr>
            <p:ph idx="1"/>
          </p:nvPr>
        </p:nvSpPr>
        <p:spPr>
          <a:xfrm>
            <a:off x="152400" y="228600"/>
            <a:ext cx="8839200" cy="6477000"/>
          </a:xfrm>
        </p:spPr>
        <p:txBody>
          <a:bodyPr rtlCol="0">
            <a:normAutofit/>
          </a:bodyPr>
          <a:lstStyle/>
          <a:p>
            <a:pPr eaLnBrk="1" fontAlgn="auto" hangingPunct="1">
              <a:spcAft>
                <a:spcPts val="0"/>
              </a:spcAft>
              <a:buFont typeface="Arial" charset="0"/>
              <a:buNone/>
              <a:defRPr/>
            </a:pPr>
            <a:r>
              <a:rPr lang="en-US" sz="2800" b="1" u="sng" dirty="0" smtClean="0"/>
              <a:t>Strengths of questionnaires </a:t>
            </a:r>
          </a:p>
          <a:p>
            <a:pPr eaLnBrk="1" fontAlgn="auto" hangingPunct="1">
              <a:spcAft>
                <a:spcPts val="0"/>
              </a:spcAft>
              <a:buFont typeface="Arial" pitchFamily="34" charset="0"/>
              <a:buChar char="•"/>
              <a:defRPr/>
            </a:pPr>
            <a:r>
              <a:rPr lang="en-US" sz="2800" dirty="0" smtClean="0"/>
              <a:t>Good for measuring attitudes and eliciting other content from research participants. </a:t>
            </a:r>
          </a:p>
          <a:p>
            <a:pPr eaLnBrk="1" fontAlgn="auto" hangingPunct="1">
              <a:spcAft>
                <a:spcPts val="0"/>
              </a:spcAft>
              <a:buFont typeface="Arial" pitchFamily="34" charset="0"/>
              <a:buChar char="•"/>
              <a:defRPr/>
            </a:pPr>
            <a:r>
              <a:rPr lang="en-US" sz="2800" dirty="0" smtClean="0"/>
              <a:t>Inexpensive (especially mail questionnaires and group administered questionnaires). </a:t>
            </a:r>
          </a:p>
          <a:p>
            <a:pPr eaLnBrk="1" fontAlgn="auto" hangingPunct="1">
              <a:spcAft>
                <a:spcPts val="0"/>
              </a:spcAft>
              <a:buFont typeface="Arial" pitchFamily="34" charset="0"/>
              <a:buChar char="•"/>
              <a:defRPr/>
            </a:pPr>
            <a:r>
              <a:rPr lang="en-US" sz="2800" dirty="0" smtClean="0"/>
              <a:t>Can provide information about participants’ internal meanings and ways of thinking. </a:t>
            </a:r>
          </a:p>
          <a:p>
            <a:pPr eaLnBrk="1" fontAlgn="auto" hangingPunct="1">
              <a:spcAft>
                <a:spcPts val="0"/>
              </a:spcAft>
              <a:buFont typeface="Arial" pitchFamily="34" charset="0"/>
              <a:buChar char="•"/>
              <a:defRPr/>
            </a:pPr>
            <a:r>
              <a:rPr lang="en-US" sz="2800" dirty="0" smtClean="0"/>
              <a:t>Can administer to probability samples.</a:t>
            </a:r>
          </a:p>
          <a:p>
            <a:pPr eaLnBrk="1" fontAlgn="auto" hangingPunct="1">
              <a:spcAft>
                <a:spcPts val="0"/>
              </a:spcAft>
              <a:buFont typeface="Arial" pitchFamily="34" charset="0"/>
              <a:buChar char="•"/>
              <a:defRPr/>
            </a:pPr>
            <a:r>
              <a:rPr lang="en-US" sz="2800" dirty="0" smtClean="0"/>
              <a:t>Can be administered to group.</a:t>
            </a:r>
          </a:p>
          <a:p>
            <a:pPr eaLnBrk="1" fontAlgn="auto" hangingPunct="1">
              <a:spcAft>
                <a:spcPts val="0"/>
              </a:spcAft>
              <a:buFont typeface="Arial" pitchFamily="34" charset="0"/>
              <a:buChar char="•"/>
              <a:defRPr/>
            </a:pPr>
            <a:endParaRPr lang="en-US" sz="2800" dirty="0" smtClean="0"/>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Content Placeholder 2"/>
          <p:cNvSpPr>
            <a:spLocks noGrp="1"/>
          </p:cNvSpPr>
          <p:nvPr>
            <p:ph idx="1"/>
          </p:nvPr>
        </p:nvSpPr>
        <p:spPr>
          <a:xfrm>
            <a:off x="152400" y="228600"/>
            <a:ext cx="8763000" cy="6477000"/>
          </a:xfrm>
        </p:spPr>
        <p:txBody>
          <a:bodyPr rtlCol="0">
            <a:normAutofit/>
          </a:bodyPr>
          <a:lstStyle/>
          <a:p>
            <a:pPr eaLnBrk="1" fontAlgn="auto" hangingPunct="1">
              <a:spcAft>
                <a:spcPts val="0"/>
              </a:spcAft>
              <a:buFont typeface="Arial" charset="0"/>
              <a:buNone/>
              <a:defRPr/>
            </a:pPr>
            <a:r>
              <a:rPr lang="en-US" sz="2800" b="1" u="sng" dirty="0" smtClean="0"/>
              <a:t>Weaknesses of questionnaires </a:t>
            </a:r>
          </a:p>
          <a:p>
            <a:pPr eaLnBrk="1" fontAlgn="auto" hangingPunct="1">
              <a:spcAft>
                <a:spcPts val="0"/>
              </a:spcAft>
              <a:buFont typeface="Arial" pitchFamily="34" charset="0"/>
              <a:buChar char="•"/>
              <a:defRPr/>
            </a:pPr>
            <a:r>
              <a:rPr lang="en-US" sz="2800" dirty="0" smtClean="0"/>
              <a:t>Usually must be kept short. </a:t>
            </a:r>
          </a:p>
          <a:p>
            <a:pPr eaLnBrk="1" fontAlgn="auto" hangingPunct="1">
              <a:spcAft>
                <a:spcPts val="0"/>
              </a:spcAft>
              <a:buFont typeface="Arial" pitchFamily="34" charset="0"/>
              <a:buChar char="•"/>
              <a:defRPr/>
            </a:pPr>
            <a:r>
              <a:rPr lang="en-US" sz="2800" dirty="0" smtClean="0"/>
              <a:t>Reactive effects may occur (e.g., interviewees may try to show only what is socially desirable). </a:t>
            </a:r>
          </a:p>
          <a:p>
            <a:pPr eaLnBrk="1" fontAlgn="auto" hangingPunct="1">
              <a:spcAft>
                <a:spcPts val="0"/>
              </a:spcAft>
              <a:buFont typeface="Arial" pitchFamily="34" charset="0"/>
              <a:buChar char="•"/>
              <a:defRPr/>
            </a:pPr>
            <a:r>
              <a:rPr lang="en-US" sz="2800" dirty="0" smtClean="0"/>
              <a:t>Nonresponsive to selective items. </a:t>
            </a:r>
          </a:p>
          <a:p>
            <a:pPr eaLnBrk="1" fontAlgn="auto" hangingPunct="1">
              <a:spcAft>
                <a:spcPts val="0"/>
              </a:spcAft>
              <a:buFont typeface="Arial" pitchFamily="34" charset="0"/>
              <a:buChar char="•"/>
              <a:defRPr/>
            </a:pPr>
            <a:r>
              <a:rPr lang="en-US" sz="2800" dirty="0" smtClean="0"/>
              <a:t>People filling out questionnaires may not recall important information and may lack self-awareness. </a:t>
            </a:r>
          </a:p>
          <a:p>
            <a:pPr eaLnBrk="1" fontAlgn="auto" hangingPunct="1">
              <a:spcAft>
                <a:spcPts val="0"/>
              </a:spcAft>
              <a:buFont typeface="Arial" pitchFamily="34" charset="0"/>
              <a:buChar char="•"/>
              <a:defRPr/>
            </a:pPr>
            <a:r>
              <a:rPr lang="en-US" sz="2800" dirty="0" smtClean="0"/>
              <a:t>Response rate may be low for mail and email questionnaires. </a:t>
            </a:r>
          </a:p>
          <a:p>
            <a:pPr eaLnBrk="1" fontAlgn="auto" hangingPunct="1">
              <a:spcAft>
                <a:spcPts val="0"/>
              </a:spcAft>
              <a:buFont typeface="Arial" pitchFamily="34" charset="0"/>
              <a:buChar char="•"/>
              <a:defRPr/>
            </a:pPr>
            <a:r>
              <a:rPr lang="en-US" sz="2800" dirty="0" smtClean="0"/>
              <a:t>Data analysis can be time consuming for open-ended items.</a:t>
            </a:r>
          </a:p>
          <a:p>
            <a:pPr eaLnBrk="1" fontAlgn="auto" hangingPunct="1">
              <a:spcAft>
                <a:spcPts val="0"/>
              </a:spcAft>
              <a:buFont typeface="Arial" pitchFamily="34" charset="0"/>
              <a:buChar char="•"/>
              <a:defRPr/>
            </a:pPr>
            <a:endParaRPr lang="en-US" sz="2800" dirty="0" smtClean="0"/>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0000CC"/>
                </a:solidFill>
              </a:rPr>
              <a:t>5.ACTION RESEARCH</a:t>
            </a:r>
            <a:endParaRPr lang="en-US" b="1" dirty="0">
              <a:solidFill>
                <a:srgbClr val="0000CC"/>
              </a:solidFill>
            </a:endParaRPr>
          </a:p>
        </p:txBody>
      </p:sp>
      <p:sp>
        <p:nvSpPr>
          <p:cNvPr id="3" name="Content Placeholder 2"/>
          <p:cNvSpPr>
            <a:spLocks noGrp="1"/>
          </p:cNvSpPr>
          <p:nvPr>
            <p:ph idx="1"/>
          </p:nvPr>
        </p:nvSpPr>
        <p:spPr>
          <a:xfrm>
            <a:off x="152400" y="762000"/>
            <a:ext cx="8839200" cy="5791200"/>
          </a:xfrm>
        </p:spPr>
        <p:txBody>
          <a:bodyPr/>
          <a:lstStyle/>
          <a:p>
            <a:pPr>
              <a:buNone/>
            </a:pPr>
            <a:r>
              <a:rPr lang="en-US" sz="2800" b="1" dirty="0" smtClean="0"/>
              <a:t>DESCRIPTION:</a:t>
            </a:r>
          </a:p>
          <a:p>
            <a:r>
              <a:rPr lang="en-US" sz="2800" dirty="0" smtClean="0"/>
              <a:t>This is whereby the researcher actually becomes part of the study by participating in various interventions involved in the study</a:t>
            </a:r>
          </a:p>
          <a:p>
            <a:r>
              <a:rPr lang="en-US" sz="2800" dirty="0" smtClean="0"/>
              <a:t>Useful in collecting qualitative data</a:t>
            </a:r>
          </a:p>
          <a:p>
            <a:r>
              <a:rPr lang="en-US" sz="2800" dirty="0" smtClean="0"/>
              <a:t>Action Research is a framework that is:</a:t>
            </a:r>
          </a:p>
          <a:p>
            <a:pPr lvl="1"/>
            <a:r>
              <a:rPr lang="en-US" dirty="0" smtClean="0"/>
              <a:t>Collaborative </a:t>
            </a:r>
          </a:p>
          <a:p>
            <a:pPr lvl="1"/>
            <a:r>
              <a:rPr lang="en-US" dirty="0" smtClean="0"/>
              <a:t>There is a practical intervention made - i.e. you do something to make a change or intervention in a situation that you research</a:t>
            </a:r>
          </a:p>
          <a:p>
            <a:pPr lvl="1"/>
            <a:r>
              <a:rPr lang="en-US" dirty="0" smtClean="0"/>
              <a:t>The researcher will be actively involved in the planned intervention(s).</a:t>
            </a:r>
          </a:p>
          <a:p>
            <a:endParaRPr lang="en-US" sz="2800" dirty="0"/>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STANDARDIZED TESTS.</a:t>
            </a:r>
          </a:p>
          <a:p>
            <a:r>
              <a:rPr lang="en-US" dirty="0" smtClean="0"/>
              <a:t>CHARACTERISTICS</a:t>
            </a:r>
          </a:p>
          <a:p>
            <a:r>
              <a:rPr lang="en-US" dirty="0" smtClean="0"/>
              <a:t>Validity- is a measure of how well a test measures what it is supposed to measure.</a:t>
            </a:r>
          </a:p>
          <a:p>
            <a:r>
              <a:rPr lang="en-US" dirty="0" smtClean="0"/>
              <a:t>Reliability- is a measure of how consistent the results from a test are. If you administer a test to a subject twice do you get the same score on the second administration as you did on the first?</a:t>
            </a:r>
            <a:endParaRPr lang="en-US" dirty="0"/>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0" y="0"/>
            <a:ext cx="9144000" cy="9144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ormAutofit/>
          </a:bodyPr>
          <a:lstStyle/>
          <a:p>
            <a:pPr eaLnBrk="1" fontAlgn="auto" hangingPunct="1">
              <a:spcAft>
                <a:spcPts val="0"/>
              </a:spcAft>
              <a:defRPr/>
            </a:pPr>
            <a:r>
              <a:rPr lang="en-US" sz="3600" b="1" dirty="0" smtClean="0">
                <a:solidFill>
                  <a:srgbClr val="0000CC"/>
                </a:solidFill>
              </a:rPr>
              <a:t>CONDUCTING A PRE-TEST OR PILOT STUDY</a:t>
            </a:r>
          </a:p>
        </p:txBody>
      </p:sp>
      <p:sp>
        <p:nvSpPr>
          <p:cNvPr id="150531" name="Content Placeholder 2"/>
          <p:cNvSpPr>
            <a:spLocks noGrp="1"/>
          </p:cNvSpPr>
          <p:nvPr>
            <p:ph idx="1"/>
          </p:nvPr>
        </p:nvSpPr>
        <p:spPr>
          <a:xfrm>
            <a:off x="0" y="990600"/>
            <a:ext cx="8991600" cy="5715000"/>
          </a:xfrm>
        </p:spPr>
        <p:txBody>
          <a:bodyPr/>
          <a:lstStyle/>
          <a:p>
            <a:pPr eaLnBrk="1" hangingPunct="1"/>
            <a:r>
              <a:rPr lang="en-US" dirty="0" smtClean="0"/>
              <a:t>A pilot study is the study carried out at the end of</a:t>
            </a:r>
          </a:p>
          <a:p>
            <a:pPr eaLnBrk="1" hangingPunct="1"/>
            <a:r>
              <a:rPr lang="en-US" dirty="0" smtClean="0"/>
              <a:t>The planning phase of research, in order to explore &amp; test the research elements.</a:t>
            </a:r>
          </a:p>
          <a:p>
            <a:pPr eaLnBrk="1" hangingPunct="1"/>
            <a:r>
              <a:rPr lang="en-US" dirty="0" smtClean="0"/>
              <a:t>A pilot study is a small scale rehearsal that proceeds as if it were the actual study except for the fact that subjects who will participate in the actual study are not used.</a:t>
            </a:r>
            <a:br>
              <a:rPr lang="en-US" dirty="0" smtClean="0"/>
            </a:br>
            <a:r>
              <a:rPr lang="en-US" dirty="0" smtClean="0"/>
              <a:t>A pre-test is the process of measuring the effectiveness of the instrument used to gather data. E.G A research tool tested on subjects who meet the criterion of the study sample.</a:t>
            </a: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a:bodyPr>
          <a:lstStyle/>
          <a:p>
            <a:pPr eaLnBrk="1" fontAlgn="auto" hangingPunct="1">
              <a:spcAft>
                <a:spcPts val="0"/>
              </a:spcAft>
              <a:buFont typeface="Arial" charset="0"/>
              <a:buNone/>
              <a:defRPr/>
            </a:pPr>
            <a:r>
              <a:rPr lang="en-US" sz="2800" b="1" u="sng" dirty="0" smtClean="0"/>
              <a:t>purposes of a pre-test or pilot study</a:t>
            </a:r>
            <a:r>
              <a:rPr lang="en-US" sz="2800" dirty="0" smtClean="0"/>
              <a:t>:</a:t>
            </a:r>
          </a:p>
          <a:p>
            <a:pPr marL="514350" indent="-514350" eaLnBrk="1" fontAlgn="auto" hangingPunct="1">
              <a:spcAft>
                <a:spcPts val="0"/>
              </a:spcAft>
              <a:buFont typeface="+mj-lt"/>
              <a:buAutoNum type="arabicParenR"/>
              <a:defRPr/>
            </a:pPr>
            <a:r>
              <a:rPr lang="en-US" sz="2800" dirty="0" smtClean="0"/>
              <a:t>To determine whether the proposed study is feasible</a:t>
            </a:r>
          </a:p>
          <a:p>
            <a:pPr marL="514350" indent="-514350" eaLnBrk="1" fontAlgn="auto" hangingPunct="1">
              <a:spcAft>
                <a:spcPts val="0"/>
              </a:spcAft>
              <a:buFont typeface="+mj-lt"/>
              <a:buAutoNum type="arabicParenR"/>
              <a:defRPr/>
            </a:pPr>
            <a:r>
              <a:rPr lang="en-US" sz="2800" dirty="0" smtClean="0"/>
              <a:t>Identify any problems with the research design</a:t>
            </a:r>
          </a:p>
          <a:p>
            <a:pPr marL="514350" indent="-514350" eaLnBrk="1" fontAlgn="auto" hangingPunct="1">
              <a:spcAft>
                <a:spcPts val="0"/>
              </a:spcAft>
              <a:buFont typeface="+mj-lt"/>
              <a:buAutoNum type="arabicParenR"/>
              <a:defRPr/>
            </a:pPr>
            <a:r>
              <a:rPr lang="en-US" sz="2800" dirty="0" smtClean="0"/>
              <a:t>To ensure that items in the data collection instrument are stated clearly and have the same meaning to all research respondents</a:t>
            </a:r>
          </a:p>
          <a:p>
            <a:pPr marL="514350" indent="-514350" eaLnBrk="1" fontAlgn="auto" hangingPunct="1">
              <a:spcAft>
                <a:spcPts val="0"/>
              </a:spcAft>
              <a:buFont typeface="+mj-lt"/>
              <a:buAutoNum type="arabicParenR"/>
              <a:defRPr/>
            </a:pPr>
            <a:r>
              <a:rPr lang="en-US" sz="2800" dirty="0" smtClean="0"/>
              <a:t>To assess the time taken to administer the research instrument</a:t>
            </a:r>
          </a:p>
          <a:p>
            <a:pPr marL="514350" indent="-514350" eaLnBrk="1" fontAlgn="auto" hangingPunct="1">
              <a:spcAft>
                <a:spcPts val="0"/>
              </a:spcAft>
              <a:buFont typeface="+mj-lt"/>
              <a:buAutoNum type="arabicParenR"/>
              <a:defRPr/>
            </a:pPr>
            <a:r>
              <a:rPr lang="en-US" sz="2800" dirty="0" smtClean="0"/>
              <a:t>Determine whether the sample is representative of the population</a:t>
            </a:r>
          </a:p>
          <a:p>
            <a:pPr marL="514350" indent="-514350" eaLnBrk="1" fontAlgn="auto" hangingPunct="1">
              <a:spcAft>
                <a:spcPts val="0"/>
              </a:spcAft>
              <a:buFont typeface="+mj-lt"/>
              <a:buAutoNum type="arabicParenR"/>
              <a:defRPr/>
            </a:pPr>
            <a:r>
              <a:rPr lang="en-US" sz="2800" dirty="0" smtClean="0"/>
              <a:t>To determine the effectiveness of the sampling technique used</a:t>
            </a:r>
          </a:p>
          <a:p>
            <a:pPr marL="514350" indent="-514350" eaLnBrk="1" fontAlgn="auto" hangingPunct="1">
              <a:spcAft>
                <a:spcPts val="0"/>
              </a:spcAft>
              <a:buFont typeface="+mj-lt"/>
              <a:buAutoNum type="arabicParenR"/>
              <a:defRPr/>
            </a:pPr>
            <a:r>
              <a:rPr lang="en-US" sz="2800" dirty="0" smtClean="0"/>
              <a:t>Give the researcher the real experience in the field</a:t>
            </a:r>
          </a:p>
          <a:p>
            <a:pPr eaLnBrk="1" fontAlgn="auto" hangingPunct="1">
              <a:spcAft>
                <a:spcPts val="0"/>
              </a:spcAft>
              <a:buFont typeface="Arial" pitchFamily="34" charset="0"/>
              <a:buChar char="•"/>
              <a:defRPr/>
            </a:pPr>
            <a:endParaRPr lang="en-US" sz="2800" dirty="0"/>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a:bodyPr>
          <a:lstStyle/>
          <a:p>
            <a:pPr marL="514350" indent="-514350" eaLnBrk="1" fontAlgn="auto" hangingPunct="1">
              <a:spcAft>
                <a:spcPts val="0"/>
              </a:spcAft>
              <a:buFont typeface="Arial" charset="0"/>
              <a:buNone/>
              <a:defRPr/>
            </a:pPr>
            <a:r>
              <a:rPr lang="en-US" sz="2800" dirty="0" smtClean="0"/>
              <a:t>8)  Determine the human and financial resources requirement for the study</a:t>
            </a:r>
          </a:p>
          <a:p>
            <a:pPr marL="514350" indent="-514350" eaLnBrk="1" fontAlgn="auto" hangingPunct="1">
              <a:spcAft>
                <a:spcPts val="0"/>
              </a:spcAft>
              <a:buFont typeface="Arial" charset="0"/>
              <a:buNone/>
              <a:defRPr/>
            </a:pPr>
            <a:r>
              <a:rPr lang="en-US" sz="2800" dirty="0" smtClean="0"/>
              <a:t>9)  Determine the effectiveness of the training given to research assistants where necessary</a:t>
            </a:r>
          </a:p>
          <a:p>
            <a:pPr marL="514350" indent="-514350" eaLnBrk="1" fontAlgn="auto" hangingPunct="1">
              <a:spcAft>
                <a:spcPts val="0"/>
              </a:spcAft>
              <a:buFont typeface="Arial" charset="0"/>
              <a:buNone/>
              <a:defRPr/>
            </a:pPr>
            <a:r>
              <a:rPr lang="en-US" sz="2800" dirty="0" smtClean="0"/>
              <a:t>10) Evaluate the procedure for data processing and analysis</a:t>
            </a:r>
          </a:p>
          <a:p>
            <a:pPr eaLnBrk="1" fontAlgn="auto" hangingPunct="1">
              <a:spcAft>
                <a:spcPts val="0"/>
              </a:spcAft>
              <a:buNone/>
              <a:defRPr/>
            </a:pPr>
            <a:endParaRPr lang="en-US" dirty="0"/>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rgbClr val="0000C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b="1" dirty="0" smtClean="0">
                <a:solidFill>
                  <a:schemeClr val="bg1"/>
                </a:solidFill>
              </a:rPr>
              <a:t/>
            </a:r>
            <a:br>
              <a:rPr lang="en-US" b="1" dirty="0" smtClean="0">
                <a:solidFill>
                  <a:schemeClr val="bg1"/>
                </a:solidFill>
              </a:rPr>
            </a:br>
            <a:r>
              <a:rPr lang="en-US" b="1" dirty="0" smtClean="0">
                <a:solidFill>
                  <a:schemeClr val="bg1"/>
                </a:solidFill>
              </a:rPr>
              <a:t>Difference between 'pilot study' and 'pretesting' in research methodology</a:t>
            </a:r>
            <a:br>
              <a:rPr lang="en-US" b="1" dirty="0" smtClean="0">
                <a:solidFill>
                  <a:schemeClr val="bg1"/>
                </a:solidFill>
              </a:rPr>
            </a:br>
            <a:endParaRPr lang="en-US" b="1" dirty="0">
              <a:solidFill>
                <a:schemeClr val="bg1"/>
              </a:solidFill>
            </a:endParaRPr>
          </a:p>
        </p:txBody>
      </p:sp>
      <p:sp>
        <p:nvSpPr>
          <p:cNvPr id="3" name="Content Placeholder 2"/>
          <p:cNvSpPr>
            <a:spLocks noGrp="1"/>
          </p:cNvSpPr>
          <p:nvPr>
            <p:ph idx="1"/>
          </p:nvPr>
        </p:nvSpPr>
        <p:spPr>
          <a:xfrm>
            <a:off x="0" y="1295400"/>
            <a:ext cx="9144000" cy="5562600"/>
          </a:xfrm>
        </p:spPr>
        <p:txBody>
          <a:bodyPr/>
          <a:lstStyle/>
          <a:p>
            <a:r>
              <a:rPr lang="en-US" dirty="0" smtClean="0"/>
              <a:t>Most of the times these terms are used interchangeably, but;</a:t>
            </a:r>
          </a:p>
          <a:p>
            <a:r>
              <a:rPr lang="en-US" dirty="0" smtClean="0"/>
              <a:t>A </a:t>
            </a:r>
            <a:r>
              <a:rPr lang="en-US" b="1" dirty="0" smtClean="0"/>
              <a:t>PRE-TEST</a:t>
            </a:r>
            <a:r>
              <a:rPr lang="en-US" dirty="0" smtClean="0"/>
              <a:t> usually refers to a </a:t>
            </a:r>
            <a:r>
              <a:rPr lang="en-US" u="sng" dirty="0" smtClean="0"/>
              <a:t>small-scale trial </a:t>
            </a:r>
            <a:r>
              <a:rPr lang="en-US" dirty="0" smtClean="0"/>
              <a:t>of </a:t>
            </a:r>
            <a:r>
              <a:rPr lang="en-US" u="sng" dirty="0" smtClean="0"/>
              <a:t>particular </a:t>
            </a:r>
            <a:r>
              <a:rPr lang="en-US" dirty="0" smtClean="0"/>
              <a:t>research components.</a:t>
            </a:r>
          </a:p>
          <a:p>
            <a:r>
              <a:rPr lang="en-US" dirty="0" smtClean="0"/>
              <a:t>A </a:t>
            </a:r>
            <a:r>
              <a:rPr lang="en-US" b="1" dirty="0" smtClean="0"/>
              <a:t>PILOT STUDY</a:t>
            </a:r>
            <a:r>
              <a:rPr lang="en-US" dirty="0" smtClean="0"/>
              <a:t> is the process of carrying out a preliminary study, going through </a:t>
            </a:r>
            <a:r>
              <a:rPr lang="en-US" u="sng" dirty="0" smtClean="0"/>
              <a:t>the entire research </a:t>
            </a:r>
            <a:r>
              <a:rPr lang="en-US" dirty="0" smtClean="0"/>
              <a:t>procedure with a small sample</a:t>
            </a:r>
            <a:endParaRPr lang="en-US" dirty="0"/>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457200" y="0"/>
            <a:ext cx="8229600" cy="685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ormAutofit/>
          </a:bodyPr>
          <a:lstStyle/>
          <a:p>
            <a:pPr eaLnBrk="1" fontAlgn="auto" hangingPunct="1">
              <a:spcAft>
                <a:spcPts val="0"/>
              </a:spcAft>
              <a:defRPr/>
            </a:pPr>
            <a:r>
              <a:rPr lang="en-US" sz="3600" b="1" dirty="0" smtClean="0">
                <a:solidFill>
                  <a:srgbClr val="0000CC"/>
                </a:solidFill>
              </a:rPr>
              <a:t>ETHICAL CONSIDERATIONS IN RESEARCH</a:t>
            </a:r>
            <a:r>
              <a:rPr lang="en-US" sz="3600" dirty="0" smtClean="0">
                <a:solidFill>
                  <a:srgbClr val="0000CC"/>
                </a:solidFill>
              </a:rPr>
              <a:t> </a:t>
            </a:r>
          </a:p>
        </p:txBody>
      </p:sp>
      <p:sp>
        <p:nvSpPr>
          <p:cNvPr id="97283" name="Content Placeholder 2"/>
          <p:cNvSpPr>
            <a:spLocks noGrp="1"/>
          </p:cNvSpPr>
          <p:nvPr>
            <p:ph idx="1"/>
          </p:nvPr>
        </p:nvSpPr>
        <p:spPr>
          <a:xfrm>
            <a:off x="152400" y="609600"/>
            <a:ext cx="8839200" cy="6096000"/>
          </a:xfrm>
        </p:spPr>
        <p:txBody>
          <a:bodyPr rtlCol="0">
            <a:normAutofit/>
          </a:bodyPr>
          <a:lstStyle/>
          <a:p>
            <a:pPr eaLnBrk="1" fontAlgn="auto" hangingPunct="1">
              <a:spcAft>
                <a:spcPts val="0"/>
              </a:spcAft>
              <a:buFont typeface="Arial" charset="0"/>
              <a:buNone/>
              <a:defRPr/>
            </a:pPr>
            <a:r>
              <a:rPr lang="en-US" b="1" dirty="0" smtClean="0"/>
              <a:t>Ethics</a:t>
            </a:r>
            <a:r>
              <a:rPr lang="en-US" dirty="0" smtClean="0"/>
              <a:t>: is defined as that branch of philosophy which deals with one’s conduct and serves as a guide to one’s </a:t>
            </a:r>
            <a:r>
              <a:rPr lang="en-US" dirty="0" err="1" smtClean="0"/>
              <a:t>behaviour</a:t>
            </a:r>
            <a:r>
              <a:rPr lang="en-US" dirty="0" smtClean="0"/>
              <a:t>’. </a:t>
            </a:r>
          </a:p>
          <a:p>
            <a:pPr eaLnBrk="1" fontAlgn="auto" hangingPunct="1">
              <a:spcAft>
                <a:spcPts val="0"/>
              </a:spcAft>
              <a:buFont typeface="Arial" charset="0"/>
              <a:buNone/>
              <a:defRPr/>
            </a:pPr>
            <a:r>
              <a:rPr lang="en-US" dirty="0" smtClean="0"/>
              <a:t>Research ethics fundamentally consist of collecting, analyzing and interpreting data in a way that respects the rights of your participants and respondents. </a:t>
            </a:r>
          </a:p>
          <a:p>
            <a:pPr eaLnBrk="1" fontAlgn="auto" hangingPunct="1">
              <a:spcAft>
                <a:spcPts val="0"/>
              </a:spcAft>
              <a:buFont typeface="Arial" pitchFamily="34" charset="0"/>
              <a:buChar char="•"/>
              <a:defRPr/>
            </a:pPr>
            <a:endParaRPr lang="en-US"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NON EXPERIMENTAL RESEARCH</a:t>
            </a:r>
          </a:p>
          <a:p>
            <a:r>
              <a:rPr lang="en-US" dirty="0" smtClean="0"/>
              <a:t>The researcher simply measures the present level of the independent variable.</a:t>
            </a:r>
          </a:p>
          <a:p>
            <a:r>
              <a:rPr lang="en-US" dirty="0" smtClean="0"/>
              <a:t>Data generated is not helpful in establishing the cause&amp; effect relationship.</a:t>
            </a:r>
          </a:p>
          <a:p>
            <a:r>
              <a:rPr lang="en-US" dirty="0" smtClean="0"/>
              <a:t>The scope of research is very wide.</a:t>
            </a:r>
            <a:endParaRPr lang="en-US" dirty="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rtlCol="0">
            <a:normAutofit/>
          </a:bodyPr>
          <a:lstStyle/>
          <a:p>
            <a:pPr marL="60325" indent="-60325" eaLnBrk="1" fontAlgn="auto" hangingPunct="1">
              <a:spcAft>
                <a:spcPts val="0"/>
              </a:spcAft>
              <a:buFont typeface="Arial" charset="0"/>
              <a:buNone/>
              <a:defRPr/>
            </a:pPr>
            <a:r>
              <a:rPr lang="en-US" sz="2800" b="1" u="sng" dirty="0" smtClean="0"/>
              <a:t>Basic Ethical Principles Underlining the Protection of Human Rights</a:t>
            </a:r>
          </a:p>
          <a:p>
            <a:pPr marL="514350" indent="-514350" eaLnBrk="1" fontAlgn="auto" hangingPunct="1">
              <a:spcAft>
                <a:spcPts val="0"/>
              </a:spcAft>
              <a:buFont typeface="Arial" charset="0"/>
              <a:buAutoNum type="arabicPeriod"/>
              <a:defRPr/>
            </a:pPr>
            <a:r>
              <a:rPr lang="en-US" sz="2800" b="1" dirty="0" smtClean="0"/>
              <a:t>Principle of Respect for Persons</a:t>
            </a:r>
            <a:r>
              <a:rPr lang="en-US" sz="2800" dirty="0" smtClean="0"/>
              <a:t> </a:t>
            </a:r>
          </a:p>
          <a:p>
            <a:pPr eaLnBrk="1" fontAlgn="auto" hangingPunct="1">
              <a:spcAft>
                <a:spcPts val="0"/>
              </a:spcAft>
              <a:buFont typeface="Arial" charset="0"/>
              <a:buNone/>
              <a:defRPr/>
            </a:pPr>
            <a:r>
              <a:rPr lang="en-US" sz="2800" dirty="0" smtClean="0"/>
              <a:t>a) Individuals are autonomous, that is, they have the right to self-determination and this right should be respected. This means the research respondents have the right to:</a:t>
            </a:r>
          </a:p>
          <a:p>
            <a:pPr eaLnBrk="1" fontAlgn="auto" hangingPunct="1">
              <a:spcAft>
                <a:spcPts val="0"/>
              </a:spcAft>
              <a:buFont typeface="Arial" charset="0"/>
              <a:buNone/>
              <a:defRPr/>
            </a:pPr>
            <a:r>
              <a:rPr lang="en-US" sz="2800" dirty="0" smtClean="0"/>
              <a:t>	 a) Accept or decline to participate in the study without punishment or prejudice </a:t>
            </a:r>
            <a:br>
              <a:rPr lang="en-US" sz="2800" dirty="0" smtClean="0"/>
            </a:br>
            <a:r>
              <a:rPr lang="en-US" sz="2800" dirty="0" smtClean="0"/>
              <a:t> b) Withdraw from the study at any stage</a:t>
            </a:r>
            <a:br>
              <a:rPr lang="en-US" sz="2800" dirty="0" smtClean="0"/>
            </a:br>
            <a:r>
              <a:rPr lang="en-US" sz="2800" dirty="0" smtClean="0"/>
              <a:t> c) Withhold information</a:t>
            </a:r>
            <a:br>
              <a:rPr lang="en-US" sz="2800" dirty="0" smtClean="0"/>
            </a:br>
            <a:r>
              <a:rPr lang="en-US" sz="2800" dirty="0" smtClean="0"/>
              <a:t> d) Seek clarification concerning the purpose of the study</a:t>
            </a:r>
          </a:p>
          <a:p>
            <a:pPr marL="60325" indent="-60325" eaLnBrk="1" fontAlgn="auto" hangingPunct="1">
              <a:spcAft>
                <a:spcPts val="0"/>
              </a:spcAft>
              <a:buFont typeface="Arial" charset="0"/>
              <a:buNone/>
              <a:defRPr/>
            </a:pPr>
            <a:endParaRPr lang="en-US" sz="2800" u="sng" dirty="0"/>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rtlCol="0">
            <a:normAutofit lnSpcReduction="10000"/>
          </a:bodyPr>
          <a:lstStyle/>
          <a:p>
            <a:pPr eaLnBrk="1" fontAlgn="auto" hangingPunct="1">
              <a:spcAft>
                <a:spcPts val="0"/>
              </a:spcAft>
              <a:buFont typeface="Arial" pitchFamily="34" charset="0"/>
              <a:buChar char="•"/>
              <a:defRPr/>
            </a:pPr>
            <a:r>
              <a:rPr lang="en-US" sz="2800" dirty="0" smtClean="0"/>
              <a:t>Individuals with diminished autonomy require protection. This group includes children, the mentally impaired, unconscious patients and institutionalized persons.</a:t>
            </a:r>
          </a:p>
          <a:p>
            <a:pPr eaLnBrk="1" fontAlgn="auto" hangingPunct="1">
              <a:spcAft>
                <a:spcPts val="0"/>
              </a:spcAft>
              <a:buFont typeface="Arial" pitchFamily="34" charset="0"/>
              <a:buChar char="•"/>
              <a:defRPr/>
            </a:pPr>
            <a:r>
              <a:rPr lang="en-US" sz="2800" dirty="0" smtClean="0"/>
              <a:t>For this group of persons, you will need to seek the consent of their legal guardian.</a:t>
            </a:r>
          </a:p>
          <a:p>
            <a:pPr eaLnBrk="1" fontAlgn="auto" hangingPunct="1">
              <a:spcAft>
                <a:spcPts val="0"/>
              </a:spcAft>
              <a:buFont typeface="Arial" charset="0"/>
              <a:buNone/>
              <a:defRPr/>
            </a:pPr>
            <a:r>
              <a:rPr lang="en-US" sz="2800" b="1" dirty="0" smtClean="0"/>
              <a:t>2. Principle of Justice</a:t>
            </a:r>
            <a:r>
              <a:rPr lang="en-US" sz="2800" dirty="0" smtClean="0"/>
              <a:t> </a:t>
            </a:r>
          </a:p>
          <a:p>
            <a:pPr marL="60325" indent="-60325" eaLnBrk="1" fontAlgn="auto" hangingPunct="1">
              <a:spcAft>
                <a:spcPts val="0"/>
              </a:spcAft>
              <a:buFont typeface="Arial" charset="0"/>
              <a:buNone/>
              <a:defRPr/>
            </a:pPr>
            <a:r>
              <a:rPr lang="en-US" sz="2800" dirty="0" smtClean="0"/>
              <a:t>This includes the subjects’ </a:t>
            </a:r>
            <a:r>
              <a:rPr lang="en-US" sz="2800" u="sng" dirty="0" smtClean="0"/>
              <a:t>right to fair selection </a:t>
            </a:r>
            <a:r>
              <a:rPr lang="en-US" sz="2800" dirty="0" smtClean="0"/>
              <a:t>and </a:t>
            </a:r>
            <a:r>
              <a:rPr lang="en-US" sz="2800" u="sng" dirty="0" smtClean="0"/>
              <a:t>treatment </a:t>
            </a:r>
            <a:r>
              <a:rPr lang="en-US" sz="2800" dirty="0" smtClean="0"/>
              <a:t>and their right to privacy:</a:t>
            </a:r>
          </a:p>
          <a:p>
            <a:pPr eaLnBrk="1" fontAlgn="auto" hangingPunct="1">
              <a:spcAft>
                <a:spcPts val="0"/>
              </a:spcAft>
              <a:buFont typeface="Arial" pitchFamily="34" charset="0"/>
              <a:buChar char="•"/>
              <a:defRPr/>
            </a:pPr>
            <a:r>
              <a:rPr lang="en-US" sz="2800" u="sng" dirty="0" smtClean="0"/>
              <a:t>Right to Privacy</a:t>
            </a:r>
            <a:r>
              <a:rPr lang="en-US" sz="2800" dirty="0" smtClean="0"/>
              <a:t>: This is the freedom of an individual to determine the time, extent and the circumstances under which private information will be shared with or withheld from others. The privacy of the subject is considered to be protected if the subject is informed and consents to participate in a study and voluntarily shares private information with a researcher. </a:t>
            </a:r>
          </a:p>
          <a:p>
            <a:pPr eaLnBrk="1" fontAlgn="auto" hangingPunct="1">
              <a:spcAft>
                <a:spcPts val="0"/>
              </a:spcAft>
              <a:buFont typeface="Arial" pitchFamily="34" charset="0"/>
              <a:buChar char="•"/>
              <a:defRPr/>
            </a:pPr>
            <a:endParaRPr lang="en-US" sz="2800" dirty="0"/>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Content Placeholder 2"/>
          <p:cNvSpPr>
            <a:spLocks noGrp="1"/>
          </p:cNvSpPr>
          <p:nvPr>
            <p:ph idx="1"/>
          </p:nvPr>
        </p:nvSpPr>
        <p:spPr>
          <a:xfrm>
            <a:off x="152400" y="228600"/>
            <a:ext cx="8839200" cy="6477000"/>
          </a:xfrm>
        </p:spPr>
        <p:txBody>
          <a:bodyPr/>
          <a:lstStyle/>
          <a:p>
            <a:pPr eaLnBrk="1" hangingPunct="1"/>
            <a:r>
              <a:rPr lang="en-US" sz="2800" u="sng" dirty="0" smtClean="0"/>
              <a:t>Right to Anonymity and Confidentiality</a:t>
            </a:r>
            <a:r>
              <a:rPr lang="en-US" sz="2800" dirty="0" smtClean="0"/>
              <a:t>:</a:t>
            </a:r>
          </a:p>
          <a:p>
            <a:pPr eaLnBrk="1" hangingPunct="1">
              <a:buFont typeface="Arial" charset="0"/>
              <a:buNone/>
            </a:pPr>
            <a:r>
              <a:rPr lang="en-US" sz="2800" dirty="0" smtClean="0"/>
              <a:t> Complete anonymity exists when the respondents’ identity is not revealed and the information collected is not linked to the respondent. </a:t>
            </a:r>
          </a:p>
          <a:p>
            <a:pPr eaLnBrk="1" hangingPunct="1">
              <a:buFont typeface="Arial" charset="0"/>
              <a:buNone/>
            </a:pPr>
            <a:r>
              <a:rPr lang="en-US" sz="2800" dirty="0" smtClean="0"/>
              <a:t>Confidentiality refers to the researcher’s responsibility to protect all data gathered within the scope of the project from being divulged or made available to any other person, which means the research data should never be shared with outsiders.</a:t>
            </a: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Content Placeholder 2"/>
          <p:cNvSpPr>
            <a:spLocks noGrp="1"/>
          </p:cNvSpPr>
          <p:nvPr>
            <p:ph idx="1"/>
          </p:nvPr>
        </p:nvSpPr>
        <p:spPr>
          <a:xfrm>
            <a:off x="152400" y="228600"/>
            <a:ext cx="8839200" cy="6477000"/>
          </a:xfrm>
        </p:spPr>
        <p:txBody>
          <a:bodyPr/>
          <a:lstStyle/>
          <a:p>
            <a:pPr eaLnBrk="1" hangingPunct="1">
              <a:buFont typeface="Arial" charset="0"/>
              <a:buNone/>
            </a:pPr>
            <a:r>
              <a:rPr lang="en-US" b="1" dirty="0" smtClean="0"/>
              <a:t>3. Principle of Beneficence</a:t>
            </a:r>
          </a:p>
          <a:p>
            <a:pPr eaLnBrk="1" hangingPunct="1">
              <a:buFont typeface="Arial" charset="0"/>
              <a:buNone/>
            </a:pPr>
            <a:r>
              <a:rPr lang="en-US" dirty="0" smtClean="0"/>
              <a:t> This principle involves an effort to </a:t>
            </a:r>
            <a:r>
              <a:rPr lang="en-US" u="sng" dirty="0" smtClean="0"/>
              <a:t>secure the well being of persons. </a:t>
            </a:r>
          </a:p>
          <a:p>
            <a:pPr eaLnBrk="1" hangingPunct="1">
              <a:buFont typeface="Arial" charset="0"/>
              <a:buNone/>
            </a:pPr>
            <a:r>
              <a:rPr lang="en-US" dirty="0" smtClean="0"/>
              <a:t>It is the right to protect respondents from discomfort and harm. This principle states that one should do what is good and above all should do no harm. </a:t>
            </a:r>
          </a:p>
          <a:p>
            <a:pPr eaLnBrk="1" hangingPunct="1">
              <a:buFont typeface="Arial" charset="0"/>
              <a:buNone/>
            </a:pPr>
            <a:r>
              <a:rPr lang="en-US" dirty="0" smtClean="0"/>
              <a:t>Discomfort and harm can be physical, emotional, spiritual, economic, social or legal.</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Content Placeholder 2"/>
          <p:cNvSpPr>
            <a:spLocks noGrp="1"/>
          </p:cNvSpPr>
          <p:nvPr>
            <p:ph idx="1"/>
          </p:nvPr>
        </p:nvSpPr>
        <p:spPr>
          <a:xfrm>
            <a:off x="152400" y="0"/>
            <a:ext cx="8839200" cy="6705600"/>
          </a:xfrm>
        </p:spPr>
        <p:txBody>
          <a:bodyPr/>
          <a:lstStyle/>
          <a:p>
            <a:pPr algn="ctr" eaLnBrk="1" hangingPunct="1">
              <a:buFont typeface="Arial" charset="0"/>
              <a:buNone/>
            </a:pPr>
            <a:r>
              <a:rPr lang="en-US" sz="2800" b="1" u="sng" dirty="0" smtClean="0"/>
              <a:t>The Major Content of an Informed Consent</a:t>
            </a:r>
            <a:r>
              <a:rPr lang="en-US" sz="2800" u="sng" dirty="0" smtClean="0"/>
              <a:t> </a:t>
            </a:r>
          </a:p>
          <a:p>
            <a:pPr eaLnBrk="1" hangingPunct="1">
              <a:buFont typeface="Arial" charset="0"/>
              <a:buNone/>
            </a:pPr>
            <a:r>
              <a:rPr lang="en-US" sz="2800" dirty="0" smtClean="0"/>
              <a:t>Informed consent revolves around the following three major elements:</a:t>
            </a:r>
          </a:p>
          <a:p>
            <a:pPr lvl="1" eaLnBrk="1" hangingPunct="1"/>
            <a:r>
              <a:rPr lang="en-US" sz="2400" dirty="0" smtClean="0"/>
              <a:t>The type of information you need to obtain from the research subjects.</a:t>
            </a:r>
          </a:p>
          <a:p>
            <a:pPr lvl="1" eaLnBrk="1" hangingPunct="1"/>
            <a:r>
              <a:rPr lang="en-US" sz="2400" dirty="0" smtClean="0"/>
              <a:t>The degree of understanding required of the subject in order to give consent.</a:t>
            </a:r>
          </a:p>
          <a:p>
            <a:pPr lvl="1" eaLnBrk="1" hangingPunct="1"/>
            <a:r>
              <a:rPr lang="en-US" sz="2400" dirty="0" smtClean="0"/>
              <a:t>The fact that the subject has a free choice in giving consent.</a:t>
            </a:r>
          </a:p>
          <a:p>
            <a:pPr eaLnBrk="1" hangingPunct="1">
              <a:buFont typeface="Arial" charset="0"/>
              <a:buNone/>
            </a:pPr>
            <a:r>
              <a:rPr lang="en-US" sz="2800" dirty="0" smtClean="0"/>
              <a:t>Informed consent should be based on the following factors:</a:t>
            </a:r>
          </a:p>
          <a:p>
            <a:pPr lvl="1" eaLnBrk="1" hangingPunct="1"/>
            <a:r>
              <a:rPr lang="en-US" sz="2400" dirty="0" smtClean="0"/>
              <a:t>The purpose of the research study</a:t>
            </a:r>
          </a:p>
          <a:p>
            <a:pPr lvl="1" eaLnBrk="1" hangingPunct="1"/>
            <a:r>
              <a:rPr lang="en-US" sz="2400" dirty="0" smtClean="0"/>
              <a:t>Foreseen risks</a:t>
            </a:r>
          </a:p>
          <a:p>
            <a:pPr lvl="1" eaLnBrk="1" hangingPunct="1"/>
            <a:r>
              <a:rPr lang="en-US" sz="2400" dirty="0" smtClean="0"/>
              <a:t>A guarantee of anonymity and confidentiality</a:t>
            </a:r>
          </a:p>
          <a:p>
            <a:pPr lvl="1" eaLnBrk="1" hangingPunct="1"/>
            <a:r>
              <a:rPr lang="en-US" sz="2400" dirty="0" smtClean="0"/>
              <a:t>Identification of the researcher</a:t>
            </a:r>
          </a:p>
          <a:p>
            <a:pPr lvl="1" eaLnBrk="1" hangingPunct="1"/>
            <a:r>
              <a:rPr lang="en-US" sz="2400" dirty="0" smtClean="0"/>
              <a:t>Number of subjects involved</a:t>
            </a:r>
          </a:p>
          <a:p>
            <a:pPr lvl="1" eaLnBrk="1" hangingPunct="1"/>
            <a:r>
              <a:rPr lang="en-US" sz="2400" dirty="0" smtClean="0"/>
              <a:t>Benefits and compensation.</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457200" y="0"/>
            <a:ext cx="8229600" cy="457200"/>
          </a:xfrm>
        </p:spPr>
        <p:txBody>
          <a:bodyPr rtlCol="0">
            <a:normAutofit fontScale="90000"/>
          </a:bodyPr>
          <a:lstStyle/>
          <a:p>
            <a:pPr eaLnBrk="1" fontAlgn="auto" hangingPunct="1">
              <a:spcAft>
                <a:spcPts val="0"/>
              </a:spcAft>
              <a:defRPr/>
            </a:pPr>
            <a:r>
              <a:rPr lang="en-US" sz="3600" b="1" u="sng" dirty="0" smtClean="0"/>
              <a:t>Access to Research Population</a:t>
            </a:r>
            <a:endParaRPr lang="en-US" sz="3600" u="sng" dirty="0" smtClean="0"/>
          </a:p>
        </p:txBody>
      </p:sp>
      <p:sp>
        <p:nvSpPr>
          <p:cNvPr id="159747" name="Content Placeholder 2"/>
          <p:cNvSpPr>
            <a:spLocks noGrp="1"/>
          </p:cNvSpPr>
          <p:nvPr>
            <p:ph idx="1"/>
          </p:nvPr>
        </p:nvSpPr>
        <p:spPr>
          <a:xfrm>
            <a:off x="152400" y="533400"/>
            <a:ext cx="8839200" cy="6172200"/>
          </a:xfrm>
        </p:spPr>
        <p:txBody>
          <a:bodyPr/>
          <a:lstStyle/>
          <a:p>
            <a:pPr eaLnBrk="1" hangingPunct="1"/>
            <a:r>
              <a:rPr lang="en-US" sz="2800" dirty="0" smtClean="0"/>
              <a:t>Prior to commencing the study, a formal application to the government of Kenya for permission to conduct the research must be written. </a:t>
            </a:r>
          </a:p>
          <a:p>
            <a:pPr eaLnBrk="1" hangingPunct="1"/>
            <a:r>
              <a:rPr lang="en-US" sz="2800" dirty="0" smtClean="0"/>
              <a:t>This should include two or more copies of the research proposal, accompanied by a recommendation letter from the supervisor(s) as required by the Kenyan authorities.</a:t>
            </a:r>
          </a:p>
          <a:p>
            <a:pPr eaLnBrk="1" hangingPunct="1"/>
            <a:r>
              <a:rPr lang="en-US" sz="2800" dirty="0" smtClean="0"/>
              <a:t>If your institution is authorized to conduct research, there may be a ‘Research and Ethics Committee’. Such a committee is usually vested with the authority of granting research permits, which you could use.</a:t>
            </a:r>
          </a:p>
          <a:p>
            <a:pPr eaLnBrk="1" hangingPunct="1"/>
            <a:r>
              <a:rPr lang="en-US" sz="2800" dirty="0" smtClean="0"/>
              <a:t>As a requirement, each research respondent should be requested to accept in writing and sign or affix a thumb print. </a:t>
            </a: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Content Placeholder 2"/>
          <p:cNvSpPr>
            <a:spLocks noGrp="1"/>
          </p:cNvSpPr>
          <p:nvPr>
            <p:ph idx="1"/>
          </p:nvPr>
        </p:nvSpPr>
        <p:spPr>
          <a:xfrm>
            <a:off x="152400" y="228600"/>
            <a:ext cx="8839200" cy="6477000"/>
          </a:xfrm>
        </p:spPr>
        <p:txBody>
          <a:bodyPr/>
          <a:lstStyle/>
          <a:p>
            <a:pPr eaLnBrk="1" hangingPunct="1"/>
            <a:r>
              <a:rPr lang="en-US" dirty="0" smtClean="0"/>
              <a:t>In cases where a respondent can neither read nor write, a consent form should be completed and duly signed after you have clearly explained the purpose of the research.</a:t>
            </a:r>
          </a:p>
          <a:p>
            <a:pPr eaLnBrk="1" hangingPunct="1"/>
            <a:r>
              <a:rPr lang="en-US" dirty="0" smtClean="0"/>
              <a:t>You should inform the respondents that their participation is absolutely voluntary and they may pull out of the study whenever they so wish. </a:t>
            </a:r>
          </a:p>
          <a:p>
            <a:pPr eaLnBrk="1" hangingPunct="1"/>
            <a:r>
              <a:rPr lang="en-US" dirty="0" smtClean="0"/>
              <a:t>As part of the contract, you should guarantee the respondents absolute confidentiality during and after the study.</a:t>
            </a: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0" y="0"/>
            <a:ext cx="9144000" cy="1066800"/>
          </a:xfrm>
          <a:solidFill>
            <a:schemeClr val="tx1"/>
          </a:solidFill>
          <a:ln>
            <a:noFill/>
          </a:ln>
          <a:effectLst/>
          <a:scene3d>
            <a:camera prst="orthographicFront">
              <a:rot lat="0" lon="0" rev="0"/>
            </a:camera>
            <a:lightRig rig="glow" dir="t">
              <a:rot lat="0" lon="0" rev="14100000"/>
            </a:lightRig>
          </a:scene3d>
          <a:sp3d prstMaterial="softEdge">
            <a:bevelT w="127000" prst="artDeco"/>
          </a:sp3d>
        </p:spPr>
        <p:txBody>
          <a:bodyPr rtlCol="0">
            <a:normAutofit fontScale="90000"/>
          </a:bodyPr>
          <a:lstStyle/>
          <a:p>
            <a:pPr eaLnBrk="1" fontAlgn="auto" hangingPunct="1">
              <a:spcAft>
                <a:spcPts val="0"/>
              </a:spcAft>
              <a:defRPr/>
            </a:pPr>
            <a:r>
              <a:rPr lang="en-US" sz="4000" b="1" dirty="0" smtClean="0">
                <a:solidFill>
                  <a:schemeClr val="bg1"/>
                </a:solidFill>
              </a:rPr>
              <a:t>STEP 8: DATA COLLECTION AND PRESENTATION</a:t>
            </a:r>
          </a:p>
        </p:txBody>
      </p:sp>
      <p:sp>
        <p:nvSpPr>
          <p:cNvPr id="161795" name="Content Placeholder 2"/>
          <p:cNvSpPr>
            <a:spLocks noGrp="1"/>
          </p:cNvSpPr>
          <p:nvPr>
            <p:ph idx="1"/>
          </p:nvPr>
        </p:nvSpPr>
        <p:spPr>
          <a:xfrm>
            <a:off x="152400" y="1143000"/>
            <a:ext cx="8991600" cy="5562600"/>
          </a:xfrm>
        </p:spPr>
        <p:txBody>
          <a:bodyPr/>
          <a:lstStyle/>
          <a:p>
            <a:pPr eaLnBrk="1" hangingPunct="1">
              <a:buFont typeface="Arial" charset="0"/>
              <a:buNone/>
            </a:pPr>
            <a:r>
              <a:rPr lang="en-US" b="1" dirty="0" smtClean="0"/>
              <a:t>Def:</a:t>
            </a:r>
            <a:r>
              <a:rPr lang="en-US" dirty="0" smtClean="0"/>
              <a:t> ‘the precise, systematic gathering of information relevant to the research purpose or the specific objectives, questions or hypotheses of a study’.</a:t>
            </a:r>
          </a:p>
          <a:p>
            <a:pPr eaLnBrk="1" hangingPunct="1">
              <a:buFont typeface="Arial" charset="0"/>
              <a:buNone/>
            </a:pPr>
            <a:r>
              <a:rPr lang="en-US" dirty="0" smtClean="0"/>
              <a:t>There are three main stages in the data collection process:</a:t>
            </a:r>
          </a:p>
          <a:p>
            <a:pPr eaLnBrk="1" hangingPunct="1"/>
            <a:r>
              <a:rPr lang="en-US" dirty="0" smtClean="0"/>
              <a:t>Stage One - Permission to Proceed(seeking consent)</a:t>
            </a:r>
          </a:p>
          <a:p>
            <a:pPr eaLnBrk="1" hangingPunct="1"/>
            <a:r>
              <a:rPr lang="en-US" dirty="0" smtClean="0"/>
              <a:t>Stage Two - Data Collection</a:t>
            </a:r>
          </a:p>
          <a:p>
            <a:pPr lvl="2" eaLnBrk="1" hangingPunct="1"/>
            <a:r>
              <a:rPr lang="en-US" dirty="0" smtClean="0"/>
              <a:t>Listing tasks, training assistants, available data, time </a:t>
            </a:r>
          </a:p>
          <a:p>
            <a:pPr eaLnBrk="1" hangingPunct="1"/>
            <a:r>
              <a:rPr lang="en-US" dirty="0" smtClean="0"/>
              <a:t>Stage Three - Data Handling</a:t>
            </a:r>
          </a:p>
          <a:p>
            <a:pPr eaLnBrk="1" hangingPunct="1">
              <a:buFont typeface="Arial" charset="0"/>
              <a:buNone/>
            </a:pPr>
            <a:endParaRPr lang="en-US" dirty="0" smtClean="0"/>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rtlCol="0">
            <a:normAutofit lnSpcReduction="10000"/>
          </a:bodyPr>
          <a:lstStyle/>
          <a:p>
            <a:pPr eaLnBrk="1" fontAlgn="auto" hangingPunct="1">
              <a:spcAft>
                <a:spcPts val="0"/>
              </a:spcAft>
              <a:buFont typeface="Arial" charset="0"/>
              <a:buNone/>
              <a:defRPr/>
            </a:pPr>
            <a:r>
              <a:rPr lang="en-US" dirty="0" smtClean="0"/>
              <a:t>Aspects of data collection that ensure data quality include;</a:t>
            </a:r>
          </a:p>
          <a:p>
            <a:pPr lvl="1" eaLnBrk="1" fontAlgn="auto" hangingPunct="1">
              <a:spcAft>
                <a:spcPts val="0"/>
              </a:spcAft>
              <a:buFont typeface="Arial" pitchFamily="34" charset="0"/>
              <a:buChar char="–"/>
              <a:defRPr/>
            </a:pPr>
            <a:r>
              <a:rPr lang="en-US" dirty="0" smtClean="0"/>
              <a:t>Guidelines on sampling procedures and what to do if respondents are not available or refuse to cooperate.</a:t>
            </a:r>
          </a:p>
          <a:p>
            <a:pPr lvl="1" eaLnBrk="1" fontAlgn="auto" hangingPunct="1">
              <a:spcAft>
                <a:spcPts val="0"/>
              </a:spcAft>
              <a:buFont typeface="Arial" pitchFamily="34" charset="0"/>
              <a:buChar char="–"/>
              <a:defRPr/>
            </a:pPr>
            <a:r>
              <a:rPr lang="en-US" dirty="0" smtClean="0"/>
              <a:t>A clear explanation of the purpose and procedures of the study. This should be used as an introduction before each interview. </a:t>
            </a:r>
          </a:p>
          <a:p>
            <a:pPr lvl="1" eaLnBrk="1" fontAlgn="auto" hangingPunct="1">
              <a:spcAft>
                <a:spcPts val="0"/>
              </a:spcAft>
              <a:buFont typeface="Arial" pitchFamily="34" charset="0"/>
              <a:buChar char="–"/>
              <a:defRPr/>
            </a:pPr>
            <a:r>
              <a:rPr lang="en-US" dirty="0" smtClean="0"/>
              <a:t>Instruction sheets on how to ask certain questions and how to record the answers.</a:t>
            </a:r>
          </a:p>
          <a:p>
            <a:pPr eaLnBrk="1" fontAlgn="auto" hangingPunct="1">
              <a:spcAft>
                <a:spcPts val="0"/>
              </a:spcAft>
              <a:buFont typeface="Arial" charset="0"/>
              <a:buNone/>
              <a:defRPr/>
            </a:pPr>
            <a:r>
              <a:rPr lang="en-US" dirty="0" smtClean="0"/>
              <a:t>members of the research team master techniques such as:</a:t>
            </a:r>
          </a:p>
          <a:p>
            <a:pPr lvl="1" eaLnBrk="1" fontAlgn="auto" hangingPunct="1">
              <a:spcAft>
                <a:spcPts val="0"/>
              </a:spcAft>
              <a:buFont typeface="Arial" pitchFamily="34" charset="0"/>
              <a:buChar char="–"/>
              <a:defRPr/>
            </a:pPr>
            <a:r>
              <a:rPr lang="en-US" dirty="0" smtClean="0"/>
              <a:t>Asking questions in a neutral manner.</a:t>
            </a:r>
          </a:p>
          <a:p>
            <a:pPr lvl="1" eaLnBrk="1" fontAlgn="auto" hangingPunct="1">
              <a:spcAft>
                <a:spcPts val="0"/>
              </a:spcAft>
              <a:buFont typeface="Arial" pitchFamily="34" charset="0"/>
              <a:buChar char="–"/>
              <a:defRPr/>
            </a:pPr>
            <a:r>
              <a:rPr lang="en-US" dirty="0" smtClean="0"/>
              <a:t>Not showing, by words or expressions, what answers one expects to hear.</a:t>
            </a:r>
          </a:p>
          <a:p>
            <a:pPr lvl="1" indent="-742950" eaLnBrk="1" fontAlgn="auto" hangingPunct="1">
              <a:spcAft>
                <a:spcPts val="0"/>
              </a:spcAft>
              <a:buFont typeface="Arial" charset="0"/>
              <a:buNone/>
              <a:defRPr/>
            </a:pPr>
            <a:endParaRPr lang="en-US" dirty="0"/>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Content Placeholder 2"/>
          <p:cNvSpPr>
            <a:spLocks noGrp="1"/>
          </p:cNvSpPr>
          <p:nvPr>
            <p:ph idx="1"/>
          </p:nvPr>
        </p:nvSpPr>
        <p:spPr>
          <a:xfrm>
            <a:off x="152400" y="228600"/>
            <a:ext cx="8991600" cy="6477000"/>
          </a:xfrm>
        </p:spPr>
        <p:txBody>
          <a:bodyPr/>
          <a:lstStyle/>
          <a:p>
            <a:pPr lvl="1" eaLnBrk="1" hangingPunct="1"/>
            <a:r>
              <a:rPr lang="en-US" dirty="0" smtClean="0"/>
              <a:t>Not showing agreement, disagreement or surprise.</a:t>
            </a:r>
          </a:p>
          <a:p>
            <a:pPr lvl="1" eaLnBrk="1" hangingPunct="1"/>
            <a:r>
              <a:rPr lang="en-US" dirty="0" smtClean="0"/>
              <a:t>Recording answers precisely as they are provided, without sifting through them or interpreting them.</a:t>
            </a:r>
          </a:p>
          <a:p>
            <a:pPr eaLnBrk="1" hangingPunct="1">
              <a:buFont typeface="Arial" charset="0"/>
              <a:buNone/>
            </a:pPr>
            <a:r>
              <a:rPr lang="en-US" b="1" dirty="0" smtClean="0"/>
              <a:t>Data Handling guidelines</a:t>
            </a:r>
            <a:endParaRPr lang="en-US" dirty="0" smtClean="0"/>
          </a:p>
          <a:p>
            <a:pPr lvl="1" eaLnBrk="1" hangingPunct="1"/>
            <a:r>
              <a:rPr lang="en-US" dirty="0" smtClean="0"/>
              <a:t>Check that the data gathered is complete and accurate.</a:t>
            </a:r>
          </a:p>
          <a:p>
            <a:pPr lvl="1" eaLnBrk="1" hangingPunct="1"/>
            <a:r>
              <a:rPr lang="en-US" dirty="0" smtClean="0"/>
              <a:t>Identify the person responsible for storing data and the place where it will be stored.</a:t>
            </a:r>
          </a:p>
          <a:p>
            <a:pPr lvl="1" eaLnBrk="1" hangingPunct="1"/>
            <a:r>
              <a:rPr lang="en-US" dirty="0" smtClean="0"/>
              <a:t>Decide how data should be stored. Record forms should be kept in the sequence in which they have been numbered.</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0"/>
            <a:ext cx="9144000" cy="1143000"/>
          </a:xfr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chemeClr val="bg1"/>
                </a:solidFill>
              </a:rPr>
              <a:t>CHARACTERISTICS OF GOOD RESEARCH</a:t>
            </a:r>
          </a:p>
        </p:txBody>
      </p:sp>
      <p:sp>
        <p:nvSpPr>
          <p:cNvPr id="9219" name="Content Placeholder 2"/>
          <p:cNvSpPr>
            <a:spLocks noGrp="1"/>
          </p:cNvSpPr>
          <p:nvPr>
            <p:ph idx="1"/>
          </p:nvPr>
        </p:nvSpPr>
        <p:spPr>
          <a:xfrm>
            <a:off x="0" y="1143000"/>
            <a:ext cx="9144000" cy="5715000"/>
          </a:xfrm>
        </p:spPr>
        <p:txBody>
          <a:bodyPr/>
          <a:lstStyle/>
          <a:p>
            <a:pPr eaLnBrk="1" hangingPunct="1"/>
            <a:r>
              <a:rPr lang="en-US" dirty="0" smtClean="0"/>
              <a:t>Should have a comprehensive statement and justification of the research problem</a:t>
            </a:r>
          </a:p>
          <a:p>
            <a:pPr eaLnBrk="1" hangingPunct="1"/>
            <a:r>
              <a:rPr lang="en-US" dirty="0" smtClean="0"/>
              <a:t>Has clearly stated objectives and research questions</a:t>
            </a:r>
          </a:p>
          <a:p>
            <a:pPr eaLnBrk="1" hangingPunct="1"/>
            <a:r>
              <a:rPr lang="en-US" dirty="0" smtClean="0"/>
              <a:t>Measures what it sought to from the onset.</a:t>
            </a:r>
          </a:p>
          <a:p>
            <a:pPr eaLnBrk="1" hangingPunct="1"/>
            <a:r>
              <a:rPr lang="en-US" dirty="0" smtClean="0"/>
              <a:t>Has a clearly stated and relevant purpose.</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457200" y="0"/>
            <a:ext cx="8229600" cy="609600"/>
          </a:xfrm>
        </p:spPr>
        <p:txBody>
          <a:bodyPr rtlCol="0">
            <a:normAutofit fontScale="90000"/>
          </a:bodyPr>
          <a:lstStyle/>
          <a:p>
            <a:pPr eaLnBrk="1" fontAlgn="auto" hangingPunct="1">
              <a:spcAft>
                <a:spcPts val="0"/>
              </a:spcAft>
              <a:defRPr/>
            </a:pPr>
            <a:r>
              <a:rPr lang="en-US" sz="4000" b="1" dirty="0" smtClean="0"/>
              <a:t>DATA ENTRY</a:t>
            </a:r>
            <a:r>
              <a:rPr lang="en-US" sz="4000" dirty="0" smtClean="0"/>
              <a:t> </a:t>
            </a:r>
          </a:p>
        </p:txBody>
      </p:sp>
      <p:sp>
        <p:nvSpPr>
          <p:cNvPr id="165891" name="Content Placeholder 2"/>
          <p:cNvSpPr>
            <a:spLocks noGrp="1"/>
          </p:cNvSpPr>
          <p:nvPr>
            <p:ph idx="1"/>
          </p:nvPr>
        </p:nvSpPr>
        <p:spPr>
          <a:xfrm>
            <a:off x="152400" y="609600"/>
            <a:ext cx="8839200" cy="6096000"/>
          </a:xfrm>
        </p:spPr>
        <p:txBody>
          <a:bodyPr/>
          <a:lstStyle/>
          <a:p>
            <a:pPr eaLnBrk="1" hangingPunct="1"/>
            <a:r>
              <a:rPr lang="en-US" sz="2800" dirty="0" smtClean="0"/>
              <a:t>Decide on a format, </a:t>
            </a:r>
            <a:r>
              <a:rPr lang="en-US" sz="2800" dirty="0" err="1" smtClean="0"/>
              <a:t>i.e</a:t>
            </a:r>
            <a:r>
              <a:rPr lang="en-US" sz="2800" dirty="0" smtClean="0"/>
              <a:t>, the way you will organize the data in a file. </a:t>
            </a:r>
          </a:p>
          <a:p>
            <a:pPr eaLnBrk="1" hangingPunct="1"/>
            <a:r>
              <a:rPr lang="en-US" sz="2800" dirty="0" smtClean="0"/>
              <a:t>Next, design a code, </a:t>
            </a:r>
            <a:r>
              <a:rPr lang="en-US" sz="2800" dirty="0" err="1" smtClean="0"/>
              <a:t>i.e</a:t>
            </a:r>
            <a:r>
              <a:rPr lang="en-US" sz="2800" dirty="0" smtClean="0"/>
              <a:t>, the rules by which the respondents’ answers will be assigned values that can be processed by the computer.</a:t>
            </a:r>
          </a:p>
          <a:p>
            <a:pPr eaLnBrk="1" hangingPunct="1"/>
            <a:r>
              <a:rPr lang="en-US" sz="2800" dirty="0" smtClean="0"/>
              <a:t>Then do the actual coding, </a:t>
            </a:r>
            <a:r>
              <a:rPr lang="en-US" sz="2800" dirty="0" err="1" smtClean="0"/>
              <a:t>i.e</a:t>
            </a:r>
            <a:r>
              <a:rPr lang="en-US" sz="2800" dirty="0" smtClean="0"/>
              <a:t>, turn the responses into the standard categories you developed in your coding system. </a:t>
            </a:r>
          </a:p>
          <a:p>
            <a:pPr eaLnBrk="1" hangingPunct="1"/>
            <a:r>
              <a:rPr lang="en-US" sz="2800" dirty="0" smtClean="0"/>
              <a:t>Data entry is the next step, which is keying the data into the computer so that you can process it. </a:t>
            </a:r>
          </a:p>
          <a:p>
            <a:pPr eaLnBrk="1" hangingPunct="1"/>
            <a:r>
              <a:rPr lang="en-US" sz="2800" dirty="0" smtClean="0"/>
              <a:t>Finally, data cleaning is the final check you make on the data file for accuracy, completeness, and consistency prior to the onset of analysis.</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0" y="0"/>
            <a:ext cx="9144000" cy="838200"/>
          </a:xfrm>
          <a:solidFill>
            <a:srgbClr val="0000CC"/>
          </a:solidFill>
        </p:spPr>
        <p:txBody>
          <a:bodyPr rtlCol="0">
            <a:normAutofit/>
          </a:bodyPr>
          <a:lstStyle/>
          <a:p>
            <a:pPr eaLnBrk="1" fontAlgn="auto" hangingPunct="1">
              <a:spcAft>
                <a:spcPts val="0"/>
              </a:spcAft>
              <a:defRPr/>
            </a:pPr>
            <a:r>
              <a:rPr lang="en-US" sz="3600" b="1" dirty="0" smtClean="0">
                <a:solidFill>
                  <a:schemeClr val="bg1"/>
                </a:solidFill>
              </a:rPr>
              <a:t>STEP 9: DATA ANALYSIS AND INTERPRETATION</a:t>
            </a:r>
          </a:p>
        </p:txBody>
      </p:sp>
      <p:sp>
        <p:nvSpPr>
          <p:cNvPr id="3" name="Content Placeholder 2"/>
          <p:cNvSpPr>
            <a:spLocks noGrp="1"/>
          </p:cNvSpPr>
          <p:nvPr>
            <p:ph idx="1"/>
          </p:nvPr>
        </p:nvSpPr>
        <p:spPr>
          <a:xfrm>
            <a:off x="152400" y="762000"/>
            <a:ext cx="8839200" cy="6096000"/>
          </a:xfrm>
        </p:spPr>
        <p:txBody>
          <a:bodyPr rtlCol="0">
            <a:normAutofit lnSpcReduction="10000"/>
          </a:bodyPr>
          <a:lstStyle/>
          <a:p>
            <a:pPr marL="120650" indent="-120650" eaLnBrk="1" fontAlgn="auto" hangingPunct="1">
              <a:spcAft>
                <a:spcPts val="0"/>
              </a:spcAft>
              <a:buFont typeface="Arial" charset="0"/>
              <a:buNone/>
              <a:defRPr/>
            </a:pPr>
            <a:r>
              <a:rPr lang="en-US" sz="2800" b="1" dirty="0" smtClean="0"/>
              <a:t>Data Presentation:</a:t>
            </a:r>
            <a:r>
              <a:rPr lang="en-US" sz="2800" dirty="0" smtClean="0"/>
              <a:t> is the way in which data is displayed for viewing, interpreting &amp; understanding</a:t>
            </a:r>
          </a:p>
          <a:p>
            <a:pPr eaLnBrk="1" fontAlgn="auto" hangingPunct="1">
              <a:spcAft>
                <a:spcPts val="0"/>
              </a:spcAft>
              <a:buFont typeface="Arial" charset="0"/>
              <a:buNone/>
              <a:defRPr/>
            </a:pPr>
            <a:r>
              <a:rPr lang="en-US" sz="2800" b="1" dirty="0" smtClean="0"/>
              <a:t>methods of data presentation</a:t>
            </a:r>
          </a:p>
          <a:p>
            <a:pPr lvl="1" eaLnBrk="1" fontAlgn="auto" hangingPunct="1">
              <a:spcAft>
                <a:spcPts val="0"/>
              </a:spcAft>
              <a:buFont typeface="Arial" pitchFamily="34" charset="0"/>
              <a:buChar char="–"/>
              <a:defRPr/>
            </a:pPr>
            <a:r>
              <a:rPr lang="en-US" dirty="0" smtClean="0"/>
              <a:t>Tables</a:t>
            </a:r>
          </a:p>
          <a:p>
            <a:pPr lvl="1" eaLnBrk="1" fontAlgn="auto" hangingPunct="1">
              <a:spcAft>
                <a:spcPts val="0"/>
              </a:spcAft>
              <a:buFont typeface="Arial" pitchFamily="34" charset="0"/>
              <a:buChar char="–"/>
              <a:defRPr/>
            </a:pPr>
            <a:r>
              <a:rPr lang="en-US" dirty="0" smtClean="0"/>
              <a:t>Charts</a:t>
            </a:r>
          </a:p>
          <a:p>
            <a:pPr lvl="1" eaLnBrk="1" fontAlgn="auto" hangingPunct="1">
              <a:spcAft>
                <a:spcPts val="0"/>
              </a:spcAft>
              <a:buFont typeface="Arial" pitchFamily="34" charset="0"/>
              <a:buChar char="–"/>
              <a:defRPr/>
            </a:pPr>
            <a:r>
              <a:rPr lang="en-US" dirty="0" smtClean="0"/>
              <a:t>Graphs</a:t>
            </a:r>
          </a:p>
          <a:p>
            <a:pPr lvl="1" eaLnBrk="1" fontAlgn="auto" hangingPunct="1">
              <a:spcAft>
                <a:spcPts val="0"/>
              </a:spcAft>
              <a:buFont typeface="Arial" pitchFamily="34" charset="0"/>
              <a:buChar char="–"/>
              <a:defRPr/>
            </a:pPr>
            <a:r>
              <a:rPr lang="en-US" dirty="0" smtClean="0"/>
              <a:t>Frequency distribution tables</a:t>
            </a:r>
          </a:p>
          <a:p>
            <a:pPr lvl="1" eaLnBrk="1" fontAlgn="auto" hangingPunct="1">
              <a:spcAft>
                <a:spcPts val="0"/>
              </a:spcAft>
              <a:buFont typeface="Arial" pitchFamily="34" charset="0"/>
              <a:buChar char="–"/>
              <a:defRPr/>
            </a:pPr>
            <a:r>
              <a:rPr lang="en-US" dirty="0" smtClean="0"/>
              <a:t>Histograms</a:t>
            </a:r>
          </a:p>
          <a:p>
            <a:pPr lvl="1" eaLnBrk="1" fontAlgn="auto" hangingPunct="1">
              <a:spcAft>
                <a:spcPts val="0"/>
              </a:spcAft>
              <a:buFont typeface="Arial" pitchFamily="34" charset="0"/>
              <a:buChar char="–"/>
              <a:defRPr/>
            </a:pPr>
            <a:r>
              <a:rPr lang="en-US" dirty="0" smtClean="0"/>
              <a:t>Narrative method</a:t>
            </a:r>
          </a:p>
          <a:p>
            <a:pPr marL="120650" indent="-120650" eaLnBrk="1" fontAlgn="auto" hangingPunct="1">
              <a:spcAft>
                <a:spcPts val="0"/>
              </a:spcAft>
              <a:buFont typeface="Arial" charset="0"/>
              <a:buNone/>
              <a:defRPr/>
            </a:pPr>
            <a:r>
              <a:rPr lang="en-US" sz="2800" b="1" dirty="0" smtClean="0"/>
              <a:t>Qualitative Data Presentation and Analysis</a:t>
            </a:r>
            <a:r>
              <a:rPr lang="en-US" sz="2800" dirty="0" smtClean="0"/>
              <a:t> </a:t>
            </a:r>
          </a:p>
          <a:p>
            <a:pPr marL="120650" indent="-120650" eaLnBrk="1" fontAlgn="auto" hangingPunct="1">
              <a:spcAft>
                <a:spcPts val="0"/>
              </a:spcAft>
              <a:buFont typeface="Arial" charset="0"/>
              <a:buNone/>
              <a:defRPr/>
            </a:pPr>
            <a:r>
              <a:rPr lang="en-US" sz="2800" dirty="0" smtClean="0"/>
              <a:t>The data presentation and analysis of qualitative research is quite different from that of presenting data collected when using the quantitative </a:t>
            </a:r>
            <a:r>
              <a:rPr lang="en-US" dirty="0" smtClean="0"/>
              <a:t>research method</a:t>
            </a:r>
          </a:p>
          <a:p>
            <a:pPr marL="120650" indent="-120650" eaLnBrk="1" fontAlgn="auto" hangingPunct="1">
              <a:spcAft>
                <a:spcPts val="0"/>
              </a:spcAft>
              <a:buFont typeface="Arial" charset="0"/>
              <a:buNone/>
              <a:defRPr/>
            </a:pPr>
            <a:endParaRPr lang="en-US" dirty="0" smtClean="0"/>
          </a:p>
          <a:p>
            <a:pPr eaLnBrk="1" fontAlgn="auto" hangingPunct="1">
              <a:spcAft>
                <a:spcPts val="0"/>
              </a:spcAft>
              <a:buFont typeface="Arial" pitchFamily="34" charset="0"/>
              <a:buChar char="•"/>
              <a:defRPr/>
            </a:pPr>
            <a:endParaRPr lang="en-US" dirty="0"/>
          </a:p>
        </p:txBody>
      </p:sp>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Content Placeholder 2"/>
          <p:cNvSpPr>
            <a:spLocks noGrp="1"/>
          </p:cNvSpPr>
          <p:nvPr>
            <p:ph idx="1"/>
          </p:nvPr>
        </p:nvSpPr>
        <p:spPr>
          <a:xfrm>
            <a:off x="152400" y="304800"/>
            <a:ext cx="8839200" cy="6324600"/>
          </a:xfrm>
        </p:spPr>
        <p:txBody>
          <a:bodyPr rtlCol="0">
            <a:normAutofit lnSpcReduction="10000"/>
          </a:bodyPr>
          <a:lstStyle/>
          <a:p>
            <a:pPr eaLnBrk="1" fontAlgn="auto" hangingPunct="1">
              <a:spcAft>
                <a:spcPts val="0"/>
              </a:spcAft>
              <a:buFont typeface="Arial" charset="0"/>
              <a:buNone/>
              <a:defRPr/>
            </a:pPr>
            <a:r>
              <a:rPr lang="en-US" sz="2800" dirty="0" smtClean="0"/>
              <a:t>This is because qualitative research uses words while quantitative uses numbers (numerical). </a:t>
            </a:r>
          </a:p>
          <a:p>
            <a:pPr eaLnBrk="1" fontAlgn="auto" hangingPunct="1">
              <a:spcAft>
                <a:spcPts val="0"/>
              </a:spcAft>
              <a:buFont typeface="Arial" charset="0"/>
              <a:buNone/>
              <a:defRPr/>
            </a:pPr>
            <a:r>
              <a:rPr lang="en-US" sz="2800" dirty="0" smtClean="0"/>
              <a:t>However, the principles are the same for both types. In both cases the researcher has to do the following:</a:t>
            </a:r>
          </a:p>
          <a:p>
            <a:pPr eaLnBrk="1" fontAlgn="auto" hangingPunct="1">
              <a:spcAft>
                <a:spcPts val="0"/>
              </a:spcAft>
              <a:buFont typeface="Arial" charset="0"/>
              <a:buNone/>
              <a:defRPr/>
            </a:pPr>
            <a:r>
              <a:rPr lang="en-US" sz="2800" dirty="0" smtClean="0"/>
              <a:t>a) Describe the sample population by providing a description of the:</a:t>
            </a:r>
          </a:p>
          <a:p>
            <a:pPr lvl="1" eaLnBrk="1" fontAlgn="auto" hangingPunct="1">
              <a:spcAft>
                <a:spcPts val="0"/>
              </a:spcAft>
              <a:buFont typeface="Arial" pitchFamily="34" charset="0"/>
              <a:buChar char="–"/>
              <a:defRPr/>
            </a:pPr>
            <a:r>
              <a:rPr lang="en-US" dirty="0" smtClean="0"/>
              <a:t>Respondents, for instance, key informants or focus </a:t>
            </a:r>
            <a:br>
              <a:rPr lang="en-US" dirty="0" smtClean="0"/>
            </a:br>
            <a:r>
              <a:rPr lang="en-US" dirty="0" smtClean="0"/>
              <a:t>group members.</a:t>
            </a:r>
          </a:p>
          <a:p>
            <a:pPr lvl="1" eaLnBrk="1" fontAlgn="auto" hangingPunct="1">
              <a:spcAft>
                <a:spcPts val="0"/>
              </a:spcAft>
              <a:buFont typeface="Arial" pitchFamily="34" charset="0"/>
              <a:buChar char="–"/>
              <a:defRPr/>
            </a:pPr>
            <a:r>
              <a:rPr lang="en-US" dirty="0" smtClean="0"/>
              <a:t>Age, sex, occupation, educational background etc.</a:t>
            </a:r>
            <a:endParaRPr lang="en-US" sz="2400" dirty="0" smtClean="0"/>
          </a:p>
          <a:p>
            <a:pPr eaLnBrk="1" fontAlgn="auto" hangingPunct="1">
              <a:spcAft>
                <a:spcPts val="0"/>
              </a:spcAft>
              <a:buFont typeface="Arial" charset="0"/>
              <a:buNone/>
              <a:defRPr/>
            </a:pPr>
            <a:r>
              <a:rPr lang="en-US" sz="2800" dirty="0" smtClean="0"/>
              <a:t>b) Order, reduce and/or code the data (data processing).</a:t>
            </a:r>
          </a:p>
          <a:p>
            <a:pPr eaLnBrk="1" fontAlgn="auto" hangingPunct="1">
              <a:spcAft>
                <a:spcPts val="0"/>
              </a:spcAft>
              <a:buFont typeface="Arial" charset="0"/>
              <a:buNone/>
              <a:defRPr/>
            </a:pPr>
            <a:r>
              <a:rPr lang="en-US" sz="2800" dirty="0" smtClean="0"/>
              <a:t>c) Display the summaries of data for interpretation.</a:t>
            </a:r>
          </a:p>
          <a:p>
            <a:pPr eaLnBrk="1" fontAlgn="auto" hangingPunct="1">
              <a:spcAft>
                <a:spcPts val="0"/>
              </a:spcAft>
              <a:buFont typeface="Arial" charset="0"/>
              <a:buNone/>
              <a:defRPr/>
            </a:pPr>
            <a:r>
              <a:rPr lang="en-US" sz="2800" dirty="0" smtClean="0"/>
              <a:t>d) Draw conclusions.</a:t>
            </a:r>
          </a:p>
          <a:p>
            <a:pPr eaLnBrk="1" fontAlgn="auto" hangingPunct="1">
              <a:spcAft>
                <a:spcPts val="0"/>
              </a:spcAft>
              <a:buFont typeface="Arial" charset="0"/>
              <a:buNone/>
              <a:defRPr/>
            </a:pPr>
            <a:r>
              <a:rPr lang="en-US" sz="2800" dirty="0" smtClean="0"/>
              <a:t>e) Develop strategies for testing or confirming the findings to prove their validity.</a:t>
            </a:r>
          </a:p>
          <a:p>
            <a:pPr eaLnBrk="1" fontAlgn="auto" hangingPunct="1">
              <a:spcAft>
                <a:spcPts val="0"/>
              </a:spcAft>
              <a:buFont typeface="Arial" pitchFamily="34" charset="0"/>
              <a:buChar char="•"/>
              <a:defRPr/>
            </a:pPr>
            <a:endParaRPr lang="en-US" sz="2800" dirty="0" smtClean="0"/>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457200" y="0"/>
            <a:ext cx="8229600" cy="457200"/>
          </a:xfrm>
        </p:spPr>
        <p:txBody>
          <a:bodyPr rtlCol="0">
            <a:normAutofit fontScale="90000"/>
          </a:bodyPr>
          <a:lstStyle/>
          <a:p>
            <a:pPr eaLnBrk="1" fontAlgn="auto" hangingPunct="1">
              <a:spcAft>
                <a:spcPts val="0"/>
              </a:spcAft>
              <a:defRPr/>
            </a:pPr>
            <a:r>
              <a:rPr lang="en-US" sz="3600" b="1" u="sng" dirty="0" smtClean="0"/>
              <a:t>Measures of Central Tendency</a:t>
            </a:r>
            <a:endParaRPr lang="en-US" sz="3600" u="sng" dirty="0" smtClean="0"/>
          </a:p>
        </p:txBody>
      </p:sp>
      <p:sp>
        <p:nvSpPr>
          <p:cNvPr id="112643" name="Content Placeholder 2"/>
          <p:cNvSpPr>
            <a:spLocks noGrp="1"/>
          </p:cNvSpPr>
          <p:nvPr>
            <p:ph idx="1"/>
          </p:nvPr>
        </p:nvSpPr>
        <p:spPr>
          <a:xfrm>
            <a:off x="0" y="457200"/>
            <a:ext cx="9144000" cy="6248400"/>
          </a:xfrm>
        </p:spPr>
        <p:txBody>
          <a:bodyPr rtlCol="0">
            <a:normAutofit lnSpcReduction="10000"/>
          </a:bodyPr>
          <a:lstStyle/>
          <a:p>
            <a:pPr eaLnBrk="1" fontAlgn="auto" hangingPunct="1">
              <a:spcAft>
                <a:spcPts val="0"/>
              </a:spcAft>
              <a:buFont typeface="Arial" pitchFamily="34" charset="0"/>
              <a:buChar char="•"/>
              <a:defRPr/>
            </a:pPr>
            <a:r>
              <a:rPr lang="en-US" sz="2800" dirty="0" smtClean="0"/>
              <a:t>Referred to as 'average' measures. They describe how closely related the data is. </a:t>
            </a:r>
          </a:p>
          <a:p>
            <a:pPr eaLnBrk="1" fontAlgn="auto" hangingPunct="1">
              <a:spcAft>
                <a:spcPts val="0"/>
              </a:spcAft>
              <a:buFont typeface="Arial" charset="0"/>
              <a:buNone/>
              <a:defRPr/>
            </a:pPr>
            <a:r>
              <a:rPr lang="en-US" sz="2800" b="1" dirty="0" smtClean="0"/>
              <a:t>1. Mode: </a:t>
            </a:r>
            <a:r>
              <a:rPr lang="en-US" sz="2800" dirty="0" smtClean="0"/>
              <a:t>it</a:t>
            </a:r>
            <a:r>
              <a:rPr lang="en-US" sz="2800" b="1" dirty="0" smtClean="0"/>
              <a:t> </a:t>
            </a:r>
            <a:r>
              <a:rPr lang="en-US" sz="2800" dirty="0" smtClean="0"/>
              <a:t>is the numerical value or score that occurs most times. It is the most suitable measure of central tendency for nominal data.</a:t>
            </a:r>
          </a:p>
          <a:p>
            <a:pPr eaLnBrk="1" fontAlgn="auto" hangingPunct="1">
              <a:spcAft>
                <a:spcPts val="0"/>
              </a:spcAft>
              <a:buFont typeface="Arial" charset="0"/>
              <a:buNone/>
              <a:defRPr/>
            </a:pPr>
            <a:r>
              <a:rPr lang="en-US" sz="2800" b="1" dirty="0" smtClean="0"/>
              <a:t>2. Median: </a:t>
            </a:r>
            <a:r>
              <a:rPr lang="en-US" sz="2800" dirty="0" smtClean="0"/>
              <a:t>it</a:t>
            </a:r>
            <a:r>
              <a:rPr lang="en-US" sz="2800" b="1" dirty="0" smtClean="0"/>
              <a:t> </a:t>
            </a:r>
            <a:r>
              <a:rPr lang="en-US" sz="2800" dirty="0" smtClean="0"/>
              <a:t>is the score at the exact centre of a distribution; it is also called the 50th percentile. It is the most central value when raw data is arranged on a scale from the highest to the lowest.</a:t>
            </a:r>
          </a:p>
          <a:p>
            <a:pPr eaLnBrk="1" fontAlgn="auto" hangingPunct="1">
              <a:spcAft>
                <a:spcPts val="0"/>
              </a:spcAft>
              <a:buFont typeface="Arial" charset="0"/>
              <a:buNone/>
              <a:defRPr/>
            </a:pPr>
            <a:r>
              <a:rPr lang="en-US" sz="2800" b="1" dirty="0" smtClean="0"/>
              <a:t>3. Mean:  </a:t>
            </a:r>
            <a:r>
              <a:rPr lang="en-US" sz="2800" dirty="0" smtClean="0"/>
              <a:t>It is the total sum of scores divided by the number of scores being summed. The mean is the most suitable measure of central tendency for interval and ratio level data. </a:t>
            </a:r>
            <a:br>
              <a:rPr lang="en-US" sz="2800" dirty="0" smtClean="0"/>
            </a:br>
            <a:endParaRPr lang="en-US" sz="2800" dirty="0" smtClean="0"/>
          </a:p>
          <a:p>
            <a:pPr eaLnBrk="1" fontAlgn="auto" hangingPunct="1">
              <a:spcAft>
                <a:spcPts val="0"/>
              </a:spcAft>
              <a:buFont typeface="Arial" pitchFamily="34" charset="0"/>
              <a:buChar char="•"/>
              <a:defRPr/>
            </a:pPr>
            <a:endParaRPr lang="en-US" sz="2800" dirty="0" smtClean="0"/>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457200" y="0"/>
            <a:ext cx="8229600" cy="381000"/>
          </a:xfrm>
        </p:spPr>
        <p:txBody>
          <a:bodyPr rtlCol="0">
            <a:normAutofit fontScale="90000"/>
          </a:bodyPr>
          <a:lstStyle/>
          <a:p>
            <a:pPr eaLnBrk="1" fontAlgn="auto" hangingPunct="1">
              <a:spcAft>
                <a:spcPts val="0"/>
              </a:spcAft>
              <a:defRPr/>
            </a:pPr>
            <a:r>
              <a:rPr lang="en-US" sz="3600" b="1" u="sng" dirty="0" smtClean="0"/>
              <a:t>Measures of Dispersion</a:t>
            </a:r>
            <a:endParaRPr lang="en-US" sz="3600" u="sng" dirty="0" smtClean="0"/>
          </a:p>
        </p:txBody>
      </p:sp>
      <p:sp>
        <p:nvSpPr>
          <p:cNvPr id="169987" name="Content Placeholder 2"/>
          <p:cNvSpPr>
            <a:spLocks noGrp="1"/>
          </p:cNvSpPr>
          <p:nvPr>
            <p:ph idx="1"/>
          </p:nvPr>
        </p:nvSpPr>
        <p:spPr>
          <a:xfrm>
            <a:off x="152400" y="457200"/>
            <a:ext cx="8839200" cy="6248400"/>
          </a:xfrm>
        </p:spPr>
        <p:txBody>
          <a:bodyPr/>
          <a:lstStyle/>
          <a:p>
            <a:pPr eaLnBrk="1" hangingPunct="1"/>
            <a:r>
              <a:rPr lang="en-US" sz="2800" dirty="0" smtClean="0"/>
              <a:t>Are used to measure the individual differences of scores in a sample. They give an indication of how scores in a sample are spread around the mean. </a:t>
            </a:r>
          </a:p>
          <a:p>
            <a:pPr eaLnBrk="1" hangingPunct="1"/>
            <a:r>
              <a:rPr lang="en-US" sz="2800" dirty="0" smtClean="0"/>
              <a:t>Is the sample homogenous or </a:t>
            </a:r>
            <a:r>
              <a:rPr lang="en-US" sz="2800" dirty="0" err="1" smtClean="0"/>
              <a:t>heterogenous</a:t>
            </a:r>
            <a:r>
              <a:rPr lang="en-US" sz="2800" dirty="0" smtClean="0"/>
              <a:t>?</a:t>
            </a:r>
          </a:p>
          <a:p>
            <a:pPr eaLnBrk="1" hangingPunct="1"/>
            <a:r>
              <a:rPr lang="en-US" sz="2800" dirty="0" smtClean="0"/>
              <a:t>If the individual scores are similar, the measure of variability is small and the sample is relatively similar or homogeneous in terms of those scores. A wide variation in scores may indicate a heterogeneous sample.</a:t>
            </a:r>
          </a:p>
          <a:p>
            <a:pPr eaLnBrk="1" hangingPunct="1">
              <a:buFont typeface="Arial" charset="0"/>
              <a:buNone/>
            </a:pPr>
            <a:r>
              <a:rPr lang="en-US" sz="2800" b="1" dirty="0" smtClean="0"/>
              <a:t>1. Range: </a:t>
            </a:r>
            <a:r>
              <a:rPr lang="en-US" sz="2800" dirty="0" smtClean="0"/>
              <a:t>It is obtained by subtracting the lowest score from the highest score. The range is the difference between the highest and lowest score.</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8991600" cy="6324600"/>
          </a:xfrm>
        </p:spPr>
        <p:txBody>
          <a:bodyPr rtlCol="0">
            <a:normAutofit fontScale="92500" lnSpcReduction="10000"/>
          </a:bodyPr>
          <a:lstStyle/>
          <a:p>
            <a:pPr eaLnBrk="1" fontAlgn="auto" hangingPunct="1">
              <a:spcAft>
                <a:spcPts val="0"/>
              </a:spcAft>
              <a:buFont typeface="Arial" charset="0"/>
              <a:buNone/>
              <a:defRPr/>
            </a:pPr>
            <a:r>
              <a:rPr lang="en-US" sz="2800" b="1" dirty="0" smtClean="0"/>
              <a:t>2. Variance</a:t>
            </a:r>
            <a:r>
              <a:rPr lang="en-US" sz="2800" dirty="0" smtClean="0"/>
              <a:t>: it is a measure of how individual scores in a set of data vary in their distribution from one to the other. </a:t>
            </a:r>
          </a:p>
          <a:p>
            <a:pPr eaLnBrk="1" fontAlgn="auto" hangingPunct="1">
              <a:spcAft>
                <a:spcPts val="0"/>
              </a:spcAft>
              <a:buFont typeface="Arial" charset="0"/>
              <a:buNone/>
              <a:defRPr/>
            </a:pPr>
            <a:r>
              <a:rPr lang="en-US" sz="2800" b="1" dirty="0" smtClean="0"/>
              <a:t>3. Standard Deviation: </a:t>
            </a:r>
            <a:r>
              <a:rPr lang="en-US" sz="2800" dirty="0" smtClean="0"/>
              <a:t> It is calculated by finding the square root of variance - that means you have to calculate the variance first. Is an average of all deviations from the mean. </a:t>
            </a:r>
          </a:p>
          <a:p>
            <a:pPr algn="ctr" eaLnBrk="1" fontAlgn="auto" hangingPunct="1">
              <a:spcAft>
                <a:spcPts val="0"/>
              </a:spcAft>
              <a:buFont typeface="Arial" charset="0"/>
              <a:buNone/>
              <a:defRPr/>
            </a:pPr>
            <a:r>
              <a:rPr lang="en-US" sz="2800" b="1" u="sng" dirty="0" smtClean="0"/>
              <a:t>MEASUREMENT SCALES</a:t>
            </a:r>
          </a:p>
          <a:p>
            <a:pPr marL="514350" indent="-514350" eaLnBrk="1" fontAlgn="auto" hangingPunct="1">
              <a:spcAft>
                <a:spcPts val="0"/>
              </a:spcAft>
              <a:buFont typeface="Arial" charset="0"/>
              <a:buAutoNum type="arabicPeriod"/>
              <a:defRPr/>
            </a:pPr>
            <a:r>
              <a:rPr lang="en-US" sz="2800" b="1" dirty="0" smtClean="0"/>
              <a:t>Nominal scale: </a:t>
            </a:r>
            <a:r>
              <a:rPr lang="en-US" sz="2800" dirty="0" smtClean="0"/>
              <a:t>the lowest level of measurement. It groups subjects or cases from the sample into categories. Variables which can only be measured at the nominal scale include: sex, race, marital status, color etc</a:t>
            </a:r>
          </a:p>
          <a:p>
            <a:pPr marL="514350" indent="-514350" eaLnBrk="1" fontAlgn="auto" hangingPunct="1">
              <a:spcAft>
                <a:spcPts val="0"/>
              </a:spcAft>
              <a:buFont typeface="Arial" charset="0"/>
              <a:buAutoNum type="arabicPeriod"/>
              <a:defRPr/>
            </a:pPr>
            <a:r>
              <a:rPr lang="en-US" sz="2800" b="1" dirty="0" smtClean="0"/>
              <a:t>Ordinal scale:  </a:t>
            </a:r>
            <a:r>
              <a:rPr lang="en-US" sz="2800" dirty="0" smtClean="0"/>
              <a:t>it not only groups subjects into categories, but it also ranks them into </a:t>
            </a:r>
            <a:r>
              <a:rPr lang="en-US" sz="2800" u="sng" dirty="0" smtClean="0"/>
              <a:t>some order</a:t>
            </a:r>
            <a:r>
              <a:rPr lang="en-US" sz="2800" dirty="0" smtClean="0"/>
              <a:t>, this could be in an increasing order. i.e., in an ordinal scale, numerals are used to represent relative position or order among the values of the variables. </a:t>
            </a:r>
            <a:r>
              <a:rPr lang="en-US" sz="2800" dirty="0" err="1" smtClean="0"/>
              <a:t>E.g.;happy</a:t>
            </a:r>
            <a:r>
              <a:rPr lang="en-US" sz="2800" dirty="0" smtClean="0"/>
              <a:t>, very happy…</a:t>
            </a:r>
          </a:p>
          <a:p>
            <a:pPr marL="514350" indent="-514350" eaLnBrk="1" fontAlgn="auto" hangingPunct="1">
              <a:spcAft>
                <a:spcPts val="0"/>
              </a:spcAft>
              <a:buFont typeface="Arial" charset="0"/>
              <a:buAutoNum type="arabicPeriod"/>
              <a:defRPr/>
            </a:pPr>
            <a:endParaRPr lang="en-US" sz="2800" dirty="0" smtClean="0"/>
          </a:p>
          <a:p>
            <a:pPr algn="ctr" eaLnBrk="1" fontAlgn="auto" hangingPunct="1">
              <a:spcAft>
                <a:spcPts val="0"/>
              </a:spcAft>
              <a:buFont typeface="Arial" charset="0"/>
              <a:buNone/>
              <a:defRPr/>
            </a:pPr>
            <a:endParaRPr lang="en-US" sz="2800" dirty="0" smtClean="0"/>
          </a:p>
          <a:p>
            <a:pPr eaLnBrk="1" fontAlgn="auto" hangingPunct="1">
              <a:spcAft>
                <a:spcPts val="0"/>
              </a:spcAft>
              <a:buFont typeface="Arial" pitchFamily="34" charset="0"/>
              <a:buChar char="•"/>
              <a:defRPr/>
            </a:pPr>
            <a:endParaRPr lang="en-US" sz="2800" dirty="0"/>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Content Placeholder 2"/>
          <p:cNvSpPr>
            <a:spLocks noGrp="1"/>
          </p:cNvSpPr>
          <p:nvPr>
            <p:ph idx="1"/>
          </p:nvPr>
        </p:nvSpPr>
        <p:spPr>
          <a:xfrm>
            <a:off x="152400" y="304800"/>
            <a:ext cx="8991600" cy="6400800"/>
          </a:xfrm>
        </p:spPr>
        <p:txBody>
          <a:bodyPr rtlCol="0">
            <a:normAutofit lnSpcReduction="10000"/>
          </a:bodyPr>
          <a:lstStyle/>
          <a:p>
            <a:pPr eaLnBrk="1" fontAlgn="auto" hangingPunct="1">
              <a:spcAft>
                <a:spcPts val="0"/>
              </a:spcAft>
              <a:buFont typeface="Arial" charset="0"/>
              <a:buNone/>
              <a:defRPr/>
            </a:pPr>
            <a:r>
              <a:rPr lang="en-US" sz="2800" b="1" dirty="0" smtClean="0"/>
              <a:t>3. Interval scale:  </a:t>
            </a:r>
            <a:r>
              <a:rPr lang="en-US" sz="2800" dirty="0" smtClean="0"/>
              <a:t>The numerals are assigned to each measure and ranked in an order and the intervals between the numerals are equal. </a:t>
            </a:r>
          </a:p>
          <a:p>
            <a:pPr eaLnBrk="1" fontAlgn="auto" hangingPunct="1">
              <a:spcAft>
                <a:spcPts val="0"/>
              </a:spcAft>
              <a:buFont typeface="Arial" charset="0"/>
              <a:buNone/>
              <a:defRPr/>
            </a:pPr>
            <a:r>
              <a:rPr lang="en-US" sz="2800" dirty="0" smtClean="0"/>
              <a:t>Mathematical operations are limited to additions and deductions; multiplication and division are not applicable.</a:t>
            </a:r>
          </a:p>
          <a:p>
            <a:pPr eaLnBrk="1" fontAlgn="auto" hangingPunct="1">
              <a:spcAft>
                <a:spcPts val="0"/>
              </a:spcAft>
              <a:buFont typeface="Arial" charset="0"/>
              <a:buNone/>
              <a:defRPr/>
            </a:pPr>
            <a:r>
              <a:rPr lang="en-US" sz="2800" dirty="0" smtClean="0"/>
              <a:t>An interval scale does not have a true zero point.  The minimum and maximum points o the scale are only arbitrary</a:t>
            </a:r>
          </a:p>
          <a:p>
            <a:pPr eaLnBrk="1" fontAlgn="auto" hangingPunct="1">
              <a:spcAft>
                <a:spcPts val="0"/>
              </a:spcAft>
              <a:buFont typeface="Arial" charset="0"/>
              <a:buNone/>
              <a:defRPr/>
            </a:pPr>
            <a:r>
              <a:rPr lang="en-US" sz="2800" b="1" dirty="0" smtClean="0"/>
              <a:t>4. Ratio scale: </a:t>
            </a:r>
            <a:r>
              <a:rPr lang="en-US" sz="2800" dirty="0" smtClean="0"/>
              <a:t>is the highest level of measurement. It is the most precise method of measuring variables. It has all the characteristics of the other scales. The only additional characteristic is that it has a true zero point and all the mathematical operations can be applied to yield meaningful values. Most physical objects can be measured at the ratio scale. E.g. height, weight, distance, age, area, </a:t>
            </a:r>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228600" y="0"/>
            <a:ext cx="8686800" cy="533400"/>
          </a:xfrm>
        </p:spPr>
        <p:txBody>
          <a:bodyPr rtlCol="0">
            <a:normAutofit fontScale="90000"/>
          </a:bodyPr>
          <a:lstStyle/>
          <a:p>
            <a:pPr eaLnBrk="1" fontAlgn="auto" hangingPunct="1">
              <a:spcAft>
                <a:spcPts val="0"/>
              </a:spcAft>
              <a:defRPr/>
            </a:pPr>
            <a:r>
              <a:rPr lang="en-US" sz="3600" b="1" u="sng" dirty="0" smtClean="0"/>
              <a:t>Qualitative Data Presentation and Analysis</a:t>
            </a:r>
            <a:endParaRPr lang="en-US" sz="3600" u="sng" dirty="0" smtClean="0"/>
          </a:p>
        </p:txBody>
      </p:sp>
      <p:sp>
        <p:nvSpPr>
          <p:cNvPr id="173059" name="Content Placeholder 2"/>
          <p:cNvSpPr>
            <a:spLocks noGrp="1"/>
          </p:cNvSpPr>
          <p:nvPr>
            <p:ph idx="1"/>
          </p:nvPr>
        </p:nvSpPr>
        <p:spPr>
          <a:xfrm>
            <a:off x="152400" y="533400"/>
            <a:ext cx="8991600" cy="6324600"/>
          </a:xfrm>
        </p:spPr>
        <p:txBody>
          <a:bodyPr/>
          <a:lstStyle/>
          <a:p>
            <a:pPr eaLnBrk="1" hangingPunct="1">
              <a:buFont typeface="Arial" charset="0"/>
              <a:buNone/>
            </a:pPr>
            <a:r>
              <a:rPr lang="en-US" sz="2800" b="1" dirty="0" smtClean="0"/>
              <a:t>1. Organizing the Data</a:t>
            </a:r>
            <a:r>
              <a:rPr lang="en-US" sz="2800" dirty="0" smtClean="0"/>
              <a:t>: involves putting all the information in a simple format that can be understood. This is known as ‘cleaning’ the data.</a:t>
            </a:r>
          </a:p>
          <a:p>
            <a:pPr eaLnBrk="1" hangingPunct="1">
              <a:buFont typeface="Arial" charset="0"/>
              <a:buNone/>
            </a:pPr>
            <a:r>
              <a:rPr lang="en-US" sz="2800" b="1" dirty="0" smtClean="0"/>
              <a:t>2. Creating Categories, Themes and Patterns</a:t>
            </a:r>
            <a:r>
              <a:rPr lang="en-US" sz="2800" dirty="0" smtClean="0"/>
              <a:t>: The researcher needs to be very familiar with the data so as to establish relationships among these categories. One use the research questions or discussion topics. </a:t>
            </a:r>
          </a:p>
          <a:p>
            <a:pPr eaLnBrk="1" hangingPunct="1">
              <a:buFont typeface="Arial" charset="0"/>
              <a:buNone/>
            </a:pPr>
            <a:r>
              <a:rPr lang="en-US" sz="2800" b="1" dirty="0" smtClean="0"/>
              <a:t>3. Analyzing and Interpreting the Data: </a:t>
            </a:r>
            <a:r>
              <a:rPr lang="en-US" sz="2800" dirty="0" smtClean="0"/>
              <a:t>it involves evaluating the data to determine its usefulness </a:t>
            </a:r>
            <a:br>
              <a:rPr lang="en-US" sz="2800" dirty="0" smtClean="0"/>
            </a:br>
            <a:r>
              <a:rPr lang="en-US" sz="2800" dirty="0" smtClean="0"/>
              <a:t>and accuracy. </a:t>
            </a:r>
          </a:p>
          <a:p>
            <a:pPr eaLnBrk="1" hangingPunct="1">
              <a:buFont typeface="Arial" charset="0"/>
              <a:buNone/>
            </a:pPr>
            <a:r>
              <a:rPr lang="en-US" sz="2800" b="1" dirty="0" smtClean="0"/>
              <a:t>4. Writing the Report: </a:t>
            </a:r>
            <a:r>
              <a:rPr lang="en-US" sz="2800" dirty="0" smtClean="0"/>
              <a:t>Unlike the quantitative research where the report writing is done after analyzing the data, in qualitative research techniques, the writing and the analysis go hand in hand.</a:t>
            </a: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152400" y="0"/>
            <a:ext cx="8991600" cy="533400"/>
          </a:xfrm>
        </p:spPr>
        <p:txBody>
          <a:bodyPr rtlCol="0">
            <a:normAutofit fontScale="90000"/>
          </a:bodyPr>
          <a:lstStyle/>
          <a:p>
            <a:pPr eaLnBrk="1" fontAlgn="auto" hangingPunct="1">
              <a:spcAft>
                <a:spcPts val="0"/>
              </a:spcAft>
              <a:defRPr/>
            </a:pPr>
            <a:r>
              <a:rPr lang="en-US" sz="3600" b="1" dirty="0" smtClean="0"/>
              <a:t>Quantitative Data Presentation and Analysis</a:t>
            </a:r>
            <a:endParaRPr lang="en-US" sz="3600" dirty="0" smtClean="0"/>
          </a:p>
        </p:txBody>
      </p:sp>
      <p:sp>
        <p:nvSpPr>
          <p:cNvPr id="3" name="Content Placeholder 2"/>
          <p:cNvSpPr>
            <a:spLocks noGrp="1"/>
          </p:cNvSpPr>
          <p:nvPr>
            <p:ph idx="1"/>
          </p:nvPr>
        </p:nvSpPr>
        <p:spPr>
          <a:xfrm>
            <a:off x="152400" y="533400"/>
            <a:ext cx="8839200" cy="6172200"/>
          </a:xfrm>
        </p:spPr>
        <p:txBody>
          <a:bodyPr rtlCol="0">
            <a:normAutofit/>
          </a:bodyPr>
          <a:lstStyle/>
          <a:p>
            <a:pPr eaLnBrk="1" fontAlgn="auto" hangingPunct="1">
              <a:spcAft>
                <a:spcPts val="0"/>
              </a:spcAft>
              <a:buFont typeface="Arial" charset="0"/>
              <a:buNone/>
              <a:defRPr/>
            </a:pPr>
            <a:r>
              <a:rPr lang="en-US" b="1" dirty="0" smtClean="0"/>
              <a:t>1. Tabular Method</a:t>
            </a:r>
          </a:p>
          <a:p>
            <a:pPr lvl="1" eaLnBrk="1" fontAlgn="auto" hangingPunct="1">
              <a:spcAft>
                <a:spcPts val="0"/>
              </a:spcAft>
              <a:buFont typeface="Arial" pitchFamily="34" charset="0"/>
              <a:buChar char="–"/>
              <a:defRPr/>
            </a:pPr>
            <a:r>
              <a:rPr lang="en-US" b="1" dirty="0" smtClean="0"/>
              <a:t>Simple Table:</a:t>
            </a:r>
            <a:r>
              <a:rPr lang="en-US" dirty="0" smtClean="0"/>
              <a:t> usually a single line of characters explaining a few columns of information.</a:t>
            </a:r>
          </a:p>
          <a:p>
            <a:pPr lvl="1" eaLnBrk="1" fontAlgn="auto" hangingPunct="1">
              <a:spcAft>
                <a:spcPts val="0"/>
              </a:spcAft>
              <a:buFont typeface="Arial" pitchFamily="34" charset="0"/>
              <a:buChar char="–"/>
              <a:defRPr/>
            </a:pPr>
            <a:r>
              <a:rPr lang="en-US" b="1" dirty="0" smtClean="0"/>
              <a:t>Compound Table</a:t>
            </a:r>
            <a:r>
              <a:rPr lang="en-US" dirty="0" smtClean="0"/>
              <a:t>: a single line of characters has been described by two or more components of information.</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rtlCol="0">
            <a:normAutofit/>
          </a:bodyPr>
          <a:lstStyle/>
          <a:p>
            <a:pPr eaLnBrk="1" fontAlgn="auto" hangingPunct="1">
              <a:spcAft>
                <a:spcPts val="0"/>
              </a:spcAft>
              <a:buFont typeface="Arial" charset="0"/>
              <a:buNone/>
              <a:defRPr/>
            </a:pPr>
            <a:r>
              <a:rPr lang="en-US" sz="2800" b="1" dirty="0" smtClean="0"/>
              <a:t>2. Graphic Method</a:t>
            </a:r>
            <a:endParaRPr lang="en-US" sz="2800" dirty="0" smtClean="0"/>
          </a:p>
          <a:p>
            <a:pPr marL="344488" indent="-344488" eaLnBrk="1" fontAlgn="auto" hangingPunct="1">
              <a:spcAft>
                <a:spcPts val="0"/>
              </a:spcAft>
              <a:buFont typeface="Arial" charset="0"/>
              <a:buNone/>
              <a:defRPr/>
            </a:pPr>
            <a:r>
              <a:rPr lang="en-US" sz="2800" dirty="0" smtClean="0"/>
              <a:t> Graphs have two axes: vertical and horizontal. </a:t>
            </a:r>
          </a:p>
          <a:p>
            <a:pPr marL="344488" indent="-344488" eaLnBrk="1" fontAlgn="auto" hangingPunct="1">
              <a:spcAft>
                <a:spcPts val="0"/>
              </a:spcAft>
              <a:buFont typeface="Arial" charset="0"/>
              <a:buNone/>
              <a:defRPr/>
            </a:pPr>
            <a:r>
              <a:rPr lang="en-US" sz="2800" dirty="0" smtClean="0"/>
              <a:t>Scores are usually presented along the horizontal axis, while the frequency is placed along the vertical axis. </a:t>
            </a:r>
          </a:p>
          <a:p>
            <a:pPr eaLnBrk="1" fontAlgn="auto" hangingPunct="1">
              <a:spcAft>
                <a:spcPts val="0"/>
              </a:spcAft>
              <a:buFont typeface="Arial" charset="0"/>
              <a:buNone/>
              <a:defRPr/>
            </a:pPr>
            <a:r>
              <a:rPr lang="en-US" sz="2800" dirty="0" smtClean="0"/>
              <a:t>It is important to note that the intersection point between the vertical and horizontal axes is usually represented by a zero (0). There are three common graphic methods that you may use for presenting data, i.e. Bar Charts, histograms, frequency polygons </a:t>
            </a:r>
          </a:p>
          <a:p>
            <a:pPr eaLnBrk="1" fontAlgn="auto" hangingPunct="1">
              <a:spcAft>
                <a:spcPts val="0"/>
              </a:spcAft>
              <a:buFont typeface="Arial" charset="0"/>
              <a:buNone/>
              <a:defRPr/>
            </a:pPr>
            <a:endParaRPr lang="en-US" sz="2800" dirty="0" smtClean="0"/>
          </a:p>
          <a:p>
            <a:pPr eaLnBrk="1" fontAlgn="auto" hangingPunct="1">
              <a:spcAft>
                <a:spcPts val="0"/>
              </a:spcAft>
              <a:buFont typeface="Arial" pitchFamily="34" charset="0"/>
              <a:buChar char="•"/>
              <a:defRPr/>
            </a:pPr>
            <a:endParaRPr lang="en-US" sz="2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0" y="0"/>
            <a:ext cx="9144000" cy="6858000"/>
          </a:xfrm>
        </p:spPr>
        <p:txBody>
          <a:bodyPr/>
          <a:lstStyle/>
          <a:p>
            <a:pPr eaLnBrk="1" hangingPunct="1"/>
            <a:r>
              <a:rPr lang="en-US" sz="2800" dirty="0" smtClean="0"/>
              <a:t>Utilizes an intensive and extensive review of relevant literature to broaden the perspective of the research project</a:t>
            </a:r>
          </a:p>
          <a:p>
            <a:pPr eaLnBrk="1" hangingPunct="1"/>
            <a:r>
              <a:rPr lang="en-US" sz="2800" dirty="0" smtClean="0"/>
              <a:t>Clearly and systematically explains the methodology utilized</a:t>
            </a:r>
          </a:p>
          <a:p>
            <a:pPr eaLnBrk="1" hangingPunct="1"/>
            <a:r>
              <a:rPr lang="en-US" sz="2800" dirty="0" smtClean="0"/>
              <a:t>Offers plausible interpretations and explanations of the results</a:t>
            </a:r>
          </a:p>
          <a:p>
            <a:pPr eaLnBrk="1" hangingPunct="1"/>
            <a:r>
              <a:rPr lang="en-US" sz="2800" dirty="0" smtClean="0"/>
              <a:t>Draws valid evidence-based conclusions deduced from the research results</a:t>
            </a:r>
          </a:p>
          <a:p>
            <a:pPr eaLnBrk="1" hangingPunct="1"/>
            <a:r>
              <a:rPr lang="en-US" sz="2800" dirty="0" smtClean="0"/>
              <a:t>Generates plausible evidence based on the scientific methods applied </a:t>
            </a:r>
          </a:p>
          <a:p>
            <a:pPr eaLnBrk="1" hangingPunct="1"/>
            <a:r>
              <a:rPr lang="en-US" sz="2800" dirty="0" smtClean="0"/>
              <a:t>Examines the implications of the evidence adduced with other relevant important areas of the target community, such as social, economic, health, policy and other aspects </a:t>
            </a:r>
          </a:p>
          <a:p>
            <a:pPr eaLnBrk="1" hangingPunct="1">
              <a:buFont typeface="Arial" charset="0"/>
              <a:buNone/>
            </a:pPr>
            <a:endParaRPr lang="en-US" sz="2800" dirty="0" smtClean="0"/>
          </a:p>
          <a:p>
            <a:pPr eaLnBrk="1" hangingPunct="1"/>
            <a:endParaRPr lang="en-US" sz="2800" dirty="0" smtClean="0"/>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Content Placeholder 6"/>
          <p:cNvSpPr>
            <a:spLocks noGrp="1"/>
          </p:cNvSpPr>
          <p:nvPr>
            <p:ph idx="1"/>
          </p:nvPr>
        </p:nvSpPr>
        <p:spPr>
          <a:xfrm>
            <a:off x="152400" y="228600"/>
            <a:ext cx="8839200" cy="6477000"/>
          </a:xfrm>
        </p:spPr>
        <p:txBody>
          <a:bodyPr/>
          <a:lstStyle/>
          <a:p>
            <a:pPr eaLnBrk="1" hangingPunct="1">
              <a:buFont typeface="Arial" charset="0"/>
              <a:buNone/>
            </a:pPr>
            <a:r>
              <a:rPr lang="en-US" b="1" dirty="0" smtClean="0"/>
              <a:t>3. </a:t>
            </a:r>
            <a:r>
              <a:rPr lang="en-US" sz="2800" b="1" dirty="0" smtClean="0"/>
              <a:t>Charts Method</a:t>
            </a:r>
            <a:r>
              <a:rPr lang="en-US" sz="2800" dirty="0" smtClean="0"/>
              <a:t>: they include; pie charts. Pie charts are relatively easy to interpret. </a:t>
            </a:r>
          </a:p>
          <a:p>
            <a:pPr eaLnBrk="1" hangingPunct="1">
              <a:buFont typeface="Arial" charset="0"/>
              <a:buNone/>
            </a:pPr>
            <a:r>
              <a:rPr lang="en-US" sz="2800" dirty="0" smtClean="0"/>
              <a:t>Each portion represents a variable. </a:t>
            </a:r>
            <a:r>
              <a:rPr lang="en-US" dirty="0" smtClean="0"/>
              <a:t/>
            </a:r>
            <a:br>
              <a:rPr lang="en-US" dirty="0" smtClean="0"/>
            </a:br>
            <a:endParaRPr lang="en-US" dirty="0" smtClean="0"/>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0" y="0"/>
            <a:ext cx="9144000" cy="914400"/>
          </a:xfrm>
          <a:solidFill>
            <a:srgbClr val="0000CC"/>
          </a:solidFill>
        </p:spPr>
        <p:txBody>
          <a:bodyPr rtlCol="0">
            <a:normAutofit fontScale="90000"/>
          </a:bodyPr>
          <a:lstStyle/>
          <a:p>
            <a:pPr eaLnBrk="1" fontAlgn="auto" hangingPunct="1">
              <a:spcAft>
                <a:spcPts val="0"/>
              </a:spcAft>
              <a:defRPr/>
            </a:pPr>
            <a:r>
              <a:rPr lang="en-US" sz="3600" b="1" dirty="0" smtClean="0">
                <a:solidFill>
                  <a:schemeClr val="bg1"/>
                </a:solidFill>
              </a:rPr>
              <a:t>STEP 10: COMMUNICATING THE RESEARCH FINDINGS</a:t>
            </a:r>
          </a:p>
        </p:txBody>
      </p:sp>
      <p:sp>
        <p:nvSpPr>
          <p:cNvPr id="3" name="Content Placeholder 2"/>
          <p:cNvSpPr>
            <a:spLocks noGrp="1"/>
          </p:cNvSpPr>
          <p:nvPr>
            <p:ph idx="1"/>
          </p:nvPr>
        </p:nvSpPr>
        <p:spPr>
          <a:xfrm>
            <a:off x="152400" y="990600"/>
            <a:ext cx="8839200" cy="5715000"/>
          </a:xfrm>
        </p:spPr>
        <p:txBody>
          <a:bodyPr rtlCol="0">
            <a:normAutofit/>
          </a:bodyPr>
          <a:lstStyle/>
          <a:p>
            <a:pPr eaLnBrk="1" fontAlgn="auto" hangingPunct="1">
              <a:spcAft>
                <a:spcPts val="0"/>
              </a:spcAft>
              <a:buFont typeface="Arial" charset="0"/>
              <a:buNone/>
              <a:defRPr/>
            </a:pPr>
            <a:r>
              <a:rPr lang="en-US" dirty="0" smtClean="0"/>
              <a:t>Ways of communicating the research findings include: </a:t>
            </a:r>
          </a:p>
          <a:p>
            <a:pPr marL="514350" indent="-514350" eaLnBrk="1" fontAlgn="auto" hangingPunct="1">
              <a:spcAft>
                <a:spcPts val="0"/>
              </a:spcAft>
              <a:buAutoNum type="arabicParenR"/>
              <a:defRPr/>
            </a:pPr>
            <a:r>
              <a:rPr lang="en-US" dirty="0" smtClean="0"/>
              <a:t>Summarizing</a:t>
            </a:r>
          </a:p>
          <a:p>
            <a:pPr marL="514350" indent="-514350" eaLnBrk="1" fontAlgn="auto" hangingPunct="1">
              <a:spcAft>
                <a:spcPts val="0"/>
              </a:spcAft>
              <a:buAutoNum type="arabicParenR"/>
              <a:defRPr/>
            </a:pPr>
            <a:r>
              <a:rPr lang="en-US" dirty="0" smtClean="0"/>
              <a:t>Conclusion</a:t>
            </a:r>
          </a:p>
          <a:p>
            <a:pPr marL="514350" indent="-514350" eaLnBrk="1" fontAlgn="auto" hangingPunct="1">
              <a:spcAft>
                <a:spcPts val="0"/>
              </a:spcAft>
              <a:buAutoNum type="arabicParenR"/>
              <a:defRPr/>
            </a:pPr>
            <a:r>
              <a:rPr lang="en-US" dirty="0" smtClean="0"/>
              <a:t>Recommendations.</a:t>
            </a:r>
          </a:p>
          <a:p>
            <a:pPr eaLnBrk="1" fontAlgn="auto" hangingPunct="1">
              <a:spcAft>
                <a:spcPts val="0"/>
              </a:spcAft>
              <a:buFont typeface="Arial" pitchFamily="34" charset="0"/>
              <a:buChar char="•"/>
              <a:defRPr/>
            </a:pPr>
            <a:endParaRPr lang="en-US" dirty="0"/>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SUMMARIZING</a:t>
            </a:r>
          </a:p>
          <a:p>
            <a:r>
              <a:rPr lang="en-US" dirty="0" smtClean="0"/>
              <a:t>While summarizing, identify the findings of the study.</a:t>
            </a:r>
          </a:p>
          <a:p>
            <a:r>
              <a:rPr lang="en-US" dirty="0" smtClean="0"/>
              <a:t>Pinpoint whether the study objectives were achieved or not.</a:t>
            </a:r>
          </a:p>
          <a:p>
            <a:r>
              <a:rPr lang="en-US" dirty="0" smtClean="0"/>
              <a:t>Ensure that your statements are brief, &amp; factual.</a:t>
            </a:r>
            <a:endParaRPr lang="en-US" dirty="0"/>
          </a:p>
        </p:txBody>
      </p:sp>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CONCLUSIONS</a:t>
            </a:r>
          </a:p>
          <a:p>
            <a:r>
              <a:rPr lang="en-US" dirty="0" smtClean="0"/>
              <a:t>This section should be very brief.</a:t>
            </a:r>
          </a:p>
          <a:p>
            <a:r>
              <a:rPr lang="en-US" dirty="0" smtClean="0"/>
              <a:t>Clearly state how the study has contributed to knowledge.</a:t>
            </a:r>
          </a:p>
          <a:p>
            <a:r>
              <a:rPr lang="en-US" dirty="0" smtClean="0"/>
              <a:t>Indicate what the study reaffirms.</a:t>
            </a:r>
            <a:endParaRPr lang="en-US" dirty="0"/>
          </a:p>
        </p:txBody>
      </p:sp>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RECOMMENDATIONS.</a:t>
            </a:r>
          </a:p>
          <a:p>
            <a:r>
              <a:rPr lang="en-US" dirty="0" smtClean="0"/>
              <a:t>Exposes further problems &amp; introduces more questions.</a:t>
            </a:r>
          </a:p>
          <a:p>
            <a:r>
              <a:rPr lang="en-US" dirty="0" smtClean="0"/>
              <a:t>Make suggestions as to how your work can be improved.</a:t>
            </a:r>
          </a:p>
          <a:p>
            <a:r>
              <a:rPr lang="en-US" dirty="0" smtClean="0"/>
              <a:t>Point whether these areas deserve more investigations.</a:t>
            </a:r>
            <a:endParaRPr lang="en-US" dirty="0"/>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lnSpcReduction="10000"/>
          </a:bodyPr>
          <a:lstStyle/>
          <a:p>
            <a:pPr eaLnBrk="1" fontAlgn="auto" hangingPunct="1">
              <a:spcAft>
                <a:spcPts val="0"/>
              </a:spcAft>
              <a:buFont typeface="Arial" charset="0"/>
              <a:buNone/>
              <a:defRPr/>
            </a:pPr>
            <a:r>
              <a:rPr lang="en-US" sz="2800" b="1" i="1" u="sng" dirty="0" smtClean="0"/>
              <a:t>Study limitations </a:t>
            </a:r>
            <a:r>
              <a:rPr lang="en-US" sz="2800" dirty="0" smtClean="0"/>
              <a:t>  Limitations may include:  </a:t>
            </a:r>
          </a:p>
          <a:p>
            <a:pPr marL="514350" indent="-514350" eaLnBrk="1" fontAlgn="auto" hangingPunct="1">
              <a:spcAft>
                <a:spcPts val="0"/>
              </a:spcAft>
              <a:buFont typeface="+mj-lt"/>
              <a:buAutoNum type="arabicPeriod"/>
              <a:defRPr/>
            </a:pPr>
            <a:r>
              <a:rPr lang="en-US" sz="2800" dirty="0" smtClean="0"/>
              <a:t>Factors such as the inherent weakness in the sampling method, faulty designs and controls, weaknesses in the methods used to collect data and so on.</a:t>
            </a:r>
          </a:p>
          <a:p>
            <a:pPr marL="514350" indent="-514350" eaLnBrk="1" fontAlgn="auto" hangingPunct="1">
              <a:spcAft>
                <a:spcPts val="0"/>
              </a:spcAft>
              <a:buFont typeface="+mj-lt"/>
              <a:buAutoNum type="arabicPeriod"/>
              <a:defRPr/>
            </a:pPr>
            <a:r>
              <a:rPr lang="en-US" sz="2800" dirty="0" smtClean="0"/>
              <a:t>Time factor due to pressure of work.</a:t>
            </a:r>
          </a:p>
          <a:p>
            <a:pPr marL="514350" indent="-514350" eaLnBrk="1" fontAlgn="auto" hangingPunct="1">
              <a:spcAft>
                <a:spcPts val="0"/>
              </a:spcAft>
              <a:buFont typeface="+mj-lt"/>
              <a:buAutoNum type="arabicPeriod"/>
              <a:defRPr/>
            </a:pPr>
            <a:r>
              <a:rPr lang="en-US" sz="2800" dirty="0" smtClean="0"/>
              <a:t>Expenses involved if grant is not secured.</a:t>
            </a:r>
          </a:p>
          <a:p>
            <a:pPr marL="514350" indent="-514350" eaLnBrk="1" fontAlgn="auto" hangingPunct="1">
              <a:spcAft>
                <a:spcPts val="0"/>
              </a:spcAft>
              <a:buFont typeface="+mj-lt"/>
              <a:buAutoNum type="arabicPeriod"/>
              <a:defRPr/>
            </a:pPr>
            <a:r>
              <a:rPr lang="en-US" sz="2800" dirty="0" smtClean="0"/>
              <a:t>Possibility that some of the respondents may not agree to participate in the study.</a:t>
            </a:r>
          </a:p>
          <a:p>
            <a:pPr marL="514350" indent="-514350" eaLnBrk="1" fontAlgn="auto" hangingPunct="1">
              <a:spcAft>
                <a:spcPts val="0"/>
              </a:spcAft>
              <a:buFont typeface="+mj-lt"/>
              <a:buAutoNum type="arabicPeriod"/>
              <a:defRPr/>
            </a:pPr>
            <a:r>
              <a:rPr lang="en-US" sz="2800" dirty="0" smtClean="0"/>
              <a:t>Diverse spread of the target population, which may hinder easy access to respondents.</a:t>
            </a:r>
          </a:p>
          <a:p>
            <a:pPr eaLnBrk="1" fontAlgn="auto" hangingPunct="1">
              <a:spcAft>
                <a:spcPts val="0"/>
              </a:spcAft>
              <a:buFont typeface="Arial" charset="0"/>
              <a:buNone/>
              <a:defRPr/>
            </a:pPr>
            <a:r>
              <a:rPr lang="en-US" sz="2800" dirty="0" smtClean="0"/>
              <a:t>The researcher has the opportunity to recommend ways to minimize or eliminate the limitations of the current study or to offer alternative methodology or improvements of the methods of the study presented.</a:t>
            </a:r>
          </a:p>
          <a:p>
            <a:pPr eaLnBrk="1" fontAlgn="auto" hangingPunct="1">
              <a:spcAft>
                <a:spcPts val="0"/>
              </a:spcAft>
              <a:buFont typeface="Arial" pitchFamily="34" charset="0"/>
              <a:buChar char="•"/>
              <a:defRPr/>
            </a:pPr>
            <a:endParaRPr lang="en-US" sz="2800" dirty="0"/>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0" y="0"/>
            <a:ext cx="9144000" cy="838200"/>
          </a:xfrm>
          <a:solidFill>
            <a:srgbClr val="0000CC"/>
          </a:solidFill>
        </p:spPr>
        <p:txBody>
          <a:bodyPr rtlCol="0">
            <a:normAutofit/>
          </a:bodyPr>
          <a:lstStyle/>
          <a:p>
            <a:pPr eaLnBrk="1" fontAlgn="auto" hangingPunct="1">
              <a:spcAft>
                <a:spcPts val="0"/>
              </a:spcAft>
              <a:defRPr/>
            </a:pPr>
            <a:r>
              <a:rPr lang="en-US" sz="3600" b="1" dirty="0" smtClean="0">
                <a:solidFill>
                  <a:srgbClr val="FFFF00"/>
                </a:solidFill>
              </a:rPr>
              <a:t>REFERENCES, CITATIONS AND BIBLIOGRAPHY</a:t>
            </a:r>
            <a:endParaRPr lang="en-US" sz="3600" dirty="0" smtClean="0">
              <a:solidFill>
                <a:srgbClr val="FFFF00"/>
              </a:solidFill>
            </a:endParaRPr>
          </a:p>
        </p:txBody>
      </p:sp>
      <p:sp>
        <p:nvSpPr>
          <p:cNvPr id="3" name="Content Placeholder 2"/>
          <p:cNvSpPr>
            <a:spLocks noGrp="1"/>
          </p:cNvSpPr>
          <p:nvPr>
            <p:ph idx="1"/>
          </p:nvPr>
        </p:nvSpPr>
        <p:spPr>
          <a:xfrm>
            <a:off x="0" y="762000"/>
            <a:ext cx="9144000" cy="5943600"/>
          </a:xfrm>
        </p:spPr>
        <p:txBody>
          <a:bodyPr rtlCol="0">
            <a:normAutofit lnSpcReduction="10000"/>
          </a:bodyPr>
          <a:lstStyle/>
          <a:p>
            <a:pPr eaLnBrk="1" fontAlgn="auto" hangingPunct="1">
              <a:spcAft>
                <a:spcPts val="0"/>
              </a:spcAft>
              <a:buFont typeface="Arial" charset="0"/>
              <a:buNone/>
              <a:defRPr/>
            </a:pPr>
            <a:r>
              <a:rPr lang="en-US" sz="2800" b="1" u="sng" dirty="0" smtClean="0"/>
              <a:t>DESCRIPTION:</a:t>
            </a:r>
          </a:p>
          <a:p>
            <a:r>
              <a:rPr lang="en-US" sz="2800" dirty="0" smtClean="0"/>
              <a:t>A reference or citation is a description of any document from which you have taken information, e.g. a complete book, a chapter from it, a journal article, a newspaper article, a web page, or DVD etc </a:t>
            </a:r>
          </a:p>
          <a:p>
            <a:r>
              <a:rPr lang="en-US" sz="2800" u="sng" dirty="0" smtClean="0"/>
              <a:t>Harvard referencing style </a:t>
            </a:r>
            <a:r>
              <a:rPr lang="en-US" sz="2800" dirty="0" smtClean="0"/>
              <a:t>is the mostly used.</a:t>
            </a:r>
          </a:p>
          <a:p>
            <a:pPr>
              <a:buNone/>
            </a:pPr>
            <a:r>
              <a:rPr lang="en-US" sz="2800" b="1" u="sng" dirty="0" smtClean="0"/>
              <a:t>What is “Citing”? </a:t>
            </a:r>
          </a:p>
          <a:p>
            <a:pPr>
              <a:buNone/>
            </a:pPr>
            <a:r>
              <a:rPr lang="en-US" sz="2400" dirty="0" smtClean="0"/>
              <a:t> “Citing” a reference is the act of recording it. It is made in two places: </a:t>
            </a:r>
          </a:p>
          <a:p>
            <a:pPr>
              <a:buNone/>
            </a:pPr>
            <a:r>
              <a:rPr lang="en-US" sz="2400" dirty="0" smtClean="0"/>
              <a:t>1. a brief entry for each source in the text of your work, which then leads your reader to … </a:t>
            </a:r>
          </a:p>
          <a:p>
            <a:pPr>
              <a:buNone/>
            </a:pPr>
            <a:r>
              <a:rPr lang="en-US" sz="2400" dirty="0" smtClean="0"/>
              <a:t>2. your source, in full, at the end of your work, as an alphabetical reference list. </a:t>
            </a:r>
          </a:p>
          <a:p>
            <a:pPr>
              <a:buNone/>
            </a:pPr>
            <a:r>
              <a:rPr lang="en-US" sz="2400" dirty="0" smtClean="0"/>
              <a:t>As the list is in </a:t>
            </a:r>
            <a:r>
              <a:rPr lang="en-US" sz="2400" u="sng" dirty="0" smtClean="0"/>
              <a:t>alphabetical order</a:t>
            </a:r>
            <a:r>
              <a:rPr lang="en-US" sz="2400" dirty="0" smtClean="0"/>
              <a:t>, it is easy to pick out the required author's work. </a:t>
            </a:r>
            <a:endParaRPr lang="en-US" sz="2800" b="1" u="sng" dirty="0" smtClean="0"/>
          </a:p>
          <a:p>
            <a:pPr eaLnBrk="1" fontAlgn="auto" hangingPunct="1">
              <a:spcAft>
                <a:spcPts val="0"/>
              </a:spcAft>
              <a:buFont typeface="Arial" charset="0"/>
              <a:buNone/>
              <a:defRPr/>
            </a:pPr>
            <a:endParaRPr lang="en-US" sz="2800" dirty="0" smtClean="0"/>
          </a:p>
          <a:p>
            <a:pPr marL="514350" indent="-514350" eaLnBrk="1" fontAlgn="auto" hangingPunct="1">
              <a:spcAft>
                <a:spcPts val="0"/>
              </a:spcAft>
              <a:buFont typeface="+mj-lt"/>
              <a:buAutoNum type="arabicPeriod"/>
              <a:defRPr/>
            </a:pPr>
            <a:endParaRPr lang="en-US" sz="2800" dirty="0" smtClean="0"/>
          </a:p>
          <a:p>
            <a:pPr eaLnBrk="1" fontAlgn="auto" hangingPunct="1">
              <a:spcAft>
                <a:spcPts val="0"/>
              </a:spcAft>
              <a:buFont typeface="Arial" pitchFamily="34" charset="0"/>
              <a:buChar char="•"/>
              <a:defRPr/>
            </a:pPr>
            <a:endParaRPr lang="en-US" sz="2800" dirty="0"/>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smtClean="0"/>
              <a:t>IMPORTANCE OF CITATION &amp; REFERENCING</a:t>
            </a:r>
            <a:endParaRPr lang="en-US" b="1" dirty="0"/>
          </a:p>
        </p:txBody>
      </p:sp>
      <p:sp>
        <p:nvSpPr>
          <p:cNvPr id="3" name="Content Placeholder 2"/>
          <p:cNvSpPr>
            <a:spLocks noGrp="1"/>
          </p:cNvSpPr>
          <p:nvPr>
            <p:ph idx="1"/>
          </p:nvPr>
        </p:nvSpPr>
        <p:spPr>
          <a:xfrm>
            <a:off x="0" y="1143000"/>
            <a:ext cx="9144000" cy="5715000"/>
          </a:xfrm>
        </p:spPr>
        <p:txBody>
          <a:bodyPr/>
          <a:lstStyle/>
          <a:p>
            <a:r>
              <a:rPr lang="en-US" sz="2800" dirty="0" smtClean="0"/>
              <a:t> It is both a legal requirement and academic practice to provide references to guide your reader to the sources you have used </a:t>
            </a:r>
          </a:p>
          <a:p>
            <a:r>
              <a:rPr lang="en-US" sz="2800" dirty="0" smtClean="0"/>
              <a:t>To support the arguments you are making </a:t>
            </a:r>
          </a:p>
          <a:p>
            <a:r>
              <a:rPr lang="en-US" sz="2800" dirty="0" smtClean="0"/>
              <a:t>To demonstrate the breadth of your research, </a:t>
            </a:r>
          </a:p>
          <a:p>
            <a:r>
              <a:rPr lang="en-US" sz="2800" dirty="0" smtClean="0"/>
              <a:t>To credit the established work of others.</a:t>
            </a:r>
          </a:p>
          <a:p>
            <a:pPr>
              <a:buNone/>
            </a:pPr>
            <a:r>
              <a:rPr lang="en-US" sz="2800" b="1" u="sng" dirty="0" smtClean="0"/>
              <a:t>NOTE:</a:t>
            </a:r>
            <a:r>
              <a:rPr lang="en-US" sz="2800" dirty="0" smtClean="0"/>
              <a:t> </a:t>
            </a:r>
          </a:p>
          <a:p>
            <a:r>
              <a:rPr lang="en-US" sz="2800" dirty="0" smtClean="0"/>
              <a:t>Failure to acknowledge your sources is likely to lead to a suspicion of </a:t>
            </a:r>
            <a:r>
              <a:rPr lang="en-US" sz="2800" b="1" dirty="0" smtClean="0"/>
              <a:t>plagiarism – i.e. trying to pass off someone else's work as your own: it is a form of cheating. </a:t>
            </a:r>
          </a:p>
          <a:p>
            <a:r>
              <a:rPr lang="en-US" sz="2800" dirty="0" smtClean="0"/>
              <a:t>Incomplete or inaccurate referencing also reflects badly on your work  </a:t>
            </a:r>
          </a:p>
          <a:p>
            <a:endParaRPr lang="en-US" sz="2800" dirty="0"/>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715962"/>
          </a:xfrm>
        </p:spPr>
        <p:txBody>
          <a:bodyPr/>
          <a:lstStyle/>
          <a:p>
            <a:r>
              <a:rPr lang="en-US" b="1" dirty="0" smtClean="0"/>
              <a:t>How it works </a:t>
            </a:r>
            <a:endParaRPr lang="en-US" b="1" dirty="0"/>
          </a:p>
        </p:txBody>
      </p:sp>
      <p:sp>
        <p:nvSpPr>
          <p:cNvPr id="3" name="Content Placeholder 2"/>
          <p:cNvSpPr>
            <a:spLocks noGrp="1"/>
          </p:cNvSpPr>
          <p:nvPr>
            <p:ph idx="1"/>
          </p:nvPr>
        </p:nvSpPr>
        <p:spPr>
          <a:xfrm>
            <a:off x="0" y="914400"/>
            <a:ext cx="9144000" cy="5943600"/>
          </a:xfrm>
        </p:spPr>
        <p:txBody>
          <a:bodyPr/>
          <a:lstStyle/>
          <a:p>
            <a:r>
              <a:rPr lang="en-US" sz="2800" dirty="0" smtClean="0"/>
              <a:t>There are 2 parts: </a:t>
            </a:r>
          </a:p>
          <a:p>
            <a:pPr>
              <a:buNone/>
            </a:pPr>
            <a:r>
              <a:rPr lang="en-US" sz="2800" dirty="0" smtClean="0"/>
              <a:t>1. </a:t>
            </a:r>
            <a:r>
              <a:rPr lang="en-US" sz="2800" b="1" dirty="0" smtClean="0"/>
              <a:t>Author + Date in your text. </a:t>
            </a:r>
          </a:p>
          <a:p>
            <a:pPr>
              <a:buNone/>
            </a:pPr>
            <a:r>
              <a:rPr lang="en-US" sz="2800" dirty="0" smtClean="0"/>
              <a:t>2. </a:t>
            </a:r>
            <a:r>
              <a:rPr lang="en-US" sz="2800" b="1" dirty="0" smtClean="0"/>
              <a:t>Full reference in the Reference List </a:t>
            </a:r>
          </a:p>
          <a:p>
            <a:r>
              <a:rPr lang="en-US" sz="2800" dirty="0" smtClean="0"/>
              <a:t>Whoever you cite in your </a:t>
            </a:r>
            <a:r>
              <a:rPr lang="en-US" sz="2800" b="1" dirty="0" smtClean="0"/>
              <a:t>text has to match your reference list </a:t>
            </a:r>
            <a:r>
              <a:rPr lang="en-US" sz="2800" dirty="0" smtClean="0"/>
              <a:t>as the list is in alphabetical order, normally by author. </a:t>
            </a:r>
            <a:r>
              <a:rPr lang="en-US" sz="2800" b="1" dirty="0" smtClean="0"/>
              <a:t>It must be in alphabetical order </a:t>
            </a:r>
          </a:p>
          <a:p>
            <a:r>
              <a:rPr lang="en-US" sz="2800" dirty="0" smtClean="0"/>
              <a:t>e.g. </a:t>
            </a:r>
            <a:r>
              <a:rPr lang="en-US" sz="2800" i="1" dirty="0" smtClean="0"/>
              <a:t>In your text: …Marieb and Hoehn (2007)… leads to the reference list and finds: </a:t>
            </a:r>
            <a:r>
              <a:rPr lang="en-US" sz="2800" dirty="0" smtClean="0"/>
              <a:t>Marieb, E. N. and Hoehn, K. (2007) </a:t>
            </a:r>
            <a:r>
              <a:rPr lang="en-US" sz="2800" u="sng" dirty="0" smtClean="0"/>
              <a:t>Human anatomy and physiology</a:t>
            </a:r>
            <a:r>
              <a:rPr lang="en-US" sz="2800" dirty="0" smtClean="0"/>
              <a:t>. 7th International ed. San Francisco: Benjamin Cummings. </a:t>
            </a:r>
            <a:endParaRPr lang="en-US" sz="2800" dirty="0"/>
          </a:p>
        </p:txBody>
      </p:sp>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685800"/>
          </a:xfrm>
        </p:spPr>
        <p:txBody>
          <a:bodyPr/>
          <a:lstStyle/>
          <a:p>
            <a:r>
              <a:rPr lang="en-US" b="1" dirty="0" smtClean="0"/>
              <a:t>SECONDARY REFERENCING </a:t>
            </a:r>
            <a:endParaRPr lang="en-US" b="1" dirty="0"/>
          </a:p>
        </p:txBody>
      </p:sp>
      <p:sp>
        <p:nvSpPr>
          <p:cNvPr id="3" name="Content Placeholder 2"/>
          <p:cNvSpPr>
            <a:spLocks noGrp="1"/>
          </p:cNvSpPr>
          <p:nvPr>
            <p:ph idx="1"/>
          </p:nvPr>
        </p:nvSpPr>
        <p:spPr>
          <a:xfrm>
            <a:off x="0" y="457200"/>
            <a:ext cx="9144000" cy="6400800"/>
          </a:xfrm>
        </p:spPr>
        <p:txBody>
          <a:bodyPr/>
          <a:lstStyle/>
          <a:p>
            <a:r>
              <a:rPr lang="en-US" sz="2800" dirty="0" smtClean="0"/>
              <a:t>If you refer to a document which you </a:t>
            </a:r>
            <a:r>
              <a:rPr lang="en-US" sz="2800" b="1" dirty="0" smtClean="0"/>
              <a:t>DID NOT read, </a:t>
            </a:r>
            <a:r>
              <a:rPr lang="en-US" sz="2800" dirty="0" smtClean="0"/>
              <a:t>but which was cited (referenced) by somebody else whose work you </a:t>
            </a:r>
            <a:r>
              <a:rPr lang="en-US" sz="2800" b="1" dirty="0" smtClean="0"/>
              <a:t>DID read</a:t>
            </a:r>
            <a:r>
              <a:rPr lang="en-US" sz="2800" dirty="0" smtClean="0"/>
              <a:t>, you must make this clear. When you compile your reference list you must only cite the work in which you read it. Try to avoid this type of reference as you cannot always check the original and are relying on interpretation by others. </a:t>
            </a:r>
          </a:p>
          <a:p>
            <a:pPr>
              <a:buNone/>
            </a:pPr>
            <a:r>
              <a:rPr lang="en-US" sz="2800" b="1" u="sng" dirty="0" smtClean="0"/>
              <a:t>Examples: </a:t>
            </a:r>
          </a:p>
          <a:p>
            <a:r>
              <a:rPr lang="en-US" sz="2800" dirty="0" smtClean="0"/>
              <a:t>Dunn (1988), as cited by Campbell and Muncer (1998), believed that … </a:t>
            </a:r>
          </a:p>
          <a:p>
            <a:pPr>
              <a:buNone/>
            </a:pPr>
            <a:r>
              <a:rPr lang="en-US" sz="2800" dirty="0" smtClean="0"/>
              <a:t>or Dunn (1988) revealed that ….. (cited in Campbell and Muncer, 1998, p.226) </a:t>
            </a:r>
          </a:p>
          <a:p>
            <a:pPr>
              <a:buNone/>
            </a:pPr>
            <a:r>
              <a:rPr lang="en-US" sz="2800" b="1" u="sng" dirty="0" smtClean="0"/>
              <a:t>NB:</a:t>
            </a:r>
            <a:r>
              <a:rPr lang="en-US" sz="2800" b="1" dirty="0" smtClean="0"/>
              <a:t> your reference list will include the full details of the Campbell and Muncer work, but no mention of Dunn‟s. </a:t>
            </a:r>
            <a:endParaRPr lang="en-US" sz="2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1143000"/>
          </a:xfr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FFFF00"/>
                </a:solidFill>
              </a:rPr>
              <a:t>OBJECTIVES &amp; COURSE OUTLINE</a:t>
            </a:r>
          </a:p>
        </p:txBody>
      </p:sp>
      <p:sp>
        <p:nvSpPr>
          <p:cNvPr id="3075" name="Content Placeholder 2"/>
          <p:cNvSpPr>
            <a:spLocks noGrp="1"/>
          </p:cNvSpPr>
          <p:nvPr>
            <p:ph idx="1"/>
          </p:nvPr>
        </p:nvSpPr>
        <p:spPr>
          <a:xfrm>
            <a:off x="0" y="1143000"/>
            <a:ext cx="9144000" cy="5715000"/>
          </a:xfrm>
        </p:spPr>
        <p:txBody>
          <a:bodyPr/>
          <a:lstStyle/>
          <a:p>
            <a:pPr eaLnBrk="1" hangingPunct="1">
              <a:buFont typeface="Arial" charset="0"/>
              <a:buNone/>
            </a:pPr>
            <a:r>
              <a:rPr lang="en-US" sz="2800" b="1" u="sng" dirty="0" smtClean="0"/>
              <a:t>BROAD OBJECTIVE</a:t>
            </a:r>
          </a:p>
          <a:p>
            <a:pPr eaLnBrk="1" hangingPunct="1"/>
            <a:r>
              <a:rPr lang="en-US" sz="2800" dirty="0" smtClean="0"/>
              <a:t>By the end of these sessions, the students will be able to acquire knowledge and skills in developing a research proposal as well as conducting a research project</a:t>
            </a:r>
          </a:p>
          <a:p>
            <a:pPr eaLnBrk="1" hangingPunct="1">
              <a:buFont typeface="Arial" charset="0"/>
              <a:buNone/>
            </a:pPr>
            <a:r>
              <a:rPr lang="en-US" sz="2800" b="1" u="sng" dirty="0" smtClean="0"/>
              <a:t>SPECIFIC OBJECTIVES</a:t>
            </a:r>
          </a:p>
          <a:p>
            <a:pPr eaLnBrk="1" hangingPunct="1">
              <a:buFont typeface="Arial" charset="0"/>
              <a:buNone/>
            </a:pPr>
            <a:r>
              <a:rPr lang="en-US" sz="2800" i="1" dirty="0" smtClean="0"/>
              <a:t>By the end of the sessions, the students will be able to:</a:t>
            </a:r>
          </a:p>
          <a:p>
            <a:pPr eaLnBrk="1" hangingPunct="1"/>
            <a:r>
              <a:rPr lang="en-US" sz="2800" dirty="0" smtClean="0"/>
              <a:t>Explore the basic concepts of research</a:t>
            </a:r>
          </a:p>
          <a:p>
            <a:pPr eaLnBrk="1" hangingPunct="1"/>
            <a:r>
              <a:rPr lang="en-US" sz="2800" dirty="0" smtClean="0"/>
              <a:t>Explain the role of research to nursing practice</a:t>
            </a:r>
          </a:p>
          <a:p>
            <a:pPr eaLnBrk="1" hangingPunct="1"/>
            <a:r>
              <a:rPr lang="en-US" sz="2800" dirty="0" smtClean="0"/>
              <a:t>Describe the major research types</a:t>
            </a:r>
          </a:p>
          <a:p>
            <a:pPr eaLnBrk="1" hangingPunct="1"/>
            <a:r>
              <a:rPr lang="en-US" sz="2800" dirty="0" smtClean="0"/>
              <a:t>Describe the research process</a:t>
            </a:r>
          </a:p>
          <a:p>
            <a:pPr eaLnBrk="1" hangingPunct="1"/>
            <a:r>
              <a:rPr lang="en-US" sz="2800" dirty="0" smtClean="0"/>
              <a:t>Develop &amp; implement a research proposal</a:t>
            </a:r>
          </a:p>
          <a:p>
            <a:pPr eaLnBrk="1" hangingPunct="1"/>
            <a:endParaRPr lang="en-US" sz="2800" dirty="0" smtClean="0"/>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066800"/>
          </a:xfrm>
          <a:solidFill>
            <a:srgbClr val="0000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ormAutofit/>
          </a:bodyPr>
          <a:lstStyle/>
          <a:p>
            <a:pPr eaLnBrk="1" fontAlgn="auto" hangingPunct="1">
              <a:spcAft>
                <a:spcPts val="0"/>
              </a:spcAft>
              <a:defRPr/>
            </a:pPr>
            <a:r>
              <a:rPr lang="en-US" b="1" dirty="0" smtClean="0">
                <a:solidFill>
                  <a:schemeClr val="bg1"/>
                </a:solidFill>
              </a:rPr>
              <a:t>THE RESEARCH PROCESS</a:t>
            </a:r>
          </a:p>
        </p:txBody>
      </p:sp>
      <p:sp>
        <p:nvSpPr>
          <p:cNvPr id="7171" name="Content Placeholder 2"/>
          <p:cNvSpPr>
            <a:spLocks noGrp="1"/>
          </p:cNvSpPr>
          <p:nvPr>
            <p:ph idx="1"/>
          </p:nvPr>
        </p:nvSpPr>
        <p:spPr>
          <a:xfrm>
            <a:off x="152400" y="990600"/>
            <a:ext cx="8839200" cy="5715000"/>
          </a:xfrm>
        </p:spPr>
        <p:txBody>
          <a:bodyPr rtlCol="0">
            <a:normAutofit/>
          </a:bodyPr>
          <a:lstStyle/>
          <a:p>
            <a:pPr eaLnBrk="1" fontAlgn="auto" hangingPunct="1">
              <a:spcAft>
                <a:spcPts val="0"/>
              </a:spcAft>
              <a:buFont typeface="Arial" pitchFamily="34" charset="0"/>
              <a:buChar char="•"/>
              <a:defRPr/>
            </a:pPr>
            <a:r>
              <a:rPr lang="en-US" dirty="0" smtClean="0"/>
              <a:t>Has 5 phases;</a:t>
            </a:r>
          </a:p>
          <a:p>
            <a:pPr lvl="1" eaLnBrk="1" fontAlgn="auto" hangingPunct="1">
              <a:spcAft>
                <a:spcPts val="0"/>
              </a:spcAft>
              <a:buFont typeface="Arial" pitchFamily="34" charset="0"/>
              <a:buChar char="–"/>
              <a:defRPr/>
            </a:pPr>
            <a:r>
              <a:rPr lang="en-US" dirty="0" smtClean="0"/>
              <a:t>The conceptual phase, also called the thinking or planning phase.</a:t>
            </a:r>
          </a:p>
          <a:p>
            <a:pPr lvl="1" eaLnBrk="1" fontAlgn="auto" hangingPunct="1">
              <a:spcAft>
                <a:spcPts val="0"/>
              </a:spcAft>
              <a:buFont typeface="Arial" pitchFamily="34" charset="0"/>
              <a:buChar char="–"/>
              <a:defRPr/>
            </a:pPr>
            <a:r>
              <a:rPr lang="en-US" dirty="0" smtClean="0"/>
              <a:t>Design and planning phase </a:t>
            </a:r>
          </a:p>
          <a:p>
            <a:pPr lvl="1" eaLnBrk="1" fontAlgn="auto" hangingPunct="1">
              <a:spcAft>
                <a:spcPts val="0"/>
              </a:spcAft>
              <a:buFont typeface="Arial" pitchFamily="34" charset="0"/>
              <a:buChar char="–"/>
              <a:defRPr/>
            </a:pPr>
            <a:r>
              <a:rPr lang="en-US" dirty="0" smtClean="0"/>
              <a:t>The empirical phase, also called the doing phase. </a:t>
            </a:r>
          </a:p>
          <a:p>
            <a:pPr lvl="1" eaLnBrk="1" fontAlgn="auto" hangingPunct="1">
              <a:spcAft>
                <a:spcPts val="0"/>
              </a:spcAft>
              <a:buFont typeface="Arial" pitchFamily="34" charset="0"/>
              <a:buChar char="–"/>
              <a:defRPr/>
            </a:pPr>
            <a:r>
              <a:rPr lang="en-US" dirty="0" smtClean="0"/>
              <a:t>The interpretive phase (analytic), or the phase where the researcher looks at the meaning of it all. </a:t>
            </a:r>
          </a:p>
          <a:p>
            <a:pPr lvl="1" eaLnBrk="1" fontAlgn="auto" hangingPunct="1">
              <a:spcAft>
                <a:spcPts val="0"/>
              </a:spcAft>
              <a:buFont typeface="Arial" pitchFamily="34" charset="0"/>
              <a:buChar char="–"/>
              <a:defRPr/>
            </a:pPr>
            <a:r>
              <a:rPr lang="en-US" dirty="0" smtClean="0"/>
              <a:t>The communication phase or the phase of writing and disseminating the research report</a:t>
            </a:r>
          </a:p>
          <a:p>
            <a:pPr lvl="1" indent="-622300" eaLnBrk="1" fontAlgn="auto" hangingPunct="1">
              <a:spcAft>
                <a:spcPts val="0"/>
              </a:spcAft>
              <a:buFont typeface="Arial" charset="0"/>
              <a:buNone/>
              <a:defRPr/>
            </a:pPr>
            <a:r>
              <a:rPr lang="en-US" dirty="0" smtClean="0"/>
              <a:t>The 5 phases have been expanded to 10 steps</a:t>
            </a:r>
          </a:p>
        </p:txBody>
      </p:sp>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smtClean="0"/>
              <a:t>How to Put References into the Text of your Essay / Report </a:t>
            </a:r>
            <a:endParaRPr lang="en-US" dirty="0"/>
          </a:p>
        </p:txBody>
      </p:sp>
      <p:sp>
        <p:nvSpPr>
          <p:cNvPr id="3" name="Content Placeholder 2"/>
          <p:cNvSpPr>
            <a:spLocks noGrp="1"/>
          </p:cNvSpPr>
          <p:nvPr>
            <p:ph idx="1"/>
          </p:nvPr>
        </p:nvSpPr>
        <p:spPr>
          <a:xfrm>
            <a:off x="0" y="1295400"/>
            <a:ext cx="9144000" cy="5562600"/>
          </a:xfrm>
        </p:spPr>
        <p:txBody>
          <a:bodyPr/>
          <a:lstStyle/>
          <a:p>
            <a:pPr>
              <a:buNone/>
            </a:pPr>
            <a:r>
              <a:rPr lang="en-US" sz="2800" b="1" dirty="0" smtClean="0"/>
              <a:t>Author/s and Date </a:t>
            </a:r>
          </a:p>
          <a:p>
            <a:pPr>
              <a:buFont typeface="Wingdings" pitchFamily="2" charset="2"/>
              <a:buChar char="q"/>
            </a:pPr>
            <a:r>
              <a:rPr lang="en-US" sz="2800" dirty="0" smtClean="0"/>
              <a:t>For each reference you make in the text of your essay, you need to provide: </a:t>
            </a:r>
          </a:p>
          <a:p>
            <a:r>
              <a:rPr lang="en-US" sz="2800" dirty="0" smtClean="0"/>
              <a:t>The </a:t>
            </a:r>
            <a:r>
              <a:rPr lang="en-US" sz="2800" b="1" dirty="0" smtClean="0"/>
              <a:t>authority: </a:t>
            </a:r>
            <a:r>
              <a:rPr lang="en-US" sz="2800" dirty="0" smtClean="0"/>
              <a:t>usually surname (family name) of the author(s), maybe a corporate author </a:t>
            </a:r>
          </a:p>
          <a:p>
            <a:r>
              <a:rPr lang="en-US" sz="2800" dirty="0" smtClean="0"/>
              <a:t>The date it was published. </a:t>
            </a:r>
          </a:p>
          <a:p>
            <a:pPr>
              <a:buNone/>
            </a:pPr>
            <a:r>
              <a:rPr lang="en-US" sz="2800" dirty="0" smtClean="0"/>
              <a:t>Example: (Nursing and Midwifery Council, 2008) </a:t>
            </a:r>
            <a:endParaRPr lang="en-US" sz="2800" dirty="0"/>
          </a:p>
        </p:txBody>
      </p:sp>
    </p:spTree>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sz="2800" dirty="0" smtClean="0"/>
          </a:p>
          <a:p>
            <a:pPr>
              <a:buFont typeface="Wingdings" pitchFamily="2" charset="2"/>
              <a:buChar char="q"/>
            </a:pPr>
            <a:r>
              <a:rPr lang="en-US" sz="2800" dirty="0" smtClean="0"/>
              <a:t>If you include the author‟s name as part of the sentence statement, only the date needs to be in brackets</a:t>
            </a:r>
            <a:r>
              <a:rPr lang="en-US" sz="2800" b="1" dirty="0" smtClean="0"/>
              <a:t>. </a:t>
            </a:r>
          </a:p>
          <a:p>
            <a:r>
              <a:rPr lang="en-US" sz="2800" b="1" dirty="0" smtClean="0"/>
              <a:t>Example: … Hartley (1999) declared that … </a:t>
            </a:r>
          </a:p>
          <a:p>
            <a:pPr>
              <a:buFont typeface="Wingdings" pitchFamily="2" charset="2"/>
              <a:buChar char="q"/>
            </a:pPr>
            <a:r>
              <a:rPr lang="en-US" sz="2800" dirty="0" smtClean="0"/>
              <a:t>If it is not part of your sentence, both the name and date must be in brackets, separated by a comma. </a:t>
            </a:r>
          </a:p>
          <a:p>
            <a:r>
              <a:rPr lang="en-US" sz="2800" b="1" dirty="0" smtClean="0"/>
              <a:t>Example: … although other authors have denied this (Hartley, 1999). </a:t>
            </a:r>
          </a:p>
          <a:p>
            <a:pPr>
              <a:buFont typeface="Wingdings" pitchFamily="2" charset="2"/>
              <a:buChar char="q"/>
            </a:pPr>
            <a:r>
              <a:rPr lang="en-US" sz="2800" dirty="0" smtClean="0"/>
              <a:t>The page number(s) must be added if a specific part needs to be identified or a direct quote made. </a:t>
            </a:r>
          </a:p>
          <a:p>
            <a:r>
              <a:rPr lang="en-US" sz="2800" b="1" dirty="0" smtClean="0"/>
              <a:t>Example: …which is described there in detail (Hartley, 1999 p.172). </a:t>
            </a:r>
            <a:endParaRPr lang="en-US" sz="2800" dirty="0"/>
          </a:p>
        </p:txBody>
      </p:sp>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itchFamily="2" charset="2"/>
              <a:buChar char="q"/>
            </a:pPr>
            <a:r>
              <a:rPr lang="en-US" sz="2800" dirty="0" smtClean="0"/>
              <a:t>If there are </a:t>
            </a:r>
            <a:r>
              <a:rPr lang="en-US" sz="2800" b="1" dirty="0" smtClean="0"/>
              <a:t>two authors: </a:t>
            </a:r>
          </a:p>
          <a:p>
            <a:r>
              <a:rPr lang="en-US" sz="2800" b="1" dirty="0" smtClean="0"/>
              <a:t>Example: </a:t>
            </a:r>
            <a:r>
              <a:rPr lang="en-US" sz="2800" dirty="0" smtClean="0"/>
              <a:t>In the much acclaimed work on the subject by </a:t>
            </a:r>
            <a:r>
              <a:rPr lang="en-US" sz="2800" b="1" dirty="0" smtClean="0"/>
              <a:t>Martin and Frost (2001), </a:t>
            </a:r>
            <a:r>
              <a:rPr lang="en-US" sz="2800" dirty="0" smtClean="0"/>
              <a:t>it is clear … </a:t>
            </a:r>
          </a:p>
          <a:p>
            <a:r>
              <a:rPr lang="en-US" sz="2800" dirty="0" smtClean="0"/>
              <a:t>For </a:t>
            </a:r>
            <a:r>
              <a:rPr lang="en-US" sz="2800" b="1" dirty="0" smtClean="0"/>
              <a:t>three authors or more, </a:t>
            </a:r>
            <a:r>
              <a:rPr lang="en-US" sz="2800" dirty="0" smtClean="0"/>
              <a:t>it is usual to use the Latin </a:t>
            </a:r>
            <a:r>
              <a:rPr lang="en-US" sz="2800" b="1" i="1" dirty="0" smtClean="0"/>
              <a:t>et al </a:t>
            </a:r>
            <a:r>
              <a:rPr lang="en-US" sz="2800" i="1" dirty="0" smtClean="0"/>
              <a:t>(meaning</a:t>
            </a:r>
            <a:r>
              <a:rPr lang="en-US" sz="2800" b="1" i="1" dirty="0" smtClean="0"/>
              <a:t> “and others”) </a:t>
            </a:r>
            <a:r>
              <a:rPr lang="en-US" sz="2800" dirty="0" smtClean="0"/>
              <a:t>after the name of the first author. </a:t>
            </a:r>
          </a:p>
          <a:p>
            <a:r>
              <a:rPr lang="en-US" sz="2800" b="1" dirty="0" smtClean="0"/>
              <a:t>Example: … Anderson et al (2003) </a:t>
            </a:r>
            <a:r>
              <a:rPr lang="en-US" sz="2800" dirty="0" smtClean="0"/>
              <a:t>concluded that … </a:t>
            </a:r>
          </a:p>
          <a:p>
            <a:pPr>
              <a:buNone/>
            </a:pPr>
            <a:r>
              <a:rPr lang="en-US" sz="2800" b="1" u="sng" dirty="0" smtClean="0"/>
              <a:t>Multiple references to the same author </a:t>
            </a:r>
          </a:p>
          <a:p>
            <a:r>
              <a:rPr lang="en-US" sz="2800" dirty="0" smtClean="0"/>
              <a:t>If you cite different documents by the same author which were published in the same year, to distinguish between them add the letters a, b, c, etc. in lower case after the year. Repeat in the reference list. </a:t>
            </a:r>
          </a:p>
          <a:p>
            <a:r>
              <a:rPr lang="en-US" sz="2800" b="1" dirty="0" smtClean="0"/>
              <a:t>Example: … (Williamson, 2001a), (Williamson, 2001b) etc. … </a:t>
            </a:r>
            <a:endParaRPr lang="en-US" sz="2800" u="sng" dirty="0"/>
          </a:p>
        </p:txBody>
      </p:sp>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2800" b="1" u="sng" dirty="0" smtClean="0"/>
              <a:t>Quotations in the Text </a:t>
            </a:r>
          </a:p>
          <a:p>
            <a:r>
              <a:rPr lang="en-US" sz="2800" dirty="0" smtClean="0"/>
              <a:t>If you quote the exact words directly from a text you must use </a:t>
            </a:r>
            <a:r>
              <a:rPr lang="en-US" sz="2800" b="1" dirty="0" smtClean="0"/>
              <a:t>quotation marks </a:t>
            </a:r>
            <a:r>
              <a:rPr lang="en-US" sz="2800" dirty="0" smtClean="0"/>
              <a:t>to indicate this</a:t>
            </a:r>
            <a:r>
              <a:rPr lang="en-US" sz="2800" b="1" dirty="0" smtClean="0"/>
              <a:t>. </a:t>
            </a:r>
          </a:p>
          <a:p>
            <a:r>
              <a:rPr lang="en-US" sz="2800" dirty="0" smtClean="0"/>
              <a:t>The author(s) and date must be stated, and if possible the page number (or at least the chapter heading e.g. Chapter 6) from which the quote is taken. </a:t>
            </a:r>
          </a:p>
          <a:p>
            <a:pPr>
              <a:buNone/>
            </a:pPr>
            <a:r>
              <a:rPr lang="en-US" sz="2800" b="1" dirty="0" smtClean="0"/>
              <a:t>NB: </a:t>
            </a:r>
            <a:r>
              <a:rPr lang="en-US" sz="2800" dirty="0" smtClean="0"/>
              <a:t>Page numbers for books are not included in the Reference List </a:t>
            </a:r>
          </a:p>
          <a:p>
            <a:r>
              <a:rPr lang="en-US" sz="2800" b="1" dirty="0" smtClean="0"/>
              <a:t>Example: … Jackson (2004, p.575) declared that “This is the finest example of postmodernism …” </a:t>
            </a:r>
          </a:p>
          <a:p>
            <a:r>
              <a:rPr lang="en-US" sz="2800" dirty="0" smtClean="0"/>
              <a:t>If page numbers are in separate sequences and therefore duplicated e.g. different issues of a journal throughout the year, or sections of a book, you must include the issue or section number or name. </a:t>
            </a:r>
            <a:endParaRPr lang="en-US" sz="2800" u="sng" dirty="0"/>
          </a:p>
        </p:txBody>
      </p:sp>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smtClean="0"/>
              <a:t>Listing Your References at the End of Your Work </a:t>
            </a:r>
            <a:endParaRPr lang="en-US" dirty="0"/>
          </a:p>
        </p:txBody>
      </p:sp>
      <p:sp>
        <p:nvSpPr>
          <p:cNvPr id="3" name="Content Placeholder 2"/>
          <p:cNvSpPr>
            <a:spLocks noGrp="1"/>
          </p:cNvSpPr>
          <p:nvPr>
            <p:ph idx="1"/>
          </p:nvPr>
        </p:nvSpPr>
        <p:spPr>
          <a:xfrm>
            <a:off x="0" y="1143000"/>
            <a:ext cx="9144000" cy="5715000"/>
          </a:xfrm>
        </p:spPr>
        <p:txBody>
          <a:bodyPr/>
          <a:lstStyle/>
          <a:p>
            <a:pPr>
              <a:buNone/>
            </a:pPr>
            <a:r>
              <a:rPr lang="en-US" sz="2800" b="1" dirty="0" smtClean="0"/>
              <a:t>NOTE: </a:t>
            </a:r>
            <a:r>
              <a:rPr lang="en-US" sz="2800" dirty="0" smtClean="0"/>
              <a:t>Your list should have both printed and electronic sources in one single</a:t>
            </a:r>
            <a:r>
              <a:rPr lang="en-US" sz="2800" b="1" dirty="0" smtClean="0"/>
              <a:t> alphabetical sequence. </a:t>
            </a:r>
          </a:p>
          <a:p>
            <a:pPr>
              <a:buNone/>
            </a:pPr>
            <a:r>
              <a:rPr lang="en-US" sz="2800" b="1" u="sng" dirty="0" smtClean="0"/>
              <a:t>Order of referencing textbooks</a:t>
            </a:r>
            <a:endParaRPr lang="en-US" sz="2800" dirty="0" smtClean="0"/>
          </a:p>
          <a:p>
            <a:r>
              <a:rPr lang="en-US" sz="2800" dirty="0" smtClean="0"/>
              <a:t>Surname of author(s), comma, initial(s), full stop </a:t>
            </a:r>
          </a:p>
          <a:p>
            <a:r>
              <a:rPr lang="en-US" sz="2800" dirty="0" smtClean="0"/>
              <a:t>Year of publication (in brackets) </a:t>
            </a:r>
          </a:p>
          <a:p>
            <a:r>
              <a:rPr lang="en-US" sz="2800" dirty="0" smtClean="0"/>
              <a:t>The title (</a:t>
            </a:r>
            <a:r>
              <a:rPr lang="en-US" sz="2800" b="1" dirty="0" smtClean="0"/>
              <a:t>in italics </a:t>
            </a:r>
            <a:r>
              <a:rPr lang="en-US" sz="2800" dirty="0" smtClean="0"/>
              <a:t>with only the first letter of first word capitalized), colon between short and secondary/sub title, full stop. </a:t>
            </a:r>
          </a:p>
          <a:p>
            <a:r>
              <a:rPr lang="en-US" sz="2800" dirty="0" smtClean="0"/>
              <a:t>The edition (if other than the first), full stop </a:t>
            </a:r>
          </a:p>
          <a:p>
            <a:r>
              <a:rPr lang="en-US" sz="2800" dirty="0" smtClean="0"/>
              <a:t>Place of publication (the first city or town) followed by a colon </a:t>
            </a:r>
          </a:p>
          <a:p>
            <a:r>
              <a:rPr lang="en-US" sz="2800" dirty="0" smtClean="0"/>
              <a:t>Publisher’s name, full stop </a:t>
            </a:r>
          </a:p>
          <a:p>
            <a:pPr>
              <a:buNone/>
            </a:pPr>
            <a:endParaRPr lang="en-US" sz="2800" dirty="0"/>
          </a:p>
        </p:txBody>
      </p:sp>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2400" b="1" dirty="0" smtClean="0"/>
              <a:t>Example: </a:t>
            </a:r>
            <a:endParaRPr lang="en-US" sz="2400" dirty="0" smtClean="0"/>
          </a:p>
          <a:p>
            <a:r>
              <a:rPr lang="en-US" sz="2400" dirty="0" smtClean="0"/>
              <a:t>Macionis, J. J. and Plummer, J. (2008) </a:t>
            </a:r>
            <a:r>
              <a:rPr lang="en-US" sz="2400" i="1" dirty="0" smtClean="0"/>
              <a:t>Sociology: a global introduction. </a:t>
            </a:r>
            <a:r>
              <a:rPr lang="en-US" sz="2400" dirty="0" smtClean="0"/>
              <a:t>4th ed. Harlow: Pearson, Prentice Hall.</a:t>
            </a:r>
          </a:p>
          <a:p>
            <a:r>
              <a:rPr lang="en-US" sz="2400" dirty="0" smtClean="0"/>
              <a:t>Webster, s. ( 1985). </a:t>
            </a:r>
            <a:r>
              <a:rPr lang="en-US" sz="2400" i="1" dirty="0" smtClean="0"/>
              <a:t>Educational Research:</a:t>
            </a:r>
            <a:r>
              <a:rPr lang="en-US" sz="2400" dirty="0" smtClean="0"/>
              <a:t> </a:t>
            </a:r>
            <a:r>
              <a:rPr lang="en-US" sz="2400" i="1" dirty="0" smtClean="0"/>
              <a:t>Competence for Analysis and Applications</a:t>
            </a:r>
            <a:r>
              <a:rPr lang="en-US" sz="2400" dirty="0" smtClean="0"/>
              <a:t>, 6</a:t>
            </a:r>
            <a:r>
              <a:rPr lang="en-US" sz="2400" baseline="30000" dirty="0" smtClean="0"/>
              <a:t>th</a:t>
            </a:r>
            <a:r>
              <a:rPr lang="en-US" sz="2400" dirty="0" smtClean="0"/>
              <a:t> Edition. New Jersey: Macmillan.</a:t>
            </a:r>
          </a:p>
          <a:p>
            <a:pPr>
              <a:buNone/>
            </a:pPr>
            <a:endParaRPr lang="en-US" sz="2400" b="1" u="sng" dirty="0" smtClean="0"/>
          </a:p>
          <a:p>
            <a:pPr>
              <a:buNone/>
            </a:pPr>
            <a:r>
              <a:rPr lang="en-US" sz="2400" b="1" u="sng" dirty="0" smtClean="0"/>
              <a:t>E-books (Electronic Books)</a:t>
            </a:r>
          </a:p>
          <a:p>
            <a:pPr>
              <a:buNone/>
            </a:pPr>
            <a:r>
              <a:rPr lang="en-US" sz="2400" dirty="0" smtClean="0"/>
              <a:t>As above examples, except for certain additions. You need to include: </a:t>
            </a:r>
          </a:p>
          <a:p>
            <a:r>
              <a:rPr lang="en-US" sz="2400" dirty="0" smtClean="0"/>
              <a:t>Author (or editor) surname and initials </a:t>
            </a:r>
          </a:p>
          <a:p>
            <a:r>
              <a:rPr lang="en-US" sz="2400" dirty="0" smtClean="0"/>
              <a:t>Year (in brackets). Always use the publication date of the version being used. </a:t>
            </a:r>
          </a:p>
          <a:p>
            <a:r>
              <a:rPr lang="en-US" sz="2400" dirty="0" smtClean="0"/>
              <a:t>Title of book (and any subtitle) - </a:t>
            </a:r>
            <a:r>
              <a:rPr lang="en-US" sz="2400" i="1" dirty="0" smtClean="0"/>
              <a:t>italics or underlined. Only initial letter capitalized. </a:t>
            </a:r>
          </a:p>
          <a:p>
            <a:r>
              <a:rPr lang="en-US" sz="2400" dirty="0" smtClean="0"/>
              <a:t>Edition (other than the first) </a:t>
            </a:r>
          </a:p>
          <a:p>
            <a:r>
              <a:rPr lang="en-US" sz="2400" dirty="0" smtClean="0"/>
              <a:t>Place of publication (of printed original - if available) followed by a colon(:) </a:t>
            </a:r>
          </a:p>
          <a:p>
            <a:pPr>
              <a:buNone/>
            </a:pPr>
            <a:r>
              <a:rPr lang="en-US" sz="2400" b="1" u="sng" dirty="0" smtClean="0"/>
              <a:t>  </a:t>
            </a:r>
          </a:p>
        </p:txBody>
      </p:sp>
    </p:spTree>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r>
              <a:rPr lang="en-US" sz="2800" dirty="0" smtClean="0"/>
              <a:t>Publisher's name. </a:t>
            </a:r>
          </a:p>
          <a:p>
            <a:r>
              <a:rPr lang="en-US" sz="2800" dirty="0" smtClean="0"/>
              <a:t>Available from: (i.e. the e-book service you used), URL (web address) </a:t>
            </a:r>
          </a:p>
          <a:p>
            <a:r>
              <a:rPr lang="en-US" sz="2800" dirty="0" smtClean="0"/>
              <a:t>(Date accessed). </a:t>
            </a:r>
          </a:p>
          <a:p>
            <a:pPr>
              <a:buNone/>
            </a:pPr>
            <a:r>
              <a:rPr lang="en-US" sz="2800" b="1" dirty="0" smtClean="0"/>
              <a:t>Example: </a:t>
            </a:r>
            <a:endParaRPr lang="en-US" sz="2800" dirty="0" smtClean="0"/>
          </a:p>
          <a:p>
            <a:r>
              <a:rPr lang="en-US" sz="2800" dirty="0" smtClean="0"/>
              <a:t>White, R. and Downs, T. E. (2005) </a:t>
            </a:r>
            <a:r>
              <a:rPr lang="en-US" sz="2800" u="sng" dirty="0" smtClean="0"/>
              <a:t>How computers work</a:t>
            </a:r>
            <a:r>
              <a:rPr lang="en-US" sz="2800" i="1" dirty="0" smtClean="0"/>
              <a:t>, </a:t>
            </a:r>
            <a:r>
              <a:rPr lang="en-US" sz="2800" dirty="0" smtClean="0"/>
              <a:t>8th ed. Indianapolis: [Online]. Available from: Safari Tech Books Online. </a:t>
            </a:r>
            <a:r>
              <a:rPr lang="en-US" sz="2800" u="sng" dirty="0" smtClean="0"/>
              <a:t>http://0-proquest.safaribooksonline.com </a:t>
            </a:r>
            <a:r>
              <a:rPr lang="en-US" sz="2800" dirty="0" smtClean="0"/>
              <a:t>[Accessed: 16 August 2007]. </a:t>
            </a:r>
            <a:endParaRPr lang="en-US" sz="2800" dirty="0"/>
          </a:p>
        </p:txBody>
      </p:sp>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smtClean="0"/>
              <a:t>JOURNAL ARTICLES </a:t>
            </a:r>
            <a:endParaRPr lang="en-US" b="1" dirty="0"/>
          </a:p>
        </p:txBody>
      </p:sp>
      <p:sp>
        <p:nvSpPr>
          <p:cNvPr id="3" name="Content Placeholder 2"/>
          <p:cNvSpPr>
            <a:spLocks noGrp="1"/>
          </p:cNvSpPr>
          <p:nvPr>
            <p:ph idx="1"/>
          </p:nvPr>
        </p:nvSpPr>
        <p:spPr>
          <a:xfrm>
            <a:off x="0" y="838200"/>
            <a:ext cx="9144000" cy="6019800"/>
          </a:xfrm>
        </p:spPr>
        <p:txBody>
          <a:bodyPr/>
          <a:lstStyle/>
          <a:p>
            <a:pPr>
              <a:buFont typeface="Wingdings" pitchFamily="2" charset="2"/>
              <a:buChar char="q"/>
            </a:pPr>
            <a:r>
              <a:rPr lang="en-US" sz="2800" dirty="0" smtClean="0"/>
              <a:t>For journals, details are normally on the contents page and usually at the top or bottom of every page of each article. You need to include: </a:t>
            </a:r>
          </a:p>
          <a:p>
            <a:r>
              <a:rPr lang="en-US" sz="2800" dirty="0" smtClean="0"/>
              <a:t>Surname of the author(s), comma, initial(s), full stop </a:t>
            </a:r>
          </a:p>
          <a:p>
            <a:r>
              <a:rPr lang="en-US" sz="2800" dirty="0" smtClean="0"/>
              <a:t>Year of publication in brackets </a:t>
            </a:r>
          </a:p>
          <a:p>
            <a:r>
              <a:rPr lang="en-US" sz="2800" dirty="0" smtClean="0"/>
              <a:t>Title of the ARTICLE ( only first word with capitalized initial letter, unless proper name), comma </a:t>
            </a:r>
          </a:p>
          <a:p>
            <a:r>
              <a:rPr lang="en-US" sz="2800" dirty="0" smtClean="0"/>
              <a:t>Title of the JOURNAL (</a:t>
            </a:r>
            <a:r>
              <a:rPr lang="en-US" sz="2800" i="1" dirty="0" smtClean="0"/>
              <a:t>in italics), comma </a:t>
            </a:r>
          </a:p>
          <a:p>
            <a:r>
              <a:rPr lang="en-US" sz="2800" dirty="0" smtClean="0"/>
              <a:t>Volume number, issue or part number (in brackets), comma </a:t>
            </a:r>
          </a:p>
          <a:p>
            <a:r>
              <a:rPr lang="en-US" sz="2800" dirty="0" smtClean="0"/>
              <a:t>First and last pages of the article separated by a hyphen and indicated by the abbreviation “pp.” </a:t>
            </a:r>
          </a:p>
          <a:p>
            <a:endParaRPr lang="en-US" sz="2800" dirty="0"/>
          </a:p>
        </p:txBody>
      </p:sp>
    </p:spTree>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b="1" dirty="0" smtClean="0"/>
              <a:t>EXAMPLE</a:t>
            </a:r>
            <a:endParaRPr lang="en-US" b="1" dirty="0"/>
          </a:p>
        </p:txBody>
      </p:sp>
      <p:sp>
        <p:nvSpPr>
          <p:cNvPr id="3" name="Content Placeholder 2"/>
          <p:cNvSpPr>
            <a:spLocks noGrp="1"/>
          </p:cNvSpPr>
          <p:nvPr>
            <p:ph idx="1"/>
          </p:nvPr>
        </p:nvSpPr>
        <p:spPr>
          <a:xfrm>
            <a:off x="0" y="838200"/>
            <a:ext cx="9144000" cy="6019800"/>
          </a:xfrm>
        </p:spPr>
        <p:txBody>
          <a:bodyPr/>
          <a:lstStyle/>
          <a:p>
            <a:r>
              <a:rPr lang="en-US" sz="2800" dirty="0" err="1" smtClean="0"/>
              <a:t>Grundy,s</a:t>
            </a:r>
            <a:r>
              <a:rPr lang="en-US" sz="2800" dirty="0" smtClean="0"/>
              <a:t>., and </a:t>
            </a:r>
            <a:r>
              <a:rPr lang="en-US" sz="2800" dirty="0" err="1" smtClean="0"/>
              <a:t>Schibeci,R.A</a:t>
            </a:r>
            <a:r>
              <a:rPr lang="en-US" sz="2800" dirty="0" smtClean="0"/>
              <a:t>. (1987). Local theories,</a:t>
            </a:r>
            <a:r>
              <a:rPr lang="en-US" sz="2800" i="1" dirty="0" smtClean="0"/>
              <a:t> Journal of Educational Research</a:t>
            </a:r>
            <a:r>
              <a:rPr lang="en-US" sz="2800" dirty="0" smtClean="0"/>
              <a:t>, 81(2), pp.91-95.</a:t>
            </a:r>
          </a:p>
          <a:p>
            <a:r>
              <a:rPr lang="en-US" sz="2800" dirty="0" smtClean="0"/>
              <a:t>Morrison, C. and Jutting, J. (2005) Women’s discrimination in developing countries: a new data set for better policies, </a:t>
            </a:r>
            <a:r>
              <a:rPr lang="en-US" sz="2800" u="sng" dirty="0" smtClean="0"/>
              <a:t>World Development</a:t>
            </a:r>
            <a:r>
              <a:rPr lang="en-US" sz="2800" i="1" dirty="0" smtClean="0"/>
              <a:t>. </a:t>
            </a:r>
            <a:r>
              <a:rPr lang="en-US" sz="2800" dirty="0" smtClean="0"/>
              <a:t>July, 33 (7), pp. 1065-1081. [Online]. Available from: Science Direct. http://sciencedirect.com [Accessed 31 July 2005]. </a:t>
            </a:r>
          </a:p>
          <a:p>
            <a:endParaRPr lang="en-US" sz="2800" dirty="0"/>
          </a:p>
        </p:txBody>
      </p:sp>
    </p:spTree>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Content Placeholder 2"/>
          <p:cNvSpPr>
            <a:spLocks noGrp="1"/>
          </p:cNvSpPr>
          <p:nvPr>
            <p:ph idx="1"/>
          </p:nvPr>
        </p:nvSpPr>
        <p:spPr>
          <a:xfrm>
            <a:off x="152400" y="228600"/>
            <a:ext cx="8839200" cy="6477000"/>
          </a:xfrm>
        </p:spPr>
        <p:txBody>
          <a:bodyPr/>
          <a:lstStyle/>
          <a:p>
            <a:pPr eaLnBrk="1" hangingPunct="1">
              <a:buFont typeface="Arial" charset="0"/>
              <a:buNone/>
            </a:pPr>
            <a:r>
              <a:rPr lang="en-US" sz="2800" b="1" dirty="0" smtClean="0"/>
              <a:t>Papers presented at a conference</a:t>
            </a:r>
          </a:p>
          <a:p>
            <a:pPr lvl="1" eaLnBrk="1" hangingPunct="1">
              <a:buFont typeface="Arial" charset="0"/>
              <a:buNone/>
            </a:pPr>
            <a:r>
              <a:rPr lang="en-US" dirty="0" smtClean="0"/>
              <a:t>Mugenda, O. (1999) </a:t>
            </a:r>
            <a:r>
              <a:rPr lang="en-US" u="sng" dirty="0" smtClean="0"/>
              <a:t>Redefining and Actualizing the Research Mission in African Universities</a:t>
            </a:r>
            <a:r>
              <a:rPr lang="en-US" i="1" dirty="0" smtClean="0"/>
              <a:t>.</a:t>
            </a:r>
            <a:r>
              <a:rPr lang="en-US" dirty="0" smtClean="0"/>
              <a:t> Paper presented at the BOLESWA Educational Research Symposium, Maseru, Lesotho, July, (1999).</a:t>
            </a:r>
            <a:endParaRPr lang="en-US" sz="2400" dirty="0" smtClean="0"/>
          </a:p>
          <a:p>
            <a:pPr eaLnBrk="1" hangingPunct="1">
              <a:buFont typeface="Arial" charset="0"/>
              <a:buNone/>
            </a:pPr>
            <a:r>
              <a:rPr lang="en-US" b="1" dirty="0" smtClean="0"/>
              <a:t>Newspaper article</a:t>
            </a:r>
            <a:r>
              <a:rPr lang="en-US" dirty="0" smtClean="0"/>
              <a:t>: </a:t>
            </a:r>
            <a:endParaRPr lang="en-US" sz="2800" dirty="0" smtClean="0"/>
          </a:p>
          <a:p>
            <a:pPr lvl="1" eaLnBrk="1" hangingPunct="1">
              <a:buNone/>
            </a:pPr>
            <a:r>
              <a:rPr lang="en-US" dirty="0" smtClean="0"/>
              <a:t>Ngw’eno, H.B. (1993, September). Multiply and fill the earth. </a:t>
            </a:r>
            <a:r>
              <a:rPr lang="en-US" u="sng" dirty="0" smtClean="0"/>
              <a:t>The Weekly Review,</a:t>
            </a:r>
            <a:r>
              <a:rPr lang="en-US" i="1" dirty="0" smtClean="0"/>
              <a:t> </a:t>
            </a:r>
            <a:r>
              <a:rPr lang="en-US" dirty="0" smtClean="0"/>
              <a:t>pp 15 – 17.</a:t>
            </a:r>
          </a:p>
          <a:p>
            <a:pPr eaLnBrk="1" hangingPunct="1">
              <a:buNone/>
            </a:pPr>
            <a:endParaRPr 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1066800"/>
          </a:xfrm>
          <a:solidFill>
            <a:srgbClr val="0000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b="1" dirty="0" smtClean="0">
                <a:solidFill>
                  <a:schemeClr val="bg1"/>
                </a:solidFill>
                <a:latin typeface="Calibri" pitchFamily="34" charset="0"/>
              </a:rPr>
              <a:t/>
            </a:r>
            <a:br>
              <a:rPr lang="en-US" b="1" dirty="0" smtClean="0">
                <a:solidFill>
                  <a:schemeClr val="bg1"/>
                </a:solidFill>
                <a:latin typeface="Calibri" pitchFamily="34" charset="0"/>
              </a:rPr>
            </a:br>
            <a:r>
              <a:rPr lang="en-US" b="1" dirty="0" smtClean="0">
                <a:solidFill>
                  <a:schemeClr val="bg1"/>
                </a:solidFill>
                <a:latin typeface="Calibri" pitchFamily="34" charset="0"/>
              </a:rPr>
              <a:t>THE RESEARCH PROCESS</a:t>
            </a:r>
            <a:r>
              <a:rPr lang="en-US" dirty="0" smtClean="0">
                <a:solidFill>
                  <a:schemeClr val="bg1"/>
                </a:solidFill>
                <a:latin typeface="Calibri" pitchFamily="34" charset="0"/>
              </a:rPr>
              <a:t> </a:t>
            </a:r>
            <a:br>
              <a:rPr lang="en-US" dirty="0" smtClean="0">
                <a:solidFill>
                  <a:schemeClr val="bg1"/>
                </a:solidFill>
                <a:latin typeface="Calibri" pitchFamily="34" charset="0"/>
              </a:rPr>
            </a:br>
            <a:endParaRPr lang="en-US" dirty="0">
              <a:solidFill>
                <a:schemeClr val="bg1"/>
              </a:solidFill>
            </a:endParaRPr>
          </a:p>
        </p:txBody>
      </p:sp>
      <p:sp>
        <p:nvSpPr>
          <p:cNvPr id="11" name="Content Placeholder 10"/>
          <p:cNvSpPr>
            <a:spLocks noGrp="1"/>
          </p:cNvSpPr>
          <p:nvPr>
            <p:ph idx="1"/>
          </p:nvPr>
        </p:nvSpPr>
        <p:spPr>
          <a:xfrm>
            <a:off x="0" y="990600"/>
            <a:ext cx="9144000" cy="5867400"/>
          </a:xfrm>
        </p:spPr>
        <p:txBody>
          <a:bodyPr/>
          <a:lstStyle/>
          <a:p>
            <a:pPr marL="514350" indent="-514350">
              <a:buFont typeface="+mj-lt"/>
              <a:buAutoNum type="arabicPeriod"/>
            </a:pPr>
            <a:r>
              <a:rPr lang="en-US" sz="2800" b="1" dirty="0" smtClean="0">
                <a:solidFill>
                  <a:srgbClr val="7030A0"/>
                </a:solidFill>
              </a:rPr>
              <a:t>Identify the research topic</a:t>
            </a:r>
          </a:p>
          <a:p>
            <a:pPr marL="514350" indent="-514350">
              <a:buFont typeface="+mj-lt"/>
              <a:buAutoNum type="arabicPeriod"/>
            </a:pPr>
            <a:r>
              <a:rPr lang="en-US" sz="2800" b="1" dirty="0" smtClean="0">
                <a:solidFill>
                  <a:srgbClr val="7030A0"/>
                </a:solidFill>
              </a:rPr>
              <a:t>Problem statement</a:t>
            </a:r>
          </a:p>
          <a:p>
            <a:pPr marL="514350" indent="-514350">
              <a:buFont typeface="+mj-lt"/>
              <a:buAutoNum type="arabicPeriod"/>
            </a:pPr>
            <a:r>
              <a:rPr lang="en-US" sz="2800" b="1" dirty="0" smtClean="0">
                <a:solidFill>
                  <a:srgbClr val="7030A0"/>
                </a:solidFill>
              </a:rPr>
              <a:t>Rationale/ justification/purpose of the study</a:t>
            </a:r>
          </a:p>
          <a:p>
            <a:pPr marL="514350" indent="-514350">
              <a:buFont typeface="+mj-lt"/>
              <a:buAutoNum type="arabicPeriod"/>
            </a:pPr>
            <a:r>
              <a:rPr lang="en-US" sz="2800" b="1" dirty="0" smtClean="0">
                <a:solidFill>
                  <a:srgbClr val="7030A0"/>
                </a:solidFill>
              </a:rPr>
              <a:t>Formulate research questions, objectives &amp; hypothesis  </a:t>
            </a:r>
            <a:r>
              <a:rPr lang="en-US" sz="2800" b="1" u="sng" dirty="0" smtClean="0">
                <a:solidFill>
                  <a:srgbClr val="7030A0"/>
                </a:solidFill>
              </a:rPr>
              <a:t>1</a:t>
            </a:r>
          </a:p>
          <a:p>
            <a:pPr marL="514350" indent="-514350">
              <a:buFont typeface="+mj-lt"/>
              <a:buAutoNum type="arabicPeriod"/>
            </a:pPr>
            <a:r>
              <a:rPr lang="en-US" sz="2800" b="1" dirty="0" smtClean="0">
                <a:solidFill>
                  <a:srgbClr val="00B050"/>
                </a:solidFill>
              </a:rPr>
              <a:t>Literature review&gt;&gt;&gt;&gt; </a:t>
            </a:r>
            <a:r>
              <a:rPr lang="en-US" sz="2800" b="1" u="sng" dirty="0" smtClean="0">
                <a:solidFill>
                  <a:srgbClr val="00B050"/>
                </a:solidFill>
              </a:rPr>
              <a:t>CHAPTER 2</a:t>
            </a:r>
          </a:p>
          <a:p>
            <a:pPr marL="514350" indent="-514350">
              <a:buFont typeface="+mj-lt"/>
              <a:buAutoNum type="arabicPeriod"/>
            </a:pPr>
            <a:r>
              <a:rPr lang="en-US" sz="2800" b="1" dirty="0" smtClean="0">
                <a:solidFill>
                  <a:srgbClr val="FF0000"/>
                </a:solidFill>
              </a:rPr>
              <a:t>Research methodology</a:t>
            </a:r>
          </a:p>
          <a:p>
            <a:pPr marL="514350" indent="-514350">
              <a:buFont typeface="+mj-lt"/>
              <a:buAutoNum type="arabicPeriod"/>
            </a:pPr>
            <a:r>
              <a:rPr lang="en-US" sz="2800" b="1" dirty="0" smtClean="0">
                <a:solidFill>
                  <a:srgbClr val="FF0000"/>
                </a:solidFill>
              </a:rPr>
              <a:t>Describe the methods of measurement	  &gt;&gt;&gt;</a:t>
            </a:r>
            <a:r>
              <a:rPr lang="en-US" sz="2800" b="1" u="sng" dirty="0" smtClean="0">
                <a:solidFill>
                  <a:srgbClr val="FF0000"/>
                </a:solidFill>
              </a:rPr>
              <a:t>CHAPTER 3</a:t>
            </a:r>
          </a:p>
          <a:p>
            <a:pPr marL="514350" indent="-514350">
              <a:buFont typeface="+mj-lt"/>
              <a:buAutoNum type="arabicPeriod"/>
            </a:pPr>
            <a:r>
              <a:rPr lang="en-US" sz="2800" b="1" dirty="0" smtClean="0"/>
              <a:t>Data collection and presentation&gt;&gt;&gt; </a:t>
            </a:r>
            <a:r>
              <a:rPr lang="en-US" sz="2800" b="1" u="sng" dirty="0" smtClean="0"/>
              <a:t>CHAPTER 4</a:t>
            </a:r>
          </a:p>
          <a:p>
            <a:pPr marL="514350" indent="-514350">
              <a:buFont typeface="+mj-lt"/>
              <a:buAutoNum type="arabicPeriod"/>
            </a:pPr>
            <a:r>
              <a:rPr lang="en-US" sz="2800" b="1" dirty="0" smtClean="0">
                <a:solidFill>
                  <a:srgbClr val="0000CC"/>
                </a:solidFill>
              </a:rPr>
              <a:t>Data analysis &amp; interpretation</a:t>
            </a:r>
          </a:p>
          <a:p>
            <a:pPr marL="514350" indent="-514350">
              <a:buFont typeface="+mj-lt"/>
              <a:buAutoNum type="arabicPeriod"/>
            </a:pPr>
            <a:r>
              <a:rPr lang="en-US" sz="2800" b="1" dirty="0" smtClean="0">
                <a:solidFill>
                  <a:srgbClr val="0000CC"/>
                </a:solidFill>
              </a:rPr>
              <a:t>Communicating research findings, conclusion, recommendations, limitations &amp; appendices	 &gt;&gt;</a:t>
            </a:r>
            <a:r>
              <a:rPr lang="en-US" sz="2800" b="1" u="sng" dirty="0" smtClean="0">
                <a:solidFill>
                  <a:srgbClr val="0000CC"/>
                </a:solidFill>
              </a:rPr>
              <a:t>CHAP 5</a:t>
            </a:r>
            <a:r>
              <a:rPr lang="en-US" sz="2800" b="1" dirty="0" smtClean="0">
                <a:solidFill>
                  <a:srgbClr val="0000CC"/>
                </a:solidFill>
              </a:rPr>
              <a:t> </a:t>
            </a:r>
            <a:endParaRPr lang="en-US" sz="2800" b="1" dirty="0">
              <a:solidFill>
                <a:srgbClr val="0000CC"/>
              </a:solidFill>
            </a:endParaRPr>
          </a:p>
        </p:txBody>
      </p:sp>
      <p:sp>
        <p:nvSpPr>
          <p:cNvPr id="4" name="Right Brace 3"/>
          <p:cNvSpPr/>
          <p:nvPr/>
        </p:nvSpPr>
        <p:spPr>
          <a:xfrm>
            <a:off x="8305800" y="1143000"/>
            <a:ext cx="685800"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FFFF00"/>
              </a:solidFill>
            </a:endParaRPr>
          </a:p>
        </p:txBody>
      </p:sp>
      <p:sp>
        <p:nvSpPr>
          <p:cNvPr id="6" name="Right Brace 5"/>
          <p:cNvSpPr/>
          <p:nvPr/>
        </p:nvSpPr>
        <p:spPr>
          <a:xfrm>
            <a:off x="6172200" y="3581400"/>
            <a:ext cx="5334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7" name="Right Brace 6"/>
          <p:cNvSpPr/>
          <p:nvPr/>
        </p:nvSpPr>
        <p:spPr>
          <a:xfrm>
            <a:off x="6858000" y="5181600"/>
            <a:ext cx="9144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a:xfrm>
            <a:off x="457200" y="0"/>
            <a:ext cx="8229600" cy="762000"/>
          </a:xfrm>
        </p:spPr>
        <p:txBody>
          <a:bodyPr/>
          <a:lstStyle/>
          <a:p>
            <a:pPr eaLnBrk="1" hangingPunct="1"/>
            <a:r>
              <a:rPr lang="en-US" b="1" u="sng" dirty="0" smtClean="0"/>
              <a:t>Introduction to Biostatistics</a:t>
            </a:r>
          </a:p>
        </p:txBody>
      </p:sp>
      <p:sp>
        <p:nvSpPr>
          <p:cNvPr id="191491" name="Content Placeholder 2"/>
          <p:cNvSpPr>
            <a:spLocks noGrp="1"/>
          </p:cNvSpPr>
          <p:nvPr>
            <p:ph idx="1"/>
          </p:nvPr>
        </p:nvSpPr>
        <p:spPr>
          <a:xfrm>
            <a:off x="152400" y="685800"/>
            <a:ext cx="8839200" cy="5943600"/>
          </a:xfrm>
        </p:spPr>
        <p:txBody>
          <a:bodyPr/>
          <a:lstStyle/>
          <a:p>
            <a:pPr eaLnBrk="1" hangingPunct="1">
              <a:lnSpc>
                <a:spcPct val="80000"/>
              </a:lnSpc>
            </a:pPr>
            <a:r>
              <a:rPr lang="en-US" dirty="0" smtClean="0"/>
              <a:t>What is statistics?</a:t>
            </a:r>
          </a:p>
          <a:p>
            <a:pPr eaLnBrk="1" hangingPunct="1">
              <a:lnSpc>
                <a:spcPct val="80000"/>
              </a:lnSpc>
              <a:buFont typeface="Wingdings" pitchFamily="2" charset="2"/>
              <a:buChar char="ü"/>
            </a:pPr>
            <a:r>
              <a:rPr lang="en-US" dirty="0" smtClean="0"/>
              <a:t>Statistics is the summary of information (data) in a meaningful fashion, and its appropriate presentation.</a:t>
            </a:r>
          </a:p>
          <a:p>
            <a:pPr eaLnBrk="1" hangingPunct="1"/>
            <a:r>
              <a:rPr lang="en-US" u="sng" dirty="0" smtClean="0"/>
              <a:t>Bio-statistics</a:t>
            </a:r>
            <a:r>
              <a:rPr lang="en-US" dirty="0" smtClean="0"/>
              <a:t> is the segment of statistics that deals with data arising from biological processes or medical experiments</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Content Placeholder 2"/>
          <p:cNvSpPr>
            <a:spLocks noGrp="1"/>
          </p:cNvSpPr>
          <p:nvPr>
            <p:ph idx="1"/>
          </p:nvPr>
        </p:nvSpPr>
        <p:spPr>
          <a:xfrm>
            <a:off x="152400" y="304800"/>
            <a:ext cx="8839200" cy="6400800"/>
          </a:xfrm>
        </p:spPr>
        <p:txBody>
          <a:bodyPr/>
          <a:lstStyle/>
          <a:p>
            <a:pPr eaLnBrk="1" hangingPunct="1"/>
            <a:r>
              <a:rPr lang="en-US" sz="2800" dirty="0" smtClean="0"/>
              <a:t>Two broad branches in statistics</a:t>
            </a:r>
          </a:p>
          <a:p>
            <a:pPr eaLnBrk="1" hangingPunct="1">
              <a:buFont typeface="Wingdings" pitchFamily="2" charset="2"/>
              <a:buNone/>
            </a:pPr>
            <a:r>
              <a:rPr lang="en-US" sz="2800" b="1" dirty="0" smtClean="0"/>
              <a:t>1. Descriptive statistics</a:t>
            </a:r>
          </a:p>
          <a:p>
            <a:pPr eaLnBrk="1" hangingPunct="1">
              <a:buFont typeface="Wingdings" pitchFamily="2" charset="2"/>
              <a:buNone/>
            </a:pPr>
            <a:r>
              <a:rPr lang="en-US" sz="2800" dirty="0" smtClean="0"/>
              <a:t>Once data has been collected, normally the step that follows is to summarize the data, if possible, with one or two </a:t>
            </a:r>
            <a:r>
              <a:rPr lang="en-US" sz="2800" u="sng" dirty="0" smtClean="0"/>
              <a:t>summary statistics</a:t>
            </a:r>
            <a:r>
              <a:rPr lang="en-US" sz="2800" dirty="0" smtClean="0"/>
              <a:t>. Summary or descriptive statistics describe the original data set (the set of responses for each question) by using just one or two numbers – typically an average and a measure of dispersion. </a:t>
            </a:r>
          </a:p>
          <a:p>
            <a:pPr eaLnBrk="1" hangingPunct="1">
              <a:buFont typeface="Wingdings" pitchFamily="2" charset="2"/>
              <a:buNone/>
            </a:pPr>
            <a:r>
              <a:rPr lang="en-US" sz="2800" b="1" dirty="0" smtClean="0"/>
              <a:t>2. Inferential Statistics</a:t>
            </a:r>
          </a:p>
          <a:p>
            <a:pPr eaLnBrk="1" hangingPunct="1">
              <a:buFont typeface="Wingdings" pitchFamily="2" charset="2"/>
              <a:buNone/>
            </a:pPr>
            <a:r>
              <a:rPr lang="en-US" sz="2800" dirty="0" smtClean="0"/>
              <a:t>This is the branch of statistics that makes use of sample data to make generalization concerning the population parameters. Here theoretical distributions become handy.</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a:xfrm>
            <a:off x="457200" y="0"/>
            <a:ext cx="8229600" cy="685800"/>
          </a:xfrm>
        </p:spPr>
        <p:txBody>
          <a:bodyPr/>
          <a:lstStyle/>
          <a:p>
            <a:pPr eaLnBrk="1" hangingPunct="1"/>
            <a:r>
              <a:rPr lang="en-US" b="1" u="sng" dirty="0" smtClean="0"/>
              <a:t>Errors in statistical inference</a:t>
            </a:r>
          </a:p>
        </p:txBody>
      </p:sp>
      <p:sp>
        <p:nvSpPr>
          <p:cNvPr id="193539" name="Content Placeholder 2"/>
          <p:cNvSpPr>
            <a:spLocks noGrp="1"/>
          </p:cNvSpPr>
          <p:nvPr>
            <p:ph idx="1"/>
          </p:nvPr>
        </p:nvSpPr>
        <p:spPr>
          <a:xfrm>
            <a:off x="152400" y="685800"/>
            <a:ext cx="8839200" cy="6019800"/>
          </a:xfrm>
          <a:ln>
            <a:solidFill>
              <a:schemeClr val="tx1"/>
            </a:solidFill>
          </a:ln>
        </p:spPr>
        <p:txBody>
          <a:bodyPr/>
          <a:lstStyle/>
          <a:p>
            <a:pPr eaLnBrk="1" hangingPunct="1"/>
            <a:r>
              <a:rPr lang="en-US" b="1" dirty="0" smtClean="0"/>
              <a:t>Type I error</a:t>
            </a:r>
            <a:r>
              <a:rPr lang="en-US" dirty="0" smtClean="0"/>
              <a:t> (or, </a:t>
            </a:r>
            <a:r>
              <a:rPr lang="en-US" b="1" dirty="0" smtClean="0"/>
              <a:t>error of the first kind</a:t>
            </a:r>
            <a:r>
              <a:rPr lang="en-US" dirty="0" smtClean="0"/>
              <a:t>) and </a:t>
            </a:r>
          </a:p>
          <a:p>
            <a:pPr eaLnBrk="1" hangingPunct="1"/>
            <a:r>
              <a:rPr lang="en-US" b="1" dirty="0" smtClean="0"/>
              <a:t>Type II error</a:t>
            </a:r>
            <a:r>
              <a:rPr lang="en-US" dirty="0" smtClean="0"/>
              <a:t> (or, </a:t>
            </a:r>
            <a:r>
              <a:rPr lang="en-US" b="1" dirty="0" smtClean="0"/>
              <a:t>error of the second kind</a:t>
            </a:r>
            <a:r>
              <a:rPr lang="en-US" dirty="0" smtClean="0"/>
              <a:t>)</a:t>
            </a:r>
          </a:p>
          <a:p>
            <a:pPr eaLnBrk="1" hangingPunct="1">
              <a:buFont typeface="Arial" charset="0"/>
              <a:buNone/>
            </a:pPr>
            <a:r>
              <a:rPr lang="en-US" dirty="0" smtClean="0"/>
              <a:t>Are precise technical terms used in statistics to describe particular flaws in a testing process, where a true null hypothesis was incorrectly rejected (</a:t>
            </a:r>
            <a:r>
              <a:rPr lang="en-US" b="1" dirty="0" smtClean="0"/>
              <a:t>Type I error</a:t>
            </a:r>
            <a:r>
              <a:rPr lang="en-US" dirty="0" smtClean="0"/>
              <a:t>) or where one fails to reject a false null hypothesis (</a:t>
            </a:r>
            <a:r>
              <a:rPr lang="en-US" b="1" dirty="0" smtClean="0"/>
              <a:t>Type II error</a:t>
            </a:r>
            <a:r>
              <a:rPr lang="en-US" dirty="0" smtClean="0"/>
              <a:t>).</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457200" y="0"/>
            <a:ext cx="8229600" cy="609600"/>
          </a:xfrm>
        </p:spPr>
        <p:txBody>
          <a:bodyPr/>
          <a:lstStyle/>
          <a:p>
            <a:pPr eaLnBrk="1" hangingPunct="1"/>
            <a:r>
              <a:rPr lang="en-US" b="1" u="sng" dirty="0" smtClean="0"/>
              <a:t>TYPE 1 ERROR</a:t>
            </a:r>
          </a:p>
        </p:txBody>
      </p:sp>
      <p:sp>
        <p:nvSpPr>
          <p:cNvPr id="194563" name="Content Placeholder 2"/>
          <p:cNvSpPr>
            <a:spLocks noGrp="1"/>
          </p:cNvSpPr>
          <p:nvPr>
            <p:ph idx="1"/>
          </p:nvPr>
        </p:nvSpPr>
        <p:spPr>
          <a:xfrm>
            <a:off x="152400" y="609600"/>
            <a:ext cx="8839200" cy="6096000"/>
          </a:xfrm>
        </p:spPr>
        <p:txBody>
          <a:bodyPr/>
          <a:lstStyle/>
          <a:p>
            <a:pPr eaLnBrk="1" hangingPunct="1"/>
            <a:r>
              <a:rPr lang="en-US" dirty="0" smtClean="0"/>
              <a:t>Occurs when the null hypothesis (</a:t>
            </a:r>
            <a:r>
              <a:rPr lang="en-US" i="1" dirty="0" smtClean="0"/>
              <a:t>H</a:t>
            </a:r>
            <a:r>
              <a:rPr lang="en-US" baseline="-25000" dirty="0" smtClean="0"/>
              <a:t>0</a:t>
            </a:r>
            <a:r>
              <a:rPr lang="en-US" dirty="0" smtClean="0"/>
              <a:t>) is true, but is rejected. It is </a:t>
            </a:r>
            <a:r>
              <a:rPr lang="en-US" b="1" dirty="0" smtClean="0"/>
              <a:t>asserting something that is absent</a:t>
            </a:r>
            <a:r>
              <a:rPr lang="en-US" dirty="0" smtClean="0"/>
              <a:t>, a </a:t>
            </a:r>
            <a:r>
              <a:rPr lang="en-US" b="1" dirty="0" smtClean="0"/>
              <a:t>false hit</a:t>
            </a:r>
            <a:r>
              <a:rPr lang="en-US" dirty="0" smtClean="0"/>
              <a:t>. </a:t>
            </a:r>
          </a:p>
          <a:p>
            <a:pPr eaLnBrk="1" hangingPunct="1"/>
            <a:r>
              <a:rPr lang="en-US" dirty="0" smtClean="0"/>
              <a:t>A type I error may be compared with a so called </a:t>
            </a:r>
            <a:r>
              <a:rPr lang="en-US" i="1" dirty="0" smtClean="0"/>
              <a:t>false positive</a:t>
            </a:r>
            <a:r>
              <a:rPr lang="en-US" dirty="0" smtClean="0"/>
              <a:t> (a result that indicates that a given condition is present when it actually is not present) in tests where a single condition is tested for. </a:t>
            </a:r>
          </a:p>
          <a:p>
            <a:pPr eaLnBrk="1" hangingPunct="1"/>
            <a:r>
              <a:rPr lang="en-US" dirty="0" smtClean="0"/>
              <a:t>A Type I error is committed when we fail to believe a truth.</a:t>
            </a:r>
            <a:r>
              <a:rPr lang="en-US" baseline="30000" dirty="0" smtClean="0"/>
              <a:t> </a:t>
            </a:r>
            <a:r>
              <a:rPr lang="en-US" dirty="0" smtClean="0"/>
              <a:t>In terms of folk tales, an investigator may be "crying wolf" without a wolf in sight (raising a false alarm) (</a:t>
            </a:r>
            <a:r>
              <a:rPr lang="en-US" i="1" dirty="0" smtClean="0"/>
              <a:t>H</a:t>
            </a:r>
            <a:r>
              <a:rPr lang="en-US" baseline="-25000" dirty="0" smtClean="0"/>
              <a:t>0</a:t>
            </a:r>
            <a:r>
              <a:rPr lang="en-US" dirty="0" smtClean="0"/>
              <a:t>: no wolf).</a:t>
            </a:r>
          </a:p>
        </p:txBody>
      </p:sp>
    </p:spTree>
  </p:cSld>
  <p:clrMapOvr>
    <a:masterClrMapping/>
  </p:clrMapOvr>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a:xfrm>
            <a:off x="457200" y="0"/>
            <a:ext cx="8229600" cy="685800"/>
          </a:xfrm>
        </p:spPr>
        <p:txBody>
          <a:bodyPr/>
          <a:lstStyle/>
          <a:p>
            <a:pPr eaLnBrk="1" hangingPunct="1"/>
            <a:r>
              <a:rPr lang="en-US" b="1" u="sng" dirty="0" smtClean="0"/>
              <a:t>TYPE 2 ERROR</a:t>
            </a:r>
          </a:p>
        </p:txBody>
      </p:sp>
      <p:sp>
        <p:nvSpPr>
          <p:cNvPr id="195587" name="Content Placeholder 2"/>
          <p:cNvSpPr>
            <a:spLocks noGrp="1"/>
          </p:cNvSpPr>
          <p:nvPr>
            <p:ph idx="1"/>
          </p:nvPr>
        </p:nvSpPr>
        <p:spPr>
          <a:xfrm>
            <a:off x="152400" y="609600"/>
            <a:ext cx="8991600" cy="6096000"/>
          </a:xfrm>
        </p:spPr>
        <p:txBody>
          <a:bodyPr/>
          <a:lstStyle/>
          <a:p>
            <a:pPr eaLnBrk="1" hangingPunct="1"/>
            <a:r>
              <a:rPr lang="en-US" dirty="0" smtClean="0"/>
              <a:t>Occurs when the null hypothesis is false, but it is erroneously accepted as true. It is </a:t>
            </a:r>
            <a:r>
              <a:rPr lang="en-US" b="1" dirty="0" smtClean="0"/>
              <a:t>missing to see what is present</a:t>
            </a:r>
            <a:r>
              <a:rPr lang="en-US" dirty="0" smtClean="0"/>
              <a:t>, a </a:t>
            </a:r>
            <a:r>
              <a:rPr lang="en-US" b="1" dirty="0" smtClean="0"/>
              <a:t>miss</a:t>
            </a:r>
            <a:r>
              <a:rPr lang="en-US" dirty="0" smtClean="0"/>
              <a:t>. </a:t>
            </a:r>
          </a:p>
          <a:p>
            <a:pPr eaLnBrk="1" hangingPunct="1"/>
            <a:r>
              <a:rPr lang="en-US" dirty="0" smtClean="0"/>
              <a:t>A type II error may be compared with a so-called </a:t>
            </a:r>
            <a:r>
              <a:rPr lang="en-US" i="1" dirty="0" smtClean="0"/>
              <a:t>false negative</a:t>
            </a:r>
            <a:r>
              <a:rPr lang="en-US" dirty="0" smtClean="0"/>
              <a:t> (where an actual 'hit' was disregarded by the test and seen as a 'miss') in a test checking for a single condition with a definitive result of true or false. </a:t>
            </a:r>
          </a:p>
          <a:p>
            <a:pPr eaLnBrk="1" hangingPunct="1"/>
            <a:r>
              <a:rPr lang="en-US" dirty="0" smtClean="0"/>
              <a:t>A Type II error occurs when we believe a falsehood.</a:t>
            </a:r>
            <a:r>
              <a:rPr lang="en-US" baseline="30000" dirty="0" smtClean="0"/>
              <a:t> </a:t>
            </a:r>
            <a:r>
              <a:rPr lang="en-US" dirty="0" smtClean="0"/>
              <a:t>In terms of folk tales, an investigator may fail to see the wolf ("failing to raise an alarm“).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Content Placeholder 2"/>
          <p:cNvSpPr>
            <a:spLocks noGrp="1"/>
          </p:cNvSpPr>
          <p:nvPr>
            <p:ph idx="1"/>
          </p:nvPr>
        </p:nvSpPr>
        <p:spPr>
          <a:xfrm>
            <a:off x="152400" y="304800"/>
            <a:ext cx="8839200" cy="6400800"/>
          </a:xfrm>
        </p:spPr>
        <p:txBody>
          <a:bodyPr/>
          <a:lstStyle/>
          <a:p>
            <a:pPr eaLnBrk="1" hangingPunct="1">
              <a:buFont typeface="Arial" charset="0"/>
              <a:buNone/>
            </a:pPr>
            <a:r>
              <a:rPr lang="en-US" b="1" u="sng" dirty="0" smtClean="0"/>
              <a:t>RELIABILITY AND VALIDITY IN RESEARCH</a:t>
            </a:r>
          </a:p>
          <a:p>
            <a:pPr eaLnBrk="1" hangingPunct="1">
              <a:buFont typeface="Arial" charset="0"/>
              <a:buNone/>
            </a:pPr>
            <a:r>
              <a:rPr lang="en-US" sz="2800" b="1" u="sng" dirty="0" smtClean="0"/>
              <a:t>Reliability</a:t>
            </a:r>
            <a:endParaRPr lang="en-US" sz="2800" u="sng" dirty="0" smtClean="0"/>
          </a:p>
          <a:p>
            <a:pPr eaLnBrk="1" hangingPunct="1"/>
            <a:r>
              <a:rPr lang="en-US" sz="2800" b="1" dirty="0" smtClean="0"/>
              <a:t>Def: </a:t>
            </a:r>
            <a:r>
              <a:rPr lang="en-US" sz="2800" dirty="0" smtClean="0"/>
              <a:t>is the extent to which an experiment, test, or any measuring procedure yields the same result on repeated trials. </a:t>
            </a:r>
          </a:p>
          <a:p>
            <a:pPr eaLnBrk="1" hangingPunct="1"/>
            <a:r>
              <a:rPr lang="en-US" sz="2800" dirty="0" smtClean="0"/>
              <a:t>Reliability is concerned with consistency, accuracy, precision, stability, equivalence &amp; homogeneity.</a:t>
            </a:r>
          </a:p>
          <a:p>
            <a:pPr eaLnBrk="1" hangingPunct="1"/>
            <a:r>
              <a:rPr lang="en-US" sz="2800" dirty="0" smtClean="0"/>
              <a:t>Stability- produces the same results with repeated testing.</a:t>
            </a:r>
          </a:p>
          <a:p>
            <a:pPr eaLnBrk="1" hangingPunct="1"/>
            <a:r>
              <a:rPr lang="en-US" sz="2800" dirty="0" err="1" smtClean="0"/>
              <a:t>Homogeniety</a:t>
            </a:r>
            <a:r>
              <a:rPr lang="en-US" sz="2800" dirty="0" smtClean="0"/>
              <a:t>- all the items in a tool measure the same characteristic.</a:t>
            </a:r>
          </a:p>
          <a:p>
            <a:pPr eaLnBrk="1" hangingPunct="1"/>
            <a:r>
              <a:rPr lang="en-US" sz="2800" dirty="0" smtClean="0"/>
              <a:t>Equivalence- same results with parallel instruments.</a:t>
            </a:r>
          </a:p>
          <a:p>
            <a:pPr eaLnBrk="1" hangingPunct="1">
              <a:buNone/>
            </a:pPr>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Content Placeholder 2"/>
          <p:cNvSpPr>
            <a:spLocks noGrp="1"/>
          </p:cNvSpPr>
          <p:nvPr>
            <p:ph idx="1"/>
          </p:nvPr>
        </p:nvSpPr>
        <p:spPr>
          <a:xfrm>
            <a:off x="152400" y="304800"/>
            <a:ext cx="8839200" cy="6400800"/>
          </a:xfrm>
        </p:spPr>
        <p:txBody>
          <a:bodyPr/>
          <a:lstStyle/>
          <a:p>
            <a:pPr eaLnBrk="1" hangingPunct="1">
              <a:buFont typeface="Arial" charset="0"/>
              <a:buNone/>
            </a:pPr>
            <a:r>
              <a:rPr lang="en-US" sz="2800" dirty="0" smtClean="0"/>
              <a:t>Types of reliability are: </a:t>
            </a:r>
          </a:p>
          <a:p>
            <a:pPr eaLnBrk="1" hangingPunct="1"/>
            <a:r>
              <a:rPr lang="en-US" sz="2800" dirty="0" smtClean="0"/>
              <a:t>Equivalency Reliability </a:t>
            </a:r>
          </a:p>
          <a:p>
            <a:pPr eaLnBrk="1" hangingPunct="1"/>
            <a:r>
              <a:rPr lang="en-US" sz="2800" dirty="0" smtClean="0"/>
              <a:t>Stability Reliability </a:t>
            </a:r>
          </a:p>
          <a:p>
            <a:pPr eaLnBrk="1" hangingPunct="1"/>
            <a:r>
              <a:rPr lang="en-US" sz="2800" dirty="0" smtClean="0"/>
              <a:t>Internal Consistency </a:t>
            </a:r>
          </a:p>
          <a:p>
            <a:pPr eaLnBrk="1" hangingPunct="1"/>
            <a:r>
              <a:rPr lang="en-US" sz="2800" dirty="0" smtClean="0"/>
              <a:t>Interrater Reliability</a:t>
            </a:r>
          </a:p>
          <a:p>
            <a:pPr eaLnBrk="1" hangingPunct="1">
              <a:buFont typeface="Arial" charset="0"/>
              <a:buNone/>
            </a:pPr>
            <a:r>
              <a:rPr lang="en-US" sz="2800" b="1" u="sng" dirty="0" smtClean="0"/>
              <a:t>Validity</a:t>
            </a:r>
            <a:endParaRPr lang="en-US" sz="2800" u="sng" dirty="0" smtClean="0"/>
          </a:p>
          <a:p>
            <a:pPr eaLnBrk="1" hangingPunct="1"/>
            <a:r>
              <a:rPr lang="en-US" sz="2800" dirty="0" smtClean="0"/>
              <a:t>Validity refers to the degree to which a study accurately reflects or assesses the specific concept that the researcher is attempting to measure. </a:t>
            </a:r>
          </a:p>
          <a:p>
            <a:pPr eaLnBrk="1" hangingPunct="1"/>
            <a:r>
              <a:rPr lang="en-US" sz="2800" dirty="0" smtClean="0"/>
              <a:t>While reliability is concerned with the accuracy of the actual measuring instrument or procedure, validity is concerned with the study's success at measuring what the researchers set out to measure.</a:t>
            </a:r>
          </a:p>
        </p:txBody>
      </p:sp>
    </p:spTree>
  </p:cSld>
  <p:clrMapOvr>
    <a:masterClrMapping/>
  </p:clrMapOvr>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Content Placeholder 2"/>
          <p:cNvSpPr>
            <a:spLocks noGrp="1"/>
          </p:cNvSpPr>
          <p:nvPr>
            <p:ph idx="1"/>
          </p:nvPr>
        </p:nvSpPr>
        <p:spPr>
          <a:xfrm>
            <a:off x="0" y="381000"/>
            <a:ext cx="8991600" cy="6324600"/>
          </a:xfrm>
        </p:spPr>
        <p:txBody>
          <a:bodyPr/>
          <a:lstStyle/>
          <a:p>
            <a:pPr eaLnBrk="1" hangingPunct="1"/>
            <a:r>
              <a:rPr lang="en-US" dirty="0" smtClean="0"/>
              <a:t>Validity is both </a:t>
            </a:r>
            <a:r>
              <a:rPr lang="en-US" i="1" dirty="0" smtClean="0"/>
              <a:t>external</a:t>
            </a:r>
            <a:r>
              <a:rPr lang="en-US" dirty="0" smtClean="0"/>
              <a:t> and </a:t>
            </a:r>
            <a:r>
              <a:rPr lang="en-US" i="1" dirty="0" smtClean="0"/>
              <a:t>internal</a:t>
            </a:r>
            <a:r>
              <a:rPr lang="en-US" dirty="0" smtClean="0"/>
              <a:t>. </a:t>
            </a:r>
          </a:p>
          <a:p>
            <a:pPr eaLnBrk="1" hangingPunct="1"/>
            <a:r>
              <a:rPr lang="en-US" b="1" dirty="0" smtClean="0"/>
              <a:t>External validity </a:t>
            </a:r>
            <a:r>
              <a:rPr lang="en-US" dirty="0" smtClean="0"/>
              <a:t>refers to the extent to which the results of a study are generalizable or transferable.</a:t>
            </a:r>
          </a:p>
          <a:p>
            <a:pPr eaLnBrk="1" hangingPunct="1"/>
            <a:r>
              <a:rPr lang="en-US" b="1" dirty="0" smtClean="0"/>
              <a:t>Internal validity </a:t>
            </a:r>
            <a:r>
              <a:rPr lang="en-US" dirty="0" smtClean="0"/>
              <a:t>refers to </a:t>
            </a:r>
          </a:p>
          <a:p>
            <a:pPr lvl="1" eaLnBrk="1" hangingPunct="1"/>
            <a:r>
              <a:rPr lang="en-US" dirty="0" smtClean="0"/>
              <a:t>(1) the rigor with which the study was conducted (e.g., the study's design, the care taken to conduct measurements, and decisions concerning what was and wasn't measured) and </a:t>
            </a:r>
          </a:p>
          <a:p>
            <a:pPr lvl="1" eaLnBrk="1" hangingPunct="1"/>
            <a:r>
              <a:rPr lang="en-US" dirty="0" smtClean="0"/>
              <a:t>(2) the extent to which the designers of a study have taken into account alternative explanations for any causal relationships they explore</a:t>
            </a:r>
          </a:p>
        </p:txBody>
      </p:sp>
    </p:spTree>
  </p:cSld>
  <p:clrMapOvr>
    <a:masterClrMapping/>
  </p:clrMapOvr>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CONTENT VALIDITY</a:t>
            </a:r>
          </a:p>
          <a:p>
            <a:r>
              <a:rPr lang="en-US" dirty="0" smtClean="0"/>
              <a:t>Is the adequacy of the sampling of the domain being studied.</a:t>
            </a:r>
          </a:p>
          <a:p>
            <a:r>
              <a:rPr lang="en-US" dirty="0" smtClean="0"/>
              <a:t>CRITERION VALIDITY</a:t>
            </a:r>
          </a:p>
          <a:p>
            <a:r>
              <a:rPr lang="en-US" dirty="0" smtClean="0"/>
              <a:t>Represents the relationship between one measure &amp; another measure of the same </a:t>
            </a:r>
            <a:r>
              <a:rPr lang="en-US" dirty="0" err="1" smtClean="0"/>
              <a:t>phenomena.e.g</a:t>
            </a:r>
            <a:r>
              <a:rPr lang="en-US" dirty="0" smtClean="0"/>
              <a:t>. subject performance on measurement tool &amp; the subjects actual </a:t>
            </a:r>
            <a:r>
              <a:rPr lang="en-US" dirty="0" err="1" smtClean="0"/>
              <a:t>behavoiur</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PREDICTIVE VALIDITY</a:t>
            </a:r>
          </a:p>
          <a:p>
            <a:r>
              <a:rPr lang="en-US" dirty="0" smtClean="0"/>
              <a:t>Is the degree of correlation between the measure of the concept &amp; some future measure of the same concept.</a:t>
            </a:r>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9144000" cy="990600"/>
          </a:xfrm>
          <a:solidFill>
            <a:srgbClr val="0000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sz="3600" b="1" dirty="0" smtClean="0">
                <a:solidFill>
                  <a:srgbClr val="FFFF00"/>
                </a:solidFill>
              </a:rPr>
              <a:t>1</a:t>
            </a:r>
            <a:r>
              <a:rPr lang="en-US" sz="3600" dirty="0" smtClean="0">
                <a:solidFill>
                  <a:srgbClr val="FFFF00"/>
                </a:solidFill>
              </a:rPr>
              <a:t>. </a:t>
            </a:r>
            <a:r>
              <a:rPr lang="en-US" sz="3600" b="1" dirty="0" smtClean="0">
                <a:solidFill>
                  <a:srgbClr val="FFFF00"/>
                </a:solidFill>
              </a:rPr>
              <a:t>IDENTIFICATION OF RESEARCH TOPIC</a:t>
            </a:r>
            <a:endParaRPr lang="en-US" sz="3600" dirty="0" smtClean="0">
              <a:solidFill>
                <a:srgbClr val="FFFF00"/>
              </a:solidFill>
            </a:endParaRPr>
          </a:p>
        </p:txBody>
      </p:sp>
      <p:sp>
        <p:nvSpPr>
          <p:cNvPr id="9219" name="Content Placeholder 2"/>
          <p:cNvSpPr>
            <a:spLocks noGrp="1"/>
          </p:cNvSpPr>
          <p:nvPr>
            <p:ph idx="1"/>
          </p:nvPr>
        </p:nvSpPr>
        <p:spPr>
          <a:xfrm>
            <a:off x="0" y="990600"/>
            <a:ext cx="9144000" cy="5562600"/>
          </a:xfrm>
        </p:spPr>
        <p:txBody>
          <a:bodyPr rtlCol="0">
            <a:normAutofit fontScale="92500" lnSpcReduction="20000"/>
          </a:bodyPr>
          <a:lstStyle/>
          <a:p>
            <a:pPr eaLnBrk="1" hangingPunct="1">
              <a:defRPr/>
            </a:pPr>
            <a:r>
              <a:rPr lang="en-US" dirty="0" smtClean="0"/>
              <a:t>This is the first step in developing community health research,</a:t>
            </a:r>
          </a:p>
          <a:p>
            <a:pPr eaLnBrk="1" hangingPunct="1">
              <a:defRPr/>
            </a:pPr>
            <a:r>
              <a:rPr lang="en-US" dirty="0" smtClean="0"/>
              <a:t>It provides the focus of the study </a:t>
            </a:r>
          </a:p>
          <a:p>
            <a:pPr eaLnBrk="1" hangingPunct="1">
              <a:defRPr/>
            </a:pPr>
            <a:r>
              <a:rPr lang="en-US" dirty="0" smtClean="0"/>
              <a:t>It becomes the title of your Report</a:t>
            </a:r>
          </a:p>
          <a:p>
            <a:pPr eaLnBrk="1" fontAlgn="auto" hangingPunct="1">
              <a:spcAft>
                <a:spcPts val="0"/>
              </a:spcAft>
              <a:buFont typeface="Arial" charset="0"/>
              <a:buNone/>
              <a:defRPr/>
            </a:pPr>
            <a:r>
              <a:rPr lang="en-US" b="1" u="sng" dirty="0" smtClean="0">
                <a:solidFill>
                  <a:srgbClr val="0000CC"/>
                </a:solidFill>
              </a:rPr>
              <a:t>The characteristics of a good research topic are:</a:t>
            </a:r>
          </a:p>
          <a:p>
            <a:pPr eaLnBrk="1" hangingPunct="1">
              <a:buFont typeface="Wingdings" pitchFamily="2" charset="2"/>
              <a:buChar char="v"/>
              <a:defRPr/>
            </a:pPr>
            <a:r>
              <a:rPr lang="en-US" dirty="0" smtClean="0"/>
              <a:t>It should be clear and concise.</a:t>
            </a:r>
          </a:p>
          <a:p>
            <a:pPr eaLnBrk="1" hangingPunct="1">
              <a:buFont typeface="Wingdings" pitchFamily="2" charset="2"/>
              <a:buChar char="v"/>
              <a:defRPr/>
            </a:pPr>
            <a:r>
              <a:rPr lang="en-US" dirty="0" smtClean="0"/>
              <a:t>Should be appealing i.e. attracting</a:t>
            </a:r>
          </a:p>
          <a:p>
            <a:pPr eaLnBrk="1" hangingPunct="1">
              <a:buFont typeface="Wingdings" pitchFamily="2" charset="2"/>
              <a:buChar char="v"/>
              <a:defRPr/>
            </a:pPr>
            <a:r>
              <a:rPr lang="en-US" dirty="0" smtClean="0"/>
              <a:t>It should not contain more than 20 words </a:t>
            </a:r>
            <a:r>
              <a:rPr lang="en-US" b="1" dirty="0" smtClean="0"/>
              <a:t>(including full stops and comas</a:t>
            </a:r>
            <a:r>
              <a:rPr lang="en-US" dirty="0" smtClean="0"/>
              <a:t>)</a:t>
            </a:r>
          </a:p>
          <a:p>
            <a:pPr eaLnBrk="1" hangingPunct="1">
              <a:buFont typeface="Wingdings" pitchFamily="2" charset="2"/>
              <a:buChar char="v"/>
              <a:defRPr/>
            </a:pPr>
            <a:r>
              <a:rPr lang="en-US" dirty="0" smtClean="0"/>
              <a:t>You can have a title that contains two parts. However, in this case the two parts have to be separated by a colon (:)</a:t>
            </a:r>
          </a:p>
          <a:p>
            <a:pPr eaLnBrk="1" hangingPunct="1">
              <a:buFont typeface="Wingdings" pitchFamily="2" charset="2"/>
              <a:buChar char="v"/>
              <a:defRPr/>
            </a:pPr>
            <a:endParaRPr lang="en-US" dirty="0" smtClean="0"/>
          </a:p>
          <a:p>
            <a:pPr lvl="1" eaLnBrk="1" fontAlgn="auto" hangingPunct="1">
              <a:spcAft>
                <a:spcPts val="0"/>
              </a:spcAft>
              <a:buFont typeface="Arial" pitchFamily="34" charset="0"/>
              <a:buChar char="•"/>
              <a:defRPr/>
            </a:pPr>
            <a:endParaRPr lang="en-US" dirty="0" smtClean="0"/>
          </a:p>
          <a:p>
            <a:pPr lvl="1" eaLnBrk="1" fontAlgn="auto" hangingPunct="1">
              <a:spcAft>
                <a:spcPts val="0"/>
              </a:spcAft>
              <a:buFont typeface="Arial" charset="0"/>
              <a:buNone/>
              <a:defRPr/>
            </a:pPr>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0"/>
            <a:ext cx="9144000" cy="1219200"/>
          </a:xfrm>
          <a:solidFill>
            <a:srgbClr val="0000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chemeClr val="bg1"/>
                </a:solidFill>
              </a:rPr>
              <a:t>Example of a title consisting of two parts</a:t>
            </a:r>
          </a:p>
        </p:txBody>
      </p:sp>
      <p:sp>
        <p:nvSpPr>
          <p:cNvPr id="16387" name="Content Placeholder 2"/>
          <p:cNvSpPr>
            <a:spLocks noGrp="1"/>
          </p:cNvSpPr>
          <p:nvPr>
            <p:ph idx="1"/>
          </p:nvPr>
        </p:nvSpPr>
        <p:spPr>
          <a:xfrm>
            <a:off x="0" y="1219200"/>
            <a:ext cx="9144000" cy="5638800"/>
          </a:xfrm>
        </p:spPr>
        <p:txBody>
          <a:bodyPr/>
          <a:lstStyle/>
          <a:p>
            <a:pPr eaLnBrk="1" hangingPunct="1">
              <a:buFont typeface="Arial" charset="0"/>
              <a:buNone/>
            </a:pPr>
            <a:endParaRPr lang="en-US" b="1" dirty="0" smtClean="0"/>
          </a:p>
          <a:p>
            <a:pPr eaLnBrk="1" hangingPunct="1">
              <a:buFont typeface="Arial" charset="0"/>
              <a:buNone/>
            </a:pPr>
            <a:r>
              <a:rPr lang="en-US" b="1" dirty="0" smtClean="0"/>
              <a:t>Research methods in health: investigating health and health services.</a:t>
            </a:r>
          </a:p>
          <a:p>
            <a:pPr eaLnBrk="1" hangingPunct="1">
              <a:buFont typeface="Arial" charset="0"/>
              <a:buNone/>
            </a:pPr>
            <a:r>
              <a:rPr lang="en-US" b="1" dirty="0" smtClean="0"/>
              <a:t>Doing Educational Research: A guide to first time researchers.</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9144000" cy="1066800"/>
          </a:xfr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chemeClr val="bg1"/>
                </a:solidFill>
              </a:rPr>
              <a:t>CRITERIA FOR TITLE SELECTION</a:t>
            </a:r>
          </a:p>
        </p:txBody>
      </p:sp>
      <p:sp>
        <p:nvSpPr>
          <p:cNvPr id="17411" name="Content Placeholder 2"/>
          <p:cNvSpPr>
            <a:spLocks noGrp="1"/>
          </p:cNvSpPr>
          <p:nvPr>
            <p:ph idx="1"/>
          </p:nvPr>
        </p:nvSpPr>
        <p:spPr>
          <a:xfrm>
            <a:off x="0" y="1066800"/>
            <a:ext cx="9144000" cy="5791200"/>
          </a:xfrm>
        </p:spPr>
        <p:txBody>
          <a:bodyPr/>
          <a:lstStyle/>
          <a:p>
            <a:pPr eaLnBrk="1" hangingPunct="1"/>
            <a:r>
              <a:rPr lang="en-US" dirty="0" smtClean="0"/>
              <a:t>Should be of your </a:t>
            </a:r>
            <a:r>
              <a:rPr lang="en-US" b="1" i="1" dirty="0" smtClean="0"/>
              <a:t>own choice</a:t>
            </a:r>
          </a:p>
          <a:p>
            <a:pPr eaLnBrk="1" hangingPunct="1"/>
            <a:r>
              <a:rPr lang="en-US" dirty="0" smtClean="0"/>
              <a:t>One that provides focus for a study you want to undertake</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0" y="228600"/>
            <a:ext cx="9144000" cy="6324600"/>
          </a:xfrm>
        </p:spPr>
        <p:txBody>
          <a:bodyPr/>
          <a:lstStyle/>
          <a:p>
            <a:pPr eaLnBrk="1" hangingPunct="1"/>
            <a:r>
              <a:rPr lang="en-US" dirty="0" smtClean="0"/>
              <a:t>A researcher may draw research topics from:</a:t>
            </a:r>
          </a:p>
          <a:p>
            <a:pPr lvl="1" eaLnBrk="1" hangingPunct="1"/>
            <a:r>
              <a:rPr lang="en-US" sz="3200" dirty="0" smtClean="0"/>
              <a:t>Existing professional knowledge and experience.</a:t>
            </a:r>
          </a:p>
          <a:p>
            <a:pPr lvl="1" eaLnBrk="1" hangingPunct="1"/>
            <a:endParaRPr lang="en-US" sz="3200" dirty="0" smtClean="0"/>
          </a:p>
          <a:p>
            <a:pPr lvl="1" eaLnBrk="1" hangingPunct="1"/>
            <a:endParaRPr lang="en-US" sz="3200" dirty="0" smtClean="0"/>
          </a:p>
          <a:p>
            <a:pPr lvl="1" eaLnBrk="1" hangingPunct="1"/>
            <a:r>
              <a:rPr lang="en-US" sz="3200" dirty="0" smtClean="0"/>
              <a:t>Socially significant issues i.e., the research topic has practical relevance and significance to the society. For instance, the study could be in a position to solve an existing and pressing social problem.  </a:t>
            </a:r>
            <a:br>
              <a:rPr lang="en-US" sz="3200" dirty="0" smtClean="0"/>
            </a:br>
            <a:endParaRPr lang="en-US" sz="3200"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9144000" cy="1143000"/>
          </a:xfr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chemeClr val="bg1"/>
                </a:solidFill>
              </a:rPr>
              <a:t>2. PROBLEM STATEMENT</a:t>
            </a:r>
          </a:p>
        </p:txBody>
      </p:sp>
      <p:sp>
        <p:nvSpPr>
          <p:cNvPr id="19459" name="Content Placeholder 2"/>
          <p:cNvSpPr>
            <a:spLocks noGrp="1"/>
          </p:cNvSpPr>
          <p:nvPr>
            <p:ph idx="1"/>
          </p:nvPr>
        </p:nvSpPr>
        <p:spPr>
          <a:xfrm>
            <a:off x="0" y="1066800"/>
            <a:ext cx="9144000" cy="5791200"/>
          </a:xfrm>
        </p:spPr>
        <p:txBody>
          <a:bodyPr/>
          <a:lstStyle/>
          <a:p>
            <a:pPr eaLnBrk="1" hangingPunct="1">
              <a:buFont typeface="Arial" charset="0"/>
              <a:buNone/>
            </a:pPr>
            <a:r>
              <a:rPr lang="en-US" b="1" u="sng" dirty="0" smtClean="0"/>
              <a:t>INTRODUCTION</a:t>
            </a:r>
          </a:p>
          <a:p>
            <a:pPr eaLnBrk="1" hangingPunct="1"/>
            <a:r>
              <a:rPr lang="en-US" dirty="0" smtClean="0"/>
              <a:t>The next step after topic selection is the statement of the problem. </a:t>
            </a:r>
          </a:p>
          <a:p>
            <a:pPr eaLnBrk="1" hangingPunct="1"/>
            <a:r>
              <a:rPr lang="en-US" dirty="0" smtClean="0"/>
              <a:t>This provides the context for your research</a:t>
            </a:r>
          </a:p>
          <a:p>
            <a:pPr eaLnBrk="1" hangingPunct="1"/>
            <a:r>
              <a:rPr lang="en-US" dirty="0" smtClean="0"/>
              <a:t>It defines clearly the problem you propose to examine </a:t>
            </a:r>
          </a:p>
          <a:p>
            <a:pPr eaLnBrk="1" hangingPunct="1"/>
            <a:r>
              <a:rPr lang="en-US" dirty="0" smtClean="0"/>
              <a:t>It explains why it is important to carry out the research.</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0"/>
            <a:ext cx="9144000"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7030A0"/>
                </a:solidFill>
              </a:rPr>
              <a:t>DEFINITION OF PROBLEM STATEMENT</a:t>
            </a:r>
          </a:p>
        </p:txBody>
      </p:sp>
      <p:sp>
        <p:nvSpPr>
          <p:cNvPr id="20483" name="Content Placeholder 2"/>
          <p:cNvSpPr>
            <a:spLocks noGrp="1"/>
          </p:cNvSpPr>
          <p:nvPr>
            <p:ph idx="1"/>
          </p:nvPr>
        </p:nvSpPr>
        <p:spPr>
          <a:xfrm>
            <a:off x="0" y="1066800"/>
            <a:ext cx="9144000" cy="5791200"/>
          </a:xfrm>
        </p:spPr>
        <p:txBody>
          <a:bodyPr/>
          <a:lstStyle/>
          <a:p>
            <a:pPr eaLnBrk="1" hangingPunct="1"/>
            <a:r>
              <a:rPr lang="en-US" dirty="0" smtClean="0"/>
              <a:t>The problem statement is a specific statement that clearly conveys the </a:t>
            </a:r>
            <a:r>
              <a:rPr lang="en-US" b="1" dirty="0" smtClean="0"/>
              <a:t>scope, magnitude and purpose </a:t>
            </a:r>
            <a:r>
              <a:rPr lang="en-US" dirty="0" smtClean="0"/>
              <a:t>of the research study.</a:t>
            </a:r>
          </a:p>
          <a:p>
            <a:pPr eaLnBrk="1" hangingPunct="1">
              <a:buFont typeface="Arial" charset="0"/>
              <a:buNone/>
            </a:pPr>
            <a:r>
              <a:rPr lang="en-US" b="1" u="sng" dirty="0" smtClean="0"/>
              <a:t>Reasons why it is Important to State and Define the Problem Well</a:t>
            </a:r>
          </a:p>
          <a:p>
            <a:pPr eaLnBrk="1" hangingPunct="1"/>
            <a:r>
              <a:rPr lang="en-US" dirty="0" smtClean="0"/>
              <a:t>Is the foundation for further development of the research proposal (research objectives, methodology, work plan, budget)</a:t>
            </a:r>
          </a:p>
          <a:p>
            <a:pPr eaLnBrk="1" hangingPunct="1"/>
            <a:r>
              <a:rPr lang="en-US" dirty="0" smtClean="0"/>
              <a:t>Makes it easier to find information and reports of similar studies from which your own study design can benefit</a:t>
            </a:r>
          </a:p>
          <a:p>
            <a:pPr eaLnBrk="1" hangingPunct="1">
              <a:buFont typeface="Arial" charset="0"/>
              <a:buNone/>
            </a:pPr>
            <a:endParaRPr lang="en-US" b="1" u="sng"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0" y="152400"/>
            <a:ext cx="9144000" cy="6705600"/>
          </a:xfrm>
        </p:spPr>
        <p:txBody>
          <a:bodyPr/>
          <a:lstStyle/>
          <a:p>
            <a:pPr eaLnBrk="1" hangingPunct="1">
              <a:buFont typeface="Wingdings" pitchFamily="2" charset="2"/>
              <a:buChar char="v"/>
            </a:pPr>
            <a:r>
              <a:rPr lang="en-US" dirty="0" smtClean="0"/>
              <a:t>Enables you to systematically point out:</a:t>
            </a:r>
          </a:p>
          <a:p>
            <a:pPr eaLnBrk="1" hangingPunct="1"/>
            <a:r>
              <a:rPr lang="en-US" dirty="0" smtClean="0"/>
              <a:t>why the proposed research on the problem should be undertaken and </a:t>
            </a:r>
          </a:p>
          <a:p>
            <a:pPr eaLnBrk="1" hangingPunct="1"/>
            <a:r>
              <a:rPr lang="en-US" dirty="0" smtClean="0"/>
              <a:t>what you hope to achieve with the study result. This is especially important when you have to present your project to community members, health staff, relevant ministries and donor agencies that need to support your study or give their consent</a:t>
            </a:r>
          </a:p>
          <a:p>
            <a:pPr eaLnBrk="1" hangingPunct="1"/>
            <a:r>
              <a:rPr lang="en-US" dirty="0" smtClean="0"/>
              <a:t>It important when you have to present your project to community members, health staff, relevant ministries and donor agencies that need to support your study or give their consent</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9144000" cy="1066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7030A0"/>
                </a:solidFill>
              </a:rPr>
              <a:t>Chronological order of problem statement</a:t>
            </a:r>
          </a:p>
        </p:txBody>
      </p:sp>
      <p:sp>
        <p:nvSpPr>
          <p:cNvPr id="22531" name="Content Placeholder 2"/>
          <p:cNvSpPr>
            <a:spLocks noGrp="1"/>
          </p:cNvSpPr>
          <p:nvPr>
            <p:ph idx="1"/>
          </p:nvPr>
        </p:nvSpPr>
        <p:spPr>
          <a:xfrm>
            <a:off x="0" y="1066800"/>
            <a:ext cx="9144000" cy="5791200"/>
          </a:xfrm>
        </p:spPr>
        <p:txBody>
          <a:bodyPr/>
          <a:lstStyle/>
          <a:p>
            <a:pPr eaLnBrk="1" hangingPunct="1">
              <a:buFont typeface="Arial" charset="0"/>
              <a:buNone/>
            </a:pPr>
            <a:r>
              <a:rPr lang="en-US" dirty="0" smtClean="0"/>
              <a:t>i) Identify the problem situation </a:t>
            </a:r>
          </a:p>
          <a:p>
            <a:pPr eaLnBrk="1" hangingPunct="1">
              <a:buFont typeface="Arial" charset="0"/>
              <a:buNone/>
            </a:pPr>
            <a:r>
              <a:rPr lang="en-US" dirty="0" smtClean="0"/>
              <a:t>ii) This will be followed by the process of problem definition.</a:t>
            </a:r>
          </a:p>
          <a:p>
            <a:pPr eaLnBrk="1" hangingPunct="1">
              <a:buFont typeface="Arial" charset="0"/>
              <a:buNone/>
            </a:pPr>
            <a:r>
              <a:rPr lang="en-US" dirty="0" smtClean="0"/>
              <a:t>iii) The identified problem must now be defined in terms of its: </a:t>
            </a:r>
          </a:p>
          <a:p>
            <a:pPr lvl="1" eaLnBrk="1" hangingPunct="1"/>
            <a:r>
              <a:rPr lang="en-US" dirty="0" smtClean="0"/>
              <a:t>occurrence,</a:t>
            </a:r>
          </a:p>
          <a:p>
            <a:pPr lvl="1" eaLnBrk="1" hangingPunct="1"/>
            <a:r>
              <a:rPr lang="en-US" dirty="0" smtClean="0"/>
              <a:t>intensity, </a:t>
            </a:r>
          </a:p>
          <a:p>
            <a:pPr lvl="1" eaLnBrk="1" hangingPunct="1"/>
            <a:r>
              <a:rPr lang="en-US" dirty="0" smtClean="0"/>
              <a:t>distribution, and other measures for which data are already available</a:t>
            </a:r>
          </a:p>
          <a:p>
            <a:pPr eaLnBrk="1" hangingPunct="1"/>
            <a:r>
              <a:rPr lang="en-US" dirty="0" smtClean="0"/>
              <a:t>The aim is to determine all that is currently known about the problem and the reason it exists</a:t>
            </a:r>
          </a:p>
          <a:p>
            <a:pPr lvl="1" eaLnBrk="1" hangingPunct="1">
              <a:buFont typeface="Arial" charset="0"/>
              <a:buNone/>
            </a:pPr>
            <a:endParaRPr lang="en-US" dirty="0" smtClean="0"/>
          </a:p>
          <a:p>
            <a:pPr eaLnBrk="1" hangingPunct="1">
              <a:buFont typeface="Arial" charset="0"/>
              <a:buNone/>
            </a:pPr>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0"/>
            <a:ext cx="9144000" cy="914400"/>
          </a:xfr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chemeClr val="bg1"/>
                </a:solidFill>
              </a:rPr>
              <a:t>SCIENTIFIC DEFINITION OF RESEARCH</a:t>
            </a:r>
          </a:p>
        </p:txBody>
      </p:sp>
      <p:sp>
        <p:nvSpPr>
          <p:cNvPr id="4099" name="Content Placeholder 2"/>
          <p:cNvSpPr>
            <a:spLocks noGrp="1"/>
          </p:cNvSpPr>
          <p:nvPr>
            <p:ph idx="1"/>
          </p:nvPr>
        </p:nvSpPr>
        <p:spPr>
          <a:xfrm>
            <a:off x="0" y="838200"/>
            <a:ext cx="9144000" cy="5791200"/>
          </a:xfrm>
        </p:spPr>
        <p:txBody>
          <a:bodyPr/>
          <a:lstStyle/>
          <a:p>
            <a:pPr eaLnBrk="1" hangingPunct="1"/>
            <a:r>
              <a:rPr lang="en-US" dirty="0" smtClean="0"/>
              <a:t>Research is a scientific process. This is because the results are verifiable.</a:t>
            </a:r>
          </a:p>
          <a:p>
            <a:pPr eaLnBrk="1" hangingPunct="1"/>
            <a:r>
              <a:rPr lang="en-US" dirty="0" smtClean="0"/>
              <a:t> </a:t>
            </a:r>
            <a:r>
              <a:rPr lang="en-US" dirty="0" err="1" smtClean="0"/>
              <a:t>i</a:t>
            </a:r>
            <a:r>
              <a:rPr lang="en-US" dirty="0" smtClean="0"/>
              <a:t>. It is the process of arriving at dependable solutions to problems through the planned systematic collection, analysis &amp; interpretation of data.</a:t>
            </a:r>
          </a:p>
          <a:p>
            <a:pPr eaLnBrk="1" hangingPunct="1"/>
            <a:r>
              <a:rPr lang="en-US" dirty="0" err="1" smtClean="0"/>
              <a:t>Ii.Its</a:t>
            </a:r>
            <a:r>
              <a:rPr lang="en-US" dirty="0" smtClean="0"/>
              <a:t> also defined as : a systematic attempt to provide answers to questions.</a:t>
            </a:r>
          </a:p>
          <a:p>
            <a:pPr eaLnBrk="1" hangingPunct="1"/>
            <a:r>
              <a:rPr lang="en-US" dirty="0" smtClean="0"/>
              <a:t>Iii. A systematic process of collecting, examining and interpreting data.</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0" y="0"/>
            <a:ext cx="9144000" cy="6858000"/>
          </a:xfrm>
        </p:spPr>
        <p:txBody>
          <a:bodyPr/>
          <a:lstStyle/>
          <a:p>
            <a:pPr eaLnBrk="1" hangingPunct="1">
              <a:buFont typeface="Arial" charset="0"/>
              <a:buNone/>
            </a:pPr>
            <a:r>
              <a:rPr lang="en-US" dirty="0" smtClean="0"/>
              <a:t>iv) Concerted efforts must be made to establish</a:t>
            </a:r>
          </a:p>
          <a:p>
            <a:pPr lvl="1" eaLnBrk="1" hangingPunct="1"/>
            <a:r>
              <a:rPr lang="en-US" b="1" dirty="0" smtClean="0"/>
              <a:t>How</a:t>
            </a:r>
            <a:r>
              <a:rPr lang="en-US" dirty="0" smtClean="0"/>
              <a:t> wide spread is the problem? </a:t>
            </a:r>
          </a:p>
          <a:p>
            <a:pPr lvl="1" eaLnBrk="1" hangingPunct="1"/>
            <a:r>
              <a:rPr lang="en-US" b="1" dirty="0" smtClean="0"/>
              <a:t>Who</a:t>
            </a:r>
            <a:r>
              <a:rPr lang="en-US" dirty="0" smtClean="0"/>
              <a:t> is affected by the problem?</a:t>
            </a:r>
          </a:p>
          <a:p>
            <a:pPr lvl="1" eaLnBrk="1" hangingPunct="1"/>
            <a:r>
              <a:rPr lang="en-US" b="1" dirty="0" smtClean="0"/>
              <a:t>What</a:t>
            </a:r>
            <a:r>
              <a:rPr lang="en-US" dirty="0" smtClean="0"/>
              <a:t> is its distribution? </a:t>
            </a:r>
          </a:p>
          <a:p>
            <a:pPr lvl="1" eaLnBrk="1" hangingPunct="1"/>
            <a:r>
              <a:rPr lang="en-US" dirty="0" smtClean="0"/>
              <a:t>How often does the problem occur? </a:t>
            </a:r>
          </a:p>
          <a:p>
            <a:pPr lvl="1" eaLnBrk="1" hangingPunct="1"/>
            <a:r>
              <a:rPr lang="en-US" dirty="0" smtClean="0"/>
              <a:t>What social or cultural practices are associated with the problem? </a:t>
            </a:r>
          </a:p>
          <a:p>
            <a:pPr lvl="1" eaLnBrk="1" hangingPunct="1"/>
            <a:r>
              <a:rPr lang="en-US" dirty="0" smtClean="0"/>
              <a:t>What costs are associated with the problem?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0" y="228600"/>
            <a:ext cx="8915400" cy="5897563"/>
          </a:xfrm>
        </p:spPr>
        <p:txBody>
          <a:bodyPr/>
          <a:lstStyle/>
          <a:p>
            <a:pPr eaLnBrk="1" hangingPunct="1">
              <a:buFont typeface="Arial" charset="0"/>
              <a:buNone/>
            </a:pPr>
            <a:r>
              <a:rPr lang="en-US" dirty="0" smtClean="0"/>
              <a:t>v) A thorough literature review would assist in determining the following:</a:t>
            </a:r>
          </a:p>
          <a:p>
            <a:pPr eaLnBrk="1" hangingPunct="1"/>
            <a:r>
              <a:rPr lang="en-US" dirty="0" smtClean="0"/>
              <a:t>Incidence and prevalence of the problem;</a:t>
            </a:r>
          </a:p>
          <a:p>
            <a:pPr eaLnBrk="1" hangingPunct="1"/>
            <a:r>
              <a:rPr lang="en-US" dirty="0" smtClean="0"/>
              <a:t>Geographic areas affected by the problem;</a:t>
            </a:r>
          </a:p>
          <a:p>
            <a:pPr eaLnBrk="1" hangingPunct="1"/>
            <a:r>
              <a:rPr lang="en-US" dirty="0" smtClean="0"/>
              <a:t>Population affected by the problem;</a:t>
            </a:r>
          </a:p>
          <a:p>
            <a:pPr eaLnBrk="1" hangingPunct="1"/>
            <a:r>
              <a:rPr lang="en-US" dirty="0" smtClean="0"/>
              <a:t>Probable reasons for the problem;</a:t>
            </a:r>
          </a:p>
          <a:p>
            <a:pPr eaLnBrk="1" hangingPunct="1"/>
            <a:r>
              <a:rPr lang="en-US" dirty="0" smtClean="0"/>
              <a:t>Possible solutions;</a:t>
            </a:r>
          </a:p>
          <a:p>
            <a:pPr eaLnBrk="1" hangingPunct="1"/>
            <a:r>
              <a:rPr lang="en-US" dirty="0" smtClean="0"/>
              <a:t>Unanswered questions that need to be researched.</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9144000"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7030A0"/>
                </a:solidFill>
              </a:rPr>
              <a:t>SUMMARY OF A WELL STATED PROBLEM</a:t>
            </a:r>
          </a:p>
        </p:txBody>
      </p:sp>
      <p:sp>
        <p:nvSpPr>
          <p:cNvPr id="25603" name="Content Placeholder 2"/>
          <p:cNvSpPr>
            <a:spLocks noGrp="1"/>
          </p:cNvSpPr>
          <p:nvPr>
            <p:ph idx="1"/>
          </p:nvPr>
        </p:nvSpPr>
        <p:spPr>
          <a:xfrm>
            <a:off x="0" y="1295400"/>
            <a:ext cx="8991600" cy="5562600"/>
          </a:xfrm>
        </p:spPr>
        <p:txBody>
          <a:bodyPr/>
          <a:lstStyle/>
          <a:p>
            <a:pPr eaLnBrk="1" hangingPunct="1">
              <a:buFont typeface="Arial" charset="0"/>
              <a:buNone/>
            </a:pPr>
            <a:r>
              <a:rPr lang="en-US" dirty="0" smtClean="0"/>
              <a:t>A well-defined research problem statement leads naturally to the statement of: </a:t>
            </a:r>
          </a:p>
          <a:p>
            <a:pPr eaLnBrk="1" hangingPunct="1"/>
            <a:r>
              <a:rPr lang="en-US" dirty="0" smtClean="0"/>
              <a:t>research objectives, </a:t>
            </a:r>
          </a:p>
          <a:p>
            <a:pPr eaLnBrk="1" hangingPunct="1"/>
            <a:r>
              <a:rPr lang="en-US" dirty="0" smtClean="0"/>
              <a:t>hypotheses; </a:t>
            </a:r>
          </a:p>
          <a:p>
            <a:pPr eaLnBrk="1" hangingPunct="1"/>
            <a:r>
              <a:rPr lang="en-US" dirty="0" smtClean="0"/>
              <a:t>definition of key variables, and </a:t>
            </a:r>
          </a:p>
          <a:p>
            <a:pPr eaLnBrk="1" hangingPunct="1"/>
            <a:r>
              <a:rPr lang="en-US" dirty="0" smtClean="0"/>
              <a:t>selection of a methodology for measuring the variables</a:t>
            </a:r>
          </a:p>
          <a:p>
            <a:pPr eaLnBrk="1" hangingPunct="1">
              <a:buFont typeface="Arial" charset="0"/>
              <a:buNone/>
            </a:pPr>
            <a:r>
              <a:rPr lang="en-US" b="1" u="sng" dirty="0" smtClean="0"/>
              <a:t>NOTE: </a:t>
            </a:r>
            <a:r>
              <a:rPr lang="en-US" dirty="0" smtClean="0"/>
              <a:t>A poorly defined research problem leads to confusion</a:t>
            </a:r>
          </a:p>
          <a:p>
            <a:pPr eaLnBrk="1" hangingPunct="1">
              <a:buFont typeface="Arial" charset="0"/>
              <a:buNone/>
            </a:pPr>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0"/>
            <a:ext cx="9144000" cy="141763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t>Procedure for Identifying and Defining a Research Problem: </a:t>
            </a:r>
            <a:endParaRPr lang="en-US" dirty="0" smtClean="0"/>
          </a:p>
        </p:txBody>
      </p:sp>
      <p:sp>
        <p:nvSpPr>
          <p:cNvPr id="26627" name="Content Placeholder 2"/>
          <p:cNvSpPr>
            <a:spLocks noGrp="1"/>
          </p:cNvSpPr>
          <p:nvPr>
            <p:ph idx="1"/>
          </p:nvPr>
        </p:nvSpPr>
        <p:spPr>
          <a:xfrm>
            <a:off x="0" y="1295400"/>
            <a:ext cx="9144000" cy="5562600"/>
          </a:xfrm>
        </p:spPr>
        <p:txBody>
          <a:bodyPr/>
          <a:lstStyle/>
          <a:p>
            <a:pPr lvl="1" eaLnBrk="1" hangingPunct="1">
              <a:buNone/>
            </a:pPr>
            <a:endParaRPr lang="en-US" dirty="0" smtClean="0"/>
          </a:p>
          <a:p>
            <a:pPr eaLnBrk="1" hangingPunct="1"/>
            <a:endParaRPr lang="en-US" dirty="0" smtClean="0"/>
          </a:p>
          <a:p>
            <a:pPr eaLnBrk="1" hangingPunct="1"/>
            <a:r>
              <a:rPr lang="en-US" dirty="0" smtClean="0"/>
              <a:t>A) REFLECTION.</a:t>
            </a:r>
          </a:p>
          <a:p>
            <a:pPr eaLnBrk="1" hangingPunct="1"/>
            <a:r>
              <a:rPr lang="en-US" dirty="0" smtClean="0"/>
              <a:t>Starts with an idea that the researcher might have as to what kind of a problem he/ she wants to solve.</a:t>
            </a:r>
          </a:p>
          <a:p>
            <a:pPr eaLnBrk="1" hangingPunct="1"/>
            <a:r>
              <a:rPr lang="en-US" dirty="0" smtClean="0"/>
              <a:t>Every day experiences &amp; practices usually bring up questions the researcher wants to answer.</a:t>
            </a:r>
          </a:p>
          <a:p>
            <a:pPr eaLnBrk="1" hangingPunct="1"/>
            <a:r>
              <a:rPr lang="en-US" dirty="0" smtClean="0"/>
              <a:t>Hence, the researcher writes down some research ideas he/she has been debating based on the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Selected topic.</a:t>
            </a:r>
          </a:p>
          <a:p>
            <a:r>
              <a:rPr lang="en-US" dirty="0" smtClean="0"/>
              <a:t>Identify independent &amp; dependent variables of the study.</a:t>
            </a:r>
          </a:p>
          <a:p>
            <a:r>
              <a:rPr lang="en-US" dirty="0" smtClean="0"/>
              <a:t>B) Identification</a:t>
            </a:r>
          </a:p>
          <a:p>
            <a:r>
              <a:rPr lang="en-US" dirty="0" smtClean="0"/>
              <a:t>After identifying key variables, the researcher identifies the key uncertainties. Attempt to answer the following.</a:t>
            </a:r>
          </a:p>
          <a:p>
            <a:r>
              <a:rPr lang="en-US" dirty="0" smtClean="0"/>
              <a:t>Is there something wrong/ disturbing the</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Society, theoretically unclear or in dispute with related to the topic selected?</a:t>
            </a:r>
          </a:p>
          <a:p>
            <a:r>
              <a:rPr lang="en-US" dirty="0" smtClean="0"/>
              <a:t>Why is this a problem?</a:t>
            </a:r>
          </a:p>
          <a:p>
            <a:r>
              <a:rPr lang="en-US" dirty="0" smtClean="0"/>
              <a:t>C) FORMULATION</a:t>
            </a:r>
          </a:p>
          <a:p>
            <a:r>
              <a:rPr lang="en-US" dirty="0" smtClean="0"/>
              <a:t>The researcher formulates the identified problem by clearly explaining why this is a problem &amp; how it affects people/ institutions.</a:t>
            </a:r>
          </a:p>
          <a:p>
            <a:r>
              <a:rPr lang="en-US" dirty="0" smtClean="0"/>
              <a:t>Indicate what you as a researcher know about</a:t>
            </a:r>
          </a:p>
          <a:p>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problem, through personal observation &amp; research.</a:t>
            </a:r>
          </a:p>
          <a:p>
            <a:r>
              <a:rPr lang="en-US" dirty="0" smtClean="0"/>
              <a:t>D) JUSTIFICATION.</a:t>
            </a:r>
          </a:p>
          <a:p>
            <a:r>
              <a:rPr lang="en-US" dirty="0" smtClean="0"/>
              <a:t>After stating what the researcher thinks is the problem, he/she should explain briefly the repercussions likely to follow in the long run if not addressed.  So researcher uses the statement of the problem to show that the research is definitely needed.</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43000"/>
          </a:xfr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b="1" dirty="0" smtClean="0">
                <a:solidFill>
                  <a:schemeClr val="bg1"/>
                </a:solidFill>
              </a:rPr>
              <a:t/>
            </a:r>
            <a:br>
              <a:rPr lang="en-US" b="1" dirty="0" smtClean="0">
                <a:solidFill>
                  <a:schemeClr val="bg1"/>
                </a:solidFill>
              </a:rPr>
            </a:br>
            <a:r>
              <a:rPr lang="en-US" b="1" dirty="0" smtClean="0">
                <a:solidFill>
                  <a:schemeClr val="bg1"/>
                </a:solidFill>
              </a:rPr>
              <a:t>STEP 3: RATIONALE/JUSTIFICATION OF THE RESEARCH PROBLEM</a:t>
            </a:r>
            <a:br>
              <a:rPr lang="en-US" b="1" dirty="0" smtClean="0">
                <a:solidFill>
                  <a:schemeClr val="bg1"/>
                </a:solidFill>
              </a:rPr>
            </a:br>
            <a:endParaRPr lang="en-US" dirty="0">
              <a:solidFill>
                <a:schemeClr val="bg1"/>
              </a:solidFill>
            </a:endParaRPr>
          </a:p>
        </p:txBody>
      </p:sp>
      <p:sp>
        <p:nvSpPr>
          <p:cNvPr id="32770" name="Content Placeholder 2"/>
          <p:cNvSpPr>
            <a:spLocks noGrp="1"/>
          </p:cNvSpPr>
          <p:nvPr>
            <p:ph idx="1"/>
          </p:nvPr>
        </p:nvSpPr>
        <p:spPr>
          <a:xfrm>
            <a:off x="228600" y="1371600"/>
            <a:ext cx="8229600" cy="4525963"/>
          </a:xfrm>
        </p:spPr>
        <p:txBody>
          <a:bodyPr/>
          <a:lstStyle/>
          <a:p>
            <a:pPr eaLnBrk="1" hangingPunct="1"/>
            <a:r>
              <a:rPr lang="en-US" dirty="0" smtClean="0"/>
              <a:t>After stating the research </a:t>
            </a:r>
            <a:r>
              <a:rPr lang="en-US" dirty="0" err="1" smtClean="0"/>
              <a:t>problem,justify</a:t>
            </a:r>
            <a:r>
              <a:rPr lang="en-US" dirty="0" smtClean="0"/>
              <a:t> why you chose to study this problem. </a:t>
            </a:r>
          </a:p>
          <a:p>
            <a:pPr eaLnBrk="1" hangingPunct="1"/>
            <a:r>
              <a:rPr lang="en-US" dirty="0" smtClean="0"/>
              <a:t>The words ‘rationale’ and ‘justification’ are commonly used interchangeably. </a:t>
            </a:r>
          </a:p>
          <a:p>
            <a:pPr eaLnBrk="1" hangingPunct="1"/>
            <a:r>
              <a:rPr lang="en-US" dirty="0" smtClean="0"/>
              <a:t>This is the section of the study that outlines reasons for carrying out the study. </a:t>
            </a:r>
            <a:endParaRPr lang="en-US" b="1" u="sng"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0" y="381000"/>
            <a:ext cx="9144000" cy="6324600"/>
          </a:xfrm>
        </p:spPr>
        <p:txBody>
          <a:bodyPr/>
          <a:lstStyle/>
          <a:p>
            <a:pPr eaLnBrk="1" hangingPunct="1"/>
            <a:r>
              <a:rPr lang="en-US" dirty="0" smtClean="0"/>
              <a:t>Justifications of the study should address some of the following questions( </a:t>
            </a:r>
            <a:r>
              <a:rPr lang="en-US" b="1" dirty="0" smtClean="0"/>
              <a:t>QUESTIONS THAT YOU MUST ADDRESS):</a:t>
            </a:r>
          </a:p>
          <a:p>
            <a:pPr eaLnBrk="1" hangingPunct="1">
              <a:buFont typeface="Wingdings" pitchFamily="2" charset="2"/>
              <a:buChar char="v"/>
            </a:pPr>
            <a:r>
              <a:rPr lang="en-US" dirty="0" smtClean="0"/>
              <a:t>Is the problem you wish to study a </a:t>
            </a:r>
            <a:r>
              <a:rPr lang="en-US" b="1" dirty="0" smtClean="0"/>
              <a:t>current and timely </a:t>
            </a:r>
            <a:r>
              <a:rPr lang="en-US" dirty="0" smtClean="0"/>
              <a:t>one? Does it exist now? </a:t>
            </a:r>
          </a:p>
          <a:p>
            <a:pPr eaLnBrk="1" hangingPunct="1">
              <a:buFont typeface="Wingdings" pitchFamily="2" charset="2"/>
              <a:buChar char="v"/>
            </a:pPr>
            <a:r>
              <a:rPr lang="en-US" dirty="0" smtClean="0"/>
              <a:t>How widespread is the problem? Are many areas and many people affected? </a:t>
            </a:r>
          </a:p>
          <a:p>
            <a:pPr eaLnBrk="1" hangingPunct="1">
              <a:buFont typeface="Wingdings" pitchFamily="2" charset="2"/>
              <a:buChar char="v"/>
            </a:pPr>
            <a:r>
              <a:rPr lang="en-US" dirty="0" smtClean="0"/>
              <a:t>Does the problem affect key populations such as the adolescents, youth, expectant mothers or children?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228600" y="0"/>
            <a:ext cx="8458200" cy="6126163"/>
          </a:xfrm>
        </p:spPr>
        <p:txBody>
          <a:bodyPr/>
          <a:lstStyle/>
          <a:p>
            <a:pPr eaLnBrk="1" hangingPunct="1">
              <a:buFont typeface="Wingdings" pitchFamily="2" charset="2"/>
              <a:buChar char="v"/>
            </a:pPr>
            <a:r>
              <a:rPr lang="en-US" dirty="0" smtClean="0"/>
              <a:t>Does the problem relate to ongoing intervention activities? </a:t>
            </a:r>
          </a:p>
          <a:p>
            <a:pPr eaLnBrk="1" hangingPunct="1">
              <a:buFont typeface="Wingdings" pitchFamily="2" charset="2"/>
              <a:buChar char="v"/>
            </a:pPr>
            <a:r>
              <a:rPr lang="en-US" dirty="0" smtClean="0"/>
              <a:t>Does the problem relate to broad social, economic and health issues such as poverty, status of women, or education? </a:t>
            </a:r>
          </a:p>
          <a:p>
            <a:pPr eaLnBrk="1" hangingPunct="1">
              <a:buFont typeface="Wingdings" pitchFamily="2" charset="2"/>
              <a:buChar char="v"/>
            </a:pPr>
            <a:r>
              <a:rPr lang="en-US" dirty="0" smtClean="0"/>
              <a:t>Who else is concerned about the problem? Are top government officials concerned? Are health and other professionals concerned? </a:t>
            </a:r>
          </a:p>
          <a:p>
            <a:pPr eaLnBrk="1" hangingPunct="1">
              <a:buFont typeface="Wingdings" pitchFamily="2" charset="2"/>
              <a:buChar char="v"/>
            </a:pPr>
            <a:r>
              <a:rPr lang="en-US" dirty="0" smtClean="0"/>
              <a:t>What gaps in knowledge do you want to fill in and why is it important to generate information to fill those gaps?</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KEY WORDS IN RESEARCH DEFINITION.</a:t>
            </a:r>
          </a:p>
          <a:p>
            <a:r>
              <a:rPr lang="en-US" dirty="0" smtClean="0"/>
              <a:t>Process.</a:t>
            </a:r>
          </a:p>
          <a:p>
            <a:r>
              <a:rPr lang="en-US" dirty="0" smtClean="0"/>
              <a:t>Systematic.</a:t>
            </a:r>
          </a:p>
          <a:p>
            <a:r>
              <a:rPr lang="en-US" dirty="0" smtClean="0"/>
              <a:t>Collection.</a:t>
            </a:r>
          </a:p>
          <a:p>
            <a:r>
              <a:rPr lang="en-US" dirty="0" smtClean="0"/>
              <a:t>Analysis.</a:t>
            </a:r>
          </a:p>
          <a:p>
            <a:r>
              <a:rPr lang="en-US" dirty="0" smtClean="0"/>
              <a:t>Interpretation.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152400" y="609600"/>
            <a:ext cx="8839200" cy="6019800"/>
          </a:xfrm>
        </p:spPr>
        <p:txBody>
          <a:bodyPr/>
          <a:lstStyle/>
          <a:p>
            <a:pPr eaLnBrk="1" hangingPunct="1"/>
            <a:r>
              <a:rPr lang="en-US" dirty="0" smtClean="0"/>
              <a:t>It is important to state the justification convincingly so as to rationalize the utilization of resources such as time, money materials and manpower. </a:t>
            </a:r>
          </a:p>
          <a:p>
            <a:pPr eaLnBrk="1" hangingPunct="1"/>
            <a:r>
              <a:rPr lang="en-US" dirty="0" smtClean="0"/>
              <a:t>The rationale of the study should describe the utility and importance of the problem in health care services in general and the nursing profession in particular.</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0"/>
            <a:ext cx="9144000" cy="1066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0000CC"/>
                </a:solidFill>
              </a:rPr>
              <a:t>AREAS YOU NEED TO JUSTIFY</a:t>
            </a:r>
          </a:p>
        </p:txBody>
      </p:sp>
      <p:sp>
        <p:nvSpPr>
          <p:cNvPr id="36867" name="Content Placeholder 2"/>
          <p:cNvSpPr>
            <a:spLocks noGrp="1"/>
          </p:cNvSpPr>
          <p:nvPr>
            <p:ph idx="1"/>
          </p:nvPr>
        </p:nvSpPr>
        <p:spPr>
          <a:xfrm>
            <a:off x="228600" y="990600"/>
            <a:ext cx="8458200" cy="5135563"/>
          </a:xfrm>
        </p:spPr>
        <p:txBody>
          <a:bodyPr/>
          <a:lstStyle/>
          <a:p>
            <a:pPr eaLnBrk="1" hangingPunct="1"/>
            <a:r>
              <a:rPr lang="en-US" dirty="0" smtClean="0"/>
              <a:t>You will also need to justify the location or site(s) in which to conduct your research. </a:t>
            </a:r>
          </a:p>
          <a:p>
            <a:pPr eaLnBrk="1" hangingPunct="1"/>
            <a:r>
              <a:rPr lang="en-US" dirty="0" smtClean="0"/>
              <a:t>The location or site must be described in some detail, paying attention to its appropriateness to the research proposed.</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0"/>
            <a:ext cx="9144000" cy="1219200"/>
          </a:xfr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sz="3200" b="1" dirty="0" smtClean="0">
                <a:solidFill>
                  <a:srgbClr val="FFFF00"/>
                </a:solidFill>
              </a:rPr>
              <a:t>STEP 4: Formulation of Research questions,  Objectives and Hypothesis </a:t>
            </a:r>
          </a:p>
        </p:txBody>
      </p:sp>
      <p:sp>
        <p:nvSpPr>
          <p:cNvPr id="37891" name="Content Placeholder 3"/>
          <p:cNvSpPr>
            <a:spLocks noGrp="1"/>
          </p:cNvSpPr>
          <p:nvPr>
            <p:ph idx="1"/>
          </p:nvPr>
        </p:nvSpPr>
        <p:spPr>
          <a:xfrm>
            <a:off x="0" y="1143000"/>
            <a:ext cx="9144000" cy="5715000"/>
          </a:xfrm>
        </p:spPr>
        <p:txBody>
          <a:bodyPr/>
          <a:lstStyle/>
          <a:p>
            <a:pPr eaLnBrk="1" hangingPunct="1">
              <a:buFont typeface="Arial" charset="0"/>
              <a:buNone/>
            </a:pPr>
            <a:r>
              <a:rPr lang="en-US" sz="2800" b="1" dirty="0" smtClean="0"/>
              <a:t>What are </a:t>
            </a:r>
            <a:r>
              <a:rPr lang="en-US" sz="2800" b="1" u="sng" dirty="0" smtClean="0">
                <a:solidFill>
                  <a:srgbClr val="0000CC"/>
                </a:solidFill>
              </a:rPr>
              <a:t>RESEARCH QUESTIONS</a:t>
            </a:r>
            <a:r>
              <a:rPr lang="en-US" sz="2800" b="1" dirty="0" smtClean="0">
                <a:solidFill>
                  <a:srgbClr val="0000CC"/>
                </a:solidFill>
              </a:rPr>
              <a:t>?</a:t>
            </a:r>
          </a:p>
          <a:p>
            <a:pPr eaLnBrk="1" hangingPunct="1"/>
            <a:r>
              <a:rPr lang="en-US" sz="2800" dirty="0" smtClean="0"/>
              <a:t>These are questions whose answers should help us come up with a solution to the problem stated. </a:t>
            </a:r>
          </a:p>
          <a:p>
            <a:pPr eaLnBrk="1" hangingPunct="1"/>
            <a:r>
              <a:rPr lang="en-US" sz="2800" dirty="0" smtClean="0"/>
              <a:t>Answers to these questions will be obtained through the research you will conduct</a:t>
            </a:r>
          </a:p>
          <a:p>
            <a:pPr eaLnBrk="1" hangingPunct="1">
              <a:buFont typeface="Arial" charset="0"/>
              <a:buNone/>
            </a:pPr>
            <a:r>
              <a:rPr lang="en-US" sz="2800" b="1" u="sng" dirty="0" smtClean="0"/>
              <a:t>HOW TO FORMULATE RESEARCH QUESTIONS</a:t>
            </a:r>
          </a:p>
          <a:p>
            <a:pPr eaLnBrk="1" hangingPunct="1"/>
            <a:r>
              <a:rPr lang="en-US" sz="2800" dirty="0" smtClean="0"/>
              <a:t>The research question (s) should develop logically from the problem and context you have defined under the introduction and problem statement section and </a:t>
            </a:r>
          </a:p>
          <a:p>
            <a:pPr eaLnBrk="1" hangingPunct="1"/>
            <a:r>
              <a:rPr lang="en-US" sz="2800" dirty="0" smtClean="0"/>
              <a:t>should describe the core objective of your research. </a:t>
            </a:r>
          </a:p>
          <a:p>
            <a:pPr eaLnBrk="1" hangingPunct="1"/>
            <a:r>
              <a:rPr lang="en-US" sz="2800" dirty="0" smtClean="0"/>
              <a:t>These are the most important questions whose answers you are seeking to find through your research </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eaLnBrk="1" fontAlgn="auto" hangingPunct="1">
              <a:spcAft>
                <a:spcPts val="0"/>
              </a:spcAft>
              <a:buFont typeface="Arial" charset="0"/>
              <a:buNone/>
              <a:defRPr/>
            </a:pPr>
            <a:r>
              <a:rPr lang="en-US" dirty="0" smtClean="0"/>
              <a:t>Research question assists the researcher to: </a:t>
            </a:r>
          </a:p>
          <a:p>
            <a:pPr marL="514350" indent="-514350" eaLnBrk="1" fontAlgn="auto" hangingPunct="1">
              <a:spcAft>
                <a:spcPts val="0"/>
              </a:spcAft>
              <a:buFont typeface="+mj-lt"/>
              <a:buAutoNum type="alphaLcParenR"/>
              <a:defRPr/>
            </a:pPr>
            <a:r>
              <a:rPr lang="en-US" dirty="0" smtClean="0"/>
              <a:t>Focus on the study by narrowing it down to the essentials</a:t>
            </a:r>
          </a:p>
          <a:p>
            <a:pPr marL="514350" indent="-514350" eaLnBrk="1" fontAlgn="auto" hangingPunct="1">
              <a:spcAft>
                <a:spcPts val="0"/>
              </a:spcAft>
              <a:buFont typeface="+mj-lt"/>
              <a:buAutoNum type="alphaLcParenR"/>
              <a:defRPr/>
            </a:pPr>
            <a:r>
              <a:rPr lang="en-US" dirty="0" smtClean="0"/>
              <a:t>Avoid collection of data that are not necessary</a:t>
            </a:r>
          </a:p>
          <a:p>
            <a:pPr marL="514350" indent="-514350" eaLnBrk="1" fontAlgn="auto" hangingPunct="1">
              <a:spcAft>
                <a:spcPts val="0"/>
              </a:spcAft>
              <a:buFont typeface="+mj-lt"/>
              <a:buAutoNum type="alphaLcParenR"/>
              <a:defRPr/>
            </a:pPr>
            <a:r>
              <a:rPr lang="en-US" dirty="0" smtClean="0"/>
              <a:t>Organize the study in clearly defined parts or phases </a:t>
            </a:r>
          </a:p>
          <a:p>
            <a:pPr eaLnBrk="1" hangingPunct="1">
              <a:defRPr/>
            </a:pP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0" y="0"/>
            <a:ext cx="8991600" cy="6781800"/>
          </a:xfrm>
        </p:spPr>
        <p:txBody>
          <a:bodyPr/>
          <a:lstStyle/>
          <a:p>
            <a:pPr eaLnBrk="1" hangingPunct="1">
              <a:buFont typeface="Arial" charset="0"/>
              <a:buNone/>
            </a:pPr>
            <a:r>
              <a:rPr lang="en-US" dirty="0" smtClean="0"/>
              <a:t>Good research questions should be </a:t>
            </a:r>
            <a:r>
              <a:rPr lang="en-US" b="1" dirty="0" smtClean="0"/>
              <a:t>“FINER”</a:t>
            </a:r>
          </a:p>
          <a:p>
            <a:pPr lvl="1" eaLnBrk="1" hangingPunct="1">
              <a:buFont typeface="Arial" charset="0"/>
              <a:buNone/>
            </a:pPr>
            <a:r>
              <a:rPr lang="en-US" b="1" dirty="0" smtClean="0"/>
              <a:t>F</a:t>
            </a:r>
            <a:r>
              <a:rPr lang="en-US" dirty="0" smtClean="0"/>
              <a:t> - Feasible, allowing one to appreciate the practical limitations.</a:t>
            </a:r>
          </a:p>
          <a:p>
            <a:pPr lvl="1" eaLnBrk="1" hangingPunct="1">
              <a:buFont typeface="Arial" charset="0"/>
              <a:buNone/>
            </a:pPr>
            <a:r>
              <a:rPr lang="en-US" b="1" dirty="0" smtClean="0"/>
              <a:t>I</a:t>
            </a:r>
            <a:r>
              <a:rPr lang="en-US" dirty="0" smtClean="0"/>
              <a:t>  - Interesting, sustaining the research process.</a:t>
            </a:r>
          </a:p>
          <a:p>
            <a:pPr lvl="1" eaLnBrk="1" hangingPunct="1">
              <a:buFont typeface="Arial" charset="0"/>
              <a:buNone/>
            </a:pPr>
            <a:r>
              <a:rPr lang="en-US" b="1" dirty="0" smtClean="0"/>
              <a:t>N</a:t>
            </a:r>
            <a:r>
              <a:rPr lang="en-US" dirty="0" smtClean="0"/>
              <a:t> - Novel, able to provide new findings.</a:t>
            </a:r>
          </a:p>
          <a:p>
            <a:pPr lvl="1" eaLnBrk="1" hangingPunct="1">
              <a:buFont typeface="Arial" charset="0"/>
              <a:buNone/>
            </a:pPr>
            <a:r>
              <a:rPr lang="en-US" b="1" dirty="0" smtClean="0"/>
              <a:t>E</a:t>
            </a:r>
            <a:r>
              <a:rPr lang="en-US" dirty="0" smtClean="0"/>
              <a:t> - Ethical.</a:t>
            </a:r>
          </a:p>
          <a:p>
            <a:pPr lvl="1" eaLnBrk="1" hangingPunct="1">
              <a:buFont typeface="Arial" charset="0"/>
              <a:buNone/>
            </a:pPr>
            <a:r>
              <a:rPr lang="en-US" b="1" dirty="0" smtClean="0"/>
              <a:t>R</a:t>
            </a:r>
            <a:r>
              <a:rPr lang="en-US" dirty="0" smtClean="0"/>
              <a:t> - Relevant, advancing science or influencing clinical care, health care policy among others. </a:t>
            </a:r>
          </a:p>
          <a:p>
            <a:pPr eaLnBrk="1" hangingPunct="1"/>
            <a:r>
              <a:rPr lang="en-US" b="1" dirty="0" smtClean="0"/>
              <a:t>Example of a FINER Research Question</a:t>
            </a:r>
            <a:r>
              <a:rPr lang="en-US" dirty="0" smtClean="0"/>
              <a:t> </a:t>
            </a:r>
          </a:p>
          <a:p>
            <a:pPr lvl="1" eaLnBrk="1" hangingPunct="1"/>
            <a:r>
              <a:rPr lang="en-US" sz="2400" dirty="0" smtClean="0"/>
              <a:t>Do nurses in Kalala hospital practice the hand washing procedure as stipulated by the hospital infection control handbook?</a:t>
            </a:r>
            <a:r>
              <a:rPr lang="en-US" dirty="0" smtClean="0"/>
              <a:t>  </a:t>
            </a:r>
          </a:p>
          <a:p>
            <a:pPr eaLnBrk="1" hangingPunct="1"/>
            <a:r>
              <a:rPr lang="en-US" b="1" dirty="0" smtClean="0"/>
              <a:t>Example of a non FINER Research Question</a:t>
            </a:r>
            <a:r>
              <a:rPr lang="en-US" dirty="0" smtClean="0"/>
              <a:t> </a:t>
            </a:r>
          </a:p>
          <a:p>
            <a:pPr lvl="1" eaLnBrk="1" hangingPunct="1"/>
            <a:r>
              <a:rPr lang="en-US" sz="2400" dirty="0" smtClean="0"/>
              <a:t>Are nurses washing hands?</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0"/>
            <a:ext cx="9144000" cy="1143000"/>
          </a:xfrm>
        </p:spPr>
        <p:txBody>
          <a:bodyPr/>
          <a:lstStyle/>
          <a:p>
            <a:pPr eaLnBrk="1" hangingPunct="1"/>
            <a:r>
              <a:rPr lang="en-US" b="1" dirty="0" smtClean="0"/>
              <a:t>Example of a research question</a:t>
            </a:r>
          </a:p>
        </p:txBody>
      </p:sp>
      <p:sp>
        <p:nvSpPr>
          <p:cNvPr id="40963" name="Content Placeholder 2"/>
          <p:cNvSpPr>
            <a:spLocks noGrp="1"/>
          </p:cNvSpPr>
          <p:nvPr>
            <p:ph idx="1"/>
          </p:nvPr>
        </p:nvSpPr>
        <p:spPr>
          <a:xfrm>
            <a:off x="0" y="990600"/>
            <a:ext cx="9144000" cy="5867400"/>
          </a:xfrm>
        </p:spPr>
        <p:txBody>
          <a:bodyPr/>
          <a:lstStyle/>
          <a:p>
            <a:pPr eaLnBrk="1" hangingPunct="1"/>
            <a:r>
              <a:rPr lang="en-US" dirty="0" smtClean="0"/>
              <a:t>An example of a research question might be? Is the effect on adherence contributed by inadequacy supply of ARV’S?</a:t>
            </a:r>
            <a:endParaRPr lang="en-US" b="1"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0" y="0"/>
            <a:ext cx="9144000" cy="6858000"/>
          </a:xfrm>
        </p:spPr>
        <p:txBody>
          <a:bodyPr/>
          <a:lstStyle/>
          <a:p>
            <a:pPr eaLnBrk="1" hangingPunct="1">
              <a:buFont typeface="Arial" charset="0"/>
              <a:buNone/>
            </a:pPr>
            <a:r>
              <a:rPr lang="en-US" sz="2800" b="1" u="sng" dirty="0" smtClean="0">
                <a:solidFill>
                  <a:srgbClr val="0000CC"/>
                </a:solidFill>
              </a:rPr>
              <a:t>RESEARCH OBJECTIVES</a:t>
            </a:r>
          </a:p>
          <a:p>
            <a:pPr eaLnBrk="1" hangingPunct="1">
              <a:buFont typeface="Arial" charset="0"/>
              <a:buNone/>
            </a:pPr>
            <a:r>
              <a:rPr lang="en-US" sz="2800" b="1" dirty="0" smtClean="0"/>
              <a:t>Def: </a:t>
            </a:r>
            <a:r>
              <a:rPr lang="en-US" sz="2800" dirty="0" smtClean="0"/>
              <a:t>A </a:t>
            </a:r>
            <a:r>
              <a:rPr lang="en-US" sz="2800" b="1" dirty="0" smtClean="0"/>
              <a:t>research objective </a:t>
            </a:r>
            <a:r>
              <a:rPr lang="en-US" sz="2800" dirty="0" smtClean="0"/>
              <a:t>is a clear, concise, declarative, statement expressed to direct a study. It focuses on identification and description of variables and/or determination of the relationships among variables.</a:t>
            </a:r>
          </a:p>
          <a:p>
            <a:pPr eaLnBrk="1" hangingPunct="1"/>
            <a:r>
              <a:rPr lang="en-US" sz="2800" dirty="0" smtClean="0"/>
              <a:t>Objectives describe the expected results arising from the study </a:t>
            </a:r>
          </a:p>
          <a:p>
            <a:pPr eaLnBrk="1" hangingPunct="1"/>
            <a:r>
              <a:rPr lang="en-US" sz="2800" dirty="0" smtClean="0"/>
              <a:t>Usually </a:t>
            </a:r>
            <a:r>
              <a:rPr lang="en-US" sz="2800" b="1" dirty="0" smtClean="0"/>
              <a:t>broad and specific objectives </a:t>
            </a:r>
            <a:r>
              <a:rPr lang="en-US" sz="2800" dirty="0" smtClean="0"/>
              <a:t>are stated</a:t>
            </a:r>
          </a:p>
          <a:p>
            <a:pPr eaLnBrk="1" hangingPunct="1">
              <a:buFont typeface="Arial" charset="0"/>
              <a:buNone/>
            </a:pPr>
            <a:r>
              <a:rPr lang="en-US" sz="2800" b="1" i="1" u="sng" dirty="0" smtClean="0"/>
              <a:t>Importance of research objectives</a:t>
            </a:r>
          </a:p>
          <a:p>
            <a:pPr eaLnBrk="1" hangingPunct="1"/>
            <a:r>
              <a:rPr lang="en-US" sz="2800" dirty="0" smtClean="0"/>
              <a:t>Research objectives help to: </a:t>
            </a:r>
          </a:p>
          <a:p>
            <a:pPr marL="971550" lvl="1" indent="-514350" eaLnBrk="1" hangingPunct="1">
              <a:buFont typeface="Calibri" pitchFamily="34" charset="0"/>
              <a:buAutoNum type="alphaLcParenR"/>
            </a:pPr>
            <a:r>
              <a:rPr lang="en-US" dirty="0" smtClean="0"/>
              <a:t>Bridge the gap between the research purpose and the study design.</a:t>
            </a:r>
          </a:p>
          <a:p>
            <a:pPr marL="971550" lvl="1" indent="-514350" eaLnBrk="1" hangingPunct="1">
              <a:buFont typeface="Calibri" pitchFamily="34" charset="0"/>
              <a:buAutoNum type="alphaLcParenR"/>
            </a:pPr>
            <a:r>
              <a:rPr lang="en-US" dirty="0" smtClean="0"/>
              <a:t>Guide on planning for data collection and analysis.</a:t>
            </a:r>
          </a:p>
          <a:p>
            <a:pPr eaLnBrk="1" hangingPunct="1">
              <a:buFont typeface="Arial" charset="0"/>
              <a:buNone/>
            </a:pPr>
            <a:endParaRPr lang="en-US" sz="2800" b="1" i="1" u="sng"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152400" y="381000"/>
            <a:ext cx="8839200" cy="6324600"/>
          </a:xfrm>
        </p:spPr>
        <p:txBody>
          <a:bodyPr/>
          <a:lstStyle/>
          <a:p>
            <a:pPr marL="971550" lvl="1" indent="-514350" eaLnBrk="1" hangingPunct="1">
              <a:buFont typeface="Arial" charset="0"/>
              <a:buNone/>
            </a:pPr>
            <a:r>
              <a:rPr lang="en-US" dirty="0" smtClean="0"/>
              <a:t>c) Summarize what is to be achieved by the study.</a:t>
            </a:r>
          </a:p>
          <a:p>
            <a:pPr marL="971550" lvl="1" indent="-514350" eaLnBrk="1" hangingPunct="1">
              <a:buFont typeface="Arial" charset="0"/>
              <a:buNone/>
            </a:pPr>
            <a:r>
              <a:rPr lang="en-US" dirty="0" smtClean="0"/>
              <a:t>d) Build a close link with the statement of the problem.</a:t>
            </a:r>
          </a:p>
          <a:p>
            <a:pPr marL="971550" lvl="1" indent="-514350" eaLnBrk="1" hangingPunct="1">
              <a:buFont typeface="Arial" charset="0"/>
              <a:buNone/>
            </a:pPr>
            <a:r>
              <a:rPr lang="en-US" dirty="0" smtClean="0"/>
              <a:t>e) Keep the researcher within the scope of study by defining the area of focus.</a:t>
            </a:r>
          </a:p>
          <a:p>
            <a:pPr eaLnBrk="1" hangingPunct="1"/>
            <a:r>
              <a:rPr lang="en-US" dirty="0" smtClean="0"/>
              <a:t>Research objectives are sub-divided into broad and specific objectives. When formulating good research objectives, the objectives should have the following characteristics, using the acronym ‘SMART’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52400" y="381000"/>
            <a:ext cx="8763000" cy="6248400"/>
          </a:xfrm>
        </p:spPr>
        <p:txBody>
          <a:bodyPr/>
          <a:lstStyle/>
          <a:p>
            <a:pPr eaLnBrk="1" hangingPunct="1"/>
            <a:r>
              <a:rPr lang="en-US" b="1" dirty="0" smtClean="0"/>
              <a:t>S</a:t>
            </a:r>
            <a:r>
              <a:rPr lang="en-US" dirty="0" smtClean="0"/>
              <a:t> - Specific; clearly identifies the item at hand for investigation. </a:t>
            </a:r>
            <a:br>
              <a:rPr lang="en-US" dirty="0" smtClean="0"/>
            </a:br>
            <a:r>
              <a:rPr lang="en-US" b="1" dirty="0" smtClean="0"/>
              <a:t>M</a:t>
            </a:r>
            <a:r>
              <a:rPr lang="en-US" dirty="0" smtClean="0"/>
              <a:t> - Measurable; being quantifiable</a:t>
            </a:r>
            <a:br>
              <a:rPr lang="en-US" dirty="0" smtClean="0"/>
            </a:br>
            <a:r>
              <a:rPr lang="en-US" b="1" dirty="0" smtClean="0"/>
              <a:t>A</a:t>
            </a:r>
            <a:r>
              <a:rPr lang="en-US" dirty="0" smtClean="0"/>
              <a:t> - Achievable; acquire the set objectives</a:t>
            </a:r>
            <a:br>
              <a:rPr lang="en-US" dirty="0" smtClean="0"/>
            </a:br>
            <a:r>
              <a:rPr lang="en-US" b="1" dirty="0" smtClean="0"/>
              <a:t>R</a:t>
            </a:r>
            <a:r>
              <a:rPr lang="en-US" dirty="0" smtClean="0"/>
              <a:t> - Realistic</a:t>
            </a:r>
            <a:br>
              <a:rPr lang="en-US" dirty="0" smtClean="0"/>
            </a:br>
            <a:r>
              <a:rPr lang="en-US" b="1" dirty="0" smtClean="0"/>
              <a:t>T</a:t>
            </a:r>
            <a:r>
              <a:rPr lang="en-US" dirty="0" smtClean="0"/>
              <a:t> - Time bound; in form of human, financial and material resources</a:t>
            </a:r>
          </a:p>
          <a:p>
            <a:pPr eaLnBrk="1" hangingPunct="1"/>
            <a:r>
              <a:rPr lang="en-US" b="1" dirty="0" smtClean="0"/>
              <a:t>Example of a SMART Objective</a:t>
            </a:r>
          </a:p>
          <a:p>
            <a:pPr lvl="1" eaLnBrk="1" hangingPunct="1"/>
            <a:r>
              <a:rPr lang="en-US" dirty="0" smtClean="0"/>
              <a:t>To establish the number of children born at home within the last two years in Ganga village</a:t>
            </a:r>
          </a:p>
          <a:p>
            <a:pPr eaLnBrk="1" hangingPunct="1"/>
            <a:r>
              <a:rPr lang="en-US" b="1" dirty="0" smtClean="0"/>
              <a:t>Example of a Non SMART Objective</a:t>
            </a:r>
            <a:endParaRPr lang="en-US" dirty="0" smtClean="0"/>
          </a:p>
          <a:p>
            <a:pPr lvl="1" eaLnBrk="1" hangingPunct="1"/>
            <a:r>
              <a:rPr lang="en-US" dirty="0" smtClean="0"/>
              <a:t>To find out the level of home deliveries.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p:txBody>
          <a:bodyPr/>
          <a:lstStyle/>
          <a:p>
            <a:pPr eaLnBrk="1" hangingPunct="1">
              <a:buFont typeface="Arial" charset="0"/>
              <a:buNone/>
            </a:pPr>
            <a:r>
              <a:rPr lang="en-US" b="1" dirty="0" smtClean="0"/>
              <a:t>Note:</a:t>
            </a:r>
            <a:r>
              <a:rPr lang="en-US" dirty="0" smtClean="0"/>
              <a:t> Your </a:t>
            </a:r>
            <a:r>
              <a:rPr lang="en-US" b="1" i="1" dirty="0" smtClean="0"/>
              <a:t>research objectives should develop logically from your research questions </a:t>
            </a:r>
            <a:r>
              <a:rPr lang="en-US" dirty="0" smtClean="0"/>
              <a:t>and the problem stated</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COMPONENTS OF RESEARCH.</a:t>
            </a:r>
          </a:p>
          <a:p>
            <a:r>
              <a:rPr lang="en-US" dirty="0" smtClean="0"/>
              <a:t>It is systematic: attempts to solve problems whether social, economic, political, cultural / health related in a systematic way. Why systematic?</a:t>
            </a:r>
          </a:p>
          <a:p>
            <a:r>
              <a:rPr lang="en-US" dirty="0" smtClean="0"/>
              <a:t>Involves identification of the problem.</a:t>
            </a:r>
          </a:p>
          <a:p>
            <a:r>
              <a:rPr lang="en-US" dirty="0" smtClean="0"/>
              <a:t>Review of related literature &amp; data collection.</a:t>
            </a:r>
          </a:p>
          <a:p>
            <a:r>
              <a:rPr lang="en-US" dirty="0" smtClean="0"/>
              <a:t>Data collection is done in a proper </a:t>
            </a:r>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0"/>
            <a:ext cx="9144000" cy="12192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en-US" b="1" dirty="0" smtClean="0">
                <a:solidFill>
                  <a:srgbClr val="0000CC"/>
                </a:solidFill>
              </a:rPr>
              <a:t>CATEGORIES OF RESEARCH OBJECTIVES</a:t>
            </a:r>
          </a:p>
        </p:txBody>
      </p:sp>
      <p:sp>
        <p:nvSpPr>
          <p:cNvPr id="46083" name="Content Placeholder 2"/>
          <p:cNvSpPr>
            <a:spLocks noGrp="1"/>
          </p:cNvSpPr>
          <p:nvPr>
            <p:ph idx="1"/>
          </p:nvPr>
        </p:nvSpPr>
        <p:spPr>
          <a:xfrm>
            <a:off x="0" y="1295400"/>
            <a:ext cx="8991600" cy="5562600"/>
          </a:xfrm>
        </p:spPr>
        <p:txBody>
          <a:bodyPr/>
          <a:lstStyle/>
          <a:p>
            <a:pPr eaLnBrk="1" hangingPunct="1"/>
            <a:r>
              <a:rPr lang="en-US" dirty="0" smtClean="0"/>
              <a:t>Broad</a:t>
            </a:r>
          </a:p>
          <a:p>
            <a:pPr eaLnBrk="1" hangingPunct="1"/>
            <a:r>
              <a:rPr lang="en-US" dirty="0" smtClean="0"/>
              <a:t>Specific</a:t>
            </a:r>
          </a:p>
          <a:p>
            <a:pPr eaLnBrk="1" hangingPunct="1">
              <a:buFont typeface="Arial" charset="0"/>
              <a:buNone/>
            </a:pPr>
            <a:r>
              <a:rPr lang="en-US" b="1" u="sng" dirty="0" smtClean="0"/>
              <a:t>Broad Objectives</a:t>
            </a:r>
          </a:p>
          <a:p>
            <a:pPr eaLnBrk="1" hangingPunct="1"/>
            <a:r>
              <a:rPr lang="en-US" dirty="0" smtClean="0"/>
              <a:t>describe the expected contributions arising from the study. </a:t>
            </a:r>
          </a:p>
          <a:p>
            <a:pPr eaLnBrk="1" hangingPunct="1"/>
            <a:r>
              <a:rPr lang="en-US" dirty="0" smtClean="0"/>
              <a:t>relate the reasonable and expected contributions of the study to broad social, economic, or health concerns</a:t>
            </a:r>
          </a:p>
          <a:p>
            <a:pPr eaLnBrk="1" hangingPunct="1"/>
            <a:r>
              <a:rPr lang="en-US" dirty="0" smtClean="0"/>
              <a:t>contribute to the justification of why research on the problem is required </a:t>
            </a:r>
          </a:p>
          <a:p>
            <a:pPr eaLnBrk="1" hangingPunct="1">
              <a:buFont typeface="Arial" charset="0"/>
              <a:buNone/>
            </a:pPr>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457200" y="533400"/>
            <a:ext cx="8229600" cy="5592763"/>
          </a:xfrm>
        </p:spPr>
        <p:txBody>
          <a:bodyPr/>
          <a:lstStyle/>
          <a:p>
            <a:pPr eaLnBrk="1" hangingPunct="1">
              <a:buFont typeface="Arial" charset="0"/>
              <a:buNone/>
            </a:pPr>
            <a:r>
              <a:rPr lang="en-US" b="1" dirty="0" smtClean="0"/>
              <a:t>NOTE</a:t>
            </a:r>
          </a:p>
          <a:p>
            <a:pPr eaLnBrk="1" hangingPunct="1"/>
            <a:r>
              <a:rPr lang="en-US" dirty="0" smtClean="0"/>
              <a:t>Note that broad objectives are the expected contributions. </a:t>
            </a:r>
          </a:p>
          <a:p>
            <a:pPr eaLnBrk="1" hangingPunct="1"/>
            <a:r>
              <a:rPr lang="en-US" dirty="0" smtClean="0"/>
              <a:t>The investigator does not promise that the contribution will occur and therefore, usually does not try to measure them.</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152400"/>
            <a:ext cx="9144000"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0000CC"/>
                </a:solidFill>
              </a:rPr>
              <a:t>Guidelines for writing research objectives</a:t>
            </a:r>
          </a:p>
        </p:txBody>
      </p:sp>
      <p:sp>
        <p:nvSpPr>
          <p:cNvPr id="48131" name="Content Placeholder 2"/>
          <p:cNvSpPr>
            <a:spLocks noGrp="1"/>
          </p:cNvSpPr>
          <p:nvPr>
            <p:ph idx="1"/>
          </p:nvPr>
        </p:nvSpPr>
        <p:spPr>
          <a:xfrm>
            <a:off x="0" y="1447800"/>
            <a:ext cx="9144000" cy="5410200"/>
          </a:xfrm>
        </p:spPr>
        <p:txBody>
          <a:bodyPr/>
          <a:lstStyle/>
          <a:p>
            <a:pPr eaLnBrk="1" hangingPunct="1">
              <a:buFont typeface="Arial" charset="0"/>
              <a:buNone/>
            </a:pPr>
            <a:r>
              <a:rPr lang="en-US" dirty="0" smtClean="0"/>
              <a:t>The writing of the broad objectives will be guided by the following questions: </a:t>
            </a:r>
          </a:p>
          <a:p>
            <a:pPr eaLnBrk="1" hangingPunct="1"/>
            <a:r>
              <a:rPr lang="en-US" dirty="0" smtClean="0"/>
              <a:t>How will the results from the study help improve service delivery, improve training programs, or assist in the design of educational materials? </a:t>
            </a:r>
          </a:p>
          <a:p>
            <a:pPr eaLnBrk="1" hangingPunct="1"/>
            <a:r>
              <a:rPr lang="en-US" dirty="0" smtClean="0"/>
              <a:t>In other words, what are the anticipated contributions of the study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9906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0000CC"/>
                </a:solidFill>
              </a:rPr>
              <a:t>EXAMPLES OF BROAD OBJECTIVES</a:t>
            </a:r>
          </a:p>
        </p:txBody>
      </p:sp>
      <p:sp>
        <p:nvSpPr>
          <p:cNvPr id="49155" name="Content Placeholder 2"/>
          <p:cNvSpPr>
            <a:spLocks noGrp="1"/>
          </p:cNvSpPr>
          <p:nvPr>
            <p:ph idx="1"/>
          </p:nvPr>
        </p:nvSpPr>
        <p:spPr>
          <a:xfrm>
            <a:off x="0" y="990600"/>
            <a:ext cx="8991600" cy="5867400"/>
          </a:xfrm>
        </p:spPr>
        <p:txBody>
          <a:bodyPr/>
          <a:lstStyle/>
          <a:p>
            <a:pPr eaLnBrk="1" hangingPunct="1"/>
            <a:r>
              <a:rPr lang="en-US" dirty="0" smtClean="0"/>
              <a:t>The broad objective of this study is to contribute towards increasing utilization of RH services among Kenyan adolescents. </a:t>
            </a:r>
          </a:p>
          <a:p>
            <a:pPr eaLnBrk="1" hangingPunct="1"/>
            <a:r>
              <a:rPr lang="en-US" dirty="0" smtClean="0"/>
              <a:t>The broad objective of this study is to contribute towards reduction of the prevalence of Malaria among the study population.</a:t>
            </a:r>
          </a:p>
          <a:p>
            <a:pPr eaLnBrk="1" hangingPunct="1"/>
            <a:r>
              <a:rPr lang="en-US" dirty="0" smtClean="0"/>
              <a:t>The broad objective of this study is to contribute to a better understanding of the factors that affect the use of maternal health care services in the study area</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0" y="0"/>
            <a:ext cx="9144000" cy="1066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0000CC"/>
                </a:solidFill>
              </a:rPr>
              <a:t>SPECIFIC OBJECTIVES</a:t>
            </a:r>
            <a:br>
              <a:rPr lang="en-US" b="1" dirty="0" smtClean="0">
                <a:solidFill>
                  <a:srgbClr val="0000CC"/>
                </a:solidFill>
              </a:rPr>
            </a:br>
            <a:endParaRPr lang="en-US" dirty="0" smtClean="0">
              <a:solidFill>
                <a:srgbClr val="0000CC"/>
              </a:solidFill>
            </a:endParaRPr>
          </a:p>
        </p:txBody>
      </p:sp>
      <p:sp>
        <p:nvSpPr>
          <p:cNvPr id="50179" name="Content Placeholder 2"/>
          <p:cNvSpPr>
            <a:spLocks noGrp="1"/>
          </p:cNvSpPr>
          <p:nvPr>
            <p:ph idx="1"/>
          </p:nvPr>
        </p:nvSpPr>
        <p:spPr>
          <a:xfrm>
            <a:off x="152400" y="609600"/>
            <a:ext cx="8839200" cy="6248400"/>
          </a:xfrm>
        </p:spPr>
        <p:txBody>
          <a:bodyPr/>
          <a:lstStyle/>
          <a:p>
            <a:pPr eaLnBrk="1" hangingPunct="1"/>
            <a:r>
              <a:rPr lang="en-US" dirty="0" smtClean="0"/>
              <a:t>In contrast to broad objectives that state what is expected to happen, specific objectives relate directly to the research problem situation. </a:t>
            </a:r>
          </a:p>
          <a:p>
            <a:pPr eaLnBrk="1" hangingPunct="1"/>
            <a:r>
              <a:rPr lang="en-US" dirty="0" smtClean="0"/>
              <a:t>These are the outputs or deliverables of the study for which the researcher is responsible</a:t>
            </a:r>
          </a:p>
          <a:p>
            <a:pPr eaLnBrk="1" hangingPunct="1"/>
            <a:r>
              <a:rPr lang="en-US" dirty="0" smtClean="0"/>
              <a:t>They indicate the variables that will be examined and measured. </a:t>
            </a:r>
          </a:p>
          <a:p>
            <a:pPr eaLnBrk="1" hangingPunct="1"/>
            <a:r>
              <a:rPr lang="en-US" dirty="0" smtClean="0"/>
              <a:t>An immediate objective represents a promise by the investigator that certain specific variables will be examined</a:t>
            </a:r>
          </a:p>
          <a:p>
            <a:pPr eaLnBrk="1" hangingPunct="1"/>
            <a:r>
              <a:rPr lang="en-US" dirty="0" smtClean="0"/>
              <a:t>Specific objectives are expressed in </a:t>
            </a:r>
            <a:r>
              <a:rPr lang="en-US" b="1" dirty="0" smtClean="0"/>
              <a:t>measurable terms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0" y="0"/>
            <a:ext cx="9144000" cy="1066800"/>
          </a:xfrm>
        </p:spPr>
        <p:txBody>
          <a:bodyPr/>
          <a:lstStyle/>
          <a:p>
            <a:pPr eaLnBrk="1" hangingPunct="1"/>
            <a:r>
              <a:rPr lang="en-US" b="1" dirty="0" smtClean="0"/>
              <a:t>EXAMPLES OF SPECIFIC OBJECTIVES</a:t>
            </a:r>
          </a:p>
        </p:txBody>
      </p:sp>
      <p:sp>
        <p:nvSpPr>
          <p:cNvPr id="51203" name="Content Placeholder 2"/>
          <p:cNvSpPr>
            <a:spLocks noGrp="1"/>
          </p:cNvSpPr>
          <p:nvPr>
            <p:ph idx="1"/>
          </p:nvPr>
        </p:nvSpPr>
        <p:spPr>
          <a:xfrm>
            <a:off x="0" y="914400"/>
            <a:ext cx="9144000" cy="5943600"/>
          </a:xfrm>
        </p:spPr>
        <p:txBody>
          <a:bodyPr/>
          <a:lstStyle/>
          <a:p>
            <a:pPr eaLnBrk="1" hangingPunct="1"/>
            <a:r>
              <a:rPr lang="en-US" dirty="0" smtClean="0"/>
              <a:t>To establish the influence of education on the use of treated mosquito nets in the study area. </a:t>
            </a:r>
          </a:p>
          <a:p>
            <a:pPr eaLnBrk="1" hangingPunct="1"/>
            <a:r>
              <a:rPr lang="en-US" dirty="0" smtClean="0"/>
              <a:t>To establish the association between the attitude of health workers and client satisfaction in the study area.</a:t>
            </a:r>
          </a:p>
          <a:p>
            <a:pPr eaLnBrk="1" hangingPunct="1"/>
            <a:r>
              <a:rPr lang="en-US" dirty="0" smtClean="0"/>
              <a:t>To identify the effect of public health education campaign on the uptake of modern maternal health care services.</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a:bodyPr>
          <a:lstStyle/>
          <a:p>
            <a:pPr marL="514350" indent="-514350" eaLnBrk="1" fontAlgn="auto" hangingPunct="1">
              <a:spcAft>
                <a:spcPts val="0"/>
              </a:spcAft>
              <a:buFont typeface="Arial" charset="0"/>
              <a:buNone/>
              <a:defRPr/>
            </a:pPr>
            <a:r>
              <a:rPr lang="en-US" b="1" u="sng" dirty="0" smtClean="0">
                <a:solidFill>
                  <a:srgbClr val="0000CC"/>
                </a:solidFill>
              </a:rPr>
              <a:t>HYPOTHESIS OF THE STUDY</a:t>
            </a:r>
            <a:endParaRPr lang="en-US" u="sng" dirty="0" smtClean="0">
              <a:solidFill>
                <a:srgbClr val="0000CC"/>
              </a:solidFill>
            </a:endParaRPr>
          </a:p>
          <a:p>
            <a:pPr eaLnBrk="1" fontAlgn="auto" hangingPunct="1">
              <a:spcAft>
                <a:spcPts val="0"/>
              </a:spcAft>
              <a:buFont typeface="Arial" charset="0"/>
              <a:buNone/>
              <a:defRPr/>
            </a:pPr>
            <a:r>
              <a:rPr lang="en-US" b="1" dirty="0" smtClean="0"/>
              <a:t>Description:</a:t>
            </a:r>
          </a:p>
          <a:p>
            <a:pPr eaLnBrk="1" fontAlgn="auto" hangingPunct="1">
              <a:spcAft>
                <a:spcPts val="0"/>
              </a:spcAft>
              <a:defRPr/>
            </a:pPr>
            <a:r>
              <a:rPr lang="en-US" dirty="0" smtClean="0"/>
              <a:t>This is a statement about an expected relationship between two or more variables that permits empirical testing</a:t>
            </a:r>
            <a:endParaRPr lang="en-US" b="1" dirty="0" smtClean="0"/>
          </a:p>
          <a:p>
            <a:pPr eaLnBrk="1" fontAlgn="auto" hangingPunct="1">
              <a:spcAft>
                <a:spcPts val="0"/>
              </a:spcAft>
              <a:defRPr/>
            </a:pPr>
            <a:r>
              <a:rPr lang="en-US" dirty="0" smtClean="0"/>
              <a:t>It is the researcher’s prediction or explanation of the relationships between two variables. E.g.</a:t>
            </a:r>
          </a:p>
          <a:p>
            <a:pPr eaLnBrk="1" fontAlgn="auto" hangingPunct="1">
              <a:spcAft>
                <a:spcPts val="0"/>
              </a:spcAft>
              <a:buFont typeface="Arial" charset="0"/>
              <a:buNone/>
              <a:defRPr/>
            </a:pPr>
            <a:r>
              <a:rPr lang="en-US" dirty="0" smtClean="0"/>
              <a:t>	-</a:t>
            </a:r>
            <a:r>
              <a:rPr lang="en-US" sz="2800" dirty="0" smtClean="0"/>
              <a:t>Persons with Type II diabetes mellitus who have greater knowledge of their diseases will have a higher rate of adherence to treatment regimen than those with less knowledge</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0" y="228600"/>
            <a:ext cx="9144000" cy="12954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0000CC"/>
                </a:solidFill>
              </a:rPr>
              <a:t>Difference between Specific objectives, Broad objectives and hypothesis</a:t>
            </a:r>
          </a:p>
        </p:txBody>
      </p:sp>
      <p:sp>
        <p:nvSpPr>
          <p:cNvPr id="53251" name="Content Placeholder 2"/>
          <p:cNvSpPr>
            <a:spLocks noGrp="1"/>
          </p:cNvSpPr>
          <p:nvPr>
            <p:ph idx="1"/>
          </p:nvPr>
        </p:nvSpPr>
        <p:spPr>
          <a:xfrm>
            <a:off x="0" y="1752600"/>
            <a:ext cx="9144000" cy="5105400"/>
          </a:xfrm>
        </p:spPr>
        <p:txBody>
          <a:bodyPr/>
          <a:lstStyle/>
          <a:p>
            <a:pPr eaLnBrk="1" hangingPunct="1"/>
            <a:r>
              <a:rPr lang="en-US" sz="2800" dirty="0" smtClean="0"/>
              <a:t>While broad objectives identify the </a:t>
            </a:r>
            <a:r>
              <a:rPr lang="en-US" sz="2800" b="1" dirty="0" smtClean="0"/>
              <a:t>anticipated contributions </a:t>
            </a:r>
            <a:r>
              <a:rPr lang="en-US" sz="2800" dirty="0" smtClean="0"/>
              <a:t>arising from a study, </a:t>
            </a:r>
          </a:p>
          <a:p>
            <a:pPr eaLnBrk="1" hangingPunct="1"/>
            <a:r>
              <a:rPr lang="en-US" sz="2800" dirty="0" smtClean="0"/>
              <a:t>and specific objectives </a:t>
            </a:r>
            <a:r>
              <a:rPr lang="en-US" sz="2800" b="1" dirty="0" smtClean="0"/>
              <a:t>specify what will be done or measured </a:t>
            </a:r>
            <a:r>
              <a:rPr lang="en-US" sz="2800" dirty="0" smtClean="0"/>
              <a:t>in the study, </a:t>
            </a:r>
          </a:p>
          <a:p>
            <a:pPr eaLnBrk="1" hangingPunct="1"/>
            <a:r>
              <a:rPr lang="en-US" sz="2800" dirty="0" smtClean="0"/>
              <a:t>hypotheses specify the </a:t>
            </a:r>
            <a:r>
              <a:rPr lang="en-US" sz="2800" b="1" dirty="0" smtClean="0"/>
              <a:t>expected relationship </a:t>
            </a:r>
            <a:r>
              <a:rPr lang="en-US" sz="2800" dirty="0" smtClean="0"/>
              <a:t>among the variables </a:t>
            </a:r>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0" y="0"/>
            <a:ext cx="9144000" cy="1066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t>Where are hypothesis required?</a:t>
            </a:r>
          </a:p>
        </p:txBody>
      </p:sp>
      <p:sp>
        <p:nvSpPr>
          <p:cNvPr id="54275" name="Content Placeholder 2"/>
          <p:cNvSpPr>
            <a:spLocks noGrp="1"/>
          </p:cNvSpPr>
          <p:nvPr>
            <p:ph idx="1"/>
          </p:nvPr>
        </p:nvSpPr>
        <p:spPr>
          <a:xfrm>
            <a:off x="457200" y="990600"/>
            <a:ext cx="8229600" cy="5135563"/>
          </a:xfrm>
        </p:spPr>
        <p:txBody>
          <a:bodyPr/>
          <a:lstStyle/>
          <a:p>
            <a:pPr eaLnBrk="1" hangingPunct="1"/>
            <a:r>
              <a:rPr lang="en-US" dirty="0" smtClean="0"/>
              <a:t>They are most appropriate for field intervention or evaluative studies. </a:t>
            </a:r>
          </a:p>
          <a:p>
            <a:pPr eaLnBrk="1" hangingPunct="1"/>
            <a:r>
              <a:rPr lang="en-US" dirty="0" smtClean="0"/>
              <a:t>Diagnostic or exploratory studies </a:t>
            </a:r>
            <a:r>
              <a:rPr lang="en-US" b="1" dirty="0" smtClean="0"/>
              <a:t>do not normally require hypotheses because they generally do not test relationships between variables.</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0" y="0"/>
            <a:ext cx="8991600"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t>WHY HYPOTHESES ARE IMPORTANT?</a:t>
            </a:r>
          </a:p>
        </p:txBody>
      </p:sp>
      <p:sp>
        <p:nvSpPr>
          <p:cNvPr id="55299" name="Content Placeholder 2"/>
          <p:cNvSpPr>
            <a:spLocks noGrp="1"/>
          </p:cNvSpPr>
          <p:nvPr>
            <p:ph idx="1"/>
          </p:nvPr>
        </p:nvSpPr>
        <p:spPr>
          <a:xfrm>
            <a:off x="0" y="990600"/>
            <a:ext cx="8915400" cy="5562600"/>
          </a:xfrm>
        </p:spPr>
        <p:txBody>
          <a:bodyPr/>
          <a:lstStyle/>
          <a:p>
            <a:pPr eaLnBrk="1" hangingPunct="1"/>
            <a:r>
              <a:rPr lang="en-US" dirty="0" smtClean="0"/>
              <a:t>Study hypotheses serve to direct and guide the research. </a:t>
            </a:r>
          </a:p>
          <a:p>
            <a:pPr eaLnBrk="1" hangingPunct="1"/>
            <a:r>
              <a:rPr lang="en-US" dirty="0" smtClean="0"/>
              <a:t>They indicate the major independent and dependent variables of interest. </a:t>
            </a:r>
          </a:p>
          <a:p>
            <a:pPr eaLnBrk="1" hangingPunct="1"/>
            <a:r>
              <a:rPr lang="en-US" dirty="0" smtClean="0"/>
              <a:t>They suggest the type of data that must be collected and the type of analysis that must be conducted in order to measure the relationship among the variables</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Organization &amp; control so that the data will enable valid decisions to be made about the research problem at hand. Then followed by data analysis, conclusions &amp; recommendations.</a:t>
            </a:r>
          </a:p>
          <a:p>
            <a:r>
              <a:rPr lang="en-US" dirty="0" smtClean="0"/>
              <a:t>B) It is objective: attempts to find an objective.</a:t>
            </a:r>
          </a:p>
          <a:p>
            <a:r>
              <a:rPr lang="en-US" dirty="0" smtClean="0"/>
              <a:t>Unbiased solution to the problem. Involves gathering data &amp; trying to find solution.</a:t>
            </a:r>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457200"/>
          </a:xfrm>
        </p:spPr>
        <p:txBody>
          <a:bodyPr rtlCol="0">
            <a:normAutofit fontScale="90000"/>
          </a:bodyPr>
          <a:lstStyle/>
          <a:p>
            <a:pPr eaLnBrk="1" fontAlgn="auto" hangingPunct="1">
              <a:spcAft>
                <a:spcPts val="0"/>
              </a:spcAft>
              <a:defRPr/>
            </a:pPr>
            <a:r>
              <a:rPr lang="en-US" b="1" u="sng" dirty="0" smtClean="0"/>
              <a:t>TYPES OF HYPOTHESES</a:t>
            </a:r>
          </a:p>
        </p:txBody>
      </p:sp>
      <p:sp>
        <p:nvSpPr>
          <p:cNvPr id="3" name="Content Placeholder 2"/>
          <p:cNvSpPr>
            <a:spLocks noGrp="1"/>
          </p:cNvSpPr>
          <p:nvPr>
            <p:ph idx="1"/>
          </p:nvPr>
        </p:nvSpPr>
        <p:spPr>
          <a:xfrm>
            <a:off x="152400" y="457200"/>
            <a:ext cx="8839200" cy="6248400"/>
          </a:xfrm>
        </p:spPr>
        <p:txBody>
          <a:bodyPr rtlCol="0">
            <a:normAutofit lnSpcReduction="10000"/>
          </a:bodyPr>
          <a:lstStyle/>
          <a:p>
            <a:pPr marL="514350" indent="-514350" eaLnBrk="1" fontAlgn="auto" hangingPunct="1">
              <a:spcAft>
                <a:spcPts val="0"/>
              </a:spcAft>
              <a:buFont typeface="+mj-lt"/>
              <a:buAutoNum type="arabicPeriod"/>
              <a:defRPr/>
            </a:pPr>
            <a:r>
              <a:rPr lang="en-US" b="1" dirty="0" smtClean="0"/>
              <a:t>Directional Hypothesis: </a:t>
            </a:r>
            <a:r>
              <a:rPr lang="en-US" dirty="0" smtClean="0"/>
              <a:t>it predicts an outcome in a specific direction. Example;</a:t>
            </a:r>
            <a:br>
              <a:rPr lang="en-US" dirty="0" smtClean="0"/>
            </a:br>
            <a:r>
              <a:rPr lang="en-US" sz="2800" i="1" dirty="0" smtClean="0"/>
              <a:t>Persons with Type II diabetes mellitus and have greater knowledge of their diseases will have a higher rate of adherence to treatment regimen than those with less knowledge.</a:t>
            </a:r>
          </a:p>
          <a:p>
            <a:pPr marL="514350" indent="-514350" eaLnBrk="1" fontAlgn="auto" hangingPunct="1">
              <a:spcAft>
                <a:spcPts val="0"/>
              </a:spcAft>
              <a:buFont typeface="+mj-lt"/>
              <a:buAutoNum type="arabicPeriod"/>
              <a:defRPr/>
            </a:pPr>
            <a:r>
              <a:rPr lang="en-US" b="1" dirty="0" smtClean="0"/>
              <a:t>Non Directional Hypothesis: </a:t>
            </a:r>
            <a:r>
              <a:rPr lang="en-US" dirty="0" smtClean="0"/>
              <a:t>it indicates there is a difference or correlation but does not specify which. For example: </a:t>
            </a:r>
          </a:p>
          <a:p>
            <a:pPr marL="514350" indent="-514350" eaLnBrk="1" fontAlgn="auto" hangingPunct="1">
              <a:spcAft>
                <a:spcPts val="0"/>
              </a:spcAft>
              <a:buFont typeface="Arial" charset="0"/>
              <a:buNone/>
              <a:defRPr/>
            </a:pPr>
            <a:r>
              <a:rPr lang="en-US" dirty="0" smtClean="0"/>
              <a:t>	</a:t>
            </a:r>
            <a:r>
              <a:rPr lang="en-US" sz="2800" i="1" dirty="0" smtClean="0"/>
              <a:t>Persons with Type II diabetes mellitus who follow a structured programme on their condition have a higher rate of adherence to treatment.</a:t>
            </a:r>
          </a:p>
          <a:p>
            <a:pPr eaLnBrk="1" fontAlgn="auto" hangingPunct="1">
              <a:spcAft>
                <a:spcPts val="0"/>
              </a:spcAft>
              <a:buFont typeface="Arial" pitchFamily="34" charset="0"/>
              <a:buChar char="•"/>
              <a:defRPr/>
            </a:pPr>
            <a:r>
              <a:rPr lang="en-US" sz="2800" dirty="0" smtClean="0"/>
              <a:t>This does not indicate a directional relationship</a:t>
            </a:r>
            <a:r>
              <a:rPr lang="en-US" dirty="0" smtClean="0"/>
              <a:t>.</a:t>
            </a:r>
          </a:p>
          <a:p>
            <a:pPr eaLnBrk="1" fontAlgn="auto" hangingPunct="1">
              <a:spcAft>
                <a:spcPts val="0"/>
              </a:spcAft>
              <a:buFont typeface="Arial" pitchFamily="34" charset="0"/>
              <a:buChar char="•"/>
              <a:defRPr/>
            </a:pP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Content Placeholder 2"/>
          <p:cNvSpPr>
            <a:spLocks noGrp="1"/>
          </p:cNvSpPr>
          <p:nvPr>
            <p:ph idx="1"/>
          </p:nvPr>
        </p:nvSpPr>
        <p:spPr>
          <a:xfrm>
            <a:off x="152400" y="381000"/>
            <a:ext cx="8839200" cy="6324600"/>
          </a:xfrm>
        </p:spPr>
        <p:txBody>
          <a:bodyPr/>
          <a:lstStyle/>
          <a:p>
            <a:pPr eaLnBrk="1" hangingPunct="1"/>
            <a:r>
              <a:rPr lang="en-US" b="1" dirty="0" smtClean="0"/>
              <a:t>Null Hypothesis and Alternative Hypothesis</a:t>
            </a:r>
            <a:br>
              <a:rPr lang="en-US" b="1" dirty="0" smtClean="0"/>
            </a:br>
            <a:r>
              <a:rPr lang="en-US" dirty="0" smtClean="0"/>
              <a:t>1) Null hypothesis (denoted as H</a:t>
            </a:r>
            <a:r>
              <a:rPr lang="en-US" baseline="-25000" dirty="0" smtClean="0"/>
              <a:t>0</a:t>
            </a:r>
            <a:r>
              <a:rPr lang="en-US" dirty="0" smtClean="0"/>
              <a:t>): The null (statistical) hypothesis is used for statistical testing and interpretation. It states no difference exists between groups or no correlations between variables. Example;</a:t>
            </a:r>
          </a:p>
          <a:p>
            <a:pPr eaLnBrk="1" hangingPunct="1">
              <a:buFont typeface="Arial" charset="0"/>
              <a:buNone/>
            </a:pPr>
            <a:r>
              <a:rPr lang="en-US" dirty="0" smtClean="0"/>
              <a:t>	</a:t>
            </a:r>
            <a:r>
              <a:rPr lang="en-US" sz="2800" i="1" dirty="0" smtClean="0"/>
              <a:t>There is no difference in performance of national examinations between standard eight pupils from rural primary schools and standard eight students from urban primary school in Kenya</a:t>
            </a:r>
            <a:r>
              <a:rPr lang="en-US" dirty="0" smtClean="0"/>
              <a:t>.</a:t>
            </a:r>
          </a:p>
          <a:p>
            <a:pPr eaLnBrk="1" hangingPunct="1">
              <a:buFont typeface="Arial" charset="0"/>
              <a:buNone/>
            </a:pPr>
            <a:r>
              <a:rPr lang="en-US" dirty="0" smtClean="0"/>
              <a:t>	2) Alternative hypothesis (denoted as H</a:t>
            </a:r>
            <a:r>
              <a:rPr lang="en-US" baseline="-25000" dirty="0" smtClean="0"/>
              <a:t>1</a:t>
            </a:r>
            <a:r>
              <a:rPr lang="en-US" dirty="0" smtClean="0"/>
              <a:t>): It states that there is a difference or correlation.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0" y="0"/>
            <a:ext cx="9144000"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solidFill>
                  <a:srgbClr val="0000CC"/>
                </a:solidFill>
              </a:rPr>
              <a:t>Considerations in Writing the Hypothesis </a:t>
            </a:r>
            <a:endParaRPr lang="en-US" dirty="0" smtClean="0">
              <a:solidFill>
                <a:srgbClr val="0000CC"/>
              </a:solidFill>
            </a:endParaRPr>
          </a:p>
        </p:txBody>
      </p:sp>
      <p:sp>
        <p:nvSpPr>
          <p:cNvPr id="58371" name="Content Placeholder 2"/>
          <p:cNvSpPr>
            <a:spLocks noGrp="1"/>
          </p:cNvSpPr>
          <p:nvPr>
            <p:ph idx="1"/>
          </p:nvPr>
        </p:nvSpPr>
        <p:spPr>
          <a:xfrm>
            <a:off x="0" y="1066800"/>
            <a:ext cx="9144000" cy="5791200"/>
          </a:xfrm>
        </p:spPr>
        <p:txBody>
          <a:bodyPr/>
          <a:lstStyle/>
          <a:p>
            <a:pPr eaLnBrk="1" hangingPunct="1"/>
            <a:r>
              <a:rPr lang="en-US" dirty="0" smtClean="0"/>
              <a:t>In writing study hypotheses, always think in terms of the expected relationship between variables </a:t>
            </a:r>
          </a:p>
          <a:p>
            <a:pPr eaLnBrk="1" hangingPunct="1">
              <a:buFont typeface="Arial" charset="0"/>
              <a:buNone/>
            </a:pPr>
            <a:r>
              <a:rPr lang="en-US" b="1" u="sng" dirty="0" smtClean="0"/>
              <a:t>HOW TO WRITE A HYPOTHESIS</a:t>
            </a:r>
          </a:p>
          <a:p>
            <a:pPr eaLnBrk="1" hangingPunct="1"/>
            <a:r>
              <a:rPr lang="en-US" dirty="0" smtClean="0"/>
              <a:t>Think first about the central problem your study will address (the dependent variable).</a:t>
            </a:r>
          </a:p>
          <a:p>
            <a:pPr eaLnBrk="1" hangingPunct="1"/>
            <a:r>
              <a:rPr lang="en-US" dirty="0" smtClean="0"/>
              <a:t>Next, consider what factor or factors (the independent variables) might cause, determine, or influence the dependent variable</a:t>
            </a:r>
          </a:p>
          <a:p>
            <a:pPr eaLnBrk="1" hangingPunct="1"/>
            <a:r>
              <a:rPr lang="en-US" dirty="0" smtClean="0"/>
              <a:t> Finally, ask yourself if the relationship between the independent and dependent variables is direct or indirect through a set of intervening variables.</a:t>
            </a:r>
          </a:p>
          <a:p>
            <a:pPr eaLnBrk="1" hangingPunct="1"/>
            <a:endParaRPr lang="en-US" dirty="0" smtClean="0"/>
          </a:p>
          <a:p>
            <a:pPr eaLnBrk="1" hangingPunct="1">
              <a:buFont typeface="Arial" charset="0"/>
              <a:buNone/>
            </a:pPr>
            <a:endParaRPr lang="en-US" b="1" u="sng" dirty="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477000"/>
          </a:xfrm>
        </p:spPr>
        <p:txBody>
          <a:bodyPr rtlCol="0">
            <a:normAutofit fontScale="85000" lnSpcReduction="10000"/>
          </a:bodyPr>
          <a:lstStyle/>
          <a:p>
            <a:pPr eaLnBrk="1" fontAlgn="auto" hangingPunct="1">
              <a:spcAft>
                <a:spcPts val="0"/>
              </a:spcAft>
              <a:buFont typeface="Arial" charset="0"/>
              <a:buNone/>
              <a:defRPr/>
            </a:pPr>
            <a:r>
              <a:rPr lang="en-US" b="1" u="sng" dirty="0" smtClean="0"/>
              <a:t>VARIABLES</a:t>
            </a:r>
          </a:p>
          <a:p>
            <a:pPr eaLnBrk="1" fontAlgn="auto" hangingPunct="1">
              <a:spcAft>
                <a:spcPts val="0"/>
              </a:spcAft>
              <a:buFont typeface="Arial" charset="0"/>
              <a:buNone/>
              <a:defRPr/>
            </a:pPr>
            <a:r>
              <a:rPr lang="en-US" b="1" dirty="0" smtClean="0"/>
              <a:t>Def: </a:t>
            </a:r>
            <a:r>
              <a:rPr lang="en-US" dirty="0" smtClean="0"/>
              <a:t>Variables are defined as quality, properties or characteristics of persons, things or situation that change or vary/ assume different values. For example: sex (male and female) age (20–25, 26–30 years) academic success, stress and pain.</a:t>
            </a:r>
          </a:p>
          <a:p>
            <a:pPr eaLnBrk="1" fontAlgn="auto" hangingPunct="1">
              <a:spcAft>
                <a:spcPts val="0"/>
              </a:spcAft>
              <a:buFont typeface="Arial" charset="0"/>
              <a:buNone/>
              <a:defRPr/>
            </a:pPr>
            <a:r>
              <a:rPr lang="en-US" b="1" i="1" u="sng" dirty="0" smtClean="0"/>
              <a:t>Types of variables</a:t>
            </a:r>
          </a:p>
          <a:p>
            <a:pPr marL="514350" indent="-514350" eaLnBrk="1" fontAlgn="auto" hangingPunct="1">
              <a:spcAft>
                <a:spcPts val="0"/>
              </a:spcAft>
              <a:buFont typeface="+mj-lt"/>
              <a:buAutoNum type="arabicParenR"/>
              <a:defRPr/>
            </a:pPr>
            <a:r>
              <a:rPr lang="en-US" b="1" dirty="0" smtClean="0"/>
              <a:t>Independent Variable(treatment/experimental) I</a:t>
            </a:r>
            <a:r>
              <a:rPr lang="en-US" dirty="0" smtClean="0"/>
              <a:t>t’s a variable that influences other variables. </a:t>
            </a:r>
          </a:p>
          <a:p>
            <a:pPr marL="514350" indent="-514350" eaLnBrk="1" fontAlgn="auto" hangingPunct="1">
              <a:spcAft>
                <a:spcPts val="0"/>
              </a:spcAft>
              <a:buFont typeface="Arial" charset="0"/>
              <a:buNone/>
              <a:defRPr/>
            </a:pPr>
            <a:r>
              <a:rPr lang="en-US" dirty="0" smtClean="0"/>
              <a:t>	It is perceived as contributing to or enabling a particular outcome. </a:t>
            </a:r>
          </a:p>
          <a:p>
            <a:pPr marL="514350" indent="-514350" eaLnBrk="1" fontAlgn="auto" hangingPunct="1">
              <a:spcAft>
                <a:spcPts val="0"/>
              </a:spcAft>
              <a:defRPr/>
            </a:pPr>
            <a:r>
              <a:rPr lang="en-US" dirty="0" smtClean="0"/>
              <a:t>Independent variables usually describe what the researcher </a:t>
            </a:r>
            <a:r>
              <a:rPr lang="en-US" b="1" dirty="0" smtClean="0"/>
              <a:t>wishes to measure </a:t>
            </a:r>
            <a:r>
              <a:rPr lang="en-US" dirty="0" smtClean="0"/>
              <a:t>in order to determine its effect on an observed phenomenon (the dependent variable)</a:t>
            </a:r>
          </a:p>
          <a:p>
            <a:pPr marL="514350" indent="-514350" eaLnBrk="1" fontAlgn="auto" hangingPunct="1">
              <a:spcAft>
                <a:spcPts val="0"/>
              </a:spcAft>
              <a:buFont typeface="Arial" charset="0"/>
              <a:buNone/>
              <a:defRPr/>
            </a:pPr>
            <a:r>
              <a:rPr lang="en-US" dirty="0" smtClean="0"/>
              <a:t>	</a:t>
            </a:r>
          </a:p>
          <a:p>
            <a:pPr eaLnBrk="1" fontAlgn="auto" hangingPunct="1">
              <a:spcAft>
                <a:spcPts val="0"/>
              </a:spcAft>
              <a:buFont typeface="Arial" charset="0"/>
              <a:buNone/>
              <a:defRPr/>
            </a:pPr>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152400" y="152400"/>
            <a:ext cx="8839200" cy="6477000"/>
          </a:xfrm>
        </p:spPr>
        <p:txBody>
          <a:bodyPr rtlCol="0">
            <a:normAutofit fontScale="92500"/>
          </a:bodyPr>
          <a:lstStyle/>
          <a:p>
            <a:pPr lvl="1" eaLnBrk="1" fontAlgn="auto" hangingPunct="1">
              <a:spcAft>
                <a:spcPts val="0"/>
              </a:spcAft>
              <a:buFont typeface="Arial" pitchFamily="34" charset="0"/>
              <a:buChar char="–"/>
              <a:defRPr/>
            </a:pPr>
            <a:r>
              <a:rPr lang="en-US" sz="3200" dirty="0" smtClean="0"/>
              <a:t>It is the </a:t>
            </a:r>
            <a:r>
              <a:rPr lang="en-US" sz="3200" b="1" dirty="0" smtClean="0"/>
              <a:t>intervention</a:t>
            </a:r>
            <a:r>
              <a:rPr lang="en-US" sz="3200" dirty="0" smtClean="0"/>
              <a:t> or treatment that the researcher performs to see the resulting change in the dependant variable. It is also referred to as the input.</a:t>
            </a:r>
          </a:p>
          <a:p>
            <a:pPr eaLnBrk="1" fontAlgn="auto" hangingPunct="1">
              <a:spcAft>
                <a:spcPts val="0"/>
              </a:spcAft>
              <a:buFont typeface="Arial" charset="0"/>
              <a:buNone/>
              <a:defRPr/>
            </a:pPr>
            <a:r>
              <a:rPr lang="en-US" b="1" dirty="0" smtClean="0"/>
              <a:t>2) Dependent Variable:</a:t>
            </a:r>
            <a:r>
              <a:rPr lang="en-US" dirty="0" smtClean="0"/>
              <a:t> This is the </a:t>
            </a:r>
            <a:r>
              <a:rPr lang="en-US" b="1" dirty="0" smtClean="0"/>
              <a:t>outcome</a:t>
            </a:r>
            <a:r>
              <a:rPr lang="en-US" dirty="0" smtClean="0"/>
              <a:t> variable. It reflects the effects (outcome) or response to the independent variable. </a:t>
            </a:r>
          </a:p>
          <a:p>
            <a:pPr eaLnBrk="1" fontAlgn="auto" hangingPunct="1">
              <a:spcAft>
                <a:spcPts val="0"/>
              </a:spcAft>
              <a:buFont typeface="Arial" charset="0"/>
              <a:buNone/>
              <a:defRPr/>
            </a:pPr>
            <a:r>
              <a:rPr lang="en-US" dirty="0" smtClean="0"/>
              <a:t>	It is the variable that appears, disappears, diminishes or increases.</a:t>
            </a:r>
          </a:p>
          <a:p>
            <a:pPr eaLnBrk="1" fontAlgn="auto" hangingPunct="1">
              <a:spcAft>
                <a:spcPts val="0"/>
              </a:spcAft>
              <a:buFont typeface="Arial" charset="0"/>
              <a:buNone/>
              <a:defRPr/>
            </a:pPr>
            <a:r>
              <a:rPr lang="en-US" dirty="0" smtClean="0"/>
              <a:t>	it describes the </a:t>
            </a:r>
            <a:r>
              <a:rPr lang="en-US" b="1" dirty="0" smtClean="0"/>
              <a:t>problem under study </a:t>
            </a:r>
          </a:p>
          <a:p>
            <a:pPr eaLnBrk="1" fontAlgn="auto" hangingPunct="1">
              <a:spcAft>
                <a:spcPts val="0"/>
              </a:spcAft>
              <a:buFont typeface="Arial" charset="0"/>
              <a:buNone/>
              <a:defRPr/>
            </a:pPr>
            <a:r>
              <a:rPr lang="en-US" b="1" dirty="0" smtClean="0"/>
              <a:t>For example</a:t>
            </a:r>
            <a:r>
              <a:rPr lang="en-US" dirty="0" smtClean="0"/>
              <a:t>, to determine the effects of salt intake on </a:t>
            </a:r>
            <a:r>
              <a:rPr lang="en-US" b="1" dirty="0" smtClean="0"/>
              <a:t>hypertension</a:t>
            </a:r>
            <a:r>
              <a:rPr lang="en-US" dirty="0" smtClean="0"/>
              <a:t>, the </a:t>
            </a:r>
            <a:r>
              <a:rPr lang="en-US" u="sng" dirty="0" smtClean="0"/>
              <a:t>blood pressure is the dependant variable</a:t>
            </a:r>
            <a:r>
              <a:rPr lang="en-US" dirty="0" smtClean="0"/>
              <a:t> and </a:t>
            </a:r>
            <a:r>
              <a:rPr lang="en-US" u="sng" dirty="0" smtClean="0"/>
              <a:t>salt intake is the independent variable.</a:t>
            </a:r>
          </a:p>
          <a:p>
            <a:pPr eaLnBrk="1" fontAlgn="auto" hangingPunct="1">
              <a:spcAft>
                <a:spcPts val="0"/>
              </a:spcAft>
              <a:buFont typeface="Arial" pitchFamily="34" charset="0"/>
              <a:buChar char="•"/>
              <a:defRPr/>
            </a:pPr>
            <a:endParaRPr lang="en-US" dirty="0"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152400" y="304800"/>
            <a:ext cx="8839200" cy="6553200"/>
          </a:xfrm>
        </p:spPr>
        <p:txBody>
          <a:bodyPr rtlCol="0">
            <a:normAutofit lnSpcReduction="10000"/>
          </a:bodyPr>
          <a:lstStyle/>
          <a:p>
            <a:pPr eaLnBrk="1" fontAlgn="auto" hangingPunct="1">
              <a:spcAft>
                <a:spcPts val="0"/>
              </a:spcAft>
              <a:buFont typeface="Arial" charset="0"/>
              <a:buNone/>
              <a:defRPr/>
            </a:pPr>
            <a:r>
              <a:rPr lang="en-US" b="1" dirty="0" smtClean="0"/>
              <a:t>3) Extraneous Variables:</a:t>
            </a:r>
            <a:r>
              <a:rPr lang="en-US" dirty="0" smtClean="0"/>
              <a:t> These are uncontrolled variables that influence the findings of the research study.</a:t>
            </a:r>
          </a:p>
          <a:p>
            <a:pPr eaLnBrk="1" fontAlgn="auto" hangingPunct="1">
              <a:spcAft>
                <a:spcPts val="0"/>
              </a:spcAft>
              <a:buFont typeface="Arial" charset="0"/>
              <a:buNone/>
              <a:defRPr/>
            </a:pPr>
            <a:r>
              <a:rPr lang="en-US" dirty="0" smtClean="0"/>
              <a:t>	They influence both the dependent and independent variables. These are called threats to internal and external validity of the study and may bias the selection, the time factor, and the instrument used.</a:t>
            </a:r>
          </a:p>
          <a:p>
            <a:pPr eaLnBrk="1" fontAlgn="auto" hangingPunct="1">
              <a:spcAft>
                <a:spcPts val="0"/>
              </a:spcAft>
              <a:buFont typeface="Arial" charset="0"/>
              <a:buNone/>
              <a:defRPr/>
            </a:pPr>
            <a:r>
              <a:rPr lang="en-US" b="1" dirty="0" smtClean="0"/>
              <a:t>4) Demographic Variables</a:t>
            </a:r>
            <a:r>
              <a:rPr lang="en-US" dirty="0" smtClean="0"/>
              <a:t> :These are demographic attributes. They are variables that cannot be manipulated or influenced by the researcher, for example, age, sex religious beliefs or educational level</a:t>
            </a:r>
          </a:p>
          <a:p>
            <a:pPr eaLnBrk="1" fontAlgn="auto" hangingPunct="1">
              <a:spcAft>
                <a:spcPts val="0"/>
              </a:spcAft>
              <a:buFont typeface="Arial" charset="0"/>
              <a:buNone/>
              <a:defRPr/>
            </a:pPr>
            <a:endParaRPr lang="en-US" dirty="0" smtClean="0"/>
          </a:p>
          <a:p>
            <a:pPr eaLnBrk="1" fontAlgn="auto" hangingPunct="1">
              <a:spcAft>
                <a:spcPts val="0"/>
              </a:spcAft>
              <a:buFont typeface="Arial" pitchFamily="34" charset="0"/>
              <a:buChar char="•"/>
              <a:defRPr/>
            </a:pPr>
            <a:endParaRPr lang="en-US" dirty="0" smtClean="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a:xfrm>
            <a:off x="0" y="304800"/>
            <a:ext cx="9144000" cy="6400800"/>
          </a:xfrm>
        </p:spPr>
        <p:txBody>
          <a:bodyPr/>
          <a:lstStyle/>
          <a:p>
            <a:pPr eaLnBrk="1" hangingPunct="1">
              <a:buFont typeface="Arial" charset="0"/>
              <a:buNone/>
            </a:pPr>
            <a:r>
              <a:rPr lang="en-US" b="1" dirty="0" smtClean="0"/>
              <a:t>5) Control variables</a:t>
            </a:r>
            <a:r>
              <a:rPr lang="en-US" dirty="0" smtClean="0"/>
              <a:t>: If a researcher suspects that a certain variable is likely to influence the research results, he or she should control for that variable (the extraneous) in </a:t>
            </a:r>
            <a:r>
              <a:rPr lang="en-US" smtClean="0"/>
              <a:t>the study.</a:t>
            </a:r>
            <a:endParaRPr lang="en-US" dirty="0" smtClean="0"/>
          </a:p>
          <a:p>
            <a:pPr eaLnBrk="1" hangingPunct="1">
              <a:buFont typeface="Arial" charset="0"/>
              <a:buNone/>
            </a:pPr>
            <a:r>
              <a:rPr lang="en-US" dirty="0" smtClean="0"/>
              <a:t>The introduction of a control variable in research study increases the validity of the data and therefore it leads to more convincing generalizations.</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0" y="304800"/>
            <a:ext cx="8991600" cy="6400800"/>
          </a:xfrm>
        </p:spPr>
        <p:txBody>
          <a:bodyPr rtlCol="0">
            <a:normAutofit/>
          </a:bodyPr>
          <a:lstStyle/>
          <a:p>
            <a:pPr eaLnBrk="1" fontAlgn="auto" hangingPunct="1">
              <a:spcAft>
                <a:spcPts val="0"/>
              </a:spcAft>
              <a:buFont typeface="Arial" charset="0"/>
              <a:buNone/>
              <a:defRPr/>
            </a:pPr>
            <a:endParaRPr lang="en-US" dirty="0" smtClean="0"/>
          </a:p>
          <a:p>
            <a:pPr eaLnBrk="1" fontAlgn="auto" hangingPunct="1">
              <a:spcAft>
                <a:spcPts val="0"/>
              </a:spcAft>
              <a:buFont typeface="Arial" charset="0"/>
              <a:buNone/>
              <a:defRPr/>
            </a:pPr>
            <a:r>
              <a:rPr lang="en-US" b="1" dirty="0" smtClean="0"/>
              <a:t>6) Intervening variable: </a:t>
            </a:r>
            <a:r>
              <a:rPr lang="en-US" dirty="0" smtClean="0"/>
              <a:t>The logical status of an intervening variable is that it is recognized as being caused by the independent variable and as being a determinant of the dependent variable. i.e.</a:t>
            </a:r>
          </a:p>
          <a:p>
            <a:pPr eaLnBrk="1" fontAlgn="auto" hangingPunct="1">
              <a:spcAft>
                <a:spcPts val="0"/>
              </a:spcAft>
              <a:buFont typeface="Arial" charset="0"/>
              <a:buNone/>
              <a:defRPr/>
            </a:pPr>
            <a:r>
              <a:rPr lang="en-US" dirty="0" smtClean="0"/>
              <a:t>Independent              intervening                 dependent</a:t>
            </a:r>
          </a:p>
          <a:p>
            <a:pPr eaLnBrk="1" fontAlgn="auto" hangingPunct="1">
              <a:spcAft>
                <a:spcPts val="0"/>
              </a:spcAft>
              <a:buFont typeface="Arial" charset="0"/>
              <a:buNone/>
              <a:defRPr/>
            </a:pPr>
            <a:r>
              <a:rPr lang="en-US" dirty="0" smtClean="0"/>
              <a:t>	variable			variable			variable </a:t>
            </a:r>
          </a:p>
          <a:p>
            <a:pPr eaLnBrk="1" fontAlgn="auto" hangingPunct="1">
              <a:spcAft>
                <a:spcPts val="0"/>
              </a:spcAft>
              <a:buFont typeface="Arial" pitchFamily="34" charset="0"/>
              <a:buChar char="•"/>
              <a:defRPr/>
            </a:pPr>
            <a:r>
              <a:rPr lang="en-US" dirty="0" smtClean="0"/>
              <a:t>An intervening variable comes in between the independent and the dependent variables. </a:t>
            </a:r>
          </a:p>
          <a:p>
            <a:pPr eaLnBrk="1" fontAlgn="auto" hangingPunct="1">
              <a:spcAft>
                <a:spcPts val="0"/>
              </a:spcAft>
              <a:buFont typeface="Arial" pitchFamily="34" charset="0"/>
              <a:buChar char="•"/>
              <a:defRPr/>
            </a:pPr>
            <a:endParaRPr lang="en-US" dirty="0" smtClean="0"/>
          </a:p>
        </p:txBody>
      </p:sp>
      <p:cxnSp>
        <p:nvCxnSpPr>
          <p:cNvPr id="5" name="Straight Arrow Connector 4"/>
          <p:cNvCxnSpPr/>
          <p:nvPr/>
        </p:nvCxnSpPr>
        <p:spPr>
          <a:xfrm>
            <a:off x="2209800" y="4876800"/>
            <a:ext cx="1219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334000" y="4876800"/>
            <a:ext cx="1524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p:cNvSpPr>
            <a:spLocks noGrp="1"/>
          </p:cNvSpPr>
          <p:nvPr>
            <p:ph idx="1"/>
          </p:nvPr>
        </p:nvSpPr>
        <p:spPr>
          <a:xfrm>
            <a:off x="0" y="304800"/>
            <a:ext cx="8991600" cy="6400800"/>
          </a:xfrm>
        </p:spPr>
        <p:txBody>
          <a:bodyPr/>
          <a:lstStyle/>
          <a:p>
            <a:pPr eaLnBrk="1" hangingPunct="1"/>
            <a:r>
              <a:rPr lang="en-US" dirty="0" smtClean="0"/>
              <a:t>When intervening variable are used as control variables, one must establish the dominant direction of influence. </a:t>
            </a:r>
          </a:p>
          <a:p>
            <a:pPr eaLnBrk="1" hangingPunct="1"/>
            <a:r>
              <a:rPr lang="en-US" dirty="0" smtClean="0"/>
              <a:t>The independent variable influences the intervening variable and the intervening variable influences the dependent variable.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0" y="0"/>
            <a:ext cx="9144000" cy="1219200"/>
          </a:xfr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en-US" b="1" dirty="0" smtClean="0">
                <a:solidFill>
                  <a:schemeClr val="bg1"/>
                </a:solidFill>
              </a:rPr>
              <a:t>STEP 5: LITERATURE REVIEW</a:t>
            </a:r>
            <a:br>
              <a:rPr lang="en-US" b="1" dirty="0" smtClean="0">
                <a:solidFill>
                  <a:schemeClr val="bg1"/>
                </a:solidFill>
              </a:rPr>
            </a:br>
            <a:endParaRPr lang="en-US" dirty="0" smtClean="0">
              <a:solidFill>
                <a:schemeClr val="bg1"/>
              </a:solidFill>
            </a:endParaRPr>
          </a:p>
        </p:txBody>
      </p:sp>
      <p:sp>
        <p:nvSpPr>
          <p:cNvPr id="65539" name="Content Placeholder 2"/>
          <p:cNvSpPr>
            <a:spLocks noGrp="1"/>
          </p:cNvSpPr>
          <p:nvPr>
            <p:ph idx="1"/>
          </p:nvPr>
        </p:nvSpPr>
        <p:spPr>
          <a:xfrm>
            <a:off x="0" y="1219200"/>
            <a:ext cx="9144000" cy="5486400"/>
          </a:xfrm>
        </p:spPr>
        <p:txBody>
          <a:bodyPr/>
          <a:lstStyle/>
          <a:p>
            <a:pPr eaLnBrk="1" hangingPunct="1">
              <a:buFont typeface="Arial" charset="0"/>
              <a:buNone/>
            </a:pPr>
            <a:r>
              <a:rPr lang="en-US" sz="2800" b="1" u="sng" dirty="0" smtClean="0"/>
              <a:t>Description:</a:t>
            </a:r>
            <a:r>
              <a:rPr lang="en-US" sz="2800" b="1" dirty="0" smtClean="0"/>
              <a:t> </a:t>
            </a:r>
            <a:r>
              <a:rPr lang="en-US" sz="2800" dirty="0" smtClean="0"/>
              <a:t>is a summary of theoretical and empirical sources to generate a picture of what is known and not known about a particular problem.</a:t>
            </a:r>
          </a:p>
          <a:p>
            <a:pPr eaLnBrk="1" hangingPunct="1"/>
            <a:r>
              <a:rPr lang="en-US" sz="2800" dirty="0" smtClean="0"/>
              <a:t>This is a systematic review of existing information (literature) about a specific subject or topic. </a:t>
            </a:r>
          </a:p>
          <a:p>
            <a:pPr eaLnBrk="1" hangingPunct="1"/>
            <a:r>
              <a:rPr lang="en-US" sz="2800" dirty="0" smtClean="0"/>
              <a:t>The information could be published such as journal articles and books or unpublished such as research reports or monographs.</a:t>
            </a:r>
          </a:p>
          <a:p>
            <a:pPr eaLnBrk="1" hangingPunct="1"/>
            <a:endParaRPr lang="en-US" sz="2800" dirty="0" smtClean="0"/>
          </a:p>
          <a:p>
            <a:pPr eaLnBrk="1" hangingPunct="1">
              <a:buFont typeface="Arial" charset="0"/>
              <a:buNone/>
            </a:pPr>
            <a:endParaRPr lang="en-US" sz="2800" b="1" u="sng" dirty="0" smtClean="0"/>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 It’s based on an observable experience. Demands accurate observation &amp; description.</a:t>
            </a:r>
          </a:p>
          <a:p>
            <a:r>
              <a:rPr lang="en-US" dirty="0" smtClean="0"/>
              <a:t>D) employs carefully designed procedures &amp; rigorous analysis.</a:t>
            </a:r>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idx="1"/>
          </p:nvPr>
        </p:nvSpPr>
        <p:spPr>
          <a:xfrm>
            <a:off x="152400" y="381000"/>
            <a:ext cx="8839200" cy="6324600"/>
          </a:xfrm>
        </p:spPr>
        <p:txBody>
          <a:bodyPr/>
          <a:lstStyle/>
          <a:p>
            <a:pPr eaLnBrk="1" hangingPunct="1">
              <a:buFont typeface="Arial" charset="0"/>
              <a:buNone/>
            </a:pPr>
            <a:r>
              <a:rPr lang="en-US" sz="2800" b="1" u="sng" dirty="0" smtClean="0"/>
              <a:t>Literature review entails</a:t>
            </a:r>
            <a:r>
              <a:rPr lang="en-US" sz="2800" u="sng" dirty="0" smtClean="0"/>
              <a:t>; </a:t>
            </a:r>
          </a:p>
          <a:p>
            <a:pPr eaLnBrk="1" hangingPunct="1"/>
            <a:r>
              <a:rPr lang="en-US" sz="2800" dirty="0" smtClean="0"/>
              <a:t>The history of the problem</a:t>
            </a:r>
          </a:p>
          <a:p>
            <a:pPr eaLnBrk="1" hangingPunct="1"/>
            <a:r>
              <a:rPr lang="en-US" sz="2800" dirty="0" smtClean="0"/>
              <a:t>The magnitude &amp; distribution of the problem, including the population being affected</a:t>
            </a:r>
          </a:p>
          <a:p>
            <a:pPr eaLnBrk="1" hangingPunct="1"/>
            <a:r>
              <a:rPr lang="en-US" sz="2800" dirty="0" smtClean="0"/>
              <a:t>The severity of the problem</a:t>
            </a:r>
          </a:p>
          <a:p>
            <a:pPr eaLnBrk="1" hangingPunct="1"/>
            <a:r>
              <a:rPr lang="en-US" sz="2800" dirty="0" smtClean="0"/>
              <a:t> Methodology (ies) used in the previous studies</a:t>
            </a:r>
          </a:p>
          <a:p>
            <a:pPr eaLnBrk="1" hangingPunct="1"/>
            <a:r>
              <a:rPr lang="en-US" sz="2800" dirty="0" smtClean="0"/>
              <a:t>Theoretical and analytical frameworks used</a:t>
            </a:r>
          </a:p>
          <a:p>
            <a:pPr eaLnBrk="1" hangingPunct="1"/>
            <a:r>
              <a:rPr lang="en-US" sz="2800" dirty="0" smtClean="0"/>
              <a:t>Hypotheses and variables used and their measurements</a:t>
            </a:r>
          </a:p>
          <a:p>
            <a:pPr eaLnBrk="1" hangingPunct="1"/>
            <a:r>
              <a:rPr lang="en-US" sz="2800" dirty="0" smtClean="0"/>
              <a:t>Research Designs used</a:t>
            </a:r>
          </a:p>
          <a:p>
            <a:pPr eaLnBrk="1" hangingPunct="1"/>
            <a:r>
              <a:rPr lang="en-US" sz="2800" dirty="0" smtClean="0"/>
              <a:t>Methods of data collection used</a:t>
            </a:r>
          </a:p>
          <a:p>
            <a:pPr eaLnBrk="1" hangingPunct="1"/>
            <a:r>
              <a:rPr lang="en-US" sz="2800" dirty="0" smtClean="0"/>
              <a:t>Sampling procedures and sample sizes used</a:t>
            </a:r>
          </a:p>
          <a:p>
            <a:pPr eaLnBrk="1" hangingPunct="1"/>
            <a:r>
              <a:rPr lang="en-US" sz="2800" dirty="0" smtClean="0"/>
              <a:t>Methods of data analysis used</a:t>
            </a:r>
          </a:p>
          <a:p>
            <a:pPr eaLnBrk="1" hangingPunct="1"/>
            <a:endParaRPr lang="en-US" sz="2800" dirty="0" smtClean="0"/>
          </a:p>
          <a:p>
            <a:pPr eaLnBrk="1" hangingPunct="1"/>
            <a:endParaRPr lang="en-US" sz="2800" dirty="0"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0" y="304800"/>
            <a:ext cx="8686800" cy="5821363"/>
          </a:xfrm>
        </p:spPr>
        <p:txBody>
          <a:bodyPr/>
          <a:lstStyle/>
          <a:p>
            <a:pPr eaLnBrk="1" hangingPunct="1">
              <a:buFont typeface="Arial" charset="0"/>
              <a:buNone/>
            </a:pPr>
            <a:r>
              <a:rPr lang="en-US" b="1" dirty="0" smtClean="0"/>
              <a:t>LITERURE REVIEW ENTAILS CNTD’</a:t>
            </a:r>
          </a:p>
          <a:p>
            <a:pPr eaLnBrk="1" hangingPunct="1"/>
            <a:r>
              <a:rPr lang="en-US" dirty="0" smtClean="0"/>
              <a:t>Main findings of the previous researches or studies</a:t>
            </a:r>
          </a:p>
          <a:p>
            <a:pPr eaLnBrk="1" hangingPunct="1"/>
            <a:r>
              <a:rPr lang="en-US" dirty="0" smtClean="0"/>
              <a:t>Main conclusions and recommendations of previous studies</a:t>
            </a:r>
          </a:p>
          <a:p>
            <a:pPr eaLnBrk="1" hangingPunct="1"/>
            <a:r>
              <a:rPr lang="en-US" dirty="0" smtClean="0"/>
              <a:t>Past efforts to solve the problem</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idx="1"/>
          </p:nvPr>
        </p:nvSpPr>
        <p:spPr>
          <a:xfrm>
            <a:off x="0" y="0"/>
            <a:ext cx="9144000" cy="6858000"/>
          </a:xfrm>
        </p:spPr>
        <p:txBody>
          <a:bodyPr/>
          <a:lstStyle/>
          <a:p>
            <a:pPr eaLnBrk="1" hangingPunct="1">
              <a:buFont typeface="Arial" charset="0"/>
              <a:buNone/>
            </a:pPr>
            <a:r>
              <a:rPr lang="en-US" b="1" u="sng" dirty="0" smtClean="0">
                <a:solidFill>
                  <a:srgbClr val="0000CC"/>
                </a:solidFill>
              </a:rPr>
              <a:t>THE MAIN PURPOSES OF LITERATURE REVIEW ARE TO</a:t>
            </a:r>
            <a:r>
              <a:rPr lang="en-US" dirty="0" smtClean="0">
                <a:solidFill>
                  <a:srgbClr val="0000CC"/>
                </a:solidFill>
              </a:rPr>
              <a:t>: </a:t>
            </a:r>
          </a:p>
          <a:p>
            <a:pPr marL="571500" indent="-514350" eaLnBrk="1" hangingPunct="1">
              <a:buFont typeface="Calibri" pitchFamily="34" charset="0"/>
              <a:buAutoNum type="arabicPeriod"/>
            </a:pPr>
            <a:r>
              <a:rPr lang="en-US" dirty="0" smtClean="0"/>
              <a:t>Determine what has been done already as regards the research problem under investigation.</a:t>
            </a:r>
          </a:p>
          <a:p>
            <a:pPr marL="571500" indent="-514350" eaLnBrk="1" hangingPunct="1">
              <a:buFont typeface="Calibri" pitchFamily="34" charset="0"/>
              <a:buAutoNum type="arabicPeriod"/>
            </a:pPr>
            <a:r>
              <a:rPr lang="en-US" dirty="0" smtClean="0"/>
              <a:t>Identify strategies, procedures and measuring instruments that have been found useful in the investigation of the research problem.</a:t>
            </a:r>
          </a:p>
          <a:p>
            <a:pPr marL="571500" indent="-514350" eaLnBrk="1" hangingPunct="1">
              <a:buFont typeface="Calibri" pitchFamily="34" charset="0"/>
              <a:buAutoNum type="arabicPeriod"/>
            </a:pPr>
            <a:r>
              <a:rPr lang="en-US" dirty="0" smtClean="0"/>
              <a:t>Help make the researcher familiar with previous studies and thus facilitate the interpretation of the study.</a:t>
            </a:r>
          </a:p>
          <a:p>
            <a:pPr marL="571500" indent="-514350" eaLnBrk="1" hangingPunct="1">
              <a:buFont typeface="Calibri" pitchFamily="34" charset="0"/>
              <a:buAutoNum type="arabicPeriod"/>
            </a:pPr>
            <a:r>
              <a:rPr lang="en-US" dirty="0" smtClean="0"/>
              <a:t>Help the researcher to narrow the research topic.</a:t>
            </a:r>
          </a:p>
          <a:p>
            <a:pPr marL="571500" indent="-514350" eaLnBrk="1" hangingPunct="1">
              <a:buFont typeface="Calibri" pitchFamily="34" charset="0"/>
              <a:buAutoNum type="arabicPeriod"/>
            </a:pPr>
            <a:r>
              <a:rPr lang="en-US" dirty="0" smtClean="0"/>
              <a:t>Help determine new approaches and stimulate new ideas</a:t>
            </a:r>
          </a:p>
          <a:p>
            <a:pPr marL="971550" lvl="1" indent="-514350" eaLnBrk="1" hangingPunct="1">
              <a:buFont typeface="Calibri" pitchFamily="34" charset="0"/>
              <a:buAutoNum type="arabicPeriod"/>
            </a:pPr>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rtlCol="0">
            <a:normAutofit/>
          </a:bodyPr>
          <a:lstStyle/>
          <a:p>
            <a:pPr marL="971550" lvl="1" indent="-514350" eaLnBrk="1" fontAlgn="auto" hangingPunct="1">
              <a:spcAft>
                <a:spcPts val="0"/>
              </a:spcAft>
              <a:buFont typeface="Arial" charset="0"/>
              <a:buNone/>
              <a:defRPr/>
            </a:pPr>
            <a:r>
              <a:rPr lang="en-US" dirty="0" smtClean="0"/>
              <a:t>When reviewing any literature, the researcher needs to: </a:t>
            </a:r>
          </a:p>
          <a:p>
            <a:pPr marL="971550" lvl="1" indent="-514350" eaLnBrk="1" fontAlgn="auto" hangingPunct="1">
              <a:spcAft>
                <a:spcPts val="0"/>
              </a:spcAft>
              <a:buFont typeface="+mj-lt"/>
              <a:buAutoNum type="arabicPeriod"/>
              <a:defRPr/>
            </a:pPr>
            <a:r>
              <a:rPr lang="en-US" dirty="0" smtClean="0"/>
              <a:t>Assess the strengths and weaknesses of past work on the subject</a:t>
            </a:r>
          </a:p>
          <a:p>
            <a:pPr marL="971550" lvl="1" indent="-514350" eaLnBrk="1" fontAlgn="auto" hangingPunct="1">
              <a:spcAft>
                <a:spcPts val="0"/>
              </a:spcAft>
              <a:buFont typeface="+mj-lt"/>
              <a:buAutoNum type="arabicPeriod"/>
              <a:defRPr/>
            </a:pPr>
            <a:r>
              <a:rPr lang="en-US" dirty="0" smtClean="0"/>
              <a:t>Report any inconsistent findings</a:t>
            </a:r>
          </a:p>
          <a:p>
            <a:pPr marL="971550" lvl="1" indent="-514350" eaLnBrk="1" fontAlgn="auto" hangingPunct="1">
              <a:spcAft>
                <a:spcPts val="0"/>
              </a:spcAft>
              <a:buFont typeface="+mj-lt"/>
              <a:buAutoNum type="arabicPeriod"/>
              <a:defRPr/>
            </a:pPr>
            <a:r>
              <a:rPr lang="en-US" dirty="0" smtClean="0"/>
              <a:t>Identify gaps in the knowledge</a:t>
            </a:r>
          </a:p>
          <a:p>
            <a:pPr marL="971550" lvl="1" indent="-514350" eaLnBrk="1" fontAlgn="auto" hangingPunct="1">
              <a:spcAft>
                <a:spcPts val="0"/>
              </a:spcAft>
              <a:buFont typeface="+mj-lt"/>
              <a:buAutoNum type="arabicPeriod"/>
              <a:defRPr/>
            </a:pPr>
            <a:r>
              <a:rPr lang="en-US" dirty="0" smtClean="0"/>
              <a:t>Determine the contribution of proposed study</a:t>
            </a:r>
          </a:p>
          <a:p>
            <a:pPr marL="971550" lvl="1" indent="-514350" eaLnBrk="1" fontAlgn="auto" hangingPunct="1">
              <a:spcAft>
                <a:spcPts val="0"/>
              </a:spcAft>
              <a:buFont typeface="+mj-lt"/>
              <a:buAutoNum type="arabicPeriod"/>
              <a:defRPr/>
            </a:pPr>
            <a:r>
              <a:rPr lang="en-US" dirty="0" smtClean="0"/>
              <a:t>Consider the possibility of unintentional duplication</a:t>
            </a:r>
          </a:p>
          <a:p>
            <a:pPr marL="971550" lvl="1" indent="-514350" eaLnBrk="1" fontAlgn="auto" hangingPunct="1">
              <a:spcAft>
                <a:spcPts val="0"/>
              </a:spcAft>
              <a:buFont typeface="Arial" charset="0"/>
              <a:buNone/>
              <a:defRPr/>
            </a:pPr>
            <a:r>
              <a:rPr lang="en-US" b="1" u="sng" dirty="0" smtClean="0"/>
              <a:t>Steps in carrying a Literature Review</a:t>
            </a:r>
          </a:p>
          <a:p>
            <a:pPr eaLnBrk="1" hangingPunct="1">
              <a:defRPr/>
            </a:pPr>
            <a:r>
              <a:rPr lang="en-US" dirty="0" smtClean="0"/>
              <a:t>Be familiar with the library</a:t>
            </a:r>
          </a:p>
          <a:p>
            <a:pPr eaLnBrk="1" hangingPunct="1">
              <a:defRPr/>
            </a:pPr>
            <a:r>
              <a:rPr lang="en-US" dirty="0" smtClean="0"/>
              <a:t>Make a list of key words or phrases to guide the review</a:t>
            </a:r>
          </a:p>
          <a:p>
            <a:pPr marL="971550" lvl="1" indent="-514350" eaLnBrk="1" fontAlgn="auto" hangingPunct="1">
              <a:spcAft>
                <a:spcPts val="0"/>
              </a:spcAft>
              <a:buFont typeface="Arial" charset="0"/>
              <a:buNone/>
              <a:defRPr/>
            </a:pPr>
            <a:endParaRPr lang="en-US" b="1" u="sng" dirty="0"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a:xfrm>
            <a:off x="0" y="0"/>
            <a:ext cx="9144000" cy="6858000"/>
          </a:xfrm>
        </p:spPr>
        <p:txBody>
          <a:bodyPr/>
          <a:lstStyle/>
          <a:p>
            <a:pPr eaLnBrk="1" hangingPunct="1"/>
            <a:r>
              <a:rPr lang="en-US" dirty="0" smtClean="0"/>
              <a:t>With the key words/ phrases go to the computer internet and do a search</a:t>
            </a:r>
          </a:p>
          <a:p>
            <a:pPr eaLnBrk="1" hangingPunct="1"/>
            <a:r>
              <a:rPr lang="en-US" dirty="0" smtClean="0"/>
              <a:t>Summarize references on cards for easy organization</a:t>
            </a:r>
          </a:p>
          <a:p>
            <a:pPr eaLnBrk="1" hangingPunct="1"/>
            <a:r>
              <a:rPr lang="en-US" dirty="0" smtClean="0"/>
              <a:t>Analyze, organize and report in an orderly manner</a:t>
            </a:r>
          </a:p>
          <a:p>
            <a:pPr eaLnBrk="1" hangingPunct="1"/>
            <a:r>
              <a:rPr lang="en-US" dirty="0" smtClean="0"/>
              <a:t>Make an outline of main topics/ themes, headlines and sub-titles</a:t>
            </a:r>
          </a:p>
          <a:p>
            <a:pPr eaLnBrk="1" hangingPunct="1"/>
            <a:r>
              <a:rPr lang="en-US" dirty="0" smtClean="0"/>
              <a:t>Studies with contrary views should not be ignored. Attempt to account for the differences in opinion</a:t>
            </a:r>
          </a:p>
          <a:p>
            <a:pPr eaLnBrk="1" hangingPunct="1"/>
            <a:r>
              <a:rPr lang="en-US" dirty="0" smtClean="0"/>
              <a:t>The more general literature should be covered first before narrowing to what is more specific to the research problem –this paves way for identifying testable hypotheses</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Content Placeholder 2"/>
          <p:cNvSpPr>
            <a:spLocks noGrp="1"/>
          </p:cNvSpPr>
          <p:nvPr>
            <p:ph idx="1"/>
          </p:nvPr>
        </p:nvSpPr>
        <p:spPr/>
        <p:txBody>
          <a:bodyPr/>
          <a:lstStyle/>
          <a:p>
            <a:pPr eaLnBrk="1" hangingPunct="1"/>
            <a:r>
              <a:rPr lang="en-US" dirty="0" smtClean="0"/>
              <a:t>2 major sources of information. </a:t>
            </a:r>
          </a:p>
          <a:p>
            <a:pPr lvl="1" eaLnBrk="1" hangingPunct="1"/>
            <a:r>
              <a:rPr lang="en-US" dirty="0" smtClean="0"/>
              <a:t>primary and secondary sources.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Content Placeholder 2"/>
          <p:cNvSpPr>
            <a:spLocks noGrp="1"/>
          </p:cNvSpPr>
          <p:nvPr>
            <p:ph idx="1"/>
          </p:nvPr>
        </p:nvSpPr>
        <p:spPr>
          <a:xfrm>
            <a:off x="152400" y="381000"/>
            <a:ext cx="8839200" cy="6324600"/>
          </a:xfrm>
        </p:spPr>
        <p:txBody>
          <a:bodyPr/>
          <a:lstStyle/>
          <a:p>
            <a:pPr eaLnBrk="1" hangingPunct="1">
              <a:buFont typeface="Arial" charset="0"/>
              <a:buNone/>
            </a:pPr>
            <a:r>
              <a:rPr lang="en-US" b="1" dirty="0" smtClean="0"/>
              <a:t>Primary Source</a:t>
            </a:r>
            <a:r>
              <a:rPr lang="en-US" dirty="0" smtClean="0"/>
              <a:t> This is the work written by the person who is actually involved in, or is responsible for, the generation of the </a:t>
            </a:r>
            <a:br>
              <a:rPr lang="en-US" dirty="0" smtClean="0"/>
            </a:br>
            <a:r>
              <a:rPr lang="en-US" dirty="0" smtClean="0"/>
              <a:t>idea published.</a:t>
            </a:r>
          </a:p>
          <a:p>
            <a:pPr eaLnBrk="1" hangingPunct="1"/>
            <a:r>
              <a:rPr lang="en-US" dirty="0" smtClean="0"/>
              <a:t>It can also be information from a person who actually observed or witnessed the occurrence </a:t>
            </a:r>
            <a:br>
              <a:rPr lang="en-US" dirty="0" smtClean="0"/>
            </a:br>
            <a:r>
              <a:rPr lang="en-US" dirty="0" smtClean="0"/>
              <a:t>under investigation. </a:t>
            </a:r>
          </a:p>
          <a:p>
            <a:pPr eaLnBrk="1" hangingPunct="1">
              <a:buFont typeface="Arial" charset="0"/>
              <a:buNone/>
            </a:pPr>
            <a:r>
              <a:rPr lang="en-US" b="1" dirty="0" smtClean="0"/>
              <a:t>Secondary Source</a:t>
            </a:r>
            <a:r>
              <a:rPr lang="en-US" dirty="0" smtClean="0"/>
              <a:t> :involves summaries or quoted content from a primary source. </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p:cNvSpPr>
            <a:spLocks noGrp="1"/>
          </p:cNvSpPr>
          <p:nvPr>
            <p:ph idx="1"/>
          </p:nvPr>
        </p:nvSpPr>
        <p:spPr>
          <a:xfrm>
            <a:off x="152400" y="304800"/>
            <a:ext cx="8839200" cy="6553200"/>
          </a:xfrm>
        </p:spPr>
        <p:txBody>
          <a:bodyPr/>
          <a:lstStyle/>
          <a:p>
            <a:pPr eaLnBrk="1" hangingPunct="1">
              <a:buNone/>
            </a:pPr>
            <a:endParaRPr lang="en-US" dirty="0" smtClean="0"/>
          </a:p>
          <a:p>
            <a:pPr eaLnBrk="1" hangingPunct="1"/>
            <a:r>
              <a:rPr lang="en-US" dirty="0" smtClean="0"/>
              <a:t>It is usually information given by someone who was not a direct observer or participant of the events described.</a:t>
            </a:r>
          </a:p>
          <a:p>
            <a:pPr eaLnBrk="1" hangingPunct="1">
              <a:buFont typeface="Arial" charset="0"/>
              <a:buNone/>
            </a:pPr>
            <a:r>
              <a:rPr lang="en-US" b="1" i="1" u="sng" dirty="0" smtClean="0"/>
              <a:t>Sources of secondary information</a:t>
            </a:r>
          </a:p>
          <a:p>
            <a:pPr marL="971550" lvl="1" indent="-514350" eaLnBrk="1" hangingPunct="1">
              <a:buFont typeface="Calibri" pitchFamily="34" charset="0"/>
              <a:buAutoNum type="arabicPeriod"/>
            </a:pPr>
            <a:r>
              <a:rPr lang="en-US" dirty="0" smtClean="0"/>
              <a:t>Scholarly Journals</a:t>
            </a:r>
          </a:p>
          <a:p>
            <a:pPr marL="971550" lvl="1" indent="-514350" eaLnBrk="1" hangingPunct="1">
              <a:buFont typeface="Calibri" pitchFamily="34" charset="0"/>
              <a:buAutoNum type="arabicPeriod"/>
            </a:pPr>
            <a:r>
              <a:rPr lang="en-US" dirty="0" smtClean="0"/>
              <a:t>Theses and Dissertations: research projects written by Masters and PhD students. </a:t>
            </a:r>
          </a:p>
          <a:p>
            <a:pPr marL="971550" lvl="1" indent="-514350" eaLnBrk="1" hangingPunct="1">
              <a:buFont typeface="Calibri" pitchFamily="34" charset="0"/>
              <a:buAutoNum type="arabicPeriod"/>
            </a:pPr>
            <a:r>
              <a:rPr lang="en-US" dirty="0" smtClean="0"/>
              <a:t>Govt. Documents; i.e. policy papers, research reports owned by the govt., annual reports of hospitals and government ministries</a:t>
            </a:r>
          </a:p>
          <a:p>
            <a:pPr eaLnBrk="1" hangingPunct="1">
              <a:buFont typeface="Arial" charset="0"/>
              <a:buNone/>
            </a:pPr>
            <a:endParaRPr lang="en-US" dirty="0" smtClean="0"/>
          </a:p>
          <a:p>
            <a:pPr eaLnBrk="1" hangingPunct="1">
              <a:buFont typeface="Arial" charset="0"/>
              <a:buNone/>
            </a:pPr>
            <a:endParaRPr lang="en-US" i="1" u="sng" dirty="0"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1"/>
          </p:nvPr>
        </p:nvSpPr>
        <p:spPr>
          <a:xfrm>
            <a:off x="0" y="0"/>
            <a:ext cx="8991600" cy="6858000"/>
          </a:xfrm>
        </p:spPr>
        <p:txBody>
          <a:bodyPr/>
          <a:lstStyle/>
          <a:p>
            <a:pPr marL="971550" lvl="1" indent="-514350" eaLnBrk="1" hangingPunct="1">
              <a:buFont typeface="Arial" charset="0"/>
              <a:buNone/>
            </a:pPr>
            <a:r>
              <a:rPr lang="en-US" dirty="0" smtClean="0"/>
              <a:t>4. Papers Presented at Conferences</a:t>
            </a:r>
          </a:p>
          <a:p>
            <a:pPr marL="971550" lvl="1" indent="-514350" eaLnBrk="1" hangingPunct="1">
              <a:buFont typeface="Arial" charset="0"/>
              <a:buNone/>
            </a:pPr>
            <a:r>
              <a:rPr lang="en-US" dirty="0" smtClean="0"/>
              <a:t>5. Books</a:t>
            </a:r>
          </a:p>
          <a:p>
            <a:pPr marL="971550" lvl="1" indent="-514350" eaLnBrk="1" hangingPunct="1">
              <a:buFont typeface="Arial" charset="0"/>
              <a:buNone/>
            </a:pPr>
            <a:r>
              <a:rPr lang="en-US" dirty="0" smtClean="0"/>
              <a:t>6. Computers: Computers also have databases prepared for literature search. Examples of such databases are MEDLINE or INDEX MEDICUS, Pub Med</a:t>
            </a:r>
          </a:p>
          <a:p>
            <a:pPr marL="971550" lvl="1" indent="-514350" eaLnBrk="1" hangingPunct="1">
              <a:buFont typeface="Arial" charset="0"/>
              <a:buNone/>
            </a:pPr>
            <a:endParaRPr lang="en-US" dirty="0" smtClean="0"/>
          </a:p>
          <a:p>
            <a:pPr eaLnBrk="1" hangingPunct="1"/>
            <a:endParaRPr lang="en-US" dirty="0" smtClean="0"/>
          </a:p>
          <a:p>
            <a:pPr marL="971550" lvl="1" indent="-514350" eaLnBrk="1" hangingPunct="1">
              <a:buFont typeface="Arial" charset="0"/>
              <a:buNone/>
            </a:pPr>
            <a:endParaRPr lang="en-US" b="1" u="sng" dirty="0" smtClean="0"/>
          </a:p>
          <a:p>
            <a:pPr eaLnBrk="1" hangingPunct="1"/>
            <a:endParaRPr lang="en-US" b="1" u="sng"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0" y="0"/>
            <a:ext cx="9144000" cy="9906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en-US" b="1" dirty="0" smtClean="0">
                <a:solidFill>
                  <a:srgbClr val="0000CC"/>
                </a:solidFill>
              </a:rPr>
              <a:t>PLAGIARISM </a:t>
            </a:r>
          </a:p>
        </p:txBody>
      </p:sp>
      <p:sp>
        <p:nvSpPr>
          <p:cNvPr id="76803" name="Content Placeholder 2"/>
          <p:cNvSpPr>
            <a:spLocks noGrp="1"/>
          </p:cNvSpPr>
          <p:nvPr>
            <p:ph idx="1"/>
          </p:nvPr>
        </p:nvSpPr>
        <p:spPr>
          <a:xfrm>
            <a:off x="0" y="914400"/>
            <a:ext cx="9144000" cy="5943600"/>
          </a:xfrm>
        </p:spPr>
        <p:txBody>
          <a:bodyPr/>
          <a:lstStyle/>
          <a:p>
            <a:pPr eaLnBrk="1" hangingPunct="1"/>
            <a:r>
              <a:rPr lang="en-US" dirty="0" smtClean="0"/>
              <a:t>“The substantial use, without acknowledgement and with intend to deceive the examiners or knowing that the examiners might be deceived, representing, whether by copying or paraphrase, the ideas or discoveries of another or of others as one's own work submitted for assessment.</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Nursing research </a:t>
            </a:r>
            <a:r>
              <a:rPr lang="en-US" dirty="0" smtClean="0"/>
              <a:t>is a process in which the researcher scientifically collects data to be used in the clinical, administrative / instructional area in order to be used in clinical, administrative, / instructional area in order to find solutions to nursing problems, evaluate nursing procedures, policies or curriculum, assess the needs of patients, staff / students &amp; / make decisions to change /</a:t>
            </a:r>
          </a:p>
          <a:p>
            <a:endParaRPr 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0" y="0"/>
            <a:ext cx="9144000" cy="1066800"/>
          </a:xfrm>
        </p:spPr>
        <p:txBody>
          <a:bodyPr/>
          <a:lstStyle/>
          <a:p>
            <a:pPr eaLnBrk="1" hangingPunct="1"/>
            <a:r>
              <a:rPr lang="en-US" b="1" dirty="0" smtClean="0"/>
              <a:t>HOW TO AVOID PLAGIARISM</a:t>
            </a:r>
          </a:p>
        </p:txBody>
      </p:sp>
      <p:sp>
        <p:nvSpPr>
          <p:cNvPr id="77827" name="Content Placeholder 2"/>
          <p:cNvSpPr>
            <a:spLocks noGrp="1"/>
          </p:cNvSpPr>
          <p:nvPr>
            <p:ph idx="1"/>
          </p:nvPr>
        </p:nvSpPr>
        <p:spPr>
          <a:xfrm>
            <a:off x="0" y="838200"/>
            <a:ext cx="8991600" cy="6019800"/>
          </a:xfrm>
        </p:spPr>
        <p:txBody>
          <a:bodyPr/>
          <a:lstStyle/>
          <a:p>
            <a:pPr eaLnBrk="1" hangingPunct="1"/>
            <a:r>
              <a:rPr lang="en-US" dirty="0" smtClean="0"/>
              <a:t>Summarize- In your own words and cite reference</a:t>
            </a:r>
          </a:p>
          <a:p>
            <a:pPr eaLnBrk="1" hangingPunct="1"/>
            <a:r>
              <a:rPr lang="en-US" dirty="0" smtClean="0"/>
              <a:t>Paraphrase- Translate source into your own words and cite reference</a:t>
            </a:r>
          </a:p>
          <a:p>
            <a:pPr eaLnBrk="1" hangingPunct="1"/>
            <a:r>
              <a:rPr lang="en-US" dirty="0" smtClean="0"/>
              <a:t>Quotation- Word-for-word and cite reference (using quotation marks-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0" y="0"/>
            <a:ext cx="9144000" cy="1143000"/>
          </a:xfr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en-US" b="1" dirty="0" smtClean="0">
                <a:solidFill>
                  <a:schemeClr val="bg1"/>
                </a:solidFill>
              </a:rPr>
              <a:t>STEP 6: RESEARCH METHODOLOGY</a:t>
            </a:r>
            <a:br>
              <a:rPr lang="en-US" b="1" dirty="0" smtClean="0">
                <a:solidFill>
                  <a:schemeClr val="bg1"/>
                </a:solidFill>
              </a:rPr>
            </a:br>
            <a:endParaRPr lang="en-US" dirty="0" smtClean="0">
              <a:solidFill>
                <a:schemeClr val="bg1"/>
              </a:solidFill>
            </a:endParaRPr>
          </a:p>
        </p:txBody>
      </p:sp>
      <p:sp>
        <p:nvSpPr>
          <p:cNvPr id="78851" name="Content Placeholder 2"/>
          <p:cNvSpPr>
            <a:spLocks noGrp="1"/>
          </p:cNvSpPr>
          <p:nvPr>
            <p:ph idx="1"/>
          </p:nvPr>
        </p:nvSpPr>
        <p:spPr>
          <a:xfrm>
            <a:off x="0" y="1066800"/>
            <a:ext cx="9144000" cy="5562600"/>
          </a:xfrm>
        </p:spPr>
        <p:txBody>
          <a:bodyPr/>
          <a:lstStyle/>
          <a:p>
            <a:pPr eaLnBrk="1" hangingPunct="1"/>
            <a:r>
              <a:rPr lang="en-US" sz="2800" dirty="0" smtClean="0"/>
              <a:t>Every researcher has to identify an appropriate research design for use in the study. Identification of a specific study design will depend on </a:t>
            </a:r>
            <a:r>
              <a:rPr lang="en-US" dirty="0" smtClean="0"/>
              <a:t>:</a:t>
            </a:r>
          </a:p>
          <a:p>
            <a:pPr lvl="1" eaLnBrk="1" hangingPunct="1">
              <a:buNone/>
            </a:pPr>
            <a:r>
              <a:rPr lang="en-US" dirty="0" smtClean="0"/>
              <a:t>A research design is the plan, structure &amp; strategy of investigations of answering the research question.</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0"/>
            <a:ext cx="8229600" cy="533400"/>
          </a:xfrm>
        </p:spPr>
        <p:txBody>
          <a:bodyPr rtlCol="0">
            <a:normAutofit fontScale="90000"/>
          </a:bodyPr>
          <a:lstStyle/>
          <a:p>
            <a:pPr eaLnBrk="1" fontAlgn="auto" hangingPunct="1">
              <a:spcAft>
                <a:spcPts val="0"/>
              </a:spcAft>
              <a:defRPr/>
            </a:pPr>
            <a:r>
              <a:rPr lang="en-US" b="1" u="sng" dirty="0" smtClean="0"/>
              <a:t>Types of research designs</a:t>
            </a:r>
          </a:p>
        </p:txBody>
      </p:sp>
      <p:sp>
        <p:nvSpPr>
          <p:cNvPr id="3" name="Content Placeholder 2"/>
          <p:cNvSpPr>
            <a:spLocks noGrp="1"/>
          </p:cNvSpPr>
          <p:nvPr>
            <p:ph idx="1"/>
          </p:nvPr>
        </p:nvSpPr>
        <p:spPr>
          <a:xfrm>
            <a:off x="152400" y="609600"/>
            <a:ext cx="8839200" cy="6096000"/>
          </a:xfrm>
        </p:spPr>
        <p:txBody>
          <a:bodyPr rtlCol="0">
            <a:normAutofit/>
          </a:bodyPr>
          <a:lstStyle/>
          <a:p>
            <a:pPr eaLnBrk="1" fontAlgn="auto" hangingPunct="1">
              <a:spcAft>
                <a:spcPts val="0"/>
              </a:spcAft>
              <a:buFont typeface="Arial" pitchFamily="34" charset="0"/>
              <a:buChar char="•"/>
              <a:defRPr/>
            </a:pPr>
            <a:r>
              <a:rPr lang="en-US" dirty="0" smtClean="0"/>
              <a:t>Experimental Design: Experimental and Quasi-experimental. </a:t>
            </a:r>
          </a:p>
          <a:p>
            <a:pPr eaLnBrk="1" fontAlgn="auto" hangingPunct="1">
              <a:spcAft>
                <a:spcPts val="0"/>
              </a:spcAft>
              <a:buFont typeface="Arial" pitchFamily="34" charset="0"/>
              <a:buChar char="•"/>
              <a:defRPr/>
            </a:pPr>
            <a:r>
              <a:rPr lang="en-US" dirty="0" smtClean="0"/>
              <a:t>Survey Design: Comparative and Correlation.</a:t>
            </a:r>
          </a:p>
          <a:p>
            <a:pPr eaLnBrk="1" fontAlgn="auto" hangingPunct="1">
              <a:spcAft>
                <a:spcPts val="0"/>
              </a:spcAft>
              <a:buFont typeface="Arial" pitchFamily="34" charset="0"/>
              <a:buChar char="•"/>
              <a:defRPr/>
            </a:pPr>
            <a:r>
              <a:rPr lang="en-US" dirty="0" smtClean="0"/>
              <a:t>Descriptive Design: Descriptive and Explorative.</a:t>
            </a:r>
          </a:p>
          <a:p>
            <a:pPr eaLnBrk="1" fontAlgn="auto" hangingPunct="1">
              <a:spcAft>
                <a:spcPts val="0"/>
              </a:spcAft>
              <a:buFont typeface="Arial" pitchFamily="34" charset="0"/>
              <a:buChar char="•"/>
              <a:defRPr/>
            </a:pPr>
            <a:r>
              <a:rPr lang="en-US" dirty="0" smtClean="0"/>
              <a:t>Case Study Design</a:t>
            </a:r>
          </a:p>
          <a:p>
            <a:pPr marL="514350" indent="-514350" eaLnBrk="1" fontAlgn="auto" hangingPunct="1">
              <a:spcAft>
                <a:spcPts val="0"/>
              </a:spcAft>
              <a:buFont typeface="Arial" charset="0"/>
              <a:buAutoNum type="arabicPeriod"/>
              <a:defRPr/>
            </a:pPr>
            <a:r>
              <a:rPr lang="en-US" b="1" u="sng" dirty="0" smtClean="0"/>
              <a:t>Experimental Research Design</a:t>
            </a:r>
            <a:r>
              <a:rPr lang="en-US" u="sng" dirty="0" smtClean="0"/>
              <a:t> </a:t>
            </a:r>
          </a:p>
          <a:p>
            <a:pPr marL="514350" indent="-514350" eaLnBrk="1" fontAlgn="auto" hangingPunct="1">
              <a:spcAft>
                <a:spcPts val="0"/>
              </a:spcAft>
              <a:buFont typeface="Arial" charset="0"/>
              <a:buNone/>
              <a:defRPr/>
            </a:pPr>
            <a:r>
              <a:rPr lang="en-US" dirty="0" smtClean="0"/>
              <a:t>	Commonly used in clinical settings because of its accuracy and reliability. </a:t>
            </a:r>
          </a:p>
          <a:p>
            <a:pPr marL="514350" indent="-514350" eaLnBrk="1" fontAlgn="auto" hangingPunct="1">
              <a:spcAft>
                <a:spcPts val="0"/>
              </a:spcAft>
              <a:buFont typeface="Arial" charset="0"/>
              <a:buNone/>
              <a:defRPr/>
            </a:pPr>
            <a:r>
              <a:rPr lang="en-US" dirty="0" smtClean="0"/>
              <a:t>It could be subdivided into true experimental and quasi-experimental.</a:t>
            </a:r>
          </a:p>
          <a:p>
            <a:pPr eaLnBrk="1" fontAlgn="auto" hangingPunct="1">
              <a:spcAft>
                <a:spcPts val="0"/>
              </a:spcAft>
              <a:buFont typeface="Arial" charset="0"/>
              <a:buNone/>
              <a:defRPr/>
            </a:pPr>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152400" y="0"/>
            <a:ext cx="8839200" cy="6858000"/>
          </a:xfrm>
        </p:spPr>
        <p:txBody>
          <a:bodyPr rtlCol="0">
            <a:normAutofit lnSpcReduction="10000"/>
          </a:bodyPr>
          <a:lstStyle/>
          <a:p>
            <a:pPr eaLnBrk="1" fontAlgn="auto" hangingPunct="1">
              <a:spcAft>
                <a:spcPts val="0"/>
              </a:spcAft>
              <a:buFont typeface="Arial" pitchFamily="34" charset="0"/>
              <a:buChar char="•"/>
              <a:defRPr/>
            </a:pPr>
            <a:r>
              <a:rPr lang="en-US" dirty="0" smtClean="0"/>
              <a:t>Experimental research designs are concerned with testing hypotheses and establishing causality. </a:t>
            </a:r>
          </a:p>
          <a:p>
            <a:pPr eaLnBrk="1" fontAlgn="auto" hangingPunct="1">
              <a:spcAft>
                <a:spcPts val="0"/>
              </a:spcAft>
              <a:buFont typeface="Arial" pitchFamily="34" charset="0"/>
              <a:buChar char="•"/>
              <a:defRPr/>
            </a:pPr>
            <a:r>
              <a:rPr lang="en-US" dirty="0" smtClean="0"/>
              <a:t>This design tests the hypothesis of relationships, that is, attempts to make predictions of future outcomes based on a causal model implementing strategies to control the predicted outcome. If  'X' occurs 'Y' follows and so on.</a:t>
            </a:r>
          </a:p>
          <a:p>
            <a:pPr eaLnBrk="1" fontAlgn="auto" hangingPunct="1">
              <a:spcAft>
                <a:spcPts val="0"/>
              </a:spcAft>
              <a:buFont typeface="Arial" pitchFamily="34" charset="0"/>
              <a:buChar char="•"/>
              <a:defRPr/>
            </a:pPr>
            <a:r>
              <a:rPr lang="en-US" dirty="0" smtClean="0"/>
              <a:t>In an experimental research design, the researcher controls or manipulates the action of the independent or causal variable(s) and observes and measures the action or outcome on the dependant variable. For example, </a:t>
            </a:r>
            <a:r>
              <a:rPr lang="en-US" sz="2800" i="1" dirty="0" smtClean="0"/>
              <a:t>the effectiveness of a particular drug such as paracetamol in relieving moderate pain.</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152400" y="0"/>
            <a:ext cx="8839200" cy="6705600"/>
          </a:xfrm>
        </p:spPr>
        <p:txBody>
          <a:bodyPr rtlCol="0">
            <a:normAutofit lnSpcReduction="10000"/>
          </a:bodyPr>
          <a:lstStyle/>
          <a:p>
            <a:pPr eaLnBrk="1" fontAlgn="auto" hangingPunct="1">
              <a:spcAft>
                <a:spcPts val="0"/>
              </a:spcAft>
              <a:buFont typeface="Arial" charset="0"/>
              <a:buNone/>
              <a:defRPr/>
            </a:pPr>
            <a:r>
              <a:rPr lang="en-US" b="1" i="1" u="sng" dirty="0" smtClean="0"/>
              <a:t>Characteristics of experimental research design</a:t>
            </a:r>
          </a:p>
          <a:p>
            <a:pPr eaLnBrk="1" fontAlgn="auto" hangingPunct="1">
              <a:spcAft>
                <a:spcPts val="0"/>
              </a:spcAft>
              <a:buFont typeface="Arial" charset="0"/>
              <a:buNone/>
              <a:defRPr/>
            </a:pPr>
            <a:r>
              <a:rPr lang="en-US" b="1" dirty="0" smtClean="0"/>
              <a:t>Manipulation: </a:t>
            </a:r>
            <a:r>
              <a:rPr lang="en-US" dirty="0" smtClean="0"/>
              <a:t>the researcher controls the independent variable, which can be an event, intervention or treatment that is expected to have some effect on the dependant variable.</a:t>
            </a:r>
          </a:p>
          <a:p>
            <a:pPr eaLnBrk="1" fontAlgn="auto" hangingPunct="1">
              <a:spcAft>
                <a:spcPts val="0"/>
              </a:spcAft>
              <a:buFont typeface="Arial" charset="0"/>
              <a:buNone/>
              <a:defRPr/>
            </a:pPr>
            <a:r>
              <a:rPr lang="en-US" b="1" dirty="0" smtClean="0"/>
              <a:t>Control :</a:t>
            </a:r>
            <a:r>
              <a:rPr lang="en-US" dirty="0" smtClean="0"/>
              <a:t>The researcher exercises control over the experimental situation by eliminating the actions of other possible variables beyond the independent variable. </a:t>
            </a:r>
          </a:p>
          <a:p>
            <a:pPr eaLnBrk="1" fontAlgn="auto" hangingPunct="1">
              <a:spcAft>
                <a:spcPts val="0"/>
              </a:spcAft>
              <a:buFont typeface="Arial" charset="0"/>
              <a:buNone/>
              <a:defRPr/>
            </a:pPr>
            <a:r>
              <a:rPr lang="en-US" b="1" dirty="0" smtClean="0"/>
              <a:t>Randomizing : </a:t>
            </a:r>
            <a:r>
              <a:rPr lang="en-US" dirty="0" smtClean="0"/>
              <a:t>Every subject is given an equal chance to participate in the study. The researcher assigns the subjects to the experimental or control groups on a random basis. </a:t>
            </a:r>
            <a:endParaRPr lang="en-US" b="1" i="1" u="sng" dirty="0" smtClean="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152400" y="228600"/>
            <a:ext cx="8839200" cy="6477000"/>
          </a:xfrm>
        </p:spPr>
        <p:txBody>
          <a:bodyPr rtlCol="0">
            <a:normAutofit lnSpcReduction="10000"/>
          </a:bodyPr>
          <a:lstStyle/>
          <a:p>
            <a:pPr eaLnBrk="1" fontAlgn="auto" hangingPunct="1">
              <a:spcAft>
                <a:spcPts val="0"/>
              </a:spcAft>
              <a:buFont typeface="Arial" pitchFamily="34" charset="0"/>
              <a:buChar char="•"/>
              <a:defRPr/>
            </a:pPr>
            <a:r>
              <a:rPr lang="en-US" dirty="0" smtClean="0"/>
              <a:t>In a quasi-experimental design, some of the above rules are relaxed. For example, there might be no need for having a control group or at times randomization may not be included. The quasi-experimental design enables the search for knowledge and examination of causality in situations where complete control is not possible.</a:t>
            </a:r>
          </a:p>
          <a:p>
            <a:pPr eaLnBrk="1" fontAlgn="auto" hangingPunct="1">
              <a:spcAft>
                <a:spcPts val="0"/>
              </a:spcAft>
              <a:buFont typeface="Arial" charset="0"/>
              <a:buNone/>
              <a:defRPr/>
            </a:pPr>
            <a:r>
              <a:rPr lang="en-US" b="1" u="sng" dirty="0" smtClean="0"/>
              <a:t>Advantages</a:t>
            </a:r>
          </a:p>
          <a:p>
            <a:pPr eaLnBrk="1" fontAlgn="auto" hangingPunct="1">
              <a:spcAft>
                <a:spcPts val="0"/>
              </a:spcAft>
              <a:buFont typeface="Arial" charset="0"/>
              <a:buNone/>
              <a:defRPr/>
            </a:pPr>
            <a:r>
              <a:rPr lang="en-US" dirty="0" smtClean="0"/>
              <a:t>1. Most powerful design for testing the hypothesis of cause-effect relationships between variables.</a:t>
            </a:r>
          </a:p>
          <a:p>
            <a:pPr eaLnBrk="1" fontAlgn="auto" hangingPunct="1">
              <a:spcAft>
                <a:spcPts val="0"/>
              </a:spcAft>
              <a:buFont typeface="Arial" charset="0"/>
              <a:buNone/>
              <a:defRPr/>
            </a:pPr>
            <a:r>
              <a:rPr lang="en-US" dirty="0" smtClean="0"/>
              <a:t>2. It is practical, feasible and can be generalized to some extent. This type of design introduces some control over certain extraneous variables.</a:t>
            </a:r>
          </a:p>
          <a:p>
            <a:pPr eaLnBrk="1" fontAlgn="auto" hangingPunct="1">
              <a:spcAft>
                <a:spcPts val="0"/>
              </a:spcAft>
              <a:buFont typeface="Arial" pitchFamily="34" charset="0"/>
              <a:buChar char="•"/>
              <a:defRPr/>
            </a:pPr>
            <a:endParaRPr lang="en-US" dirty="0" smtClean="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rtlCol="0">
            <a:normAutofit/>
          </a:bodyPr>
          <a:lstStyle/>
          <a:p>
            <a:pPr eaLnBrk="1" fontAlgn="auto" hangingPunct="1">
              <a:spcAft>
                <a:spcPts val="0"/>
              </a:spcAft>
              <a:buFont typeface="Arial" charset="0"/>
              <a:buNone/>
              <a:defRPr/>
            </a:pPr>
            <a:r>
              <a:rPr lang="en-US" b="1" u="sng" dirty="0" smtClean="0"/>
              <a:t>Disadvantages</a:t>
            </a:r>
            <a:r>
              <a:rPr lang="en-US" b="1" dirty="0" smtClean="0"/>
              <a:t> </a:t>
            </a:r>
          </a:p>
          <a:p>
            <a:pPr marL="514350" indent="-514350" eaLnBrk="1" fontAlgn="auto" hangingPunct="1">
              <a:spcAft>
                <a:spcPts val="0"/>
              </a:spcAft>
              <a:buFont typeface="+mj-lt"/>
              <a:buAutoNum type="arabicPeriod"/>
              <a:defRPr/>
            </a:pPr>
            <a:r>
              <a:rPr lang="en-US" dirty="0" smtClean="0"/>
              <a:t>In most real situations, it is difficult to conduct a true experimental design, since some of the variables cannot be manipulated or controlled.</a:t>
            </a:r>
          </a:p>
          <a:p>
            <a:pPr marL="514350" indent="-514350" eaLnBrk="1" fontAlgn="auto" hangingPunct="1">
              <a:spcAft>
                <a:spcPts val="0"/>
              </a:spcAft>
              <a:buFont typeface="+mj-lt"/>
              <a:buAutoNum type="arabicPeriod"/>
              <a:defRPr/>
            </a:pPr>
            <a:r>
              <a:rPr lang="en-US" dirty="0" smtClean="0"/>
              <a:t>At times it becomes quite difficult to get randomized research subjects or even a control group. </a:t>
            </a:r>
          </a:p>
          <a:p>
            <a:pPr marL="514350" indent="-514350" eaLnBrk="1" fontAlgn="auto" hangingPunct="1">
              <a:spcAft>
                <a:spcPts val="0"/>
              </a:spcAft>
              <a:buFont typeface="+mj-lt"/>
              <a:buAutoNum type="arabicPeriod"/>
              <a:defRPr/>
            </a:pPr>
            <a:r>
              <a:rPr lang="en-US" dirty="0" smtClean="0"/>
              <a:t>As a result of the need for randomization, control and manipulation with the aim of establishing cause-effect relationships, the design becomes very expensive, both in terms of time and money.</a:t>
            </a:r>
          </a:p>
          <a:p>
            <a:pPr eaLnBrk="1" fontAlgn="auto" hangingPunct="1">
              <a:spcAft>
                <a:spcPts val="0"/>
              </a:spcAft>
              <a:buFont typeface="Arial" pitchFamily="34" charset="0"/>
              <a:buChar char="•"/>
              <a:defRPr/>
            </a:pPr>
            <a:endParaRPr lang="en-US"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0"/>
            <a:ext cx="8229600" cy="685800"/>
          </a:xfrm>
        </p:spPr>
        <p:txBody>
          <a:bodyPr rtlCol="0">
            <a:normAutofit fontScale="90000"/>
          </a:bodyPr>
          <a:lstStyle/>
          <a:p>
            <a:pPr eaLnBrk="1" fontAlgn="auto" hangingPunct="1">
              <a:spcAft>
                <a:spcPts val="0"/>
              </a:spcAft>
              <a:defRPr/>
            </a:pPr>
            <a:r>
              <a:rPr lang="en-US" b="1" dirty="0" smtClean="0"/>
              <a:t>2. Survey Research Design</a:t>
            </a:r>
            <a:endParaRPr lang="en-US" dirty="0" smtClean="0"/>
          </a:p>
        </p:txBody>
      </p:sp>
      <p:sp>
        <p:nvSpPr>
          <p:cNvPr id="84995" name="Content Placeholder 2"/>
          <p:cNvSpPr>
            <a:spLocks noGrp="1"/>
          </p:cNvSpPr>
          <p:nvPr>
            <p:ph idx="1"/>
          </p:nvPr>
        </p:nvSpPr>
        <p:spPr>
          <a:xfrm>
            <a:off x="152400" y="609600"/>
            <a:ext cx="8839200" cy="6096000"/>
          </a:xfrm>
        </p:spPr>
        <p:txBody>
          <a:bodyPr/>
          <a:lstStyle/>
          <a:p>
            <a:pPr eaLnBrk="1" hangingPunct="1"/>
            <a:r>
              <a:rPr lang="en-US" dirty="0" smtClean="0"/>
              <a:t>Is the systematic gathering of information. Survey studies are concerned with gathering information from a sample of population.</a:t>
            </a:r>
          </a:p>
          <a:p>
            <a:pPr eaLnBrk="1" hangingPunct="1"/>
            <a:r>
              <a:rPr lang="en-US" dirty="0" smtClean="0"/>
              <a:t>The purpose of the study is usually to identify general trends or patterns in the collected data.</a:t>
            </a:r>
          </a:p>
          <a:p>
            <a:pPr eaLnBrk="1" hangingPunct="1"/>
            <a:r>
              <a:rPr lang="en-US" dirty="0" smtClean="0"/>
              <a:t>It’s designed to obtain information from the population regarding the prevalence, distribution, and interrelations of variables within those populations.</a:t>
            </a:r>
          </a:p>
          <a:p>
            <a:pPr eaLnBrk="1" hangingPunct="1"/>
            <a:r>
              <a:rPr lang="en-US" dirty="0" smtClean="0"/>
              <a:t>Survey studies primarily yield quantitative data. They are mainly cross sectional in design. </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rtlCol="0">
            <a:normAutofit/>
          </a:bodyPr>
          <a:lstStyle/>
          <a:p>
            <a:pPr eaLnBrk="1" fontAlgn="auto" hangingPunct="1">
              <a:spcAft>
                <a:spcPts val="0"/>
              </a:spcAft>
              <a:buFont typeface="Arial" pitchFamily="34" charset="0"/>
              <a:buChar char="•"/>
              <a:defRPr/>
            </a:pPr>
            <a:r>
              <a:rPr lang="en-US" dirty="0" smtClean="0"/>
              <a:t>They mainly deal with (investigate) what people do, for example, how or what they eat, how they meet their health needs, what kind of family planning behaviour they engage in and so on.</a:t>
            </a:r>
          </a:p>
          <a:p>
            <a:pPr eaLnBrk="1" fontAlgn="auto" hangingPunct="1">
              <a:spcAft>
                <a:spcPts val="0"/>
              </a:spcAft>
              <a:buFont typeface="Arial" charset="0"/>
              <a:buNone/>
              <a:defRPr/>
            </a:pPr>
            <a:r>
              <a:rPr lang="en-US" b="1" i="1" u="sng" dirty="0" smtClean="0"/>
              <a:t>Advantages</a:t>
            </a:r>
          </a:p>
          <a:p>
            <a:pPr marL="971550" lvl="1" indent="-514350" eaLnBrk="1" fontAlgn="auto" hangingPunct="1">
              <a:spcAft>
                <a:spcPts val="0"/>
              </a:spcAft>
              <a:buFont typeface="+mj-lt"/>
              <a:buAutoNum type="arabicPeriod"/>
              <a:defRPr/>
            </a:pPr>
            <a:r>
              <a:rPr lang="en-US" dirty="0" smtClean="0"/>
              <a:t>It is flexible and broad in scope.</a:t>
            </a:r>
          </a:p>
          <a:p>
            <a:pPr marL="971550" lvl="1" indent="-514350" eaLnBrk="1" fontAlgn="auto" hangingPunct="1">
              <a:spcAft>
                <a:spcPts val="0"/>
              </a:spcAft>
              <a:buFont typeface="+mj-lt"/>
              <a:buAutoNum type="arabicPeriod"/>
              <a:defRPr/>
            </a:pPr>
            <a:r>
              <a:rPr lang="en-US" dirty="0" smtClean="0"/>
              <a:t>It can be applied to many people </a:t>
            </a:r>
          </a:p>
          <a:p>
            <a:pPr marL="971550" lvl="1" indent="-514350" eaLnBrk="1" fontAlgn="auto" hangingPunct="1">
              <a:spcAft>
                <a:spcPts val="0"/>
              </a:spcAft>
              <a:buFont typeface="+mj-lt"/>
              <a:buAutoNum type="arabicPeriod"/>
              <a:defRPr/>
            </a:pPr>
            <a:r>
              <a:rPr lang="en-US" dirty="0" smtClean="0"/>
              <a:t>It can focus on wide range of topics</a:t>
            </a:r>
            <a:endParaRPr lang="en-US" b="1" i="1" u="sng" dirty="0" smtClean="0"/>
          </a:p>
          <a:p>
            <a:pPr marL="60325" lvl="1" indent="-60325" eaLnBrk="1" fontAlgn="auto" hangingPunct="1">
              <a:spcAft>
                <a:spcPts val="0"/>
              </a:spcAft>
              <a:buFont typeface="Arial" charset="0"/>
              <a:buNone/>
              <a:defRPr/>
            </a:pPr>
            <a:r>
              <a:rPr lang="en-US" dirty="0" smtClean="0"/>
              <a:t>The survey design is better suited for extensive rather than intensive analysis of a situation. </a:t>
            </a:r>
          </a:p>
          <a:p>
            <a:pPr marL="60325" lvl="1" indent="-60325" eaLnBrk="1" fontAlgn="auto" hangingPunct="1">
              <a:spcAft>
                <a:spcPts val="0"/>
              </a:spcAft>
              <a:buFont typeface="Arial" charset="0"/>
              <a:buNone/>
              <a:defRPr/>
            </a:pPr>
            <a:r>
              <a:rPr lang="en-US" dirty="0" smtClean="0"/>
              <a:t>It is usually descriptive and specific based on the situation that needs intervention, for planning purposes, monitoring and evaluation of services.</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Content Placeholder 2"/>
          <p:cNvSpPr>
            <a:spLocks noGrp="1"/>
          </p:cNvSpPr>
          <p:nvPr>
            <p:ph idx="1"/>
          </p:nvPr>
        </p:nvSpPr>
        <p:spPr>
          <a:xfrm>
            <a:off x="0" y="304800"/>
            <a:ext cx="9144000" cy="6400800"/>
          </a:xfrm>
        </p:spPr>
        <p:txBody>
          <a:bodyPr/>
          <a:lstStyle/>
          <a:p>
            <a:pPr eaLnBrk="1" hangingPunct="1"/>
            <a:r>
              <a:rPr lang="en-US" dirty="0" smtClean="0"/>
              <a:t>In a survey the researcher designs the phenomenon and study but does not manipulate any variables nor do they make any efforts to determine the relationships between variables.</a:t>
            </a:r>
          </a:p>
          <a:p>
            <a:pPr eaLnBrk="1" hangingPunct="1"/>
            <a:r>
              <a:rPr lang="en-US" dirty="0" smtClean="0"/>
              <a:t>In the </a:t>
            </a:r>
            <a:r>
              <a:rPr lang="en-US" b="1" dirty="0" smtClean="0"/>
              <a:t>correlation survey </a:t>
            </a:r>
            <a:r>
              <a:rPr lang="en-US" dirty="0" smtClean="0"/>
              <a:t>meanwhile, the researcher attempts to determine and describe what relationship exists between variables. </a:t>
            </a:r>
          </a:p>
          <a:p>
            <a:pPr eaLnBrk="1" hangingPunct="1"/>
            <a:r>
              <a:rPr lang="en-US" dirty="0" smtClean="0"/>
              <a:t>One independent variable is correlated with one or more dependent variables. Then statistical methods are applied to describe if the variables relate at all and what kind of relationship they have, that is, positive correlation or, negative correlation</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Continue various nursing process which in turn advances knowledge in nursing field.</a:t>
            </a:r>
          </a:p>
          <a:p>
            <a:r>
              <a:rPr lang="en-US" dirty="0" smtClean="0"/>
              <a:t>NEED FOR RESEARCH IN NURSING</a:t>
            </a:r>
          </a:p>
          <a:p>
            <a:r>
              <a:rPr lang="en-US" dirty="0" smtClean="0"/>
              <a:t>It builds a body of nursing knowledge.</a:t>
            </a:r>
          </a:p>
          <a:p>
            <a:r>
              <a:rPr lang="en-US" dirty="0" smtClean="0"/>
              <a:t>Validates improvement in nursing.</a:t>
            </a:r>
          </a:p>
          <a:p>
            <a:r>
              <a:rPr lang="en-US" dirty="0" smtClean="0"/>
              <a:t>Makes health care efficient &amp; cost effective.</a:t>
            </a:r>
            <a:endParaRPr 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971800" y="6629400"/>
            <a:ext cx="5486400" cy="228600"/>
          </a:xfrm>
        </p:spPr>
        <p:txBody>
          <a:bodyPr rtlCol="0">
            <a:normAutofit fontScale="90000"/>
          </a:bodyPr>
          <a:lstStyle/>
          <a:p>
            <a:pPr eaLnBrk="1" fontAlgn="auto" hangingPunct="1">
              <a:spcAft>
                <a:spcPts val="0"/>
              </a:spcAft>
              <a:defRPr/>
            </a:pPr>
            <a:endParaRPr lang="en-US" dirty="0" smtClean="0"/>
          </a:p>
        </p:txBody>
      </p:sp>
      <p:sp>
        <p:nvSpPr>
          <p:cNvPr id="88067" name="Picture Placeholder 2"/>
          <p:cNvSpPr>
            <a:spLocks noGrp="1" noTextEdit="1"/>
          </p:cNvSpPr>
          <p:nvPr>
            <p:ph type="pic" idx="1"/>
          </p:nvPr>
        </p:nvSpPr>
        <p:spPr>
          <a:xfrm>
            <a:off x="381000" y="304800"/>
            <a:ext cx="8305800" cy="5788025"/>
          </a:xfrm>
        </p:spPr>
      </p:sp>
      <p:sp>
        <p:nvSpPr>
          <p:cNvPr id="39940" name="Text Placeholder 3"/>
          <p:cNvSpPr>
            <a:spLocks noGrp="1"/>
          </p:cNvSpPr>
          <p:nvPr>
            <p:ph type="body" sz="half" idx="2"/>
          </p:nvPr>
        </p:nvSpPr>
        <p:spPr>
          <a:xfrm>
            <a:off x="2438400" y="6629400"/>
            <a:ext cx="5486400" cy="228600"/>
          </a:xfrm>
        </p:spPr>
        <p:txBody>
          <a:bodyPr rtlCol="0">
            <a:normAutofit fontScale="77500" lnSpcReduction="20000"/>
          </a:bodyPr>
          <a:lstStyle/>
          <a:p>
            <a:pPr eaLnBrk="1" fontAlgn="auto" hangingPunct="1">
              <a:spcAft>
                <a:spcPts val="0"/>
              </a:spcAft>
              <a:buFont typeface="Arial" pitchFamily="34" charset="0"/>
              <a:buNone/>
              <a:defRPr/>
            </a:pPr>
            <a:endParaRPr lang="en-US" dirty="0" smtClean="0"/>
          </a:p>
        </p:txBody>
      </p:sp>
      <p:pic>
        <p:nvPicPr>
          <p:cNvPr id="88069" name="Picture 1" descr="Variables correlation patterns"/>
          <p:cNvPicPr>
            <a:picLocks noChangeAspect="1" noChangeArrowheads="1"/>
          </p:cNvPicPr>
          <p:nvPr/>
        </p:nvPicPr>
        <p:blipFill>
          <a:blip r:embed="rId3" cstate="print"/>
          <a:srcRect/>
          <a:stretch>
            <a:fillRect/>
          </a:stretch>
        </p:blipFill>
        <p:spPr bwMode="auto">
          <a:xfrm>
            <a:off x="533400" y="381000"/>
            <a:ext cx="7391400" cy="5638800"/>
          </a:xfrm>
          <a:prstGeom prst="rect">
            <a:avLst/>
          </a:prstGeom>
          <a:noFill/>
          <a:ln w="9525">
            <a:noFill/>
            <a:miter lim="800000"/>
            <a:headEnd/>
            <a:tailEnd/>
          </a:ln>
        </p:spPr>
      </p:pic>
      <p:sp>
        <p:nvSpPr>
          <p:cNvPr id="88070" name="Rectangle 3"/>
          <p:cNvSpPr>
            <a:spLocks noChangeArrowheads="1"/>
          </p:cNvSpPr>
          <p:nvPr/>
        </p:nvSpPr>
        <p:spPr bwMode="auto">
          <a:xfrm>
            <a:off x="301625" y="4405313"/>
            <a:ext cx="184150" cy="368300"/>
          </a:xfrm>
          <a:prstGeom prst="rect">
            <a:avLst/>
          </a:prstGeom>
          <a:noFill/>
          <a:ln w="9525">
            <a:noFill/>
            <a:miter lim="800000"/>
            <a:headEnd/>
            <a:tailEnd/>
          </a:ln>
        </p:spPr>
        <p:txBody>
          <a:bodyPr wrap="none" anchor="ctr">
            <a:spAutoFit/>
          </a:bodyPr>
          <a:lstStyle/>
          <a:p>
            <a:pPr eaLnBrk="0" hangingPunct="0"/>
            <a:endParaRPr lang="en-US" dirty="0"/>
          </a:p>
        </p:txBody>
      </p:sp>
      <p:sp>
        <p:nvSpPr>
          <p:cNvPr id="88071" name="Rectangle 4"/>
          <p:cNvSpPr>
            <a:spLocks noChangeArrowheads="1"/>
          </p:cNvSpPr>
          <p:nvPr/>
        </p:nvSpPr>
        <p:spPr bwMode="auto">
          <a:xfrm>
            <a:off x="301625" y="581025"/>
            <a:ext cx="2805113" cy="303213"/>
          </a:xfrm>
          <a:prstGeom prst="rect">
            <a:avLst/>
          </a:prstGeom>
          <a:noFill/>
          <a:ln w="9525">
            <a:noFill/>
            <a:miter lim="800000"/>
            <a:headEnd/>
            <a:tailEnd/>
          </a:ln>
        </p:spPr>
        <p:txBody>
          <a:bodyPr wrap="none" anchor="ctr">
            <a:spAutoFit/>
          </a:bodyPr>
          <a:lstStyle/>
          <a:p>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Content Placeholder 5"/>
          <p:cNvSpPr>
            <a:spLocks noGrp="1"/>
          </p:cNvSpPr>
          <p:nvPr>
            <p:ph idx="1"/>
          </p:nvPr>
        </p:nvSpPr>
        <p:spPr>
          <a:xfrm>
            <a:off x="152400" y="228600"/>
            <a:ext cx="8763000" cy="6400800"/>
          </a:xfrm>
        </p:spPr>
        <p:txBody>
          <a:bodyPr/>
          <a:lstStyle/>
          <a:p>
            <a:pPr eaLnBrk="1" hangingPunct="1"/>
            <a:r>
              <a:rPr lang="en-US" dirty="0" smtClean="0"/>
              <a:t>When there is a positive correlation is an indication that the more the exposure the high the outcome of interest, for example smoking exposure and lung disease, which is the outcome.  </a:t>
            </a:r>
          </a:p>
          <a:p>
            <a:pPr eaLnBrk="1" hangingPunct="1"/>
            <a:r>
              <a:rPr lang="en-US" dirty="0" smtClean="0"/>
              <a:t>When there is no correlation one would conclude that the exposure is not related to the outcome, for example teething and diarrhoeal episodes. </a:t>
            </a:r>
          </a:p>
          <a:p>
            <a:pPr eaLnBrk="1" hangingPunct="1"/>
            <a:r>
              <a:rPr lang="en-US" dirty="0" smtClean="0"/>
              <a:t>When there is a negative correlation it means that the more the exposure the less the outcome, for example tetanus vaccination and tetanus infection.</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Content Placeholder 2"/>
          <p:cNvSpPr>
            <a:spLocks noGrp="1"/>
          </p:cNvSpPr>
          <p:nvPr>
            <p:ph idx="1"/>
          </p:nvPr>
        </p:nvSpPr>
        <p:spPr>
          <a:xfrm>
            <a:off x="152400" y="228600"/>
            <a:ext cx="8839200" cy="6477000"/>
          </a:xfrm>
        </p:spPr>
        <p:txBody>
          <a:bodyPr/>
          <a:lstStyle/>
          <a:p>
            <a:pPr eaLnBrk="1" hangingPunct="1">
              <a:buFont typeface="Arial" charset="0"/>
              <a:buNone/>
            </a:pPr>
            <a:r>
              <a:rPr lang="en-US" b="1" u="sng" dirty="0" smtClean="0"/>
              <a:t>3. Descriptive or Explorative Research Design</a:t>
            </a:r>
            <a:r>
              <a:rPr lang="en-US" u="sng" dirty="0" smtClean="0"/>
              <a:t> </a:t>
            </a:r>
          </a:p>
          <a:p>
            <a:pPr eaLnBrk="1" hangingPunct="1"/>
            <a:r>
              <a:rPr lang="en-US" dirty="0" smtClean="0"/>
              <a:t>Is the systematic collection and presentation of data to give clear picture of a particular situation.</a:t>
            </a:r>
          </a:p>
          <a:p>
            <a:pPr eaLnBrk="1" hangingPunct="1"/>
            <a:r>
              <a:rPr lang="en-US" dirty="0" smtClean="0"/>
              <a:t>It involves the systematic collection of information and aims to discover and describe new facts about a situation, people, activities, or events.</a:t>
            </a:r>
          </a:p>
          <a:p>
            <a:pPr eaLnBrk="1" hangingPunct="1"/>
            <a:r>
              <a:rPr lang="en-US" dirty="0" smtClean="0"/>
              <a:t>Its main purposes include observing, describing and documenting all aspects of a situation as it naturally occurs. </a:t>
            </a:r>
          </a:p>
          <a:p>
            <a:pPr eaLnBrk="1" hangingPunct="1"/>
            <a:r>
              <a:rPr lang="en-US" dirty="0" smtClean="0"/>
              <a:t>At times, descriptive designs are used as a starting point for hypothesis generation or theory testing. </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Content Placeholder 2"/>
          <p:cNvSpPr>
            <a:spLocks noGrp="1"/>
          </p:cNvSpPr>
          <p:nvPr>
            <p:ph idx="1"/>
          </p:nvPr>
        </p:nvSpPr>
        <p:spPr>
          <a:xfrm>
            <a:off x="152400" y="0"/>
            <a:ext cx="8839200" cy="6705600"/>
          </a:xfrm>
        </p:spPr>
        <p:txBody>
          <a:bodyPr/>
          <a:lstStyle/>
          <a:p>
            <a:pPr eaLnBrk="1" hangingPunct="1"/>
            <a:r>
              <a:rPr lang="en-US" dirty="0" smtClean="0"/>
              <a:t>In the exploratory descriptive design, the main purpose is to explore the dimensions of a phenomenon (problem) as well as the major characteristics or facts that influence the phenomenon.</a:t>
            </a:r>
          </a:p>
          <a:p>
            <a:pPr eaLnBrk="1" hangingPunct="1"/>
            <a:r>
              <a:rPr lang="en-US" dirty="0" smtClean="0"/>
              <a:t>In descriptive design, no manipulation of variables is involved as opposed to experimental design.</a:t>
            </a:r>
          </a:p>
          <a:p>
            <a:pPr eaLnBrk="1" hangingPunct="1"/>
            <a:r>
              <a:rPr lang="en-US" dirty="0" smtClean="0"/>
              <a:t>Similarly, no dependent or independent variables are used because no attempt is made to establish causality. The overall purpose of descriptive research is to provide a picture of a phenomenon as it naturally occurs, as opposed to studying the impacts of the phenomenon or intervention.</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152400" y="0"/>
            <a:ext cx="8839200" cy="762000"/>
          </a:xfrm>
        </p:spPr>
        <p:txBody>
          <a:bodyPr/>
          <a:lstStyle/>
          <a:p>
            <a:pPr eaLnBrk="1" hangingPunct="1"/>
            <a:r>
              <a:rPr lang="en-US" sz="3600" b="1" u="sng" dirty="0" smtClean="0"/>
              <a:t>Categories of descriptive research design</a:t>
            </a:r>
          </a:p>
        </p:txBody>
      </p:sp>
      <p:sp>
        <p:nvSpPr>
          <p:cNvPr id="3" name="Content Placeholder 2"/>
          <p:cNvSpPr>
            <a:spLocks noGrp="1"/>
          </p:cNvSpPr>
          <p:nvPr>
            <p:ph idx="1"/>
          </p:nvPr>
        </p:nvSpPr>
        <p:spPr>
          <a:xfrm>
            <a:off x="152400" y="609600"/>
            <a:ext cx="8839200" cy="6096000"/>
          </a:xfrm>
        </p:spPr>
        <p:txBody>
          <a:bodyPr rtlCol="0">
            <a:normAutofit/>
          </a:bodyPr>
          <a:lstStyle/>
          <a:p>
            <a:pPr marL="514350" indent="-514350" eaLnBrk="1" fontAlgn="auto" hangingPunct="1">
              <a:spcAft>
                <a:spcPts val="0"/>
              </a:spcAft>
              <a:buFont typeface="+mj-lt"/>
              <a:buAutoNum type="arabicPeriod"/>
              <a:defRPr/>
            </a:pPr>
            <a:r>
              <a:rPr lang="en-US" sz="2800" b="1" dirty="0" smtClean="0"/>
              <a:t>Explorative Descriptive Design:</a:t>
            </a:r>
            <a:r>
              <a:rPr lang="en-US" sz="2800" dirty="0" smtClean="0"/>
              <a:t> the researcher explores a particular problem to discover what is there and if it could be solved. The study focuses on new events, evidence, or practices.</a:t>
            </a:r>
          </a:p>
          <a:p>
            <a:pPr marL="514350" indent="-514350" eaLnBrk="1" fontAlgn="auto" hangingPunct="1">
              <a:spcAft>
                <a:spcPts val="0"/>
              </a:spcAft>
              <a:buFont typeface="+mj-lt"/>
              <a:buAutoNum type="arabicPeriod"/>
              <a:defRPr/>
            </a:pPr>
            <a:r>
              <a:rPr lang="en-US" sz="2800" b="1" dirty="0" smtClean="0"/>
              <a:t>Comparative Descriptive Design: </a:t>
            </a:r>
            <a:r>
              <a:rPr lang="en-US" sz="2800" dirty="0" smtClean="0"/>
              <a:t>Is mainly used when the researcher intends to examine and describe particular variables in two or more groups. The concept here is to compare the groups and how they differ or how similar they are in relation to the variable of interest.</a:t>
            </a:r>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eaLnBrk="1" fontAlgn="auto" hangingPunct="1">
              <a:spcAft>
                <a:spcPts val="0"/>
              </a:spcAft>
              <a:buFont typeface="Arial" pitchFamily="34" charset="0"/>
              <a:buChar char="•"/>
              <a:defRPr/>
            </a:pPr>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152400" y="304800"/>
            <a:ext cx="8839200" cy="6324600"/>
          </a:xfrm>
        </p:spPr>
        <p:txBody>
          <a:bodyPr rtlCol="0">
            <a:normAutofit lnSpcReduction="10000"/>
          </a:bodyPr>
          <a:lstStyle/>
          <a:p>
            <a:pPr eaLnBrk="1" fontAlgn="auto" hangingPunct="1">
              <a:spcAft>
                <a:spcPts val="0"/>
              </a:spcAft>
              <a:buFont typeface="Arial" charset="0"/>
              <a:buNone/>
              <a:defRPr/>
            </a:pPr>
            <a:r>
              <a:rPr lang="en-US" sz="2800" b="1" dirty="0" smtClean="0"/>
              <a:t>4. Time Dimensional Designs: </a:t>
            </a:r>
            <a:r>
              <a:rPr lang="en-US" sz="2800" dirty="0" smtClean="0"/>
              <a:t>Are used in epidemiological studies and are further sub-divided into longitudinal that is when it examines changes in a group for a long period and it is cross-sectional where the data is collected at one point in time.</a:t>
            </a:r>
          </a:p>
          <a:p>
            <a:pPr eaLnBrk="1" fontAlgn="auto" hangingPunct="1">
              <a:spcAft>
                <a:spcPts val="0"/>
              </a:spcAft>
              <a:buFont typeface="Arial" charset="0"/>
              <a:buNone/>
              <a:defRPr/>
            </a:pPr>
            <a:r>
              <a:rPr lang="en-US" sz="2800" b="1" dirty="0" smtClean="0"/>
              <a:t>5. Retrospective Study Design: </a:t>
            </a:r>
            <a:r>
              <a:rPr lang="en-US" sz="2800" dirty="0" smtClean="0"/>
              <a:t>Also known as 'export facts'. </a:t>
            </a:r>
            <a:br>
              <a:rPr lang="en-US" sz="2800" dirty="0" smtClean="0"/>
            </a:br>
            <a:r>
              <a:rPr lang="en-US" sz="2800" dirty="0" smtClean="0"/>
              <a:t>It is a study design aimed at a </a:t>
            </a:r>
            <a:r>
              <a:rPr lang="en-US" sz="2800" u="sng" dirty="0" smtClean="0"/>
              <a:t>looking back </a:t>
            </a:r>
            <a:r>
              <a:rPr lang="en-US" sz="2800" dirty="0" smtClean="0"/>
              <a:t>in order to link the present with the past or what happened in the past. </a:t>
            </a:r>
          </a:p>
          <a:p>
            <a:pPr eaLnBrk="1" fontAlgn="auto" hangingPunct="1">
              <a:spcAft>
                <a:spcPts val="0"/>
              </a:spcAft>
              <a:buFont typeface="Arial" charset="0"/>
              <a:buNone/>
              <a:defRPr/>
            </a:pPr>
            <a:r>
              <a:rPr lang="en-US" sz="2800" b="1" dirty="0" smtClean="0"/>
              <a:t>6. Prospective Study Design:</a:t>
            </a:r>
            <a:r>
              <a:rPr lang="en-US" sz="2800" dirty="0" smtClean="0"/>
              <a:t> Is similar to the longitudinal study as it </a:t>
            </a:r>
            <a:r>
              <a:rPr lang="en-US" sz="2800" u="sng" dirty="0" smtClean="0"/>
              <a:t>starts from the present </a:t>
            </a:r>
            <a:r>
              <a:rPr lang="en-US" sz="2800" dirty="0" smtClean="0"/>
              <a:t>and ends by looking into the </a:t>
            </a:r>
            <a:r>
              <a:rPr lang="en-US" sz="2800" u="sng" dirty="0" smtClean="0"/>
              <a:t>future</a:t>
            </a:r>
            <a:r>
              <a:rPr lang="en-US" sz="2800" dirty="0" smtClean="0"/>
              <a:t>. It is further divided into two categories: descriptive and explanatory. </a:t>
            </a:r>
          </a:p>
          <a:p>
            <a:pPr eaLnBrk="1" fontAlgn="auto" hangingPunct="1">
              <a:spcAft>
                <a:spcPts val="0"/>
              </a:spcAft>
              <a:buFont typeface="Arial" charset="0"/>
              <a:buNone/>
              <a:defRPr/>
            </a:pPr>
            <a:r>
              <a:rPr lang="en-US" sz="2800" dirty="0" smtClean="0"/>
              <a:t/>
            </a:r>
            <a:br>
              <a:rPr lang="en-US" sz="2800" dirty="0" smtClean="0"/>
            </a:br>
            <a:endParaRPr lang="en-US" sz="2800" dirty="0" smtClean="0"/>
          </a:p>
          <a:p>
            <a:pPr eaLnBrk="1" fontAlgn="auto" hangingPunct="1">
              <a:spcAft>
                <a:spcPts val="0"/>
              </a:spcAft>
              <a:buFont typeface="Arial" charset="0"/>
              <a:buNone/>
              <a:defRPr/>
            </a:pPr>
            <a:endParaRPr lang="en-US" sz="2800" dirty="0" smtClean="0"/>
          </a:p>
          <a:p>
            <a:pPr eaLnBrk="1" fontAlgn="auto" hangingPunct="1">
              <a:spcAft>
                <a:spcPts val="0"/>
              </a:spcAft>
              <a:buFont typeface="Arial" pitchFamily="34" charset="0"/>
              <a:buChar char="•"/>
              <a:defRPr/>
            </a:pPr>
            <a:endParaRPr lang="en-US" sz="2800"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rtlCol="0">
            <a:normAutofit lnSpcReduction="10000"/>
          </a:bodyPr>
          <a:lstStyle/>
          <a:p>
            <a:pPr eaLnBrk="1" fontAlgn="auto" hangingPunct="1">
              <a:spcAft>
                <a:spcPts val="0"/>
              </a:spcAft>
              <a:buFont typeface="Arial" pitchFamily="34" charset="0"/>
              <a:buChar char="•"/>
              <a:defRPr/>
            </a:pPr>
            <a:r>
              <a:rPr lang="en-US" sz="2800" dirty="0" smtClean="0"/>
              <a:t>The subjects for the study are recruited based on presence or absence of an exposure of interest (workers in x-ray department) and followed up over many years to establish if they will develop outcomes of interest, for example cancer of the skin or reproductive health complications.</a:t>
            </a:r>
          </a:p>
          <a:p>
            <a:pPr eaLnBrk="1" fontAlgn="auto" hangingPunct="1">
              <a:spcAft>
                <a:spcPts val="0"/>
              </a:spcAft>
              <a:buFont typeface="Arial" charset="0"/>
              <a:buNone/>
              <a:defRPr/>
            </a:pPr>
            <a:r>
              <a:rPr lang="en-US" sz="2800" b="1" i="1" u="sng" dirty="0" smtClean="0"/>
              <a:t>Features used to diff. types of descriptive res. design</a:t>
            </a:r>
          </a:p>
          <a:p>
            <a:pPr marL="514350" indent="-514350" eaLnBrk="1" fontAlgn="auto" hangingPunct="1">
              <a:spcAft>
                <a:spcPts val="0"/>
              </a:spcAft>
              <a:buFont typeface="+mj-lt"/>
              <a:buAutoNum type="arabicPeriod"/>
              <a:defRPr/>
            </a:pPr>
            <a:r>
              <a:rPr lang="en-US" sz="2800" dirty="0" smtClean="0"/>
              <a:t>Representativeness of the study data sources, for example, whether random, stratified, non probability.</a:t>
            </a:r>
          </a:p>
          <a:p>
            <a:pPr marL="514350" indent="-514350" eaLnBrk="1" fontAlgn="auto" hangingPunct="1">
              <a:spcAft>
                <a:spcPts val="0"/>
              </a:spcAft>
              <a:buFont typeface="+mj-lt"/>
              <a:buAutoNum type="arabicPeriod"/>
              <a:defRPr/>
            </a:pPr>
            <a:r>
              <a:rPr lang="en-US" sz="2800" dirty="0" smtClean="0"/>
              <a:t>Time frame of measurement, i.e., whether short, cross sectional or longitudinal.</a:t>
            </a:r>
          </a:p>
          <a:p>
            <a:pPr marL="514350" indent="-514350" eaLnBrk="1" fontAlgn="auto" hangingPunct="1">
              <a:spcAft>
                <a:spcPts val="0"/>
              </a:spcAft>
              <a:buFont typeface="+mj-lt"/>
              <a:buAutoNum type="arabicPeriod"/>
              <a:defRPr/>
            </a:pPr>
            <a:r>
              <a:rPr lang="en-US" sz="2800" dirty="0" smtClean="0"/>
              <a:t>Whether the study involves any comparisons, for example, with another group.</a:t>
            </a:r>
          </a:p>
          <a:p>
            <a:pPr marL="514350" indent="-514350" eaLnBrk="1" fontAlgn="auto" hangingPunct="1">
              <a:spcAft>
                <a:spcPts val="0"/>
              </a:spcAft>
              <a:buFont typeface="+mj-lt"/>
              <a:buAutoNum type="arabicPeriod"/>
              <a:defRPr/>
            </a:pPr>
            <a:r>
              <a:rPr lang="en-US" sz="2800" dirty="0" smtClean="0"/>
              <a:t>Whether the design is focused on a simple descriptive question or more complex, correlative questions.</a:t>
            </a:r>
          </a:p>
          <a:p>
            <a:pPr eaLnBrk="1" fontAlgn="auto" hangingPunct="1">
              <a:spcAft>
                <a:spcPts val="0"/>
              </a:spcAft>
              <a:buFont typeface="Arial" pitchFamily="34" charset="0"/>
              <a:buChar char="•"/>
              <a:defRPr/>
            </a:pPr>
            <a:endParaRPr lang="en-US" sz="2800" dirty="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nvPr>
        </p:nvGraphicFramePr>
        <p:xfrm>
          <a:off x="152400" y="228600"/>
          <a:ext cx="8839200" cy="6235700"/>
        </p:xfrm>
        <a:graphic>
          <a:graphicData uri="http://schemas.openxmlformats.org/drawingml/2006/table">
            <a:tbl>
              <a:tblPr firstRow="1" bandRow="1">
                <a:tableStyleId>{93296810-A885-4BE3-A3E7-6D5BEEA58F35}</a:tableStyleId>
              </a:tblPr>
              <a:tblGrid>
                <a:gridCol w="4419600"/>
                <a:gridCol w="4419600"/>
              </a:tblGrid>
              <a:tr h="749300">
                <a:tc>
                  <a:txBody>
                    <a:bodyPr/>
                    <a:lstStyle/>
                    <a:p>
                      <a:pPr algn="ctr"/>
                      <a:r>
                        <a:rPr lang="en-US" sz="3200" u="sng" dirty="0" smtClean="0"/>
                        <a:t>strengths</a:t>
                      </a:r>
                      <a:endParaRPr lang="en-US" sz="3200" u="sng" dirty="0"/>
                    </a:p>
                  </a:txBody>
                  <a:tcPr/>
                </a:tc>
                <a:tc>
                  <a:txBody>
                    <a:bodyPr/>
                    <a:lstStyle/>
                    <a:p>
                      <a:pPr algn="ctr"/>
                      <a:r>
                        <a:rPr lang="en-US" sz="3200" u="sng" dirty="0" smtClean="0"/>
                        <a:t>weakness</a:t>
                      </a:r>
                      <a:endParaRPr lang="en-US" sz="3200" u="sng" dirty="0"/>
                    </a:p>
                  </a:txBody>
                  <a:tcPr/>
                </a:tc>
              </a:tr>
              <a:tr h="749300">
                <a:tc>
                  <a:txBody>
                    <a:bodyPr/>
                    <a:lstStyle/>
                    <a:p>
                      <a:r>
                        <a:rPr lang="en-US" sz="2800" dirty="0" smtClean="0"/>
                        <a:t>Lower costs</a:t>
                      </a:r>
                      <a:endParaRPr lang="en-US" sz="2800" dirty="0"/>
                    </a:p>
                  </a:txBody>
                  <a:tcPr/>
                </a:tc>
                <a:tc>
                  <a:txBody>
                    <a:bodyPr/>
                    <a:lstStyle/>
                    <a:p>
                      <a:r>
                        <a:rPr lang="en-US" sz="2800" dirty="0" smtClean="0"/>
                        <a:t>Does not answer questions of causal-effect relationship nature</a:t>
                      </a:r>
                      <a:endParaRPr lang="en-US" sz="2800" dirty="0"/>
                    </a:p>
                  </a:txBody>
                  <a:tcPr/>
                </a:tc>
              </a:tr>
              <a:tr h="749300">
                <a:tc>
                  <a:txBody>
                    <a:bodyPr/>
                    <a:lstStyle/>
                    <a:p>
                      <a:r>
                        <a:rPr lang="en-US" sz="2800" dirty="0" smtClean="0"/>
                        <a:t>Relatively easy to implement</a:t>
                      </a:r>
                      <a:endParaRPr lang="en-US" sz="2800" dirty="0"/>
                    </a:p>
                  </a:txBody>
                  <a:tcPr/>
                </a:tc>
                <a:tc>
                  <a:txBody>
                    <a:bodyPr/>
                    <a:lstStyle/>
                    <a:p>
                      <a:r>
                        <a:rPr lang="en-US" sz="2800" dirty="0" smtClean="0"/>
                        <a:t>Expensive when complex data collection techniques are used</a:t>
                      </a:r>
                      <a:endParaRPr lang="en-US" sz="2800" dirty="0"/>
                    </a:p>
                  </a:txBody>
                  <a:tcPr/>
                </a:tc>
              </a:tr>
              <a:tr h="749300">
                <a:tc>
                  <a:txBody>
                    <a:bodyPr/>
                    <a:lstStyle/>
                    <a:p>
                      <a:r>
                        <a:rPr lang="en-US" sz="2800" dirty="0" smtClean="0"/>
                        <a:t>Ability to yield results in fairly short period</a:t>
                      </a:r>
                      <a:endParaRPr lang="en-US" sz="2800" dirty="0"/>
                    </a:p>
                  </a:txBody>
                  <a:tcPr/>
                </a:tc>
                <a:tc>
                  <a:txBody>
                    <a:bodyPr/>
                    <a:lstStyle/>
                    <a:p>
                      <a:r>
                        <a:rPr lang="en-US" sz="2800" dirty="0" smtClean="0"/>
                        <a:t>May not consider variables </a:t>
                      </a:r>
                      <a:br>
                        <a:rPr lang="en-US" sz="2800" dirty="0" smtClean="0"/>
                      </a:br>
                      <a:r>
                        <a:rPr lang="en-US" sz="2800" dirty="0" smtClean="0"/>
                        <a:t>in depth</a:t>
                      </a:r>
                      <a:endParaRPr lang="en-US" sz="2800" dirty="0"/>
                    </a:p>
                  </a:txBody>
                  <a:tcPr/>
                </a:tc>
              </a:tr>
              <a:tr h="749300">
                <a:tc>
                  <a:txBody>
                    <a:bodyPr/>
                    <a:lstStyle/>
                    <a:p>
                      <a:r>
                        <a:rPr lang="en-US" sz="2800" dirty="0" smtClean="0"/>
                        <a:t>Results are relatively straightforward to analyze and communicate to </a:t>
                      </a:r>
                      <a:br>
                        <a:rPr lang="en-US" sz="2800" dirty="0" smtClean="0"/>
                      </a:br>
                      <a:r>
                        <a:rPr lang="en-US" sz="2800" dirty="0" smtClean="0"/>
                        <a:t>an audience</a:t>
                      </a:r>
                      <a:endParaRPr lang="en-US" sz="2800" dirty="0"/>
                    </a:p>
                  </a:txBody>
                  <a:tcPr/>
                </a:tc>
                <a:tc>
                  <a:txBody>
                    <a:bodyPr/>
                    <a:lstStyle/>
                    <a:p>
                      <a:r>
                        <a:rPr lang="en-US" sz="2800" dirty="0" smtClean="0"/>
                        <a:t>Generalizability of the findings may not be achieved</a:t>
                      </a:r>
                      <a:endParaRPr lang="en-US" sz="2800" dirty="0"/>
                    </a:p>
                  </a:txBody>
                  <a:tcPr/>
                </a:tc>
              </a:tr>
            </a:tbl>
          </a:graphicData>
        </a:graphic>
      </p:graphicFrame>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0"/>
            <a:ext cx="8229600" cy="533400"/>
          </a:xfrm>
        </p:spPr>
        <p:txBody>
          <a:bodyPr rtlCol="0">
            <a:normAutofit fontScale="90000"/>
          </a:bodyPr>
          <a:lstStyle/>
          <a:p>
            <a:pPr eaLnBrk="1" fontAlgn="auto" hangingPunct="1">
              <a:spcAft>
                <a:spcPts val="0"/>
              </a:spcAft>
              <a:defRPr/>
            </a:pPr>
            <a:r>
              <a:rPr lang="en-US" b="1" u="sng" dirty="0" smtClean="0"/>
              <a:t>4. Case Study Research Design</a:t>
            </a:r>
            <a:endParaRPr lang="en-US" u="sng" dirty="0" smtClean="0"/>
          </a:p>
        </p:txBody>
      </p:sp>
      <p:sp>
        <p:nvSpPr>
          <p:cNvPr id="96259" name="Content Placeholder 2"/>
          <p:cNvSpPr>
            <a:spLocks noGrp="1"/>
          </p:cNvSpPr>
          <p:nvPr>
            <p:ph idx="1"/>
          </p:nvPr>
        </p:nvSpPr>
        <p:spPr>
          <a:xfrm>
            <a:off x="152400" y="762000"/>
            <a:ext cx="8839200" cy="5943600"/>
          </a:xfrm>
        </p:spPr>
        <p:txBody>
          <a:bodyPr/>
          <a:lstStyle/>
          <a:p>
            <a:pPr eaLnBrk="1" hangingPunct="1"/>
            <a:r>
              <a:rPr lang="en-US" dirty="0" smtClean="0"/>
              <a:t>A case study is 'an in depth study of one individual, a group of individuals or an institution’</a:t>
            </a:r>
          </a:p>
          <a:p>
            <a:pPr eaLnBrk="1" hangingPunct="1"/>
            <a:r>
              <a:rPr lang="en-US" dirty="0" smtClean="0"/>
              <a:t>It is a detailed account of a particular experience event or situation. </a:t>
            </a:r>
          </a:p>
          <a:p>
            <a:pPr eaLnBrk="1" hangingPunct="1"/>
            <a:r>
              <a:rPr lang="en-US" dirty="0" smtClean="0"/>
              <a:t>It is meant to provide a description of people’s thoughts, feelings and perceptions. </a:t>
            </a:r>
          </a:p>
          <a:p>
            <a:pPr eaLnBrk="1" hangingPunct="1"/>
            <a:r>
              <a:rPr lang="en-US" dirty="0" smtClean="0"/>
              <a:t>It doesn’t aim at providing a causal relationship. Neither does it attempt to test a hypothesis.</a:t>
            </a:r>
          </a:p>
          <a:p>
            <a:pPr eaLnBrk="1" hangingPunct="1">
              <a:buFont typeface="Arial" charset="0"/>
              <a:buNone/>
            </a:pPr>
            <a:r>
              <a:rPr lang="en-US" dirty="0" smtClean="0"/>
              <a:t>For example, a case study on why in a certain health centres mothers are not coming in for their antenatal services.</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rtlCol="0">
            <a:normAutofit lnSpcReduction="10000"/>
          </a:bodyPr>
          <a:lstStyle/>
          <a:p>
            <a:pPr eaLnBrk="1" fontAlgn="auto" hangingPunct="1">
              <a:spcAft>
                <a:spcPts val="0"/>
              </a:spcAft>
              <a:buFont typeface="Arial" charset="0"/>
              <a:buNone/>
              <a:defRPr/>
            </a:pPr>
            <a:r>
              <a:rPr lang="en-US" b="1" u="sng" dirty="0" smtClean="0"/>
              <a:t>Limitations of case studies</a:t>
            </a:r>
          </a:p>
          <a:p>
            <a:pPr marL="914400" lvl="1" indent="-514350" eaLnBrk="1" fontAlgn="auto" hangingPunct="1">
              <a:spcAft>
                <a:spcPts val="0"/>
              </a:spcAft>
              <a:buFont typeface="+mj-lt"/>
              <a:buAutoNum type="arabicPeriod"/>
              <a:defRPr/>
            </a:pPr>
            <a:r>
              <a:rPr lang="en-US" dirty="0" smtClean="0"/>
              <a:t>They require plenty of time. </a:t>
            </a:r>
          </a:p>
          <a:p>
            <a:pPr marL="914400" lvl="1" indent="-514350" eaLnBrk="1" fontAlgn="auto" hangingPunct="1">
              <a:spcAft>
                <a:spcPts val="0"/>
              </a:spcAft>
              <a:buFont typeface="+mj-lt"/>
              <a:buAutoNum type="arabicPeriod"/>
              <a:defRPr/>
            </a:pPr>
            <a:r>
              <a:rPr lang="en-US" dirty="0" smtClean="0"/>
              <a:t>They are costly. </a:t>
            </a:r>
          </a:p>
          <a:p>
            <a:pPr marL="914400" lvl="1" indent="-514350" eaLnBrk="1" fontAlgn="auto" hangingPunct="1">
              <a:spcAft>
                <a:spcPts val="0"/>
              </a:spcAft>
              <a:buFont typeface="+mj-lt"/>
              <a:buAutoNum type="arabicPeriod"/>
              <a:defRPr/>
            </a:pPr>
            <a:r>
              <a:rPr lang="en-US" dirty="0" smtClean="0"/>
              <a:t>Have high possibility of subject drop out. </a:t>
            </a:r>
          </a:p>
          <a:p>
            <a:pPr marL="914400" lvl="1" indent="-514350" eaLnBrk="1" fontAlgn="auto" hangingPunct="1">
              <a:spcAft>
                <a:spcPts val="0"/>
              </a:spcAft>
              <a:buFont typeface="+mj-lt"/>
              <a:buAutoNum type="arabicPeriod"/>
              <a:defRPr/>
            </a:pPr>
            <a:r>
              <a:rPr lang="en-US" dirty="0" smtClean="0"/>
              <a:t>Data analysis also calls for skills and experience, particularly if the study is carried over a long period of time</a:t>
            </a:r>
          </a:p>
          <a:p>
            <a:pPr eaLnBrk="1" fontAlgn="auto" hangingPunct="1">
              <a:spcAft>
                <a:spcPts val="0"/>
              </a:spcAft>
              <a:buFont typeface="Arial" pitchFamily="34" charset="0"/>
              <a:buChar char="•"/>
              <a:defRPr/>
            </a:pPr>
            <a:r>
              <a:rPr lang="en-US" dirty="0" smtClean="0"/>
              <a:t>Case study designs are used when:</a:t>
            </a:r>
          </a:p>
          <a:p>
            <a:pPr marL="971550" lvl="1" indent="-514350" eaLnBrk="1" fontAlgn="auto" hangingPunct="1">
              <a:spcAft>
                <a:spcPts val="0"/>
              </a:spcAft>
              <a:buFont typeface="+mj-lt"/>
              <a:buAutoNum type="arabicPeriod"/>
              <a:defRPr/>
            </a:pPr>
            <a:r>
              <a:rPr lang="en-US" dirty="0" smtClean="0"/>
              <a:t>There is a need to demonstrate the effectiveness of a specific therapeutic technique</a:t>
            </a:r>
          </a:p>
          <a:p>
            <a:pPr marL="971550" lvl="1" indent="-514350" eaLnBrk="1" fontAlgn="auto" hangingPunct="1">
              <a:spcAft>
                <a:spcPts val="0"/>
              </a:spcAft>
              <a:buFont typeface="+mj-lt"/>
              <a:buAutoNum type="arabicPeriod"/>
              <a:defRPr/>
            </a:pPr>
            <a:r>
              <a:rPr lang="en-US" dirty="0" smtClean="0"/>
              <a:t>Generating and testing hypotheses</a:t>
            </a:r>
          </a:p>
          <a:p>
            <a:pPr marL="971550" lvl="1" indent="-514350" eaLnBrk="1" fontAlgn="auto" hangingPunct="1">
              <a:spcAft>
                <a:spcPts val="0"/>
              </a:spcAft>
              <a:buFont typeface="+mj-lt"/>
              <a:buAutoNum type="arabicPeriod"/>
              <a:defRPr/>
            </a:pPr>
            <a:r>
              <a:rPr lang="en-US" dirty="0" smtClean="0"/>
              <a:t>There is need to generate knowledge on a particular issue or situation that has not been adequately researched on</a:t>
            </a:r>
          </a:p>
          <a:p>
            <a:pPr marL="514350" indent="-514350" eaLnBrk="1" fontAlgn="auto" hangingPunct="1">
              <a:spcAft>
                <a:spcPts val="0"/>
              </a:spcAft>
              <a:buFont typeface="Arial" charset="0"/>
              <a:buNone/>
              <a:defRPr/>
            </a:pP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11878</TotalTime>
  <Words>13262</Words>
  <Application>Microsoft Office PowerPoint</Application>
  <PresentationFormat>On-screen Show (4:3)</PresentationFormat>
  <Paragraphs>1366</Paragraphs>
  <Slides>219</Slides>
  <Notes>219</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RESEARCH</vt:lpstr>
      <vt:lpstr>OBJECTIVES &amp; COURSE OUTLINE</vt:lpstr>
      <vt:lpstr>SCIENTIFIC DEFINITION OF RESEARCH</vt:lpstr>
      <vt:lpstr>Slide 4</vt:lpstr>
      <vt:lpstr>Slide 5</vt:lpstr>
      <vt:lpstr>Slide 6</vt:lpstr>
      <vt:lpstr>Slide 7</vt:lpstr>
      <vt:lpstr>Slide 8</vt:lpstr>
      <vt:lpstr>Slide 9</vt:lpstr>
      <vt:lpstr>Nursing research cont’</vt:lpstr>
      <vt:lpstr>Slide 11</vt:lpstr>
      <vt:lpstr>Slide 12</vt:lpstr>
      <vt:lpstr>Slide 13</vt:lpstr>
      <vt:lpstr>Slide 14</vt:lpstr>
      <vt:lpstr>Slide 15</vt:lpstr>
      <vt:lpstr>Slide 16</vt:lpstr>
      <vt:lpstr>Slide 17</vt:lpstr>
      <vt:lpstr>CHARACTERISTICS OF GOOD RESEARCH</vt:lpstr>
      <vt:lpstr>Slide 19</vt:lpstr>
      <vt:lpstr>THE RESEARCH PROCESS</vt:lpstr>
      <vt:lpstr> THE RESEARCH PROCESS  </vt:lpstr>
      <vt:lpstr>1. IDENTIFICATION OF RESEARCH TOPIC</vt:lpstr>
      <vt:lpstr>Example of a title consisting of two parts</vt:lpstr>
      <vt:lpstr>CRITERIA FOR TITLE SELECTION</vt:lpstr>
      <vt:lpstr>Slide 25</vt:lpstr>
      <vt:lpstr>2. PROBLEM STATEMENT</vt:lpstr>
      <vt:lpstr>DEFINITION OF PROBLEM STATEMENT</vt:lpstr>
      <vt:lpstr>Slide 28</vt:lpstr>
      <vt:lpstr>Chronological order of problem statement</vt:lpstr>
      <vt:lpstr>Slide 30</vt:lpstr>
      <vt:lpstr>Slide 31</vt:lpstr>
      <vt:lpstr>SUMMARY OF A WELL STATED PROBLEM</vt:lpstr>
      <vt:lpstr>Procedure for Identifying and Defining a Research Problem: </vt:lpstr>
      <vt:lpstr>Slide 34</vt:lpstr>
      <vt:lpstr>Slide 35</vt:lpstr>
      <vt:lpstr>Slide 36</vt:lpstr>
      <vt:lpstr> STEP 3: RATIONALE/JUSTIFICATION OF THE RESEARCH PROBLEM </vt:lpstr>
      <vt:lpstr>Slide 38</vt:lpstr>
      <vt:lpstr>Slide 39</vt:lpstr>
      <vt:lpstr>Slide 40</vt:lpstr>
      <vt:lpstr>AREAS YOU NEED TO JUSTIFY</vt:lpstr>
      <vt:lpstr>STEP 4: Formulation of Research questions,  Objectives and Hypothesis </vt:lpstr>
      <vt:lpstr>Slide 43</vt:lpstr>
      <vt:lpstr>Slide 44</vt:lpstr>
      <vt:lpstr>Example of a research question</vt:lpstr>
      <vt:lpstr>Slide 46</vt:lpstr>
      <vt:lpstr>Slide 47</vt:lpstr>
      <vt:lpstr>Slide 48</vt:lpstr>
      <vt:lpstr>Slide 49</vt:lpstr>
      <vt:lpstr>CATEGORIES OF RESEARCH OBJECTIVES</vt:lpstr>
      <vt:lpstr>Slide 51</vt:lpstr>
      <vt:lpstr>Guidelines for writing research objectives</vt:lpstr>
      <vt:lpstr>EXAMPLES OF BROAD OBJECTIVES</vt:lpstr>
      <vt:lpstr>SPECIFIC OBJECTIVES </vt:lpstr>
      <vt:lpstr>EXAMPLES OF SPECIFIC OBJECTIVES</vt:lpstr>
      <vt:lpstr>Slide 56</vt:lpstr>
      <vt:lpstr>Difference between Specific objectives, Broad objectives and hypothesis</vt:lpstr>
      <vt:lpstr>Where are hypothesis required?</vt:lpstr>
      <vt:lpstr>WHY HYPOTHESES ARE IMPORTANT?</vt:lpstr>
      <vt:lpstr>TYPES OF HYPOTHESES</vt:lpstr>
      <vt:lpstr>Slide 61</vt:lpstr>
      <vt:lpstr>Considerations in Writing the Hypothesis </vt:lpstr>
      <vt:lpstr>Slide 63</vt:lpstr>
      <vt:lpstr>Slide 64</vt:lpstr>
      <vt:lpstr>Slide 65</vt:lpstr>
      <vt:lpstr>Slide 66</vt:lpstr>
      <vt:lpstr>Slide 67</vt:lpstr>
      <vt:lpstr>Slide 68</vt:lpstr>
      <vt:lpstr>STEP 5: LITERATURE REVIEW </vt:lpstr>
      <vt:lpstr>Slide 70</vt:lpstr>
      <vt:lpstr>Slide 71</vt:lpstr>
      <vt:lpstr>Slide 72</vt:lpstr>
      <vt:lpstr>Slide 73</vt:lpstr>
      <vt:lpstr>Slide 74</vt:lpstr>
      <vt:lpstr>Slide 75</vt:lpstr>
      <vt:lpstr>Slide 76</vt:lpstr>
      <vt:lpstr>Slide 77</vt:lpstr>
      <vt:lpstr>Slide 78</vt:lpstr>
      <vt:lpstr>PLAGIARISM </vt:lpstr>
      <vt:lpstr>HOW TO AVOID PLAGIARISM</vt:lpstr>
      <vt:lpstr>STEP 6: RESEARCH METHODOLOGY </vt:lpstr>
      <vt:lpstr>Types of research designs</vt:lpstr>
      <vt:lpstr>Slide 83</vt:lpstr>
      <vt:lpstr>Slide 84</vt:lpstr>
      <vt:lpstr>Slide 85</vt:lpstr>
      <vt:lpstr>Slide 86</vt:lpstr>
      <vt:lpstr>2. Survey Research Design</vt:lpstr>
      <vt:lpstr>Slide 88</vt:lpstr>
      <vt:lpstr>Slide 89</vt:lpstr>
      <vt:lpstr>Slide 90</vt:lpstr>
      <vt:lpstr>Slide 91</vt:lpstr>
      <vt:lpstr>Slide 92</vt:lpstr>
      <vt:lpstr>Slide 93</vt:lpstr>
      <vt:lpstr>Categories of descriptive research design</vt:lpstr>
      <vt:lpstr>Slide 95</vt:lpstr>
      <vt:lpstr>Slide 96</vt:lpstr>
      <vt:lpstr>Slide 97</vt:lpstr>
      <vt:lpstr>4. Case Study Research Design</vt:lpstr>
      <vt:lpstr>Slide 99</vt:lpstr>
      <vt:lpstr>QUALITATIVE RESEARCH </vt:lpstr>
      <vt:lpstr>Slide 101</vt:lpstr>
      <vt:lpstr>Distinction between qualitative and quantitative research</vt:lpstr>
      <vt:lpstr>Slide 103</vt:lpstr>
      <vt:lpstr>BIAS</vt:lpstr>
      <vt:lpstr>TYPES OF BIAS</vt:lpstr>
      <vt:lpstr>Types of selection bias</vt:lpstr>
      <vt:lpstr>Types of information bias</vt:lpstr>
      <vt:lpstr>Types of information bias cont’d</vt:lpstr>
      <vt:lpstr> BASIC TERMS IN RESEARCH METHODOLOGY</vt:lpstr>
      <vt:lpstr>Slide 110</vt:lpstr>
      <vt:lpstr>Slide 111</vt:lpstr>
      <vt:lpstr>DISADVANTAGES OF SAMPLING </vt:lpstr>
      <vt:lpstr>Characteristics of a good sample </vt:lpstr>
      <vt:lpstr>Slide 114</vt:lpstr>
      <vt:lpstr>Slide 115</vt:lpstr>
      <vt:lpstr>Slide 116</vt:lpstr>
      <vt:lpstr> FACTORS TO CONSIDER WHEN SELECTING A SAMPLING TECHNIQUE </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Difference btwn probability &amp; non-probability sampling</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ESSENTIALS OF A GOOD QUESTIONNAIRE </vt:lpstr>
      <vt:lpstr>Slide 161</vt:lpstr>
      <vt:lpstr>Slide 162</vt:lpstr>
      <vt:lpstr>5.ACTION RESEARCH</vt:lpstr>
      <vt:lpstr>Slide 164</vt:lpstr>
      <vt:lpstr>CONDUCTING A PRE-TEST OR PILOT STUDY</vt:lpstr>
      <vt:lpstr>Slide 166</vt:lpstr>
      <vt:lpstr>Slide 167</vt:lpstr>
      <vt:lpstr> Difference between 'pilot study' and 'pretesting' in research methodology </vt:lpstr>
      <vt:lpstr>ETHICAL CONSIDERATIONS IN RESEARCH </vt:lpstr>
      <vt:lpstr>Slide 170</vt:lpstr>
      <vt:lpstr>Slide 171</vt:lpstr>
      <vt:lpstr>Slide 172</vt:lpstr>
      <vt:lpstr>Slide 173</vt:lpstr>
      <vt:lpstr>Slide 174</vt:lpstr>
      <vt:lpstr>Access to Research Population</vt:lpstr>
      <vt:lpstr>Slide 176</vt:lpstr>
      <vt:lpstr>STEP 8: DATA COLLECTION AND PRESENTATION</vt:lpstr>
      <vt:lpstr>Slide 178</vt:lpstr>
      <vt:lpstr>Slide 179</vt:lpstr>
      <vt:lpstr>DATA ENTRY </vt:lpstr>
      <vt:lpstr>STEP 9: DATA ANALYSIS AND INTERPRETATION</vt:lpstr>
      <vt:lpstr>Slide 182</vt:lpstr>
      <vt:lpstr>Measures of Central Tendency</vt:lpstr>
      <vt:lpstr>Measures of Dispersion</vt:lpstr>
      <vt:lpstr>Slide 185</vt:lpstr>
      <vt:lpstr>Slide 186</vt:lpstr>
      <vt:lpstr>Qualitative Data Presentation and Analysis</vt:lpstr>
      <vt:lpstr>Quantitative Data Presentation and Analysis</vt:lpstr>
      <vt:lpstr>Slide 189</vt:lpstr>
      <vt:lpstr>Slide 190</vt:lpstr>
      <vt:lpstr>STEP 10: COMMUNICATING THE RESEARCH FINDINGS</vt:lpstr>
      <vt:lpstr>Slide 192</vt:lpstr>
      <vt:lpstr>Slide 193</vt:lpstr>
      <vt:lpstr>Slide 194</vt:lpstr>
      <vt:lpstr>Slide 195</vt:lpstr>
      <vt:lpstr>REFERENCES, CITATIONS AND BIBLIOGRAPHY</vt:lpstr>
      <vt:lpstr>IMPORTANCE OF CITATION &amp; REFERENCING</vt:lpstr>
      <vt:lpstr>How it works </vt:lpstr>
      <vt:lpstr>SECONDARY REFERENCING </vt:lpstr>
      <vt:lpstr>How to Put References into the Text of your Essay / Report </vt:lpstr>
      <vt:lpstr>Slide 201</vt:lpstr>
      <vt:lpstr>Slide 202</vt:lpstr>
      <vt:lpstr>Slide 203</vt:lpstr>
      <vt:lpstr>Listing Your References at the End of Your Work </vt:lpstr>
      <vt:lpstr>Slide 205</vt:lpstr>
      <vt:lpstr>Slide 206</vt:lpstr>
      <vt:lpstr>JOURNAL ARTICLES </vt:lpstr>
      <vt:lpstr>EXAMPLE</vt:lpstr>
      <vt:lpstr>Slide 209</vt:lpstr>
      <vt:lpstr>Introduction to Biostatistics</vt:lpstr>
      <vt:lpstr>Slide 211</vt:lpstr>
      <vt:lpstr>Errors in statistical inference</vt:lpstr>
      <vt:lpstr>TYPE 1 ERROR</vt:lpstr>
      <vt:lpstr>TYPE 2 ERROR</vt:lpstr>
      <vt:lpstr>Slide 215</vt:lpstr>
      <vt:lpstr>Slide 216</vt:lpstr>
      <vt:lpstr>Slide 217</vt:lpstr>
      <vt:lpstr>Slide 218</vt:lpstr>
      <vt:lpstr>Slide 219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RESEARCH</dc:title>
  <dc:creator>Martha Kairu</dc:creator>
  <cp:lastModifiedBy>admins</cp:lastModifiedBy>
  <cp:revision>349</cp:revision>
  <dcterms:created xsi:type="dcterms:W3CDTF">2012-06-03T13:43:22Z</dcterms:created>
  <dcterms:modified xsi:type="dcterms:W3CDTF">2015-12-11T11:21:59Z</dcterms:modified>
</cp:coreProperties>
</file>