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7258488-AECA-431A-AC9C-71291FCB2B6E}"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B3B10-5C53-43B9-93C2-FE40ABDE700C}" type="slidenum">
              <a:rPr lang="en-US" smtClean="0"/>
              <a:t>‹#›</a:t>
            </a:fld>
            <a:endParaRPr lang="en-US"/>
          </a:p>
        </p:txBody>
      </p:sp>
    </p:spTree>
    <p:extLst>
      <p:ext uri="{BB962C8B-B14F-4D97-AF65-F5344CB8AC3E}">
        <p14:creationId xmlns:p14="http://schemas.microsoft.com/office/powerpoint/2010/main" val="660855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258488-AECA-431A-AC9C-71291FCB2B6E}"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B3B10-5C53-43B9-93C2-FE40ABDE700C}" type="slidenum">
              <a:rPr lang="en-US" smtClean="0"/>
              <a:t>‹#›</a:t>
            </a:fld>
            <a:endParaRPr lang="en-US"/>
          </a:p>
        </p:txBody>
      </p:sp>
    </p:spTree>
    <p:extLst>
      <p:ext uri="{BB962C8B-B14F-4D97-AF65-F5344CB8AC3E}">
        <p14:creationId xmlns:p14="http://schemas.microsoft.com/office/powerpoint/2010/main" val="3519378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258488-AECA-431A-AC9C-71291FCB2B6E}"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B3B10-5C53-43B9-93C2-FE40ABDE700C}" type="slidenum">
              <a:rPr lang="en-US" smtClean="0"/>
              <a:t>‹#›</a:t>
            </a:fld>
            <a:endParaRPr lang="en-US"/>
          </a:p>
        </p:txBody>
      </p:sp>
    </p:spTree>
    <p:extLst>
      <p:ext uri="{BB962C8B-B14F-4D97-AF65-F5344CB8AC3E}">
        <p14:creationId xmlns:p14="http://schemas.microsoft.com/office/powerpoint/2010/main" val="1171029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258488-AECA-431A-AC9C-71291FCB2B6E}"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B3B10-5C53-43B9-93C2-FE40ABDE700C}" type="slidenum">
              <a:rPr lang="en-US" smtClean="0"/>
              <a:t>‹#›</a:t>
            </a:fld>
            <a:endParaRPr lang="en-US"/>
          </a:p>
        </p:txBody>
      </p:sp>
    </p:spTree>
    <p:extLst>
      <p:ext uri="{BB962C8B-B14F-4D97-AF65-F5344CB8AC3E}">
        <p14:creationId xmlns:p14="http://schemas.microsoft.com/office/powerpoint/2010/main" val="1538057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258488-AECA-431A-AC9C-71291FCB2B6E}"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B3B10-5C53-43B9-93C2-FE40ABDE700C}" type="slidenum">
              <a:rPr lang="en-US" smtClean="0"/>
              <a:t>‹#›</a:t>
            </a:fld>
            <a:endParaRPr lang="en-US"/>
          </a:p>
        </p:txBody>
      </p:sp>
    </p:spTree>
    <p:extLst>
      <p:ext uri="{BB962C8B-B14F-4D97-AF65-F5344CB8AC3E}">
        <p14:creationId xmlns:p14="http://schemas.microsoft.com/office/powerpoint/2010/main" val="2871972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7258488-AECA-431A-AC9C-71291FCB2B6E}" type="datetimeFigureOut">
              <a:rPr lang="en-US" smtClean="0"/>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B3B10-5C53-43B9-93C2-FE40ABDE700C}" type="slidenum">
              <a:rPr lang="en-US" smtClean="0"/>
              <a:t>‹#›</a:t>
            </a:fld>
            <a:endParaRPr lang="en-US"/>
          </a:p>
        </p:txBody>
      </p:sp>
    </p:spTree>
    <p:extLst>
      <p:ext uri="{BB962C8B-B14F-4D97-AF65-F5344CB8AC3E}">
        <p14:creationId xmlns:p14="http://schemas.microsoft.com/office/powerpoint/2010/main" val="3417535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7258488-AECA-431A-AC9C-71291FCB2B6E}" type="datetimeFigureOut">
              <a:rPr lang="en-US" smtClean="0"/>
              <a:t>10/3/2023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3B3B10-5C53-43B9-93C2-FE40ABDE700C}" type="slidenum">
              <a:rPr lang="en-US" smtClean="0"/>
              <a:t>‹#›</a:t>
            </a:fld>
            <a:endParaRPr lang="en-US"/>
          </a:p>
        </p:txBody>
      </p:sp>
    </p:spTree>
    <p:extLst>
      <p:ext uri="{BB962C8B-B14F-4D97-AF65-F5344CB8AC3E}">
        <p14:creationId xmlns:p14="http://schemas.microsoft.com/office/powerpoint/2010/main" val="4038389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7258488-AECA-431A-AC9C-71291FCB2B6E}" type="datetimeFigureOut">
              <a:rPr lang="en-US" smtClean="0"/>
              <a:t>10/3/2023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3B3B10-5C53-43B9-93C2-FE40ABDE700C}" type="slidenum">
              <a:rPr lang="en-US" smtClean="0"/>
              <a:t>‹#›</a:t>
            </a:fld>
            <a:endParaRPr lang="en-US"/>
          </a:p>
        </p:txBody>
      </p:sp>
    </p:spTree>
    <p:extLst>
      <p:ext uri="{BB962C8B-B14F-4D97-AF65-F5344CB8AC3E}">
        <p14:creationId xmlns:p14="http://schemas.microsoft.com/office/powerpoint/2010/main" val="3051846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258488-AECA-431A-AC9C-71291FCB2B6E}" type="datetimeFigureOut">
              <a:rPr lang="en-US" smtClean="0"/>
              <a:t>10/3/2023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3B3B10-5C53-43B9-93C2-FE40ABDE700C}" type="slidenum">
              <a:rPr lang="en-US" smtClean="0"/>
              <a:t>‹#›</a:t>
            </a:fld>
            <a:endParaRPr lang="en-US"/>
          </a:p>
        </p:txBody>
      </p:sp>
    </p:spTree>
    <p:extLst>
      <p:ext uri="{BB962C8B-B14F-4D97-AF65-F5344CB8AC3E}">
        <p14:creationId xmlns:p14="http://schemas.microsoft.com/office/powerpoint/2010/main" val="1251662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258488-AECA-431A-AC9C-71291FCB2B6E}" type="datetimeFigureOut">
              <a:rPr lang="en-US" smtClean="0"/>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B3B10-5C53-43B9-93C2-FE40ABDE700C}" type="slidenum">
              <a:rPr lang="en-US" smtClean="0"/>
              <a:t>‹#›</a:t>
            </a:fld>
            <a:endParaRPr lang="en-US"/>
          </a:p>
        </p:txBody>
      </p:sp>
    </p:spTree>
    <p:extLst>
      <p:ext uri="{BB962C8B-B14F-4D97-AF65-F5344CB8AC3E}">
        <p14:creationId xmlns:p14="http://schemas.microsoft.com/office/powerpoint/2010/main" val="3761360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258488-AECA-431A-AC9C-71291FCB2B6E}" type="datetimeFigureOut">
              <a:rPr lang="en-US" smtClean="0"/>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B3B10-5C53-43B9-93C2-FE40ABDE700C}" type="slidenum">
              <a:rPr lang="en-US" smtClean="0"/>
              <a:t>‹#›</a:t>
            </a:fld>
            <a:endParaRPr lang="en-US"/>
          </a:p>
        </p:txBody>
      </p:sp>
    </p:spTree>
    <p:extLst>
      <p:ext uri="{BB962C8B-B14F-4D97-AF65-F5344CB8AC3E}">
        <p14:creationId xmlns:p14="http://schemas.microsoft.com/office/powerpoint/2010/main" val="730802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258488-AECA-431A-AC9C-71291FCB2B6E}" type="datetimeFigureOut">
              <a:rPr lang="en-US" smtClean="0"/>
              <a:t>10/3/2023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3B3B10-5C53-43B9-93C2-FE40ABDE700C}" type="slidenum">
              <a:rPr lang="en-US" smtClean="0"/>
              <a:t>‹#›</a:t>
            </a:fld>
            <a:endParaRPr lang="en-US"/>
          </a:p>
        </p:txBody>
      </p:sp>
    </p:spTree>
    <p:extLst>
      <p:ext uri="{BB962C8B-B14F-4D97-AF65-F5344CB8AC3E}">
        <p14:creationId xmlns:p14="http://schemas.microsoft.com/office/powerpoint/2010/main" val="1219518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a:p>
            <a:pPr marL="0" indent="0">
              <a:buNone/>
            </a:pPr>
            <a:r>
              <a:rPr lang="en-US" sz="4000" dirty="0">
                <a:latin typeface="Times New Roman" panose="02020603050405020304" pitchFamily="18" charset="0"/>
                <a:cs typeface="Times New Roman" panose="02020603050405020304" pitchFamily="18" charset="0"/>
              </a:rPr>
              <a:t>                         SAMPLING </a:t>
            </a:r>
          </a:p>
          <a:p>
            <a:pPr marL="0" indent="0">
              <a:buNone/>
            </a:pPr>
            <a:r>
              <a:rPr lang="en-US" sz="4000" dirty="0">
                <a:latin typeface="Times New Roman" panose="02020603050405020304" pitchFamily="18" charset="0"/>
                <a:cs typeface="Times New Roman" panose="02020603050405020304" pitchFamily="18" charset="0"/>
              </a:rPr>
              <a:t>                  Lecture by </a:t>
            </a:r>
            <a:r>
              <a:rPr lang="en-US" sz="4000" dirty="0" err="1">
                <a:latin typeface="Times New Roman" panose="02020603050405020304" pitchFamily="18" charset="0"/>
                <a:cs typeface="Times New Roman" panose="02020603050405020304" pitchFamily="18" charset="0"/>
              </a:rPr>
              <a:t>lucy</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gateri</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9093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random sampling</a:t>
            </a:r>
          </a:p>
        </p:txBody>
      </p:sp>
      <p:sp>
        <p:nvSpPr>
          <p:cNvPr id="3" name="Content Placeholder 2"/>
          <p:cNvSpPr>
            <a:spLocks noGrp="1"/>
          </p:cNvSpPr>
          <p:nvPr>
            <p:ph idx="1"/>
          </p:nvPr>
        </p:nvSpPr>
        <p:spPr>
          <a:xfrm>
            <a:off x="838200" y="1825624"/>
            <a:ext cx="10515600" cy="5032375"/>
          </a:xfrm>
        </p:spPr>
        <p:txBody>
          <a:bodyPr>
            <a:noAutofit/>
          </a:bodyPr>
          <a:lstStyle/>
          <a:p>
            <a:pPr algn="just">
              <a:buFont typeface="Wingdings" panose="05000000000000000000" pitchFamily="2" charset="2"/>
              <a:buChar char="ü"/>
            </a:pPr>
            <a:r>
              <a:rPr lang="en-US" sz="2400" dirty="0"/>
              <a:t>This is the most basic of the designs. It involves </a:t>
            </a:r>
          </a:p>
          <a:p>
            <a:pPr marL="0" indent="0" algn="just">
              <a:buNone/>
            </a:pPr>
            <a:r>
              <a:rPr lang="en-US" sz="2400" dirty="0"/>
              <a:t>using a number of strategies:</a:t>
            </a:r>
          </a:p>
          <a:p>
            <a:pPr algn="just">
              <a:buFont typeface="Wingdings" panose="05000000000000000000" pitchFamily="2" charset="2"/>
              <a:buChar char="ü"/>
            </a:pPr>
            <a:r>
              <a:rPr lang="en-US" sz="2400" dirty="0"/>
              <a:t>Giving a number to every subject, placing the numbers in a container and then picking any at a random.</a:t>
            </a:r>
          </a:p>
          <a:p>
            <a:pPr algn="just">
              <a:buFont typeface="Wingdings" panose="05000000000000000000" pitchFamily="2" charset="2"/>
              <a:buChar char="ü"/>
            </a:pPr>
            <a:r>
              <a:rPr lang="en-US" sz="2400" dirty="0"/>
              <a:t>Subjects corresponding to numbers picked are included in the sample.</a:t>
            </a:r>
          </a:p>
          <a:p>
            <a:pPr algn="just">
              <a:buFont typeface="Wingdings" panose="05000000000000000000" pitchFamily="2" charset="2"/>
              <a:buChar char="ü"/>
            </a:pPr>
            <a:r>
              <a:rPr lang="en-US" sz="2400" dirty="0"/>
              <a:t> Use of the table of random numbers, .This is found in statistics books.</a:t>
            </a:r>
          </a:p>
          <a:p>
            <a:pPr algn="just">
              <a:buFont typeface="Wingdings" panose="05000000000000000000" pitchFamily="2" charset="2"/>
              <a:buChar char="ü"/>
            </a:pPr>
            <a:r>
              <a:rPr lang="en-US" sz="2400" dirty="0"/>
              <a:t> Random numbers can be generated by use of </a:t>
            </a:r>
          </a:p>
          <a:p>
            <a:pPr marL="0" indent="0" algn="just">
              <a:buNone/>
            </a:pPr>
            <a:r>
              <a:rPr lang="en-US" sz="2400" dirty="0"/>
              <a:t>computer programs</a:t>
            </a:r>
          </a:p>
        </p:txBody>
      </p:sp>
    </p:spTree>
    <p:extLst>
      <p:ext uri="{BB962C8B-B14F-4D97-AF65-F5344CB8AC3E}">
        <p14:creationId xmlns:p14="http://schemas.microsoft.com/office/powerpoint/2010/main" val="1808827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Systematic sampling</a:t>
            </a:r>
          </a:p>
        </p:txBody>
      </p:sp>
      <p:sp>
        <p:nvSpPr>
          <p:cNvPr id="3" name="Content Placeholder 2"/>
          <p:cNvSpPr>
            <a:spLocks noGrp="1"/>
          </p:cNvSpPr>
          <p:nvPr>
            <p:ph idx="1"/>
          </p:nvPr>
        </p:nvSpPr>
        <p:spPr/>
        <p:txBody>
          <a:bodyPr/>
          <a:lstStyle/>
          <a:p>
            <a:r>
              <a:rPr lang="en-US" dirty="0"/>
              <a:t>The design involves the selection of every kth case from some list or group such as every 5th person on a list of </a:t>
            </a:r>
          </a:p>
          <a:p>
            <a:r>
              <a:rPr lang="en-US" dirty="0"/>
              <a:t>patients admitted or every 20th student on list of admissions or 10th person attended in an out-patient hospital.</a:t>
            </a:r>
          </a:p>
          <a:p>
            <a:r>
              <a:rPr lang="en-US" dirty="0"/>
              <a:t> To get a true sample, the list of members in the sampling frame must be randomized. Steps to follow</a:t>
            </a:r>
          </a:p>
        </p:txBody>
      </p:sp>
    </p:spTree>
    <p:extLst>
      <p:ext uri="{BB962C8B-B14F-4D97-AF65-F5344CB8AC3E}">
        <p14:creationId xmlns:p14="http://schemas.microsoft.com/office/powerpoint/2010/main" val="2184239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Stratified sampling</a:t>
            </a:r>
          </a:p>
        </p:txBody>
      </p:sp>
      <p:sp>
        <p:nvSpPr>
          <p:cNvPr id="3" name="Content Placeholder 2"/>
          <p:cNvSpPr>
            <a:spLocks noGrp="1"/>
          </p:cNvSpPr>
          <p:nvPr>
            <p:ph idx="1"/>
          </p:nvPr>
        </p:nvSpPr>
        <p:spPr/>
        <p:txBody>
          <a:bodyPr/>
          <a:lstStyle/>
          <a:p>
            <a:r>
              <a:rPr lang="en-US" dirty="0"/>
              <a:t>Where population embrace a number of distinct categories, sampling frame can be randomized by categories into different strata from which each strata sampled as independently subpopulation out of which individual element can be randomly selected.</a:t>
            </a:r>
          </a:p>
        </p:txBody>
      </p:sp>
    </p:spTree>
    <p:extLst>
      <p:ext uri="{BB962C8B-B14F-4D97-AF65-F5344CB8AC3E}">
        <p14:creationId xmlns:p14="http://schemas.microsoft.com/office/powerpoint/2010/main" val="1367375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study population is therefore divided into mutually exclusive (no individual should belong to more than one stratum) and exhaustive (that is , each individual should be able to find a stratum to fit into) strata.</a:t>
            </a:r>
          </a:p>
          <a:p>
            <a:r>
              <a:rPr lang="en-US" dirty="0"/>
              <a:t>Simple random sample of individuals is then selected from each stratum.</a:t>
            </a:r>
          </a:p>
        </p:txBody>
      </p:sp>
    </p:spTree>
    <p:extLst>
      <p:ext uri="{BB962C8B-B14F-4D97-AF65-F5344CB8AC3E}">
        <p14:creationId xmlns:p14="http://schemas.microsoft.com/office/powerpoint/2010/main" val="3316390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It is thus necessary to have a full list of the individuals in each stratum. This is called stratified random sampling.</a:t>
            </a:r>
          </a:p>
          <a:p>
            <a:r>
              <a:rPr lang="en-US" dirty="0"/>
              <a:t> Typical strata are groups, sexes, geographical areas or social categories. Strata should be selected so that the variation of interest between strata is maximized and variation within strata minimized</a:t>
            </a:r>
          </a:p>
        </p:txBody>
      </p:sp>
    </p:spTree>
    <p:extLst>
      <p:ext uri="{BB962C8B-B14F-4D97-AF65-F5344CB8AC3E}">
        <p14:creationId xmlns:p14="http://schemas.microsoft.com/office/powerpoint/2010/main" val="1875251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8444</a:t>
            </a:r>
          </a:p>
        </p:txBody>
      </p:sp>
      <p:sp>
        <p:nvSpPr>
          <p:cNvPr id="3" name="Content Placeholder 2"/>
          <p:cNvSpPr>
            <a:spLocks noGrp="1"/>
          </p:cNvSpPr>
          <p:nvPr>
            <p:ph idx="1"/>
          </p:nvPr>
        </p:nvSpPr>
        <p:spPr/>
        <p:txBody>
          <a:bodyPr/>
          <a:lstStyle/>
          <a:p>
            <a:r>
              <a:rPr lang="en-US" dirty="0"/>
              <a:t>There fore , there should be little difference with respect to the characteristic of interest within the subgroup and the large difference between the subgroups. </a:t>
            </a:r>
          </a:p>
          <a:p>
            <a:r>
              <a:rPr lang="en-US" dirty="0"/>
              <a:t>Often individuals are selected from each stratum is proportional to size of the stratum in the study population. This is known as proportional stratified sampling</a:t>
            </a:r>
          </a:p>
          <a:p>
            <a:pPr marL="0" indent="0">
              <a:buNone/>
            </a:pPr>
            <a:endParaRPr lang="en-US" dirty="0"/>
          </a:p>
        </p:txBody>
      </p:sp>
    </p:spTree>
    <p:extLst>
      <p:ext uri="{BB962C8B-B14F-4D97-AF65-F5344CB8AC3E}">
        <p14:creationId xmlns:p14="http://schemas.microsoft.com/office/powerpoint/2010/main" val="3337733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a:t>
            </a:r>
          </a:p>
        </p:txBody>
      </p:sp>
      <p:sp>
        <p:nvSpPr>
          <p:cNvPr id="3" name="Content Placeholder 2"/>
          <p:cNvSpPr>
            <a:spLocks noGrp="1"/>
          </p:cNvSpPr>
          <p:nvPr>
            <p:ph idx="1"/>
          </p:nvPr>
        </p:nvSpPr>
        <p:spPr/>
        <p:txBody>
          <a:bodyPr/>
          <a:lstStyle/>
          <a:p>
            <a:r>
              <a:rPr lang="en-US" dirty="0"/>
              <a:t>Dividing population into distinct strata enables researcher to draw inference from specific subgroup that may be lost in a more generalized sample. </a:t>
            </a:r>
          </a:p>
          <a:p>
            <a:r>
              <a:rPr lang="en-US" dirty="0"/>
              <a:t>Utilizing this method can lead to more efficient statistical estimate provided that strata are selected based on relevance of criteria in question , instead of availability of sample</a:t>
            </a:r>
          </a:p>
        </p:txBody>
      </p:sp>
    </p:spTree>
    <p:extLst>
      <p:ext uri="{BB962C8B-B14F-4D97-AF65-F5344CB8AC3E}">
        <p14:creationId xmlns:p14="http://schemas.microsoft.com/office/powerpoint/2010/main" val="20845122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Some times data are more readily available for the individual strata within a population than overall population, in such cases, using stratified sampling approach would be more convenient than SRM.</a:t>
            </a:r>
          </a:p>
          <a:p>
            <a:r>
              <a:rPr lang="en-US" dirty="0"/>
              <a:t>Since each stratum is treated as an independent population, different samples approach can be applied to different strata hence enabling researcher to use best suited for each subgroup in the population.</a:t>
            </a:r>
          </a:p>
        </p:txBody>
      </p:sp>
    </p:spTree>
    <p:extLst>
      <p:ext uri="{BB962C8B-B14F-4D97-AF65-F5344CB8AC3E}">
        <p14:creationId xmlns:p14="http://schemas.microsoft.com/office/powerpoint/2010/main" val="9446840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advantages</a:t>
            </a:r>
          </a:p>
        </p:txBody>
      </p:sp>
      <p:sp>
        <p:nvSpPr>
          <p:cNvPr id="3" name="Content Placeholder 2"/>
          <p:cNvSpPr>
            <a:spLocks noGrp="1"/>
          </p:cNvSpPr>
          <p:nvPr>
            <p:ph idx="1"/>
          </p:nvPr>
        </p:nvSpPr>
        <p:spPr/>
        <p:txBody>
          <a:bodyPr/>
          <a:lstStyle/>
          <a:p>
            <a:r>
              <a:rPr lang="en-US" dirty="0"/>
              <a:t>Focuses on important of sub population and ignores irrelevant</a:t>
            </a:r>
          </a:p>
          <a:p>
            <a:r>
              <a:rPr lang="en-US" dirty="0"/>
              <a:t> Allows use of different sampling technique for different subpopulation.</a:t>
            </a:r>
          </a:p>
          <a:p>
            <a:r>
              <a:rPr lang="en-US" dirty="0"/>
              <a:t> Improves accuracy of estimation</a:t>
            </a:r>
          </a:p>
        </p:txBody>
      </p:sp>
    </p:spTree>
    <p:extLst>
      <p:ext uri="{BB962C8B-B14F-4D97-AF65-F5344CB8AC3E}">
        <p14:creationId xmlns:p14="http://schemas.microsoft.com/office/powerpoint/2010/main" val="1963416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 </a:t>
            </a:r>
          </a:p>
        </p:txBody>
      </p:sp>
      <p:sp>
        <p:nvSpPr>
          <p:cNvPr id="3" name="Content Placeholder 2"/>
          <p:cNvSpPr>
            <a:spLocks noGrp="1"/>
          </p:cNvSpPr>
          <p:nvPr>
            <p:ph idx="1"/>
          </p:nvPr>
        </p:nvSpPr>
        <p:spPr/>
        <p:txBody>
          <a:bodyPr/>
          <a:lstStyle/>
          <a:p>
            <a:r>
              <a:rPr lang="en-US" dirty="0"/>
              <a:t> Expensive to implement</a:t>
            </a:r>
          </a:p>
          <a:p>
            <a:r>
              <a:rPr lang="en-US" dirty="0"/>
              <a:t>Not useful when there is no homogenous subgroup</a:t>
            </a:r>
          </a:p>
        </p:txBody>
      </p:sp>
    </p:spTree>
    <p:extLst>
      <p:ext uri="{BB962C8B-B14F-4D97-AF65-F5344CB8AC3E}">
        <p14:creationId xmlns:p14="http://schemas.microsoft.com/office/powerpoint/2010/main" val="2625172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It is a part of statistical practice that deals with selection </a:t>
            </a:r>
          </a:p>
          <a:p>
            <a:pPr marL="0" indent="0" algn="just">
              <a:buNone/>
            </a:pPr>
            <a:r>
              <a:rPr lang="en-US" dirty="0">
                <a:latin typeface="Times New Roman" panose="02020603050405020304" pitchFamily="18" charset="0"/>
                <a:cs typeface="Times New Roman" panose="02020603050405020304" pitchFamily="18" charset="0"/>
              </a:rPr>
              <a:t>of individuals with intention of gaining knowledge about population.</a:t>
            </a:r>
          </a:p>
          <a:p>
            <a:pPr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Entire population is rarely surveyed for the following </a:t>
            </a:r>
          </a:p>
          <a:p>
            <a:pPr marL="0" indent="0" algn="just">
              <a:buNone/>
            </a:pPr>
            <a:r>
              <a:rPr lang="en-US" dirty="0">
                <a:latin typeface="Times New Roman" panose="02020603050405020304" pitchFamily="18" charset="0"/>
                <a:cs typeface="Times New Roman" panose="02020603050405020304" pitchFamily="18" charset="0"/>
              </a:rPr>
              <a:t>Reasons:</a:t>
            </a:r>
          </a:p>
          <a:p>
            <a:pPr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The population would be too high to sustain</a:t>
            </a:r>
          </a:p>
          <a:p>
            <a:pPr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Population have dynamic inflow and outflow of </a:t>
            </a:r>
          </a:p>
          <a:p>
            <a:pPr marL="0" indent="0" algn="just">
              <a:buNone/>
            </a:pPr>
            <a:r>
              <a:rPr lang="en-US" dirty="0">
                <a:latin typeface="Times New Roman" panose="02020603050405020304" pitchFamily="18" charset="0"/>
                <a:cs typeface="Times New Roman" panose="02020603050405020304" pitchFamily="18" charset="0"/>
              </a:rPr>
              <a:t>individuals</a:t>
            </a:r>
          </a:p>
          <a:p>
            <a:pPr marL="0" indent="0">
              <a:buNone/>
            </a:pPr>
            <a:endParaRPr lang="en-US" dirty="0"/>
          </a:p>
        </p:txBody>
      </p:sp>
    </p:spTree>
    <p:extLst>
      <p:ext uri="{BB962C8B-B14F-4D97-AF65-F5344CB8AC3E}">
        <p14:creationId xmlns:p14="http://schemas.microsoft.com/office/powerpoint/2010/main" val="23527797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 sampling</a:t>
            </a:r>
            <a:br>
              <a:rPr lang="en-US" dirty="0"/>
            </a:br>
            <a:endParaRPr lang="en-US" dirty="0"/>
          </a:p>
        </p:txBody>
      </p:sp>
      <p:sp>
        <p:nvSpPr>
          <p:cNvPr id="3" name="Content Placeholder 2"/>
          <p:cNvSpPr>
            <a:spLocks noGrp="1"/>
          </p:cNvSpPr>
          <p:nvPr>
            <p:ph idx="1"/>
          </p:nvPr>
        </p:nvSpPr>
        <p:spPr/>
        <p:txBody>
          <a:bodyPr/>
          <a:lstStyle/>
          <a:p>
            <a:r>
              <a:rPr lang="en-US" dirty="0"/>
              <a:t>This is used when it is impossible to obtain a sampling frame because the population is either very large or scattered over a large geographical area.</a:t>
            </a:r>
          </a:p>
          <a:p>
            <a:r>
              <a:rPr lang="en-US" dirty="0"/>
              <a:t> It involves selection of an intact group. All members of such an intact group are then included in the sample and each member becomes a unit of observation</a:t>
            </a:r>
          </a:p>
        </p:txBody>
      </p:sp>
    </p:spTree>
    <p:extLst>
      <p:ext uri="{BB962C8B-B14F-4D97-AF65-F5344CB8AC3E}">
        <p14:creationId xmlns:p14="http://schemas.microsoft.com/office/powerpoint/2010/main" val="1029258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 probability/biased sampling</a:t>
            </a:r>
            <a:br>
              <a:rPr lang="en-US" dirty="0"/>
            </a:br>
            <a:endParaRPr lang="en-US" dirty="0"/>
          </a:p>
        </p:txBody>
      </p:sp>
      <p:sp>
        <p:nvSpPr>
          <p:cNvPr id="3" name="Content Placeholder 2"/>
          <p:cNvSpPr>
            <a:spLocks noGrp="1"/>
          </p:cNvSpPr>
          <p:nvPr>
            <p:ph idx="1"/>
          </p:nvPr>
        </p:nvSpPr>
        <p:spPr/>
        <p:txBody>
          <a:bodyPr/>
          <a:lstStyle/>
          <a:p>
            <a:r>
              <a:rPr lang="en-US" dirty="0"/>
              <a:t>This method is used when the researcher is not interested in sample representativeness of the population. types of designs.</a:t>
            </a:r>
          </a:p>
          <a:p>
            <a:r>
              <a:rPr lang="en-US" dirty="0"/>
              <a:t> Purposive or accidental sampling</a:t>
            </a:r>
          </a:p>
          <a:p>
            <a:r>
              <a:rPr lang="en-US" dirty="0"/>
              <a:t>Quota</a:t>
            </a:r>
          </a:p>
          <a:p>
            <a:r>
              <a:rPr lang="en-US" dirty="0"/>
              <a:t> Snowball</a:t>
            </a:r>
          </a:p>
          <a:p>
            <a:r>
              <a:rPr lang="en-US" dirty="0"/>
              <a:t> Convenience / accidental</a:t>
            </a:r>
          </a:p>
        </p:txBody>
      </p:sp>
    </p:spTree>
    <p:extLst>
      <p:ext uri="{BB962C8B-B14F-4D97-AF65-F5344CB8AC3E}">
        <p14:creationId xmlns:p14="http://schemas.microsoft.com/office/powerpoint/2010/main" val="6978501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Purposive /judgmental</a:t>
            </a:r>
          </a:p>
        </p:txBody>
      </p:sp>
      <p:sp>
        <p:nvSpPr>
          <p:cNvPr id="3" name="Content Placeholder 2"/>
          <p:cNvSpPr>
            <a:spLocks noGrp="1"/>
          </p:cNvSpPr>
          <p:nvPr>
            <p:ph idx="1"/>
          </p:nvPr>
        </p:nvSpPr>
        <p:spPr/>
        <p:txBody>
          <a:bodyPr/>
          <a:lstStyle/>
          <a:p>
            <a:r>
              <a:rPr lang="en-US" dirty="0"/>
              <a:t>This design is based on the assumption that the researcher’s knowledge about the population can be used to handpick the cases to be included in the sample. It is a subjective manner of sampling.</a:t>
            </a:r>
          </a:p>
          <a:p>
            <a:r>
              <a:rPr lang="en-US" dirty="0"/>
              <a:t> </a:t>
            </a:r>
            <a:r>
              <a:rPr lang="en-US" dirty="0" err="1"/>
              <a:t>Eg</a:t>
            </a:r>
            <a:r>
              <a:rPr lang="en-US" dirty="0"/>
              <a:t>. A researcher chooses a population because it </a:t>
            </a:r>
          </a:p>
          <a:p>
            <a:pPr marL="0" indent="0">
              <a:buNone/>
            </a:pPr>
            <a:r>
              <a:rPr lang="en-US" dirty="0"/>
              <a:t>possesses the required characteristics or required </a:t>
            </a:r>
          </a:p>
          <a:p>
            <a:pPr marL="0" indent="0">
              <a:buNone/>
            </a:pPr>
            <a:r>
              <a:rPr lang="en-US" dirty="0"/>
              <a:t>information with respect to objectives of the study</a:t>
            </a:r>
          </a:p>
        </p:txBody>
      </p:sp>
    </p:spTree>
    <p:extLst>
      <p:ext uri="{BB962C8B-B14F-4D97-AF65-F5344CB8AC3E}">
        <p14:creationId xmlns:p14="http://schemas.microsoft.com/office/powerpoint/2010/main" val="21316639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It is important for the researcher to specify the criteria for choosing the particular subjects or cases.</a:t>
            </a:r>
          </a:p>
          <a:p>
            <a:r>
              <a:rPr lang="en-US" dirty="0"/>
              <a:t> In this design, generalizing findings is risky in many instance</a:t>
            </a:r>
          </a:p>
        </p:txBody>
      </p:sp>
    </p:spTree>
    <p:extLst>
      <p:ext uri="{BB962C8B-B14F-4D97-AF65-F5344CB8AC3E}">
        <p14:creationId xmlns:p14="http://schemas.microsoft.com/office/powerpoint/2010/main" val="23787512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Convenience / accidental sampling</a:t>
            </a:r>
          </a:p>
        </p:txBody>
      </p:sp>
      <p:sp>
        <p:nvSpPr>
          <p:cNvPr id="3" name="Content Placeholder 2"/>
          <p:cNvSpPr>
            <a:spLocks noGrp="1"/>
          </p:cNvSpPr>
          <p:nvPr>
            <p:ph idx="1"/>
          </p:nvPr>
        </p:nvSpPr>
        <p:spPr/>
        <p:txBody>
          <a:bodyPr/>
          <a:lstStyle/>
          <a:p>
            <a:r>
              <a:rPr lang="en-US" dirty="0"/>
              <a:t>The design involves use of the most conveniently available people as study participants </a:t>
            </a:r>
            <a:r>
              <a:rPr lang="en-US" dirty="0" err="1"/>
              <a:t>eg</a:t>
            </a:r>
            <a:r>
              <a:rPr lang="en-US" dirty="0"/>
              <a:t>. </a:t>
            </a:r>
          </a:p>
          <a:p>
            <a:r>
              <a:rPr lang="en-US" dirty="0"/>
              <a:t>Distributing a questionnaire to the first 100 available women visiting the ante natal clinic or Stopping people at the street to interview them or complete questionnaire. </a:t>
            </a:r>
          </a:p>
          <a:p>
            <a:r>
              <a:rPr lang="en-US" dirty="0"/>
              <a:t> The disadvantage of this is the risk of bias and erroneous findings.</a:t>
            </a:r>
          </a:p>
          <a:p>
            <a:endParaRPr lang="en-US" dirty="0"/>
          </a:p>
        </p:txBody>
      </p:sp>
    </p:spTree>
    <p:extLst>
      <p:ext uri="{BB962C8B-B14F-4D97-AF65-F5344CB8AC3E}">
        <p14:creationId xmlns:p14="http://schemas.microsoft.com/office/powerpoint/2010/main" val="40700880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Snowball</a:t>
            </a:r>
            <a:br>
              <a:rPr lang="en-US" dirty="0"/>
            </a:br>
            <a:endParaRPr lang="en-US" dirty="0"/>
          </a:p>
        </p:txBody>
      </p:sp>
      <p:sp>
        <p:nvSpPr>
          <p:cNvPr id="3" name="Content Placeholder 2"/>
          <p:cNvSpPr>
            <a:spLocks noGrp="1"/>
          </p:cNvSpPr>
          <p:nvPr>
            <p:ph idx="1"/>
          </p:nvPr>
        </p:nvSpPr>
        <p:spPr/>
        <p:txBody>
          <a:bodyPr/>
          <a:lstStyle/>
          <a:p>
            <a:r>
              <a:rPr lang="en-US" dirty="0"/>
              <a:t>Snowball sampling. This is a type of convenience </a:t>
            </a:r>
          </a:p>
          <a:p>
            <a:r>
              <a:rPr lang="en-US" dirty="0"/>
              <a:t>sampling.</a:t>
            </a:r>
          </a:p>
          <a:p>
            <a:r>
              <a:rPr lang="en-US" dirty="0"/>
              <a:t>• This involves identifying initial subjects with the desired </a:t>
            </a:r>
          </a:p>
          <a:p>
            <a:r>
              <a:rPr lang="en-US" dirty="0"/>
              <a:t>characteristics then they are asked to name others that </a:t>
            </a:r>
          </a:p>
          <a:p>
            <a:r>
              <a:rPr lang="en-US" dirty="0"/>
              <a:t>they know who have those required characteristics. This </a:t>
            </a:r>
          </a:p>
          <a:p>
            <a:r>
              <a:rPr lang="en-US" dirty="0"/>
              <a:t>continues until the researcher gets the number of </a:t>
            </a:r>
          </a:p>
          <a:p>
            <a:r>
              <a:rPr lang="en-US" dirty="0"/>
              <a:t>participants he/she require</a:t>
            </a:r>
          </a:p>
        </p:txBody>
      </p:sp>
    </p:spTree>
    <p:extLst>
      <p:ext uri="{BB962C8B-B14F-4D97-AF65-F5344CB8AC3E}">
        <p14:creationId xmlns:p14="http://schemas.microsoft.com/office/powerpoint/2010/main" val="15425003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design is useful when population that possesses the characteristics under study is not well known and that there is need to find subjects</a:t>
            </a:r>
          </a:p>
          <a:p>
            <a:r>
              <a:rPr lang="en-US" dirty="0"/>
              <a:t> </a:t>
            </a:r>
            <a:r>
              <a:rPr lang="en-US" dirty="0" err="1"/>
              <a:t>eg</a:t>
            </a:r>
            <a:r>
              <a:rPr lang="en-US" dirty="0"/>
              <a:t> In a study involving utilization of well baby clinic. The Mothers who do not take their children to well baby clinic may be identified by their neighbors or friends</a:t>
            </a:r>
          </a:p>
        </p:txBody>
      </p:sp>
    </p:spTree>
    <p:extLst>
      <p:ext uri="{BB962C8B-B14F-4D97-AF65-F5344CB8AC3E}">
        <p14:creationId xmlns:p14="http://schemas.microsoft.com/office/powerpoint/2010/main" val="22004346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Quota sampling</a:t>
            </a:r>
            <a:br>
              <a:rPr lang="en-US" dirty="0"/>
            </a:br>
            <a:endParaRPr lang="en-US" dirty="0"/>
          </a:p>
        </p:txBody>
      </p:sp>
      <p:sp>
        <p:nvSpPr>
          <p:cNvPr id="3" name="Content Placeholder 2"/>
          <p:cNvSpPr>
            <a:spLocks noGrp="1"/>
          </p:cNvSpPr>
          <p:nvPr>
            <p:ph idx="1"/>
          </p:nvPr>
        </p:nvSpPr>
        <p:spPr/>
        <p:txBody>
          <a:bodyPr/>
          <a:lstStyle/>
          <a:p>
            <a:r>
              <a:rPr lang="en-US" dirty="0"/>
              <a:t> This is similar to stratified design but the objective is to include various groups or quotas of the population in the study based on some criteria </a:t>
            </a:r>
            <a:r>
              <a:rPr lang="en-US" dirty="0" err="1"/>
              <a:t>eg</a:t>
            </a:r>
            <a:r>
              <a:rPr lang="en-US" dirty="0"/>
              <a:t>. Including a </a:t>
            </a:r>
          </a:p>
          <a:p>
            <a:r>
              <a:rPr lang="en-US" dirty="0"/>
              <a:t>certain religion or social class in the sample and therefore picking quotas of each.</a:t>
            </a:r>
          </a:p>
          <a:p>
            <a:pPr marL="0" indent="0">
              <a:buNone/>
            </a:pPr>
            <a:r>
              <a:rPr lang="en-US" dirty="0"/>
              <a:t>▪ The researcher purposively selects subjects to fit the </a:t>
            </a:r>
          </a:p>
          <a:p>
            <a:pPr marL="0" indent="0">
              <a:buNone/>
            </a:pPr>
            <a:r>
              <a:rPr lang="en-US" dirty="0"/>
              <a:t>quotas identified</a:t>
            </a:r>
          </a:p>
        </p:txBody>
      </p:sp>
    </p:spTree>
    <p:extLst>
      <p:ext uri="{BB962C8B-B14F-4D97-AF65-F5344CB8AC3E}">
        <p14:creationId xmlns:p14="http://schemas.microsoft.com/office/powerpoint/2010/main" val="21460766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a:t>   </a:t>
            </a:r>
            <a:endParaRPr lang="en-US" dirty="0"/>
          </a:p>
          <a:p>
            <a:endParaRPr lang="en-US" dirty="0"/>
          </a:p>
          <a:p>
            <a:pPr marL="0" indent="0">
              <a:buNone/>
            </a:pPr>
            <a:r>
              <a:rPr lang="en-US" dirty="0"/>
              <a:t>                                               End </a:t>
            </a:r>
          </a:p>
          <a:p>
            <a:pPr marL="0" indent="0">
              <a:buNone/>
            </a:pPr>
            <a:r>
              <a:rPr lang="en-US" dirty="0"/>
              <a:t>                                         thank you</a:t>
            </a:r>
          </a:p>
        </p:txBody>
      </p:sp>
    </p:spTree>
    <p:extLst>
      <p:ext uri="{BB962C8B-B14F-4D97-AF65-F5344CB8AC3E}">
        <p14:creationId xmlns:p14="http://schemas.microsoft.com/office/powerpoint/2010/main" val="1458619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sampling</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 Lower cost.</a:t>
            </a:r>
          </a:p>
          <a:p>
            <a:pPr marL="0" indent="0">
              <a:buNone/>
            </a:pPr>
            <a:r>
              <a:rPr lang="en-US" dirty="0"/>
              <a:t>• Short time for data collection.</a:t>
            </a:r>
          </a:p>
          <a:p>
            <a:pPr marL="0" indent="0">
              <a:buNone/>
            </a:pPr>
            <a:r>
              <a:rPr lang="en-US" dirty="0"/>
              <a:t>• It ensures accuracy of data</a:t>
            </a:r>
          </a:p>
        </p:txBody>
      </p:sp>
    </p:spTree>
    <p:extLst>
      <p:ext uri="{BB962C8B-B14F-4D97-AF65-F5344CB8AC3E}">
        <p14:creationId xmlns:p14="http://schemas.microsoft.com/office/powerpoint/2010/main" val="2026976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associated with sampling</a:t>
            </a:r>
            <a:br>
              <a:rPr lang="en-US" dirty="0"/>
            </a:br>
            <a:endParaRPr lang="en-US" dirty="0"/>
          </a:p>
        </p:txBody>
      </p:sp>
      <p:sp>
        <p:nvSpPr>
          <p:cNvPr id="3" name="Content Placeholder 2"/>
          <p:cNvSpPr>
            <a:spLocks noGrp="1"/>
          </p:cNvSpPr>
          <p:nvPr>
            <p:ph idx="1"/>
          </p:nvPr>
        </p:nvSpPr>
        <p:spPr/>
        <p:txBody>
          <a:bodyPr/>
          <a:lstStyle/>
          <a:p>
            <a:r>
              <a:rPr lang="en-US" dirty="0"/>
              <a:t>Missing elements/some members/population are not </a:t>
            </a:r>
          </a:p>
          <a:p>
            <a:pPr marL="0" indent="0">
              <a:buNone/>
            </a:pPr>
            <a:r>
              <a:rPr lang="en-US" dirty="0"/>
              <a:t>included in frame.</a:t>
            </a:r>
          </a:p>
          <a:p>
            <a:r>
              <a:rPr lang="en-US" dirty="0"/>
              <a:t>Foreign element/non member included in sampling </a:t>
            </a:r>
          </a:p>
          <a:p>
            <a:r>
              <a:rPr lang="en-US" dirty="0"/>
              <a:t>frame.</a:t>
            </a:r>
          </a:p>
          <a:p>
            <a:r>
              <a:rPr lang="en-US" dirty="0"/>
              <a:t> Duplication entry-population listed more than once.</a:t>
            </a:r>
          </a:p>
          <a:p>
            <a:r>
              <a:rPr lang="en-US" dirty="0"/>
              <a:t>Groups/clusters listed instead of individuals</a:t>
            </a:r>
          </a:p>
        </p:txBody>
      </p:sp>
    </p:spTree>
    <p:extLst>
      <p:ext uri="{BB962C8B-B14F-4D97-AF65-F5344CB8AC3E}">
        <p14:creationId xmlns:p14="http://schemas.microsoft.com/office/powerpoint/2010/main" val="3431501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Methods of sampling</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Categorized into 2</a:t>
            </a:r>
          </a:p>
          <a:p>
            <a:pPr marL="0" indent="0">
              <a:buNone/>
            </a:pPr>
            <a:r>
              <a:rPr lang="en-US" dirty="0"/>
              <a:t>• Probability/random sampling</a:t>
            </a:r>
          </a:p>
          <a:p>
            <a:pPr marL="0" indent="0">
              <a:buNone/>
            </a:pPr>
            <a:r>
              <a:rPr lang="en-US" dirty="0"/>
              <a:t>• Non probability/no random sampling</a:t>
            </a:r>
          </a:p>
        </p:txBody>
      </p:sp>
    </p:spTree>
    <p:extLst>
      <p:ext uri="{BB962C8B-B14F-4D97-AF65-F5344CB8AC3E}">
        <p14:creationId xmlns:p14="http://schemas.microsoft.com/office/powerpoint/2010/main" val="1262915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 sampling</a:t>
            </a:r>
          </a:p>
        </p:txBody>
      </p:sp>
      <p:sp>
        <p:nvSpPr>
          <p:cNvPr id="3" name="Content Placeholder 2"/>
          <p:cNvSpPr>
            <a:spLocks noGrp="1"/>
          </p:cNvSpPr>
          <p:nvPr>
            <p:ph idx="1"/>
          </p:nvPr>
        </p:nvSpPr>
        <p:spPr/>
        <p:txBody>
          <a:bodyPr/>
          <a:lstStyle/>
          <a:p>
            <a:r>
              <a:rPr lang="en-US" dirty="0"/>
              <a:t>Random sampling is the a selection tool which can </a:t>
            </a:r>
          </a:p>
          <a:p>
            <a:pPr marL="0" indent="0">
              <a:buNone/>
            </a:pPr>
            <a:r>
              <a:rPr lang="en-US" dirty="0"/>
              <a:t>ensure that one’s sample is representative of the </a:t>
            </a:r>
          </a:p>
          <a:p>
            <a:pPr marL="0" indent="0">
              <a:buNone/>
            </a:pPr>
            <a:r>
              <a:rPr lang="en-US" dirty="0"/>
              <a:t>population.</a:t>
            </a:r>
          </a:p>
          <a:p>
            <a:pPr marL="0" indent="0">
              <a:buNone/>
            </a:pPr>
            <a:r>
              <a:rPr lang="en-US" dirty="0"/>
              <a:t>• It is also known as probability sampling, since each </a:t>
            </a:r>
          </a:p>
          <a:p>
            <a:pPr marL="0" indent="0">
              <a:buNone/>
            </a:pPr>
            <a:r>
              <a:rPr lang="en-US" dirty="0"/>
              <a:t>individual in the study population has a known chance </a:t>
            </a:r>
          </a:p>
          <a:p>
            <a:pPr marL="0" indent="0">
              <a:buNone/>
            </a:pPr>
            <a:r>
              <a:rPr lang="en-US" dirty="0"/>
              <a:t>of being included in the sample.</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1351838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More so, this ensures every unit in the population has </a:t>
            </a:r>
          </a:p>
          <a:p>
            <a:pPr marL="0" indent="0" algn="just">
              <a:buNone/>
            </a:pPr>
            <a:r>
              <a:rPr lang="en-US" dirty="0">
                <a:latin typeface="Times New Roman" panose="02020603050405020304" pitchFamily="18" charset="0"/>
                <a:cs typeface="Times New Roman" panose="02020603050405020304" pitchFamily="18" charset="0"/>
              </a:rPr>
              <a:t>chance greater than zero of being selected in </a:t>
            </a:r>
          </a:p>
          <a:p>
            <a:pPr marL="0" indent="0" algn="just">
              <a:buNone/>
            </a:pPr>
            <a:r>
              <a:rPr lang="en-US" dirty="0">
                <a:latin typeface="Times New Roman" panose="02020603050405020304" pitchFamily="18" charset="0"/>
                <a:cs typeface="Times New Roman" panose="02020603050405020304" pitchFamily="18" charset="0"/>
              </a:rPr>
              <a:t>the sample, and this probability can be </a:t>
            </a:r>
          </a:p>
          <a:p>
            <a:pPr marL="0" indent="0" algn="just">
              <a:buNone/>
            </a:pPr>
            <a:r>
              <a:rPr lang="en-US" dirty="0">
                <a:latin typeface="Times New Roman" panose="02020603050405020304" pitchFamily="18" charset="0"/>
                <a:cs typeface="Times New Roman" panose="02020603050405020304" pitchFamily="18" charset="0"/>
              </a:rPr>
              <a:t>accurately determined.</a:t>
            </a:r>
          </a:p>
          <a:p>
            <a:pPr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These characteristics makes it possible to produce unbiased estimates by standardizing sample unit according to probability of their</a:t>
            </a:r>
          </a:p>
          <a:p>
            <a:pPr marL="0" indent="0" algn="just">
              <a:buNone/>
            </a:pPr>
            <a:r>
              <a:rPr lang="en-US" dirty="0">
                <a:latin typeface="Times New Roman" panose="02020603050405020304" pitchFamily="18" charset="0"/>
                <a:cs typeface="Times New Roman" panose="02020603050405020304" pitchFamily="18" charset="0"/>
              </a:rPr>
              <a:t>selection</a:t>
            </a:r>
          </a:p>
        </p:txBody>
      </p:sp>
    </p:spTree>
    <p:extLst>
      <p:ext uri="{BB962C8B-B14F-4D97-AF65-F5344CB8AC3E}">
        <p14:creationId xmlns:p14="http://schemas.microsoft.com/office/powerpoint/2010/main" val="2921850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that influence choice between </a:t>
            </a:r>
            <a:br>
              <a:rPr lang="en-US" dirty="0"/>
            </a:br>
            <a:r>
              <a:rPr lang="en-US" dirty="0"/>
              <a:t>sampling methods/individuals</a:t>
            </a:r>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a:t>Nature and quality of sampling frame.</a:t>
            </a:r>
          </a:p>
          <a:p>
            <a:pPr>
              <a:buFont typeface="Wingdings" panose="05000000000000000000" pitchFamily="2" charset="2"/>
              <a:buChar char="ü"/>
            </a:pPr>
            <a:r>
              <a:rPr lang="en-US" dirty="0"/>
              <a:t> Availability of auxiliary information about units in </a:t>
            </a:r>
          </a:p>
          <a:p>
            <a:pPr marL="0" indent="0">
              <a:buNone/>
            </a:pPr>
            <a:r>
              <a:rPr lang="en-US" dirty="0"/>
              <a:t>sample frame</a:t>
            </a:r>
          </a:p>
          <a:p>
            <a:pPr>
              <a:buFont typeface="Wingdings" panose="05000000000000000000" pitchFamily="2" charset="2"/>
              <a:buChar char="ü"/>
            </a:pPr>
            <a:r>
              <a:rPr lang="en-US" dirty="0"/>
              <a:t> Accuracy requirement</a:t>
            </a:r>
          </a:p>
          <a:p>
            <a:pPr>
              <a:buFont typeface="Wingdings" panose="05000000000000000000" pitchFamily="2" charset="2"/>
              <a:buChar char="ü"/>
            </a:pPr>
            <a:r>
              <a:rPr lang="en-US" dirty="0"/>
              <a:t> Whether detailed analysis, sample is expected</a:t>
            </a:r>
          </a:p>
          <a:p>
            <a:pPr>
              <a:buFont typeface="Wingdings" panose="05000000000000000000" pitchFamily="2" charset="2"/>
              <a:buChar char="ü"/>
            </a:pPr>
            <a:r>
              <a:rPr lang="en-US" dirty="0"/>
              <a:t>Cost and operational concern</a:t>
            </a:r>
          </a:p>
        </p:txBody>
      </p:sp>
    </p:spTree>
    <p:extLst>
      <p:ext uri="{BB962C8B-B14F-4D97-AF65-F5344CB8AC3E}">
        <p14:creationId xmlns:p14="http://schemas.microsoft.com/office/powerpoint/2010/main" val="3958935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probability samplings</a:t>
            </a:r>
            <a:br>
              <a:rPr lang="en-US" dirty="0"/>
            </a:br>
            <a:endParaRPr lang="en-US" dirty="0"/>
          </a:p>
        </p:txBody>
      </p:sp>
      <p:sp>
        <p:nvSpPr>
          <p:cNvPr id="3" name="Content Placeholder 2"/>
          <p:cNvSpPr>
            <a:spLocks noGrp="1"/>
          </p:cNvSpPr>
          <p:nvPr>
            <p:ph idx="1"/>
          </p:nvPr>
        </p:nvSpPr>
        <p:spPr/>
        <p:txBody>
          <a:bodyPr/>
          <a:lstStyle/>
          <a:p>
            <a:r>
              <a:rPr lang="en-US" dirty="0"/>
              <a:t>Simple random sampling</a:t>
            </a:r>
          </a:p>
          <a:p>
            <a:r>
              <a:rPr lang="en-US" dirty="0"/>
              <a:t> Systematic sampling</a:t>
            </a:r>
          </a:p>
          <a:p>
            <a:r>
              <a:rPr lang="en-US" dirty="0"/>
              <a:t>Stratified </a:t>
            </a:r>
          </a:p>
          <a:p>
            <a:r>
              <a:rPr lang="en-US" dirty="0"/>
              <a:t> Cluster </a:t>
            </a:r>
          </a:p>
          <a:p>
            <a:r>
              <a:rPr lang="en-US" dirty="0"/>
              <a:t>Multi stage</a:t>
            </a:r>
          </a:p>
        </p:txBody>
      </p:sp>
    </p:spTree>
    <p:extLst>
      <p:ext uri="{BB962C8B-B14F-4D97-AF65-F5344CB8AC3E}">
        <p14:creationId xmlns:p14="http://schemas.microsoft.com/office/powerpoint/2010/main" val="9599438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1227</Words>
  <Application>Microsoft Office PowerPoint</Application>
  <PresentationFormat>Widescreen</PresentationFormat>
  <Paragraphs>124</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Times New Roman</vt:lpstr>
      <vt:lpstr>Wingdings</vt:lpstr>
      <vt:lpstr>Office Theme</vt:lpstr>
      <vt:lpstr>PowerPoint Presentation</vt:lpstr>
      <vt:lpstr>PowerPoint Presentation</vt:lpstr>
      <vt:lpstr>Advantages of sampling </vt:lpstr>
      <vt:lpstr>Problems associated with sampling </vt:lpstr>
      <vt:lpstr>  Methods of sampling </vt:lpstr>
      <vt:lpstr>Probability sampling</vt:lpstr>
      <vt:lpstr>PowerPoint Presentation</vt:lpstr>
      <vt:lpstr>Factors that influence choice between  sampling methods/individuals</vt:lpstr>
      <vt:lpstr>Examples of probability samplings </vt:lpstr>
      <vt:lpstr>Simple random sampling</vt:lpstr>
      <vt:lpstr>Systematic sampling</vt:lpstr>
      <vt:lpstr>Stratified sampling</vt:lpstr>
      <vt:lpstr>PowerPoint Presentation</vt:lpstr>
      <vt:lpstr>PowerPoint Presentation</vt:lpstr>
      <vt:lpstr>8444</vt:lpstr>
      <vt:lpstr>Advantages </vt:lpstr>
      <vt:lpstr>PowerPoint Presentation</vt:lpstr>
      <vt:lpstr>Summary advantages</vt:lpstr>
      <vt:lpstr>Disadvantages </vt:lpstr>
      <vt:lpstr>Cluster sampling </vt:lpstr>
      <vt:lpstr>Non probability/biased sampling </vt:lpstr>
      <vt:lpstr>Purposive /judgmental</vt:lpstr>
      <vt:lpstr>PowerPoint Presentation</vt:lpstr>
      <vt:lpstr>Convenience / accidental sampling</vt:lpstr>
      <vt:lpstr> Snowball </vt:lpstr>
      <vt:lpstr>PowerPoint Presentation</vt:lpstr>
      <vt:lpstr>Quota sampling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Admin</cp:lastModifiedBy>
  <cp:revision>9</cp:revision>
  <dcterms:created xsi:type="dcterms:W3CDTF">2022-11-01T01:23:52Z</dcterms:created>
  <dcterms:modified xsi:type="dcterms:W3CDTF">2023-10-03T03:33:49Z</dcterms:modified>
</cp:coreProperties>
</file>