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1DE7DE-3387-4C41-8093-3FD2C6982552}"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241417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DE7DE-3387-4C41-8093-3FD2C6982552}"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78550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DE7DE-3387-4C41-8093-3FD2C6982552}"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152392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DE7DE-3387-4C41-8093-3FD2C6982552}"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265206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1DE7DE-3387-4C41-8093-3FD2C6982552}"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409197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1DE7DE-3387-4C41-8093-3FD2C6982552}"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17105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DE7DE-3387-4C41-8093-3FD2C6982552}" type="datetimeFigureOut">
              <a:rPr lang="en-US" smtClean="0"/>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2651701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DE7DE-3387-4C41-8093-3FD2C6982552}" type="datetimeFigureOut">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31186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DE7DE-3387-4C41-8093-3FD2C6982552}" type="datetimeFigureOut">
              <a:rPr lang="en-US" smtClean="0"/>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297297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DE7DE-3387-4C41-8093-3FD2C6982552}"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246336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DE7DE-3387-4C41-8093-3FD2C6982552}"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79C74-C09B-4C91-84B2-B44E045AD92F}" type="slidenum">
              <a:rPr lang="en-US" smtClean="0"/>
              <a:t>‹#›</a:t>
            </a:fld>
            <a:endParaRPr lang="en-US"/>
          </a:p>
        </p:txBody>
      </p:sp>
    </p:spTree>
    <p:extLst>
      <p:ext uri="{BB962C8B-B14F-4D97-AF65-F5344CB8AC3E}">
        <p14:creationId xmlns:p14="http://schemas.microsoft.com/office/powerpoint/2010/main" val="205685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DE7DE-3387-4C41-8093-3FD2C6982552}" type="datetimeFigureOut">
              <a:rPr lang="en-US" smtClean="0"/>
              <a:t>10/11/2017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79C74-C09B-4C91-84B2-B44E045AD92F}" type="slidenum">
              <a:rPr lang="en-US" smtClean="0"/>
              <a:t>‹#›</a:t>
            </a:fld>
            <a:endParaRPr lang="en-US"/>
          </a:p>
        </p:txBody>
      </p:sp>
    </p:spTree>
    <p:extLst>
      <p:ext uri="{BB962C8B-B14F-4D97-AF65-F5344CB8AC3E}">
        <p14:creationId xmlns:p14="http://schemas.microsoft.com/office/powerpoint/2010/main" val="783572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834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2133600" y="609600"/>
            <a:ext cx="6934201" cy="1320800"/>
          </a:xfrm>
        </p:spPr>
        <p:txBody>
          <a:bodyPr/>
          <a:lstStyle/>
          <a:p>
            <a:pPr eaLnBrk="1" hangingPunct="1"/>
            <a:r>
              <a:rPr lang="en-US" dirty="0" smtClean="0">
                <a:solidFill>
                  <a:srgbClr val="FF0000"/>
                </a:solidFill>
              </a:rPr>
              <a:t>Probability (Random) sampling</a:t>
            </a:r>
          </a:p>
        </p:txBody>
      </p:sp>
      <p:sp>
        <p:nvSpPr>
          <p:cNvPr id="22533" name="Rectangle 3"/>
          <p:cNvSpPr>
            <a:spLocks noGrp="1" noChangeArrowheads="1"/>
          </p:cNvSpPr>
          <p:nvPr>
            <p:ph idx="1"/>
          </p:nvPr>
        </p:nvSpPr>
        <p:spPr>
          <a:xfrm>
            <a:off x="1828800" y="1524001"/>
            <a:ext cx="7543800" cy="4517363"/>
          </a:xfrm>
        </p:spPr>
        <p:txBody>
          <a:bodyPr>
            <a:normAutofit/>
          </a:bodyPr>
          <a:lstStyle/>
          <a:p>
            <a:pPr eaLnBrk="1" hangingPunct="1"/>
            <a:r>
              <a:rPr lang="en-US" sz="3600" dirty="0"/>
              <a:t>To solve this problem, there is need to introduce element of ‘randomness’ into sampling procedures</a:t>
            </a:r>
          </a:p>
          <a:p>
            <a:pPr eaLnBrk="1" hangingPunct="1"/>
            <a:r>
              <a:rPr lang="en-US" sz="3600" dirty="0"/>
              <a:t>Samples are thus drawn according to some probability mechanism</a:t>
            </a:r>
          </a:p>
          <a:p>
            <a:pPr eaLnBrk="1" hangingPunct="1"/>
            <a:endParaRPr lang="en-US" dirty="0" smtClean="0"/>
          </a:p>
        </p:txBody>
      </p:sp>
      <p:sp>
        <p:nvSpPr>
          <p:cNvPr id="6" name="Date Placeholder 5"/>
          <p:cNvSpPr>
            <a:spLocks noGrp="1"/>
          </p:cNvSpPr>
          <p:nvPr>
            <p:ph type="dt" sz="half" idx="10"/>
          </p:nvPr>
        </p:nvSpPr>
        <p:spPr/>
        <p:txBody>
          <a:bodyPr/>
          <a:lstStyle/>
          <a:p>
            <a:fld id="{7B399873-AD73-4FF8-8AB6-66002BB7D3C9}" type="datetime1">
              <a:rPr lang="en-US" smtClean="0"/>
              <a:pPr/>
              <a:t>10/11/2017</a:t>
            </a:fld>
            <a:endParaRPr lang="en-US"/>
          </a:p>
        </p:txBody>
      </p:sp>
      <p:sp>
        <p:nvSpPr>
          <p:cNvPr id="22531" name="Slide Number Placeholder 5"/>
          <p:cNvSpPr>
            <a:spLocks noGrp="1"/>
          </p:cNvSpPr>
          <p:nvPr>
            <p:ph type="sldNum" sz="quarter" idx="12"/>
          </p:nvPr>
        </p:nvSpPr>
        <p:spPr>
          <a:xfrm>
            <a:off x="9067800" y="6248400"/>
            <a:ext cx="1295400" cy="457200"/>
          </a:xfrm>
          <a:prstGeom prst="rect">
            <a:avLst/>
          </a:prstGeom>
          <a:noFill/>
        </p:spPr>
        <p:txBody>
          <a:bodyPr/>
          <a:lstStyle/>
          <a:p>
            <a:fld id="{2F32446B-273A-42FA-B0C4-862BF85C8B0C}" type="slidenum">
              <a:rPr lang="en-US"/>
              <a:pPr/>
              <a:t>10</a:t>
            </a:fld>
            <a:endParaRPr lang="en-US"/>
          </a:p>
        </p:txBody>
      </p:sp>
    </p:spTree>
    <p:extLst>
      <p:ext uri="{BB962C8B-B14F-4D97-AF65-F5344CB8AC3E}">
        <p14:creationId xmlns:p14="http://schemas.microsoft.com/office/powerpoint/2010/main" val="1310501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958455" y="211936"/>
            <a:ext cx="6347713" cy="1320800"/>
          </a:xfrm>
        </p:spPr>
        <p:txBody>
          <a:bodyPr>
            <a:normAutofit/>
          </a:bodyPr>
          <a:lstStyle/>
          <a:p>
            <a:pPr eaLnBrk="1" hangingPunct="1"/>
            <a:r>
              <a:rPr lang="en-US" sz="3600" dirty="0">
                <a:solidFill>
                  <a:srgbClr val="FF0000"/>
                </a:solidFill>
              </a:rPr>
              <a:t>Probability (Random) sampling techniques</a:t>
            </a:r>
          </a:p>
        </p:txBody>
      </p:sp>
      <p:sp>
        <p:nvSpPr>
          <p:cNvPr id="24581" name="Rectangle 3"/>
          <p:cNvSpPr>
            <a:spLocks noGrp="1" noChangeArrowheads="1"/>
          </p:cNvSpPr>
          <p:nvPr>
            <p:ph idx="1"/>
          </p:nvPr>
        </p:nvSpPr>
        <p:spPr>
          <a:xfrm>
            <a:off x="1981200" y="1600200"/>
            <a:ext cx="8305800" cy="4873752"/>
          </a:xfrm>
        </p:spPr>
        <p:txBody>
          <a:bodyPr>
            <a:normAutofit/>
          </a:bodyPr>
          <a:lstStyle/>
          <a:p>
            <a:pPr eaLnBrk="1" hangingPunct="1">
              <a:lnSpc>
                <a:spcPct val="90000"/>
              </a:lnSpc>
            </a:pPr>
            <a:r>
              <a:rPr lang="en-US" dirty="0"/>
              <a:t>All investigations carried out to ascertain a particular characteristic of the population</a:t>
            </a:r>
          </a:p>
          <a:p>
            <a:pPr eaLnBrk="1" hangingPunct="1">
              <a:lnSpc>
                <a:spcPct val="90000"/>
              </a:lnSpc>
            </a:pPr>
            <a:r>
              <a:rPr lang="en-US" dirty="0"/>
              <a:t>Unbiased samples must be drawn from that population</a:t>
            </a:r>
          </a:p>
          <a:p>
            <a:pPr eaLnBrk="1" hangingPunct="1">
              <a:lnSpc>
                <a:spcPct val="90000"/>
              </a:lnSpc>
            </a:pPr>
            <a:r>
              <a:rPr lang="en-US" dirty="0"/>
              <a:t>Examples:</a:t>
            </a:r>
          </a:p>
          <a:p>
            <a:pPr lvl="1" eaLnBrk="1" hangingPunct="1">
              <a:lnSpc>
                <a:spcPct val="90000"/>
              </a:lnSpc>
            </a:pPr>
            <a:r>
              <a:rPr lang="en-US" sz="2800" dirty="0"/>
              <a:t>Simple random sampling</a:t>
            </a:r>
          </a:p>
          <a:p>
            <a:pPr lvl="1" eaLnBrk="1" hangingPunct="1">
              <a:lnSpc>
                <a:spcPct val="90000"/>
              </a:lnSpc>
            </a:pPr>
            <a:r>
              <a:rPr lang="en-US" sz="2800" dirty="0"/>
              <a:t>Stratified random sampling</a:t>
            </a:r>
          </a:p>
          <a:p>
            <a:pPr lvl="1" eaLnBrk="1" hangingPunct="1">
              <a:lnSpc>
                <a:spcPct val="90000"/>
              </a:lnSpc>
            </a:pPr>
            <a:r>
              <a:rPr lang="en-US" sz="2800" dirty="0"/>
              <a:t>Systematic sampling</a:t>
            </a:r>
          </a:p>
          <a:p>
            <a:pPr lvl="1" eaLnBrk="1" hangingPunct="1">
              <a:lnSpc>
                <a:spcPct val="90000"/>
              </a:lnSpc>
            </a:pPr>
            <a:r>
              <a:rPr lang="en-US" sz="2800" dirty="0"/>
              <a:t>Cluster sampling</a:t>
            </a:r>
          </a:p>
          <a:p>
            <a:pPr lvl="1" eaLnBrk="1" hangingPunct="1">
              <a:lnSpc>
                <a:spcPct val="90000"/>
              </a:lnSpc>
            </a:pPr>
            <a:r>
              <a:rPr lang="en-US" sz="2800" dirty="0"/>
              <a:t>Multistage sampling</a:t>
            </a:r>
          </a:p>
          <a:p>
            <a:pPr lvl="1" eaLnBrk="1" hangingPunct="1">
              <a:lnSpc>
                <a:spcPct val="90000"/>
              </a:lnSpc>
            </a:pPr>
            <a:endParaRPr lang="en-US" dirty="0"/>
          </a:p>
        </p:txBody>
      </p:sp>
      <p:sp>
        <p:nvSpPr>
          <p:cNvPr id="6" name="Date Placeholder 5"/>
          <p:cNvSpPr>
            <a:spLocks noGrp="1"/>
          </p:cNvSpPr>
          <p:nvPr>
            <p:ph type="dt" sz="half" idx="10"/>
          </p:nvPr>
        </p:nvSpPr>
        <p:spPr/>
        <p:txBody>
          <a:bodyPr/>
          <a:lstStyle/>
          <a:p>
            <a:fld id="{4B9B718E-F182-4351-97D0-CD2C61DAFA23}" type="datetime1">
              <a:rPr lang="en-US" smtClean="0"/>
              <a:pPr/>
              <a:t>10/11/2017</a:t>
            </a:fld>
            <a:endParaRPr lang="en-US"/>
          </a:p>
        </p:txBody>
      </p:sp>
      <p:sp>
        <p:nvSpPr>
          <p:cNvPr id="24579" name="Slide Number Placeholder 5"/>
          <p:cNvSpPr>
            <a:spLocks noGrp="1"/>
          </p:cNvSpPr>
          <p:nvPr>
            <p:ph type="sldNum" sz="quarter" idx="12"/>
          </p:nvPr>
        </p:nvSpPr>
        <p:spPr>
          <a:prstGeom prst="rect">
            <a:avLst/>
          </a:prstGeom>
          <a:noFill/>
        </p:spPr>
        <p:txBody>
          <a:bodyPr/>
          <a:lstStyle/>
          <a:p>
            <a:fld id="{94060090-ABEA-43E2-8218-4B4579BCF914}" type="slidenum">
              <a:rPr lang="en-US"/>
              <a:pPr/>
              <a:t>11</a:t>
            </a:fld>
            <a:endParaRPr lang="en-US"/>
          </a:p>
        </p:txBody>
      </p:sp>
    </p:spTree>
    <p:extLst>
      <p:ext uri="{BB962C8B-B14F-4D97-AF65-F5344CB8AC3E}">
        <p14:creationId xmlns:p14="http://schemas.microsoft.com/office/powerpoint/2010/main" val="2918348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solidFill>
                  <a:srgbClr val="FF0000"/>
                </a:solidFill>
              </a:rPr>
              <a:t>Simple random sampling</a:t>
            </a:r>
          </a:p>
        </p:txBody>
      </p:sp>
      <p:sp>
        <p:nvSpPr>
          <p:cNvPr id="25605" name="Rectangle 3"/>
          <p:cNvSpPr>
            <a:spLocks noGrp="1" noChangeArrowheads="1"/>
          </p:cNvSpPr>
          <p:nvPr>
            <p:ph idx="1"/>
          </p:nvPr>
        </p:nvSpPr>
        <p:spPr>
          <a:xfrm>
            <a:off x="2133599" y="1371600"/>
            <a:ext cx="7010401" cy="5334000"/>
          </a:xfrm>
        </p:spPr>
        <p:txBody>
          <a:bodyPr>
            <a:normAutofit/>
          </a:bodyPr>
          <a:lstStyle/>
          <a:p>
            <a:pPr eaLnBrk="1" hangingPunct="1"/>
            <a:r>
              <a:rPr lang="en-US" sz="3200" dirty="0"/>
              <a:t>Each member </a:t>
            </a:r>
            <a:r>
              <a:rPr lang="en-US" sz="3200" i="1" dirty="0"/>
              <a:t>(sampling unit)</a:t>
            </a:r>
            <a:r>
              <a:rPr lang="en-US" sz="3200" dirty="0"/>
              <a:t> of the population has an equal chance of being selected in the sample</a:t>
            </a:r>
          </a:p>
          <a:p>
            <a:pPr eaLnBrk="1" hangingPunct="1"/>
            <a:r>
              <a:rPr lang="en-US" sz="3200" dirty="0"/>
              <a:t>The method is best applicable where a list of the sampling unit (sampling frame) is available</a:t>
            </a:r>
          </a:p>
          <a:p>
            <a:pPr eaLnBrk="1" hangingPunct="1"/>
            <a:r>
              <a:rPr lang="en-US" sz="3200" dirty="0"/>
              <a:t>Randomness assured by sampling procedure e.g. lottery and a table of random numbers </a:t>
            </a:r>
          </a:p>
        </p:txBody>
      </p:sp>
      <p:sp>
        <p:nvSpPr>
          <p:cNvPr id="6" name="Date Placeholder 5"/>
          <p:cNvSpPr>
            <a:spLocks noGrp="1"/>
          </p:cNvSpPr>
          <p:nvPr>
            <p:ph type="dt" sz="half" idx="10"/>
          </p:nvPr>
        </p:nvSpPr>
        <p:spPr/>
        <p:txBody>
          <a:bodyPr/>
          <a:lstStyle/>
          <a:p>
            <a:fld id="{EEC0BE76-354D-4353-84FA-C16906603052}" type="datetime1">
              <a:rPr lang="en-US" smtClean="0"/>
              <a:pPr/>
              <a:t>10/11/2017</a:t>
            </a:fld>
            <a:endParaRPr lang="en-US"/>
          </a:p>
        </p:txBody>
      </p:sp>
      <p:sp>
        <p:nvSpPr>
          <p:cNvPr id="25603" name="Slide Number Placeholder 5"/>
          <p:cNvSpPr>
            <a:spLocks noGrp="1"/>
          </p:cNvSpPr>
          <p:nvPr>
            <p:ph type="sldNum" sz="quarter" idx="12"/>
          </p:nvPr>
        </p:nvSpPr>
        <p:spPr>
          <a:xfrm>
            <a:off x="9067800" y="6248400"/>
            <a:ext cx="1295400" cy="457200"/>
          </a:xfrm>
          <a:prstGeom prst="rect">
            <a:avLst/>
          </a:prstGeom>
          <a:noFill/>
        </p:spPr>
        <p:txBody>
          <a:bodyPr/>
          <a:lstStyle/>
          <a:p>
            <a:fld id="{E0983B4B-C42A-428D-8FD2-26AF32F14D4E}" type="slidenum">
              <a:rPr lang="en-US"/>
              <a:pPr/>
              <a:t>12</a:t>
            </a:fld>
            <a:endParaRPr lang="en-US"/>
          </a:p>
        </p:txBody>
      </p:sp>
    </p:spTree>
    <p:extLst>
      <p:ext uri="{BB962C8B-B14F-4D97-AF65-F5344CB8AC3E}">
        <p14:creationId xmlns:p14="http://schemas.microsoft.com/office/powerpoint/2010/main" val="2303089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dirty="0" smtClean="0">
                <a:solidFill>
                  <a:srgbClr val="FF0000"/>
                </a:solidFill>
              </a:rPr>
              <a:t>Simple random sampling</a:t>
            </a:r>
          </a:p>
        </p:txBody>
      </p:sp>
      <p:sp>
        <p:nvSpPr>
          <p:cNvPr id="26629" name="Rectangle 3"/>
          <p:cNvSpPr>
            <a:spLocks noGrp="1" noChangeArrowheads="1"/>
          </p:cNvSpPr>
          <p:nvPr>
            <p:ph idx="1"/>
          </p:nvPr>
        </p:nvSpPr>
        <p:spPr/>
        <p:txBody>
          <a:bodyPr>
            <a:normAutofit/>
          </a:bodyPr>
          <a:lstStyle/>
          <a:p>
            <a:pPr eaLnBrk="1" hangingPunct="1"/>
            <a:r>
              <a:rPr lang="en-US" b="1" dirty="0"/>
              <a:t>Lottery method:</a:t>
            </a:r>
          </a:p>
          <a:p>
            <a:pPr lvl="1" eaLnBrk="1" hangingPunct="1"/>
            <a:r>
              <a:rPr lang="en-US" sz="2800" dirty="0"/>
              <a:t>Identification details of all the listed members of the population are written down on small papers of uniform size</a:t>
            </a:r>
          </a:p>
          <a:p>
            <a:pPr lvl="1" eaLnBrk="1" hangingPunct="1"/>
            <a:r>
              <a:rPr lang="en-US" sz="2800" dirty="0"/>
              <a:t>Papers mixed well in a small container</a:t>
            </a:r>
          </a:p>
          <a:p>
            <a:pPr lvl="1" eaLnBrk="1" hangingPunct="1"/>
            <a:r>
              <a:rPr lang="en-US" sz="2800" dirty="0"/>
              <a:t>Required number of slips are picked up at random</a:t>
            </a:r>
          </a:p>
          <a:p>
            <a:pPr lvl="1" eaLnBrk="1" hangingPunct="1"/>
            <a:r>
              <a:rPr lang="en-US" sz="2800" dirty="0"/>
              <a:t>The procedure useful where population is small</a:t>
            </a:r>
          </a:p>
          <a:p>
            <a:pPr lvl="1" eaLnBrk="1" hangingPunct="1"/>
            <a:r>
              <a:rPr lang="en-US" sz="2800" dirty="0" err="1"/>
              <a:t>E.g</a:t>
            </a:r>
            <a:r>
              <a:rPr lang="en-US" sz="2800" dirty="0"/>
              <a:t> </a:t>
            </a:r>
          </a:p>
          <a:p>
            <a:pPr eaLnBrk="1" hangingPunct="1"/>
            <a:endParaRPr lang="en-US" dirty="0"/>
          </a:p>
        </p:txBody>
      </p:sp>
      <p:sp>
        <p:nvSpPr>
          <p:cNvPr id="6" name="Date Placeholder 5"/>
          <p:cNvSpPr>
            <a:spLocks noGrp="1"/>
          </p:cNvSpPr>
          <p:nvPr>
            <p:ph type="dt" sz="half" idx="10"/>
          </p:nvPr>
        </p:nvSpPr>
        <p:spPr/>
        <p:txBody>
          <a:bodyPr/>
          <a:lstStyle/>
          <a:p>
            <a:fld id="{F1F611DD-34C4-4EA9-B4C9-7F0C78E4B969}" type="datetime1">
              <a:rPr lang="en-US" smtClean="0"/>
              <a:pPr/>
              <a:t>10/11/2017</a:t>
            </a:fld>
            <a:endParaRPr lang="en-US"/>
          </a:p>
        </p:txBody>
      </p:sp>
      <p:sp>
        <p:nvSpPr>
          <p:cNvPr id="26627" name="Slide Number Placeholder 5"/>
          <p:cNvSpPr>
            <a:spLocks noGrp="1"/>
          </p:cNvSpPr>
          <p:nvPr>
            <p:ph type="sldNum" sz="quarter" idx="12"/>
          </p:nvPr>
        </p:nvSpPr>
        <p:spPr>
          <a:prstGeom prst="rect">
            <a:avLst/>
          </a:prstGeom>
          <a:noFill/>
        </p:spPr>
        <p:txBody>
          <a:bodyPr/>
          <a:lstStyle/>
          <a:p>
            <a:fld id="{69D6F68A-D166-4D5D-A993-545FFD3DC597}" type="slidenum">
              <a:rPr lang="en-US"/>
              <a:pPr/>
              <a:t>13</a:t>
            </a:fld>
            <a:endParaRPr lang="en-US"/>
          </a:p>
        </p:txBody>
      </p:sp>
    </p:spTree>
    <p:extLst>
      <p:ext uri="{BB962C8B-B14F-4D97-AF65-F5344CB8AC3E}">
        <p14:creationId xmlns:p14="http://schemas.microsoft.com/office/powerpoint/2010/main" val="870213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dirty="0" smtClean="0">
                <a:solidFill>
                  <a:srgbClr val="FF0000"/>
                </a:solidFill>
              </a:rPr>
              <a:t>Simple random sampling</a:t>
            </a:r>
          </a:p>
        </p:txBody>
      </p:sp>
      <p:sp>
        <p:nvSpPr>
          <p:cNvPr id="27653" name="Rectangle 3"/>
          <p:cNvSpPr>
            <a:spLocks noGrp="1" noChangeArrowheads="1"/>
          </p:cNvSpPr>
          <p:nvPr>
            <p:ph idx="1"/>
          </p:nvPr>
        </p:nvSpPr>
        <p:spPr/>
        <p:txBody>
          <a:bodyPr>
            <a:normAutofit/>
          </a:bodyPr>
          <a:lstStyle/>
          <a:p>
            <a:pPr eaLnBrk="1" hangingPunct="1">
              <a:lnSpc>
                <a:spcPct val="90000"/>
              </a:lnSpc>
            </a:pPr>
            <a:r>
              <a:rPr lang="en-US" b="1" dirty="0"/>
              <a:t>Table of random numbers:</a:t>
            </a:r>
          </a:p>
          <a:p>
            <a:pPr lvl="1" eaLnBrk="1" hangingPunct="1">
              <a:lnSpc>
                <a:spcPct val="90000"/>
              </a:lnSpc>
            </a:pPr>
            <a:r>
              <a:rPr lang="en-US" sz="2800" dirty="0"/>
              <a:t>Table of random numbers is prepared by using </a:t>
            </a:r>
            <a:r>
              <a:rPr lang="en-US" sz="2800" dirty="0" err="1"/>
              <a:t>randomising</a:t>
            </a:r>
            <a:r>
              <a:rPr lang="en-US" sz="2800" dirty="0"/>
              <a:t> machines</a:t>
            </a:r>
          </a:p>
          <a:p>
            <a:pPr lvl="1" eaLnBrk="1" hangingPunct="1">
              <a:lnSpc>
                <a:spcPct val="90000"/>
              </a:lnSpc>
            </a:pPr>
            <a:r>
              <a:rPr lang="en-US" sz="2800" dirty="0"/>
              <a:t>The numbers are arranged in rows and columns</a:t>
            </a:r>
          </a:p>
          <a:p>
            <a:pPr lvl="1" eaLnBrk="1" hangingPunct="1">
              <a:lnSpc>
                <a:spcPct val="90000"/>
              </a:lnSpc>
            </a:pPr>
            <a:r>
              <a:rPr lang="en-US" sz="2800" dirty="0"/>
              <a:t>Table can be used to select either a single digit, double, three, etc digit numbers</a:t>
            </a:r>
          </a:p>
        </p:txBody>
      </p:sp>
      <p:sp>
        <p:nvSpPr>
          <p:cNvPr id="6" name="Date Placeholder 5"/>
          <p:cNvSpPr>
            <a:spLocks noGrp="1"/>
          </p:cNvSpPr>
          <p:nvPr>
            <p:ph type="dt" sz="half" idx="10"/>
          </p:nvPr>
        </p:nvSpPr>
        <p:spPr/>
        <p:txBody>
          <a:bodyPr/>
          <a:lstStyle/>
          <a:p>
            <a:fld id="{F5CEE1B7-354D-49CD-BB93-12A66CB27BEC}" type="datetime1">
              <a:rPr lang="en-US" smtClean="0"/>
              <a:pPr/>
              <a:t>10/11/2017</a:t>
            </a:fld>
            <a:endParaRPr lang="en-US"/>
          </a:p>
        </p:txBody>
      </p:sp>
      <p:sp>
        <p:nvSpPr>
          <p:cNvPr id="27651" name="Slide Number Placeholder 5"/>
          <p:cNvSpPr>
            <a:spLocks noGrp="1"/>
          </p:cNvSpPr>
          <p:nvPr>
            <p:ph type="sldNum" sz="quarter" idx="12"/>
          </p:nvPr>
        </p:nvSpPr>
        <p:spPr>
          <a:prstGeom prst="rect">
            <a:avLst/>
          </a:prstGeom>
          <a:noFill/>
        </p:spPr>
        <p:txBody>
          <a:bodyPr/>
          <a:lstStyle/>
          <a:p>
            <a:fld id="{39F443A5-BA4C-49BB-B792-4E26ACF8FE34}" type="slidenum">
              <a:rPr lang="en-US"/>
              <a:pPr/>
              <a:t>14</a:t>
            </a:fld>
            <a:endParaRPr lang="en-US"/>
          </a:p>
        </p:txBody>
      </p:sp>
    </p:spTree>
    <p:extLst>
      <p:ext uri="{BB962C8B-B14F-4D97-AF65-F5344CB8AC3E}">
        <p14:creationId xmlns:p14="http://schemas.microsoft.com/office/powerpoint/2010/main" val="135007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pPr eaLnBrk="1" hangingPunct="1"/>
            <a:r>
              <a:rPr lang="en-US" sz="3600" dirty="0">
                <a:solidFill>
                  <a:srgbClr val="FF0000"/>
                </a:solidFill>
              </a:rPr>
              <a:t>Stratified random sampling</a:t>
            </a:r>
          </a:p>
        </p:txBody>
      </p:sp>
      <p:sp>
        <p:nvSpPr>
          <p:cNvPr id="33797" name="Rectangle 3"/>
          <p:cNvSpPr>
            <a:spLocks noGrp="1" noChangeArrowheads="1"/>
          </p:cNvSpPr>
          <p:nvPr>
            <p:ph idx="1"/>
          </p:nvPr>
        </p:nvSpPr>
        <p:spPr>
          <a:xfrm>
            <a:off x="1752600" y="1371600"/>
            <a:ext cx="8001000" cy="5102352"/>
          </a:xfrm>
        </p:spPr>
        <p:txBody>
          <a:bodyPr>
            <a:noAutofit/>
          </a:bodyPr>
          <a:lstStyle/>
          <a:p>
            <a:pPr eaLnBrk="1" hangingPunct="1"/>
            <a:r>
              <a:rPr lang="en-US" dirty="0"/>
              <a:t>Stratification means division of the universe into groups according to geographical, sociological or economic characteristics. It is a combination of both random sampling and purposive sampling.</a:t>
            </a:r>
          </a:p>
          <a:p>
            <a:pPr eaLnBrk="1" hangingPunct="1"/>
            <a:r>
              <a:rPr lang="en-US" dirty="0"/>
              <a:t>Where the population being studied is </a:t>
            </a:r>
            <a:r>
              <a:rPr lang="en-US" b="1" dirty="0"/>
              <a:t>not homogenous</a:t>
            </a:r>
            <a:r>
              <a:rPr lang="en-US" dirty="0"/>
              <a:t> which is common, the sample should  still be representative</a:t>
            </a:r>
          </a:p>
          <a:p>
            <a:pPr eaLnBrk="1" hangingPunct="1"/>
            <a:r>
              <a:rPr lang="en-US" dirty="0"/>
              <a:t>Consider different sections of the population which are homogenous within themselves (e.g. studying whole population: stratify by age groups)</a:t>
            </a:r>
          </a:p>
        </p:txBody>
      </p:sp>
      <p:sp>
        <p:nvSpPr>
          <p:cNvPr id="6" name="Date Placeholder 5"/>
          <p:cNvSpPr>
            <a:spLocks noGrp="1"/>
          </p:cNvSpPr>
          <p:nvPr>
            <p:ph type="dt" sz="half" idx="10"/>
          </p:nvPr>
        </p:nvSpPr>
        <p:spPr/>
        <p:txBody>
          <a:bodyPr/>
          <a:lstStyle/>
          <a:p>
            <a:fld id="{5D03032C-B0D7-497A-8AF6-67FD704FA863}" type="datetime1">
              <a:rPr lang="en-US" smtClean="0"/>
              <a:pPr/>
              <a:t>10/11/2017</a:t>
            </a:fld>
            <a:endParaRPr lang="en-US"/>
          </a:p>
        </p:txBody>
      </p:sp>
      <p:sp>
        <p:nvSpPr>
          <p:cNvPr id="33795" name="Slide Number Placeholder 5"/>
          <p:cNvSpPr>
            <a:spLocks noGrp="1"/>
          </p:cNvSpPr>
          <p:nvPr>
            <p:ph type="sldNum" sz="quarter" idx="12"/>
          </p:nvPr>
        </p:nvSpPr>
        <p:spPr>
          <a:prstGeom prst="rect">
            <a:avLst/>
          </a:prstGeom>
          <a:noFill/>
        </p:spPr>
        <p:txBody>
          <a:bodyPr/>
          <a:lstStyle/>
          <a:p>
            <a:fld id="{1CBA3CA3-7EAA-43E2-89F3-B9F4BA431952}" type="slidenum">
              <a:rPr lang="en-US"/>
              <a:pPr/>
              <a:t>15</a:t>
            </a:fld>
            <a:endParaRPr lang="en-US"/>
          </a:p>
        </p:txBody>
      </p:sp>
    </p:spTree>
    <p:extLst>
      <p:ext uri="{BB962C8B-B14F-4D97-AF65-F5344CB8AC3E}">
        <p14:creationId xmlns:p14="http://schemas.microsoft.com/office/powerpoint/2010/main" val="4257338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normAutofit/>
          </a:bodyPr>
          <a:lstStyle/>
          <a:p>
            <a:pPr eaLnBrk="1" hangingPunct="1"/>
            <a:r>
              <a:rPr lang="en-US" sz="3600" dirty="0">
                <a:solidFill>
                  <a:srgbClr val="FF0000"/>
                </a:solidFill>
              </a:rPr>
              <a:t>Stratified random sampling</a:t>
            </a:r>
          </a:p>
        </p:txBody>
      </p:sp>
      <p:sp>
        <p:nvSpPr>
          <p:cNvPr id="34821" name="Rectangle 3"/>
          <p:cNvSpPr>
            <a:spLocks noGrp="1" noChangeArrowheads="1"/>
          </p:cNvSpPr>
          <p:nvPr>
            <p:ph idx="1"/>
          </p:nvPr>
        </p:nvSpPr>
        <p:spPr/>
        <p:txBody>
          <a:bodyPr>
            <a:normAutofit/>
          </a:bodyPr>
          <a:lstStyle/>
          <a:p>
            <a:pPr eaLnBrk="1" hangingPunct="1"/>
            <a:r>
              <a:rPr lang="en-US" sz="3600" dirty="0"/>
              <a:t>Use stratified sampling procedure</a:t>
            </a:r>
          </a:p>
          <a:p>
            <a:pPr eaLnBrk="1" hangingPunct="1">
              <a:buFontTx/>
              <a:buNone/>
            </a:pPr>
            <a:endParaRPr lang="en-US" sz="3600" dirty="0"/>
          </a:p>
          <a:p>
            <a:pPr eaLnBrk="1" hangingPunct="1"/>
            <a:r>
              <a:rPr lang="en-US" sz="3600" dirty="0"/>
              <a:t>Divide population into strata or sections</a:t>
            </a:r>
          </a:p>
          <a:p>
            <a:pPr eaLnBrk="1" hangingPunct="1">
              <a:buFontTx/>
              <a:buNone/>
            </a:pPr>
            <a:endParaRPr lang="en-US" sz="3600" dirty="0"/>
          </a:p>
          <a:p>
            <a:pPr eaLnBrk="1" hangingPunct="1"/>
            <a:r>
              <a:rPr lang="en-US" sz="3600" b="1" dirty="0"/>
              <a:t>Sample drawn independently from each stratum by simple random sampling method</a:t>
            </a:r>
          </a:p>
        </p:txBody>
      </p:sp>
      <p:sp>
        <p:nvSpPr>
          <p:cNvPr id="6" name="Date Placeholder 5"/>
          <p:cNvSpPr>
            <a:spLocks noGrp="1"/>
          </p:cNvSpPr>
          <p:nvPr>
            <p:ph type="dt" sz="half" idx="10"/>
          </p:nvPr>
        </p:nvSpPr>
        <p:spPr/>
        <p:txBody>
          <a:bodyPr/>
          <a:lstStyle/>
          <a:p>
            <a:fld id="{1A8DCA14-8B12-46B8-AFA7-C446BEF69483}" type="datetime1">
              <a:rPr lang="en-US" smtClean="0"/>
              <a:pPr/>
              <a:t>10/11/2017</a:t>
            </a:fld>
            <a:endParaRPr lang="en-US"/>
          </a:p>
        </p:txBody>
      </p:sp>
      <p:sp>
        <p:nvSpPr>
          <p:cNvPr id="34819" name="Slide Number Placeholder 5"/>
          <p:cNvSpPr>
            <a:spLocks noGrp="1"/>
          </p:cNvSpPr>
          <p:nvPr>
            <p:ph type="sldNum" sz="quarter" idx="12"/>
          </p:nvPr>
        </p:nvSpPr>
        <p:spPr>
          <a:prstGeom prst="rect">
            <a:avLst/>
          </a:prstGeom>
          <a:noFill/>
        </p:spPr>
        <p:txBody>
          <a:bodyPr/>
          <a:lstStyle/>
          <a:p>
            <a:fld id="{65CD15B9-29D9-4396-B32D-CE702D75804D}" type="slidenum">
              <a:rPr lang="en-US"/>
              <a:pPr/>
              <a:t>16</a:t>
            </a:fld>
            <a:endParaRPr lang="en-US"/>
          </a:p>
        </p:txBody>
      </p:sp>
    </p:spTree>
    <p:extLst>
      <p:ext uri="{BB962C8B-B14F-4D97-AF65-F5344CB8AC3E}">
        <p14:creationId xmlns:p14="http://schemas.microsoft.com/office/powerpoint/2010/main" val="1646297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a:bodyPr>
          <a:lstStyle/>
          <a:p>
            <a:pPr eaLnBrk="1" hangingPunct="1"/>
            <a:r>
              <a:rPr lang="en-US" sz="3600" dirty="0">
                <a:solidFill>
                  <a:srgbClr val="FF0000"/>
                </a:solidFill>
              </a:rPr>
              <a:t>Stratified random sampling</a:t>
            </a:r>
          </a:p>
        </p:txBody>
      </p:sp>
      <p:sp>
        <p:nvSpPr>
          <p:cNvPr id="35845" name="Rectangle 3"/>
          <p:cNvSpPr>
            <a:spLocks noGrp="1" noChangeArrowheads="1"/>
          </p:cNvSpPr>
          <p:nvPr>
            <p:ph idx="1"/>
          </p:nvPr>
        </p:nvSpPr>
        <p:spPr>
          <a:xfrm>
            <a:off x="1981200" y="1600200"/>
            <a:ext cx="8382000" cy="4873752"/>
          </a:xfrm>
        </p:spPr>
        <p:txBody>
          <a:bodyPr>
            <a:normAutofit/>
          </a:bodyPr>
          <a:lstStyle/>
          <a:p>
            <a:pPr eaLnBrk="1" hangingPunct="1"/>
            <a:r>
              <a:rPr lang="en-US" sz="3200" dirty="0"/>
              <a:t>Random sample is taken from each stratum, the whole population is adequately represented</a:t>
            </a:r>
          </a:p>
          <a:p>
            <a:pPr eaLnBrk="1" hangingPunct="1"/>
            <a:r>
              <a:rPr lang="en-US" sz="3200" dirty="0"/>
              <a:t>In this case, the </a:t>
            </a:r>
            <a:r>
              <a:rPr lang="en-US" sz="3200" b="1" dirty="0" err="1"/>
              <a:t>heterogenous</a:t>
            </a:r>
            <a:r>
              <a:rPr lang="en-US" sz="3200" b="1" dirty="0"/>
              <a:t> population</a:t>
            </a:r>
            <a:r>
              <a:rPr lang="en-US" sz="3200" dirty="0"/>
              <a:t> is divided into several sections each of which is homogenous</a:t>
            </a:r>
          </a:p>
          <a:p>
            <a:pPr eaLnBrk="1" hangingPunct="1"/>
            <a:r>
              <a:rPr lang="en-US" sz="3200" dirty="0"/>
              <a:t>Thus the variability in each stratum that exist in the population is represented in the sample</a:t>
            </a:r>
          </a:p>
          <a:p>
            <a:pPr eaLnBrk="1" hangingPunct="1"/>
            <a:r>
              <a:rPr lang="en-US" sz="3200" dirty="0"/>
              <a:t>Ensure that appropriate stratification is done before selecting the sample</a:t>
            </a:r>
          </a:p>
          <a:p>
            <a:pPr eaLnBrk="1" hangingPunct="1"/>
            <a:endParaRPr lang="en-US" dirty="0" smtClean="0"/>
          </a:p>
          <a:p>
            <a:pPr eaLnBrk="1" hangingPunct="1"/>
            <a:endParaRPr lang="en-US" dirty="0"/>
          </a:p>
        </p:txBody>
      </p:sp>
      <p:sp>
        <p:nvSpPr>
          <p:cNvPr id="6" name="Date Placeholder 5"/>
          <p:cNvSpPr>
            <a:spLocks noGrp="1"/>
          </p:cNvSpPr>
          <p:nvPr>
            <p:ph type="dt" sz="half" idx="10"/>
          </p:nvPr>
        </p:nvSpPr>
        <p:spPr/>
        <p:txBody>
          <a:bodyPr/>
          <a:lstStyle/>
          <a:p>
            <a:fld id="{E7F14BC5-80DD-4C9D-BA9A-4EFE568C62D4}" type="datetime1">
              <a:rPr lang="en-US" smtClean="0"/>
              <a:pPr/>
              <a:t>10/11/2017</a:t>
            </a:fld>
            <a:endParaRPr lang="en-US"/>
          </a:p>
        </p:txBody>
      </p:sp>
      <p:sp>
        <p:nvSpPr>
          <p:cNvPr id="35843" name="Slide Number Placeholder 5"/>
          <p:cNvSpPr>
            <a:spLocks noGrp="1"/>
          </p:cNvSpPr>
          <p:nvPr>
            <p:ph type="sldNum" sz="quarter" idx="12"/>
          </p:nvPr>
        </p:nvSpPr>
        <p:spPr>
          <a:prstGeom prst="rect">
            <a:avLst/>
          </a:prstGeom>
          <a:noFill/>
        </p:spPr>
        <p:txBody>
          <a:bodyPr/>
          <a:lstStyle/>
          <a:p>
            <a:fld id="{1E281298-1003-478D-A19E-D1312D20DDB4}" type="slidenum">
              <a:rPr lang="en-US"/>
              <a:pPr/>
              <a:t>17</a:t>
            </a:fld>
            <a:endParaRPr lang="en-US"/>
          </a:p>
        </p:txBody>
      </p:sp>
    </p:spTree>
    <p:extLst>
      <p:ext uri="{BB962C8B-B14F-4D97-AF65-F5344CB8AC3E}">
        <p14:creationId xmlns:p14="http://schemas.microsoft.com/office/powerpoint/2010/main" val="2507088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normAutofit/>
          </a:bodyPr>
          <a:lstStyle/>
          <a:p>
            <a:pPr eaLnBrk="1" hangingPunct="1"/>
            <a:r>
              <a:rPr lang="en-US" sz="3600" dirty="0">
                <a:solidFill>
                  <a:srgbClr val="FF0000"/>
                </a:solidFill>
              </a:rPr>
              <a:t>Systematic sampling</a:t>
            </a:r>
          </a:p>
        </p:txBody>
      </p:sp>
      <p:sp>
        <p:nvSpPr>
          <p:cNvPr id="36869" name="Rectangle 3"/>
          <p:cNvSpPr>
            <a:spLocks noGrp="1" noChangeArrowheads="1"/>
          </p:cNvSpPr>
          <p:nvPr>
            <p:ph idx="1"/>
          </p:nvPr>
        </p:nvSpPr>
        <p:spPr>
          <a:xfrm>
            <a:off x="2133599" y="1524000"/>
            <a:ext cx="7239001" cy="5181600"/>
          </a:xfrm>
        </p:spPr>
        <p:txBody>
          <a:bodyPr>
            <a:normAutofit fontScale="92500"/>
          </a:bodyPr>
          <a:lstStyle/>
          <a:p>
            <a:pPr eaLnBrk="1" hangingPunct="1">
              <a:lnSpc>
                <a:spcPct val="90000"/>
              </a:lnSpc>
            </a:pPr>
            <a:r>
              <a:rPr lang="en-US" dirty="0"/>
              <a:t>In this method every </a:t>
            </a:r>
            <a:r>
              <a:rPr lang="en-US" i="1" dirty="0"/>
              <a:t>n</a:t>
            </a:r>
            <a:r>
              <a:rPr lang="en-US" dirty="0"/>
              <a:t>th case is chosen for the study from a list of cases</a:t>
            </a:r>
          </a:p>
          <a:p>
            <a:pPr eaLnBrk="1" hangingPunct="1">
              <a:lnSpc>
                <a:spcPct val="90000"/>
              </a:lnSpc>
            </a:pPr>
            <a:r>
              <a:rPr lang="en-US" dirty="0"/>
              <a:t>Ex. From the 100 </a:t>
            </a:r>
            <a:r>
              <a:rPr lang="en-US" dirty="0" err="1"/>
              <a:t>Hb</a:t>
            </a:r>
            <a:r>
              <a:rPr lang="en-US" dirty="0"/>
              <a:t> values and choosing 20 cases</a:t>
            </a:r>
          </a:p>
          <a:p>
            <a:pPr eaLnBrk="1" hangingPunct="1">
              <a:lnSpc>
                <a:spcPct val="90000"/>
              </a:lnSpc>
            </a:pPr>
            <a:r>
              <a:rPr lang="en-US" dirty="0"/>
              <a:t>All the 100 cases arranged in some order</a:t>
            </a:r>
          </a:p>
          <a:p>
            <a:pPr eaLnBrk="1" hangingPunct="1">
              <a:lnSpc>
                <a:spcPct val="90000"/>
              </a:lnSpc>
            </a:pPr>
            <a:r>
              <a:rPr lang="en-US" dirty="0"/>
              <a:t>One observation taken from each of the 5 </a:t>
            </a:r>
            <a:r>
              <a:rPr lang="en-US" b="1" dirty="0"/>
              <a:t>(100/20=5)</a:t>
            </a:r>
            <a:r>
              <a:rPr lang="en-US" dirty="0"/>
              <a:t> observations systematically</a:t>
            </a:r>
          </a:p>
          <a:p>
            <a:pPr eaLnBrk="1" hangingPunct="1">
              <a:lnSpc>
                <a:spcPct val="90000"/>
              </a:lnSpc>
            </a:pPr>
            <a:r>
              <a:rPr lang="en-US" b="1" dirty="0"/>
              <a:t>First value to be selected to be determined by </a:t>
            </a:r>
            <a:r>
              <a:rPr lang="en-US" b="1" i="1" dirty="0"/>
              <a:t>lottery</a:t>
            </a:r>
            <a:r>
              <a:rPr lang="en-US" b="1" dirty="0"/>
              <a:t> or from </a:t>
            </a:r>
            <a:r>
              <a:rPr lang="en-US" b="1" i="1" dirty="0"/>
              <a:t>TRNs</a:t>
            </a:r>
          </a:p>
          <a:p>
            <a:pPr eaLnBrk="1" hangingPunct="1">
              <a:lnSpc>
                <a:spcPct val="90000"/>
              </a:lnSpc>
            </a:pPr>
            <a:r>
              <a:rPr lang="en-US" b="1" i="1" dirty="0"/>
              <a:t>Initial number to be drawn within the first 5</a:t>
            </a:r>
          </a:p>
          <a:p>
            <a:pPr eaLnBrk="1" hangingPunct="1">
              <a:lnSpc>
                <a:spcPct val="90000"/>
              </a:lnSpc>
            </a:pPr>
            <a:r>
              <a:rPr lang="en-US" dirty="0"/>
              <a:t>If the value picked is 4 then the sample consists of 9</a:t>
            </a:r>
            <a:r>
              <a:rPr lang="en-US" baseline="30000" dirty="0"/>
              <a:t>th</a:t>
            </a:r>
            <a:r>
              <a:rPr lang="en-US" dirty="0"/>
              <a:t>, 14</a:t>
            </a:r>
            <a:r>
              <a:rPr lang="en-US" baseline="30000" dirty="0"/>
              <a:t>th</a:t>
            </a:r>
            <a:r>
              <a:rPr lang="en-US" dirty="0"/>
              <a:t>, 19</a:t>
            </a:r>
            <a:r>
              <a:rPr lang="en-US" baseline="30000" dirty="0"/>
              <a:t>th, </a:t>
            </a:r>
            <a:r>
              <a:rPr lang="en-US" dirty="0"/>
              <a:t>24</a:t>
            </a:r>
            <a:r>
              <a:rPr lang="en-US" baseline="30000" dirty="0"/>
              <a:t>th</a:t>
            </a:r>
            <a:r>
              <a:rPr lang="en-US" dirty="0"/>
              <a:t>, etc up to the last 99</a:t>
            </a:r>
            <a:r>
              <a:rPr lang="en-US" baseline="30000" dirty="0"/>
              <a:t>th</a:t>
            </a:r>
            <a:r>
              <a:rPr lang="en-US" dirty="0"/>
              <a:t>  value</a:t>
            </a:r>
          </a:p>
        </p:txBody>
      </p:sp>
      <p:sp>
        <p:nvSpPr>
          <p:cNvPr id="6" name="Date Placeholder 5"/>
          <p:cNvSpPr>
            <a:spLocks noGrp="1"/>
          </p:cNvSpPr>
          <p:nvPr>
            <p:ph type="dt" sz="half" idx="10"/>
          </p:nvPr>
        </p:nvSpPr>
        <p:spPr/>
        <p:txBody>
          <a:bodyPr/>
          <a:lstStyle/>
          <a:p>
            <a:fld id="{26586BEC-6CA3-48C1-B4F6-D95B8CD3CD41}" type="datetime1">
              <a:rPr lang="en-US" smtClean="0"/>
              <a:pPr/>
              <a:t>10/11/2017</a:t>
            </a:fld>
            <a:endParaRPr lang="en-US"/>
          </a:p>
        </p:txBody>
      </p:sp>
      <p:sp>
        <p:nvSpPr>
          <p:cNvPr id="36867" name="Slide Number Placeholder 5"/>
          <p:cNvSpPr>
            <a:spLocks noGrp="1"/>
          </p:cNvSpPr>
          <p:nvPr>
            <p:ph type="sldNum" sz="quarter" idx="12"/>
          </p:nvPr>
        </p:nvSpPr>
        <p:spPr>
          <a:prstGeom prst="rect">
            <a:avLst/>
          </a:prstGeom>
          <a:noFill/>
        </p:spPr>
        <p:txBody>
          <a:bodyPr/>
          <a:lstStyle/>
          <a:p>
            <a:fld id="{E245FDDE-DDEF-474B-AD0E-A2F99E083C9E}" type="slidenum">
              <a:rPr lang="en-US"/>
              <a:pPr/>
              <a:t>18</a:t>
            </a:fld>
            <a:endParaRPr lang="en-US"/>
          </a:p>
        </p:txBody>
      </p:sp>
    </p:spTree>
    <p:extLst>
      <p:ext uri="{BB962C8B-B14F-4D97-AF65-F5344CB8AC3E}">
        <p14:creationId xmlns:p14="http://schemas.microsoft.com/office/powerpoint/2010/main" val="816529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normAutofit/>
          </a:bodyPr>
          <a:lstStyle/>
          <a:p>
            <a:pPr eaLnBrk="1" hangingPunct="1"/>
            <a:r>
              <a:rPr lang="en-US" sz="3600" dirty="0">
                <a:solidFill>
                  <a:srgbClr val="FF0000"/>
                </a:solidFill>
              </a:rPr>
              <a:t>Systematic sampling</a:t>
            </a:r>
          </a:p>
        </p:txBody>
      </p:sp>
      <p:sp>
        <p:nvSpPr>
          <p:cNvPr id="37893" name="Rectangle 3"/>
          <p:cNvSpPr>
            <a:spLocks noGrp="1" noChangeArrowheads="1"/>
          </p:cNvSpPr>
          <p:nvPr>
            <p:ph idx="1"/>
          </p:nvPr>
        </p:nvSpPr>
        <p:spPr>
          <a:xfrm>
            <a:off x="1752601" y="1524001"/>
            <a:ext cx="7391399" cy="4517363"/>
          </a:xfrm>
        </p:spPr>
        <p:txBody>
          <a:bodyPr>
            <a:normAutofit/>
          </a:bodyPr>
          <a:lstStyle/>
          <a:p>
            <a:pPr eaLnBrk="1" hangingPunct="1"/>
            <a:r>
              <a:rPr lang="en-US" dirty="0"/>
              <a:t>In this method all sections of the population are adequately represented</a:t>
            </a:r>
          </a:p>
          <a:p>
            <a:pPr eaLnBrk="1" hangingPunct="1"/>
            <a:r>
              <a:rPr lang="en-US" dirty="0"/>
              <a:t>The method is simpler and more convenient even where the list of the population is not available</a:t>
            </a:r>
          </a:p>
          <a:p>
            <a:pPr eaLnBrk="1" hangingPunct="1"/>
            <a:r>
              <a:rPr lang="en-US" dirty="0"/>
              <a:t>E.g. selecting 150 houses from 1500 houses</a:t>
            </a:r>
          </a:p>
          <a:p>
            <a:pPr eaLnBrk="1" hangingPunct="1"/>
            <a:r>
              <a:rPr lang="en-US" dirty="0"/>
              <a:t>Select one house in every 10</a:t>
            </a:r>
          </a:p>
        </p:txBody>
      </p:sp>
      <p:sp>
        <p:nvSpPr>
          <p:cNvPr id="6" name="Date Placeholder 5"/>
          <p:cNvSpPr>
            <a:spLocks noGrp="1"/>
          </p:cNvSpPr>
          <p:nvPr>
            <p:ph type="dt" sz="half" idx="10"/>
          </p:nvPr>
        </p:nvSpPr>
        <p:spPr/>
        <p:txBody>
          <a:bodyPr/>
          <a:lstStyle/>
          <a:p>
            <a:fld id="{BB35F02A-997E-470A-B3E7-305678634AF3}" type="datetime1">
              <a:rPr lang="en-US" smtClean="0"/>
              <a:pPr/>
              <a:t>10/11/2017</a:t>
            </a:fld>
            <a:endParaRPr lang="en-US"/>
          </a:p>
        </p:txBody>
      </p:sp>
      <p:sp>
        <p:nvSpPr>
          <p:cNvPr id="37891" name="Slide Number Placeholder 5"/>
          <p:cNvSpPr>
            <a:spLocks noGrp="1"/>
          </p:cNvSpPr>
          <p:nvPr>
            <p:ph type="sldNum" sz="quarter" idx="12"/>
          </p:nvPr>
        </p:nvSpPr>
        <p:spPr>
          <a:prstGeom prst="rect">
            <a:avLst/>
          </a:prstGeom>
          <a:noFill/>
        </p:spPr>
        <p:txBody>
          <a:bodyPr/>
          <a:lstStyle/>
          <a:p>
            <a:fld id="{EDEC81D7-A26C-4FDD-89BD-DFD5187CCAFA}" type="slidenum">
              <a:rPr lang="en-US"/>
              <a:pPr/>
              <a:t>19</a:t>
            </a:fld>
            <a:endParaRPr lang="en-US"/>
          </a:p>
        </p:txBody>
      </p:sp>
    </p:spTree>
    <p:extLst>
      <p:ext uri="{BB962C8B-B14F-4D97-AF65-F5344CB8AC3E}">
        <p14:creationId xmlns:p14="http://schemas.microsoft.com/office/powerpoint/2010/main" val="3548539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4400" dirty="0">
                <a:solidFill>
                  <a:srgbClr val="FF0000"/>
                </a:solidFill>
              </a:rPr>
              <a:t>Sampling.</a:t>
            </a:r>
            <a:endParaRPr lang="en-US" sz="4400" dirty="0">
              <a:solidFill>
                <a:srgbClr val="FF0000"/>
              </a:solidFill>
            </a:endParaRPr>
          </a:p>
        </p:txBody>
      </p:sp>
      <p:sp>
        <p:nvSpPr>
          <p:cNvPr id="7" name="Subtitle 6"/>
          <p:cNvSpPr>
            <a:spLocks noGrp="1"/>
          </p:cNvSpPr>
          <p:nvPr>
            <p:ph type="subTitle" idx="1"/>
          </p:nvPr>
        </p:nvSpPr>
        <p:spPr/>
        <p:txBody>
          <a:bodyPr/>
          <a:lstStyle/>
          <a:p>
            <a:r>
              <a:rPr lang="en-US" dirty="0" smtClean="0"/>
              <a:t>Were E</a:t>
            </a:r>
            <a:endParaRPr lang="en-US" dirty="0"/>
          </a:p>
        </p:txBody>
      </p:sp>
      <p:sp>
        <p:nvSpPr>
          <p:cNvPr id="4" name="Date Placeholder 3"/>
          <p:cNvSpPr>
            <a:spLocks noGrp="1"/>
          </p:cNvSpPr>
          <p:nvPr>
            <p:ph type="dt" sz="half" idx="10"/>
          </p:nvPr>
        </p:nvSpPr>
        <p:spPr/>
        <p:txBody>
          <a:bodyPr/>
          <a:lstStyle/>
          <a:p>
            <a:fld id="{2AD89FF4-32D7-44FB-8C69-C2D86C76A4A1}" type="datetime1">
              <a:rPr lang="en-US" smtClean="0"/>
              <a:pPr/>
              <a:t>10/11/2017</a:t>
            </a:fld>
            <a:endParaRPr lang="en-US"/>
          </a:p>
        </p:txBody>
      </p:sp>
      <p:sp>
        <p:nvSpPr>
          <p:cNvPr id="5" name="Slide Number Placeholder 4"/>
          <p:cNvSpPr>
            <a:spLocks noGrp="1"/>
          </p:cNvSpPr>
          <p:nvPr>
            <p:ph type="sldNum" sz="quarter" idx="12"/>
          </p:nvPr>
        </p:nvSpPr>
        <p:spPr/>
        <p:txBody>
          <a:bodyPr/>
          <a:lstStyle/>
          <a:p>
            <a:fld id="{51C6CF49-877A-48AB-B258-57D14EEE04B2}" type="slidenum">
              <a:rPr lang="en-US" smtClean="0"/>
              <a:pPr/>
              <a:t>2</a:t>
            </a:fld>
            <a:endParaRPr lang="en-US"/>
          </a:p>
        </p:txBody>
      </p:sp>
    </p:spTree>
    <p:extLst>
      <p:ext uri="{BB962C8B-B14F-4D97-AF65-F5344CB8AC3E}">
        <p14:creationId xmlns:p14="http://schemas.microsoft.com/office/powerpoint/2010/main" val="3138275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rmAutofit/>
          </a:bodyPr>
          <a:lstStyle/>
          <a:p>
            <a:pPr eaLnBrk="1" hangingPunct="1"/>
            <a:r>
              <a:rPr lang="en-US" sz="3600" dirty="0">
                <a:solidFill>
                  <a:srgbClr val="FF0000"/>
                </a:solidFill>
              </a:rPr>
              <a:t>Cluster sampling</a:t>
            </a:r>
          </a:p>
        </p:txBody>
      </p:sp>
      <p:sp>
        <p:nvSpPr>
          <p:cNvPr id="39941" name="Rectangle 3"/>
          <p:cNvSpPr>
            <a:spLocks noGrp="1" noChangeArrowheads="1"/>
          </p:cNvSpPr>
          <p:nvPr>
            <p:ph idx="1"/>
          </p:nvPr>
        </p:nvSpPr>
        <p:spPr>
          <a:xfrm>
            <a:off x="1828801" y="1600200"/>
            <a:ext cx="7315199" cy="5257800"/>
          </a:xfrm>
        </p:spPr>
        <p:txBody>
          <a:bodyPr>
            <a:normAutofit/>
          </a:bodyPr>
          <a:lstStyle/>
          <a:p>
            <a:pPr eaLnBrk="1" hangingPunct="1">
              <a:lnSpc>
                <a:spcPct val="80000"/>
              </a:lnSpc>
            </a:pPr>
            <a:r>
              <a:rPr lang="en-US" dirty="0"/>
              <a:t>Procedure used for administrative convenience when the whole population consists of many natural groups (clusters)</a:t>
            </a:r>
          </a:p>
          <a:p>
            <a:pPr eaLnBrk="1" hangingPunct="1">
              <a:lnSpc>
                <a:spcPct val="80000"/>
              </a:lnSpc>
            </a:pPr>
            <a:r>
              <a:rPr lang="en-US" dirty="0"/>
              <a:t>In immunization, the school can be used as a sampling unit and a random sample of the schools selected</a:t>
            </a:r>
          </a:p>
          <a:p>
            <a:pPr eaLnBrk="1" hangingPunct="1">
              <a:lnSpc>
                <a:spcPct val="80000"/>
              </a:lnSpc>
            </a:pPr>
            <a:r>
              <a:rPr lang="en-US" dirty="0"/>
              <a:t>Thus all the class one pupils in the school are selected in the sample</a:t>
            </a:r>
          </a:p>
          <a:p>
            <a:pPr eaLnBrk="1" hangingPunct="1">
              <a:lnSpc>
                <a:spcPct val="80000"/>
              </a:lnSpc>
            </a:pPr>
            <a:r>
              <a:rPr lang="en-US" dirty="0"/>
              <a:t>Other natural group or cluster can be a family or household</a:t>
            </a:r>
          </a:p>
          <a:p>
            <a:pPr eaLnBrk="1" hangingPunct="1">
              <a:lnSpc>
                <a:spcPct val="80000"/>
              </a:lnSpc>
            </a:pPr>
            <a:r>
              <a:rPr lang="en-US" b="1" i="1" dirty="0"/>
              <a:t>Cluster sampling:</a:t>
            </a:r>
            <a:r>
              <a:rPr lang="en-US" b="1" dirty="0"/>
              <a:t> any method of sampling wherein a group is taken as a sampling unit</a:t>
            </a:r>
          </a:p>
        </p:txBody>
      </p:sp>
      <p:sp>
        <p:nvSpPr>
          <p:cNvPr id="6" name="Date Placeholder 5"/>
          <p:cNvSpPr>
            <a:spLocks noGrp="1"/>
          </p:cNvSpPr>
          <p:nvPr>
            <p:ph type="dt" sz="half" idx="10"/>
          </p:nvPr>
        </p:nvSpPr>
        <p:spPr/>
        <p:txBody>
          <a:bodyPr/>
          <a:lstStyle/>
          <a:p>
            <a:fld id="{6C333165-EC2E-463B-B1E5-A3F9ECE520AC}" type="datetime1">
              <a:rPr lang="en-US" smtClean="0"/>
              <a:pPr/>
              <a:t>10/11/2017</a:t>
            </a:fld>
            <a:endParaRPr lang="en-US"/>
          </a:p>
        </p:txBody>
      </p:sp>
      <p:sp>
        <p:nvSpPr>
          <p:cNvPr id="39939" name="Slide Number Placeholder 5"/>
          <p:cNvSpPr>
            <a:spLocks noGrp="1"/>
          </p:cNvSpPr>
          <p:nvPr>
            <p:ph type="sldNum" sz="quarter" idx="12"/>
          </p:nvPr>
        </p:nvSpPr>
        <p:spPr>
          <a:prstGeom prst="rect">
            <a:avLst/>
          </a:prstGeom>
          <a:noFill/>
        </p:spPr>
        <p:txBody>
          <a:bodyPr/>
          <a:lstStyle/>
          <a:p>
            <a:fld id="{90DC8B4D-3306-4F41-9A6D-BFDA2BBDBC80}" type="slidenum">
              <a:rPr lang="en-US"/>
              <a:pPr/>
              <a:t>20</a:t>
            </a:fld>
            <a:endParaRPr lang="en-US"/>
          </a:p>
        </p:txBody>
      </p:sp>
    </p:spTree>
    <p:extLst>
      <p:ext uri="{BB962C8B-B14F-4D97-AF65-F5344CB8AC3E}">
        <p14:creationId xmlns:p14="http://schemas.microsoft.com/office/powerpoint/2010/main" val="3613300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rmAutofit/>
          </a:bodyPr>
          <a:lstStyle/>
          <a:p>
            <a:pPr eaLnBrk="1" hangingPunct="1"/>
            <a:r>
              <a:rPr lang="en-US" sz="3600" dirty="0">
                <a:solidFill>
                  <a:srgbClr val="FF0000"/>
                </a:solidFill>
              </a:rPr>
              <a:t>Cluster sampling</a:t>
            </a:r>
          </a:p>
        </p:txBody>
      </p:sp>
      <p:sp>
        <p:nvSpPr>
          <p:cNvPr id="40965" name="Rectangle 3"/>
          <p:cNvSpPr>
            <a:spLocks noGrp="1" noChangeArrowheads="1"/>
          </p:cNvSpPr>
          <p:nvPr>
            <p:ph idx="1"/>
          </p:nvPr>
        </p:nvSpPr>
        <p:spPr>
          <a:xfrm>
            <a:off x="1676401" y="1219200"/>
            <a:ext cx="7391399" cy="6553200"/>
          </a:xfrm>
        </p:spPr>
        <p:txBody>
          <a:bodyPr>
            <a:normAutofit/>
          </a:bodyPr>
          <a:lstStyle/>
          <a:p>
            <a:pPr eaLnBrk="1" hangingPunct="1"/>
            <a:r>
              <a:rPr lang="en-US" dirty="0"/>
              <a:t>Cluster sampling is used when it is too expensive to spread out your sample across the population as a whole</a:t>
            </a:r>
          </a:p>
          <a:p>
            <a:pPr eaLnBrk="1" hangingPunct="1"/>
            <a:r>
              <a:rPr lang="en-US" dirty="0"/>
              <a:t>For example, travel can be expensive if you are using interviewers to travel between people spread out all over the country</a:t>
            </a:r>
          </a:p>
          <a:p>
            <a:pPr eaLnBrk="1" hangingPunct="1">
              <a:buFontTx/>
              <a:buNone/>
            </a:pPr>
            <a:endParaRPr lang="en-US" dirty="0" smtClean="0"/>
          </a:p>
        </p:txBody>
      </p:sp>
      <p:sp>
        <p:nvSpPr>
          <p:cNvPr id="6" name="Date Placeholder 5"/>
          <p:cNvSpPr>
            <a:spLocks noGrp="1"/>
          </p:cNvSpPr>
          <p:nvPr>
            <p:ph type="dt" sz="half" idx="10"/>
          </p:nvPr>
        </p:nvSpPr>
        <p:spPr/>
        <p:txBody>
          <a:bodyPr/>
          <a:lstStyle/>
          <a:p>
            <a:fld id="{E4126082-A2BB-4E63-AB0D-8DE4F3A948C7}" type="datetime1">
              <a:rPr lang="en-US" smtClean="0"/>
              <a:pPr/>
              <a:t>10/11/2017</a:t>
            </a:fld>
            <a:endParaRPr lang="en-US"/>
          </a:p>
        </p:txBody>
      </p:sp>
      <p:sp>
        <p:nvSpPr>
          <p:cNvPr id="40963" name="Slide Number Placeholder 5"/>
          <p:cNvSpPr>
            <a:spLocks noGrp="1"/>
          </p:cNvSpPr>
          <p:nvPr>
            <p:ph type="sldNum" sz="quarter" idx="12"/>
          </p:nvPr>
        </p:nvSpPr>
        <p:spPr>
          <a:prstGeom prst="rect">
            <a:avLst/>
          </a:prstGeom>
          <a:noFill/>
        </p:spPr>
        <p:txBody>
          <a:bodyPr/>
          <a:lstStyle/>
          <a:p>
            <a:fld id="{78A7FC11-FFFF-464A-A404-049506A96E7B}" type="slidenum">
              <a:rPr lang="en-US"/>
              <a:pPr/>
              <a:t>21</a:t>
            </a:fld>
            <a:endParaRPr lang="en-US"/>
          </a:p>
        </p:txBody>
      </p:sp>
    </p:spTree>
    <p:extLst>
      <p:ext uri="{BB962C8B-B14F-4D97-AF65-F5344CB8AC3E}">
        <p14:creationId xmlns:p14="http://schemas.microsoft.com/office/powerpoint/2010/main" val="4277371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a:bodyPr>
          <a:lstStyle/>
          <a:p>
            <a:pPr eaLnBrk="1" hangingPunct="1"/>
            <a:r>
              <a:rPr lang="en-US" sz="3600" dirty="0">
                <a:solidFill>
                  <a:srgbClr val="FF0000"/>
                </a:solidFill>
              </a:rPr>
              <a:t>Cluster sampling</a:t>
            </a:r>
          </a:p>
        </p:txBody>
      </p:sp>
      <p:sp>
        <p:nvSpPr>
          <p:cNvPr id="41989" name="Rectangle 3"/>
          <p:cNvSpPr>
            <a:spLocks noGrp="1" noChangeArrowheads="1"/>
          </p:cNvSpPr>
          <p:nvPr>
            <p:ph idx="1"/>
          </p:nvPr>
        </p:nvSpPr>
        <p:spPr>
          <a:xfrm>
            <a:off x="1828800" y="1371600"/>
            <a:ext cx="7620000" cy="5562600"/>
          </a:xfrm>
        </p:spPr>
        <p:txBody>
          <a:bodyPr>
            <a:normAutofit/>
          </a:bodyPr>
          <a:lstStyle/>
          <a:p>
            <a:pPr eaLnBrk="1" hangingPunct="1">
              <a:lnSpc>
                <a:spcPct val="90000"/>
              </a:lnSpc>
            </a:pPr>
            <a:r>
              <a:rPr lang="en-US" dirty="0"/>
              <a:t>Selection criteria: </a:t>
            </a:r>
          </a:p>
          <a:p>
            <a:pPr lvl="1" eaLnBrk="1" hangingPunct="1">
              <a:lnSpc>
                <a:spcPct val="90000"/>
              </a:lnSpc>
            </a:pPr>
            <a:r>
              <a:rPr lang="en-US" dirty="0"/>
              <a:t>Get the total number of clusters in the study area</a:t>
            </a:r>
          </a:p>
          <a:p>
            <a:pPr lvl="1" eaLnBrk="1" hangingPunct="1">
              <a:lnSpc>
                <a:spcPct val="90000"/>
              </a:lnSpc>
            </a:pPr>
            <a:r>
              <a:rPr lang="en-US" dirty="0"/>
              <a:t>Randomly select the number of clusters that represent the population </a:t>
            </a:r>
          </a:p>
          <a:p>
            <a:pPr lvl="1" eaLnBrk="1" hangingPunct="1">
              <a:lnSpc>
                <a:spcPct val="90000"/>
              </a:lnSpc>
            </a:pPr>
            <a:r>
              <a:rPr lang="en-US" dirty="0"/>
              <a:t>Then all the units within the selected clusters are included in the sample</a:t>
            </a:r>
          </a:p>
          <a:p>
            <a:pPr lvl="1" eaLnBrk="1" hangingPunct="1">
              <a:lnSpc>
                <a:spcPct val="90000"/>
              </a:lnSpc>
            </a:pPr>
            <a:r>
              <a:rPr lang="en-US" dirty="0"/>
              <a:t>No units from non-selected clusters are included in the sample</a:t>
            </a:r>
          </a:p>
          <a:p>
            <a:pPr lvl="1" eaLnBrk="1" hangingPunct="1">
              <a:lnSpc>
                <a:spcPct val="90000"/>
              </a:lnSpc>
            </a:pPr>
            <a:r>
              <a:rPr lang="en-US" dirty="0"/>
              <a:t>They are represented by those from the selected clusters</a:t>
            </a:r>
          </a:p>
          <a:p>
            <a:pPr lvl="1" eaLnBrk="1" hangingPunct="1">
              <a:lnSpc>
                <a:spcPct val="90000"/>
              </a:lnSpc>
            </a:pPr>
            <a:r>
              <a:rPr lang="en-US" dirty="0"/>
              <a:t>This differs from stratified sampling where some units are selected from each group</a:t>
            </a:r>
          </a:p>
          <a:p>
            <a:pPr lvl="1" eaLnBrk="1" hangingPunct="1">
              <a:lnSpc>
                <a:spcPct val="90000"/>
              </a:lnSpc>
            </a:pPr>
            <a:endParaRPr lang="en-US" dirty="0" smtClean="0"/>
          </a:p>
        </p:txBody>
      </p:sp>
      <p:sp>
        <p:nvSpPr>
          <p:cNvPr id="6" name="Date Placeholder 5"/>
          <p:cNvSpPr>
            <a:spLocks noGrp="1"/>
          </p:cNvSpPr>
          <p:nvPr>
            <p:ph type="dt" sz="half" idx="10"/>
          </p:nvPr>
        </p:nvSpPr>
        <p:spPr/>
        <p:txBody>
          <a:bodyPr/>
          <a:lstStyle/>
          <a:p>
            <a:fld id="{C28EDB37-AF49-438B-A163-69134FD66C37}" type="datetime1">
              <a:rPr lang="en-US" smtClean="0"/>
              <a:pPr/>
              <a:t>10/11/2017</a:t>
            </a:fld>
            <a:endParaRPr lang="en-US"/>
          </a:p>
        </p:txBody>
      </p:sp>
      <p:sp>
        <p:nvSpPr>
          <p:cNvPr id="41987" name="Slide Number Placeholder 5"/>
          <p:cNvSpPr>
            <a:spLocks noGrp="1"/>
          </p:cNvSpPr>
          <p:nvPr>
            <p:ph type="sldNum" sz="quarter" idx="12"/>
          </p:nvPr>
        </p:nvSpPr>
        <p:spPr>
          <a:prstGeom prst="rect">
            <a:avLst/>
          </a:prstGeom>
          <a:noFill/>
        </p:spPr>
        <p:txBody>
          <a:bodyPr/>
          <a:lstStyle/>
          <a:p>
            <a:fld id="{863391C7-CD74-47A7-8EB8-C072A6BC0E5D}" type="slidenum">
              <a:rPr lang="en-US"/>
              <a:pPr/>
              <a:t>22</a:t>
            </a:fld>
            <a:endParaRPr lang="en-US"/>
          </a:p>
        </p:txBody>
      </p:sp>
    </p:spTree>
    <p:extLst>
      <p:ext uri="{BB962C8B-B14F-4D97-AF65-F5344CB8AC3E}">
        <p14:creationId xmlns:p14="http://schemas.microsoft.com/office/powerpoint/2010/main" val="2762793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dirty="0" smtClean="0">
                <a:solidFill>
                  <a:srgbClr val="FF0000"/>
                </a:solidFill>
              </a:rPr>
              <a:t>Example: Cluster sampling</a:t>
            </a:r>
          </a:p>
        </p:txBody>
      </p:sp>
      <p:sp>
        <p:nvSpPr>
          <p:cNvPr id="43013" name="Rectangle 3"/>
          <p:cNvSpPr>
            <a:spLocks noGrp="1" noChangeArrowheads="1"/>
          </p:cNvSpPr>
          <p:nvPr>
            <p:ph idx="1"/>
          </p:nvPr>
        </p:nvSpPr>
        <p:spPr>
          <a:xfrm>
            <a:off x="1828801" y="1219200"/>
            <a:ext cx="7315199" cy="6096000"/>
          </a:xfrm>
        </p:spPr>
        <p:txBody>
          <a:bodyPr>
            <a:normAutofit/>
          </a:bodyPr>
          <a:lstStyle/>
          <a:p>
            <a:pPr eaLnBrk="1" hangingPunct="1">
              <a:lnSpc>
                <a:spcPct val="80000"/>
              </a:lnSpc>
            </a:pPr>
            <a:r>
              <a:rPr lang="en-US" dirty="0"/>
              <a:t>Suppose the </a:t>
            </a:r>
            <a:r>
              <a:rPr lang="en-US" dirty="0" err="1"/>
              <a:t>mtc</a:t>
            </a:r>
            <a:r>
              <a:rPr lang="en-US" dirty="0"/>
              <a:t> wants to find out which sports nursing students are participating in across Kenya</a:t>
            </a:r>
          </a:p>
          <a:p>
            <a:pPr eaLnBrk="1" hangingPunct="1">
              <a:lnSpc>
                <a:spcPct val="80000"/>
              </a:lnSpc>
            </a:pPr>
            <a:r>
              <a:rPr lang="en-US" dirty="0"/>
              <a:t>It is too costly to interview each student OR even some students in each school</a:t>
            </a:r>
          </a:p>
          <a:p>
            <a:pPr eaLnBrk="1" hangingPunct="1">
              <a:lnSpc>
                <a:spcPct val="80000"/>
              </a:lnSpc>
            </a:pPr>
            <a:r>
              <a:rPr lang="en-US" dirty="0"/>
              <a:t>Instead 50 nursing schools are randomly selected (using lottery or Table of Random Numbers) all over Kenya</a:t>
            </a:r>
          </a:p>
          <a:p>
            <a:pPr eaLnBrk="1" hangingPunct="1">
              <a:lnSpc>
                <a:spcPct val="80000"/>
              </a:lnSpc>
            </a:pPr>
            <a:r>
              <a:rPr lang="en-US" dirty="0"/>
              <a:t>These are considered as clusters</a:t>
            </a:r>
          </a:p>
          <a:p>
            <a:pPr eaLnBrk="1" hangingPunct="1">
              <a:lnSpc>
                <a:spcPct val="80000"/>
              </a:lnSpc>
            </a:pPr>
            <a:r>
              <a:rPr lang="en-US" dirty="0"/>
              <a:t>Then every nursing student in the sample of 50 nursing schools is surveyed</a:t>
            </a:r>
          </a:p>
          <a:p>
            <a:pPr eaLnBrk="1" hangingPunct="1">
              <a:lnSpc>
                <a:spcPct val="80000"/>
              </a:lnSpc>
            </a:pPr>
            <a:r>
              <a:rPr lang="en-US" dirty="0"/>
              <a:t>In effect, students in the sample of 50 schools represent all nursing students in Kenya</a:t>
            </a:r>
          </a:p>
          <a:p>
            <a:pPr eaLnBrk="1" hangingPunct="1">
              <a:lnSpc>
                <a:spcPct val="80000"/>
              </a:lnSpc>
            </a:pPr>
            <a:endParaRPr lang="en-US" dirty="0"/>
          </a:p>
        </p:txBody>
      </p:sp>
      <p:sp>
        <p:nvSpPr>
          <p:cNvPr id="6" name="Date Placeholder 5"/>
          <p:cNvSpPr>
            <a:spLocks noGrp="1"/>
          </p:cNvSpPr>
          <p:nvPr>
            <p:ph type="dt" sz="half" idx="10"/>
          </p:nvPr>
        </p:nvSpPr>
        <p:spPr/>
        <p:txBody>
          <a:bodyPr/>
          <a:lstStyle/>
          <a:p>
            <a:fld id="{04BF6560-B8D3-4796-A344-803628169505}" type="datetime1">
              <a:rPr lang="en-US" smtClean="0"/>
              <a:pPr/>
              <a:t>10/11/2017</a:t>
            </a:fld>
            <a:endParaRPr lang="en-US"/>
          </a:p>
        </p:txBody>
      </p:sp>
      <p:sp>
        <p:nvSpPr>
          <p:cNvPr id="43011" name="Slide Number Placeholder 5"/>
          <p:cNvSpPr>
            <a:spLocks noGrp="1"/>
          </p:cNvSpPr>
          <p:nvPr>
            <p:ph type="sldNum" sz="quarter" idx="12"/>
          </p:nvPr>
        </p:nvSpPr>
        <p:spPr>
          <a:prstGeom prst="rect">
            <a:avLst/>
          </a:prstGeom>
          <a:noFill/>
        </p:spPr>
        <p:txBody>
          <a:bodyPr/>
          <a:lstStyle/>
          <a:p>
            <a:fld id="{B177604B-C2D6-4664-BFA3-A4B79853A4CE}" type="slidenum">
              <a:rPr lang="en-US"/>
              <a:pPr/>
              <a:t>23</a:t>
            </a:fld>
            <a:endParaRPr lang="en-US"/>
          </a:p>
        </p:txBody>
      </p:sp>
    </p:spTree>
    <p:extLst>
      <p:ext uri="{BB962C8B-B14F-4D97-AF65-F5344CB8AC3E}">
        <p14:creationId xmlns:p14="http://schemas.microsoft.com/office/powerpoint/2010/main" val="25382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dirty="0" smtClean="0">
                <a:solidFill>
                  <a:srgbClr val="FF0000"/>
                </a:solidFill>
              </a:rPr>
              <a:t>Multistage sampling</a:t>
            </a:r>
          </a:p>
        </p:txBody>
      </p:sp>
      <p:sp>
        <p:nvSpPr>
          <p:cNvPr id="45061" name="Rectangle 3"/>
          <p:cNvSpPr>
            <a:spLocks noGrp="1" noChangeArrowheads="1"/>
          </p:cNvSpPr>
          <p:nvPr>
            <p:ph idx="1"/>
          </p:nvPr>
        </p:nvSpPr>
        <p:spPr>
          <a:xfrm>
            <a:off x="1828801" y="1371600"/>
            <a:ext cx="7467599" cy="5334000"/>
          </a:xfrm>
        </p:spPr>
        <p:txBody>
          <a:bodyPr>
            <a:normAutofit/>
          </a:bodyPr>
          <a:lstStyle/>
          <a:p>
            <a:pPr eaLnBrk="1" hangingPunct="1">
              <a:lnSpc>
                <a:spcPct val="90000"/>
              </a:lnSpc>
            </a:pPr>
            <a:r>
              <a:rPr lang="en-US" sz="2400" dirty="0"/>
              <a:t>It is a modification of cluster sampling</a:t>
            </a:r>
          </a:p>
          <a:p>
            <a:pPr eaLnBrk="1" hangingPunct="1">
              <a:lnSpc>
                <a:spcPct val="90000"/>
              </a:lnSpc>
            </a:pPr>
            <a:r>
              <a:rPr lang="en-US" sz="2400" dirty="0"/>
              <a:t>It involves a process of drawing samples from selected clusters – sub-sampling</a:t>
            </a:r>
          </a:p>
          <a:p>
            <a:pPr eaLnBrk="1" hangingPunct="1">
              <a:lnSpc>
                <a:spcPct val="90000"/>
              </a:lnSpc>
            </a:pPr>
            <a:r>
              <a:rPr lang="en-US" sz="2400" dirty="0"/>
              <a:t>It can be two-stage, three stage, </a:t>
            </a:r>
            <a:r>
              <a:rPr lang="en-US" sz="2400" dirty="0" err="1"/>
              <a:t>etc</a:t>
            </a:r>
            <a:endParaRPr lang="en-US" sz="2400" dirty="0"/>
          </a:p>
          <a:p>
            <a:pPr eaLnBrk="1" hangingPunct="1">
              <a:lnSpc>
                <a:spcPct val="90000"/>
              </a:lnSpc>
            </a:pPr>
            <a:r>
              <a:rPr lang="en-US" sz="2400" dirty="0"/>
              <a:t>Ex. Sample drawn from the province level, then in selected provinces, districts selected, from district chosen, divisions, then villages and then individuals from these villages who are the respondents in the study</a:t>
            </a:r>
          </a:p>
          <a:p>
            <a:pPr eaLnBrk="1" hangingPunct="1">
              <a:lnSpc>
                <a:spcPct val="90000"/>
              </a:lnSpc>
            </a:pPr>
            <a:r>
              <a:rPr lang="en-US" sz="2400" i="1" dirty="0"/>
              <a:t>The probability sampling in each stage is simple random sampling</a:t>
            </a:r>
          </a:p>
          <a:p>
            <a:pPr eaLnBrk="1" hangingPunct="1">
              <a:lnSpc>
                <a:spcPct val="90000"/>
              </a:lnSpc>
            </a:pPr>
            <a:r>
              <a:rPr lang="en-US" sz="2400" dirty="0"/>
              <a:t>The use of the method eliminates bias</a:t>
            </a:r>
          </a:p>
          <a:p>
            <a:pPr eaLnBrk="1" hangingPunct="1">
              <a:lnSpc>
                <a:spcPct val="90000"/>
              </a:lnSpc>
            </a:pPr>
            <a:endParaRPr lang="en-US" sz="2400" dirty="0"/>
          </a:p>
        </p:txBody>
      </p:sp>
      <p:sp>
        <p:nvSpPr>
          <p:cNvPr id="6" name="Date Placeholder 5"/>
          <p:cNvSpPr>
            <a:spLocks noGrp="1"/>
          </p:cNvSpPr>
          <p:nvPr>
            <p:ph type="dt" sz="half" idx="10"/>
          </p:nvPr>
        </p:nvSpPr>
        <p:spPr/>
        <p:txBody>
          <a:bodyPr/>
          <a:lstStyle/>
          <a:p>
            <a:fld id="{0F1A1E8E-403F-4D34-BFE8-58C094F09AD3}" type="datetime1">
              <a:rPr lang="en-US" smtClean="0"/>
              <a:pPr/>
              <a:t>10/11/2017</a:t>
            </a:fld>
            <a:endParaRPr lang="en-US"/>
          </a:p>
        </p:txBody>
      </p:sp>
      <p:sp>
        <p:nvSpPr>
          <p:cNvPr id="45059" name="Slide Number Placeholder 5"/>
          <p:cNvSpPr>
            <a:spLocks noGrp="1"/>
          </p:cNvSpPr>
          <p:nvPr>
            <p:ph type="sldNum" sz="quarter" idx="12"/>
          </p:nvPr>
        </p:nvSpPr>
        <p:spPr>
          <a:xfrm>
            <a:off x="9067800" y="6248400"/>
            <a:ext cx="1295400" cy="457200"/>
          </a:xfrm>
          <a:prstGeom prst="rect">
            <a:avLst/>
          </a:prstGeom>
          <a:noFill/>
        </p:spPr>
        <p:txBody>
          <a:bodyPr/>
          <a:lstStyle/>
          <a:p>
            <a:fld id="{5E6093A7-DFF3-44FF-AEB0-FCF798FD849B}" type="slidenum">
              <a:rPr lang="en-US"/>
              <a:pPr/>
              <a:t>24</a:t>
            </a:fld>
            <a:endParaRPr lang="en-US"/>
          </a:p>
        </p:txBody>
      </p:sp>
    </p:spTree>
    <p:extLst>
      <p:ext uri="{BB962C8B-B14F-4D97-AF65-F5344CB8AC3E}">
        <p14:creationId xmlns:p14="http://schemas.microsoft.com/office/powerpoint/2010/main" val="1128220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1828800" y="1447800"/>
            <a:ext cx="7696200" cy="5257800"/>
          </a:xfrm>
        </p:spPr>
        <p:txBody>
          <a:bodyPr>
            <a:normAutofit/>
          </a:bodyPr>
          <a:lstStyle/>
          <a:p>
            <a:r>
              <a:rPr lang="en-US" sz="2400" dirty="0"/>
              <a:t>Probability sample: provides a scientific techniques of drawing samples from population according to some laws of chance in which each unit has some definite pre assigned probability of being chosen in the sample.</a:t>
            </a:r>
          </a:p>
          <a:p>
            <a:r>
              <a:rPr lang="en-US" sz="2400" dirty="0"/>
              <a:t>Non probability sampling: based on the personal </a:t>
            </a:r>
            <a:r>
              <a:rPr lang="en-US" sz="2400" dirty="0" err="1"/>
              <a:t>judgement</a:t>
            </a:r>
            <a:r>
              <a:rPr lang="en-US" sz="2400" dirty="0"/>
              <a:t>. Here a desired number of sample units are selected deliberately or purposely depending upon the object of the enquiry so that only the important items representing the true characteristics of the population are included in the sample.</a:t>
            </a:r>
          </a:p>
          <a:p>
            <a:endParaRPr lang="en-US" dirty="0"/>
          </a:p>
        </p:txBody>
      </p:sp>
      <p:sp>
        <p:nvSpPr>
          <p:cNvPr id="4" name="Date Placeholder 3"/>
          <p:cNvSpPr>
            <a:spLocks noGrp="1"/>
          </p:cNvSpPr>
          <p:nvPr>
            <p:ph type="dt" sz="half" idx="10"/>
          </p:nvPr>
        </p:nvSpPr>
        <p:spPr/>
        <p:txBody>
          <a:bodyPr/>
          <a:lstStyle/>
          <a:p>
            <a:fld id="{2AD89FF4-32D7-44FB-8C69-C2D86C76A4A1}" type="datetime1">
              <a:rPr lang="en-US" smtClean="0"/>
              <a:pPr/>
              <a:t>10/11/2017</a:t>
            </a:fld>
            <a:endParaRPr lang="en-US"/>
          </a:p>
        </p:txBody>
      </p:sp>
      <p:sp>
        <p:nvSpPr>
          <p:cNvPr id="5" name="Slide Number Placeholder 4"/>
          <p:cNvSpPr>
            <a:spLocks noGrp="1"/>
          </p:cNvSpPr>
          <p:nvPr>
            <p:ph type="sldNum" sz="quarter" idx="12"/>
          </p:nvPr>
        </p:nvSpPr>
        <p:spPr/>
        <p:txBody>
          <a:bodyPr/>
          <a:lstStyle/>
          <a:p>
            <a:fld id="{51C6CF49-877A-48AB-B258-57D14EEE04B2}" type="slidenum">
              <a:rPr lang="en-US" smtClean="0"/>
              <a:pPr/>
              <a:t>3</a:t>
            </a:fld>
            <a:endParaRPr lang="en-US"/>
          </a:p>
        </p:txBody>
      </p:sp>
    </p:spTree>
    <p:extLst>
      <p:ext uri="{BB962C8B-B14F-4D97-AF65-F5344CB8AC3E}">
        <p14:creationId xmlns:p14="http://schemas.microsoft.com/office/powerpoint/2010/main" val="2751039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58750"/>
            <a:ext cx="8229600" cy="1289050"/>
          </a:xfrm>
        </p:spPr>
        <p:txBody>
          <a:bodyPr/>
          <a:lstStyle/>
          <a:p>
            <a:pPr eaLnBrk="1" hangingPunct="1"/>
            <a:r>
              <a:rPr lang="en-US" sz="3600" dirty="0">
                <a:solidFill>
                  <a:srgbClr val="FF0000"/>
                </a:solidFill>
              </a:rPr>
              <a:t>Non-probability sampling techniques</a:t>
            </a:r>
          </a:p>
        </p:txBody>
      </p:sp>
      <p:sp>
        <p:nvSpPr>
          <p:cNvPr id="16389" name="Rectangle 3"/>
          <p:cNvSpPr>
            <a:spLocks noGrp="1" noChangeArrowheads="1"/>
          </p:cNvSpPr>
          <p:nvPr>
            <p:ph idx="1"/>
          </p:nvPr>
        </p:nvSpPr>
        <p:spPr/>
        <p:txBody>
          <a:bodyPr>
            <a:normAutofit/>
          </a:bodyPr>
          <a:lstStyle/>
          <a:p>
            <a:pPr eaLnBrk="1" hangingPunct="1"/>
            <a:r>
              <a:rPr lang="en-US" sz="3200" dirty="0"/>
              <a:t>Examples:</a:t>
            </a:r>
          </a:p>
          <a:p>
            <a:pPr lvl="1" eaLnBrk="1" hangingPunct="1"/>
            <a:r>
              <a:rPr lang="en-US" sz="3200" dirty="0"/>
              <a:t>Convenience sampling</a:t>
            </a:r>
          </a:p>
          <a:p>
            <a:pPr lvl="1" eaLnBrk="1" hangingPunct="1"/>
            <a:r>
              <a:rPr lang="en-US" sz="3200" dirty="0"/>
              <a:t>Purposive sampling</a:t>
            </a:r>
          </a:p>
          <a:p>
            <a:pPr lvl="1" eaLnBrk="1" hangingPunct="1"/>
            <a:r>
              <a:rPr lang="en-US" sz="3200" dirty="0"/>
              <a:t>Quota sampling</a:t>
            </a:r>
          </a:p>
          <a:p>
            <a:pPr lvl="1" eaLnBrk="1" hangingPunct="1"/>
            <a:r>
              <a:rPr lang="en-US" sz="3200" dirty="0"/>
              <a:t>Snowball sampling</a:t>
            </a:r>
          </a:p>
        </p:txBody>
      </p:sp>
      <p:sp>
        <p:nvSpPr>
          <p:cNvPr id="6" name="Date Placeholder 5"/>
          <p:cNvSpPr>
            <a:spLocks noGrp="1"/>
          </p:cNvSpPr>
          <p:nvPr>
            <p:ph type="dt" sz="half" idx="10"/>
          </p:nvPr>
        </p:nvSpPr>
        <p:spPr/>
        <p:txBody>
          <a:bodyPr/>
          <a:lstStyle/>
          <a:p>
            <a:fld id="{F1BFEB33-74CE-419C-A32B-08423A2DF9D1}" type="datetime1">
              <a:rPr lang="en-US" smtClean="0"/>
              <a:pPr/>
              <a:t>10/11/2017</a:t>
            </a:fld>
            <a:endParaRPr lang="en-US"/>
          </a:p>
        </p:txBody>
      </p:sp>
      <p:sp>
        <p:nvSpPr>
          <p:cNvPr id="16387" name="Slide Number Placeholder 5"/>
          <p:cNvSpPr>
            <a:spLocks noGrp="1"/>
          </p:cNvSpPr>
          <p:nvPr>
            <p:ph type="sldNum" sz="quarter" idx="12"/>
          </p:nvPr>
        </p:nvSpPr>
        <p:spPr>
          <a:xfrm>
            <a:off x="9067800" y="6248400"/>
            <a:ext cx="1295400" cy="457200"/>
          </a:xfrm>
          <a:prstGeom prst="rect">
            <a:avLst/>
          </a:prstGeom>
          <a:noFill/>
        </p:spPr>
        <p:txBody>
          <a:bodyPr/>
          <a:lstStyle/>
          <a:p>
            <a:fld id="{AA0FCAA1-0F5A-41E1-983E-EAA0DDEB8C72}" type="slidenum">
              <a:rPr lang="en-US"/>
              <a:pPr/>
              <a:t>4</a:t>
            </a:fld>
            <a:endParaRPr lang="en-US"/>
          </a:p>
        </p:txBody>
      </p:sp>
    </p:spTree>
    <p:extLst>
      <p:ext uri="{BB962C8B-B14F-4D97-AF65-F5344CB8AC3E}">
        <p14:creationId xmlns:p14="http://schemas.microsoft.com/office/powerpoint/2010/main" val="312387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3124200" y="304800"/>
            <a:ext cx="7239000" cy="660400"/>
          </a:xfrm>
        </p:spPr>
        <p:txBody>
          <a:bodyPr>
            <a:normAutofit fontScale="90000"/>
          </a:bodyPr>
          <a:lstStyle/>
          <a:p>
            <a:pPr eaLnBrk="1" hangingPunct="1"/>
            <a:r>
              <a:rPr lang="en-US" dirty="0" smtClean="0">
                <a:solidFill>
                  <a:srgbClr val="FF0000"/>
                </a:solidFill>
              </a:rPr>
              <a:t>Convenience sampling</a:t>
            </a:r>
          </a:p>
        </p:txBody>
      </p:sp>
      <p:sp>
        <p:nvSpPr>
          <p:cNvPr id="17413" name="Rectangle 3"/>
          <p:cNvSpPr>
            <a:spLocks noGrp="1" noChangeArrowheads="1"/>
          </p:cNvSpPr>
          <p:nvPr>
            <p:ph idx="1"/>
          </p:nvPr>
        </p:nvSpPr>
        <p:spPr>
          <a:xfrm>
            <a:off x="1752600" y="1143000"/>
            <a:ext cx="8229600" cy="5410200"/>
          </a:xfrm>
        </p:spPr>
        <p:txBody>
          <a:bodyPr>
            <a:normAutofit/>
          </a:bodyPr>
          <a:lstStyle/>
          <a:p>
            <a:pPr eaLnBrk="1" hangingPunct="1">
              <a:lnSpc>
                <a:spcPct val="80000"/>
              </a:lnSpc>
            </a:pPr>
            <a:r>
              <a:rPr lang="en-US" dirty="0"/>
              <a:t>Also called </a:t>
            </a:r>
            <a:r>
              <a:rPr lang="en-US" i="1" dirty="0"/>
              <a:t>accidental, accessibility or haphazard, volunteer  opportunistic sampling</a:t>
            </a:r>
          </a:p>
          <a:p>
            <a:pPr eaLnBrk="1" hangingPunct="1">
              <a:lnSpc>
                <a:spcPct val="80000"/>
              </a:lnSpc>
            </a:pPr>
            <a:r>
              <a:rPr lang="en-US" u="sng" dirty="0"/>
              <a:t>Main reason is administrative convenience/ convenience of the sampler</a:t>
            </a:r>
          </a:p>
          <a:p>
            <a:pPr eaLnBrk="1" hangingPunct="1">
              <a:lnSpc>
                <a:spcPct val="80000"/>
              </a:lnSpc>
            </a:pPr>
            <a:r>
              <a:rPr lang="en-US" dirty="0"/>
              <a:t>Sample chosen with ease of access being the sole concern</a:t>
            </a:r>
          </a:p>
          <a:p>
            <a:pPr eaLnBrk="1" hangingPunct="1">
              <a:lnSpc>
                <a:spcPct val="80000"/>
              </a:lnSpc>
            </a:pPr>
            <a:r>
              <a:rPr lang="en-US" dirty="0"/>
              <a:t>Cases selected as they become available</a:t>
            </a:r>
          </a:p>
          <a:p>
            <a:pPr eaLnBrk="1" hangingPunct="1">
              <a:lnSpc>
                <a:spcPct val="80000"/>
              </a:lnSpc>
            </a:pPr>
            <a:r>
              <a:rPr lang="en-US" dirty="0"/>
              <a:t>Lacks representativeness</a:t>
            </a:r>
          </a:p>
          <a:p>
            <a:pPr eaLnBrk="1" hangingPunct="1">
              <a:lnSpc>
                <a:spcPct val="80000"/>
              </a:lnSpc>
            </a:pPr>
            <a:r>
              <a:rPr lang="en-US" dirty="0"/>
              <a:t>Ex. Radio </a:t>
            </a:r>
            <a:r>
              <a:rPr lang="en-US" dirty="0" err="1"/>
              <a:t>programme</a:t>
            </a:r>
            <a:r>
              <a:rPr lang="en-US" dirty="0"/>
              <a:t> may ask a few questions to radio listeners and tell them to SEND ANSWERS VIA SMS</a:t>
            </a:r>
          </a:p>
          <a:p>
            <a:pPr eaLnBrk="1" hangingPunct="1">
              <a:lnSpc>
                <a:spcPct val="80000"/>
              </a:lnSpc>
            </a:pPr>
            <a:r>
              <a:rPr lang="en-US" dirty="0"/>
              <a:t>Biased because only those who have radios/MOBILE PHONES and listen will answer</a:t>
            </a:r>
            <a:endParaRPr lang="en-US" b="1" dirty="0"/>
          </a:p>
          <a:p>
            <a:pPr eaLnBrk="1" hangingPunct="1">
              <a:lnSpc>
                <a:spcPct val="80000"/>
              </a:lnSpc>
            </a:pPr>
            <a:endParaRPr lang="en-US" dirty="0"/>
          </a:p>
        </p:txBody>
      </p:sp>
      <p:sp>
        <p:nvSpPr>
          <p:cNvPr id="6" name="Date Placeholder 5"/>
          <p:cNvSpPr>
            <a:spLocks noGrp="1"/>
          </p:cNvSpPr>
          <p:nvPr>
            <p:ph type="dt" sz="half" idx="10"/>
          </p:nvPr>
        </p:nvSpPr>
        <p:spPr/>
        <p:txBody>
          <a:bodyPr/>
          <a:lstStyle/>
          <a:p>
            <a:fld id="{BEB8215D-A2F2-41BE-863D-FC9B557319FE}" type="datetime1">
              <a:rPr lang="en-US" smtClean="0"/>
              <a:pPr/>
              <a:t>10/11/2017</a:t>
            </a:fld>
            <a:endParaRPr lang="en-US"/>
          </a:p>
        </p:txBody>
      </p:sp>
      <p:sp>
        <p:nvSpPr>
          <p:cNvPr id="17411" name="Slide Number Placeholder 5"/>
          <p:cNvSpPr>
            <a:spLocks noGrp="1"/>
          </p:cNvSpPr>
          <p:nvPr>
            <p:ph type="sldNum" sz="quarter" idx="12"/>
          </p:nvPr>
        </p:nvSpPr>
        <p:spPr>
          <a:xfrm>
            <a:off x="9067800" y="6248400"/>
            <a:ext cx="1295400" cy="457200"/>
          </a:xfrm>
          <a:prstGeom prst="rect">
            <a:avLst/>
          </a:prstGeom>
          <a:noFill/>
        </p:spPr>
        <p:txBody>
          <a:bodyPr/>
          <a:lstStyle/>
          <a:p>
            <a:fld id="{00390C9A-DA1A-417E-802B-73D0B38EE811}" type="slidenum">
              <a:rPr lang="en-US"/>
              <a:pPr/>
              <a:t>5</a:t>
            </a:fld>
            <a:endParaRPr lang="en-US"/>
          </a:p>
        </p:txBody>
      </p:sp>
    </p:spTree>
    <p:extLst>
      <p:ext uri="{BB962C8B-B14F-4D97-AF65-F5344CB8AC3E}">
        <p14:creationId xmlns:p14="http://schemas.microsoft.com/office/powerpoint/2010/main" val="3070218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24200" y="304801"/>
            <a:ext cx="7239000" cy="549275"/>
          </a:xfrm>
        </p:spPr>
        <p:txBody>
          <a:bodyPr>
            <a:normAutofit fontScale="90000"/>
          </a:bodyPr>
          <a:lstStyle/>
          <a:p>
            <a:pPr eaLnBrk="1" hangingPunct="1"/>
            <a:r>
              <a:rPr lang="en-US" sz="3600" dirty="0">
                <a:solidFill>
                  <a:srgbClr val="FF0000"/>
                </a:solidFill>
              </a:rPr>
              <a:t>Purposive sampling</a:t>
            </a:r>
          </a:p>
        </p:txBody>
      </p:sp>
      <p:sp>
        <p:nvSpPr>
          <p:cNvPr id="18437" name="Rectangle 3"/>
          <p:cNvSpPr>
            <a:spLocks noGrp="1" noChangeArrowheads="1"/>
          </p:cNvSpPr>
          <p:nvPr>
            <p:ph idx="1"/>
          </p:nvPr>
        </p:nvSpPr>
        <p:spPr>
          <a:xfrm>
            <a:off x="1752600" y="1066800"/>
            <a:ext cx="8305800" cy="5562600"/>
          </a:xfrm>
        </p:spPr>
        <p:txBody>
          <a:bodyPr/>
          <a:lstStyle/>
          <a:p>
            <a:pPr eaLnBrk="1" hangingPunct="1">
              <a:lnSpc>
                <a:spcPct val="90000"/>
              </a:lnSpc>
            </a:pPr>
            <a:r>
              <a:rPr lang="en-US" dirty="0"/>
              <a:t>Also called </a:t>
            </a:r>
            <a:r>
              <a:rPr lang="en-US" i="1" dirty="0"/>
              <a:t>judgmental sampling</a:t>
            </a:r>
          </a:p>
          <a:p>
            <a:pPr eaLnBrk="1" hangingPunct="1">
              <a:lnSpc>
                <a:spcPct val="90000"/>
              </a:lnSpc>
            </a:pPr>
            <a:r>
              <a:rPr lang="en-US" i="1" dirty="0"/>
              <a:t>Although the researcher recognizes that the population contain different types of individuals with differing measures and ease of access, he exercises deliberate subjective choice in drawing what he regards as a ‘representative’ sample</a:t>
            </a:r>
          </a:p>
          <a:p>
            <a:pPr eaLnBrk="1" hangingPunct="1">
              <a:lnSpc>
                <a:spcPct val="90000"/>
              </a:lnSpc>
            </a:pPr>
            <a:r>
              <a:rPr lang="en-US" dirty="0"/>
              <a:t>It aims at elimination of anticipated sources of distortion </a:t>
            </a:r>
          </a:p>
          <a:p>
            <a:pPr eaLnBrk="1" hangingPunct="1">
              <a:lnSpc>
                <a:spcPct val="90000"/>
              </a:lnSpc>
            </a:pPr>
            <a:r>
              <a:rPr lang="en-US" dirty="0"/>
              <a:t>Ex. Selecting a certain age range, religious sect, etc</a:t>
            </a:r>
          </a:p>
        </p:txBody>
      </p:sp>
      <p:sp>
        <p:nvSpPr>
          <p:cNvPr id="6" name="Date Placeholder 5"/>
          <p:cNvSpPr>
            <a:spLocks noGrp="1"/>
          </p:cNvSpPr>
          <p:nvPr>
            <p:ph type="dt" sz="half" idx="10"/>
          </p:nvPr>
        </p:nvSpPr>
        <p:spPr/>
        <p:txBody>
          <a:bodyPr/>
          <a:lstStyle/>
          <a:p>
            <a:fld id="{31D7F01C-2BAA-48F7-AD91-6808472F7E65}" type="datetime1">
              <a:rPr lang="en-US" smtClean="0"/>
              <a:pPr/>
              <a:t>10/11/2017</a:t>
            </a:fld>
            <a:endParaRPr lang="en-US"/>
          </a:p>
        </p:txBody>
      </p:sp>
      <p:sp>
        <p:nvSpPr>
          <p:cNvPr id="18435" name="Slide Number Placeholder 5"/>
          <p:cNvSpPr>
            <a:spLocks noGrp="1"/>
          </p:cNvSpPr>
          <p:nvPr>
            <p:ph type="sldNum" sz="quarter" idx="12"/>
          </p:nvPr>
        </p:nvSpPr>
        <p:spPr>
          <a:xfrm>
            <a:off x="9067800" y="6248400"/>
            <a:ext cx="1295400" cy="457200"/>
          </a:xfrm>
          <a:prstGeom prst="rect">
            <a:avLst/>
          </a:prstGeom>
          <a:noFill/>
        </p:spPr>
        <p:txBody>
          <a:bodyPr/>
          <a:lstStyle/>
          <a:p>
            <a:fld id="{1627959B-58E9-4B54-93D3-1234FDD03E38}" type="slidenum">
              <a:rPr lang="en-US"/>
              <a:pPr/>
              <a:t>6</a:t>
            </a:fld>
            <a:endParaRPr lang="en-US"/>
          </a:p>
        </p:txBody>
      </p:sp>
    </p:spTree>
    <p:extLst>
      <p:ext uri="{BB962C8B-B14F-4D97-AF65-F5344CB8AC3E}">
        <p14:creationId xmlns:p14="http://schemas.microsoft.com/office/powerpoint/2010/main" val="42364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3124200" y="304800"/>
            <a:ext cx="7239000" cy="603250"/>
          </a:xfrm>
        </p:spPr>
        <p:txBody>
          <a:bodyPr>
            <a:normAutofit fontScale="90000"/>
          </a:bodyPr>
          <a:lstStyle/>
          <a:p>
            <a:pPr eaLnBrk="1" hangingPunct="1"/>
            <a:r>
              <a:rPr lang="en-US" dirty="0" smtClean="0">
                <a:solidFill>
                  <a:srgbClr val="FF0000"/>
                </a:solidFill>
              </a:rPr>
              <a:t>Quota sampling</a:t>
            </a:r>
          </a:p>
        </p:txBody>
      </p:sp>
      <p:sp>
        <p:nvSpPr>
          <p:cNvPr id="19461" name="Rectangle 3"/>
          <p:cNvSpPr>
            <a:spLocks noGrp="1" noChangeArrowheads="1"/>
          </p:cNvSpPr>
          <p:nvPr>
            <p:ph idx="1"/>
          </p:nvPr>
        </p:nvSpPr>
        <p:spPr>
          <a:xfrm>
            <a:off x="1981200" y="914400"/>
            <a:ext cx="7772400" cy="5486400"/>
          </a:xfrm>
        </p:spPr>
        <p:txBody>
          <a:bodyPr>
            <a:normAutofit/>
          </a:bodyPr>
          <a:lstStyle/>
          <a:p>
            <a:pPr eaLnBrk="1" hangingPunct="1">
              <a:lnSpc>
                <a:spcPct val="90000"/>
              </a:lnSpc>
            </a:pPr>
            <a:r>
              <a:rPr lang="en-US" dirty="0"/>
              <a:t>Here, </a:t>
            </a:r>
            <a:r>
              <a:rPr lang="en-US" i="1" dirty="0"/>
              <a:t>judgment and convenience</a:t>
            </a:r>
            <a:r>
              <a:rPr lang="en-US" dirty="0"/>
              <a:t> are combined</a:t>
            </a:r>
          </a:p>
          <a:p>
            <a:pPr eaLnBrk="1" hangingPunct="1">
              <a:lnSpc>
                <a:spcPct val="90000"/>
              </a:lnSpc>
            </a:pPr>
            <a:r>
              <a:rPr lang="en-US" dirty="0"/>
              <a:t>It is more </a:t>
            </a:r>
            <a:r>
              <a:rPr lang="en-US" u="sng" dirty="0"/>
              <a:t>structured</a:t>
            </a:r>
            <a:r>
              <a:rPr lang="en-US" dirty="0"/>
              <a:t> than straight accessibility or judgmental sampling</a:t>
            </a:r>
          </a:p>
          <a:p>
            <a:pPr eaLnBrk="1" hangingPunct="1">
              <a:lnSpc>
                <a:spcPct val="90000"/>
              </a:lnSpc>
            </a:pPr>
            <a:r>
              <a:rPr lang="en-US" dirty="0"/>
              <a:t>Objective is to include various groups or quotas in the population</a:t>
            </a:r>
          </a:p>
          <a:p>
            <a:pPr eaLnBrk="1" hangingPunct="1">
              <a:lnSpc>
                <a:spcPct val="90000"/>
              </a:lnSpc>
            </a:pPr>
            <a:r>
              <a:rPr lang="en-US" dirty="0"/>
              <a:t>Ex. If a researcher wants to include certain religions in the sample he may pick quotas of each (30% AIC, 40% Catholics; 20% Moslems; 20% ACK)</a:t>
            </a:r>
          </a:p>
          <a:p>
            <a:pPr eaLnBrk="1" hangingPunct="1">
              <a:lnSpc>
                <a:spcPct val="90000"/>
              </a:lnSpc>
            </a:pPr>
            <a:r>
              <a:rPr lang="en-US" dirty="0"/>
              <a:t>Selection of subjects is not random since subjects are picked as they fit into identified quotas</a:t>
            </a:r>
          </a:p>
        </p:txBody>
      </p:sp>
      <p:sp>
        <p:nvSpPr>
          <p:cNvPr id="6" name="Date Placeholder 5"/>
          <p:cNvSpPr>
            <a:spLocks noGrp="1"/>
          </p:cNvSpPr>
          <p:nvPr>
            <p:ph type="dt" sz="half" idx="10"/>
          </p:nvPr>
        </p:nvSpPr>
        <p:spPr/>
        <p:txBody>
          <a:bodyPr/>
          <a:lstStyle/>
          <a:p>
            <a:fld id="{58DA2C48-FB33-41A3-A4E8-8D8A1FC874AA}" type="datetime1">
              <a:rPr lang="en-US" smtClean="0"/>
              <a:pPr/>
              <a:t>10/11/2017</a:t>
            </a:fld>
            <a:endParaRPr lang="en-US"/>
          </a:p>
        </p:txBody>
      </p:sp>
      <p:sp>
        <p:nvSpPr>
          <p:cNvPr id="19459" name="Slide Number Placeholder 5"/>
          <p:cNvSpPr>
            <a:spLocks noGrp="1"/>
          </p:cNvSpPr>
          <p:nvPr>
            <p:ph type="sldNum" sz="quarter" idx="12"/>
          </p:nvPr>
        </p:nvSpPr>
        <p:spPr>
          <a:xfrm>
            <a:off x="9067800" y="6248400"/>
            <a:ext cx="1295400" cy="457200"/>
          </a:xfrm>
          <a:prstGeom prst="rect">
            <a:avLst/>
          </a:prstGeom>
          <a:noFill/>
        </p:spPr>
        <p:txBody>
          <a:bodyPr/>
          <a:lstStyle/>
          <a:p>
            <a:fld id="{731F0FFD-9689-4109-A494-CE8E2340918F}" type="slidenum">
              <a:rPr lang="en-US"/>
              <a:pPr/>
              <a:t>7</a:t>
            </a:fld>
            <a:endParaRPr lang="en-US"/>
          </a:p>
        </p:txBody>
      </p:sp>
    </p:spTree>
    <p:extLst>
      <p:ext uri="{BB962C8B-B14F-4D97-AF65-F5344CB8AC3E}">
        <p14:creationId xmlns:p14="http://schemas.microsoft.com/office/powerpoint/2010/main" val="624832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3124200" y="304800"/>
            <a:ext cx="7239000" cy="603250"/>
          </a:xfrm>
        </p:spPr>
        <p:txBody>
          <a:bodyPr>
            <a:normAutofit fontScale="90000"/>
          </a:bodyPr>
          <a:lstStyle/>
          <a:p>
            <a:pPr eaLnBrk="1" hangingPunct="1"/>
            <a:r>
              <a:rPr lang="en-US" dirty="0" smtClean="0">
                <a:solidFill>
                  <a:srgbClr val="FF0000"/>
                </a:solidFill>
              </a:rPr>
              <a:t>Snowball sampling</a:t>
            </a:r>
          </a:p>
        </p:txBody>
      </p:sp>
      <p:sp>
        <p:nvSpPr>
          <p:cNvPr id="20485" name="Rectangle 3"/>
          <p:cNvSpPr>
            <a:spLocks noGrp="1" noChangeArrowheads="1"/>
          </p:cNvSpPr>
          <p:nvPr>
            <p:ph idx="1"/>
          </p:nvPr>
        </p:nvSpPr>
        <p:spPr>
          <a:xfrm>
            <a:off x="1752600" y="1143001"/>
            <a:ext cx="8610600" cy="4987925"/>
          </a:xfrm>
        </p:spPr>
        <p:txBody>
          <a:bodyPr>
            <a:normAutofit lnSpcReduction="10000"/>
          </a:bodyPr>
          <a:lstStyle/>
          <a:p>
            <a:pPr eaLnBrk="1" hangingPunct="1">
              <a:lnSpc>
                <a:spcPct val="80000"/>
              </a:lnSpc>
            </a:pPr>
            <a:r>
              <a:rPr lang="en-US"/>
              <a:t>Initial subjects with the desired characteristics are identified using purposeful sampling technique</a:t>
            </a:r>
          </a:p>
          <a:p>
            <a:pPr eaLnBrk="1" hangingPunct="1">
              <a:lnSpc>
                <a:spcPct val="80000"/>
              </a:lnSpc>
            </a:pPr>
            <a:r>
              <a:rPr lang="en-US"/>
              <a:t>The identified subjects name others that they know have the required characteristics until the researcher gets the numbers he requires</a:t>
            </a:r>
          </a:p>
          <a:p>
            <a:pPr eaLnBrk="1" hangingPunct="1">
              <a:lnSpc>
                <a:spcPct val="80000"/>
              </a:lnSpc>
            </a:pPr>
            <a:r>
              <a:rPr lang="en-US"/>
              <a:t>Method useful when the population with the characteristics under study is not well known</a:t>
            </a:r>
          </a:p>
          <a:p>
            <a:pPr eaLnBrk="1" hangingPunct="1">
              <a:lnSpc>
                <a:spcPct val="80000"/>
              </a:lnSpc>
            </a:pPr>
            <a:r>
              <a:rPr lang="en-US"/>
              <a:t>Example: study on why nurses want to outmigrate from Kenya – identify one nurse who has applied for verification of certificates</a:t>
            </a:r>
          </a:p>
          <a:p>
            <a:pPr eaLnBrk="1" hangingPunct="1">
              <a:lnSpc>
                <a:spcPct val="80000"/>
              </a:lnSpc>
            </a:pPr>
            <a:r>
              <a:rPr lang="en-US"/>
              <a:t>She/he would identify the next nurse</a:t>
            </a:r>
          </a:p>
          <a:p>
            <a:pPr eaLnBrk="1" hangingPunct="1">
              <a:lnSpc>
                <a:spcPct val="80000"/>
              </a:lnSpc>
            </a:pPr>
            <a:r>
              <a:rPr lang="en-US"/>
              <a:t>They would lead you to other nurses with similar characteristics</a:t>
            </a:r>
          </a:p>
        </p:txBody>
      </p:sp>
      <p:sp>
        <p:nvSpPr>
          <p:cNvPr id="6" name="Date Placeholder 5"/>
          <p:cNvSpPr>
            <a:spLocks noGrp="1"/>
          </p:cNvSpPr>
          <p:nvPr>
            <p:ph type="dt" sz="half" idx="10"/>
          </p:nvPr>
        </p:nvSpPr>
        <p:spPr/>
        <p:txBody>
          <a:bodyPr/>
          <a:lstStyle/>
          <a:p>
            <a:fld id="{E183068B-F62B-4F0C-9382-29E379DE55E6}" type="datetime1">
              <a:rPr lang="en-US" smtClean="0"/>
              <a:pPr/>
              <a:t>10/11/2017</a:t>
            </a:fld>
            <a:endParaRPr lang="en-US"/>
          </a:p>
        </p:txBody>
      </p:sp>
      <p:sp>
        <p:nvSpPr>
          <p:cNvPr id="20483" name="Slide Number Placeholder 5"/>
          <p:cNvSpPr>
            <a:spLocks noGrp="1"/>
          </p:cNvSpPr>
          <p:nvPr>
            <p:ph type="sldNum" sz="quarter" idx="12"/>
          </p:nvPr>
        </p:nvSpPr>
        <p:spPr>
          <a:xfrm>
            <a:off x="9067800" y="6248400"/>
            <a:ext cx="1295400" cy="457200"/>
          </a:xfrm>
          <a:prstGeom prst="rect">
            <a:avLst/>
          </a:prstGeom>
          <a:noFill/>
        </p:spPr>
        <p:txBody>
          <a:bodyPr/>
          <a:lstStyle/>
          <a:p>
            <a:fld id="{BEEDE42D-D396-4681-9E46-1936130DF0AB}" type="slidenum">
              <a:rPr lang="en-US"/>
              <a:pPr/>
              <a:t>8</a:t>
            </a:fld>
            <a:endParaRPr lang="en-US"/>
          </a:p>
        </p:txBody>
      </p:sp>
    </p:spTree>
    <p:extLst>
      <p:ext uri="{BB962C8B-B14F-4D97-AF65-F5344CB8AC3E}">
        <p14:creationId xmlns:p14="http://schemas.microsoft.com/office/powerpoint/2010/main" val="1813417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828801" y="609600"/>
            <a:ext cx="8153399" cy="1320800"/>
          </a:xfrm>
        </p:spPr>
        <p:txBody>
          <a:bodyPr>
            <a:normAutofit/>
          </a:bodyPr>
          <a:lstStyle/>
          <a:p>
            <a:pPr eaLnBrk="1" hangingPunct="1"/>
            <a:r>
              <a:rPr lang="en-US" sz="3600" dirty="0">
                <a:solidFill>
                  <a:srgbClr val="FF0000"/>
                </a:solidFill>
              </a:rPr>
              <a:t>Problems with non-probability sampling</a:t>
            </a:r>
          </a:p>
        </p:txBody>
      </p:sp>
      <p:sp>
        <p:nvSpPr>
          <p:cNvPr id="21509" name="Rectangle 3"/>
          <p:cNvSpPr>
            <a:spLocks noGrp="1" noChangeArrowheads="1"/>
          </p:cNvSpPr>
          <p:nvPr>
            <p:ph idx="1"/>
          </p:nvPr>
        </p:nvSpPr>
        <p:spPr>
          <a:xfrm>
            <a:off x="1981200" y="1752600"/>
            <a:ext cx="8305800" cy="4721352"/>
          </a:xfrm>
        </p:spPr>
        <p:txBody>
          <a:bodyPr/>
          <a:lstStyle/>
          <a:p>
            <a:pPr eaLnBrk="1" hangingPunct="1">
              <a:lnSpc>
                <a:spcPct val="90000"/>
              </a:lnSpc>
            </a:pPr>
            <a:r>
              <a:rPr lang="en-US" sz="3600" dirty="0"/>
              <a:t>The method is economical but </a:t>
            </a:r>
            <a:r>
              <a:rPr lang="en-US" sz="3600" dirty="0">
                <a:solidFill>
                  <a:srgbClr val="FFFF66"/>
                </a:solidFill>
              </a:rPr>
              <a:t>(</a:t>
            </a:r>
          </a:p>
          <a:p>
            <a:pPr lvl="1" eaLnBrk="1" hangingPunct="1">
              <a:lnSpc>
                <a:spcPct val="90000"/>
              </a:lnSpc>
            </a:pPr>
            <a:r>
              <a:rPr lang="en-US" sz="3600" dirty="0"/>
              <a:t>Lead to unrepresentative samples</a:t>
            </a:r>
          </a:p>
          <a:p>
            <a:pPr lvl="1" eaLnBrk="1" hangingPunct="1">
              <a:lnSpc>
                <a:spcPct val="90000"/>
              </a:lnSpc>
            </a:pPr>
            <a:r>
              <a:rPr lang="en-US" sz="3600" dirty="0"/>
              <a:t>Results are unconvincing because of lack of yardstick against which to measure ‘representativeness’ </a:t>
            </a:r>
          </a:p>
          <a:p>
            <a:pPr lvl="1" eaLnBrk="1" hangingPunct="1">
              <a:lnSpc>
                <a:spcPct val="90000"/>
              </a:lnSpc>
            </a:pPr>
            <a:r>
              <a:rPr lang="en-US" sz="3600" dirty="0"/>
              <a:t>Can lead to self-selection of participants into the study </a:t>
            </a:r>
          </a:p>
          <a:p>
            <a:pPr lvl="2" eaLnBrk="1" hangingPunct="1">
              <a:lnSpc>
                <a:spcPct val="90000"/>
              </a:lnSpc>
              <a:buNone/>
            </a:pPr>
            <a:endParaRPr lang="en-US" sz="2800" dirty="0"/>
          </a:p>
          <a:p>
            <a:pPr lvl="1" eaLnBrk="1" hangingPunct="1">
              <a:lnSpc>
                <a:spcPct val="90000"/>
              </a:lnSpc>
              <a:buFontTx/>
              <a:buNone/>
            </a:pPr>
            <a:endParaRPr lang="en-US" dirty="0" smtClean="0"/>
          </a:p>
        </p:txBody>
      </p:sp>
      <p:sp>
        <p:nvSpPr>
          <p:cNvPr id="6" name="Date Placeholder 5"/>
          <p:cNvSpPr>
            <a:spLocks noGrp="1"/>
          </p:cNvSpPr>
          <p:nvPr>
            <p:ph type="dt" sz="half" idx="10"/>
          </p:nvPr>
        </p:nvSpPr>
        <p:spPr/>
        <p:txBody>
          <a:bodyPr/>
          <a:lstStyle/>
          <a:p>
            <a:fld id="{B69FA442-CE9D-4E98-A0BD-0A8AC2275030}" type="datetime1">
              <a:rPr lang="en-US" smtClean="0"/>
              <a:pPr/>
              <a:t>10/11/2017</a:t>
            </a:fld>
            <a:endParaRPr lang="en-US"/>
          </a:p>
        </p:txBody>
      </p:sp>
      <p:sp>
        <p:nvSpPr>
          <p:cNvPr id="21507" name="Slide Number Placeholder 5"/>
          <p:cNvSpPr>
            <a:spLocks noGrp="1"/>
          </p:cNvSpPr>
          <p:nvPr>
            <p:ph type="sldNum" sz="quarter" idx="12"/>
          </p:nvPr>
        </p:nvSpPr>
        <p:spPr>
          <a:prstGeom prst="rect">
            <a:avLst/>
          </a:prstGeom>
          <a:noFill/>
        </p:spPr>
        <p:txBody>
          <a:bodyPr/>
          <a:lstStyle/>
          <a:p>
            <a:fld id="{51C26C72-D0AD-4B20-9B76-8530D8AB2898}" type="slidenum">
              <a:rPr lang="en-US"/>
              <a:pPr/>
              <a:t>9</a:t>
            </a:fld>
            <a:endParaRPr lang="en-US"/>
          </a:p>
        </p:txBody>
      </p:sp>
    </p:spTree>
    <p:extLst>
      <p:ext uri="{BB962C8B-B14F-4D97-AF65-F5344CB8AC3E}">
        <p14:creationId xmlns:p14="http://schemas.microsoft.com/office/powerpoint/2010/main" val="2715869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1374</Words>
  <Application>Microsoft Office PowerPoint</Application>
  <PresentationFormat>Widescreen</PresentationFormat>
  <Paragraphs>175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Sampling.</vt:lpstr>
      <vt:lpstr>Introduction </vt:lpstr>
      <vt:lpstr>Non-probability sampling techniques</vt:lpstr>
      <vt:lpstr>Convenience sampling</vt:lpstr>
      <vt:lpstr>Purposive sampling</vt:lpstr>
      <vt:lpstr>Quota sampling</vt:lpstr>
      <vt:lpstr>Snowball sampling</vt:lpstr>
      <vt:lpstr>Problems with non-probability sampling</vt:lpstr>
      <vt:lpstr>Probability (Random) sampling</vt:lpstr>
      <vt:lpstr>Probability (Random) sampling techniques</vt:lpstr>
      <vt:lpstr>Simple random sampling</vt:lpstr>
      <vt:lpstr>Simple random sampling</vt:lpstr>
      <vt:lpstr>Simple random sampling</vt:lpstr>
      <vt:lpstr>Stratified random sampling</vt:lpstr>
      <vt:lpstr>Stratified random sampling</vt:lpstr>
      <vt:lpstr>Stratified random sampling</vt:lpstr>
      <vt:lpstr>Systematic sampling</vt:lpstr>
      <vt:lpstr>Systematic sampling</vt:lpstr>
      <vt:lpstr>Cluster sampling</vt:lpstr>
      <vt:lpstr>Cluster sampling</vt:lpstr>
      <vt:lpstr>Cluster sampling</vt:lpstr>
      <vt:lpstr>Example: Cluster sampling</vt:lpstr>
      <vt:lpstr>Multistage sampling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Mebo</dc:creator>
  <cp:lastModifiedBy>Mebo</cp:lastModifiedBy>
  <cp:revision>1</cp:revision>
  <dcterms:created xsi:type="dcterms:W3CDTF">2017-10-11T10:18:08Z</dcterms:created>
  <dcterms:modified xsi:type="dcterms:W3CDTF">2017-10-11T10:18:33Z</dcterms:modified>
</cp:coreProperties>
</file>