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59" r:id="rId6"/>
    <p:sldId id="260" r:id="rId7"/>
    <p:sldId id="261" r:id="rId8"/>
    <p:sldId id="264" r:id="rId9"/>
    <p:sldId id="257" r:id="rId10"/>
    <p:sldId id="262" r:id="rId11"/>
    <p:sldId id="263"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19662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43970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4336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54281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2505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36644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219822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325501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02748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EB04F-B00A-4927-9C56-D8B3AF7C49A8}"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303327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9EB04F-B00A-4927-9C56-D8B3AF7C49A8}"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83082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EB04F-B00A-4927-9C56-D8B3AF7C49A8}"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331678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9EB04F-B00A-4927-9C56-D8B3AF7C49A8}"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54027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EB04F-B00A-4927-9C56-D8B3AF7C49A8}"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8993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EB04F-B00A-4927-9C56-D8B3AF7C49A8}"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232506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EB04F-B00A-4927-9C56-D8B3AF7C49A8}"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E351C-4BD9-4A12-BB93-5397CB73BB30}" type="slidenum">
              <a:rPr lang="en-US" smtClean="0"/>
              <a:t>‹#›</a:t>
            </a:fld>
            <a:endParaRPr lang="en-US"/>
          </a:p>
        </p:txBody>
      </p:sp>
    </p:spTree>
    <p:extLst>
      <p:ext uri="{BB962C8B-B14F-4D97-AF65-F5344CB8AC3E}">
        <p14:creationId xmlns:p14="http://schemas.microsoft.com/office/powerpoint/2010/main" val="17319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9EB04F-B00A-4927-9C56-D8B3AF7C49A8}" type="datetimeFigureOut">
              <a:rPr lang="en-US" smtClean="0"/>
              <a:t>2/14/2018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5E351C-4BD9-4A12-BB93-5397CB73BB30}" type="slidenum">
              <a:rPr lang="en-US" smtClean="0"/>
              <a:t>‹#›</a:t>
            </a:fld>
            <a:endParaRPr lang="en-US"/>
          </a:p>
        </p:txBody>
      </p:sp>
    </p:spTree>
    <p:extLst>
      <p:ext uri="{BB962C8B-B14F-4D97-AF65-F5344CB8AC3E}">
        <p14:creationId xmlns:p14="http://schemas.microsoft.com/office/powerpoint/2010/main" val="2107522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47033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Snowball sampling</a:t>
            </a:r>
          </a:p>
          <a:p>
            <a:pPr marL="0" indent="0">
              <a:buNone/>
            </a:pPr>
            <a:r>
              <a:rPr lang="en-US" dirty="0" smtClean="0"/>
              <a:t>In this method initial subjects  with desired characteristics are identified using purposive sampling. The few identified subjects name others they know have the </a:t>
            </a:r>
            <a:r>
              <a:rPr lang="en-US" smtClean="0"/>
              <a:t>required characteristics.</a:t>
            </a:r>
          </a:p>
        </p:txBody>
      </p:sp>
    </p:spTree>
    <p:extLst>
      <p:ext uri="{BB962C8B-B14F-4D97-AF65-F5344CB8AC3E}">
        <p14:creationId xmlns:p14="http://schemas.microsoft.com/office/powerpoint/2010/main" val="360912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Quota Sampling</a:t>
            </a:r>
          </a:p>
          <a:p>
            <a:r>
              <a:rPr lang="en-US" dirty="0" smtClean="0"/>
              <a:t>Similar to stratified random sampling and the objective is to include various groups or quotas  of the population in the study  based on some criteria. Subjects are picked as they fit into identified quotas.</a:t>
            </a:r>
          </a:p>
          <a:p>
            <a:pPr marL="0" indent="0">
              <a:buNone/>
            </a:pPr>
            <a:r>
              <a:rPr lang="en-US" dirty="0" smtClean="0"/>
              <a:t>Convenient sampling</a:t>
            </a:r>
          </a:p>
          <a:p>
            <a:r>
              <a:rPr lang="en-US" dirty="0" smtClean="0"/>
              <a:t>This technique involves selecting cases  or units of observation as they become available to </a:t>
            </a:r>
            <a:r>
              <a:rPr lang="en-US" smtClean="0"/>
              <a:t>the researcher. </a:t>
            </a:r>
            <a:endParaRPr lang="en-US" dirty="0"/>
          </a:p>
        </p:txBody>
      </p:sp>
    </p:spTree>
    <p:extLst>
      <p:ext uri="{BB962C8B-B14F-4D97-AF65-F5344CB8AC3E}">
        <p14:creationId xmlns:p14="http://schemas.microsoft.com/office/powerpoint/2010/main" val="3189583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a:t>
            </a:r>
            <a:endParaRPr lang="en-US" dirty="0"/>
          </a:p>
        </p:txBody>
      </p:sp>
      <p:sp>
        <p:nvSpPr>
          <p:cNvPr id="3" name="Content Placeholder 2"/>
          <p:cNvSpPr>
            <a:spLocks noGrp="1"/>
          </p:cNvSpPr>
          <p:nvPr>
            <p:ph idx="1"/>
          </p:nvPr>
        </p:nvSpPr>
        <p:spPr/>
        <p:txBody>
          <a:bodyPr/>
          <a:lstStyle/>
          <a:p>
            <a:r>
              <a:rPr lang="en-US" dirty="0" smtClean="0"/>
              <a:t>Includes </a:t>
            </a:r>
            <a:r>
              <a:rPr lang="en-US" dirty="0" err="1" smtClean="0"/>
              <a:t>designs,techniques</a:t>
            </a:r>
            <a:r>
              <a:rPr lang="en-US" dirty="0" smtClean="0"/>
              <a:t> and measures  that do not produce discrete  numerical data</a:t>
            </a:r>
          </a:p>
          <a:p>
            <a:r>
              <a:rPr lang="en-US" dirty="0" smtClean="0"/>
              <a:t>More often the data are in the form of words rather than numbers and these words are often grouped  into categories.</a:t>
            </a:r>
          </a:p>
          <a:p>
            <a:r>
              <a:rPr lang="en-US" dirty="0" smtClean="0"/>
              <a:t>Qualitative research is advantageous in that it permits research to go beyond the statistical results</a:t>
            </a:r>
            <a:endParaRPr lang="en-US" dirty="0"/>
          </a:p>
        </p:txBody>
      </p:sp>
    </p:spTree>
    <p:extLst>
      <p:ext uri="{BB962C8B-B14F-4D97-AF65-F5344CB8AC3E}">
        <p14:creationId xmlns:p14="http://schemas.microsoft.com/office/powerpoint/2010/main" val="2552267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a:t>
            </a:r>
            <a:endParaRPr lang="en-US" dirty="0"/>
          </a:p>
        </p:txBody>
      </p:sp>
      <p:sp>
        <p:nvSpPr>
          <p:cNvPr id="3" name="Content Placeholder 2"/>
          <p:cNvSpPr>
            <a:spLocks noGrp="1"/>
          </p:cNvSpPr>
          <p:nvPr>
            <p:ph idx="1"/>
          </p:nvPr>
        </p:nvSpPr>
        <p:spPr/>
        <p:txBody>
          <a:bodyPr/>
          <a:lstStyle/>
          <a:p>
            <a:r>
              <a:rPr lang="en-US" dirty="0" smtClean="0"/>
              <a:t>Includes designs techniques and measures  that produce discrete numerical or quantifiable data</a:t>
            </a:r>
            <a:endParaRPr lang="en-US" dirty="0"/>
          </a:p>
        </p:txBody>
      </p:sp>
    </p:spTree>
    <p:extLst>
      <p:ext uri="{BB962C8B-B14F-4D97-AF65-F5344CB8AC3E}">
        <p14:creationId xmlns:p14="http://schemas.microsoft.com/office/powerpoint/2010/main" val="364092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quantitative and qualitative research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1077347"/>
              </p:ext>
            </p:extLst>
          </p:nvPr>
        </p:nvGraphicFramePr>
        <p:xfrm>
          <a:off x="928352" y="1803043"/>
          <a:ext cx="10881575" cy="5414824"/>
        </p:xfrm>
        <a:graphic>
          <a:graphicData uri="http://schemas.openxmlformats.org/drawingml/2006/table">
            <a:tbl>
              <a:tblPr firstRow="1" bandRow="1">
                <a:tableStyleId>{5C22544A-7EE6-4342-B048-85BDC9FD1C3A}</a:tableStyleId>
              </a:tblPr>
              <a:tblGrid>
                <a:gridCol w="2368639"/>
                <a:gridCol w="4641761"/>
                <a:gridCol w="3871175"/>
              </a:tblGrid>
              <a:tr h="380544">
                <a:tc>
                  <a:txBody>
                    <a:bodyPr/>
                    <a:lstStyle/>
                    <a:p>
                      <a:r>
                        <a:rPr lang="en-US" dirty="0" smtClean="0"/>
                        <a:t>DIMENSION</a:t>
                      </a:r>
                      <a:endParaRPr lang="en-US" dirty="0"/>
                    </a:p>
                  </a:txBody>
                  <a:tcPr/>
                </a:tc>
                <a:tc>
                  <a:txBody>
                    <a:bodyPr/>
                    <a:lstStyle/>
                    <a:p>
                      <a:r>
                        <a:rPr lang="en-US" dirty="0" smtClean="0"/>
                        <a:t>QUANTITATIVE</a:t>
                      </a:r>
                      <a:endParaRPr lang="en-US" dirty="0"/>
                    </a:p>
                  </a:txBody>
                  <a:tcPr/>
                </a:tc>
                <a:tc>
                  <a:txBody>
                    <a:bodyPr/>
                    <a:lstStyle/>
                    <a:p>
                      <a:r>
                        <a:rPr lang="en-US" dirty="0" smtClean="0"/>
                        <a:t>QUALITATIVE</a:t>
                      </a:r>
                      <a:endParaRPr lang="en-US" dirty="0"/>
                    </a:p>
                  </a:txBody>
                  <a:tcPr/>
                </a:tc>
              </a:tr>
              <a:tr h="370840">
                <a:tc>
                  <a:txBody>
                    <a:bodyPr/>
                    <a:lstStyle/>
                    <a:p>
                      <a:r>
                        <a:rPr lang="en-US" dirty="0" smtClean="0"/>
                        <a:t>Purpose</a:t>
                      </a:r>
                      <a:endParaRPr lang="en-US" dirty="0"/>
                    </a:p>
                  </a:txBody>
                  <a:tcPr/>
                </a:tc>
                <a:tc>
                  <a:txBody>
                    <a:bodyPr/>
                    <a:lstStyle/>
                    <a:p>
                      <a:r>
                        <a:rPr lang="en-US" dirty="0" smtClean="0"/>
                        <a:t>Prediction and </a:t>
                      </a:r>
                      <a:r>
                        <a:rPr lang="en-US" dirty="0" err="1" smtClean="0"/>
                        <a:t>control,seeks</a:t>
                      </a:r>
                      <a:r>
                        <a:rPr lang="en-US" dirty="0" smtClean="0"/>
                        <a:t> causes and effects  of human </a:t>
                      </a:r>
                      <a:r>
                        <a:rPr lang="en-US" dirty="0" err="1" smtClean="0"/>
                        <a:t>behaviour</a:t>
                      </a:r>
                      <a:endParaRPr lang="en-US" dirty="0"/>
                    </a:p>
                  </a:txBody>
                  <a:tcPr/>
                </a:tc>
                <a:tc>
                  <a:txBody>
                    <a:bodyPr/>
                    <a:lstStyle/>
                    <a:p>
                      <a:r>
                        <a:rPr lang="en-US" dirty="0" smtClean="0"/>
                        <a:t>Understanding ,seeks to understand peoples interpretations  and perceptions</a:t>
                      </a:r>
                      <a:endParaRPr lang="en-US" dirty="0"/>
                    </a:p>
                  </a:txBody>
                  <a:tcPr/>
                </a:tc>
              </a:tr>
              <a:tr h="370840">
                <a:tc>
                  <a:txBody>
                    <a:bodyPr/>
                    <a:lstStyle/>
                    <a:p>
                      <a:r>
                        <a:rPr lang="en-US" dirty="0" smtClean="0"/>
                        <a:t>Reality</a:t>
                      </a:r>
                      <a:endParaRPr lang="en-US" dirty="0"/>
                    </a:p>
                  </a:txBody>
                  <a:tcPr/>
                </a:tc>
                <a:tc>
                  <a:txBody>
                    <a:bodyPr/>
                    <a:lstStyle/>
                    <a:p>
                      <a:r>
                        <a:rPr lang="en-US" dirty="0" err="1" smtClean="0"/>
                        <a:t>Stable,reality</a:t>
                      </a:r>
                      <a:r>
                        <a:rPr lang="en-US" baseline="0" dirty="0" smtClean="0"/>
                        <a:t> is made up of facts that do not change</a:t>
                      </a:r>
                      <a:endParaRPr lang="en-US" dirty="0"/>
                    </a:p>
                  </a:txBody>
                  <a:tcPr/>
                </a:tc>
                <a:tc>
                  <a:txBody>
                    <a:bodyPr/>
                    <a:lstStyle/>
                    <a:p>
                      <a:r>
                        <a:rPr lang="en-US" dirty="0" smtClean="0"/>
                        <a:t>Dynamic ,reality changes with peoples perception</a:t>
                      </a:r>
                      <a:endParaRPr lang="en-US" dirty="0"/>
                    </a:p>
                  </a:txBody>
                  <a:tcPr/>
                </a:tc>
              </a:tr>
              <a:tr h="370840">
                <a:tc>
                  <a:txBody>
                    <a:bodyPr/>
                    <a:lstStyle/>
                    <a:p>
                      <a:r>
                        <a:rPr lang="en-US" dirty="0" smtClean="0"/>
                        <a:t>Viewpoint</a:t>
                      </a:r>
                      <a:endParaRPr lang="en-US" dirty="0"/>
                    </a:p>
                  </a:txBody>
                  <a:tcPr/>
                </a:tc>
                <a:tc>
                  <a:txBody>
                    <a:bodyPr/>
                    <a:lstStyle/>
                    <a:p>
                      <a:r>
                        <a:rPr lang="en-US" dirty="0" err="1" smtClean="0"/>
                        <a:t>Outsider,reality</a:t>
                      </a:r>
                      <a:r>
                        <a:rPr lang="en-US" dirty="0" smtClean="0"/>
                        <a:t> is what quantifiable data  indicates it to be</a:t>
                      </a:r>
                      <a:endParaRPr lang="en-US" dirty="0"/>
                    </a:p>
                  </a:txBody>
                  <a:tcPr/>
                </a:tc>
                <a:tc>
                  <a:txBody>
                    <a:bodyPr/>
                    <a:lstStyle/>
                    <a:p>
                      <a:r>
                        <a:rPr lang="en-US" dirty="0" err="1" smtClean="0"/>
                        <a:t>Insider,reality</a:t>
                      </a:r>
                      <a:r>
                        <a:rPr lang="en-US" dirty="0" smtClean="0"/>
                        <a:t> is what people perceive it to be</a:t>
                      </a:r>
                      <a:endParaRPr lang="en-US" dirty="0"/>
                    </a:p>
                  </a:txBody>
                  <a:tcPr/>
                </a:tc>
              </a:tr>
              <a:tr h="370840">
                <a:tc>
                  <a:txBody>
                    <a:bodyPr/>
                    <a:lstStyle/>
                    <a:p>
                      <a:r>
                        <a:rPr lang="en-US" dirty="0" smtClean="0"/>
                        <a:t>Values</a:t>
                      </a:r>
                      <a:endParaRPr lang="en-US" dirty="0"/>
                    </a:p>
                  </a:txBody>
                  <a:tcPr/>
                </a:tc>
                <a:tc>
                  <a:txBody>
                    <a:bodyPr/>
                    <a:lstStyle/>
                    <a:p>
                      <a:r>
                        <a:rPr lang="en-US" dirty="0" smtClean="0"/>
                        <a:t>Value </a:t>
                      </a:r>
                      <a:r>
                        <a:rPr lang="en-US" dirty="0" err="1" smtClean="0"/>
                        <a:t>free,values</a:t>
                      </a:r>
                      <a:r>
                        <a:rPr lang="en-US" baseline="0" dirty="0" smtClean="0"/>
                        <a:t> can be controlled  with appropriately  methodological procedures</a:t>
                      </a:r>
                      <a:endParaRPr lang="en-US" dirty="0"/>
                    </a:p>
                  </a:txBody>
                  <a:tcPr/>
                </a:tc>
                <a:tc>
                  <a:txBody>
                    <a:bodyPr/>
                    <a:lstStyle/>
                    <a:p>
                      <a:r>
                        <a:rPr lang="en-US" dirty="0" smtClean="0"/>
                        <a:t>Value </a:t>
                      </a:r>
                      <a:r>
                        <a:rPr lang="en-US" dirty="0" err="1" smtClean="0"/>
                        <a:t>bound,value</a:t>
                      </a:r>
                      <a:r>
                        <a:rPr lang="en-US" baseline="0" dirty="0" smtClean="0"/>
                        <a:t> will have  an impact and should be understood and taken into account when conducting and reporting research</a:t>
                      </a:r>
                      <a:endParaRPr lang="en-US" dirty="0"/>
                    </a:p>
                  </a:txBody>
                  <a:tcPr/>
                </a:tc>
              </a:tr>
              <a:tr h="370840">
                <a:tc>
                  <a:txBody>
                    <a:bodyPr/>
                    <a:lstStyle/>
                    <a:p>
                      <a:r>
                        <a:rPr lang="en-US" dirty="0" smtClean="0"/>
                        <a:t>Focus</a:t>
                      </a:r>
                      <a:endParaRPr lang="en-US" dirty="0"/>
                    </a:p>
                  </a:txBody>
                  <a:tcPr/>
                </a:tc>
                <a:tc>
                  <a:txBody>
                    <a:bodyPr/>
                    <a:lstStyle/>
                    <a:p>
                      <a:r>
                        <a:rPr lang="en-US" dirty="0" err="1" smtClean="0"/>
                        <a:t>Particulalaristic</a:t>
                      </a:r>
                      <a:endParaRPr lang="en-US" dirty="0"/>
                    </a:p>
                  </a:txBody>
                  <a:tcPr/>
                </a:tc>
                <a:tc>
                  <a:txBody>
                    <a:bodyPr/>
                    <a:lstStyle/>
                    <a:p>
                      <a:r>
                        <a:rPr lang="en-US" dirty="0" smtClean="0"/>
                        <a:t>Holistic</a:t>
                      </a:r>
                      <a:endParaRPr lang="en-US" dirty="0"/>
                    </a:p>
                  </a:txBody>
                  <a:tcPr/>
                </a:tc>
              </a:tr>
              <a:tr h="370840">
                <a:tc>
                  <a:txBody>
                    <a:bodyPr/>
                    <a:lstStyle/>
                    <a:p>
                      <a:r>
                        <a:rPr lang="en-US" dirty="0" smtClean="0"/>
                        <a:t>Orientation</a:t>
                      </a:r>
                      <a:endParaRPr lang="en-US" dirty="0"/>
                    </a:p>
                  </a:txBody>
                  <a:tcPr/>
                </a:tc>
                <a:tc>
                  <a:txBody>
                    <a:bodyPr/>
                    <a:lstStyle/>
                    <a:p>
                      <a:r>
                        <a:rPr lang="en-US" dirty="0" err="1" smtClean="0"/>
                        <a:t>Predertemined</a:t>
                      </a:r>
                      <a:r>
                        <a:rPr lang="en-US" baseline="0" dirty="0" smtClean="0"/>
                        <a:t> hypothesis are investigated and tested.</a:t>
                      </a:r>
                      <a:endParaRPr lang="en-US" dirty="0"/>
                    </a:p>
                  </a:txBody>
                  <a:tcPr/>
                </a:tc>
                <a:tc>
                  <a:txBody>
                    <a:bodyPr/>
                    <a:lstStyle/>
                    <a:p>
                      <a:r>
                        <a:rPr lang="en-US" dirty="0" smtClean="0"/>
                        <a:t>Theories and hypothesis evolve from data collected.</a:t>
                      </a:r>
                      <a:endParaRPr lang="en-US" dirty="0"/>
                    </a:p>
                  </a:txBody>
                  <a:tcPr/>
                </a:tc>
              </a:tr>
              <a:tr h="370840">
                <a:tc>
                  <a:txBody>
                    <a:bodyPr/>
                    <a:lstStyle/>
                    <a:p>
                      <a:r>
                        <a:rPr lang="en-US" dirty="0" smtClean="0"/>
                        <a:t>Data </a:t>
                      </a:r>
                      <a:endParaRPr lang="en-US" dirty="0"/>
                    </a:p>
                  </a:txBody>
                  <a:tcPr/>
                </a:tc>
                <a:tc>
                  <a:txBody>
                    <a:bodyPr/>
                    <a:lstStyle/>
                    <a:p>
                      <a:r>
                        <a:rPr lang="en-US" dirty="0" smtClean="0"/>
                        <a:t>Objective ,data is independent of peoples perception</a:t>
                      </a:r>
                      <a:endParaRPr lang="en-US" dirty="0"/>
                    </a:p>
                  </a:txBody>
                  <a:tcPr/>
                </a:tc>
                <a:tc>
                  <a:txBody>
                    <a:bodyPr/>
                    <a:lstStyle/>
                    <a:p>
                      <a:r>
                        <a:rPr lang="en-US" dirty="0" smtClean="0"/>
                        <a:t>Subjective ,data is perception  of the people in the environment</a:t>
                      </a:r>
                      <a:endParaRPr lang="en-US" dirty="0"/>
                    </a:p>
                  </a:txBody>
                  <a:tcPr/>
                </a:tc>
              </a:tr>
            </a:tbl>
          </a:graphicData>
        </a:graphic>
      </p:graphicFrame>
    </p:spTree>
    <p:extLst>
      <p:ext uri="{BB962C8B-B14F-4D97-AF65-F5344CB8AC3E}">
        <p14:creationId xmlns:p14="http://schemas.microsoft.com/office/powerpoint/2010/main" val="3132504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416640"/>
            <a:ext cx="10515600" cy="1325563"/>
          </a:xfrm>
        </p:spPr>
        <p:txBody>
          <a:bodyPr/>
          <a:lstStyle/>
          <a:p>
            <a:r>
              <a:rPr lang="en-US" dirty="0"/>
              <a:t>Difference between quantitative and qualitative research</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0030407"/>
              </p:ext>
            </p:extLst>
          </p:nvPr>
        </p:nvGraphicFramePr>
        <p:xfrm>
          <a:off x="838200" y="1825625"/>
          <a:ext cx="11100515" cy="3683000"/>
        </p:xfrm>
        <a:graphic>
          <a:graphicData uri="http://schemas.openxmlformats.org/drawingml/2006/table">
            <a:tbl>
              <a:tblPr firstRow="1" bandRow="1">
                <a:tableStyleId>{5C22544A-7EE6-4342-B048-85BDC9FD1C3A}</a:tableStyleId>
              </a:tblPr>
              <a:tblGrid>
                <a:gridCol w="1930758"/>
                <a:gridCol w="4765183"/>
                <a:gridCol w="4404574"/>
              </a:tblGrid>
              <a:tr h="370840">
                <a:tc>
                  <a:txBody>
                    <a:bodyPr/>
                    <a:lstStyle/>
                    <a:p>
                      <a:r>
                        <a:rPr lang="en-US" dirty="0" smtClean="0"/>
                        <a:t>DIMENSION</a:t>
                      </a:r>
                      <a:endParaRPr lang="en-US" dirty="0"/>
                    </a:p>
                  </a:txBody>
                  <a:tcPr/>
                </a:tc>
                <a:tc>
                  <a:txBody>
                    <a:bodyPr/>
                    <a:lstStyle/>
                    <a:p>
                      <a:r>
                        <a:rPr lang="en-US" dirty="0" smtClean="0"/>
                        <a:t>QUANTITATIVE</a:t>
                      </a:r>
                      <a:endParaRPr lang="en-US" dirty="0"/>
                    </a:p>
                  </a:txBody>
                  <a:tcPr/>
                </a:tc>
                <a:tc>
                  <a:txBody>
                    <a:bodyPr/>
                    <a:lstStyle/>
                    <a:p>
                      <a:r>
                        <a:rPr lang="en-US" dirty="0" smtClean="0"/>
                        <a:t>QUALITATIVE</a:t>
                      </a:r>
                      <a:endParaRPr lang="en-US" dirty="0"/>
                    </a:p>
                  </a:txBody>
                  <a:tcPr/>
                </a:tc>
              </a:tr>
              <a:tr h="370840">
                <a:tc>
                  <a:txBody>
                    <a:bodyPr/>
                    <a:lstStyle/>
                    <a:p>
                      <a:r>
                        <a:rPr lang="en-US" dirty="0" smtClean="0"/>
                        <a:t>Instrumentation</a:t>
                      </a:r>
                      <a:endParaRPr lang="en-US" dirty="0"/>
                    </a:p>
                  </a:txBody>
                  <a:tcPr/>
                </a:tc>
                <a:tc>
                  <a:txBody>
                    <a:bodyPr/>
                    <a:lstStyle/>
                    <a:p>
                      <a:r>
                        <a:rPr lang="en-US" dirty="0" smtClean="0"/>
                        <a:t>Non </a:t>
                      </a:r>
                      <a:r>
                        <a:rPr lang="en-US" dirty="0" err="1" smtClean="0"/>
                        <a:t>human,Preconstructed</a:t>
                      </a:r>
                      <a:r>
                        <a:rPr lang="en-US" dirty="0" smtClean="0"/>
                        <a:t> </a:t>
                      </a:r>
                      <a:r>
                        <a:rPr lang="en-US" dirty="0" err="1" smtClean="0"/>
                        <a:t>tests,observation</a:t>
                      </a:r>
                      <a:r>
                        <a:rPr lang="en-US" dirty="0" smtClean="0"/>
                        <a:t> </a:t>
                      </a:r>
                      <a:r>
                        <a:rPr lang="en-US" dirty="0" err="1" smtClean="0"/>
                        <a:t>records,questionaires,rating</a:t>
                      </a:r>
                      <a:r>
                        <a:rPr lang="en-US" dirty="0" smtClean="0"/>
                        <a:t> scales employed</a:t>
                      </a:r>
                      <a:endParaRPr lang="en-US" dirty="0"/>
                    </a:p>
                  </a:txBody>
                  <a:tcPr/>
                </a:tc>
                <a:tc>
                  <a:txBody>
                    <a:bodyPr/>
                    <a:lstStyle/>
                    <a:p>
                      <a:r>
                        <a:rPr lang="en-US" dirty="0" smtClean="0"/>
                        <a:t>Human being is the primary data</a:t>
                      </a:r>
                      <a:r>
                        <a:rPr lang="en-US" baseline="0" dirty="0" smtClean="0"/>
                        <a:t> collection instruments</a:t>
                      </a:r>
                      <a:endParaRPr lang="en-US" dirty="0"/>
                    </a:p>
                  </a:txBody>
                  <a:tcPr/>
                </a:tc>
              </a:tr>
              <a:tr h="370840">
                <a:tc>
                  <a:txBody>
                    <a:bodyPr/>
                    <a:lstStyle/>
                    <a:p>
                      <a:r>
                        <a:rPr lang="en-US" dirty="0" smtClean="0"/>
                        <a:t>Conditions</a:t>
                      </a:r>
                      <a:endParaRPr lang="en-US" dirty="0"/>
                    </a:p>
                  </a:txBody>
                  <a:tcPr/>
                </a:tc>
                <a:tc>
                  <a:txBody>
                    <a:bodyPr/>
                    <a:lstStyle/>
                    <a:p>
                      <a:r>
                        <a:rPr lang="en-US" dirty="0" smtClean="0"/>
                        <a:t>Controlled</a:t>
                      </a:r>
                      <a:endParaRPr lang="en-US" dirty="0"/>
                    </a:p>
                  </a:txBody>
                  <a:tcPr/>
                </a:tc>
                <a:tc>
                  <a:txBody>
                    <a:bodyPr/>
                    <a:lstStyle/>
                    <a:p>
                      <a:r>
                        <a:rPr lang="en-US" dirty="0" smtClean="0"/>
                        <a:t>Natural</a:t>
                      </a:r>
                      <a:endParaRPr lang="en-US" dirty="0"/>
                    </a:p>
                  </a:txBody>
                  <a:tcPr/>
                </a:tc>
              </a:tr>
              <a:tr h="370840">
                <a:tc>
                  <a:txBody>
                    <a:bodyPr/>
                    <a:lstStyle/>
                    <a:p>
                      <a:r>
                        <a:rPr lang="en-US" dirty="0" smtClean="0"/>
                        <a:t>Analysis</a:t>
                      </a:r>
                      <a:endParaRPr lang="en-US" dirty="0"/>
                    </a:p>
                  </a:txBody>
                  <a:tcPr/>
                </a:tc>
                <a:tc>
                  <a:txBody>
                    <a:bodyPr/>
                    <a:lstStyle/>
                    <a:p>
                      <a:r>
                        <a:rPr lang="en-US" dirty="0" err="1" smtClean="0"/>
                        <a:t>Statistical,after</a:t>
                      </a:r>
                      <a:r>
                        <a:rPr lang="en-US" dirty="0" smtClean="0"/>
                        <a:t> data collection</a:t>
                      </a:r>
                      <a:endParaRPr lang="en-US" dirty="0"/>
                    </a:p>
                  </a:txBody>
                  <a:tcPr/>
                </a:tc>
                <a:tc>
                  <a:txBody>
                    <a:bodyPr/>
                    <a:lstStyle/>
                    <a:p>
                      <a:r>
                        <a:rPr lang="en-US" dirty="0" smtClean="0"/>
                        <a:t>Themes and </a:t>
                      </a:r>
                      <a:r>
                        <a:rPr lang="en-US" dirty="0" err="1" smtClean="0"/>
                        <a:t>concepts,analysis</a:t>
                      </a:r>
                      <a:r>
                        <a:rPr lang="en-US" baseline="0" dirty="0" smtClean="0"/>
                        <a:t> </a:t>
                      </a:r>
                      <a:r>
                        <a:rPr lang="en-US" baseline="0" dirty="0" err="1" smtClean="0"/>
                        <a:t>smultaneously</a:t>
                      </a:r>
                      <a:endParaRPr lang="en-US" dirty="0"/>
                    </a:p>
                  </a:txBody>
                  <a:tcPr/>
                </a:tc>
              </a:tr>
              <a:tr h="370840">
                <a:tc>
                  <a:txBody>
                    <a:bodyPr/>
                    <a:lstStyle/>
                    <a:p>
                      <a:r>
                        <a:rPr lang="en-US" dirty="0" smtClean="0"/>
                        <a:t>Results</a:t>
                      </a:r>
                      <a:endParaRPr lang="en-US" dirty="0"/>
                    </a:p>
                  </a:txBody>
                  <a:tcPr/>
                </a:tc>
                <a:tc>
                  <a:txBody>
                    <a:bodyPr/>
                    <a:lstStyle/>
                    <a:p>
                      <a:r>
                        <a:rPr lang="en-US" dirty="0" smtClean="0"/>
                        <a:t>Hard and replicable </a:t>
                      </a:r>
                      <a:endParaRPr lang="en-US" dirty="0"/>
                    </a:p>
                  </a:txBody>
                  <a:tcPr/>
                </a:tc>
                <a:tc>
                  <a:txBody>
                    <a:bodyPr/>
                    <a:lstStyle/>
                    <a:p>
                      <a:r>
                        <a:rPr lang="en-US" dirty="0" err="1" smtClean="0"/>
                        <a:t>Real,rich</a:t>
                      </a:r>
                      <a:r>
                        <a:rPr lang="en-US" dirty="0" smtClean="0"/>
                        <a:t> and deep</a:t>
                      </a:r>
                      <a:endParaRPr lang="en-US" dirty="0"/>
                    </a:p>
                  </a:txBody>
                  <a:tcPr/>
                </a:tc>
              </a:tr>
              <a:tr h="370840">
                <a:tc>
                  <a:txBody>
                    <a:bodyPr/>
                    <a:lstStyle/>
                    <a:p>
                      <a:r>
                        <a:rPr lang="en-US" dirty="0" smtClean="0"/>
                        <a:t>Reports</a:t>
                      </a:r>
                      <a:endParaRPr lang="en-US" dirty="0"/>
                    </a:p>
                  </a:txBody>
                  <a:tcPr/>
                </a:tc>
                <a:tc>
                  <a:txBody>
                    <a:bodyPr/>
                    <a:lstStyle/>
                    <a:p>
                      <a:r>
                        <a:rPr lang="en-US" dirty="0" smtClean="0"/>
                        <a:t>Presented in tables and explanations</a:t>
                      </a:r>
                      <a:endParaRPr lang="en-US" dirty="0"/>
                    </a:p>
                  </a:txBody>
                  <a:tcPr/>
                </a:tc>
                <a:tc>
                  <a:txBody>
                    <a:bodyPr/>
                    <a:lstStyle/>
                    <a:p>
                      <a:r>
                        <a:rPr lang="en-US" dirty="0" err="1" smtClean="0"/>
                        <a:t>Narrative,voices</a:t>
                      </a:r>
                      <a:r>
                        <a:rPr lang="en-US" dirty="0" smtClean="0"/>
                        <a:t> quoted.</a:t>
                      </a:r>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811054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Observation</a:t>
            </a:r>
          </a:p>
          <a:p>
            <a:pPr marL="514350" indent="-514350">
              <a:buAutoNum type="arabicPeriod"/>
            </a:pPr>
            <a:r>
              <a:rPr lang="en-US" dirty="0" smtClean="0"/>
              <a:t>Experimental</a:t>
            </a:r>
            <a:endParaRPr lang="en-US" dirty="0"/>
          </a:p>
        </p:txBody>
      </p:sp>
    </p:spTree>
    <p:extLst>
      <p:ext uri="{BB962C8B-B14F-4D97-AF65-F5344CB8AC3E}">
        <p14:creationId xmlns:p14="http://schemas.microsoft.com/office/powerpoint/2010/main" val="965803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OBSERVATIONAL STUDIES</a:t>
            </a:r>
            <a:endParaRPr lang="en-US" dirty="0"/>
          </a:p>
        </p:txBody>
      </p:sp>
      <p:sp>
        <p:nvSpPr>
          <p:cNvPr id="3" name="Content Placeholder 2"/>
          <p:cNvSpPr>
            <a:spLocks noGrp="1"/>
          </p:cNvSpPr>
          <p:nvPr>
            <p:ph idx="1"/>
          </p:nvPr>
        </p:nvSpPr>
        <p:spPr/>
        <p:txBody>
          <a:bodyPr/>
          <a:lstStyle/>
          <a:p>
            <a:r>
              <a:rPr lang="en-US" dirty="0"/>
              <a:t>Observational studies can be used to study the effects of a wider range of exposures than experimental studies, including preventions, treatments, and possible causes of disease. </a:t>
            </a:r>
            <a:endParaRPr lang="en-US" dirty="0" smtClean="0"/>
          </a:p>
          <a:p>
            <a:r>
              <a:rPr lang="en-US" dirty="0" smtClean="0"/>
              <a:t>For </a:t>
            </a:r>
            <a:r>
              <a:rPr lang="en-US" dirty="0"/>
              <a:t>example, observational studies provide information to explain the causes of </a:t>
            </a:r>
            <a:r>
              <a:rPr lang="en-US" dirty="0" smtClean="0"/>
              <a:t>disease, </a:t>
            </a:r>
            <a:r>
              <a:rPr lang="en-US" dirty="0"/>
              <a:t>incidence and the determinants of disease progression, to predict the </a:t>
            </a:r>
            <a:r>
              <a:rPr lang="en-US" dirty="0" smtClean="0"/>
              <a:t>future, </a:t>
            </a:r>
            <a:r>
              <a:rPr lang="en-US" dirty="0"/>
              <a:t>health care needs of a population, and to control disease by studying ways to prevent disease </a:t>
            </a:r>
          </a:p>
        </p:txBody>
      </p:sp>
    </p:spTree>
    <p:extLst>
      <p:ext uri="{BB962C8B-B14F-4D97-AF65-F5344CB8AC3E}">
        <p14:creationId xmlns:p14="http://schemas.microsoft.com/office/powerpoint/2010/main" val="360562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dirty="0" smtClean="0"/>
              <a:t>Case study</a:t>
            </a:r>
          </a:p>
          <a:p>
            <a:pPr marL="514350" indent="-514350">
              <a:buAutoNum type="arabicPeriod"/>
            </a:pPr>
            <a:r>
              <a:rPr lang="en-US" dirty="0" smtClean="0"/>
              <a:t>Case series</a:t>
            </a:r>
          </a:p>
          <a:p>
            <a:pPr marL="514350" indent="-514350">
              <a:buAutoNum type="arabicPeriod"/>
            </a:pPr>
            <a:r>
              <a:rPr lang="en-US" dirty="0" smtClean="0"/>
              <a:t>Cross sectional study</a:t>
            </a:r>
          </a:p>
          <a:p>
            <a:pPr marL="514350" indent="-514350">
              <a:buAutoNum type="arabicPeriod"/>
            </a:pPr>
            <a:r>
              <a:rPr lang="en-US" dirty="0" smtClean="0"/>
              <a:t>Case control</a:t>
            </a:r>
          </a:p>
          <a:p>
            <a:pPr marL="514350" indent="-514350">
              <a:buAutoNum type="arabicPeriod"/>
            </a:pPr>
            <a:r>
              <a:rPr lang="en-US" dirty="0" smtClean="0"/>
              <a:t>Retrospective cohort study</a:t>
            </a:r>
          </a:p>
          <a:p>
            <a:pPr marL="514350" indent="-514350">
              <a:buAutoNum type="arabicPeriod"/>
            </a:pPr>
            <a:r>
              <a:rPr lang="en-US" dirty="0" smtClean="0"/>
              <a:t>Prospective cohort study</a:t>
            </a:r>
          </a:p>
          <a:p>
            <a:pPr marL="0" indent="0">
              <a:buNone/>
            </a:pPr>
            <a:endParaRPr lang="en-US" dirty="0" smtClean="0"/>
          </a:p>
          <a:p>
            <a:endParaRPr lang="en-US" dirty="0"/>
          </a:p>
        </p:txBody>
      </p:sp>
    </p:spTree>
    <p:extLst>
      <p:ext uri="{BB962C8B-B14F-4D97-AF65-F5344CB8AC3E}">
        <p14:creationId xmlns:p14="http://schemas.microsoft.com/office/powerpoint/2010/main" val="816000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sectional study</a:t>
            </a:r>
            <a:endParaRPr lang="en-US" dirty="0"/>
          </a:p>
        </p:txBody>
      </p:sp>
      <p:sp>
        <p:nvSpPr>
          <p:cNvPr id="3" name="Content Placeholder 2"/>
          <p:cNvSpPr>
            <a:spLocks noGrp="1"/>
          </p:cNvSpPr>
          <p:nvPr>
            <p:ph idx="1"/>
          </p:nvPr>
        </p:nvSpPr>
        <p:spPr/>
        <p:txBody>
          <a:bodyPr/>
          <a:lstStyle/>
          <a:p>
            <a:r>
              <a:rPr lang="en-US" dirty="0"/>
              <a:t>A cross-sectional study “examines the relationship between diseases (or other health-related characteristics) and other variables of interest as they exist in a defined population at one particular </a:t>
            </a:r>
            <a:r>
              <a:rPr lang="en-US" dirty="0" smtClean="0"/>
              <a:t>time.</a:t>
            </a:r>
          </a:p>
          <a:p>
            <a:r>
              <a:rPr lang="en-US" dirty="0"/>
              <a:t> Cross-sectional studies take a snapshot of a population at a single point in time and so measure the exposure prevalence in relation to the disease prevalence. In other words, current disease status is examined in relation to current exposure level. </a:t>
            </a:r>
          </a:p>
        </p:txBody>
      </p:sp>
    </p:spTree>
    <p:extLst>
      <p:ext uri="{BB962C8B-B14F-4D97-AF65-F5344CB8AC3E}">
        <p14:creationId xmlns:p14="http://schemas.microsoft.com/office/powerpoint/2010/main" val="3227997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Is the process of selecting  a number of individuals for a study in such a way  that the individuals selected represent  the large group  from which they were selected. </a:t>
            </a:r>
          </a:p>
          <a:p>
            <a:endParaRPr lang="en-US" dirty="0"/>
          </a:p>
        </p:txBody>
      </p:sp>
    </p:spTree>
    <p:extLst>
      <p:ext uri="{BB962C8B-B14F-4D97-AF65-F5344CB8AC3E}">
        <p14:creationId xmlns:p14="http://schemas.microsoft.com/office/powerpoint/2010/main" val="3271603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93793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control</a:t>
            </a:r>
            <a:endParaRPr lang="en-US" dirty="0"/>
          </a:p>
        </p:txBody>
      </p:sp>
      <p:sp>
        <p:nvSpPr>
          <p:cNvPr id="3" name="Content Placeholder 2"/>
          <p:cNvSpPr>
            <a:spLocks noGrp="1"/>
          </p:cNvSpPr>
          <p:nvPr>
            <p:ph idx="1"/>
          </p:nvPr>
        </p:nvSpPr>
        <p:spPr/>
        <p:txBody>
          <a:bodyPr/>
          <a:lstStyle/>
          <a:p>
            <a:r>
              <a:rPr lang="en-US" dirty="0"/>
              <a:t>Typically examines multiple exposures in relation to a disease; subjects are defined as cases and controls, and exposure histories are compared</a:t>
            </a:r>
          </a:p>
        </p:txBody>
      </p:sp>
    </p:spTree>
    <p:extLst>
      <p:ext uri="{BB962C8B-B14F-4D97-AF65-F5344CB8AC3E}">
        <p14:creationId xmlns:p14="http://schemas.microsoft.com/office/powerpoint/2010/main" val="841525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a:t>
            </a:r>
            <a:endParaRPr lang="en-US" dirty="0"/>
          </a:p>
        </p:txBody>
      </p:sp>
      <p:sp>
        <p:nvSpPr>
          <p:cNvPr id="3" name="Content Placeholder 2"/>
          <p:cNvSpPr>
            <a:spLocks noGrp="1"/>
          </p:cNvSpPr>
          <p:nvPr>
            <p:ph idx="1"/>
          </p:nvPr>
        </p:nvSpPr>
        <p:spPr/>
        <p:txBody>
          <a:bodyPr/>
          <a:lstStyle/>
          <a:p>
            <a:r>
              <a:rPr lang="en-US" dirty="0"/>
              <a:t>Typically examines multiple health effects of an exposure; subjects are defined according to their exposure levels and followed for disease occurrence. </a:t>
            </a:r>
            <a:endParaRPr lang="en-US" dirty="0" smtClean="0"/>
          </a:p>
          <a:p>
            <a:r>
              <a:rPr lang="en-US" dirty="0" smtClean="0"/>
              <a:t>Can either be retrospective or prospective</a:t>
            </a:r>
            <a:endParaRPr lang="en-US" dirty="0"/>
          </a:p>
        </p:txBody>
      </p:sp>
    </p:spTree>
    <p:extLst>
      <p:ext uri="{BB962C8B-B14F-4D97-AF65-F5344CB8AC3E}">
        <p14:creationId xmlns:p14="http://schemas.microsoft.com/office/powerpoint/2010/main" val="1937805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RETROSPECTIVE</a:t>
            </a:r>
            <a:endParaRPr lang="en-US" dirty="0" smtClean="0"/>
          </a:p>
          <a:p>
            <a:r>
              <a:rPr lang="en-US" dirty="0" smtClean="0"/>
              <a:t>Some phenomenon existing in the present is linked to other phenomenon that occurred in the recent past.</a:t>
            </a:r>
          </a:p>
          <a:p>
            <a:pPr marL="0" indent="0">
              <a:buNone/>
            </a:pPr>
            <a:r>
              <a:rPr lang="en-US" dirty="0" smtClean="0"/>
              <a:t>PROSPECTIVE</a:t>
            </a:r>
          </a:p>
          <a:p>
            <a:pPr marL="0" indent="0">
              <a:buNone/>
            </a:pPr>
            <a:r>
              <a:rPr lang="en-US" dirty="0" smtClean="0"/>
              <a:t>A study with non experimental prospective design  start with presumed causes and then goes forward in time longitudinally to the presumed effect.</a:t>
            </a:r>
            <a:endParaRPr lang="en-US" dirty="0"/>
          </a:p>
        </p:txBody>
      </p:sp>
    </p:spTree>
    <p:extLst>
      <p:ext uri="{BB962C8B-B14F-4D97-AF65-F5344CB8AC3E}">
        <p14:creationId xmlns:p14="http://schemas.microsoft.com/office/powerpoint/2010/main" val="3955037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a:t>
            </a:r>
            <a:endParaRPr lang="en-US" dirty="0"/>
          </a:p>
        </p:txBody>
      </p:sp>
      <p:sp>
        <p:nvSpPr>
          <p:cNvPr id="3" name="Content Placeholder 2"/>
          <p:cNvSpPr>
            <a:spLocks noGrp="1"/>
          </p:cNvSpPr>
          <p:nvPr>
            <p:ph idx="1"/>
          </p:nvPr>
        </p:nvSpPr>
        <p:spPr/>
        <p:txBody>
          <a:bodyPr>
            <a:normAutofit/>
          </a:bodyPr>
          <a:lstStyle/>
          <a:p>
            <a:r>
              <a:rPr lang="en-US" dirty="0"/>
              <a:t>An experimental study, also known as a trial, investigates the role of some agent in the prevention or treatment of a disease. </a:t>
            </a:r>
            <a:endParaRPr lang="en-US" dirty="0" smtClean="0"/>
          </a:p>
          <a:p>
            <a:r>
              <a:rPr lang="en-US" dirty="0" smtClean="0"/>
              <a:t>In </a:t>
            </a:r>
            <a:r>
              <a:rPr lang="en-US" dirty="0"/>
              <a:t>this type of study, the investigator assigns individuals to two or more groups that either receive or do not receive the preventive or therapeutic agent. </a:t>
            </a:r>
            <a:endParaRPr lang="en-US" dirty="0" smtClean="0"/>
          </a:p>
          <a:p>
            <a:r>
              <a:rPr lang="en-US" dirty="0" smtClean="0"/>
              <a:t>The </a:t>
            </a:r>
            <a:r>
              <a:rPr lang="en-US" dirty="0"/>
              <a:t>group that is allocated the agent under study is generally called the treatment group, and the group that is not allocated the agent under study is called the comparison group. </a:t>
            </a:r>
            <a:endParaRPr lang="en-US" dirty="0" smtClean="0"/>
          </a:p>
          <a:p>
            <a:r>
              <a:rPr lang="en-US" dirty="0" smtClean="0"/>
              <a:t>Depending </a:t>
            </a:r>
            <a:r>
              <a:rPr lang="en-US" dirty="0"/>
              <a:t>on the purpose of the trial, the comparison group may receive no treatment at all, an inactive treatment such as a placebo, or another active treatment. .</a:t>
            </a:r>
          </a:p>
        </p:txBody>
      </p:sp>
    </p:spTree>
    <p:extLst>
      <p:ext uri="{BB962C8B-B14F-4D97-AF65-F5344CB8AC3E}">
        <p14:creationId xmlns:p14="http://schemas.microsoft.com/office/powerpoint/2010/main" val="1126936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Can either be true or quasi</a:t>
            </a:r>
            <a:endParaRPr lang="en-US" dirty="0"/>
          </a:p>
        </p:txBody>
      </p:sp>
    </p:spTree>
    <p:extLst>
      <p:ext uri="{BB962C8B-B14F-4D97-AF65-F5344CB8AC3E}">
        <p14:creationId xmlns:p14="http://schemas.microsoft.com/office/powerpoint/2010/main" val="1241355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OR RANDOMIZED CONTROLLED TRIAL</a:t>
            </a:r>
            <a:endParaRPr lang="en-US" dirty="0"/>
          </a:p>
        </p:txBody>
      </p:sp>
      <p:sp>
        <p:nvSpPr>
          <p:cNvPr id="3" name="Content Placeholder 2"/>
          <p:cNvSpPr>
            <a:spLocks noGrp="1"/>
          </p:cNvSpPr>
          <p:nvPr>
            <p:ph idx="1"/>
          </p:nvPr>
        </p:nvSpPr>
        <p:spPr/>
        <p:txBody>
          <a:bodyPr/>
          <a:lstStyle/>
          <a:p>
            <a:pPr marL="0" indent="0">
              <a:buNone/>
            </a:pPr>
            <a:r>
              <a:rPr lang="en-US" dirty="0" smtClean="0"/>
              <a:t>Characteristics</a:t>
            </a:r>
          </a:p>
          <a:p>
            <a:r>
              <a:rPr lang="en-US" dirty="0" smtClean="0"/>
              <a:t>Treatment arm</a:t>
            </a:r>
          </a:p>
          <a:p>
            <a:r>
              <a:rPr lang="en-US" dirty="0" smtClean="0"/>
              <a:t>Control arm</a:t>
            </a:r>
          </a:p>
          <a:p>
            <a:r>
              <a:rPr lang="en-US" dirty="0" smtClean="0"/>
              <a:t>randomization</a:t>
            </a:r>
          </a:p>
          <a:p>
            <a:endParaRPr lang="en-US" dirty="0"/>
          </a:p>
        </p:txBody>
      </p:sp>
    </p:spTree>
    <p:extLst>
      <p:ext uri="{BB962C8B-B14F-4D97-AF65-F5344CB8AC3E}">
        <p14:creationId xmlns:p14="http://schemas.microsoft.com/office/powerpoint/2010/main" val="2481425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QUASI</a:t>
            </a:r>
            <a:endParaRPr lang="en-US" dirty="0"/>
          </a:p>
        </p:txBody>
      </p:sp>
      <p:sp>
        <p:nvSpPr>
          <p:cNvPr id="3" name="Content Placeholder 2"/>
          <p:cNvSpPr>
            <a:spLocks noGrp="1"/>
          </p:cNvSpPr>
          <p:nvPr>
            <p:ph idx="1"/>
          </p:nvPr>
        </p:nvSpPr>
        <p:spPr/>
        <p:txBody>
          <a:bodyPr/>
          <a:lstStyle/>
          <a:p>
            <a:r>
              <a:rPr lang="en-US" dirty="0" smtClean="0"/>
              <a:t>Missing either randomization or control arm</a:t>
            </a:r>
            <a:endParaRPr lang="en-US" dirty="0"/>
          </a:p>
        </p:txBody>
      </p:sp>
    </p:spTree>
    <p:extLst>
      <p:ext uri="{BB962C8B-B14F-4D97-AF65-F5344CB8AC3E}">
        <p14:creationId xmlns:p14="http://schemas.microsoft.com/office/powerpoint/2010/main" val="18805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p:txBody>
          <a:bodyPr/>
          <a:lstStyle/>
          <a:p>
            <a:r>
              <a:rPr lang="en-US" altLang="en-US" b="1" dirty="0"/>
              <a:t>Sample</a:t>
            </a:r>
            <a:r>
              <a:rPr lang="en-US" altLang="en-US" dirty="0"/>
              <a:t>: small group chosen for study </a:t>
            </a:r>
          </a:p>
          <a:p>
            <a:r>
              <a:rPr lang="en-US" altLang="en-US" b="1" dirty="0"/>
              <a:t>Population</a:t>
            </a:r>
            <a:r>
              <a:rPr lang="en-US" altLang="en-US" dirty="0"/>
              <a:t>: whole group which the sample represents</a:t>
            </a:r>
          </a:p>
          <a:p>
            <a:r>
              <a:rPr lang="en-US" altLang="en-US" b="1" dirty="0"/>
              <a:t>Sample size</a:t>
            </a:r>
            <a:r>
              <a:rPr lang="en-US" altLang="en-US" dirty="0"/>
              <a:t>: the number of individuals or observations in the sample</a:t>
            </a:r>
          </a:p>
          <a:p>
            <a:r>
              <a:rPr lang="en-US" altLang="en-US" dirty="0"/>
              <a:t>We study the sample but it is the population’s characteristics that we want to know</a:t>
            </a:r>
          </a:p>
          <a:p>
            <a:r>
              <a:rPr lang="en-US" altLang="en-US" b="1" dirty="0"/>
              <a:t>Sampling</a:t>
            </a:r>
            <a:r>
              <a:rPr lang="en-US" altLang="en-US" dirty="0"/>
              <a:t>: choosing of a sample from a </a:t>
            </a:r>
            <a:r>
              <a:rPr lang="en-US" altLang="en-US" dirty="0" smtClean="0"/>
              <a:t>population</a:t>
            </a:r>
          </a:p>
          <a:p>
            <a:r>
              <a:rPr lang="en-US" altLang="en-US" dirty="0"/>
              <a:t>B</a:t>
            </a:r>
            <a:r>
              <a:rPr lang="en-US" altLang="en-US" dirty="0" smtClean="0"/>
              <a:t>ias: a systematic difference between the results obtained from a study and the true state of affairs</a:t>
            </a:r>
          </a:p>
          <a:p>
            <a:endParaRPr lang="en-US" altLang="en-US" dirty="0" smtClean="0"/>
          </a:p>
          <a:p>
            <a:endParaRPr lang="en-US" dirty="0"/>
          </a:p>
        </p:txBody>
      </p:sp>
    </p:spTree>
    <p:extLst>
      <p:ext uri="{BB962C8B-B14F-4D97-AF65-F5344CB8AC3E}">
        <p14:creationId xmlns:p14="http://schemas.microsoft.com/office/powerpoint/2010/main" val="325233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POPULATIONS</a:t>
            </a:r>
            <a:endParaRPr lang="en-US" dirty="0"/>
          </a:p>
        </p:txBody>
      </p:sp>
      <p:sp>
        <p:nvSpPr>
          <p:cNvPr id="3" name="Content Placeholder 2"/>
          <p:cNvSpPr>
            <a:spLocks noGrp="1"/>
          </p:cNvSpPr>
          <p:nvPr>
            <p:ph idx="1"/>
          </p:nvPr>
        </p:nvSpPr>
        <p:spPr/>
        <p:txBody>
          <a:bodyPr>
            <a:normAutofit lnSpcReduction="10000"/>
          </a:bodyPr>
          <a:lstStyle/>
          <a:p>
            <a:r>
              <a:rPr lang="en-US" altLang="en-US" dirty="0"/>
              <a:t>Three main types of population</a:t>
            </a:r>
          </a:p>
          <a:p>
            <a:r>
              <a:rPr lang="en-US" altLang="en-US" b="1" dirty="0"/>
              <a:t>Finite</a:t>
            </a:r>
            <a:r>
              <a:rPr lang="en-US" altLang="en-US" dirty="0"/>
              <a:t>:</a:t>
            </a:r>
          </a:p>
          <a:p>
            <a:pPr lvl="1"/>
            <a:r>
              <a:rPr lang="en-US" altLang="en-US" dirty="0"/>
              <a:t>Population with finite number of members – number of community members, TB patients in a hospital</a:t>
            </a:r>
          </a:p>
          <a:p>
            <a:r>
              <a:rPr lang="en-US" altLang="en-US" b="1" dirty="0"/>
              <a:t>Infinite</a:t>
            </a:r>
            <a:r>
              <a:rPr lang="en-US" altLang="en-US" dirty="0"/>
              <a:t>: </a:t>
            </a:r>
          </a:p>
          <a:p>
            <a:pPr lvl="1"/>
            <a:r>
              <a:rPr lang="en-US" altLang="en-US" dirty="0"/>
              <a:t>population with infinite number of members e.g. all possible heights within a given range 150 cm – 160 cm – has infinite number of values</a:t>
            </a:r>
          </a:p>
          <a:p>
            <a:r>
              <a:rPr lang="en-US" altLang="en-US" b="1" dirty="0"/>
              <a:t>Hypothetical</a:t>
            </a:r>
            <a:r>
              <a:rPr lang="en-US" altLang="en-US" dirty="0"/>
              <a:t>: population that is assumed for theoretical purposes</a:t>
            </a:r>
          </a:p>
          <a:p>
            <a:pPr lvl="1"/>
            <a:r>
              <a:rPr lang="en-US" altLang="en-US" dirty="0"/>
              <a:t>Guinea pigs given </a:t>
            </a:r>
            <a:r>
              <a:rPr lang="en-US" altLang="en-US" dirty="0" err="1"/>
              <a:t>Vit</a:t>
            </a:r>
            <a:r>
              <a:rPr lang="en-US" altLang="en-US" dirty="0"/>
              <a:t> A deficient diet – outcome </a:t>
            </a:r>
            <a:r>
              <a:rPr lang="en-US" altLang="en-US" dirty="0" err="1"/>
              <a:t>Vit</a:t>
            </a:r>
            <a:r>
              <a:rPr lang="en-US" altLang="en-US" dirty="0"/>
              <a:t> A deficiency symptoms</a:t>
            </a:r>
          </a:p>
          <a:p>
            <a:pPr lvl="1"/>
            <a:r>
              <a:rPr lang="en-US" altLang="en-US" dirty="0"/>
              <a:t>Result observed generalized to all such groups of guinea pigs</a:t>
            </a:r>
          </a:p>
          <a:p>
            <a:pPr lvl="1"/>
            <a:r>
              <a:rPr lang="en-US" altLang="en-US" dirty="0"/>
              <a:t>Such group is a population but an imaginary population</a:t>
            </a:r>
          </a:p>
          <a:p>
            <a:endParaRPr lang="en-US" dirty="0"/>
          </a:p>
        </p:txBody>
      </p:sp>
    </p:spTree>
    <p:extLst>
      <p:ext uri="{BB962C8B-B14F-4D97-AF65-F5344CB8AC3E}">
        <p14:creationId xmlns:p14="http://schemas.microsoft.com/office/powerpoint/2010/main" val="1769778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METHODS</a:t>
            </a:r>
            <a:endParaRPr lang="en-US" dirty="0"/>
          </a:p>
        </p:txBody>
      </p:sp>
      <p:sp>
        <p:nvSpPr>
          <p:cNvPr id="3" name="Content Placeholder 2"/>
          <p:cNvSpPr>
            <a:spLocks noGrp="1"/>
          </p:cNvSpPr>
          <p:nvPr>
            <p:ph idx="1"/>
          </p:nvPr>
        </p:nvSpPr>
        <p:spPr/>
        <p:txBody>
          <a:bodyPr/>
          <a:lstStyle/>
          <a:p>
            <a:r>
              <a:rPr lang="en-US" dirty="0" smtClean="0"/>
              <a:t>Probability and Non probability</a:t>
            </a:r>
            <a:endParaRPr lang="en-US" dirty="0"/>
          </a:p>
        </p:txBody>
      </p:sp>
    </p:spTree>
    <p:extLst>
      <p:ext uri="{BB962C8B-B14F-4D97-AF65-F5344CB8AC3E}">
        <p14:creationId xmlns:p14="http://schemas.microsoft.com/office/powerpoint/2010/main" val="1633324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PROBABILITY SAMPLING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Simple Random sampling</a:t>
            </a:r>
          </a:p>
          <a:p>
            <a:pPr marL="0" indent="0">
              <a:buNone/>
            </a:pPr>
            <a:r>
              <a:rPr lang="en-US" dirty="0" smtClean="0"/>
              <a:t>Involves giving a number to every to every subject or member of the accessible population ,placing the numbers in a container  then picking  any number at random.</a:t>
            </a:r>
          </a:p>
          <a:p>
            <a:pPr marL="0" indent="0">
              <a:buNone/>
            </a:pPr>
            <a:r>
              <a:rPr lang="en-US" dirty="0" smtClean="0"/>
              <a:t>Systematic random sampling</a:t>
            </a:r>
          </a:p>
          <a:p>
            <a:pPr marL="0" indent="0">
              <a:buNone/>
            </a:pPr>
            <a:r>
              <a:rPr lang="en-US" dirty="0" smtClean="0"/>
              <a:t>Every </a:t>
            </a:r>
            <a:r>
              <a:rPr lang="en-US" dirty="0" err="1"/>
              <a:t>K</a:t>
            </a:r>
            <a:r>
              <a:rPr lang="en-US" dirty="0" err="1" smtClean="0"/>
              <a:t>th</a:t>
            </a:r>
            <a:r>
              <a:rPr lang="en-US" dirty="0" smtClean="0"/>
              <a:t> case  in the  population frame is selected for inclusion in the sample.</a:t>
            </a:r>
          </a:p>
          <a:p>
            <a:pPr marL="0" indent="0">
              <a:buNone/>
            </a:pPr>
            <a:r>
              <a:rPr lang="en-US" dirty="0" smtClean="0"/>
              <a:t>Stratified random sampling</a:t>
            </a:r>
          </a:p>
          <a:p>
            <a:pPr marL="0" indent="0">
              <a:buNone/>
            </a:pPr>
            <a:r>
              <a:rPr lang="en-US" dirty="0" smtClean="0"/>
              <a:t>Population is divided into two or more groups  using a given criterion and then a given number of cases are randomly selected from each subgroup.</a:t>
            </a:r>
            <a:endParaRPr lang="en-US" dirty="0"/>
          </a:p>
        </p:txBody>
      </p:sp>
    </p:spTree>
    <p:extLst>
      <p:ext uri="{BB962C8B-B14F-4D97-AF65-F5344CB8AC3E}">
        <p14:creationId xmlns:p14="http://schemas.microsoft.com/office/powerpoint/2010/main" val="3294496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Cluster sampling</a:t>
            </a:r>
          </a:p>
          <a:p>
            <a:pPr marL="0" indent="0">
              <a:buNone/>
            </a:pPr>
            <a:r>
              <a:rPr lang="en-US" dirty="0" smtClean="0"/>
              <a:t>Groups or clusters that are randomly selected and not </a:t>
            </a:r>
            <a:r>
              <a:rPr lang="en-US" dirty="0" err="1" smtClean="0"/>
              <a:t>individuals.It</a:t>
            </a:r>
            <a:r>
              <a:rPr lang="en-US" dirty="0" smtClean="0"/>
              <a:t> is assumed that clusters are similar in characteristics.</a:t>
            </a:r>
            <a:endParaRPr lang="en-US" dirty="0"/>
          </a:p>
        </p:txBody>
      </p:sp>
    </p:spTree>
    <p:extLst>
      <p:ext uri="{BB962C8B-B14F-4D97-AF65-F5344CB8AC3E}">
        <p14:creationId xmlns:p14="http://schemas.microsoft.com/office/powerpoint/2010/main" val="2982119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Stage sampling</a:t>
            </a:r>
            <a:endParaRPr lang="en-US" dirty="0"/>
          </a:p>
        </p:txBody>
      </p:sp>
      <p:sp>
        <p:nvSpPr>
          <p:cNvPr id="3" name="Content Placeholder 2"/>
          <p:cNvSpPr>
            <a:spLocks noGrp="1"/>
          </p:cNvSpPr>
          <p:nvPr>
            <p:ph idx="1"/>
          </p:nvPr>
        </p:nvSpPr>
        <p:spPr/>
        <p:txBody>
          <a:bodyPr/>
          <a:lstStyle/>
          <a:p>
            <a:r>
              <a:rPr lang="en-US" dirty="0"/>
              <a:t>In large geographical areas where sampling frames are not available or not feasible to draw, or populations are dispersed…</a:t>
            </a:r>
          </a:p>
          <a:p>
            <a:r>
              <a:rPr lang="en-US" dirty="0"/>
              <a:t>Population first divided into clusters </a:t>
            </a:r>
            <a:r>
              <a:rPr lang="en-US" dirty="0" err="1"/>
              <a:t>eg</a:t>
            </a:r>
            <a:r>
              <a:rPr lang="en-US" dirty="0"/>
              <a:t> districts </a:t>
            </a:r>
            <a:r>
              <a:rPr lang="en-US" dirty="0" err="1"/>
              <a:t>etc</a:t>
            </a:r>
            <a:r>
              <a:rPr lang="en-US" dirty="0"/>
              <a:t> and a list of these first stage clusters drawn</a:t>
            </a:r>
          </a:p>
          <a:p>
            <a:r>
              <a:rPr lang="en-US" dirty="0"/>
              <a:t>Randomly select a sample from the list</a:t>
            </a:r>
          </a:p>
          <a:p>
            <a:r>
              <a:rPr lang="en-US" dirty="0"/>
              <a:t>In each of the randomly selected first stage units, a sampling frame of the units therein (second stage units) is drawn and a random sample selected from these</a:t>
            </a:r>
          </a:p>
          <a:p>
            <a:endParaRPr lang="en-US" dirty="0"/>
          </a:p>
        </p:txBody>
      </p:sp>
    </p:spTree>
    <p:extLst>
      <p:ext uri="{BB962C8B-B14F-4D97-AF65-F5344CB8AC3E}">
        <p14:creationId xmlns:p14="http://schemas.microsoft.com/office/powerpoint/2010/main" val="2021404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PROBABILITY SAMPLING</a:t>
            </a:r>
            <a:endParaRPr lang="en-US" dirty="0"/>
          </a:p>
        </p:txBody>
      </p:sp>
      <p:sp>
        <p:nvSpPr>
          <p:cNvPr id="3" name="Content Placeholder 2"/>
          <p:cNvSpPr>
            <a:spLocks noGrp="1"/>
          </p:cNvSpPr>
          <p:nvPr>
            <p:ph idx="1"/>
          </p:nvPr>
        </p:nvSpPr>
        <p:spPr/>
        <p:txBody>
          <a:bodyPr/>
          <a:lstStyle/>
          <a:p>
            <a:r>
              <a:rPr lang="en-US" dirty="0" smtClean="0"/>
              <a:t>Researcher not interested in selecting a sample that is representative  of the population</a:t>
            </a:r>
          </a:p>
          <a:p>
            <a:pPr marL="0" indent="0">
              <a:buNone/>
            </a:pPr>
            <a:r>
              <a:rPr lang="en-US" dirty="0" smtClean="0"/>
              <a:t>Purposive sampling</a:t>
            </a:r>
          </a:p>
          <a:p>
            <a:r>
              <a:rPr lang="en-US" dirty="0" smtClean="0"/>
              <a:t>Cases that have the required information with respect to the objective of the study.</a:t>
            </a:r>
          </a:p>
          <a:p>
            <a:r>
              <a:rPr lang="en-US" dirty="0" smtClean="0"/>
              <a:t>Cases are therefore hand picked because they posses the required characteristics. Example certain age </a:t>
            </a:r>
            <a:r>
              <a:rPr lang="en-US" dirty="0" err="1" smtClean="0"/>
              <a:t>set,religious</a:t>
            </a:r>
            <a:r>
              <a:rPr lang="en-US" dirty="0" smtClean="0"/>
              <a:t> </a:t>
            </a:r>
            <a:r>
              <a:rPr lang="en-US" dirty="0" err="1" smtClean="0"/>
              <a:t>sect,education</a:t>
            </a:r>
            <a:r>
              <a:rPr lang="en-US" dirty="0" smtClean="0"/>
              <a:t> level.</a:t>
            </a:r>
          </a:p>
        </p:txBody>
      </p:sp>
    </p:spTree>
    <p:extLst>
      <p:ext uri="{BB962C8B-B14F-4D97-AF65-F5344CB8AC3E}">
        <p14:creationId xmlns:p14="http://schemas.microsoft.com/office/powerpoint/2010/main" val="2709044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474</TotalTime>
  <Words>1187</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SAMPLING</vt:lpstr>
      <vt:lpstr>DEFINITION</vt:lpstr>
      <vt:lpstr>Definition of terms</vt:lpstr>
      <vt:lpstr>POPULATIONS</vt:lpstr>
      <vt:lpstr>SAMPLING METHODS</vt:lpstr>
      <vt:lpstr>   PROBABILITY SAMPLING</vt:lpstr>
      <vt:lpstr>PowerPoint Presentation</vt:lpstr>
      <vt:lpstr>Multi Stage sampling</vt:lpstr>
      <vt:lpstr>NON PROBABILITY SAMPLING</vt:lpstr>
      <vt:lpstr>PowerPoint Presentation</vt:lpstr>
      <vt:lpstr>PowerPoint Presentation</vt:lpstr>
      <vt:lpstr>QUALITATIVE RESEARCH</vt:lpstr>
      <vt:lpstr>QUANTITATIVE</vt:lpstr>
      <vt:lpstr>Difference between quantitative and qualitative research</vt:lpstr>
      <vt:lpstr>Difference between quantitative and qualitative research</vt:lpstr>
      <vt:lpstr>STUDY DESIGNS</vt:lpstr>
      <vt:lpstr>OBSERVATIONAL STUDIES</vt:lpstr>
      <vt:lpstr>PowerPoint Presentation</vt:lpstr>
      <vt:lpstr>Cross sectional study</vt:lpstr>
      <vt:lpstr>PowerPoint Presentation</vt:lpstr>
      <vt:lpstr>Case control</vt:lpstr>
      <vt:lpstr>cohort</vt:lpstr>
      <vt:lpstr>PowerPoint Presentation</vt:lpstr>
      <vt:lpstr>EXPERIMENTAL</vt:lpstr>
      <vt:lpstr>PowerPoint Presentation</vt:lpstr>
      <vt:lpstr>TRUE OR RANDOMIZED CONTROLLED TRIAL</vt:lpstr>
      <vt:lpstr>QUASI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User</dc:creator>
  <cp:lastModifiedBy>User</cp:lastModifiedBy>
  <cp:revision>24</cp:revision>
  <dcterms:created xsi:type="dcterms:W3CDTF">2018-02-12T16:19:54Z</dcterms:created>
  <dcterms:modified xsi:type="dcterms:W3CDTF">2018-02-14T20:33:09Z</dcterms:modified>
</cp:coreProperties>
</file>