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4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63" Type="http://schemas.openxmlformats.org/officeDocument/2006/relationships/slide" Target="slides/slide62.xml" /><Relationship Id="rId84" Type="http://schemas.openxmlformats.org/officeDocument/2006/relationships/slide" Target="slides/slide83.xml" /><Relationship Id="rId138" Type="http://schemas.openxmlformats.org/officeDocument/2006/relationships/slide" Target="slides/slide137.xml" /><Relationship Id="rId159" Type="http://schemas.openxmlformats.org/officeDocument/2006/relationships/slide" Target="slides/slide158.xml" /><Relationship Id="rId170" Type="http://schemas.openxmlformats.org/officeDocument/2006/relationships/slide" Target="slides/slide169.xml" /><Relationship Id="rId191" Type="http://schemas.openxmlformats.org/officeDocument/2006/relationships/slide" Target="slides/slide190.xml" /><Relationship Id="rId205" Type="http://schemas.openxmlformats.org/officeDocument/2006/relationships/slide" Target="slides/slide204.xml" /><Relationship Id="rId226" Type="http://schemas.openxmlformats.org/officeDocument/2006/relationships/slide" Target="slides/slide225.xml" /><Relationship Id="rId247" Type="http://schemas.openxmlformats.org/officeDocument/2006/relationships/slide" Target="slides/slide246.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53" Type="http://schemas.openxmlformats.org/officeDocument/2006/relationships/slide" Target="slides/slide52.xml" /><Relationship Id="rId74" Type="http://schemas.openxmlformats.org/officeDocument/2006/relationships/slide" Target="slides/slide73.xml" /><Relationship Id="rId128" Type="http://schemas.openxmlformats.org/officeDocument/2006/relationships/slide" Target="slides/slide127.xml" /><Relationship Id="rId149" Type="http://schemas.openxmlformats.org/officeDocument/2006/relationships/slide" Target="slides/slide148.xml" /><Relationship Id="rId5" Type="http://schemas.openxmlformats.org/officeDocument/2006/relationships/slide" Target="slides/slide4.xml" /><Relationship Id="rId95" Type="http://schemas.openxmlformats.org/officeDocument/2006/relationships/slide" Target="slides/slide94.xml" /><Relationship Id="rId160" Type="http://schemas.openxmlformats.org/officeDocument/2006/relationships/slide" Target="slides/slide159.xml" /><Relationship Id="rId181" Type="http://schemas.openxmlformats.org/officeDocument/2006/relationships/slide" Target="slides/slide180.xml" /><Relationship Id="rId216" Type="http://schemas.openxmlformats.org/officeDocument/2006/relationships/slide" Target="slides/slide215.xml" /><Relationship Id="rId237" Type="http://schemas.openxmlformats.org/officeDocument/2006/relationships/slide" Target="slides/slide236.xml" /><Relationship Id="rId22" Type="http://schemas.openxmlformats.org/officeDocument/2006/relationships/slide" Target="slides/slide21.xml" /><Relationship Id="rId43" Type="http://schemas.openxmlformats.org/officeDocument/2006/relationships/slide" Target="slides/slide42.xml" /><Relationship Id="rId64" Type="http://schemas.openxmlformats.org/officeDocument/2006/relationships/slide" Target="slides/slide63.xml" /><Relationship Id="rId118" Type="http://schemas.openxmlformats.org/officeDocument/2006/relationships/slide" Target="slides/slide117.xml" /><Relationship Id="rId139" Type="http://schemas.openxmlformats.org/officeDocument/2006/relationships/slide" Target="slides/slide138.xml" /><Relationship Id="rId85" Type="http://schemas.openxmlformats.org/officeDocument/2006/relationships/slide" Target="slides/slide84.xml" /><Relationship Id="rId150" Type="http://schemas.openxmlformats.org/officeDocument/2006/relationships/slide" Target="slides/slide149.xml" /><Relationship Id="rId171" Type="http://schemas.openxmlformats.org/officeDocument/2006/relationships/slide" Target="slides/slide170.xml" /><Relationship Id="rId192" Type="http://schemas.openxmlformats.org/officeDocument/2006/relationships/slide" Target="slides/slide191.xml" /><Relationship Id="rId206" Type="http://schemas.openxmlformats.org/officeDocument/2006/relationships/slide" Target="slides/slide205.xml" /><Relationship Id="rId227" Type="http://schemas.openxmlformats.org/officeDocument/2006/relationships/slide" Target="slides/slide226.xml" /><Relationship Id="rId248" Type="http://schemas.openxmlformats.org/officeDocument/2006/relationships/slide" Target="slides/slide247.xml" /><Relationship Id="rId12" Type="http://schemas.openxmlformats.org/officeDocument/2006/relationships/slide" Target="slides/slide11.xml" /><Relationship Id="rId33" Type="http://schemas.openxmlformats.org/officeDocument/2006/relationships/slide" Target="slides/slide32.xml" /><Relationship Id="rId108" Type="http://schemas.openxmlformats.org/officeDocument/2006/relationships/slide" Target="slides/slide107.xml" /><Relationship Id="rId129" Type="http://schemas.openxmlformats.org/officeDocument/2006/relationships/slide" Target="slides/slide128.xml" /><Relationship Id="rId54" Type="http://schemas.openxmlformats.org/officeDocument/2006/relationships/slide" Target="slides/slide53.xml" /><Relationship Id="rId70" Type="http://schemas.openxmlformats.org/officeDocument/2006/relationships/slide" Target="slides/slide69.xml" /><Relationship Id="rId75" Type="http://schemas.openxmlformats.org/officeDocument/2006/relationships/slide" Target="slides/slide74.xml" /><Relationship Id="rId91" Type="http://schemas.openxmlformats.org/officeDocument/2006/relationships/slide" Target="slides/slide90.xml" /><Relationship Id="rId96" Type="http://schemas.openxmlformats.org/officeDocument/2006/relationships/slide" Target="slides/slide95.xml" /><Relationship Id="rId140" Type="http://schemas.openxmlformats.org/officeDocument/2006/relationships/slide" Target="slides/slide139.xml" /><Relationship Id="rId145" Type="http://schemas.openxmlformats.org/officeDocument/2006/relationships/slide" Target="slides/slide144.xml" /><Relationship Id="rId161" Type="http://schemas.openxmlformats.org/officeDocument/2006/relationships/slide" Target="slides/slide160.xml" /><Relationship Id="rId166" Type="http://schemas.openxmlformats.org/officeDocument/2006/relationships/slide" Target="slides/slide165.xml" /><Relationship Id="rId182" Type="http://schemas.openxmlformats.org/officeDocument/2006/relationships/slide" Target="slides/slide181.xml" /><Relationship Id="rId187" Type="http://schemas.openxmlformats.org/officeDocument/2006/relationships/slide" Target="slides/slide186.xml" /><Relationship Id="rId217" Type="http://schemas.openxmlformats.org/officeDocument/2006/relationships/slide" Target="slides/slide216.xml" /><Relationship Id="rId1" Type="http://schemas.openxmlformats.org/officeDocument/2006/relationships/slideMaster" Target="slideMasters/slideMaster1.xml" /><Relationship Id="rId6" Type="http://schemas.openxmlformats.org/officeDocument/2006/relationships/slide" Target="slides/slide5.xml" /><Relationship Id="rId212" Type="http://schemas.openxmlformats.org/officeDocument/2006/relationships/slide" Target="slides/slide211.xml" /><Relationship Id="rId233" Type="http://schemas.openxmlformats.org/officeDocument/2006/relationships/slide" Target="slides/slide232.xml" /><Relationship Id="rId238" Type="http://schemas.openxmlformats.org/officeDocument/2006/relationships/slide" Target="slides/slide237.xml" /><Relationship Id="rId254" Type="http://schemas.openxmlformats.org/officeDocument/2006/relationships/viewProps" Target="viewProps.xml" /><Relationship Id="rId23" Type="http://schemas.openxmlformats.org/officeDocument/2006/relationships/slide" Target="slides/slide22.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119" Type="http://schemas.openxmlformats.org/officeDocument/2006/relationships/slide" Target="slides/slide118.xml" /><Relationship Id="rId44" Type="http://schemas.openxmlformats.org/officeDocument/2006/relationships/slide" Target="slides/slide43.xml" /><Relationship Id="rId60" Type="http://schemas.openxmlformats.org/officeDocument/2006/relationships/slide" Target="slides/slide59.xml" /><Relationship Id="rId65" Type="http://schemas.openxmlformats.org/officeDocument/2006/relationships/slide" Target="slides/slide64.xml" /><Relationship Id="rId81" Type="http://schemas.openxmlformats.org/officeDocument/2006/relationships/slide" Target="slides/slide80.xml" /><Relationship Id="rId86" Type="http://schemas.openxmlformats.org/officeDocument/2006/relationships/slide" Target="slides/slide85.xml" /><Relationship Id="rId130" Type="http://schemas.openxmlformats.org/officeDocument/2006/relationships/slide" Target="slides/slide129.xml" /><Relationship Id="rId135" Type="http://schemas.openxmlformats.org/officeDocument/2006/relationships/slide" Target="slides/slide134.xml" /><Relationship Id="rId151" Type="http://schemas.openxmlformats.org/officeDocument/2006/relationships/slide" Target="slides/slide150.xml" /><Relationship Id="rId156" Type="http://schemas.openxmlformats.org/officeDocument/2006/relationships/slide" Target="slides/slide155.xml" /><Relationship Id="rId177" Type="http://schemas.openxmlformats.org/officeDocument/2006/relationships/slide" Target="slides/slide176.xml" /><Relationship Id="rId198" Type="http://schemas.openxmlformats.org/officeDocument/2006/relationships/slide" Target="slides/slide197.xml" /><Relationship Id="rId172" Type="http://schemas.openxmlformats.org/officeDocument/2006/relationships/slide" Target="slides/slide171.xml" /><Relationship Id="rId193" Type="http://schemas.openxmlformats.org/officeDocument/2006/relationships/slide" Target="slides/slide192.xml" /><Relationship Id="rId202" Type="http://schemas.openxmlformats.org/officeDocument/2006/relationships/slide" Target="slides/slide201.xml" /><Relationship Id="rId207" Type="http://schemas.openxmlformats.org/officeDocument/2006/relationships/slide" Target="slides/slide206.xml" /><Relationship Id="rId223" Type="http://schemas.openxmlformats.org/officeDocument/2006/relationships/slide" Target="slides/slide222.xml" /><Relationship Id="rId228" Type="http://schemas.openxmlformats.org/officeDocument/2006/relationships/slide" Target="slides/slide227.xml" /><Relationship Id="rId244" Type="http://schemas.openxmlformats.org/officeDocument/2006/relationships/slide" Target="slides/slide243.xml" /><Relationship Id="rId249" Type="http://schemas.openxmlformats.org/officeDocument/2006/relationships/slide" Target="slides/slide24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167" Type="http://schemas.openxmlformats.org/officeDocument/2006/relationships/slide" Target="slides/slide166.xml" /><Relationship Id="rId188" Type="http://schemas.openxmlformats.org/officeDocument/2006/relationships/slide" Target="slides/slide187.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162" Type="http://schemas.openxmlformats.org/officeDocument/2006/relationships/slide" Target="slides/slide161.xml" /><Relationship Id="rId183" Type="http://schemas.openxmlformats.org/officeDocument/2006/relationships/slide" Target="slides/slide182.xml" /><Relationship Id="rId213" Type="http://schemas.openxmlformats.org/officeDocument/2006/relationships/slide" Target="slides/slide212.xml" /><Relationship Id="rId218" Type="http://schemas.openxmlformats.org/officeDocument/2006/relationships/slide" Target="slides/slide217.xml" /><Relationship Id="rId234" Type="http://schemas.openxmlformats.org/officeDocument/2006/relationships/slide" Target="slides/slide233.xml" /><Relationship Id="rId239" Type="http://schemas.openxmlformats.org/officeDocument/2006/relationships/slide" Target="slides/slide238.xml" /><Relationship Id="rId2" Type="http://schemas.openxmlformats.org/officeDocument/2006/relationships/slide" Target="slides/slide1.xml" /><Relationship Id="rId29" Type="http://schemas.openxmlformats.org/officeDocument/2006/relationships/slide" Target="slides/slide28.xml" /><Relationship Id="rId250" Type="http://schemas.openxmlformats.org/officeDocument/2006/relationships/slide" Target="slides/slide249.xml" /><Relationship Id="rId255" Type="http://schemas.openxmlformats.org/officeDocument/2006/relationships/theme" Target="theme/theme1.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slide" Target="slides/slide177.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73" Type="http://schemas.openxmlformats.org/officeDocument/2006/relationships/slide" Target="slides/slide172.xml" /><Relationship Id="rId194" Type="http://schemas.openxmlformats.org/officeDocument/2006/relationships/slide" Target="slides/slide193.xml" /><Relationship Id="rId199" Type="http://schemas.openxmlformats.org/officeDocument/2006/relationships/slide" Target="slides/slide198.xml" /><Relationship Id="rId203" Type="http://schemas.openxmlformats.org/officeDocument/2006/relationships/slide" Target="slides/slide202.xml" /><Relationship Id="rId208" Type="http://schemas.openxmlformats.org/officeDocument/2006/relationships/slide" Target="slides/slide207.xml" /><Relationship Id="rId229" Type="http://schemas.openxmlformats.org/officeDocument/2006/relationships/slide" Target="slides/slide228.xml" /><Relationship Id="rId19" Type="http://schemas.openxmlformats.org/officeDocument/2006/relationships/slide" Target="slides/slide18.xml" /><Relationship Id="rId224" Type="http://schemas.openxmlformats.org/officeDocument/2006/relationships/slide" Target="slides/slide223.xml" /><Relationship Id="rId240" Type="http://schemas.openxmlformats.org/officeDocument/2006/relationships/slide" Target="slides/slide239.xml" /><Relationship Id="rId245" Type="http://schemas.openxmlformats.org/officeDocument/2006/relationships/slide" Target="slides/slide244.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184" Type="http://schemas.openxmlformats.org/officeDocument/2006/relationships/slide" Target="slides/slide183.xml" /><Relationship Id="rId189" Type="http://schemas.openxmlformats.org/officeDocument/2006/relationships/slide" Target="slides/slide188.xml" /><Relationship Id="rId219" Type="http://schemas.openxmlformats.org/officeDocument/2006/relationships/slide" Target="slides/slide218.xml" /><Relationship Id="rId3" Type="http://schemas.openxmlformats.org/officeDocument/2006/relationships/slide" Target="slides/slide2.xml" /><Relationship Id="rId214" Type="http://schemas.openxmlformats.org/officeDocument/2006/relationships/slide" Target="slides/slide213.xml" /><Relationship Id="rId230" Type="http://schemas.openxmlformats.org/officeDocument/2006/relationships/slide" Target="slides/slide229.xml" /><Relationship Id="rId235" Type="http://schemas.openxmlformats.org/officeDocument/2006/relationships/slide" Target="slides/slide234.xml" /><Relationship Id="rId251" Type="http://schemas.openxmlformats.org/officeDocument/2006/relationships/slide" Target="slides/slide250.xml" /><Relationship Id="rId256" Type="http://schemas.openxmlformats.org/officeDocument/2006/relationships/tableStyles" Target="tableStyles.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slide" Target="slides/slide173.xml" /><Relationship Id="rId179" Type="http://schemas.openxmlformats.org/officeDocument/2006/relationships/slide" Target="slides/slide178.xml" /><Relationship Id="rId195" Type="http://schemas.openxmlformats.org/officeDocument/2006/relationships/slide" Target="slides/slide194.xml" /><Relationship Id="rId209" Type="http://schemas.openxmlformats.org/officeDocument/2006/relationships/slide" Target="slides/slide208.xml" /><Relationship Id="rId190" Type="http://schemas.openxmlformats.org/officeDocument/2006/relationships/slide" Target="slides/slide189.xml" /><Relationship Id="rId204" Type="http://schemas.openxmlformats.org/officeDocument/2006/relationships/slide" Target="slides/slide203.xml" /><Relationship Id="rId220" Type="http://schemas.openxmlformats.org/officeDocument/2006/relationships/slide" Target="slides/slide219.xml" /><Relationship Id="rId225" Type="http://schemas.openxmlformats.org/officeDocument/2006/relationships/slide" Target="slides/slide224.xml" /><Relationship Id="rId241" Type="http://schemas.openxmlformats.org/officeDocument/2006/relationships/slide" Target="slides/slide240.xml" /><Relationship Id="rId246" Type="http://schemas.openxmlformats.org/officeDocument/2006/relationships/slide" Target="slides/slide245.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106" Type="http://schemas.openxmlformats.org/officeDocument/2006/relationships/slide" Target="slides/slide105.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52" Type="http://schemas.openxmlformats.org/officeDocument/2006/relationships/slide" Target="slides/slide51.xml" /><Relationship Id="rId73" Type="http://schemas.openxmlformats.org/officeDocument/2006/relationships/slide" Target="slides/slide72.xml" /><Relationship Id="rId78" Type="http://schemas.openxmlformats.org/officeDocument/2006/relationships/slide" Target="slides/slide77.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43" Type="http://schemas.openxmlformats.org/officeDocument/2006/relationships/slide" Target="slides/slide142.xml" /><Relationship Id="rId148" Type="http://schemas.openxmlformats.org/officeDocument/2006/relationships/slide" Target="slides/slide147.xml" /><Relationship Id="rId164" Type="http://schemas.openxmlformats.org/officeDocument/2006/relationships/slide" Target="slides/slide163.xml" /><Relationship Id="rId169" Type="http://schemas.openxmlformats.org/officeDocument/2006/relationships/slide" Target="slides/slide168.xml" /><Relationship Id="rId185" Type="http://schemas.openxmlformats.org/officeDocument/2006/relationships/slide" Target="slides/slide184.xml" /><Relationship Id="rId4" Type="http://schemas.openxmlformats.org/officeDocument/2006/relationships/slide" Target="slides/slide3.xml" /><Relationship Id="rId9" Type="http://schemas.openxmlformats.org/officeDocument/2006/relationships/slide" Target="slides/slide8.xml" /><Relationship Id="rId180" Type="http://schemas.openxmlformats.org/officeDocument/2006/relationships/slide" Target="slides/slide179.xml" /><Relationship Id="rId210" Type="http://schemas.openxmlformats.org/officeDocument/2006/relationships/slide" Target="slides/slide209.xml" /><Relationship Id="rId215" Type="http://schemas.openxmlformats.org/officeDocument/2006/relationships/slide" Target="slides/slide214.xml" /><Relationship Id="rId236" Type="http://schemas.openxmlformats.org/officeDocument/2006/relationships/slide" Target="slides/slide235.xml" /><Relationship Id="rId26" Type="http://schemas.openxmlformats.org/officeDocument/2006/relationships/slide" Target="slides/slide25.xml" /><Relationship Id="rId231" Type="http://schemas.openxmlformats.org/officeDocument/2006/relationships/slide" Target="slides/slide230.xml" /><Relationship Id="rId252" Type="http://schemas.openxmlformats.org/officeDocument/2006/relationships/notesMaster" Target="notesMasters/notesMaster1.xml" /><Relationship Id="rId47" Type="http://schemas.openxmlformats.org/officeDocument/2006/relationships/slide" Target="slides/slide46.xml" /><Relationship Id="rId68" Type="http://schemas.openxmlformats.org/officeDocument/2006/relationships/slide" Target="slides/slide67.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54" Type="http://schemas.openxmlformats.org/officeDocument/2006/relationships/slide" Target="slides/slide153.xml" /><Relationship Id="rId175" Type="http://schemas.openxmlformats.org/officeDocument/2006/relationships/slide" Target="slides/slide174.xml" /><Relationship Id="rId196" Type="http://schemas.openxmlformats.org/officeDocument/2006/relationships/slide" Target="slides/slide195.xml" /><Relationship Id="rId200" Type="http://schemas.openxmlformats.org/officeDocument/2006/relationships/slide" Target="slides/slide199.xml" /><Relationship Id="rId16" Type="http://schemas.openxmlformats.org/officeDocument/2006/relationships/slide" Target="slides/slide15.xml" /><Relationship Id="rId221" Type="http://schemas.openxmlformats.org/officeDocument/2006/relationships/slide" Target="slides/slide220.xml" /><Relationship Id="rId242" Type="http://schemas.openxmlformats.org/officeDocument/2006/relationships/slide" Target="slides/slide241.xml" /><Relationship Id="rId37" Type="http://schemas.openxmlformats.org/officeDocument/2006/relationships/slide" Target="slides/slide36.xml" /><Relationship Id="rId58" Type="http://schemas.openxmlformats.org/officeDocument/2006/relationships/slide" Target="slides/slide57.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44" Type="http://schemas.openxmlformats.org/officeDocument/2006/relationships/slide" Target="slides/slide143.xml" /><Relationship Id="rId90" Type="http://schemas.openxmlformats.org/officeDocument/2006/relationships/slide" Target="slides/slide89.xml" /><Relationship Id="rId165" Type="http://schemas.openxmlformats.org/officeDocument/2006/relationships/slide" Target="slides/slide164.xml" /><Relationship Id="rId186" Type="http://schemas.openxmlformats.org/officeDocument/2006/relationships/slide" Target="slides/slide185.xml" /><Relationship Id="rId211" Type="http://schemas.openxmlformats.org/officeDocument/2006/relationships/slide" Target="slides/slide210.xml" /><Relationship Id="rId232" Type="http://schemas.openxmlformats.org/officeDocument/2006/relationships/slide" Target="slides/slide231.xml" /><Relationship Id="rId253" Type="http://schemas.openxmlformats.org/officeDocument/2006/relationships/presProps" Target="presProps.xml" /><Relationship Id="rId27" Type="http://schemas.openxmlformats.org/officeDocument/2006/relationships/slide" Target="slides/slide26.xml" /><Relationship Id="rId48" Type="http://schemas.openxmlformats.org/officeDocument/2006/relationships/slide" Target="slides/slide47.xml" /><Relationship Id="rId69" Type="http://schemas.openxmlformats.org/officeDocument/2006/relationships/slide" Target="slides/slide68.xml" /><Relationship Id="rId113" Type="http://schemas.openxmlformats.org/officeDocument/2006/relationships/slide" Target="slides/slide112.xml" /><Relationship Id="rId134" Type="http://schemas.openxmlformats.org/officeDocument/2006/relationships/slide" Target="slides/slide133.xml" /><Relationship Id="rId80" Type="http://schemas.openxmlformats.org/officeDocument/2006/relationships/slide" Target="slides/slide79.xml" /><Relationship Id="rId155" Type="http://schemas.openxmlformats.org/officeDocument/2006/relationships/slide" Target="slides/slide154.xml" /><Relationship Id="rId176" Type="http://schemas.openxmlformats.org/officeDocument/2006/relationships/slide" Target="slides/slide175.xml" /><Relationship Id="rId197" Type="http://schemas.openxmlformats.org/officeDocument/2006/relationships/slide" Target="slides/slide196.xml" /><Relationship Id="rId201" Type="http://schemas.openxmlformats.org/officeDocument/2006/relationships/slide" Target="slides/slide200.xml" /><Relationship Id="rId222" Type="http://schemas.openxmlformats.org/officeDocument/2006/relationships/slide" Target="slides/slide221.xml" /><Relationship Id="rId243" Type="http://schemas.openxmlformats.org/officeDocument/2006/relationships/slide" Target="slides/slide242.xml" /><Relationship Id="rId17" Type="http://schemas.openxmlformats.org/officeDocument/2006/relationships/slide" Target="slides/slide16.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24" Type="http://schemas.openxmlformats.org/officeDocument/2006/relationships/slide" Target="slides/slide12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13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913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914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914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4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914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Notes Placeholder 1049143"/>
          <p:cNvSpPr>
            <a:spLocks noGrp="1"/>
          </p:cNvSpPr>
          <p:nvPr>
            <p:ph type="body"/>
          </p:nvPr>
        </p:nvSpPr>
        <p:spPr/>
        <p:txBody>
          <a:bodyPr/>
          <a:lstStyle/>
          <a:p>
            <a:r>
              <a:rPr lang="zh-CN" altLang="en-US"/>
              <a:t>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0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02" name="Date Placeholder 3"/>
          <p:cNvSpPr>
            <a:spLocks noGrp="1"/>
          </p:cNvSpPr>
          <p:nvPr>
            <p:ph type="dt" sz="half" idx="10"/>
          </p:nvPr>
        </p:nvSpPr>
        <p:spPr/>
        <p:txBody>
          <a:bodyPr/>
          <a:lstStyle/>
          <a:p>
            <a:fld id="{3B329259-C6C3-4684-95C6-6EBA8B230814}" type="datetimeFigureOut">
              <a:rPr lang="en-US" smtClean="0"/>
              <a:t>3/28/2022</a:t>
            </a:fld>
            <a:endParaRPr lang="en-US"/>
          </a:p>
        </p:txBody>
      </p:sp>
      <p:sp>
        <p:nvSpPr>
          <p:cNvPr id="1048603" name="Footer Placeholder 4"/>
          <p:cNvSpPr>
            <a:spLocks noGrp="1"/>
          </p:cNvSpPr>
          <p:nvPr>
            <p:ph type="ftr" sz="quarter" idx="11"/>
          </p:nvPr>
        </p:nvSpPr>
        <p:spPr/>
        <p:txBody>
          <a:bodyPr/>
          <a:lstStyle/>
          <a:p>
            <a:endParaRPr lang="en-US"/>
          </a:p>
        </p:txBody>
      </p:sp>
      <p:sp>
        <p:nvSpPr>
          <p:cNvPr id="1048604" name="Slide Number Placeholder 5"/>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105" name="Title 1"/>
          <p:cNvSpPr>
            <a:spLocks noGrp="1"/>
          </p:cNvSpPr>
          <p:nvPr>
            <p:ph type="title"/>
          </p:nvPr>
        </p:nvSpPr>
        <p:spPr/>
        <p:txBody>
          <a:bodyPr/>
          <a:lstStyle/>
          <a:p>
            <a:r>
              <a:rPr lang="en-US"/>
              <a:t>Click to edit Master title style</a:t>
            </a:r>
          </a:p>
        </p:txBody>
      </p:sp>
      <p:sp>
        <p:nvSpPr>
          <p:cNvPr id="104910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07" name="Date Placeholder 3"/>
          <p:cNvSpPr>
            <a:spLocks noGrp="1"/>
          </p:cNvSpPr>
          <p:nvPr>
            <p:ph type="dt" sz="half" idx="10"/>
          </p:nvPr>
        </p:nvSpPr>
        <p:spPr/>
        <p:txBody>
          <a:bodyPr/>
          <a:lstStyle/>
          <a:p>
            <a:fld id="{3B329259-C6C3-4684-95C6-6EBA8B230814}" type="datetimeFigureOut">
              <a:rPr lang="en-US" smtClean="0"/>
              <a:t>3/28/2022</a:t>
            </a:fld>
            <a:endParaRPr lang="en-US"/>
          </a:p>
        </p:txBody>
      </p:sp>
      <p:sp>
        <p:nvSpPr>
          <p:cNvPr id="1049108" name="Footer Placeholder 4"/>
          <p:cNvSpPr>
            <a:spLocks noGrp="1"/>
          </p:cNvSpPr>
          <p:nvPr>
            <p:ph type="ftr" sz="quarter" idx="11"/>
          </p:nvPr>
        </p:nvSpPr>
        <p:spPr/>
        <p:txBody>
          <a:bodyPr/>
          <a:lstStyle/>
          <a:p>
            <a:endParaRPr lang="en-US"/>
          </a:p>
        </p:txBody>
      </p:sp>
      <p:sp>
        <p:nvSpPr>
          <p:cNvPr id="1049109" name="Slide Number Placeholder 5"/>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94"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9095"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96" name="Date Placeholder 3"/>
          <p:cNvSpPr>
            <a:spLocks noGrp="1"/>
          </p:cNvSpPr>
          <p:nvPr>
            <p:ph type="dt" sz="half" idx="10"/>
          </p:nvPr>
        </p:nvSpPr>
        <p:spPr/>
        <p:txBody>
          <a:bodyPr/>
          <a:lstStyle/>
          <a:p>
            <a:fld id="{3B329259-C6C3-4684-95C6-6EBA8B230814}" type="datetimeFigureOut">
              <a:rPr lang="en-US" smtClean="0"/>
              <a:t>3/28/2022</a:t>
            </a:fld>
            <a:endParaRPr lang="en-US"/>
          </a:p>
        </p:txBody>
      </p:sp>
      <p:sp>
        <p:nvSpPr>
          <p:cNvPr id="1049097" name="Footer Placeholder 4"/>
          <p:cNvSpPr>
            <a:spLocks noGrp="1"/>
          </p:cNvSpPr>
          <p:nvPr>
            <p:ph type="ftr" sz="quarter" idx="11"/>
          </p:nvPr>
        </p:nvSpPr>
        <p:spPr/>
        <p:txBody>
          <a:bodyPr/>
          <a:lstStyle/>
          <a:p>
            <a:endParaRPr lang="en-US"/>
          </a:p>
        </p:txBody>
      </p:sp>
      <p:sp>
        <p:nvSpPr>
          <p:cNvPr id="1049098" name="Slide Number Placeholder 5"/>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3B329259-C6C3-4684-95C6-6EBA8B230814}" type="datetimeFigureOut">
              <a:rPr lang="en-US" smtClean="0"/>
              <a:t>3/28/2022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11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9111"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9112" name="Date Placeholder 3"/>
          <p:cNvSpPr>
            <a:spLocks noGrp="1"/>
          </p:cNvSpPr>
          <p:nvPr>
            <p:ph type="dt" sz="half" idx="10"/>
          </p:nvPr>
        </p:nvSpPr>
        <p:spPr/>
        <p:txBody>
          <a:bodyPr/>
          <a:lstStyle/>
          <a:p>
            <a:fld id="{3B329259-C6C3-4684-95C6-6EBA8B230814}" type="datetimeFigureOut">
              <a:rPr lang="en-US" smtClean="0"/>
              <a:t>3/28/2022</a:t>
            </a:fld>
            <a:endParaRPr lang="en-US"/>
          </a:p>
        </p:txBody>
      </p:sp>
      <p:sp>
        <p:nvSpPr>
          <p:cNvPr id="1049113" name="Footer Placeholder 4"/>
          <p:cNvSpPr>
            <a:spLocks noGrp="1"/>
          </p:cNvSpPr>
          <p:nvPr>
            <p:ph type="ftr" sz="quarter" idx="11"/>
          </p:nvPr>
        </p:nvSpPr>
        <p:spPr/>
        <p:txBody>
          <a:bodyPr/>
          <a:lstStyle/>
          <a:p>
            <a:endParaRPr lang="en-US"/>
          </a:p>
        </p:txBody>
      </p:sp>
      <p:sp>
        <p:nvSpPr>
          <p:cNvPr id="1049114" name="Slide Number Placeholder 5"/>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115" name="Title 1"/>
          <p:cNvSpPr>
            <a:spLocks noGrp="1"/>
          </p:cNvSpPr>
          <p:nvPr>
            <p:ph type="title"/>
          </p:nvPr>
        </p:nvSpPr>
        <p:spPr/>
        <p:txBody>
          <a:bodyPr/>
          <a:lstStyle/>
          <a:p>
            <a:r>
              <a:rPr lang="en-US"/>
              <a:t>Click to edit Master title style</a:t>
            </a:r>
          </a:p>
        </p:txBody>
      </p:sp>
      <p:sp>
        <p:nvSpPr>
          <p:cNvPr id="1049116"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17"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18" name="Date Placeholder 4"/>
          <p:cNvSpPr>
            <a:spLocks noGrp="1"/>
          </p:cNvSpPr>
          <p:nvPr>
            <p:ph type="dt" sz="half" idx="10"/>
          </p:nvPr>
        </p:nvSpPr>
        <p:spPr/>
        <p:txBody>
          <a:bodyPr/>
          <a:lstStyle/>
          <a:p>
            <a:fld id="{3B329259-C6C3-4684-95C6-6EBA8B230814}" type="datetimeFigureOut">
              <a:rPr lang="en-US" smtClean="0"/>
              <a:t>3/28/2022</a:t>
            </a:fld>
            <a:endParaRPr lang="en-US"/>
          </a:p>
        </p:txBody>
      </p:sp>
      <p:sp>
        <p:nvSpPr>
          <p:cNvPr id="1049119" name="Footer Placeholder 5"/>
          <p:cNvSpPr>
            <a:spLocks noGrp="1"/>
          </p:cNvSpPr>
          <p:nvPr>
            <p:ph type="ftr" sz="quarter" idx="11"/>
          </p:nvPr>
        </p:nvSpPr>
        <p:spPr/>
        <p:txBody>
          <a:bodyPr/>
          <a:lstStyle/>
          <a:p>
            <a:endParaRPr lang="en-US"/>
          </a:p>
        </p:txBody>
      </p:sp>
      <p:sp>
        <p:nvSpPr>
          <p:cNvPr id="1049120" name="Slide Number Placeholder 6"/>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121" name="Title 1"/>
          <p:cNvSpPr>
            <a:spLocks noGrp="1"/>
          </p:cNvSpPr>
          <p:nvPr>
            <p:ph type="title"/>
          </p:nvPr>
        </p:nvSpPr>
        <p:spPr>
          <a:xfrm>
            <a:off x="839788" y="365125"/>
            <a:ext cx="10515600" cy="1325563"/>
          </a:xfrm>
        </p:spPr>
        <p:txBody>
          <a:bodyPr/>
          <a:lstStyle/>
          <a:p>
            <a:r>
              <a:rPr lang="en-US"/>
              <a:t>Click to edit Master title style</a:t>
            </a:r>
          </a:p>
        </p:txBody>
      </p:sp>
      <p:sp>
        <p:nvSpPr>
          <p:cNvPr id="104912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912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2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912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26" name="Date Placeholder 6"/>
          <p:cNvSpPr>
            <a:spLocks noGrp="1"/>
          </p:cNvSpPr>
          <p:nvPr>
            <p:ph type="dt" sz="half" idx="10"/>
          </p:nvPr>
        </p:nvSpPr>
        <p:spPr/>
        <p:txBody>
          <a:bodyPr/>
          <a:lstStyle/>
          <a:p>
            <a:fld id="{3B329259-C6C3-4684-95C6-6EBA8B230814}" type="datetimeFigureOut">
              <a:rPr lang="en-US" smtClean="0"/>
              <a:t>3/28/2022</a:t>
            </a:fld>
            <a:endParaRPr lang="en-US"/>
          </a:p>
        </p:txBody>
      </p:sp>
      <p:sp>
        <p:nvSpPr>
          <p:cNvPr id="1049127" name="Footer Placeholder 7"/>
          <p:cNvSpPr>
            <a:spLocks noGrp="1"/>
          </p:cNvSpPr>
          <p:nvPr>
            <p:ph type="ftr" sz="quarter" idx="11"/>
          </p:nvPr>
        </p:nvSpPr>
        <p:spPr/>
        <p:txBody>
          <a:bodyPr/>
          <a:lstStyle/>
          <a:p>
            <a:endParaRPr lang="en-US"/>
          </a:p>
        </p:txBody>
      </p:sp>
      <p:sp>
        <p:nvSpPr>
          <p:cNvPr id="1049128" name="Slide Number Placeholder 8"/>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90" name="Title 1"/>
          <p:cNvSpPr>
            <a:spLocks noGrp="1"/>
          </p:cNvSpPr>
          <p:nvPr>
            <p:ph type="title"/>
          </p:nvPr>
        </p:nvSpPr>
        <p:spPr/>
        <p:txBody>
          <a:bodyPr/>
          <a:lstStyle/>
          <a:p>
            <a:r>
              <a:rPr lang="en-US"/>
              <a:t>Click to edit Master title style</a:t>
            </a:r>
          </a:p>
        </p:txBody>
      </p:sp>
      <p:sp>
        <p:nvSpPr>
          <p:cNvPr id="1049091" name="Date Placeholder 2"/>
          <p:cNvSpPr>
            <a:spLocks noGrp="1"/>
          </p:cNvSpPr>
          <p:nvPr>
            <p:ph type="dt" sz="half" idx="10"/>
          </p:nvPr>
        </p:nvSpPr>
        <p:spPr/>
        <p:txBody>
          <a:bodyPr/>
          <a:lstStyle/>
          <a:p>
            <a:fld id="{3B329259-C6C3-4684-95C6-6EBA8B230814}" type="datetimeFigureOut">
              <a:rPr lang="en-US" smtClean="0"/>
              <a:t>3/28/2022</a:t>
            </a:fld>
            <a:endParaRPr lang="en-US"/>
          </a:p>
        </p:txBody>
      </p:sp>
      <p:sp>
        <p:nvSpPr>
          <p:cNvPr id="1049092" name="Footer Placeholder 3"/>
          <p:cNvSpPr>
            <a:spLocks noGrp="1"/>
          </p:cNvSpPr>
          <p:nvPr>
            <p:ph type="ftr" sz="quarter" idx="11"/>
          </p:nvPr>
        </p:nvSpPr>
        <p:spPr/>
        <p:txBody>
          <a:bodyPr/>
          <a:lstStyle/>
          <a:p>
            <a:endParaRPr lang="en-US"/>
          </a:p>
        </p:txBody>
      </p:sp>
      <p:sp>
        <p:nvSpPr>
          <p:cNvPr id="1049093" name="Slide Number Placeholder 4"/>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129" name="Date Placeholder 1"/>
          <p:cNvSpPr>
            <a:spLocks noGrp="1"/>
          </p:cNvSpPr>
          <p:nvPr>
            <p:ph type="dt" sz="half" idx="10"/>
          </p:nvPr>
        </p:nvSpPr>
        <p:spPr/>
        <p:txBody>
          <a:bodyPr/>
          <a:lstStyle/>
          <a:p>
            <a:fld id="{3B329259-C6C3-4684-95C6-6EBA8B230814}" type="datetimeFigureOut">
              <a:rPr lang="en-US" smtClean="0"/>
              <a:t>3/28/2022</a:t>
            </a:fld>
            <a:endParaRPr lang="en-US"/>
          </a:p>
        </p:txBody>
      </p:sp>
      <p:sp>
        <p:nvSpPr>
          <p:cNvPr id="1049130" name="Footer Placeholder 2"/>
          <p:cNvSpPr>
            <a:spLocks noGrp="1"/>
          </p:cNvSpPr>
          <p:nvPr>
            <p:ph type="ftr" sz="quarter" idx="11"/>
          </p:nvPr>
        </p:nvSpPr>
        <p:spPr/>
        <p:txBody>
          <a:bodyPr/>
          <a:lstStyle/>
          <a:p>
            <a:endParaRPr lang="en-US"/>
          </a:p>
        </p:txBody>
      </p:sp>
      <p:sp>
        <p:nvSpPr>
          <p:cNvPr id="1049131" name="Slide Number Placeholder 3"/>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13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913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3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9135" name="Date Placeholder 4"/>
          <p:cNvSpPr>
            <a:spLocks noGrp="1"/>
          </p:cNvSpPr>
          <p:nvPr>
            <p:ph type="dt" sz="half" idx="10"/>
          </p:nvPr>
        </p:nvSpPr>
        <p:spPr/>
        <p:txBody>
          <a:bodyPr/>
          <a:lstStyle/>
          <a:p>
            <a:fld id="{3B329259-C6C3-4684-95C6-6EBA8B230814}" type="datetimeFigureOut">
              <a:rPr lang="en-US" smtClean="0"/>
              <a:t>3/28/2022</a:t>
            </a:fld>
            <a:endParaRPr lang="en-US"/>
          </a:p>
        </p:txBody>
      </p:sp>
      <p:sp>
        <p:nvSpPr>
          <p:cNvPr id="1049136" name="Footer Placeholder 5"/>
          <p:cNvSpPr>
            <a:spLocks noGrp="1"/>
          </p:cNvSpPr>
          <p:nvPr>
            <p:ph type="ftr" sz="quarter" idx="11"/>
          </p:nvPr>
        </p:nvSpPr>
        <p:spPr/>
        <p:txBody>
          <a:bodyPr/>
          <a:lstStyle/>
          <a:p>
            <a:endParaRPr lang="en-US"/>
          </a:p>
        </p:txBody>
      </p:sp>
      <p:sp>
        <p:nvSpPr>
          <p:cNvPr id="1049137" name="Slide Number Placeholder 6"/>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9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910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910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9102" name="Date Placeholder 4"/>
          <p:cNvSpPr>
            <a:spLocks noGrp="1"/>
          </p:cNvSpPr>
          <p:nvPr>
            <p:ph type="dt" sz="half" idx="10"/>
          </p:nvPr>
        </p:nvSpPr>
        <p:spPr/>
        <p:txBody>
          <a:bodyPr/>
          <a:lstStyle/>
          <a:p>
            <a:fld id="{3B329259-C6C3-4684-95C6-6EBA8B230814}" type="datetimeFigureOut">
              <a:rPr lang="en-US" smtClean="0"/>
              <a:t>3/28/2022</a:t>
            </a:fld>
            <a:endParaRPr lang="en-US"/>
          </a:p>
        </p:txBody>
      </p:sp>
      <p:sp>
        <p:nvSpPr>
          <p:cNvPr id="1049103" name="Footer Placeholder 5"/>
          <p:cNvSpPr>
            <a:spLocks noGrp="1"/>
          </p:cNvSpPr>
          <p:nvPr>
            <p:ph type="ftr" sz="quarter" idx="11"/>
          </p:nvPr>
        </p:nvSpPr>
        <p:spPr/>
        <p:txBody>
          <a:bodyPr/>
          <a:lstStyle/>
          <a:p>
            <a:endParaRPr lang="en-US"/>
          </a:p>
        </p:txBody>
      </p:sp>
      <p:sp>
        <p:nvSpPr>
          <p:cNvPr id="1049104" name="Slide Number Placeholder 6"/>
          <p:cNvSpPr>
            <a:spLocks noGrp="1"/>
          </p:cNvSpPr>
          <p:nvPr>
            <p:ph type="sldNum" sz="quarter" idx="12"/>
          </p:nvPr>
        </p:nvSpPr>
        <p:spPr/>
        <p:txBody>
          <a:bodyPr/>
          <a:lstStyle/>
          <a:p>
            <a:fld id="{67EA5B88-BD43-4544-9B24-4980632F44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29259-C6C3-4684-95C6-6EBA8B230814}" type="datetimeFigureOut">
              <a:rPr lang="en-US" smtClean="0"/>
              <a:t>3/28/2022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A5B88-BD43-4544-9B24-4980632F44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ctrTitle"/>
          </p:nvPr>
        </p:nvSpPr>
        <p:spPr/>
        <p:txBody>
          <a:bodyPr/>
          <a:lstStyle/>
          <a:p>
            <a:r>
              <a:rPr lang="en-US" b="1" dirty="0">
                <a:latin typeface="Arial Black" panose="020B0A04020102020204" pitchFamily="34" charset="0"/>
              </a:rPr>
              <a:t>TEACHING METHODOLOGY</a:t>
            </a:r>
          </a:p>
        </p:txBody>
      </p:sp>
      <p:sp>
        <p:nvSpPr>
          <p:cNvPr id="1048606"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dirty="0"/>
              <a:t> </a:t>
            </a:r>
          </a:p>
        </p:txBody>
      </p:sp>
      <p:sp>
        <p:nvSpPr>
          <p:cNvPr id="1048624" name="Content Placeholder 2"/>
          <p:cNvSpPr>
            <a:spLocks noGrp="1"/>
          </p:cNvSpPr>
          <p:nvPr>
            <p:ph idx="1"/>
          </p:nvPr>
        </p:nvSpPr>
        <p:spPr/>
        <p:txBody>
          <a:bodyPr/>
          <a:lstStyle/>
          <a:p>
            <a:r>
              <a:rPr lang="en-US" dirty="0"/>
              <a:t>Involves practice and repetition </a:t>
            </a:r>
          </a:p>
          <a:p>
            <a:r>
              <a:rPr lang="en-US" dirty="0"/>
              <a:t>Speed of presenting and speed at which learners learn match </a:t>
            </a:r>
          </a:p>
          <a:p>
            <a:r>
              <a:rPr lang="en-US" dirty="0"/>
              <a:t>Message is clear </a:t>
            </a:r>
          </a:p>
          <a:p>
            <a:r>
              <a:rPr lang="en-US" dirty="0"/>
              <a:t>Learners are motivated </a:t>
            </a:r>
          </a:p>
          <a:p>
            <a:r>
              <a:rPr lang="en-US" dirty="0"/>
              <a:t>People learn and remember things that are exciting, dramatic or pleasant more easily than those boring unpleasant things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INNOVATIVE TEACHING METHODS </a:t>
            </a:r>
          </a:p>
        </p:txBody>
      </p:sp>
      <p:sp>
        <p:nvSpPr>
          <p:cNvPr id="1048790" name="Content Placeholder 2"/>
          <p:cNvSpPr>
            <a:spLocks noGrp="1"/>
          </p:cNvSpPr>
          <p:nvPr>
            <p:ph idx="1"/>
          </p:nvPr>
        </p:nvSpPr>
        <p:spPr/>
        <p:txBody>
          <a:bodyPr/>
          <a:lstStyle/>
          <a:p>
            <a:pPr>
              <a:buNone/>
            </a:pPr>
            <a:r>
              <a:rPr lang="en-US" dirty="0"/>
              <a:t>In traditional teaching/learning processes, the emphasis is on the teacher &amp; how he/she facilitates learning for the students.</a:t>
            </a:r>
          </a:p>
          <a:p>
            <a:pPr>
              <a:buNone/>
            </a:pPr>
            <a:r>
              <a:rPr lang="en-US" dirty="0"/>
              <a:t>-In innovative educational processes, the burden of learning shifts to the learner. </a:t>
            </a:r>
            <a:r>
              <a:rPr lang="en-US" b="1" dirty="0"/>
              <a:t>The teacher is transformed into a facilitator.</a:t>
            </a:r>
          </a:p>
          <a:p>
            <a:r>
              <a:rPr lang="en-US" dirty="0"/>
              <a:t>In the innovative teaching/learning process, the teacher, like in the traditional process,</a:t>
            </a:r>
          </a:p>
          <a:p>
            <a:r>
              <a:rPr lang="en-US" dirty="0"/>
              <a:t> must identify the area to be taught, </a:t>
            </a:r>
          </a:p>
          <a:p>
            <a:r>
              <a:rPr lang="en-US" dirty="0"/>
              <a:t>define the subject &amp; topic to be learnt as well as the objectives&amp; content to be learnt from a curriculum.</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Title 1"/>
          <p:cNvSpPr>
            <a:spLocks noGrp="1"/>
          </p:cNvSpPr>
          <p:nvPr>
            <p:ph type="title"/>
          </p:nvPr>
        </p:nvSpPr>
        <p:spPr/>
        <p:txBody>
          <a:bodyPr/>
          <a:lstStyle/>
          <a:p>
            <a:r>
              <a:rPr lang="en-US" dirty="0"/>
              <a:t>INNOVATIVE TEACHING METHODS </a:t>
            </a:r>
          </a:p>
        </p:txBody>
      </p:sp>
      <p:sp>
        <p:nvSpPr>
          <p:cNvPr id="1048792" name="Content Placeholder 2"/>
          <p:cNvSpPr>
            <a:spLocks noGrp="1"/>
          </p:cNvSpPr>
          <p:nvPr>
            <p:ph idx="1"/>
          </p:nvPr>
        </p:nvSpPr>
        <p:spPr/>
        <p:txBody>
          <a:bodyPr/>
          <a:lstStyle/>
          <a:p>
            <a:pPr>
              <a:buNone/>
            </a:pPr>
            <a:r>
              <a:rPr lang="en-US" b="1" dirty="0"/>
              <a:t>They include:</a:t>
            </a:r>
          </a:p>
          <a:p>
            <a:pPr lvl="0"/>
            <a:r>
              <a:rPr lang="en-US" sz="3600" dirty="0"/>
              <a:t>Problem Based Learning(PBL)</a:t>
            </a:r>
          </a:p>
          <a:p>
            <a:pPr lvl="0"/>
            <a:r>
              <a:rPr lang="en-US" sz="3600" dirty="0"/>
              <a:t>Self Directed Learning(SDL)</a:t>
            </a:r>
          </a:p>
          <a:p>
            <a:pPr lvl="0"/>
            <a:r>
              <a:rPr lang="en-US" sz="3600" dirty="0"/>
              <a:t>Small Group Tutorial (SGT)</a:t>
            </a:r>
          </a:p>
          <a:p>
            <a:pPr lvl="0"/>
            <a:r>
              <a:rPr lang="en-US" sz="3600" dirty="0"/>
              <a:t>Community Based Education &amp; Service(COBES)</a:t>
            </a:r>
          </a:p>
          <a:p>
            <a:pPr lvl="0"/>
            <a:r>
              <a:rPr lang="en-US" sz="3600" dirty="0"/>
              <a:t>Computer Aided Education (CAE)</a:t>
            </a:r>
          </a:p>
          <a:p>
            <a:endParaRPr lang="en-US" sz="36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3" name="Title 1"/>
          <p:cNvSpPr>
            <a:spLocks noGrp="1"/>
          </p:cNvSpPr>
          <p:nvPr>
            <p:ph type="title"/>
          </p:nvPr>
        </p:nvSpPr>
        <p:spPr/>
        <p:txBody>
          <a:bodyPr/>
          <a:lstStyle/>
          <a:p>
            <a:endParaRPr lang="en-US"/>
          </a:p>
        </p:txBody>
      </p:sp>
      <p:sp>
        <p:nvSpPr>
          <p:cNvPr id="1048794" name="Content Placeholder 2"/>
          <p:cNvSpPr>
            <a:spLocks noGrp="1"/>
          </p:cNvSpPr>
          <p:nvPr>
            <p:ph idx="1"/>
          </p:nvPr>
        </p:nvSpPr>
        <p:spPr/>
        <p:txBody>
          <a:bodyPr>
            <a:normAutofit/>
          </a:bodyPr>
          <a:lstStyle/>
          <a:p>
            <a:pPr lvl="0"/>
            <a:r>
              <a:rPr lang="en-US" sz="3200" dirty="0"/>
              <a:t>Student-centered, Problem based, Integrated, Community-oriented, Electives &amp; Systematic (SPICES)</a:t>
            </a:r>
          </a:p>
          <a:p>
            <a:pPr lvl="0"/>
            <a:r>
              <a:rPr lang="en-US" sz="3200" dirty="0"/>
              <a:t>Of all the above innovative methods, the  best known is PBL</a:t>
            </a:r>
          </a:p>
          <a:p>
            <a:pPr>
              <a:buNone/>
            </a:pPr>
            <a:r>
              <a:rPr lang="en-US" sz="3200" dirty="0"/>
              <a:t>For innovative teaching/learning methods such as Problem Based Learning(PBL),</a:t>
            </a:r>
            <a:r>
              <a:rPr lang="en-US" sz="3200" b="1" dirty="0"/>
              <a:t>the teacher must then develop tutorial problems </a:t>
            </a:r>
            <a:r>
              <a:rPr lang="en-US" sz="3200" dirty="0"/>
              <a:t>which will be used to guide the achievement of the objectives as stated in the curriculum.</a:t>
            </a:r>
          </a:p>
          <a:p>
            <a:endParaRPr lang="en-US" sz="3200" dirty="0"/>
          </a:p>
          <a:p>
            <a:pPr lvl="0"/>
            <a:endParaRPr lang="en-US" sz="3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Title 1"/>
          <p:cNvSpPr>
            <a:spLocks noGrp="1"/>
          </p:cNvSpPr>
          <p:nvPr>
            <p:ph type="title"/>
          </p:nvPr>
        </p:nvSpPr>
        <p:spPr/>
        <p:txBody>
          <a:bodyPr/>
          <a:lstStyle/>
          <a:p>
            <a:endParaRPr lang="en-US"/>
          </a:p>
        </p:txBody>
      </p:sp>
      <p:sp>
        <p:nvSpPr>
          <p:cNvPr id="1048796" name="Content Placeholder 2"/>
          <p:cNvSpPr>
            <a:spLocks noGrp="1"/>
          </p:cNvSpPr>
          <p:nvPr>
            <p:ph idx="1"/>
          </p:nvPr>
        </p:nvSpPr>
        <p:spPr/>
        <p:txBody>
          <a:bodyPr>
            <a:normAutofit/>
          </a:bodyPr>
          <a:lstStyle/>
          <a:p>
            <a:pPr>
              <a:buNone/>
            </a:pPr>
            <a:r>
              <a:rPr lang="en-US" sz="3200" dirty="0"/>
              <a:t>The teacher will also produce </a:t>
            </a:r>
            <a:r>
              <a:rPr lang="en-US" sz="3200" b="1" dirty="0"/>
              <a:t>a booklet</a:t>
            </a:r>
            <a:r>
              <a:rPr lang="en-US" sz="3200" dirty="0"/>
              <a:t>, which contains those problems, as  they will be used  in teaching the course.</a:t>
            </a:r>
          </a:p>
          <a:p>
            <a:pPr>
              <a:buNone/>
            </a:pPr>
            <a:r>
              <a:rPr lang="en-US" sz="3200" dirty="0"/>
              <a:t>-In addition, the teacher will also develop a </a:t>
            </a:r>
            <a:r>
              <a:rPr lang="en-US" sz="3200" b="1" dirty="0"/>
              <a:t>tutor guide </a:t>
            </a:r>
            <a:r>
              <a:rPr lang="en-US" sz="3200" dirty="0"/>
              <a:t>to be used by the facilitator for the course, which must contain the solutions &amp; useful tips for guiding the learner.</a:t>
            </a:r>
          </a:p>
          <a:p>
            <a:pPr>
              <a:buNone/>
            </a:pPr>
            <a:r>
              <a:rPr lang="en-US" sz="3200" dirty="0"/>
              <a:t>-</a:t>
            </a:r>
            <a:r>
              <a:rPr lang="en-US" sz="3200" b="1" dirty="0"/>
              <a:t>Innovative learning processes are best described after the tutorial booklet &amp; tutor guide have been developed.</a:t>
            </a:r>
          </a:p>
          <a:p>
            <a:endParaRPr lang="en-US" sz="3200" b="1"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7" name="Title 1"/>
          <p:cNvSpPr>
            <a:spLocks noGrp="1"/>
          </p:cNvSpPr>
          <p:nvPr>
            <p:ph type="title"/>
          </p:nvPr>
        </p:nvSpPr>
        <p:spPr/>
        <p:txBody>
          <a:bodyPr/>
          <a:lstStyle/>
          <a:p>
            <a:endParaRPr lang="en-US"/>
          </a:p>
        </p:txBody>
      </p:sp>
      <p:sp>
        <p:nvSpPr>
          <p:cNvPr id="1048798" name="Content Placeholder 2"/>
          <p:cNvSpPr>
            <a:spLocks noGrp="1"/>
          </p:cNvSpPr>
          <p:nvPr>
            <p:ph idx="1"/>
          </p:nvPr>
        </p:nvSpPr>
        <p:spPr/>
        <p:txBody>
          <a:bodyPr>
            <a:normAutofit/>
          </a:bodyPr>
          <a:lstStyle/>
          <a:p>
            <a:pPr>
              <a:buNone/>
            </a:pPr>
            <a:r>
              <a:rPr lang="en-US" sz="3200" dirty="0"/>
              <a:t>After this have been developed, a tutor can then carry a copy of the booklets for each of his students &amp; his own booklet&amp; tutor guide to his tutorial room.</a:t>
            </a:r>
          </a:p>
          <a:p>
            <a:pPr>
              <a:buNone/>
            </a:pPr>
            <a:r>
              <a:rPr lang="en-US" sz="3200" dirty="0"/>
              <a:t>-Innovative processes are, therefore, more difficult during preparation but easier during tutorials &amp; actual course delivery</a:t>
            </a:r>
          </a:p>
          <a:p>
            <a:pPr>
              <a:buNone/>
            </a:pPr>
            <a:r>
              <a:rPr lang="en-US" sz="3200" dirty="0"/>
              <a:t>-Inside his tutorial room with his group of students, the tutor can follow any one of the following processes to conduct his tutorial</a:t>
            </a:r>
          </a:p>
          <a:p>
            <a:pPr marL="0" indent="0">
              <a:buNone/>
            </a:pPr>
            <a:endParaRPr lang="en-US" sz="3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Title 1"/>
          <p:cNvSpPr>
            <a:spLocks noGrp="1"/>
          </p:cNvSpPr>
          <p:nvPr>
            <p:ph type="title"/>
          </p:nvPr>
        </p:nvSpPr>
        <p:spPr/>
        <p:txBody>
          <a:bodyPr>
            <a:normAutofit fontScale="90000"/>
          </a:bodyPr>
          <a:lstStyle/>
          <a:p>
            <a:r>
              <a:rPr 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3 steps Problem Based Learning(PBL)Tutorial(ABC Process)</a:t>
            </a:r>
            <a:br>
              <a:rPr lang="en-US" dirty="0"/>
            </a:br>
            <a:endParaRPr lang="en-US" dirty="0"/>
          </a:p>
        </p:txBody>
      </p:sp>
      <p:sp>
        <p:nvSpPr>
          <p:cNvPr id="1048800" name="Content Placeholder 2"/>
          <p:cNvSpPr>
            <a:spLocks noGrp="1"/>
          </p:cNvSpPr>
          <p:nvPr>
            <p:ph idx="1"/>
          </p:nvPr>
        </p:nvSpPr>
        <p:spPr/>
        <p:txBody>
          <a:bodyPr/>
          <a:lstStyle/>
          <a:p>
            <a:pPr>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STEP 1-Tutorial 1</a:t>
            </a:r>
            <a:endParaRPr lang="en-US" dirty="0"/>
          </a:p>
          <a:p>
            <a:pPr>
              <a:buNone/>
            </a:pPr>
            <a:r>
              <a:rPr lang="en-US" dirty="0"/>
              <a:t>-Read through the </a:t>
            </a:r>
            <a:r>
              <a:rPr lang="en-US" dirty="0" err="1"/>
              <a:t>problem,define</a:t>
            </a:r>
            <a:r>
              <a:rPr lang="en-US" dirty="0"/>
              <a:t> </a:t>
            </a:r>
            <a:r>
              <a:rPr lang="en-US" dirty="0" err="1"/>
              <a:t>terms,clarify</a:t>
            </a:r>
            <a:r>
              <a:rPr lang="en-US" dirty="0"/>
              <a:t> </a:t>
            </a:r>
            <a:r>
              <a:rPr lang="en-US" dirty="0" err="1"/>
              <a:t>concept,analyse</a:t>
            </a:r>
            <a:r>
              <a:rPr lang="en-US" dirty="0"/>
              <a:t>  problem &amp; set learning objectives.</a:t>
            </a:r>
          </a:p>
          <a:p>
            <a:pPr>
              <a:buNone/>
            </a:pPr>
            <a:r>
              <a:rPr lang="en-US" dirty="0"/>
              <a:t>Solve any problem(if possible at this point)</a:t>
            </a:r>
            <a:r>
              <a:rPr lang="en-US" dirty="0" err="1"/>
              <a:t>eg.on</a:t>
            </a:r>
            <a:r>
              <a:rPr lang="en-US" dirty="0"/>
              <a:t> Monday.</a:t>
            </a:r>
          </a:p>
          <a:p>
            <a:pPr>
              <a:buNone/>
            </a:pPr>
            <a:r>
              <a:rPr lang="en-US" dirty="0"/>
              <a:t>Students identify their own learning objectives(SOLO)</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Title 1"/>
          <p:cNvSpPr>
            <a:spLocks noGrp="1"/>
          </p:cNvSpPr>
          <p:nvPr>
            <p:ph type="title"/>
          </p:nvPr>
        </p:nvSpPr>
        <p:spPr/>
        <p:txBody>
          <a:bodyPr/>
          <a:lstStyle/>
          <a:p>
            <a:endParaRPr lang="en-US"/>
          </a:p>
        </p:txBody>
      </p:sp>
      <p:sp>
        <p:nvSpPr>
          <p:cNvPr id="1048802" name="Content Placeholder 2"/>
          <p:cNvSpPr>
            <a:spLocks noGrp="1"/>
          </p:cNvSpPr>
          <p:nvPr>
            <p:ph idx="1"/>
          </p:nvPr>
        </p:nvSpPr>
        <p:spPr/>
        <p:txBody>
          <a:bodyPr/>
          <a:lstStyle/>
          <a:p>
            <a:pPr>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STEP 2-SDL</a:t>
            </a:r>
            <a:endParaRPr lang="en-US" dirty="0"/>
          </a:p>
          <a:p>
            <a:r>
              <a:rPr lang="en-US" dirty="0"/>
              <a:t>-Self-Directed Learning means that the students study &amp; look for information on their own.</a:t>
            </a:r>
          </a:p>
          <a:p>
            <a:r>
              <a:rPr lang="en-US" dirty="0"/>
              <a:t>They may do this on Tuesday, Wednesday &amp; Thursday in preparation for the tutorial session on Friday</a:t>
            </a:r>
          </a:p>
          <a:p>
            <a:pPr>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STEP 3-Tutorial 2</a:t>
            </a:r>
            <a:endParaRPr lang="en-US" dirty="0"/>
          </a:p>
          <a:p>
            <a:pPr>
              <a:buNone/>
            </a:pPr>
            <a:r>
              <a:rPr lang="en-US" dirty="0"/>
              <a:t>-This is the second  tutorial during which students do presentation of gathered information, solution of problems &amp; synthesis.</a:t>
            </a:r>
          </a:p>
          <a:p>
            <a:pPr>
              <a:buNone/>
            </a:pPr>
            <a:r>
              <a:rPr lang="en-US" dirty="0"/>
              <a:t>This would take place on a Friday</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Title 1"/>
          <p:cNvSpPr>
            <a:spLocks noGrp="1"/>
          </p:cNvSpPr>
          <p:nvPr>
            <p:ph type="title"/>
          </p:nvPr>
        </p:nvSpPr>
        <p:spPr/>
        <p:txBody>
          <a:bodyPr/>
          <a:lstStyle/>
          <a:p>
            <a:r>
              <a:rPr 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Seven Step PBL Tutorial  Process</a:t>
            </a:r>
            <a:endParaRPr lang="en-US" dirty="0"/>
          </a:p>
        </p:txBody>
      </p:sp>
      <p:sp>
        <p:nvSpPr>
          <p:cNvPr id="1048804" name="Content Placeholder 2"/>
          <p:cNvSpPr>
            <a:spLocks noGrp="1"/>
          </p:cNvSpPr>
          <p:nvPr>
            <p:ph idx="1"/>
          </p:nvPr>
        </p:nvSpPr>
        <p:spPr/>
        <p:txBody>
          <a:bodyPr/>
          <a:lstStyle/>
          <a:p>
            <a:r>
              <a:rPr lang="en-US" dirty="0"/>
              <a:t>STEP 1:Clarify terms &amp; concepts not readily comprehensible</a:t>
            </a:r>
          </a:p>
          <a:p>
            <a:r>
              <a:rPr lang="en-US" dirty="0"/>
              <a:t>STEP 2:Define the problem</a:t>
            </a:r>
          </a:p>
          <a:p>
            <a:r>
              <a:rPr lang="en-US" dirty="0"/>
              <a:t>STEP 3:Analyse the problem</a:t>
            </a:r>
          </a:p>
          <a:p>
            <a:r>
              <a:rPr lang="en-US" dirty="0"/>
              <a:t>STEP 4:Draw a systematic inventory of the explanations inferred in step 3</a:t>
            </a:r>
          </a:p>
          <a:p>
            <a:r>
              <a:rPr lang="en-US" dirty="0"/>
              <a:t>STEP 5:Formulate learning objectives </a:t>
            </a:r>
          </a:p>
          <a:p>
            <a:r>
              <a:rPr lang="en-US" dirty="0"/>
              <a:t>STEP 6:Collect additional information outside the group(SDL)</a:t>
            </a:r>
          </a:p>
          <a:p>
            <a:r>
              <a:rPr lang="en-US" dirty="0"/>
              <a:t>STEP 7:Synthesize &amp; test the newly acquired information</a:t>
            </a:r>
          </a:p>
          <a:p>
            <a:pPr marL="0" indent="0">
              <a:buNone/>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5" name="Title 1"/>
          <p:cNvSpPr>
            <a:spLocks noGrp="1"/>
          </p:cNvSpPr>
          <p:nvPr>
            <p:ph type="title"/>
          </p:nvPr>
        </p:nvSpPr>
        <p:spPr/>
        <p:txBody>
          <a:bodyPr/>
          <a:lstStyle/>
          <a:p>
            <a:r>
              <a:rPr 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10-step PBL Tutorial Process</a:t>
            </a:r>
            <a:endParaRPr lang="en-US" dirty="0"/>
          </a:p>
        </p:txBody>
      </p:sp>
      <p:sp>
        <p:nvSpPr>
          <p:cNvPr id="1048806" name="Content Placeholder 2"/>
          <p:cNvSpPr>
            <a:spLocks noGrp="1"/>
          </p:cNvSpPr>
          <p:nvPr>
            <p:ph idx="1"/>
          </p:nvPr>
        </p:nvSpPr>
        <p:spPr/>
        <p:txBody>
          <a:bodyPr/>
          <a:lstStyle/>
          <a:p>
            <a:r>
              <a:rPr lang="en-US" dirty="0"/>
              <a:t>STEP 1 to STEP 7:Similar to the  7 steps PBL Tutorial process</a:t>
            </a:r>
          </a:p>
          <a:p>
            <a:r>
              <a:rPr lang="en-US" dirty="0"/>
              <a:t>STEP 8:Meet as groups to draw inventory of unresolved issues</a:t>
            </a:r>
          </a:p>
          <a:p>
            <a:r>
              <a:rPr lang="en-US" dirty="0"/>
              <a:t>STEP 9:Second Self-Directed Learning</a:t>
            </a:r>
          </a:p>
          <a:p>
            <a:r>
              <a:rPr lang="en-US" dirty="0"/>
              <a:t>STEP 10:Meet again &amp; synthesize the newly acquired information</a:t>
            </a:r>
          </a:p>
          <a:p>
            <a:pPr marL="0" indent="0">
              <a:buNone/>
            </a:pP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Title 1"/>
          <p:cNvSpPr>
            <a:spLocks noGrp="1"/>
          </p:cNvSpPr>
          <p:nvPr>
            <p:ph type="title"/>
          </p:nvPr>
        </p:nvSpPr>
        <p:spPr/>
        <p:txBody>
          <a:bodyPr/>
          <a:lstStyle/>
          <a:p>
            <a:r>
              <a:rPr 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15-step PBL Tutorial Process</a:t>
            </a:r>
            <a:endParaRPr lang="en-US" dirty="0"/>
          </a:p>
        </p:txBody>
      </p:sp>
      <p:sp>
        <p:nvSpPr>
          <p:cNvPr id="1048808" name="Content Placeholder 2"/>
          <p:cNvSpPr>
            <a:spLocks noGrp="1"/>
          </p:cNvSpPr>
          <p:nvPr>
            <p:ph idx="1"/>
          </p:nvPr>
        </p:nvSpPr>
        <p:spPr/>
        <p:txBody>
          <a:bodyPr/>
          <a:lstStyle/>
          <a:p>
            <a:pPr>
              <a:buNone/>
            </a:pPr>
            <a:r>
              <a:rPr lang="en-US" dirty="0"/>
              <a:t>Was developed at </a:t>
            </a:r>
            <a:r>
              <a:rPr lang="en-US" dirty="0" err="1"/>
              <a:t>Moi</a:t>
            </a:r>
            <a:r>
              <a:rPr lang="en-US" dirty="0"/>
              <a:t> University Faculty of Health Sciences</a:t>
            </a:r>
          </a:p>
          <a:p>
            <a:pPr>
              <a:buNone/>
            </a:pPr>
            <a:r>
              <a:rPr lang="en-US" dirty="0"/>
              <a: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First Tutorial</a:t>
            </a:r>
            <a:endParaRPr lang="en-US" dirty="0"/>
          </a:p>
          <a:p>
            <a:pPr>
              <a:buNone/>
            </a:pPr>
            <a:r>
              <a:rPr lang="en-US" dirty="0"/>
              <a:t>STEP 1:Group organization: Introductions</a:t>
            </a:r>
          </a:p>
          <a:p>
            <a:pPr>
              <a:buNone/>
            </a:pPr>
            <a:r>
              <a:rPr lang="en-US" dirty="0"/>
              <a:t>			     :Selection of chairman</a:t>
            </a:r>
          </a:p>
          <a:p>
            <a:pPr>
              <a:buNone/>
            </a:pPr>
            <a:r>
              <a:rPr lang="en-US" dirty="0"/>
              <a:t>			     :Selection of secretary</a:t>
            </a:r>
          </a:p>
          <a:p>
            <a:r>
              <a:rPr lang="en-US" dirty="0"/>
              <a:t>STEP 2:Reading through the problem(aloud)</a:t>
            </a:r>
          </a:p>
          <a:p>
            <a:r>
              <a:rPr lang="en-US" dirty="0"/>
              <a:t>STEP 3:Identifyng the problem</a:t>
            </a:r>
          </a:p>
          <a:p>
            <a:r>
              <a:rPr lang="en-US" dirty="0"/>
              <a:t>STEP 4:Defining the problem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b="1" dirty="0"/>
              <a:t>Principles of adult learning (Andragogy</a:t>
            </a:r>
            <a:r>
              <a:rPr lang="en-US" dirty="0"/>
              <a:t>)</a:t>
            </a:r>
          </a:p>
        </p:txBody>
      </p:sp>
      <p:sp>
        <p:nvSpPr>
          <p:cNvPr id="1048626" name="Content Placeholder 2"/>
          <p:cNvSpPr>
            <a:spLocks noGrp="1"/>
          </p:cNvSpPr>
          <p:nvPr>
            <p:ph idx="1"/>
          </p:nvPr>
        </p:nvSpPr>
        <p:spPr/>
        <p:txBody>
          <a:bodyPr/>
          <a:lstStyle/>
          <a:p>
            <a:r>
              <a:rPr lang="en-US" b="1" dirty="0"/>
              <a:t>Andragogy</a:t>
            </a:r>
            <a:r>
              <a:rPr lang="en-US" dirty="0"/>
              <a:t> is the art of helping adults learn while </a:t>
            </a:r>
            <a:r>
              <a:rPr lang="en-US" b="1" dirty="0"/>
              <a:t>pedagogy</a:t>
            </a:r>
            <a:r>
              <a:rPr lang="en-US" dirty="0"/>
              <a:t> is the art of  helping children learn.</a:t>
            </a:r>
          </a:p>
          <a:p>
            <a:r>
              <a:rPr lang="en-US" dirty="0"/>
              <a:t>The principles of adult learning include</a:t>
            </a:r>
          </a:p>
          <a:p>
            <a:pPr>
              <a:buFont typeface="Wingdings" panose="05000000000000000000" pitchFamily="2" charset="2"/>
              <a:buChar char="Ø"/>
            </a:pPr>
            <a:r>
              <a:rPr lang="en-US" dirty="0"/>
              <a:t>It is self directed</a:t>
            </a:r>
          </a:p>
          <a:p>
            <a:pPr>
              <a:buFont typeface="Wingdings" panose="05000000000000000000" pitchFamily="2" charset="2"/>
              <a:buChar char="Ø"/>
            </a:pPr>
            <a:r>
              <a:rPr lang="en-US" dirty="0"/>
              <a:t>The teacher facilitates learning rather than directing it </a:t>
            </a:r>
          </a:p>
          <a:p>
            <a:pPr>
              <a:buFont typeface="Wingdings" panose="05000000000000000000" pitchFamily="2" charset="2"/>
              <a:buChar char="Ø"/>
            </a:pPr>
            <a:r>
              <a:rPr lang="en-US" dirty="0"/>
              <a:t>Adult learners learn best by being active rather than passive </a:t>
            </a:r>
          </a:p>
          <a:p>
            <a:pPr>
              <a:buFont typeface="Wingdings" panose="05000000000000000000" pitchFamily="2" charset="2"/>
              <a:buChar char="Ø"/>
            </a:pPr>
            <a:r>
              <a:rPr lang="en-US" dirty="0"/>
              <a:t>Learning is optimum when the content are applicable immediately to existing problems or their own situations</a:t>
            </a:r>
          </a:p>
          <a:p>
            <a:pPr>
              <a:buFont typeface="Wingdings" panose="05000000000000000000" pitchFamily="2" charset="2"/>
              <a:buChar char="Ø"/>
            </a:pP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Title 1"/>
          <p:cNvSpPr>
            <a:spLocks noGrp="1"/>
          </p:cNvSpPr>
          <p:nvPr>
            <p:ph type="title"/>
          </p:nvPr>
        </p:nvSpPr>
        <p:spPr/>
        <p:txBody>
          <a:bodyPr/>
          <a:lstStyle/>
          <a:p>
            <a:endParaRPr lang="en-US"/>
          </a:p>
        </p:txBody>
      </p:sp>
      <p:sp>
        <p:nvSpPr>
          <p:cNvPr id="1048810" name="Content Placeholder 2"/>
          <p:cNvSpPr>
            <a:spLocks noGrp="1"/>
          </p:cNvSpPr>
          <p:nvPr>
            <p:ph idx="1"/>
          </p:nvPr>
        </p:nvSpPr>
        <p:spPr/>
        <p:txBody>
          <a:bodyPr/>
          <a:lstStyle/>
          <a:p>
            <a:r>
              <a:rPr lang="en-US" dirty="0"/>
              <a:t>STEP 5:Raising learning issues</a:t>
            </a:r>
          </a:p>
          <a:p>
            <a:r>
              <a:rPr lang="en-US" dirty="0"/>
              <a:t>STEP 6:Resolving issues based on prior knowledge</a:t>
            </a:r>
          </a:p>
          <a:p>
            <a:r>
              <a:rPr lang="en-US" dirty="0"/>
              <a:t>STEP 7:Organization of the unresolved issues</a:t>
            </a:r>
          </a:p>
          <a:p>
            <a:r>
              <a:rPr lang="en-US" dirty="0"/>
              <a:t>STEP 8:Developing learning objectives from the organized unresolved issues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Title 1"/>
          <p:cNvSpPr>
            <a:spLocks noGrp="1"/>
          </p:cNvSpPr>
          <p:nvPr>
            <p:ph type="title"/>
          </p:nvPr>
        </p:nvSpPr>
        <p:spPr/>
        <p:txBody>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First Self-Directed Learning(SDL)</a:t>
            </a:r>
            <a:br>
              <a:rPr lang="en-US" dirty="0"/>
            </a:br>
            <a:endParaRPr lang="en-US" dirty="0"/>
          </a:p>
        </p:txBody>
      </p:sp>
      <p:sp>
        <p:nvSpPr>
          <p:cNvPr id="1048812" name="Content Placeholder 2"/>
          <p:cNvSpPr>
            <a:spLocks noGrp="1"/>
          </p:cNvSpPr>
          <p:nvPr>
            <p:ph idx="1"/>
          </p:nvPr>
        </p:nvSpPr>
        <p:spPr/>
        <p:txBody>
          <a:bodyPr/>
          <a:lstStyle/>
          <a:p>
            <a:r>
              <a:rPr lang="en-US" dirty="0"/>
              <a:t>STEP 9:Information gathering from all available resources</a:t>
            </a:r>
          </a:p>
          <a:p>
            <a:r>
              <a:rPr lang="en-US" dirty="0"/>
              <a:t>STEP 10:Students meeting alone under their chairman to collate information &amp; identify the objectives based on information that is so far not available</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3" name="Title 1"/>
          <p:cNvSpPr>
            <a:spLocks noGrp="1"/>
          </p:cNvSpPr>
          <p:nvPr>
            <p:ph type="title"/>
          </p:nvPr>
        </p:nvSpPr>
        <p:spPr/>
        <p:txBody>
          <a:bodyPr/>
          <a:lstStyle/>
          <a:p>
            <a:r>
              <a:rPr lang="en-US" b="1" dirty="0"/>
              <a:t>Second Tutorial</a:t>
            </a:r>
            <a:br>
              <a:rPr lang="en-US" dirty="0"/>
            </a:br>
            <a:endParaRPr lang="en-US" dirty="0"/>
          </a:p>
        </p:txBody>
      </p:sp>
      <p:sp>
        <p:nvSpPr>
          <p:cNvPr id="1048814" name="Content Placeholder 2"/>
          <p:cNvSpPr>
            <a:spLocks noGrp="1"/>
          </p:cNvSpPr>
          <p:nvPr>
            <p:ph idx="1"/>
          </p:nvPr>
        </p:nvSpPr>
        <p:spPr/>
        <p:txBody>
          <a:bodyPr/>
          <a:lstStyle/>
          <a:p>
            <a:r>
              <a:rPr lang="en-US" dirty="0"/>
              <a:t>STEP 11:Discussion of available information to check for correctness &amp; completeness</a:t>
            </a:r>
          </a:p>
          <a:p>
            <a:r>
              <a:rPr lang="en-US" dirty="0"/>
              <a:t>STEP 12:Identification of objectives so far not addressed with a view to identifying  the resources from which to obtain information.</a:t>
            </a:r>
          </a:p>
          <a:p>
            <a:endParaRPr lang="en-US"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5" name="Title 1"/>
          <p:cNvSpPr>
            <a:spLocks noGrp="1"/>
          </p:cNvSpPr>
          <p:nvPr>
            <p:ph type="title"/>
          </p:nvPr>
        </p:nvSpPr>
        <p:spPr/>
        <p:txBody>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Second SDL Period(usually Saturday &amp; Sunday)</a:t>
            </a:r>
            <a:br>
              <a:rPr lang="en-US" dirty="0"/>
            </a:br>
            <a:endParaRPr lang="en-US" dirty="0"/>
          </a:p>
        </p:txBody>
      </p:sp>
      <p:sp>
        <p:nvSpPr>
          <p:cNvPr id="1048816" name="Content Placeholder 2"/>
          <p:cNvSpPr>
            <a:spLocks noGrp="1"/>
          </p:cNvSpPr>
          <p:nvPr>
            <p:ph idx="1"/>
          </p:nvPr>
        </p:nvSpPr>
        <p:spPr/>
        <p:txBody>
          <a:bodyPr/>
          <a:lstStyle/>
          <a:p>
            <a:r>
              <a:rPr lang="en-US" dirty="0"/>
              <a:t>STEP 13;Information gathering on difficult objectives</a:t>
            </a:r>
          </a:p>
          <a:p>
            <a:r>
              <a:rPr lang="en-US" dirty="0"/>
              <a:t>STEP 14:Final collation of information &amp; solving of the  problem(students meeting alone under their chairman)</a:t>
            </a:r>
          </a:p>
          <a:p>
            <a:r>
              <a:rPr lang="en-US" dirty="0"/>
              <a:t>STEP 15:Identifyng areas that are difficult to understand &amp; seeking help ,</a:t>
            </a:r>
            <a:r>
              <a:rPr lang="en-US" dirty="0" err="1"/>
              <a:t>eg.overview</a:t>
            </a:r>
            <a:r>
              <a:rPr lang="en-US" dirty="0"/>
              <a:t> (if necessary)or seminar</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7" name="Title 1"/>
          <p:cNvSpPr>
            <a:spLocks noGrp="1"/>
          </p:cNvSpPr>
          <p:nvPr>
            <p:ph type="title"/>
          </p:nvPr>
        </p:nvSpPr>
        <p:spPr/>
        <p:txBody>
          <a:bodyPr/>
          <a:lstStyle/>
          <a:p>
            <a:r>
              <a:rPr lang="en-US" dirty="0"/>
              <a:t>NOTE&gt;</a:t>
            </a:r>
          </a:p>
        </p:txBody>
      </p:sp>
      <p:sp>
        <p:nvSpPr>
          <p:cNvPr id="1048818" name="Content Placeholder 2"/>
          <p:cNvSpPr>
            <a:spLocks noGrp="1"/>
          </p:cNvSpPr>
          <p:nvPr>
            <p:ph idx="1"/>
          </p:nvPr>
        </p:nvSpPr>
        <p:spPr/>
        <p:txBody>
          <a:bodyPr/>
          <a:lstStyle/>
          <a:p>
            <a:r>
              <a:rPr lang="en-US" dirty="0"/>
              <a:t>Of all these various processes, the major steps are encompassed in the 3 step process.</a:t>
            </a:r>
          </a:p>
          <a:p>
            <a:r>
              <a:rPr lang="en-US" dirty="0"/>
              <a:t>This simply presents a problem to the </a:t>
            </a:r>
            <a:r>
              <a:rPr lang="en-US" dirty="0" err="1"/>
              <a:t>learner,gives</a:t>
            </a:r>
            <a:r>
              <a:rPr lang="en-US" dirty="0"/>
              <a:t> him/her time to do self-directed study &amp; enables him to discover &amp; present his/her solutions.</a:t>
            </a:r>
          </a:p>
          <a:p>
            <a:r>
              <a:rPr lang="en-US" dirty="0"/>
              <a:t>All this is done with the help of the tutor.</a:t>
            </a:r>
          </a:p>
          <a:p>
            <a:endParaRPr lang="en-US"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9" name="Title 1"/>
          <p:cNvSpPr>
            <a:spLocks noGrp="1"/>
          </p:cNvSpPr>
          <p:nvPr>
            <p:ph type="title"/>
          </p:nvPr>
        </p:nvSpPr>
        <p:spPr/>
        <p:txBody>
          <a:bodyPr/>
          <a:lstStyle/>
          <a:p>
            <a:r>
              <a:rPr 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SUPER SKILLS OF INNOVATIVE EDUCATION</a:t>
            </a:r>
            <a:br>
              <a:rPr lang="en-US" dirty="0"/>
            </a:br>
            <a:endParaRPr lang="en-US" dirty="0"/>
          </a:p>
        </p:txBody>
      </p:sp>
      <p:sp>
        <p:nvSpPr>
          <p:cNvPr id="1048820" name="Content Placeholder 2"/>
          <p:cNvSpPr>
            <a:spLocks noGrp="1"/>
          </p:cNvSpPr>
          <p:nvPr>
            <p:ph idx="1"/>
          </p:nvPr>
        </p:nvSpPr>
        <p:spPr/>
        <p:txBody>
          <a:bodyPr>
            <a:normAutofit fontScale="92500" lnSpcReduction="10000"/>
          </a:bodyPr>
          <a:lstStyle/>
          <a:p>
            <a:pPr>
              <a:buNone/>
            </a:pPr>
            <a:r>
              <a:rPr lang="en-US" dirty="0"/>
              <a:t>These are modern innovative teaching /learning skills &amp; are most appropriate for adult learners.</a:t>
            </a:r>
          </a:p>
          <a:p>
            <a:pPr>
              <a:buNone/>
            </a:pPr>
            <a:r>
              <a:rPr lang="en-US" dirty="0"/>
              <a:t>-Super skills, which bear the acronym </a:t>
            </a:r>
            <a:r>
              <a:rPr lang="en-US" b="1" dirty="0"/>
              <a:t>FAGIPW,</a:t>
            </a:r>
            <a:r>
              <a:rPr lang="en-US" dirty="0"/>
              <a:t> emphasize that a tutor ought to:</a:t>
            </a:r>
          </a:p>
          <a:p>
            <a:pPr lvl="0"/>
            <a:r>
              <a:rPr lang="en-US" b="1" dirty="0"/>
              <a:t>F</a:t>
            </a:r>
            <a:r>
              <a:rPr lang="en-US" dirty="0"/>
              <a:t>acilitate</a:t>
            </a:r>
          </a:p>
          <a:p>
            <a:pPr lvl="0"/>
            <a:r>
              <a:rPr lang="en-US" b="1" dirty="0"/>
              <a:t>A</a:t>
            </a:r>
            <a:r>
              <a:rPr lang="en-US" dirty="0"/>
              <a:t>dvice</a:t>
            </a:r>
          </a:p>
          <a:p>
            <a:pPr lvl="0"/>
            <a:r>
              <a:rPr lang="en-US" b="1" dirty="0"/>
              <a:t>G</a:t>
            </a:r>
            <a:r>
              <a:rPr lang="en-US" dirty="0"/>
              <a:t>uide</a:t>
            </a:r>
          </a:p>
          <a:p>
            <a:pPr lvl="0"/>
            <a:r>
              <a:rPr lang="en-US" b="1" dirty="0"/>
              <a:t>I</a:t>
            </a:r>
            <a:r>
              <a:rPr lang="en-US" dirty="0"/>
              <a:t>nform</a:t>
            </a:r>
          </a:p>
          <a:p>
            <a:pPr lvl="0"/>
            <a:r>
              <a:rPr lang="en-US" b="1" dirty="0"/>
              <a:t>P</a:t>
            </a:r>
            <a:r>
              <a:rPr lang="en-US" dirty="0"/>
              <a:t>articipate</a:t>
            </a:r>
          </a:p>
          <a:p>
            <a:pPr lvl="0"/>
            <a:r>
              <a:rPr lang="en-US" b="1" dirty="0"/>
              <a:t>W</a:t>
            </a:r>
            <a:r>
              <a:rPr lang="en-US" dirty="0"/>
              <a:t>ithdraw</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Title 1"/>
          <p:cNvSpPr>
            <a:spLocks noGrp="1"/>
          </p:cNvSpPr>
          <p:nvPr>
            <p:ph type="title"/>
          </p:nvPr>
        </p:nvSpPr>
        <p:spPr/>
        <p:txBody>
          <a:bodyPr/>
          <a:lstStyle/>
          <a:p>
            <a:r>
              <a:rPr lang="en-US"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Tutorial Problem </a:t>
            </a:r>
            <a:r>
              <a:rPr lang="en-US" b="1" dirty="0">
                <a:solidFill>
                  <a:srgbClr val="FF0000"/>
                </a:solidFill>
              </a:rPr>
              <a:t>In PBL</a:t>
            </a:r>
            <a:br>
              <a:rPr lang="en-US" b="1" dirty="0">
                <a:solidFill>
                  <a:srgbClr val="FF0000"/>
                </a:solidFill>
              </a:rPr>
            </a:br>
            <a:endParaRPr lang="en-US" dirty="0"/>
          </a:p>
        </p:txBody>
      </p:sp>
      <p:sp>
        <p:nvSpPr>
          <p:cNvPr id="1048822" name="Content Placeholder 2"/>
          <p:cNvSpPr>
            <a:spLocks noGrp="1"/>
          </p:cNvSpPr>
          <p:nvPr>
            <p:ph idx="1"/>
          </p:nvPr>
        </p:nvSpPr>
        <p:spPr/>
        <p:txBody>
          <a:bodyPr>
            <a:normAutofit fontScale="85714" lnSpcReduction="10000"/>
          </a:bodyPr>
          <a:lstStyle/>
          <a:p>
            <a:pPr>
              <a:buNone/>
            </a:pPr>
            <a:r>
              <a:rPr lang="en-US" b="1" dirty="0"/>
              <a:t>In </a:t>
            </a:r>
            <a:r>
              <a:rPr lang="en-US" b="1" dirty="0" err="1"/>
              <a:t>PBL,a</a:t>
            </a:r>
            <a:r>
              <a:rPr lang="en-US" b="1" dirty="0"/>
              <a:t> problem may mean any of the following</a:t>
            </a:r>
            <a:r>
              <a:rPr lang="en-US" dirty="0"/>
              <a:t>:</a:t>
            </a:r>
          </a:p>
          <a:p>
            <a:pPr lvl="0"/>
            <a:r>
              <a:rPr lang="en-US" dirty="0"/>
              <a:t>A problem that is </a:t>
            </a:r>
            <a:r>
              <a:rPr lang="en-US" dirty="0" err="1"/>
              <a:t>clinical,theoretical,research</a:t>
            </a:r>
            <a:r>
              <a:rPr lang="en-US" dirty="0"/>
              <a:t>-based or related to real life</a:t>
            </a:r>
          </a:p>
          <a:p>
            <a:pPr lvl="0"/>
            <a:r>
              <a:rPr lang="en-US" dirty="0"/>
              <a:t>An idea</a:t>
            </a:r>
          </a:p>
          <a:p>
            <a:pPr lvl="0"/>
            <a:r>
              <a:rPr lang="en-US" dirty="0"/>
              <a:t>A situation</a:t>
            </a:r>
          </a:p>
          <a:p>
            <a:pPr lvl="0"/>
            <a:r>
              <a:rPr lang="en-US" dirty="0"/>
              <a:t>An event</a:t>
            </a:r>
          </a:p>
          <a:p>
            <a:pPr lvl="0"/>
            <a:r>
              <a:rPr lang="en-US" dirty="0"/>
              <a:t>An outbreak of disease/disaster</a:t>
            </a:r>
          </a:p>
          <a:p>
            <a:pPr lvl="0"/>
            <a:r>
              <a:rPr lang="en-US" dirty="0"/>
              <a:t>A newspaper cutting</a:t>
            </a:r>
          </a:p>
          <a:p>
            <a:pPr lvl="0"/>
            <a:r>
              <a:rPr lang="en-US" dirty="0"/>
              <a:t>A list of objectives</a:t>
            </a:r>
          </a:p>
          <a:p>
            <a:pPr>
              <a:buNone/>
            </a:pPr>
            <a:r>
              <a:rPr lang="en-US" dirty="0"/>
              <a:t>-Innovative methods are often used in combination with other methods to facilitate student learning.</a:t>
            </a:r>
          </a:p>
          <a:p>
            <a:endParaRPr lang="en-US"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Title 1"/>
          <p:cNvSpPr>
            <a:spLocks noGrp="1"/>
          </p:cNvSpPr>
          <p:nvPr>
            <p:ph type="title"/>
          </p:nvPr>
        </p:nvSpPr>
        <p:spPr/>
        <p:txBody>
          <a:bodyPr/>
          <a:lstStyle/>
          <a:p>
            <a:r>
              <a:rPr lang="en-US" b="1" u="sng"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Learning skills developed from innovative teaching methods</a:t>
            </a:r>
            <a:endParaRPr lang="en-US" dirty="0"/>
          </a:p>
        </p:txBody>
      </p:sp>
      <p:sp>
        <p:nvSpPr>
          <p:cNvPr id="1048824" name="Content Placeholder 2"/>
          <p:cNvSpPr>
            <a:spLocks noGrp="1"/>
          </p:cNvSpPr>
          <p:nvPr>
            <p:ph idx="1"/>
          </p:nvPr>
        </p:nvSpPr>
        <p:spPr/>
        <p:txBody>
          <a:bodyPr/>
          <a:lstStyle/>
          <a:p>
            <a:pPr lvl="0"/>
            <a:r>
              <a:rPr lang="en-US" dirty="0"/>
              <a:t>Communication skills </a:t>
            </a:r>
          </a:p>
          <a:p>
            <a:pPr lvl="0"/>
            <a:r>
              <a:rPr lang="en-US" dirty="0"/>
              <a:t>Problem solving skills</a:t>
            </a:r>
          </a:p>
          <a:p>
            <a:pPr lvl="0"/>
            <a:r>
              <a:rPr lang="en-US" dirty="0"/>
              <a:t>Clinical reasoning skills</a:t>
            </a:r>
          </a:p>
          <a:p>
            <a:pPr lvl="0"/>
            <a:r>
              <a:rPr lang="en-US" dirty="0"/>
              <a:t>Self directed learning skills</a:t>
            </a:r>
          </a:p>
          <a:p>
            <a:pPr lvl="0"/>
            <a:r>
              <a:rPr lang="en-US" dirty="0"/>
              <a:t>Emotional/social support </a:t>
            </a:r>
            <a:r>
              <a:rPr lang="en-US" dirty="0" err="1"/>
              <a:t>skillsThinking</a:t>
            </a:r>
            <a:r>
              <a:rPr lang="en-US" dirty="0"/>
              <a:t> skills</a:t>
            </a:r>
          </a:p>
          <a:p>
            <a:pPr lvl="0"/>
            <a:r>
              <a:rPr lang="en-US" dirty="0"/>
              <a:t>Team-work</a:t>
            </a:r>
          </a:p>
          <a:p>
            <a:pPr lvl="0"/>
            <a:r>
              <a:rPr lang="en-US" dirty="0"/>
              <a:t>Continuing education skills</a:t>
            </a:r>
          </a:p>
          <a:p>
            <a:pPr marL="0" lvl="0" indent="0">
              <a:buNone/>
            </a:pPr>
            <a:endParaRPr lang="en-US" dirty="0"/>
          </a:p>
          <a:p>
            <a:pPr lvl="0"/>
            <a:endParaRPr lang="en-US" dirty="0"/>
          </a:p>
          <a:p>
            <a:pPr marL="0" indent="0">
              <a:buNone/>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Title 1"/>
          <p:cNvSpPr>
            <a:spLocks noGrp="1"/>
          </p:cNvSpPr>
          <p:nvPr>
            <p:ph type="title"/>
          </p:nvPr>
        </p:nvSpPr>
        <p:spPr/>
        <p:txBody>
          <a:bodyPr/>
          <a:lstStyle/>
          <a:p>
            <a:endParaRPr lang="en-US"/>
          </a:p>
        </p:txBody>
      </p:sp>
      <p:sp>
        <p:nvSpPr>
          <p:cNvPr id="1048826" name="Content Placeholder 2"/>
          <p:cNvSpPr>
            <a:spLocks noGrp="1"/>
          </p:cNvSpPr>
          <p:nvPr>
            <p:ph idx="1"/>
          </p:nvPr>
        </p:nvSpPr>
        <p:spPr/>
        <p:txBody>
          <a:bodyPr/>
          <a:lstStyle/>
          <a:p>
            <a:pPr>
              <a:buNone/>
            </a:pPr>
            <a:r>
              <a:rPr lang="en-US" b="1" dirty="0"/>
              <a:t>The disadvantages of innovative educational methods are:</a:t>
            </a:r>
          </a:p>
          <a:p>
            <a:pPr lvl="0"/>
            <a:r>
              <a:rPr lang="en-US" dirty="0"/>
              <a:t>Their resource-intensive nature</a:t>
            </a:r>
          </a:p>
          <a:p>
            <a:pPr lvl="0"/>
            <a:r>
              <a:rPr lang="en-US" dirty="0"/>
              <a:t>The need to have many tutorial rooms to accommodate the small groups of students instead of the traditional huge lecture hall.</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Title 1"/>
          <p:cNvSpPr>
            <a:spLocks noGrp="1"/>
          </p:cNvSpPr>
          <p:nvPr>
            <p:ph type="title"/>
          </p:nvPr>
        </p:nvSpPr>
        <p:spPr/>
        <p:txBody>
          <a:bodyPr/>
          <a:lstStyle/>
          <a:p>
            <a:r>
              <a:rPr lang="en-US" b="1" u="sng"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The Role of the Tutor in the PBL Process</a:t>
            </a:r>
            <a:br>
              <a:rPr lang="en-US" dirty="0">
                <a:solidFill>
                  <a:srgbClr val="FF0000"/>
                </a:solidFill>
              </a:rPr>
            </a:br>
            <a:endParaRPr lang="en-US" dirty="0"/>
          </a:p>
        </p:txBody>
      </p:sp>
      <p:sp>
        <p:nvSpPr>
          <p:cNvPr id="1048828" name="Content Placeholder 2"/>
          <p:cNvSpPr>
            <a:spLocks noGrp="1"/>
          </p:cNvSpPr>
          <p:nvPr>
            <p:ph idx="1"/>
          </p:nvPr>
        </p:nvSpPr>
        <p:spPr/>
        <p:txBody>
          <a:bodyPr/>
          <a:lstStyle/>
          <a:p>
            <a:r>
              <a:rPr lang="en-US" dirty="0"/>
              <a:t>In the innovative teaching/learning processes, the tutor plays as many roles &amp;  even more roles than the teachers in the traditional teaching methods.</a:t>
            </a:r>
          </a:p>
          <a:p>
            <a:pPr lvl="0">
              <a:buFont typeface="Wingdings" panose="05000000000000000000" pitchFamily="2" charset="2"/>
              <a:buChar char="Ø"/>
            </a:pPr>
            <a:r>
              <a:rPr lang="en-US" dirty="0"/>
              <a:t>Establishing rapport</a:t>
            </a:r>
          </a:p>
          <a:p>
            <a:pPr lvl="0">
              <a:buFont typeface="Wingdings" panose="05000000000000000000" pitchFamily="2" charset="2"/>
              <a:buChar char="Ø"/>
            </a:pPr>
            <a:r>
              <a:rPr lang="en-US" dirty="0"/>
              <a:t>Explaining goals, objectives &amp; functions</a:t>
            </a:r>
          </a:p>
          <a:p>
            <a:pPr lvl="0">
              <a:buFont typeface="Wingdings" panose="05000000000000000000" pitchFamily="2" charset="2"/>
              <a:buChar char="Ø"/>
            </a:pPr>
            <a:r>
              <a:rPr lang="en-US" dirty="0"/>
              <a:t>Explaining procedures &amp; roles of students &amp; tutor in PBL</a:t>
            </a:r>
          </a:p>
          <a:p>
            <a:pPr lvl="0">
              <a:buFont typeface="Wingdings" panose="05000000000000000000" pitchFamily="2" charset="2"/>
              <a:buChar char="Ø"/>
            </a:pPr>
            <a:r>
              <a:rPr lang="en-US" dirty="0"/>
              <a:t>Focusing attention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b="1" dirty="0"/>
              <a:t>Principles of andragogy </a:t>
            </a:r>
          </a:p>
        </p:txBody>
      </p:sp>
      <p:sp>
        <p:nvSpPr>
          <p:cNvPr id="1048599" name="Content Placeholder 2"/>
          <p:cNvSpPr>
            <a:spLocks noGrp="1"/>
          </p:cNvSpPr>
          <p:nvPr>
            <p:ph idx="1"/>
          </p:nvPr>
        </p:nvSpPr>
        <p:spPr/>
        <p:txBody>
          <a:bodyPr/>
          <a:lstStyle/>
          <a:p>
            <a:pPr>
              <a:buFont typeface="Wingdings" panose="05000000000000000000" pitchFamily="2" charset="2"/>
              <a:buChar char="Ø"/>
            </a:pPr>
            <a:r>
              <a:rPr lang="en-US" dirty="0"/>
              <a:t>Adult learners bring with them a wealth of experience </a:t>
            </a:r>
          </a:p>
          <a:p>
            <a:pPr>
              <a:buFont typeface="Wingdings" panose="05000000000000000000" pitchFamily="2" charset="2"/>
              <a:buChar char="Ø"/>
            </a:pPr>
            <a:r>
              <a:rPr lang="en-US" dirty="0"/>
              <a:t>Adult learners can help each other because of their experience, encourage them to do so</a:t>
            </a:r>
          </a:p>
          <a:p>
            <a:pPr>
              <a:buFont typeface="Wingdings" panose="05000000000000000000" pitchFamily="2" charset="2"/>
              <a:buChar char="Ø"/>
            </a:pPr>
            <a:r>
              <a:rPr lang="en-US" dirty="0"/>
              <a:t>The learners should be encouraged to continuously evaluate their learning</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9" name="Title 1"/>
          <p:cNvSpPr>
            <a:spLocks noGrp="1"/>
          </p:cNvSpPr>
          <p:nvPr>
            <p:ph type="title"/>
          </p:nvPr>
        </p:nvSpPr>
        <p:spPr/>
        <p:txBody>
          <a:bodyPr/>
          <a:lstStyle/>
          <a:p>
            <a:endParaRPr lang="en-US"/>
          </a:p>
        </p:txBody>
      </p:sp>
      <p:sp>
        <p:nvSpPr>
          <p:cNvPr id="1048830" name="Content Placeholder 2"/>
          <p:cNvSpPr>
            <a:spLocks noGrp="1"/>
          </p:cNvSpPr>
          <p:nvPr>
            <p:ph idx="1"/>
          </p:nvPr>
        </p:nvSpPr>
        <p:spPr/>
        <p:txBody>
          <a:bodyPr/>
          <a:lstStyle/>
          <a:p>
            <a:pPr lvl="0">
              <a:buFont typeface="Wingdings" panose="05000000000000000000" pitchFamily="2" charset="2"/>
              <a:buChar char="Ø"/>
            </a:pPr>
            <a:r>
              <a:rPr lang="en-US" dirty="0"/>
              <a:t>Encouraging active participation</a:t>
            </a:r>
          </a:p>
          <a:p>
            <a:pPr lvl="0">
              <a:buFont typeface="Wingdings" panose="05000000000000000000" pitchFamily="2" charset="2"/>
              <a:buChar char="Ø"/>
            </a:pPr>
            <a:r>
              <a:rPr lang="en-US" dirty="0"/>
              <a:t>Referring back questions, comments, suggestions to group</a:t>
            </a:r>
          </a:p>
          <a:p>
            <a:pPr lvl="0">
              <a:buFont typeface="Wingdings" panose="05000000000000000000" pitchFamily="2" charset="2"/>
              <a:buChar char="Ø"/>
            </a:pPr>
            <a:r>
              <a:rPr lang="en-US" dirty="0"/>
              <a:t>Intervening in conflict situations </a:t>
            </a:r>
          </a:p>
          <a:p>
            <a:pPr lvl="0">
              <a:buFont typeface="Wingdings" panose="05000000000000000000" pitchFamily="2" charset="2"/>
              <a:buChar char="Ø"/>
            </a:pPr>
            <a:r>
              <a:rPr lang="en-US" dirty="0"/>
              <a:t>Reinforcing  group discussions</a:t>
            </a:r>
          </a:p>
          <a:p>
            <a:pPr lvl="0">
              <a:buFont typeface="Wingdings" panose="05000000000000000000" pitchFamily="2" charset="2"/>
              <a:buChar char="Ø"/>
            </a:pPr>
            <a:r>
              <a:rPr lang="en-US" dirty="0"/>
              <a:t>Control group</a:t>
            </a:r>
          </a:p>
          <a:p>
            <a:pPr lvl="0">
              <a:buFont typeface="Wingdings" panose="05000000000000000000" pitchFamily="2" charset="2"/>
              <a:buChar char="Ø"/>
            </a:pPr>
            <a:r>
              <a:rPr lang="en-US" dirty="0"/>
              <a:t>Distribute &amp; re-direct questions</a:t>
            </a:r>
          </a:p>
          <a:p>
            <a:pPr lvl="0">
              <a:buFont typeface="Wingdings" panose="05000000000000000000" pitchFamily="2" charset="2"/>
              <a:buChar char="Ø"/>
            </a:pPr>
            <a:r>
              <a:rPr lang="en-US" dirty="0"/>
              <a:t>Probe further, if necessary</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1" name="Title 1"/>
          <p:cNvSpPr>
            <a:spLocks noGrp="1"/>
          </p:cNvSpPr>
          <p:nvPr>
            <p:ph type="title"/>
          </p:nvPr>
        </p:nvSpPr>
        <p:spPr/>
        <p:txBody>
          <a:bodyPr/>
          <a:lstStyle/>
          <a:p>
            <a:endParaRPr lang="en-US"/>
          </a:p>
        </p:txBody>
      </p:sp>
      <p:sp>
        <p:nvSpPr>
          <p:cNvPr id="1048832" name="Content Placeholder 2"/>
          <p:cNvSpPr>
            <a:spLocks noGrp="1"/>
          </p:cNvSpPr>
          <p:nvPr>
            <p:ph idx="1"/>
          </p:nvPr>
        </p:nvSpPr>
        <p:spPr/>
        <p:txBody>
          <a:bodyPr/>
          <a:lstStyle/>
          <a:p>
            <a:pPr lvl="0">
              <a:buFont typeface="Wingdings" panose="05000000000000000000" pitchFamily="2" charset="2"/>
              <a:buChar char="Ø"/>
            </a:pPr>
            <a:r>
              <a:rPr lang="en-US" dirty="0"/>
              <a:t>Encourage analysis, synthesis &amp; evaluation of problem(data)</a:t>
            </a:r>
          </a:p>
          <a:p>
            <a:pPr lvl="0">
              <a:buFont typeface="Wingdings" panose="05000000000000000000" pitchFamily="2" charset="2"/>
              <a:buChar char="Ø"/>
            </a:pPr>
            <a:r>
              <a:rPr lang="en-US" dirty="0"/>
              <a:t>Encourage students to develop qualities of individuals in group</a:t>
            </a:r>
          </a:p>
          <a:p>
            <a:pPr lvl="0">
              <a:buFont typeface="Wingdings" panose="05000000000000000000" pitchFamily="2" charset="2"/>
              <a:buChar char="Ø"/>
            </a:pPr>
            <a:r>
              <a:rPr lang="en-US" dirty="0"/>
              <a:t>Intervene to keep group&amp; discussion on track &amp; stimulate thinking by encouraging hypothesizing</a:t>
            </a:r>
          </a:p>
          <a:p>
            <a:pPr lvl="0">
              <a:buFont typeface="Wingdings" panose="05000000000000000000" pitchFamily="2" charset="2"/>
              <a:buChar char="Ø"/>
            </a:pPr>
            <a:r>
              <a:rPr lang="en-US" dirty="0"/>
              <a:t>Encourage students to review&amp; redefine explanations</a:t>
            </a:r>
          </a:p>
          <a:p>
            <a:pPr>
              <a:buFont typeface="Wingdings" panose="05000000000000000000" pitchFamily="2" charset="2"/>
              <a:buChar char="Ø"/>
            </a:pP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3" name="Title 1"/>
          <p:cNvSpPr>
            <a:spLocks noGrp="1"/>
          </p:cNvSpPr>
          <p:nvPr>
            <p:ph type="title"/>
          </p:nvPr>
        </p:nvSpPr>
        <p:spPr/>
        <p:txBody>
          <a:bodyPr/>
          <a:lstStyle/>
          <a:p>
            <a:r>
              <a:rPr lang="en-US" b="1" u="sng"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The Role of the student in the PBL Process</a:t>
            </a:r>
            <a:endParaRPr lang="en-US" dirty="0"/>
          </a:p>
        </p:txBody>
      </p:sp>
      <p:sp>
        <p:nvSpPr>
          <p:cNvPr id="1048834" name="Content Placeholder 2"/>
          <p:cNvSpPr>
            <a:spLocks noGrp="1"/>
          </p:cNvSpPr>
          <p:nvPr>
            <p:ph idx="1"/>
          </p:nvPr>
        </p:nvSpPr>
        <p:spPr/>
        <p:txBody>
          <a:bodyPr>
            <a:normAutofit fontScale="92857" lnSpcReduction="10000"/>
          </a:bodyPr>
          <a:lstStyle/>
          <a:p>
            <a:pPr marL="514350" lvl="0" indent="-514350">
              <a:buFont typeface="+mj-lt"/>
              <a:buAutoNum type="arabicPeriod"/>
            </a:pPr>
            <a:r>
              <a:rPr lang="en-US" dirty="0"/>
              <a:t>Active participation </a:t>
            </a:r>
            <a:r>
              <a:rPr lang="en-US" dirty="0" err="1"/>
              <a:t>ie</a:t>
            </a:r>
            <a:r>
              <a:rPr lang="en-US" dirty="0"/>
              <a:t>.  listening, contribution to the discussion &amp; asking questions</a:t>
            </a:r>
          </a:p>
          <a:p>
            <a:pPr marL="514350" lvl="0" indent="-514350">
              <a:buFont typeface="+mj-lt"/>
              <a:buAutoNum type="arabicPeriod"/>
            </a:pPr>
            <a:r>
              <a:rPr lang="en-US" dirty="0"/>
              <a:t>Carrying out analysis, synthesis&amp; evaluation of the whole learning process</a:t>
            </a:r>
          </a:p>
          <a:p>
            <a:pPr marL="514350" lvl="0" indent="-514350">
              <a:buFont typeface="+mj-lt"/>
              <a:buAutoNum type="arabicPeriod"/>
            </a:pPr>
            <a:r>
              <a:rPr lang="en-US" dirty="0"/>
              <a:t>Making connections, linking concepts &amp; applying principles</a:t>
            </a:r>
          </a:p>
          <a:p>
            <a:pPr marL="514350" lvl="0" indent="-514350">
              <a:buFont typeface="+mj-lt"/>
              <a:buAutoNum type="arabicPeriod"/>
            </a:pPr>
            <a:r>
              <a:rPr lang="en-US" dirty="0"/>
              <a:t>Reviewing &amp; redefining explanations</a:t>
            </a:r>
          </a:p>
          <a:p>
            <a:pPr marL="514350" lvl="0" indent="-514350">
              <a:buFont typeface="+mj-lt"/>
              <a:buAutoNum type="arabicPeriod"/>
            </a:pPr>
            <a:r>
              <a:rPr lang="en-US" dirty="0"/>
              <a:t>Evaluating achievements</a:t>
            </a:r>
          </a:p>
          <a:p>
            <a:pPr marL="514350" lvl="0" indent="-514350">
              <a:buFont typeface="+mj-lt"/>
              <a:buAutoNum type="arabicPeriod"/>
            </a:pPr>
            <a:r>
              <a:rPr lang="en-US" dirty="0"/>
              <a:t>Summarizing at various stages</a:t>
            </a:r>
          </a:p>
          <a:p>
            <a:pPr marL="514350" lvl="0" indent="-514350">
              <a:buFont typeface="+mj-lt"/>
              <a:buAutoNum type="arabicPeriod"/>
            </a:pPr>
            <a:r>
              <a:rPr lang="en-US" dirty="0"/>
              <a:t>Acting as change agent, </a:t>
            </a:r>
            <a:r>
              <a:rPr lang="en-US" dirty="0" err="1"/>
              <a:t>ie</a:t>
            </a:r>
            <a:r>
              <a:rPr lang="en-US" dirty="0"/>
              <a:t>, as a solution giver, process helper, resource linker &amp; catalyst</a:t>
            </a:r>
          </a:p>
          <a:p>
            <a:endParaRPr lang="en-US" dirty="0"/>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CLINICAL TEACHING </a:t>
            </a:r>
          </a:p>
        </p:txBody>
      </p:sp>
      <p:sp>
        <p:nvSpPr>
          <p:cNvPr id="1048836" name="Content Placeholder 2"/>
          <p:cNvSpPr>
            <a:spLocks noGrp="1"/>
          </p:cNvSpPr>
          <p:nvPr>
            <p:ph idx="1"/>
          </p:nvPr>
        </p:nvSpPr>
        <p:spPr/>
        <p:txBody>
          <a:bodyPr/>
          <a:lstStyle/>
          <a:p>
            <a:pPr>
              <a:buNone/>
            </a:pPr>
            <a:r>
              <a:rPr lang="en-US" dirty="0"/>
              <a:t>Clinical teaching is teaching in the clinical or practical setting, similar to the environment within which the learner will practice in future.</a:t>
            </a:r>
          </a:p>
          <a:p>
            <a:pPr>
              <a:buNone/>
            </a:pPr>
            <a:r>
              <a:rPr lang="en-US" dirty="0"/>
              <a:t>-In clinical teaching, you want your learner to put the knowledge of a task or skill into action</a:t>
            </a:r>
          </a:p>
          <a:p>
            <a:pPr>
              <a:buNone/>
            </a:pPr>
            <a:r>
              <a:rPr lang="en-US" dirty="0"/>
              <a:t>-You want your student to get involved with the patient/client</a:t>
            </a:r>
          </a:p>
          <a:p>
            <a:pPr>
              <a:buNone/>
            </a:pPr>
            <a:r>
              <a:rPr lang="en-US" dirty="0"/>
              <a:t>-Involvement brings in emotions &amp; feelings</a:t>
            </a:r>
          </a:p>
          <a:p>
            <a:pPr marL="0" indent="0">
              <a:buNone/>
            </a:pP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7" name="Title 1"/>
          <p:cNvSpPr>
            <a:spLocks noGrp="1"/>
          </p:cNvSpPr>
          <p:nvPr>
            <p:ph type="title"/>
          </p:nvPr>
        </p:nvSpPr>
        <p:spPr/>
        <p:txBody>
          <a:bodyPr/>
          <a:lstStyle/>
          <a:p>
            <a:r>
              <a:rPr lang="en-US" dirty="0"/>
              <a:t>Ct…</a:t>
            </a:r>
          </a:p>
        </p:txBody>
      </p:sp>
      <p:sp>
        <p:nvSpPr>
          <p:cNvPr id="1048838" name="Content Placeholder 2"/>
          <p:cNvSpPr>
            <a:spLocks noGrp="1"/>
          </p:cNvSpPr>
          <p:nvPr>
            <p:ph idx="1"/>
          </p:nvPr>
        </p:nvSpPr>
        <p:spPr/>
        <p:txBody>
          <a:bodyPr/>
          <a:lstStyle/>
          <a:p>
            <a:pPr>
              <a:buNone/>
            </a:pPr>
            <a:r>
              <a:rPr lang="en-US" dirty="0"/>
              <a:t>You must teach the learner to emphasize so that he/she can nurture or care without getting carried away by the effects of the illness or situation</a:t>
            </a:r>
          </a:p>
          <a:p>
            <a:pPr>
              <a:buNone/>
            </a:pPr>
            <a:r>
              <a:rPr lang="en-US" dirty="0"/>
              <a:t>-No learning can take place until certain basic needs of the learner have been met</a:t>
            </a:r>
          </a:p>
          <a:p>
            <a:pPr>
              <a:buNone/>
            </a:pPr>
            <a:r>
              <a:rPr lang="en-US" dirty="0"/>
              <a:t>-When the basic needs get fulfilled, your learner will want to learn at a higher level&amp; exercise mastery of the skills.</a:t>
            </a:r>
          </a:p>
          <a:p>
            <a:pPr marL="0" indent="0">
              <a:buNone/>
            </a:pP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9" name="Title 1"/>
          <p:cNvSpPr>
            <a:spLocks noGrp="1"/>
          </p:cNvSpPr>
          <p:nvPr>
            <p:ph type="title"/>
          </p:nvPr>
        </p:nvSpPr>
        <p:spPr/>
        <p:txBody>
          <a:bodyPr/>
          <a:lstStyle/>
          <a:p>
            <a:r>
              <a:rPr lang="en-US" dirty="0"/>
              <a:t>Ct….</a:t>
            </a:r>
          </a:p>
        </p:txBody>
      </p:sp>
      <p:sp>
        <p:nvSpPr>
          <p:cNvPr id="1048840" name="Content Placeholder 2"/>
          <p:cNvSpPr>
            <a:spLocks noGrp="1"/>
          </p:cNvSpPr>
          <p:nvPr>
            <p:ph idx="1"/>
          </p:nvPr>
        </p:nvSpPr>
        <p:spPr/>
        <p:txBody>
          <a:bodyPr/>
          <a:lstStyle/>
          <a:p>
            <a:pPr>
              <a:buNone/>
            </a:pPr>
            <a:r>
              <a:rPr lang="en-US" dirty="0"/>
              <a:t>As the learner carries out </a:t>
            </a:r>
            <a:r>
              <a:rPr lang="en-US" dirty="0" err="1"/>
              <a:t>procedures,she</a:t>
            </a:r>
            <a:r>
              <a:rPr lang="en-US" dirty="0"/>
              <a:t>/he needs to learn how to contain personal negative feelings </a:t>
            </a:r>
            <a:r>
              <a:rPr lang="en-US" dirty="0" err="1"/>
              <a:t>eg.contempt,revulsion</a:t>
            </a:r>
            <a:r>
              <a:rPr lang="en-US" dirty="0"/>
              <a:t> of unpleasant sights or aversion</a:t>
            </a:r>
          </a:p>
          <a:p>
            <a:pPr>
              <a:buNone/>
            </a:pPr>
            <a:r>
              <a:rPr lang="en-US" dirty="0"/>
              <a:t>-Above </a:t>
            </a:r>
            <a:r>
              <a:rPr lang="en-US" dirty="0" err="1"/>
              <a:t>all,the</a:t>
            </a:r>
            <a:r>
              <a:rPr lang="en-US" dirty="0"/>
              <a:t> learner must learn how to maintain his/her </a:t>
            </a:r>
            <a:r>
              <a:rPr lang="en-US" dirty="0" err="1"/>
              <a:t>integrity&amp;the</a:t>
            </a:r>
            <a:r>
              <a:rPr lang="en-US" dirty="0"/>
              <a:t> professional code of ethics &amp;etiquette</a:t>
            </a:r>
          </a:p>
          <a:p>
            <a:pPr>
              <a:buNone/>
            </a:pPr>
            <a:r>
              <a:rPr lang="en-US" dirty="0"/>
              <a:t>-This is necessary because the student will be learning how to protect his/her patient/client from malpractice &amp; negligence</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1" name="Title 1"/>
          <p:cNvSpPr>
            <a:spLocks noGrp="1"/>
          </p:cNvSpPr>
          <p:nvPr>
            <p:ph type="title"/>
          </p:nvPr>
        </p:nvSpPr>
        <p:spPr/>
        <p:txBody>
          <a:bodyPr/>
          <a:lstStyle/>
          <a:p>
            <a:endParaRPr lang="en-US"/>
          </a:p>
        </p:txBody>
      </p:sp>
      <p:sp>
        <p:nvSpPr>
          <p:cNvPr id="1048842" name="Content Placeholder 2"/>
          <p:cNvSpPr>
            <a:spLocks noGrp="1"/>
          </p:cNvSpPr>
          <p:nvPr>
            <p:ph idx="1"/>
          </p:nvPr>
        </p:nvSpPr>
        <p:spPr/>
        <p:txBody>
          <a:bodyPr/>
          <a:lstStyle/>
          <a:p>
            <a:pPr>
              <a:buNone/>
            </a:pPr>
            <a:r>
              <a:rPr lang="en-US" dirty="0"/>
              <a:t>Mastery of the theory is important because it gives you the foundation</a:t>
            </a:r>
          </a:p>
          <a:p>
            <a:pPr>
              <a:buNone/>
            </a:pPr>
            <a:r>
              <a:rPr lang="en-US" dirty="0"/>
              <a:t>-Scientific knowledge adds appropriate technical skills &amp; encourages you to develop the right attitudes</a:t>
            </a:r>
          </a:p>
          <a:p>
            <a:pPr>
              <a:buNone/>
            </a:pPr>
            <a:r>
              <a:rPr lang="en-US" dirty="0"/>
              <a:t>-The result is the development of sound clinical </a:t>
            </a:r>
            <a:r>
              <a:rPr lang="en-US" dirty="0" err="1"/>
              <a:t>judgement,which</a:t>
            </a:r>
            <a:r>
              <a:rPr lang="en-US" dirty="0"/>
              <a:t> is the sign of an experienced nurse.</a:t>
            </a:r>
          </a:p>
          <a:p>
            <a:pPr marL="0" indent="0">
              <a:buNone/>
            </a:pP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Title 1"/>
          <p:cNvSpPr>
            <a:spLocks noGrp="1"/>
          </p:cNvSpPr>
          <p:nvPr>
            <p:ph type="title"/>
          </p:nvPr>
        </p:nvSpPr>
        <p:spPr/>
        <p:txBody>
          <a:bodyPr/>
          <a:lstStyle/>
          <a:p>
            <a:r>
              <a:rPr lang="en-US" b="1" dirty="0"/>
              <a:t>Role of a Clinical teacher/ instructor </a:t>
            </a:r>
          </a:p>
        </p:txBody>
      </p:sp>
      <p:sp>
        <p:nvSpPr>
          <p:cNvPr id="1048844" name="Content Placeholder 2"/>
          <p:cNvSpPr>
            <a:spLocks noGrp="1"/>
          </p:cNvSpPr>
          <p:nvPr>
            <p:ph idx="1"/>
          </p:nvPr>
        </p:nvSpPr>
        <p:spPr/>
        <p:txBody>
          <a:bodyPr/>
          <a:lstStyle/>
          <a:p>
            <a:pPr>
              <a:buNone/>
            </a:pPr>
            <a:r>
              <a:rPr lang="en-US" dirty="0"/>
              <a:t>As a clinical </a:t>
            </a:r>
            <a:r>
              <a:rPr lang="en-US" dirty="0" err="1"/>
              <a:t>teacher,you</a:t>
            </a:r>
            <a:r>
              <a:rPr lang="en-US" dirty="0"/>
              <a:t> should be:</a:t>
            </a:r>
          </a:p>
          <a:p>
            <a:pPr marL="571500" lvl="0" indent="-571500">
              <a:buFont typeface="+mj-lt"/>
              <a:buAutoNum type="romanUcPeriod"/>
            </a:pPr>
            <a:r>
              <a:rPr lang="en-US" dirty="0"/>
              <a:t>A </a:t>
            </a:r>
            <a:r>
              <a:rPr lang="en-US" dirty="0" err="1"/>
              <a:t>skilled,experienced</a:t>
            </a:r>
            <a:r>
              <a:rPr lang="en-US" dirty="0"/>
              <a:t> nurse concerned with the maintenance &amp; improvement of standards of patient care</a:t>
            </a:r>
          </a:p>
          <a:p>
            <a:pPr marL="571500" lvl="0" indent="-571500">
              <a:buFont typeface="+mj-lt"/>
              <a:buAutoNum type="romanUcPeriod"/>
            </a:pPr>
            <a:r>
              <a:rPr lang="en-US" dirty="0"/>
              <a:t>Concerned to help your learner to develop his/her potential as a nurse</a:t>
            </a:r>
          </a:p>
          <a:p>
            <a:pPr marL="571500" lvl="0" indent="-571500">
              <a:buFont typeface="+mj-lt"/>
              <a:buAutoNum type="romanUcPeriod"/>
            </a:pPr>
            <a:r>
              <a:rPr lang="en-US" dirty="0"/>
              <a:t>Able to gain satisfaction from caring for patients</a:t>
            </a:r>
          </a:p>
          <a:p>
            <a:pPr marL="0" indent="0">
              <a:buNone/>
            </a:pP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5" name="Title 1"/>
          <p:cNvSpPr>
            <a:spLocks noGrp="1"/>
          </p:cNvSpPr>
          <p:nvPr>
            <p:ph type="title"/>
          </p:nvPr>
        </p:nvSpPr>
        <p:spPr/>
        <p:txBody>
          <a:bodyPr/>
          <a:lstStyle/>
          <a:p>
            <a:r>
              <a:rPr lang="en-US" b="1" dirty="0"/>
              <a:t>Role of a clinical teacher </a:t>
            </a:r>
          </a:p>
        </p:txBody>
      </p:sp>
      <p:sp>
        <p:nvSpPr>
          <p:cNvPr id="1048846" name="Content Placeholder 2"/>
          <p:cNvSpPr>
            <a:spLocks noGrp="1"/>
          </p:cNvSpPr>
          <p:nvPr>
            <p:ph idx="1"/>
          </p:nvPr>
        </p:nvSpPr>
        <p:spPr/>
        <p:txBody>
          <a:bodyPr/>
          <a:lstStyle/>
          <a:p>
            <a:pPr marL="0" lvl="0" indent="0">
              <a:buNone/>
            </a:pPr>
            <a:r>
              <a:rPr lang="en-US" dirty="0"/>
              <a:t>IV. Able to gain satisfaction from teaching, especially individuals &amp; small groups</a:t>
            </a:r>
          </a:p>
          <a:p>
            <a:pPr marL="0" lvl="0" indent="0">
              <a:buNone/>
            </a:pPr>
            <a:r>
              <a:rPr lang="en-US" dirty="0"/>
              <a:t>V. Keen to create a favorable environment for learning.</a:t>
            </a:r>
          </a:p>
          <a:p>
            <a:pPr marL="0" lvl="0" indent="0">
              <a:buNone/>
            </a:pPr>
            <a:r>
              <a:rPr lang="en-US" dirty="0"/>
              <a:t>VI. Alert to the opportunities available for facilitating learning in the clinical situation</a:t>
            </a:r>
          </a:p>
          <a:p>
            <a:pPr marL="0" lvl="0" indent="0">
              <a:buNone/>
            </a:pPr>
            <a:r>
              <a:rPr lang="en-US" dirty="0"/>
              <a:t>VII. A model for your learner</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7" name="Title 1"/>
          <p:cNvSpPr>
            <a:spLocks noGrp="1"/>
          </p:cNvSpPr>
          <p:nvPr>
            <p:ph type="title"/>
          </p:nvPr>
        </p:nvSpPr>
        <p:spPr/>
        <p:txBody>
          <a:bodyPr>
            <a:normAutofit/>
          </a:bodyPr>
          <a:lstStyle/>
          <a:p>
            <a:r>
              <a:rPr lang="en-US" dirty="0">
                <a:latin typeface="Arial Black" panose="020B0A04020102020204" pitchFamily="34" charset="0"/>
              </a:rPr>
              <a:t>Factors to consider when choosing a teaching method </a:t>
            </a:r>
          </a:p>
        </p:txBody>
      </p:sp>
      <p:sp>
        <p:nvSpPr>
          <p:cNvPr id="1048848" name="Content Placeholder 2"/>
          <p:cNvSpPr>
            <a:spLocks noGrp="1"/>
          </p:cNvSpPr>
          <p:nvPr>
            <p:ph idx="1"/>
          </p:nvPr>
        </p:nvSpPr>
        <p:spPr/>
        <p:txBody>
          <a:bodyPr/>
          <a:lstStyle/>
          <a:p>
            <a:pPr lvl="3"/>
            <a:r>
              <a:rPr lang="en-US" sz="2800" b="1" dirty="0">
                <a:solidFill>
                  <a:srgbClr val="FF0000"/>
                </a:solidFill>
              </a:rPr>
              <a:t>1. Teaching/ learning objectives </a:t>
            </a:r>
          </a:p>
          <a:p>
            <a:r>
              <a:rPr lang="en-US" dirty="0"/>
              <a:t>What do you want the students to be able to do at the end of the session?</a:t>
            </a:r>
          </a:p>
          <a:p>
            <a:pPr lvl="3"/>
            <a:r>
              <a:rPr lang="en-US" sz="2800" b="1" dirty="0">
                <a:solidFill>
                  <a:srgbClr val="FF0000"/>
                </a:solidFill>
              </a:rPr>
              <a:t>2. Practicality of the method</a:t>
            </a:r>
          </a:p>
          <a:p>
            <a:r>
              <a:rPr lang="en-US" dirty="0"/>
              <a:t>How much time is needed? Where is the teaching taking place? Number of students involved, level of the students , </a:t>
            </a:r>
          </a:p>
          <a:p>
            <a:pPr lvl="3"/>
            <a:r>
              <a:rPr lang="en-US" sz="2800" b="1" dirty="0">
                <a:solidFill>
                  <a:srgbClr val="FF0000"/>
                </a:solidFill>
              </a:rPr>
              <a:t>3. Resources needed </a:t>
            </a:r>
          </a:p>
          <a:p>
            <a:r>
              <a:rPr lang="en-US" dirty="0"/>
              <a:t>Gather resources early enough and make the sessions interesting for learning  to take place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dirty="0"/>
              <a:t>ASSIGNMENT</a:t>
            </a:r>
          </a:p>
        </p:txBody>
      </p:sp>
      <p:sp>
        <p:nvSpPr>
          <p:cNvPr id="1048595" name="Content Placeholder 2"/>
          <p:cNvSpPr>
            <a:spLocks noGrp="1"/>
          </p:cNvSpPr>
          <p:nvPr>
            <p:ph idx="1"/>
          </p:nvPr>
        </p:nvSpPr>
        <p:spPr/>
        <p:txBody>
          <a:bodyPr/>
          <a:lstStyle/>
          <a:p>
            <a:r>
              <a:rPr lang="en-US" dirty="0"/>
              <a:t> Outline the principles of pedagogy</a:t>
            </a:r>
          </a:p>
          <a:p>
            <a:endParaRPr lang="en-US" dirty="0"/>
          </a:p>
          <a:p>
            <a:pPr marL="0" indent="0">
              <a:buNone/>
            </a:pPr>
            <a:endParaRPr lang="en-US" dirty="0"/>
          </a:p>
          <a:p>
            <a:r>
              <a:rPr lang="en-US" dirty="0"/>
              <a:t>Review the trends in nursing education: history of nursing education, influencing factors, challenges and emerging issues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9" name="Title 1"/>
          <p:cNvSpPr>
            <a:spLocks noGrp="1"/>
          </p:cNvSpPr>
          <p:nvPr>
            <p:ph type="title"/>
          </p:nvPr>
        </p:nvSpPr>
        <p:spPr/>
        <p:txBody>
          <a:bodyPr/>
          <a:lstStyle/>
          <a:p>
            <a:r>
              <a:rPr lang="en-US" b="1" dirty="0"/>
              <a:t>ATTITUDES, KNOWLEDGE AND SKILLS </a:t>
            </a:r>
          </a:p>
        </p:txBody>
      </p:sp>
      <p:sp>
        <p:nvSpPr>
          <p:cNvPr id="1048850" name="Content Placeholder 2"/>
          <p:cNvSpPr>
            <a:spLocks noGrp="1"/>
          </p:cNvSpPr>
          <p:nvPr>
            <p:ph idx="1"/>
          </p:nvPr>
        </p:nvSpPr>
        <p:spPr/>
        <p:txBody>
          <a:bodyPr>
            <a:normAutofit lnSpcReduction="10000"/>
          </a:bodyPr>
          <a:lstStyle/>
          <a:p>
            <a:r>
              <a:rPr lang="en-US" b="1" dirty="0"/>
              <a:t>HOW ATTITUDES ARE TAUGHT </a:t>
            </a:r>
          </a:p>
          <a:p>
            <a:r>
              <a:rPr lang="en-US" dirty="0"/>
              <a:t> An attitude is a tendency to behave or think in a certain way </a:t>
            </a:r>
          </a:p>
          <a:p>
            <a:r>
              <a:rPr lang="en-US" b="1" dirty="0"/>
              <a:t>Methods of teaching attitudes</a:t>
            </a:r>
          </a:p>
          <a:p>
            <a:r>
              <a:rPr lang="en-US" dirty="0"/>
              <a:t>Providing information to shape attitudes: films, lectures</a:t>
            </a:r>
          </a:p>
          <a:p>
            <a:r>
              <a:rPr lang="en-US" dirty="0"/>
              <a:t>Providing examples: model</a:t>
            </a:r>
          </a:p>
          <a:p>
            <a:r>
              <a:rPr lang="en-US" dirty="0"/>
              <a:t>Providing experience to shape attitudes </a:t>
            </a:r>
          </a:p>
          <a:p>
            <a:r>
              <a:rPr lang="en-US" dirty="0"/>
              <a:t>Providing discussion to shape attitudes </a:t>
            </a:r>
          </a:p>
          <a:p>
            <a:r>
              <a:rPr lang="en-US" dirty="0"/>
              <a:t>Role play exercise  </a:t>
            </a:r>
          </a:p>
          <a:p>
            <a:r>
              <a:rPr lang="en-US" dirty="0"/>
              <a:t> </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1" name="Title 1"/>
          <p:cNvSpPr>
            <a:spLocks noGrp="1"/>
          </p:cNvSpPr>
          <p:nvPr>
            <p:ph type="title"/>
          </p:nvPr>
        </p:nvSpPr>
        <p:spPr/>
        <p:txBody>
          <a:bodyPr/>
          <a:lstStyle/>
          <a:p>
            <a:r>
              <a:rPr lang="en-US" b="1" dirty="0"/>
              <a:t>HOW SKILLS ARE TAUGHT </a:t>
            </a:r>
          </a:p>
        </p:txBody>
      </p:sp>
      <p:sp>
        <p:nvSpPr>
          <p:cNvPr id="1048852" name="Content Placeholder 2"/>
          <p:cNvSpPr>
            <a:spLocks noGrp="1"/>
          </p:cNvSpPr>
          <p:nvPr>
            <p:ph idx="1"/>
          </p:nvPr>
        </p:nvSpPr>
        <p:spPr/>
        <p:txBody>
          <a:bodyPr/>
          <a:lstStyle/>
          <a:p>
            <a:r>
              <a:rPr lang="en-US" dirty="0"/>
              <a:t>There are 3 types of skills:</a:t>
            </a:r>
          </a:p>
          <a:p>
            <a:r>
              <a:rPr lang="en-US" b="1" dirty="0"/>
              <a:t>Communication skills: </a:t>
            </a:r>
            <a:r>
              <a:rPr lang="en-US" dirty="0"/>
              <a:t>persuading, talking, encouraging </a:t>
            </a:r>
            <a:endParaRPr lang="en-US" b="1" dirty="0"/>
          </a:p>
          <a:p>
            <a:r>
              <a:rPr lang="en-US" b="1" dirty="0"/>
              <a:t>Cognitive skills: </a:t>
            </a:r>
            <a:r>
              <a:rPr lang="en-US" dirty="0"/>
              <a:t>thinking, decision making</a:t>
            </a:r>
            <a:endParaRPr lang="en-US" b="1" dirty="0"/>
          </a:p>
          <a:p>
            <a:r>
              <a:rPr lang="en-US" b="1" dirty="0"/>
              <a:t>Psychomotor skills:</a:t>
            </a:r>
            <a:r>
              <a:rPr lang="en-US" dirty="0"/>
              <a:t> practical skills, involve movement. Using hands </a:t>
            </a:r>
          </a:p>
          <a:p>
            <a:endParaRPr lang="en-US" b="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Title 1"/>
          <p:cNvSpPr>
            <a:spLocks noGrp="1"/>
          </p:cNvSpPr>
          <p:nvPr>
            <p:ph type="title"/>
          </p:nvPr>
        </p:nvSpPr>
        <p:spPr/>
        <p:txBody>
          <a:bodyPr/>
          <a:lstStyle/>
          <a:p>
            <a:r>
              <a:rPr lang="en-US" b="1" dirty="0"/>
              <a:t>Methods of teaching skills </a:t>
            </a:r>
          </a:p>
        </p:txBody>
      </p:sp>
      <p:sp>
        <p:nvSpPr>
          <p:cNvPr id="1048854" name="Content Placeholder 2"/>
          <p:cNvSpPr>
            <a:spLocks noGrp="1"/>
          </p:cNvSpPr>
          <p:nvPr>
            <p:ph idx="1"/>
          </p:nvPr>
        </p:nvSpPr>
        <p:spPr/>
        <p:txBody>
          <a:bodyPr/>
          <a:lstStyle/>
          <a:p>
            <a:r>
              <a:rPr lang="en-US" b="1" dirty="0"/>
              <a:t>Describing a skill </a:t>
            </a:r>
            <a:r>
              <a:rPr lang="en-US" dirty="0"/>
              <a:t>&gt; explain the rationale and stages in performing it </a:t>
            </a:r>
          </a:p>
          <a:p>
            <a:r>
              <a:rPr lang="en-US" b="1" dirty="0"/>
              <a:t>Demonstrate a skill</a:t>
            </a:r>
            <a:r>
              <a:rPr lang="en-US" dirty="0"/>
              <a:t>&gt;  students see an expert performing the skill correctly with an explanation of what s/he is doing </a:t>
            </a:r>
          </a:p>
          <a:p>
            <a:r>
              <a:rPr lang="en-US" b="1" dirty="0"/>
              <a:t>Practice&gt; </a:t>
            </a:r>
            <a:r>
              <a:rPr lang="en-US" dirty="0"/>
              <a:t>students should perform skills through projects, simulations, ward rotations and case studies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5" name="Title 1"/>
          <p:cNvSpPr>
            <a:spLocks noGrp="1"/>
          </p:cNvSpPr>
          <p:nvPr>
            <p:ph type="title"/>
          </p:nvPr>
        </p:nvSpPr>
        <p:spPr/>
        <p:txBody>
          <a:bodyPr/>
          <a:lstStyle/>
          <a:p>
            <a:r>
              <a:rPr lang="en-US" dirty="0"/>
              <a:t>HOW KNOWLEDGE IS TAUGHT </a:t>
            </a:r>
          </a:p>
        </p:txBody>
      </p:sp>
      <p:sp>
        <p:nvSpPr>
          <p:cNvPr id="1048856" name="Content Placeholder 2"/>
          <p:cNvSpPr>
            <a:spLocks noGrp="1"/>
          </p:cNvSpPr>
          <p:nvPr>
            <p:ph idx="1"/>
          </p:nvPr>
        </p:nvSpPr>
        <p:spPr/>
        <p:txBody>
          <a:bodyPr/>
          <a:lstStyle/>
          <a:p>
            <a:pPr marL="0" indent="0">
              <a:buNone/>
            </a:pPr>
            <a:r>
              <a:rPr lang="en-US" dirty="0"/>
              <a:t>It includes the facts that a health worker must know. </a:t>
            </a:r>
          </a:p>
          <a:p>
            <a:pPr marL="0" indent="0">
              <a:buNone/>
            </a:pPr>
            <a:r>
              <a:rPr lang="en-US" dirty="0"/>
              <a:t>Sources of  facts include teachers, manuals, books, models, posters </a:t>
            </a:r>
          </a:p>
          <a:p>
            <a:pPr marL="0" indent="0">
              <a:buNone/>
            </a:pPr>
            <a:r>
              <a:rPr lang="en-US" b="1" dirty="0"/>
              <a:t>Methods for teaching knowledge </a:t>
            </a:r>
          </a:p>
          <a:p>
            <a:pPr>
              <a:buFont typeface="Wingdings" panose="05000000000000000000" pitchFamily="2" charset="2"/>
              <a:buChar char="Ø"/>
            </a:pPr>
            <a:r>
              <a:rPr lang="en-US" dirty="0"/>
              <a:t>Lecture </a:t>
            </a:r>
          </a:p>
          <a:p>
            <a:pPr>
              <a:buFont typeface="Wingdings" panose="05000000000000000000" pitchFamily="2" charset="2"/>
              <a:buChar char="Ø"/>
            </a:pPr>
            <a:r>
              <a:rPr lang="en-US" dirty="0"/>
              <a:t>Symposium </a:t>
            </a:r>
          </a:p>
          <a:p>
            <a:pPr>
              <a:buFont typeface="Wingdings" panose="05000000000000000000" pitchFamily="2" charset="2"/>
              <a:buChar char="Ø"/>
            </a:pPr>
            <a:r>
              <a:rPr lang="en-US" dirty="0"/>
              <a:t>Seminar </a:t>
            </a:r>
          </a:p>
          <a:p>
            <a:pPr>
              <a:buFont typeface="Wingdings" panose="05000000000000000000" pitchFamily="2" charset="2"/>
              <a:buChar char="Ø"/>
            </a:pPr>
            <a:r>
              <a:rPr lang="en-US" dirty="0"/>
              <a:t>Conference </a:t>
            </a:r>
          </a:p>
          <a:p>
            <a:pPr>
              <a:buFont typeface="Wingdings" panose="05000000000000000000" pitchFamily="2" charset="2"/>
              <a:buChar char="Ø"/>
            </a:pPr>
            <a:r>
              <a:rPr lang="en-US" dirty="0"/>
              <a:t>Panel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7" name="Title 1"/>
          <p:cNvSpPr>
            <a:spLocks noGrp="1"/>
          </p:cNvSpPr>
          <p:nvPr>
            <p:ph type="title"/>
          </p:nvPr>
        </p:nvSpPr>
        <p:spPr/>
        <p:txBody>
          <a:bodyPr/>
          <a:lstStyle/>
          <a:p>
            <a:r>
              <a:rPr lang="en-US" dirty="0"/>
              <a:t>EDUCATIONAL OBJECTIVES </a:t>
            </a:r>
          </a:p>
        </p:txBody>
      </p:sp>
      <p:sp>
        <p:nvSpPr>
          <p:cNvPr id="1048858" name="Content Placeholder 2"/>
          <p:cNvSpPr>
            <a:spLocks noGrp="1"/>
          </p:cNvSpPr>
          <p:nvPr>
            <p:ph idx="1"/>
          </p:nvPr>
        </p:nvSpPr>
        <p:spPr/>
        <p:txBody>
          <a:bodyPr/>
          <a:lstStyle/>
          <a:p>
            <a:r>
              <a:rPr lang="en-US" b="1" dirty="0"/>
              <a:t>What is an Objective?</a:t>
            </a:r>
          </a:p>
          <a:p>
            <a:r>
              <a:rPr lang="en-US" b="1" dirty="0"/>
              <a:t>It is a precise statement </a:t>
            </a:r>
            <a:r>
              <a:rPr lang="en-US" dirty="0"/>
              <a:t>that answers the question of what a student should do in order to show that s/he has learnt what the teacher want him/her to learn fro the session .</a:t>
            </a:r>
          </a:p>
          <a:p>
            <a:r>
              <a:rPr lang="en-US" dirty="0"/>
              <a:t>it is a statement describing an instructional outcome </a:t>
            </a:r>
          </a:p>
          <a:p>
            <a:r>
              <a:rPr lang="en-US" dirty="0"/>
              <a:t>Objectives enable the teacher to help the learner gain the knowledge, skill or attitude specified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9" name="Title 1"/>
          <p:cNvSpPr>
            <a:spLocks noGrp="1"/>
          </p:cNvSpPr>
          <p:nvPr>
            <p:ph type="title"/>
          </p:nvPr>
        </p:nvSpPr>
        <p:spPr/>
        <p:txBody>
          <a:bodyPr/>
          <a:lstStyle/>
          <a:p>
            <a:r>
              <a:rPr lang="en-US" b="1" dirty="0"/>
              <a:t>Types of objectives </a:t>
            </a:r>
          </a:p>
        </p:txBody>
      </p:sp>
      <p:sp>
        <p:nvSpPr>
          <p:cNvPr id="1048860" name="Content Placeholder 2"/>
          <p:cNvSpPr>
            <a:spLocks noGrp="1"/>
          </p:cNvSpPr>
          <p:nvPr>
            <p:ph idx="1"/>
          </p:nvPr>
        </p:nvSpPr>
        <p:spPr/>
        <p:txBody>
          <a:bodyPr/>
          <a:lstStyle/>
          <a:p>
            <a:r>
              <a:rPr lang="en-US" b="1" dirty="0"/>
              <a:t>A)Instructional objective ( practical performance)</a:t>
            </a:r>
          </a:p>
          <a:p>
            <a:r>
              <a:rPr lang="en-US" dirty="0"/>
              <a:t>These describe what the learners and the teacher intend to achieve as a result of instruction </a:t>
            </a:r>
          </a:p>
          <a:p>
            <a:r>
              <a:rPr lang="en-US" dirty="0"/>
              <a:t>It includes the three domains </a:t>
            </a:r>
            <a:r>
              <a:rPr lang="en-US" dirty="0" err="1"/>
              <a:t>ie</a:t>
            </a:r>
            <a:r>
              <a:rPr lang="en-US" dirty="0"/>
              <a:t> cognitive, affective and psychomotor </a:t>
            </a:r>
          </a:p>
          <a:p>
            <a:endParaRPr lang="en-US" dirty="0"/>
          </a:p>
          <a:p>
            <a:r>
              <a:rPr lang="en-US" dirty="0"/>
              <a:t>B</a:t>
            </a:r>
            <a:r>
              <a:rPr lang="en-US" b="1" dirty="0"/>
              <a:t>) Educational objectives </a:t>
            </a:r>
          </a:p>
          <a:p>
            <a:r>
              <a:rPr lang="en-US" dirty="0"/>
              <a:t>State clear, simple, precise and observable behavior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1" name="Title 1"/>
          <p:cNvSpPr>
            <a:spLocks noGrp="1"/>
          </p:cNvSpPr>
          <p:nvPr>
            <p:ph type="title"/>
          </p:nvPr>
        </p:nvSpPr>
        <p:spPr/>
        <p:txBody>
          <a:bodyPr/>
          <a:lstStyle/>
          <a:p>
            <a:r>
              <a:rPr lang="en-US" dirty="0"/>
              <a:t>Ct….</a:t>
            </a:r>
          </a:p>
        </p:txBody>
      </p:sp>
      <p:sp>
        <p:nvSpPr>
          <p:cNvPr id="1048862" name="Content Placeholder 2"/>
          <p:cNvSpPr>
            <a:spLocks noGrp="1"/>
          </p:cNvSpPr>
          <p:nvPr>
            <p:ph idx="1"/>
          </p:nvPr>
        </p:nvSpPr>
        <p:spPr/>
        <p:txBody>
          <a:bodyPr/>
          <a:lstStyle/>
          <a:p>
            <a:r>
              <a:rPr lang="en-US" dirty="0"/>
              <a:t>C) </a:t>
            </a:r>
            <a:r>
              <a:rPr lang="en-US" b="1" dirty="0"/>
              <a:t>Behavioral objectives </a:t>
            </a:r>
          </a:p>
          <a:p>
            <a:r>
              <a:rPr lang="en-US" dirty="0"/>
              <a:t>They state the actual behavior to be performed, the condition under which it will be performed, the result of the performance and the criteria that will be used to evaluate the product of the performance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3" name="Title 1"/>
          <p:cNvSpPr>
            <a:spLocks noGrp="1"/>
          </p:cNvSpPr>
          <p:nvPr>
            <p:ph type="title"/>
          </p:nvPr>
        </p:nvSpPr>
        <p:spPr/>
        <p:txBody>
          <a:bodyPr/>
          <a:lstStyle/>
          <a:p>
            <a:r>
              <a:rPr lang="en-US" b="1" dirty="0"/>
              <a:t>Purpose of objectives </a:t>
            </a:r>
          </a:p>
        </p:txBody>
      </p:sp>
      <p:sp>
        <p:nvSpPr>
          <p:cNvPr id="1048864" name="Content Placeholder 2"/>
          <p:cNvSpPr>
            <a:spLocks noGrp="1"/>
          </p:cNvSpPr>
          <p:nvPr>
            <p:ph idx="1"/>
          </p:nvPr>
        </p:nvSpPr>
        <p:spPr/>
        <p:txBody>
          <a:bodyPr/>
          <a:lstStyle/>
          <a:p>
            <a:pPr marL="514350" indent="-514350">
              <a:buFont typeface="+mj-lt"/>
              <a:buAutoNum type="arabicPeriod"/>
            </a:pPr>
            <a:r>
              <a:rPr lang="en-US" dirty="0"/>
              <a:t>Guides the teacher and the learner to remain focused </a:t>
            </a:r>
          </a:p>
          <a:p>
            <a:pPr marL="514350" indent="-514350">
              <a:buFont typeface="+mj-lt"/>
              <a:buAutoNum type="arabicPeriod"/>
            </a:pPr>
            <a:r>
              <a:rPr lang="en-US" dirty="0"/>
              <a:t>Helps in keeping to the scope of study </a:t>
            </a:r>
          </a:p>
          <a:p>
            <a:pPr marL="514350" indent="-514350">
              <a:buFont typeface="+mj-lt"/>
              <a:buAutoNum type="arabicPeriod"/>
            </a:pPr>
            <a:r>
              <a:rPr lang="en-US" dirty="0"/>
              <a:t>Helps the teacher to be systematic </a:t>
            </a:r>
          </a:p>
          <a:p>
            <a:pPr marL="514350" indent="-514350">
              <a:buFont typeface="+mj-lt"/>
              <a:buAutoNum type="arabicPeriod"/>
            </a:pPr>
            <a:r>
              <a:rPr lang="en-US" dirty="0"/>
              <a:t>Influences self directed learning </a:t>
            </a:r>
          </a:p>
          <a:p>
            <a:pPr marL="514350" indent="-514350">
              <a:buFont typeface="+mj-lt"/>
              <a:buAutoNum type="arabicPeriod"/>
            </a:pPr>
            <a:r>
              <a:rPr lang="en-US" dirty="0"/>
              <a:t>Allows the teacher/learner to understand the subject with greater clarity </a:t>
            </a:r>
          </a:p>
          <a:p>
            <a:pPr marL="514350" indent="-514350">
              <a:buFont typeface="+mj-lt"/>
              <a:buAutoNum type="arabicPeriod"/>
            </a:pPr>
            <a:r>
              <a:rPr lang="en-US" dirty="0"/>
              <a:t>Predetermines the expected outcomes for students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5" name="Title 1"/>
          <p:cNvSpPr>
            <a:spLocks noGrp="1"/>
          </p:cNvSpPr>
          <p:nvPr>
            <p:ph type="title"/>
          </p:nvPr>
        </p:nvSpPr>
        <p:spPr/>
        <p:txBody>
          <a:bodyPr/>
          <a:lstStyle/>
          <a:p>
            <a:r>
              <a:rPr lang="en-US" b="1" dirty="0"/>
              <a:t>CHARACTERISTICS OF OBJECTIVES </a:t>
            </a:r>
          </a:p>
        </p:txBody>
      </p:sp>
      <p:sp>
        <p:nvSpPr>
          <p:cNvPr id="1048866" name="Content Placeholder 2"/>
          <p:cNvSpPr>
            <a:spLocks noGrp="1"/>
          </p:cNvSpPr>
          <p:nvPr>
            <p:ph idx="1"/>
          </p:nvPr>
        </p:nvSpPr>
        <p:spPr/>
        <p:txBody>
          <a:bodyPr/>
          <a:lstStyle/>
          <a:p>
            <a:r>
              <a:rPr lang="en-US" dirty="0"/>
              <a:t>The objectives should be SMART </a:t>
            </a:r>
          </a:p>
          <a:p>
            <a:r>
              <a:rPr lang="en-US" dirty="0"/>
              <a:t>S-smart</a:t>
            </a:r>
          </a:p>
          <a:p>
            <a:r>
              <a:rPr lang="en-US" dirty="0"/>
              <a:t>M-measurable </a:t>
            </a:r>
          </a:p>
          <a:p>
            <a:r>
              <a:rPr lang="en-US" dirty="0"/>
              <a:t>A-attainable/achievable </a:t>
            </a:r>
          </a:p>
          <a:p>
            <a:r>
              <a:rPr lang="en-US" dirty="0"/>
              <a:t>R- realistic </a:t>
            </a:r>
          </a:p>
          <a:p>
            <a:r>
              <a:rPr lang="en-US" dirty="0"/>
              <a:t>T-time bound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b="1" dirty="0"/>
              <a:t>QUALITIES OF GOOD OBJECTIVES</a:t>
            </a:r>
          </a:p>
        </p:txBody>
      </p:sp>
      <p:sp>
        <p:nvSpPr>
          <p:cNvPr id="1048868" name="Content Placeholder 2"/>
          <p:cNvSpPr>
            <a:spLocks noGrp="1"/>
          </p:cNvSpPr>
          <p:nvPr>
            <p:ph idx="1"/>
          </p:nvPr>
        </p:nvSpPr>
        <p:spPr/>
        <p:txBody>
          <a:bodyPr/>
          <a:lstStyle/>
          <a:p>
            <a:r>
              <a:rPr lang="en-US" dirty="0"/>
              <a:t>RELEVANCE&gt; most essential to the health needs of a community </a:t>
            </a:r>
          </a:p>
          <a:p>
            <a:r>
              <a:rPr lang="en-US" dirty="0"/>
              <a:t>CONSISTENT&gt; provides the same meaning /result each time </a:t>
            </a:r>
          </a:p>
          <a:p>
            <a:r>
              <a:rPr lang="en-US" dirty="0"/>
              <a:t>UNEQUIVOCAL&gt; no argument /dispute about the meaning</a:t>
            </a:r>
          </a:p>
          <a:p>
            <a:r>
              <a:rPr lang="en-US" dirty="0"/>
              <a:t>FEASIBLE&gt; can be attained or performed </a:t>
            </a:r>
          </a:p>
          <a:p>
            <a:r>
              <a:rPr lang="en-US" dirty="0"/>
              <a:t>OBSERVABLE&gt; seen to be happening </a:t>
            </a:r>
          </a:p>
          <a:p>
            <a:r>
              <a:rPr lang="en-US" dirty="0"/>
              <a:t>MEASURABLE&gt; quantified in an objective way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b="1" dirty="0"/>
              <a:t>What makes one a better learner?</a:t>
            </a:r>
          </a:p>
        </p:txBody>
      </p:sp>
      <p:sp>
        <p:nvSpPr>
          <p:cNvPr id="1048591" name="Content Placeholder 2"/>
          <p:cNvSpPr>
            <a:spLocks noGrp="1"/>
          </p:cNvSpPr>
          <p:nvPr>
            <p:ph idx="1"/>
          </p:nvPr>
        </p:nvSpPr>
        <p:spPr/>
        <p:txBody>
          <a:bodyPr/>
          <a:lstStyle/>
          <a:p>
            <a:pPr>
              <a:buFont typeface="Wingdings" panose="05000000000000000000" pitchFamily="2" charset="2"/>
              <a:buChar char="ü"/>
            </a:pPr>
            <a:r>
              <a:rPr lang="en-US" dirty="0"/>
              <a:t>Small tutorial groups </a:t>
            </a:r>
          </a:p>
          <a:p>
            <a:pPr>
              <a:buFont typeface="Wingdings" panose="05000000000000000000" pitchFamily="2" charset="2"/>
              <a:buChar char="ü"/>
            </a:pPr>
            <a:r>
              <a:rPr lang="en-US" dirty="0"/>
              <a:t>Working at own pace </a:t>
            </a:r>
          </a:p>
          <a:p>
            <a:pPr>
              <a:buFont typeface="Wingdings" panose="05000000000000000000" pitchFamily="2" charset="2"/>
              <a:buChar char="ü"/>
            </a:pPr>
            <a:r>
              <a:rPr lang="en-US" dirty="0"/>
              <a:t>When you know the goals </a:t>
            </a:r>
          </a:p>
          <a:p>
            <a:pPr>
              <a:buFont typeface="Wingdings" panose="05000000000000000000" pitchFamily="2" charset="2"/>
              <a:buChar char="ü"/>
            </a:pPr>
            <a:r>
              <a:rPr lang="en-US" dirty="0"/>
              <a:t>When motivated by the relevance of the goals </a:t>
            </a:r>
          </a:p>
          <a:p>
            <a:pPr>
              <a:buFont typeface="Wingdings" panose="05000000000000000000" pitchFamily="2" charset="2"/>
              <a:buChar char="ü"/>
            </a:pPr>
            <a:r>
              <a:rPr lang="en-US" dirty="0"/>
              <a:t>Lively atmosphere </a:t>
            </a:r>
          </a:p>
          <a:p>
            <a:pPr>
              <a:buFont typeface="Wingdings" panose="05000000000000000000" pitchFamily="2" charset="2"/>
              <a:buChar char="ü"/>
            </a:pPr>
            <a:r>
              <a:rPr lang="en-US" dirty="0"/>
              <a:t>Practicing what has been learnt </a:t>
            </a:r>
          </a:p>
          <a:p>
            <a:pPr>
              <a:buFont typeface="Wingdings" panose="05000000000000000000" pitchFamily="2" charset="2"/>
              <a:buChar char="ü"/>
            </a:pPr>
            <a:r>
              <a:rPr lang="en-US" dirty="0"/>
              <a:t>When learning will help solve a problem </a:t>
            </a:r>
          </a:p>
          <a:p>
            <a:pPr>
              <a:buFont typeface="Wingdings" panose="05000000000000000000" pitchFamily="2" charset="2"/>
              <a:buChar char="ü"/>
            </a:pPr>
            <a:r>
              <a:rPr lang="en-US" dirty="0"/>
              <a:t>When exposed to different kinds of stimuli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9" name="Title 1"/>
          <p:cNvSpPr>
            <a:spLocks noGrp="1"/>
          </p:cNvSpPr>
          <p:nvPr>
            <p:ph type="title"/>
          </p:nvPr>
        </p:nvSpPr>
        <p:spPr/>
        <p:txBody>
          <a:bodyPr/>
          <a:lstStyle/>
          <a:p>
            <a:r>
              <a:rPr lang="en-US" dirty="0"/>
              <a:t>Components/criteria of behavioral objective</a:t>
            </a:r>
          </a:p>
        </p:txBody>
      </p:sp>
      <p:sp>
        <p:nvSpPr>
          <p:cNvPr id="1048870" name="Content Placeholder 2"/>
          <p:cNvSpPr>
            <a:spLocks noGrp="1"/>
          </p:cNvSpPr>
          <p:nvPr>
            <p:ph idx="1"/>
          </p:nvPr>
        </p:nvSpPr>
        <p:spPr/>
        <p:txBody>
          <a:bodyPr/>
          <a:lstStyle/>
          <a:p>
            <a:r>
              <a:rPr lang="en-US" b="1" dirty="0"/>
              <a:t>There are three parts of an objectives, namely:</a:t>
            </a:r>
          </a:p>
          <a:p>
            <a:pPr marL="514350" indent="-514350">
              <a:buFont typeface="+mj-lt"/>
              <a:buAutoNum type="arabicParenR"/>
            </a:pPr>
            <a:r>
              <a:rPr lang="en-US" dirty="0"/>
              <a:t>A verb </a:t>
            </a:r>
          </a:p>
          <a:p>
            <a:pPr marL="514350" indent="-514350">
              <a:buFont typeface="+mj-lt"/>
              <a:buAutoNum type="arabicParenR"/>
            </a:pPr>
            <a:r>
              <a:rPr lang="en-US" dirty="0"/>
              <a:t>The condition under which the achievement will be demonstrated </a:t>
            </a:r>
          </a:p>
          <a:p>
            <a:pPr marL="514350" indent="-514350">
              <a:buFont typeface="+mj-lt"/>
              <a:buAutoNum type="arabicParenR"/>
            </a:pPr>
            <a:r>
              <a:rPr lang="en-US" dirty="0"/>
              <a:t>The standard or criteria by which the performance will be evaluated </a:t>
            </a:r>
          </a:p>
          <a:p>
            <a:pPr marL="0" indent="0">
              <a:buNone/>
            </a:pP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1" name="Title 1"/>
          <p:cNvSpPr>
            <a:spLocks noGrp="1"/>
          </p:cNvSpPr>
          <p:nvPr>
            <p:ph type="title"/>
          </p:nvPr>
        </p:nvSpPr>
        <p:spPr/>
        <p:txBody>
          <a:bodyPr/>
          <a:lstStyle/>
          <a:p>
            <a:r>
              <a:rPr lang="en-US" dirty="0"/>
              <a:t>1. ACTION VERB ( act or performance)</a:t>
            </a:r>
          </a:p>
        </p:txBody>
      </p:sp>
      <p:sp>
        <p:nvSpPr>
          <p:cNvPr id="1048872" name="Content Placeholder 2"/>
          <p:cNvSpPr>
            <a:spLocks noGrp="1"/>
          </p:cNvSpPr>
          <p:nvPr>
            <p:ph idx="1"/>
          </p:nvPr>
        </p:nvSpPr>
        <p:spPr/>
        <p:txBody>
          <a:bodyPr/>
          <a:lstStyle/>
          <a:p>
            <a:r>
              <a:rPr lang="en-US" dirty="0"/>
              <a:t>It describes what the learner is expected to do. </a:t>
            </a:r>
          </a:p>
          <a:p>
            <a:r>
              <a:rPr lang="en-US" dirty="0"/>
              <a:t>It describes the specific behavior or activity of the learner</a:t>
            </a:r>
          </a:p>
          <a:p>
            <a:r>
              <a:rPr lang="en-US" dirty="0"/>
              <a:t>The student will be able to, list, describe, illustrate, demonstrate </a:t>
            </a:r>
          </a:p>
          <a:p>
            <a:r>
              <a:rPr lang="en-US" dirty="0"/>
              <a:t>The performance indicator is the act whose satisfactory performance implies that the student is able to accomplish the task required</a:t>
            </a:r>
          </a:p>
          <a:p>
            <a:endParaRPr lang="en-US" dirty="0"/>
          </a:p>
          <a:p>
            <a:endParaRPr lang="en-US" dirty="0"/>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3" name="Title 1"/>
          <p:cNvSpPr>
            <a:spLocks noGrp="1"/>
          </p:cNvSpPr>
          <p:nvPr>
            <p:ph type="title"/>
          </p:nvPr>
        </p:nvSpPr>
        <p:spPr/>
        <p:txBody>
          <a:bodyPr/>
          <a:lstStyle/>
          <a:p>
            <a:r>
              <a:rPr lang="en-US" dirty="0"/>
              <a:t>2. THE CONDITION </a:t>
            </a:r>
          </a:p>
        </p:txBody>
      </p:sp>
      <p:sp>
        <p:nvSpPr>
          <p:cNvPr id="1048874" name="Content Placeholder 2"/>
          <p:cNvSpPr>
            <a:spLocks noGrp="1"/>
          </p:cNvSpPr>
          <p:nvPr>
            <p:ph idx="1"/>
          </p:nvPr>
        </p:nvSpPr>
        <p:spPr/>
        <p:txBody>
          <a:bodyPr/>
          <a:lstStyle/>
          <a:p>
            <a:r>
              <a:rPr lang="en-US" dirty="0"/>
              <a:t>Describes how the learner is going to carry out the activity to behave in a specific manner under certain conditions.</a:t>
            </a:r>
          </a:p>
          <a:p>
            <a:r>
              <a:rPr lang="en-US" dirty="0"/>
              <a:t>The teacher should describe the situation or specific condition under which  the learner is expected to carry out the activity </a:t>
            </a:r>
          </a:p>
          <a:p>
            <a:r>
              <a:rPr lang="en-US" dirty="0" err="1"/>
              <a:t>Eg</a:t>
            </a:r>
            <a:r>
              <a:rPr lang="en-US" dirty="0"/>
              <a:t> giving immunization in MCH</a:t>
            </a:r>
          </a:p>
          <a:p>
            <a:r>
              <a:rPr lang="en-US" dirty="0"/>
              <a:t>It includes data, limitations &amp;restrictions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5" name="Title 1"/>
          <p:cNvSpPr>
            <a:spLocks noGrp="1"/>
          </p:cNvSpPr>
          <p:nvPr>
            <p:ph type="title"/>
          </p:nvPr>
        </p:nvSpPr>
        <p:spPr/>
        <p:txBody>
          <a:bodyPr/>
          <a:lstStyle/>
          <a:p>
            <a:r>
              <a:rPr lang="en-US" dirty="0"/>
              <a:t>3. STANDARD/CRITERIA </a:t>
            </a:r>
          </a:p>
        </p:txBody>
      </p:sp>
      <p:sp>
        <p:nvSpPr>
          <p:cNvPr id="1048876" name="Content Placeholder 2"/>
          <p:cNvSpPr>
            <a:spLocks noGrp="1"/>
          </p:cNvSpPr>
          <p:nvPr>
            <p:ph idx="1"/>
          </p:nvPr>
        </p:nvSpPr>
        <p:spPr/>
        <p:txBody>
          <a:bodyPr/>
          <a:lstStyle/>
          <a:p>
            <a:r>
              <a:rPr lang="en-US" dirty="0"/>
              <a:t>This is the minimum acceptable accomplishment by the learner</a:t>
            </a:r>
          </a:p>
          <a:p>
            <a:r>
              <a:rPr lang="en-US" dirty="0"/>
              <a:t>Note that the learner may not perform the expected task at a maximum level but should acquire at least a certain amount of the total knowledge or skill taught to them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Title 1"/>
          <p:cNvSpPr>
            <a:spLocks noGrp="1"/>
          </p:cNvSpPr>
          <p:nvPr>
            <p:ph type="title"/>
          </p:nvPr>
        </p:nvSpPr>
        <p:spPr/>
        <p:txBody>
          <a:bodyPr/>
          <a:lstStyle/>
          <a:p>
            <a:r>
              <a:rPr lang="en-US" dirty="0">
                <a:latin typeface="Arial Black" panose="020B0A04020102020204" pitchFamily="34" charset="0"/>
              </a:rPr>
              <a:t>ASSIGNMENT </a:t>
            </a:r>
          </a:p>
        </p:txBody>
      </p:sp>
      <p:sp>
        <p:nvSpPr>
          <p:cNvPr id="1048878" name="Content Placeholder 2"/>
          <p:cNvSpPr>
            <a:spLocks noGrp="1"/>
          </p:cNvSpPr>
          <p:nvPr>
            <p:ph idx="1"/>
          </p:nvPr>
        </p:nvSpPr>
        <p:spPr/>
        <p:txBody>
          <a:bodyPr/>
          <a:lstStyle/>
          <a:p>
            <a:r>
              <a:rPr lang="en-US" b="1" dirty="0"/>
              <a:t>READ AND MAKE NOTES ON THE ADVANTAGES AND DISADVANTAGES OF OBJECTIVES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Title 1"/>
          <p:cNvSpPr>
            <a:spLocks noGrp="1"/>
          </p:cNvSpPr>
          <p:nvPr>
            <p:ph type="title"/>
          </p:nvPr>
        </p:nvSpPr>
        <p:spPr/>
        <p:txBody>
          <a:bodyPr/>
          <a:lstStyle/>
          <a:p>
            <a:r>
              <a:rPr lang="en-US" b="1" dirty="0"/>
              <a:t>TEACHING AIDS/ INSTRUCTIONAL MEDIA </a:t>
            </a:r>
          </a:p>
        </p:txBody>
      </p:sp>
      <p:sp>
        <p:nvSpPr>
          <p:cNvPr id="1048880" name="Content Placeholder 2"/>
          <p:cNvSpPr>
            <a:spLocks noGrp="1"/>
          </p:cNvSpPr>
          <p:nvPr>
            <p:ph idx="1"/>
          </p:nvPr>
        </p:nvSpPr>
        <p:spPr/>
        <p:txBody>
          <a:bodyPr>
            <a:normAutofit lnSpcReduction="10000"/>
          </a:bodyPr>
          <a:lstStyle/>
          <a:p>
            <a:r>
              <a:rPr lang="en-US" dirty="0"/>
              <a:t>These are objects or situations which facilitate teaching/learning process and at the same time permits a teacher and learner to interact as much as possible.</a:t>
            </a:r>
          </a:p>
          <a:p>
            <a:r>
              <a:rPr lang="en-US" dirty="0"/>
              <a:t>The use of teaching aid simulates  the learner through the following senses:</a:t>
            </a:r>
          </a:p>
          <a:p>
            <a:r>
              <a:rPr lang="en-US" dirty="0"/>
              <a:t>Sight</a:t>
            </a:r>
          </a:p>
          <a:p>
            <a:r>
              <a:rPr lang="en-US" dirty="0"/>
              <a:t>Hearing</a:t>
            </a:r>
          </a:p>
          <a:p>
            <a:r>
              <a:rPr lang="en-US" dirty="0"/>
              <a:t>Touch </a:t>
            </a:r>
          </a:p>
          <a:p>
            <a:r>
              <a:rPr lang="en-US" dirty="0"/>
              <a:t>Taste</a:t>
            </a:r>
          </a:p>
          <a:p>
            <a:r>
              <a:rPr lang="en-US" dirty="0"/>
              <a:t> smell</a:t>
            </a:r>
          </a:p>
          <a:p>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Title 1"/>
          <p:cNvSpPr>
            <a:spLocks noGrp="1"/>
          </p:cNvSpPr>
          <p:nvPr>
            <p:ph type="title"/>
          </p:nvPr>
        </p:nvSpPr>
        <p:spPr/>
        <p:txBody>
          <a:bodyPr/>
          <a:lstStyle/>
          <a:p>
            <a:r>
              <a:rPr lang="en-US" dirty="0"/>
              <a:t>Types of teaching aid</a:t>
            </a:r>
          </a:p>
        </p:txBody>
      </p:sp>
      <p:sp>
        <p:nvSpPr>
          <p:cNvPr id="1048882" name="Content Placeholder 2"/>
          <p:cNvSpPr>
            <a:spLocks noGrp="1"/>
          </p:cNvSpPr>
          <p:nvPr>
            <p:ph idx="1"/>
          </p:nvPr>
        </p:nvSpPr>
        <p:spPr/>
        <p:txBody>
          <a:bodyPr/>
          <a:lstStyle/>
          <a:p>
            <a:r>
              <a:rPr lang="en-US" dirty="0"/>
              <a:t>Categorized into 3 </a:t>
            </a:r>
          </a:p>
          <a:p>
            <a:pPr marL="514350" indent="-514350">
              <a:buFont typeface="+mj-lt"/>
              <a:buAutoNum type="arabicPeriod"/>
            </a:pPr>
            <a:r>
              <a:rPr lang="en-US" dirty="0"/>
              <a:t>Projected </a:t>
            </a:r>
          </a:p>
          <a:p>
            <a:pPr marL="514350" indent="-514350">
              <a:buFont typeface="+mj-lt"/>
              <a:buAutoNum type="arabicPeriod"/>
            </a:pPr>
            <a:r>
              <a:rPr lang="en-US" dirty="0"/>
              <a:t>Non projected </a:t>
            </a:r>
          </a:p>
          <a:p>
            <a:pPr marL="514350" indent="-514350">
              <a:buFont typeface="+mj-lt"/>
              <a:buAutoNum type="arabicPeriod"/>
            </a:pPr>
            <a:r>
              <a:rPr lang="en-US" dirty="0"/>
              <a:t>Sound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3" name="Title 1"/>
          <p:cNvSpPr>
            <a:spLocks noGrp="1"/>
          </p:cNvSpPr>
          <p:nvPr>
            <p:ph type="title"/>
          </p:nvPr>
        </p:nvSpPr>
        <p:spPr/>
        <p:txBody>
          <a:bodyPr/>
          <a:lstStyle/>
          <a:p>
            <a:endParaRPr lang="en-US"/>
          </a:p>
        </p:txBody>
      </p:sp>
      <p:graphicFrame>
        <p:nvGraphicFramePr>
          <p:cNvPr id="4194304" name="Content Placeholder 3"/>
          <p:cNvGraphicFramePr>
            <a:graphicFrameLocks noGrp="1"/>
          </p:cNvGraphicFramePr>
          <p:nvPr>
            <p:ph idx="1"/>
          </p:nvPr>
        </p:nvGraphicFramePr>
        <p:xfrm>
          <a:off x="838200" y="1825625"/>
          <a:ext cx="10515600" cy="29667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PROJECTED</a:t>
                      </a:r>
                      <a:r>
                        <a:rPr lang="en-US" baseline="0" dirty="0"/>
                        <a:t> </a:t>
                      </a:r>
                      <a:endParaRPr lang="en-US" dirty="0"/>
                    </a:p>
                  </a:txBody>
                  <a:tcPr/>
                </a:tc>
                <a:tc>
                  <a:txBody>
                    <a:bodyPr/>
                    <a:lstStyle/>
                    <a:p>
                      <a:r>
                        <a:rPr lang="en-US" dirty="0"/>
                        <a:t>NON PROJECTED </a:t>
                      </a:r>
                    </a:p>
                  </a:txBody>
                  <a:tcPr/>
                </a:tc>
                <a:tc>
                  <a:txBody>
                    <a:bodyPr/>
                    <a:lstStyle/>
                    <a:p>
                      <a:r>
                        <a:rPr lang="en-US" dirty="0"/>
                        <a:t>SOUND</a:t>
                      </a:r>
                    </a:p>
                  </a:txBody>
                  <a:tcPr/>
                </a:tc>
                <a:extLst>
                  <a:ext uri="{0D108BD9-81ED-4DB2-BD59-A6C34878D82A}">
                    <a16:rowId xmlns:a16="http://schemas.microsoft.com/office/drawing/2014/main" val="10000"/>
                  </a:ext>
                </a:extLst>
              </a:tr>
              <a:tr h="370840">
                <a:tc>
                  <a:txBody>
                    <a:bodyPr/>
                    <a:lstStyle/>
                    <a:p>
                      <a:r>
                        <a:rPr lang="en-US" dirty="0"/>
                        <a:t>OVERHEAD PROJECTOR</a:t>
                      </a:r>
                    </a:p>
                  </a:txBody>
                  <a:tcPr/>
                </a:tc>
                <a:tc>
                  <a:txBody>
                    <a:bodyPr/>
                    <a:lstStyle/>
                    <a:p>
                      <a:r>
                        <a:rPr lang="en-US" dirty="0"/>
                        <a:t>FLIPCHARTS</a:t>
                      </a:r>
                      <a:r>
                        <a:rPr lang="en-US" baseline="0" dirty="0"/>
                        <a:t> </a:t>
                      </a:r>
                      <a:endParaRPr lang="en-US" dirty="0"/>
                    </a:p>
                  </a:txBody>
                  <a:tcPr/>
                </a:tc>
                <a:tc>
                  <a:txBody>
                    <a:bodyPr/>
                    <a:lstStyle/>
                    <a:p>
                      <a:r>
                        <a:rPr lang="en-US" dirty="0"/>
                        <a:t>RADIO </a:t>
                      </a:r>
                    </a:p>
                  </a:txBody>
                  <a:tcPr/>
                </a:tc>
                <a:extLst>
                  <a:ext uri="{0D108BD9-81ED-4DB2-BD59-A6C34878D82A}">
                    <a16:rowId xmlns:a16="http://schemas.microsoft.com/office/drawing/2014/main" val="10001"/>
                  </a:ext>
                </a:extLst>
              </a:tr>
              <a:tr h="370840">
                <a:tc>
                  <a:txBody>
                    <a:bodyPr/>
                    <a:lstStyle/>
                    <a:p>
                      <a:r>
                        <a:rPr lang="en-US" dirty="0"/>
                        <a:t>VIDEOS</a:t>
                      </a:r>
                      <a:r>
                        <a:rPr lang="en-US" baseline="0" dirty="0"/>
                        <a:t> </a:t>
                      </a:r>
                      <a:endParaRPr lang="en-US" dirty="0"/>
                    </a:p>
                  </a:txBody>
                  <a:tcPr/>
                </a:tc>
                <a:tc>
                  <a:txBody>
                    <a:bodyPr/>
                    <a:lstStyle/>
                    <a:p>
                      <a:r>
                        <a:rPr lang="en-US" dirty="0"/>
                        <a:t>FLANNEL BOARD</a:t>
                      </a:r>
                    </a:p>
                  </a:txBody>
                  <a:tcPr/>
                </a:tc>
                <a:tc>
                  <a:txBody>
                    <a:bodyPr/>
                    <a:lstStyle/>
                    <a:p>
                      <a:r>
                        <a:rPr lang="en-US" dirty="0"/>
                        <a:t>VIDEO</a:t>
                      </a:r>
                    </a:p>
                  </a:txBody>
                  <a:tcPr/>
                </a:tc>
                <a:extLst>
                  <a:ext uri="{0D108BD9-81ED-4DB2-BD59-A6C34878D82A}">
                    <a16:rowId xmlns:a16="http://schemas.microsoft.com/office/drawing/2014/main" val="10002"/>
                  </a:ext>
                </a:extLst>
              </a:tr>
              <a:tr h="370840">
                <a:tc>
                  <a:txBody>
                    <a:bodyPr/>
                    <a:lstStyle/>
                    <a:p>
                      <a:r>
                        <a:rPr lang="en-US" dirty="0"/>
                        <a:t>TELEVISION</a:t>
                      </a:r>
                    </a:p>
                  </a:txBody>
                  <a:tcPr/>
                </a:tc>
                <a:tc>
                  <a:txBody>
                    <a:bodyPr/>
                    <a:lstStyle/>
                    <a:p>
                      <a:r>
                        <a:rPr lang="en-US" dirty="0"/>
                        <a:t>PICTURES </a:t>
                      </a:r>
                    </a:p>
                  </a:txBody>
                  <a:tcPr/>
                </a:tc>
                <a:tc>
                  <a:txBody>
                    <a:bodyPr/>
                    <a:lstStyle/>
                    <a:p>
                      <a:r>
                        <a:rPr lang="en-US" dirty="0"/>
                        <a:t>TELEVISION</a:t>
                      </a:r>
                    </a:p>
                  </a:txBody>
                  <a:tcPr/>
                </a:tc>
                <a:extLst>
                  <a:ext uri="{0D108BD9-81ED-4DB2-BD59-A6C34878D82A}">
                    <a16:rowId xmlns:a16="http://schemas.microsoft.com/office/drawing/2014/main" val="10003"/>
                  </a:ext>
                </a:extLst>
              </a:tr>
              <a:tr h="370840">
                <a:tc>
                  <a:txBody>
                    <a:bodyPr/>
                    <a:lstStyle/>
                    <a:p>
                      <a:r>
                        <a:rPr lang="en-US" dirty="0"/>
                        <a:t>LED-</a:t>
                      </a:r>
                      <a:r>
                        <a:rPr lang="en-US" baseline="0" dirty="0"/>
                        <a:t> POWERPOINT</a:t>
                      </a:r>
                      <a:endParaRPr lang="en-US" dirty="0"/>
                    </a:p>
                  </a:txBody>
                  <a:tcPr/>
                </a:tc>
                <a:tc>
                  <a:txBody>
                    <a:bodyPr/>
                    <a:lstStyle/>
                    <a:p>
                      <a:r>
                        <a:rPr lang="en-US" dirty="0"/>
                        <a:t>POSTERS</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r>
                        <a:rPr lang="en-US" dirty="0"/>
                        <a:t>WRITING BOARD </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r>
                        <a:rPr lang="en-US" dirty="0"/>
                        <a:t>HAND OUTS </a:t>
                      </a:r>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4" name="Title 1"/>
          <p:cNvSpPr>
            <a:spLocks noGrp="1"/>
          </p:cNvSpPr>
          <p:nvPr>
            <p:ph type="title"/>
          </p:nvPr>
        </p:nvSpPr>
        <p:spPr/>
        <p:txBody>
          <a:bodyPr/>
          <a:lstStyle/>
          <a:p>
            <a:r>
              <a:rPr lang="en-US" dirty="0"/>
              <a:t>VALUE OF TEACHING AID </a:t>
            </a:r>
          </a:p>
        </p:txBody>
      </p:sp>
      <p:sp>
        <p:nvSpPr>
          <p:cNvPr id="1048885" name="Content Placeholder 2"/>
          <p:cNvSpPr>
            <a:spLocks noGrp="1"/>
          </p:cNvSpPr>
          <p:nvPr>
            <p:ph idx="1"/>
          </p:nvPr>
        </p:nvSpPr>
        <p:spPr/>
        <p:txBody>
          <a:bodyPr/>
          <a:lstStyle/>
          <a:p>
            <a:r>
              <a:rPr lang="en-US" dirty="0"/>
              <a:t>Arouses interest </a:t>
            </a:r>
          </a:p>
          <a:p>
            <a:r>
              <a:rPr lang="en-US" dirty="0"/>
              <a:t>Time saving in teaching </a:t>
            </a:r>
          </a:p>
          <a:p>
            <a:r>
              <a:rPr lang="en-US" dirty="0"/>
              <a:t>Gives a new concept accurate impression </a:t>
            </a:r>
          </a:p>
          <a:p>
            <a:r>
              <a:rPr lang="en-US" dirty="0"/>
              <a:t>Stimulates active teaching provides a shared experience </a:t>
            </a:r>
          </a:p>
          <a:p>
            <a:r>
              <a:rPr lang="en-US" dirty="0"/>
              <a:t>Creates an opportunity for active learning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6" name="Title 1"/>
          <p:cNvSpPr>
            <a:spLocks noGrp="1"/>
          </p:cNvSpPr>
          <p:nvPr>
            <p:ph type="title"/>
          </p:nvPr>
        </p:nvSpPr>
        <p:spPr/>
        <p:txBody>
          <a:bodyPr/>
          <a:lstStyle/>
          <a:p>
            <a:r>
              <a:rPr lang="en-US" b="1" dirty="0"/>
              <a:t>Factors influencing selection of teaching aids </a:t>
            </a:r>
          </a:p>
        </p:txBody>
      </p:sp>
      <p:sp>
        <p:nvSpPr>
          <p:cNvPr id="1048887" name="Content Placeholder 2"/>
          <p:cNvSpPr>
            <a:spLocks noGrp="1"/>
          </p:cNvSpPr>
          <p:nvPr>
            <p:ph idx="1"/>
          </p:nvPr>
        </p:nvSpPr>
        <p:spPr/>
        <p:txBody>
          <a:bodyPr/>
          <a:lstStyle/>
          <a:p>
            <a:r>
              <a:rPr lang="en-US" dirty="0"/>
              <a:t>The subject matter </a:t>
            </a:r>
          </a:p>
          <a:p>
            <a:r>
              <a:rPr lang="en-US" dirty="0"/>
              <a:t>The objectives </a:t>
            </a:r>
          </a:p>
          <a:p>
            <a:r>
              <a:rPr lang="en-US" dirty="0"/>
              <a:t>The type of learning tasks </a:t>
            </a:r>
            <a:r>
              <a:rPr lang="en-US" dirty="0" err="1"/>
              <a:t>ie</a:t>
            </a:r>
            <a:r>
              <a:rPr lang="en-US" dirty="0"/>
              <a:t> skills, </a:t>
            </a:r>
            <a:r>
              <a:rPr lang="en-US" dirty="0" err="1"/>
              <a:t>attitude,or</a:t>
            </a:r>
            <a:r>
              <a:rPr lang="en-US" dirty="0"/>
              <a:t> knowledge </a:t>
            </a:r>
          </a:p>
          <a:p>
            <a:r>
              <a:rPr lang="en-US" dirty="0"/>
              <a:t>The learners background </a:t>
            </a:r>
            <a:r>
              <a:rPr lang="en-US" dirty="0" err="1"/>
              <a:t>ie</a:t>
            </a:r>
            <a:r>
              <a:rPr lang="en-US" dirty="0"/>
              <a:t> age, level of learning </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dirty="0"/>
              <a:t> </a:t>
            </a:r>
            <a:r>
              <a:rPr lang="en-US" b="1" dirty="0"/>
              <a:t>Characteristics of learning </a:t>
            </a:r>
          </a:p>
        </p:txBody>
      </p:sp>
      <p:sp>
        <p:nvSpPr>
          <p:cNvPr id="1048587" name="Content Placeholder 2"/>
          <p:cNvSpPr>
            <a:spLocks noGrp="1"/>
          </p:cNvSpPr>
          <p:nvPr>
            <p:ph idx="1"/>
          </p:nvPr>
        </p:nvSpPr>
        <p:spPr/>
        <p:txBody>
          <a:bodyPr/>
          <a:lstStyle/>
          <a:p>
            <a:r>
              <a:rPr lang="en-US" dirty="0"/>
              <a:t>It produces a behavior change in the learner </a:t>
            </a:r>
          </a:p>
          <a:p>
            <a:r>
              <a:rPr lang="en-US" dirty="0"/>
              <a:t>It leads to a relatively permanent change </a:t>
            </a:r>
          </a:p>
          <a:p>
            <a:r>
              <a:rPr lang="en-US" dirty="0"/>
              <a:t>It results from practice and repetition of experience </a:t>
            </a:r>
          </a:p>
          <a:p>
            <a:r>
              <a:rPr lang="en-US" dirty="0"/>
              <a:t>It is directly observant </a:t>
            </a:r>
            <a:r>
              <a:rPr lang="en-US" dirty="0" err="1"/>
              <a:t>ie</a:t>
            </a:r>
            <a:r>
              <a:rPr lang="en-US" dirty="0"/>
              <a:t>, abstract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8" name="Title 1"/>
          <p:cNvSpPr>
            <a:spLocks noGrp="1"/>
          </p:cNvSpPr>
          <p:nvPr>
            <p:ph type="title"/>
          </p:nvPr>
        </p:nvSpPr>
        <p:spPr/>
        <p:txBody>
          <a:bodyPr/>
          <a:lstStyle/>
          <a:p>
            <a:r>
              <a:rPr lang="en-US" b="1" dirty="0"/>
              <a:t>Categories of media </a:t>
            </a:r>
          </a:p>
        </p:txBody>
      </p:sp>
      <p:sp>
        <p:nvSpPr>
          <p:cNvPr id="1048889" name="Content Placeholder 2"/>
          <p:cNvSpPr>
            <a:spLocks noGrp="1"/>
          </p:cNvSpPr>
          <p:nvPr>
            <p:ph idx="1"/>
          </p:nvPr>
        </p:nvSpPr>
        <p:spPr/>
        <p:txBody>
          <a:bodyPr/>
          <a:lstStyle/>
          <a:p>
            <a:pPr marL="0" indent="0">
              <a:buNone/>
            </a:pPr>
            <a:r>
              <a:rPr lang="en-US" dirty="0"/>
              <a:t>Visual- seeing</a:t>
            </a:r>
          </a:p>
          <a:p>
            <a:pPr marL="0" indent="0">
              <a:buNone/>
            </a:pPr>
            <a:r>
              <a:rPr lang="en-US" dirty="0"/>
              <a:t>Audio- hearing</a:t>
            </a:r>
          </a:p>
          <a:p>
            <a:pPr marL="0" indent="0">
              <a:buNone/>
            </a:pPr>
            <a:r>
              <a:rPr lang="en-US" dirty="0"/>
              <a:t>Audio-visual- seeing and visual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0" name="Title 1"/>
          <p:cNvSpPr>
            <a:spLocks noGrp="1"/>
          </p:cNvSpPr>
          <p:nvPr>
            <p:ph type="title"/>
          </p:nvPr>
        </p:nvSpPr>
        <p:spPr/>
        <p:txBody>
          <a:bodyPr/>
          <a:lstStyle/>
          <a:p>
            <a:r>
              <a:rPr lang="en-US" dirty="0"/>
              <a:t>GROUP ASSIGNMENT </a:t>
            </a:r>
          </a:p>
        </p:txBody>
      </p:sp>
      <p:sp>
        <p:nvSpPr>
          <p:cNvPr id="1048891" name="Content Placeholder 2"/>
          <p:cNvSpPr>
            <a:spLocks noGrp="1"/>
          </p:cNvSpPr>
          <p:nvPr>
            <p:ph idx="1"/>
          </p:nvPr>
        </p:nvSpPr>
        <p:spPr/>
        <p:txBody>
          <a:bodyPr/>
          <a:lstStyle/>
          <a:p>
            <a:r>
              <a:rPr lang="en-US" dirty="0"/>
              <a:t>DISCUSS THE VARIOUS TYPES OF  TEACHING AIDS, OUTLINING THE ADVANTAGES AND DISADVANTAGES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Title 1"/>
          <p:cNvSpPr>
            <a:spLocks noGrp="1"/>
          </p:cNvSpPr>
          <p:nvPr>
            <p:ph type="title"/>
          </p:nvPr>
        </p:nvSpPr>
        <p:spPr/>
        <p:txBody>
          <a:bodyPr/>
          <a:lstStyle/>
          <a:p>
            <a:r>
              <a:rPr lang="en-US" dirty="0"/>
              <a:t>a) </a:t>
            </a:r>
            <a:r>
              <a:rPr lang="en-US" b="1" dirty="0"/>
              <a:t>Overhead projector</a:t>
            </a:r>
          </a:p>
        </p:txBody>
      </p:sp>
      <p:sp>
        <p:nvSpPr>
          <p:cNvPr id="1048893" name="Content Placeholder 2"/>
          <p:cNvSpPr>
            <a:spLocks noGrp="1"/>
          </p:cNvSpPr>
          <p:nvPr>
            <p:ph idx="1"/>
          </p:nvPr>
        </p:nvSpPr>
        <p:spPr/>
        <p:txBody>
          <a:bodyPr/>
          <a:lstStyle/>
          <a:p>
            <a:pPr>
              <a:buNone/>
            </a:pPr>
            <a:r>
              <a:rPr lang="en-US" dirty="0"/>
              <a:t>It projects transparencies from a horizontal table via a prism or mirror &amp; a lens</a:t>
            </a:r>
          </a:p>
          <a:p>
            <a:pPr>
              <a:buNone/>
            </a:pPr>
            <a:r>
              <a:rPr lang="en-US" dirty="0"/>
              <a:t>-A bright image appears on a screen behind the teacher</a:t>
            </a:r>
          </a:p>
          <a:p>
            <a:pPr>
              <a:buNone/>
            </a:pPr>
            <a:r>
              <a:rPr lang="en-US" dirty="0"/>
              <a:t>-The setting up of the screen depends on the type of room &amp; the size of the audience.</a:t>
            </a:r>
          </a:p>
          <a:p>
            <a:pPr>
              <a:buNone/>
            </a:pPr>
            <a:r>
              <a:rPr lang="en-US" dirty="0"/>
              <a:t>-There are two possibilities of projection:</a:t>
            </a:r>
          </a:p>
          <a:p>
            <a:pPr>
              <a:buNone/>
            </a:pPr>
            <a:r>
              <a:rPr lang="en-US" dirty="0"/>
              <a:t>a)projection from behind</a:t>
            </a:r>
          </a:p>
          <a:p>
            <a:pPr>
              <a:buNone/>
            </a:pPr>
            <a:r>
              <a:rPr lang="en-US" dirty="0"/>
              <a:t>b)projection slightly to the side (better viewing)</a:t>
            </a:r>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Title 1"/>
          <p:cNvSpPr>
            <a:spLocks noGrp="1"/>
          </p:cNvSpPr>
          <p:nvPr>
            <p:ph type="title"/>
          </p:nvPr>
        </p:nvSpPr>
        <p:spPr/>
        <p:txBody>
          <a:bodyPr/>
          <a:lstStyle/>
          <a:p>
            <a:r>
              <a:rPr lang="en-US" dirty="0"/>
              <a:t>OHP CT….</a:t>
            </a:r>
          </a:p>
        </p:txBody>
      </p:sp>
      <p:sp>
        <p:nvSpPr>
          <p:cNvPr id="1048895" name="Content Placeholder 2"/>
          <p:cNvSpPr>
            <a:spLocks noGrp="1"/>
          </p:cNvSpPr>
          <p:nvPr>
            <p:ph idx="1"/>
          </p:nvPr>
        </p:nvSpPr>
        <p:spPr/>
        <p:txBody>
          <a:bodyPr>
            <a:noAutofit/>
          </a:bodyPr>
          <a:lstStyle/>
          <a:p>
            <a:r>
              <a:rPr lang="en-US" sz="3200" dirty="0"/>
              <a:t>When lecturing, stand to the right or left of the projector so that you can easily point out the important areas that you want the learner to grasp.</a:t>
            </a:r>
          </a:p>
          <a:p>
            <a:r>
              <a:rPr lang="en-US" sz="3200" dirty="0"/>
              <a:t>You can also view what the learner is seeing simultaneously</a:t>
            </a:r>
          </a:p>
          <a:p>
            <a:r>
              <a:rPr lang="en-US" sz="3200" dirty="0"/>
              <a:t>Expose only what you are discussing &amp; not the whole transparency  so that the learners can concentrate &amp; take down important points.</a:t>
            </a:r>
          </a:p>
          <a:p>
            <a:r>
              <a:rPr lang="en-US" sz="3200" dirty="0"/>
              <a:t>In this way, the rest of the presentation will not distract learners</a:t>
            </a:r>
          </a:p>
          <a:p>
            <a:endParaRPr lang="en-US" sz="3200" dirty="0"/>
          </a:p>
          <a:p>
            <a:endParaRPr lang="en-US" sz="32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Title 1"/>
          <p:cNvSpPr>
            <a:spLocks noGrp="1"/>
          </p:cNvSpPr>
          <p:nvPr>
            <p:ph type="title"/>
          </p:nvPr>
        </p:nvSpPr>
        <p:spPr/>
        <p:txBody>
          <a:bodyPr/>
          <a:lstStyle/>
          <a:p>
            <a:r>
              <a:rPr lang="en-US" b="1" dirty="0"/>
              <a:t>When preparing transparencies </a:t>
            </a:r>
          </a:p>
        </p:txBody>
      </p:sp>
      <p:sp>
        <p:nvSpPr>
          <p:cNvPr id="1048897" name="Content Placeholder 2"/>
          <p:cNvSpPr>
            <a:spLocks noGrp="1"/>
          </p:cNvSpPr>
          <p:nvPr>
            <p:ph idx="1"/>
          </p:nvPr>
        </p:nvSpPr>
        <p:spPr/>
        <p:txBody>
          <a:bodyPr/>
          <a:lstStyle/>
          <a:p>
            <a:r>
              <a:rPr lang="en-US" sz="3200" dirty="0"/>
              <a:t>Do not write too near the edge or you might lose half of the image; Leave at least an inch of margin all around.</a:t>
            </a:r>
          </a:p>
          <a:p>
            <a:r>
              <a:rPr lang="en-US" sz="3200" dirty="0"/>
              <a:t>For more complex drawings, prepare a pencil sketch then lay the transparency over the sketch &amp; copy onto the transparency. You can also copy a diagram from a book.</a:t>
            </a:r>
          </a:p>
          <a:p>
            <a:endParaRPr lang="en-US" dirty="0">
              <a:solidFill>
                <a:srgbClr val="FF0000"/>
              </a:solidFill>
            </a:endParaRP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8" name="Title 1"/>
          <p:cNvSpPr>
            <a:spLocks noGrp="1"/>
          </p:cNvSpPr>
          <p:nvPr>
            <p:ph type="title"/>
          </p:nvPr>
        </p:nvSpPr>
        <p:spPr/>
        <p:txBody>
          <a:bodyPr/>
          <a:lstStyle/>
          <a:p>
            <a:endParaRPr lang="en-US"/>
          </a:p>
        </p:txBody>
      </p:sp>
      <p:sp>
        <p:nvSpPr>
          <p:cNvPr id="1048899" name="Content Placeholder 2"/>
          <p:cNvSpPr>
            <a:spLocks noGrp="1"/>
          </p:cNvSpPr>
          <p:nvPr>
            <p:ph idx="1"/>
          </p:nvPr>
        </p:nvSpPr>
        <p:spPr/>
        <p:txBody>
          <a:bodyPr>
            <a:normAutofit fontScale="93750" lnSpcReduction="20000"/>
          </a:bodyPr>
          <a:lstStyle/>
          <a:p>
            <a:r>
              <a:rPr lang="en-US" sz="3200" dirty="0"/>
              <a:t>Lettering should not be too small, about 4mm(1/8 of an inch)</a:t>
            </a:r>
          </a:p>
          <a:p>
            <a:r>
              <a:rPr lang="en-US" sz="3200" dirty="0"/>
              <a:t>A transparency should convey one theme. </a:t>
            </a:r>
          </a:p>
          <a:p>
            <a:r>
              <a:rPr lang="en-US" sz="3200" dirty="0"/>
              <a:t>Put as much information as necessary but as little as possible on a transparency.</a:t>
            </a:r>
          </a:p>
          <a:p>
            <a:r>
              <a:rPr lang="en-US" sz="3200" dirty="0"/>
              <a:t>Ensure clarity &amp; impact</a:t>
            </a:r>
          </a:p>
          <a:p>
            <a:r>
              <a:rPr lang="en-US" sz="3200" dirty="0"/>
              <a:t>Leave room for future alterations.</a:t>
            </a:r>
          </a:p>
          <a:p>
            <a:r>
              <a:rPr lang="en-US" sz="3200" dirty="0"/>
              <a:t>Store your transparencies with care to avoid moisture &amp; dirt.</a:t>
            </a:r>
          </a:p>
          <a:p>
            <a:pPr>
              <a:buNone/>
            </a:pPr>
            <a:endParaRPr lang="en-US" sz="3200" dirty="0"/>
          </a:p>
          <a:p>
            <a:endParaRPr lang="en-US" sz="32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0" name="Title 1"/>
          <p:cNvSpPr>
            <a:spLocks noGrp="1"/>
          </p:cNvSpPr>
          <p:nvPr>
            <p:ph type="title"/>
          </p:nvPr>
        </p:nvSpPr>
        <p:spPr/>
        <p:txBody>
          <a:bodyPr/>
          <a:lstStyle/>
          <a:p>
            <a:endParaRPr lang="en-US" dirty="0"/>
          </a:p>
        </p:txBody>
      </p:sp>
      <p:sp>
        <p:nvSpPr>
          <p:cNvPr id="1048901" name="Content Placeholder 2"/>
          <p:cNvSpPr>
            <a:spLocks noGrp="1"/>
          </p:cNvSpPr>
          <p:nvPr>
            <p:ph idx="1"/>
          </p:nvPr>
        </p:nvSpPr>
        <p:spPr/>
        <p:txBody>
          <a:bodyPr>
            <a:normAutofit/>
          </a:bodyPr>
          <a:lstStyle/>
          <a:p>
            <a:r>
              <a:rPr lang="en-US" sz="3200" dirty="0"/>
              <a:t>Keep content down to 10 lines with 10 words on each line.</a:t>
            </a:r>
          </a:p>
          <a:p>
            <a:r>
              <a:rPr lang="en-US" sz="3200" dirty="0"/>
              <a:t>When masking, use thin paper. This ensures that the lecturer sees the whole transparency but the audience only the information that has been revealed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2" name="Title 1"/>
          <p:cNvSpPr>
            <a:spLocks noGrp="1"/>
          </p:cNvSpPr>
          <p:nvPr>
            <p:ph type="title"/>
          </p:nvPr>
        </p:nvSpPr>
        <p:spPr/>
        <p:txBody>
          <a:bodyPr/>
          <a:lstStyle/>
          <a:p>
            <a:r>
              <a:rPr lang="en-US" b="1" dirty="0"/>
              <a:t>Advantages of OHP</a:t>
            </a:r>
          </a:p>
        </p:txBody>
      </p:sp>
      <p:sp>
        <p:nvSpPr>
          <p:cNvPr id="1048903" name="Content Placeholder 2"/>
          <p:cNvSpPr>
            <a:spLocks noGrp="1"/>
          </p:cNvSpPr>
          <p:nvPr>
            <p:ph idx="1"/>
          </p:nvPr>
        </p:nvSpPr>
        <p:spPr/>
        <p:txBody>
          <a:bodyPr/>
          <a:lstStyle/>
          <a:p>
            <a:pPr marL="514350" indent="-514350">
              <a:buFont typeface="+mj-lt"/>
              <a:buAutoNum type="arabicPeriod"/>
            </a:pPr>
            <a:r>
              <a:rPr lang="en-US" dirty="0"/>
              <a:t>You are able to face the classroom &amp; point out features appearing on the screen easily using a pointer</a:t>
            </a:r>
          </a:p>
          <a:p>
            <a:pPr marL="514350" indent="-514350">
              <a:buFont typeface="+mj-lt"/>
              <a:buAutoNum type="arabicPeriod"/>
            </a:pPr>
            <a:r>
              <a:rPr lang="en-US" dirty="0"/>
              <a:t>It may not be necessary to darken the room</a:t>
            </a:r>
          </a:p>
          <a:p>
            <a:pPr marL="514350" indent="-514350">
              <a:buFont typeface="+mj-lt"/>
              <a:buAutoNum type="arabicPeriod"/>
            </a:pPr>
            <a:r>
              <a:rPr lang="en-US" dirty="0"/>
              <a:t>You are able to project a wide variety of materials.</a:t>
            </a:r>
          </a:p>
          <a:p>
            <a:pPr marL="514350" indent="-514350">
              <a:buFont typeface="+mj-lt"/>
              <a:buAutoNum type="arabicPeriod"/>
            </a:pPr>
            <a:r>
              <a:rPr lang="en-US" dirty="0"/>
              <a:t>Alternatively, they can be put up on top of each other showing stages of development of an idea or structure</a:t>
            </a:r>
          </a:p>
          <a:p>
            <a:pPr marL="514350" indent="-514350">
              <a:buFont typeface="+mj-lt"/>
              <a:buAutoNum type="arabicPeriod"/>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4" name="Title 1"/>
          <p:cNvSpPr>
            <a:spLocks noGrp="1"/>
          </p:cNvSpPr>
          <p:nvPr>
            <p:ph type="title"/>
          </p:nvPr>
        </p:nvSpPr>
        <p:spPr/>
        <p:txBody>
          <a:bodyPr/>
          <a:lstStyle/>
          <a:p>
            <a:r>
              <a:rPr lang="en-US" b="1" dirty="0"/>
              <a:t>Disadvantages of using an OHP</a:t>
            </a:r>
          </a:p>
        </p:txBody>
      </p:sp>
      <p:sp>
        <p:nvSpPr>
          <p:cNvPr id="1048905" name="Content Placeholder 2"/>
          <p:cNvSpPr>
            <a:spLocks noGrp="1"/>
          </p:cNvSpPr>
          <p:nvPr>
            <p:ph idx="1"/>
          </p:nvPr>
        </p:nvSpPr>
        <p:spPr/>
        <p:txBody>
          <a:bodyPr/>
          <a:lstStyle/>
          <a:p>
            <a:pPr marL="514350" indent="-514350">
              <a:buFont typeface="+mj-lt"/>
              <a:buAutoNum type="arabicPeriod"/>
            </a:pPr>
            <a:r>
              <a:rPr lang="en-US" dirty="0"/>
              <a:t>The acetate sheets are expensive to obtain, but spoiled &amp; cleaned X-ray film is a useful alternative.</a:t>
            </a:r>
          </a:p>
          <a:p>
            <a:pPr marL="514350" indent="-514350">
              <a:buFont typeface="+mj-lt"/>
              <a:buAutoNum type="arabicPeriod"/>
            </a:pPr>
            <a:r>
              <a:rPr lang="en-US" dirty="0"/>
              <a:t>You should get a transparent &amp; slightly bluish sheet that can be used in the same way as transparent acetate sheets</a:t>
            </a:r>
          </a:p>
          <a:p>
            <a:pPr marL="514350" indent="-514350">
              <a:buFont typeface="+mj-lt"/>
              <a:buAutoNum type="arabicPeriod"/>
            </a:pPr>
            <a:r>
              <a:rPr lang="en-US" dirty="0"/>
              <a:t>Special felt pens are used for writing on the transparent sheets. If they are difficult to obtain, the glass pencils used in laboratories are a substitute.</a:t>
            </a:r>
          </a:p>
          <a:p>
            <a:pPr marL="514350" indent="-514350">
              <a:buFont typeface="+mj-lt"/>
              <a:buAutoNum type="arabicPeriod"/>
            </a:pPr>
            <a:r>
              <a:rPr lang="en-US" dirty="0"/>
              <a:t>Needs a lot of time 2 prepare &amp;Erase with water or with spirit for semi-permanent ink</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6" name="Title 1"/>
          <p:cNvSpPr>
            <a:spLocks noGrp="1"/>
          </p:cNvSpPr>
          <p:nvPr>
            <p:ph type="title"/>
          </p:nvPr>
        </p:nvSpPr>
        <p:spPr/>
        <p:txBody>
          <a:bodyPr/>
          <a:lstStyle/>
          <a:p>
            <a:r>
              <a:rPr lang="en-US" b="1" dirty="0"/>
              <a:t>Care and Maintenance of an OHP</a:t>
            </a:r>
          </a:p>
        </p:txBody>
      </p:sp>
      <p:sp>
        <p:nvSpPr>
          <p:cNvPr id="1048907" name="Content Placeholder 2"/>
          <p:cNvSpPr>
            <a:spLocks noGrp="1"/>
          </p:cNvSpPr>
          <p:nvPr>
            <p:ph idx="1"/>
          </p:nvPr>
        </p:nvSpPr>
        <p:spPr/>
        <p:txBody>
          <a:bodyPr/>
          <a:lstStyle/>
          <a:p>
            <a:pPr>
              <a:buFont typeface="Wingdings" pitchFamily="2" charset="2"/>
              <a:buChar char="§"/>
            </a:pPr>
            <a:r>
              <a:rPr lang="en-US" dirty="0"/>
              <a:t>After projection, do not remove the wire plug from the socket but switch off the lamp &amp; keep fan running until the bulb has cooled down.</a:t>
            </a:r>
          </a:p>
          <a:p>
            <a:pPr>
              <a:buFont typeface="Wingdings" pitchFamily="2" charset="2"/>
              <a:buChar char="§"/>
            </a:pPr>
            <a:r>
              <a:rPr lang="en-US" dirty="0"/>
              <a:t>Keep lenses &amp; mirrors free of dirt</a:t>
            </a:r>
          </a:p>
          <a:p>
            <a:pPr>
              <a:buFont typeface="Wingdings" pitchFamily="2" charset="2"/>
              <a:buChar char="§"/>
            </a:pPr>
            <a:r>
              <a:rPr lang="en-US" dirty="0"/>
              <a:t>Keep a spare bulb in stock at all times </a:t>
            </a:r>
          </a:p>
          <a:p>
            <a:pPr>
              <a:buFont typeface="Wingdings" pitchFamily="2" charset="2"/>
              <a:buChar char="§"/>
            </a:pPr>
            <a:r>
              <a:rPr lang="en-US" dirty="0"/>
              <a:t>Store semi-permanent transparencies together with master copies  of handouts in a file with unit block or subject concerned, so it can be found easily &amp;used again the following year.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b="1" dirty="0"/>
              <a:t>Factors influencing learning (conditions)</a:t>
            </a:r>
          </a:p>
        </p:txBody>
      </p:sp>
      <p:sp>
        <p:nvSpPr>
          <p:cNvPr id="1048589" name="Content Placeholder 2"/>
          <p:cNvSpPr>
            <a:spLocks noGrp="1"/>
          </p:cNvSpPr>
          <p:nvPr>
            <p:ph idx="1"/>
          </p:nvPr>
        </p:nvSpPr>
        <p:spPr/>
        <p:txBody>
          <a:bodyPr/>
          <a:lstStyle/>
          <a:p>
            <a:pPr marL="514350" indent="-514350">
              <a:buFont typeface="+mj-lt"/>
              <a:buAutoNum type="arabicPeriod"/>
            </a:pPr>
            <a:r>
              <a:rPr lang="en-US" b="1" dirty="0"/>
              <a:t>Maturation/ age </a:t>
            </a:r>
          </a:p>
          <a:p>
            <a:pPr marL="0" indent="0">
              <a:buNone/>
            </a:pPr>
            <a:r>
              <a:rPr lang="en-US" dirty="0"/>
              <a:t>Mature enough to adapt to the expected behavior </a:t>
            </a:r>
          </a:p>
          <a:p>
            <a:pPr marL="514350" indent="-514350">
              <a:buAutoNum type="arabicPeriod" startAt="2"/>
            </a:pPr>
            <a:r>
              <a:rPr lang="en-US" b="1" dirty="0"/>
              <a:t>Ability potential (intelligence)</a:t>
            </a:r>
          </a:p>
          <a:p>
            <a:pPr marL="0" indent="0">
              <a:buNone/>
            </a:pPr>
            <a:r>
              <a:rPr lang="en-US" dirty="0"/>
              <a:t>One's ability to acquire knowledge and carry out a particular responsibility </a:t>
            </a:r>
          </a:p>
          <a:p>
            <a:pPr marL="0" indent="0">
              <a:buNone/>
            </a:pPr>
            <a:r>
              <a:rPr lang="en-US" dirty="0"/>
              <a:t>3. </a:t>
            </a:r>
            <a:r>
              <a:rPr lang="en-US" b="1" dirty="0"/>
              <a:t>Previous learning experience </a:t>
            </a:r>
          </a:p>
          <a:p>
            <a:pPr marL="0" indent="0">
              <a:buNone/>
            </a:pPr>
            <a:r>
              <a:rPr lang="en-US" dirty="0"/>
              <a:t>Extra couching needed where there is no previous experience</a:t>
            </a:r>
          </a:p>
          <a:p>
            <a:pPr marL="0" indent="0">
              <a:buNone/>
            </a:pP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8" name="Title 1"/>
          <p:cNvSpPr>
            <a:spLocks noGrp="1"/>
          </p:cNvSpPr>
          <p:nvPr>
            <p:ph type="title"/>
          </p:nvPr>
        </p:nvSpPr>
        <p:spPr/>
        <p:txBody>
          <a:bodyPr/>
          <a:lstStyle/>
          <a:p>
            <a:r>
              <a:rPr lang="en-US" dirty="0"/>
              <a:t>B) </a:t>
            </a:r>
            <a:r>
              <a:rPr lang="en-US" b="1" dirty="0"/>
              <a:t>LCD PROJECTOR AND LAPTOP</a:t>
            </a:r>
          </a:p>
        </p:txBody>
      </p:sp>
      <p:sp>
        <p:nvSpPr>
          <p:cNvPr id="1048909" name="Content Placeholder 2"/>
          <p:cNvSpPr>
            <a:spLocks noGrp="1"/>
          </p:cNvSpPr>
          <p:nvPr>
            <p:ph idx="1"/>
          </p:nvPr>
        </p:nvSpPr>
        <p:spPr/>
        <p:txBody>
          <a:bodyPr/>
          <a:lstStyle/>
          <a:p>
            <a:r>
              <a:rPr lang="en-US" sz="3200" dirty="0"/>
              <a:t>In this system, content is typed in the power point in the computer &amp; projected onto a screen using the Liquefied crystal device (LCD) projector.</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0" name="Title 1"/>
          <p:cNvSpPr>
            <a:spLocks noGrp="1"/>
          </p:cNvSpPr>
          <p:nvPr>
            <p:ph type="title"/>
          </p:nvPr>
        </p:nvSpPr>
        <p:spPr/>
        <p:txBody>
          <a:bodyPr/>
          <a:lstStyle/>
          <a:p>
            <a:r>
              <a:rPr lang="en-US" dirty="0"/>
              <a:t>2</a:t>
            </a:r>
            <a:r>
              <a:rPr lang="en-US" b="1" dirty="0"/>
              <a:t>. NON-PROJECTED TEACHING AIDS </a:t>
            </a:r>
          </a:p>
        </p:txBody>
      </p:sp>
      <p:sp>
        <p:nvSpPr>
          <p:cNvPr id="1048911" name="Content Placeholder 2"/>
          <p:cNvSpPr>
            <a:spLocks noGrp="1"/>
          </p:cNvSpPr>
          <p:nvPr>
            <p:ph idx="1"/>
          </p:nvPr>
        </p:nvSpPr>
        <p:spPr/>
        <p:txBody>
          <a:bodyPr>
            <a:normAutofit fontScale="92500" lnSpcReduction="10000"/>
          </a:bodyPr>
          <a:lstStyle/>
          <a:p>
            <a:pPr>
              <a:buNone/>
            </a:pPr>
            <a:r>
              <a:rPr lang="en-US" dirty="0"/>
              <a:t>These are aids that you can find within your environment</a:t>
            </a:r>
          </a:p>
          <a:p>
            <a:pPr>
              <a:buNone/>
            </a:pPr>
            <a:r>
              <a:rPr lang="en-US" dirty="0"/>
              <a:t>-You can select these well in advance of the lesson &amp; pre-test them before classroom use.</a:t>
            </a:r>
          </a:p>
          <a:p>
            <a:pPr>
              <a:buNone/>
            </a:pPr>
            <a:r>
              <a:rPr lang="en-US" sz="3200" dirty="0">
                <a:solidFill>
                  <a:srgbClr val="0070C0"/>
                </a:solidFill>
              </a:rPr>
              <a:t>These include</a:t>
            </a:r>
            <a:r>
              <a:rPr lang="en-US" dirty="0"/>
              <a:t>:</a:t>
            </a:r>
          </a:p>
          <a:p>
            <a:pPr>
              <a:buFont typeface="Wingdings" panose="05000000000000000000" pitchFamily="2" charset="2"/>
              <a:buChar char="Ø"/>
            </a:pPr>
            <a:r>
              <a:rPr lang="en-US" dirty="0"/>
              <a:t>The chalkboard &amp; chalk/ white board &amp; marker</a:t>
            </a:r>
          </a:p>
          <a:p>
            <a:pPr>
              <a:buFont typeface="Wingdings" panose="05000000000000000000" pitchFamily="2" charset="2"/>
              <a:buChar char="Ø"/>
            </a:pPr>
            <a:r>
              <a:rPr lang="en-US" dirty="0"/>
              <a:t>Pictures</a:t>
            </a:r>
          </a:p>
          <a:p>
            <a:pPr>
              <a:buFont typeface="Wingdings" panose="05000000000000000000" pitchFamily="2" charset="2"/>
              <a:buChar char="Ø"/>
            </a:pPr>
            <a:r>
              <a:rPr lang="en-US" dirty="0"/>
              <a:t>Flipcharts/ charts</a:t>
            </a:r>
          </a:p>
          <a:p>
            <a:pPr>
              <a:buFont typeface="Wingdings" panose="05000000000000000000" pitchFamily="2" charset="2"/>
              <a:buChar char="Ø"/>
            </a:pPr>
            <a:r>
              <a:rPr lang="en-US" dirty="0"/>
              <a:t>Posters</a:t>
            </a:r>
          </a:p>
          <a:p>
            <a:pPr>
              <a:buFont typeface="Wingdings" panose="05000000000000000000" pitchFamily="2" charset="2"/>
              <a:buChar char="Ø"/>
            </a:pPr>
            <a:r>
              <a:rPr lang="en-US" dirty="0"/>
              <a:t>Handouts </a:t>
            </a:r>
          </a:p>
          <a:p>
            <a:pPr>
              <a:buFont typeface="Wingdings" panose="05000000000000000000" pitchFamily="2" charset="2"/>
              <a:buChar char="Ø"/>
            </a:pPr>
            <a:r>
              <a:rPr lang="en-US" dirty="0"/>
              <a:t>flannel boards</a:t>
            </a:r>
          </a:p>
          <a:p>
            <a:endParaRPr lang="en-US" dirty="0"/>
          </a:p>
          <a:p>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2" name="Title 1"/>
          <p:cNvSpPr>
            <a:spLocks noGrp="1"/>
          </p:cNvSpPr>
          <p:nvPr>
            <p:ph type="title"/>
          </p:nvPr>
        </p:nvSpPr>
        <p:spPr/>
        <p:txBody>
          <a:bodyPr/>
          <a:lstStyle/>
          <a:p>
            <a:r>
              <a:rPr lang="en-US" dirty="0"/>
              <a:t>a) </a:t>
            </a:r>
            <a:r>
              <a:rPr lang="en-US" b="1" dirty="0"/>
              <a:t>The chalk/white board </a:t>
            </a:r>
          </a:p>
        </p:txBody>
      </p:sp>
      <p:sp>
        <p:nvSpPr>
          <p:cNvPr id="1048913" name="Content Placeholder 2"/>
          <p:cNvSpPr>
            <a:spLocks noGrp="1"/>
          </p:cNvSpPr>
          <p:nvPr>
            <p:ph idx="1"/>
          </p:nvPr>
        </p:nvSpPr>
        <p:spPr/>
        <p:txBody>
          <a:bodyPr>
            <a:noAutofit/>
          </a:bodyPr>
          <a:lstStyle/>
          <a:p>
            <a:r>
              <a:rPr lang="en-US" sz="3200" dirty="0"/>
              <a:t>These are the most easily available, convenient &amp; most used teaching aid      </a:t>
            </a:r>
          </a:p>
          <a:p>
            <a:pPr marL="0" indent="0">
              <a:buNone/>
            </a:pPr>
            <a:r>
              <a:rPr lang="en-US" sz="3200" u="sng"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Guidelines in using the chalkboard to enhance learning</a:t>
            </a:r>
            <a:endParaRPr lang="en-US" sz="3200" dirty="0">
              <a:solidFill>
                <a:srgbClr val="FF0000"/>
              </a:solidFill>
            </a:endParaRPr>
          </a:p>
          <a:p>
            <a:r>
              <a:rPr lang="en-US" sz="3200" dirty="0"/>
              <a:t>Write only the essential points &amp; examples e.g. your lesson plan outline. </a:t>
            </a:r>
          </a:p>
          <a:p>
            <a:r>
              <a:rPr lang="en-US" sz="3200" dirty="0"/>
              <a:t>This helps the learner copy &amp; fill in all other relevant information as you build up from introduction to conclusion.</a:t>
            </a:r>
          </a:p>
          <a:p>
            <a:r>
              <a:rPr lang="en-US" sz="3200" dirty="0"/>
              <a:t>Write large enough letters/figures to be seen by all learners.</a:t>
            </a:r>
          </a:p>
          <a:p>
            <a:endParaRPr lang="en-US" sz="32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4" name="Title 1"/>
          <p:cNvSpPr>
            <a:spLocks noGrp="1"/>
          </p:cNvSpPr>
          <p:nvPr>
            <p:ph type="title"/>
          </p:nvPr>
        </p:nvSpPr>
        <p:spPr/>
        <p:txBody>
          <a:bodyPr/>
          <a:lstStyle/>
          <a:p>
            <a:r>
              <a:rPr lang="en-US" dirty="0"/>
              <a:t>Ct…..</a:t>
            </a:r>
          </a:p>
        </p:txBody>
      </p:sp>
      <p:sp>
        <p:nvSpPr>
          <p:cNvPr id="1048915" name="Content Placeholder 2"/>
          <p:cNvSpPr>
            <a:spLocks noGrp="1"/>
          </p:cNvSpPr>
          <p:nvPr>
            <p:ph idx="1"/>
          </p:nvPr>
        </p:nvSpPr>
        <p:spPr/>
        <p:txBody>
          <a:bodyPr/>
          <a:lstStyle/>
          <a:p>
            <a:r>
              <a:rPr lang="en-US" sz="3200" dirty="0"/>
              <a:t>Plan the board so that information develops from one stage to the next stage.</a:t>
            </a:r>
          </a:p>
          <a:p>
            <a:r>
              <a:rPr lang="en-US" sz="3200" dirty="0"/>
              <a:t>Deliver the lecture to your audience &amp; not to the board, </a:t>
            </a:r>
            <a:r>
              <a:rPr lang="en-US" sz="3200" dirty="0" err="1"/>
              <a:t>ie.if</a:t>
            </a:r>
            <a:r>
              <a:rPr lang="en-US" sz="3200" dirty="0"/>
              <a:t> you have to write, lecture first, then write on the board.</a:t>
            </a:r>
          </a:p>
          <a:p>
            <a:r>
              <a:rPr lang="en-US" sz="3200" dirty="0"/>
              <a:t>Stand next to the board at an angle so that you can see your learners frequently. </a:t>
            </a:r>
          </a:p>
          <a:p>
            <a:r>
              <a:rPr lang="en-US" sz="3200" dirty="0"/>
              <a:t>-Maintain eye contact with the class</a:t>
            </a:r>
          </a:p>
          <a:p>
            <a:endParaRPr lang="en-US" dirty="0"/>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6" name="Title 1"/>
          <p:cNvSpPr>
            <a:spLocks noGrp="1"/>
          </p:cNvSpPr>
          <p:nvPr>
            <p:ph type="title"/>
          </p:nvPr>
        </p:nvSpPr>
        <p:spPr/>
        <p:txBody>
          <a:bodyPr/>
          <a:lstStyle/>
          <a:p>
            <a:r>
              <a:rPr lang="en-US" b="1" dirty="0"/>
              <a:t>Advantages of chalk/white boards</a:t>
            </a:r>
          </a:p>
        </p:txBody>
      </p:sp>
      <p:sp>
        <p:nvSpPr>
          <p:cNvPr id="1048917" name="Content Placeholder 2"/>
          <p:cNvSpPr>
            <a:spLocks noGrp="1"/>
          </p:cNvSpPr>
          <p:nvPr>
            <p:ph idx="1"/>
          </p:nvPr>
        </p:nvSpPr>
        <p:spPr/>
        <p:txBody>
          <a:bodyPr/>
          <a:lstStyle/>
          <a:p>
            <a:r>
              <a:rPr lang="en-US" dirty="0"/>
              <a:t>Easy to use </a:t>
            </a:r>
          </a:p>
          <a:p>
            <a:r>
              <a:rPr lang="en-US" dirty="0"/>
              <a:t>Inexpensive </a:t>
            </a:r>
          </a:p>
          <a:p>
            <a:r>
              <a:rPr lang="en-US" dirty="0"/>
              <a:t>Excellent for brainstorming </a:t>
            </a:r>
          </a:p>
          <a:p>
            <a:r>
              <a:rPr lang="en-US" dirty="0"/>
              <a:t>Displays information </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8" name="Title 1"/>
          <p:cNvSpPr>
            <a:spLocks noGrp="1"/>
          </p:cNvSpPr>
          <p:nvPr>
            <p:ph type="title"/>
          </p:nvPr>
        </p:nvSpPr>
        <p:spPr/>
        <p:txBody>
          <a:bodyPr/>
          <a:lstStyle/>
          <a:p>
            <a:r>
              <a:rPr lang="en-US" b="1" dirty="0"/>
              <a:t>Disadvantages </a:t>
            </a:r>
          </a:p>
        </p:txBody>
      </p:sp>
      <p:sp>
        <p:nvSpPr>
          <p:cNvPr id="1048919" name="Content Placeholder 2"/>
          <p:cNvSpPr>
            <a:spLocks noGrp="1"/>
          </p:cNvSpPr>
          <p:nvPr>
            <p:ph idx="1"/>
          </p:nvPr>
        </p:nvSpPr>
        <p:spPr/>
        <p:txBody>
          <a:bodyPr/>
          <a:lstStyle/>
          <a:p>
            <a:r>
              <a:rPr lang="en-US" dirty="0"/>
              <a:t>Time consuming </a:t>
            </a:r>
          </a:p>
          <a:p>
            <a:r>
              <a:rPr lang="en-US" dirty="0"/>
              <a:t>Messy </a:t>
            </a:r>
          </a:p>
          <a:p>
            <a:r>
              <a:rPr lang="en-US" dirty="0"/>
              <a:t>Cannot hold a large amount of information </a:t>
            </a:r>
          </a:p>
          <a:p>
            <a:r>
              <a:rPr lang="en-US" dirty="0"/>
              <a:t>No permanent record of information</a:t>
            </a:r>
          </a:p>
          <a:p>
            <a:r>
              <a:rPr lang="en-US" dirty="0"/>
              <a:t>Lecture maybe delivered to the board instead of the learners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0" name="Title 1"/>
          <p:cNvSpPr>
            <a:spLocks noGrp="1"/>
          </p:cNvSpPr>
          <p:nvPr>
            <p:ph type="title"/>
          </p:nvPr>
        </p:nvSpPr>
        <p:spPr/>
        <p:txBody>
          <a:bodyPr/>
          <a:lstStyle/>
          <a:p>
            <a:r>
              <a:rPr lang="en-US" b="1" dirty="0"/>
              <a:t>b) Pictures </a:t>
            </a:r>
          </a:p>
        </p:txBody>
      </p:sp>
      <p:sp>
        <p:nvSpPr>
          <p:cNvPr id="1048921" name="Content Placeholder 2"/>
          <p:cNvSpPr>
            <a:spLocks noGrp="1"/>
          </p:cNvSpPr>
          <p:nvPr>
            <p:ph idx="1"/>
          </p:nvPr>
        </p:nvSpPr>
        <p:spPr/>
        <p:txBody>
          <a:bodyPr/>
          <a:lstStyle/>
          <a:p>
            <a:r>
              <a:rPr lang="en-US" sz="3200" dirty="0"/>
              <a:t>Can be in form of slides, photographs, picture-drawings, line drawings or cartoons</a:t>
            </a:r>
          </a:p>
          <a:p>
            <a:r>
              <a:rPr lang="en-US" sz="3200" dirty="0"/>
              <a:t>Good &amp; appropriate pictures  are sometimes difficult to obtain or prepare</a:t>
            </a:r>
          </a:p>
          <a:p>
            <a:pPr>
              <a:buNone/>
            </a:pPr>
            <a:endParaRPr lang="en-US" dirty="0"/>
          </a:p>
          <a:p>
            <a:pPr marL="0" indent="0">
              <a:buNone/>
            </a:pP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2" name="Title 1"/>
          <p:cNvSpPr>
            <a:spLocks noGrp="1"/>
          </p:cNvSpPr>
          <p:nvPr>
            <p:ph type="title"/>
          </p:nvPr>
        </p:nvSpPr>
        <p:spPr/>
        <p:txBody>
          <a:bodyPr/>
          <a:lstStyle/>
          <a:p>
            <a:r>
              <a:rPr lang="en-US" b="1" dirty="0"/>
              <a:t>C) Charts</a:t>
            </a:r>
          </a:p>
        </p:txBody>
      </p:sp>
      <p:sp>
        <p:nvSpPr>
          <p:cNvPr id="1048923" name="Content Placeholder 2"/>
          <p:cNvSpPr>
            <a:spLocks noGrp="1"/>
          </p:cNvSpPr>
          <p:nvPr>
            <p:ph idx="1"/>
          </p:nvPr>
        </p:nvSpPr>
        <p:spPr/>
        <p:txBody>
          <a:bodyPr>
            <a:normAutofit fontScale="92500" lnSpcReduction="20000"/>
          </a:bodyPr>
          <a:lstStyle/>
          <a:p>
            <a:r>
              <a:rPr lang="en-US" sz="3200" dirty="0"/>
              <a:t>Are cheap &amp; easy aids to prepare</a:t>
            </a:r>
          </a:p>
          <a:p>
            <a:r>
              <a:rPr lang="en-US" sz="3200" dirty="0"/>
              <a:t>Simple charts Can be made from butcher paper, old calendars, paper boxes, manila paper, </a:t>
            </a:r>
            <a:r>
              <a:rPr lang="en-US" sz="3200" dirty="0" err="1"/>
              <a:t>etc</a:t>
            </a:r>
            <a:endParaRPr lang="en-US" sz="3200" dirty="0"/>
          </a:p>
          <a:p>
            <a:r>
              <a:rPr lang="en-US" sz="3200" b="1" dirty="0">
                <a:solidFill>
                  <a:srgbClr val="FF0000"/>
                </a:solidFill>
              </a:rPr>
              <a:t>Flip charts  </a:t>
            </a:r>
            <a:r>
              <a:rPr lang="en-US" sz="3200" dirty="0"/>
              <a:t>are commercial plain papers</a:t>
            </a:r>
          </a:p>
          <a:p>
            <a:r>
              <a:rPr lang="en-US" sz="3200" dirty="0"/>
              <a:t>-The pictures can be drawn by somebody else or traced from a book</a:t>
            </a:r>
          </a:p>
          <a:p>
            <a:r>
              <a:rPr lang="en-US" sz="3200" dirty="0"/>
              <a:t>-The pictures should be labeled in legible handwriting</a:t>
            </a:r>
          </a:p>
          <a:p>
            <a:r>
              <a:rPr lang="en-US" sz="3200" dirty="0"/>
              <a:t>-When labeling, remember to:</a:t>
            </a:r>
          </a:p>
          <a:p>
            <a:r>
              <a:rPr lang="en-US" sz="3200" dirty="0"/>
              <a:t>Use thick felt pens</a:t>
            </a:r>
          </a:p>
          <a:p>
            <a:r>
              <a:rPr lang="en-US" sz="3200" dirty="0"/>
              <a:t>Use different colors for emphasis</a:t>
            </a:r>
          </a:p>
          <a:p>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4" name="Title 1"/>
          <p:cNvSpPr>
            <a:spLocks noGrp="1"/>
          </p:cNvSpPr>
          <p:nvPr>
            <p:ph type="title"/>
          </p:nvPr>
        </p:nvSpPr>
        <p:spPr/>
        <p:txBody>
          <a:bodyPr/>
          <a:lstStyle/>
          <a:p>
            <a:endParaRPr lang="en-US"/>
          </a:p>
        </p:txBody>
      </p:sp>
      <p:sp>
        <p:nvSpPr>
          <p:cNvPr id="1048925" name="Content Placeholder 2"/>
          <p:cNvSpPr>
            <a:spLocks noGrp="1"/>
          </p:cNvSpPr>
          <p:nvPr>
            <p:ph idx="1"/>
          </p:nvPr>
        </p:nvSpPr>
        <p:spPr/>
        <p:txBody>
          <a:bodyPr/>
          <a:lstStyle/>
          <a:p>
            <a:r>
              <a:rPr lang="en-US" sz="3200" dirty="0"/>
              <a:t>Write in lower case letters, not capitals</a:t>
            </a:r>
          </a:p>
          <a:p>
            <a:r>
              <a:rPr lang="en-US" sz="3200" dirty="0"/>
              <a:t>Do not write too much / don’t congest it</a:t>
            </a:r>
          </a:p>
          <a:p>
            <a:r>
              <a:rPr lang="en-US" sz="3200" dirty="0"/>
              <a:t>When making a presentation using flipcharts, do not read the chart as you talk.</a:t>
            </a:r>
          </a:p>
          <a:p>
            <a:r>
              <a:rPr lang="en-US" sz="3200" dirty="0"/>
              <a:t>As you prepare the lesson or the materials for teaching, make notes on your lesson plan to guide your discussion.</a:t>
            </a:r>
          </a:p>
          <a:p>
            <a:r>
              <a:rPr lang="en-US" sz="3200" dirty="0"/>
              <a:t>This way, you can read your notes as you teach &amp; yet be facing the audience</a:t>
            </a:r>
          </a:p>
          <a:p>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6" name="Title 1"/>
          <p:cNvSpPr>
            <a:spLocks noGrp="1"/>
          </p:cNvSpPr>
          <p:nvPr>
            <p:ph type="title"/>
          </p:nvPr>
        </p:nvSpPr>
        <p:spPr/>
        <p:txBody>
          <a:bodyPr/>
          <a:lstStyle/>
          <a:p>
            <a:r>
              <a:rPr lang="en-US" dirty="0"/>
              <a:t>Flipcharts </a:t>
            </a:r>
          </a:p>
        </p:txBody>
      </p:sp>
      <p:sp>
        <p:nvSpPr>
          <p:cNvPr id="1048927" name="Content Placeholder 2"/>
          <p:cNvSpPr>
            <a:spLocks noGrp="1"/>
          </p:cNvSpPr>
          <p:nvPr>
            <p:ph idx="1"/>
          </p:nvPr>
        </p:nvSpPr>
        <p:spPr/>
        <p:txBody>
          <a:bodyPr/>
          <a:lstStyle/>
          <a:p>
            <a:r>
              <a:rPr lang="en-US" dirty="0"/>
              <a:t>Large sheets of paper usually in a tripod stand </a:t>
            </a:r>
          </a:p>
          <a:p>
            <a:r>
              <a:rPr lang="en-US" dirty="0"/>
              <a:t>Used to display previously prepared notes or drawings </a:t>
            </a:r>
          </a:p>
          <a:p>
            <a:r>
              <a:rPr lang="en-US" dirty="0"/>
              <a:t>Also used for brainstorming or discussions </a:t>
            </a:r>
          </a:p>
          <a:p>
            <a:r>
              <a:rPr lang="en-US" b="1" dirty="0"/>
              <a:t>Advantages </a:t>
            </a:r>
          </a:p>
          <a:p>
            <a:pPr marL="514350" indent="-514350">
              <a:buFont typeface="+mj-lt"/>
              <a:buAutoNum type="arabicPeriod"/>
            </a:pPr>
            <a:r>
              <a:rPr lang="en-US" dirty="0"/>
              <a:t>Inexpensive </a:t>
            </a:r>
          </a:p>
          <a:p>
            <a:pPr marL="514350" indent="-514350">
              <a:buFont typeface="+mj-lt"/>
              <a:buAutoNum type="arabicPeriod"/>
            </a:pPr>
            <a:r>
              <a:rPr lang="en-US" dirty="0"/>
              <a:t>Excellent for brainstorming </a:t>
            </a:r>
          </a:p>
          <a:p>
            <a:pPr marL="514350" indent="-514350">
              <a:buFont typeface="+mj-lt"/>
              <a:buAutoNum type="arabicPeriod"/>
            </a:pPr>
            <a:r>
              <a:rPr lang="en-US" dirty="0"/>
              <a:t>Portable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endParaRPr lang="en-US"/>
          </a:p>
        </p:txBody>
      </p:sp>
      <p:sp>
        <p:nvSpPr>
          <p:cNvPr id="1048593" name="Content Placeholder 2"/>
          <p:cNvSpPr>
            <a:spLocks noGrp="1"/>
          </p:cNvSpPr>
          <p:nvPr>
            <p:ph idx="1"/>
          </p:nvPr>
        </p:nvSpPr>
        <p:spPr/>
        <p:txBody>
          <a:bodyPr/>
          <a:lstStyle/>
          <a:p>
            <a:r>
              <a:rPr lang="en-US" dirty="0"/>
              <a:t>4. </a:t>
            </a:r>
            <a:r>
              <a:rPr lang="en-US" b="1" dirty="0"/>
              <a:t>Motivation</a:t>
            </a:r>
          </a:p>
          <a:p>
            <a:r>
              <a:rPr lang="en-US" dirty="0"/>
              <a:t>Internal and external conditions of learning </a:t>
            </a:r>
          </a:p>
          <a:p>
            <a:r>
              <a:rPr lang="en-US" dirty="0"/>
              <a:t>5. </a:t>
            </a:r>
            <a:r>
              <a:rPr lang="en-US" b="1" dirty="0"/>
              <a:t>Level of aspiration  </a:t>
            </a:r>
          </a:p>
          <a:p>
            <a:r>
              <a:rPr lang="en-US" dirty="0"/>
              <a:t>6. </a:t>
            </a:r>
            <a:r>
              <a:rPr lang="en-US" b="1" dirty="0"/>
              <a:t>Physical &amp; emotional state</a:t>
            </a:r>
            <a:r>
              <a:rPr lang="en-US" dirty="0"/>
              <a:t>: sickness, fatigue, physical disability </a:t>
            </a:r>
          </a:p>
          <a:p>
            <a:r>
              <a:rPr lang="en-US" dirty="0"/>
              <a:t>7. </a:t>
            </a:r>
            <a:r>
              <a:rPr lang="en-US" b="1" dirty="0"/>
              <a:t>Psychological state</a:t>
            </a:r>
            <a:r>
              <a:rPr lang="en-US" dirty="0"/>
              <a:t>: fear, anxiety, excitement </a:t>
            </a:r>
          </a:p>
          <a:p>
            <a:r>
              <a:rPr lang="en-US" dirty="0"/>
              <a:t>8. </a:t>
            </a:r>
            <a:r>
              <a:rPr lang="en-US" b="1" dirty="0"/>
              <a:t>Importance of material to the learner</a:t>
            </a:r>
            <a:r>
              <a:rPr lang="en-US" dirty="0"/>
              <a:t> </a:t>
            </a:r>
          </a:p>
          <a:p>
            <a:r>
              <a:rPr lang="en-US" dirty="0"/>
              <a:t>9. </a:t>
            </a:r>
            <a:r>
              <a:rPr lang="en-US" b="1" dirty="0"/>
              <a:t>Participation of the learner: </a:t>
            </a:r>
            <a:r>
              <a:rPr lang="en-US" dirty="0"/>
              <a:t>should be actively involved </a:t>
            </a:r>
            <a:r>
              <a:rPr lang="en-US" dirty="0" err="1"/>
              <a:t>eg</a:t>
            </a:r>
            <a:r>
              <a:rPr lang="en-US" dirty="0"/>
              <a:t> asking and answering questions </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8" name="Title 1"/>
          <p:cNvSpPr>
            <a:spLocks noGrp="1"/>
          </p:cNvSpPr>
          <p:nvPr>
            <p:ph type="title"/>
          </p:nvPr>
        </p:nvSpPr>
        <p:spPr/>
        <p:txBody>
          <a:bodyPr/>
          <a:lstStyle/>
          <a:p>
            <a:r>
              <a:rPr lang="en-US" b="1" dirty="0"/>
              <a:t>Disadvantages of flipcharts </a:t>
            </a:r>
          </a:p>
        </p:txBody>
      </p:sp>
      <p:sp>
        <p:nvSpPr>
          <p:cNvPr id="1048929" name="Content Placeholder 2"/>
          <p:cNvSpPr>
            <a:spLocks noGrp="1"/>
          </p:cNvSpPr>
          <p:nvPr>
            <p:ph idx="1"/>
          </p:nvPr>
        </p:nvSpPr>
        <p:spPr/>
        <p:txBody>
          <a:bodyPr/>
          <a:lstStyle/>
          <a:p>
            <a:pPr marL="514350" indent="-514350">
              <a:buFont typeface="+mj-lt"/>
              <a:buAutoNum type="arabicPeriod"/>
            </a:pPr>
            <a:r>
              <a:rPr lang="en-US" dirty="0"/>
              <a:t>Time consuming </a:t>
            </a:r>
          </a:p>
          <a:p>
            <a:pPr marL="514350" indent="-514350">
              <a:buFont typeface="+mj-lt"/>
              <a:buAutoNum type="arabicPeriod"/>
            </a:pPr>
            <a:r>
              <a:rPr lang="en-US" dirty="0"/>
              <a:t>Messy </a:t>
            </a:r>
          </a:p>
          <a:p>
            <a:pPr marL="514350" indent="-514350">
              <a:buFont typeface="+mj-lt"/>
              <a:buAutoNum type="arabicPeriod"/>
            </a:pPr>
            <a:r>
              <a:rPr lang="en-US" dirty="0"/>
              <a:t>Cannot hold a large amount of information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0" name="Title 1"/>
          <p:cNvSpPr>
            <a:spLocks noGrp="1"/>
          </p:cNvSpPr>
          <p:nvPr>
            <p:ph type="title"/>
          </p:nvPr>
        </p:nvSpPr>
        <p:spPr/>
        <p:txBody>
          <a:bodyPr/>
          <a:lstStyle/>
          <a:p>
            <a:r>
              <a:rPr lang="en-US" dirty="0"/>
              <a:t>d</a:t>
            </a:r>
            <a:r>
              <a:rPr lang="en-US" b="1" dirty="0"/>
              <a:t>) Posters</a:t>
            </a:r>
          </a:p>
        </p:txBody>
      </p:sp>
      <p:sp>
        <p:nvSpPr>
          <p:cNvPr id="1048931" name="Content Placeholder 2"/>
          <p:cNvSpPr>
            <a:spLocks noGrp="1"/>
          </p:cNvSpPr>
          <p:nvPr>
            <p:ph idx="1"/>
          </p:nvPr>
        </p:nvSpPr>
        <p:spPr/>
        <p:txBody>
          <a:bodyPr/>
          <a:lstStyle/>
          <a:p>
            <a:pPr>
              <a:buNone/>
            </a:pPr>
            <a:r>
              <a:rPr lang="en-US" dirty="0"/>
              <a:t>They take longer to prepare than charts</a:t>
            </a:r>
          </a:p>
          <a:p>
            <a:pPr>
              <a:buNone/>
            </a:pPr>
            <a:r>
              <a:rPr lang="en-US" dirty="0"/>
              <a:t>-They may consist of words only, pictures only, or a mixture of both.</a:t>
            </a:r>
          </a:p>
          <a:p>
            <a:pPr>
              <a:buNone/>
            </a:pPr>
            <a:r>
              <a:rPr lang="en-US" dirty="0"/>
              <a:t>-Unlike flipcharts, posters are usually single-leafed.</a:t>
            </a:r>
          </a:p>
          <a:p>
            <a:pPr>
              <a:buNone/>
            </a:pPr>
            <a:r>
              <a:rPr lang="en-US" dirty="0"/>
              <a:t>-Posters need a lot of planning &amp; testing before use.</a:t>
            </a:r>
          </a:p>
          <a:p>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2" name="Title 1"/>
          <p:cNvSpPr>
            <a:spLocks noGrp="1"/>
          </p:cNvSpPr>
          <p:nvPr>
            <p:ph type="title"/>
          </p:nvPr>
        </p:nvSpPr>
        <p:spPr/>
        <p:txBody>
          <a:bodyPr/>
          <a:lstStyle/>
          <a:p>
            <a:r>
              <a:rPr lang="en-US" b="1" dirty="0"/>
              <a:t>Posters </a:t>
            </a:r>
            <a:r>
              <a:rPr lang="en-US" b="1" dirty="0" err="1"/>
              <a:t>ct</a:t>
            </a:r>
            <a:r>
              <a:rPr lang="en-US" b="1" dirty="0"/>
              <a:t>…..</a:t>
            </a:r>
          </a:p>
        </p:txBody>
      </p:sp>
      <p:sp>
        <p:nvSpPr>
          <p:cNvPr id="1048933" name="Content Placeholder 2"/>
          <p:cNvSpPr>
            <a:spLocks noGrp="1"/>
          </p:cNvSpPr>
          <p:nvPr>
            <p:ph idx="1"/>
          </p:nvPr>
        </p:nvSpPr>
        <p:spPr/>
        <p:txBody>
          <a:bodyPr/>
          <a:lstStyle/>
          <a:p>
            <a:pPr>
              <a:buNone/>
            </a:pPr>
            <a:r>
              <a:rPr lang="en-US" dirty="0"/>
              <a:t>-They can be prepared for two types of viewers:</a:t>
            </a:r>
          </a:p>
          <a:p>
            <a:pPr marL="0" indent="0">
              <a:buNone/>
            </a:pPr>
            <a:r>
              <a:rPr lang="en-US" dirty="0"/>
              <a:t>1. </a:t>
            </a:r>
            <a:r>
              <a:rPr lang="en-US" b="1" dirty="0"/>
              <a:t>For a mixed (heterogeneous)audience </a:t>
            </a:r>
            <a:r>
              <a:rPr lang="en-US" dirty="0" err="1"/>
              <a:t>eg.on</a:t>
            </a:r>
            <a:r>
              <a:rPr lang="en-US" dirty="0"/>
              <a:t> a street for the public</a:t>
            </a:r>
          </a:p>
          <a:p>
            <a:pPr>
              <a:buNone/>
            </a:pPr>
            <a:r>
              <a:rPr lang="en-US" dirty="0"/>
              <a:t>-In this case, it should deliver the message at a glance</a:t>
            </a:r>
          </a:p>
          <a:p>
            <a:pPr marL="0" indent="0">
              <a:buNone/>
            </a:pPr>
            <a:r>
              <a:rPr lang="en-US" dirty="0"/>
              <a:t>2. </a:t>
            </a:r>
            <a:r>
              <a:rPr lang="en-US" b="1" dirty="0"/>
              <a:t>For a captive audience, </a:t>
            </a:r>
            <a:r>
              <a:rPr lang="en-US" dirty="0"/>
              <a:t>eg.in a class</a:t>
            </a:r>
          </a:p>
          <a:p>
            <a:r>
              <a:rPr lang="en-US" dirty="0"/>
              <a:t>NB: When preparing a poster, remember to make it simple, use simple language &amp; avoid difficult words or slang &amp; put as little as possible on the poster</a:t>
            </a:r>
          </a:p>
          <a:p>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Title 1"/>
          <p:cNvSpPr>
            <a:spLocks noGrp="1"/>
          </p:cNvSpPr>
          <p:nvPr>
            <p:ph type="title"/>
          </p:nvPr>
        </p:nvSpPr>
        <p:spPr/>
        <p:txBody>
          <a:bodyPr/>
          <a:lstStyle/>
          <a:p>
            <a:r>
              <a:rPr lang="en-US" dirty="0"/>
              <a:t>e) </a:t>
            </a:r>
            <a:r>
              <a:rPr lang="en-US" b="1" dirty="0"/>
              <a:t>The real thing or object </a:t>
            </a:r>
          </a:p>
        </p:txBody>
      </p:sp>
      <p:sp>
        <p:nvSpPr>
          <p:cNvPr id="1048935" name="Content Placeholder 2"/>
          <p:cNvSpPr>
            <a:spLocks noGrp="1"/>
          </p:cNvSpPr>
          <p:nvPr>
            <p:ph idx="1"/>
          </p:nvPr>
        </p:nvSpPr>
        <p:spPr/>
        <p:txBody>
          <a:bodyPr/>
          <a:lstStyle/>
          <a:p>
            <a:r>
              <a:rPr lang="en-US" dirty="0"/>
              <a:t>-</a:t>
            </a:r>
            <a:r>
              <a:rPr lang="en-US" sz="3200" dirty="0"/>
              <a:t>It is the best teaching aid e.g. real baby instead of a doll</a:t>
            </a:r>
          </a:p>
          <a:p>
            <a:r>
              <a:rPr lang="en-US" sz="3200" dirty="0"/>
              <a:t>-Try as much as possible to use the ‘real thing’ in your lesson</a:t>
            </a:r>
          </a:p>
          <a:p>
            <a:r>
              <a:rPr lang="en-US" sz="3200" dirty="0"/>
              <a:t>-If it is not possible to demonstrate ‘the real thing’ think of other teaching aids that are simulations of the real thing.</a:t>
            </a:r>
          </a:p>
          <a:p>
            <a:endParaRPr lang="en-US" sz="3200" dirty="0"/>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6" name="Title 1"/>
          <p:cNvSpPr>
            <a:spLocks noGrp="1"/>
          </p:cNvSpPr>
          <p:nvPr>
            <p:ph type="title"/>
          </p:nvPr>
        </p:nvSpPr>
        <p:spPr/>
        <p:txBody>
          <a:bodyPr/>
          <a:lstStyle/>
          <a:p>
            <a:endParaRPr lang="en-US"/>
          </a:p>
        </p:txBody>
      </p:sp>
      <p:sp>
        <p:nvSpPr>
          <p:cNvPr id="1048937" name="Content Placeholder 2"/>
          <p:cNvSpPr>
            <a:spLocks noGrp="1"/>
          </p:cNvSpPr>
          <p:nvPr>
            <p:ph idx="1"/>
          </p:nvPr>
        </p:nvSpPr>
        <p:spPr/>
        <p:txBody>
          <a:bodyPr>
            <a:normAutofit/>
          </a:bodyPr>
          <a:lstStyle/>
          <a:p>
            <a:r>
              <a:rPr lang="en-US" sz="3200" dirty="0"/>
              <a:t>The closer the simulation to the real thing, the better the teaching aid is.</a:t>
            </a:r>
          </a:p>
          <a:p>
            <a:r>
              <a:rPr lang="en-US" sz="3200" dirty="0"/>
              <a:t>This helps the learner to internalize &amp; transfer the impression he gets to the real thing</a:t>
            </a:r>
          </a:p>
          <a:p>
            <a:r>
              <a:rPr lang="en-US" sz="3200" dirty="0"/>
              <a:t>It also helps the learner to start using the right attitudes &amp; find the right expressions to use from the start.</a:t>
            </a:r>
          </a:p>
          <a:p>
            <a:pPr marL="0" indent="0">
              <a:buNone/>
            </a:pPr>
            <a:endParaRPr lang="en-US" sz="3200" dirty="0"/>
          </a:p>
          <a:p>
            <a:endParaRPr lang="en-US" sz="32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8" name="Title 1"/>
          <p:cNvSpPr>
            <a:spLocks noGrp="1"/>
          </p:cNvSpPr>
          <p:nvPr>
            <p:ph type="title"/>
          </p:nvPr>
        </p:nvSpPr>
        <p:spPr/>
        <p:txBody>
          <a:bodyPr/>
          <a:lstStyle/>
          <a:p>
            <a:r>
              <a:rPr lang="en-US" dirty="0"/>
              <a:t>f) </a:t>
            </a:r>
            <a:r>
              <a:rPr lang="en-US" b="1" dirty="0"/>
              <a:t>Handouts</a:t>
            </a:r>
            <a:r>
              <a:rPr lang="en-US" dirty="0"/>
              <a:t> </a:t>
            </a:r>
          </a:p>
        </p:txBody>
      </p:sp>
      <p:sp>
        <p:nvSpPr>
          <p:cNvPr id="1048939" name="Content Placeholder 2"/>
          <p:cNvSpPr>
            <a:spLocks noGrp="1"/>
          </p:cNvSpPr>
          <p:nvPr>
            <p:ph idx="1"/>
          </p:nvPr>
        </p:nvSpPr>
        <p:spPr/>
        <p:txBody>
          <a:bodyPr>
            <a:normAutofit lnSpcReduction="10000"/>
          </a:bodyPr>
          <a:lstStyle/>
          <a:p>
            <a:r>
              <a:rPr lang="en-US" sz="3200" dirty="0"/>
              <a:t>These are written papers given out by teachers to students</a:t>
            </a:r>
          </a:p>
          <a:p>
            <a:r>
              <a:rPr lang="en-US" sz="3200" dirty="0"/>
              <a:t>They act as guides for work to be done, or references to be looked up.</a:t>
            </a:r>
          </a:p>
          <a:p>
            <a:r>
              <a:rPr lang="en-US" sz="3200" dirty="0"/>
              <a:t>They help remind students of the main points to remember from a learning experience</a:t>
            </a:r>
          </a:p>
          <a:p>
            <a:r>
              <a:rPr lang="en-US" sz="3200" dirty="0"/>
              <a:t>They should not be used as substitutes for manuals, texts &amp; references</a:t>
            </a:r>
          </a:p>
          <a:p>
            <a:r>
              <a:rPr lang="en-US" sz="3200" dirty="0"/>
              <a:t>A handout is both a visual aid to learning &amp; an addition to private study.</a:t>
            </a:r>
          </a:p>
          <a:p>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0" name="Title 1"/>
          <p:cNvSpPr>
            <a:spLocks noGrp="1"/>
          </p:cNvSpPr>
          <p:nvPr>
            <p:ph type="title"/>
          </p:nvPr>
        </p:nvSpPr>
        <p:spPr/>
        <p:txBody>
          <a:bodyPr/>
          <a:lstStyle/>
          <a:p>
            <a:r>
              <a:rPr lang="en-US" b="1" dirty="0"/>
              <a:t>Purpose of a handout </a:t>
            </a:r>
          </a:p>
        </p:txBody>
      </p:sp>
      <p:sp>
        <p:nvSpPr>
          <p:cNvPr id="1048941" name="Content Placeholder 2"/>
          <p:cNvSpPr>
            <a:spLocks noGrp="1"/>
          </p:cNvSpPr>
          <p:nvPr>
            <p:ph idx="1"/>
          </p:nvPr>
        </p:nvSpPr>
        <p:spPr/>
        <p:txBody>
          <a:bodyPr/>
          <a:lstStyle/>
          <a:p>
            <a:pPr>
              <a:buNone/>
            </a:pPr>
            <a:r>
              <a:rPr lang="en-US" dirty="0"/>
              <a:t>It is to help the teacher to:</a:t>
            </a:r>
          </a:p>
          <a:p>
            <a:pPr marL="514350" indent="-514350">
              <a:buFont typeface="+mj-lt"/>
              <a:buAutoNum type="arabicPeriod"/>
            </a:pPr>
            <a:r>
              <a:rPr lang="en-US" dirty="0"/>
              <a:t>Indicate the objectives of the lesson exercise</a:t>
            </a:r>
          </a:p>
          <a:p>
            <a:pPr marL="514350" indent="-514350">
              <a:buFont typeface="+mj-lt"/>
              <a:buAutoNum type="arabicPeriod"/>
            </a:pPr>
            <a:r>
              <a:rPr lang="en-US" dirty="0"/>
              <a:t>Indicate the relevance &amp; define the area to be covered</a:t>
            </a:r>
          </a:p>
          <a:p>
            <a:pPr marL="514350" indent="-514350">
              <a:buFont typeface="+mj-lt"/>
              <a:buAutoNum type="arabicPeriod"/>
            </a:pPr>
            <a:r>
              <a:rPr lang="en-US" dirty="0"/>
              <a:t>Provide additional theoretical information</a:t>
            </a:r>
          </a:p>
          <a:p>
            <a:pPr marL="514350" indent="-514350">
              <a:buFont typeface="+mj-lt"/>
              <a:buAutoNum type="arabicPeriod"/>
            </a:pPr>
            <a:r>
              <a:rPr lang="en-US" dirty="0"/>
              <a:t>Provide a stimulus for further thinking</a:t>
            </a:r>
          </a:p>
          <a:p>
            <a:pPr marL="514350" indent="-514350">
              <a:buFont typeface="+mj-lt"/>
              <a:buAutoNum type="arabicPeriod"/>
            </a:pPr>
            <a:r>
              <a:rPr lang="en-US" dirty="0"/>
              <a:t>Give instructions for practical work; these should be specific &amp; complete</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2" name="Title 1"/>
          <p:cNvSpPr>
            <a:spLocks noGrp="1"/>
          </p:cNvSpPr>
          <p:nvPr>
            <p:ph type="title"/>
          </p:nvPr>
        </p:nvSpPr>
        <p:spPr/>
        <p:txBody>
          <a:bodyPr/>
          <a:lstStyle/>
          <a:p>
            <a:r>
              <a:rPr lang="en-US" b="1" dirty="0"/>
              <a:t>Uses/features/characteristics of a good handout</a:t>
            </a:r>
          </a:p>
        </p:txBody>
      </p:sp>
      <p:sp>
        <p:nvSpPr>
          <p:cNvPr id="1048943" name="Content Placeholder 2"/>
          <p:cNvSpPr>
            <a:spLocks noGrp="1"/>
          </p:cNvSpPr>
          <p:nvPr>
            <p:ph idx="1"/>
          </p:nvPr>
        </p:nvSpPr>
        <p:spPr/>
        <p:txBody>
          <a:bodyPr/>
          <a:lstStyle/>
          <a:p>
            <a:pPr>
              <a:buNone/>
            </a:pPr>
            <a:r>
              <a:rPr lang="en-US" b="1" dirty="0"/>
              <a:t>A good handout should</a:t>
            </a:r>
            <a:r>
              <a:rPr lang="en-US" dirty="0"/>
              <a:t>:</a:t>
            </a:r>
          </a:p>
          <a:p>
            <a:pPr marL="514350" indent="-514350">
              <a:buFont typeface="+mj-lt"/>
              <a:buAutoNum type="arabicPeriod"/>
            </a:pPr>
            <a:r>
              <a:rPr lang="en-US" dirty="0"/>
              <a:t>Set out the structure of a lesson to promote attainment of the objectives</a:t>
            </a:r>
          </a:p>
          <a:p>
            <a:pPr marL="514350" indent="-514350">
              <a:buFont typeface="+mj-lt"/>
              <a:buAutoNum type="arabicPeriod"/>
            </a:pPr>
            <a:r>
              <a:rPr lang="en-US" dirty="0"/>
              <a:t>Benefit learning</a:t>
            </a:r>
          </a:p>
          <a:p>
            <a:pPr marL="514350" indent="-514350">
              <a:buFont typeface="+mj-lt"/>
              <a:buAutoNum type="arabicPeriod"/>
            </a:pPr>
            <a:r>
              <a:rPr lang="en-US" dirty="0"/>
              <a:t>Provide an infrastructure for the topic</a:t>
            </a:r>
          </a:p>
          <a:p>
            <a:pPr marL="514350" indent="-514350">
              <a:buFont typeface="+mj-lt"/>
              <a:buAutoNum type="arabicPeriod"/>
            </a:pPr>
            <a:r>
              <a:rPr lang="en-US" dirty="0"/>
              <a:t>Emphasize a framework for interaction between the facilitator &amp; learner</a:t>
            </a:r>
          </a:p>
          <a:p>
            <a:pPr marL="514350" indent="-514350">
              <a:buFont typeface="+mj-lt"/>
              <a:buAutoNum type="arabicPeriod"/>
            </a:pPr>
            <a:r>
              <a:rPr lang="en-US" dirty="0"/>
              <a:t>Help the learner to receive detailed information</a:t>
            </a:r>
          </a:p>
          <a:p>
            <a:pPr marL="514350" indent="-514350">
              <a:buFont typeface="+mj-lt"/>
              <a:buAutoNum type="arabicPeriod"/>
            </a:pPr>
            <a:r>
              <a:rPr lang="en-US" dirty="0"/>
              <a:t>Guarantee the accuracy of the transferred information</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4" name="Title 1"/>
          <p:cNvSpPr>
            <a:spLocks noGrp="1"/>
          </p:cNvSpPr>
          <p:nvPr>
            <p:ph type="title"/>
          </p:nvPr>
        </p:nvSpPr>
        <p:spPr/>
        <p:txBody>
          <a:bodyPr/>
          <a:lstStyle/>
          <a:p>
            <a:r>
              <a:rPr lang="en-US" b="1" dirty="0"/>
              <a:t>Useful guidelines when preparing a handout </a:t>
            </a:r>
          </a:p>
        </p:txBody>
      </p:sp>
      <p:sp>
        <p:nvSpPr>
          <p:cNvPr id="1048945"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The  introduction should relate the new material to the learner’s past experience</a:t>
            </a:r>
          </a:p>
          <a:p>
            <a:pPr>
              <a:buFont typeface="Wingdings" panose="05000000000000000000" pitchFamily="2" charset="2"/>
              <a:buChar char="Ø"/>
            </a:pPr>
            <a:r>
              <a:rPr lang="en-US" dirty="0"/>
              <a:t> Summarize the major ideas</a:t>
            </a:r>
          </a:p>
          <a:p>
            <a:pPr>
              <a:buFont typeface="Wingdings" panose="05000000000000000000" pitchFamily="2" charset="2"/>
              <a:buChar char="Ø"/>
            </a:pPr>
            <a:r>
              <a:rPr lang="en-US" dirty="0"/>
              <a:t>Use major &amp; minor topics</a:t>
            </a:r>
          </a:p>
          <a:p>
            <a:pPr>
              <a:buFont typeface="Wingdings" panose="05000000000000000000" pitchFamily="2" charset="2"/>
              <a:buChar char="Ø"/>
            </a:pPr>
            <a:r>
              <a:rPr lang="en-US" dirty="0"/>
              <a:t>Leave space between paragraphs &amp; sections for learners to make notes</a:t>
            </a:r>
          </a:p>
          <a:p>
            <a:pPr>
              <a:buFont typeface="Wingdings" panose="05000000000000000000" pitchFamily="2" charset="2"/>
              <a:buChar char="Ø"/>
            </a:pPr>
            <a:r>
              <a:rPr lang="en-US" dirty="0"/>
              <a:t> Simplify your expressions</a:t>
            </a:r>
          </a:p>
          <a:p>
            <a:pPr>
              <a:buFont typeface="Wingdings" panose="05000000000000000000" pitchFamily="2" charset="2"/>
              <a:buChar char="Ø"/>
            </a:pPr>
            <a:r>
              <a:rPr lang="en-US" dirty="0"/>
              <a:t>Label your illustrations, tables &amp; graphs appropriately. A series of diagrams building up to a complete concept may be more helpful than one detailed diagram</a:t>
            </a:r>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6" name="Title 1"/>
          <p:cNvSpPr>
            <a:spLocks noGrp="1"/>
          </p:cNvSpPr>
          <p:nvPr>
            <p:ph type="title"/>
          </p:nvPr>
        </p:nvSpPr>
        <p:spPr/>
        <p:txBody>
          <a:bodyPr/>
          <a:lstStyle/>
          <a:p>
            <a:endParaRPr lang="en-US"/>
          </a:p>
        </p:txBody>
      </p:sp>
      <p:sp>
        <p:nvSpPr>
          <p:cNvPr id="1048947" name="Content Placeholder 2"/>
          <p:cNvSpPr>
            <a:spLocks noGrp="1"/>
          </p:cNvSpPr>
          <p:nvPr>
            <p:ph idx="1"/>
          </p:nvPr>
        </p:nvSpPr>
        <p:spPr/>
        <p:txBody>
          <a:bodyPr>
            <a:normAutofit/>
          </a:bodyPr>
          <a:lstStyle/>
          <a:p>
            <a:pPr>
              <a:buFont typeface="Wingdings" panose="05000000000000000000" pitchFamily="2" charset="2"/>
              <a:buChar char="Ø"/>
            </a:pPr>
            <a:r>
              <a:rPr lang="en-US" sz="3200" dirty="0"/>
              <a:t> Put questions &amp; exercises within the text to stimulate thinking</a:t>
            </a:r>
          </a:p>
          <a:p>
            <a:pPr>
              <a:buFont typeface="Wingdings" panose="05000000000000000000" pitchFamily="2" charset="2"/>
              <a:buChar char="Ø"/>
            </a:pPr>
            <a:r>
              <a:rPr lang="en-US" sz="3200" dirty="0"/>
              <a:t>The content, language &amp; spelling should be accurate.</a:t>
            </a:r>
          </a:p>
          <a:p>
            <a:pPr>
              <a:buFont typeface="Wingdings" panose="05000000000000000000" pitchFamily="2" charset="2"/>
              <a:buChar char="Ø"/>
            </a:pPr>
            <a:r>
              <a:rPr lang="en-US" sz="3200" dirty="0"/>
              <a:t>The statements should be consistent with other texts or manuals which the learners use.</a:t>
            </a:r>
          </a:p>
          <a:p>
            <a:pPr>
              <a:buFont typeface="Wingdings" panose="05000000000000000000" pitchFamily="2" charset="2"/>
              <a:buChar char="Ø"/>
            </a:pPr>
            <a:r>
              <a:rPr lang="en-US" sz="3200" dirty="0"/>
              <a:t>Your handouts must be clear &amp; arranged in a logical order with good arrangement of headings, words &amp; diagrams on  the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endParaRPr lang="en-US"/>
          </a:p>
        </p:txBody>
      </p:sp>
      <p:sp>
        <p:nvSpPr>
          <p:cNvPr id="1048597" name="Content Placeholder 2"/>
          <p:cNvSpPr>
            <a:spLocks noGrp="1"/>
          </p:cNvSpPr>
          <p:nvPr>
            <p:ph idx="1"/>
          </p:nvPr>
        </p:nvSpPr>
        <p:spPr/>
        <p:txBody>
          <a:bodyPr/>
          <a:lstStyle/>
          <a:p>
            <a:r>
              <a:rPr lang="en-US" dirty="0"/>
              <a:t>10. </a:t>
            </a:r>
            <a:r>
              <a:rPr lang="en-US" b="1" dirty="0"/>
              <a:t>Socio economic factors </a:t>
            </a:r>
          </a:p>
          <a:p>
            <a:r>
              <a:rPr lang="en-US" b="1" dirty="0"/>
              <a:t>11. Feedback</a:t>
            </a:r>
          </a:p>
          <a:p>
            <a:r>
              <a:rPr lang="en-US" dirty="0"/>
              <a:t>Should be given in time to ensure learning takes place </a:t>
            </a:r>
          </a:p>
          <a:p>
            <a:r>
              <a:rPr lang="en-US" dirty="0"/>
              <a:t>12. </a:t>
            </a:r>
            <a:r>
              <a:rPr lang="en-US" b="1" dirty="0"/>
              <a:t>Learners environment</a:t>
            </a:r>
            <a:r>
              <a:rPr lang="en-US" dirty="0"/>
              <a:t>: conducive </a:t>
            </a:r>
          </a:p>
          <a:p>
            <a:r>
              <a:rPr lang="en-US" dirty="0"/>
              <a:t>13. </a:t>
            </a:r>
            <a:r>
              <a:rPr lang="en-US" b="1" dirty="0"/>
              <a:t>Practice and guidance</a:t>
            </a:r>
            <a:r>
              <a:rPr lang="en-US" dirty="0"/>
              <a:t>: more improves performance &amp; learning</a:t>
            </a:r>
          </a:p>
          <a:p>
            <a:r>
              <a:rPr lang="en-US" dirty="0"/>
              <a:t>14. </a:t>
            </a:r>
            <a:r>
              <a:rPr lang="en-US" b="1" dirty="0"/>
              <a:t>Methods of teaching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8" name="Title 1"/>
          <p:cNvSpPr>
            <a:spLocks noGrp="1"/>
          </p:cNvSpPr>
          <p:nvPr>
            <p:ph type="title"/>
          </p:nvPr>
        </p:nvSpPr>
        <p:spPr/>
        <p:txBody>
          <a:bodyPr/>
          <a:lstStyle/>
          <a:p>
            <a:r>
              <a:rPr lang="en-US" dirty="0"/>
              <a:t>g) </a:t>
            </a:r>
            <a:r>
              <a:rPr lang="en-US" b="1" dirty="0"/>
              <a:t>Flannel board</a:t>
            </a:r>
          </a:p>
        </p:txBody>
      </p:sp>
      <p:sp>
        <p:nvSpPr>
          <p:cNvPr id="1048949" name="Content Placeholder 2"/>
          <p:cNvSpPr>
            <a:spLocks noGrp="1"/>
          </p:cNvSpPr>
          <p:nvPr>
            <p:ph idx="1"/>
          </p:nvPr>
        </p:nvSpPr>
        <p:spPr/>
        <p:txBody>
          <a:bodyPr>
            <a:normAutofit/>
          </a:bodyPr>
          <a:lstStyle/>
          <a:p>
            <a:r>
              <a:rPr lang="en-US" sz="3200" dirty="0"/>
              <a:t>This is the device of choice for teaching villagers.</a:t>
            </a:r>
          </a:p>
          <a:p>
            <a:r>
              <a:rPr lang="en-US" sz="3200" dirty="0"/>
              <a:t>All rural educators should know how to use it</a:t>
            </a:r>
          </a:p>
          <a:p>
            <a:r>
              <a:rPr lang="en-US" sz="3200" dirty="0"/>
              <a:t>It is based on the fact that materials with rough surfaces tend to adhere to each other</a:t>
            </a:r>
          </a:p>
          <a:p>
            <a:r>
              <a:rPr lang="en-US" sz="3200" dirty="0"/>
              <a:t>If flannel cloth is not available, alternatives can be found.</a:t>
            </a:r>
          </a:p>
          <a:p>
            <a:endParaRPr lang="en-US" sz="3200"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0" name="Title 1"/>
          <p:cNvSpPr>
            <a:spLocks noGrp="1"/>
          </p:cNvSpPr>
          <p:nvPr>
            <p:ph type="title"/>
          </p:nvPr>
        </p:nvSpPr>
        <p:spPr/>
        <p:txBody>
          <a:bodyPr/>
          <a:lstStyle/>
          <a:p>
            <a:r>
              <a:rPr lang="en-US" dirty="0"/>
              <a:t>Ct…..</a:t>
            </a:r>
          </a:p>
        </p:txBody>
      </p:sp>
      <p:sp>
        <p:nvSpPr>
          <p:cNvPr id="1048951" name="Content Placeholder 2"/>
          <p:cNvSpPr>
            <a:spLocks noGrp="1"/>
          </p:cNvSpPr>
          <p:nvPr>
            <p:ph idx="1"/>
          </p:nvPr>
        </p:nvSpPr>
        <p:spPr/>
        <p:txBody>
          <a:bodyPr/>
          <a:lstStyle/>
          <a:p>
            <a:r>
              <a:rPr lang="en-US" dirty="0"/>
              <a:t>The board is put in front of the class, sloping slightly backwards</a:t>
            </a:r>
          </a:p>
          <a:p>
            <a:r>
              <a:rPr lang="en-US" dirty="0"/>
              <a:t>Cards with a rough backing </a:t>
            </a:r>
            <a:r>
              <a:rPr lang="en-US" dirty="0" err="1"/>
              <a:t>eg</a:t>
            </a:r>
            <a:r>
              <a:rPr lang="en-US" dirty="0"/>
              <a:t>. sand paper, can be placed on the board in the desired position.</a:t>
            </a:r>
          </a:p>
          <a:p>
            <a:r>
              <a:rPr lang="en-US" dirty="0"/>
              <a:t>The cards can be moved or taken down at will.</a:t>
            </a:r>
          </a:p>
          <a:p>
            <a:r>
              <a:rPr lang="en-US" dirty="0"/>
              <a:t>Make cards from large print or written words </a:t>
            </a:r>
            <a:r>
              <a:rPr lang="en-US" dirty="0" err="1"/>
              <a:t>eg</a:t>
            </a:r>
            <a:r>
              <a:rPr lang="en-US" dirty="0"/>
              <a:t>. newspaper cuttings, photographs or dissected posters</a:t>
            </a:r>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2" name="Title 1"/>
          <p:cNvSpPr>
            <a:spLocks noGrp="1"/>
          </p:cNvSpPr>
          <p:nvPr>
            <p:ph type="title"/>
          </p:nvPr>
        </p:nvSpPr>
        <p:spPr/>
        <p:txBody>
          <a:bodyPr/>
          <a:lstStyle/>
          <a:p>
            <a:r>
              <a:rPr lang="en-US" b="1" dirty="0"/>
              <a:t>Advantages of flannel board </a:t>
            </a:r>
          </a:p>
        </p:txBody>
      </p:sp>
      <p:sp>
        <p:nvSpPr>
          <p:cNvPr id="1048953" name="Content Placeholder 2"/>
          <p:cNvSpPr>
            <a:spLocks noGrp="1"/>
          </p:cNvSpPr>
          <p:nvPr>
            <p:ph idx="1"/>
          </p:nvPr>
        </p:nvSpPr>
        <p:spPr/>
        <p:txBody>
          <a:bodyPr/>
          <a:lstStyle/>
          <a:p>
            <a:pPr marL="514350" indent="-514350">
              <a:buFont typeface="+mj-lt"/>
              <a:buAutoNum type="arabicPeriod"/>
            </a:pPr>
            <a:r>
              <a:rPr lang="en-US" sz="3200" dirty="0"/>
              <a:t>It tells a story in which you can see  things happen</a:t>
            </a:r>
          </a:p>
          <a:p>
            <a:pPr marL="514350" indent="-514350">
              <a:buFont typeface="+mj-lt"/>
              <a:buAutoNum type="arabicPeriod"/>
            </a:pPr>
            <a:r>
              <a:rPr lang="en-US" sz="3200" dirty="0"/>
              <a:t>It has strong colors that please </a:t>
            </a:r>
          </a:p>
          <a:p>
            <a:pPr marL="514350" indent="-514350">
              <a:buFont typeface="+mj-lt"/>
              <a:buAutoNum type="arabicPeriod"/>
            </a:pPr>
            <a:r>
              <a:rPr lang="en-US" sz="3200" dirty="0"/>
              <a:t>The pictures are large enough to be seen from some way off.</a:t>
            </a:r>
          </a:p>
          <a:p>
            <a:pPr marL="514350" indent="-514350">
              <a:buFont typeface="+mj-lt"/>
              <a:buAutoNum type="arabicPeriod"/>
            </a:pPr>
            <a:r>
              <a:rPr lang="en-US" sz="3200" dirty="0"/>
              <a:t>It looks like things that people are familiar with</a:t>
            </a:r>
          </a:p>
          <a:p>
            <a:pPr marL="514350" indent="-514350">
              <a:buFont typeface="+mj-lt"/>
              <a:buAutoNum type="arabicPeriod"/>
            </a:pPr>
            <a:r>
              <a:rPr lang="en-US" sz="3200" dirty="0"/>
              <a:t>It arouses interest &amp; questions</a:t>
            </a:r>
          </a:p>
          <a:p>
            <a:endParaRPr lang="en-US" dirty="0"/>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4" name="Title 1"/>
          <p:cNvSpPr>
            <a:spLocks noGrp="1"/>
          </p:cNvSpPr>
          <p:nvPr>
            <p:ph type="title"/>
          </p:nvPr>
        </p:nvSpPr>
        <p:spPr/>
        <p:txBody>
          <a:bodyPr/>
          <a:lstStyle/>
          <a:p>
            <a:r>
              <a:rPr lang="en-US" b="1" dirty="0"/>
              <a:t>Disadvantages of flannel board </a:t>
            </a:r>
          </a:p>
        </p:txBody>
      </p:sp>
      <p:sp>
        <p:nvSpPr>
          <p:cNvPr id="1048955" name="Content Placeholder 2"/>
          <p:cNvSpPr>
            <a:spLocks noGrp="1"/>
          </p:cNvSpPr>
          <p:nvPr>
            <p:ph idx="1"/>
          </p:nvPr>
        </p:nvSpPr>
        <p:spPr/>
        <p:txBody>
          <a:bodyPr/>
          <a:lstStyle/>
          <a:p>
            <a:r>
              <a:rPr lang="en-US" sz="3200" dirty="0"/>
              <a:t>Barazas are usually too big for flannel pictures to be seen from the back</a:t>
            </a:r>
          </a:p>
          <a:p>
            <a:r>
              <a:rPr lang="en-US" sz="3200" dirty="0"/>
              <a:t>when flannels are used in the open air, the wind may blow the flannel graphs away</a:t>
            </a:r>
          </a:p>
          <a:p>
            <a:endParaRPr lang="en-US" sz="3200" dirty="0"/>
          </a:p>
          <a:p>
            <a:pPr marL="0" indent="0">
              <a:buNone/>
            </a:pPr>
            <a:endParaRPr lang="en-US" sz="3200" dirty="0"/>
          </a:p>
          <a:p>
            <a:r>
              <a:rPr lang="en-US" sz="3200" b="1" dirty="0"/>
              <a:t>NB: even the best designed teaching aid cannot replace practical work with patients  &amp; in the community</a:t>
            </a:r>
          </a:p>
          <a:p>
            <a:endParaRPr lang="en-US" sz="32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6" name="Title 1"/>
          <p:cNvSpPr>
            <a:spLocks noGrp="1"/>
          </p:cNvSpPr>
          <p:nvPr>
            <p:ph type="title"/>
          </p:nvPr>
        </p:nvSpPr>
        <p:spPr/>
        <p:txBody>
          <a:bodyPr/>
          <a:lstStyle/>
          <a:p>
            <a:r>
              <a:rPr lang="en-US" b="1" dirty="0"/>
              <a:t>HOW TO USE TEACHING AIDS </a:t>
            </a:r>
          </a:p>
        </p:txBody>
      </p:sp>
      <p:sp>
        <p:nvSpPr>
          <p:cNvPr id="1048957" name="Content Placeholder 2"/>
          <p:cNvSpPr>
            <a:spLocks noGrp="1"/>
          </p:cNvSpPr>
          <p:nvPr>
            <p:ph idx="1"/>
          </p:nvPr>
        </p:nvSpPr>
        <p:spPr/>
        <p:txBody>
          <a:bodyPr/>
          <a:lstStyle/>
          <a:p>
            <a:r>
              <a:rPr lang="en-US" dirty="0"/>
              <a:t>Good use of teaching aids involve </a:t>
            </a:r>
          </a:p>
          <a:p>
            <a:r>
              <a:rPr lang="en-US" dirty="0"/>
              <a:t>Selecting </a:t>
            </a:r>
          </a:p>
          <a:p>
            <a:r>
              <a:rPr lang="en-US" dirty="0"/>
              <a:t>Previewing </a:t>
            </a:r>
          </a:p>
          <a:p>
            <a:r>
              <a:rPr lang="en-US" dirty="0"/>
              <a:t>Planning </a:t>
            </a:r>
          </a:p>
          <a:p>
            <a:r>
              <a:rPr lang="en-US" dirty="0"/>
              <a:t>Presenting</a:t>
            </a:r>
          </a:p>
          <a:p>
            <a:r>
              <a:rPr lang="en-US" dirty="0"/>
              <a:t>Evaluating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8" name="Title 1"/>
          <p:cNvSpPr>
            <a:spLocks noGrp="1"/>
          </p:cNvSpPr>
          <p:nvPr>
            <p:ph type="title"/>
          </p:nvPr>
        </p:nvSpPr>
        <p:spPr/>
        <p:txBody>
          <a:bodyPr/>
          <a:lstStyle/>
          <a:p>
            <a:r>
              <a:rPr lang="en-US" b="1" dirty="0"/>
              <a:t>How to use teaching aids </a:t>
            </a:r>
          </a:p>
        </p:txBody>
      </p:sp>
      <p:sp>
        <p:nvSpPr>
          <p:cNvPr id="1048959" name="Content Placeholder 2"/>
          <p:cNvSpPr>
            <a:spLocks noGrp="1"/>
          </p:cNvSpPr>
          <p:nvPr>
            <p:ph idx="1"/>
          </p:nvPr>
        </p:nvSpPr>
        <p:spPr/>
        <p:txBody>
          <a:bodyPr/>
          <a:lstStyle/>
          <a:p>
            <a:r>
              <a:rPr lang="en-US" dirty="0"/>
              <a:t>1. </a:t>
            </a:r>
            <a:r>
              <a:rPr lang="en-US" b="1" dirty="0"/>
              <a:t>Select:</a:t>
            </a:r>
            <a:r>
              <a:rPr lang="en-US" dirty="0"/>
              <a:t> the teaching aids to suit the lesson </a:t>
            </a:r>
          </a:p>
          <a:p>
            <a:r>
              <a:rPr lang="en-US" dirty="0"/>
              <a:t>2. </a:t>
            </a:r>
            <a:r>
              <a:rPr lang="en-US" b="1" dirty="0"/>
              <a:t>Preview </a:t>
            </a:r>
            <a:r>
              <a:rPr lang="en-US" dirty="0"/>
              <a:t>the teaching aid to ensure they convey the message you want </a:t>
            </a:r>
          </a:p>
          <a:p>
            <a:r>
              <a:rPr lang="en-US" dirty="0"/>
              <a:t>Avoid unpleasant surprises </a:t>
            </a:r>
          </a:p>
          <a:p>
            <a:r>
              <a:rPr lang="en-US" dirty="0"/>
              <a:t>During the preview, plan explanations or comments you may wish to make during presentation of your lesson </a:t>
            </a:r>
          </a:p>
          <a:p>
            <a:pPr marL="0" indent="0">
              <a:buNone/>
            </a:pPr>
            <a:r>
              <a:rPr lang="en-US" dirty="0"/>
              <a:t>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0" name="Title 1"/>
          <p:cNvSpPr>
            <a:spLocks noGrp="1"/>
          </p:cNvSpPr>
          <p:nvPr>
            <p:ph type="title"/>
          </p:nvPr>
        </p:nvSpPr>
        <p:spPr/>
        <p:txBody>
          <a:bodyPr/>
          <a:lstStyle/>
          <a:p>
            <a:endParaRPr lang="en-US"/>
          </a:p>
        </p:txBody>
      </p:sp>
      <p:sp>
        <p:nvSpPr>
          <p:cNvPr id="1048961" name="Content Placeholder 2"/>
          <p:cNvSpPr>
            <a:spLocks noGrp="1"/>
          </p:cNvSpPr>
          <p:nvPr>
            <p:ph idx="1"/>
          </p:nvPr>
        </p:nvSpPr>
        <p:spPr/>
        <p:txBody>
          <a:bodyPr/>
          <a:lstStyle/>
          <a:p>
            <a:r>
              <a:rPr lang="en-US" dirty="0"/>
              <a:t>3. </a:t>
            </a:r>
            <a:r>
              <a:rPr lang="en-US" b="1" dirty="0"/>
              <a:t>Plan </a:t>
            </a:r>
            <a:r>
              <a:rPr lang="en-US" dirty="0"/>
              <a:t>how and in what order you intend to use your teaching aid </a:t>
            </a:r>
            <a:r>
              <a:rPr lang="en-US" dirty="0" err="1"/>
              <a:t>eg</a:t>
            </a:r>
            <a:r>
              <a:rPr lang="en-US" dirty="0"/>
              <a:t> by numbering them </a:t>
            </a:r>
          </a:p>
          <a:p>
            <a:r>
              <a:rPr lang="en-US" dirty="0"/>
              <a:t>In the plan: introduce the subject in an interesting way, describe the body of the topic and then summarize the lesson to ensure consolidation of knowledge </a:t>
            </a:r>
          </a:p>
          <a:p>
            <a:r>
              <a:rPr lang="en-US" dirty="0"/>
              <a:t>Tell the learner what to look for as you explain and comment where necessary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2" name="Title 1"/>
          <p:cNvSpPr>
            <a:spLocks noGrp="1"/>
          </p:cNvSpPr>
          <p:nvPr>
            <p:ph type="title"/>
          </p:nvPr>
        </p:nvSpPr>
        <p:spPr/>
        <p:txBody>
          <a:bodyPr/>
          <a:lstStyle/>
          <a:p>
            <a:endParaRPr lang="en-US" dirty="0"/>
          </a:p>
        </p:txBody>
      </p:sp>
      <p:sp>
        <p:nvSpPr>
          <p:cNvPr id="1048963" name="Content Placeholder 2"/>
          <p:cNvSpPr>
            <a:spLocks noGrp="1"/>
          </p:cNvSpPr>
          <p:nvPr>
            <p:ph idx="1"/>
          </p:nvPr>
        </p:nvSpPr>
        <p:spPr/>
        <p:txBody>
          <a:bodyPr/>
          <a:lstStyle/>
          <a:p>
            <a:r>
              <a:rPr lang="en-US" dirty="0"/>
              <a:t>4</a:t>
            </a:r>
            <a:r>
              <a:rPr lang="en-US" b="1" dirty="0"/>
              <a:t>. Present</a:t>
            </a:r>
            <a:r>
              <a:rPr lang="en-US" dirty="0"/>
              <a:t>: your teaching aid appropriately and give adequate explanation</a:t>
            </a:r>
          </a:p>
          <a:p>
            <a:r>
              <a:rPr lang="en-US" dirty="0"/>
              <a:t>The students view the teacher as an expert </a:t>
            </a:r>
          </a:p>
          <a:p>
            <a:r>
              <a:rPr lang="en-US" dirty="0"/>
              <a:t>Check the mechanical equipment to ensure it is in good working condition </a:t>
            </a:r>
          </a:p>
          <a:p>
            <a:r>
              <a:rPr lang="en-US" dirty="0"/>
              <a:t>If working in a community </a:t>
            </a:r>
            <a:r>
              <a:rPr lang="en-US" dirty="0" err="1"/>
              <a:t>eg</a:t>
            </a:r>
            <a:r>
              <a:rPr lang="en-US" dirty="0"/>
              <a:t> field trip, obtain consent from the persons involved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4" name="Title 1"/>
          <p:cNvSpPr>
            <a:spLocks noGrp="1"/>
          </p:cNvSpPr>
          <p:nvPr>
            <p:ph type="title"/>
          </p:nvPr>
        </p:nvSpPr>
        <p:spPr/>
        <p:txBody>
          <a:bodyPr/>
          <a:lstStyle/>
          <a:p>
            <a:endParaRPr lang="en-US"/>
          </a:p>
        </p:txBody>
      </p:sp>
      <p:sp>
        <p:nvSpPr>
          <p:cNvPr id="1048965" name="Content Placeholder 2"/>
          <p:cNvSpPr>
            <a:spLocks noGrp="1"/>
          </p:cNvSpPr>
          <p:nvPr>
            <p:ph idx="1"/>
          </p:nvPr>
        </p:nvSpPr>
        <p:spPr/>
        <p:txBody>
          <a:bodyPr/>
          <a:lstStyle/>
          <a:p>
            <a:r>
              <a:rPr lang="en-US" b="1" dirty="0"/>
              <a:t>5.Evaluate:</a:t>
            </a:r>
            <a:r>
              <a:rPr lang="en-US" dirty="0"/>
              <a:t> your teaching aids with the same class </a:t>
            </a:r>
          </a:p>
          <a:p>
            <a:r>
              <a:rPr lang="en-US" dirty="0"/>
              <a:t>After presenting your teaching aid, find out if the presentation was successful, whether the aid achieved its purpose and if the objective was attained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6"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GENERAL STORAGE OF TEACHING AIDS </a:t>
            </a:r>
          </a:p>
        </p:txBody>
      </p:sp>
      <p:sp>
        <p:nvSpPr>
          <p:cNvPr id="1048967" name="Content Placeholder 2"/>
          <p:cNvSpPr>
            <a:spLocks noGrp="1"/>
          </p:cNvSpPr>
          <p:nvPr>
            <p:ph idx="1"/>
          </p:nvPr>
        </p:nvSpPr>
        <p:spPr/>
        <p:txBody>
          <a:bodyPr/>
          <a:lstStyle/>
          <a:p>
            <a:r>
              <a:rPr lang="en-US" dirty="0"/>
              <a:t>Good durable teaching aids can be reused.</a:t>
            </a:r>
          </a:p>
          <a:p>
            <a:r>
              <a:rPr lang="en-US" dirty="0"/>
              <a:t>Keep your teaching aids neatly in a resource learning kit(cupboard/store)</a:t>
            </a:r>
          </a:p>
          <a:p>
            <a:r>
              <a:rPr lang="en-US" dirty="0"/>
              <a:t>Each item should be labeled clearly for easy access</a:t>
            </a:r>
          </a:p>
          <a:p>
            <a:r>
              <a:rPr lang="en-US" dirty="0"/>
              <a:t>Maintain an inventory of the various aids in stock</a:t>
            </a:r>
          </a:p>
          <a:p>
            <a:r>
              <a:rPr lang="en-US" dirty="0"/>
              <a:t>When you lend out items, they should be signed for.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endParaRPr lang="en-US"/>
          </a:p>
        </p:txBody>
      </p:sp>
      <p:sp>
        <p:nvSpPr>
          <p:cNvPr id="1048628" name="Content Placeholder 2"/>
          <p:cNvSpPr>
            <a:spLocks noGrp="1"/>
          </p:cNvSpPr>
          <p:nvPr>
            <p:ph idx="1"/>
          </p:nvPr>
        </p:nvSpPr>
        <p:spPr/>
        <p:txBody>
          <a:bodyPr/>
          <a:lstStyle/>
          <a:p>
            <a:r>
              <a:rPr lang="en-US" dirty="0"/>
              <a:t>15</a:t>
            </a:r>
            <a:r>
              <a:rPr lang="en-US" b="1" dirty="0"/>
              <a:t>. Re enforcement</a:t>
            </a:r>
          </a:p>
          <a:p>
            <a:r>
              <a:rPr lang="en-US" dirty="0"/>
              <a:t>A re enforcer is anything that strengthens behavior and increases the probability of its reoccurrence </a:t>
            </a:r>
          </a:p>
          <a:p>
            <a:r>
              <a:rPr lang="en-US" b="1" dirty="0" err="1"/>
              <a:t>Eg</a:t>
            </a:r>
            <a:r>
              <a:rPr lang="en-US" b="1" dirty="0"/>
              <a:t> </a:t>
            </a:r>
            <a:r>
              <a:rPr lang="en-US" dirty="0"/>
              <a:t>attention, recognition, praise, awards, confirmation of the right answer </a:t>
            </a:r>
          </a:p>
          <a:p>
            <a:r>
              <a:rPr lang="en-US" b="1" dirty="0"/>
              <a:t>2 types </a:t>
            </a:r>
            <a:r>
              <a:rPr lang="en-US" dirty="0"/>
              <a:t> positive and negative re enforcement </a:t>
            </a:r>
          </a:p>
          <a:p>
            <a:pPr marL="0" indent="0">
              <a:buNone/>
            </a:pPr>
            <a:r>
              <a:rPr lang="en-US" dirty="0"/>
              <a:t>Positive encourage positive behavior </a:t>
            </a:r>
          </a:p>
          <a:p>
            <a:pPr marL="0" indent="0">
              <a:buNone/>
            </a:pPr>
            <a:r>
              <a:rPr lang="en-US" dirty="0"/>
              <a:t>Negative discourage unacceptable behavior</a:t>
            </a:r>
            <a:r>
              <a:rPr lang="en-US" b="1" dirty="0"/>
              <a: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8" name="Title 1"/>
          <p:cNvSpPr>
            <a:spLocks noGrp="1"/>
          </p:cNvSpPr>
          <p:nvPr>
            <p:ph type="title"/>
          </p:nvPr>
        </p:nvSpPr>
        <p:spPr/>
        <p:txBody>
          <a:bodyPr/>
          <a:lstStyle/>
          <a:p>
            <a:r>
              <a:rPr lang="en-US" dirty="0"/>
              <a:t>Storage </a:t>
            </a:r>
            <a:r>
              <a:rPr lang="en-US" dirty="0" err="1"/>
              <a:t>ct</a:t>
            </a:r>
            <a:r>
              <a:rPr lang="en-US" dirty="0"/>
              <a:t>…</a:t>
            </a:r>
          </a:p>
        </p:txBody>
      </p:sp>
      <p:sp>
        <p:nvSpPr>
          <p:cNvPr id="1048969" name="Content Placeholder 2"/>
          <p:cNvSpPr>
            <a:spLocks noGrp="1"/>
          </p:cNvSpPr>
          <p:nvPr>
            <p:ph idx="1"/>
          </p:nvPr>
        </p:nvSpPr>
        <p:spPr/>
        <p:txBody>
          <a:bodyPr/>
          <a:lstStyle/>
          <a:p>
            <a:r>
              <a:rPr lang="en-US" dirty="0"/>
              <a:t>On their return, you should check their condition first before storing so that you keep readily usable items in your resource </a:t>
            </a:r>
            <a:r>
              <a:rPr lang="en-US" dirty="0" err="1"/>
              <a:t>centre</a:t>
            </a:r>
            <a:r>
              <a:rPr lang="en-US" dirty="0"/>
              <a:t> or cupboard</a:t>
            </a:r>
          </a:p>
          <a:p>
            <a:endParaRPr lang="en-US" dirty="0"/>
          </a:p>
          <a:p>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0" name="Title 1"/>
          <p:cNvSpPr>
            <a:spLocks noGrp="1"/>
          </p:cNvSpPr>
          <p:nvPr>
            <p:ph type="title"/>
          </p:nvPr>
        </p:nvSpPr>
        <p:spPr/>
        <p:txBody>
          <a:bodyPr/>
          <a:lstStyle/>
          <a:p>
            <a:r>
              <a:rPr lang="en-US" dirty="0"/>
              <a:t>Storage of specific teaching aids </a:t>
            </a:r>
          </a:p>
        </p:txBody>
      </p:sp>
      <p:sp>
        <p:nvSpPr>
          <p:cNvPr id="1048971" name="Content Placeholder 2"/>
          <p:cNvSpPr>
            <a:spLocks noGrp="1"/>
          </p:cNvSpPr>
          <p:nvPr>
            <p:ph idx="1"/>
          </p:nvPr>
        </p:nvSpPr>
        <p:spPr/>
        <p:txBody>
          <a:bodyPr/>
          <a:lstStyle/>
          <a:p>
            <a:r>
              <a:rPr lang="en-US" dirty="0"/>
              <a:t>Maps &amp;charts are stored rolled up.</a:t>
            </a:r>
          </a:p>
          <a:p>
            <a:r>
              <a:rPr lang="en-US" dirty="0"/>
              <a:t>To avoid long searches, their titles should be written on the back &amp; facing the door so that they can be seen easily.</a:t>
            </a:r>
          </a:p>
          <a:p>
            <a:r>
              <a:rPr lang="en-US" dirty="0"/>
              <a:t>Slides are best kept in hanging files with a list of contents on the filing cabinet.</a:t>
            </a:r>
          </a:p>
          <a:p>
            <a:r>
              <a:rPr lang="en-US" dirty="0"/>
              <a:t>Overhead transparencies &amp; master copies of handouts are put in a master file together with other material on that special unit.</a:t>
            </a:r>
          </a:p>
          <a:p>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2" name="Title 1"/>
          <p:cNvSpPr>
            <a:spLocks noGrp="1"/>
          </p:cNvSpPr>
          <p:nvPr>
            <p:ph type="title"/>
          </p:nvPr>
        </p:nvSpPr>
        <p:spPr/>
        <p:txBody>
          <a:bodyPr/>
          <a:lstStyle/>
          <a:p>
            <a:endParaRPr lang="en-US"/>
          </a:p>
        </p:txBody>
      </p:sp>
      <p:sp>
        <p:nvSpPr>
          <p:cNvPr id="1048973" name="Content Placeholder 2"/>
          <p:cNvSpPr>
            <a:spLocks noGrp="1"/>
          </p:cNvSpPr>
          <p:nvPr>
            <p:ph idx="1"/>
          </p:nvPr>
        </p:nvSpPr>
        <p:spPr/>
        <p:txBody>
          <a:bodyPr/>
          <a:lstStyle/>
          <a:p>
            <a:pPr>
              <a:buNone/>
            </a:pPr>
            <a:r>
              <a:rPr lang="en-US" dirty="0"/>
              <a:t>The  master copies are given numbers corresponding to the no. of stencils, which are stored in or near the stencil room</a:t>
            </a:r>
          </a:p>
          <a:p>
            <a:pPr>
              <a:buNone/>
            </a:pPr>
            <a:r>
              <a:rPr lang="en-US" dirty="0"/>
              <a:t>-These are filed in either alphabetical order or numerically</a:t>
            </a:r>
          </a:p>
          <a:p>
            <a:pPr>
              <a:buNone/>
            </a:pPr>
            <a:r>
              <a:rPr lang="en-US" dirty="0"/>
              <a:t>-When a handout is needed, it is easy to trace back the old stencil &amp; run off the quantity needed.</a:t>
            </a:r>
          </a:p>
          <a:p>
            <a:pPr>
              <a:buNone/>
            </a:pPr>
            <a:r>
              <a:rPr lang="en-US" dirty="0"/>
              <a:t>-Handouts need to be updated with current information.</a:t>
            </a:r>
          </a:p>
          <a:p>
            <a:pPr>
              <a:buNone/>
            </a:pPr>
            <a:r>
              <a:rPr lang="en-US" dirty="0"/>
              <a:t>-Models, samples &amp; specimens may be kept for a permanent exhibit in the library.</a:t>
            </a:r>
          </a:p>
          <a:p>
            <a:pPr marL="0" indent="0">
              <a:buNone/>
            </a:pP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4"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ASSESSMENT AND EVALUATION</a:t>
            </a:r>
          </a:p>
        </p:txBody>
      </p:sp>
      <p:sp>
        <p:nvSpPr>
          <p:cNvPr id="1048975" name="Content Placeholder 2"/>
          <p:cNvSpPr>
            <a:spLocks noGrp="1"/>
          </p:cNvSpPr>
          <p:nvPr>
            <p:ph idx="1"/>
          </p:nvPr>
        </p:nvSpPr>
        <p:spPr/>
        <p:txBody>
          <a:bodyPr>
            <a:normAutofit lnSpcReduction="10000"/>
          </a:bodyPr>
          <a:lstStyle/>
          <a:p>
            <a:pPr>
              <a:buNone/>
            </a:pPr>
            <a:r>
              <a:rPr lang="en-US" b="1" dirty="0"/>
              <a:t>Evaluation involves placing a value on the learner’s performance in order to make a decision about the learner&amp; the subject or course that was taught</a:t>
            </a:r>
          </a:p>
          <a:p>
            <a:pPr>
              <a:buNone/>
            </a:pPr>
            <a:r>
              <a:rPr lang="en-US" b="1" dirty="0"/>
              <a:t>	</a:t>
            </a:r>
            <a:r>
              <a:rPr lang="en-US" sz="3200" b="1" u="sng"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Components of Evaluation</a:t>
            </a:r>
            <a:endParaRPr lang="en-US" sz="3200" b="1" dirty="0">
              <a:solidFill>
                <a:srgbClr val="FF0000"/>
              </a:solidFill>
            </a:endParaRPr>
          </a:p>
          <a:p>
            <a:pPr>
              <a:buNone/>
            </a:pPr>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a)Examination</a:t>
            </a:r>
            <a:endParaRPr lang="en-US" sz="3200" b="1" dirty="0">
              <a:solidFill>
                <a:srgbClr val="FF0000"/>
              </a:solidFill>
            </a:endParaRPr>
          </a:p>
          <a:p>
            <a:pPr>
              <a:buNone/>
            </a:pPr>
            <a:r>
              <a:rPr lang="en-US" b="1" dirty="0"/>
              <a:t>-Is the formal mechanism or process used to determine the degree of learning of the learner</a:t>
            </a:r>
          </a:p>
          <a:p>
            <a:pPr>
              <a:buNone/>
            </a:pPr>
            <a:r>
              <a:rPr 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b)Assessment</a:t>
            </a:r>
            <a:endParaRPr lang="en-US" sz="3200" b="1" dirty="0">
              <a:solidFill>
                <a:srgbClr val="FF0000"/>
              </a:solidFill>
            </a:endParaRPr>
          </a:p>
          <a:p>
            <a:pPr>
              <a:buNone/>
            </a:pPr>
            <a:r>
              <a:rPr lang="en-US" b="1" dirty="0"/>
              <a:t>-Refers to the process of finding out to what extent the learner has achieved the set objectives</a:t>
            </a:r>
          </a:p>
          <a:p>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6" name="Title 1"/>
          <p:cNvSpPr>
            <a:spLocks noGrp="1"/>
          </p:cNvSpPr>
          <p:nvPr>
            <p:ph type="title"/>
          </p:nvPr>
        </p:nvSpPr>
        <p:spPr/>
        <p:txBody>
          <a:bodyPr/>
          <a:lstStyle/>
          <a:p>
            <a:r>
              <a:rPr lang="en-US" b="1" dirty="0">
                <a:ln w="18000">
                  <a:solidFill>
                    <a:schemeClr val="accent2">
                      <a:satMod val="140000"/>
                    </a:schemeClr>
                  </a:solidFill>
                  <a:prstDash val="solid"/>
                  <a:miter lim="800000"/>
                </a:ln>
                <a:effectLst>
                  <a:outerShdw blurRad="25500" dist="23000" dir="7020000" algn="tl">
                    <a:srgbClr val="000000">
                      <a:alpha val="50000"/>
                    </a:srgbClr>
                  </a:outerShdw>
                </a:effectLst>
              </a:rPr>
              <a:t>PURPOSE/AIMS/SIGNIFICANCE OF EVALUATION</a:t>
            </a:r>
            <a:endParaRPr lang="en-US" dirty="0"/>
          </a:p>
        </p:txBody>
      </p:sp>
      <p:sp>
        <p:nvSpPr>
          <p:cNvPr id="1048977" name="Content Placeholder 2"/>
          <p:cNvSpPr>
            <a:spLocks noGrp="1"/>
          </p:cNvSpPr>
          <p:nvPr>
            <p:ph idx="1"/>
          </p:nvPr>
        </p:nvSpPr>
        <p:spPr/>
        <p:txBody>
          <a:bodyPr/>
          <a:lstStyle/>
          <a:p>
            <a:r>
              <a:rPr lang="en-US" b="1" dirty="0"/>
              <a:t>You should evaluate the learner in order to:</a:t>
            </a:r>
          </a:p>
          <a:p>
            <a:pPr>
              <a:buFont typeface="Wingdings" panose="05000000000000000000" pitchFamily="2" charset="2"/>
              <a:buChar char="Ø"/>
            </a:pPr>
            <a:r>
              <a:rPr lang="en-US" dirty="0"/>
              <a:t>Help the learner to understand him/herself</a:t>
            </a:r>
          </a:p>
          <a:p>
            <a:pPr>
              <a:buFont typeface="Wingdings" panose="05000000000000000000" pitchFamily="2" charset="2"/>
              <a:buChar char="Ø"/>
            </a:pPr>
            <a:r>
              <a:rPr lang="en-US" dirty="0"/>
              <a:t>Help in retention &amp; transfer of learning</a:t>
            </a:r>
          </a:p>
          <a:p>
            <a:pPr>
              <a:buFont typeface="Wingdings" panose="05000000000000000000" pitchFamily="2" charset="2"/>
              <a:buChar char="Ø"/>
            </a:pPr>
            <a:r>
              <a:rPr lang="en-US" dirty="0"/>
              <a:t>Motivate the learner</a:t>
            </a:r>
          </a:p>
          <a:p>
            <a:pPr>
              <a:buFont typeface="Wingdings" panose="05000000000000000000" pitchFamily="2" charset="2"/>
              <a:buChar char="Ø"/>
            </a:pPr>
            <a:r>
              <a:rPr lang="en-US" dirty="0"/>
              <a:t>Predict the level of learners’ future performance</a:t>
            </a:r>
          </a:p>
          <a:p>
            <a:pPr>
              <a:buFont typeface="Wingdings" panose="05000000000000000000" pitchFamily="2" charset="2"/>
              <a:buChar char="Ø"/>
            </a:pPr>
            <a:r>
              <a:rPr lang="en-US" dirty="0"/>
              <a:t>Judge the learners achievements</a:t>
            </a:r>
          </a:p>
          <a:p>
            <a:pPr>
              <a:buFont typeface="Wingdings" panose="05000000000000000000" pitchFamily="2" charset="2"/>
              <a:buChar char="Ø"/>
            </a:pPr>
            <a:r>
              <a:rPr lang="en-US" dirty="0"/>
              <a:t>Monitor the learners progress for the purpose of providing feedback</a:t>
            </a:r>
          </a:p>
          <a:p>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Title 1"/>
          <p:cNvSpPr>
            <a:spLocks noGrp="1"/>
          </p:cNvSpPr>
          <p:nvPr>
            <p:ph type="title"/>
          </p:nvPr>
        </p:nvSpPr>
        <p:spPr/>
        <p:txBody>
          <a:bodyPr/>
          <a:lstStyle/>
          <a:p>
            <a:endParaRPr lang="en-US"/>
          </a:p>
        </p:txBody>
      </p:sp>
      <p:sp>
        <p:nvSpPr>
          <p:cNvPr id="1048979" name="Content Placeholder 2"/>
          <p:cNvSpPr>
            <a:spLocks noGrp="1"/>
          </p:cNvSpPr>
          <p:nvPr>
            <p:ph idx="1"/>
          </p:nvPr>
        </p:nvSpPr>
        <p:spPr/>
        <p:txBody>
          <a:bodyPr/>
          <a:lstStyle/>
          <a:p>
            <a:pPr>
              <a:buFont typeface="Wingdings" panose="05000000000000000000" pitchFamily="2" charset="2"/>
              <a:buChar char="Ø"/>
            </a:pPr>
            <a:r>
              <a:rPr lang="en-US" dirty="0"/>
              <a:t>Determine teaching effectiveness</a:t>
            </a:r>
          </a:p>
          <a:p>
            <a:pPr>
              <a:buFont typeface="Wingdings" panose="05000000000000000000" pitchFamily="2" charset="2"/>
              <a:buChar char="Ø"/>
            </a:pPr>
            <a:r>
              <a:rPr lang="en-US" dirty="0"/>
              <a:t>License practice of a profession</a:t>
            </a:r>
          </a:p>
          <a:p>
            <a:pPr>
              <a:buFont typeface="Wingdings" panose="05000000000000000000" pitchFamily="2" charset="2"/>
              <a:buChar char="Ø"/>
            </a:pPr>
            <a:r>
              <a:rPr lang="en-US" dirty="0"/>
              <a:t>Identify weak &amp; strong areas of a course</a:t>
            </a:r>
          </a:p>
          <a:p>
            <a:pPr>
              <a:buFont typeface="Wingdings" panose="05000000000000000000" pitchFamily="2" charset="2"/>
              <a:buChar char="Ø"/>
            </a:pPr>
            <a:r>
              <a:rPr lang="en-US" dirty="0"/>
              <a:t>Grade &amp; rank students</a:t>
            </a:r>
          </a:p>
          <a:p>
            <a:pPr>
              <a:buFont typeface="Wingdings" panose="05000000000000000000" pitchFamily="2" charset="2"/>
              <a:buChar char="Ø"/>
            </a:pPr>
            <a:r>
              <a:rPr lang="en-US" dirty="0"/>
              <a:t>Gauge reputation of school performance</a:t>
            </a:r>
          </a:p>
          <a:p>
            <a:pPr>
              <a:buFont typeface="Wingdings" panose="05000000000000000000" pitchFamily="2" charset="2"/>
              <a:buChar char="Ø"/>
            </a:pPr>
            <a:r>
              <a:rPr lang="en-US" dirty="0"/>
              <a:t>Protect </a:t>
            </a:r>
            <a:r>
              <a:rPr lang="en-US" dirty="0" err="1"/>
              <a:t>society,ie,to</a:t>
            </a:r>
            <a:r>
              <a:rPr lang="en-US" dirty="0"/>
              <a:t> inform the community of the extent to which graduates constitute a potential danger</a:t>
            </a:r>
          </a:p>
          <a:p>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0" name="Title 1"/>
          <p:cNvSpPr>
            <a:spLocks noGrp="1"/>
          </p:cNvSpPr>
          <p:nvPr>
            <p:ph type="title"/>
          </p:nvPr>
        </p:nvSpPr>
        <p:spPr/>
        <p:txBody>
          <a:bodyPr/>
          <a:lstStyle/>
          <a:p>
            <a:r>
              <a:rPr lang="en-US" b="1" dirty="0"/>
              <a:t>TYPES OF EVALUATION</a:t>
            </a:r>
          </a:p>
        </p:txBody>
      </p:sp>
      <p:sp>
        <p:nvSpPr>
          <p:cNvPr id="1048981" name="Content Placeholder 2"/>
          <p:cNvSpPr>
            <a:spLocks noGrp="1"/>
          </p:cNvSpPr>
          <p:nvPr>
            <p:ph idx="1"/>
          </p:nvPr>
        </p:nvSpPr>
        <p:spPr/>
        <p:txBody>
          <a:bodyPr>
            <a:normAutofit/>
          </a:bodyPr>
          <a:lstStyle/>
          <a:p>
            <a:pPr>
              <a:buNone/>
            </a:pPr>
            <a:r>
              <a:rPr lang="en-US" sz="320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1)Formative evaluation</a:t>
            </a:r>
            <a:endParaRPr lang="en-US" sz="3200" dirty="0">
              <a:solidFill>
                <a:srgbClr val="FF0000"/>
              </a:solidFill>
              <a:latin typeface="Times New Roman" panose="02020603050405020304" pitchFamily="18" charset="0"/>
              <a:cs typeface="Times New Roman" panose="02020603050405020304" pitchFamily="18" charset="0"/>
            </a:endParaRPr>
          </a:p>
          <a:p>
            <a:pPr>
              <a:buNone/>
            </a:pPr>
            <a:r>
              <a:rPr lang="en-US" sz="3200" dirty="0">
                <a:latin typeface="Times New Roman" panose="02020603050405020304" pitchFamily="18" charset="0"/>
                <a:cs typeface="Times New Roman" panose="02020603050405020304" pitchFamily="18" charset="0"/>
              </a:rPr>
              <a:t>-This is a progressive evaluation in that the learner &amp; learning are evaluated on a continuous basis</a:t>
            </a:r>
          </a:p>
          <a:p>
            <a:pPr>
              <a:buNone/>
            </a:pPr>
            <a:r>
              <a:rPr lang="en-US" sz="3200" dirty="0">
                <a:latin typeface="Times New Roman" panose="02020603050405020304" pitchFamily="18" charset="0"/>
                <a:cs typeface="Times New Roman" panose="02020603050405020304" pitchFamily="18" charset="0"/>
              </a:rPr>
              <a:t>-It provides feedback on the strengths &amp; weaknesses of the performer</a:t>
            </a:r>
          </a:p>
          <a:p>
            <a:pPr>
              <a:buNone/>
            </a:pPr>
            <a:r>
              <a:rPr lang="en-US" sz="3200" dirty="0">
                <a:latin typeface="Times New Roman" panose="02020603050405020304" pitchFamily="18" charset="0"/>
                <a:cs typeface="Times New Roman" panose="02020603050405020304" pitchFamily="18" charset="0"/>
              </a:rPr>
              <a:t>-It is performed frequently,ie,after small units of learning</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2" name="Title 1"/>
          <p:cNvSpPr>
            <a:spLocks noGrp="1"/>
          </p:cNvSpPr>
          <p:nvPr>
            <p:ph type="title"/>
          </p:nvPr>
        </p:nvSpPr>
        <p:spPr/>
        <p:txBody>
          <a:bodyPr/>
          <a:lstStyle/>
          <a:p>
            <a:r>
              <a:rPr lang="en-US" b="1" dirty="0">
                <a:solidFill>
                  <a:srgbClr val="FF0000"/>
                </a:solidFill>
              </a:rPr>
              <a:t>Importance of formative evaluation</a:t>
            </a:r>
          </a:p>
        </p:txBody>
      </p:sp>
      <p:sp>
        <p:nvSpPr>
          <p:cNvPr id="1048983" name="Content Placeholder 2"/>
          <p:cNvSpPr>
            <a:spLocks noGrp="1"/>
          </p:cNvSpPr>
          <p:nvPr>
            <p:ph idx="1"/>
          </p:nvPr>
        </p:nvSpPr>
        <p:spPr/>
        <p:txBody>
          <a:bodyPr>
            <a:normAutofit/>
          </a:bodyPr>
          <a:lstStyle/>
          <a:p>
            <a:pPr>
              <a:buNone/>
            </a:pPr>
            <a:r>
              <a:rPr lang="en-US" sz="3600" dirty="0"/>
              <a:t>It gives an early diagnosis of the learner’s problems during the learning process, which enables corrective measures to be taken</a:t>
            </a:r>
          </a:p>
          <a:p>
            <a:r>
              <a:rPr lang="en-US" sz="3600" dirty="0" err="1"/>
              <a:t>Eg</a:t>
            </a:r>
            <a:r>
              <a:rPr lang="en-US" sz="3600" dirty="0"/>
              <a:t>. placement testing or pretesting which are conducted for the purpose of gauging to what extent the learner  possesses the skill &amp; abilities needed to begin instruction</a:t>
            </a:r>
          </a:p>
          <a:p>
            <a:endParaRPr lang="en-US" sz="3600"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4" name="Title 1"/>
          <p:cNvSpPr>
            <a:spLocks noGrp="1"/>
          </p:cNvSpPr>
          <p:nvPr>
            <p:ph type="title"/>
          </p:nvPr>
        </p:nvSpPr>
        <p:spPr/>
        <p:txBody>
          <a:bodyPr/>
          <a:lstStyle/>
          <a:p>
            <a:r>
              <a:rPr lang="en-US" dirty="0"/>
              <a:t>Advantages </a:t>
            </a:r>
          </a:p>
        </p:txBody>
      </p:sp>
      <p:sp>
        <p:nvSpPr>
          <p:cNvPr id="1048985" name="Content Placeholder 2"/>
          <p:cNvSpPr>
            <a:spLocks noGrp="1"/>
          </p:cNvSpPr>
          <p:nvPr>
            <p:ph idx="1"/>
          </p:nvPr>
        </p:nvSpPr>
        <p:spPr/>
        <p:txBody>
          <a:bodyPr/>
          <a:lstStyle/>
          <a:p>
            <a:pPr marL="514350" indent="-514350">
              <a:buFont typeface="+mj-lt"/>
              <a:buAutoNum type="arabicPeriod"/>
            </a:pPr>
            <a:r>
              <a:rPr lang="en-US" dirty="0"/>
              <a:t>Tends to be more reliable </a:t>
            </a:r>
          </a:p>
          <a:p>
            <a:pPr marL="514350" indent="-514350">
              <a:buFont typeface="+mj-lt"/>
              <a:buAutoNum type="arabicPeriod"/>
            </a:pPr>
            <a:r>
              <a:rPr lang="en-US" dirty="0"/>
              <a:t>It removes the tension and worries of the single final examination</a:t>
            </a:r>
          </a:p>
          <a:p>
            <a:pPr marL="514350" indent="-514350">
              <a:buFont typeface="+mj-lt"/>
              <a:buAutoNum type="arabicPeriod"/>
            </a:pPr>
            <a:r>
              <a:rPr lang="en-US" dirty="0"/>
              <a:t>The motivation to pass an exam is spread over the whole course so students work hard all through </a:t>
            </a:r>
          </a:p>
          <a:p>
            <a:pPr marL="514350" indent="-514350">
              <a:buFont typeface="+mj-lt"/>
              <a:buAutoNum type="arabicPeriod"/>
            </a:pPr>
            <a:r>
              <a:rPr lang="en-US" dirty="0"/>
              <a:t>Students are  shown right through the course what is expected </a:t>
            </a:r>
            <a:r>
              <a:rPr lang="en-US" dirty="0" err="1"/>
              <a:t>ie</a:t>
            </a:r>
            <a:r>
              <a:rPr lang="en-US" dirty="0"/>
              <a:t> the standards </a:t>
            </a:r>
          </a:p>
          <a:p>
            <a:pPr marL="514350" indent="-514350">
              <a:buFont typeface="+mj-lt"/>
              <a:buAutoNum type="arabicPeriod"/>
            </a:pPr>
            <a:r>
              <a:rPr lang="en-US" dirty="0"/>
              <a:t>In case of poor performance, students have the time to correct their errors before the end of the course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6" name="Title 1"/>
          <p:cNvSpPr>
            <a:spLocks noGrp="1"/>
          </p:cNvSpPr>
          <p:nvPr>
            <p:ph type="title"/>
          </p:nvPr>
        </p:nvSpPr>
        <p:spPr/>
        <p:txBody>
          <a:bodyPr/>
          <a:lstStyle/>
          <a:p>
            <a:r>
              <a:rPr lang="en-US" dirty="0"/>
              <a:t>Disadvantages </a:t>
            </a:r>
          </a:p>
        </p:txBody>
      </p:sp>
      <p:sp>
        <p:nvSpPr>
          <p:cNvPr id="1048987" name="Content Placeholder 2"/>
          <p:cNvSpPr>
            <a:spLocks noGrp="1"/>
          </p:cNvSpPr>
          <p:nvPr>
            <p:ph idx="1"/>
          </p:nvPr>
        </p:nvSpPr>
        <p:spPr/>
        <p:txBody>
          <a:bodyPr/>
          <a:lstStyle/>
          <a:p>
            <a:r>
              <a:rPr lang="en-US" dirty="0"/>
              <a:t>It takes more time and effort to organize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t>Main Objective</a:t>
            </a:r>
          </a:p>
        </p:txBody>
      </p:sp>
      <p:sp>
        <p:nvSpPr>
          <p:cNvPr id="1048608" name="Content Placeholder 2"/>
          <p:cNvSpPr>
            <a:spLocks noGrp="1"/>
          </p:cNvSpPr>
          <p:nvPr>
            <p:ph idx="1"/>
          </p:nvPr>
        </p:nvSpPr>
        <p:spPr/>
        <p:txBody>
          <a:bodyPr/>
          <a:lstStyle/>
          <a:p>
            <a:r>
              <a:rPr lang="en-US" dirty="0"/>
              <a:t>By the end of the unit, the learner should be able to apply the concepts and principles of teaching and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endParaRPr lang="en-US"/>
          </a:p>
        </p:txBody>
      </p:sp>
      <p:sp>
        <p:nvSpPr>
          <p:cNvPr id="1048630" name="Content Placeholder 2"/>
          <p:cNvSpPr>
            <a:spLocks noGrp="1"/>
          </p:cNvSpPr>
          <p:nvPr>
            <p:ph idx="1"/>
          </p:nvPr>
        </p:nvSpPr>
        <p:spPr/>
        <p:txBody>
          <a:bodyPr/>
          <a:lstStyle/>
          <a:p>
            <a:r>
              <a:rPr lang="en-US" b="1" dirty="0"/>
              <a:t>Components of re enforcement </a:t>
            </a:r>
          </a:p>
          <a:p>
            <a:pPr>
              <a:buFont typeface="Wingdings" panose="05000000000000000000" pitchFamily="2" charset="2"/>
              <a:buChar char="ü"/>
            </a:pPr>
            <a:r>
              <a:rPr lang="en-US" dirty="0"/>
              <a:t>Verbal : praise, encouragement, feedback</a:t>
            </a:r>
          </a:p>
          <a:p>
            <a:pPr>
              <a:buFont typeface="Wingdings" panose="05000000000000000000" pitchFamily="2" charset="2"/>
              <a:buChar char="ü"/>
            </a:pPr>
            <a:r>
              <a:rPr lang="en-US" dirty="0"/>
              <a:t>Gestures: nodding, clapping, thumbing</a:t>
            </a:r>
          </a:p>
          <a:p>
            <a:pPr>
              <a:buFont typeface="Wingdings" panose="05000000000000000000" pitchFamily="2" charset="2"/>
              <a:buChar char="ü"/>
            </a:pPr>
            <a:r>
              <a:rPr lang="en-US" dirty="0"/>
              <a:t>Activity: related to the lesson</a:t>
            </a:r>
          </a:p>
          <a:p>
            <a:pPr>
              <a:buFont typeface="Wingdings" panose="05000000000000000000" pitchFamily="2" charset="2"/>
              <a:buChar char="ü"/>
            </a:pPr>
            <a:r>
              <a:rPr lang="en-US" dirty="0"/>
              <a:t>Proximity: closeness to the student, physical content, handshake </a:t>
            </a:r>
          </a:p>
          <a:p>
            <a:pPr>
              <a:buFont typeface="Wingdings" panose="05000000000000000000" pitchFamily="2" charset="2"/>
              <a:buChar char="ü"/>
            </a:pPr>
            <a:r>
              <a:rPr lang="en-US" dirty="0"/>
              <a:t>Token/ rewards </a:t>
            </a:r>
          </a:p>
          <a:p>
            <a:pPr marL="0" indent="0">
              <a:buNone/>
            </a:pPr>
            <a:r>
              <a:rPr lang="en-US" b="1" dirty="0"/>
              <a:t>NB: Effective re enforcement should be immediate, understandable and meaningful to the student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8" name="Title 1"/>
          <p:cNvSpPr>
            <a:spLocks noGrp="1"/>
          </p:cNvSpPr>
          <p:nvPr>
            <p:ph type="title"/>
          </p:nvPr>
        </p:nvSpPr>
        <p:spPr/>
        <p:txBody>
          <a:bodyPr/>
          <a:lstStyle/>
          <a:p>
            <a:r>
              <a:rPr lang="en-US" dirty="0"/>
              <a:t>2) Summative or terminal Evaluation</a:t>
            </a:r>
          </a:p>
        </p:txBody>
      </p:sp>
      <p:sp>
        <p:nvSpPr>
          <p:cNvPr id="1048989" name="Content Placeholder 2"/>
          <p:cNvSpPr>
            <a:spLocks noGrp="1"/>
          </p:cNvSpPr>
          <p:nvPr>
            <p:ph idx="1"/>
          </p:nvPr>
        </p:nvSpPr>
        <p:spPr/>
        <p:txBody>
          <a:bodyPr>
            <a:normAutofit fontScale="92500"/>
          </a:bodyPr>
          <a:lstStyle/>
          <a:p>
            <a:pPr>
              <a:buNone/>
            </a:pPr>
            <a:r>
              <a:rPr lang="en-US" dirty="0"/>
              <a:t>It refers to evaluation which is carried out at the end of a term or course or programme</a:t>
            </a:r>
          </a:p>
          <a:p>
            <a:pPr>
              <a:buNone/>
            </a:pPr>
            <a:r>
              <a:rPr lang="en-US" dirty="0"/>
              <a:t>	</a:t>
            </a:r>
            <a:r>
              <a:rPr lang="en-US" u="sng"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Importance</a:t>
            </a:r>
            <a:endParaRPr lang="en-US" dirty="0">
              <a:solidFill>
                <a:srgbClr val="FF0000"/>
              </a:solidFill>
            </a:endParaRPr>
          </a:p>
          <a:p>
            <a:pPr>
              <a:buNone/>
            </a:pPr>
            <a:r>
              <a:rPr lang="en-US" dirty="0"/>
              <a:t>-It enables you to award grades, award certificates, license the student for practice and/or select learners for a further educational programme.</a:t>
            </a:r>
          </a:p>
          <a:p>
            <a:r>
              <a:rPr lang="en-US" dirty="0"/>
              <a:t>NB:A good evaluation system should include both formative &amp; summative evaluation.</a:t>
            </a:r>
          </a:p>
          <a:p>
            <a:pPr>
              <a:buNone/>
            </a:pPr>
            <a:r>
              <a:rPr lang="en-US" dirty="0"/>
              <a:t>-Formative evaluation gives diagnostic feedback to both teacher&amp; </a:t>
            </a:r>
            <a:r>
              <a:rPr lang="en-US" dirty="0" err="1"/>
              <a:t>learner,while</a:t>
            </a:r>
            <a:r>
              <a:rPr lang="en-US" dirty="0"/>
              <a:t> summative evaluation reveals the student’s ability to integrate &amp; apply learning</a:t>
            </a:r>
          </a:p>
          <a:p>
            <a:endParaRPr lang="en-US" b="1" dirty="0"/>
          </a:p>
          <a:p>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0" name="Title 1"/>
          <p:cNvSpPr>
            <a:spLocks noGrp="1"/>
          </p:cNvSpPr>
          <p:nvPr>
            <p:ph type="title"/>
          </p:nvPr>
        </p:nvSpPr>
        <p:spPr/>
        <p:txBody>
          <a:bodyPr/>
          <a:lstStyle/>
          <a:p>
            <a:r>
              <a:rPr lang="en-US" b="1" dirty="0"/>
              <a:t>CONTENT OF EVALUATION </a:t>
            </a:r>
          </a:p>
        </p:txBody>
      </p:sp>
      <p:sp>
        <p:nvSpPr>
          <p:cNvPr id="1048991" name="Content Placeholder 2"/>
          <p:cNvSpPr>
            <a:spLocks noGrp="1"/>
          </p:cNvSpPr>
          <p:nvPr>
            <p:ph idx="1"/>
          </p:nvPr>
        </p:nvSpPr>
        <p:spPr/>
        <p:txBody>
          <a:bodyPr/>
          <a:lstStyle/>
          <a:p>
            <a:pPr>
              <a:buNone/>
            </a:pPr>
            <a:r>
              <a:rPr lang="en-US" dirty="0"/>
              <a:t>The content evaluated is selected from the entire course work covered in the term/year with samples of all learning tasks.</a:t>
            </a:r>
          </a:p>
          <a:p>
            <a:pPr>
              <a:buNone/>
            </a:pPr>
            <a:r>
              <a:rPr lang="en-US" dirty="0"/>
              <a:t>-It should include:</a:t>
            </a:r>
          </a:p>
          <a:p>
            <a:r>
              <a:rPr lang="en-US" dirty="0"/>
              <a:t>Knowledge</a:t>
            </a:r>
          </a:p>
          <a:p>
            <a:r>
              <a:rPr lang="en-US" dirty="0"/>
              <a:t>Skills </a:t>
            </a:r>
          </a:p>
          <a:p>
            <a:r>
              <a:rPr lang="en-US" dirty="0"/>
              <a:t>Attitudes</a:t>
            </a:r>
          </a:p>
          <a:p>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2" name="Title 1"/>
          <p:cNvSpPr>
            <a:spLocks noGrp="1"/>
          </p:cNvSpPr>
          <p:nvPr>
            <p:ph type="title"/>
          </p:nvPr>
        </p:nvSpPr>
        <p:spPr/>
        <p:txBody>
          <a:bodyPr/>
          <a:lstStyle/>
          <a:p>
            <a:r>
              <a:rPr lang="en-US" dirty="0"/>
              <a:t>ASSESSING KNOWLEDGE </a:t>
            </a:r>
          </a:p>
        </p:txBody>
      </p:sp>
      <p:sp>
        <p:nvSpPr>
          <p:cNvPr id="1048993" name="Content Placeholder 2"/>
          <p:cNvSpPr>
            <a:spLocks noGrp="1"/>
          </p:cNvSpPr>
          <p:nvPr>
            <p:ph idx="1"/>
          </p:nvPr>
        </p:nvSpPr>
        <p:spPr/>
        <p:txBody>
          <a:bodyPr/>
          <a:lstStyle/>
          <a:p>
            <a:pPr>
              <a:buNone/>
            </a:pPr>
            <a:r>
              <a:rPr lang="en-US" dirty="0"/>
              <a:t>This can be assessed by </a:t>
            </a:r>
            <a:r>
              <a:rPr lang="en-US" b="1" dirty="0"/>
              <a:t>essays</a:t>
            </a:r>
            <a:r>
              <a:rPr lang="en-US" dirty="0"/>
              <a:t>, </a:t>
            </a:r>
            <a:r>
              <a:rPr lang="en-US" b="1" dirty="0"/>
              <a:t>short answer questions</a:t>
            </a:r>
            <a:r>
              <a:rPr lang="en-US" dirty="0"/>
              <a:t>,, </a:t>
            </a:r>
            <a:r>
              <a:rPr lang="en-US" b="1" dirty="0"/>
              <a:t>multiple choice questions (MCQs), true-false questions, matching </a:t>
            </a:r>
            <a:r>
              <a:rPr lang="en-US" dirty="0" err="1"/>
              <a:t>taskscompletion</a:t>
            </a:r>
            <a:r>
              <a:rPr lang="en-US" dirty="0"/>
              <a:t> of blanks &amp; verbal/oral questions</a:t>
            </a:r>
          </a:p>
          <a:p>
            <a:pPr marL="514350" indent="-514350">
              <a:buAutoNum type="arabicPeriod"/>
            </a:pPr>
            <a:r>
              <a:rPr lang="en-US" b="1" dirty="0"/>
              <a:t>Essays </a:t>
            </a:r>
          </a:p>
          <a:p>
            <a:pPr marL="0" indent="0">
              <a:buNone/>
            </a:pPr>
            <a:r>
              <a:rPr lang="en-US" dirty="0"/>
              <a:t>-It is important to remember to make them valid, reliable  &amp; objective</a:t>
            </a:r>
          </a:p>
          <a:p>
            <a:pPr>
              <a:buNone/>
            </a:pPr>
            <a:r>
              <a:rPr lang="en-US" dirty="0"/>
              <a:t>-They should ask the learner to describe &amp; </a:t>
            </a:r>
            <a:r>
              <a:rPr lang="en-US" dirty="0" err="1"/>
              <a:t>analyse</a:t>
            </a:r>
            <a:r>
              <a:rPr lang="en-US" dirty="0"/>
              <a:t> issues</a:t>
            </a:r>
          </a:p>
          <a:p>
            <a:pPr>
              <a:buNone/>
            </a:pPr>
            <a:r>
              <a:rPr lang="en-US" dirty="0"/>
              <a:t>-Be very specific &amp; describe exactly what the student should do.</a:t>
            </a:r>
          </a:p>
          <a:p>
            <a:pPr>
              <a:buNone/>
            </a:pPr>
            <a:r>
              <a:rPr lang="en-US" dirty="0"/>
              <a:t>-Prepare a marking scheme.</a:t>
            </a:r>
          </a:p>
          <a:p>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4" name="Title 1"/>
          <p:cNvSpPr>
            <a:spLocks noGrp="1"/>
          </p:cNvSpPr>
          <p:nvPr>
            <p:ph type="title"/>
          </p:nvPr>
        </p:nvSpPr>
        <p:spPr/>
        <p:txBody>
          <a:bodyPr/>
          <a:lstStyle/>
          <a:p>
            <a:r>
              <a:rPr lang="en-US" dirty="0"/>
              <a:t>Scoring used in preparing a marking scheme </a:t>
            </a:r>
          </a:p>
        </p:txBody>
      </p:sp>
      <p:sp>
        <p:nvSpPr>
          <p:cNvPr id="1048995" name="Content Placeholder 2"/>
          <p:cNvSpPr>
            <a:spLocks noGrp="1"/>
          </p:cNvSpPr>
          <p:nvPr>
            <p:ph idx="1"/>
          </p:nvPr>
        </p:nvSpPr>
        <p:spPr/>
        <p:txBody>
          <a:bodyPr/>
          <a:lstStyle/>
          <a:p>
            <a:pPr>
              <a:buNone/>
            </a:pPr>
            <a:r>
              <a:rPr lang="en-US" dirty="0"/>
              <a:t>It can be tricky &amp; one of the main objectives of scoring is to award the correct marks for a given test, exam or evaluation.</a:t>
            </a:r>
          </a:p>
          <a:p>
            <a:pPr>
              <a:buNone/>
            </a:pPr>
            <a:r>
              <a:rPr lang="en-US" dirty="0"/>
              <a:t>		</a:t>
            </a:r>
            <a:r>
              <a:rPr lang="en-US" b="1" u="sng" dirty="0">
                <a:ln w="18000">
                  <a:solidFill>
                    <a:schemeClr val="accent2">
                      <a:satMod val="140000"/>
                    </a:schemeClr>
                  </a:solidFill>
                  <a:prstDash val="solid"/>
                  <a:miter lim="800000"/>
                </a:ln>
                <a:effectLst>
                  <a:outerShdw blurRad="25500" dist="23000" dir="7020000" algn="tl">
                    <a:srgbClr val="000000">
                      <a:alpha val="50000"/>
                    </a:srgbClr>
                  </a:outerShdw>
                </a:effectLst>
              </a:rPr>
              <a:t>Types of scoring</a:t>
            </a:r>
            <a:endParaRPr lang="en-US" dirty="0"/>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1)Analytical scoring</a:t>
            </a:r>
            <a:endParaRPr lang="en-US" dirty="0"/>
          </a:p>
          <a:p>
            <a:pPr>
              <a:buNone/>
            </a:pPr>
            <a:r>
              <a:rPr lang="en-US" dirty="0"/>
              <a:t>-Analyze the correct response by making out a list of crucial points, which must appear in the answer in advance.</a:t>
            </a:r>
          </a:p>
          <a:p>
            <a:pPr>
              <a:buNone/>
            </a:pPr>
            <a:r>
              <a:rPr lang="en-US" dirty="0"/>
              <a:t>-You should then compare the student’s answer to these points &amp; award marks for them, as well as integration, coordination &amp; organization</a:t>
            </a:r>
          </a:p>
          <a:p>
            <a:endParaRPr lang="en-US" dirty="0">
              <a:solidFill>
                <a:srgbClr val="FF0000"/>
              </a:solidFill>
            </a:endParaRPr>
          </a:p>
          <a:p>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6" name="Title 1"/>
          <p:cNvSpPr>
            <a:spLocks noGrp="1"/>
          </p:cNvSpPr>
          <p:nvPr>
            <p:ph type="title"/>
          </p:nvPr>
        </p:nvSpPr>
        <p:spPr/>
        <p:txBody>
          <a:bodyPr/>
          <a:lstStyle/>
          <a:p>
            <a:endParaRPr lang="en-US"/>
          </a:p>
        </p:txBody>
      </p:sp>
      <p:sp>
        <p:nvSpPr>
          <p:cNvPr id="1048997" name="Content Placeholder 2"/>
          <p:cNvSpPr>
            <a:spLocks noGrp="1"/>
          </p:cNvSpPr>
          <p:nvPr>
            <p:ph idx="1"/>
          </p:nvPr>
        </p:nvSpPr>
        <p:spPr/>
        <p:txBody>
          <a:bodyPr/>
          <a:lstStyle/>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2)Impression scoring</a:t>
            </a:r>
            <a:endParaRPr lang="en-US" dirty="0"/>
          </a:p>
          <a:p>
            <a:pPr>
              <a:buNone/>
            </a:pPr>
            <a:r>
              <a:rPr lang="en-US" dirty="0"/>
              <a:t>-In this type of scoring, you should first analyze the correct responses as in analytical scoring, then read the script to get an impression for adequacy.</a:t>
            </a:r>
          </a:p>
          <a:p>
            <a:pPr>
              <a:buNone/>
            </a:pPr>
            <a:r>
              <a:rPr lang="en-US" dirty="0"/>
              <a:t>-You should then transfer the impression into a grade.</a:t>
            </a:r>
          </a:p>
          <a:p>
            <a:pPr>
              <a:buNone/>
            </a:pPr>
            <a:r>
              <a:rPr lang="en-US" dirty="0"/>
              <a:t>-The papers(scripts)may be sorted out by quality,ie,25% low,50% middle,25% high</a:t>
            </a:r>
          </a:p>
          <a:p>
            <a:endParaRPr lang="en-US" dirty="0"/>
          </a:p>
          <a:p>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8" name="Title 1"/>
          <p:cNvSpPr>
            <a:spLocks noGrp="1"/>
          </p:cNvSpPr>
          <p:nvPr>
            <p:ph type="title"/>
          </p:nvPr>
        </p:nvSpPr>
        <p:spPr/>
        <p:txBody>
          <a:bodyPr/>
          <a:lstStyle/>
          <a:p>
            <a:r>
              <a:rPr lang="en-US" b="1" dirty="0"/>
              <a:t>Rules to be observed when marking essays </a:t>
            </a:r>
          </a:p>
        </p:txBody>
      </p:sp>
      <p:sp>
        <p:nvSpPr>
          <p:cNvPr id="1048999" name="Content Placeholder 2"/>
          <p:cNvSpPr>
            <a:spLocks noGrp="1"/>
          </p:cNvSpPr>
          <p:nvPr>
            <p:ph idx="1"/>
          </p:nvPr>
        </p:nvSpPr>
        <p:spPr/>
        <p:txBody>
          <a:bodyPr/>
          <a:lstStyle/>
          <a:p>
            <a:pPr>
              <a:buNone/>
            </a:pPr>
            <a:r>
              <a:rPr lang="en-US" dirty="0"/>
              <a:t>Since you may have many scripts to mark, you need to organize yourself in order to be able to mark them fairly.</a:t>
            </a:r>
          </a:p>
          <a:p>
            <a:pPr>
              <a:buNone/>
            </a:pPr>
            <a:r>
              <a:rPr lang="en-US" dirty="0"/>
              <a:t>-</a:t>
            </a:r>
            <a:r>
              <a:rPr lang="en-US" b="1" dirty="0"/>
              <a:t>The following points can help you achieve this</a:t>
            </a:r>
            <a:r>
              <a:rPr lang="en-US" dirty="0"/>
              <a:t>:</a:t>
            </a:r>
          </a:p>
          <a:p>
            <a:pPr marL="514350" indent="-514350">
              <a:buFont typeface="+mj-lt"/>
              <a:buAutoNum type="arabicPeriod"/>
            </a:pPr>
            <a:r>
              <a:rPr lang="en-US" dirty="0"/>
              <a:t>Arrange for independent marking of papers or at least a sample of them if the class is too large</a:t>
            </a:r>
          </a:p>
          <a:p>
            <a:pPr marL="514350" indent="-514350">
              <a:buFont typeface="+mj-lt"/>
              <a:buAutoNum type="arabicPeriod"/>
            </a:pPr>
            <a:r>
              <a:rPr lang="en-US" dirty="0"/>
              <a:t>Conceal the name of the </a:t>
            </a:r>
            <a:r>
              <a:rPr lang="en-US" dirty="0" err="1"/>
              <a:t>student,ie,use</a:t>
            </a:r>
            <a:r>
              <a:rPr lang="en-US" dirty="0"/>
              <a:t> numbers or letters</a:t>
            </a:r>
          </a:p>
          <a:p>
            <a:pPr marL="514350" indent="-514350">
              <a:buFont typeface="+mj-lt"/>
              <a:buAutoNum type="arabicPeriod"/>
            </a:pPr>
            <a:r>
              <a:rPr lang="en-US" dirty="0"/>
              <a:t>Grade answers question by question, &amp; not student by student</a:t>
            </a:r>
          </a:p>
          <a:p>
            <a:pPr marL="514350" indent="-514350">
              <a:buFont typeface="+mj-lt"/>
              <a:buAutoNum type="arabicPeriod"/>
            </a:pPr>
            <a:r>
              <a:rPr lang="en-US" dirty="0"/>
              <a:t>Discuss the answers with students to ensure </a:t>
            </a:r>
            <a:r>
              <a:rPr lang="en-US" dirty="0" err="1"/>
              <a:t>learning,ie,provide</a:t>
            </a:r>
            <a:r>
              <a:rPr lang="en-US" dirty="0"/>
              <a:t> feedback</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0" name="Title 1"/>
          <p:cNvSpPr>
            <a:spLocks noGrp="1"/>
          </p:cNvSpPr>
          <p:nvPr>
            <p:ph type="title"/>
          </p:nvPr>
        </p:nvSpPr>
        <p:spPr/>
        <p:txBody>
          <a:bodyPr/>
          <a:lstStyle/>
          <a:p>
            <a:r>
              <a:rPr lang="en-US" dirty="0"/>
              <a:t>MULTIPLE CHOICE QUESTIONS </a:t>
            </a:r>
          </a:p>
        </p:txBody>
      </p:sp>
      <p:sp>
        <p:nvSpPr>
          <p:cNvPr id="1049001" name="Content Placeholder 2"/>
          <p:cNvSpPr>
            <a:spLocks noGrp="1"/>
          </p:cNvSpPr>
          <p:nvPr>
            <p:ph idx="1"/>
          </p:nvPr>
        </p:nvSpPr>
        <p:spPr/>
        <p:txBody>
          <a:bodyPr/>
          <a:lstStyle/>
          <a:p>
            <a:pPr>
              <a:buNone/>
            </a:pPr>
            <a:r>
              <a:rPr lang="en-US" dirty="0"/>
              <a:t>These are questions where 4 or 5 answers are given &amp; the student has to choose the correct or best answer.</a:t>
            </a:r>
          </a:p>
          <a:p>
            <a:pPr>
              <a:buNone/>
            </a:pPr>
            <a:r>
              <a:rPr lang="en-US" dirty="0"/>
              <a:t>-A typical MCQ has 3 parts:</a:t>
            </a:r>
          </a:p>
          <a:p>
            <a:pPr>
              <a:buNone/>
            </a:pPr>
            <a:r>
              <a:rPr lang="en-US" dirty="0" err="1"/>
              <a:t>i</a:t>
            </a:r>
            <a:r>
              <a:rPr lang="en-US" dirty="0"/>
              <a:t>)The question itself or the stem</a:t>
            </a:r>
          </a:p>
          <a:p>
            <a:pPr>
              <a:buNone/>
            </a:pPr>
            <a:r>
              <a:rPr lang="en-US" dirty="0"/>
              <a:t>ii)The correct answer</a:t>
            </a:r>
          </a:p>
          <a:p>
            <a:pPr>
              <a:buNone/>
            </a:pPr>
            <a:r>
              <a:rPr lang="en-US" dirty="0"/>
              <a:t>iii)Distracters or incorrect answers</a:t>
            </a:r>
          </a:p>
          <a:p>
            <a:endParaRPr lang="en-US" dirty="0"/>
          </a:p>
          <a:p>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2" name="Content Placeholder 2"/>
          <p:cNvSpPr>
            <a:spLocks noGrp="1"/>
          </p:cNvSpPr>
          <p:nvPr>
            <p:ph idx="1"/>
          </p:nvPr>
        </p:nvSpPr>
        <p:spPr/>
        <p:txBody>
          <a:bodyPr/>
          <a:lstStyle/>
          <a:p>
            <a:pPr marL="514350" indent="-514350">
              <a:buFont typeface="+mj-lt"/>
              <a:buAutoNum type="arabicPeriod"/>
            </a:pPr>
            <a:r>
              <a:rPr lang="en-US" dirty="0"/>
              <a:t>Questions should be simple, straight forward &amp; should relate to what was taught</a:t>
            </a:r>
          </a:p>
          <a:p>
            <a:pPr marL="514350" indent="-514350">
              <a:buFont typeface="+mj-lt"/>
              <a:buAutoNum type="arabicPeriod"/>
            </a:pPr>
            <a:r>
              <a:rPr lang="en-US" dirty="0"/>
              <a:t>The question should emphasize the aspects you want to teach</a:t>
            </a:r>
          </a:p>
          <a:p>
            <a:pPr marL="514350" indent="-514350">
              <a:buFont typeface="+mj-lt"/>
              <a:buAutoNum type="arabicPeriod"/>
            </a:pPr>
            <a:r>
              <a:rPr lang="en-US" dirty="0"/>
              <a:t>Choose good distracters</a:t>
            </a:r>
          </a:p>
          <a:p>
            <a:pPr marL="514350" indent="-514350">
              <a:buFont typeface="+mj-lt"/>
              <a:buAutoNum type="arabicPeriod"/>
            </a:pPr>
            <a:r>
              <a:rPr lang="en-US" dirty="0"/>
              <a:t>Do not make incorrect answers ridiculous</a:t>
            </a:r>
          </a:p>
          <a:p>
            <a:pPr marL="514350" indent="-514350">
              <a:buFont typeface="+mj-lt"/>
              <a:buAutoNum type="arabicPeriod"/>
            </a:pPr>
            <a:r>
              <a:rPr lang="en-US" dirty="0"/>
              <a:t>Choose distracters from among the type of mistakes the students commonly make</a:t>
            </a:r>
          </a:p>
          <a:p>
            <a:pPr marL="514350" indent="-514350">
              <a:buFont typeface="+mj-lt"/>
              <a:buAutoNum type="arabicPeriod"/>
            </a:pPr>
            <a:r>
              <a:rPr lang="en-US" dirty="0"/>
              <a:t>Do not make the correct answers obvious</a:t>
            </a:r>
          </a:p>
          <a:p>
            <a:pPr marL="514350" indent="-514350">
              <a:buFont typeface="+mj-lt"/>
              <a:buAutoNum type="arabicPeriod"/>
            </a:pPr>
            <a:endParaRPr lang="en-US" dirty="0"/>
          </a:p>
        </p:txBody>
      </p:sp>
      <p:sp>
        <p:nvSpPr>
          <p:cNvPr id="1049003" name="Title 1"/>
          <p:cNvSpPr>
            <a:spLocks noGrp="1"/>
          </p:cNvSpPr>
          <p:nvPr>
            <p:ph type="title"/>
          </p:nvPr>
        </p:nvSpPr>
        <p:spPr/>
        <p:txBody>
          <a:bodyPr>
            <a:normAutofit/>
          </a:bodyPr>
          <a:lstStyle/>
          <a:p>
            <a:r>
              <a:rPr lang="en-US"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Factors to consider when choosing MCQs</a:t>
            </a:r>
            <a:br>
              <a:rPr lang="en-US" dirty="0"/>
            </a:b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4" name="Title 1"/>
          <p:cNvSpPr>
            <a:spLocks noGrp="1"/>
          </p:cNvSpPr>
          <p:nvPr>
            <p:ph type="title"/>
          </p:nvPr>
        </p:nvSpPr>
        <p:spPr/>
        <p:txBody>
          <a:bodyPr/>
          <a:lstStyle/>
          <a:p>
            <a:r>
              <a:rPr lang="en-US"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Importance/uses of MCQs</a:t>
            </a:r>
            <a:br>
              <a:rPr lang="en-US" dirty="0"/>
            </a:br>
            <a:endParaRPr lang="en-US" dirty="0"/>
          </a:p>
        </p:txBody>
      </p:sp>
      <p:sp>
        <p:nvSpPr>
          <p:cNvPr id="1049005" name="Content Placeholder 2"/>
          <p:cNvSpPr>
            <a:spLocks noGrp="1"/>
          </p:cNvSpPr>
          <p:nvPr>
            <p:ph idx="1"/>
          </p:nvPr>
        </p:nvSpPr>
        <p:spPr/>
        <p:txBody>
          <a:bodyPr/>
          <a:lstStyle/>
          <a:p>
            <a:r>
              <a:rPr lang="en-US" dirty="0"/>
              <a:t>Can be used to test different sorts of knowledge</a:t>
            </a:r>
          </a:p>
          <a:p>
            <a:r>
              <a:rPr lang="en-US" dirty="0"/>
              <a:t>For pre-test &amp; post-test purposes</a:t>
            </a:r>
          </a:p>
          <a:p>
            <a:r>
              <a:rPr lang="en-US" dirty="0"/>
              <a:t>To see how effective your teaching is</a:t>
            </a:r>
          </a:p>
          <a:p>
            <a:r>
              <a:rPr lang="en-US" dirty="0"/>
              <a:t>To determine whether or not the students are learning</a:t>
            </a:r>
          </a:p>
          <a:p>
            <a:endParaRPr lang="en-US" dirty="0"/>
          </a:p>
          <a:p>
            <a:endParaRPr lang="en-US" dirty="0"/>
          </a:p>
          <a:p>
            <a:r>
              <a:rPr lang="en-US" b="1" dirty="0"/>
              <a:t>READ ON ADVANTAGES AND DISADVATAGES OF MCQs</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6" name="Title 1"/>
          <p:cNvSpPr>
            <a:spLocks noGrp="1"/>
          </p:cNvSpPr>
          <p:nvPr>
            <p:ph type="title"/>
          </p:nvPr>
        </p:nvSpPr>
        <p:spPr/>
        <p:txBody>
          <a:bodyPr/>
          <a:lstStyle/>
          <a:p>
            <a:r>
              <a:rPr lang="en-US" dirty="0"/>
              <a:t>Points to remember when using MCQs</a:t>
            </a:r>
          </a:p>
        </p:txBody>
      </p:sp>
      <p:sp>
        <p:nvSpPr>
          <p:cNvPr id="1049007" name="Content Placeholder 2"/>
          <p:cNvSpPr>
            <a:spLocks noGrp="1"/>
          </p:cNvSpPr>
          <p:nvPr>
            <p:ph idx="1"/>
          </p:nvPr>
        </p:nvSpPr>
        <p:spPr/>
        <p:txBody>
          <a:bodyPr/>
          <a:lstStyle/>
          <a:p>
            <a:pPr marL="571500" indent="-571500">
              <a:buFont typeface="+mj-lt"/>
              <a:buAutoNum type="romanLcPeriod"/>
            </a:pPr>
            <a:r>
              <a:rPr lang="en-US" dirty="0"/>
              <a:t>Allow about 2 minutes for each part true/false question in an exam </a:t>
            </a:r>
          </a:p>
          <a:p>
            <a:pPr marL="571500" indent="-571500">
              <a:buFont typeface="+mj-lt"/>
              <a:buAutoNum type="romanLcPeriod"/>
            </a:pPr>
            <a:r>
              <a:rPr lang="en-US" dirty="0"/>
              <a:t>For true/false question, give 1 mark for correct choice, 0 for wrong choice and deduct 1 mark for each wrong choice </a:t>
            </a:r>
          </a:p>
          <a:p>
            <a:pPr marL="571500" indent="-571500">
              <a:buFont typeface="+mj-lt"/>
              <a:buAutoNum type="romanLcPeriod"/>
            </a:pPr>
            <a:r>
              <a:rPr lang="en-US" dirty="0"/>
              <a:t>The pass mark should be quite high because these questions test basic knowledge </a:t>
            </a:r>
          </a:p>
          <a:p>
            <a:pPr marL="571500" indent="-571500">
              <a:buFont typeface="+mj-lt"/>
              <a:buAutoNum type="romanLcPeriod"/>
            </a:pPr>
            <a:r>
              <a:rPr lang="en-US" dirty="0"/>
              <a:t>Marking  is made much faster if a separate response is used for student answers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b="1" dirty="0"/>
              <a:t>Learning Domains (Stages of learning)</a:t>
            </a:r>
          </a:p>
        </p:txBody>
      </p:sp>
      <p:sp>
        <p:nvSpPr>
          <p:cNvPr id="1048632" name="Content Placeholder 2"/>
          <p:cNvSpPr>
            <a:spLocks noGrp="1"/>
          </p:cNvSpPr>
          <p:nvPr>
            <p:ph idx="1"/>
          </p:nvPr>
        </p:nvSpPr>
        <p:spPr/>
        <p:txBody>
          <a:bodyPr/>
          <a:lstStyle/>
          <a:p>
            <a:pPr marL="514350" indent="-514350">
              <a:buFont typeface="+mj-lt"/>
              <a:buAutoNum type="arabicParenR"/>
            </a:pPr>
            <a:r>
              <a:rPr lang="en-US" dirty="0"/>
              <a:t>Cognitive learning </a:t>
            </a:r>
          </a:p>
          <a:p>
            <a:pPr marL="514350" indent="-514350">
              <a:buFont typeface="+mj-lt"/>
              <a:buAutoNum type="arabicParenR"/>
            </a:pPr>
            <a:r>
              <a:rPr lang="en-US" dirty="0"/>
              <a:t>Psychomotor learning</a:t>
            </a:r>
          </a:p>
          <a:p>
            <a:pPr marL="514350" indent="-514350">
              <a:buFont typeface="+mj-lt"/>
              <a:buAutoNum type="arabicParenR"/>
            </a:pPr>
            <a:r>
              <a:rPr lang="en-US" dirty="0"/>
              <a:t>Affective learning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8" name="Title 1"/>
          <p:cNvSpPr>
            <a:spLocks noGrp="1"/>
          </p:cNvSpPr>
          <p:nvPr>
            <p:ph type="title"/>
          </p:nvPr>
        </p:nvSpPr>
        <p:spPr/>
        <p:txBody>
          <a:bodyPr/>
          <a:lstStyle/>
          <a:p>
            <a:r>
              <a:rPr lang="en-US" dirty="0"/>
              <a:t>ORAL EXAMINATION</a:t>
            </a:r>
          </a:p>
        </p:txBody>
      </p:sp>
      <p:sp>
        <p:nvSpPr>
          <p:cNvPr id="1049009" name="Content Placeholder 2"/>
          <p:cNvSpPr>
            <a:spLocks noGrp="1"/>
          </p:cNvSpPr>
          <p:nvPr>
            <p:ph idx="1"/>
          </p:nvPr>
        </p:nvSpPr>
        <p:spPr/>
        <p:txBody>
          <a:bodyPr/>
          <a:lstStyle/>
          <a:p>
            <a:r>
              <a:rPr lang="en-US" dirty="0"/>
              <a:t>One student is interviewed by one or more examiners. </a:t>
            </a:r>
          </a:p>
          <a:p>
            <a:r>
              <a:rPr lang="en-US" dirty="0"/>
              <a:t>The learner is asked questions to gauge what s/he knows about some topic </a:t>
            </a:r>
          </a:p>
          <a:p>
            <a:endParaRPr lang="en-US" dirty="0"/>
          </a:p>
          <a:p>
            <a:r>
              <a:rPr lang="en-US" b="1" dirty="0"/>
              <a:t>Read on advantages and disadvantages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0" name="Title 1"/>
          <p:cNvSpPr>
            <a:spLocks noGrp="1"/>
          </p:cNvSpPr>
          <p:nvPr>
            <p:ph type="title"/>
          </p:nvPr>
        </p:nvSpPr>
        <p:spPr/>
        <p:txBody>
          <a:bodyPr/>
          <a:lstStyle/>
          <a:p>
            <a:r>
              <a:rPr lang="en-US" dirty="0"/>
              <a:t>Short answer questions </a:t>
            </a:r>
          </a:p>
        </p:txBody>
      </p:sp>
      <p:sp>
        <p:nvSpPr>
          <p:cNvPr id="1049011" name="Content Placeholder 2"/>
          <p:cNvSpPr>
            <a:spLocks noGrp="1"/>
          </p:cNvSpPr>
          <p:nvPr>
            <p:ph idx="1"/>
          </p:nvPr>
        </p:nvSpPr>
        <p:spPr/>
        <p:txBody>
          <a:bodyPr/>
          <a:lstStyle/>
          <a:p>
            <a:r>
              <a:rPr lang="en-US" dirty="0"/>
              <a:t>Involves a set of questions that test various levels of knowledge </a:t>
            </a:r>
          </a:p>
          <a:p>
            <a:r>
              <a:rPr lang="en-US" dirty="0"/>
              <a:t>Questions ask the student to list, state or draw a </a:t>
            </a:r>
            <a:r>
              <a:rPr lang="en-US" dirty="0" err="1"/>
              <a:t>digram</a:t>
            </a:r>
            <a:r>
              <a:rPr lang="en-US" dirty="0"/>
              <a:t> and so forth </a:t>
            </a:r>
          </a:p>
          <a:p>
            <a:endParaRPr lang="en-US" dirty="0"/>
          </a:p>
          <a:p>
            <a:endParaRPr lang="en-US" dirty="0"/>
          </a:p>
          <a:p>
            <a:r>
              <a:rPr lang="en-US" b="1" dirty="0"/>
              <a:t>Read on advantages and disadvantages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2" name="Title 1"/>
          <p:cNvSpPr>
            <a:spLocks noGrp="1"/>
          </p:cNvSpPr>
          <p:nvPr>
            <p:ph type="title"/>
          </p:nvPr>
        </p:nvSpPr>
        <p:spPr/>
        <p:txBody>
          <a:bodyPr/>
          <a:lstStyle/>
          <a:p>
            <a:r>
              <a:rPr lang="en-US" b="1" dirty="0"/>
              <a:t>ASSESSING SKILLS </a:t>
            </a:r>
          </a:p>
        </p:txBody>
      </p:sp>
      <p:sp>
        <p:nvSpPr>
          <p:cNvPr id="1049013" name="Content Placeholder 2"/>
          <p:cNvSpPr>
            <a:spLocks noGrp="1"/>
          </p:cNvSpPr>
          <p:nvPr>
            <p:ph idx="1"/>
          </p:nvPr>
        </p:nvSpPr>
        <p:spPr/>
        <p:txBody>
          <a:bodyPr/>
          <a:lstStyle/>
          <a:p>
            <a:pPr>
              <a:buNone/>
            </a:pPr>
            <a:r>
              <a:rPr lang="en-US" dirty="0"/>
              <a:t>Skills can be assessed through the use of:</a:t>
            </a:r>
          </a:p>
          <a:p>
            <a:pPr marL="514350" indent="-514350">
              <a:buFont typeface="+mj-lt"/>
              <a:buAutoNum type="arabicPeriod"/>
            </a:pPr>
            <a:r>
              <a:rPr lang="en-US" dirty="0"/>
              <a:t>Objective structured clinical examination(OSCE)</a:t>
            </a:r>
          </a:p>
          <a:p>
            <a:pPr marL="514350" indent="-514350">
              <a:buFont typeface="+mj-lt"/>
              <a:buAutoNum type="arabicPeriod"/>
            </a:pPr>
            <a:r>
              <a:rPr lang="en-US" dirty="0"/>
              <a:t>Objective structured practical examination(OSPE)</a:t>
            </a:r>
          </a:p>
          <a:p>
            <a:pPr>
              <a:buNone/>
            </a:pPr>
            <a:r>
              <a:rPr lang="en-US" dirty="0"/>
              <a:t>-For both methods, candidates pass through a no. of examination stations to answer or solve various problems.</a:t>
            </a:r>
          </a:p>
          <a:p>
            <a:pPr>
              <a:buNone/>
            </a:pPr>
            <a:r>
              <a:rPr lang="en-US" dirty="0"/>
              <a:t>-Questions vary from practical skills, knowledge application &amp; testing of attitudes</a:t>
            </a:r>
          </a:p>
          <a:p>
            <a:pPr>
              <a:buNone/>
            </a:pPr>
            <a:r>
              <a:rPr lang="en-US" dirty="0"/>
              <a:t>-All candidates get the same experience</a:t>
            </a:r>
          </a:p>
          <a:p>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4" name="Title 1"/>
          <p:cNvSpPr>
            <a:spLocks noGrp="1"/>
          </p:cNvSpPr>
          <p:nvPr>
            <p:ph type="title"/>
          </p:nvPr>
        </p:nvSpPr>
        <p:spPr/>
        <p:txBody>
          <a:bodyPr/>
          <a:lstStyle/>
          <a:p>
            <a:r>
              <a:rPr lang="en-US" dirty="0"/>
              <a:t>OSCE</a:t>
            </a:r>
          </a:p>
        </p:txBody>
      </p:sp>
      <p:sp>
        <p:nvSpPr>
          <p:cNvPr id="1049015" name="Content Placeholder 2"/>
          <p:cNvSpPr>
            <a:spLocks noGrp="1"/>
          </p:cNvSpPr>
          <p:nvPr>
            <p:ph idx="1"/>
          </p:nvPr>
        </p:nvSpPr>
        <p:spPr/>
        <p:txBody>
          <a:bodyPr/>
          <a:lstStyle/>
          <a:p>
            <a:r>
              <a:rPr lang="en-US" dirty="0"/>
              <a:t>A modern type of examination often used in health sciences </a:t>
            </a:r>
          </a:p>
          <a:p>
            <a:r>
              <a:rPr lang="en-US" dirty="0"/>
              <a:t>Its designed to test clinical skill performance and competence in skills </a:t>
            </a:r>
            <a:r>
              <a:rPr lang="en-US" dirty="0" err="1"/>
              <a:t>eg</a:t>
            </a:r>
            <a:r>
              <a:rPr lang="en-US" dirty="0"/>
              <a:t> </a:t>
            </a:r>
            <a:r>
              <a:rPr lang="en-US" dirty="0" err="1"/>
              <a:t>communication,clinical</a:t>
            </a:r>
            <a:r>
              <a:rPr lang="en-US" dirty="0"/>
              <a:t> examination, medical procedures/prescriptions. </a:t>
            </a:r>
          </a:p>
          <a:p>
            <a:r>
              <a:rPr lang="en-US" dirty="0"/>
              <a:t>It is a hands-on , real world approach to learning that keeps examinees engaged. </a:t>
            </a:r>
          </a:p>
          <a:p>
            <a:r>
              <a:rPr lang="en-US" dirty="0"/>
              <a:t>It comprises of a short circuit of stations in which the candidate is examined on one to one basics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6" name="Title 1"/>
          <p:cNvSpPr>
            <a:spLocks noGrp="1"/>
          </p:cNvSpPr>
          <p:nvPr>
            <p:ph type="title"/>
          </p:nvPr>
        </p:nvSpPr>
        <p:spPr/>
        <p:txBody>
          <a:bodyPr/>
          <a:lstStyle/>
          <a:p>
            <a:endParaRPr lang="en-US"/>
          </a:p>
        </p:txBody>
      </p:sp>
      <p:sp>
        <p:nvSpPr>
          <p:cNvPr id="1049017" name="Content Placeholder 2"/>
          <p:cNvSpPr>
            <a:spLocks noGrp="1"/>
          </p:cNvSpPr>
          <p:nvPr>
            <p:ph idx="1"/>
          </p:nvPr>
        </p:nvSpPr>
        <p:spPr/>
        <p:txBody>
          <a:bodyPr/>
          <a:lstStyle/>
          <a:p>
            <a:r>
              <a:rPr lang="en-US" dirty="0"/>
              <a:t>Each station has a different examiner.</a:t>
            </a:r>
          </a:p>
          <a:p>
            <a:r>
              <a:rPr lang="en-US" dirty="0"/>
              <a:t>Candidate rotate through stations, completing all stations on a circuit</a:t>
            </a:r>
          </a:p>
          <a:p>
            <a:r>
              <a:rPr lang="en-US" dirty="0"/>
              <a:t>Its objective in that all students pass through the same stations and are assessed using the same marking scheme.</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8" name="Title 1"/>
          <p:cNvSpPr>
            <a:spLocks noGrp="1"/>
          </p:cNvSpPr>
          <p:nvPr>
            <p:ph type="title"/>
          </p:nvPr>
        </p:nvSpPr>
        <p:spPr/>
        <p:txBody>
          <a:bodyPr/>
          <a:lstStyle/>
          <a:p>
            <a:r>
              <a:rPr lang="en-US" dirty="0"/>
              <a:t>OSPE</a:t>
            </a:r>
          </a:p>
        </p:txBody>
      </p:sp>
      <p:sp>
        <p:nvSpPr>
          <p:cNvPr id="1049019" name="Content Placeholder 2"/>
          <p:cNvSpPr>
            <a:spLocks noGrp="1"/>
          </p:cNvSpPr>
          <p:nvPr>
            <p:ph idx="1"/>
          </p:nvPr>
        </p:nvSpPr>
        <p:spPr>
          <a:xfrm>
            <a:off x="961030" y="1690688"/>
            <a:ext cx="10515600" cy="4351338"/>
          </a:xfrm>
        </p:spPr>
        <p:txBody>
          <a:bodyPr>
            <a:normAutofit/>
          </a:bodyPr>
          <a:lstStyle/>
          <a:p>
            <a:pPr marL="0" indent="0">
              <a:buNone/>
            </a:pPr>
            <a:endParaRPr lang="en-US" dirty="0"/>
          </a:p>
          <a:p>
            <a:r>
              <a:rPr lang="en-US" dirty="0"/>
              <a:t>Practical skills are considered among the more important components of training in all professions, that is, failure in practical tests is equivalent to failure in the whole examination.</a:t>
            </a:r>
          </a:p>
          <a:p>
            <a:r>
              <a:rPr lang="en-US" dirty="0"/>
              <a:t>-We should not allow excellence  in theory to compensate for failure in practical. </a:t>
            </a:r>
          </a:p>
          <a:p>
            <a:r>
              <a:rPr lang="en-US" dirty="0"/>
              <a:t>-These examinations must be objective, valid &amp; reliable</a:t>
            </a:r>
          </a:p>
          <a:p>
            <a:r>
              <a:rPr lang="en-US" dirty="0"/>
              <a:t>-They should define the competencies a worker needs to develop to successfully perform the job</a:t>
            </a:r>
          </a:p>
          <a:p>
            <a:endParaRPr lang="en-US" dirty="0"/>
          </a:p>
          <a:p>
            <a:endParaRPr lang="en-US" dirty="0"/>
          </a:p>
          <a:p>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0" name="Title 1"/>
          <p:cNvSpPr>
            <a:spLocks noGrp="1"/>
          </p:cNvSpPr>
          <p:nvPr>
            <p:ph type="title"/>
          </p:nvPr>
        </p:nvSpPr>
        <p:spPr/>
        <p:txBody>
          <a:bodyPr/>
          <a:lstStyle/>
          <a:p>
            <a:r>
              <a:rPr lang="en-US" b="1" dirty="0"/>
              <a:t>ASSESSING ATTITUDE</a:t>
            </a:r>
          </a:p>
        </p:txBody>
      </p:sp>
      <p:sp>
        <p:nvSpPr>
          <p:cNvPr id="1049021" name="Content Placeholder 2"/>
          <p:cNvSpPr>
            <a:spLocks noGrp="1"/>
          </p:cNvSpPr>
          <p:nvPr>
            <p:ph idx="1"/>
          </p:nvPr>
        </p:nvSpPr>
        <p:spPr/>
        <p:txBody>
          <a:bodyPr>
            <a:normAutofit/>
          </a:bodyPr>
          <a:lstStyle/>
          <a:p>
            <a:r>
              <a:rPr lang="en-US" sz="3600" dirty="0"/>
              <a:t>The student’s attitude is an important ingredient in delivering a good service</a:t>
            </a:r>
          </a:p>
          <a:p>
            <a:r>
              <a:rPr lang="en-US" sz="3600" dirty="0"/>
              <a:t>By assessing this skill, a student will learn the importance of having  appropriate attitude &amp; will better understand what is expected of him/her</a:t>
            </a:r>
          </a:p>
          <a:p>
            <a:r>
              <a:rPr lang="en-US" sz="3600" dirty="0"/>
              <a:t>Attitudes can be assessed indirectly, as the candidate performs a skill</a:t>
            </a:r>
          </a:p>
          <a:p>
            <a:endParaRPr lang="en-US" sz="3600"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2" name="Title 1"/>
          <p:cNvSpPr>
            <a:spLocks noGrp="1"/>
          </p:cNvSpPr>
          <p:nvPr>
            <p:ph type="title"/>
          </p:nvPr>
        </p:nvSpPr>
        <p:spPr/>
        <p:txBody>
          <a:bodyPr/>
          <a:lstStyle/>
          <a:p>
            <a:endParaRPr lang="en-US"/>
          </a:p>
        </p:txBody>
      </p:sp>
      <p:sp>
        <p:nvSpPr>
          <p:cNvPr id="1049023" name="Content Placeholder 2"/>
          <p:cNvSpPr>
            <a:spLocks noGrp="1"/>
          </p:cNvSpPr>
          <p:nvPr>
            <p:ph idx="1"/>
          </p:nvPr>
        </p:nvSpPr>
        <p:spPr/>
        <p:txBody>
          <a:bodyPr>
            <a:normAutofit/>
          </a:bodyPr>
          <a:lstStyle/>
          <a:p>
            <a:r>
              <a:rPr lang="en-US" sz="3200" dirty="0"/>
              <a:t>This will have to be over a long period so that your assessment is based on repetition of the same attitude over time.</a:t>
            </a:r>
          </a:p>
          <a:p>
            <a:r>
              <a:rPr lang="en-US" sz="3200" dirty="0"/>
              <a:t>Assessing of attitudes should be a continuous process to give a student the chance to internalize the specific attitude</a:t>
            </a:r>
          </a:p>
          <a:p>
            <a:r>
              <a:rPr lang="en-US" sz="3200" dirty="0"/>
              <a:t>Simulations, which allow the observation of gestures &amp; actions, are a better way to see the actual display of attitude</a:t>
            </a:r>
          </a:p>
          <a:p>
            <a:endParaRPr lang="en-US" sz="3200"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4" name="Title 1"/>
          <p:cNvSpPr>
            <a:spLocks noGrp="1"/>
          </p:cNvSpPr>
          <p:nvPr>
            <p:ph type="title"/>
          </p:nvPr>
        </p:nvSpPr>
        <p:spPr/>
        <p:txBody>
          <a:bodyPr/>
          <a:lstStyle/>
          <a:p>
            <a:r>
              <a:rPr 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Types of tools used to evaluate attitude</a:t>
            </a:r>
            <a:br>
              <a:rPr lang="en-US" dirty="0"/>
            </a:br>
            <a:endParaRPr lang="en-US" dirty="0"/>
          </a:p>
        </p:txBody>
      </p:sp>
      <p:sp>
        <p:nvSpPr>
          <p:cNvPr id="1049025" name="Content Placeholder 2"/>
          <p:cNvSpPr>
            <a:spLocks noGrp="1"/>
          </p:cNvSpPr>
          <p:nvPr>
            <p:ph idx="1"/>
          </p:nvPr>
        </p:nvSpPr>
        <p:spPr/>
        <p:txBody>
          <a:bodyPr/>
          <a:lstStyle/>
          <a:p>
            <a:pPr>
              <a:buNone/>
            </a:pPr>
            <a:r>
              <a:rPr lang="en-US" sz="3600" dirty="0"/>
              <a:t>You can use a rating scale based on </a:t>
            </a:r>
            <a:r>
              <a:rPr lang="en-US" sz="3600" b="1" dirty="0"/>
              <a:t>a table analysis </a:t>
            </a:r>
            <a:r>
              <a:rPr lang="en-US" sz="3600" dirty="0"/>
              <a:t>(TA).</a:t>
            </a:r>
          </a:p>
          <a:p>
            <a:pPr>
              <a:buNone/>
            </a:pPr>
            <a:r>
              <a:rPr lang="en-US" sz="3600" dirty="0"/>
              <a:t>-There are two types of scales:</a:t>
            </a:r>
          </a:p>
          <a:p>
            <a:pPr>
              <a:buNone/>
            </a:pPr>
            <a:r>
              <a:rPr lang="en-US" sz="3600" dirty="0"/>
              <a:t>1</a:t>
            </a:r>
            <a:r>
              <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)Scale of 5-1</a:t>
            </a:r>
            <a:r>
              <a:rPr lang="en-US" sz="3600" dirty="0"/>
              <a:t>:eg</a:t>
            </a:r>
          </a:p>
          <a:p>
            <a:pPr>
              <a:buNone/>
            </a:pPr>
            <a:r>
              <a:rPr lang="en-US" sz="3600" dirty="0"/>
              <a:t> </a:t>
            </a:r>
            <a:r>
              <a:rPr lang="en-US" sz="3600" dirty="0" err="1"/>
              <a:t>i</a:t>
            </a:r>
            <a:r>
              <a:rPr lang="en-US" sz="3600" dirty="0"/>
              <a:t>) students’ XY forms filled in by the ward in-charge</a:t>
            </a:r>
          </a:p>
          <a:p>
            <a:pPr>
              <a:buNone/>
            </a:pPr>
            <a:r>
              <a:rPr lang="en-US" sz="3600" dirty="0"/>
              <a:t>ii)A simple satisfactory to unsatisfactory scale</a:t>
            </a:r>
          </a:p>
          <a:p>
            <a:endParaRPr lang="en-US" dirty="0"/>
          </a:p>
          <a:p>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6" name="Title 1"/>
          <p:cNvSpPr>
            <a:spLocks noGrp="1"/>
          </p:cNvSpPr>
          <p:nvPr>
            <p:ph type="title"/>
          </p:nvPr>
        </p:nvSpPr>
        <p:spPr/>
        <p:txBody>
          <a:bodyPr/>
          <a:lstStyle/>
          <a:p>
            <a:endParaRPr lang="en-US"/>
          </a:p>
        </p:txBody>
      </p:sp>
      <p:sp>
        <p:nvSpPr>
          <p:cNvPr id="1049027" name="Content Placeholder 2"/>
          <p:cNvSpPr>
            <a:spLocks noGrp="1"/>
          </p:cNvSpPr>
          <p:nvPr>
            <p:ph idx="1"/>
          </p:nvPr>
        </p:nvSpPr>
        <p:spPr/>
        <p:txBody>
          <a:bodyPr/>
          <a:lstStyle/>
          <a:p>
            <a:pPr>
              <a:buNone/>
            </a:pPr>
            <a:r>
              <a:rPr lang="en-US" dirty="0"/>
              <a:t>2</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)Semantic differential</a:t>
            </a:r>
            <a:r>
              <a:rPr lang="en-US" dirty="0"/>
              <a:t>-</a:t>
            </a:r>
            <a:r>
              <a:rPr lang="en-US" dirty="0" err="1"/>
              <a:t>ie</a:t>
            </a:r>
            <a:r>
              <a:rPr lang="en-US" dirty="0"/>
              <a:t> a scale on opposite characteristics</a:t>
            </a:r>
          </a:p>
          <a:p>
            <a:pPr>
              <a:buNone/>
            </a:pPr>
            <a:r>
              <a:rPr lang="en-US" dirty="0"/>
              <a:t>-This can be used on attitudes alone.</a:t>
            </a:r>
          </a:p>
          <a:p>
            <a:r>
              <a:rPr lang="en-US" dirty="0" err="1"/>
              <a:t>Eg</a:t>
            </a:r>
            <a:r>
              <a:rPr lang="en-US" dirty="0"/>
              <a:t>. please tick where the student exhibits this </a:t>
            </a:r>
            <a:r>
              <a:rPr lang="en-US" dirty="0" err="1"/>
              <a:t>behavioural</a:t>
            </a:r>
            <a:r>
              <a:rPr lang="en-US" dirty="0"/>
              <a:t> characteristic</a:t>
            </a:r>
          </a:p>
          <a:p>
            <a:r>
              <a:rPr lang="en-US" dirty="0"/>
              <a:t>Keen &amp; willing- does minimum work</a:t>
            </a:r>
          </a:p>
          <a:p>
            <a:r>
              <a:rPr lang="en-US" dirty="0"/>
              <a:t>Accepts instructions- ignores instructions</a:t>
            </a:r>
          </a:p>
          <a:p>
            <a:r>
              <a:rPr lang="en-US" dirty="0"/>
              <a:t>Polite to patients- rude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b="1" dirty="0"/>
              <a:t>a) Cognitive Learning </a:t>
            </a:r>
          </a:p>
        </p:txBody>
      </p:sp>
      <p:sp>
        <p:nvSpPr>
          <p:cNvPr id="1048634" name="Content Placeholder 2"/>
          <p:cNvSpPr>
            <a:spLocks noGrp="1"/>
          </p:cNvSpPr>
          <p:nvPr>
            <p:ph idx="1"/>
          </p:nvPr>
        </p:nvSpPr>
        <p:spPr/>
        <p:txBody>
          <a:bodyPr/>
          <a:lstStyle/>
          <a:p>
            <a:r>
              <a:rPr lang="en-US" dirty="0"/>
              <a:t>Relates to recall of knowledge &amp; development of intellectual abilities and skills</a:t>
            </a:r>
          </a:p>
          <a:p>
            <a:r>
              <a:rPr lang="en-US" dirty="0"/>
              <a:t>Concerned with knowledge of facts, concepts of information, thinking and reasoning</a:t>
            </a:r>
          </a:p>
          <a:p>
            <a:r>
              <a:rPr lang="en-US" dirty="0"/>
              <a:t>Used in academic studies </a:t>
            </a:r>
          </a:p>
          <a:p>
            <a:r>
              <a:rPr lang="en-US" dirty="0"/>
              <a:t>Involves 6 levels of knowledge acquisition</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8" name="Title 1"/>
          <p:cNvSpPr>
            <a:spLocks noGrp="1"/>
          </p:cNvSpPr>
          <p:nvPr>
            <p:ph type="title"/>
          </p:nvPr>
        </p:nvSpPr>
        <p:spPr/>
        <p:txBody>
          <a:bodyPr/>
          <a:lstStyle/>
          <a:p>
            <a:r>
              <a:rPr lang="en-US" b="1" u="sng" dirty="0">
                <a:ln w="18000">
                  <a:solidFill>
                    <a:schemeClr val="accent2">
                      <a:satMod val="140000"/>
                    </a:schemeClr>
                  </a:solidFill>
                  <a:prstDash val="solid"/>
                  <a:miter lim="800000"/>
                </a:ln>
                <a:noFill/>
                <a:effectLst>
                  <a:outerShdw blurRad="25500" dist="23000" dir="7020000" algn="tl">
                    <a:srgbClr val="000000">
                      <a:alpha val="50000"/>
                    </a:srgbClr>
                  </a:outerShdw>
                </a:effectLst>
              </a:rPr>
              <a:t>Developing Assessment Tools</a:t>
            </a:r>
            <a:br>
              <a:rPr lang="en-US" dirty="0"/>
            </a:br>
            <a:endParaRPr lang="en-US" dirty="0"/>
          </a:p>
        </p:txBody>
      </p:sp>
      <p:sp>
        <p:nvSpPr>
          <p:cNvPr id="1049029" name="Content Placeholder 2"/>
          <p:cNvSpPr>
            <a:spLocks noGrp="1"/>
          </p:cNvSpPr>
          <p:nvPr>
            <p:ph idx="1"/>
          </p:nvPr>
        </p:nvSpPr>
        <p:spPr>
          <a:xfrm>
            <a:off x="428767" y="1470783"/>
            <a:ext cx="10515600" cy="4351338"/>
          </a:xfrm>
        </p:spPr>
        <p:txBody>
          <a:bodyPr>
            <a:normAutofit lnSpcReduction="10000"/>
          </a:bodyPr>
          <a:lstStyle/>
          <a:p>
            <a:pPr>
              <a:buNone/>
            </a:pPr>
            <a:r>
              <a:rPr lang="en-US" b="1" dirty="0"/>
              <a:t>You can develop an assessment tool by following these basic steps:</a:t>
            </a:r>
          </a:p>
          <a:p>
            <a:pPr>
              <a:buNone/>
            </a:pPr>
            <a:endParaRPr lang="en-US" b="1" dirty="0"/>
          </a:p>
          <a:p>
            <a:pPr marL="514350" indent="-514350">
              <a:buFont typeface="+mj-lt"/>
              <a:buAutoNum type="arabicParenR"/>
            </a:pPr>
            <a:r>
              <a:rPr lang="en-US" dirty="0"/>
              <a:t>List the objectives you wish to evaluate</a:t>
            </a:r>
          </a:p>
          <a:p>
            <a:pPr marL="514350" indent="-514350">
              <a:buFont typeface="+mj-lt"/>
              <a:buAutoNum type="arabicParenR"/>
            </a:pPr>
            <a:r>
              <a:rPr lang="en-US" dirty="0"/>
              <a:t>Identify the expected learner outcomes(knowledge, attitude &amp; skills)</a:t>
            </a:r>
          </a:p>
          <a:p>
            <a:pPr marL="514350" indent="-514350">
              <a:buFont typeface="+mj-lt"/>
              <a:buAutoNum type="arabicParenR"/>
            </a:pPr>
            <a:r>
              <a:rPr lang="en-US" dirty="0"/>
              <a:t>Specify the tools of assessment such as essays, MCQs, </a:t>
            </a:r>
            <a:r>
              <a:rPr lang="en-US" dirty="0" err="1"/>
              <a:t>OSPE,etc</a:t>
            </a:r>
            <a:endParaRPr lang="en-US" dirty="0"/>
          </a:p>
          <a:p>
            <a:pPr marL="514350" indent="-514350">
              <a:buFont typeface="+mj-lt"/>
              <a:buAutoNum type="arabicParenR"/>
            </a:pPr>
            <a:r>
              <a:rPr lang="en-US" dirty="0"/>
              <a:t>Allocate marks for each objective &amp; develop a marking scheme</a:t>
            </a:r>
          </a:p>
          <a:p>
            <a:pPr marL="514350" indent="-514350">
              <a:buFont typeface="+mj-lt"/>
              <a:buAutoNum type="arabicParenR"/>
            </a:pPr>
            <a:r>
              <a:rPr lang="en-US" dirty="0"/>
              <a:t>Construct questions for the whole test</a:t>
            </a:r>
          </a:p>
          <a:p>
            <a:pPr marL="514350" indent="-514350">
              <a:buFont typeface="+mj-lt"/>
              <a:buAutoNum type="arabicParenR"/>
            </a:pPr>
            <a:r>
              <a:rPr lang="en-US" dirty="0"/>
              <a:t>Arrange questions from the first to the last</a:t>
            </a:r>
          </a:p>
          <a:p>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0" name="Title 1"/>
          <p:cNvSpPr>
            <a:spLocks noGrp="1"/>
          </p:cNvSpPr>
          <p:nvPr>
            <p:ph type="title"/>
          </p:nvPr>
        </p:nvSpPr>
        <p:spPr>
          <a:xfrm>
            <a:off x="838200" y="351476"/>
            <a:ext cx="10515600" cy="1325563"/>
          </a:xfrm>
        </p:spPr>
        <p:txBody>
          <a:bodyPr>
            <a:noAutofit/>
          </a:bodyPr>
          <a:lstStyle/>
          <a:p>
            <a:r>
              <a:rPr lang="en-US" sz="4000" b="1" dirty="0">
                <a:ln w="12700">
                  <a:solidFill>
                    <a:schemeClr val="tx2">
                      <a:satMod val="155000"/>
                    </a:schemeClr>
                  </a:solidFill>
                  <a:prstDash val="solid"/>
                </a:ln>
                <a:effectLst>
                  <a:outerShdw blurRad="41275" dist="20320" dir="1800000" algn="tl" rotWithShape="0">
                    <a:srgbClr val="000000">
                      <a:alpha val="40000"/>
                    </a:srgbClr>
                  </a:outerShdw>
                </a:effectLst>
              </a:rPr>
              <a:t>How to administer attitude-assessment tests: practical hints</a:t>
            </a:r>
            <a:br>
              <a:rPr lang="en-US" sz="4000" dirty="0"/>
            </a:br>
            <a:endParaRPr lang="en-US" sz="4000" dirty="0"/>
          </a:p>
        </p:txBody>
      </p:sp>
      <p:sp>
        <p:nvSpPr>
          <p:cNvPr id="1049031" name="Content Placeholder 2"/>
          <p:cNvSpPr>
            <a:spLocks noGrp="1"/>
          </p:cNvSpPr>
          <p:nvPr>
            <p:ph idx="1"/>
          </p:nvPr>
        </p:nvSpPr>
        <p:spPr/>
        <p:txBody>
          <a:bodyPr/>
          <a:lstStyle/>
          <a:p>
            <a:r>
              <a:rPr lang="en-US" dirty="0"/>
              <a:t>For attitude assessment to be meaningful, both students &amp; assessors must be well briefed.</a:t>
            </a:r>
          </a:p>
          <a:p>
            <a:r>
              <a:rPr lang="en-US" b="1" dirty="0"/>
              <a:t>Students must know:</a:t>
            </a:r>
          </a:p>
          <a:p>
            <a:r>
              <a:rPr lang="en-US" dirty="0"/>
              <a:t>What is being assessed &amp; how. Show them the form</a:t>
            </a:r>
          </a:p>
          <a:p>
            <a:r>
              <a:rPr lang="en-US" dirty="0"/>
              <a:t>Who will assess them &amp; when? Discuss the form</a:t>
            </a:r>
          </a:p>
          <a:p>
            <a:r>
              <a:rPr lang="en-US" dirty="0"/>
              <a:t>What effect the assessment </a:t>
            </a:r>
            <a:r>
              <a:rPr lang="en-US" dirty="0" err="1"/>
              <a:t>has.How</a:t>
            </a:r>
            <a:r>
              <a:rPr lang="en-US" dirty="0"/>
              <a:t> many marks? Where it means pass or fail</a:t>
            </a:r>
          </a:p>
          <a:p>
            <a:endParaRPr lang="en-US" dirty="0"/>
          </a:p>
          <a:p>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2" name="Title 1"/>
          <p:cNvSpPr>
            <a:spLocks noGrp="1"/>
          </p:cNvSpPr>
          <p:nvPr>
            <p:ph type="title"/>
          </p:nvPr>
        </p:nvSpPr>
        <p:spPr/>
        <p:txBody>
          <a:bodyPr/>
          <a:lstStyle/>
          <a:p>
            <a:endParaRPr lang="en-US"/>
          </a:p>
        </p:txBody>
      </p:sp>
      <p:sp>
        <p:nvSpPr>
          <p:cNvPr id="1049033" name="Content Placeholder 2"/>
          <p:cNvSpPr>
            <a:spLocks noGrp="1"/>
          </p:cNvSpPr>
          <p:nvPr>
            <p:ph idx="1"/>
          </p:nvPr>
        </p:nvSpPr>
        <p:spPr/>
        <p:txBody>
          <a:bodyPr/>
          <a:lstStyle/>
          <a:p>
            <a:r>
              <a:rPr lang="en-US" sz="3600" dirty="0"/>
              <a:t>Assessors need to be trained how to use the form &amp; how their judgment affects students</a:t>
            </a:r>
          </a:p>
          <a:p>
            <a:r>
              <a:rPr lang="en-US" sz="3600" dirty="0"/>
              <a:t>The assessment must always be shown to the student &amp; discussed with the student</a:t>
            </a:r>
          </a:p>
          <a:p>
            <a:r>
              <a:rPr lang="en-US" sz="3600" dirty="0"/>
              <a:t>NB: What is assessed is likely to be learnt &amp; valued by students</a:t>
            </a:r>
          </a:p>
          <a:p>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4" name="Title 1"/>
          <p:cNvSpPr>
            <a:spLocks noGrp="1"/>
          </p:cNvSpPr>
          <p:nvPr>
            <p:ph type="title"/>
          </p:nvPr>
        </p:nvSpPr>
        <p:spPr/>
        <p:txBody>
          <a:bodyPr/>
          <a:lstStyle/>
          <a:p>
            <a:r>
              <a:rPr lang="en-US" dirty="0"/>
              <a:t>Characteristics of a good evaluation/assessment tool</a:t>
            </a:r>
          </a:p>
        </p:txBody>
      </p:sp>
      <p:sp>
        <p:nvSpPr>
          <p:cNvPr id="1049035" name="Content Placeholder 2"/>
          <p:cNvSpPr>
            <a:spLocks noGrp="1"/>
          </p:cNvSpPr>
          <p:nvPr>
            <p:ph idx="1"/>
          </p:nvPr>
        </p:nvSpPr>
        <p:spPr/>
        <p:txBody>
          <a:bodyPr/>
          <a:lstStyle/>
          <a:p>
            <a:pPr>
              <a:buNone/>
            </a:pPr>
            <a:endParaRPr lang="en-US" dirty="0"/>
          </a:p>
          <a:p>
            <a:pPr>
              <a:buFont typeface="Wingdings" pitchFamily="2" charset="2"/>
              <a:buChar char="q"/>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Valid</a:t>
            </a:r>
            <a:r>
              <a:rPr lang="en-US" dirty="0"/>
              <a:t>-it should measure what it is supposed to measure</a:t>
            </a:r>
          </a:p>
          <a:p>
            <a:pPr>
              <a:buFont typeface="Wingdings" pitchFamily="2" charset="2"/>
              <a:buChar char="q"/>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Reliable</a:t>
            </a:r>
            <a:r>
              <a:rPr lang="en-US" dirty="0"/>
              <a:t>-it should measure accurately &amp; consistently what it is supposed to measure</a:t>
            </a:r>
          </a:p>
          <a:p>
            <a:pPr>
              <a:buFont typeface="Wingdings" pitchFamily="2" charset="2"/>
              <a:buChar char="q"/>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Objective </a:t>
            </a:r>
            <a:r>
              <a:rPr lang="en-US" dirty="0"/>
              <a:t>-it should be free of individual bias, especially in marking.</a:t>
            </a:r>
          </a:p>
          <a:p>
            <a:pPr>
              <a:buFont typeface="Wingdings" pitchFamily="2" charset="2"/>
              <a:buChar char="q"/>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Discriminate </a:t>
            </a:r>
            <a:r>
              <a:rPr lang="en-US" dirty="0"/>
              <a:t>-it should reveal a reasonable range in the scores between students knowing the most &amp; students knowing the least.</a:t>
            </a:r>
          </a:p>
          <a:p>
            <a:pPr>
              <a:buFont typeface="Wingdings" pitchFamily="2" charset="2"/>
              <a:buChar char="q"/>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Practical </a:t>
            </a:r>
            <a:r>
              <a:rPr lang="en-US" dirty="0"/>
              <a:t>-in terms of available resources &amp; no. of students to be examined</a:t>
            </a:r>
          </a:p>
          <a:p>
            <a:pPr>
              <a:buFont typeface="Wingdings" pitchFamily="2" charset="2"/>
              <a:buChar char="q"/>
            </a:pPr>
            <a:endParaRPr lang="en-US" dirty="0"/>
          </a:p>
          <a:p>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6" name="Title 1"/>
          <p:cNvSpPr>
            <a:spLocks noGrp="1"/>
          </p:cNvSpPr>
          <p:nvPr>
            <p:ph type="title"/>
          </p:nvPr>
        </p:nvSpPr>
        <p:spPr/>
        <p:txBody>
          <a:bodyPr/>
          <a:lstStyle/>
          <a:p>
            <a:r>
              <a:rPr lang="en-US" b="1" dirty="0"/>
              <a:t>GRADING</a:t>
            </a:r>
          </a:p>
        </p:txBody>
      </p:sp>
      <p:sp>
        <p:nvSpPr>
          <p:cNvPr id="1049037" name="Content Placeholder 2"/>
          <p:cNvSpPr>
            <a:spLocks noGrp="1"/>
          </p:cNvSpPr>
          <p:nvPr>
            <p:ph idx="1"/>
          </p:nvPr>
        </p:nvSpPr>
        <p:spPr/>
        <p:txBody>
          <a:bodyPr/>
          <a:lstStyle/>
          <a:p>
            <a:pPr>
              <a:buNone/>
            </a:pPr>
            <a:r>
              <a:rPr lang="en-US" dirty="0"/>
              <a:t>This refers to the awarding of marks or a score or a value to the assignment performed</a:t>
            </a:r>
          </a:p>
          <a:p>
            <a:pPr>
              <a:buNone/>
            </a:pPr>
            <a:r>
              <a:rPr lang="en-US" dirty="0"/>
              <a:t>-It is attaching a grade to a learner’s performance in an examination.</a:t>
            </a:r>
          </a:p>
          <a:p>
            <a:pPr>
              <a:buNone/>
            </a:pPr>
            <a:r>
              <a:rPr lang="en-US" dirty="0"/>
              <a:t>-Some examples of grading include:</a:t>
            </a:r>
          </a:p>
          <a:p>
            <a:r>
              <a:rPr lang="en-US" dirty="0"/>
              <a:t>Percentage of 0-100%</a:t>
            </a:r>
          </a:p>
          <a:p>
            <a:r>
              <a:rPr lang="en-US" dirty="0"/>
              <a:t>Pass or fail; Good, Average ,Excellent</a:t>
            </a:r>
          </a:p>
          <a:p>
            <a:r>
              <a:rPr lang="en-US" dirty="0"/>
              <a:t>Percentiles</a:t>
            </a:r>
          </a:p>
          <a:p>
            <a:r>
              <a:rPr lang="en-US" dirty="0"/>
              <a:t>Letter grades, like A,B,C,D,E &amp; F</a:t>
            </a:r>
          </a:p>
          <a:p>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8" name="Title 1"/>
          <p:cNvSpPr>
            <a:spLocks noGrp="1"/>
          </p:cNvSpPr>
          <p:nvPr>
            <p:ph type="title"/>
          </p:nvPr>
        </p:nvSpPr>
        <p:spPr/>
        <p:txBody>
          <a:bodyPr/>
          <a:lstStyle/>
          <a:p>
            <a:endParaRPr lang="en-US"/>
          </a:p>
        </p:txBody>
      </p:sp>
      <p:sp>
        <p:nvSpPr>
          <p:cNvPr id="1049039" name="Content Placeholder 2"/>
          <p:cNvSpPr>
            <a:spLocks noGrp="1"/>
          </p:cNvSpPr>
          <p:nvPr>
            <p:ph idx="1"/>
          </p:nvPr>
        </p:nvSpPr>
        <p:spPr/>
        <p:txBody>
          <a:bodyPr/>
          <a:lstStyle/>
          <a:p>
            <a:r>
              <a:rPr lang="en-US" dirty="0"/>
              <a:t>Evaluation of student performance is important mainly because it </a:t>
            </a:r>
          </a:p>
          <a:p>
            <a:r>
              <a:rPr lang="en-US" dirty="0"/>
              <a:t>gauges the extent to which educational objectives have been achieved &amp; </a:t>
            </a:r>
          </a:p>
          <a:p>
            <a:r>
              <a:rPr lang="en-US" dirty="0"/>
              <a:t>guides the teacher in deciding what steps to be planned next to facilitate learning for the students</a:t>
            </a:r>
          </a:p>
          <a:p>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0" name="Title 1"/>
          <p:cNvSpPr>
            <a:spLocks noGrp="1"/>
          </p:cNvSpPr>
          <p:nvPr>
            <p:ph type="title"/>
          </p:nvPr>
        </p:nvSpPr>
        <p:spPr/>
        <p:txBody>
          <a:bodyPr/>
          <a:lstStyle/>
          <a:p>
            <a:r>
              <a:rPr lang="en-US" b="1" dirty="0">
                <a:latin typeface="Arial Black" panose="020B0A04020102020204" pitchFamily="34" charset="0"/>
              </a:rPr>
              <a:t>CURRICULUM DESIGN &amp; DEVELOPMENT </a:t>
            </a:r>
          </a:p>
        </p:txBody>
      </p:sp>
      <p:sp>
        <p:nvSpPr>
          <p:cNvPr id="1049041" name="Content Placeholder 2"/>
          <p:cNvSpPr>
            <a:spLocks noGrp="1"/>
          </p:cNvSpPr>
          <p:nvPr>
            <p:ph idx="1"/>
          </p:nvPr>
        </p:nvSpPr>
        <p:spPr/>
        <p:txBody>
          <a:bodyPr/>
          <a:lstStyle/>
          <a:p>
            <a:r>
              <a:rPr lang="en-US" b="1" dirty="0"/>
              <a:t>WHAT IS A CURRICULUM?</a:t>
            </a:r>
          </a:p>
          <a:p>
            <a:endParaRPr lang="en-US" dirty="0"/>
          </a:p>
          <a:p>
            <a:r>
              <a:rPr lang="en-US" dirty="0"/>
              <a:t>A curriculum is a description of all that takes place in an educational institution from the first day of training to the last day of training.</a:t>
            </a:r>
          </a:p>
          <a:p>
            <a:r>
              <a:rPr lang="en-US" dirty="0"/>
              <a:t>A curriculum is also the document in which all the activities ,transactions &amp;the events of a training program are described</a:t>
            </a:r>
          </a:p>
          <a:p>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2" name="Title 1"/>
          <p:cNvSpPr>
            <a:spLocks noGrp="1"/>
          </p:cNvSpPr>
          <p:nvPr>
            <p:ph type="title"/>
          </p:nvPr>
        </p:nvSpPr>
        <p:spPr/>
        <p:txBody>
          <a:bodyPr/>
          <a:lstStyle/>
          <a:p>
            <a:r>
              <a:rPr lang="en-US" b="1" dirty="0"/>
              <a:t>COMPONENTS OF A CURRICULUM</a:t>
            </a:r>
          </a:p>
        </p:txBody>
      </p:sp>
      <p:sp>
        <p:nvSpPr>
          <p:cNvPr id="104904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A statement of justification</a:t>
            </a:r>
          </a:p>
          <a:p>
            <a:pPr marL="514350" indent="-514350">
              <a:buFont typeface="+mj-lt"/>
              <a:buAutoNum type="arabicPeriod"/>
            </a:pPr>
            <a:r>
              <a:rPr lang="en-US" dirty="0"/>
              <a:t>Resources </a:t>
            </a:r>
          </a:p>
          <a:p>
            <a:pPr marL="514350" indent="-514350">
              <a:buFont typeface="+mj-lt"/>
              <a:buAutoNum type="arabicPeriod"/>
            </a:pPr>
            <a:r>
              <a:rPr lang="en-US" dirty="0"/>
              <a:t>Entry requirements </a:t>
            </a:r>
          </a:p>
          <a:p>
            <a:pPr marL="514350" indent="-514350">
              <a:buFont typeface="+mj-lt"/>
              <a:buAutoNum type="arabicPeriod"/>
            </a:pPr>
            <a:r>
              <a:rPr lang="en-US" dirty="0"/>
              <a:t>Educational goals and objectives </a:t>
            </a:r>
          </a:p>
          <a:p>
            <a:pPr marL="514350" indent="-514350">
              <a:buFont typeface="+mj-lt"/>
              <a:buAutoNum type="arabicPeriod"/>
            </a:pPr>
            <a:r>
              <a:rPr lang="en-US" dirty="0"/>
              <a:t>Content </a:t>
            </a:r>
          </a:p>
          <a:p>
            <a:pPr marL="514350" indent="-514350">
              <a:buFont typeface="+mj-lt"/>
              <a:buAutoNum type="arabicPeriod"/>
            </a:pPr>
            <a:r>
              <a:rPr lang="en-US" dirty="0"/>
              <a:t>Learning experience </a:t>
            </a:r>
          </a:p>
          <a:p>
            <a:pPr marL="514350" indent="-514350">
              <a:buFont typeface="+mj-lt"/>
              <a:buAutoNum type="arabicPeriod"/>
            </a:pPr>
            <a:r>
              <a:rPr lang="en-US" dirty="0"/>
              <a:t>Program </a:t>
            </a:r>
          </a:p>
          <a:p>
            <a:pPr marL="514350" indent="-514350">
              <a:buFont typeface="+mj-lt"/>
              <a:buAutoNum type="arabicPeriod"/>
            </a:pPr>
            <a:r>
              <a:rPr lang="en-US" dirty="0"/>
              <a:t>Duration </a:t>
            </a:r>
          </a:p>
          <a:p>
            <a:pPr marL="514350" indent="-514350">
              <a:buFont typeface="+mj-lt"/>
              <a:buAutoNum type="arabicPeriod"/>
            </a:pPr>
            <a:r>
              <a:rPr lang="en-US" dirty="0"/>
              <a:t>Assessment </a:t>
            </a:r>
          </a:p>
          <a:p>
            <a:pPr marL="514350" indent="-514350">
              <a:buFont typeface="+mj-lt"/>
              <a:buAutoNum type="arabicPeriod"/>
            </a:pPr>
            <a:r>
              <a:rPr lang="en-US" dirty="0"/>
              <a:t>Course description </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4" name="Title 1"/>
          <p:cNvSpPr>
            <a:spLocks noGrp="1"/>
          </p:cNvSpPr>
          <p:nvPr>
            <p:ph type="title"/>
          </p:nvPr>
        </p:nvSpPr>
        <p:spPr/>
        <p:txBody>
          <a:bodyPr/>
          <a:lstStyle/>
          <a:p>
            <a:r>
              <a:rPr lang="en-US" dirty="0"/>
              <a:t>Components of a curriculum</a:t>
            </a:r>
          </a:p>
        </p:txBody>
      </p:sp>
      <p:sp>
        <p:nvSpPr>
          <p:cNvPr id="1049045" name="Content Placeholder 2"/>
          <p:cNvSpPr>
            <a:spLocks noGrp="1"/>
          </p:cNvSpPr>
          <p:nvPr>
            <p:ph idx="1"/>
          </p:nvPr>
        </p:nvSpPr>
        <p:spPr/>
        <p:txBody>
          <a:bodyPr/>
          <a:lstStyle/>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1.A statement of justification</a:t>
            </a:r>
            <a:r>
              <a:rPr lang="en-US" dirty="0"/>
              <a:t>-gives the justification /rationale &amp; philosophy of the training program &amp; why the programme is required</a:t>
            </a:r>
          </a:p>
          <a:p>
            <a:pPr>
              <a:buNone/>
            </a:pPr>
            <a:endParaRPr lang="en-US" b="1" dirty="0">
              <a:ln w="12700">
                <a:solidFill>
                  <a:schemeClr val="tx2">
                    <a:satMod val="155000"/>
                  </a:schemeClr>
                </a:solidFill>
                <a:prstDash val="solid"/>
              </a:ln>
              <a:effectLst>
                <a:outerShdw blurRad="41275" dist="20320" dir="1800000" algn="tl" rotWithShape="0">
                  <a:srgbClr val="000000">
                    <a:alpha val="40000"/>
                  </a:srgbClr>
                </a:outerShdw>
              </a:effectLst>
            </a:endParaRPr>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2.Resources</a:t>
            </a:r>
            <a:r>
              <a:rPr lang="en-US" dirty="0"/>
              <a:t>- It gives an outline of the physical, administrative &amp; financial requirements for the course. It is also a description of the minimal facilities in terms of buildings, equipment &amp; personnel</a:t>
            </a:r>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6" name="Title 1"/>
          <p:cNvSpPr>
            <a:spLocks noGrp="1"/>
          </p:cNvSpPr>
          <p:nvPr>
            <p:ph type="title"/>
          </p:nvPr>
        </p:nvSpPr>
        <p:spPr/>
        <p:txBody>
          <a:bodyPr/>
          <a:lstStyle/>
          <a:p>
            <a:r>
              <a:rPr lang="en-US" dirty="0"/>
              <a:t>Ct…..</a:t>
            </a:r>
          </a:p>
        </p:txBody>
      </p:sp>
      <p:sp>
        <p:nvSpPr>
          <p:cNvPr id="1049047" name="Content Placeholder 2"/>
          <p:cNvSpPr>
            <a:spLocks noGrp="1"/>
          </p:cNvSpPr>
          <p:nvPr>
            <p:ph idx="1"/>
          </p:nvPr>
        </p:nvSpPr>
        <p:spPr/>
        <p:txBody>
          <a:bodyPr/>
          <a:lstStyle/>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3.Entry requirements</a:t>
            </a:r>
            <a:r>
              <a:rPr lang="en-US" dirty="0"/>
              <a:t>-is a description of the entry requirements for the students &amp; methods of selection</a:t>
            </a:r>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4.Educational goals &amp; objectives</a:t>
            </a:r>
            <a:r>
              <a:rPr lang="en-US" dirty="0"/>
              <a:t>-describing the goals &amp; educational objectives of the course.</a:t>
            </a:r>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5.Content</a:t>
            </a:r>
            <a:r>
              <a:rPr lang="en-US" dirty="0"/>
              <a:t> to be covered in a course according to stated objectives</a:t>
            </a:r>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6.Learning Experiences</a:t>
            </a:r>
            <a:r>
              <a:rPr lang="en-US" dirty="0"/>
              <a:t>-are intended to be descriptions of the teaching/learning methods to be employed during the educational program</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b="1" dirty="0"/>
              <a:t>Levels  of knowledge acquisition</a:t>
            </a:r>
          </a:p>
        </p:txBody>
      </p:sp>
      <p:sp>
        <p:nvSpPr>
          <p:cNvPr id="1048636" name="Content Placeholder 2"/>
          <p:cNvSpPr>
            <a:spLocks noGrp="1"/>
          </p:cNvSpPr>
          <p:nvPr>
            <p:ph idx="1"/>
          </p:nvPr>
        </p:nvSpPr>
        <p:spPr/>
        <p:txBody>
          <a:bodyPr/>
          <a:lstStyle/>
          <a:p>
            <a:pPr marL="514350" indent="-514350">
              <a:buFont typeface="+mj-lt"/>
              <a:buAutoNum type="arabicPeriod"/>
            </a:pPr>
            <a:r>
              <a:rPr lang="en-US" dirty="0"/>
              <a:t>Simple knowledge </a:t>
            </a:r>
          </a:p>
          <a:p>
            <a:pPr marL="514350" indent="-514350">
              <a:buFont typeface="+mj-lt"/>
              <a:buAutoNum type="arabicPeriod"/>
            </a:pPr>
            <a:r>
              <a:rPr lang="en-US" dirty="0"/>
              <a:t>Identification </a:t>
            </a:r>
          </a:p>
          <a:p>
            <a:pPr marL="514350" indent="-514350">
              <a:buFont typeface="+mj-lt"/>
              <a:buAutoNum type="arabicPeriod"/>
            </a:pPr>
            <a:r>
              <a:rPr lang="en-US" dirty="0"/>
              <a:t>Application </a:t>
            </a:r>
          </a:p>
          <a:p>
            <a:pPr marL="514350" indent="-514350">
              <a:buFont typeface="+mj-lt"/>
              <a:buAutoNum type="arabicPeriod"/>
            </a:pPr>
            <a:r>
              <a:rPr lang="en-US" dirty="0"/>
              <a:t>Analysis</a:t>
            </a:r>
          </a:p>
          <a:p>
            <a:pPr marL="514350" indent="-514350">
              <a:buFont typeface="+mj-lt"/>
              <a:buAutoNum type="arabicPeriod"/>
            </a:pPr>
            <a:r>
              <a:rPr lang="en-US" dirty="0"/>
              <a:t>Synthesis </a:t>
            </a:r>
          </a:p>
          <a:p>
            <a:pPr marL="514350" indent="-514350">
              <a:buFont typeface="+mj-lt"/>
              <a:buAutoNum type="arabicPeriod"/>
            </a:pPr>
            <a:r>
              <a:rPr lang="en-US" dirty="0"/>
              <a:t>Evaluation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8" name="Title 1"/>
          <p:cNvSpPr>
            <a:spLocks noGrp="1"/>
          </p:cNvSpPr>
          <p:nvPr>
            <p:ph type="title"/>
          </p:nvPr>
        </p:nvSpPr>
        <p:spPr/>
        <p:txBody>
          <a:bodyPr/>
          <a:lstStyle/>
          <a:p>
            <a:endParaRPr lang="en-US"/>
          </a:p>
        </p:txBody>
      </p:sp>
      <p:sp>
        <p:nvSpPr>
          <p:cNvPr id="1049049" name="Content Placeholder 2"/>
          <p:cNvSpPr>
            <a:spLocks noGrp="1"/>
          </p:cNvSpPr>
          <p:nvPr>
            <p:ph idx="1"/>
          </p:nvPr>
        </p:nvSpPr>
        <p:spPr/>
        <p:txBody>
          <a:bodyPr/>
          <a:lstStyle/>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7.Program</a:t>
            </a:r>
            <a:r>
              <a:rPr lang="en-US" dirty="0"/>
              <a:t>-outlines a logical sequence of events </a:t>
            </a:r>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8.Duration</a:t>
            </a:r>
            <a:r>
              <a:rPr lang="en-US" dirty="0"/>
              <a:t>-a specification of how long each unit or learning block should last.</a:t>
            </a:r>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9.Assessment</a:t>
            </a:r>
            <a:r>
              <a:rPr lang="en-US" dirty="0"/>
              <a:t>-outlines methods of continuous evaluation, final certification, remedial activities &amp; referral of failed candidates</a:t>
            </a:r>
          </a:p>
          <a:p>
            <a:pPr>
              <a:buNone/>
            </a:pPr>
            <a:r>
              <a:rPr lang="en-US" b="1" dirty="0">
                <a:ln w="12700">
                  <a:solidFill>
                    <a:schemeClr val="tx2">
                      <a:satMod val="155000"/>
                    </a:schemeClr>
                  </a:solidFill>
                  <a:prstDash val="solid"/>
                </a:ln>
                <a:effectLst>
                  <a:outerShdw blurRad="41275" dist="20320" dir="1800000" algn="tl" rotWithShape="0">
                    <a:srgbClr val="000000">
                      <a:alpha val="40000"/>
                    </a:srgbClr>
                  </a:outerShdw>
                </a:effectLst>
              </a:rPr>
              <a:t>10.Course descriptions</a:t>
            </a:r>
            <a:r>
              <a:rPr lang="en-US" dirty="0"/>
              <a:t>-including the title, unit, course objectives, course content &amp; code for each course taught in the program </a:t>
            </a:r>
          </a:p>
          <a:p>
            <a:endParaRPr lang="en-US" dirty="0"/>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0" name="Title 1"/>
          <p:cNvSpPr>
            <a:spLocks noGrp="1"/>
          </p:cNvSpPr>
          <p:nvPr>
            <p:ph type="title"/>
          </p:nvPr>
        </p:nvSpPr>
        <p:spPr/>
        <p:txBody>
          <a:bodyPr/>
          <a:lstStyle/>
          <a:p>
            <a:r>
              <a:rPr lang="en-US" b="1" dirty="0"/>
              <a:t>Factors influencing the development of a curriculum</a:t>
            </a:r>
          </a:p>
        </p:txBody>
      </p:sp>
      <p:sp>
        <p:nvSpPr>
          <p:cNvPr id="1049051" name="Content Placeholder 2"/>
          <p:cNvSpPr>
            <a:spLocks noGrp="1"/>
          </p:cNvSpPr>
          <p:nvPr>
            <p:ph idx="1"/>
          </p:nvPr>
        </p:nvSpPr>
        <p:spPr/>
        <p:txBody>
          <a:bodyPr/>
          <a:lstStyle/>
          <a:p>
            <a:pPr marL="514350" indent="-514350">
              <a:buFont typeface="+mj-lt"/>
              <a:buAutoNum type="arabicPeriod"/>
            </a:pPr>
            <a:r>
              <a:rPr lang="en-US" dirty="0"/>
              <a:t>Academic factors </a:t>
            </a:r>
          </a:p>
          <a:p>
            <a:pPr marL="514350" indent="-514350">
              <a:buFont typeface="+mj-lt"/>
              <a:buAutoNum type="arabicPeriod"/>
            </a:pPr>
            <a:r>
              <a:rPr lang="en-US" dirty="0"/>
              <a:t>Social factors </a:t>
            </a:r>
          </a:p>
          <a:p>
            <a:pPr marL="514350" indent="-514350">
              <a:buFont typeface="+mj-lt"/>
              <a:buAutoNum type="arabicPeriod"/>
            </a:pPr>
            <a:r>
              <a:rPr lang="en-US" dirty="0"/>
              <a:t>Economic factors </a:t>
            </a:r>
          </a:p>
          <a:p>
            <a:pPr marL="514350" indent="-514350">
              <a:buFont typeface="+mj-lt"/>
              <a:buAutoNum type="arabicPeriod"/>
            </a:pPr>
            <a:r>
              <a:rPr lang="en-US" dirty="0"/>
              <a:t>Political factors </a:t>
            </a:r>
          </a:p>
          <a:p>
            <a:pPr marL="514350" indent="-514350">
              <a:buFont typeface="+mj-lt"/>
              <a:buAutoNum type="arabicPeriod"/>
            </a:pP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2" name="Title 1"/>
          <p:cNvSpPr>
            <a:spLocks noGrp="1"/>
          </p:cNvSpPr>
          <p:nvPr>
            <p:ph type="title"/>
          </p:nvPr>
        </p:nvSpPr>
        <p:spPr/>
        <p:txBody>
          <a:bodyPr/>
          <a:lstStyle/>
          <a:p>
            <a:r>
              <a:rPr lang="en-US" dirty="0"/>
              <a:t>1. Academic factors</a:t>
            </a:r>
          </a:p>
        </p:txBody>
      </p:sp>
      <p:sp>
        <p:nvSpPr>
          <p:cNvPr id="1049053" name="Content Placeholder 2"/>
          <p:cNvSpPr>
            <a:spLocks noGrp="1"/>
          </p:cNvSpPr>
          <p:nvPr>
            <p:ph idx="1"/>
          </p:nvPr>
        </p:nvSpPr>
        <p:spPr/>
        <p:txBody>
          <a:bodyPr/>
          <a:lstStyle/>
          <a:p>
            <a:r>
              <a:rPr lang="en-US" dirty="0"/>
              <a:t>The teachers who teach  the main subjects of a discipline often borrow from their past experiences &amp; merge them with the current trends of the discipline</a:t>
            </a:r>
          </a:p>
          <a:p>
            <a:r>
              <a:rPr lang="en-US" dirty="0" err="1"/>
              <a:t>Eg</a:t>
            </a:r>
            <a:r>
              <a:rPr lang="en-US" dirty="0"/>
              <a:t> we now have more nurse graduates who are prepared in advanced nursing practices &amp;  we can introduce content that was not included before</a:t>
            </a:r>
          </a:p>
          <a:p>
            <a:r>
              <a:rPr lang="en-US" dirty="0"/>
              <a:t>Incorporation of research in diploma training</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4" name="Title 1"/>
          <p:cNvSpPr>
            <a:spLocks noGrp="1"/>
          </p:cNvSpPr>
          <p:nvPr>
            <p:ph type="title"/>
          </p:nvPr>
        </p:nvSpPr>
        <p:spPr/>
        <p:txBody>
          <a:bodyPr/>
          <a:lstStyle/>
          <a:p>
            <a:endParaRPr lang="en-US" dirty="0"/>
          </a:p>
        </p:txBody>
      </p:sp>
      <p:sp>
        <p:nvSpPr>
          <p:cNvPr id="1049055" name="Content Placeholder 2"/>
          <p:cNvSpPr>
            <a:spLocks noGrp="1"/>
          </p:cNvSpPr>
          <p:nvPr>
            <p:ph idx="1"/>
          </p:nvPr>
        </p:nvSpPr>
        <p:spPr/>
        <p:txBody>
          <a:bodyPr>
            <a:normAutofit/>
          </a:bodyPr>
          <a:lstStyle/>
          <a:p>
            <a:r>
              <a:rPr lang="en-US" sz="3200" dirty="0"/>
              <a:t>Thus, theories of nursing, trends, research, </a:t>
            </a:r>
            <a:r>
              <a:rPr lang="en-US" sz="3200" dirty="0" err="1"/>
              <a:t>etc</a:t>
            </a:r>
            <a:r>
              <a:rPr lang="en-US" sz="3200" dirty="0"/>
              <a:t> that were only taught in higher nursing </a:t>
            </a:r>
            <a:r>
              <a:rPr lang="en-US" sz="3200" dirty="0" err="1"/>
              <a:t>programmes</a:t>
            </a:r>
            <a:r>
              <a:rPr lang="en-US" sz="3200" dirty="0"/>
              <a:t> at university level previously, are now incorporated in  the KRCHN curriculum</a:t>
            </a:r>
          </a:p>
          <a:p>
            <a:r>
              <a:rPr lang="en-US" sz="3200" dirty="0"/>
              <a:t>The new content is designed to make the KRCHN student a more effective practitioner to provision of quality health care.</a:t>
            </a:r>
          </a:p>
          <a:p>
            <a:endParaRPr lang="en-US" sz="3200"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6" name="Title 1"/>
          <p:cNvSpPr>
            <a:spLocks noGrp="1"/>
          </p:cNvSpPr>
          <p:nvPr>
            <p:ph type="title"/>
          </p:nvPr>
        </p:nvSpPr>
        <p:spPr/>
        <p:txBody>
          <a:bodyPr/>
          <a:lstStyle/>
          <a:p>
            <a:r>
              <a:rPr lang="en-US" dirty="0"/>
              <a:t>2. Social factors </a:t>
            </a:r>
          </a:p>
        </p:txBody>
      </p:sp>
      <p:sp>
        <p:nvSpPr>
          <p:cNvPr id="1049057" name="Content Placeholder 2"/>
          <p:cNvSpPr>
            <a:spLocks noGrp="1"/>
          </p:cNvSpPr>
          <p:nvPr>
            <p:ph idx="1"/>
          </p:nvPr>
        </p:nvSpPr>
        <p:spPr/>
        <p:txBody>
          <a:bodyPr>
            <a:normAutofit/>
          </a:bodyPr>
          <a:lstStyle/>
          <a:p>
            <a:r>
              <a:rPr lang="en-US" sz="3200" dirty="0"/>
              <a:t>What is taught has to reflect  what is current within the contemporary society.</a:t>
            </a:r>
          </a:p>
          <a:p>
            <a:r>
              <a:rPr lang="en-US" sz="3200" dirty="0"/>
              <a:t>This means it has to be relevant to the needs of the local people socially &amp; culturally </a:t>
            </a:r>
          </a:p>
          <a:p>
            <a:r>
              <a:rPr lang="en-US" sz="3200" dirty="0" err="1"/>
              <a:t>eg</a:t>
            </a:r>
            <a:r>
              <a:rPr lang="en-US" sz="3200" dirty="0"/>
              <a:t>. HIV/AIDS has had to be included in the content because it bears a lot of importance to human existence &amp; is emphasized in all branches of health care &amp; development</a:t>
            </a:r>
          </a:p>
          <a:p>
            <a:endParaRPr lang="en-US" sz="3200"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8" name="Title 1"/>
          <p:cNvSpPr>
            <a:spLocks noGrp="1"/>
          </p:cNvSpPr>
          <p:nvPr>
            <p:ph type="title"/>
          </p:nvPr>
        </p:nvSpPr>
        <p:spPr/>
        <p:txBody>
          <a:bodyPr/>
          <a:lstStyle/>
          <a:p>
            <a:endParaRPr lang="en-US"/>
          </a:p>
        </p:txBody>
      </p:sp>
      <p:sp>
        <p:nvSpPr>
          <p:cNvPr id="1049059" name="Content Placeholder 2"/>
          <p:cNvSpPr>
            <a:spLocks noGrp="1"/>
          </p:cNvSpPr>
          <p:nvPr>
            <p:ph idx="1"/>
          </p:nvPr>
        </p:nvSpPr>
        <p:spPr/>
        <p:txBody>
          <a:bodyPr/>
          <a:lstStyle/>
          <a:p>
            <a:r>
              <a:rPr lang="en-US" dirty="0"/>
              <a:t>Gender issues </a:t>
            </a:r>
          </a:p>
          <a:p>
            <a:r>
              <a:rPr lang="en-US" dirty="0"/>
              <a:t>VMMC</a:t>
            </a:r>
          </a:p>
          <a:p>
            <a:r>
              <a:rPr lang="en-US" dirty="0"/>
              <a:t>Disaster management </a:t>
            </a:r>
          </a:p>
          <a:p>
            <a:r>
              <a:rPr lang="en-US" dirty="0"/>
              <a:t>Palliative care: </a:t>
            </a:r>
          </a:p>
          <a:p>
            <a:pPr marL="0" indent="0">
              <a:buNone/>
            </a:pP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0" name="Title 1"/>
          <p:cNvSpPr>
            <a:spLocks noGrp="1"/>
          </p:cNvSpPr>
          <p:nvPr>
            <p:ph type="title"/>
          </p:nvPr>
        </p:nvSpPr>
        <p:spPr/>
        <p:txBody>
          <a:bodyPr/>
          <a:lstStyle/>
          <a:p>
            <a:r>
              <a:rPr lang="en-US" dirty="0"/>
              <a:t>3. Economic factors</a:t>
            </a:r>
          </a:p>
        </p:txBody>
      </p:sp>
      <p:sp>
        <p:nvSpPr>
          <p:cNvPr id="1049061" name="Content Placeholder 2"/>
          <p:cNvSpPr>
            <a:spLocks noGrp="1"/>
          </p:cNvSpPr>
          <p:nvPr>
            <p:ph idx="1"/>
          </p:nvPr>
        </p:nvSpPr>
        <p:spPr/>
        <p:txBody>
          <a:bodyPr/>
          <a:lstStyle/>
          <a:p>
            <a:r>
              <a:rPr lang="en-US" dirty="0"/>
              <a:t>The cost of implementation of curriculum can determine the type of health worker trained by a given country.</a:t>
            </a:r>
          </a:p>
          <a:p>
            <a:r>
              <a:rPr lang="en-US" dirty="0"/>
              <a:t>In developing countries, we often train staff at a lower level of education in skills that are usually taught to university graduates in highly industrialized countries.</a:t>
            </a:r>
          </a:p>
          <a:p>
            <a:r>
              <a:rPr lang="en-US" dirty="0"/>
              <a:t>This is because  in developing countries, university education adds a cost burden to the limited resources.</a:t>
            </a:r>
          </a:p>
          <a:p>
            <a:r>
              <a:rPr lang="en-US" dirty="0"/>
              <a:t>E.g. midwives in developing countries carry out life saving measures that are left for experts in industrialized countries.</a:t>
            </a:r>
          </a:p>
          <a:p>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2" name="Title 1"/>
          <p:cNvSpPr>
            <a:spLocks noGrp="1"/>
          </p:cNvSpPr>
          <p:nvPr>
            <p:ph type="title"/>
          </p:nvPr>
        </p:nvSpPr>
        <p:spPr/>
        <p:txBody>
          <a:bodyPr/>
          <a:lstStyle/>
          <a:p>
            <a:r>
              <a:rPr lang="en-US" dirty="0"/>
              <a:t>4. Political factors </a:t>
            </a:r>
          </a:p>
        </p:txBody>
      </p:sp>
      <p:sp>
        <p:nvSpPr>
          <p:cNvPr id="1049063" name="Content Placeholder 2"/>
          <p:cNvSpPr>
            <a:spLocks noGrp="1"/>
          </p:cNvSpPr>
          <p:nvPr>
            <p:ph idx="1"/>
          </p:nvPr>
        </p:nvSpPr>
        <p:spPr/>
        <p:txBody>
          <a:bodyPr>
            <a:normAutofit/>
          </a:bodyPr>
          <a:lstStyle/>
          <a:p>
            <a:r>
              <a:rPr lang="en-US" sz="3200" dirty="0"/>
              <a:t>Politicians or political investors can influence the numbers to be trained &amp; even the level of training.</a:t>
            </a:r>
          </a:p>
          <a:p>
            <a:r>
              <a:rPr lang="en-US" sz="3200" dirty="0"/>
              <a:t>E.g. the introduction of the quota system in the Kenyan basic education system was politically motivated with the aim that all ethnic  groups might receive equal attention</a:t>
            </a:r>
          </a:p>
          <a:p>
            <a:endParaRPr lang="en-US" sz="3200"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4" name="Title 1"/>
          <p:cNvSpPr>
            <a:spLocks noGrp="1"/>
          </p:cNvSpPr>
          <p:nvPr>
            <p:ph type="title"/>
          </p:nvPr>
        </p:nvSpPr>
        <p:spPr/>
        <p:txBody>
          <a:bodyPr/>
          <a:lstStyle/>
          <a:p>
            <a:r>
              <a:rPr lang="en-US" dirty="0"/>
              <a:t>Participants in curriculum development </a:t>
            </a:r>
          </a:p>
        </p:txBody>
      </p:sp>
      <p:sp>
        <p:nvSpPr>
          <p:cNvPr id="1049065" name="Content Placeholder 2"/>
          <p:cNvSpPr>
            <a:spLocks noGrp="1"/>
          </p:cNvSpPr>
          <p:nvPr>
            <p:ph idx="1"/>
          </p:nvPr>
        </p:nvSpPr>
        <p:spPr/>
        <p:txBody>
          <a:bodyPr/>
          <a:lstStyle/>
          <a:p>
            <a:r>
              <a:rPr lang="en-US" b="1" dirty="0"/>
              <a:t>Internal participants:</a:t>
            </a:r>
          </a:p>
          <a:p>
            <a:r>
              <a:rPr lang="en-US" dirty="0"/>
              <a:t>They include individuals from professional associations, ministries of health &amp; education, boards of examinations, administrators of the training institutions, teachers &amp; students.</a:t>
            </a:r>
          </a:p>
          <a:p>
            <a:r>
              <a:rPr lang="en-US" dirty="0"/>
              <a:t>This group of participants is called internal because they actually have direct involvement in the curriculum &amp; so have the greater impact on its development.</a:t>
            </a:r>
          </a:p>
          <a:p>
            <a:r>
              <a:rPr lang="en-US" dirty="0"/>
              <a:t>They develop the curriculum, teach it &amp; evaluate the curriculum &amp; the students</a:t>
            </a:r>
          </a:p>
          <a:p>
            <a:endParaRPr lang="en-US" b="1"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6" name="Title 1"/>
          <p:cNvSpPr>
            <a:spLocks noGrp="1"/>
          </p:cNvSpPr>
          <p:nvPr>
            <p:ph type="title"/>
          </p:nvPr>
        </p:nvSpPr>
        <p:spPr/>
        <p:txBody>
          <a:bodyPr/>
          <a:lstStyle/>
          <a:p>
            <a:r>
              <a:rPr lang="en-US" b="1" dirty="0"/>
              <a:t>External participants </a:t>
            </a:r>
          </a:p>
        </p:txBody>
      </p:sp>
      <p:sp>
        <p:nvSpPr>
          <p:cNvPr id="1049067" name="Content Placeholder 2"/>
          <p:cNvSpPr>
            <a:spLocks noGrp="1"/>
          </p:cNvSpPr>
          <p:nvPr>
            <p:ph idx="1"/>
          </p:nvPr>
        </p:nvSpPr>
        <p:spPr/>
        <p:txBody>
          <a:bodyPr/>
          <a:lstStyle/>
          <a:p>
            <a:pPr>
              <a:buFont typeface="Wingdings" pitchFamily="2" charset="2"/>
              <a:buChar char="§"/>
            </a:pPr>
            <a:r>
              <a:rPr lang="en-US" dirty="0"/>
              <a:t>They do not have direct involvement in the curriculum development, but they are either beneficiaries of the product, service or provide resources to facilitate its implementation or may </a:t>
            </a:r>
            <a:r>
              <a:rPr lang="en-US" dirty="0" err="1"/>
              <a:t>liase</a:t>
            </a:r>
            <a:r>
              <a:rPr lang="en-US" dirty="0"/>
              <a:t> with the institution in various ways.</a:t>
            </a:r>
          </a:p>
          <a:p>
            <a:pPr>
              <a:buFont typeface="Wingdings" pitchFamily="2" charset="2"/>
              <a:buChar char="§"/>
            </a:pPr>
            <a:r>
              <a:rPr lang="en-US" dirty="0"/>
              <a:t>This group comprises the community, business, industry &amp; NGOs, they can easily influence decisions made by the internal group.</a:t>
            </a:r>
          </a:p>
          <a:p>
            <a:pPr>
              <a:buFont typeface="Wingdings" pitchFamily="2" charset="2"/>
              <a:buChar char="§"/>
            </a:pPr>
            <a:r>
              <a:rPr lang="en-US" dirty="0"/>
              <a:t>When consulted properly, the 2 groups ought to produce a curriculum that enables the desired change in health care services.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endParaRPr lang="en-US"/>
          </a:p>
        </p:txBody>
      </p:sp>
      <p:sp>
        <p:nvSpPr>
          <p:cNvPr id="1048638" name="Content Placeholder 2"/>
          <p:cNvSpPr>
            <a:spLocks noGrp="1"/>
          </p:cNvSpPr>
          <p:nvPr>
            <p:ph idx="1"/>
          </p:nvPr>
        </p:nvSpPr>
        <p:spPr/>
        <p:txBody>
          <a:bodyPr/>
          <a:lstStyle/>
          <a:p>
            <a:r>
              <a:rPr lang="en-US" b="1" dirty="0"/>
              <a:t>Simple knowledge</a:t>
            </a:r>
            <a:r>
              <a:rPr lang="en-US" dirty="0"/>
              <a:t>: recall and memorization of facts. </a:t>
            </a:r>
            <a:r>
              <a:rPr lang="en-US" dirty="0" err="1"/>
              <a:t>A.k.a</a:t>
            </a:r>
            <a:r>
              <a:rPr lang="en-US" dirty="0"/>
              <a:t> discrimination . It is the lowest level of learning. </a:t>
            </a:r>
          </a:p>
          <a:p>
            <a:r>
              <a:rPr lang="en-US" dirty="0"/>
              <a:t>Verbs used include name, list</a:t>
            </a:r>
          </a:p>
          <a:p>
            <a:endParaRPr lang="en-US" dirty="0"/>
          </a:p>
          <a:p>
            <a:pPr marL="0" indent="0">
              <a:buNone/>
            </a:pPr>
            <a:r>
              <a:rPr lang="en-US" dirty="0"/>
              <a:t> </a:t>
            </a:r>
          </a:p>
          <a:p>
            <a:r>
              <a:rPr lang="en-US" b="1" dirty="0"/>
              <a:t>Identification: </a:t>
            </a:r>
            <a:r>
              <a:rPr lang="en-US" dirty="0"/>
              <a:t>learner needs to learn more. </a:t>
            </a:r>
            <a:r>
              <a:rPr lang="en-US" dirty="0" err="1"/>
              <a:t>A.k.a</a:t>
            </a:r>
            <a:r>
              <a:rPr lang="en-US" dirty="0"/>
              <a:t> comprehensive level. The learner should be able to recognize, interpret and state different things .</a:t>
            </a:r>
          </a:p>
          <a:p>
            <a:r>
              <a:rPr lang="en-US" b="1" dirty="0"/>
              <a:t>Verbs: </a:t>
            </a:r>
            <a:r>
              <a:rPr lang="en-US" dirty="0"/>
              <a:t>describe, classify, identify, indicate </a:t>
            </a:r>
            <a:endParaRPr lang="en-US" b="1"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8" name="Title 1"/>
          <p:cNvSpPr>
            <a:spLocks noGrp="1"/>
          </p:cNvSpPr>
          <p:nvPr>
            <p:ph type="title"/>
          </p:nvPr>
        </p:nvSpPr>
        <p:spPr/>
        <p:txBody>
          <a:bodyPr/>
          <a:lstStyle/>
          <a:p>
            <a:r>
              <a:rPr lang="en-US" b="1" dirty="0"/>
              <a:t>STEPS IN CURRICULUM DEVELOPMENT</a:t>
            </a:r>
          </a:p>
        </p:txBody>
      </p:sp>
      <p:sp>
        <p:nvSpPr>
          <p:cNvPr id="1049069" name="Content Placeholder 2"/>
          <p:cNvSpPr>
            <a:spLocks noGrp="1"/>
          </p:cNvSpPr>
          <p:nvPr>
            <p:ph idx="1"/>
          </p:nvPr>
        </p:nvSpPr>
        <p:spPr/>
        <p:txBody>
          <a:bodyPr/>
          <a:lstStyle/>
          <a:p>
            <a:pPr marL="514350" indent="-514350">
              <a:buFont typeface="+mj-lt"/>
              <a:buAutoNum type="arabicPeriod"/>
            </a:pPr>
            <a:r>
              <a:rPr lang="en-US" dirty="0"/>
              <a:t>Identification of health problems/needs </a:t>
            </a:r>
            <a:r>
              <a:rPr lang="en-US" dirty="0" err="1"/>
              <a:t>eg</a:t>
            </a:r>
            <a:r>
              <a:rPr lang="en-US" dirty="0"/>
              <a:t> change of curriculum from KRN to KRCHN</a:t>
            </a:r>
          </a:p>
          <a:p>
            <a:pPr marL="514350" indent="-514350">
              <a:buFont typeface="+mj-lt"/>
              <a:buAutoNum type="arabicPeriod"/>
            </a:pPr>
            <a:r>
              <a:rPr lang="en-US" dirty="0"/>
              <a:t>Identification of professional roles and functions </a:t>
            </a:r>
          </a:p>
          <a:p>
            <a:pPr marL="514350" indent="-514350">
              <a:buFont typeface="+mj-lt"/>
              <a:buAutoNum type="arabicPeriod"/>
            </a:pPr>
            <a:r>
              <a:rPr lang="en-US" dirty="0"/>
              <a:t>Performing task analysis on professional roles and functions </a:t>
            </a:r>
          </a:p>
          <a:p>
            <a:pPr marL="514350" indent="-514350">
              <a:buFont typeface="+mj-lt"/>
              <a:buAutoNum type="arabicPeriod"/>
            </a:pPr>
            <a:r>
              <a:rPr lang="en-US" dirty="0"/>
              <a:t>Development of educational goals and objectives on the basis of professional functions and task analysis </a:t>
            </a:r>
          </a:p>
          <a:p>
            <a:pPr marL="514350" indent="-514350">
              <a:buFont typeface="+mj-lt"/>
              <a:buAutoNum type="arabicPeriod"/>
            </a:pPr>
            <a:r>
              <a:rPr lang="en-US" dirty="0"/>
              <a:t>Identification and selection of subject matter/content to be taught</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0" name="Title 1"/>
          <p:cNvSpPr>
            <a:spLocks noGrp="1"/>
          </p:cNvSpPr>
          <p:nvPr>
            <p:ph type="title"/>
          </p:nvPr>
        </p:nvSpPr>
        <p:spPr/>
        <p:txBody>
          <a:bodyPr/>
          <a:lstStyle/>
          <a:p>
            <a:endParaRPr lang="en-US"/>
          </a:p>
        </p:txBody>
      </p:sp>
      <p:sp>
        <p:nvSpPr>
          <p:cNvPr id="1049071" name="Content Placeholder 2"/>
          <p:cNvSpPr>
            <a:spLocks noGrp="1"/>
          </p:cNvSpPr>
          <p:nvPr>
            <p:ph idx="1"/>
          </p:nvPr>
        </p:nvSpPr>
        <p:spPr/>
        <p:txBody>
          <a:bodyPr/>
          <a:lstStyle/>
          <a:p>
            <a:pPr marL="0" indent="0">
              <a:buNone/>
            </a:pPr>
            <a:r>
              <a:rPr lang="en-US" dirty="0"/>
              <a:t>6. Identification of teaching/learning methods </a:t>
            </a:r>
          </a:p>
          <a:p>
            <a:pPr marL="0" indent="0">
              <a:buNone/>
            </a:pPr>
            <a:r>
              <a:rPr lang="en-US" dirty="0"/>
              <a:t>7. Identification/selection of learning resources </a:t>
            </a:r>
          </a:p>
          <a:p>
            <a:pPr marL="0" indent="0">
              <a:buNone/>
            </a:pPr>
            <a:r>
              <a:rPr lang="en-US" dirty="0"/>
              <a:t>8. Identification of assessment tools to determine learners performance </a:t>
            </a:r>
          </a:p>
          <a:p>
            <a:pPr marL="0" indent="0">
              <a:buNone/>
            </a:pPr>
            <a:r>
              <a:rPr lang="en-US" dirty="0"/>
              <a:t>9. Execution of the curriculum </a:t>
            </a:r>
          </a:p>
          <a:p>
            <a:pPr marL="0" indent="0">
              <a:buNone/>
            </a:pPr>
            <a:r>
              <a:rPr lang="en-US" dirty="0"/>
              <a:t>10. Curriculum review and change </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2" name="Title 1"/>
          <p:cNvSpPr>
            <a:spLocks noGrp="1"/>
          </p:cNvSpPr>
          <p:nvPr>
            <p:ph type="title"/>
          </p:nvPr>
        </p:nvSpPr>
        <p:spPr/>
        <p:txBody>
          <a:bodyPr/>
          <a:lstStyle/>
          <a:p>
            <a:r>
              <a:rPr lang="en-US" dirty="0"/>
              <a:t>Types of curriculum / Approaches to curriculum development </a:t>
            </a:r>
          </a:p>
        </p:txBody>
      </p:sp>
      <p:sp>
        <p:nvSpPr>
          <p:cNvPr id="1049073" name="Content Placeholder 2"/>
          <p:cNvSpPr>
            <a:spLocks noGrp="1"/>
          </p:cNvSpPr>
          <p:nvPr>
            <p:ph idx="1"/>
          </p:nvPr>
        </p:nvSpPr>
        <p:spPr/>
        <p:txBody>
          <a:bodyPr/>
          <a:lstStyle/>
          <a:p>
            <a:pPr>
              <a:buNone/>
            </a:pPr>
            <a:r>
              <a:rPr lang="en-US" b="1" u="sng"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1)Subject-</a:t>
            </a:r>
            <a:r>
              <a:rPr lang="en-US" b="1" u="sng" dirty="0" err="1">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centred</a:t>
            </a:r>
            <a:r>
              <a:rPr lang="en-US" b="1" u="sng"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approach</a:t>
            </a:r>
            <a:endParaRPr lang="en-US" b="1" dirty="0">
              <a:solidFill>
                <a:srgbClr val="FF0000"/>
              </a:solidFill>
            </a:endParaRPr>
          </a:p>
          <a:p>
            <a:pPr>
              <a:buNone/>
            </a:pPr>
            <a:r>
              <a:rPr lang="en-US" dirty="0"/>
              <a:t>-</a:t>
            </a:r>
            <a:r>
              <a:rPr lang="en-US" sz="3200" dirty="0"/>
              <a:t>It is carried out by subject specialists, who determine the subdivision of  content, the methods &amp; timing of instruction.</a:t>
            </a:r>
          </a:p>
          <a:p>
            <a:pPr>
              <a:buNone/>
            </a:pPr>
            <a:r>
              <a:rPr lang="en-US" sz="3200" dirty="0"/>
              <a:t>-It assumes that nursing is a series of discrete independent disciplines, the sum of which form the required body of knowledge for a competent health worker.</a:t>
            </a:r>
          </a:p>
          <a:p>
            <a:pPr>
              <a:buNone/>
            </a:pPr>
            <a:r>
              <a:rPr lang="en-US" sz="3200" dirty="0"/>
              <a:t>		</a:t>
            </a:r>
          </a:p>
          <a:p>
            <a:endParaRPr lang="en-US" sz="3200"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4" name="Title 1"/>
          <p:cNvSpPr>
            <a:spLocks noGrp="1"/>
          </p:cNvSpPr>
          <p:nvPr>
            <p:ph type="title"/>
          </p:nvPr>
        </p:nvSpPr>
        <p:spPr/>
        <p:txBody>
          <a:bodyPr/>
          <a:lstStyle/>
          <a:p>
            <a:endParaRPr lang="en-US" dirty="0"/>
          </a:p>
        </p:txBody>
      </p:sp>
      <p:sp>
        <p:nvSpPr>
          <p:cNvPr id="1049075" name="Content Placeholder 2"/>
          <p:cNvSpPr>
            <a:spLocks noGrp="1"/>
          </p:cNvSpPr>
          <p:nvPr>
            <p:ph idx="1"/>
          </p:nvPr>
        </p:nvSpPr>
        <p:spPr/>
        <p:txBody>
          <a:bodyPr/>
          <a:lstStyle/>
          <a:p>
            <a:pPr>
              <a:buNone/>
            </a:pPr>
            <a:r>
              <a:rPr lang="en-US" b="1" u="sng"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2)Integrated approach</a:t>
            </a:r>
            <a:endParaRPr lang="en-US" b="1" dirty="0">
              <a:solidFill>
                <a:srgbClr val="FF0000"/>
              </a:solidFill>
            </a:endParaRPr>
          </a:p>
          <a:p>
            <a:pPr>
              <a:buNone/>
            </a:pPr>
            <a:r>
              <a:rPr lang="en-US" dirty="0"/>
              <a:t>-It attempts to integrate or combine in a meaningful way disciplined knowledge to impart wholesome learning for student application.</a:t>
            </a:r>
          </a:p>
          <a:p>
            <a:pPr>
              <a:buNone/>
            </a:pPr>
            <a:endParaRPr lang="en-US" dirty="0"/>
          </a:p>
          <a:p>
            <a:pPr>
              <a:buNone/>
            </a:pPr>
            <a:r>
              <a:rPr lang="en-US" b="1" u="sng"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3)Competency-based approach(Task-based approach</a:t>
            </a:r>
            <a:r>
              <a:rPr lang="en-US"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dirty="0"/>
          </a:p>
          <a:p>
            <a:pPr>
              <a:buNone/>
            </a:pPr>
            <a:r>
              <a:rPr lang="en-US" dirty="0"/>
              <a:t>-Aims at identifying professional competencies required &amp; teaching to achieve competencies in a specified setting.</a:t>
            </a:r>
          </a:p>
          <a:p>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6" name="Title 1"/>
          <p:cNvSpPr>
            <a:spLocks noGrp="1"/>
          </p:cNvSpPr>
          <p:nvPr>
            <p:ph type="title"/>
          </p:nvPr>
        </p:nvSpPr>
        <p:spPr/>
        <p:txBody>
          <a:bodyPr/>
          <a:lstStyle/>
          <a:p>
            <a:r>
              <a:rPr lang="en-US" dirty="0"/>
              <a:t>Typical features of a competency-based approach</a:t>
            </a:r>
          </a:p>
        </p:txBody>
      </p:sp>
      <p:sp>
        <p:nvSpPr>
          <p:cNvPr id="1049077" name="Content Placeholder 2"/>
          <p:cNvSpPr>
            <a:spLocks noGrp="1"/>
          </p:cNvSpPr>
          <p:nvPr>
            <p:ph idx="1"/>
          </p:nvPr>
        </p:nvSpPr>
        <p:spPr/>
        <p:txBody>
          <a:bodyPr/>
          <a:lstStyle/>
          <a:p>
            <a:pPr>
              <a:buNone/>
            </a:pPr>
            <a:r>
              <a:rPr lang="en-US" dirty="0"/>
              <a:t>1.The curriculum is organized around the functions of a health worker in a specified setting</a:t>
            </a:r>
          </a:p>
          <a:p>
            <a:pPr>
              <a:buNone/>
            </a:pPr>
            <a:r>
              <a:rPr lang="en-US" dirty="0"/>
              <a:t>2.The “</a:t>
            </a:r>
            <a:r>
              <a:rPr lang="en-US" dirty="0" err="1"/>
              <a:t>output”of</a:t>
            </a:r>
            <a:r>
              <a:rPr lang="en-US" dirty="0"/>
              <a:t> training  is a health worker who can practice at a defined level of proficiency in accordance with local conditions.</a:t>
            </a:r>
          </a:p>
          <a:p>
            <a:pPr>
              <a:buNone/>
            </a:pPr>
            <a:r>
              <a:rPr lang="en-US" dirty="0"/>
              <a:t>3.It is assumed that the majority of individuals can master the required level of proficiency-given appropriate instruction &amp; sufficient time.</a:t>
            </a:r>
          </a:p>
          <a:p>
            <a:r>
              <a:rPr lang="en-US" dirty="0" err="1"/>
              <a:t>NB:The</a:t>
            </a:r>
            <a:r>
              <a:rPr lang="en-US" dirty="0"/>
              <a:t> approach emphasizes that the setting within which the health worker will be expected to operate is an extremely important determinant of the required level &amp; type of competence</a:t>
            </a:r>
          </a:p>
          <a:p>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8" name="Title 1"/>
          <p:cNvSpPr>
            <a:spLocks noGrp="1"/>
          </p:cNvSpPr>
          <p:nvPr>
            <p:ph type="title"/>
          </p:nvPr>
        </p:nvSpPr>
        <p:spPr/>
        <p:txBody>
          <a:bodyPr>
            <a:normAutofit fontScale="90000"/>
          </a:bodyPr>
          <a:lstStyle/>
          <a:p>
            <a:r>
              <a:rPr lang="en-US"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Advantages/Disadvantages of these approaches</a:t>
            </a:r>
            <a:br>
              <a:rPr lang="en-US" dirty="0"/>
            </a:br>
            <a:endParaRPr lang="en-US" dirty="0"/>
          </a:p>
        </p:txBody>
      </p:sp>
      <p:sp>
        <p:nvSpPr>
          <p:cNvPr id="1049079" name="Content Placeholder 2"/>
          <p:cNvSpPr>
            <a:spLocks noGrp="1"/>
          </p:cNvSpPr>
          <p:nvPr>
            <p:ph idx="1"/>
          </p:nvPr>
        </p:nvSpPr>
        <p:spPr/>
        <p:txBody>
          <a:bodyPr/>
          <a:lstStyle/>
          <a:p>
            <a:pPr marL="514350" indent="-514350">
              <a:buFont typeface="+mj-lt"/>
              <a:buAutoNum type="alphaLcParenR"/>
            </a:pPr>
            <a:r>
              <a:rPr lang="en-US" dirty="0"/>
              <a:t>The subject-</a:t>
            </a:r>
            <a:r>
              <a:rPr lang="en-US" dirty="0" err="1"/>
              <a:t>centred</a:t>
            </a:r>
            <a:r>
              <a:rPr lang="en-US" dirty="0"/>
              <a:t> approach emphasizes the acquisition of  disciplined knowledge rather than its application.</a:t>
            </a:r>
          </a:p>
          <a:p>
            <a:pPr marL="514350" indent="-514350">
              <a:buFont typeface="+mj-lt"/>
              <a:buAutoNum type="alphaLcParenR"/>
            </a:pPr>
            <a:r>
              <a:rPr lang="en-US" dirty="0"/>
              <a:t>In the integrated </a:t>
            </a:r>
            <a:r>
              <a:rPr lang="en-US" dirty="0" err="1"/>
              <a:t>approach,knowledge</a:t>
            </a:r>
            <a:r>
              <a:rPr lang="en-US" dirty="0"/>
              <a:t> can be wholesome &amp; meaningful but integration may fall short of adequate vertical &amp; horizontal integration.</a:t>
            </a:r>
          </a:p>
          <a:p>
            <a:pPr marL="514350" indent="-514350">
              <a:buFont typeface="+mj-lt"/>
              <a:buAutoNum type="alphaLcParenR"/>
            </a:pPr>
            <a:r>
              <a:rPr lang="en-US" dirty="0"/>
              <a:t>The competency-based approach is preferred for professional training by most curriculum developers.</a:t>
            </a:r>
          </a:p>
          <a:p>
            <a:pPr marL="514350" indent="-514350">
              <a:buFont typeface="+mj-lt"/>
              <a:buAutoNum type="alphaLcParenR"/>
            </a:pP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0" name="Title 1"/>
          <p:cNvSpPr>
            <a:spLocks noGrp="1"/>
          </p:cNvSpPr>
          <p:nvPr>
            <p:ph type="title"/>
          </p:nvPr>
        </p:nvSpPr>
        <p:spPr/>
        <p:txBody>
          <a:bodyPr/>
          <a:lstStyle/>
          <a:p>
            <a:r>
              <a:rPr lang="en-US" b="1" dirty="0">
                <a:ln w="12700">
                  <a:solidFill>
                    <a:schemeClr val="tx2">
                      <a:satMod val="155000"/>
                    </a:schemeClr>
                  </a:solidFill>
                  <a:prstDash val="solid"/>
                </a:ln>
              </a:rPr>
              <a:t>Disadvantages of Competency-based approach</a:t>
            </a:r>
            <a:endParaRPr lang="en-US" dirty="0"/>
          </a:p>
        </p:txBody>
      </p:sp>
      <p:sp>
        <p:nvSpPr>
          <p:cNvPr id="1049081" name="Content Placeholder 2"/>
          <p:cNvSpPr>
            <a:spLocks noGrp="1"/>
          </p:cNvSpPr>
          <p:nvPr>
            <p:ph idx="1"/>
          </p:nvPr>
        </p:nvSpPr>
        <p:spPr/>
        <p:txBody>
          <a:bodyPr>
            <a:normAutofit fontScale="92857" lnSpcReduction="20000"/>
          </a:bodyPr>
          <a:lstStyle/>
          <a:p>
            <a:pPr>
              <a:buNone/>
            </a:pPr>
            <a:r>
              <a:rPr lang="en-US" dirty="0"/>
              <a:t>1.The dynamic nature of jobs-when jobs change, health workers may be stranded unless continuing education is provided &amp; this may be costly</a:t>
            </a:r>
          </a:p>
          <a:p>
            <a:pPr>
              <a:buNone/>
            </a:pPr>
            <a:r>
              <a:rPr lang="en-US" dirty="0"/>
              <a:t>2.Lists of tasks to be mastered-normally, this list is long &amp; demands that the duration of training be prolonged. This can also turn out to be costly.</a:t>
            </a:r>
          </a:p>
          <a:p>
            <a:pPr>
              <a:buNone/>
            </a:pPr>
            <a:r>
              <a:rPr lang="en-US" dirty="0"/>
              <a:t>3.It focuses on tasks which health workers perform (operative competencies)This is a major handicap when the health worker is exposed to situations which demand initiative &amp;independent thinking </a:t>
            </a:r>
            <a:r>
              <a:rPr lang="en-US" dirty="0" err="1"/>
              <a:t>eg</a:t>
            </a:r>
            <a:r>
              <a:rPr lang="en-US" dirty="0"/>
              <a:t>. when drugs/equipment change, the health worker cannot adopt</a:t>
            </a:r>
          </a:p>
          <a:p>
            <a:endParaRPr 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2" name="Title 1"/>
          <p:cNvSpPr>
            <a:spLocks noGrp="1"/>
          </p:cNvSpPr>
          <p:nvPr>
            <p:ph type="title"/>
          </p:nvPr>
        </p:nvSpPr>
        <p:spPr/>
        <p:txBody>
          <a:bodyPr/>
          <a:lstStyle/>
          <a:p>
            <a:r>
              <a:rPr lang="en-US" dirty="0"/>
              <a:t>Summary: components of a curriculum</a:t>
            </a:r>
          </a:p>
        </p:txBody>
      </p:sp>
      <p:sp>
        <p:nvSpPr>
          <p:cNvPr id="1049083" name="Content Placeholder 2"/>
          <p:cNvSpPr>
            <a:spLocks noGrp="1"/>
          </p:cNvSpPr>
          <p:nvPr>
            <p:ph idx="1"/>
          </p:nvPr>
        </p:nvSpPr>
        <p:spPr/>
        <p:txBody>
          <a:bodyPr/>
          <a:lstStyle/>
          <a:p>
            <a:r>
              <a:rPr lang="en-US" dirty="0"/>
              <a:t>Objectives </a:t>
            </a:r>
          </a:p>
          <a:p>
            <a:r>
              <a:rPr lang="en-US" dirty="0"/>
              <a:t>Content</a:t>
            </a:r>
          </a:p>
          <a:p>
            <a:r>
              <a:rPr lang="en-US" dirty="0"/>
              <a:t>Teaching methodology </a:t>
            </a:r>
          </a:p>
          <a:p>
            <a:r>
              <a:rPr lang="en-US" dirty="0"/>
              <a:t>Assessments </a:t>
            </a:r>
          </a:p>
          <a:p>
            <a:r>
              <a:rPr lang="en-US" dirty="0"/>
              <a:t>Entry requirements </a:t>
            </a:r>
          </a:p>
          <a:p>
            <a:r>
              <a:rPr lang="en-US" dirty="0"/>
              <a:t>Program schedule </a:t>
            </a:r>
          </a:p>
          <a:p>
            <a:endParaRPr 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4" name="Title 1"/>
          <p:cNvSpPr>
            <a:spLocks noGrp="1"/>
          </p:cNvSpPr>
          <p:nvPr>
            <p:ph type="title"/>
          </p:nvPr>
        </p:nvSpPr>
        <p:spPr/>
        <p:txBody>
          <a:bodyPr/>
          <a:lstStyle/>
          <a:p>
            <a:r>
              <a:rPr lang="en-US" b="1" dirty="0"/>
              <a:t>TASK ANALYSIS </a:t>
            </a:r>
          </a:p>
        </p:txBody>
      </p:sp>
      <p:sp>
        <p:nvSpPr>
          <p:cNvPr id="1049085" name="Content Placeholder 2"/>
          <p:cNvSpPr>
            <a:spLocks noGrp="1"/>
          </p:cNvSpPr>
          <p:nvPr>
            <p:ph idx="1"/>
          </p:nvPr>
        </p:nvSpPr>
        <p:spPr/>
        <p:txBody>
          <a:bodyPr>
            <a:normAutofit lnSpcReduction="10000"/>
          </a:bodyPr>
          <a:lstStyle/>
          <a:p>
            <a:r>
              <a:rPr lang="en-US" b="1" dirty="0"/>
              <a:t>DEFINITION</a:t>
            </a:r>
          </a:p>
          <a:p>
            <a:r>
              <a:rPr lang="en-US" dirty="0"/>
              <a:t>The process of breaking down a task into sub tasks which are necessary to achieve that task </a:t>
            </a:r>
          </a:p>
          <a:p>
            <a:r>
              <a:rPr lang="en-US" b="1" dirty="0"/>
              <a:t>Involves the following steps</a:t>
            </a:r>
            <a:r>
              <a:rPr lang="en-US" dirty="0"/>
              <a:t>:</a:t>
            </a:r>
          </a:p>
          <a:p>
            <a:pPr marL="514350" indent="-514350">
              <a:buFont typeface="+mj-lt"/>
              <a:buAutoNum type="alphaLcParenR"/>
            </a:pPr>
            <a:r>
              <a:rPr lang="en-US" dirty="0"/>
              <a:t>Identifying a job</a:t>
            </a:r>
          </a:p>
          <a:p>
            <a:pPr marL="514350" indent="-514350">
              <a:buFont typeface="+mj-lt"/>
              <a:buAutoNum type="alphaLcParenR"/>
            </a:pPr>
            <a:r>
              <a:rPr lang="en-US" dirty="0"/>
              <a:t>Listing the tasks </a:t>
            </a:r>
          </a:p>
          <a:p>
            <a:pPr marL="514350" indent="-514350">
              <a:buFont typeface="+mj-lt"/>
              <a:buAutoNum type="alphaLcParenR"/>
            </a:pPr>
            <a:r>
              <a:rPr lang="en-US" dirty="0"/>
              <a:t>Selecting the task for analysis </a:t>
            </a:r>
          </a:p>
          <a:p>
            <a:pPr marL="514350" indent="-514350">
              <a:buFont typeface="+mj-lt"/>
              <a:buAutoNum type="alphaLcParenR"/>
            </a:pPr>
            <a:r>
              <a:rPr lang="en-US" dirty="0"/>
              <a:t>Listing the actions involved in performance of the task </a:t>
            </a:r>
          </a:p>
          <a:p>
            <a:pPr marL="514350" indent="-514350">
              <a:buFont typeface="+mj-lt"/>
              <a:buAutoNum type="alphaLcParenR"/>
            </a:pPr>
            <a:r>
              <a:rPr lang="en-US" dirty="0"/>
              <a:t>Identifying knowledge, skills and attitudes</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6" name="Title 1"/>
          <p:cNvSpPr>
            <a:spLocks noGrp="1"/>
          </p:cNvSpPr>
          <p:nvPr>
            <p:ph type="title"/>
          </p:nvPr>
        </p:nvSpPr>
        <p:spPr/>
        <p:txBody>
          <a:bodyPr/>
          <a:lstStyle/>
          <a:p>
            <a:r>
              <a:rPr lang="en-US" b="1" dirty="0"/>
              <a:t>Uses of task analysis </a:t>
            </a:r>
          </a:p>
        </p:txBody>
      </p:sp>
      <p:sp>
        <p:nvSpPr>
          <p:cNvPr id="1049087" name="Content Placeholder 2"/>
          <p:cNvSpPr>
            <a:spLocks noGrp="1"/>
          </p:cNvSpPr>
          <p:nvPr>
            <p:ph idx="1"/>
          </p:nvPr>
        </p:nvSpPr>
        <p:spPr/>
        <p:txBody>
          <a:bodyPr/>
          <a:lstStyle/>
          <a:p>
            <a:r>
              <a:rPr lang="en-US" dirty="0"/>
              <a:t>It can be used for assessment of students </a:t>
            </a:r>
          </a:p>
          <a:p>
            <a:r>
              <a:rPr lang="en-US" dirty="0"/>
              <a:t>Can be used in choosing the appropriate teaching methods </a:t>
            </a:r>
          </a:p>
          <a:p>
            <a:r>
              <a:rPr lang="en-US" dirty="0"/>
              <a:t>Can lead to relevant objective leading to appropriate content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endParaRPr lang="en-US"/>
          </a:p>
        </p:txBody>
      </p:sp>
      <p:sp>
        <p:nvSpPr>
          <p:cNvPr id="1048640" name="Content Placeholder 2"/>
          <p:cNvSpPr>
            <a:spLocks noGrp="1"/>
          </p:cNvSpPr>
          <p:nvPr>
            <p:ph idx="1"/>
          </p:nvPr>
        </p:nvSpPr>
        <p:spPr/>
        <p:txBody>
          <a:bodyPr/>
          <a:lstStyle/>
          <a:p>
            <a:r>
              <a:rPr lang="en-US" b="1" dirty="0"/>
              <a:t>Application: </a:t>
            </a:r>
            <a:r>
              <a:rPr lang="en-US" dirty="0"/>
              <a:t>the ability to use theories or principles in new situations.</a:t>
            </a:r>
          </a:p>
          <a:p>
            <a:r>
              <a:rPr lang="en-US" b="1" dirty="0"/>
              <a:t>Verbs: </a:t>
            </a:r>
            <a:r>
              <a:rPr lang="en-US" dirty="0"/>
              <a:t>apply, discuss, determine, illustrate</a:t>
            </a:r>
          </a:p>
          <a:p>
            <a:endParaRPr lang="en-US" dirty="0"/>
          </a:p>
          <a:p>
            <a:pPr marL="0" indent="0">
              <a:buNone/>
            </a:pPr>
            <a:endParaRPr lang="en-US" dirty="0"/>
          </a:p>
          <a:p>
            <a:r>
              <a:rPr lang="en-US" b="1" dirty="0"/>
              <a:t>Analysis: </a:t>
            </a:r>
            <a:r>
              <a:rPr lang="en-US" dirty="0"/>
              <a:t> the ability to divide the complex knowledge into separate parts.</a:t>
            </a:r>
          </a:p>
          <a:p>
            <a:r>
              <a:rPr lang="en-US" b="1" dirty="0"/>
              <a:t>Verbs: </a:t>
            </a:r>
            <a:r>
              <a:rPr lang="en-US" dirty="0"/>
              <a:t>analyze, categorize, calculate, differentiate, compare </a:t>
            </a:r>
            <a:endParaRPr lang="en-US" b="1" dirty="0"/>
          </a:p>
          <a:p>
            <a:endParaRPr lang="en-US" b="1"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8" name="Title 1"/>
          <p:cNvSpPr>
            <a:spLocks noGrp="1"/>
          </p:cNvSpPr>
          <p:nvPr>
            <p:ph type="title"/>
          </p:nvPr>
        </p:nvSpPr>
        <p:spPr/>
        <p:txBody>
          <a:bodyPr/>
          <a:lstStyle/>
          <a:p>
            <a:r>
              <a:rPr lang="en-US" b="1" dirty="0"/>
              <a:t>OSCE</a:t>
            </a:r>
          </a:p>
        </p:txBody>
      </p:sp>
      <p:sp>
        <p:nvSpPr>
          <p:cNvPr id="1049089" name="Content Placeholder 2"/>
          <p:cNvSpPr>
            <a:spLocks noGrp="1"/>
          </p:cNvSpPr>
          <p:nvPr>
            <p:ph idx="1"/>
          </p:nvPr>
        </p:nvSpPr>
        <p:spPr/>
        <p:txBody>
          <a:bodyPr/>
          <a:lstStyle/>
          <a:p>
            <a:r>
              <a:rPr lang="en-US" dirty="0"/>
              <a:t>It is the assessment of practical skills trained in a skills lab at the end of semester 1 and 2</a:t>
            </a:r>
          </a:p>
          <a:p>
            <a:r>
              <a:rPr lang="en-US" dirty="0"/>
              <a:t>From all the skills training during the semester, a minimum of 30% shall be assessed during OSCE </a:t>
            </a:r>
          </a:p>
          <a:p>
            <a:r>
              <a:rPr lang="en-US" dirty="0"/>
              <a:t>Critical skills have to be assessed while assessment of other skills varies</a:t>
            </a:r>
          </a:p>
          <a:p>
            <a:r>
              <a:rPr lang="en-US" dirty="0"/>
              <a:t>Each OSCE has to be passed with a pass mark of 70% before the student can proceed for </a:t>
            </a:r>
            <a:r>
              <a:rPr lang="en-US"/>
              <a:t>clinical placement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endParaRPr lang="en-US"/>
          </a:p>
        </p:txBody>
      </p:sp>
      <p:sp>
        <p:nvSpPr>
          <p:cNvPr id="1048642" name="Content Placeholder 2"/>
          <p:cNvSpPr>
            <a:spLocks noGrp="1"/>
          </p:cNvSpPr>
          <p:nvPr>
            <p:ph idx="1"/>
          </p:nvPr>
        </p:nvSpPr>
        <p:spPr/>
        <p:txBody>
          <a:bodyPr/>
          <a:lstStyle/>
          <a:p>
            <a:r>
              <a:rPr lang="en-US" b="1" dirty="0"/>
              <a:t>Synthesis: </a:t>
            </a:r>
            <a:r>
              <a:rPr lang="en-US" dirty="0"/>
              <a:t>the ability to put together separate elements of knowledge and generate principles to form new patterns or a whole component.</a:t>
            </a:r>
          </a:p>
          <a:p>
            <a:r>
              <a:rPr lang="en-US" b="1" dirty="0"/>
              <a:t>Verbs: </a:t>
            </a:r>
            <a:r>
              <a:rPr lang="en-US" dirty="0"/>
              <a:t>create, manage, plan, formulate, construct, write a proposal</a:t>
            </a:r>
          </a:p>
          <a:p>
            <a:endParaRPr lang="en-US" dirty="0"/>
          </a:p>
          <a:p>
            <a:r>
              <a:rPr lang="en-US" b="1" dirty="0"/>
              <a:t>Evaluate: </a:t>
            </a:r>
            <a:r>
              <a:rPr lang="en-US" dirty="0"/>
              <a:t>the ability to make judgment &amp; make decisions using  the acquired knowledge or inform action</a:t>
            </a:r>
          </a:p>
          <a:p>
            <a:r>
              <a:rPr lang="en-US" b="1" dirty="0"/>
              <a:t>Verbs: </a:t>
            </a:r>
            <a:r>
              <a:rPr lang="en-US" dirty="0"/>
              <a:t>evaluate, argue, select</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b="1" dirty="0"/>
              <a:t>b) Psychomotor Learning</a:t>
            </a:r>
          </a:p>
        </p:txBody>
      </p:sp>
      <p:sp>
        <p:nvSpPr>
          <p:cNvPr id="1048644" name="Content Placeholder 2"/>
          <p:cNvSpPr>
            <a:spLocks noGrp="1"/>
          </p:cNvSpPr>
          <p:nvPr>
            <p:ph idx="1"/>
          </p:nvPr>
        </p:nvSpPr>
        <p:spPr/>
        <p:txBody>
          <a:bodyPr/>
          <a:lstStyle/>
          <a:p>
            <a:r>
              <a:rPr lang="en-US" dirty="0"/>
              <a:t>It involves learning of skills or practical ability. </a:t>
            </a:r>
          </a:p>
          <a:p>
            <a:r>
              <a:rPr lang="en-US" dirty="0"/>
              <a:t>The skills involve movement thus motor/ psychomotor </a:t>
            </a:r>
          </a:p>
          <a:p>
            <a:r>
              <a:rPr lang="en-US" dirty="0"/>
              <a:t>Levels in this domain include:</a:t>
            </a:r>
          </a:p>
          <a:p>
            <a:pPr>
              <a:buFont typeface="Wingdings" panose="05000000000000000000" pitchFamily="2" charset="2"/>
              <a:buChar char="v"/>
            </a:pPr>
            <a:r>
              <a:rPr lang="en-US" dirty="0"/>
              <a:t>Imitation </a:t>
            </a:r>
          </a:p>
          <a:p>
            <a:pPr>
              <a:buFont typeface="Wingdings" panose="05000000000000000000" pitchFamily="2" charset="2"/>
              <a:buChar char="v"/>
            </a:pPr>
            <a:r>
              <a:rPr lang="en-US" dirty="0"/>
              <a:t>Manipulation </a:t>
            </a:r>
          </a:p>
          <a:p>
            <a:pPr>
              <a:buFont typeface="Wingdings" panose="05000000000000000000" pitchFamily="2" charset="2"/>
              <a:buChar char="v"/>
            </a:pPr>
            <a:r>
              <a:rPr lang="en-US" dirty="0"/>
              <a:t>Precision</a:t>
            </a:r>
          </a:p>
          <a:p>
            <a:pPr>
              <a:buFont typeface="Wingdings" panose="05000000000000000000" pitchFamily="2" charset="2"/>
              <a:buChar char="v"/>
            </a:pPr>
            <a:r>
              <a:rPr lang="en-US" dirty="0"/>
              <a:t>Articulation </a:t>
            </a:r>
          </a:p>
          <a:p>
            <a:pPr>
              <a:buFont typeface="Wingdings" panose="05000000000000000000" pitchFamily="2" charset="2"/>
              <a:buChar char="v"/>
            </a:pPr>
            <a:r>
              <a:rPr lang="en-US" dirty="0"/>
              <a:t>Naturalization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dirty="0"/>
              <a:t>Levels of psychomotor learning </a:t>
            </a:r>
          </a:p>
        </p:txBody>
      </p:sp>
      <p:sp>
        <p:nvSpPr>
          <p:cNvPr id="1048646" name="Content Placeholder 2"/>
          <p:cNvSpPr>
            <a:spLocks noGrp="1"/>
          </p:cNvSpPr>
          <p:nvPr>
            <p:ph idx="1"/>
          </p:nvPr>
        </p:nvSpPr>
        <p:spPr/>
        <p:txBody>
          <a:bodyPr/>
          <a:lstStyle/>
          <a:p>
            <a:r>
              <a:rPr lang="en-US" b="1" dirty="0"/>
              <a:t>Imitation: </a:t>
            </a:r>
            <a:r>
              <a:rPr lang="en-US" dirty="0"/>
              <a:t> the learner is exposed to an observable action at the level of his/her muscular system guided by an impulse to imitate it.</a:t>
            </a:r>
          </a:p>
          <a:p>
            <a:r>
              <a:rPr lang="en-US" dirty="0"/>
              <a:t>Involves gross body movements </a:t>
            </a:r>
          </a:p>
          <a:p>
            <a:r>
              <a:rPr lang="en-US" b="1" dirty="0"/>
              <a:t>Manipulation: </a:t>
            </a:r>
            <a:r>
              <a:rPr lang="en-US" dirty="0"/>
              <a:t>learner is prepared for adjustment to a particular action followed by finely coordinated movement</a:t>
            </a:r>
          </a:p>
          <a:p>
            <a:r>
              <a:rPr lang="en-US" dirty="0"/>
              <a:t>The learner performs and acts according to instruction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endParaRPr lang="en-US"/>
          </a:p>
        </p:txBody>
      </p:sp>
      <p:sp>
        <p:nvSpPr>
          <p:cNvPr id="1048648" name="Content Placeholder 2"/>
          <p:cNvSpPr>
            <a:spLocks noGrp="1"/>
          </p:cNvSpPr>
          <p:nvPr>
            <p:ph idx="1"/>
          </p:nvPr>
        </p:nvSpPr>
        <p:spPr/>
        <p:txBody>
          <a:bodyPr/>
          <a:lstStyle/>
          <a:p>
            <a:r>
              <a:rPr lang="en-US" b="1" dirty="0"/>
              <a:t>Precision: </a:t>
            </a:r>
            <a:r>
              <a:rPr lang="en-US" dirty="0"/>
              <a:t>a high level performance. There is proficiency in performance to reproduce a given act under instruction and guidance </a:t>
            </a:r>
          </a:p>
          <a:p>
            <a:endParaRPr lang="en-US" b="1" dirty="0"/>
          </a:p>
          <a:p>
            <a:r>
              <a:rPr lang="en-US" b="1" dirty="0"/>
              <a:t>Articulation: </a:t>
            </a:r>
            <a:r>
              <a:rPr lang="en-US" dirty="0"/>
              <a:t>involves the coordination of a series of acts by establishing an appropriate sequence among different acts, ability to communicate, verbal &amp; non verbal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t>Sub objectives</a:t>
            </a:r>
          </a:p>
        </p:txBody>
      </p:sp>
      <p:sp>
        <p:nvSpPr>
          <p:cNvPr id="1048610" name="Content Placeholder 2"/>
          <p:cNvSpPr>
            <a:spLocks noGrp="1"/>
          </p:cNvSpPr>
          <p:nvPr>
            <p:ph idx="1"/>
          </p:nvPr>
        </p:nvSpPr>
        <p:spPr/>
        <p:txBody>
          <a:bodyPr/>
          <a:lstStyle/>
          <a:p>
            <a:r>
              <a:rPr lang="en-US" dirty="0"/>
              <a:t>By the end of the unit the learner should be able to</a:t>
            </a:r>
          </a:p>
          <a:p>
            <a:r>
              <a:rPr lang="en-US" dirty="0"/>
              <a:t>Explain the basic concepts and theories of learning</a:t>
            </a:r>
          </a:p>
          <a:p>
            <a:r>
              <a:rPr lang="en-US" dirty="0"/>
              <a:t>Participate in curriculum development</a:t>
            </a:r>
          </a:p>
          <a:p>
            <a:r>
              <a:rPr lang="en-US" dirty="0"/>
              <a:t>Develop instructional materials for teaching and learning</a:t>
            </a:r>
          </a:p>
          <a:p>
            <a:r>
              <a:rPr lang="en-US" dirty="0"/>
              <a:t>Plan, implement and evaluate teaching/learning situation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endParaRPr lang="en-US"/>
          </a:p>
        </p:txBody>
      </p:sp>
      <p:sp>
        <p:nvSpPr>
          <p:cNvPr id="1048650" name="Content Placeholder 2"/>
          <p:cNvSpPr>
            <a:spLocks noGrp="1"/>
          </p:cNvSpPr>
          <p:nvPr>
            <p:ph idx="1"/>
          </p:nvPr>
        </p:nvSpPr>
        <p:spPr/>
        <p:txBody>
          <a:bodyPr/>
          <a:lstStyle/>
          <a:p>
            <a:r>
              <a:rPr lang="en-US" b="1" dirty="0"/>
              <a:t>Naturalization: </a:t>
            </a:r>
            <a:r>
              <a:rPr lang="en-US" dirty="0"/>
              <a:t>skills of performance attains its highest level of proficiency in a single act or a series of articulated acts.</a:t>
            </a:r>
          </a:p>
          <a:p>
            <a:r>
              <a:rPr lang="en-US" dirty="0"/>
              <a:t>The act is performed with minimal expenditure of energy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b="1" dirty="0"/>
              <a:t>c) Affective learning </a:t>
            </a:r>
          </a:p>
        </p:txBody>
      </p:sp>
      <p:sp>
        <p:nvSpPr>
          <p:cNvPr id="1048652" name="Content Placeholder 2"/>
          <p:cNvSpPr>
            <a:spLocks noGrp="1"/>
          </p:cNvSpPr>
          <p:nvPr>
            <p:ph idx="1"/>
          </p:nvPr>
        </p:nvSpPr>
        <p:spPr/>
        <p:txBody>
          <a:bodyPr/>
          <a:lstStyle/>
          <a:p>
            <a:r>
              <a:rPr lang="en-US" dirty="0"/>
              <a:t>Concerned with interest, attitudes &amp; values of people &amp; development of appreciation &amp;adequate adjustment.</a:t>
            </a:r>
          </a:p>
          <a:p>
            <a:r>
              <a:rPr lang="en-US" dirty="0"/>
              <a:t>In this domain, learners learn to share, argue &amp; cooperate with one another</a:t>
            </a:r>
          </a:p>
          <a:p>
            <a:r>
              <a:rPr lang="en-US" dirty="0"/>
              <a:t>Certain attitudes are formed or changed through training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b="1" dirty="0"/>
              <a:t>Levels in affective domain </a:t>
            </a:r>
          </a:p>
        </p:txBody>
      </p:sp>
      <p:sp>
        <p:nvSpPr>
          <p:cNvPr id="1048654" name="Content Placeholder 2"/>
          <p:cNvSpPr>
            <a:spLocks noGrp="1"/>
          </p:cNvSpPr>
          <p:nvPr>
            <p:ph idx="1"/>
          </p:nvPr>
        </p:nvSpPr>
        <p:spPr/>
        <p:txBody>
          <a:bodyPr/>
          <a:lstStyle/>
          <a:p>
            <a:r>
              <a:rPr lang="en-US" b="1" dirty="0"/>
              <a:t>Receiving:</a:t>
            </a:r>
            <a:r>
              <a:rPr lang="en-US" dirty="0"/>
              <a:t> willingness to pay attention to the information </a:t>
            </a:r>
          </a:p>
          <a:p>
            <a:r>
              <a:rPr lang="en-US" b="1" dirty="0"/>
              <a:t>Responding:</a:t>
            </a:r>
            <a:r>
              <a:rPr lang="en-US" dirty="0"/>
              <a:t> willingness to accept an event through some form of participation. Learner shows interest to what is happening</a:t>
            </a:r>
          </a:p>
          <a:p>
            <a:r>
              <a:rPr lang="en-US" b="1" dirty="0"/>
              <a:t>Valuing:</a:t>
            </a:r>
            <a:r>
              <a:rPr lang="en-US" dirty="0"/>
              <a:t> willingness to accept an event through expression of positive attitude</a:t>
            </a:r>
          </a:p>
          <a:p>
            <a:r>
              <a:rPr lang="en-US" b="1" dirty="0"/>
              <a:t>Organization:</a:t>
            </a:r>
            <a:r>
              <a:rPr lang="en-US" dirty="0"/>
              <a:t> the learner meets the situation of which more than one value is relevant.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endParaRPr lang="en-US"/>
          </a:p>
        </p:txBody>
      </p:sp>
      <p:sp>
        <p:nvSpPr>
          <p:cNvPr id="1048656" name="Content Placeholder 2"/>
          <p:cNvSpPr>
            <a:spLocks noGrp="1"/>
          </p:cNvSpPr>
          <p:nvPr>
            <p:ph idx="1"/>
          </p:nvPr>
        </p:nvSpPr>
        <p:spPr/>
        <p:txBody>
          <a:bodyPr/>
          <a:lstStyle/>
          <a:p>
            <a:r>
              <a:rPr lang="en-US" b="1" dirty="0"/>
              <a:t>Characterization:</a:t>
            </a:r>
            <a:r>
              <a:rPr lang="en-US" dirty="0"/>
              <a:t> the learner consistently acts in accordance with the value s/he accepts &amp; incorporates this behavior as part of their personality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b="1" dirty="0">
                <a:latin typeface="+mn-lt"/>
              </a:rPr>
              <a:t>How learning takes place </a:t>
            </a:r>
          </a:p>
        </p:txBody>
      </p:sp>
      <p:sp>
        <p:nvSpPr>
          <p:cNvPr id="1048658" name="Content Placeholder 2"/>
          <p:cNvSpPr>
            <a:spLocks noGrp="1"/>
          </p:cNvSpPr>
          <p:nvPr>
            <p:ph idx="1"/>
          </p:nvPr>
        </p:nvSpPr>
        <p:spPr/>
        <p:txBody>
          <a:bodyPr/>
          <a:lstStyle/>
          <a:p>
            <a:r>
              <a:rPr lang="en-US" dirty="0"/>
              <a:t>Through reasoning, getting facts, organizing &amp; choosing the best alternative </a:t>
            </a:r>
          </a:p>
          <a:p>
            <a:r>
              <a:rPr lang="en-US" dirty="0"/>
              <a:t>Can take place in the absence of the teacher </a:t>
            </a:r>
          </a:p>
          <a:p>
            <a:r>
              <a:rPr lang="en-US" dirty="0"/>
              <a:t>In a learning situation the teacher is the facilitator</a:t>
            </a:r>
          </a:p>
          <a:p>
            <a:r>
              <a:rPr lang="en-US" dirty="0"/>
              <a:t>Learning can be formal or informal</a:t>
            </a:r>
          </a:p>
          <a:p>
            <a:r>
              <a:rPr lang="en-US" dirty="0"/>
              <a:t>Learning takes time </a:t>
            </a:r>
          </a:p>
          <a:p>
            <a:r>
              <a:rPr lang="en-US" dirty="0"/>
              <a:t>Attitudes and values are developed through observation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b="1" dirty="0">
                <a:latin typeface="Arial Black" panose="020B0A04020102020204" pitchFamily="34" charset="0"/>
              </a:rPr>
              <a:t>THEORIES OF LEARNING</a:t>
            </a:r>
          </a:p>
        </p:txBody>
      </p:sp>
      <p:sp>
        <p:nvSpPr>
          <p:cNvPr id="1048660" name="Content Placeholder 2"/>
          <p:cNvSpPr>
            <a:spLocks noGrp="1"/>
          </p:cNvSpPr>
          <p:nvPr>
            <p:ph idx="1"/>
          </p:nvPr>
        </p:nvSpPr>
        <p:spPr/>
        <p:txBody>
          <a:bodyPr/>
          <a:lstStyle/>
          <a:p>
            <a:r>
              <a:rPr lang="en-US" dirty="0"/>
              <a:t> </a:t>
            </a:r>
            <a:r>
              <a:rPr lang="en-US" b="1" dirty="0"/>
              <a:t>What is a theory</a:t>
            </a:r>
            <a:r>
              <a:rPr lang="en-US" dirty="0"/>
              <a:t>?</a:t>
            </a:r>
          </a:p>
          <a:p>
            <a:r>
              <a:rPr lang="en-US" dirty="0"/>
              <a:t>Refers to an idea used to account for  a situation or justify a course of action </a:t>
            </a:r>
          </a:p>
          <a:p>
            <a:r>
              <a:rPr lang="en-US" dirty="0"/>
              <a:t>A set of principles on which the practice of an activity is based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b="1" dirty="0"/>
              <a:t>3 Main Learning Theories</a:t>
            </a:r>
          </a:p>
        </p:txBody>
      </p:sp>
      <p:sp>
        <p:nvSpPr>
          <p:cNvPr id="1048662" name="Content Placeholder 2"/>
          <p:cNvSpPr>
            <a:spLocks noGrp="1"/>
          </p:cNvSpPr>
          <p:nvPr>
            <p:ph idx="1"/>
          </p:nvPr>
        </p:nvSpPr>
        <p:spPr/>
        <p:txBody>
          <a:bodyPr/>
          <a:lstStyle/>
          <a:p>
            <a:pPr marL="514350" indent="-514350">
              <a:buFont typeface="+mj-lt"/>
              <a:buAutoNum type="arabicPeriod"/>
            </a:pPr>
            <a:r>
              <a:rPr lang="en-US" dirty="0"/>
              <a:t>Cognitive theories </a:t>
            </a:r>
          </a:p>
          <a:p>
            <a:pPr marL="514350" indent="-514350">
              <a:buFont typeface="+mj-lt"/>
              <a:buAutoNum type="arabicPeriod"/>
            </a:pPr>
            <a:r>
              <a:rPr lang="en-US" dirty="0"/>
              <a:t>Behaviorist theories</a:t>
            </a:r>
          </a:p>
          <a:p>
            <a:pPr marL="514350" indent="-514350">
              <a:buFont typeface="+mj-lt"/>
              <a:buAutoNum type="arabicPeriod"/>
            </a:pPr>
            <a:r>
              <a:rPr lang="en-US" dirty="0"/>
              <a:t>Humanistic/ social psychologist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b="1" dirty="0"/>
              <a:t>1. Behaviorist theories </a:t>
            </a:r>
          </a:p>
        </p:txBody>
      </p:sp>
      <p:sp>
        <p:nvSpPr>
          <p:cNvPr id="1048664" name="Content Placeholder 2"/>
          <p:cNvSpPr>
            <a:spLocks noGrp="1"/>
          </p:cNvSpPr>
          <p:nvPr>
            <p:ph idx="1"/>
          </p:nvPr>
        </p:nvSpPr>
        <p:spPr/>
        <p:txBody>
          <a:bodyPr/>
          <a:lstStyle/>
          <a:p>
            <a:r>
              <a:rPr lang="en-US" b="1" dirty="0" err="1"/>
              <a:t>B.F.Skinner</a:t>
            </a:r>
            <a:r>
              <a:rPr lang="en-US" b="1" dirty="0"/>
              <a:t>: operant conditioning </a:t>
            </a:r>
          </a:p>
          <a:p>
            <a:r>
              <a:rPr lang="en-US" dirty="0"/>
              <a:t> suggests that learning will occur if behavior is followed by pleasant consequences. </a:t>
            </a:r>
          </a:p>
          <a:p>
            <a:r>
              <a:rPr lang="en-US" dirty="0"/>
              <a:t>Look Skinner box experiment</a:t>
            </a:r>
          </a:p>
          <a:p>
            <a:r>
              <a:rPr lang="en-US" dirty="0"/>
              <a:t>He introduced the law of effect thus  </a:t>
            </a:r>
            <a:r>
              <a:rPr lang="en-US" b="1" dirty="0"/>
              <a:t>reinforcement </a:t>
            </a:r>
          </a:p>
          <a:p>
            <a:r>
              <a:rPr lang="en-US" dirty="0"/>
              <a:t>The teacher determines the direction of learning depending on the kind of reward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endParaRPr lang="en-US"/>
          </a:p>
        </p:txBody>
      </p:sp>
      <p:sp>
        <p:nvSpPr>
          <p:cNvPr id="1048666" name="Content Placeholder 2"/>
          <p:cNvSpPr>
            <a:spLocks noGrp="1"/>
          </p:cNvSpPr>
          <p:nvPr>
            <p:ph idx="1"/>
          </p:nvPr>
        </p:nvSpPr>
        <p:spPr/>
        <p:txBody>
          <a:bodyPr/>
          <a:lstStyle/>
          <a:p>
            <a:r>
              <a:rPr lang="en-US" dirty="0"/>
              <a:t>The theory elicits 3 kinds of responses:</a:t>
            </a:r>
          </a:p>
          <a:p>
            <a:r>
              <a:rPr lang="en-US" dirty="0"/>
              <a:t>Neutral </a:t>
            </a:r>
            <a:r>
              <a:rPr lang="en-US" dirty="0" err="1"/>
              <a:t>operants</a:t>
            </a:r>
            <a:r>
              <a:rPr lang="en-US" dirty="0"/>
              <a:t>: </a:t>
            </a:r>
          </a:p>
          <a:p>
            <a:r>
              <a:rPr lang="en-US" dirty="0" err="1"/>
              <a:t>Reinforcers</a:t>
            </a:r>
            <a:r>
              <a:rPr lang="en-US" dirty="0"/>
              <a:t> </a:t>
            </a:r>
          </a:p>
          <a:p>
            <a:r>
              <a:rPr lang="en-US" dirty="0"/>
              <a:t>Punishers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b="1" dirty="0"/>
              <a:t>Thorndike theory</a:t>
            </a:r>
          </a:p>
        </p:txBody>
      </p:sp>
      <p:sp>
        <p:nvSpPr>
          <p:cNvPr id="1048668" name="Content Placeholder 2"/>
          <p:cNvSpPr>
            <a:spLocks noGrp="1"/>
          </p:cNvSpPr>
          <p:nvPr>
            <p:ph idx="1"/>
          </p:nvPr>
        </p:nvSpPr>
        <p:spPr/>
        <p:txBody>
          <a:bodyPr/>
          <a:lstStyle/>
          <a:p>
            <a:r>
              <a:rPr lang="en-US" dirty="0"/>
              <a:t>Proposed that learning is more meaningful when the outcome is made clear.</a:t>
            </a:r>
          </a:p>
          <a:p>
            <a:r>
              <a:rPr lang="en-US" dirty="0"/>
              <a:t>Learning occurs by creating associations between stimuli and responses</a:t>
            </a:r>
          </a:p>
          <a:p>
            <a:r>
              <a:rPr lang="en-US" dirty="0"/>
              <a:t>Transfer of learning depends on the presence of identical elements in the original &amp; new learning situations .</a:t>
            </a:r>
          </a:p>
          <a:p>
            <a:r>
              <a:rPr lang="en-US" dirty="0"/>
              <a:t>These should be specific, not general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t>Concepts and Theories of learning </a:t>
            </a:r>
          </a:p>
        </p:txBody>
      </p:sp>
      <p:sp>
        <p:nvSpPr>
          <p:cNvPr id="1048612" name="Content Placeholder 2"/>
          <p:cNvSpPr>
            <a:spLocks noGrp="1"/>
          </p:cNvSpPr>
          <p:nvPr>
            <p:ph idx="1"/>
          </p:nvPr>
        </p:nvSpPr>
        <p:spPr/>
        <p:txBody>
          <a:bodyPr/>
          <a:lstStyle/>
          <a:p>
            <a:r>
              <a:rPr lang="en-US" dirty="0"/>
              <a:t>Definition of terms</a:t>
            </a:r>
          </a:p>
          <a:p>
            <a:r>
              <a:rPr lang="en-US" dirty="0"/>
              <a:t>Learning domains/ stages of learning</a:t>
            </a:r>
          </a:p>
          <a:p>
            <a:r>
              <a:rPr lang="en-US" dirty="0"/>
              <a:t>Factors that influence teaching and learning</a:t>
            </a:r>
          </a:p>
          <a:p>
            <a:r>
              <a:rPr lang="en-US" dirty="0"/>
              <a:t>Trends in nursing education</a:t>
            </a:r>
          </a:p>
          <a:p>
            <a:r>
              <a:rPr lang="en-US" dirty="0"/>
              <a:t>Characteristics of a good teacher</a:t>
            </a:r>
          </a:p>
          <a:p>
            <a:r>
              <a:rPr lang="en-US" dirty="0"/>
              <a:t>Principles and skills used in teaching and learning</a:t>
            </a:r>
          </a:p>
          <a:p>
            <a:r>
              <a:rPr lang="en-US" dirty="0"/>
              <a:t>Theories of 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b="1" dirty="0"/>
              <a:t>Ivan Pavlov Theory </a:t>
            </a:r>
          </a:p>
        </p:txBody>
      </p:sp>
      <p:sp>
        <p:nvSpPr>
          <p:cNvPr id="1048670" name="Content Placeholder 2"/>
          <p:cNvSpPr>
            <a:spLocks noGrp="1"/>
          </p:cNvSpPr>
          <p:nvPr>
            <p:ph idx="1"/>
          </p:nvPr>
        </p:nvSpPr>
        <p:spPr/>
        <p:txBody>
          <a:bodyPr/>
          <a:lstStyle/>
          <a:p>
            <a:r>
              <a:rPr lang="en-US" dirty="0"/>
              <a:t>Classical conditioning </a:t>
            </a:r>
          </a:p>
          <a:p>
            <a:r>
              <a:rPr lang="en-US" dirty="0"/>
              <a:t>Reinforcement and punishment </a:t>
            </a:r>
          </a:p>
          <a:p>
            <a:r>
              <a:rPr lang="en-US" dirty="0"/>
              <a:t>Automatic responses </a:t>
            </a:r>
          </a:p>
          <a:p>
            <a:r>
              <a:rPr lang="en-US" dirty="0"/>
              <a:t>Association between the stimuli to produce certain responses </a:t>
            </a:r>
          </a:p>
          <a:p>
            <a:r>
              <a:rPr lang="en-US" dirty="0"/>
              <a:t>Learning to associate unconditioned stimuli UCS that results in a certain unconditioned response UCR, with a conditioned stimuli CS, such that the new stimuli brings about same effect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b="1" dirty="0"/>
              <a:t>Watson theory </a:t>
            </a:r>
          </a:p>
        </p:txBody>
      </p:sp>
      <p:sp>
        <p:nvSpPr>
          <p:cNvPr id="1048672" name="Content Placeholder 2"/>
          <p:cNvSpPr>
            <a:spLocks noGrp="1"/>
          </p:cNvSpPr>
          <p:nvPr>
            <p:ph idx="1"/>
          </p:nvPr>
        </p:nvSpPr>
        <p:spPr/>
        <p:txBody>
          <a:bodyPr/>
          <a:lstStyle/>
          <a:p>
            <a:r>
              <a:rPr lang="en-US" dirty="0"/>
              <a:t>Emphasized active participation in learning or learning by practice </a:t>
            </a:r>
          </a:p>
          <a:p>
            <a:r>
              <a:rPr lang="en-US" dirty="0"/>
              <a:t>A child's behavior is influenced by their environment rather than their genetic makeup or natural temperament</a:t>
            </a:r>
          </a:p>
          <a:p>
            <a:endParaRPr lang="en-US" dirty="0"/>
          </a:p>
          <a:p>
            <a:r>
              <a:rPr lang="en-US" dirty="0"/>
              <a:t>Little Albert's experiment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dirty="0"/>
              <a:t>2. Cognitive Theories </a:t>
            </a:r>
          </a:p>
        </p:txBody>
      </p:sp>
      <p:sp>
        <p:nvSpPr>
          <p:cNvPr id="1048674" name="Content Placeholder 2"/>
          <p:cNvSpPr>
            <a:spLocks noGrp="1"/>
          </p:cNvSpPr>
          <p:nvPr>
            <p:ph idx="1"/>
          </p:nvPr>
        </p:nvSpPr>
        <p:spPr/>
        <p:txBody>
          <a:bodyPr/>
          <a:lstStyle/>
          <a:p>
            <a:r>
              <a:rPr lang="en-US" b="1" dirty="0"/>
              <a:t>B S Bloom theory </a:t>
            </a:r>
          </a:p>
          <a:p>
            <a:r>
              <a:rPr lang="en-US" dirty="0"/>
              <a:t>3 domains of learning </a:t>
            </a:r>
          </a:p>
          <a:p>
            <a:r>
              <a:rPr lang="en-US" dirty="0"/>
              <a:t>Affective, cognitive, psychomotor </a:t>
            </a:r>
          </a:p>
          <a:p>
            <a:r>
              <a:rPr lang="en-US" dirty="0"/>
              <a:t>Outlines levels of learning in each domain from basic to complex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b="1" dirty="0"/>
              <a:t>D P </a:t>
            </a:r>
            <a:r>
              <a:rPr lang="en-US" b="1" dirty="0" err="1"/>
              <a:t>Ausubel</a:t>
            </a:r>
            <a:r>
              <a:rPr lang="en-US" b="1" dirty="0"/>
              <a:t> theory </a:t>
            </a:r>
          </a:p>
        </p:txBody>
      </p:sp>
      <p:sp>
        <p:nvSpPr>
          <p:cNvPr id="1048676" name="Content Placeholder 2"/>
          <p:cNvSpPr>
            <a:spLocks noGrp="1"/>
          </p:cNvSpPr>
          <p:nvPr>
            <p:ph idx="1"/>
          </p:nvPr>
        </p:nvSpPr>
        <p:spPr/>
        <p:txBody>
          <a:bodyPr/>
          <a:lstStyle/>
          <a:p>
            <a:r>
              <a:rPr lang="en-US" dirty="0"/>
              <a:t>Proposed that theory is the basis for practice of beginning with learners existing knowledge </a:t>
            </a:r>
          </a:p>
          <a:p>
            <a:r>
              <a:rPr lang="en-US" dirty="0"/>
              <a:t>Learning is related to learners knowledge base before new content is presented </a:t>
            </a:r>
          </a:p>
          <a:p>
            <a:r>
              <a:rPr lang="en-US" dirty="0"/>
              <a:t>New material is an extension of what is </a:t>
            </a:r>
            <a:r>
              <a:rPr lang="en-US"/>
              <a:t>already known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b="1" dirty="0"/>
              <a:t>J.BRUNNER</a:t>
            </a:r>
          </a:p>
        </p:txBody>
      </p:sp>
      <p:sp>
        <p:nvSpPr>
          <p:cNvPr id="1048678" name="Content Placeholder 2"/>
          <p:cNvSpPr>
            <a:spLocks noGrp="1"/>
          </p:cNvSpPr>
          <p:nvPr>
            <p:ph idx="1"/>
          </p:nvPr>
        </p:nvSpPr>
        <p:spPr/>
        <p:txBody>
          <a:bodyPr/>
          <a:lstStyle/>
          <a:p>
            <a:r>
              <a:rPr lang="en-US" dirty="0"/>
              <a:t>He recommended that learns should be encouraged to work out things for themselves.</a:t>
            </a:r>
          </a:p>
          <a:p>
            <a:r>
              <a:rPr lang="en-US" dirty="0"/>
              <a:t>Learner should relate new material to pre existing knowledge and deduce a meaning </a:t>
            </a:r>
          </a:p>
          <a:p>
            <a:r>
              <a:rPr lang="en-US" dirty="0"/>
              <a:t>Aim of education should be to create an autonomous learner </a:t>
            </a:r>
          </a:p>
          <a:p>
            <a:r>
              <a:rPr lang="en-US" dirty="0"/>
              <a:t>Learning to learn </a:t>
            </a:r>
          </a:p>
          <a:p>
            <a:r>
              <a:rPr lang="en-US" dirty="0"/>
              <a:t>Teacher facilitates thinking and imparts problem solving skills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endParaRPr lang="en-US"/>
          </a:p>
        </p:txBody>
      </p:sp>
      <p:sp>
        <p:nvSpPr>
          <p:cNvPr id="1048680" name="Content Placeholder 2"/>
          <p:cNvSpPr>
            <a:spLocks noGrp="1"/>
          </p:cNvSpPr>
          <p:nvPr>
            <p:ph idx="1"/>
          </p:nvPr>
        </p:nvSpPr>
        <p:spPr/>
        <p:txBody>
          <a:bodyPr/>
          <a:lstStyle/>
          <a:p>
            <a:r>
              <a:rPr lang="en-US" dirty="0"/>
              <a:t>Discovery learning</a:t>
            </a:r>
          </a:p>
          <a:p>
            <a:r>
              <a:rPr lang="en-US" dirty="0"/>
              <a:t>Learners have goals and are provided with resources that allows them to work out solutions too their problems through own effort and use of appropriate resources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dirty="0"/>
              <a:t>HUMANISTIC/SOCIAL PSYCHOLOGIST </a:t>
            </a:r>
          </a:p>
        </p:txBody>
      </p:sp>
      <p:sp>
        <p:nvSpPr>
          <p:cNvPr id="1048682" name="Content Placeholder 2"/>
          <p:cNvSpPr>
            <a:spLocks noGrp="1"/>
          </p:cNvSpPr>
          <p:nvPr>
            <p:ph idx="1"/>
          </p:nvPr>
        </p:nvSpPr>
        <p:spPr/>
        <p:txBody>
          <a:bodyPr/>
          <a:lstStyle/>
          <a:p>
            <a:r>
              <a:rPr lang="en-US" b="1" dirty="0"/>
              <a:t>CARL ROGERS&gt; Learner centered approach to learning </a:t>
            </a:r>
          </a:p>
          <a:p>
            <a:r>
              <a:rPr lang="en-US" dirty="0"/>
              <a:t>His main propositions included:</a:t>
            </a:r>
          </a:p>
          <a:p>
            <a:pPr>
              <a:buFont typeface="Wingdings" panose="05000000000000000000" pitchFamily="2" charset="2"/>
              <a:buChar char="Ø"/>
            </a:pPr>
            <a:r>
              <a:rPr lang="en-US" dirty="0"/>
              <a:t>All humans have a natural potential and desire to learn </a:t>
            </a:r>
          </a:p>
          <a:p>
            <a:pPr>
              <a:buFont typeface="Wingdings" panose="05000000000000000000" pitchFamily="2" charset="2"/>
              <a:buChar char="Ø"/>
            </a:pPr>
            <a:r>
              <a:rPr lang="en-US" dirty="0"/>
              <a:t>Learning occurs when the learner perceives relevance related to their own purpose </a:t>
            </a:r>
          </a:p>
          <a:p>
            <a:pPr>
              <a:buFont typeface="Wingdings" panose="05000000000000000000" pitchFamily="2" charset="2"/>
              <a:buChar char="Ø"/>
            </a:pPr>
            <a:r>
              <a:rPr lang="en-US" dirty="0"/>
              <a:t>Significant learning is through doing </a:t>
            </a:r>
          </a:p>
          <a:p>
            <a:pPr>
              <a:buFont typeface="Wingdings" panose="05000000000000000000" pitchFamily="2" charset="2"/>
              <a:buChar char="Ø"/>
            </a:pPr>
            <a:r>
              <a:rPr lang="en-US" dirty="0"/>
              <a:t>Learner chooses their direction discovers resources and formulates problems </a:t>
            </a:r>
          </a:p>
          <a:p>
            <a:pPr marL="0" indent="0">
              <a:buNone/>
            </a:pPr>
            <a:r>
              <a:rPr 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endParaRPr lang="en-US"/>
          </a:p>
        </p:txBody>
      </p:sp>
      <p:sp>
        <p:nvSpPr>
          <p:cNvPr id="1048684" name="Content Placeholder 2"/>
          <p:cNvSpPr>
            <a:spLocks noGrp="1"/>
          </p:cNvSpPr>
          <p:nvPr>
            <p:ph idx="1"/>
          </p:nvPr>
        </p:nvSpPr>
        <p:spPr/>
        <p:txBody>
          <a:bodyPr/>
          <a:lstStyle/>
          <a:p>
            <a:pPr>
              <a:buFont typeface="Wingdings" panose="05000000000000000000" pitchFamily="2" charset="2"/>
              <a:buChar char="Ø"/>
            </a:pPr>
            <a:r>
              <a:rPr lang="en-US" dirty="0"/>
              <a:t>Most learning is self initiated and involves the whole person </a:t>
            </a:r>
          </a:p>
          <a:p>
            <a:pPr>
              <a:buFont typeface="Wingdings" panose="05000000000000000000" pitchFamily="2" charset="2"/>
              <a:buChar char="Ø"/>
            </a:pPr>
            <a:r>
              <a:rPr lang="en-US" dirty="0"/>
              <a:t>Self evaluation is key in effective mature learning</a:t>
            </a:r>
          </a:p>
          <a:p>
            <a:pPr>
              <a:buFont typeface="Wingdings" panose="05000000000000000000" pitchFamily="2" charset="2"/>
              <a:buChar char="Ø"/>
            </a:pPr>
            <a:r>
              <a:rPr lang="en-US" dirty="0"/>
              <a:t>Learners should retain a continuing openness to change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endParaRPr lang="en-US"/>
          </a:p>
        </p:txBody>
      </p:sp>
      <p:sp>
        <p:nvSpPr>
          <p:cNvPr id="1048686" name="Content Placeholder 2"/>
          <p:cNvSpPr>
            <a:spLocks noGrp="1"/>
          </p:cNvSpPr>
          <p:nvPr>
            <p:ph idx="1"/>
          </p:nvPr>
        </p:nvSpPr>
        <p:spPr/>
        <p:txBody>
          <a:bodyPr/>
          <a:lstStyle/>
          <a:p>
            <a:r>
              <a:rPr lang="en-US" dirty="0"/>
              <a:t>The theory contributed to </a:t>
            </a:r>
            <a:r>
              <a:rPr lang="en-US" b="1" dirty="0"/>
              <a:t>adult learning principles </a:t>
            </a:r>
          </a:p>
          <a:p>
            <a:r>
              <a:rPr lang="en-US" dirty="0"/>
              <a:t>It emphasizes use of small group discussion</a:t>
            </a:r>
          </a:p>
          <a:p>
            <a:r>
              <a:rPr lang="en-US" dirty="0"/>
              <a:t>The teacher is guide/facilitator </a:t>
            </a:r>
          </a:p>
          <a:p>
            <a:r>
              <a:rPr lang="en-US" dirty="0"/>
              <a:t>Rogers philosophy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b="1" dirty="0"/>
              <a:t>ABRAHAM MASLOW THEORY </a:t>
            </a:r>
          </a:p>
        </p:txBody>
      </p:sp>
      <p:sp>
        <p:nvSpPr>
          <p:cNvPr id="1048688" name="Content Placeholder 2"/>
          <p:cNvSpPr>
            <a:spLocks noGrp="1"/>
          </p:cNvSpPr>
          <p:nvPr>
            <p:ph idx="1"/>
          </p:nvPr>
        </p:nvSpPr>
        <p:spPr/>
        <p:txBody>
          <a:bodyPr/>
          <a:lstStyle/>
          <a:p>
            <a:r>
              <a:rPr lang="en-US" dirty="0"/>
              <a:t>He encouraged the need to focus on the development of the student as a person with a role in the society</a:t>
            </a:r>
          </a:p>
          <a:p>
            <a:r>
              <a:rPr lang="en-US" dirty="0"/>
              <a:t>Self knowledge: one develops a set of values to guide them through life </a:t>
            </a:r>
          </a:p>
          <a:p>
            <a:r>
              <a:rPr lang="en-US" dirty="0"/>
              <a:t>Learning for self enhancement rather than for utility </a:t>
            </a:r>
          </a:p>
          <a:p>
            <a:r>
              <a:rPr lang="en-US" dirty="0"/>
              <a:t>Learning out of interest than to gain more qualifications </a:t>
            </a:r>
          </a:p>
          <a:p>
            <a:r>
              <a:rPr lang="en-US" dirty="0"/>
              <a:t>Individual decides what to learn and how to learn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b="1" dirty="0"/>
              <a:t>A. Definition of terms</a:t>
            </a:r>
          </a:p>
        </p:txBody>
      </p:sp>
      <p:sp>
        <p:nvSpPr>
          <p:cNvPr id="1048614" name="Content Placeholder 2"/>
          <p:cNvSpPr>
            <a:spLocks noGrp="1"/>
          </p:cNvSpPr>
          <p:nvPr>
            <p:ph idx="1"/>
          </p:nvPr>
        </p:nvSpPr>
        <p:spPr/>
        <p:txBody>
          <a:bodyPr/>
          <a:lstStyle/>
          <a:p>
            <a:r>
              <a:rPr lang="en-US" b="1" dirty="0"/>
              <a:t>Learning </a:t>
            </a:r>
          </a:p>
          <a:p>
            <a:r>
              <a:rPr lang="en-US" dirty="0"/>
              <a:t>A continuous process that results in the acquisition of new behavior pattern through experience or practice </a:t>
            </a:r>
          </a:p>
          <a:p>
            <a:r>
              <a:rPr lang="en-US" b="1" dirty="0"/>
              <a:t>Teaching</a:t>
            </a:r>
            <a:r>
              <a:rPr lang="en-US" dirty="0"/>
              <a:t> </a:t>
            </a:r>
          </a:p>
          <a:p>
            <a:r>
              <a:rPr lang="en-US" dirty="0"/>
              <a:t>The act of assisting the learner to modify his behavior through experience, study or intuition. Imparting knowledge </a:t>
            </a:r>
          </a:p>
          <a:p>
            <a:r>
              <a:rPr lang="en-US" b="1" dirty="0"/>
              <a:t>Learner</a:t>
            </a:r>
          </a:p>
          <a:p>
            <a:r>
              <a:rPr lang="en-US" dirty="0"/>
              <a:t>Person acquiring knowledge or skills </a:t>
            </a:r>
          </a:p>
          <a:p>
            <a:pPr marL="0" indent="0">
              <a:buNone/>
            </a:pP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b="1" dirty="0">
                <a:latin typeface="Arial Black" panose="020B0A04020102020204" pitchFamily="34" charset="0"/>
              </a:rPr>
              <a:t>PRINCIPLES OF TEACHING </a:t>
            </a:r>
          </a:p>
        </p:txBody>
      </p:sp>
      <p:sp>
        <p:nvSpPr>
          <p:cNvPr id="1048690" name="Content Placeholder 2"/>
          <p:cNvSpPr>
            <a:spLocks noGrp="1"/>
          </p:cNvSpPr>
          <p:nvPr>
            <p:ph idx="1"/>
          </p:nvPr>
        </p:nvSpPr>
        <p:spPr/>
        <p:txBody>
          <a:bodyPr/>
          <a:lstStyle/>
          <a:p>
            <a:r>
              <a:rPr lang="en-US" dirty="0"/>
              <a:t>Teaching is assisting the learner to modify his behavior through training or experience </a:t>
            </a:r>
          </a:p>
          <a:p>
            <a:r>
              <a:rPr lang="en-US" b="1" dirty="0"/>
              <a:t>Purpose of teaching: help learner to </a:t>
            </a:r>
          </a:p>
          <a:p>
            <a:pPr marL="514350" indent="-514350">
              <a:buFont typeface="+mj-lt"/>
              <a:buAutoNum type="alphaLcParenR"/>
            </a:pPr>
            <a:r>
              <a:rPr lang="en-US" dirty="0"/>
              <a:t>Acquire, retain and utilize the knowledge </a:t>
            </a:r>
          </a:p>
          <a:p>
            <a:pPr marL="514350" indent="-514350">
              <a:buFont typeface="+mj-lt"/>
              <a:buAutoNum type="alphaLcParenR"/>
            </a:pPr>
            <a:r>
              <a:rPr lang="en-US" dirty="0"/>
              <a:t>Acquire skills </a:t>
            </a:r>
          </a:p>
          <a:p>
            <a:pPr marL="514350" indent="-514350">
              <a:buFont typeface="+mj-lt"/>
              <a:buAutoNum type="alphaLcParenR"/>
            </a:pPr>
            <a:r>
              <a:rPr lang="en-US" dirty="0"/>
              <a:t>Establish habits and develop attitudes </a:t>
            </a:r>
          </a:p>
          <a:p>
            <a:pPr marL="514350" indent="-514350">
              <a:buFont typeface="+mj-lt"/>
              <a:buAutoNum type="alphaLcParenR"/>
            </a:pPr>
            <a:r>
              <a:rPr lang="en-US" dirty="0"/>
              <a:t>Understand, analyze, synthesize and evaluate the knowledge </a:t>
            </a:r>
          </a:p>
          <a:p>
            <a:pPr marL="0" indent="0">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b="1" dirty="0">
                <a:latin typeface="Arial Narrow" panose="020B0606020202030204" pitchFamily="34" charset="0"/>
              </a:rPr>
              <a:t>CHARACTERISTICS OF A GOOD TEACHER </a:t>
            </a:r>
          </a:p>
        </p:txBody>
      </p:sp>
      <p:sp>
        <p:nvSpPr>
          <p:cNvPr id="1048692" name="Content Placeholder 2"/>
          <p:cNvSpPr>
            <a:spLocks noGrp="1"/>
          </p:cNvSpPr>
          <p:nvPr>
            <p:ph idx="1"/>
          </p:nvPr>
        </p:nvSpPr>
        <p:spPr/>
        <p:txBody>
          <a:bodyPr/>
          <a:lstStyle/>
          <a:p>
            <a:pPr marL="514350" indent="-514350">
              <a:buFont typeface="+mj-lt"/>
              <a:buAutoNum type="arabicPeriod"/>
            </a:pPr>
            <a:r>
              <a:rPr lang="en-US" dirty="0"/>
              <a:t>Warmth </a:t>
            </a:r>
          </a:p>
          <a:p>
            <a:pPr marL="514350" indent="-514350">
              <a:buFont typeface="+mj-lt"/>
              <a:buAutoNum type="arabicPeriod"/>
            </a:pPr>
            <a:r>
              <a:rPr lang="en-US" dirty="0"/>
              <a:t>Cognitive organization</a:t>
            </a:r>
          </a:p>
          <a:p>
            <a:pPr marL="514350" indent="-514350">
              <a:buFont typeface="+mj-lt"/>
              <a:buAutoNum type="arabicPeriod"/>
            </a:pPr>
            <a:r>
              <a:rPr lang="en-US" dirty="0"/>
              <a:t>Orderliness </a:t>
            </a:r>
          </a:p>
          <a:p>
            <a:pPr marL="514350" indent="-514350">
              <a:buFont typeface="+mj-lt"/>
              <a:buAutoNum type="arabicPeriod"/>
            </a:pPr>
            <a:r>
              <a:rPr lang="en-US" dirty="0"/>
              <a:t>Indirectness </a:t>
            </a:r>
          </a:p>
          <a:p>
            <a:pPr marL="514350" indent="-514350">
              <a:buFont typeface="+mj-lt"/>
              <a:buAutoNum type="arabicPeriod"/>
            </a:pPr>
            <a:r>
              <a:rPr lang="en-US" dirty="0"/>
              <a:t>Ability to solve instructional problems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endParaRPr lang="en-US"/>
          </a:p>
        </p:txBody>
      </p:sp>
      <p:sp>
        <p:nvSpPr>
          <p:cNvPr id="1048694" name="Content Placeholder 2"/>
          <p:cNvSpPr>
            <a:spLocks noGrp="1"/>
          </p:cNvSpPr>
          <p:nvPr>
            <p:ph idx="1"/>
          </p:nvPr>
        </p:nvSpPr>
        <p:spPr/>
        <p:txBody>
          <a:bodyPr/>
          <a:lstStyle/>
          <a:p>
            <a:r>
              <a:rPr lang="en-US" b="1" dirty="0"/>
              <a:t>Warmth&gt; </a:t>
            </a:r>
            <a:r>
              <a:rPr lang="en-US" dirty="0"/>
              <a:t> emotional support, praise and encourage the learner </a:t>
            </a:r>
          </a:p>
          <a:p>
            <a:endParaRPr lang="en-US" dirty="0"/>
          </a:p>
          <a:p>
            <a:r>
              <a:rPr lang="en-US" b="1" dirty="0"/>
              <a:t>Cognitive organization&gt; </a:t>
            </a:r>
            <a:r>
              <a:rPr lang="en-US" dirty="0"/>
              <a:t>aims learner to acquire understanding/ meaning not memorize .</a:t>
            </a:r>
          </a:p>
          <a:p>
            <a:r>
              <a:rPr lang="en-US" dirty="0"/>
              <a:t>presents ideas in a logical sequential manner </a:t>
            </a:r>
          </a:p>
          <a:p>
            <a:r>
              <a:rPr lang="en-US" dirty="0"/>
              <a:t>Assesses learners capability  to learn, factors in slow learners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endParaRPr lang="en-US" dirty="0"/>
          </a:p>
        </p:txBody>
      </p:sp>
      <p:sp>
        <p:nvSpPr>
          <p:cNvPr id="1048696" name="Content Placeholder 2"/>
          <p:cNvSpPr>
            <a:spLocks noGrp="1"/>
          </p:cNvSpPr>
          <p:nvPr>
            <p:ph idx="1"/>
          </p:nvPr>
        </p:nvSpPr>
        <p:spPr/>
        <p:txBody>
          <a:bodyPr/>
          <a:lstStyle/>
          <a:p>
            <a:r>
              <a:rPr lang="en-US" b="1" dirty="0"/>
              <a:t>Orderliness&gt; </a:t>
            </a:r>
            <a:r>
              <a:rPr lang="en-US" dirty="0"/>
              <a:t>should be systematic and methodical</a:t>
            </a:r>
          </a:p>
          <a:p>
            <a:r>
              <a:rPr lang="en-US" b="1" dirty="0"/>
              <a:t>Indirectness&gt; </a:t>
            </a:r>
            <a:r>
              <a:rPr lang="en-US" dirty="0"/>
              <a:t>learning are indirectly involved through active participation. Self discovery is key in the learning process </a:t>
            </a:r>
          </a:p>
          <a:p>
            <a:r>
              <a:rPr lang="en-US" b="1" dirty="0"/>
              <a:t>Ability to solve instructional problems&gt; </a:t>
            </a:r>
          </a:p>
          <a:p>
            <a:r>
              <a:rPr lang="en-US" dirty="0"/>
              <a:t>The ability to provide solutions to problems encountered in the teaching/learning situation </a:t>
            </a:r>
          </a:p>
          <a:p>
            <a:r>
              <a:rPr lang="en-US" dirty="0"/>
              <a:t>Includes technical problems </a:t>
            </a:r>
            <a:r>
              <a:rPr lang="en-US" dirty="0" err="1"/>
              <a:t>eg</a:t>
            </a:r>
            <a:r>
              <a:rPr lang="en-US" dirty="0"/>
              <a:t> poor performance, managerial problems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b="1" dirty="0">
                <a:latin typeface="Arial Black" panose="020B0A04020102020204" pitchFamily="34" charset="0"/>
              </a:rPr>
              <a:t>General principles of teaching </a:t>
            </a:r>
          </a:p>
        </p:txBody>
      </p:sp>
      <p:sp>
        <p:nvSpPr>
          <p:cNvPr id="1048698" name="Content Placeholder 2"/>
          <p:cNvSpPr>
            <a:spLocks noGrp="1"/>
          </p:cNvSpPr>
          <p:nvPr>
            <p:ph idx="1"/>
          </p:nvPr>
        </p:nvSpPr>
        <p:spPr/>
        <p:txBody>
          <a:bodyPr/>
          <a:lstStyle/>
          <a:p>
            <a:r>
              <a:rPr lang="en-US" dirty="0"/>
              <a:t>The teacher helps students learn through: </a:t>
            </a:r>
          </a:p>
          <a:p>
            <a:pPr>
              <a:buFont typeface="Wingdings" panose="05000000000000000000" pitchFamily="2" charset="2"/>
              <a:buChar char="q"/>
            </a:pPr>
            <a:r>
              <a:rPr lang="en-US" b="1" dirty="0"/>
              <a:t>Active learning</a:t>
            </a:r>
            <a:r>
              <a:rPr lang="en-US" dirty="0"/>
              <a:t>: involve them and give feedback </a:t>
            </a:r>
          </a:p>
          <a:p>
            <a:pPr>
              <a:buFont typeface="Wingdings" panose="05000000000000000000" pitchFamily="2" charset="2"/>
              <a:buChar char="q"/>
            </a:pPr>
            <a:r>
              <a:rPr lang="en-US" b="1" dirty="0"/>
              <a:t>Clarity:</a:t>
            </a:r>
            <a:r>
              <a:rPr lang="en-US" dirty="0"/>
              <a:t> your teaching should be clear, speak loudly, write neatly and use visual aids </a:t>
            </a:r>
          </a:p>
          <a:p>
            <a:pPr>
              <a:buFont typeface="Wingdings" panose="05000000000000000000" pitchFamily="2" charset="2"/>
              <a:buChar char="q"/>
            </a:pPr>
            <a:r>
              <a:rPr lang="en-US" b="1" dirty="0"/>
              <a:t>Ensure mastery: </a:t>
            </a:r>
            <a:r>
              <a:rPr lang="en-US" dirty="0"/>
              <a:t>check that all students know and can do it </a:t>
            </a:r>
          </a:p>
          <a:p>
            <a:pPr>
              <a:buFont typeface="Wingdings" panose="05000000000000000000" pitchFamily="2" charset="2"/>
              <a:buChar char="q"/>
            </a:pPr>
            <a:r>
              <a:rPr lang="en-US" b="1" dirty="0"/>
              <a:t>Individualize:</a:t>
            </a:r>
            <a:r>
              <a:rPr lang="en-US" dirty="0"/>
              <a:t> allow for individual differences and abilities, vary your teaching methods </a:t>
            </a:r>
          </a:p>
          <a:p>
            <a:pPr>
              <a:buFont typeface="Wingdings" panose="05000000000000000000" pitchFamily="2" charset="2"/>
              <a:buChar char="q"/>
            </a:pPr>
            <a:r>
              <a:rPr lang="en-US" b="1" dirty="0"/>
              <a:t>Motivation:</a:t>
            </a:r>
            <a:r>
              <a:rPr lang="en-US" dirty="0"/>
              <a:t> make teaching interesting, relevant and rewarding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dirty="0">
                <a:latin typeface="Arial Black" panose="020B0A04020102020204" pitchFamily="34" charset="0"/>
              </a:rPr>
              <a:t>Active learning </a:t>
            </a:r>
          </a:p>
        </p:txBody>
      </p:sp>
      <p:sp>
        <p:nvSpPr>
          <p:cNvPr id="1048700" name="Content Placeholder 2"/>
          <p:cNvSpPr>
            <a:spLocks noGrp="1"/>
          </p:cNvSpPr>
          <p:nvPr>
            <p:ph idx="1"/>
          </p:nvPr>
        </p:nvSpPr>
        <p:spPr/>
        <p:txBody>
          <a:bodyPr/>
          <a:lstStyle/>
          <a:p>
            <a:r>
              <a:rPr lang="en-US" dirty="0"/>
              <a:t>You can do this in many ways </a:t>
            </a:r>
          </a:p>
          <a:p>
            <a:r>
              <a:rPr lang="en-US" dirty="0"/>
              <a:t>Give students activities to perform </a:t>
            </a:r>
          </a:p>
          <a:p>
            <a:r>
              <a:rPr lang="en-US" dirty="0"/>
              <a:t>Ask questions </a:t>
            </a:r>
          </a:p>
          <a:p>
            <a:r>
              <a:rPr lang="en-US" dirty="0"/>
              <a:t>Set problems or projects </a:t>
            </a:r>
          </a:p>
          <a:p>
            <a:r>
              <a:rPr lang="en-US" dirty="0"/>
              <a:t>Give feedback or tell them how they could have done better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b="1" dirty="0">
                <a:latin typeface="Arial Black" panose="020B0A04020102020204" pitchFamily="34" charset="0"/>
              </a:rPr>
              <a:t>The tasks of a teacher </a:t>
            </a:r>
          </a:p>
        </p:txBody>
      </p:sp>
      <p:sp>
        <p:nvSpPr>
          <p:cNvPr id="1048702" name="Content Placeholder 2"/>
          <p:cNvSpPr>
            <a:spLocks noGrp="1"/>
          </p:cNvSpPr>
          <p:nvPr>
            <p:ph idx="1"/>
          </p:nvPr>
        </p:nvSpPr>
        <p:spPr/>
        <p:txBody>
          <a:bodyPr/>
          <a:lstStyle/>
          <a:p>
            <a:r>
              <a:rPr lang="en-US" dirty="0"/>
              <a:t>6, which include:</a:t>
            </a:r>
          </a:p>
          <a:p>
            <a:pPr marL="514350" indent="-514350">
              <a:buFont typeface="+mj-lt"/>
              <a:buAutoNum type="arabicPeriod"/>
            </a:pPr>
            <a:r>
              <a:rPr lang="en-US" dirty="0"/>
              <a:t>Planning </a:t>
            </a:r>
          </a:p>
          <a:p>
            <a:pPr marL="514350" indent="-514350">
              <a:buFont typeface="+mj-lt"/>
              <a:buAutoNum type="arabicPeriod"/>
            </a:pPr>
            <a:r>
              <a:rPr lang="en-US" dirty="0"/>
              <a:t>Communication</a:t>
            </a:r>
          </a:p>
          <a:p>
            <a:pPr marL="514350" indent="-514350">
              <a:buFont typeface="+mj-lt"/>
              <a:buAutoNum type="arabicPeriod"/>
            </a:pPr>
            <a:r>
              <a:rPr lang="en-US" dirty="0"/>
              <a:t>Providing resources </a:t>
            </a:r>
          </a:p>
          <a:p>
            <a:pPr marL="514350" indent="-514350">
              <a:buFont typeface="+mj-lt"/>
              <a:buAutoNum type="arabicPeriod"/>
            </a:pPr>
            <a:r>
              <a:rPr lang="en-US" dirty="0"/>
              <a:t>Counselling </a:t>
            </a:r>
          </a:p>
          <a:p>
            <a:pPr marL="514350" indent="-514350">
              <a:buFont typeface="+mj-lt"/>
              <a:buAutoNum type="arabicPeriod"/>
            </a:pPr>
            <a:r>
              <a:rPr lang="en-US" dirty="0"/>
              <a:t>Assessment </a:t>
            </a:r>
          </a:p>
          <a:p>
            <a:pPr marL="514350" indent="-514350">
              <a:buFont typeface="+mj-lt"/>
              <a:buAutoNum type="arabicPeriod"/>
            </a:pPr>
            <a:r>
              <a:rPr lang="en-US" dirty="0"/>
              <a:t>Continuing self education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b="1" dirty="0"/>
              <a:t>1. PLANNING</a:t>
            </a:r>
          </a:p>
        </p:txBody>
      </p:sp>
      <p:sp>
        <p:nvSpPr>
          <p:cNvPr id="1048704" name="Content Placeholder 2"/>
          <p:cNvSpPr>
            <a:spLocks noGrp="1"/>
          </p:cNvSpPr>
          <p:nvPr>
            <p:ph idx="1"/>
          </p:nvPr>
        </p:nvSpPr>
        <p:spPr/>
        <p:txBody>
          <a:bodyPr/>
          <a:lstStyle/>
          <a:p>
            <a:r>
              <a:rPr lang="en-US" dirty="0"/>
              <a:t>Decide what the students should learn, </a:t>
            </a:r>
            <a:r>
              <a:rPr lang="en-US" dirty="0" err="1"/>
              <a:t>eg</a:t>
            </a:r>
            <a:r>
              <a:rPr lang="en-US" dirty="0"/>
              <a:t> by preparing learning objectives  </a:t>
            </a:r>
          </a:p>
          <a:p>
            <a:r>
              <a:rPr lang="en-US" dirty="0"/>
              <a:t>Put content in a suitable sequence </a:t>
            </a:r>
          </a:p>
          <a:p>
            <a:r>
              <a:rPr lang="en-US" dirty="0"/>
              <a:t>Allocate amounts of time to different learning activities </a:t>
            </a:r>
          </a:p>
          <a:p>
            <a:r>
              <a:rPr lang="en-US" dirty="0"/>
              <a:t>Select appropriate learning activities and teaching method </a:t>
            </a:r>
          </a:p>
          <a:p>
            <a:r>
              <a:rPr lang="en-US" dirty="0"/>
              <a:t>Choose assessment procedures: evaluation methods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lang="en-US" b="1" dirty="0"/>
              <a:t>2.COMMUNICATION</a:t>
            </a:r>
          </a:p>
        </p:txBody>
      </p:sp>
      <p:sp>
        <p:nvSpPr>
          <p:cNvPr id="1048706" name="Content Placeholder 2"/>
          <p:cNvSpPr>
            <a:spLocks noGrp="1"/>
          </p:cNvSpPr>
          <p:nvPr>
            <p:ph idx="1"/>
          </p:nvPr>
        </p:nvSpPr>
        <p:spPr/>
        <p:txBody>
          <a:bodyPr/>
          <a:lstStyle/>
          <a:p>
            <a:r>
              <a:rPr lang="en-US" dirty="0"/>
              <a:t>Ineffective teachers communication leads to ineffective learning </a:t>
            </a:r>
          </a:p>
          <a:p>
            <a:r>
              <a:rPr lang="en-US" b="1" dirty="0"/>
              <a:t>Ways to promote effective communication </a:t>
            </a:r>
          </a:p>
          <a:p>
            <a:r>
              <a:rPr lang="en-US" dirty="0"/>
              <a:t>Explaining to and advising the learner </a:t>
            </a:r>
          </a:p>
          <a:p>
            <a:r>
              <a:rPr lang="en-US" dirty="0"/>
              <a:t>Helping the learner to exchange ideas </a:t>
            </a:r>
          </a:p>
          <a:p>
            <a:r>
              <a:rPr lang="en-US" dirty="0"/>
              <a:t>Provoking the learners to think</a:t>
            </a:r>
          </a:p>
          <a:p>
            <a:r>
              <a:rPr lang="en-US" dirty="0"/>
              <a:t>Using varied teaching methods </a:t>
            </a:r>
          </a:p>
          <a:p>
            <a:r>
              <a:rPr lang="en-US" dirty="0"/>
              <a:t>Evaluating whether the learners understand or not and taking necessary measures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itle 1"/>
          <p:cNvSpPr>
            <a:spLocks noGrp="1"/>
          </p:cNvSpPr>
          <p:nvPr>
            <p:ph type="title"/>
          </p:nvPr>
        </p:nvSpPr>
        <p:spPr/>
        <p:txBody>
          <a:bodyPr/>
          <a:lstStyle/>
          <a:p>
            <a:r>
              <a:rPr lang="en-US" b="1" dirty="0"/>
              <a:t>3. PROVIDING RESOURCES </a:t>
            </a:r>
          </a:p>
        </p:txBody>
      </p:sp>
      <p:sp>
        <p:nvSpPr>
          <p:cNvPr id="1048708" name="Content Placeholder 2"/>
          <p:cNvSpPr>
            <a:spLocks noGrp="1"/>
          </p:cNvSpPr>
          <p:nvPr>
            <p:ph idx="1"/>
          </p:nvPr>
        </p:nvSpPr>
        <p:spPr/>
        <p:txBody>
          <a:bodyPr/>
          <a:lstStyle/>
          <a:p>
            <a:r>
              <a:rPr lang="en-US" dirty="0"/>
              <a:t>Adequate resources must be provided to ensure effective teaching/learning . These should be obtained prior to teaching </a:t>
            </a:r>
          </a:p>
          <a:p>
            <a:r>
              <a:rPr lang="en-US" dirty="0"/>
              <a:t>A teacher ensures availability of resources by:</a:t>
            </a:r>
          </a:p>
          <a:p>
            <a:r>
              <a:rPr lang="en-US" dirty="0"/>
              <a:t>Requesting all required resources in advance </a:t>
            </a:r>
          </a:p>
          <a:p>
            <a:r>
              <a:rPr lang="en-US" dirty="0"/>
              <a:t>Preparing, selecting or adapting educational materials for the session </a:t>
            </a:r>
          </a:p>
          <a:p>
            <a:r>
              <a:rPr lang="en-US" dirty="0"/>
              <a:t>Arranging learning experiences especially those that provide opportunities to practice skills </a:t>
            </a:r>
            <a:r>
              <a:rPr lang="en-US" dirty="0" err="1"/>
              <a:t>eg</a:t>
            </a:r>
            <a:r>
              <a:rPr lang="en-US" dirty="0"/>
              <a:t> field visits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endParaRPr lang="en-US"/>
          </a:p>
        </p:txBody>
      </p:sp>
      <p:sp>
        <p:nvSpPr>
          <p:cNvPr id="1048616" name="Content Placeholder 2"/>
          <p:cNvSpPr>
            <a:spLocks noGrp="1"/>
          </p:cNvSpPr>
          <p:nvPr>
            <p:ph idx="1"/>
          </p:nvPr>
        </p:nvSpPr>
        <p:spPr/>
        <p:txBody>
          <a:bodyPr/>
          <a:lstStyle/>
          <a:p>
            <a:r>
              <a:rPr lang="en-US" b="1" dirty="0"/>
              <a:t>Teacher </a:t>
            </a:r>
          </a:p>
          <a:p>
            <a:r>
              <a:rPr lang="en-US" dirty="0"/>
              <a:t>The person who transmits knowledge through personal contact</a:t>
            </a:r>
          </a:p>
          <a:p>
            <a:r>
              <a:rPr lang="en-US" b="1" dirty="0"/>
              <a:t>Teaching methodology</a:t>
            </a:r>
          </a:p>
          <a:p>
            <a:r>
              <a:rPr lang="en-US" dirty="0"/>
              <a:t>Technique used by the teacher to promote learning</a:t>
            </a:r>
          </a:p>
          <a:p>
            <a:r>
              <a:rPr lang="en-US" b="1" dirty="0"/>
              <a:t>Climate setting </a:t>
            </a:r>
          </a:p>
          <a:p>
            <a:r>
              <a:rPr lang="en-US" dirty="0"/>
              <a:t>The process of creating an atmosphere of free interaction between the participants themselves and their facilitators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b="1" dirty="0"/>
              <a:t>Resources </a:t>
            </a:r>
          </a:p>
        </p:txBody>
      </p:sp>
      <p:sp>
        <p:nvSpPr>
          <p:cNvPr id="1048710" name="Content Placeholder 2"/>
          <p:cNvSpPr>
            <a:spLocks noGrp="1"/>
          </p:cNvSpPr>
          <p:nvPr>
            <p:ph idx="1"/>
          </p:nvPr>
        </p:nvSpPr>
        <p:spPr/>
        <p:txBody>
          <a:bodyPr/>
          <a:lstStyle/>
          <a:p>
            <a:r>
              <a:rPr lang="en-US" dirty="0"/>
              <a:t>Arranging for learners attachments and projects </a:t>
            </a:r>
          </a:p>
          <a:p>
            <a:r>
              <a:rPr lang="en-US" dirty="0"/>
              <a:t>Involving other health service personnel in teaching the learner </a:t>
            </a:r>
          </a:p>
          <a:p>
            <a:r>
              <a:rPr lang="en-US" dirty="0"/>
              <a:t>Arranging access to materials </a:t>
            </a:r>
            <a:r>
              <a:rPr lang="en-US" dirty="0" err="1"/>
              <a:t>eg</a:t>
            </a:r>
            <a:r>
              <a:rPr lang="en-US" dirty="0"/>
              <a:t> libraries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b="1" dirty="0"/>
              <a:t>4. COUNSELING </a:t>
            </a:r>
          </a:p>
        </p:txBody>
      </p:sp>
      <p:sp>
        <p:nvSpPr>
          <p:cNvPr id="1048712" name="Content Placeholder 2"/>
          <p:cNvSpPr>
            <a:spLocks noGrp="1"/>
          </p:cNvSpPr>
          <p:nvPr>
            <p:ph idx="1"/>
          </p:nvPr>
        </p:nvSpPr>
        <p:spPr/>
        <p:txBody>
          <a:bodyPr/>
          <a:lstStyle/>
          <a:p>
            <a:r>
              <a:rPr lang="en-US" dirty="0"/>
              <a:t>Teaching and learning can be difficult for both teacher and learner thus, the teacher ought to be supportive to the learner </a:t>
            </a:r>
          </a:p>
          <a:p>
            <a:r>
              <a:rPr lang="en-US" dirty="0"/>
              <a:t>This can be achieved by:</a:t>
            </a:r>
          </a:p>
          <a:p>
            <a:r>
              <a:rPr lang="en-US" dirty="0"/>
              <a:t>Showing the learners that you care </a:t>
            </a:r>
          </a:p>
          <a:p>
            <a:r>
              <a:rPr lang="en-US" dirty="0"/>
              <a:t>Listening and attempting to understand the learner </a:t>
            </a:r>
          </a:p>
          <a:p>
            <a:r>
              <a:rPr lang="en-US" dirty="0"/>
              <a:t>Helping the learner to identify his/her options so as to make decisions </a:t>
            </a:r>
          </a:p>
          <a:p>
            <a:r>
              <a:rPr lang="en-US" dirty="0"/>
              <a:t>Providing advice and information that is useful to learners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b="1" dirty="0"/>
              <a:t>5. ASSESSMENT</a:t>
            </a:r>
          </a:p>
        </p:txBody>
      </p:sp>
      <p:sp>
        <p:nvSpPr>
          <p:cNvPr id="1048714" name="Content Placeholder 2"/>
          <p:cNvSpPr>
            <a:spLocks noGrp="1"/>
          </p:cNvSpPr>
          <p:nvPr>
            <p:ph idx="1"/>
          </p:nvPr>
        </p:nvSpPr>
        <p:spPr/>
        <p:txBody>
          <a:bodyPr/>
          <a:lstStyle/>
          <a:p>
            <a:r>
              <a:rPr lang="en-US" dirty="0"/>
              <a:t>Design an assessment that measures how much students have learnt </a:t>
            </a:r>
          </a:p>
          <a:p>
            <a:r>
              <a:rPr lang="en-US" dirty="0"/>
              <a:t>Use the assessment to guide students learning </a:t>
            </a:r>
          </a:p>
          <a:p>
            <a:r>
              <a:rPr lang="en-US" dirty="0"/>
              <a:t>Use the assessment to give feedback that modifies teaching </a:t>
            </a:r>
          </a:p>
          <a:p>
            <a:r>
              <a:rPr lang="en-US" dirty="0"/>
              <a:t>Use the assessment to decide whether your learner is competent to provide healthcare </a:t>
            </a:r>
          </a:p>
          <a:p>
            <a:r>
              <a:rPr lang="en-US" dirty="0"/>
              <a:t>Encourage the learner to do self evaluation and assess others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b="1" dirty="0"/>
              <a:t>6. CONTINUING SELF EDUCATION </a:t>
            </a:r>
          </a:p>
        </p:txBody>
      </p:sp>
      <p:sp>
        <p:nvSpPr>
          <p:cNvPr id="1048716" name="Content Placeholder 2"/>
          <p:cNvSpPr>
            <a:spLocks noGrp="1"/>
          </p:cNvSpPr>
          <p:nvPr>
            <p:ph idx="1"/>
          </p:nvPr>
        </p:nvSpPr>
        <p:spPr/>
        <p:txBody>
          <a:bodyPr/>
          <a:lstStyle/>
          <a:p>
            <a:r>
              <a:rPr lang="en-US" dirty="0"/>
              <a:t>Continuing education is vital for all health professionals because of rapid increase in knowledge and technological changes is todays world </a:t>
            </a:r>
          </a:p>
          <a:p>
            <a:r>
              <a:rPr lang="en-US" dirty="0"/>
              <a:t>The learner perceives the teacher as a resource for information, skills and advice </a:t>
            </a:r>
          </a:p>
          <a:p>
            <a:r>
              <a:rPr lang="en-US" dirty="0"/>
              <a:t>Thus the teacher should stay informed through self education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1"/>
          <p:cNvSpPr>
            <a:spLocks noGrp="1"/>
          </p:cNvSpPr>
          <p:nvPr>
            <p:ph type="title"/>
          </p:nvPr>
        </p:nvSpPr>
        <p:spPr/>
        <p:txBody>
          <a:bodyPr/>
          <a:lstStyle/>
          <a:p>
            <a:r>
              <a:rPr lang="en-US" dirty="0"/>
              <a:t>Ct…..</a:t>
            </a:r>
          </a:p>
        </p:txBody>
      </p:sp>
      <p:sp>
        <p:nvSpPr>
          <p:cNvPr id="1048718" name="Content Placeholder 2"/>
          <p:cNvSpPr>
            <a:spLocks noGrp="1"/>
          </p:cNvSpPr>
          <p:nvPr>
            <p:ph idx="1"/>
          </p:nvPr>
        </p:nvSpPr>
        <p:spPr/>
        <p:txBody>
          <a:bodyPr/>
          <a:lstStyle/>
          <a:p>
            <a:r>
              <a:rPr lang="en-US" dirty="0"/>
              <a:t>Therefore the teacher should:</a:t>
            </a:r>
          </a:p>
          <a:p>
            <a:r>
              <a:rPr lang="en-US" dirty="0"/>
              <a:t>Know the subject matter that should be taught &amp; where to find relevant information </a:t>
            </a:r>
          </a:p>
          <a:p>
            <a:r>
              <a:rPr lang="en-US" dirty="0"/>
              <a:t>Know healthcare delivery systems &amp; any other relevant resources that are available locally</a:t>
            </a:r>
          </a:p>
          <a:p>
            <a:r>
              <a:rPr lang="en-US" dirty="0"/>
              <a:t>Learners should view the teacher as a model for continuing learning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b="1" dirty="0"/>
              <a:t>Skills used in teaching </a:t>
            </a:r>
          </a:p>
        </p:txBody>
      </p:sp>
      <p:sp>
        <p:nvSpPr>
          <p:cNvPr id="1048720" name="Content Placeholder 2"/>
          <p:cNvSpPr>
            <a:spLocks noGrp="1"/>
          </p:cNvSpPr>
          <p:nvPr>
            <p:ph idx="1"/>
          </p:nvPr>
        </p:nvSpPr>
        <p:spPr/>
        <p:txBody>
          <a:bodyPr/>
          <a:lstStyle/>
          <a:p>
            <a:pPr marL="514350" indent="-514350">
              <a:buFont typeface="+mj-lt"/>
              <a:buAutoNum type="arabicPeriod"/>
            </a:pPr>
            <a:r>
              <a:rPr lang="en-US" b="1" dirty="0"/>
              <a:t>Setting the audience&gt; </a:t>
            </a:r>
            <a:r>
              <a:rPr lang="en-US" dirty="0"/>
              <a:t>introduce the topic, state the objectives to be covered  </a:t>
            </a:r>
          </a:p>
          <a:p>
            <a:pPr marL="514350" indent="-514350">
              <a:buFont typeface="+mj-lt"/>
              <a:buAutoNum type="arabicPeriod"/>
            </a:pPr>
            <a:r>
              <a:rPr lang="en-US" b="1" dirty="0"/>
              <a:t>Stimulus variation&gt;</a:t>
            </a:r>
            <a:r>
              <a:rPr lang="en-US" dirty="0"/>
              <a:t> movement, gestures, focus on the important points, tonal variation</a:t>
            </a:r>
          </a:p>
          <a:p>
            <a:pPr marL="514350" indent="-514350">
              <a:buFont typeface="+mj-lt"/>
              <a:buAutoNum type="arabicPeriod"/>
            </a:pPr>
            <a:r>
              <a:rPr lang="en-US" b="1" dirty="0"/>
              <a:t>Re enforcement&gt; </a:t>
            </a:r>
            <a:r>
              <a:rPr lang="en-US" dirty="0"/>
              <a:t>verbal or non verbal reinforcement  </a:t>
            </a:r>
          </a:p>
          <a:p>
            <a:pPr marL="514350" indent="-514350">
              <a:buFont typeface="+mj-lt"/>
              <a:buAutoNum type="arabicPeriod"/>
            </a:pPr>
            <a:r>
              <a:rPr lang="en-US" b="1" dirty="0"/>
              <a:t>Basic questioning&gt; </a:t>
            </a:r>
            <a:r>
              <a:rPr lang="en-US" dirty="0"/>
              <a:t>distribute questions </a:t>
            </a:r>
          </a:p>
          <a:p>
            <a:pPr marL="514350" indent="-514350">
              <a:buFont typeface="+mj-lt"/>
              <a:buAutoNum type="arabicPeriod"/>
            </a:pPr>
            <a:r>
              <a:rPr lang="en-US" b="1" dirty="0"/>
              <a:t>Appropriateness&gt; </a:t>
            </a:r>
            <a:r>
              <a:rPr lang="en-US" dirty="0"/>
              <a:t>based on objective and level of learners </a:t>
            </a:r>
          </a:p>
          <a:p>
            <a:pPr marL="514350" indent="-514350">
              <a:buFont typeface="+mj-lt"/>
              <a:buAutoNum type="arabicPeriod"/>
            </a:pPr>
            <a:r>
              <a:rPr lang="en-US" b="1" dirty="0"/>
              <a:t>Explanations&gt;</a:t>
            </a:r>
            <a:r>
              <a:rPr lang="en-US" dirty="0"/>
              <a:t> clarity and fluency of language, key points noted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endParaRPr lang="en-US" dirty="0"/>
          </a:p>
        </p:txBody>
      </p:sp>
      <p:sp>
        <p:nvSpPr>
          <p:cNvPr id="1048722" name="Content Placeholder 2"/>
          <p:cNvSpPr>
            <a:spLocks noGrp="1"/>
          </p:cNvSpPr>
          <p:nvPr>
            <p:ph idx="1"/>
          </p:nvPr>
        </p:nvSpPr>
        <p:spPr/>
        <p:txBody>
          <a:bodyPr/>
          <a:lstStyle/>
          <a:p>
            <a:pPr marL="0" indent="0">
              <a:buNone/>
            </a:pPr>
            <a:endParaRPr lang="en-US" b="1" dirty="0"/>
          </a:p>
          <a:p>
            <a:pPr marL="0" indent="0">
              <a:buNone/>
            </a:pPr>
            <a:r>
              <a:rPr lang="en-US" b="1" dirty="0"/>
              <a:t>7. Paraphrasing on the main points&gt; </a:t>
            </a:r>
            <a:r>
              <a:rPr lang="en-US" dirty="0"/>
              <a:t>put points in different ways while maintaining same meaning </a:t>
            </a:r>
            <a:endParaRPr lang="en-US" b="1" dirty="0"/>
          </a:p>
          <a:p>
            <a:pPr marL="0" indent="0">
              <a:buNone/>
            </a:pPr>
            <a:r>
              <a:rPr lang="en-US" b="1" dirty="0"/>
              <a:t>8. Giving examples&gt;</a:t>
            </a:r>
            <a:r>
              <a:rPr lang="en-US" dirty="0"/>
              <a:t>give examples within the range of learners knowledge and experience </a:t>
            </a:r>
            <a:endParaRPr lang="en-US" b="1" dirty="0"/>
          </a:p>
          <a:p>
            <a:pPr marL="0" indent="0">
              <a:buNone/>
            </a:pPr>
            <a:endParaRPr lang="en-US" b="1" dirty="0"/>
          </a:p>
          <a:p>
            <a:pPr marL="0" indent="0">
              <a:buNone/>
            </a:pPr>
            <a:r>
              <a:rPr lang="en-US" b="1" dirty="0"/>
              <a:t>9. Emphasis&gt; </a:t>
            </a:r>
            <a:r>
              <a:rPr lang="en-US" dirty="0"/>
              <a:t>use of voice, vary pitch, volume, repeat main points </a:t>
            </a:r>
            <a:endParaRPr lang="en-US" b="1" dirty="0"/>
          </a:p>
          <a:p>
            <a:pPr marL="0" indent="0">
              <a:buNone/>
            </a:pPr>
            <a:r>
              <a:rPr lang="en-US" b="1" dirty="0"/>
              <a:t>10. Closure of the topic&gt; </a:t>
            </a:r>
            <a:r>
              <a:rPr lang="en-US" dirty="0"/>
              <a:t>summarize major points, state relevance and usefulness to the learner</a:t>
            </a:r>
            <a:endParaRPr lang="en-US" b="1" dirty="0"/>
          </a:p>
          <a:p>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
          <p:cNvSpPr>
            <a:spLocks noGrp="1"/>
          </p:cNvSpPr>
          <p:nvPr>
            <p:ph type="title"/>
          </p:nvPr>
        </p:nvSpPr>
        <p:spPr/>
        <p:txBody>
          <a:bodyPr/>
          <a:lstStyle/>
          <a:p>
            <a:r>
              <a:rPr lang="en-US" b="1" dirty="0"/>
              <a:t>BALANCE BETWEEN THEORY AND PRACTICE </a:t>
            </a:r>
          </a:p>
        </p:txBody>
      </p:sp>
      <p:sp>
        <p:nvSpPr>
          <p:cNvPr id="1048724" name="Content Placeholder 2"/>
          <p:cNvSpPr>
            <a:spLocks noGrp="1"/>
          </p:cNvSpPr>
          <p:nvPr>
            <p:ph idx="1"/>
          </p:nvPr>
        </p:nvSpPr>
        <p:spPr/>
        <p:txBody>
          <a:bodyPr/>
          <a:lstStyle/>
          <a:p>
            <a:r>
              <a:rPr lang="en-US" dirty="0"/>
              <a:t>The teacher should strive to maintain a balance between theory and practice </a:t>
            </a:r>
          </a:p>
          <a:p>
            <a:r>
              <a:rPr lang="en-US" dirty="0"/>
              <a:t>Give more time to teaching rather than learning </a:t>
            </a:r>
          </a:p>
          <a:p>
            <a:r>
              <a:rPr lang="en-US" dirty="0"/>
              <a:t>Skills are best learnt through practice </a:t>
            </a:r>
          </a:p>
          <a:p>
            <a:r>
              <a:rPr lang="en-US" dirty="0"/>
              <a:t>Practical sessions need more time to reinforce skill learning and application of theory to practice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b="1" dirty="0">
                <a:latin typeface="Arial Black" panose="020B0A04020102020204" pitchFamily="34" charset="0"/>
              </a:rPr>
              <a:t>METHODS OF TEACHING</a:t>
            </a:r>
          </a:p>
        </p:txBody>
      </p:sp>
      <p:sp>
        <p:nvSpPr>
          <p:cNvPr id="1048726" name="Content Placeholder 2"/>
          <p:cNvSpPr>
            <a:spLocks noGrp="1"/>
          </p:cNvSpPr>
          <p:nvPr>
            <p:ph idx="1"/>
          </p:nvPr>
        </p:nvSpPr>
        <p:spPr/>
        <p:txBody>
          <a:bodyPr/>
          <a:lstStyle/>
          <a:p>
            <a:r>
              <a:rPr lang="en-US" sz="3200" dirty="0"/>
              <a:t>These methods are chosen prior to the teaching session</a:t>
            </a:r>
          </a:p>
          <a:p>
            <a:r>
              <a:rPr lang="en-US" sz="3200" dirty="0"/>
              <a:t>Varying the teaching strategies assist learning process. </a:t>
            </a:r>
          </a:p>
          <a:p>
            <a:r>
              <a:rPr lang="en-US" sz="3200" dirty="0"/>
              <a:t>The methods are divided into 2 kinds&gt;</a:t>
            </a:r>
          </a:p>
          <a:p>
            <a:r>
              <a:rPr lang="en-US" sz="3200" b="1" dirty="0"/>
              <a:t>Traditional teaching methods </a:t>
            </a:r>
          </a:p>
          <a:p>
            <a:r>
              <a:rPr lang="en-US" sz="3200" b="1" dirty="0"/>
              <a:t>Innovative teaching methods </a:t>
            </a:r>
            <a:r>
              <a:rPr lang="en-US" sz="3200" dirty="0"/>
              <a:t>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dirty="0"/>
              <a:t>Traditional </a:t>
            </a:r>
            <a:r>
              <a:rPr lang="en-US" dirty="0" err="1"/>
              <a:t>Vs</a:t>
            </a:r>
            <a:r>
              <a:rPr lang="en-US" dirty="0"/>
              <a:t> Innovative </a:t>
            </a:r>
          </a:p>
        </p:txBody>
      </p:sp>
      <p:sp>
        <p:nvSpPr>
          <p:cNvPr id="1048728" name="Content Placeholder 2"/>
          <p:cNvSpPr>
            <a:spLocks noGrp="1"/>
          </p:cNvSpPr>
          <p:nvPr>
            <p:ph idx="1"/>
          </p:nvPr>
        </p:nvSpPr>
        <p:spPr/>
        <p:txBody>
          <a:bodyPr/>
          <a:lstStyle/>
          <a:p>
            <a:r>
              <a:rPr lang="en-US" b="1" dirty="0"/>
              <a:t>Traditional: </a:t>
            </a:r>
            <a:r>
              <a:rPr lang="en-US" dirty="0"/>
              <a:t>the emphasis is in the teacher and how he or she facilitates learning for the students </a:t>
            </a:r>
          </a:p>
          <a:p>
            <a:endParaRPr lang="en-US" b="1" dirty="0"/>
          </a:p>
          <a:p>
            <a:r>
              <a:rPr lang="en-US" b="1" dirty="0"/>
              <a:t>Innovative:</a:t>
            </a:r>
            <a:r>
              <a:rPr lang="en-US" dirty="0"/>
              <a:t> the focus shifts to the learner while the teachers role is to facilitate learning </a:t>
            </a:r>
          </a:p>
          <a:p>
            <a:r>
              <a:rPr lang="en-US" dirty="0"/>
              <a:t>The teacher must define area to be taught, define the subject and topic to be learnt, the objectives and content from the curriculum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b="1" dirty="0"/>
              <a:t>Learning </a:t>
            </a:r>
          </a:p>
        </p:txBody>
      </p:sp>
      <p:sp>
        <p:nvSpPr>
          <p:cNvPr id="1048618" name="Content Placeholder 2"/>
          <p:cNvSpPr>
            <a:spLocks noGrp="1"/>
          </p:cNvSpPr>
          <p:nvPr>
            <p:ph idx="1"/>
          </p:nvPr>
        </p:nvSpPr>
        <p:spPr/>
        <p:txBody>
          <a:bodyPr/>
          <a:lstStyle/>
          <a:p>
            <a:r>
              <a:rPr lang="en-US" dirty="0"/>
              <a:t>A continuous process that alters behavior through training </a:t>
            </a:r>
          </a:p>
          <a:p>
            <a:r>
              <a:rPr lang="en-US" dirty="0"/>
              <a:t>A learning situation is potentiated through four ingredients </a:t>
            </a:r>
          </a:p>
          <a:p>
            <a:pPr marL="0" indent="0">
              <a:buNone/>
            </a:pPr>
            <a:r>
              <a:rPr lang="en-US" dirty="0"/>
              <a:t>a)Motivation </a:t>
            </a:r>
          </a:p>
          <a:p>
            <a:pPr marL="0" indent="0">
              <a:buNone/>
            </a:pPr>
            <a:r>
              <a:rPr lang="en-US" dirty="0"/>
              <a:t>b) Information </a:t>
            </a:r>
          </a:p>
          <a:p>
            <a:pPr marL="0" indent="0">
              <a:buNone/>
            </a:pPr>
            <a:r>
              <a:rPr lang="en-US" dirty="0"/>
              <a:t>c) Practice </a:t>
            </a:r>
          </a:p>
          <a:p>
            <a:pPr marL="0" indent="0">
              <a:buNone/>
            </a:pPr>
            <a:r>
              <a:rPr lang="en-US" dirty="0"/>
              <a:t>d) Feedback </a:t>
            </a:r>
          </a:p>
          <a:p>
            <a:pPr marL="0" indent="0">
              <a:buNone/>
            </a:pPr>
            <a:r>
              <a:rPr lang="en-US" dirty="0"/>
              <a:t>The change in behavior addresses a felt need, which occurs through experience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endParaRPr lang="en-US"/>
          </a:p>
        </p:txBody>
      </p:sp>
      <p:sp>
        <p:nvSpPr>
          <p:cNvPr id="1048730" name="Content Placeholder 2"/>
          <p:cNvSpPr>
            <a:spLocks noGrp="1"/>
          </p:cNvSpPr>
          <p:nvPr>
            <p:ph idx="1"/>
          </p:nvPr>
        </p:nvSpPr>
        <p:spPr/>
        <p:txBody>
          <a:bodyPr/>
          <a:lstStyle/>
          <a:p>
            <a:r>
              <a:rPr lang="en-US" dirty="0"/>
              <a:t>In innovative teaching, the teacher develops tutorial problems which will be used to guide achievement of objectives stated in the curriculum </a:t>
            </a:r>
          </a:p>
          <a:p>
            <a:r>
              <a:rPr lang="en-US" dirty="0"/>
              <a:t>The teacher also produces a booklet containing the problems, as they will be used in teaching the course</a:t>
            </a:r>
          </a:p>
          <a:p>
            <a:r>
              <a:rPr lang="en-US" dirty="0"/>
              <a:t>Also develops a tutor guide to be used by the facilitator for the course, which must contain solutions and useful tips for guiding the learner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Title 1"/>
          <p:cNvSpPr>
            <a:spLocks noGrp="1"/>
          </p:cNvSpPr>
          <p:nvPr>
            <p:ph type="title"/>
          </p:nvPr>
        </p:nvSpPr>
        <p:spPr/>
        <p:txBody>
          <a:bodyPr/>
          <a:lstStyle/>
          <a:p>
            <a:endParaRPr lang="en-US"/>
          </a:p>
        </p:txBody>
      </p:sp>
      <p:sp>
        <p:nvSpPr>
          <p:cNvPr id="1048732" name="Content Placeholder 2"/>
          <p:cNvSpPr>
            <a:spLocks noGrp="1"/>
          </p:cNvSpPr>
          <p:nvPr>
            <p:ph idx="1"/>
          </p:nvPr>
        </p:nvSpPr>
        <p:spPr/>
        <p:txBody>
          <a:bodyPr/>
          <a:lstStyle/>
          <a:p>
            <a:r>
              <a:rPr lang="en-US" dirty="0"/>
              <a:t>Innovative learning processes are best described after the tutorial booklet and tutor guide have been developed </a:t>
            </a:r>
          </a:p>
          <a:p>
            <a:r>
              <a:rPr lang="en-US" dirty="0"/>
              <a:t>Once these are developed, a tutor can then carry a copy of the booklets for each learner and his own and tutor guide to his tutorial room </a:t>
            </a:r>
          </a:p>
          <a:p>
            <a:r>
              <a:rPr lang="en-US" dirty="0"/>
              <a:t>These processes are difficult during preparation but easy during tutorials and actual course delivery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
          <p:cNvSpPr>
            <a:spLocks noGrp="1"/>
          </p:cNvSpPr>
          <p:nvPr>
            <p:ph type="title"/>
          </p:nvPr>
        </p:nvSpPr>
        <p:spPr/>
        <p:txBody>
          <a:bodyPr/>
          <a:lstStyle/>
          <a:p>
            <a:r>
              <a:rPr lang="en-US" dirty="0"/>
              <a:t>Types of innovative teaching methods </a:t>
            </a:r>
          </a:p>
        </p:txBody>
      </p:sp>
      <p:sp>
        <p:nvSpPr>
          <p:cNvPr id="1048734" name="Content Placeholder 2"/>
          <p:cNvSpPr>
            <a:spLocks noGrp="1"/>
          </p:cNvSpPr>
          <p:nvPr>
            <p:ph idx="1"/>
          </p:nvPr>
        </p:nvSpPr>
        <p:spPr/>
        <p:txBody>
          <a:bodyPr/>
          <a:lstStyle/>
          <a:p>
            <a:r>
              <a:rPr lang="en-US" dirty="0"/>
              <a:t>1. problem based learning PBL</a:t>
            </a:r>
          </a:p>
          <a:p>
            <a:r>
              <a:rPr lang="en-US" dirty="0"/>
              <a:t>2. self directed learning SDL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US" dirty="0"/>
              <a:t>Teaching methods </a:t>
            </a:r>
          </a:p>
        </p:txBody>
      </p:sp>
      <p:sp>
        <p:nvSpPr>
          <p:cNvPr id="1048736" name="Content Placeholder 2"/>
          <p:cNvSpPr>
            <a:spLocks noGrp="1"/>
          </p:cNvSpPr>
          <p:nvPr>
            <p:ph idx="1"/>
          </p:nvPr>
        </p:nvSpPr>
        <p:spPr/>
        <p:txBody>
          <a:bodyPr/>
          <a:lstStyle/>
          <a:p>
            <a:pPr marL="514350" indent="-514350">
              <a:buFont typeface="+mj-lt"/>
              <a:buAutoNum type="arabicPeriod"/>
            </a:pPr>
            <a:r>
              <a:rPr lang="en-US" dirty="0"/>
              <a:t>Lecture </a:t>
            </a:r>
          </a:p>
          <a:p>
            <a:pPr marL="514350" indent="-514350">
              <a:buFont typeface="+mj-lt"/>
              <a:buAutoNum type="arabicPeriod"/>
            </a:pPr>
            <a:r>
              <a:rPr lang="en-US" dirty="0"/>
              <a:t>Discussion </a:t>
            </a:r>
          </a:p>
          <a:p>
            <a:pPr marL="514350" indent="-514350">
              <a:buFont typeface="+mj-lt"/>
              <a:buAutoNum type="arabicPeriod"/>
            </a:pPr>
            <a:r>
              <a:rPr lang="en-US" dirty="0"/>
              <a:t>Demonstration</a:t>
            </a:r>
          </a:p>
          <a:p>
            <a:pPr marL="514350" indent="-514350">
              <a:buFont typeface="+mj-lt"/>
              <a:buAutoNum type="arabicPeriod"/>
            </a:pPr>
            <a:r>
              <a:rPr lang="en-US" dirty="0"/>
              <a:t>Simulation </a:t>
            </a:r>
          </a:p>
          <a:p>
            <a:pPr marL="514350" indent="-514350">
              <a:buFont typeface="+mj-lt"/>
              <a:buAutoNum type="arabicPeriod"/>
            </a:pPr>
            <a:r>
              <a:rPr lang="en-US" dirty="0"/>
              <a:t>Role play </a:t>
            </a:r>
          </a:p>
          <a:p>
            <a:pPr marL="514350" indent="-514350">
              <a:buFont typeface="+mj-lt"/>
              <a:buAutoNum type="arabicPeriod"/>
            </a:pPr>
            <a:r>
              <a:rPr lang="en-US" dirty="0"/>
              <a:t>Practical </a:t>
            </a:r>
          </a:p>
          <a:p>
            <a:pPr marL="514350" indent="-514350">
              <a:buFont typeface="+mj-lt"/>
              <a:buAutoNum type="arabicPeriod"/>
            </a:pPr>
            <a:r>
              <a:rPr lang="en-US" dirty="0"/>
              <a:t>Field visits </a:t>
            </a:r>
          </a:p>
          <a:p>
            <a:pPr marL="514350" indent="-514350">
              <a:buFont typeface="+mj-lt"/>
              <a:buAutoNum type="arabicPeriod"/>
            </a:pPr>
            <a:r>
              <a:rPr lang="en-US" dirty="0"/>
              <a:t>Independent study projects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Title 1"/>
          <p:cNvSpPr>
            <a:spLocks noGrp="1"/>
          </p:cNvSpPr>
          <p:nvPr>
            <p:ph type="title"/>
          </p:nvPr>
        </p:nvSpPr>
        <p:spPr/>
        <p:txBody>
          <a:bodyPr/>
          <a:lstStyle/>
          <a:p>
            <a:endParaRPr lang="en-US"/>
          </a:p>
        </p:txBody>
      </p:sp>
      <p:sp>
        <p:nvSpPr>
          <p:cNvPr id="1048738" name="Content Placeholder 2"/>
          <p:cNvSpPr>
            <a:spLocks noGrp="1"/>
          </p:cNvSpPr>
          <p:nvPr>
            <p:ph idx="1"/>
          </p:nvPr>
        </p:nvSpPr>
        <p:spPr/>
        <p:txBody>
          <a:bodyPr/>
          <a:lstStyle/>
          <a:p>
            <a:r>
              <a:rPr lang="en-US" dirty="0"/>
              <a:t>9. Seminars</a:t>
            </a:r>
          </a:p>
          <a:p>
            <a:r>
              <a:rPr lang="en-US" dirty="0"/>
              <a:t>10.Tutorial</a:t>
            </a:r>
          </a:p>
          <a:p>
            <a:r>
              <a:rPr lang="en-US" dirty="0"/>
              <a:t>11.Project </a:t>
            </a:r>
          </a:p>
          <a:p>
            <a:r>
              <a:rPr lang="en-US" dirty="0"/>
              <a:t>12.Critical incident technique </a:t>
            </a:r>
          </a:p>
          <a:p>
            <a:r>
              <a:rPr lang="en-US" dirty="0"/>
              <a:t>13.Team teaching </a:t>
            </a:r>
          </a:p>
          <a:p>
            <a:r>
              <a:rPr lang="en-US" dirty="0"/>
              <a:t>14.Case study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endParaRPr lang="en-US" dirty="0"/>
          </a:p>
        </p:txBody>
      </p:sp>
      <p:sp>
        <p:nvSpPr>
          <p:cNvPr id="1048740" name="Content Placeholder 2"/>
          <p:cNvSpPr>
            <a:spLocks noGrp="1"/>
          </p:cNvSpPr>
          <p:nvPr>
            <p:ph idx="1"/>
          </p:nvPr>
        </p:nvSpPr>
        <p:spPr/>
        <p:txBody>
          <a:bodyPr>
            <a:normAutofit lnSpcReduction="10000"/>
          </a:bodyPr>
          <a:lstStyle/>
          <a:p>
            <a:r>
              <a:rPr lang="en-US" b="1" dirty="0"/>
              <a:t>LECTURE:</a:t>
            </a:r>
          </a:p>
          <a:p>
            <a:r>
              <a:rPr lang="en-US" dirty="0"/>
              <a:t>A lesson given orally by the teacher, with no student participation.</a:t>
            </a:r>
          </a:p>
          <a:p>
            <a:r>
              <a:rPr lang="en-US" dirty="0"/>
              <a:t>Content may be distributed in printed form </a:t>
            </a:r>
          </a:p>
          <a:p>
            <a:r>
              <a:rPr lang="en-US" dirty="0"/>
              <a:t>Traditional method </a:t>
            </a:r>
          </a:p>
          <a:p>
            <a:r>
              <a:rPr lang="en-US" b="1" dirty="0"/>
              <a:t>Indications </a:t>
            </a:r>
          </a:p>
          <a:p>
            <a:r>
              <a:rPr lang="en-US" dirty="0"/>
              <a:t>Introducing new topic </a:t>
            </a:r>
          </a:p>
          <a:p>
            <a:r>
              <a:rPr lang="en-US" dirty="0"/>
              <a:t>Large audience </a:t>
            </a:r>
          </a:p>
          <a:p>
            <a:r>
              <a:rPr lang="en-US" dirty="0"/>
              <a:t>Introducing facts </a:t>
            </a:r>
          </a:p>
          <a:p>
            <a:r>
              <a:rPr lang="en-US" dirty="0"/>
              <a:t>Limited time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Title 1"/>
          <p:cNvSpPr>
            <a:spLocks noGrp="1"/>
          </p:cNvSpPr>
          <p:nvPr>
            <p:ph type="title"/>
          </p:nvPr>
        </p:nvSpPr>
        <p:spPr/>
        <p:txBody>
          <a:bodyPr/>
          <a:lstStyle/>
          <a:p>
            <a:r>
              <a:rPr lang="en-US" dirty="0"/>
              <a:t>2. DISCUSSION</a:t>
            </a:r>
          </a:p>
        </p:txBody>
      </p:sp>
      <p:sp>
        <p:nvSpPr>
          <p:cNvPr id="1048742" name="Content Placeholder 2"/>
          <p:cNvSpPr>
            <a:spLocks noGrp="1"/>
          </p:cNvSpPr>
          <p:nvPr>
            <p:ph idx="1"/>
          </p:nvPr>
        </p:nvSpPr>
        <p:spPr/>
        <p:txBody>
          <a:bodyPr>
            <a:normAutofit lnSpcReduction="10000"/>
          </a:bodyPr>
          <a:lstStyle/>
          <a:p>
            <a:r>
              <a:rPr lang="en-US" dirty="0"/>
              <a:t>Two way exchange of information, ideas, and feelings between the teacher and the learners </a:t>
            </a:r>
          </a:p>
          <a:p>
            <a:pPr marL="0" indent="0">
              <a:buNone/>
            </a:pPr>
            <a:r>
              <a:rPr lang="en-US" b="1" dirty="0"/>
              <a:t>Methods include</a:t>
            </a:r>
          </a:p>
          <a:p>
            <a:pPr marL="571500" indent="-571500">
              <a:buFont typeface="+mj-lt"/>
              <a:buAutoNum type="romanUcPeriod"/>
            </a:pPr>
            <a:r>
              <a:rPr lang="en-US" dirty="0"/>
              <a:t>Small group discussion</a:t>
            </a:r>
          </a:p>
          <a:p>
            <a:pPr marL="571500" indent="-571500">
              <a:buFont typeface="+mj-lt"/>
              <a:buAutoNum type="romanUcPeriod"/>
            </a:pPr>
            <a:r>
              <a:rPr lang="en-US" dirty="0"/>
              <a:t>Question and answer</a:t>
            </a:r>
          </a:p>
          <a:p>
            <a:pPr marL="571500" indent="-571500">
              <a:buFont typeface="+mj-lt"/>
              <a:buAutoNum type="romanUcPeriod"/>
            </a:pPr>
            <a:r>
              <a:rPr lang="en-US" dirty="0"/>
              <a:t>Syndicate discussion</a:t>
            </a:r>
          </a:p>
          <a:p>
            <a:pPr marL="571500" indent="-571500">
              <a:buFont typeface="+mj-lt"/>
              <a:buAutoNum type="romanUcPeriod"/>
            </a:pPr>
            <a:r>
              <a:rPr lang="en-US" dirty="0"/>
              <a:t>Debate and panel </a:t>
            </a:r>
          </a:p>
          <a:p>
            <a:pPr marL="571500" indent="-571500">
              <a:buFont typeface="+mj-lt"/>
              <a:buAutoNum type="romanUcPeriod"/>
            </a:pPr>
            <a:r>
              <a:rPr lang="en-US" dirty="0"/>
              <a:t>Snowball discussion</a:t>
            </a:r>
          </a:p>
          <a:p>
            <a:pPr marL="571500" indent="-571500">
              <a:buFont typeface="+mj-lt"/>
              <a:buAutoNum type="romanUcPeriod"/>
            </a:pPr>
            <a:r>
              <a:rPr lang="en-US" dirty="0"/>
              <a:t>Brainstorming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endParaRPr lang="en-US"/>
          </a:p>
        </p:txBody>
      </p:sp>
      <p:sp>
        <p:nvSpPr>
          <p:cNvPr id="1048744" name="Content Placeholder 2"/>
          <p:cNvSpPr>
            <a:spLocks noGrp="1"/>
          </p:cNvSpPr>
          <p:nvPr>
            <p:ph idx="1"/>
          </p:nvPr>
        </p:nvSpPr>
        <p:spPr/>
        <p:txBody>
          <a:bodyPr/>
          <a:lstStyle/>
          <a:p>
            <a:r>
              <a:rPr lang="en-US" b="1" dirty="0"/>
              <a:t>Small group discussion:</a:t>
            </a:r>
          </a:p>
          <a:p>
            <a:r>
              <a:rPr lang="en-US" dirty="0"/>
              <a:t>Teacher divides a class in small groups, gives tasks and facilitates learning </a:t>
            </a:r>
          </a:p>
          <a:p>
            <a:r>
              <a:rPr lang="en-US" b="1" dirty="0"/>
              <a:t>Question and answer:</a:t>
            </a:r>
          </a:p>
          <a:p>
            <a:r>
              <a:rPr lang="en-US" dirty="0"/>
              <a:t>Introduction of the topic, what do the learners already know </a:t>
            </a:r>
          </a:p>
          <a:p>
            <a:r>
              <a:rPr lang="en-US" dirty="0"/>
              <a:t>Review of learning experience </a:t>
            </a:r>
            <a:r>
              <a:rPr lang="en-US" dirty="0" err="1"/>
              <a:t>eg</a:t>
            </a:r>
            <a:r>
              <a:rPr lang="en-US" dirty="0"/>
              <a:t> field visit </a:t>
            </a:r>
          </a:p>
          <a:p>
            <a:r>
              <a:rPr lang="en-US" dirty="0"/>
              <a:t>Informal revision of knowledge, discuss controversial issue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Title 1"/>
          <p:cNvSpPr>
            <a:spLocks noGrp="1"/>
          </p:cNvSpPr>
          <p:nvPr>
            <p:ph type="title"/>
          </p:nvPr>
        </p:nvSpPr>
        <p:spPr/>
        <p:txBody>
          <a:bodyPr/>
          <a:lstStyle/>
          <a:p>
            <a:endParaRPr lang="en-US"/>
          </a:p>
        </p:txBody>
      </p:sp>
      <p:sp>
        <p:nvSpPr>
          <p:cNvPr id="1048746" name="Content Placeholder 2"/>
          <p:cNvSpPr>
            <a:spLocks noGrp="1"/>
          </p:cNvSpPr>
          <p:nvPr>
            <p:ph idx="1"/>
          </p:nvPr>
        </p:nvSpPr>
        <p:spPr/>
        <p:txBody>
          <a:bodyPr/>
          <a:lstStyle/>
          <a:p>
            <a:r>
              <a:rPr lang="en-US" b="1" dirty="0"/>
              <a:t>Syndicate discussion: </a:t>
            </a:r>
          </a:p>
          <a:p>
            <a:r>
              <a:rPr lang="en-US" dirty="0"/>
              <a:t>A class is divided into several groups. Each group prepares a different assignment and report back to the whole class.  </a:t>
            </a:r>
          </a:p>
          <a:p>
            <a:r>
              <a:rPr lang="en-US" dirty="0"/>
              <a:t>Used to cover wide area of study </a:t>
            </a:r>
          </a:p>
          <a:p>
            <a:r>
              <a:rPr lang="en-US" dirty="0"/>
              <a:t>Learners working on common surveys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endParaRPr lang="en-US"/>
          </a:p>
        </p:txBody>
      </p:sp>
      <p:sp>
        <p:nvSpPr>
          <p:cNvPr id="1048748" name="Content Placeholder 2"/>
          <p:cNvSpPr>
            <a:spLocks noGrp="1"/>
          </p:cNvSpPr>
          <p:nvPr>
            <p:ph idx="1"/>
          </p:nvPr>
        </p:nvSpPr>
        <p:spPr/>
        <p:txBody>
          <a:bodyPr/>
          <a:lstStyle/>
          <a:p>
            <a:r>
              <a:rPr lang="en-US" b="1" dirty="0"/>
              <a:t>Debate and panels: </a:t>
            </a:r>
          </a:p>
          <a:p>
            <a:r>
              <a:rPr lang="en-US" dirty="0"/>
              <a:t>When working with controversial topics </a:t>
            </a:r>
          </a:p>
          <a:p>
            <a:r>
              <a:rPr lang="en-US" b="1" dirty="0"/>
              <a:t>Debates:</a:t>
            </a:r>
            <a:r>
              <a:rPr lang="en-US" dirty="0"/>
              <a:t> the teacher controls the activity ensures arguments are based on facts </a:t>
            </a:r>
          </a:p>
          <a:p>
            <a:r>
              <a:rPr lang="en-US" b="1" dirty="0"/>
              <a:t>Panels:</a:t>
            </a:r>
            <a:r>
              <a:rPr lang="en-US" dirty="0"/>
              <a:t> several students prepare a topic and present it to class, who then ask the panel questions </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b="1" dirty="0"/>
              <a:t>Principles of learning </a:t>
            </a:r>
          </a:p>
        </p:txBody>
      </p:sp>
      <p:sp>
        <p:nvSpPr>
          <p:cNvPr id="1048620" name="Content Placeholder 2"/>
          <p:cNvSpPr>
            <a:spLocks noGrp="1"/>
          </p:cNvSpPr>
          <p:nvPr>
            <p:ph idx="1"/>
          </p:nvPr>
        </p:nvSpPr>
        <p:spPr/>
        <p:txBody>
          <a:bodyPr/>
          <a:lstStyle/>
          <a:p>
            <a:r>
              <a:rPr lang="en-US" b="1" dirty="0"/>
              <a:t>What is a principle</a:t>
            </a:r>
            <a:r>
              <a:rPr lang="en-US" dirty="0"/>
              <a:t>?</a:t>
            </a:r>
          </a:p>
          <a:p>
            <a:r>
              <a:rPr lang="en-US" dirty="0"/>
              <a:t>A fact, rule, law about something that occur as a result of repeated experience leading to the deeper understanding of ideas on the processes of teaching and learning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endParaRPr lang="en-US"/>
          </a:p>
        </p:txBody>
      </p:sp>
      <p:sp>
        <p:nvSpPr>
          <p:cNvPr id="1048750" name="Content Placeholder 2"/>
          <p:cNvSpPr>
            <a:spLocks noGrp="1"/>
          </p:cNvSpPr>
          <p:nvPr>
            <p:ph idx="1"/>
          </p:nvPr>
        </p:nvSpPr>
        <p:spPr/>
        <p:txBody>
          <a:bodyPr/>
          <a:lstStyle/>
          <a:p>
            <a:r>
              <a:rPr lang="en-US" b="1" dirty="0"/>
              <a:t>Snowball discussion: </a:t>
            </a:r>
          </a:p>
          <a:p>
            <a:r>
              <a:rPr lang="en-US" dirty="0"/>
              <a:t>Every single person is involved in the discussion</a:t>
            </a:r>
          </a:p>
          <a:p>
            <a:r>
              <a:rPr lang="en-US" dirty="0"/>
              <a:t>Each learner practices the facts to consider, uses these factors to make a decision and listen to other peoples arguments </a:t>
            </a:r>
          </a:p>
          <a:p>
            <a:r>
              <a:rPr lang="en-US" dirty="0"/>
              <a:t>Aka pyramidal group discussion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Title 1"/>
          <p:cNvSpPr>
            <a:spLocks noGrp="1"/>
          </p:cNvSpPr>
          <p:nvPr>
            <p:ph type="title"/>
          </p:nvPr>
        </p:nvSpPr>
        <p:spPr/>
        <p:txBody>
          <a:bodyPr/>
          <a:lstStyle/>
          <a:p>
            <a:endParaRPr lang="en-US" dirty="0"/>
          </a:p>
        </p:txBody>
      </p:sp>
      <p:sp>
        <p:nvSpPr>
          <p:cNvPr id="1048752" name="Content Placeholder 2"/>
          <p:cNvSpPr>
            <a:spLocks noGrp="1"/>
          </p:cNvSpPr>
          <p:nvPr>
            <p:ph idx="1"/>
          </p:nvPr>
        </p:nvSpPr>
        <p:spPr/>
        <p:txBody>
          <a:bodyPr/>
          <a:lstStyle/>
          <a:p>
            <a:r>
              <a:rPr lang="en-US" b="1" dirty="0"/>
              <a:t>Brainstorming: </a:t>
            </a:r>
          </a:p>
          <a:p>
            <a:r>
              <a:rPr lang="en-US" dirty="0"/>
              <a:t>A method of collecting ideas from individual members of a group on how to solve a problem </a:t>
            </a:r>
          </a:p>
          <a:p>
            <a:r>
              <a:rPr lang="en-US" dirty="0"/>
              <a:t>Useful in generation of ideas </a:t>
            </a:r>
          </a:p>
          <a:p>
            <a:r>
              <a:rPr lang="en-US" b="1" dirty="0"/>
              <a:t>Demonstration </a:t>
            </a:r>
          </a:p>
          <a:p>
            <a:r>
              <a:rPr lang="en-US" dirty="0"/>
              <a:t>Refers to an inhibition/experiment/explanation of procedures involving practical skills </a:t>
            </a:r>
          </a:p>
          <a:p>
            <a:r>
              <a:rPr lang="en-US" dirty="0"/>
              <a:t>Evaluated through return demonstration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Title 1"/>
          <p:cNvSpPr>
            <a:spLocks noGrp="1"/>
          </p:cNvSpPr>
          <p:nvPr>
            <p:ph type="title"/>
          </p:nvPr>
        </p:nvSpPr>
        <p:spPr/>
        <p:txBody>
          <a:bodyPr/>
          <a:lstStyle/>
          <a:p>
            <a:endParaRPr lang="en-US"/>
          </a:p>
        </p:txBody>
      </p:sp>
      <p:sp>
        <p:nvSpPr>
          <p:cNvPr id="1048754" name="Content Placeholder 2"/>
          <p:cNvSpPr>
            <a:spLocks noGrp="1"/>
          </p:cNvSpPr>
          <p:nvPr>
            <p:ph idx="1"/>
          </p:nvPr>
        </p:nvSpPr>
        <p:spPr/>
        <p:txBody>
          <a:bodyPr/>
          <a:lstStyle/>
          <a:p>
            <a:r>
              <a:rPr lang="en-US" b="1" dirty="0"/>
              <a:t>Indications for demonstration </a:t>
            </a:r>
          </a:p>
          <a:p>
            <a:r>
              <a:rPr lang="en-US" dirty="0"/>
              <a:t>To reinforce learning </a:t>
            </a:r>
          </a:p>
          <a:p>
            <a:r>
              <a:rPr lang="en-US" dirty="0"/>
              <a:t>To show desired performance </a:t>
            </a:r>
          </a:p>
          <a:p>
            <a:r>
              <a:rPr lang="en-US" dirty="0"/>
              <a:t>Ensures active participation </a:t>
            </a:r>
          </a:p>
          <a:p>
            <a:r>
              <a:rPr lang="en-US" dirty="0"/>
              <a:t>To help students comprehend and learn information/facts </a:t>
            </a:r>
          </a:p>
          <a:p>
            <a:r>
              <a:rPr lang="en-US" dirty="0"/>
              <a:t>To provide practical example as reinforcement for practical work </a:t>
            </a:r>
          </a:p>
          <a:p>
            <a:r>
              <a:rPr lang="en-US" dirty="0"/>
              <a:t>Used to illustrate certain attitudes involved in skills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endParaRPr lang="en-US"/>
          </a:p>
        </p:txBody>
      </p:sp>
      <p:sp>
        <p:nvSpPr>
          <p:cNvPr id="1048756" name="Content Placeholder 2"/>
          <p:cNvSpPr>
            <a:spLocks noGrp="1"/>
          </p:cNvSpPr>
          <p:nvPr>
            <p:ph idx="1"/>
          </p:nvPr>
        </p:nvSpPr>
        <p:spPr/>
        <p:txBody>
          <a:bodyPr/>
          <a:lstStyle/>
          <a:p>
            <a:r>
              <a:rPr lang="en-US" b="1" dirty="0"/>
              <a:t>Simulation </a:t>
            </a:r>
          </a:p>
          <a:p>
            <a:r>
              <a:rPr lang="en-US" dirty="0"/>
              <a:t>A dynamic representation </a:t>
            </a:r>
          </a:p>
          <a:p>
            <a:r>
              <a:rPr lang="en-US" dirty="0"/>
              <a:t>An imitation of real life situation </a:t>
            </a:r>
          </a:p>
          <a:p>
            <a:r>
              <a:rPr lang="en-US" dirty="0"/>
              <a:t>Used to teach attitudes </a:t>
            </a:r>
          </a:p>
          <a:p>
            <a:pPr marL="0" indent="0">
              <a:buNone/>
            </a:pPr>
            <a:r>
              <a:rPr lang="en-US" b="1" dirty="0"/>
              <a:t>Role play </a:t>
            </a:r>
          </a:p>
          <a:p>
            <a:pPr marL="0" indent="0">
              <a:buNone/>
            </a:pPr>
            <a:r>
              <a:rPr lang="en-US" dirty="0"/>
              <a:t>Learner experiences or relives an event </a:t>
            </a:r>
          </a:p>
          <a:p>
            <a:pPr marL="0" indent="0">
              <a:buNone/>
            </a:pPr>
            <a:r>
              <a:rPr lang="en-US" dirty="0"/>
              <a:t>Used to teach communication skills, decision making skills and attitude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
          <p:cNvSpPr>
            <a:spLocks noGrp="1"/>
          </p:cNvSpPr>
          <p:nvPr>
            <p:ph type="title"/>
          </p:nvPr>
        </p:nvSpPr>
        <p:spPr/>
        <p:txBody>
          <a:bodyPr/>
          <a:lstStyle/>
          <a:p>
            <a:endParaRPr lang="en-US"/>
          </a:p>
        </p:txBody>
      </p:sp>
      <p:sp>
        <p:nvSpPr>
          <p:cNvPr id="1048758" name="Content Placeholder 2"/>
          <p:cNvSpPr>
            <a:spLocks noGrp="1"/>
          </p:cNvSpPr>
          <p:nvPr>
            <p:ph idx="1"/>
          </p:nvPr>
        </p:nvSpPr>
        <p:spPr/>
        <p:txBody>
          <a:bodyPr/>
          <a:lstStyle/>
          <a:p>
            <a:r>
              <a:rPr lang="en-US" b="1" dirty="0"/>
              <a:t>Practical:</a:t>
            </a:r>
          </a:p>
          <a:p>
            <a:r>
              <a:rPr lang="en-US" dirty="0"/>
              <a:t>Involves learners learning in their future working areas </a:t>
            </a:r>
          </a:p>
          <a:p>
            <a:endParaRPr lang="en-US" dirty="0"/>
          </a:p>
          <a:p>
            <a:r>
              <a:rPr lang="en-US" b="1" dirty="0"/>
              <a:t>Field work/ visits </a:t>
            </a:r>
          </a:p>
          <a:p>
            <a:r>
              <a:rPr lang="en-US" dirty="0"/>
              <a:t>Students leave the training school to do the work for which they are trained for </a:t>
            </a:r>
          </a:p>
          <a:p>
            <a:r>
              <a:rPr lang="en-US" dirty="0"/>
              <a:t>Mainly observational</a:t>
            </a:r>
          </a:p>
          <a:p>
            <a:r>
              <a:rPr lang="en-US" dirty="0"/>
              <a:t>Reinforces knowledge gained in  class to a meaningful learning experience </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Title 1"/>
          <p:cNvSpPr>
            <a:spLocks noGrp="1"/>
          </p:cNvSpPr>
          <p:nvPr>
            <p:ph type="title"/>
          </p:nvPr>
        </p:nvSpPr>
        <p:spPr/>
        <p:txBody>
          <a:bodyPr/>
          <a:lstStyle/>
          <a:p>
            <a:endParaRPr lang="en-US"/>
          </a:p>
        </p:txBody>
      </p:sp>
      <p:sp>
        <p:nvSpPr>
          <p:cNvPr id="1048760" name="Content Placeholder 2"/>
          <p:cNvSpPr>
            <a:spLocks noGrp="1"/>
          </p:cNvSpPr>
          <p:nvPr>
            <p:ph idx="1"/>
          </p:nvPr>
        </p:nvSpPr>
        <p:spPr/>
        <p:txBody>
          <a:bodyPr/>
          <a:lstStyle/>
          <a:p>
            <a:r>
              <a:rPr lang="en-US" b="1" dirty="0"/>
              <a:t>Independent study project: </a:t>
            </a:r>
            <a:endParaRPr lang="en-US" dirty="0"/>
          </a:p>
          <a:p>
            <a:r>
              <a:rPr lang="en-US" dirty="0"/>
              <a:t>A process in which the individual takes the initiative with or without the help of others in diagnosing their learning needs, formulates learning goals, identifies learning resources, chooses and implements appropriate learning strategies and evaluation outcomes </a:t>
            </a:r>
          </a:p>
          <a:p>
            <a:r>
              <a:rPr lang="en-US" dirty="0"/>
              <a:t>Occurs in 2 forms:</a:t>
            </a:r>
          </a:p>
          <a:p>
            <a:r>
              <a:rPr lang="en-US" dirty="0"/>
              <a:t>A requirement in a program </a:t>
            </a:r>
          </a:p>
          <a:p>
            <a:r>
              <a:rPr lang="en-US" dirty="0"/>
              <a:t>Motivated by learners needs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Title 1"/>
          <p:cNvSpPr>
            <a:spLocks noGrp="1"/>
          </p:cNvSpPr>
          <p:nvPr>
            <p:ph type="title"/>
          </p:nvPr>
        </p:nvSpPr>
        <p:spPr/>
        <p:txBody>
          <a:bodyPr/>
          <a:lstStyle/>
          <a:p>
            <a:r>
              <a:rPr lang="en-US" dirty="0"/>
              <a:t>Characteristics of ISP </a:t>
            </a:r>
          </a:p>
        </p:txBody>
      </p:sp>
      <p:sp>
        <p:nvSpPr>
          <p:cNvPr id="1048762" name="Content Placeholder 2"/>
          <p:cNvSpPr>
            <a:spLocks noGrp="1"/>
          </p:cNvSpPr>
          <p:nvPr>
            <p:ph idx="1"/>
          </p:nvPr>
        </p:nvSpPr>
        <p:spPr/>
        <p:txBody>
          <a:bodyPr/>
          <a:lstStyle/>
          <a:p>
            <a:pPr marL="514350" indent="-514350">
              <a:buFont typeface="+mj-lt"/>
              <a:buAutoNum type="arabicPeriod"/>
            </a:pPr>
            <a:r>
              <a:rPr lang="en-US" dirty="0"/>
              <a:t>Learning objectives are identified by either the learner or the teacher </a:t>
            </a:r>
          </a:p>
          <a:p>
            <a:pPr marL="514350" indent="-514350">
              <a:buFont typeface="+mj-lt"/>
              <a:buAutoNum type="arabicPeriod"/>
            </a:pPr>
            <a:r>
              <a:rPr lang="en-US" dirty="0"/>
              <a:t>Involves active student participation </a:t>
            </a:r>
          </a:p>
          <a:p>
            <a:pPr marL="514350" indent="-514350">
              <a:buFont typeface="+mj-lt"/>
              <a:buAutoNum type="arabicPeriod"/>
            </a:pPr>
            <a:r>
              <a:rPr lang="en-US" dirty="0"/>
              <a:t>There is use of variety of human and material resources </a:t>
            </a:r>
          </a:p>
          <a:p>
            <a:pPr marL="514350" indent="-514350">
              <a:buFont typeface="+mj-lt"/>
              <a:buAutoNum type="arabicPeriod"/>
            </a:pPr>
            <a:r>
              <a:rPr lang="en-US" dirty="0"/>
              <a:t>Individual pacing level of achievement varies </a:t>
            </a:r>
          </a:p>
          <a:p>
            <a:pPr marL="514350" indent="-514350">
              <a:buFont typeface="+mj-lt"/>
              <a:buAutoNum type="arabicPeriod"/>
            </a:pPr>
            <a:r>
              <a:rPr lang="en-US" dirty="0"/>
              <a:t>Feedback device is put in place so that the teacher/learner can monitor progress </a:t>
            </a:r>
          </a:p>
          <a:p>
            <a:pPr marL="514350" indent="-514350">
              <a:buFont typeface="+mj-lt"/>
              <a:buAutoNum type="arabicPeriod"/>
            </a:pPr>
            <a:r>
              <a:rPr lang="en-US" dirty="0"/>
              <a:t>The is high degree of student autonomy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Title 1"/>
          <p:cNvSpPr>
            <a:spLocks noGrp="1"/>
          </p:cNvSpPr>
          <p:nvPr>
            <p:ph type="title"/>
          </p:nvPr>
        </p:nvSpPr>
        <p:spPr/>
        <p:txBody>
          <a:bodyPr/>
          <a:lstStyle/>
          <a:p>
            <a:endParaRPr lang="en-US" dirty="0"/>
          </a:p>
        </p:txBody>
      </p:sp>
      <p:sp>
        <p:nvSpPr>
          <p:cNvPr id="1048764" name="Content Placeholder 2"/>
          <p:cNvSpPr>
            <a:spLocks noGrp="1"/>
          </p:cNvSpPr>
          <p:nvPr>
            <p:ph idx="1"/>
          </p:nvPr>
        </p:nvSpPr>
        <p:spPr/>
        <p:txBody>
          <a:bodyPr/>
          <a:lstStyle/>
          <a:p>
            <a:r>
              <a:rPr lang="en-US" b="1" dirty="0"/>
              <a:t>Seminar:</a:t>
            </a:r>
          </a:p>
          <a:p>
            <a:r>
              <a:rPr lang="en-US" dirty="0"/>
              <a:t>A session headed by the teacher, trained senior student or an enthusiastic student fro the class where an assigned subject is discussed.</a:t>
            </a:r>
          </a:p>
          <a:p>
            <a:r>
              <a:rPr lang="en-US" dirty="0"/>
              <a:t>The subject is prepared prior to the class session and presented by different students .</a:t>
            </a:r>
          </a:p>
          <a:p>
            <a:r>
              <a:rPr lang="en-US" dirty="0"/>
              <a:t>Other students discuss, criticize and comment on the material presented  </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5" name="Title 1"/>
          <p:cNvSpPr>
            <a:spLocks noGrp="1"/>
          </p:cNvSpPr>
          <p:nvPr>
            <p:ph type="title"/>
          </p:nvPr>
        </p:nvSpPr>
        <p:spPr/>
        <p:txBody>
          <a:bodyPr/>
          <a:lstStyle/>
          <a:p>
            <a:endParaRPr lang="en-US" dirty="0"/>
          </a:p>
        </p:txBody>
      </p:sp>
      <p:sp>
        <p:nvSpPr>
          <p:cNvPr id="1048766" name="Content Placeholder 2"/>
          <p:cNvSpPr>
            <a:spLocks noGrp="1"/>
          </p:cNvSpPr>
          <p:nvPr>
            <p:ph idx="1"/>
          </p:nvPr>
        </p:nvSpPr>
        <p:spPr/>
        <p:txBody>
          <a:bodyPr/>
          <a:lstStyle/>
          <a:p>
            <a:pPr marL="0" indent="0">
              <a:buNone/>
            </a:pPr>
            <a:r>
              <a:rPr lang="en-US" b="1" dirty="0"/>
              <a:t>Tutorial: </a:t>
            </a:r>
          </a:p>
          <a:p>
            <a:r>
              <a:rPr lang="en-US" dirty="0"/>
              <a:t>This is a discussion between a teacher and a small number of students </a:t>
            </a:r>
          </a:p>
          <a:p>
            <a:r>
              <a:rPr lang="en-US" dirty="0"/>
              <a:t>The smaller the number of students the more effective the tutorial , should not be more than 8</a:t>
            </a:r>
          </a:p>
          <a:p>
            <a:r>
              <a:rPr lang="en-US" dirty="0"/>
              <a:t>The teacher should do less talking and encourage the students to think and learn independently.</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endParaRPr lang="en-US" dirty="0"/>
          </a:p>
        </p:txBody>
      </p:sp>
      <p:sp>
        <p:nvSpPr>
          <p:cNvPr id="1048768" name="Content Placeholder 2"/>
          <p:cNvSpPr>
            <a:spLocks noGrp="1"/>
          </p:cNvSpPr>
          <p:nvPr>
            <p:ph idx="1"/>
          </p:nvPr>
        </p:nvSpPr>
        <p:spPr/>
        <p:txBody>
          <a:bodyPr/>
          <a:lstStyle/>
          <a:p>
            <a:r>
              <a:rPr lang="en-US" b="1" dirty="0"/>
              <a:t>PROJECT: </a:t>
            </a:r>
          </a:p>
          <a:p>
            <a:r>
              <a:rPr lang="en-US" dirty="0"/>
              <a:t>An assignment is given to an individual student, a pair </a:t>
            </a:r>
            <a:r>
              <a:rPr lang="en-US" dirty="0" err="1"/>
              <a:t>orgroup</a:t>
            </a:r>
            <a:r>
              <a:rPr lang="en-US" dirty="0"/>
              <a:t> of students in which they carry  out a </a:t>
            </a:r>
            <a:r>
              <a:rPr lang="en-US" dirty="0" err="1"/>
              <a:t>oiece</a:t>
            </a:r>
            <a:r>
              <a:rPr lang="en-US" dirty="0"/>
              <a:t> of independent work on a particular topic.</a:t>
            </a:r>
          </a:p>
          <a:p>
            <a:r>
              <a:rPr lang="en-US" dirty="0"/>
              <a:t>The students organize the assignment and prepare a written report to submit to the teacher. </a:t>
            </a:r>
          </a:p>
          <a:p>
            <a:r>
              <a:rPr lang="en-US" dirty="0"/>
              <a:t>Specified duration for the assignment is given </a:t>
            </a:r>
            <a:r>
              <a:rPr lang="en-US" dirty="0" err="1"/>
              <a:t>eg</a:t>
            </a:r>
            <a:r>
              <a:rPr lang="en-US" dirty="0"/>
              <a:t> within a week or a month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b="1" dirty="0"/>
              <a:t>Principles of learning </a:t>
            </a:r>
          </a:p>
        </p:txBody>
      </p:sp>
      <p:sp>
        <p:nvSpPr>
          <p:cNvPr id="1048622" name="Content Placeholder 2"/>
          <p:cNvSpPr>
            <a:spLocks noGrp="1"/>
          </p:cNvSpPr>
          <p:nvPr>
            <p:ph idx="1"/>
          </p:nvPr>
        </p:nvSpPr>
        <p:spPr/>
        <p:txBody>
          <a:bodyPr/>
          <a:lstStyle/>
          <a:p>
            <a:r>
              <a:rPr lang="en-US" dirty="0"/>
              <a:t>Students learn what is relevant and useful </a:t>
            </a:r>
          </a:p>
          <a:p>
            <a:r>
              <a:rPr lang="en-US" dirty="0"/>
              <a:t>When the material is presented in a sequential and logical manner </a:t>
            </a:r>
          </a:p>
          <a:p>
            <a:r>
              <a:rPr lang="en-US" dirty="0"/>
              <a:t>Learn when actively involved</a:t>
            </a:r>
          </a:p>
          <a:p>
            <a:r>
              <a:rPr lang="en-US" dirty="0"/>
              <a:t>When they receive feedback on their performance </a:t>
            </a:r>
          </a:p>
          <a:p>
            <a:r>
              <a:rPr lang="en-US" dirty="0"/>
              <a:t>Conducive environment</a:t>
            </a:r>
          </a:p>
          <a:p>
            <a:r>
              <a:rPr lang="en-US" dirty="0"/>
              <a:t>Recognizes peoples right to make mistakes </a:t>
            </a:r>
          </a:p>
          <a:p>
            <a:r>
              <a:rPr lang="en-US" dirty="0"/>
              <a:t>Encourages openness of mind and trust in self </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Title 1"/>
          <p:cNvSpPr>
            <a:spLocks noGrp="1"/>
          </p:cNvSpPr>
          <p:nvPr>
            <p:ph type="title"/>
          </p:nvPr>
        </p:nvSpPr>
        <p:spPr/>
        <p:txBody>
          <a:bodyPr/>
          <a:lstStyle/>
          <a:p>
            <a:endParaRPr lang="en-US"/>
          </a:p>
        </p:txBody>
      </p:sp>
      <p:sp>
        <p:nvSpPr>
          <p:cNvPr id="1048770" name="Content Placeholder 2"/>
          <p:cNvSpPr>
            <a:spLocks noGrp="1"/>
          </p:cNvSpPr>
          <p:nvPr>
            <p:ph idx="1"/>
          </p:nvPr>
        </p:nvSpPr>
        <p:spPr/>
        <p:txBody>
          <a:bodyPr/>
          <a:lstStyle/>
          <a:p>
            <a:r>
              <a:rPr lang="en-US" b="1" dirty="0"/>
              <a:t>CRITICAL INCIDENT TECHNIQUE </a:t>
            </a:r>
          </a:p>
          <a:p>
            <a:r>
              <a:rPr lang="en-US" dirty="0"/>
              <a:t>The learner learns from a critical incident which occurs in the course of study of work due to the alarm he/she learns to depict future occurrence </a:t>
            </a:r>
          </a:p>
          <a:p>
            <a:r>
              <a:rPr lang="en-US" dirty="0" err="1"/>
              <a:t>Eg</a:t>
            </a:r>
            <a:r>
              <a:rPr lang="en-US" dirty="0"/>
              <a:t> a health inspector who passes diseased meat as safe for human consumption thus affecting customers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Title 1"/>
          <p:cNvSpPr>
            <a:spLocks noGrp="1"/>
          </p:cNvSpPr>
          <p:nvPr>
            <p:ph type="title"/>
          </p:nvPr>
        </p:nvSpPr>
        <p:spPr/>
        <p:txBody>
          <a:bodyPr/>
          <a:lstStyle/>
          <a:p>
            <a:endParaRPr lang="en-US"/>
          </a:p>
        </p:txBody>
      </p:sp>
      <p:sp>
        <p:nvSpPr>
          <p:cNvPr id="1048772" name="Content Placeholder 2"/>
          <p:cNvSpPr>
            <a:spLocks noGrp="1"/>
          </p:cNvSpPr>
          <p:nvPr>
            <p:ph idx="1"/>
          </p:nvPr>
        </p:nvSpPr>
        <p:spPr/>
        <p:txBody>
          <a:bodyPr>
            <a:normAutofit fontScale="92500" lnSpcReduction="20000"/>
          </a:bodyPr>
          <a:lstStyle/>
          <a:p>
            <a:r>
              <a:rPr lang="en-US" b="1" dirty="0"/>
              <a:t>TEAM TEACHING:</a:t>
            </a:r>
          </a:p>
          <a:p>
            <a:r>
              <a:rPr lang="en-US" dirty="0"/>
              <a:t>It is a cooperative approach to teaching where 2 or more teachers take part in planning, teaching and evaluating a group of students. </a:t>
            </a:r>
          </a:p>
          <a:p>
            <a:r>
              <a:rPr lang="en-US" dirty="0"/>
              <a:t>It improves the quality of instruction by giving teachers opportunity to learn from other team members </a:t>
            </a:r>
          </a:p>
          <a:p>
            <a:r>
              <a:rPr lang="en-US" b="1" dirty="0"/>
              <a:t>Factors to consider </a:t>
            </a:r>
          </a:p>
          <a:p>
            <a:r>
              <a:rPr lang="en-US" dirty="0"/>
              <a:t>Objectives of the session </a:t>
            </a:r>
          </a:p>
          <a:p>
            <a:r>
              <a:rPr lang="en-US" dirty="0"/>
              <a:t>Student expectation </a:t>
            </a:r>
          </a:p>
          <a:p>
            <a:r>
              <a:rPr lang="en-US" dirty="0"/>
              <a:t>Learning activities </a:t>
            </a:r>
          </a:p>
          <a:p>
            <a:r>
              <a:rPr lang="en-US" dirty="0"/>
              <a:t>Teachers capabilities </a:t>
            </a:r>
          </a:p>
          <a:p>
            <a:r>
              <a:rPr lang="en-US" dirty="0"/>
              <a:t>Content to be covered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3" name="Title 1"/>
          <p:cNvSpPr>
            <a:spLocks noGrp="1"/>
          </p:cNvSpPr>
          <p:nvPr>
            <p:ph type="title"/>
          </p:nvPr>
        </p:nvSpPr>
        <p:spPr/>
        <p:txBody>
          <a:bodyPr/>
          <a:lstStyle/>
          <a:p>
            <a:endParaRPr lang="en-US"/>
          </a:p>
        </p:txBody>
      </p:sp>
      <p:sp>
        <p:nvSpPr>
          <p:cNvPr id="1048774" name="Content Placeholder 2"/>
          <p:cNvSpPr>
            <a:spLocks noGrp="1"/>
          </p:cNvSpPr>
          <p:nvPr>
            <p:ph idx="1"/>
          </p:nvPr>
        </p:nvSpPr>
        <p:spPr/>
        <p:txBody>
          <a:bodyPr/>
          <a:lstStyle/>
          <a:p>
            <a:r>
              <a:rPr lang="en-US" b="1" dirty="0"/>
              <a:t> team teaching </a:t>
            </a:r>
          </a:p>
          <a:p>
            <a:r>
              <a:rPr lang="en-US" b="1" dirty="0"/>
              <a:t>Guidelines to be considered include:</a:t>
            </a:r>
          </a:p>
          <a:p>
            <a:r>
              <a:rPr lang="en-US" dirty="0"/>
              <a:t>Team members should participate </a:t>
            </a:r>
          </a:p>
          <a:p>
            <a:r>
              <a:rPr lang="en-US" dirty="0"/>
              <a:t>Contribution of different ideas </a:t>
            </a:r>
          </a:p>
          <a:p>
            <a:r>
              <a:rPr lang="en-US" dirty="0"/>
              <a:t>Carrying out teaching functions in the presence of their colleagues </a:t>
            </a:r>
          </a:p>
          <a:p>
            <a:r>
              <a:rPr lang="en-US" dirty="0"/>
              <a:t>Periodic evaluation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Title 1"/>
          <p:cNvSpPr>
            <a:spLocks noGrp="1"/>
          </p:cNvSpPr>
          <p:nvPr>
            <p:ph type="title"/>
          </p:nvPr>
        </p:nvSpPr>
        <p:spPr/>
        <p:txBody>
          <a:bodyPr/>
          <a:lstStyle/>
          <a:p>
            <a:r>
              <a:rPr lang="en-US" b="1" dirty="0"/>
              <a:t>Case history/studies </a:t>
            </a:r>
          </a:p>
        </p:txBody>
      </p:sp>
      <p:sp>
        <p:nvSpPr>
          <p:cNvPr id="1048776" name="Content Placeholder 2"/>
          <p:cNvSpPr>
            <a:spLocks noGrp="1"/>
          </p:cNvSpPr>
          <p:nvPr>
            <p:ph idx="1"/>
          </p:nvPr>
        </p:nvSpPr>
        <p:spPr/>
        <p:txBody>
          <a:bodyPr/>
          <a:lstStyle/>
          <a:p>
            <a:r>
              <a:rPr lang="en-US" dirty="0"/>
              <a:t>More less the same concept </a:t>
            </a:r>
          </a:p>
          <a:p>
            <a:r>
              <a:rPr lang="en-US" dirty="0"/>
              <a:t>Case history refers to  patient while case studies refer to situations </a:t>
            </a:r>
          </a:p>
          <a:p>
            <a:r>
              <a:rPr lang="en-US" dirty="0"/>
              <a:t>Case studies describe what happened in a specific situation </a:t>
            </a:r>
            <a:r>
              <a:rPr lang="en-US" dirty="0" err="1"/>
              <a:t>eg</a:t>
            </a:r>
            <a:r>
              <a:rPr lang="en-US" dirty="0"/>
              <a:t> how a specific HIV/AIDS control program was planned and implemented and what the results were </a:t>
            </a:r>
          </a:p>
          <a:p>
            <a:r>
              <a:rPr lang="en-US" dirty="0"/>
              <a:t>Case history describes a specific part </a:t>
            </a:r>
            <a:r>
              <a:rPr lang="en-US" dirty="0" err="1"/>
              <a:t>eg</a:t>
            </a:r>
            <a:r>
              <a:rPr lang="en-US" dirty="0"/>
              <a:t> presenting symptoms, </a:t>
            </a:r>
            <a:r>
              <a:rPr lang="en-US" dirty="0" err="1"/>
              <a:t>pmshx,dx</a:t>
            </a:r>
            <a:r>
              <a:rPr lang="en-US" dirty="0"/>
              <a:t>, investigations, </a:t>
            </a:r>
            <a:r>
              <a:rPr lang="en-US" dirty="0" err="1"/>
              <a:t>rx</a:t>
            </a:r>
            <a:r>
              <a:rPr lang="en-US" dirty="0"/>
              <a:t> and outcome</a:t>
            </a:r>
          </a:p>
          <a:p>
            <a:r>
              <a:rPr lang="en-US" dirty="0"/>
              <a:t>Both forms provide useful examples to illustrate general principles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Title 1"/>
          <p:cNvSpPr>
            <a:spLocks noGrp="1"/>
          </p:cNvSpPr>
          <p:nvPr>
            <p:ph type="title"/>
          </p:nvPr>
        </p:nvSpPr>
        <p:spPr/>
        <p:txBody>
          <a:bodyPr/>
          <a:lstStyle/>
          <a:p>
            <a:r>
              <a:rPr lang="en-US" b="1" dirty="0"/>
              <a:t>MICRO TEACHING SKILLS </a:t>
            </a:r>
          </a:p>
        </p:txBody>
      </p:sp>
      <p:sp>
        <p:nvSpPr>
          <p:cNvPr id="1048778" name="Content Placeholder 2"/>
          <p:cNvSpPr>
            <a:spLocks noGrp="1"/>
          </p:cNvSpPr>
          <p:nvPr>
            <p:ph idx="1"/>
          </p:nvPr>
        </p:nvSpPr>
        <p:spPr/>
        <p:txBody>
          <a:bodyPr>
            <a:normAutofit lnSpcReduction="10000"/>
          </a:bodyPr>
          <a:lstStyle/>
          <a:p>
            <a:r>
              <a:rPr lang="en-US" dirty="0"/>
              <a:t>Refer to skills used in the implementation of a good lesson plan in the traditional teaching process </a:t>
            </a:r>
          </a:p>
          <a:p>
            <a:r>
              <a:rPr lang="en-US" dirty="0"/>
              <a:t>Include:</a:t>
            </a:r>
          </a:p>
          <a:p>
            <a:pPr marL="571500" indent="-571500">
              <a:buFont typeface="+mj-lt"/>
              <a:buAutoNum type="romanLcPeriod"/>
            </a:pPr>
            <a:r>
              <a:rPr lang="en-US" dirty="0"/>
              <a:t>Set induction </a:t>
            </a:r>
          </a:p>
          <a:p>
            <a:pPr marL="571500" indent="-571500">
              <a:buFont typeface="+mj-lt"/>
              <a:buAutoNum type="romanLcPeriod"/>
            </a:pPr>
            <a:r>
              <a:rPr lang="en-US" dirty="0"/>
              <a:t>Stimulus variation </a:t>
            </a:r>
          </a:p>
          <a:p>
            <a:pPr marL="571500" indent="-571500">
              <a:buFont typeface="+mj-lt"/>
              <a:buAutoNum type="romanLcPeriod"/>
            </a:pPr>
            <a:r>
              <a:rPr lang="en-US" dirty="0"/>
              <a:t>Questioning </a:t>
            </a:r>
          </a:p>
          <a:p>
            <a:pPr marL="571500" indent="-571500">
              <a:buFont typeface="+mj-lt"/>
              <a:buAutoNum type="romanLcPeriod"/>
            </a:pPr>
            <a:r>
              <a:rPr lang="en-US" dirty="0"/>
              <a:t>Re enforcement </a:t>
            </a:r>
          </a:p>
          <a:p>
            <a:pPr marL="571500" indent="-571500">
              <a:buFont typeface="+mj-lt"/>
              <a:buAutoNum type="romanLcPeriod"/>
            </a:pPr>
            <a:r>
              <a:rPr lang="en-US" dirty="0"/>
              <a:t>Use of examples and explanation</a:t>
            </a:r>
          </a:p>
          <a:p>
            <a:pPr marL="571500" indent="-571500">
              <a:buFont typeface="+mj-lt"/>
              <a:buAutoNum type="romanLcPeriod"/>
            </a:pPr>
            <a:r>
              <a:rPr lang="en-US" dirty="0"/>
              <a:t>Closer/summary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Title 1"/>
          <p:cNvSpPr>
            <a:spLocks noGrp="1"/>
          </p:cNvSpPr>
          <p:nvPr>
            <p:ph type="title"/>
          </p:nvPr>
        </p:nvSpPr>
        <p:spPr/>
        <p:txBody>
          <a:bodyPr/>
          <a:lstStyle/>
          <a:p>
            <a:endParaRPr lang="en-US" dirty="0"/>
          </a:p>
        </p:txBody>
      </p:sp>
      <p:sp>
        <p:nvSpPr>
          <p:cNvPr id="1048780" name="Content Placeholder 2"/>
          <p:cNvSpPr>
            <a:spLocks noGrp="1"/>
          </p:cNvSpPr>
          <p:nvPr>
            <p:ph idx="1"/>
          </p:nvPr>
        </p:nvSpPr>
        <p:spPr/>
        <p:txBody>
          <a:bodyPr/>
          <a:lstStyle/>
          <a:p>
            <a:r>
              <a:rPr lang="en-US" b="1" dirty="0"/>
              <a:t>Set induction: </a:t>
            </a:r>
            <a:r>
              <a:rPr lang="en-US" dirty="0"/>
              <a:t>introduce the topic, start a lesson to capture learners attention</a:t>
            </a:r>
          </a:p>
          <a:p>
            <a:r>
              <a:rPr lang="en-US" b="1" dirty="0"/>
              <a:t>Stimulus variation:</a:t>
            </a:r>
            <a:r>
              <a:rPr lang="en-US" dirty="0"/>
              <a:t> varying focus movement, speech and content delivery to retain learners attention </a:t>
            </a:r>
          </a:p>
          <a:p>
            <a:r>
              <a:rPr lang="en-US" b="1" dirty="0"/>
              <a:t>Questioning: </a:t>
            </a:r>
            <a:r>
              <a:rPr lang="en-US" dirty="0"/>
              <a:t>ask questions to promote interaction with the learners and to hold attention </a:t>
            </a:r>
          </a:p>
          <a:p>
            <a:r>
              <a:rPr lang="en-US" b="1" dirty="0"/>
              <a:t>Re enforcement: </a:t>
            </a:r>
            <a:r>
              <a:rPr lang="en-US" dirty="0"/>
              <a:t>reward students to provide good behavior and attention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Title 1"/>
          <p:cNvSpPr>
            <a:spLocks noGrp="1"/>
          </p:cNvSpPr>
          <p:nvPr>
            <p:ph type="title"/>
          </p:nvPr>
        </p:nvSpPr>
        <p:spPr/>
        <p:txBody>
          <a:bodyPr/>
          <a:lstStyle/>
          <a:p>
            <a:endParaRPr lang="en-US"/>
          </a:p>
        </p:txBody>
      </p:sp>
      <p:sp>
        <p:nvSpPr>
          <p:cNvPr id="1048782" name="Content Placeholder 2"/>
          <p:cNvSpPr>
            <a:spLocks noGrp="1"/>
          </p:cNvSpPr>
          <p:nvPr>
            <p:ph idx="1"/>
          </p:nvPr>
        </p:nvSpPr>
        <p:spPr/>
        <p:txBody>
          <a:bodyPr/>
          <a:lstStyle/>
          <a:p>
            <a:r>
              <a:rPr lang="en-US" b="1" dirty="0"/>
              <a:t>Use of examples and explanations: </a:t>
            </a:r>
            <a:r>
              <a:rPr lang="en-US" dirty="0"/>
              <a:t>these promote learning </a:t>
            </a:r>
          </a:p>
          <a:p>
            <a:r>
              <a:rPr lang="en-US" b="1" dirty="0"/>
              <a:t>Closer/summary: </a:t>
            </a:r>
            <a:r>
              <a:rPr lang="en-US" dirty="0"/>
              <a:t>mental closure of the lesson. </a:t>
            </a:r>
            <a:endParaRPr lang="en-US"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Title 1"/>
          <p:cNvSpPr>
            <a:spLocks noGrp="1"/>
          </p:cNvSpPr>
          <p:nvPr>
            <p:ph type="title"/>
          </p:nvPr>
        </p:nvSpPr>
        <p:spPr>
          <a:xfrm>
            <a:off x="483358" y="242295"/>
            <a:ext cx="10515600" cy="1325563"/>
          </a:xfrm>
        </p:spPr>
        <p:txBody>
          <a:bodyPr/>
          <a:lstStyle/>
          <a:p>
            <a:r>
              <a:rPr lang="en-US" b="1" dirty="0">
                <a:latin typeface="Arial" panose="020B0604020202020204" pitchFamily="34" charset="0"/>
                <a:cs typeface="Arial" panose="020B0604020202020204" pitchFamily="34" charset="0"/>
              </a:rPr>
              <a:t>LESSON PLAN </a:t>
            </a:r>
          </a:p>
        </p:txBody>
      </p:sp>
      <p:sp>
        <p:nvSpPr>
          <p:cNvPr id="1048784" name="Content Placeholder 2"/>
          <p:cNvSpPr>
            <a:spLocks noGrp="1"/>
          </p:cNvSpPr>
          <p:nvPr>
            <p:ph idx="1"/>
          </p:nvPr>
        </p:nvSpPr>
        <p:spPr/>
        <p:txBody>
          <a:bodyPr/>
          <a:lstStyle/>
          <a:p>
            <a:r>
              <a:rPr lang="en-US" dirty="0"/>
              <a:t>This is a written description used in a teaching/learning situation to guide the teacher to systematically present the subject matter in a logical, interrelated and integrated manner such that learning is reinforced and enhanced.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Purpose of a lesson plan</a:t>
            </a:r>
          </a:p>
        </p:txBody>
      </p:sp>
      <p:sp>
        <p:nvSpPr>
          <p:cNvPr id="1048786" name="Content Placeholder 2"/>
          <p:cNvSpPr>
            <a:spLocks noGrp="1"/>
          </p:cNvSpPr>
          <p:nvPr>
            <p:ph idx="1"/>
          </p:nvPr>
        </p:nvSpPr>
        <p:spPr/>
        <p:txBody>
          <a:bodyPr/>
          <a:lstStyle/>
          <a:p>
            <a:pPr marL="514350" indent="-514350">
              <a:buFont typeface="+mj-lt"/>
              <a:buAutoNum type="arabicPeriod"/>
            </a:pPr>
            <a:r>
              <a:rPr lang="en-US" dirty="0"/>
              <a:t>Helps the teacher to know the topic to teach </a:t>
            </a:r>
          </a:p>
          <a:p>
            <a:pPr marL="514350" indent="-514350">
              <a:buFont typeface="+mj-lt"/>
              <a:buAutoNum type="arabicPeriod"/>
            </a:pPr>
            <a:r>
              <a:rPr lang="en-US" dirty="0"/>
              <a:t>Helps the teacher in setting objectives to be taught </a:t>
            </a:r>
          </a:p>
          <a:p>
            <a:pPr marL="514350" indent="-514350">
              <a:buFont typeface="+mj-lt"/>
              <a:buAutoNum type="arabicPeriod"/>
            </a:pPr>
            <a:r>
              <a:rPr lang="en-US" dirty="0"/>
              <a:t>Assists the facilitator to plan ahead of time to avoid disorderliness</a:t>
            </a:r>
          </a:p>
          <a:p>
            <a:pPr marL="514350" indent="-514350">
              <a:buFont typeface="+mj-lt"/>
              <a:buAutoNum type="arabicPeriod"/>
            </a:pPr>
            <a:r>
              <a:rPr lang="en-US" dirty="0"/>
              <a:t>Enhances systematic flow of information or event </a:t>
            </a:r>
          </a:p>
          <a:p>
            <a:pPr marL="514350" indent="-514350">
              <a:buFont typeface="+mj-lt"/>
              <a:buAutoNum type="arabicPeriod"/>
            </a:pPr>
            <a:r>
              <a:rPr lang="en-US" dirty="0"/>
              <a:t>Enables the facilitator to check if the set objectives have been met</a:t>
            </a:r>
          </a:p>
          <a:p>
            <a:pPr marL="514350" indent="-514350">
              <a:buFont typeface="+mj-lt"/>
              <a:buAutoNum type="arabicPeriod"/>
            </a:pPr>
            <a:r>
              <a:rPr lang="en-US" dirty="0"/>
              <a:t>Helps in self assessment of the facilitator and allows room for improvement or correction </a:t>
            </a:r>
          </a:p>
          <a:p>
            <a:pPr marL="514350" indent="-514350">
              <a:buFont typeface="+mj-lt"/>
              <a:buAutoNum type="arabicPeriod"/>
            </a:pPr>
            <a:r>
              <a:rPr lang="en-US" dirty="0"/>
              <a:t>Helps in outcome of learning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 of a lesson plan </a:t>
            </a:r>
          </a:p>
        </p:txBody>
      </p:sp>
      <p:sp>
        <p:nvSpPr>
          <p:cNvPr id="1048788" name="Content Placeholder 2"/>
          <p:cNvSpPr>
            <a:spLocks noGrp="1"/>
          </p:cNvSpPr>
          <p:nvPr>
            <p:ph idx="1"/>
          </p:nvPr>
        </p:nvSpPr>
        <p:spPr/>
        <p:txBody>
          <a:bodyPr>
            <a:normAutofit lnSpcReduction="10000"/>
          </a:bodyPr>
          <a:lstStyle/>
          <a:p>
            <a:r>
              <a:rPr lang="en-US" dirty="0"/>
              <a:t>Topic and specific objectives </a:t>
            </a:r>
          </a:p>
          <a:p>
            <a:r>
              <a:rPr lang="en-US" dirty="0"/>
              <a:t>Date </a:t>
            </a:r>
          </a:p>
          <a:p>
            <a:r>
              <a:rPr lang="en-US" dirty="0"/>
              <a:t>Time </a:t>
            </a:r>
          </a:p>
          <a:p>
            <a:r>
              <a:rPr lang="en-US" dirty="0"/>
              <a:t>Venue </a:t>
            </a:r>
          </a:p>
          <a:p>
            <a:r>
              <a:rPr lang="en-US" dirty="0"/>
              <a:t>teaching/learning method </a:t>
            </a:r>
          </a:p>
          <a:p>
            <a:r>
              <a:rPr lang="en-US" dirty="0"/>
              <a:t>Audience </a:t>
            </a:r>
          </a:p>
          <a:p>
            <a:r>
              <a:rPr lang="en-US" dirty="0"/>
              <a:t>Teaching aid </a:t>
            </a:r>
          </a:p>
          <a:p>
            <a:r>
              <a:rPr lang="en-US" dirty="0"/>
              <a:t>Institution </a:t>
            </a:r>
          </a:p>
          <a:p>
            <a:r>
              <a:rPr lang="en-US" dirty="0"/>
              <a:t>Evaluation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250</Slides>
  <Notes>1</Notes>
  <HiddenSlides>0</HiddenSlides>
  <ScaleCrop>false</ScaleCrop>
  <HeadingPairs>
    <vt:vector size="4" baseType="variant">
      <vt:variant>
        <vt:lpstr>Theme</vt:lpstr>
      </vt:variant>
      <vt:variant>
        <vt:i4>1</vt:i4>
      </vt:variant>
      <vt:variant>
        <vt:lpstr>Slide Titles</vt:lpstr>
      </vt:variant>
      <vt:variant>
        <vt:i4>250</vt:i4>
      </vt:variant>
    </vt:vector>
  </HeadingPairs>
  <TitlesOfParts>
    <vt:vector size="251" baseType="lpstr">
      <vt:lpstr>Office Theme</vt:lpstr>
      <vt:lpstr>TEACHING METHODOLOGY</vt:lpstr>
      <vt:lpstr>Main Objective</vt:lpstr>
      <vt:lpstr>Sub objectives</vt:lpstr>
      <vt:lpstr>Concepts and Theories of learning </vt:lpstr>
      <vt:lpstr>A. Definition of terms</vt:lpstr>
      <vt:lpstr>PowerPoint Presentation</vt:lpstr>
      <vt:lpstr>Learning </vt:lpstr>
      <vt:lpstr>Principles of learning </vt:lpstr>
      <vt:lpstr>Principles of learning </vt:lpstr>
      <vt:lpstr> </vt:lpstr>
      <vt:lpstr>Principles of adult learning (Andragogy)</vt:lpstr>
      <vt:lpstr>Principles of andragogy </vt:lpstr>
      <vt:lpstr>ASSIGNMENT</vt:lpstr>
      <vt:lpstr>What makes one a better learner?</vt:lpstr>
      <vt:lpstr> Characteristics of learning </vt:lpstr>
      <vt:lpstr>Factors influencing learning (conditions)</vt:lpstr>
      <vt:lpstr>PowerPoint Presentation</vt:lpstr>
      <vt:lpstr>PowerPoint Presentation</vt:lpstr>
      <vt:lpstr>PowerPoint Presentation</vt:lpstr>
      <vt:lpstr>PowerPoint Presentation</vt:lpstr>
      <vt:lpstr>Learning Domains (Stages of learning)</vt:lpstr>
      <vt:lpstr>a) Cognitive Learning </vt:lpstr>
      <vt:lpstr>Levels  of knowledge acquisition</vt:lpstr>
      <vt:lpstr>PowerPoint Presentation</vt:lpstr>
      <vt:lpstr>PowerPoint Presentation</vt:lpstr>
      <vt:lpstr>PowerPoint Presentation</vt:lpstr>
      <vt:lpstr>b) Psychomotor Learning</vt:lpstr>
      <vt:lpstr>Levels of psychomotor learning </vt:lpstr>
      <vt:lpstr>PowerPoint Presentation</vt:lpstr>
      <vt:lpstr>PowerPoint Presentation</vt:lpstr>
      <vt:lpstr>c) Affective learning </vt:lpstr>
      <vt:lpstr>Levels in affective domain </vt:lpstr>
      <vt:lpstr>PowerPoint Presentation</vt:lpstr>
      <vt:lpstr>How learning takes place </vt:lpstr>
      <vt:lpstr>THEORIES OF LEARNING</vt:lpstr>
      <vt:lpstr>3 Main Learning Theories</vt:lpstr>
      <vt:lpstr>1. Behaviorist theories </vt:lpstr>
      <vt:lpstr>PowerPoint Presentation</vt:lpstr>
      <vt:lpstr>Thorndike theory</vt:lpstr>
      <vt:lpstr>Ivan Pavlov Theory </vt:lpstr>
      <vt:lpstr>Watson theory </vt:lpstr>
      <vt:lpstr>2. Cognitive Theories </vt:lpstr>
      <vt:lpstr>D P Ausubel theory </vt:lpstr>
      <vt:lpstr>J.BRUNNER</vt:lpstr>
      <vt:lpstr>PowerPoint Presentation</vt:lpstr>
      <vt:lpstr>HUMANISTIC/SOCIAL PSYCHOLOGIST </vt:lpstr>
      <vt:lpstr>PowerPoint Presentation</vt:lpstr>
      <vt:lpstr>PowerPoint Presentation</vt:lpstr>
      <vt:lpstr>ABRAHAM MASLOW THEORY </vt:lpstr>
      <vt:lpstr>PRINCIPLES OF TEACHING </vt:lpstr>
      <vt:lpstr>CHARACTERISTICS OF A GOOD TEACHER </vt:lpstr>
      <vt:lpstr>PowerPoint Presentation</vt:lpstr>
      <vt:lpstr>PowerPoint Presentation</vt:lpstr>
      <vt:lpstr>General principles of teaching </vt:lpstr>
      <vt:lpstr>Active learning </vt:lpstr>
      <vt:lpstr>The tasks of a teacher </vt:lpstr>
      <vt:lpstr>1. PLANNING</vt:lpstr>
      <vt:lpstr>2.COMMUNICATION</vt:lpstr>
      <vt:lpstr>3. PROVIDING RESOURCES </vt:lpstr>
      <vt:lpstr>Resources </vt:lpstr>
      <vt:lpstr>4. COUNSELING </vt:lpstr>
      <vt:lpstr>5. ASSESSMENT</vt:lpstr>
      <vt:lpstr>6. CONTINUING SELF EDUCATION </vt:lpstr>
      <vt:lpstr>Ct…..</vt:lpstr>
      <vt:lpstr>Skills used in teaching </vt:lpstr>
      <vt:lpstr>PowerPoint Presentation</vt:lpstr>
      <vt:lpstr>BALANCE BETWEEN THEORY AND PRACTICE </vt:lpstr>
      <vt:lpstr>METHODS OF TEACHING</vt:lpstr>
      <vt:lpstr>Traditional Vs Innovative </vt:lpstr>
      <vt:lpstr>PowerPoint Presentation</vt:lpstr>
      <vt:lpstr>PowerPoint Presentation</vt:lpstr>
      <vt:lpstr>Types of innovative teaching methods </vt:lpstr>
      <vt:lpstr>Teaching methods </vt:lpstr>
      <vt:lpstr>PowerPoint Presentation</vt:lpstr>
      <vt:lpstr>PowerPoint Presentation</vt:lpstr>
      <vt:lpstr>2.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ISP </vt:lpstr>
      <vt:lpstr>PowerPoint Presentation</vt:lpstr>
      <vt:lpstr>PowerPoint Presentation</vt:lpstr>
      <vt:lpstr>PowerPoint Presentation</vt:lpstr>
      <vt:lpstr>PowerPoint Presentation</vt:lpstr>
      <vt:lpstr>PowerPoint Presentation</vt:lpstr>
      <vt:lpstr>PowerPoint Presentation</vt:lpstr>
      <vt:lpstr>Case history/studies </vt:lpstr>
      <vt:lpstr>MICRO TEACHING SKILLS </vt:lpstr>
      <vt:lpstr>PowerPoint Presentation</vt:lpstr>
      <vt:lpstr>PowerPoint Presentation</vt:lpstr>
      <vt:lpstr>LESSON PLAN </vt:lpstr>
      <vt:lpstr>Purpose of a lesson plan</vt:lpstr>
      <vt:lpstr>Contents of a lesson plan </vt:lpstr>
      <vt:lpstr>INNOVATIVE TEACHING METHODS </vt:lpstr>
      <vt:lpstr>INNOVATIVE TEACHING METHODS </vt:lpstr>
      <vt:lpstr>PowerPoint Presentation</vt:lpstr>
      <vt:lpstr>PowerPoint Presentation</vt:lpstr>
      <vt:lpstr>PowerPoint Presentation</vt:lpstr>
      <vt:lpstr>The 3 steps Problem Based Learning(PBL)Tutorial(ABC Process) </vt:lpstr>
      <vt:lpstr>PowerPoint Presentation</vt:lpstr>
      <vt:lpstr>The Seven Step PBL Tutorial  Process</vt:lpstr>
      <vt:lpstr>The 10-step PBL Tutorial Process</vt:lpstr>
      <vt:lpstr>The 15-step PBL Tutorial Process</vt:lpstr>
      <vt:lpstr>PowerPoint Presentation</vt:lpstr>
      <vt:lpstr>First Self-Directed Learning(SDL) </vt:lpstr>
      <vt:lpstr>Second Tutorial </vt:lpstr>
      <vt:lpstr>Second SDL Period(usually Saturday &amp; Sunday) </vt:lpstr>
      <vt:lpstr>NOTE&gt;</vt:lpstr>
      <vt:lpstr>SUPER SKILLS OF INNOVATIVE EDUCATION </vt:lpstr>
      <vt:lpstr>Tutorial Problem In PBL </vt:lpstr>
      <vt:lpstr>Learning skills developed from innovative teaching methods</vt:lpstr>
      <vt:lpstr>PowerPoint Presentation</vt:lpstr>
      <vt:lpstr>The Role of the Tutor in the PBL Process </vt:lpstr>
      <vt:lpstr>PowerPoint Presentation</vt:lpstr>
      <vt:lpstr>PowerPoint Presentation</vt:lpstr>
      <vt:lpstr>The Role of the student in the PBL Process</vt:lpstr>
      <vt:lpstr>CLINICAL TEACHING </vt:lpstr>
      <vt:lpstr>Ct…</vt:lpstr>
      <vt:lpstr>Ct….</vt:lpstr>
      <vt:lpstr>PowerPoint Presentation</vt:lpstr>
      <vt:lpstr>Role of a Clinical teacher/ instructor </vt:lpstr>
      <vt:lpstr>Role of a clinical teacher </vt:lpstr>
      <vt:lpstr>Factors to consider when choosing a teaching method </vt:lpstr>
      <vt:lpstr>ATTITUDES, KNOWLEDGE AND SKILLS </vt:lpstr>
      <vt:lpstr>HOW SKILLS ARE TAUGHT </vt:lpstr>
      <vt:lpstr>Methods of teaching skills </vt:lpstr>
      <vt:lpstr>HOW KNOWLEDGE IS TAUGHT </vt:lpstr>
      <vt:lpstr>EDUCATIONAL OBJECTIVES </vt:lpstr>
      <vt:lpstr>Types of objectives </vt:lpstr>
      <vt:lpstr>Ct….</vt:lpstr>
      <vt:lpstr>Purpose of objectives </vt:lpstr>
      <vt:lpstr>CHARACTERISTICS OF OBJECTIVES </vt:lpstr>
      <vt:lpstr>QUALITIES OF GOOD OBJECTIVES</vt:lpstr>
      <vt:lpstr>Components/criteria of behavioral objective</vt:lpstr>
      <vt:lpstr>1. ACTION VERB ( act or performance)</vt:lpstr>
      <vt:lpstr>2. THE CONDITION </vt:lpstr>
      <vt:lpstr>3. STANDARD/CRITERIA </vt:lpstr>
      <vt:lpstr>ASSIGNMENT </vt:lpstr>
      <vt:lpstr>TEACHING AIDS/ INSTRUCTIONAL MEDIA </vt:lpstr>
      <vt:lpstr>Types of teaching aid</vt:lpstr>
      <vt:lpstr>PowerPoint Presentation</vt:lpstr>
      <vt:lpstr>VALUE OF TEACHING AID </vt:lpstr>
      <vt:lpstr>Factors influencing selection of teaching aids </vt:lpstr>
      <vt:lpstr>Categories of media </vt:lpstr>
      <vt:lpstr>GROUP ASSIGNMENT </vt:lpstr>
      <vt:lpstr>a) Overhead projector</vt:lpstr>
      <vt:lpstr>OHP CT….</vt:lpstr>
      <vt:lpstr>When preparing transparencies </vt:lpstr>
      <vt:lpstr>PowerPoint Presentation</vt:lpstr>
      <vt:lpstr>PowerPoint Presentation</vt:lpstr>
      <vt:lpstr>Advantages of OHP</vt:lpstr>
      <vt:lpstr>Disadvantages of using an OHP</vt:lpstr>
      <vt:lpstr>Care and Maintenance of an OHP</vt:lpstr>
      <vt:lpstr>B) LCD PROJECTOR AND LAPTOP</vt:lpstr>
      <vt:lpstr>2. NON-PROJECTED TEACHING AIDS </vt:lpstr>
      <vt:lpstr>a) The chalk/white board </vt:lpstr>
      <vt:lpstr>Ct…..</vt:lpstr>
      <vt:lpstr>Advantages of chalk/white boards</vt:lpstr>
      <vt:lpstr>Disadvantages </vt:lpstr>
      <vt:lpstr>b) Pictures </vt:lpstr>
      <vt:lpstr>C) Charts</vt:lpstr>
      <vt:lpstr>PowerPoint Presentation</vt:lpstr>
      <vt:lpstr>Flipcharts </vt:lpstr>
      <vt:lpstr>Disadvantages of flipcharts </vt:lpstr>
      <vt:lpstr>d) Posters</vt:lpstr>
      <vt:lpstr>Posters ct…..</vt:lpstr>
      <vt:lpstr>e) The real thing or object </vt:lpstr>
      <vt:lpstr>PowerPoint Presentation</vt:lpstr>
      <vt:lpstr>f) Handouts </vt:lpstr>
      <vt:lpstr>Purpose of a handout </vt:lpstr>
      <vt:lpstr>Uses/features/characteristics of a good handout</vt:lpstr>
      <vt:lpstr>Useful guidelines when preparing a handout </vt:lpstr>
      <vt:lpstr>PowerPoint Presentation</vt:lpstr>
      <vt:lpstr>g) Flannel board</vt:lpstr>
      <vt:lpstr>Ct…..</vt:lpstr>
      <vt:lpstr>Advantages of flannel board </vt:lpstr>
      <vt:lpstr>Disadvantages of flannel board </vt:lpstr>
      <vt:lpstr>HOW TO USE TEACHING AIDS </vt:lpstr>
      <vt:lpstr>How to use teaching aids </vt:lpstr>
      <vt:lpstr>PowerPoint Presentation</vt:lpstr>
      <vt:lpstr>PowerPoint Presentation</vt:lpstr>
      <vt:lpstr>PowerPoint Presentation</vt:lpstr>
      <vt:lpstr>GENERAL STORAGE OF TEACHING AIDS </vt:lpstr>
      <vt:lpstr>Storage ct…</vt:lpstr>
      <vt:lpstr>Storage of specific teaching aids </vt:lpstr>
      <vt:lpstr>PowerPoint Presentation</vt:lpstr>
      <vt:lpstr>ASSESSMENT AND EVALUATION</vt:lpstr>
      <vt:lpstr>PURPOSE/AIMS/SIGNIFICANCE OF EVALUATION</vt:lpstr>
      <vt:lpstr>PowerPoint Presentation</vt:lpstr>
      <vt:lpstr>TYPES OF EVALUATION</vt:lpstr>
      <vt:lpstr>Importance of formative evaluation</vt:lpstr>
      <vt:lpstr>Advantages </vt:lpstr>
      <vt:lpstr>Disadvantages </vt:lpstr>
      <vt:lpstr>2) Summative or terminal Evaluation</vt:lpstr>
      <vt:lpstr>CONTENT OF EVALUATION </vt:lpstr>
      <vt:lpstr>ASSESSING KNOWLEDGE </vt:lpstr>
      <vt:lpstr>Scoring used in preparing a marking scheme </vt:lpstr>
      <vt:lpstr>PowerPoint Presentation</vt:lpstr>
      <vt:lpstr>Rules to be observed when marking essays </vt:lpstr>
      <vt:lpstr>MULTIPLE CHOICE QUESTIONS </vt:lpstr>
      <vt:lpstr>Factors to consider when choosing MCQs </vt:lpstr>
      <vt:lpstr>Importance/uses of MCQs </vt:lpstr>
      <vt:lpstr>Points to remember when using MCQs</vt:lpstr>
      <vt:lpstr>ORAL EXAMINATION</vt:lpstr>
      <vt:lpstr>Short answer questions </vt:lpstr>
      <vt:lpstr>ASSESSING SKILLS </vt:lpstr>
      <vt:lpstr>OSCE</vt:lpstr>
      <vt:lpstr>PowerPoint Presentation</vt:lpstr>
      <vt:lpstr>OSPE</vt:lpstr>
      <vt:lpstr>ASSESSING ATTITUDE</vt:lpstr>
      <vt:lpstr>PowerPoint Presentation</vt:lpstr>
      <vt:lpstr>Types of tools used to evaluate attitude </vt:lpstr>
      <vt:lpstr>PowerPoint Presentation</vt:lpstr>
      <vt:lpstr>Developing Assessment Tools </vt:lpstr>
      <vt:lpstr>How to administer attitude-assessment tests: practical hints </vt:lpstr>
      <vt:lpstr>PowerPoint Presentation</vt:lpstr>
      <vt:lpstr>Characteristics of a good evaluation/assessment tool</vt:lpstr>
      <vt:lpstr>GRADING</vt:lpstr>
      <vt:lpstr>PowerPoint Presentation</vt:lpstr>
      <vt:lpstr>CURRICULUM DESIGN &amp; DEVELOPMENT </vt:lpstr>
      <vt:lpstr>COMPONENTS OF A CURRICULUM</vt:lpstr>
      <vt:lpstr>Components of a curriculum</vt:lpstr>
      <vt:lpstr>Ct…..</vt:lpstr>
      <vt:lpstr>PowerPoint Presentation</vt:lpstr>
      <vt:lpstr>Factors influencing the development of a curriculum</vt:lpstr>
      <vt:lpstr>1. Academic factors</vt:lpstr>
      <vt:lpstr>PowerPoint Presentation</vt:lpstr>
      <vt:lpstr>2. Social factors </vt:lpstr>
      <vt:lpstr>PowerPoint Presentation</vt:lpstr>
      <vt:lpstr>3. Economic factors</vt:lpstr>
      <vt:lpstr>4. Political factors </vt:lpstr>
      <vt:lpstr>Participants in curriculum development </vt:lpstr>
      <vt:lpstr>External participants </vt:lpstr>
      <vt:lpstr>STEPS IN CURRICULUM DEVELOPMENT</vt:lpstr>
      <vt:lpstr>PowerPoint Presentation</vt:lpstr>
      <vt:lpstr>Types of curriculum / Approaches to curriculum development </vt:lpstr>
      <vt:lpstr>PowerPoint Presentation</vt:lpstr>
      <vt:lpstr>Typical features of a competency-based approach</vt:lpstr>
      <vt:lpstr>Advantages/Disadvantages of these approaches </vt:lpstr>
      <vt:lpstr>Disadvantages of Competency-based approach</vt:lpstr>
      <vt:lpstr>Summary: components of a curriculum</vt:lpstr>
      <vt:lpstr>TASK ANALYSIS </vt:lpstr>
      <vt:lpstr>Uses of task analysis </vt:lpstr>
      <vt:lpstr>OSCE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METHODOLOGY</dc:title>
  <dc:creator>user</dc:creator>
  <cp:lastModifiedBy>Ngatia paul</cp:lastModifiedBy>
  <cp:revision>1</cp:revision>
  <dcterms:created xsi:type="dcterms:W3CDTF">2018-10-07T02:59:54Z</dcterms:created>
  <dcterms:modified xsi:type="dcterms:W3CDTF">2022-03-28T08:31:39Z</dcterms:modified>
</cp:coreProperties>
</file>