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4" d="100"/>
          <a:sy n="74" d="100"/>
        </p:scale>
        <p:origin x="101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C3D929F-6C07-4D8C-99E8-E6926C47E91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9DDD-3F5F-4C4C-B506-8B06195977CC}" type="slidenum">
              <a:rPr lang="en-US" smtClean="0"/>
              <a:t>‹#›</a:t>
            </a:fld>
            <a:endParaRPr lang="en-US"/>
          </a:p>
        </p:txBody>
      </p:sp>
    </p:spTree>
    <p:extLst>
      <p:ext uri="{BB962C8B-B14F-4D97-AF65-F5344CB8AC3E}">
        <p14:creationId xmlns:p14="http://schemas.microsoft.com/office/powerpoint/2010/main" val="742101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3D929F-6C07-4D8C-99E8-E6926C47E91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9DDD-3F5F-4C4C-B506-8B06195977CC}" type="slidenum">
              <a:rPr lang="en-US" smtClean="0"/>
              <a:t>‹#›</a:t>
            </a:fld>
            <a:endParaRPr lang="en-US"/>
          </a:p>
        </p:txBody>
      </p:sp>
    </p:spTree>
    <p:extLst>
      <p:ext uri="{BB962C8B-B14F-4D97-AF65-F5344CB8AC3E}">
        <p14:creationId xmlns:p14="http://schemas.microsoft.com/office/powerpoint/2010/main" val="476958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3D929F-6C07-4D8C-99E8-E6926C47E91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9DDD-3F5F-4C4C-B506-8B06195977CC}"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436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3D929F-6C07-4D8C-99E8-E6926C47E91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9DDD-3F5F-4C4C-B506-8B06195977CC}" type="slidenum">
              <a:rPr lang="en-US" smtClean="0"/>
              <a:t>‹#›</a:t>
            </a:fld>
            <a:endParaRPr lang="en-US"/>
          </a:p>
        </p:txBody>
      </p:sp>
    </p:spTree>
    <p:extLst>
      <p:ext uri="{BB962C8B-B14F-4D97-AF65-F5344CB8AC3E}">
        <p14:creationId xmlns:p14="http://schemas.microsoft.com/office/powerpoint/2010/main" val="1429148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3D929F-6C07-4D8C-99E8-E6926C47E91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9DDD-3F5F-4C4C-B506-8B06195977CC}"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5027036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3D929F-6C07-4D8C-99E8-E6926C47E91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9DDD-3F5F-4C4C-B506-8B06195977CC}" type="slidenum">
              <a:rPr lang="en-US" smtClean="0"/>
              <a:t>‹#›</a:t>
            </a:fld>
            <a:endParaRPr lang="en-US"/>
          </a:p>
        </p:txBody>
      </p:sp>
    </p:spTree>
    <p:extLst>
      <p:ext uri="{BB962C8B-B14F-4D97-AF65-F5344CB8AC3E}">
        <p14:creationId xmlns:p14="http://schemas.microsoft.com/office/powerpoint/2010/main" val="14845574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D929F-6C07-4D8C-99E8-E6926C47E91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9DDD-3F5F-4C4C-B506-8B06195977CC}" type="slidenum">
              <a:rPr lang="en-US" smtClean="0"/>
              <a:t>‹#›</a:t>
            </a:fld>
            <a:endParaRPr lang="en-US"/>
          </a:p>
        </p:txBody>
      </p:sp>
    </p:spTree>
    <p:extLst>
      <p:ext uri="{BB962C8B-B14F-4D97-AF65-F5344CB8AC3E}">
        <p14:creationId xmlns:p14="http://schemas.microsoft.com/office/powerpoint/2010/main" val="3591260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D929F-6C07-4D8C-99E8-E6926C47E91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9DDD-3F5F-4C4C-B506-8B06195977CC}" type="slidenum">
              <a:rPr lang="en-US" smtClean="0"/>
              <a:t>‹#›</a:t>
            </a:fld>
            <a:endParaRPr lang="en-US"/>
          </a:p>
        </p:txBody>
      </p:sp>
    </p:spTree>
    <p:extLst>
      <p:ext uri="{BB962C8B-B14F-4D97-AF65-F5344CB8AC3E}">
        <p14:creationId xmlns:p14="http://schemas.microsoft.com/office/powerpoint/2010/main" val="2929811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3D929F-6C07-4D8C-99E8-E6926C47E91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9DDD-3F5F-4C4C-B506-8B06195977CC}" type="slidenum">
              <a:rPr lang="en-US" smtClean="0"/>
              <a:t>‹#›</a:t>
            </a:fld>
            <a:endParaRPr lang="en-US"/>
          </a:p>
        </p:txBody>
      </p:sp>
    </p:spTree>
    <p:extLst>
      <p:ext uri="{BB962C8B-B14F-4D97-AF65-F5344CB8AC3E}">
        <p14:creationId xmlns:p14="http://schemas.microsoft.com/office/powerpoint/2010/main" val="2434595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3D929F-6C07-4D8C-99E8-E6926C47E91E}" type="datetimeFigureOut">
              <a:rPr lang="en-US" smtClean="0"/>
              <a:t>10/17/2023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89DDD-3F5F-4C4C-B506-8B06195977CC}" type="slidenum">
              <a:rPr lang="en-US" smtClean="0"/>
              <a:t>‹#›</a:t>
            </a:fld>
            <a:endParaRPr lang="en-US"/>
          </a:p>
        </p:txBody>
      </p:sp>
    </p:spTree>
    <p:extLst>
      <p:ext uri="{BB962C8B-B14F-4D97-AF65-F5344CB8AC3E}">
        <p14:creationId xmlns:p14="http://schemas.microsoft.com/office/powerpoint/2010/main" val="3508020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3D929F-6C07-4D8C-99E8-E6926C47E91E}"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89DDD-3F5F-4C4C-B506-8B06195977CC}" type="slidenum">
              <a:rPr lang="en-US" smtClean="0"/>
              <a:t>‹#›</a:t>
            </a:fld>
            <a:endParaRPr lang="en-US"/>
          </a:p>
        </p:txBody>
      </p:sp>
    </p:spTree>
    <p:extLst>
      <p:ext uri="{BB962C8B-B14F-4D97-AF65-F5344CB8AC3E}">
        <p14:creationId xmlns:p14="http://schemas.microsoft.com/office/powerpoint/2010/main" val="28252331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3D929F-6C07-4D8C-99E8-E6926C47E91E}" type="datetimeFigureOut">
              <a:rPr lang="en-US" smtClean="0"/>
              <a:t>10/17/2023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889DDD-3F5F-4C4C-B506-8B06195977CC}" type="slidenum">
              <a:rPr lang="en-US" smtClean="0"/>
              <a:t>‹#›</a:t>
            </a:fld>
            <a:endParaRPr lang="en-US"/>
          </a:p>
        </p:txBody>
      </p:sp>
    </p:spTree>
    <p:extLst>
      <p:ext uri="{BB962C8B-B14F-4D97-AF65-F5344CB8AC3E}">
        <p14:creationId xmlns:p14="http://schemas.microsoft.com/office/powerpoint/2010/main" val="37999848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3D929F-6C07-4D8C-99E8-E6926C47E91E}" type="datetimeFigureOut">
              <a:rPr lang="en-US" smtClean="0"/>
              <a:t>10/17/2023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89DDD-3F5F-4C4C-B506-8B06195977CC}" type="slidenum">
              <a:rPr lang="en-US" smtClean="0"/>
              <a:t>‹#›</a:t>
            </a:fld>
            <a:endParaRPr lang="en-US"/>
          </a:p>
        </p:txBody>
      </p:sp>
    </p:spTree>
    <p:extLst>
      <p:ext uri="{BB962C8B-B14F-4D97-AF65-F5344CB8AC3E}">
        <p14:creationId xmlns:p14="http://schemas.microsoft.com/office/powerpoint/2010/main" val="6955210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3D929F-6C07-4D8C-99E8-E6926C47E91E}" type="datetimeFigureOut">
              <a:rPr lang="en-US" smtClean="0"/>
              <a:t>10/17/2023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889DDD-3F5F-4C4C-B506-8B06195977CC}" type="slidenum">
              <a:rPr lang="en-US" smtClean="0"/>
              <a:t>‹#›</a:t>
            </a:fld>
            <a:endParaRPr lang="en-US"/>
          </a:p>
        </p:txBody>
      </p:sp>
    </p:spTree>
    <p:extLst>
      <p:ext uri="{BB962C8B-B14F-4D97-AF65-F5344CB8AC3E}">
        <p14:creationId xmlns:p14="http://schemas.microsoft.com/office/powerpoint/2010/main" val="30058706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3D929F-6C07-4D8C-99E8-E6926C47E91E}"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89DDD-3F5F-4C4C-B506-8B06195977CC}" type="slidenum">
              <a:rPr lang="en-US" smtClean="0"/>
              <a:t>‹#›</a:t>
            </a:fld>
            <a:endParaRPr lang="en-US"/>
          </a:p>
        </p:txBody>
      </p:sp>
    </p:spTree>
    <p:extLst>
      <p:ext uri="{BB962C8B-B14F-4D97-AF65-F5344CB8AC3E}">
        <p14:creationId xmlns:p14="http://schemas.microsoft.com/office/powerpoint/2010/main" val="445951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3D929F-6C07-4D8C-99E8-E6926C47E91E}" type="datetimeFigureOut">
              <a:rPr lang="en-US" smtClean="0"/>
              <a:t>10/17/2023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89DDD-3F5F-4C4C-B506-8B06195977CC}" type="slidenum">
              <a:rPr lang="en-US" smtClean="0"/>
              <a:t>‹#›</a:t>
            </a:fld>
            <a:endParaRPr lang="en-US"/>
          </a:p>
        </p:txBody>
      </p:sp>
    </p:spTree>
    <p:extLst>
      <p:ext uri="{BB962C8B-B14F-4D97-AF65-F5344CB8AC3E}">
        <p14:creationId xmlns:p14="http://schemas.microsoft.com/office/powerpoint/2010/main" val="18537072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C3D929F-6C07-4D8C-99E8-E6926C47E91E}" type="datetimeFigureOut">
              <a:rPr lang="en-US" smtClean="0"/>
              <a:t>10/17/2023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9889DDD-3F5F-4C4C-B506-8B06195977CC}" type="slidenum">
              <a:rPr lang="en-US" smtClean="0"/>
              <a:t>‹#›</a:t>
            </a:fld>
            <a:endParaRPr lang="en-US"/>
          </a:p>
        </p:txBody>
      </p:sp>
    </p:spTree>
    <p:extLst>
      <p:ext uri="{BB962C8B-B14F-4D97-AF65-F5344CB8AC3E}">
        <p14:creationId xmlns:p14="http://schemas.microsoft.com/office/powerpoint/2010/main" val="29440566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COMMUNICATING THE RESEARCH FINDINGS</a:t>
            </a:r>
          </a:p>
        </p:txBody>
      </p:sp>
      <p:sp>
        <p:nvSpPr>
          <p:cNvPr id="3" name="Subtitle 2"/>
          <p:cNvSpPr>
            <a:spLocks noGrp="1"/>
          </p:cNvSpPr>
          <p:nvPr>
            <p:ph type="subTitle" idx="1"/>
          </p:nvPr>
        </p:nvSpPr>
        <p:spPr/>
        <p:txBody>
          <a:bodyPr/>
          <a:lstStyle/>
          <a:p>
            <a:r>
              <a:rPr lang="en-US" dirty="0"/>
              <a:t>Lecture by Lucy Gateri</a:t>
            </a:r>
          </a:p>
        </p:txBody>
      </p:sp>
    </p:spTree>
    <p:extLst>
      <p:ext uri="{BB962C8B-B14F-4D97-AF65-F5344CB8AC3E}">
        <p14:creationId xmlns:p14="http://schemas.microsoft.com/office/powerpoint/2010/main" val="2291901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If there are two authors: </a:t>
            </a:r>
          </a:p>
          <a:p>
            <a:r>
              <a:rPr lang="en-US" dirty="0"/>
              <a:t>Example: In the much acclaimed work on the subject by Martin and Frost (2001), it is clear … </a:t>
            </a:r>
          </a:p>
          <a:p>
            <a:r>
              <a:rPr lang="en-US" dirty="0"/>
              <a:t>For three authors or more, it is usual to use the Latin et al (meaning “and others”) after the name of the first author. </a:t>
            </a:r>
          </a:p>
          <a:p>
            <a:r>
              <a:rPr lang="en-US" dirty="0"/>
              <a:t>Example: … Anderson et al (2003) concluded that … </a:t>
            </a:r>
          </a:p>
          <a:p>
            <a:r>
              <a:rPr lang="en-US" dirty="0"/>
              <a:t>Multiple references to the same author </a:t>
            </a:r>
          </a:p>
          <a:p>
            <a:r>
              <a:rPr lang="en-US" dirty="0"/>
              <a:t>If you cite different documents by the same author which were published in the same year, to distinguish between them add the letters a, b, c, etc. in lower case after the year. Repeat in the reference list. </a:t>
            </a:r>
          </a:p>
          <a:p>
            <a:r>
              <a:rPr lang="en-US" dirty="0"/>
              <a:t>Example: … (Williamson, 2001a), (Williamson, 2001b) etc. … </a:t>
            </a:r>
          </a:p>
          <a:p>
            <a:endParaRPr lang="en-US" dirty="0"/>
          </a:p>
        </p:txBody>
      </p:sp>
    </p:spTree>
    <p:extLst>
      <p:ext uri="{BB962C8B-B14F-4D97-AF65-F5344CB8AC3E}">
        <p14:creationId xmlns:p14="http://schemas.microsoft.com/office/powerpoint/2010/main" val="11634427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b="1" dirty="0"/>
              <a:t>Quotations in the Text </a:t>
            </a:r>
          </a:p>
          <a:p>
            <a:r>
              <a:rPr lang="en-US" dirty="0"/>
              <a:t>If you quote the exact words directly from a text you must use quotation marks to indicate this. </a:t>
            </a:r>
          </a:p>
          <a:p>
            <a:r>
              <a:rPr lang="en-US" dirty="0"/>
              <a:t>The author(s) and date must be stated, and if possible the page number (or at least the chapter heading e.g. Chapter 6) from which the quote is taken. </a:t>
            </a:r>
          </a:p>
          <a:p>
            <a:r>
              <a:rPr lang="en-US" dirty="0"/>
              <a:t>NB: Page numbers for books are not included in the Reference List </a:t>
            </a:r>
          </a:p>
          <a:p>
            <a:r>
              <a:rPr lang="en-US" dirty="0"/>
              <a:t>Example: … Jackson (2004, p.575) declared that “This is the finest example of postmodernism …” </a:t>
            </a:r>
          </a:p>
          <a:p>
            <a:r>
              <a:rPr lang="en-US" dirty="0"/>
              <a:t>If page numbers are in separate sequences and therefore duplicated e.g. different issues of a journal throughout the year, or sections of a book, you must include the issue or section number or name. </a:t>
            </a:r>
          </a:p>
          <a:p>
            <a:endParaRPr lang="en-US" dirty="0"/>
          </a:p>
        </p:txBody>
      </p:sp>
    </p:spTree>
    <p:extLst>
      <p:ext uri="{BB962C8B-B14F-4D97-AF65-F5344CB8AC3E}">
        <p14:creationId xmlns:p14="http://schemas.microsoft.com/office/powerpoint/2010/main" val="20057722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Listing Your References at the End of Your Work </a:t>
            </a:r>
          </a:p>
        </p:txBody>
      </p:sp>
      <p:sp>
        <p:nvSpPr>
          <p:cNvPr id="3" name="Content Placeholder 2"/>
          <p:cNvSpPr>
            <a:spLocks noGrp="1"/>
          </p:cNvSpPr>
          <p:nvPr>
            <p:ph idx="1"/>
          </p:nvPr>
        </p:nvSpPr>
        <p:spPr/>
        <p:txBody>
          <a:bodyPr>
            <a:normAutofit/>
          </a:bodyPr>
          <a:lstStyle/>
          <a:p>
            <a:r>
              <a:rPr lang="en-US" dirty="0"/>
              <a:t>NOTE: Your list should have both printed and electronic sources in one single alphabetical sequence. </a:t>
            </a:r>
          </a:p>
          <a:p>
            <a:r>
              <a:rPr lang="en-US" dirty="0"/>
              <a:t>Order of referencing textbooks</a:t>
            </a:r>
          </a:p>
          <a:p>
            <a:r>
              <a:rPr lang="en-US" dirty="0"/>
              <a:t>Surname of author(s), comma, initial(s), full stop </a:t>
            </a:r>
          </a:p>
          <a:p>
            <a:r>
              <a:rPr lang="en-US" dirty="0"/>
              <a:t>Year of publication (in brackets) </a:t>
            </a:r>
          </a:p>
          <a:p>
            <a:r>
              <a:rPr lang="en-US" dirty="0"/>
              <a:t>The title (in italics with only the first letter of first word capitalized), colon between short and secondary/sub title, full stop. </a:t>
            </a:r>
          </a:p>
          <a:p>
            <a:r>
              <a:rPr lang="en-US" dirty="0"/>
              <a:t>The edition (if other than the first), full stop </a:t>
            </a:r>
          </a:p>
          <a:p>
            <a:r>
              <a:rPr lang="en-US" dirty="0"/>
              <a:t>Place of publication (the first city or town) followed by a colon </a:t>
            </a:r>
          </a:p>
          <a:p>
            <a:r>
              <a:rPr lang="en-US" dirty="0"/>
              <a:t>Publisher’s name, full stop </a:t>
            </a:r>
          </a:p>
          <a:p>
            <a:endParaRPr lang="en-US" dirty="0"/>
          </a:p>
          <a:p>
            <a:endParaRPr lang="en-US" dirty="0"/>
          </a:p>
        </p:txBody>
      </p:sp>
    </p:spTree>
    <p:extLst>
      <p:ext uri="{BB962C8B-B14F-4D97-AF65-F5344CB8AC3E}">
        <p14:creationId xmlns:p14="http://schemas.microsoft.com/office/powerpoint/2010/main" val="1713591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marL="0" indent="0">
              <a:buNone/>
            </a:pPr>
            <a:r>
              <a:rPr lang="en-US" b="1" dirty="0"/>
              <a:t>Example: </a:t>
            </a:r>
          </a:p>
          <a:p>
            <a:r>
              <a:rPr lang="en-US" dirty="0" err="1"/>
              <a:t>Macionis</a:t>
            </a:r>
            <a:r>
              <a:rPr lang="en-US" dirty="0"/>
              <a:t>, J. J. and Plummer, J. (2008) Sociology: a global introduction. 4th ed. Harlow: Pearson, Prentice Hall.</a:t>
            </a:r>
          </a:p>
          <a:p>
            <a:r>
              <a:rPr lang="en-US" dirty="0"/>
              <a:t>E-books (Electronic Books)</a:t>
            </a:r>
          </a:p>
          <a:p>
            <a:r>
              <a:rPr lang="en-US" dirty="0"/>
              <a:t>As above examples, except for certain additions. You need to include: </a:t>
            </a:r>
          </a:p>
          <a:p>
            <a:r>
              <a:rPr lang="en-US" dirty="0"/>
              <a:t>Author (or editor) surname and initials </a:t>
            </a:r>
          </a:p>
          <a:p>
            <a:r>
              <a:rPr lang="en-US" dirty="0"/>
              <a:t>Year (in brackets). Always use the publication date of the version being used. </a:t>
            </a:r>
          </a:p>
          <a:p>
            <a:r>
              <a:rPr lang="en-US" dirty="0"/>
              <a:t>Title of book (and any subtitle) - italics or underlined. Only initial letter capitalized. </a:t>
            </a:r>
          </a:p>
          <a:p>
            <a:r>
              <a:rPr lang="en-US" dirty="0"/>
              <a:t>Edition (other than the first) </a:t>
            </a:r>
          </a:p>
          <a:p>
            <a:r>
              <a:rPr lang="en-US" dirty="0"/>
              <a:t>Place of publication (of printed original - if available) followed by a colon(:) </a:t>
            </a:r>
          </a:p>
          <a:p>
            <a:r>
              <a:rPr lang="en-US" dirty="0"/>
              <a:t> </a:t>
            </a:r>
          </a:p>
        </p:txBody>
      </p:sp>
    </p:spTree>
    <p:extLst>
      <p:ext uri="{BB962C8B-B14F-4D97-AF65-F5344CB8AC3E}">
        <p14:creationId xmlns:p14="http://schemas.microsoft.com/office/powerpoint/2010/main" val="30955956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Publisher's name. </a:t>
            </a:r>
          </a:p>
          <a:p>
            <a:r>
              <a:rPr lang="en-US" dirty="0"/>
              <a:t>Available from: (i.e. the e-book service you used), URL (web address) </a:t>
            </a:r>
          </a:p>
          <a:p>
            <a:r>
              <a:rPr lang="en-US" dirty="0"/>
              <a:t>(Date accessed). </a:t>
            </a:r>
          </a:p>
          <a:p>
            <a:r>
              <a:rPr lang="en-US" dirty="0"/>
              <a:t>Example: </a:t>
            </a:r>
          </a:p>
          <a:p>
            <a:r>
              <a:rPr lang="en-US" dirty="0"/>
              <a:t>White, R. and Downs, T. E. (2005) How computers work, 8th ed. Indianapolis: Que. [Online]. Available from: Safari Tech Books Online. http://0-proquest.safaribooksonline.com [Accessed: 16 August 2007]. </a:t>
            </a:r>
          </a:p>
          <a:p>
            <a:endParaRPr lang="en-US" dirty="0"/>
          </a:p>
        </p:txBody>
      </p:sp>
    </p:spTree>
    <p:extLst>
      <p:ext uri="{BB962C8B-B14F-4D97-AF65-F5344CB8AC3E}">
        <p14:creationId xmlns:p14="http://schemas.microsoft.com/office/powerpoint/2010/main" val="1312537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JOURNAL ARTICLES </a:t>
            </a:r>
          </a:p>
        </p:txBody>
      </p:sp>
      <p:sp>
        <p:nvSpPr>
          <p:cNvPr id="3" name="Content Placeholder 2"/>
          <p:cNvSpPr>
            <a:spLocks noGrp="1"/>
          </p:cNvSpPr>
          <p:nvPr>
            <p:ph idx="1"/>
          </p:nvPr>
        </p:nvSpPr>
        <p:spPr/>
        <p:txBody>
          <a:bodyPr>
            <a:normAutofit/>
          </a:bodyPr>
          <a:lstStyle/>
          <a:p>
            <a:r>
              <a:rPr lang="en-US" dirty="0"/>
              <a:t>For journals, details are normally on the contents page and usually at the top or bottom of every page of each article. You need to include: </a:t>
            </a:r>
          </a:p>
          <a:p>
            <a:r>
              <a:rPr lang="en-US" dirty="0"/>
              <a:t>Surname of the author(s), comma, initial(s), full stop </a:t>
            </a:r>
          </a:p>
          <a:p>
            <a:r>
              <a:rPr lang="en-US" dirty="0"/>
              <a:t>Year of publication in brackets </a:t>
            </a:r>
          </a:p>
          <a:p>
            <a:r>
              <a:rPr lang="en-US" dirty="0"/>
              <a:t>Title of the ARTICLE ( only first word with capitalized initial letter, unless proper name), comma </a:t>
            </a:r>
          </a:p>
          <a:p>
            <a:r>
              <a:rPr lang="en-US" dirty="0"/>
              <a:t>Title of the JOURNAL (in italics), comma </a:t>
            </a:r>
          </a:p>
          <a:p>
            <a:r>
              <a:rPr lang="en-US" dirty="0"/>
              <a:t>Volume number, issue or part number (in brackets), comma </a:t>
            </a:r>
          </a:p>
          <a:p>
            <a:r>
              <a:rPr lang="en-US" dirty="0"/>
              <a:t>First and last pages of the article separated by a hyphen and indicated by the abbreviation “pp.” </a:t>
            </a:r>
          </a:p>
          <a:p>
            <a:endParaRPr lang="en-US" dirty="0"/>
          </a:p>
          <a:p>
            <a:endParaRPr lang="en-US" dirty="0"/>
          </a:p>
        </p:txBody>
      </p:sp>
    </p:spTree>
    <p:extLst>
      <p:ext uri="{BB962C8B-B14F-4D97-AF65-F5344CB8AC3E}">
        <p14:creationId xmlns:p14="http://schemas.microsoft.com/office/powerpoint/2010/main" val="11596440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EXAMPLE</a:t>
            </a:r>
          </a:p>
        </p:txBody>
      </p:sp>
      <p:sp>
        <p:nvSpPr>
          <p:cNvPr id="3" name="Content Placeholder 2"/>
          <p:cNvSpPr>
            <a:spLocks noGrp="1"/>
          </p:cNvSpPr>
          <p:nvPr>
            <p:ph idx="1"/>
          </p:nvPr>
        </p:nvSpPr>
        <p:spPr/>
        <p:txBody>
          <a:bodyPr/>
          <a:lstStyle/>
          <a:p>
            <a:r>
              <a:rPr lang="en-US" dirty="0"/>
              <a:t>Smith, A. and Jack, K. (2005) Reflective practice: a meaningful task for students, Nursing Standard, 19 (26), pp. 33-37. </a:t>
            </a:r>
          </a:p>
          <a:p>
            <a:r>
              <a:rPr lang="en-US" dirty="0"/>
              <a:t>Morrison, C. and Jutting, J. (2005) Women’s discrimination in developing countries: a new data set for better policies, World Development. July, 33 (7), pp. 1065-1081. [Online]. Available from: Science Direct. http://sciencedirect.com [Accessed 31 July 2005]. </a:t>
            </a:r>
          </a:p>
          <a:p>
            <a:endParaRPr lang="en-US" dirty="0"/>
          </a:p>
        </p:txBody>
      </p:sp>
    </p:spTree>
    <p:extLst>
      <p:ext uri="{BB962C8B-B14F-4D97-AF65-F5344CB8AC3E}">
        <p14:creationId xmlns:p14="http://schemas.microsoft.com/office/powerpoint/2010/main" val="3269685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Papers presented at a conference</a:t>
            </a:r>
          </a:p>
          <a:p>
            <a:r>
              <a:rPr lang="en-US" dirty="0" err="1"/>
              <a:t>Mugenda</a:t>
            </a:r>
            <a:r>
              <a:rPr lang="en-US" dirty="0"/>
              <a:t>, O. (1999) Redefining and Actualizing the Research Mission in African Universities. Paper presented at the BOLESWA Educational Research Symposium, Maseru, Lesotho, July, (1999).</a:t>
            </a:r>
          </a:p>
          <a:p>
            <a:r>
              <a:rPr lang="en-US" dirty="0"/>
              <a:t>Newspaper article: </a:t>
            </a:r>
          </a:p>
          <a:p>
            <a:r>
              <a:rPr lang="en-US" dirty="0" err="1"/>
              <a:t>Ngw’eno</a:t>
            </a:r>
            <a:r>
              <a:rPr lang="en-US" dirty="0"/>
              <a:t>, H.B. (1993, September). Multiply and fill the earth. The Weekly Review, pp 15 – 17.</a:t>
            </a:r>
          </a:p>
          <a:p>
            <a:endParaRPr lang="en-US" dirty="0"/>
          </a:p>
          <a:p>
            <a:endParaRPr lang="en-US" dirty="0"/>
          </a:p>
        </p:txBody>
      </p:sp>
    </p:spTree>
    <p:extLst>
      <p:ext uri="{BB962C8B-B14F-4D97-AF65-F5344CB8AC3E}">
        <p14:creationId xmlns:p14="http://schemas.microsoft.com/office/powerpoint/2010/main" val="2745253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Introduction to Biostatistics</a:t>
            </a:r>
          </a:p>
        </p:txBody>
      </p:sp>
      <p:sp>
        <p:nvSpPr>
          <p:cNvPr id="3" name="Content Placeholder 2"/>
          <p:cNvSpPr>
            <a:spLocks noGrp="1"/>
          </p:cNvSpPr>
          <p:nvPr>
            <p:ph idx="1"/>
          </p:nvPr>
        </p:nvSpPr>
        <p:spPr/>
        <p:txBody>
          <a:bodyPr/>
          <a:lstStyle/>
          <a:p>
            <a:pPr marL="0" indent="0">
              <a:buNone/>
            </a:pPr>
            <a:r>
              <a:rPr lang="en-US" dirty="0"/>
              <a:t>What is statistics?</a:t>
            </a:r>
          </a:p>
          <a:p>
            <a:r>
              <a:rPr lang="en-US" dirty="0"/>
              <a:t>Statistics is the summary of information (data) in a meaningful fashion, and its appropriate presentation.</a:t>
            </a:r>
          </a:p>
          <a:p>
            <a:r>
              <a:rPr lang="en-US" dirty="0"/>
              <a:t>Statistics is the postulation of a plausible model explaining the mechanism that generates the data, with the ultimate goal to extrapolate and predict data under circumstances beyond the current experiment</a:t>
            </a:r>
          </a:p>
          <a:p>
            <a:r>
              <a:rPr lang="en-US" dirty="0"/>
              <a:t>Bio-statistics is the segment of statistics that deals with data arising from biological processes or medical experiments</a:t>
            </a:r>
          </a:p>
          <a:p>
            <a:endParaRPr lang="en-US" dirty="0"/>
          </a:p>
          <a:p>
            <a:endParaRPr lang="en-US" dirty="0"/>
          </a:p>
        </p:txBody>
      </p:sp>
    </p:spTree>
    <p:extLst>
      <p:ext uri="{BB962C8B-B14F-4D97-AF65-F5344CB8AC3E}">
        <p14:creationId xmlns:p14="http://schemas.microsoft.com/office/powerpoint/2010/main" val="30342035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Two broad branches in statistics</a:t>
            </a:r>
          </a:p>
          <a:p>
            <a:pPr marL="0" indent="0">
              <a:buNone/>
            </a:pPr>
            <a:r>
              <a:rPr lang="en-US" b="1" dirty="0"/>
              <a:t>1. Descriptive statistics</a:t>
            </a:r>
          </a:p>
          <a:p>
            <a:r>
              <a:rPr lang="en-US" dirty="0"/>
              <a:t>Once data has been collected, normally the step that follows is to summarize the data, if possible, with one or two summary statistics. Summary or descriptive statistics describe the original data set (the set of responses for each question) by using just one or two numbers – typically an average and a measure of dispersion. </a:t>
            </a:r>
          </a:p>
          <a:p>
            <a:pPr marL="0" indent="0">
              <a:buNone/>
            </a:pPr>
            <a:r>
              <a:rPr lang="en-US" b="1" dirty="0"/>
              <a:t>2. Inferential Statistics</a:t>
            </a:r>
          </a:p>
          <a:p>
            <a:r>
              <a:rPr lang="en-US" dirty="0"/>
              <a:t>This is the branch of statistics that makes use of sample data to make generalization concerning the population parameters. Here theoretical distributions become handy.</a:t>
            </a:r>
          </a:p>
          <a:p>
            <a:endParaRPr lang="en-US" dirty="0"/>
          </a:p>
          <a:p>
            <a:endParaRPr lang="en-US" dirty="0"/>
          </a:p>
        </p:txBody>
      </p:sp>
    </p:spTree>
    <p:extLst>
      <p:ext uri="{BB962C8B-B14F-4D97-AF65-F5344CB8AC3E}">
        <p14:creationId xmlns:p14="http://schemas.microsoft.com/office/powerpoint/2010/main" val="1512777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Ways of communicating the research findings include: </a:t>
            </a:r>
          </a:p>
          <a:p>
            <a:r>
              <a:rPr lang="en-US" dirty="0"/>
              <a:t>A written report for academic purposes, e.g., a dissertation or a thesis, which are a requirement in the obtaining of a certain academic level.</a:t>
            </a:r>
          </a:p>
          <a:p>
            <a:r>
              <a:rPr lang="en-US" dirty="0"/>
              <a:t>A written report prepared for managers and policy implementers. </a:t>
            </a:r>
          </a:p>
          <a:p>
            <a:r>
              <a:rPr lang="en-US" dirty="0"/>
              <a:t>A written report sent as an article for publication in refereed journals.</a:t>
            </a:r>
          </a:p>
          <a:p>
            <a:r>
              <a:rPr lang="en-US" dirty="0"/>
              <a:t>Presentations of the research findings in workshops, seminars and conferences.</a:t>
            </a:r>
          </a:p>
          <a:p>
            <a:endParaRPr lang="en-US" dirty="0"/>
          </a:p>
          <a:p>
            <a:endParaRPr lang="en-US" dirty="0"/>
          </a:p>
        </p:txBody>
      </p:sp>
    </p:spTree>
    <p:extLst>
      <p:ext uri="{BB962C8B-B14F-4D97-AF65-F5344CB8AC3E}">
        <p14:creationId xmlns:p14="http://schemas.microsoft.com/office/powerpoint/2010/main" val="40462823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Errors in statistical inference</a:t>
            </a:r>
          </a:p>
        </p:txBody>
      </p:sp>
      <p:sp>
        <p:nvSpPr>
          <p:cNvPr id="3" name="Content Placeholder 2"/>
          <p:cNvSpPr>
            <a:spLocks noGrp="1"/>
          </p:cNvSpPr>
          <p:nvPr>
            <p:ph idx="1"/>
          </p:nvPr>
        </p:nvSpPr>
        <p:spPr/>
        <p:txBody>
          <a:bodyPr/>
          <a:lstStyle/>
          <a:p>
            <a:r>
              <a:rPr lang="en-US" dirty="0"/>
              <a:t>Type I error (or, error of the first kind) and </a:t>
            </a:r>
          </a:p>
          <a:p>
            <a:r>
              <a:rPr lang="en-US" dirty="0"/>
              <a:t>Type II error (or, error of the second kind)</a:t>
            </a:r>
          </a:p>
          <a:p>
            <a:r>
              <a:rPr lang="en-US" dirty="0"/>
              <a:t>Are precise technical terms used in statistics to describe particular flaws in a testing process, where a true null hypothesis was incorrectly rejected (Type I error) or where one fails to reject a false null hypothesis (Type II error).</a:t>
            </a:r>
          </a:p>
          <a:p>
            <a:endParaRPr lang="en-US" dirty="0"/>
          </a:p>
          <a:p>
            <a:endParaRPr lang="en-US" dirty="0"/>
          </a:p>
        </p:txBody>
      </p:sp>
    </p:spTree>
    <p:extLst>
      <p:ext uri="{BB962C8B-B14F-4D97-AF65-F5344CB8AC3E}">
        <p14:creationId xmlns:p14="http://schemas.microsoft.com/office/powerpoint/2010/main" val="2209156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1 ERROR</a:t>
            </a:r>
          </a:p>
        </p:txBody>
      </p:sp>
      <p:sp>
        <p:nvSpPr>
          <p:cNvPr id="3" name="Content Placeholder 2"/>
          <p:cNvSpPr>
            <a:spLocks noGrp="1"/>
          </p:cNvSpPr>
          <p:nvPr>
            <p:ph idx="1"/>
          </p:nvPr>
        </p:nvSpPr>
        <p:spPr/>
        <p:txBody>
          <a:bodyPr/>
          <a:lstStyle/>
          <a:p>
            <a:r>
              <a:rPr lang="en-US" dirty="0"/>
              <a:t>Occurs when the null hypothesis (H0) is true, but is rejected. It is asserting something that is absent, a false hit. </a:t>
            </a:r>
          </a:p>
          <a:p>
            <a:r>
              <a:rPr lang="en-US" dirty="0"/>
              <a:t>A type I error may be compared with a so called false positive (a result that indicates that a given condition is present when it actually is not present) in tests where a single condition is tested for. </a:t>
            </a:r>
          </a:p>
          <a:p>
            <a:r>
              <a:rPr lang="en-US" dirty="0"/>
              <a:t>A Type I error is committed when we fail to believe a truth. In terms of folk tales, an investigator may be "crying wolf" without a wolf in sight (raising a false alarm) (H0: no wolf).</a:t>
            </a:r>
          </a:p>
          <a:p>
            <a:endParaRPr lang="en-US" dirty="0"/>
          </a:p>
        </p:txBody>
      </p:sp>
    </p:spTree>
    <p:extLst>
      <p:ext uri="{BB962C8B-B14F-4D97-AF65-F5344CB8AC3E}">
        <p14:creationId xmlns:p14="http://schemas.microsoft.com/office/powerpoint/2010/main" val="11234182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 2 ERROR</a:t>
            </a:r>
          </a:p>
        </p:txBody>
      </p:sp>
      <p:sp>
        <p:nvSpPr>
          <p:cNvPr id="3" name="Content Placeholder 2"/>
          <p:cNvSpPr>
            <a:spLocks noGrp="1"/>
          </p:cNvSpPr>
          <p:nvPr>
            <p:ph idx="1"/>
          </p:nvPr>
        </p:nvSpPr>
        <p:spPr/>
        <p:txBody>
          <a:bodyPr/>
          <a:lstStyle/>
          <a:p>
            <a:r>
              <a:rPr lang="en-US" dirty="0"/>
              <a:t>Occurs when the null hypothesis is false, but it is erroneously accepted as true. It is missing to see what is present, a miss. </a:t>
            </a:r>
          </a:p>
          <a:p>
            <a:r>
              <a:rPr lang="en-US" dirty="0"/>
              <a:t>A type II error may be compared with a so-called false negative (where an actual 'hit' was disregarded by the test and seen as a 'miss') in a test checking for a single condition with a definitive result of true or false. </a:t>
            </a:r>
          </a:p>
          <a:p>
            <a:r>
              <a:rPr lang="en-US" dirty="0"/>
              <a:t>A Type II error occurs when we believe a falsehood. In terms of folk tales, an investigator may fail to see the wolf ("failing to raise an alarm“). </a:t>
            </a:r>
          </a:p>
          <a:p>
            <a:endParaRPr lang="en-US" dirty="0"/>
          </a:p>
          <a:p>
            <a:endParaRPr lang="en-US" dirty="0"/>
          </a:p>
        </p:txBody>
      </p:sp>
    </p:spTree>
    <p:extLst>
      <p:ext uri="{BB962C8B-B14F-4D97-AF65-F5344CB8AC3E}">
        <p14:creationId xmlns:p14="http://schemas.microsoft.com/office/powerpoint/2010/main" val="3253681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RELIABILITY AND VALIDITY IN RESEARCH</a:t>
            </a:r>
            <a:br>
              <a:rPr lang="en-US" b="1" dirty="0"/>
            </a:br>
            <a:endParaRPr lang="en-US" b="1" dirty="0"/>
          </a:p>
        </p:txBody>
      </p:sp>
      <p:sp>
        <p:nvSpPr>
          <p:cNvPr id="3" name="Content Placeholder 2"/>
          <p:cNvSpPr>
            <a:spLocks noGrp="1"/>
          </p:cNvSpPr>
          <p:nvPr>
            <p:ph idx="1"/>
          </p:nvPr>
        </p:nvSpPr>
        <p:spPr/>
        <p:txBody>
          <a:bodyPr/>
          <a:lstStyle/>
          <a:p>
            <a:pPr marL="0" indent="0">
              <a:buNone/>
            </a:pPr>
            <a:r>
              <a:rPr lang="en-US" b="1" dirty="0"/>
              <a:t>Reliability</a:t>
            </a:r>
          </a:p>
          <a:p>
            <a:r>
              <a:rPr lang="en-US" dirty="0"/>
              <a:t>Def: is the extent to which an experiment, test, or any measuring procedure yields the same result on repeated trials. </a:t>
            </a:r>
          </a:p>
          <a:p>
            <a:r>
              <a:rPr lang="en-US" dirty="0"/>
              <a:t>Without the agreement of independent observers able to replicate research procedures, or the ability to use research tools and procedures that yield consistent measurements, researchers would be unable to satisfactorily draw conclusions, formulate theories, or make claims about the generalizability of their research. </a:t>
            </a:r>
          </a:p>
          <a:p>
            <a:endParaRPr lang="en-US" dirty="0"/>
          </a:p>
          <a:p>
            <a:endParaRPr lang="en-US" dirty="0"/>
          </a:p>
        </p:txBody>
      </p:sp>
    </p:spTree>
    <p:extLst>
      <p:ext uri="{BB962C8B-B14F-4D97-AF65-F5344CB8AC3E}">
        <p14:creationId xmlns:p14="http://schemas.microsoft.com/office/powerpoint/2010/main" val="35124491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dirty="0"/>
              <a:t>Types of reliability are: </a:t>
            </a:r>
          </a:p>
          <a:p>
            <a:r>
              <a:rPr lang="en-US" dirty="0"/>
              <a:t>Equivalency Reliability </a:t>
            </a:r>
          </a:p>
          <a:p>
            <a:r>
              <a:rPr lang="en-US" dirty="0"/>
              <a:t>Stability Reliability </a:t>
            </a:r>
          </a:p>
          <a:p>
            <a:r>
              <a:rPr lang="en-US" dirty="0"/>
              <a:t>Internal Consistency </a:t>
            </a:r>
          </a:p>
          <a:p>
            <a:r>
              <a:rPr lang="en-US" dirty="0"/>
              <a:t>Interrater Reliability</a:t>
            </a:r>
          </a:p>
          <a:p>
            <a:pPr marL="0" indent="0">
              <a:buNone/>
            </a:pPr>
            <a:r>
              <a:rPr lang="en-US" b="1" dirty="0"/>
              <a:t>Validity</a:t>
            </a:r>
          </a:p>
          <a:p>
            <a:r>
              <a:rPr lang="en-US" dirty="0"/>
              <a:t>Validity refers to the degree to which a study accurately reflects or assesses the specific concept that the researcher is attempting to measure. </a:t>
            </a:r>
          </a:p>
          <a:p>
            <a:r>
              <a:rPr lang="en-US" dirty="0"/>
              <a:t>While reliability is concerned with the accuracy of the actual measuring instrument or procedure, validity is concerned with the study's success at measuring what the researchers set out to measure.</a:t>
            </a:r>
          </a:p>
          <a:p>
            <a:endParaRPr lang="en-US" dirty="0"/>
          </a:p>
        </p:txBody>
      </p:sp>
    </p:spTree>
    <p:extLst>
      <p:ext uri="{BB962C8B-B14F-4D97-AF65-F5344CB8AC3E}">
        <p14:creationId xmlns:p14="http://schemas.microsoft.com/office/powerpoint/2010/main" val="12737782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dirty="0"/>
              <a:t>Validity is both external and internal. </a:t>
            </a:r>
          </a:p>
          <a:p>
            <a:r>
              <a:rPr lang="en-US" dirty="0"/>
              <a:t>External validity refers to the extent to which the results of a study are generalizable or transferable.</a:t>
            </a:r>
          </a:p>
          <a:p>
            <a:r>
              <a:rPr lang="en-US" dirty="0"/>
              <a:t>Internal validity refers to </a:t>
            </a:r>
          </a:p>
          <a:p>
            <a:r>
              <a:rPr lang="en-US" dirty="0"/>
              <a:t>(1) the rigor with which the study was conducted (e.g., the study's design, the care taken to conduct measurements, and decisions concerning what was and wasn't measured) and </a:t>
            </a:r>
          </a:p>
          <a:p>
            <a:r>
              <a:rPr lang="en-US" dirty="0"/>
              <a:t>(2) the extent to which the designers of a study have taken into account alternative explanations for any causal relationships they explore</a:t>
            </a:r>
          </a:p>
          <a:p>
            <a:endParaRPr lang="en-US" dirty="0"/>
          </a:p>
        </p:txBody>
      </p:sp>
    </p:spTree>
    <p:extLst>
      <p:ext uri="{BB962C8B-B14F-4D97-AF65-F5344CB8AC3E}">
        <p14:creationId xmlns:p14="http://schemas.microsoft.com/office/powerpoint/2010/main" val="9147228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r>
              <a:rPr lang="en-US" dirty="0"/>
              <a:t>Types of internal validity include: </a:t>
            </a:r>
          </a:p>
          <a:p>
            <a:r>
              <a:rPr lang="en-US" dirty="0"/>
              <a:t>content validity, </a:t>
            </a:r>
          </a:p>
          <a:p>
            <a:r>
              <a:rPr lang="en-US" dirty="0"/>
              <a:t>face validity,</a:t>
            </a:r>
          </a:p>
          <a:p>
            <a:r>
              <a:rPr lang="en-US" dirty="0"/>
              <a:t>criterion-related validity (or predictive validity),</a:t>
            </a:r>
          </a:p>
          <a:p>
            <a:r>
              <a:rPr lang="en-US" dirty="0"/>
              <a:t>construct validity, </a:t>
            </a:r>
          </a:p>
          <a:p>
            <a:r>
              <a:rPr lang="en-US" dirty="0"/>
              <a:t>factorial validity, </a:t>
            </a:r>
          </a:p>
          <a:p>
            <a:r>
              <a:rPr lang="en-US" dirty="0"/>
              <a:t>concurrent validity,</a:t>
            </a:r>
          </a:p>
          <a:p>
            <a:r>
              <a:rPr lang="en-US" dirty="0"/>
              <a:t>convergent validity and </a:t>
            </a:r>
          </a:p>
          <a:p>
            <a:r>
              <a:rPr lang="en-US" dirty="0"/>
              <a:t>divergent (or discriminant validity).</a:t>
            </a:r>
          </a:p>
          <a:p>
            <a:r>
              <a:rPr lang="en-US" dirty="0"/>
              <a:t>                                 </a:t>
            </a:r>
          </a:p>
          <a:p>
            <a:r>
              <a:rPr lang="en-US" dirty="0"/>
              <a:t>					</a:t>
            </a:r>
          </a:p>
          <a:p>
            <a:endParaRPr lang="en-US" dirty="0"/>
          </a:p>
        </p:txBody>
      </p:sp>
    </p:spTree>
    <p:extLst>
      <p:ext uri="{BB962C8B-B14F-4D97-AF65-F5344CB8AC3E}">
        <p14:creationId xmlns:p14="http://schemas.microsoft.com/office/powerpoint/2010/main" val="23038469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a:p>
            <a:pPr marL="0" indent="0">
              <a:buNone/>
            </a:pPr>
            <a:r>
              <a:rPr lang="en-US" dirty="0"/>
              <a:t>                         </a:t>
            </a:r>
          </a:p>
          <a:p>
            <a:pPr marL="0" indent="0">
              <a:buNone/>
            </a:pPr>
            <a:r>
              <a:rPr lang="en-US" dirty="0"/>
              <a:t>                                                           END </a:t>
            </a:r>
          </a:p>
          <a:p>
            <a:pPr marL="0" indent="0">
              <a:buNone/>
            </a:pPr>
            <a:r>
              <a:rPr lang="en-US" dirty="0"/>
              <a:t>                                                        THANK YOU</a:t>
            </a:r>
          </a:p>
        </p:txBody>
      </p:sp>
    </p:spTree>
    <p:extLst>
      <p:ext uri="{BB962C8B-B14F-4D97-AF65-F5344CB8AC3E}">
        <p14:creationId xmlns:p14="http://schemas.microsoft.com/office/powerpoint/2010/main" val="2699578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dirty="0"/>
              <a:t>Study limitations: </a:t>
            </a:r>
            <a:r>
              <a:rPr lang="en-US" dirty="0"/>
              <a:t>Limitations may include:  </a:t>
            </a:r>
          </a:p>
          <a:p>
            <a:r>
              <a:rPr lang="en-US" dirty="0"/>
              <a:t>Factors such as the inherent weakness in the sampling method, faulty designs and controls, weaknesses in the methods used to collect data and so on.</a:t>
            </a:r>
          </a:p>
          <a:p>
            <a:r>
              <a:rPr lang="en-US" dirty="0"/>
              <a:t>Time factor due to pressure of work.</a:t>
            </a:r>
          </a:p>
          <a:p>
            <a:r>
              <a:rPr lang="en-US" dirty="0"/>
              <a:t>Expenses involved if grant is not secured.</a:t>
            </a:r>
          </a:p>
          <a:p>
            <a:r>
              <a:rPr lang="en-US" dirty="0"/>
              <a:t>Possibility that some of the respondents may not agree to participate in the study.</a:t>
            </a:r>
          </a:p>
          <a:p>
            <a:r>
              <a:rPr lang="en-US" dirty="0"/>
              <a:t>Diverse spread of the target population, which may hinder easy access to respondents.</a:t>
            </a:r>
          </a:p>
          <a:p>
            <a:r>
              <a:rPr lang="en-US" dirty="0"/>
              <a:t>The researcher has the opportunity to recommend ways to minimize or eliminate the limitations of the current study or to offer alternative methodology or improvements of the methods of the study presented.</a:t>
            </a:r>
          </a:p>
          <a:p>
            <a:endParaRPr lang="en-US" dirty="0"/>
          </a:p>
          <a:p>
            <a:endParaRPr lang="en-US" dirty="0"/>
          </a:p>
        </p:txBody>
      </p:sp>
    </p:spTree>
    <p:extLst>
      <p:ext uri="{BB962C8B-B14F-4D97-AF65-F5344CB8AC3E}">
        <p14:creationId xmlns:p14="http://schemas.microsoft.com/office/powerpoint/2010/main" val="3816345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REFERENCES, CITATIONS AND BIBLIOGRAPHY</a:t>
            </a:r>
          </a:p>
        </p:txBody>
      </p:sp>
      <p:sp>
        <p:nvSpPr>
          <p:cNvPr id="3" name="Content Placeholder 2"/>
          <p:cNvSpPr>
            <a:spLocks noGrp="1"/>
          </p:cNvSpPr>
          <p:nvPr>
            <p:ph idx="1"/>
          </p:nvPr>
        </p:nvSpPr>
        <p:spPr/>
        <p:txBody>
          <a:bodyPr>
            <a:normAutofit fontScale="92500"/>
          </a:bodyPr>
          <a:lstStyle/>
          <a:p>
            <a:pPr marL="0" indent="0">
              <a:buNone/>
            </a:pPr>
            <a:r>
              <a:rPr lang="en-US" b="1" dirty="0"/>
              <a:t>DESCRIPTION</a:t>
            </a:r>
            <a:r>
              <a:rPr lang="en-US" dirty="0"/>
              <a:t>:</a:t>
            </a:r>
          </a:p>
          <a:p>
            <a:r>
              <a:rPr lang="en-US" dirty="0"/>
              <a:t>A reference or citation is a description of any document from which you have taken information, e.g. a complete book, a chapter from it, a journal article, a newspaper article, a web page, or DVD </a:t>
            </a:r>
            <a:r>
              <a:rPr lang="en-US" dirty="0" err="1"/>
              <a:t>etc</a:t>
            </a:r>
            <a:r>
              <a:rPr lang="en-US" dirty="0"/>
              <a:t> </a:t>
            </a:r>
          </a:p>
          <a:p>
            <a:r>
              <a:rPr lang="en-US" dirty="0"/>
              <a:t>Harvard referencing style is the mostly used.</a:t>
            </a:r>
          </a:p>
          <a:p>
            <a:r>
              <a:rPr lang="en-US" dirty="0"/>
              <a:t>What is “Citing”? </a:t>
            </a:r>
          </a:p>
          <a:p>
            <a:r>
              <a:rPr lang="en-US" dirty="0"/>
              <a:t> “Citing” a reference is the act of recording it. It is made in two places: </a:t>
            </a:r>
          </a:p>
          <a:p>
            <a:r>
              <a:rPr lang="en-US" dirty="0"/>
              <a:t>1. a brief entry for each source in the text of your work, which then leads your reader to … </a:t>
            </a:r>
          </a:p>
          <a:p>
            <a:r>
              <a:rPr lang="en-US" dirty="0"/>
              <a:t>2. your source, in full, at the end of your work, as an alphabetical reference list. </a:t>
            </a:r>
          </a:p>
          <a:p>
            <a:r>
              <a:rPr lang="en-US" dirty="0"/>
              <a:t>As the list is in alphabetical order, it is easy to pick out the required author's work. </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553343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IMPORTANCE OF CITATION &amp; REFERENCING</a:t>
            </a:r>
          </a:p>
        </p:txBody>
      </p:sp>
      <p:sp>
        <p:nvSpPr>
          <p:cNvPr id="3" name="Content Placeholder 2"/>
          <p:cNvSpPr>
            <a:spLocks noGrp="1"/>
          </p:cNvSpPr>
          <p:nvPr>
            <p:ph idx="1"/>
          </p:nvPr>
        </p:nvSpPr>
        <p:spPr/>
        <p:txBody>
          <a:bodyPr>
            <a:normAutofit/>
          </a:bodyPr>
          <a:lstStyle/>
          <a:p>
            <a:r>
              <a:rPr lang="en-US" dirty="0"/>
              <a:t> It is both a legal requirement and academic practice to provide references to guide your reader to the sources you have used </a:t>
            </a:r>
          </a:p>
          <a:p>
            <a:r>
              <a:rPr lang="en-US" dirty="0"/>
              <a:t>To support the arguments you are making </a:t>
            </a:r>
          </a:p>
          <a:p>
            <a:r>
              <a:rPr lang="en-US" dirty="0"/>
              <a:t>To demonstrate the breadth of your research, </a:t>
            </a:r>
          </a:p>
          <a:p>
            <a:r>
              <a:rPr lang="en-US" dirty="0"/>
              <a:t>To credit the established work of others.</a:t>
            </a:r>
          </a:p>
          <a:p>
            <a:r>
              <a:rPr lang="en-US" dirty="0"/>
              <a:t>NOTE: </a:t>
            </a:r>
          </a:p>
          <a:p>
            <a:r>
              <a:rPr lang="en-US" dirty="0"/>
              <a:t>Failure to acknowledge your sources is likely to lead to a suspicion of plagiarism – i.e. trying to pass off someone else's work as your own: it is a form of cheating. </a:t>
            </a:r>
          </a:p>
          <a:p>
            <a:r>
              <a:rPr lang="en-US" dirty="0"/>
              <a:t>Incomplete or inaccurate referencing also reflects badly on your work  </a:t>
            </a:r>
          </a:p>
          <a:p>
            <a:endParaRPr lang="en-US" dirty="0"/>
          </a:p>
          <a:p>
            <a:endParaRPr lang="en-US" dirty="0"/>
          </a:p>
        </p:txBody>
      </p:sp>
    </p:spTree>
    <p:extLst>
      <p:ext uri="{BB962C8B-B14F-4D97-AF65-F5344CB8AC3E}">
        <p14:creationId xmlns:p14="http://schemas.microsoft.com/office/powerpoint/2010/main" val="2303249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it works </a:t>
            </a:r>
          </a:p>
        </p:txBody>
      </p:sp>
      <p:sp>
        <p:nvSpPr>
          <p:cNvPr id="3" name="Content Placeholder 2"/>
          <p:cNvSpPr>
            <a:spLocks noGrp="1"/>
          </p:cNvSpPr>
          <p:nvPr>
            <p:ph idx="1"/>
          </p:nvPr>
        </p:nvSpPr>
        <p:spPr/>
        <p:txBody>
          <a:bodyPr>
            <a:normAutofit/>
          </a:bodyPr>
          <a:lstStyle/>
          <a:p>
            <a:pPr marL="0" indent="0">
              <a:buNone/>
            </a:pPr>
            <a:r>
              <a:rPr lang="en-US" dirty="0"/>
              <a:t>There are 2 parts: </a:t>
            </a:r>
          </a:p>
          <a:p>
            <a:r>
              <a:rPr lang="en-US" dirty="0"/>
              <a:t>1. Author + Date in your text. </a:t>
            </a:r>
          </a:p>
          <a:p>
            <a:r>
              <a:rPr lang="en-US" dirty="0"/>
              <a:t>2. Full reference in the Reference List </a:t>
            </a:r>
          </a:p>
          <a:p>
            <a:r>
              <a:rPr lang="en-US" dirty="0"/>
              <a:t>Whoever you cite in your text has to match your reference list as the list is in alphabetical order, normally by author. It must be in alphabetical order </a:t>
            </a:r>
          </a:p>
          <a:p>
            <a:r>
              <a:rPr lang="en-US" dirty="0"/>
              <a:t>e.g. In your text: …</a:t>
            </a:r>
            <a:r>
              <a:rPr lang="en-US" dirty="0" err="1"/>
              <a:t>Marieb</a:t>
            </a:r>
            <a:r>
              <a:rPr lang="en-US" dirty="0"/>
              <a:t> and Hoehn (2007)… leads to the reference list and finds: </a:t>
            </a:r>
            <a:r>
              <a:rPr lang="en-US" dirty="0" err="1"/>
              <a:t>Marieb</a:t>
            </a:r>
            <a:r>
              <a:rPr lang="en-US" dirty="0"/>
              <a:t>, E. N. and Hoehn, K. (2007) Human anatomy and physiology. 7th International ed. San Francisco: Benjamin Cummings. </a:t>
            </a:r>
          </a:p>
          <a:p>
            <a:endParaRPr lang="en-US" dirty="0"/>
          </a:p>
        </p:txBody>
      </p:sp>
    </p:spTree>
    <p:extLst>
      <p:ext uri="{BB962C8B-B14F-4D97-AF65-F5344CB8AC3E}">
        <p14:creationId xmlns:p14="http://schemas.microsoft.com/office/powerpoint/2010/main" val="140372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SECONDARY REFERENCING </a:t>
            </a:r>
          </a:p>
        </p:txBody>
      </p:sp>
      <p:sp>
        <p:nvSpPr>
          <p:cNvPr id="3" name="Content Placeholder 2"/>
          <p:cNvSpPr>
            <a:spLocks noGrp="1"/>
          </p:cNvSpPr>
          <p:nvPr>
            <p:ph idx="1"/>
          </p:nvPr>
        </p:nvSpPr>
        <p:spPr/>
        <p:txBody>
          <a:bodyPr>
            <a:normAutofit/>
          </a:bodyPr>
          <a:lstStyle/>
          <a:p>
            <a:r>
              <a:rPr lang="en-US" dirty="0"/>
              <a:t>If you refer to a document which you DID NOT read, but which was cited (referenced) by somebody else whose work you DID read, you must make this clear. When you compile your reference list you must only cite the work in which you read it. Try to avoid this type of reference as you cannot always check the original and are relying on interpretation by others. </a:t>
            </a:r>
          </a:p>
          <a:p>
            <a:r>
              <a:rPr lang="en-US" dirty="0"/>
              <a:t>Examples: </a:t>
            </a:r>
          </a:p>
          <a:p>
            <a:r>
              <a:rPr lang="en-US" dirty="0"/>
              <a:t>Dunn (1988), as cited by Campbell and </a:t>
            </a:r>
            <a:r>
              <a:rPr lang="en-US" dirty="0" err="1"/>
              <a:t>Muncer</a:t>
            </a:r>
            <a:r>
              <a:rPr lang="en-US" dirty="0"/>
              <a:t> (1998), believed that … </a:t>
            </a:r>
          </a:p>
          <a:p>
            <a:r>
              <a:rPr lang="en-US" dirty="0"/>
              <a:t>or Dunn (1988) revealed that ….. (cited in Campbell and </a:t>
            </a:r>
            <a:r>
              <a:rPr lang="en-US" dirty="0" err="1"/>
              <a:t>Muncer</a:t>
            </a:r>
            <a:r>
              <a:rPr lang="en-US" dirty="0"/>
              <a:t>, 1998, p.226) </a:t>
            </a:r>
          </a:p>
          <a:p>
            <a:r>
              <a:rPr lang="en-US" dirty="0"/>
              <a:t>NB: your reference list will include the full details of the Campbell and </a:t>
            </a:r>
            <a:r>
              <a:rPr lang="en-US" dirty="0" err="1"/>
              <a:t>Muncer</a:t>
            </a:r>
            <a:r>
              <a:rPr lang="en-US" dirty="0"/>
              <a:t> work, but no mention of </a:t>
            </a:r>
            <a:r>
              <a:rPr lang="en-US" dirty="0" err="1"/>
              <a:t>Dunn‟s</a:t>
            </a:r>
            <a:r>
              <a:rPr lang="en-US" dirty="0"/>
              <a:t>. </a:t>
            </a:r>
          </a:p>
          <a:p>
            <a:endParaRPr lang="en-US" dirty="0"/>
          </a:p>
        </p:txBody>
      </p:sp>
    </p:spTree>
    <p:extLst>
      <p:ext uri="{BB962C8B-B14F-4D97-AF65-F5344CB8AC3E}">
        <p14:creationId xmlns:p14="http://schemas.microsoft.com/office/powerpoint/2010/main" val="27928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How to Put References into the Text of your Essay / Report </a:t>
            </a:r>
          </a:p>
        </p:txBody>
      </p:sp>
      <p:sp>
        <p:nvSpPr>
          <p:cNvPr id="3" name="Content Placeholder 2"/>
          <p:cNvSpPr>
            <a:spLocks noGrp="1"/>
          </p:cNvSpPr>
          <p:nvPr>
            <p:ph idx="1"/>
          </p:nvPr>
        </p:nvSpPr>
        <p:spPr/>
        <p:txBody>
          <a:bodyPr/>
          <a:lstStyle/>
          <a:p>
            <a:r>
              <a:rPr lang="en-US" dirty="0"/>
              <a:t>Author/s and Date </a:t>
            </a:r>
          </a:p>
          <a:p>
            <a:r>
              <a:rPr lang="en-US" dirty="0"/>
              <a:t>For each reference you make in the text of your essay, you need to provide: </a:t>
            </a:r>
          </a:p>
          <a:p>
            <a:r>
              <a:rPr lang="en-US" dirty="0"/>
              <a:t>The authority: usually surname (family name) of the author(s), maybe a corporate author </a:t>
            </a:r>
          </a:p>
          <a:p>
            <a:r>
              <a:rPr lang="en-US" dirty="0"/>
              <a:t>The date it was published. </a:t>
            </a:r>
          </a:p>
          <a:p>
            <a:r>
              <a:rPr lang="en-US" dirty="0"/>
              <a:t>Example: (Nursing and Midwifery Council, 2008) </a:t>
            </a:r>
          </a:p>
          <a:p>
            <a:endParaRPr lang="en-US" dirty="0"/>
          </a:p>
        </p:txBody>
      </p:sp>
    </p:spTree>
    <p:extLst>
      <p:ext uri="{BB962C8B-B14F-4D97-AF65-F5344CB8AC3E}">
        <p14:creationId xmlns:p14="http://schemas.microsoft.com/office/powerpoint/2010/main" val="262990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endParaRPr lang="en-US" dirty="0"/>
          </a:p>
          <a:p>
            <a:r>
              <a:rPr lang="en-US" dirty="0"/>
              <a:t>If you include the </a:t>
            </a:r>
            <a:r>
              <a:rPr lang="en-US" dirty="0" err="1"/>
              <a:t>author‟s</a:t>
            </a:r>
            <a:r>
              <a:rPr lang="en-US" dirty="0"/>
              <a:t> name as part of the sentence statement, only the date needs to be in brackets. </a:t>
            </a:r>
          </a:p>
          <a:p>
            <a:r>
              <a:rPr lang="en-US" dirty="0"/>
              <a:t>Example: … Hartley (1999) declared that … </a:t>
            </a:r>
          </a:p>
          <a:p>
            <a:r>
              <a:rPr lang="en-US" dirty="0"/>
              <a:t>If it is not part of your sentence, both the name and date must be in brackets, separated by a comma. </a:t>
            </a:r>
          </a:p>
          <a:p>
            <a:r>
              <a:rPr lang="en-US" dirty="0"/>
              <a:t>Example: … although other authors have denied this (Hartley, 1999). </a:t>
            </a:r>
          </a:p>
          <a:p>
            <a:r>
              <a:rPr lang="en-US" dirty="0"/>
              <a:t>The page number(s) must be added if a specific part needs to be identified or a direct quote made. </a:t>
            </a:r>
          </a:p>
          <a:p>
            <a:r>
              <a:rPr lang="en-US" dirty="0"/>
              <a:t>Example: …which is described there in detail (Hartley, 1999 p.172). </a:t>
            </a:r>
          </a:p>
          <a:p>
            <a:endParaRPr lang="en-US" dirty="0"/>
          </a:p>
        </p:txBody>
      </p:sp>
    </p:spTree>
    <p:extLst>
      <p:ext uri="{BB962C8B-B14F-4D97-AF65-F5344CB8AC3E}">
        <p14:creationId xmlns:p14="http://schemas.microsoft.com/office/powerpoint/2010/main" val="251228844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28</TotalTime>
  <Words>2475</Words>
  <Application>Microsoft Office PowerPoint</Application>
  <PresentationFormat>Widescreen</PresentationFormat>
  <Paragraphs>164</Paragraphs>
  <Slides>27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Times New Roman</vt:lpstr>
      <vt:lpstr>Trebuchet MS</vt:lpstr>
      <vt:lpstr>Wingdings 3</vt:lpstr>
      <vt:lpstr>Facet</vt:lpstr>
      <vt:lpstr>COMMUNICATING THE RESEARCH FINDINGS</vt:lpstr>
      <vt:lpstr>PowerPoint Presentation</vt:lpstr>
      <vt:lpstr>PowerPoint Presentation</vt:lpstr>
      <vt:lpstr>REFERENCES, CITATIONS AND BIBLIOGRAPHY</vt:lpstr>
      <vt:lpstr>IMPORTANCE OF CITATION &amp; REFERENCING</vt:lpstr>
      <vt:lpstr>How it works </vt:lpstr>
      <vt:lpstr>SECONDARY REFERENCING </vt:lpstr>
      <vt:lpstr>How to Put References into the Text of your Essay / Report </vt:lpstr>
      <vt:lpstr>PowerPoint Presentation</vt:lpstr>
      <vt:lpstr>PowerPoint Presentation</vt:lpstr>
      <vt:lpstr>PowerPoint Presentation</vt:lpstr>
      <vt:lpstr>Listing Your References at the End of Your Work </vt:lpstr>
      <vt:lpstr>PowerPoint Presentation</vt:lpstr>
      <vt:lpstr>PowerPoint Presentation</vt:lpstr>
      <vt:lpstr>JOURNAL ARTICLES </vt:lpstr>
      <vt:lpstr>EXAMPLE</vt:lpstr>
      <vt:lpstr>PowerPoint Presentation</vt:lpstr>
      <vt:lpstr>Introduction to Biostatistics</vt:lpstr>
      <vt:lpstr>PowerPoint Presentation</vt:lpstr>
      <vt:lpstr>Errors in statistical inference</vt:lpstr>
      <vt:lpstr>TYPE 1 ERROR</vt:lpstr>
      <vt:lpstr>TYPE 2 ERROR</vt:lpstr>
      <vt:lpstr>RELIABILITY AND VALIDITY IN RESEARCH </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COMMUNICATING THE RESEARCH FINDINGS</dc:title>
  <dc:creator>USER</dc:creator>
  <cp:lastModifiedBy>Admin</cp:lastModifiedBy>
  <cp:revision>4</cp:revision>
  <dcterms:created xsi:type="dcterms:W3CDTF">2022-11-04T09:55:15Z</dcterms:created>
  <dcterms:modified xsi:type="dcterms:W3CDTF">2023-10-17T17:05:57Z</dcterms:modified>
</cp:coreProperties>
</file>