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8"/>
  </p:notesMasterIdLst>
  <p:sldIdLst>
    <p:sldId id="256" r:id="rId2"/>
    <p:sldId id="257" r:id="rId3"/>
    <p:sldId id="286" r:id="rId4"/>
    <p:sldId id="258" r:id="rId5"/>
    <p:sldId id="28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93" r:id="rId14"/>
    <p:sldId id="273" r:id="rId15"/>
    <p:sldId id="267" r:id="rId16"/>
    <p:sldId id="276" r:id="rId17"/>
    <p:sldId id="292" r:id="rId18"/>
    <p:sldId id="268" r:id="rId19"/>
    <p:sldId id="269" r:id="rId20"/>
    <p:sldId id="270" r:id="rId21"/>
    <p:sldId id="271" r:id="rId22"/>
    <p:sldId id="272" r:id="rId23"/>
    <p:sldId id="274" r:id="rId24"/>
    <p:sldId id="275" r:id="rId25"/>
    <p:sldId id="277" r:id="rId26"/>
    <p:sldId id="278" r:id="rId27"/>
    <p:sldId id="290" r:id="rId28"/>
    <p:sldId id="289" r:id="rId29"/>
    <p:sldId id="291" r:id="rId30"/>
    <p:sldId id="279" r:id="rId31"/>
    <p:sldId id="282" r:id="rId32"/>
    <p:sldId id="281" r:id="rId33"/>
    <p:sldId id="280" r:id="rId34"/>
    <p:sldId id="283" r:id="rId35"/>
    <p:sldId id="284" r:id="rId36"/>
    <p:sldId id="285" r:id="rId3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1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96AAB5-BFE8-4D06-8023-147FA2292FC8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297220E-39FC-4EF4-A681-FC1AB81DB5F0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297220E-39FC-4EF4-A681-FC1AB81DB5F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E15BAA-1061-4D17-970A-6A291D74C031}" type="datetimeFigureOut">
              <a:rPr lang="en-US" smtClean="0"/>
              <a:pPr/>
              <a:t>16/11/15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DD5AB0-B4FC-4C22-B97F-E3DBB43C9D1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 smtClean="0"/>
              <a:t>THE RESEARCH PROPOSAL </a:t>
            </a:r>
            <a:endParaRPr lang="en-US" b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ii) Author’s name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Preferred order of names- start with 1</a:t>
            </a:r>
            <a:r>
              <a:rPr lang="en-US" baseline="30000" dirty="0" smtClean="0"/>
              <a:t>st</a:t>
            </a:r>
            <a:r>
              <a:rPr lang="en-US" dirty="0" smtClean="0"/>
              <a:t>,  middle followed by last name.</a:t>
            </a:r>
          </a:p>
          <a:p>
            <a:r>
              <a:rPr lang="en-US" dirty="0" smtClean="0"/>
              <a:t> Full names should be used, initials should be avoided.</a:t>
            </a:r>
          </a:p>
          <a:p>
            <a:r>
              <a:rPr lang="en-US" dirty="0" smtClean="0"/>
              <a:t>Titles like Dr. should not appear in the names.</a:t>
            </a:r>
          </a:p>
          <a:p>
            <a:r>
              <a:rPr lang="en-US" dirty="0" smtClean="0"/>
              <a:t>Avoid use of words like ‘By….. ‘from…..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iii) Purpose and Affiliation</a:t>
            </a:r>
          </a:p>
          <a:p>
            <a:r>
              <a:rPr lang="en-US" dirty="0" smtClean="0"/>
              <a:t>Should be well illustrated i.e.</a:t>
            </a:r>
          </a:p>
          <a:p>
            <a:pPr>
              <a:buNone/>
            </a:pPr>
            <a:r>
              <a:rPr lang="en-US" dirty="0" smtClean="0"/>
              <a:t>     ‘</a:t>
            </a:r>
            <a:r>
              <a:rPr lang="en-US" i="1" dirty="0" smtClean="0"/>
              <a:t>A thesis/ research project submitted to the Department of ………in the School of ………… in partial fulfillment of  the requirements for the award of the degree of …….. of </a:t>
            </a:r>
            <a:r>
              <a:rPr lang="en-US" i="1" dirty="0" err="1" smtClean="0"/>
              <a:t>Jomo</a:t>
            </a:r>
            <a:r>
              <a:rPr lang="en-US" i="1" dirty="0" smtClean="0"/>
              <a:t> Kenyatta University of Agriculture and Technology.</a:t>
            </a:r>
            <a:r>
              <a:rPr lang="en-US" dirty="0" smtClean="0"/>
              <a:t>’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iv) Year</a:t>
            </a:r>
          </a:p>
          <a:p>
            <a:r>
              <a:rPr lang="en-US" dirty="0" smtClean="0"/>
              <a:t>The year should follow at the bottom of the caption.</a:t>
            </a:r>
            <a:endParaRPr lang="en-US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For proposals should be spiral bound</a:t>
            </a:r>
          </a:p>
          <a:p>
            <a:r>
              <a:rPr lang="en-US" dirty="0" smtClean="0"/>
              <a:t>The contents should be centered.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B) Declaration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fontScale="40000" lnSpcReduction="20000"/>
          </a:bodyPr>
          <a:lstStyle/>
          <a:p>
            <a:r>
              <a:rPr lang="en-US" sz="4500" dirty="0" smtClean="0"/>
              <a:t>Should include both the candidate’s and the supervisor’s declaration and</a:t>
            </a:r>
          </a:p>
          <a:p>
            <a:pPr>
              <a:buNone/>
            </a:pPr>
            <a:r>
              <a:rPr lang="en-US" sz="4500" dirty="0" smtClean="0"/>
              <a:t>	duly signed.</a:t>
            </a:r>
            <a:r>
              <a:rPr lang="en-US" sz="4500" b="1" dirty="0" smtClean="0"/>
              <a:t> </a:t>
            </a:r>
            <a:endParaRPr lang="en-US" sz="4500" dirty="0" smtClean="0"/>
          </a:p>
          <a:p>
            <a:endParaRPr lang="en-US" sz="4500" dirty="0" smtClean="0"/>
          </a:p>
          <a:p>
            <a:pPr>
              <a:buNone/>
            </a:pPr>
            <a:r>
              <a:rPr lang="en-US" sz="4500" i="1" dirty="0" smtClean="0"/>
              <a:t>	This proposal is my original work and has not been presented for degree  award in any other University</a:t>
            </a:r>
            <a:endParaRPr lang="en-US" sz="4500" dirty="0" smtClean="0"/>
          </a:p>
          <a:p>
            <a:pPr>
              <a:buNone/>
            </a:pPr>
            <a:r>
              <a:rPr lang="en-US" sz="4500" i="1" dirty="0" smtClean="0"/>
              <a:t>	</a:t>
            </a:r>
            <a:r>
              <a:rPr lang="en-US" sz="4500" dirty="0" smtClean="0"/>
              <a:t>Signature</a:t>
            </a:r>
            <a:r>
              <a:rPr lang="en-US" sz="4500" i="1" dirty="0" smtClean="0"/>
              <a:t> ………………….      	</a:t>
            </a:r>
            <a:r>
              <a:rPr lang="en-US" sz="4500" dirty="0" smtClean="0"/>
              <a:t>Date </a:t>
            </a:r>
            <a:r>
              <a:rPr lang="en-US" sz="4500" i="1" dirty="0" smtClean="0"/>
              <a:t>…………………</a:t>
            </a: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		</a:t>
            </a:r>
            <a:r>
              <a:rPr lang="en-US" sz="4500" i="1" dirty="0" smtClean="0"/>
              <a:t>    Names</a:t>
            </a:r>
          </a:p>
          <a:p>
            <a:pPr>
              <a:buNone/>
            </a:pPr>
            <a:r>
              <a:rPr lang="en-US" sz="4500" i="1" dirty="0" smtClean="0"/>
              <a:t>		(Reg. No.)	</a:t>
            </a:r>
            <a:endParaRPr lang="en-US" sz="4500" dirty="0" smtClean="0"/>
          </a:p>
          <a:p>
            <a:pPr>
              <a:buNone/>
            </a:pPr>
            <a:r>
              <a:rPr lang="en-US" sz="4500" b="1" dirty="0" smtClean="0"/>
              <a:t> </a:t>
            </a:r>
            <a:endParaRPr lang="en-US" sz="4500" dirty="0" smtClean="0"/>
          </a:p>
          <a:p>
            <a:pPr>
              <a:buNone/>
            </a:pPr>
            <a:r>
              <a:rPr lang="en-US" sz="4500" i="1" dirty="0" smtClean="0"/>
              <a:t>	This proposal has been submitted for examination with my approval as University Supervisor </a:t>
            </a:r>
            <a:endParaRPr lang="en-US" sz="4500" dirty="0" smtClean="0"/>
          </a:p>
          <a:p>
            <a:pPr>
              <a:buNone/>
            </a:pPr>
            <a:r>
              <a:rPr lang="en-US" sz="4500" dirty="0" smtClean="0"/>
              <a:t> </a:t>
            </a:r>
          </a:p>
          <a:p>
            <a:pPr>
              <a:buNone/>
            </a:pPr>
            <a:r>
              <a:rPr lang="en-US" sz="4500" dirty="0" smtClean="0"/>
              <a:t>	Signature ………………      	Date ……………….</a:t>
            </a:r>
          </a:p>
          <a:p>
            <a:pPr>
              <a:buNone/>
            </a:pPr>
            <a:r>
              <a:rPr lang="en-US" sz="4500" dirty="0" smtClean="0"/>
              <a:t>		     Names</a:t>
            </a:r>
          </a:p>
          <a:p>
            <a:pPr>
              <a:buNone/>
            </a:pPr>
            <a:r>
              <a:rPr lang="en-US" sz="4500" dirty="0" smtClean="0"/>
              <a:t>		(Affiliation)	</a:t>
            </a:r>
          </a:p>
          <a:p>
            <a:endParaRPr lang="en-US" sz="4500" dirty="0" smtClean="0"/>
          </a:p>
          <a:p>
            <a:pPr>
              <a:buNone/>
            </a:pPr>
            <a:r>
              <a:rPr lang="en-US" sz="4500" b="1" dirty="0" smtClean="0"/>
              <a:t>Note; </a:t>
            </a:r>
          </a:p>
          <a:p>
            <a:pPr>
              <a:buNone/>
            </a:pPr>
            <a:r>
              <a:rPr lang="en-US" sz="4500" i="1" dirty="0" smtClean="0"/>
              <a:t>Paginate using roman numbers starting with the declaration page.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C) Acknowledgement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brief statement of the problem, objectives of the study, target</a:t>
            </a:r>
          </a:p>
          <a:p>
            <a:r>
              <a:rPr lang="en-US" dirty="0" smtClean="0"/>
              <a:t>population, sampling technique and sample size, instruments, data collection, data processing and analysis, key findings and major recommendations.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- Should not exceed 1000 words.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pPr algn="l"/>
            <a:r>
              <a:rPr lang="en-US" b="1" dirty="0" smtClean="0"/>
              <a:t>D) Table of contents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endParaRPr lang="en-US" dirty="0" smtClean="0"/>
          </a:p>
          <a:p>
            <a:r>
              <a:rPr lang="en-US" dirty="0" smtClean="0"/>
              <a:t>The rubric should be in title case and single spaced.</a:t>
            </a:r>
          </a:p>
          <a:p>
            <a:r>
              <a:rPr lang="en-US" dirty="0" smtClean="0"/>
              <a:t>The chapter titles should be in caps and bold.</a:t>
            </a:r>
          </a:p>
          <a:p>
            <a:r>
              <a:rPr lang="en-US" dirty="0" smtClean="0"/>
              <a:t>The subheadings should follow each chapter title and should be in title case.</a:t>
            </a:r>
          </a:p>
          <a:p>
            <a:r>
              <a:rPr lang="en-US" dirty="0" smtClean="0"/>
              <a:t>Subheading of rows should be – Chapters &amp; Pages indicated once at the top of each column e.g.,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pPr>
              <a:buNone/>
            </a:pPr>
            <a:r>
              <a:rPr lang="en-US" dirty="0" smtClean="0"/>
              <a:t>CHAPTER 1    PAGE</a:t>
            </a:r>
          </a:p>
          <a:p>
            <a:pPr>
              <a:buNone/>
            </a:pPr>
            <a:r>
              <a:rPr lang="en-US" dirty="0" smtClean="0"/>
              <a:t>1.1 Introduction ……………………………		1</a:t>
            </a:r>
          </a:p>
          <a:p>
            <a:pPr>
              <a:buNone/>
            </a:pPr>
            <a:r>
              <a:rPr lang="en-US" dirty="0" smtClean="0"/>
              <a:t>1.2 Statement of the problem………………2</a:t>
            </a:r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Reference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Appendices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r>
              <a:rPr lang="en-US" b="1" dirty="0" smtClean="0"/>
              <a:t>E) List of Tables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 </a:t>
            </a:r>
            <a:endParaRPr lang="en-US" dirty="0" smtClean="0"/>
          </a:p>
          <a:p>
            <a:pPr>
              <a:buNone/>
            </a:pPr>
            <a:r>
              <a:rPr lang="en-US" b="1" dirty="0" smtClean="0"/>
              <a:t>F) List of Figures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G) Acronyms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 </a:t>
            </a:r>
          </a:p>
          <a:p>
            <a:pPr>
              <a:buNone/>
            </a:pPr>
            <a:r>
              <a:rPr lang="en-US" b="1" dirty="0" smtClean="0"/>
              <a:t>H) Definition of terms </a:t>
            </a:r>
          </a:p>
          <a:p>
            <a:pPr>
              <a:buFontTx/>
              <a:buChar char="-"/>
            </a:pPr>
            <a:r>
              <a:rPr lang="en-US" dirty="0" smtClean="0"/>
              <a:t>Define terms in the text that are not common.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Table of contents should be followed by:</a:t>
            </a:r>
          </a:p>
          <a:p>
            <a:pPr>
              <a:buNone/>
            </a:pPr>
            <a:r>
              <a:rPr lang="en-US" dirty="0" smtClean="0"/>
              <a:t>  - List of tables/ figures </a:t>
            </a:r>
            <a:r>
              <a:rPr lang="en-US" dirty="0" err="1" smtClean="0"/>
              <a:t>e.t.c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 - Should be labeled as per the chapters in which they are found e.g. the first  table in chapter one should be labeled as Table 1.1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pPr algn="l"/>
            <a:r>
              <a:rPr lang="en-US" b="1" dirty="0" smtClean="0"/>
              <a:t>E) Abstract</a:t>
            </a: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135563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brief statement of the problem, objectives of the study, target</a:t>
            </a:r>
          </a:p>
          <a:p>
            <a:r>
              <a:rPr lang="en-US" dirty="0" smtClean="0"/>
              <a:t>population, sampling technique and sample size, instruments, data collection, data processing and analysis, key findings and major recommendations.</a:t>
            </a:r>
          </a:p>
          <a:p>
            <a:endParaRPr lang="en-US" dirty="0" smtClean="0"/>
          </a:p>
          <a:p>
            <a:pPr>
              <a:buNone/>
            </a:pPr>
            <a:r>
              <a:rPr lang="en-US" dirty="0" smtClean="0"/>
              <a:t>     - Should not exceed 1000 words.</a:t>
            </a:r>
          </a:p>
          <a:p>
            <a:r>
              <a:rPr lang="en-US" dirty="0" smtClean="0"/>
              <a:t> </a:t>
            </a:r>
          </a:p>
          <a:p>
            <a:r>
              <a:rPr lang="en-US" dirty="0" smtClean="0"/>
              <a:t> 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/>
              <a:t>CHAPTER  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1.0	INTRODUCTION 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1.1 Background </a:t>
            </a:r>
          </a:p>
          <a:p>
            <a:r>
              <a:rPr lang="en-US" dirty="0" smtClean="0"/>
              <a:t>Should show the understanding and genesis of the problem. </a:t>
            </a:r>
          </a:p>
          <a:p>
            <a:r>
              <a:rPr lang="en-US" dirty="0" smtClean="0"/>
              <a:t>Talk about the global perspective followed by the local scenario.</a:t>
            </a:r>
          </a:p>
          <a:p>
            <a:r>
              <a:rPr lang="en-US" dirty="0" smtClean="0"/>
              <a:t>Talk about the target group in the study.</a:t>
            </a:r>
          </a:p>
          <a:p>
            <a:r>
              <a:rPr lang="en-US" dirty="0" smtClean="0"/>
              <a:t> Should be approximately 5 pages (4-6 pages)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55637"/>
            <a:ext cx="8229600" cy="5135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1.2 Statement of the Problem </a:t>
            </a:r>
          </a:p>
          <a:p>
            <a:pPr>
              <a:buNone/>
            </a:pPr>
            <a:r>
              <a:rPr lang="en-US" dirty="0" smtClean="0"/>
              <a:t>- Must indicate exactly what the problem is.</a:t>
            </a:r>
          </a:p>
          <a:p>
            <a:pPr>
              <a:buFontTx/>
              <a:buChar char="-"/>
            </a:pPr>
            <a:r>
              <a:rPr lang="en-US" dirty="0" smtClean="0"/>
              <a:t>Indicate why and how it is a problem. Give information to support this e.g. by use of statistics or evidence. </a:t>
            </a:r>
          </a:p>
          <a:p>
            <a:pPr>
              <a:buFontTx/>
              <a:buChar char="-"/>
            </a:pPr>
            <a:r>
              <a:rPr lang="en-US" dirty="0" smtClean="0"/>
              <a:t>This should be derived from background</a:t>
            </a:r>
          </a:p>
          <a:p>
            <a:pPr>
              <a:buNone/>
            </a:pPr>
            <a:r>
              <a:rPr lang="en-US" dirty="0" smtClean="0"/>
              <a:t> information to illustrate connectivity. </a:t>
            </a:r>
          </a:p>
          <a:p>
            <a:pPr>
              <a:buNone/>
            </a:pPr>
            <a:r>
              <a:rPr lang="en-US" dirty="0" smtClean="0"/>
              <a:t>- Length- Maximum 1 page.</a:t>
            </a: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b="1" dirty="0" smtClean="0"/>
              <a:t>Definition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486400"/>
          </a:xfrm>
        </p:spPr>
        <p:txBody>
          <a:bodyPr>
            <a:normAutofit fontScale="85000" lnSpcReduction="10000"/>
          </a:bodyPr>
          <a:lstStyle/>
          <a:p>
            <a:r>
              <a:rPr lang="en-US" dirty="0" smtClean="0"/>
              <a:t>A research proposal “</a:t>
            </a:r>
            <a:r>
              <a:rPr lang="en-US" i="1" dirty="0" smtClean="0">
                <a:solidFill>
                  <a:srgbClr val="FF0000"/>
                </a:solidFill>
              </a:rPr>
              <a:t>is a statement in writing, spelling out one’s intention of carrying out a research in a specified area</a:t>
            </a:r>
            <a:r>
              <a:rPr lang="en-US" dirty="0" smtClean="0"/>
              <a:t>” </a:t>
            </a:r>
          </a:p>
          <a:p>
            <a:r>
              <a:rPr lang="en-US" dirty="0" smtClean="0"/>
              <a:t>It addresses a particular academic or scientific research.  </a:t>
            </a:r>
          </a:p>
          <a:p>
            <a:r>
              <a:rPr lang="en-US" dirty="0" smtClean="0"/>
              <a:t>It is similar in a number of ways to a project proposal. </a:t>
            </a:r>
          </a:p>
          <a:p>
            <a:r>
              <a:rPr lang="en-US" dirty="0" smtClean="0"/>
              <a:t>The forms and procedures for research are well defined by the field of study, </a:t>
            </a:r>
          </a:p>
          <a:p>
            <a:r>
              <a:rPr lang="en-US" dirty="0" smtClean="0"/>
              <a:t>Guidelines for research proposals are generally more exacting than less formal project proposals.</a:t>
            </a:r>
          </a:p>
          <a:p>
            <a:r>
              <a:rPr lang="en-US" dirty="0" smtClean="0"/>
              <a:t>They contain extensive literature reviews and must offer convincing support of need for the research study being proposed.   </a:t>
            </a:r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305800" cy="5592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1.3 Objectives  </a:t>
            </a:r>
          </a:p>
          <a:p>
            <a:r>
              <a:rPr lang="en-US" dirty="0" smtClean="0"/>
              <a:t>One general objective which should be in line with the title.</a:t>
            </a:r>
          </a:p>
          <a:p>
            <a:r>
              <a:rPr lang="en-US" dirty="0" smtClean="0"/>
              <a:t>Specific objectives - have to be in line with the variables the candidates  hypothesize to influence the phenomenon being investigated.</a:t>
            </a:r>
          </a:p>
          <a:p>
            <a:r>
              <a:rPr lang="en-US" dirty="0" smtClean="0"/>
              <a:t>Should be related to the general objective.</a:t>
            </a:r>
          </a:p>
          <a:p>
            <a:r>
              <a:rPr lang="en-US" dirty="0" smtClean="0"/>
              <a:t>Should not be questions in the questionnaire.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1.4 Research Questions</a:t>
            </a:r>
          </a:p>
          <a:p>
            <a:r>
              <a:rPr lang="en-US" dirty="0" smtClean="0"/>
              <a:t>They should be in line with the specific objectives and equal in number.</a:t>
            </a:r>
          </a:p>
          <a:p>
            <a:r>
              <a:rPr lang="en-US" dirty="0" smtClean="0"/>
              <a:t>Have to be numbered (1, 2, 3…..) and should be questions and not statements.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229600" cy="55927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1.5 Justification</a:t>
            </a:r>
          </a:p>
          <a:p>
            <a:r>
              <a:rPr lang="en-US" dirty="0" smtClean="0"/>
              <a:t>Should illustrate why the researcher is conducting the research and whom it shall benefit.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874837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1.6 Scope of the Study</a:t>
            </a:r>
          </a:p>
          <a:p>
            <a:r>
              <a:rPr lang="en-US" dirty="0" smtClean="0"/>
              <a:t>This is a kind of a disclaimer. Should cite the focus of the study either geographical area or target group/ population.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1.7 Limitation of the Study</a:t>
            </a:r>
          </a:p>
          <a:p>
            <a:r>
              <a:rPr lang="en-US" dirty="0" smtClean="0"/>
              <a:t>Not a must for a proposal.</a:t>
            </a:r>
          </a:p>
          <a:p>
            <a:r>
              <a:rPr lang="en-US" dirty="0" smtClean="0"/>
              <a:t>Indicate the challenges encountered in the study that may have limited the study. </a:t>
            </a:r>
          </a:p>
          <a:p>
            <a:r>
              <a:rPr lang="en-US" dirty="0" smtClean="0">
                <a:solidFill>
                  <a:srgbClr val="FF0000"/>
                </a:solidFill>
              </a:rPr>
              <a:t>Has to be there in the final thesis.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52117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Note:  </a:t>
            </a:r>
            <a:endParaRPr lang="en-US" dirty="0" smtClean="0"/>
          </a:p>
          <a:p>
            <a:r>
              <a:rPr lang="en-US" dirty="0" smtClean="0"/>
              <a:t>Paragraphing should be consistent. </a:t>
            </a:r>
          </a:p>
          <a:p>
            <a:pPr>
              <a:buNone/>
            </a:pPr>
            <a:r>
              <a:rPr lang="en-US" dirty="0" smtClean="0"/>
              <a:t>	Either leave space or indent between paragraphs.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Spacing and indenting should not be used together.</a:t>
            </a:r>
          </a:p>
          <a:p>
            <a:r>
              <a:rPr lang="en-US" dirty="0" smtClean="0"/>
              <a:t>One sentence paragraphs are unacceptable.</a:t>
            </a:r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dirty="0" smtClean="0"/>
              <a:t>A paragraph should have a minimum of five sentences.</a:t>
            </a:r>
            <a:r>
              <a:rPr lang="en-US" b="1" dirty="0" smtClean="0"/>
              <a:t> </a:t>
            </a: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04800"/>
            <a:ext cx="8229600" cy="1219200"/>
          </a:xfrm>
        </p:spPr>
        <p:txBody>
          <a:bodyPr>
            <a:normAutofit/>
          </a:bodyPr>
          <a:lstStyle/>
          <a:p>
            <a:r>
              <a:rPr lang="en-US" b="1" dirty="0" smtClean="0"/>
              <a:t>CHAPTER 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	</a:t>
            </a:r>
            <a:r>
              <a:rPr lang="en-US" b="1" dirty="0" smtClean="0">
                <a:solidFill>
                  <a:srgbClr val="FF0000"/>
                </a:solidFill>
              </a:rPr>
              <a:t>                LITERATURE </a:t>
            </a:r>
            <a:r>
              <a:rPr lang="en-US" b="1" dirty="0" smtClean="0">
                <a:solidFill>
                  <a:srgbClr val="FF0000"/>
                </a:solidFill>
              </a:rPr>
              <a:t>REVIEW </a:t>
            </a:r>
            <a:endParaRPr lang="en-US" dirty="0" smtClean="0">
              <a:solidFill>
                <a:srgbClr val="FF0000"/>
              </a:solidFill>
            </a:endParaRPr>
          </a:p>
          <a:p>
            <a:r>
              <a:rPr lang="en-US" dirty="0" smtClean="0"/>
              <a:t>To acquaint oneself with the available </a:t>
            </a:r>
            <a:r>
              <a:rPr lang="en-US" i="1" dirty="0" smtClean="0"/>
              <a:t>body of knowledge </a:t>
            </a:r>
            <a:r>
              <a:rPr lang="en-US" dirty="0" smtClean="0"/>
              <a:t>in the area of interest. </a:t>
            </a:r>
          </a:p>
          <a:p>
            <a:pPr>
              <a:buNone/>
            </a:pPr>
            <a:r>
              <a:rPr lang="en-US" b="1" u="sng" dirty="0" smtClean="0">
                <a:solidFill>
                  <a:srgbClr val="FF0000"/>
                </a:solidFill>
                <a:latin typeface="Aharoni" pitchFamily="2" charset="-79"/>
                <a:cs typeface="Aharoni" pitchFamily="2" charset="-79"/>
              </a:rPr>
              <a:t>2.1  Introduction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PURPOSE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19200"/>
            <a:ext cx="8534400" cy="49069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i="1" dirty="0"/>
              <a:t>a). </a:t>
            </a:r>
            <a:r>
              <a:rPr lang="en-US" i="1" dirty="0" smtClean="0"/>
              <a:t>Brings </a:t>
            </a:r>
            <a:r>
              <a:rPr lang="en-US" i="1" dirty="0"/>
              <a:t>clarity and focus to the research </a:t>
            </a:r>
            <a:r>
              <a:rPr lang="en-US" i="1" dirty="0" smtClean="0"/>
              <a:t>problem</a:t>
            </a:r>
          </a:p>
          <a:p>
            <a:pPr>
              <a:buNone/>
            </a:pPr>
            <a:r>
              <a:rPr lang="en-US" dirty="0" smtClean="0"/>
              <a:t>    </a:t>
            </a:r>
            <a:r>
              <a:rPr lang="en-US" dirty="0" smtClean="0">
                <a:solidFill>
                  <a:srgbClr val="FF0000"/>
                </a:solidFill>
              </a:rPr>
              <a:t>Assist in refining "statement of the problem".</a:t>
            </a:r>
          </a:p>
          <a:p>
            <a:pPr>
              <a:buNone/>
            </a:pPr>
            <a:r>
              <a:rPr lang="en-US" i="1" dirty="0" smtClean="0"/>
              <a:t>b).</a:t>
            </a:r>
            <a:r>
              <a:rPr lang="en-US" dirty="0" smtClean="0"/>
              <a:t> Prevents duplication of work that has been done before.</a:t>
            </a:r>
            <a:endParaRPr lang="en-US" i="1" dirty="0" smtClean="0"/>
          </a:p>
          <a:p>
            <a:pPr>
              <a:buNone/>
            </a:pPr>
            <a:r>
              <a:rPr lang="en-US" i="1" dirty="0" smtClean="0"/>
              <a:t>c) Broadens knowledge base in the research area – </a:t>
            </a:r>
            <a:r>
              <a:rPr lang="en-US" i="1" dirty="0" smtClean="0">
                <a:solidFill>
                  <a:srgbClr val="FF0000"/>
                </a:solidFill>
              </a:rPr>
              <a:t>Instills </a:t>
            </a:r>
            <a:r>
              <a:rPr lang="en-US" dirty="0" smtClean="0">
                <a:solidFill>
                  <a:srgbClr val="FF0000"/>
                </a:solidFill>
              </a:rPr>
              <a:t>confidence </a:t>
            </a:r>
          </a:p>
          <a:p>
            <a:pPr>
              <a:buNone/>
            </a:pPr>
            <a:r>
              <a:rPr lang="en-US" i="1" dirty="0" smtClean="0"/>
              <a:t>d) Improves  </a:t>
            </a:r>
            <a:r>
              <a:rPr lang="en-US" i="1" dirty="0"/>
              <a:t>methodology </a:t>
            </a:r>
            <a:r>
              <a:rPr lang="en-US" i="1" dirty="0" smtClean="0"/>
              <a:t> - </a:t>
            </a:r>
            <a:r>
              <a:rPr lang="en-US" dirty="0" smtClean="0">
                <a:solidFill>
                  <a:srgbClr val="FF0000"/>
                </a:solidFill>
              </a:rPr>
              <a:t>familiarity with different research methods</a:t>
            </a:r>
            <a:endParaRPr lang="en-US" i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i="1" dirty="0" smtClean="0"/>
              <a:t>d) Helps in contextualizing </a:t>
            </a:r>
            <a:r>
              <a:rPr lang="en-US" i="1" dirty="0"/>
              <a:t>findings </a:t>
            </a:r>
            <a:r>
              <a:rPr lang="en-US" i="1" dirty="0" smtClean="0"/>
              <a:t> - </a:t>
            </a:r>
            <a:r>
              <a:rPr lang="en-US" i="1" dirty="0" smtClean="0">
                <a:solidFill>
                  <a:srgbClr val="FF0000"/>
                </a:solidFill>
              </a:rPr>
              <a:t>compare with other findings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0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Sources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533400"/>
            <a:ext cx="8686800" cy="6019800"/>
          </a:xfrm>
        </p:spPr>
        <p:txBody>
          <a:bodyPr>
            <a:noAutofit/>
          </a:bodyPr>
          <a:lstStyle/>
          <a:p>
            <a:r>
              <a:rPr lang="en-US" sz="2800" dirty="0" smtClean="0"/>
              <a:t>Books</a:t>
            </a:r>
            <a:endParaRPr lang="en-US" sz="2800" dirty="0"/>
          </a:p>
          <a:p>
            <a:r>
              <a:rPr lang="en-US" sz="2800" dirty="0" smtClean="0"/>
              <a:t>Journals</a:t>
            </a:r>
          </a:p>
          <a:p>
            <a:r>
              <a:rPr lang="en-US" sz="2800" dirty="0" smtClean="0"/>
              <a:t>Conference Proceedings</a:t>
            </a:r>
          </a:p>
          <a:p>
            <a:r>
              <a:rPr lang="en-US" sz="2800" dirty="0" smtClean="0"/>
              <a:t>Computer based literature searches</a:t>
            </a:r>
          </a:p>
          <a:p>
            <a:r>
              <a:rPr lang="en-US" sz="2800" dirty="0" smtClean="0"/>
              <a:t>Periodicals</a:t>
            </a:r>
            <a:endParaRPr lang="en-US" sz="2800" dirty="0"/>
          </a:p>
          <a:p>
            <a:r>
              <a:rPr lang="en-US" sz="2800" dirty="0" smtClean="0"/>
              <a:t>Organizations /institutions (</a:t>
            </a:r>
            <a:r>
              <a:rPr lang="en-US" sz="2400" dirty="0" smtClean="0">
                <a:solidFill>
                  <a:srgbClr val="FF0000"/>
                </a:solidFill>
              </a:rPr>
              <a:t>Includes Clinic and hospital based data from routine activity statistics</a:t>
            </a:r>
            <a:r>
              <a:rPr lang="en-US" sz="2400" dirty="0" smtClean="0"/>
              <a:t>)</a:t>
            </a:r>
          </a:p>
          <a:p>
            <a:r>
              <a:rPr lang="en-US" sz="2800" dirty="0" smtClean="0"/>
              <a:t>Government publications</a:t>
            </a:r>
          </a:p>
          <a:p>
            <a:r>
              <a:rPr lang="en-US" sz="2800" dirty="0" smtClean="0"/>
              <a:t>Theses and Project Reports</a:t>
            </a:r>
          </a:p>
          <a:p>
            <a:r>
              <a:rPr lang="en-US" sz="2800" dirty="0" smtClean="0"/>
              <a:t>Unpublished </a:t>
            </a:r>
            <a:r>
              <a:rPr lang="en-US" sz="2800" dirty="0"/>
              <a:t>documents (studies in related fields, reports, etc.)</a:t>
            </a:r>
          </a:p>
          <a:p>
            <a:r>
              <a:rPr lang="en-US" sz="2800" dirty="0" smtClean="0"/>
              <a:t>Opinions</a:t>
            </a:r>
            <a:r>
              <a:rPr lang="en-US" sz="2800" dirty="0"/>
              <a:t>, beliefs of key </a:t>
            </a:r>
            <a:r>
              <a:rPr lang="en-US" sz="2800" dirty="0" smtClean="0"/>
              <a:t>persons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28600"/>
            <a:ext cx="8229600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rgbClr val="FF0000"/>
                </a:solidFill>
              </a:rPr>
              <a:t>Procedure for reviewing the </a:t>
            </a:r>
            <a:r>
              <a:rPr lang="en-US" sz="3200" b="1" dirty="0" smtClean="0">
                <a:solidFill>
                  <a:srgbClr val="FF0000"/>
                </a:solidFill>
              </a:rPr>
              <a:t>literature</a:t>
            </a:r>
            <a:endParaRPr lang="en-US" sz="3200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/>
          <a:lstStyle/>
          <a:p>
            <a:pPr>
              <a:buNone/>
            </a:pPr>
            <a:r>
              <a:rPr lang="en-US" dirty="0" err="1"/>
              <a:t>i</a:t>
            </a:r>
            <a:r>
              <a:rPr lang="en-US" dirty="0"/>
              <a:t>) Search for existing literature in the area of study;</a:t>
            </a:r>
          </a:p>
          <a:p>
            <a:pPr>
              <a:buNone/>
            </a:pPr>
            <a:r>
              <a:rPr lang="en-US" dirty="0"/>
              <a:t>ii) Review the literature selected;</a:t>
            </a:r>
          </a:p>
          <a:p>
            <a:pPr>
              <a:buNone/>
            </a:pPr>
            <a:r>
              <a:rPr lang="en-US" dirty="0"/>
              <a:t>iii) Develop a theoretical framework;</a:t>
            </a:r>
          </a:p>
          <a:p>
            <a:pPr>
              <a:buNone/>
            </a:pPr>
            <a:r>
              <a:rPr lang="en-US" dirty="0"/>
              <a:t>iv) Develop a conceptual framework</a:t>
            </a:r>
            <a:r>
              <a:rPr lang="en-US" dirty="0" smtClean="0"/>
              <a:t>.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N.B: Themes and Subthemes should be clear</a:t>
            </a:r>
            <a:endParaRPr lang="en-US" dirty="0"/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685800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Academic dissertations 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838200"/>
            <a:ext cx="8534400" cy="5059363"/>
          </a:xfrm>
        </p:spPr>
        <p:txBody>
          <a:bodyPr>
            <a:normAutofit fontScale="92500" lnSpcReduction="10000"/>
          </a:bodyPr>
          <a:lstStyle/>
          <a:p>
            <a:r>
              <a:rPr lang="en-US" dirty="0" smtClean="0"/>
              <a:t>Dissertations begin with a research proposal; </a:t>
            </a:r>
          </a:p>
          <a:p>
            <a:r>
              <a:rPr lang="en-US" dirty="0" smtClean="0"/>
              <a:t>Proposal must: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be accepted by a panel of experts (usually lecturers) before the actual research can begin. 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provide rationale for the proposed research,</a:t>
            </a:r>
          </a:p>
          <a:p>
            <a:pPr>
              <a:buFont typeface="Wingdings" pitchFamily="2" charset="2"/>
              <a:buChar char="Ø"/>
            </a:pPr>
            <a:r>
              <a:rPr lang="en-US" dirty="0" smtClean="0"/>
              <a:t> describe a detailed methodology for conducting the research.</a:t>
            </a:r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pPr>
              <a:buFont typeface="Wingdings" pitchFamily="2" charset="2"/>
              <a:buChar char="§"/>
            </a:pPr>
            <a:r>
              <a:rPr lang="en-US" dirty="0" smtClean="0"/>
              <a:t>The methodology must be consistent with requirements of the professional or academic field. </a:t>
            </a:r>
          </a:p>
          <a:p>
            <a:pPr>
              <a:buFont typeface="Wingdings" pitchFamily="2" charset="2"/>
              <a:buChar char="§"/>
            </a:pPr>
            <a:endParaRPr lang="en-US" dirty="0" smtClean="0"/>
          </a:p>
          <a:p>
            <a:pPr>
              <a:buFont typeface="Wingdings" pitchFamily="2" charset="2"/>
              <a:buChar char="Ø"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82000" cy="5105400"/>
          </a:xfrm>
        </p:spPr>
        <p:txBody>
          <a:bodyPr>
            <a:noAutofit/>
          </a:bodyPr>
          <a:lstStyle/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2.2 Theoretical review </a:t>
            </a:r>
          </a:p>
          <a:p>
            <a:r>
              <a:rPr lang="en-US" sz="2800" dirty="0" smtClean="0"/>
              <a:t>Review the empirical and theoretical literature relevant to the  problem being investigated.</a:t>
            </a:r>
          </a:p>
          <a:p>
            <a:r>
              <a:rPr lang="en-US" sz="2800" dirty="0" smtClean="0"/>
              <a:t>Indicate what has been done by other researchers including the  methodologies used and identify gaps.</a:t>
            </a:r>
          </a:p>
          <a:p>
            <a:r>
              <a:rPr lang="en-US" sz="2800" dirty="0" smtClean="0"/>
              <a:t>The hypothesized variables should be subheadings of the literature  review to form a framework that would help in analysis.</a:t>
            </a:r>
          </a:p>
          <a:p>
            <a:r>
              <a:rPr lang="en-US" sz="2800" dirty="0" smtClean="0"/>
              <a:t>Each key variable should be 2-3 pages long.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Note: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- Critique the existing literature relevant to the study. </a:t>
            </a:r>
          </a:p>
          <a:p>
            <a:pPr>
              <a:buNone/>
            </a:pPr>
            <a:r>
              <a:rPr lang="en-US" dirty="0" smtClean="0"/>
              <a:t>- </a:t>
            </a:r>
            <a:r>
              <a:rPr lang="en-US" dirty="0" smtClean="0">
                <a:solidFill>
                  <a:srgbClr val="FF0000"/>
                </a:solidFill>
              </a:rPr>
              <a:t>Summarize the literature Surveyed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- Discuss the Research gaps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2.3 Conceptual Framework </a:t>
            </a:r>
          </a:p>
          <a:p>
            <a:r>
              <a:rPr lang="en-US" dirty="0" smtClean="0"/>
              <a:t> Should demonstrate an understanding of what variable influences what.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762000"/>
            <a:ext cx="8229600" cy="4525963"/>
          </a:xfrm>
        </p:spPr>
        <p:txBody>
          <a:bodyPr/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2.4 References</a:t>
            </a:r>
          </a:p>
          <a:p>
            <a:r>
              <a:rPr lang="en-US" dirty="0" smtClean="0"/>
              <a:t>Cite 3-5 references per key section in the text. </a:t>
            </a:r>
          </a:p>
          <a:p>
            <a:r>
              <a:rPr lang="en-US" dirty="0" smtClean="0"/>
              <a:t>Use either APA or Harvard method of citation. Consistency is important in citation.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 smtClean="0"/>
              <a:t>CHAPTER 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None/>
            </a:pPr>
            <a:r>
              <a:rPr lang="en-US" b="1" dirty="0" smtClean="0"/>
              <a:t>3.0	METHODOLOGY </a:t>
            </a:r>
            <a:endParaRPr lang="en-US" dirty="0" smtClean="0"/>
          </a:p>
          <a:p>
            <a:pPr>
              <a:buNone/>
            </a:pPr>
            <a:r>
              <a:rPr lang="en-US" dirty="0" smtClean="0"/>
              <a:t>Should indicate;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3.1 Research design </a:t>
            </a:r>
            <a:r>
              <a:rPr lang="en-US" dirty="0" smtClean="0"/>
              <a:t>- Indicate type of research, justify the choice of type of </a:t>
            </a:r>
          </a:p>
          <a:p>
            <a:pPr>
              <a:buNone/>
            </a:pPr>
            <a:r>
              <a:rPr lang="en-US" dirty="0" smtClean="0"/>
              <a:t>	research by citing authority.</a:t>
            </a:r>
          </a:p>
          <a:p>
            <a:pPr>
              <a:buNone/>
            </a:pPr>
            <a:r>
              <a:rPr lang="en-US" dirty="0" smtClean="0">
                <a:solidFill>
                  <a:srgbClr val="FF0000"/>
                </a:solidFill>
              </a:rPr>
              <a:t>3.2 Population</a:t>
            </a:r>
            <a:r>
              <a:rPr lang="en-US" dirty="0" smtClean="0"/>
              <a:t>; clearly identify the population and the target population. </a:t>
            </a:r>
          </a:p>
          <a:p>
            <a:r>
              <a:rPr lang="en-US" dirty="0" smtClean="0"/>
              <a:t>Justify the target population.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609600"/>
            <a:ext cx="8229600" cy="55165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3.3  Sample Size</a:t>
            </a:r>
          </a:p>
          <a:p>
            <a:r>
              <a:rPr lang="en-US" dirty="0" smtClean="0"/>
              <a:t>Decide on the size of the sample</a:t>
            </a:r>
          </a:p>
          <a:p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3.4 Sampling frame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 </a:t>
            </a:r>
            <a:r>
              <a:rPr lang="en-US" dirty="0" smtClean="0"/>
              <a:t>Justify the choice of frame in terms of space and time.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3.5</a:t>
            </a:r>
            <a:r>
              <a:rPr lang="en-US" dirty="0" smtClean="0"/>
              <a:t> </a:t>
            </a:r>
            <a:r>
              <a:rPr lang="en-US" b="1" dirty="0" smtClean="0">
                <a:solidFill>
                  <a:srgbClr val="FF0000"/>
                </a:solidFill>
              </a:rPr>
              <a:t>Sample and sampling technique</a:t>
            </a:r>
          </a:p>
          <a:p>
            <a:pPr>
              <a:buFontTx/>
              <a:buChar char="-"/>
            </a:pPr>
            <a:r>
              <a:rPr lang="en-US" dirty="0" smtClean="0"/>
              <a:t>illustrate understanding of the technique of choosing a sample from the frame</a:t>
            </a:r>
          </a:p>
          <a:p>
            <a:pPr>
              <a:buFontTx/>
              <a:buChar char="-"/>
            </a:pPr>
            <a:endParaRPr lang="en-US" dirty="0" smtClean="0"/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3.6 Research Instruments</a:t>
            </a:r>
          </a:p>
          <a:p>
            <a:r>
              <a:rPr lang="en-US" b="1" dirty="0" smtClean="0"/>
              <a:t>Decide on the methods/tools for obtaining information</a:t>
            </a:r>
          </a:p>
          <a:p>
            <a:pPr>
              <a:buNone/>
            </a:pPr>
            <a:endParaRPr lang="en-US" dirty="0" smtClean="0"/>
          </a:p>
          <a:p>
            <a:endParaRPr lang="en-US" dirty="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685800"/>
            <a:ext cx="8229600" cy="4525963"/>
          </a:xfrm>
        </p:spPr>
        <p:txBody>
          <a:bodyPr>
            <a:normAutofit fontScale="85000" lnSpcReduction="20000"/>
          </a:bodyPr>
          <a:lstStyle/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3.7 Data collection procedures</a:t>
            </a:r>
          </a:p>
          <a:p>
            <a:r>
              <a:rPr lang="en-US" dirty="0" smtClean="0"/>
              <a:t>Decide and describe the procedures of obtaining data, </a:t>
            </a:r>
          </a:p>
          <a:p>
            <a:r>
              <a:rPr lang="en-US" dirty="0" smtClean="0"/>
              <a:t>State references where possible</a:t>
            </a:r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3.7 Pilot test</a:t>
            </a:r>
          </a:p>
          <a:p>
            <a:pPr>
              <a:buNone/>
            </a:pPr>
            <a:r>
              <a:rPr lang="en-US" dirty="0" smtClean="0"/>
              <a:t>- Depends on the instrument being used.</a:t>
            </a: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Mostly  important for </a:t>
            </a:r>
            <a:r>
              <a:rPr lang="en-US" dirty="0" err="1" smtClean="0"/>
              <a:t>questionaires</a:t>
            </a:r>
            <a:endParaRPr lang="en-US" dirty="0" smtClean="0"/>
          </a:p>
          <a:p>
            <a:pPr>
              <a:buNone/>
            </a:pPr>
            <a:endParaRPr lang="en-US" b="1" dirty="0" smtClean="0">
              <a:solidFill>
                <a:srgbClr val="FF0000"/>
              </a:solidFill>
            </a:endParaRPr>
          </a:p>
          <a:p>
            <a:pPr>
              <a:buNone/>
            </a:pPr>
            <a:r>
              <a:rPr lang="en-US" b="1" dirty="0" smtClean="0">
                <a:solidFill>
                  <a:srgbClr val="FF0000"/>
                </a:solidFill>
              </a:rPr>
              <a:t>3.8 Data Processing and analysis.</a:t>
            </a:r>
          </a:p>
          <a:p>
            <a:pPr>
              <a:buNone/>
            </a:pPr>
            <a:r>
              <a:rPr lang="en-US" dirty="0" smtClean="0"/>
              <a:t>-Show steps for processing and statistical analysis of data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IMPORTANCE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382000" cy="5486399"/>
          </a:xfrm>
        </p:spPr>
        <p:txBody>
          <a:bodyPr>
            <a:normAutofit lnSpcReduction="10000"/>
          </a:bodyPr>
          <a:lstStyle/>
          <a:p>
            <a:pPr lvl="0"/>
            <a:r>
              <a:rPr lang="en-US" dirty="0" smtClean="0"/>
              <a:t>It makes one’s intention of getting involved with research work known; the researcher spells out the objectives of the study.</a:t>
            </a:r>
          </a:p>
          <a:p>
            <a:pPr lvl="0"/>
            <a:r>
              <a:rPr lang="en-US" dirty="0" smtClean="0"/>
              <a:t>The processes of proposal writing allow the researcher to plan and review the steps to be undertaken in the project.</a:t>
            </a:r>
          </a:p>
          <a:p>
            <a:pPr lvl="0"/>
            <a:r>
              <a:rPr lang="en-US" dirty="0" smtClean="0"/>
              <a:t>Generally enables identification of sources of funding.</a:t>
            </a:r>
          </a:p>
          <a:p>
            <a:pPr lvl="0"/>
            <a:r>
              <a:rPr lang="en-US" dirty="0" smtClean="0"/>
              <a:t>Serves as a guide for the researchers throughout the investigations (enables  monitoring of progress).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solidFill>
                  <a:srgbClr val="FF0000"/>
                </a:solidFill>
              </a:rPr>
              <a:t>Importance</a:t>
            </a:r>
            <a:r>
              <a:rPr lang="en-US" dirty="0" smtClean="0"/>
              <a:t> …cont’d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800600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Provides a basis for the document evaluation, it gives the research advisor a basis for assisting the researcher.</a:t>
            </a:r>
          </a:p>
          <a:p>
            <a:pPr lvl="0"/>
            <a:r>
              <a:rPr lang="en-US" dirty="0" smtClean="0"/>
              <a:t>It forces time management and budget estimation.</a:t>
            </a:r>
          </a:p>
          <a:p>
            <a:pPr lvl="0"/>
            <a:r>
              <a:rPr lang="en-US" dirty="0" smtClean="0"/>
              <a:t>Provides an opportunity for the researcher to  appreciate the research effort of others  who worked on related areas.</a:t>
            </a:r>
          </a:p>
          <a:p>
            <a:pPr lvl="0"/>
            <a:r>
              <a:rPr lang="en-US" dirty="0" smtClean="0"/>
              <a:t>Enables suggestion on data necessary for solving the problem and how the data will be gathered, analyzed and interpreted.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2800" b="1" dirty="0" smtClean="0"/>
              <a:t>Qualities of a Good Proposal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dirty="0" smtClean="0"/>
              <a:t>It clearly states;</a:t>
            </a:r>
          </a:p>
          <a:p>
            <a:pPr lvl="0"/>
            <a:r>
              <a:rPr lang="en-US" dirty="0" smtClean="0"/>
              <a:t>What is proposed (what the project is about)</a:t>
            </a:r>
          </a:p>
          <a:p>
            <a:pPr lvl="0">
              <a:buNone/>
            </a:pPr>
            <a:r>
              <a:rPr lang="en-US" dirty="0" smtClean="0"/>
              <a:t>  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Study problem and objectives</a:t>
            </a:r>
          </a:p>
          <a:p>
            <a:pPr lvl="0"/>
            <a:r>
              <a:rPr lang="en-US" dirty="0" smtClean="0"/>
              <a:t>How the research will be carried out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-Activities</a:t>
            </a:r>
            <a:r>
              <a:rPr lang="en-US" dirty="0" smtClean="0"/>
              <a:t>, </a:t>
            </a:r>
            <a:r>
              <a:rPr lang="en-US" dirty="0" smtClean="0">
                <a:solidFill>
                  <a:srgbClr val="FF0000"/>
                </a:solidFill>
              </a:rPr>
              <a:t>Methods and procedures to be employed</a:t>
            </a:r>
          </a:p>
          <a:p>
            <a:pPr lvl="0"/>
            <a:r>
              <a:rPr lang="en-US" dirty="0" smtClean="0"/>
              <a:t>When it will be carried out</a:t>
            </a:r>
          </a:p>
          <a:p>
            <a:pPr lvl="0">
              <a:buNone/>
            </a:pPr>
            <a:r>
              <a:rPr lang="en-US" dirty="0" smtClean="0"/>
              <a:t> 	</a:t>
            </a:r>
            <a:r>
              <a:rPr lang="en-US" dirty="0" smtClean="0">
                <a:solidFill>
                  <a:srgbClr val="FF0000"/>
                </a:solidFill>
              </a:rPr>
              <a:t>-</a:t>
            </a:r>
            <a:r>
              <a:rPr lang="en-US" dirty="0" smtClean="0"/>
              <a:t> </a:t>
            </a:r>
            <a:r>
              <a:rPr lang="en-US" dirty="0" smtClean="0">
                <a:solidFill>
                  <a:srgbClr val="FF0000"/>
                </a:solidFill>
              </a:rPr>
              <a:t>Time required to achieve objectives </a:t>
            </a:r>
          </a:p>
          <a:p>
            <a:pPr lvl="0"/>
            <a:r>
              <a:rPr lang="en-US" dirty="0" smtClean="0"/>
              <a:t>How much it will cost</a:t>
            </a:r>
          </a:p>
          <a:p>
            <a:pPr lvl="0">
              <a:buNone/>
            </a:pPr>
            <a:r>
              <a:rPr lang="en-US" dirty="0" smtClean="0"/>
              <a:t>	</a:t>
            </a:r>
            <a:r>
              <a:rPr lang="en-US" dirty="0" smtClean="0">
                <a:solidFill>
                  <a:srgbClr val="FF0000"/>
                </a:solidFill>
              </a:rPr>
              <a:t>- Budget to achieve objectives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/>
              <a:t>Components</a:t>
            </a:r>
            <a:endParaRPr lang="en-US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334000"/>
          </a:xfrm>
        </p:spPr>
        <p:txBody>
          <a:bodyPr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 dirty="0" smtClean="0"/>
              <a:t>Preliminary pages</a:t>
            </a:r>
          </a:p>
          <a:p>
            <a:pPr marL="514350" indent="-514350">
              <a:buNone/>
            </a:pPr>
            <a:r>
              <a:rPr lang="en-US" dirty="0" smtClean="0"/>
              <a:t>     - Title Page</a:t>
            </a:r>
          </a:p>
          <a:p>
            <a:pPr>
              <a:buNone/>
            </a:pPr>
            <a:r>
              <a:rPr lang="en-US" dirty="0" smtClean="0"/>
              <a:t>	 - Declaration</a:t>
            </a:r>
          </a:p>
          <a:p>
            <a:pPr>
              <a:buNone/>
            </a:pPr>
            <a:r>
              <a:rPr lang="en-US" dirty="0" smtClean="0"/>
              <a:t>	- Acknowledgement</a:t>
            </a:r>
          </a:p>
          <a:p>
            <a:pPr>
              <a:buNone/>
            </a:pPr>
            <a:r>
              <a:rPr lang="en-US" dirty="0" smtClean="0"/>
              <a:t>	- Table of Contents</a:t>
            </a:r>
          </a:p>
          <a:p>
            <a:pPr>
              <a:buNone/>
            </a:pPr>
            <a:r>
              <a:rPr lang="en-US" dirty="0" smtClean="0"/>
              <a:t>     -  Abstract</a:t>
            </a:r>
          </a:p>
          <a:p>
            <a:pPr>
              <a:buNone/>
            </a:pPr>
            <a:r>
              <a:rPr lang="en-US" dirty="0" smtClean="0"/>
              <a:t>2. Chapter one - Introduction</a:t>
            </a:r>
          </a:p>
          <a:p>
            <a:pPr>
              <a:buNone/>
            </a:pPr>
            <a:r>
              <a:rPr lang="en-US" dirty="0" smtClean="0"/>
              <a:t>3.  Chapter Two – Literature Review</a:t>
            </a:r>
          </a:p>
          <a:p>
            <a:pPr>
              <a:buNone/>
            </a:pPr>
            <a:r>
              <a:rPr lang="en-US" dirty="0" smtClean="0"/>
              <a:t>4.   Chapter Three - Methodology</a:t>
            </a:r>
          </a:p>
          <a:p>
            <a:pPr>
              <a:buNone/>
            </a:pPr>
            <a:r>
              <a:rPr lang="en-US" dirty="0" smtClean="0"/>
              <a:t>5.   References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Budget</a:t>
            </a:r>
          </a:p>
          <a:p>
            <a:pPr marL="514350" indent="-514350">
              <a:buAutoNum type="arabicPeriod" startAt="6"/>
            </a:pPr>
            <a:r>
              <a:rPr lang="en-US" dirty="0" smtClean="0"/>
              <a:t>Time Frame/Work Schedule</a:t>
            </a:r>
          </a:p>
          <a:p>
            <a:pPr>
              <a:buNone/>
            </a:pPr>
            <a:r>
              <a:rPr lang="en-US" dirty="0" smtClean="0"/>
              <a:t>8.   Appendices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/>
          </a:bodyPr>
          <a:lstStyle/>
          <a:p>
            <a:r>
              <a:rPr lang="en-US" sz="3200" b="1" dirty="0" smtClean="0">
                <a:solidFill>
                  <a:srgbClr val="FF0000"/>
                </a:solidFill>
              </a:rPr>
              <a:t>1. Preliminary Pages</a:t>
            </a:r>
            <a:endParaRPr lang="en-US" sz="3200" b="1" dirty="0">
              <a:solidFill>
                <a:srgbClr val="FF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82000" cy="5181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dirty="0" smtClean="0"/>
              <a:t>a) Title page</a:t>
            </a:r>
          </a:p>
          <a:p>
            <a:pPr>
              <a:buNone/>
            </a:pPr>
            <a:r>
              <a:rPr lang="en-US" dirty="0"/>
              <a:t>b</a:t>
            </a:r>
            <a:r>
              <a:rPr lang="en-US" dirty="0" smtClean="0"/>
              <a:t>) Declaration</a:t>
            </a:r>
          </a:p>
          <a:p>
            <a:pPr>
              <a:buNone/>
            </a:pPr>
            <a:r>
              <a:rPr lang="en-US" dirty="0" smtClean="0"/>
              <a:t>c) Acknowledgement</a:t>
            </a:r>
          </a:p>
          <a:p>
            <a:pPr>
              <a:buNone/>
            </a:pPr>
            <a:r>
              <a:rPr lang="en-US" dirty="0" smtClean="0"/>
              <a:t>d) Table of Contents</a:t>
            </a:r>
          </a:p>
          <a:p>
            <a:pPr>
              <a:buNone/>
            </a:pPr>
            <a:r>
              <a:rPr lang="en-US" dirty="0" smtClean="0"/>
              <a:t>e) List of Abbreviations</a:t>
            </a:r>
          </a:p>
          <a:p>
            <a:pPr>
              <a:buNone/>
            </a:pPr>
            <a:r>
              <a:rPr lang="en-US" dirty="0" smtClean="0"/>
              <a:t>f) List of Tables</a:t>
            </a:r>
          </a:p>
          <a:p>
            <a:pPr>
              <a:buNone/>
            </a:pPr>
            <a:r>
              <a:rPr lang="en-US" dirty="0" smtClean="0"/>
              <a:t>g) List of Figures</a:t>
            </a:r>
          </a:p>
          <a:p>
            <a:pPr>
              <a:buNone/>
            </a:pPr>
            <a:r>
              <a:rPr lang="en-US" dirty="0" smtClean="0"/>
              <a:t>h) 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rmAutofit/>
          </a:bodyPr>
          <a:lstStyle/>
          <a:p>
            <a:pPr algn="l"/>
            <a:r>
              <a:rPr lang="en-US" sz="2800" b="1" dirty="0" smtClean="0"/>
              <a:t>a) Title page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305800" cy="5135563"/>
          </a:xfrm>
        </p:spPr>
        <p:txBody>
          <a:bodyPr>
            <a:normAutofit fontScale="77500" lnSpcReduction="20000"/>
          </a:bodyPr>
          <a:lstStyle/>
          <a:p>
            <a:pPr>
              <a:buNone/>
            </a:pPr>
            <a:r>
              <a:rPr lang="en-US" b="1" dirty="0" err="1" smtClean="0">
                <a:solidFill>
                  <a:srgbClr val="FF0000"/>
                </a:solidFill>
              </a:rPr>
              <a:t>i</a:t>
            </a:r>
            <a:r>
              <a:rPr lang="en-US" b="1" dirty="0" smtClean="0">
                <a:solidFill>
                  <a:srgbClr val="FF0000"/>
                </a:solidFill>
              </a:rPr>
              <a:t>) Title</a:t>
            </a:r>
          </a:p>
          <a:p>
            <a:r>
              <a:rPr lang="en-US" dirty="0" smtClean="0"/>
              <a:t>A concise statement of the main topic </a:t>
            </a:r>
          </a:p>
          <a:p>
            <a:r>
              <a:rPr lang="en-US" dirty="0" smtClean="0"/>
              <a:t>Should </a:t>
            </a:r>
          </a:p>
          <a:p>
            <a:pPr>
              <a:buNone/>
            </a:pPr>
            <a:r>
              <a:rPr lang="en-US" dirty="0" smtClean="0"/>
              <a:t>       - identify the variables. </a:t>
            </a:r>
          </a:p>
          <a:p>
            <a:pPr>
              <a:buNone/>
            </a:pPr>
            <a:r>
              <a:rPr lang="en-US" dirty="0" smtClean="0"/>
              <a:t>       - be a reflection of the contents of the document.</a:t>
            </a:r>
          </a:p>
          <a:p>
            <a:pPr>
              <a:buNone/>
            </a:pPr>
            <a:r>
              <a:rPr lang="en-US" dirty="0" smtClean="0"/>
              <a:t>	- be fully explanatory when standing alone.</a:t>
            </a:r>
          </a:p>
          <a:p>
            <a:pPr>
              <a:buNone/>
            </a:pPr>
            <a:r>
              <a:rPr lang="en-US" dirty="0" smtClean="0"/>
              <a:t>	- not contain redundancies such as ‘a study of…..or ‘an investigation</a:t>
            </a:r>
          </a:p>
          <a:p>
            <a:pPr>
              <a:buNone/>
            </a:pPr>
            <a:r>
              <a:rPr lang="en-US" dirty="0" smtClean="0"/>
              <a:t>	of……,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	- Abbreviations should not appear in the title.</a:t>
            </a:r>
          </a:p>
          <a:p>
            <a:pPr>
              <a:buNone/>
            </a:pPr>
            <a:r>
              <a:rPr lang="en-US" dirty="0" smtClean="0"/>
              <a:t>	- Scientific names should be in italics.</a:t>
            </a:r>
          </a:p>
          <a:p>
            <a:pPr>
              <a:buNone/>
            </a:pPr>
            <a:r>
              <a:rPr lang="en-US" dirty="0" smtClean="0"/>
              <a:t>	- Should contain 12 to 15 words. </a:t>
            </a:r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408</TotalTime>
  <Words>1295</Words>
  <Application>Microsoft Office PowerPoint</Application>
  <PresentationFormat>On-screen Show (4:3)</PresentationFormat>
  <Paragraphs>250</Paragraphs>
  <Slides>36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37" baseType="lpstr">
      <vt:lpstr>Office Theme</vt:lpstr>
      <vt:lpstr>THE RESEARCH PROPOSAL </vt:lpstr>
      <vt:lpstr>Definition</vt:lpstr>
      <vt:lpstr>Academic dissertations </vt:lpstr>
      <vt:lpstr>IMPORTANCE</vt:lpstr>
      <vt:lpstr>Importance …cont’d</vt:lpstr>
      <vt:lpstr>Qualities of a Good Proposal</vt:lpstr>
      <vt:lpstr>Components</vt:lpstr>
      <vt:lpstr>1. Preliminary Pages</vt:lpstr>
      <vt:lpstr>a) Title page</vt:lpstr>
      <vt:lpstr>Slide 10</vt:lpstr>
      <vt:lpstr>Slide 11</vt:lpstr>
      <vt:lpstr>B) Declaration </vt:lpstr>
      <vt:lpstr>C) Acknowledgement </vt:lpstr>
      <vt:lpstr>D) Table of contents </vt:lpstr>
      <vt:lpstr>Slide 15</vt:lpstr>
      <vt:lpstr>Slide 16</vt:lpstr>
      <vt:lpstr>E) Abstract </vt:lpstr>
      <vt:lpstr>CHAPTER   1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CHAPTER 2</vt:lpstr>
      <vt:lpstr>PURPOSE</vt:lpstr>
      <vt:lpstr>Sources</vt:lpstr>
      <vt:lpstr>Procedure for reviewing the literature</vt:lpstr>
      <vt:lpstr>Slide 30</vt:lpstr>
      <vt:lpstr>Slide 31</vt:lpstr>
      <vt:lpstr>Slide 32</vt:lpstr>
      <vt:lpstr>Slide 33</vt:lpstr>
      <vt:lpstr>CHAPTER 3</vt:lpstr>
      <vt:lpstr>Slide 35</vt:lpstr>
      <vt:lpstr>Slide 36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RESEARCH PROPOSAL</dc:title>
  <dc:creator>Acer</dc:creator>
  <cp:lastModifiedBy>GUTO WYCLIFF</cp:lastModifiedBy>
  <cp:revision>61</cp:revision>
  <dcterms:created xsi:type="dcterms:W3CDTF">2015-02-19T07:57:27Z</dcterms:created>
  <dcterms:modified xsi:type="dcterms:W3CDTF">2016-11-15T23:24:32Z</dcterms:modified>
</cp:coreProperties>
</file>