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5D8571-4E45-4181-AFA3-B66E57C0CEC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904333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D8571-4E45-4181-AFA3-B66E57C0CEC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3027138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D8571-4E45-4181-AFA3-B66E57C0CEC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3607058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5D8571-4E45-4181-AFA3-B66E57C0CEC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3364307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D8571-4E45-4181-AFA3-B66E57C0CEC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138345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5D8571-4E45-4181-AFA3-B66E57C0CEC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1963225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5D8571-4E45-4181-AFA3-B66E57C0CEC1}"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1639692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5D8571-4E45-4181-AFA3-B66E57C0CEC1}"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2577182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D8571-4E45-4181-AFA3-B66E57C0CEC1}"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301955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5D8571-4E45-4181-AFA3-B66E57C0CEC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2658600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5D8571-4E45-4181-AFA3-B66E57C0CEC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E5ED1B-DD1F-4A98-A90B-BB25E1AE1F7D}" type="slidenum">
              <a:rPr lang="en-US" smtClean="0"/>
              <a:t>‹#›</a:t>
            </a:fld>
            <a:endParaRPr lang="en-US"/>
          </a:p>
        </p:txBody>
      </p:sp>
    </p:spTree>
    <p:extLst>
      <p:ext uri="{BB962C8B-B14F-4D97-AF65-F5344CB8AC3E}">
        <p14:creationId xmlns:p14="http://schemas.microsoft.com/office/powerpoint/2010/main" val="114427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D8571-4E45-4181-AFA3-B66E57C0CEC1}" type="datetimeFigureOut">
              <a:rPr lang="en-US" smtClean="0"/>
              <a:t>7/15/2024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5ED1B-DD1F-4A98-A90B-BB25E1AE1F7D}" type="slidenum">
              <a:rPr lang="en-US" smtClean="0"/>
              <a:t>‹#›</a:t>
            </a:fld>
            <a:endParaRPr lang="en-US"/>
          </a:p>
        </p:txBody>
      </p:sp>
    </p:spTree>
    <p:extLst>
      <p:ext uri="{BB962C8B-B14F-4D97-AF65-F5344CB8AC3E}">
        <p14:creationId xmlns:p14="http://schemas.microsoft.com/office/powerpoint/2010/main" val="3219532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DATA PRESENTATION AND ANALYSIS</a:t>
            </a:r>
          </a:p>
        </p:txBody>
      </p:sp>
      <p:sp>
        <p:nvSpPr>
          <p:cNvPr id="3" name="Subtitle 2"/>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LECTURE BY LUCY GATERI</a:t>
            </a:r>
          </a:p>
        </p:txBody>
      </p:sp>
    </p:spTree>
    <p:extLst>
      <p:ext uri="{BB962C8B-B14F-4D97-AF65-F5344CB8AC3E}">
        <p14:creationId xmlns:p14="http://schemas.microsoft.com/office/powerpoint/2010/main" val="58285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FBA8A-1601-3658-81F2-49DF070AE582}"/>
              </a:ext>
            </a:extLst>
          </p:cNvPr>
          <p:cNvSpPr>
            <a:spLocks noGrp="1"/>
          </p:cNvSpPr>
          <p:nvPr>
            <p:ph type="title"/>
          </p:nvPr>
        </p:nvSpPr>
        <p:spPr>
          <a:xfrm>
            <a:off x="990600" y="365126"/>
            <a:ext cx="10363200" cy="672950"/>
          </a:xfrm>
        </p:spPr>
        <p:txBody>
          <a:bodyPr>
            <a:normAutofit fontScale="90000"/>
          </a:bodyPr>
          <a:lstStyle/>
          <a:p>
            <a:r>
              <a:rPr lang="en-US" b="1" dirty="0" err="1"/>
              <a:t>ctn</a:t>
            </a:r>
            <a:endParaRPr lang="en-US" b="1" dirty="0"/>
          </a:p>
        </p:txBody>
      </p:sp>
      <p:sp>
        <p:nvSpPr>
          <p:cNvPr id="3" name="Content Placeholder 2">
            <a:extLst>
              <a:ext uri="{FF2B5EF4-FFF2-40B4-BE49-F238E27FC236}">
                <a16:creationId xmlns:a16="http://schemas.microsoft.com/office/drawing/2014/main" id="{25A7BAEE-E5FD-149E-B4B5-8B3EA2BDAB37}"/>
              </a:ext>
            </a:extLst>
          </p:cNvPr>
          <p:cNvSpPr>
            <a:spLocks noGrp="1"/>
          </p:cNvSpPr>
          <p:nvPr>
            <p:ph idx="1"/>
          </p:nvPr>
        </p:nvSpPr>
        <p:spPr>
          <a:xfrm>
            <a:off x="838200" y="1238250"/>
            <a:ext cx="10515600" cy="4938713"/>
          </a:xfrm>
        </p:spPr>
        <p:txBody>
          <a:bodyPr/>
          <a:lstStyle/>
          <a:p>
            <a:pPr marL="0" indent="0">
              <a:buNone/>
            </a:pPr>
            <a:endParaRPr lang="en-US" dirty="0"/>
          </a:p>
        </p:txBody>
      </p:sp>
      <p:pic>
        <p:nvPicPr>
          <p:cNvPr id="4" name="Picture 3">
            <a:extLst>
              <a:ext uri="{FF2B5EF4-FFF2-40B4-BE49-F238E27FC236}">
                <a16:creationId xmlns:a16="http://schemas.microsoft.com/office/drawing/2014/main" id="{EBF2622C-A3BE-0890-556F-567158B19D81}"/>
              </a:ext>
            </a:extLst>
          </p:cNvPr>
          <p:cNvPicPr>
            <a:picLocks noChangeAspect="1"/>
          </p:cNvPicPr>
          <p:nvPr/>
        </p:nvPicPr>
        <p:blipFill>
          <a:blip r:embed="rId2"/>
          <a:stretch>
            <a:fillRect/>
          </a:stretch>
        </p:blipFill>
        <p:spPr>
          <a:xfrm>
            <a:off x="838200" y="1238250"/>
            <a:ext cx="10839450" cy="4738539"/>
          </a:xfrm>
          <a:prstGeom prst="rect">
            <a:avLst/>
          </a:prstGeom>
        </p:spPr>
      </p:pic>
    </p:spTree>
    <p:extLst>
      <p:ext uri="{BB962C8B-B14F-4D97-AF65-F5344CB8AC3E}">
        <p14:creationId xmlns:p14="http://schemas.microsoft.com/office/powerpoint/2010/main" val="3426757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dirty="0"/>
              <a:t>                                              End</a:t>
            </a:r>
          </a:p>
          <a:p>
            <a:pPr marL="0" indent="0">
              <a:buNone/>
            </a:pPr>
            <a:r>
              <a:rPr lang="en-US"/>
              <a:t>                                         Thank </a:t>
            </a:r>
            <a:r>
              <a:rPr lang="en-US" dirty="0"/>
              <a:t>you</a:t>
            </a:r>
          </a:p>
        </p:txBody>
      </p:sp>
    </p:spTree>
    <p:extLst>
      <p:ext uri="{BB962C8B-B14F-4D97-AF65-F5344CB8AC3E}">
        <p14:creationId xmlns:p14="http://schemas.microsoft.com/office/powerpoint/2010/main" val="702395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Data Presentation: is the way in which data is displayed for viewing, interpreting &amp; understanding</a:t>
            </a:r>
          </a:p>
          <a:p>
            <a:r>
              <a:rPr lang="en-US" b="1" dirty="0">
                <a:latin typeface="Times New Roman" panose="02020603050405020304" pitchFamily="18" charset="0"/>
                <a:cs typeface="Times New Roman" panose="02020603050405020304" pitchFamily="18" charset="0"/>
              </a:rPr>
              <a:t>methods of data presentation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Tables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Charts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Graphs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Frequency distribution tables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Histograms</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Narrative method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6811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Qualitative Data Presentation and Analysis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The data presentation and analysis of qualitative research is quite different from that of presenting data collected when using the quantitative research method</a:t>
            </a:r>
          </a:p>
          <a:p>
            <a:r>
              <a:rPr lang="en-US" dirty="0"/>
              <a:t>This is because qualitative research uses words while quantitative uses numbers (numerical). </a:t>
            </a:r>
          </a:p>
          <a:p>
            <a:r>
              <a:rPr lang="en-US" dirty="0"/>
              <a:t>However, the principles are the same for both types. In both cases the researcher has to do the following:</a:t>
            </a:r>
          </a:p>
          <a:p>
            <a:pPr marL="0" indent="0">
              <a:buNone/>
            </a:pPr>
            <a:r>
              <a:rPr lang="en-US" dirty="0"/>
              <a:t>a) Describe the sample population by providing a description of the:</a:t>
            </a:r>
          </a:p>
          <a:p>
            <a:r>
              <a:rPr lang="en-US" dirty="0"/>
              <a:t>Respondents, for instance, key informants or focus </a:t>
            </a:r>
            <a:br>
              <a:rPr lang="en-US" dirty="0"/>
            </a:br>
            <a:r>
              <a:rPr lang="en-US" dirty="0"/>
              <a:t>group members.</a:t>
            </a:r>
          </a:p>
          <a:p>
            <a:r>
              <a:rPr lang="en-US" dirty="0"/>
              <a:t>Age, sex, occupation, educational background etc.</a:t>
            </a:r>
          </a:p>
          <a:p>
            <a:pPr marL="0" indent="0">
              <a:buNone/>
            </a:pPr>
            <a:r>
              <a:rPr lang="en-US" dirty="0"/>
              <a:t>b) Order, reduce and/or code the data (data processing).</a:t>
            </a:r>
          </a:p>
          <a:p>
            <a:pPr marL="0" indent="0">
              <a:buNone/>
            </a:pPr>
            <a:r>
              <a:rPr lang="en-US" dirty="0"/>
              <a:t>c) Display the summaries of data for interpretation.</a:t>
            </a:r>
          </a:p>
          <a:p>
            <a:pPr marL="0" indent="0">
              <a:buNone/>
            </a:pPr>
            <a:r>
              <a:rPr lang="en-US" dirty="0"/>
              <a:t>d) Draw conclusions.</a:t>
            </a:r>
          </a:p>
          <a:p>
            <a:pPr marL="0" indent="0">
              <a:buNone/>
            </a:pPr>
            <a:r>
              <a:rPr lang="en-US" dirty="0"/>
              <a:t>e) Develop strategies for testing or confirming the findings to prove their validity.</a:t>
            </a:r>
          </a:p>
          <a:p>
            <a:endParaRPr lang="en-US" dirty="0"/>
          </a:p>
          <a:p>
            <a:endParaRPr lang="en-US" dirty="0"/>
          </a:p>
        </p:txBody>
      </p:sp>
    </p:spTree>
    <p:extLst>
      <p:ext uri="{BB962C8B-B14F-4D97-AF65-F5344CB8AC3E}">
        <p14:creationId xmlns:p14="http://schemas.microsoft.com/office/powerpoint/2010/main" val="9040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Measures of Central Tendency</a:t>
            </a:r>
          </a:p>
        </p:txBody>
      </p:sp>
      <p:sp>
        <p:nvSpPr>
          <p:cNvPr id="3" name="Content Placeholder 2"/>
          <p:cNvSpPr>
            <a:spLocks noGrp="1"/>
          </p:cNvSpPr>
          <p:nvPr>
            <p:ph idx="1"/>
          </p:nvPr>
        </p:nvSpPr>
        <p:spPr/>
        <p:txBody>
          <a:bodyPr>
            <a:normAutofit lnSpcReduction="10000"/>
          </a:bodyPr>
          <a:lstStyle/>
          <a:p>
            <a:r>
              <a:rPr lang="en-US" dirty="0"/>
              <a:t>Referred to as 'average' measures. They describe how closely related the data is. </a:t>
            </a:r>
          </a:p>
          <a:p>
            <a:pPr marL="0" indent="0">
              <a:buNone/>
            </a:pPr>
            <a:r>
              <a:rPr lang="en-US" dirty="0"/>
              <a:t>1. Mode: it is the numerical value or score that occurs most times. It is the most suitable measure of central tendency for nominal data.</a:t>
            </a:r>
          </a:p>
          <a:p>
            <a:pPr marL="0" indent="0">
              <a:buNone/>
            </a:pPr>
            <a:r>
              <a:rPr lang="en-US" dirty="0"/>
              <a:t>2. Median: it is the score at the exact </a:t>
            </a:r>
            <a:r>
              <a:rPr lang="en-US" dirty="0" err="1"/>
              <a:t>centre</a:t>
            </a:r>
            <a:r>
              <a:rPr lang="en-US" dirty="0"/>
              <a:t> of a distribution; it is also called the 50th percentile. It is the most central value when raw data is arranged on a scale from the highest to the lowest.</a:t>
            </a:r>
          </a:p>
          <a:p>
            <a:pPr marL="0" indent="0">
              <a:buNone/>
            </a:pPr>
            <a:r>
              <a:rPr lang="en-US" dirty="0"/>
              <a:t>3. Mean:  It is the total sum of scores divided by the number of scores being summed. The mean is the most suitable measure of central tendency for interval and ratio level data. </a:t>
            </a:r>
            <a:br>
              <a:rPr lang="en-US" dirty="0"/>
            </a:br>
            <a:endParaRPr lang="en-US" dirty="0"/>
          </a:p>
          <a:p>
            <a:endParaRPr lang="en-US" dirty="0"/>
          </a:p>
          <a:p>
            <a:endParaRPr lang="en-US" dirty="0"/>
          </a:p>
        </p:txBody>
      </p:sp>
    </p:spTree>
    <p:extLst>
      <p:ext uri="{BB962C8B-B14F-4D97-AF65-F5344CB8AC3E}">
        <p14:creationId xmlns:p14="http://schemas.microsoft.com/office/powerpoint/2010/main" val="377065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Measures of Dispersion</a:t>
            </a:r>
          </a:p>
        </p:txBody>
      </p:sp>
      <p:sp>
        <p:nvSpPr>
          <p:cNvPr id="3" name="Content Placeholder 2"/>
          <p:cNvSpPr>
            <a:spLocks noGrp="1"/>
          </p:cNvSpPr>
          <p:nvPr>
            <p:ph idx="1"/>
          </p:nvPr>
        </p:nvSpPr>
        <p:spPr/>
        <p:txBody>
          <a:bodyPr>
            <a:normAutofit fontScale="92500" lnSpcReduction="10000"/>
          </a:bodyPr>
          <a:lstStyle/>
          <a:p>
            <a:r>
              <a:rPr lang="en-US" dirty="0"/>
              <a:t>Are used to measure the individual differences of scores in a sample. They give an indication of how scores in a sample are dispersed around the mean. </a:t>
            </a:r>
          </a:p>
          <a:p>
            <a:r>
              <a:rPr lang="en-US" dirty="0"/>
              <a:t>They show how different the scores are or the extents to which individual scores deviate from one another.</a:t>
            </a:r>
          </a:p>
          <a:p>
            <a:r>
              <a:rPr lang="en-US" dirty="0"/>
              <a:t>If the individual scores are similar, the measure of variability is small and the sample is relatively similar or homogeneous in terms of those scores. A wide variation in scores may indicate a heterogeneous sample.</a:t>
            </a:r>
          </a:p>
          <a:p>
            <a:r>
              <a:rPr lang="en-US" dirty="0"/>
              <a:t>1. Range: It is obtained by subtracting the lowest score from the highest score. The range is the difference between the highest and lowest score. It is not a very significant statistical measure.</a:t>
            </a:r>
          </a:p>
          <a:p>
            <a:endParaRPr lang="en-US" dirty="0"/>
          </a:p>
          <a:p>
            <a:endParaRPr lang="en-US" dirty="0"/>
          </a:p>
        </p:txBody>
      </p:sp>
    </p:spTree>
    <p:extLst>
      <p:ext uri="{BB962C8B-B14F-4D97-AF65-F5344CB8AC3E}">
        <p14:creationId xmlns:p14="http://schemas.microsoft.com/office/powerpoint/2010/main" val="1972538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2. Variance: it is a measure of how individual scores in a set of data vary in their distribution from one to the other. </a:t>
            </a:r>
          </a:p>
          <a:p>
            <a:pPr marL="0" indent="0">
              <a:buNone/>
            </a:pPr>
            <a:r>
              <a:rPr lang="en-US" dirty="0">
                <a:latin typeface="Times New Roman" panose="02020603050405020304" pitchFamily="18" charset="0"/>
                <a:cs typeface="Times New Roman" panose="02020603050405020304" pitchFamily="18" charset="0"/>
              </a:rPr>
              <a:t>3. Standard Deviation:  It is calculated by finding the square root of variance - that means you have to calculate the variance first. </a:t>
            </a:r>
          </a:p>
          <a:p>
            <a:r>
              <a:rPr lang="en-US" b="1" dirty="0">
                <a:latin typeface="Times New Roman" panose="02020603050405020304" pitchFamily="18" charset="0"/>
                <a:cs typeface="Times New Roman" panose="02020603050405020304" pitchFamily="18" charset="0"/>
              </a:rPr>
              <a:t>MEASUREMENT SCALES</a:t>
            </a:r>
          </a:p>
          <a:p>
            <a:r>
              <a:rPr lang="en-US" dirty="0">
                <a:latin typeface="Times New Roman" panose="02020603050405020304" pitchFamily="18" charset="0"/>
                <a:cs typeface="Times New Roman" panose="02020603050405020304" pitchFamily="18" charset="0"/>
              </a:rPr>
              <a:t>Nominal scale: the lowest level of measurement. It groups subjects or cases from the sample into categories. Variables which can only be measured at the nominal scale include: sex, race, marital status, color </a:t>
            </a:r>
            <a:r>
              <a:rPr lang="en-US" dirty="0" err="1">
                <a:latin typeface="Times New Roman" panose="02020603050405020304" pitchFamily="18" charset="0"/>
                <a:cs typeface="Times New Roman" panose="02020603050405020304" pitchFamily="18" charset="0"/>
              </a:rPr>
              <a:t>etc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Ordinal scale:  it not only groups subjects into categories, but it also ranks them into some order, this could be in an increasing order. i.e., in an ordinal scale, numerals are used to represent relative position or order among the values of the variables. E.g.; social class, military rank etc.</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19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FC34-77C6-ED14-85E6-C7C3B2436EF7}"/>
              </a:ext>
            </a:extLst>
          </p:cNvPr>
          <p:cNvSpPr>
            <a:spLocks noGrp="1"/>
          </p:cNvSpPr>
          <p:nvPr>
            <p:ph type="title"/>
          </p:nvPr>
        </p:nvSpPr>
        <p:spPr>
          <a:xfrm>
            <a:off x="838200" y="365125"/>
            <a:ext cx="10515600" cy="31591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E60DEF9A-780F-5013-A68C-F0568213D1F3}"/>
              </a:ext>
            </a:extLst>
          </p:cNvPr>
          <p:cNvSpPr>
            <a:spLocks noGrp="1"/>
          </p:cNvSpPr>
          <p:nvPr>
            <p:ph idx="1"/>
          </p:nvPr>
        </p:nvSpPr>
        <p:spPr>
          <a:xfrm>
            <a:off x="838200" y="838200"/>
            <a:ext cx="10515600" cy="5338763"/>
          </a:xfrm>
        </p:spPr>
        <p:txBody>
          <a:bodyPr/>
          <a:lstStyle/>
          <a:p>
            <a:pPr marL="0" indent="0">
              <a:buNone/>
            </a:pPr>
            <a:endParaRPr lang="en-US" dirty="0"/>
          </a:p>
        </p:txBody>
      </p:sp>
      <p:pic>
        <p:nvPicPr>
          <p:cNvPr id="4" name="Picture 3">
            <a:extLst>
              <a:ext uri="{FF2B5EF4-FFF2-40B4-BE49-F238E27FC236}">
                <a16:creationId xmlns:a16="http://schemas.microsoft.com/office/drawing/2014/main" id="{75EF559A-D13B-DF1E-9FA9-BF7697EFB76E}"/>
              </a:ext>
            </a:extLst>
          </p:cNvPr>
          <p:cNvPicPr>
            <a:picLocks noChangeAspect="1"/>
          </p:cNvPicPr>
          <p:nvPr/>
        </p:nvPicPr>
        <p:blipFill>
          <a:blip r:embed="rId2"/>
          <a:stretch>
            <a:fillRect/>
          </a:stretch>
        </p:blipFill>
        <p:spPr>
          <a:xfrm>
            <a:off x="733425" y="838201"/>
            <a:ext cx="10763250" cy="5438774"/>
          </a:xfrm>
          <a:prstGeom prst="rect">
            <a:avLst/>
          </a:prstGeom>
        </p:spPr>
      </p:pic>
    </p:spTree>
    <p:extLst>
      <p:ext uri="{BB962C8B-B14F-4D97-AF65-F5344CB8AC3E}">
        <p14:creationId xmlns:p14="http://schemas.microsoft.com/office/powerpoint/2010/main" val="193601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9C9B0-694D-F982-7687-894C25600834}"/>
              </a:ext>
            </a:extLst>
          </p:cNvPr>
          <p:cNvSpPr>
            <a:spLocks noGrp="1"/>
          </p:cNvSpPr>
          <p:nvPr>
            <p:ph type="title"/>
          </p:nvPr>
        </p:nvSpPr>
        <p:spPr>
          <a:xfrm>
            <a:off x="838200" y="365126"/>
            <a:ext cx="10515600" cy="606424"/>
          </a:xfrm>
        </p:spPr>
        <p:txBody>
          <a:bodyPr>
            <a:normAutofit fontScale="90000"/>
          </a:bodyPr>
          <a:lstStyle/>
          <a:p>
            <a:r>
              <a:rPr lang="en-US" b="1" dirty="0" err="1"/>
              <a:t>ctn</a:t>
            </a:r>
            <a:endParaRPr lang="en-US" b="1" dirty="0"/>
          </a:p>
        </p:txBody>
      </p:sp>
      <p:pic>
        <p:nvPicPr>
          <p:cNvPr id="4" name="Content Placeholder 3">
            <a:extLst>
              <a:ext uri="{FF2B5EF4-FFF2-40B4-BE49-F238E27FC236}">
                <a16:creationId xmlns:a16="http://schemas.microsoft.com/office/drawing/2014/main" id="{F9709F68-FCFF-5F4E-8E3B-396656E4C002}"/>
              </a:ext>
            </a:extLst>
          </p:cNvPr>
          <p:cNvPicPr>
            <a:picLocks noGrp="1" noChangeAspect="1"/>
          </p:cNvPicPr>
          <p:nvPr>
            <p:ph idx="1"/>
          </p:nvPr>
        </p:nvPicPr>
        <p:blipFill>
          <a:blip r:embed="rId2"/>
          <a:stretch>
            <a:fillRect/>
          </a:stretch>
        </p:blipFill>
        <p:spPr>
          <a:xfrm>
            <a:off x="838200" y="1485899"/>
            <a:ext cx="10858500" cy="4230043"/>
          </a:xfrm>
          <a:prstGeom prst="rect">
            <a:avLst/>
          </a:prstGeom>
        </p:spPr>
      </p:pic>
    </p:spTree>
    <p:extLst>
      <p:ext uri="{BB962C8B-B14F-4D97-AF65-F5344CB8AC3E}">
        <p14:creationId xmlns:p14="http://schemas.microsoft.com/office/powerpoint/2010/main" val="3454811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ED6CA-E5AB-23F5-BC81-62D0F4327254}"/>
              </a:ext>
            </a:extLst>
          </p:cNvPr>
          <p:cNvSpPr>
            <a:spLocks noGrp="1"/>
          </p:cNvSpPr>
          <p:nvPr>
            <p:ph type="title"/>
          </p:nvPr>
        </p:nvSpPr>
        <p:spPr>
          <a:xfrm>
            <a:off x="838200" y="365126"/>
            <a:ext cx="10515600" cy="492124"/>
          </a:xfrm>
        </p:spPr>
        <p:txBody>
          <a:bodyPr>
            <a:normAutofit fontScale="90000"/>
          </a:bodyPr>
          <a:lstStyle/>
          <a:p>
            <a:r>
              <a:rPr lang="en-US" b="1" dirty="0" err="1"/>
              <a:t>ctn</a:t>
            </a:r>
            <a:endParaRPr lang="en-US" b="1" dirty="0"/>
          </a:p>
        </p:txBody>
      </p:sp>
      <p:sp>
        <p:nvSpPr>
          <p:cNvPr id="3" name="Content Placeholder 2">
            <a:extLst>
              <a:ext uri="{FF2B5EF4-FFF2-40B4-BE49-F238E27FC236}">
                <a16:creationId xmlns:a16="http://schemas.microsoft.com/office/drawing/2014/main" id="{029E8DB3-FA40-EE60-1B2D-ADB81D99D1F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032D00F-E072-4380-2DDE-8B1FB3514B3E}"/>
              </a:ext>
            </a:extLst>
          </p:cNvPr>
          <p:cNvPicPr>
            <a:picLocks noChangeAspect="1"/>
          </p:cNvPicPr>
          <p:nvPr/>
        </p:nvPicPr>
        <p:blipFill>
          <a:blip r:embed="rId2"/>
          <a:stretch>
            <a:fillRect/>
          </a:stretch>
        </p:blipFill>
        <p:spPr>
          <a:xfrm>
            <a:off x="704850" y="857250"/>
            <a:ext cx="11287125" cy="5319713"/>
          </a:xfrm>
          <a:prstGeom prst="rect">
            <a:avLst/>
          </a:prstGeom>
        </p:spPr>
      </p:pic>
    </p:spTree>
    <p:extLst>
      <p:ext uri="{BB962C8B-B14F-4D97-AF65-F5344CB8AC3E}">
        <p14:creationId xmlns:p14="http://schemas.microsoft.com/office/powerpoint/2010/main" val="2765946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612</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DATA PRESENTATION AND ANALYSIS</vt:lpstr>
      <vt:lpstr>PowerPoint Presentation</vt:lpstr>
      <vt:lpstr>Qualitative Data Presentation and Analysis  </vt:lpstr>
      <vt:lpstr>Measures of Central Tendency</vt:lpstr>
      <vt:lpstr>Measures of Dispersion</vt:lpstr>
      <vt:lpstr>PowerPoint Presentation</vt:lpstr>
      <vt:lpstr>PowerPoint Presentation</vt:lpstr>
      <vt:lpstr>ctn</vt:lpstr>
      <vt:lpstr>ctn</vt:lpstr>
      <vt:lpstr>ctn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 AND ANALYSIS</dc:title>
  <dc:creator>USER</dc:creator>
  <cp:lastModifiedBy>Admin</cp:lastModifiedBy>
  <cp:revision>6</cp:revision>
  <dcterms:created xsi:type="dcterms:W3CDTF">2022-11-02T06:48:15Z</dcterms:created>
  <dcterms:modified xsi:type="dcterms:W3CDTF">2024-07-15T05:05:05Z</dcterms:modified>
</cp:coreProperties>
</file>